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58" r:id="rId6"/>
    <p:sldId id="281" r:id="rId7"/>
    <p:sldId id="282" r:id="rId8"/>
    <p:sldId id="278" r:id="rId9"/>
    <p:sldId id="283" r:id="rId10"/>
    <p:sldId id="284" r:id="rId11"/>
    <p:sldId id="285" r:id="rId12"/>
    <p:sldId id="28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1795" autoAdjust="0"/>
  </p:normalViewPr>
  <p:slideViewPr>
    <p:cSldViewPr snapToGrid="0">
      <p:cViewPr varScale="1">
        <p:scale>
          <a:sx n="42" d="100"/>
          <a:sy n="42" d="100"/>
        </p:scale>
        <p:origin x="1532" y="56"/>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10/15/2025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10/15/2025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En informática y en ciencias en general, un </a:t>
            </a:r>
            <a:r>
              <a:rPr lang="es-ES" b="1" dirty="0"/>
              <a:t>modelo de árbol</a:t>
            </a:r>
            <a:r>
              <a:rPr lang="es-ES" dirty="0"/>
              <a:t> permite representar un problema, sus decisiones posibles y los resultados que se derivan de cada elección. Es una herramienta muy útil para </a:t>
            </a:r>
            <a:r>
              <a:rPr lang="es-ES" b="1" dirty="0"/>
              <a:t>descomponer problemas complejos en pasos manejables</a:t>
            </a:r>
            <a:r>
              <a:rPr lang="es-ES" dirty="0"/>
              <a:t>.</a:t>
            </a: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1" dirty="0"/>
              <a:t>Árbol de decisiones</a:t>
            </a:r>
            <a:endParaRPr lang="es-ES" dirty="0"/>
          </a:p>
          <a:p>
            <a:r>
              <a:rPr lang="es-ES" dirty="0"/>
              <a:t>Se usa en análisis de riesgos, inteligencia artificial, negocios.</a:t>
            </a:r>
          </a:p>
          <a:p>
            <a:r>
              <a:rPr lang="es-ES" dirty="0"/>
              <a:t>Cada nodo representa una </a:t>
            </a:r>
            <a:r>
              <a:rPr lang="es-ES" b="1" dirty="0"/>
              <a:t>decisión</a:t>
            </a:r>
            <a:r>
              <a:rPr lang="es-ES" dirty="0"/>
              <a:t> o </a:t>
            </a:r>
            <a:r>
              <a:rPr lang="es-ES" b="1" dirty="0"/>
              <a:t>evento probabilístico</a:t>
            </a:r>
            <a:r>
              <a:rPr lang="es-ES" dirty="0"/>
              <a:t>.</a:t>
            </a:r>
          </a:p>
          <a:p>
            <a:r>
              <a:rPr lang="es-ES" dirty="0"/>
              <a:t>Ejemplo: decidir si invertir o no en un proyecto según escenarios de mercado.</a:t>
            </a:r>
          </a:p>
          <a:p>
            <a:r>
              <a:rPr lang="es-ES" b="1" dirty="0"/>
              <a:t>Árbol de búsqueda</a:t>
            </a:r>
            <a:endParaRPr lang="es-ES" dirty="0"/>
          </a:p>
          <a:p>
            <a:r>
              <a:rPr lang="es-ES" dirty="0"/>
              <a:t>Se usa en algoritmos (IA, grafos, juegos).</a:t>
            </a:r>
          </a:p>
          <a:p>
            <a:r>
              <a:rPr lang="es-ES" dirty="0"/>
              <a:t>Cada nodo representa un </a:t>
            </a:r>
            <a:r>
              <a:rPr lang="es-ES" b="1" dirty="0"/>
              <a:t>estado del problema</a:t>
            </a:r>
            <a:r>
              <a:rPr lang="es-ES" dirty="0"/>
              <a:t> y las ramas son movimientos o transiciones.</a:t>
            </a:r>
          </a:p>
          <a:p>
            <a:r>
              <a:rPr lang="es-ES" dirty="0"/>
              <a:t>Ejemplo: resolver el </a:t>
            </a:r>
            <a:r>
              <a:rPr lang="es-ES" b="1" dirty="0" err="1"/>
              <a:t>puzzle</a:t>
            </a:r>
            <a:r>
              <a:rPr lang="es-ES" b="1" dirty="0"/>
              <a:t> del 8</a:t>
            </a:r>
            <a:r>
              <a:rPr lang="es-ES" dirty="0"/>
              <a:t> o encontrar el camino más corto en un mapa.</a:t>
            </a:r>
          </a:p>
          <a:p>
            <a:r>
              <a:rPr lang="es-ES" b="1" dirty="0"/>
              <a:t>Árbol jerárquico de causas (Ishikawa o causa-efecto)</a:t>
            </a:r>
            <a:endParaRPr lang="es-ES" dirty="0"/>
          </a:p>
          <a:p>
            <a:r>
              <a:rPr lang="es-ES" dirty="0"/>
              <a:t>Útil en ingeniería y gestión de calidad.</a:t>
            </a:r>
          </a:p>
          <a:p>
            <a:r>
              <a:rPr lang="es-ES" dirty="0"/>
              <a:t>El problema está en la raíz y las ramas son posibles causas que lo generan.</a:t>
            </a:r>
          </a:p>
          <a:p>
            <a:r>
              <a:rPr lang="es-ES" dirty="0"/>
              <a:t>Ejemplo: analizar por qué una red presenta lentitud (hardware, software, usuarios, proveedor).</a:t>
            </a:r>
          </a:p>
          <a:p>
            <a:endParaRPr lang="es-ES" dirty="0"/>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Representa gráficamente alternativas y consecuencias.</a:t>
            </a:r>
          </a:p>
          <a:p>
            <a:r>
              <a:rPr lang="es-ES" dirty="0"/>
              <a:t>Ayuda a pensar en forma estructurada.</a:t>
            </a:r>
          </a:p>
          <a:p>
            <a:r>
              <a:rPr lang="es-ES" dirty="0"/>
              <a:t>Permite evaluar escenarios con lógica y claridad.</a:t>
            </a:r>
          </a:p>
          <a:p>
            <a:r>
              <a:rPr lang="es-ES" dirty="0"/>
              <a:t>Se adapta a problemas técnicos, organizacionales y de toma de decisiones.</a:t>
            </a:r>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Un </a:t>
            </a:r>
            <a:r>
              <a:rPr lang="es-ES" b="1" dirty="0"/>
              <a:t>grafo</a:t>
            </a:r>
            <a:r>
              <a:rPr lang="es-ES" dirty="0"/>
              <a:t> es un conjunto formado por:</a:t>
            </a:r>
          </a:p>
          <a:p>
            <a:r>
              <a:rPr lang="es-ES" b="1" dirty="0"/>
              <a:t>Vértices o nodos (V):</a:t>
            </a:r>
            <a:r>
              <a:rPr lang="es-ES" dirty="0"/>
              <a:t> representan entidades, objetos o estados.</a:t>
            </a:r>
          </a:p>
          <a:p>
            <a:r>
              <a:rPr lang="es-ES" b="1" dirty="0"/>
              <a:t>Aristas o enlaces (E):</a:t>
            </a:r>
            <a:r>
              <a:rPr lang="es-ES" dirty="0"/>
              <a:t> representan las relaciones o conexiones entre esos vértices.</a:t>
            </a:r>
          </a:p>
          <a:p>
            <a:r>
              <a:rPr lang="es-ES" sz="1200" b="0" i="0" kern="1200" dirty="0">
                <a:solidFill>
                  <a:schemeClr val="tx1"/>
                </a:solidFill>
                <a:effectLst/>
                <a:latin typeface="+mn-lt"/>
                <a:ea typeface="+mn-ea"/>
                <a:cs typeface="+mn-cs"/>
              </a:rPr>
              <a:t>estructura de datos jerárquica para almacenar información de manera eficiente, donde cada nodo tiene un valor, y todos los valores en el subárbol izquierdo son menores y los de la derecha son mayores. Este tipo de árbol facilita la búsqueda rápida de elementos porque, en cada paso, se descarta aproximadamente la mitad de los datos restantes. Los nodos se organizan siguiendo una regla específica: para cualquier nodo, todos los valores a su izquierda son menores y todos los valores a su derecha son mayores. </a:t>
            </a:r>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35137119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41918" y="3329790"/>
            <a:ext cx="4941771" cy="3200400"/>
          </a:xfrm>
        </p:spPr>
        <p:txBody>
          <a:bodyPr anchor="ctr"/>
          <a:lstStyle/>
          <a:p>
            <a:r>
              <a:rPr lang="es-ES" dirty="0"/>
              <a:t>Resolución de problemas mediante modelos de árbol.</a:t>
            </a:r>
            <a:endParaRPr lang="en-US" dirty="0"/>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normAutofit/>
          </a:bodyPr>
          <a:lstStyle/>
          <a:p>
            <a:r>
              <a:rPr lang="es-ES" sz="3600" dirty="0"/>
              <a:t>¿Qué es un modelo de árbol?</a:t>
            </a:r>
            <a:endParaRPr lang="en-US" sz="3600"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18" y="3037399"/>
            <a:ext cx="8111172" cy="2235642"/>
          </a:xfrm>
        </p:spPr>
        <p:txBody>
          <a:bodyPr>
            <a:normAutofit/>
          </a:bodyPr>
          <a:lstStyle/>
          <a:p>
            <a:pPr marL="0" lvl="1" indent="0" algn="just">
              <a:buNone/>
            </a:pPr>
            <a:r>
              <a:rPr lang="es-ES" sz="2400" dirty="0"/>
              <a:t>Un </a:t>
            </a:r>
            <a:r>
              <a:rPr lang="es-ES" sz="2400" b="1" dirty="0"/>
              <a:t>árbol</a:t>
            </a:r>
            <a:r>
              <a:rPr lang="es-ES" sz="2400" dirty="0"/>
              <a:t> es una estructura jerárquica que parte de un nodo raíz y se ramifica en </a:t>
            </a:r>
            <a:r>
              <a:rPr lang="es-ES" sz="2400" b="1" dirty="0"/>
              <a:t>hijos</a:t>
            </a:r>
            <a:r>
              <a:rPr lang="es-ES" sz="2400" dirty="0"/>
              <a:t> hasta llegar a las hojas.</a:t>
            </a:r>
            <a:br>
              <a:rPr lang="es-ES" sz="2400" dirty="0"/>
            </a:br>
            <a:r>
              <a:rPr lang="es-ES" sz="2400" dirty="0"/>
              <a:t>En el contexto de resolución de problemas, cada </a:t>
            </a:r>
            <a:r>
              <a:rPr lang="es-ES" sz="2400" b="1" dirty="0"/>
              <a:t>nodo</a:t>
            </a:r>
            <a:r>
              <a:rPr lang="es-ES" sz="2400" dirty="0"/>
              <a:t> representa un </a:t>
            </a:r>
            <a:r>
              <a:rPr lang="es-ES" sz="2400" b="1" dirty="0"/>
              <a:t>estado, decisión o acción</a:t>
            </a:r>
            <a:r>
              <a:rPr lang="es-ES" sz="2400" dirty="0"/>
              <a:t>, y cada </a:t>
            </a:r>
            <a:r>
              <a:rPr lang="es-ES" sz="2400" b="1" dirty="0"/>
              <a:t>rama</a:t>
            </a:r>
            <a:r>
              <a:rPr lang="es-ES" sz="2400" dirty="0"/>
              <a:t> representa una alternativa posible.</a:t>
            </a:r>
            <a:endParaRPr lang="en-US" sz="2400"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33700" y="736601"/>
            <a:ext cx="8420100" cy="1780860"/>
          </a:xfrm>
        </p:spPr>
        <p:txBody>
          <a:bodyPr>
            <a:normAutofit/>
          </a:bodyPr>
          <a:lstStyle/>
          <a:p>
            <a:r>
              <a:rPr lang="en-US" sz="3600" dirty="0" err="1"/>
              <a:t>Tipos</a:t>
            </a:r>
            <a:r>
              <a:rPr lang="en-US" sz="3600" dirty="0"/>
              <a:t> de </a:t>
            </a:r>
            <a:r>
              <a:rPr lang="en-US" sz="3600" dirty="0" err="1"/>
              <a:t>modelos</a:t>
            </a:r>
            <a:r>
              <a:rPr lang="en-US" sz="3600" dirty="0"/>
              <a:t> de árbol </a:t>
            </a:r>
            <a:r>
              <a:rPr lang="en-US" sz="3600" dirty="0" err="1"/>
              <a:t>aplicados</a:t>
            </a:r>
            <a:r>
              <a:rPr lang="en-US" sz="3600" dirty="0"/>
              <a:t> a </a:t>
            </a:r>
            <a:r>
              <a:rPr lang="en-US" sz="3600" dirty="0" err="1"/>
              <a:t>problemas</a:t>
            </a:r>
            <a:endParaRPr lang="en-US" sz="3600" dirty="0"/>
          </a:p>
        </p:txBody>
      </p:sp>
      <p:sp>
        <p:nvSpPr>
          <p:cNvPr id="35" name="Content Placeholder 34">
            <a:extLst>
              <a:ext uri="{FF2B5EF4-FFF2-40B4-BE49-F238E27FC236}">
                <a16:creationId xmlns:a16="http://schemas.microsoft.com/office/drawing/2014/main" id="{EDBE6233-75E9-40D1-968F-58CA9AD0FF50}"/>
              </a:ext>
            </a:extLst>
          </p:cNvPr>
          <p:cNvSpPr>
            <a:spLocks noGrp="1"/>
          </p:cNvSpPr>
          <p:nvPr>
            <p:ph sz="half" idx="13"/>
          </p:nvPr>
        </p:nvSpPr>
        <p:spPr>
          <a:xfrm>
            <a:off x="2933700" y="3122085"/>
            <a:ext cx="8054340" cy="3234264"/>
          </a:xfrm>
        </p:spPr>
        <p:txBody>
          <a:bodyPr>
            <a:normAutofit/>
          </a:bodyPr>
          <a:lstStyle/>
          <a:p>
            <a:pPr marL="342900" indent="-342900">
              <a:buFont typeface="Arial" panose="020B0604020202020204" pitchFamily="34" charset="0"/>
              <a:buChar char="•"/>
            </a:pPr>
            <a:r>
              <a:rPr lang="en-US" sz="2800" dirty="0"/>
              <a:t>Árbol de </a:t>
            </a:r>
            <a:r>
              <a:rPr lang="en-US" sz="2800" dirty="0" err="1"/>
              <a:t>decisiones</a:t>
            </a:r>
            <a:endParaRPr lang="en-US" sz="2800" dirty="0"/>
          </a:p>
          <a:p>
            <a:pPr marL="342900" indent="-342900">
              <a:buFont typeface="Arial" panose="020B0604020202020204" pitchFamily="34" charset="0"/>
              <a:buChar char="•"/>
            </a:pPr>
            <a:r>
              <a:rPr lang="en-US" sz="2800" dirty="0"/>
              <a:t>Árbol de </a:t>
            </a:r>
            <a:r>
              <a:rPr lang="en-US" sz="2800" dirty="0" err="1"/>
              <a:t>búsqueda</a:t>
            </a:r>
            <a:endParaRPr lang="en-US" sz="2800" dirty="0"/>
          </a:p>
          <a:p>
            <a:pPr marL="342900" indent="-342900">
              <a:buFont typeface="Arial" panose="020B0604020202020204" pitchFamily="34" charset="0"/>
              <a:buChar char="•"/>
            </a:pPr>
            <a:r>
              <a:rPr lang="pt-BR" sz="2800" dirty="0"/>
              <a:t>Árbol jerárquico de causas (Ishikawa o causa-efecto)</a:t>
            </a:r>
            <a:endParaRPr lang="en-US" sz="2800" dirty="0"/>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103458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1780860"/>
          </a:xfrm>
        </p:spPr>
        <p:txBody>
          <a:bodyPr>
            <a:normAutofit/>
          </a:bodyPr>
          <a:lstStyle/>
          <a:p>
            <a:r>
              <a:rPr lang="es-ES" sz="3200" dirty="0"/>
              <a:t>Etapas para usar un modelo de árbol en la resolución de problemas</a:t>
            </a:r>
            <a:endParaRPr lang="en-US" sz="3200" dirty="0"/>
          </a:p>
        </p:txBody>
      </p:sp>
      <p:sp>
        <p:nvSpPr>
          <p:cNvPr id="36" name="Content Placeholder 35">
            <a:extLst>
              <a:ext uri="{FF2B5EF4-FFF2-40B4-BE49-F238E27FC236}">
                <a16:creationId xmlns:a16="http://schemas.microsoft.com/office/drawing/2014/main" id="{E71298F0-74F1-FECA-0F02-495F9A2EBA7B}"/>
              </a:ext>
            </a:extLst>
          </p:cNvPr>
          <p:cNvSpPr>
            <a:spLocks noGrp="1"/>
          </p:cNvSpPr>
          <p:nvPr>
            <p:ph sz="half" idx="15"/>
          </p:nvPr>
        </p:nvSpPr>
        <p:spPr>
          <a:xfrm>
            <a:off x="1341120" y="2941412"/>
            <a:ext cx="9326880" cy="2907164"/>
          </a:xfrm>
        </p:spPr>
        <p:txBody>
          <a:bodyPr>
            <a:normAutofit/>
          </a:bodyPr>
          <a:lstStyle/>
          <a:p>
            <a:r>
              <a:rPr lang="es-ES" sz="2400" dirty="0"/>
              <a:t>Definir el problema (nodo raíz).</a:t>
            </a:r>
          </a:p>
          <a:p>
            <a:r>
              <a:rPr lang="es-ES" sz="2400" dirty="0"/>
              <a:t>Identificar alternativas o causas (primer nivel de ramas).</a:t>
            </a:r>
          </a:p>
          <a:p>
            <a:r>
              <a:rPr lang="es-ES" sz="2400" dirty="0"/>
              <a:t>Descomponer cada rama en subproblemas o </a:t>
            </a:r>
            <a:r>
              <a:rPr lang="es-ES" sz="2400" dirty="0" err="1"/>
              <a:t>subdecisiones</a:t>
            </a:r>
            <a:r>
              <a:rPr lang="es-ES" sz="2400" dirty="0"/>
              <a:t>.</a:t>
            </a:r>
          </a:p>
          <a:p>
            <a:r>
              <a:rPr lang="es-ES" sz="2400" dirty="0"/>
              <a:t>Evaluar los caminos (costos, riesgos, probabilidades).</a:t>
            </a:r>
          </a:p>
          <a:p>
            <a:r>
              <a:rPr lang="es-ES" sz="2400" dirty="0"/>
              <a:t>Seleccionar la mejor alternativa (hoja óptima).</a:t>
            </a:r>
            <a:endParaRPr lang="en-US" sz="2400" dirty="0"/>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636929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1492858"/>
            <a:ext cx="4179570" cy="3377354"/>
          </a:xfrm>
        </p:spPr>
        <p:txBody>
          <a:bodyPr/>
          <a:lstStyle/>
          <a:p>
            <a:r>
              <a:rPr lang="es-ES" sz="5400" dirty="0"/>
              <a:t>Ventajas del modelo de árbol</a:t>
            </a:r>
            <a:endParaRPr lang="en-US" sz="5400" dirty="0"/>
          </a:p>
        </p:txBody>
      </p:sp>
    </p:spTree>
    <p:extLst>
      <p:ext uri="{BB962C8B-B14F-4D97-AF65-F5344CB8AC3E}">
        <p14:creationId xmlns:p14="http://schemas.microsoft.com/office/powerpoint/2010/main" val="608796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CA83E-CD84-AD9D-4BB4-47DE88FF7E68}"/>
              </a:ext>
            </a:extLst>
          </p:cNvPr>
          <p:cNvSpPr>
            <a:spLocks noGrp="1"/>
          </p:cNvSpPr>
          <p:nvPr>
            <p:ph type="title"/>
          </p:nvPr>
        </p:nvSpPr>
        <p:spPr>
          <a:xfrm>
            <a:off x="5752812" y="843773"/>
            <a:ext cx="5907176" cy="1204912"/>
          </a:xfrm>
        </p:spPr>
        <p:txBody>
          <a:bodyPr>
            <a:normAutofit fontScale="90000"/>
          </a:bodyPr>
          <a:lstStyle/>
          <a:p>
            <a:r>
              <a:rPr lang="en-US" sz="4400" b="1" dirty="0"/>
              <a:t>Árbol de </a:t>
            </a:r>
            <a:r>
              <a:rPr lang="en-US" sz="4400" b="1" dirty="0" err="1"/>
              <a:t>decisiones</a:t>
            </a:r>
            <a:endParaRPr lang="en-US" sz="4400" dirty="0"/>
          </a:p>
        </p:txBody>
      </p:sp>
      <p:sp>
        <p:nvSpPr>
          <p:cNvPr id="4" name="Slide Number Placeholder 3">
            <a:extLst>
              <a:ext uri="{FF2B5EF4-FFF2-40B4-BE49-F238E27FC236}">
                <a16:creationId xmlns:a16="http://schemas.microsoft.com/office/drawing/2014/main" id="{3CC81973-5972-F520-1CC0-DEA6286718E1}"/>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
        <p:nvSpPr>
          <p:cNvPr id="5" name="Content Placeholder 4">
            <a:extLst>
              <a:ext uri="{FF2B5EF4-FFF2-40B4-BE49-F238E27FC236}">
                <a16:creationId xmlns:a16="http://schemas.microsoft.com/office/drawing/2014/main" id="{3FBFA2E1-47B2-B8C6-AEB6-E727D1619712}"/>
              </a:ext>
            </a:extLst>
          </p:cNvPr>
          <p:cNvSpPr>
            <a:spLocks noGrp="1"/>
          </p:cNvSpPr>
          <p:nvPr>
            <p:ph sz="half" idx="14"/>
          </p:nvPr>
        </p:nvSpPr>
        <p:spPr>
          <a:xfrm>
            <a:off x="5752812" y="2542944"/>
            <a:ext cx="5501410" cy="3319146"/>
          </a:xfrm>
        </p:spPr>
        <p:txBody>
          <a:bodyPr>
            <a:normAutofit/>
          </a:bodyPr>
          <a:lstStyle/>
          <a:p>
            <a:pPr algn="just"/>
            <a:r>
              <a:rPr lang="es-ES" sz="2400" dirty="0"/>
              <a:t>Forma: diagrama en forma de árbol con nodos de decisión (cuadrados), eventos probabilísticos (círculos) y resultados (triángulos u hojas).</a:t>
            </a:r>
          </a:p>
          <a:p>
            <a:pPr algn="just"/>
            <a:r>
              <a:rPr lang="es-ES" sz="2400" dirty="0"/>
              <a:t>Uso: evaluar alternativas en función de riesgos, probabilidades y costos.</a:t>
            </a:r>
            <a:endParaRPr lang="en-US" sz="2400" dirty="0"/>
          </a:p>
        </p:txBody>
      </p:sp>
      <p:pic>
        <p:nvPicPr>
          <p:cNvPr id="1027" name="Picture 3">
            <a:extLst>
              <a:ext uri="{FF2B5EF4-FFF2-40B4-BE49-F238E27FC236}">
                <a16:creationId xmlns:a16="http://schemas.microsoft.com/office/drawing/2014/main" id="{D1658C42-A684-558C-AB13-015DBA5E1D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672" y="2542944"/>
            <a:ext cx="5073967" cy="3016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974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FCCBE-EC12-BB8B-9093-D87AAE32F107}"/>
              </a:ext>
            </a:extLst>
          </p:cNvPr>
          <p:cNvSpPr>
            <a:spLocks noGrp="1"/>
          </p:cNvSpPr>
          <p:nvPr>
            <p:ph type="title"/>
          </p:nvPr>
        </p:nvSpPr>
        <p:spPr/>
        <p:txBody>
          <a:bodyPr>
            <a:normAutofit/>
          </a:bodyPr>
          <a:lstStyle/>
          <a:p>
            <a:r>
              <a:rPr lang="en-US" sz="5400" b="1" dirty="0"/>
              <a:t>Árbol de </a:t>
            </a:r>
            <a:r>
              <a:rPr lang="en-US" sz="5400" b="1" dirty="0" err="1"/>
              <a:t>búsqueda</a:t>
            </a:r>
            <a:endParaRPr lang="en-US" sz="5400" b="1" dirty="0"/>
          </a:p>
        </p:txBody>
      </p:sp>
      <p:sp>
        <p:nvSpPr>
          <p:cNvPr id="4" name="Slide Number Placeholder 3">
            <a:extLst>
              <a:ext uri="{FF2B5EF4-FFF2-40B4-BE49-F238E27FC236}">
                <a16:creationId xmlns:a16="http://schemas.microsoft.com/office/drawing/2014/main" id="{B1635B10-2704-E466-51F4-8ADF32BD0ADF}"/>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
        <p:nvSpPr>
          <p:cNvPr id="5" name="Content Placeholder 4">
            <a:extLst>
              <a:ext uri="{FF2B5EF4-FFF2-40B4-BE49-F238E27FC236}">
                <a16:creationId xmlns:a16="http://schemas.microsoft.com/office/drawing/2014/main" id="{F0C2E195-64FC-BC19-242C-6AC0C137DEB8}"/>
              </a:ext>
            </a:extLst>
          </p:cNvPr>
          <p:cNvSpPr txBox="1">
            <a:spLocks/>
          </p:cNvSpPr>
          <p:nvPr/>
        </p:nvSpPr>
        <p:spPr>
          <a:xfrm>
            <a:off x="594360" y="2392535"/>
            <a:ext cx="4648200" cy="361401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2800" dirty="0"/>
              <a:t>Forma: un grafo en forma de árbol donde cada nodo representa un estado del problema y cada arista una acción posible.</a:t>
            </a:r>
          </a:p>
          <a:p>
            <a:pPr algn="just"/>
            <a:r>
              <a:rPr lang="es-ES" sz="2800" dirty="0"/>
              <a:t>Uso: algoritmos de inteligencia artificial.</a:t>
            </a:r>
            <a:endParaRPr lang="en-US" sz="2800" dirty="0"/>
          </a:p>
        </p:txBody>
      </p:sp>
      <p:pic>
        <p:nvPicPr>
          <p:cNvPr id="8" name="Picture 7">
            <a:extLst>
              <a:ext uri="{FF2B5EF4-FFF2-40B4-BE49-F238E27FC236}">
                <a16:creationId xmlns:a16="http://schemas.microsoft.com/office/drawing/2014/main" id="{B89EA545-74FD-4AF5-63AF-10E1D2751B48}"/>
              </a:ext>
            </a:extLst>
          </p:cNvPr>
          <p:cNvPicPr>
            <a:picLocks noChangeAspect="1"/>
          </p:cNvPicPr>
          <p:nvPr/>
        </p:nvPicPr>
        <p:blipFill>
          <a:blip r:embed="rId3"/>
          <a:srcRect l="4240" t="8056" r="3586" b="6483"/>
          <a:stretch>
            <a:fillRect/>
          </a:stretch>
        </p:blipFill>
        <p:spPr>
          <a:xfrm>
            <a:off x="5379720" y="2028911"/>
            <a:ext cx="6659880" cy="3977640"/>
          </a:xfrm>
          <a:prstGeom prst="rect">
            <a:avLst/>
          </a:prstGeom>
        </p:spPr>
      </p:pic>
    </p:spTree>
    <p:extLst>
      <p:ext uri="{BB962C8B-B14F-4D97-AF65-F5344CB8AC3E}">
        <p14:creationId xmlns:p14="http://schemas.microsoft.com/office/powerpoint/2010/main" val="65735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E5C1B-D4D6-900D-F6FF-CAF31DB3DA40}"/>
              </a:ext>
            </a:extLst>
          </p:cNvPr>
          <p:cNvSpPr>
            <a:spLocks noGrp="1"/>
          </p:cNvSpPr>
          <p:nvPr>
            <p:ph type="title"/>
          </p:nvPr>
        </p:nvSpPr>
        <p:spPr/>
        <p:txBody>
          <a:bodyPr>
            <a:normAutofit/>
          </a:bodyPr>
          <a:lstStyle/>
          <a:p>
            <a:r>
              <a:rPr lang="pt-BR" sz="4000" dirty="0"/>
              <a:t>Diagrama de Ishikawa (espina de pescado)</a:t>
            </a:r>
            <a:endParaRPr lang="en-US" sz="4000" dirty="0"/>
          </a:p>
        </p:txBody>
      </p:sp>
      <p:sp>
        <p:nvSpPr>
          <p:cNvPr id="3" name="Content Placeholder 2">
            <a:extLst>
              <a:ext uri="{FF2B5EF4-FFF2-40B4-BE49-F238E27FC236}">
                <a16:creationId xmlns:a16="http://schemas.microsoft.com/office/drawing/2014/main" id="{A96A0425-0BA3-DA44-A629-8B9EDA005CBE}"/>
              </a:ext>
            </a:extLst>
          </p:cNvPr>
          <p:cNvSpPr>
            <a:spLocks noGrp="1"/>
          </p:cNvSpPr>
          <p:nvPr>
            <p:ph sz="half" idx="2"/>
          </p:nvPr>
        </p:nvSpPr>
        <p:spPr/>
        <p:txBody>
          <a:bodyPr>
            <a:normAutofit lnSpcReduction="10000"/>
          </a:bodyPr>
          <a:lstStyle/>
          <a:p>
            <a:pPr algn="just"/>
            <a:r>
              <a:rPr lang="es-ES" sz="2800" b="0" dirty="0"/>
              <a:t>Forma: un “pez” donde la cabeza es el problema, y las espinas principales son categorías de causas (Método, Máquina, Mano de obra, Materiales, Medio ambiente, Medición).</a:t>
            </a:r>
          </a:p>
          <a:p>
            <a:pPr algn="just"/>
            <a:r>
              <a:rPr lang="es-ES" sz="2800" b="0" dirty="0"/>
              <a:t>Uso: identificar causas, raíces de un problema (muy usado en gestión de calidad e ingeniería).</a:t>
            </a:r>
            <a:endParaRPr lang="en-US" sz="2800" b="0" dirty="0"/>
          </a:p>
        </p:txBody>
      </p:sp>
      <p:sp>
        <p:nvSpPr>
          <p:cNvPr id="4" name="Slide Number Placeholder 3">
            <a:extLst>
              <a:ext uri="{FF2B5EF4-FFF2-40B4-BE49-F238E27FC236}">
                <a16:creationId xmlns:a16="http://schemas.microsoft.com/office/drawing/2014/main" id="{6D415C28-EEB9-E47C-0FAD-007835726ADB}"/>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4210240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8AB8DE-6C17-238C-2A2D-64EA3163BB3C}"/>
              </a:ext>
            </a:extLst>
          </p:cNvPr>
          <p:cNvSpPr>
            <a:spLocks noGrp="1"/>
          </p:cNvSpPr>
          <p:nvPr>
            <p:ph type="sldNum" sz="quarter" idx="12"/>
          </p:nvPr>
        </p:nvSpPr>
        <p:spPr/>
        <p:txBody>
          <a:bodyPr/>
          <a:lstStyle/>
          <a:p>
            <a:fld id="{A49DFD55-3C28-40EF-9E31-A92D2E4017FF}" type="slidenum">
              <a:rPr lang="en-US" smtClean="0"/>
              <a:pPr/>
              <a:t>9</a:t>
            </a:fld>
            <a:endParaRPr lang="en-US" dirty="0"/>
          </a:p>
        </p:txBody>
      </p:sp>
      <p:pic>
        <p:nvPicPr>
          <p:cNvPr id="4098" name="Picture 2" descr="Diagrama de Ishikawa: identifica fallos en tus procesos | Pandapé">
            <a:extLst>
              <a:ext uri="{FF2B5EF4-FFF2-40B4-BE49-F238E27FC236}">
                <a16:creationId xmlns:a16="http://schemas.microsoft.com/office/drawing/2014/main" id="{60A5A363-370F-44D1-ADAA-662D137AF3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046" y="557529"/>
            <a:ext cx="11239747" cy="517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657566"/>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{25C76FC4-3FFE-4F1B-990E-60DD807D0451}TF7521aafa-c748-4c40-a498-ba511be234dc5b1b6097_win32-5039330bb2f3</Template>
  <TotalTime>38</TotalTime>
  <Words>643</Words>
  <Application>Microsoft Office PowerPoint</Application>
  <PresentationFormat>Widescreen</PresentationFormat>
  <Paragraphs>57</Paragraphs>
  <Slides>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Tenorite</vt:lpstr>
      <vt:lpstr>Custom</vt:lpstr>
      <vt:lpstr>Resolución de problemas mediante modelos de árbol.</vt:lpstr>
      <vt:lpstr>¿Qué es un modelo de árbol?</vt:lpstr>
      <vt:lpstr>Tipos de modelos de árbol aplicados a problemas</vt:lpstr>
      <vt:lpstr>Etapas para usar un modelo de árbol en la resolución de problemas</vt:lpstr>
      <vt:lpstr>Ventajas del modelo de árbol</vt:lpstr>
      <vt:lpstr>Árbol de decisiones</vt:lpstr>
      <vt:lpstr>Árbol de búsqueda</vt:lpstr>
      <vt:lpstr>Diagrama de Ishikawa (espina de pescado)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Karla López</dc:creator>
  <cp:lastModifiedBy>Karla López</cp:lastModifiedBy>
  <cp:revision>4</cp:revision>
  <dcterms:created xsi:type="dcterms:W3CDTF">2025-10-15T13:23:36Z</dcterms:created>
  <dcterms:modified xsi:type="dcterms:W3CDTF">2025-10-15T14:03:04Z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