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5333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3681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98704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2741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58643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59467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61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02028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73721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67629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6/13/2024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64596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6/13/2024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‹Nº›</a:t>
            </a:fld>
            <a:endParaRPr lang="en-US"/>
          </a:p>
        </p:txBody>
      </p:sp>
    </p:spTree>
    <p:extLst>
      <p:ext uri="{BB962C8B-B14F-4D97-AF65-F5344CB8AC3E}">
        <p14:creationId xmlns:p14="http://schemas.microsoft.com/office/powerpoint/2010/main" val="424916856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202332610@cibertec.edu.pe" TargetMode="External"/><Relationship Id="rId2" Type="http://schemas.openxmlformats.org/officeDocument/2006/relationships/hyperlink" Target="mailto:joseangelespinozamorales@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0267C2-9A87-5888-0384-969AD93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499"/>
            <a:ext cx="5602755" cy="49558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E0F9C5-9AEC-4F02-9B91-209DCAF32B16}"/>
              </a:ext>
            </a:extLst>
          </p:cNvPr>
          <p:cNvSpPr>
            <a:spLocks noGrp="1"/>
          </p:cNvSpPr>
          <p:nvPr>
            <p:ph type="ctrTitle"/>
          </p:nvPr>
        </p:nvSpPr>
        <p:spPr>
          <a:xfrm>
            <a:off x="775866" y="1308344"/>
            <a:ext cx="5139812" cy="2070330"/>
          </a:xfrm>
        </p:spPr>
        <p:txBody>
          <a:bodyPr anchor="b">
            <a:normAutofit/>
          </a:bodyPr>
          <a:lstStyle/>
          <a:p>
            <a:r>
              <a:rPr lang="es-ES" b="1" dirty="0"/>
              <a:t>Mi desarrollo de mi examen Parcial</a:t>
            </a:r>
            <a:endParaRPr lang="es-PE" b="1" dirty="0"/>
          </a:p>
        </p:txBody>
      </p:sp>
      <p:sp>
        <p:nvSpPr>
          <p:cNvPr id="3" name="Subtítulo 2">
            <a:extLst>
              <a:ext uri="{FF2B5EF4-FFF2-40B4-BE49-F238E27FC236}">
                <a16:creationId xmlns:a16="http://schemas.microsoft.com/office/drawing/2014/main" id="{784EC4B9-EC26-4AC4-A9E9-D01B3506582C}"/>
              </a:ext>
            </a:extLst>
          </p:cNvPr>
          <p:cNvSpPr>
            <a:spLocks noGrp="1"/>
          </p:cNvSpPr>
          <p:nvPr>
            <p:ph type="subTitle" idx="1"/>
          </p:nvPr>
        </p:nvSpPr>
        <p:spPr>
          <a:xfrm>
            <a:off x="952499" y="3479327"/>
            <a:ext cx="5383646" cy="2426174"/>
          </a:xfrm>
        </p:spPr>
        <p:txBody>
          <a:bodyPr anchor="t">
            <a:normAutofit fontScale="77500" lnSpcReduction="20000"/>
          </a:bodyPr>
          <a:lstStyle/>
          <a:p>
            <a:r>
              <a:rPr lang="es-ES" dirty="0"/>
              <a:t>Nombre: José Angel Espinoza Morales</a:t>
            </a:r>
          </a:p>
          <a:p>
            <a:r>
              <a:rPr lang="es-ES" dirty="0"/>
              <a:t>Curso : Algoritmia y Estructura de Datos</a:t>
            </a:r>
          </a:p>
          <a:p>
            <a:r>
              <a:rPr lang="es-ES" dirty="0"/>
              <a:t>Profesor : Manuel Alejandro Ortiz Piñella</a:t>
            </a:r>
          </a:p>
          <a:p>
            <a:r>
              <a:rPr lang="es-ES" dirty="0"/>
              <a:t>Correo : </a:t>
            </a:r>
            <a:r>
              <a:rPr lang="es-ES" dirty="0">
                <a:hlinkClick r:id="rId2"/>
              </a:rPr>
              <a:t>joseangelespinozamorales@gmail.com</a:t>
            </a:r>
            <a:endParaRPr lang="es-ES" dirty="0"/>
          </a:p>
          <a:p>
            <a:r>
              <a:rPr lang="es-ES" dirty="0"/>
              <a:t>              </a:t>
            </a:r>
            <a:r>
              <a:rPr lang="es-ES" dirty="0">
                <a:hlinkClick r:id="rId3"/>
              </a:rPr>
              <a:t>i202332610@cibertec.edu.pe</a:t>
            </a:r>
            <a:endParaRPr lang="es-ES" dirty="0"/>
          </a:p>
          <a:p>
            <a:r>
              <a:rPr lang="es-ES" dirty="0"/>
              <a:t>Codigo:i202332610</a:t>
            </a:r>
          </a:p>
          <a:p>
            <a:r>
              <a:rPr lang="es-PE" dirty="0"/>
              <a:t>Fecha : 13/06/2024</a:t>
            </a:r>
          </a:p>
        </p:txBody>
      </p:sp>
      <p:pic>
        <p:nvPicPr>
          <p:cNvPr id="4" name="Picture 3" descr="Un patrón de acuarela abstracto azul sobre un fondo blanco">
            <a:extLst>
              <a:ext uri="{FF2B5EF4-FFF2-40B4-BE49-F238E27FC236}">
                <a16:creationId xmlns:a16="http://schemas.microsoft.com/office/drawing/2014/main" id="{9A1DB5F6-31A7-463E-B087-3AD340320FAB}"/>
              </a:ext>
            </a:extLst>
          </p:cNvPr>
          <p:cNvPicPr>
            <a:picLocks noChangeAspect="1"/>
          </p:cNvPicPr>
          <p:nvPr/>
        </p:nvPicPr>
        <p:blipFill rotWithShape="1">
          <a:blip r:embed="rId4"/>
          <a:srcRect l="23717" r="30951" b="-1"/>
          <a:stretch/>
        </p:blipFill>
        <p:spPr>
          <a:xfrm>
            <a:off x="7534655" y="10"/>
            <a:ext cx="4657346" cy="6857990"/>
          </a:xfrm>
          <a:prstGeom prst="rect">
            <a:avLst/>
          </a:prstGeom>
        </p:spPr>
      </p:pic>
      <p:pic>
        <p:nvPicPr>
          <p:cNvPr id="6" name="Imagen 5" descr="Icono&#10;&#10;Descripción generada automáticamente">
            <a:extLst>
              <a:ext uri="{FF2B5EF4-FFF2-40B4-BE49-F238E27FC236}">
                <a16:creationId xmlns:a16="http://schemas.microsoft.com/office/drawing/2014/main" id="{DA4188E7-B2CB-41C2-BF65-1036CC5142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46" y="87461"/>
            <a:ext cx="1079845" cy="764385"/>
          </a:xfrm>
          <a:prstGeom prst="rect">
            <a:avLst/>
          </a:prstGeom>
        </p:spPr>
      </p:pic>
    </p:spTree>
    <p:extLst>
      <p:ext uri="{BB962C8B-B14F-4D97-AF65-F5344CB8AC3E}">
        <p14:creationId xmlns:p14="http://schemas.microsoft.com/office/powerpoint/2010/main" val="380920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98DD587-600E-498C-A284-0AF656AD188A}"/>
              </a:ext>
            </a:extLst>
          </p:cNvPr>
          <p:cNvPicPr>
            <a:picLocks noChangeAspect="1"/>
          </p:cNvPicPr>
          <p:nvPr/>
        </p:nvPicPr>
        <p:blipFill>
          <a:blip r:embed="rId2"/>
          <a:stretch>
            <a:fillRect/>
          </a:stretch>
        </p:blipFill>
        <p:spPr>
          <a:xfrm>
            <a:off x="-1" y="3045831"/>
            <a:ext cx="3659315" cy="3732664"/>
          </a:xfrm>
          <a:prstGeom prst="rect">
            <a:avLst/>
          </a:prstGeom>
        </p:spPr>
      </p:pic>
      <p:pic>
        <p:nvPicPr>
          <p:cNvPr id="8" name="Imagen 7">
            <a:extLst>
              <a:ext uri="{FF2B5EF4-FFF2-40B4-BE49-F238E27FC236}">
                <a16:creationId xmlns:a16="http://schemas.microsoft.com/office/drawing/2014/main" id="{1E2F10A4-15E0-4E0B-B6AD-A89EAD1A4E35}"/>
              </a:ext>
            </a:extLst>
          </p:cNvPr>
          <p:cNvPicPr>
            <a:picLocks noChangeAspect="1"/>
          </p:cNvPicPr>
          <p:nvPr/>
        </p:nvPicPr>
        <p:blipFill>
          <a:blip r:embed="rId3"/>
          <a:stretch>
            <a:fillRect/>
          </a:stretch>
        </p:blipFill>
        <p:spPr>
          <a:xfrm>
            <a:off x="3659315" y="-95026"/>
            <a:ext cx="4182059" cy="4286848"/>
          </a:xfrm>
          <a:prstGeom prst="rect">
            <a:avLst/>
          </a:prstGeom>
        </p:spPr>
      </p:pic>
      <p:pic>
        <p:nvPicPr>
          <p:cNvPr id="10" name="Imagen 9">
            <a:extLst>
              <a:ext uri="{FF2B5EF4-FFF2-40B4-BE49-F238E27FC236}">
                <a16:creationId xmlns:a16="http://schemas.microsoft.com/office/drawing/2014/main" id="{34F8B276-991A-4BB6-AF0A-B24189D54655}"/>
              </a:ext>
            </a:extLst>
          </p:cNvPr>
          <p:cNvPicPr>
            <a:picLocks noChangeAspect="1"/>
          </p:cNvPicPr>
          <p:nvPr/>
        </p:nvPicPr>
        <p:blipFill>
          <a:blip r:embed="rId4"/>
          <a:stretch>
            <a:fillRect/>
          </a:stretch>
        </p:blipFill>
        <p:spPr>
          <a:xfrm>
            <a:off x="7841374" y="2444015"/>
            <a:ext cx="4267796" cy="4334480"/>
          </a:xfrm>
          <a:prstGeom prst="rect">
            <a:avLst/>
          </a:prstGeom>
        </p:spPr>
      </p:pic>
    </p:spTree>
    <p:extLst>
      <p:ext uri="{BB962C8B-B14F-4D97-AF65-F5344CB8AC3E}">
        <p14:creationId xmlns:p14="http://schemas.microsoft.com/office/powerpoint/2010/main" val="323690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7086D6B-A461-450C-A93A-0599CBB0579B}"/>
              </a:ext>
            </a:extLst>
          </p:cNvPr>
          <p:cNvSpPr/>
          <p:nvPr/>
        </p:nvSpPr>
        <p:spPr>
          <a:xfrm>
            <a:off x="3656870" y="-60537"/>
            <a:ext cx="4878259" cy="923330"/>
          </a:xfrm>
          <a:prstGeom prst="rect">
            <a:avLst/>
          </a:prstGeom>
          <a:noFill/>
        </p:spPr>
        <p:txBody>
          <a:bodyPr wrap="non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Clase Docente:</a:t>
            </a:r>
          </a:p>
        </p:txBody>
      </p:sp>
      <p:pic>
        <p:nvPicPr>
          <p:cNvPr id="6" name="Imagen 5">
            <a:extLst>
              <a:ext uri="{FF2B5EF4-FFF2-40B4-BE49-F238E27FC236}">
                <a16:creationId xmlns:a16="http://schemas.microsoft.com/office/drawing/2014/main" id="{1BB69096-160B-469A-8372-27CD0366D839}"/>
              </a:ext>
            </a:extLst>
          </p:cNvPr>
          <p:cNvPicPr>
            <a:picLocks noChangeAspect="1"/>
          </p:cNvPicPr>
          <p:nvPr/>
        </p:nvPicPr>
        <p:blipFill>
          <a:blip r:embed="rId2"/>
          <a:stretch>
            <a:fillRect/>
          </a:stretch>
        </p:blipFill>
        <p:spPr>
          <a:xfrm>
            <a:off x="1412691" y="1417299"/>
            <a:ext cx="9935962" cy="4420217"/>
          </a:xfrm>
          <a:prstGeom prst="rect">
            <a:avLst/>
          </a:prstGeom>
        </p:spPr>
      </p:pic>
      <p:sp>
        <p:nvSpPr>
          <p:cNvPr id="7" name="Rectángulo 6">
            <a:extLst>
              <a:ext uri="{FF2B5EF4-FFF2-40B4-BE49-F238E27FC236}">
                <a16:creationId xmlns:a16="http://schemas.microsoft.com/office/drawing/2014/main" id="{6F0E7555-81E5-4E7C-86A4-D46F3D25A1BA}"/>
              </a:ext>
            </a:extLst>
          </p:cNvPr>
          <p:cNvSpPr/>
          <p:nvPr/>
        </p:nvSpPr>
        <p:spPr>
          <a:xfrm>
            <a:off x="7034170" y="2145117"/>
            <a:ext cx="3192906" cy="738664"/>
          </a:xfrm>
          <a:prstGeom prst="rect">
            <a:avLst/>
          </a:prstGeom>
          <a:noFill/>
        </p:spPr>
        <p:txBody>
          <a:bodyPr wrap="square" lIns="91440" tIns="45720" rIns="91440" bIns="45720">
            <a:spAutoFit/>
          </a:bodyPr>
          <a:lstStyle/>
          <a:p>
            <a:pPr algn="ctr"/>
            <a:r>
              <a:rPr lang="es-ES" sz="1400" dirty="0">
                <a:ln w="0"/>
                <a:solidFill>
                  <a:schemeClr val="bg1"/>
                </a:solidFill>
                <a:effectLst>
                  <a:outerShdw blurRad="38100" dist="19050" dir="2700000" algn="tl" rotWithShape="0">
                    <a:schemeClr val="dk1">
                      <a:alpha val="40000"/>
                    </a:schemeClr>
                  </a:outerShdw>
                </a:effectLst>
              </a:rPr>
              <a:t>Dentro de la clase Docente primero Ingresamos los Atributo Privados son su respectivo tipo de dato</a:t>
            </a:r>
            <a:endParaRPr lang="es-ES" sz="1400" b="0" cap="none" spc="0" dirty="0">
              <a:ln w="0"/>
              <a:solidFill>
                <a:schemeClr val="bg1"/>
              </a:solidFill>
              <a:effectLst>
                <a:outerShdw blurRad="38100" dist="19050" dir="2700000" algn="tl" rotWithShape="0">
                  <a:schemeClr val="dk1">
                    <a:alpha val="40000"/>
                  </a:schemeClr>
                </a:outerShdw>
              </a:effectLst>
            </a:endParaRPr>
          </a:p>
        </p:txBody>
      </p:sp>
      <p:sp>
        <p:nvSpPr>
          <p:cNvPr id="8" name="Rectángulo 7">
            <a:extLst>
              <a:ext uri="{FF2B5EF4-FFF2-40B4-BE49-F238E27FC236}">
                <a16:creationId xmlns:a16="http://schemas.microsoft.com/office/drawing/2014/main" id="{E0B2A3E0-B756-40F2-9720-5CE54518B032}"/>
              </a:ext>
            </a:extLst>
          </p:cNvPr>
          <p:cNvSpPr/>
          <p:nvPr/>
        </p:nvSpPr>
        <p:spPr>
          <a:xfrm>
            <a:off x="7310858" y="4330503"/>
            <a:ext cx="3192906" cy="738664"/>
          </a:xfrm>
          <a:prstGeom prst="rect">
            <a:avLst/>
          </a:prstGeom>
          <a:noFill/>
        </p:spPr>
        <p:txBody>
          <a:bodyPr wrap="square" lIns="91440" tIns="45720" rIns="91440" bIns="45720">
            <a:spAutoFit/>
          </a:bodyPr>
          <a:lstStyle/>
          <a:p>
            <a:pPr algn="ctr"/>
            <a:r>
              <a:rPr lang="es-ES" sz="1400" dirty="0">
                <a:ln w="0"/>
                <a:solidFill>
                  <a:schemeClr val="bg1"/>
                </a:solidFill>
                <a:effectLst>
                  <a:outerShdw blurRad="38100" dist="19050" dir="2700000" algn="tl" rotWithShape="0">
                    <a:schemeClr val="dk1">
                      <a:alpha val="40000"/>
                    </a:schemeClr>
                  </a:outerShdw>
                </a:effectLst>
              </a:rPr>
              <a:t>Creamos el constructor para Inicializar los atributos Privados, esto nos facilita para crear Objetos Docente .</a:t>
            </a:r>
            <a:endParaRPr lang="es-ES" sz="1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714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BAF730D-5D86-4309-814B-DD68B532B8AE}"/>
              </a:ext>
            </a:extLst>
          </p:cNvPr>
          <p:cNvPicPr>
            <a:picLocks noChangeAspect="1"/>
          </p:cNvPicPr>
          <p:nvPr/>
        </p:nvPicPr>
        <p:blipFill>
          <a:blip r:embed="rId2"/>
          <a:stretch>
            <a:fillRect/>
          </a:stretch>
        </p:blipFill>
        <p:spPr>
          <a:xfrm>
            <a:off x="-1" y="0"/>
            <a:ext cx="5357091" cy="6891490"/>
          </a:xfrm>
          <a:prstGeom prst="rect">
            <a:avLst/>
          </a:prstGeom>
        </p:spPr>
      </p:pic>
      <p:pic>
        <p:nvPicPr>
          <p:cNvPr id="7" name="Imagen 6">
            <a:extLst>
              <a:ext uri="{FF2B5EF4-FFF2-40B4-BE49-F238E27FC236}">
                <a16:creationId xmlns:a16="http://schemas.microsoft.com/office/drawing/2014/main" id="{F630E164-C580-49E8-A292-4F26A7E903D8}"/>
              </a:ext>
            </a:extLst>
          </p:cNvPr>
          <p:cNvPicPr>
            <a:picLocks noChangeAspect="1"/>
          </p:cNvPicPr>
          <p:nvPr/>
        </p:nvPicPr>
        <p:blipFill>
          <a:blip r:embed="rId3"/>
          <a:stretch>
            <a:fillRect/>
          </a:stretch>
        </p:blipFill>
        <p:spPr>
          <a:xfrm>
            <a:off x="5357089" y="0"/>
            <a:ext cx="6866999" cy="2733964"/>
          </a:xfrm>
          <a:prstGeom prst="rect">
            <a:avLst/>
          </a:prstGeom>
        </p:spPr>
      </p:pic>
      <p:sp>
        <p:nvSpPr>
          <p:cNvPr id="8" name="Rectángulo 7">
            <a:extLst>
              <a:ext uri="{FF2B5EF4-FFF2-40B4-BE49-F238E27FC236}">
                <a16:creationId xmlns:a16="http://schemas.microsoft.com/office/drawing/2014/main" id="{17344DD6-7BF7-4A53-ABA5-09E82D0827F3}"/>
              </a:ext>
            </a:extLst>
          </p:cNvPr>
          <p:cNvSpPr/>
          <p:nvPr/>
        </p:nvSpPr>
        <p:spPr>
          <a:xfrm>
            <a:off x="6299200" y="3984989"/>
            <a:ext cx="5458691" cy="1569660"/>
          </a:xfrm>
          <a:prstGeom prst="rect">
            <a:avLst/>
          </a:prstGeom>
          <a:noFill/>
        </p:spPr>
        <p:txBody>
          <a:bodyPr wrap="square" lIns="91440" tIns="45720" rIns="91440" bIns="45720">
            <a:spAutoFit/>
          </a:bodyPr>
          <a:lstStyle/>
          <a:p>
            <a:pPr algn="ctr"/>
            <a:r>
              <a:rPr lang="es-ES" sz="2400" dirty="0">
                <a:ln w="0"/>
                <a:effectLst>
                  <a:outerShdw blurRad="38100" dist="19050" dir="2700000" algn="tl" rotWithShape="0">
                    <a:schemeClr val="dk1">
                      <a:alpha val="40000"/>
                    </a:schemeClr>
                  </a:outerShdw>
                </a:effectLst>
              </a:rPr>
              <a:t>Los </a:t>
            </a:r>
            <a:r>
              <a:rPr lang="es-ES" sz="2400" dirty="0" err="1">
                <a:ln w="0"/>
                <a:effectLst>
                  <a:outerShdw blurRad="38100" dist="19050" dir="2700000" algn="tl" rotWithShape="0">
                    <a:schemeClr val="dk1">
                      <a:alpha val="40000"/>
                    </a:schemeClr>
                  </a:outerShdw>
                </a:effectLst>
              </a:rPr>
              <a:t>getters</a:t>
            </a:r>
            <a:r>
              <a:rPr lang="es-ES" sz="2400" dirty="0">
                <a:ln w="0"/>
                <a:effectLst>
                  <a:outerShdw blurRad="38100" dist="19050" dir="2700000" algn="tl" rotWithShape="0">
                    <a:schemeClr val="dk1">
                      <a:alpha val="40000"/>
                    </a:schemeClr>
                  </a:outerShdw>
                </a:effectLst>
              </a:rPr>
              <a:t> and </a:t>
            </a:r>
            <a:r>
              <a:rPr lang="es-ES" sz="2400" dirty="0" err="1">
                <a:ln w="0"/>
                <a:effectLst>
                  <a:outerShdw blurRad="38100" dist="19050" dir="2700000" algn="tl" rotWithShape="0">
                    <a:schemeClr val="dk1">
                      <a:alpha val="40000"/>
                    </a:schemeClr>
                  </a:outerShdw>
                </a:effectLst>
              </a:rPr>
              <a:t>setters</a:t>
            </a:r>
            <a:r>
              <a:rPr lang="es-ES" sz="2400" dirty="0">
                <a:ln w="0"/>
                <a:effectLst>
                  <a:outerShdw blurRad="38100" dist="19050" dir="2700000" algn="tl" rotWithShape="0">
                    <a:schemeClr val="dk1">
                      <a:alpha val="40000"/>
                    </a:schemeClr>
                  </a:outerShdw>
                </a:effectLst>
              </a:rPr>
              <a:t>,</a:t>
            </a:r>
          </a:p>
          <a:p>
            <a:pPr algn="ctr"/>
            <a:r>
              <a:rPr lang="es-ES" sz="2400" b="0" cap="none" spc="0" dirty="0">
                <a:ln w="0"/>
                <a:solidFill>
                  <a:schemeClr val="tx1"/>
                </a:solidFill>
                <a:effectLst>
                  <a:outerShdw blurRad="38100" dist="19050" dir="2700000" algn="tl" rotWithShape="0">
                    <a:schemeClr val="dk1">
                      <a:alpha val="40000"/>
                    </a:schemeClr>
                  </a:outerShdw>
                </a:effectLst>
              </a:rPr>
              <a:t>Estos son muy útil</a:t>
            </a:r>
            <a:r>
              <a:rPr lang="es-ES" sz="2400" dirty="0">
                <a:ln w="0"/>
                <a:effectLst>
                  <a:outerShdw blurRad="38100" dist="19050" dir="2700000" algn="tl" rotWithShape="0">
                    <a:schemeClr val="dk1">
                      <a:alpha val="40000"/>
                    </a:schemeClr>
                  </a:outerShdw>
                </a:effectLst>
              </a:rPr>
              <a:t>es para cuando quiero cambiar los datos de una clase o obtenerlos.</a:t>
            </a:r>
            <a:endParaRPr lang="es-E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0489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B449107-E603-435D-BE14-D6DE09BF1BAA}"/>
              </a:ext>
            </a:extLst>
          </p:cNvPr>
          <p:cNvPicPr>
            <a:picLocks noChangeAspect="1"/>
          </p:cNvPicPr>
          <p:nvPr/>
        </p:nvPicPr>
        <p:blipFill>
          <a:blip r:embed="rId2"/>
          <a:stretch>
            <a:fillRect/>
          </a:stretch>
        </p:blipFill>
        <p:spPr>
          <a:xfrm>
            <a:off x="1525351" y="1499462"/>
            <a:ext cx="10130939" cy="5088591"/>
          </a:xfrm>
          <a:prstGeom prst="rect">
            <a:avLst/>
          </a:prstGeom>
        </p:spPr>
      </p:pic>
      <p:sp>
        <p:nvSpPr>
          <p:cNvPr id="6" name="Rectángulo 5">
            <a:extLst>
              <a:ext uri="{FF2B5EF4-FFF2-40B4-BE49-F238E27FC236}">
                <a16:creationId xmlns:a16="http://schemas.microsoft.com/office/drawing/2014/main" id="{407911BA-D19E-4D42-8F49-D2C76F4BB806}"/>
              </a:ext>
            </a:extLst>
          </p:cNvPr>
          <p:cNvSpPr/>
          <p:nvPr/>
        </p:nvSpPr>
        <p:spPr>
          <a:xfrm>
            <a:off x="2562022" y="198081"/>
            <a:ext cx="7455887" cy="923330"/>
          </a:xfrm>
          <a:prstGeom prst="rect">
            <a:avLst/>
          </a:prstGeom>
          <a:noFill/>
        </p:spPr>
        <p:txBody>
          <a:bodyPr wrap="non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Clase</a:t>
            </a:r>
            <a:r>
              <a:rPr lang="es-ES" sz="5400" b="0" cap="none" spc="0" dirty="0">
                <a:ln w="0"/>
                <a:solidFill>
                  <a:schemeClr val="tx1"/>
                </a:solidFill>
                <a:effectLst>
                  <a:outerShdw blurRad="38100" dist="19050" dir="2700000" algn="tl" rotWithShape="0">
                    <a:schemeClr val="dk1">
                      <a:alpha val="40000"/>
                    </a:schemeClr>
                  </a:outerShdw>
                </a:effectLst>
              </a:rPr>
              <a:t> </a:t>
            </a:r>
            <a:r>
              <a:rPr lang="es-ES" sz="5400" b="1" dirty="0" err="1">
                <a:ln w="22225">
                  <a:solidFill>
                    <a:schemeClr val="accent2"/>
                  </a:solidFill>
                  <a:prstDash val="solid"/>
                </a:ln>
                <a:solidFill>
                  <a:schemeClr val="accent2">
                    <a:lumMod val="40000"/>
                    <a:lumOff val="60000"/>
                  </a:schemeClr>
                </a:solidFill>
              </a:rPr>
              <a:t>ArreglosDocente</a:t>
            </a:r>
            <a:r>
              <a:rPr lang="es-ES" sz="5400" b="0" cap="none" spc="0" dirty="0">
                <a:ln w="0"/>
                <a:solidFill>
                  <a:schemeClr val="tx1"/>
                </a:solidFill>
                <a:effectLst>
                  <a:outerShdw blurRad="38100" dist="19050" dir="2700000" algn="tl" rotWithShape="0">
                    <a:schemeClr val="dk1">
                      <a:alpha val="40000"/>
                    </a:schemeClr>
                  </a:outerShdw>
                </a:effectLst>
              </a:rPr>
              <a:t>:</a:t>
            </a:r>
          </a:p>
        </p:txBody>
      </p:sp>
      <p:sp>
        <p:nvSpPr>
          <p:cNvPr id="7" name="Rectángulo 6">
            <a:extLst>
              <a:ext uri="{FF2B5EF4-FFF2-40B4-BE49-F238E27FC236}">
                <a16:creationId xmlns:a16="http://schemas.microsoft.com/office/drawing/2014/main" id="{D6A27658-29D4-45DD-9D98-2BC187D941BB}"/>
              </a:ext>
            </a:extLst>
          </p:cNvPr>
          <p:cNvSpPr/>
          <p:nvPr/>
        </p:nvSpPr>
        <p:spPr>
          <a:xfrm>
            <a:off x="6880022" y="1819063"/>
            <a:ext cx="4679373" cy="1600438"/>
          </a:xfrm>
          <a:prstGeom prst="rect">
            <a:avLst/>
          </a:prstGeom>
          <a:noFill/>
        </p:spPr>
        <p:txBody>
          <a:bodyPr wrap="square" lIns="91440" tIns="45720" rIns="91440" bIns="45720">
            <a:spAutoFit/>
          </a:bodyPr>
          <a:lstStyle/>
          <a:p>
            <a:pPr algn="ctr"/>
            <a:r>
              <a:rPr lang="es-ES" sz="1400" b="0" cap="none" spc="0" dirty="0">
                <a:ln w="0"/>
                <a:solidFill>
                  <a:schemeClr val="bg1"/>
                </a:solidFill>
                <a:effectLst>
                  <a:outerShdw blurRad="38100" dist="19050" dir="2700000" algn="tl" rotWithShape="0">
                    <a:schemeClr val="dk1">
                      <a:alpha val="40000"/>
                    </a:schemeClr>
                  </a:outerShdw>
                </a:effectLst>
              </a:rPr>
              <a:t>En esta nueva clase lo que haremos es hacer los arreglos para poder tener un código mas corto y legible, primero inicializamos lo que el </a:t>
            </a:r>
            <a:r>
              <a:rPr lang="es-ES" sz="1400" dirty="0" err="1">
                <a:ln w="0"/>
                <a:solidFill>
                  <a:schemeClr val="accent1"/>
                </a:solidFill>
                <a:effectLst>
                  <a:outerShdw blurRad="38100" dist="25400" dir="5400000" algn="ctr" rotWithShape="0">
                    <a:srgbClr val="6E747A">
                      <a:alpha val="43000"/>
                    </a:srgbClr>
                  </a:outerShdw>
                </a:effectLst>
              </a:rPr>
              <a:t>ArrayList</a:t>
            </a:r>
            <a:r>
              <a:rPr lang="es-ES" sz="1400" b="0" cap="none" spc="0" dirty="0">
                <a:ln w="0"/>
                <a:solidFill>
                  <a:schemeClr val="bg1"/>
                </a:solidFill>
                <a:effectLst>
                  <a:outerShdw blurRad="38100" dist="19050" dir="2700000" algn="tl" rotWithShape="0">
                    <a:schemeClr val="dk1">
                      <a:alpha val="40000"/>
                    </a:schemeClr>
                  </a:outerShdw>
                </a:effectLst>
              </a:rPr>
              <a:t> con la clase Docente con el nombre doc. </a:t>
            </a:r>
          </a:p>
          <a:p>
            <a:pPr algn="ctr"/>
            <a:r>
              <a:rPr lang="es-ES" sz="1400" dirty="0">
                <a:ln w="0"/>
                <a:solidFill>
                  <a:schemeClr val="bg1"/>
                </a:solidFill>
                <a:effectLst>
                  <a:outerShdw blurRad="38100" dist="19050" dir="2700000" algn="tl" rotWithShape="0">
                    <a:schemeClr val="dk1">
                      <a:alpha val="40000"/>
                    </a:schemeClr>
                  </a:outerShdw>
                </a:effectLst>
              </a:rPr>
              <a:t>Luego Hacemos un constructor que cree el </a:t>
            </a:r>
            <a:r>
              <a:rPr lang="es-ES" sz="1400" dirty="0" err="1">
                <a:ln w="0"/>
                <a:solidFill>
                  <a:schemeClr val="bg1"/>
                </a:solidFill>
                <a:effectLst>
                  <a:outerShdw blurRad="38100" dist="19050" dir="2700000" algn="tl" rotWithShape="0">
                    <a:schemeClr val="dk1">
                      <a:alpha val="40000"/>
                    </a:schemeClr>
                  </a:outerShdw>
                </a:effectLst>
              </a:rPr>
              <a:t>ArrayList</a:t>
            </a:r>
            <a:r>
              <a:rPr lang="es-ES" sz="1400" dirty="0">
                <a:ln w="0"/>
                <a:solidFill>
                  <a:schemeClr val="bg1"/>
                </a:solidFill>
                <a:effectLst>
                  <a:outerShdw blurRad="38100" dist="19050" dir="2700000" algn="tl" rotWithShape="0">
                    <a:schemeClr val="dk1">
                      <a:alpha val="40000"/>
                    </a:schemeClr>
                  </a:outerShdw>
                </a:effectLst>
              </a:rPr>
              <a:t> y los 8 objetos Docente con datos distintos y con los datos respectivos bien posicionados según su tipo de dato</a:t>
            </a:r>
            <a:endParaRPr lang="es-ES" sz="1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766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846C6E9-C703-4C70-9168-8193AD96D8C2}"/>
              </a:ext>
            </a:extLst>
          </p:cNvPr>
          <p:cNvPicPr>
            <a:picLocks noChangeAspect="1"/>
          </p:cNvPicPr>
          <p:nvPr/>
        </p:nvPicPr>
        <p:blipFill>
          <a:blip r:embed="rId2"/>
          <a:stretch>
            <a:fillRect/>
          </a:stretch>
        </p:blipFill>
        <p:spPr>
          <a:xfrm>
            <a:off x="2841925" y="2225124"/>
            <a:ext cx="7327312" cy="3314013"/>
          </a:xfrm>
          <a:prstGeom prst="rect">
            <a:avLst/>
          </a:prstGeom>
        </p:spPr>
      </p:pic>
      <p:sp>
        <p:nvSpPr>
          <p:cNvPr id="4" name="Rectángulo 3">
            <a:extLst>
              <a:ext uri="{FF2B5EF4-FFF2-40B4-BE49-F238E27FC236}">
                <a16:creationId xmlns:a16="http://schemas.microsoft.com/office/drawing/2014/main" id="{7A6A17F8-0126-43EC-8F3E-813667C5B46D}"/>
              </a:ext>
            </a:extLst>
          </p:cNvPr>
          <p:cNvSpPr/>
          <p:nvPr/>
        </p:nvSpPr>
        <p:spPr>
          <a:xfrm>
            <a:off x="759308" y="988119"/>
            <a:ext cx="11101259" cy="1077218"/>
          </a:xfrm>
          <a:prstGeom prst="rect">
            <a:avLst/>
          </a:prstGeom>
          <a:noFill/>
        </p:spPr>
        <p:txBody>
          <a:bodyPr wrap="square" lIns="91440" tIns="45720" rIns="91440" bIns="45720">
            <a:spAutoFit/>
          </a:bodyPr>
          <a:lstStyle/>
          <a:p>
            <a:pPr algn="ctr"/>
            <a:r>
              <a:rPr lang="es-ES" sz="1600" b="0" cap="none" spc="0" dirty="0">
                <a:ln w="0"/>
                <a:solidFill>
                  <a:schemeClr val="tx1"/>
                </a:solidFill>
                <a:effectLst>
                  <a:outerShdw blurRad="38100" dist="19050" dir="2700000" algn="tl" rotWithShape="0">
                    <a:schemeClr val="dk1">
                      <a:alpha val="40000"/>
                    </a:schemeClr>
                  </a:outerShdw>
                </a:effectLst>
              </a:rPr>
              <a:t>Estos son dos métodos muy Útiles para mi uso en la programación en java , el primero que seria un método entero de Tamaño se puede utilizar para recibir el tamaño del arreglo y poder hacer bucles inicializando todos los Objetos .</a:t>
            </a:r>
          </a:p>
          <a:p>
            <a:pPr algn="ctr"/>
            <a:r>
              <a:rPr lang="es-ES" sz="1600" dirty="0">
                <a:ln w="0"/>
                <a:effectLst>
                  <a:outerShdw blurRad="38100" dist="19050" dir="2700000" algn="tl" rotWithShape="0">
                    <a:schemeClr val="dk1">
                      <a:alpha val="40000"/>
                    </a:schemeClr>
                  </a:outerShdw>
                </a:effectLst>
              </a:rPr>
              <a:t>En el segundo Método tenemos Obtener este es otro método muy útil cuando trabajamos en clases o pestañas distintas ya que con este método podemos nosotros coger o llamar métodos de otra clase como seria esta.</a:t>
            </a:r>
            <a:endParaRPr lang="es-E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6765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26E240C-FAB0-4D03-9CFC-8E132B0EA376}"/>
              </a:ext>
            </a:extLst>
          </p:cNvPr>
          <p:cNvPicPr>
            <a:picLocks noChangeAspect="1"/>
          </p:cNvPicPr>
          <p:nvPr/>
        </p:nvPicPr>
        <p:blipFill>
          <a:blip r:embed="rId2"/>
          <a:stretch>
            <a:fillRect/>
          </a:stretch>
        </p:blipFill>
        <p:spPr>
          <a:xfrm>
            <a:off x="0" y="1708029"/>
            <a:ext cx="6522000" cy="5149971"/>
          </a:xfrm>
          <a:prstGeom prst="rect">
            <a:avLst/>
          </a:prstGeom>
        </p:spPr>
      </p:pic>
      <p:pic>
        <p:nvPicPr>
          <p:cNvPr id="5" name="Imagen 4">
            <a:extLst>
              <a:ext uri="{FF2B5EF4-FFF2-40B4-BE49-F238E27FC236}">
                <a16:creationId xmlns:a16="http://schemas.microsoft.com/office/drawing/2014/main" id="{F8918FC2-6C7B-4681-BD18-495985788171}"/>
              </a:ext>
            </a:extLst>
          </p:cNvPr>
          <p:cNvPicPr>
            <a:picLocks noChangeAspect="1"/>
          </p:cNvPicPr>
          <p:nvPr/>
        </p:nvPicPr>
        <p:blipFill>
          <a:blip r:embed="rId3"/>
          <a:stretch>
            <a:fillRect/>
          </a:stretch>
        </p:blipFill>
        <p:spPr>
          <a:xfrm>
            <a:off x="6522000" y="1708027"/>
            <a:ext cx="5670000" cy="5149971"/>
          </a:xfrm>
          <a:prstGeom prst="rect">
            <a:avLst/>
          </a:prstGeom>
        </p:spPr>
      </p:pic>
      <p:sp>
        <p:nvSpPr>
          <p:cNvPr id="6" name="Rectángulo 5">
            <a:extLst>
              <a:ext uri="{FF2B5EF4-FFF2-40B4-BE49-F238E27FC236}">
                <a16:creationId xmlns:a16="http://schemas.microsoft.com/office/drawing/2014/main" id="{1A55400E-7515-422E-B318-CF8EF271E2E9}"/>
              </a:ext>
            </a:extLst>
          </p:cNvPr>
          <p:cNvSpPr/>
          <p:nvPr/>
        </p:nvSpPr>
        <p:spPr>
          <a:xfrm>
            <a:off x="2165230" y="146649"/>
            <a:ext cx="8189343" cy="1446550"/>
          </a:xfrm>
          <a:prstGeom prst="rect">
            <a:avLst/>
          </a:prstGeom>
          <a:noFill/>
        </p:spPr>
        <p:txBody>
          <a:bodyPr wrap="square" lIns="91440" tIns="45720" rIns="91440" bIns="45720">
            <a:spAutoFit/>
          </a:bodyPr>
          <a:lstStyle/>
          <a:p>
            <a:pPr algn="ctr"/>
            <a:r>
              <a:rPr lang="es-ES" sz="1100" b="0" cap="none" spc="0" dirty="0">
                <a:ln w="0"/>
                <a:effectLst>
                  <a:outerShdw blurRad="38100" dist="19050" dir="2700000" algn="tl" rotWithShape="0">
                    <a:schemeClr val="dk1">
                      <a:alpha val="40000"/>
                    </a:schemeClr>
                  </a:outerShdw>
                </a:effectLst>
              </a:rPr>
              <a:t>Este son métodos complementarios que nos pide el problema , en si en casi todos usamos la misma lógica usando el bucle for para recorrer todo el arreglo con el indicador i y dando el resultado que seria la tarifa mayor o menor.</a:t>
            </a:r>
          </a:p>
          <a:p>
            <a:pPr algn="ctr"/>
            <a:r>
              <a:rPr lang="es-ES" sz="1100" dirty="0">
                <a:ln w="0"/>
                <a:effectLst>
                  <a:outerShdw blurRad="38100" dist="19050" dir="2700000" algn="tl" rotWithShape="0">
                    <a:schemeClr val="dk1">
                      <a:alpha val="40000"/>
                    </a:schemeClr>
                  </a:outerShdw>
                </a:effectLst>
              </a:rPr>
              <a:t>Una corta explicación en lo que es el sueldo promedio es primero hacer un bucle inicializando todos los datos del arreglo y sumándolos en una variables nueva que seria “suma", y dividiéndolo con el tamaño del arreglo.</a:t>
            </a:r>
          </a:p>
          <a:p>
            <a:pPr algn="ctr"/>
            <a:r>
              <a:rPr lang="es-ES" sz="1100" b="0" cap="none" spc="0" dirty="0">
                <a:ln w="0"/>
                <a:effectLst>
                  <a:outerShdw blurRad="38100" dist="19050" dir="2700000" algn="tl" rotWithShape="0">
                    <a:schemeClr val="dk1">
                      <a:alpha val="40000"/>
                    </a:schemeClr>
                  </a:outerShdw>
                </a:effectLst>
              </a:rPr>
              <a:t>El otro que seria </a:t>
            </a:r>
            <a:r>
              <a:rPr lang="es-ES" sz="1100" dirty="0">
                <a:ln w="0"/>
                <a:effectLst>
                  <a:outerShdw blurRad="38100" dist="19050" dir="2700000" algn="tl" rotWithShape="0">
                    <a:schemeClr val="dk1">
                      <a:alpha val="40000"/>
                    </a:schemeClr>
                  </a:outerShdw>
                </a:effectLst>
              </a:rPr>
              <a:t>el sueldo mayor primero declaramos una variable que seria lo contrario de lo que pedimos ,usamos un bucle para inicializar en todo el arreglo y comparamos ese mismo valor con todos los datos del arreglo , el dato que coincida con el </a:t>
            </a:r>
            <a:r>
              <a:rPr lang="es-ES" sz="1100" dirty="0" err="1">
                <a:ln w="0"/>
                <a:effectLst>
                  <a:outerShdw blurRad="38100" dist="19050" dir="2700000" algn="tl" rotWithShape="0">
                    <a:schemeClr val="dk1">
                      <a:alpha val="40000"/>
                    </a:schemeClr>
                  </a:outerShdw>
                </a:effectLst>
              </a:rPr>
              <a:t>if</a:t>
            </a:r>
            <a:r>
              <a:rPr lang="es-ES" sz="1100" dirty="0">
                <a:ln w="0"/>
                <a:effectLst>
                  <a:outerShdw blurRad="38100" dist="19050" dir="2700000" algn="tl" rotWithShape="0">
                    <a:schemeClr val="dk1">
                      <a:alpha val="40000"/>
                    </a:schemeClr>
                  </a:outerShdw>
                </a:effectLst>
              </a:rPr>
              <a:t> ,tomara su valor y lo almacenara en la variable así comparando con todos y encontrando el mayor, y esto lo retornamos.</a:t>
            </a:r>
          </a:p>
          <a:p>
            <a:pPr algn="ctr"/>
            <a:r>
              <a:rPr lang="es-ES" sz="1100" dirty="0">
                <a:ln w="0"/>
                <a:effectLst>
                  <a:outerShdw blurRad="38100" dist="19050" dir="2700000" algn="tl" rotWithShape="0">
                    <a:schemeClr val="dk1">
                      <a:alpha val="40000"/>
                    </a:schemeClr>
                  </a:outerShdw>
                </a:effectLst>
              </a:rPr>
              <a:t>Este mismo procedimiento se hace con todos solamente cambiando unos datos y las igualdades.</a:t>
            </a:r>
            <a:endParaRPr lang="es-ES" sz="11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879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0A7C9BF-C78F-4353-837A-E7F41789EFF8}"/>
              </a:ext>
            </a:extLst>
          </p:cNvPr>
          <p:cNvSpPr/>
          <p:nvPr/>
        </p:nvSpPr>
        <p:spPr>
          <a:xfrm>
            <a:off x="2668829" y="0"/>
            <a:ext cx="7199407" cy="1323439"/>
          </a:xfrm>
          <a:prstGeom prst="rect">
            <a:avLst/>
          </a:prstGeom>
          <a:noFill/>
        </p:spPr>
        <p:txBody>
          <a:bodyPr wrap="none" lIns="91440" tIns="45720" rIns="91440" bIns="45720">
            <a:spAutoFit/>
          </a:bodyPr>
          <a:lstStyle/>
          <a:p>
            <a:pPr algn="ctr"/>
            <a:r>
              <a:rPr lang="es-ES" sz="8000" b="1" dirty="0">
                <a:ln w="22225">
                  <a:solidFill>
                    <a:schemeClr val="accent2"/>
                  </a:solidFill>
                  <a:prstDash val="solid"/>
                </a:ln>
                <a:solidFill>
                  <a:schemeClr val="accent2">
                    <a:lumMod val="40000"/>
                    <a:lumOff val="60000"/>
                  </a:schemeClr>
                </a:solidFill>
              </a:rPr>
              <a:t>JFrame Listado</a:t>
            </a:r>
          </a:p>
        </p:txBody>
      </p:sp>
      <p:pic>
        <p:nvPicPr>
          <p:cNvPr id="4" name="Imagen 3">
            <a:extLst>
              <a:ext uri="{FF2B5EF4-FFF2-40B4-BE49-F238E27FC236}">
                <a16:creationId xmlns:a16="http://schemas.microsoft.com/office/drawing/2014/main" id="{58849E1F-D9E0-4F83-9568-C5B2DA91F234}"/>
              </a:ext>
            </a:extLst>
          </p:cNvPr>
          <p:cNvPicPr>
            <a:picLocks noChangeAspect="1"/>
          </p:cNvPicPr>
          <p:nvPr/>
        </p:nvPicPr>
        <p:blipFill>
          <a:blip r:embed="rId2"/>
          <a:stretch>
            <a:fillRect/>
          </a:stretch>
        </p:blipFill>
        <p:spPr>
          <a:xfrm>
            <a:off x="1708471" y="1751138"/>
            <a:ext cx="4591691" cy="4201111"/>
          </a:xfrm>
          <a:prstGeom prst="rect">
            <a:avLst/>
          </a:prstGeom>
        </p:spPr>
      </p:pic>
      <p:sp>
        <p:nvSpPr>
          <p:cNvPr id="5" name="Rectángulo 4">
            <a:extLst>
              <a:ext uri="{FF2B5EF4-FFF2-40B4-BE49-F238E27FC236}">
                <a16:creationId xmlns:a16="http://schemas.microsoft.com/office/drawing/2014/main" id="{5A955D15-32EB-446E-BF1C-CB2BF43D5340}"/>
              </a:ext>
            </a:extLst>
          </p:cNvPr>
          <p:cNvSpPr/>
          <p:nvPr/>
        </p:nvSpPr>
        <p:spPr>
          <a:xfrm>
            <a:off x="6790134" y="2743049"/>
            <a:ext cx="3339050" cy="1754326"/>
          </a:xfrm>
          <a:prstGeom prst="rect">
            <a:avLst/>
          </a:prstGeom>
          <a:noFill/>
        </p:spPr>
        <p:txBody>
          <a:bodyPr wrap="square" lIns="91440" tIns="45720" rIns="91440" bIns="45720">
            <a:spAutoFit/>
          </a:bodyPr>
          <a:lstStyle/>
          <a:p>
            <a:pPr algn="ctr"/>
            <a:r>
              <a:rPr lang="es-ES" b="0" cap="none" spc="0" dirty="0">
                <a:ln w="0"/>
                <a:solidFill>
                  <a:schemeClr val="tx1"/>
                </a:solidFill>
                <a:effectLst>
                  <a:outerShdw blurRad="38100" dist="19050" dir="2700000" algn="tl" rotWithShape="0">
                    <a:schemeClr val="dk1">
                      <a:alpha val="40000"/>
                    </a:schemeClr>
                  </a:outerShdw>
                </a:effectLst>
              </a:rPr>
              <a:t>Primero escribimos lo que seria la declaración global del </a:t>
            </a:r>
            <a:r>
              <a:rPr lang="es-ES" b="0" cap="none" spc="0" dirty="0" err="1">
                <a:ln w="0"/>
                <a:solidFill>
                  <a:schemeClr val="tx1"/>
                </a:solidFill>
                <a:effectLst>
                  <a:outerShdw blurRad="38100" dist="19050" dir="2700000" algn="tl" rotWithShape="0">
                    <a:schemeClr val="dk1">
                      <a:alpha val="40000"/>
                    </a:schemeClr>
                  </a:outerShdw>
                </a:effectLst>
              </a:rPr>
              <a:t>arregloDocente</a:t>
            </a:r>
            <a:r>
              <a:rPr lang="es-ES" b="0" cap="none" spc="0" dirty="0">
                <a:ln w="0"/>
                <a:solidFill>
                  <a:schemeClr val="tx1"/>
                </a:solidFill>
                <a:effectLst>
                  <a:outerShdw blurRad="38100" dist="19050" dir="2700000" algn="tl" rotWithShape="0">
                    <a:schemeClr val="dk1">
                      <a:alpha val="40000"/>
                    </a:schemeClr>
                  </a:outerShdw>
                </a:effectLst>
              </a:rPr>
              <a:t> para poder utilizarlo en todo el </a:t>
            </a:r>
            <a:r>
              <a:rPr lang="es-ES" b="0" cap="none" spc="0" dirty="0" err="1">
                <a:ln w="0"/>
                <a:solidFill>
                  <a:schemeClr val="tx1"/>
                </a:solidFill>
                <a:effectLst>
                  <a:outerShdw blurRad="38100" dist="19050" dir="2700000" algn="tl" rotWithShape="0">
                    <a:schemeClr val="dk1">
                      <a:alpha val="40000"/>
                    </a:schemeClr>
                  </a:outerShdw>
                </a:effectLst>
              </a:rPr>
              <a:t>Jframe</a:t>
            </a:r>
            <a:r>
              <a:rPr lang="es-ES" b="0" cap="none" spc="0" dirty="0">
                <a:ln w="0"/>
                <a:solidFill>
                  <a:schemeClr val="tx1"/>
                </a:solidFill>
                <a:effectLst>
                  <a:outerShdw blurRad="38100" dist="19050" dir="2700000" algn="tl" rotWithShape="0">
                    <a:schemeClr val="dk1">
                      <a:alpha val="40000"/>
                    </a:schemeClr>
                  </a:outerShdw>
                </a:effectLst>
              </a:rPr>
              <a:t> sin necesidad de llamarlo en cada momento.</a:t>
            </a:r>
          </a:p>
        </p:txBody>
      </p:sp>
    </p:spTree>
    <p:extLst>
      <p:ext uri="{BB962C8B-B14F-4D97-AF65-F5344CB8AC3E}">
        <p14:creationId xmlns:p14="http://schemas.microsoft.com/office/powerpoint/2010/main" val="423880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54A2AEA-3FDA-45E0-B9BB-81FB9DC20A92}"/>
              </a:ext>
            </a:extLst>
          </p:cNvPr>
          <p:cNvPicPr>
            <a:picLocks noChangeAspect="1"/>
          </p:cNvPicPr>
          <p:nvPr/>
        </p:nvPicPr>
        <p:blipFill>
          <a:blip r:embed="rId2"/>
          <a:stretch>
            <a:fillRect/>
          </a:stretch>
        </p:blipFill>
        <p:spPr>
          <a:xfrm>
            <a:off x="348203" y="1314727"/>
            <a:ext cx="7259063" cy="4866902"/>
          </a:xfrm>
          <a:prstGeom prst="rect">
            <a:avLst/>
          </a:prstGeom>
        </p:spPr>
      </p:pic>
      <p:sp>
        <p:nvSpPr>
          <p:cNvPr id="4" name="Rectángulo 3">
            <a:extLst>
              <a:ext uri="{FF2B5EF4-FFF2-40B4-BE49-F238E27FC236}">
                <a16:creationId xmlns:a16="http://schemas.microsoft.com/office/drawing/2014/main" id="{27568CE9-4C03-4889-9CC4-7821DCFB3289}"/>
              </a:ext>
            </a:extLst>
          </p:cNvPr>
          <p:cNvSpPr/>
          <p:nvPr/>
        </p:nvSpPr>
        <p:spPr>
          <a:xfrm>
            <a:off x="3436094" y="0"/>
            <a:ext cx="5716630" cy="2154436"/>
          </a:xfrm>
          <a:prstGeom prst="rect">
            <a:avLst/>
          </a:prstGeom>
          <a:noFill/>
        </p:spPr>
        <p:txBody>
          <a:bodyPr wrap="none" lIns="91440" tIns="45720" rIns="91440" bIns="45720">
            <a:spAutoFit/>
          </a:bodyPr>
          <a:lstStyle/>
          <a:p>
            <a:pPr algn="ctr"/>
            <a:r>
              <a:rPr lang="es-ES" sz="8000" b="1" dirty="0">
                <a:ln w="22225">
                  <a:solidFill>
                    <a:schemeClr val="accent2"/>
                  </a:solidFill>
                  <a:prstDash val="solid"/>
                </a:ln>
                <a:solidFill>
                  <a:schemeClr val="accent2">
                    <a:lumMod val="40000"/>
                    <a:lumOff val="60000"/>
                  </a:schemeClr>
                </a:solidFill>
              </a:rPr>
              <a:t>Botón Listar</a:t>
            </a:r>
          </a:p>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ángulo 4">
            <a:extLst>
              <a:ext uri="{FF2B5EF4-FFF2-40B4-BE49-F238E27FC236}">
                <a16:creationId xmlns:a16="http://schemas.microsoft.com/office/drawing/2014/main" id="{466A5D84-4923-459B-826D-2838F588B7AC}"/>
              </a:ext>
            </a:extLst>
          </p:cNvPr>
          <p:cNvSpPr/>
          <p:nvPr/>
        </p:nvSpPr>
        <p:spPr>
          <a:xfrm>
            <a:off x="8540151" y="1894937"/>
            <a:ext cx="2684542" cy="3539430"/>
          </a:xfrm>
          <a:prstGeom prst="rect">
            <a:avLst/>
          </a:prstGeom>
          <a:noFill/>
        </p:spPr>
        <p:txBody>
          <a:bodyPr wrap="square" lIns="91440" tIns="45720" rIns="91440" bIns="45720">
            <a:spAutoFit/>
          </a:bodyPr>
          <a:lstStyle/>
          <a:p>
            <a:pPr algn="ctr"/>
            <a:r>
              <a:rPr lang="es-ES" sz="1600" dirty="0"/>
              <a:t>En este Botón lo primero es hacer un bucle Imprimir para evitar escribir en todo momento el txtS.Append y sea mejor el código.</a:t>
            </a:r>
          </a:p>
          <a:p>
            <a:pPr algn="ctr"/>
            <a:r>
              <a:rPr lang="es-ES" sz="1600" dirty="0"/>
              <a:t>En el void Listar use un bucle para poder inicializar todos los datos sin necesidad de escribirlos todos ,y por ultimo lo llame en el mismo botón ,sin antes poner un txtS.setText(“”) para que me limpie toda la pantalla</a:t>
            </a:r>
          </a:p>
        </p:txBody>
      </p:sp>
    </p:spTree>
    <p:extLst>
      <p:ext uri="{BB962C8B-B14F-4D97-AF65-F5344CB8AC3E}">
        <p14:creationId xmlns:p14="http://schemas.microsoft.com/office/powerpoint/2010/main" val="273438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3BFF03E-924D-4F43-AFB3-91C0C9B70125}"/>
              </a:ext>
            </a:extLst>
          </p:cNvPr>
          <p:cNvPicPr>
            <a:picLocks noChangeAspect="1"/>
          </p:cNvPicPr>
          <p:nvPr/>
        </p:nvPicPr>
        <p:blipFill>
          <a:blip r:embed="rId2"/>
          <a:stretch>
            <a:fillRect/>
          </a:stretch>
        </p:blipFill>
        <p:spPr>
          <a:xfrm>
            <a:off x="1001532" y="1692771"/>
            <a:ext cx="6716062" cy="3991532"/>
          </a:xfrm>
          <a:prstGeom prst="rect">
            <a:avLst/>
          </a:prstGeom>
        </p:spPr>
      </p:pic>
      <p:sp>
        <p:nvSpPr>
          <p:cNvPr id="4" name="Rectángulo 3">
            <a:extLst>
              <a:ext uri="{FF2B5EF4-FFF2-40B4-BE49-F238E27FC236}">
                <a16:creationId xmlns:a16="http://schemas.microsoft.com/office/drawing/2014/main" id="{5EA05ECF-B11D-4B47-8F61-71CDE9D454DA}"/>
              </a:ext>
            </a:extLst>
          </p:cNvPr>
          <p:cNvSpPr/>
          <p:nvPr/>
        </p:nvSpPr>
        <p:spPr>
          <a:xfrm>
            <a:off x="2723562" y="0"/>
            <a:ext cx="7141699" cy="3385542"/>
          </a:xfrm>
          <a:prstGeom prst="rect">
            <a:avLst/>
          </a:prstGeom>
          <a:noFill/>
        </p:spPr>
        <p:txBody>
          <a:bodyPr wrap="none" lIns="91440" tIns="45720" rIns="91440" bIns="45720">
            <a:spAutoFit/>
          </a:bodyPr>
          <a:lstStyle/>
          <a:p>
            <a:pPr algn="ctr"/>
            <a:r>
              <a:rPr lang="es-ES" sz="8000" b="1" dirty="0">
                <a:ln w="22225">
                  <a:solidFill>
                    <a:schemeClr val="accent2"/>
                  </a:solidFill>
                  <a:prstDash val="solid"/>
                </a:ln>
                <a:solidFill>
                  <a:schemeClr val="accent2">
                    <a:lumMod val="40000"/>
                    <a:lumOff val="60000"/>
                  </a:schemeClr>
                </a:solidFill>
              </a:rPr>
              <a:t>Botón Reportar</a:t>
            </a:r>
          </a:p>
          <a:p>
            <a:pPr algn="ctr"/>
            <a:endParaRPr lang="es-ES" sz="8000" b="1" dirty="0">
              <a:ln w="22225">
                <a:solidFill>
                  <a:schemeClr val="accent2"/>
                </a:solidFill>
                <a:prstDash val="solid"/>
              </a:ln>
              <a:solidFill>
                <a:schemeClr val="accent2">
                  <a:lumMod val="40000"/>
                  <a:lumOff val="60000"/>
                </a:schemeClr>
              </a:solidFill>
            </a:endParaRPr>
          </a:p>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ángulo 4">
            <a:extLst>
              <a:ext uri="{FF2B5EF4-FFF2-40B4-BE49-F238E27FC236}">
                <a16:creationId xmlns:a16="http://schemas.microsoft.com/office/drawing/2014/main" id="{7310A8B6-CC13-444D-86BB-9606B101D552}"/>
              </a:ext>
            </a:extLst>
          </p:cNvPr>
          <p:cNvSpPr/>
          <p:nvPr/>
        </p:nvSpPr>
        <p:spPr>
          <a:xfrm>
            <a:off x="8261976" y="2395875"/>
            <a:ext cx="3325315" cy="2585323"/>
          </a:xfrm>
          <a:prstGeom prst="rect">
            <a:avLst/>
          </a:prstGeom>
          <a:noFill/>
        </p:spPr>
        <p:txBody>
          <a:bodyPr wrap="square" lIns="91440" tIns="45720" rIns="91440" bIns="45720">
            <a:spAutoFit/>
          </a:bodyPr>
          <a:lstStyle/>
          <a:p>
            <a:pPr algn="ctr"/>
            <a:r>
              <a:rPr lang="es-ES" b="0" cap="none" spc="0" dirty="0">
                <a:ln w="0"/>
                <a:solidFill>
                  <a:schemeClr val="tx1"/>
                </a:solidFill>
                <a:effectLst>
                  <a:outerShdw blurRad="38100" dist="19050" dir="2700000" algn="tl" rotWithShape="0">
                    <a:schemeClr val="dk1">
                      <a:alpha val="40000"/>
                    </a:schemeClr>
                  </a:outerShdw>
                </a:effectLst>
              </a:rPr>
              <a:t>En este botón lo que hacemos es imprimir los datos que comparamos en la clase ArregloDocente, lo Imprimimos en un vacío y lo llamamos ultimo en el mismo botón para poderlo visualizar al momento de presionar el botón.</a:t>
            </a:r>
          </a:p>
        </p:txBody>
      </p:sp>
    </p:spTree>
    <p:extLst>
      <p:ext uri="{BB962C8B-B14F-4D97-AF65-F5344CB8AC3E}">
        <p14:creationId xmlns:p14="http://schemas.microsoft.com/office/powerpoint/2010/main" val="3970190505"/>
      </p:ext>
    </p:extLst>
  </p:cSld>
  <p:clrMapOvr>
    <a:masterClrMapping/>
  </p:clrMapOvr>
</p:sld>
</file>

<file path=ppt/theme/theme1.xml><?xml version="1.0" encoding="utf-8"?>
<a:theme xmlns:a="http://schemas.openxmlformats.org/drawingml/2006/main" name="Pois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61</TotalTime>
  <Words>561</Words>
  <Application>Microsoft Office PowerPoint</Application>
  <PresentationFormat>Panorámica</PresentationFormat>
  <Paragraphs>29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Goudy Old Style</vt:lpstr>
      <vt:lpstr>Univers Light</vt:lpstr>
      <vt:lpstr>PoiseVTI</vt:lpstr>
      <vt:lpstr>Mi desarrollo de mi examen Parcial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 desarrollo de mi examen Parcial</dc:title>
  <dc:creator>ESPINOZA MORALES, NAYDELIN NALLELY</dc:creator>
  <cp:lastModifiedBy>ESPINOZA MORALES, NAYDELIN NALLELY</cp:lastModifiedBy>
  <cp:revision>2</cp:revision>
  <dcterms:created xsi:type="dcterms:W3CDTF">2024-06-13T21:35:35Z</dcterms:created>
  <dcterms:modified xsi:type="dcterms:W3CDTF">2024-06-14T00:51:00Z</dcterms:modified>
</cp:coreProperties>
</file>