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1" r:id="rId4"/>
    <p:sldId id="262" r:id="rId5"/>
    <p:sldId id="263" r:id="rId6"/>
    <p:sldId id="266" r:id="rId7"/>
    <p:sldId id="257" r:id="rId8"/>
    <p:sldId id="258" r:id="rId9"/>
    <p:sldId id="260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E38C5-A393-45D3-8380-1AD9714C18B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23E13-8D17-4A5D-B362-7462C23067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26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23E13-8D17-4A5D-B362-7462C23067F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40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58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06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4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68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87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43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9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43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7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96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0511D-6F65-41E3-A21E-2EB9C8C7F4D9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B225-27BE-4ADB-B4C3-CD1AEDB47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8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ymarket/magent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magentocommerce.com/magento-connect/anymarket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hts-net.com.br/arquivos/magento/magento.image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66" y="147812"/>
            <a:ext cx="60388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MDC_logo_anymarket_vert.png"/>
          <p:cNvSpPr>
            <a:spLocks noChangeAspect="1" noChangeArrowheads="1"/>
          </p:cNvSpPr>
          <p:nvPr/>
        </p:nvSpPr>
        <p:spPr bwMode="auto">
          <a:xfrm>
            <a:off x="155574" y="-144463"/>
            <a:ext cx="7364341" cy="736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91" y="3332999"/>
            <a:ext cx="10058400" cy="155836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82276" y="5141149"/>
            <a:ext cx="7481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latin typeface="Arial Black" panose="020B0A04020102020204" pitchFamily="34" charset="0"/>
              </a:rPr>
              <a:t>Manual de Instalação e Configuração</a:t>
            </a:r>
            <a:endParaRPr lang="pt-BR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7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err="1" smtClean="0"/>
              <a:t>Callback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486344"/>
            <a:ext cx="10953085" cy="1229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Para um bom funcionamento do modulo é necessário configurar o </a:t>
            </a:r>
            <a:r>
              <a:rPr lang="pt-BR" sz="2000" dirty="0" err="1" smtClean="0">
                <a:latin typeface="+mn-lt"/>
              </a:rPr>
              <a:t>callback</a:t>
            </a:r>
            <a:r>
              <a:rPr lang="pt-BR" sz="2000" dirty="0" smtClean="0">
                <a:latin typeface="+mn-lt"/>
              </a:rPr>
              <a:t> em sua conta no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, pois sem o mesmo ou uma configuração errada resultará em pedidos e/ou produtos não importados para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</a:p>
          <a:p>
            <a:endParaRPr lang="pt-BR" sz="2000" dirty="0"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36009" y="2498551"/>
            <a:ext cx="10953085" cy="599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Acesse as configurações no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:</a:t>
            </a:r>
          </a:p>
          <a:p>
            <a:endParaRPr lang="pt-BR" sz="2000" dirty="0">
              <a:latin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02" y="2842515"/>
            <a:ext cx="7276364" cy="2261747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1310186" y="449238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0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17" y="160408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690350" y="3135941"/>
            <a:ext cx="10953085" cy="49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Nas configurações do Modulo, na aba Acesso esta disponível a sua URL de </a:t>
            </a:r>
            <a:r>
              <a:rPr lang="pt-BR" sz="2000" dirty="0" err="1" smtClean="0">
                <a:latin typeface="+mn-lt"/>
              </a:rPr>
              <a:t>Callback</a:t>
            </a:r>
            <a:r>
              <a:rPr lang="pt-BR" sz="2000" dirty="0" smtClean="0">
                <a:latin typeface="+mn-lt"/>
              </a:rPr>
              <a:t>.</a:t>
            </a:r>
          </a:p>
          <a:p>
            <a:endParaRPr lang="pt-BR" sz="2000" dirty="0">
              <a:latin typeface="+mn-lt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690350" y="729908"/>
            <a:ext cx="10953085" cy="599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No Campo “</a:t>
            </a:r>
            <a:r>
              <a:rPr lang="pt-BR" sz="2000" dirty="0" err="1" smtClean="0">
                <a:latin typeface="+mn-lt"/>
              </a:rPr>
              <a:t>Callback</a:t>
            </a:r>
            <a:r>
              <a:rPr lang="pt-BR" sz="2000" dirty="0" smtClean="0">
                <a:latin typeface="+mn-lt"/>
              </a:rPr>
              <a:t> URL” adicionar a URL disponível nas configurações do Módulo:</a:t>
            </a:r>
          </a:p>
          <a:p>
            <a:endParaRPr lang="pt-BR" sz="2000" dirty="0">
              <a:latin typeface="+mn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98" y="1056942"/>
            <a:ext cx="8467299" cy="1915679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303" y="3473153"/>
            <a:ext cx="5041710" cy="32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Sessão Geral (General):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664901"/>
            <a:ext cx="10953085" cy="357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Nessa sessão é explicado detalhadamente como configurar o modulo como completo.</a:t>
            </a:r>
            <a:endParaRPr lang="pt-BR" sz="2000" dirty="0">
              <a:latin typeface="+mn-lt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310186" y="449238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9" y="2144475"/>
            <a:ext cx="6267450" cy="3933825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7468454" y="2511107"/>
            <a:ext cx="4420640" cy="982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Nessa mesma sessão encontra-se um botão para verificar as configurações básicas.</a:t>
            </a:r>
            <a:endParaRPr lang="pt-BR" sz="2000" dirty="0">
              <a:latin typeface="+mn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511" y="3567014"/>
            <a:ext cx="4661378" cy="857130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7468454" y="4470036"/>
            <a:ext cx="4420640" cy="982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Recomenda-se a execução desse procedimento para garantir a integridade das configurações básicas.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Sessão Acesso (Access):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664901"/>
            <a:ext cx="10953085" cy="480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Na sessão Acesso é onde deve ser configurado o TOKEN, HOST e OI para a comunicação com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310186" y="449238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51" y="2145684"/>
            <a:ext cx="5924550" cy="4286250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7468454" y="2511107"/>
            <a:ext cx="4420640" cy="982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Todas essas informações podem ser encontradas entrando em contato com nosso suporte:</a:t>
            </a:r>
            <a:endParaRPr lang="pt-BR" sz="2000" dirty="0">
              <a:latin typeface="+mn-lt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7468454" y="3493826"/>
            <a:ext cx="4420640" cy="982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smtClean="0"/>
              <a:t>Telefone: </a:t>
            </a:r>
            <a:r>
              <a:rPr lang="it-IT" sz="2000" dirty="0" smtClean="0"/>
              <a:t>(44) 3033-6333 </a:t>
            </a:r>
            <a:br>
              <a:rPr lang="it-IT" sz="2000" dirty="0" smtClean="0"/>
            </a:br>
            <a:r>
              <a:rPr lang="it-IT" sz="2000" b="1" dirty="0" smtClean="0"/>
              <a:t>E-mail: </a:t>
            </a:r>
            <a:r>
              <a:rPr lang="it-IT" sz="2000" dirty="0" smtClean="0"/>
              <a:t>anymarketsup@db1.com.br</a:t>
            </a:r>
            <a:endParaRPr lang="pt-BR" sz="2000" dirty="0">
              <a:latin typeface="+mn-lt"/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7468454" y="5459264"/>
            <a:ext cx="4420640" cy="982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b="1" dirty="0" smtClean="0"/>
              <a:t>* Muita atenção nessa configuração, pois ela é responsavel pela comunicação com o Anymarket.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279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Sessão Logs (Logs):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38200" y="1379261"/>
            <a:ext cx="10953085" cy="1908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Nessa sessão é onde deve ser definido as configurações de logs, lembrando que dependendo da configuração pode ocasionar perca de rendimento da loja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.</a:t>
            </a:r>
          </a:p>
          <a:p>
            <a:r>
              <a:rPr lang="pt-BR" sz="2000" dirty="0" smtClean="0">
                <a:latin typeface="+mn-lt"/>
              </a:rPr>
              <a:t>Recomenda-se deixar a configuração de </a:t>
            </a:r>
            <a:r>
              <a:rPr lang="pt-BR" sz="2000" b="1" dirty="0" err="1" smtClean="0">
                <a:latin typeface="+mn-lt"/>
              </a:rPr>
              <a:t>Nivel</a:t>
            </a:r>
            <a:r>
              <a:rPr lang="pt-BR" sz="2000" b="1" dirty="0" smtClean="0">
                <a:latin typeface="+mn-lt"/>
              </a:rPr>
              <a:t> de Logs </a:t>
            </a:r>
            <a:r>
              <a:rPr lang="pt-BR" sz="2000" dirty="0" smtClean="0">
                <a:latin typeface="+mn-lt"/>
              </a:rPr>
              <a:t>como Baixo após a configuração e a homologação do módulo.</a:t>
            </a:r>
          </a:p>
          <a:p>
            <a:endParaRPr lang="pt-BR" sz="2000" dirty="0">
              <a:latin typeface="+mn-lt"/>
            </a:endParaRPr>
          </a:p>
          <a:p>
            <a:r>
              <a:rPr lang="pt-BR" sz="2000" b="1" dirty="0" smtClean="0">
                <a:latin typeface="+mn-lt"/>
              </a:rPr>
              <a:t>Notificações </a:t>
            </a:r>
            <a:r>
              <a:rPr lang="pt-BR" sz="2000" b="1" dirty="0" err="1" smtClean="0">
                <a:latin typeface="+mn-lt"/>
              </a:rPr>
              <a:t>Inbox</a:t>
            </a:r>
            <a:r>
              <a:rPr lang="pt-BR" sz="2000" b="1" dirty="0" smtClean="0">
                <a:latin typeface="+mn-lt"/>
              </a:rPr>
              <a:t> </a:t>
            </a:r>
            <a:r>
              <a:rPr lang="pt-BR" sz="2000" dirty="0" smtClean="0">
                <a:latin typeface="+mn-lt"/>
              </a:rPr>
              <a:t>fica a critério do lojista.</a:t>
            </a:r>
            <a:endParaRPr lang="pt-BR" sz="2000" dirty="0">
              <a:latin typeface="+mn-lt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310186" y="449238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95" y="3208787"/>
            <a:ext cx="60388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Sessão CRON (CRON):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664901"/>
            <a:ext cx="10953085" cy="480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Aqui é encontrado as configurações para o </a:t>
            </a:r>
            <a:r>
              <a:rPr lang="pt-BR" sz="2000" dirty="0" err="1" smtClean="0">
                <a:latin typeface="+mn-lt"/>
              </a:rPr>
              <a:t>cron</a:t>
            </a:r>
            <a:r>
              <a:rPr lang="pt-BR" sz="2000" dirty="0" smtClean="0">
                <a:latin typeface="+mn-lt"/>
              </a:rPr>
              <a:t>, que é utilizado para consumir o </a:t>
            </a:r>
            <a:r>
              <a:rPr lang="pt-BR" sz="2000" dirty="0" err="1" smtClean="0">
                <a:latin typeface="+mn-lt"/>
              </a:rPr>
              <a:t>feed</a:t>
            </a:r>
            <a:r>
              <a:rPr lang="pt-BR" sz="2000" dirty="0">
                <a:latin typeface="+mn-lt"/>
              </a:rPr>
              <a:t>.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1310186" y="449238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7468454" y="2511107"/>
            <a:ext cx="4420640" cy="1624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Essas configurações são utilizadas como uma segunda opção em caso de falha do </a:t>
            </a:r>
            <a:r>
              <a:rPr lang="pt-BR" sz="2000" dirty="0" err="1" smtClean="0">
                <a:latin typeface="+mn-lt"/>
              </a:rPr>
              <a:t>Callback</a:t>
            </a:r>
            <a:r>
              <a:rPr lang="pt-BR" sz="2000" dirty="0" smtClean="0">
                <a:latin typeface="+mn-lt"/>
              </a:rPr>
              <a:t>, se estiver gerando lentidão ou perca de desempenho da loja, essas configurações podem ser ajustadas.</a:t>
            </a:r>
            <a:endParaRPr lang="pt-BR" sz="2000" dirty="0"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22" y="2473159"/>
            <a:ext cx="5991225" cy="3324225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7468454" y="4135271"/>
            <a:ext cx="4420640" cy="1624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O CRON de </a:t>
            </a:r>
            <a:r>
              <a:rPr lang="pt-BR" sz="2000" dirty="0" err="1" smtClean="0">
                <a:latin typeface="+mn-lt"/>
              </a:rPr>
              <a:t>Reindex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smtClean="0">
                <a:latin typeface="+mn-lt"/>
              </a:rPr>
              <a:t>deve ser habilitado somente se as configurações de </a:t>
            </a:r>
            <a:r>
              <a:rPr lang="pt-BR" sz="2000" dirty="0" err="1" smtClean="0">
                <a:latin typeface="+mn-lt"/>
              </a:rPr>
              <a:t>Reindex</a:t>
            </a:r>
            <a:r>
              <a:rPr lang="pt-BR" sz="2000" dirty="0" smtClean="0">
                <a:latin typeface="+mn-lt"/>
              </a:rPr>
              <a:t> do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estiver como Manual.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4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Sessão Integração Produtos: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664901"/>
            <a:ext cx="10953085" cy="480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Deve ser definido qual o fluxo de Produtos que o modulo deve respeitar.</a:t>
            </a:r>
            <a:endParaRPr lang="pt-BR" sz="2000" dirty="0">
              <a:latin typeface="+mn-lt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310186" y="449238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9" y="2145684"/>
            <a:ext cx="8508242" cy="40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47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1282891" y="4847226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1"/>
          <p:cNvSpPr txBox="1">
            <a:spLocks/>
          </p:cNvSpPr>
          <p:nvPr/>
        </p:nvSpPr>
        <p:spPr>
          <a:xfrm>
            <a:off x="7234548" y="1552433"/>
            <a:ext cx="4420640" cy="3181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Na mesma aba é possível realizar algumas configurações extras para os Produtos: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Unidade de Massa: a unidade que sua loja trabalha.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Unidade de Medida: a unidade que sua loja trabalha.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Conjunto de Atributos: define qual conjunto que os produtos devem ser cadastrados quando importados do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908713" y="4847226"/>
            <a:ext cx="10746475" cy="1418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Ignorar Resolução inválida: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exige que as imagens tenham 350x350px e um tamanho máximo de 4mb, caso marcado como sim os produtos serão enviadas sem imagens para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</a:p>
          <a:p>
            <a:endParaRPr lang="pt-BR" sz="2000" dirty="0">
              <a:latin typeface="+mn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3" y="1552433"/>
            <a:ext cx="59912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5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Sessão </a:t>
            </a:r>
            <a:r>
              <a:rPr lang="pt-BR" dirty="0" smtClean="0"/>
              <a:t>Atributos (</a:t>
            </a:r>
            <a:r>
              <a:rPr lang="pt-BR" dirty="0" err="1" smtClean="0"/>
              <a:t>Attributes</a:t>
            </a:r>
            <a:r>
              <a:rPr lang="pt-BR" dirty="0" smtClean="0"/>
              <a:t>):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446533"/>
            <a:ext cx="10953085" cy="480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err="1" smtClean="0">
                <a:latin typeface="+mn-lt"/>
              </a:rPr>
              <a:t>Responsavel</a:t>
            </a:r>
            <a:r>
              <a:rPr lang="pt-BR" sz="2000" dirty="0" smtClean="0">
                <a:latin typeface="+mn-lt"/>
              </a:rPr>
              <a:t> pelo atrelamento de atributos do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com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310186" y="449238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936009" y="1927316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Clientes:</a:t>
            </a:r>
            <a:endParaRPr lang="pt-BR" sz="36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51" y="2558067"/>
            <a:ext cx="4953000" cy="314325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6412550" y="2593824"/>
            <a:ext cx="5476543" cy="1898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Grupo de Clientes: indica para qual grupo de clientes um novo cliente será cadastrado.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Tipo de Documento: indica qual o atributo responsável por armazenar o CPF ou CNPJ, é através dele que será controlado os Clientes pelo modulo.</a:t>
            </a:r>
            <a:endParaRPr lang="pt-BR" sz="2000" dirty="0">
              <a:latin typeface="+mn-lt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6412549" y="4355904"/>
            <a:ext cx="5476543" cy="1048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Configurações de endereço: definir qual a ordem que deve ser cadastrado o endereço no cliente.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771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1310187" y="345515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936010" y="579729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Produtos: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103830" y="1285232"/>
            <a:ext cx="10551357" cy="37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Em produtos é necessário apenas relacionar os atributos do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com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87" y="1688802"/>
            <a:ext cx="68389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9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Visão geral: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486343"/>
            <a:ext cx="10953085" cy="1649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O Módulo trabalha por </a:t>
            </a:r>
            <a:r>
              <a:rPr lang="pt-BR" sz="2000" dirty="0" err="1" smtClean="0">
                <a:latin typeface="+mn-lt"/>
              </a:rPr>
              <a:t>store_view</a:t>
            </a:r>
            <a:r>
              <a:rPr lang="pt-BR" sz="2000" dirty="0" smtClean="0">
                <a:latin typeface="+mn-lt"/>
              </a:rPr>
              <a:t>, permitindo assim a integração de varias contas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com a mesma loja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, por esse motivo as configurações e tudo no modulo é tratado dentro de cada </a:t>
            </a:r>
            <a:r>
              <a:rPr lang="pt-BR" sz="2000" dirty="0" err="1" smtClean="0">
                <a:latin typeface="+mn-lt"/>
              </a:rPr>
              <a:t>Store_view</a:t>
            </a:r>
            <a:r>
              <a:rPr lang="pt-BR" sz="2000" dirty="0" smtClean="0">
                <a:latin typeface="+mn-lt"/>
              </a:rPr>
              <a:t>, tornando necessário, em caso de mais que uma </a:t>
            </a:r>
            <a:r>
              <a:rPr lang="pt-BR" sz="2000" dirty="0" err="1" smtClean="0">
                <a:latin typeface="+mn-lt"/>
              </a:rPr>
              <a:t>Store_View</a:t>
            </a:r>
            <a:r>
              <a:rPr lang="pt-BR" sz="2000" dirty="0" smtClean="0">
                <a:latin typeface="+mn-lt"/>
              </a:rPr>
              <a:t>, a seleção da desejada para realizar o processo desejado.</a:t>
            </a:r>
          </a:p>
          <a:p>
            <a:endParaRPr lang="pt-BR" sz="200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36009" y="2866031"/>
            <a:ext cx="10953085" cy="2156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É possível trabalhar de duas formas com a integração do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centralizando o Estoque e Produtos ou seja, enviará os produtos e receberá os pedidos do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centralizando o Estoque e </a:t>
            </a:r>
            <a:r>
              <a:rPr lang="pt-BR" sz="2000" dirty="0" err="1" smtClean="0">
                <a:latin typeface="+mn-lt"/>
              </a:rPr>
              <a:t>Prdutos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smtClean="0">
                <a:latin typeface="+mn-lt"/>
              </a:rPr>
              <a:t>ou seja, receberá os produtos do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e enviará para o mesmo os pedidos.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 smtClean="0">
              <a:latin typeface="+mn-lt"/>
            </a:endParaRPr>
          </a:p>
          <a:p>
            <a:r>
              <a:rPr lang="pt-BR" sz="2000" dirty="0" smtClean="0">
                <a:latin typeface="+mn-lt"/>
              </a:rPr>
              <a:t>Cada um dos cenários será apresentado com mais detalhes.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5585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Sessão Integração </a:t>
            </a:r>
            <a:r>
              <a:rPr lang="pt-BR" dirty="0" smtClean="0"/>
              <a:t>Pedidos: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664901"/>
            <a:ext cx="10953085" cy="480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Deve ser definido qual o fluxo de </a:t>
            </a:r>
            <a:r>
              <a:rPr lang="pt-BR" sz="2000" dirty="0" smtClean="0">
                <a:latin typeface="+mn-lt"/>
              </a:rPr>
              <a:t>Pedidos </a:t>
            </a:r>
            <a:r>
              <a:rPr lang="pt-BR" sz="2000" dirty="0" smtClean="0">
                <a:latin typeface="+mn-lt"/>
              </a:rPr>
              <a:t>que o modulo deve respeitar.</a:t>
            </a:r>
            <a:endParaRPr lang="pt-BR" sz="2000" dirty="0">
              <a:latin typeface="+mn-lt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310186" y="449238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5684"/>
            <a:ext cx="10077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4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1173707" y="3769050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799530" y="1043753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Status a serem importados do </a:t>
            </a:r>
            <a:r>
              <a:rPr lang="pt-BR" sz="3600" b="1" dirty="0" err="1" smtClean="0"/>
              <a:t>Anymarket</a:t>
            </a:r>
            <a:r>
              <a:rPr lang="pt-BR" sz="3600" b="1" dirty="0" smtClean="0"/>
              <a:t>: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7350" y="1599128"/>
            <a:ext cx="10551357" cy="37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Definir todos os status que devem ser importados do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para o </a:t>
            </a:r>
            <a:r>
              <a:rPr lang="pt-BR" sz="2000" dirty="0" err="1">
                <a:latin typeface="+mn-lt"/>
              </a:rPr>
              <a:t>M</a:t>
            </a:r>
            <a:r>
              <a:rPr lang="pt-BR" sz="2000" dirty="0" err="1" smtClean="0">
                <a:latin typeface="+mn-lt"/>
              </a:rPr>
              <a:t>agento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43" y="2070938"/>
            <a:ext cx="7229475" cy="2752725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173707" y="5175383"/>
            <a:ext cx="10551357" cy="911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Muita atenção nessa configuração, pois pode acarretar em não importar pedidos se mal configurado.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9073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1173707" y="387823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799530" y="1043753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/>
              <a:t>Anymarket</a:t>
            </a:r>
            <a:r>
              <a:rPr lang="pt-BR" sz="3600" b="1" dirty="0"/>
              <a:t> para </a:t>
            </a:r>
            <a:r>
              <a:rPr lang="pt-BR" sz="3600" b="1" dirty="0" err="1" smtClean="0"/>
              <a:t>Magento</a:t>
            </a:r>
            <a:r>
              <a:rPr lang="pt-BR" sz="3600" b="1" dirty="0" smtClean="0"/>
              <a:t>: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7350" y="1708312"/>
            <a:ext cx="10551357" cy="37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Atrelamento de Status do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com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7350" y="3878233"/>
            <a:ext cx="10551357" cy="911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Muita atenção nessa configuração, pois pode acarretar em não importar pedidos se mal configurado.</a:t>
            </a:r>
            <a:endParaRPr lang="pt-BR" sz="2000" dirty="0"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50" y="2230695"/>
            <a:ext cx="96583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24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>
            <a:off x="1173707" y="3878234"/>
            <a:ext cx="13920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1"/>
          <p:cNvSpPr txBox="1">
            <a:spLocks/>
          </p:cNvSpPr>
          <p:nvPr/>
        </p:nvSpPr>
        <p:spPr>
          <a:xfrm>
            <a:off x="799530" y="1043753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 smtClean="0"/>
              <a:t>Magento</a:t>
            </a:r>
            <a:r>
              <a:rPr lang="pt-BR" sz="3600" b="1" dirty="0" smtClean="0"/>
              <a:t> para </a:t>
            </a:r>
            <a:r>
              <a:rPr lang="pt-BR" sz="3600" b="1" dirty="0" err="1" smtClean="0"/>
              <a:t>Anymarket</a:t>
            </a:r>
            <a:r>
              <a:rPr lang="pt-BR" sz="3600" b="1" dirty="0" smtClean="0"/>
              <a:t>: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67350" y="1708312"/>
            <a:ext cx="10551357" cy="37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Atrelamento de Status do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com 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7350" y="3878233"/>
            <a:ext cx="10551357" cy="911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Muita atenção nessa configuração, pois pode acarretar em não importar pedidos se mal configurado.</a:t>
            </a:r>
            <a:endParaRPr lang="pt-BR" sz="2000" dirty="0"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50" y="2073533"/>
            <a:ext cx="96678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7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Rotinas importantes: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486343"/>
            <a:ext cx="10953085" cy="902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Antes de começar a sincronizar os Produtos é necessário sincronizar as categorias e marcas, isso pode ser feito através da tela de “Categorias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” e “Marcas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”.</a:t>
            </a:r>
            <a:endParaRPr lang="pt-BR" sz="2000" dirty="0"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62418" y="3016789"/>
            <a:ext cx="10626676" cy="902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Para sincronizar produtos, basta apenas salvar o produto com o atributo de “Sincronizar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” marcado como SIM.</a:t>
            </a:r>
            <a:endParaRPr lang="pt-BR" sz="20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36009" y="2565782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Produtos:</a:t>
            </a:r>
            <a:endParaRPr lang="pt-BR" sz="36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262418" y="3705908"/>
            <a:ext cx="10626676" cy="902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Caso necessite enviar uma carga grande de produtos, enviar os produtos para a fila através da tela “Produtos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”, após isso executar a fila ou esperar o CRON.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580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1262418" y="1490341"/>
            <a:ext cx="10626676" cy="902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Os Pedidos são sincronizados de forma automática, assim que for cadastrado um pedido novo no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o mesmo já é transmitido para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, o mesmo acontece com a atualização de status; O mesmo acontece quando o pedido é importado do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867770" y="942433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Pedidos:</a:t>
            </a:r>
            <a:endParaRPr lang="pt-BR" sz="3600" b="1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262418" y="2234051"/>
            <a:ext cx="10626676" cy="902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Caso necessite forçar a sincronização de algu</a:t>
            </a:r>
            <a:r>
              <a:rPr lang="pt-BR" sz="2000" dirty="0" smtClean="0">
                <a:latin typeface="+mn-lt"/>
              </a:rPr>
              <a:t>m pedido os mesmos devem ser enviados para a fila através da tela “Pedidos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”</a:t>
            </a:r>
            <a:r>
              <a:rPr lang="pt-BR" sz="2000" dirty="0" smtClean="0">
                <a:latin typeface="+mn-lt"/>
              </a:rPr>
              <a:t>.</a:t>
            </a:r>
            <a:endParaRPr lang="pt-BR" sz="2000" dirty="0">
              <a:latin typeface="+mn-lt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262418" y="3494276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Envio de Nota Fiscal:</a:t>
            </a:r>
            <a:endParaRPr lang="pt-BR" sz="3600" b="1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1442114" y="4016255"/>
            <a:ext cx="10626676" cy="1142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Caso seu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tenha integração com o BLING, esses dados são enviados de forma automática, não sendo necessário nenhuma alteração no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para isso.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+mn-lt"/>
              </a:rPr>
              <a:t>No caso de não possuir nenhuma integração com ERP, o modulo pega essas informações do campo de comentário da </a:t>
            </a:r>
            <a:r>
              <a:rPr lang="pt-BR" sz="2000" b="1" dirty="0" smtClean="0">
                <a:latin typeface="+mn-lt"/>
              </a:rPr>
              <a:t>Fatura;</a:t>
            </a:r>
            <a:endParaRPr lang="pt-BR" sz="2000" b="1" dirty="0">
              <a:latin typeface="+mn-lt"/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1799231" y="5095626"/>
            <a:ext cx="5884459" cy="344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Seguir o seguinte padrão para enviar os dados da nota:</a:t>
            </a:r>
            <a:endParaRPr lang="pt-BR" sz="2000" b="1" dirty="0">
              <a:latin typeface="+mn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744637" y="5477295"/>
            <a:ext cx="8684777" cy="477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812879" y="5490943"/>
            <a:ext cx="863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nfe:42100484684182000157550010000000020108042108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emissao:27/04/2015 17:57:47</a:t>
            </a:r>
            <a:endParaRPr lang="pt-BR" altLang="pt-BR" sz="4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58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14" name="Título 1"/>
          <p:cNvSpPr txBox="1">
            <a:spLocks/>
          </p:cNvSpPr>
          <p:nvPr/>
        </p:nvSpPr>
        <p:spPr>
          <a:xfrm>
            <a:off x="866633" y="942145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Envio de Rastreio:</a:t>
            </a:r>
            <a:endParaRPr lang="pt-BR" sz="3600" b="1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1141865" y="1491419"/>
            <a:ext cx="10626676" cy="37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Necessário apenas colocar os dados nos campos padrão do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.</a:t>
            </a:r>
            <a:endParaRPr lang="pt-BR" sz="2000" b="1" dirty="0"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84" y="2027045"/>
            <a:ext cx="10663149" cy="3022625"/>
          </a:xfrm>
          <a:prstGeom prst="rect">
            <a:avLst/>
          </a:prstGeom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866633" y="5530704"/>
            <a:ext cx="10626676" cy="37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Todos esses dados podem ser inseridos diretamente no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671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6134" y="1795427"/>
            <a:ext cx="10365475" cy="126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Pode ser enviado Produtos, Pedidos e Categorias.</a:t>
            </a:r>
          </a:p>
          <a:p>
            <a:r>
              <a:rPr lang="pt-BR" sz="2000" dirty="0" smtClean="0">
                <a:latin typeface="+mn-lt"/>
              </a:rPr>
              <a:t>A atualização, bem como atualização de Status, podem ser feitas seguindo o fluxo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, bastando apenas salvar o item desejado ou usar a fila de integração que o modulo disponibiliza.</a:t>
            </a:r>
          </a:p>
          <a:p>
            <a:endParaRPr lang="pt-BR" sz="20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36009" y="1119537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 smtClean="0"/>
              <a:t>Magento</a:t>
            </a:r>
            <a:r>
              <a:rPr lang="pt-BR" sz="3600" b="1" dirty="0" smtClean="0"/>
              <a:t> para </a:t>
            </a:r>
            <a:r>
              <a:rPr lang="pt-BR" sz="3600" b="1" dirty="0" err="1" smtClean="0"/>
              <a:t>Anymarket</a:t>
            </a:r>
            <a:r>
              <a:rPr lang="pt-BR" sz="3600" b="1" dirty="0" smtClean="0"/>
              <a:t>:</a:t>
            </a:r>
            <a:endParaRPr lang="pt-BR" sz="36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086134" y="3765751"/>
            <a:ext cx="10365475" cy="126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Permite o recebimento de Produtos, Pedidos, Marcas, Categorias.</a:t>
            </a:r>
          </a:p>
          <a:p>
            <a:r>
              <a:rPr lang="pt-BR" sz="2000" dirty="0" smtClean="0">
                <a:latin typeface="+mn-lt"/>
              </a:rPr>
              <a:t>A atualização, bem como atualização de Status, podem ser feitas seguindo o fluxo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, nesse fluxo é necessário transmitir o item para o ECOMMERCE para que o mesmo seja enviado para 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.</a:t>
            </a:r>
          </a:p>
          <a:p>
            <a:endParaRPr lang="pt-BR" sz="2000" dirty="0">
              <a:latin typeface="+mn-lt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36009" y="3130805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 smtClean="0"/>
              <a:t>Anymarket</a:t>
            </a:r>
            <a:r>
              <a:rPr lang="pt-BR" sz="3600" b="1" dirty="0" smtClean="0"/>
              <a:t> para </a:t>
            </a:r>
            <a:r>
              <a:rPr lang="pt-BR" sz="3600" b="1" dirty="0" err="1" smtClean="0"/>
              <a:t>Magento</a:t>
            </a:r>
            <a:r>
              <a:rPr lang="pt-BR" sz="3600" b="1" dirty="0" smtClean="0"/>
              <a:t>: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94268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58838" y="1455914"/>
            <a:ext cx="10365475" cy="1833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O estoque é controlado por quem importa os pedidos, ou seja, se 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estiver importando os pedidos é ele quem enviará para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a quantidade em estoque, sendo necessário configurar na conta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para deixar de controlar o estoque.</a:t>
            </a:r>
          </a:p>
          <a:p>
            <a:endParaRPr lang="pt-BR" sz="2000" dirty="0" smtClean="0">
              <a:latin typeface="+mn-lt"/>
            </a:endParaRPr>
          </a:p>
          <a:p>
            <a:r>
              <a:rPr lang="pt-BR" sz="2000" dirty="0" smtClean="0">
                <a:latin typeface="+mn-lt"/>
              </a:rPr>
              <a:t>Acessar no painel do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as configurações, localizadas em:</a:t>
            </a:r>
          </a:p>
          <a:p>
            <a:r>
              <a:rPr lang="pt-BR" sz="2000" dirty="0" smtClean="0">
                <a:latin typeface="+mn-lt"/>
              </a:rPr>
              <a:t> Configuração</a:t>
            </a:r>
          </a:p>
          <a:p>
            <a:r>
              <a:rPr lang="pt-BR" sz="2000" dirty="0">
                <a:latin typeface="+mn-lt"/>
              </a:rPr>
              <a:t> </a:t>
            </a:r>
            <a:r>
              <a:rPr lang="pt-BR" sz="2000" dirty="0" smtClean="0">
                <a:latin typeface="+mn-lt"/>
              </a:rPr>
              <a:t>  &gt; </a:t>
            </a:r>
            <a:r>
              <a:rPr lang="pt-BR" sz="2000" dirty="0" err="1" smtClean="0">
                <a:latin typeface="+mn-lt"/>
              </a:rPr>
              <a:t>Parametros</a:t>
            </a:r>
            <a:endParaRPr lang="pt-BR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908713" y="780025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Definição de controle de estoque:</a:t>
            </a:r>
            <a:endParaRPr lang="pt-BR" sz="3600" b="1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79" y="3361133"/>
            <a:ext cx="9086638" cy="2824443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>
            <a:off x="1392072" y="5363570"/>
            <a:ext cx="230647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2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95066" y="4308835"/>
            <a:ext cx="10365475" cy="126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Caso esteja configurado para exportar as vendas para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, quem controlará o estoque é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, sendo necessário deixar marcado os seguintes </a:t>
            </a:r>
            <a:r>
              <a:rPr lang="pt-BR" sz="2000" dirty="0" err="1" smtClean="0">
                <a:latin typeface="+mn-lt"/>
              </a:rPr>
              <a:t>items</a:t>
            </a:r>
            <a:r>
              <a:rPr lang="pt-BR" sz="2000" dirty="0" smtClean="0">
                <a:latin typeface="+mn-lt"/>
              </a:rPr>
              <a:t>:</a:t>
            </a:r>
          </a:p>
          <a:p>
            <a:endParaRPr lang="pt-BR" sz="2000" dirty="0">
              <a:latin typeface="+mn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09" y="5064448"/>
            <a:ext cx="10572750" cy="12954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248398" y="5818117"/>
            <a:ext cx="232012" cy="188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067794" y="5831765"/>
            <a:ext cx="224051" cy="188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09" y="1571198"/>
            <a:ext cx="10477500" cy="2276475"/>
          </a:xfrm>
          <a:prstGeom prst="rect">
            <a:avLst/>
          </a:prstGeom>
        </p:spPr>
      </p:pic>
      <p:sp>
        <p:nvSpPr>
          <p:cNvPr id="11" name="Título 1"/>
          <p:cNvSpPr txBox="1">
            <a:spLocks/>
          </p:cNvSpPr>
          <p:nvPr/>
        </p:nvSpPr>
        <p:spPr>
          <a:xfrm>
            <a:off x="891509" y="1338967"/>
            <a:ext cx="10365475" cy="632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Desmarcar essas opções, verificar com nosso suporte a melhor combinação para seu caso.</a:t>
            </a:r>
          </a:p>
          <a:p>
            <a:endParaRPr lang="pt-BR" sz="2000" dirty="0">
              <a:latin typeface="+mn-lt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94518" y="2339661"/>
            <a:ext cx="232012" cy="188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027986" y="2326014"/>
            <a:ext cx="224051" cy="1884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891509" y="735101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u="sng" dirty="0" smtClean="0"/>
              <a:t>Importando</a:t>
            </a:r>
            <a:r>
              <a:rPr lang="pt-BR" sz="3600" b="1" dirty="0" smtClean="0"/>
              <a:t> pedidos para o </a:t>
            </a:r>
            <a:r>
              <a:rPr lang="pt-BR" sz="3600" b="1" dirty="0" err="1" smtClean="0"/>
              <a:t>Magento</a:t>
            </a:r>
            <a:r>
              <a:rPr lang="pt-BR" sz="3600" b="1" dirty="0" smtClean="0"/>
              <a:t>:</a:t>
            </a:r>
            <a:endParaRPr lang="pt-BR" sz="3600" b="1" dirty="0"/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920084" y="3894082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u="sng" dirty="0" smtClean="0"/>
              <a:t>Exportando</a:t>
            </a:r>
            <a:r>
              <a:rPr lang="pt-BR" sz="3600" b="1" dirty="0" smtClean="0"/>
              <a:t> pedidos para o </a:t>
            </a:r>
            <a:r>
              <a:rPr lang="pt-BR" sz="3600" b="1" dirty="0" err="1" smtClean="0"/>
              <a:t>Magento</a:t>
            </a:r>
            <a:r>
              <a:rPr lang="pt-BR" sz="3600" b="1" dirty="0" smtClean="0"/>
              <a:t>: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67435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99742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Funcionamento </a:t>
            </a:r>
            <a:r>
              <a:rPr lang="pt-BR" dirty="0" err="1" smtClean="0"/>
              <a:t>Callback</a:t>
            </a:r>
            <a:r>
              <a:rPr lang="pt-BR" dirty="0" smtClean="0"/>
              <a:t> e </a:t>
            </a:r>
            <a:r>
              <a:rPr lang="pt-BR" dirty="0" err="1" smtClean="0"/>
              <a:t>Feed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2223319"/>
            <a:ext cx="10953085" cy="1243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É através da URL de </a:t>
            </a:r>
            <a:r>
              <a:rPr lang="pt-BR" sz="2000" dirty="0" err="1" smtClean="0">
                <a:latin typeface="+mn-lt"/>
              </a:rPr>
              <a:t>Callback</a:t>
            </a:r>
            <a:r>
              <a:rPr lang="pt-BR" sz="2000" dirty="0" smtClean="0">
                <a:latin typeface="+mn-lt"/>
              </a:rPr>
              <a:t> que o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 irá notificar 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de qualquer alteração em Pedidos, Produtos e </a:t>
            </a:r>
            <a:r>
              <a:rPr lang="pt-BR" sz="2000" dirty="0" err="1" smtClean="0">
                <a:latin typeface="+mn-lt"/>
              </a:rPr>
              <a:t>Transmissoes</a:t>
            </a:r>
            <a:r>
              <a:rPr lang="pt-BR" sz="2000" dirty="0" smtClean="0">
                <a:latin typeface="+mn-lt"/>
              </a:rPr>
              <a:t>. É extremamente necessário a configuração correta desse recurso (maiores explicações a seguir).</a:t>
            </a:r>
          </a:p>
          <a:p>
            <a:endParaRPr lang="pt-BR" sz="2000" dirty="0"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36009" y="3394924"/>
            <a:ext cx="10953085" cy="1009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Após 3 (três) tentativas sem sucesso de comunicação com a URL de </a:t>
            </a:r>
            <a:r>
              <a:rPr lang="pt-BR" sz="2000" dirty="0" err="1" smtClean="0">
                <a:latin typeface="+mn-lt"/>
              </a:rPr>
              <a:t>Callback</a:t>
            </a:r>
            <a:r>
              <a:rPr lang="pt-BR" sz="2000" dirty="0" smtClean="0">
                <a:latin typeface="+mn-lt"/>
              </a:rPr>
              <a:t> o item vai para o </a:t>
            </a:r>
            <a:r>
              <a:rPr lang="pt-BR" sz="2000" dirty="0" err="1" smtClean="0">
                <a:latin typeface="+mn-lt"/>
              </a:rPr>
              <a:t>Feed</a:t>
            </a:r>
            <a:r>
              <a:rPr lang="pt-BR" sz="2000" dirty="0" smtClean="0">
                <a:latin typeface="+mn-lt"/>
              </a:rPr>
              <a:t>, se configurado e habilitado o </a:t>
            </a:r>
            <a:r>
              <a:rPr lang="pt-BR" sz="2000" dirty="0" err="1" smtClean="0">
                <a:latin typeface="+mn-lt"/>
              </a:rPr>
              <a:t>Cron</a:t>
            </a:r>
            <a:r>
              <a:rPr lang="pt-BR" sz="2000" dirty="0" smtClean="0">
                <a:latin typeface="+mn-lt"/>
              </a:rPr>
              <a:t> no modulo (detalhes a seguir) de tempos em tempos essas informações serão acessadas e sincronizadas.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96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Onde encontrar: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936009" y="1486343"/>
            <a:ext cx="10417791" cy="1583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O módulo pode ser encontrado no nosso </a:t>
            </a:r>
            <a:r>
              <a:rPr lang="pt-BR" sz="2000" dirty="0" err="1" smtClean="0">
                <a:latin typeface="+mn-lt"/>
              </a:rPr>
              <a:t>github</a:t>
            </a:r>
            <a:r>
              <a:rPr lang="pt-BR" sz="2000" dirty="0">
                <a:latin typeface="+mn-lt"/>
              </a:rPr>
              <a:t> </a:t>
            </a:r>
            <a:r>
              <a:rPr lang="pt-BR" sz="2000" dirty="0" smtClean="0">
                <a:latin typeface="+mn-lt"/>
              </a:rPr>
              <a:t>(</a:t>
            </a:r>
            <a:r>
              <a:rPr lang="pt-BR" sz="2000" dirty="0" smtClean="0">
                <a:latin typeface="+mn-lt"/>
                <a:hlinkClick r:id="rId3"/>
              </a:rPr>
              <a:t>https://github.com/anymarket/magento</a:t>
            </a:r>
            <a:r>
              <a:rPr lang="pt-BR" sz="2000" dirty="0" smtClean="0">
                <a:latin typeface="+mn-lt"/>
              </a:rPr>
              <a:t>), além disso pode ser encontrado no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connect</a:t>
            </a:r>
            <a:r>
              <a:rPr lang="pt-BR" sz="2000" dirty="0" smtClean="0">
                <a:latin typeface="+mn-lt"/>
              </a:rPr>
              <a:t> no seguinte endereço:</a:t>
            </a:r>
          </a:p>
          <a:p>
            <a:r>
              <a:rPr lang="pt-BR" sz="2000" dirty="0" smtClean="0">
                <a:latin typeface="+mn-lt"/>
                <a:hlinkClick r:id="rId4"/>
              </a:rPr>
              <a:t>https://www.magentocommerce.com/magento-connect/anymarket.html</a:t>
            </a:r>
            <a:endParaRPr lang="pt-BR" sz="2000" dirty="0" smtClean="0">
              <a:latin typeface="+mn-lt"/>
            </a:endParaRPr>
          </a:p>
          <a:p>
            <a:endParaRPr lang="pt-BR" sz="2000" dirty="0">
              <a:latin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75" y="3037266"/>
            <a:ext cx="7853598" cy="321028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3946" y="3878131"/>
            <a:ext cx="5756867" cy="27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9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Instalação: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936008" y="1516246"/>
            <a:ext cx="10417791" cy="1761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A instalação via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</a:t>
            </a:r>
            <a:r>
              <a:rPr lang="pt-BR" sz="2000" dirty="0" err="1" smtClean="0">
                <a:latin typeface="+mn-lt"/>
              </a:rPr>
              <a:t>connect</a:t>
            </a:r>
            <a:r>
              <a:rPr lang="pt-BR" sz="2000" dirty="0" smtClean="0">
                <a:latin typeface="+mn-lt"/>
              </a:rPr>
              <a:t> segue o padrão proposto pela ferramenta. </a:t>
            </a:r>
            <a:endParaRPr lang="pt-BR" sz="2000" dirty="0">
              <a:latin typeface="+mn-lt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36009" y="3481189"/>
            <a:ext cx="10417791" cy="1761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É necessário extrair os arquivo para a raiz de seu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 (no mesmo nível da pasta </a:t>
            </a:r>
            <a:r>
              <a:rPr lang="pt-BR" sz="2000" dirty="0" err="1" smtClean="0">
                <a:latin typeface="+mn-lt"/>
              </a:rPr>
              <a:t>app</a:t>
            </a:r>
            <a:r>
              <a:rPr lang="pt-BR" sz="2000" dirty="0" smtClean="0">
                <a:latin typeface="+mn-lt"/>
              </a:rPr>
              <a:t>) e conceder as permissões corretas, recomendado: </a:t>
            </a:r>
            <a:r>
              <a:rPr lang="pt-BR" sz="2000" b="1" dirty="0" smtClean="0">
                <a:latin typeface="+mn-lt"/>
              </a:rPr>
              <a:t>arquivos 655 </a:t>
            </a:r>
            <a:r>
              <a:rPr lang="pt-BR" sz="2000" dirty="0" smtClean="0">
                <a:latin typeface="+mn-lt"/>
              </a:rPr>
              <a:t>e </a:t>
            </a:r>
            <a:r>
              <a:rPr lang="pt-BR" sz="2000" b="1" dirty="0" smtClean="0">
                <a:latin typeface="+mn-lt"/>
              </a:rPr>
              <a:t>diretórios 755.</a:t>
            </a:r>
          </a:p>
          <a:p>
            <a:r>
              <a:rPr lang="pt-BR" sz="2000" dirty="0" smtClean="0">
                <a:latin typeface="+mn-lt"/>
              </a:rPr>
              <a:t>Após extrair os arquivos basta apenas limpar os caches e fazer o </a:t>
            </a:r>
            <a:r>
              <a:rPr lang="pt-BR" sz="2000" dirty="0" err="1" smtClean="0">
                <a:latin typeface="+mn-lt"/>
              </a:rPr>
              <a:t>relogin</a:t>
            </a:r>
            <a:r>
              <a:rPr lang="pt-BR" sz="2000" dirty="0" smtClean="0">
                <a:latin typeface="+mn-lt"/>
              </a:rPr>
              <a:t> no </a:t>
            </a:r>
            <a:r>
              <a:rPr lang="pt-BR" sz="2000" dirty="0" err="1" smtClean="0">
                <a:latin typeface="+mn-lt"/>
              </a:rPr>
              <a:t>Admin</a:t>
            </a:r>
            <a:r>
              <a:rPr lang="pt-BR" sz="2000" dirty="0" smtClean="0">
                <a:latin typeface="+mn-lt"/>
              </a:rPr>
              <a:t> do </a:t>
            </a:r>
            <a:r>
              <a:rPr lang="pt-BR" sz="2000" dirty="0" err="1" smtClean="0">
                <a:latin typeface="+mn-lt"/>
              </a:rPr>
              <a:t>Magento</a:t>
            </a:r>
            <a:r>
              <a:rPr lang="pt-BR" sz="2000" dirty="0" smtClean="0">
                <a:latin typeface="+mn-lt"/>
              </a:rPr>
              <a:t>, após essas etapas o modulo já estará disponível para uso</a:t>
            </a:r>
          </a:p>
          <a:p>
            <a:endParaRPr lang="pt-BR" sz="2000" dirty="0">
              <a:latin typeface="+mn-lt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936009" y="3068395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/>
              <a:t>GitHub:</a:t>
            </a:r>
            <a:endParaRPr lang="pt-BR" sz="3600" b="1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936009" y="1700921"/>
            <a:ext cx="10515600" cy="603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 smtClean="0"/>
              <a:t>Magento</a:t>
            </a:r>
            <a:r>
              <a:rPr lang="pt-BR" sz="3600" b="1" dirty="0" smtClean="0"/>
              <a:t> Connect: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73214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831251"/>
            <a:ext cx="10515600" cy="603866"/>
          </a:xfrm>
        </p:spPr>
        <p:txBody>
          <a:bodyPr>
            <a:noAutofit/>
          </a:bodyPr>
          <a:lstStyle/>
          <a:p>
            <a:r>
              <a:rPr lang="pt-BR" dirty="0" smtClean="0"/>
              <a:t>Configuração: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43" y="365125"/>
            <a:ext cx="2677951" cy="4149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936009" y="1090551"/>
            <a:ext cx="10953085" cy="223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>
                <a:latin typeface="+mn-lt"/>
              </a:rPr>
              <a:t>A configuração do modulo pode ser encontrada em</a:t>
            </a:r>
          </a:p>
          <a:p>
            <a:r>
              <a:rPr lang="pt-BR" sz="2000" dirty="0">
                <a:latin typeface="+mn-lt"/>
              </a:rPr>
              <a:t> </a:t>
            </a:r>
            <a:r>
              <a:rPr lang="pt-BR" sz="2000" dirty="0" smtClean="0">
                <a:latin typeface="+mn-lt"/>
              </a:rPr>
              <a:t> Sistema(System)</a:t>
            </a:r>
          </a:p>
          <a:p>
            <a:r>
              <a:rPr lang="pt-BR" sz="2000" dirty="0">
                <a:latin typeface="+mn-lt"/>
              </a:rPr>
              <a:t> </a:t>
            </a:r>
            <a:r>
              <a:rPr lang="pt-BR" sz="2000" dirty="0" smtClean="0">
                <a:latin typeface="+mn-lt"/>
              </a:rPr>
              <a:t>    &gt; Configurações(</a:t>
            </a:r>
            <a:r>
              <a:rPr lang="pt-BR" sz="2000" dirty="0" err="1" smtClean="0">
                <a:latin typeface="+mn-lt"/>
              </a:rPr>
              <a:t>Configuration</a:t>
            </a:r>
            <a:r>
              <a:rPr lang="pt-BR" sz="2000" dirty="0" smtClean="0">
                <a:latin typeface="+mn-lt"/>
              </a:rPr>
              <a:t>) -&gt; “Selecione a </a:t>
            </a:r>
            <a:r>
              <a:rPr lang="pt-BR" sz="2000" dirty="0" err="1" smtClean="0">
                <a:latin typeface="+mn-lt"/>
              </a:rPr>
              <a:t>Store_View</a:t>
            </a:r>
            <a:r>
              <a:rPr lang="pt-BR" sz="2000" dirty="0" smtClean="0">
                <a:latin typeface="+mn-lt"/>
              </a:rPr>
              <a:t>”</a:t>
            </a:r>
          </a:p>
          <a:p>
            <a:r>
              <a:rPr lang="pt-BR" sz="2000" dirty="0" smtClean="0">
                <a:latin typeface="+mn-lt"/>
              </a:rPr>
              <a:t>        &gt; DB1 – </a:t>
            </a:r>
            <a:r>
              <a:rPr lang="pt-BR" sz="2000" dirty="0" err="1" smtClean="0">
                <a:latin typeface="+mn-lt"/>
              </a:rPr>
              <a:t>AnyMarket</a:t>
            </a:r>
            <a:r>
              <a:rPr lang="pt-BR" sz="2000" dirty="0" smtClean="0">
                <a:latin typeface="+mn-lt"/>
              </a:rPr>
              <a:t>.</a:t>
            </a:r>
          </a:p>
          <a:p>
            <a:endParaRPr lang="pt-BR" sz="2000" dirty="0">
              <a:latin typeface="+mn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8" y="2945501"/>
            <a:ext cx="10045441" cy="32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1455</Words>
  <Application>Microsoft Office PowerPoint</Application>
  <PresentationFormat>Widescreen</PresentationFormat>
  <Paragraphs>107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Visão geral:</vt:lpstr>
      <vt:lpstr>Apresentação do PowerPoint</vt:lpstr>
      <vt:lpstr>Apresentação do PowerPoint</vt:lpstr>
      <vt:lpstr>Apresentação do PowerPoint</vt:lpstr>
      <vt:lpstr>Funcionamento Callback e Feed:</vt:lpstr>
      <vt:lpstr>Onde encontrar:</vt:lpstr>
      <vt:lpstr>Instalação:</vt:lpstr>
      <vt:lpstr>Configuração:</vt:lpstr>
      <vt:lpstr>Callback:</vt:lpstr>
      <vt:lpstr>Apresentação do PowerPoint</vt:lpstr>
      <vt:lpstr>Sessão Geral (General):</vt:lpstr>
      <vt:lpstr>Sessão Acesso (Access):</vt:lpstr>
      <vt:lpstr>Sessão Logs (Logs):</vt:lpstr>
      <vt:lpstr>Sessão CRON (CRON):</vt:lpstr>
      <vt:lpstr>Sessão Integração Produtos:</vt:lpstr>
      <vt:lpstr>Apresentação do PowerPoint</vt:lpstr>
      <vt:lpstr>Sessão Atributos (Attributes):</vt:lpstr>
      <vt:lpstr>Apresentação do PowerPoint</vt:lpstr>
      <vt:lpstr>Sessão Integração Pedidos:</vt:lpstr>
      <vt:lpstr>Apresentação do PowerPoint</vt:lpstr>
      <vt:lpstr>Apresentação do PowerPoint</vt:lpstr>
      <vt:lpstr>Apresentação do PowerPoint</vt:lpstr>
      <vt:lpstr>Rotinas importantes: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Eduardo de Almeida Junior</dc:creator>
  <cp:lastModifiedBy>José Eduardo de Almeida Junior</cp:lastModifiedBy>
  <cp:revision>179</cp:revision>
  <dcterms:created xsi:type="dcterms:W3CDTF">2016-05-23T12:00:56Z</dcterms:created>
  <dcterms:modified xsi:type="dcterms:W3CDTF">2016-05-23T14:54:13Z</dcterms:modified>
</cp:coreProperties>
</file>