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8288000" cy="10287000"/>
  <p:notesSz cx="6858000" cy="9144000"/>
  <p:embeddedFontLst>
    <p:embeddedFont>
      <p:font typeface="TT Supermolot Neue Expanded" panose="020B0604020202020204" charset="0"/>
      <p:regular r:id="rId11"/>
    </p:embeddedFont>
    <p:embeddedFont>
      <p:font typeface="TT Supermolot Neue Expanded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s-PE" dirty="0"/>
          </a:p>
        </p:txBody>
      </p:sp>
      <p:sp>
        <p:nvSpPr>
          <p:cNvPr id="3" name="Freeform 3"/>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Freeform 4"/>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5" name="Freeform 5"/>
          <p:cNvSpPr/>
          <p:nvPr/>
        </p:nvSpPr>
        <p:spPr>
          <a:xfrm>
            <a:off x="-1089639" y="8469381"/>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6" name="Freeform 6"/>
          <p:cNvSpPr/>
          <p:nvPr/>
        </p:nvSpPr>
        <p:spPr>
          <a:xfrm>
            <a:off x="15829682" y="2239158"/>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Freeform 7"/>
          <p:cNvSpPr/>
          <p:nvPr/>
        </p:nvSpPr>
        <p:spPr>
          <a:xfrm>
            <a:off x="2564199" y="1536593"/>
            <a:ext cx="13159602" cy="4749299"/>
          </a:xfrm>
          <a:custGeom>
            <a:avLst/>
            <a:gdLst/>
            <a:ahLst/>
            <a:cxnLst/>
            <a:rect l="l" t="t" r="r" b="b"/>
            <a:pathLst>
              <a:path w="13159602" h="4749299">
                <a:moveTo>
                  <a:pt x="0" y="0"/>
                </a:moveTo>
                <a:lnTo>
                  <a:pt x="13159602" y="0"/>
                </a:lnTo>
                <a:lnTo>
                  <a:pt x="13159602" y="4749299"/>
                </a:lnTo>
                <a:lnTo>
                  <a:pt x="0" y="4749299"/>
                </a:lnTo>
                <a:lnTo>
                  <a:pt x="0" y="0"/>
                </a:lnTo>
                <a:close/>
              </a:path>
            </a:pathLst>
          </a:custGeom>
          <a:blipFill>
            <a:blip r:embed="rId7">
              <a:extLst>
                <a:ext uri="{96DAC541-7B7A-43D3-8B79-37D633B846F1}">
                  <asvg:svgBlip xmlns:asvg="http://schemas.microsoft.com/office/drawing/2016/SVG/main" r:embed="rId8"/>
                </a:ext>
              </a:extLst>
            </a:blip>
            <a:stretch>
              <a:fillRect l="-48168" b="-58722"/>
            </a:stretch>
          </a:blipFill>
        </p:spPr>
        <p:txBody>
          <a:bodyPr/>
          <a:lstStyle/>
          <a:p>
            <a:endParaRPr lang="es-PE"/>
          </a:p>
        </p:txBody>
      </p:sp>
      <p:sp>
        <p:nvSpPr>
          <p:cNvPr id="8" name="TextBox 8"/>
          <p:cNvSpPr txBox="1"/>
          <p:nvPr/>
        </p:nvSpPr>
        <p:spPr>
          <a:xfrm>
            <a:off x="3492593" y="2686911"/>
            <a:ext cx="11302814" cy="2095693"/>
          </a:xfrm>
          <a:prstGeom prst="rect">
            <a:avLst/>
          </a:prstGeom>
        </p:spPr>
        <p:txBody>
          <a:bodyPr lIns="0" tIns="0" rIns="0" bIns="0" rtlCol="0" anchor="t">
            <a:spAutoFit/>
          </a:bodyPr>
          <a:lstStyle/>
          <a:p>
            <a:pPr marL="0" lvl="0" indent="0" algn="ctr">
              <a:lnSpc>
                <a:spcPts val="8423"/>
              </a:lnSpc>
              <a:spcBef>
                <a:spcPct val="0"/>
              </a:spcBef>
            </a:pPr>
            <a:r>
              <a:rPr lang="en-US" sz="6016" b="1">
                <a:solidFill>
                  <a:srgbClr val="FFFFFF"/>
                </a:solidFill>
                <a:latin typeface="TT Supermolot Neue Expanded Bold"/>
                <a:ea typeface="TT Supermolot Neue Expanded Bold"/>
                <a:cs typeface="TT Supermolot Neue Expanded Bold"/>
                <a:sym typeface="TT Supermolot Neue Expanded Bold"/>
              </a:rPr>
              <a:t>PANAMERICANA CRASH COURSE</a:t>
            </a:r>
          </a:p>
        </p:txBody>
      </p:sp>
      <p:sp>
        <p:nvSpPr>
          <p:cNvPr id="9" name="Freeform 9"/>
          <p:cNvSpPr/>
          <p:nvPr/>
        </p:nvSpPr>
        <p:spPr>
          <a:xfrm>
            <a:off x="2564199" y="6285892"/>
            <a:ext cx="6988470" cy="2522138"/>
          </a:xfrm>
          <a:custGeom>
            <a:avLst/>
            <a:gdLst/>
            <a:ahLst/>
            <a:cxnLst/>
            <a:rect l="l" t="t" r="r" b="b"/>
            <a:pathLst>
              <a:path w="6988470" h="2522138">
                <a:moveTo>
                  <a:pt x="0" y="0"/>
                </a:moveTo>
                <a:lnTo>
                  <a:pt x="6988470" y="0"/>
                </a:lnTo>
                <a:lnTo>
                  <a:pt x="6988470" y="2522138"/>
                </a:lnTo>
                <a:lnTo>
                  <a:pt x="0" y="2522138"/>
                </a:lnTo>
                <a:lnTo>
                  <a:pt x="0" y="0"/>
                </a:lnTo>
                <a:close/>
              </a:path>
            </a:pathLst>
          </a:custGeom>
          <a:blipFill>
            <a:blip r:embed="rId7">
              <a:extLst>
                <a:ext uri="{96DAC541-7B7A-43D3-8B79-37D633B846F1}">
                  <asvg:svgBlip xmlns:asvg="http://schemas.microsoft.com/office/drawing/2016/SVG/main" r:embed="rId8"/>
                </a:ext>
              </a:extLst>
            </a:blip>
            <a:stretch>
              <a:fillRect l="-48168" b="-58722"/>
            </a:stretch>
          </a:blipFill>
        </p:spPr>
        <p:txBody>
          <a:bodyPr/>
          <a:lstStyle/>
          <a:p>
            <a:endParaRPr lang="es-PE"/>
          </a:p>
        </p:txBody>
      </p:sp>
      <p:sp>
        <p:nvSpPr>
          <p:cNvPr id="10" name="TextBox 10"/>
          <p:cNvSpPr txBox="1"/>
          <p:nvPr/>
        </p:nvSpPr>
        <p:spPr>
          <a:xfrm>
            <a:off x="3247630" y="6880288"/>
            <a:ext cx="6014579" cy="1308066"/>
          </a:xfrm>
          <a:prstGeom prst="rect">
            <a:avLst/>
          </a:prstGeom>
        </p:spPr>
        <p:txBody>
          <a:bodyPr lIns="0" tIns="0" rIns="0" bIns="0" rtlCol="0" anchor="t">
            <a:spAutoFit/>
          </a:bodyPr>
          <a:lstStyle/>
          <a:p>
            <a:pPr algn="l">
              <a:lnSpc>
                <a:spcPts val="3501"/>
              </a:lnSpc>
            </a:pPr>
            <a:r>
              <a:rPr lang="en-US" sz="2501" dirty="0">
                <a:solidFill>
                  <a:srgbClr val="FFFFFF"/>
                </a:solidFill>
                <a:latin typeface="TT Supermolot Neue Expanded"/>
                <a:ea typeface="TT Supermolot Neue Expanded"/>
                <a:cs typeface="TT Supermolot Neue Expanded"/>
                <a:sym typeface="TT Supermolot Neue Expanded"/>
              </a:rPr>
              <a:t>INTEGRANTES:</a:t>
            </a:r>
          </a:p>
          <a:p>
            <a:pPr marL="540039" lvl="1" indent="-270020" algn="l">
              <a:lnSpc>
                <a:spcPts val="3501"/>
              </a:lnSpc>
              <a:buFont typeface="Arial"/>
              <a:buChar char="•"/>
            </a:pPr>
            <a:r>
              <a:rPr lang="en-US" sz="2501" dirty="0">
                <a:solidFill>
                  <a:srgbClr val="FFFFFF"/>
                </a:solidFill>
                <a:latin typeface="TT Supermolot Neue Expanded"/>
                <a:ea typeface="TT Supermolot Neue Expanded"/>
                <a:cs typeface="TT Supermolot Neue Expanded"/>
                <a:sym typeface="TT Supermolot Neue Expanded"/>
              </a:rPr>
              <a:t>ESCAJADILLO GASPAR JOSÉ</a:t>
            </a:r>
          </a:p>
          <a:p>
            <a:pPr marL="540039" lvl="1" indent="-270020" algn="l">
              <a:lnSpc>
                <a:spcPts val="3501"/>
              </a:lnSpc>
              <a:buFont typeface="Arial"/>
              <a:buChar char="•"/>
            </a:pPr>
            <a:r>
              <a:rPr lang="en-US" sz="2501" dirty="0">
                <a:solidFill>
                  <a:srgbClr val="FFFFFF"/>
                </a:solidFill>
                <a:latin typeface="TT Supermolot Neue Expanded"/>
                <a:ea typeface="TT Supermolot Neue Expanded"/>
                <a:cs typeface="TT Supermolot Neue Expanded"/>
                <a:sym typeface="TT Supermolot Neue Expanded"/>
              </a:rPr>
              <a:t>LOPEZ CHAUCA AARON RUBEN</a:t>
            </a:r>
          </a:p>
        </p:txBody>
      </p:sp>
      <p:sp>
        <p:nvSpPr>
          <p:cNvPr id="11" name="Freeform 9">
            <a:extLst>
              <a:ext uri="{FF2B5EF4-FFF2-40B4-BE49-F238E27FC236}">
                <a16:creationId xmlns:a16="http://schemas.microsoft.com/office/drawing/2014/main" id="{D8C214B9-6AD3-60AE-082C-395EF9D107E0}"/>
              </a:ext>
            </a:extLst>
          </p:cNvPr>
          <p:cNvSpPr/>
          <p:nvPr/>
        </p:nvSpPr>
        <p:spPr>
          <a:xfrm>
            <a:off x="9807029" y="6365233"/>
            <a:ext cx="6988470" cy="2522138"/>
          </a:xfrm>
          <a:custGeom>
            <a:avLst/>
            <a:gdLst/>
            <a:ahLst/>
            <a:cxnLst/>
            <a:rect l="l" t="t" r="r" b="b"/>
            <a:pathLst>
              <a:path w="6988470" h="2522138">
                <a:moveTo>
                  <a:pt x="0" y="0"/>
                </a:moveTo>
                <a:lnTo>
                  <a:pt x="6988470" y="0"/>
                </a:lnTo>
                <a:lnTo>
                  <a:pt x="6988470" y="2522138"/>
                </a:lnTo>
                <a:lnTo>
                  <a:pt x="0" y="2522138"/>
                </a:lnTo>
                <a:lnTo>
                  <a:pt x="0" y="0"/>
                </a:lnTo>
                <a:close/>
              </a:path>
            </a:pathLst>
          </a:custGeom>
          <a:blipFill>
            <a:blip r:embed="rId7">
              <a:extLst>
                <a:ext uri="{96DAC541-7B7A-43D3-8B79-37D633B846F1}">
                  <asvg:svgBlip xmlns:asvg="http://schemas.microsoft.com/office/drawing/2016/SVG/main" r:embed="rId8"/>
                </a:ext>
              </a:extLst>
            </a:blip>
            <a:stretch>
              <a:fillRect l="-48168" b="-58722"/>
            </a:stretch>
          </a:blipFill>
        </p:spPr>
        <p:txBody>
          <a:bodyPr/>
          <a:lstStyle/>
          <a:p>
            <a:endParaRPr lang="es-PE" dirty="0"/>
          </a:p>
        </p:txBody>
      </p:sp>
      <p:sp>
        <p:nvSpPr>
          <p:cNvPr id="12" name="TextBox 10">
            <a:extLst>
              <a:ext uri="{FF2B5EF4-FFF2-40B4-BE49-F238E27FC236}">
                <a16:creationId xmlns:a16="http://schemas.microsoft.com/office/drawing/2014/main" id="{D33E11B8-5249-B122-A2D8-A1718944089E}"/>
              </a:ext>
            </a:extLst>
          </p:cNvPr>
          <p:cNvSpPr txBox="1"/>
          <p:nvPr/>
        </p:nvSpPr>
        <p:spPr>
          <a:xfrm>
            <a:off x="10522287" y="6880288"/>
            <a:ext cx="6014579" cy="1317990"/>
          </a:xfrm>
          <a:prstGeom prst="rect">
            <a:avLst/>
          </a:prstGeom>
        </p:spPr>
        <p:txBody>
          <a:bodyPr lIns="0" tIns="0" rIns="0" bIns="0" rtlCol="0" anchor="t">
            <a:spAutoFit/>
          </a:bodyPr>
          <a:lstStyle/>
          <a:p>
            <a:pPr algn="l">
              <a:lnSpc>
                <a:spcPts val="3501"/>
              </a:lnSpc>
            </a:pPr>
            <a:r>
              <a:rPr lang="en-US" sz="2501" dirty="0">
                <a:solidFill>
                  <a:srgbClr val="FFFFFF"/>
                </a:solidFill>
                <a:latin typeface="TT Supermolot Neue Expanded"/>
                <a:ea typeface="TT Supermolot Neue Expanded"/>
                <a:cs typeface="TT Supermolot Neue Expanded"/>
                <a:sym typeface="TT Supermolot Neue Expanded"/>
              </a:rPr>
              <a:t>DOCENTE</a:t>
            </a:r>
          </a:p>
          <a:p>
            <a:pPr marL="540039" lvl="1" indent="-270020" algn="l">
              <a:lnSpc>
                <a:spcPts val="3501"/>
              </a:lnSpc>
              <a:buFont typeface="Arial"/>
              <a:buChar char="•"/>
            </a:pPr>
            <a:r>
              <a:rPr lang="en-US" sz="2501" dirty="0">
                <a:solidFill>
                  <a:srgbClr val="FFFFFF"/>
                </a:solidFill>
                <a:latin typeface="TT Supermolot Neue Expanded"/>
                <a:ea typeface="TT Supermolot Neue Expanded"/>
                <a:cs typeface="TT Supermolot Neue Expanded"/>
                <a:sym typeface="TT Supermolot Neue Expanded"/>
              </a:rPr>
              <a:t>TELLO CANCHAPOMA YURI OSCAR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b="-18444"/>
            </a:stretch>
          </a:blipFill>
        </p:spPr>
        <p:txBody>
          <a:bodyPr/>
          <a:lstStyle/>
          <a:p>
            <a:endParaRPr lang="es-PE"/>
          </a:p>
        </p:txBody>
      </p:sp>
      <p:sp>
        <p:nvSpPr>
          <p:cNvPr id="3" name="Freeform 3"/>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Freeform 4"/>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5" name="Freeform 5"/>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6" name="Freeform 6"/>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Freeform 7"/>
          <p:cNvSpPr/>
          <p:nvPr/>
        </p:nvSpPr>
        <p:spPr>
          <a:xfrm>
            <a:off x="9712062" y="3612254"/>
            <a:ext cx="7165792" cy="4021400"/>
          </a:xfrm>
          <a:custGeom>
            <a:avLst/>
            <a:gdLst/>
            <a:ahLst/>
            <a:cxnLst/>
            <a:rect l="l" t="t" r="r" b="b"/>
            <a:pathLst>
              <a:path w="7165792" h="4021400">
                <a:moveTo>
                  <a:pt x="0" y="0"/>
                </a:moveTo>
                <a:lnTo>
                  <a:pt x="7165792" y="0"/>
                </a:lnTo>
                <a:lnTo>
                  <a:pt x="7165792" y="4021400"/>
                </a:lnTo>
                <a:lnTo>
                  <a:pt x="0" y="4021400"/>
                </a:lnTo>
                <a:lnTo>
                  <a:pt x="0" y="0"/>
                </a:lnTo>
                <a:close/>
              </a:path>
            </a:pathLst>
          </a:custGeom>
          <a:blipFill>
            <a:blip r:embed="rId7"/>
            <a:stretch>
              <a:fillRect/>
            </a:stretch>
          </a:blipFill>
        </p:spPr>
        <p:txBody>
          <a:bodyPr/>
          <a:lstStyle/>
          <a:p>
            <a:endParaRPr lang="es-PE"/>
          </a:p>
        </p:txBody>
      </p:sp>
      <p:sp>
        <p:nvSpPr>
          <p:cNvPr id="8" name="TextBox 8"/>
          <p:cNvSpPr txBox="1"/>
          <p:nvPr/>
        </p:nvSpPr>
        <p:spPr>
          <a:xfrm>
            <a:off x="2199362" y="2053937"/>
            <a:ext cx="6267642" cy="873125"/>
          </a:xfrm>
          <a:prstGeom prst="rect">
            <a:avLst/>
          </a:prstGeom>
        </p:spPr>
        <p:txBody>
          <a:bodyPr lIns="0" tIns="0" rIns="0" bIns="0" rtlCol="0" anchor="t">
            <a:spAutoFit/>
          </a:bodyPr>
          <a:lstStyle/>
          <a:p>
            <a:pPr marL="0" lvl="0" indent="0" algn="ctr">
              <a:lnSpc>
                <a:spcPts val="7000"/>
              </a:lnSpc>
              <a:spcBef>
                <a:spcPct val="0"/>
              </a:spcBef>
            </a:pPr>
            <a:r>
              <a:rPr lang="en-US" sz="5000" b="1" dirty="0">
                <a:solidFill>
                  <a:srgbClr val="FFFFFF"/>
                </a:solidFill>
                <a:latin typeface="TT Supermolot Neue Expanded Bold"/>
                <a:ea typeface="TT Supermolot Neue Expanded Bold"/>
                <a:cs typeface="TT Supermolot Neue Expanded Bold"/>
                <a:sym typeface="TT Supermolot Neue Expanded Bold"/>
              </a:rPr>
              <a:t>INTRODUCCION</a:t>
            </a:r>
          </a:p>
        </p:txBody>
      </p:sp>
      <p:sp>
        <p:nvSpPr>
          <p:cNvPr id="9" name="TextBox 9"/>
          <p:cNvSpPr txBox="1"/>
          <p:nvPr/>
        </p:nvSpPr>
        <p:spPr>
          <a:xfrm>
            <a:off x="1522366" y="3381684"/>
            <a:ext cx="7621634" cy="1746024"/>
          </a:xfrm>
          <a:prstGeom prst="rect">
            <a:avLst/>
          </a:prstGeom>
        </p:spPr>
        <p:txBody>
          <a:bodyPr lIns="0" tIns="0" rIns="0" bIns="0" rtlCol="0" anchor="t">
            <a:spAutoFit/>
          </a:bodyPr>
          <a:lstStyle/>
          <a:p>
            <a:pPr marL="0" lvl="0" indent="0" algn="just">
              <a:lnSpc>
                <a:spcPts val="3512"/>
              </a:lnSpc>
              <a:spcBef>
                <a:spcPct val="0"/>
              </a:spcBef>
            </a:pPr>
            <a:r>
              <a:rPr lang="en-US" sz="2508">
                <a:solidFill>
                  <a:srgbClr val="FFFFFF"/>
                </a:solidFill>
                <a:latin typeface="TT Supermolot Neue Expanded"/>
                <a:ea typeface="TT Supermolot Neue Expanded"/>
                <a:cs typeface="TT Supermolot Neue Expanded"/>
                <a:sym typeface="TT Supermolot Neue Expanded"/>
              </a:rPr>
              <a:t>En " PANAMERICANA CRASH COURSE ", el jugador se embarca en un emocionante viaje a lo largo de una de las carreteras más icónicas de Perú: la Panamericana Norte</a:t>
            </a:r>
          </a:p>
        </p:txBody>
      </p:sp>
      <p:sp>
        <p:nvSpPr>
          <p:cNvPr id="10" name="TextBox 10"/>
          <p:cNvSpPr txBox="1"/>
          <p:nvPr/>
        </p:nvSpPr>
        <p:spPr>
          <a:xfrm>
            <a:off x="1522366" y="5575329"/>
            <a:ext cx="7621634" cy="2613025"/>
          </a:xfrm>
          <a:prstGeom prst="rect">
            <a:avLst/>
          </a:prstGeom>
        </p:spPr>
        <p:txBody>
          <a:bodyPr lIns="0" tIns="0" rIns="0" bIns="0" rtlCol="0" anchor="t">
            <a:spAutoFit/>
          </a:bodyPr>
          <a:lstStyle/>
          <a:p>
            <a:pPr marL="0" lvl="0" indent="0" algn="just">
              <a:lnSpc>
                <a:spcPts val="3499"/>
              </a:lnSpc>
              <a:spcBef>
                <a:spcPct val="0"/>
              </a:spcBef>
            </a:pPr>
            <a:r>
              <a:rPr lang="en-US" sz="2499">
                <a:solidFill>
                  <a:srgbClr val="FFFFFF"/>
                </a:solidFill>
                <a:latin typeface="TT Supermolot Neue Expanded"/>
                <a:ea typeface="TT Supermolot Neue Expanded"/>
                <a:cs typeface="TT Supermolot Neue Expanded"/>
                <a:sym typeface="TT Supermolot Neue Expanded"/>
              </a:rPr>
              <a:t>El objetivo principal es avanzar por la carretera mientras evitas coches que aparecen a medida que aumentas de velocidad. La experiencia del juego simula el frenético tráfico de la Panamericana, con sus característicos autos y camiones que viajan a gran velocidad.</a:t>
            </a:r>
          </a:p>
        </p:txBody>
      </p:sp>
      <p:sp>
        <p:nvSpPr>
          <p:cNvPr id="12" name="TextBox 8">
            <a:extLst>
              <a:ext uri="{FF2B5EF4-FFF2-40B4-BE49-F238E27FC236}">
                <a16:creationId xmlns:a16="http://schemas.microsoft.com/office/drawing/2014/main" id="{B8C5DE17-6240-DA64-244E-DE97D61134FD}"/>
              </a:ext>
            </a:extLst>
          </p:cNvPr>
          <p:cNvSpPr txBox="1"/>
          <p:nvPr/>
        </p:nvSpPr>
        <p:spPr>
          <a:xfrm>
            <a:off x="4191000" y="1910246"/>
            <a:ext cx="6267642" cy="873125"/>
          </a:xfrm>
          <a:prstGeom prst="rect">
            <a:avLst/>
          </a:prstGeom>
        </p:spPr>
        <p:txBody>
          <a:bodyPr lIns="0" tIns="0" rIns="0" bIns="0" rtlCol="0" anchor="t">
            <a:spAutoFit/>
          </a:bodyPr>
          <a:lstStyle/>
          <a:p>
            <a:pPr marL="0" lvl="0" indent="0" algn="ctr">
              <a:lnSpc>
                <a:spcPts val="7000"/>
              </a:lnSpc>
              <a:spcBef>
                <a:spcPct val="0"/>
              </a:spcBef>
            </a:pPr>
            <a:r>
              <a:rPr lang="en-US" sz="5000" b="1" dirty="0">
                <a:solidFill>
                  <a:srgbClr val="FFFFFF"/>
                </a:solidFill>
                <a:latin typeface="TT Supermolot Neue Expanded Bold"/>
                <a:ea typeface="TT Supermolot Neue Expanded Bold"/>
                <a:cs typeface="TT Supermolot Neue Expanded Bold"/>
                <a:sym typeface="TT Supermolot Neue Expanded Bold"/>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s-PE"/>
          </a:p>
        </p:txBody>
      </p:sp>
      <p:sp>
        <p:nvSpPr>
          <p:cNvPr id="3" name="Freeform 3"/>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TextBox 4"/>
          <p:cNvSpPr txBox="1"/>
          <p:nvPr/>
        </p:nvSpPr>
        <p:spPr>
          <a:xfrm>
            <a:off x="6010179" y="1707934"/>
            <a:ext cx="6267642" cy="873125"/>
          </a:xfrm>
          <a:prstGeom prst="rect">
            <a:avLst/>
          </a:prstGeom>
        </p:spPr>
        <p:txBody>
          <a:bodyPr lIns="0" tIns="0" rIns="0" bIns="0" rtlCol="0" anchor="t">
            <a:spAutoFit/>
          </a:bodyPr>
          <a:lstStyle/>
          <a:p>
            <a:pPr marL="0" lvl="0" indent="0" algn="ctr">
              <a:lnSpc>
                <a:spcPts val="7000"/>
              </a:lnSpc>
              <a:spcBef>
                <a:spcPct val="0"/>
              </a:spcBef>
            </a:pPr>
            <a:r>
              <a:rPr lang="en-US" sz="5000" b="1">
                <a:solidFill>
                  <a:srgbClr val="FFFFFF"/>
                </a:solidFill>
                <a:latin typeface="TT Supermolot Neue Expanded Bold"/>
                <a:ea typeface="TT Supermolot Neue Expanded Bold"/>
                <a:cs typeface="TT Supermolot Neue Expanded Bold"/>
                <a:sym typeface="TT Supermolot Neue Expanded Bold"/>
              </a:rPr>
              <a:t>OBJETIVOS</a:t>
            </a:r>
          </a:p>
        </p:txBody>
      </p:sp>
      <p:sp>
        <p:nvSpPr>
          <p:cNvPr id="5" name="Freeform 5"/>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6" name="Freeform 6"/>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Freeform 7"/>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8" name="Freeform 8"/>
          <p:cNvSpPr/>
          <p:nvPr/>
        </p:nvSpPr>
        <p:spPr>
          <a:xfrm>
            <a:off x="-340989" y="3403897"/>
            <a:ext cx="8160740" cy="3479205"/>
          </a:xfrm>
          <a:custGeom>
            <a:avLst/>
            <a:gdLst/>
            <a:ahLst/>
            <a:cxnLst/>
            <a:rect l="l" t="t" r="r" b="b"/>
            <a:pathLst>
              <a:path w="8160740" h="3479205">
                <a:moveTo>
                  <a:pt x="0" y="0"/>
                </a:moveTo>
                <a:lnTo>
                  <a:pt x="8160741" y="0"/>
                </a:lnTo>
                <a:lnTo>
                  <a:pt x="8160741" y="3479206"/>
                </a:lnTo>
                <a:lnTo>
                  <a:pt x="0" y="34792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9" name="TextBox 9"/>
          <p:cNvSpPr txBox="1"/>
          <p:nvPr/>
        </p:nvSpPr>
        <p:spPr>
          <a:xfrm>
            <a:off x="2533631" y="4169200"/>
            <a:ext cx="5040408" cy="1038732"/>
          </a:xfrm>
          <a:prstGeom prst="rect">
            <a:avLst/>
          </a:prstGeom>
        </p:spPr>
        <p:txBody>
          <a:bodyPr lIns="0" tIns="0" rIns="0" bIns="0" rtlCol="0" anchor="t">
            <a:spAutoFit/>
          </a:bodyPr>
          <a:lstStyle/>
          <a:p>
            <a:pPr marL="643390" lvl="1" indent="-321695" algn="just">
              <a:lnSpc>
                <a:spcPts val="4172"/>
              </a:lnSpc>
              <a:buAutoNum type="arabicPeriod"/>
            </a:pPr>
            <a:r>
              <a:rPr lang="en-US" sz="2980" dirty="0" err="1">
                <a:solidFill>
                  <a:srgbClr val="FFFFFF"/>
                </a:solidFill>
                <a:latin typeface="TT Supermolot Neue Expanded"/>
                <a:ea typeface="TT Supermolot Neue Expanded"/>
                <a:cs typeface="TT Supermolot Neue Expanded"/>
                <a:sym typeface="TT Supermolot Neue Expanded"/>
              </a:rPr>
              <a:t>Desarrollar</a:t>
            </a:r>
            <a:r>
              <a:rPr lang="en-US" sz="2980" dirty="0">
                <a:solidFill>
                  <a:srgbClr val="FFFFFF"/>
                </a:solidFill>
                <a:latin typeface="TT Supermolot Neue Expanded"/>
                <a:ea typeface="TT Supermolot Neue Expanded"/>
                <a:cs typeface="TT Supermolot Neue Expanded"/>
                <a:sym typeface="TT Supermolot Neue Expanded"/>
              </a:rPr>
              <a:t> un </a:t>
            </a:r>
            <a:r>
              <a:rPr lang="en-US" sz="2980" dirty="0" err="1">
                <a:solidFill>
                  <a:srgbClr val="FFFFFF"/>
                </a:solidFill>
                <a:latin typeface="TT Supermolot Neue Expanded"/>
                <a:ea typeface="TT Supermolot Neue Expanded"/>
                <a:cs typeface="TT Supermolot Neue Expanded"/>
                <a:sym typeface="TT Supermolot Neue Expanded"/>
              </a:rPr>
              <a:t>juego</a:t>
            </a:r>
            <a:r>
              <a:rPr lang="en-US" sz="2980" dirty="0">
                <a:solidFill>
                  <a:srgbClr val="FFFFFF"/>
                </a:solidFill>
                <a:latin typeface="TT Supermolot Neue Expanded"/>
                <a:ea typeface="TT Supermolot Neue Expanded"/>
                <a:cs typeface="TT Supermolot Neue Expanded"/>
                <a:sym typeface="TT Supermolot Neue Expanded"/>
              </a:rPr>
              <a:t> </a:t>
            </a:r>
            <a:r>
              <a:rPr lang="en-US" sz="2980" dirty="0" err="1">
                <a:solidFill>
                  <a:srgbClr val="FFFFFF"/>
                </a:solidFill>
                <a:latin typeface="TT Supermolot Neue Expanded"/>
                <a:ea typeface="TT Supermolot Neue Expanded"/>
                <a:cs typeface="TT Supermolot Neue Expanded"/>
                <a:sym typeface="TT Supermolot Neue Expanded"/>
              </a:rPr>
              <a:t>funcional</a:t>
            </a:r>
            <a:r>
              <a:rPr lang="en-US" sz="2980" dirty="0">
                <a:solidFill>
                  <a:srgbClr val="FFFFFF"/>
                </a:solidFill>
                <a:latin typeface="TT Supermolot Neue Expanded"/>
                <a:ea typeface="TT Supermolot Neue Expanded"/>
                <a:cs typeface="TT Supermolot Neue Expanded"/>
                <a:sym typeface="TT Supermolot Neue Expanded"/>
              </a:rPr>
              <a:t> </a:t>
            </a:r>
            <a:r>
              <a:rPr lang="en-US" sz="2980" dirty="0" err="1">
                <a:solidFill>
                  <a:srgbClr val="FFFFFF"/>
                </a:solidFill>
                <a:latin typeface="TT Supermolot Neue Expanded"/>
                <a:ea typeface="TT Supermolot Neue Expanded"/>
                <a:cs typeface="TT Supermolot Neue Expanded"/>
                <a:sym typeface="TT Supermolot Neue Expanded"/>
              </a:rPr>
              <a:t>en</a:t>
            </a:r>
            <a:r>
              <a:rPr lang="en-US" sz="2980" dirty="0">
                <a:solidFill>
                  <a:srgbClr val="FFFFFF"/>
                </a:solidFill>
                <a:latin typeface="TT Supermolot Neue Expanded"/>
                <a:ea typeface="TT Supermolot Neue Expanded"/>
                <a:cs typeface="TT Supermolot Neue Expanded"/>
                <a:sym typeface="TT Supermolot Neue Expanded"/>
              </a:rPr>
              <a:t> Python</a:t>
            </a:r>
          </a:p>
        </p:txBody>
      </p:sp>
      <p:sp>
        <p:nvSpPr>
          <p:cNvPr id="10" name="Freeform 10"/>
          <p:cNvSpPr/>
          <p:nvPr/>
        </p:nvSpPr>
        <p:spPr>
          <a:xfrm flipH="1">
            <a:off x="10443347" y="3510917"/>
            <a:ext cx="8185642" cy="3489822"/>
          </a:xfrm>
          <a:custGeom>
            <a:avLst/>
            <a:gdLst/>
            <a:ahLst/>
            <a:cxnLst/>
            <a:rect l="l" t="t" r="r" b="b"/>
            <a:pathLst>
              <a:path w="8185642" h="3489822">
                <a:moveTo>
                  <a:pt x="8185642" y="0"/>
                </a:moveTo>
                <a:lnTo>
                  <a:pt x="0" y="0"/>
                </a:lnTo>
                <a:lnTo>
                  <a:pt x="0" y="3489821"/>
                </a:lnTo>
                <a:lnTo>
                  <a:pt x="8185642" y="3489821"/>
                </a:lnTo>
                <a:lnTo>
                  <a:pt x="8185642"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1" name="TextBox 11"/>
          <p:cNvSpPr txBox="1"/>
          <p:nvPr/>
        </p:nvSpPr>
        <p:spPr>
          <a:xfrm>
            <a:off x="10771154" y="4169200"/>
            <a:ext cx="4731909" cy="1038692"/>
          </a:xfrm>
          <a:prstGeom prst="rect">
            <a:avLst/>
          </a:prstGeom>
        </p:spPr>
        <p:txBody>
          <a:bodyPr lIns="0" tIns="0" rIns="0" bIns="0" rtlCol="0" anchor="t">
            <a:spAutoFit/>
          </a:bodyPr>
          <a:lstStyle/>
          <a:p>
            <a:pPr algn="just">
              <a:lnSpc>
                <a:spcPts val="4174"/>
              </a:lnSpc>
            </a:pPr>
            <a:r>
              <a:rPr lang="en-US" sz="2981">
                <a:solidFill>
                  <a:srgbClr val="FFFFFF"/>
                </a:solidFill>
                <a:latin typeface="TT Supermolot Neue Expanded"/>
                <a:ea typeface="TT Supermolot Neue Expanded"/>
                <a:cs typeface="TT Supermolot Neue Expanded"/>
                <a:sym typeface="TT Supermolot Neue Expanded"/>
              </a:rPr>
              <a:t>2.Implementar mecánicas de juego interactivas</a:t>
            </a:r>
          </a:p>
        </p:txBody>
      </p:sp>
      <p:sp>
        <p:nvSpPr>
          <p:cNvPr id="12" name="Freeform 12"/>
          <p:cNvSpPr/>
          <p:nvPr/>
        </p:nvSpPr>
        <p:spPr>
          <a:xfrm>
            <a:off x="-340989" y="6452651"/>
            <a:ext cx="8160740" cy="3479205"/>
          </a:xfrm>
          <a:custGeom>
            <a:avLst/>
            <a:gdLst/>
            <a:ahLst/>
            <a:cxnLst/>
            <a:rect l="l" t="t" r="r" b="b"/>
            <a:pathLst>
              <a:path w="8160740" h="3479205">
                <a:moveTo>
                  <a:pt x="0" y="0"/>
                </a:moveTo>
                <a:lnTo>
                  <a:pt x="8160741" y="0"/>
                </a:lnTo>
                <a:lnTo>
                  <a:pt x="8160741" y="3479205"/>
                </a:lnTo>
                <a:lnTo>
                  <a:pt x="0" y="347920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3" name="TextBox 13"/>
          <p:cNvSpPr txBox="1"/>
          <p:nvPr/>
        </p:nvSpPr>
        <p:spPr>
          <a:xfrm>
            <a:off x="2812752" y="6934063"/>
            <a:ext cx="4482167" cy="1505738"/>
          </a:xfrm>
          <a:prstGeom prst="rect">
            <a:avLst/>
          </a:prstGeom>
        </p:spPr>
        <p:txBody>
          <a:bodyPr lIns="0" tIns="0" rIns="0" bIns="0" rtlCol="0" anchor="t">
            <a:spAutoFit/>
          </a:bodyPr>
          <a:lstStyle/>
          <a:p>
            <a:pPr algn="just">
              <a:lnSpc>
                <a:spcPts val="4017"/>
              </a:lnSpc>
            </a:pPr>
            <a:r>
              <a:rPr lang="en-US" sz="2869">
                <a:solidFill>
                  <a:srgbClr val="FFFFFF"/>
                </a:solidFill>
                <a:latin typeface="TT Supermolot Neue Expanded"/>
                <a:ea typeface="TT Supermolot Neue Expanded"/>
                <a:cs typeface="TT Supermolot Neue Expanded"/>
                <a:sym typeface="TT Supermolot Neue Expanded"/>
              </a:rPr>
              <a:t>3.Utilizar bibliotecas especializadas para gráficos y eventos</a:t>
            </a:r>
          </a:p>
        </p:txBody>
      </p:sp>
      <p:sp>
        <p:nvSpPr>
          <p:cNvPr id="14" name="Freeform 14"/>
          <p:cNvSpPr/>
          <p:nvPr/>
        </p:nvSpPr>
        <p:spPr>
          <a:xfrm flipH="1">
            <a:off x="10443347" y="6452651"/>
            <a:ext cx="8185642" cy="3489822"/>
          </a:xfrm>
          <a:custGeom>
            <a:avLst/>
            <a:gdLst/>
            <a:ahLst/>
            <a:cxnLst/>
            <a:rect l="l" t="t" r="r" b="b"/>
            <a:pathLst>
              <a:path w="8185642" h="3489822">
                <a:moveTo>
                  <a:pt x="8185642" y="0"/>
                </a:moveTo>
                <a:lnTo>
                  <a:pt x="0" y="0"/>
                </a:lnTo>
                <a:lnTo>
                  <a:pt x="0" y="3489821"/>
                </a:lnTo>
                <a:lnTo>
                  <a:pt x="8185642" y="3489821"/>
                </a:lnTo>
                <a:lnTo>
                  <a:pt x="8185642"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5" name="TextBox 15"/>
          <p:cNvSpPr txBox="1"/>
          <p:nvPr/>
        </p:nvSpPr>
        <p:spPr>
          <a:xfrm>
            <a:off x="10771154" y="6934063"/>
            <a:ext cx="4731909" cy="1507957"/>
          </a:xfrm>
          <a:prstGeom prst="rect">
            <a:avLst/>
          </a:prstGeom>
        </p:spPr>
        <p:txBody>
          <a:bodyPr lIns="0" tIns="0" rIns="0" bIns="0" rtlCol="0" anchor="t">
            <a:spAutoFit/>
          </a:bodyPr>
          <a:lstStyle/>
          <a:p>
            <a:pPr algn="just">
              <a:lnSpc>
                <a:spcPts val="4034"/>
              </a:lnSpc>
            </a:pPr>
            <a:r>
              <a:rPr lang="en-US" sz="2881">
                <a:solidFill>
                  <a:srgbClr val="FFFFFF"/>
                </a:solidFill>
                <a:latin typeface="TT Supermolot Neue Expanded"/>
                <a:ea typeface="TT Supermolot Neue Expanded"/>
                <a:cs typeface="TT Supermolot Neue Expanded"/>
                <a:sym typeface="TT Supermolot Neue Expanded"/>
              </a:rPr>
              <a:t>4.Crear una interfaz gráfica intuitiva y amigable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b="-18444"/>
            </a:stretch>
          </a:blipFill>
        </p:spPr>
        <p:txBody>
          <a:bodyPr/>
          <a:lstStyle/>
          <a:p>
            <a:endParaRPr lang="es-PE"/>
          </a:p>
        </p:txBody>
      </p:sp>
      <p:sp>
        <p:nvSpPr>
          <p:cNvPr id="3" name="Freeform 3"/>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Freeform 4"/>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5" name="Freeform 5"/>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6" name="Freeform 6"/>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Freeform 7"/>
          <p:cNvSpPr/>
          <p:nvPr/>
        </p:nvSpPr>
        <p:spPr>
          <a:xfrm>
            <a:off x="6690029" y="2731913"/>
            <a:ext cx="4780688" cy="3589862"/>
          </a:xfrm>
          <a:custGeom>
            <a:avLst/>
            <a:gdLst/>
            <a:ahLst/>
            <a:cxnLst/>
            <a:rect l="l" t="t" r="r" b="b"/>
            <a:pathLst>
              <a:path w="4780688" h="3589862">
                <a:moveTo>
                  <a:pt x="0" y="0"/>
                </a:moveTo>
                <a:lnTo>
                  <a:pt x="4780688" y="0"/>
                </a:lnTo>
                <a:lnTo>
                  <a:pt x="4780688" y="3589862"/>
                </a:lnTo>
                <a:lnTo>
                  <a:pt x="0" y="35898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8" name="Freeform 8"/>
          <p:cNvSpPr/>
          <p:nvPr/>
        </p:nvSpPr>
        <p:spPr>
          <a:xfrm>
            <a:off x="6937936" y="6438859"/>
            <a:ext cx="4284875" cy="3217551"/>
          </a:xfrm>
          <a:custGeom>
            <a:avLst/>
            <a:gdLst/>
            <a:ahLst/>
            <a:cxnLst/>
            <a:rect l="l" t="t" r="r" b="b"/>
            <a:pathLst>
              <a:path w="4284875" h="3217551">
                <a:moveTo>
                  <a:pt x="0" y="0"/>
                </a:moveTo>
                <a:lnTo>
                  <a:pt x="4284875" y="0"/>
                </a:lnTo>
                <a:lnTo>
                  <a:pt x="4284875" y="3217552"/>
                </a:lnTo>
                <a:lnTo>
                  <a:pt x="0" y="321755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9" name="Freeform 9"/>
          <p:cNvSpPr/>
          <p:nvPr/>
        </p:nvSpPr>
        <p:spPr>
          <a:xfrm>
            <a:off x="1028700" y="4262270"/>
            <a:ext cx="5437133" cy="4082793"/>
          </a:xfrm>
          <a:custGeom>
            <a:avLst/>
            <a:gdLst/>
            <a:ahLst/>
            <a:cxnLst/>
            <a:rect l="l" t="t" r="r" b="b"/>
            <a:pathLst>
              <a:path w="5437133" h="4082793">
                <a:moveTo>
                  <a:pt x="0" y="0"/>
                </a:moveTo>
                <a:lnTo>
                  <a:pt x="5437133" y="0"/>
                </a:lnTo>
                <a:lnTo>
                  <a:pt x="5437133" y="4082793"/>
                </a:lnTo>
                <a:lnTo>
                  <a:pt x="0" y="40827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0" name="Freeform 10"/>
          <p:cNvSpPr/>
          <p:nvPr/>
        </p:nvSpPr>
        <p:spPr>
          <a:xfrm>
            <a:off x="11470717" y="4181386"/>
            <a:ext cx="4981833" cy="3740903"/>
          </a:xfrm>
          <a:custGeom>
            <a:avLst/>
            <a:gdLst/>
            <a:ahLst/>
            <a:cxnLst/>
            <a:rect l="l" t="t" r="r" b="b"/>
            <a:pathLst>
              <a:path w="4981833" h="3740903">
                <a:moveTo>
                  <a:pt x="0" y="0"/>
                </a:moveTo>
                <a:lnTo>
                  <a:pt x="4981833" y="0"/>
                </a:lnTo>
                <a:lnTo>
                  <a:pt x="4981833" y="3740903"/>
                </a:lnTo>
                <a:lnTo>
                  <a:pt x="0" y="374090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1" name="TextBox 11"/>
          <p:cNvSpPr txBox="1"/>
          <p:nvPr/>
        </p:nvSpPr>
        <p:spPr>
          <a:xfrm>
            <a:off x="4444607" y="912718"/>
            <a:ext cx="9064691" cy="1589152"/>
          </a:xfrm>
          <a:prstGeom prst="rect">
            <a:avLst/>
          </a:prstGeom>
        </p:spPr>
        <p:txBody>
          <a:bodyPr lIns="0" tIns="0" rIns="0" bIns="0" rtlCol="0" anchor="t">
            <a:spAutoFit/>
          </a:bodyPr>
          <a:lstStyle/>
          <a:p>
            <a:pPr marL="0" lvl="0" indent="0" algn="ctr">
              <a:lnSpc>
                <a:spcPts val="6398"/>
              </a:lnSpc>
              <a:spcBef>
                <a:spcPct val="0"/>
              </a:spcBef>
            </a:pPr>
            <a:r>
              <a:rPr lang="en-US" sz="4570" b="1">
                <a:solidFill>
                  <a:srgbClr val="FFFFFF"/>
                </a:solidFill>
                <a:latin typeface="TT Supermolot Neue Expanded Bold"/>
                <a:ea typeface="TT Supermolot Neue Expanded Bold"/>
                <a:cs typeface="TT Supermolot Neue Expanded Bold"/>
                <a:sym typeface="TT Supermolot Neue Expanded Bold"/>
              </a:rPr>
              <a:t>PROYECTOS SIMILARES SUBIDOS A GIT-HUB</a:t>
            </a:r>
          </a:p>
        </p:txBody>
      </p:sp>
      <p:sp>
        <p:nvSpPr>
          <p:cNvPr id="12" name="TextBox 12"/>
          <p:cNvSpPr txBox="1"/>
          <p:nvPr/>
        </p:nvSpPr>
        <p:spPr>
          <a:xfrm>
            <a:off x="7169295" y="6699751"/>
            <a:ext cx="3822156" cy="361170"/>
          </a:xfrm>
          <a:prstGeom prst="rect">
            <a:avLst/>
          </a:prstGeom>
        </p:spPr>
        <p:txBody>
          <a:bodyPr lIns="0" tIns="0" rIns="0" bIns="0" rtlCol="0" anchor="t">
            <a:spAutoFit/>
          </a:bodyPr>
          <a:lstStyle/>
          <a:p>
            <a:pPr algn="l">
              <a:lnSpc>
                <a:spcPts val="2910"/>
              </a:lnSpc>
            </a:pPr>
            <a:r>
              <a:rPr lang="en-US" sz="2079" b="1">
                <a:solidFill>
                  <a:srgbClr val="FFFFFF"/>
                </a:solidFill>
                <a:latin typeface="TT Supermolot Neue Expanded Bold"/>
                <a:ea typeface="TT Supermolot Neue Expanded Bold"/>
                <a:cs typeface="TT Supermolot Neue Expanded Bold"/>
                <a:sym typeface="TT Supermolot Neue Expanded Bold"/>
              </a:rPr>
              <a:t>Car Game</a:t>
            </a:r>
          </a:p>
        </p:txBody>
      </p:sp>
      <p:sp>
        <p:nvSpPr>
          <p:cNvPr id="13" name="TextBox 13"/>
          <p:cNvSpPr txBox="1"/>
          <p:nvPr/>
        </p:nvSpPr>
        <p:spPr>
          <a:xfrm>
            <a:off x="7169295" y="7197380"/>
            <a:ext cx="3949410" cy="1643360"/>
          </a:xfrm>
          <a:prstGeom prst="rect">
            <a:avLst/>
          </a:prstGeom>
        </p:spPr>
        <p:txBody>
          <a:bodyPr lIns="0" tIns="0" rIns="0" bIns="0" rtlCol="0" anchor="t">
            <a:spAutoFit/>
          </a:bodyPr>
          <a:lstStyle/>
          <a:p>
            <a:pPr marL="0" lvl="0" indent="0" algn="just">
              <a:lnSpc>
                <a:spcPts val="2619"/>
              </a:lnSpc>
              <a:spcBef>
                <a:spcPct val="0"/>
              </a:spcBef>
            </a:pPr>
            <a:r>
              <a:rPr lang="en-US" sz="1871">
                <a:solidFill>
                  <a:srgbClr val="FFFFFF"/>
                </a:solidFill>
                <a:latin typeface="TT Supermolot Neue Expanded"/>
                <a:ea typeface="TT Supermolot Neue Expanded"/>
                <a:cs typeface="TT Supermolot Neue Expanded"/>
                <a:sym typeface="TT Supermolot Neue Expanded"/>
              </a:rPr>
              <a:t>Juego 2D en Pygame donde controlas un coche que esquiva conos de tráfico en una carretera, acumulando puntos mientras la dificultad aumenta con el tiempo.</a:t>
            </a:r>
          </a:p>
        </p:txBody>
      </p:sp>
      <p:sp>
        <p:nvSpPr>
          <p:cNvPr id="14" name="TextBox 14"/>
          <p:cNvSpPr txBox="1"/>
          <p:nvPr/>
        </p:nvSpPr>
        <p:spPr>
          <a:xfrm>
            <a:off x="1940519" y="4489651"/>
            <a:ext cx="3822156" cy="727523"/>
          </a:xfrm>
          <a:prstGeom prst="rect">
            <a:avLst/>
          </a:prstGeom>
        </p:spPr>
        <p:txBody>
          <a:bodyPr lIns="0" tIns="0" rIns="0" bIns="0" rtlCol="0" anchor="t">
            <a:spAutoFit/>
          </a:bodyPr>
          <a:lstStyle/>
          <a:p>
            <a:pPr algn="l">
              <a:lnSpc>
                <a:spcPts val="2910"/>
              </a:lnSpc>
            </a:pPr>
            <a:r>
              <a:rPr lang="en-US" sz="2079" b="1" dirty="0" err="1">
                <a:solidFill>
                  <a:srgbClr val="FFFFFF"/>
                </a:solidFill>
                <a:latin typeface="TT Supermolot Neue Expanded Bold"/>
                <a:ea typeface="TT Supermolot Neue Expanded Bold"/>
                <a:cs typeface="TT Supermolot Neue Expanded Bold"/>
                <a:sym typeface="TT Supermolot Neue Expanded Bold"/>
              </a:rPr>
              <a:t>Juegos</a:t>
            </a:r>
            <a:r>
              <a:rPr lang="en-US" sz="2079" b="1" dirty="0">
                <a:solidFill>
                  <a:srgbClr val="FFFFFF"/>
                </a:solidFill>
                <a:latin typeface="TT Supermolot Neue Expanded Bold"/>
                <a:ea typeface="TT Supermolot Neue Expanded Bold"/>
                <a:cs typeface="TT Supermolot Neue Expanded Bold"/>
                <a:sym typeface="TT Supermolot Neue Expanded Bold"/>
              </a:rPr>
              <a:t> </a:t>
            </a:r>
            <a:r>
              <a:rPr lang="en-US" sz="2079" b="1" dirty="0" err="1">
                <a:solidFill>
                  <a:srgbClr val="FFFFFF"/>
                </a:solidFill>
                <a:latin typeface="TT Supermolot Neue Expanded Bold"/>
                <a:ea typeface="TT Supermolot Neue Expanded Bold"/>
                <a:cs typeface="TT Supermolot Neue Expanded Bold"/>
                <a:sym typeface="TT Supermolot Neue Expanded Bold"/>
              </a:rPr>
              <a:t>básicos</a:t>
            </a:r>
            <a:r>
              <a:rPr lang="en-US" sz="2079" b="1" dirty="0">
                <a:solidFill>
                  <a:srgbClr val="FFFFFF"/>
                </a:solidFill>
                <a:latin typeface="TT Supermolot Neue Expanded Bold"/>
                <a:ea typeface="TT Supermolot Neue Expanded Bold"/>
                <a:cs typeface="TT Supermolot Neue Expanded Bold"/>
                <a:sym typeface="TT Supermolot Neue Expanded Bold"/>
              </a:rPr>
              <a:t> de Python: </a:t>
            </a:r>
            <a:r>
              <a:rPr lang="en-US" sz="2079" b="1" dirty="0" err="1">
                <a:solidFill>
                  <a:srgbClr val="FFFFFF"/>
                </a:solidFill>
                <a:latin typeface="TT Supermolot Neue Expanded Bold"/>
                <a:ea typeface="TT Supermolot Neue Expanded Bold"/>
                <a:cs typeface="TT Supermolot Neue Expanded Bold"/>
                <a:sym typeface="TT Supermolot Neue Expanded Bold"/>
              </a:rPr>
              <a:t>FirstGame</a:t>
            </a:r>
            <a:endParaRPr lang="en-US" sz="2079" b="1" dirty="0">
              <a:solidFill>
                <a:srgbClr val="FFFFFF"/>
              </a:solidFill>
              <a:latin typeface="TT Supermolot Neue Expanded Bold"/>
              <a:ea typeface="TT Supermolot Neue Expanded Bold"/>
              <a:cs typeface="TT Supermolot Neue Expanded Bold"/>
              <a:sym typeface="TT Supermolot Neue Expanded Bold"/>
            </a:endParaRPr>
          </a:p>
        </p:txBody>
      </p:sp>
      <p:sp>
        <p:nvSpPr>
          <p:cNvPr id="15" name="TextBox 15"/>
          <p:cNvSpPr txBox="1"/>
          <p:nvPr/>
        </p:nvSpPr>
        <p:spPr>
          <a:xfrm>
            <a:off x="1940519" y="5407000"/>
            <a:ext cx="3949410" cy="2600423"/>
          </a:xfrm>
          <a:prstGeom prst="rect">
            <a:avLst/>
          </a:prstGeom>
        </p:spPr>
        <p:txBody>
          <a:bodyPr lIns="0" tIns="0" rIns="0" bIns="0" rtlCol="0" anchor="t">
            <a:spAutoFit/>
          </a:bodyPr>
          <a:lstStyle/>
          <a:p>
            <a:pPr marL="0" lvl="0" indent="0" algn="just">
              <a:lnSpc>
                <a:spcPts val="2619"/>
              </a:lnSpc>
              <a:spcBef>
                <a:spcPct val="0"/>
              </a:spcBef>
            </a:pPr>
            <a:r>
              <a:rPr lang="en-US" sz="1871" dirty="0">
                <a:solidFill>
                  <a:srgbClr val="FFFFFF"/>
                </a:solidFill>
                <a:latin typeface="TT Supermolot Neue Expanded"/>
                <a:ea typeface="TT Supermolot Neue Expanded"/>
                <a:cs typeface="TT Supermolot Neue Expanded"/>
                <a:sym typeface="TT Supermolot Neue Expanded"/>
              </a:rPr>
              <a:t>Es un </a:t>
            </a:r>
            <a:r>
              <a:rPr lang="en-US" sz="1871" dirty="0" err="1">
                <a:solidFill>
                  <a:srgbClr val="FFFFFF"/>
                </a:solidFill>
                <a:latin typeface="TT Supermolot Neue Expanded"/>
                <a:ea typeface="TT Supermolot Neue Expanded"/>
                <a:cs typeface="TT Supermolot Neue Expanded"/>
                <a:sym typeface="TT Supermolot Neue Expanded"/>
              </a:rPr>
              <a:t>juego</a:t>
            </a:r>
            <a:r>
              <a:rPr lang="en-US" sz="1871" dirty="0">
                <a:solidFill>
                  <a:srgbClr val="FFFFFF"/>
                </a:solidFill>
                <a:latin typeface="TT Supermolot Neue Expanded"/>
                <a:ea typeface="TT Supermolot Neue Expanded"/>
                <a:cs typeface="TT Supermolot Neue Expanded"/>
                <a:sym typeface="TT Supermolot Neue Expanded"/>
              </a:rPr>
              <a:t> de </a:t>
            </a:r>
            <a:r>
              <a:rPr lang="en-US" sz="1871" dirty="0" err="1">
                <a:solidFill>
                  <a:srgbClr val="FFFFFF"/>
                </a:solidFill>
                <a:latin typeface="TT Supermolot Neue Expanded"/>
                <a:ea typeface="TT Supermolot Neue Expanded"/>
                <a:cs typeface="TT Supermolot Neue Expanded"/>
                <a:sym typeface="TT Supermolot Neue Expanded"/>
              </a:rPr>
              <a:t>carreras</a:t>
            </a:r>
            <a:r>
              <a:rPr lang="en-US" sz="1871" dirty="0">
                <a:solidFill>
                  <a:srgbClr val="FFFFFF"/>
                </a:solidFill>
                <a:latin typeface="TT Supermolot Neue Expanded"/>
                <a:ea typeface="TT Supermolot Neue Expanded"/>
                <a:cs typeface="TT Supermolot Neue Expanded"/>
                <a:sym typeface="TT Supermolot Neue Expanded"/>
              </a:rPr>
              <a:t> 2D </a:t>
            </a:r>
            <a:r>
              <a:rPr lang="en-US" sz="1871" dirty="0" err="1">
                <a:solidFill>
                  <a:srgbClr val="FFFFFF"/>
                </a:solidFill>
                <a:latin typeface="TT Supermolot Neue Expanded"/>
                <a:ea typeface="TT Supermolot Neue Expanded"/>
                <a:cs typeface="TT Supermolot Neue Expanded"/>
                <a:sym typeface="TT Supermolot Neue Expanded"/>
              </a:rPr>
              <a:t>desarrollado</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en</a:t>
            </a:r>
            <a:r>
              <a:rPr lang="en-US" sz="1871" dirty="0">
                <a:solidFill>
                  <a:srgbClr val="FFFFFF"/>
                </a:solidFill>
                <a:latin typeface="TT Supermolot Neue Expanded"/>
                <a:ea typeface="TT Supermolot Neue Expanded"/>
                <a:cs typeface="TT Supermolot Neue Expanded"/>
                <a:sym typeface="TT Supermolot Neue Expanded"/>
              </a:rPr>
              <a:t> Python </a:t>
            </a:r>
            <a:r>
              <a:rPr lang="en-US" sz="1871" dirty="0" err="1">
                <a:solidFill>
                  <a:srgbClr val="FFFFFF"/>
                </a:solidFill>
                <a:latin typeface="TT Supermolot Neue Expanded"/>
                <a:ea typeface="TT Supermolot Neue Expanded"/>
                <a:cs typeface="TT Supermolot Neue Expanded"/>
                <a:sym typeface="TT Supermolot Neue Expanded"/>
              </a:rPr>
              <a:t>donde</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controlas</a:t>
            </a:r>
            <a:r>
              <a:rPr lang="en-US" sz="1871" dirty="0">
                <a:solidFill>
                  <a:srgbClr val="FFFFFF"/>
                </a:solidFill>
                <a:latin typeface="TT Supermolot Neue Expanded"/>
                <a:ea typeface="TT Supermolot Neue Expanded"/>
                <a:cs typeface="TT Supermolot Neue Expanded"/>
                <a:sym typeface="TT Supermolot Neue Expanded"/>
              </a:rPr>
              <a:t> un </a:t>
            </a:r>
            <a:r>
              <a:rPr lang="en-US" sz="1871" dirty="0" err="1">
                <a:solidFill>
                  <a:srgbClr val="FFFFFF"/>
                </a:solidFill>
                <a:latin typeface="TT Supermolot Neue Expanded"/>
                <a:ea typeface="TT Supermolot Neue Expanded"/>
                <a:cs typeface="TT Supermolot Neue Expanded"/>
                <a:sym typeface="TT Supermolot Neue Expanded"/>
              </a:rPr>
              <a:t>automóvil</a:t>
            </a:r>
            <a:r>
              <a:rPr lang="en-US" sz="1871" dirty="0">
                <a:solidFill>
                  <a:srgbClr val="FFFFFF"/>
                </a:solidFill>
                <a:latin typeface="TT Supermolot Neue Expanded"/>
                <a:ea typeface="TT Supermolot Neue Expanded"/>
                <a:cs typeface="TT Supermolot Neue Expanded"/>
                <a:sym typeface="TT Supermolot Neue Expanded"/>
              </a:rPr>
              <a:t> que </a:t>
            </a:r>
            <a:r>
              <a:rPr lang="en-US" sz="1871" dirty="0" err="1">
                <a:solidFill>
                  <a:srgbClr val="FFFFFF"/>
                </a:solidFill>
                <a:latin typeface="TT Supermolot Neue Expanded"/>
                <a:ea typeface="TT Supermolot Neue Expanded"/>
                <a:cs typeface="TT Supermolot Neue Expanded"/>
                <a:sym typeface="TT Supermolot Neue Expanded"/>
              </a:rPr>
              <a:t>debes</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esquivar</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bloques</a:t>
            </a:r>
            <a:r>
              <a:rPr lang="en-US" sz="1871" dirty="0">
                <a:solidFill>
                  <a:srgbClr val="FFFFFF"/>
                </a:solidFill>
                <a:latin typeface="TT Supermolot Neue Expanded"/>
                <a:ea typeface="TT Supermolot Neue Expanded"/>
                <a:cs typeface="TT Supermolot Neue Expanded"/>
                <a:sym typeface="TT Supermolot Neue Expanded"/>
              </a:rPr>
              <a:t> que </a:t>
            </a:r>
            <a:r>
              <a:rPr lang="en-US" sz="1871" dirty="0" err="1">
                <a:solidFill>
                  <a:srgbClr val="FFFFFF"/>
                </a:solidFill>
                <a:latin typeface="TT Supermolot Neue Expanded"/>
                <a:ea typeface="TT Supermolot Neue Expanded"/>
                <a:cs typeface="TT Supermolot Neue Expanded"/>
                <a:sym typeface="TT Supermolot Neue Expanded"/>
              </a:rPr>
              <a:t>caen</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desde</a:t>
            </a:r>
            <a:r>
              <a:rPr lang="en-US" sz="1871" dirty="0">
                <a:solidFill>
                  <a:srgbClr val="FFFFFF"/>
                </a:solidFill>
                <a:latin typeface="TT Supermolot Neue Expanded"/>
                <a:ea typeface="TT Supermolot Neue Expanded"/>
                <a:cs typeface="TT Supermolot Neue Expanded"/>
                <a:sym typeface="TT Supermolot Neue Expanded"/>
              </a:rPr>
              <a:t> la </a:t>
            </a:r>
            <a:r>
              <a:rPr lang="en-US" sz="1871" dirty="0" err="1">
                <a:solidFill>
                  <a:srgbClr val="FFFFFF"/>
                </a:solidFill>
                <a:latin typeface="TT Supermolot Neue Expanded"/>
                <a:ea typeface="TT Supermolot Neue Expanded"/>
                <a:cs typeface="TT Supermolot Neue Expanded"/>
                <a:sym typeface="TT Supermolot Neue Expanded"/>
              </a:rPr>
              <a:t>parte</a:t>
            </a:r>
            <a:r>
              <a:rPr lang="en-US" sz="1871" dirty="0">
                <a:solidFill>
                  <a:srgbClr val="FFFFFF"/>
                </a:solidFill>
                <a:latin typeface="TT Supermolot Neue Expanded"/>
                <a:ea typeface="TT Supermolot Neue Expanded"/>
                <a:cs typeface="TT Supermolot Neue Expanded"/>
                <a:sym typeface="TT Supermolot Neue Expanded"/>
              </a:rPr>
              <a:t> superior de la </a:t>
            </a:r>
            <a:r>
              <a:rPr lang="en-US" sz="1871" dirty="0" err="1">
                <a:solidFill>
                  <a:srgbClr val="FFFFFF"/>
                </a:solidFill>
                <a:latin typeface="TT Supermolot Neue Expanded"/>
                <a:ea typeface="TT Supermolot Neue Expanded"/>
                <a:cs typeface="TT Supermolot Neue Expanded"/>
                <a:sym typeface="TT Supermolot Neue Expanded"/>
              </a:rPr>
              <a:t>pantalla</a:t>
            </a:r>
            <a:r>
              <a:rPr lang="en-US" sz="1871" dirty="0">
                <a:solidFill>
                  <a:srgbClr val="FFFFFF"/>
                </a:solidFill>
                <a:latin typeface="TT Supermolot Neue Expanded"/>
                <a:ea typeface="TT Supermolot Neue Expanded"/>
                <a:cs typeface="TT Supermolot Neue Expanded"/>
                <a:sym typeface="TT Supermolot Neue Expanded"/>
              </a:rPr>
              <a:t>. La </a:t>
            </a:r>
            <a:r>
              <a:rPr lang="en-US" sz="1871" dirty="0" err="1">
                <a:solidFill>
                  <a:srgbClr val="FFFFFF"/>
                </a:solidFill>
                <a:latin typeface="TT Supermolot Neue Expanded"/>
                <a:ea typeface="TT Supermolot Neue Expanded"/>
                <a:cs typeface="TT Supermolot Neue Expanded"/>
                <a:sym typeface="TT Supermolot Neue Expanded"/>
              </a:rPr>
              <a:t>dificultad</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aumenta</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progresivamente</a:t>
            </a:r>
            <a:r>
              <a:rPr lang="en-US" sz="1871" dirty="0">
                <a:solidFill>
                  <a:srgbClr val="FFFFFF"/>
                </a:solidFill>
                <a:latin typeface="TT Supermolot Neue Expanded"/>
                <a:ea typeface="TT Supermolot Neue Expanded"/>
                <a:cs typeface="TT Supermolot Neue Expanded"/>
                <a:sym typeface="TT Supermolot Neue Expanded"/>
              </a:rPr>
              <a:t> al </a:t>
            </a:r>
            <a:r>
              <a:rPr lang="en-US" sz="1871" dirty="0" err="1">
                <a:solidFill>
                  <a:srgbClr val="FFFFFF"/>
                </a:solidFill>
                <a:latin typeface="TT Supermolot Neue Expanded"/>
                <a:ea typeface="TT Supermolot Neue Expanded"/>
                <a:cs typeface="TT Supermolot Neue Expanded"/>
                <a:sym typeface="TT Supermolot Neue Expanded"/>
              </a:rPr>
              <a:t>incrementar</a:t>
            </a:r>
            <a:r>
              <a:rPr lang="en-US" sz="1871" dirty="0">
                <a:solidFill>
                  <a:srgbClr val="FFFFFF"/>
                </a:solidFill>
                <a:latin typeface="TT Supermolot Neue Expanded"/>
                <a:ea typeface="TT Supermolot Neue Expanded"/>
                <a:cs typeface="TT Supermolot Neue Expanded"/>
                <a:sym typeface="TT Supermolot Neue Expanded"/>
              </a:rPr>
              <a:t> la </a:t>
            </a:r>
            <a:r>
              <a:rPr lang="en-US" sz="1871" dirty="0" err="1">
                <a:solidFill>
                  <a:srgbClr val="FFFFFF"/>
                </a:solidFill>
                <a:latin typeface="TT Supermolot Neue Expanded"/>
                <a:ea typeface="TT Supermolot Neue Expanded"/>
                <a:cs typeface="TT Supermolot Neue Expanded"/>
                <a:sym typeface="TT Supermolot Neue Expanded"/>
              </a:rPr>
              <a:t>velocidad</a:t>
            </a:r>
            <a:r>
              <a:rPr lang="en-US" sz="1871" dirty="0">
                <a:solidFill>
                  <a:srgbClr val="FFFFFF"/>
                </a:solidFill>
                <a:latin typeface="TT Supermolot Neue Expanded"/>
                <a:ea typeface="TT Supermolot Neue Expanded"/>
                <a:cs typeface="TT Supermolot Neue Expanded"/>
                <a:sym typeface="TT Supermolot Neue Expanded"/>
              </a:rPr>
              <a:t> de </a:t>
            </a:r>
            <a:r>
              <a:rPr lang="en-US" sz="1871" dirty="0" err="1">
                <a:solidFill>
                  <a:srgbClr val="FFFFFF"/>
                </a:solidFill>
                <a:latin typeface="TT Supermolot Neue Expanded"/>
                <a:ea typeface="TT Supermolot Neue Expanded"/>
                <a:cs typeface="TT Supermolot Neue Expanded"/>
                <a:sym typeface="TT Supermolot Neue Expanded"/>
              </a:rPr>
              <a:t>los</a:t>
            </a:r>
            <a:r>
              <a:rPr lang="en-US" sz="1871" dirty="0">
                <a:solidFill>
                  <a:srgbClr val="FFFFFF"/>
                </a:solidFill>
                <a:latin typeface="TT Supermolot Neue Expanded"/>
                <a:ea typeface="TT Supermolot Neue Expanded"/>
                <a:cs typeface="TT Supermolot Neue Expanded"/>
                <a:sym typeface="TT Supermolot Neue Expanded"/>
              </a:rPr>
              <a:t> </a:t>
            </a:r>
            <a:r>
              <a:rPr lang="en-US" sz="1871" dirty="0" err="1">
                <a:solidFill>
                  <a:srgbClr val="FFFFFF"/>
                </a:solidFill>
                <a:latin typeface="TT Supermolot Neue Expanded"/>
                <a:ea typeface="TT Supermolot Neue Expanded"/>
                <a:cs typeface="TT Supermolot Neue Expanded"/>
                <a:sym typeface="TT Supermolot Neue Expanded"/>
              </a:rPr>
              <a:t>bloques</a:t>
            </a:r>
            <a:endParaRPr lang="en-US" sz="1871" dirty="0">
              <a:solidFill>
                <a:srgbClr val="FFFFFF"/>
              </a:solidFill>
              <a:latin typeface="TT Supermolot Neue Expanded"/>
              <a:ea typeface="TT Supermolot Neue Expanded"/>
              <a:cs typeface="TT Supermolot Neue Expanded"/>
              <a:sym typeface="TT Supermolot Neue Expanded"/>
            </a:endParaRPr>
          </a:p>
        </p:txBody>
      </p:sp>
      <p:sp>
        <p:nvSpPr>
          <p:cNvPr id="16" name="TextBox 16"/>
          <p:cNvSpPr txBox="1"/>
          <p:nvPr/>
        </p:nvSpPr>
        <p:spPr>
          <a:xfrm>
            <a:off x="7169295" y="2979088"/>
            <a:ext cx="3822156" cy="361170"/>
          </a:xfrm>
          <a:prstGeom prst="rect">
            <a:avLst/>
          </a:prstGeom>
        </p:spPr>
        <p:txBody>
          <a:bodyPr lIns="0" tIns="0" rIns="0" bIns="0" rtlCol="0" anchor="t">
            <a:spAutoFit/>
          </a:bodyPr>
          <a:lstStyle/>
          <a:p>
            <a:pPr algn="l">
              <a:lnSpc>
                <a:spcPts val="2910"/>
              </a:lnSpc>
            </a:pPr>
            <a:r>
              <a:rPr lang="en-US" sz="2079" b="1">
                <a:solidFill>
                  <a:srgbClr val="FFFFFF"/>
                </a:solidFill>
                <a:latin typeface="TT Supermolot Neue Expanded Bold"/>
                <a:ea typeface="TT Supermolot Neue Expanded Bold"/>
                <a:cs typeface="TT Supermolot Neue Expanded Bold"/>
                <a:sym typeface="TT Supermolot Neue Expanded Bold"/>
              </a:rPr>
              <a:t>Dodge It!</a:t>
            </a:r>
          </a:p>
        </p:txBody>
      </p:sp>
      <p:sp>
        <p:nvSpPr>
          <p:cNvPr id="17" name="TextBox 17"/>
          <p:cNvSpPr txBox="1"/>
          <p:nvPr/>
        </p:nvSpPr>
        <p:spPr>
          <a:xfrm>
            <a:off x="7169295" y="3428236"/>
            <a:ext cx="3949410" cy="2623602"/>
          </a:xfrm>
          <a:prstGeom prst="rect">
            <a:avLst/>
          </a:prstGeom>
        </p:spPr>
        <p:txBody>
          <a:bodyPr lIns="0" tIns="0" rIns="0" bIns="0" rtlCol="0" anchor="t">
            <a:spAutoFit/>
          </a:bodyPr>
          <a:lstStyle/>
          <a:p>
            <a:pPr marL="0" lvl="0" indent="0" algn="just">
              <a:lnSpc>
                <a:spcPts val="2619"/>
              </a:lnSpc>
              <a:spcBef>
                <a:spcPct val="0"/>
              </a:spcBef>
            </a:pPr>
            <a:r>
              <a:rPr lang="en-US" sz="1871">
                <a:solidFill>
                  <a:srgbClr val="FFFFFF"/>
                </a:solidFill>
                <a:latin typeface="TT Supermolot Neue Expanded"/>
                <a:ea typeface="TT Supermolot Neue Expanded"/>
                <a:cs typeface="TT Supermolot Neue Expanded"/>
                <a:sym typeface="TT Supermolot Neue Expanded"/>
              </a:rPr>
              <a:t>"Dodge It!", es un juego donde controlas un coche que debes esquivar bloques negros que caen desde la parte superior de la pantalla. El objetivo es evitar colisiones mientras la dificultad aumenta con la velocidad progresiva.</a:t>
            </a:r>
          </a:p>
        </p:txBody>
      </p:sp>
      <p:sp>
        <p:nvSpPr>
          <p:cNvPr id="18" name="TextBox 18"/>
          <p:cNvSpPr txBox="1"/>
          <p:nvPr/>
        </p:nvSpPr>
        <p:spPr>
          <a:xfrm>
            <a:off x="12270817" y="4479219"/>
            <a:ext cx="3822156" cy="361170"/>
          </a:xfrm>
          <a:prstGeom prst="rect">
            <a:avLst/>
          </a:prstGeom>
        </p:spPr>
        <p:txBody>
          <a:bodyPr lIns="0" tIns="0" rIns="0" bIns="0" rtlCol="0" anchor="t">
            <a:spAutoFit/>
          </a:bodyPr>
          <a:lstStyle/>
          <a:p>
            <a:pPr algn="l">
              <a:lnSpc>
                <a:spcPts val="2910"/>
              </a:lnSpc>
            </a:pPr>
            <a:r>
              <a:rPr lang="en-US" sz="2079" b="1">
                <a:solidFill>
                  <a:srgbClr val="FFFFFF"/>
                </a:solidFill>
                <a:latin typeface="TT Supermolot Neue Expanded Bold"/>
                <a:ea typeface="TT Supermolot Neue Expanded Bold"/>
                <a:cs typeface="TT Supermolot Neue Expanded Bold"/>
                <a:sym typeface="TT Supermolot Neue Expanded Bold"/>
              </a:rPr>
              <a:t>F1 GAME</a:t>
            </a:r>
          </a:p>
        </p:txBody>
      </p:sp>
      <p:sp>
        <p:nvSpPr>
          <p:cNvPr id="19" name="TextBox 19"/>
          <p:cNvSpPr txBox="1"/>
          <p:nvPr/>
        </p:nvSpPr>
        <p:spPr>
          <a:xfrm>
            <a:off x="12270817" y="4963291"/>
            <a:ext cx="3949410" cy="2623602"/>
          </a:xfrm>
          <a:prstGeom prst="rect">
            <a:avLst/>
          </a:prstGeom>
        </p:spPr>
        <p:txBody>
          <a:bodyPr lIns="0" tIns="0" rIns="0" bIns="0" rtlCol="0" anchor="t">
            <a:spAutoFit/>
          </a:bodyPr>
          <a:lstStyle/>
          <a:p>
            <a:pPr marL="0" lvl="0" indent="0" algn="just">
              <a:lnSpc>
                <a:spcPts val="2619"/>
              </a:lnSpc>
              <a:spcBef>
                <a:spcPct val="0"/>
              </a:spcBef>
            </a:pPr>
            <a:r>
              <a:rPr lang="en-US" sz="1871">
                <a:solidFill>
                  <a:srgbClr val="FFFFFF"/>
                </a:solidFill>
                <a:latin typeface="TT Supermolot Neue Expanded"/>
                <a:ea typeface="TT Supermolot Neue Expanded"/>
                <a:cs typeface="TT Supermolot Neue Expanded"/>
                <a:sym typeface="TT Supermolot Neue Expanded"/>
              </a:rPr>
              <a:t>"F1 GAME" es un juego de carreras en Turtle donde dos jugadores compiten moviendo sus coches en una pista, esquivando obstáculos que cambian de posición. El juego se controla con teclas y aumenta en dificultad.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s-PE"/>
          </a:p>
        </p:txBody>
      </p:sp>
      <p:sp>
        <p:nvSpPr>
          <p:cNvPr id="3" name="Freeform 3"/>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Freeform 4"/>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5" name="Freeform 5"/>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6" name="Freeform 6"/>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TextBox 7"/>
          <p:cNvSpPr txBox="1"/>
          <p:nvPr/>
        </p:nvSpPr>
        <p:spPr>
          <a:xfrm>
            <a:off x="4185914" y="1604933"/>
            <a:ext cx="9916172" cy="873125"/>
          </a:xfrm>
          <a:prstGeom prst="rect">
            <a:avLst/>
          </a:prstGeom>
        </p:spPr>
        <p:txBody>
          <a:bodyPr lIns="0" tIns="0" rIns="0" bIns="0" rtlCol="0" anchor="t">
            <a:spAutoFit/>
          </a:bodyPr>
          <a:lstStyle/>
          <a:p>
            <a:pPr marL="0" lvl="0" indent="0" algn="ctr">
              <a:lnSpc>
                <a:spcPts val="7000"/>
              </a:lnSpc>
              <a:spcBef>
                <a:spcPct val="0"/>
              </a:spcBef>
            </a:pPr>
            <a:r>
              <a:rPr lang="en-US" sz="5000" b="1" dirty="0">
                <a:solidFill>
                  <a:srgbClr val="FFFFFF"/>
                </a:solidFill>
                <a:latin typeface="TT Supermolot Neue Expanded Bold"/>
                <a:ea typeface="TT Supermolot Neue Expanded Bold"/>
                <a:cs typeface="TT Supermolot Neue Expanded Bold"/>
                <a:sym typeface="TT Supermolot Neue Expanded Bold"/>
              </a:rPr>
              <a:t>RECURSOS UTILIZADOS</a:t>
            </a:r>
          </a:p>
        </p:txBody>
      </p:sp>
      <p:sp>
        <p:nvSpPr>
          <p:cNvPr id="8" name="TextBox 8"/>
          <p:cNvSpPr txBox="1"/>
          <p:nvPr/>
        </p:nvSpPr>
        <p:spPr>
          <a:xfrm>
            <a:off x="2599906" y="3300448"/>
            <a:ext cx="13088189" cy="4359014"/>
          </a:xfrm>
          <a:prstGeom prst="rect">
            <a:avLst/>
          </a:prstGeom>
        </p:spPr>
        <p:txBody>
          <a:bodyPr lIns="0" tIns="0" rIns="0" bIns="0" rtlCol="0" anchor="t">
            <a:spAutoFit/>
          </a:bodyPr>
          <a:lstStyle/>
          <a:p>
            <a:pPr marL="758207" lvl="1" indent="-379104" algn="l">
              <a:lnSpc>
                <a:spcPts val="4916"/>
              </a:lnSpc>
              <a:buAutoNum type="arabicPeriod"/>
            </a:pPr>
            <a:r>
              <a:rPr lang="en-US" sz="3511" b="1" dirty="0">
                <a:solidFill>
                  <a:srgbClr val="FFFFFF"/>
                </a:solidFill>
                <a:latin typeface="TT Supermolot Neue Expanded Bold"/>
                <a:ea typeface="TT Supermolot Neue Expanded Bold"/>
                <a:cs typeface="TT Supermolot Neue Expanded Bold"/>
                <a:sym typeface="TT Supermolot Neue Expanded Bold"/>
              </a:rPr>
              <a:t>EDITOR DE CODIGO :</a:t>
            </a:r>
            <a:r>
              <a:rPr lang="en-US" sz="3511" dirty="0">
                <a:solidFill>
                  <a:srgbClr val="FFFFFF"/>
                </a:solidFill>
                <a:latin typeface="TT Supermolot Neue Expanded"/>
                <a:ea typeface="TT Supermolot Neue Expanded"/>
                <a:cs typeface="TT Supermolot Neue Expanded"/>
                <a:sym typeface="TT Supermolot Neue Expanded"/>
              </a:rPr>
              <a:t> VISUAL STUDIO CODE</a:t>
            </a:r>
          </a:p>
          <a:p>
            <a:pPr marL="758207" lvl="1" indent="-379104" algn="l">
              <a:lnSpc>
                <a:spcPts val="4916"/>
              </a:lnSpc>
              <a:buAutoNum type="arabicPeriod"/>
            </a:pPr>
            <a:r>
              <a:rPr lang="en-US" sz="3511" b="1" dirty="0">
                <a:solidFill>
                  <a:srgbClr val="FFFFFF"/>
                </a:solidFill>
                <a:latin typeface="TT Supermolot Neue Expanded Bold"/>
                <a:ea typeface="TT Supermolot Neue Expanded Bold"/>
                <a:cs typeface="TT Supermolot Neue Expanded Bold"/>
                <a:sym typeface="TT Supermolot Neue Expanded Bold"/>
              </a:rPr>
              <a:t>LENGUAJE DE PROGRAMACION :</a:t>
            </a:r>
            <a:r>
              <a:rPr lang="en-US" sz="3511" dirty="0">
                <a:solidFill>
                  <a:srgbClr val="FFFFFF"/>
                </a:solidFill>
                <a:latin typeface="TT Supermolot Neue Expanded"/>
                <a:ea typeface="TT Supermolot Neue Expanded"/>
                <a:cs typeface="TT Supermolot Neue Expanded"/>
                <a:sym typeface="TT Supermolot Neue Expanded"/>
              </a:rPr>
              <a:t> PYTHON</a:t>
            </a:r>
          </a:p>
          <a:p>
            <a:pPr marL="758207" lvl="1" indent="-379104" algn="l">
              <a:lnSpc>
                <a:spcPts val="4916"/>
              </a:lnSpc>
              <a:buAutoNum type="arabicPeriod"/>
            </a:pPr>
            <a:r>
              <a:rPr lang="en-US" sz="3511" b="1" dirty="0">
                <a:solidFill>
                  <a:srgbClr val="FFFFFF"/>
                </a:solidFill>
                <a:latin typeface="TT Supermolot Neue Expanded Bold"/>
                <a:ea typeface="TT Supermolot Neue Expanded Bold"/>
                <a:cs typeface="TT Supermolot Neue Expanded Bold"/>
                <a:sym typeface="TT Supermolot Neue Expanded Bold"/>
              </a:rPr>
              <a:t>LIBRERÍAS :</a:t>
            </a:r>
            <a:r>
              <a:rPr lang="en-US" sz="3511" dirty="0">
                <a:solidFill>
                  <a:srgbClr val="FFFFFF"/>
                </a:solidFill>
                <a:latin typeface="TT Supermolot Neue Expanded"/>
                <a:ea typeface="TT Supermolot Neue Expanded"/>
                <a:cs typeface="TT Supermolot Neue Expanded"/>
                <a:sym typeface="TT Supermolot Neue Expanded"/>
              </a:rPr>
              <a:t> PYGAME, SYS, RANDOM, NUMPY, KEYBOARD, PANDAS</a:t>
            </a:r>
          </a:p>
          <a:p>
            <a:pPr marL="758207" lvl="1" indent="-379104" algn="l">
              <a:lnSpc>
                <a:spcPts val="4916"/>
              </a:lnSpc>
              <a:buAutoNum type="arabicPeriod"/>
            </a:pPr>
            <a:r>
              <a:rPr lang="en-US" sz="3511" b="1" dirty="0">
                <a:solidFill>
                  <a:srgbClr val="FFFFFF"/>
                </a:solidFill>
                <a:latin typeface="TT Supermolot Neue Expanded Bold"/>
                <a:ea typeface="TT Supermolot Neue Expanded Bold"/>
                <a:cs typeface="TT Supermolot Neue Expanded Bold"/>
                <a:sym typeface="TT Supermolot Neue Expanded Bold"/>
              </a:rPr>
              <a:t>TECNOLOGÍAS : </a:t>
            </a:r>
            <a:r>
              <a:rPr lang="en-US" sz="3511" dirty="0">
                <a:solidFill>
                  <a:srgbClr val="FFFFFF"/>
                </a:solidFill>
                <a:latin typeface="TT Supermolot Neue Expanded"/>
                <a:ea typeface="TT Supermolot Neue Expanded"/>
                <a:cs typeface="TT Supermolot Neue Expanded"/>
                <a:sym typeface="TT Supermolot Neue Expanded"/>
              </a:rPr>
              <a:t>MACHINE LEARNING, REINFORCEMENT LEARNING</a:t>
            </a:r>
          </a:p>
          <a:p>
            <a:pPr marL="379103" lvl="1" algn="l">
              <a:lnSpc>
                <a:spcPts val="4916"/>
              </a:lnSpc>
            </a:pPr>
            <a:r>
              <a:rPr lang="en-US" sz="3511" b="1" dirty="0">
                <a:solidFill>
                  <a:srgbClr val="FFFFFF"/>
                </a:solidFill>
                <a:latin typeface="TT Supermolot Neue Expanded Bold"/>
                <a:ea typeface="TT Supermolot Neue Expanded Bold"/>
                <a:cs typeface="TT Supermolot Neue Expanded Bold"/>
                <a:sym typeface="TT Supermolot Neue Expanded Bold"/>
              </a:rPr>
              <a:t>4.CONTROL DE VERSIONES :</a:t>
            </a:r>
            <a:r>
              <a:rPr lang="en-US" sz="3511" dirty="0">
                <a:solidFill>
                  <a:srgbClr val="FFFFFF"/>
                </a:solidFill>
                <a:latin typeface="TT Supermolot Neue Expanded"/>
                <a:ea typeface="TT Supermolot Neue Expanded"/>
                <a:cs typeface="TT Supermolot Neue Expanded"/>
                <a:sym typeface="TT Supermolot Neue Expanded"/>
              </a:rPr>
              <a:t> GIT Y GITHUB</a:t>
            </a:r>
          </a:p>
        </p:txBody>
      </p:sp>
      <p:sp>
        <p:nvSpPr>
          <p:cNvPr id="11" name="CuadroTexto 10">
            <a:extLst>
              <a:ext uri="{FF2B5EF4-FFF2-40B4-BE49-F238E27FC236}">
                <a16:creationId xmlns:a16="http://schemas.microsoft.com/office/drawing/2014/main" id="{A149B6B7-1719-323E-79DA-44E8AC736F9F}"/>
              </a:ext>
            </a:extLst>
          </p:cNvPr>
          <p:cNvSpPr txBox="1"/>
          <p:nvPr/>
        </p:nvSpPr>
        <p:spPr>
          <a:xfrm>
            <a:off x="1295400" y="2877511"/>
            <a:ext cx="10817942" cy="845873"/>
          </a:xfrm>
          <a:prstGeom prst="rect">
            <a:avLst/>
          </a:prstGeom>
          <a:noFill/>
        </p:spPr>
        <p:txBody>
          <a:bodyPr wrap="square">
            <a:spAutoFit/>
          </a:bodyPr>
          <a:lstStyle/>
          <a:p>
            <a:pPr marL="0" lvl="0" indent="0" algn="ctr">
              <a:lnSpc>
                <a:spcPts val="7000"/>
              </a:lnSpc>
              <a:spcBef>
                <a:spcPct val="0"/>
              </a:spcBef>
            </a:pPr>
            <a:r>
              <a:rPr lang="en-US" sz="2400" b="1" dirty="0">
                <a:solidFill>
                  <a:srgbClr val="FFFFFF"/>
                </a:solidFill>
                <a:latin typeface="TT Supermolot Neue Expanded Bold"/>
                <a:ea typeface="TT Supermolot Neue Expanded Bold"/>
                <a:cs typeface="TT Supermolot Neue Expanded Bold"/>
                <a:sym typeface="TT Supermolot Neue Expanded Bold"/>
              </a:rPr>
              <a:t>´</a:t>
            </a:r>
          </a:p>
        </p:txBody>
      </p:sp>
      <p:sp>
        <p:nvSpPr>
          <p:cNvPr id="12" name="CuadroTexto 11">
            <a:extLst>
              <a:ext uri="{FF2B5EF4-FFF2-40B4-BE49-F238E27FC236}">
                <a16:creationId xmlns:a16="http://schemas.microsoft.com/office/drawing/2014/main" id="{FAF4EFD5-2AEB-7720-F870-6B5D3A15315C}"/>
              </a:ext>
            </a:extLst>
          </p:cNvPr>
          <p:cNvSpPr txBox="1"/>
          <p:nvPr/>
        </p:nvSpPr>
        <p:spPr>
          <a:xfrm>
            <a:off x="5211142" y="3517260"/>
            <a:ext cx="10817942" cy="845873"/>
          </a:xfrm>
          <a:prstGeom prst="rect">
            <a:avLst/>
          </a:prstGeom>
          <a:noFill/>
        </p:spPr>
        <p:txBody>
          <a:bodyPr wrap="square">
            <a:spAutoFit/>
          </a:bodyPr>
          <a:lstStyle/>
          <a:p>
            <a:pPr marL="0" lvl="0" indent="0" algn="ctr">
              <a:lnSpc>
                <a:spcPts val="7000"/>
              </a:lnSpc>
              <a:spcBef>
                <a:spcPct val="0"/>
              </a:spcBef>
            </a:pPr>
            <a:r>
              <a:rPr lang="en-US" sz="2400" b="1" dirty="0">
                <a:solidFill>
                  <a:srgbClr val="FFFFFF"/>
                </a:solidFill>
                <a:latin typeface="TT Supermolot Neue Expanded Bold"/>
                <a:ea typeface="TT Supermolot Neue Expanded Bold"/>
                <a:cs typeface="TT Supermolot Neue Expanded Bold"/>
                <a:sym typeface="TT Supermolot Neue Expanded Bold"/>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b="-18444"/>
            </a:stretch>
          </a:blipFill>
        </p:spPr>
        <p:txBody>
          <a:bodyPr/>
          <a:lstStyle/>
          <a:p>
            <a:endParaRPr lang="es-PE"/>
          </a:p>
        </p:txBody>
      </p:sp>
      <p:sp>
        <p:nvSpPr>
          <p:cNvPr id="3" name="Freeform 3"/>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Freeform 4"/>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5" name="Freeform 5"/>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6" name="Freeform 6"/>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Freeform 7"/>
          <p:cNvSpPr/>
          <p:nvPr/>
        </p:nvSpPr>
        <p:spPr>
          <a:xfrm>
            <a:off x="2849790" y="2201647"/>
            <a:ext cx="12588420" cy="7056653"/>
          </a:xfrm>
          <a:custGeom>
            <a:avLst/>
            <a:gdLst/>
            <a:ahLst/>
            <a:cxnLst/>
            <a:rect l="l" t="t" r="r" b="b"/>
            <a:pathLst>
              <a:path w="12588420" h="7056653">
                <a:moveTo>
                  <a:pt x="0" y="0"/>
                </a:moveTo>
                <a:lnTo>
                  <a:pt x="12588420" y="0"/>
                </a:lnTo>
                <a:lnTo>
                  <a:pt x="12588420" y="7056653"/>
                </a:lnTo>
                <a:lnTo>
                  <a:pt x="0" y="7056653"/>
                </a:lnTo>
                <a:lnTo>
                  <a:pt x="0" y="0"/>
                </a:lnTo>
                <a:close/>
              </a:path>
            </a:pathLst>
          </a:custGeom>
          <a:blipFill>
            <a:blip r:embed="rId7"/>
            <a:stretch>
              <a:fillRect/>
            </a:stretch>
          </a:blipFill>
        </p:spPr>
        <p:txBody>
          <a:bodyPr/>
          <a:lstStyle/>
          <a:p>
            <a:endParaRPr lang="es-PE"/>
          </a:p>
        </p:txBody>
      </p:sp>
      <p:sp>
        <p:nvSpPr>
          <p:cNvPr id="8" name="TextBox 8"/>
          <p:cNvSpPr txBox="1"/>
          <p:nvPr/>
        </p:nvSpPr>
        <p:spPr>
          <a:xfrm>
            <a:off x="4185914" y="1042881"/>
            <a:ext cx="9916172" cy="873125"/>
          </a:xfrm>
          <a:prstGeom prst="rect">
            <a:avLst/>
          </a:prstGeom>
        </p:spPr>
        <p:txBody>
          <a:bodyPr lIns="0" tIns="0" rIns="0" bIns="0" rtlCol="0" anchor="t">
            <a:spAutoFit/>
          </a:bodyPr>
          <a:lstStyle/>
          <a:p>
            <a:pPr marL="0" lvl="0" indent="0" algn="ctr">
              <a:lnSpc>
                <a:spcPts val="7000"/>
              </a:lnSpc>
              <a:spcBef>
                <a:spcPct val="0"/>
              </a:spcBef>
            </a:pPr>
            <a:r>
              <a:rPr lang="en-US" sz="5000" b="1">
                <a:solidFill>
                  <a:srgbClr val="FFFFFF"/>
                </a:solidFill>
                <a:latin typeface="TT Supermolot Neue Expanded Bold"/>
                <a:ea typeface="TT Supermolot Neue Expanded Bold"/>
                <a:cs typeface="TT Supermolot Neue Expanded Bold"/>
                <a:sym typeface="TT Supermolot Neue Expanded Bold"/>
              </a:rPr>
              <a:t>CRONOGRAMA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s-PE"/>
          </a:p>
        </p:txBody>
      </p:sp>
      <p:sp>
        <p:nvSpPr>
          <p:cNvPr id="3" name="Freeform 3"/>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Freeform 4"/>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5" name="Freeform 5"/>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6" name="Freeform 6"/>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Freeform 7"/>
          <p:cNvSpPr/>
          <p:nvPr/>
        </p:nvSpPr>
        <p:spPr>
          <a:xfrm>
            <a:off x="3743112" y="1920621"/>
            <a:ext cx="10801776" cy="7618747"/>
          </a:xfrm>
          <a:custGeom>
            <a:avLst/>
            <a:gdLst/>
            <a:ahLst/>
            <a:cxnLst/>
            <a:rect l="l" t="t" r="r" b="b"/>
            <a:pathLst>
              <a:path w="10801776" h="7618747">
                <a:moveTo>
                  <a:pt x="0" y="0"/>
                </a:moveTo>
                <a:lnTo>
                  <a:pt x="10801776" y="0"/>
                </a:lnTo>
                <a:lnTo>
                  <a:pt x="10801776" y="7618747"/>
                </a:lnTo>
                <a:lnTo>
                  <a:pt x="0" y="7618747"/>
                </a:lnTo>
                <a:lnTo>
                  <a:pt x="0" y="0"/>
                </a:lnTo>
                <a:close/>
              </a:path>
            </a:pathLst>
          </a:custGeom>
          <a:blipFill>
            <a:blip r:embed="rId7"/>
            <a:stretch>
              <a:fillRect l="-1480" r="-740"/>
            </a:stretch>
          </a:blipFill>
        </p:spPr>
        <p:txBody>
          <a:bodyPr/>
          <a:lstStyle/>
          <a:p>
            <a:endParaRPr lang="es-PE"/>
          </a:p>
        </p:txBody>
      </p:sp>
      <p:sp>
        <p:nvSpPr>
          <p:cNvPr id="8" name="TextBox 8"/>
          <p:cNvSpPr txBox="1"/>
          <p:nvPr/>
        </p:nvSpPr>
        <p:spPr>
          <a:xfrm>
            <a:off x="4433794" y="1042881"/>
            <a:ext cx="9420411" cy="873125"/>
          </a:xfrm>
          <a:prstGeom prst="rect">
            <a:avLst/>
          </a:prstGeom>
        </p:spPr>
        <p:txBody>
          <a:bodyPr lIns="0" tIns="0" rIns="0" bIns="0" rtlCol="0" anchor="t">
            <a:spAutoFit/>
          </a:bodyPr>
          <a:lstStyle/>
          <a:p>
            <a:pPr marL="0" lvl="0" indent="0" algn="ctr">
              <a:lnSpc>
                <a:spcPts val="7000"/>
              </a:lnSpc>
              <a:spcBef>
                <a:spcPct val="0"/>
              </a:spcBef>
            </a:pPr>
            <a:r>
              <a:rPr lang="en-US" sz="5000" b="1">
                <a:solidFill>
                  <a:srgbClr val="FFFFFF"/>
                </a:solidFill>
                <a:latin typeface="TT Supermolot Neue Expanded Bold"/>
                <a:ea typeface="TT Supermolot Neue Expanded Bold"/>
                <a:cs typeface="TT Supermolot Neue Expanded Bold"/>
                <a:sym typeface="TT Supermolot Neue Expanded Bold"/>
              </a:rPr>
              <a:t>DIAGRAMA DE CLASES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D84037F-3BD5-1105-5DE7-B86CE6B1415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s-PE"/>
          </a:p>
        </p:txBody>
      </p:sp>
      <p:sp>
        <p:nvSpPr>
          <p:cNvPr id="3" name="Freeform 3">
            <a:extLst>
              <a:ext uri="{FF2B5EF4-FFF2-40B4-BE49-F238E27FC236}">
                <a16:creationId xmlns:a16="http://schemas.microsoft.com/office/drawing/2014/main" id="{95ACC442-EEFD-E477-B6BF-0CF2CFE7DDC7}"/>
              </a:ext>
            </a:extLst>
          </p:cNvPr>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4" name="Freeform 5">
            <a:extLst>
              <a:ext uri="{FF2B5EF4-FFF2-40B4-BE49-F238E27FC236}">
                <a16:creationId xmlns:a16="http://schemas.microsoft.com/office/drawing/2014/main" id="{AAB9F525-29F8-8F54-720F-EB76313F0563}"/>
              </a:ext>
            </a:extLst>
          </p:cNvPr>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5" name="Freeform 6">
            <a:extLst>
              <a:ext uri="{FF2B5EF4-FFF2-40B4-BE49-F238E27FC236}">
                <a16:creationId xmlns:a16="http://schemas.microsoft.com/office/drawing/2014/main" id="{371630E2-96B3-701E-FD99-5B9E81BC1C58}"/>
              </a:ext>
            </a:extLst>
          </p:cNvPr>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6" name="Freeform 4">
            <a:extLst>
              <a:ext uri="{FF2B5EF4-FFF2-40B4-BE49-F238E27FC236}">
                <a16:creationId xmlns:a16="http://schemas.microsoft.com/office/drawing/2014/main" id="{A5FC14E0-4525-23D2-B5FE-BCEED58961FF}"/>
              </a:ext>
            </a:extLst>
          </p:cNvPr>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8" name="CuadroTexto 7">
            <a:extLst>
              <a:ext uri="{FF2B5EF4-FFF2-40B4-BE49-F238E27FC236}">
                <a16:creationId xmlns:a16="http://schemas.microsoft.com/office/drawing/2014/main" id="{79B3CA6F-7132-71F3-F696-D1C61920CC70}"/>
              </a:ext>
            </a:extLst>
          </p:cNvPr>
          <p:cNvSpPr txBox="1"/>
          <p:nvPr/>
        </p:nvSpPr>
        <p:spPr>
          <a:xfrm>
            <a:off x="3735029" y="885129"/>
            <a:ext cx="10817942" cy="926151"/>
          </a:xfrm>
          <a:prstGeom prst="rect">
            <a:avLst/>
          </a:prstGeom>
          <a:noFill/>
        </p:spPr>
        <p:txBody>
          <a:bodyPr wrap="square">
            <a:spAutoFit/>
          </a:bodyPr>
          <a:lstStyle/>
          <a:p>
            <a:pPr marL="0" lvl="0" indent="0" algn="ctr">
              <a:lnSpc>
                <a:spcPts val="7000"/>
              </a:lnSpc>
              <a:spcBef>
                <a:spcPct val="0"/>
              </a:spcBef>
            </a:pPr>
            <a:r>
              <a:rPr lang="en-US" sz="5000" b="1" dirty="0">
                <a:solidFill>
                  <a:srgbClr val="FFFFFF"/>
                </a:solidFill>
                <a:latin typeface="TT Supermolot Neue Expanded Bold"/>
                <a:ea typeface="TT Supermolot Neue Expanded Bold"/>
                <a:cs typeface="TT Supermolot Neue Expanded Bold"/>
                <a:sym typeface="TT Supermolot Neue Expanded Bold"/>
              </a:rPr>
              <a:t>CLASES PRINCIPALES</a:t>
            </a:r>
          </a:p>
        </p:txBody>
      </p:sp>
      <p:sp>
        <p:nvSpPr>
          <p:cNvPr id="9" name="Freeform 9">
            <a:extLst>
              <a:ext uri="{FF2B5EF4-FFF2-40B4-BE49-F238E27FC236}">
                <a16:creationId xmlns:a16="http://schemas.microsoft.com/office/drawing/2014/main" id="{8F459264-BF69-F07C-2CCE-D3935DA5E466}"/>
              </a:ext>
            </a:extLst>
          </p:cNvPr>
          <p:cNvSpPr/>
          <p:nvPr/>
        </p:nvSpPr>
        <p:spPr>
          <a:xfrm>
            <a:off x="774746" y="3547951"/>
            <a:ext cx="5143500" cy="3700630"/>
          </a:xfrm>
          <a:custGeom>
            <a:avLst/>
            <a:gdLst/>
            <a:ahLst/>
            <a:cxnLst/>
            <a:rect l="l" t="t" r="r" b="b"/>
            <a:pathLst>
              <a:path w="5437133" h="4082793">
                <a:moveTo>
                  <a:pt x="0" y="0"/>
                </a:moveTo>
                <a:lnTo>
                  <a:pt x="5437133" y="0"/>
                </a:lnTo>
                <a:lnTo>
                  <a:pt x="5437133" y="4082793"/>
                </a:lnTo>
                <a:lnTo>
                  <a:pt x="0" y="40827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0" name="Freeform 9">
            <a:extLst>
              <a:ext uri="{FF2B5EF4-FFF2-40B4-BE49-F238E27FC236}">
                <a16:creationId xmlns:a16="http://schemas.microsoft.com/office/drawing/2014/main" id="{40F00248-E429-9441-8917-C26041F8D108}"/>
              </a:ext>
            </a:extLst>
          </p:cNvPr>
          <p:cNvSpPr/>
          <p:nvPr/>
        </p:nvSpPr>
        <p:spPr>
          <a:xfrm>
            <a:off x="6572250" y="2383695"/>
            <a:ext cx="5143500" cy="3700630"/>
          </a:xfrm>
          <a:custGeom>
            <a:avLst/>
            <a:gdLst/>
            <a:ahLst/>
            <a:cxnLst/>
            <a:rect l="l" t="t" r="r" b="b"/>
            <a:pathLst>
              <a:path w="5437133" h="4082793">
                <a:moveTo>
                  <a:pt x="0" y="0"/>
                </a:moveTo>
                <a:lnTo>
                  <a:pt x="5437133" y="0"/>
                </a:lnTo>
                <a:lnTo>
                  <a:pt x="5437133" y="4082793"/>
                </a:lnTo>
                <a:lnTo>
                  <a:pt x="0" y="40827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dirty="0"/>
          </a:p>
        </p:txBody>
      </p:sp>
      <p:sp>
        <p:nvSpPr>
          <p:cNvPr id="11" name="Freeform 9">
            <a:extLst>
              <a:ext uri="{FF2B5EF4-FFF2-40B4-BE49-F238E27FC236}">
                <a16:creationId xmlns:a16="http://schemas.microsoft.com/office/drawing/2014/main" id="{6AC69D13-70D8-62D8-65E3-A90A6DF17D5D}"/>
              </a:ext>
            </a:extLst>
          </p:cNvPr>
          <p:cNvSpPr/>
          <p:nvPr/>
        </p:nvSpPr>
        <p:spPr>
          <a:xfrm>
            <a:off x="12369754" y="3543962"/>
            <a:ext cx="5143500" cy="3700630"/>
          </a:xfrm>
          <a:custGeom>
            <a:avLst/>
            <a:gdLst/>
            <a:ahLst/>
            <a:cxnLst/>
            <a:rect l="l" t="t" r="r" b="b"/>
            <a:pathLst>
              <a:path w="5437133" h="4082793">
                <a:moveTo>
                  <a:pt x="0" y="0"/>
                </a:moveTo>
                <a:lnTo>
                  <a:pt x="5437133" y="0"/>
                </a:lnTo>
                <a:lnTo>
                  <a:pt x="5437133" y="4082793"/>
                </a:lnTo>
                <a:lnTo>
                  <a:pt x="0" y="40827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2" name="Freeform 9">
            <a:extLst>
              <a:ext uri="{FF2B5EF4-FFF2-40B4-BE49-F238E27FC236}">
                <a16:creationId xmlns:a16="http://schemas.microsoft.com/office/drawing/2014/main" id="{4A86B81A-0D6D-F159-7A8C-AC0B8FD04C21}"/>
              </a:ext>
            </a:extLst>
          </p:cNvPr>
          <p:cNvSpPr/>
          <p:nvPr/>
        </p:nvSpPr>
        <p:spPr>
          <a:xfrm>
            <a:off x="6572250" y="6558102"/>
            <a:ext cx="5143500" cy="3700630"/>
          </a:xfrm>
          <a:custGeom>
            <a:avLst/>
            <a:gdLst/>
            <a:ahLst/>
            <a:cxnLst/>
            <a:rect l="l" t="t" r="r" b="b"/>
            <a:pathLst>
              <a:path w="5437133" h="4082793">
                <a:moveTo>
                  <a:pt x="0" y="0"/>
                </a:moveTo>
                <a:lnTo>
                  <a:pt x="5437133" y="0"/>
                </a:lnTo>
                <a:lnTo>
                  <a:pt x="5437133" y="4082793"/>
                </a:lnTo>
                <a:lnTo>
                  <a:pt x="0" y="40827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PE"/>
          </a:p>
        </p:txBody>
      </p:sp>
      <p:sp>
        <p:nvSpPr>
          <p:cNvPr id="13" name="Freeform 3">
            <a:extLst>
              <a:ext uri="{FF2B5EF4-FFF2-40B4-BE49-F238E27FC236}">
                <a16:creationId xmlns:a16="http://schemas.microsoft.com/office/drawing/2014/main" id="{849E6B33-CF8C-A46A-C349-8E6ACF4EE767}"/>
              </a:ext>
            </a:extLst>
          </p:cNvPr>
          <p:cNvSpPr/>
          <p:nvPr/>
        </p:nvSpPr>
        <p:spPr>
          <a:xfrm rot="4784529">
            <a:off x="5937495" y="3250427"/>
            <a:ext cx="656008" cy="587069"/>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14" name="TextBox 14">
            <a:extLst>
              <a:ext uri="{FF2B5EF4-FFF2-40B4-BE49-F238E27FC236}">
                <a16:creationId xmlns:a16="http://schemas.microsoft.com/office/drawing/2014/main" id="{0EDDDD88-6A33-C143-9DF1-19633FD0FD23}"/>
              </a:ext>
            </a:extLst>
          </p:cNvPr>
          <p:cNvSpPr txBox="1"/>
          <p:nvPr/>
        </p:nvSpPr>
        <p:spPr>
          <a:xfrm>
            <a:off x="1371791" y="4300811"/>
            <a:ext cx="3822156" cy="386003"/>
          </a:xfrm>
          <a:prstGeom prst="rect">
            <a:avLst/>
          </a:prstGeom>
        </p:spPr>
        <p:txBody>
          <a:bodyPr lIns="0" tIns="0" rIns="0" bIns="0" rtlCol="0" anchor="t">
            <a:spAutoFit/>
          </a:bodyPr>
          <a:lstStyle/>
          <a:p>
            <a:pPr algn="l">
              <a:lnSpc>
                <a:spcPts val="2910"/>
              </a:lnSpc>
            </a:pPr>
            <a:r>
              <a:rPr lang="en-US" sz="3200" b="1" dirty="0">
                <a:solidFill>
                  <a:srgbClr val="FFFFFF"/>
                </a:solidFill>
                <a:latin typeface="TT Supermolot Neue Expanded Bold"/>
                <a:ea typeface="TT Supermolot Neue Expanded Bold"/>
                <a:cs typeface="TT Supermolot Neue Expanded Bold"/>
                <a:sym typeface="TT Supermolot Neue Expanded Bold"/>
              </a:rPr>
              <a:t>Carro:</a:t>
            </a:r>
          </a:p>
        </p:txBody>
      </p:sp>
      <p:sp>
        <p:nvSpPr>
          <p:cNvPr id="15" name="TextBox 15">
            <a:extLst>
              <a:ext uri="{FF2B5EF4-FFF2-40B4-BE49-F238E27FC236}">
                <a16:creationId xmlns:a16="http://schemas.microsoft.com/office/drawing/2014/main" id="{4995058A-6D4A-A8CD-DC49-8F8615811554}"/>
              </a:ext>
            </a:extLst>
          </p:cNvPr>
          <p:cNvSpPr txBox="1"/>
          <p:nvPr/>
        </p:nvSpPr>
        <p:spPr>
          <a:xfrm>
            <a:off x="1371791" y="4853855"/>
            <a:ext cx="3949410" cy="650371"/>
          </a:xfrm>
          <a:prstGeom prst="rect">
            <a:avLst/>
          </a:prstGeom>
        </p:spPr>
        <p:txBody>
          <a:bodyPr lIns="0" tIns="0" rIns="0" bIns="0" rtlCol="0" anchor="t">
            <a:spAutoFit/>
          </a:bodyPr>
          <a:lstStyle/>
          <a:p>
            <a:pPr marL="0" lvl="0" indent="0">
              <a:lnSpc>
                <a:spcPts val="2619"/>
              </a:lnSpc>
              <a:spcBef>
                <a:spcPct val="0"/>
              </a:spcBef>
            </a:pPr>
            <a:r>
              <a:rPr lang="es-MX" sz="2000" dirty="0">
                <a:solidFill>
                  <a:schemeClr val="bg1"/>
                </a:solidFill>
                <a:latin typeface="TT Supermolot Neue Expanded" panose="020B0604020202020204" charset="0"/>
              </a:rPr>
              <a:t>Atributos:</a:t>
            </a:r>
            <a:br>
              <a:rPr lang="es-MX" sz="2000" dirty="0">
                <a:solidFill>
                  <a:schemeClr val="bg1"/>
                </a:solidFill>
                <a:latin typeface="TT Supermolot Neue Expanded" panose="020B0604020202020204" charset="0"/>
              </a:rPr>
            </a:br>
            <a:r>
              <a:rPr lang="es-MX" sz="2000" dirty="0">
                <a:solidFill>
                  <a:schemeClr val="bg1"/>
                </a:solidFill>
                <a:latin typeface="TT Supermolot Neue Expanded" panose="020B0604020202020204" charset="0"/>
              </a:rPr>
              <a:t>carril, y, velocidad, ancho y alto.</a:t>
            </a:r>
            <a:endParaRPr lang="en-US" sz="1871" dirty="0">
              <a:solidFill>
                <a:srgbClr val="FFFFFF"/>
              </a:solidFill>
              <a:latin typeface="TT Supermolot Neue Expanded"/>
              <a:ea typeface="TT Supermolot Neue Expanded"/>
              <a:cs typeface="TT Supermolot Neue Expanded"/>
              <a:sym typeface="TT Supermolot Neue Expanded"/>
            </a:endParaRPr>
          </a:p>
        </p:txBody>
      </p:sp>
      <p:sp>
        <p:nvSpPr>
          <p:cNvPr id="16" name="TextBox 15">
            <a:extLst>
              <a:ext uri="{FF2B5EF4-FFF2-40B4-BE49-F238E27FC236}">
                <a16:creationId xmlns:a16="http://schemas.microsoft.com/office/drawing/2014/main" id="{A065DECD-EDE5-C406-8A7E-D02F4E489511}"/>
              </a:ext>
            </a:extLst>
          </p:cNvPr>
          <p:cNvSpPr txBox="1"/>
          <p:nvPr/>
        </p:nvSpPr>
        <p:spPr>
          <a:xfrm>
            <a:off x="1410145" y="5825678"/>
            <a:ext cx="3949410" cy="650371"/>
          </a:xfrm>
          <a:prstGeom prst="rect">
            <a:avLst/>
          </a:prstGeom>
        </p:spPr>
        <p:txBody>
          <a:bodyPr lIns="0" tIns="0" rIns="0" bIns="0" rtlCol="0" anchor="t">
            <a:spAutoFit/>
          </a:bodyPr>
          <a:lstStyle/>
          <a:p>
            <a:pPr marL="0" lvl="0" indent="0">
              <a:lnSpc>
                <a:spcPts val="2619"/>
              </a:lnSpc>
              <a:spcBef>
                <a:spcPct val="0"/>
              </a:spcBef>
            </a:pPr>
            <a:r>
              <a:rPr lang="es-PE" sz="2000" dirty="0">
                <a:solidFill>
                  <a:schemeClr val="bg1"/>
                </a:solidFill>
                <a:latin typeface="TT Supermolot Neue Expanded" panose="020B0604020202020204" charset="0"/>
              </a:rPr>
              <a:t>Métodos:</a:t>
            </a:r>
            <a:br>
              <a:rPr lang="es-PE" sz="2000" dirty="0">
                <a:solidFill>
                  <a:schemeClr val="bg1"/>
                </a:solidFill>
                <a:latin typeface="TT Supermolot Neue Expanded" panose="020B0604020202020204" charset="0"/>
              </a:rPr>
            </a:br>
            <a:r>
              <a:rPr lang="es-PE" sz="2000" dirty="0">
                <a:solidFill>
                  <a:schemeClr val="bg1"/>
                </a:solidFill>
                <a:latin typeface="TT Supermolot Neue Expanded" panose="020B0604020202020204" charset="0"/>
              </a:rPr>
              <a:t>mover(</a:t>
            </a:r>
            <a:r>
              <a:rPr lang="es-PE" sz="2000" dirty="0" err="1">
                <a:solidFill>
                  <a:schemeClr val="bg1"/>
                </a:solidFill>
                <a:latin typeface="TT Supermolot Neue Expanded" panose="020B0604020202020204" charset="0"/>
              </a:rPr>
              <a:t>dirección_x</a:t>
            </a:r>
            <a:r>
              <a:rPr lang="es-PE" sz="2000" dirty="0">
                <a:solidFill>
                  <a:schemeClr val="bg1"/>
                </a:solidFill>
                <a:latin typeface="TT Supermolot Neue Expanded" panose="020B0604020202020204" charset="0"/>
              </a:rPr>
              <a:t>)</a:t>
            </a:r>
            <a:endParaRPr lang="en-US" sz="1871" dirty="0">
              <a:solidFill>
                <a:srgbClr val="FFFFFF"/>
              </a:solidFill>
              <a:latin typeface="TT Supermolot Neue Expanded"/>
              <a:ea typeface="TT Supermolot Neue Expanded"/>
              <a:cs typeface="TT Supermolot Neue Expanded"/>
              <a:sym typeface="TT Supermolot Neue Expanded"/>
            </a:endParaRPr>
          </a:p>
        </p:txBody>
      </p:sp>
      <p:sp>
        <p:nvSpPr>
          <p:cNvPr id="17" name="TextBox 14">
            <a:extLst>
              <a:ext uri="{FF2B5EF4-FFF2-40B4-BE49-F238E27FC236}">
                <a16:creationId xmlns:a16="http://schemas.microsoft.com/office/drawing/2014/main" id="{D2FD0212-EF20-04EC-404B-286361ACCD53}"/>
              </a:ext>
            </a:extLst>
          </p:cNvPr>
          <p:cNvSpPr txBox="1"/>
          <p:nvPr/>
        </p:nvSpPr>
        <p:spPr>
          <a:xfrm>
            <a:off x="7164025" y="2834391"/>
            <a:ext cx="3822156" cy="359201"/>
          </a:xfrm>
          <a:prstGeom prst="rect">
            <a:avLst/>
          </a:prstGeom>
        </p:spPr>
        <p:txBody>
          <a:bodyPr lIns="0" tIns="0" rIns="0" bIns="0" rtlCol="0" anchor="t">
            <a:spAutoFit/>
          </a:bodyPr>
          <a:lstStyle/>
          <a:p>
            <a:pPr algn="l">
              <a:lnSpc>
                <a:spcPts val="2910"/>
              </a:lnSpc>
            </a:pPr>
            <a:r>
              <a:rPr lang="en-US" sz="2400" b="1" dirty="0" err="1">
                <a:solidFill>
                  <a:srgbClr val="FFFFFF"/>
                </a:solidFill>
                <a:latin typeface="TT Supermolot Neue Expanded Bold"/>
                <a:ea typeface="TT Supermolot Neue Expanded Bold"/>
                <a:cs typeface="TT Supermolot Neue Expanded Bold"/>
                <a:sym typeface="TT Supermolot Neue Expanded Bold"/>
              </a:rPr>
              <a:t>CarroEnemigo</a:t>
            </a:r>
            <a:endParaRPr lang="en-US" sz="2400" b="1" dirty="0">
              <a:solidFill>
                <a:srgbClr val="FFFFFF"/>
              </a:solidFill>
              <a:latin typeface="TT Supermolot Neue Expanded Bold"/>
              <a:ea typeface="TT Supermolot Neue Expanded Bold"/>
              <a:cs typeface="TT Supermolot Neue Expanded Bold"/>
              <a:sym typeface="TT Supermolot Neue Expanded Bold"/>
            </a:endParaRPr>
          </a:p>
        </p:txBody>
      </p:sp>
      <p:sp>
        <p:nvSpPr>
          <p:cNvPr id="18" name="TextBox 14">
            <a:extLst>
              <a:ext uri="{FF2B5EF4-FFF2-40B4-BE49-F238E27FC236}">
                <a16:creationId xmlns:a16="http://schemas.microsoft.com/office/drawing/2014/main" id="{700B7817-F241-91E7-E824-D59EA6782F37}"/>
              </a:ext>
            </a:extLst>
          </p:cNvPr>
          <p:cNvSpPr txBox="1"/>
          <p:nvPr/>
        </p:nvSpPr>
        <p:spPr>
          <a:xfrm>
            <a:off x="7149277" y="3323964"/>
            <a:ext cx="3822156" cy="359201"/>
          </a:xfrm>
          <a:prstGeom prst="rect">
            <a:avLst/>
          </a:prstGeom>
        </p:spPr>
        <p:txBody>
          <a:bodyPr lIns="0" tIns="0" rIns="0" bIns="0" rtlCol="0" anchor="t">
            <a:spAutoFit/>
          </a:bodyPr>
          <a:lstStyle/>
          <a:p>
            <a:pPr algn="l">
              <a:lnSpc>
                <a:spcPts val="2910"/>
              </a:lnSpc>
            </a:pPr>
            <a:r>
              <a:rPr lang="en-US" sz="2400" b="1" dirty="0" err="1">
                <a:solidFill>
                  <a:srgbClr val="FFFFFF"/>
                </a:solidFill>
                <a:latin typeface="TT Supermolot Neue Expanded Bold"/>
                <a:ea typeface="TT Supermolot Neue Expanded Bold"/>
                <a:cs typeface="TT Supermolot Neue Expanded Bold"/>
                <a:sym typeface="TT Supermolot Neue Expanded Bold"/>
              </a:rPr>
              <a:t>CarroJugador</a:t>
            </a:r>
            <a:r>
              <a:rPr lang="en-US" sz="2400" b="1" dirty="0">
                <a:solidFill>
                  <a:srgbClr val="FFFFFF"/>
                </a:solidFill>
                <a:latin typeface="TT Supermolot Neue Expanded Bold"/>
                <a:ea typeface="TT Supermolot Neue Expanded Bold"/>
                <a:cs typeface="TT Supermolot Neue Expanded Bold"/>
                <a:sym typeface="TT Supermolot Neue Expanded Bold"/>
              </a:rPr>
              <a:t>:</a:t>
            </a:r>
          </a:p>
        </p:txBody>
      </p:sp>
      <p:sp>
        <p:nvSpPr>
          <p:cNvPr id="20" name="TextBox 15">
            <a:extLst>
              <a:ext uri="{FF2B5EF4-FFF2-40B4-BE49-F238E27FC236}">
                <a16:creationId xmlns:a16="http://schemas.microsoft.com/office/drawing/2014/main" id="{1B8377F9-D996-813F-FF34-E6BAD3828830}"/>
              </a:ext>
            </a:extLst>
          </p:cNvPr>
          <p:cNvSpPr txBox="1"/>
          <p:nvPr/>
        </p:nvSpPr>
        <p:spPr>
          <a:xfrm>
            <a:off x="7149277" y="3838457"/>
            <a:ext cx="3949410" cy="1643976"/>
          </a:xfrm>
          <a:prstGeom prst="rect">
            <a:avLst/>
          </a:prstGeom>
        </p:spPr>
        <p:txBody>
          <a:bodyPr lIns="0" tIns="0" rIns="0" bIns="0" rtlCol="0" anchor="t">
            <a:spAutoFit/>
          </a:bodyPr>
          <a:lstStyle/>
          <a:p>
            <a:pPr marL="0" lvl="0" indent="0">
              <a:lnSpc>
                <a:spcPts val="2619"/>
              </a:lnSpc>
              <a:spcBef>
                <a:spcPct val="0"/>
              </a:spcBef>
            </a:pPr>
            <a:r>
              <a:rPr lang="es-MX" sz="2000" dirty="0">
                <a:solidFill>
                  <a:schemeClr val="bg1"/>
                </a:solidFill>
                <a:latin typeface="TT Supermolot Neue Expanded" panose="020B0604020202020204" charset="0"/>
              </a:rPr>
              <a:t>Atributos:</a:t>
            </a:r>
            <a:br>
              <a:rPr lang="es-MX" sz="2000" dirty="0">
                <a:solidFill>
                  <a:schemeClr val="bg1"/>
                </a:solidFill>
                <a:latin typeface="TT Supermolot Neue Expanded" panose="020B0604020202020204" charset="0"/>
              </a:rPr>
            </a:br>
            <a:r>
              <a:rPr lang="es-PE" dirty="0" err="1">
                <a:solidFill>
                  <a:schemeClr val="bg1"/>
                </a:solidFill>
                <a:latin typeface="TT Supermolot Neue Expanded" panose="020B0604020202020204" charset="0"/>
              </a:rPr>
              <a:t>cantidadPuntos</a:t>
            </a:r>
            <a:r>
              <a:rPr lang="es-PE" dirty="0">
                <a:solidFill>
                  <a:schemeClr val="bg1"/>
                </a:solidFill>
                <a:latin typeface="TT Supermolot Neue Expanded" panose="020B0604020202020204" charset="0"/>
              </a:rPr>
              <a:t>, </a:t>
            </a:r>
            <a:r>
              <a:rPr lang="es-PE" dirty="0" err="1">
                <a:solidFill>
                  <a:schemeClr val="bg1"/>
                </a:solidFill>
                <a:latin typeface="TT Supermolot Neue Expanded" panose="020B0604020202020204" charset="0"/>
              </a:rPr>
              <a:t>riel_player</a:t>
            </a:r>
            <a:r>
              <a:rPr lang="es-PE" dirty="0">
                <a:solidFill>
                  <a:schemeClr val="bg1"/>
                </a:solidFill>
                <a:latin typeface="TT Supermolot Neue Expanded" panose="020B0604020202020204" charset="0"/>
              </a:rPr>
              <a:t>, dir_back1, dir_back2, </a:t>
            </a:r>
            <a:r>
              <a:rPr lang="es-PE" dirty="0" err="1">
                <a:solidFill>
                  <a:schemeClr val="bg1"/>
                </a:solidFill>
                <a:latin typeface="TT Supermolot Neue Expanded" panose="020B0604020202020204" charset="0"/>
              </a:rPr>
              <a:t>imagen_auto</a:t>
            </a:r>
            <a:r>
              <a:rPr lang="es-PE" dirty="0">
                <a:solidFill>
                  <a:schemeClr val="bg1"/>
                </a:solidFill>
                <a:latin typeface="TT Supermolot Neue Expanded" panose="020B0604020202020204" charset="0"/>
              </a:rPr>
              <a:t>, </a:t>
            </a:r>
            <a:r>
              <a:rPr lang="es-PE" dirty="0" err="1">
                <a:solidFill>
                  <a:schemeClr val="bg1"/>
                </a:solidFill>
                <a:latin typeface="TT Supermolot Neue Expanded" panose="020B0604020202020204" charset="0"/>
              </a:rPr>
              <a:t>listado_recompensas</a:t>
            </a:r>
            <a:r>
              <a:rPr lang="es-PE" dirty="0">
                <a:solidFill>
                  <a:schemeClr val="bg1"/>
                </a:solidFill>
                <a:latin typeface="TT Supermolot Neue Expanded" panose="020B0604020202020204" charset="0"/>
              </a:rPr>
              <a:t>, </a:t>
            </a:r>
            <a:r>
              <a:rPr lang="es-PE" dirty="0" err="1">
                <a:solidFill>
                  <a:schemeClr val="bg1"/>
                </a:solidFill>
                <a:latin typeface="TT Supermolot Neue Expanded" panose="020B0604020202020204" charset="0"/>
              </a:rPr>
              <a:t>max_speed</a:t>
            </a:r>
            <a:r>
              <a:rPr lang="es-PE" dirty="0">
                <a:solidFill>
                  <a:schemeClr val="bg1"/>
                </a:solidFill>
                <a:latin typeface="TT Supermolot Neue Expanded" panose="020B0604020202020204" charset="0"/>
              </a:rPr>
              <a:t>, </a:t>
            </a:r>
            <a:r>
              <a:rPr lang="es-PE" dirty="0" err="1">
                <a:solidFill>
                  <a:schemeClr val="bg1"/>
                </a:solidFill>
                <a:latin typeface="TT Supermolot Neue Expanded" panose="020B0604020202020204" charset="0"/>
              </a:rPr>
              <a:t>speed</a:t>
            </a:r>
            <a:r>
              <a:rPr lang="es-PE" dirty="0">
                <a:solidFill>
                  <a:schemeClr val="bg1"/>
                </a:solidFill>
                <a:latin typeface="TT Supermolot Neue Expanded" panose="020B0604020202020204" charset="0"/>
              </a:rPr>
              <a:t>, </a:t>
            </a:r>
            <a:r>
              <a:rPr lang="es-PE" dirty="0" err="1">
                <a:solidFill>
                  <a:schemeClr val="bg1"/>
                </a:solidFill>
                <a:latin typeface="TT Supermolot Neue Expanded" panose="020B0604020202020204" charset="0"/>
              </a:rPr>
              <a:t>carril_act</a:t>
            </a:r>
            <a:r>
              <a:rPr lang="es-PE" dirty="0">
                <a:solidFill>
                  <a:schemeClr val="bg1"/>
                </a:solidFill>
                <a:latin typeface="TT Supermolot Neue Expanded" panose="020B0604020202020204" charset="0"/>
              </a:rPr>
              <a:t>, ocupado, modo.</a:t>
            </a:r>
            <a:endParaRPr lang="en-US" dirty="0">
              <a:solidFill>
                <a:schemeClr val="bg1"/>
              </a:solidFill>
              <a:latin typeface="TT Supermolot Neue Expanded" panose="020B0604020202020204" charset="0"/>
              <a:ea typeface="TT Supermolot Neue Expanded"/>
              <a:cs typeface="TT Supermolot Neue Expanded"/>
              <a:sym typeface="TT Supermolot Neue Expanded"/>
            </a:endParaRPr>
          </a:p>
        </p:txBody>
      </p:sp>
      <p:sp>
        <p:nvSpPr>
          <p:cNvPr id="21" name="TextBox 14">
            <a:extLst>
              <a:ext uri="{FF2B5EF4-FFF2-40B4-BE49-F238E27FC236}">
                <a16:creationId xmlns:a16="http://schemas.microsoft.com/office/drawing/2014/main" id="{C94E5A51-5B2E-5B8C-B127-3410F8E1B97E}"/>
              </a:ext>
            </a:extLst>
          </p:cNvPr>
          <p:cNvSpPr txBox="1"/>
          <p:nvPr/>
        </p:nvSpPr>
        <p:spPr>
          <a:xfrm>
            <a:off x="13030426" y="4334969"/>
            <a:ext cx="3822156" cy="386003"/>
          </a:xfrm>
          <a:prstGeom prst="rect">
            <a:avLst/>
          </a:prstGeom>
        </p:spPr>
        <p:txBody>
          <a:bodyPr lIns="0" tIns="0" rIns="0" bIns="0" rtlCol="0" anchor="t">
            <a:spAutoFit/>
          </a:bodyPr>
          <a:lstStyle/>
          <a:p>
            <a:pPr algn="l">
              <a:lnSpc>
                <a:spcPts val="2910"/>
              </a:lnSpc>
            </a:pPr>
            <a:r>
              <a:rPr lang="en-US" sz="3200" b="1" dirty="0" err="1">
                <a:solidFill>
                  <a:srgbClr val="FFFFFF"/>
                </a:solidFill>
                <a:latin typeface="TT Supermolot Neue Expanded Bold"/>
                <a:ea typeface="TT Supermolot Neue Expanded Bold"/>
                <a:cs typeface="TT Supermolot Neue Expanded Bold"/>
                <a:sym typeface="TT Supermolot Neue Expanded Bold"/>
              </a:rPr>
              <a:t>Pista</a:t>
            </a:r>
            <a:r>
              <a:rPr lang="en-US" sz="3200" b="1" dirty="0">
                <a:solidFill>
                  <a:srgbClr val="FFFFFF"/>
                </a:solidFill>
                <a:latin typeface="TT Supermolot Neue Expanded Bold"/>
                <a:ea typeface="TT Supermolot Neue Expanded Bold"/>
                <a:cs typeface="TT Supermolot Neue Expanded Bold"/>
                <a:sym typeface="TT Supermolot Neue Expanded Bold"/>
              </a:rPr>
              <a:t>:</a:t>
            </a:r>
          </a:p>
        </p:txBody>
      </p:sp>
      <p:sp>
        <p:nvSpPr>
          <p:cNvPr id="22" name="TextBox 15">
            <a:extLst>
              <a:ext uri="{FF2B5EF4-FFF2-40B4-BE49-F238E27FC236}">
                <a16:creationId xmlns:a16="http://schemas.microsoft.com/office/drawing/2014/main" id="{ECA870CD-CD6E-3094-2DA3-0BEF375F3871}"/>
              </a:ext>
            </a:extLst>
          </p:cNvPr>
          <p:cNvSpPr txBox="1"/>
          <p:nvPr/>
        </p:nvSpPr>
        <p:spPr>
          <a:xfrm>
            <a:off x="13027170" y="5063124"/>
            <a:ext cx="3949410" cy="650371"/>
          </a:xfrm>
          <a:prstGeom prst="rect">
            <a:avLst/>
          </a:prstGeom>
        </p:spPr>
        <p:txBody>
          <a:bodyPr lIns="0" tIns="0" rIns="0" bIns="0" rtlCol="0" anchor="t">
            <a:spAutoFit/>
          </a:bodyPr>
          <a:lstStyle/>
          <a:p>
            <a:pPr marL="0" lvl="0" indent="0">
              <a:lnSpc>
                <a:spcPts val="2619"/>
              </a:lnSpc>
              <a:spcBef>
                <a:spcPct val="0"/>
              </a:spcBef>
            </a:pPr>
            <a:r>
              <a:rPr lang="es-MX" sz="2000" dirty="0">
                <a:solidFill>
                  <a:schemeClr val="bg1"/>
                </a:solidFill>
                <a:latin typeface="TT Supermolot Neue Expanded" panose="020B0604020202020204" charset="0"/>
              </a:rPr>
              <a:t>Atributos:</a:t>
            </a:r>
            <a:br>
              <a:rPr lang="es-MX" sz="2000" dirty="0">
                <a:solidFill>
                  <a:schemeClr val="bg1"/>
                </a:solidFill>
                <a:latin typeface="TT Supermolot Neue Expanded" panose="020B0604020202020204" charset="0"/>
              </a:rPr>
            </a:br>
            <a:r>
              <a:rPr lang="es-MX" sz="2000" dirty="0">
                <a:solidFill>
                  <a:schemeClr val="bg1"/>
                </a:solidFill>
                <a:latin typeface="TT Supermolot Neue Expanded" panose="020B0604020202020204" charset="0"/>
              </a:rPr>
              <a:t>carriles.</a:t>
            </a:r>
          </a:p>
        </p:txBody>
      </p:sp>
      <p:sp>
        <p:nvSpPr>
          <p:cNvPr id="24" name="TextBox 14">
            <a:extLst>
              <a:ext uri="{FF2B5EF4-FFF2-40B4-BE49-F238E27FC236}">
                <a16:creationId xmlns:a16="http://schemas.microsoft.com/office/drawing/2014/main" id="{BD07121B-5957-E73B-D46D-2789B41DF7A4}"/>
              </a:ext>
            </a:extLst>
          </p:cNvPr>
          <p:cNvSpPr txBox="1"/>
          <p:nvPr/>
        </p:nvSpPr>
        <p:spPr>
          <a:xfrm>
            <a:off x="7258194" y="6906873"/>
            <a:ext cx="3822156" cy="386003"/>
          </a:xfrm>
          <a:prstGeom prst="rect">
            <a:avLst/>
          </a:prstGeom>
        </p:spPr>
        <p:txBody>
          <a:bodyPr lIns="0" tIns="0" rIns="0" bIns="0" rtlCol="0" anchor="t">
            <a:spAutoFit/>
          </a:bodyPr>
          <a:lstStyle/>
          <a:p>
            <a:pPr algn="l">
              <a:lnSpc>
                <a:spcPts val="2910"/>
              </a:lnSpc>
            </a:pPr>
            <a:r>
              <a:rPr lang="en-US" sz="3200" b="1" dirty="0" err="1">
                <a:solidFill>
                  <a:srgbClr val="FFFFFF"/>
                </a:solidFill>
                <a:latin typeface="TT Supermolot Neue Expanded Bold"/>
                <a:ea typeface="TT Supermolot Neue Expanded Bold"/>
                <a:cs typeface="TT Supermolot Neue Expanded Bold"/>
                <a:sym typeface="TT Supermolot Neue Expanded Bold"/>
              </a:rPr>
              <a:t>Juego</a:t>
            </a:r>
            <a:r>
              <a:rPr lang="en-US" sz="3200" b="1" dirty="0">
                <a:solidFill>
                  <a:srgbClr val="FFFFFF"/>
                </a:solidFill>
                <a:latin typeface="TT Supermolot Neue Expanded Bold"/>
                <a:ea typeface="TT Supermolot Neue Expanded Bold"/>
                <a:cs typeface="TT Supermolot Neue Expanded Bold"/>
                <a:sym typeface="TT Supermolot Neue Expanded Bold"/>
              </a:rPr>
              <a:t>:</a:t>
            </a:r>
          </a:p>
        </p:txBody>
      </p:sp>
      <p:sp>
        <p:nvSpPr>
          <p:cNvPr id="25" name="TextBox 15">
            <a:extLst>
              <a:ext uri="{FF2B5EF4-FFF2-40B4-BE49-F238E27FC236}">
                <a16:creationId xmlns:a16="http://schemas.microsoft.com/office/drawing/2014/main" id="{D361CD42-3F2C-0FEF-C783-0BB3DD82CE96}"/>
              </a:ext>
            </a:extLst>
          </p:cNvPr>
          <p:cNvSpPr txBox="1"/>
          <p:nvPr/>
        </p:nvSpPr>
        <p:spPr>
          <a:xfrm>
            <a:off x="7258194" y="7336763"/>
            <a:ext cx="3949410" cy="2650919"/>
          </a:xfrm>
          <a:prstGeom prst="rect">
            <a:avLst/>
          </a:prstGeom>
        </p:spPr>
        <p:txBody>
          <a:bodyPr lIns="0" tIns="0" rIns="0" bIns="0" rtlCol="0" anchor="t">
            <a:spAutoFit/>
          </a:bodyPr>
          <a:lstStyle/>
          <a:p>
            <a:pPr marL="0" lvl="0" indent="0">
              <a:lnSpc>
                <a:spcPts val="2619"/>
              </a:lnSpc>
              <a:spcBef>
                <a:spcPct val="0"/>
              </a:spcBef>
            </a:pPr>
            <a:r>
              <a:rPr lang="es-MX" sz="2000" dirty="0">
                <a:solidFill>
                  <a:schemeClr val="bg1"/>
                </a:solidFill>
                <a:latin typeface="TT Supermolot Neue Expanded" panose="020B0604020202020204" charset="0"/>
              </a:rPr>
              <a:t>Atributos:</a:t>
            </a:r>
            <a:br>
              <a:rPr lang="es-MX" sz="2000" dirty="0">
                <a:solidFill>
                  <a:schemeClr val="bg1"/>
                </a:solidFill>
                <a:latin typeface="TT Supermolot Neue Expanded" panose="020B0604020202020204" charset="0"/>
              </a:rPr>
            </a:br>
            <a:r>
              <a:rPr lang="es-MX" sz="2000" dirty="0">
                <a:solidFill>
                  <a:schemeClr val="bg1"/>
                </a:solidFill>
                <a:latin typeface="TT Supermolot Neue Expanded" panose="020B0604020202020204" charset="0"/>
              </a:rPr>
              <a:t>jugador, enemigos, pista, puntaje, dificultad, </a:t>
            </a:r>
            <a:r>
              <a:rPr lang="es-MX" sz="2000" dirty="0" err="1">
                <a:solidFill>
                  <a:schemeClr val="bg1"/>
                </a:solidFill>
                <a:latin typeface="TT Supermolot Neue Expanded" panose="020B0604020202020204" charset="0"/>
              </a:rPr>
              <a:t>musica_menu</a:t>
            </a:r>
            <a:r>
              <a:rPr lang="es-MX" sz="2000" dirty="0">
                <a:solidFill>
                  <a:schemeClr val="bg1"/>
                </a:solidFill>
                <a:latin typeface="TT Supermolot Neue Expanded" panose="020B0604020202020204" charset="0"/>
              </a:rPr>
              <a:t>, </a:t>
            </a:r>
            <a:r>
              <a:rPr lang="es-MX" sz="2000" dirty="0" err="1">
                <a:solidFill>
                  <a:schemeClr val="bg1"/>
                </a:solidFill>
                <a:latin typeface="TT Supermolot Neue Expanded" panose="020B0604020202020204" charset="0"/>
              </a:rPr>
              <a:t>musica_juego</a:t>
            </a:r>
            <a:r>
              <a:rPr lang="es-MX" sz="2000" dirty="0">
                <a:solidFill>
                  <a:schemeClr val="bg1"/>
                </a:solidFill>
                <a:latin typeface="TT Supermolot Neue Expanded" panose="020B0604020202020204" charset="0"/>
              </a:rPr>
              <a:t>, </a:t>
            </a:r>
            <a:r>
              <a:rPr lang="es-MX" sz="2000" dirty="0" err="1">
                <a:solidFill>
                  <a:schemeClr val="bg1"/>
                </a:solidFill>
                <a:latin typeface="TT Supermolot Neue Expanded" panose="020B0604020202020204" charset="0"/>
              </a:rPr>
              <a:t>sonido_choque</a:t>
            </a:r>
            <a:r>
              <a:rPr lang="es-MX" sz="2000" dirty="0">
                <a:solidFill>
                  <a:schemeClr val="bg1"/>
                </a:solidFill>
                <a:latin typeface="TT Supermolot Neue Expanded" panose="020B0604020202020204" charset="0"/>
              </a:rPr>
              <a:t>, </a:t>
            </a:r>
            <a:r>
              <a:rPr lang="es-MX" sz="2000" dirty="0" err="1">
                <a:solidFill>
                  <a:schemeClr val="bg1"/>
                </a:solidFill>
                <a:latin typeface="TT Supermolot Neue Expanded" panose="020B0604020202020204" charset="0"/>
              </a:rPr>
              <a:t>screen</a:t>
            </a:r>
            <a:r>
              <a:rPr lang="es-MX" sz="2000" dirty="0">
                <a:solidFill>
                  <a:schemeClr val="bg1"/>
                </a:solidFill>
                <a:latin typeface="TT Supermolot Neue Expanded" panose="020B0604020202020204" charset="0"/>
              </a:rPr>
              <a:t>, </a:t>
            </a:r>
            <a:r>
              <a:rPr lang="es-MX" sz="2000" dirty="0" err="1">
                <a:solidFill>
                  <a:schemeClr val="bg1"/>
                </a:solidFill>
                <a:latin typeface="TT Supermolot Neue Expanded" panose="020B0604020202020204" charset="0"/>
              </a:rPr>
              <a:t>imagen_fondo</a:t>
            </a:r>
            <a:r>
              <a:rPr lang="es-MX" sz="2000" dirty="0">
                <a:solidFill>
                  <a:schemeClr val="bg1"/>
                </a:solidFill>
                <a:latin typeface="TT Supermolot Neue Expanded" panose="020B0604020202020204" charset="0"/>
              </a:rPr>
              <a:t>, fuente, </a:t>
            </a:r>
            <a:r>
              <a:rPr lang="es-MX" sz="2000" dirty="0" err="1">
                <a:solidFill>
                  <a:schemeClr val="bg1"/>
                </a:solidFill>
                <a:latin typeface="TT Supermolot Neue Expanded" panose="020B0604020202020204" charset="0"/>
              </a:rPr>
              <a:t>qtable</a:t>
            </a:r>
            <a:r>
              <a:rPr lang="es-MX" sz="2000" dirty="0">
                <a:solidFill>
                  <a:schemeClr val="bg1"/>
                </a:solidFill>
                <a:latin typeface="TT Supermolot Neue Expanded" panose="020B0604020202020204" charset="0"/>
              </a:rPr>
              <a:t>, </a:t>
            </a:r>
            <a:r>
              <a:rPr lang="es-MX" sz="2000" dirty="0" err="1">
                <a:solidFill>
                  <a:schemeClr val="bg1"/>
                </a:solidFill>
                <a:latin typeface="TT Supermolot Neue Expanded" panose="020B0604020202020204" charset="0"/>
              </a:rPr>
              <a:t>tasa_aprendizaje</a:t>
            </a:r>
            <a:r>
              <a:rPr lang="es-MX" sz="2000" dirty="0">
                <a:solidFill>
                  <a:schemeClr val="bg1"/>
                </a:solidFill>
                <a:latin typeface="TT Supermolot Neue Expanded" panose="020B0604020202020204" charset="0"/>
              </a:rPr>
              <a:t>, </a:t>
            </a:r>
            <a:r>
              <a:rPr lang="es-MX" sz="2000" dirty="0" err="1">
                <a:solidFill>
                  <a:schemeClr val="bg1"/>
                </a:solidFill>
                <a:latin typeface="TT Supermolot Neue Expanded" panose="020B0604020202020204" charset="0"/>
              </a:rPr>
              <a:t>factor_descuento</a:t>
            </a:r>
            <a:r>
              <a:rPr lang="es-MX" sz="2000" dirty="0">
                <a:solidFill>
                  <a:schemeClr val="bg1"/>
                </a:solidFill>
                <a:latin typeface="TT Supermolot Neue Expanded" panose="020B0604020202020204" charset="0"/>
              </a:rPr>
              <a:t>, episodios.</a:t>
            </a:r>
            <a:endParaRPr lang="en-US" sz="1871" dirty="0">
              <a:solidFill>
                <a:schemeClr val="bg1"/>
              </a:solidFill>
              <a:latin typeface="TT Supermolot Neue Expanded" panose="020B0604020202020204" charset="0"/>
              <a:ea typeface="TT Supermolot Neue Expanded"/>
              <a:cs typeface="TT Supermolot Neue Expanded"/>
              <a:sym typeface="TT Supermolot Neue Expanded"/>
            </a:endParaRPr>
          </a:p>
        </p:txBody>
      </p:sp>
    </p:spTree>
    <p:extLst>
      <p:ext uri="{BB962C8B-B14F-4D97-AF65-F5344CB8AC3E}">
        <p14:creationId xmlns:p14="http://schemas.microsoft.com/office/powerpoint/2010/main" val="145484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b="-18444"/>
            </a:stretch>
          </a:blipFill>
        </p:spPr>
        <p:txBody>
          <a:bodyPr/>
          <a:lstStyle/>
          <a:p>
            <a:endParaRPr lang="es-PE" dirty="0"/>
          </a:p>
        </p:txBody>
      </p:sp>
      <p:sp>
        <p:nvSpPr>
          <p:cNvPr id="3" name="TextBox 3"/>
          <p:cNvSpPr txBox="1"/>
          <p:nvPr/>
        </p:nvSpPr>
        <p:spPr>
          <a:xfrm>
            <a:off x="3440304" y="5533989"/>
            <a:ext cx="11407392" cy="1863517"/>
          </a:xfrm>
          <a:prstGeom prst="rect">
            <a:avLst/>
          </a:prstGeom>
        </p:spPr>
        <p:txBody>
          <a:bodyPr lIns="0" tIns="0" rIns="0" bIns="0" rtlCol="0" anchor="t">
            <a:spAutoFit/>
          </a:bodyPr>
          <a:lstStyle/>
          <a:p>
            <a:pPr marL="0" lvl="0" indent="0" algn="ctr">
              <a:lnSpc>
                <a:spcPts val="7428"/>
              </a:lnSpc>
              <a:spcBef>
                <a:spcPct val="0"/>
              </a:spcBef>
            </a:pPr>
            <a:r>
              <a:rPr lang="en-US" sz="5306" b="1">
                <a:solidFill>
                  <a:srgbClr val="FFFFFF"/>
                </a:solidFill>
                <a:latin typeface="TT Supermolot Neue Expanded Bold"/>
                <a:ea typeface="TT Supermolot Neue Expanded Bold"/>
                <a:cs typeface="TT Supermolot Neue Expanded Bold"/>
                <a:sym typeface="TT Supermolot Neue Expanded Bold"/>
              </a:rPr>
              <a:t>CONTINUAMOS CON LA DEMOSTRACION...</a:t>
            </a:r>
          </a:p>
        </p:txBody>
      </p:sp>
      <p:sp>
        <p:nvSpPr>
          <p:cNvPr id="4" name="Freeform 4"/>
          <p:cNvSpPr/>
          <p:nvPr/>
        </p:nvSpPr>
        <p:spPr>
          <a:xfrm>
            <a:off x="-340989" y="1536593"/>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5" name="Freeform 5"/>
          <p:cNvSpPr/>
          <p:nvPr/>
        </p:nvSpPr>
        <p:spPr>
          <a:xfrm>
            <a:off x="16877854" y="7626302"/>
            <a:ext cx="1751134" cy="1124105"/>
          </a:xfrm>
          <a:custGeom>
            <a:avLst/>
            <a:gdLst/>
            <a:ahLst/>
            <a:cxnLst/>
            <a:rect l="l" t="t" r="r" b="b"/>
            <a:pathLst>
              <a:path w="1751134" h="1124105">
                <a:moveTo>
                  <a:pt x="0" y="0"/>
                </a:moveTo>
                <a:lnTo>
                  <a:pt x="1751135" y="0"/>
                </a:lnTo>
                <a:lnTo>
                  <a:pt x="1751135" y="1124105"/>
                </a:lnTo>
                <a:lnTo>
                  <a:pt x="0" y="1124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a:p>
        </p:txBody>
      </p:sp>
      <p:sp>
        <p:nvSpPr>
          <p:cNvPr id="6" name="Freeform 6"/>
          <p:cNvSpPr/>
          <p:nvPr/>
        </p:nvSpPr>
        <p:spPr>
          <a:xfrm>
            <a:off x="-1698510" y="8977274"/>
            <a:ext cx="3397020" cy="562052"/>
          </a:xfrm>
          <a:custGeom>
            <a:avLst/>
            <a:gdLst/>
            <a:ahLst/>
            <a:cxnLst/>
            <a:rect l="l" t="t" r="r" b="b"/>
            <a:pathLst>
              <a:path w="3397020" h="562052">
                <a:moveTo>
                  <a:pt x="0" y="0"/>
                </a:moveTo>
                <a:lnTo>
                  <a:pt x="3397020" y="0"/>
                </a:lnTo>
                <a:lnTo>
                  <a:pt x="3397020" y="562052"/>
                </a:lnTo>
                <a:lnTo>
                  <a:pt x="0" y="562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7" name="Freeform 7"/>
          <p:cNvSpPr/>
          <p:nvPr/>
        </p:nvSpPr>
        <p:spPr>
          <a:xfrm>
            <a:off x="16543759" y="1639594"/>
            <a:ext cx="3397020" cy="562052"/>
          </a:xfrm>
          <a:custGeom>
            <a:avLst/>
            <a:gdLst/>
            <a:ahLst/>
            <a:cxnLst/>
            <a:rect l="l" t="t" r="r" b="b"/>
            <a:pathLst>
              <a:path w="3397020" h="562052">
                <a:moveTo>
                  <a:pt x="0" y="0"/>
                </a:moveTo>
                <a:lnTo>
                  <a:pt x="3397020" y="0"/>
                </a:lnTo>
                <a:lnTo>
                  <a:pt x="3397020" y="562053"/>
                </a:lnTo>
                <a:lnTo>
                  <a:pt x="0" y="5620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a:p>
        </p:txBody>
      </p:sp>
      <p:sp>
        <p:nvSpPr>
          <p:cNvPr id="8" name="TextBox 8"/>
          <p:cNvSpPr txBox="1"/>
          <p:nvPr/>
        </p:nvSpPr>
        <p:spPr>
          <a:xfrm>
            <a:off x="2278410" y="3104212"/>
            <a:ext cx="13731180" cy="1187094"/>
          </a:xfrm>
          <a:prstGeom prst="rect">
            <a:avLst/>
          </a:prstGeom>
        </p:spPr>
        <p:txBody>
          <a:bodyPr lIns="0" tIns="0" rIns="0" bIns="0" rtlCol="0" anchor="t">
            <a:spAutoFit/>
          </a:bodyPr>
          <a:lstStyle/>
          <a:p>
            <a:pPr algn="ctr">
              <a:lnSpc>
                <a:spcPts val="9644"/>
              </a:lnSpc>
              <a:spcBef>
                <a:spcPct val="0"/>
              </a:spcBef>
            </a:pPr>
            <a:r>
              <a:rPr lang="en-US" sz="6889" b="1" dirty="0">
                <a:solidFill>
                  <a:srgbClr val="FFFFFF"/>
                </a:solidFill>
                <a:latin typeface="TT Supermolot Neue Expanded Bold"/>
                <a:ea typeface="TT Supermolot Neue Expanded Bold"/>
                <a:cs typeface="TT Supermolot Neue Expanded Bold"/>
                <a:sym typeface="TT Supermolot Neue Expanded Bold"/>
              </a:rPr>
              <a:t>GRACIAS POR SU ATENCION</a:t>
            </a:r>
          </a:p>
        </p:txBody>
      </p:sp>
      <p:sp>
        <p:nvSpPr>
          <p:cNvPr id="9" name="CuadroTexto 8">
            <a:extLst>
              <a:ext uri="{FF2B5EF4-FFF2-40B4-BE49-F238E27FC236}">
                <a16:creationId xmlns:a16="http://schemas.microsoft.com/office/drawing/2014/main" id="{2A9CC135-ECC2-5971-58D3-9F76AD2A2E06}"/>
              </a:ext>
            </a:extLst>
          </p:cNvPr>
          <p:cNvSpPr txBox="1"/>
          <p:nvPr/>
        </p:nvSpPr>
        <p:spPr>
          <a:xfrm>
            <a:off x="9438725" y="3111145"/>
            <a:ext cx="10817942" cy="996107"/>
          </a:xfrm>
          <a:prstGeom prst="rect">
            <a:avLst/>
          </a:prstGeom>
          <a:noFill/>
        </p:spPr>
        <p:txBody>
          <a:bodyPr wrap="square">
            <a:spAutoFit/>
          </a:bodyPr>
          <a:lstStyle/>
          <a:p>
            <a:pPr marL="0" lvl="0" indent="0" algn="ctr">
              <a:lnSpc>
                <a:spcPts val="7000"/>
              </a:lnSpc>
              <a:spcBef>
                <a:spcPct val="0"/>
              </a:spcBef>
            </a:pPr>
            <a:r>
              <a:rPr lang="en-US" sz="6890" b="1" dirty="0">
                <a:solidFill>
                  <a:srgbClr val="FFFFFF"/>
                </a:solidFill>
                <a:latin typeface="TT Supermolot Neue Expanded Bold"/>
                <a:ea typeface="TT Supermolot Neue Expanded Bold"/>
                <a:cs typeface="TT Supermolot Neue Expanded Bold"/>
                <a:sym typeface="TT Supermolot Neue Expanded Bold"/>
              </a:rPr>
              <a:t>´</a:t>
            </a:r>
          </a:p>
        </p:txBody>
      </p:sp>
      <p:sp>
        <p:nvSpPr>
          <p:cNvPr id="10" name="CuadroTexto 9">
            <a:extLst>
              <a:ext uri="{FF2B5EF4-FFF2-40B4-BE49-F238E27FC236}">
                <a16:creationId xmlns:a16="http://schemas.microsoft.com/office/drawing/2014/main" id="{57A1F0AA-C199-B1B8-31F2-1521BD6B4101}"/>
              </a:ext>
            </a:extLst>
          </p:cNvPr>
          <p:cNvSpPr txBox="1"/>
          <p:nvPr/>
        </p:nvSpPr>
        <p:spPr>
          <a:xfrm>
            <a:off x="5749906" y="6342931"/>
            <a:ext cx="10817942" cy="946221"/>
          </a:xfrm>
          <a:prstGeom prst="rect">
            <a:avLst/>
          </a:prstGeom>
          <a:noFill/>
        </p:spPr>
        <p:txBody>
          <a:bodyPr wrap="square">
            <a:spAutoFit/>
          </a:bodyPr>
          <a:lstStyle/>
          <a:p>
            <a:pPr marL="0" lvl="0" indent="0" algn="ctr">
              <a:lnSpc>
                <a:spcPts val="7000"/>
              </a:lnSpc>
              <a:spcBef>
                <a:spcPct val="0"/>
              </a:spcBef>
            </a:pPr>
            <a:r>
              <a:rPr lang="en-US" sz="5400" b="1" dirty="0">
                <a:solidFill>
                  <a:srgbClr val="FFFFFF"/>
                </a:solidFill>
                <a:latin typeface="TT Supermolot Neue Expanded Bold"/>
                <a:ea typeface="TT Supermolot Neue Expanded Bold"/>
                <a:cs typeface="TT Supermolot Neue Expanded Bold"/>
                <a:sym typeface="TT Supermolot Neue Expanded Bold"/>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470</Words>
  <Application>Microsoft Office PowerPoint</Application>
  <PresentationFormat>Personalizado</PresentationFormat>
  <Paragraphs>49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TT Supermolot Neue Expanded</vt:lpstr>
      <vt:lpstr>TT Supermolot Neue Expanded Bold</vt:lpstr>
      <vt:lpstr>Calibri</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Gradient Bold Neon Modern Geometric Shape Programming Presentation</dc:title>
  <dc:creator>José</dc:creator>
  <cp:lastModifiedBy>José Escajadillo Gaspar</cp:lastModifiedBy>
  <cp:revision>3</cp:revision>
  <dcterms:created xsi:type="dcterms:W3CDTF">2006-08-16T00:00:00Z</dcterms:created>
  <dcterms:modified xsi:type="dcterms:W3CDTF">2024-12-07T14:55:00Z</dcterms:modified>
  <dc:identifier>DAGYjCO8w2U</dc:identifier>
</cp:coreProperties>
</file>