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76" r:id="rId5"/>
    <p:sldId id="277" r:id="rId6"/>
    <p:sldId id="259" r:id="rId7"/>
    <p:sldId id="26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37E"/>
    <a:srgbClr val="192032"/>
    <a:srgbClr val="3AA4CE"/>
    <a:srgbClr val="141B29"/>
    <a:srgbClr val="1B283B"/>
    <a:srgbClr val="1A2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502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24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2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00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4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35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1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33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0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7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AD96-D72D-48EC-845B-2CD873A97D0C}" type="datetimeFigureOut">
              <a:rPr lang="pt-BR" smtClean="0"/>
              <a:t>24/05/2024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E6E8-C839-43CA-A109-B8D425BA36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0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1B29"/>
            </a:gs>
            <a:gs pos="90000">
              <a:srgbClr val="1B283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7CDAE54-E1EC-5749-1CCD-D0A840AC66B2}"/>
              </a:ext>
            </a:extLst>
          </p:cNvPr>
          <p:cNvSpPr/>
          <p:nvPr/>
        </p:nvSpPr>
        <p:spPr>
          <a:xfrm>
            <a:off x="0" y="8666747"/>
            <a:ext cx="6858000" cy="1239253"/>
          </a:xfrm>
          <a:prstGeom prst="rect">
            <a:avLst/>
          </a:prstGeom>
          <a:solidFill>
            <a:srgbClr val="141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08EF64-FFA7-6034-9116-FE9B99B4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" y="1808747"/>
            <a:ext cx="6858000" cy="6858000"/>
          </a:xfrm>
          <a:prstGeom prst="rect">
            <a:avLst/>
          </a:prstGeom>
        </p:spPr>
      </p:pic>
      <p:sp>
        <p:nvSpPr>
          <p:cNvPr id="7" name="Shape 1">
            <a:extLst>
              <a:ext uri="{FF2B5EF4-FFF2-40B4-BE49-F238E27FC236}">
                <a16:creationId xmlns:a16="http://schemas.microsoft.com/office/drawing/2014/main" id="{B1DFD908-5A10-A681-7C8E-0E7FD8EC773D}"/>
              </a:ext>
            </a:extLst>
          </p:cNvPr>
          <p:cNvSpPr/>
          <p:nvPr/>
        </p:nvSpPr>
        <p:spPr>
          <a:xfrm>
            <a:off x="5159" y="0"/>
            <a:ext cx="6858000" cy="9905999"/>
          </a:xfrm>
          <a:prstGeom prst="rect">
            <a:avLst/>
          </a:prstGeom>
          <a:solidFill>
            <a:srgbClr val="000000">
              <a:alpha val="62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110648-F903-89AB-D180-9B900866A94B}"/>
              </a:ext>
            </a:extLst>
          </p:cNvPr>
          <p:cNvSpPr txBox="1"/>
          <p:nvPr/>
        </p:nvSpPr>
        <p:spPr>
          <a:xfrm>
            <a:off x="74052" y="6608717"/>
            <a:ext cx="67202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5600" dirty="0">
                <a:ln w="25400">
                  <a:solidFill>
                    <a:srgbClr val="3AA4CE"/>
                  </a:solidFill>
                </a:ln>
                <a:solidFill>
                  <a:srgbClr val="192032"/>
                </a:solidFill>
                <a:latin typeface="OCR A Extended" panose="02010509020102010303" pitchFamily="50" charset="0"/>
                <a:ea typeface="Sora" pitchFamily="34" charset="-122"/>
                <a:cs typeface="Sora" pitchFamily="34" charset="-120"/>
              </a:rPr>
              <a:t>Entre </a:t>
            </a:r>
          </a:p>
          <a:p>
            <a:pPr marL="0" indent="0" algn="ctr">
              <a:buNone/>
            </a:pPr>
            <a:r>
              <a:rPr lang="pt-BR" sz="5600" dirty="0">
                <a:ln w="25400">
                  <a:solidFill>
                    <a:srgbClr val="3AA4CE"/>
                  </a:solidFill>
                </a:ln>
                <a:solidFill>
                  <a:srgbClr val="192032"/>
                </a:solidFill>
                <a:latin typeface="OCR A Extended" panose="02010509020102010303" pitchFamily="50" charset="0"/>
                <a:ea typeface="Sora" pitchFamily="34" charset="-122"/>
                <a:cs typeface="Sora" pitchFamily="34" charset="-120"/>
              </a:rPr>
              <a:t>a Realidade</a:t>
            </a:r>
          </a:p>
          <a:p>
            <a:pPr marL="0" indent="0" algn="ctr">
              <a:buNone/>
            </a:pPr>
            <a:r>
              <a:rPr lang="pt-BR" sz="5600" dirty="0">
                <a:ln w="25400">
                  <a:solidFill>
                    <a:srgbClr val="3AA4CE"/>
                  </a:solidFill>
                </a:ln>
                <a:solidFill>
                  <a:srgbClr val="192032"/>
                </a:solidFill>
                <a:latin typeface="OCR A Extended" panose="02010509020102010303" pitchFamily="50" charset="0"/>
                <a:ea typeface="Sora" pitchFamily="34" charset="-122"/>
                <a:cs typeface="Sora" pitchFamily="34" charset="-120"/>
              </a:rPr>
              <a:t> e a Ilusão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683084-76CC-5C74-2AB7-EE28B5C06730}"/>
              </a:ext>
            </a:extLst>
          </p:cNvPr>
          <p:cNvSpPr txBox="1"/>
          <p:nvPr/>
        </p:nvSpPr>
        <p:spPr>
          <a:xfrm>
            <a:off x="66314" y="896949"/>
            <a:ext cx="67202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8000" b="1" dirty="0">
                <a:ln w="25400">
                  <a:solidFill>
                    <a:srgbClr val="1A637E"/>
                  </a:solidFill>
                </a:ln>
                <a:gradFill flip="none" rotWithShape="1">
                  <a:gsLst>
                    <a:gs pos="23000">
                      <a:srgbClr val="3AA4CE"/>
                    </a:gs>
                    <a:gs pos="100000">
                      <a:srgbClr val="1A637E"/>
                    </a:gs>
                  </a:gsLst>
                  <a:lin ang="16200000" scaled="1"/>
                  <a:tileRect/>
                </a:gradFill>
                <a:latin typeface="Verdana" panose="020B0604030504040204" pitchFamily="34" charset="0"/>
                <a:ea typeface="Verdana" panose="020B0604030504040204" pitchFamily="34" charset="0"/>
                <a:cs typeface="Sora" pitchFamily="34" charset="-120"/>
              </a:rPr>
              <a:t>Deepfakes</a:t>
            </a:r>
          </a:p>
        </p:txBody>
      </p:sp>
    </p:spTree>
    <p:extLst>
      <p:ext uri="{BB962C8B-B14F-4D97-AF65-F5344CB8AC3E}">
        <p14:creationId xmlns:p14="http://schemas.microsoft.com/office/powerpoint/2010/main" val="237413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C229DD-50E8-51B8-8DB9-4FCB5BD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0"/>
            <a:ext cx="6858000" cy="9882639"/>
          </a:xfrm>
          <a:prstGeom prst="rect">
            <a:avLst/>
          </a:prstGeom>
        </p:spPr>
      </p:pic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-23359"/>
            <a:ext cx="6858000" cy="9905999"/>
          </a:xfrm>
          <a:prstGeom prst="rect">
            <a:avLst/>
          </a:prstGeom>
          <a:solidFill>
            <a:srgbClr val="000000">
              <a:alpha val="57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DA2F1-EEE1-C802-1FD2-699BD29CF3EB}"/>
              </a:ext>
            </a:extLst>
          </p:cNvPr>
          <p:cNvSpPr txBox="1"/>
          <p:nvPr/>
        </p:nvSpPr>
        <p:spPr>
          <a:xfrm>
            <a:off x="1234115" y="486820"/>
            <a:ext cx="438976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ln w="4445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</a:rPr>
              <a:t>03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71F672-A7E6-B0F2-6BB8-8FFCE1022BE4}"/>
              </a:ext>
            </a:extLst>
          </p:cNvPr>
          <p:cNvSpPr txBox="1"/>
          <p:nvPr/>
        </p:nvSpPr>
        <p:spPr>
          <a:xfrm>
            <a:off x="168086" y="5777200"/>
            <a:ext cx="6521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0" dirty="0">
                <a:ln w="2540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OCR A Extended" panose="02010509020102010303" pitchFamily="50" charset="0"/>
              </a:rPr>
              <a:t>Impactos e Riscos dos Deepfakes</a:t>
            </a:r>
            <a:endParaRPr lang="pt-BR" sz="5400" dirty="0">
              <a:ln w="25400">
                <a:solidFill>
                  <a:srgbClr val="1A637E"/>
                </a:solidFill>
              </a:ln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1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548013" y="2784131"/>
            <a:ext cx="57619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Os deepfakes têm implicações significativas em várias áreas, incluindo política, segurança empresarial, e privacidade pessoal. Eles podem ser usados para desinformação, fraude financeira, e extorsão.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F1D7D-F227-E25A-E315-AA866333AFD1}"/>
              </a:ext>
            </a:extLst>
          </p:cNvPr>
          <p:cNvSpPr txBox="1"/>
          <p:nvPr/>
        </p:nvSpPr>
        <p:spPr>
          <a:xfrm>
            <a:off x="548013" y="5182877"/>
            <a:ext cx="5761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Exemplos incluem o uso de deepfakes para manipular eleições, enganar executivos empresariais a transferir fundos e criar conteúdo de vingança pornográfica. A ameaça está crescendo com a facilidade de acesso a ferramentas de criação de deepfakes.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547E-780A-91BB-D6C3-403DD733E58C}"/>
              </a:ext>
            </a:extLst>
          </p:cNvPr>
          <p:cNvSpPr txBox="1"/>
          <p:nvPr/>
        </p:nvSpPr>
        <p:spPr>
          <a:xfrm>
            <a:off x="4006516" y="9473434"/>
            <a:ext cx="2851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* História e Evolução dos Deepfakes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C229DD-50E8-51B8-8DB9-4FCB5BD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0"/>
            <a:ext cx="6858000" cy="9882639"/>
          </a:xfrm>
          <a:prstGeom prst="rect">
            <a:avLst/>
          </a:prstGeom>
        </p:spPr>
      </p:pic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-23359"/>
            <a:ext cx="6858000" cy="9905999"/>
          </a:xfrm>
          <a:prstGeom prst="rect">
            <a:avLst/>
          </a:prstGeom>
          <a:solidFill>
            <a:srgbClr val="000000">
              <a:alpha val="57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DA2F1-EEE1-C802-1FD2-699BD29CF3EB}"/>
              </a:ext>
            </a:extLst>
          </p:cNvPr>
          <p:cNvSpPr txBox="1"/>
          <p:nvPr/>
        </p:nvSpPr>
        <p:spPr>
          <a:xfrm>
            <a:off x="1234115" y="486820"/>
            <a:ext cx="438976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ln w="4445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</a:rPr>
              <a:t>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71F672-A7E6-B0F2-6BB8-8FFCE1022BE4}"/>
              </a:ext>
            </a:extLst>
          </p:cNvPr>
          <p:cNvSpPr txBox="1"/>
          <p:nvPr/>
        </p:nvSpPr>
        <p:spPr>
          <a:xfrm>
            <a:off x="168086" y="5777200"/>
            <a:ext cx="6521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0" dirty="0">
                <a:ln w="2540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OCR A Extended" panose="02010509020102010303" pitchFamily="50" charset="0"/>
              </a:rPr>
              <a:t>Detectando e Combatendo Deepfakes</a:t>
            </a:r>
            <a:endParaRPr lang="pt-BR" sz="5400" dirty="0">
              <a:ln w="25400">
                <a:solidFill>
                  <a:srgbClr val="1A637E"/>
                </a:solidFill>
              </a:ln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548013" y="2414799"/>
            <a:ext cx="5761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detecção de deepfakes envolve técnicas de forense digital e o desenvolvimento de algoritmos específicos para identificar manipulações. Existem iniciativas para criar ferramentas de detecção acessíveis e educar o público sobre como identificar deepfakes.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F1D7D-F227-E25A-E315-AA866333AFD1}"/>
              </a:ext>
            </a:extLst>
          </p:cNvPr>
          <p:cNvSpPr txBox="1"/>
          <p:nvPr/>
        </p:nvSpPr>
        <p:spPr>
          <a:xfrm>
            <a:off x="548013" y="5182877"/>
            <a:ext cx="5761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Ferramentas como Deeptrace e iniciativas como a Content Authenticity Initiative ajudam a rastrear a origem dos vídeos. Além disso, a verificação em duas etapas nas comunicações e a educação dos funcionários são métodos eficazes para mitigar riscos​​.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547E-780A-91BB-D6C3-403DD733E58C}"/>
              </a:ext>
            </a:extLst>
          </p:cNvPr>
          <p:cNvSpPr txBox="1"/>
          <p:nvPr/>
        </p:nvSpPr>
        <p:spPr>
          <a:xfrm>
            <a:off x="3741821" y="9473434"/>
            <a:ext cx="3116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* Detectando e Combatendo Deepfakes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C229DD-50E8-51B8-8DB9-4FCB5BD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0"/>
            <a:ext cx="6858000" cy="9882639"/>
          </a:xfrm>
          <a:prstGeom prst="rect">
            <a:avLst/>
          </a:prstGeom>
        </p:spPr>
      </p:pic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-23359"/>
            <a:ext cx="6858000" cy="9905999"/>
          </a:xfrm>
          <a:prstGeom prst="rect">
            <a:avLst/>
          </a:prstGeom>
          <a:solidFill>
            <a:srgbClr val="000000">
              <a:alpha val="57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DA2F1-EEE1-C802-1FD2-699BD29CF3EB}"/>
              </a:ext>
            </a:extLst>
          </p:cNvPr>
          <p:cNvSpPr txBox="1"/>
          <p:nvPr/>
        </p:nvSpPr>
        <p:spPr>
          <a:xfrm>
            <a:off x="1234115" y="486820"/>
            <a:ext cx="438976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ln w="4445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</a:rPr>
              <a:t>05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71F672-A7E6-B0F2-6BB8-8FFCE1022BE4}"/>
              </a:ext>
            </a:extLst>
          </p:cNvPr>
          <p:cNvSpPr txBox="1"/>
          <p:nvPr/>
        </p:nvSpPr>
        <p:spPr>
          <a:xfrm>
            <a:off x="168086" y="5777200"/>
            <a:ext cx="6521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0" dirty="0">
                <a:ln w="2540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OCR A Extended" panose="02010509020102010303" pitchFamily="50" charset="0"/>
              </a:rPr>
              <a:t>Usos Positivos dos Deepfakes</a:t>
            </a:r>
            <a:endParaRPr lang="pt-BR" sz="5400" dirty="0">
              <a:ln w="25400">
                <a:solidFill>
                  <a:srgbClr val="1A637E"/>
                </a:solidFill>
              </a:ln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</a:endParaRPr>
          </a:p>
        </p:txBody>
      </p:sp>
      <p:pic>
        <p:nvPicPr>
          <p:cNvPr id="9" name="Gráfico 8" descr="Gráfico de barras com tendência ascendente">
            <a:extLst>
              <a:ext uri="{FF2B5EF4-FFF2-40B4-BE49-F238E27FC236}">
                <a16:creationId xmlns:a16="http://schemas.microsoft.com/office/drawing/2014/main" id="{958E6375-C630-C8ED-4DB6-D6F39755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050" y="9300411"/>
            <a:ext cx="437284" cy="437284"/>
          </a:xfrm>
          <a:prstGeom prst="rect">
            <a:avLst/>
          </a:prstGeom>
        </p:spPr>
      </p:pic>
      <p:pic>
        <p:nvPicPr>
          <p:cNvPr id="10" name="Gráfico 9" descr="Banco de dados">
            <a:extLst>
              <a:ext uri="{FF2B5EF4-FFF2-40B4-BE49-F238E27FC236}">
                <a16:creationId xmlns:a16="http://schemas.microsoft.com/office/drawing/2014/main" id="{2BCF9B57-1D0C-8861-9ACE-CEE3C5803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0342" y="9300411"/>
            <a:ext cx="437284" cy="437284"/>
          </a:xfrm>
          <a:prstGeom prst="rect">
            <a:avLst/>
          </a:prstGeom>
        </p:spPr>
      </p:pic>
      <p:pic>
        <p:nvPicPr>
          <p:cNvPr id="11" name="Gráfico 10" descr="Lupa">
            <a:extLst>
              <a:ext uri="{FF2B5EF4-FFF2-40B4-BE49-F238E27FC236}">
                <a16:creationId xmlns:a16="http://schemas.microsoft.com/office/drawing/2014/main" id="{4517D221-0B56-A938-1D5D-54D56A088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9634" y="9302417"/>
            <a:ext cx="437284" cy="4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6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548013" y="3153463"/>
            <a:ext cx="5761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Embora frequentemente associados a usos negativos, deepfakes também têm aplicações positivas em áreas como entretenimento, acessibilidade, e preservação da privacidade.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F1D7D-F227-E25A-E315-AA866333AFD1}"/>
              </a:ext>
            </a:extLst>
          </p:cNvPr>
          <p:cNvSpPr txBox="1"/>
          <p:nvPr/>
        </p:nvSpPr>
        <p:spPr>
          <a:xfrm>
            <a:off x="548013" y="5182877"/>
            <a:ext cx="57619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Deepfakes são utilizados em filmes para recriar atores falecidos ou rejuvenescer atores vivos, e na área de acessibilidade, ajudam pessoas que perderam a capacidade de falar a recuperar sua voz usando tecnologia de IA. Documentários como "Welcome to Chechnya" usam deepfakes para proteger a identidade de ativistas vulneráveis​.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547E-780A-91BB-D6C3-403DD733E58C}"/>
              </a:ext>
            </a:extLst>
          </p:cNvPr>
          <p:cNvSpPr txBox="1"/>
          <p:nvPr/>
        </p:nvSpPr>
        <p:spPr>
          <a:xfrm>
            <a:off x="4006516" y="9473434"/>
            <a:ext cx="2851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* Usos Positivos dos Deepfakes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7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548011" y="2394295"/>
            <a:ext cx="576197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tecnologia dos deepfakes apresenta um fascinante paradoxo entre inovação e risco. Enquanto possibilita avanços significativos no entretenimento e acessibilidade, ela também coloca desafios enormes em termos de segurança e privacidade. Entender a história e a evolução dos deepfakes, as tecnologias envolvidas, e os impactos sociais e econômicos nos permite estar mais preparados para lidar com suas consequências. Ferramentas de detecção e estratégias de mitigação são cruciais para proteger indivíduos e organizações contra fraudes e desinformação. Ao mesmo tempo, explorar usos positivos pode transformar essa tecnologia em uma força para o bem. Com conhecimento e precaução, podemos navegar com segurança pelo futuro digital.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C4B2F4-B00F-5001-685D-397C3E4FEF23}"/>
              </a:ext>
            </a:extLst>
          </p:cNvPr>
          <p:cNvSpPr txBox="1"/>
          <p:nvPr/>
        </p:nvSpPr>
        <p:spPr>
          <a:xfrm>
            <a:off x="168086" y="699569"/>
            <a:ext cx="652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0" dirty="0">
                <a:ln w="2540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OCR A Extended" panose="02010509020102010303" pitchFamily="50" charset="0"/>
              </a:rPr>
              <a:t>Conclusão</a:t>
            </a:r>
            <a:endParaRPr lang="pt-BR" sz="5400" dirty="0">
              <a:ln w="25400">
                <a:solidFill>
                  <a:srgbClr val="1A637E"/>
                </a:solidFill>
              </a:ln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1172747" y="2267834"/>
            <a:ext cx="432147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Nos últimos anos, a tecnologia dos deepfakes tem ganhado destaque, criando uma linha tênue entre o que é real e o que é artificial. Utilizando algoritmos avançados de inteligência artificial e machine learning, os deepfakes podem produzir vídeos e áudios incrivelmente realistas, capazes de enganar até os olhos mais treinados.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88983B-CF96-8EFE-00F7-16ADEB2EF0F4}"/>
              </a:ext>
            </a:extLst>
          </p:cNvPr>
          <p:cNvSpPr txBox="1"/>
          <p:nvPr/>
        </p:nvSpPr>
        <p:spPr>
          <a:xfrm>
            <a:off x="1268259" y="1400754"/>
            <a:ext cx="2459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D138F3-B512-210E-3FBC-0F73D0050660}"/>
              </a:ext>
            </a:extLst>
          </p:cNvPr>
          <p:cNvSpPr/>
          <p:nvPr/>
        </p:nvSpPr>
        <p:spPr>
          <a:xfrm>
            <a:off x="1077236" y="0"/>
            <a:ext cx="191023" cy="2091847"/>
          </a:xfrm>
          <a:prstGeom prst="rect">
            <a:avLst/>
          </a:prstGeom>
          <a:solidFill>
            <a:srgbClr val="3AA4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3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1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1172747" y="2259438"/>
            <a:ext cx="432147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Embora tenham aplicações fascinantes no entretenimento e na acessibilidade, os deepfakes também apresentam sérios riscos, como a disseminação de desinformação, fraudes financeiras e violações de privacidade.</a:t>
            </a:r>
          </a:p>
          <a:p>
            <a:endParaRPr lang="pt-BR" sz="3200" b="0" i="0" dirty="0">
              <a:solidFill>
                <a:srgbClr val="ECECEC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Este ebook, "Deepfakes: Entre a Realidade e a Ilusão - Tecnologia, Impactos e Soluções", 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D138F3-B512-210E-3FBC-0F73D0050660}"/>
              </a:ext>
            </a:extLst>
          </p:cNvPr>
          <p:cNvSpPr/>
          <p:nvPr/>
        </p:nvSpPr>
        <p:spPr>
          <a:xfrm>
            <a:off x="1077236" y="0"/>
            <a:ext cx="191023" cy="2091847"/>
          </a:xfrm>
          <a:prstGeom prst="rect">
            <a:avLst/>
          </a:prstGeom>
          <a:solidFill>
            <a:srgbClr val="3AA4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3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1172747" y="2259438"/>
            <a:ext cx="432147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tem como objetivo explorar a história e a evolução dos deepfakes, entender as tecnologias subjacentes, analisar os impactos sociais e econômicos, e discutir métodos eficazes para detectar e combater essa ameaça emergente. Ao final, também veremos como essa tecnologia pode ser utilizada de maneira positiva, trazendo benefícios para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D138F3-B512-210E-3FBC-0F73D0050660}"/>
              </a:ext>
            </a:extLst>
          </p:cNvPr>
          <p:cNvSpPr/>
          <p:nvPr/>
        </p:nvSpPr>
        <p:spPr>
          <a:xfrm>
            <a:off x="1077236" y="0"/>
            <a:ext cx="191023" cy="2091847"/>
          </a:xfrm>
          <a:prstGeom prst="rect">
            <a:avLst/>
          </a:prstGeom>
          <a:solidFill>
            <a:srgbClr val="3AA4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6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1172747" y="2198399"/>
            <a:ext cx="432147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sociedade.</a:t>
            </a:r>
          </a:p>
          <a:p>
            <a:endParaRPr lang="pt-BR" sz="3200" b="0" i="0" dirty="0">
              <a:solidFill>
                <a:srgbClr val="ECECEC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Vamos embarcar nesta jornada para desvendar o fascinante e complexo mundo dos deepfakes, entendendo melhor como podemos nos proteger e aproveitar ao máximo essa poderosa tecnologia.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D138F3-B512-210E-3FBC-0F73D0050660}"/>
              </a:ext>
            </a:extLst>
          </p:cNvPr>
          <p:cNvSpPr/>
          <p:nvPr/>
        </p:nvSpPr>
        <p:spPr>
          <a:xfrm>
            <a:off x="1077236" y="0"/>
            <a:ext cx="191023" cy="2091847"/>
          </a:xfrm>
          <a:prstGeom prst="rect">
            <a:avLst/>
          </a:prstGeom>
          <a:solidFill>
            <a:srgbClr val="3AA4C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48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6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C229DD-50E8-51B8-8DB9-4FCB5BD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0"/>
            <a:ext cx="6858000" cy="9882639"/>
          </a:xfrm>
          <a:prstGeom prst="rect">
            <a:avLst/>
          </a:prstGeom>
        </p:spPr>
      </p:pic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1"/>
            <a:ext cx="6858000" cy="9905999"/>
          </a:xfrm>
          <a:prstGeom prst="rect">
            <a:avLst/>
          </a:prstGeom>
          <a:solidFill>
            <a:srgbClr val="000000">
              <a:alpha val="57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DA2F1-EEE1-C802-1FD2-699BD29CF3EB}"/>
              </a:ext>
            </a:extLst>
          </p:cNvPr>
          <p:cNvSpPr txBox="1"/>
          <p:nvPr/>
        </p:nvSpPr>
        <p:spPr>
          <a:xfrm>
            <a:off x="1234115" y="486820"/>
            <a:ext cx="438976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ln w="4445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</a:rPr>
              <a:t>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71F672-A7E6-B0F2-6BB8-8FFCE1022BE4}"/>
              </a:ext>
            </a:extLst>
          </p:cNvPr>
          <p:cNvSpPr txBox="1"/>
          <p:nvPr/>
        </p:nvSpPr>
        <p:spPr>
          <a:xfrm>
            <a:off x="168086" y="5777200"/>
            <a:ext cx="6521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0" dirty="0">
                <a:ln w="2540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OCR A Extended" panose="02010509020102010303" pitchFamily="50" charset="0"/>
              </a:rPr>
              <a:t>História e Evolução dos Deepfakes</a:t>
            </a:r>
            <a:endParaRPr lang="pt-BR" sz="5400" dirty="0">
              <a:ln w="25400">
                <a:solidFill>
                  <a:srgbClr val="1A637E"/>
                </a:solidFill>
              </a:ln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6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-1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548013" y="1306803"/>
            <a:ext cx="57619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Os deepfakes são mídias sintéticas geradas por inteligência artificial, especificamente usando técnicas de deep learning e redes neurais. Surgiram em 2017 em um subreddit onde usuários trocavam vídeos manipulados, principalmente para inserir celebridades em conteúdos pornográficos. Desde então, a tecnologia se expandiu para várias outras aplicações.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F1D7D-F227-E25A-E315-AA866333AFD1}"/>
              </a:ext>
            </a:extLst>
          </p:cNvPr>
          <p:cNvSpPr txBox="1"/>
          <p:nvPr/>
        </p:nvSpPr>
        <p:spPr>
          <a:xfrm>
            <a:off x="548013" y="5182877"/>
            <a:ext cx="5761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manipulação de imagens e vídeos remonta ao século XIX, mas a criação de deepfakes modernos começou a se intensificar na década de 1990 em ambientes acadêmicos, sendo mais tarde adotada por amadores online e, eventualmente, pela indústria​​.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547E-780A-91BB-D6C3-403DD733E58C}"/>
              </a:ext>
            </a:extLst>
          </p:cNvPr>
          <p:cNvSpPr txBox="1"/>
          <p:nvPr/>
        </p:nvSpPr>
        <p:spPr>
          <a:xfrm>
            <a:off x="4006516" y="9473434"/>
            <a:ext cx="2851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* História e Evolução dos Deepfakes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3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C229DD-50E8-51B8-8DB9-4FCB5BD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0"/>
            <a:ext cx="6858000" cy="9882639"/>
          </a:xfrm>
          <a:prstGeom prst="rect">
            <a:avLst/>
          </a:prstGeom>
        </p:spPr>
      </p:pic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-23359"/>
            <a:ext cx="6858000" cy="9905999"/>
          </a:xfrm>
          <a:prstGeom prst="rect">
            <a:avLst/>
          </a:prstGeom>
          <a:solidFill>
            <a:srgbClr val="000000">
              <a:alpha val="57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DA2F1-EEE1-C802-1FD2-699BD29CF3EB}"/>
              </a:ext>
            </a:extLst>
          </p:cNvPr>
          <p:cNvSpPr txBox="1"/>
          <p:nvPr/>
        </p:nvSpPr>
        <p:spPr>
          <a:xfrm>
            <a:off x="1234115" y="486820"/>
            <a:ext cx="438976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ln w="4445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latin typeface="OCR A Extended" panose="02010509020102010303" pitchFamily="50" charset="0"/>
              </a:rPr>
              <a:t>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71F672-A7E6-B0F2-6BB8-8FFCE1022BE4}"/>
              </a:ext>
            </a:extLst>
          </p:cNvPr>
          <p:cNvSpPr txBox="1"/>
          <p:nvPr/>
        </p:nvSpPr>
        <p:spPr>
          <a:xfrm>
            <a:off x="168086" y="5777200"/>
            <a:ext cx="6521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0" dirty="0">
                <a:ln w="25400">
                  <a:solidFill>
                    <a:srgbClr val="1A637E"/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OCR A Extended" panose="02010509020102010303" pitchFamily="50" charset="0"/>
              </a:rPr>
              <a:t>Tecnologias Utilizadas em Deepfakes</a:t>
            </a:r>
            <a:endParaRPr lang="pt-BR" sz="5400" dirty="0">
              <a:ln w="25400">
                <a:solidFill>
                  <a:srgbClr val="1A637E"/>
                </a:solidFill>
              </a:ln>
              <a:solidFill>
                <a:schemeClr val="bg1">
                  <a:lumMod val="8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0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1ADA23C-431C-1935-D488-AFF58B35354F}"/>
              </a:ext>
            </a:extLst>
          </p:cNvPr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D2CC5-92DE-51A3-E1CA-A12373AD985B}"/>
              </a:ext>
            </a:extLst>
          </p:cNvPr>
          <p:cNvSpPr txBox="1"/>
          <p:nvPr/>
        </p:nvSpPr>
        <p:spPr>
          <a:xfrm>
            <a:off x="548013" y="2414799"/>
            <a:ext cx="5761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As tecnologias por trás dos deepfakes incluem redes neurais, especificamente GANs (Generative Adversarial Networks) e VAEs (Variational Autoencoders). Essas tecnologias permitem criar vídeos e áudios falsos incrivelmente realistas.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F1D7D-F227-E25A-E315-AA866333AFD1}"/>
              </a:ext>
            </a:extLst>
          </p:cNvPr>
          <p:cNvSpPr txBox="1"/>
          <p:nvPr/>
        </p:nvSpPr>
        <p:spPr>
          <a:xfrm>
            <a:off x="548013" y="5182877"/>
            <a:ext cx="5761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GANs operam através de um sistema de duas redes neurais competindo uma contra a outra, aprimorando continuamente a qualidade do conteúdo gerado. Essas tecnologias são a base para a criação de imagens realistas e vídeos manipulados​.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547E-780A-91BB-D6C3-403DD733E58C}"/>
              </a:ext>
            </a:extLst>
          </p:cNvPr>
          <p:cNvSpPr txBox="1"/>
          <p:nvPr/>
        </p:nvSpPr>
        <p:spPr>
          <a:xfrm>
            <a:off x="3789947" y="9473434"/>
            <a:ext cx="3068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* Tecnologias Utilizadas em Deepfakes</a:t>
            </a:r>
            <a:endParaRPr lang="pt-B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72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263</TotalTime>
  <Words>770</Words>
  <Application>Microsoft Office PowerPoint</Application>
  <PresentationFormat>Papel A4 (210 x 297 mm)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OCR A Extended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Ezequiel</dc:creator>
  <cp:lastModifiedBy>Jose Ezequiel</cp:lastModifiedBy>
  <cp:revision>4</cp:revision>
  <dcterms:created xsi:type="dcterms:W3CDTF">2024-05-06T18:30:21Z</dcterms:created>
  <dcterms:modified xsi:type="dcterms:W3CDTF">2024-05-24T23:12:52Z</dcterms:modified>
</cp:coreProperties>
</file>