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27"/>
  </p:notes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555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76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3150"/>
    <a:srgbClr val="A62B4D"/>
    <a:srgbClr val="FAA61A"/>
    <a:srgbClr val="F58220"/>
    <a:srgbClr val="F15A22"/>
    <a:srgbClr val="F69679"/>
    <a:srgbClr val="C00026"/>
    <a:srgbClr val="C4161C"/>
    <a:srgbClr val="E6E7E8"/>
    <a:srgbClr val="BCBE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06BD82-CB89-44D7-8E0B-A0EA4EA31587}">
  <a:tblStyle styleId="{5D06BD82-CB89-44D7-8E0B-A0EA4EA31587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B9BD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B9BD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B9BD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B9BD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157AF2-6733-427E-A066-D5AD1640703D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tcBdr/>
        <a:fill>
          <a:solidFill>
            <a:srgbClr val="E0E0E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0E0E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A5A5A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A5A5A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A5A5A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A5A5A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15"/>
    <p:restoredTop sz="94803"/>
  </p:normalViewPr>
  <p:slideViewPr>
    <p:cSldViewPr snapToGrid="0">
      <p:cViewPr varScale="1">
        <p:scale>
          <a:sx n="148" d="100"/>
          <a:sy n="148" d="100"/>
        </p:scale>
        <p:origin x="192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9" d="100"/>
        <a:sy n="19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b3f9fbc8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b3f9fbc8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8b3f9fbc8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8b3f9fbc84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 1">
  <p:cSld name="Insper - Cinza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2617881" y="1256525"/>
            <a:ext cx="6192900" cy="205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Verdana"/>
              <a:buNone/>
              <a:defRPr sz="32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2617875" y="3205350"/>
            <a:ext cx="6192900" cy="79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body" idx="1"/>
          </p:nvPr>
        </p:nvSpPr>
        <p:spPr>
          <a:xfrm>
            <a:off x="311700" y="4046277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115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algn="ctr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DE7493-2E4B-5C4E-9CEC-D983D7735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232" y="445025"/>
            <a:ext cx="5236068" cy="572700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387CE094-D946-834B-8742-C22D40B9BA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369165" cy="5148263"/>
          </a:xfrm>
        </p:spPr>
        <p:txBody>
          <a:bodyPr/>
          <a:lstStyle>
            <a:lvl1pPr marL="12065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14A18C9F-D37E-CD41-AA0F-37871F1016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6232" y="1497013"/>
            <a:ext cx="5236068" cy="3032125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</p:spTree>
    <p:extLst>
      <p:ext uri="{BB962C8B-B14F-4D97-AF65-F5344CB8AC3E}">
        <p14:creationId xmlns:p14="http://schemas.microsoft.com/office/powerpoint/2010/main" val="13147824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hyperlink" Target="https://www.insper.edu.br/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Verdana"/>
              <a:buChar char="●"/>
              <a:defRPr sz="17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○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■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●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○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■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●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○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111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Verdana"/>
              <a:buChar char="■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8" name="Google Shape;8;p1">
            <a:hlinkClick r:id="rId7"/>
          </p:cNvPr>
          <p:cNvSpPr txBox="1"/>
          <p:nvPr/>
        </p:nvSpPr>
        <p:spPr>
          <a:xfrm>
            <a:off x="1259308" y="4751512"/>
            <a:ext cx="1082255" cy="1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 b="0" i="0" u="none" strike="noStrike" cap="none" dirty="0" err="1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rPr>
              <a:t>www.insper.edu.br</a:t>
            </a:r>
            <a:endParaRPr sz="700" b="0" dirty="0">
              <a:solidFill>
                <a:schemeClr val="accent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8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4722073"/>
            <a:ext cx="719857" cy="2538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2617D5C9-397C-174E-8B82-AE0426703C7A}"/>
              </a:ext>
            </a:extLst>
          </p:cNvPr>
          <p:cNvCxnSpPr/>
          <p:nvPr userDrawn="1"/>
        </p:nvCxnSpPr>
        <p:spPr>
          <a:xfrm>
            <a:off x="1145432" y="4722073"/>
            <a:ext cx="0" cy="253879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1">
            <a:extLst>
              <a:ext uri="{FF2B5EF4-FFF2-40B4-BE49-F238E27FC236}">
                <a16:creationId xmlns:a16="http://schemas.microsoft.com/office/drawing/2014/main" id="{AA7FDAB6-217E-8346-B73A-04625C7EE38D}"/>
              </a:ext>
            </a:extLst>
          </p:cNvPr>
          <p:cNvSpPr txBox="1"/>
          <p:nvPr userDrawn="1"/>
        </p:nvSpPr>
        <p:spPr>
          <a:xfrm>
            <a:off x="8554454" y="4727118"/>
            <a:ext cx="330183" cy="180823"/>
          </a:xfrm>
          <a:prstGeom prst="rect">
            <a:avLst/>
          </a:prstGeom>
          <a:noFill/>
        </p:spPr>
        <p:txBody>
          <a:bodyPr wrap="square" lIns="57153" tIns="28577" rIns="57153" bIns="28577" rtlCol="0">
            <a:spAutoFit/>
          </a:bodyPr>
          <a:lstStyle/>
          <a:p>
            <a:pPr algn="ctr"/>
            <a:fld id="{260E2A6B-A809-4840-BF14-8648BC0BDF87}" type="slidenum">
              <a:rPr lang="id-ID" sz="800" b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pPr algn="ctr"/>
              <a:t>‹#›</a:t>
            </a:fld>
            <a:endParaRPr lang="id-ID" sz="800" b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D3C3ABF-6166-5143-A992-6CFFA31767EF}"/>
              </a:ext>
            </a:extLst>
          </p:cNvPr>
          <p:cNvSpPr/>
          <p:nvPr userDrawn="1"/>
        </p:nvSpPr>
        <p:spPr>
          <a:xfrm>
            <a:off x="8606792" y="4703625"/>
            <a:ext cx="225507" cy="227809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5" dirty="0">
              <a:solidFill>
                <a:schemeClr val="tx1"/>
              </a:solidFill>
              <a:latin typeface="Lato Light"/>
              <a:cs typeface="Lato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8" r:id="rId3"/>
    <p:sldLayoutId id="2147483659" r:id="rId4"/>
    <p:sldLayoutId id="2147483662" r:id="rId5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1" i="0" u="none" strike="noStrike" cap="none">
          <a:solidFill>
            <a:schemeClr val="tx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tx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nl/photo/1557461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insper/supercomp" TargetMode="External"/><Relationship Id="rId2" Type="http://schemas.openxmlformats.org/officeDocument/2006/relationships/hyperlink" Target="https://forms.office.com/r/zrNsetQdAH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hyperlink" Target="http://insper.github.io/supercompb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xpixel.net/Innovation-Idea-Mindmap-Brainstorm-Imagination-2123972" TargetMode="Externa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xpixel.net/Innovation-Idea-Mindmap-Brainstorm-Imagination-2123972" TargetMode="Externa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xpixel.net/Innovation-Idea-Mindmap-Brainstorm-Imagination-2123972" TargetMode="Externa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hyperlink" Target="https://www.insper.edu.br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ctrTitle"/>
          </p:nvPr>
        </p:nvSpPr>
        <p:spPr>
          <a:xfrm>
            <a:off x="2617875" y="1394850"/>
            <a:ext cx="6192900" cy="19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Supercomputação</a:t>
            </a:r>
            <a:endParaRPr sz="3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FD02BD-BC78-0946-A530-7F21E6BD42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A68B34-731F-AE46-A9A7-5187482C9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Cluster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017288-34E3-384C-A876-1B3DB9BB03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DA75BA53-CF54-3E40-BEDC-3E824634958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9624" y="1548532"/>
            <a:ext cx="2785640" cy="2046434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243AA2AD-5D29-424B-8DD8-D4486E442E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5853" y="1430129"/>
            <a:ext cx="3966147" cy="228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650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08D531-BBE9-B549-8B7D-550D2720F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42379"/>
            <a:ext cx="8520600" cy="572700"/>
          </a:xfrm>
        </p:spPr>
        <p:txBody>
          <a:bodyPr/>
          <a:lstStyle/>
          <a:p>
            <a:r>
              <a:rPr lang="pt-BR" dirty="0"/>
              <a:t>Supercomputador</a:t>
            </a:r>
          </a:p>
        </p:txBody>
      </p:sp>
      <p:pic>
        <p:nvPicPr>
          <p:cNvPr id="1030" name="Picture 6" descr="Chapter 3. System Overview">
            <a:extLst>
              <a:ext uri="{FF2B5EF4-FFF2-40B4-BE49-F238E27FC236}">
                <a16:creationId xmlns:a16="http://schemas.microsoft.com/office/drawing/2014/main" id="{D937CF0E-EF41-B545-BB74-DC0246D82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73884" y="911646"/>
            <a:ext cx="2886915" cy="3352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7">
            <a:extLst>
              <a:ext uri="{FF2B5EF4-FFF2-40B4-BE49-F238E27FC236}">
                <a16:creationId xmlns:a16="http://schemas.microsoft.com/office/drawing/2014/main" id="{E7BDEC91-1B59-F24C-8417-D291223D7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2418" y="-5927561"/>
            <a:ext cx="3435982" cy="1589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Standards-Based Platform Reduces Cost While Delivering Uncompromised Performance on Linux</a:t>
            </a:r>
            <a:r>
              <a:rPr kumimoji="0" lang="pt-BR" altLang="pt-BR" sz="5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® </a:t>
            </a:r>
            <a:r>
              <a:rPr kumimoji="0" lang="pt-BR" altLang="pt-BR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Operating System</a:t>
            </a:r>
            <a:br>
              <a:rPr kumimoji="0" lang="pt-BR" altLang="pt-BR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302D30"/>
                </a:solidFill>
                <a:effectLst/>
                <a:latin typeface="ArialMT"/>
              </a:rPr>
              <a:t>Like its predecessors, the SGI Altix 4700 platform has been designed specifically for technical users based on industry standard CPUs, memory and I/O. This infrastructure is supported by a complete HPC solution stack running on industry standard Linux</a:t>
            </a:r>
            <a:r>
              <a:rPr kumimoji="0" lang="pt-BR" altLang="pt-BR" sz="500" b="0" i="0" u="none" strike="noStrike" cap="none" normalizeH="0" baseline="0">
                <a:ln>
                  <a:noFill/>
                </a:ln>
                <a:solidFill>
                  <a:srgbClr val="302D30"/>
                </a:solidFill>
                <a:effectLst/>
                <a:latin typeface="ArialMT"/>
              </a:rPr>
              <a:t>® </a:t>
            </a:r>
            <a: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302D30"/>
                </a:solidFill>
                <a:effectLst/>
                <a:latin typeface="ArialMT"/>
              </a:rPr>
              <a:t>operating systems with the choice of Novell</a:t>
            </a:r>
            <a:r>
              <a:rPr kumimoji="0" lang="pt-BR" altLang="pt-BR" sz="500" b="0" i="0" u="none" strike="noStrike" cap="none" normalizeH="0" baseline="0">
                <a:ln>
                  <a:noFill/>
                </a:ln>
                <a:solidFill>
                  <a:srgbClr val="302D30"/>
                </a:solidFill>
                <a:effectLst/>
                <a:latin typeface="ArialMT"/>
              </a:rPr>
              <a:t>® </a:t>
            </a:r>
            <a: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302D30"/>
                </a:solidFill>
                <a:effectLst/>
                <a:latin typeface="ArialMT"/>
              </a:rPr>
              <a:t>SUSE</a:t>
            </a:r>
            <a:r>
              <a:rPr kumimoji="0" lang="pt-BR" altLang="pt-BR" sz="500" b="0" i="0" u="none" strike="noStrike" cap="none" normalizeH="0" baseline="0">
                <a:ln>
                  <a:noFill/>
                </a:ln>
                <a:solidFill>
                  <a:srgbClr val="302D30"/>
                </a:solidFill>
                <a:effectLst/>
                <a:latin typeface="ArialMT"/>
              </a:rPr>
              <a:t>® </a:t>
            </a:r>
            <a: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302D30"/>
                </a:solidFill>
                <a:effectLst/>
                <a:latin typeface="ArialMT"/>
              </a:rPr>
              <a:t>LINUX Enterprise Server or Red Hat</a:t>
            </a:r>
            <a:r>
              <a:rPr kumimoji="0" lang="pt-BR" altLang="pt-BR" sz="500" b="0" i="0" u="none" strike="noStrike" cap="none" normalizeH="0" baseline="0">
                <a:ln>
                  <a:noFill/>
                </a:ln>
                <a:solidFill>
                  <a:srgbClr val="302D30"/>
                </a:solidFill>
                <a:effectLst/>
                <a:latin typeface="ArialMT"/>
              </a:rPr>
              <a:t>® </a:t>
            </a:r>
            <a: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302D30"/>
                </a:solidFill>
                <a:effectLst/>
                <a:latin typeface="ArialMT"/>
              </a:rPr>
              <a:t>Enterprise Linux</a:t>
            </a:r>
            <a:r>
              <a:rPr kumimoji="0" lang="pt-BR" altLang="pt-BR" sz="500" b="0" i="0" u="none" strike="noStrike" cap="none" normalizeH="0" baseline="0">
                <a:ln>
                  <a:noFill/>
                </a:ln>
                <a:solidFill>
                  <a:srgbClr val="302D30"/>
                </a:solidFill>
                <a:effectLst/>
                <a:latin typeface="ArialMT"/>
              </a:rPr>
              <a:t>® </a:t>
            </a:r>
            <a: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302D30"/>
                </a:solidFill>
                <a:effectLst/>
                <a:latin typeface="ArialMT"/>
              </a:rPr>
              <a:t>Advanced Server operating systems. SGI</a:t>
            </a:r>
            <a:r>
              <a:rPr kumimoji="0" lang="pt-BR" altLang="pt-BR" sz="500" b="0" i="0" u="none" strike="noStrike" cap="none" normalizeH="0" baseline="0">
                <a:ln>
                  <a:noFill/>
                </a:ln>
                <a:solidFill>
                  <a:srgbClr val="302D30"/>
                </a:solidFill>
                <a:effectLst/>
                <a:latin typeface="ArialMT"/>
              </a:rPr>
              <a:t>® </a:t>
            </a:r>
            <a: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302D30"/>
                </a:solidFill>
                <a:effectLst/>
                <a:latin typeface="ArialMT"/>
              </a:rPr>
              <a:t>ProPackTM software provides the tools and enabling applications to optimize performance for Altix systems. </a:t>
            </a:r>
            <a:endParaRPr kumimoji="0" lang="pt-BR" altLang="pt-B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pt-BR" altLang="pt-BR" sz="46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</a:t>
            </a: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1032" name="Picture 8" descr="page1image1593153184">
            <a:extLst>
              <a:ext uri="{FF2B5EF4-FFF2-40B4-BE49-F238E27FC236}">
                <a16:creationId xmlns:a16="http://schemas.microsoft.com/office/drawing/2014/main" id="{69537509-98F4-5440-BAAA-F9267BDC9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95017" y="804069"/>
            <a:ext cx="1186701" cy="376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304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214A77-0A3B-024B-B2A2-64938C983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 de </a:t>
            </a:r>
            <a:r>
              <a:rPr lang="pt-BR" dirty="0" err="1"/>
              <a:t>Amdahl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C94669-375A-DD44-BEA6-8FB15C0698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R" sz="1400"/>
              <a:t>Numa aplicação existe sempre uma parte que não pode ser paralelizada</a:t>
            </a:r>
          </a:p>
          <a:p>
            <a:r>
              <a:rPr lang="en-BR" sz="1400"/>
              <a:t>Seja </a:t>
            </a:r>
            <a:r>
              <a:rPr lang="en-BR" sz="1400" b="1"/>
              <a:t>S</a:t>
            </a:r>
            <a:r>
              <a:rPr lang="en-BR" sz="1400"/>
              <a:t> a parte do trabalho sequêncial, </a:t>
            </a:r>
            <a:r>
              <a:rPr lang="en-BR" sz="1400" b="1"/>
              <a:t>1-S</a:t>
            </a:r>
            <a:r>
              <a:rPr lang="en-BR" sz="1400"/>
              <a:t> é a parte susceptível de ser paralelizada</a:t>
            </a:r>
          </a:p>
          <a:p>
            <a:r>
              <a:rPr lang="en-BR" sz="1400"/>
              <a:t>Mesmo que a parte paralela seja perfeitamente escalável, o aumento do desempenho (</a:t>
            </a:r>
            <a:r>
              <a:rPr lang="en-BR" sz="1400">
                <a:solidFill>
                  <a:srgbClr val="C00000"/>
                </a:solidFill>
              </a:rPr>
              <a:t>speedup</a:t>
            </a:r>
            <a:r>
              <a:rPr lang="en-BR" sz="1400"/>
              <a:t>) está limitado pela parte sequêncial </a:t>
            </a:r>
          </a:p>
          <a:p>
            <a:endParaRPr lang="en-BR" sz="1400"/>
          </a:p>
          <a:p>
            <a:pPr marL="0" indent="0">
              <a:buNone/>
            </a:pPr>
            <a:r>
              <a:rPr lang="en-US" sz="1400" dirty="0"/>
              <a:t>n = </a:t>
            </a:r>
            <a:r>
              <a:rPr lang="en-US" sz="1400" dirty="0" err="1"/>
              <a:t>número</a:t>
            </a:r>
            <a:r>
              <a:rPr lang="en-US" sz="1400" dirty="0"/>
              <a:t> de </a:t>
            </a:r>
            <a:r>
              <a:rPr lang="en-US" sz="1400" dirty="0" err="1"/>
              <a:t>processadores</a:t>
            </a:r>
            <a:endParaRPr lang="en-BR" sz="1400"/>
          </a:p>
          <a:p>
            <a:endParaRPr lang="pt-BR" sz="1400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B486B408-D7D2-2C4A-AB27-504ECB61A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30749" y="2860675"/>
            <a:ext cx="2633040" cy="1649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6">
                <a:extLst>
                  <a:ext uri="{FF2B5EF4-FFF2-40B4-BE49-F238E27FC236}">
                    <a16:creationId xmlns:a16="http://schemas.microsoft.com/office/drawing/2014/main" id="{C7A1E936-A472-EF42-A372-93EC8052F3F5}"/>
                  </a:ext>
                </a:extLst>
              </p:cNvPr>
              <p:cNvSpPr txBox="1"/>
              <p:nvPr/>
            </p:nvSpPr>
            <p:spPr>
              <a:xfrm>
                <a:off x="3546671" y="3013927"/>
                <a:ext cx="5602748" cy="7552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𝐒𝐩𝐞𝐞𝐝𝐮𝐩</m:t>
                      </m:r>
                      <m:r>
                        <a:rPr lang="pt-BR" sz="1800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BR" sz="1800" dirty="0"/>
              </a:p>
            </p:txBody>
          </p:sp>
        </mc:Choice>
        <mc:Fallback xmlns="">
          <p:sp>
            <p:nvSpPr>
              <p:cNvPr id="5" name="TextBox 6">
                <a:extLst>
                  <a:ext uri="{FF2B5EF4-FFF2-40B4-BE49-F238E27FC236}">
                    <a16:creationId xmlns:a16="http://schemas.microsoft.com/office/drawing/2014/main" id="{C7A1E936-A472-EF42-A372-93EC8052F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671" y="3013927"/>
                <a:ext cx="5602748" cy="755271"/>
              </a:xfrm>
              <a:prstGeom prst="rect">
                <a:avLst/>
              </a:prstGeom>
              <a:blipFill>
                <a:blip r:embed="rId3"/>
                <a:stretch>
                  <a:fillRect t="-3333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0008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661DDA-2238-A34F-9E6B-32EEC3B51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Speedup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5CD93B-2C5D-374A-8BF7-003393CF8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565100" cy="3416400"/>
          </a:xfrm>
        </p:spPr>
        <p:txBody>
          <a:bodyPr/>
          <a:lstStyle/>
          <a:p>
            <a:r>
              <a:rPr lang="en-BR" sz="1200"/>
              <a:t>Se 10% das operações de um código precisam ser feitas sequencialmente, então o speedup não pode ser maior do que 10, independente do número de processadores</a:t>
            </a:r>
          </a:p>
          <a:p>
            <a:endParaRPr lang="pt-BR" sz="1200" dirty="0"/>
          </a:p>
        </p:txBody>
      </p:sp>
      <p:pic>
        <p:nvPicPr>
          <p:cNvPr id="4" name="Picture 2" descr="Lei de Amdahl – Wikipédia, a enciclopédia livre">
            <a:extLst>
              <a:ext uri="{FF2B5EF4-FFF2-40B4-BE49-F238E27FC236}">
                <a16:creationId xmlns:a16="http://schemas.microsoft.com/office/drawing/2014/main" id="{FCD3AB2E-BD4B-3040-8B0D-A39D31483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31618" y="1152475"/>
            <a:ext cx="3971366" cy="310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B83495-5D01-D948-86E0-A0607E71348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8523" y="2571750"/>
            <a:ext cx="3139712" cy="824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51B963EC-F8ED-6F46-9971-E59503CA2B6D}"/>
              </a:ext>
            </a:extLst>
          </p:cNvPr>
          <p:cNvSpPr txBox="1">
            <a:spLocks/>
          </p:cNvSpPr>
          <p:nvPr/>
        </p:nvSpPr>
        <p:spPr>
          <a:xfrm>
            <a:off x="-2223247" y="4256565"/>
            <a:ext cx="10972800" cy="18881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>
                <a:solidFill>
                  <a:schemeClr val="bg1">
                    <a:lumMod val="85000"/>
                  </a:schemeClr>
                </a:solidFill>
              </a:rPr>
              <a:t>Imagem: Wikipedia</a:t>
            </a:r>
            <a:endParaRPr lang="en-BR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880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874E5A-9B0F-E741-BC6C-0B8E0A1E1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o Big Data?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6C63BC-E9F4-2249-970F-9863AC940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R" sz="1200"/>
              <a:t>Gartner:	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100" i="1" dirty="0"/>
              <a:t>Big Data </a:t>
            </a:r>
            <a:r>
              <a:rPr lang="en-US" sz="1100" i="1" dirty="0" err="1"/>
              <a:t>faz</a:t>
            </a:r>
            <a:r>
              <a:rPr lang="en-US" sz="1100" i="1" dirty="0"/>
              <a:t> </a:t>
            </a:r>
            <a:r>
              <a:rPr lang="en-US" sz="1100" i="1" dirty="0" err="1"/>
              <a:t>referência</a:t>
            </a:r>
            <a:r>
              <a:rPr lang="en-US" sz="1100" i="1" dirty="0"/>
              <a:t> </a:t>
            </a:r>
            <a:r>
              <a:rPr lang="en-US" sz="1100" i="1" dirty="0" err="1"/>
              <a:t>ao</a:t>
            </a:r>
            <a:r>
              <a:rPr lang="en-US" sz="1100" i="1" dirty="0"/>
              <a:t> </a:t>
            </a:r>
            <a:r>
              <a:rPr lang="en-US" sz="1100" i="1" dirty="0" err="1"/>
              <a:t>grande</a:t>
            </a:r>
            <a:r>
              <a:rPr lang="en-US" sz="1100" i="1" dirty="0"/>
              <a:t> volume, </a:t>
            </a:r>
            <a:r>
              <a:rPr lang="en-US" sz="1100" i="1" dirty="0" err="1"/>
              <a:t>variedade</a:t>
            </a:r>
            <a:r>
              <a:rPr lang="en-US" sz="1100" i="1" dirty="0"/>
              <a:t> e </a:t>
            </a:r>
            <a:r>
              <a:rPr lang="en-US" sz="1100" i="1" dirty="0" err="1"/>
              <a:t>velocidade</a:t>
            </a:r>
            <a:r>
              <a:rPr lang="en-US" sz="1100" i="1" dirty="0"/>
              <a:t> de dados que </a:t>
            </a:r>
            <a:r>
              <a:rPr lang="en-US" sz="1100" b="1" i="1" dirty="0" err="1">
                <a:solidFill>
                  <a:srgbClr val="C00000"/>
                </a:solidFill>
              </a:rPr>
              <a:t>demandam</a:t>
            </a:r>
            <a:r>
              <a:rPr lang="en-US" sz="1100" b="1" i="1" dirty="0">
                <a:solidFill>
                  <a:srgbClr val="C00000"/>
                </a:solidFill>
              </a:rPr>
              <a:t> </a:t>
            </a:r>
            <a:r>
              <a:rPr lang="en-US" sz="1100" b="1" i="1" dirty="0" err="1">
                <a:solidFill>
                  <a:srgbClr val="C00000"/>
                </a:solidFill>
              </a:rPr>
              <a:t>formas</a:t>
            </a:r>
            <a:r>
              <a:rPr lang="en-US" sz="1100" b="1" i="1" dirty="0">
                <a:solidFill>
                  <a:srgbClr val="C00000"/>
                </a:solidFill>
              </a:rPr>
              <a:t> </a:t>
            </a:r>
            <a:r>
              <a:rPr lang="en-US" sz="1100" b="1" i="1" dirty="0" err="1">
                <a:solidFill>
                  <a:srgbClr val="C00000"/>
                </a:solidFill>
              </a:rPr>
              <a:t>inovadoras</a:t>
            </a:r>
            <a:r>
              <a:rPr lang="en-US" sz="1100" b="1" i="1" dirty="0">
                <a:solidFill>
                  <a:srgbClr val="C00000"/>
                </a:solidFill>
              </a:rPr>
              <a:t> e </a:t>
            </a:r>
            <a:r>
              <a:rPr lang="en-US" sz="1100" b="1" i="1" dirty="0" err="1">
                <a:solidFill>
                  <a:srgbClr val="C00000"/>
                </a:solidFill>
              </a:rPr>
              <a:t>rentáveis</a:t>
            </a:r>
            <a:r>
              <a:rPr lang="en-US" sz="1100" b="1" i="1" dirty="0">
                <a:solidFill>
                  <a:srgbClr val="C00000"/>
                </a:solidFill>
              </a:rPr>
              <a:t> de </a:t>
            </a:r>
            <a:r>
              <a:rPr lang="en-US" sz="1100" b="1" i="1" dirty="0" err="1">
                <a:solidFill>
                  <a:srgbClr val="C00000"/>
                </a:solidFill>
              </a:rPr>
              <a:t>processamento</a:t>
            </a:r>
            <a:r>
              <a:rPr lang="en-US" sz="1100" b="1" i="1" dirty="0">
                <a:solidFill>
                  <a:srgbClr val="C00000"/>
                </a:solidFill>
              </a:rPr>
              <a:t> da </a:t>
            </a:r>
            <a:r>
              <a:rPr lang="en-US" sz="1100" b="1" i="1" dirty="0" err="1">
                <a:solidFill>
                  <a:srgbClr val="C00000"/>
                </a:solidFill>
              </a:rPr>
              <a:t>informação</a:t>
            </a:r>
            <a:r>
              <a:rPr lang="en-US" sz="1100" i="1" dirty="0"/>
              <a:t>,  para </a:t>
            </a:r>
            <a:r>
              <a:rPr lang="en-US" sz="1100" i="1" dirty="0" err="1"/>
              <a:t>melhor</a:t>
            </a:r>
            <a:r>
              <a:rPr lang="en-US" sz="1100" i="1" dirty="0"/>
              <a:t> </a:t>
            </a:r>
            <a:r>
              <a:rPr lang="en-US" sz="1100" i="1" dirty="0" err="1"/>
              <a:t>percepção</a:t>
            </a:r>
            <a:r>
              <a:rPr lang="en-US" sz="1100" i="1" dirty="0"/>
              <a:t> e </a:t>
            </a:r>
            <a:r>
              <a:rPr lang="en-US" sz="1100" i="1" dirty="0" err="1"/>
              <a:t>tomada</a:t>
            </a:r>
            <a:r>
              <a:rPr lang="en-US" sz="1100" i="1" dirty="0"/>
              <a:t> de </a:t>
            </a:r>
            <a:r>
              <a:rPr lang="en-US" sz="1100" i="1" dirty="0" err="1"/>
              <a:t>decisão</a:t>
            </a:r>
            <a:r>
              <a:rPr lang="en-US" sz="1100" i="1" dirty="0"/>
              <a:t>. </a:t>
            </a:r>
          </a:p>
          <a:p>
            <a:endParaRPr lang="pt-BR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617ACBB2-1BFA-5A4D-9402-D19F71A9B5B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84535" y="1884463"/>
            <a:ext cx="5978095" cy="2684412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EA0D0D2-2F9D-9D41-B5E5-DEC26DDFE037}"/>
              </a:ext>
            </a:extLst>
          </p:cNvPr>
          <p:cNvSpPr txBox="1">
            <a:spLocks/>
          </p:cNvSpPr>
          <p:nvPr/>
        </p:nvSpPr>
        <p:spPr>
          <a:xfrm>
            <a:off x="3236259" y="4568875"/>
            <a:ext cx="10972800" cy="18881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BR" sz="800">
                <a:solidFill>
                  <a:schemeClr val="bg1">
                    <a:lumMod val="65000"/>
                  </a:schemeClr>
                </a:solidFill>
              </a:rPr>
              <a:t>Imagem: Stéphane Vialle &amp; Gianluca Quercini, CentraleSupélec – Universitè Paris-Saclay</a:t>
            </a:r>
            <a:endParaRPr lang="en-BR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827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874E5A-9B0F-E741-BC6C-0B8E0A1E1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o Big Data?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6C63BC-E9F4-2249-970F-9863AC940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R" sz="1200"/>
              <a:t>Gartner:	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100" i="1" dirty="0"/>
              <a:t>Big Data </a:t>
            </a:r>
            <a:r>
              <a:rPr lang="en-US" sz="1100" i="1" dirty="0" err="1"/>
              <a:t>faz</a:t>
            </a:r>
            <a:r>
              <a:rPr lang="en-US" sz="1100" i="1" dirty="0"/>
              <a:t> </a:t>
            </a:r>
            <a:r>
              <a:rPr lang="en-US" sz="1100" i="1" dirty="0" err="1"/>
              <a:t>referência</a:t>
            </a:r>
            <a:r>
              <a:rPr lang="en-US" sz="1100" i="1" dirty="0"/>
              <a:t> </a:t>
            </a:r>
            <a:r>
              <a:rPr lang="en-US" sz="1100" i="1" dirty="0" err="1"/>
              <a:t>ao</a:t>
            </a:r>
            <a:r>
              <a:rPr lang="en-US" sz="1100" i="1" dirty="0"/>
              <a:t> </a:t>
            </a:r>
            <a:r>
              <a:rPr lang="en-US" sz="1100" i="1" dirty="0" err="1"/>
              <a:t>grande</a:t>
            </a:r>
            <a:r>
              <a:rPr lang="en-US" sz="1100" i="1" dirty="0"/>
              <a:t> volume, </a:t>
            </a:r>
            <a:r>
              <a:rPr lang="en-US" sz="1100" i="1" dirty="0" err="1"/>
              <a:t>variedade</a:t>
            </a:r>
            <a:r>
              <a:rPr lang="en-US" sz="1100" i="1" dirty="0"/>
              <a:t> e </a:t>
            </a:r>
            <a:r>
              <a:rPr lang="en-US" sz="1100" i="1" dirty="0" err="1"/>
              <a:t>velocidade</a:t>
            </a:r>
            <a:r>
              <a:rPr lang="en-US" sz="1100" i="1" dirty="0"/>
              <a:t> de dados que </a:t>
            </a:r>
            <a:r>
              <a:rPr lang="en-US" sz="1100" b="1" i="1" dirty="0" err="1">
                <a:solidFill>
                  <a:srgbClr val="C00000"/>
                </a:solidFill>
              </a:rPr>
              <a:t>demandam</a:t>
            </a:r>
            <a:r>
              <a:rPr lang="en-US" sz="1100" b="1" i="1" dirty="0">
                <a:solidFill>
                  <a:srgbClr val="C00000"/>
                </a:solidFill>
              </a:rPr>
              <a:t> </a:t>
            </a:r>
            <a:r>
              <a:rPr lang="en-US" sz="1100" b="1" i="1" dirty="0" err="1">
                <a:solidFill>
                  <a:srgbClr val="C00000"/>
                </a:solidFill>
              </a:rPr>
              <a:t>formas</a:t>
            </a:r>
            <a:r>
              <a:rPr lang="en-US" sz="1100" b="1" i="1" dirty="0">
                <a:solidFill>
                  <a:srgbClr val="C00000"/>
                </a:solidFill>
              </a:rPr>
              <a:t> </a:t>
            </a:r>
            <a:r>
              <a:rPr lang="en-US" sz="1100" b="1" i="1" dirty="0" err="1">
                <a:solidFill>
                  <a:srgbClr val="C00000"/>
                </a:solidFill>
              </a:rPr>
              <a:t>inovadoras</a:t>
            </a:r>
            <a:r>
              <a:rPr lang="en-US" sz="1100" b="1" i="1" dirty="0">
                <a:solidFill>
                  <a:srgbClr val="C00000"/>
                </a:solidFill>
              </a:rPr>
              <a:t> e </a:t>
            </a:r>
            <a:r>
              <a:rPr lang="en-US" sz="1100" b="1" i="1" dirty="0" err="1">
                <a:solidFill>
                  <a:srgbClr val="C00000"/>
                </a:solidFill>
              </a:rPr>
              <a:t>rentáveis</a:t>
            </a:r>
            <a:r>
              <a:rPr lang="en-US" sz="1100" b="1" i="1" dirty="0">
                <a:solidFill>
                  <a:srgbClr val="C00000"/>
                </a:solidFill>
              </a:rPr>
              <a:t> de </a:t>
            </a:r>
            <a:r>
              <a:rPr lang="en-US" sz="1100" b="1" i="1" dirty="0" err="1">
                <a:solidFill>
                  <a:srgbClr val="C00000"/>
                </a:solidFill>
              </a:rPr>
              <a:t>processamento</a:t>
            </a:r>
            <a:r>
              <a:rPr lang="en-US" sz="1100" b="1" i="1" dirty="0">
                <a:solidFill>
                  <a:srgbClr val="C00000"/>
                </a:solidFill>
              </a:rPr>
              <a:t> da </a:t>
            </a:r>
            <a:r>
              <a:rPr lang="en-US" sz="1100" b="1" i="1" dirty="0" err="1">
                <a:solidFill>
                  <a:srgbClr val="C00000"/>
                </a:solidFill>
              </a:rPr>
              <a:t>informação</a:t>
            </a:r>
            <a:r>
              <a:rPr lang="en-US" sz="1100" i="1" dirty="0"/>
              <a:t>,  para </a:t>
            </a:r>
            <a:r>
              <a:rPr lang="en-US" sz="1100" i="1" dirty="0" err="1"/>
              <a:t>melhor</a:t>
            </a:r>
            <a:r>
              <a:rPr lang="en-US" sz="1100" i="1" dirty="0"/>
              <a:t> </a:t>
            </a:r>
            <a:r>
              <a:rPr lang="en-US" sz="1100" i="1" dirty="0" err="1"/>
              <a:t>percepção</a:t>
            </a:r>
            <a:r>
              <a:rPr lang="en-US" sz="1100" i="1" dirty="0"/>
              <a:t> e </a:t>
            </a:r>
            <a:r>
              <a:rPr lang="en-US" sz="1100" i="1" dirty="0" err="1"/>
              <a:t>tomada</a:t>
            </a:r>
            <a:r>
              <a:rPr lang="en-US" sz="1100" i="1" dirty="0"/>
              <a:t> de </a:t>
            </a:r>
            <a:r>
              <a:rPr lang="en-US" sz="1100" i="1" dirty="0" err="1"/>
              <a:t>decisão</a:t>
            </a:r>
            <a:r>
              <a:rPr lang="en-US" sz="1100" i="1" dirty="0"/>
              <a:t>. </a:t>
            </a:r>
          </a:p>
          <a:p>
            <a:endParaRPr lang="pt-BR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EA0D0D2-2F9D-9D41-B5E5-DEC26DDFE037}"/>
              </a:ext>
            </a:extLst>
          </p:cNvPr>
          <p:cNvSpPr txBox="1">
            <a:spLocks/>
          </p:cNvSpPr>
          <p:nvPr/>
        </p:nvSpPr>
        <p:spPr>
          <a:xfrm>
            <a:off x="3236259" y="4784028"/>
            <a:ext cx="10972800" cy="18881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BR" sz="800">
                <a:solidFill>
                  <a:schemeClr val="bg1">
                    <a:lumMod val="65000"/>
                  </a:schemeClr>
                </a:solidFill>
              </a:rPr>
              <a:t>Imagem: Stéphane Vialle &amp; Gianluca Quercini, CentraleSupélec – Universitè Paris-Saclay</a:t>
            </a:r>
            <a:endParaRPr lang="en-BR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B08C855E-7577-BD4F-ACC9-40B3EBAB316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9860" y="1944740"/>
            <a:ext cx="5739052" cy="275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32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315EC1D-B74A-D343-A6EB-B5E5BBE02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prática</a:t>
            </a:r>
          </a:p>
        </p:txBody>
      </p:sp>
      <p:pic>
        <p:nvPicPr>
          <p:cNvPr id="10" name="Espaço Reservado para Imagem 9" descr="Tela de computador com celular na mão&#10;&#10;Descrição gerada automaticamente">
            <a:extLst>
              <a:ext uri="{FF2B5EF4-FFF2-40B4-BE49-F238E27FC236}">
                <a16:creationId xmlns:a16="http://schemas.microsoft.com/office/drawing/2014/main" id="{303BCBDA-49D4-EA42-9266-A18F5833F76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6DF20938-2601-6841-BCCA-67C190C098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179388" indent="-179388"/>
            <a:r>
              <a:rPr lang="pt-BR" b="1" dirty="0"/>
              <a:t>Comparando soluções para um problema</a:t>
            </a:r>
          </a:p>
          <a:p>
            <a:endParaRPr lang="pt-BR" sz="1200" dirty="0"/>
          </a:p>
          <a:p>
            <a:pPr marL="629010" lvl="1" indent="-171450">
              <a:buClr>
                <a:srgbClr val="000000"/>
              </a:buClr>
              <a:defRPr/>
            </a:pPr>
            <a:r>
              <a:rPr lang="pt-BR" sz="1400" dirty="0"/>
              <a:t>Medir tempo de execução de programas usando Python</a:t>
            </a:r>
          </a:p>
          <a:p>
            <a:pPr marL="629010" lvl="1" indent="-171450">
              <a:buClr>
                <a:srgbClr val="000000"/>
              </a:buClr>
              <a:defRPr/>
            </a:pPr>
            <a:r>
              <a:rPr lang="pt-BR" sz="1400" dirty="0"/>
              <a:t>Ordenar implementações de acordo com sua eficiência</a:t>
            </a:r>
          </a:p>
          <a:p>
            <a:pPr marL="629010" lvl="1" indent="-171450">
              <a:buClr>
                <a:srgbClr val="000000"/>
              </a:buClr>
              <a:defRPr/>
            </a:pPr>
            <a:r>
              <a:rPr lang="pt-BR" sz="1400" dirty="0"/>
              <a:t>Discutir custo benefício de diferentes métodos de resolução de um problema.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96008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217D53-FB79-664A-8103-59CFD3F5E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671" y="445025"/>
            <a:ext cx="7478629" cy="572700"/>
          </a:xfrm>
        </p:spPr>
        <p:txBody>
          <a:bodyPr/>
          <a:lstStyle/>
          <a:p>
            <a:r>
              <a:rPr lang="pt-BR" b="0" dirty="0">
                <a:hlinkClick r:id="rId2" tooltip="https://forms.office.com/r/zrNsetQdAH"/>
              </a:rPr>
              <a:t>https://forms.office.com/r/zrNsetQdAH</a:t>
            </a:r>
            <a:br>
              <a:rPr lang="pt-BR" b="0" dirty="0"/>
            </a:br>
            <a:r>
              <a:rPr lang="pt-BR" b="0" dirty="0">
                <a:hlinkClick r:id="rId3"/>
              </a:rPr>
              <a:t>http://github.com/insper/supercomp</a:t>
            </a:r>
            <a:br>
              <a:rPr lang="pt-BR" b="0" dirty="0"/>
            </a:br>
            <a:r>
              <a:rPr lang="pt-BR" b="0" dirty="0">
                <a:hlinkClick r:id="rId4"/>
              </a:rPr>
              <a:t>http://insper.github.io/supercomp</a:t>
            </a:r>
            <a:r>
              <a:rPr lang="pt-BR" b="0" dirty="0"/>
              <a:t> </a:t>
            </a:r>
            <a:endParaRPr lang="pt-BR" dirty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0814976-1C47-404B-9062-A6E484D12A1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42047"/>
            <a:ext cx="3369165" cy="5148263"/>
          </a:xfrm>
        </p:spPr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8603C77-07DF-8E4A-A86A-82083E08A8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459B0F8-86E6-8849-BAAF-1ACDA8C618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3732" y="2366826"/>
            <a:ext cx="26670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44119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958A58B-6415-494A-B07B-47F0CFC9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Discussão</a:t>
            </a:r>
          </a:p>
        </p:txBody>
      </p:sp>
      <p:pic>
        <p:nvPicPr>
          <p:cNvPr id="9" name="Espaço Reservado para Imagem 8" descr="Mouse de computador&#10;&#10;Descrição gerada automaticamente com confiança média">
            <a:extLst>
              <a:ext uri="{FF2B5EF4-FFF2-40B4-BE49-F238E27FC236}">
                <a16:creationId xmlns:a16="http://schemas.microsoft.com/office/drawing/2014/main" id="{BD666683-C839-804E-91A4-1BE6C33477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68EB1EC-DFCF-7243-AF1B-7FB5687654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sz="1800" b="1" spc="-1" dirty="0">
                <a:solidFill>
                  <a:srgbClr val="C00026"/>
                </a:solidFill>
              </a:rPr>
              <a:t>Discussão 1: o quanto um bom algoritmo faz diferença?</a:t>
            </a:r>
            <a:endParaRPr lang="pt-BR" sz="1800" spc="-1" dirty="0">
              <a:latin typeface="Arial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435888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4EAB259-D2F0-8B42-92E4-BA4958EE2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Discussão – o algoritmo importa!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7A2CCBD-400A-1247-BC00-3F174F9032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254" y="1209037"/>
            <a:ext cx="6697362" cy="338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3858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B7ED98-0BF8-A844-BD95-CE43A588F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de aprendizagem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730DAB-1505-574C-9C97-462DAF9E6A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17800" indent="-217440">
              <a:lnSpc>
                <a:spcPct val="113999"/>
              </a:lnSpc>
              <a:buClr>
                <a:srgbClr val="C00000"/>
              </a:buClr>
              <a:buFont typeface="Arial"/>
              <a:buAutoNum type="arabicPeriod"/>
              <a:defRPr/>
            </a:pPr>
            <a:r>
              <a:rPr lang="pt-BR" sz="1400" spc="-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Criar implementações eficientes para problemas computacionalmente difíceis;</a:t>
            </a:r>
          </a:p>
          <a:p>
            <a:pPr marL="217800" indent="-217440">
              <a:lnSpc>
                <a:spcPct val="113999"/>
              </a:lnSpc>
              <a:buClr>
                <a:srgbClr val="C00000"/>
              </a:buClr>
              <a:buFont typeface="Arial"/>
              <a:buAutoNum type="arabicPeriod"/>
              <a:defRPr/>
            </a:pPr>
            <a:endParaRPr lang="pt-BR" sz="1400" spc="-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17800" indent="-217440">
              <a:lnSpc>
                <a:spcPct val="113999"/>
              </a:lnSpc>
              <a:buClr>
                <a:srgbClr val="C00000"/>
              </a:buClr>
              <a:buFont typeface="Arial"/>
              <a:buAutoNum type="arabicPeriod"/>
              <a:defRPr/>
            </a:pPr>
            <a:r>
              <a:rPr lang="pt-BR" sz="1400" spc="-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Planejar  e projetar sistemas de computação de alto desempenho, escolhendo  as tecnologias mais adequadas para cada tipo de aplicação;</a:t>
            </a:r>
          </a:p>
          <a:p>
            <a:pPr marL="217800" indent="-217440">
              <a:lnSpc>
                <a:spcPct val="113999"/>
              </a:lnSpc>
              <a:buClr>
                <a:srgbClr val="C00000"/>
              </a:buClr>
              <a:buFont typeface="Arial"/>
              <a:buAutoNum type="arabicPeriod"/>
              <a:defRPr/>
            </a:pPr>
            <a:endParaRPr lang="pt-BR" sz="1400" spc="-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17800" indent="-217440">
              <a:lnSpc>
                <a:spcPct val="113999"/>
              </a:lnSpc>
              <a:buClr>
                <a:srgbClr val="C00000"/>
              </a:buClr>
              <a:buFont typeface="Arial"/>
              <a:buAutoNum type="arabicPeriod"/>
              <a:defRPr/>
            </a:pPr>
            <a:r>
              <a:rPr lang="pt-BR" sz="1400" spc="-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Utilizar recursos de computação </a:t>
            </a:r>
            <a:r>
              <a:rPr lang="pt-BR" sz="1400" spc="-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multi-core</a:t>
            </a:r>
            <a:r>
              <a:rPr lang="pt-BR" sz="1400" spc="-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para melhorar o desempenho de  programas sequenciais; </a:t>
            </a:r>
          </a:p>
          <a:p>
            <a:pPr marL="217800" indent="-217440">
              <a:lnSpc>
                <a:spcPct val="113999"/>
              </a:lnSpc>
              <a:buClr>
                <a:srgbClr val="C00000"/>
              </a:buClr>
              <a:buFont typeface="Arial"/>
              <a:buAutoNum type="arabicPeriod"/>
              <a:defRPr/>
            </a:pPr>
            <a:endParaRPr lang="pt-BR" sz="1400" spc="-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17800" indent="-217440">
              <a:lnSpc>
                <a:spcPct val="113999"/>
              </a:lnSpc>
              <a:buClr>
                <a:srgbClr val="C00000"/>
              </a:buClr>
              <a:buFont typeface="Arial"/>
              <a:buAutoNum type="arabicPeriod"/>
              <a:defRPr/>
            </a:pPr>
            <a:r>
              <a:rPr lang="pt-BR" sz="1400" spc="-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Implementar  algoritmos ingenuamente paralelizáveis em GPU;</a:t>
            </a:r>
          </a:p>
          <a:p>
            <a:pPr marL="217800" indent="-217440">
              <a:lnSpc>
                <a:spcPct val="113999"/>
              </a:lnSpc>
              <a:buClr>
                <a:srgbClr val="C00000"/>
              </a:buClr>
              <a:buFont typeface="Arial"/>
              <a:buAutoNum type="arabicPeriod"/>
              <a:defRPr/>
            </a:pPr>
            <a:endParaRPr lang="pt-BR" sz="1400" spc="-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17800" indent="-217440">
              <a:lnSpc>
                <a:spcPct val="113999"/>
              </a:lnSpc>
              <a:buClr>
                <a:srgbClr val="C00000"/>
              </a:buClr>
              <a:buFont typeface="Arial"/>
              <a:buAutoNum type="arabicPeriod"/>
              <a:defRPr/>
            </a:pPr>
            <a:r>
              <a:rPr lang="pt-BR" sz="1400" spc="-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Analisar  resultados de desempenho levando em conta complexidade computacional  e tecnologias  usadas na implementação.</a:t>
            </a:r>
          </a:p>
          <a:p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238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958A58B-6415-494A-B07B-47F0CFC9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Discussão</a:t>
            </a:r>
          </a:p>
        </p:txBody>
      </p:sp>
      <p:pic>
        <p:nvPicPr>
          <p:cNvPr id="9" name="Espaço Reservado para Imagem 8" descr="Mouse de computador&#10;&#10;Descrição gerada automaticamente com confiança média">
            <a:extLst>
              <a:ext uri="{FF2B5EF4-FFF2-40B4-BE49-F238E27FC236}">
                <a16:creationId xmlns:a16="http://schemas.microsoft.com/office/drawing/2014/main" id="{BD666683-C839-804E-91A4-1BE6C33477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68EB1EC-DFCF-7243-AF1B-7FB5687654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sz="1800" b="1" spc="-1" dirty="0">
                <a:solidFill>
                  <a:srgbClr val="C00026"/>
                </a:solidFill>
              </a:rPr>
              <a:t>Discussão 2: o quanto paralelismo faz diferença?</a:t>
            </a:r>
            <a:endParaRPr lang="pt-BR" sz="1800" spc="-1" dirty="0">
              <a:latin typeface="Arial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77168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517A5B0-B88C-6C4B-A75D-A5E6FC58B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Discussão 2 – Paralelismo importa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4453C75-EE66-D948-8202-8683D27114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8284C29-B915-984A-AF5C-F365D6FE5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011679" y="1169670"/>
            <a:ext cx="4787731" cy="352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90268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958A58B-6415-494A-B07B-47F0CFC9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Discussão</a:t>
            </a:r>
          </a:p>
        </p:txBody>
      </p:sp>
      <p:pic>
        <p:nvPicPr>
          <p:cNvPr id="9" name="Espaço Reservado para Imagem 8" descr="Mouse de computador&#10;&#10;Descrição gerada automaticamente com confiança média">
            <a:extLst>
              <a:ext uri="{FF2B5EF4-FFF2-40B4-BE49-F238E27FC236}">
                <a16:creationId xmlns:a16="http://schemas.microsoft.com/office/drawing/2014/main" id="{BD666683-C839-804E-91A4-1BE6C33477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68EB1EC-DFCF-7243-AF1B-7FB5687654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sz="1800" b="1" spc="-1" dirty="0">
                <a:solidFill>
                  <a:srgbClr val="C00026"/>
                </a:solidFill>
              </a:rPr>
              <a:t>Discussão 3: paralelizar é a solução para algoritmos ruins?</a:t>
            </a:r>
            <a:endParaRPr lang="pt-BR" sz="1800" spc="-1" dirty="0">
              <a:latin typeface="Arial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4337191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11DF11A-000B-F245-A2CB-B09F309F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/>
              <a:t>Paralelizar nem sempre é a (única) solução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C048CD9-F7A8-F943-8447-BFC7D02EC5B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1953" y="1187903"/>
            <a:ext cx="6795247" cy="343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9582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97;p58">
            <a:extLst>
              <a:ext uri="{FF2B5EF4-FFF2-40B4-BE49-F238E27FC236}">
                <a16:creationId xmlns:a16="http://schemas.microsoft.com/office/drawing/2014/main" id="{7972D904-D348-7A41-B5E2-68A9E7101C85}"/>
              </a:ext>
            </a:extLst>
          </p:cNvPr>
          <p:cNvSpPr/>
          <p:nvPr/>
        </p:nvSpPr>
        <p:spPr bwMode="auto">
          <a:xfrm>
            <a:off x="106430" y="5163992"/>
            <a:ext cx="640498" cy="36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81DD9550-30D1-C0AA-B8E6-1624F7C5631D}" type="slidenum">
              <a:rPr lang="pt-BR" sz="800" b="0" i="0" u="none" strike="noStrike" cap="none">
                <a:solidFill>
                  <a:srgbClr val="B2B2B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</a:t>
            </a:fld>
            <a:endParaRPr sz="800" b="0" i="0" u="none" strike="noStrike" cap="none">
              <a:solidFill>
                <a:schemeClr val="dk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F1DC1484-D6F8-A844-A599-C0F8A6873E70}"/>
              </a:ext>
            </a:extLst>
          </p:cNvPr>
          <p:cNvCxnSpPr>
            <a:cxnSpLocks/>
          </p:cNvCxnSpPr>
          <p:nvPr/>
        </p:nvCxnSpPr>
        <p:spPr bwMode="auto">
          <a:xfrm>
            <a:off x="627063" y="2571750"/>
            <a:ext cx="7889873" cy="0"/>
          </a:xfrm>
          <a:prstGeom prst="line">
            <a:avLst/>
          </a:prstGeom>
          <a:ln w="28575" cap="flat" cmpd="sng" algn="ctr">
            <a:solidFill>
              <a:schemeClr val="accent2">
                <a:lumMod val="50196"/>
              </a:scheme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15186352-76FB-2A4F-B44D-77969C177D7B}"/>
              </a:ext>
            </a:extLst>
          </p:cNvPr>
          <p:cNvCxnSpPr>
            <a:cxnSpLocks/>
          </p:cNvCxnSpPr>
          <p:nvPr/>
        </p:nvCxnSpPr>
        <p:spPr bwMode="auto">
          <a:xfrm flipH="1">
            <a:off x="4325938" y="2301875"/>
            <a:ext cx="0" cy="507998"/>
          </a:xfrm>
          <a:prstGeom prst="line">
            <a:avLst/>
          </a:prstGeom>
          <a:ln w="19049" cap="flat" cmpd="sng" algn="ctr">
            <a:solidFill>
              <a:schemeClr val="accent2">
                <a:lumMod val="50196"/>
              </a:scheme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7728EEC2-F518-FA4B-986A-AB64ED219BD4}"/>
              </a:ext>
            </a:extLst>
          </p:cNvPr>
          <p:cNvSpPr/>
          <p:nvPr/>
        </p:nvSpPr>
        <p:spPr bwMode="auto">
          <a:xfrm>
            <a:off x="184190" y="547987"/>
            <a:ext cx="4248508" cy="880761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algn="ctr">
              <a:defRPr/>
            </a:pPr>
            <a:r>
              <a:rPr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Estratégias</a:t>
            </a:r>
            <a:r>
              <a:rPr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para </a:t>
            </a:r>
            <a:r>
              <a:rPr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resolução</a:t>
            </a:r>
            <a:r>
              <a:rPr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problemas</a:t>
            </a:r>
            <a:r>
              <a:rPr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difíceis</a:t>
            </a:r>
            <a:endParaRPr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5759BE8-B08D-CA4C-BAE1-27A1B7672C77}"/>
              </a:ext>
            </a:extLst>
          </p:cNvPr>
          <p:cNvSpPr/>
          <p:nvPr/>
        </p:nvSpPr>
        <p:spPr bwMode="auto">
          <a:xfrm>
            <a:off x="4000501" y="1771950"/>
            <a:ext cx="650873" cy="529924"/>
          </a:xfrm>
          <a:prstGeom prst="rect">
            <a:avLst/>
          </a:prstGeom>
          <a:noFill/>
          <a:ln>
            <a:noFill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algn="ctr">
              <a:defRPr/>
            </a:pPr>
            <a:r>
              <a:rPr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PI</a:t>
            </a:r>
            <a:endParaRPr sz="11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69CC9D84-7EE3-FF4C-91C6-8C290A8D7D7C}"/>
              </a:ext>
            </a:extLst>
          </p:cNvPr>
          <p:cNvCxnSpPr>
            <a:cxnSpLocks/>
          </p:cNvCxnSpPr>
          <p:nvPr/>
        </p:nvCxnSpPr>
        <p:spPr bwMode="auto">
          <a:xfrm flipH="1">
            <a:off x="8532815" y="2301875"/>
            <a:ext cx="0" cy="507998"/>
          </a:xfrm>
          <a:prstGeom prst="line">
            <a:avLst/>
          </a:prstGeom>
          <a:ln w="19049" cap="flat" cmpd="sng" algn="ctr">
            <a:solidFill>
              <a:schemeClr val="accent2">
                <a:lumMod val="50196"/>
              </a:scheme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A22C15D4-AB5F-5E44-8263-87B8EC7D6D77}"/>
              </a:ext>
            </a:extLst>
          </p:cNvPr>
          <p:cNvSpPr/>
          <p:nvPr/>
        </p:nvSpPr>
        <p:spPr bwMode="auto">
          <a:xfrm>
            <a:off x="8128000" y="2778124"/>
            <a:ext cx="650873" cy="529923"/>
          </a:xfrm>
          <a:prstGeom prst="rect">
            <a:avLst/>
          </a:prstGeom>
          <a:noFill/>
          <a:ln>
            <a:noFill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algn="ctr">
              <a:defRPr/>
            </a:pPr>
            <a:r>
              <a:rPr sz="200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PF</a:t>
            </a:r>
            <a:endParaRPr sz="110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60899BDD-A9FD-7147-9D01-4B5C6D59E6C5}"/>
              </a:ext>
            </a:extLst>
          </p:cNvPr>
          <p:cNvCxnSpPr>
            <a:cxnSpLocks/>
          </p:cNvCxnSpPr>
          <p:nvPr/>
        </p:nvCxnSpPr>
        <p:spPr bwMode="auto">
          <a:xfrm rot="5399943" flipV="1">
            <a:off x="2696238" y="769233"/>
            <a:ext cx="650873" cy="1811118"/>
          </a:xfrm>
          <a:prstGeom prst="line">
            <a:avLst/>
          </a:prstGeom>
          <a:ln w="38099" cap="flat" cmpd="sng" algn="ctr">
            <a:solidFill>
              <a:schemeClr val="accent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have Esquerda 11">
            <a:extLst>
              <a:ext uri="{FF2B5EF4-FFF2-40B4-BE49-F238E27FC236}">
                <a16:creationId xmlns:a16="http://schemas.microsoft.com/office/drawing/2014/main" id="{2EE93931-EED9-B546-8706-A6EE273B9EBD}"/>
              </a:ext>
            </a:extLst>
          </p:cNvPr>
          <p:cNvSpPr/>
          <p:nvPr/>
        </p:nvSpPr>
        <p:spPr bwMode="auto">
          <a:xfrm>
            <a:off x="4579222" y="1097280"/>
            <a:ext cx="397590" cy="1273205"/>
          </a:xfrm>
          <a:prstGeom prst="leftBrace">
            <a:avLst>
              <a:gd name="adj1" fmla="val 21568"/>
              <a:gd name="adj2" fmla="val 58736"/>
            </a:avLst>
          </a:prstGeom>
          <a:ln w="19049" cap="flat" cmpd="sng" algn="ctr">
            <a:solidFill>
              <a:schemeClr val="accent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sz="11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8106FC8-846C-3E47-BB91-87CEE1E593E1}"/>
              </a:ext>
            </a:extLst>
          </p:cNvPr>
          <p:cNvSpPr/>
          <p:nvPr/>
        </p:nvSpPr>
        <p:spPr bwMode="auto">
          <a:xfrm>
            <a:off x="4834791" y="1131995"/>
            <a:ext cx="3971576" cy="1968498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marL="239820" indent="-239820">
              <a:buFont typeface="Arial"/>
              <a:buChar char="•"/>
              <a:defRPr/>
            </a:pPr>
            <a:r>
              <a:rPr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Complexidade</a:t>
            </a:r>
            <a:r>
              <a:rPr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Computacional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39820" indent="-239820">
              <a:buFont typeface="Arial"/>
              <a:buChar char="•"/>
              <a:defRPr/>
            </a:pPr>
            <a:r>
              <a:rPr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Problemas</a:t>
            </a:r>
            <a:r>
              <a:rPr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NP-</a:t>
            </a:r>
            <a:r>
              <a:rPr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completo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39820" indent="-239820">
              <a:buFont typeface="Arial"/>
              <a:buChar char="•"/>
              <a:defRPr/>
            </a:pPr>
            <a:r>
              <a:rPr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Heurísticas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39820" indent="-239820">
              <a:buFont typeface="Arial"/>
              <a:buChar char="•"/>
              <a:defRPr/>
            </a:pPr>
            <a:r>
              <a:rPr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Busca</a:t>
            </a:r>
            <a:r>
              <a:rPr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local e global</a:t>
            </a:r>
          </a:p>
          <a:p>
            <a:pPr marL="239820" indent="-239820">
              <a:buFont typeface="Arial"/>
              <a:buChar char="•"/>
              <a:defRPr/>
            </a:pPr>
            <a:r>
              <a:rPr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Algoritmo</a:t>
            </a:r>
            <a:r>
              <a:rPr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aleatorizados</a:t>
            </a:r>
            <a:endParaRPr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7DA7510-DDA4-2C4B-B9EC-96BF8F2A5C60}"/>
              </a:ext>
            </a:extLst>
          </p:cNvPr>
          <p:cNvSpPr/>
          <p:nvPr/>
        </p:nvSpPr>
        <p:spPr bwMode="auto">
          <a:xfrm>
            <a:off x="5157717" y="3582098"/>
            <a:ext cx="3581758" cy="595012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algn="ctr">
              <a:defRPr/>
            </a:pPr>
            <a:r>
              <a:rPr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Processamento</a:t>
            </a:r>
            <a:r>
              <a:rPr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paralelo</a:t>
            </a:r>
            <a:endParaRPr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Chave Direita 15">
            <a:extLst>
              <a:ext uri="{FF2B5EF4-FFF2-40B4-BE49-F238E27FC236}">
                <a16:creationId xmlns:a16="http://schemas.microsoft.com/office/drawing/2014/main" id="{B0E2B186-4417-FB46-9D77-3E4074E160FA}"/>
              </a:ext>
            </a:extLst>
          </p:cNvPr>
          <p:cNvSpPr/>
          <p:nvPr/>
        </p:nvSpPr>
        <p:spPr bwMode="auto">
          <a:xfrm>
            <a:off x="4983027" y="3168790"/>
            <a:ext cx="492123" cy="1217982"/>
          </a:xfrm>
          <a:prstGeom prst="rightBrace">
            <a:avLst>
              <a:gd name="adj1" fmla="val 35483"/>
              <a:gd name="adj2" fmla="val 54088"/>
            </a:avLst>
          </a:prstGeom>
          <a:ln w="19049" cap="flat" cmpd="sng" algn="ctr">
            <a:solidFill>
              <a:schemeClr val="accent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B79513AF-9884-4B43-A8D0-949AA58EE6C4}"/>
              </a:ext>
            </a:extLst>
          </p:cNvPr>
          <p:cNvSpPr/>
          <p:nvPr/>
        </p:nvSpPr>
        <p:spPr bwMode="auto">
          <a:xfrm>
            <a:off x="1841244" y="3226306"/>
            <a:ext cx="3460748" cy="1968498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marL="239820" indent="-239820">
              <a:buFont typeface="Arial"/>
              <a:buChar char="•"/>
              <a:defRPr/>
            </a:pPr>
            <a:r>
              <a:rPr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Paralelismo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39820" indent="-239820">
              <a:buFont typeface="Arial"/>
              <a:buChar char="•"/>
              <a:defRPr/>
            </a:pPr>
            <a:r>
              <a:rPr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Sistemas</a:t>
            </a:r>
            <a:r>
              <a:rPr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Multi-core</a:t>
            </a:r>
          </a:p>
          <a:p>
            <a:pPr marL="239820" indent="-239820">
              <a:buFont typeface="Arial"/>
              <a:buChar char="•"/>
              <a:defRPr/>
            </a:pPr>
            <a:r>
              <a:rPr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GPU</a:t>
            </a:r>
          </a:p>
          <a:p>
            <a:pPr marL="239820" indent="-239820">
              <a:buFont typeface="Arial"/>
              <a:buChar char="•"/>
              <a:defRPr/>
            </a:pPr>
            <a:r>
              <a:rPr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Projeto</a:t>
            </a:r>
            <a:r>
              <a:rPr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programas</a:t>
            </a:r>
            <a:r>
              <a:rPr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paralelos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6314CD3B-BEF8-3642-872B-E3CA1630C6B3}"/>
              </a:ext>
            </a:extLst>
          </p:cNvPr>
          <p:cNvCxnSpPr>
            <a:cxnSpLocks/>
          </p:cNvCxnSpPr>
          <p:nvPr/>
        </p:nvCxnSpPr>
        <p:spPr bwMode="auto">
          <a:xfrm flipV="1">
            <a:off x="6948596" y="3089574"/>
            <a:ext cx="1094378" cy="365134"/>
          </a:xfrm>
          <a:prstGeom prst="line">
            <a:avLst/>
          </a:prstGeom>
          <a:ln w="38099" cap="flat" cmpd="sng" algn="ctr">
            <a:solidFill>
              <a:schemeClr val="accent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ítulo 4">
            <a:extLst>
              <a:ext uri="{FF2B5EF4-FFF2-40B4-BE49-F238E27FC236}">
                <a16:creationId xmlns:a16="http://schemas.microsoft.com/office/drawing/2014/main" id="{F7810BD8-4E03-3646-961E-5F757BE27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20" y="-24116"/>
            <a:ext cx="9109780" cy="572700"/>
          </a:xfrm>
        </p:spPr>
        <p:txBody>
          <a:bodyPr/>
          <a:lstStyle/>
          <a:p>
            <a:r>
              <a:rPr lang="pt-BR" dirty="0"/>
              <a:t>Visão Geral da Disciplina</a:t>
            </a:r>
          </a:p>
        </p:txBody>
      </p:sp>
    </p:spTree>
    <p:extLst>
      <p:ext uri="{BB962C8B-B14F-4D97-AF65-F5344CB8AC3E}">
        <p14:creationId xmlns:p14="http://schemas.microsoft.com/office/powerpoint/2010/main" val="2045755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A3B35729-D76C-2A4E-80C1-3363DD715D2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3368675" cy="5148263"/>
          </a:xfrm>
        </p:spPr>
      </p:pic>
      <p:sp>
        <p:nvSpPr>
          <p:cNvPr id="315" name="Google Shape;315;p35"/>
          <p:cNvSpPr/>
          <p:nvPr/>
        </p:nvSpPr>
        <p:spPr>
          <a:xfrm>
            <a:off x="2637125" y="751455"/>
            <a:ext cx="6507000" cy="1254644"/>
          </a:xfrm>
          <a:prstGeom prst="rect">
            <a:avLst/>
          </a:prstGeom>
          <a:solidFill>
            <a:srgbClr val="EE2A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CD169E-3B5F-A64A-9F6B-95E294A6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232" y="985504"/>
            <a:ext cx="5236068" cy="803617"/>
          </a:xfrm>
        </p:spPr>
        <p:txBody>
          <a:bodyPr anchor="ctr"/>
          <a:lstStyle/>
          <a:p>
            <a:r>
              <a:rPr lang="pt-BR" sz="3200" dirty="0">
                <a:solidFill>
                  <a:schemeClr val="bg1"/>
                </a:solidFill>
              </a:rPr>
              <a:t>Obrigado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AEEF8E9-DB83-B54E-AB83-D570305A543A}"/>
              </a:ext>
            </a:extLst>
          </p:cNvPr>
          <p:cNvSpPr/>
          <p:nvPr/>
        </p:nvSpPr>
        <p:spPr>
          <a:xfrm>
            <a:off x="0" y="4537623"/>
            <a:ext cx="3368675" cy="61064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Google Shape;8;p1">
            <a:hlinkClick r:id="rId4"/>
            <a:extLst>
              <a:ext uri="{FF2B5EF4-FFF2-40B4-BE49-F238E27FC236}">
                <a16:creationId xmlns:a16="http://schemas.microsoft.com/office/drawing/2014/main" id="{27F95506-F9F3-1C41-B06F-ADE08AD0B966}"/>
              </a:ext>
            </a:extLst>
          </p:cNvPr>
          <p:cNvSpPr txBox="1"/>
          <p:nvPr/>
        </p:nvSpPr>
        <p:spPr>
          <a:xfrm>
            <a:off x="1259308" y="4751512"/>
            <a:ext cx="1082255" cy="1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 b="0" i="0" u="none" strike="noStrike" cap="none" dirty="0" err="1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rPr>
              <a:t>www.insper.edu.br</a:t>
            </a:r>
            <a:endParaRPr sz="700" b="0" dirty="0">
              <a:solidFill>
                <a:schemeClr val="accent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" name="Google Shape;10;p1">
            <a:extLst>
              <a:ext uri="{FF2B5EF4-FFF2-40B4-BE49-F238E27FC236}">
                <a16:creationId xmlns:a16="http://schemas.microsoft.com/office/drawing/2014/main" id="{C11EA0F0-03FE-C244-82AC-9FBDD663BFE7}"/>
              </a:ext>
            </a:extLst>
          </p:cNvPr>
          <p:cNvPicPr preferRelativeResize="0"/>
          <p:nvPr/>
        </p:nvPicPr>
        <p:blipFill rotWithShape="1"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4722073"/>
            <a:ext cx="719857" cy="2538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3A814AC8-9B6E-0C46-8621-AC74C67C7B25}"/>
              </a:ext>
            </a:extLst>
          </p:cNvPr>
          <p:cNvCxnSpPr/>
          <p:nvPr/>
        </p:nvCxnSpPr>
        <p:spPr>
          <a:xfrm>
            <a:off x="1145432" y="4722073"/>
            <a:ext cx="0" cy="253879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6FD65-4B6A-C543-803E-A57235B8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Recursos computacionais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8DC68A-B1FE-CF40-AE74-77CC53E2E6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94383" indent="-394023">
              <a:buClr>
                <a:srgbClr val="000000"/>
              </a:buClr>
              <a:buFont typeface="Arial"/>
              <a:buChar char="•"/>
              <a:defRPr/>
            </a:pPr>
            <a:r>
              <a:rPr lang="pt-BR" sz="1600" spc="-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GCC 8.0 (ou superior) -- C++11</a:t>
            </a:r>
          </a:p>
          <a:p>
            <a:pPr marL="394383" indent="-394023">
              <a:spcBef>
                <a:spcPts val="2832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600" spc="-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Linux (</a:t>
            </a:r>
            <a:r>
              <a:rPr lang="pt-BR" sz="1600" spc="-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Ubuntu</a:t>
            </a:r>
            <a:r>
              <a:rPr lang="pt-BR" sz="1600" spc="-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18.04 ou superior)</a:t>
            </a:r>
          </a:p>
          <a:p>
            <a:pPr marL="394383" indent="-394023">
              <a:spcBef>
                <a:spcPts val="2832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600" spc="-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Monstrão (containers/</a:t>
            </a:r>
            <a:r>
              <a:rPr lang="pt-BR" sz="1600" spc="-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VMs</a:t>
            </a:r>
            <a:r>
              <a:rPr lang="pt-BR" sz="1600" spc="-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794343" lvl="1" indent="-394023">
              <a:spcBef>
                <a:spcPts val="2832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600" spc="-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ambiente de testes padrão</a:t>
            </a:r>
          </a:p>
          <a:p>
            <a:endParaRPr lang="pt-BR"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982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B336D-CDCB-554B-A553-8C8E22A73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Problemática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9673D28-CD7B-3C48-8EEC-892415F153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Algoritmos complexos são aplicados em diversas situações para orientar decisões de negócios e para otimizar a alocação/distribuição de recursos</a:t>
            </a:r>
          </a:p>
          <a:p>
            <a:endParaRPr lang="pt-BR" dirty="0"/>
          </a:p>
          <a:p>
            <a:r>
              <a:rPr lang="pt-BR" dirty="0"/>
              <a:t>Um determinado algoritmo é atualmente considerado lento demais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 E agora? </a:t>
            </a:r>
          </a:p>
        </p:txBody>
      </p:sp>
    </p:spTree>
    <p:extLst>
      <p:ext uri="{BB962C8B-B14F-4D97-AF65-F5344CB8AC3E}">
        <p14:creationId xmlns:p14="http://schemas.microsoft.com/office/powerpoint/2010/main" val="1150689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18284-A0D0-EA49-8FB6-CEB717B03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uma solução de alto desempenho?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57C888-98E0-C144-8480-0952EC098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63550" indent="-342900">
              <a:buFont typeface="+mj-lt"/>
              <a:buAutoNum type="arabicPeriod"/>
            </a:pPr>
            <a:r>
              <a:rPr lang="pt-BR" dirty="0"/>
              <a:t>Algoritmos eficientes</a:t>
            </a:r>
          </a:p>
          <a:p>
            <a:pPr marL="463550" indent="-342900">
              <a:buFont typeface="+mj-lt"/>
              <a:buAutoNum type="arabicPeriod"/>
            </a:pPr>
            <a:endParaRPr lang="pt-BR" dirty="0"/>
          </a:p>
          <a:p>
            <a:pPr marL="463550" indent="-342900">
              <a:buFont typeface="+mj-lt"/>
              <a:buAutoNum type="arabicPeriod"/>
            </a:pPr>
            <a:r>
              <a:rPr lang="pt-BR" dirty="0"/>
              <a:t>Implementação eficiente</a:t>
            </a:r>
          </a:p>
          <a:p>
            <a:pPr marL="920750" lvl="1" indent="-342900"/>
            <a:r>
              <a:rPr lang="pt-BR" dirty="0"/>
              <a:t>Cache, paralelismo de instrução</a:t>
            </a:r>
          </a:p>
          <a:p>
            <a:pPr marL="920750" lvl="1" indent="-342900"/>
            <a:r>
              <a:rPr lang="pt-BR" dirty="0"/>
              <a:t>Linguagem de programação adequada</a:t>
            </a:r>
          </a:p>
          <a:p>
            <a:pPr marL="920750" lvl="1" indent="-342900">
              <a:buFont typeface="+mj-lt"/>
              <a:buAutoNum type="arabicPeriod"/>
            </a:pPr>
            <a:endParaRPr lang="pt-BR" dirty="0"/>
          </a:p>
          <a:p>
            <a:pPr marL="463550" indent="-342900">
              <a:buFont typeface="+mj-lt"/>
              <a:buAutoNum type="arabicPeriod"/>
            </a:pPr>
            <a:r>
              <a:rPr lang="pt-BR" dirty="0"/>
              <a:t>Paralelismo</a:t>
            </a:r>
          </a:p>
        </p:txBody>
      </p:sp>
    </p:spTree>
    <p:extLst>
      <p:ext uri="{BB962C8B-B14F-4D97-AF65-F5344CB8AC3E}">
        <p14:creationId xmlns:p14="http://schemas.microsoft.com/office/powerpoint/2010/main" val="956012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D22A67-05D3-DB4B-86B6-0325931EB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Paralelismo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E1A0EA-2EE0-9E48-B730-5290FDE7FE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AAEA671D-C116-D54E-82DA-672C6750280A}"/>
              </a:ext>
            </a:extLst>
          </p:cNvPr>
          <p:cNvGrpSpPr/>
          <p:nvPr/>
        </p:nvGrpSpPr>
        <p:grpSpPr bwMode="auto">
          <a:xfrm>
            <a:off x="1909482" y="1147689"/>
            <a:ext cx="6295616" cy="3550786"/>
            <a:chOff x="684000" y="1125000"/>
            <a:chExt cx="6875640" cy="3824280"/>
          </a:xfrm>
        </p:grpSpPr>
        <p:pic>
          <p:nvPicPr>
            <p:cNvPr id="5" name="Google Shape;441;p73">
              <a:extLst>
                <a:ext uri="{FF2B5EF4-FFF2-40B4-BE49-F238E27FC236}">
                  <a16:creationId xmlns:a16="http://schemas.microsoft.com/office/drawing/2014/main" id="{735C46D9-BEDB-954D-93F9-06E3CD2355FA}"/>
                </a:ext>
              </a:extLst>
            </p:cNvPr>
            <p:cNvPicPr/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811080" y="1125000"/>
              <a:ext cx="6748560" cy="3705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6" name="CustomShape 5">
              <a:extLst>
                <a:ext uri="{FF2B5EF4-FFF2-40B4-BE49-F238E27FC236}">
                  <a16:creationId xmlns:a16="http://schemas.microsoft.com/office/drawing/2014/main" id="{C0B86CEB-0F07-5547-BF32-799B70D1928E}"/>
                </a:ext>
              </a:extLst>
            </p:cNvPr>
            <p:cNvSpPr/>
            <p:nvPr/>
          </p:nvSpPr>
          <p:spPr bwMode="auto">
            <a:xfrm>
              <a:off x="684000" y="4339800"/>
              <a:ext cx="1283040" cy="6094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417571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B3A8E3-CDE4-C345-BD56-DF44BA31A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Resolução no acesso a recursos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0B7A7C-3498-1242-8689-583CA50A1E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Supercomputação sob demanda</a:t>
            </a:r>
          </a:p>
        </p:txBody>
      </p:sp>
      <p:pic>
        <p:nvPicPr>
          <p:cNvPr id="4" name="Google Shape;516;p81">
            <a:extLst>
              <a:ext uri="{FF2B5EF4-FFF2-40B4-BE49-F238E27FC236}">
                <a16:creationId xmlns:a16="http://schemas.microsoft.com/office/drawing/2014/main" id="{D82F75B2-9DC8-0C42-B289-4BF71D6114DB}"/>
              </a:ext>
            </a:extLst>
          </p:cNvPr>
          <p:cNvPicPr/>
          <p:nvPr/>
        </p:nvPicPr>
        <p:blipFill>
          <a:blip r:embed="rId2"/>
          <a:stretch/>
        </p:blipFill>
        <p:spPr bwMode="auto">
          <a:xfrm>
            <a:off x="3700984" y="2142572"/>
            <a:ext cx="2377086" cy="1232302"/>
          </a:xfrm>
          <a:prstGeom prst="rect">
            <a:avLst/>
          </a:prstGeom>
          <a:ln>
            <a:noFill/>
          </a:ln>
        </p:spPr>
      </p:pic>
      <p:pic>
        <p:nvPicPr>
          <p:cNvPr id="5" name="Google Shape;517;p81">
            <a:extLst>
              <a:ext uri="{FF2B5EF4-FFF2-40B4-BE49-F238E27FC236}">
                <a16:creationId xmlns:a16="http://schemas.microsoft.com/office/drawing/2014/main" id="{1C878077-81EB-1F43-AEFC-312CAB262E08}"/>
              </a:ext>
            </a:extLst>
          </p:cNvPr>
          <p:cNvPicPr/>
          <p:nvPr/>
        </p:nvPicPr>
        <p:blipFill>
          <a:blip r:embed="rId3"/>
          <a:stretch/>
        </p:blipFill>
        <p:spPr bwMode="auto">
          <a:xfrm>
            <a:off x="7262351" y="3374874"/>
            <a:ext cx="1451344" cy="1232301"/>
          </a:xfrm>
          <a:prstGeom prst="rect">
            <a:avLst/>
          </a:prstGeom>
          <a:ln>
            <a:noFill/>
          </a:ln>
        </p:spPr>
      </p:pic>
      <p:pic>
        <p:nvPicPr>
          <p:cNvPr id="6" name="Google Shape;518;p81">
            <a:extLst>
              <a:ext uri="{FF2B5EF4-FFF2-40B4-BE49-F238E27FC236}">
                <a16:creationId xmlns:a16="http://schemas.microsoft.com/office/drawing/2014/main" id="{13EA0120-7483-DD4B-94E2-CFF04A86F827}"/>
              </a:ext>
            </a:extLst>
          </p:cNvPr>
          <p:cNvPicPr/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auto">
          <a:xfrm>
            <a:off x="687966" y="2850235"/>
            <a:ext cx="1239446" cy="123230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1742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32DD6-3240-A84A-A7C1-F030322CA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Escalabilidade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5F0EEA-A5EE-8A4C-A8CF-36FEB7BB8B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R" sz="1400"/>
              <a:t>É a habilidade de um sistema lidar com o aumento da carga de processamento sem apresentar uma degradação significante em seu desempenho</a:t>
            </a:r>
          </a:p>
          <a:p>
            <a:endParaRPr lang="en-BR" sz="1400"/>
          </a:p>
          <a:p>
            <a:r>
              <a:rPr lang="en-BR" sz="1400"/>
              <a:t>Há duas formas de se obter a escalabilidade:</a:t>
            </a:r>
          </a:p>
          <a:p>
            <a:pPr lvl="1"/>
            <a:r>
              <a:rPr lang="en-BR" sz="1100" b="1"/>
              <a:t>Escalabilidade vertical – </a:t>
            </a:r>
            <a:r>
              <a:rPr lang="en-BR" sz="1100" b="1" i="1"/>
              <a:t>scale-up</a:t>
            </a:r>
          </a:p>
          <a:p>
            <a:pPr lvl="2"/>
            <a:r>
              <a:rPr lang="en-BR" sz="1100"/>
              <a:t>Fazer upgrade na infra existente (+ memória, por exemplo)</a:t>
            </a:r>
            <a:endParaRPr lang="en-BR" sz="1100" i="1"/>
          </a:p>
          <a:p>
            <a:pPr lvl="1"/>
            <a:r>
              <a:rPr lang="en-BR" sz="1100" b="1"/>
              <a:t>Escalabilidade horizontal – </a:t>
            </a:r>
            <a:r>
              <a:rPr lang="en-BR" sz="1100" b="1" i="1"/>
              <a:t>scale-out</a:t>
            </a:r>
          </a:p>
          <a:p>
            <a:pPr lvl="2"/>
            <a:r>
              <a:rPr lang="en-BR" sz="1100"/>
              <a:t>Adicionar novas máquinas ao parque computacional</a:t>
            </a:r>
          </a:p>
          <a:p>
            <a:pPr lvl="2"/>
            <a:r>
              <a:rPr lang="en-BR" sz="1100"/>
              <a:t>Distribuir os dados e o trabalho de processamento em diversas máquinas</a:t>
            </a:r>
          </a:p>
          <a:p>
            <a:pPr lvl="2"/>
            <a:endParaRPr lang="en-BR" sz="1100"/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554898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C961FF-3B73-4C48-A8D7-8E85B8F05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Escalabilidade horizontal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12C3AA-5E85-E445-AD81-6F86572230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R" sz="1400"/>
              <a:t>Podemos fazer uso de um </a:t>
            </a:r>
            <a:r>
              <a:rPr lang="en-BR" sz="1400" b="1"/>
              <a:t>cluster </a:t>
            </a:r>
            <a:r>
              <a:rPr lang="en-BR" sz="1400"/>
              <a:t> de máquinas</a:t>
            </a:r>
          </a:p>
          <a:p>
            <a:r>
              <a:rPr lang="en-BR" sz="1400"/>
              <a:t>Os dados são armazenados em um sistema de arquivos distribuído (e.g., HDFS)</a:t>
            </a:r>
          </a:p>
          <a:p>
            <a:r>
              <a:rPr lang="en-BR" sz="1400"/>
              <a:t>Cada arquivo é divido em blocos de tamanho fixos</a:t>
            </a:r>
          </a:p>
          <a:p>
            <a:r>
              <a:rPr lang="en-BR" sz="1400"/>
              <a:t>Cada bloco é </a:t>
            </a:r>
            <a:r>
              <a:rPr lang="en-BR" sz="1400" b="1"/>
              <a:t>replicado </a:t>
            </a:r>
            <a:r>
              <a:rPr lang="en-BR" sz="1400"/>
              <a:t>em diversos nós do cluster </a:t>
            </a:r>
          </a:p>
          <a:p>
            <a:endParaRPr lang="pt-BR" sz="1400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D35B4597-4CE5-F442-BCB2-223EA2E2B0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36439" y="2422202"/>
            <a:ext cx="4722257" cy="251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39861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Insper">
      <a:dk1>
        <a:srgbClr val="414041"/>
      </a:dk1>
      <a:lt1>
        <a:srgbClr val="FFFFFF"/>
      </a:lt1>
      <a:dk2>
        <a:srgbClr val="414041"/>
      </a:dk2>
      <a:lt2>
        <a:srgbClr val="FFFFFF"/>
      </a:lt2>
      <a:accent1>
        <a:srgbClr val="C00026"/>
      </a:accent1>
      <a:accent2>
        <a:srgbClr val="FAA61A"/>
      </a:accent2>
      <a:accent3>
        <a:srgbClr val="EE2A5D"/>
      </a:accent3>
      <a:accent4>
        <a:srgbClr val="3CBFAE"/>
      </a:accent4>
      <a:accent5>
        <a:srgbClr val="202020"/>
      </a:accent5>
      <a:accent6>
        <a:srgbClr val="F15922"/>
      </a:accent6>
      <a:hlink>
        <a:srgbClr val="EE2A5D"/>
      </a:hlink>
      <a:folHlink>
        <a:srgbClr val="C3305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2659</TotalTime>
  <Words>743</Words>
  <Application>Microsoft Macintosh PowerPoint</Application>
  <PresentationFormat>On-screen Show (16:9)</PresentationFormat>
  <Paragraphs>103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ArialMT</vt:lpstr>
      <vt:lpstr>Cambria Math</vt:lpstr>
      <vt:lpstr>Lato Light</vt:lpstr>
      <vt:lpstr>Verdana</vt:lpstr>
      <vt:lpstr>Simple Light</vt:lpstr>
      <vt:lpstr>Supercomputação</vt:lpstr>
      <vt:lpstr>Objetivos de aprendizagem</vt:lpstr>
      <vt:lpstr>Recursos computacionais</vt:lpstr>
      <vt:lpstr>Problemática</vt:lpstr>
      <vt:lpstr>O que é uma solução de alto desempenho?</vt:lpstr>
      <vt:lpstr>Paralelismo</vt:lpstr>
      <vt:lpstr>Resolução no acesso a recursos</vt:lpstr>
      <vt:lpstr>Escalabilidade</vt:lpstr>
      <vt:lpstr>Escalabilidade horizontal</vt:lpstr>
      <vt:lpstr>Cluster</vt:lpstr>
      <vt:lpstr>Supercomputador</vt:lpstr>
      <vt:lpstr>Lei de Amdahl</vt:lpstr>
      <vt:lpstr>Speedup</vt:lpstr>
      <vt:lpstr>E o Big Data?</vt:lpstr>
      <vt:lpstr>E o Big Data?</vt:lpstr>
      <vt:lpstr>Atividade prática</vt:lpstr>
      <vt:lpstr>https://forms.office.com/r/zrNsetQdAH http://github.com/insper/supercomp http://insper.github.io/supercomp </vt:lpstr>
      <vt:lpstr>Discussão</vt:lpstr>
      <vt:lpstr>Discussão – o algoritmo importa!</vt:lpstr>
      <vt:lpstr>Discussão</vt:lpstr>
      <vt:lpstr>Discussão 2 – Paralelismo importa</vt:lpstr>
      <vt:lpstr>Discussão</vt:lpstr>
      <vt:lpstr>Paralelizar nem sempre é a (única) solução</vt:lpstr>
      <vt:lpstr>Visão Geral da Disciplina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Encontro com a Coordenação MBA Executivo Internacional</dc:title>
  <cp:lastModifiedBy>Luciano Pereira Soares</cp:lastModifiedBy>
  <cp:revision>110</cp:revision>
  <cp:lastPrinted>2022-05-13T10:27:46Z</cp:lastPrinted>
  <dcterms:modified xsi:type="dcterms:W3CDTF">2022-09-05T21:13:23Z</dcterms:modified>
</cp:coreProperties>
</file>