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3"/>
  </p:notes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8" r:id="rId28"/>
    <p:sldId id="326" r:id="rId29"/>
    <p:sldId id="327" r:id="rId30"/>
    <p:sldId id="329" r:id="rId31"/>
    <p:sldId id="356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150"/>
    <a:srgbClr val="A62B4D"/>
    <a:srgbClr val="FAA61A"/>
    <a:srgbClr val="F58220"/>
    <a:srgbClr val="F15A22"/>
    <a:srgbClr val="F69679"/>
    <a:srgbClr val="C00026"/>
    <a:srgbClr val="C4161C"/>
    <a:srgbClr val="E6E7E8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6BD82-CB89-44D7-8E0B-A0EA4EA31587}">
  <a:tblStyle styleId="{5D06BD82-CB89-44D7-8E0B-A0EA4EA315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57AF2-6733-427E-A066-D5AD164070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A5A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/>
    <p:restoredTop sz="94803"/>
  </p:normalViewPr>
  <p:slideViewPr>
    <p:cSldViewPr snapToGrid="0">
      <p:cViewPr varScale="1">
        <p:scale>
          <a:sx n="148" d="100"/>
          <a:sy n="148" d="100"/>
        </p:scale>
        <p:origin x="19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3f9fbc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3f9fbc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27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3f9fbc8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b3f9fbc8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35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Insper - Cinz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617881" y="1256525"/>
            <a:ext cx="619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4046277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7493-2E4B-5C4E-9CEC-D983D77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236068" cy="5727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87CE094-D946-834B-8742-C22D40B9B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69165" cy="5148263"/>
          </a:xfrm>
        </p:spPr>
        <p:txBody>
          <a:bodyPr/>
          <a:lstStyle>
            <a:lvl1pPr marL="12065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A18C9F-D37E-CD41-AA0F-37871F101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497013"/>
            <a:ext cx="5236068" cy="3032125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4782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www.insper.edu.br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p1">
            <a:hlinkClick r:id="rId7"/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17D5C9-397C-174E-8B82-AE0426703C7A}"/>
              </a:ext>
            </a:extLst>
          </p:cNvPr>
          <p:cNvCxnSpPr/>
          <p:nvPr userDrawn="1"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AA7FDAB6-217E-8346-B73A-04625C7EE38D}"/>
              </a:ext>
            </a:extLst>
          </p:cNvPr>
          <p:cNvSpPr txBox="1"/>
          <p:nvPr userDrawn="1"/>
        </p:nvSpPr>
        <p:spPr>
          <a:xfrm>
            <a:off x="8554454" y="4727118"/>
            <a:ext cx="330183" cy="180823"/>
          </a:xfrm>
          <a:prstGeom prst="rect">
            <a:avLst/>
          </a:prstGeom>
          <a:noFill/>
        </p:spPr>
        <p:txBody>
          <a:bodyPr wrap="square" lIns="57153" tIns="28577" rIns="57153" bIns="28577" rtlCol="0">
            <a:spAutoFit/>
          </a:bodyPr>
          <a:lstStyle/>
          <a:p>
            <a:pPr algn="ctr"/>
            <a:fld id="{260E2A6B-A809-4840-BF14-8648BC0BDF87}" type="slidenum">
              <a:rPr lang="id-ID" sz="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‹#›</a:t>
            </a:fld>
            <a:endParaRPr lang="id-ID" sz="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3C3ABF-6166-5143-A992-6CFFA31767EF}"/>
              </a:ext>
            </a:extLst>
          </p:cNvPr>
          <p:cNvSpPr/>
          <p:nvPr userDrawn="1"/>
        </p:nvSpPr>
        <p:spPr>
          <a:xfrm>
            <a:off x="8606792" y="4703625"/>
            <a:ext cx="225507" cy="227809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5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2" r:id="rId5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es-computer-monitor-programming-1102797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ft.vanderbilt.edu/2015/05/cft-teaching-guides-week-day-5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https://www.insper.edu.b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c-plus-plus-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3.bp.blogspot.com/-B344Mbjbq94/U5Ha-SlELrI/AAAAAAAAE5I/Tg61Jd-VAdE/s1600/the-family-tree-of-programming-languages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617875" y="1394850"/>
            <a:ext cx="6192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Supercomputação</a:t>
            </a:r>
            <a:endParaRPr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D02BD-BC78-0946-A530-7F21E6BD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22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82F35-52A3-F142-B443-11321260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compilação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2E8F7-3107-D143-AF51-9D77D7135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compilar um programa em C++ você pode usar a chamada </a:t>
            </a:r>
            <a:r>
              <a:rPr lang="pt-BR" dirty="0" err="1"/>
              <a:t>g</a:t>
            </a:r>
            <a:r>
              <a:rPr lang="pt-BR" dirty="0"/>
              <a:t>++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você estiver no </a:t>
            </a:r>
            <a:r>
              <a:rPr lang="pt-BR" dirty="0" err="1"/>
              <a:t>MacOS</a:t>
            </a:r>
            <a:r>
              <a:rPr lang="pt-BR" dirty="0"/>
              <a:t>, uma possível linha para compilar é:</a:t>
            </a:r>
          </a:p>
          <a:p>
            <a:endParaRPr lang="pt-BR" sz="1800" dirty="0">
              <a:solidFill>
                <a:srgbClr val="242729"/>
              </a:solidFill>
              <a:highlight>
                <a:srgbClr val="EFF0F1"/>
              </a:highlight>
            </a:endParaRPr>
          </a:p>
          <a:p>
            <a:pPr marL="120650" indent="0">
              <a:buNone/>
            </a:pPr>
            <a:r>
              <a:rPr lang="pt-BR" sz="1800" dirty="0">
                <a:solidFill>
                  <a:srgbClr val="242729"/>
                </a:solidFill>
                <a:highlight>
                  <a:srgbClr val="EFF0F1"/>
                </a:highlight>
              </a:rPr>
              <a:t>  $ </a:t>
            </a:r>
            <a:r>
              <a:rPr lang="pt-BR" sz="1800" dirty="0" err="1">
                <a:solidFill>
                  <a:srgbClr val="242729"/>
                </a:solidFill>
                <a:highlight>
                  <a:srgbClr val="EFF0F1"/>
                </a:highlight>
              </a:rPr>
              <a:t>clang</a:t>
            </a:r>
            <a:r>
              <a:rPr lang="pt-BR" sz="1800" dirty="0">
                <a:solidFill>
                  <a:srgbClr val="242729"/>
                </a:solidFill>
                <a:highlight>
                  <a:srgbClr val="EFF0F1"/>
                </a:highlight>
              </a:rPr>
              <a:t>++ -</a:t>
            </a:r>
            <a:r>
              <a:rPr lang="pt-BR" sz="1800" dirty="0" err="1">
                <a:solidFill>
                  <a:srgbClr val="242729"/>
                </a:solidFill>
                <a:highlight>
                  <a:srgbClr val="EFF0F1"/>
                </a:highlight>
              </a:rPr>
              <a:t>std</a:t>
            </a:r>
            <a:r>
              <a:rPr lang="pt-BR" sz="1800" dirty="0">
                <a:solidFill>
                  <a:srgbClr val="242729"/>
                </a:solidFill>
                <a:highlight>
                  <a:srgbClr val="EFF0F1"/>
                </a:highlight>
              </a:rPr>
              <a:t>=</a:t>
            </a:r>
            <a:r>
              <a:rPr lang="pt-BR" sz="1800" dirty="0" err="1">
                <a:solidFill>
                  <a:srgbClr val="242729"/>
                </a:solidFill>
                <a:highlight>
                  <a:srgbClr val="EFF0F1"/>
                </a:highlight>
              </a:rPr>
              <a:t>c++</a:t>
            </a:r>
            <a:r>
              <a:rPr lang="pt-BR" sz="1800" dirty="0">
                <a:solidFill>
                  <a:srgbClr val="242729"/>
                </a:solidFill>
                <a:highlight>
                  <a:srgbClr val="EFF0F1"/>
                </a:highlight>
              </a:rPr>
              <a:t>11 -</a:t>
            </a:r>
            <a:r>
              <a:rPr lang="pt-BR" sz="1800" dirty="0" err="1">
                <a:solidFill>
                  <a:srgbClr val="242729"/>
                </a:solidFill>
                <a:highlight>
                  <a:srgbClr val="EFF0F1"/>
                </a:highlight>
              </a:rPr>
              <a:t>stdlib</a:t>
            </a:r>
            <a:r>
              <a:rPr lang="pt-BR" sz="1800" dirty="0">
                <a:solidFill>
                  <a:srgbClr val="242729"/>
                </a:solidFill>
                <a:highlight>
                  <a:srgbClr val="EFF0F1"/>
                </a:highlight>
              </a:rPr>
              <a:t>=</a:t>
            </a:r>
            <a:r>
              <a:rPr lang="pt-BR" sz="1800" dirty="0" err="1">
                <a:solidFill>
                  <a:srgbClr val="242729"/>
                </a:solidFill>
                <a:highlight>
                  <a:srgbClr val="EFF0F1"/>
                </a:highlight>
              </a:rPr>
              <a:t>libc</a:t>
            </a:r>
            <a:r>
              <a:rPr lang="pt-BR" sz="1800" dirty="0">
                <a:solidFill>
                  <a:srgbClr val="242729"/>
                </a:solidFill>
                <a:highlight>
                  <a:srgbClr val="EFF0F1"/>
                </a:highlight>
              </a:rPr>
              <a:t>++ -Wall </a:t>
            </a:r>
            <a:r>
              <a:rPr lang="pt-BR" sz="1800" dirty="0" err="1">
                <a:solidFill>
                  <a:srgbClr val="242729"/>
                </a:solidFill>
                <a:highlight>
                  <a:srgbClr val="EFF0F1"/>
                </a:highlight>
              </a:rPr>
              <a:t>hello.cpp</a:t>
            </a:r>
            <a:r>
              <a:rPr lang="pt-BR" sz="1800" dirty="0">
                <a:solidFill>
                  <a:srgbClr val="242729"/>
                </a:solidFill>
                <a:highlight>
                  <a:srgbClr val="EFF0F1"/>
                </a:highlight>
              </a:rPr>
              <a:t> -o </a:t>
            </a:r>
            <a:r>
              <a:rPr lang="pt-BR" sz="1800" dirty="0" err="1">
                <a:solidFill>
                  <a:srgbClr val="242729"/>
                </a:solidFill>
                <a:highlight>
                  <a:srgbClr val="EFF0F1"/>
                </a:highlight>
              </a:rPr>
              <a:t>hello</a:t>
            </a:r>
            <a:endParaRPr lang="pt-BR" sz="1800" dirty="0">
              <a:solidFill>
                <a:srgbClr val="242729"/>
              </a:solidFill>
              <a:highlight>
                <a:srgbClr val="EFF0F1"/>
              </a:highlight>
            </a:endParaRP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686967-191D-DE44-99D1-BD9C9E56C6C7}"/>
              </a:ext>
            </a:extLst>
          </p:cNvPr>
          <p:cNvSpPr/>
          <p:nvPr/>
        </p:nvSpPr>
        <p:spPr>
          <a:xfrm>
            <a:off x="2279545" y="1785233"/>
            <a:ext cx="4584909" cy="379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1800" dirty="0">
                <a:solidFill>
                  <a:srgbClr val="242729"/>
                </a:solidFill>
                <a:highlight>
                  <a:srgbClr val="EFF0F1"/>
                </a:highlight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pt-BR" sz="1800" dirty="0" err="1">
                <a:solidFill>
                  <a:srgbClr val="242729"/>
                </a:solidFill>
                <a:highlight>
                  <a:srgbClr val="EFF0F1"/>
                </a:highlight>
                <a:latin typeface="Verdana"/>
                <a:ea typeface="Verdana"/>
                <a:cs typeface="Verdana"/>
                <a:sym typeface="Verdana"/>
              </a:rPr>
              <a:t>g</a:t>
            </a:r>
            <a:r>
              <a:rPr lang="pt-BR" sz="1800" dirty="0">
                <a:solidFill>
                  <a:srgbClr val="242729"/>
                </a:solidFill>
                <a:highlight>
                  <a:srgbClr val="EFF0F1"/>
                </a:highlight>
                <a:latin typeface="Verdana"/>
                <a:ea typeface="Verdana"/>
                <a:cs typeface="Verdana"/>
                <a:sym typeface="Verdana"/>
              </a:rPr>
              <a:t>++ </a:t>
            </a:r>
            <a:r>
              <a:rPr lang="pt-BR" sz="1800" dirty="0" err="1">
                <a:solidFill>
                  <a:srgbClr val="242729"/>
                </a:solidFill>
                <a:highlight>
                  <a:srgbClr val="EFF0F1"/>
                </a:highlight>
                <a:latin typeface="Verdana"/>
                <a:ea typeface="Verdana"/>
                <a:cs typeface="Verdana"/>
                <a:sym typeface="Verdana"/>
              </a:rPr>
              <a:t>your_file.cpp</a:t>
            </a:r>
            <a:r>
              <a:rPr lang="pt-BR" sz="1800" dirty="0">
                <a:solidFill>
                  <a:srgbClr val="242729"/>
                </a:solidFill>
                <a:highlight>
                  <a:srgbClr val="EFF0F1"/>
                </a:highlight>
                <a:latin typeface="Verdana"/>
                <a:ea typeface="Verdana"/>
                <a:cs typeface="Verdana"/>
                <a:sym typeface="Verdana"/>
              </a:rPr>
              <a:t> -o </a:t>
            </a:r>
            <a:r>
              <a:rPr lang="pt-BR" sz="1800" dirty="0" err="1">
                <a:solidFill>
                  <a:srgbClr val="242729"/>
                </a:solidFill>
                <a:highlight>
                  <a:srgbClr val="EFF0F1"/>
                </a:highlight>
                <a:latin typeface="Verdana"/>
                <a:ea typeface="Verdana"/>
                <a:cs typeface="Verdana"/>
                <a:sym typeface="Verdana"/>
              </a:rPr>
              <a:t>your_program</a:t>
            </a:r>
            <a:endParaRPr lang="pt-BR" sz="1800" dirty="0">
              <a:solidFill>
                <a:srgbClr val="242729"/>
              </a:solidFill>
              <a:highlight>
                <a:srgbClr val="EFF0F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3304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1B12C-99F4-5544-819D-49D119EB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C++, </a:t>
            </a:r>
            <a:r>
              <a:rPr lang="pt-BR" dirty="0" err="1"/>
              <a:t>Hello</a:t>
            </a:r>
            <a:r>
              <a:rPr lang="pt-BR" dirty="0"/>
              <a:t> World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791DCC-6FEE-4C4F-B312-97A474E03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programa “</a:t>
            </a:r>
            <a:r>
              <a:rPr lang="pt-BR" dirty="0" err="1"/>
              <a:t>Hello</a:t>
            </a:r>
            <a:r>
              <a:rPr lang="pt-BR" dirty="0"/>
              <a:t> World” em C++ é muito parecido com um em C. </a:t>
            </a:r>
          </a:p>
          <a:p>
            <a:endParaRPr lang="pt-BR" dirty="0"/>
          </a:p>
        </p:txBody>
      </p:sp>
      <p:sp>
        <p:nvSpPr>
          <p:cNvPr id="4" name="Google Shape;551;p86">
            <a:extLst>
              <a:ext uri="{FF2B5EF4-FFF2-40B4-BE49-F238E27FC236}">
                <a16:creationId xmlns:a16="http://schemas.microsoft.com/office/drawing/2014/main" id="{9A394355-7251-0246-9780-0E67CD5368C1}"/>
              </a:ext>
            </a:extLst>
          </p:cNvPr>
          <p:cNvSpPr/>
          <p:nvPr/>
        </p:nvSpPr>
        <p:spPr>
          <a:xfrm>
            <a:off x="2337493" y="1870108"/>
            <a:ext cx="4469014" cy="236911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pt-BR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pt-BR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&lt;&lt; "</a:t>
            </a:r>
            <a:r>
              <a:rPr lang="pt-BR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World!\</a:t>
            </a:r>
            <a:r>
              <a:rPr lang="pt-BR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419290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F910B-EFFA-AA43-9F05-54B4E0A1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comuns com C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636BA1-A340-A345-A8E2-B632A43F1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191135">
              <a:lnSpc>
                <a:spcPct val="70000"/>
              </a:lnSpc>
              <a:buClr>
                <a:schemeClr val="dk1"/>
              </a:buClr>
              <a:buSzPts val="2000"/>
              <a:buChar char="•"/>
            </a:pPr>
            <a:r>
              <a:rPr lang="pt-BR" sz="1400" dirty="0"/>
              <a:t>Função principal:  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(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argc</a:t>
            </a:r>
            <a:r>
              <a:rPr lang="pt-BR" sz="1400" dirty="0"/>
              <a:t>, char *</a:t>
            </a:r>
            <a:r>
              <a:rPr lang="pt-BR" sz="1400" dirty="0" err="1"/>
              <a:t>argv</a:t>
            </a:r>
            <a:r>
              <a:rPr lang="pt-BR" sz="1400" dirty="0"/>
              <a:t>[]);</a:t>
            </a:r>
          </a:p>
          <a:p>
            <a:pPr marL="228600" lvl="0" indent="-191135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pt-BR" sz="1400" dirty="0"/>
              <a:t>Comentários:     /*   */       //</a:t>
            </a:r>
          </a:p>
          <a:p>
            <a:pPr marL="228600" lvl="0" indent="-191135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pt-BR" sz="1400" dirty="0"/>
              <a:t>Tipos de dados: </a:t>
            </a:r>
            <a:r>
              <a:rPr lang="pt-BR" sz="1400" dirty="0" err="1"/>
              <a:t>int</a:t>
            </a:r>
            <a:r>
              <a:rPr lang="pt-BR" sz="1400" dirty="0"/>
              <a:t>, </a:t>
            </a:r>
            <a:r>
              <a:rPr lang="pt-BR" sz="1400" dirty="0" err="1"/>
              <a:t>float</a:t>
            </a:r>
            <a:r>
              <a:rPr lang="pt-BR" sz="1400" dirty="0"/>
              <a:t>, </a:t>
            </a:r>
            <a:r>
              <a:rPr lang="pt-BR" sz="1400" dirty="0" err="1"/>
              <a:t>double</a:t>
            </a:r>
            <a:r>
              <a:rPr lang="pt-BR" sz="1400" dirty="0"/>
              <a:t>, char</a:t>
            </a:r>
          </a:p>
          <a:p>
            <a:pPr marL="228600" lvl="0" indent="-191135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pt-BR" sz="1400" dirty="0"/>
              <a:t>Variações de dados: </a:t>
            </a:r>
            <a:r>
              <a:rPr lang="pt-BR" sz="1400" dirty="0" err="1"/>
              <a:t>unsigned</a:t>
            </a:r>
            <a:r>
              <a:rPr lang="pt-BR" sz="1400" dirty="0"/>
              <a:t>, short, </a:t>
            </a:r>
            <a:r>
              <a:rPr lang="pt-BR" sz="1400" dirty="0" err="1"/>
              <a:t>long</a:t>
            </a:r>
            <a:endParaRPr lang="pt-BR" sz="1400" dirty="0"/>
          </a:p>
          <a:p>
            <a:pPr marL="228600" lvl="0" indent="-191135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pt-BR" sz="1400" dirty="0"/>
              <a:t>Qualificadores de variáveis: </a:t>
            </a:r>
            <a:r>
              <a:rPr lang="pt-BR" sz="1400" dirty="0" err="1"/>
              <a:t>const</a:t>
            </a:r>
            <a:r>
              <a:rPr lang="pt-BR" sz="1400" dirty="0"/>
              <a:t>, </a:t>
            </a:r>
            <a:r>
              <a:rPr lang="pt-BR" sz="1400" dirty="0" err="1"/>
              <a:t>static</a:t>
            </a:r>
            <a:endParaRPr lang="pt-BR" sz="1400" dirty="0"/>
          </a:p>
          <a:p>
            <a:pPr marL="228600" lvl="0" indent="-191135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pt-BR" sz="1400" dirty="0" err="1"/>
              <a:t>Casting</a:t>
            </a:r>
            <a:r>
              <a:rPr lang="pt-BR" sz="1400" dirty="0"/>
              <a:t>: (</a:t>
            </a:r>
            <a:r>
              <a:rPr lang="pt-BR" sz="1400" dirty="0" err="1"/>
              <a:t>int</a:t>
            </a:r>
            <a:r>
              <a:rPr lang="pt-BR" sz="1400" dirty="0"/>
              <a:t>) (</a:t>
            </a:r>
            <a:r>
              <a:rPr lang="pt-BR" sz="1400" dirty="0" err="1"/>
              <a:t>float</a:t>
            </a:r>
            <a:r>
              <a:rPr lang="pt-BR" sz="1400" dirty="0"/>
              <a:t>) (char)</a:t>
            </a:r>
          </a:p>
          <a:p>
            <a:pPr marL="228600" lvl="0" indent="-191135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pt-BR" sz="1400" dirty="0"/>
              <a:t>Operações: +, -, *, /, %</a:t>
            </a:r>
          </a:p>
          <a:p>
            <a:pPr marL="228600" lvl="0" indent="-191135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pt-BR" sz="1400" dirty="0"/>
              <a:t>Atribuição: =, +=, -=, *=, /=, %=, &gt;&gt;=, &lt;&lt;=, &amp;=, ^=, |=</a:t>
            </a:r>
          </a:p>
          <a:p>
            <a:pPr marL="228600" lvl="0" indent="-191135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pt-BR" sz="1400" dirty="0"/>
              <a:t>Incremento e decremento: ++ --</a:t>
            </a:r>
          </a:p>
          <a:p>
            <a:pPr marL="228600" lvl="0" indent="-191135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pt-BR" sz="1400" dirty="0"/>
              <a:t>Operadores lógicos: !, &amp;&amp;, ||</a:t>
            </a:r>
          </a:p>
          <a:p>
            <a:pPr marL="228600" lvl="0" indent="-191135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pt-BR" sz="1400" dirty="0"/>
              <a:t>Operador condicional ternário : (? : )</a:t>
            </a:r>
          </a:p>
          <a:p>
            <a:pPr marL="228600" lvl="0" indent="-191135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pt-BR" sz="1400" dirty="0"/>
              <a:t>Operador vírgula: ( , )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5058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F910B-EFFA-AA43-9F05-54B4E0A1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comuns com C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636BA1-A340-A345-A8E2-B632A43F1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03200">
              <a:lnSpc>
                <a:spcPct val="80000"/>
              </a:lnSpc>
              <a:buClr>
                <a:schemeClr val="dk1"/>
              </a:buClr>
              <a:buSzPts val="2400"/>
              <a:buChar char="•"/>
            </a:pPr>
            <a:r>
              <a:rPr lang="pt-BR" sz="1400" dirty="0"/>
              <a:t>Operadores </a:t>
            </a:r>
            <a:r>
              <a:rPr lang="pt-BR" sz="1400" dirty="0" err="1"/>
              <a:t>Bitwise</a:t>
            </a:r>
            <a:r>
              <a:rPr lang="pt-BR" sz="1400" dirty="0"/>
              <a:t> : ( &amp;, |, ^, ~, &lt;&lt;, &gt;&gt; )</a:t>
            </a:r>
          </a:p>
          <a:p>
            <a:pPr marL="228600" lvl="0" indent="-2032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400"/>
              <a:buChar char="•"/>
            </a:pPr>
            <a:r>
              <a:rPr lang="pt-BR" sz="1400" dirty="0"/>
              <a:t>Construção Condicional : </a:t>
            </a:r>
            <a:r>
              <a:rPr lang="pt-BR" sz="1400" dirty="0" err="1"/>
              <a:t>if</a:t>
            </a:r>
            <a:r>
              <a:rPr lang="pt-BR" sz="1400" dirty="0"/>
              <a:t>, </a:t>
            </a:r>
            <a:r>
              <a:rPr lang="pt-BR" sz="1400" dirty="0" err="1"/>
              <a:t>else</a:t>
            </a:r>
            <a:r>
              <a:rPr lang="pt-BR" sz="1400" dirty="0"/>
              <a:t>, switch</a:t>
            </a:r>
          </a:p>
          <a:p>
            <a:pPr marL="228600" lvl="0" indent="-2032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400"/>
              <a:buChar char="•"/>
            </a:pPr>
            <a:r>
              <a:rPr lang="pt-BR" sz="1400" dirty="0"/>
              <a:t>Loops: </a:t>
            </a:r>
            <a:r>
              <a:rPr lang="pt-BR" sz="1400" dirty="0" err="1"/>
              <a:t>while</a:t>
            </a:r>
            <a:r>
              <a:rPr lang="pt-BR" sz="1400" dirty="0"/>
              <a:t>, do-</a:t>
            </a:r>
            <a:r>
              <a:rPr lang="pt-BR" sz="1400" dirty="0" err="1"/>
              <a:t>while</a:t>
            </a:r>
            <a:r>
              <a:rPr lang="pt-BR" sz="1400" dirty="0"/>
              <a:t>, for</a:t>
            </a:r>
          </a:p>
          <a:p>
            <a:pPr marL="228600" lvl="0" indent="-2032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400"/>
              <a:buChar char="•"/>
            </a:pPr>
            <a:r>
              <a:rPr lang="pt-BR" sz="1400" dirty="0"/>
              <a:t>Comparadores: ==, !=, &gt;, &lt;, &gt;=, &lt;=</a:t>
            </a:r>
          </a:p>
          <a:p>
            <a:pPr marL="228600" lvl="0" indent="-2032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400"/>
              <a:buChar char="•"/>
            </a:pPr>
            <a:r>
              <a:rPr lang="pt-BR" sz="1400" dirty="0"/>
              <a:t>Diretivas de pré-processamento (#define, etc.)</a:t>
            </a:r>
          </a:p>
          <a:p>
            <a:pPr marL="228600" lvl="0" indent="-2032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400"/>
              <a:buChar char="•"/>
            </a:pPr>
            <a:r>
              <a:rPr lang="pt-BR" sz="1400" dirty="0"/>
              <a:t>Declaração de funções: </a:t>
            </a:r>
            <a:r>
              <a:rPr lang="pt-BR" sz="1400" dirty="0" err="1"/>
              <a:t>type</a:t>
            </a:r>
            <a:r>
              <a:rPr lang="pt-BR" sz="1400" dirty="0"/>
              <a:t> </a:t>
            </a:r>
            <a:r>
              <a:rPr lang="pt-BR" sz="1400" dirty="0" err="1"/>
              <a:t>func</a:t>
            </a:r>
            <a:r>
              <a:rPr lang="pt-BR" sz="1400" dirty="0"/>
              <a:t>( ... ) { … }</a:t>
            </a:r>
          </a:p>
          <a:p>
            <a:pPr marL="228600" lvl="0" indent="-2032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400"/>
              <a:buChar char="•"/>
            </a:pPr>
            <a:r>
              <a:rPr lang="pt-BR" sz="1400" dirty="0"/>
              <a:t>Vetores e Matrizes: </a:t>
            </a:r>
            <a:r>
              <a:rPr lang="pt-BR" sz="1400" dirty="0" err="1"/>
              <a:t>type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 [</a:t>
            </a:r>
            <a:r>
              <a:rPr lang="pt-BR" sz="1400" dirty="0" err="1"/>
              <a:t>elements</a:t>
            </a:r>
            <a:r>
              <a:rPr lang="pt-BR" sz="1400" dirty="0"/>
              <a:t>][…];</a:t>
            </a:r>
          </a:p>
          <a:p>
            <a:pPr marL="228600" lvl="0" indent="-2032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400"/>
              <a:buChar char="•"/>
            </a:pPr>
            <a:r>
              <a:rPr lang="pt-BR" sz="1400" dirty="0"/>
              <a:t>Enumeradores: </a:t>
            </a:r>
            <a:r>
              <a:rPr lang="pt-BR" sz="1400" dirty="0" err="1"/>
              <a:t>enum</a:t>
            </a:r>
            <a:endParaRPr lang="pt-BR" sz="1400" dirty="0"/>
          </a:p>
          <a:p>
            <a:pPr marL="228600" lvl="0" indent="-2032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400"/>
              <a:buChar char="•"/>
            </a:pPr>
            <a:r>
              <a:rPr lang="pt-BR" sz="1400" dirty="0"/>
              <a:t>Organização de dados: </a:t>
            </a:r>
            <a:r>
              <a:rPr lang="pt-BR" sz="1400" dirty="0" err="1"/>
              <a:t>structs</a:t>
            </a:r>
            <a:endParaRPr lang="pt-BR" sz="1400" dirty="0"/>
          </a:p>
          <a:p>
            <a:pPr marL="228600" lvl="0" indent="-2032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400"/>
              <a:buChar char="•"/>
            </a:pPr>
            <a:r>
              <a:rPr lang="pt-BR" sz="1400" dirty="0" err="1"/>
              <a:t>Redefinidor</a:t>
            </a:r>
            <a:r>
              <a:rPr lang="pt-BR" sz="1400" dirty="0"/>
              <a:t> de tipos: </a:t>
            </a:r>
            <a:r>
              <a:rPr lang="pt-BR" sz="1400" dirty="0" err="1"/>
              <a:t>typedef</a:t>
            </a: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0831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5B20D-F2A4-564A-BB14-BD4C6C2F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C++ - Input/Output (</a:t>
            </a:r>
            <a:r>
              <a:rPr lang="pt-BR" dirty="0" err="1"/>
              <a:t>Streams</a:t>
            </a:r>
            <a:r>
              <a:rPr lang="pt-BR" dirty="0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331AB7-5786-BA4E-A253-0944EA7EC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C++ utiliza uma abstração conveniente denominada </a:t>
            </a:r>
            <a:r>
              <a:rPr lang="pt-BR" dirty="0" err="1"/>
              <a:t>Streams</a:t>
            </a:r>
            <a:r>
              <a:rPr lang="pt-BR" dirty="0"/>
              <a:t> para executar a entrada e saída de dados. </a:t>
            </a:r>
          </a:p>
        </p:txBody>
      </p:sp>
      <p:graphicFrame>
        <p:nvGraphicFramePr>
          <p:cNvPr id="4" name="Google Shape;576;p90">
            <a:extLst>
              <a:ext uri="{FF2B5EF4-FFF2-40B4-BE49-F238E27FC236}">
                <a16:creationId xmlns:a16="http://schemas.microsoft.com/office/drawing/2014/main" id="{C3A3BAB3-F44E-3C4E-B272-AC31D4D525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365244"/>
              </p:ext>
            </p:extLst>
          </p:nvPr>
        </p:nvGraphicFramePr>
        <p:xfrm>
          <a:off x="1624689" y="2076865"/>
          <a:ext cx="6103275" cy="22955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pt-BR" sz="18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stream</a:t>
                      </a:r>
                      <a:endParaRPr sz="18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pt-BR" sz="18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18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pt-BR" sz="18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cin</a:t>
                      </a: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pt-BR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standard input stream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pt-BR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cout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pt-BR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standard output stream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pt-BR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cerr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pt-BR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standard error (output) stream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pt-BR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clog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pt-BR" sz="18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standard </a:t>
                      </a:r>
                      <a:r>
                        <a:rPr lang="pt-BR" sz="18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logging</a:t>
                      </a:r>
                      <a:r>
                        <a:rPr lang="pt-BR" sz="18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(output) </a:t>
                      </a:r>
                      <a:r>
                        <a:rPr lang="pt-BR" sz="18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stream</a:t>
                      </a: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5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61502-B0FD-9D44-B9E1-C318D496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C++ - Saída de dados (</a:t>
            </a:r>
            <a:r>
              <a:rPr lang="pt-BR" dirty="0" err="1"/>
              <a:t>iostream</a:t>
            </a:r>
            <a:r>
              <a:rPr lang="pt-BR" dirty="0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3696A-CB3D-754A-AE1E-13234DAAC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Utilize o </a:t>
            </a:r>
            <a:r>
              <a:rPr lang="pt-BR" dirty="0" err="1"/>
              <a:t>std</a:t>
            </a:r>
            <a:r>
              <a:rPr lang="pt-BR" dirty="0"/>
              <a:t>::</a:t>
            </a:r>
            <a:r>
              <a:rPr lang="pt-BR" dirty="0" err="1"/>
              <a:t>cout</a:t>
            </a:r>
            <a:r>
              <a:rPr lang="pt-BR" dirty="0"/>
              <a:t> com dois sinais de menor (&lt;&lt;) para indicar que quer enviar os dados para o console.</a:t>
            </a:r>
          </a:p>
          <a:p>
            <a:endParaRPr lang="pt-BR" dirty="0"/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r>
              <a:rPr lang="pt-BR" dirty="0" err="1">
                <a:highlight>
                  <a:srgbClr val="C0C0C0"/>
                </a:highlight>
              </a:rPr>
              <a:t>std</a:t>
            </a:r>
            <a:r>
              <a:rPr lang="pt-BR" dirty="0">
                <a:highlight>
                  <a:srgbClr val="C0C0C0"/>
                </a:highlight>
              </a:rPr>
              <a:t>::</a:t>
            </a:r>
            <a:r>
              <a:rPr lang="pt-BR" dirty="0" err="1">
                <a:highlight>
                  <a:srgbClr val="C0C0C0"/>
                </a:highlight>
              </a:rPr>
              <a:t>cout</a:t>
            </a:r>
            <a:r>
              <a:rPr lang="pt-BR" dirty="0">
                <a:highlight>
                  <a:srgbClr val="C0C0C0"/>
                </a:highlight>
              </a:rPr>
              <a:t> &lt;&lt; "Bom dia" &lt;&lt; </a:t>
            </a:r>
            <a:r>
              <a:rPr lang="pt-BR" dirty="0" err="1">
                <a:highlight>
                  <a:srgbClr val="C0C0C0"/>
                </a:highlight>
              </a:rPr>
              <a:t>std</a:t>
            </a:r>
            <a:r>
              <a:rPr lang="pt-BR" dirty="0">
                <a:highlight>
                  <a:srgbClr val="C0C0C0"/>
                </a:highlight>
              </a:rPr>
              <a:t>::</a:t>
            </a:r>
            <a:r>
              <a:rPr lang="pt-BR" dirty="0" err="1">
                <a:highlight>
                  <a:srgbClr val="C0C0C0"/>
                </a:highlight>
              </a:rPr>
              <a:t>endl</a:t>
            </a:r>
            <a:r>
              <a:rPr lang="pt-BR" dirty="0">
                <a:highlight>
                  <a:srgbClr val="C0C0C0"/>
                </a:highlight>
              </a:rPr>
              <a:t>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endParaRPr lang="pt-BR" dirty="0">
              <a:highlight>
                <a:srgbClr val="C0C0C0"/>
              </a:highlight>
            </a:endParaRPr>
          </a:p>
          <a:p>
            <a:r>
              <a:rPr lang="pt-BR" dirty="0" err="1"/>
              <a:t>std</a:t>
            </a:r>
            <a:r>
              <a:rPr lang="pt-BR" dirty="0"/>
              <a:t>::</a:t>
            </a:r>
            <a:r>
              <a:rPr lang="pt-BR" dirty="0" err="1"/>
              <a:t>cout</a:t>
            </a:r>
            <a:r>
              <a:rPr lang="pt-BR" dirty="0"/>
              <a:t> aceita qualquer tipo de dados. </a:t>
            </a:r>
          </a:p>
        </p:txBody>
      </p:sp>
    </p:spTree>
    <p:extLst>
      <p:ext uri="{BB962C8B-B14F-4D97-AF65-F5344CB8AC3E}">
        <p14:creationId xmlns:p14="http://schemas.microsoft.com/office/powerpoint/2010/main" val="280783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B09AE-2C0D-EB4C-96F6-B841B4F1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C++ - Entrada de dados (</a:t>
            </a:r>
            <a:r>
              <a:rPr lang="pt-BR" dirty="0" err="1"/>
              <a:t>iostream</a:t>
            </a:r>
            <a:r>
              <a:rPr lang="pt-BR" dirty="0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D8470-B823-7D47-B8BE-AA1050883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Use o </a:t>
            </a:r>
            <a:r>
              <a:rPr lang="pt-BR" dirty="0" err="1"/>
              <a:t>std</a:t>
            </a:r>
            <a:r>
              <a:rPr lang="pt-BR" dirty="0"/>
              <a:t>::</a:t>
            </a:r>
            <a:r>
              <a:rPr lang="pt-BR" dirty="0" err="1"/>
              <a:t>cin</a:t>
            </a:r>
            <a:r>
              <a:rPr lang="pt-BR" dirty="0"/>
              <a:t> com dois sinais de maior (&gt;&gt;) para indicar que quer capturar os dados do console</a:t>
            </a:r>
          </a:p>
          <a:p>
            <a:endParaRPr lang="pt-BR" dirty="0"/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r>
              <a:rPr lang="pt-BR" dirty="0" err="1">
                <a:highlight>
                  <a:srgbClr val="C0C0C0"/>
                </a:highlight>
              </a:rPr>
              <a:t>string</a:t>
            </a:r>
            <a:r>
              <a:rPr lang="pt-BR" dirty="0">
                <a:highlight>
                  <a:srgbClr val="C0C0C0"/>
                </a:highlight>
              </a:rPr>
              <a:t> texto;</a:t>
            </a:r>
            <a:endParaRPr lang="pt-BR" dirty="0"/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r>
              <a:rPr lang="pt-BR" dirty="0" err="1">
                <a:highlight>
                  <a:srgbClr val="C0C0C0"/>
                </a:highlight>
              </a:rPr>
              <a:t>std</a:t>
            </a:r>
            <a:r>
              <a:rPr lang="pt-BR" dirty="0">
                <a:highlight>
                  <a:srgbClr val="C0C0C0"/>
                </a:highlight>
              </a:rPr>
              <a:t>::</a:t>
            </a:r>
            <a:r>
              <a:rPr lang="pt-BR" dirty="0" err="1">
                <a:highlight>
                  <a:srgbClr val="C0C0C0"/>
                </a:highlight>
              </a:rPr>
              <a:t>cin</a:t>
            </a:r>
            <a:r>
              <a:rPr lang="pt-BR" dirty="0">
                <a:highlight>
                  <a:srgbClr val="C0C0C0"/>
                </a:highlight>
              </a:rPr>
              <a:t> &gt;&gt; texto;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87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D859E-C26F-9743-84B6-2BE9D7FF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C++ - </a:t>
            </a:r>
            <a:r>
              <a:rPr lang="pt-BR" dirty="0" err="1"/>
              <a:t>Namespaces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42B282-5062-C743-90C5-41F2C7F92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namespace</a:t>
            </a:r>
            <a:r>
              <a:rPr lang="pt-BR" dirty="0"/>
              <a:t> declara uma região de escopo para os identificadores</a:t>
            </a:r>
          </a:p>
          <a:p>
            <a:r>
              <a:rPr lang="pt-BR" dirty="0"/>
              <a:t>Exemplo de uso de </a:t>
            </a:r>
            <a:r>
              <a:rPr lang="pt-BR" dirty="0" err="1"/>
              <a:t>namespace</a:t>
            </a:r>
            <a:r>
              <a:rPr lang="pt-BR" dirty="0"/>
              <a:t>:</a:t>
            </a:r>
          </a:p>
          <a:p>
            <a:pPr marL="120650" indent="0">
              <a:buNone/>
            </a:pPr>
            <a:endParaRPr lang="pt-BR" dirty="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marL="120650" indent="0">
              <a:buNone/>
            </a:pPr>
            <a:r>
              <a:rPr lang="pt-BR" dirty="0" err="1">
                <a:solidFill>
                  <a:schemeClr val="dk1"/>
                </a:solidFill>
                <a:highlight>
                  <a:srgbClr val="C0C0C0"/>
                </a:highlight>
              </a:rPr>
              <a:t>std</a:t>
            </a:r>
            <a:r>
              <a:rPr lang="pt-BR" dirty="0">
                <a:solidFill>
                  <a:schemeClr val="dk1"/>
                </a:solidFill>
                <a:highlight>
                  <a:srgbClr val="C0C0C0"/>
                </a:highlight>
              </a:rPr>
              <a:t>::</a:t>
            </a:r>
            <a:r>
              <a:rPr lang="pt-BR" dirty="0" err="1">
                <a:solidFill>
                  <a:schemeClr val="dk1"/>
                </a:solidFill>
                <a:highlight>
                  <a:srgbClr val="C0C0C0"/>
                </a:highlight>
              </a:rPr>
              <a:t>cout</a:t>
            </a:r>
            <a:r>
              <a:rPr lang="pt-BR" dirty="0">
                <a:solidFill>
                  <a:schemeClr val="dk1"/>
                </a:solidFill>
                <a:highlight>
                  <a:srgbClr val="C0C0C0"/>
                </a:highlight>
              </a:rPr>
              <a:t> &lt;&lt; “</a:t>
            </a:r>
            <a:r>
              <a:rPr lang="pt-BR" dirty="0" err="1">
                <a:solidFill>
                  <a:schemeClr val="dk1"/>
                </a:solidFill>
                <a:highlight>
                  <a:srgbClr val="C0C0C0"/>
                </a:highlight>
              </a:rPr>
              <a:t>Ola</a:t>
            </a:r>
            <a:r>
              <a:rPr lang="pt-BR" dirty="0">
                <a:solidFill>
                  <a:schemeClr val="dk1"/>
                </a:solidFill>
                <a:highlight>
                  <a:srgbClr val="C0C0C0"/>
                </a:highlight>
              </a:rPr>
              <a:t>”; 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Outra possibilidade:</a:t>
            </a:r>
          </a:p>
          <a:p>
            <a:endParaRPr lang="pt-BR" dirty="0"/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r>
              <a:rPr lang="pt-BR" dirty="0" err="1">
                <a:solidFill>
                  <a:schemeClr val="dk1"/>
                </a:solidFill>
                <a:highlight>
                  <a:srgbClr val="C0C0C0"/>
                </a:highlight>
              </a:rPr>
              <a:t>using</a:t>
            </a:r>
            <a:r>
              <a:rPr lang="pt-BR" dirty="0">
                <a:solidFill>
                  <a:schemeClr val="dk1"/>
                </a:solidFill>
                <a:highlight>
                  <a:srgbClr val="C0C0C0"/>
                </a:highlight>
              </a:rPr>
              <a:t> </a:t>
            </a:r>
            <a:r>
              <a:rPr lang="pt-BR" dirty="0" err="1">
                <a:solidFill>
                  <a:schemeClr val="dk1"/>
                </a:solidFill>
                <a:highlight>
                  <a:srgbClr val="C0C0C0"/>
                </a:highlight>
              </a:rPr>
              <a:t>namespace</a:t>
            </a:r>
            <a:r>
              <a:rPr lang="pt-BR" dirty="0">
                <a:solidFill>
                  <a:schemeClr val="dk1"/>
                </a:solidFill>
                <a:highlight>
                  <a:srgbClr val="C0C0C0"/>
                </a:highlight>
              </a:rPr>
              <a:t> </a:t>
            </a:r>
            <a:r>
              <a:rPr lang="pt-BR" dirty="0" err="1">
                <a:solidFill>
                  <a:schemeClr val="dk1"/>
                </a:solidFill>
                <a:highlight>
                  <a:srgbClr val="C0C0C0"/>
                </a:highlight>
              </a:rPr>
              <a:t>std</a:t>
            </a:r>
            <a:r>
              <a:rPr lang="pt-BR" dirty="0">
                <a:solidFill>
                  <a:schemeClr val="dk1"/>
                </a:solidFill>
                <a:highlight>
                  <a:srgbClr val="C0C0C0"/>
                </a:highlight>
              </a:rPr>
              <a:t>;</a:t>
            </a:r>
            <a:endParaRPr lang="pt-BR" dirty="0"/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r>
              <a:rPr lang="pt-BR" dirty="0" err="1">
                <a:solidFill>
                  <a:schemeClr val="dk1"/>
                </a:solidFill>
                <a:highlight>
                  <a:srgbClr val="C0C0C0"/>
                </a:highlight>
              </a:rPr>
              <a:t>cout</a:t>
            </a:r>
            <a:r>
              <a:rPr lang="pt-BR" dirty="0">
                <a:solidFill>
                  <a:schemeClr val="dk1"/>
                </a:solidFill>
                <a:highlight>
                  <a:srgbClr val="C0C0C0"/>
                </a:highlight>
              </a:rPr>
              <a:t> &lt;&lt; “</a:t>
            </a:r>
            <a:r>
              <a:rPr lang="pt-BR" dirty="0" err="1">
                <a:solidFill>
                  <a:schemeClr val="dk1"/>
                </a:solidFill>
                <a:highlight>
                  <a:srgbClr val="C0C0C0"/>
                </a:highlight>
              </a:rPr>
              <a:t>Ola</a:t>
            </a:r>
            <a:r>
              <a:rPr lang="pt-BR" dirty="0">
                <a:solidFill>
                  <a:schemeClr val="dk1"/>
                </a:solidFill>
                <a:highlight>
                  <a:srgbClr val="C0C0C0"/>
                </a:highlight>
              </a:rPr>
              <a:t>”;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9783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FC0F6-E8AA-5747-946E-34DBD482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C++ - Inicialização de variáveis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CB2E4A-0462-754A-849D-F8C8620BE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Tradicionalmente</a:t>
            </a:r>
          </a:p>
          <a:p>
            <a:pPr marL="120650" indent="0">
              <a:buNone/>
            </a:pPr>
            <a:r>
              <a:rPr lang="pt-BR" sz="1800" dirty="0" err="1">
                <a:solidFill>
                  <a:schemeClr val="dk1"/>
                </a:solidFill>
                <a:highlight>
                  <a:srgbClr val="C0C0C0"/>
                </a:highlight>
              </a:rPr>
              <a:t>type</a:t>
            </a:r>
            <a:r>
              <a:rPr lang="pt-BR" sz="1800" dirty="0">
                <a:solidFill>
                  <a:schemeClr val="dk1"/>
                </a:solidFill>
                <a:highlight>
                  <a:srgbClr val="C0C0C0"/>
                </a:highlight>
              </a:rPr>
              <a:t> </a:t>
            </a:r>
            <a:r>
              <a:rPr lang="pt-BR" sz="1800" dirty="0" err="1">
                <a:solidFill>
                  <a:schemeClr val="dk1"/>
                </a:solidFill>
                <a:highlight>
                  <a:srgbClr val="C0C0C0"/>
                </a:highlight>
              </a:rPr>
              <a:t>identifier</a:t>
            </a:r>
            <a:r>
              <a:rPr lang="pt-BR" sz="1800" dirty="0">
                <a:solidFill>
                  <a:schemeClr val="dk1"/>
                </a:solidFill>
                <a:highlight>
                  <a:srgbClr val="C0C0C0"/>
                </a:highlight>
              </a:rPr>
              <a:t> = </a:t>
            </a:r>
            <a:r>
              <a:rPr lang="pt-BR" sz="1800" dirty="0" err="1">
                <a:solidFill>
                  <a:schemeClr val="dk1"/>
                </a:solidFill>
                <a:highlight>
                  <a:srgbClr val="C0C0C0"/>
                </a:highlight>
              </a:rPr>
              <a:t>initial_value</a:t>
            </a:r>
            <a:r>
              <a:rPr lang="pt-BR" sz="1800" dirty="0">
                <a:solidFill>
                  <a:schemeClr val="dk1"/>
                </a:solidFill>
                <a:highlight>
                  <a:srgbClr val="C0C0C0"/>
                </a:highlight>
              </a:rPr>
              <a:t>; </a:t>
            </a:r>
            <a:endParaRPr lang="pt-BR" sz="1800" dirty="0"/>
          </a:p>
          <a:p>
            <a:endParaRPr lang="pt-BR" dirty="0"/>
          </a:p>
          <a:p>
            <a:r>
              <a:rPr lang="pt-BR" dirty="0"/>
              <a:t>Inicialização com valor inicial</a:t>
            </a:r>
          </a:p>
          <a:p>
            <a:pPr marL="120650" indent="0">
              <a:buNone/>
            </a:pPr>
            <a:r>
              <a:rPr lang="pt-BR" sz="1800" dirty="0" err="1">
                <a:solidFill>
                  <a:schemeClr val="dk1"/>
                </a:solidFill>
                <a:highlight>
                  <a:srgbClr val="C0C0C0"/>
                </a:highlight>
              </a:rPr>
              <a:t>type</a:t>
            </a:r>
            <a:r>
              <a:rPr lang="pt-BR" sz="1800" dirty="0">
                <a:solidFill>
                  <a:schemeClr val="dk1"/>
                </a:solidFill>
                <a:highlight>
                  <a:srgbClr val="C0C0C0"/>
                </a:highlight>
              </a:rPr>
              <a:t> </a:t>
            </a:r>
            <a:r>
              <a:rPr lang="pt-BR" sz="1800" dirty="0" err="1">
                <a:solidFill>
                  <a:schemeClr val="dk1"/>
                </a:solidFill>
                <a:highlight>
                  <a:srgbClr val="C0C0C0"/>
                </a:highlight>
              </a:rPr>
              <a:t>identifier</a:t>
            </a:r>
            <a:r>
              <a:rPr lang="pt-BR" sz="1800" dirty="0">
                <a:solidFill>
                  <a:schemeClr val="dk1"/>
                </a:solidFill>
                <a:highlight>
                  <a:srgbClr val="C0C0C0"/>
                </a:highlight>
              </a:rPr>
              <a:t> (</a:t>
            </a:r>
            <a:r>
              <a:rPr lang="pt-BR" sz="1800" dirty="0" err="1">
                <a:solidFill>
                  <a:schemeClr val="dk1"/>
                </a:solidFill>
                <a:highlight>
                  <a:srgbClr val="C0C0C0"/>
                </a:highlight>
              </a:rPr>
              <a:t>initial_value</a:t>
            </a:r>
            <a:r>
              <a:rPr lang="pt-BR" sz="1800" dirty="0">
                <a:solidFill>
                  <a:schemeClr val="dk1"/>
                </a:solidFill>
                <a:highlight>
                  <a:srgbClr val="C0C0C0"/>
                </a:highlight>
              </a:rPr>
              <a:t>);</a:t>
            </a:r>
          </a:p>
          <a:p>
            <a:pPr marL="120650" indent="0">
              <a:buNone/>
            </a:pPr>
            <a:r>
              <a:rPr lang="pt-BR" sz="1800" dirty="0" err="1">
                <a:solidFill>
                  <a:schemeClr val="dk1"/>
                </a:solidFill>
                <a:highlight>
                  <a:srgbClr val="C0C0C0"/>
                </a:highlight>
              </a:rPr>
              <a:t>int</a:t>
            </a:r>
            <a:r>
              <a:rPr lang="pt-BR" sz="1800" dirty="0">
                <a:solidFill>
                  <a:schemeClr val="dk1"/>
                </a:solidFill>
                <a:highlight>
                  <a:srgbClr val="C0C0C0"/>
                </a:highlight>
              </a:rPr>
              <a:t> </a:t>
            </a:r>
            <a:r>
              <a:rPr lang="pt-BR" sz="1800" dirty="0" err="1">
                <a:solidFill>
                  <a:schemeClr val="dk1"/>
                </a:solidFill>
                <a:highlight>
                  <a:srgbClr val="C0C0C0"/>
                </a:highlight>
              </a:rPr>
              <a:t>x</a:t>
            </a:r>
            <a:r>
              <a:rPr lang="pt-BR" sz="1800" dirty="0">
                <a:solidFill>
                  <a:schemeClr val="dk1"/>
                </a:solidFill>
                <a:highlight>
                  <a:srgbClr val="C0C0C0"/>
                </a:highlight>
              </a:rPr>
              <a:t> (0);</a:t>
            </a:r>
          </a:p>
          <a:p>
            <a:pPr marL="120650" indent="0">
              <a:buNone/>
            </a:pPr>
            <a:r>
              <a:rPr lang="pt-BR" sz="1800" dirty="0">
                <a:solidFill>
                  <a:schemeClr val="dk1"/>
                </a:solidFill>
                <a:highlight>
                  <a:srgbClr val="C0C0C0"/>
                </a:highlight>
              </a:rPr>
              <a:t> </a:t>
            </a:r>
            <a:endParaRPr lang="pt-BR" sz="1800" dirty="0"/>
          </a:p>
          <a:p>
            <a:r>
              <a:rPr lang="pt-BR" dirty="0"/>
              <a:t>Ou</a:t>
            </a:r>
          </a:p>
          <a:p>
            <a:pPr marL="120650" indent="0">
              <a:buNone/>
            </a:pPr>
            <a:r>
              <a:rPr lang="pt-BR" sz="1800" dirty="0" err="1">
                <a:solidFill>
                  <a:schemeClr val="dk1"/>
                </a:solidFill>
                <a:highlight>
                  <a:srgbClr val="C0C0C0"/>
                </a:highlight>
              </a:rPr>
              <a:t>type</a:t>
            </a:r>
            <a:r>
              <a:rPr lang="pt-BR" sz="1800" dirty="0">
                <a:solidFill>
                  <a:schemeClr val="dk1"/>
                </a:solidFill>
                <a:highlight>
                  <a:srgbClr val="C0C0C0"/>
                </a:highlight>
              </a:rPr>
              <a:t> </a:t>
            </a:r>
            <a:r>
              <a:rPr lang="pt-BR" sz="1800" dirty="0" err="1">
                <a:solidFill>
                  <a:schemeClr val="dk1"/>
                </a:solidFill>
                <a:highlight>
                  <a:srgbClr val="C0C0C0"/>
                </a:highlight>
              </a:rPr>
              <a:t>identifier</a:t>
            </a:r>
            <a:r>
              <a:rPr lang="pt-BR" sz="1800" dirty="0">
                <a:solidFill>
                  <a:schemeClr val="dk1"/>
                </a:solidFill>
                <a:highlight>
                  <a:srgbClr val="C0C0C0"/>
                </a:highlight>
              </a:rPr>
              <a:t> {</a:t>
            </a:r>
            <a:r>
              <a:rPr lang="pt-BR" sz="1800" dirty="0" err="1">
                <a:solidFill>
                  <a:schemeClr val="dk1"/>
                </a:solidFill>
                <a:highlight>
                  <a:srgbClr val="C0C0C0"/>
                </a:highlight>
              </a:rPr>
              <a:t>initial_value</a:t>
            </a:r>
            <a:r>
              <a:rPr lang="pt-BR" sz="1800" dirty="0">
                <a:solidFill>
                  <a:schemeClr val="dk1"/>
                </a:solidFill>
                <a:highlight>
                  <a:srgbClr val="C0C0C0"/>
                </a:highlight>
              </a:rPr>
              <a:t>}; </a:t>
            </a:r>
            <a:endParaRPr lang="pt-BR" sz="1800" dirty="0"/>
          </a:p>
          <a:p>
            <a:pPr marL="120650" indent="0">
              <a:buNone/>
            </a:pPr>
            <a:r>
              <a:rPr lang="pt-BR" sz="1800" dirty="0" err="1">
                <a:solidFill>
                  <a:schemeClr val="dk1"/>
                </a:solidFill>
                <a:highlight>
                  <a:srgbClr val="C0C0C0"/>
                </a:highlight>
              </a:rPr>
              <a:t>int</a:t>
            </a:r>
            <a:r>
              <a:rPr lang="pt-BR" sz="1800" dirty="0">
                <a:solidFill>
                  <a:schemeClr val="dk1"/>
                </a:solidFill>
                <a:highlight>
                  <a:srgbClr val="C0C0C0"/>
                </a:highlight>
              </a:rPr>
              <a:t> </a:t>
            </a:r>
            <a:r>
              <a:rPr lang="pt-BR" sz="1800" dirty="0" err="1">
                <a:solidFill>
                  <a:schemeClr val="dk1"/>
                </a:solidFill>
                <a:highlight>
                  <a:srgbClr val="C0C0C0"/>
                </a:highlight>
              </a:rPr>
              <a:t>x</a:t>
            </a:r>
            <a:r>
              <a:rPr lang="pt-BR" sz="1800" dirty="0">
                <a:solidFill>
                  <a:schemeClr val="dk1"/>
                </a:solidFill>
                <a:highlight>
                  <a:srgbClr val="C0C0C0"/>
                </a:highlight>
              </a:rPr>
              <a:t> {0};</a:t>
            </a:r>
          </a:p>
        </p:txBody>
      </p:sp>
    </p:spTree>
    <p:extLst>
      <p:ext uri="{BB962C8B-B14F-4D97-AF65-F5344CB8AC3E}">
        <p14:creationId xmlns:p14="http://schemas.microsoft.com/office/powerpoint/2010/main" val="1798049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C3249-062F-8149-9467-5BF4B8D9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C++ - Inicialização Vetores/Matrizes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41FA75-0C6A-4943-85AA-60580818A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C++ permite preencher um vetor sem definir seu tamanho, se você deixar os colchetes vazios []</a:t>
            </a:r>
          </a:p>
          <a:p>
            <a:r>
              <a:rPr lang="pt-BR" dirty="0"/>
              <a:t>Nesse caso, o compilador assumirá automaticamente o tamanho para o vetor que corresponde ao número de valores incluídos entre as chaves { }. </a:t>
            </a:r>
          </a:p>
          <a:p>
            <a:endParaRPr lang="pt-BR" dirty="0"/>
          </a:p>
          <a:p>
            <a:pPr marL="120650" indent="0">
              <a:buNone/>
            </a:pPr>
            <a:r>
              <a:rPr lang="pt-BR" dirty="0" err="1">
                <a:solidFill>
                  <a:schemeClr val="dk1"/>
                </a:solidFill>
                <a:highlight>
                  <a:srgbClr val="C0C0C0"/>
                </a:highlight>
              </a:rPr>
              <a:t>int</a:t>
            </a:r>
            <a:r>
              <a:rPr lang="pt-BR" dirty="0">
                <a:solidFill>
                  <a:schemeClr val="dk1"/>
                </a:solidFill>
                <a:highlight>
                  <a:srgbClr val="C0C0C0"/>
                </a:highlight>
              </a:rPr>
              <a:t> </a:t>
            </a:r>
            <a:r>
              <a:rPr lang="pt-BR" dirty="0" err="1">
                <a:solidFill>
                  <a:schemeClr val="dk1"/>
                </a:solidFill>
                <a:highlight>
                  <a:srgbClr val="C0C0C0"/>
                </a:highlight>
              </a:rPr>
              <a:t>foo</a:t>
            </a:r>
            <a:r>
              <a:rPr lang="pt-BR" dirty="0">
                <a:solidFill>
                  <a:schemeClr val="dk1"/>
                </a:solidFill>
                <a:highlight>
                  <a:srgbClr val="C0C0C0"/>
                </a:highlight>
              </a:rPr>
              <a:t> [] = { 16, 2, 77, 40, 12071 };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750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8D34AF-4651-D14B-84C4-E9FECE3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Aulas 02/03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CE4FC6F-A5E6-B842-BCD5-010CF0448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C++</a:t>
            </a:r>
          </a:p>
        </p:txBody>
      </p:sp>
      <p:pic>
        <p:nvPicPr>
          <p:cNvPr id="26" name="Espaço Reservado para Imagem 25" descr="Texto&#10;&#10;Descrição gerada automaticamente">
            <a:extLst>
              <a:ext uri="{FF2B5EF4-FFF2-40B4-BE49-F238E27FC236}">
                <a16:creationId xmlns:a16="http://schemas.microsoft.com/office/drawing/2014/main" id="{91DBB4F5-11A8-894B-8397-36C649F9D8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404407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BD2EC-D163-9047-8CF1-A00AA4F5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2176F-AA39-2042-BA8E-EDE2A50E2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Principais novos tipos de dados que foram introduzidos em C++</a:t>
            </a:r>
          </a:p>
          <a:p>
            <a:endParaRPr lang="pt-BR" dirty="0"/>
          </a:p>
          <a:p>
            <a:pPr lvl="1"/>
            <a:r>
              <a:rPr lang="pt-BR" dirty="0" err="1"/>
              <a:t>bool</a:t>
            </a:r>
            <a:r>
              <a:rPr lang="pt-BR" dirty="0"/>
              <a:t>: </a:t>
            </a:r>
            <a:r>
              <a:rPr lang="pt-BR" dirty="0" err="1"/>
              <a:t>true</a:t>
            </a:r>
            <a:r>
              <a:rPr lang="pt-BR" dirty="0"/>
              <a:t> / false</a:t>
            </a:r>
          </a:p>
          <a:p>
            <a:pPr lvl="1"/>
            <a:r>
              <a:rPr lang="pt-BR" dirty="0" err="1"/>
              <a:t>string</a:t>
            </a:r>
            <a:r>
              <a:rPr lang="pt-BR" dirty="0"/>
              <a:t>: armazena textos e possui recursos para tratar textos</a:t>
            </a:r>
          </a:p>
          <a:p>
            <a:pPr marL="914400" lvl="2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r>
              <a:rPr lang="pt-BR" sz="1000" dirty="0">
                <a:highlight>
                  <a:srgbClr val="C0C0C0"/>
                </a:highlight>
              </a:rPr>
              <a:t>#include &lt;</a:t>
            </a:r>
            <a:r>
              <a:rPr lang="pt-BR" sz="1000" dirty="0" err="1">
                <a:highlight>
                  <a:srgbClr val="C0C0C0"/>
                </a:highlight>
              </a:rPr>
              <a:t>string</a:t>
            </a:r>
            <a:r>
              <a:rPr lang="pt-BR" sz="1000" dirty="0">
                <a:highlight>
                  <a:srgbClr val="C0C0C0"/>
                </a:highlight>
              </a:rPr>
              <a:t>&gt; </a:t>
            </a:r>
          </a:p>
          <a:p>
            <a:pPr marL="914400" lvl="2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r>
              <a:rPr lang="pt-BR" sz="1000" dirty="0" err="1">
                <a:highlight>
                  <a:srgbClr val="C0C0C0"/>
                </a:highlight>
              </a:rPr>
              <a:t>string</a:t>
            </a:r>
            <a:r>
              <a:rPr lang="pt-BR" sz="1000" dirty="0">
                <a:highlight>
                  <a:srgbClr val="C0C0C0"/>
                </a:highlight>
              </a:rPr>
              <a:t> texto;</a:t>
            </a:r>
            <a:endParaRPr lang="pt-BR" sz="1000" dirty="0"/>
          </a:p>
          <a:p>
            <a:pPr marL="914400" lvl="2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r>
              <a:rPr lang="pt-BR" sz="1000" dirty="0">
                <a:highlight>
                  <a:srgbClr val="C0C0C0"/>
                </a:highlight>
              </a:rPr>
              <a:t>texto = "exemplo de texto”;</a:t>
            </a:r>
            <a:endParaRPr lang="pt-BR" sz="1000" dirty="0"/>
          </a:p>
          <a:p>
            <a:pPr marL="914400" lvl="2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r>
              <a:rPr lang="pt-BR" sz="1000" dirty="0" err="1">
                <a:highlight>
                  <a:srgbClr val="C0C0C0"/>
                </a:highlight>
              </a:rPr>
              <a:t>std</a:t>
            </a:r>
            <a:r>
              <a:rPr lang="pt-BR" sz="1000" dirty="0">
                <a:highlight>
                  <a:srgbClr val="C0C0C0"/>
                </a:highlight>
              </a:rPr>
              <a:t>::</a:t>
            </a:r>
            <a:r>
              <a:rPr lang="pt-BR" sz="1000" dirty="0" err="1">
                <a:highlight>
                  <a:srgbClr val="C0C0C0"/>
                </a:highlight>
              </a:rPr>
              <a:t>cout</a:t>
            </a:r>
            <a:r>
              <a:rPr lang="pt-BR" sz="1000" dirty="0">
                <a:highlight>
                  <a:srgbClr val="C0C0C0"/>
                </a:highlight>
              </a:rPr>
              <a:t> &lt;&lt; texto &lt;&lt; </a:t>
            </a:r>
            <a:r>
              <a:rPr lang="pt-BR" sz="1000" dirty="0" err="1">
                <a:highlight>
                  <a:srgbClr val="C0C0C0"/>
                </a:highlight>
              </a:rPr>
              <a:t>std</a:t>
            </a:r>
            <a:r>
              <a:rPr lang="pt-BR" sz="1000" dirty="0">
                <a:highlight>
                  <a:srgbClr val="C0C0C0"/>
                </a:highlight>
              </a:rPr>
              <a:t>::</a:t>
            </a:r>
            <a:r>
              <a:rPr lang="pt-BR" sz="1000" dirty="0" err="1">
                <a:highlight>
                  <a:srgbClr val="C0C0C0"/>
                </a:highlight>
              </a:rPr>
              <a:t>endl</a:t>
            </a:r>
            <a:r>
              <a:rPr lang="pt-BR" sz="1000" dirty="0">
                <a:highlight>
                  <a:srgbClr val="C0C0C0"/>
                </a:highlight>
              </a:rPr>
              <a:t>;</a:t>
            </a:r>
            <a:endParaRPr lang="pt-BR" sz="1000" dirty="0"/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8801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Nesta aula iremos implementar códigos em C++ tratando os seguintes aspectos:</a:t>
            </a:r>
          </a:p>
          <a:p>
            <a:pPr marL="285750" indent="-285750">
              <a:lnSpc>
                <a:spcPct val="90000"/>
              </a:lnSpc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estrutura básica</a:t>
            </a:r>
          </a:p>
          <a:p>
            <a:pPr marL="285750" indent="-285750">
              <a:lnSpc>
                <a:spcPct val="90000"/>
              </a:lnSpc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variáveis</a:t>
            </a:r>
          </a:p>
          <a:p>
            <a:pPr marL="285750" indent="-285750">
              <a:lnSpc>
                <a:spcPct val="90000"/>
              </a:lnSpc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condicionais</a:t>
            </a:r>
          </a:p>
          <a:p>
            <a:pPr marL="285750" indent="-285750">
              <a:lnSpc>
                <a:spcPct val="90000"/>
              </a:lnSpc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laços</a:t>
            </a:r>
          </a:p>
          <a:p>
            <a:pPr marL="285750" indent="-285750">
              <a:lnSpc>
                <a:spcPct val="90000"/>
              </a:lnSpc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vector</a:t>
            </a:r>
          </a:p>
          <a:p>
            <a:pPr marL="285750" indent="-285750">
              <a:lnSpc>
                <a:spcPct val="90000"/>
              </a:lnSpc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funções – passagem por valor e passagem por referência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Iremos desenvolver código em tempo real. 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Aproveite para relembrar a lógica de programação necessária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E foque no algoritmo que foi escolhido par resolver a situação problema.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5250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B7A5F-2BB0-7041-8B5A-B6C3EF38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- Professor</a:t>
            </a:r>
          </a:p>
        </p:txBody>
      </p:sp>
      <p:pic>
        <p:nvPicPr>
          <p:cNvPr id="6" name="Espaço Reservado para Imagem 5" descr="Grupo de pessoas sentadas ao redor de uma mesa&#10;&#10;Descrição gerada automaticamente">
            <a:extLst>
              <a:ext uri="{FF2B5EF4-FFF2-40B4-BE49-F238E27FC236}">
                <a16:creationId xmlns:a16="http://schemas.microsoft.com/office/drawing/2014/main" id="{F0D4658D-433D-4E40-AD1B-2775DBCDC0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00C0B4-4362-7549-AB5D-374EEEC031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Códigos-fonte desenvolvidos em conjunto com alunos na aula 02</a:t>
            </a:r>
          </a:p>
          <a:p>
            <a:endParaRPr lang="pt-BR" dirty="0"/>
          </a:p>
          <a:p>
            <a:r>
              <a:rPr lang="pt-BR" dirty="0"/>
              <a:t>O roteiro que está na página é utilizado na aula 03 para os alunos consolidarem os conceitos aqui desenvolvidos</a:t>
            </a:r>
          </a:p>
        </p:txBody>
      </p:sp>
    </p:spTree>
    <p:extLst>
      <p:ext uri="{BB962C8B-B14F-4D97-AF65-F5344CB8AC3E}">
        <p14:creationId xmlns:p14="http://schemas.microsoft.com/office/powerpoint/2010/main" val="186136656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FFACAB6-2609-2C47-83CA-8391ECD6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01. Estrutura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1539050-715A-6241-89EA-60D8983F8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333500"/>
            <a:ext cx="4229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410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A0016-AD36-A54E-B369-B5D603EC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02. Variáveis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C4CB43-FB9D-6845-9BF8-C1196D626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8AAE26-502C-FA42-A8DE-1FF71158D9E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9652" y="0"/>
            <a:ext cx="44377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55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56C73-0A7B-C84A-B4DA-7221FC40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03. Condicionais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F40C16-D845-0547-B68A-7E3B09DEAA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3357" y="0"/>
            <a:ext cx="3510643" cy="5143500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5410BB-690B-FF41-894D-150595D29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844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D43CB-99AF-BD42-BEB6-C6A10BCA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04. Laços e Vetores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0616D7-00D0-2347-987F-C74ECA6A0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8DC36D-E34C-DF43-A0BB-AAD2A90F65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265" y="0"/>
            <a:ext cx="35817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352FA-BE33-6B49-878F-8CDA3409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05. Funções e Vector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3060FF-9787-9848-9184-38AAD7910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F44EBE-7376-7648-BE88-F0FC4B8656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0850" y="0"/>
            <a:ext cx="22231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7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C9626-1255-F546-A85C-2285EF2E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06. Funções / Valor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04C25D-AFC1-2445-A002-10943745B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EE3D90-1209-F849-9899-B163D5CF4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152475"/>
            <a:ext cx="36195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31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F31F-B18E-5F46-8199-0BA621A8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07. Funções / Referência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0A5D77-5F46-6C47-A17B-E84AC5B66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152475"/>
            <a:ext cx="36195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3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1123BC7-7E70-FD42-BC01-A2B1D5F8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56BAFBB-F8A6-864F-A9C1-1320CE8BE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Sequência finita de passos executáveis que resolve um problema</a:t>
            </a:r>
          </a:p>
        </p:txBody>
      </p:sp>
    </p:spTree>
    <p:extLst>
      <p:ext uri="{BB962C8B-B14F-4D97-AF65-F5344CB8AC3E}">
        <p14:creationId xmlns:p14="http://schemas.microsoft.com/office/powerpoint/2010/main" val="326963447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B7121-AFF9-EA4A-A0A7-DF50315A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08. Vector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514833-98EB-9A49-9469-A7E602AB5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4CBE1E-8E84-6444-A4EC-C12AAC9DB22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216" y="0"/>
            <a:ext cx="23337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7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A3B35729-D76C-2A4E-80C1-3363DD715D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8675" cy="5148263"/>
          </a:xfrm>
        </p:spPr>
      </p:pic>
      <p:sp>
        <p:nvSpPr>
          <p:cNvPr id="315" name="Google Shape;315;p35"/>
          <p:cNvSpPr/>
          <p:nvPr/>
        </p:nvSpPr>
        <p:spPr>
          <a:xfrm>
            <a:off x="2637125" y="751455"/>
            <a:ext cx="6507000" cy="1254644"/>
          </a:xfrm>
          <a:prstGeom prst="rect">
            <a:avLst/>
          </a:prstGeom>
          <a:solidFill>
            <a:srgbClr val="EE2A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CD169E-3B5F-A64A-9F6B-95E294A6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985504"/>
            <a:ext cx="5236068" cy="803617"/>
          </a:xfrm>
        </p:spPr>
        <p:txBody>
          <a:bodyPr anchor="ctr"/>
          <a:lstStyle/>
          <a:p>
            <a:r>
              <a:rPr lang="pt-BR" sz="3200" dirty="0">
                <a:solidFill>
                  <a:schemeClr val="bg1"/>
                </a:solidFill>
              </a:rPr>
              <a:t>Obrigado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EEF8E9-DB83-B54E-AB83-D570305A543A}"/>
              </a:ext>
            </a:extLst>
          </p:cNvPr>
          <p:cNvSpPr/>
          <p:nvPr/>
        </p:nvSpPr>
        <p:spPr>
          <a:xfrm>
            <a:off x="0" y="4537623"/>
            <a:ext cx="3368675" cy="61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8;p1">
            <a:hlinkClick r:id="rId4"/>
            <a:extLst>
              <a:ext uri="{FF2B5EF4-FFF2-40B4-BE49-F238E27FC236}">
                <a16:creationId xmlns:a16="http://schemas.microsoft.com/office/drawing/2014/main" id="{27F95506-F9F3-1C41-B06F-ADE08AD0B966}"/>
              </a:ext>
            </a:extLst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" name="Google Shape;10;p1">
            <a:extLst>
              <a:ext uri="{FF2B5EF4-FFF2-40B4-BE49-F238E27FC236}">
                <a16:creationId xmlns:a16="http://schemas.microsoft.com/office/drawing/2014/main" id="{C11EA0F0-03FE-C244-82AC-9FBDD663BFE7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A814AC8-9B6E-0C46-8621-AC74C67C7B25}"/>
              </a:ext>
            </a:extLst>
          </p:cNvPr>
          <p:cNvCxnSpPr/>
          <p:nvPr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20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1123BC7-7E70-FD42-BC01-A2B1D5F8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56BAFBB-F8A6-864F-A9C1-1320CE8BE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Sequência finita de passos executáveis que resolve um problema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Implementar um algoritmo:</a:t>
            </a:r>
          </a:p>
          <a:p>
            <a:pPr lvl="1"/>
            <a:r>
              <a:rPr lang="pt-BR" dirty="0"/>
              <a:t>Transformação de um algoritmo em um programa executável </a:t>
            </a:r>
          </a:p>
        </p:txBody>
      </p:sp>
    </p:spTree>
    <p:extLst>
      <p:ext uri="{BB962C8B-B14F-4D97-AF65-F5344CB8AC3E}">
        <p14:creationId xmlns:p14="http://schemas.microsoft.com/office/powerpoint/2010/main" val="15739136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C93E8-FCEE-9447-B81A-01E722B7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Quanto tempo um programa demora?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BAC134-F0FC-584D-9396-9AB512F82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  <a:p>
            <a:pPr lvl="1"/>
            <a:r>
              <a:rPr lang="pt-BR" dirty="0"/>
              <a:t>Complexidade computacional (classe de algoritmos)</a:t>
            </a:r>
          </a:p>
          <a:p>
            <a:pPr lvl="1"/>
            <a:r>
              <a:rPr lang="pt-BR" dirty="0"/>
              <a:t>Estruturas de Dados</a:t>
            </a:r>
          </a:p>
          <a:p>
            <a:endParaRPr lang="pt-BR" dirty="0"/>
          </a:p>
          <a:p>
            <a:r>
              <a:rPr lang="pt-BR" dirty="0"/>
              <a:t>Implementação</a:t>
            </a:r>
          </a:p>
          <a:p>
            <a:pPr lvl="1"/>
            <a:r>
              <a:rPr lang="pt-BR" dirty="0"/>
              <a:t>Medido em segundos, para uma certa entrada</a:t>
            </a:r>
          </a:p>
          <a:p>
            <a:pPr lvl="1"/>
            <a:r>
              <a:rPr lang="pt-BR" dirty="0"/>
              <a:t>Tecnologias usadas (linguagens de programação, bibliotecas)</a:t>
            </a:r>
          </a:p>
          <a:p>
            <a:pPr lvl="1"/>
            <a:r>
              <a:rPr lang="pt-BR" dirty="0"/>
              <a:t>Hardware utilizado (</a:t>
            </a:r>
            <a:r>
              <a:rPr lang="pt-BR" dirty="0" err="1"/>
              <a:t>clock</a:t>
            </a:r>
            <a:r>
              <a:rPr lang="pt-BR" dirty="0"/>
              <a:t> de CPU, RAM, cache, # de núcleos, etc.)</a:t>
            </a:r>
          </a:p>
        </p:txBody>
      </p:sp>
    </p:spTree>
    <p:extLst>
      <p:ext uri="{BB962C8B-B14F-4D97-AF65-F5344CB8AC3E}">
        <p14:creationId xmlns:p14="http://schemas.microsoft.com/office/powerpoint/2010/main" val="272721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C93E8-FCEE-9447-B81A-01E722B7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Quanto tempo um programa demora?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BAC134-F0FC-584D-9396-9AB512F82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Supercomputação começa quando desafios de programação acaba</a:t>
            </a:r>
          </a:p>
          <a:p>
            <a:endParaRPr lang="pt-BR" dirty="0"/>
          </a:p>
          <a:p>
            <a:r>
              <a:rPr lang="pt-BR" dirty="0"/>
              <a:t>Dado um “bom” algoritmo, vamos definir:</a:t>
            </a:r>
          </a:p>
          <a:p>
            <a:pPr lvl="1"/>
            <a:r>
              <a:rPr lang="pt-BR" dirty="0"/>
              <a:t>Linguagem de programação adequada</a:t>
            </a:r>
          </a:p>
          <a:p>
            <a:pPr lvl="1"/>
            <a:r>
              <a:rPr lang="pt-BR" dirty="0"/>
              <a:t>Paralelismo indicado</a:t>
            </a:r>
          </a:p>
          <a:p>
            <a:pPr lvl="1"/>
            <a:r>
              <a:rPr lang="pt-BR" dirty="0"/>
              <a:t>Implementação paralela eficiente</a:t>
            </a:r>
          </a:p>
        </p:txBody>
      </p:sp>
    </p:spTree>
    <p:extLst>
      <p:ext uri="{BB962C8B-B14F-4D97-AF65-F5344CB8AC3E}">
        <p14:creationId xmlns:p14="http://schemas.microsoft.com/office/powerpoint/2010/main" val="325147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AB025-3BAF-7142-A045-776708CF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C++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473CF4-70B7-E14F-BE0C-0245E3C665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Linguagem de programação criada no Bell </a:t>
            </a:r>
            <a:r>
              <a:rPr lang="pt-BR" dirty="0" err="1"/>
              <a:t>Labs</a:t>
            </a:r>
            <a:r>
              <a:rPr lang="pt-BR" dirty="0"/>
              <a:t>, em 1985</a:t>
            </a:r>
          </a:p>
          <a:p>
            <a:r>
              <a:rPr lang="pt-BR" dirty="0"/>
              <a:t>É uma das linguagens de programação mais usadas no mundo</a:t>
            </a:r>
          </a:p>
          <a:p>
            <a:endParaRPr lang="pt-BR" dirty="0"/>
          </a:p>
          <a:p>
            <a:r>
              <a:rPr lang="pt-BR" dirty="0"/>
              <a:t>C++ é derivado da linguagem C, contudo possui uma série de recursos adicionais que traz grandes vantagens para o desenvolvedor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71157E10-7F34-B841-B5DF-E3BCD069271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89800" y="0"/>
            <a:ext cx="18542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5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alogical tree of programming languages">
            <a:extLst>
              <a:ext uri="{FF2B5EF4-FFF2-40B4-BE49-F238E27FC236}">
                <a16:creationId xmlns:a16="http://schemas.microsoft.com/office/drawing/2014/main" id="{27111183-828E-7442-B1E2-8552FBD58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665" y="214348"/>
            <a:ext cx="7079615" cy="428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5529EBF-EB71-774D-BE53-A5FA43CB93B6}"/>
              </a:ext>
            </a:extLst>
          </p:cNvPr>
          <p:cNvSpPr/>
          <p:nvPr/>
        </p:nvSpPr>
        <p:spPr>
          <a:xfrm>
            <a:off x="4153988" y="4759875"/>
            <a:ext cx="4572000" cy="1692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500" dirty="0">
                <a:hlinkClick r:id="rId3"/>
              </a:rPr>
              <a:t>http://3.bp.blogspot.com/-B344Mbjbq94/U5Ha-SlELrI/AAAAAAAAE5I/Tg61Jd-VAdE/s1600/the-family-tree-of-programming-languages.png</a:t>
            </a:r>
            <a:r>
              <a:rPr lang="pt-BR" sz="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156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2F494-3F4E-FA4B-B81D-EAEB4AA9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compilação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C571FD-A0F5-164D-80B0-AB711F87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322849" cy="1986447"/>
          </a:xfrm>
        </p:spPr>
        <p:txBody>
          <a:bodyPr/>
          <a:lstStyle/>
          <a:p>
            <a:r>
              <a:rPr lang="pt-BR" dirty="0"/>
              <a:t>Compilador é um software que lê a especificação de um programa em uma linguagem-fonte o traduz em um programa em uma linguagem-alvo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07E505ED-CA51-BF47-8C51-5E6F79712C4D}"/>
              </a:ext>
            </a:extLst>
          </p:cNvPr>
          <p:cNvGrpSpPr>
            <a:grpSpLocks/>
          </p:cNvGrpSpPr>
          <p:nvPr/>
        </p:nvGrpSpPr>
        <p:grpSpPr bwMode="auto">
          <a:xfrm>
            <a:off x="1781879" y="2754931"/>
            <a:ext cx="5105399" cy="1450975"/>
            <a:chOff x="1226" y="2840"/>
            <a:chExt cx="3216" cy="914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1F9FD979-6206-574A-9EC1-D1F850056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840"/>
              <a:ext cx="998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>
                  <a:latin typeface="+mj-lt"/>
                </a:rPr>
                <a:t>compilador</a:t>
              </a: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0AD7D18F-0D03-3C42-B269-BBB3EE545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304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35B2CDA5-D01D-9E4A-AEE2-ECC8F5A0F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304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F3F969D8-3703-8F43-BFAD-B38BFE819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2850"/>
              <a:ext cx="77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pt-BR">
                  <a:latin typeface="+mj-lt"/>
                </a:rPr>
                <a:t>programa</a:t>
              </a:r>
              <a:br>
                <a:rPr lang="pt-BR">
                  <a:latin typeface="+mj-lt"/>
                </a:rPr>
              </a:br>
              <a:r>
                <a:rPr lang="pt-BR">
                  <a:latin typeface="+mj-lt"/>
                </a:rPr>
                <a:t>fonte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4D073AAE-DCDD-854F-8274-E354626F6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" y="2850"/>
              <a:ext cx="77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pt-BR">
                  <a:latin typeface="+mj-lt"/>
                </a:rPr>
                <a:t>programa</a:t>
              </a:r>
              <a:br>
                <a:rPr lang="pt-BR">
                  <a:latin typeface="+mj-lt"/>
                </a:rPr>
              </a:br>
              <a:r>
                <a:rPr lang="pt-BR">
                  <a:latin typeface="+mj-lt"/>
                </a:rPr>
                <a:t>alvo</a:t>
              </a: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98A0817F-96D9-894A-8E36-4F8C3F57F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324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CD565E10-0A55-A74E-B467-9926C719F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521"/>
              <a:ext cx="14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>
                  <a:latin typeface="+mj-lt"/>
                </a:rPr>
                <a:t>mensagens de erro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1854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Insper">
      <a:dk1>
        <a:srgbClr val="414041"/>
      </a:dk1>
      <a:lt1>
        <a:srgbClr val="FFFFFF"/>
      </a:lt1>
      <a:dk2>
        <a:srgbClr val="414041"/>
      </a:dk2>
      <a:lt2>
        <a:srgbClr val="FFFFFF"/>
      </a:lt2>
      <a:accent1>
        <a:srgbClr val="C00026"/>
      </a:accent1>
      <a:accent2>
        <a:srgbClr val="FAA61A"/>
      </a:accent2>
      <a:accent3>
        <a:srgbClr val="EE2A5D"/>
      </a:accent3>
      <a:accent4>
        <a:srgbClr val="3CBFAE"/>
      </a:accent4>
      <a:accent5>
        <a:srgbClr val="202020"/>
      </a:accent5>
      <a:accent6>
        <a:srgbClr val="F15922"/>
      </a:accent6>
      <a:hlink>
        <a:srgbClr val="EE2A5D"/>
      </a:hlink>
      <a:folHlink>
        <a:srgbClr val="C33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993</Words>
  <Application>Microsoft Macintosh PowerPoint</Application>
  <PresentationFormat>On-screen Show (16:9)</PresentationFormat>
  <Paragraphs>170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Lato Light</vt:lpstr>
      <vt:lpstr>Verdana</vt:lpstr>
      <vt:lpstr>Simple Light</vt:lpstr>
      <vt:lpstr>Supercomputação</vt:lpstr>
      <vt:lpstr>Aulas 02/03</vt:lpstr>
      <vt:lpstr>Algoritmo</vt:lpstr>
      <vt:lpstr>Algoritmo</vt:lpstr>
      <vt:lpstr>Quanto tempo um programa demora?</vt:lpstr>
      <vt:lpstr>Quanto tempo um programa demora?</vt:lpstr>
      <vt:lpstr>Linguagem C++</vt:lpstr>
      <vt:lpstr>PowerPoint Presentation</vt:lpstr>
      <vt:lpstr>O processo de compilação</vt:lpstr>
      <vt:lpstr>O processo de compilação</vt:lpstr>
      <vt:lpstr>C++, Hello World</vt:lpstr>
      <vt:lpstr>Pontos comuns com C</vt:lpstr>
      <vt:lpstr>Pontos comuns com C</vt:lpstr>
      <vt:lpstr>C++ - Input/Output (Streams)</vt:lpstr>
      <vt:lpstr>C++ - Saída de dados (iostream)</vt:lpstr>
      <vt:lpstr>C++ - Entrada de dados (iostream)</vt:lpstr>
      <vt:lpstr>C++ - Namespaces</vt:lpstr>
      <vt:lpstr>C++ - Inicialização de variáveis</vt:lpstr>
      <vt:lpstr>C++ - Inicialização Vetores/Matrizes</vt:lpstr>
      <vt:lpstr>Tipos de dados</vt:lpstr>
      <vt:lpstr>Atividade prática</vt:lpstr>
      <vt:lpstr>Material - Professor</vt:lpstr>
      <vt:lpstr>01. Estrutura</vt:lpstr>
      <vt:lpstr>02. Variáveis</vt:lpstr>
      <vt:lpstr>03. Condicionais</vt:lpstr>
      <vt:lpstr>04. Laços e Vetores</vt:lpstr>
      <vt:lpstr>05. Funções e Vector</vt:lpstr>
      <vt:lpstr>06. Funções / Valor</vt:lpstr>
      <vt:lpstr>07. Funções / Referência</vt:lpstr>
      <vt:lpstr>08. Vector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com a Coordenação MBA Executivo Internacional</dc:title>
  <cp:lastModifiedBy>Luciano Pereira Soares</cp:lastModifiedBy>
  <cp:revision>110</cp:revision>
  <cp:lastPrinted>2022-05-13T10:27:46Z</cp:lastPrinted>
  <dcterms:modified xsi:type="dcterms:W3CDTF">2022-09-05T21:13:59Z</dcterms:modified>
</cp:coreProperties>
</file>