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330" r:id="rId2"/>
    <p:sldId id="331" r:id="rId3"/>
    <p:sldId id="333" r:id="rId4"/>
    <p:sldId id="554" r:id="rId5"/>
    <p:sldId id="334" r:id="rId6"/>
    <p:sldId id="335" r:id="rId7"/>
    <p:sldId id="336" r:id="rId8"/>
    <p:sldId id="332" r:id="rId9"/>
    <p:sldId id="337" r:id="rId10"/>
    <p:sldId id="35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E4822-1FCD-4B4C-B246-0C71F738F1C6}" type="doc">
      <dgm:prSet loTypeId="urn:microsoft.com/office/officeart/2005/8/layout/cycle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A2B0550-035D-454B-B6AF-21D7EAD03F43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Coding</a:t>
          </a:r>
        </a:p>
      </dgm:t>
    </dgm:pt>
    <dgm:pt modelId="{F73B8C37-1E5C-464E-B9D0-86F28C7DBDFA}" type="parTrans" cxnId="{0CA7186E-6C62-D14B-B261-5CC87AF03F93}">
      <dgm:prSet/>
      <dgm:spPr/>
      <dgm:t>
        <a:bodyPr/>
        <a:lstStyle/>
        <a:p>
          <a:endParaRPr lang="en-US"/>
        </a:p>
      </dgm:t>
    </dgm:pt>
    <dgm:pt modelId="{F2BFEA6C-85B8-9948-A0D4-4E135757CFBB}" type="sibTrans" cxnId="{0CA7186E-6C62-D14B-B261-5CC87AF03F9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15545382-3F43-454F-A426-A65869B85EED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100" b="1" dirty="0">
              <a:solidFill>
                <a:srgbClr val="FF0000"/>
              </a:solidFill>
            </a:rPr>
            <a:t>Debugging</a:t>
          </a:r>
        </a:p>
      </dgm:t>
    </dgm:pt>
    <dgm:pt modelId="{8FCC42F5-BE2B-D642-87FA-2219FEE6F301}" type="parTrans" cxnId="{FE596EFB-B357-1C4D-ABD8-C5DD9EA32B04}">
      <dgm:prSet/>
      <dgm:spPr/>
      <dgm:t>
        <a:bodyPr/>
        <a:lstStyle/>
        <a:p>
          <a:endParaRPr lang="en-US"/>
        </a:p>
      </dgm:t>
    </dgm:pt>
    <dgm:pt modelId="{71E9633F-3FF5-D046-BD9F-9BA678ACFDBB}" type="sibTrans" cxnId="{FE596EFB-B357-1C4D-ABD8-C5DD9EA32B0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236A251-AD35-624E-ABE5-A3B66BD0C91C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>
              <a:solidFill>
                <a:srgbClr val="FF0000"/>
              </a:solidFill>
            </a:rPr>
            <a:t>Tuning</a:t>
          </a:r>
        </a:p>
      </dgm:t>
    </dgm:pt>
    <dgm:pt modelId="{9D83C051-E140-FA42-AD67-BEA0D1FCBD6A}" type="parTrans" cxnId="{98777FB7-933D-6945-A2B9-F4550ED9C3C2}">
      <dgm:prSet/>
      <dgm:spPr/>
      <dgm:t>
        <a:bodyPr/>
        <a:lstStyle/>
        <a:p>
          <a:endParaRPr lang="en-US"/>
        </a:p>
      </dgm:t>
    </dgm:pt>
    <dgm:pt modelId="{1A4DADDC-6EED-8B44-AABE-6EF65480EBCE}" type="sibTrans" cxnId="{98777FB7-933D-6945-A2B9-F4550ED9C3C2}">
      <dgm:prSet/>
      <dgm:spPr>
        <a:solidFill>
          <a:srgbClr val="FF0000"/>
        </a:solidFill>
      </dgm:spPr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6978BAA6-93C5-5C43-9508-1320C844D5C4}" type="pres">
      <dgm:prSet presAssocID="{766E4822-1FCD-4B4C-B246-0C71F738F1C6}" presName="cycle" presStyleCnt="0">
        <dgm:presLayoutVars>
          <dgm:dir/>
          <dgm:resizeHandles val="exact"/>
        </dgm:presLayoutVars>
      </dgm:prSet>
      <dgm:spPr/>
    </dgm:pt>
    <dgm:pt modelId="{2416806E-313A-704C-A8DC-C58B30C27783}" type="pres">
      <dgm:prSet presAssocID="{8A2B0550-035D-454B-B6AF-21D7EAD03F43}" presName="node" presStyleLbl="node1" presStyleIdx="0" presStyleCnt="3">
        <dgm:presLayoutVars>
          <dgm:bulletEnabled val="1"/>
        </dgm:presLayoutVars>
      </dgm:prSet>
      <dgm:spPr/>
    </dgm:pt>
    <dgm:pt modelId="{0BCCCA29-5D10-7649-B966-9A6C0BF8A90A}" type="pres">
      <dgm:prSet presAssocID="{F2BFEA6C-85B8-9948-A0D4-4E135757CFBB}" presName="sibTrans" presStyleLbl="sibTrans2D1" presStyleIdx="0" presStyleCnt="3"/>
      <dgm:spPr/>
    </dgm:pt>
    <dgm:pt modelId="{C134D8DA-1BF6-3446-81E7-BE0B6EAE737F}" type="pres">
      <dgm:prSet presAssocID="{F2BFEA6C-85B8-9948-A0D4-4E135757CFBB}" presName="connectorText" presStyleLbl="sibTrans2D1" presStyleIdx="0" presStyleCnt="3"/>
      <dgm:spPr/>
    </dgm:pt>
    <dgm:pt modelId="{6223FF26-FA20-D140-AFFE-4C5A606C4E37}" type="pres">
      <dgm:prSet presAssocID="{15545382-3F43-454F-A426-A65869B85EED}" presName="node" presStyleLbl="node1" presStyleIdx="1" presStyleCnt="3">
        <dgm:presLayoutVars>
          <dgm:bulletEnabled val="1"/>
        </dgm:presLayoutVars>
      </dgm:prSet>
      <dgm:spPr/>
    </dgm:pt>
    <dgm:pt modelId="{9653EAC7-6FDB-1F47-94A8-F624DC5DBFE8}" type="pres">
      <dgm:prSet presAssocID="{71E9633F-3FF5-D046-BD9F-9BA678ACFDBB}" presName="sibTrans" presStyleLbl="sibTrans2D1" presStyleIdx="1" presStyleCnt="3"/>
      <dgm:spPr/>
    </dgm:pt>
    <dgm:pt modelId="{AF6BA443-DF40-8E43-AC36-85B9D3779E8F}" type="pres">
      <dgm:prSet presAssocID="{71E9633F-3FF5-D046-BD9F-9BA678ACFDBB}" presName="connectorText" presStyleLbl="sibTrans2D1" presStyleIdx="1" presStyleCnt="3"/>
      <dgm:spPr/>
    </dgm:pt>
    <dgm:pt modelId="{01EF4A17-EE91-5D49-A3BF-3B391F70D72B}" type="pres">
      <dgm:prSet presAssocID="{B236A251-AD35-624E-ABE5-A3B66BD0C91C}" presName="node" presStyleLbl="node1" presStyleIdx="2" presStyleCnt="3">
        <dgm:presLayoutVars>
          <dgm:bulletEnabled val="1"/>
        </dgm:presLayoutVars>
      </dgm:prSet>
      <dgm:spPr/>
    </dgm:pt>
    <dgm:pt modelId="{30427DC8-0085-7247-9E8E-4AC451880A8B}" type="pres">
      <dgm:prSet presAssocID="{1A4DADDC-6EED-8B44-AABE-6EF65480EBCE}" presName="sibTrans" presStyleLbl="sibTrans2D1" presStyleIdx="2" presStyleCnt="3"/>
      <dgm:spPr/>
    </dgm:pt>
    <dgm:pt modelId="{A4558C7E-A7A3-814A-9206-C92D1A26AF75}" type="pres">
      <dgm:prSet presAssocID="{1A4DADDC-6EED-8B44-AABE-6EF65480EBCE}" presName="connectorText" presStyleLbl="sibTrans2D1" presStyleIdx="2" presStyleCnt="3"/>
      <dgm:spPr/>
    </dgm:pt>
  </dgm:ptLst>
  <dgm:cxnLst>
    <dgm:cxn modelId="{1EA71518-9F33-C844-9242-D7A996D19A38}" type="presOf" srcId="{71E9633F-3FF5-D046-BD9F-9BA678ACFDBB}" destId="{AF6BA443-DF40-8E43-AC36-85B9D3779E8F}" srcOrd="1" destOrd="0" presId="urn:microsoft.com/office/officeart/2005/8/layout/cycle2"/>
    <dgm:cxn modelId="{2CA17925-D003-4A4A-86BA-774436DB460B}" type="presOf" srcId="{15545382-3F43-454F-A426-A65869B85EED}" destId="{6223FF26-FA20-D140-AFFE-4C5A606C4E37}" srcOrd="0" destOrd="0" presId="urn:microsoft.com/office/officeart/2005/8/layout/cycle2"/>
    <dgm:cxn modelId="{00F55332-A733-DB44-9420-F31AE8BA96EA}" type="presOf" srcId="{8A2B0550-035D-454B-B6AF-21D7EAD03F43}" destId="{2416806E-313A-704C-A8DC-C58B30C27783}" srcOrd="0" destOrd="0" presId="urn:microsoft.com/office/officeart/2005/8/layout/cycle2"/>
    <dgm:cxn modelId="{E712F24F-0637-704A-A0CF-C23C786DD23E}" type="presOf" srcId="{71E9633F-3FF5-D046-BD9F-9BA678ACFDBB}" destId="{9653EAC7-6FDB-1F47-94A8-F624DC5DBFE8}" srcOrd="0" destOrd="0" presId="urn:microsoft.com/office/officeart/2005/8/layout/cycle2"/>
    <dgm:cxn modelId="{61F37B5D-CCE5-9F40-8F81-C3981EBDBA86}" type="presOf" srcId="{B236A251-AD35-624E-ABE5-A3B66BD0C91C}" destId="{01EF4A17-EE91-5D49-A3BF-3B391F70D72B}" srcOrd="0" destOrd="0" presId="urn:microsoft.com/office/officeart/2005/8/layout/cycle2"/>
    <dgm:cxn modelId="{0CA7186E-6C62-D14B-B261-5CC87AF03F93}" srcId="{766E4822-1FCD-4B4C-B246-0C71F738F1C6}" destId="{8A2B0550-035D-454B-B6AF-21D7EAD03F43}" srcOrd="0" destOrd="0" parTransId="{F73B8C37-1E5C-464E-B9D0-86F28C7DBDFA}" sibTransId="{F2BFEA6C-85B8-9948-A0D4-4E135757CFBB}"/>
    <dgm:cxn modelId="{DB1C9792-3233-3C4D-AEEC-254E40089461}" type="presOf" srcId="{F2BFEA6C-85B8-9948-A0D4-4E135757CFBB}" destId="{0BCCCA29-5D10-7649-B966-9A6C0BF8A90A}" srcOrd="0" destOrd="0" presId="urn:microsoft.com/office/officeart/2005/8/layout/cycle2"/>
    <dgm:cxn modelId="{5BA1CD95-A1FD-354B-A648-8D8F66E55807}" type="presOf" srcId="{1A4DADDC-6EED-8B44-AABE-6EF65480EBCE}" destId="{30427DC8-0085-7247-9E8E-4AC451880A8B}" srcOrd="0" destOrd="0" presId="urn:microsoft.com/office/officeart/2005/8/layout/cycle2"/>
    <dgm:cxn modelId="{70632B9A-6088-7E48-99E2-5F7D12D996E0}" type="presOf" srcId="{766E4822-1FCD-4B4C-B246-0C71F738F1C6}" destId="{6978BAA6-93C5-5C43-9508-1320C844D5C4}" srcOrd="0" destOrd="0" presId="urn:microsoft.com/office/officeart/2005/8/layout/cycle2"/>
    <dgm:cxn modelId="{98777FB7-933D-6945-A2B9-F4550ED9C3C2}" srcId="{766E4822-1FCD-4B4C-B246-0C71F738F1C6}" destId="{B236A251-AD35-624E-ABE5-A3B66BD0C91C}" srcOrd="2" destOrd="0" parTransId="{9D83C051-E140-FA42-AD67-BEA0D1FCBD6A}" sibTransId="{1A4DADDC-6EED-8B44-AABE-6EF65480EBCE}"/>
    <dgm:cxn modelId="{919D04C9-1544-F44E-BB98-4B605CA88A3F}" type="presOf" srcId="{1A4DADDC-6EED-8B44-AABE-6EF65480EBCE}" destId="{A4558C7E-A7A3-814A-9206-C92D1A26AF75}" srcOrd="1" destOrd="0" presId="urn:microsoft.com/office/officeart/2005/8/layout/cycle2"/>
    <dgm:cxn modelId="{9E8403F3-7A98-FF4A-8F85-92E652096089}" type="presOf" srcId="{F2BFEA6C-85B8-9948-A0D4-4E135757CFBB}" destId="{C134D8DA-1BF6-3446-81E7-BE0B6EAE737F}" srcOrd="1" destOrd="0" presId="urn:microsoft.com/office/officeart/2005/8/layout/cycle2"/>
    <dgm:cxn modelId="{FE596EFB-B357-1C4D-ABD8-C5DD9EA32B04}" srcId="{766E4822-1FCD-4B4C-B246-0C71F738F1C6}" destId="{15545382-3F43-454F-A426-A65869B85EED}" srcOrd="1" destOrd="0" parTransId="{8FCC42F5-BE2B-D642-87FA-2219FEE6F301}" sibTransId="{71E9633F-3FF5-D046-BD9F-9BA678ACFDBB}"/>
    <dgm:cxn modelId="{661EAA31-B5B6-404E-A6EA-8436974C4B9A}" type="presParOf" srcId="{6978BAA6-93C5-5C43-9508-1320C844D5C4}" destId="{2416806E-313A-704C-A8DC-C58B30C27783}" srcOrd="0" destOrd="0" presId="urn:microsoft.com/office/officeart/2005/8/layout/cycle2"/>
    <dgm:cxn modelId="{75EE4471-5AB6-D445-B692-B7ED2037C7F1}" type="presParOf" srcId="{6978BAA6-93C5-5C43-9508-1320C844D5C4}" destId="{0BCCCA29-5D10-7649-B966-9A6C0BF8A90A}" srcOrd="1" destOrd="0" presId="urn:microsoft.com/office/officeart/2005/8/layout/cycle2"/>
    <dgm:cxn modelId="{0F105874-3822-5D4A-B03D-DBBE24DD5DCC}" type="presParOf" srcId="{0BCCCA29-5D10-7649-B966-9A6C0BF8A90A}" destId="{C134D8DA-1BF6-3446-81E7-BE0B6EAE737F}" srcOrd="0" destOrd="0" presId="urn:microsoft.com/office/officeart/2005/8/layout/cycle2"/>
    <dgm:cxn modelId="{C7588B1F-22E4-6E49-8287-8787F6BA4A3A}" type="presParOf" srcId="{6978BAA6-93C5-5C43-9508-1320C844D5C4}" destId="{6223FF26-FA20-D140-AFFE-4C5A606C4E37}" srcOrd="2" destOrd="0" presId="urn:microsoft.com/office/officeart/2005/8/layout/cycle2"/>
    <dgm:cxn modelId="{F47F742D-7869-6D42-B5DC-779554915017}" type="presParOf" srcId="{6978BAA6-93C5-5C43-9508-1320C844D5C4}" destId="{9653EAC7-6FDB-1F47-94A8-F624DC5DBFE8}" srcOrd="3" destOrd="0" presId="urn:microsoft.com/office/officeart/2005/8/layout/cycle2"/>
    <dgm:cxn modelId="{3B8752BA-1872-5543-BC06-EC151C2D86FD}" type="presParOf" srcId="{9653EAC7-6FDB-1F47-94A8-F624DC5DBFE8}" destId="{AF6BA443-DF40-8E43-AC36-85B9D3779E8F}" srcOrd="0" destOrd="0" presId="urn:microsoft.com/office/officeart/2005/8/layout/cycle2"/>
    <dgm:cxn modelId="{EEFBE0BA-B75C-2A4A-AE64-9E58D7A405C2}" type="presParOf" srcId="{6978BAA6-93C5-5C43-9508-1320C844D5C4}" destId="{01EF4A17-EE91-5D49-A3BF-3B391F70D72B}" srcOrd="4" destOrd="0" presId="urn:microsoft.com/office/officeart/2005/8/layout/cycle2"/>
    <dgm:cxn modelId="{60D6E13C-EFD1-F845-8B2A-5AE8B32E65D0}" type="presParOf" srcId="{6978BAA6-93C5-5C43-9508-1320C844D5C4}" destId="{30427DC8-0085-7247-9E8E-4AC451880A8B}" srcOrd="5" destOrd="0" presId="urn:microsoft.com/office/officeart/2005/8/layout/cycle2"/>
    <dgm:cxn modelId="{D16A4633-6C73-D140-9EDE-A7BCB85DD016}" type="presParOf" srcId="{30427DC8-0085-7247-9E8E-4AC451880A8B}" destId="{A4558C7E-A7A3-814A-9206-C92D1A26AF7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6806E-313A-704C-A8DC-C58B30C27783}">
      <dsp:nvSpPr>
        <dsp:cNvPr id="0" name=""/>
        <dsp:cNvSpPr/>
      </dsp:nvSpPr>
      <dsp:spPr>
        <a:xfrm>
          <a:off x="916676" y="412"/>
          <a:ext cx="1086325" cy="1086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</a:rPr>
            <a:t>Coding</a:t>
          </a:r>
        </a:p>
      </dsp:txBody>
      <dsp:txXfrm>
        <a:off x="1075765" y="159501"/>
        <a:ext cx="768147" cy="768147"/>
      </dsp:txXfrm>
    </dsp:sp>
    <dsp:sp modelId="{0BCCCA29-5D10-7649-B966-9A6C0BF8A90A}">
      <dsp:nvSpPr>
        <dsp:cNvPr id="0" name=""/>
        <dsp:cNvSpPr/>
      </dsp:nvSpPr>
      <dsp:spPr>
        <a:xfrm rot="3600000">
          <a:off x="1719167" y="1059392"/>
          <a:ext cx="288635" cy="366634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40815" y="1095224"/>
        <a:ext cx="202045" cy="219980"/>
      </dsp:txXfrm>
    </dsp:sp>
    <dsp:sp modelId="{6223FF26-FA20-D140-AFFE-4C5A606C4E37}">
      <dsp:nvSpPr>
        <dsp:cNvPr id="0" name=""/>
        <dsp:cNvSpPr/>
      </dsp:nvSpPr>
      <dsp:spPr>
        <a:xfrm>
          <a:off x="1732136" y="1412830"/>
          <a:ext cx="1086325" cy="1086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</a:rPr>
            <a:t>Debugging</a:t>
          </a:r>
        </a:p>
      </dsp:txBody>
      <dsp:txXfrm>
        <a:off x="1891225" y="1571919"/>
        <a:ext cx="768147" cy="768147"/>
      </dsp:txXfrm>
    </dsp:sp>
    <dsp:sp modelId="{9653EAC7-6FDB-1F47-94A8-F624DC5DBFE8}">
      <dsp:nvSpPr>
        <dsp:cNvPr id="0" name=""/>
        <dsp:cNvSpPr/>
      </dsp:nvSpPr>
      <dsp:spPr>
        <a:xfrm rot="10800000">
          <a:off x="1323690" y="1772676"/>
          <a:ext cx="288635" cy="366634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410280" y="1846003"/>
        <a:ext cx="202045" cy="219980"/>
      </dsp:txXfrm>
    </dsp:sp>
    <dsp:sp modelId="{01EF4A17-EE91-5D49-A3BF-3B391F70D72B}">
      <dsp:nvSpPr>
        <dsp:cNvPr id="0" name=""/>
        <dsp:cNvSpPr/>
      </dsp:nvSpPr>
      <dsp:spPr>
        <a:xfrm>
          <a:off x="101216" y="1412830"/>
          <a:ext cx="1086325" cy="1086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Tuning</a:t>
          </a:r>
        </a:p>
      </dsp:txBody>
      <dsp:txXfrm>
        <a:off x="260305" y="1571919"/>
        <a:ext cx="768147" cy="768147"/>
      </dsp:txXfrm>
    </dsp:sp>
    <dsp:sp modelId="{30427DC8-0085-7247-9E8E-4AC451880A8B}">
      <dsp:nvSpPr>
        <dsp:cNvPr id="0" name=""/>
        <dsp:cNvSpPr/>
      </dsp:nvSpPr>
      <dsp:spPr>
        <a:xfrm rot="18000000">
          <a:off x="903707" y="1073541"/>
          <a:ext cx="288635" cy="366634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rgbClr val="FF0000"/>
            </a:solidFill>
          </a:endParaRPr>
        </a:p>
      </dsp:txBody>
      <dsp:txXfrm>
        <a:off x="925355" y="1184363"/>
        <a:ext cx="202045" cy="21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4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1463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35955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744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amorworld.com/what-is-bitcoin-is-it-real-or-a-bubble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57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743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04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42959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61540F7-5FB0-6B41-A5D5-55E907A1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recordar...</a:t>
            </a:r>
          </a:p>
        </p:txBody>
      </p:sp>
      <p:pic>
        <p:nvPicPr>
          <p:cNvPr id="16" name="Espaço Reservado para Imagem 15" descr="Homem sentado em frente a mesa&#10;&#10;Descrição gerada automaticamente">
            <a:extLst>
              <a:ext uri="{FF2B5EF4-FFF2-40B4-BE49-F238E27FC236}">
                <a16:creationId xmlns:a16="http://schemas.microsoft.com/office/drawing/2014/main" id="{E24A1858-8CC2-B54D-BF12-D9FA15877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C35FD1C-08A7-CC46-99D0-78EDB61F8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Soluções de alto desempenho se dão normalmente sob três estratégias:</a:t>
            </a:r>
          </a:p>
          <a:p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Algoritmos eficientes</a:t>
            </a:r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Implementação Eficiente</a:t>
            </a:r>
          </a:p>
          <a:p>
            <a:pPr marL="920750" lvl="1" indent="-342900">
              <a:buFont typeface="+mj-lt"/>
              <a:buAutoNum type="arabicPeriod"/>
            </a:pPr>
            <a:r>
              <a:rPr lang="pt-BR" dirty="0"/>
              <a:t>Cache, paralelismo de instrução</a:t>
            </a:r>
          </a:p>
          <a:p>
            <a:pPr marL="920750" lvl="1" indent="-342900">
              <a:buFont typeface="+mj-lt"/>
              <a:buAutoNum type="arabicPeriod"/>
            </a:pPr>
            <a:r>
              <a:rPr lang="pt-BR" dirty="0"/>
              <a:t>Linguagem de Programação adequada</a:t>
            </a:r>
          </a:p>
          <a:p>
            <a:pPr marL="920750" lvl="1" indent="-342900">
              <a:buFont typeface="+mj-lt"/>
              <a:buAutoNum type="arabicPeriod"/>
            </a:pP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</a:t>
            </a:r>
          </a:p>
        </p:txBody>
      </p:sp>
    </p:spTree>
    <p:extLst>
      <p:ext uri="{BB962C8B-B14F-4D97-AF65-F5344CB8AC3E}">
        <p14:creationId xmlns:p14="http://schemas.microsoft.com/office/powerpoint/2010/main" val="35850719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83993F-EF3A-554D-82EC-908FD561885C}"/>
              </a:ext>
            </a:extLst>
          </p:cNvPr>
          <p:cNvGrpSpPr/>
          <p:nvPr/>
        </p:nvGrpSpPr>
        <p:grpSpPr>
          <a:xfrm>
            <a:off x="2668326" y="461959"/>
            <a:ext cx="6114991" cy="3875130"/>
            <a:chOff x="544182" y="460087"/>
            <a:chExt cx="8059482" cy="5677476"/>
          </a:xfrm>
        </p:grpSpPr>
        <p:graphicFrame>
          <p:nvGraphicFramePr>
            <p:cNvPr id="6" name="Content Placeholder 8">
              <a:extLst>
                <a:ext uri="{FF2B5EF4-FFF2-40B4-BE49-F238E27FC236}">
                  <a16:creationId xmlns:a16="http://schemas.microsoft.com/office/drawing/2014/main" id="{C9443097-DB23-7C41-B0D8-309CD307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527589"/>
                </p:ext>
              </p:extLst>
            </p:nvPr>
          </p:nvGraphicFramePr>
          <p:xfrm>
            <a:off x="2635828" y="2475429"/>
            <a:ext cx="3848100" cy="36621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id="{3DCAF20B-3680-8943-909F-417ABBD3EF4B}"/>
                </a:ext>
              </a:extLst>
            </p:cNvPr>
            <p:cNvGrpSpPr/>
            <p:nvPr/>
          </p:nvGrpSpPr>
          <p:grpSpPr>
            <a:xfrm>
              <a:off x="3754583" y="460087"/>
              <a:ext cx="1565554" cy="1510142"/>
              <a:chOff x="6788727" y="1371600"/>
              <a:chExt cx="1385455" cy="1330036"/>
            </a:xfrm>
          </p:grpSpPr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660CDF5F-11EF-5843-A61D-36A1BBBA1A38}"/>
                  </a:ext>
                </a:extLst>
              </p:cNvPr>
              <p:cNvSpPr txBox="1"/>
              <p:nvPr/>
            </p:nvSpPr>
            <p:spPr>
              <a:xfrm>
                <a:off x="6963198" y="1730393"/>
                <a:ext cx="1064228" cy="59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Design</a:t>
                </a:r>
              </a:p>
              <a:p>
                <a:pPr algn="ctr"/>
                <a:r>
                  <a:rPr lang="en-US" sz="1200" b="1" dirty="0"/>
                  <a:t>Algorithm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D1D84-E7B6-934B-8E99-C355C7E8AA80}"/>
                  </a:ext>
                </a:extLst>
              </p:cNvPr>
              <p:cNvSpPr/>
              <p:nvPr/>
            </p:nvSpPr>
            <p:spPr>
              <a:xfrm>
                <a:off x="6788727" y="1371600"/>
                <a:ext cx="1385455" cy="133003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D25A0745-2F7E-A341-92C6-47D34E9AA79F}"/>
                </a:ext>
              </a:extLst>
            </p:cNvPr>
            <p:cNvGrpSpPr/>
            <p:nvPr/>
          </p:nvGrpSpPr>
          <p:grpSpPr>
            <a:xfrm>
              <a:off x="7038109" y="4572001"/>
              <a:ext cx="1565555" cy="1510142"/>
              <a:chOff x="6788727" y="1371600"/>
              <a:chExt cx="1385455" cy="1330036"/>
            </a:xfrm>
          </p:grpSpPr>
          <p:sp>
            <p:nvSpPr>
              <p:cNvPr id="11" name="TextBox 24">
                <a:extLst>
                  <a:ext uri="{FF2B5EF4-FFF2-40B4-BE49-F238E27FC236}">
                    <a16:creationId xmlns:a16="http://schemas.microsoft.com/office/drawing/2014/main" id="{4A9D5F23-D48D-6042-913B-F1175DCD3D11}"/>
                  </a:ext>
                </a:extLst>
              </p:cNvPr>
              <p:cNvSpPr txBox="1"/>
              <p:nvPr/>
            </p:nvSpPr>
            <p:spPr>
              <a:xfrm>
                <a:off x="6957590" y="1730393"/>
                <a:ext cx="1075446" cy="59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Testing</a:t>
                </a:r>
              </a:p>
              <a:p>
                <a:pPr algn="ctr"/>
                <a:r>
                  <a:rPr lang="en-US" sz="1200" b="1" dirty="0"/>
                  <a:t>Validation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77CD42-0F39-C142-8893-E3405CAD339F}"/>
                  </a:ext>
                </a:extLst>
              </p:cNvPr>
              <p:cNvSpPr/>
              <p:nvPr/>
            </p:nvSpPr>
            <p:spPr>
              <a:xfrm>
                <a:off x="6788727" y="1371600"/>
                <a:ext cx="1385455" cy="133003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3" name="Group 29">
              <a:extLst>
                <a:ext uri="{FF2B5EF4-FFF2-40B4-BE49-F238E27FC236}">
                  <a16:creationId xmlns:a16="http://schemas.microsoft.com/office/drawing/2014/main" id="{81C59BA9-93AB-AC40-85CC-E8106EE8D01E}"/>
                </a:ext>
              </a:extLst>
            </p:cNvPr>
            <p:cNvGrpSpPr/>
            <p:nvPr/>
          </p:nvGrpSpPr>
          <p:grpSpPr>
            <a:xfrm>
              <a:off x="544182" y="4572001"/>
              <a:ext cx="1565554" cy="1510142"/>
              <a:chOff x="6788727" y="1371600"/>
              <a:chExt cx="1385455" cy="1330036"/>
            </a:xfrm>
          </p:grpSpPr>
          <p:sp>
            <p:nvSpPr>
              <p:cNvPr id="14" name="TextBox 30">
                <a:extLst>
                  <a:ext uri="{FF2B5EF4-FFF2-40B4-BE49-F238E27FC236}">
                    <a16:creationId xmlns:a16="http://schemas.microsoft.com/office/drawing/2014/main" id="{F08069B8-169B-BC4C-ACF4-D34ACD38581A}"/>
                  </a:ext>
                </a:extLst>
              </p:cNvPr>
              <p:cNvSpPr txBox="1"/>
              <p:nvPr/>
            </p:nvSpPr>
            <p:spPr>
              <a:xfrm>
                <a:off x="6842606" y="1730393"/>
                <a:ext cx="1305419" cy="59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Profiling</a:t>
                </a:r>
              </a:p>
              <a:p>
                <a:pPr algn="ctr"/>
                <a:r>
                  <a:rPr lang="en-US" sz="1200" b="1" dirty="0"/>
                  <a:t>Optimization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109DC-7354-8B4D-B1B7-71E2B7F0FF56}"/>
                  </a:ext>
                </a:extLst>
              </p:cNvPr>
              <p:cNvSpPr/>
              <p:nvPr/>
            </p:nvSpPr>
            <p:spPr>
              <a:xfrm>
                <a:off x="6788727" y="1371600"/>
                <a:ext cx="1385455" cy="133003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16" name="Left-Right Arrow 1">
              <a:extLst>
                <a:ext uri="{FF2B5EF4-FFF2-40B4-BE49-F238E27FC236}">
                  <a16:creationId xmlns:a16="http://schemas.microsoft.com/office/drawing/2014/main" id="{5D46157D-44FF-B34D-8FA4-19FAE7FAF998}"/>
                </a:ext>
              </a:extLst>
            </p:cNvPr>
            <p:cNvSpPr/>
            <p:nvPr/>
          </p:nvSpPr>
          <p:spPr>
            <a:xfrm rot="5400000">
              <a:off x="4345102" y="2083380"/>
              <a:ext cx="437547" cy="321048"/>
            </a:xfrm>
            <a:prstGeom prst="leftRightArrow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Left-Right Arrow 33">
              <a:extLst>
                <a:ext uri="{FF2B5EF4-FFF2-40B4-BE49-F238E27FC236}">
                  <a16:creationId xmlns:a16="http://schemas.microsoft.com/office/drawing/2014/main" id="{8920C822-74A7-774A-AD2B-3104D76FB969}"/>
                </a:ext>
              </a:extLst>
            </p:cNvPr>
            <p:cNvSpPr/>
            <p:nvPr/>
          </p:nvSpPr>
          <p:spPr>
            <a:xfrm>
              <a:off x="6532809" y="5156690"/>
              <a:ext cx="453815" cy="340764"/>
            </a:xfrm>
            <a:prstGeom prst="leftRightArrow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Left-Right Arrow 34">
              <a:extLst>
                <a:ext uri="{FF2B5EF4-FFF2-40B4-BE49-F238E27FC236}">
                  <a16:creationId xmlns:a16="http://schemas.microsoft.com/office/drawing/2014/main" id="{9AC20561-E2D7-8F45-BC8C-B49A166A8FFC}"/>
                </a:ext>
              </a:extLst>
            </p:cNvPr>
            <p:cNvSpPr/>
            <p:nvPr/>
          </p:nvSpPr>
          <p:spPr>
            <a:xfrm>
              <a:off x="2144379" y="5145635"/>
              <a:ext cx="453815" cy="340764"/>
            </a:xfrm>
            <a:prstGeom prst="leftRightArrow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33FE8A56-43E7-3E43-95F2-2F137E0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" y="79384"/>
            <a:ext cx="5236068" cy="572700"/>
          </a:xfrm>
        </p:spPr>
        <p:txBody>
          <a:bodyPr/>
          <a:lstStyle/>
          <a:p>
            <a:r>
              <a:rPr lang="pt-BR" sz="2400" dirty="0"/>
              <a:t>Ciclo habitual</a:t>
            </a:r>
            <a:br>
              <a:rPr lang="pt-BR" sz="2400" dirty="0"/>
            </a:br>
            <a:r>
              <a:rPr lang="pt-BR" sz="2400" dirty="0"/>
              <a:t>de desenvolvimento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50AD828-9619-F54B-9A0D-EE194A64681D}"/>
              </a:ext>
            </a:extLst>
          </p:cNvPr>
          <p:cNvSpPr txBox="1">
            <a:spLocks/>
          </p:cNvSpPr>
          <p:nvPr/>
        </p:nvSpPr>
        <p:spPr>
          <a:xfrm>
            <a:off x="5825809" y="4418126"/>
            <a:ext cx="6262118" cy="2428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600"/>
              <a:t>S.Y. Jun (SCD/PDS) | Profiling Tutorial | LArSoft Workshop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723182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EF03D-E85F-3745-AC09-CBC1121C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Medição de desempenho</a:t>
            </a:r>
          </a:p>
        </p:txBody>
      </p:sp>
      <p:pic>
        <p:nvPicPr>
          <p:cNvPr id="8" name="Espaço Reservado para Imagem 7" descr="Pessoas pulando em uma pista&#10;&#10;Descrição gerada automaticamente">
            <a:extLst>
              <a:ext uri="{FF2B5EF4-FFF2-40B4-BE49-F238E27FC236}">
                <a16:creationId xmlns:a16="http://schemas.microsoft.com/office/drawing/2014/main" id="{092F87A6-60C2-E54B-BD66-A7822C0838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E869A-291A-BD4C-BA9A-02C25C151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Otimizamos um algoritmo:</a:t>
            </a:r>
          </a:p>
          <a:p>
            <a:pPr lvl="1"/>
            <a:r>
              <a:rPr lang="pt-BR" dirty="0"/>
              <a:t>Como medir quanto tempo cada função demora?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Nossa função ficou mais rápida? Se sim, quanto? Se não, por quê?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Como medir “quantidade de trabalho feito”? </a:t>
            </a:r>
          </a:p>
        </p:txBody>
      </p:sp>
    </p:spTree>
    <p:extLst>
      <p:ext uri="{BB962C8B-B14F-4D97-AF65-F5344CB8AC3E}">
        <p14:creationId xmlns:p14="http://schemas.microsoft.com/office/powerpoint/2010/main" val="14164097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688B7F-276F-054F-992B-F8DEA1F1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Profiling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C49826A-AEBE-6041-AAA6-9B202D3C2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Análise de um programa durante sua execução, de modo a determinar seu consumo de memória e/ou tempo de execução</a:t>
            </a:r>
          </a:p>
          <a:p>
            <a:endParaRPr lang="pt-BR" dirty="0"/>
          </a:p>
          <a:p>
            <a:r>
              <a:rPr lang="pt-BR" dirty="0"/>
              <a:t>Com </a:t>
            </a:r>
            <a:r>
              <a:rPr lang="pt-BR" dirty="0" err="1"/>
              <a:t>profiling</a:t>
            </a:r>
            <a:r>
              <a:rPr lang="pt-BR" dirty="0"/>
              <a:t>, podemos responder duas importantes perguntas: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Onde o programa consome mais recursos?</a:t>
            </a:r>
          </a:p>
          <a:p>
            <a:pPr lvl="1"/>
            <a:r>
              <a:rPr lang="pt-BR" dirty="0"/>
              <a:t>Onde devo concentrar meus esforços de otimização?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5A115F3-BCFF-E041-8B97-2040D635A2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8848" y="2704272"/>
            <a:ext cx="1428474" cy="14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56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32B37-B07D-4C4B-900C-2427AB3B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Warm-up</a:t>
            </a:r>
            <a:r>
              <a:rPr lang="pt-BR" dirty="0"/>
              <a:t> (roteiro)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920CDD-AC48-9842-B614-D4B4B61F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81935" cy="3416400"/>
          </a:xfrm>
        </p:spPr>
        <p:txBody>
          <a:bodyPr/>
          <a:lstStyle/>
          <a:p>
            <a:r>
              <a:rPr lang="pt-BR" dirty="0"/>
              <a:t>O problema de soma de uma matriz</a:t>
            </a:r>
          </a:p>
          <a:p>
            <a:endParaRPr lang="pt-BR" dirty="0"/>
          </a:p>
          <a:p>
            <a:r>
              <a:rPr lang="pt-BR" dirty="0"/>
              <a:t>No roteiro da aula, é apresentado um </a:t>
            </a:r>
          </a:p>
          <a:p>
            <a:pPr marL="120650" indent="0">
              <a:buNone/>
            </a:pPr>
            <a:r>
              <a:rPr lang="pt-BR" dirty="0"/>
              <a:t>código-fonte em C++ de suas funções: </a:t>
            </a:r>
            <a:r>
              <a:rPr lang="pt-BR" dirty="0" err="1">
                <a:solidFill>
                  <a:srgbClr val="C43150"/>
                </a:solidFill>
              </a:rPr>
              <a:t>naive_sum</a:t>
            </a:r>
            <a:r>
              <a:rPr lang="pt-BR" dirty="0">
                <a:solidFill>
                  <a:srgbClr val="C43150"/>
                </a:solidFill>
              </a:rPr>
              <a:t> </a:t>
            </a:r>
            <a:r>
              <a:rPr lang="pt-BR" dirty="0"/>
              <a:t>e </a:t>
            </a:r>
            <a:r>
              <a:rPr lang="pt-BR" dirty="0" err="1">
                <a:solidFill>
                  <a:srgbClr val="C43150"/>
                </a:solidFill>
              </a:rPr>
              <a:t>improved_sum</a:t>
            </a:r>
            <a:endParaRPr lang="pt-BR" dirty="0">
              <a:solidFill>
                <a:srgbClr val="C43150"/>
              </a:solidFill>
            </a:endParaRPr>
          </a:p>
          <a:p>
            <a:pPr marL="120650" indent="0">
              <a:buNone/>
            </a:pPr>
            <a:endParaRPr lang="pt-BR" dirty="0">
              <a:solidFill>
                <a:srgbClr val="C43150"/>
              </a:solidFill>
            </a:endParaRPr>
          </a:p>
          <a:p>
            <a:pPr marL="120650" indent="0">
              <a:buNone/>
            </a:pPr>
            <a:r>
              <a:rPr lang="pt-BR" dirty="0"/>
              <a:t>Vamos fazer uso da ferramenta </a:t>
            </a:r>
            <a:r>
              <a:rPr lang="pt-BR" b="1" dirty="0" err="1"/>
              <a:t>Valgrind</a:t>
            </a:r>
            <a:r>
              <a:rPr lang="pt-BR" dirty="0"/>
              <a:t> para realizar o </a:t>
            </a:r>
            <a:r>
              <a:rPr lang="pt-BR" dirty="0" err="1"/>
              <a:t>profiling</a:t>
            </a:r>
            <a:r>
              <a:rPr lang="pt-BR" dirty="0"/>
              <a:t> desse código e entender a diferença entre as duas funções</a:t>
            </a:r>
          </a:p>
          <a:p>
            <a:pPr marL="12065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8D828-AD0B-0249-B068-ACC55461DE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7716" y="0"/>
            <a:ext cx="31262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0BCE70-2AD7-9A48-A7AE-A363592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3E66941-494C-7F4E-8E13-B728AFA1B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desenvolver o roteiro da aula e conhecer as ferramentas disponíveis no </a:t>
            </a:r>
            <a:r>
              <a:rPr lang="pt-BR" dirty="0" err="1"/>
              <a:t>Valgrind</a:t>
            </a:r>
            <a:r>
              <a:rPr lang="pt-BR" dirty="0"/>
              <a:t> para </a:t>
            </a:r>
            <a:r>
              <a:rPr lang="pt-BR" dirty="0" err="1"/>
              <a:t>proling</a:t>
            </a:r>
            <a:r>
              <a:rPr lang="pt-BR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7716950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C5991A-0E09-6246-AD32-B352CA1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pic>
        <p:nvPicPr>
          <p:cNvPr id="8" name="Espaço Reservado para Imagem 7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AD9853AE-31B4-3D4B-9F1C-8AB5351B4C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6D67FA0-3B2D-B243-9129-1E6C95E321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Entrada e saída custam caro</a:t>
            </a:r>
          </a:p>
          <a:p>
            <a:endParaRPr lang="pt-BR" dirty="0"/>
          </a:p>
          <a:p>
            <a:r>
              <a:rPr lang="pt-BR" dirty="0"/>
              <a:t>Implementações diferentes do mesmo algoritmo podem ter desempenho diferentes</a:t>
            </a:r>
          </a:p>
          <a:p>
            <a:endParaRPr lang="pt-BR" dirty="0"/>
          </a:p>
          <a:p>
            <a:r>
              <a:rPr lang="pt-BR" dirty="0"/>
              <a:t>Detalhes finos só são visíveis com o auxílio de ferramentas de </a:t>
            </a:r>
            <a:r>
              <a:rPr lang="pt-BR" dirty="0" err="1"/>
              <a:t>profiling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4F247E-77FE-4847-BE7C-E71F8D304F29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clamorworld.com/what-is-bitcoin-is-it-real-or-a-bubble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2464769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266</Words>
  <Application>Microsoft Macintosh PowerPoint</Application>
  <PresentationFormat>On-screen Show (16:9)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 Light</vt:lpstr>
      <vt:lpstr>Verdana</vt:lpstr>
      <vt:lpstr>Simple Light</vt:lpstr>
      <vt:lpstr>Supercomputação</vt:lpstr>
      <vt:lpstr>Aula 04</vt:lpstr>
      <vt:lpstr>Vamos recordar...</vt:lpstr>
      <vt:lpstr>Ciclo habitual de desenvolvimento</vt:lpstr>
      <vt:lpstr>Medição de desempenho</vt:lpstr>
      <vt:lpstr>Profiling</vt:lpstr>
      <vt:lpstr>Warm-up (roteiro)</vt:lpstr>
      <vt:lpstr>Roteiro</vt:lpstr>
      <vt:lpstr>Conclusões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110</cp:revision>
  <cp:lastPrinted>2022-05-13T10:27:46Z</cp:lastPrinted>
  <dcterms:modified xsi:type="dcterms:W3CDTF">2022-09-05T21:14:40Z</dcterms:modified>
</cp:coreProperties>
</file>