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94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94944"/>
  </p:normalViewPr>
  <p:slideViewPr>
    <p:cSldViewPr snapToGrid="0">
      <p:cViewPr varScale="1">
        <p:scale>
          <a:sx n="148" d="100"/>
          <a:sy n="148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8C2C768A-E874-4546-8752-68ED258256F4}"/>
    <pc:docChg chg="delSld modSld delSection modSection">
      <pc:chgData name="Luciano Pereira Soares" userId="16c53e34-c952-423e-8700-c0525d23304f" providerId="ADAL" clId="{8C2C768A-E874-4546-8752-68ED258256F4}" dt="2022-08-29T23:25:16.506" v="3" actId="948"/>
      <pc:docMkLst>
        <pc:docMk/>
      </pc:docMkLst>
      <pc:sldChg chg="modSp mod">
        <pc:chgData name="Luciano Pereira Soares" userId="16c53e34-c952-423e-8700-c0525d23304f" providerId="ADAL" clId="{8C2C768A-E874-4546-8752-68ED258256F4}" dt="2022-08-29T23:25:16.506" v="3" actId="948"/>
        <pc:sldMkLst>
          <pc:docMk/>
          <pc:sldMk cId="1471685992" sldId="341"/>
        </pc:sldMkLst>
        <pc:spChg chg="mod">
          <ac:chgData name="Luciano Pereira Soares" userId="16c53e34-c952-423e-8700-c0525d23304f" providerId="ADAL" clId="{8C2C768A-E874-4546-8752-68ED258256F4}" dt="2022-08-29T23:25:16.506" v="3" actId="948"/>
          <ac:spMkLst>
            <pc:docMk/>
            <pc:sldMk cId="1471685992" sldId="341"/>
            <ac:spMk id="4" creationId="{86C7F350-A4E1-2443-B580-58919BA7023B}"/>
          </ac:spMkLst>
        </pc:spChg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31642019" sldId="38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903815671" sldId="38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892385204" sldId="38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1372873" sldId="38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43466467" sldId="38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24106893" sldId="38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220360521" sldId="38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86473803" sldId="38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13216769" sldId="39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51334807" sldId="39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35835063" sldId="39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569669401" sldId="39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81476822" sldId="39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54933653" sldId="39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28718503" sldId="39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446880757" sldId="39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56672616" sldId="40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7662049" sldId="40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70084269" sldId="40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06495958" sldId="40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30256581" sldId="40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59571029" sldId="40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86636348" sldId="40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55007093" sldId="41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07880651" sldId="41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40463491" sldId="42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550099056" sldId="42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93946769" sldId="43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55188389" sldId="43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46241337" sldId="47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8C2C768A-E874-4546-8752-68ED258256F4}" dt="2022-08-29T23:23:24.431" v="0" actId="2696"/>
        <pc:sldMkLst>
          <pc:docMk/>
          <pc:sldMk cId="2720856063" sldId="5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4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46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per.edu.br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8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2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hyperlink" Target="https://developers.google.com/optimization/bin/knapsack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into/12239180354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into/12239180354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ndoerp.com/blog/actualizacion-del-erp-nuevas-versiones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tswj/2014/192862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6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FFD9-03A5-3C45-BF04-7A11C931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C6EBD8C-C6EA-C54C-BA0E-9EA8241EC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07988" indent="0" algn="l"/>
            <a:r>
              <a:rPr lang="pt-BR" sz="1200" dirty="0"/>
              <a:t>Na animação ao lado, 50 itens são colocados em uma mochila. Cada item tem um valor (o número no item) e um peso (aproximadamente proporcional à área do item). A mochila é tem capacidade de 850, e nosso objetivo é encontrar o conjunto de itens que irão maximizar o valor total sem exceder a capacidade.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B4A075B-452F-3049-94AE-A841DD86B3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knapsack.mov" descr="knapsack.mov">
            <a:hlinkClick r:id="" action="ppaction://media"/>
            <a:extLst>
              <a:ext uri="{FF2B5EF4-FFF2-40B4-BE49-F238E27FC236}">
                <a16:creationId xmlns:a16="http://schemas.microsoft.com/office/drawing/2014/main" id="{489CCD19-6BAB-CB42-B019-D10476FF74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39500" y="565669"/>
            <a:ext cx="3872660" cy="3798794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D15415-BD5E-8A44-ACAC-C900CA1B5268}"/>
              </a:ext>
            </a:extLst>
          </p:cNvPr>
          <p:cNvSpPr txBox="1"/>
          <p:nvPr/>
        </p:nvSpPr>
        <p:spPr>
          <a:xfrm>
            <a:off x="6303983" y="4577581"/>
            <a:ext cx="458275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/>
              <a:t>Fonte: </a:t>
            </a:r>
            <a:r>
              <a:rPr lang="pt-BR" sz="600" dirty="0">
                <a:hlinkClick r:id="rId5"/>
              </a:rPr>
              <a:t>https://developers.google.com/optimization/bin/knapsack</a:t>
            </a:r>
            <a:r>
              <a:rPr lang="pt-BR" sz="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6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C978EB-5449-7541-BED0-2A1A10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resolver esse problema?</a:t>
            </a:r>
          </a:p>
        </p:txBody>
      </p:sp>
      <p:pic>
        <p:nvPicPr>
          <p:cNvPr id="13" name="Espaço Reservado para Imagem 12" descr="Foto em preto e branco de pessoa olhando para a câmera&#10;&#10;Descrição gerada automaticamente">
            <a:extLst>
              <a:ext uri="{FF2B5EF4-FFF2-40B4-BE49-F238E27FC236}">
                <a16:creationId xmlns:a16="http://schemas.microsoft.com/office/drawing/2014/main" id="{781F5823-1472-CA46-ACCF-83A9207B77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2D98044-2740-3E4E-8D36-4B6979784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opções:</a:t>
            </a:r>
          </a:p>
          <a:p>
            <a:endParaRPr lang="pt-BR" dirty="0"/>
          </a:p>
          <a:p>
            <a:pPr lvl="1"/>
            <a:r>
              <a:rPr lang="pt-BR" dirty="0"/>
              <a:t>Tentar tudo e ver qual é melhor</a:t>
            </a:r>
          </a:p>
          <a:p>
            <a:pPr lvl="1"/>
            <a:r>
              <a:rPr lang="pt-BR" dirty="0"/>
              <a:t>Pegar o mais caro primeiro</a:t>
            </a:r>
          </a:p>
          <a:p>
            <a:pPr lvl="1"/>
            <a:r>
              <a:rPr lang="pt-BR" dirty="0"/>
              <a:t>Pegar o mais leve primeiro</a:t>
            </a:r>
          </a:p>
          <a:p>
            <a:pPr lvl="1"/>
            <a:endParaRPr lang="pt-BR" dirty="0"/>
          </a:p>
          <a:p>
            <a:r>
              <a:rPr lang="pt-BR" dirty="0"/>
              <a:t>É possível resolver de maneira eficiente?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A27BBD-C08B-8240-AA67-C4AAD401BB65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flickr.com/photos/tinto/12239180354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6579532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C978EB-5449-7541-BED0-2A1A1057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resolver esse problema?</a:t>
            </a:r>
          </a:p>
        </p:txBody>
      </p:sp>
      <p:pic>
        <p:nvPicPr>
          <p:cNvPr id="13" name="Espaço Reservado para Imagem 12" descr="Foto em preto e branco de pessoa olhando para a câmera&#10;&#10;Descrição gerada automaticamente">
            <a:extLst>
              <a:ext uri="{FF2B5EF4-FFF2-40B4-BE49-F238E27FC236}">
                <a16:creationId xmlns:a16="http://schemas.microsoft.com/office/drawing/2014/main" id="{781F5823-1472-CA46-ACCF-83A9207B770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2D98044-2740-3E4E-8D36-4B6979784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opções:</a:t>
            </a:r>
          </a:p>
          <a:p>
            <a:endParaRPr lang="pt-BR" dirty="0"/>
          </a:p>
          <a:p>
            <a:pPr lvl="1"/>
            <a:r>
              <a:rPr lang="pt-BR" dirty="0"/>
              <a:t>Tentar tudo e ver qual é melhor</a:t>
            </a:r>
          </a:p>
          <a:p>
            <a:pPr lvl="1"/>
            <a:r>
              <a:rPr lang="pt-BR" dirty="0"/>
              <a:t>Pegar o mais caro primeiro</a:t>
            </a:r>
          </a:p>
          <a:p>
            <a:pPr lvl="1"/>
            <a:r>
              <a:rPr lang="pt-BR" dirty="0"/>
              <a:t>Pegar o mais leve primeiro</a:t>
            </a:r>
          </a:p>
          <a:p>
            <a:pPr lvl="1"/>
            <a:endParaRPr lang="pt-BR" dirty="0"/>
          </a:p>
          <a:p>
            <a:r>
              <a:rPr lang="pt-BR" dirty="0"/>
              <a:t>É possível resolver de maneira eficiente? </a:t>
            </a:r>
          </a:p>
          <a:p>
            <a:pPr marL="120650" indent="0">
              <a:buNone/>
            </a:pPr>
            <a:r>
              <a:rPr lang="pt-BR" dirty="0">
                <a:solidFill>
                  <a:srgbClr val="C00000"/>
                </a:solidFill>
              </a:rPr>
              <a:t>NÃO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A27BBD-C08B-8240-AA67-C4AAD401BB65}"/>
              </a:ext>
            </a:extLst>
          </p:cNvPr>
          <p:cNvSpPr txBox="1"/>
          <p:nvPr/>
        </p:nvSpPr>
        <p:spPr>
          <a:xfrm>
            <a:off x="0" y="5148263"/>
            <a:ext cx="3369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flickr.com/photos/tinto/12239180354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6974894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304-AED1-7B44-BBD4-C81768A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B7F88-B07A-8044-BC30-CF2586FC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C3C50-A9C8-8540-8A85-7E4535D8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“truque” usado para resolver um problema rapidamente</a:t>
            </a:r>
          </a:p>
          <a:p>
            <a:endParaRPr lang="pt-BR" dirty="0"/>
          </a:p>
          <a:p>
            <a:r>
              <a:rPr lang="pt-BR" dirty="0"/>
              <a:t>Por velocidade, sacrificamos ao menos um entre:</a:t>
            </a:r>
          </a:p>
          <a:p>
            <a:pPr lvl="1"/>
            <a:r>
              <a:rPr lang="pt-BR" dirty="0" err="1"/>
              <a:t>Otimalidade</a:t>
            </a:r>
            <a:endParaRPr lang="pt-BR" dirty="0"/>
          </a:p>
          <a:p>
            <a:pPr lvl="1"/>
            <a:r>
              <a:rPr lang="pt-BR" dirty="0" err="1"/>
              <a:t>Corretude</a:t>
            </a:r>
            <a:endParaRPr lang="pt-BR" dirty="0"/>
          </a:p>
          <a:p>
            <a:pPr lvl="1"/>
            <a:r>
              <a:rPr lang="pt-BR" dirty="0"/>
              <a:t>Precisão</a:t>
            </a:r>
          </a:p>
          <a:p>
            <a:pPr lvl="1"/>
            <a:r>
              <a:rPr lang="pt-BR" dirty="0"/>
              <a:t>Exatidão</a:t>
            </a:r>
          </a:p>
        </p:txBody>
      </p:sp>
      <p:pic>
        <p:nvPicPr>
          <p:cNvPr id="1028" name="Picture 4" descr="Heuristics: The Shortcut In The Mind – Sweetself: Book Insights, Key  Lessons, Rapid Growth Plans">
            <a:extLst>
              <a:ext uri="{FF2B5EF4-FFF2-40B4-BE49-F238E27FC236}">
                <a16:creationId xmlns:a16="http://schemas.microsoft.com/office/drawing/2014/main" id="{5D2297E6-ABB3-0F45-977D-BF210D7D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DCE3EC"/>
              </a:clrFrom>
              <a:clrTo>
                <a:srgbClr val="DCE3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57312"/>
            <a:ext cx="3643313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612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304-AED1-7B44-BBD4-C81768A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B7F88-B07A-8044-BC30-CF2586FC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C3C50-A9C8-8540-8A85-7E4535D8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Uma boa heurística é suficiente para obter resultados aproximados ou ganhos de curto prazo</a:t>
            </a:r>
          </a:p>
          <a:p>
            <a:endParaRPr lang="pt-BR" dirty="0"/>
          </a:p>
          <a:p>
            <a:r>
              <a:rPr lang="pt-BR" dirty="0"/>
              <a:t>Processo:</a:t>
            </a:r>
          </a:p>
          <a:p>
            <a:pPr lvl="1"/>
            <a:r>
              <a:rPr lang="pt-BR" dirty="0"/>
              <a:t>Explorar alguma propriedade do problema</a:t>
            </a:r>
          </a:p>
          <a:p>
            <a:pPr lvl="1"/>
            <a:r>
              <a:rPr lang="pt-BR" dirty="0"/>
              <a:t>Dividir em partes menores, que podem ser resolvidas rapidamente e combinar os resultados</a:t>
            </a:r>
          </a:p>
        </p:txBody>
      </p:sp>
      <p:pic>
        <p:nvPicPr>
          <p:cNvPr id="1028" name="Picture 4" descr="Heuristics: The Shortcut In The Mind – Sweetself: Book Insights, Key  Lessons, Rapid Growth Plans">
            <a:extLst>
              <a:ext uri="{FF2B5EF4-FFF2-40B4-BE49-F238E27FC236}">
                <a16:creationId xmlns:a16="http://schemas.microsoft.com/office/drawing/2014/main" id="{5D2297E6-ABB3-0F45-977D-BF210D7D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DCE3EC"/>
              </a:clrFrom>
              <a:clrTo>
                <a:srgbClr val="DCE3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357312"/>
            <a:ext cx="3643313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751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E304-AED1-7B44-BBD4-C81768A5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 para a mochila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B7F88-B07A-8044-BC30-CF2586FCDE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3C3C50-A9C8-8540-8A85-7E4535D89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Algumas opções:</a:t>
            </a:r>
          </a:p>
          <a:p>
            <a:endParaRPr lang="pt-BR" dirty="0"/>
          </a:p>
          <a:p>
            <a:r>
              <a:rPr lang="pt-BR" dirty="0"/>
              <a:t>Pegar </a:t>
            </a:r>
            <a:r>
              <a:rPr lang="pt-BR" dirty="0">
                <a:solidFill>
                  <a:srgbClr val="C00000"/>
                </a:solidFill>
              </a:rPr>
              <a:t>o mais caro </a:t>
            </a:r>
            <a:r>
              <a:rPr lang="pt-BR" dirty="0"/>
              <a:t>primeiro</a:t>
            </a:r>
          </a:p>
          <a:p>
            <a:endParaRPr lang="pt-BR" dirty="0"/>
          </a:p>
          <a:p>
            <a:r>
              <a:rPr lang="pt-BR" dirty="0"/>
              <a:t>Pegar </a:t>
            </a:r>
            <a:r>
              <a:rPr lang="pt-BR" dirty="0">
                <a:solidFill>
                  <a:srgbClr val="C00000"/>
                </a:solidFill>
              </a:rPr>
              <a:t>o mais leve </a:t>
            </a:r>
            <a:r>
              <a:rPr lang="pt-BR" dirty="0"/>
              <a:t>primeiro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CCAF1F-BE88-2947-BC37-1499A6B8BD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1700" y="1256024"/>
            <a:ext cx="2717421" cy="263145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18829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Resolvendo a mochila binária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Sua missão: implementar as duas heurísticas e comparar seus resultados</a:t>
            </a: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2278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Dica: C++ </a:t>
            </a:r>
            <a:r>
              <a:rPr lang="pt-BR" dirty="0" err="1"/>
              <a:t>Struct</a:t>
            </a:r>
            <a:endParaRPr lang="pt-BR" dirty="0"/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Uma boa abordagem para modelar uma mochila que é fazer uso de vector. Além disso, os itens (que possuem peso e valor) podem ser criados como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structs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 em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c++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2" descr="C++ Struct With Example">
            <a:extLst>
              <a:ext uri="{FF2B5EF4-FFF2-40B4-BE49-F238E27FC236}">
                <a16:creationId xmlns:a16="http://schemas.microsoft.com/office/drawing/2014/main" id="{0044323E-8D50-8E44-9503-38A3855F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9315" y="2124207"/>
            <a:ext cx="3228355" cy="28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162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Dica: C++ </a:t>
            </a:r>
            <a:r>
              <a:rPr lang="pt-BR" dirty="0" err="1"/>
              <a:t>Struct</a:t>
            </a:r>
            <a:endParaRPr lang="pt-BR" dirty="0"/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Uma boa abordagem para modelar uma mochila que é fazer uso de vector. Além disso, os itens (que possuem peso e valor) podem ser criados como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structs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 em </a:t>
            </a:r>
            <a:r>
              <a:rPr lang="pt-BR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c++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E486FE-58CB-F54E-8DB2-6DA965C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2673441"/>
            <a:ext cx="1371600" cy="1409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B0C979-1515-0A45-8848-6AA101B5FE7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auto">
          <a:xfrm>
            <a:off x="3596232" y="2406493"/>
            <a:ext cx="2243677" cy="1943596"/>
          </a:xfrm>
          <a:prstGeom prst="rect">
            <a:avLst/>
          </a:prstGeom>
        </p:spPr>
      </p:pic>
      <p:sp>
        <p:nvSpPr>
          <p:cNvPr id="3" name="Seta para a Direita Listrada 2">
            <a:extLst>
              <a:ext uri="{FF2B5EF4-FFF2-40B4-BE49-F238E27FC236}">
                <a16:creationId xmlns:a16="http://schemas.microsoft.com/office/drawing/2014/main" id="{B63B652A-422B-1C49-97F0-6AB8C89FCC70}"/>
              </a:ext>
            </a:extLst>
          </p:cNvPr>
          <p:cNvSpPr/>
          <p:nvPr/>
        </p:nvSpPr>
        <p:spPr>
          <a:xfrm>
            <a:off x="5988204" y="3093380"/>
            <a:ext cx="1207275" cy="5698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0304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a complexidade computacional das abordagens?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uma é melhor que a outra?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Alguma consegue obter o melhor valor possível?</a:t>
            </a:r>
          </a:p>
          <a:p>
            <a:endParaRPr lang="pt-BR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21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</a:t>
            </a:r>
            <a:r>
              <a:rPr lang="en-US"/>
              <a:t>- 06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Heurísticas</a:t>
            </a:r>
            <a:r>
              <a:rPr lang="en-US" dirty="0"/>
              <a:t> 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difíceis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C++/Struct</a:t>
            </a:r>
          </a:p>
          <a:p>
            <a:endParaRPr lang="en-US" dirty="0"/>
          </a:p>
          <a:p>
            <a:r>
              <a:rPr lang="en-US" dirty="0" err="1"/>
              <a:t>Início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519211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8700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E80B0-0297-E84C-A7EB-2EFC7E54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de problemas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894817-75C3-0743-9252-F8399E686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Problemas difíceis aparecem em muitas áreas</a:t>
            </a:r>
          </a:p>
          <a:p>
            <a:endParaRPr lang="pt-BR" dirty="0"/>
          </a:p>
          <a:p>
            <a:pPr lvl="1"/>
            <a:r>
              <a:rPr lang="pt-BR" dirty="0"/>
              <a:t>Pesquisa operacional (logística, produção, etc.)</a:t>
            </a:r>
          </a:p>
          <a:p>
            <a:pPr lvl="1"/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1"/>
            <a:r>
              <a:rPr lang="pt-BR" dirty="0"/>
              <a:t>Marketing</a:t>
            </a:r>
          </a:p>
          <a:p>
            <a:pPr lvl="1"/>
            <a:r>
              <a:rPr lang="pt-BR" dirty="0"/>
              <a:t>Planejamento Urbano - Mobilidade</a:t>
            </a:r>
          </a:p>
        </p:txBody>
      </p:sp>
      <p:pic>
        <p:nvPicPr>
          <p:cNvPr id="19" name="Espaço Reservado para Imagem 1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AFA5A21-B180-0541-ADBD-BD0FFCA314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3148" t="-52055" b="-77535"/>
          <a:stretch/>
        </p:blipFill>
        <p:spPr>
          <a:xfrm>
            <a:off x="0" y="0"/>
            <a:ext cx="3369165" cy="5148263"/>
          </a:xfr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925B5B-CB29-FF4B-801C-EDE3E5507F68}"/>
              </a:ext>
            </a:extLst>
          </p:cNvPr>
          <p:cNvSpPr txBox="1"/>
          <p:nvPr/>
        </p:nvSpPr>
        <p:spPr>
          <a:xfrm>
            <a:off x="0" y="5148263"/>
            <a:ext cx="336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mundoerp.com/blog/actualizacion-del-erp-nuevas-versione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7404259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6D141-784B-4F4B-932A-E2B606DE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dirty="0"/>
              <a:t>Resolução de Problemas - Otimização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C7F350-A4E1-2443-B580-58919BA70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dirty="0"/>
              <a:t>Função objetivo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Algo que queremos maximizar ou minimizar</a:t>
            </a:r>
          </a:p>
          <a:p>
            <a:pPr>
              <a:spcBef>
                <a:spcPts val="600"/>
              </a:spcBef>
            </a:pPr>
            <a:r>
              <a:rPr lang="pt-BR" dirty="0"/>
              <a:t>Restrições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Definem quais possíveis soluções são válidas</a:t>
            </a:r>
          </a:p>
          <a:p>
            <a:pPr>
              <a:spcBef>
                <a:spcPts val="600"/>
              </a:spcBef>
            </a:pPr>
            <a:r>
              <a:rPr lang="pt-BR" dirty="0"/>
              <a:t>Muitas classes de problemas: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Programação Linear / Inteira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Programação não-linear</a:t>
            </a:r>
          </a:p>
          <a:p>
            <a:pPr lvl="1">
              <a:spcBef>
                <a:spcPts val="600"/>
              </a:spcBef>
            </a:pPr>
            <a:r>
              <a:rPr lang="pt-BR" dirty="0"/>
              <a:t>Otimização combinatória</a:t>
            </a:r>
          </a:p>
        </p:txBody>
      </p:sp>
      <p:pic>
        <p:nvPicPr>
          <p:cNvPr id="16" name="Espaço Reservado para Imagem 15" descr="Gráfico, Gráfico de superfície&#10;&#10;Descrição gerada automaticamente">
            <a:extLst>
              <a:ext uri="{FF2B5EF4-FFF2-40B4-BE49-F238E27FC236}">
                <a16:creationId xmlns:a16="http://schemas.microsoft.com/office/drawing/2014/main" id="{68AEA261-E64B-5D45-B1F9-0945FBF4F6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43911" y="746125"/>
            <a:ext cx="2389478" cy="3032125"/>
          </a:xfrm>
        </p:spPr>
      </p:pic>
    </p:spTree>
    <p:extLst>
      <p:ext uri="{BB962C8B-B14F-4D97-AF65-F5344CB8AC3E}">
        <p14:creationId xmlns:p14="http://schemas.microsoft.com/office/powerpoint/2010/main" val="14716859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CF3A93A-9126-1642-86E1-34E8A7AD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combinatória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A3A92C8-4B68-1D46-BC45-14DC2B4A4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 por objetivo selecionar um objeto com melhor função objetivo dentre uma coleção finita</a:t>
            </a:r>
          </a:p>
          <a:p>
            <a:endParaRPr lang="pt-BR" dirty="0"/>
          </a:p>
          <a:p>
            <a:r>
              <a:rPr lang="pt-BR" dirty="0"/>
              <a:t>Não tem derivada</a:t>
            </a:r>
          </a:p>
          <a:p>
            <a:r>
              <a:rPr lang="pt-BR" dirty="0"/>
              <a:t>Não tem vizinhança</a:t>
            </a:r>
          </a:p>
          <a:p>
            <a:r>
              <a:rPr lang="pt-BR" dirty="0"/>
              <a:t>Coleção não é densa</a:t>
            </a:r>
          </a:p>
          <a:p>
            <a:endParaRPr lang="pt-BR" dirty="0"/>
          </a:p>
          <a:p>
            <a:r>
              <a:rPr lang="pt-BR" dirty="0"/>
              <a:t>Técnicas tradicionais de cálculo e otimização não funcionam, pois nosso problema é </a:t>
            </a:r>
            <a:r>
              <a:rPr lang="pt-BR" b="1" dirty="0"/>
              <a:t>discreto</a:t>
            </a:r>
          </a:p>
        </p:txBody>
      </p:sp>
    </p:spTree>
    <p:extLst>
      <p:ext uri="{BB962C8B-B14F-4D97-AF65-F5344CB8AC3E}">
        <p14:creationId xmlns:p14="http://schemas.microsoft.com/office/powerpoint/2010/main" val="4782027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375FC-59BA-0C42-9B0E-DC004945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Nosso problema: 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DE2583-CF19-F844-889C-DC3CC3483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4D9993-1CA4-A44C-A8E0-0747021CDB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34149" y="1152475"/>
            <a:ext cx="3880976" cy="375819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06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0D4-2B9C-8749-9E72-47FA46C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77A4A-5916-E941-AA22-9DA82349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46EEF-ABE7-984A-8CC5-91F1CC0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57098" y="558851"/>
            <a:ext cx="4629150" cy="40100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242FAD-FAC4-A64F-9065-56D006D15354}"/>
              </a:ext>
            </a:extLst>
          </p:cNvPr>
          <p:cNvSpPr/>
          <p:nvPr/>
        </p:nvSpPr>
        <p:spPr>
          <a:xfrm>
            <a:off x="2653041" y="4698475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https://</a:t>
            </a:r>
            <a:r>
              <a:rPr lang="en-US" sz="1000" dirty="0" err="1"/>
              <a:t>commons.wikimedia.org</a:t>
            </a:r>
            <a:r>
              <a:rPr lang="en-US" sz="1000" dirty="0"/>
              <a:t>/wiki/</a:t>
            </a:r>
            <a:r>
              <a:rPr lang="en-US" sz="1000" dirty="0" err="1"/>
              <a:t>File:Knapsack.svg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113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0D4-2B9C-8749-9E72-47FA46C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77A4A-5916-E941-AA22-9DA82349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escolhas podem</a:t>
            </a:r>
            <a:br>
              <a:rPr lang="pt-BR" dirty="0"/>
            </a:br>
            <a:r>
              <a:rPr lang="pt-BR" dirty="0"/>
              <a:t>ser feitas?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Qual é a função objetivo?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Quais são as restrições?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46EEF-ABE7-984A-8CC5-91F1CC0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57098" y="558851"/>
            <a:ext cx="4629150" cy="40100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242FAD-FAC4-A64F-9065-56D006D15354}"/>
              </a:ext>
            </a:extLst>
          </p:cNvPr>
          <p:cNvSpPr/>
          <p:nvPr/>
        </p:nvSpPr>
        <p:spPr>
          <a:xfrm>
            <a:off x="2653041" y="4698475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https://</a:t>
            </a:r>
            <a:r>
              <a:rPr lang="en-US" sz="1000" dirty="0" err="1"/>
              <a:t>commons.wikimedia.org</a:t>
            </a:r>
            <a:r>
              <a:rPr lang="en-US" sz="1000" dirty="0"/>
              <a:t>/wiki/</a:t>
            </a:r>
            <a:r>
              <a:rPr lang="en-US" sz="1000" dirty="0" err="1"/>
              <a:t>File:Knapsack.svg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828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E0D4-2B9C-8749-9E72-47FA46C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mochila binária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E77A4A-5916-E941-AA22-9DA82349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escolhas podem</a:t>
            </a:r>
            <a:br>
              <a:rPr lang="pt-BR" dirty="0"/>
            </a:br>
            <a:r>
              <a:rPr lang="pt-BR" dirty="0"/>
              <a:t>ser feitas?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- Quais produtos pegar?</a:t>
            </a:r>
            <a:br>
              <a:rPr lang="pt-BR" dirty="0">
                <a:solidFill>
                  <a:srgbClr val="C00000"/>
                </a:solidFill>
              </a:rPr>
            </a:br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Qual é a função objetivo?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- Maximizar valor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>
                <a:solidFill>
                  <a:srgbClr val="C00000"/>
                </a:solidFill>
              </a:rPr>
              <a:t>os objetos capturados</a:t>
            </a:r>
            <a:br>
              <a:rPr lang="pt-BR" dirty="0"/>
            </a:br>
            <a:endParaRPr lang="pt-BR" dirty="0"/>
          </a:p>
          <a:p>
            <a:r>
              <a:rPr lang="pt-BR" dirty="0"/>
              <a:t>Quais são as restrições?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- Peso dos objetos não pode </a:t>
            </a:r>
            <a:br>
              <a:rPr lang="pt-BR" dirty="0">
                <a:solidFill>
                  <a:srgbClr val="C00000"/>
                </a:solidFill>
              </a:rPr>
            </a:br>
            <a:r>
              <a:rPr lang="pt-BR" dirty="0">
                <a:solidFill>
                  <a:srgbClr val="C00000"/>
                </a:solidFill>
              </a:rPr>
              <a:t>exceder a capacidade da mochila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046EEF-ABE7-984A-8CC5-91F1CC04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57098" y="558851"/>
            <a:ext cx="4629150" cy="401002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6242FAD-FAC4-A64F-9065-56D006D15354}"/>
              </a:ext>
            </a:extLst>
          </p:cNvPr>
          <p:cNvSpPr/>
          <p:nvPr/>
        </p:nvSpPr>
        <p:spPr>
          <a:xfrm>
            <a:off x="2653041" y="4698475"/>
            <a:ext cx="32592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https://</a:t>
            </a:r>
            <a:r>
              <a:rPr lang="en-US" sz="1000" dirty="0" err="1"/>
              <a:t>commons.wikimedia.org</a:t>
            </a:r>
            <a:r>
              <a:rPr lang="en-US" sz="1000" dirty="0"/>
              <a:t>/wiki/</a:t>
            </a:r>
            <a:r>
              <a:rPr lang="en-US" sz="1000" dirty="0" err="1"/>
              <a:t>File:Knapsack.svg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73255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621</Words>
  <Application>Microsoft Macintosh PowerPoint</Application>
  <PresentationFormat>On-screen Show (16:9)</PresentationFormat>
  <Paragraphs>104</Paragraphs>
  <Slides>20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Lato Light</vt:lpstr>
      <vt:lpstr>Verdana</vt:lpstr>
      <vt:lpstr>Simple Light</vt:lpstr>
      <vt:lpstr>Supercomputação</vt:lpstr>
      <vt:lpstr>Aula - 06</vt:lpstr>
      <vt:lpstr>Resolução de problemas</vt:lpstr>
      <vt:lpstr>Resolução de Problemas - Otimização</vt:lpstr>
      <vt:lpstr>Otimização combinatória</vt:lpstr>
      <vt:lpstr>Nosso problema: A mochila binária</vt:lpstr>
      <vt:lpstr>A mochila binária</vt:lpstr>
      <vt:lpstr>A mochila binária</vt:lpstr>
      <vt:lpstr>A mochila binária</vt:lpstr>
      <vt:lpstr>A mochila binária</vt:lpstr>
      <vt:lpstr>Como resolver esse problema?</vt:lpstr>
      <vt:lpstr>Como resolver esse problema?</vt:lpstr>
      <vt:lpstr>Heurística</vt:lpstr>
      <vt:lpstr>Heurística</vt:lpstr>
      <vt:lpstr>Heurística para a mochila</vt:lpstr>
      <vt:lpstr>Atividade prática</vt:lpstr>
      <vt:lpstr>Dica: C++ Struct</vt:lpstr>
      <vt:lpstr>Dica: C++ Struct</vt:lpstr>
      <vt:lpstr>Discussão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110</cp:revision>
  <cp:lastPrinted>2022-05-13T10:27:46Z</cp:lastPrinted>
  <dcterms:modified xsi:type="dcterms:W3CDTF">2022-09-05T21:03:23Z</dcterms:modified>
</cp:coreProperties>
</file>