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6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78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9" r:id="rId22"/>
    <p:sldId id="380" r:id="rId23"/>
    <p:sldId id="381" r:id="rId24"/>
    <p:sldId id="382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/>
    <p:restoredTop sz="94803"/>
  </p:normalViewPr>
  <p:slideViewPr>
    <p:cSldViewPr snapToGrid="0">
      <p:cViewPr varScale="1">
        <p:scale>
          <a:sx n="148" d="100"/>
          <a:sy n="148" d="100"/>
        </p:scale>
        <p:origin x="19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89E673C7-BE49-F84B-A26A-0CD2AB5787D6}"/>
    <pc:docChg chg="undo custSel addSld delSld modSld delSection modSection">
      <pc:chgData name="Luciano Pereira Soares" userId="16c53e34-c952-423e-8700-c0525d23304f" providerId="ADAL" clId="{89E673C7-BE49-F84B-A26A-0CD2AB5787D6}" dt="2022-09-05T20:58:21.724" v="7" actId="17853"/>
      <pc:docMkLst>
        <pc:docMk/>
      </pc:docMkLst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836569805" sldId="338"/>
        </pc:sldMkLst>
      </pc:sldChg>
      <pc:sldChg chg="modSp del mod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1175192112" sldId="339"/>
        </pc:sldMkLst>
        <pc:spChg chg="mod">
          <ac:chgData name="Luciano Pereira Soares" userId="16c53e34-c952-423e-8700-c0525d23304f" providerId="ADAL" clId="{89E673C7-BE49-F84B-A26A-0CD2AB5787D6}" dt="2022-09-05T20:56:41.017" v="0" actId="20577"/>
          <ac:spMkLst>
            <pc:docMk/>
            <pc:sldMk cId="1175192112" sldId="339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803870030" sldId="358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201414690" sldId="359"/>
        </pc:sldMkLst>
      </pc:sldChg>
      <pc:sldChg chg="modSp add del mod">
        <pc:chgData name="Luciano Pereira Soares" userId="16c53e34-c952-423e-8700-c0525d23304f" providerId="ADAL" clId="{89E673C7-BE49-F84B-A26A-0CD2AB5787D6}" dt="2022-09-05T20:57:58.314" v="5" actId="20577"/>
        <pc:sldMkLst>
          <pc:docMk/>
          <pc:sldMk cId="893012432" sldId="360"/>
        </pc:sldMkLst>
        <pc:spChg chg="mod">
          <ac:chgData name="Luciano Pereira Soares" userId="16c53e34-c952-423e-8700-c0525d23304f" providerId="ADAL" clId="{89E673C7-BE49-F84B-A26A-0CD2AB5787D6}" dt="2022-09-05T20:57:58.314" v="5" actId="20577"/>
          <ac:spMkLst>
            <pc:docMk/>
            <pc:sldMk cId="893012432" sldId="360"/>
            <ac:spMk id="4" creationId="{3B8D34AF-4651-D14B-84C4-E9FECE3D33FA}"/>
          </ac:spMkLst>
        </pc:spChg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1576181827" sldId="361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1614382949" sldId="362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4132049674" sldId="363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259701348" sldId="364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216776023" sldId="365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59813736" sldId="366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772946029" sldId="367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959750458" sldId="368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2512076844" sldId="369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722687135" sldId="370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177792696" sldId="371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453015792" sldId="372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235331629" sldId="373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903842175" sldId="374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2148714664" sldId="375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197320991" sldId="376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114094196" sldId="377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519318922" sldId="378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417961096" sldId="379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4228510919" sldId="380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275196510" sldId="381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631642019" sldId="38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903815671" sldId="38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892385204" sldId="38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21372873" sldId="38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43466467" sldId="38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024106893" sldId="38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220360521" sldId="38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86473803" sldId="38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13216769" sldId="39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51334807" sldId="39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35835063" sldId="39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547615086" sldId="39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569669401" sldId="39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781476822" sldId="39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654933653" sldId="39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028718503" sldId="39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446880757" sldId="39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56672616" sldId="40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97662049" sldId="40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870084269" sldId="40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106495958" sldId="40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230256581" sldId="40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859571029" sldId="40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186636348" sldId="40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27956553" sldId="40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78276685" sldId="40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83935605" sldId="40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845036898" sldId="41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259734626" sldId="41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4341077" sldId="41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799334177" sldId="41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130062975" sldId="41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94421638" sldId="41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38278355" sldId="41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655007093" sldId="41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07880651" sldId="41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183881429" sldId="41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40463491" sldId="42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550099056" sldId="42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66744945" sldId="42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819177671" sldId="42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18143902" sldId="42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453696068" sldId="42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20373165" sldId="42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218276115" sldId="42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3560085" sldId="42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581335809" sldId="42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56000600" sldId="43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797333576" sldId="43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704470294" sldId="43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93946769" sldId="43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55188389" sldId="43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13301535" sldId="43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292707404" sldId="43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450404991" sldId="43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282777310" sldId="43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778051124" sldId="43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319499553" sldId="44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98262997" sldId="44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217086822" sldId="44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82209742" sldId="44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965939695" sldId="44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85316814" sldId="44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155587597" sldId="44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87110239" sldId="44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95221180" sldId="44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642593151" sldId="44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513903677" sldId="45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860655053" sldId="45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424862585" sldId="45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65298501" sldId="45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996085441" sldId="45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93783403" sldId="45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57598921" sldId="45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00342593" sldId="45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237073513" sldId="45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001240596" sldId="45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40860713" sldId="46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10594888" sldId="46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48280781" sldId="46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2991973" sldId="46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49162005" sldId="46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216407869" sldId="46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46782126" sldId="46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947317449" sldId="46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08624844" sldId="46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553526615" sldId="46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046241337" sldId="47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465557762" sldId="47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092068218" sldId="47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063975186" sldId="47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46293056" sldId="47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752324830" sldId="47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813275802" sldId="47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98850028" sldId="47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464289923" sldId="47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83237833" sldId="47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053363359" sldId="48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81478987" sldId="48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588490871" sldId="48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254589533" sldId="48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339318439" sldId="48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461532879" sldId="48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90899278" sldId="48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066732702" sldId="48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69864673" sldId="48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619094760" sldId="48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72821783" sldId="49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1233787" sldId="49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981797948" sldId="49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69498523" sldId="49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558836639" sldId="49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63748844" sldId="49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428299407" sldId="49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686819330" sldId="49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328973644" sldId="49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204558522" sldId="49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712962945" sldId="50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563433850" sldId="50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729193109" sldId="50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89934337" sldId="50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103018341" sldId="50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56675848" sldId="50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491694227" sldId="50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72381498" sldId="50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58111533" sldId="50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60970384" sldId="50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101132150" sldId="51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888296754" sldId="51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00967241" sldId="51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051064673" sldId="51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87475126" sldId="51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504219189" sldId="52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439446065" sldId="52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49979265" sldId="52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975918875" sldId="52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00734446" sldId="52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636308587" sldId="52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925082565" sldId="52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47019491" sldId="52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876724340" sldId="52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23174665" sldId="53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3088022" sldId="53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803529127" sldId="53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130096118" sldId="53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5477530" sldId="53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63237143" sldId="53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10567022" sldId="53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18314841" sldId="53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646367409" sldId="53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47123027" sldId="53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084042425" sldId="54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85683354" sldId="54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87045284" sldId="54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276542709" sldId="54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284568142" sldId="54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63713899" sldId="54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152548292" sldId="54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72092205" sldId="54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06088098" sldId="54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520474697" sldId="54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922271775" sldId="55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047934376" sldId="55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362510465" sldId="55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73685543" sldId="55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855212893" sldId="55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643450305" sldId="55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79129786" sldId="55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111747928" sldId="55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215252228" sldId="56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720856063" sldId="561"/>
        </pc:sldMkLst>
      </pc:sldChg>
      <pc:sldMasterChg chg="delSldLayout">
        <pc:chgData name="Luciano Pereira Soares" userId="16c53e34-c952-423e-8700-c0525d23304f" providerId="ADAL" clId="{89E673C7-BE49-F84B-A26A-0CD2AB5787D6}" dt="2022-09-05T20:58:15.505" v="6" actId="2696"/>
        <pc:sldMasterMkLst>
          <pc:docMk/>
          <pc:sldMasterMk cId="0" sldId="2147483661"/>
        </pc:sldMasterMkLst>
        <pc:sldLayoutChg chg="del">
          <pc:chgData name="Luciano Pereira Soares" userId="16c53e34-c952-423e-8700-c0525d23304f" providerId="ADAL" clId="{89E673C7-BE49-F84B-A26A-0CD2AB5787D6}" dt="2022-09-05T20:58:15.505" v="6" actId="2696"/>
          <pc:sldLayoutMkLst>
            <pc:docMk/>
            <pc:sldMasterMk cId="0" sldId="2147483661"/>
            <pc:sldLayoutMk cId="0" sldId="2147483657"/>
          </pc:sldLayoutMkLst>
        </pc:sldLayoutChg>
      </pc:sldMasterChg>
    </pc:docChg>
  </pc:docChgLst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9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6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insper.edu.br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7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2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olab.research.google.com/drive/1MTY0mbwvULHcHUMMi-5FunB0R9jHj9QP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en.wikiversity.org/wiki/Python_Concept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algoritmosgeneticos.com.b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gif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41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126FF-2129-C14E-A134-8C1BC192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em Python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63F4A-5765-FB41-9A30-68D7EB5A1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Clique 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 para conhecer</a:t>
            </a:r>
            <a:br>
              <a:rPr lang="pt-BR" dirty="0"/>
            </a:br>
            <a:r>
              <a:rPr lang="pt-BR" dirty="0"/>
              <a:t>a implementação em Python </a:t>
            </a:r>
            <a:br>
              <a:rPr lang="pt-BR" dirty="0"/>
            </a:br>
            <a:r>
              <a:rPr lang="pt-BR" dirty="0"/>
              <a:t>para a mochila binária por meio de </a:t>
            </a:r>
            <a:br>
              <a:rPr lang="pt-BR" dirty="0"/>
            </a:br>
            <a:r>
              <a:rPr lang="pt-BR" dirty="0"/>
              <a:t>algoritmos genéticos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Atenção:</a:t>
            </a:r>
          </a:p>
          <a:p>
            <a:endParaRPr lang="pt-BR" dirty="0"/>
          </a:p>
          <a:p>
            <a:r>
              <a:rPr lang="pt-BR" dirty="0"/>
              <a:t>0,5 ponto extra na nota final se entregar</a:t>
            </a:r>
            <a:br>
              <a:rPr lang="pt-BR" dirty="0"/>
            </a:br>
            <a:r>
              <a:rPr lang="pt-BR" dirty="0"/>
              <a:t>a implementação em C++</a:t>
            </a:r>
          </a:p>
          <a:p>
            <a:endParaRPr lang="pt-BR" dirty="0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7C28994-5BAD-4048-A0FD-138EB2B36E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57901" y="1311501"/>
            <a:ext cx="2380422" cy="2380422"/>
          </a:xfrm>
          <a:prstGeom prst="rect">
            <a:avLst/>
          </a:prstGeom>
        </p:spPr>
      </p:pic>
      <p:pic>
        <p:nvPicPr>
          <p:cNvPr id="5122" name="Picture 2" descr="FICAADICA - Cepecaf">
            <a:extLst>
              <a:ext uri="{FF2B5EF4-FFF2-40B4-BE49-F238E27FC236}">
                <a16:creationId xmlns:a16="http://schemas.microsoft.com/office/drawing/2014/main" id="{CB4DA33C-4674-9B44-A519-121FF1A04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65104" y="3991025"/>
            <a:ext cx="506896" cy="47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1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8436-9D06-EA45-91B4-1E5AFC0D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 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4E340-6EE6-CB4D-9112-33AE19F51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https://www.algoritmosgeneticos.com.br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5540EE-F1B9-8A4D-8804-A15E8618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1262" y="1355655"/>
            <a:ext cx="1993776" cy="285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75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89C8D-764E-0245-A8C3-996871B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 ... No mundo real 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5AE2C4-3202-E14D-8BAF-3B6B0B7C1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https://upload.wikimedia.org/wikipedia/commons/thumb/f/ff/St_5-xband-antenna.jpg/220px-St_5-xband-antenna.jpg">
            <a:extLst>
              <a:ext uri="{FF2B5EF4-FFF2-40B4-BE49-F238E27FC236}">
                <a16:creationId xmlns:a16="http://schemas.microsoft.com/office/drawing/2014/main" id="{F9F01273-2348-1842-B803-C0C93393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4339" y="1156019"/>
            <a:ext cx="2763618" cy="35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3FA577-E176-804F-9345-F456363D84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29158" y="1017725"/>
            <a:ext cx="3442842" cy="13741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5FF0BC8-6464-8642-964D-BE6C017BD2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57376" y="2751594"/>
            <a:ext cx="3514624" cy="15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7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ADB74-C1E9-5D47-B65D-894DE91C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volta para a 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047F0B-B0C1-9740-8D85-548E69A97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Nossa heurística é </a:t>
            </a:r>
            <a:r>
              <a:rPr lang="pt-BR" b="1" dirty="0"/>
              <a:t>100% </a:t>
            </a:r>
            <a:r>
              <a:rPr lang="pt-BR" b="1" dirty="0" err="1"/>
              <a:t>exploitation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Como podemos adicionar </a:t>
            </a:r>
            <a:r>
              <a:rPr lang="pt-BR" dirty="0" err="1"/>
              <a:t>Exploration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268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ADB74-C1E9-5D47-B65D-894DE91C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volta para a 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047F0B-B0C1-9740-8D85-548E69A97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Nossa heurística é </a:t>
            </a:r>
            <a:r>
              <a:rPr lang="pt-BR" b="1" dirty="0"/>
              <a:t>100% </a:t>
            </a:r>
            <a:r>
              <a:rPr lang="pt-BR" b="1" dirty="0" err="1"/>
              <a:t>exploitation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Como podemos adicionar </a:t>
            </a:r>
            <a:r>
              <a:rPr lang="pt-BR" dirty="0" err="1"/>
              <a:t>Exploration</a:t>
            </a:r>
            <a:r>
              <a:rPr lang="pt-BR" dirty="0"/>
              <a:t>?</a:t>
            </a:r>
          </a:p>
          <a:p>
            <a:endParaRPr lang="pt-BR" dirty="0"/>
          </a:p>
          <a:p>
            <a:pPr lvl="1"/>
            <a:r>
              <a:rPr lang="pt-BR" dirty="0"/>
              <a:t>Alternar heurísticas </a:t>
            </a:r>
            <a:r>
              <a:rPr lang="pt-BR" b="1" dirty="0"/>
              <a:t>de vez em quando</a:t>
            </a:r>
          </a:p>
          <a:p>
            <a:pPr lvl="1"/>
            <a:r>
              <a:rPr lang="pt-BR" b="1" dirty="0"/>
              <a:t>De vez em quando faço </a:t>
            </a:r>
            <a:r>
              <a:rPr lang="pt-BR" dirty="0"/>
              <a:t>uma escolha qualquer</a:t>
            </a:r>
          </a:p>
          <a:p>
            <a:pPr lvl="1"/>
            <a:r>
              <a:rPr lang="pt-BR" dirty="0"/>
              <a:t>Inverto a heurística </a:t>
            </a:r>
            <a:r>
              <a:rPr lang="pt-BR" b="1" dirty="0"/>
              <a:t>de vez em quando</a:t>
            </a:r>
          </a:p>
        </p:txBody>
      </p:sp>
    </p:spTree>
    <p:extLst>
      <p:ext uri="{BB962C8B-B14F-4D97-AF65-F5344CB8AC3E}">
        <p14:creationId xmlns:p14="http://schemas.microsoft.com/office/powerpoint/2010/main" val="17779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ADB74-C1E9-5D47-B65D-894DE91C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volta para a 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047F0B-B0C1-9740-8D85-548E69A97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Nossa heurística é </a:t>
            </a:r>
            <a:r>
              <a:rPr lang="pt-BR" b="1" dirty="0"/>
              <a:t>100% </a:t>
            </a:r>
            <a:r>
              <a:rPr lang="pt-BR" b="1" dirty="0" err="1"/>
              <a:t>exploitation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Como podemos adicionar </a:t>
            </a:r>
            <a:r>
              <a:rPr lang="pt-BR" dirty="0" err="1"/>
              <a:t>Exploration</a:t>
            </a:r>
            <a:r>
              <a:rPr lang="pt-BR" dirty="0"/>
              <a:t>?</a:t>
            </a:r>
          </a:p>
          <a:p>
            <a:endParaRPr lang="pt-BR" dirty="0"/>
          </a:p>
          <a:p>
            <a:pPr lvl="1"/>
            <a:r>
              <a:rPr lang="pt-BR" dirty="0"/>
              <a:t>Alternar heurísticas </a:t>
            </a:r>
            <a:r>
              <a:rPr lang="pt-BR" b="1" dirty="0"/>
              <a:t>de vez em quando</a:t>
            </a:r>
          </a:p>
          <a:p>
            <a:pPr lvl="1"/>
            <a:r>
              <a:rPr lang="pt-BR" b="1" dirty="0"/>
              <a:t>De vez em quando faço </a:t>
            </a:r>
            <a:r>
              <a:rPr lang="pt-BR" dirty="0"/>
              <a:t>uma escolha qualquer</a:t>
            </a:r>
          </a:p>
          <a:p>
            <a:pPr lvl="1"/>
            <a:r>
              <a:rPr lang="pt-BR" dirty="0"/>
              <a:t>Inverto a heurística </a:t>
            </a:r>
            <a:r>
              <a:rPr lang="pt-BR" b="1" dirty="0"/>
              <a:t>de vez em quando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5AC8DCE-BA43-D54F-80B4-245CECBFE127}"/>
              </a:ext>
            </a:extLst>
          </p:cNvPr>
          <p:cNvSpPr/>
          <p:nvPr/>
        </p:nvSpPr>
        <p:spPr>
          <a:xfrm>
            <a:off x="5883856" y="2888008"/>
            <a:ext cx="2087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Aleatoriedade</a:t>
            </a:r>
          </a:p>
        </p:txBody>
      </p:sp>
    </p:spTree>
    <p:extLst>
      <p:ext uri="{BB962C8B-B14F-4D97-AF65-F5344CB8AC3E}">
        <p14:creationId xmlns:p14="http://schemas.microsoft.com/office/powerpoint/2010/main" val="45301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1D388-2BA3-0C45-B162-F1C3670D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Exploration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8A9467-52C6-2949-AB93-A592CFEE1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Exploration</a:t>
            </a:r>
            <a:r>
              <a:rPr lang="pt-BR" dirty="0"/>
              <a:t> requer a capacidade de criar um programa que executa de maneira diferente a cada execução</a:t>
            </a:r>
          </a:p>
          <a:p>
            <a:endParaRPr lang="pt-BR" dirty="0"/>
          </a:p>
          <a:p>
            <a:r>
              <a:rPr lang="pt-BR" dirty="0"/>
              <a:t>Precisamos:</a:t>
            </a:r>
          </a:p>
          <a:p>
            <a:pPr lvl="1"/>
            <a:r>
              <a:rPr lang="pt-BR" dirty="0"/>
              <a:t>1. Criar uma fonte de aleatoriedade;</a:t>
            </a:r>
          </a:p>
          <a:p>
            <a:pPr lvl="1"/>
            <a:r>
              <a:rPr lang="pt-BR" dirty="0"/>
              <a:t>2. Uma maneira de gerar sequências de números aleatórios</a:t>
            </a:r>
          </a:p>
        </p:txBody>
      </p:sp>
    </p:spTree>
    <p:extLst>
      <p:ext uri="{BB962C8B-B14F-4D97-AF65-F5344CB8AC3E}">
        <p14:creationId xmlns:p14="http://schemas.microsoft.com/office/powerpoint/2010/main" val="323533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8606D-7152-2C49-B4BD-7DF016A6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aleatórios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CCD1D5-F605-7C41-A2D1-06C0AEB29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gerador de números aleatórios é impossível de ser criado usando um computador</a:t>
            </a:r>
          </a:p>
          <a:p>
            <a:endParaRPr lang="pt-BR" dirty="0"/>
          </a:p>
          <a:p>
            <a:r>
              <a:rPr lang="pt-BR" dirty="0"/>
              <a:t>1. É impossível predizer qual será o próximo número aleatório “de verdade”;</a:t>
            </a:r>
          </a:p>
          <a:p>
            <a:endParaRPr lang="pt-BR" dirty="0"/>
          </a:p>
          <a:p>
            <a:r>
              <a:rPr lang="pt-BR" dirty="0"/>
              <a:t>2. Um computador executa uma sequência de comandos conhecidos, baseando-se em dados guardados na memória. A execução é, portanto, determinística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84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AEDF8-E13B-2048-8D00-9F4F578B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(</a:t>
            </a:r>
            <a:r>
              <a:rPr lang="pt-BR" dirty="0" err="1"/>
              <a:t>pseudo</a:t>
            </a:r>
            <a:r>
              <a:rPr lang="pt-BR" dirty="0"/>
              <a:t>-)aleatórios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1190AD-4B10-9F46-BAAE-22086E60B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Gerador de números </a:t>
            </a:r>
            <a:r>
              <a:rPr lang="pt-BR" dirty="0" err="1"/>
              <a:t>pseudo-aleatório</a:t>
            </a:r>
            <a:r>
              <a:rPr lang="pt-BR" dirty="0"/>
              <a:t> (</a:t>
            </a:r>
            <a:r>
              <a:rPr lang="pt-BR" dirty="0" err="1"/>
              <a:t>pRNG</a:t>
            </a:r>
            <a:r>
              <a:rPr lang="pt-BR" dirty="0"/>
              <a:t>): algoritmo determinístico que gera sequências de números que parecem aleatórias</a:t>
            </a:r>
          </a:p>
          <a:p>
            <a:endParaRPr lang="pt-BR" dirty="0"/>
          </a:p>
          <a:p>
            <a:r>
              <a:rPr lang="pt-BR" dirty="0"/>
              <a:t>1. </a:t>
            </a:r>
            <a:r>
              <a:rPr lang="pt-BR" dirty="0" err="1"/>
              <a:t>Deterministício</a:t>
            </a:r>
            <a:r>
              <a:rPr lang="pt-BR" dirty="0"/>
              <a:t>: produz sempre a mesma sequência.</a:t>
            </a:r>
          </a:p>
          <a:p>
            <a:endParaRPr lang="pt-BR" dirty="0"/>
          </a:p>
          <a:p>
            <a:r>
              <a:rPr lang="pt-BR" dirty="0"/>
              <a:t>2. Sequências que parecem aleatórias: não conseguiríamos distinguir uma sequência gerada por um </a:t>
            </a:r>
            <a:r>
              <a:rPr lang="pt-BR" dirty="0" err="1"/>
              <a:t>pRNG</a:t>
            </a:r>
            <a:r>
              <a:rPr lang="pt-BR" dirty="0"/>
              <a:t> e uma sequência aleatória de verdade</a:t>
            </a:r>
          </a:p>
        </p:txBody>
      </p:sp>
    </p:spTree>
    <p:extLst>
      <p:ext uri="{BB962C8B-B14F-4D97-AF65-F5344CB8AC3E}">
        <p14:creationId xmlns:p14="http://schemas.microsoft.com/office/powerpoint/2010/main" val="214871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D3C16-5EF6-7D46-BF6C-F38D22B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números aleatórios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5E400E-8338-4147-87D0-2AE51155F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Sorteio de números aleatórios é dado por 2 elementos:</a:t>
            </a:r>
          </a:p>
          <a:p>
            <a:endParaRPr lang="pt-BR" dirty="0"/>
          </a:p>
          <a:p>
            <a:r>
              <a:rPr lang="pt-BR" dirty="0"/>
              <a:t>1. Gerador: produz bits aleatórios a partir de um parâmetro </a:t>
            </a:r>
            <a:r>
              <a:rPr lang="pt-BR" dirty="0" err="1"/>
              <a:t>seed</a:t>
            </a:r>
            <a:r>
              <a:rPr lang="pt-BR" dirty="0"/>
              <a:t>. Cada </a:t>
            </a:r>
            <a:r>
              <a:rPr lang="pt-BR" dirty="0" err="1"/>
              <a:t>seed</a:t>
            </a:r>
            <a:r>
              <a:rPr lang="pt-BR" dirty="0"/>
              <a:t> gera uma sequência diferente de bits</a:t>
            </a:r>
          </a:p>
          <a:p>
            <a:endParaRPr lang="pt-BR" dirty="0"/>
          </a:p>
          <a:p>
            <a:r>
              <a:rPr lang="pt-BR" dirty="0"/>
              <a:t>2. Distribuição de probabilidade: gera sequência de números a partir de um conjunto de números</a:t>
            </a:r>
          </a:p>
        </p:txBody>
      </p:sp>
    </p:spTree>
    <p:extLst>
      <p:ext uri="{BB962C8B-B14F-4D97-AF65-F5344CB8AC3E}">
        <p14:creationId xmlns:p14="http://schemas.microsoft.com/office/powerpoint/2010/main" val="319732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- 07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Exploration / Exploitation</a:t>
            </a:r>
          </a:p>
          <a:p>
            <a:endParaRPr lang="en-US" dirty="0"/>
          </a:p>
          <a:p>
            <a:r>
              <a:rPr lang="en-US" dirty="0" err="1"/>
              <a:t>Resolução</a:t>
            </a:r>
            <a:r>
              <a:rPr lang="en-US" dirty="0"/>
              <a:t> da mochila por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aleatorizados</a:t>
            </a:r>
            <a:endParaRPr lang="en-US" dirty="0"/>
          </a:p>
          <a:p>
            <a:endParaRPr lang="en-US" dirty="0"/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301243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46F06-869C-C043-92EA-419D9F65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(em Python)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D906EC-8472-844E-8003-D342AFCA8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Is it possible to reverse a pseudo random number generator in order to get  the seed? - Quora">
            <a:extLst>
              <a:ext uri="{FF2B5EF4-FFF2-40B4-BE49-F238E27FC236}">
                <a16:creationId xmlns:a16="http://schemas.microsoft.com/office/drawing/2014/main" id="{94522A7F-EE8E-9B4E-8D46-F7C2A60E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700" y="1152475"/>
            <a:ext cx="4358619" cy="328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42F7316-635D-3540-A11E-D8995C3C1D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685" y="1282148"/>
            <a:ext cx="3857249" cy="16761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2466C1-0E89-7940-9AD4-FFC8DC5680A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0257" y="3088008"/>
            <a:ext cx="2549465" cy="190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Resolvendo a mochila binária por meio de heurísticas com aleatoriedade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109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2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E se tudo fosse aleatório?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Implemente uma solução completamente aleatória para a mochila binária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109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Adicionar aleatoriedade melhorou os resultados?</a:t>
            </a:r>
          </a:p>
          <a:p>
            <a:endParaRPr lang="pt-BR" sz="18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 a qualidade das soluções aleatórias?</a:t>
            </a:r>
          </a:p>
          <a:p>
            <a:endParaRPr lang="pt-BR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9651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420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0BE4EF-858D-9C4B-BC15-915FA858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BB872A7-0E20-6749-9D77-6278DF5C2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Vimos que heurísticas são “truques” usados para resolver um problema rapidamente</a:t>
            </a:r>
          </a:p>
          <a:p>
            <a:endParaRPr lang="pt-BR" dirty="0"/>
          </a:p>
          <a:p>
            <a:r>
              <a:rPr lang="pt-BR" dirty="0"/>
              <a:t>Uma boa heurística consegue obter resultados aproximados ou ganhos de curto prazo, porém não garante resultados ótimos, nem resultados bons em todas as situações!</a:t>
            </a:r>
          </a:p>
        </p:txBody>
      </p:sp>
    </p:spTree>
    <p:extLst>
      <p:ext uri="{BB962C8B-B14F-4D97-AF65-F5344CB8AC3E}">
        <p14:creationId xmlns:p14="http://schemas.microsoft.com/office/powerpoint/2010/main" val="15761818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48197-2BD9-5645-BE80-B61F6551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Heurísticas - Limitações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76638F-AC20-2E4E-80D2-CC6C9DA06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a solução gerada não for boa? Conseguimos “tentar” de novo e gerar outras parecidas?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Será que é possível melhorar a solução gerada? Como?</a:t>
            </a:r>
          </a:p>
        </p:txBody>
      </p:sp>
    </p:spTree>
    <p:extLst>
      <p:ext uri="{BB962C8B-B14F-4D97-AF65-F5344CB8AC3E}">
        <p14:creationId xmlns:p14="http://schemas.microsoft.com/office/powerpoint/2010/main" val="161438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C7D25-4AC2-A444-9CB0-8A8862B4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Exploration</a:t>
            </a:r>
            <a:r>
              <a:rPr lang="pt-BR" dirty="0"/>
              <a:t> vs. </a:t>
            </a:r>
            <a:r>
              <a:rPr lang="pt-BR" dirty="0" err="1"/>
              <a:t>Exploitation</a:t>
            </a:r>
            <a:endParaRPr lang="pt-BR" dirty="0"/>
          </a:p>
        </p:txBody>
      </p:sp>
      <p:pic>
        <p:nvPicPr>
          <p:cNvPr id="4" name="Picture 2" descr="gentlemenì ëí ì´ë¯¸ì§ ê²ìê²°ê³¼">
            <a:extLst>
              <a:ext uri="{FF2B5EF4-FFF2-40B4-BE49-F238E27FC236}">
                <a16:creationId xmlns:a16="http://schemas.microsoft.com/office/drawing/2014/main" id="{2CB4B9B5-D9D8-2349-A6E9-1C7CE8DA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748" y="1325931"/>
            <a:ext cx="2058671" cy="205867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5" name="Picture 4" descr="ê´ë ¨ ì´ë¯¸ì§">
            <a:extLst>
              <a:ext uri="{FF2B5EF4-FFF2-40B4-BE49-F238E27FC236}">
                <a16:creationId xmlns:a16="http://schemas.microsoft.com/office/drawing/2014/main" id="{D08CF5EE-7ADA-6D40-8963-5F634A99A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317375" y="1292043"/>
            <a:ext cx="2058671" cy="20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0B8C7D91-FB17-DF4A-A8EE-6F68F33C9DDF}"/>
              </a:ext>
            </a:extLst>
          </p:cNvPr>
          <p:cNvSpPr txBox="1"/>
          <p:nvPr/>
        </p:nvSpPr>
        <p:spPr>
          <a:xfrm>
            <a:off x="610477" y="3350714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Exploration</a:t>
            </a:r>
            <a:endParaRPr lang="ko-KR" altLang="en-US" sz="2400" b="1" dirty="0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5E93125C-6F2A-084D-8B58-6E05A1EC1484}"/>
              </a:ext>
            </a:extLst>
          </p:cNvPr>
          <p:cNvSpPr txBox="1"/>
          <p:nvPr/>
        </p:nvSpPr>
        <p:spPr>
          <a:xfrm>
            <a:off x="6166645" y="3342769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Exploitation</a:t>
            </a:r>
            <a:endParaRPr lang="ko-KR" altLang="en-US" sz="2400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894B46-2A0D-1B4B-897F-B17FDC12DCD8}"/>
              </a:ext>
            </a:extLst>
          </p:cNvPr>
          <p:cNvSpPr/>
          <p:nvPr/>
        </p:nvSpPr>
        <p:spPr>
          <a:xfrm>
            <a:off x="81689" y="3804434"/>
            <a:ext cx="4572000" cy="7936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2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Exploration</a:t>
            </a:r>
            <a:r>
              <a:rPr lang="pt-BR" sz="1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decisão não localmente ótima feita "de propósito"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visa adicionar variabilidade nas soluções geradas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040A4B-876D-2748-99E1-91B05FA4042E}"/>
              </a:ext>
            </a:extLst>
          </p:cNvPr>
          <p:cNvSpPr/>
          <p:nvPr/>
        </p:nvSpPr>
        <p:spPr>
          <a:xfrm>
            <a:off x="4721628" y="3812379"/>
            <a:ext cx="4572000" cy="10706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2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Exploitation</a:t>
            </a:r>
            <a:r>
              <a:rPr lang="pt-BR" sz="1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endParaRPr lang="pt-BR"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explorar alguma </a:t>
            </a:r>
            <a:r>
              <a:rPr lang="pt-BR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propriedade do problema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 ser uma intuição que leve a bons resultados em curto prazo</a:t>
            </a:r>
          </a:p>
        </p:txBody>
      </p:sp>
    </p:spTree>
    <p:extLst>
      <p:ext uri="{BB962C8B-B14F-4D97-AF65-F5344CB8AC3E}">
        <p14:creationId xmlns:p14="http://schemas.microsoft.com/office/powerpoint/2010/main" val="413204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3D4D9-3FF1-9948-9928-D04CECCD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Exploration</a:t>
            </a:r>
            <a:r>
              <a:rPr lang="pt-BR" dirty="0"/>
              <a:t> vs. </a:t>
            </a:r>
            <a:r>
              <a:rPr lang="pt-BR" dirty="0" err="1"/>
              <a:t>Exploitation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7CF9F3-BEBF-1F47-ADCD-885E3AB56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Possíveis técnicas. </a:t>
            </a:r>
            <a:br>
              <a:rPr lang="pt-BR" dirty="0"/>
            </a:br>
            <a:r>
              <a:rPr lang="pt-BR" dirty="0"/>
              <a:t>Você reconhece alguma?</a:t>
            </a:r>
          </a:p>
        </p:txBody>
      </p:sp>
      <p:pic>
        <p:nvPicPr>
          <p:cNvPr id="4" name="Picture 2" descr="genetic algorithm exploration vs exploitationì ëí ì´ë¯¸ì§ ê²ìê²°ê³¼">
            <a:extLst>
              <a:ext uri="{FF2B5EF4-FFF2-40B4-BE49-F238E27FC236}">
                <a16:creationId xmlns:a16="http://schemas.microsoft.com/office/drawing/2014/main" id="{22F2B1F1-C032-6D4C-842F-5118941E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1134" y="1017724"/>
            <a:ext cx="4477066" cy="394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70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0D0BA-FA54-9E4B-9E97-EEF1E6F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6546EB-D76A-3F47-8F41-8D64AF27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Genetic algorithmì ëí ì´ë¯¸ì§ ê²ìê²°ê³¼">
            <a:extLst>
              <a:ext uri="{FF2B5EF4-FFF2-40B4-BE49-F238E27FC236}">
                <a16:creationId xmlns:a16="http://schemas.microsoft.com/office/drawing/2014/main" id="{B1A01401-17A5-CC42-A9F9-5EC24E9C7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319" y="1548970"/>
            <a:ext cx="2851580" cy="28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etaheuristic algorithmì ëí ì´ë¯¸ì§ ê²ìê²°ê³¼">
            <a:extLst>
              <a:ext uri="{FF2B5EF4-FFF2-40B4-BE49-F238E27FC236}">
                <a16:creationId xmlns:a16="http://schemas.microsoft.com/office/drawing/2014/main" id="{A2181B50-EC28-E949-A849-A6A68C35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9212" y="1048861"/>
            <a:ext cx="5233088" cy="35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9D80F-C7A1-4440-9495-76B33E31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para</a:t>
            </a:r>
            <a:br>
              <a:rPr lang="pt-BR" dirty="0"/>
            </a:br>
            <a:r>
              <a:rPr lang="pt-BR" dirty="0"/>
              <a:t>a Mochila Binária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2CC2A8-B94D-D74D-B06D-272F44DDB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8973" y="294895"/>
            <a:ext cx="3705027" cy="418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DFBEAAE-EFBF-F942-937F-38AFC43C7410}"/>
              </a:ext>
            </a:extLst>
          </p:cNvPr>
          <p:cNvSpPr/>
          <p:nvPr/>
        </p:nvSpPr>
        <p:spPr>
          <a:xfrm>
            <a:off x="420463" y="2571750"/>
            <a:ext cx="4151537" cy="1452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Exploration</a:t>
            </a:r>
            <a:r>
              <a:rPr lang="pt-BR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vs</a:t>
            </a:r>
            <a:r>
              <a:rPr lang="pt-BR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Exploitation</a:t>
            </a:r>
            <a:r>
              <a:rPr lang="pt-BR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 Algoritmos Genéticos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Estratégia de Reprodução (</a:t>
            </a:r>
            <a:r>
              <a:rPr lang="pt-BR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</a:t>
            </a:r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-over)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Taxa de mutação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Estratégia de elitismo</a:t>
            </a:r>
          </a:p>
        </p:txBody>
      </p:sp>
    </p:spTree>
    <p:extLst>
      <p:ext uri="{BB962C8B-B14F-4D97-AF65-F5344CB8AC3E}">
        <p14:creationId xmlns:p14="http://schemas.microsoft.com/office/powerpoint/2010/main" val="35981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3661E0C-9470-884B-A7DB-B9936CD35C9D}"/>
              </a:ext>
            </a:extLst>
          </p:cNvPr>
          <p:cNvGrpSpPr/>
          <p:nvPr/>
        </p:nvGrpSpPr>
        <p:grpSpPr>
          <a:xfrm>
            <a:off x="1293542" y="149741"/>
            <a:ext cx="7378972" cy="4993759"/>
            <a:chOff x="407716" y="170206"/>
            <a:chExt cx="9039209" cy="6352316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3D78342-169B-2549-BC7A-232A3CADD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0762" y="170206"/>
              <a:ext cx="2232248" cy="1636422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6A7171-7CC4-9F4D-BCBC-5996D79DF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267" y="170206"/>
              <a:ext cx="1329308" cy="1463582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64679248-FEA0-5443-9D16-40B1791CA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44481" y="170206"/>
              <a:ext cx="1728192" cy="260349"/>
            </a:xfrm>
            <a:prstGeom prst="rect">
              <a:avLst/>
            </a:prstGeom>
          </p:spPr>
        </p:pic>
        <p:sp>
          <p:nvSpPr>
            <p:cNvPr id="7" name="Seta para a Direita Listrada 6">
              <a:extLst>
                <a:ext uri="{FF2B5EF4-FFF2-40B4-BE49-F238E27FC236}">
                  <a16:creationId xmlns:a16="http://schemas.microsoft.com/office/drawing/2014/main" id="{4BF29E26-9278-0E46-88E3-C656F40D326F}"/>
                </a:ext>
              </a:extLst>
            </p:cNvPr>
            <p:cNvSpPr/>
            <p:nvPr/>
          </p:nvSpPr>
          <p:spPr>
            <a:xfrm>
              <a:off x="2094025" y="615255"/>
              <a:ext cx="1872208" cy="983509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População Inicial (</a:t>
              </a:r>
              <a:r>
                <a:rPr lang="pt-BR" sz="1000" dirty="0" err="1"/>
                <a:t>n</a:t>
              </a:r>
              <a:r>
                <a:rPr lang="pt-BR" sz="1000" dirty="0"/>
                <a:t>=8)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52F355F-8E0F-1545-B092-C239D6B1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45968" y="450793"/>
              <a:ext cx="1182915" cy="1312431"/>
            </a:xfrm>
            <a:prstGeom prst="rect">
              <a:avLst/>
            </a:prstGeom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54270903-98C8-7442-BDC7-F883D733FED2}"/>
                </a:ext>
              </a:extLst>
            </p:cNvPr>
            <p:cNvCxnSpPr/>
            <p:nvPr/>
          </p:nvCxnSpPr>
          <p:spPr>
            <a:xfrm>
              <a:off x="5893867" y="615255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BF0E7C2-D64B-0E45-8C29-4FEC090F08E8}"/>
                </a:ext>
              </a:extLst>
            </p:cNvPr>
            <p:cNvCxnSpPr/>
            <p:nvPr/>
          </p:nvCxnSpPr>
          <p:spPr>
            <a:xfrm>
              <a:off x="5893867" y="736699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435B704-4522-0947-9DB2-4730EE4B8375}"/>
                </a:ext>
              </a:extLst>
            </p:cNvPr>
            <p:cNvCxnSpPr/>
            <p:nvPr/>
          </p:nvCxnSpPr>
          <p:spPr>
            <a:xfrm>
              <a:off x="5965875" y="1598764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C4DC842E-AEE0-C345-93BA-A5CD176DAABE}"/>
                </a:ext>
              </a:extLst>
            </p:cNvPr>
            <p:cNvCxnSpPr/>
            <p:nvPr/>
          </p:nvCxnSpPr>
          <p:spPr>
            <a:xfrm>
              <a:off x="5965875" y="1456779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E0829011-249F-D442-8B9A-8DF1C61BE4DB}"/>
                </a:ext>
              </a:extLst>
            </p:cNvPr>
            <p:cNvCxnSpPr/>
            <p:nvPr/>
          </p:nvCxnSpPr>
          <p:spPr>
            <a:xfrm>
              <a:off x="5965875" y="1312763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EBD9606C-6328-1044-A887-1607A436AFF0}"/>
                </a:ext>
              </a:extLst>
            </p:cNvPr>
            <p:cNvCxnSpPr/>
            <p:nvPr/>
          </p:nvCxnSpPr>
          <p:spPr>
            <a:xfrm>
              <a:off x="5893867" y="910516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CBF8E62-3A08-BF47-8B1D-010C99F0F756}"/>
                </a:ext>
              </a:extLst>
            </p:cNvPr>
            <p:cNvSpPr txBox="1"/>
            <p:nvPr/>
          </p:nvSpPr>
          <p:spPr>
            <a:xfrm>
              <a:off x="6284420" y="946863"/>
              <a:ext cx="833583" cy="313206"/>
            </a:xfrm>
            <a:prstGeom prst="rect">
              <a:avLst/>
            </a:prstGeom>
            <a:solidFill>
              <a:srgbClr val="C43150"/>
            </a:solidFill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Fitness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BB87088-E91B-A940-92E1-E0CB733F377A}"/>
                </a:ext>
              </a:extLst>
            </p:cNvPr>
            <p:cNvSpPr txBox="1"/>
            <p:nvPr/>
          </p:nvSpPr>
          <p:spPr>
            <a:xfrm>
              <a:off x="6197153" y="2443416"/>
              <a:ext cx="833583" cy="322994"/>
            </a:xfrm>
            <a:prstGeom prst="rect">
              <a:avLst/>
            </a:prstGeom>
            <a:solidFill>
              <a:srgbClr val="C43150"/>
            </a:solidFill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chemeClr val="bg1"/>
                  </a:solidFill>
                </a:rPr>
                <a:t>Seleção</a:t>
              </a:r>
            </a:p>
          </p:txBody>
        </p:sp>
        <p:sp>
          <p:nvSpPr>
            <p:cNvPr id="17" name="Seta para a Direita Listrada 16">
              <a:extLst>
                <a:ext uri="{FF2B5EF4-FFF2-40B4-BE49-F238E27FC236}">
                  <a16:creationId xmlns:a16="http://schemas.microsoft.com/office/drawing/2014/main" id="{14C2125C-7DB2-EE48-A9F7-0738520E3072}"/>
                </a:ext>
              </a:extLst>
            </p:cNvPr>
            <p:cNvSpPr/>
            <p:nvPr/>
          </p:nvSpPr>
          <p:spPr>
            <a:xfrm rot="5400000">
              <a:off x="6339307" y="1707076"/>
              <a:ext cx="549279" cy="833583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14D0FD81-32F0-4942-B4BC-5B2CDC39C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89792" y="2880963"/>
              <a:ext cx="2232248" cy="144017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65C5733-9834-4B48-95EE-8BC5A8F4B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66233" y="2920116"/>
              <a:ext cx="1584177" cy="144016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B41082F3-57C6-1A4E-A7F6-887541522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50902" y="3154156"/>
              <a:ext cx="2232248" cy="144017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6ADC334-D6F8-F644-AF1B-EAB8AAD6E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1"/>
            <a:stretch/>
          </p:blipFill>
          <p:spPr>
            <a:xfrm>
              <a:off x="5589792" y="3122943"/>
              <a:ext cx="2232248" cy="144016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D35726B-2751-A44E-BEDE-E7DFCEE95EDD}"/>
                </a:ext>
              </a:extLst>
            </p:cNvPr>
            <p:cNvSpPr txBox="1"/>
            <p:nvPr/>
          </p:nvSpPr>
          <p:spPr>
            <a:xfrm>
              <a:off x="6031004" y="4018350"/>
              <a:ext cx="1165881" cy="332781"/>
            </a:xfrm>
            <a:prstGeom prst="rect">
              <a:avLst/>
            </a:prstGeom>
            <a:solidFill>
              <a:srgbClr val="C43150"/>
            </a:solidFill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Cross-Over</a:t>
              </a:r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C72BD10-1B43-5647-BCAE-CC792BA0F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72709" y="4448470"/>
              <a:ext cx="1584177" cy="144016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E7972D49-5B49-0B4F-832A-7AEF9643D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55819" y="4668273"/>
              <a:ext cx="2232248" cy="144017"/>
            </a:xfrm>
            <a:prstGeom prst="rect">
              <a:avLst/>
            </a:prstGeom>
          </p:spPr>
        </p:pic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7129476-D05C-1E4C-954E-114B3B3C2D86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07" y="4330677"/>
              <a:ext cx="0" cy="604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eta para a Direita Listrada 25">
              <a:extLst>
                <a:ext uri="{FF2B5EF4-FFF2-40B4-BE49-F238E27FC236}">
                  <a16:creationId xmlns:a16="http://schemas.microsoft.com/office/drawing/2014/main" id="{A941391F-8253-474E-935A-B5F8D6ACA22B}"/>
                </a:ext>
              </a:extLst>
            </p:cNvPr>
            <p:cNvSpPr/>
            <p:nvPr/>
          </p:nvSpPr>
          <p:spPr>
            <a:xfrm>
              <a:off x="5321364" y="4403675"/>
              <a:ext cx="349916" cy="512519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E62F00E-D193-DE46-8939-92ED71CFD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1848" y="4392881"/>
              <a:ext cx="1502179" cy="267054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D83BDFB2-269A-D14F-BE06-647A96691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1848" y="4668273"/>
              <a:ext cx="1502180" cy="267054"/>
            </a:xfrm>
            <a:prstGeom prst="rect">
              <a:avLst/>
            </a:prstGeom>
          </p:spPr>
        </p:pic>
        <p:sp>
          <p:nvSpPr>
            <p:cNvPr id="29" name="Seta para a Direita Listrada 28">
              <a:extLst>
                <a:ext uri="{FF2B5EF4-FFF2-40B4-BE49-F238E27FC236}">
                  <a16:creationId xmlns:a16="http://schemas.microsoft.com/office/drawing/2014/main" id="{8BCAA445-27D3-EE45-AA10-ECD094EA17DD}"/>
                </a:ext>
              </a:extLst>
            </p:cNvPr>
            <p:cNvSpPr/>
            <p:nvPr/>
          </p:nvSpPr>
          <p:spPr>
            <a:xfrm rot="5400000">
              <a:off x="6339306" y="3256665"/>
              <a:ext cx="549279" cy="833583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FB50170-4773-7645-A7D1-ED02A9B531AF}"/>
                </a:ext>
              </a:extLst>
            </p:cNvPr>
            <p:cNvSpPr/>
            <p:nvPr/>
          </p:nvSpPr>
          <p:spPr>
            <a:xfrm>
              <a:off x="3589611" y="4410576"/>
              <a:ext cx="1643420" cy="20929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4A9804F-7F32-A949-AFA3-03BFD7C1613B}"/>
                </a:ext>
              </a:extLst>
            </p:cNvPr>
            <p:cNvSpPr/>
            <p:nvPr/>
          </p:nvSpPr>
          <p:spPr>
            <a:xfrm>
              <a:off x="5888052" y="4410576"/>
              <a:ext cx="746974" cy="2039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6FAFB29B-83AA-2F4B-9CE4-DACA58E13BC4}"/>
                </a:ext>
              </a:extLst>
            </p:cNvPr>
            <p:cNvSpPr/>
            <p:nvPr/>
          </p:nvSpPr>
          <p:spPr>
            <a:xfrm>
              <a:off x="3633591" y="4650779"/>
              <a:ext cx="1643420" cy="2092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9B63CFE-22EB-8E4E-9BB0-9F4797FB3E34}"/>
                </a:ext>
              </a:extLst>
            </p:cNvPr>
            <p:cNvSpPr/>
            <p:nvPr/>
          </p:nvSpPr>
          <p:spPr>
            <a:xfrm>
              <a:off x="6625841" y="4416506"/>
              <a:ext cx="847158" cy="21980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EB9694D-6443-B644-8CB8-E9B7587353B5}"/>
                </a:ext>
              </a:extLst>
            </p:cNvPr>
            <p:cNvSpPr/>
            <p:nvPr/>
          </p:nvSpPr>
          <p:spPr>
            <a:xfrm>
              <a:off x="6569065" y="4680520"/>
              <a:ext cx="746974" cy="2039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C321A68-B552-164A-9E57-F6FED3360D7E}"/>
                </a:ext>
              </a:extLst>
            </p:cNvPr>
            <p:cNvSpPr/>
            <p:nvPr/>
          </p:nvSpPr>
          <p:spPr>
            <a:xfrm>
              <a:off x="5831848" y="4697139"/>
              <a:ext cx="769460" cy="19328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54390C5-E58A-994C-BB12-4A628B1D4094}"/>
                </a:ext>
              </a:extLst>
            </p:cNvPr>
            <p:cNvSpPr txBox="1"/>
            <p:nvPr/>
          </p:nvSpPr>
          <p:spPr>
            <a:xfrm>
              <a:off x="6031004" y="5584328"/>
              <a:ext cx="1165881" cy="332781"/>
            </a:xfrm>
            <a:prstGeom prst="rect">
              <a:avLst/>
            </a:prstGeom>
            <a:solidFill>
              <a:srgbClr val="C43150"/>
            </a:solidFill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Mutação</a:t>
              </a:r>
            </a:p>
          </p:txBody>
        </p:sp>
        <p:sp>
          <p:nvSpPr>
            <p:cNvPr id="37" name="Seta para a Direita Listrada 36">
              <a:extLst>
                <a:ext uri="{FF2B5EF4-FFF2-40B4-BE49-F238E27FC236}">
                  <a16:creationId xmlns:a16="http://schemas.microsoft.com/office/drawing/2014/main" id="{036468B4-B308-E748-9717-1EC3E9BCA495}"/>
                </a:ext>
              </a:extLst>
            </p:cNvPr>
            <p:cNvSpPr/>
            <p:nvPr/>
          </p:nvSpPr>
          <p:spPr>
            <a:xfrm rot="5400000">
              <a:off x="6339306" y="4822644"/>
              <a:ext cx="549279" cy="833583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A494216-4E57-8C4C-8FA3-DA185E2C6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02617" y="5987163"/>
              <a:ext cx="1502180" cy="267054"/>
            </a:xfrm>
            <a:prstGeom prst="rect">
              <a:avLst/>
            </a:prstGeom>
          </p:spPr>
        </p:pic>
        <p:sp>
          <p:nvSpPr>
            <p:cNvPr id="39" name="Seta para a Direita Listrada 38">
              <a:extLst>
                <a:ext uri="{FF2B5EF4-FFF2-40B4-BE49-F238E27FC236}">
                  <a16:creationId xmlns:a16="http://schemas.microsoft.com/office/drawing/2014/main" id="{1C5DEC8F-90C3-6849-A3CF-61293EC5E7AF}"/>
                </a:ext>
              </a:extLst>
            </p:cNvPr>
            <p:cNvSpPr/>
            <p:nvPr/>
          </p:nvSpPr>
          <p:spPr>
            <a:xfrm>
              <a:off x="5315297" y="5892106"/>
              <a:ext cx="349916" cy="512519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3CE0AD1C-0E58-D04E-928A-F2AC7A04B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7285" y="5995460"/>
              <a:ext cx="1598750" cy="284222"/>
            </a:xfrm>
            <a:prstGeom prst="rect">
              <a:avLst/>
            </a:prstGeom>
          </p:spPr>
        </p:pic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3302856-ABD9-5041-9FC6-901F52FCE370}"/>
                </a:ext>
              </a:extLst>
            </p:cNvPr>
            <p:cNvSpPr/>
            <p:nvPr/>
          </p:nvSpPr>
          <p:spPr>
            <a:xfrm>
              <a:off x="6468881" y="6051050"/>
              <a:ext cx="166145" cy="203168"/>
            </a:xfrm>
            <a:prstGeom prst="rect">
              <a:avLst/>
            </a:prstGeom>
            <a:solidFill>
              <a:schemeClr val="accent6">
                <a:lumMod val="7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86262B6A-2FB7-854B-AC54-10089780D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77" y="3266958"/>
              <a:ext cx="2536805" cy="463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26CE9DBC-C0AA-8F4B-ABCD-CCD2D8C2A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77" y="3840811"/>
              <a:ext cx="1860300" cy="177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Conector Angulado 43">
              <a:extLst>
                <a:ext uri="{FF2B5EF4-FFF2-40B4-BE49-F238E27FC236}">
                  <a16:creationId xmlns:a16="http://schemas.microsoft.com/office/drawing/2014/main" id="{B8350E80-5C7C-EE45-84E0-E9969AE551EE}"/>
                </a:ext>
              </a:extLst>
            </p:cNvPr>
            <p:cNvCxnSpPr>
              <a:endCxn id="8" idx="3"/>
            </p:cNvCxnSpPr>
            <p:nvPr/>
          </p:nvCxnSpPr>
          <p:spPr>
            <a:xfrm rot="5400000" flipH="1" flipV="1">
              <a:off x="5640336" y="3288713"/>
              <a:ext cx="4670250" cy="306843"/>
            </a:xfrm>
            <a:prstGeom prst="bentConnector4">
              <a:avLst>
                <a:gd name="adj1" fmla="val 87"/>
                <a:gd name="adj2" fmla="val 1745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811C648-DF16-9146-B67F-F9C2AE52B8BA}"/>
                </a:ext>
              </a:extLst>
            </p:cNvPr>
            <p:cNvSpPr txBox="1"/>
            <p:nvPr/>
          </p:nvSpPr>
          <p:spPr>
            <a:xfrm>
              <a:off x="8447195" y="2755050"/>
              <a:ext cx="999730" cy="763439"/>
            </a:xfrm>
            <a:prstGeom prst="rect">
              <a:avLst/>
            </a:prstGeom>
            <a:solidFill>
              <a:srgbClr val="C43150"/>
            </a:solidFill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Repetir por N </a:t>
              </a:r>
              <a:r>
                <a:rPr lang="pt-BR" sz="1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gerações</a:t>
              </a:r>
            </a:p>
          </p:txBody>
        </p:sp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E7858171-E631-D543-8896-0F391069E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534182" y="5300530"/>
              <a:ext cx="1329309" cy="1151521"/>
            </a:xfrm>
            <a:prstGeom prst="rect">
              <a:avLst/>
            </a:prstGeom>
          </p:spPr>
        </p:pic>
        <p:pic>
          <p:nvPicPr>
            <p:cNvPr id="47" name="Picture 2" descr="Genetic algorithmì ëí ì´ë¯¸ì§ ê²ìê²°ê³¼">
              <a:extLst>
                <a:ext uri="{FF2B5EF4-FFF2-40B4-BE49-F238E27FC236}">
                  <a16:creationId xmlns:a16="http://schemas.microsoft.com/office/drawing/2014/main" id="{0C91BA0A-3F29-DA4C-8E0E-329DC1578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screen">
              <a:alphaModFix amt="4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80" y="5039498"/>
              <a:ext cx="1483024" cy="148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5CC0C7A6-6E5D-6B4D-8975-BF4E37E2EC64}"/>
                </a:ext>
              </a:extLst>
            </p:cNvPr>
            <p:cNvSpPr/>
            <p:nvPr/>
          </p:nvSpPr>
          <p:spPr>
            <a:xfrm>
              <a:off x="407716" y="4520478"/>
              <a:ext cx="2536804" cy="548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sz="1100" b="1" dirty="0">
                  <a:solidFill>
                    <a:srgbClr val="C00000"/>
                  </a:solidFill>
                </a:rPr>
                <a:t>Mochila Binária por </a:t>
              </a:r>
            </a:p>
            <a:p>
              <a:pPr>
                <a:defRPr/>
              </a:pPr>
              <a:r>
                <a:rPr lang="pt-BR" sz="1100" b="1" dirty="0">
                  <a:solidFill>
                    <a:srgbClr val="C00000"/>
                  </a:solidFill>
                </a:rPr>
                <a:t>Algoritmos Genéticos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9460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596</Words>
  <Application>Microsoft Macintosh PowerPoint</Application>
  <PresentationFormat>On-screen Show (16:9)</PresentationFormat>
  <Paragraphs>116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Lato Light</vt:lpstr>
      <vt:lpstr>Verdana</vt:lpstr>
      <vt:lpstr>Simple Light</vt:lpstr>
      <vt:lpstr>Supercomputação</vt:lpstr>
      <vt:lpstr>Aula - 07</vt:lpstr>
      <vt:lpstr>Heurísticas</vt:lpstr>
      <vt:lpstr>Heurísticas - Limitações</vt:lpstr>
      <vt:lpstr>Exploration vs. Exploitation</vt:lpstr>
      <vt:lpstr>Exploration vs. Exploitation</vt:lpstr>
      <vt:lpstr>Algoritmos genéticos</vt:lpstr>
      <vt:lpstr>Algoritmo Genético para a Mochila Binária</vt:lpstr>
      <vt:lpstr>PowerPoint Presentation</vt:lpstr>
      <vt:lpstr>Implementação em Python</vt:lpstr>
      <vt:lpstr>Para saber mais ...</vt:lpstr>
      <vt:lpstr>Extra ... No mundo real ...</vt:lpstr>
      <vt:lpstr>De volta para a Mochila</vt:lpstr>
      <vt:lpstr>De volta para a Mochila</vt:lpstr>
      <vt:lpstr>De volta para a Mochila</vt:lpstr>
      <vt:lpstr>Exploration</vt:lpstr>
      <vt:lpstr>Números aleatórios</vt:lpstr>
      <vt:lpstr>Números (pseudo-)aleatórios</vt:lpstr>
      <vt:lpstr>Gerando números aleatórios</vt:lpstr>
      <vt:lpstr>Entendendo (em Python)</vt:lpstr>
      <vt:lpstr>Atividade prática 1</vt:lpstr>
      <vt:lpstr>Atividade prática 2</vt:lpstr>
      <vt:lpstr>Discussão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109</cp:revision>
  <cp:lastPrinted>2022-05-13T10:27:46Z</cp:lastPrinted>
  <dcterms:modified xsi:type="dcterms:W3CDTF">2022-09-05T20:58:25Z</dcterms:modified>
</cp:coreProperties>
</file>