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3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98" r:id="rId16"/>
    <p:sldId id="402" r:id="rId17"/>
    <p:sldId id="399" r:id="rId18"/>
    <p:sldId id="400" r:id="rId19"/>
    <p:sldId id="401" r:id="rId20"/>
    <p:sldId id="403" r:id="rId21"/>
    <p:sldId id="40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15"/>
    <p:restoredTop sz="94803"/>
  </p:normalViewPr>
  <p:slideViewPr>
    <p:cSldViewPr snapToGrid="0">
      <p:cViewPr varScale="1">
        <p:scale>
          <a:sx n="148" d="100"/>
          <a:sy n="148" d="100"/>
        </p:scale>
        <p:origin x="19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3FAB5F9-CE55-7B4E-82BA-8712A3FC70FD}"/>
    <pc:docChg chg="delSld modSld delSection modSection">
      <pc:chgData name="Luciano Pereira Soares" userId="16c53e34-c952-423e-8700-c0525d23304f" providerId="ADAL" clId="{23FAB5F9-CE55-7B4E-82BA-8712A3FC70FD}" dt="2022-09-05T21:05:33.103" v="11" actId="17853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59571029" sldId="405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55007093" sldId="417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40463491" sldId="420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23FAB5F9-CE55-7B4E-82BA-8712A3FC70FD}" dt="2022-09-05T21:05:29.939" v="10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23FAB5F9-CE55-7B4E-82BA-8712A3FC70FD}" dt="2022-09-05T21:05:29.939" v="10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91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78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pc.edu/~bejar/ia/transpas/teoria.mti/2-BH3-Busqueda_local-e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ing-woman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1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62918-B159-E54A-9379-864A043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então podemos melhorar?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6F12-4439-7940-8209-4018F7B4A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mochila, após gerarmos soluções iniciais aleatórias, podemos fazer duas ações:</a:t>
            </a:r>
          </a:p>
          <a:p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Encher a mochila</a:t>
            </a:r>
            <a:r>
              <a:rPr lang="pt-BR" dirty="0"/>
              <a:t>: verificar se algum objeto não selecionado cabe na mochila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Trocar dois objetos: </a:t>
            </a:r>
            <a:r>
              <a:rPr lang="pt-BR" dirty="0"/>
              <a:t>verificar se é possível substituir um objeto selecionado por outro de melhor valor que foi deixado de fora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5CFFE-EE27-104E-A78B-74BA5D7B91EC}"/>
              </a:ext>
            </a:extLst>
          </p:cNvPr>
          <p:cNvSpPr txBox="1"/>
          <p:nvPr/>
        </p:nvSpPr>
        <p:spPr>
          <a:xfrm>
            <a:off x="892884" y="4138268"/>
            <a:ext cx="6901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b="1" dirty="0">
                <a:solidFill>
                  <a:srgbClr val="C00000"/>
                </a:solidFill>
              </a:rPr>
              <a:t>Ambas são condições necessárias, mas não suficientes, para </a:t>
            </a:r>
            <a:r>
              <a:rPr lang="pt-BR" sz="1400" b="1" dirty="0" err="1">
                <a:solidFill>
                  <a:srgbClr val="C00000"/>
                </a:solidFill>
              </a:rPr>
              <a:t>otimalidade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b="1" dirty="0">
                <a:solidFill>
                  <a:srgbClr val="C00000"/>
                </a:solidFill>
              </a:rPr>
              <a:t>Ou seja, não há garantia de solução ótima global!</a:t>
            </a:r>
            <a:endParaRPr lang="pt-B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1C06-E370-584A-A2D9-572C697F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1DD74D-BBA1-7449-8C77-90CD9F1D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precisamos do caminho para o obter a solução, nós buscamos possíveis soluções por meio da aleatoriedade</a:t>
            </a:r>
          </a:p>
          <a:p>
            <a:endParaRPr lang="pt-BR" dirty="0"/>
          </a:p>
          <a:p>
            <a:r>
              <a:rPr lang="pt-BR" dirty="0"/>
              <a:t>Vamos então obter uma solução inicial aleatória, em tempo plausível </a:t>
            </a:r>
          </a:p>
          <a:p>
            <a:endParaRPr lang="pt-BR" dirty="0"/>
          </a:p>
          <a:p>
            <a:r>
              <a:rPr lang="pt-BR" dirty="0"/>
              <a:t>Temos que ter uma função que avalie a qualidade (fitness) dessa solução. Essa qualidade não está relacionada a trajetória da solução, apenas a solução em si</a:t>
            </a:r>
          </a:p>
          <a:p>
            <a:endParaRPr lang="pt-BR" dirty="0"/>
          </a:p>
          <a:p>
            <a:r>
              <a:rPr lang="pt-BR" dirty="0"/>
              <a:t>A partir dessa solução inicial, fazemos uma busca na vizinhança de soluções (local), de modo a melhorar a qualidade da solução</a:t>
            </a:r>
          </a:p>
        </p:txBody>
      </p:sp>
    </p:spTree>
    <p:extLst>
      <p:ext uri="{BB962C8B-B14F-4D97-AF65-F5344CB8AC3E}">
        <p14:creationId xmlns:p14="http://schemas.microsoft.com/office/powerpoint/2010/main" val="46772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981B-6B31-1A46-87B4-D6E16BEA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1743-5BDC-E54D-9DF5-54BA59CD67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506" y="731375"/>
            <a:ext cx="6330908" cy="4519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2C7BD4-7109-FA4F-819D-6D25C45543D1}"/>
              </a:ext>
            </a:extLst>
          </p:cNvPr>
          <p:cNvSpPr txBox="1"/>
          <p:nvPr/>
        </p:nvSpPr>
        <p:spPr>
          <a:xfrm>
            <a:off x="3791414" y="4943445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hlinkClick r:id="rId3"/>
              </a:rPr>
              <a:t>https://www.cs.upc.edu/~bejar/ia/transpas/teoria.mti/2-BH3-Busqueda_local-eng.pdf</a:t>
            </a:r>
            <a:r>
              <a:rPr lang="pt-BR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66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A357-CBCB-6B42-9F7C-F3BF7F6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– Hill </a:t>
            </a:r>
            <a:r>
              <a:rPr lang="pt-BR" dirty="0" err="1"/>
              <a:t>Climbing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C2E8E-E9BE-474A-A5F1-9B6EA089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Hill </a:t>
            </a:r>
            <a:r>
              <a:rPr lang="pt-BR" dirty="0" err="1"/>
              <a:t>Climbing</a:t>
            </a:r>
            <a:r>
              <a:rPr lang="pt-BR" dirty="0"/>
              <a:t> é um algoritmo clássico para otimização, bastante eficiente na tarefa de encontrar máximos ou mínimos locais</a:t>
            </a:r>
          </a:p>
          <a:p>
            <a:r>
              <a:rPr lang="pt-BR" dirty="0"/>
              <a:t>Nós iniciamos em um ponto aleatório </a:t>
            </a:r>
            <a:r>
              <a:rPr lang="pt-BR" dirty="0" err="1"/>
              <a:t>X</a:t>
            </a:r>
            <a:r>
              <a:rPr lang="pt-BR" dirty="0"/>
              <a:t> e fazemos sua avaliação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0C5F4-936B-B448-9241-10C8C5F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409" y="2361675"/>
            <a:ext cx="54356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7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A357-CBCB-6B42-9F7C-F3BF7F6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– Hill </a:t>
            </a:r>
            <a:r>
              <a:rPr lang="pt-BR" dirty="0" err="1"/>
              <a:t>Climbing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C2E8E-E9BE-474A-A5F1-9B6EA089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movemos então do nosso ponto </a:t>
            </a:r>
            <a:r>
              <a:rPr lang="pt-BR" dirty="0" err="1"/>
              <a:t>X</a:t>
            </a:r>
            <a:r>
              <a:rPr lang="pt-BR" dirty="0"/>
              <a:t> para um novo ponto vizinho </a:t>
            </a:r>
            <a:r>
              <a:rPr lang="pt-BR" dirty="0" err="1"/>
              <a:t>X</a:t>
            </a:r>
            <a:r>
              <a:rPr lang="pt-BR" dirty="0"/>
              <a:t>’ </a:t>
            </a:r>
          </a:p>
          <a:p>
            <a:pPr lvl="1"/>
            <a:r>
              <a:rPr lang="pt-BR" dirty="0"/>
              <a:t>Se esse ponto </a:t>
            </a:r>
            <a:r>
              <a:rPr lang="pt-BR" dirty="0" err="1"/>
              <a:t>X</a:t>
            </a:r>
            <a:r>
              <a:rPr lang="pt-BR" dirty="0"/>
              <a:t>’ for uma solução melhor que </a:t>
            </a:r>
            <a:r>
              <a:rPr lang="pt-BR" dirty="0" err="1"/>
              <a:t>X</a:t>
            </a:r>
            <a:r>
              <a:rPr lang="pt-BR" dirty="0"/>
              <a:t>, ficamos nele e repetimos o processo</a:t>
            </a:r>
          </a:p>
          <a:p>
            <a:pPr lvl="1"/>
            <a:r>
              <a:rPr lang="pt-BR" dirty="0"/>
              <a:t>Caso contrário, voltamos para </a:t>
            </a:r>
            <a:r>
              <a:rPr lang="pt-BR" dirty="0" err="1"/>
              <a:t>X</a:t>
            </a:r>
            <a:r>
              <a:rPr lang="pt-BR" dirty="0"/>
              <a:t> e podemos visitar outro vizinho ou interromper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E2C80-DDE6-DF49-B7C9-AA4A6823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3566" y="2571750"/>
            <a:ext cx="54356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3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CA6D-E8DD-2C43-A969-5211D930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Hill </a:t>
            </a:r>
            <a:r>
              <a:rPr lang="pt-BR" dirty="0" err="1"/>
              <a:t>Climbing</a:t>
            </a:r>
            <a:r>
              <a:rPr lang="pt-BR" dirty="0"/>
              <a:t> para a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965752E-2FC2-2148-87EB-39293EE91A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uma mochila com capacidade C e diversos itens, com seus respectivos pesos (W) e valores (V)</a:t>
                </a:r>
              </a:p>
              <a:p>
                <a:r>
                  <a:rPr lang="pt-BR" dirty="0"/>
                  <a:t>Nosso objetivo: 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pt-BR" dirty="0"/>
                  <a:t>, respeitando a restrição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t-BR" dirty="0"/>
              </a:p>
              <a:p>
                <a:r>
                  <a:rPr lang="pt-BR" dirty="0"/>
                  <a:t>Podemos codificar nosso problema como uma </a:t>
                </a:r>
                <a:r>
                  <a:rPr lang="pt-BR" dirty="0" err="1"/>
                  <a:t>string</a:t>
                </a:r>
                <a:r>
                  <a:rPr lang="pt-BR" dirty="0"/>
                  <a:t> binária. 0 significa que o item </a:t>
                </a:r>
                <a:r>
                  <a:rPr lang="pt-BR" dirty="0" err="1"/>
                  <a:t>i</a:t>
                </a:r>
                <a:r>
                  <a:rPr lang="pt-BR" dirty="0"/>
                  <a:t> não foi incluído, enquanto que 1 significa que </a:t>
                </a:r>
                <a:r>
                  <a:rPr lang="pt-BR" dirty="0" err="1"/>
                  <a:t>i</a:t>
                </a:r>
                <a:r>
                  <a:rPr lang="pt-BR" dirty="0"/>
                  <a:t> foi incluído</a:t>
                </a:r>
              </a:p>
              <a:p>
                <a:r>
                  <a:rPr lang="pt-BR" dirty="0"/>
                  <a:t>Supondo 10 objetos, nossa </a:t>
                </a:r>
                <a:r>
                  <a:rPr lang="pt-BR" dirty="0" err="1"/>
                  <a:t>string</a:t>
                </a:r>
                <a:r>
                  <a:rPr lang="pt-BR" dirty="0"/>
                  <a:t> poderia ser: 0010010000 </a:t>
                </a:r>
              </a:p>
              <a:p>
                <a:pPr lvl="1"/>
                <a:r>
                  <a:rPr lang="pt-BR" dirty="0"/>
                  <a:t>Para este exemplo, vamos gerar 10 possíveis vizinhos a partir da modificação de um bit: </a:t>
                </a:r>
                <a:r>
                  <a:rPr lang="pt-BR" dirty="0">
                    <a:solidFill>
                      <a:srgbClr val="C00000"/>
                    </a:solidFill>
                  </a:rPr>
                  <a:t>1</a:t>
                </a:r>
                <a:r>
                  <a:rPr lang="pt-BR" dirty="0"/>
                  <a:t>010010000, 0</a:t>
                </a:r>
                <a:r>
                  <a:rPr lang="pt-BR" dirty="0">
                    <a:solidFill>
                      <a:srgbClr val="C00000"/>
                    </a:solidFill>
                  </a:rPr>
                  <a:t>1</a:t>
                </a:r>
                <a:r>
                  <a:rPr lang="pt-BR" dirty="0"/>
                  <a:t>10010000, etc.</a:t>
                </a:r>
              </a:p>
              <a:p>
                <a:pPr lvl="1"/>
                <a:r>
                  <a:rPr lang="pt-BR" dirty="0"/>
                  <a:t>Vamos computar a qualidade desses 10 vizinhos. Se houver um melhor, ele é a nova solução e repetimos o processo, até que nenhum vizinho melhor seja encontrado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965752E-2FC2-2148-87EB-39293EE91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1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7A07-C49B-1E4C-9CCB-4BC5D32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com </a:t>
            </a:r>
            <a:r>
              <a:rPr lang="pt-BR" dirty="0" err="1">
                <a:solidFill>
                  <a:srgbClr val="C00000"/>
                </a:solidFill>
              </a:rPr>
              <a:t>pertubação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088EF-17FC-084D-BFEB-D155B161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Ideia baseada em dois estágios:</a:t>
            </a:r>
          </a:p>
          <a:p>
            <a:pPr lvl="1"/>
            <a:r>
              <a:rPr lang="pt-BR" sz="1100" dirty="0"/>
              <a:t>Gera uma solução inicial aleatória, e realiza busca local (</a:t>
            </a:r>
            <a:r>
              <a:rPr lang="pt-BR" sz="1100" dirty="0" err="1"/>
              <a:t>hill</a:t>
            </a:r>
            <a:r>
              <a:rPr lang="pt-BR" sz="1100" dirty="0"/>
              <a:t> </a:t>
            </a:r>
            <a:r>
              <a:rPr lang="pt-BR" sz="1100" dirty="0" err="1"/>
              <a:t>climbing</a:t>
            </a:r>
            <a:r>
              <a:rPr lang="pt-BR" sz="1100" dirty="0"/>
              <a:t>) [intensificação]</a:t>
            </a:r>
          </a:p>
          <a:p>
            <a:pPr lvl="1"/>
            <a:r>
              <a:rPr lang="pt-BR" sz="1100" dirty="0"/>
              <a:t>Faz uma perturbação na melhor solução encontrada, para evitar máximo local [diversificação]</a:t>
            </a:r>
            <a:br>
              <a:rPr lang="pt-BR" sz="1100" dirty="0"/>
            </a:br>
            <a:endParaRPr lang="pt-BR" sz="1100" dirty="0"/>
          </a:p>
          <a:p>
            <a:r>
              <a:rPr lang="pt-BR" sz="1400" dirty="0"/>
              <a:t>Desafio: controlar intensificação </a:t>
            </a:r>
            <a:r>
              <a:rPr lang="pt-BR" sz="1400" dirty="0" err="1"/>
              <a:t>vs</a:t>
            </a:r>
            <a:r>
              <a:rPr lang="pt-BR" sz="1400" dirty="0"/>
              <a:t> diversificação (critério de parada)</a:t>
            </a:r>
          </a:p>
          <a:p>
            <a:pPr lvl="1"/>
            <a:endParaRPr lang="pt-BR" sz="1100" dirty="0"/>
          </a:p>
        </p:txBody>
      </p:sp>
      <p:pic>
        <p:nvPicPr>
          <p:cNvPr id="3073" name="Picture 1" descr="page12image201235488">
            <a:extLst>
              <a:ext uri="{FF2B5EF4-FFF2-40B4-BE49-F238E27FC236}">
                <a16:creationId xmlns:a16="http://schemas.microsoft.com/office/drawing/2014/main" id="{2E7BA9ED-4367-B047-81E6-5C3BE276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4239" y="3304318"/>
            <a:ext cx="2403835" cy="17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3DE720-5C8E-6C41-8DE9-84BD9AE79384}"/>
              </a:ext>
            </a:extLst>
          </p:cNvPr>
          <p:cNvSpPr/>
          <p:nvPr/>
        </p:nvSpPr>
        <p:spPr>
          <a:xfrm>
            <a:off x="2507530" y="2860675"/>
            <a:ext cx="3667027" cy="2088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100" b="1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Busca local iterada (ILS):</a:t>
            </a:r>
          </a:p>
          <a:p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INÍCIO</a:t>
            </a:r>
          </a:p>
          <a:p>
            <a:pPr lvl="2" indent="3159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inicializa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3159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hill-climbing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3159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ENQUANTO NÃO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critério_parada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perturbação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hill-climbing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6715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7938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FIM</a:t>
            </a:r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08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DF39E-15F3-5942-8FC2-7707049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- 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EBB0E-ECE3-614F-876C-A6D06F92A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Rápida</a:t>
            </a:r>
          </a:p>
          <a:p>
            <a:endParaRPr lang="pt-BR" dirty="0"/>
          </a:p>
          <a:p>
            <a:r>
              <a:rPr lang="pt-BR" dirty="0"/>
              <a:t>Resultados bons para N grande</a:t>
            </a:r>
          </a:p>
          <a:p>
            <a:endParaRPr lang="pt-BR" dirty="0"/>
          </a:p>
          <a:p>
            <a:r>
              <a:rPr lang="pt-BR" dirty="0"/>
              <a:t>Oferece garantia fraca de qualidade (máximos/mínimos locais)</a:t>
            </a:r>
          </a:p>
          <a:p>
            <a:endParaRPr lang="pt-BR" dirty="0"/>
          </a:p>
          <a:p>
            <a:r>
              <a:rPr lang="pt-BR" dirty="0"/>
              <a:t>Não ficou bom? Rode mais vezes</a:t>
            </a:r>
          </a:p>
        </p:txBody>
      </p:sp>
    </p:spTree>
    <p:extLst>
      <p:ext uri="{BB962C8B-B14F-4D97-AF65-F5344CB8AC3E}">
        <p14:creationId xmlns:p14="http://schemas.microsoft.com/office/powerpoint/2010/main" val="244688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882A8-D208-044E-82C2-C4E3053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- desvantagens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A6A866-9894-564C-BA05-6951383D4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Depende da solução inicial </a:t>
            </a:r>
          </a:p>
          <a:p>
            <a:endParaRPr lang="pt-BR" dirty="0"/>
          </a:p>
          <a:p>
            <a:r>
              <a:rPr lang="pt-BR" dirty="0"/>
              <a:t>Aleatorizada (o que nem sempre é um problema)</a:t>
            </a:r>
            <a:br>
              <a:rPr lang="pt-BR" dirty="0"/>
            </a:br>
            <a:endParaRPr lang="pt-BR" dirty="0"/>
          </a:p>
          <a:p>
            <a:r>
              <a:rPr lang="pt-BR" dirty="0"/>
              <a:t>Oferece garantia fraca (máximos/mínimos locais) de qualidade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 de perturbação pode ajudar</a:t>
            </a:r>
          </a:p>
          <a:p>
            <a:endParaRPr lang="pt-BR" dirty="0"/>
          </a:p>
          <a:p>
            <a:pPr marL="1206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67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por meio de busca local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2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- 08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Busca</a:t>
            </a:r>
            <a:r>
              <a:rPr lang="en-US" dirty="0"/>
              <a:t> Local</a:t>
            </a:r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3852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soluções ficaram melhores que as heurísticas?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o tempo de execução?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9595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56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0FDB-6CCF-A740-AD95-D6F73AC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Recaptulação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CD99B-0F8B-164F-A53E-7F07A00D0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Soluções aleatorizadas</a:t>
            </a:r>
          </a:p>
          <a:p>
            <a:endParaRPr lang="pt-BR" dirty="0"/>
          </a:p>
          <a:p>
            <a:pPr lvl="1"/>
            <a:r>
              <a:rPr lang="pt-BR" dirty="0"/>
              <a:t>Nos permitem balancear entre </a:t>
            </a:r>
            <a:r>
              <a:rPr lang="pt-BR" dirty="0" err="1"/>
              <a:t>exploitation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exploration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Seria possível fazer uso de aleatoriedade como elemento de varredura no espaço de busca, mas ainda usar algum outro recurso para melhoria da solução encontrada por meio da aleatoriedade?</a:t>
            </a:r>
          </a:p>
        </p:txBody>
      </p:sp>
      <p:pic>
        <p:nvPicPr>
          <p:cNvPr id="11" name="Espaço Reservado para Imagem 10" descr="Mulher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00082E8E-0734-DD4D-AF09-25CFDAFF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573333" y="0"/>
            <a:ext cx="3022899" cy="4619150"/>
          </a:xfrm>
        </p:spPr>
      </p:pic>
    </p:spTree>
    <p:extLst>
      <p:ext uri="{BB962C8B-B14F-4D97-AF65-F5344CB8AC3E}">
        <p14:creationId xmlns:p14="http://schemas.microsoft.com/office/powerpoint/2010/main" val="2213728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C33CBA-6882-6347-AA9A-C55F12A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de otimização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BC3BC5E-FF0B-9B4B-9FF2-5EAEAF2F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muitos problemas de otimização, o caminho para se atingir o objetivo é irrelevante, desde que a possamos conseguir uma solução para o problema em si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95CBBFB-519B-6F43-A4E6-77CA2C51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67114" y="2293067"/>
            <a:ext cx="4790363" cy="266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466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F9A3-4BE8-DC44-B23D-B844C8F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após solução aleatória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1760-94F7-EA40-9E0C-6896069D7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minimização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13AD-2D0B-104D-9BAC-6A62730C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67" y="1105029"/>
            <a:ext cx="5594193" cy="35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  <a:p>
            <a:pPr lvl="1"/>
            <a:r>
              <a:rPr lang="pt-BR" dirty="0"/>
              <a:t>Peso: 14 Kg</a:t>
            </a:r>
            <a:br>
              <a:rPr lang="pt-BR" dirty="0"/>
            </a:br>
            <a:r>
              <a:rPr lang="pt-BR" dirty="0"/>
              <a:t>Valor: $6</a:t>
            </a:r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EA62D9-9411-4240-8B33-22F056C1CFB3}"/>
              </a:ext>
            </a:extLst>
          </p:cNvPr>
          <p:cNvSpPr/>
          <p:nvPr/>
        </p:nvSpPr>
        <p:spPr bwMode="auto">
          <a:xfrm>
            <a:off x="7461603" y="1094456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CBCA04-2116-AB49-9030-FBCD37F518AA}"/>
              </a:ext>
            </a:extLst>
          </p:cNvPr>
          <p:cNvSpPr/>
          <p:nvPr/>
        </p:nvSpPr>
        <p:spPr bwMode="auto">
          <a:xfrm>
            <a:off x="4542761" y="611722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4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  <a:p>
            <a:pPr lvl="1"/>
            <a:r>
              <a:rPr lang="pt-BR" dirty="0"/>
              <a:t>Peso: 14 Kg</a:t>
            </a:r>
            <a:br>
              <a:rPr lang="pt-BR" dirty="0"/>
            </a:br>
            <a:r>
              <a:rPr lang="pt-BR" dirty="0"/>
              <a:t>Valor: $6</a:t>
            </a:r>
          </a:p>
          <a:p>
            <a:pPr lvl="1"/>
            <a:endParaRPr lang="pt-BR" dirty="0"/>
          </a:p>
          <a:p>
            <a:r>
              <a:rPr lang="pt-BR" dirty="0"/>
              <a:t>Melhorando:</a:t>
            </a:r>
          </a:p>
          <a:p>
            <a:pPr lvl="1"/>
            <a:r>
              <a:rPr lang="pt-BR" dirty="0"/>
              <a:t>Adicionamos 1 item a mais</a:t>
            </a:r>
            <a:br>
              <a:rPr lang="pt-BR" dirty="0"/>
            </a:br>
            <a:r>
              <a:rPr lang="pt-BR" dirty="0"/>
              <a:t>Peso: 15 Kg</a:t>
            </a:r>
            <a:br>
              <a:rPr lang="pt-BR" dirty="0"/>
            </a:br>
            <a:r>
              <a:rPr lang="pt-BR" dirty="0"/>
              <a:t>Valor: $7</a:t>
            </a:r>
          </a:p>
          <a:p>
            <a:r>
              <a:rPr lang="pt-BR" dirty="0"/>
              <a:t>Ou seja, conseguimos melhorar</a:t>
            </a:r>
            <a:br>
              <a:rPr lang="pt-BR" dirty="0"/>
            </a:br>
            <a:r>
              <a:rPr lang="pt-BR" dirty="0"/>
              <a:t>uma solução gerada aleatoriamente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EA62D9-9411-4240-8B33-22F056C1CFB3}"/>
              </a:ext>
            </a:extLst>
          </p:cNvPr>
          <p:cNvSpPr/>
          <p:nvPr/>
        </p:nvSpPr>
        <p:spPr bwMode="auto">
          <a:xfrm>
            <a:off x="7461603" y="1094456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CBCA04-2116-AB49-9030-FBCD37F518AA}"/>
              </a:ext>
            </a:extLst>
          </p:cNvPr>
          <p:cNvSpPr/>
          <p:nvPr/>
        </p:nvSpPr>
        <p:spPr bwMode="auto">
          <a:xfrm>
            <a:off x="4542761" y="611722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68506-B9B7-2F47-B0C3-6FB04A420F8B}"/>
              </a:ext>
            </a:extLst>
          </p:cNvPr>
          <p:cNvSpPr/>
          <p:nvPr/>
        </p:nvSpPr>
        <p:spPr bwMode="auto">
          <a:xfrm>
            <a:off x="7570933" y="2583656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21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62918-B159-E54A-9379-864A043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então podemos melhorar?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6F12-4439-7940-8209-4018F7B4A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mochila, após gerarmos soluções iniciais aleatórias, podemos fazer duas ações:</a:t>
            </a:r>
          </a:p>
          <a:p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Encher a mochila</a:t>
            </a:r>
            <a:r>
              <a:rPr lang="pt-BR" dirty="0"/>
              <a:t>: verificar se algum objeto não selecionado cabe na mochila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Trocar dois objetos: </a:t>
            </a:r>
            <a:r>
              <a:rPr lang="pt-BR" dirty="0"/>
              <a:t>verificar se é possível substituir um objeto selecionado por outro de melhor valor que foi deixado de fora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13348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812</Words>
  <Application>Microsoft Macintosh PowerPoint</Application>
  <PresentationFormat>On-screen Show (16:9)</PresentationFormat>
  <Paragraphs>111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Lato Light</vt:lpstr>
      <vt:lpstr>Verdana</vt:lpstr>
      <vt:lpstr>Simple Light</vt:lpstr>
      <vt:lpstr>Supercomputação</vt:lpstr>
      <vt:lpstr>Aula - 08</vt:lpstr>
      <vt:lpstr>Recaptulação</vt:lpstr>
      <vt:lpstr>Problemas de otimização</vt:lpstr>
      <vt:lpstr>Melhorias após solução aleatória</vt:lpstr>
      <vt:lpstr>Mochila</vt:lpstr>
      <vt:lpstr>Mochila</vt:lpstr>
      <vt:lpstr>Mochila</vt:lpstr>
      <vt:lpstr>Como então podemos melhorar?</vt:lpstr>
      <vt:lpstr>Como então podemos melhorar?</vt:lpstr>
      <vt:lpstr>Busca Local</vt:lpstr>
      <vt:lpstr>Busca Local</vt:lpstr>
      <vt:lpstr>Busca Local – Hill Climbing</vt:lpstr>
      <vt:lpstr>Busca Local – Hill Climbing</vt:lpstr>
      <vt:lpstr>Hill Climbing para a Mochila</vt:lpstr>
      <vt:lpstr>Busca local com pertubação</vt:lpstr>
      <vt:lpstr>Busca local - vantagens</vt:lpstr>
      <vt:lpstr>Busca local - desvantagens</vt:lpstr>
      <vt:lpstr>Atividade prática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109</cp:revision>
  <cp:lastPrinted>2022-05-13T10:27:46Z</cp:lastPrinted>
  <dcterms:modified xsi:type="dcterms:W3CDTF">2022-09-05T21:05:38Z</dcterms:modified>
</cp:coreProperties>
</file>