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405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6" r:id="rId12"/>
    <p:sldId id="41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/>
    <p:restoredTop sz="94803"/>
  </p:normalViewPr>
  <p:slideViewPr>
    <p:cSldViewPr snapToGrid="0">
      <p:cViewPr varScale="1">
        <p:scale>
          <a:sx n="148" d="100"/>
          <a:sy n="148" d="100"/>
        </p:scale>
        <p:origin x="19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AEA032F2-1115-D14D-BBD7-8D36EDD06ADB}"/>
    <pc:docChg chg="delSld delSection modSection">
      <pc:chgData name="Luciano Pereira Soares" userId="16c53e34-c952-423e-8700-c0525d23304f" providerId="ADAL" clId="{AEA032F2-1115-D14D-BBD7-8D36EDD06ADB}" dt="2022-09-05T21:06:56.606" v="2" actId="17853"/>
      <pc:docMkLst>
        <pc:docMk/>
      </pc:docMkLst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1903815671" sldId="383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1892385204" sldId="384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221372873" sldId="385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1143466467" sldId="386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4024106893" sldId="387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1220360521" sldId="388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2686473803" sldId="389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2913216769" sldId="390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2051334807" sldId="391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1135835063" sldId="392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467721067" sldId="393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569669401" sldId="395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781476822" sldId="396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654933653" sldId="397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4028718503" sldId="398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2446880757" sldId="399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3756672616" sldId="400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397662049" sldId="401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870084269" sldId="402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3106495958" sldId="403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2230256581" sldId="40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794421638" sldId="41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655007093" sldId="41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707880651" sldId="41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040463491" sldId="42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550099056" sldId="42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966744945" sldId="42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819177671" sldId="42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618143902" sldId="42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453696068" sldId="42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020373165" sldId="42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218276115" sldId="42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13560085" sldId="42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581335809" sldId="42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656000600" sldId="43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797333576" sldId="43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704470294" sldId="43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693946769" sldId="43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655188389" sldId="43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513301535" sldId="43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292707404" sldId="43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450404991" sldId="43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282777310" sldId="43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778051124" sldId="43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319499553" sldId="44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398262997" sldId="44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217086822" sldId="44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782209742" sldId="44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965939695" sldId="44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585316814" sldId="44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155587597" sldId="44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187110239" sldId="44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795221180" sldId="44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642593151" sldId="44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513903677" sldId="45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860655053" sldId="45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424862585" sldId="45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565298501" sldId="45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996085441" sldId="45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393783403" sldId="45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757598921" sldId="45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300342593" sldId="45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237073513" sldId="45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001240596" sldId="45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940860713" sldId="46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710594888" sldId="46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748280781" sldId="46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32991973" sldId="46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149162005" sldId="46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216407869" sldId="46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746782126" sldId="46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947317449" sldId="46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08624844" sldId="46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553526615" sldId="46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046241337" sldId="47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465557762" sldId="47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092068218" sldId="47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063975186" sldId="47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346293056" sldId="47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752324830" sldId="47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813275802" sldId="47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398850028" sldId="47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464289923" sldId="47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583237833" sldId="47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053363359" sldId="48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681478987" sldId="48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588490871" sldId="48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254589533" sldId="48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339318439" sldId="48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461532879" sldId="48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590899278" sldId="48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066732702" sldId="48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769864673" sldId="48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619094760" sldId="48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72821783" sldId="49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11233787" sldId="49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981797948" sldId="49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369498523" sldId="49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558836639" sldId="49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063748844" sldId="49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428299407" sldId="49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686819330" sldId="49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328973644" sldId="49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204558522" sldId="49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712962945" sldId="50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563433850" sldId="50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729193109" sldId="50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989934337" sldId="50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103018341" sldId="50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356675848" sldId="50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491694227" sldId="50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972381498" sldId="50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058111533" sldId="50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760970384" sldId="50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101132150" sldId="51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888296754" sldId="51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000967241" sldId="51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051064673" sldId="51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87475126" sldId="51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504219189" sldId="52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439446065" sldId="52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349979265" sldId="52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975918875" sldId="52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900734446" sldId="52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636308587" sldId="52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925082565" sldId="52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547019491" sldId="52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876724340" sldId="52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623174665" sldId="53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13088022" sldId="53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803529127" sldId="53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130096118" sldId="53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5477530" sldId="53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763237143" sldId="53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110567022" sldId="53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618314841" sldId="53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646367409" sldId="53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47123027" sldId="53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084042425" sldId="54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685683354" sldId="54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687045284" sldId="54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276542709" sldId="54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284568142" sldId="54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363713899" sldId="54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152548292" sldId="54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372092205" sldId="54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606088098" sldId="54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520474697" sldId="54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922271775" sldId="55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047934376" sldId="55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362510465" sldId="55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673685543" sldId="55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855212893" sldId="55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643450305" sldId="55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679129786" sldId="55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111747928" sldId="55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215252228" sldId="56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720856063" sldId="561"/>
        </pc:sldMkLst>
      </pc:sldChg>
      <pc:sldMasterChg chg="delSldLayout">
        <pc:chgData name="Luciano Pereira Soares" userId="16c53e34-c952-423e-8700-c0525d23304f" providerId="ADAL" clId="{AEA032F2-1115-D14D-BBD7-8D36EDD06ADB}" dt="2022-09-05T21:06:44.473" v="1" actId="2696"/>
        <pc:sldMasterMkLst>
          <pc:docMk/>
          <pc:sldMasterMk cId="0" sldId="2147483661"/>
        </pc:sldMasterMkLst>
        <pc:sldLayoutChg chg="del">
          <pc:chgData name="Luciano Pereira Soares" userId="16c53e34-c952-423e-8700-c0525d23304f" providerId="ADAL" clId="{AEA032F2-1115-D14D-BBD7-8D36EDD06ADB}" dt="2022-09-05T21:06:44.473" v="1" actId="2696"/>
          <pc:sldLayoutMkLst>
            <pc:docMk/>
            <pc:sldMasterMk cId="0" sldId="2147483661"/>
            <pc:sldLayoutMk cId="0" sldId="2147483657"/>
          </pc:sldLayoutMkLst>
        </pc:sldLayoutChg>
      </pc:sldMasterChg>
    </pc:docChg>
  </pc:docChgLst>
  <pc:docChgLst>
    <pc:chgData name="Luciano Pereira Soares" userId="16c53e34-c952-423e-8700-c0525d23304f" providerId="ADAL" clId="{23FAB5F9-CE55-7B4E-82BA-8712A3FC70FD}"/>
    <pc:docChg chg="delSld modSld modSection">
      <pc:chgData name="Luciano Pereira Soares" userId="16c53e34-c952-423e-8700-c0525d23304f" providerId="ADAL" clId="{23FAB5F9-CE55-7B4E-82BA-8712A3FC70FD}" dt="2022-09-05T21:04:40.495" v="9" actId="20577"/>
      <pc:docMkLst>
        <pc:docMk/>
      </pc:docMkLst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36569805" sldId="33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175192112" sldId="33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740425970" sldId="34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471685992" sldId="34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78202765" sldId="34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179067694" sldId="34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01138830" sldId="34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28288865" sldId="34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77325553" sldId="346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57953214" sldId="347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97489442" sldId="34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705461230" sldId="34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78375112" sldId="35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702188297" sldId="35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001422786" sldId="35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19416210" sldId="35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229030451" sldId="35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96182162" sldId="35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03870030" sldId="35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01414690" sldId="35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893012432" sldId="36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576181827" sldId="36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614382949" sldId="36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32049674" sldId="36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59701348" sldId="36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6776023" sldId="36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9813736" sldId="36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72946029" sldId="36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59750458" sldId="36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512076844" sldId="36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22687135" sldId="37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77792696" sldId="37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53015792" sldId="37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35331629" sldId="37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03842175" sldId="37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48714664" sldId="37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197320991" sldId="37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14094196" sldId="37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19318922" sldId="37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7961096" sldId="37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228510919" sldId="38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75196510" sldId="38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631642019" sldId="382"/>
        </pc:sldMkLst>
      </pc:sldChg>
      <pc:sldChg chg="modSp mod">
        <pc:chgData name="Luciano Pereira Soares" userId="16c53e34-c952-423e-8700-c0525d23304f" providerId="ADAL" clId="{23FAB5F9-CE55-7B4E-82BA-8712A3FC70FD}" dt="2022-09-05T21:04:12.772" v="3" actId="20577"/>
        <pc:sldMkLst>
          <pc:docMk/>
          <pc:sldMk cId="1892385204" sldId="384"/>
        </pc:sldMkLst>
        <pc:spChg chg="mod">
          <ac:chgData name="Luciano Pereira Soares" userId="16c53e34-c952-423e-8700-c0525d23304f" providerId="ADAL" clId="{23FAB5F9-CE55-7B4E-82BA-8712A3FC70FD}" dt="2022-09-05T21:04:12.772" v="3" actId="20577"/>
          <ac:spMkLst>
            <pc:docMk/>
            <pc:sldMk cId="1892385204" sldId="384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547615086" sldId="394"/>
        </pc:sldMkLst>
      </pc:sldChg>
      <pc:sldChg chg="modSp mod">
        <pc:chgData name="Luciano Pereira Soares" userId="16c53e34-c952-423e-8700-c0525d23304f" providerId="ADAL" clId="{23FAB5F9-CE55-7B4E-82BA-8712A3FC70FD}" dt="2022-09-05T21:04:26.451" v="5" actId="20577"/>
        <pc:sldMkLst>
          <pc:docMk/>
          <pc:sldMk cId="2186636348" sldId="406"/>
        </pc:sldMkLst>
        <pc:spChg chg="mod">
          <ac:chgData name="Luciano Pereira Soares" userId="16c53e34-c952-423e-8700-c0525d23304f" providerId="ADAL" clId="{23FAB5F9-CE55-7B4E-82BA-8712A3FC70FD}" dt="2022-09-05T21:04:26.451" v="5" actId="20577"/>
          <ac:spMkLst>
            <pc:docMk/>
            <pc:sldMk cId="2186636348" sldId="406"/>
            <ac:spMk id="4" creationId="{3B8D34AF-4651-D14B-84C4-E9FECE3D33FA}"/>
          </ac:spMkLst>
        </pc:spChg>
      </pc:sldChg>
      <pc:sldChg chg="modSp mod">
        <pc:chgData name="Luciano Pereira Soares" userId="16c53e34-c952-423e-8700-c0525d23304f" providerId="ADAL" clId="{23FAB5F9-CE55-7B4E-82BA-8712A3FC70FD}" dt="2022-09-05T21:04:33.372" v="7" actId="20577"/>
        <pc:sldMkLst>
          <pc:docMk/>
          <pc:sldMk cId="1707880651" sldId="418"/>
        </pc:sldMkLst>
        <pc:spChg chg="mod">
          <ac:chgData name="Luciano Pereira Soares" userId="16c53e34-c952-423e-8700-c0525d23304f" providerId="ADAL" clId="{23FAB5F9-CE55-7B4E-82BA-8712A3FC70FD}" dt="2022-09-05T21:04:33.372" v="7" actId="20577"/>
          <ac:spMkLst>
            <pc:docMk/>
            <pc:sldMk cId="1707880651" sldId="418"/>
            <ac:spMk id="4" creationId="{3B8D34AF-4651-D14B-84C4-E9FECE3D33FA}"/>
          </ac:spMkLst>
        </pc:spChg>
      </pc:sldChg>
      <pc:sldChg chg="modSp mod">
        <pc:chgData name="Luciano Pereira Soares" userId="16c53e34-c952-423e-8700-c0525d23304f" providerId="ADAL" clId="{23FAB5F9-CE55-7B4E-82BA-8712A3FC70FD}" dt="2022-09-05T21:04:40.495" v="9" actId="20577"/>
        <pc:sldMkLst>
          <pc:docMk/>
          <pc:sldMk cId="1550099056" sldId="421"/>
        </pc:sldMkLst>
        <pc:spChg chg="mod">
          <ac:chgData name="Luciano Pereira Soares" userId="16c53e34-c952-423e-8700-c0525d23304f" providerId="ADAL" clId="{23FAB5F9-CE55-7B4E-82BA-8712A3FC70FD}" dt="2022-09-05T21:04:40.495" v="9" actId="20577"/>
          <ac:spMkLst>
            <pc:docMk/>
            <pc:sldMk cId="1550099056" sldId="421"/>
            <ac:spMk id="4" creationId="{3B8D34AF-4651-D14B-84C4-E9FECE3D33FA}"/>
          </ac:spMkLst>
        </pc:spChg>
      </pc:sldChg>
    </pc:docChg>
  </pc:docChgLst>
  <pc:docChgLst>
    <pc:chgData name="Luciano Pereira Soares" userId="16c53e34-c952-423e-8700-c0525d23304f" providerId="ADAL" clId="{21D76053-4FC2-8046-8E35-708C3EA86774}"/>
    <pc:docChg chg="custSel delSld modSld modSection">
      <pc:chgData name="Luciano Pereira Soares" userId="16c53e34-c952-423e-8700-c0525d23304f" providerId="ADAL" clId="{21D76053-4FC2-8046-8E35-708C3EA86774}" dt="2022-08-17T00:34:52.779" v="1" actId="2696"/>
      <pc:docMkLst>
        <pc:docMk/>
      </pc:docMkLst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7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492238989" sldId="27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1982945" sldId="27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50689142" sldId="27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56012993" sldId="28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7571930" sldId="28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91742777" sldId="28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4898846" sldId="28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23398612" sldId="284"/>
        </pc:sldMkLst>
      </pc:sldChg>
      <pc:sldChg chg="delSp del mod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10650140" sldId="285"/>
        </pc:sldMkLst>
        <pc:spChg chg="del">
          <ac:chgData name="Luciano Pereira Soares" userId="16c53e34-c952-423e-8700-c0525d23304f" providerId="ADAL" clId="{21D76053-4FC2-8046-8E35-708C3EA86774}" dt="2022-08-15T21:48:35.069" v="0" actId="478"/>
          <ac:spMkLst>
            <pc:docMk/>
            <pc:sldMk cId="3610650140" sldId="285"/>
            <ac:spMk id="3" creationId="{92017288-34E3-384C-A876-1B3DB9BB03C6}"/>
          </ac:spMkLst>
        </pc:spChg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37304665" sldId="28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290008027" sldId="28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3880700" sldId="28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49827963" sldId="28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332155" sldId="29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0960086" sldId="29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34358883" sldId="29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18138588" sldId="29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8771689" sldId="29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26902687" sldId="29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84337191" sldId="29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73595821" sldId="29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45755376" sldId="29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74221417" sldId="29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34044073" sldId="30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69634474" sldId="30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3913687" sldId="30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727212897" sldId="30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51471121" sldId="30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53157801" sldId="30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51566873" sldId="30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78185438" sldId="30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33048560" sldId="30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92908236" sldId="30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450581019" sldId="31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08316626" sldId="31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34957580" sldId="31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807832657" sldId="31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28870872" sldId="31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89783527" sldId="31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798049986" sldId="31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47503315" sldId="31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48801762" sldId="31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80152500" sldId="32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61366562" sldId="32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0794106" sldId="32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089055669" sldId="32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32844973" sldId="32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196928" sldId="32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37131583" sldId="32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80530401" sldId="32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65727687" sldId="32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9457961" sldId="32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520571115" sldId="33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164295974" sldId="33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771695050" sldId="33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5071933" sldId="33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6409760" sldId="33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57655667" sldId="33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72068477" sldId="33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46476944" sldId="33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6632061" sldId="3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810874321" sldId="35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72318287" sldId="55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155441199" sldId="5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2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3f9fbc8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3f9fbc8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30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insper.edu.br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7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2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nrun.com/6-tips-laptop-gamer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s://www.insper.edu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es-computer-monitor-programming-1102797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efilecabinet.blogspot.com/2012/02/ending-up-with-extra-parts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hefilecabinet.blogspot.com/2012/02/ending-up-with-extra-parts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57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ED05A-3F9A-DC43-AFE8-072ADD18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It’s</a:t>
            </a:r>
            <a:r>
              <a:rPr lang="pt-BR" dirty="0"/>
              <a:t> time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some </a:t>
            </a:r>
            <a:r>
              <a:rPr lang="pt-BR" dirty="0" err="1"/>
              <a:t>fun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BE411B-65D2-5940-9C61-D872DBB81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6106" y="1152475"/>
            <a:ext cx="3736193" cy="3416400"/>
          </a:xfrm>
        </p:spPr>
        <p:txBody>
          <a:bodyPr/>
          <a:lstStyle/>
          <a:p>
            <a:r>
              <a:rPr lang="pt-BR" sz="1400" b="1" dirty="0"/>
              <a:t>Vamos jogar Xadrez contra a máquina?</a:t>
            </a:r>
          </a:p>
          <a:p>
            <a:endParaRPr lang="pt-BR" sz="1400" dirty="0"/>
          </a:p>
          <a:p>
            <a:r>
              <a:rPr lang="pt-BR" sz="1400" dirty="0"/>
              <a:t>Vamos fazer isso a partir de uma versão do </a:t>
            </a:r>
            <a:r>
              <a:rPr lang="pt-BR" sz="1400" dirty="0" err="1"/>
              <a:t>Minimax</a:t>
            </a:r>
            <a:r>
              <a:rPr lang="pt-BR" sz="1400" dirty="0"/>
              <a:t> implementada em Java</a:t>
            </a:r>
          </a:p>
          <a:p>
            <a:endParaRPr lang="pt-BR" sz="1400" dirty="0"/>
          </a:p>
          <a:p>
            <a:r>
              <a:rPr lang="pt-BR" sz="1400" dirty="0"/>
              <a:t>Avalie os seguintes pontos:</a:t>
            </a:r>
          </a:p>
          <a:p>
            <a:pPr lvl="1"/>
            <a:r>
              <a:rPr lang="pt-BR" sz="1100" dirty="0"/>
              <a:t>(</a:t>
            </a:r>
            <a:r>
              <a:rPr lang="pt-BR" sz="1100" dirty="0" err="1"/>
              <a:t>i</a:t>
            </a:r>
            <a:r>
              <a:rPr lang="pt-BR" sz="1100" dirty="0"/>
              <a:t>) é possível ganhar da máquina?</a:t>
            </a:r>
          </a:p>
          <a:p>
            <a:pPr lvl="1"/>
            <a:r>
              <a:rPr lang="pt-BR" sz="1100" dirty="0"/>
              <a:t>(</a:t>
            </a:r>
            <a:r>
              <a:rPr lang="pt-BR" sz="1100" dirty="0" err="1"/>
              <a:t>ii</a:t>
            </a:r>
            <a:r>
              <a:rPr lang="pt-BR" sz="1100" dirty="0"/>
              <a:t>) qual o tempo de processamento?</a:t>
            </a:r>
          </a:p>
        </p:txBody>
      </p:sp>
      <p:pic>
        <p:nvPicPr>
          <p:cNvPr id="5" name="Imagem 4" descr="Pessoa posando para foto em frente a computador&#10;&#10;Descrição gerada automaticamente com confiança média">
            <a:extLst>
              <a:ext uri="{FF2B5EF4-FFF2-40B4-BE49-F238E27FC236}">
                <a16:creationId xmlns:a16="http://schemas.microsoft.com/office/drawing/2014/main" id="{28BE963E-F3EA-5840-BEEB-2A3CADF8BE0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0119" y="1260475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6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Resolvendo a mochila binária de uma busca exaustiva recursiva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Pratique a implementação do algoritmo a partir do pseudocódigo disponível no roteiro da aula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Compare essa solução com outras abordagens (tempo, resultado, etc.)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783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3B35729-D76C-2A4E-80C1-3363DD715D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8675" cy="5148263"/>
          </a:xfrm>
        </p:spPr>
      </p:pic>
      <p:sp>
        <p:nvSpPr>
          <p:cNvPr id="315" name="Google Shape;315;p35"/>
          <p:cNvSpPr/>
          <p:nvPr/>
        </p:nvSpPr>
        <p:spPr>
          <a:xfrm>
            <a:off x="2637125" y="751455"/>
            <a:ext cx="6507000" cy="1254644"/>
          </a:xfrm>
          <a:prstGeom prst="rect">
            <a:avLst/>
          </a:prstGeom>
          <a:solidFill>
            <a:srgbClr val="EE2A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CD169E-3B5F-A64A-9F6B-95E294A6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985504"/>
            <a:ext cx="5236068" cy="803617"/>
          </a:xfrm>
        </p:spPr>
        <p:txBody>
          <a:bodyPr anchor="ctr"/>
          <a:lstStyle/>
          <a:p>
            <a:r>
              <a:rPr lang="pt-BR" sz="3200" dirty="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EEF8E9-DB83-B54E-AB83-D570305A543A}"/>
              </a:ext>
            </a:extLst>
          </p:cNvPr>
          <p:cNvSpPr/>
          <p:nvPr/>
        </p:nvSpPr>
        <p:spPr>
          <a:xfrm>
            <a:off x="0" y="4537623"/>
            <a:ext cx="3368675" cy="61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8;p1">
            <a:hlinkClick r:id="rId4"/>
            <a:extLst>
              <a:ext uri="{FF2B5EF4-FFF2-40B4-BE49-F238E27FC236}">
                <a16:creationId xmlns:a16="http://schemas.microsoft.com/office/drawing/2014/main" id="{27F95506-F9F3-1C41-B06F-ADE08AD0B966}"/>
              </a:ext>
            </a:extLst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" name="Google Shape;10;p1">
            <a:extLst>
              <a:ext uri="{FF2B5EF4-FFF2-40B4-BE49-F238E27FC236}">
                <a16:creationId xmlns:a16="http://schemas.microsoft.com/office/drawing/2014/main" id="{C11EA0F0-03FE-C244-82AC-9FBDD663BFE7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A814AC8-9B6E-0C46-8621-AC74C67C7B25}"/>
              </a:ext>
            </a:extLst>
          </p:cNvPr>
          <p:cNvCxnSpPr/>
          <p:nvPr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8814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8D34AF-4651-D14B-84C4-E9FECE3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- 09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CE4FC6F-A5E6-B842-BCD5-010CF0448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Exaustiva</a:t>
            </a:r>
            <a:endParaRPr lang="en-US" dirty="0"/>
          </a:p>
          <a:p>
            <a:endParaRPr lang="en-US" dirty="0"/>
          </a:p>
        </p:txBody>
      </p:sp>
      <p:pic>
        <p:nvPicPr>
          <p:cNvPr id="26" name="Espaço Reservado para Imagem 25" descr="Texto&#10;&#10;Descrição gerada automaticamente">
            <a:extLst>
              <a:ext uri="{FF2B5EF4-FFF2-40B4-BE49-F238E27FC236}">
                <a16:creationId xmlns:a16="http://schemas.microsoft.com/office/drawing/2014/main" id="{91DBB4F5-11A8-894B-8397-36C649F9D8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66363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C555A46F-1E93-7E4D-BEE4-5BE88E40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/>
              <a:t>Busca exaustiva – Força bruta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C00836E-35D9-9944-BB3D-68714FDA5A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Força bruta </a:t>
            </a:r>
            <a:r>
              <a:rPr lang="pt-BR" dirty="0"/>
              <a:t>é normalmente a primeira ideia para resolver problemas computacionais</a:t>
            </a:r>
          </a:p>
          <a:p>
            <a:r>
              <a:rPr lang="pt-BR" dirty="0"/>
              <a:t>Mas se para uma mochila nós temos </a:t>
            </a:r>
            <a:r>
              <a:rPr lang="pt-BR" i="1" dirty="0" err="1"/>
              <a:t>n</a:t>
            </a:r>
            <a:r>
              <a:rPr lang="pt-BR" i="1" dirty="0"/>
              <a:t> </a:t>
            </a:r>
            <a:r>
              <a:rPr lang="pt-BR" dirty="0"/>
              <a:t>possíveis itens, então temos 2</a:t>
            </a:r>
            <a:r>
              <a:rPr lang="pt-BR" baseline="30000" dirty="0"/>
              <a:t>n </a:t>
            </a:r>
            <a:r>
              <a:rPr lang="pt-BR" dirty="0"/>
              <a:t>possíveis combinações para serem testadas</a:t>
            </a:r>
          </a:p>
          <a:p>
            <a:endParaRPr lang="pt-BR" dirty="0"/>
          </a:p>
          <a:p>
            <a:r>
              <a:rPr lang="pt-BR" dirty="0"/>
              <a:t>Para a mochila binária, a complexidade do algoritmo é O(2</a:t>
            </a:r>
            <a:r>
              <a:rPr lang="pt-BR" baseline="30000" dirty="0"/>
              <a:t>n</a:t>
            </a:r>
            <a:r>
              <a:rPr lang="pt-BR" dirty="0"/>
              <a:t>), o que nos limita a executar esse approach apenas para pequenos valores de </a:t>
            </a:r>
            <a:r>
              <a:rPr lang="pt-BR" dirty="0" err="1"/>
              <a:t>n</a:t>
            </a:r>
            <a:endParaRPr lang="pt-BR" dirty="0"/>
          </a:p>
          <a:p>
            <a:endParaRPr lang="pt-BR" baseline="30000" dirty="0"/>
          </a:p>
          <a:p>
            <a:endParaRPr lang="pt-BR" baseline="30000" dirty="0"/>
          </a:p>
        </p:txBody>
      </p:sp>
      <p:pic>
        <p:nvPicPr>
          <p:cNvPr id="1034" name="Picture 10" descr="Argolas - Ginástica Artística - Jogos Olímpicos Tóquio 2020">
            <a:extLst>
              <a:ext uri="{FF2B5EF4-FFF2-40B4-BE49-F238E27FC236}">
                <a16:creationId xmlns:a16="http://schemas.microsoft.com/office/drawing/2014/main" id="{FFC915CE-F92B-8B42-99AD-1ACA2907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5655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6D129-3E9F-5049-83BE-514501B1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exaustiva na mochila</a:t>
            </a:r>
          </a:p>
        </p:txBody>
      </p:sp>
      <p:pic>
        <p:nvPicPr>
          <p:cNvPr id="6" name="Espaço Reservado para Imagem 5" descr="Forma, Calendário, Círculo&#10;&#10;Descrição gerada automaticamente">
            <a:extLst>
              <a:ext uri="{FF2B5EF4-FFF2-40B4-BE49-F238E27FC236}">
                <a16:creationId xmlns:a16="http://schemas.microsoft.com/office/drawing/2014/main" id="{BCBEE721-11DA-754A-9982-ECE2A09EB3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04FEA0-CAB9-7D4D-A063-B8F0835412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Imagine uma mochila com capacidade 16 e 4 itens: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722F12-4E1F-034B-8462-5BBDD334CDBD}"/>
              </a:ext>
            </a:extLst>
          </p:cNvPr>
          <p:cNvSpPr txBox="1"/>
          <p:nvPr/>
        </p:nvSpPr>
        <p:spPr>
          <a:xfrm>
            <a:off x="0" y="5148263"/>
            <a:ext cx="3369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://thefilecabinet.blogspot.com/2012/02/ending-up-with-extra-parts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7425F5-C4DB-A84E-8D6E-408BC4E91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953" y="2571750"/>
            <a:ext cx="34163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766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6D129-3E9F-5049-83BE-514501B1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1" y="41662"/>
            <a:ext cx="5236068" cy="572700"/>
          </a:xfrm>
        </p:spPr>
        <p:txBody>
          <a:bodyPr/>
          <a:lstStyle/>
          <a:p>
            <a:r>
              <a:rPr lang="pt-BR" dirty="0"/>
              <a:t>Busca exaustiva na mochila</a:t>
            </a:r>
          </a:p>
        </p:txBody>
      </p:sp>
      <p:pic>
        <p:nvPicPr>
          <p:cNvPr id="6" name="Espaço Reservado para Imagem 5" descr="Forma, Calendário, Círculo&#10;&#10;Descrição gerada automaticamente">
            <a:extLst>
              <a:ext uri="{FF2B5EF4-FFF2-40B4-BE49-F238E27FC236}">
                <a16:creationId xmlns:a16="http://schemas.microsoft.com/office/drawing/2014/main" id="{BCBEE721-11DA-754A-9982-ECE2A09EB3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04FEA0-CAB9-7D4D-A063-B8F0835412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1" y="1055687"/>
            <a:ext cx="5236068" cy="3032125"/>
          </a:xfrm>
        </p:spPr>
        <p:txBody>
          <a:bodyPr/>
          <a:lstStyle/>
          <a:p>
            <a:r>
              <a:rPr lang="pt-BR" dirty="0"/>
              <a:t>Possíveis combinações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722F12-4E1F-034B-8462-5BBDD334CDBD}"/>
              </a:ext>
            </a:extLst>
          </p:cNvPr>
          <p:cNvSpPr txBox="1"/>
          <p:nvPr/>
        </p:nvSpPr>
        <p:spPr>
          <a:xfrm>
            <a:off x="0" y="5148263"/>
            <a:ext cx="3369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://thefilecabinet.blogspot.com/2012/02/ending-up-with-extra-parts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A57FA59-CFE2-D542-83F1-2FAA2CB278E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8048" y="1448175"/>
            <a:ext cx="2643373" cy="35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356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8B281E-2399-5845-9712-8380B2E9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Obtendo uma solução </a:t>
            </a:r>
            <a:r>
              <a:rPr lang="pt-BR" dirty="0">
                <a:solidFill>
                  <a:srgbClr val="C00000"/>
                </a:solidFill>
              </a:rPr>
              <a:t>ótima global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A218D75-1DC1-F84C-85A2-5758AB949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todo objeto, só temos duas possibilidades:</a:t>
            </a:r>
          </a:p>
          <a:p>
            <a:endParaRPr lang="pt-BR" dirty="0"/>
          </a:p>
          <a:p>
            <a:r>
              <a:rPr lang="pt-BR" dirty="0"/>
              <a:t>(1) Incluir na mochila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(2) Não incluir na mochila</a:t>
            </a:r>
          </a:p>
        </p:txBody>
      </p:sp>
    </p:spTree>
    <p:extLst>
      <p:ext uri="{BB962C8B-B14F-4D97-AF65-F5344CB8AC3E}">
        <p14:creationId xmlns:p14="http://schemas.microsoft.com/office/powerpoint/2010/main" val="8450368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8B281E-2399-5845-9712-8380B2E9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Obtendo uma solução </a:t>
            </a:r>
            <a:r>
              <a:rPr lang="pt-BR" dirty="0">
                <a:solidFill>
                  <a:srgbClr val="C00000"/>
                </a:solidFill>
              </a:rPr>
              <a:t>ótima global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A218D75-1DC1-F84C-85A2-5758AB949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todo objeto, só temos duas possibilidades:</a:t>
            </a:r>
          </a:p>
          <a:p>
            <a:endParaRPr lang="pt-BR" dirty="0"/>
          </a:p>
          <a:p>
            <a:r>
              <a:rPr lang="pt-BR" dirty="0"/>
              <a:t>(1) Incluir na mochila </a:t>
            </a:r>
          </a:p>
          <a:p>
            <a:pPr lvl="1"/>
            <a:r>
              <a:rPr lang="pt-BR" dirty="0"/>
              <a:t>Resolva então agora um novo subproblema: uma mochila de menor capacidade (em função do novo item)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(2) Não incluir na mochila</a:t>
            </a:r>
          </a:p>
          <a:p>
            <a:pPr lvl="1"/>
            <a:r>
              <a:rPr lang="pt-BR" dirty="0"/>
              <a:t>Resolva então agora um novo subproblema: a mochila tem a mesma capacidade, mas esse item foi removido da lista de itens</a:t>
            </a:r>
          </a:p>
        </p:txBody>
      </p:sp>
    </p:spTree>
    <p:extLst>
      <p:ext uri="{BB962C8B-B14F-4D97-AF65-F5344CB8AC3E}">
        <p14:creationId xmlns:p14="http://schemas.microsoft.com/office/powerpoint/2010/main" val="42597346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8900-11BC-6A4B-A896-E5DF0D17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Esse algoritmo é </a:t>
            </a:r>
            <a:r>
              <a:rPr lang="pt-BR" dirty="0">
                <a:solidFill>
                  <a:srgbClr val="C00000"/>
                </a:solidFill>
              </a:rPr>
              <a:t>recursivo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C37609-F39F-924B-832A-89C765EC6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 descr="Recursive Functions - GeeksforGeeks">
            <a:extLst>
              <a:ext uri="{FF2B5EF4-FFF2-40B4-BE49-F238E27FC236}">
                <a16:creationId xmlns:a16="http://schemas.microsoft.com/office/drawing/2014/main" id="{294BAA43-4773-EC44-99AF-D4B682A9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7356" y="1234658"/>
            <a:ext cx="5827571" cy="35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4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1E2C3-FDCD-DF40-864F-27E23CA5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exaustiva – inspiração </a:t>
            </a:r>
            <a:r>
              <a:rPr lang="pt-BR" dirty="0" err="1"/>
              <a:t>MiniMax</a:t>
            </a:r>
            <a:endParaRPr lang="pt-BR" dirty="0"/>
          </a:p>
        </p:txBody>
      </p:sp>
      <p:pic>
        <p:nvPicPr>
          <p:cNvPr id="4" name="Picture 2" descr="Algoritmo Minimax - Introdução à Inteligência Artificial">
            <a:extLst>
              <a:ext uri="{FF2B5EF4-FFF2-40B4-BE49-F238E27FC236}">
                <a16:creationId xmlns:a16="http://schemas.microsoft.com/office/drawing/2014/main" id="{92C7582C-A75A-2D48-955C-49D9550F2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700" y="1017725"/>
            <a:ext cx="5163984" cy="367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asparov versus Deep Blue: o cérebro contra o computador - Casa do Xadrez -  Sergei Belavenets | Porto Alegre | RS">
            <a:extLst>
              <a:ext uri="{FF2B5EF4-FFF2-40B4-BE49-F238E27FC236}">
                <a16:creationId xmlns:a16="http://schemas.microsoft.com/office/drawing/2014/main" id="{6BDB37AD-F4D5-074B-A02B-8F3384E0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01883" y="2571750"/>
            <a:ext cx="3956636" cy="222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3341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309</Words>
  <Application>Microsoft Macintosh PowerPoint</Application>
  <PresentationFormat>On-screen Show (16:9)</PresentationFormat>
  <Paragraphs>50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Lato Light</vt:lpstr>
      <vt:lpstr>Verdana</vt:lpstr>
      <vt:lpstr>Simple Light</vt:lpstr>
      <vt:lpstr>Supercomputação</vt:lpstr>
      <vt:lpstr>Aula - 09</vt:lpstr>
      <vt:lpstr>Busca exaustiva – Força bruta</vt:lpstr>
      <vt:lpstr>Busca exaustiva na mochila</vt:lpstr>
      <vt:lpstr>Busca exaustiva na mochila</vt:lpstr>
      <vt:lpstr>Obtendo uma solução ótima global</vt:lpstr>
      <vt:lpstr>Obtendo uma solução ótima global</vt:lpstr>
      <vt:lpstr>Esse algoritmo é recursivo</vt:lpstr>
      <vt:lpstr>Busca exaustiva – inspiração MiniMax</vt:lpstr>
      <vt:lpstr>It’s time to have some fun</vt:lpstr>
      <vt:lpstr>Atividade prática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109</cp:revision>
  <cp:lastPrinted>2022-05-13T10:27:46Z</cp:lastPrinted>
  <dcterms:modified xsi:type="dcterms:W3CDTF">2022-09-05T21:06:58Z</dcterms:modified>
</cp:coreProperties>
</file>