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  <p:sldMasterId id="2147483680" r:id="rId2"/>
    <p:sldMasterId id="2147483878" r:id="rId3"/>
  </p:sldMasterIdLst>
  <p:sldIdLst>
    <p:sldId id="256" r:id="rId4"/>
    <p:sldId id="257" r:id="rId5"/>
    <p:sldId id="265" r:id="rId6"/>
    <p:sldId id="258" r:id="rId7"/>
    <p:sldId id="264" r:id="rId8"/>
    <p:sldId id="259" r:id="rId9"/>
    <p:sldId id="268" r:id="rId10"/>
    <p:sldId id="260" r:id="rId11"/>
    <p:sldId id="263" r:id="rId12"/>
    <p:sldId id="266" r:id="rId13"/>
    <p:sldId id="261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0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sampaio/cursos/2007.1/Graduacao/SI-II/Uml/diagramas/usecases/usecases.htm" TargetMode="External"/><Relationship Id="rId2" Type="http://schemas.openxmlformats.org/officeDocument/2006/relationships/hyperlink" Target="http://www.ateomomento.com.br/uml-diagrama-de-atividades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pt.wikipedia.org/wiki/Diagrama_de_ativida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2351" y="0"/>
            <a:ext cx="8676222" cy="3200400"/>
          </a:xfrm>
        </p:spPr>
        <p:txBody>
          <a:bodyPr/>
          <a:lstStyle/>
          <a:p>
            <a:pPr algn="ctr"/>
            <a:r>
              <a:rPr lang="pt-BR" dirty="0" err="1" smtClean="0"/>
              <a:t>Gerlabs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2351" y="3276599"/>
            <a:ext cx="8676222" cy="1905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Acadêmicos: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Daniel Vaz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David Ferraz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José Francisco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Maycon Moreira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Paulo Vinicius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5" y="-1"/>
            <a:ext cx="10763247" cy="6880415"/>
          </a:xfrm>
        </p:spPr>
      </p:pic>
    </p:spTree>
    <p:extLst>
      <p:ext uri="{BB962C8B-B14F-4D97-AF65-F5344CB8AC3E}">
        <p14:creationId xmlns:p14="http://schemas.microsoft.com/office/powerpoint/2010/main" val="116743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15413"/>
            <a:ext cx="9905998" cy="3775788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</a:rPr>
              <a:t>representação da estrutura e relações das 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  <a:effectLst/>
              </a:rPr>
              <a:t>classes que 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</a:rPr>
              <a:t>servem de modelo para objetos. </a:t>
            </a:r>
            <a:endParaRPr lang="pt-BR" dirty="0" smtClean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pt-BR" dirty="0" smtClean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</a:rPr>
              <a:t>É uma modelagem muito útil para o desenvolvimento de sistemas, pois define todas as classes que o sistema necessita possuir e é a base para a construção dos diagramas de comunicação, sequência e estados.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63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C:\Users\maycon\Desktop\diagrama de clas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4" y="-6532"/>
            <a:ext cx="9205784" cy="68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12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http://www.ateomomento.com.br/uml-diagrama-de-atividades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http://www.dsc.ufcg.edu.br/~</a:t>
            </a:r>
            <a:r>
              <a:rPr lang="pt-BR" dirty="0" smtClean="0">
                <a:hlinkClick r:id="rId3"/>
              </a:rPr>
              <a:t>sampaio/cursos/2007.1/Graduacao/SI-II/Uml/diagramas/usecases/usecases.htm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pt.wikipedia.org/wiki/Diagrama_de_atividade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816289"/>
            <a:ext cx="9905998" cy="31242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>
                <a:effectLst/>
              </a:rPr>
              <a:t>descreve os pacotes ou pedaços do sistema divididos em agrupamentos lógicos mostrando as dependências entre eles </a:t>
            </a:r>
            <a:endParaRPr lang="pt-BR" sz="2400" dirty="0" smtClean="0">
              <a:effectLst/>
            </a:endParaRPr>
          </a:p>
          <a:p>
            <a:pPr algn="just"/>
            <a:endParaRPr lang="pt-BR" sz="2400" dirty="0" smtClean="0">
              <a:effectLst/>
            </a:endParaRPr>
          </a:p>
          <a:p>
            <a:pPr algn="just"/>
            <a:r>
              <a:rPr lang="pt-BR" sz="2400" dirty="0">
                <a:effectLst/>
              </a:rPr>
              <a:t>muito utilizado para ilustrar a arquitetura de um sistema mostrando o agrupamento de suas </a:t>
            </a:r>
            <a:r>
              <a:rPr lang="pt-BR" sz="2400" dirty="0" smtClean="0">
                <a:effectLst/>
              </a:rPr>
              <a:t>classes</a:t>
            </a:r>
          </a:p>
          <a:p>
            <a:pPr algn="just"/>
            <a:r>
              <a:rPr lang="pt-BR" sz="2400" dirty="0" smtClean="0">
                <a:effectLst/>
              </a:rPr>
              <a:t> </a:t>
            </a:r>
          </a:p>
          <a:p>
            <a:pPr algn="just"/>
            <a:r>
              <a:rPr lang="pt-BR" sz="2400" dirty="0">
                <a:effectLst/>
              </a:rPr>
              <a:t>pode ser utilizado em qualquer fase do processo de modelagem e visa organizar os modelos..</a:t>
            </a:r>
          </a:p>
          <a:p>
            <a:endParaRPr lang="pt-BR" dirty="0" smtClean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863" y="-228600"/>
            <a:ext cx="12580863" cy="7395882"/>
          </a:xfrm>
        </p:spPr>
      </p:pic>
    </p:spTree>
    <p:extLst>
      <p:ext uri="{BB962C8B-B14F-4D97-AF65-F5344CB8AC3E}">
        <p14:creationId xmlns:p14="http://schemas.microsoft.com/office/powerpoint/2010/main" val="216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Perfis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Possibilita a definição de novos elementos UML, permitindo assim estender os diagramas existentes com a inclusão de estruturas customizadas para uma determinada necessidade.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4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3133"/>
            <a:ext cx="7522323" cy="6487635"/>
          </a:xfrm>
        </p:spPr>
      </p:pic>
    </p:spTree>
    <p:extLst>
      <p:ext uri="{BB962C8B-B14F-4D97-AF65-F5344CB8AC3E}">
        <p14:creationId xmlns:p14="http://schemas.microsoft.com/office/powerpoint/2010/main" val="12267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34122"/>
            <a:ext cx="9905998" cy="1905000"/>
          </a:xfrm>
        </p:spPr>
        <p:txBody>
          <a:bodyPr/>
          <a:lstStyle/>
          <a:p>
            <a:pPr algn="ctr"/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332653"/>
            <a:ext cx="9905998" cy="486124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>
                <a:effectLst/>
              </a:rPr>
              <a:t>é um diagrama comportamental (que especifica o comportamento do software), e através dele podemos modelar partes do comportamento de um </a:t>
            </a:r>
            <a:r>
              <a:rPr lang="pt-BR" sz="2400" dirty="0" smtClean="0">
                <a:effectLst/>
              </a:rPr>
              <a:t>software.</a:t>
            </a:r>
          </a:p>
          <a:p>
            <a:pPr algn="just"/>
            <a:endParaRPr lang="pt-BR" sz="2400" dirty="0" smtClean="0">
              <a:effectLst/>
            </a:endParaRPr>
          </a:p>
          <a:p>
            <a:pPr algn="just"/>
            <a:r>
              <a:rPr lang="pt-BR" sz="2400" dirty="0">
                <a:effectLst/>
              </a:rPr>
              <a:t> 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effectLst/>
              </a:rPr>
              <a:t>tem como objetivo principal a especificação do comportamento do software, </a:t>
            </a:r>
            <a:r>
              <a:rPr lang="pt-BR" sz="2400" b="1" dirty="0">
                <a:solidFill>
                  <a:schemeClr val="tx1">
                    <a:lumMod val="95000"/>
                  </a:schemeClr>
                </a:solidFill>
                <a:effectLst/>
              </a:rPr>
              <a:t>do ponto de vista funcional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effectLst/>
              </a:rPr>
              <a:t>, ou seja, das suas funcionalidades</a:t>
            </a:r>
            <a:r>
              <a:rPr lang="pt-BR" sz="240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.</a:t>
            </a:r>
          </a:p>
          <a:p>
            <a:pPr algn="just"/>
            <a:endParaRPr lang="pt-BR" sz="2400" dirty="0" smtClean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r>
              <a:rPr lang="pt-BR" sz="2400" dirty="0" smtClean="0">
                <a:effectLst/>
              </a:rPr>
              <a:t>diagramas </a:t>
            </a:r>
            <a:r>
              <a:rPr lang="pt-BR" sz="2400" dirty="0">
                <a:effectLst/>
              </a:rPr>
              <a:t>de atividade costumam conter:</a:t>
            </a:r>
          </a:p>
          <a:p>
            <a:pPr lvl="2" algn="just"/>
            <a:r>
              <a:rPr lang="pt-BR" sz="1800" dirty="0">
                <a:effectLst/>
              </a:rPr>
              <a:t>Estado de atividade e estado de ação.</a:t>
            </a:r>
          </a:p>
          <a:p>
            <a:pPr lvl="2" algn="just"/>
            <a:r>
              <a:rPr lang="pt-BR" sz="1800" dirty="0">
                <a:effectLst/>
              </a:rPr>
              <a:t>Transições</a:t>
            </a:r>
          </a:p>
          <a:p>
            <a:pPr lvl="2" algn="just"/>
            <a:r>
              <a:rPr lang="pt-BR" sz="1800" dirty="0" smtClean="0">
                <a:effectLst/>
              </a:rPr>
              <a:t>Objetos</a:t>
            </a:r>
          </a:p>
          <a:p>
            <a:pPr lvl="2"/>
            <a:endParaRPr lang="pt-BR" dirty="0">
              <a:effectLst/>
            </a:endParaRPr>
          </a:p>
          <a:p>
            <a:endParaRPr lang="pt-BR" dirty="0" smtClean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4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0" y="-15242"/>
            <a:ext cx="9206487" cy="687324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08" y="0"/>
            <a:ext cx="920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O Diagrama de </a:t>
            </a:r>
            <a:r>
              <a:rPr lang="pt-BR" i="1" dirty="0">
                <a:effectLst/>
              </a:rPr>
              <a:t>Casos de Uso</a:t>
            </a:r>
            <a:r>
              <a:rPr lang="pt-BR" dirty="0">
                <a:effectLst/>
              </a:rPr>
              <a:t> tem o objetivo de auxiliar a comunicação entre os analistas e o cliente</a:t>
            </a:r>
            <a:r>
              <a:rPr lang="pt-BR" dirty="0" smtClean="0">
                <a:effectLst/>
              </a:rPr>
              <a:t>.</a:t>
            </a:r>
          </a:p>
          <a:p>
            <a:endParaRPr lang="pt-BR" dirty="0">
              <a:effectLst/>
            </a:endParaRPr>
          </a:p>
          <a:p>
            <a:r>
              <a:rPr lang="pt-BR" dirty="0">
                <a:effectLst/>
              </a:rPr>
              <a:t>Um diagrama de Caso de Uso descreve um cenário que mostra as funcionalidades do sistema do ponto de vista do usuário. </a:t>
            </a:r>
            <a:endParaRPr lang="pt-BR" dirty="0" smtClean="0">
              <a:effectLst/>
            </a:endParaRPr>
          </a:p>
          <a:p>
            <a:endParaRPr lang="pt-BR" dirty="0">
              <a:effectLst/>
            </a:endParaRPr>
          </a:p>
          <a:p>
            <a:r>
              <a:rPr lang="pt-BR" dirty="0">
                <a:effectLst/>
              </a:rPr>
              <a:t>O cliente deve ver no diagrama de Casos de Uso as principais funcionalidades de seu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63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543548"/>
            <a:ext cx="9905998" cy="358917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ffectLst/>
              </a:rPr>
              <a:t>O diagrama de Caso de Uso é representado por:</a:t>
            </a:r>
          </a:p>
          <a:p>
            <a:pPr algn="ctr"/>
            <a:r>
              <a:rPr lang="pt-BR" dirty="0">
                <a:effectLst/>
              </a:rPr>
              <a:t>atores;</a:t>
            </a:r>
          </a:p>
          <a:p>
            <a:pPr algn="ctr"/>
            <a:r>
              <a:rPr lang="pt-BR" dirty="0">
                <a:effectLst/>
              </a:rPr>
              <a:t>casos de uso;</a:t>
            </a:r>
          </a:p>
          <a:p>
            <a:pPr algn="ctr"/>
            <a:r>
              <a:rPr lang="pt-BR" dirty="0">
                <a:effectLst/>
              </a:rPr>
              <a:t>relacionamentos entre estes elementos. </a:t>
            </a:r>
          </a:p>
          <a:p>
            <a:pPr algn="ctr"/>
            <a:r>
              <a:rPr lang="pt-BR" dirty="0">
                <a:effectLst/>
              </a:rPr>
              <a:t>Estes relacionamentos podem ser:</a:t>
            </a:r>
          </a:p>
          <a:p>
            <a:pPr algn="ctr"/>
            <a:r>
              <a:rPr lang="pt-BR" dirty="0">
                <a:effectLst/>
              </a:rPr>
              <a:t>associações entre atores e casos de uso;</a:t>
            </a:r>
          </a:p>
          <a:p>
            <a:pPr algn="ctr"/>
            <a:r>
              <a:rPr lang="pt-BR" dirty="0">
                <a:effectLst/>
              </a:rPr>
              <a:t>generalizações entre os atores;</a:t>
            </a:r>
          </a:p>
          <a:p>
            <a:pPr algn="ctr"/>
            <a:r>
              <a:rPr lang="pt-BR" dirty="0">
                <a:effectLst/>
              </a:rPr>
              <a:t>generalizações, </a:t>
            </a:r>
            <a:r>
              <a:rPr lang="pt-BR" i="1" dirty="0" err="1">
                <a:effectLst/>
              </a:rPr>
              <a:t>extends</a:t>
            </a:r>
            <a:r>
              <a:rPr lang="pt-BR" dirty="0">
                <a:effectLst/>
              </a:rPr>
              <a:t> e </a:t>
            </a:r>
            <a:r>
              <a:rPr lang="pt-BR" i="1" dirty="0">
                <a:effectLst/>
              </a:rPr>
              <a:t>includes</a:t>
            </a:r>
            <a:r>
              <a:rPr lang="pt-BR" dirty="0">
                <a:effectLst/>
              </a:rPr>
              <a:t> entre os casos de uso.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3300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195</TotalTime>
  <Words>137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Wingdings 3</vt:lpstr>
      <vt:lpstr>Tema do Office</vt:lpstr>
      <vt:lpstr>1_Tema do Office</vt:lpstr>
      <vt:lpstr>Íon - Sala da Diretoria</vt:lpstr>
      <vt:lpstr>Gerlabs</vt:lpstr>
      <vt:lpstr>Diagrama de pacotes</vt:lpstr>
      <vt:lpstr>Apresentação do PowerPoint</vt:lpstr>
      <vt:lpstr>Diagrama de Perfis</vt:lpstr>
      <vt:lpstr>Apresentação do PowerPoint</vt:lpstr>
      <vt:lpstr>Diagrama de atividades</vt:lpstr>
      <vt:lpstr>Apresentação do PowerPoint</vt:lpstr>
      <vt:lpstr>Diagrama de casos de uso</vt:lpstr>
      <vt:lpstr>Diagrama de casos de uso</vt:lpstr>
      <vt:lpstr>Apresentação do PowerPoint</vt:lpstr>
      <vt:lpstr>Diagrama de classes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Gerlabs</dc:title>
  <dc:creator>Daniel Vaz Oliveira</dc:creator>
  <cp:lastModifiedBy>José Francisco</cp:lastModifiedBy>
  <cp:revision>14</cp:revision>
  <dcterms:created xsi:type="dcterms:W3CDTF">2018-03-29T16:21:20Z</dcterms:created>
  <dcterms:modified xsi:type="dcterms:W3CDTF">2018-03-29T22:36:31Z</dcterms:modified>
</cp:coreProperties>
</file>