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5" r:id="rId18"/>
    <p:sldId id="276" r:id="rId19"/>
    <p:sldId id="283" r:id="rId20"/>
    <p:sldId id="277" r:id="rId21"/>
    <p:sldId id="278" r:id="rId22"/>
    <p:sldId id="280" r:id="rId23"/>
    <p:sldId id="282" r:id="rId2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8829"/>
    <a:srgbClr val="F69020"/>
    <a:srgbClr val="F5A723"/>
    <a:srgbClr val="33322F"/>
    <a:srgbClr val="F76A16"/>
    <a:srgbClr val="FFFFFF"/>
    <a:srgbClr val="FC6818"/>
    <a:srgbClr val="F87E1B"/>
    <a:srgbClr val="F79321"/>
    <a:srgbClr val="FC6B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5" autoAdjust="0"/>
    <p:restoredTop sz="96586" autoAdjust="0"/>
  </p:normalViewPr>
  <p:slideViewPr>
    <p:cSldViewPr snapToGrid="0">
      <p:cViewPr varScale="1">
        <p:scale>
          <a:sx n="57" d="100"/>
          <a:sy n="57" d="100"/>
        </p:scale>
        <p:origin x="54" y="1392"/>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21E981-F27B-4B7D-AB0A-714C5B3324A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s-MX"/>
        </a:p>
      </dgm:t>
    </dgm:pt>
    <dgm:pt modelId="{B5F8A0F6-8DD5-40F4-B23C-5A40605CA777}">
      <dgm:prSet phldrT="[Texto]"/>
      <dgm:spPr/>
      <dgm:t>
        <a:bodyPr/>
        <a:lstStyle/>
        <a:p>
          <a:pPr algn="just"/>
          <a:r>
            <a:rPr lang="es-MX" dirty="0">
              <a:latin typeface="Segoe UI Light" panose="020B0502040204020203" pitchFamily="34" charset="0"/>
            </a:rPr>
            <a:t>La </a:t>
          </a:r>
          <a:r>
            <a:rPr lang="es-MX" dirty="0" smtClean="0">
              <a:latin typeface="Segoe UI Light" panose="020B0502040204020203" pitchFamily="34" charset="0"/>
            </a:rPr>
            <a:t>idea de este tema de investigación surge debido a las diferentes problemáticas que se desarrollan en el proceso del manejo de la información dentro de una empresa. </a:t>
          </a:r>
          <a:endParaRPr lang="es-MX" dirty="0">
            <a:latin typeface="Segoe UI Light" panose="020B0502040204020203" pitchFamily="34" charset="0"/>
          </a:endParaRPr>
        </a:p>
      </dgm:t>
    </dgm:pt>
    <dgm:pt modelId="{50E7C33C-16AF-4B90-98A2-DC72A4009517}" type="parTrans" cxnId="{AAD25B96-AFEB-4A54-BC86-3448A9FBF54D}">
      <dgm:prSet/>
      <dgm:spPr/>
      <dgm:t>
        <a:bodyPr/>
        <a:lstStyle/>
        <a:p>
          <a:endParaRPr lang="es-MX"/>
        </a:p>
      </dgm:t>
    </dgm:pt>
    <dgm:pt modelId="{9A07E4D7-A88A-4D12-96BE-FE99706D80CB}" type="sibTrans" cxnId="{AAD25B96-AFEB-4A54-BC86-3448A9FBF54D}">
      <dgm:prSet/>
      <dgm:spPr/>
      <dgm:t>
        <a:bodyPr/>
        <a:lstStyle/>
        <a:p>
          <a:endParaRPr lang="es-MX"/>
        </a:p>
      </dgm:t>
    </dgm:pt>
    <dgm:pt modelId="{3098CE2E-8076-440C-B887-E63EF427CB22}">
      <dgm:prSet phldrT="[Texto]"/>
      <dgm:spPr/>
      <dgm:t>
        <a:bodyPr/>
        <a:lstStyle/>
        <a:p>
          <a:pPr algn="just"/>
          <a:r>
            <a:rPr lang="es-MX" dirty="0">
              <a:latin typeface="Segoe UI Light" panose="020B0502040204020203" pitchFamily="34" charset="0"/>
            </a:rPr>
            <a:t>La </a:t>
          </a:r>
          <a:r>
            <a:rPr lang="es-MX" dirty="0" smtClean="0">
              <a:latin typeface="Segoe UI Light" panose="020B0502040204020203" pitchFamily="34" charset="0"/>
            </a:rPr>
            <a:t>falta de comunicación interna, los cuales constan en que cada departamento de la empresa tiene gastos, se pierde información, además de que no cuentan con buenas habilidades para trabajar en equipo. </a:t>
          </a:r>
          <a:endParaRPr lang="es-MX" dirty="0">
            <a:latin typeface="Segoe UI Light" panose="020B0502040204020203" pitchFamily="34" charset="0"/>
          </a:endParaRPr>
        </a:p>
      </dgm:t>
    </dgm:pt>
    <dgm:pt modelId="{2EC66F23-B8BF-430F-8D37-75C42E4EA5FA}" type="sibTrans" cxnId="{3619836A-9581-4C03-935C-335480F83397}">
      <dgm:prSet/>
      <dgm:spPr/>
      <dgm:t>
        <a:bodyPr/>
        <a:lstStyle/>
        <a:p>
          <a:endParaRPr lang="es-MX"/>
        </a:p>
      </dgm:t>
    </dgm:pt>
    <dgm:pt modelId="{EDC2C436-7C37-4EFC-8F04-094899E31BEE}" type="parTrans" cxnId="{3619836A-9581-4C03-935C-335480F83397}">
      <dgm:prSet/>
      <dgm:spPr/>
      <dgm:t>
        <a:bodyPr/>
        <a:lstStyle/>
        <a:p>
          <a:endParaRPr lang="es-MX"/>
        </a:p>
      </dgm:t>
    </dgm:pt>
    <dgm:pt modelId="{6E5F37C8-A258-4C60-B226-226209C1FF30}" type="pres">
      <dgm:prSet presAssocID="{1421E981-F27B-4B7D-AB0A-714C5B3324AB}" presName="linear" presStyleCnt="0">
        <dgm:presLayoutVars>
          <dgm:animLvl val="lvl"/>
          <dgm:resizeHandles val="exact"/>
        </dgm:presLayoutVars>
      </dgm:prSet>
      <dgm:spPr/>
      <dgm:t>
        <a:bodyPr/>
        <a:lstStyle/>
        <a:p>
          <a:endParaRPr lang="es-MX"/>
        </a:p>
      </dgm:t>
    </dgm:pt>
    <dgm:pt modelId="{B9429308-C578-4475-988F-9F1F6CFD3001}" type="pres">
      <dgm:prSet presAssocID="{B5F8A0F6-8DD5-40F4-B23C-5A40605CA777}" presName="parentText" presStyleLbl="node1" presStyleIdx="0" presStyleCnt="2" custLinFactY="-452" custLinFactNeighborX="-26528" custLinFactNeighborY="-100000">
        <dgm:presLayoutVars>
          <dgm:chMax val="0"/>
          <dgm:bulletEnabled val="1"/>
        </dgm:presLayoutVars>
      </dgm:prSet>
      <dgm:spPr/>
      <dgm:t>
        <a:bodyPr/>
        <a:lstStyle/>
        <a:p>
          <a:endParaRPr lang="es-MX"/>
        </a:p>
      </dgm:t>
    </dgm:pt>
    <dgm:pt modelId="{2E692532-CD55-4A46-8954-154F646B1B51}" type="pres">
      <dgm:prSet presAssocID="{9A07E4D7-A88A-4D12-96BE-FE99706D80CB}" presName="spacer" presStyleCnt="0"/>
      <dgm:spPr/>
    </dgm:pt>
    <dgm:pt modelId="{514A9A07-9355-417F-845E-0D6D129FB8B5}" type="pres">
      <dgm:prSet presAssocID="{3098CE2E-8076-440C-B887-E63EF427CB22}" presName="parentText" presStyleLbl="node1" presStyleIdx="1" presStyleCnt="2" custLinFactY="-1698" custLinFactNeighborX="21389" custLinFactNeighborY="-100000">
        <dgm:presLayoutVars>
          <dgm:chMax val="0"/>
          <dgm:bulletEnabled val="1"/>
        </dgm:presLayoutVars>
      </dgm:prSet>
      <dgm:spPr/>
      <dgm:t>
        <a:bodyPr/>
        <a:lstStyle/>
        <a:p>
          <a:endParaRPr lang="es-MX"/>
        </a:p>
      </dgm:t>
    </dgm:pt>
  </dgm:ptLst>
  <dgm:cxnLst>
    <dgm:cxn modelId="{7EE83090-CDFB-42DE-93C5-9FB18DCA8A18}" type="presOf" srcId="{1421E981-F27B-4B7D-AB0A-714C5B3324AB}" destId="{6E5F37C8-A258-4C60-B226-226209C1FF30}" srcOrd="0" destOrd="0" presId="urn:microsoft.com/office/officeart/2005/8/layout/vList2"/>
    <dgm:cxn modelId="{BA3C8B95-833D-4E94-8467-E68D1F546E0C}" type="presOf" srcId="{3098CE2E-8076-440C-B887-E63EF427CB22}" destId="{514A9A07-9355-417F-845E-0D6D129FB8B5}" srcOrd="0" destOrd="0" presId="urn:microsoft.com/office/officeart/2005/8/layout/vList2"/>
    <dgm:cxn modelId="{3477DF8B-0FB2-4D17-8CC7-9E25C33E9508}" type="presOf" srcId="{B5F8A0F6-8DD5-40F4-B23C-5A40605CA777}" destId="{B9429308-C578-4475-988F-9F1F6CFD3001}" srcOrd="0" destOrd="0" presId="urn:microsoft.com/office/officeart/2005/8/layout/vList2"/>
    <dgm:cxn modelId="{AAD25B96-AFEB-4A54-BC86-3448A9FBF54D}" srcId="{1421E981-F27B-4B7D-AB0A-714C5B3324AB}" destId="{B5F8A0F6-8DD5-40F4-B23C-5A40605CA777}" srcOrd="0" destOrd="0" parTransId="{50E7C33C-16AF-4B90-98A2-DC72A4009517}" sibTransId="{9A07E4D7-A88A-4D12-96BE-FE99706D80CB}"/>
    <dgm:cxn modelId="{3619836A-9581-4C03-935C-335480F83397}" srcId="{1421E981-F27B-4B7D-AB0A-714C5B3324AB}" destId="{3098CE2E-8076-440C-B887-E63EF427CB22}" srcOrd="1" destOrd="0" parTransId="{EDC2C436-7C37-4EFC-8F04-094899E31BEE}" sibTransId="{2EC66F23-B8BF-430F-8D37-75C42E4EA5FA}"/>
    <dgm:cxn modelId="{B25B2D67-A041-4F75-B50C-6FEF40080A82}" type="presParOf" srcId="{6E5F37C8-A258-4C60-B226-226209C1FF30}" destId="{B9429308-C578-4475-988F-9F1F6CFD3001}" srcOrd="0" destOrd="0" presId="urn:microsoft.com/office/officeart/2005/8/layout/vList2"/>
    <dgm:cxn modelId="{1DDCB7C3-4B7D-4B4E-8C34-63C5E146C3AB}" type="presParOf" srcId="{6E5F37C8-A258-4C60-B226-226209C1FF30}" destId="{2E692532-CD55-4A46-8954-154F646B1B51}" srcOrd="1" destOrd="0" presId="urn:microsoft.com/office/officeart/2005/8/layout/vList2"/>
    <dgm:cxn modelId="{C9E4F54E-BFD8-436B-982E-8146BD34119F}" type="presParOf" srcId="{6E5F37C8-A258-4C60-B226-226209C1FF30}" destId="{514A9A07-9355-417F-845E-0D6D129FB8B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43443E-AB09-4FDE-AD6F-F67852C338FA}"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s-MX"/>
        </a:p>
      </dgm:t>
    </dgm:pt>
    <dgm:pt modelId="{C00A1FDD-0FBE-4B61-8235-887CCA9ADD81}">
      <dgm:prSet phldrT="[Texto]" custT="1"/>
      <dgm:spPr/>
      <dgm:t>
        <a:bodyPr/>
        <a:lstStyle/>
        <a:p>
          <a:pPr algn="ctr"/>
          <a:r>
            <a:rPr lang="es-MX" sz="2400" b="1" dirty="0">
              <a:latin typeface="Segoe UI Semibold" panose="020B0702040204020203" pitchFamily="34" charset="0"/>
              <a:cs typeface="Arial" panose="020B0604020202020204" pitchFamily="34" charset="0"/>
            </a:rPr>
            <a:t>Base de datos</a:t>
          </a:r>
        </a:p>
        <a:p>
          <a:pPr algn="ctr"/>
          <a:r>
            <a:rPr lang="es-MX" sz="2000" dirty="0">
              <a:latin typeface="Segoe UI Light" panose="020B0502040204020203" pitchFamily="34" charset="0"/>
              <a:cs typeface="Arial" panose="020B0604020202020204" pitchFamily="34" charset="0"/>
            </a:rPr>
            <a:t>Es una herramienta básica utilizada para procesar información y para gestionar y almacenar datos de manera eficiente.</a:t>
          </a:r>
          <a:endParaRPr lang="es-MX" sz="2400" dirty="0">
            <a:latin typeface="Segoe UI Light" panose="020B0502040204020203" pitchFamily="34" charset="0"/>
          </a:endParaRPr>
        </a:p>
      </dgm:t>
    </dgm:pt>
    <dgm:pt modelId="{520C1ABB-8128-4BDB-9954-E9D22550E9E4}" type="parTrans" cxnId="{F52E2DE6-F47D-403C-9F52-4D94468ED5D8}">
      <dgm:prSet/>
      <dgm:spPr/>
      <dgm:t>
        <a:bodyPr/>
        <a:lstStyle/>
        <a:p>
          <a:endParaRPr lang="es-MX"/>
        </a:p>
      </dgm:t>
    </dgm:pt>
    <dgm:pt modelId="{16EDA6DB-50F4-4229-91E0-7ABA75AB4389}" type="sibTrans" cxnId="{F52E2DE6-F47D-403C-9F52-4D94468ED5D8}">
      <dgm:prSet/>
      <dgm:spPr/>
      <dgm:t>
        <a:bodyPr/>
        <a:lstStyle/>
        <a:p>
          <a:endParaRPr lang="es-MX"/>
        </a:p>
      </dgm:t>
    </dgm:pt>
    <dgm:pt modelId="{B2DB0DAB-C844-491C-8B1B-F4C047C47BF5}">
      <dgm:prSet phldrT="[Texto]" custT="1"/>
      <dgm:spPr/>
      <dgm:t>
        <a:bodyPr/>
        <a:lstStyle/>
        <a:p>
          <a:pPr algn="ctr"/>
          <a:r>
            <a:rPr lang="es-MX" sz="2400" b="1" dirty="0">
              <a:latin typeface="Segoe UI Semibold" panose="020B0702040204020203" pitchFamily="34" charset="0"/>
              <a:cs typeface="Arial" panose="020B0604020202020204" pitchFamily="34" charset="0"/>
            </a:rPr>
            <a:t>Servidor</a:t>
          </a:r>
        </a:p>
        <a:p>
          <a:pPr algn="ctr"/>
          <a:r>
            <a:rPr lang="es-MX" sz="2000" dirty="0">
              <a:latin typeface="Segoe UI Light" panose="020B0502040204020203" pitchFamily="34" charset="0"/>
              <a:cs typeface="Arial" panose="020B0604020202020204" pitchFamily="34" charset="0"/>
            </a:rPr>
            <a:t>Los servidores son sistemas informáticos en redes. Los diferentes equipos dentro de una red pueden compartir los archivos en un servidor.</a:t>
          </a:r>
          <a:endParaRPr lang="es-MX" sz="2000" dirty="0">
            <a:latin typeface="Segoe UI Light" panose="020B0502040204020203" pitchFamily="34" charset="0"/>
          </a:endParaRPr>
        </a:p>
      </dgm:t>
    </dgm:pt>
    <dgm:pt modelId="{E1F8E263-43B5-47F1-BAF3-0A6FF6DEB1D2}" type="parTrans" cxnId="{C78A3933-E7A2-45D4-9B9C-4091A1D644E3}">
      <dgm:prSet/>
      <dgm:spPr/>
      <dgm:t>
        <a:bodyPr/>
        <a:lstStyle/>
        <a:p>
          <a:endParaRPr lang="es-MX"/>
        </a:p>
      </dgm:t>
    </dgm:pt>
    <dgm:pt modelId="{56FE43AB-A347-408F-B84B-9D3D2A0ACD22}" type="sibTrans" cxnId="{C78A3933-E7A2-45D4-9B9C-4091A1D644E3}">
      <dgm:prSet/>
      <dgm:spPr/>
      <dgm:t>
        <a:bodyPr/>
        <a:lstStyle/>
        <a:p>
          <a:endParaRPr lang="es-MX"/>
        </a:p>
      </dgm:t>
    </dgm:pt>
    <dgm:pt modelId="{922735C5-B1D5-42CA-A74C-0189B37CB276}">
      <dgm:prSet custT="1"/>
      <dgm:spPr/>
      <dgm:t>
        <a:bodyPr/>
        <a:lstStyle/>
        <a:p>
          <a:r>
            <a:rPr lang="es-MX" sz="2400" b="1" dirty="0" smtClean="0">
              <a:latin typeface="Segoe UI Semibold" panose="020B0702040204020203" pitchFamily="34" charset="0"/>
              <a:cs typeface="Arial" panose="020B0604020202020204" pitchFamily="34" charset="0"/>
            </a:rPr>
            <a:t>WordPress</a:t>
          </a:r>
        </a:p>
        <a:p>
          <a:r>
            <a:rPr lang="es-MX" sz="2000" b="0" i="0" dirty="0" smtClean="0">
              <a:solidFill>
                <a:schemeClr val="bg1"/>
              </a:solidFill>
              <a:effectLst/>
              <a:latin typeface="Segoe UI Light" panose="020B0502040204020203" pitchFamily="34" charset="0"/>
            </a:rPr>
            <a:t>Es un sistema de gestión de contenidos (CMS) que permite crear y mantener un blog u otro tipo de web</a:t>
          </a:r>
        </a:p>
        <a:p>
          <a:endParaRPr lang="es-MX" sz="2000" b="0" i="0" dirty="0" smtClean="0">
            <a:solidFill>
              <a:schemeClr val="bg1"/>
            </a:solidFill>
            <a:effectLst/>
            <a:latin typeface="Segoe UI Light" panose="020B0502040204020203" pitchFamily="34" charset="0"/>
          </a:endParaRPr>
        </a:p>
        <a:p>
          <a:endParaRPr lang="es-MX" sz="2000" b="0" dirty="0">
            <a:solidFill>
              <a:schemeClr val="bg1"/>
            </a:solidFill>
            <a:latin typeface="Segoe UI Light" panose="020B0502040204020203" pitchFamily="34" charset="0"/>
          </a:endParaRPr>
        </a:p>
      </dgm:t>
    </dgm:pt>
    <dgm:pt modelId="{A13F8660-2921-4EC2-A86B-1E29663FC16A}" type="parTrans" cxnId="{43D9F0AB-7526-43B9-A637-833DB1CDBEF6}">
      <dgm:prSet/>
      <dgm:spPr/>
      <dgm:t>
        <a:bodyPr/>
        <a:lstStyle/>
        <a:p>
          <a:endParaRPr lang="es-MX"/>
        </a:p>
      </dgm:t>
    </dgm:pt>
    <dgm:pt modelId="{E809252D-1CA3-4A31-B77A-63A44A1DAF48}" type="sibTrans" cxnId="{43D9F0AB-7526-43B9-A637-833DB1CDBEF6}">
      <dgm:prSet/>
      <dgm:spPr/>
      <dgm:t>
        <a:bodyPr/>
        <a:lstStyle/>
        <a:p>
          <a:endParaRPr lang="es-MX"/>
        </a:p>
      </dgm:t>
    </dgm:pt>
    <dgm:pt modelId="{7E5890CC-E17F-4E5E-AC33-2A796AB1C80C}" type="pres">
      <dgm:prSet presAssocID="{DB43443E-AB09-4FDE-AD6F-F67852C338FA}" presName="Name0" presStyleCnt="0">
        <dgm:presLayoutVars>
          <dgm:dir/>
          <dgm:resizeHandles val="exact"/>
        </dgm:presLayoutVars>
      </dgm:prSet>
      <dgm:spPr/>
      <dgm:t>
        <a:bodyPr/>
        <a:lstStyle/>
        <a:p>
          <a:endParaRPr lang="es-MX"/>
        </a:p>
      </dgm:t>
    </dgm:pt>
    <dgm:pt modelId="{2D3EB2F9-C6B4-463C-86D3-F8E4D728922E}" type="pres">
      <dgm:prSet presAssocID="{C00A1FDD-0FBE-4B61-8235-887CCA9ADD81}" presName="node" presStyleLbl="node1" presStyleIdx="0" presStyleCnt="3" custScaleX="20587" custScaleY="87185" custLinFactNeighborX="-84796" custLinFactNeighborY="-2024">
        <dgm:presLayoutVars>
          <dgm:bulletEnabled val="1"/>
        </dgm:presLayoutVars>
      </dgm:prSet>
      <dgm:spPr/>
      <dgm:t>
        <a:bodyPr/>
        <a:lstStyle/>
        <a:p>
          <a:endParaRPr lang="es-MX"/>
        </a:p>
      </dgm:t>
    </dgm:pt>
    <dgm:pt modelId="{C67CAC1B-5354-4BC6-B69E-D7A0270DA00A}" type="pres">
      <dgm:prSet presAssocID="{16EDA6DB-50F4-4229-91E0-7ABA75AB4389}" presName="sibTrans" presStyleCnt="0"/>
      <dgm:spPr/>
    </dgm:pt>
    <dgm:pt modelId="{99FC6C27-2703-40C4-85AB-32C223FB33BC}" type="pres">
      <dgm:prSet presAssocID="{B2DB0DAB-C844-491C-8B1B-F4C047C47BF5}" presName="node" presStyleLbl="node1" presStyleIdx="1" presStyleCnt="3" custScaleX="21446" custScaleY="87859" custLinFactNeighborX="-24997" custLinFactNeighborY="-3035">
        <dgm:presLayoutVars>
          <dgm:bulletEnabled val="1"/>
        </dgm:presLayoutVars>
      </dgm:prSet>
      <dgm:spPr/>
      <dgm:t>
        <a:bodyPr/>
        <a:lstStyle/>
        <a:p>
          <a:endParaRPr lang="es-MX"/>
        </a:p>
      </dgm:t>
    </dgm:pt>
    <dgm:pt modelId="{28DFEF37-F065-4C01-A873-7936EE56F6AC}" type="pres">
      <dgm:prSet presAssocID="{56FE43AB-A347-408F-B84B-9D3D2A0ACD22}" presName="sibTrans" presStyleCnt="0"/>
      <dgm:spPr/>
    </dgm:pt>
    <dgm:pt modelId="{949CD791-E71A-4607-924C-D5163E48684C}" type="pres">
      <dgm:prSet presAssocID="{922735C5-B1D5-42CA-A74C-0189B37CB276}" presName="node" presStyleLbl="node1" presStyleIdx="2" presStyleCnt="3" custScaleX="20914" custScaleY="89392" custLinFactNeighborX="-46507" custLinFactNeighborY="-4630">
        <dgm:presLayoutVars>
          <dgm:bulletEnabled val="1"/>
        </dgm:presLayoutVars>
      </dgm:prSet>
      <dgm:spPr/>
      <dgm:t>
        <a:bodyPr/>
        <a:lstStyle/>
        <a:p>
          <a:endParaRPr lang="es-MX"/>
        </a:p>
      </dgm:t>
    </dgm:pt>
  </dgm:ptLst>
  <dgm:cxnLst>
    <dgm:cxn modelId="{C78A3933-E7A2-45D4-9B9C-4091A1D644E3}" srcId="{DB43443E-AB09-4FDE-AD6F-F67852C338FA}" destId="{B2DB0DAB-C844-491C-8B1B-F4C047C47BF5}" srcOrd="1" destOrd="0" parTransId="{E1F8E263-43B5-47F1-BAF3-0A6FF6DEB1D2}" sibTransId="{56FE43AB-A347-408F-B84B-9D3D2A0ACD22}"/>
    <dgm:cxn modelId="{5531ED96-3926-4BC4-BE7B-A94BE7A3F288}" type="presOf" srcId="{DB43443E-AB09-4FDE-AD6F-F67852C338FA}" destId="{7E5890CC-E17F-4E5E-AC33-2A796AB1C80C}" srcOrd="0" destOrd="0" presId="urn:microsoft.com/office/officeart/2005/8/layout/hList6"/>
    <dgm:cxn modelId="{60B90999-98BD-4BAE-8D38-7E3CE1B1C209}" type="presOf" srcId="{C00A1FDD-0FBE-4B61-8235-887CCA9ADD81}" destId="{2D3EB2F9-C6B4-463C-86D3-F8E4D728922E}" srcOrd="0" destOrd="0" presId="urn:microsoft.com/office/officeart/2005/8/layout/hList6"/>
    <dgm:cxn modelId="{A61AF03E-90D3-4ED4-801A-2E5BA91C680B}" type="presOf" srcId="{B2DB0DAB-C844-491C-8B1B-F4C047C47BF5}" destId="{99FC6C27-2703-40C4-85AB-32C223FB33BC}" srcOrd="0" destOrd="0" presId="urn:microsoft.com/office/officeart/2005/8/layout/hList6"/>
    <dgm:cxn modelId="{FB58A400-EA17-49C3-AF57-AC55A2B93AF7}" type="presOf" srcId="{922735C5-B1D5-42CA-A74C-0189B37CB276}" destId="{949CD791-E71A-4607-924C-D5163E48684C}" srcOrd="0" destOrd="0" presId="urn:microsoft.com/office/officeart/2005/8/layout/hList6"/>
    <dgm:cxn modelId="{F52E2DE6-F47D-403C-9F52-4D94468ED5D8}" srcId="{DB43443E-AB09-4FDE-AD6F-F67852C338FA}" destId="{C00A1FDD-0FBE-4B61-8235-887CCA9ADD81}" srcOrd="0" destOrd="0" parTransId="{520C1ABB-8128-4BDB-9954-E9D22550E9E4}" sibTransId="{16EDA6DB-50F4-4229-91E0-7ABA75AB4389}"/>
    <dgm:cxn modelId="{43D9F0AB-7526-43B9-A637-833DB1CDBEF6}" srcId="{DB43443E-AB09-4FDE-AD6F-F67852C338FA}" destId="{922735C5-B1D5-42CA-A74C-0189B37CB276}" srcOrd="2" destOrd="0" parTransId="{A13F8660-2921-4EC2-A86B-1E29663FC16A}" sibTransId="{E809252D-1CA3-4A31-B77A-63A44A1DAF48}"/>
    <dgm:cxn modelId="{7600E76E-8A52-43B3-B4CA-23C281E1422E}" type="presParOf" srcId="{7E5890CC-E17F-4E5E-AC33-2A796AB1C80C}" destId="{2D3EB2F9-C6B4-463C-86D3-F8E4D728922E}" srcOrd="0" destOrd="0" presId="urn:microsoft.com/office/officeart/2005/8/layout/hList6"/>
    <dgm:cxn modelId="{7A04BA3F-7B44-4AEF-8A09-92574099A435}" type="presParOf" srcId="{7E5890CC-E17F-4E5E-AC33-2A796AB1C80C}" destId="{C67CAC1B-5354-4BC6-B69E-D7A0270DA00A}" srcOrd="1" destOrd="0" presId="urn:microsoft.com/office/officeart/2005/8/layout/hList6"/>
    <dgm:cxn modelId="{D6C97552-5B8A-4AD7-8C02-31E0A4CA7142}" type="presParOf" srcId="{7E5890CC-E17F-4E5E-AC33-2A796AB1C80C}" destId="{99FC6C27-2703-40C4-85AB-32C223FB33BC}" srcOrd="2" destOrd="0" presId="urn:microsoft.com/office/officeart/2005/8/layout/hList6"/>
    <dgm:cxn modelId="{75987508-4024-4903-9F28-C89C84C8B85D}" type="presParOf" srcId="{7E5890CC-E17F-4E5E-AC33-2A796AB1C80C}" destId="{28DFEF37-F065-4C01-A873-7936EE56F6AC}" srcOrd="3" destOrd="0" presId="urn:microsoft.com/office/officeart/2005/8/layout/hList6"/>
    <dgm:cxn modelId="{3668D994-BB7B-4B81-B6E9-53C53B41FE2F}" type="presParOf" srcId="{7E5890CC-E17F-4E5E-AC33-2A796AB1C80C}" destId="{949CD791-E71A-4607-924C-D5163E48684C}"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665954-F946-4ED0-B016-B298B20C4B3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s-MX"/>
        </a:p>
      </dgm:t>
    </dgm:pt>
    <dgm:pt modelId="{B23CA3C5-BAB3-4594-894D-B3337F408F95}">
      <dgm:prSet phldrT="[Texto]" custT="1"/>
      <dgm:spPr/>
      <dgm:t>
        <a:bodyPr/>
        <a:lstStyle/>
        <a:p>
          <a:pPr algn="just"/>
          <a:r>
            <a:rPr lang="es-MX" sz="1800">
              <a:latin typeface="Segoe UI Light" panose="020B0502040204020203" pitchFamily="34" charset="0"/>
              <a:cs typeface="Arial" panose="020B0604020202020204" pitchFamily="34" charset="0"/>
            </a:rPr>
            <a:t>Un sitio web, organiza coherentemente textos, artículos y lo podemos usar como un diario y publicarlo en internet en línea, lo podemos tener, personal, empresarial y educativo, etc. Les podemos añadir lo que es fotografías, videos y son manejados principalmente por el personal.</a:t>
          </a:r>
          <a:endParaRPr lang="es-MX" sz="1800" dirty="0">
            <a:latin typeface="Segoe UI Light" panose="020B0502040204020203" pitchFamily="34" charset="0"/>
          </a:endParaRPr>
        </a:p>
      </dgm:t>
    </dgm:pt>
    <dgm:pt modelId="{71888240-D9FB-4FFB-8E40-400CA12A2685}" type="parTrans" cxnId="{B4C4B3D9-5FD7-4DA2-95A0-71DF52386D6D}">
      <dgm:prSet/>
      <dgm:spPr/>
      <dgm:t>
        <a:bodyPr/>
        <a:lstStyle/>
        <a:p>
          <a:endParaRPr lang="es-MX"/>
        </a:p>
      </dgm:t>
    </dgm:pt>
    <dgm:pt modelId="{880C844F-7FF6-4A82-B788-58B7F3C5799C}" type="sibTrans" cxnId="{B4C4B3D9-5FD7-4DA2-95A0-71DF52386D6D}">
      <dgm:prSet/>
      <dgm:spPr/>
      <dgm:t>
        <a:bodyPr/>
        <a:lstStyle/>
        <a:p>
          <a:endParaRPr lang="es-MX"/>
        </a:p>
      </dgm:t>
    </dgm:pt>
    <dgm:pt modelId="{411D67FB-55FE-41F3-BE1B-F8328E3D3129}">
      <dgm:prSet phldrT="[Texto]" custT="1"/>
      <dgm:spPr/>
      <dgm:t>
        <a:bodyPr/>
        <a:lstStyle/>
        <a:p>
          <a:pPr algn="just"/>
          <a:r>
            <a:rPr lang="es-MX" sz="2000">
              <a:latin typeface="Segoe UI Light" panose="020B0502040204020203" pitchFamily="34" charset="0"/>
              <a:cs typeface="Arial" panose="020B0604020202020204" pitchFamily="34" charset="0"/>
            </a:rPr>
            <a:t>En el ámbito interno, de comunicación y circulación de información y relación entre personas del interior de la organización</a:t>
          </a:r>
          <a:r>
            <a:rPr lang="es-MX" sz="1000">
              <a:latin typeface="Calibri" panose="020F0502020204030204" pitchFamily="34" charset="0"/>
              <a:cs typeface="Arial" panose="020B0604020202020204" pitchFamily="34" charset="0"/>
            </a:rPr>
            <a:t>. </a:t>
          </a:r>
          <a:endParaRPr lang="es-MX" sz="1000" dirty="0"/>
        </a:p>
      </dgm:t>
    </dgm:pt>
    <dgm:pt modelId="{42B35FD7-4ED4-484C-B076-FD93AF540934}" type="parTrans" cxnId="{22A7F6FA-BA21-4B32-AD99-030E37541830}">
      <dgm:prSet/>
      <dgm:spPr/>
      <dgm:t>
        <a:bodyPr/>
        <a:lstStyle/>
        <a:p>
          <a:endParaRPr lang="es-MX"/>
        </a:p>
      </dgm:t>
    </dgm:pt>
    <dgm:pt modelId="{69BFBE99-D066-4C0E-83E5-8962537E4274}" type="sibTrans" cxnId="{22A7F6FA-BA21-4B32-AD99-030E37541830}">
      <dgm:prSet/>
      <dgm:spPr/>
      <dgm:t>
        <a:bodyPr/>
        <a:lstStyle/>
        <a:p>
          <a:endParaRPr lang="es-MX"/>
        </a:p>
      </dgm:t>
    </dgm:pt>
    <dgm:pt modelId="{DA55E472-0629-4D36-9BB3-708697A22F40}">
      <dgm:prSet phldrT="[Texto]" custT="1"/>
      <dgm:spPr/>
      <dgm:t>
        <a:bodyPr/>
        <a:lstStyle/>
        <a:p>
          <a:pPr algn="just"/>
          <a:r>
            <a:rPr lang="es-MX" sz="2000">
              <a:latin typeface="Segoe UI Light" panose="020B0502040204020203" pitchFamily="34" charset="0"/>
              <a:cs typeface="Arial" panose="020B0604020202020204" pitchFamily="34" charset="0"/>
            </a:rPr>
            <a:t>En el ámbito externo, de proyección de contenidos y flujo comunicativo hacia ámbitos y escenarios ajenos a la organización.</a:t>
          </a:r>
          <a:endParaRPr lang="es-MX" sz="2000" dirty="0">
            <a:latin typeface="Segoe UI Light" panose="020B0502040204020203" pitchFamily="34" charset="0"/>
          </a:endParaRPr>
        </a:p>
      </dgm:t>
    </dgm:pt>
    <dgm:pt modelId="{8FC496C4-5C54-440C-AF49-1335D6F95F7F}" type="parTrans" cxnId="{E5FF5B26-B66A-41C3-A33C-57E476A88C88}">
      <dgm:prSet/>
      <dgm:spPr/>
      <dgm:t>
        <a:bodyPr/>
        <a:lstStyle/>
        <a:p>
          <a:endParaRPr lang="es-MX"/>
        </a:p>
      </dgm:t>
    </dgm:pt>
    <dgm:pt modelId="{7FAB52BF-24A6-498B-999E-0E8EC818A42C}" type="sibTrans" cxnId="{E5FF5B26-B66A-41C3-A33C-57E476A88C88}">
      <dgm:prSet/>
      <dgm:spPr/>
      <dgm:t>
        <a:bodyPr/>
        <a:lstStyle/>
        <a:p>
          <a:endParaRPr lang="es-MX"/>
        </a:p>
      </dgm:t>
    </dgm:pt>
    <dgm:pt modelId="{52DF7AD7-492C-4D50-B75C-2562BADE439B}" type="pres">
      <dgm:prSet presAssocID="{CE665954-F946-4ED0-B016-B298B20C4B3B}" presName="linear" presStyleCnt="0">
        <dgm:presLayoutVars>
          <dgm:dir/>
          <dgm:animLvl val="lvl"/>
          <dgm:resizeHandles val="exact"/>
        </dgm:presLayoutVars>
      </dgm:prSet>
      <dgm:spPr/>
      <dgm:t>
        <a:bodyPr/>
        <a:lstStyle/>
        <a:p>
          <a:endParaRPr lang="es-MX"/>
        </a:p>
      </dgm:t>
    </dgm:pt>
    <dgm:pt modelId="{D508DD0C-E56F-4E62-8BF6-207C8CA0F425}" type="pres">
      <dgm:prSet presAssocID="{B23CA3C5-BAB3-4594-894D-B3337F408F95}" presName="parentLin" presStyleCnt="0"/>
      <dgm:spPr/>
    </dgm:pt>
    <dgm:pt modelId="{BB514989-FFD9-4889-A18F-67E58DFAB70B}" type="pres">
      <dgm:prSet presAssocID="{B23CA3C5-BAB3-4594-894D-B3337F408F95}" presName="parentLeftMargin" presStyleLbl="node1" presStyleIdx="0" presStyleCnt="3"/>
      <dgm:spPr/>
      <dgm:t>
        <a:bodyPr/>
        <a:lstStyle/>
        <a:p>
          <a:endParaRPr lang="es-MX"/>
        </a:p>
      </dgm:t>
    </dgm:pt>
    <dgm:pt modelId="{85290FAF-E071-49E9-B0BD-4C4076E95F96}" type="pres">
      <dgm:prSet presAssocID="{B23CA3C5-BAB3-4594-894D-B3337F408F95}" presName="parentText" presStyleLbl="node1" presStyleIdx="0" presStyleCnt="3">
        <dgm:presLayoutVars>
          <dgm:chMax val="0"/>
          <dgm:bulletEnabled val="1"/>
        </dgm:presLayoutVars>
      </dgm:prSet>
      <dgm:spPr/>
      <dgm:t>
        <a:bodyPr/>
        <a:lstStyle/>
        <a:p>
          <a:endParaRPr lang="es-MX"/>
        </a:p>
      </dgm:t>
    </dgm:pt>
    <dgm:pt modelId="{1E0290C8-FEB5-41B7-9290-23D2553542EC}" type="pres">
      <dgm:prSet presAssocID="{B23CA3C5-BAB3-4594-894D-B3337F408F95}" presName="negativeSpace" presStyleCnt="0"/>
      <dgm:spPr/>
    </dgm:pt>
    <dgm:pt modelId="{E28DE393-FFF5-41F1-B29F-1EF962D07AD9}" type="pres">
      <dgm:prSet presAssocID="{B23CA3C5-BAB3-4594-894D-B3337F408F95}" presName="childText" presStyleLbl="conFgAcc1" presStyleIdx="0" presStyleCnt="3">
        <dgm:presLayoutVars>
          <dgm:bulletEnabled val="1"/>
        </dgm:presLayoutVars>
      </dgm:prSet>
      <dgm:spPr/>
    </dgm:pt>
    <dgm:pt modelId="{68526D61-D458-46F7-ADB5-030BF9C717D1}" type="pres">
      <dgm:prSet presAssocID="{880C844F-7FF6-4A82-B788-58B7F3C5799C}" presName="spaceBetweenRectangles" presStyleCnt="0"/>
      <dgm:spPr/>
    </dgm:pt>
    <dgm:pt modelId="{10CFF9C4-2976-4F36-A829-551818D35852}" type="pres">
      <dgm:prSet presAssocID="{411D67FB-55FE-41F3-BE1B-F8328E3D3129}" presName="parentLin" presStyleCnt="0"/>
      <dgm:spPr/>
    </dgm:pt>
    <dgm:pt modelId="{B5751409-6D51-42AD-8D99-26D5101AF634}" type="pres">
      <dgm:prSet presAssocID="{411D67FB-55FE-41F3-BE1B-F8328E3D3129}" presName="parentLeftMargin" presStyleLbl="node1" presStyleIdx="0" presStyleCnt="3"/>
      <dgm:spPr/>
      <dgm:t>
        <a:bodyPr/>
        <a:lstStyle/>
        <a:p>
          <a:endParaRPr lang="es-MX"/>
        </a:p>
      </dgm:t>
    </dgm:pt>
    <dgm:pt modelId="{727BB3D7-EA35-4C71-ABFC-9B3EE07E9734}" type="pres">
      <dgm:prSet presAssocID="{411D67FB-55FE-41F3-BE1B-F8328E3D3129}" presName="parentText" presStyleLbl="node1" presStyleIdx="1" presStyleCnt="3">
        <dgm:presLayoutVars>
          <dgm:chMax val="0"/>
          <dgm:bulletEnabled val="1"/>
        </dgm:presLayoutVars>
      </dgm:prSet>
      <dgm:spPr/>
      <dgm:t>
        <a:bodyPr/>
        <a:lstStyle/>
        <a:p>
          <a:endParaRPr lang="es-MX"/>
        </a:p>
      </dgm:t>
    </dgm:pt>
    <dgm:pt modelId="{B560CBE1-2642-41CF-9997-C04A1C293F44}" type="pres">
      <dgm:prSet presAssocID="{411D67FB-55FE-41F3-BE1B-F8328E3D3129}" presName="negativeSpace" presStyleCnt="0"/>
      <dgm:spPr/>
    </dgm:pt>
    <dgm:pt modelId="{87937E46-8445-470A-823A-B7ADA25AE83E}" type="pres">
      <dgm:prSet presAssocID="{411D67FB-55FE-41F3-BE1B-F8328E3D3129}" presName="childText" presStyleLbl="conFgAcc1" presStyleIdx="1" presStyleCnt="3">
        <dgm:presLayoutVars>
          <dgm:bulletEnabled val="1"/>
        </dgm:presLayoutVars>
      </dgm:prSet>
      <dgm:spPr/>
    </dgm:pt>
    <dgm:pt modelId="{6F67F33C-B6F4-4BBA-8E9B-A71DB809E121}" type="pres">
      <dgm:prSet presAssocID="{69BFBE99-D066-4C0E-83E5-8962537E4274}" presName="spaceBetweenRectangles" presStyleCnt="0"/>
      <dgm:spPr/>
    </dgm:pt>
    <dgm:pt modelId="{9A0A4FF5-25E6-4E9F-83A5-A756E88BFA24}" type="pres">
      <dgm:prSet presAssocID="{DA55E472-0629-4D36-9BB3-708697A22F40}" presName="parentLin" presStyleCnt="0"/>
      <dgm:spPr/>
    </dgm:pt>
    <dgm:pt modelId="{389589D6-6A78-46F7-AE6D-EBC07FC3FF3D}" type="pres">
      <dgm:prSet presAssocID="{DA55E472-0629-4D36-9BB3-708697A22F40}" presName="parentLeftMargin" presStyleLbl="node1" presStyleIdx="1" presStyleCnt="3"/>
      <dgm:spPr/>
      <dgm:t>
        <a:bodyPr/>
        <a:lstStyle/>
        <a:p>
          <a:endParaRPr lang="es-MX"/>
        </a:p>
      </dgm:t>
    </dgm:pt>
    <dgm:pt modelId="{042E2048-2F5B-4667-AAB8-7812B4B2D087}" type="pres">
      <dgm:prSet presAssocID="{DA55E472-0629-4D36-9BB3-708697A22F40}" presName="parentText" presStyleLbl="node1" presStyleIdx="2" presStyleCnt="3">
        <dgm:presLayoutVars>
          <dgm:chMax val="0"/>
          <dgm:bulletEnabled val="1"/>
        </dgm:presLayoutVars>
      </dgm:prSet>
      <dgm:spPr/>
      <dgm:t>
        <a:bodyPr/>
        <a:lstStyle/>
        <a:p>
          <a:endParaRPr lang="es-MX"/>
        </a:p>
      </dgm:t>
    </dgm:pt>
    <dgm:pt modelId="{6B4C647F-D977-4580-8D91-0434E859372D}" type="pres">
      <dgm:prSet presAssocID="{DA55E472-0629-4D36-9BB3-708697A22F40}" presName="negativeSpace" presStyleCnt="0"/>
      <dgm:spPr/>
    </dgm:pt>
    <dgm:pt modelId="{EA2E50EA-E2E9-41F9-A1E4-533FC57196E3}" type="pres">
      <dgm:prSet presAssocID="{DA55E472-0629-4D36-9BB3-708697A22F40}" presName="childText" presStyleLbl="conFgAcc1" presStyleIdx="2" presStyleCnt="3">
        <dgm:presLayoutVars>
          <dgm:bulletEnabled val="1"/>
        </dgm:presLayoutVars>
      </dgm:prSet>
      <dgm:spPr/>
    </dgm:pt>
  </dgm:ptLst>
  <dgm:cxnLst>
    <dgm:cxn modelId="{CDC819F8-21C2-419D-8067-5226B9C5D4BB}" type="presOf" srcId="{CE665954-F946-4ED0-B016-B298B20C4B3B}" destId="{52DF7AD7-492C-4D50-B75C-2562BADE439B}" srcOrd="0" destOrd="0" presId="urn:microsoft.com/office/officeart/2005/8/layout/list1"/>
    <dgm:cxn modelId="{B52399A2-2D5E-4366-A1F7-FF2D2CE8E186}" type="presOf" srcId="{DA55E472-0629-4D36-9BB3-708697A22F40}" destId="{042E2048-2F5B-4667-AAB8-7812B4B2D087}" srcOrd="1" destOrd="0" presId="urn:microsoft.com/office/officeart/2005/8/layout/list1"/>
    <dgm:cxn modelId="{0FA7A8E4-3196-41D3-A91B-5B0469554233}" type="presOf" srcId="{DA55E472-0629-4D36-9BB3-708697A22F40}" destId="{389589D6-6A78-46F7-AE6D-EBC07FC3FF3D}" srcOrd="0" destOrd="0" presId="urn:microsoft.com/office/officeart/2005/8/layout/list1"/>
    <dgm:cxn modelId="{29E758F0-0D3B-43E8-A712-DC0E7A1404FE}" type="presOf" srcId="{B23CA3C5-BAB3-4594-894D-B3337F408F95}" destId="{85290FAF-E071-49E9-B0BD-4C4076E95F96}" srcOrd="1" destOrd="0" presId="urn:microsoft.com/office/officeart/2005/8/layout/list1"/>
    <dgm:cxn modelId="{19146D38-DF3A-4064-8543-AEF1481934A9}" type="presOf" srcId="{411D67FB-55FE-41F3-BE1B-F8328E3D3129}" destId="{727BB3D7-EA35-4C71-ABFC-9B3EE07E9734}" srcOrd="1" destOrd="0" presId="urn:microsoft.com/office/officeart/2005/8/layout/list1"/>
    <dgm:cxn modelId="{B4C4B3D9-5FD7-4DA2-95A0-71DF52386D6D}" srcId="{CE665954-F946-4ED0-B016-B298B20C4B3B}" destId="{B23CA3C5-BAB3-4594-894D-B3337F408F95}" srcOrd="0" destOrd="0" parTransId="{71888240-D9FB-4FFB-8E40-400CA12A2685}" sibTransId="{880C844F-7FF6-4A82-B788-58B7F3C5799C}"/>
    <dgm:cxn modelId="{22A7F6FA-BA21-4B32-AD99-030E37541830}" srcId="{CE665954-F946-4ED0-B016-B298B20C4B3B}" destId="{411D67FB-55FE-41F3-BE1B-F8328E3D3129}" srcOrd="1" destOrd="0" parTransId="{42B35FD7-4ED4-484C-B076-FD93AF540934}" sibTransId="{69BFBE99-D066-4C0E-83E5-8962537E4274}"/>
    <dgm:cxn modelId="{2D8E6ED3-B82D-4724-A973-C1ECFDF01CF6}" type="presOf" srcId="{411D67FB-55FE-41F3-BE1B-F8328E3D3129}" destId="{B5751409-6D51-42AD-8D99-26D5101AF634}" srcOrd="0" destOrd="0" presId="urn:microsoft.com/office/officeart/2005/8/layout/list1"/>
    <dgm:cxn modelId="{E5FF5B26-B66A-41C3-A33C-57E476A88C88}" srcId="{CE665954-F946-4ED0-B016-B298B20C4B3B}" destId="{DA55E472-0629-4D36-9BB3-708697A22F40}" srcOrd="2" destOrd="0" parTransId="{8FC496C4-5C54-440C-AF49-1335D6F95F7F}" sibTransId="{7FAB52BF-24A6-498B-999E-0E8EC818A42C}"/>
    <dgm:cxn modelId="{60B44406-1C87-4BF5-9164-209FF2E2152A}" type="presOf" srcId="{B23CA3C5-BAB3-4594-894D-B3337F408F95}" destId="{BB514989-FFD9-4889-A18F-67E58DFAB70B}" srcOrd="0" destOrd="0" presId="urn:microsoft.com/office/officeart/2005/8/layout/list1"/>
    <dgm:cxn modelId="{0368D60F-1645-4458-BF86-8F49685DA681}" type="presParOf" srcId="{52DF7AD7-492C-4D50-B75C-2562BADE439B}" destId="{D508DD0C-E56F-4E62-8BF6-207C8CA0F425}" srcOrd="0" destOrd="0" presId="urn:microsoft.com/office/officeart/2005/8/layout/list1"/>
    <dgm:cxn modelId="{48CE396B-94B8-4E9F-96C9-939D0B29DB36}" type="presParOf" srcId="{D508DD0C-E56F-4E62-8BF6-207C8CA0F425}" destId="{BB514989-FFD9-4889-A18F-67E58DFAB70B}" srcOrd="0" destOrd="0" presId="urn:microsoft.com/office/officeart/2005/8/layout/list1"/>
    <dgm:cxn modelId="{57787B71-E8CE-4014-A9ED-2D01F8EAC34B}" type="presParOf" srcId="{D508DD0C-E56F-4E62-8BF6-207C8CA0F425}" destId="{85290FAF-E071-49E9-B0BD-4C4076E95F96}" srcOrd="1" destOrd="0" presId="urn:microsoft.com/office/officeart/2005/8/layout/list1"/>
    <dgm:cxn modelId="{25A39045-5F11-45EA-84AF-F1948C866556}" type="presParOf" srcId="{52DF7AD7-492C-4D50-B75C-2562BADE439B}" destId="{1E0290C8-FEB5-41B7-9290-23D2553542EC}" srcOrd="1" destOrd="0" presId="urn:microsoft.com/office/officeart/2005/8/layout/list1"/>
    <dgm:cxn modelId="{1F217165-33ED-4027-9E69-B1E519170994}" type="presParOf" srcId="{52DF7AD7-492C-4D50-B75C-2562BADE439B}" destId="{E28DE393-FFF5-41F1-B29F-1EF962D07AD9}" srcOrd="2" destOrd="0" presId="urn:microsoft.com/office/officeart/2005/8/layout/list1"/>
    <dgm:cxn modelId="{5E2399BF-E543-41B7-A548-F3324ECD6567}" type="presParOf" srcId="{52DF7AD7-492C-4D50-B75C-2562BADE439B}" destId="{68526D61-D458-46F7-ADB5-030BF9C717D1}" srcOrd="3" destOrd="0" presId="urn:microsoft.com/office/officeart/2005/8/layout/list1"/>
    <dgm:cxn modelId="{9C857CBA-B11B-4966-B00D-5F18441F7E16}" type="presParOf" srcId="{52DF7AD7-492C-4D50-B75C-2562BADE439B}" destId="{10CFF9C4-2976-4F36-A829-551818D35852}" srcOrd="4" destOrd="0" presId="urn:microsoft.com/office/officeart/2005/8/layout/list1"/>
    <dgm:cxn modelId="{3765300B-388A-46A2-B969-D1751838CD4F}" type="presParOf" srcId="{10CFF9C4-2976-4F36-A829-551818D35852}" destId="{B5751409-6D51-42AD-8D99-26D5101AF634}" srcOrd="0" destOrd="0" presId="urn:microsoft.com/office/officeart/2005/8/layout/list1"/>
    <dgm:cxn modelId="{685E5417-075B-4E6C-BC01-18032025C6DE}" type="presParOf" srcId="{10CFF9C4-2976-4F36-A829-551818D35852}" destId="{727BB3D7-EA35-4C71-ABFC-9B3EE07E9734}" srcOrd="1" destOrd="0" presId="urn:microsoft.com/office/officeart/2005/8/layout/list1"/>
    <dgm:cxn modelId="{B2B5BF5F-556C-4455-BD98-9F641F8BFB69}" type="presParOf" srcId="{52DF7AD7-492C-4D50-B75C-2562BADE439B}" destId="{B560CBE1-2642-41CF-9997-C04A1C293F44}" srcOrd="5" destOrd="0" presId="urn:microsoft.com/office/officeart/2005/8/layout/list1"/>
    <dgm:cxn modelId="{11FDC539-94A1-4E17-8EEA-62AD51137313}" type="presParOf" srcId="{52DF7AD7-492C-4D50-B75C-2562BADE439B}" destId="{87937E46-8445-470A-823A-B7ADA25AE83E}" srcOrd="6" destOrd="0" presId="urn:microsoft.com/office/officeart/2005/8/layout/list1"/>
    <dgm:cxn modelId="{C04BCC04-FC4E-445A-9BA4-31357D8476FE}" type="presParOf" srcId="{52DF7AD7-492C-4D50-B75C-2562BADE439B}" destId="{6F67F33C-B6F4-4BBA-8E9B-A71DB809E121}" srcOrd="7" destOrd="0" presId="urn:microsoft.com/office/officeart/2005/8/layout/list1"/>
    <dgm:cxn modelId="{5054DEDF-CD92-45D8-BF4B-817E873D2198}" type="presParOf" srcId="{52DF7AD7-492C-4D50-B75C-2562BADE439B}" destId="{9A0A4FF5-25E6-4E9F-83A5-A756E88BFA24}" srcOrd="8" destOrd="0" presId="urn:microsoft.com/office/officeart/2005/8/layout/list1"/>
    <dgm:cxn modelId="{049C30AC-2996-4E02-A36E-311522EC8BEE}" type="presParOf" srcId="{9A0A4FF5-25E6-4E9F-83A5-A756E88BFA24}" destId="{389589D6-6A78-46F7-AE6D-EBC07FC3FF3D}" srcOrd="0" destOrd="0" presId="urn:microsoft.com/office/officeart/2005/8/layout/list1"/>
    <dgm:cxn modelId="{86847BC9-96FE-4E5E-8525-943DD7088C9E}" type="presParOf" srcId="{9A0A4FF5-25E6-4E9F-83A5-A756E88BFA24}" destId="{042E2048-2F5B-4667-AAB8-7812B4B2D087}" srcOrd="1" destOrd="0" presId="urn:microsoft.com/office/officeart/2005/8/layout/list1"/>
    <dgm:cxn modelId="{13B73ECA-4732-47C2-8D23-AF0E9E4AFA04}" type="presParOf" srcId="{52DF7AD7-492C-4D50-B75C-2562BADE439B}" destId="{6B4C647F-D977-4580-8D91-0434E859372D}" srcOrd="9" destOrd="0" presId="urn:microsoft.com/office/officeart/2005/8/layout/list1"/>
    <dgm:cxn modelId="{227D31C6-C6FA-414B-B028-2269767712F2}" type="presParOf" srcId="{52DF7AD7-492C-4D50-B75C-2562BADE439B}" destId="{EA2E50EA-E2E9-41F9-A1E4-533FC57196E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29308-C578-4475-988F-9F1F6CFD3001}">
      <dsp:nvSpPr>
        <dsp:cNvPr id="0" name=""/>
        <dsp:cNvSpPr/>
      </dsp:nvSpPr>
      <dsp:spPr>
        <a:xfrm>
          <a:off x="0" y="343978"/>
          <a:ext cx="7480300" cy="18532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s-MX" sz="2400" kern="1200" dirty="0">
              <a:latin typeface="Segoe UI Light" panose="020B0502040204020203" pitchFamily="34" charset="0"/>
            </a:rPr>
            <a:t>La </a:t>
          </a:r>
          <a:r>
            <a:rPr lang="es-MX" sz="2400" kern="1200" dirty="0" smtClean="0">
              <a:latin typeface="Segoe UI Light" panose="020B0502040204020203" pitchFamily="34" charset="0"/>
            </a:rPr>
            <a:t>idea de este tema de investigación surge debido a las diferentes problemáticas que se desarrollan en el proceso del manejo de la información dentro de una empresa. </a:t>
          </a:r>
          <a:endParaRPr lang="es-MX" sz="2400" kern="1200" dirty="0">
            <a:latin typeface="Segoe UI Light" panose="020B0502040204020203" pitchFamily="34" charset="0"/>
          </a:endParaRPr>
        </a:p>
      </dsp:txBody>
      <dsp:txXfrm>
        <a:off x="90470" y="434448"/>
        <a:ext cx="7299360" cy="1672339"/>
      </dsp:txXfrm>
    </dsp:sp>
    <dsp:sp modelId="{514A9A07-9355-417F-845E-0D6D129FB8B5}">
      <dsp:nvSpPr>
        <dsp:cNvPr id="0" name=""/>
        <dsp:cNvSpPr/>
      </dsp:nvSpPr>
      <dsp:spPr>
        <a:xfrm>
          <a:off x="0" y="2243286"/>
          <a:ext cx="7480300" cy="185327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just" defTabSz="1066800">
            <a:lnSpc>
              <a:spcPct val="90000"/>
            </a:lnSpc>
            <a:spcBef>
              <a:spcPct val="0"/>
            </a:spcBef>
            <a:spcAft>
              <a:spcPct val="35000"/>
            </a:spcAft>
          </a:pPr>
          <a:r>
            <a:rPr lang="es-MX" sz="2400" kern="1200" dirty="0">
              <a:latin typeface="Segoe UI Light" panose="020B0502040204020203" pitchFamily="34" charset="0"/>
            </a:rPr>
            <a:t>La </a:t>
          </a:r>
          <a:r>
            <a:rPr lang="es-MX" sz="2400" kern="1200" dirty="0" smtClean="0">
              <a:latin typeface="Segoe UI Light" panose="020B0502040204020203" pitchFamily="34" charset="0"/>
            </a:rPr>
            <a:t>falta de comunicación interna, los cuales constan en que cada departamento de la empresa tiene gastos, se pierde información, además de que no cuentan con buenas habilidades para trabajar en equipo. </a:t>
          </a:r>
          <a:endParaRPr lang="es-MX" sz="2400" kern="1200" dirty="0">
            <a:latin typeface="Segoe UI Light" panose="020B0502040204020203" pitchFamily="34" charset="0"/>
          </a:endParaRPr>
        </a:p>
      </dsp:txBody>
      <dsp:txXfrm>
        <a:off x="90470" y="2333756"/>
        <a:ext cx="7299360" cy="1672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EB2F9-C6B4-463C-86D3-F8E4D728922E}">
      <dsp:nvSpPr>
        <dsp:cNvPr id="0" name=""/>
        <dsp:cNvSpPr/>
      </dsp:nvSpPr>
      <dsp:spPr>
        <a:xfrm rot="16200000">
          <a:off x="-469711" y="1229866"/>
          <a:ext cx="4377326" cy="2357761"/>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es-MX" sz="2400" b="1" kern="1200" dirty="0">
              <a:latin typeface="Segoe UI Semibold" panose="020B0702040204020203" pitchFamily="34" charset="0"/>
              <a:cs typeface="Arial" panose="020B0604020202020204" pitchFamily="34" charset="0"/>
            </a:rPr>
            <a:t>Base de datos</a:t>
          </a:r>
        </a:p>
        <a:p>
          <a:pPr lvl="0" algn="ctr" defTabSz="1066800">
            <a:lnSpc>
              <a:spcPct val="90000"/>
            </a:lnSpc>
            <a:spcBef>
              <a:spcPct val="0"/>
            </a:spcBef>
            <a:spcAft>
              <a:spcPct val="35000"/>
            </a:spcAft>
          </a:pPr>
          <a:r>
            <a:rPr lang="es-MX" sz="2000" kern="1200" dirty="0">
              <a:latin typeface="Segoe UI Light" panose="020B0502040204020203" pitchFamily="34" charset="0"/>
              <a:cs typeface="Arial" panose="020B0604020202020204" pitchFamily="34" charset="0"/>
            </a:rPr>
            <a:t>Es una herramienta básica utilizada para procesar información y para gestionar y almacenar datos de manera eficiente.</a:t>
          </a:r>
          <a:endParaRPr lang="es-MX" sz="2400" kern="1200" dirty="0">
            <a:latin typeface="Segoe UI Light" panose="020B0502040204020203" pitchFamily="34" charset="0"/>
          </a:endParaRPr>
        </a:p>
      </dsp:txBody>
      <dsp:txXfrm rot="5400000">
        <a:off x="540071" y="1095549"/>
        <a:ext cx="2357761" cy="2626396"/>
      </dsp:txXfrm>
    </dsp:sp>
    <dsp:sp modelId="{99FC6C27-2703-40C4-85AB-32C223FB33BC}">
      <dsp:nvSpPr>
        <dsp:cNvPr id="0" name=""/>
        <dsp:cNvSpPr/>
      </dsp:nvSpPr>
      <dsp:spPr>
        <a:xfrm rot="16200000">
          <a:off x="3292912" y="1129917"/>
          <a:ext cx="4411166" cy="2456139"/>
        </a:xfrm>
        <a:prstGeom prst="flowChartManualOperation">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es-MX" sz="2400" b="1" kern="1200" dirty="0">
              <a:latin typeface="Segoe UI Semibold" panose="020B0702040204020203" pitchFamily="34" charset="0"/>
              <a:cs typeface="Arial" panose="020B0604020202020204" pitchFamily="34" charset="0"/>
            </a:rPr>
            <a:t>Servidor</a:t>
          </a:r>
        </a:p>
        <a:p>
          <a:pPr lvl="0" algn="ctr" defTabSz="1066800">
            <a:lnSpc>
              <a:spcPct val="90000"/>
            </a:lnSpc>
            <a:spcBef>
              <a:spcPct val="0"/>
            </a:spcBef>
            <a:spcAft>
              <a:spcPct val="35000"/>
            </a:spcAft>
          </a:pPr>
          <a:r>
            <a:rPr lang="es-MX" sz="2000" kern="1200" dirty="0">
              <a:latin typeface="Segoe UI Light" panose="020B0502040204020203" pitchFamily="34" charset="0"/>
              <a:cs typeface="Arial" panose="020B0604020202020204" pitchFamily="34" charset="0"/>
            </a:rPr>
            <a:t>Los servidores son sistemas informáticos en redes. Los diferentes equipos dentro de una red pueden compartir los archivos en un servidor.</a:t>
          </a:r>
          <a:endParaRPr lang="es-MX" sz="2000" kern="1200" dirty="0">
            <a:latin typeface="Segoe UI Light" panose="020B0502040204020203" pitchFamily="34" charset="0"/>
          </a:endParaRPr>
        </a:p>
      </dsp:txBody>
      <dsp:txXfrm rot="5400000">
        <a:off x="4270425" y="1034637"/>
        <a:ext cx="2456139" cy="2646700"/>
      </dsp:txXfrm>
    </dsp:sp>
    <dsp:sp modelId="{949CD791-E71A-4607-924C-D5163E48684C}">
      <dsp:nvSpPr>
        <dsp:cNvPr id="0" name=""/>
        <dsp:cNvSpPr/>
      </dsp:nvSpPr>
      <dsp:spPr>
        <a:xfrm rot="16200000">
          <a:off x="6354294" y="1080301"/>
          <a:ext cx="4488134" cy="2395211"/>
        </a:xfrm>
        <a:prstGeom prst="flowChartManualOperation">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ctr" anchorCtr="0">
          <a:noAutofit/>
        </a:bodyPr>
        <a:lstStyle/>
        <a:p>
          <a:pPr lvl="0" algn="ctr" defTabSz="1066800">
            <a:lnSpc>
              <a:spcPct val="90000"/>
            </a:lnSpc>
            <a:spcBef>
              <a:spcPct val="0"/>
            </a:spcBef>
            <a:spcAft>
              <a:spcPct val="35000"/>
            </a:spcAft>
          </a:pPr>
          <a:r>
            <a:rPr lang="es-MX" sz="2400" b="1" kern="1200" dirty="0" smtClean="0">
              <a:latin typeface="Segoe UI Semibold" panose="020B0702040204020203" pitchFamily="34" charset="0"/>
              <a:cs typeface="Arial" panose="020B0604020202020204" pitchFamily="34" charset="0"/>
            </a:rPr>
            <a:t>WordPress</a:t>
          </a:r>
        </a:p>
        <a:p>
          <a:pPr lvl="0" algn="ctr" defTabSz="1066800">
            <a:lnSpc>
              <a:spcPct val="90000"/>
            </a:lnSpc>
            <a:spcBef>
              <a:spcPct val="0"/>
            </a:spcBef>
            <a:spcAft>
              <a:spcPct val="35000"/>
            </a:spcAft>
          </a:pPr>
          <a:r>
            <a:rPr lang="es-MX" sz="2000" b="0" i="0" kern="1200" dirty="0" smtClean="0">
              <a:solidFill>
                <a:schemeClr val="bg1"/>
              </a:solidFill>
              <a:effectLst/>
              <a:latin typeface="Segoe UI Light" panose="020B0502040204020203" pitchFamily="34" charset="0"/>
            </a:rPr>
            <a:t>Es un sistema de gestión de contenidos (CMS) que permite crear y mantener un blog u otro tipo de web</a:t>
          </a:r>
        </a:p>
        <a:p>
          <a:pPr lvl="0" algn="ctr" defTabSz="1066800">
            <a:lnSpc>
              <a:spcPct val="90000"/>
            </a:lnSpc>
            <a:spcBef>
              <a:spcPct val="0"/>
            </a:spcBef>
            <a:spcAft>
              <a:spcPct val="35000"/>
            </a:spcAft>
          </a:pPr>
          <a:endParaRPr lang="es-MX" sz="2000" b="0" i="0" kern="1200" dirty="0" smtClean="0">
            <a:solidFill>
              <a:schemeClr val="bg1"/>
            </a:solidFill>
            <a:effectLst/>
            <a:latin typeface="Segoe UI Light" panose="020B0502040204020203" pitchFamily="34" charset="0"/>
          </a:endParaRPr>
        </a:p>
        <a:p>
          <a:pPr lvl="0" algn="ctr" defTabSz="1066800">
            <a:lnSpc>
              <a:spcPct val="90000"/>
            </a:lnSpc>
            <a:spcBef>
              <a:spcPct val="0"/>
            </a:spcBef>
            <a:spcAft>
              <a:spcPct val="35000"/>
            </a:spcAft>
          </a:pPr>
          <a:endParaRPr lang="es-MX" sz="2000" b="0" kern="1200" dirty="0">
            <a:solidFill>
              <a:schemeClr val="bg1"/>
            </a:solidFill>
            <a:latin typeface="Segoe UI Light" panose="020B0502040204020203" pitchFamily="34" charset="0"/>
          </a:endParaRPr>
        </a:p>
      </dsp:txBody>
      <dsp:txXfrm rot="5400000">
        <a:off x="7400755" y="931467"/>
        <a:ext cx="2395211" cy="2692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E393-FFF5-41F1-B29F-1EF962D07AD9}">
      <dsp:nvSpPr>
        <dsp:cNvPr id="0" name=""/>
        <dsp:cNvSpPr/>
      </dsp:nvSpPr>
      <dsp:spPr>
        <a:xfrm>
          <a:off x="0" y="635553"/>
          <a:ext cx="11408228" cy="1033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290FAF-E071-49E9-B0BD-4C4076E95F96}">
      <dsp:nvSpPr>
        <dsp:cNvPr id="0" name=""/>
        <dsp:cNvSpPr/>
      </dsp:nvSpPr>
      <dsp:spPr>
        <a:xfrm>
          <a:off x="570411" y="30393"/>
          <a:ext cx="7985759" cy="1210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843" tIns="0" rIns="301843" bIns="0" numCol="1" spcCol="1270" anchor="ctr" anchorCtr="0">
          <a:noAutofit/>
        </a:bodyPr>
        <a:lstStyle/>
        <a:p>
          <a:pPr lvl="0" algn="just" defTabSz="800100">
            <a:lnSpc>
              <a:spcPct val="90000"/>
            </a:lnSpc>
            <a:spcBef>
              <a:spcPct val="0"/>
            </a:spcBef>
            <a:spcAft>
              <a:spcPct val="35000"/>
            </a:spcAft>
          </a:pPr>
          <a:r>
            <a:rPr lang="es-MX" sz="1800" kern="1200">
              <a:latin typeface="Segoe UI Light" panose="020B0502040204020203" pitchFamily="34" charset="0"/>
              <a:cs typeface="Arial" panose="020B0604020202020204" pitchFamily="34" charset="0"/>
            </a:rPr>
            <a:t>Un sitio web, organiza coherentemente textos, artículos y lo podemos usar como un diario y publicarlo en internet en línea, lo podemos tener, personal, empresarial y educativo, etc. Les podemos añadir lo que es fotografías, videos y son manejados principalmente por el personal.</a:t>
          </a:r>
          <a:endParaRPr lang="es-MX" sz="1800" kern="1200" dirty="0">
            <a:latin typeface="Segoe UI Light" panose="020B0502040204020203" pitchFamily="34" charset="0"/>
          </a:endParaRPr>
        </a:p>
      </dsp:txBody>
      <dsp:txXfrm>
        <a:off x="629494" y="89476"/>
        <a:ext cx="7867593" cy="1092154"/>
      </dsp:txXfrm>
    </dsp:sp>
    <dsp:sp modelId="{87937E46-8445-470A-823A-B7ADA25AE83E}">
      <dsp:nvSpPr>
        <dsp:cNvPr id="0" name=""/>
        <dsp:cNvSpPr/>
      </dsp:nvSpPr>
      <dsp:spPr>
        <a:xfrm>
          <a:off x="0" y="2495313"/>
          <a:ext cx="11408228" cy="1033200"/>
        </a:xfrm>
        <a:prstGeom prst="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BB3D7-EA35-4C71-ABFC-9B3EE07E9734}">
      <dsp:nvSpPr>
        <dsp:cNvPr id="0" name=""/>
        <dsp:cNvSpPr/>
      </dsp:nvSpPr>
      <dsp:spPr>
        <a:xfrm>
          <a:off x="570411" y="1890153"/>
          <a:ext cx="7985759" cy="121032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843" tIns="0" rIns="301843" bIns="0" numCol="1" spcCol="1270" anchor="ctr" anchorCtr="0">
          <a:noAutofit/>
        </a:bodyPr>
        <a:lstStyle/>
        <a:p>
          <a:pPr lvl="0" algn="just" defTabSz="889000">
            <a:lnSpc>
              <a:spcPct val="90000"/>
            </a:lnSpc>
            <a:spcBef>
              <a:spcPct val="0"/>
            </a:spcBef>
            <a:spcAft>
              <a:spcPct val="35000"/>
            </a:spcAft>
          </a:pPr>
          <a:r>
            <a:rPr lang="es-MX" sz="2000" kern="1200">
              <a:latin typeface="Segoe UI Light" panose="020B0502040204020203" pitchFamily="34" charset="0"/>
              <a:cs typeface="Arial" panose="020B0604020202020204" pitchFamily="34" charset="0"/>
            </a:rPr>
            <a:t>En el ámbito interno, de comunicación y circulación de información y relación entre personas del interior de la organización</a:t>
          </a:r>
          <a:r>
            <a:rPr lang="es-MX" sz="1000" kern="1200">
              <a:latin typeface="Calibri" panose="020F0502020204030204" pitchFamily="34" charset="0"/>
              <a:cs typeface="Arial" panose="020B0604020202020204" pitchFamily="34" charset="0"/>
            </a:rPr>
            <a:t>. </a:t>
          </a:r>
          <a:endParaRPr lang="es-MX" sz="1000" kern="1200" dirty="0"/>
        </a:p>
      </dsp:txBody>
      <dsp:txXfrm>
        <a:off x="629494" y="1949236"/>
        <a:ext cx="7867593" cy="1092154"/>
      </dsp:txXfrm>
    </dsp:sp>
    <dsp:sp modelId="{EA2E50EA-E2E9-41F9-A1E4-533FC57196E3}">
      <dsp:nvSpPr>
        <dsp:cNvPr id="0" name=""/>
        <dsp:cNvSpPr/>
      </dsp:nvSpPr>
      <dsp:spPr>
        <a:xfrm>
          <a:off x="0" y="4355073"/>
          <a:ext cx="11408228" cy="10332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2E2048-2F5B-4667-AAB8-7812B4B2D087}">
      <dsp:nvSpPr>
        <dsp:cNvPr id="0" name=""/>
        <dsp:cNvSpPr/>
      </dsp:nvSpPr>
      <dsp:spPr>
        <a:xfrm>
          <a:off x="570411" y="3749913"/>
          <a:ext cx="7985759" cy="121032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1843" tIns="0" rIns="301843" bIns="0" numCol="1" spcCol="1270" anchor="ctr" anchorCtr="0">
          <a:noAutofit/>
        </a:bodyPr>
        <a:lstStyle/>
        <a:p>
          <a:pPr lvl="0" algn="just" defTabSz="889000">
            <a:lnSpc>
              <a:spcPct val="90000"/>
            </a:lnSpc>
            <a:spcBef>
              <a:spcPct val="0"/>
            </a:spcBef>
            <a:spcAft>
              <a:spcPct val="35000"/>
            </a:spcAft>
          </a:pPr>
          <a:r>
            <a:rPr lang="es-MX" sz="2000" kern="1200">
              <a:latin typeface="Segoe UI Light" panose="020B0502040204020203" pitchFamily="34" charset="0"/>
              <a:cs typeface="Arial" panose="020B0604020202020204" pitchFamily="34" charset="0"/>
            </a:rPr>
            <a:t>En el ámbito externo, de proyección de contenidos y flujo comunicativo hacia ámbitos y escenarios ajenos a la organización.</a:t>
          </a:r>
          <a:endParaRPr lang="es-MX" sz="2000" kern="1200" dirty="0">
            <a:latin typeface="Segoe UI Light" panose="020B0502040204020203" pitchFamily="34" charset="0"/>
          </a:endParaRPr>
        </a:p>
      </dsp:txBody>
      <dsp:txXfrm>
        <a:off x="629494" y="3808996"/>
        <a:ext cx="7867593"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p:cNvSpPr>
            <a:spLocks noGrp="1"/>
          </p:cNvSpPr>
          <p:nvPr>
            <p:ph type="dt" sz="half" idx="10"/>
          </p:nvPr>
        </p:nvSpPr>
        <p:spPr/>
        <p:txBody>
          <a:bodyPr/>
          <a:lstStyle/>
          <a:p>
            <a:fld id="{8D53269D-3F2F-41BD-AFA5-0F47E804952D}" type="datetimeFigureOut">
              <a:rPr lang="es-MX" smtClean="0"/>
              <a:t>24/06/2019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259960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8D53269D-3F2F-41BD-AFA5-0F47E804952D}" type="datetimeFigureOut">
              <a:rPr lang="es-MX" smtClean="0"/>
              <a:t>24/06/2019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415128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8D53269D-3F2F-41BD-AFA5-0F47E804952D}" type="datetimeFigureOut">
              <a:rPr lang="es-MX" smtClean="0"/>
              <a:t>24/06/2019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1039097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10"/>
          </p:nvPr>
        </p:nvSpPr>
        <p:spPr/>
        <p:txBody>
          <a:bodyPr/>
          <a:lstStyle/>
          <a:p>
            <a:fld id="{8D53269D-3F2F-41BD-AFA5-0F47E804952D}" type="datetimeFigureOut">
              <a:rPr lang="es-MX" smtClean="0"/>
              <a:t>24/06/2019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407778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8D53269D-3F2F-41BD-AFA5-0F47E804952D}" type="datetimeFigureOut">
              <a:rPr lang="es-MX" smtClean="0"/>
              <a:t>24/06/2019</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315172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p:cNvSpPr>
            <a:spLocks noGrp="1"/>
          </p:cNvSpPr>
          <p:nvPr>
            <p:ph type="dt" sz="half" idx="10"/>
          </p:nvPr>
        </p:nvSpPr>
        <p:spPr/>
        <p:txBody>
          <a:bodyPr/>
          <a:lstStyle/>
          <a:p>
            <a:fld id="{8D53269D-3F2F-41BD-AFA5-0F47E804952D}" type="datetimeFigureOut">
              <a:rPr lang="es-MX" smtClean="0"/>
              <a:t>24/06/2019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255758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p:cNvSpPr>
            <a:spLocks noGrp="1"/>
          </p:cNvSpPr>
          <p:nvPr>
            <p:ph type="dt" sz="half" idx="10"/>
          </p:nvPr>
        </p:nvSpPr>
        <p:spPr/>
        <p:txBody>
          <a:bodyPr/>
          <a:lstStyle/>
          <a:p>
            <a:fld id="{8D53269D-3F2F-41BD-AFA5-0F47E804952D}" type="datetimeFigureOut">
              <a:rPr lang="es-MX" smtClean="0"/>
              <a:t>24/06/2019</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3553843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MX"/>
          </a:p>
        </p:txBody>
      </p:sp>
      <p:sp>
        <p:nvSpPr>
          <p:cNvPr id="3" name="Marcador de fecha 2"/>
          <p:cNvSpPr>
            <a:spLocks noGrp="1"/>
          </p:cNvSpPr>
          <p:nvPr>
            <p:ph type="dt" sz="half" idx="10"/>
          </p:nvPr>
        </p:nvSpPr>
        <p:spPr/>
        <p:txBody>
          <a:bodyPr/>
          <a:lstStyle/>
          <a:p>
            <a:fld id="{8D53269D-3F2F-41BD-AFA5-0F47E804952D}" type="datetimeFigureOut">
              <a:rPr lang="es-MX" smtClean="0"/>
              <a:t>24/06/2019</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319132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D53269D-3F2F-41BD-AFA5-0F47E804952D}" type="datetimeFigureOut">
              <a:rPr lang="es-MX" smtClean="0"/>
              <a:t>24/06/2019</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1296252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D53269D-3F2F-41BD-AFA5-0F47E804952D}" type="datetimeFigureOut">
              <a:rPr lang="es-MX" smtClean="0"/>
              <a:t>24/06/2019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1005765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8D53269D-3F2F-41BD-AFA5-0F47E804952D}" type="datetimeFigureOut">
              <a:rPr lang="es-MX" smtClean="0"/>
              <a:t>24/06/2019</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5A86ED26-00A1-4BB6-9E92-6EA344E565C6}" type="slidenum">
              <a:rPr lang="es-MX" smtClean="0"/>
              <a:t>‹Nº›</a:t>
            </a:fld>
            <a:endParaRPr lang="es-MX"/>
          </a:p>
        </p:txBody>
      </p:sp>
    </p:spTree>
    <p:extLst>
      <p:ext uri="{BB962C8B-B14F-4D97-AF65-F5344CB8AC3E}">
        <p14:creationId xmlns:p14="http://schemas.microsoft.com/office/powerpoint/2010/main" val="55156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3269D-3F2F-41BD-AFA5-0F47E804952D}" type="datetimeFigureOut">
              <a:rPr lang="es-MX" smtClean="0"/>
              <a:t>24/06/2019</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6ED26-00A1-4BB6-9E92-6EA344E565C6}" type="slidenum">
              <a:rPr lang="es-MX" smtClean="0"/>
              <a:t>‹Nº›</a:t>
            </a:fld>
            <a:endParaRPr lang="es-MX"/>
          </a:p>
        </p:txBody>
      </p:sp>
    </p:spTree>
    <p:extLst>
      <p:ext uri="{BB962C8B-B14F-4D97-AF65-F5344CB8AC3E}">
        <p14:creationId xmlns:p14="http://schemas.microsoft.com/office/powerpoint/2010/main" val="1344073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riángulo rectángulo 38"/>
          <p:cNvSpPr/>
          <p:nvPr/>
        </p:nvSpPr>
        <p:spPr>
          <a:xfrm flipH="1" flipV="1">
            <a:off x="10693400" y="0"/>
            <a:ext cx="1600200" cy="20574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Franja diagonal 41"/>
          <p:cNvSpPr/>
          <p:nvPr/>
        </p:nvSpPr>
        <p:spPr>
          <a:xfrm flipH="1">
            <a:off x="9880600" y="0"/>
            <a:ext cx="2311400" cy="2997200"/>
          </a:xfrm>
          <a:prstGeom prst="diagStripe">
            <a:avLst>
              <a:gd name="adj" fmla="val 66002"/>
            </a:avLst>
          </a:prstGeom>
          <a:solidFill>
            <a:srgbClr val="F391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44" name="Paralelogramo 43"/>
          <p:cNvSpPr/>
          <p:nvPr/>
        </p:nvSpPr>
        <p:spPr>
          <a:xfrm flipH="1">
            <a:off x="0" y="0"/>
            <a:ext cx="4826000" cy="6858000"/>
          </a:xfrm>
          <a:prstGeom prst="parallelogram">
            <a:avLst>
              <a:gd name="adj" fmla="val 71315"/>
            </a:avLst>
          </a:prstGeom>
          <a:solidFill>
            <a:srgbClr val="38424C"/>
          </a:solidFill>
          <a:ln>
            <a:solidFill>
              <a:srgbClr val="384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5" name="Paralelogramo 44"/>
          <p:cNvSpPr/>
          <p:nvPr/>
        </p:nvSpPr>
        <p:spPr>
          <a:xfrm flipH="1">
            <a:off x="0" y="2298700"/>
            <a:ext cx="3479800" cy="4559300"/>
          </a:xfrm>
          <a:prstGeom prst="parallelogram">
            <a:avLst>
              <a:gd name="adj" fmla="val 66262"/>
            </a:avLst>
          </a:prstGeom>
          <a:solidFill>
            <a:srgbClr val="38424C"/>
          </a:solidFill>
          <a:ln>
            <a:solidFill>
              <a:srgbClr val="384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6" name="Triángulo rectángulo 45"/>
          <p:cNvSpPr/>
          <p:nvPr/>
        </p:nvSpPr>
        <p:spPr>
          <a:xfrm>
            <a:off x="0" y="0"/>
            <a:ext cx="1168400" cy="2298700"/>
          </a:xfrm>
          <a:prstGeom prst="rtTriangle">
            <a:avLst/>
          </a:prstGeom>
          <a:solidFill>
            <a:srgbClr val="38424C"/>
          </a:solidFill>
          <a:ln>
            <a:solidFill>
              <a:srgbClr val="3842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7" name="Paralelogramo 46"/>
          <p:cNvSpPr/>
          <p:nvPr/>
        </p:nvSpPr>
        <p:spPr>
          <a:xfrm flipH="1">
            <a:off x="977900" y="2057400"/>
            <a:ext cx="2603500" cy="4267200"/>
          </a:xfrm>
          <a:prstGeom prst="parallelogram">
            <a:avLst>
              <a:gd name="adj" fmla="val 80995"/>
            </a:avLst>
          </a:prstGeom>
          <a:solidFill>
            <a:srgbClr val="F3911B"/>
          </a:solidFill>
          <a:ln>
            <a:solidFill>
              <a:srgbClr val="F3911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8" name="Paralelogramo 47"/>
          <p:cNvSpPr/>
          <p:nvPr/>
        </p:nvSpPr>
        <p:spPr>
          <a:xfrm flipH="1">
            <a:off x="857935" y="838200"/>
            <a:ext cx="6589930" cy="5486400"/>
          </a:xfrm>
          <a:prstGeom prst="parallelogram">
            <a:avLst>
              <a:gd name="adj" fmla="val 4970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49" name="CuadroTexto 48"/>
          <p:cNvSpPr txBox="1"/>
          <p:nvPr/>
        </p:nvSpPr>
        <p:spPr>
          <a:xfrm>
            <a:off x="6718300" y="3022040"/>
            <a:ext cx="4501465" cy="1200329"/>
          </a:xfrm>
          <a:prstGeom prst="rect">
            <a:avLst/>
          </a:prstGeom>
          <a:noFill/>
        </p:spPr>
        <p:txBody>
          <a:bodyPr wrap="square" rtlCol="0">
            <a:spAutoFit/>
          </a:bodyPr>
          <a:lstStyle/>
          <a:p>
            <a:pPr algn="r"/>
            <a:r>
              <a:rPr lang="es-MX" sz="3600" dirty="0">
                <a:solidFill>
                  <a:srgbClr val="38424C"/>
                </a:solidFill>
                <a:latin typeface="Impact" panose="020B0806030902050204" pitchFamily="34" charset="0"/>
              </a:rPr>
              <a:t>UNIVERSIDAD JUÁREZ AUTÓNOMA DE TABASCO</a:t>
            </a:r>
          </a:p>
        </p:txBody>
      </p:sp>
      <p:pic>
        <p:nvPicPr>
          <p:cNvPr id="1026" name="Picture 2" descr="Resultado de imagen para ujat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5399" y="1549400"/>
            <a:ext cx="1068354" cy="1349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dai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1341" y="1640577"/>
            <a:ext cx="1425309" cy="1166972"/>
          </a:xfrm>
          <a:prstGeom prst="rect">
            <a:avLst/>
          </a:prstGeom>
          <a:noFill/>
          <a:extLst>
            <a:ext uri="{909E8E84-426E-40DD-AFC4-6F175D3DCCD1}">
              <a14:hiddenFill xmlns:a14="http://schemas.microsoft.com/office/drawing/2010/main">
                <a:solidFill>
                  <a:srgbClr val="FFFFFF"/>
                </a:solidFill>
              </a14:hiddenFill>
            </a:ext>
          </a:extLst>
        </p:spPr>
      </p:pic>
      <p:sp>
        <p:nvSpPr>
          <p:cNvPr id="52" name="CuadroTexto 51"/>
          <p:cNvSpPr txBox="1"/>
          <p:nvPr/>
        </p:nvSpPr>
        <p:spPr>
          <a:xfrm>
            <a:off x="6858000" y="4150100"/>
            <a:ext cx="4361765" cy="707886"/>
          </a:xfrm>
          <a:prstGeom prst="rect">
            <a:avLst/>
          </a:prstGeom>
          <a:noFill/>
        </p:spPr>
        <p:txBody>
          <a:bodyPr wrap="square" rtlCol="0">
            <a:spAutoFit/>
          </a:bodyPr>
          <a:lstStyle/>
          <a:p>
            <a:pPr algn="r"/>
            <a:r>
              <a:rPr lang="es-MX" sz="2000" dirty="0">
                <a:solidFill>
                  <a:srgbClr val="F3911B"/>
                </a:solidFill>
                <a:latin typeface="Segoe UI Semibold" panose="020B0702040204020203" pitchFamily="34" charset="0"/>
              </a:rPr>
              <a:t>División Académica De Informática y Sistemas</a:t>
            </a:r>
          </a:p>
        </p:txBody>
      </p:sp>
    </p:spTree>
    <p:extLst>
      <p:ext uri="{BB962C8B-B14F-4D97-AF65-F5344CB8AC3E}">
        <p14:creationId xmlns:p14="http://schemas.microsoft.com/office/powerpoint/2010/main" val="294145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dirty="0">
                <a:latin typeface="Impact" panose="020B0806030902050204" pitchFamily="34" charset="0"/>
              </a:rPr>
              <a:t>OBJETIVO GENERAL</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grpSp>
        <p:nvGrpSpPr>
          <p:cNvPr id="10" name="Grupo 9"/>
          <p:cNvGrpSpPr/>
          <p:nvPr/>
        </p:nvGrpSpPr>
        <p:grpSpPr>
          <a:xfrm>
            <a:off x="8092570" y="1543050"/>
            <a:ext cx="2832100" cy="2832100"/>
            <a:chOff x="836316" y="1555750"/>
            <a:chExt cx="2832100" cy="2832100"/>
          </a:xfrm>
        </p:grpSpPr>
        <p:sp>
          <p:nvSpPr>
            <p:cNvPr id="13" name="Elipse 12"/>
            <p:cNvSpPr/>
            <p:nvPr/>
          </p:nvSpPr>
          <p:spPr>
            <a:xfrm>
              <a:off x="836316" y="1555750"/>
              <a:ext cx="2832100" cy="2832100"/>
            </a:xfrm>
            <a:prstGeom prst="ellipse">
              <a:avLst/>
            </a:prstGeom>
            <a:solidFill>
              <a:srgbClr val="FC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099" y="2275533"/>
              <a:ext cx="1392534" cy="1392534"/>
            </a:xfrm>
            <a:prstGeom prst="rect">
              <a:avLst/>
            </a:prstGeom>
          </p:spPr>
        </p:pic>
      </p:grpSp>
      <p:sp>
        <p:nvSpPr>
          <p:cNvPr id="15" name="Rectángulo 14"/>
          <p:cNvSpPr/>
          <p:nvPr/>
        </p:nvSpPr>
        <p:spPr>
          <a:xfrm>
            <a:off x="376467" y="2191899"/>
            <a:ext cx="7645400" cy="3046988"/>
          </a:xfrm>
          <a:prstGeom prst="rect">
            <a:avLst/>
          </a:prstGeom>
        </p:spPr>
        <p:txBody>
          <a:bodyPr wrap="square">
            <a:spAutoFit/>
          </a:bodyPr>
          <a:lstStyle/>
          <a:p>
            <a:pPr algn="just"/>
            <a:r>
              <a:rPr lang="es-ES_tradnl" sz="3200" dirty="0">
                <a:latin typeface="Segoe UI Light" panose="020B0502040204020203" pitchFamily="34" charset="0"/>
              </a:rPr>
              <a:t>Desarrolló de un blog empresarial que permite el tratamiento de la información y la comunicación digital en las áreas operativas de la empresa, aprovechando al máximo los recursos de TIC´S disponibles, mejorando los canales de comunicación. </a:t>
            </a:r>
            <a:endParaRPr lang="es-MX" sz="3200" b="1" dirty="0">
              <a:solidFill>
                <a:srgbClr val="FF0000"/>
              </a:solidFill>
              <a:latin typeface="Segoe UI Light" panose="020B0502040204020203" pitchFamily="34" charset="0"/>
            </a:endParaRPr>
          </a:p>
        </p:txBody>
      </p:sp>
    </p:spTree>
    <p:extLst>
      <p:ext uri="{BB962C8B-B14F-4D97-AF65-F5344CB8AC3E}">
        <p14:creationId xmlns:p14="http://schemas.microsoft.com/office/powerpoint/2010/main" val="302116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Proceso 27"/>
          <p:cNvSpPr/>
          <p:nvPr/>
        </p:nvSpPr>
        <p:spPr>
          <a:xfrm>
            <a:off x="7342005" y="2544465"/>
            <a:ext cx="2448000" cy="2448000"/>
          </a:xfrm>
          <a:prstGeom prst="flowChartProcess">
            <a:avLst/>
          </a:prstGeom>
          <a:solidFill>
            <a:srgbClr val="FC6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Proceso 26"/>
          <p:cNvSpPr/>
          <p:nvPr/>
        </p:nvSpPr>
        <p:spPr>
          <a:xfrm>
            <a:off x="4894191" y="2544465"/>
            <a:ext cx="2448000" cy="2448000"/>
          </a:xfrm>
          <a:prstGeom prst="flowChartProcess">
            <a:avLst/>
          </a:prstGeom>
          <a:solidFill>
            <a:srgbClr val="F87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Proceso 25"/>
          <p:cNvSpPr/>
          <p:nvPr/>
        </p:nvSpPr>
        <p:spPr>
          <a:xfrm>
            <a:off x="2445574" y="2544465"/>
            <a:ext cx="2448000" cy="2448000"/>
          </a:xfrm>
          <a:prstGeom prst="flowChartProcess">
            <a:avLst/>
          </a:prstGeom>
          <a:solidFill>
            <a:srgbClr val="F690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Impact" panose="020B0806030902050204" pitchFamily="34" charset="0"/>
              </a:rPr>
              <a:t>OBJETIVOS ALCANZADOS</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11" name="Rectángulo 10"/>
          <p:cNvSpPr/>
          <p:nvPr/>
        </p:nvSpPr>
        <p:spPr>
          <a:xfrm>
            <a:off x="4893574" y="3413511"/>
            <a:ext cx="2455183" cy="1200329"/>
          </a:xfrm>
          <a:prstGeom prst="rect">
            <a:avLst/>
          </a:prstGeom>
        </p:spPr>
        <p:txBody>
          <a:bodyPr wrap="square">
            <a:spAutoFit/>
          </a:bodyPr>
          <a:lstStyle/>
          <a:p>
            <a:pPr lvl="0" algn="ctr"/>
            <a:r>
              <a:rPr lang="es-MX" dirty="0">
                <a:solidFill>
                  <a:schemeClr val="bg1"/>
                </a:solidFill>
                <a:latin typeface="Segoe UI Light" panose="020B0502040204020203" pitchFamily="34" charset="0"/>
              </a:rPr>
              <a:t>Analizamos la información referente al tema de investigación.  </a:t>
            </a:r>
          </a:p>
        </p:txBody>
      </p:sp>
      <p:sp>
        <p:nvSpPr>
          <p:cNvPr id="18" name="Rectángulo 17"/>
          <p:cNvSpPr/>
          <p:nvPr/>
        </p:nvSpPr>
        <p:spPr>
          <a:xfrm>
            <a:off x="7342764" y="3392488"/>
            <a:ext cx="2453807" cy="923330"/>
          </a:xfrm>
          <a:prstGeom prst="rect">
            <a:avLst/>
          </a:prstGeom>
        </p:spPr>
        <p:txBody>
          <a:bodyPr wrap="square">
            <a:spAutoFit/>
          </a:bodyPr>
          <a:lstStyle/>
          <a:p>
            <a:pPr lvl="0" algn="ctr"/>
            <a:r>
              <a:rPr lang="es-MX" dirty="0">
                <a:solidFill>
                  <a:schemeClr val="bg1"/>
                </a:solidFill>
                <a:latin typeface="Segoe UI Light" panose="020B0502040204020203" pitchFamily="34" charset="0"/>
              </a:rPr>
              <a:t>Establecimos una metodología para realizar la investigación.</a:t>
            </a:r>
          </a:p>
        </p:txBody>
      </p:sp>
      <p:sp>
        <p:nvSpPr>
          <p:cNvPr id="19" name="Proceso 18"/>
          <p:cNvSpPr/>
          <p:nvPr/>
        </p:nvSpPr>
        <p:spPr>
          <a:xfrm>
            <a:off x="9779594" y="2544465"/>
            <a:ext cx="2412405" cy="2448000"/>
          </a:xfrm>
          <a:prstGeom prst="flowChartProces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p:cNvSpPr/>
          <p:nvPr/>
        </p:nvSpPr>
        <p:spPr>
          <a:xfrm>
            <a:off x="9796571" y="3401388"/>
            <a:ext cx="2395428" cy="1200329"/>
          </a:xfrm>
          <a:prstGeom prst="rect">
            <a:avLst/>
          </a:prstGeom>
        </p:spPr>
        <p:txBody>
          <a:bodyPr wrap="square">
            <a:spAutoFit/>
          </a:bodyPr>
          <a:lstStyle/>
          <a:p>
            <a:pPr lvl="0" algn="ctr"/>
            <a:r>
              <a:rPr lang="es-MX" sz="2400" dirty="0">
                <a:solidFill>
                  <a:schemeClr val="bg1"/>
                </a:solidFill>
                <a:latin typeface="Segoe UI Light" panose="020B0502040204020203" pitchFamily="34" charset="0"/>
              </a:rPr>
              <a:t>Se desarrolló el blog y se  implementó.</a:t>
            </a:r>
          </a:p>
        </p:txBody>
      </p:sp>
      <p:sp>
        <p:nvSpPr>
          <p:cNvPr id="5" name="Proceso 4"/>
          <p:cNvSpPr/>
          <p:nvPr/>
        </p:nvSpPr>
        <p:spPr>
          <a:xfrm>
            <a:off x="0" y="2544465"/>
            <a:ext cx="2448000" cy="2448000"/>
          </a:xfrm>
          <a:prstGeom prst="flowChartProcess">
            <a:avLst/>
          </a:prstGeom>
          <a:solidFill>
            <a:srgbClr val="F5A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Rectángulo 6"/>
          <p:cNvSpPr/>
          <p:nvPr/>
        </p:nvSpPr>
        <p:spPr>
          <a:xfrm>
            <a:off x="8171" y="3337888"/>
            <a:ext cx="2444957" cy="1569660"/>
          </a:xfrm>
          <a:prstGeom prst="rect">
            <a:avLst/>
          </a:prstGeom>
        </p:spPr>
        <p:txBody>
          <a:bodyPr wrap="square">
            <a:spAutoFit/>
          </a:bodyPr>
          <a:lstStyle/>
          <a:p>
            <a:pPr lvl="0" algn="ctr"/>
            <a:r>
              <a:rPr lang="es-MX" sz="1600" dirty="0">
                <a:solidFill>
                  <a:schemeClr val="bg1"/>
                </a:solidFill>
                <a:latin typeface="Segoe UI Light" panose="020B0502040204020203" pitchFamily="34" charset="0"/>
              </a:rPr>
              <a:t>Definición y diseño de instrumentos para la recolección de información, que permitió identificar el uso y beneficio de los</a:t>
            </a:r>
            <a:r>
              <a:rPr lang="es-ES_tradnl" sz="1600" dirty="0">
                <a:solidFill>
                  <a:schemeClr val="bg1"/>
                </a:solidFill>
                <a:latin typeface="Segoe UI Light" panose="020B0502040204020203" pitchFamily="34" charset="0"/>
              </a:rPr>
              <a:t> blogs.</a:t>
            </a:r>
            <a:endParaRPr lang="es-MX" sz="1600" dirty="0">
              <a:solidFill>
                <a:schemeClr val="bg1"/>
              </a:solidFill>
              <a:latin typeface="Segoe UI Light" panose="020B0502040204020203" pitchFamily="34" charset="0"/>
            </a:endParaRPr>
          </a:p>
        </p:txBody>
      </p:sp>
      <p:pic>
        <p:nvPicPr>
          <p:cNvPr id="20" name="Imagen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68" y="2618164"/>
            <a:ext cx="720000" cy="720000"/>
          </a:xfrm>
          <a:prstGeom prst="rect">
            <a:avLst/>
          </a:prstGeom>
        </p:spPr>
      </p:pic>
      <p:sp>
        <p:nvSpPr>
          <p:cNvPr id="9" name="Rectángulo 8"/>
          <p:cNvSpPr/>
          <p:nvPr/>
        </p:nvSpPr>
        <p:spPr>
          <a:xfrm>
            <a:off x="2461299" y="3401388"/>
            <a:ext cx="2439644" cy="1200329"/>
          </a:xfrm>
          <a:prstGeom prst="rect">
            <a:avLst/>
          </a:prstGeom>
        </p:spPr>
        <p:txBody>
          <a:bodyPr wrap="square">
            <a:spAutoFit/>
          </a:bodyPr>
          <a:lstStyle/>
          <a:p>
            <a:pPr lvl="0" algn="ctr"/>
            <a:r>
              <a:rPr lang="es-MX" dirty="0">
                <a:solidFill>
                  <a:schemeClr val="bg1"/>
                </a:solidFill>
                <a:latin typeface="Segoe UI Light" panose="020B0502040204020203" pitchFamily="34" charset="0"/>
              </a:rPr>
              <a:t>Determinamos los factores que impulsan la necesidad de la empresa.</a:t>
            </a:r>
          </a:p>
        </p:txBody>
      </p:sp>
      <p:pic>
        <p:nvPicPr>
          <p:cNvPr id="21" name="Imagen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8082" y="2602078"/>
            <a:ext cx="720000" cy="720000"/>
          </a:xfrm>
          <a:prstGeom prst="rect">
            <a:avLst/>
          </a:prstGeom>
        </p:spPr>
      </p:pic>
      <p:pic>
        <p:nvPicPr>
          <p:cNvPr id="22" name="Imagen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000" y="2618988"/>
            <a:ext cx="720000" cy="720000"/>
          </a:xfrm>
          <a:prstGeom prst="rect">
            <a:avLst/>
          </a:prstGeom>
        </p:spPr>
      </p:pic>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005" y="2624528"/>
            <a:ext cx="720000" cy="720000"/>
          </a:xfrm>
          <a:prstGeom prst="rect">
            <a:avLst/>
          </a:prstGeom>
        </p:spPr>
      </p:pic>
      <p:pic>
        <p:nvPicPr>
          <p:cNvPr id="29" name="Imagen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1002" y="2602078"/>
            <a:ext cx="720000" cy="720000"/>
          </a:xfrm>
          <a:prstGeom prst="rect">
            <a:avLst/>
          </a:prstGeom>
        </p:spPr>
      </p:pic>
    </p:spTree>
    <p:extLst>
      <p:ext uri="{BB962C8B-B14F-4D97-AF65-F5344CB8AC3E}">
        <p14:creationId xmlns:p14="http://schemas.microsoft.com/office/powerpoint/2010/main" val="388388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300" dirty="0">
                <a:latin typeface="Impact" panose="020B0806030902050204" pitchFamily="34" charset="0"/>
              </a:rPr>
              <a:t>HERRAMIENTAS PARA EL PROCESAMIENTO DE LA INFORMACIÓN</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graphicFrame>
        <p:nvGraphicFramePr>
          <p:cNvPr id="6" name="Diagrama 5"/>
          <p:cNvGraphicFramePr/>
          <p:nvPr>
            <p:extLst>
              <p:ext uri="{D42A27DB-BD31-4B8C-83A1-F6EECF244321}">
                <p14:modId xmlns:p14="http://schemas.microsoft.com/office/powerpoint/2010/main" val="71241916"/>
              </p:ext>
            </p:extLst>
          </p:nvPr>
        </p:nvGraphicFramePr>
        <p:xfrm>
          <a:off x="194734" y="1507067"/>
          <a:ext cx="11463866" cy="5020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p:cNvPicPr>
            <a:picLocks noChangeAspect="1"/>
          </p:cNvPicPr>
          <p:nvPr/>
        </p:nvPicPr>
        <p:blipFill>
          <a:blip r:embed="rId7"/>
          <a:stretch>
            <a:fillRect/>
          </a:stretch>
        </p:blipFill>
        <p:spPr>
          <a:xfrm>
            <a:off x="4576838" y="5334002"/>
            <a:ext cx="468687" cy="385618"/>
          </a:xfrm>
          <a:prstGeom prst="rect">
            <a:avLst/>
          </a:prstGeom>
        </p:spPr>
      </p:pic>
      <p:pic>
        <p:nvPicPr>
          <p:cNvPr id="5" name="Imagen 4"/>
          <p:cNvPicPr>
            <a:picLocks noChangeAspect="1"/>
          </p:cNvPicPr>
          <p:nvPr/>
        </p:nvPicPr>
        <p:blipFill>
          <a:blip r:embed="rId8"/>
          <a:stretch>
            <a:fillRect/>
          </a:stretch>
        </p:blipFill>
        <p:spPr>
          <a:xfrm>
            <a:off x="841375" y="5340546"/>
            <a:ext cx="530225" cy="385618"/>
          </a:xfrm>
          <a:prstGeom prst="rect">
            <a:avLst/>
          </a:prstGeom>
        </p:spPr>
      </p:pic>
      <p:pic>
        <p:nvPicPr>
          <p:cNvPr id="7" name="Imagen 6"/>
          <p:cNvPicPr>
            <a:picLocks noChangeAspect="1"/>
          </p:cNvPicPr>
          <p:nvPr/>
        </p:nvPicPr>
        <p:blipFill>
          <a:blip r:embed="rId9"/>
          <a:stretch>
            <a:fillRect/>
          </a:stretch>
        </p:blipFill>
        <p:spPr>
          <a:xfrm>
            <a:off x="8513230" y="4737343"/>
            <a:ext cx="575733" cy="423477"/>
          </a:xfrm>
          <a:prstGeom prst="rect">
            <a:avLst/>
          </a:prstGeom>
        </p:spPr>
      </p:pic>
    </p:spTree>
    <p:extLst>
      <p:ext uri="{BB962C8B-B14F-4D97-AF65-F5344CB8AC3E}">
        <p14:creationId xmlns:p14="http://schemas.microsoft.com/office/powerpoint/2010/main" val="2687118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dirty="0">
                <a:latin typeface="Impact" panose="020B0806030902050204" pitchFamily="34" charset="0"/>
              </a:rPr>
              <a:t>MARCO TEÓRICO</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graphicFrame>
        <p:nvGraphicFramePr>
          <p:cNvPr id="4" name="Diagrama 3"/>
          <p:cNvGraphicFramePr/>
          <p:nvPr>
            <p:extLst>
              <p:ext uri="{D42A27DB-BD31-4B8C-83A1-F6EECF244321}">
                <p14:modId xmlns:p14="http://schemas.microsoft.com/office/powerpoint/2010/main" val="3944782290"/>
              </p:ext>
            </p:extLst>
          </p:nvPr>
        </p:nvGraphicFramePr>
        <p:xfrm>
          <a:off x="566057" y="1365358"/>
          <a:ext cx="1140822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778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Impact" panose="020B0806030902050204" pitchFamily="34" charset="0"/>
              </a:rPr>
              <a:t>APLICACIÓN DE LA METODOLOGÍA Y DESARROLLO</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9" name="Elipse 8"/>
          <p:cNvSpPr/>
          <p:nvPr/>
        </p:nvSpPr>
        <p:spPr>
          <a:xfrm>
            <a:off x="8718122" y="1128236"/>
            <a:ext cx="1832400" cy="1832400"/>
          </a:xfrm>
          <a:prstGeom prst="ellipse">
            <a:avLst/>
          </a:prstGeom>
          <a:solidFill>
            <a:srgbClr val="F5A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055" y="1383993"/>
            <a:ext cx="1392534" cy="1392534"/>
          </a:xfrm>
          <a:prstGeom prst="rect">
            <a:avLst/>
          </a:prstGeom>
        </p:spPr>
      </p:pic>
      <p:sp>
        <p:nvSpPr>
          <p:cNvPr id="11" name="Elipse 10"/>
          <p:cNvSpPr/>
          <p:nvPr/>
        </p:nvSpPr>
        <p:spPr>
          <a:xfrm>
            <a:off x="5247249" y="1214140"/>
            <a:ext cx="1832400" cy="1832400"/>
          </a:xfrm>
          <a:prstGeom prst="ellipse">
            <a:avLst/>
          </a:prstGeom>
          <a:solidFill>
            <a:srgbClr val="F5A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249" y="1651259"/>
            <a:ext cx="914400" cy="914400"/>
          </a:xfrm>
          <a:prstGeom prst="rect">
            <a:avLst/>
          </a:prstGeom>
        </p:spPr>
      </p:pic>
      <p:sp>
        <p:nvSpPr>
          <p:cNvPr id="14" name="Elipse 13"/>
          <p:cNvSpPr/>
          <p:nvPr/>
        </p:nvSpPr>
        <p:spPr>
          <a:xfrm>
            <a:off x="1402520" y="1192255"/>
            <a:ext cx="1832407" cy="1832407"/>
          </a:xfrm>
          <a:prstGeom prst="ellipse">
            <a:avLst/>
          </a:prstGeom>
          <a:solidFill>
            <a:srgbClr val="F5A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524" y="1623060"/>
            <a:ext cx="914400" cy="914400"/>
          </a:xfrm>
          <a:prstGeom prst="rect">
            <a:avLst/>
          </a:prstGeom>
        </p:spPr>
      </p:pic>
      <p:sp>
        <p:nvSpPr>
          <p:cNvPr id="15" name="Marcador de contenido 2">
            <a:extLst>
              <a:ext uri="{FF2B5EF4-FFF2-40B4-BE49-F238E27FC236}">
                <a16:creationId xmlns:a16="http://schemas.microsoft.com/office/drawing/2014/main" xmlns="" id="{1544696C-5C25-4A21-8F27-1EF42FB2A755}"/>
              </a:ext>
            </a:extLst>
          </p:cNvPr>
          <p:cNvSpPr txBox="1">
            <a:spLocks/>
          </p:cNvSpPr>
          <p:nvPr/>
        </p:nvSpPr>
        <p:spPr>
          <a:xfrm>
            <a:off x="8161387" y="3195751"/>
            <a:ext cx="3410960" cy="30353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000" dirty="0">
                <a:latin typeface="Segoe UI Light" panose="020B0502040204020203" pitchFamily="34" charset="0"/>
                <a:cs typeface="Arial" panose="020B0604020202020204" pitchFamily="34" charset="0"/>
              </a:rPr>
              <a:t>El resultado que se obtuvo fue conocer las necesidades de la empresa y se implementaron soluciones dentro del blog.</a:t>
            </a:r>
          </a:p>
          <a:p>
            <a:pPr>
              <a:buFont typeface="Wingdings" panose="05000000000000000000" pitchFamily="2" charset="2"/>
              <a:buChar char="§"/>
            </a:pPr>
            <a:endParaRPr lang="es-MX" sz="1600" dirty="0">
              <a:latin typeface="Arial" panose="020B0604020202020204" pitchFamily="34" charset="0"/>
              <a:cs typeface="Arial" panose="020B0604020202020204" pitchFamily="34" charset="0"/>
            </a:endParaRPr>
          </a:p>
        </p:txBody>
      </p:sp>
      <p:sp>
        <p:nvSpPr>
          <p:cNvPr id="16" name="Rectángulo 15"/>
          <p:cNvSpPr/>
          <p:nvPr/>
        </p:nvSpPr>
        <p:spPr>
          <a:xfrm>
            <a:off x="291552" y="3195751"/>
            <a:ext cx="4074643" cy="3477875"/>
          </a:xfrm>
          <a:prstGeom prst="rect">
            <a:avLst/>
          </a:prstGeom>
        </p:spPr>
        <p:txBody>
          <a:bodyPr wrap="square">
            <a:spAutoFit/>
          </a:bodyPr>
          <a:lstStyle/>
          <a:p>
            <a:pPr algn="just"/>
            <a:r>
              <a:rPr lang="es-MX" sz="2000" dirty="0">
                <a:latin typeface="Segoe UI Light" panose="020B0502040204020203" pitchFamily="34" charset="0"/>
              </a:rPr>
              <a:t>En la recopilación de la información final se obtuvo una mejor visión de las necesidades de los usuarios finales, para ello realizamos una entrevista al director de la empresa donde obtuvimos información acerca de que manera desarrollar el blog, desde el tipo de información que se desea comunicar hasta definir toda la información que se está utilizando.</a:t>
            </a:r>
          </a:p>
        </p:txBody>
      </p:sp>
      <p:sp>
        <p:nvSpPr>
          <p:cNvPr id="17" name="Rectángulo 16"/>
          <p:cNvSpPr/>
          <p:nvPr/>
        </p:nvSpPr>
        <p:spPr>
          <a:xfrm>
            <a:off x="4577210" y="3131404"/>
            <a:ext cx="3373162" cy="2554545"/>
          </a:xfrm>
          <a:prstGeom prst="rect">
            <a:avLst/>
          </a:prstGeom>
        </p:spPr>
        <p:txBody>
          <a:bodyPr wrap="square">
            <a:spAutoFit/>
          </a:bodyPr>
          <a:lstStyle/>
          <a:p>
            <a:pPr algn="just"/>
            <a:r>
              <a:rPr lang="es-MX" sz="2000" dirty="0">
                <a:latin typeface="Segoe UI Light" panose="020B0502040204020203" pitchFamily="34" charset="0"/>
                <a:cs typeface="Arial" panose="020B0604020202020204" pitchFamily="34" charset="0"/>
              </a:rPr>
              <a:t>Se utilizó la observación como técnica útil para analizar el progreso de la investigación, consiste en observar a las personas cuando efectúan su trabajo en esta ocasión al momento de utilizar el blog.</a:t>
            </a:r>
          </a:p>
        </p:txBody>
      </p:sp>
    </p:spTree>
    <p:extLst>
      <p:ext uri="{BB962C8B-B14F-4D97-AF65-F5344CB8AC3E}">
        <p14:creationId xmlns:p14="http://schemas.microsoft.com/office/powerpoint/2010/main" val="426503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latin typeface="Impact" panose="020B0806030902050204" pitchFamily="34" charset="0"/>
              </a:rPr>
              <a:t>DETECCIÓN DE NECESIDADES</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18" name="Google Shape;194;p19"/>
          <p:cNvSpPr txBox="1">
            <a:spLocks/>
          </p:cNvSpPr>
          <p:nvPr/>
        </p:nvSpPr>
        <p:spPr>
          <a:xfrm>
            <a:off x="7851504" y="4649769"/>
            <a:ext cx="9434287" cy="606430"/>
          </a:xfrm>
          <a:prstGeom prst="rect">
            <a:avLst/>
          </a:prstGeom>
        </p:spPr>
        <p:txBody>
          <a:bodyPr spcFirstLastPara="1" vert="horz" wrap="square"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800" dirty="0">
                <a:latin typeface="Segoe UI Light" panose="020B0502040204020203" pitchFamily="34" charset="0"/>
              </a:rPr>
              <a:t>.</a:t>
            </a:r>
          </a:p>
          <a:p>
            <a:pPr marL="127000" algn="l">
              <a:spcBef>
                <a:spcPts val="600"/>
              </a:spcBef>
              <a:buSzPts val="1600"/>
            </a:pPr>
            <a:endParaRPr lang="es-MX" dirty="0">
              <a:latin typeface="Segoe UI Light" panose="020B0502040204020203" pitchFamily="34" charset="0"/>
            </a:endParaRPr>
          </a:p>
        </p:txBody>
      </p:sp>
      <p:sp>
        <p:nvSpPr>
          <p:cNvPr id="7" name="Rectángulo 6"/>
          <p:cNvSpPr/>
          <p:nvPr/>
        </p:nvSpPr>
        <p:spPr>
          <a:xfrm>
            <a:off x="1097650" y="5726823"/>
            <a:ext cx="3184064" cy="584775"/>
          </a:xfrm>
          <a:prstGeom prst="rect">
            <a:avLst/>
          </a:prstGeom>
          <a:solidFill>
            <a:srgbClr val="D08829"/>
          </a:solidFill>
        </p:spPr>
        <p:txBody>
          <a:bodyPr wrap="square">
            <a:spAutoFit/>
          </a:bodyPr>
          <a:lstStyle/>
          <a:p>
            <a:r>
              <a:rPr lang="es-MX" sz="3200" dirty="0">
                <a:latin typeface="Segoe UI Light" panose="020B0502040204020203" pitchFamily="34" charset="0"/>
                <a:cs typeface="Arial" panose="020B0604020202020204" pitchFamily="34" charset="0"/>
              </a:rPr>
              <a:t>Publicidad</a:t>
            </a:r>
          </a:p>
        </p:txBody>
      </p:sp>
      <p:sp>
        <p:nvSpPr>
          <p:cNvPr id="13" name="Rectángulo 12"/>
          <p:cNvSpPr/>
          <p:nvPr/>
        </p:nvSpPr>
        <p:spPr>
          <a:xfrm>
            <a:off x="1097650" y="4741432"/>
            <a:ext cx="4562921" cy="584775"/>
          </a:xfrm>
          <a:prstGeom prst="rect">
            <a:avLst/>
          </a:prstGeom>
          <a:solidFill>
            <a:srgbClr val="F76A16"/>
          </a:solidFill>
        </p:spPr>
        <p:txBody>
          <a:bodyPr wrap="square">
            <a:spAutoFit/>
          </a:bodyPr>
          <a:lstStyle/>
          <a:p>
            <a:r>
              <a:rPr lang="es-MX" sz="3200" dirty="0">
                <a:latin typeface="Segoe UI Light" panose="020B0502040204020203" pitchFamily="34" charset="0"/>
                <a:cs typeface="Arial" panose="020B0604020202020204" pitchFamily="34" charset="0"/>
              </a:rPr>
              <a:t>Manejo de información</a:t>
            </a:r>
            <a:r>
              <a:rPr lang="es-MX" dirty="0">
                <a:latin typeface="Segoe UI Light" panose="020B0502040204020203" pitchFamily="34" charset="0"/>
                <a:cs typeface="Arial" panose="020B0604020202020204" pitchFamily="34" charset="0"/>
              </a:rPr>
              <a:t>.</a:t>
            </a:r>
          </a:p>
        </p:txBody>
      </p:sp>
      <p:sp>
        <p:nvSpPr>
          <p:cNvPr id="19" name="Rectángulo 18"/>
          <p:cNvSpPr/>
          <p:nvPr/>
        </p:nvSpPr>
        <p:spPr>
          <a:xfrm>
            <a:off x="1097650" y="2770650"/>
            <a:ext cx="6387009" cy="584775"/>
          </a:xfrm>
          <a:prstGeom prst="rect">
            <a:avLst/>
          </a:prstGeom>
          <a:solidFill>
            <a:srgbClr val="F69020"/>
          </a:solidFill>
        </p:spPr>
        <p:txBody>
          <a:bodyPr wrap="square">
            <a:spAutoFit/>
          </a:bodyPr>
          <a:lstStyle/>
          <a:p>
            <a:r>
              <a:rPr lang="es-MX" sz="3200" dirty="0">
                <a:latin typeface="Segoe UI Light" panose="020B0502040204020203" pitchFamily="34" charset="0"/>
                <a:cs typeface="Arial" panose="020B0604020202020204" pitchFamily="34" charset="0"/>
              </a:rPr>
              <a:t>Comunicación entre departamentos</a:t>
            </a:r>
            <a:endParaRPr lang="es-MX" sz="3200" dirty="0"/>
          </a:p>
        </p:txBody>
      </p:sp>
      <p:sp>
        <p:nvSpPr>
          <p:cNvPr id="20" name="Rectángulo 19"/>
          <p:cNvSpPr/>
          <p:nvPr/>
        </p:nvSpPr>
        <p:spPr>
          <a:xfrm>
            <a:off x="1097650" y="3756041"/>
            <a:ext cx="5477322" cy="584775"/>
          </a:xfrm>
          <a:prstGeom prst="rect">
            <a:avLst/>
          </a:prstGeom>
          <a:solidFill>
            <a:srgbClr val="F5A723"/>
          </a:solidFill>
        </p:spPr>
        <p:txBody>
          <a:bodyPr wrap="square">
            <a:spAutoFit/>
          </a:bodyPr>
          <a:lstStyle/>
          <a:p>
            <a:r>
              <a:rPr lang="es-MX" sz="3200" dirty="0">
                <a:latin typeface="Segoe UI Light" panose="020B0502040204020203" pitchFamily="34" charset="0"/>
                <a:cs typeface="Arial" panose="020B0604020202020204" pitchFamily="34" charset="0"/>
              </a:rPr>
              <a:t>P</a:t>
            </a:r>
            <a:r>
              <a:rPr lang="es-MX" sz="3200" dirty="0" smtClean="0">
                <a:latin typeface="Segoe UI Light" panose="020B0502040204020203" pitchFamily="34" charset="0"/>
                <a:cs typeface="Arial" panose="020B0604020202020204" pitchFamily="34" charset="0"/>
              </a:rPr>
              <a:t>articipación en redes sociales</a:t>
            </a:r>
            <a:endParaRPr lang="es-MX" sz="3200" dirty="0"/>
          </a:p>
        </p:txBody>
      </p:sp>
      <p:sp>
        <p:nvSpPr>
          <p:cNvPr id="21" name="Rectángulo 20"/>
          <p:cNvSpPr/>
          <p:nvPr/>
        </p:nvSpPr>
        <p:spPr>
          <a:xfrm>
            <a:off x="1097651" y="1785259"/>
            <a:ext cx="10567125" cy="584775"/>
          </a:xfrm>
          <a:prstGeom prst="rect">
            <a:avLst/>
          </a:prstGeom>
          <a:solidFill>
            <a:srgbClr val="FFC000"/>
          </a:solidFill>
        </p:spPr>
        <p:txBody>
          <a:bodyPr wrap="square">
            <a:spAutoFit/>
          </a:bodyPr>
          <a:lstStyle/>
          <a:p>
            <a:r>
              <a:rPr lang="es-MX" sz="3200" dirty="0">
                <a:latin typeface="Segoe UI Light" panose="020B0502040204020203" pitchFamily="34" charset="0"/>
              </a:rPr>
              <a:t>O</a:t>
            </a:r>
            <a:r>
              <a:rPr lang="es-MX" sz="3200" dirty="0" smtClean="0">
                <a:latin typeface="Segoe UI Light" panose="020B0502040204020203" pitchFamily="34" charset="0"/>
              </a:rPr>
              <a:t>frecer nuevas vías de comunicación con los trabajadores</a:t>
            </a:r>
            <a:endParaRPr lang="es-MX" sz="3200" dirty="0">
              <a:latin typeface="Segoe UI Light" panose="020B0502040204020203" pitchFamily="34" charset="0"/>
            </a:endParaRPr>
          </a:p>
        </p:txBody>
      </p:sp>
      <p:pic>
        <p:nvPicPr>
          <p:cNvPr id="22" name="Imagen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46" y="1786434"/>
            <a:ext cx="582423" cy="582423"/>
          </a:xfrm>
          <a:prstGeom prst="rect">
            <a:avLst/>
          </a:prstGeom>
        </p:spPr>
      </p:pic>
      <p:pic>
        <p:nvPicPr>
          <p:cNvPr id="23" name="Imagen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43" y="2753278"/>
            <a:ext cx="582423" cy="582423"/>
          </a:xfrm>
          <a:prstGeom prst="rect">
            <a:avLst/>
          </a:prstGeom>
        </p:spPr>
      </p:pic>
      <p:pic>
        <p:nvPicPr>
          <p:cNvPr id="24" name="Imagen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44" y="3739563"/>
            <a:ext cx="582423" cy="582423"/>
          </a:xfrm>
          <a:prstGeom prst="rect">
            <a:avLst/>
          </a:prstGeom>
        </p:spPr>
      </p:pic>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44" y="4725848"/>
            <a:ext cx="582423" cy="582423"/>
          </a:xfrm>
          <a:prstGeom prst="rect">
            <a:avLst/>
          </a:prstGeom>
        </p:spPr>
      </p:pic>
      <p:pic>
        <p:nvPicPr>
          <p:cNvPr id="26" name="Imagen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744" y="5692692"/>
            <a:ext cx="582423" cy="582423"/>
          </a:xfrm>
          <a:prstGeom prst="rect">
            <a:avLst/>
          </a:prstGeom>
        </p:spPr>
      </p:pic>
    </p:spTree>
    <p:extLst>
      <p:ext uri="{BB962C8B-B14F-4D97-AF65-F5344CB8AC3E}">
        <p14:creationId xmlns:p14="http://schemas.microsoft.com/office/powerpoint/2010/main" val="62920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a:latin typeface="Impact" panose="020B0806030902050204" pitchFamily="34" charset="0"/>
              </a:rPr>
              <a:t>DISEÑO DE INSTRUMENTOS</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4" name="Rectángulo 3"/>
          <p:cNvSpPr/>
          <p:nvPr/>
        </p:nvSpPr>
        <p:spPr>
          <a:xfrm>
            <a:off x="3048001" y="2032497"/>
            <a:ext cx="5341256" cy="1384995"/>
          </a:xfrm>
          <a:prstGeom prst="rect">
            <a:avLst/>
          </a:prstGeom>
          <a:solidFill>
            <a:srgbClr val="D08829"/>
          </a:solidFill>
        </p:spPr>
        <p:txBody>
          <a:bodyPr wrap="square">
            <a:spAutoFit/>
          </a:bodyPr>
          <a:lstStyle/>
          <a:p>
            <a:pPr lvl="0" algn="just">
              <a:spcBef>
                <a:spcPts val="600"/>
              </a:spcBef>
            </a:pPr>
            <a:r>
              <a:rPr lang="es-MX" sz="2800" dirty="0">
                <a:solidFill>
                  <a:schemeClr val="bg1"/>
                </a:solidFill>
                <a:latin typeface="Segoe UI Light" panose="020B0502040204020203" pitchFamily="34" charset="0"/>
              </a:rPr>
              <a:t>D</a:t>
            </a:r>
            <a:r>
              <a:rPr lang="es-MX" sz="2800" b="0" dirty="0" smtClean="0">
                <a:solidFill>
                  <a:schemeClr val="bg1"/>
                </a:solidFill>
                <a:latin typeface="Segoe UI Light" panose="020B0502040204020203" pitchFamily="34" charset="0"/>
              </a:rPr>
              <a:t>etección de problema y análisis de comportamiento entre los empleados</a:t>
            </a:r>
            <a:endParaRPr lang="es-MX" sz="2800" b="0" dirty="0">
              <a:solidFill>
                <a:schemeClr val="bg1"/>
              </a:solidFill>
              <a:latin typeface="Segoe UI Light" panose="020B0502040204020203" pitchFamily="34" charset="0"/>
            </a:endParaRPr>
          </a:p>
        </p:txBody>
      </p:sp>
      <p:sp>
        <p:nvSpPr>
          <p:cNvPr id="6" name="Flecha derecha 5"/>
          <p:cNvSpPr/>
          <p:nvPr/>
        </p:nvSpPr>
        <p:spPr>
          <a:xfrm>
            <a:off x="848351" y="2013794"/>
            <a:ext cx="1828800" cy="1422400"/>
          </a:xfrm>
          <a:prstGeom prst="rightArrow">
            <a:avLst/>
          </a:pr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latin typeface="Segoe UI Semibold" panose="020B0702040204020203" pitchFamily="34" charset="0"/>
              </a:rPr>
              <a:t>Entrevista</a:t>
            </a:r>
          </a:p>
        </p:txBody>
      </p:sp>
      <p:sp>
        <p:nvSpPr>
          <p:cNvPr id="27" name="Marcador de contenido 2">
            <a:extLst>
              <a:ext uri="{FF2B5EF4-FFF2-40B4-BE49-F238E27FC236}">
                <a16:creationId xmlns:a16="http://schemas.microsoft.com/office/drawing/2014/main" xmlns="" id="{0C7875B8-C807-4242-BB1C-2D3AD4FF68B6}"/>
              </a:ext>
            </a:extLst>
          </p:cNvPr>
          <p:cNvSpPr txBox="1">
            <a:spLocks/>
          </p:cNvSpPr>
          <p:nvPr/>
        </p:nvSpPr>
        <p:spPr>
          <a:xfrm>
            <a:off x="5355772" y="4035873"/>
            <a:ext cx="5341256" cy="2520439"/>
          </a:xfrm>
          <a:prstGeom prst="rect">
            <a:avLst/>
          </a:prstGeom>
          <a:solidFill>
            <a:srgbClr val="F69020"/>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1pPr>
            <a:lvl2pPr marL="914400" marR="0" lvl="1"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2pPr>
            <a:lvl3pPr marL="1371600" marR="0" lvl="2"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3pPr>
            <a:lvl4pPr marL="1828800" marR="0" lvl="3"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4pPr>
            <a:lvl5pPr marL="2286000" marR="0" lvl="4"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5pPr>
            <a:lvl6pPr marL="2743200" marR="0" lvl="5"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6pPr>
            <a:lvl7pPr marL="3200400" marR="0" lvl="6"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7pPr>
            <a:lvl8pPr marL="3657600" marR="0" lvl="7"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8pPr>
            <a:lvl9pPr marL="4114800" marR="0" lvl="8"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9pPr>
          </a:lstStyle>
          <a:p>
            <a:pPr marL="63500" indent="0" algn="just">
              <a:buNone/>
            </a:pPr>
            <a:r>
              <a:rPr lang="es-MX" sz="2800" b="0" dirty="0">
                <a:solidFill>
                  <a:schemeClr val="bg1"/>
                </a:solidFill>
                <a:latin typeface="Segoe UI Light" panose="020B0502040204020203" pitchFamily="34" charset="0"/>
                <a:cs typeface="Arial" panose="020B0604020202020204" pitchFamily="34" charset="0"/>
              </a:rPr>
              <a:t>Realizada al presidente de la empresa, como recolección de datos enfocados sobre los sistemas utilizados por sus empleados</a:t>
            </a:r>
          </a:p>
        </p:txBody>
      </p:sp>
      <p:sp>
        <p:nvSpPr>
          <p:cNvPr id="28" name="Flecha derecha 27"/>
          <p:cNvSpPr/>
          <p:nvPr/>
        </p:nvSpPr>
        <p:spPr>
          <a:xfrm>
            <a:off x="3413256" y="4584892"/>
            <a:ext cx="1828800" cy="1422400"/>
          </a:xfrm>
          <a:prstGeom prst="rightArrow">
            <a:avLst/>
          </a:pr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000" dirty="0">
                <a:latin typeface="Segoe UI Semibold" panose="020B0702040204020203" pitchFamily="34" charset="0"/>
                <a:cs typeface="Arial" panose="020B0604020202020204" pitchFamily="34" charset="0"/>
              </a:rPr>
              <a:t>Entrevista</a:t>
            </a:r>
          </a:p>
        </p:txBody>
      </p:sp>
    </p:spTree>
    <p:extLst>
      <p:ext uri="{BB962C8B-B14F-4D97-AF65-F5344CB8AC3E}">
        <p14:creationId xmlns:p14="http://schemas.microsoft.com/office/powerpoint/2010/main" val="2870072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 borrosa"/>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23098" b="34064"/>
          <a:stretch/>
        </p:blipFill>
        <p:spPr bwMode="auto">
          <a:xfrm>
            <a:off x="0" y="0"/>
            <a:ext cx="12191999" cy="3441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0" y="3429000"/>
            <a:ext cx="12192000" cy="2933700"/>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Proceso 5"/>
          <p:cNvSpPr/>
          <p:nvPr/>
        </p:nvSpPr>
        <p:spPr>
          <a:xfrm>
            <a:off x="0" y="3717338"/>
            <a:ext cx="12192000" cy="2357023"/>
          </a:xfrm>
          <a:prstGeom prst="flowChartProcess">
            <a:avLst/>
          </a:prstGeom>
          <a:solidFill>
            <a:srgbClr val="384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CuadroTexto 51"/>
          <p:cNvSpPr txBox="1"/>
          <p:nvPr/>
        </p:nvSpPr>
        <p:spPr>
          <a:xfrm>
            <a:off x="6096000" y="4018686"/>
            <a:ext cx="6096000" cy="1754326"/>
          </a:xfrm>
          <a:prstGeom prst="rect">
            <a:avLst/>
          </a:prstGeom>
          <a:noFill/>
        </p:spPr>
        <p:txBody>
          <a:bodyPr wrap="square" rtlCol="0">
            <a:spAutoFit/>
          </a:bodyPr>
          <a:lstStyle/>
          <a:p>
            <a:pPr algn="r"/>
            <a:r>
              <a:rPr lang="es-MX" sz="54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DESCRIPCIÓN DEL BLOG CONSTRUIDO</a:t>
            </a:r>
          </a:p>
        </p:txBody>
      </p:sp>
      <p:sp>
        <p:nvSpPr>
          <p:cNvPr id="11" name="Elipse 10"/>
          <p:cNvSpPr/>
          <p:nvPr/>
        </p:nvSpPr>
        <p:spPr>
          <a:xfrm>
            <a:off x="405535" y="6504988"/>
            <a:ext cx="292100" cy="292100"/>
          </a:xfrm>
          <a:prstGeom prst="ellipse">
            <a:avLst/>
          </a:prstGeom>
          <a:solidFill>
            <a:srgbClr val="F76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Elipse 23"/>
          <p:cNvSpPr/>
          <p:nvPr/>
        </p:nvSpPr>
        <p:spPr>
          <a:xfrm>
            <a:off x="837335" y="6504988"/>
            <a:ext cx="292100" cy="292100"/>
          </a:xfrm>
          <a:prstGeom prst="ellipse">
            <a:avLst/>
          </a:prstGeom>
          <a:solidFill>
            <a:srgbClr val="F76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p:cNvSpPr/>
          <p:nvPr/>
        </p:nvSpPr>
        <p:spPr>
          <a:xfrm>
            <a:off x="1281835" y="6504988"/>
            <a:ext cx="292100" cy="292100"/>
          </a:xfrm>
          <a:prstGeom prst="ellipse">
            <a:avLst/>
          </a:prstGeom>
          <a:solidFill>
            <a:srgbClr val="F76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2"/>
          <p:cNvSpPr txBox="1"/>
          <p:nvPr/>
        </p:nvSpPr>
        <p:spPr>
          <a:xfrm>
            <a:off x="232229" y="4542971"/>
            <a:ext cx="5413828" cy="830997"/>
          </a:xfrm>
          <a:prstGeom prst="rect">
            <a:avLst/>
          </a:prstGeom>
          <a:noFill/>
        </p:spPr>
        <p:txBody>
          <a:bodyPr wrap="square" rtlCol="0">
            <a:spAutoFit/>
          </a:bodyPr>
          <a:lstStyle/>
          <a:p>
            <a:r>
              <a:rPr lang="es-MX" sz="4800" dirty="0">
                <a:solidFill>
                  <a:schemeClr val="bg1"/>
                </a:solidFill>
                <a:latin typeface="Impact" panose="020B0806030902050204" pitchFamily="34" charset="0"/>
              </a:rPr>
              <a:t>Ir Al Blog →</a:t>
            </a:r>
          </a:p>
        </p:txBody>
      </p:sp>
      <p:pic>
        <p:nvPicPr>
          <p:cNvPr id="4" name="Imagen 3"/>
          <p:cNvPicPr>
            <a:picLocks noChangeAspect="1"/>
          </p:cNvPicPr>
          <p:nvPr/>
        </p:nvPicPr>
        <p:blipFill>
          <a:blip r:embed="rId4"/>
          <a:stretch>
            <a:fillRect/>
          </a:stretch>
        </p:blipFill>
        <p:spPr>
          <a:xfrm>
            <a:off x="0" y="-48009"/>
            <a:ext cx="3280324" cy="3525018"/>
          </a:xfrm>
          <a:prstGeom prst="rect">
            <a:avLst/>
          </a:prstGeom>
        </p:spPr>
      </p:pic>
      <p:pic>
        <p:nvPicPr>
          <p:cNvPr id="5" name="Imagen 4"/>
          <p:cNvPicPr>
            <a:picLocks noChangeAspect="1"/>
          </p:cNvPicPr>
          <p:nvPr/>
        </p:nvPicPr>
        <p:blipFill>
          <a:blip r:embed="rId5"/>
          <a:stretch>
            <a:fillRect/>
          </a:stretch>
        </p:blipFill>
        <p:spPr>
          <a:xfrm>
            <a:off x="4154348" y="0"/>
            <a:ext cx="2529084" cy="3441700"/>
          </a:xfrm>
          <a:prstGeom prst="rect">
            <a:avLst/>
          </a:prstGeom>
        </p:spPr>
      </p:pic>
      <p:pic>
        <p:nvPicPr>
          <p:cNvPr id="7" name="Imagen 6"/>
          <p:cNvPicPr>
            <a:picLocks noChangeAspect="1"/>
          </p:cNvPicPr>
          <p:nvPr/>
        </p:nvPicPr>
        <p:blipFill>
          <a:blip r:embed="rId6"/>
          <a:stretch>
            <a:fillRect/>
          </a:stretch>
        </p:blipFill>
        <p:spPr>
          <a:xfrm>
            <a:off x="7863840" y="-48009"/>
            <a:ext cx="4328159" cy="3478752"/>
          </a:xfrm>
          <a:prstGeom prst="rect">
            <a:avLst/>
          </a:prstGeom>
        </p:spPr>
      </p:pic>
    </p:spTree>
    <p:extLst>
      <p:ext uri="{BB962C8B-B14F-4D97-AF65-F5344CB8AC3E}">
        <p14:creationId xmlns:p14="http://schemas.microsoft.com/office/powerpoint/2010/main" val="1913311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dirty="0" smtClean="0">
                <a:latin typeface="Impact" panose="020B0806030902050204" pitchFamily="34" charset="0"/>
              </a:rPr>
              <a:t>Blog</a:t>
            </a:r>
            <a:endParaRPr lang="es-MX" sz="4400" dirty="0">
              <a:latin typeface="Impact" panose="020B0806030902050204" pitchFamily="34" charset="0"/>
            </a:endParaRP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pic>
        <p:nvPicPr>
          <p:cNvPr id="5" name="Imagen 4"/>
          <p:cNvPicPr>
            <a:picLocks noChangeAspect="1"/>
          </p:cNvPicPr>
          <p:nvPr/>
        </p:nvPicPr>
        <p:blipFill>
          <a:blip r:embed="rId2"/>
          <a:stretch>
            <a:fillRect/>
          </a:stretch>
        </p:blipFill>
        <p:spPr>
          <a:xfrm>
            <a:off x="7711389" y="1710366"/>
            <a:ext cx="4469234" cy="3592141"/>
          </a:xfrm>
          <a:prstGeom prst="rect">
            <a:avLst/>
          </a:prstGeom>
        </p:spPr>
      </p:pic>
      <p:pic>
        <p:nvPicPr>
          <p:cNvPr id="7" name="Imagen 6"/>
          <p:cNvPicPr>
            <a:picLocks noChangeAspect="1"/>
          </p:cNvPicPr>
          <p:nvPr/>
        </p:nvPicPr>
        <p:blipFill>
          <a:blip r:embed="rId3"/>
          <a:stretch>
            <a:fillRect/>
          </a:stretch>
        </p:blipFill>
        <p:spPr>
          <a:xfrm>
            <a:off x="3983157" y="1710367"/>
            <a:ext cx="3352800" cy="4638675"/>
          </a:xfrm>
          <a:prstGeom prst="rect">
            <a:avLst/>
          </a:prstGeom>
        </p:spPr>
      </p:pic>
      <p:pic>
        <p:nvPicPr>
          <p:cNvPr id="8" name="Imagen 7"/>
          <p:cNvPicPr>
            <a:picLocks noChangeAspect="1"/>
          </p:cNvPicPr>
          <p:nvPr/>
        </p:nvPicPr>
        <p:blipFill>
          <a:blip r:embed="rId4"/>
          <a:stretch>
            <a:fillRect/>
          </a:stretch>
        </p:blipFill>
        <p:spPr>
          <a:xfrm>
            <a:off x="1" y="1710368"/>
            <a:ext cx="3607724" cy="3592140"/>
          </a:xfrm>
          <a:prstGeom prst="rect">
            <a:avLst/>
          </a:prstGeom>
        </p:spPr>
      </p:pic>
    </p:spTree>
    <p:extLst>
      <p:ext uri="{BB962C8B-B14F-4D97-AF65-F5344CB8AC3E}">
        <p14:creationId xmlns:p14="http://schemas.microsoft.com/office/powerpoint/2010/main" val="163519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400" dirty="0">
                <a:latin typeface="Impact" panose="020B0806030902050204" pitchFamily="34" charset="0"/>
              </a:rPr>
              <a:t>PRUEBAS APLICADAS</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4" name="Rectángulo 3"/>
          <p:cNvSpPr/>
          <p:nvPr/>
        </p:nvSpPr>
        <p:spPr>
          <a:xfrm>
            <a:off x="2102786" y="1262715"/>
            <a:ext cx="10127650" cy="954107"/>
          </a:xfrm>
          <a:prstGeom prst="rect">
            <a:avLst/>
          </a:prstGeom>
          <a:solidFill>
            <a:srgbClr val="D08829"/>
          </a:solidFill>
        </p:spPr>
        <p:txBody>
          <a:bodyPr wrap="square">
            <a:spAutoFit/>
          </a:bodyPr>
          <a:lstStyle/>
          <a:p>
            <a:pPr lvl="0" algn="just">
              <a:spcBef>
                <a:spcPts val="600"/>
              </a:spcBef>
            </a:pPr>
            <a:r>
              <a:rPr lang="es-MX" sz="2800" dirty="0">
                <a:solidFill>
                  <a:schemeClr val="bg1"/>
                </a:solidFill>
                <a:latin typeface="Segoe UI Light" panose="020B0502040204020203" pitchFamily="34" charset="0"/>
              </a:rPr>
              <a:t>¿Qué tan fácil es para los usuarios para lograr las tareas básicas, la primera vez que ellos se topan con el diseño?</a:t>
            </a:r>
            <a:endParaRPr lang="es-MX" sz="2800" b="0" dirty="0">
              <a:solidFill>
                <a:schemeClr val="bg1"/>
              </a:solidFill>
              <a:latin typeface="Segoe UI Light" panose="020B0502040204020203" pitchFamily="34" charset="0"/>
            </a:endParaRPr>
          </a:p>
        </p:txBody>
      </p:sp>
      <p:sp>
        <p:nvSpPr>
          <p:cNvPr id="6" name="Flecha derecha 5"/>
          <p:cNvSpPr/>
          <p:nvPr/>
        </p:nvSpPr>
        <p:spPr>
          <a:xfrm>
            <a:off x="-19218" y="1089909"/>
            <a:ext cx="2102786" cy="1253494"/>
          </a:xfrm>
          <a:prstGeom prst="rightArrow">
            <a:avLst>
              <a:gd name="adj1" fmla="val 59118"/>
              <a:gd name="adj2" fmla="val 46960"/>
            </a:avLst>
          </a:pr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b="1" dirty="0">
                <a:solidFill>
                  <a:schemeClr val="bg1"/>
                </a:solidFill>
                <a:latin typeface="Segoe UI Semibold" panose="020B0702040204020203" pitchFamily="34" charset="0"/>
                <a:cs typeface="Arial" panose="020B0604020202020204" pitchFamily="34" charset="0"/>
              </a:rPr>
              <a:t>Capacidad De Aprendizaje</a:t>
            </a:r>
            <a:endParaRPr lang="es-MX" dirty="0">
              <a:latin typeface="Segoe UI Semibold" panose="020B0702040204020203" pitchFamily="34" charset="0"/>
            </a:endParaRPr>
          </a:p>
        </p:txBody>
      </p:sp>
      <p:sp>
        <p:nvSpPr>
          <p:cNvPr id="27" name="Marcador de contenido 2">
            <a:extLst>
              <a:ext uri="{FF2B5EF4-FFF2-40B4-BE49-F238E27FC236}">
                <a16:creationId xmlns:a16="http://schemas.microsoft.com/office/drawing/2014/main" xmlns="" id="{0C7875B8-C807-4242-BB1C-2D3AD4FF68B6}"/>
              </a:ext>
            </a:extLst>
          </p:cNvPr>
          <p:cNvSpPr txBox="1">
            <a:spLocks/>
          </p:cNvSpPr>
          <p:nvPr/>
        </p:nvSpPr>
        <p:spPr>
          <a:xfrm>
            <a:off x="2064350" y="2298437"/>
            <a:ext cx="10127650" cy="1010805"/>
          </a:xfrm>
          <a:prstGeom prst="rect">
            <a:avLst/>
          </a:prstGeom>
          <a:solidFill>
            <a:srgbClr val="F69020"/>
          </a:solid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1pPr>
            <a:lvl2pPr marL="914400" marR="0" lvl="1"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2pPr>
            <a:lvl3pPr marL="1371600" marR="0" lvl="2"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3pPr>
            <a:lvl4pPr marL="1828800" marR="0" lvl="3"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4pPr>
            <a:lvl5pPr marL="2286000" marR="0" lvl="4"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5pPr>
            <a:lvl6pPr marL="2743200" marR="0" lvl="5"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6pPr>
            <a:lvl7pPr marL="3200400" marR="0" lvl="6"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7pPr>
            <a:lvl8pPr marL="3657600" marR="0" lvl="7"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8pPr>
            <a:lvl9pPr marL="4114800" marR="0" lvl="8" indent="-393700" algn="l" rtl="0">
              <a:lnSpc>
                <a:spcPct val="100000"/>
              </a:lnSpc>
              <a:spcBef>
                <a:spcPts val="0"/>
              </a:spcBef>
              <a:spcAft>
                <a:spcPts val="0"/>
              </a:spcAft>
              <a:buClr>
                <a:srgbClr val="CCCCCC"/>
              </a:buClr>
              <a:buSzPts val="2600"/>
              <a:buFont typeface="Poppins"/>
              <a:buChar char="■"/>
              <a:defRPr sz="2600" b="1" i="0" u="none" strike="noStrike" cap="none">
                <a:solidFill>
                  <a:schemeClr val="dk1"/>
                </a:solidFill>
                <a:latin typeface="Poppins"/>
                <a:ea typeface="Poppins"/>
                <a:cs typeface="Poppins"/>
                <a:sym typeface="Poppins"/>
              </a:defRPr>
            </a:lvl9pPr>
          </a:lstStyle>
          <a:p>
            <a:pPr marL="63500" indent="0" algn="just">
              <a:buNone/>
            </a:pPr>
            <a:r>
              <a:rPr lang="es-MX" sz="2800" b="0" dirty="0">
                <a:solidFill>
                  <a:schemeClr val="bg1"/>
                </a:solidFill>
                <a:latin typeface="Segoe UI Light" panose="020B0502040204020203" pitchFamily="34" charset="0"/>
                <a:cs typeface="Arial" panose="020B0604020202020204" pitchFamily="34" charset="0"/>
              </a:rPr>
              <a:t>Una vez que se ha aprendido el diseño, ¿Qué tan rápido se pueden realizar las tareas?</a:t>
            </a:r>
          </a:p>
        </p:txBody>
      </p:sp>
      <p:sp>
        <p:nvSpPr>
          <p:cNvPr id="10" name="Flecha derecha 9"/>
          <p:cNvSpPr/>
          <p:nvPr/>
        </p:nvSpPr>
        <p:spPr>
          <a:xfrm>
            <a:off x="-38436" y="2298437"/>
            <a:ext cx="2083568" cy="1072463"/>
          </a:xfrm>
          <a:prstGeom prst="rightArrow">
            <a:avLst>
              <a:gd name="adj1" fmla="val 67763"/>
              <a:gd name="adj2" fmla="val 53553"/>
            </a:avLst>
          </a:pr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a:solidFill>
                  <a:schemeClr val="bg1"/>
                </a:solidFill>
                <a:latin typeface="Segoe UI Semibold" panose="020B0702040204020203" pitchFamily="34" charset="0"/>
                <a:cs typeface="Arial" panose="020B0604020202020204" pitchFamily="34" charset="0"/>
              </a:rPr>
              <a:t>Eficiencia</a:t>
            </a:r>
            <a:endParaRPr lang="es-MX" dirty="0">
              <a:latin typeface="Segoe UI Semibold" panose="020B0702040204020203" pitchFamily="34" charset="0"/>
            </a:endParaRPr>
          </a:p>
        </p:txBody>
      </p:sp>
      <p:sp>
        <p:nvSpPr>
          <p:cNvPr id="13" name="Flecha derecha 12"/>
          <p:cNvSpPr/>
          <p:nvPr/>
        </p:nvSpPr>
        <p:spPr>
          <a:xfrm>
            <a:off x="0" y="4471814"/>
            <a:ext cx="2102786" cy="943869"/>
          </a:xfrm>
          <a:prstGeom prst="rightArrow">
            <a:avLst>
              <a:gd name="adj1" fmla="val 50000"/>
              <a:gd name="adj2" fmla="val 75954"/>
            </a:avLst>
          </a:pr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5000"/>
              </a:lnSpc>
            </a:pPr>
            <a:r>
              <a:rPr lang="es-MX" sz="2400" dirty="0">
                <a:solidFill>
                  <a:schemeClr val="bg1"/>
                </a:solidFill>
                <a:latin typeface="Segoe UI Semibold" panose="020B0702040204020203" pitchFamily="34" charset="0"/>
                <a:cs typeface="Arial" panose="020B0604020202020204" pitchFamily="34" charset="0"/>
              </a:rPr>
              <a:t>Errores</a:t>
            </a:r>
            <a:endParaRPr lang="es-MX" sz="2400" dirty="0">
              <a:solidFill>
                <a:schemeClr val="bg1"/>
              </a:solidFill>
              <a:latin typeface="Segoe UI Semibold" panose="020B0702040204020203" pitchFamily="34" charset="0"/>
              <a:ea typeface="Poppins"/>
              <a:cs typeface="Poppins"/>
              <a:sym typeface="Poppins"/>
            </a:endParaRPr>
          </a:p>
        </p:txBody>
      </p:sp>
      <p:sp>
        <p:nvSpPr>
          <p:cNvPr id="14" name="Rectángulo 13"/>
          <p:cNvSpPr/>
          <p:nvPr/>
        </p:nvSpPr>
        <p:spPr>
          <a:xfrm>
            <a:off x="2045132" y="3385520"/>
            <a:ext cx="10127650" cy="954107"/>
          </a:xfrm>
          <a:prstGeom prst="rect">
            <a:avLst/>
          </a:prstGeom>
          <a:solidFill>
            <a:srgbClr val="D08829"/>
          </a:solidFill>
        </p:spPr>
        <p:txBody>
          <a:bodyPr wrap="square">
            <a:spAutoFit/>
          </a:bodyPr>
          <a:lstStyle/>
          <a:p>
            <a:pPr lvl="0" algn="just">
              <a:spcBef>
                <a:spcPts val="600"/>
              </a:spcBef>
            </a:pPr>
            <a:r>
              <a:rPr lang="es-MX" sz="2800" dirty="0">
                <a:solidFill>
                  <a:schemeClr val="bg1"/>
                </a:solidFill>
                <a:latin typeface="Segoe UI Light" panose="020B0502040204020203" pitchFamily="34" charset="0"/>
              </a:rPr>
              <a:t>Cuando el usuario regresa al diseño, después de un periodo de no usarlo, ¿Qué tan fácil se puede restablecer la habilidad adquirida?</a:t>
            </a:r>
          </a:p>
        </p:txBody>
      </p:sp>
      <p:sp>
        <p:nvSpPr>
          <p:cNvPr id="15" name="Flecha derecha 14"/>
          <p:cNvSpPr/>
          <p:nvPr/>
        </p:nvSpPr>
        <p:spPr>
          <a:xfrm>
            <a:off x="-19218" y="3330586"/>
            <a:ext cx="2045132" cy="1054713"/>
          </a:xfrm>
          <a:prstGeom prst="rightArrow">
            <a:avLst>
              <a:gd name="adj1" fmla="val 64449"/>
              <a:gd name="adj2" fmla="val 50000"/>
            </a:avLst>
          </a:pr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2400" dirty="0">
                <a:latin typeface="Segoe UI Semibold" panose="020B0702040204020203" pitchFamily="34" charset="0"/>
              </a:rPr>
              <a:t>Fiabilidad</a:t>
            </a:r>
          </a:p>
        </p:txBody>
      </p:sp>
      <p:sp>
        <p:nvSpPr>
          <p:cNvPr id="16" name="Rectángulo 15"/>
          <p:cNvSpPr/>
          <p:nvPr/>
        </p:nvSpPr>
        <p:spPr>
          <a:xfrm>
            <a:off x="2064350" y="4461577"/>
            <a:ext cx="10127650" cy="923330"/>
          </a:xfrm>
          <a:prstGeom prst="rect">
            <a:avLst/>
          </a:prstGeom>
          <a:solidFill>
            <a:srgbClr val="D08829"/>
          </a:solidFill>
        </p:spPr>
        <p:txBody>
          <a:bodyPr wrap="square">
            <a:spAutoFit/>
          </a:bodyPr>
          <a:lstStyle/>
          <a:p>
            <a:pPr lvl="0" algn="just">
              <a:spcBef>
                <a:spcPts val="600"/>
              </a:spcBef>
            </a:pPr>
            <a:r>
              <a:rPr lang="es-MX" sz="2700" dirty="0">
                <a:solidFill>
                  <a:schemeClr val="bg1"/>
                </a:solidFill>
                <a:latin typeface="Segoe UI Light" panose="020B0502040204020203" pitchFamily="34" charset="0"/>
              </a:rPr>
              <a:t>¿Cuántos errores pueden cometer los usuarios?, ¿Qué tan serios son esos errores? y ¿Qué tan fácil se pueden recuperar de los errores?</a:t>
            </a:r>
          </a:p>
        </p:txBody>
      </p:sp>
      <p:sp>
        <p:nvSpPr>
          <p:cNvPr id="18" name="Flecha derecha 17"/>
          <p:cNvSpPr/>
          <p:nvPr/>
        </p:nvSpPr>
        <p:spPr>
          <a:xfrm>
            <a:off x="-38436" y="5707186"/>
            <a:ext cx="2141222" cy="943869"/>
          </a:xfrm>
          <a:prstGeom prst="rightArrow">
            <a:avLst>
              <a:gd name="adj1" fmla="val 50000"/>
              <a:gd name="adj2" fmla="val 57790"/>
            </a:avLst>
          </a:pr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5000"/>
              </a:lnSpc>
            </a:pPr>
            <a:r>
              <a:rPr lang="es-MX" sz="2400" dirty="0">
                <a:solidFill>
                  <a:schemeClr val="bg1"/>
                </a:solidFill>
                <a:latin typeface="Segoe UI Semibold" panose="020B0702040204020203" pitchFamily="34" charset="0"/>
                <a:ea typeface="Poppins"/>
                <a:cs typeface="Poppins"/>
                <a:sym typeface="Poppins"/>
              </a:rPr>
              <a:t>Satisfacción</a:t>
            </a:r>
          </a:p>
        </p:txBody>
      </p:sp>
      <p:sp>
        <p:nvSpPr>
          <p:cNvPr id="19" name="Rectángulo 18"/>
          <p:cNvSpPr/>
          <p:nvPr/>
        </p:nvSpPr>
        <p:spPr>
          <a:xfrm>
            <a:off x="2102786" y="5471235"/>
            <a:ext cx="10127650" cy="1415772"/>
          </a:xfrm>
          <a:prstGeom prst="rect">
            <a:avLst/>
          </a:prstGeom>
          <a:solidFill>
            <a:srgbClr val="D08829"/>
          </a:solidFill>
        </p:spPr>
        <p:txBody>
          <a:bodyPr wrap="square">
            <a:spAutoFit/>
          </a:bodyPr>
          <a:lstStyle/>
          <a:p>
            <a:pPr lvl="0" algn="just">
              <a:spcBef>
                <a:spcPts val="600"/>
              </a:spcBef>
            </a:pPr>
            <a:r>
              <a:rPr lang="es-MX" sz="2700" dirty="0">
                <a:solidFill>
                  <a:schemeClr val="bg1"/>
                </a:solidFill>
                <a:latin typeface="Segoe UI Light" panose="020B0502040204020203" pitchFamily="34" charset="0"/>
              </a:rPr>
              <a:t>¿Qué tan agradable es él uso del diseño? Las pruebas de usabilidad pueden dividirse en tres grupos:</a:t>
            </a:r>
          </a:p>
          <a:p>
            <a:pPr lvl="0" algn="just">
              <a:spcBef>
                <a:spcPts val="600"/>
              </a:spcBef>
            </a:pPr>
            <a:r>
              <a:rPr lang="es-MX" sz="2700" dirty="0">
                <a:solidFill>
                  <a:schemeClr val="bg1"/>
                </a:solidFill>
                <a:latin typeface="Segoe UI Light" panose="020B0502040204020203" pitchFamily="34" charset="0"/>
              </a:rPr>
              <a:t>- Pruebas de análisis -Prueba de inspección. -Pruebas de indagación.</a:t>
            </a:r>
          </a:p>
        </p:txBody>
      </p:sp>
    </p:spTree>
    <p:extLst>
      <p:ext uri="{BB962C8B-B14F-4D97-AF65-F5344CB8AC3E}">
        <p14:creationId xmlns:p14="http://schemas.microsoft.com/office/powerpoint/2010/main" val="299226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 borrosa"/>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23098" b="34064"/>
          <a:stretch/>
        </p:blipFill>
        <p:spPr bwMode="auto">
          <a:xfrm>
            <a:off x="0" y="0"/>
            <a:ext cx="12191999" cy="3441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0" y="3429000"/>
            <a:ext cx="12192000" cy="2933700"/>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Proceso 5"/>
          <p:cNvSpPr/>
          <p:nvPr/>
        </p:nvSpPr>
        <p:spPr>
          <a:xfrm>
            <a:off x="0" y="3784659"/>
            <a:ext cx="12192000" cy="2357023"/>
          </a:xfrm>
          <a:prstGeom prst="flowChartProcess">
            <a:avLst/>
          </a:prstGeom>
          <a:solidFill>
            <a:srgbClr val="384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CuadroTexto 51"/>
          <p:cNvSpPr txBox="1"/>
          <p:nvPr/>
        </p:nvSpPr>
        <p:spPr>
          <a:xfrm>
            <a:off x="6096000" y="3738265"/>
            <a:ext cx="6096000" cy="1200329"/>
          </a:xfrm>
          <a:prstGeom prst="rect">
            <a:avLst/>
          </a:prstGeom>
          <a:noFill/>
        </p:spPr>
        <p:txBody>
          <a:bodyPr wrap="square" rtlCol="0">
            <a:spAutoFit/>
          </a:bodyPr>
          <a:lstStyle/>
          <a:p>
            <a:pPr algn="r"/>
            <a:r>
              <a:rPr lang="es-MX" sz="24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7" name="Rectángulo 6"/>
          <p:cNvSpPr/>
          <p:nvPr/>
        </p:nvSpPr>
        <p:spPr>
          <a:xfrm>
            <a:off x="6693622" y="4941353"/>
            <a:ext cx="5498378" cy="1200329"/>
          </a:xfrm>
          <a:prstGeom prst="rect">
            <a:avLst/>
          </a:prstGeom>
        </p:spPr>
        <p:txBody>
          <a:bodyPr wrap="square">
            <a:spAutoFit/>
          </a:bodyPr>
          <a:lstStyle/>
          <a:p>
            <a:pPr algn="r"/>
            <a:r>
              <a:rPr lang="es-MX" b="1" dirty="0">
                <a:solidFill>
                  <a:schemeClr val="bg1"/>
                </a:solidFill>
                <a:latin typeface="Segoe UI Light" panose="020B0502040204020203" pitchFamily="34" charset="0"/>
                <a:ea typeface="Times New Roman" panose="02020603050405020304" pitchFamily="18" charset="0"/>
                <a:cs typeface="Times New Roman" panose="02020603050405020304" pitchFamily="18" charset="0"/>
              </a:rPr>
              <a:t>Trabajo Recepcional Bajo La Modalidad De Tesis</a:t>
            </a:r>
          </a:p>
          <a:p>
            <a:pPr algn="r"/>
            <a:r>
              <a:rPr lang="es-MX" b="1" dirty="0">
                <a:solidFill>
                  <a:schemeClr val="bg1"/>
                </a:solidFill>
                <a:latin typeface="Segoe UI Light" panose="020B0502040204020203" pitchFamily="34" charset="0"/>
                <a:ea typeface="Times New Roman" panose="02020603050405020304" pitchFamily="18" charset="0"/>
                <a:cs typeface="Times New Roman" panose="02020603050405020304" pitchFamily="18" charset="0"/>
              </a:rPr>
              <a:t>Que Para Obtener El Grado De:</a:t>
            </a:r>
          </a:p>
          <a:p>
            <a:pPr algn="r"/>
            <a:r>
              <a:rPr lang="es-MX" b="1" dirty="0">
                <a:solidFill>
                  <a:schemeClr val="bg1"/>
                </a:solidFill>
                <a:latin typeface="Segoe UI Light" panose="020B0502040204020203" pitchFamily="34" charset="0"/>
                <a:ea typeface="Times New Roman" panose="02020603050405020304" pitchFamily="18" charset="0"/>
                <a:cs typeface="Times New Roman" panose="02020603050405020304" pitchFamily="18" charset="0"/>
              </a:rPr>
              <a:t>Licenciado en Sistemas Computacionales</a:t>
            </a:r>
          </a:p>
          <a:p>
            <a:pPr algn="r"/>
            <a:r>
              <a:rPr lang="es-MX" dirty="0">
                <a:solidFill>
                  <a:schemeClr val="bg1"/>
                </a:solidFill>
                <a:latin typeface="Segoe UI Semibold" panose="020B0702040204020203" pitchFamily="34" charset="0"/>
                <a:ea typeface="Times New Roman" panose="02020603050405020304" pitchFamily="18" charset="0"/>
                <a:cs typeface="Times New Roman" panose="02020603050405020304" pitchFamily="18" charset="0"/>
              </a:rPr>
              <a:t> </a:t>
            </a:r>
          </a:p>
        </p:txBody>
      </p:sp>
      <p:sp>
        <p:nvSpPr>
          <p:cNvPr id="8" name="Rectángulo 7"/>
          <p:cNvSpPr/>
          <p:nvPr/>
        </p:nvSpPr>
        <p:spPr>
          <a:xfrm>
            <a:off x="342900" y="3929767"/>
            <a:ext cx="3911600" cy="923330"/>
          </a:xfrm>
          <a:prstGeom prst="rect">
            <a:avLst/>
          </a:prstGeom>
        </p:spPr>
        <p:txBody>
          <a:bodyPr wrap="square">
            <a:spAutoFit/>
          </a:bodyPr>
          <a:lstStyle/>
          <a:p>
            <a:pPr algn="just"/>
            <a:r>
              <a:rPr lang="es-MX" b="1" dirty="0">
                <a:solidFill>
                  <a:schemeClr val="bg1"/>
                </a:solidFill>
                <a:latin typeface="Segoe UI Semibold" panose="020B0702040204020203" pitchFamily="34" charset="0"/>
                <a:ea typeface="Times New Roman" panose="02020603050405020304" pitchFamily="18" charset="0"/>
                <a:cs typeface="Times New Roman" panose="02020603050405020304" pitchFamily="18" charset="0"/>
              </a:rPr>
              <a:t>Presentan:</a:t>
            </a:r>
          </a:p>
          <a:p>
            <a:pPr algn="just"/>
            <a:r>
              <a:rPr lang="es-MX" dirty="0">
                <a:solidFill>
                  <a:schemeClr val="bg1"/>
                </a:solidFill>
                <a:latin typeface="Segoe UI Semibold" panose="020B0702040204020203" pitchFamily="34" charset="0"/>
                <a:ea typeface="Times New Roman" panose="02020603050405020304" pitchFamily="18" charset="0"/>
                <a:cs typeface="Times New Roman" panose="02020603050405020304" pitchFamily="18" charset="0"/>
              </a:rPr>
              <a:t>Liliana Karina Rodríguez May</a:t>
            </a:r>
          </a:p>
          <a:p>
            <a:pPr algn="just"/>
            <a:r>
              <a:rPr lang="es-MX" dirty="0">
                <a:solidFill>
                  <a:schemeClr val="bg1"/>
                </a:solidFill>
                <a:latin typeface="Segoe UI Semibold" panose="020B0702040204020203" pitchFamily="34" charset="0"/>
                <a:ea typeface="Times New Roman" panose="02020603050405020304" pitchFamily="18" charset="0"/>
                <a:cs typeface="Times New Roman" panose="02020603050405020304" pitchFamily="18" charset="0"/>
              </a:rPr>
              <a:t>Yajaira Guadalupe Castillo Ricárdez</a:t>
            </a:r>
          </a:p>
        </p:txBody>
      </p:sp>
      <p:sp>
        <p:nvSpPr>
          <p:cNvPr id="9" name="Rectángulo 8"/>
          <p:cNvSpPr/>
          <p:nvPr/>
        </p:nvSpPr>
        <p:spPr>
          <a:xfrm>
            <a:off x="342900" y="4842881"/>
            <a:ext cx="6096000" cy="923330"/>
          </a:xfrm>
          <a:prstGeom prst="rect">
            <a:avLst/>
          </a:prstGeom>
        </p:spPr>
        <p:txBody>
          <a:bodyPr>
            <a:spAutoFit/>
          </a:bodyPr>
          <a:lstStyle/>
          <a:p>
            <a:pPr algn="just"/>
            <a:r>
              <a:rPr lang="es-MX" b="1" dirty="0">
                <a:solidFill>
                  <a:schemeClr val="bg1"/>
                </a:solidFill>
                <a:latin typeface="Segoe UI Semibold" panose="020B0702040204020203" pitchFamily="34" charset="0"/>
                <a:ea typeface="Times New Roman" panose="02020603050405020304" pitchFamily="18" charset="0"/>
                <a:cs typeface="Times New Roman" panose="02020603050405020304" pitchFamily="18" charset="0"/>
              </a:rPr>
              <a:t>Asesores:</a:t>
            </a:r>
          </a:p>
          <a:p>
            <a:pPr algn="just"/>
            <a:r>
              <a:rPr lang="es-MX" dirty="0">
                <a:solidFill>
                  <a:schemeClr val="bg1"/>
                </a:solidFill>
                <a:latin typeface="Segoe UI Semibold" panose="020B0702040204020203" pitchFamily="34" charset="0"/>
                <a:ea typeface="Times New Roman" panose="02020603050405020304" pitchFamily="18" charset="0"/>
                <a:cs typeface="Times New Roman" panose="02020603050405020304" pitchFamily="18" charset="0"/>
              </a:rPr>
              <a:t>Dr. Julio Humberto García Alcocer</a:t>
            </a:r>
          </a:p>
          <a:p>
            <a:pPr algn="just"/>
            <a:r>
              <a:rPr lang="es-MX" dirty="0">
                <a:solidFill>
                  <a:schemeClr val="bg1"/>
                </a:solidFill>
                <a:latin typeface="Segoe UI Semibold" panose="020B0702040204020203" pitchFamily="34" charset="0"/>
                <a:ea typeface="Times New Roman" panose="02020603050405020304" pitchFamily="18" charset="0"/>
                <a:cs typeface="Times New Roman" panose="02020603050405020304" pitchFamily="18" charset="0"/>
              </a:rPr>
              <a:t>Dr. Freddy Alberto Morcillo Presenda</a:t>
            </a:r>
          </a:p>
        </p:txBody>
      </p:sp>
      <p:sp>
        <p:nvSpPr>
          <p:cNvPr id="10" name="Rectángulo 9"/>
          <p:cNvSpPr/>
          <p:nvPr/>
        </p:nvSpPr>
        <p:spPr>
          <a:xfrm>
            <a:off x="8798442" y="6412284"/>
            <a:ext cx="3313408" cy="369332"/>
          </a:xfrm>
          <a:prstGeom prst="rect">
            <a:avLst/>
          </a:prstGeom>
        </p:spPr>
        <p:txBody>
          <a:bodyPr wrap="none">
            <a:spAutoFit/>
          </a:bodyPr>
          <a:lstStyle/>
          <a:p>
            <a:r>
              <a:rPr lang="es-MX" b="1" dirty="0" smtClean="0">
                <a:latin typeface="Segoe UI Light" panose="020B0502040204020203" pitchFamily="34" charset="0"/>
                <a:ea typeface="Times New Roman" panose="02020603050405020304" pitchFamily="18" charset="0"/>
                <a:cs typeface="Times New Roman" panose="02020603050405020304" pitchFamily="18" charset="0"/>
              </a:rPr>
              <a:t>Junio </a:t>
            </a:r>
            <a:r>
              <a:rPr lang="es-MX" b="1" dirty="0">
                <a:latin typeface="Segoe UI Light" panose="020B0502040204020203" pitchFamily="34" charset="0"/>
                <a:ea typeface="Times New Roman" panose="02020603050405020304" pitchFamily="18" charset="0"/>
                <a:cs typeface="Times New Roman" panose="02020603050405020304" pitchFamily="18" charset="0"/>
              </a:rPr>
              <a:t>2019, Cunduacán Tabasco.</a:t>
            </a:r>
            <a:endParaRPr lang="es-MX" dirty="0">
              <a:latin typeface="Segoe UI Light" panose="020B0502040204020203" pitchFamily="34" charset="0"/>
            </a:endParaRPr>
          </a:p>
        </p:txBody>
      </p:sp>
      <p:sp>
        <p:nvSpPr>
          <p:cNvPr id="11" name="Elipse 10"/>
          <p:cNvSpPr/>
          <p:nvPr/>
        </p:nvSpPr>
        <p:spPr>
          <a:xfrm>
            <a:off x="405535" y="6504988"/>
            <a:ext cx="292100" cy="292100"/>
          </a:xfrm>
          <a:prstGeom prst="ellipse">
            <a:avLst/>
          </a:prstGeom>
          <a:solidFill>
            <a:srgbClr val="F76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Elipse 23"/>
          <p:cNvSpPr/>
          <p:nvPr/>
        </p:nvSpPr>
        <p:spPr>
          <a:xfrm>
            <a:off x="837335" y="6504988"/>
            <a:ext cx="292100" cy="292100"/>
          </a:xfrm>
          <a:prstGeom prst="ellipse">
            <a:avLst/>
          </a:prstGeom>
          <a:solidFill>
            <a:srgbClr val="F76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p:cNvSpPr/>
          <p:nvPr/>
        </p:nvSpPr>
        <p:spPr>
          <a:xfrm>
            <a:off x="1281835" y="6504988"/>
            <a:ext cx="292100" cy="292100"/>
          </a:xfrm>
          <a:prstGeom prst="ellipse">
            <a:avLst/>
          </a:prstGeom>
          <a:solidFill>
            <a:srgbClr val="F76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873652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dirty="0">
                <a:latin typeface="Impact" panose="020B0806030902050204" pitchFamily="34" charset="0"/>
              </a:rPr>
              <a:t>RESULTADOS</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pic>
        <p:nvPicPr>
          <p:cNvPr id="6" name="Imagen 5"/>
          <p:cNvPicPr>
            <a:picLocks noChangeAspect="1"/>
          </p:cNvPicPr>
          <p:nvPr/>
        </p:nvPicPr>
        <p:blipFill>
          <a:blip r:embed="rId2"/>
          <a:stretch>
            <a:fillRect/>
          </a:stretch>
        </p:blipFill>
        <p:spPr>
          <a:xfrm>
            <a:off x="2121607" y="1275667"/>
            <a:ext cx="3374909" cy="2736272"/>
          </a:xfrm>
          <a:prstGeom prst="rect">
            <a:avLst/>
          </a:prstGeom>
        </p:spPr>
      </p:pic>
      <p:pic>
        <p:nvPicPr>
          <p:cNvPr id="7" name="Imagen 6"/>
          <p:cNvPicPr>
            <a:picLocks noChangeAspect="1"/>
          </p:cNvPicPr>
          <p:nvPr/>
        </p:nvPicPr>
        <p:blipFill>
          <a:blip r:embed="rId3"/>
          <a:stretch>
            <a:fillRect/>
          </a:stretch>
        </p:blipFill>
        <p:spPr>
          <a:xfrm>
            <a:off x="2121607" y="4011939"/>
            <a:ext cx="3354157" cy="2719447"/>
          </a:xfrm>
          <a:prstGeom prst="rect">
            <a:avLst/>
          </a:prstGeom>
        </p:spPr>
      </p:pic>
      <p:pic>
        <p:nvPicPr>
          <p:cNvPr id="8" name="Imagen 7"/>
          <p:cNvPicPr>
            <a:picLocks noChangeAspect="1"/>
          </p:cNvPicPr>
          <p:nvPr/>
        </p:nvPicPr>
        <p:blipFill>
          <a:blip r:embed="rId4"/>
          <a:stretch>
            <a:fillRect/>
          </a:stretch>
        </p:blipFill>
        <p:spPr>
          <a:xfrm>
            <a:off x="5496517" y="1284552"/>
            <a:ext cx="3348226" cy="2714639"/>
          </a:xfrm>
          <a:prstGeom prst="rect">
            <a:avLst/>
          </a:prstGeom>
        </p:spPr>
      </p:pic>
      <p:pic>
        <p:nvPicPr>
          <p:cNvPr id="9" name="Imagen 8"/>
          <p:cNvPicPr>
            <a:picLocks noChangeAspect="1"/>
          </p:cNvPicPr>
          <p:nvPr/>
        </p:nvPicPr>
        <p:blipFill>
          <a:blip r:embed="rId5"/>
          <a:stretch>
            <a:fillRect/>
          </a:stretch>
        </p:blipFill>
        <p:spPr>
          <a:xfrm>
            <a:off x="5475764" y="3999191"/>
            <a:ext cx="3364851" cy="2728118"/>
          </a:xfrm>
          <a:prstGeom prst="rect">
            <a:avLst/>
          </a:prstGeom>
        </p:spPr>
      </p:pic>
    </p:spTree>
    <p:extLst>
      <p:ext uri="{BB962C8B-B14F-4D97-AF65-F5344CB8AC3E}">
        <p14:creationId xmlns:p14="http://schemas.microsoft.com/office/powerpoint/2010/main" val="3803645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600" dirty="0">
                <a:latin typeface="Impact" panose="020B0806030902050204" pitchFamily="34" charset="0"/>
              </a:rPr>
              <a:t>CONCLUSIONES Y TRABAJOS FUTUROS</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4" name="Rectángulo 3"/>
          <p:cNvSpPr/>
          <p:nvPr/>
        </p:nvSpPr>
        <p:spPr>
          <a:xfrm>
            <a:off x="0" y="1336992"/>
            <a:ext cx="10284977" cy="1569660"/>
          </a:xfrm>
          <a:prstGeom prst="rect">
            <a:avLst/>
          </a:prstGeom>
          <a:solidFill>
            <a:srgbClr val="D08829"/>
          </a:solidFill>
        </p:spPr>
        <p:txBody>
          <a:bodyPr wrap="square">
            <a:spAutoFit/>
          </a:bodyPr>
          <a:lstStyle/>
          <a:p>
            <a:pPr algn="just"/>
            <a:r>
              <a:rPr lang="es-MX" sz="3200" dirty="0">
                <a:solidFill>
                  <a:schemeClr val="bg1"/>
                </a:solidFill>
                <a:latin typeface="Segoe UI Light" panose="020B0502040204020203" pitchFamily="34" charset="0"/>
              </a:rPr>
              <a:t>La comunicación interna en las organizaciones es un factor clave para que se logren alcanzar los objetivos estratégicos planteados. </a:t>
            </a:r>
            <a:endParaRPr lang="es-MX" sz="3200" dirty="0" smtClean="0">
              <a:solidFill>
                <a:schemeClr val="bg1"/>
              </a:solidFill>
              <a:latin typeface="Segoe UI Light" panose="020B0502040204020203" pitchFamily="34" charset="0"/>
            </a:endParaRPr>
          </a:p>
        </p:txBody>
      </p:sp>
      <p:grpSp>
        <p:nvGrpSpPr>
          <p:cNvPr id="5" name="Grupo 4"/>
          <p:cNvGrpSpPr/>
          <p:nvPr/>
        </p:nvGrpSpPr>
        <p:grpSpPr>
          <a:xfrm>
            <a:off x="10359600" y="1205622"/>
            <a:ext cx="1832400" cy="1832400"/>
            <a:chOff x="10092900" y="1021283"/>
            <a:chExt cx="1832400" cy="1832400"/>
          </a:xfrm>
        </p:grpSpPr>
        <p:sp>
          <p:nvSpPr>
            <p:cNvPr id="7" name="Elipse 6"/>
            <p:cNvSpPr/>
            <p:nvPr/>
          </p:nvSpPr>
          <p:spPr>
            <a:xfrm>
              <a:off x="10092900" y="1021283"/>
              <a:ext cx="1832400" cy="1832400"/>
            </a:xfrm>
            <a:prstGeom prst="ellipse">
              <a:avLst/>
            </a:prstGeom>
            <a:solidFill>
              <a:srgbClr val="F5A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900" y="1480283"/>
              <a:ext cx="914400" cy="914400"/>
            </a:xfrm>
            <a:prstGeom prst="rect">
              <a:avLst/>
            </a:prstGeom>
          </p:spPr>
        </p:pic>
      </p:grpSp>
      <p:sp>
        <p:nvSpPr>
          <p:cNvPr id="6" name="Rectángulo 5"/>
          <p:cNvSpPr/>
          <p:nvPr/>
        </p:nvSpPr>
        <p:spPr>
          <a:xfrm>
            <a:off x="2215979" y="3133740"/>
            <a:ext cx="9976022" cy="3539430"/>
          </a:xfrm>
          <a:prstGeom prst="rect">
            <a:avLst/>
          </a:prstGeom>
          <a:solidFill>
            <a:srgbClr val="D08829"/>
          </a:solidFill>
        </p:spPr>
        <p:txBody>
          <a:bodyPr wrap="square">
            <a:spAutoFit/>
          </a:bodyPr>
          <a:lstStyle/>
          <a:p>
            <a:pPr algn="just"/>
            <a:r>
              <a:rPr lang="es-MX" sz="3200" dirty="0">
                <a:solidFill>
                  <a:schemeClr val="bg1"/>
                </a:solidFill>
                <a:latin typeface="Segoe UI Light" panose="020B0502040204020203" pitchFamily="34" charset="0"/>
              </a:rPr>
              <a:t>El uso del blog en la empresa central de maquinaria de tabasco logro el alcance mostrado en las pruebas y resultados, agiliza significativamente los procesos en el cual los encargados de área comparten todo tipo de documento y en todo tipo de formato al igual que se obtuvo una mejor comunicación con los trabajadores mediante las publicaciones de post y noticias.</a:t>
            </a:r>
            <a:endParaRPr lang="es-MX" sz="3200" dirty="0">
              <a:solidFill>
                <a:schemeClr val="bg1"/>
              </a:solidFill>
              <a:latin typeface="Segoe UI Light" panose="020B0502040204020203" pitchFamily="34" charset="0"/>
            </a:endParaRPr>
          </a:p>
        </p:txBody>
      </p:sp>
      <p:grpSp>
        <p:nvGrpSpPr>
          <p:cNvPr id="10" name="Grupo 9"/>
          <p:cNvGrpSpPr/>
          <p:nvPr/>
        </p:nvGrpSpPr>
        <p:grpSpPr>
          <a:xfrm>
            <a:off x="198227" y="3987255"/>
            <a:ext cx="1832400" cy="1832400"/>
            <a:chOff x="10092900" y="1021283"/>
            <a:chExt cx="1832400" cy="1832400"/>
          </a:xfrm>
        </p:grpSpPr>
        <p:sp>
          <p:nvSpPr>
            <p:cNvPr id="11" name="Elipse 10"/>
            <p:cNvSpPr/>
            <p:nvPr/>
          </p:nvSpPr>
          <p:spPr>
            <a:xfrm>
              <a:off x="10092900" y="1021283"/>
              <a:ext cx="1832400" cy="1832400"/>
            </a:xfrm>
            <a:prstGeom prst="ellipse">
              <a:avLst/>
            </a:prstGeom>
            <a:solidFill>
              <a:srgbClr val="F5A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3" name="Imagen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1900" y="1480283"/>
              <a:ext cx="914400" cy="914400"/>
            </a:xfrm>
            <a:prstGeom prst="rect">
              <a:avLst/>
            </a:prstGeom>
          </p:spPr>
        </p:pic>
      </p:grpSp>
    </p:spTree>
    <p:extLst>
      <p:ext uri="{BB962C8B-B14F-4D97-AF65-F5344CB8AC3E}">
        <p14:creationId xmlns:p14="http://schemas.microsoft.com/office/powerpoint/2010/main" val="3347094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dirty="0">
                <a:latin typeface="Impact" panose="020B0806030902050204" pitchFamily="34" charset="0"/>
              </a:rPr>
              <a:t>BIBLIOGRAFIA</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4" name="Rectángulo 3"/>
          <p:cNvSpPr/>
          <p:nvPr/>
        </p:nvSpPr>
        <p:spPr>
          <a:xfrm>
            <a:off x="266700" y="1450242"/>
            <a:ext cx="11658600" cy="4524315"/>
          </a:xfrm>
          <a:prstGeom prst="rect">
            <a:avLst/>
          </a:prstGeom>
        </p:spPr>
        <p:txBody>
          <a:bodyPr wrap="square">
            <a:spAutoFit/>
          </a:bodyPr>
          <a:lstStyle/>
          <a:p>
            <a:pPr algn="just"/>
            <a:r>
              <a:rPr lang="es-MX" dirty="0" err="1">
                <a:latin typeface="Segoe UI Semibold" panose="020B0702040204020203" pitchFamily="34" charset="0"/>
                <a:cs typeface="Segoe UI Semibold" panose="020B0702040204020203" pitchFamily="34" charset="0"/>
              </a:rPr>
              <a:t>Baelo</a:t>
            </a:r>
            <a:r>
              <a:rPr lang="es-MX" dirty="0">
                <a:latin typeface="Segoe UI Semibold" panose="020B0702040204020203" pitchFamily="34" charset="0"/>
                <a:cs typeface="Segoe UI Semibold" panose="020B0702040204020203" pitchFamily="34" charset="0"/>
              </a:rPr>
              <a:t> Álvarez, R., &amp; Cantón Mayo, I. (2009). Revista Iberoamericana de Educación. </a:t>
            </a:r>
            <a:r>
              <a:rPr lang="es-MX" i="1" dirty="0">
                <a:latin typeface="Segoe UI Semibold" panose="020B0702040204020203" pitchFamily="34" charset="0"/>
                <a:cs typeface="Segoe UI Semibold" panose="020B0702040204020203" pitchFamily="34" charset="0"/>
              </a:rPr>
              <a:t>Las tecnologías de la información y la comunicación en la educación superior, 159-166. </a:t>
            </a:r>
          </a:p>
          <a:p>
            <a:pPr algn="just"/>
            <a:endParaRPr lang="es-MX" i="1" dirty="0">
              <a:latin typeface="Segoe UI Semibold" panose="020B0702040204020203" pitchFamily="34" charset="0"/>
              <a:cs typeface="Segoe UI Semibold" panose="020B0702040204020203" pitchFamily="34" charset="0"/>
            </a:endParaRPr>
          </a:p>
          <a:p>
            <a:pPr algn="just"/>
            <a:r>
              <a:rPr lang="es-MX" dirty="0">
                <a:latin typeface="Segoe UI Semibold" panose="020B0702040204020203" pitchFamily="34" charset="0"/>
                <a:cs typeface="Segoe UI Semibold" panose="020B0702040204020203" pitchFamily="34" charset="0"/>
              </a:rPr>
              <a:t>Balestrini, M. (2002). </a:t>
            </a:r>
            <a:r>
              <a:rPr lang="es-MX" i="1" dirty="0">
                <a:latin typeface="Segoe UI Semibold" panose="020B0702040204020203" pitchFamily="34" charset="0"/>
                <a:cs typeface="Segoe UI Semibold" panose="020B0702040204020203" pitchFamily="34" charset="0"/>
              </a:rPr>
              <a:t>Cómo se Elabora el Proyecto de la Investigación. Caracas: Editorial </a:t>
            </a:r>
            <a:r>
              <a:rPr lang="es-MX" i="1" dirty="0" err="1">
                <a:latin typeface="Segoe UI Semibold" panose="020B0702040204020203" pitchFamily="34" charset="0"/>
                <a:cs typeface="Segoe UI Semibold" panose="020B0702040204020203" pitchFamily="34" charset="0"/>
              </a:rPr>
              <a:t>Panapo</a:t>
            </a:r>
            <a:r>
              <a:rPr lang="es-MX" i="1" dirty="0">
                <a:latin typeface="Segoe UI Semibold" panose="020B0702040204020203" pitchFamily="34" charset="0"/>
                <a:cs typeface="Segoe UI Semibold" panose="020B0702040204020203" pitchFamily="34" charset="0"/>
              </a:rPr>
              <a:t>, sexta Edición. </a:t>
            </a:r>
          </a:p>
          <a:p>
            <a:pPr algn="just"/>
            <a:endParaRPr lang="es-MX" i="1" dirty="0">
              <a:latin typeface="Segoe UI Semibold" panose="020B0702040204020203" pitchFamily="34" charset="0"/>
              <a:cs typeface="Segoe UI Semibold" panose="020B0702040204020203" pitchFamily="34" charset="0"/>
            </a:endParaRPr>
          </a:p>
          <a:p>
            <a:pPr algn="just"/>
            <a:r>
              <a:rPr lang="es-MX" dirty="0" err="1">
                <a:latin typeface="Segoe UI Semibold" panose="020B0702040204020203" pitchFamily="34" charset="0"/>
                <a:cs typeface="Segoe UI Semibold" panose="020B0702040204020203" pitchFamily="34" charset="0"/>
              </a:rPr>
              <a:t>Blood</a:t>
            </a:r>
            <a:r>
              <a:rPr lang="es-MX" dirty="0">
                <a:latin typeface="Segoe UI Semibold" panose="020B0702040204020203" pitchFamily="34" charset="0"/>
                <a:cs typeface="Segoe UI Semibold" panose="020B0702040204020203" pitchFamily="34" charset="0"/>
              </a:rPr>
              <a:t>, R. (2005). </a:t>
            </a:r>
            <a:r>
              <a:rPr lang="es-MX" i="1" dirty="0">
                <a:latin typeface="Segoe UI Semibold" panose="020B0702040204020203" pitchFamily="34" charset="0"/>
                <a:cs typeface="Segoe UI Semibold" panose="020B0702040204020203" pitchFamily="34" charset="0"/>
              </a:rPr>
              <a:t>Universo del </a:t>
            </a:r>
            <a:r>
              <a:rPr lang="es-MX" i="1" dirty="0" err="1">
                <a:latin typeface="Segoe UI Semibold" panose="020B0702040204020203" pitchFamily="34" charset="0"/>
                <a:cs typeface="Segoe UI Semibold" panose="020B0702040204020203" pitchFamily="34" charset="0"/>
              </a:rPr>
              <a:t>weblog</a:t>
            </a:r>
            <a:r>
              <a:rPr lang="es-MX" i="1" dirty="0">
                <a:latin typeface="Segoe UI Semibold" panose="020B0702040204020203" pitchFamily="34" charset="0"/>
                <a:cs typeface="Segoe UI Semibold" panose="020B0702040204020203" pitchFamily="34" charset="0"/>
              </a:rPr>
              <a:t>: Consejos Prácticos para Crear y </a:t>
            </a:r>
            <a:r>
              <a:rPr lang="es-MX" i="1" dirty="0" err="1">
                <a:latin typeface="Segoe UI Semibold" panose="020B0702040204020203" pitchFamily="34" charset="0"/>
                <a:cs typeface="Segoe UI Semibold" panose="020B0702040204020203" pitchFamily="34" charset="0"/>
              </a:rPr>
              <a:t>Mantenersu</a:t>
            </a:r>
            <a:r>
              <a:rPr lang="es-MX" i="1" dirty="0">
                <a:latin typeface="Segoe UI Semibold" panose="020B0702040204020203" pitchFamily="34" charset="0"/>
                <a:cs typeface="Segoe UI Semibold" panose="020B0702040204020203" pitchFamily="34" charset="0"/>
              </a:rPr>
              <a:t> Blog. Madrid: Ediciones 2000, S.A. </a:t>
            </a:r>
          </a:p>
          <a:p>
            <a:pPr algn="just"/>
            <a:endParaRPr lang="es-MX" i="1" dirty="0">
              <a:latin typeface="Segoe UI Semibold" panose="020B0702040204020203" pitchFamily="34" charset="0"/>
              <a:cs typeface="Segoe UI Semibold" panose="020B0702040204020203" pitchFamily="34" charset="0"/>
            </a:endParaRPr>
          </a:p>
          <a:p>
            <a:pPr algn="just"/>
            <a:r>
              <a:rPr lang="es-MX" dirty="0">
                <a:latin typeface="Segoe UI Semibold" panose="020B0702040204020203" pitchFamily="34" charset="0"/>
                <a:cs typeface="Segoe UI Semibold" panose="020B0702040204020203" pitchFamily="34" charset="0"/>
              </a:rPr>
              <a:t>Octavio I. Rojas, J. A. (2005). Blogs. La conversación en Internet que está revolucionando medios, empresas y a ciudadanos. Madrid: ESIC Editorial. </a:t>
            </a:r>
          </a:p>
          <a:p>
            <a:pPr algn="just"/>
            <a:endParaRPr lang="es-MX" dirty="0">
              <a:latin typeface="Segoe UI Semibold" panose="020B0702040204020203" pitchFamily="34" charset="0"/>
              <a:cs typeface="Segoe UI Semibold" panose="020B0702040204020203" pitchFamily="34" charset="0"/>
            </a:endParaRPr>
          </a:p>
          <a:p>
            <a:pPr algn="just"/>
            <a:r>
              <a:rPr lang="es-MX" dirty="0">
                <a:latin typeface="Segoe UI Semibold" panose="020B0702040204020203" pitchFamily="34" charset="0"/>
                <a:cs typeface="Segoe UI Semibold" panose="020B0702040204020203" pitchFamily="34" charset="0"/>
              </a:rPr>
              <a:t>Prof. Julián Villanueva, Cristina </a:t>
            </a:r>
            <a:r>
              <a:rPr lang="es-MX" dirty="0" err="1">
                <a:latin typeface="Segoe UI Semibold" panose="020B0702040204020203" pitchFamily="34" charset="0"/>
                <a:cs typeface="Segoe UI Semibold" panose="020B0702040204020203" pitchFamily="34" charset="0"/>
              </a:rPr>
              <a:t>Aced</a:t>
            </a:r>
            <a:r>
              <a:rPr lang="es-MX" dirty="0">
                <a:latin typeface="Segoe UI Semibold" panose="020B0702040204020203" pitchFamily="34" charset="0"/>
                <a:cs typeface="Segoe UI Semibold" panose="020B0702040204020203" pitchFamily="34" charset="0"/>
              </a:rPr>
              <a:t> y Guillermo </a:t>
            </a:r>
            <a:r>
              <a:rPr lang="es-MX" dirty="0" err="1">
                <a:latin typeface="Segoe UI Semibold" panose="020B0702040204020203" pitchFamily="34" charset="0"/>
                <a:cs typeface="Segoe UI Semibold" panose="020B0702040204020203" pitchFamily="34" charset="0"/>
              </a:rPr>
              <a:t>Armelini</a:t>
            </a:r>
            <a:r>
              <a:rPr lang="es-MX" dirty="0">
                <a:latin typeface="Segoe UI Semibold" panose="020B0702040204020203" pitchFamily="34" charset="0"/>
                <a:cs typeface="Segoe UI Semibold" panose="020B0702040204020203" pitchFamily="34" charset="0"/>
              </a:rPr>
              <a:t>. (2007). Los blogs corporativos: una opción, no una obligación. E-</a:t>
            </a:r>
            <a:r>
              <a:rPr lang="es-MX" dirty="0" err="1">
                <a:latin typeface="Segoe UI Semibold" panose="020B0702040204020203" pitchFamily="34" charset="0"/>
                <a:cs typeface="Segoe UI Semibold" panose="020B0702040204020203" pitchFamily="34" charset="0"/>
              </a:rPr>
              <a:t>business</a:t>
            </a:r>
            <a:r>
              <a:rPr lang="es-MX" dirty="0">
                <a:latin typeface="Segoe UI Semibold" panose="020B0702040204020203" pitchFamily="34" charset="0"/>
                <a:cs typeface="Segoe UI Semibold" panose="020B0702040204020203" pitchFamily="34" charset="0"/>
              </a:rPr>
              <a:t> Center PricewaterhouseCoopers &amp; IESE. </a:t>
            </a:r>
          </a:p>
          <a:p>
            <a:pPr algn="just"/>
            <a:endParaRPr lang="es-MX" dirty="0">
              <a:latin typeface="Segoe UI Semibold" panose="020B0702040204020203" pitchFamily="34" charset="0"/>
              <a:cs typeface="Segoe UI Semibold" panose="020B0702040204020203" pitchFamily="34" charset="0"/>
            </a:endParaRPr>
          </a:p>
          <a:p>
            <a:pPr algn="just"/>
            <a:r>
              <a:rPr lang="es-MX" dirty="0">
                <a:latin typeface="Segoe UI Semibold" panose="020B0702040204020203" pitchFamily="34" charset="0"/>
                <a:cs typeface="Segoe UI Semibold" panose="020B0702040204020203" pitchFamily="34" charset="0"/>
              </a:rPr>
              <a:t>Cano López, D., Guzmán Arias, D., </a:t>
            </a:r>
            <a:r>
              <a:rPr lang="es-MX" dirty="0" err="1">
                <a:latin typeface="Segoe UI Semibold" panose="020B0702040204020203" pitchFamily="34" charset="0"/>
                <a:cs typeface="Segoe UI Semibold" panose="020B0702040204020203" pitchFamily="34" charset="0"/>
              </a:rPr>
              <a:t>Dieguez</a:t>
            </a:r>
            <a:r>
              <a:rPr lang="es-MX" dirty="0">
                <a:latin typeface="Segoe UI Semibold" panose="020B0702040204020203" pitchFamily="34" charset="0"/>
                <a:cs typeface="Segoe UI Semibold" panose="020B0702040204020203" pitchFamily="34" charset="0"/>
              </a:rPr>
              <a:t> García, Y., &amp; Matías León. (2012). El uso del blog en la gestión del conocimiento. </a:t>
            </a:r>
            <a:r>
              <a:rPr lang="es-MX" i="1" dirty="0">
                <a:latin typeface="Segoe UI Semibold" panose="020B0702040204020203" pitchFamily="34" charset="0"/>
                <a:cs typeface="Segoe UI Semibold" panose="020B0702040204020203" pitchFamily="34" charset="0"/>
              </a:rPr>
              <a:t>Revista Cubana de Ciencias Informáticas, 1-8. </a:t>
            </a:r>
            <a:endParaRPr lang="es-MX" sz="2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981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800" dirty="0">
                <a:latin typeface="Impact" panose="020B0806030902050204" pitchFamily="34" charset="0"/>
              </a:rPr>
              <a:t>AGRADECIMIENTOS</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7" name="Elipse 6"/>
          <p:cNvSpPr/>
          <p:nvPr/>
        </p:nvSpPr>
        <p:spPr>
          <a:xfrm>
            <a:off x="10607039" y="5407758"/>
            <a:ext cx="1132317" cy="1218100"/>
          </a:xfrm>
          <a:prstGeom prst="ellipse">
            <a:avLst/>
          </a:prstGeom>
          <a:solidFill>
            <a:srgbClr val="F5A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Rectángulo 3"/>
          <p:cNvSpPr/>
          <p:nvPr/>
        </p:nvSpPr>
        <p:spPr>
          <a:xfrm>
            <a:off x="266700" y="1450242"/>
            <a:ext cx="11658600" cy="523220"/>
          </a:xfrm>
          <a:prstGeom prst="rect">
            <a:avLst/>
          </a:prstGeom>
        </p:spPr>
        <p:txBody>
          <a:bodyPr wrap="square">
            <a:spAutoFit/>
          </a:bodyPr>
          <a:lstStyle/>
          <a:p>
            <a:pPr algn="just"/>
            <a:endParaRPr lang="es-MX" sz="2800" dirty="0">
              <a:latin typeface="Segoe UI Semibold" panose="020B0702040204020203" pitchFamily="34" charset="0"/>
              <a:cs typeface="Segoe UI Semibold" panose="020B0702040204020203" pitchFamily="34" charset="0"/>
            </a:endParaRPr>
          </a:p>
        </p:txBody>
      </p:sp>
      <p:pic>
        <p:nvPicPr>
          <p:cNvPr id="8" name="Imagen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1561" y="5632511"/>
            <a:ext cx="684091" cy="684091"/>
          </a:xfrm>
          <a:prstGeom prst="rect">
            <a:avLst/>
          </a:prstGeom>
        </p:spPr>
      </p:pic>
      <p:sp>
        <p:nvSpPr>
          <p:cNvPr id="5" name="CuadroTexto 4">
            <a:extLst>
              <a:ext uri="{FF2B5EF4-FFF2-40B4-BE49-F238E27FC236}">
                <a16:creationId xmlns:a16="http://schemas.microsoft.com/office/drawing/2014/main" xmlns="" id="{69A23974-F9F7-4E24-A359-486135CD8E52}"/>
              </a:ext>
            </a:extLst>
          </p:cNvPr>
          <p:cNvSpPr txBox="1"/>
          <p:nvPr/>
        </p:nvSpPr>
        <p:spPr>
          <a:xfrm>
            <a:off x="478302" y="1397377"/>
            <a:ext cx="10203185" cy="4985980"/>
          </a:xfrm>
          <a:prstGeom prst="rect">
            <a:avLst/>
          </a:prstGeom>
          <a:noFill/>
        </p:spPr>
        <p:txBody>
          <a:bodyPr wrap="square" rtlCol="0">
            <a:spAutoFit/>
          </a:bodyPr>
          <a:lstStyle/>
          <a:p>
            <a:pPr algn="just"/>
            <a:r>
              <a:rPr lang="es-MX" dirty="0">
                <a:latin typeface="Segoe UI Semibold" panose="020B0702040204020203" pitchFamily="34" charset="0"/>
                <a:cs typeface="Segoe UI Semibold" panose="020B0702040204020203" pitchFamily="34" charset="0"/>
              </a:rPr>
              <a:t>Le agradezco la confianza, apoyo y dedicación de tiempo a los profesores: Dr. José Trinidad Acosta de la Cruz, Lic. Carlos González Zacarias, Dr. Carlos Mario Flores Lázaro, Dr. Herman Aguilar Mayo y al </a:t>
            </a:r>
            <a:r>
              <a:rPr lang="es-MX" dirty="0" smtClean="0">
                <a:latin typeface="Segoe UI Semibold" panose="020B0702040204020203" pitchFamily="34" charset="0"/>
                <a:cs typeface="Segoe UI Semibold" panose="020B0702040204020203" pitchFamily="34" charset="0"/>
              </a:rPr>
              <a:t>Mtro. </a:t>
            </a:r>
            <a:r>
              <a:rPr lang="es-MX" dirty="0">
                <a:latin typeface="Segoe UI Semibold" panose="020B0702040204020203" pitchFamily="34" charset="0"/>
                <a:cs typeface="Segoe UI Semibold" panose="020B0702040204020203" pitchFamily="34" charset="0"/>
              </a:rPr>
              <a:t>Eduardo Mayen </a:t>
            </a:r>
            <a:r>
              <a:rPr lang="es-MX" dirty="0" smtClean="0">
                <a:latin typeface="Segoe UI Semibold" panose="020B0702040204020203" pitchFamily="34" charset="0"/>
                <a:cs typeface="Segoe UI Semibold" panose="020B0702040204020203" pitchFamily="34" charset="0"/>
              </a:rPr>
              <a:t>Martínez </a:t>
            </a:r>
            <a:r>
              <a:rPr lang="es-MX" dirty="0">
                <a:latin typeface="Segoe UI Semibold" panose="020B0702040204020203" pitchFamily="34" charset="0"/>
                <a:cs typeface="Segoe UI Semibold" panose="020B0702040204020203" pitchFamily="34" charset="0"/>
              </a:rPr>
              <a:t>Por haber compartido con nosotras sus conocimientos y sobre todo su amistad. </a:t>
            </a:r>
          </a:p>
          <a:p>
            <a:pPr algn="just"/>
            <a:endParaRPr lang="es-MX" dirty="0">
              <a:latin typeface="Segoe UI Semibold" panose="020B0702040204020203" pitchFamily="34" charset="0"/>
              <a:cs typeface="Segoe UI Semibold" panose="020B0702040204020203" pitchFamily="34" charset="0"/>
            </a:endParaRPr>
          </a:p>
          <a:p>
            <a:pPr algn="just"/>
            <a:r>
              <a:rPr lang="es-MX" dirty="0">
                <a:latin typeface="Segoe UI Semibold" panose="020B0702040204020203" pitchFamily="34" charset="0"/>
                <a:cs typeface="Segoe UI Semibold" panose="020B0702040204020203" pitchFamily="34" charset="0"/>
              </a:rPr>
              <a:t>Gracias </a:t>
            </a:r>
            <a:r>
              <a:rPr lang="es-MX" b="1" dirty="0">
                <a:latin typeface="Segoe UI Semibold" panose="020B0702040204020203" pitchFamily="34" charset="0"/>
                <a:cs typeface="Segoe UI Semibold" panose="020B0702040204020203" pitchFamily="34" charset="0"/>
              </a:rPr>
              <a:t>a </a:t>
            </a:r>
            <a:r>
              <a:rPr lang="es-MX" b="1" dirty="0">
                <a:latin typeface="Segoe UI Semibold" panose="020B0702040204020203" pitchFamily="34" charset="0"/>
                <a:cs typeface="Times New Roman" panose="02020603050405020304" pitchFamily="18" charset="0"/>
              </a:rPr>
              <a:t>nuestros a</a:t>
            </a:r>
            <a:r>
              <a:rPr lang="es-MX" b="1" dirty="0">
                <a:latin typeface="Segoe UI Semibold" panose="020B0702040204020203" pitchFamily="34" charset="0"/>
                <a:ea typeface="Times New Roman" panose="02020603050405020304" pitchFamily="18" charset="0"/>
                <a:cs typeface="Times New Roman" panose="02020603050405020304" pitchFamily="18" charset="0"/>
              </a:rPr>
              <a:t>sesores, Dr. Julio Humberto García Alcocer y Dr. Freddy Alberto Morcillo Presenda por </a:t>
            </a:r>
            <a:r>
              <a:rPr lang="es-MX" b="1" dirty="0">
                <a:latin typeface="Segoe UI Semibold" panose="020B0702040204020203" pitchFamily="34" charset="0"/>
                <a:cs typeface="Segoe UI Semibold" panose="020B0702040204020203" pitchFamily="34" charset="0"/>
              </a:rPr>
              <a:t>habernos brindado la oportunida</a:t>
            </a:r>
            <a:r>
              <a:rPr lang="es-MX" dirty="0">
                <a:latin typeface="Segoe UI Semibold" panose="020B0702040204020203" pitchFamily="34" charset="0"/>
                <a:cs typeface="Segoe UI Semibold" panose="020B0702040204020203" pitchFamily="34" charset="0"/>
              </a:rPr>
              <a:t>d de desarrollar nuestra tesis </a:t>
            </a:r>
            <a:r>
              <a:rPr lang="es-MX" dirty="0" smtClean="0">
                <a:latin typeface="Segoe UI Semibold" panose="020B0702040204020203" pitchFamily="34" charset="0"/>
                <a:cs typeface="Segoe UI Semibold" panose="020B0702040204020203" pitchFamily="34" charset="0"/>
              </a:rPr>
              <a:t>profesional. </a:t>
            </a:r>
          </a:p>
          <a:p>
            <a:pPr algn="just"/>
            <a:r>
              <a:rPr lang="es-MX" dirty="0" smtClean="0">
                <a:latin typeface="Segoe UI Semibold" panose="020B0702040204020203" pitchFamily="34" charset="0"/>
                <a:cs typeface="Segoe UI Semibold" panose="020B0702040204020203" pitchFamily="34" charset="0"/>
              </a:rPr>
              <a:t>Por </a:t>
            </a:r>
            <a:r>
              <a:rPr lang="es-MX" dirty="0">
                <a:latin typeface="Segoe UI Semibold" panose="020B0702040204020203" pitchFamily="34" charset="0"/>
                <a:cs typeface="Segoe UI Semibold" panose="020B0702040204020203" pitchFamily="34" charset="0"/>
              </a:rPr>
              <a:t>todo el apoyo y facilidades que nos fueron otorgadas en la empresa </a:t>
            </a:r>
            <a:r>
              <a:rPr lang="es-MX" dirty="0" smtClean="0">
                <a:latin typeface="Segoe UI Semibold" panose="020B0702040204020203" pitchFamily="34" charset="0"/>
                <a:cs typeface="Segoe UI Semibold" panose="020B0702040204020203" pitchFamily="34" charset="0"/>
              </a:rPr>
              <a:t>CEMATAB por </a:t>
            </a:r>
            <a:r>
              <a:rPr lang="es-MX" dirty="0">
                <a:latin typeface="Segoe UI Semibold" panose="020B0702040204020203" pitchFamily="34" charset="0"/>
                <a:cs typeface="Segoe UI Semibold" panose="020B0702040204020203" pitchFamily="34" charset="0"/>
              </a:rPr>
              <a:t>darnos la oportunidad de crecer profesionalmente y aprender cosas nuevas. </a:t>
            </a:r>
          </a:p>
          <a:p>
            <a:pPr algn="just"/>
            <a:endParaRPr lang="es-MX" dirty="0">
              <a:latin typeface="Segoe UI Semibold" panose="020B0702040204020203" pitchFamily="34" charset="0"/>
              <a:cs typeface="Segoe UI Semibold" panose="020B0702040204020203" pitchFamily="34" charset="0"/>
            </a:endParaRPr>
          </a:p>
          <a:p>
            <a:pPr algn="just"/>
            <a:r>
              <a:rPr lang="es-MX" dirty="0">
                <a:latin typeface="Segoe UI Semibold" panose="020B0702040204020203" pitchFamily="34" charset="0"/>
                <a:cs typeface="Segoe UI Semibold" panose="020B0702040204020203" pitchFamily="34" charset="0"/>
              </a:rPr>
              <a:t>A mi compañera por haber sido un excelente compañera de tesis y </a:t>
            </a:r>
            <a:r>
              <a:rPr lang="es-MX" dirty="0" smtClean="0">
                <a:latin typeface="Segoe UI Semibold" panose="020B0702040204020203" pitchFamily="34" charset="0"/>
                <a:cs typeface="Segoe UI Semibold" panose="020B0702040204020203" pitchFamily="34" charset="0"/>
              </a:rPr>
              <a:t>amiga, </a:t>
            </a:r>
            <a:r>
              <a:rPr lang="es-MX" dirty="0">
                <a:latin typeface="Segoe UI Semibold" panose="020B0702040204020203" pitchFamily="34" charset="0"/>
                <a:cs typeface="Segoe UI Semibold" panose="020B0702040204020203" pitchFamily="34" charset="0"/>
              </a:rPr>
              <a:t>por haberme tenido la paciencia necesaria y por motivarme a seguir adelante en los momentos de desesperación y sobre todo por hacer de su familia, una familia para mí. </a:t>
            </a:r>
          </a:p>
          <a:p>
            <a:pPr algn="just"/>
            <a:endParaRPr lang="es-MX" dirty="0">
              <a:latin typeface="Segoe UI Semibold" panose="020B0702040204020203" pitchFamily="34" charset="0"/>
              <a:cs typeface="Segoe UI Semibold" panose="020B0702040204020203" pitchFamily="34" charset="0"/>
            </a:endParaRPr>
          </a:p>
          <a:p>
            <a:pPr algn="just"/>
            <a:endParaRPr lang="es-MX" dirty="0">
              <a:latin typeface="Segoe UI Semibold" panose="020B0702040204020203" pitchFamily="34" charset="0"/>
              <a:cs typeface="Segoe UI Semibold" panose="020B0702040204020203" pitchFamily="34" charset="0"/>
            </a:endParaRPr>
          </a:p>
          <a:p>
            <a:pPr algn="ctr"/>
            <a:r>
              <a:rPr lang="es-MX" sz="4800" dirty="0">
                <a:latin typeface="Segoe UI Semibold" panose="020B0702040204020203" pitchFamily="34" charset="0"/>
                <a:cs typeface="Segoe UI Semibold" panose="020B0702040204020203" pitchFamily="34" charset="0"/>
              </a:rPr>
              <a:t>Muchas Gracias!!!</a:t>
            </a:r>
          </a:p>
        </p:txBody>
      </p:sp>
    </p:spTree>
    <p:extLst>
      <p:ext uri="{BB962C8B-B14F-4D97-AF65-F5344CB8AC3E}">
        <p14:creationId xmlns:p14="http://schemas.microsoft.com/office/powerpoint/2010/main" val="3148856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400" dirty="0">
                <a:latin typeface="Impact" panose="020B0806030902050204" pitchFamily="34" charset="0"/>
              </a:rPr>
              <a:t>ÍNDICE</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13" name="Rectángulo 12"/>
          <p:cNvSpPr/>
          <p:nvPr/>
        </p:nvSpPr>
        <p:spPr>
          <a:xfrm>
            <a:off x="0" y="1709362"/>
            <a:ext cx="6096000" cy="3970318"/>
          </a:xfrm>
          <a:prstGeom prst="rect">
            <a:avLst/>
          </a:prstGeom>
        </p:spPr>
        <p:txBody>
          <a:bodyPr>
            <a:spAutoFit/>
          </a:bodyPr>
          <a:lstStyle/>
          <a:p>
            <a:pPr marL="285750" indent="-285750">
              <a:buClr>
                <a:srgbClr val="FC6B17"/>
              </a:buClr>
              <a:buSzPct val="107000"/>
              <a:buFont typeface="Arial" panose="020B0604020202020204" pitchFamily="34" charset="0"/>
              <a:buChar char="•"/>
            </a:pPr>
            <a:r>
              <a:rPr lang="es-MX" sz="2800" dirty="0">
                <a:latin typeface="Segoe UI Light" panose="020B0502040204020203" pitchFamily="34" charset="0"/>
              </a:rPr>
              <a:t>Introducción </a:t>
            </a:r>
          </a:p>
          <a:p>
            <a:pPr marL="285750" indent="-285750">
              <a:buClr>
                <a:srgbClr val="FC6B17"/>
              </a:buClr>
              <a:buSzPct val="107000"/>
              <a:buFont typeface="Arial" panose="020B0604020202020204" pitchFamily="34" charset="0"/>
              <a:buChar char="•"/>
            </a:pPr>
            <a:r>
              <a:rPr lang="es-ES" sz="2800" dirty="0">
                <a:latin typeface="Segoe UI Light" panose="020B0502040204020203" pitchFamily="34" charset="0"/>
              </a:rPr>
              <a:t>Planteamiento Del Problema</a:t>
            </a:r>
          </a:p>
          <a:p>
            <a:pPr marL="285750" indent="-285750">
              <a:buClr>
                <a:srgbClr val="FC6B17"/>
              </a:buClr>
              <a:buSzPct val="107000"/>
              <a:buFont typeface="Arial" panose="020B0604020202020204" pitchFamily="34" charset="0"/>
              <a:buChar char="•"/>
            </a:pPr>
            <a:r>
              <a:rPr lang="es-ES" sz="2800" dirty="0">
                <a:latin typeface="Segoe UI Light" panose="020B0502040204020203" pitchFamily="34" charset="0"/>
              </a:rPr>
              <a:t>Alcances </a:t>
            </a:r>
          </a:p>
          <a:p>
            <a:pPr marL="285750" indent="-285750">
              <a:buClr>
                <a:srgbClr val="FC6B17"/>
              </a:buClr>
              <a:buSzPct val="107000"/>
              <a:buFont typeface="Arial" panose="020B0604020202020204" pitchFamily="34" charset="0"/>
              <a:buChar char="•"/>
            </a:pPr>
            <a:r>
              <a:rPr lang="es-ES" sz="2800" dirty="0">
                <a:latin typeface="Segoe UI Light" panose="020B0502040204020203" pitchFamily="34" charset="0"/>
              </a:rPr>
              <a:t>Limitaciones</a:t>
            </a:r>
          </a:p>
          <a:p>
            <a:pPr marL="285750" indent="-285750">
              <a:buClr>
                <a:srgbClr val="FC6B17"/>
              </a:buClr>
              <a:buSzPct val="107000"/>
              <a:buFont typeface="Arial" panose="020B0604020202020204" pitchFamily="34" charset="0"/>
              <a:buChar char="•"/>
            </a:pPr>
            <a:r>
              <a:rPr lang="es-ES" sz="2800" dirty="0">
                <a:latin typeface="Segoe UI Light" panose="020B0502040204020203" pitchFamily="34" charset="0"/>
              </a:rPr>
              <a:t>Pregunta De Investigación</a:t>
            </a:r>
          </a:p>
          <a:p>
            <a:pPr marL="285750" indent="-285750">
              <a:buClr>
                <a:srgbClr val="FC6B17"/>
              </a:buClr>
              <a:buSzPct val="107000"/>
              <a:buFont typeface="Arial" panose="020B0604020202020204" pitchFamily="34" charset="0"/>
              <a:buChar char="•"/>
            </a:pPr>
            <a:r>
              <a:rPr lang="es-ES" sz="2800" dirty="0">
                <a:latin typeface="Segoe UI Light" panose="020B0502040204020203" pitchFamily="34" charset="0"/>
              </a:rPr>
              <a:t>Objetivo General </a:t>
            </a:r>
          </a:p>
          <a:p>
            <a:pPr marL="285750" indent="-285750">
              <a:buClr>
                <a:srgbClr val="FC6B17"/>
              </a:buClr>
              <a:buSzPct val="107000"/>
              <a:buFont typeface="Arial" panose="020B0604020202020204" pitchFamily="34" charset="0"/>
              <a:buChar char="•"/>
            </a:pPr>
            <a:r>
              <a:rPr lang="es-ES" sz="2800" dirty="0">
                <a:latin typeface="Segoe UI Light" panose="020B0502040204020203" pitchFamily="34" charset="0"/>
              </a:rPr>
              <a:t>Objetivos Alcanzados</a:t>
            </a:r>
          </a:p>
          <a:p>
            <a:pPr marL="285750" indent="-285750">
              <a:buClr>
                <a:srgbClr val="FC6B17"/>
              </a:buClr>
              <a:buSzPct val="107000"/>
              <a:buFont typeface="Arial" panose="020B0604020202020204" pitchFamily="34" charset="0"/>
              <a:buChar char="•"/>
            </a:pPr>
            <a:r>
              <a:rPr lang="es-MX" sz="2800" dirty="0">
                <a:latin typeface="Segoe UI Light" panose="020B0502040204020203" pitchFamily="34" charset="0"/>
              </a:rPr>
              <a:t>Herramientas Para El Procesamiento De La Información</a:t>
            </a:r>
          </a:p>
        </p:txBody>
      </p:sp>
      <p:sp>
        <p:nvSpPr>
          <p:cNvPr id="14" name="Rectángulo 13"/>
          <p:cNvSpPr/>
          <p:nvPr/>
        </p:nvSpPr>
        <p:spPr>
          <a:xfrm>
            <a:off x="6090660" y="1705581"/>
            <a:ext cx="6096000" cy="3970318"/>
          </a:xfrm>
          <a:prstGeom prst="rect">
            <a:avLst/>
          </a:prstGeom>
        </p:spPr>
        <p:txBody>
          <a:bodyPr wrap="square">
            <a:spAutoFit/>
          </a:bodyPr>
          <a:lstStyle/>
          <a:p>
            <a:pPr marL="285750" indent="-285750">
              <a:buClr>
                <a:srgbClr val="FC6B17"/>
              </a:buClr>
              <a:buSzPct val="107000"/>
              <a:buFont typeface="Arial" panose="020B0604020202020204" pitchFamily="34" charset="0"/>
              <a:buChar char="•"/>
            </a:pPr>
            <a:r>
              <a:rPr lang="es-MX" sz="2800" dirty="0">
                <a:latin typeface="Segoe UI Light" panose="020B0502040204020203" pitchFamily="34" charset="0"/>
              </a:rPr>
              <a:t>Marco Teórico</a:t>
            </a:r>
          </a:p>
          <a:p>
            <a:pPr marL="285750" indent="-285750">
              <a:buClr>
                <a:srgbClr val="FC6B17"/>
              </a:buClr>
              <a:buSzPct val="107000"/>
              <a:buFont typeface="Arial" panose="020B0604020202020204" pitchFamily="34" charset="0"/>
              <a:buChar char="•"/>
            </a:pPr>
            <a:r>
              <a:rPr lang="es-MX" sz="2800" dirty="0">
                <a:latin typeface="Segoe UI Light" panose="020B0502040204020203" pitchFamily="34" charset="0"/>
              </a:rPr>
              <a:t>Aplicación De La Metodología Y Desarrollo</a:t>
            </a:r>
          </a:p>
          <a:p>
            <a:pPr marL="285750" indent="-285750">
              <a:buClr>
                <a:srgbClr val="FC6B17"/>
              </a:buClr>
              <a:buSzPct val="107000"/>
              <a:buFont typeface="Arial" panose="020B0604020202020204" pitchFamily="34" charset="0"/>
              <a:buChar char="•"/>
            </a:pPr>
            <a:r>
              <a:rPr lang="es-MX" sz="2800" dirty="0">
                <a:latin typeface="Segoe UI Light" panose="020B0502040204020203" pitchFamily="34" charset="0"/>
              </a:rPr>
              <a:t>Detección De Necesidades</a:t>
            </a:r>
          </a:p>
          <a:p>
            <a:pPr marL="285750" indent="-285750">
              <a:buClr>
                <a:srgbClr val="FC6B17"/>
              </a:buClr>
              <a:buSzPct val="107000"/>
              <a:buFont typeface="Arial" panose="020B0604020202020204" pitchFamily="34" charset="0"/>
              <a:buChar char="•"/>
            </a:pPr>
            <a:r>
              <a:rPr lang="es-MX" sz="2800" dirty="0">
                <a:latin typeface="Segoe UI Light" panose="020B0502040204020203" pitchFamily="34" charset="0"/>
              </a:rPr>
              <a:t>Diseño De </a:t>
            </a:r>
            <a:r>
              <a:rPr lang="es-MX" sz="2800" dirty="0" smtClean="0">
                <a:latin typeface="Segoe UI Light" panose="020B0502040204020203" pitchFamily="34" charset="0"/>
              </a:rPr>
              <a:t>Instrumentos</a:t>
            </a:r>
            <a:endParaRPr lang="es-MX" sz="2800" dirty="0">
              <a:latin typeface="Segoe UI Light" panose="020B0502040204020203" pitchFamily="34" charset="0"/>
            </a:endParaRPr>
          </a:p>
          <a:p>
            <a:pPr marL="285750" indent="-285750">
              <a:buClr>
                <a:srgbClr val="FC6B17"/>
              </a:buClr>
              <a:buSzPct val="107000"/>
              <a:buFont typeface="Arial" panose="020B0604020202020204" pitchFamily="34" charset="0"/>
              <a:buChar char="•"/>
            </a:pPr>
            <a:r>
              <a:rPr lang="es-MX" sz="2800" dirty="0">
                <a:latin typeface="Segoe UI Light" panose="020B0502040204020203" pitchFamily="34" charset="0"/>
              </a:rPr>
              <a:t>Descripción Del Blog Utilizado O Construido</a:t>
            </a:r>
          </a:p>
          <a:p>
            <a:pPr marL="285750" indent="-285750">
              <a:buClr>
                <a:srgbClr val="FC6B17"/>
              </a:buClr>
              <a:buSzPct val="107000"/>
              <a:buFont typeface="Arial" panose="020B0604020202020204" pitchFamily="34" charset="0"/>
              <a:buChar char="•"/>
            </a:pPr>
            <a:r>
              <a:rPr lang="es-MX" sz="2800" dirty="0">
                <a:latin typeface="Segoe UI Light" panose="020B0502040204020203" pitchFamily="34" charset="0"/>
              </a:rPr>
              <a:t>Pruebas Y Resultados</a:t>
            </a:r>
          </a:p>
          <a:p>
            <a:pPr marL="285750" indent="-285750">
              <a:buClr>
                <a:srgbClr val="FC6B17"/>
              </a:buClr>
              <a:buSzPct val="107000"/>
              <a:buFont typeface="Arial" panose="020B0604020202020204" pitchFamily="34" charset="0"/>
              <a:buChar char="•"/>
            </a:pPr>
            <a:r>
              <a:rPr lang="es-MX" sz="2800" dirty="0">
                <a:latin typeface="Segoe UI Light" panose="020B0502040204020203" pitchFamily="34" charset="0"/>
              </a:rPr>
              <a:t>Conclusión Y  Trabajos Futuros</a:t>
            </a:r>
          </a:p>
        </p:txBody>
      </p:sp>
    </p:spTree>
    <p:extLst>
      <p:ext uri="{BB962C8B-B14F-4D97-AF65-F5344CB8AC3E}">
        <p14:creationId xmlns:p14="http://schemas.microsoft.com/office/powerpoint/2010/main" val="359675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400" dirty="0">
                <a:latin typeface="Impact" panose="020B0806030902050204" pitchFamily="34" charset="0"/>
              </a:rPr>
              <a:t>INTRODUCCIÓN</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15" name="Marcador de contenido 2">
            <a:extLst>
              <a:ext uri="{FF2B5EF4-FFF2-40B4-BE49-F238E27FC236}">
                <a16:creationId xmlns:a16="http://schemas.microsoft.com/office/drawing/2014/main" xmlns="" id="{528B77A5-9780-4D92-824B-6B9775D8CDD0}"/>
              </a:ext>
            </a:extLst>
          </p:cNvPr>
          <p:cNvSpPr txBox="1">
            <a:spLocks/>
          </p:cNvSpPr>
          <p:nvPr/>
        </p:nvSpPr>
        <p:spPr>
          <a:xfrm>
            <a:off x="2524653" y="1847850"/>
            <a:ext cx="9114050" cy="4133850"/>
          </a:xfrm>
          <a:prstGeom prst="rect">
            <a:avLst/>
          </a:prstGeom>
        </p:spPr>
        <p:txBody>
          <a:bodyPr>
            <a:normAutofit fontScale="85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70000"/>
              </a:lnSpc>
            </a:pPr>
            <a:r>
              <a:rPr lang="es-MX" sz="3200" b="1" dirty="0">
                <a:latin typeface="Segoe UI Light" panose="020B0502040204020203" pitchFamily="34" charset="0"/>
              </a:rPr>
              <a:t>¿BLOG EMPRESARIAL? </a:t>
            </a:r>
          </a:p>
          <a:p>
            <a:pPr algn="just">
              <a:lnSpc>
                <a:spcPct val="170000"/>
              </a:lnSpc>
            </a:pPr>
            <a:r>
              <a:rPr lang="es-MX" sz="3200" dirty="0">
                <a:latin typeface="Segoe UI Light" panose="020B0502040204020203" pitchFamily="34" charset="0"/>
              </a:rPr>
              <a:t>Es </a:t>
            </a:r>
            <a:r>
              <a:rPr lang="es-MX" sz="3200" dirty="0" smtClean="0">
                <a:latin typeface="Segoe UI Light" panose="020B0502040204020203" pitchFamily="34" charset="0"/>
              </a:rPr>
              <a:t>una pieza fundamental </a:t>
            </a:r>
            <a:r>
              <a:rPr lang="es-MX" sz="3200" dirty="0" smtClean="0">
                <a:solidFill>
                  <a:schemeClr val="tx1"/>
                </a:solidFill>
                <a:latin typeface="Segoe UI Light" panose="020B0502040204020203" pitchFamily="34" charset="0"/>
              </a:rPr>
              <a:t>para establecer una estrategia en redes sociales. </a:t>
            </a:r>
            <a:r>
              <a:rPr lang="es-MX" sz="3200" dirty="0">
                <a:solidFill>
                  <a:schemeClr val="tx1"/>
                </a:solidFill>
                <a:latin typeface="Segoe UI Light" panose="020B0502040204020203" pitchFamily="34" charset="0"/>
              </a:rPr>
              <a:t>Un </a:t>
            </a:r>
            <a:r>
              <a:rPr lang="es-MX" sz="3200" dirty="0" smtClean="0">
                <a:solidFill>
                  <a:schemeClr val="tx1"/>
                </a:solidFill>
                <a:latin typeface="Segoe UI Light" panose="020B0502040204020203" pitchFamily="34" charset="0"/>
              </a:rPr>
              <a:t>blog corporativo bien hecho, puede representar para la empresa una presencia extra en línea y de esta forma atraer audiencia extra, que se puede convertir en clientes cautivos</a:t>
            </a:r>
            <a:r>
              <a:rPr lang="es-MX" sz="3200" dirty="0" smtClean="0">
                <a:latin typeface="Segoe UI Light" panose="020B0502040204020203" pitchFamily="34" charset="0"/>
              </a:rPr>
              <a:t>. </a:t>
            </a:r>
            <a:endParaRPr lang="es-MX" sz="1600" dirty="0">
              <a:solidFill>
                <a:schemeClr val="tx1"/>
              </a:solidFill>
              <a:latin typeface="Arial" panose="020B0604020202020204" pitchFamily="34" charset="0"/>
              <a:cs typeface="Arial" panose="020B0604020202020204" pitchFamily="34" charset="0"/>
            </a:endParaRPr>
          </a:p>
          <a:p>
            <a:endParaRPr lang="es-MX" sz="1600" dirty="0"/>
          </a:p>
        </p:txBody>
      </p:sp>
      <p:pic>
        <p:nvPicPr>
          <p:cNvPr id="17" name="Imagen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57" y="2923540"/>
            <a:ext cx="1982469" cy="1982469"/>
          </a:xfrm>
          <a:prstGeom prst="rect">
            <a:avLst/>
          </a:prstGeom>
        </p:spPr>
      </p:pic>
    </p:spTree>
    <p:extLst>
      <p:ext uri="{BB962C8B-B14F-4D97-AF65-F5344CB8AC3E}">
        <p14:creationId xmlns:p14="http://schemas.microsoft.com/office/powerpoint/2010/main" val="379785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 borrosa"/>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23098" b="34064"/>
          <a:stretch/>
        </p:blipFill>
        <p:spPr bwMode="auto">
          <a:xfrm>
            <a:off x="0" y="0"/>
            <a:ext cx="12191999" cy="3441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p:cNvSpPr/>
          <p:nvPr/>
        </p:nvSpPr>
        <p:spPr>
          <a:xfrm>
            <a:off x="0" y="3429000"/>
            <a:ext cx="12192000" cy="2933700"/>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Proceso 5"/>
          <p:cNvSpPr/>
          <p:nvPr/>
        </p:nvSpPr>
        <p:spPr>
          <a:xfrm>
            <a:off x="0" y="3717338"/>
            <a:ext cx="12192000" cy="2357023"/>
          </a:xfrm>
          <a:prstGeom prst="flowChartProcess">
            <a:avLst/>
          </a:prstGeom>
          <a:solidFill>
            <a:srgbClr val="384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52" name="CuadroTexto 51"/>
          <p:cNvSpPr txBox="1"/>
          <p:nvPr/>
        </p:nvSpPr>
        <p:spPr>
          <a:xfrm>
            <a:off x="6096000" y="4018686"/>
            <a:ext cx="6096000" cy="1754326"/>
          </a:xfrm>
          <a:prstGeom prst="rect">
            <a:avLst/>
          </a:prstGeom>
          <a:noFill/>
        </p:spPr>
        <p:txBody>
          <a:bodyPr wrap="square" rtlCol="0">
            <a:spAutoFit/>
          </a:bodyPr>
          <a:lstStyle/>
          <a:p>
            <a:pPr algn="r"/>
            <a:r>
              <a:rPr lang="es-ES" sz="5400" dirty="0">
                <a:solidFill>
                  <a:schemeClr val="bg1"/>
                </a:solidFill>
                <a:latin typeface="Impact" panose="020B0806030902050204" pitchFamily="34" charset="0"/>
                <a:cs typeface="Arial" panose="020B0604020202020204" pitchFamily="34" charset="0"/>
              </a:rPr>
              <a:t>PLANTEAMIENTO DEL PROBLEMA.</a:t>
            </a:r>
            <a:endParaRPr lang="es-MX" sz="5400" dirty="0">
              <a:solidFill>
                <a:schemeClr val="bg1"/>
              </a:solidFill>
              <a:latin typeface="Impact" panose="020B0806030902050204" pitchFamily="34" charset="0"/>
              <a:ea typeface="Times New Roman" panose="02020603050405020304" pitchFamily="18" charset="0"/>
              <a:cs typeface="Times New Roman" panose="02020603050405020304" pitchFamily="18" charset="0"/>
            </a:endParaRPr>
          </a:p>
        </p:txBody>
      </p:sp>
      <p:sp>
        <p:nvSpPr>
          <p:cNvPr id="11" name="Elipse 10"/>
          <p:cNvSpPr/>
          <p:nvPr/>
        </p:nvSpPr>
        <p:spPr>
          <a:xfrm>
            <a:off x="405535" y="6504988"/>
            <a:ext cx="292100" cy="292100"/>
          </a:xfrm>
          <a:prstGeom prst="ellipse">
            <a:avLst/>
          </a:prstGeom>
          <a:solidFill>
            <a:srgbClr val="F76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Elipse 23"/>
          <p:cNvSpPr/>
          <p:nvPr/>
        </p:nvSpPr>
        <p:spPr>
          <a:xfrm>
            <a:off x="837335" y="6504988"/>
            <a:ext cx="292100" cy="292100"/>
          </a:xfrm>
          <a:prstGeom prst="ellipse">
            <a:avLst/>
          </a:prstGeom>
          <a:solidFill>
            <a:srgbClr val="F76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Elipse 24"/>
          <p:cNvSpPr/>
          <p:nvPr/>
        </p:nvSpPr>
        <p:spPr>
          <a:xfrm>
            <a:off x="1281835" y="6504988"/>
            <a:ext cx="292100" cy="292100"/>
          </a:xfrm>
          <a:prstGeom prst="ellipse">
            <a:avLst/>
          </a:prstGeom>
          <a:solidFill>
            <a:srgbClr val="F76A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87337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a:latin typeface="Impact" panose="020B0806030902050204" pitchFamily="34" charset="0"/>
              </a:rPr>
              <a:t>DEFINICIÓN DEL PROBLEMA</a:t>
            </a:r>
            <a:endParaRPr lang="es-MX" sz="3600" dirty="0">
              <a:latin typeface="Impact" panose="020B0806030902050204" pitchFamily="34" charset="0"/>
            </a:endParaRP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graphicFrame>
        <p:nvGraphicFramePr>
          <p:cNvPr id="7" name="Diagrama 6"/>
          <p:cNvGraphicFramePr/>
          <p:nvPr>
            <p:extLst>
              <p:ext uri="{D42A27DB-BD31-4B8C-83A1-F6EECF244321}">
                <p14:modId xmlns:p14="http://schemas.microsoft.com/office/powerpoint/2010/main" val="2980003570"/>
              </p:ext>
            </p:extLst>
          </p:nvPr>
        </p:nvGraphicFramePr>
        <p:xfrm>
          <a:off x="3581400" y="1705971"/>
          <a:ext cx="7480300" cy="46186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lecha derecha 7"/>
          <p:cNvSpPr/>
          <p:nvPr/>
        </p:nvSpPr>
        <p:spPr>
          <a:xfrm>
            <a:off x="1739900" y="2387600"/>
            <a:ext cx="1562100" cy="1143000"/>
          </a:xfrm>
          <a:prstGeom prst="rightArrow">
            <a:avLst/>
          </a:pr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lecha derecha 12"/>
          <p:cNvSpPr/>
          <p:nvPr/>
        </p:nvSpPr>
        <p:spPr>
          <a:xfrm>
            <a:off x="1739900" y="4318000"/>
            <a:ext cx="1562100" cy="1143000"/>
          </a:xfrm>
          <a:prstGeom prst="rightArrow">
            <a:avLst/>
          </a:pr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53943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400" dirty="0">
                <a:latin typeface="Impact" panose="020B0806030902050204" pitchFamily="34" charset="0"/>
              </a:rPr>
              <a:t>ALCANCES</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pic>
        <p:nvPicPr>
          <p:cNvPr id="7" name="Picture 2" descr="Resultado de imagen para imagen borrosa"/>
          <p:cNvPicPr>
            <a:picLocks noChangeAspect="1" noChangeArrowheads="1"/>
          </p:cNvPicPr>
          <p:nvPr/>
        </p:nvPicPr>
        <p:blipFill rotWithShape="1">
          <a:blip r:embed="rId2">
            <a:duotone>
              <a:prstClr val="black"/>
              <a:schemeClr val="accent5">
                <a:tint val="45000"/>
                <a:satMod val="400000"/>
              </a:schemeClr>
            </a:duotone>
            <a:extLst>
              <a:ext uri="{BEBA8EAE-BF5A-486C-A8C5-ECC9F3942E4B}">
                <a14:imgProps xmlns:a14="http://schemas.microsoft.com/office/drawing/2010/main">
                  <a14:imgLayer r:embed="rId3">
                    <a14:imgEffect>
                      <a14:colorTemperature colorTemp="8800"/>
                    </a14:imgEffect>
                    <a14:imgEffect>
                      <a14:saturation sat="0"/>
                    </a14:imgEffect>
                  </a14:imgLayer>
                </a14:imgProps>
              </a:ext>
              <a:ext uri="{28A0092B-C50C-407E-A947-70E740481C1C}">
                <a14:useLocalDpi xmlns:a14="http://schemas.microsoft.com/office/drawing/2010/main" val="0"/>
              </a:ext>
            </a:extLst>
          </a:blip>
          <a:srcRect t="23098" b="21734"/>
          <a:stretch/>
        </p:blipFill>
        <p:spPr bwMode="auto">
          <a:xfrm>
            <a:off x="10499" y="1384300"/>
            <a:ext cx="12191999" cy="54737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6069" y="0"/>
            <a:ext cx="3857625" cy="6858000"/>
          </a:xfrm>
          <a:prstGeom prst="rect">
            <a:avLst/>
          </a:prstGeom>
        </p:spPr>
      </p:pic>
      <p:grpSp>
        <p:nvGrpSpPr>
          <p:cNvPr id="38" name="Grupo 37"/>
          <p:cNvGrpSpPr/>
          <p:nvPr/>
        </p:nvGrpSpPr>
        <p:grpSpPr>
          <a:xfrm>
            <a:off x="735696" y="3366634"/>
            <a:ext cx="1694259" cy="1625600"/>
            <a:chOff x="1719265" y="2222499"/>
            <a:chExt cx="1694259" cy="1625600"/>
          </a:xfrm>
        </p:grpSpPr>
        <p:grpSp>
          <p:nvGrpSpPr>
            <p:cNvPr id="9" name="Grupo 8"/>
            <p:cNvGrpSpPr/>
            <p:nvPr/>
          </p:nvGrpSpPr>
          <p:grpSpPr>
            <a:xfrm>
              <a:off x="1719265" y="2222499"/>
              <a:ext cx="1694259" cy="1625600"/>
              <a:chOff x="389335" y="3035300"/>
              <a:chExt cx="1694259" cy="1625600"/>
            </a:xfrm>
          </p:grpSpPr>
          <p:sp>
            <p:nvSpPr>
              <p:cNvPr id="6" name="Triángulo isósceles 5"/>
              <p:cNvSpPr/>
              <p:nvPr/>
            </p:nvSpPr>
            <p:spPr>
              <a:xfrm rot="5400000">
                <a:off x="527844" y="3105150"/>
                <a:ext cx="1625600" cy="1485900"/>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Triángulo isósceles 9"/>
              <p:cNvSpPr/>
              <p:nvPr/>
            </p:nvSpPr>
            <p:spPr>
              <a:xfrm rot="5400000">
                <a:off x="243682" y="3283347"/>
                <a:ext cx="1420812" cy="1129506"/>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1" name="CuadroTexto 10"/>
            <p:cNvSpPr txBox="1"/>
            <p:nvPr/>
          </p:nvSpPr>
          <p:spPr>
            <a:xfrm>
              <a:off x="2040222" y="2712134"/>
              <a:ext cx="360996" cy="646331"/>
            </a:xfrm>
            <a:prstGeom prst="rect">
              <a:avLst/>
            </a:prstGeom>
            <a:noFill/>
          </p:spPr>
          <p:txBody>
            <a:bodyPr wrap="none" rtlCol="0">
              <a:spAutoFit/>
            </a:bodyPr>
            <a:lstStyle/>
            <a:p>
              <a:r>
                <a:rPr lang="es-MX" sz="3600" dirty="0">
                  <a:solidFill>
                    <a:schemeClr val="bg1"/>
                  </a:solidFill>
                  <a:latin typeface="Impact" panose="020B0806030902050204" pitchFamily="34" charset="0"/>
                </a:rPr>
                <a:t>1</a:t>
              </a:r>
            </a:p>
          </p:txBody>
        </p:sp>
      </p:grpSp>
      <p:grpSp>
        <p:nvGrpSpPr>
          <p:cNvPr id="34" name="Grupo 33"/>
          <p:cNvGrpSpPr/>
          <p:nvPr/>
        </p:nvGrpSpPr>
        <p:grpSpPr>
          <a:xfrm>
            <a:off x="3374010" y="3366483"/>
            <a:ext cx="1694259" cy="1625600"/>
            <a:chOff x="3621883" y="2324894"/>
            <a:chExt cx="1694259" cy="1625600"/>
          </a:xfrm>
        </p:grpSpPr>
        <p:grpSp>
          <p:nvGrpSpPr>
            <p:cNvPr id="13" name="Grupo 12"/>
            <p:cNvGrpSpPr/>
            <p:nvPr/>
          </p:nvGrpSpPr>
          <p:grpSpPr>
            <a:xfrm>
              <a:off x="3621883" y="2324894"/>
              <a:ext cx="1694259" cy="1625600"/>
              <a:chOff x="389335" y="3035300"/>
              <a:chExt cx="1694259" cy="1625600"/>
            </a:xfrm>
          </p:grpSpPr>
          <p:sp>
            <p:nvSpPr>
              <p:cNvPr id="14" name="Triángulo isósceles 13"/>
              <p:cNvSpPr/>
              <p:nvPr/>
            </p:nvSpPr>
            <p:spPr>
              <a:xfrm rot="5400000">
                <a:off x="527844" y="3105150"/>
                <a:ext cx="1625600" cy="1485900"/>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Triángulo isósceles 14"/>
              <p:cNvSpPr/>
              <p:nvPr/>
            </p:nvSpPr>
            <p:spPr>
              <a:xfrm rot="5400000">
                <a:off x="243682" y="3283347"/>
                <a:ext cx="1420812" cy="1129506"/>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6" name="CuadroTexto 15"/>
            <p:cNvSpPr txBox="1"/>
            <p:nvPr/>
          </p:nvSpPr>
          <p:spPr>
            <a:xfrm>
              <a:off x="4037980" y="2766685"/>
              <a:ext cx="417102" cy="646331"/>
            </a:xfrm>
            <a:prstGeom prst="rect">
              <a:avLst/>
            </a:prstGeom>
            <a:noFill/>
          </p:spPr>
          <p:txBody>
            <a:bodyPr wrap="none" rtlCol="0">
              <a:spAutoFit/>
            </a:bodyPr>
            <a:lstStyle/>
            <a:p>
              <a:r>
                <a:rPr lang="es-MX" sz="3600" dirty="0">
                  <a:solidFill>
                    <a:schemeClr val="bg1"/>
                  </a:solidFill>
                  <a:latin typeface="Impact" panose="020B0806030902050204" pitchFamily="34" charset="0"/>
                </a:rPr>
                <a:t>2</a:t>
              </a:r>
            </a:p>
          </p:txBody>
        </p:sp>
      </p:grpSp>
      <p:grpSp>
        <p:nvGrpSpPr>
          <p:cNvPr id="35" name="Grupo 34"/>
          <p:cNvGrpSpPr/>
          <p:nvPr/>
        </p:nvGrpSpPr>
        <p:grpSpPr>
          <a:xfrm>
            <a:off x="5594896" y="3303414"/>
            <a:ext cx="1694259" cy="1625600"/>
            <a:chOff x="5496640" y="2222500"/>
            <a:chExt cx="1694259" cy="1625600"/>
          </a:xfrm>
        </p:grpSpPr>
        <p:grpSp>
          <p:nvGrpSpPr>
            <p:cNvPr id="17" name="Grupo 16"/>
            <p:cNvGrpSpPr/>
            <p:nvPr/>
          </p:nvGrpSpPr>
          <p:grpSpPr>
            <a:xfrm>
              <a:off x="5496640" y="2222500"/>
              <a:ext cx="1694259" cy="1625600"/>
              <a:chOff x="389335" y="3035300"/>
              <a:chExt cx="1694259" cy="1625600"/>
            </a:xfrm>
          </p:grpSpPr>
          <p:sp>
            <p:nvSpPr>
              <p:cNvPr id="18" name="Triángulo isósceles 17"/>
              <p:cNvSpPr/>
              <p:nvPr/>
            </p:nvSpPr>
            <p:spPr>
              <a:xfrm rot="5400000">
                <a:off x="527844" y="3105150"/>
                <a:ext cx="1625600" cy="1485900"/>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Triángulo isósceles 18"/>
              <p:cNvSpPr/>
              <p:nvPr/>
            </p:nvSpPr>
            <p:spPr>
              <a:xfrm rot="5400000">
                <a:off x="243682" y="3283347"/>
                <a:ext cx="1420812" cy="1129506"/>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0" name="CuadroTexto 19"/>
            <p:cNvSpPr txBox="1"/>
            <p:nvPr/>
          </p:nvSpPr>
          <p:spPr>
            <a:xfrm>
              <a:off x="5880895" y="2712134"/>
              <a:ext cx="429926" cy="646331"/>
            </a:xfrm>
            <a:prstGeom prst="rect">
              <a:avLst/>
            </a:prstGeom>
            <a:noFill/>
          </p:spPr>
          <p:txBody>
            <a:bodyPr wrap="none" rtlCol="0">
              <a:spAutoFit/>
            </a:bodyPr>
            <a:lstStyle/>
            <a:p>
              <a:r>
                <a:rPr lang="es-MX" sz="3600" dirty="0">
                  <a:solidFill>
                    <a:schemeClr val="bg1"/>
                  </a:solidFill>
                  <a:latin typeface="Impact" panose="020B0806030902050204" pitchFamily="34" charset="0"/>
                </a:rPr>
                <a:t>3</a:t>
              </a:r>
            </a:p>
          </p:txBody>
        </p:sp>
      </p:grpSp>
      <p:grpSp>
        <p:nvGrpSpPr>
          <p:cNvPr id="36" name="Grupo 35"/>
          <p:cNvGrpSpPr/>
          <p:nvPr/>
        </p:nvGrpSpPr>
        <p:grpSpPr>
          <a:xfrm>
            <a:off x="7782388" y="3303414"/>
            <a:ext cx="1694259" cy="1625600"/>
            <a:chOff x="7428310" y="2222500"/>
            <a:chExt cx="1694259" cy="1625600"/>
          </a:xfrm>
        </p:grpSpPr>
        <p:grpSp>
          <p:nvGrpSpPr>
            <p:cNvPr id="21" name="Grupo 20"/>
            <p:cNvGrpSpPr/>
            <p:nvPr/>
          </p:nvGrpSpPr>
          <p:grpSpPr>
            <a:xfrm>
              <a:off x="7428310" y="2222500"/>
              <a:ext cx="1694259" cy="1625600"/>
              <a:chOff x="389335" y="3035300"/>
              <a:chExt cx="1694259" cy="1625600"/>
            </a:xfrm>
          </p:grpSpPr>
          <p:sp>
            <p:nvSpPr>
              <p:cNvPr id="22" name="Triángulo isósceles 21"/>
              <p:cNvSpPr/>
              <p:nvPr/>
            </p:nvSpPr>
            <p:spPr>
              <a:xfrm rot="5400000">
                <a:off x="527844" y="3105150"/>
                <a:ext cx="1625600" cy="1485900"/>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Triángulo isósceles 22"/>
              <p:cNvSpPr/>
              <p:nvPr/>
            </p:nvSpPr>
            <p:spPr>
              <a:xfrm rot="5400000">
                <a:off x="243682" y="3283347"/>
                <a:ext cx="1420812" cy="1129506"/>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24" name="CuadroTexto 23"/>
            <p:cNvSpPr txBox="1"/>
            <p:nvPr/>
          </p:nvSpPr>
          <p:spPr>
            <a:xfrm>
              <a:off x="7812565" y="2712134"/>
              <a:ext cx="415498" cy="646331"/>
            </a:xfrm>
            <a:prstGeom prst="rect">
              <a:avLst/>
            </a:prstGeom>
            <a:noFill/>
          </p:spPr>
          <p:txBody>
            <a:bodyPr wrap="none" rtlCol="0">
              <a:spAutoFit/>
            </a:bodyPr>
            <a:lstStyle/>
            <a:p>
              <a:r>
                <a:rPr lang="es-MX" sz="3600" dirty="0">
                  <a:solidFill>
                    <a:schemeClr val="bg1"/>
                  </a:solidFill>
                  <a:latin typeface="Impact" panose="020B0806030902050204" pitchFamily="34" charset="0"/>
                </a:rPr>
                <a:t>4</a:t>
              </a:r>
            </a:p>
          </p:txBody>
        </p:sp>
      </p:grpSp>
      <p:grpSp>
        <p:nvGrpSpPr>
          <p:cNvPr id="37" name="Grupo 36"/>
          <p:cNvGrpSpPr/>
          <p:nvPr/>
        </p:nvGrpSpPr>
        <p:grpSpPr>
          <a:xfrm>
            <a:off x="9897227" y="3264089"/>
            <a:ext cx="1694259" cy="1625600"/>
            <a:chOff x="9330928" y="2222500"/>
            <a:chExt cx="1694259" cy="1625600"/>
          </a:xfrm>
        </p:grpSpPr>
        <p:grpSp>
          <p:nvGrpSpPr>
            <p:cNvPr id="30" name="Grupo 29"/>
            <p:cNvGrpSpPr/>
            <p:nvPr/>
          </p:nvGrpSpPr>
          <p:grpSpPr>
            <a:xfrm>
              <a:off x="9330928" y="2222500"/>
              <a:ext cx="1694259" cy="1625600"/>
              <a:chOff x="389335" y="3035300"/>
              <a:chExt cx="1694259" cy="1625600"/>
            </a:xfrm>
          </p:grpSpPr>
          <p:sp>
            <p:nvSpPr>
              <p:cNvPr id="31" name="Triángulo isósceles 30"/>
              <p:cNvSpPr/>
              <p:nvPr/>
            </p:nvSpPr>
            <p:spPr>
              <a:xfrm rot="5400000">
                <a:off x="527844" y="3105150"/>
                <a:ext cx="1625600" cy="1485900"/>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2" name="Triángulo isósceles 31"/>
              <p:cNvSpPr/>
              <p:nvPr/>
            </p:nvSpPr>
            <p:spPr>
              <a:xfrm rot="5400000">
                <a:off x="243682" y="3283347"/>
                <a:ext cx="1420812" cy="1129506"/>
              </a:xfrm>
              <a:prstGeom prst="triangle">
                <a:avLst/>
              </a:prstGeom>
              <a:solidFill>
                <a:srgbClr val="D088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3" name="CuadroTexto 32"/>
            <p:cNvSpPr txBox="1"/>
            <p:nvPr/>
          </p:nvSpPr>
          <p:spPr>
            <a:xfrm>
              <a:off x="9715183" y="2712134"/>
              <a:ext cx="433132" cy="646331"/>
            </a:xfrm>
            <a:prstGeom prst="rect">
              <a:avLst/>
            </a:prstGeom>
            <a:noFill/>
          </p:spPr>
          <p:txBody>
            <a:bodyPr wrap="none" rtlCol="0">
              <a:spAutoFit/>
            </a:bodyPr>
            <a:lstStyle/>
            <a:p>
              <a:r>
                <a:rPr lang="es-MX" sz="3600" dirty="0">
                  <a:solidFill>
                    <a:schemeClr val="bg1"/>
                  </a:solidFill>
                  <a:latin typeface="Impact" panose="020B0806030902050204" pitchFamily="34" charset="0"/>
                </a:rPr>
                <a:t>5</a:t>
              </a:r>
            </a:p>
          </p:txBody>
        </p:sp>
      </p:grpSp>
      <p:sp>
        <p:nvSpPr>
          <p:cNvPr id="39" name="Rectángulo 38"/>
          <p:cNvSpPr/>
          <p:nvPr/>
        </p:nvSpPr>
        <p:spPr>
          <a:xfrm>
            <a:off x="-18027" y="5070210"/>
            <a:ext cx="2989827" cy="1077218"/>
          </a:xfrm>
          <a:prstGeom prst="rect">
            <a:avLst/>
          </a:prstGeom>
        </p:spPr>
        <p:txBody>
          <a:bodyPr wrap="square">
            <a:spAutoFit/>
          </a:bodyPr>
          <a:lstStyle/>
          <a:p>
            <a:pPr algn="just"/>
            <a:r>
              <a:rPr lang="es-MX" sz="1600" dirty="0">
                <a:solidFill>
                  <a:schemeClr val="bg1"/>
                </a:solidFill>
                <a:latin typeface="Segoe UI Semibold" panose="020B0702040204020203" pitchFamily="34" charset="0"/>
                <a:cs typeface="Arial" panose="020B0604020202020204" pitchFamily="34" charset="0"/>
              </a:rPr>
              <a:t>Se implementó el blog de acuerdo a los requerimientos de la empresa para el tratamiento de la información.</a:t>
            </a:r>
          </a:p>
        </p:txBody>
      </p:sp>
      <p:sp>
        <p:nvSpPr>
          <p:cNvPr id="40" name="Rectángulo 39"/>
          <p:cNvSpPr/>
          <p:nvPr/>
        </p:nvSpPr>
        <p:spPr>
          <a:xfrm>
            <a:off x="2052796" y="1589926"/>
            <a:ext cx="3729694" cy="1815882"/>
          </a:xfrm>
          <a:prstGeom prst="rect">
            <a:avLst/>
          </a:prstGeom>
        </p:spPr>
        <p:txBody>
          <a:bodyPr wrap="square">
            <a:spAutoFit/>
          </a:bodyPr>
          <a:lstStyle/>
          <a:p>
            <a:pPr lvl="0" algn="just"/>
            <a:r>
              <a:rPr lang="es-MX" sz="1600" dirty="0">
                <a:solidFill>
                  <a:schemeClr val="bg1"/>
                </a:solidFill>
                <a:latin typeface="Segoe UI Semibold" panose="020B0702040204020203" pitchFamily="34" charset="0"/>
                <a:cs typeface="Arial" panose="020B0604020202020204" pitchFamily="34" charset="0"/>
              </a:rPr>
              <a:t>La investigación se dirigió a la empresa del sector industrial lo cual permite conocer el impacto que tiene el uso de la web en el manejo de la información interna dentro de la empresa, Central de Maquinaria de Tabasco (CEMATAB)</a:t>
            </a:r>
          </a:p>
        </p:txBody>
      </p:sp>
      <p:sp>
        <p:nvSpPr>
          <p:cNvPr id="41" name="Rectángulo 40"/>
          <p:cNvSpPr/>
          <p:nvPr/>
        </p:nvSpPr>
        <p:spPr>
          <a:xfrm>
            <a:off x="4845278" y="4992083"/>
            <a:ext cx="2714119" cy="1077218"/>
          </a:xfrm>
          <a:prstGeom prst="rect">
            <a:avLst/>
          </a:prstGeom>
        </p:spPr>
        <p:txBody>
          <a:bodyPr wrap="square">
            <a:spAutoFit/>
          </a:bodyPr>
          <a:lstStyle/>
          <a:p>
            <a:pPr lvl="0" algn="just"/>
            <a:r>
              <a:rPr lang="es-MX" sz="1600" dirty="0">
                <a:solidFill>
                  <a:schemeClr val="bg1"/>
                </a:solidFill>
                <a:latin typeface="Segoe UI Semibold" panose="020B0702040204020203" pitchFamily="34" charset="0"/>
                <a:cs typeface="Arial" panose="020B0604020202020204" pitchFamily="34" charset="0"/>
              </a:rPr>
              <a:t>Las áreas que tendrán acceso a el blog serán los departamentos directivos, tales como:</a:t>
            </a:r>
          </a:p>
        </p:txBody>
      </p:sp>
      <p:sp>
        <p:nvSpPr>
          <p:cNvPr id="42" name="Rectángulo 41"/>
          <p:cNvSpPr/>
          <p:nvPr/>
        </p:nvSpPr>
        <p:spPr>
          <a:xfrm>
            <a:off x="6517476" y="1733754"/>
            <a:ext cx="3597947" cy="1569660"/>
          </a:xfrm>
          <a:prstGeom prst="rect">
            <a:avLst/>
          </a:prstGeom>
        </p:spPr>
        <p:txBody>
          <a:bodyPr wrap="square">
            <a:spAutoFit/>
          </a:bodyPr>
          <a:lstStyle/>
          <a:p>
            <a:pPr lvl="0" algn="just"/>
            <a:r>
              <a:rPr lang="es-MX" sz="1600" dirty="0">
                <a:solidFill>
                  <a:schemeClr val="bg1"/>
                </a:solidFill>
                <a:latin typeface="Segoe UI Semibold" panose="020B0702040204020203" pitchFamily="34" charset="0"/>
                <a:cs typeface="Arial" panose="020B0604020202020204" pitchFamily="34" charset="0"/>
              </a:rPr>
              <a:t>Dirección general, unidad de asuntos jurídicos y acceso a la información, unidad de apoyo ejecutivo, dirección de administración, contralor interno, unidad de tecnologías de la información y comunicación</a:t>
            </a:r>
          </a:p>
        </p:txBody>
      </p:sp>
      <p:sp>
        <p:nvSpPr>
          <p:cNvPr id="43" name="Rectángulo 42"/>
          <p:cNvSpPr/>
          <p:nvPr/>
        </p:nvSpPr>
        <p:spPr>
          <a:xfrm>
            <a:off x="8822305" y="4850364"/>
            <a:ext cx="3426849" cy="2062103"/>
          </a:xfrm>
          <a:prstGeom prst="rect">
            <a:avLst/>
          </a:prstGeom>
        </p:spPr>
        <p:txBody>
          <a:bodyPr wrap="square">
            <a:spAutoFit/>
          </a:bodyPr>
          <a:lstStyle/>
          <a:p>
            <a:pPr lvl="0" algn="just"/>
            <a:r>
              <a:rPr lang="es-MX" sz="1600" dirty="0">
                <a:solidFill>
                  <a:schemeClr val="bg1"/>
                </a:solidFill>
                <a:latin typeface="Segoe UI Semibold" panose="020B0702040204020203" pitchFamily="34" charset="0"/>
                <a:cs typeface="Arial" panose="020B0604020202020204" pitchFamily="34" charset="0"/>
              </a:rPr>
              <a:t>La magnitud del blog llega en hacer más fácil captar las opiniones de los trabajadores, porque les ayuda a orientarse mejor. Y resulta, además, una excelente oportunidad para presentarte personalmente y conectar con ellos.</a:t>
            </a:r>
            <a:endParaRPr lang="es-MX" sz="1600" dirty="0">
              <a:solidFill>
                <a:schemeClr val="bg1"/>
              </a:solidFill>
              <a:latin typeface="Segoe UI Semibold" panose="020B0702040204020203" pitchFamily="34" charset="0"/>
            </a:endParaRPr>
          </a:p>
        </p:txBody>
      </p:sp>
    </p:spTree>
    <p:extLst>
      <p:ext uri="{BB962C8B-B14F-4D97-AF65-F5344CB8AC3E}">
        <p14:creationId xmlns:p14="http://schemas.microsoft.com/office/powerpoint/2010/main" val="18684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5400" dirty="0">
                <a:latin typeface="Impact" panose="020B0806030902050204" pitchFamily="34" charset="0"/>
              </a:rPr>
              <a:t>LIMITACIONES</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4" name="Rectángulo 3"/>
          <p:cNvSpPr/>
          <p:nvPr/>
        </p:nvSpPr>
        <p:spPr>
          <a:xfrm>
            <a:off x="4029670" y="1839148"/>
            <a:ext cx="7933730" cy="3243708"/>
          </a:xfrm>
          <a:prstGeom prst="rect">
            <a:avLst/>
          </a:prstGeom>
        </p:spPr>
        <p:txBody>
          <a:bodyPr wrap="square">
            <a:spAutoFit/>
          </a:bodyPr>
          <a:lstStyle/>
          <a:p>
            <a:pPr marL="63500" lvl="0" indent="0" algn="just">
              <a:lnSpc>
                <a:spcPct val="150000"/>
              </a:lnSpc>
              <a:buNone/>
            </a:pPr>
            <a:r>
              <a:rPr lang="es-MX" sz="2800" dirty="0">
                <a:latin typeface="Segoe UI Light" panose="020B0502040204020203" pitchFamily="34" charset="0"/>
              </a:rPr>
              <a:t>El </a:t>
            </a:r>
            <a:r>
              <a:rPr lang="es-MX" sz="2800" dirty="0" smtClean="0">
                <a:latin typeface="Segoe UI Light" panose="020B0502040204020203" pitchFamily="34" charset="0"/>
              </a:rPr>
              <a:t>administrador es responsable del registro de la información debido a que es el único que tendrá conocimiento del manejo del blog y podrá agregar a los diferentes usuarios de cada departamento y manejara la información pública y privada.  </a:t>
            </a:r>
            <a:endParaRPr lang="es-MX" sz="2800" dirty="0">
              <a:latin typeface="Segoe UI Light" panose="020B0502040204020203" pitchFamily="34" charset="0"/>
            </a:endParaRPr>
          </a:p>
        </p:txBody>
      </p:sp>
      <p:sp>
        <p:nvSpPr>
          <p:cNvPr id="5" name="Elipse 4"/>
          <p:cNvSpPr/>
          <p:nvPr/>
        </p:nvSpPr>
        <p:spPr>
          <a:xfrm>
            <a:off x="1022351" y="2408257"/>
            <a:ext cx="2832100" cy="2832100"/>
          </a:xfrm>
          <a:prstGeom prst="ellipse">
            <a:avLst/>
          </a:prstGeom>
          <a:solidFill>
            <a:srgbClr val="FC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5" name="Imagen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534" y="3303606"/>
            <a:ext cx="1041401" cy="1041401"/>
          </a:xfrm>
          <a:prstGeom prst="rect">
            <a:avLst/>
          </a:prstGeom>
        </p:spPr>
      </p:pic>
    </p:spTree>
    <p:extLst>
      <p:ext uri="{BB962C8B-B14F-4D97-AF65-F5344CB8AC3E}">
        <p14:creationId xmlns:p14="http://schemas.microsoft.com/office/powerpoint/2010/main" val="3586310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1"/>
            <a:ext cx="12192000" cy="778133"/>
          </a:xfrm>
          <a:prstGeom prst="rect">
            <a:avLst/>
          </a:prstGeom>
          <a:gradFill flip="none" rotWithShape="1">
            <a:gsLst>
              <a:gs pos="0">
                <a:srgbClr val="F6A226"/>
              </a:gs>
              <a:gs pos="100000">
                <a:srgbClr val="FC6B1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Pentágono 2"/>
          <p:cNvSpPr/>
          <p:nvPr/>
        </p:nvSpPr>
        <p:spPr>
          <a:xfrm>
            <a:off x="0" y="342900"/>
            <a:ext cx="6096000" cy="838200"/>
          </a:xfrm>
          <a:custGeom>
            <a:avLst/>
            <a:gdLst>
              <a:gd name="connsiteX0" fmla="*/ 0 w 6591300"/>
              <a:gd name="connsiteY0" fmla="*/ 0 h 1587500"/>
              <a:gd name="connsiteX1" fmla="*/ 6591300 w 6591300"/>
              <a:gd name="connsiteY1" fmla="*/ 0 h 1587500"/>
              <a:gd name="connsiteX2" fmla="*/ 6591300 w 6591300"/>
              <a:gd name="connsiteY2" fmla="*/ 793750 h 1587500"/>
              <a:gd name="connsiteX3" fmla="*/ 65913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591300 w 6591300"/>
              <a:gd name="connsiteY2" fmla="*/ 793750 h 1587500"/>
              <a:gd name="connsiteX3" fmla="*/ 5537200 w 6591300"/>
              <a:gd name="connsiteY3" fmla="*/ 1587500 h 1587500"/>
              <a:gd name="connsiteX4" fmla="*/ 0 w 6591300"/>
              <a:gd name="connsiteY4" fmla="*/ 1587500 h 1587500"/>
              <a:gd name="connsiteX5" fmla="*/ 0 w 6591300"/>
              <a:gd name="connsiteY5" fmla="*/ 0 h 1587500"/>
              <a:gd name="connsiteX0" fmla="*/ 0 w 6591300"/>
              <a:gd name="connsiteY0" fmla="*/ 0 h 1587500"/>
              <a:gd name="connsiteX1" fmla="*/ 6591300 w 6591300"/>
              <a:gd name="connsiteY1" fmla="*/ 0 h 1587500"/>
              <a:gd name="connsiteX2" fmla="*/ 6070600 w 6591300"/>
              <a:gd name="connsiteY2" fmla="*/ 781050 h 1587500"/>
              <a:gd name="connsiteX3" fmla="*/ 5537200 w 6591300"/>
              <a:gd name="connsiteY3" fmla="*/ 1587500 h 1587500"/>
              <a:gd name="connsiteX4" fmla="*/ 0 w 6591300"/>
              <a:gd name="connsiteY4" fmla="*/ 1587500 h 1587500"/>
              <a:gd name="connsiteX5" fmla="*/ 0 w 6591300"/>
              <a:gd name="connsiteY5" fmla="*/ 0 h 158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91300" h="1587500">
                <a:moveTo>
                  <a:pt x="0" y="0"/>
                </a:moveTo>
                <a:lnTo>
                  <a:pt x="6591300" y="0"/>
                </a:lnTo>
                <a:lnTo>
                  <a:pt x="6070600" y="781050"/>
                </a:lnTo>
                <a:lnTo>
                  <a:pt x="5537200" y="1587500"/>
                </a:lnTo>
                <a:lnTo>
                  <a:pt x="0" y="1587500"/>
                </a:lnTo>
                <a:lnTo>
                  <a:pt x="0" y="0"/>
                </a:lnTo>
                <a:close/>
              </a:path>
            </a:pathLst>
          </a:custGeom>
          <a:solidFill>
            <a:srgbClr val="3332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latin typeface="Impact" panose="020B0806030902050204" pitchFamily="34" charset="0"/>
              </a:rPr>
              <a:t>PREGUNTA DE INVESTIGACIÓN</a:t>
            </a:r>
          </a:p>
        </p:txBody>
      </p:sp>
      <p:sp>
        <p:nvSpPr>
          <p:cNvPr id="12" name="Rectángulo 11"/>
          <p:cNvSpPr/>
          <p:nvPr/>
        </p:nvSpPr>
        <p:spPr>
          <a:xfrm>
            <a:off x="8273040" y="0"/>
            <a:ext cx="3918960" cy="830997"/>
          </a:xfrm>
          <a:prstGeom prst="rect">
            <a:avLst/>
          </a:prstGeom>
        </p:spPr>
        <p:txBody>
          <a:bodyPr wrap="square">
            <a:spAutoFit/>
          </a:bodyPr>
          <a:lstStyle/>
          <a:p>
            <a:pPr algn="r"/>
            <a:r>
              <a:rPr lang="es-MX" sz="1600" dirty="0">
                <a:solidFill>
                  <a:schemeClr val="bg1"/>
                </a:solidFill>
                <a:latin typeface="Impact" panose="020B0806030902050204" pitchFamily="34" charset="0"/>
                <a:ea typeface="Times New Roman" panose="02020603050405020304" pitchFamily="18" charset="0"/>
                <a:cs typeface="Times New Roman" panose="02020603050405020304" pitchFamily="18" charset="0"/>
              </a:rPr>
              <a:t>USO DEL BLOG COMO ESTRATEGIA EMPRESARIAL  EN EL TRATAMIENTO DE LA INFORMACIÓN Y COMUNICACIÓN DIGITAL.</a:t>
            </a:r>
          </a:p>
        </p:txBody>
      </p:sp>
      <p:sp>
        <p:nvSpPr>
          <p:cNvPr id="4" name="Rectángulo 3"/>
          <p:cNvSpPr/>
          <p:nvPr/>
        </p:nvSpPr>
        <p:spPr>
          <a:xfrm>
            <a:off x="2298790" y="4709398"/>
            <a:ext cx="7933730" cy="1569660"/>
          </a:xfrm>
          <a:prstGeom prst="rect">
            <a:avLst/>
          </a:prstGeom>
        </p:spPr>
        <p:txBody>
          <a:bodyPr wrap="square">
            <a:spAutoFit/>
          </a:bodyPr>
          <a:lstStyle/>
          <a:p>
            <a:pPr algn="ctr"/>
            <a:r>
              <a:rPr lang="es-MX" sz="3200" dirty="0" smtClean="0">
                <a:solidFill>
                  <a:schemeClr val="tx1"/>
                </a:solidFill>
                <a:latin typeface="Segoe UI Light" panose="020B0502040204020203" pitchFamily="34" charset="0"/>
                <a:cs typeface="Arial" panose="020B0604020202020204" pitchFamily="34" charset="0"/>
              </a:rPr>
              <a:t>¿Cómo contribuye el uso de un blog al manejo de la información dentro de una empresa?</a:t>
            </a:r>
            <a:endParaRPr lang="es-MX" sz="3200" dirty="0">
              <a:solidFill>
                <a:schemeClr val="tx1"/>
              </a:solidFill>
              <a:latin typeface="Segoe UI Light" panose="020B0502040204020203" pitchFamily="34" charset="0"/>
              <a:cs typeface="Arial" panose="020B0604020202020204" pitchFamily="34" charset="0"/>
            </a:endParaRPr>
          </a:p>
        </p:txBody>
      </p:sp>
      <p:grpSp>
        <p:nvGrpSpPr>
          <p:cNvPr id="9" name="Grupo 8"/>
          <p:cNvGrpSpPr/>
          <p:nvPr/>
        </p:nvGrpSpPr>
        <p:grpSpPr>
          <a:xfrm>
            <a:off x="4679950" y="1621233"/>
            <a:ext cx="2832100" cy="2832100"/>
            <a:chOff x="4679950" y="1226115"/>
            <a:chExt cx="2832100" cy="2832100"/>
          </a:xfrm>
        </p:grpSpPr>
        <p:sp>
          <p:nvSpPr>
            <p:cNvPr id="5" name="Elipse 4"/>
            <p:cNvSpPr/>
            <p:nvPr/>
          </p:nvSpPr>
          <p:spPr>
            <a:xfrm>
              <a:off x="4679950" y="1226115"/>
              <a:ext cx="2832100" cy="2832100"/>
            </a:xfrm>
            <a:prstGeom prst="ellipse">
              <a:avLst/>
            </a:prstGeom>
            <a:solidFill>
              <a:srgbClr val="FC6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733" y="1999954"/>
              <a:ext cx="1392534" cy="1392534"/>
            </a:xfrm>
            <a:prstGeom prst="rect">
              <a:avLst/>
            </a:prstGeom>
          </p:spPr>
        </p:pic>
      </p:grpSp>
    </p:spTree>
    <p:extLst>
      <p:ext uri="{BB962C8B-B14F-4D97-AF65-F5344CB8AC3E}">
        <p14:creationId xmlns:p14="http://schemas.microsoft.com/office/powerpoint/2010/main" val="179053919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3034</TotalTime>
  <Words>1810</Words>
  <Application>Microsoft Office PowerPoint</Application>
  <PresentationFormat>Panorámica</PresentationFormat>
  <Paragraphs>147</Paragraphs>
  <Slides>23</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23</vt:i4>
      </vt:variant>
    </vt:vector>
  </HeadingPairs>
  <TitlesOfParts>
    <vt:vector size="33" baseType="lpstr">
      <vt:lpstr>Arial</vt:lpstr>
      <vt:lpstr>Calibri</vt:lpstr>
      <vt:lpstr>Calibri Light</vt:lpstr>
      <vt:lpstr>Impact</vt:lpstr>
      <vt:lpstr>Poppins</vt:lpstr>
      <vt:lpstr>Segoe UI Light</vt:lpstr>
      <vt:lpstr>Segoe UI Semibold</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Gpe Perez</dc:creator>
  <cp:lastModifiedBy>Jose Gpe Perez</cp:lastModifiedBy>
  <cp:revision>70</cp:revision>
  <dcterms:created xsi:type="dcterms:W3CDTF">2019-05-12T23:10:11Z</dcterms:created>
  <dcterms:modified xsi:type="dcterms:W3CDTF">2019-06-26T04:37:44Z</dcterms:modified>
</cp:coreProperties>
</file>