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78" r:id="rId10"/>
    <p:sldId id="279" r:id="rId11"/>
    <p:sldId id="266" r:id="rId12"/>
    <p:sldId id="267" r:id="rId13"/>
    <p:sldId id="269" r:id="rId14"/>
    <p:sldId id="280" r:id="rId15"/>
    <p:sldId id="270" r:id="rId16"/>
    <p:sldId id="272" r:id="rId17"/>
    <p:sldId id="273" r:id="rId18"/>
    <p:sldId id="281" r:id="rId19"/>
    <p:sldId id="274" r:id="rId20"/>
    <p:sldId id="275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006" autoAdjust="0"/>
  </p:normalViewPr>
  <p:slideViewPr>
    <p:cSldViewPr snapToGrid="0">
      <p:cViewPr varScale="1">
        <p:scale>
          <a:sx n="69" d="100"/>
          <a:sy n="69" d="100"/>
        </p:scale>
        <p:origin x="12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4C7C6-5196-4F34-9CFE-668D197F49E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0A3F7-5FFF-4A78-900A-FA8AB1E0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68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capa</a:t>
            </a:r>
            <a:r>
              <a:rPr lang="en-US" dirty="0"/>
              <a:t> Dropout entre </a:t>
            </a:r>
            <a:r>
              <a:rPr lang="en-US" dirty="0" err="1"/>
              <a:t>ciertas</a:t>
            </a:r>
            <a:r>
              <a:rPr lang="en-US" dirty="0"/>
              <a:t> </a:t>
            </a:r>
            <a:r>
              <a:rPr lang="en-US" dirty="0" err="1"/>
              <a:t>convoluciones</a:t>
            </a:r>
            <a:r>
              <a:rPr lang="en-US" dirty="0"/>
              <a:t> con valor 25%</a:t>
            </a:r>
          </a:p>
          <a:p>
            <a:pPr lvl="1"/>
            <a:r>
              <a:rPr lang="en-US" dirty="0"/>
              <a:t>Valor 30% para Dense</a:t>
            </a:r>
          </a:p>
          <a:p>
            <a:r>
              <a:rPr lang="en-US" dirty="0" err="1"/>
              <a:t>Tama</a:t>
            </a:r>
            <a:r>
              <a:rPr lang="es-GT" dirty="0" err="1"/>
              <a:t>ño</a:t>
            </a:r>
            <a:r>
              <a:rPr lang="es-GT" dirty="0"/>
              <a:t> de </a:t>
            </a:r>
            <a:r>
              <a:rPr lang="es-GT" dirty="0" err="1"/>
              <a:t>kernel</a:t>
            </a:r>
            <a:r>
              <a:rPr lang="es-GT" dirty="0"/>
              <a:t> (3,3)</a:t>
            </a:r>
          </a:p>
          <a:p>
            <a:r>
              <a:rPr lang="es-GT" dirty="0"/>
              <a:t>Capas de </a:t>
            </a:r>
            <a:r>
              <a:rPr lang="es-GT" dirty="0" err="1"/>
              <a:t>Maxpooling</a:t>
            </a:r>
            <a:r>
              <a:rPr lang="es-GT" dirty="0"/>
              <a:t> (2,2)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60A3F7-5FFF-4A78-900A-FA8AB1E057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79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9F555AD-3BBC-4B7C-B90E-BCFA1EEA595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A93D57B-0B2A-44B6-998E-9FB93B8F0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3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55AD-3BBC-4B7C-B90E-BCFA1EEA595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D57B-0B2A-44B6-998E-9FB93B8F0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5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55AD-3BBC-4B7C-B90E-BCFA1EEA595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D57B-0B2A-44B6-998E-9FB93B8F0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3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55AD-3BBC-4B7C-B90E-BCFA1EEA595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D57B-0B2A-44B6-998E-9FB93B8F0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3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55AD-3BBC-4B7C-B90E-BCFA1EEA595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D57B-0B2A-44B6-998E-9FB93B8F0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94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55AD-3BBC-4B7C-B90E-BCFA1EEA595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D57B-0B2A-44B6-998E-9FB93B8F0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4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55AD-3BBC-4B7C-B90E-BCFA1EEA595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D57B-0B2A-44B6-998E-9FB93B8F0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61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55AD-3BBC-4B7C-B90E-BCFA1EEA595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D57B-0B2A-44B6-998E-9FB93B8F0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55AD-3BBC-4B7C-B90E-BCFA1EEA595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D57B-0B2A-44B6-998E-9FB93B8F0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3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55AD-3BBC-4B7C-B90E-BCFA1EEA595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A93D57B-0B2A-44B6-998E-9FB93B8F0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2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9F555AD-3BBC-4B7C-B90E-BCFA1EEA595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A93D57B-0B2A-44B6-998E-9FB93B8F0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7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9F555AD-3BBC-4B7C-B90E-BCFA1EEA595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A93D57B-0B2A-44B6-998E-9FB93B8F0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6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7A160-F286-4C32-9C8F-9814808F44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DE339-72A4-48CF-9A6A-F06C04F915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/>
              <a:t>José Alejandro Guzmán Zamora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138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erson posing for a picture&#10;&#10;Description automatically generated">
            <a:extLst>
              <a:ext uri="{FF2B5EF4-FFF2-40B4-BE49-F238E27FC236}">
                <a16:creationId xmlns:a16="http://schemas.microsoft.com/office/drawing/2014/main" id="{8C4B82C9-30FC-4045-B9E4-DD4E43C62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206" y="1147234"/>
            <a:ext cx="3064562" cy="4563532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4D430CB-D298-4433-83C5-D42449F94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2971" y="2599901"/>
            <a:ext cx="6022356" cy="1658198"/>
          </a:xfrm>
        </p:spPr>
        <p:txBody>
          <a:bodyPr/>
          <a:lstStyle/>
          <a:p>
            <a:r>
              <a:rPr lang="es-GT" dirty="0"/>
              <a:t>Categoría: </a:t>
            </a:r>
            <a:r>
              <a:rPr lang="es-GT" dirty="0" err="1"/>
              <a:t>Painting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834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55D9-6D6E-472D-A2FC-DB2B90CCF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99533"/>
            <a:ext cx="6256532" cy="1262360"/>
          </a:xfrm>
        </p:spPr>
        <p:txBody>
          <a:bodyPr/>
          <a:lstStyle/>
          <a:p>
            <a:r>
              <a:rPr lang="es-GT" dirty="0"/>
              <a:t>P</a:t>
            </a:r>
            <a:r>
              <a:rPr lang="en-US" dirty="0" err="1"/>
              <a:t>rimera</a:t>
            </a:r>
            <a:r>
              <a:rPr lang="en-US" dirty="0"/>
              <a:t> </a:t>
            </a:r>
            <a:r>
              <a:rPr lang="en-US" dirty="0" err="1"/>
              <a:t>Convolución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CDF174-C163-4A6D-8533-23E13A879E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2" b="1384"/>
          <a:stretch/>
        </p:blipFill>
        <p:spPr>
          <a:xfrm>
            <a:off x="657225" y="2171700"/>
            <a:ext cx="2547004" cy="25145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366063-5509-4A58-A4C7-4B4602027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987" y="2171700"/>
            <a:ext cx="2547004" cy="25405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8BA5BD-7856-433B-A1B4-E9521B22D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750" y="2171700"/>
            <a:ext cx="2553502" cy="25405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C61BF3-75CA-4791-A6C0-A1A600EC1E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9011" y="2171700"/>
            <a:ext cx="2514599" cy="251459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CE37680-1A59-4EE2-A249-DCC206EC0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135" y="4878248"/>
            <a:ext cx="2175184" cy="43571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GT" dirty="0"/>
              <a:t>Líneas Verticales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C2AD9E-F9F2-4D67-BEFD-35F42CBCD611}"/>
              </a:ext>
            </a:extLst>
          </p:cNvPr>
          <p:cNvSpPr txBox="1">
            <a:spLocks/>
          </p:cNvSpPr>
          <p:nvPr/>
        </p:nvSpPr>
        <p:spPr>
          <a:xfrm>
            <a:off x="3821204" y="4878248"/>
            <a:ext cx="1562569" cy="435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GT" dirty="0" err="1"/>
              <a:t>Diágonales</a:t>
            </a:r>
            <a:endParaRPr lang="es-GT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92027C-AC8B-44F3-AB94-E9AEA702F794}"/>
              </a:ext>
            </a:extLst>
          </p:cNvPr>
          <p:cNvSpPr txBox="1">
            <a:spLocks/>
          </p:cNvSpPr>
          <p:nvPr/>
        </p:nvSpPr>
        <p:spPr>
          <a:xfrm>
            <a:off x="6496216" y="4878248"/>
            <a:ext cx="1562569" cy="435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GT" dirty="0"/>
              <a:t>Superficies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82D3001-C63F-45C6-B8AE-746221A1C8A4}"/>
              </a:ext>
            </a:extLst>
          </p:cNvPr>
          <p:cNvSpPr txBox="1">
            <a:spLocks/>
          </p:cNvSpPr>
          <p:nvPr/>
        </p:nvSpPr>
        <p:spPr>
          <a:xfrm>
            <a:off x="9358362" y="4878248"/>
            <a:ext cx="1562569" cy="4357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GT" dirty="0"/>
              <a:t>Profundidad</a:t>
            </a:r>
          </a:p>
        </p:txBody>
      </p:sp>
    </p:spTree>
    <p:extLst>
      <p:ext uri="{BB962C8B-B14F-4D97-AF65-F5344CB8AC3E}">
        <p14:creationId xmlns:p14="http://schemas.microsoft.com/office/powerpoint/2010/main" val="3696593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55D9-6D6E-472D-A2FC-DB2B90CCF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400705"/>
          </a:xfrm>
        </p:spPr>
        <p:txBody>
          <a:bodyPr/>
          <a:lstStyle/>
          <a:p>
            <a:r>
              <a:rPr lang="es-GT" dirty="0"/>
              <a:t>Segunda Convolución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179FBE-D7F4-43A1-AB77-D3D846198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73" y="1900238"/>
            <a:ext cx="3714750" cy="3733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0A2CC6-C661-4C5C-98A7-2F6537103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49" y="1900238"/>
            <a:ext cx="3714701" cy="3733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BE6C52-5461-4C24-AD02-013585902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176" y="1900238"/>
            <a:ext cx="3724275" cy="370522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AE6B08E-C411-411D-B318-73E1B4DD5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1057" y="5922752"/>
            <a:ext cx="2175184" cy="43571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GT" dirty="0"/>
              <a:t>Enfoque en la piel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F766260-3237-4CAA-8E7E-CF724E457D90}"/>
              </a:ext>
            </a:extLst>
          </p:cNvPr>
          <p:cNvSpPr txBox="1">
            <a:spLocks/>
          </p:cNvSpPr>
          <p:nvPr/>
        </p:nvSpPr>
        <p:spPr>
          <a:xfrm>
            <a:off x="6989584" y="5891570"/>
            <a:ext cx="2175184" cy="435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GT" dirty="0"/>
              <a:t>Ojos resaltados</a:t>
            </a:r>
          </a:p>
        </p:txBody>
      </p:sp>
    </p:spTree>
    <p:extLst>
      <p:ext uri="{BB962C8B-B14F-4D97-AF65-F5344CB8AC3E}">
        <p14:creationId xmlns:p14="http://schemas.microsoft.com/office/powerpoint/2010/main" val="2302310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55D9-6D6E-472D-A2FC-DB2B90CCF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Cuarta Convolución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089BDE-DB4C-47A9-9379-427114B6A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96" y="1804754"/>
            <a:ext cx="3686175" cy="3667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927F30-E4BD-4B60-81FD-27A96D078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335" y="1795229"/>
            <a:ext cx="3705225" cy="3676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DB0426-FF22-46EA-9043-85EAB915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524" y="1804754"/>
            <a:ext cx="3695700" cy="367665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5036252-F480-4C47-B499-282C859C87F4}"/>
              </a:ext>
            </a:extLst>
          </p:cNvPr>
          <p:cNvSpPr txBox="1">
            <a:spLocks/>
          </p:cNvSpPr>
          <p:nvPr/>
        </p:nvSpPr>
        <p:spPr>
          <a:xfrm>
            <a:off x="1802489" y="5699728"/>
            <a:ext cx="913587" cy="435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GT" dirty="0"/>
              <a:t>Boca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0B5F91-8852-4E71-9B22-0638405F3D8F}"/>
              </a:ext>
            </a:extLst>
          </p:cNvPr>
          <p:cNvSpPr txBox="1">
            <a:spLocks/>
          </p:cNvSpPr>
          <p:nvPr/>
        </p:nvSpPr>
        <p:spPr>
          <a:xfrm>
            <a:off x="5639206" y="5699728"/>
            <a:ext cx="913587" cy="435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GT" dirty="0"/>
              <a:t>Nariz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C0497C8-A068-4BE8-8381-742A3C151C74}"/>
              </a:ext>
            </a:extLst>
          </p:cNvPr>
          <p:cNvSpPr txBox="1">
            <a:spLocks/>
          </p:cNvSpPr>
          <p:nvPr/>
        </p:nvSpPr>
        <p:spPr>
          <a:xfrm>
            <a:off x="9033566" y="5699727"/>
            <a:ext cx="1567615" cy="43571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GT" dirty="0"/>
              <a:t>Órbita ocular</a:t>
            </a:r>
          </a:p>
        </p:txBody>
      </p:sp>
    </p:spTree>
    <p:extLst>
      <p:ext uri="{BB962C8B-B14F-4D97-AF65-F5344CB8AC3E}">
        <p14:creationId xmlns:p14="http://schemas.microsoft.com/office/powerpoint/2010/main" val="625205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4D430CB-D298-4433-83C5-D42449F94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5854" y="2599901"/>
            <a:ext cx="3133493" cy="1658198"/>
          </a:xfrm>
        </p:spPr>
        <p:txBody>
          <a:bodyPr/>
          <a:lstStyle/>
          <a:p>
            <a:r>
              <a:rPr lang="es-GT" dirty="0"/>
              <a:t>Categoría: </a:t>
            </a:r>
            <a:r>
              <a:rPr lang="es-GT" dirty="0" err="1"/>
              <a:t>Sculpture</a:t>
            </a:r>
            <a:endParaRPr lang="en-US" dirty="0"/>
          </a:p>
        </p:txBody>
      </p:sp>
      <p:pic>
        <p:nvPicPr>
          <p:cNvPr id="3" name="Picture 2" descr="A statue in front of a building&#10;&#10;Description automatically generated">
            <a:extLst>
              <a:ext uri="{FF2B5EF4-FFF2-40B4-BE49-F238E27FC236}">
                <a16:creationId xmlns:a16="http://schemas.microsoft.com/office/drawing/2014/main" id="{7554C0B0-C822-45F6-A298-6CC85495A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83" y="1458231"/>
            <a:ext cx="5909422" cy="394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865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621-25CE-406B-8448-604BB2736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Primera Convolución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9AACF-2305-4926-AFC6-F25BA948A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49AA2C-F43A-4777-AA57-10D336973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5" y="2051684"/>
            <a:ext cx="3686175" cy="3686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53B6F5-13C2-48B4-8C21-B53E3A1E2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827" y="2051684"/>
            <a:ext cx="3686175" cy="3695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73DC59-7316-40C8-9385-88D2CD763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49" y="2042159"/>
            <a:ext cx="3695700" cy="36957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BD31EB-BCDC-4E43-ACEC-80151933593A}"/>
              </a:ext>
            </a:extLst>
          </p:cNvPr>
          <p:cNvSpPr txBox="1">
            <a:spLocks/>
          </p:cNvSpPr>
          <p:nvPr/>
        </p:nvSpPr>
        <p:spPr>
          <a:xfrm>
            <a:off x="1480786" y="5922752"/>
            <a:ext cx="1510412" cy="43571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GT" dirty="0"/>
              <a:t>Líneas Verticales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DF0708-1195-447C-8175-042711511208}"/>
              </a:ext>
            </a:extLst>
          </p:cNvPr>
          <p:cNvSpPr txBox="1">
            <a:spLocks/>
          </p:cNvSpPr>
          <p:nvPr/>
        </p:nvSpPr>
        <p:spPr>
          <a:xfrm>
            <a:off x="5427708" y="5922751"/>
            <a:ext cx="1510412" cy="43571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GT" dirty="0"/>
              <a:t>Líneas Horizontales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1374BC-ED34-4ECF-9A52-94970932616D}"/>
              </a:ext>
            </a:extLst>
          </p:cNvPr>
          <p:cNvSpPr txBox="1">
            <a:spLocks/>
          </p:cNvSpPr>
          <p:nvPr/>
        </p:nvSpPr>
        <p:spPr>
          <a:xfrm>
            <a:off x="9374630" y="5922751"/>
            <a:ext cx="1510412" cy="4357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GT" dirty="0"/>
              <a:t>Grama y Barba</a:t>
            </a:r>
          </a:p>
        </p:txBody>
      </p:sp>
    </p:spTree>
    <p:extLst>
      <p:ext uri="{BB962C8B-B14F-4D97-AF65-F5344CB8AC3E}">
        <p14:creationId xmlns:p14="http://schemas.microsoft.com/office/powerpoint/2010/main" val="3354019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621-25CE-406B-8448-604BB273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195452"/>
          </a:xfrm>
        </p:spPr>
        <p:txBody>
          <a:bodyPr/>
          <a:lstStyle/>
          <a:p>
            <a:r>
              <a:rPr lang="es-GT" dirty="0"/>
              <a:t>Segunda Convolución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8A6B528-E506-4459-8487-5655958B2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0525" y="2061369"/>
            <a:ext cx="3705225" cy="3667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37D375-F1C5-448E-8B19-B8F2E6AE4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65" y="2042319"/>
            <a:ext cx="3686175" cy="3686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397038-C6DA-4B4A-AF4D-7D1051C0A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062" y="2047081"/>
            <a:ext cx="3695700" cy="367665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AD1963-E0E2-4BE9-B5FC-D8505AF8EFC8}"/>
              </a:ext>
            </a:extLst>
          </p:cNvPr>
          <p:cNvSpPr txBox="1">
            <a:spLocks/>
          </p:cNvSpPr>
          <p:nvPr/>
        </p:nvSpPr>
        <p:spPr>
          <a:xfrm>
            <a:off x="1215016" y="5922752"/>
            <a:ext cx="2077672" cy="4357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GT" dirty="0"/>
              <a:t>Grama Resaltada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9817C2C-D742-4417-81E6-22E9F91465FE}"/>
              </a:ext>
            </a:extLst>
          </p:cNvPr>
          <p:cNvSpPr txBox="1">
            <a:spLocks/>
          </p:cNvSpPr>
          <p:nvPr/>
        </p:nvSpPr>
        <p:spPr>
          <a:xfrm>
            <a:off x="6951336" y="5936174"/>
            <a:ext cx="2287452" cy="43571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GT" dirty="0"/>
              <a:t>Enfoque en el fondo</a:t>
            </a:r>
          </a:p>
        </p:txBody>
      </p:sp>
    </p:spTree>
    <p:extLst>
      <p:ext uri="{BB962C8B-B14F-4D97-AF65-F5344CB8AC3E}">
        <p14:creationId xmlns:p14="http://schemas.microsoft.com/office/powerpoint/2010/main" val="3440732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0CF8C-E928-4079-98FE-925A5B6B2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184301"/>
          </a:xfrm>
        </p:spPr>
        <p:txBody>
          <a:bodyPr/>
          <a:lstStyle/>
          <a:p>
            <a:r>
              <a:rPr lang="es-GT" dirty="0"/>
              <a:t>Cuarta Convolución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7EE8A0-F759-48A3-AE15-513E4217E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87" y="1687126"/>
            <a:ext cx="3686175" cy="3705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BE9CB5-0ABC-47FA-A62D-91960E792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625" y="1706177"/>
            <a:ext cx="3714750" cy="3686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7334A7-2AFD-4EED-B4CC-0F781B9FE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438" y="1683834"/>
            <a:ext cx="3714750" cy="370522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5C1A2C-1D42-4642-AF64-34BF23187937}"/>
              </a:ext>
            </a:extLst>
          </p:cNvPr>
          <p:cNvSpPr txBox="1">
            <a:spLocks/>
          </p:cNvSpPr>
          <p:nvPr/>
        </p:nvSpPr>
        <p:spPr>
          <a:xfrm>
            <a:off x="3193375" y="5880419"/>
            <a:ext cx="2287452" cy="43571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GT" dirty="0"/>
              <a:t>Enfoque en el fondo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90965D-8EE8-48D0-B062-D28CFCB32140}"/>
              </a:ext>
            </a:extLst>
          </p:cNvPr>
          <p:cNvSpPr txBox="1">
            <a:spLocks/>
          </p:cNvSpPr>
          <p:nvPr/>
        </p:nvSpPr>
        <p:spPr>
          <a:xfrm>
            <a:off x="9142547" y="5662561"/>
            <a:ext cx="2287452" cy="435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GT" dirty="0"/>
              <a:t>Grama</a:t>
            </a:r>
          </a:p>
        </p:txBody>
      </p:sp>
    </p:spTree>
    <p:extLst>
      <p:ext uri="{BB962C8B-B14F-4D97-AF65-F5344CB8AC3E}">
        <p14:creationId xmlns:p14="http://schemas.microsoft.com/office/powerpoint/2010/main" val="1338542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4D430CB-D298-4433-83C5-D42449F94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5854" y="2599901"/>
            <a:ext cx="3133493" cy="1658198"/>
          </a:xfrm>
        </p:spPr>
        <p:txBody>
          <a:bodyPr/>
          <a:lstStyle/>
          <a:p>
            <a:r>
              <a:rPr lang="es-GT" dirty="0"/>
              <a:t>Categoría: Iconografía</a:t>
            </a:r>
            <a:endParaRPr lang="en-US" dirty="0"/>
          </a:p>
        </p:txBody>
      </p:sp>
      <p:pic>
        <p:nvPicPr>
          <p:cNvPr id="4" name="Picture 3" descr="A person taking a selfie in a mirror&#10;&#10;Description automatically generated">
            <a:extLst>
              <a:ext uri="{FF2B5EF4-FFF2-40B4-BE49-F238E27FC236}">
                <a16:creationId xmlns:a16="http://schemas.microsoft.com/office/drawing/2014/main" id="{513E4733-FD93-4E93-9C09-8468E4A2A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270" y="886522"/>
            <a:ext cx="3813717" cy="508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98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3D815-8A99-49A2-BE6D-A72E008DB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155277"/>
          </a:xfrm>
        </p:spPr>
        <p:txBody>
          <a:bodyPr/>
          <a:lstStyle/>
          <a:p>
            <a:r>
              <a:rPr lang="es-GT" dirty="0"/>
              <a:t>Primera Convolución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E8FE6-40E1-413A-BFAB-F4F58ACC9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90" y="1803323"/>
            <a:ext cx="3724275" cy="3724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91D64D-DA54-47C3-82F8-67CFECEB9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396" y="1841422"/>
            <a:ext cx="3695700" cy="3705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652FB4-278C-429A-B04B-DD9913C64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927" y="1860473"/>
            <a:ext cx="3714750" cy="366712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BB4622-0DF2-438D-B3B1-D899F6897803}"/>
              </a:ext>
            </a:extLst>
          </p:cNvPr>
          <p:cNvSpPr txBox="1">
            <a:spLocks/>
          </p:cNvSpPr>
          <p:nvPr/>
        </p:nvSpPr>
        <p:spPr>
          <a:xfrm>
            <a:off x="1021701" y="5700685"/>
            <a:ext cx="2287452" cy="435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GT" dirty="0"/>
              <a:t>Líneas Verticales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687113C-D348-446B-A943-A309D2B5FF0C}"/>
              </a:ext>
            </a:extLst>
          </p:cNvPr>
          <p:cNvSpPr txBox="1">
            <a:spLocks/>
          </p:cNvSpPr>
          <p:nvPr/>
        </p:nvSpPr>
        <p:spPr>
          <a:xfrm>
            <a:off x="5323258" y="5698582"/>
            <a:ext cx="2287452" cy="435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GT" dirty="0" err="1"/>
              <a:t>Diágonales</a:t>
            </a:r>
            <a:endParaRPr lang="es-GT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D2214C9-37E2-4663-92BA-BD2A0C8D113E}"/>
              </a:ext>
            </a:extLst>
          </p:cNvPr>
          <p:cNvSpPr txBox="1">
            <a:spLocks/>
          </p:cNvSpPr>
          <p:nvPr/>
        </p:nvSpPr>
        <p:spPr>
          <a:xfrm>
            <a:off x="8784576" y="5698581"/>
            <a:ext cx="2287452" cy="435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GT" dirty="0"/>
              <a:t>Recuadro y Cara</a:t>
            </a:r>
          </a:p>
        </p:txBody>
      </p:sp>
    </p:spTree>
    <p:extLst>
      <p:ext uri="{BB962C8B-B14F-4D97-AF65-F5344CB8AC3E}">
        <p14:creationId xmlns:p14="http://schemas.microsoft.com/office/powerpoint/2010/main" val="1287327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AD8E6-404E-4BAD-8A79-75ADF6D2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Contenido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06B77-682A-41C6-AD82-D3E85D547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1"/>
            <a:ext cx="5419344" cy="27911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GT" dirty="0"/>
              <a:t>Art </a:t>
            </a:r>
            <a:r>
              <a:rPr lang="es-GT" dirty="0" err="1"/>
              <a:t>Images</a:t>
            </a:r>
            <a:r>
              <a:rPr lang="es-GT" dirty="0"/>
              <a:t>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GT" dirty="0"/>
              <a:t>Entendimiento y </a:t>
            </a:r>
            <a:r>
              <a:rPr lang="es-GT" dirty="0" err="1"/>
              <a:t>Pre-procesamiento</a:t>
            </a:r>
            <a:endParaRPr lang="es-GT" dirty="0"/>
          </a:p>
          <a:p>
            <a:pPr>
              <a:buFont typeface="Arial" panose="020B0604020202020204" pitchFamily="34" charset="0"/>
              <a:buChar char="•"/>
            </a:pPr>
            <a:r>
              <a:rPr lang="es-GT" dirty="0"/>
              <a:t>Métodos y Resultados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GT" dirty="0"/>
              <a:t>Recorrido de </a:t>
            </a:r>
            <a:r>
              <a:rPr lang="es-GT" dirty="0" err="1"/>
              <a:t>Feature</a:t>
            </a:r>
            <a:r>
              <a:rPr lang="es-GT" dirty="0"/>
              <a:t> </a:t>
            </a:r>
            <a:r>
              <a:rPr lang="es-GT" dirty="0" err="1"/>
              <a:t>Maps</a:t>
            </a:r>
            <a:endParaRPr lang="es-GT" dirty="0"/>
          </a:p>
          <a:p>
            <a:pPr>
              <a:buFont typeface="Arial" panose="020B0604020202020204" pitchFamily="34" charset="0"/>
              <a:buChar char="•"/>
            </a:pPr>
            <a:r>
              <a:rPr lang="es-GT" dirty="0"/>
              <a:t>Conclusiones y Recomendaciones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15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5BD68-B332-4B1C-9079-C85AF2D49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Segunda Convolución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704A6-EAF9-452C-BDEC-65C035FF1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1825625"/>
            <a:ext cx="3724275" cy="3705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7C688D-E745-4177-86E8-55EFB1B41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337" y="1825625"/>
            <a:ext cx="3743325" cy="3724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4202E9-FC84-4599-B9CF-9D8566292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3387" y="1863725"/>
            <a:ext cx="3724275" cy="368617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325ACBF-4A07-4FEB-B584-91BAFFDCA4BF}"/>
              </a:ext>
            </a:extLst>
          </p:cNvPr>
          <p:cNvSpPr txBox="1">
            <a:spLocks/>
          </p:cNvSpPr>
          <p:nvPr/>
        </p:nvSpPr>
        <p:spPr>
          <a:xfrm>
            <a:off x="3080611" y="5922752"/>
            <a:ext cx="2287452" cy="435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GT" dirty="0"/>
              <a:t>Figura Circular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D55E0BB-20A9-4549-87C7-9FB6632F8677}"/>
              </a:ext>
            </a:extLst>
          </p:cNvPr>
          <p:cNvSpPr txBox="1">
            <a:spLocks/>
          </p:cNvSpPr>
          <p:nvPr/>
        </p:nvSpPr>
        <p:spPr>
          <a:xfrm>
            <a:off x="9654895" y="5805255"/>
            <a:ext cx="2287452" cy="435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GT" dirty="0"/>
              <a:t>Marco</a:t>
            </a:r>
          </a:p>
        </p:txBody>
      </p:sp>
    </p:spTree>
    <p:extLst>
      <p:ext uri="{BB962C8B-B14F-4D97-AF65-F5344CB8AC3E}">
        <p14:creationId xmlns:p14="http://schemas.microsoft.com/office/powerpoint/2010/main" val="3549317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B6AD1-8BBA-4F7C-857A-E1C4369C2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Conclusiones y Recomendaciones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6FA3F-D663-4224-A60D-DCC1BC6D5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27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706E-D2B9-4075-ADC1-DD831FC5D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Art </a:t>
            </a:r>
            <a:r>
              <a:rPr lang="es-GT" dirty="0" err="1"/>
              <a:t>Images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CB065-6D1D-41AD-9276-B657393DE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968374"/>
          </a:xfrm>
        </p:spPr>
        <p:txBody>
          <a:bodyPr/>
          <a:lstStyle/>
          <a:p>
            <a:r>
              <a:rPr lang="es-GT" dirty="0"/>
              <a:t>Imágenes de arte obtenidas de Google </a:t>
            </a:r>
            <a:r>
              <a:rPr lang="es-GT" dirty="0" err="1"/>
              <a:t>Images</a:t>
            </a:r>
            <a:r>
              <a:rPr lang="es-GT" dirty="0"/>
              <a:t> y </a:t>
            </a:r>
            <a:r>
              <a:rPr lang="es-GT" dirty="0" err="1"/>
              <a:t>Yandex</a:t>
            </a:r>
            <a:r>
              <a:rPr lang="es-GT" dirty="0"/>
              <a:t> </a:t>
            </a:r>
            <a:r>
              <a:rPr lang="es-GT" dirty="0" err="1"/>
              <a:t>Images</a:t>
            </a:r>
            <a:r>
              <a:rPr lang="es-GT" dirty="0"/>
              <a:t> </a:t>
            </a:r>
          </a:p>
          <a:p>
            <a:r>
              <a:rPr lang="es-GT" dirty="0"/>
              <a:t>Total de 8,685</a:t>
            </a:r>
          </a:p>
        </p:txBody>
      </p:sp>
      <p:pic>
        <p:nvPicPr>
          <p:cNvPr id="5" name="Picture 4" descr="A picture containing old, photo, boy, young&#10;&#10;Description automatically generated">
            <a:extLst>
              <a:ext uri="{FF2B5EF4-FFF2-40B4-BE49-F238E27FC236}">
                <a16:creationId xmlns:a16="http://schemas.microsoft.com/office/drawing/2014/main" id="{48F8254D-D410-462C-8C9C-EA1C03F17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6" y="3584607"/>
            <a:ext cx="1924519" cy="2428875"/>
          </a:xfrm>
          <a:prstGeom prst="rect">
            <a:avLst/>
          </a:prstGeom>
        </p:spPr>
      </p:pic>
      <p:pic>
        <p:nvPicPr>
          <p:cNvPr id="7" name="Picture 6" descr="A picture containing text, rock, book, outdoor&#10;&#10;Description automatically generated">
            <a:extLst>
              <a:ext uri="{FF2B5EF4-FFF2-40B4-BE49-F238E27FC236}">
                <a16:creationId xmlns:a16="http://schemas.microsoft.com/office/drawing/2014/main" id="{03EE0392-D61D-44A6-A6BC-64060FE2B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936" y="3584606"/>
            <a:ext cx="2281672" cy="2428876"/>
          </a:xfrm>
          <a:prstGeom prst="rect">
            <a:avLst/>
          </a:prstGeom>
        </p:spPr>
      </p:pic>
      <p:pic>
        <p:nvPicPr>
          <p:cNvPr id="9" name="Picture 8" descr="A picture containing book, text, man, player&#10;&#10;Description automatically generated">
            <a:extLst>
              <a:ext uri="{FF2B5EF4-FFF2-40B4-BE49-F238E27FC236}">
                <a16:creationId xmlns:a16="http://schemas.microsoft.com/office/drawing/2014/main" id="{FDDAF1CB-A214-451C-A232-D4B7E616D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440" y="3584604"/>
            <a:ext cx="1657034" cy="2428877"/>
          </a:xfrm>
          <a:prstGeom prst="rect">
            <a:avLst/>
          </a:prstGeom>
        </p:spPr>
      </p:pic>
      <p:pic>
        <p:nvPicPr>
          <p:cNvPr id="11" name="Picture 10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F4E4FC32-9E28-45C9-BA02-4449B0EFF0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306" y="3584603"/>
            <a:ext cx="1873337" cy="2428878"/>
          </a:xfrm>
          <a:prstGeom prst="rect">
            <a:avLst/>
          </a:prstGeom>
        </p:spPr>
      </p:pic>
      <p:pic>
        <p:nvPicPr>
          <p:cNvPr id="13" name="Picture 12" descr="A statue of a person&#10;&#10;Description automatically generated">
            <a:extLst>
              <a:ext uri="{FF2B5EF4-FFF2-40B4-BE49-F238E27FC236}">
                <a16:creationId xmlns:a16="http://schemas.microsoft.com/office/drawing/2014/main" id="{B077E25E-D3CE-44A1-9DF9-96742793CF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475" y="3584603"/>
            <a:ext cx="1811751" cy="24288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4CCD484-6336-41DA-901D-66C38C9D1D28}"/>
              </a:ext>
            </a:extLst>
          </p:cNvPr>
          <p:cNvSpPr txBox="1"/>
          <p:nvPr/>
        </p:nvSpPr>
        <p:spPr>
          <a:xfrm>
            <a:off x="1480553" y="3215271"/>
            <a:ext cx="96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 err="1"/>
              <a:t>Drawing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1F5797-BC73-4070-AD07-0E1086DDC6DA}"/>
              </a:ext>
            </a:extLst>
          </p:cNvPr>
          <p:cNvSpPr txBox="1"/>
          <p:nvPr/>
        </p:nvSpPr>
        <p:spPr>
          <a:xfrm>
            <a:off x="3650872" y="3215271"/>
            <a:ext cx="109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 err="1"/>
              <a:t>Engraving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DD1561-AB44-4741-A8AE-84E58FACBC21}"/>
              </a:ext>
            </a:extLst>
          </p:cNvPr>
          <p:cNvSpPr txBox="1"/>
          <p:nvPr/>
        </p:nvSpPr>
        <p:spPr>
          <a:xfrm>
            <a:off x="5633811" y="3179793"/>
            <a:ext cx="1342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 err="1"/>
              <a:t>Iconography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02ABB2-31DC-4989-80A2-BA1BC24A761B}"/>
              </a:ext>
            </a:extLst>
          </p:cNvPr>
          <p:cNvSpPr txBox="1"/>
          <p:nvPr/>
        </p:nvSpPr>
        <p:spPr>
          <a:xfrm>
            <a:off x="7734851" y="3215271"/>
            <a:ext cx="942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 err="1"/>
              <a:t>Painting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200B3C-4382-4025-9B65-AD788BE1E677}"/>
              </a:ext>
            </a:extLst>
          </p:cNvPr>
          <p:cNvSpPr txBox="1"/>
          <p:nvPr/>
        </p:nvSpPr>
        <p:spPr>
          <a:xfrm>
            <a:off x="9646798" y="3179793"/>
            <a:ext cx="107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 err="1"/>
              <a:t>Sculpture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175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B18BB-C631-4BF2-9896-C075DE46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Exploración y Entendimiento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4BC1C-796A-4E04-930B-E0A25368D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GT" dirty="0"/>
              <a:t>Dataset inicialmente en estructura de directorios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Formato</a:t>
            </a:r>
            <a:r>
              <a:rPr lang="en-US" dirty="0"/>
              <a:t> de </a:t>
            </a:r>
            <a:r>
              <a:rPr lang="en-US" dirty="0" err="1"/>
              <a:t>imágenes</a:t>
            </a:r>
            <a:r>
              <a:rPr lang="en-US" dirty="0"/>
              <a:t> </a:t>
            </a:r>
            <a:r>
              <a:rPr lang="en-US" dirty="0" err="1"/>
              <a:t>consistente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Inputs a color, 3 </a:t>
            </a:r>
            <a:r>
              <a:rPr lang="en-US" dirty="0" err="1"/>
              <a:t>canales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Tamaño</a:t>
            </a:r>
            <a:r>
              <a:rPr lang="en-US" dirty="0"/>
              <a:t> de </a:t>
            </a:r>
            <a:r>
              <a:rPr lang="en-US" dirty="0" err="1"/>
              <a:t>imágenes</a:t>
            </a:r>
            <a:r>
              <a:rPr lang="en-US" dirty="0"/>
              <a:t> variable</a:t>
            </a:r>
          </a:p>
          <a:p>
            <a:endParaRPr lang="es-G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8BE4B0-35FD-47C8-84AD-F303B2BC511E}"/>
              </a:ext>
            </a:extLst>
          </p:cNvPr>
          <p:cNvSpPr txBox="1"/>
          <p:nvPr/>
        </p:nvSpPr>
        <p:spPr>
          <a:xfrm>
            <a:off x="1333697" y="4880171"/>
            <a:ext cx="10050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 pix</a:t>
            </a:r>
            <a:r>
              <a:rPr lang="es-GT" sz="1400" dirty="0" err="1"/>
              <a:t>éles</a:t>
            </a:r>
            <a:endParaRPr lang="es-GT" sz="1400" dirty="0"/>
          </a:p>
          <a:p>
            <a:endParaRPr lang="es-GT" sz="1400" dirty="0"/>
          </a:p>
          <a:p>
            <a:r>
              <a:rPr lang="es-GT" sz="1400" dirty="0"/>
              <a:t>(10,10,3)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BF1CE7-FC23-4738-95A5-86ABA433D6FF}"/>
              </a:ext>
            </a:extLst>
          </p:cNvPr>
          <p:cNvSpPr txBox="1"/>
          <p:nvPr/>
        </p:nvSpPr>
        <p:spPr>
          <a:xfrm>
            <a:off x="8454029" y="4259477"/>
            <a:ext cx="30613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3M pix</a:t>
            </a:r>
            <a:r>
              <a:rPr lang="es-GT" sz="4000" dirty="0" err="1"/>
              <a:t>éles</a:t>
            </a:r>
            <a:endParaRPr lang="es-GT" sz="4000" dirty="0"/>
          </a:p>
          <a:p>
            <a:endParaRPr lang="es-GT" sz="4000" dirty="0"/>
          </a:p>
          <a:p>
            <a:r>
              <a:rPr lang="es-GT" sz="4000" dirty="0"/>
              <a:t>(1700,1700,3)</a:t>
            </a: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F619DF-7F5F-4827-80BE-4E30839810B3}"/>
              </a:ext>
            </a:extLst>
          </p:cNvPr>
          <p:cNvSpPr txBox="1"/>
          <p:nvPr/>
        </p:nvSpPr>
        <p:spPr>
          <a:xfrm>
            <a:off x="4552263" y="4628808"/>
            <a:ext cx="1688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140k pix</a:t>
            </a:r>
            <a:r>
              <a:rPr lang="es-GT" sz="2400" dirty="0" err="1"/>
              <a:t>éles</a:t>
            </a:r>
            <a:endParaRPr lang="es-GT" sz="2400" dirty="0"/>
          </a:p>
          <a:p>
            <a:endParaRPr lang="es-GT" sz="2400" dirty="0"/>
          </a:p>
          <a:p>
            <a:r>
              <a:rPr lang="es-GT" sz="2400" dirty="0"/>
              <a:t>(370,370,3)</a:t>
            </a:r>
            <a:endParaRPr lang="en-US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A6DD7A-1132-42A5-9D79-B5409FDEC266}"/>
              </a:ext>
            </a:extLst>
          </p:cNvPr>
          <p:cNvCxnSpPr/>
          <p:nvPr/>
        </p:nvCxnSpPr>
        <p:spPr>
          <a:xfrm>
            <a:off x="1038687" y="5829137"/>
            <a:ext cx="148257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34A8FE-196D-4E75-84A0-8094E3BC7E13}"/>
              </a:ext>
            </a:extLst>
          </p:cNvPr>
          <p:cNvCxnSpPr/>
          <p:nvPr/>
        </p:nvCxnSpPr>
        <p:spPr>
          <a:xfrm>
            <a:off x="1038686" y="4756418"/>
            <a:ext cx="148257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A179AE-0447-40A5-BFF1-E15371198A0B}"/>
              </a:ext>
            </a:extLst>
          </p:cNvPr>
          <p:cNvCxnSpPr>
            <a:cxnSpLocks/>
          </p:cNvCxnSpPr>
          <p:nvPr/>
        </p:nvCxnSpPr>
        <p:spPr>
          <a:xfrm>
            <a:off x="4305906" y="4553712"/>
            <a:ext cx="21659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25CF52-5113-46EF-8EB6-61B77F9DEF32}"/>
              </a:ext>
            </a:extLst>
          </p:cNvPr>
          <p:cNvCxnSpPr>
            <a:cxnSpLocks/>
          </p:cNvCxnSpPr>
          <p:nvPr/>
        </p:nvCxnSpPr>
        <p:spPr>
          <a:xfrm>
            <a:off x="4305905" y="5957864"/>
            <a:ext cx="21659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4E2CE4-0A33-4DDB-AE07-0AE69B210111}"/>
              </a:ext>
            </a:extLst>
          </p:cNvPr>
          <p:cNvCxnSpPr>
            <a:cxnSpLocks/>
          </p:cNvCxnSpPr>
          <p:nvPr/>
        </p:nvCxnSpPr>
        <p:spPr>
          <a:xfrm>
            <a:off x="8328969" y="6349961"/>
            <a:ext cx="34250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59E62C-253E-4B71-BC43-506575552B4E}"/>
              </a:ext>
            </a:extLst>
          </p:cNvPr>
          <p:cNvCxnSpPr>
            <a:cxnSpLocks/>
          </p:cNvCxnSpPr>
          <p:nvPr/>
        </p:nvCxnSpPr>
        <p:spPr>
          <a:xfrm>
            <a:off x="8205687" y="4194167"/>
            <a:ext cx="34250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403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6EC33-EA17-4A4B-8332-C45EC4F7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Preparación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1FFA6-E38C-4331-B750-5A00D9B7B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71" y="2155039"/>
            <a:ext cx="4301971" cy="268075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GT" dirty="0"/>
              <a:t>Eliminación de “datos nulos”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GT" dirty="0"/>
              <a:t>Cambio de dimensión uniforme (64,64,3)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GT" dirty="0"/>
              <a:t>Representación RGB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GT" dirty="0"/>
              <a:t>Unión de categorías </a:t>
            </a:r>
            <a:r>
              <a:rPr lang="es-GT" dirty="0" err="1"/>
              <a:t>Drawing</a:t>
            </a:r>
            <a:r>
              <a:rPr lang="es-GT" dirty="0"/>
              <a:t> y </a:t>
            </a:r>
            <a:r>
              <a:rPr lang="es-GT" dirty="0" err="1"/>
              <a:t>Engraving</a:t>
            </a:r>
            <a:endParaRPr lang="es-GT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93B4D9-CAB3-4960-9910-52696FC8A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126" y="4833105"/>
            <a:ext cx="2403832" cy="1658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BB326B-5B35-4F8E-AAB2-79481BBBCA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49"/>
          <a:stretch/>
        </p:blipFill>
        <p:spPr>
          <a:xfrm>
            <a:off x="5689315" y="1751150"/>
            <a:ext cx="6010714" cy="41150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251FB8-9D5E-48C8-8213-73022DAC52B1}"/>
              </a:ext>
            </a:extLst>
          </p:cNvPr>
          <p:cNvCxnSpPr/>
          <p:nvPr/>
        </p:nvCxnSpPr>
        <p:spPr>
          <a:xfrm flipV="1">
            <a:off x="4793942" y="5592932"/>
            <a:ext cx="1056442" cy="585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559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53F0B4-339F-48DC-8A85-E6850DF1663B}"/>
              </a:ext>
            </a:extLst>
          </p:cNvPr>
          <p:cNvSpPr/>
          <p:nvPr/>
        </p:nvSpPr>
        <p:spPr>
          <a:xfrm>
            <a:off x="581561" y="1109918"/>
            <a:ext cx="4545368" cy="49715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0 - </a:t>
            </a:r>
            <a:r>
              <a:rPr lang="en-US" dirty="0" err="1"/>
              <a:t>Capa</a:t>
            </a:r>
            <a:r>
              <a:rPr lang="en-US" dirty="0"/>
              <a:t> </a:t>
            </a:r>
            <a:r>
              <a:rPr lang="en-US" dirty="0" err="1"/>
              <a:t>Convolucional</a:t>
            </a:r>
            <a:r>
              <a:rPr lang="en-US" dirty="0"/>
              <a:t> – 32 </a:t>
            </a:r>
            <a:r>
              <a:rPr lang="en-US" dirty="0" err="1"/>
              <a:t>filtros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2252D5D-6251-40F5-8D09-804DE1D10C82}"/>
              </a:ext>
            </a:extLst>
          </p:cNvPr>
          <p:cNvSpPr/>
          <p:nvPr/>
        </p:nvSpPr>
        <p:spPr>
          <a:xfrm>
            <a:off x="6888213" y="1112254"/>
            <a:ext cx="4545368" cy="49715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3 - </a:t>
            </a:r>
            <a:r>
              <a:rPr lang="en-US" dirty="0" err="1"/>
              <a:t>Capa</a:t>
            </a:r>
            <a:r>
              <a:rPr lang="en-US" dirty="0"/>
              <a:t> </a:t>
            </a:r>
            <a:r>
              <a:rPr lang="en-US" dirty="0" err="1"/>
              <a:t>Convolucional</a:t>
            </a:r>
            <a:r>
              <a:rPr lang="en-US" dirty="0"/>
              <a:t> – 64 </a:t>
            </a:r>
            <a:r>
              <a:rPr lang="en-US" dirty="0" err="1"/>
              <a:t>filtros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6C37B5-9983-4154-AEB5-0984F8A1A34A}"/>
              </a:ext>
            </a:extLst>
          </p:cNvPr>
          <p:cNvSpPr txBox="1"/>
          <p:nvPr/>
        </p:nvSpPr>
        <p:spPr>
          <a:xfrm>
            <a:off x="1435844" y="1837887"/>
            <a:ext cx="271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feature maps de (31,31)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894FC9-044F-41B9-A102-9E445F20E2D3}"/>
              </a:ext>
            </a:extLst>
          </p:cNvPr>
          <p:cNvSpPr txBox="1"/>
          <p:nvPr/>
        </p:nvSpPr>
        <p:spPr>
          <a:xfrm>
            <a:off x="7806119" y="1775977"/>
            <a:ext cx="271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feature maps de (29,29)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9183D2-726F-454A-B086-18976BFBF37F}"/>
              </a:ext>
            </a:extLst>
          </p:cNvPr>
          <p:cNvSpPr/>
          <p:nvPr/>
        </p:nvSpPr>
        <p:spPr>
          <a:xfrm>
            <a:off x="6789209" y="2840739"/>
            <a:ext cx="4545368" cy="49715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4 - </a:t>
            </a:r>
            <a:r>
              <a:rPr lang="en-US" dirty="0" err="1"/>
              <a:t>Capa</a:t>
            </a:r>
            <a:r>
              <a:rPr lang="en-US" dirty="0"/>
              <a:t> </a:t>
            </a:r>
            <a:r>
              <a:rPr lang="en-US" dirty="0" err="1"/>
              <a:t>Convolucional</a:t>
            </a:r>
            <a:r>
              <a:rPr lang="en-US" dirty="0"/>
              <a:t> – 64 </a:t>
            </a:r>
            <a:r>
              <a:rPr lang="en-US" dirty="0" err="1"/>
              <a:t>filtros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891E1A-FCCB-4AC2-8935-280A3CDC8ADC}"/>
              </a:ext>
            </a:extLst>
          </p:cNvPr>
          <p:cNvSpPr txBox="1"/>
          <p:nvPr/>
        </p:nvSpPr>
        <p:spPr>
          <a:xfrm>
            <a:off x="7707115" y="3504462"/>
            <a:ext cx="271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feature maps de (27,27)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B1E92E7-361D-4F1B-83F9-7A68E0FECB2B}"/>
              </a:ext>
            </a:extLst>
          </p:cNvPr>
          <p:cNvSpPr/>
          <p:nvPr/>
        </p:nvSpPr>
        <p:spPr>
          <a:xfrm>
            <a:off x="581561" y="2840739"/>
            <a:ext cx="4545368" cy="49715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7 - </a:t>
            </a:r>
            <a:r>
              <a:rPr lang="en-US" dirty="0" err="1"/>
              <a:t>Capa</a:t>
            </a:r>
            <a:r>
              <a:rPr lang="en-US" dirty="0"/>
              <a:t> </a:t>
            </a:r>
            <a:r>
              <a:rPr lang="en-US" dirty="0" err="1"/>
              <a:t>Convolucional</a:t>
            </a:r>
            <a:r>
              <a:rPr lang="en-US" dirty="0"/>
              <a:t> – 128 </a:t>
            </a:r>
            <a:r>
              <a:rPr lang="en-US" dirty="0" err="1"/>
              <a:t>filtros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7B4F1-BE05-4A7C-B972-60647BE8EAA0}"/>
              </a:ext>
            </a:extLst>
          </p:cNvPr>
          <p:cNvSpPr txBox="1"/>
          <p:nvPr/>
        </p:nvSpPr>
        <p:spPr>
          <a:xfrm>
            <a:off x="1499467" y="3504462"/>
            <a:ext cx="283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 feature maps de (11,11)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E9B88DF-58DF-4631-96BD-24F00AC503C2}"/>
              </a:ext>
            </a:extLst>
          </p:cNvPr>
          <p:cNvSpPr/>
          <p:nvPr/>
        </p:nvSpPr>
        <p:spPr>
          <a:xfrm>
            <a:off x="594305" y="4571560"/>
            <a:ext cx="4545368" cy="49715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8 - </a:t>
            </a:r>
            <a:r>
              <a:rPr lang="en-US" dirty="0" err="1"/>
              <a:t>Capa</a:t>
            </a:r>
            <a:r>
              <a:rPr lang="en-US" dirty="0"/>
              <a:t> </a:t>
            </a:r>
            <a:r>
              <a:rPr lang="en-US" dirty="0" err="1"/>
              <a:t>Convolucional</a:t>
            </a:r>
            <a:r>
              <a:rPr lang="en-US" dirty="0"/>
              <a:t> – 128 </a:t>
            </a:r>
            <a:r>
              <a:rPr lang="en-US" dirty="0" err="1"/>
              <a:t>filtros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2701A1-4A6B-441B-954B-CBCB4183BA7D}"/>
              </a:ext>
            </a:extLst>
          </p:cNvPr>
          <p:cNvSpPr txBox="1"/>
          <p:nvPr/>
        </p:nvSpPr>
        <p:spPr>
          <a:xfrm>
            <a:off x="1512211" y="5235283"/>
            <a:ext cx="260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 feature maps de (9,9)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71BF95-AD5F-4081-A26F-9C4E18840FED}"/>
              </a:ext>
            </a:extLst>
          </p:cNvPr>
          <p:cNvCxnSpPr>
            <a:cxnSpLocks/>
          </p:cNvCxnSpPr>
          <p:nvPr/>
        </p:nvCxnSpPr>
        <p:spPr>
          <a:xfrm>
            <a:off x="5753222" y="1320113"/>
            <a:ext cx="5770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1D24CC-20C4-4FE6-895D-F3139B29CDF7}"/>
              </a:ext>
            </a:extLst>
          </p:cNvPr>
          <p:cNvCxnSpPr/>
          <p:nvPr/>
        </p:nvCxnSpPr>
        <p:spPr>
          <a:xfrm>
            <a:off x="9232776" y="2086261"/>
            <a:ext cx="0" cy="303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560C31D-0BB5-466F-A5D5-865B77402542}"/>
              </a:ext>
            </a:extLst>
          </p:cNvPr>
          <p:cNvCxnSpPr/>
          <p:nvPr/>
        </p:nvCxnSpPr>
        <p:spPr>
          <a:xfrm>
            <a:off x="2829092" y="4053266"/>
            <a:ext cx="0" cy="303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40303D-59F7-48B6-8D44-B9B9D16576A5}"/>
              </a:ext>
            </a:extLst>
          </p:cNvPr>
          <p:cNvCxnSpPr>
            <a:cxnSpLocks/>
          </p:cNvCxnSpPr>
          <p:nvPr/>
        </p:nvCxnSpPr>
        <p:spPr>
          <a:xfrm flipH="1">
            <a:off x="5654218" y="3080907"/>
            <a:ext cx="5579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4. Fully Connected Deep Networks - TensorFlow for Deep Learning [Book]">
            <a:extLst>
              <a:ext uri="{FF2B5EF4-FFF2-40B4-BE49-F238E27FC236}">
                <a16:creationId xmlns:a16="http://schemas.microsoft.com/office/drawing/2014/main" id="{8E18D26A-C554-4182-91DA-CD4BBE98F3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50" r="-42"/>
          <a:stretch/>
        </p:blipFill>
        <p:spPr bwMode="auto">
          <a:xfrm>
            <a:off x="6888213" y="4315430"/>
            <a:ext cx="1578251" cy="208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EA0E5B-411E-4F89-890C-7E40F935286B}"/>
              </a:ext>
            </a:extLst>
          </p:cNvPr>
          <p:cNvCxnSpPr>
            <a:cxnSpLocks/>
          </p:cNvCxnSpPr>
          <p:nvPr/>
        </p:nvCxnSpPr>
        <p:spPr>
          <a:xfrm>
            <a:off x="5885895" y="5364371"/>
            <a:ext cx="5770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392736F-4B97-442D-A3FE-8D02F57A236E}"/>
              </a:ext>
            </a:extLst>
          </p:cNvPr>
          <p:cNvSpPr txBox="1"/>
          <p:nvPr/>
        </p:nvSpPr>
        <p:spPr>
          <a:xfrm>
            <a:off x="6942467" y="639597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512    256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CACC72-BFF9-4BCF-96BD-E255A36D2AF4}"/>
              </a:ext>
            </a:extLst>
          </p:cNvPr>
          <p:cNvSpPr txBox="1"/>
          <p:nvPr/>
        </p:nvSpPr>
        <p:spPr>
          <a:xfrm>
            <a:off x="9212686" y="5156306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F5CB56F8-05D2-45EA-BA73-A738E3D79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07" y="85264"/>
            <a:ext cx="10772775" cy="1046358"/>
          </a:xfrm>
        </p:spPr>
        <p:txBody>
          <a:bodyPr/>
          <a:lstStyle/>
          <a:p>
            <a:r>
              <a:rPr lang="es-GT" dirty="0"/>
              <a:t>Modelo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943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9A77-1A03-4C24-AAC1-69889019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161999"/>
          </a:xfrm>
        </p:spPr>
        <p:txBody>
          <a:bodyPr/>
          <a:lstStyle/>
          <a:p>
            <a:r>
              <a:rPr lang="en-US" dirty="0"/>
              <a:t>Training and Results 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EE33895-85DD-4A6E-87C1-0C7C9C986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16" y="1579492"/>
            <a:ext cx="7178684" cy="478578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5C5B31-22C1-41CC-BC1F-297CD8061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465" y="5822513"/>
            <a:ext cx="2066371" cy="67036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605DB2-B9FC-47CC-97DD-C4A60B696EAE}"/>
              </a:ext>
            </a:extLst>
          </p:cNvPr>
          <p:cNvSpPr txBox="1">
            <a:spLocks/>
          </p:cNvSpPr>
          <p:nvPr/>
        </p:nvSpPr>
        <p:spPr>
          <a:xfrm>
            <a:off x="7535552" y="2612858"/>
            <a:ext cx="3788395" cy="1632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Train Accuracy – 92%</a:t>
            </a:r>
          </a:p>
          <a:p>
            <a:r>
              <a:rPr lang="en-US" dirty="0"/>
              <a:t>Test Accuracy – 87%</a:t>
            </a:r>
          </a:p>
          <a:p>
            <a:r>
              <a:rPr lang="en-US" dirty="0"/>
              <a:t>Test Loss – 0.45</a:t>
            </a:r>
          </a:p>
        </p:txBody>
      </p:sp>
    </p:spTree>
    <p:extLst>
      <p:ext uri="{BB962C8B-B14F-4D97-AF65-F5344CB8AC3E}">
        <p14:creationId xmlns:p14="http://schemas.microsoft.com/office/powerpoint/2010/main" val="1788412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CB913-FBF8-453E-B4CA-8A35B062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3851E34-A988-45EB-A8E9-DF8FB3DA3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281653"/>
              </p:ext>
            </p:extLst>
          </p:nvPr>
        </p:nvGraphicFramePr>
        <p:xfrm>
          <a:off x="1053758" y="2157731"/>
          <a:ext cx="9979705" cy="3348541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995941">
                  <a:extLst>
                    <a:ext uri="{9D8B030D-6E8A-4147-A177-3AD203B41FA5}">
                      <a16:colId xmlns:a16="http://schemas.microsoft.com/office/drawing/2014/main" val="930227326"/>
                    </a:ext>
                  </a:extLst>
                </a:gridCol>
                <a:gridCol w="1995941">
                  <a:extLst>
                    <a:ext uri="{9D8B030D-6E8A-4147-A177-3AD203B41FA5}">
                      <a16:colId xmlns:a16="http://schemas.microsoft.com/office/drawing/2014/main" val="3774064909"/>
                    </a:ext>
                  </a:extLst>
                </a:gridCol>
                <a:gridCol w="1995941">
                  <a:extLst>
                    <a:ext uri="{9D8B030D-6E8A-4147-A177-3AD203B41FA5}">
                      <a16:colId xmlns:a16="http://schemas.microsoft.com/office/drawing/2014/main" val="2933457230"/>
                    </a:ext>
                  </a:extLst>
                </a:gridCol>
                <a:gridCol w="1995941">
                  <a:extLst>
                    <a:ext uri="{9D8B030D-6E8A-4147-A177-3AD203B41FA5}">
                      <a16:colId xmlns:a16="http://schemas.microsoft.com/office/drawing/2014/main" val="2825164569"/>
                    </a:ext>
                  </a:extLst>
                </a:gridCol>
                <a:gridCol w="1995941">
                  <a:extLst>
                    <a:ext uri="{9D8B030D-6E8A-4147-A177-3AD203B41FA5}">
                      <a16:colId xmlns:a16="http://schemas.microsoft.com/office/drawing/2014/main" val="1630550959"/>
                    </a:ext>
                  </a:extLst>
                </a:gridCol>
              </a:tblGrid>
              <a:tr h="895787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Drawings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Iconography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Painting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Sculpture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897677"/>
                  </a:ext>
                </a:extLst>
              </a:tr>
              <a:tr h="895787">
                <a:tc>
                  <a:txBody>
                    <a:bodyPr/>
                    <a:lstStyle/>
                    <a:p>
                      <a:r>
                        <a:rPr lang="en-US" b="1" dirty="0"/>
                        <a:t>Drawings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222198"/>
                  </a:ext>
                </a:extLst>
              </a:tr>
              <a:tr h="518989">
                <a:tc>
                  <a:txBody>
                    <a:bodyPr/>
                    <a:lstStyle/>
                    <a:p>
                      <a:r>
                        <a:rPr lang="en-US" b="1" dirty="0"/>
                        <a:t>Iconography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366780"/>
                  </a:ext>
                </a:extLst>
              </a:tr>
              <a:tr h="518989">
                <a:tc>
                  <a:txBody>
                    <a:bodyPr/>
                    <a:lstStyle/>
                    <a:p>
                      <a:r>
                        <a:rPr lang="en-US" b="1" dirty="0"/>
                        <a:t>Painting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290539"/>
                  </a:ext>
                </a:extLst>
              </a:tr>
              <a:tr h="518989">
                <a:tc>
                  <a:txBody>
                    <a:bodyPr/>
                    <a:lstStyle/>
                    <a:p>
                      <a:r>
                        <a:rPr lang="en-US" b="1" dirty="0"/>
                        <a:t>Sculpture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704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435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E52CB-F37E-40F3-BAF2-965E5F856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/>
              <a:t>Feature</a:t>
            </a:r>
            <a:r>
              <a:rPr lang="es-GT" dirty="0"/>
              <a:t> </a:t>
            </a:r>
            <a:r>
              <a:rPr lang="es-GT" dirty="0" err="1"/>
              <a:t>Maps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13263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488</TotalTime>
  <Words>342</Words>
  <Application>Microsoft Office PowerPoint</Application>
  <PresentationFormat>Widescreen</PresentationFormat>
  <Paragraphs>116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Metropolitan</vt:lpstr>
      <vt:lpstr>Art Classification</vt:lpstr>
      <vt:lpstr>Contenido</vt:lpstr>
      <vt:lpstr>Art Images</vt:lpstr>
      <vt:lpstr>Exploración y Entendimiento</vt:lpstr>
      <vt:lpstr>Preparación</vt:lpstr>
      <vt:lpstr>Modelo</vt:lpstr>
      <vt:lpstr>Training and Results </vt:lpstr>
      <vt:lpstr>Confusion Matrix</vt:lpstr>
      <vt:lpstr>Feature Maps</vt:lpstr>
      <vt:lpstr>Categoría: Painting</vt:lpstr>
      <vt:lpstr>Primera Convolución</vt:lpstr>
      <vt:lpstr>Segunda Convolución</vt:lpstr>
      <vt:lpstr>Cuarta Convolución</vt:lpstr>
      <vt:lpstr>Categoría: Sculpture</vt:lpstr>
      <vt:lpstr>Primera Convolución</vt:lpstr>
      <vt:lpstr>Segunda Convolución</vt:lpstr>
      <vt:lpstr>Cuarta Convolución</vt:lpstr>
      <vt:lpstr>Categoría: Iconografía</vt:lpstr>
      <vt:lpstr>Primera Convolución</vt:lpstr>
      <vt:lpstr>Segunda Convolución</vt:lpstr>
      <vt:lpstr>Conclusiones y Recomendaciones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 Classification</dc:title>
  <dc:creator>José Guzmán</dc:creator>
  <cp:lastModifiedBy> </cp:lastModifiedBy>
  <cp:revision>29</cp:revision>
  <dcterms:created xsi:type="dcterms:W3CDTF">2020-04-30T05:42:58Z</dcterms:created>
  <dcterms:modified xsi:type="dcterms:W3CDTF">2020-04-30T13:51:56Z</dcterms:modified>
</cp:coreProperties>
</file>