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7" r:id="rId1"/>
  </p:sldMasterIdLst>
  <p:sldIdLst>
    <p:sldId id="256" r:id="rId2"/>
    <p:sldId id="258" r:id="rId3"/>
    <p:sldId id="257" r:id="rId4"/>
    <p:sldId id="259" r:id="rId5"/>
    <p:sldId id="260" r:id="rId6"/>
    <p:sldId id="264" r:id="rId7"/>
    <p:sldId id="265" r:id="rId8"/>
    <p:sldId id="266" r:id="rId9"/>
    <p:sldId id="267" r:id="rId10"/>
    <p:sldId id="268" r:id="rId11"/>
    <p:sldId id="269" r:id="rId12"/>
    <p:sldId id="274" r:id="rId13"/>
    <p:sldId id="270" r:id="rId14"/>
    <p:sldId id="271" r:id="rId15"/>
    <p:sldId id="272" r:id="rId16"/>
    <p:sldId id="273" r:id="rId17"/>
    <p:sldId id="275" r:id="rId18"/>
    <p:sldId id="27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60"/>
  </p:normalViewPr>
  <p:slideViewPr>
    <p:cSldViewPr snapToGrid="0">
      <p:cViewPr varScale="1">
        <p:scale>
          <a:sx n="86" d="100"/>
          <a:sy n="86" d="100"/>
        </p:scale>
        <p:origin x="71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2/18/2020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457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901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2/18/2020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030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2/18/2020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182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2/18/2020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11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324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166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176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873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2/18/2020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524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561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46908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6" r:id="rId5"/>
    <p:sldLayoutId id="2147483750" r:id="rId6"/>
    <p:sldLayoutId id="2147483751" r:id="rId7"/>
    <p:sldLayoutId id="2147483752" r:id="rId8"/>
    <p:sldLayoutId id="2147483755" r:id="rId9"/>
    <p:sldLayoutId id="2147483753" r:id="rId10"/>
    <p:sldLayoutId id="2147483754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1" name="Rectangle 70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Resultado de imagen de terrorism">
            <a:extLst>
              <a:ext uri="{FF2B5EF4-FFF2-40B4-BE49-F238E27FC236}">
                <a16:creationId xmlns:a16="http://schemas.microsoft.com/office/drawing/2014/main" id="{B16B0245-C74C-4D77-9B9E-638B89BE52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46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64C13BAB-7C00-4D21-A857-E3D41C0A2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883" y="1661699"/>
            <a:ext cx="3703320" cy="949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F1FF39A-AC3C-4066-9D4C-519AA2281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883" y="1817914"/>
            <a:ext cx="3702134" cy="3378388"/>
          </a:xfrm>
          <a:prstGeom prst="rect">
            <a:avLst/>
          </a:prstGeom>
          <a:solidFill>
            <a:schemeClr val="bg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BAEDC9-3735-41B3-8286-3DDB9B175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9510" y="2324906"/>
            <a:ext cx="3412067" cy="15886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GTD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A611F3-2099-4A3D-8E37-B808613F03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9510" y="3945249"/>
            <a:ext cx="3412067" cy="738820"/>
          </a:xfrm>
        </p:spPr>
        <p:txBody>
          <a:bodyPr>
            <a:normAutofit/>
          </a:bodyPr>
          <a:lstStyle/>
          <a:p>
            <a:r>
              <a:rPr lang="es-GT" dirty="0">
                <a:solidFill>
                  <a:schemeClr val="tx1"/>
                </a:solidFill>
              </a:rPr>
              <a:t>José Alejandro guzmán </a:t>
            </a:r>
            <a:r>
              <a:rPr lang="es-GT" dirty="0" err="1">
                <a:solidFill>
                  <a:schemeClr val="tx1"/>
                </a:solidFill>
              </a:rPr>
              <a:t>zamora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28127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9394E1F-0B5F-497D-B2A6-8383A2A54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3"/>
            <a:chOff x="438068" y="457200"/>
            <a:chExt cx="3703320" cy="5935133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F1FF39A-AC3C-4066-9D4C-519AA22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01201"/>
              <a:ext cx="3702134" cy="5791132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4C13BAB-7C00-4D21-A857-E3D41C0A2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C3CC6C3-3E34-44B4-963E-B93BCD272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160" y="2513933"/>
            <a:ext cx="3412067" cy="18064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 err="1">
                <a:solidFill>
                  <a:srgbClr val="FFFFFF"/>
                </a:solidFill>
              </a:rPr>
              <a:t>Cantidad</a:t>
            </a:r>
            <a:r>
              <a:rPr lang="en-US" sz="3600" dirty="0">
                <a:solidFill>
                  <a:srgbClr val="FFFFFF"/>
                </a:solidFill>
              </a:rPr>
              <a:t> de </a:t>
            </a:r>
            <a:r>
              <a:rPr lang="en-US" sz="3600" dirty="0" err="1">
                <a:solidFill>
                  <a:srgbClr val="FFFFFF"/>
                </a:solidFill>
              </a:rPr>
              <a:t>ataques</a:t>
            </a:r>
            <a:r>
              <a:rPr lang="en-US" sz="3600" dirty="0">
                <a:solidFill>
                  <a:srgbClr val="FFFFFF"/>
                </a:solidFill>
              </a:rPr>
              <a:t> por </a:t>
            </a:r>
            <a:r>
              <a:rPr lang="en-US" sz="3600" dirty="0" err="1">
                <a:solidFill>
                  <a:srgbClr val="FFFFFF"/>
                </a:solidFill>
              </a:rPr>
              <a:t>país</a:t>
            </a:r>
            <a:endParaRPr lang="en-US" sz="3600" dirty="0">
              <a:solidFill>
                <a:srgbClr val="FFFFFF"/>
              </a:solidFill>
            </a:endParaRPr>
          </a:p>
        </p:txBody>
      </p: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0694CD82-2593-464F-86D0-6DDF48B715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2516" y="253901"/>
            <a:ext cx="6405905" cy="643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615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9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11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13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15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8" name="Rectangle 17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19">
            <a:extLst>
              <a:ext uri="{FF2B5EF4-FFF2-40B4-BE49-F238E27FC236}">
                <a16:creationId xmlns:a16="http://schemas.microsoft.com/office/drawing/2014/main" id="{79394E1F-0B5F-497D-B2A6-8383A2A54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3"/>
            <a:chOff x="438068" y="457200"/>
            <a:chExt cx="3703320" cy="5935133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F1FF39A-AC3C-4066-9D4C-519AA22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01201"/>
              <a:ext cx="3702134" cy="5791132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1">
              <a:extLst>
                <a:ext uri="{FF2B5EF4-FFF2-40B4-BE49-F238E27FC236}">
                  <a16:creationId xmlns:a16="http://schemas.microsoft.com/office/drawing/2014/main" id="{64C13BAB-7C00-4D21-A857-E3D41C0A2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C53170F-D792-4263-B0EE-1E57E54D7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101" y="2200602"/>
            <a:ext cx="3412067" cy="227694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600" dirty="0" err="1">
                <a:solidFill>
                  <a:srgbClr val="FFFFFF"/>
                </a:solidFill>
              </a:rPr>
              <a:t>Cantidad</a:t>
            </a:r>
            <a:r>
              <a:rPr lang="en-US" sz="3600" dirty="0">
                <a:solidFill>
                  <a:srgbClr val="FFFFFF"/>
                </a:solidFill>
              </a:rPr>
              <a:t> de </a:t>
            </a:r>
            <a:r>
              <a:rPr lang="en-US" sz="3600" dirty="0" err="1">
                <a:solidFill>
                  <a:srgbClr val="FFFFFF"/>
                </a:solidFill>
              </a:rPr>
              <a:t>ataques</a:t>
            </a:r>
            <a:r>
              <a:rPr lang="en-US" sz="3600" dirty="0">
                <a:solidFill>
                  <a:srgbClr val="FFFFFF"/>
                </a:solidFill>
              </a:rPr>
              <a:t> por </a:t>
            </a:r>
            <a:r>
              <a:rPr lang="en-US" sz="3600" dirty="0" err="1">
                <a:solidFill>
                  <a:srgbClr val="FFFFFF"/>
                </a:solidFill>
              </a:rPr>
              <a:t>país</a:t>
            </a:r>
            <a:r>
              <a:rPr lang="en-US" sz="3600" dirty="0">
                <a:solidFill>
                  <a:srgbClr val="FFFFFF"/>
                </a:solidFill>
              </a:rPr>
              <a:t> y </a:t>
            </a:r>
            <a:r>
              <a:rPr lang="en-US" sz="3600" dirty="0" err="1">
                <a:solidFill>
                  <a:srgbClr val="FFFFFF"/>
                </a:solidFill>
              </a:rPr>
              <a:t>resultado</a:t>
            </a:r>
            <a:endParaRPr lang="en-US" sz="3600" dirty="0">
              <a:solidFill>
                <a:srgbClr val="FFFFFF"/>
              </a:solidFill>
            </a:endParaRP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3983061-522D-4D93-9F14-E7182FBDA3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186" y="28905"/>
            <a:ext cx="6587231" cy="6620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990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417A-9DAE-48F7-B1DD-4E59803C1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2834640"/>
            <a:ext cx="11029616" cy="1188720"/>
          </a:xfrm>
        </p:spPr>
        <p:txBody>
          <a:bodyPr>
            <a:normAutofit/>
          </a:bodyPr>
          <a:lstStyle/>
          <a:p>
            <a:r>
              <a:rPr lang="en-US" dirty="0"/>
              <a:t>¿</a:t>
            </a:r>
            <a:r>
              <a:rPr lang="en-US" sz="3200" dirty="0"/>
              <a:t>Hay </a:t>
            </a:r>
            <a:r>
              <a:rPr lang="en-US" sz="3200" dirty="0" err="1"/>
              <a:t>alguna</a:t>
            </a:r>
            <a:r>
              <a:rPr lang="en-US" sz="3200" dirty="0"/>
              <a:t> </a:t>
            </a:r>
            <a:r>
              <a:rPr lang="en-US" sz="3200" dirty="0" err="1"/>
              <a:t>relación</a:t>
            </a:r>
            <a:r>
              <a:rPr lang="en-US" sz="3200" dirty="0"/>
              <a:t> entre el </a:t>
            </a:r>
            <a:r>
              <a:rPr lang="en-US" sz="3200" dirty="0" err="1"/>
              <a:t>país</a:t>
            </a:r>
            <a:r>
              <a:rPr lang="en-US" sz="3200" dirty="0"/>
              <a:t> </a:t>
            </a:r>
            <a:r>
              <a:rPr lang="en-US" sz="3200" dirty="0" err="1"/>
              <a:t>afectado</a:t>
            </a:r>
            <a:r>
              <a:rPr lang="en-US" sz="3200" dirty="0"/>
              <a:t> y el </a:t>
            </a:r>
            <a:r>
              <a:rPr lang="en-US" sz="3200" dirty="0" err="1"/>
              <a:t>tipo</a:t>
            </a:r>
            <a:r>
              <a:rPr lang="en-US" sz="3200" dirty="0"/>
              <a:t> de </a:t>
            </a:r>
            <a:r>
              <a:rPr lang="en-US" sz="3200" dirty="0" err="1"/>
              <a:t>ataque</a:t>
            </a:r>
            <a:r>
              <a:rPr lang="en-US" sz="3200" dirty="0"/>
              <a:t> se </a:t>
            </a:r>
            <a:r>
              <a:rPr lang="en-US" sz="3200" dirty="0" err="1"/>
              <a:t>utiliza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contra del </a:t>
            </a:r>
            <a:r>
              <a:rPr lang="en-US" sz="3200" dirty="0" err="1"/>
              <a:t>mismo</a:t>
            </a:r>
            <a:r>
              <a:rPr lang="en-US" sz="3200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33273873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DDC3EF6-2EA5-44B3-94C7-9DDA67A12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925A9A-E9FA-496E-9C09-7C2845E006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73ABB4-E164-4CBF-ADFF-25552BB7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87D26DA-9773-4A0E-B213-DDF20A1F1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food&#10;&#10;Description automatically generated">
            <a:extLst>
              <a:ext uri="{FF2B5EF4-FFF2-40B4-BE49-F238E27FC236}">
                <a16:creationId xmlns:a16="http://schemas.microsoft.com/office/drawing/2014/main" id="{49483C24-362F-45A3-A730-DDC1CF785E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404" y="643466"/>
            <a:ext cx="9523192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402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9">
            <a:extLst>
              <a:ext uri="{FF2B5EF4-FFF2-40B4-BE49-F238E27FC236}">
                <a16:creationId xmlns:a16="http://schemas.microsoft.com/office/drawing/2014/main" id="{1DDC3EF6-2EA5-44B3-94C7-9DDA67A12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11">
            <a:extLst>
              <a:ext uri="{FF2B5EF4-FFF2-40B4-BE49-F238E27FC236}">
                <a16:creationId xmlns:a16="http://schemas.microsoft.com/office/drawing/2014/main" id="{87925A9A-E9FA-496E-9C09-7C2845E006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13">
            <a:extLst>
              <a:ext uri="{FF2B5EF4-FFF2-40B4-BE49-F238E27FC236}">
                <a16:creationId xmlns:a16="http://schemas.microsoft.com/office/drawing/2014/main" id="{2073ABB4-E164-4CBF-ADFF-25552BB7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15">
            <a:extLst>
              <a:ext uri="{FF2B5EF4-FFF2-40B4-BE49-F238E27FC236}">
                <a16:creationId xmlns:a16="http://schemas.microsoft.com/office/drawing/2014/main" id="{1259A422-0023-4292-8200-E080556F3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356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17">
            <a:extLst>
              <a:ext uri="{FF2B5EF4-FFF2-40B4-BE49-F238E27FC236}">
                <a16:creationId xmlns:a16="http://schemas.microsoft.com/office/drawing/2014/main" id="{A2413CA5-4739-4BC9-8BB3-B0A4928D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29313D95-7571-4A65-BA38-74E5B17E1D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-6430"/>
            <a:ext cx="11982450" cy="6859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4622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F71B9-893D-43C5-8029-0414F660A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5963" y="2030801"/>
            <a:ext cx="7680073" cy="701268"/>
          </a:xfrm>
        </p:spPr>
        <p:txBody>
          <a:bodyPr>
            <a:noAutofit/>
          </a:bodyPr>
          <a:lstStyle/>
          <a:p>
            <a:r>
              <a:rPr lang="es-GT" sz="3200" dirty="0"/>
              <a:t>Predicción de variable </a:t>
            </a:r>
            <a:r>
              <a:rPr lang="es-GT" sz="3200" dirty="0" err="1"/>
              <a:t>Attack</a:t>
            </a:r>
            <a:r>
              <a:rPr lang="es-GT" sz="3200" dirty="0"/>
              <a:t> </a:t>
            </a:r>
            <a:r>
              <a:rPr lang="es-GT" sz="3200" dirty="0" err="1"/>
              <a:t>Type</a:t>
            </a:r>
            <a:r>
              <a:rPr lang="es-GT" sz="3200" dirty="0"/>
              <a:t> </a:t>
            </a:r>
            <a:endParaRPr lang="en-US" sz="32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35F923B-3688-4996-8111-6CF775629E3F}"/>
              </a:ext>
            </a:extLst>
          </p:cNvPr>
          <p:cNvSpPr txBox="1">
            <a:spLocks/>
          </p:cNvSpPr>
          <p:nvPr/>
        </p:nvSpPr>
        <p:spPr>
          <a:xfrm>
            <a:off x="2255963" y="4512076"/>
            <a:ext cx="4072335" cy="70126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>
              <a:buFontTx/>
              <a:buChar char="-"/>
            </a:pPr>
            <a:r>
              <a:rPr lang="en-US" sz="1800" dirty="0"/>
              <a:t>Bombing</a:t>
            </a:r>
          </a:p>
          <a:p>
            <a:pPr marL="457200" indent="-457200">
              <a:buFontTx/>
              <a:buChar char="-"/>
            </a:pPr>
            <a:r>
              <a:rPr lang="en-US" sz="1800" dirty="0"/>
              <a:t>Armed Assault </a:t>
            </a:r>
          </a:p>
          <a:p>
            <a:pPr marL="457200" indent="-457200">
              <a:buFontTx/>
              <a:buChar char="-"/>
            </a:pPr>
            <a:r>
              <a:rPr lang="en-US" sz="1800" dirty="0"/>
              <a:t> hostage taking</a:t>
            </a:r>
          </a:p>
          <a:p>
            <a:pPr marL="457200" indent="-457200">
              <a:buFontTx/>
              <a:buChar char="-"/>
            </a:pPr>
            <a:r>
              <a:rPr lang="en-US" sz="1800" dirty="0"/>
              <a:t>Assassination</a:t>
            </a:r>
          </a:p>
          <a:p>
            <a:pPr marL="457200" indent="-457200">
              <a:buFontTx/>
              <a:buChar char="-"/>
            </a:pPr>
            <a:r>
              <a:rPr lang="en-US" sz="1800" dirty="0"/>
              <a:t>Infrastructure attack</a:t>
            </a:r>
          </a:p>
          <a:p>
            <a:pPr marL="457200" indent="-457200">
              <a:buFontTx/>
              <a:buChar char="-"/>
            </a:pPr>
            <a:r>
              <a:rPr lang="en-US" sz="1800" dirty="0"/>
              <a:t>Unarmed assault</a:t>
            </a:r>
          </a:p>
          <a:p>
            <a:pPr marL="457200" indent="-457200">
              <a:buFontTx/>
              <a:buChar char="-"/>
            </a:pPr>
            <a:r>
              <a:rPr lang="en-US" sz="1800" dirty="0"/>
              <a:t>Barricade accident</a:t>
            </a:r>
          </a:p>
          <a:p>
            <a:pPr marL="457200" indent="-457200">
              <a:buFontTx/>
              <a:buChar char="-"/>
            </a:pPr>
            <a:r>
              <a:rPr lang="en-US" sz="1800" dirty="0"/>
              <a:t>hijacking</a:t>
            </a:r>
          </a:p>
        </p:txBody>
      </p:sp>
    </p:spTree>
    <p:extLst>
      <p:ext uri="{BB962C8B-B14F-4D97-AF65-F5344CB8AC3E}">
        <p14:creationId xmlns:p14="http://schemas.microsoft.com/office/powerpoint/2010/main" val="10299540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A0A3E-2CF5-4DE7-899D-F51DCD868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36846"/>
            <a:ext cx="11029616" cy="630247"/>
          </a:xfrm>
        </p:spPr>
        <p:txBody>
          <a:bodyPr/>
          <a:lstStyle/>
          <a:p>
            <a:r>
              <a:rPr lang="es-GT" dirty="0"/>
              <a:t>Pre procesamiento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E4CC5-7C57-43C2-8603-F9E16D745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0" y="1850995"/>
            <a:ext cx="11029615" cy="4270159"/>
          </a:xfrm>
        </p:spPr>
        <p:txBody>
          <a:bodyPr>
            <a:normAutofit/>
          </a:bodyPr>
          <a:lstStyle/>
          <a:p>
            <a:r>
              <a:rPr lang="es-GT" sz="1600" dirty="0"/>
              <a:t>Las variables categóricas que se mostraron anteriormente son de carácter nominal </a:t>
            </a:r>
          </a:p>
          <a:p>
            <a:r>
              <a:rPr lang="es-GT" sz="1600" dirty="0"/>
              <a:t>Se debe de realizar One-Hot </a:t>
            </a:r>
            <a:r>
              <a:rPr lang="es-GT" sz="1600" dirty="0" err="1"/>
              <a:t>Encoding</a:t>
            </a:r>
            <a:r>
              <a:rPr lang="es-GT" sz="1600" dirty="0"/>
              <a:t> para proceder a utilizar los algoritmos </a:t>
            </a:r>
          </a:p>
          <a:p>
            <a:r>
              <a:rPr lang="es-GT" sz="1600" dirty="0"/>
              <a:t>Las variables de país, nacionalidad del terrorista (o grupo) y el tipo de objetivo se codificaron por medio de un </a:t>
            </a:r>
            <a:r>
              <a:rPr lang="es-GT" sz="1600" dirty="0" err="1"/>
              <a:t>encoder</a:t>
            </a:r>
            <a:r>
              <a:rPr lang="es-GT" sz="1600" dirty="0"/>
              <a:t> binario. </a:t>
            </a:r>
          </a:p>
          <a:p>
            <a:r>
              <a:rPr lang="es-GT" sz="1600" dirty="0"/>
              <a:t>Con estos cambios, la cardinalidad del </a:t>
            </a:r>
            <a:r>
              <a:rPr lang="es-GT" sz="1600" dirty="0" err="1"/>
              <a:t>dataset</a:t>
            </a:r>
            <a:r>
              <a:rPr lang="es-GT" sz="1600" dirty="0"/>
              <a:t> aumentó a 78 variables distintas que representan cada una uno de los trabajos futuros a realizar. </a:t>
            </a:r>
          </a:p>
          <a:p>
            <a:endParaRPr lang="es-GT" sz="1600" dirty="0"/>
          </a:p>
          <a:p>
            <a:r>
              <a:rPr lang="es-GT" sz="1600" dirty="0"/>
              <a:t>Antes de proceder se deben de eliminar las columnas que no tienen sentido para la predicción:</a:t>
            </a:r>
          </a:p>
          <a:p>
            <a:pPr lvl="1"/>
            <a:r>
              <a:rPr lang="es-GT" sz="1400" dirty="0"/>
              <a:t>Cantidad de Muertos </a:t>
            </a:r>
          </a:p>
          <a:p>
            <a:pPr lvl="1"/>
            <a:r>
              <a:rPr lang="es-GT" sz="1400" dirty="0"/>
              <a:t>Cantidad de Heridos </a:t>
            </a:r>
          </a:p>
          <a:p>
            <a:pPr lvl="1"/>
            <a:r>
              <a:rPr lang="es-GT" sz="1400" dirty="0"/>
              <a:t>Cantidad de Capturados </a:t>
            </a:r>
          </a:p>
          <a:p>
            <a:pPr lvl="1"/>
            <a:r>
              <a:rPr lang="es-GT" sz="1400" dirty="0"/>
              <a:t>Clasificación de daños y su equivalente </a:t>
            </a:r>
            <a:r>
              <a:rPr lang="es-GT" sz="1400" dirty="0" err="1"/>
              <a:t>monetatio</a:t>
            </a:r>
            <a:r>
              <a:rPr lang="es-GT" sz="1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4907081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01087-E5C1-4740-93EE-591558A86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46353"/>
          </a:xfrm>
        </p:spPr>
        <p:txBody>
          <a:bodyPr/>
          <a:lstStyle/>
          <a:p>
            <a:r>
              <a:rPr lang="en-US" dirty="0" err="1"/>
              <a:t>Resultados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F4BAB4-1B82-4ED7-B49D-D94DCEB09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271" y="1552696"/>
            <a:ext cx="11029615" cy="5096679"/>
          </a:xfrm>
        </p:spPr>
        <p:txBody>
          <a:bodyPr>
            <a:normAutofit/>
          </a:bodyPr>
          <a:lstStyle/>
          <a:p>
            <a:r>
              <a:rPr lang="en-US" dirty="0"/>
              <a:t>Se </a:t>
            </a:r>
            <a:r>
              <a:rPr lang="en-US" dirty="0" err="1"/>
              <a:t>aplic</a:t>
            </a:r>
            <a:r>
              <a:rPr lang="es-GT" dirty="0" err="1"/>
              <a:t>ó</a:t>
            </a:r>
            <a:r>
              <a:rPr lang="es-GT" dirty="0"/>
              <a:t> la técnica de K </a:t>
            </a:r>
            <a:r>
              <a:rPr lang="es-GT" dirty="0" err="1"/>
              <a:t>Fold</a:t>
            </a:r>
            <a:r>
              <a:rPr lang="es-GT" dirty="0"/>
              <a:t> Cross </a:t>
            </a:r>
            <a:r>
              <a:rPr lang="es-GT" dirty="0" err="1"/>
              <a:t>Validation</a:t>
            </a:r>
            <a:r>
              <a:rPr lang="es-GT" dirty="0"/>
              <a:t> para el entrenamiento y la búsqueda del mejor modelo.</a:t>
            </a:r>
          </a:p>
          <a:p>
            <a:pPr marL="0" indent="0">
              <a:buNone/>
            </a:pPr>
            <a:endParaRPr lang="es-GT" dirty="0"/>
          </a:p>
          <a:p>
            <a:r>
              <a:rPr lang="es-GT" dirty="0"/>
              <a:t>Regresión Logística </a:t>
            </a:r>
          </a:p>
          <a:p>
            <a:pPr marL="0" indent="0">
              <a:buNone/>
            </a:pPr>
            <a:endParaRPr lang="es-GT" dirty="0"/>
          </a:p>
          <a:p>
            <a:r>
              <a:rPr lang="es-GT" dirty="0"/>
              <a:t>LDA -&gt; Regresión Logística </a:t>
            </a:r>
          </a:p>
          <a:p>
            <a:pPr marL="0" indent="0">
              <a:buNone/>
            </a:pPr>
            <a:endParaRPr lang="es-GT" dirty="0"/>
          </a:p>
          <a:p>
            <a:r>
              <a:rPr lang="es-GT" dirty="0"/>
              <a:t>LDA </a:t>
            </a:r>
            <a:r>
              <a:rPr lang="en-US" dirty="0"/>
              <a:t>-&gt; SVM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LDA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A6F3E2-006C-4DED-BDF9-8DDAF8101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9307" y="3078793"/>
            <a:ext cx="2143125" cy="3524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C7E3EE3-E164-461B-98DA-62A364144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6849" y="4770851"/>
            <a:ext cx="2171700" cy="2952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D7D3DFE-5162-4BE5-B16A-84A21176DA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4552" y="3962922"/>
            <a:ext cx="2171700" cy="2762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9474493-6D2A-4267-BA2E-B556452531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3885" y="5597830"/>
            <a:ext cx="2085975" cy="352425"/>
          </a:xfrm>
          <a:prstGeom prst="rect">
            <a:avLst/>
          </a:prstGeom>
        </p:spPr>
      </p:pic>
      <p:sp>
        <p:nvSpPr>
          <p:cNvPr id="10" name="Star: 5 Points 9">
            <a:extLst>
              <a:ext uri="{FF2B5EF4-FFF2-40B4-BE49-F238E27FC236}">
                <a16:creationId xmlns:a16="http://schemas.microsoft.com/office/drawing/2014/main" id="{652334A2-4BBC-4222-8E07-24C6B8CAFB93}"/>
              </a:ext>
            </a:extLst>
          </p:cNvPr>
          <p:cNvSpPr/>
          <p:nvPr/>
        </p:nvSpPr>
        <p:spPr>
          <a:xfrm>
            <a:off x="5279253" y="2880803"/>
            <a:ext cx="665825" cy="577049"/>
          </a:xfrm>
          <a:prstGeom prst="star5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tar: 5 Points 10">
            <a:extLst>
              <a:ext uri="{FF2B5EF4-FFF2-40B4-BE49-F238E27FC236}">
                <a16:creationId xmlns:a16="http://schemas.microsoft.com/office/drawing/2014/main" id="{92469A5F-6529-420C-B4FB-1AA4EE746B3C}"/>
              </a:ext>
            </a:extLst>
          </p:cNvPr>
          <p:cNvSpPr/>
          <p:nvPr/>
        </p:nvSpPr>
        <p:spPr>
          <a:xfrm>
            <a:off x="4000869" y="5485517"/>
            <a:ext cx="665825" cy="577049"/>
          </a:xfrm>
          <a:prstGeom prst="star5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7571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59D95-CA52-459A-9AEF-826FBDAF7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807048"/>
          </a:xfrm>
        </p:spPr>
        <p:txBody>
          <a:bodyPr/>
          <a:lstStyle/>
          <a:p>
            <a:r>
              <a:rPr lang="en-US" dirty="0" err="1"/>
              <a:t>Conclusiones</a:t>
            </a:r>
            <a:r>
              <a:rPr lang="en-US" dirty="0"/>
              <a:t> y </a:t>
            </a:r>
            <a:r>
              <a:rPr lang="en-US" dirty="0" err="1"/>
              <a:t>Recomendaciones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47539-5B58-4379-9049-BC1BA5AE6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950247"/>
            <a:ext cx="11029615" cy="3634486"/>
          </a:xfrm>
        </p:spPr>
        <p:txBody>
          <a:bodyPr/>
          <a:lstStyle/>
          <a:p>
            <a:r>
              <a:rPr lang="en-US" dirty="0"/>
              <a:t>La </a:t>
            </a:r>
            <a:r>
              <a:rPr lang="en-US" dirty="0" err="1"/>
              <a:t>regi</a:t>
            </a:r>
            <a:r>
              <a:rPr lang="es-GT" dirty="0" err="1"/>
              <a:t>ón</a:t>
            </a:r>
            <a:r>
              <a:rPr lang="es-GT" dirty="0"/>
              <a:t> que ha tenido mayor cantidad de ataques terroristas es el Medio Oriente en conjunto con el Norte de África </a:t>
            </a:r>
          </a:p>
          <a:p>
            <a:pPr lvl="1"/>
            <a:r>
              <a:rPr lang="es-GT" dirty="0"/>
              <a:t>No obstante hay países que no están en la región de mayor ataques pero tienen mayor cantidad individual. </a:t>
            </a:r>
          </a:p>
          <a:p>
            <a:r>
              <a:rPr lang="es-GT" dirty="0"/>
              <a:t>Hay una relación visual entre el tipo de ataque terrorista y los países a nivel de sectores geográficos. </a:t>
            </a:r>
          </a:p>
          <a:p>
            <a:r>
              <a:rPr lang="es-GT" dirty="0"/>
              <a:t>Se recomienda agregar datos económicos para posiblemente identificar una relación adicional para los datos de ubicación de los ataques terroristas. </a:t>
            </a:r>
          </a:p>
          <a:p>
            <a:r>
              <a:rPr lang="es-GT" dirty="0"/>
              <a:t>Se podría aplicar algún algoritmo de </a:t>
            </a:r>
            <a:r>
              <a:rPr lang="es-GT" dirty="0" err="1"/>
              <a:t>clustering</a:t>
            </a:r>
            <a:r>
              <a:rPr lang="es-GT" dirty="0"/>
              <a:t> o de clasificación no supervisada como PCA para realizar una separación en el mapa mostrado anteriormente.  </a:t>
            </a:r>
          </a:p>
          <a:p>
            <a:r>
              <a:rPr lang="es-GT" dirty="0"/>
              <a:t>Utilizar diferentes tipos de </a:t>
            </a:r>
            <a:r>
              <a:rPr lang="es-GT" dirty="0" err="1"/>
              <a:t>encoding</a:t>
            </a:r>
            <a:r>
              <a:rPr lang="es-GT" dirty="0"/>
              <a:t> para las variables categóricas y evaluar otras estrategias para manejar gran cantidades de nulos.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417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B8DD2392-397B-48BF-BEFA-EA1FB881C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Resultado de imagen de terrorism">
            <a:extLst>
              <a:ext uri="{FF2B5EF4-FFF2-40B4-BE49-F238E27FC236}">
                <a16:creationId xmlns:a16="http://schemas.microsoft.com/office/drawing/2014/main" id="{83A43AE9-4FCF-4CEB-B61B-6BDDCADDB0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13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99FD48-D223-4ABE-9BE0-EB3B3E8D9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870" y="702156"/>
            <a:ext cx="10144260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0" kern="1200" cap="all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Global Terrorism Database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41361DB-7162-4DDF-A4EF-086F8C30D152}"/>
              </a:ext>
            </a:extLst>
          </p:cNvPr>
          <p:cNvSpPr txBox="1">
            <a:spLocks/>
          </p:cNvSpPr>
          <p:nvPr/>
        </p:nvSpPr>
        <p:spPr>
          <a:xfrm>
            <a:off x="965199" y="2180496"/>
            <a:ext cx="10261602" cy="36783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i="1" dirty="0"/>
              <a:t>“Un acto terrorista es aquel que amenaza o utiliza fuerza ilegal y violencia para cumplir un objetivo político, económico, religioso o social. Esto se hace por medio de miedo, coerción e intimidación.”</a:t>
            </a:r>
          </a:p>
        </p:txBody>
      </p:sp>
    </p:spTree>
    <p:extLst>
      <p:ext uri="{BB962C8B-B14F-4D97-AF65-F5344CB8AC3E}">
        <p14:creationId xmlns:p14="http://schemas.microsoft.com/office/powerpoint/2010/main" val="36877740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AD410-2B74-440A-B48A-0C7B3F2C7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GT" sz="4000" dirty="0"/>
              <a:t>Información preliminar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6DC2E-C0F8-4A6C-947B-822CEEEE2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453" y="2698811"/>
            <a:ext cx="4949597" cy="2965819"/>
          </a:xfrm>
        </p:spPr>
        <p:txBody>
          <a:bodyPr>
            <a:noAutofit/>
          </a:bodyPr>
          <a:lstStyle/>
          <a:p>
            <a:r>
              <a:rPr lang="en-US" sz="3600" dirty="0"/>
              <a:t>181,691 </a:t>
            </a:r>
            <a:r>
              <a:rPr lang="en-US" sz="3600" dirty="0" err="1"/>
              <a:t>observaciones</a:t>
            </a:r>
            <a:r>
              <a:rPr lang="en-US" sz="3600" dirty="0"/>
              <a:t> </a:t>
            </a:r>
          </a:p>
          <a:p>
            <a:r>
              <a:rPr lang="en-US" sz="3600" dirty="0"/>
              <a:t>135 variables </a:t>
            </a:r>
          </a:p>
          <a:p>
            <a:r>
              <a:rPr lang="en-US" sz="3600" dirty="0" err="1"/>
              <a:t>Datos</a:t>
            </a:r>
            <a:r>
              <a:rPr lang="en-US" sz="3600" dirty="0"/>
              <a:t> </a:t>
            </a:r>
            <a:r>
              <a:rPr lang="en-US" sz="3600" dirty="0" err="1"/>
              <a:t>Mundiales</a:t>
            </a:r>
            <a:r>
              <a:rPr lang="en-US" sz="3600" dirty="0"/>
              <a:t> </a:t>
            </a:r>
          </a:p>
          <a:p>
            <a:r>
              <a:rPr lang="en-US" sz="3600" dirty="0"/>
              <a:t>1970 - 2017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6BCE07C-25BC-4272-ACC4-66DDD3F3F86E}"/>
              </a:ext>
            </a:extLst>
          </p:cNvPr>
          <p:cNvSpPr txBox="1">
            <a:spLocks/>
          </p:cNvSpPr>
          <p:nvPr/>
        </p:nvSpPr>
        <p:spPr>
          <a:xfrm>
            <a:off x="7155403" y="2592279"/>
            <a:ext cx="4634144" cy="29658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76,913 </a:t>
            </a:r>
            <a:r>
              <a:rPr lang="en-US" sz="3600" dirty="0" err="1"/>
              <a:t>observaciones</a:t>
            </a:r>
            <a:r>
              <a:rPr lang="en-US" sz="3600" dirty="0"/>
              <a:t> </a:t>
            </a:r>
          </a:p>
          <a:p>
            <a:r>
              <a:rPr lang="en-US" sz="3600" dirty="0"/>
              <a:t>135 variables </a:t>
            </a:r>
          </a:p>
          <a:p>
            <a:r>
              <a:rPr lang="en-US" sz="3600" dirty="0" err="1"/>
              <a:t>Datos</a:t>
            </a:r>
            <a:r>
              <a:rPr lang="en-US" sz="3600" dirty="0"/>
              <a:t> </a:t>
            </a:r>
            <a:r>
              <a:rPr lang="en-US" sz="3600" dirty="0" err="1"/>
              <a:t>Mundiales</a:t>
            </a:r>
            <a:r>
              <a:rPr lang="en-US" sz="3600" dirty="0"/>
              <a:t> </a:t>
            </a:r>
          </a:p>
          <a:p>
            <a:r>
              <a:rPr lang="en-US" sz="3600" dirty="0"/>
              <a:t>2012 - 2017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A95A678-3394-48AB-AC44-DD40B5B80DA1}"/>
              </a:ext>
            </a:extLst>
          </p:cNvPr>
          <p:cNvCxnSpPr>
            <a:cxnSpLocks/>
          </p:cNvCxnSpPr>
          <p:nvPr/>
        </p:nvCxnSpPr>
        <p:spPr>
          <a:xfrm>
            <a:off x="5036598" y="3994951"/>
            <a:ext cx="1603899" cy="0"/>
          </a:xfrm>
          <a:prstGeom prst="straightConnector1">
            <a:avLst/>
          </a:prstGeom>
          <a:ln w="762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274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482F7-4BF1-4D2A-95D3-8FD2C4E4E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91638"/>
          </a:xfrm>
        </p:spPr>
        <p:txBody>
          <a:bodyPr/>
          <a:lstStyle/>
          <a:p>
            <a:r>
              <a:rPr lang="es-GT" dirty="0"/>
              <a:t>Revisión de los datos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59E04-9B3F-47AD-A7C9-C9E2601D7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906807"/>
            <a:ext cx="11029615" cy="4653791"/>
          </a:xfrm>
        </p:spPr>
        <p:txBody>
          <a:bodyPr>
            <a:normAutofit/>
          </a:bodyPr>
          <a:lstStyle/>
          <a:p>
            <a:r>
              <a:rPr lang="es-GT" sz="2800" dirty="0"/>
              <a:t>Tiempo</a:t>
            </a:r>
          </a:p>
          <a:p>
            <a:r>
              <a:rPr lang="es-GT" sz="2800" dirty="0"/>
              <a:t>País</a:t>
            </a:r>
          </a:p>
          <a:p>
            <a:r>
              <a:rPr lang="es-GT" sz="2800" dirty="0"/>
              <a:t>Región </a:t>
            </a:r>
          </a:p>
          <a:p>
            <a:r>
              <a:rPr lang="es-GT" sz="2800" dirty="0"/>
              <a:t>Ubicación</a:t>
            </a:r>
          </a:p>
          <a:p>
            <a:r>
              <a:rPr lang="es-GT" sz="2800" dirty="0"/>
              <a:t>Tipo de Ataque</a:t>
            </a:r>
          </a:p>
          <a:p>
            <a:r>
              <a:rPr lang="es-GT" sz="2800" dirty="0"/>
              <a:t>Tipo de Arma Utilizada </a:t>
            </a:r>
          </a:p>
          <a:p>
            <a:r>
              <a:rPr lang="es-GT" sz="2800" dirty="0"/>
              <a:t>Número de Muertos </a:t>
            </a:r>
          </a:p>
          <a:p>
            <a:r>
              <a:rPr lang="es-GT" sz="2800" dirty="0"/>
              <a:t>Número de Heridos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D4293AF-689A-41BF-8C79-B49E72F95BDE}"/>
              </a:ext>
            </a:extLst>
          </p:cNvPr>
          <p:cNvSpPr/>
          <p:nvPr/>
        </p:nvSpPr>
        <p:spPr>
          <a:xfrm>
            <a:off x="6759451" y="3449320"/>
            <a:ext cx="2251969" cy="217141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GT" dirty="0"/>
              <a:t>5</a:t>
            </a:r>
            <a:r>
              <a:rPr lang="en-US" dirty="0"/>
              <a:t>5 – Float64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489DE0C-D04A-41F5-8A24-4FE47A85303D}"/>
              </a:ext>
            </a:extLst>
          </p:cNvPr>
          <p:cNvSpPr/>
          <p:nvPr/>
        </p:nvSpPr>
        <p:spPr>
          <a:xfrm>
            <a:off x="9381031" y="4718774"/>
            <a:ext cx="1927934" cy="180391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GT" dirty="0"/>
              <a:t>22 – Int64</a:t>
            </a: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37F70ED-1567-42A3-AC8F-F0E317E15CF6}"/>
              </a:ext>
            </a:extLst>
          </p:cNvPr>
          <p:cNvSpPr/>
          <p:nvPr/>
        </p:nvSpPr>
        <p:spPr>
          <a:xfrm>
            <a:off x="4160065" y="1925507"/>
            <a:ext cx="2441359" cy="230819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GT" dirty="0"/>
              <a:t>58 - </a:t>
            </a:r>
            <a:r>
              <a:rPr lang="es-GT" dirty="0" err="1"/>
              <a:t>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875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84933-9AEF-4723-9FFE-2B381847E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18271"/>
          </a:xfrm>
        </p:spPr>
        <p:txBody>
          <a:bodyPr/>
          <a:lstStyle/>
          <a:p>
            <a:r>
              <a:rPr lang="en-US" dirty="0" err="1"/>
              <a:t>Valores</a:t>
            </a:r>
            <a:r>
              <a:rPr lang="en-US" dirty="0"/>
              <a:t> </a:t>
            </a:r>
            <a:r>
              <a:rPr lang="en-US" dirty="0" err="1"/>
              <a:t>nulos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AA87382-DE67-4434-BAEF-D60D3B40C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27" y="1877828"/>
            <a:ext cx="11029615" cy="4431978"/>
          </a:xfrm>
        </p:spPr>
        <p:txBody>
          <a:bodyPr>
            <a:normAutofit/>
          </a:bodyPr>
          <a:lstStyle/>
          <a:p>
            <a:r>
              <a:rPr lang="es-GT" sz="2800" dirty="0"/>
              <a:t>Un total de 5, 520,783 esparcidos a lo largo de 90 columnas</a:t>
            </a:r>
          </a:p>
          <a:p>
            <a:pPr lvl="1"/>
            <a:r>
              <a:rPr lang="es-GT" sz="2400" dirty="0"/>
              <a:t>Datos Redundantes </a:t>
            </a:r>
          </a:p>
          <a:p>
            <a:pPr lvl="1"/>
            <a:r>
              <a:rPr lang="es-GT" sz="2400" dirty="0"/>
              <a:t>Clasificación de subconjuntos</a:t>
            </a:r>
          </a:p>
          <a:p>
            <a:pPr lvl="1"/>
            <a:r>
              <a:rPr lang="es-GT" sz="2400" dirty="0"/>
              <a:t>Estimaciones </a:t>
            </a:r>
          </a:p>
          <a:p>
            <a:pPr lvl="1"/>
            <a:r>
              <a:rPr lang="es-GT" sz="2400" dirty="0"/>
              <a:t>Datos Manuales  </a:t>
            </a:r>
          </a:p>
          <a:p>
            <a:pPr marL="324000" lvl="1" indent="0">
              <a:buNone/>
            </a:pPr>
            <a:endParaRPr lang="es-GT" sz="2400" dirty="0"/>
          </a:p>
          <a:p>
            <a:pPr marL="324000" lvl="1" indent="0">
              <a:buNone/>
            </a:pPr>
            <a:r>
              <a:rPr lang="es-GT" sz="2400" dirty="0"/>
              <a:t>Eliminación, Imputación </a:t>
            </a:r>
            <a:r>
              <a:rPr lang="es-GT" sz="2400" i="1" dirty="0" err="1"/>
              <a:t>Most</a:t>
            </a:r>
            <a:r>
              <a:rPr lang="es-GT" sz="2400" i="1" dirty="0"/>
              <a:t> </a:t>
            </a:r>
            <a:r>
              <a:rPr lang="es-GT" sz="2400" i="1" dirty="0" err="1"/>
              <a:t>Frequent</a:t>
            </a:r>
            <a:r>
              <a:rPr lang="es-GT" sz="2400" i="1" dirty="0"/>
              <a:t>, </a:t>
            </a:r>
          </a:p>
          <a:p>
            <a:pPr marL="324000" lvl="1" indent="0">
              <a:buNone/>
            </a:pPr>
            <a:r>
              <a:rPr lang="es-GT" sz="2400" dirty="0"/>
              <a:t>Imputación Promedio</a:t>
            </a:r>
          </a:p>
          <a:p>
            <a:pPr lvl="1"/>
            <a:endParaRPr lang="en-US" sz="1800" dirty="0"/>
          </a:p>
        </p:txBody>
      </p:sp>
      <p:sp>
        <p:nvSpPr>
          <p:cNvPr id="7" name="Flowchart: Internal Storage 6">
            <a:extLst>
              <a:ext uri="{FF2B5EF4-FFF2-40B4-BE49-F238E27FC236}">
                <a16:creationId xmlns:a16="http://schemas.microsoft.com/office/drawing/2014/main" id="{FFFB7620-2EA3-46A0-A393-B26435CBC322}"/>
              </a:ext>
            </a:extLst>
          </p:cNvPr>
          <p:cNvSpPr/>
          <p:nvPr/>
        </p:nvSpPr>
        <p:spPr>
          <a:xfrm>
            <a:off x="7695163" y="3172947"/>
            <a:ext cx="3391270" cy="2982897"/>
          </a:xfrm>
          <a:prstGeom prst="flowChartInternalStorag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91E253-C6AB-4DCD-A00F-36ECF144A8F7}"/>
              </a:ext>
            </a:extLst>
          </p:cNvPr>
          <p:cNvSpPr txBox="1"/>
          <p:nvPr/>
        </p:nvSpPr>
        <p:spPr>
          <a:xfrm>
            <a:off x="10449017" y="2548644"/>
            <a:ext cx="5592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2800" dirty="0"/>
              <a:t>36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4DD208-E934-4750-96F5-832BF02D712C}"/>
              </a:ext>
            </a:extLst>
          </p:cNvPr>
          <p:cNvSpPr txBox="1"/>
          <p:nvPr/>
        </p:nvSpPr>
        <p:spPr>
          <a:xfrm>
            <a:off x="6329779" y="5632624"/>
            <a:ext cx="11629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2800" dirty="0"/>
              <a:t>76,434</a:t>
            </a:r>
            <a:endParaRPr lang="en-US" sz="28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0FB9074-4824-4A42-8C9D-E287311DC2FC}"/>
              </a:ext>
            </a:extLst>
          </p:cNvPr>
          <p:cNvCxnSpPr/>
          <p:nvPr/>
        </p:nvCxnSpPr>
        <p:spPr>
          <a:xfrm>
            <a:off x="7821227" y="2810254"/>
            <a:ext cx="23614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60F3F6D-C5AC-45A9-A56F-AC73D962E9AB}"/>
              </a:ext>
            </a:extLst>
          </p:cNvPr>
          <p:cNvCxnSpPr>
            <a:cxnSpLocks/>
          </p:cNvCxnSpPr>
          <p:nvPr/>
        </p:nvCxnSpPr>
        <p:spPr>
          <a:xfrm>
            <a:off x="7217248" y="2834399"/>
            <a:ext cx="0" cy="2518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8219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910015B9-6046-41B8-83BD-71778D2F9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3908232-52E2-4794-A6C1-54300FB989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2B9299F-BED7-44C5-9CC5-E542F9193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9DDF273-E040-4765-AD05-872458E137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C592B42C-58FA-4A86-86F9-BA64DFB528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9AE81AC-D16D-497C-95C0-16E491F119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465720C-012A-4C28-8AA5-75E0C7CC2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4340" y="453643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2137993-2819-4F0D-9767-4F7C41F33D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C9E8B1E-9FF3-4471-BF13-F774FD86E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652" y="638175"/>
            <a:ext cx="3700760" cy="575239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59F7CF-9262-4C2F-9026-6744ECB9A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218" y="1656292"/>
            <a:ext cx="3150659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 err="1">
                <a:solidFill>
                  <a:srgbClr val="FFFFFF"/>
                </a:solidFill>
              </a:rPr>
              <a:t>Países</a:t>
            </a:r>
            <a:r>
              <a:rPr lang="en-US" sz="3600" dirty="0">
                <a:solidFill>
                  <a:srgbClr val="FFFFFF"/>
                </a:solidFill>
              </a:rPr>
              <a:t> y </a:t>
            </a:r>
            <a:r>
              <a:rPr lang="en-US" sz="3600" dirty="0" err="1">
                <a:solidFill>
                  <a:srgbClr val="FFFFFF"/>
                </a:solidFill>
              </a:rPr>
              <a:t>tipos</a:t>
            </a:r>
            <a:r>
              <a:rPr lang="en-US" sz="3600" dirty="0">
                <a:solidFill>
                  <a:srgbClr val="FFFFFF"/>
                </a:solidFill>
              </a:rPr>
              <a:t> de </a:t>
            </a:r>
            <a:r>
              <a:rPr lang="en-US" sz="3600" dirty="0" err="1">
                <a:solidFill>
                  <a:srgbClr val="FFFFFF"/>
                </a:solidFill>
              </a:rPr>
              <a:t>ataques</a:t>
            </a:r>
            <a:r>
              <a:rPr lang="en-US" sz="3600" dirty="0">
                <a:solidFill>
                  <a:srgbClr val="FFFFFF"/>
                </a:solidFill>
              </a:rPr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947B20-1534-4362-9004-E4BC679A8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1830" y="2253107"/>
            <a:ext cx="3723323" cy="2150218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C004C10-DD29-445B-A38A-106061A21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6451" y="1273775"/>
            <a:ext cx="3566897" cy="4310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211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0875F-7291-4F0C-AC18-4F694D818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2896784"/>
            <a:ext cx="11029616" cy="118872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¿</a:t>
            </a:r>
            <a:r>
              <a:rPr lang="es-GT" sz="3600" dirty="0"/>
              <a:t>Qué región geográfica ha sido afectada por mayor cantidad de ataques terroristas?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44262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E237A0-4270-4410-93DE-0A222B2F0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223" y="2763506"/>
            <a:ext cx="3409783" cy="130036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err="1">
                <a:solidFill>
                  <a:srgbClr val="FFFFFF"/>
                </a:solidFill>
              </a:rPr>
              <a:t>Cantidad</a:t>
            </a:r>
            <a:r>
              <a:rPr lang="en-US" dirty="0">
                <a:solidFill>
                  <a:srgbClr val="FFFFFF"/>
                </a:solidFill>
              </a:rPr>
              <a:t> de </a:t>
            </a:r>
            <a:r>
              <a:rPr lang="en-US" dirty="0" err="1">
                <a:solidFill>
                  <a:srgbClr val="FFFFFF"/>
                </a:solidFill>
              </a:rPr>
              <a:t>ataques</a:t>
            </a:r>
            <a:r>
              <a:rPr lang="en-US" dirty="0">
                <a:solidFill>
                  <a:srgbClr val="FFFFFF"/>
                </a:solidFill>
              </a:rPr>
              <a:t> por </a:t>
            </a:r>
            <a:r>
              <a:rPr lang="en-US" dirty="0" err="1">
                <a:solidFill>
                  <a:srgbClr val="FFFFFF"/>
                </a:solidFill>
              </a:rPr>
              <a:t>Región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C8272734-B93A-4589-A34E-33C5BE0029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699" y="936140"/>
            <a:ext cx="6839906" cy="5198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8865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9394E1F-0B5F-497D-B2A6-8383A2A54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3"/>
            <a:chOff x="438068" y="457200"/>
            <a:chExt cx="3703320" cy="5935133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F1FF39A-AC3C-4066-9D4C-519AA22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01201"/>
              <a:ext cx="3702134" cy="5791132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4C13BAB-7C00-4D21-A857-E3D41C0A2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3BB8401-3703-48E8-9DFA-D5E1966BD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160" y="2523047"/>
            <a:ext cx="3412067" cy="178819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 err="1">
                <a:solidFill>
                  <a:srgbClr val="FFFFFF"/>
                </a:solidFill>
              </a:rPr>
              <a:t>Cantidad</a:t>
            </a:r>
            <a:r>
              <a:rPr lang="en-US" sz="3600" dirty="0">
                <a:solidFill>
                  <a:srgbClr val="FFFFFF"/>
                </a:solidFill>
              </a:rPr>
              <a:t> de </a:t>
            </a:r>
            <a:r>
              <a:rPr lang="en-US" sz="3600" dirty="0" err="1">
                <a:solidFill>
                  <a:srgbClr val="FFFFFF"/>
                </a:solidFill>
              </a:rPr>
              <a:t>ataques</a:t>
            </a:r>
            <a:r>
              <a:rPr lang="en-US" sz="3600" dirty="0">
                <a:solidFill>
                  <a:srgbClr val="FFFFFF"/>
                </a:solidFill>
              </a:rPr>
              <a:t> por </a:t>
            </a:r>
            <a:r>
              <a:rPr lang="en-US" sz="3600" dirty="0" err="1">
                <a:solidFill>
                  <a:srgbClr val="FFFFFF"/>
                </a:solidFill>
              </a:rPr>
              <a:t>tipo</a:t>
            </a:r>
            <a:endParaRPr lang="en-US" sz="3600" dirty="0">
              <a:solidFill>
                <a:srgbClr val="FFFFFF"/>
              </a:solidFill>
            </a:endParaRPr>
          </a:p>
        </p:txBody>
      </p: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F575CEAF-7053-46FA-AE49-9AA43CE013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270" y="601201"/>
            <a:ext cx="7129184" cy="5721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59935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DarkSeed_2SEEDS">
      <a:dk1>
        <a:srgbClr val="000000"/>
      </a:dk1>
      <a:lt1>
        <a:srgbClr val="FFFFFF"/>
      </a:lt1>
      <a:dk2>
        <a:srgbClr val="242841"/>
      </a:dk2>
      <a:lt2>
        <a:srgbClr val="E8E7E2"/>
      </a:lt2>
      <a:accent1>
        <a:srgbClr val="4050B3"/>
      </a:accent1>
      <a:accent2>
        <a:srgbClr val="4D8EC3"/>
      </a:accent2>
      <a:accent3>
        <a:srgbClr val="6E4DC3"/>
      </a:accent3>
      <a:accent4>
        <a:srgbClr val="B13B63"/>
      </a:accent4>
      <a:accent5>
        <a:srgbClr val="C3564D"/>
      </a:accent5>
      <a:accent6>
        <a:srgbClr val="B1763B"/>
      </a:accent6>
      <a:hlink>
        <a:srgbClr val="C04392"/>
      </a:hlink>
      <a:folHlink>
        <a:srgbClr val="7F7F7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</TotalTime>
  <Words>480</Words>
  <Application>Microsoft Office PowerPoint</Application>
  <PresentationFormat>Widescreen</PresentationFormat>
  <Paragraphs>80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Gill Sans MT</vt:lpstr>
      <vt:lpstr>Wingdings 2</vt:lpstr>
      <vt:lpstr>DividendVTI</vt:lpstr>
      <vt:lpstr>GTD analysis</vt:lpstr>
      <vt:lpstr>Global Terrorism Database</vt:lpstr>
      <vt:lpstr>Información preliminar</vt:lpstr>
      <vt:lpstr>Revisión de los datos</vt:lpstr>
      <vt:lpstr>Valores nulos</vt:lpstr>
      <vt:lpstr>Países y tipos de ataques </vt:lpstr>
      <vt:lpstr>¿Qué región geográfica ha sido afectada por mayor cantidad de ataques terroristas?</vt:lpstr>
      <vt:lpstr>Cantidad de ataques por Región</vt:lpstr>
      <vt:lpstr>Cantidad de ataques por tipo</vt:lpstr>
      <vt:lpstr>Cantidad de ataques por país</vt:lpstr>
      <vt:lpstr>Cantidad de ataques por país y resultado</vt:lpstr>
      <vt:lpstr>¿Hay alguna relación entre el país afectado y el tipo de ataque se utiliza en contra del mismo? </vt:lpstr>
      <vt:lpstr>PowerPoint Presentation</vt:lpstr>
      <vt:lpstr>PowerPoint Presentation</vt:lpstr>
      <vt:lpstr>Predicción de variable Attack Type </vt:lpstr>
      <vt:lpstr>Pre procesamiento </vt:lpstr>
      <vt:lpstr>Resultados</vt:lpstr>
      <vt:lpstr>Conclusiones y Recomendaciones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GTD analysis</dc:title>
  <dc:creator> </dc:creator>
  <cp:lastModifiedBy> </cp:lastModifiedBy>
  <cp:revision>8</cp:revision>
  <dcterms:created xsi:type="dcterms:W3CDTF">2020-02-18T18:34:03Z</dcterms:created>
  <dcterms:modified xsi:type="dcterms:W3CDTF">2020-02-18T19:24:00Z</dcterms:modified>
</cp:coreProperties>
</file>