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740C5-7EB8-43F4-9BB4-B4B4D8BB103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6F6BDE-8EEA-4DA9-A963-A68732ADAC42}">
      <dgm:prSet/>
      <dgm:spPr/>
      <dgm:t>
        <a:bodyPr/>
        <a:lstStyle/>
        <a:p>
          <a:r>
            <a:rPr lang="es-GT"/>
            <a:t>Árbol de decisión con todas las variables </a:t>
          </a:r>
          <a:endParaRPr lang="en-US"/>
        </a:p>
      </dgm:t>
    </dgm:pt>
    <dgm:pt modelId="{FE84195A-5288-42F6-9E8C-B2ED8AAB2995}" type="parTrans" cxnId="{915643F6-8769-4C4C-AD95-B06EA40310DD}">
      <dgm:prSet/>
      <dgm:spPr/>
      <dgm:t>
        <a:bodyPr/>
        <a:lstStyle/>
        <a:p>
          <a:endParaRPr lang="en-US"/>
        </a:p>
      </dgm:t>
    </dgm:pt>
    <dgm:pt modelId="{7661F2DC-523B-44FC-A56A-9AD6B96A4194}" type="sibTrans" cxnId="{915643F6-8769-4C4C-AD95-B06EA40310DD}">
      <dgm:prSet/>
      <dgm:spPr/>
      <dgm:t>
        <a:bodyPr/>
        <a:lstStyle/>
        <a:p>
          <a:endParaRPr lang="en-US"/>
        </a:p>
      </dgm:t>
    </dgm:pt>
    <dgm:pt modelId="{2FF1F28A-21A2-491C-A967-E97F4F177701}">
      <dgm:prSet/>
      <dgm:spPr/>
      <dgm:t>
        <a:bodyPr/>
        <a:lstStyle/>
        <a:p>
          <a:r>
            <a:rPr lang="es-GT"/>
            <a:t>Árbol de decisión con variables seleccionadas por importancia</a:t>
          </a:r>
          <a:endParaRPr lang="en-US"/>
        </a:p>
      </dgm:t>
    </dgm:pt>
    <dgm:pt modelId="{A38A7AE1-6ED5-4E2A-AD8A-D7EEC2BFA71B}" type="parTrans" cxnId="{29F36BB3-102B-4761-9978-8B5071AD38FA}">
      <dgm:prSet/>
      <dgm:spPr/>
      <dgm:t>
        <a:bodyPr/>
        <a:lstStyle/>
        <a:p>
          <a:endParaRPr lang="en-US"/>
        </a:p>
      </dgm:t>
    </dgm:pt>
    <dgm:pt modelId="{6B6B830E-0EDB-496B-A6A9-D00C7924D60C}" type="sibTrans" cxnId="{29F36BB3-102B-4761-9978-8B5071AD38FA}">
      <dgm:prSet/>
      <dgm:spPr/>
      <dgm:t>
        <a:bodyPr/>
        <a:lstStyle/>
        <a:p>
          <a:endParaRPr lang="en-US"/>
        </a:p>
      </dgm:t>
    </dgm:pt>
    <dgm:pt modelId="{55F83129-2040-404F-A3EA-E3CE6531459C}">
      <dgm:prSet/>
      <dgm:spPr/>
      <dgm:t>
        <a:bodyPr/>
        <a:lstStyle/>
        <a:p>
          <a:r>
            <a:rPr lang="es-GT"/>
            <a:t>Random Forest, feature importances </a:t>
          </a:r>
          <a:endParaRPr lang="en-US"/>
        </a:p>
      </dgm:t>
    </dgm:pt>
    <dgm:pt modelId="{EF2DAEF9-7E90-4DA2-B76A-99796E9E00C6}" type="parTrans" cxnId="{AD3ABED4-1F0F-438F-991B-A8C16F0179EB}">
      <dgm:prSet/>
      <dgm:spPr/>
      <dgm:t>
        <a:bodyPr/>
        <a:lstStyle/>
        <a:p>
          <a:endParaRPr lang="en-US"/>
        </a:p>
      </dgm:t>
    </dgm:pt>
    <dgm:pt modelId="{560EE37F-8FEB-4BD0-81A6-DC66B4458874}" type="sibTrans" cxnId="{AD3ABED4-1F0F-438F-991B-A8C16F0179EB}">
      <dgm:prSet/>
      <dgm:spPr/>
      <dgm:t>
        <a:bodyPr/>
        <a:lstStyle/>
        <a:p>
          <a:endParaRPr lang="en-US"/>
        </a:p>
      </dgm:t>
    </dgm:pt>
    <dgm:pt modelId="{BDD5FD60-A668-4570-9BD9-69B39CA39173}">
      <dgm:prSet/>
      <dgm:spPr/>
      <dgm:t>
        <a:bodyPr/>
        <a:lstStyle/>
        <a:p>
          <a:r>
            <a:rPr lang="es-GT"/>
            <a:t>Random Forest </a:t>
          </a:r>
          <a:endParaRPr lang="en-US"/>
        </a:p>
      </dgm:t>
    </dgm:pt>
    <dgm:pt modelId="{14840A8B-F78F-4B3A-A7C8-689DFCB89BCF}" type="parTrans" cxnId="{77A72C19-810E-4B85-A2B7-DF1A89C9AE4E}">
      <dgm:prSet/>
      <dgm:spPr/>
      <dgm:t>
        <a:bodyPr/>
        <a:lstStyle/>
        <a:p>
          <a:endParaRPr lang="en-US"/>
        </a:p>
      </dgm:t>
    </dgm:pt>
    <dgm:pt modelId="{5862AF61-1E9B-4EAA-A286-1BAFC773F0C5}" type="sibTrans" cxnId="{77A72C19-810E-4B85-A2B7-DF1A89C9AE4E}">
      <dgm:prSet/>
      <dgm:spPr/>
      <dgm:t>
        <a:bodyPr/>
        <a:lstStyle/>
        <a:p>
          <a:endParaRPr lang="en-US"/>
        </a:p>
      </dgm:t>
    </dgm:pt>
    <dgm:pt modelId="{79690C66-3DBE-4FC0-BE93-A184EE84BA3D}">
      <dgm:prSet/>
      <dgm:spPr/>
      <dgm:t>
        <a:bodyPr/>
        <a:lstStyle/>
        <a:p>
          <a:r>
            <a:rPr lang="es-GT"/>
            <a:t>Bagging </a:t>
          </a:r>
          <a:endParaRPr lang="en-US"/>
        </a:p>
      </dgm:t>
    </dgm:pt>
    <dgm:pt modelId="{49A240F3-43C9-4F7C-87E7-ABB9FE1DABF4}" type="parTrans" cxnId="{70C2DE22-A3B6-4551-B7B1-7EA40E792A5C}">
      <dgm:prSet/>
      <dgm:spPr/>
      <dgm:t>
        <a:bodyPr/>
        <a:lstStyle/>
        <a:p>
          <a:endParaRPr lang="en-US"/>
        </a:p>
      </dgm:t>
    </dgm:pt>
    <dgm:pt modelId="{27056280-2AA7-49F7-B556-646C88CB7FF4}" type="sibTrans" cxnId="{70C2DE22-A3B6-4551-B7B1-7EA40E792A5C}">
      <dgm:prSet/>
      <dgm:spPr/>
      <dgm:t>
        <a:bodyPr/>
        <a:lstStyle/>
        <a:p>
          <a:endParaRPr lang="en-US"/>
        </a:p>
      </dgm:t>
    </dgm:pt>
    <dgm:pt modelId="{0C3AD2B4-C41F-42C1-90D0-B6D3A91DDE40}">
      <dgm:prSet/>
      <dgm:spPr/>
      <dgm:t>
        <a:bodyPr/>
        <a:lstStyle/>
        <a:p>
          <a:r>
            <a:rPr lang="es-GT"/>
            <a:t>Ada Boost </a:t>
          </a:r>
          <a:r>
            <a:rPr lang="en-US"/>
            <a:t>Classifier</a:t>
          </a:r>
        </a:p>
      </dgm:t>
    </dgm:pt>
    <dgm:pt modelId="{830C4536-24A9-401D-A020-FB14BDD5936A}" type="parTrans" cxnId="{81B32589-2B38-4F0B-BC28-3460C89E3983}">
      <dgm:prSet/>
      <dgm:spPr/>
      <dgm:t>
        <a:bodyPr/>
        <a:lstStyle/>
        <a:p>
          <a:endParaRPr lang="en-US"/>
        </a:p>
      </dgm:t>
    </dgm:pt>
    <dgm:pt modelId="{4D53189A-A1D0-41F8-9067-635F37283059}" type="sibTrans" cxnId="{81B32589-2B38-4F0B-BC28-3460C89E3983}">
      <dgm:prSet/>
      <dgm:spPr/>
      <dgm:t>
        <a:bodyPr/>
        <a:lstStyle/>
        <a:p>
          <a:endParaRPr lang="en-US"/>
        </a:p>
      </dgm:t>
    </dgm:pt>
    <dgm:pt modelId="{0CE5E2B6-2C08-4699-B0B0-30B393689315}">
      <dgm:prSet/>
      <dgm:spPr/>
      <dgm:t>
        <a:bodyPr/>
        <a:lstStyle/>
        <a:p>
          <a:r>
            <a:rPr lang="en-US"/>
            <a:t>XGBoost Classifier</a:t>
          </a:r>
        </a:p>
      </dgm:t>
    </dgm:pt>
    <dgm:pt modelId="{50E4B6F8-0AE9-4359-AAB3-0CAE3272CF53}" type="parTrans" cxnId="{B3E1C64F-90D0-4EB9-B7CC-B38AF9B9214F}">
      <dgm:prSet/>
      <dgm:spPr/>
      <dgm:t>
        <a:bodyPr/>
        <a:lstStyle/>
        <a:p>
          <a:endParaRPr lang="en-US"/>
        </a:p>
      </dgm:t>
    </dgm:pt>
    <dgm:pt modelId="{E8F02ACF-6BF6-4900-9646-7FA2B2F14CB7}" type="sibTrans" cxnId="{B3E1C64F-90D0-4EB9-B7CC-B38AF9B9214F}">
      <dgm:prSet/>
      <dgm:spPr/>
      <dgm:t>
        <a:bodyPr/>
        <a:lstStyle/>
        <a:p>
          <a:endParaRPr lang="en-US"/>
        </a:p>
      </dgm:t>
    </dgm:pt>
    <dgm:pt modelId="{9AE7087C-2E33-43E3-A2A9-540F7FAA5F7D}" type="pres">
      <dgm:prSet presAssocID="{366740C5-7EB8-43F4-9BB4-B4B4D8BB10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B6F226-48A5-4CA1-BBC3-44A547FBF284}" type="pres">
      <dgm:prSet presAssocID="{C06F6BDE-8EEA-4DA9-A963-A68732ADAC42}" presName="root1" presStyleCnt="0"/>
      <dgm:spPr/>
    </dgm:pt>
    <dgm:pt modelId="{AE7699F6-D9E3-4657-AF09-2A1976C160D5}" type="pres">
      <dgm:prSet presAssocID="{C06F6BDE-8EEA-4DA9-A963-A68732ADAC42}" presName="LevelOneTextNode" presStyleLbl="node0" presStyleIdx="0" presStyleCnt="6">
        <dgm:presLayoutVars>
          <dgm:chPref val="3"/>
        </dgm:presLayoutVars>
      </dgm:prSet>
      <dgm:spPr/>
    </dgm:pt>
    <dgm:pt modelId="{7AFDAA1D-7B7C-4C0D-BC56-6AA924F46B9D}" type="pres">
      <dgm:prSet presAssocID="{C06F6BDE-8EEA-4DA9-A963-A68732ADAC42}" presName="level2hierChild" presStyleCnt="0"/>
      <dgm:spPr/>
    </dgm:pt>
    <dgm:pt modelId="{78911D90-50CD-4808-B9DA-0A88403E2E0B}" type="pres">
      <dgm:prSet presAssocID="{2FF1F28A-21A2-491C-A967-E97F4F177701}" presName="root1" presStyleCnt="0"/>
      <dgm:spPr/>
    </dgm:pt>
    <dgm:pt modelId="{ADD63147-4F1A-4BB7-9CFE-9BD0D6D577D6}" type="pres">
      <dgm:prSet presAssocID="{2FF1F28A-21A2-491C-A967-E97F4F177701}" presName="LevelOneTextNode" presStyleLbl="node0" presStyleIdx="1" presStyleCnt="6">
        <dgm:presLayoutVars>
          <dgm:chPref val="3"/>
        </dgm:presLayoutVars>
      </dgm:prSet>
      <dgm:spPr/>
    </dgm:pt>
    <dgm:pt modelId="{000C8254-E15E-4BD9-BEA3-FE2C3EDCBB00}" type="pres">
      <dgm:prSet presAssocID="{2FF1F28A-21A2-491C-A967-E97F4F177701}" presName="level2hierChild" presStyleCnt="0"/>
      <dgm:spPr/>
    </dgm:pt>
    <dgm:pt modelId="{597AD83A-A228-46CE-8F35-38C24E7D3F43}" type="pres">
      <dgm:prSet presAssocID="{EF2DAEF9-7E90-4DA2-B76A-99796E9E00C6}" presName="conn2-1" presStyleLbl="parChTrans1D2" presStyleIdx="0" presStyleCnt="1"/>
      <dgm:spPr/>
    </dgm:pt>
    <dgm:pt modelId="{2310F07E-F1A7-4F8F-9F0C-27263C685DFB}" type="pres">
      <dgm:prSet presAssocID="{EF2DAEF9-7E90-4DA2-B76A-99796E9E00C6}" presName="connTx" presStyleLbl="parChTrans1D2" presStyleIdx="0" presStyleCnt="1"/>
      <dgm:spPr/>
    </dgm:pt>
    <dgm:pt modelId="{2D526202-0C0A-46C1-A141-46A63CD49B5A}" type="pres">
      <dgm:prSet presAssocID="{55F83129-2040-404F-A3EA-E3CE6531459C}" presName="root2" presStyleCnt="0"/>
      <dgm:spPr/>
    </dgm:pt>
    <dgm:pt modelId="{664181A0-AEBB-4AB4-A95A-62D8B9775A6E}" type="pres">
      <dgm:prSet presAssocID="{55F83129-2040-404F-A3EA-E3CE6531459C}" presName="LevelTwoTextNode" presStyleLbl="node2" presStyleIdx="0" presStyleCnt="1">
        <dgm:presLayoutVars>
          <dgm:chPref val="3"/>
        </dgm:presLayoutVars>
      </dgm:prSet>
      <dgm:spPr/>
    </dgm:pt>
    <dgm:pt modelId="{6A69EEB6-CD60-4117-9409-F726BC6EA29D}" type="pres">
      <dgm:prSet presAssocID="{55F83129-2040-404F-A3EA-E3CE6531459C}" presName="level3hierChild" presStyleCnt="0"/>
      <dgm:spPr/>
    </dgm:pt>
    <dgm:pt modelId="{6376ACA7-2DA8-4E70-843F-5C71C6FB311B}" type="pres">
      <dgm:prSet presAssocID="{BDD5FD60-A668-4570-9BD9-69B39CA39173}" presName="root1" presStyleCnt="0"/>
      <dgm:spPr/>
    </dgm:pt>
    <dgm:pt modelId="{8FC8976D-6D1E-4C73-B3EB-A66B3C195995}" type="pres">
      <dgm:prSet presAssocID="{BDD5FD60-A668-4570-9BD9-69B39CA39173}" presName="LevelOneTextNode" presStyleLbl="node0" presStyleIdx="2" presStyleCnt="6">
        <dgm:presLayoutVars>
          <dgm:chPref val="3"/>
        </dgm:presLayoutVars>
      </dgm:prSet>
      <dgm:spPr/>
    </dgm:pt>
    <dgm:pt modelId="{82979294-9C03-48EA-9042-EE4538F361C7}" type="pres">
      <dgm:prSet presAssocID="{BDD5FD60-A668-4570-9BD9-69B39CA39173}" presName="level2hierChild" presStyleCnt="0"/>
      <dgm:spPr/>
    </dgm:pt>
    <dgm:pt modelId="{A4534B78-01CF-4530-A961-1FBD11C4BDF7}" type="pres">
      <dgm:prSet presAssocID="{79690C66-3DBE-4FC0-BE93-A184EE84BA3D}" presName="root1" presStyleCnt="0"/>
      <dgm:spPr/>
    </dgm:pt>
    <dgm:pt modelId="{9E820753-3A4B-4519-884A-A54EA1043807}" type="pres">
      <dgm:prSet presAssocID="{79690C66-3DBE-4FC0-BE93-A184EE84BA3D}" presName="LevelOneTextNode" presStyleLbl="node0" presStyleIdx="3" presStyleCnt="6">
        <dgm:presLayoutVars>
          <dgm:chPref val="3"/>
        </dgm:presLayoutVars>
      </dgm:prSet>
      <dgm:spPr/>
    </dgm:pt>
    <dgm:pt modelId="{26693151-9398-4489-A8D8-1D3774EAA869}" type="pres">
      <dgm:prSet presAssocID="{79690C66-3DBE-4FC0-BE93-A184EE84BA3D}" presName="level2hierChild" presStyleCnt="0"/>
      <dgm:spPr/>
    </dgm:pt>
    <dgm:pt modelId="{071F0F6D-0F40-4F53-9592-5B04814D6A94}" type="pres">
      <dgm:prSet presAssocID="{0C3AD2B4-C41F-42C1-90D0-B6D3A91DDE40}" presName="root1" presStyleCnt="0"/>
      <dgm:spPr/>
    </dgm:pt>
    <dgm:pt modelId="{5392BC3C-447A-49EB-8471-4CAF522F9D88}" type="pres">
      <dgm:prSet presAssocID="{0C3AD2B4-C41F-42C1-90D0-B6D3A91DDE40}" presName="LevelOneTextNode" presStyleLbl="node0" presStyleIdx="4" presStyleCnt="6">
        <dgm:presLayoutVars>
          <dgm:chPref val="3"/>
        </dgm:presLayoutVars>
      </dgm:prSet>
      <dgm:spPr/>
    </dgm:pt>
    <dgm:pt modelId="{518AF3B3-9A07-4075-94A8-F8E7898D98B2}" type="pres">
      <dgm:prSet presAssocID="{0C3AD2B4-C41F-42C1-90D0-B6D3A91DDE40}" presName="level2hierChild" presStyleCnt="0"/>
      <dgm:spPr/>
    </dgm:pt>
    <dgm:pt modelId="{25C8C789-A488-49D6-8367-A6189374461F}" type="pres">
      <dgm:prSet presAssocID="{0CE5E2B6-2C08-4699-B0B0-30B393689315}" presName="root1" presStyleCnt="0"/>
      <dgm:spPr/>
    </dgm:pt>
    <dgm:pt modelId="{452A2474-2074-4CDB-851B-7702D107F914}" type="pres">
      <dgm:prSet presAssocID="{0CE5E2B6-2C08-4699-B0B0-30B393689315}" presName="LevelOneTextNode" presStyleLbl="node0" presStyleIdx="5" presStyleCnt="6">
        <dgm:presLayoutVars>
          <dgm:chPref val="3"/>
        </dgm:presLayoutVars>
      </dgm:prSet>
      <dgm:spPr/>
    </dgm:pt>
    <dgm:pt modelId="{24F883F7-4548-4526-8E0F-D2EB5BED6968}" type="pres">
      <dgm:prSet presAssocID="{0CE5E2B6-2C08-4699-B0B0-30B393689315}" presName="level2hierChild" presStyleCnt="0"/>
      <dgm:spPr/>
    </dgm:pt>
  </dgm:ptLst>
  <dgm:cxnLst>
    <dgm:cxn modelId="{77A72C19-810E-4B85-A2B7-DF1A89C9AE4E}" srcId="{366740C5-7EB8-43F4-9BB4-B4B4D8BB1039}" destId="{BDD5FD60-A668-4570-9BD9-69B39CA39173}" srcOrd="2" destOrd="0" parTransId="{14840A8B-F78F-4B3A-A7C8-689DFCB89BCF}" sibTransId="{5862AF61-1E9B-4EAA-A286-1BAFC773F0C5}"/>
    <dgm:cxn modelId="{70C2DE22-A3B6-4551-B7B1-7EA40E792A5C}" srcId="{366740C5-7EB8-43F4-9BB4-B4B4D8BB1039}" destId="{79690C66-3DBE-4FC0-BE93-A184EE84BA3D}" srcOrd="3" destOrd="0" parTransId="{49A240F3-43C9-4F7C-87E7-ABB9FE1DABF4}" sibTransId="{27056280-2AA7-49F7-B556-646C88CB7FF4}"/>
    <dgm:cxn modelId="{D033A15B-E867-43EB-B131-DB8521F00BE3}" type="presOf" srcId="{0C3AD2B4-C41F-42C1-90D0-B6D3A91DDE40}" destId="{5392BC3C-447A-49EB-8471-4CAF522F9D88}" srcOrd="0" destOrd="0" presId="urn:microsoft.com/office/officeart/2005/8/layout/hierarchy2"/>
    <dgm:cxn modelId="{BB38B943-0F65-47F6-B755-E6F0ADF7B789}" type="presOf" srcId="{C06F6BDE-8EEA-4DA9-A963-A68732ADAC42}" destId="{AE7699F6-D9E3-4657-AF09-2A1976C160D5}" srcOrd="0" destOrd="0" presId="urn:microsoft.com/office/officeart/2005/8/layout/hierarchy2"/>
    <dgm:cxn modelId="{1ED17F4F-595E-44A0-9F13-304C58917AF5}" type="presOf" srcId="{79690C66-3DBE-4FC0-BE93-A184EE84BA3D}" destId="{9E820753-3A4B-4519-884A-A54EA1043807}" srcOrd="0" destOrd="0" presId="urn:microsoft.com/office/officeart/2005/8/layout/hierarchy2"/>
    <dgm:cxn modelId="{B3E1C64F-90D0-4EB9-B7CC-B38AF9B9214F}" srcId="{366740C5-7EB8-43F4-9BB4-B4B4D8BB1039}" destId="{0CE5E2B6-2C08-4699-B0B0-30B393689315}" srcOrd="5" destOrd="0" parTransId="{50E4B6F8-0AE9-4359-AAB3-0CAE3272CF53}" sibTransId="{E8F02ACF-6BF6-4900-9646-7FA2B2F14CB7}"/>
    <dgm:cxn modelId="{14A51E73-5F32-4D03-94ED-2D0C0E63B1DF}" type="presOf" srcId="{EF2DAEF9-7E90-4DA2-B76A-99796E9E00C6}" destId="{2310F07E-F1A7-4F8F-9F0C-27263C685DFB}" srcOrd="1" destOrd="0" presId="urn:microsoft.com/office/officeart/2005/8/layout/hierarchy2"/>
    <dgm:cxn modelId="{90592A82-62FE-43DC-A07E-C23A9FE30AB3}" type="presOf" srcId="{55F83129-2040-404F-A3EA-E3CE6531459C}" destId="{664181A0-AEBB-4AB4-A95A-62D8B9775A6E}" srcOrd="0" destOrd="0" presId="urn:microsoft.com/office/officeart/2005/8/layout/hierarchy2"/>
    <dgm:cxn modelId="{BD5D1489-95B8-418F-AAC5-00ADB1E4D594}" type="presOf" srcId="{2FF1F28A-21A2-491C-A967-E97F4F177701}" destId="{ADD63147-4F1A-4BB7-9CFE-9BD0D6D577D6}" srcOrd="0" destOrd="0" presId="urn:microsoft.com/office/officeart/2005/8/layout/hierarchy2"/>
    <dgm:cxn modelId="{81B32589-2B38-4F0B-BC28-3460C89E3983}" srcId="{366740C5-7EB8-43F4-9BB4-B4B4D8BB1039}" destId="{0C3AD2B4-C41F-42C1-90D0-B6D3A91DDE40}" srcOrd="4" destOrd="0" parTransId="{830C4536-24A9-401D-A020-FB14BDD5936A}" sibTransId="{4D53189A-A1D0-41F8-9067-635F37283059}"/>
    <dgm:cxn modelId="{DFD37C9C-041F-47DF-9492-D34606DB154E}" type="presOf" srcId="{BDD5FD60-A668-4570-9BD9-69B39CA39173}" destId="{8FC8976D-6D1E-4C73-B3EB-A66B3C195995}" srcOrd="0" destOrd="0" presId="urn:microsoft.com/office/officeart/2005/8/layout/hierarchy2"/>
    <dgm:cxn modelId="{A78CBCAF-2606-47D0-A893-87993FD7E304}" type="presOf" srcId="{EF2DAEF9-7E90-4DA2-B76A-99796E9E00C6}" destId="{597AD83A-A228-46CE-8F35-38C24E7D3F43}" srcOrd="0" destOrd="0" presId="urn:microsoft.com/office/officeart/2005/8/layout/hierarchy2"/>
    <dgm:cxn modelId="{29F36BB3-102B-4761-9978-8B5071AD38FA}" srcId="{366740C5-7EB8-43F4-9BB4-B4B4D8BB1039}" destId="{2FF1F28A-21A2-491C-A967-E97F4F177701}" srcOrd="1" destOrd="0" parTransId="{A38A7AE1-6ED5-4E2A-AD8A-D7EEC2BFA71B}" sibTransId="{6B6B830E-0EDB-496B-A6A9-D00C7924D60C}"/>
    <dgm:cxn modelId="{AD3ABED4-1F0F-438F-991B-A8C16F0179EB}" srcId="{2FF1F28A-21A2-491C-A967-E97F4F177701}" destId="{55F83129-2040-404F-A3EA-E3CE6531459C}" srcOrd="0" destOrd="0" parTransId="{EF2DAEF9-7E90-4DA2-B76A-99796E9E00C6}" sibTransId="{560EE37F-8FEB-4BD0-81A6-DC66B4458874}"/>
    <dgm:cxn modelId="{D494A1D5-E8D4-48EB-8E16-FA906066BE04}" type="presOf" srcId="{0CE5E2B6-2C08-4699-B0B0-30B393689315}" destId="{452A2474-2074-4CDB-851B-7702D107F914}" srcOrd="0" destOrd="0" presId="urn:microsoft.com/office/officeart/2005/8/layout/hierarchy2"/>
    <dgm:cxn modelId="{3D2B0FEA-2F1F-4838-B2E6-B45410E302C5}" type="presOf" srcId="{366740C5-7EB8-43F4-9BB4-B4B4D8BB1039}" destId="{9AE7087C-2E33-43E3-A2A9-540F7FAA5F7D}" srcOrd="0" destOrd="0" presId="urn:microsoft.com/office/officeart/2005/8/layout/hierarchy2"/>
    <dgm:cxn modelId="{915643F6-8769-4C4C-AD95-B06EA40310DD}" srcId="{366740C5-7EB8-43F4-9BB4-B4B4D8BB1039}" destId="{C06F6BDE-8EEA-4DA9-A963-A68732ADAC42}" srcOrd="0" destOrd="0" parTransId="{FE84195A-5288-42F6-9E8C-B2ED8AAB2995}" sibTransId="{7661F2DC-523B-44FC-A56A-9AD6B96A4194}"/>
    <dgm:cxn modelId="{79580C99-EEDA-4361-98F5-CB7B84F819FE}" type="presParOf" srcId="{9AE7087C-2E33-43E3-A2A9-540F7FAA5F7D}" destId="{4EB6F226-48A5-4CA1-BBC3-44A547FBF284}" srcOrd="0" destOrd="0" presId="urn:microsoft.com/office/officeart/2005/8/layout/hierarchy2"/>
    <dgm:cxn modelId="{27C0206F-56FF-4C32-A80A-02E68CD4D38E}" type="presParOf" srcId="{4EB6F226-48A5-4CA1-BBC3-44A547FBF284}" destId="{AE7699F6-D9E3-4657-AF09-2A1976C160D5}" srcOrd="0" destOrd="0" presId="urn:microsoft.com/office/officeart/2005/8/layout/hierarchy2"/>
    <dgm:cxn modelId="{297C4D22-7097-4F3E-BF67-E5C63BEBE43B}" type="presParOf" srcId="{4EB6F226-48A5-4CA1-BBC3-44A547FBF284}" destId="{7AFDAA1D-7B7C-4C0D-BC56-6AA924F46B9D}" srcOrd="1" destOrd="0" presId="urn:microsoft.com/office/officeart/2005/8/layout/hierarchy2"/>
    <dgm:cxn modelId="{16BB87A4-A074-42BC-AF41-D54A081D697C}" type="presParOf" srcId="{9AE7087C-2E33-43E3-A2A9-540F7FAA5F7D}" destId="{78911D90-50CD-4808-B9DA-0A88403E2E0B}" srcOrd="1" destOrd="0" presId="urn:microsoft.com/office/officeart/2005/8/layout/hierarchy2"/>
    <dgm:cxn modelId="{B089B31D-0DAA-496D-A6B1-BD32BBC04DD9}" type="presParOf" srcId="{78911D90-50CD-4808-B9DA-0A88403E2E0B}" destId="{ADD63147-4F1A-4BB7-9CFE-9BD0D6D577D6}" srcOrd="0" destOrd="0" presId="urn:microsoft.com/office/officeart/2005/8/layout/hierarchy2"/>
    <dgm:cxn modelId="{320E6A69-7599-48CD-A6EB-A19A6CAE4373}" type="presParOf" srcId="{78911D90-50CD-4808-B9DA-0A88403E2E0B}" destId="{000C8254-E15E-4BD9-BEA3-FE2C3EDCBB00}" srcOrd="1" destOrd="0" presId="urn:microsoft.com/office/officeart/2005/8/layout/hierarchy2"/>
    <dgm:cxn modelId="{4F7F8E40-A727-49D0-9BD7-B79B705A3B39}" type="presParOf" srcId="{000C8254-E15E-4BD9-BEA3-FE2C3EDCBB00}" destId="{597AD83A-A228-46CE-8F35-38C24E7D3F43}" srcOrd="0" destOrd="0" presId="urn:microsoft.com/office/officeart/2005/8/layout/hierarchy2"/>
    <dgm:cxn modelId="{EB47C5B4-7F0A-4AB6-9EF1-958373B19D2A}" type="presParOf" srcId="{597AD83A-A228-46CE-8F35-38C24E7D3F43}" destId="{2310F07E-F1A7-4F8F-9F0C-27263C685DFB}" srcOrd="0" destOrd="0" presId="urn:microsoft.com/office/officeart/2005/8/layout/hierarchy2"/>
    <dgm:cxn modelId="{E7F922C8-8B32-42E9-A584-54F886EF96DE}" type="presParOf" srcId="{000C8254-E15E-4BD9-BEA3-FE2C3EDCBB00}" destId="{2D526202-0C0A-46C1-A141-46A63CD49B5A}" srcOrd="1" destOrd="0" presId="urn:microsoft.com/office/officeart/2005/8/layout/hierarchy2"/>
    <dgm:cxn modelId="{72E62569-5EC5-4F5B-83B0-468DBBA3713B}" type="presParOf" srcId="{2D526202-0C0A-46C1-A141-46A63CD49B5A}" destId="{664181A0-AEBB-4AB4-A95A-62D8B9775A6E}" srcOrd="0" destOrd="0" presId="urn:microsoft.com/office/officeart/2005/8/layout/hierarchy2"/>
    <dgm:cxn modelId="{2EEF77F1-4DA0-48AC-90B9-4B95B2E61E1E}" type="presParOf" srcId="{2D526202-0C0A-46C1-A141-46A63CD49B5A}" destId="{6A69EEB6-CD60-4117-9409-F726BC6EA29D}" srcOrd="1" destOrd="0" presId="urn:microsoft.com/office/officeart/2005/8/layout/hierarchy2"/>
    <dgm:cxn modelId="{27029E69-91DE-40CC-A9C2-9E113885BE58}" type="presParOf" srcId="{9AE7087C-2E33-43E3-A2A9-540F7FAA5F7D}" destId="{6376ACA7-2DA8-4E70-843F-5C71C6FB311B}" srcOrd="2" destOrd="0" presId="urn:microsoft.com/office/officeart/2005/8/layout/hierarchy2"/>
    <dgm:cxn modelId="{73BE06AD-B5AE-4B99-ACE5-CFB8B3852903}" type="presParOf" srcId="{6376ACA7-2DA8-4E70-843F-5C71C6FB311B}" destId="{8FC8976D-6D1E-4C73-B3EB-A66B3C195995}" srcOrd="0" destOrd="0" presId="urn:microsoft.com/office/officeart/2005/8/layout/hierarchy2"/>
    <dgm:cxn modelId="{3A0F0236-A791-461E-ACCC-76CCEB8CC7B8}" type="presParOf" srcId="{6376ACA7-2DA8-4E70-843F-5C71C6FB311B}" destId="{82979294-9C03-48EA-9042-EE4538F361C7}" srcOrd="1" destOrd="0" presId="urn:microsoft.com/office/officeart/2005/8/layout/hierarchy2"/>
    <dgm:cxn modelId="{6B0A4039-FF46-46DB-A5A5-402606B9B8F6}" type="presParOf" srcId="{9AE7087C-2E33-43E3-A2A9-540F7FAA5F7D}" destId="{A4534B78-01CF-4530-A961-1FBD11C4BDF7}" srcOrd="3" destOrd="0" presId="urn:microsoft.com/office/officeart/2005/8/layout/hierarchy2"/>
    <dgm:cxn modelId="{F0BBD4B8-4A00-4F4C-80E4-70ED8B6D0512}" type="presParOf" srcId="{A4534B78-01CF-4530-A961-1FBD11C4BDF7}" destId="{9E820753-3A4B-4519-884A-A54EA1043807}" srcOrd="0" destOrd="0" presId="urn:microsoft.com/office/officeart/2005/8/layout/hierarchy2"/>
    <dgm:cxn modelId="{DE949CDD-A16B-483F-B738-F492A253762B}" type="presParOf" srcId="{A4534B78-01CF-4530-A961-1FBD11C4BDF7}" destId="{26693151-9398-4489-A8D8-1D3774EAA869}" srcOrd="1" destOrd="0" presId="urn:microsoft.com/office/officeart/2005/8/layout/hierarchy2"/>
    <dgm:cxn modelId="{0D240661-2B6F-4D34-8582-DA141946CF44}" type="presParOf" srcId="{9AE7087C-2E33-43E3-A2A9-540F7FAA5F7D}" destId="{071F0F6D-0F40-4F53-9592-5B04814D6A94}" srcOrd="4" destOrd="0" presId="urn:microsoft.com/office/officeart/2005/8/layout/hierarchy2"/>
    <dgm:cxn modelId="{0A0DB77F-522A-4520-B01B-85F94FF8A34D}" type="presParOf" srcId="{071F0F6D-0F40-4F53-9592-5B04814D6A94}" destId="{5392BC3C-447A-49EB-8471-4CAF522F9D88}" srcOrd="0" destOrd="0" presId="urn:microsoft.com/office/officeart/2005/8/layout/hierarchy2"/>
    <dgm:cxn modelId="{D546CE44-4609-4788-80DE-77DF507630AA}" type="presParOf" srcId="{071F0F6D-0F40-4F53-9592-5B04814D6A94}" destId="{518AF3B3-9A07-4075-94A8-F8E7898D98B2}" srcOrd="1" destOrd="0" presId="urn:microsoft.com/office/officeart/2005/8/layout/hierarchy2"/>
    <dgm:cxn modelId="{C4BE8CC5-E3D1-409E-A353-A72598096128}" type="presParOf" srcId="{9AE7087C-2E33-43E3-A2A9-540F7FAA5F7D}" destId="{25C8C789-A488-49D6-8367-A6189374461F}" srcOrd="5" destOrd="0" presId="urn:microsoft.com/office/officeart/2005/8/layout/hierarchy2"/>
    <dgm:cxn modelId="{DCE2E230-0016-4D65-AE9B-C0CB4AC56FEE}" type="presParOf" srcId="{25C8C789-A488-49D6-8367-A6189374461F}" destId="{452A2474-2074-4CDB-851B-7702D107F914}" srcOrd="0" destOrd="0" presId="urn:microsoft.com/office/officeart/2005/8/layout/hierarchy2"/>
    <dgm:cxn modelId="{148384AF-2A99-457C-9027-203C4309FD4A}" type="presParOf" srcId="{25C8C789-A488-49D6-8367-A6189374461F}" destId="{24F883F7-4548-4526-8E0F-D2EB5BED696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699F6-D9E3-4657-AF09-2A1976C160D5}">
      <dsp:nvSpPr>
        <dsp:cNvPr id="0" name=""/>
        <dsp:cNvSpPr/>
      </dsp:nvSpPr>
      <dsp:spPr>
        <a:xfrm>
          <a:off x="1170887" y="3721"/>
          <a:ext cx="1640327" cy="8201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/>
            <a:t>Árbol de decisión con todas las variables </a:t>
          </a:r>
          <a:endParaRPr lang="en-US" sz="1300" kern="1200"/>
        </a:p>
      </dsp:txBody>
      <dsp:txXfrm>
        <a:off x="1194909" y="27743"/>
        <a:ext cx="1592283" cy="772119"/>
      </dsp:txXfrm>
    </dsp:sp>
    <dsp:sp modelId="{ADD63147-4F1A-4BB7-9CFE-9BD0D6D577D6}">
      <dsp:nvSpPr>
        <dsp:cNvPr id="0" name=""/>
        <dsp:cNvSpPr/>
      </dsp:nvSpPr>
      <dsp:spPr>
        <a:xfrm>
          <a:off x="1170887" y="946910"/>
          <a:ext cx="1640327" cy="8201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/>
            <a:t>Árbol de decisión con variables seleccionadas por importancia</a:t>
          </a:r>
          <a:endParaRPr lang="en-US" sz="1300" kern="1200"/>
        </a:p>
      </dsp:txBody>
      <dsp:txXfrm>
        <a:off x="1194909" y="970932"/>
        <a:ext cx="1592283" cy="772119"/>
      </dsp:txXfrm>
    </dsp:sp>
    <dsp:sp modelId="{597AD83A-A228-46CE-8F35-38C24E7D3F43}">
      <dsp:nvSpPr>
        <dsp:cNvPr id="0" name=""/>
        <dsp:cNvSpPr/>
      </dsp:nvSpPr>
      <dsp:spPr>
        <a:xfrm>
          <a:off x="2811215" y="1343676"/>
          <a:ext cx="6561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6131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2877" y="1340589"/>
        <a:ext cx="32806" cy="32806"/>
      </dsp:txXfrm>
    </dsp:sp>
    <dsp:sp modelId="{664181A0-AEBB-4AB4-A95A-62D8B9775A6E}">
      <dsp:nvSpPr>
        <dsp:cNvPr id="0" name=""/>
        <dsp:cNvSpPr/>
      </dsp:nvSpPr>
      <dsp:spPr>
        <a:xfrm>
          <a:off x="3467346" y="946910"/>
          <a:ext cx="1640327" cy="8201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/>
            <a:t>Random Forest, feature importances </a:t>
          </a:r>
          <a:endParaRPr lang="en-US" sz="1300" kern="1200"/>
        </a:p>
      </dsp:txBody>
      <dsp:txXfrm>
        <a:off x="3491368" y="970932"/>
        <a:ext cx="1592283" cy="772119"/>
      </dsp:txXfrm>
    </dsp:sp>
    <dsp:sp modelId="{8FC8976D-6D1E-4C73-B3EB-A66B3C195995}">
      <dsp:nvSpPr>
        <dsp:cNvPr id="0" name=""/>
        <dsp:cNvSpPr/>
      </dsp:nvSpPr>
      <dsp:spPr>
        <a:xfrm>
          <a:off x="1170887" y="1890098"/>
          <a:ext cx="1640327" cy="8201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/>
            <a:t>Random Forest </a:t>
          </a:r>
          <a:endParaRPr lang="en-US" sz="1300" kern="1200"/>
        </a:p>
      </dsp:txBody>
      <dsp:txXfrm>
        <a:off x="1194909" y="1914120"/>
        <a:ext cx="1592283" cy="772119"/>
      </dsp:txXfrm>
    </dsp:sp>
    <dsp:sp modelId="{9E820753-3A4B-4519-884A-A54EA1043807}">
      <dsp:nvSpPr>
        <dsp:cNvPr id="0" name=""/>
        <dsp:cNvSpPr/>
      </dsp:nvSpPr>
      <dsp:spPr>
        <a:xfrm>
          <a:off x="1170887" y="2833287"/>
          <a:ext cx="1640327" cy="8201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/>
            <a:t>Bagging </a:t>
          </a:r>
          <a:endParaRPr lang="en-US" sz="1300" kern="1200"/>
        </a:p>
      </dsp:txBody>
      <dsp:txXfrm>
        <a:off x="1194909" y="2857309"/>
        <a:ext cx="1592283" cy="772119"/>
      </dsp:txXfrm>
    </dsp:sp>
    <dsp:sp modelId="{5392BC3C-447A-49EB-8471-4CAF522F9D88}">
      <dsp:nvSpPr>
        <dsp:cNvPr id="0" name=""/>
        <dsp:cNvSpPr/>
      </dsp:nvSpPr>
      <dsp:spPr>
        <a:xfrm>
          <a:off x="1170887" y="3776475"/>
          <a:ext cx="1640327" cy="8201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/>
            <a:t>Ada Boost </a:t>
          </a:r>
          <a:r>
            <a:rPr lang="en-US" sz="1300" kern="1200"/>
            <a:t>Classifier</a:t>
          </a:r>
        </a:p>
      </dsp:txBody>
      <dsp:txXfrm>
        <a:off x="1194909" y="3800497"/>
        <a:ext cx="1592283" cy="772119"/>
      </dsp:txXfrm>
    </dsp:sp>
    <dsp:sp modelId="{452A2474-2074-4CDB-851B-7702D107F914}">
      <dsp:nvSpPr>
        <dsp:cNvPr id="0" name=""/>
        <dsp:cNvSpPr/>
      </dsp:nvSpPr>
      <dsp:spPr>
        <a:xfrm>
          <a:off x="1170887" y="4719664"/>
          <a:ext cx="1640327" cy="8201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XGBoost Classifier</a:t>
          </a:r>
        </a:p>
      </dsp:txBody>
      <dsp:txXfrm>
        <a:off x="1194909" y="4743686"/>
        <a:ext cx="1592283" cy="772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CED08F-B024-4429-A6FA-02DD74A73B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6C9D133-CBA5-4967-8C05-4297D665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90EC4-5EF1-450E-8B68-A80CE7E67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es-GT" sz="8100"/>
              <a:t>Youtube </a:t>
            </a:r>
            <a:r>
              <a:rPr lang="es-GT" sz="8100" err="1"/>
              <a:t>Trending</a:t>
            </a:r>
            <a:r>
              <a:rPr lang="es-GT" sz="8100"/>
              <a:t> videos </a:t>
            </a:r>
            <a:r>
              <a:rPr lang="es-GT" sz="8100" err="1"/>
              <a:t>Analysis</a:t>
            </a:r>
            <a:endParaRPr lang="en-US" sz="8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7AE2-112A-4017-ACE7-8BE1C64A9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José Alejandro Guzmán Zamora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535FB5D-4596-42E8-AEE6-F0132AF5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2237140"/>
            <a:ext cx="3352128" cy="23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E78E6-07D4-4EFA-A2AB-95F8ADB1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s-GT" sz="4000">
                <a:solidFill>
                  <a:srgbClr val="FFFFFF"/>
                </a:solidFill>
              </a:rPr>
              <a:t>Modelos a evaluar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4C59D8-5ABE-4D57-98E3-43627ED9E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11152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26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FBA-9B77-454D-AB75-BB624B19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Resultados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A84AE4-8C82-4811-B6AD-99052C8F6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512305"/>
              </p:ext>
            </p:extLst>
          </p:nvPr>
        </p:nvGraphicFramePr>
        <p:xfrm>
          <a:off x="676275" y="2011363"/>
          <a:ext cx="107537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431">
                  <a:extLst>
                    <a:ext uri="{9D8B030D-6E8A-4147-A177-3AD203B41FA5}">
                      <a16:colId xmlns:a16="http://schemas.microsoft.com/office/drawing/2014/main" val="276782681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311275746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3914162223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90072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Nombre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Detalle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Mean Train Score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Mean Test Score</a:t>
                      </a:r>
                      <a:endParaRPr lang="en-US" dirty="0"/>
                    </a:p>
                  </a:txBody>
                  <a:tcPr marL="89150" marR="89150"/>
                </a:tc>
                <a:extLst>
                  <a:ext uri="{0D108BD9-81ED-4DB2-BD59-A6C34878D82A}">
                    <a16:rowId xmlns:a16="http://schemas.microsoft.com/office/drawing/2014/main" val="15986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err="1"/>
                        <a:t>Decision</a:t>
                      </a:r>
                      <a:r>
                        <a:rPr lang="es-GT" dirty="0"/>
                        <a:t> </a:t>
                      </a:r>
                      <a:r>
                        <a:rPr lang="es-GT" dirty="0" err="1"/>
                        <a:t>Tree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 err="1"/>
                        <a:t>All</a:t>
                      </a:r>
                      <a:r>
                        <a:rPr lang="es-GT" dirty="0"/>
                        <a:t> </a:t>
                      </a:r>
                      <a:r>
                        <a:rPr lang="es-GT" dirty="0" err="1"/>
                        <a:t>features,Depth</a:t>
                      </a:r>
                      <a:r>
                        <a:rPr lang="es-GT" dirty="0"/>
                        <a:t> 5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0.776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0.755</a:t>
                      </a:r>
                      <a:endParaRPr lang="en-US" dirty="0"/>
                    </a:p>
                  </a:txBody>
                  <a:tcPr marL="89150" marR="89150"/>
                </a:tc>
                <a:extLst>
                  <a:ext uri="{0D108BD9-81ED-4DB2-BD59-A6C34878D82A}">
                    <a16:rowId xmlns:a16="http://schemas.microsoft.com/office/drawing/2014/main" val="177213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err="1"/>
                        <a:t>Decision</a:t>
                      </a:r>
                      <a:r>
                        <a:rPr lang="es-GT" dirty="0"/>
                        <a:t> </a:t>
                      </a:r>
                      <a:r>
                        <a:rPr lang="es-GT" dirty="0" err="1"/>
                        <a:t>Tree</a:t>
                      </a:r>
                      <a:r>
                        <a:rPr lang="es-GT" dirty="0"/>
                        <a:t> 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 err="1"/>
                        <a:t>Selected</a:t>
                      </a:r>
                      <a:r>
                        <a:rPr lang="es-GT" dirty="0"/>
                        <a:t> </a:t>
                      </a:r>
                      <a:r>
                        <a:rPr lang="es-GT" dirty="0" err="1"/>
                        <a:t>features</a:t>
                      </a:r>
                      <a:r>
                        <a:rPr lang="es-GT" dirty="0"/>
                        <a:t>, Depth 5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0.777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0.760</a:t>
                      </a:r>
                      <a:endParaRPr lang="en-US" dirty="0"/>
                    </a:p>
                  </a:txBody>
                  <a:tcPr marL="89150" marR="89150"/>
                </a:tc>
                <a:extLst>
                  <a:ext uri="{0D108BD9-81ED-4DB2-BD59-A6C34878D82A}">
                    <a16:rowId xmlns:a16="http://schemas.microsoft.com/office/drawing/2014/main" val="311146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err="1"/>
                        <a:t>Random</a:t>
                      </a:r>
                      <a:r>
                        <a:rPr lang="es-GT" dirty="0"/>
                        <a:t> Forest 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110 </a:t>
                      </a:r>
                      <a:r>
                        <a:rPr lang="es-GT" dirty="0" err="1"/>
                        <a:t>estimators</a:t>
                      </a:r>
                      <a:r>
                        <a:rPr lang="es-GT" dirty="0"/>
                        <a:t> 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0.777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0.763</a:t>
                      </a:r>
                      <a:endParaRPr lang="en-US" dirty="0"/>
                    </a:p>
                  </a:txBody>
                  <a:tcPr marL="89150" marR="89150"/>
                </a:tc>
                <a:extLst>
                  <a:ext uri="{0D108BD9-81ED-4DB2-BD59-A6C34878D82A}">
                    <a16:rowId xmlns:a16="http://schemas.microsoft.com/office/drawing/2014/main" val="240672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err="1"/>
                        <a:t>Bagging</a:t>
                      </a:r>
                      <a:r>
                        <a:rPr lang="es-GT" dirty="0"/>
                        <a:t> </a:t>
                      </a:r>
                      <a:r>
                        <a:rPr lang="es-GT" dirty="0" err="1"/>
                        <a:t>Classifier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200 </a:t>
                      </a:r>
                      <a:r>
                        <a:rPr lang="es-GT" dirty="0" err="1"/>
                        <a:t>estimators</a:t>
                      </a:r>
                      <a:r>
                        <a:rPr lang="es-GT" dirty="0"/>
                        <a:t> 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0.776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0.765</a:t>
                      </a:r>
                      <a:endParaRPr lang="en-US" dirty="0"/>
                    </a:p>
                  </a:txBody>
                  <a:tcPr marL="89150" marR="89150"/>
                </a:tc>
                <a:extLst>
                  <a:ext uri="{0D108BD9-81ED-4DB2-BD59-A6C34878D82A}">
                    <a16:rowId xmlns:a16="http://schemas.microsoft.com/office/drawing/2014/main" val="51969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err="1"/>
                        <a:t>AdaBoost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130 </a:t>
                      </a:r>
                      <a:r>
                        <a:rPr lang="es-GT" dirty="0" err="1"/>
                        <a:t>estimators</a:t>
                      </a:r>
                      <a:r>
                        <a:rPr lang="es-GT" dirty="0"/>
                        <a:t> 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0.772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0.750</a:t>
                      </a:r>
                      <a:endParaRPr lang="en-US" dirty="0"/>
                    </a:p>
                  </a:txBody>
                  <a:tcPr marL="89150" marR="89150"/>
                </a:tc>
                <a:extLst>
                  <a:ext uri="{0D108BD9-81ED-4DB2-BD59-A6C34878D82A}">
                    <a16:rowId xmlns:a16="http://schemas.microsoft.com/office/drawing/2014/main" val="343508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 err="1"/>
                        <a:t>XGBoost</a:t>
                      </a:r>
                      <a:r>
                        <a:rPr lang="es-GT" dirty="0"/>
                        <a:t> 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10 </a:t>
                      </a:r>
                      <a:r>
                        <a:rPr lang="es-GT" dirty="0" err="1"/>
                        <a:t>boost</a:t>
                      </a:r>
                      <a:r>
                        <a:rPr lang="es-GT" dirty="0"/>
                        <a:t> rounds 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0.775</a:t>
                      </a:r>
                      <a:endParaRPr lang="en-US" dirty="0"/>
                    </a:p>
                  </a:txBody>
                  <a:tcPr marL="89150" marR="89150"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0.751</a:t>
                      </a:r>
                      <a:endParaRPr lang="en-US" dirty="0"/>
                    </a:p>
                  </a:txBody>
                  <a:tcPr marL="89150" marR="89150"/>
                </a:tc>
                <a:extLst>
                  <a:ext uri="{0D108BD9-81ED-4DB2-BD59-A6C34878D82A}">
                    <a16:rowId xmlns:a16="http://schemas.microsoft.com/office/drawing/2014/main" val="331429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8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1B515-F9F4-43DB-9558-A4C5ABBB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5279B-EEE8-4B24-9519-B325F0F0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55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 dirty="0" err="1">
                <a:solidFill>
                  <a:srgbClr val="FFFFFF"/>
                </a:solidFill>
              </a:rPr>
              <a:t>Ejemplo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Visualización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C9528F-903F-4F75-99E3-CC58884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479C5-57B8-453A-A2DB-B032E6343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72" y="629265"/>
            <a:ext cx="4929000" cy="5585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293BAA-1109-41B6-8548-B148DD4E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565" y="5235332"/>
            <a:ext cx="4150995" cy="7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7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6D1B-846C-4B08-BC67-A743955F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 y 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631A-0927-4869-9288-9BBA8DE5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4944"/>
          </a:xfrm>
        </p:spPr>
        <p:txBody>
          <a:bodyPr>
            <a:normAutofit fontScale="92500" lnSpcReduction="10000"/>
          </a:bodyPr>
          <a:lstStyle/>
          <a:p>
            <a:r>
              <a:rPr lang="es-GT" dirty="0"/>
              <a:t>Surgen ocasiones en las que hay que manipular el </a:t>
            </a:r>
            <a:r>
              <a:rPr lang="es-GT" dirty="0" err="1"/>
              <a:t>dataset</a:t>
            </a:r>
            <a:r>
              <a:rPr lang="es-GT" dirty="0"/>
              <a:t> de cierta manera para obtener más información</a:t>
            </a:r>
          </a:p>
          <a:p>
            <a:r>
              <a:rPr lang="es-GT" dirty="0"/>
              <a:t>En este caso el análisis visual de las correlaciones resultó muy conveniente al compararlo con el resultado de una selección por medio de </a:t>
            </a:r>
            <a:r>
              <a:rPr lang="es-GT" dirty="0" err="1"/>
              <a:t>Random</a:t>
            </a:r>
            <a:r>
              <a:rPr lang="es-GT" dirty="0"/>
              <a:t> Forest </a:t>
            </a:r>
          </a:p>
          <a:p>
            <a:pPr lvl="1"/>
            <a:r>
              <a:rPr lang="es-GT" dirty="0"/>
              <a:t>Visualizaciones, </a:t>
            </a:r>
            <a:r>
              <a:rPr lang="es-GT" dirty="0" err="1"/>
              <a:t>likes</a:t>
            </a:r>
            <a:r>
              <a:rPr lang="es-GT" dirty="0"/>
              <a:t>, </a:t>
            </a:r>
            <a:r>
              <a:rPr lang="es-GT" dirty="0" err="1"/>
              <a:t>dislikes</a:t>
            </a:r>
            <a:r>
              <a:rPr lang="es-GT" dirty="0"/>
              <a:t>, número de comentarios </a:t>
            </a:r>
          </a:p>
          <a:p>
            <a:r>
              <a:rPr lang="en-US" dirty="0"/>
              <a:t>Bagging Classifier present</a:t>
            </a:r>
            <a:r>
              <a:rPr lang="es-GT" dirty="0" err="1"/>
              <a:t>ó</a:t>
            </a:r>
            <a:r>
              <a:rPr lang="es-GT" dirty="0"/>
              <a:t> los mejores resultados, seguido de el </a:t>
            </a:r>
            <a:r>
              <a:rPr lang="es-GT" dirty="0" err="1"/>
              <a:t>Random</a:t>
            </a:r>
            <a:r>
              <a:rPr lang="es-GT" dirty="0"/>
              <a:t> Forest </a:t>
            </a:r>
          </a:p>
          <a:p>
            <a:r>
              <a:rPr lang="es-GT" dirty="0"/>
              <a:t>El modelo ganador: Decisión </a:t>
            </a:r>
            <a:r>
              <a:rPr lang="es-GT" dirty="0" err="1"/>
              <a:t>Tree</a:t>
            </a:r>
            <a:r>
              <a:rPr lang="es-GT" dirty="0"/>
              <a:t> con </a:t>
            </a:r>
            <a:r>
              <a:rPr lang="es-GT" dirty="0" err="1"/>
              <a:t>features</a:t>
            </a:r>
            <a:r>
              <a:rPr lang="es-GT" dirty="0"/>
              <a:t> relevantes </a:t>
            </a:r>
          </a:p>
          <a:p>
            <a:pPr lvl="1"/>
            <a:r>
              <a:rPr lang="es-GT" dirty="0"/>
              <a:t>Buen rendimiento</a:t>
            </a:r>
          </a:p>
          <a:p>
            <a:pPr lvl="1"/>
            <a:r>
              <a:rPr lang="es-GT" dirty="0"/>
              <a:t>Eficiente </a:t>
            </a:r>
          </a:p>
          <a:p>
            <a:pPr lvl="1"/>
            <a:r>
              <a:rPr lang="es-GT" dirty="0"/>
              <a:t>Intuitivo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Realizar</a:t>
            </a:r>
            <a:r>
              <a:rPr lang="en-US" dirty="0"/>
              <a:t> el an</a:t>
            </a:r>
            <a:r>
              <a:rPr lang="es-GT" dirty="0" err="1"/>
              <a:t>álisis</a:t>
            </a:r>
            <a:r>
              <a:rPr lang="es-GT" dirty="0"/>
              <a:t> utilizando los demás países como base y comparar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GT" dirty="0"/>
              <a:t>Utilizar el API de </a:t>
            </a:r>
            <a:r>
              <a:rPr lang="es-GT" dirty="0" err="1"/>
              <a:t>Youtube</a:t>
            </a:r>
            <a:r>
              <a:rPr lang="es-GT" dirty="0"/>
              <a:t> para obtener datos de videos que no estuvieron en tendencia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GT" dirty="0"/>
              <a:t>Comparar otros modelos tales como la regresión logística  </a:t>
            </a:r>
          </a:p>
        </p:txBody>
      </p:sp>
    </p:spTree>
    <p:extLst>
      <p:ext uri="{BB962C8B-B14F-4D97-AF65-F5344CB8AC3E}">
        <p14:creationId xmlns:p14="http://schemas.microsoft.com/office/powerpoint/2010/main" val="85108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572-3274-4642-AC40-5044324A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C68-B4D9-47FD-BBAC-9ED2059C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7126224" cy="376618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/>
              <a:t>Contexto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/>
              <a:t>Dataset y Transformaciones Necesarias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/>
              <a:t>Exploraci</a:t>
            </a:r>
            <a:r>
              <a:rPr lang="es-GT" sz="3200"/>
              <a:t>ón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sz="3200"/>
              <a:t>Métodos y Resultados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sz="3200"/>
              <a:t>Conclusiones y Recomendaciones</a:t>
            </a:r>
            <a:endParaRPr lang="en-US" sz="3200" dirty="0"/>
          </a:p>
        </p:txBody>
      </p:sp>
      <p:pic>
        <p:nvPicPr>
          <p:cNvPr id="1026" name="Picture 2" descr="Estadísticas de YouTube - 22 métricas esenciales para este 2019">
            <a:extLst>
              <a:ext uri="{FF2B5EF4-FFF2-40B4-BE49-F238E27FC236}">
                <a16:creationId xmlns:a16="http://schemas.microsoft.com/office/drawing/2014/main" id="{80490F71-C6FE-4287-9852-F71F21AF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36" y="3253318"/>
            <a:ext cx="4527124" cy="22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12B1-FD1A-438F-A81B-2879B59E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99533"/>
            <a:ext cx="5142271" cy="1658198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B05C77"/>
                </a:solidFill>
              </a:rPr>
              <a:t>Youtube.com</a:t>
            </a:r>
            <a:endParaRPr lang="en-US">
              <a:solidFill>
                <a:srgbClr val="B05C77"/>
              </a:solidFill>
            </a:endParaRPr>
          </a:p>
        </p:txBody>
      </p:sp>
      <p:pic>
        <p:nvPicPr>
          <p:cNvPr id="2050" name="Picture 2" descr="Cinco cambios que llegan a la página de inicio de YouTube">
            <a:extLst>
              <a:ext uri="{FF2B5EF4-FFF2-40B4-BE49-F238E27FC236}">
                <a16:creationId xmlns:a16="http://schemas.microsoft.com/office/drawing/2014/main" id="{0D9B0B80-A1FE-4E7C-950A-7DD7E767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49338"/>
            <a:ext cx="5451627" cy="303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ABD2-AA42-4509-9013-393592E7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011680"/>
            <a:ext cx="5142271" cy="3864732"/>
          </a:xfrm>
        </p:spPr>
        <p:txBody>
          <a:bodyPr>
            <a:normAutofit/>
          </a:bodyPr>
          <a:lstStyle/>
          <a:p>
            <a:r>
              <a:rPr lang="en-US" b="1"/>
              <a:t>Sitio web para </a:t>
            </a:r>
            <a:r>
              <a:rPr lang="en-US" b="1" err="1"/>
              <a:t>compartir</a:t>
            </a:r>
            <a:r>
              <a:rPr lang="en-US" b="1"/>
              <a:t> videos</a:t>
            </a:r>
          </a:p>
          <a:p>
            <a:pPr lvl="1"/>
            <a:r>
              <a:rPr lang="en-US" err="1"/>
              <a:t>Temas</a:t>
            </a:r>
            <a:r>
              <a:rPr lang="en-US"/>
              <a:t> </a:t>
            </a:r>
            <a:r>
              <a:rPr lang="en-US" err="1"/>
              <a:t>variados</a:t>
            </a:r>
            <a:r>
              <a:rPr lang="en-US"/>
              <a:t> </a:t>
            </a:r>
          </a:p>
          <a:p>
            <a:r>
              <a:rPr lang="en-US" b="1" err="1"/>
              <a:t>Pesta</a:t>
            </a:r>
            <a:r>
              <a:rPr lang="es-GT" b="1" err="1"/>
              <a:t>ña</a:t>
            </a:r>
            <a:r>
              <a:rPr lang="es-GT" b="1"/>
              <a:t> </a:t>
            </a:r>
            <a:r>
              <a:rPr lang="es-GT" b="1" err="1"/>
              <a:t>Trending</a:t>
            </a:r>
            <a:r>
              <a:rPr lang="es-GT" b="1"/>
              <a:t> </a:t>
            </a:r>
          </a:p>
          <a:p>
            <a:pPr lvl="1"/>
            <a:r>
              <a:rPr lang="es-GT"/>
              <a:t>Los videos más populares, “virales” </a:t>
            </a:r>
          </a:p>
          <a:p>
            <a:pPr lvl="1"/>
            <a:r>
              <a:rPr lang="es-GT"/>
              <a:t>Puede cambiar en base a la región o país </a:t>
            </a:r>
          </a:p>
          <a:p>
            <a:pPr lvl="1"/>
            <a:r>
              <a:rPr lang="es-GT"/>
              <a:t>Combinación de factores</a:t>
            </a:r>
          </a:p>
          <a:p>
            <a:pPr lvl="1"/>
            <a:r>
              <a:rPr lang="es-GT"/>
              <a:t>Rumores de manipulación directa por parte de </a:t>
            </a:r>
            <a:r>
              <a:rPr lang="es-GT" err="1"/>
              <a:t>Youtube</a:t>
            </a:r>
            <a:r>
              <a:rPr lang="es-GT"/>
              <a:t> 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0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10C9-8BCD-496B-BA19-284A4A52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Trending YouTube Video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2FC0-E556-4E6A-A36B-24D33806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817593"/>
            <a:ext cx="4082247" cy="2381344"/>
          </a:xfrm>
        </p:spPr>
        <p:txBody>
          <a:bodyPr/>
          <a:lstStyle/>
          <a:p>
            <a:r>
              <a:rPr lang="en-US" b="1" dirty="0" err="1"/>
              <a:t>Meses</a:t>
            </a:r>
            <a:r>
              <a:rPr lang="en-US" b="1" dirty="0"/>
              <a:t> de </a:t>
            </a:r>
            <a:r>
              <a:rPr lang="en-US" b="1" dirty="0" err="1"/>
              <a:t>informaci</a:t>
            </a:r>
            <a:r>
              <a:rPr lang="es-GT" b="1" dirty="0" err="1"/>
              <a:t>ón</a:t>
            </a:r>
            <a:r>
              <a:rPr lang="es-GT" b="1" dirty="0"/>
              <a:t> acerca de videos que aparecieron en la pestaña de tendencias</a:t>
            </a:r>
          </a:p>
          <a:p>
            <a:pPr lvl="1"/>
            <a:r>
              <a:rPr lang="en-US" dirty="0"/>
              <a:t>USA, Great Britain, </a:t>
            </a:r>
            <a:r>
              <a:rPr lang="en-US" dirty="0" err="1"/>
              <a:t>Alemania</a:t>
            </a:r>
            <a:r>
              <a:rPr lang="en-US" dirty="0"/>
              <a:t>, </a:t>
            </a:r>
            <a:r>
              <a:rPr lang="en-US" dirty="0" err="1"/>
              <a:t>Canadá</a:t>
            </a:r>
            <a:r>
              <a:rPr lang="en-US" dirty="0"/>
              <a:t>, Francia, Russia, México, </a:t>
            </a:r>
            <a:r>
              <a:rPr lang="en-US" dirty="0" err="1"/>
              <a:t>Corea</a:t>
            </a:r>
            <a:r>
              <a:rPr lang="en-US" dirty="0"/>
              <a:t> del Sur, </a:t>
            </a:r>
            <a:r>
              <a:rPr lang="en-US" dirty="0" err="1"/>
              <a:t>Japón</a:t>
            </a:r>
            <a:r>
              <a:rPr lang="en-US" dirty="0"/>
              <a:t> y la India 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BC48B5-C0D0-4709-876A-2CFEE6FCAD61}"/>
              </a:ext>
            </a:extLst>
          </p:cNvPr>
          <p:cNvSpPr txBox="1">
            <a:spLocks/>
          </p:cNvSpPr>
          <p:nvPr/>
        </p:nvSpPr>
        <p:spPr>
          <a:xfrm>
            <a:off x="7188937" y="2126396"/>
            <a:ext cx="3009097" cy="37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GT" sz="2000" dirty="0"/>
              <a:t>Video ID </a:t>
            </a:r>
          </a:p>
          <a:p>
            <a:pPr>
              <a:lnSpc>
                <a:spcPct val="120000"/>
              </a:lnSpc>
            </a:pPr>
            <a:r>
              <a:rPr lang="es-GT" sz="2000" dirty="0" err="1"/>
              <a:t>Trending</a:t>
            </a:r>
            <a:r>
              <a:rPr lang="es-GT" sz="2000" dirty="0"/>
              <a:t> Date </a:t>
            </a:r>
          </a:p>
          <a:p>
            <a:pPr>
              <a:lnSpc>
                <a:spcPct val="120000"/>
              </a:lnSpc>
            </a:pPr>
            <a:r>
              <a:rPr lang="es-GT" sz="2000" dirty="0" err="1"/>
              <a:t>Title</a:t>
            </a:r>
            <a:r>
              <a:rPr lang="es-GT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s-GT" sz="2000" dirty="0" err="1"/>
              <a:t>Channel</a:t>
            </a:r>
            <a:r>
              <a:rPr lang="es-GT" sz="2000" dirty="0"/>
              <a:t> </a:t>
            </a:r>
            <a:r>
              <a:rPr lang="es-GT" sz="2000" dirty="0" err="1"/>
              <a:t>Title</a:t>
            </a:r>
            <a:r>
              <a:rPr lang="es-GT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s-GT" sz="2000" dirty="0" err="1"/>
              <a:t>Category</a:t>
            </a:r>
            <a:r>
              <a:rPr lang="es-GT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s-GT" sz="2000" dirty="0" err="1"/>
              <a:t>Publish</a:t>
            </a:r>
            <a:r>
              <a:rPr lang="es-GT" sz="2000" dirty="0"/>
              <a:t> Time </a:t>
            </a:r>
          </a:p>
          <a:p>
            <a:pPr>
              <a:lnSpc>
                <a:spcPct val="120000"/>
              </a:lnSpc>
            </a:pPr>
            <a:r>
              <a:rPr lang="es-GT" sz="2000" dirty="0"/>
              <a:t>Tags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943D61-2163-49FA-A87C-F6E572C9108E}"/>
              </a:ext>
            </a:extLst>
          </p:cNvPr>
          <p:cNvSpPr txBox="1">
            <a:spLocks/>
          </p:cNvSpPr>
          <p:nvPr/>
        </p:nvSpPr>
        <p:spPr>
          <a:xfrm>
            <a:off x="9889456" y="2067119"/>
            <a:ext cx="1850857" cy="37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GT" sz="2000" dirty="0" err="1"/>
              <a:t>Views</a:t>
            </a:r>
            <a:endParaRPr lang="es-GT" sz="2000" dirty="0"/>
          </a:p>
          <a:p>
            <a:pPr>
              <a:lnSpc>
                <a:spcPct val="120000"/>
              </a:lnSpc>
            </a:pPr>
            <a:r>
              <a:rPr lang="es-GT" sz="2000" dirty="0" err="1"/>
              <a:t>Likes</a:t>
            </a:r>
            <a:r>
              <a:rPr lang="es-GT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Dislikes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Comment Count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Description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798C70-1569-45B0-841E-01B09510A3D4}"/>
              </a:ext>
            </a:extLst>
          </p:cNvPr>
          <p:cNvSpPr/>
          <p:nvPr/>
        </p:nvSpPr>
        <p:spPr>
          <a:xfrm>
            <a:off x="5374640" y="3789680"/>
            <a:ext cx="1209040" cy="5486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6F04-32B5-4395-88D7-5C18CF55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Transformaciones Necesarias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2BDE-9BBA-488C-82EA-F1E73144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32" y="3120669"/>
            <a:ext cx="4838533" cy="2107024"/>
          </a:xfrm>
        </p:spPr>
        <p:txBody>
          <a:bodyPr/>
          <a:lstStyle/>
          <a:p>
            <a:r>
              <a:rPr lang="es-GT" dirty="0"/>
              <a:t>Base – Estados Unidos </a:t>
            </a:r>
          </a:p>
          <a:p>
            <a:r>
              <a:rPr lang="es-GT" dirty="0"/>
              <a:t>Columna Auxiliar – Conteo de apariciones internacionales </a:t>
            </a:r>
          </a:p>
          <a:p>
            <a:r>
              <a:rPr lang="es-GT" dirty="0"/>
              <a:t>Target – binario de cobertura internacional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302EE-06DB-4454-B5CD-E0C2220C29D0}"/>
              </a:ext>
            </a:extLst>
          </p:cNvPr>
          <p:cNvSpPr txBox="1">
            <a:spLocks/>
          </p:cNvSpPr>
          <p:nvPr/>
        </p:nvSpPr>
        <p:spPr>
          <a:xfrm>
            <a:off x="6477637" y="1897879"/>
            <a:ext cx="1676398" cy="4460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GT" dirty="0"/>
              <a:t>1 – 3461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2 – 1493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3 – 589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4 – 273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5 – 192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6 – 141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7 – 101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8 – 55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GT" dirty="0"/>
              <a:t>9 – 37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10 – 9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B90715-9693-4FB2-B4B3-0BCE64E1D59C}"/>
              </a:ext>
            </a:extLst>
          </p:cNvPr>
          <p:cNvSpPr txBox="1">
            <a:spLocks/>
          </p:cNvSpPr>
          <p:nvPr/>
        </p:nvSpPr>
        <p:spPr>
          <a:xfrm>
            <a:off x="9344026" y="3232429"/>
            <a:ext cx="1676399" cy="178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0 – 3461</a:t>
            </a:r>
          </a:p>
          <a:p>
            <a:pPr marL="0" indent="0">
              <a:buNone/>
            </a:pPr>
            <a:r>
              <a:rPr lang="en-US" sz="3200" dirty="0"/>
              <a:t>1 - 2890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098684-3BCB-4B09-8CA9-AF7E02AB5ECF}"/>
              </a:ext>
            </a:extLst>
          </p:cNvPr>
          <p:cNvCxnSpPr/>
          <p:nvPr/>
        </p:nvCxnSpPr>
        <p:spPr>
          <a:xfrm>
            <a:off x="7670800" y="2157731"/>
            <a:ext cx="1503680" cy="107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2F0F7-18D4-4F4B-B1C9-0194226BF25C}"/>
              </a:ext>
            </a:extLst>
          </p:cNvPr>
          <p:cNvCxnSpPr>
            <a:cxnSpLocks/>
          </p:cNvCxnSpPr>
          <p:nvPr/>
        </p:nvCxnSpPr>
        <p:spPr>
          <a:xfrm flipV="1">
            <a:off x="7501254" y="4889078"/>
            <a:ext cx="1744346" cy="114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9333-98C1-4E4D-A788-2E149A84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Exploraci</a:t>
            </a:r>
            <a:r>
              <a:rPr lang="es-GT" dirty="0" err="1"/>
              <a:t>ón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86BA5-1D74-4F65-ABB7-5D73A767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C9292-FF3B-4CFA-906E-912A4632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7" y="2157731"/>
            <a:ext cx="3977051" cy="385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4ECF9-CFE8-4130-8A61-8350F8116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6" r="21331" b="-1"/>
          <a:stretch/>
        </p:blipFill>
        <p:spPr>
          <a:xfrm>
            <a:off x="4732040" y="2157731"/>
            <a:ext cx="2425570" cy="3766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475EB0-C7B3-443E-83B3-98609FAE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302" y="2157731"/>
            <a:ext cx="3894509" cy="38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20714F8A-728E-4255-B024-79840C526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4" r="-1" b="-1"/>
          <a:stretch/>
        </p:blipFill>
        <p:spPr>
          <a:xfrm>
            <a:off x="441661" y="579120"/>
            <a:ext cx="6735028" cy="599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CD5B49-1747-4001-B7FD-E282D0B6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768" y="2599901"/>
            <a:ext cx="3386456" cy="1658198"/>
          </a:xfrm>
        </p:spPr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Correlación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8252FD3A-A074-4795-895A-0CDA251F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17153"/>
            <a:ext cx="6278529" cy="40339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0CE86F-12E7-40C2-87DC-900F5DF0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20BC38-6A3A-4D2E-A68D-D32B8426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768" y="2599901"/>
            <a:ext cx="3386456" cy="1658198"/>
          </a:xfrm>
        </p:spPr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Categorías de Videos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5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F3BF-F807-47F9-AC3F-6BCDB340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3C9F-355A-48D1-AE6C-BEF7A71F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2416008" cy="2147663"/>
          </a:xfrm>
        </p:spPr>
        <p:txBody>
          <a:bodyPr>
            <a:normAutofit/>
          </a:bodyPr>
          <a:lstStyle/>
          <a:p>
            <a:r>
              <a:rPr lang="en-US" sz="3200" dirty="0"/>
              <a:t>Comments Disabled </a:t>
            </a:r>
          </a:p>
          <a:p>
            <a:pPr lvl="1"/>
            <a:r>
              <a:rPr lang="en-US" sz="3200" dirty="0"/>
              <a:t>0 – 6250</a:t>
            </a:r>
          </a:p>
          <a:p>
            <a:pPr lvl="1"/>
            <a:r>
              <a:rPr lang="en-US" sz="3200" dirty="0"/>
              <a:t>1 – 101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D6CCFD-B59F-4D91-BBA0-32237AEA4168}"/>
              </a:ext>
            </a:extLst>
          </p:cNvPr>
          <p:cNvSpPr txBox="1">
            <a:spLocks/>
          </p:cNvSpPr>
          <p:nvPr/>
        </p:nvSpPr>
        <p:spPr>
          <a:xfrm>
            <a:off x="4398726" y="2282098"/>
            <a:ext cx="3129833" cy="1658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Ratings Disabled</a:t>
            </a:r>
          </a:p>
          <a:p>
            <a:pPr lvl="1"/>
            <a:r>
              <a:rPr lang="en-US" sz="3200" dirty="0"/>
              <a:t>0 – 6350</a:t>
            </a:r>
          </a:p>
          <a:p>
            <a:pPr lvl="1"/>
            <a:r>
              <a:rPr lang="en-US" sz="3200" dirty="0"/>
              <a:t>1 – 26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0BB057-6919-4069-ABD9-6A3477B3C7D0}"/>
              </a:ext>
            </a:extLst>
          </p:cNvPr>
          <p:cNvSpPr txBox="1">
            <a:spLocks/>
          </p:cNvSpPr>
          <p:nvPr/>
        </p:nvSpPr>
        <p:spPr>
          <a:xfrm>
            <a:off x="8544560" y="2267585"/>
            <a:ext cx="3210561" cy="232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Video Error or Removed </a:t>
            </a:r>
          </a:p>
          <a:p>
            <a:pPr lvl="1"/>
            <a:r>
              <a:rPr lang="en-US" sz="3200" dirty="0"/>
              <a:t>0 – 6348</a:t>
            </a:r>
          </a:p>
          <a:p>
            <a:pPr lvl="1"/>
            <a:r>
              <a:rPr lang="en-US" sz="3200" dirty="0"/>
              <a:t>1 – 3 </a:t>
            </a:r>
          </a:p>
        </p:txBody>
      </p:sp>
      <p:pic>
        <p:nvPicPr>
          <p:cNvPr id="3074" name="Picture 2" descr="YouTube Purge' points to bigger problem with conspiracy videos ...">
            <a:extLst>
              <a:ext uri="{FF2B5EF4-FFF2-40B4-BE49-F238E27FC236}">
                <a16:creationId xmlns:a16="http://schemas.microsoft.com/office/drawing/2014/main" id="{A458F063-65C6-499F-91BE-3C84465A0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1" y="4793826"/>
            <a:ext cx="2197100" cy="14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429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407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Courier New</vt:lpstr>
      <vt:lpstr>Wingdings 2</vt:lpstr>
      <vt:lpstr>Metropolitan</vt:lpstr>
      <vt:lpstr>Youtube Trending videos Analysis</vt:lpstr>
      <vt:lpstr>Overview</vt:lpstr>
      <vt:lpstr>Youtube.com</vt:lpstr>
      <vt:lpstr>Trending YouTube Video Statistics</vt:lpstr>
      <vt:lpstr>Transformaciones Necesarias</vt:lpstr>
      <vt:lpstr>Exploración</vt:lpstr>
      <vt:lpstr>Correlación</vt:lpstr>
      <vt:lpstr>Categorías de Videos</vt:lpstr>
      <vt:lpstr>Banderas</vt:lpstr>
      <vt:lpstr>Modelos a evaluar</vt:lpstr>
      <vt:lpstr>Resultados</vt:lpstr>
      <vt:lpstr>Ejemplo Visualización 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videos Analysis</dc:title>
  <dc:creator>José Guzmán</dc:creator>
  <cp:lastModifiedBy>José Guzmán</cp:lastModifiedBy>
  <cp:revision>4</cp:revision>
  <dcterms:created xsi:type="dcterms:W3CDTF">2020-04-02T18:31:41Z</dcterms:created>
  <dcterms:modified xsi:type="dcterms:W3CDTF">2020-04-02T19:44:36Z</dcterms:modified>
</cp:coreProperties>
</file>