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58" r:id="rId5"/>
    <p:sldId id="264" r:id="rId6"/>
    <p:sldId id="259" r:id="rId7"/>
    <p:sldId id="260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6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53C8-CF9C-4B2D-B29B-ED2346260597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3C0A-3868-44FF-AB4A-CB615307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86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53C8-CF9C-4B2D-B29B-ED2346260597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3C0A-3868-44FF-AB4A-CB61530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4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53C8-CF9C-4B2D-B29B-ED2346260597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3C0A-3868-44FF-AB4A-CB61530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5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53C8-CF9C-4B2D-B29B-ED2346260597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3C0A-3868-44FF-AB4A-CB61530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9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53C8-CF9C-4B2D-B29B-ED2346260597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3C0A-3868-44FF-AB4A-CB615307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93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53C8-CF9C-4B2D-B29B-ED2346260597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3C0A-3868-44FF-AB4A-CB61530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9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53C8-CF9C-4B2D-B29B-ED2346260597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3C0A-3868-44FF-AB4A-CB61530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8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53C8-CF9C-4B2D-B29B-ED2346260597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3C0A-3868-44FF-AB4A-CB61530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0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53C8-CF9C-4B2D-B29B-ED2346260597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3C0A-3868-44FF-AB4A-CB61530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2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9E53C8-CF9C-4B2D-B29B-ED2346260597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823C0A-3868-44FF-AB4A-CB61530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6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53C8-CF9C-4B2D-B29B-ED2346260597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3C0A-3868-44FF-AB4A-CB61530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4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9E53C8-CF9C-4B2D-B29B-ED2346260597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823C0A-3868-44FF-AB4A-CB615307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39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C52D-6824-4961-9600-2C1E3A1E6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Florida Car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9C54B-784D-40BB-9ED5-5D2F4029E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</a:t>
            </a:r>
            <a:r>
              <a:rPr lang="es-GT" dirty="0"/>
              <a:t>sé Alejandro guzmán </a:t>
            </a:r>
            <a:r>
              <a:rPr lang="es-GT" dirty="0" err="1"/>
              <a:t>zamora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4CFE-1085-4AEA-A63A-30BF9A12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Conclusiones y Recomendaciones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61413-DD34-4D56-B24D-FB356F236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- Sí se puede encontrar una correlación entre ciertas variables en conjunto con el precio de los carros, sin embargo, no se puede concluir que alguna de estas sea lineal</a:t>
            </a:r>
          </a:p>
          <a:p>
            <a:r>
              <a:rPr lang="es-GT" dirty="0"/>
              <a:t>- Se obtuvieron mejores resultados al intentar predecir el precio de los carros en base al año, la cantidad de cilindros y el odómetro </a:t>
            </a:r>
          </a:p>
          <a:p>
            <a:r>
              <a:rPr lang="es-GT" dirty="0"/>
              <a:t>- En base a la visualización de las variables, el grado más conveniente es 2, cualquier grado mayor va a empezar a representar </a:t>
            </a:r>
            <a:r>
              <a:rPr lang="es-GT" dirty="0" err="1"/>
              <a:t>overfitting</a:t>
            </a:r>
            <a:r>
              <a:rPr lang="es-GT" dirty="0"/>
              <a:t> </a:t>
            </a:r>
          </a:p>
          <a:p>
            <a:r>
              <a:rPr lang="es-GT" dirty="0"/>
              <a:t>- Al ser un dataset con información muy dispersa, no hay una ventaja directa de aplicar una penalización como en Ridge </a:t>
            </a:r>
            <a:r>
              <a:rPr lang="es-GT" dirty="0" err="1"/>
              <a:t>Regression</a:t>
            </a:r>
            <a:endParaRPr lang="es-GT" dirty="0"/>
          </a:p>
          <a:p>
            <a:r>
              <a:rPr lang="es-GT" dirty="0"/>
              <a:t>- Recolección de datos automatizada: consistencia vs error humano </a:t>
            </a:r>
          </a:p>
          <a:p>
            <a:r>
              <a:rPr lang="es-GT" dirty="0"/>
              <a:t>- Verificar otros estados e involucrar columnas que se tuvieron que desechar por proporción de nulos </a:t>
            </a:r>
          </a:p>
        </p:txBody>
      </p:sp>
    </p:spTree>
    <p:extLst>
      <p:ext uri="{BB962C8B-B14F-4D97-AF65-F5344CB8AC3E}">
        <p14:creationId xmlns:p14="http://schemas.microsoft.com/office/powerpoint/2010/main" val="245861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9F4F-AE33-4854-9C0F-F21FF847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6A115-34C4-46BB-BE32-4D7220651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Recopilaci</a:t>
            </a:r>
            <a:r>
              <a:rPr lang="es-GT" sz="2400"/>
              <a:t>ón de anuncios de carros usados en Craiglists</a:t>
            </a:r>
          </a:p>
          <a:p>
            <a:r>
              <a:rPr lang="es-GT" sz="2400"/>
              <a:t>País:</a:t>
            </a:r>
            <a:r>
              <a:rPr lang="en-US" sz="2400"/>
              <a:t> Estados Unidos </a:t>
            </a:r>
          </a:p>
          <a:p>
            <a:r>
              <a:rPr lang="en-US" sz="2400"/>
              <a:t>Observaciones Originales: 509,577</a:t>
            </a:r>
          </a:p>
          <a:p>
            <a:r>
              <a:rPr lang="en-US" sz="2400"/>
              <a:t>Observaciones Estado de Florida: 35,244</a:t>
            </a:r>
          </a:p>
          <a:p>
            <a:r>
              <a:rPr lang="en-US" sz="2400"/>
              <a:t>Variables: 25</a:t>
            </a:r>
          </a:p>
          <a:p>
            <a:endParaRPr lang="en-US"/>
          </a:p>
          <a:p>
            <a:endParaRPr lang="en-US" dirty="0"/>
          </a:p>
        </p:txBody>
      </p:sp>
      <p:pic>
        <p:nvPicPr>
          <p:cNvPr id="1032" name="Picture 8" descr="Resultado de imagen de us map png">
            <a:extLst>
              <a:ext uri="{FF2B5EF4-FFF2-40B4-BE49-F238E27FC236}">
                <a16:creationId xmlns:a16="http://schemas.microsoft.com/office/drawing/2014/main" id="{7DA8E6B4-EDBA-4238-9C43-0F20303EE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88" y="2600324"/>
            <a:ext cx="4357489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15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D290-06AE-4831-9C18-D45604AE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Predicción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AE3F-92F5-481D-A9F7-4BF9CA7DA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1222"/>
            <a:ext cx="1599267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Regi</a:t>
            </a:r>
            <a:r>
              <a:rPr lang="es-GT" dirty="0"/>
              <a:t>on </a:t>
            </a:r>
          </a:p>
          <a:p>
            <a:r>
              <a:rPr lang="es-GT" dirty="0"/>
              <a:t>Price </a:t>
            </a:r>
          </a:p>
          <a:p>
            <a:r>
              <a:rPr lang="es-GT" dirty="0" err="1"/>
              <a:t>Year</a:t>
            </a:r>
            <a:r>
              <a:rPr lang="es-GT" dirty="0"/>
              <a:t> </a:t>
            </a:r>
          </a:p>
          <a:p>
            <a:r>
              <a:rPr lang="es-GT" dirty="0" err="1"/>
              <a:t>Manufacturer</a:t>
            </a:r>
            <a:r>
              <a:rPr lang="es-GT" dirty="0"/>
              <a:t> </a:t>
            </a:r>
          </a:p>
          <a:p>
            <a:r>
              <a:rPr lang="es-GT" dirty="0" err="1"/>
              <a:t>Model</a:t>
            </a:r>
            <a:r>
              <a:rPr lang="es-GT" dirty="0"/>
              <a:t> </a:t>
            </a:r>
          </a:p>
          <a:p>
            <a:r>
              <a:rPr lang="es-GT" dirty="0" err="1"/>
              <a:t>Condition</a:t>
            </a:r>
            <a:r>
              <a:rPr lang="es-GT" dirty="0"/>
              <a:t> </a:t>
            </a:r>
          </a:p>
          <a:p>
            <a:r>
              <a:rPr lang="es-GT" dirty="0" err="1"/>
              <a:t>Cylinders</a:t>
            </a:r>
            <a:r>
              <a:rPr lang="es-GT" dirty="0"/>
              <a:t> </a:t>
            </a:r>
          </a:p>
          <a:p>
            <a:r>
              <a:rPr lang="es-GT" dirty="0" err="1"/>
              <a:t>Type</a:t>
            </a:r>
            <a:r>
              <a:rPr lang="es-GT" dirty="0"/>
              <a:t> </a:t>
            </a:r>
          </a:p>
          <a:p>
            <a:r>
              <a:rPr lang="es-GT" dirty="0"/>
              <a:t>Paint Color </a:t>
            </a:r>
          </a:p>
          <a:p>
            <a:r>
              <a:rPr lang="es-GT" dirty="0"/>
              <a:t>Fuel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60329E-F7D2-42B1-B745-071127648BA2}"/>
              </a:ext>
            </a:extLst>
          </p:cNvPr>
          <p:cNvSpPr txBox="1">
            <a:spLocks/>
          </p:cNvSpPr>
          <p:nvPr/>
        </p:nvSpPr>
        <p:spPr>
          <a:xfrm>
            <a:off x="5678921" y="2880903"/>
            <a:ext cx="4706050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GT" sz="3200" dirty="0"/>
              <a:t>S</a:t>
            </a:r>
            <a:r>
              <a:rPr lang="en-US" sz="3200" dirty="0"/>
              <a:t>e </a:t>
            </a:r>
            <a:r>
              <a:rPr lang="en-US" sz="3200" dirty="0" err="1"/>
              <a:t>puede</a:t>
            </a:r>
            <a:r>
              <a:rPr lang="en-US" sz="3200" dirty="0"/>
              <a:t> </a:t>
            </a:r>
            <a:r>
              <a:rPr lang="en-US" sz="3200" dirty="0" err="1"/>
              <a:t>predecir</a:t>
            </a:r>
            <a:r>
              <a:rPr lang="en-US" sz="3200" dirty="0"/>
              <a:t> el </a:t>
            </a:r>
            <a:r>
              <a:rPr lang="en-US" sz="3200" dirty="0" err="1"/>
              <a:t>precio</a:t>
            </a:r>
            <a:r>
              <a:rPr lang="en-US" sz="3200" dirty="0"/>
              <a:t> de un </a:t>
            </a:r>
            <a:r>
              <a:rPr lang="en-US" sz="3200" dirty="0" err="1"/>
              <a:t>carro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base a </a:t>
            </a:r>
            <a:r>
              <a:rPr lang="en-US" sz="3200" dirty="0" err="1"/>
              <a:t>distintos</a:t>
            </a:r>
            <a:r>
              <a:rPr lang="en-US" sz="3200" dirty="0"/>
              <a:t> </a:t>
            </a:r>
            <a:r>
              <a:rPr lang="en-US" sz="3200" dirty="0" err="1"/>
              <a:t>atributos</a:t>
            </a:r>
            <a:r>
              <a:rPr lang="en-US" sz="3200" dirty="0"/>
              <a:t>? </a:t>
            </a:r>
            <a:endParaRPr lang="es-GT" sz="32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DB71761-F0D2-4095-B7C6-5A0D14FC0933}"/>
              </a:ext>
            </a:extLst>
          </p:cNvPr>
          <p:cNvSpPr/>
          <p:nvPr/>
        </p:nvSpPr>
        <p:spPr>
          <a:xfrm>
            <a:off x="3333983" y="1991222"/>
            <a:ext cx="1707502" cy="373238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6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1745-8BD3-4E27-87E0-B55DA7E4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Observaciones Preliminares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509F-665D-4F3C-9EFE-1CF4ABEC3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Gran cantidad de datos nulos </a:t>
            </a:r>
          </a:p>
          <a:p>
            <a:pPr lvl="1"/>
            <a:r>
              <a:rPr lang="es-GT" dirty="0"/>
              <a:t>Eliminación de columnas no fundamentales</a:t>
            </a:r>
          </a:p>
          <a:p>
            <a:pPr lvl="1"/>
            <a:r>
              <a:rPr lang="es-GT" dirty="0"/>
              <a:t>Eliminación horizontal de valores </a:t>
            </a:r>
          </a:p>
          <a:p>
            <a:pPr lvl="1"/>
            <a:r>
              <a:rPr lang="es-GT" dirty="0"/>
              <a:t>Imputación para variables categóricas </a:t>
            </a:r>
          </a:p>
          <a:p>
            <a:r>
              <a:rPr lang="es-GT" dirty="0" err="1"/>
              <a:t>Outliers</a:t>
            </a:r>
            <a:r>
              <a:rPr lang="es-GT" dirty="0"/>
              <a:t> </a:t>
            </a:r>
          </a:p>
          <a:p>
            <a:pPr lvl="1"/>
            <a:r>
              <a:rPr lang="es-GT" dirty="0"/>
              <a:t>Eliminación de </a:t>
            </a:r>
            <a:r>
              <a:rPr lang="es-GT" dirty="0" err="1"/>
              <a:t>outliers</a:t>
            </a:r>
            <a:r>
              <a:rPr lang="es-GT" dirty="0"/>
              <a:t> por error en datos </a:t>
            </a:r>
          </a:p>
          <a:p>
            <a:pPr lvl="1"/>
            <a:r>
              <a:rPr lang="es-GT" dirty="0"/>
              <a:t>Valores de hasta 10</a:t>
            </a:r>
            <a:r>
              <a:rPr lang="en-US" dirty="0"/>
              <a:t>^9</a:t>
            </a:r>
          </a:p>
          <a:p>
            <a:r>
              <a:rPr lang="en-US" dirty="0" err="1"/>
              <a:t>Normalizaci</a:t>
            </a:r>
            <a:r>
              <a:rPr lang="es-GT" dirty="0" err="1"/>
              <a:t>ón</a:t>
            </a:r>
            <a:r>
              <a:rPr lang="es-GT" dirty="0"/>
              <a:t> </a:t>
            </a:r>
          </a:p>
          <a:p>
            <a:pPr lvl="1"/>
            <a:r>
              <a:rPr lang="es-GT" dirty="0"/>
              <a:t>Min Max </a:t>
            </a:r>
            <a:r>
              <a:rPr lang="es-GT" dirty="0" err="1"/>
              <a:t>Scaler</a:t>
            </a:r>
            <a:r>
              <a:rPr lang="es-GT" dirty="0"/>
              <a:t> para mantener variables numéricas entre 0 y 1 </a:t>
            </a:r>
          </a:p>
          <a:p>
            <a:pPr lvl="1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77855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4D29-36B6-4B3D-9404-40F9040E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4AA4B-C550-4E51-A9DE-AA96B3FEA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E0983-BC0A-478A-870A-EE516CC8E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52400"/>
            <a:ext cx="96678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7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0C2E9-66FE-4939-B00E-F2F8A16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7D3963-DBF6-4A94-8855-A3F7086A8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A29A2A-9A2D-43BC-8094-36C9D936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EC61C0-8A0B-4004-8A6E-119C93E7F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D021B1-7954-4C19-8158-D4917BE37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973646"/>
            <a:ext cx="6275667" cy="491070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234D2D6-D94D-4632-984E-C32463C2A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FD991-470A-4429-9401-439B06DB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GT" sz="4400" dirty="0">
                <a:solidFill>
                  <a:srgbClr val="FFFFFF"/>
                </a:solidFill>
              </a:rPr>
              <a:t>Correlación y Selección 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BD1B97-D7C2-4B69-AA6F-A43A948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343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4CFD-D6D9-4B47-A678-DF2594F7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s-GT" dirty="0"/>
              <a:t>Modelo Lineal Simple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3B73-BA17-42FD-91D8-803FCC7E4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286" y="958244"/>
            <a:ext cx="4038600" cy="988747"/>
          </a:xfrm>
        </p:spPr>
        <p:txBody>
          <a:bodyPr/>
          <a:lstStyle/>
          <a:p>
            <a:r>
              <a:rPr lang="es-GT" dirty="0"/>
              <a:t>Variable utilizada: </a:t>
            </a:r>
            <a:r>
              <a:rPr lang="es-GT" dirty="0" err="1"/>
              <a:t>Year</a:t>
            </a:r>
            <a:r>
              <a:rPr lang="es-GT" dirty="0"/>
              <a:t> </a:t>
            </a:r>
          </a:p>
          <a:p>
            <a:r>
              <a:rPr lang="es-GT" dirty="0"/>
              <a:t>R-</a:t>
            </a:r>
            <a:r>
              <a:rPr lang="es-GT" dirty="0" err="1"/>
              <a:t>Squared</a:t>
            </a:r>
            <a:r>
              <a:rPr lang="es-GT" dirty="0"/>
              <a:t>: 0.310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A79F8-6D01-4340-B833-9C3433F86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21" y="1813722"/>
            <a:ext cx="4401382" cy="434919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02A1C7-EA6E-4268-A0BA-D72091A60B76}"/>
              </a:ext>
            </a:extLst>
          </p:cNvPr>
          <p:cNvSpPr txBox="1">
            <a:spLocks/>
          </p:cNvSpPr>
          <p:nvPr/>
        </p:nvSpPr>
        <p:spPr>
          <a:xfrm>
            <a:off x="6555105" y="958244"/>
            <a:ext cx="4038600" cy="8414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/>
              <a:t>Variable utilizada: </a:t>
            </a:r>
            <a:r>
              <a:rPr lang="es-GT" dirty="0" err="1"/>
              <a:t>Odometer</a:t>
            </a:r>
            <a:r>
              <a:rPr lang="es-GT" dirty="0"/>
              <a:t> </a:t>
            </a:r>
          </a:p>
          <a:p>
            <a:r>
              <a:rPr lang="es-GT" dirty="0"/>
              <a:t>R-</a:t>
            </a:r>
            <a:r>
              <a:rPr lang="es-GT" dirty="0" err="1"/>
              <a:t>Squared</a:t>
            </a:r>
            <a:r>
              <a:rPr lang="es-GT" dirty="0"/>
              <a:t>: 0.190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948D1-0721-43D7-8560-C26B2BF72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88" y="1799726"/>
            <a:ext cx="4155503" cy="43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6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40FD-9588-46A6-9A84-9FB791D0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/>
              <a:t>Regresión Multivariable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1CB9-8DBA-43FE-9F26-2609E719C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68" y="2646302"/>
            <a:ext cx="5135569" cy="2474339"/>
          </a:xfrm>
        </p:spPr>
        <p:txBody>
          <a:bodyPr>
            <a:normAutofit/>
          </a:bodyPr>
          <a:lstStyle/>
          <a:p>
            <a:r>
              <a:rPr lang="en-US" dirty="0"/>
              <a:t>[('year', 'condition', 'cylinders', 'odometer'), ('year', 'condition', 'cylinders'), ('year', 'condition', 'odometer'), </a:t>
            </a:r>
            <a:r>
              <a:rPr lang="en-US" dirty="0">
                <a:solidFill>
                  <a:schemeClr val="bg1"/>
                </a:solidFill>
                <a:highlight>
                  <a:srgbClr val="FF00FF"/>
                </a:highlight>
              </a:rPr>
              <a:t>('year', 'cylinders', 'odometer'), </a:t>
            </a:r>
            <a:r>
              <a:rPr lang="en-US" dirty="0"/>
              <a:t>('condition', 'cylinders', 'odometer'), ('year', 'condition'), ('year', 'cylinders'), ('year', 'odometer'), ('condition', 'cylinders'), ('condition', 'odometer'), ('cylinders', 'odometer’)]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1F16A7-B545-4B34-82B6-CC64A41DE77E}"/>
              </a:ext>
            </a:extLst>
          </p:cNvPr>
          <p:cNvSpPr txBox="1">
            <a:spLocks/>
          </p:cNvSpPr>
          <p:nvPr/>
        </p:nvSpPr>
        <p:spPr>
          <a:xfrm>
            <a:off x="7491858" y="3002660"/>
            <a:ext cx="3312989" cy="10392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R-Squared: 0.475</a:t>
            </a:r>
            <a:br>
              <a:rPr lang="en-US" sz="2800" dirty="0"/>
            </a:br>
            <a:r>
              <a:rPr lang="en-US" sz="2800" dirty="0"/>
              <a:t>Adj R-Squared: 0.474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ADD6CB-6B4F-4A8D-9ABE-CDAE9EB1883D}"/>
              </a:ext>
            </a:extLst>
          </p:cNvPr>
          <p:cNvCxnSpPr/>
          <p:nvPr/>
        </p:nvCxnSpPr>
        <p:spPr>
          <a:xfrm>
            <a:off x="5691673" y="3428999"/>
            <a:ext cx="13436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6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E546-159B-46A0-9971-B43CDE50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/>
              <a:t>Polynomial</a:t>
            </a:r>
            <a:r>
              <a:rPr lang="es-GT" dirty="0"/>
              <a:t>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3120-7A9A-4550-BB5F-22D561530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54638" cy="1583266"/>
          </a:xfrm>
        </p:spPr>
        <p:txBody>
          <a:bodyPr/>
          <a:lstStyle/>
          <a:p>
            <a:r>
              <a:rPr lang="es-GT" dirty="0"/>
              <a:t>Grado más conveniente</a:t>
            </a:r>
            <a:r>
              <a:rPr lang="en-US" dirty="0"/>
              <a:t> = 2</a:t>
            </a:r>
          </a:p>
          <a:p>
            <a:r>
              <a:rPr lang="en-US" dirty="0"/>
              <a:t>R-squared: 0.519</a:t>
            </a:r>
          </a:p>
          <a:p>
            <a:r>
              <a:rPr lang="en-US" dirty="0"/>
              <a:t>Adj R-Squared: 0.519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AC378A-746C-4E80-85E2-E8C55AF6FF8B}"/>
              </a:ext>
            </a:extLst>
          </p:cNvPr>
          <p:cNvSpPr txBox="1">
            <a:spLocks/>
          </p:cNvSpPr>
          <p:nvPr/>
        </p:nvSpPr>
        <p:spPr>
          <a:xfrm>
            <a:off x="1097280" y="3854926"/>
            <a:ext cx="3754638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Ridge Regression </a:t>
            </a:r>
          </a:p>
          <a:p>
            <a:r>
              <a:rPr lang="en-US" dirty="0"/>
              <a:t>R-squared: 0.449</a:t>
            </a:r>
          </a:p>
          <a:p>
            <a:r>
              <a:rPr lang="en-US" dirty="0"/>
              <a:t>Alpha = 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75C349-0AD6-4A6A-B4E5-C504A6B90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69604"/>
            <a:ext cx="4444721" cy="44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367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364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Florida Car Analysis </vt:lpstr>
      <vt:lpstr>Dataset </vt:lpstr>
      <vt:lpstr>Predicción</vt:lpstr>
      <vt:lpstr>Observaciones Preliminares</vt:lpstr>
      <vt:lpstr>PowerPoint Presentation</vt:lpstr>
      <vt:lpstr>Correlación y Selección </vt:lpstr>
      <vt:lpstr>Modelo Lineal Simple</vt:lpstr>
      <vt:lpstr>Regresión Multivariable </vt:lpstr>
      <vt:lpstr>Polynomial Features</vt:lpstr>
      <vt:lpstr>Conclusiones y 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Florida Car Analysis </dc:title>
  <dc:creator> </dc:creator>
  <cp:lastModifiedBy> </cp:lastModifiedBy>
  <cp:revision>30</cp:revision>
  <dcterms:created xsi:type="dcterms:W3CDTF">2020-03-10T09:08:37Z</dcterms:created>
  <dcterms:modified xsi:type="dcterms:W3CDTF">2020-03-11T05:14:49Z</dcterms:modified>
</cp:coreProperties>
</file>