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 Bold" panose="020B0604020202020204" charset="0"/>
      <p:regular r:id="rId13"/>
    </p:embeddedFont>
    <p:embeddedFont>
      <p:font typeface="Pattanakarn Expanded" panose="020B0604020202020204" charset="-34"/>
      <p:regular r:id="rId14"/>
    </p:embeddedFont>
    <p:embeddedFont>
      <p:font typeface="Saira" panose="020B0604020202020204" charset="0"/>
      <p:regular r:id="rId15"/>
    </p:embeddedFont>
    <p:embeddedFont>
      <p:font typeface="Saira Bold" panose="020B0604020202020204" charset="0"/>
      <p:regular r:id="rId16"/>
    </p:embeddedFont>
    <p:embeddedFont>
      <p:font typeface="Saira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108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0456" y="2993601"/>
            <a:ext cx="8517545" cy="181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861"/>
              </a:lnSpc>
            </a:pPr>
            <a:r>
              <a:rPr lang="en-US" sz="10615" spc="84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Puzzle 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9464" y="6790655"/>
            <a:ext cx="6251386" cy="101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 spc="123" dirty="0">
                <a:solidFill>
                  <a:srgbClr val="71DDEB"/>
                </a:solidFill>
                <a:latin typeface="Saira"/>
                <a:ea typeface="Saira"/>
                <a:cs typeface="Saira"/>
                <a:sym typeface="Saira"/>
              </a:rPr>
              <a:t>Jesus Hector Roman </a:t>
            </a:r>
            <a:r>
              <a:rPr lang="en-US" sz="2942" spc="123" dirty="0" err="1">
                <a:solidFill>
                  <a:srgbClr val="71DDEB"/>
                </a:solidFill>
                <a:latin typeface="Saira"/>
                <a:ea typeface="Saira"/>
                <a:cs typeface="Saira"/>
                <a:sym typeface="Saira"/>
              </a:rPr>
              <a:t>Vizar</a:t>
            </a:r>
            <a:endParaRPr lang="en-US" sz="2942" spc="123" dirty="0">
              <a:solidFill>
                <a:srgbClr val="71DDEB"/>
              </a:solidFill>
              <a:latin typeface="Saira"/>
              <a:ea typeface="Saira"/>
              <a:cs typeface="Saira"/>
              <a:sym typeface="Saira"/>
            </a:endParaRPr>
          </a:p>
          <a:p>
            <a:pPr algn="l">
              <a:lnSpc>
                <a:spcPts val="4119"/>
              </a:lnSpc>
            </a:pPr>
            <a:r>
              <a:rPr lang="en-US" sz="2942" spc="123" dirty="0">
                <a:solidFill>
                  <a:srgbClr val="71DDEB"/>
                </a:solidFill>
                <a:latin typeface="Saira"/>
                <a:ea typeface="Saira"/>
                <a:cs typeface="Saira"/>
                <a:sym typeface="Saira"/>
              </a:rPr>
              <a:t>Jose Humberto Gutierrez Beltran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60697" y="1242722"/>
            <a:ext cx="8183303" cy="264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InterfazPuzzle8</a:t>
            </a:r>
          </a:p>
          <a:p>
            <a:pPr marL="0" lvl="0" indent="0" algn="l">
              <a:lnSpc>
                <a:spcPts val="10638"/>
              </a:lnSpc>
              <a:spcBef>
                <a:spcPct val="0"/>
              </a:spcBef>
            </a:pPr>
            <a:endParaRPr lang="en-US" sz="7598">
              <a:solidFill>
                <a:srgbClr val="8FE3FD"/>
              </a:solidFill>
              <a:latin typeface="Pattanakarn Expanded"/>
              <a:ea typeface="Pattanakarn Expanded"/>
              <a:cs typeface="Pattanakarn Expanded"/>
              <a:sym typeface="Pattanakarn Expande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802403"/>
            <a:ext cx="6859894" cy="4486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crear_interfaz</a:t>
            </a:r>
            <a:r>
              <a:rPr lang="en-US" sz="2855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(): </a:t>
            </a:r>
            <a:r>
              <a:rPr lang="en-US" sz="2855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C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onstruye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la GUI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actualizar_tablero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():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Refresca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la vista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resolver_puzzle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():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Ejecuta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la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solución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automática</a:t>
            </a: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0" lvl="0" indent="0"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3BC98E-E2C8-EDF2-5279-820FB52CC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979988"/>
            <a:ext cx="6288392" cy="83270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3990" y="2259328"/>
            <a:ext cx="12960020" cy="5768344"/>
            <a:chOff x="0" y="0"/>
            <a:chExt cx="3413339" cy="15192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13339" cy="1519235"/>
            </a:xfrm>
            <a:custGeom>
              <a:avLst/>
              <a:gdLst/>
              <a:ahLst/>
              <a:cxnLst/>
              <a:rect l="l" t="t" r="r" b="b"/>
              <a:pathLst>
                <a:path w="3413339" h="1519235">
                  <a:moveTo>
                    <a:pt x="0" y="0"/>
                  </a:moveTo>
                  <a:lnTo>
                    <a:pt x="3413339" y="0"/>
                  </a:lnTo>
                  <a:lnTo>
                    <a:pt x="3413339" y="1519235"/>
                  </a:lnTo>
                  <a:lnTo>
                    <a:pt x="0" y="1519235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413339" cy="1566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97189" y="4327187"/>
            <a:ext cx="10893622" cy="1470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038"/>
              </a:lnSpc>
              <a:spcBef>
                <a:spcPct val="0"/>
              </a:spcBef>
            </a:pPr>
            <a:r>
              <a:rPr lang="en-US" sz="8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36908" y="1683006"/>
            <a:ext cx="7974909" cy="149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241"/>
              </a:lnSpc>
              <a:spcBef>
                <a:spcPct val="0"/>
              </a:spcBef>
            </a:pPr>
            <a:r>
              <a:rPr lang="en-US" sz="8743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Introducción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36908" y="3135741"/>
            <a:ext cx="7669124" cy="470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2536" spc="8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juego puzzle 8 programado consiste en un juego de estrategia mental donde se tienen que ordenar 8 piezas mediante un agujero vacio que es de asistencia para mover las piezas de un lugar de otro , esto para ordenar las piezas en orden, en este caso las piezas se ordenan del 1 al 8.</a:t>
            </a:r>
          </a:p>
          <a:p>
            <a:pPr algn="just">
              <a:lnSpc>
                <a:spcPts val="3424"/>
              </a:lnSpc>
            </a:pPr>
            <a:endParaRPr lang="en-US" sz="2536" spc="8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0" lvl="0" indent="0" algn="just">
              <a:lnSpc>
                <a:spcPts val="3424"/>
              </a:lnSpc>
            </a:pPr>
            <a:r>
              <a:rPr lang="en-US" sz="2536" spc="8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proposito es llegar al orden establecido por el creador del puzzle en este caso serian las piezas ordenas del 1 al 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FBFD83-0737-0270-8006-5A88F43A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35"/>
          <a:stretch>
            <a:fillRect/>
          </a:stretch>
        </p:blipFill>
        <p:spPr>
          <a:xfrm>
            <a:off x="10833977" y="0"/>
            <a:ext cx="7454023" cy="103098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873945"/>
            <a:ext cx="4401278" cy="4384355"/>
            <a:chOff x="0" y="0"/>
            <a:chExt cx="1159184" cy="11547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9184" cy="1154727"/>
            </a:xfrm>
            <a:custGeom>
              <a:avLst/>
              <a:gdLst/>
              <a:ahLst/>
              <a:cxnLst/>
              <a:rect l="l" t="t" r="r" b="b"/>
              <a:pathLst>
                <a:path w="1159184" h="1154727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44070" y="4873945"/>
            <a:ext cx="4401278" cy="4384355"/>
            <a:chOff x="0" y="0"/>
            <a:chExt cx="1159184" cy="115472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9184" cy="1154727"/>
            </a:xfrm>
            <a:custGeom>
              <a:avLst/>
              <a:gdLst/>
              <a:ahLst/>
              <a:cxnLst/>
              <a:rect l="l" t="t" r="r" b="b"/>
              <a:pathLst>
                <a:path w="1159184" h="1154727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59440" y="4873945"/>
            <a:ext cx="4401278" cy="4384355"/>
            <a:chOff x="0" y="0"/>
            <a:chExt cx="1159184" cy="11547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59184" cy="1154727"/>
            </a:xfrm>
            <a:custGeom>
              <a:avLst/>
              <a:gdLst/>
              <a:ahLst/>
              <a:cxnLst/>
              <a:rect l="l" t="t" r="r" b="b"/>
              <a:pathLst>
                <a:path w="1159184" h="1154727">
                  <a:moveTo>
                    <a:pt x="0" y="0"/>
                  </a:moveTo>
                  <a:lnTo>
                    <a:pt x="1159184" y="0"/>
                  </a:lnTo>
                  <a:lnTo>
                    <a:pt x="1159184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159184" cy="1202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93867" y="4582791"/>
            <a:ext cx="2870944" cy="582307"/>
            <a:chOff x="0" y="0"/>
            <a:chExt cx="584971" cy="1186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84971" cy="118648"/>
            </a:xfrm>
            <a:custGeom>
              <a:avLst/>
              <a:gdLst/>
              <a:ahLst/>
              <a:cxnLst/>
              <a:rect l="l" t="t" r="r" b="b"/>
              <a:pathLst>
                <a:path w="584971" h="118648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Paso 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09237" y="4582791"/>
            <a:ext cx="2870944" cy="582307"/>
            <a:chOff x="0" y="0"/>
            <a:chExt cx="584971" cy="1186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4971" cy="118648"/>
            </a:xfrm>
            <a:custGeom>
              <a:avLst/>
              <a:gdLst/>
              <a:ahLst/>
              <a:cxnLst/>
              <a:rect l="l" t="t" r="r" b="b"/>
              <a:pathLst>
                <a:path w="584971" h="118648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Paso 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24607" y="4582791"/>
            <a:ext cx="2870944" cy="582307"/>
            <a:chOff x="0" y="0"/>
            <a:chExt cx="584971" cy="11864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4971" cy="118648"/>
            </a:xfrm>
            <a:custGeom>
              <a:avLst/>
              <a:gdLst/>
              <a:ahLst/>
              <a:cxnLst/>
              <a:rect l="l" t="t" r="r" b="b"/>
              <a:pathLst>
                <a:path w="584971" h="118648">
                  <a:moveTo>
                    <a:pt x="18877" y="0"/>
                  </a:moveTo>
                  <a:lnTo>
                    <a:pt x="566095" y="0"/>
                  </a:lnTo>
                  <a:cubicBezTo>
                    <a:pt x="576520" y="0"/>
                    <a:pt x="584971" y="8451"/>
                    <a:pt x="584971" y="18877"/>
                  </a:cubicBezTo>
                  <a:lnTo>
                    <a:pt x="584971" y="99772"/>
                  </a:lnTo>
                  <a:cubicBezTo>
                    <a:pt x="584971" y="104778"/>
                    <a:pt x="582983" y="109580"/>
                    <a:pt x="579443" y="113120"/>
                  </a:cubicBezTo>
                  <a:cubicBezTo>
                    <a:pt x="575903" y="116660"/>
                    <a:pt x="571101" y="118648"/>
                    <a:pt x="566095" y="118648"/>
                  </a:cubicBezTo>
                  <a:lnTo>
                    <a:pt x="18877" y="118648"/>
                  </a:lnTo>
                  <a:cubicBezTo>
                    <a:pt x="8451" y="118648"/>
                    <a:pt x="0" y="110197"/>
                    <a:pt x="0" y="99772"/>
                  </a:cubicBezTo>
                  <a:lnTo>
                    <a:pt x="0" y="18877"/>
                  </a:lnTo>
                  <a:cubicBezTo>
                    <a:pt x="0" y="13870"/>
                    <a:pt x="1989" y="9069"/>
                    <a:pt x="5529" y="5529"/>
                  </a:cubicBezTo>
                  <a:cubicBezTo>
                    <a:pt x="9069" y="1989"/>
                    <a:pt x="13870" y="0"/>
                    <a:pt x="1887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584971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Objetivo 03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28700" y="1711785"/>
            <a:ext cx="9630740" cy="227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60"/>
              </a:lnSpc>
              <a:spcBef>
                <a:spcPct val="0"/>
              </a:spcBef>
            </a:pPr>
            <a:r>
              <a:rPr lang="en-US" sz="6542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Instrucciones de instalación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41813" y="6248333"/>
            <a:ext cx="3778357" cy="102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Tener Python instalado en el ordenador y visual studio code con la libreria tkinter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55531" y="6096951"/>
            <a:ext cx="3778357" cy="238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Tomar el codigo y copiarlo en un nuevo archivo en visual studio code y en la linea 143 esta el estado inical, cambiar los numeros segun se le plazca, siendo el numero 0 el espacio vacio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970901" y="6096951"/>
            <a:ext cx="3778357" cy="1038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26"/>
              </a:lnSpc>
            </a:pP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Cuando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se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ejecuta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muestra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una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ventana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donde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se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ven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2 </a:t>
            </a:r>
            <a:r>
              <a:rPr lang="en-US" sz="2019" spc="64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botones</a:t>
            </a:r>
            <a:r>
              <a:rPr lang="en-US" sz="2019" spc="64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62252" y="4067790"/>
            <a:ext cx="8809290" cy="2084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sz="3016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Primero se le da al boton resolver para saber si el orden establecido se puede solucionar, en cuantos movimientos y cuantas posibilidades se analizaron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9DC6BC-0BF9-36E6-FCB6-780C3FA50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6"/>
          <a:stretch>
            <a:fillRect/>
          </a:stretch>
        </p:blipFill>
        <p:spPr>
          <a:xfrm>
            <a:off x="9753600" y="342900"/>
            <a:ext cx="4824847" cy="63246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E35528-386A-2EB3-C863-3187A905AE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1" r="4349"/>
          <a:stretch>
            <a:fillRect/>
          </a:stretch>
        </p:blipFill>
        <p:spPr>
          <a:xfrm>
            <a:off x="12374037" y="2607284"/>
            <a:ext cx="5382191" cy="7336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4067790"/>
            <a:ext cx="9933795" cy="1037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sz="3016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Posteriormente se le da a resolver hasta que todos los pasos se hayan concluido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8C50BA-0970-D5B6-722B-8801AAF5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1" r="4349"/>
          <a:stretch>
            <a:fillRect/>
          </a:stretch>
        </p:blipFill>
        <p:spPr>
          <a:xfrm>
            <a:off x="12192000" y="2705100"/>
            <a:ext cx="4800838" cy="65443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7868DD-7F95-B73D-404B-F367BD6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1" r="4349"/>
          <a:stretch>
            <a:fillRect/>
          </a:stretch>
        </p:blipFill>
        <p:spPr>
          <a:xfrm>
            <a:off x="9302678" y="1242555"/>
            <a:ext cx="3938200" cy="53684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4067790"/>
            <a:ext cx="9933795" cy="51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2"/>
              </a:lnSpc>
              <a:spcBef>
                <a:spcPct val="0"/>
              </a:spcBef>
            </a:pPr>
            <a:r>
              <a:rPr lang="en-US" sz="3016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Y </a:t>
            </a:r>
            <a:r>
              <a:rPr lang="en-US" sz="3016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esta</a:t>
            </a:r>
            <a:r>
              <a:rPr lang="en-US" sz="3016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016" b="1" dirty="0" err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resuelto</a:t>
            </a:r>
            <a:r>
              <a:rPr lang="en-US" sz="3016" b="1" dirty="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20467A-48AE-EE89-26A9-63A96FEDA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160730"/>
            <a:ext cx="6400800" cy="84758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52349" y="4423735"/>
            <a:ext cx="8183303" cy="129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Documentación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0697" y="1242722"/>
            <a:ext cx="8183303" cy="129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38"/>
              </a:lnSpc>
              <a:spcBef>
                <a:spcPct val="0"/>
              </a:spcBef>
            </a:pPr>
            <a:r>
              <a:rPr lang="en-US" sz="7598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EstadoPuzzle8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02403"/>
            <a:ext cx="6859894" cy="6668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__init__(): C</a:t>
            </a:r>
            <a:r>
              <a:rPr lang="en-US" sz="2855" u="none" strike="noStrike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onstructor del estado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heuristica(): Calcula distancia Manhattan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es_objetivo(): Verifica si está resuelto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obtener_movimientos_posibles(): Lista movimientos válidos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realizar_movimiento(): Ejecuta un movimiento</a:t>
            </a:r>
          </a:p>
          <a:p>
            <a:pPr marL="0" lvl="0" indent="0" algn="l">
              <a:lnSpc>
                <a:spcPts val="3855"/>
              </a:lnSpc>
            </a:pPr>
            <a:endParaRPr lang="en-US" sz="2855" u="none" strike="noStrike" spc="91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511479" y="1266359"/>
            <a:ext cx="6392714" cy="4384355"/>
            <a:chOff x="0" y="0"/>
            <a:chExt cx="1683678" cy="115472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3678" cy="1154727"/>
            </a:xfrm>
            <a:custGeom>
              <a:avLst/>
              <a:gdLst/>
              <a:ahLst/>
              <a:cxnLst/>
              <a:rect l="l" t="t" r="r" b="b"/>
              <a:pathLst>
                <a:path w="1683678" h="1154727">
                  <a:moveTo>
                    <a:pt x="0" y="0"/>
                  </a:moveTo>
                  <a:lnTo>
                    <a:pt x="1683678" y="0"/>
                  </a:lnTo>
                  <a:lnTo>
                    <a:pt x="1683678" y="1154727"/>
                  </a:lnTo>
                  <a:lnTo>
                    <a:pt x="0" y="1154727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83678" cy="12023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622859" y="975205"/>
            <a:ext cx="4169954" cy="582307"/>
            <a:chOff x="0" y="0"/>
            <a:chExt cx="849652" cy="1186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49652" cy="118648"/>
            </a:xfrm>
            <a:custGeom>
              <a:avLst/>
              <a:gdLst/>
              <a:ahLst/>
              <a:cxnLst/>
              <a:rect l="l" t="t" r="r" b="b"/>
              <a:pathLst>
                <a:path w="849652" h="118648">
                  <a:moveTo>
                    <a:pt x="12996" y="0"/>
                  </a:moveTo>
                  <a:lnTo>
                    <a:pt x="836656" y="0"/>
                  </a:lnTo>
                  <a:cubicBezTo>
                    <a:pt x="840103" y="0"/>
                    <a:pt x="843408" y="1369"/>
                    <a:pt x="845846" y="3806"/>
                  </a:cubicBezTo>
                  <a:cubicBezTo>
                    <a:pt x="848283" y="6244"/>
                    <a:pt x="849652" y="9549"/>
                    <a:pt x="849652" y="12996"/>
                  </a:cubicBezTo>
                  <a:lnTo>
                    <a:pt x="849652" y="105652"/>
                  </a:lnTo>
                  <a:cubicBezTo>
                    <a:pt x="849652" y="109099"/>
                    <a:pt x="848283" y="112405"/>
                    <a:pt x="845846" y="114842"/>
                  </a:cubicBezTo>
                  <a:cubicBezTo>
                    <a:pt x="843408" y="117279"/>
                    <a:pt x="840103" y="118648"/>
                    <a:pt x="836656" y="118648"/>
                  </a:cubicBezTo>
                  <a:lnTo>
                    <a:pt x="12996" y="118648"/>
                  </a:lnTo>
                  <a:cubicBezTo>
                    <a:pt x="5819" y="118648"/>
                    <a:pt x="0" y="112830"/>
                    <a:pt x="0" y="105652"/>
                  </a:cubicBezTo>
                  <a:lnTo>
                    <a:pt x="0" y="12996"/>
                  </a:lnTo>
                  <a:cubicBezTo>
                    <a:pt x="0" y="9549"/>
                    <a:pt x="1369" y="6244"/>
                    <a:pt x="3806" y="3806"/>
                  </a:cubicBezTo>
                  <a:cubicBezTo>
                    <a:pt x="6244" y="1369"/>
                    <a:pt x="9549" y="0"/>
                    <a:pt x="129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Distancia Manhattan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63865" y="2109175"/>
            <a:ext cx="5487942" cy="2047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26"/>
              </a:lnSpc>
            </a:pPr>
            <a:r>
              <a:rPr lang="en-US" sz="2019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la fó</a:t>
            </a:r>
            <a:r>
              <a:rPr lang="en-US" sz="2019" u="none" strike="noStrike" spc="64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rmula de la distancia de Manhattan calcula la distancia entre dos puntos en un plano sumando las diferencias absolutas de sus coordenadas, y se expresa como: d = |x₂ - x₁| + |y₂ - y₁|, donde (x₁, y₁) y (x₂, y₂) son las coordenadas de los dos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963865" y="6788427"/>
            <a:ext cx="5487942" cy="1869927"/>
            <a:chOff x="0" y="0"/>
            <a:chExt cx="1683678" cy="57368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83678" cy="573686"/>
            </a:xfrm>
            <a:custGeom>
              <a:avLst/>
              <a:gdLst/>
              <a:ahLst/>
              <a:cxnLst/>
              <a:rect l="l" t="t" r="r" b="b"/>
              <a:pathLst>
                <a:path w="1683678" h="573686">
                  <a:moveTo>
                    <a:pt x="0" y="0"/>
                  </a:moveTo>
                  <a:lnTo>
                    <a:pt x="1683678" y="0"/>
                  </a:lnTo>
                  <a:lnTo>
                    <a:pt x="1683678" y="573686"/>
                  </a:lnTo>
                  <a:lnTo>
                    <a:pt x="0" y="573686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683678" cy="621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917950" y="6538481"/>
            <a:ext cx="3579773" cy="499892"/>
            <a:chOff x="0" y="0"/>
            <a:chExt cx="849652" cy="11864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49652" cy="118648"/>
            </a:xfrm>
            <a:custGeom>
              <a:avLst/>
              <a:gdLst/>
              <a:ahLst/>
              <a:cxnLst/>
              <a:rect l="l" t="t" r="r" b="b"/>
              <a:pathLst>
                <a:path w="849652" h="118648">
                  <a:moveTo>
                    <a:pt x="15139" y="0"/>
                  </a:moveTo>
                  <a:lnTo>
                    <a:pt x="834513" y="0"/>
                  </a:lnTo>
                  <a:cubicBezTo>
                    <a:pt x="842874" y="0"/>
                    <a:pt x="849652" y="6778"/>
                    <a:pt x="849652" y="15139"/>
                  </a:cubicBezTo>
                  <a:lnTo>
                    <a:pt x="849652" y="103510"/>
                  </a:lnTo>
                  <a:cubicBezTo>
                    <a:pt x="849652" y="111871"/>
                    <a:pt x="842874" y="118648"/>
                    <a:pt x="834513" y="118648"/>
                  </a:cubicBezTo>
                  <a:lnTo>
                    <a:pt x="15139" y="118648"/>
                  </a:lnTo>
                  <a:cubicBezTo>
                    <a:pt x="6778" y="118648"/>
                    <a:pt x="0" y="111871"/>
                    <a:pt x="0" y="103510"/>
                  </a:cubicBezTo>
                  <a:lnTo>
                    <a:pt x="0" y="15139"/>
                  </a:lnTo>
                  <a:cubicBezTo>
                    <a:pt x="0" y="6778"/>
                    <a:pt x="6778" y="0"/>
                    <a:pt x="1513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Estado final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52225" y="7516090"/>
            <a:ext cx="4711223" cy="58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340"/>
              </a:lnSpc>
            </a:pPr>
            <a:r>
              <a:rPr lang="en-US" sz="1733" u="none" strike="noStrike" spc="55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tablero = [1,2,3,4,5,6,7,8,0] # Objetivo estado = EstadoPuzzle8(tablero)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B3D59">
                <a:alpha val="100000"/>
              </a:srgbClr>
            </a:gs>
            <a:gs pos="100000">
              <a:srgbClr val="03060C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0697" y="1261772"/>
            <a:ext cx="10003168" cy="2240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6"/>
              </a:lnSpc>
              <a:spcBef>
                <a:spcPct val="0"/>
              </a:spcBef>
            </a:pPr>
            <a:r>
              <a:rPr lang="en-US" sz="6433">
                <a:solidFill>
                  <a:srgbClr val="8FE3FD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SolucionadorPuzzle8</a:t>
            </a:r>
          </a:p>
          <a:p>
            <a:pPr marL="0" lvl="0" indent="0" algn="l">
              <a:lnSpc>
                <a:spcPts val="9006"/>
              </a:lnSpc>
              <a:spcBef>
                <a:spcPct val="0"/>
              </a:spcBef>
            </a:pPr>
            <a:endParaRPr lang="en-US" sz="6433">
              <a:solidFill>
                <a:srgbClr val="8FE3FD"/>
              </a:solidFill>
              <a:latin typeface="Pattanakarn Expanded"/>
              <a:ea typeface="Pattanakarn Expanded"/>
              <a:cs typeface="Pattanakarn Expanded"/>
              <a:sym typeface="Pattanakarn Expande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105400"/>
            <a:ext cx="6859894" cy="237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resolver():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Método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principal A*</a:t>
            </a:r>
          </a:p>
          <a:p>
            <a:pPr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616566" lvl="1" indent="-308283" algn="l">
              <a:lnSpc>
                <a:spcPts val="3855"/>
              </a:lnSpc>
              <a:buFont typeface="Arial"/>
              <a:buChar char="•"/>
            </a:pP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_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reconstruir_camino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():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Obtiene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secuencia</a:t>
            </a:r>
            <a:r>
              <a:rPr lang="en-US" sz="2855" u="none" strike="noStrike" spc="91" dirty="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 de </a:t>
            </a:r>
            <a:r>
              <a:rPr lang="en-US" sz="2855" u="none" strike="noStrike" spc="91" dirty="0" err="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movimientos</a:t>
            </a: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0" lvl="0" indent="0" algn="l">
              <a:lnSpc>
                <a:spcPts val="3855"/>
              </a:lnSpc>
            </a:pPr>
            <a:endParaRPr lang="en-US" sz="2855" u="none" strike="noStrike" spc="91" dirty="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574254" y="2735230"/>
            <a:ext cx="6392714" cy="2249997"/>
            <a:chOff x="0" y="0"/>
            <a:chExt cx="1683678" cy="5925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3678" cy="592592"/>
            </a:xfrm>
            <a:custGeom>
              <a:avLst/>
              <a:gdLst/>
              <a:ahLst/>
              <a:cxnLst/>
              <a:rect l="l" t="t" r="r" b="b"/>
              <a:pathLst>
                <a:path w="1683678" h="592592">
                  <a:moveTo>
                    <a:pt x="0" y="0"/>
                  </a:moveTo>
                  <a:lnTo>
                    <a:pt x="1683678" y="0"/>
                  </a:lnTo>
                  <a:lnTo>
                    <a:pt x="1683678" y="592592"/>
                  </a:lnTo>
                  <a:lnTo>
                    <a:pt x="0" y="592592"/>
                  </a:lnTo>
                  <a:close/>
                </a:path>
              </a:pathLst>
            </a:custGeom>
            <a:gradFill rotWithShape="1">
              <a:gsLst>
                <a:gs pos="0">
                  <a:srgbClr val="000102">
                    <a:alpha val="63000"/>
                  </a:srgbClr>
                </a:gs>
                <a:gs pos="100000">
                  <a:srgbClr val="000000">
                    <a:alpha val="590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92FEFE">
                      <a:alpha val="100000"/>
                    </a:srgbClr>
                  </a:gs>
                  <a:gs pos="100000">
                    <a:srgbClr val="3894BB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83678" cy="640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685634" y="2444077"/>
            <a:ext cx="4169954" cy="582307"/>
            <a:chOff x="0" y="0"/>
            <a:chExt cx="849652" cy="11864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49652" cy="118648"/>
            </a:xfrm>
            <a:custGeom>
              <a:avLst/>
              <a:gdLst/>
              <a:ahLst/>
              <a:cxnLst/>
              <a:rect l="l" t="t" r="r" b="b"/>
              <a:pathLst>
                <a:path w="849652" h="118648">
                  <a:moveTo>
                    <a:pt x="12996" y="0"/>
                  </a:moveTo>
                  <a:lnTo>
                    <a:pt x="836656" y="0"/>
                  </a:lnTo>
                  <a:cubicBezTo>
                    <a:pt x="840103" y="0"/>
                    <a:pt x="843408" y="1369"/>
                    <a:pt x="845846" y="3806"/>
                  </a:cubicBezTo>
                  <a:cubicBezTo>
                    <a:pt x="848283" y="6244"/>
                    <a:pt x="849652" y="9549"/>
                    <a:pt x="849652" y="12996"/>
                  </a:cubicBezTo>
                  <a:lnTo>
                    <a:pt x="849652" y="105652"/>
                  </a:lnTo>
                  <a:cubicBezTo>
                    <a:pt x="849652" y="109099"/>
                    <a:pt x="848283" y="112405"/>
                    <a:pt x="845846" y="114842"/>
                  </a:cubicBezTo>
                  <a:cubicBezTo>
                    <a:pt x="843408" y="117279"/>
                    <a:pt x="840103" y="118648"/>
                    <a:pt x="836656" y="118648"/>
                  </a:cubicBezTo>
                  <a:lnTo>
                    <a:pt x="12996" y="118648"/>
                  </a:lnTo>
                  <a:cubicBezTo>
                    <a:pt x="5819" y="118648"/>
                    <a:pt x="0" y="112830"/>
                    <a:pt x="0" y="105652"/>
                  </a:cubicBezTo>
                  <a:lnTo>
                    <a:pt x="0" y="12996"/>
                  </a:lnTo>
                  <a:cubicBezTo>
                    <a:pt x="0" y="9549"/>
                    <a:pt x="1369" y="6244"/>
                    <a:pt x="3806" y="3806"/>
                  </a:cubicBezTo>
                  <a:cubicBezTo>
                    <a:pt x="6244" y="1369"/>
                    <a:pt x="9549" y="0"/>
                    <a:pt x="1299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3FFFF">
                    <a:alpha val="100000"/>
                  </a:srgbClr>
                </a:gs>
                <a:gs pos="100000">
                  <a:srgbClr val="3995BC">
                    <a:alpha val="100000"/>
                  </a:srgbClr>
                </a:gs>
              </a:gsLst>
              <a:lin ang="54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49652" cy="16627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128"/>
                </a:lnSpc>
                <a:spcBef>
                  <a:spcPct val="0"/>
                </a:spcBef>
              </a:pPr>
              <a:r>
                <a:rPr lang="en-US" sz="2234" b="1" spc="147">
                  <a:solidFill>
                    <a:srgbClr val="181B2E"/>
                  </a:solidFill>
                  <a:latin typeface="Saira Bold"/>
                  <a:ea typeface="Saira Bold"/>
                  <a:cs typeface="Saira Bold"/>
                  <a:sym typeface="Saira Bold"/>
                </a:rPr>
                <a:t>Función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671534" y="3426616"/>
            <a:ext cx="6295435" cy="93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33"/>
              </a:lnSpc>
            </a:pPr>
            <a:r>
              <a:rPr lang="en-US" sz="1876" spc="6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sol</a:t>
            </a:r>
            <a:r>
              <a:rPr lang="en-US" sz="1876" u="none" strike="noStrike" spc="6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ucionador = SolucionadorPuzzle8() </a:t>
            </a:r>
          </a:p>
          <a:p>
            <a:pPr marL="0" lvl="0" indent="0" algn="ctr">
              <a:lnSpc>
                <a:spcPts val="2533"/>
              </a:lnSpc>
            </a:pPr>
            <a:endParaRPr lang="en-US" sz="1876" u="none" strike="noStrike" spc="60">
              <a:solidFill>
                <a:srgbClr val="FFFFFF"/>
              </a:solidFill>
              <a:latin typeface="Saira Light"/>
              <a:ea typeface="Saira Light"/>
              <a:cs typeface="Saira Light"/>
              <a:sym typeface="Saira Light"/>
            </a:endParaRPr>
          </a:p>
          <a:p>
            <a:pPr marL="0" lvl="0" indent="0" algn="ctr">
              <a:lnSpc>
                <a:spcPts val="2533"/>
              </a:lnSpc>
            </a:pPr>
            <a:r>
              <a:rPr lang="en-US" sz="1876" u="none" strike="noStrike" spc="60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solucion, explorados = solucionador.resolver(estado)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614218"/>
            <a:ext cx="6859894" cy="237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5"/>
              </a:lnSpc>
            </a:pPr>
            <a:r>
              <a:rPr lang="en-US" sz="2855" spc="91">
                <a:solidFill>
                  <a:srgbClr val="FFFFFF"/>
                </a:solidFill>
                <a:latin typeface="Saira Light"/>
                <a:ea typeface="Saira Light"/>
                <a:cs typeface="Saira Light"/>
                <a:sym typeface="Saira Light"/>
              </a:rPr>
              <a:t>El algoritmo usado es el A estrella, utilizando su base del de anchura para buscar cada paso posible y con la distancia manhattan encontrar la mas optima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411</Words>
  <Application>Microsoft Office PowerPoint</Application>
  <PresentationFormat>Personalizado</PresentationFormat>
  <Paragraphs>48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Saira</vt:lpstr>
      <vt:lpstr>DM Sans Bold</vt:lpstr>
      <vt:lpstr>Saira Bold</vt:lpstr>
      <vt:lpstr>Calibri</vt:lpstr>
      <vt:lpstr>Saira Light</vt:lpstr>
      <vt:lpstr>Arial</vt:lpstr>
      <vt:lpstr>Pattanakarn Expanded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inteligencia artificial tecnológico futurista celeste y negro </dc:title>
  <cp:lastModifiedBy>JOSE HUMBERTO GUTIERREZ BELTRAN</cp:lastModifiedBy>
  <cp:revision>2</cp:revision>
  <dcterms:created xsi:type="dcterms:W3CDTF">2006-08-16T00:00:00Z</dcterms:created>
  <dcterms:modified xsi:type="dcterms:W3CDTF">2025-09-13T03:49:34Z</dcterms:modified>
  <dc:identifier>DAGyuuRKlNM</dc:identifier>
</cp:coreProperties>
</file>