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85" r:id="rId1"/>
  </p:sldMasterIdLst>
  <p:notesMasterIdLst>
    <p:notesMasterId r:id="rId92"/>
  </p:notesMasterIdLst>
  <p:sldIdLst>
    <p:sldId id="256" r:id="rId2"/>
    <p:sldId id="276" r:id="rId3"/>
    <p:sldId id="257" r:id="rId4"/>
    <p:sldId id="261" r:id="rId5"/>
    <p:sldId id="260" r:id="rId6"/>
    <p:sldId id="259" r:id="rId7"/>
    <p:sldId id="409" r:id="rId8"/>
    <p:sldId id="413" r:id="rId9"/>
    <p:sldId id="395" r:id="rId10"/>
    <p:sldId id="311" r:id="rId11"/>
    <p:sldId id="394" r:id="rId12"/>
    <p:sldId id="403" r:id="rId13"/>
    <p:sldId id="309" r:id="rId14"/>
    <p:sldId id="310" r:id="rId15"/>
    <p:sldId id="371" r:id="rId16"/>
    <p:sldId id="296" r:id="rId17"/>
    <p:sldId id="317" r:id="rId18"/>
    <p:sldId id="414" r:id="rId19"/>
    <p:sldId id="318" r:id="rId20"/>
    <p:sldId id="415" r:id="rId21"/>
    <p:sldId id="374" r:id="rId22"/>
    <p:sldId id="399" r:id="rId23"/>
    <p:sldId id="410" r:id="rId24"/>
    <p:sldId id="397" r:id="rId25"/>
    <p:sldId id="398" r:id="rId26"/>
    <p:sldId id="345" r:id="rId27"/>
    <p:sldId id="401" r:id="rId28"/>
    <p:sldId id="297" r:id="rId29"/>
    <p:sldId id="314" r:id="rId30"/>
    <p:sldId id="312" r:id="rId31"/>
    <p:sldId id="298" r:id="rId32"/>
    <p:sldId id="293" r:id="rId33"/>
    <p:sldId id="321" r:id="rId34"/>
    <p:sldId id="315" r:id="rId35"/>
    <p:sldId id="299" r:id="rId36"/>
    <p:sldId id="402" r:id="rId37"/>
    <p:sldId id="411" r:id="rId38"/>
    <p:sldId id="304" r:id="rId39"/>
    <p:sldId id="303" r:id="rId40"/>
    <p:sldId id="305" r:id="rId41"/>
    <p:sldId id="287" r:id="rId42"/>
    <p:sldId id="306" r:id="rId43"/>
    <p:sldId id="286" r:id="rId44"/>
    <p:sldId id="288" r:id="rId45"/>
    <p:sldId id="319" r:id="rId46"/>
    <p:sldId id="327" r:id="rId47"/>
    <p:sldId id="348" r:id="rId48"/>
    <p:sldId id="328" r:id="rId49"/>
    <p:sldId id="381" r:id="rId50"/>
    <p:sldId id="421" r:id="rId51"/>
    <p:sldId id="329" r:id="rId52"/>
    <p:sldId id="420" r:id="rId53"/>
    <p:sldId id="382" r:id="rId54"/>
    <p:sldId id="419" r:id="rId55"/>
    <p:sldId id="424" r:id="rId56"/>
    <p:sldId id="425" r:id="rId57"/>
    <p:sldId id="418" r:id="rId58"/>
    <p:sldId id="422" r:id="rId59"/>
    <p:sldId id="416" r:id="rId60"/>
    <p:sldId id="331" r:id="rId61"/>
    <p:sldId id="372" r:id="rId62"/>
    <p:sldId id="406" r:id="rId63"/>
    <p:sldId id="407" r:id="rId64"/>
    <p:sldId id="533" r:id="rId65"/>
    <p:sldId id="544" r:id="rId66"/>
    <p:sldId id="507" r:id="rId67"/>
    <p:sldId id="383" r:id="rId68"/>
    <p:sldId id="541" r:id="rId69"/>
    <p:sldId id="542" r:id="rId70"/>
    <p:sldId id="543" r:id="rId71"/>
    <p:sldId id="408" r:id="rId72"/>
    <p:sldId id="346" r:id="rId73"/>
    <p:sldId id="384" r:id="rId74"/>
    <p:sldId id="389" r:id="rId75"/>
    <p:sldId id="385" r:id="rId76"/>
    <p:sldId id="386" r:id="rId77"/>
    <p:sldId id="387" r:id="rId78"/>
    <p:sldId id="388" r:id="rId79"/>
    <p:sldId id="282" r:id="rId80"/>
    <p:sldId id="274" r:id="rId81"/>
    <p:sldId id="275" r:id="rId82"/>
    <p:sldId id="258" r:id="rId83"/>
    <p:sldId id="320" r:id="rId84"/>
    <p:sldId id="351" r:id="rId85"/>
    <p:sldId id="352" r:id="rId86"/>
    <p:sldId id="353" r:id="rId87"/>
    <p:sldId id="355" r:id="rId88"/>
    <p:sldId id="373" r:id="rId89"/>
    <p:sldId id="366" r:id="rId90"/>
    <p:sldId id="359" r:id="rId91"/>
  </p:sldIdLst>
  <p:sldSz cx="9144000" cy="6858000" type="screen4x3"/>
  <p:notesSz cx="6772275" cy="9929813"/>
  <p:defaultTextStyle>
    <a:defPPr>
      <a:defRPr lang="en-US"/>
    </a:defPPr>
    <a:lvl1pPr algn="l" rtl="0" fontAlgn="base">
      <a:spcBef>
        <a:spcPct val="0"/>
      </a:spcBef>
      <a:spcAft>
        <a:spcPct val="0"/>
      </a:spcAft>
      <a:defRPr sz="2000" kern="1200">
        <a:solidFill>
          <a:schemeClr val="tx1"/>
        </a:solidFill>
        <a:latin typeface="Arial" charset="0"/>
        <a:ea typeface="+mn-ea"/>
        <a:cs typeface="Arial" charset="0"/>
      </a:defRPr>
    </a:lvl1pPr>
    <a:lvl2pPr marL="457200" algn="l" rtl="0" fontAlgn="base">
      <a:spcBef>
        <a:spcPct val="0"/>
      </a:spcBef>
      <a:spcAft>
        <a:spcPct val="0"/>
      </a:spcAft>
      <a:defRPr sz="2000" kern="1200">
        <a:solidFill>
          <a:schemeClr val="tx1"/>
        </a:solidFill>
        <a:latin typeface="Arial" charset="0"/>
        <a:ea typeface="+mn-ea"/>
        <a:cs typeface="Arial" charset="0"/>
      </a:defRPr>
    </a:lvl2pPr>
    <a:lvl3pPr marL="914400" algn="l" rtl="0" fontAlgn="base">
      <a:spcBef>
        <a:spcPct val="0"/>
      </a:spcBef>
      <a:spcAft>
        <a:spcPct val="0"/>
      </a:spcAft>
      <a:defRPr sz="2000" kern="1200">
        <a:solidFill>
          <a:schemeClr val="tx1"/>
        </a:solidFill>
        <a:latin typeface="Arial" charset="0"/>
        <a:ea typeface="+mn-ea"/>
        <a:cs typeface="Arial" charset="0"/>
      </a:defRPr>
    </a:lvl3pPr>
    <a:lvl4pPr marL="1371600" algn="l" rtl="0" fontAlgn="base">
      <a:spcBef>
        <a:spcPct val="0"/>
      </a:spcBef>
      <a:spcAft>
        <a:spcPct val="0"/>
      </a:spcAft>
      <a:defRPr sz="2000" kern="1200">
        <a:solidFill>
          <a:schemeClr val="tx1"/>
        </a:solidFill>
        <a:latin typeface="Arial" charset="0"/>
        <a:ea typeface="+mn-ea"/>
        <a:cs typeface="Arial" charset="0"/>
      </a:defRPr>
    </a:lvl4pPr>
    <a:lvl5pPr marL="1828800" algn="l" rtl="0" fontAlgn="base">
      <a:spcBef>
        <a:spcPct val="0"/>
      </a:spcBef>
      <a:spcAft>
        <a:spcPct val="0"/>
      </a:spcAft>
      <a:defRPr sz="2000" kern="1200">
        <a:solidFill>
          <a:schemeClr val="tx1"/>
        </a:solidFill>
        <a:latin typeface="Arial" charset="0"/>
        <a:ea typeface="+mn-ea"/>
        <a:cs typeface="Arial" charset="0"/>
      </a:defRPr>
    </a:lvl5pPr>
    <a:lvl6pPr marL="2286000" algn="l" defTabSz="914400" rtl="0" eaLnBrk="1" latinLnBrk="0" hangingPunct="1">
      <a:defRPr sz="2000" kern="1200">
        <a:solidFill>
          <a:schemeClr val="tx1"/>
        </a:solidFill>
        <a:latin typeface="Arial" charset="0"/>
        <a:ea typeface="+mn-ea"/>
        <a:cs typeface="Arial" charset="0"/>
      </a:defRPr>
    </a:lvl6pPr>
    <a:lvl7pPr marL="2743200" algn="l" defTabSz="914400" rtl="0" eaLnBrk="1" latinLnBrk="0" hangingPunct="1">
      <a:defRPr sz="2000" kern="1200">
        <a:solidFill>
          <a:schemeClr val="tx1"/>
        </a:solidFill>
        <a:latin typeface="Arial" charset="0"/>
        <a:ea typeface="+mn-ea"/>
        <a:cs typeface="Arial" charset="0"/>
      </a:defRPr>
    </a:lvl7pPr>
    <a:lvl8pPr marL="3200400" algn="l" defTabSz="914400" rtl="0" eaLnBrk="1" latinLnBrk="0" hangingPunct="1">
      <a:defRPr sz="2000" kern="1200">
        <a:solidFill>
          <a:schemeClr val="tx1"/>
        </a:solidFill>
        <a:latin typeface="Arial" charset="0"/>
        <a:ea typeface="+mn-ea"/>
        <a:cs typeface="Arial" charset="0"/>
      </a:defRPr>
    </a:lvl8pPr>
    <a:lvl9pPr marL="3657600" algn="l" defTabSz="914400" rtl="0" eaLnBrk="1" latinLnBrk="0" hangingPunct="1">
      <a:defRPr sz="2000"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in Hong Wong (CCO)" initials="KHW(" lastIdx="1" clrIdx="0">
    <p:extLst>
      <p:ext uri="{19B8F6BF-5375-455C-9EA6-DF929625EA0E}">
        <p15:presenceInfo xmlns:p15="http://schemas.microsoft.com/office/powerpoint/2012/main" userId="Kin Hong Wong (CCO)"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FF7C80"/>
    <a:srgbClr val="5B180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197" autoAdjust="0"/>
    <p:restoredTop sz="85685" autoAdjust="0"/>
  </p:normalViewPr>
  <p:slideViewPr>
    <p:cSldViewPr>
      <p:cViewPr varScale="1">
        <p:scale>
          <a:sx n="57" d="100"/>
          <a:sy n="57" d="100"/>
        </p:scale>
        <p:origin x="1212" y="2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3965"/>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viewProps" Target="view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notesMaster" Target="notesMasters/notesMaster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34705"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905" tIns="46953" rIns="93905" bIns="46953" numCol="1" anchor="t" anchorCtr="0" compatLnSpc="1">
            <a:prstTxWarp prst="textNoShape">
              <a:avLst/>
            </a:prstTxWarp>
          </a:bodyPr>
          <a:lstStyle>
            <a:lvl1pPr defTabSz="938213">
              <a:defRPr sz="1200"/>
            </a:lvl1pPr>
          </a:lstStyle>
          <a:p>
            <a:endParaRPr lang="en-US" altLang="en-US"/>
          </a:p>
        </p:txBody>
      </p:sp>
      <p:sp>
        <p:nvSpPr>
          <p:cNvPr id="4099" name="Rectangle 3"/>
          <p:cNvSpPr>
            <a:spLocks noGrp="1" noChangeArrowheads="1"/>
          </p:cNvSpPr>
          <p:nvPr>
            <p:ph type="dt" idx="1"/>
          </p:nvPr>
        </p:nvSpPr>
        <p:spPr bwMode="auto">
          <a:xfrm>
            <a:off x="3835988" y="0"/>
            <a:ext cx="2934705"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905" tIns="46953" rIns="93905" bIns="46953" numCol="1" anchor="t" anchorCtr="0" compatLnSpc="1">
            <a:prstTxWarp prst="textNoShape">
              <a:avLst/>
            </a:prstTxWarp>
          </a:bodyPr>
          <a:lstStyle>
            <a:lvl1pPr algn="r" defTabSz="938213">
              <a:defRPr sz="1200"/>
            </a:lvl1pPr>
          </a:lstStyle>
          <a:p>
            <a:endParaRPr lang="en-US" altLang="en-US"/>
          </a:p>
        </p:txBody>
      </p:sp>
      <p:sp>
        <p:nvSpPr>
          <p:cNvPr id="77828" name="Rectangle 4"/>
          <p:cNvSpPr>
            <a:spLocks noGrp="1" noRot="1" noChangeAspect="1" noChangeArrowheads="1" noTextEdit="1"/>
          </p:cNvSpPr>
          <p:nvPr>
            <p:ph type="sldImg" idx="2"/>
          </p:nvPr>
        </p:nvSpPr>
        <p:spPr bwMode="auto">
          <a:xfrm>
            <a:off x="903288" y="744538"/>
            <a:ext cx="4965700" cy="372427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101" name="Rectangle 5"/>
          <p:cNvSpPr>
            <a:spLocks noGrp="1" noChangeArrowheads="1"/>
          </p:cNvSpPr>
          <p:nvPr>
            <p:ph type="body" sz="quarter" idx="3"/>
          </p:nvPr>
        </p:nvSpPr>
        <p:spPr bwMode="auto">
          <a:xfrm>
            <a:off x="676753" y="4716464"/>
            <a:ext cx="5418769" cy="446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905" tIns="46953" rIns="93905" bIns="46953"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9432925"/>
            <a:ext cx="2934705"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905" tIns="46953" rIns="93905" bIns="46953" numCol="1" anchor="b" anchorCtr="0" compatLnSpc="1">
            <a:prstTxWarp prst="textNoShape">
              <a:avLst/>
            </a:prstTxWarp>
          </a:bodyPr>
          <a:lstStyle>
            <a:lvl1pPr defTabSz="938213">
              <a:defRPr sz="1200"/>
            </a:lvl1pPr>
          </a:lstStyle>
          <a:p>
            <a:endParaRPr lang="en-US" altLang="en-US"/>
          </a:p>
        </p:txBody>
      </p:sp>
      <p:sp>
        <p:nvSpPr>
          <p:cNvPr id="4103" name="Rectangle 7"/>
          <p:cNvSpPr>
            <a:spLocks noGrp="1" noChangeArrowheads="1"/>
          </p:cNvSpPr>
          <p:nvPr>
            <p:ph type="sldNum" sz="quarter" idx="5"/>
          </p:nvPr>
        </p:nvSpPr>
        <p:spPr bwMode="auto">
          <a:xfrm>
            <a:off x="3835988" y="9432925"/>
            <a:ext cx="2934705"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905" tIns="46953" rIns="93905" bIns="46953" numCol="1" anchor="b" anchorCtr="0" compatLnSpc="1">
            <a:prstTxWarp prst="textNoShape">
              <a:avLst/>
            </a:prstTxWarp>
          </a:bodyPr>
          <a:lstStyle>
            <a:lvl1pPr algn="r" defTabSz="938213">
              <a:defRPr sz="1200"/>
            </a:lvl1pPr>
          </a:lstStyle>
          <a:p>
            <a:fld id="{9CA31959-C680-4FEB-8D6A-897EC6821F48}" type="slidenum">
              <a:rPr lang="en-US" altLang="en-US"/>
              <a:pPr/>
              <a:t>‹#›</a:t>
            </a:fld>
            <a:endParaRPr lang="en-US" altLang="en-US"/>
          </a:p>
        </p:txBody>
      </p:sp>
    </p:spTree>
    <p:extLst>
      <p:ext uri="{BB962C8B-B14F-4D97-AF65-F5344CB8AC3E}">
        <p14:creationId xmlns:p14="http://schemas.microsoft.com/office/powerpoint/2010/main" val="41934392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CA31959-C680-4FEB-8D6A-897EC6821F48}" type="slidenum">
              <a:rPr lang="en-US" altLang="en-US" smtClean="0"/>
              <a:pPr/>
              <a:t>1</a:t>
            </a:fld>
            <a:endParaRPr lang="en-US" altLang="en-US"/>
          </a:p>
        </p:txBody>
      </p:sp>
    </p:spTree>
    <p:extLst>
      <p:ext uri="{BB962C8B-B14F-4D97-AF65-F5344CB8AC3E}">
        <p14:creationId xmlns:p14="http://schemas.microsoft.com/office/powerpoint/2010/main" val="29065417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CA31959-C680-4FEB-8D6A-897EC6821F48}" type="slidenum">
              <a:rPr lang="en-US" altLang="en-US" smtClean="0"/>
              <a:pPr/>
              <a:t>10</a:t>
            </a:fld>
            <a:endParaRPr lang="en-US" altLang="en-US"/>
          </a:p>
        </p:txBody>
      </p:sp>
    </p:spTree>
    <p:extLst>
      <p:ext uri="{BB962C8B-B14F-4D97-AF65-F5344CB8AC3E}">
        <p14:creationId xmlns:p14="http://schemas.microsoft.com/office/powerpoint/2010/main" val="27510916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CA31959-C680-4FEB-8D6A-897EC6821F48}" type="slidenum">
              <a:rPr lang="en-US" altLang="en-US" smtClean="0"/>
              <a:pPr/>
              <a:t>11</a:t>
            </a:fld>
            <a:endParaRPr lang="en-US" altLang="en-US"/>
          </a:p>
        </p:txBody>
      </p:sp>
    </p:spTree>
    <p:extLst>
      <p:ext uri="{BB962C8B-B14F-4D97-AF65-F5344CB8AC3E}">
        <p14:creationId xmlns:p14="http://schemas.microsoft.com/office/powerpoint/2010/main" val="14358053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CA31959-C680-4FEB-8D6A-897EC6821F48}" type="slidenum">
              <a:rPr lang="en-US" altLang="en-US" smtClean="0"/>
              <a:pPr/>
              <a:t>12</a:t>
            </a:fld>
            <a:endParaRPr lang="en-US" altLang="en-US"/>
          </a:p>
        </p:txBody>
      </p:sp>
    </p:spTree>
    <p:extLst>
      <p:ext uri="{BB962C8B-B14F-4D97-AF65-F5344CB8AC3E}">
        <p14:creationId xmlns:p14="http://schemas.microsoft.com/office/powerpoint/2010/main" val="12464268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CA31959-C680-4FEB-8D6A-897EC6821F48}" type="slidenum">
              <a:rPr lang="en-US" altLang="en-US" smtClean="0"/>
              <a:pPr/>
              <a:t>13</a:t>
            </a:fld>
            <a:endParaRPr lang="en-US" altLang="en-US"/>
          </a:p>
        </p:txBody>
      </p:sp>
    </p:spTree>
    <p:extLst>
      <p:ext uri="{BB962C8B-B14F-4D97-AF65-F5344CB8AC3E}">
        <p14:creationId xmlns:p14="http://schemas.microsoft.com/office/powerpoint/2010/main" val="18304129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lvl1pPr defTabSz="938213" eaLnBrk="0" hangingPunct="0">
              <a:spcBef>
                <a:spcPct val="30000"/>
              </a:spcBef>
              <a:defRPr sz="1200">
                <a:solidFill>
                  <a:schemeClr val="tx1"/>
                </a:solidFill>
                <a:latin typeface="Arial" charset="0"/>
                <a:cs typeface="Arial" charset="0"/>
              </a:defRPr>
            </a:lvl1pPr>
            <a:lvl2pPr marL="742950" indent="-285750" defTabSz="938213" eaLnBrk="0" hangingPunct="0">
              <a:spcBef>
                <a:spcPct val="30000"/>
              </a:spcBef>
              <a:defRPr sz="1200">
                <a:solidFill>
                  <a:schemeClr val="tx1"/>
                </a:solidFill>
                <a:latin typeface="Arial" charset="0"/>
                <a:cs typeface="Arial" charset="0"/>
              </a:defRPr>
            </a:lvl2pPr>
            <a:lvl3pPr marL="1143000" indent="-228600" defTabSz="938213" eaLnBrk="0" hangingPunct="0">
              <a:spcBef>
                <a:spcPct val="30000"/>
              </a:spcBef>
              <a:defRPr sz="1200">
                <a:solidFill>
                  <a:schemeClr val="tx1"/>
                </a:solidFill>
                <a:latin typeface="Arial" charset="0"/>
                <a:cs typeface="Arial" charset="0"/>
              </a:defRPr>
            </a:lvl3pPr>
            <a:lvl4pPr marL="1600200" indent="-228600" defTabSz="938213" eaLnBrk="0" hangingPunct="0">
              <a:spcBef>
                <a:spcPct val="30000"/>
              </a:spcBef>
              <a:defRPr sz="1200">
                <a:solidFill>
                  <a:schemeClr val="tx1"/>
                </a:solidFill>
                <a:latin typeface="Arial" charset="0"/>
                <a:cs typeface="Arial" charset="0"/>
              </a:defRPr>
            </a:lvl4pPr>
            <a:lvl5pPr marL="2057400" indent="-228600" defTabSz="938213" eaLnBrk="0" hangingPunct="0">
              <a:spcBef>
                <a:spcPct val="30000"/>
              </a:spcBef>
              <a:defRPr sz="1200">
                <a:solidFill>
                  <a:schemeClr val="tx1"/>
                </a:solidFill>
                <a:latin typeface="Arial" charset="0"/>
                <a:cs typeface="Arial" charset="0"/>
              </a:defRPr>
            </a:lvl5pPr>
            <a:lvl6pPr marL="2514600" indent="-228600" defTabSz="938213" eaLnBrk="0" fontAlgn="base" hangingPunct="0">
              <a:spcBef>
                <a:spcPct val="30000"/>
              </a:spcBef>
              <a:spcAft>
                <a:spcPct val="0"/>
              </a:spcAft>
              <a:defRPr sz="1200">
                <a:solidFill>
                  <a:schemeClr val="tx1"/>
                </a:solidFill>
                <a:latin typeface="Arial" charset="0"/>
                <a:cs typeface="Arial" charset="0"/>
              </a:defRPr>
            </a:lvl6pPr>
            <a:lvl7pPr marL="2971800" indent="-228600" defTabSz="938213" eaLnBrk="0" fontAlgn="base" hangingPunct="0">
              <a:spcBef>
                <a:spcPct val="30000"/>
              </a:spcBef>
              <a:spcAft>
                <a:spcPct val="0"/>
              </a:spcAft>
              <a:defRPr sz="1200">
                <a:solidFill>
                  <a:schemeClr val="tx1"/>
                </a:solidFill>
                <a:latin typeface="Arial" charset="0"/>
                <a:cs typeface="Arial" charset="0"/>
              </a:defRPr>
            </a:lvl7pPr>
            <a:lvl8pPr marL="3429000" indent="-228600" defTabSz="938213" eaLnBrk="0" fontAlgn="base" hangingPunct="0">
              <a:spcBef>
                <a:spcPct val="30000"/>
              </a:spcBef>
              <a:spcAft>
                <a:spcPct val="0"/>
              </a:spcAft>
              <a:defRPr sz="1200">
                <a:solidFill>
                  <a:schemeClr val="tx1"/>
                </a:solidFill>
                <a:latin typeface="Arial" charset="0"/>
                <a:cs typeface="Arial" charset="0"/>
              </a:defRPr>
            </a:lvl8pPr>
            <a:lvl9pPr marL="3886200" indent="-228600" defTabSz="938213" eaLnBrk="0" fontAlgn="base" hangingPunct="0">
              <a:spcBef>
                <a:spcPct val="30000"/>
              </a:spcBef>
              <a:spcAft>
                <a:spcPct val="0"/>
              </a:spcAft>
              <a:defRPr sz="1200">
                <a:solidFill>
                  <a:schemeClr val="tx1"/>
                </a:solidFill>
                <a:latin typeface="Arial" charset="0"/>
                <a:cs typeface="Arial" charset="0"/>
              </a:defRPr>
            </a:lvl9pPr>
          </a:lstStyle>
          <a:p>
            <a:pPr eaLnBrk="1" hangingPunct="1">
              <a:spcBef>
                <a:spcPct val="0"/>
              </a:spcBef>
            </a:pPr>
            <a:fld id="{82971075-73FF-4DF8-9817-D2AA5EF83637}" type="slidenum">
              <a:rPr lang="en-US" altLang="en-US"/>
              <a:pPr eaLnBrk="1" hangingPunct="1">
                <a:spcBef>
                  <a:spcPct val="0"/>
                </a:spcBef>
              </a:pPr>
              <a:t>14</a:t>
            </a:fld>
            <a:endParaRPr lang="en-US" altLang="en-US"/>
          </a:p>
        </p:txBody>
      </p:sp>
      <p:sp>
        <p:nvSpPr>
          <p:cNvPr id="78851" name="Rectangle 7"/>
          <p:cNvSpPr txBox="1">
            <a:spLocks noGrp="1" noChangeArrowheads="1"/>
          </p:cNvSpPr>
          <p:nvPr/>
        </p:nvSpPr>
        <p:spPr bwMode="auto">
          <a:xfrm>
            <a:off x="3835988" y="9432925"/>
            <a:ext cx="2934705"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892" tIns="46945" rIns="93892" bIns="46945" anchor="b"/>
          <a:lstStyle>
            <a:lvl1pPr defTabSz="930275" eaLnBrk="0" hangingPunct="0">
              <a:spcBef>
                <a:spcPct val="30000"/>
              </a:spcBef>
              <a:defRPr sz="1200">
                <a:solidFill>
                  <a:schemeClr val="tx1"/>
                </a:solidFill>
                <a:latin typeface="Arial" charset="0"/>
                <a:cs typeface="Arial" charset="0"/>
              </a:defRPr>
            </a:lvl1pPr>
            <a:lvl2pPr marL="742950" indent="-285750" defTabSz="930275" eaLnBrk="0" hangingPunct="0">
              <a:spcBef>
                <a:spcPct val="30000"/>
              </a:spcBef>
              <a:defRPr sz="1200">
                <a:solidFill>
                  <a:schemeClr val="tx1"/>
                </a:solidFill>
                <a:latin typeface="Arial" charset="0"/>
                <a:cs typeface="Arial" charset="0"/>
              </a:defRPr>
            </a:lvl2pPr>
            <a:lvl3pPr marL="1143000" indent="-228600" defTabSz="930275" eaLnBrk="0" hangingPunct="0">
              <a:spcBef>
                <a:spcPct val="30000"/>
              </a:spcBef>
              <a:defRPr sz="1200">
                <a:solidFill>
                  <a:schemeClr val="tx1"/>
                </a:solidFill>
                <a:latin typeface="Arial" charset="0"/>
                <a:cs typeface="Arial" charset="0"/>
              </a:defRPr>
            </a:lvl3pPr>
            <a:lvl4pPr marL="1600200" indent="-228600" defTabSz="930275" eaLnBrk="0" hangingPunct="0">
              <a:spcBef>
                <a:spcPct val="30000"/>
              </a:spcBef>
              <a:defRPr sz="1200">
                <a:solidFill>
                  <a:schemeClr val="tx1"/>
                </a:solidFill>
                <a:latin typeface="Arial" charset="0"/>
                <a:cs typeface="Arial" charset="0"/>
              </a:defRPr>
            </a:lvl4pPr>
            <a:lvl5pPr marL="2057400" indent="-228600" defTabSz="930275" eaLnBrk="0" hangingPunct="0">
              <a:spcBef>
                <a:spcPct val="30000"/>
              </a:spcBef>
              <a:defRPr sz="1200">
                <a:solidFill>
                  <a:schemeClr val="tx1"/>
                </a:solidFill>
                <a:latin typeface="Arial" charset="0"/>
                <a:cs typeface="Arial" charset="0"/>
              </a:defRPr>
            </a:lvl5pPr>
            <a:lvl6pPr marL="2514600" indent="-228600" defTabSz="930275" eaLnBrk="0" fontAlgn="base" hangingPunct="0">
              <a:spcBef>
                <a:spcPct val="30000"/>
              </a:spcBef>
              <a:spcAft>
                <a:spcPct val="0"/>
              </a:spcAft>
              <a:defRPr sz="1200">
                <a:solidFill>
                  <a:schemeClr val="tx1"/>
                </a:solidFill>
                <a:latin typeface="Arial" charset="0"/>
                <a:cs typeface="Arial" charset="0"/>
              </a:defRPr>
            </a:lvl6pPr>
            <a:lvl7pPr marL="2971800" indent="-228600" defTabSz="930275" eaLnBrk="0" fontAlgn="base" hangingPunct="0">
              <a:spcBef>
                <a:spcPct val="30000"/>
              </a:spcBef>
              <a:spcAft>
                <a:spcPct val="0"/>
              </a:spcAft>
              <a:defRPr sz="1200">
                <a:solidFill>
                  <a:schemeClr val="tx1"/>
                </a:solidFill>
                <a:latin typeface="Arial" charset="0"/>
                <a:cs typeface="Arial" charset="0"/>
              </a:defRPr>
            </a:lvl7pPr>
            <a:lvl8pPr marL="3429000" indent="-228600" defTabSz="930275" eaLnBrk="0" fontAlgn="base" hangingPunct="0">
              <a:spcBef>
                <a:spcPct val="30000"/>
              </a:spcBef>
              <a:spcAft>
                <a:spcPct val="0"/>
              </a:spcAft>
              <a:defRPr sz="1200">
                <a:solidFill>
                  <a:schemeClr val="tx1"/>
                </a:solidFill>
                <a:latin typeface="Arial" charset="0"/>
                <a:cs typeface="Arial" charset="0"/>
              </a:defRPr>
            </a:lvl8pPr>
            <a:lvl9pPr marL="3886200" indent="-228600" defTabSz="930275" eaLnBrk="0" fontAlgn="base" hangingPunct="0">
              <a:spcBef>
                <a:spcPct val="30000"/>
              </a:spcBef>
              <a:spcAft>
                <a:spcPct val="0"/>
              </a:spcAft>
              <a:defRPr sz="1200">
                <a:solidFill>
                  <a:schemeClr val="tx1"/>
                </a:solidFill>
                <a:latin typeface="Arial" charset="0"/>
                <a:cs typeface="Arial" charset="0"/>
              </a:defRPr>
            </a:lvl9pPr>
          </a:lstStyle>
          <a:p>
            <a:pPr algn="r" eaLnBrk="1" hangingPunct="1">
              <a:spcBef>
                <a:spcPct val="0"/>
              </a:spcBef>
            </a:pPr>
            <a:fld id="{D3E64C12-A100-41E5-8446-2F1CF35C6799}" type="slidenum">
              <a:rPr lang="en-US" altLang="en-US" sz="1100"/>
              <a:pPr algn="r" eaLnBrk="1" hangingPunct="1">
                <a:spcBef>
                  <a:spcPct val="0"/>
                </a:spcBef>
              </a:pPr>
              <a:t>14</a:t>
            </a:fld>
            <a:endParaRPr lang="en-US" altLang="en-US" sz="1100"/>
          </a:p>
        </p:txBody>
      </p:sp>
      <p:sp>
        <p:nvSpPr>
          <p:cNvPr id="78852" name="Rectangle 2"/>
          <p:cNvSpPr>
            <a:spLocks noGrp="1" noRot="1" noChangeAspect="1" noChangeArrowheads="1" noTextEdit="1"/>
          </p:cNvSpPr>
          <p:nvPr>
            <p:ph type="sldImg"/>
          </p:nvPr>
        </p:nvSpPr>
        <p:spPr>
          <a:xfrm>
            <a:off x="904875" y="744538"/>
            <a:ext cx="4965700" cy="3724275"/>
          </a:xfrm>
          <a:ln/>
        </p:spPr>
      </p:sp>
      <p:sp>
        <p:nvSpPr>
          <p:cNvPr id="78853" name="Rectangle 3"/>
          <p:cNvSpPr>
            <a:spLocks noGrp="1" noChangeArrowheads="1"/>
          </p:cNvSpPr>
          <p:nvPr>
            <p:ph type="body" idx="1"/>
          </p:nvPr>
        </p:nvSpPr>
        <p:spPr>
          <a:noFill/>
        </p:spPr>
        <p:txBody>
          <a:bodyPr lIns="93892" tIns="46945" rIns="93892" bIns="46945"/>
          <a:lstStyle/>
          <a:p>
            <a:pPr eaLnBrk="1" hangingPunct="1"/>
            <a:endParaRPr lang="en-US" altLang="en-US"/>
          </a:p>
        </p:txBody>
      </p:sp>
    </p:spTree>
    <p:extLst>
      <p:ext uri="{BB962C8B-B14F-4D97-AF65-F5344CB8AC3E}">
        <p14:creationId xmlns:p14="http://schemas.microsoft.com/office/powerpoint/2010/main" val="22139328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CA31959-C680-4FEB-8D6A-897EC6821F48}" type="slidenum">
              <a:rPr lang="en-US" altLang="en-US" smtClean="0"/>
              <a:pPr/>
              <a:t>15</a:t>
            </a:fld>
            <a:endParaRPr lang="en-US" altLang="en-US"/>
          </a:p>
        </p:txBody>
      </p:sp>
    </p:spTree>
    <p:extLst>
      <p:ext uri="{BB962C8B-B14F-4D97-AF65-F5344CB8AC3E}">
        <p14:creationId xmlns:p14="http://schemas.microsoft.com/office/powerpoint/2010/main" val="8668317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CA31959-C680-4FEB-8D6A-897EC6821F48}" type="slidenum">
              <a:rPr lang="en-US" altLang="en-US" smtClean="0"/>
              <a:pPr/>
              <a:t>16</a:t>
            </a:fld>
            <a:endParaRPr lang="en-US" altLang="en-US"/>
          </a:p>
        </p:txBody>
      </p:sp>
    </p:spTree>
    <p:extLst>
      <p:ext uri="{BB962C8B-B14F-4D97-AF65-F5344CB8AC3E}">
        <p14:creationId xmlns:p14="http://schemas.microsoft.com/office/powerpoint/2010/main" val="27471115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CA31959-C680-4FEB-8D6A-897EC6821F48}" type="slidenum">
              <a:rPr lang="en-US" altLang="en-US" smtClean="0"/>
              <a:pPr/>
              <a:t>17</a:t>
            </a:fld>
            <a:endParaRPr lang="en-US" altLang="en-US"/>
          </a:p>
        </p:txBody>
      </p:sp>
    </p:spTree>
    <p:extLst>
      <p:ext uri="{BB962C8B-B14F-4D97-AF65-F5344CB8AC3E}">
        <p14:creationId xmlns:p14="http://schemas.microsoft.com/office/powerpoint/2010/main" val="38132498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CA31959-C680-4FEB-8D6A-897EC6821F48}" type="slidenum">
              <a:rPr lang="en-US" altLang="en-US" smtClean="0"/>
              <a:pPr/>
              <a:t>18</a:t>
            </a:fld>
            <a:endParaRPr lang="en-US" altLang="en-US"/>
          </a:p>
        </p:txBody>
      </p:sp>
    </p:spTree>
    <p:extLst>
      <p:ext uri="{BB962C8B-B14F-4D97-AF65-F5344CB8AC3E}">
        <p14:creationId xmlns:p14="http://schemas.microsoft.com/office/powerpoint/2010/main" val="36059103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CA31959-C680-4FEB-8D6A-897EC6821F48}" type="slidenum">
              <a:rPr lang="en-US" altLang="en-US" smtClean="0"/>
              <a:pPr/>
              <a:t>19</a:t>
            </a:fld>
            <a:endParaRPr lang="en-US" altLang="en-US"/>
          </a:p>
        </p:txBody>
      </p:sp>
    </p:spTree>
    <p:extLst>
      <p:ext uri="{BB962C8B-B14F-4D97-AF65-F5344CB8AC3E}">
        <p14:creationId xmlns:p14="http://schemas.microsoft.com/office/powerpoint/2010/main" val="4837250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CA31959-C680-4FEB-8D6A-897EC6821F48}" type="slidenum">
              <a:rPr lang="en-US" altLang="en-US" smtClean="0"/>
              <a:pPr/>
              <a:t>2</a:t>
            </a:fld>
            <a:endParaRPr lang="en-US" altLang="en-US"/>
          </a:p>
        </p:txBody>
      </p:sp>
    </p:spTree>
    <p:extLst>
      <p:ext uri="{BB962C8B-B14F-4D97-AF65-F5344CB8AC3E}">
        <p14:creationId xmlns:p14="http://schemas.microsoft.com/office/powerpoint/2010/main" val="5793913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CA31959-C680-4FEB-8D6A-897EC6821F48}" type="slidenum">
              <a:rPr lang="en-US" altLang="en-US" smtClean="0"/>
              <a:pPr/>
              <a:t>20</a:t>
            </a:fld>
            <a:endParaRPr lang="en-US" altLang="en-US"/>
          </a:p>
        </p:txBody>
      </p:sp>
    </p:spTree>
    <p:extLst>
      <p:ext uri="{BB962C8B-B14F-4D97-AF65-F5344CB8AC3E}">
        <p14:creationId xmlns:p14="http://schemas.microsoft.com/office/powerpoint/2010/main" val="9374832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lvl1pPr defTabSz="938213" eaLnBrk="0" hangingPunct="0">
              <a:spcBef>
                <a:spcPct val="30000"/>
              </a:spcBef>
              <a:defRPr sz="1200">
                <a:solidFill>
                  <a:schemeClr val="tx1"/>
                </a:solidFill>
                <a:latin typeface="Arial" charset="0"/>
                <a:cs typeface="Arial" charset="0"/>
              </a:defRPr>
            </a:lvl1pPr>
            <a:lvl2pPr marL="742950" indent="-285750" defTabSz="938213" eaLnBrk="0" hangingPunct="0">
              <a:spcBef>
                <a:spcPct val="30000"/>
              </a:spcBef>
              <a:defRPr sz="1200">
                <a:solidFill>
                  <a:schemeClr val="tx1"/>
                </a:solidFill>
                <a:latin typeface="Arial" charset="0"/>
                <a:cs typeface="Arial" charset="0"/>
              </a:defRPr>
            </a:lvl2pPr>
            <a:lvl3pPr marL="1143000" indent="-228600" defTabSz="938213" eaLnBrk="0" hangingPunct="0">
              <a:spcBef>
                <a:spcPct val="30000"/>
              </a:spcBef>
              <a:defRPr sz="1200">
                <a:solidFill>
                  <a:schemeClr val="tx1"/>
                </a:solidFill>
                <a:latin typeface="Arial" charset="0"/>
                <a:cs typeface="Arial" charset="0"/>
              </a:defRPr>
            </a:lvl3pPr>
            <a:lvl4pPr marL="1600200" indent="-228600" defTabSz="938213" eaLnBrk="0" hangingPunct="0">
              <a:spcBef>
                <a:spcPct val="30000"/>
              </a:spcBef>
              <a:defRPr sz="1200">
                <a:solidFill>
                  <a:schemeClr val="tx1"/>
                </a:solidFill>
                <a:latin typeface="Arial" charset="0"/>
                <a:cs typeface="Arial" charset="0"/>
              </a:defRPr>
            </a:lvl4pPr>
            <a:lvl5pPr marL="2057400" indent="-228600" defTabSz="938213" eaLnBrk="0" hangingPunct="0">
              <a:spcBef>
                <a:spcPct val="30000"/>
              </a:spcBef>
              <a:defRPr sz="1200">
                <a:solidFill>
                  <a:schemeClr val="tx1"/>
                </a:solidFill>
                <a:latin typeface="Arial" charset="0"/>
                <a:cs typeface="Arial" charset="0"/>
              </a:defRPr>
            </a:lvl5pPr>
            <a:lvl6pPr marL="2514600" indent="-228600" defTabSz="938213" eaLnBrk="0" fontAlgn="base" hangingPunct="0">
              <a:spcBef>
                <a:spcPct val="30000"/>
              </a:spcBef>
              <a:spcAft>
                <a:spcPct val="0"/>
              </a:spcAft>
              <a:defRPr sz="1200">
                <a:solidFill>
                  <a:schemeClr val="tx1"/>
                </a:solidFill>
                <a:latin typeface="Arial" charset="0"/>
                <a:cs typeface="Arial" charset="0"/>
              </a:defRPr>
            </a:lvl6pPr>
            <a:lvl7pPr marL="2971800" indent="-228600" defTabSz="938213" eaLnBrk="0" fontAlgn="base" hangingPunct="0">
              <a:spcBef>
                <a:spcPct val="30000"/>
              </a:spcBef>
              <a:spcAft>
                <a:spcPct val="0"/>
              </a:spcAft>
              <a:defRPr sz="1200">
                <a:solidFill>
                  <a:schemeClr val="tx1"/>
                </a:solidFill>
                <a:latin typeface="Arial" charset="0"/>
                <a:cs typeface="Arial" charset="0"/>
              </a:defRPr>
            </a:lvl7pPr>
            <a:lvl8pPr marL="3429000" indent="-228600" defTabSz="938213" eaLnBrk="0" fontAlgn="base" hangingPunct="0">
              <a:spcBef>
                <a:spcPct val="30000"/>
              </a:spcBef>
              <a:spcAft>
                <a:spcPct val="0"/>
              </a:spcAft>
              <a:defRPr sz="1200">
                <a:solidFill>
                  <a:schemeClr val="tx1"/>
                </a:solidFill>
                <a:latin typeface="Arial" charset="0"/>
                <a:cs typeface="Arial" charset="0"/>
              </a:defRPr>
            </a:lvl8pPr>
            <a:lvl9pPr marL="3886200" indent="-228600" defTabSz="938213" eaLnBrk="0" fontAlgn="base" hangingPunct="0">
              <a:spcBef>
                <a:spcPct val="30000"/>
              </a:spcBef>
              <a:spcAft>
                <a:spcPct val="0"/>
              </a:spcAft>
              <a:defRPr sz="1200">
                <a:solidFill>
                  <a:schemeClr val="tx1"/>
                </a:solidFill>
                <a:latin typeface="Arial" charset="0"/>
                <a:cs typeface="Arial" charset="0"/>
              </a:defRPr>
            </a:lvl9pPr>
          </a:lstStyle>
          <a:p>
            <a:pPr eaLnBrk="1" hangingPunct="1">
              <a:spcBef>
                <a:spcPct val="0"/>
              </a:spcBef>
            </a:pPr>
            <a:fld id="{5BB4BA27-8EFF-4A76-AFC8-04CE6739092B}" type="slidenum">
              <a:rPr lang="en-US" altLang="en-US"/>
              <a:pPr eaLnBrk="1" hangingPunct="1">
                <a:spcBef>
                  <a:spcPct val="0"/>
                </a:spcBef>
              </a:pPr>
              <a:t>21</a:t>
            </a:fld>
            <a:endParaRPr lang="en-US" altLang="en-US"/>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p:spPr>
        <p:txBody>
          <a:bodyPr/>
          <a:lstStyle/>
          <a:p>
            <a:pPr eaLnBrk="1" hangingPunct="1"/>
            <a:endParaRPr lang="en-US" altLang="zh-CN" dirty="0"/>
          </a:p>
        </p:txBody>
      </p:sp>
    </p:spTree>
    <p:extLst>
      <p:ext uri="{BB962C8B-B14F-4D97-AF65-F5344CB8AC3E}">
        <p14:creationId xmlns:p14="http://schemas.microsoft.com/office/powerpoint/2010/main" val="27156510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CA31959-C680-4FEB-8D6A-897EC6821F48}" type="slidenum">
              <a:rPr lang="en-US" altLang="en-US" smtClean="0"/>
              <a:pPr/>
              <a:t>22</a:t>
            </a:fld>
            <a:endParaRPr lang="en-US" altLang="en-US"/>
          </a:p>
        </p:txBody>
      </p:sp>
    </p:spTree>
    <p:extLst>
      <p:ext uri="{BB962C8B-B14F-4D97-AF65-F5344CB8AC3E}">
        <p14:creationId xmlns:p14="http://schemas.microsoft.com/office/powerpoint/2010/main" val="26411156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CA31959-C680-4FEB-8D6A-897EC6821F48}" type="slidenum">
              <a:rPr lang="en-US" altLang="en-US" smtClean="0"/>
              <a:pPr/>
              <a:t>23</a:t>
            </a:fld>
            <a:endParaRPr lang="en-US" altLang="en-US"/>
          </a:p>
        </p:txBody>
      </p:sp>
    </p:spTree>
    <p:extLst>
      <p:ext uri="{BB962C8B-B14F-4D97-AF65-F5344CB8AC3E}">
        <p14:creationId xmlns:p14="http://schemas.microsoft.com/office/powerpoint/2010/main" val="30818676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CA31959-C680-4FEB-8D6A-897EC6821F48}" type="slidenum">
              <a:rPr lang="en-US" altLang="en-US" smtClean="0"/>
              <a:pPr/>
              <a:t>24</a:t>
            </a:fld>
            <a:endParaRPr lang="en-US" altLang="en-US"/>
          </a:p>
        </p:txBody>
      </p:sp>
    </p:spTree>
    <p:extLst>
      <p:ext uri="{BB962C8B-B14F-4D97-AF65-F5344CB8AC3E}">
        <p14:creationId xmlns:p14="http://schemas.microsoft.com/office/powerpoint/2010/main" val="29790026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CA31959-C680-4FEB-8D6A-897EC6821F48}" type="slidenum">
              <a:rPr lang="en-US" altLang="en-US" smtClean="0"/>
              <a:pPr/>
              <a:t>25</a:t>
            </a:fld>
            <a:endParaRPr lang="en-US" altLang="en-US"/>
          </a:p>
        </p:txBody>
      </p:sp>
    </p:spTree>
    <p:extLst>
      <p:ext uri="{BB962C8B-B14F-4D97-AF65-F5344CB8AC3E}">
        <p14:creationId xmlns:p14="http://schemas.microsoft.com/office/powerpoint/2010/main" val="27522104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lvl1pPr defTabSz="938213" eaLnBrk="0" hangingPunct="0">
              <a:spcBef>
                <a:spcPct val="30000"/>
              </a:spcBef>
              <a:defRPr sz="1200">
                <a:solidFill>
                  <a:schemeClr val="tx1"/>
                </a:solidFill>
                <a:latin typeface="Arial" charset="0"/>
                <a:cs typeface="Arial" charset="0"/>
              </a:defRPr>
            </a:lvl1pPr>
            <a:lvl2pPr marL="742950" indent="-285750" defTabSz="938213" eaLnBrk="0" hangingPunct="0">
              <a:spcBef>
                <a:spcPct val="30000"/>
              </a:spcBef>
              <a:defRPr sz="1200">
                <a:solidFill>
                  <a:schemeClr val="tx1"/>
                </a:solidFill>
                <a:latin typeface="Arial" charset="0"/>
                <a:cs typeface="Arial" charset="0"/>
              </a:defRPr>
            </a:lvl2pPr>
            <a:lvl3pPr marL="1143000" indent="-228600" defTabSz="938213" eaLnBrk="0" hangingPunct="0">
              <a:spcBef>
                <a:spcPct val="30000"/>
              </a:spcBef>
              <a:defRPr sz="1200">
                <a:solidFill>
                  <a:schemeClr val="tx1"/>
                </a:solidFill>
                <a:latin typeface="Arial" charset="0"/>
                <a:cs typeface="Arial" charset="0"/>
              </a:defRPr>
            </a:lvl3pPr>
            <a:lvl4pPr marL="1600200" indent="-228600" defTabSz="938213" eaLnBrk="0" hangingPunct="0">
              <a:spcBef>
                <a:spcPct val="30000"/>
              </a:spcBef>
              <a:defRPr sz="1200">
                <a:solidFill>
                  <a:schemeClr val="tx1"/>
                </a:solidFill>
                <a:latin typeface="Arial" charset="0"/>
                <a:cs typeface="Arial" charset="0"/>
              </a:defRPr>
            </a:lvl4pPr>
            <a:lvl5pPr marL="2057400" indent="-228600" defTabSz="938213" eaLnBrk="0" hangingPunct="0">
              <a:spcBef>
                <a:spcPct val="30000"/>
              </a:spcBef>
              <a:defRPr sz="1200">
                <a:solidFill>
                  <a:schemeClr val="tx1"/>
                </a:solidFill>
                <a:latin typeface="Arial" charset="0"/>
                <a:cs typeface="Arial" charset="0"/>
              </a:defRPr>
            </a:lvl5pPr>
            <a:lvl6pPr marL="2514600" indent="-228600" defTabSz="938213" eaLnBrk="0" fontAlgn="base" hangingPunct="0">
              <a:spcBef>
                <a:spcPct val="30000"/>
              </a:spcBef>
              <a:spcAft>
                <a:spcPct val="0"/>
              </a:spcAft>
              <a:defRPr sz="1200">
                <a:solidFill>
                  <a:schemeClr val="tx1"/>
                </a:solidFill>
                <a:latin typeface="Arial" charset="0"/>
                <a:cs typeface="Arial" charset="0"/>
              </a:defRPr>
            </a:lvl6pPr>
            <a:lvl7pPr marL="2971800" indent="-228600" defTabSz="938213" eaLnBrk="0" fontAlgn="base" hangingPunct="0">
              <a:spcBef>
                <a:spcPct val="30000"/>
              </a:spcBef>
              <a:spcAft>
                <a:spcPct val="0"/>
              </a:spcAft>
              <a:defRPr sz="1200">
                <a:solidFill>
                  <a:schemeClr val="tx1"/>
                </a:solidFill>
                <a:latin typeface="Arial" charset="0"/>
                <a:cs typeface="Arial" charset="0"/>
              </a:defRPr>
            </a:lvl7pPr>
            <a:lvl8pPr marL="3429000" indent="-228600" defTabSz="938213" eaLnBrk="0" fontAlgn="base" hangingPunct="0">
              <a:spcBef>
                <a:spcPct val="30000"/>
              </a:spcBef>
              <a:spcAft>
                <a:spcPct val="0"/>
              </a:spcAft>
              <a:defRPr sz="1200">
                <a:solidFill>
                  <a:schemeClr val="tx1"/>
                </a:solidFill>
                <a:latin typeface="Arial" charset="0"/>
                <a:cs typeface="Arial" charset="0"/>
              </a:defRPr>
            </a:lvl8pPr>
            <a:lvl9pPr marL="3886200" indent="-228600" defTabSz="938213" eaLnBrk="0" fontAlgn="base" hangingPunct="0">
              <a:spcBef>
                <a:spcPct val="30000"/>
              </a:spcBef>
              <a:spcAft>
                <a:spcPct val="0"/>
              </a:spcAft>
              <a:defRPr sz="1200">
                <a:solidFill>
                  <a:schemeClr val="tx1"/>
                </a:solidFill>
                <a:latin typeface="Arial" charset="0"/>
                <a:cs typeface="Arial" charset="0"/>
              </a:defRPr>
            </a:lvl9pPr>
          </a:lstStyle>
          <a:p>
            <a:pPr eaLnBrk="1" hangingPunct="1">
              <a:spcBef>
                <a:spcPct val="0"/>
              </a:spcBef>
            </a:pPr>
            <a:fld id="{0DBC84B3-91CC-49EF-804F-7C5B5910B9D6}" type="slidenum">
              <a:rPr lang="en-US" altLang="en-US"/>
              <a:pPr eaLnBrk="1" hangingPunct="1">
                <a:spcBef>
                  <a:spcPct val="0"/>
                </a:spcBef>
              </a:pPr>
              <a:t>26</a:t>
            </a:fld>
            <a:endParaRPr lang="en-US" altLang="en-US"/>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p:spPr>
        <p:txBody>
          <a:bodyPr/>
          <a:lstStyle/>
          <a:p>
            <a:pPr eaLnBrk="1" hangingPunct="1"/>
            <a:endParaRPr lang="en-US" altLang="zh-CN" dirty="0"/>
          </a:p>
        </p:txBody>
      </p:sp>
    </p:spTree>
    <p:extLst>
      <p:ext uri="{BB962C8B-B14F-4D97-AF65-F5344CB8AC3E}">
        <p14:creationId xmlns:p14="http://schemas.microsoft.com/office/powerpoint/2010/main" val="190283671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CA31959-C680-4FEB-8D6A-897EC6821F48}" type="slidenum">
              <a:rPr lang="en-US" altLang="en-US" smtClean="0"/>
              <a:pPr/>
              <a:t>27</a:t>
            </a:fld>
            <a:endParaRPr lang="en-US" altLang="en-US"/>
          </a:p>
        </p:txBody>
      </p:sp>
    </p:spTree>
    <p:extLst>
      <p:ext uri="{BB962C8B-B14F-4D97-AF65-F5344CB8AC3E}">
        <p14:creationId xmlns:p14="http://schemas.microsoft.com/office/powerpoint/2010/main" val="51768164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CA31959-C680-4FEB-8D6A-897EC6821F48}" type="slidenum">
              <a:rPr lang="en-US" altLang="en-US" smtClean="0"/>
              <a:pPr/>
              <a:t>28</a:t>
            </a:fld>
            <a:endParaRPr lang="en-US" altLang="en-US"/>
          </a:p>
        </p:txBody>
      </p:sp>
    </p:spTree>
    <p:extLst>
      <p:ext uri="{BB962C8B-B14F-4D97-AF65-F5344CB8AC3E}">
        <p14:creationId xmlns:p14="http://schemas.microsoft.com/office/powerpoint/2010/main" val="418525430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CA31959-C680-4FEB-8D6A-897EC6821F48}" type="slidenum">
              <a:rPr lang="en-US" altLang="en-US" smtClean="0"/>
              <a:pPr/>
              <a:t>29</a:t>
            </a:fld>
            <a:endParaRPr lang="en-US" altLang="en-US"/>
          </a:p>
        </p:txBody>
      </p:sp>
    </p:spTree>
    <p:extLst>
      <p:ext uri="{BB962C8B-B14F-4D97-AF65-F5344CB8AC3E}">
        <p14:creationId xmlns:p14="http://schemas.microsoft.com/office/powerpoint/2010/main" val="3694865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CA31959-C680-4FEB-8D6A-897EC6821F48}" type="slidenum">
              <a:rPr lang="en-US" altLang="en-US" smtClean="0"/>
              <a:pPr/>
              <a:t>3</a:t>
            </a:fld>
            <a:endParaRPr lang="en-US" altLang="en-US"/>
          </a:p>
        </p:txBody>
      </p:sp>
    </p:spTree>
    <p:extLst>
      <p:ext uri="{BB962C8B-B14F-4D97-AF65-F5344CB8AC3E}">
        <p14:creationId xmlns:p14="http://schemas.microsoft.com/office/powerpoint/2010/main" val="212068151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CA31959-C680-4FEB-8D6A-897EC6821F48}" type="slidenum">
              <a:rPr lang="en-US" altLang="en-US" smtClean="0"/>
              <a:pPr/>
              <a:t>30</a:t>
            </a:fld>
            <a:endParaRPr lang="en-US" altLang="en-US"/>
          </a:p>
        </p:txBody>
      </p:sp>
    </p:spTree>
    <p:extLst>
      <p:ext uri="{BB962C8B-B14F-4D97-AF65-F5344CB8AC3E}">
        <p14:creationId xmlns:p14="http://schemas.microsoft.com/office/powerpoint/2010/main" val="129388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CA31959-C680-4FEB-8D6A-897EC6821F48}" type="slidenum">
              <a:rPr lang="en-US" altLang="en-US" smtClean="0"/>
              <a:pPr/>
              <a:t>31</a:t>
            </a:fld>
            <a:endParaRPr lang="en-US" altLang="en-US"/>
          </a:p>
        </p:txBody>
      </p:sp>
    </p:spTree>
    <p:extLst>
      <p:ext uri="{BB962C8B-B14F-4D97-AF65-F5344CB8AC3E}">
        <p14:creationId xmlns:p14="http://schemas.microsoft.com/office/powerpoint/2010/main" val="202137641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CA31959-C680-4FEB-8D6A-897EC6821F48}" type="slidenum">
              <a:rPr lang="en-US" altLang="en-US" smtClean="0"/>
              <a:pPr/>
              <a:t>32</a:t>
            </a:fld>
            <a:endParaRPr lang="en-US" altLang="en-US"/>
          </a:p>
        </p:txBody>
      </p:sp>
    </p:spTree>
    <p:extLst>
      <p:ext uri="{BB962C8B-B14F-4D97-AF65-F5344CB8AC3E}">
        <p14:creationId xmlns:p14="http://schemas.microsoft.com/office/powerpoint/2010/main" val="126326066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CA31959-C680-4FEB-8D6A-897EC6821F48}" type="slidenum">
              <a:rPr lang="en-US" altLang="en-US" smtClean="0"/>
              <a:pPr/>
              <a:t>33</a:t>
            </a:fld>
            <a:endParaRPr lang="en-US" altLang="en-US"/>
          </a:p>
        </p:txBody>
      </p:sp>
    </p:spTree>
    <p:extLst>
      <p:ext uri="{BB962C8B-B14F-4D97-AF65-F5344CB8AC3E}">
        <p14:creationId xmlns:p14="http://schemas.microsoft.com/office/powerpoint/2010/main" val="87082217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CA31959-C680-4FEB-8D6A-897EC6821F48}" type="slidenum">
              <a:rPr lang="en-US" altLang="en-US" smtClean="0"/>
              <a:pPr/>
              <a:t>34</a:t>
            </a:fld>
            <a:endParaRPr lang="en-US" altLang="en-US"/>
          </a:p>
        </p:txBody>
      </p:sp>
    </p:spTree>
    <p:extLst>
      <p:ext uri="{BB962C8B-B14F-4D97-AF65-F5344CB8AC3E}">
        <p14:creationId xmlns:p14="http://schemas.microsoft.com/office/powerpoint/2010/main" val="420068381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CA31959-C680-4FEB-8D6A-897EC6821F48}" type="slidenum">
              <a:rPr lang="en-US" altLang="en-US" smtClean="0"/>
              <a:pPr/>
              <a:t>35</a:t>
            </a:fld>
            <a:endParaRPr lang="en-US" altLang="en-US"/>
          </a:p>
        </p:txBody>
      </p:sp>
    </p:spTree>
    <p:extLst>
      <p:ext uri="{BB962C8B-B14F-4D97-AF65-F5344CB8AC3E}">
        <p14:creationId xmlns:p14="http://schemas.microsoft.com/office/powerpoint/2010/main" val="368262145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CA31959-C680-4FEB-8D6A-897EC6821F48}" type="slidenum">
              <a:rPr lang="en-US" altLang="en-US" smtClean="0"/>
              <a:pPr/>
              <a:t>36</a:t>
            </a:fld>
            <a:endParaRPr lang="en-US" altLang="en-US"/>
          </a:p>
        </p:txBody>
      </p:sp>
    </p:spTree>
    <p:extLst>
      <p:ext uri="{BB962C8B-B14F-4D97-AF65-F5344CB8AC3E}">
        <p14:creationId xmlns:p14="http://schemas.microsoft.com/office/powerpoint/2010/main" val="288321452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CA31959-C680-4FEB-8D6A-897EC6821F48}" type="slidenum">
              <a:rPr lang="en-US" altLang="en-US" smtClean="0"/>
              <a:pPr/>
              <a:t>37</a:t>
            </a:fld>
            <a:endParaRPr lang="en-US" altLang="en-US"/>
          </a:p>
        </p:txBody>
      </p:sp>
    </p:spTree>
    <p:extLst>
      <p:ext uri="{BB962C8B-B14F-4D97-AF65-F5344CB8AC3E}">
        <p14:creationId xmlns:p14="http://schemas.microsoft.com/office/powerpoint/2010/main" val="94122595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CA31959-C680-4FEB-8D6A-897EC6821F48}" type="slidenum">
              <a:rPr lang="en-US" altLang="en-US" smtClean="0"/>
              <a:pPr/>
              <a:t>38</a:t>
            </a:fld>
            <a:endParaRPr lang="en-US" altLang="en-US"/>
          </a:p>
        </p:txBody>
      </p:sp>
    </p:spTree>
    <p:extLst>
      <p:ext uri="{BB962C8B-B14F-4D97-AF65-F5344CB8AC3E}">
        <p14:creationId xmlns:p14="http://schemas.microsoft.com/office/powerpoint/2010/main" val="267090846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CA31959-C680-4FEB-8D6A-897EC6821F48}" type="slidenum">
              <a:rPr lang="en-US" altLang="en-US" smtClean="0"/>
              <a:pPr/>
              <a:t>39</a:t>
            </a:fld>
            <a:endParaRPr lang="en-US" altLang="en-US"/>
          </a:p>
        </p:txBody>
      </p:sp>
    </p:spTree>
    <p:extLst>
      <p:ext uri="{BB962C8B-B14F-4D97-AF65-F5344CB8AC3E}">
        <p14:creationId xmlns:p14="http://schemas.microsoft.com/office/powerpoint/2010/main" val="7975854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CA31959-C680-4FEB-8D6A-897EC6821F48}" type="slidenum">
              <a:rPr lang="en-US" altLang="en-US" smtClean="0"/>
              <a:pPr/>
              <a:t>4</a:t>
            </a:fld>
            <a:endParaRPr lang="en-US" altLang="en-US"/>
          </a:p>
        </p:txBody>
      </p:sp>
    </p:spTree>
    <p:extLst>
      <p:ext uri="{BB962C8B-B14F-4D97-AF65-F5344CB8AC3E}">
        <p14:creationId xmlns:p14="http://schemas.microsoft.com/office/powerpoint/2010/main" val="25832735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CA31959-C680-4FEB-8D6A-897EC6821F48}" type="slidenum">
              <a:rPr lang="en-US" altLang="en-US" smtClean="0"/>
              <a:pPr/>
              <a:t>40</a:t>
            </a:fld>
            <a:endParaRPr lang="en-US" altLang="en-US"/>
          </a:p>
        </p:txBody>
      </p:sp>
    </p:spTree>
    <p:extLst>
      <p:ext uri="{BB962C8B-B14F-4D97-AF65-F5344CB8AC3E}">
        <p14:creationId xmlns:p14="http://schemas.microsoft.com/office/powerpoint/2010/main" val="163219348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CA31959-C680-4FEB-8D6A-897EC6821F48}" type="slidenum">
              <a:rPr lang="en-US" altLang="en-US" smtClean="0"/>
              <a:pPr/>
              <a:t>41</a:t>
            </a:fld>
            <a:endParaRPr lang="en-US" altLang="en-US"/>
          </a:p>
        </p:txBody>
      </p:sp>
    </p:spTree>
    <p:extLst>
      <p:ext uri="{BB962C8B-B14F-4D97-AF65-F5344CB8AC3E}">
        <p14:creationId xmlns:p14="http://schemas.microsoft.com/office/powerpoint/2010/main" val="111580125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CA31959-C680-4FEB-8D6A-897EC6821F48}" type="slidenum">
              <a:rPr lang="en-US" altLang="en-US" smtClean="0"/>
              <a:pPr/>
              <a:t>42</a:t>
            </a:fld>
            <a:endParaRPr lang="en-US" altLang="en-US"/>
          </a:p>
        </p:txBody>
      </p:sp>
    </p:spTree>
    <p:extLst>
      <p:ext uri="{BB962C8B-B14F-4D97-AF65-F5344CB8AC3E}">
        <p14:creationId xmlns:p14="http://schemas.microsoft.com/office/powerpoint/2010/main" val="50804970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CA31959-C680-4FEB-8D6A-897EC6821F48}" type="slidenum">
              <a:rPr lang="en-US" altLang="en-US" smtClean="0"/>
              <a:pPr/>
              <a:t>43</a:t>
            </a:fld>
            <a:endParaRPr lang="en-US" altLang="en-US"/>
          </a:p>
        </p:txBody>
      </p:sp>
    </p:spTree>
    <p:extLst>
      <p:ext uri="{BB962C8B-B14F-4D97-AF65-F5344CB8AC3E}">
        <p14:creationId xmlns:p14="http://schemas.microsoft.com/office/powerpoint/2010/main" val="234932721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CA31959-C680-4FEB-8D6A-897EC6821F48}" type="slidenum">
              <a:rPr lang="en-US" altLang="en-US" smtClean="0"/>
              <a:pPr/>
              <a:t>44</a:t>
            </a:fld>
            <a:endParaRPr lang="en-US" altLang="en-US"/>
          </a:p>
        </p:txBody>
      </p:sp>
    </p:spTree>
    <p:extLst>
      <p:ext uri="{BB962C8B-B14F-4D97-AF65-F5344CB8AC3E}">
        <p14:creationId xmlns:p14="http://schemas.microsoft.com/office/powerpoint/2010/main" val="42217563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CA31959-C680-4FEB-8D6A-897EC6821F48}" type="slidenum">
              <a:rPr lang="en-US" altLang="en-US" smtClean="0"/>
              <a:pPr/>
              <a:t>45</a:t>
            </a:fld>
            <a:endParaRPr lang="en-US" altLang="en-US"/>
          </a:p>
        </p:txBody>
      </p:sp>
    </p:spTree>
    <p:extLst>
      <p:ext uri="{BB962C8B-B14F-4D97-AF65-F5344CB8AC3E}">
        <p14:creationId xmlns:p14="http://schemas.microsoft.com/office/powerpoint/2010/main" val="261573748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CA31959-C680-4FEB-8D6A-897EC6821F48}" type="slidenum">
              <a:rPr lang="en-US" altLang="en-US" smtClean="0"/>
              <a:pPr/>
              <a:t>46</a:t>
            </a:fld>
            <a:endParaRPr lang="en-US" altLang="en-US"/>
          </a:p>
        </p:txBody>
      </p:sp>
    </p:spTree>
    <p:extLst>
      <p:ext uri="{BB962C8B-B14F-4D97-AF65-F5344CB8AC3E}">
        <p14:creationId xmlns:p14="http://schemas.microsoft.com/office/powerpoint/2010/main" val="341948567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CA31959-C680-4FEB-8D6A-897EC6821F48}" type="slidenum">
              <a:rPr lang="en-US" altLang="en-US" smtClean="0"/>
              <a:pPr/>
              <a:t>47</a:t>
            </a:fld>
            <a:endParaRPr lang="en-US" altLang="en-US"/>
          </a:p>
        </p:txBody>
      </p:sp>
    </p:spTree>
    <p:extLst>
      <p:ext uri="{BB962C8B-B14F-4D97-AF65-F5344CB8AC3E}">
        <p14:creationId xmlns:p14="http://schemas.microsoft.com/office/powerpoint/2010/main" val="343368206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CA31959-C680-4FEB-8D6A-897EC6821F48}" type="slidenum">
              <a:rPr lang="en-US" altLang="en-US" smtClean="0"/>
              <a:pPr/>
              <a:t>48</a:t>
            </a:fld>
            <a:endParaRPr lang="en-US" altLang="en-US"/>
          </a:p>
        </p:txBody>
      </p:sp>
    </p:spTree>
    <p:extLst>
      <p:ext uri="{BB962C8B-B14F-4D97-AF65-F5344CB8AC3E}">
        <p14:creationId xmlns:p14="http://schemas.microsoft.com/office/powerpoint/2010/main" val="248489922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CA31959-C680-4FEB-8D6A-897EC6821F48}" type="slidenum">
              <a:rPr lang="en-US" altLang="en-US" smtClean="0"/>
              <a:pPr/>
              <a:t>49</a:t>
            </a:fld>
            <a:endParaRPr lang="en-US" altLang="en-US"/>
          </a:p>
        </p:txBody>
      </p:sp>
    </p:spTree>
    <p:extLst>
      <p:ext uri="{BB962C8B-B14F-4D97-AF65-F5344CB8AC3E}">
        <p14:creationId xmlns:p14="http://schemas.microsoft.com/office/powerpoint/2010/main" val="39003878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CA31959-C680-4FEB-8D6A-897EC6821F48}" type="slidenum">
              <a:rPr lang="en-US" altLang="en-US" smtClean="0"/>
              <a:pPr/>
              <a:t>5</a:t>
            </a:fld>
            <a:endParaRPr lang="en-US" altLang="en-US"/>
          </a:p>
        </p:txBody>
      </p:sp>
    </p:spTree>
    <p:extLst>
      <p:ext uri="{BB962C8B-B14F-4D97-AF65-F5344CB8AC3E}">
        <p14:creationId xmlns:p14="http://schemas.microsoft.com/office/powerpoint/2010/main" val="404874901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CA31959-C680-4FEB-8D6A-897EC6821F48}" type="slidenum">
              <a:rPr lang="en-US" altLang="en-US" smtClean="0"/>
              <a:pPr/>
              <a:t>50</a:t>
            </a:fld>
            <a:endParaRPr lang="en-US" altLang="en-US"/>
          </a:p>
        </p:txBody>
      </p:sp>
    </p:spTree>
    <p:extLst>
      <p:ext uri="{BB962C8B-B14F-4D97-AF65-F5344CB8AC3E}">
        <p14:creationId xmlns:p14="http://schemas.microsoft.com/office/powerpoint/2010/main" val="52033440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CA31959-C680-4FEB-8D6A-897EC6821F48}" type="slidenum">
              <a:rPr lang="en-US" altLang="en-US" smtClean="0"/>
              <a:pPr/>
              <a:t>51</a:t>
            </a:fld>
            <a:endParaRPr lang="en-US" altLang="en-US"/>
          </a:p>
        </p:txBody>
      </p:sp>
    </p:spTree>
    <p:extLst>
      <p:ext uri="{BB962C8B-B14F-4D97-AF65-F5344CB8AC3E}">
        <p14:creationId xmlns:p14="http://schemas.microsoft.com/office/powerpoint/2010/main" val="70528058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CA31959-C680-4FEB-8D6A-897EC6821F48}" type="slidenum">
              <a:rPr lang="en-US" altLang="en-US" smtClean="0"/>
              <a:pPr/>
              <a:t>52</a:t>
            </a:fld>
            <a:endParaRPr lang="en-US" altLang="en-US"/>
          </a:p>
        </p:txBody>
      </p:sp>
    </p:spTree>
    <p:extLst>
      <p:ext uri="{BB962C8B-B14F-4D97-AF65-F5344CB8AC3E}">
        <p14:creationId xmlns:p14="http://schemas.microsoft.com/office/powerpoint/2010/main" val="219101749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CA31959-C680-4FEB-8D6A-897EC6821F48}" type="slidenum">
              <a:rPr lang="en-US" altLang="en-US" smtClean="0"/>
              <a:pPr/>
              <a:t>53</a:t>
            </a:fld>
            <a:endParaRPr lang="en-US" altLang="en-US"/>
          </a:p>
        </p:txBody>
      </p:sp>
    </p:spTree>
    <p:extLst>
      <p:ext uri="{BB962C8B-B14F-4D97-AF65-F5344CB8AC3E}">
        <p14:creationId xmlns:p14="http://schemas.microsoft.com/office/powerpoint/2010/main" val="410690198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CA31959-C680-4FEB-8D6A-897EC6821F48}" type="slidenum">
              <a:rPr lang="en-US" altLang="en-US" smtClean="0"/>
              <a:pPr/>
              <a:t>54</a:t>
            </a:fld>
            <a:endParaRPr lang="en-US" altLang="en-US"/>
          </a:p>
        </p:txBody>
      </p:sp>
    </p:spTree>
    <p:extLst>
      <p:ext uri="{BB962C8B-B14F-4D97-AF65-F5344CB8AC3E}">
        <p14:creationId xmlns:p14="http://schemas.microsoft.com/office/powerpoint/2010/main" val="316517337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CA31959-C680-4FEB-8D6A-897EC6821F48}" type="slidenum">
              <a:rPr lang="en-US" altLang="en-US" smtClean="0"/>
              <a:pPr/>
              <a:t>55</a:t>
            </a:fld>
            <a:endParaRPr lang="en-US" altLang="en-US"/>
          </a:p>
        </p:txBody>
      </p:sp>
    </p:spTree>
    <p:extLst>
      <p:ext uri="{BB962C8B-B14F-4D97-AF65-F5344CB8AC3E}">
        <p14:creationId xmlns:p14="http://schemas.microsoft.com/office/powerpoint/2010/main" val="59454941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CA31959-C680-4FEB-8D6A-897EC6821F48}" type="slidenum">
              <a:rPr lang="en-US" altLang="en-US" smtClean="0"/>
              <a:pPr/>
              <a:t>56</a:t>
            </a:fld>
            <a:endParaRPr lang="en-US" altLang="en-US"/>
          </a:p>
        </p:txBody>
      </p:sp>
    </p:spTree>
    <p:extLst>
      <p:ext uri="{BB962C8B-B14F-4D97-AF65-F5344CB8AC3E}">
        <p14:creationId xmlns:p14="http://schemas.microsoft.com/office/powerpoint/2010/main" val="34060880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CA31959-C680-4FEB-8D6A-897EC6821F48}" type="slidenum">
              <a:rPr lang="en-US" altLang="en-US" smtClean="0"/>
              <a:pPr/>
              <a:t>57</a:t>
            </a:fld>
            <a:endParaRPr lang="en-US" altLang="en-US"/>
          </a:p>
        </p:txBody>
      </p:sp>
    </p:spTree>
    <p:extLst>
      <p:ext uri="{BB962C8B-B14F-4D97-AF65-F5344CB8AC3E}">
        <p14:creationId xmlns:p14="http://schemas.microsoft.com/office/powerpoint/2010/main" val="15148950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CA31959-C680-4FEB-8D6A-897EC6821F48}" type="slidenum">
              <a:rPr lang="en-US" altLang="en-US" smtClean="0"/>
              <a:pPr/>
              <a:t>58</a:t>
            </a:fld>
            <a:endParaRPr lang="en-US" altLang="en-US"/>
          </a:p>
        </p:txBody>
      </p:sp>
    </p:spTree>
    <p:extLst>
      <p:ext uri="{BB962C8B-B14F-4D97-AF65-F5344CB8AC3E}">
        <p14:creationId xmlns:p14="http://schemas.microsoft.com/office/powerpoint/2010/main" val="123466668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CA31959-C680-4FEB-8D6A-897EC6821F48}" type="slidenum">
              <a:rPr lang="en-US" altLang="en-US" smtClean="0"/>
              <a:pPr/>
              <a:t>59</a:t>
            </a:fld>
            <a:endParaRPr lang="en-US" altLang="en-US"/>
          </a:p>
        </p:txBody>
      </p:sp>
    </p:spTree>
    <p:extLst>
      <p:ext uri="{BB962C8B-B14F-4D97-AF65-F5344CB8AC3E}">
        <p14:creationId xmlns:p14="http://schemas.microsoft.com/office/powerpoint/2010/main" val="31245688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CA31959-C680-4FEB-8D6A-897EC6821F48}" type="slidenum">
              <a:rPr lang="en-US" altLang="en-US" smtClean="0"/>
              <a:pPr/>
              <a:t>6</a:t>
            </a:fld>
            <a:endParaRPr lang="en-US" altLang="en-US"/>
          </a:p>
        </p:txBody>
      </p:sp>
    </p:spTree>
    <p:extLst>
      <p:ext uri="{BB962C8B-B14F-4D97-AF65-F5344CB8AC3E}">
        <p14:creationId xmlns:p14="http://schemas.microsoft.com/office/powerpoint/2010/main" val="262228376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CA31959-C680-4FEB-8D6A-897EC6821F48}" type="slidenum">
              <a:rPr lang="en-US" altLang="en-US" smtClean="0"/>
              <a:pPr/>
              <a:t>60</a:t>
            </a:fld>
            <a:endParaRPr lang="en-US" altLang="en-US"/>
          </a:p>
        </p:txBody>
      </p:sp>
    </p:spTree>
    <p:extLst>
      <p:ext uri="{BB962C8B-B14F-4D97-AF65-F5344CB8AC3E}">
        <p14:creationId xmlns:p14="http://schemas.microsoft.com/office/powerpoint/2010/main" val="19292372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CA31959-C680-4FEB-8D6A-897EC6821F48}" type="slidenum">
              <a:rPr lang="en-US" altLang="en-US" smtClean="0"/>
              <a:pPr/>
              <a:t>61</a:t>
            </a:fld>
            <a:endParaRPr lang="en-US" altLang="en-US"/>
          </a:p>
        </p:txBody>
      </p:sp>
    </p:spTree>
    <p:extLst>
      <p:ext uri="{BB962C8B-B14F-4D97-AF65-F5344CB8AC3E}">
        <p14:creationId xmlns:p14="http://schemas.microsoft.com/office/powerpoint/2010/main" val="415045822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CA31959-C680-4FEB-8D6A-897EC6821F48}" type="slidenum">
              <a:rPr lang="en-US" altLang="en-US" smtClean="0"/>
              <a:pPr/>
              <a:t>62</a:t>
            </a:fld>
            <a:endParaRPr lang="en-US" altLang="en-US"/>
          </a:p>
        </p:txBody>
      </p:sp>
    </p:spTree>
    <p:extLst>
      <p:ext uri="{BB962C8B-B14F-4D97-AF65-F5344CB8AC3E}">
        <p14:creationId xmlns:p14="http://schemas.microsoft.com/office/powerpoint/2010/main" val="7283441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CA31959-C680-4FEB-8D6A-897EC6821F48}" type="slidenum">
              <a:rPr lang="en-US" altLang="en-US" smtClean="0"/>
              <a:pPr/>
              <a:t>63</a:t>
            </a:fld>
            <a:endParaRPr lang="en-US" altLang="en-US"/>
          </a:p>
        </p:txBody>
      </p:sp>
    </p:spTree>
    <p:extLst>
      <p:ext uri="{BB962C8B-B14F-4D97-AF65-F5344CB8AC3E}">
        <p14:creationId xmlns:p14="http://schemas.microsoft.com/office/powerpoint/2010/main" val="227036099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CA31959-C680-4FEB-8D6A-897EC6821F48}" type="slidenum">
              <a:rPr lang="en-US" altLang="en-US" smtClean="0"/>
              <a:pPr/>
              <a:t>64</a:t>
            </a:fld>
            <a:endParaRPr lang="en-US" altLang="en-US"/>
          </a:p>
        </p:txBody>
      </p:sp>
    </p:spTree>
    <p:extLst>
      <p:ext uri="{BB962C8B-B14F-4D97-AF65-F5344CB8AC3E}">
        <p14:creationId xmlns:p14="http://schemas.microsoft.com/office/powerpoint/2010/main" val="28528891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CA31959-C680-4FEB-8D6A-897EC6821F48}" type="slidenum">
              <a:rPr lang="en-US" altLang="en-US" smtClean="0"/>
              <a:pPr/>
              <a:t>65</a:t>
            </a:fld>
            <a:endParaRPr lang="en-US" altLang="en-US"/>
          </a:p>
        </p:txBody>
      </p:sp>
    </p:spTree>
    <p:extLst>
      <p:ext uri="{BB962C8B-B14F-4D97-AF65-F5344CB8AC3E}">
        <p14:creationId xmlns:p14="http://schemas.microsoft.com/office/powerpoint/2010/main" val="222691088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CA31959-C680-4FEB-8D6A-897EC6821F48}" type="slidenum">
              <a:rPr lang="en-US" altLang="en-US" smtClean="0"/>
              <a:pPr/>
              <a:t>66</a:t>
            </a:fld>
            <a:endParaRPr lang="en-US" altLang="en-US"/>
          </a:p>
        </p:txBody>
      </p:sp>
    </p:spTree>
    <p:extLst>
      <p:ext uri="{BB962C8B-B14F-4D97-AF65-F5344CB8AC3E}">
        <p14:creationId xmlns:p14="http://schemas.microsoft.com/office/powerpoint/2010/main" val="322998484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CA31959-C680-4FEB-8D6A-897EC6821F48}" type="slidenum">
              <a:rPr lang="en-US" altLang="en-US" smtClean="0"/>
              <a:pPr/>
              <a:t>67</a:t>
            </a:fld>
            <a:endParaRPr lang="en-US" altLang="en-US"/>
          </a:p>
        </p:txBody>
      </p:sp>
    </p:spTree>
    <p:extLst>
      <p:ext uri="{BB962C8B-B14F-4D97-AF65-F5344CB8AC3E}">
        <p14:creationId xmlns:p14="http://schemas.microsoft.com/office/powerpoint/2010/main" val="207153041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CA31959-C680-4FEB-8D6A-897EC6821F48}" type="slidenum">
              <a:rPr lang="en-US" altLang="en-US" smtClean="0"/>
              <a:pPr/>
              <a:t>68</a:t>
            </a:fld>
            <a:endParaRPr lang="en-US" altLang="en-US"/>
          </a:p>
        </p:txBody>
      </p:sp>
    </p:spTree>
    <p:extLst>
      <p:ext uri="{BB962C8B-B14F-4D97-AF65-F5344CB8AC3E}">
        <p14:creationId xmlns:p14="http://schemas.microsoft.com/office/powerpoint/2010/main" val="102134885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CA31959-C680-4FEB-8D6A-897EC6821F48}" type="slidenum">
              <a:rPr lang="en-US" altLang="en-US" smtClean="0"/>
              <a:pPr/>
              <a:t>69</a:t>
            </a:fld>
            <a:endParaRPr lang="en-US" altLang="en-US"/>
          </a:p>
        </p:txBody>
      </p:sp>
    </p:spTree>
    <p:extLst>
      <p:ext uri="{BB962C8B-B14F-4D97-AF65-F5344CB8AC3E}">
        <p14:creationId xmlns:p14="http://schemas.microsoft.com/office/powerpoint/2010/main" val="881157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CA31959-C680-4FEB-8D6A-897EC6821F48}" type="slidenum">
              <a:rPr lang="en-US" altLang="en-US" smtClean="0"/>
              <a:pPr/>
              <a:t>7</a:t>
            </a:fld>
            <a:endParaRPr lang="en-US" altLang="en-US"/>
          </a:p>
        </p:txBody>
      </p:sp>
    </p:spTree>
    <p:extLst>
      <p:ext uri="{BB962C8B-B14F-4D97-AF65-F5344CB8AC3E}">
        <p14:creationId xmlns:p14="http://schemas.microsoft.com/office/powerpoint/2010/main" val="363310737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CA31959-C680-4FEB-8D6A-897EC6821F48}" type="slidenum">
              <a:rPr lang="en-US" altLang="en-US" smtClean="0"/>
              <a:pPr/>
              <a:t>70</a:t>
            </a:fld>
            <a:endParaRPr lang="en-US" altLang="en-US"/>
          </a:p>
        </p:txBody>
      </p:sp>
    </p:spTree>
    <p:extLst>
      <p:ext uri="{BB962C8B-B14F-4D97-AF65-F5344CB8AC3E}">
        <p14:creationId xmlns:p14="http://schemas.microsoft.com/office/powerpoint/2010/main" val="3329895476"/>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CA31959-C680-4FEB-8D6A-897EC6821F48}" type="slidenum">
              <a:rPr lang="en-US" altLang="en-US" smtClean="0"/>
              <a:pPr/>
              <a:t>71</a:t>
            </a:fld>
            <a:endParaRPr lang="en-US" altLang="en-US"/>
          </a:p>
        </p:txBody>
      </p:sp>
    </p:spTree>
    <p:extLst>
      <p:ext uri="{BB962C8B-B14F-4D97-AF65-F5344CB8AC3E}">
        <p14:creationId xmlns:p14="http://schemas.microsoft.com/office/powerpoint/2010/main" val="2103240281"/>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CA31959-C680-4FEB-8D6A-897EC6821F48}" type="slidenum">
              <a:rPr lang="en-US" altLang="en-US" smtClean="0"/>
              <a:pPr/>
              <a:t>72</a:t>
            </a:fld>
            <a:endParaRPr lang="en-US" altLang="en-US"/>
          </a:p>
        </p:txBody>
      </p:sp>
    </p:spTree>
    <p:extLst>
      <p:ext uri="{BB962C8B-B14F-4D97-AF65-F5344CB8AC3E}">
        <p14:creationId xmlns:p14="http://schemas.microsoft.com/office/powerpoint/2010/main" val="914724211"/>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CA31959-C680-4FEB-8D6A-897EC6821F48}" type="slidenum">
              <a:rPr lang="en-US" altLang="en-US" smtClean="0"/>
              <a:pPr/>
              <a:t>73</a:t>
            </a:fld>
            <a:endParaRPr lang="en-US" altLang="en-US"/>
          </a:p>
        </p:txBody>
      </p:sp>
    </p:spTree>
    <p:extLst>
      <p:ext uri="{BB962C8B-B14F-4D97-AF65-F5344CB8AC3E}">
        <p14:creationId xmlns:p14="http://schemas.microsoft.com/office/powerpoint/2010/main" val="3049042480"/>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CA31959-C680-4FEB-8D6A-897EC6821F48}" type="slidenum">
              <a:rPr lang="en-US" altLang="en-US" smtClean="0"/>
              <a:pPr/>
              <a:t>74</a:t>
            </a:fld>
            <a:endParaRPr lang="en-US" altLang="en-US"/>
          </a:p>
        </p:txBody>
      </p:sp>
    </p:spTree>
    <p:extLst>
      <p:ext uri="{BB962C8B-B14F-4D97-AF65-F5344CB8AC3E}">
        <p14:creationId xmlns:p14="http://schemas.microsoft.com/office/powerpoint/2010/main" val="4022189229"/>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CA31959-C680-4FEB-8D6A-897EC6821F48}" type="slidenum">
              <a:rPr lang="en-US" altLang="en-US" smtClean="0"/>
              <a:pPr/>
              <a:t>75</a:t>
            </a:fld>
            <a:endParaRPr lang="en-US" altLang="en-US"/>
          </a:p>
        </p:txBody>
      </p:sp>
    </p:spTree>
    <p:extLst>
      <p:ext uri="{BB962C8B-B14F-4D97-AF65-F5344CB8AC3E}">
        <p14:creationId xmlns:p14="http://schemas.microsoft.com/office/powerpoint/2010/main" val="3734123790"/>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CA31959-C680-4FEB-8D6A-897EC6821F48}" type="slidenum">
              <a:rPr lang="en-US" altLang="en-US" smtClean="0"/>
              <a:pPr/>
              <a:t>76</a:t>
            </a:fld>
            <a:endParaRPr lang="en-US" altLang="en-US"/>
          </a:p>
        </p:txBody>
      </p:sp>
    </p:spTree>
    <p:extLst>
      <p:ext uri="{BB962C8B-B14F-4D97-AF65-F5344CB8AC3E}">
        <p14:creationId xmlns:p14="http://schemas.microsoft.com/office/powerpoint/2010/main" val="3484943403"/>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CA31959-C680-4FEB-8D6A-897EC6821F48}" type="slidenum">
              <a:rPr lang="en-US" altLang="en-US" smtClean="0"/>
              <a:pPr/>
              <a:t>77</a:t>
            </a:fld>
            <a:endParaRPr lang="en-US" altLang="en-US"/>
          </a:p>
        </p:txBody>
      </p:sp>
    </p:spTree>
    <p:extLst>
      <p:ext uri="{BB962C8B-B14F-4D97-AF65-F5344CB8AC3E}">
        <p14:creationId xmlns:p14="http://schemas.microsoft.com/office/powerpoint/2010/main" val="3283735405"/>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CA31959-C680-4FEB-8D6A-897EC6821F48}" type="slidenum">
              <a:rPr lang="en-US" altLang="en-US" smtClean="0"/>
              <a:pPr/>
              <a:t>78</a:t>
            </a:fld>
            <a:endParaRPr lang="en-US" altLang="en-US"/>
          </a:p>
        </p:txBody>
      </p:sp>
    </p:spTree>
    <p:extLst>
      <p:ext uri="{BB962C8B-B14F-4D97-AF65-F5344CB8AC3E}">
        <p14:creationId xmlns:p14="http://schemas.microsoft.com/office/powerpoint/2010/main" val="2964458034"/>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CA31959-C680-4FEB-8D6A-897EC6821F48}" type="slidenum">
              <a:rPr lang="en-US" altLang="en-US" smtClean="0"/>
              <a:pPr/>
              <a:t>79</a:t>
            </a:fld>
            <a:endParaRPr lang="en-US" altLang="en-US"/>
          </a:p>
        </p:txBody>
      </p:sp>
    </p:spTree>
    <p:extLst>
      <p:ext uri="{BB962C8B-B14F-4D97-AF65-F5344CB8AC3E}">
        <p14:creationId xmlns:p14="http://schemas.microsoft.com/office/powerpoint/2010/main" val="22584069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CA31959-C680-4FEB-8D6A-897EC6821F48}" type="slidenum">
              <a:rPr lang="en-US" altLang="en-US" smtClean="0"/>
              <a:pPr/>
              <a:t>8</a:t>
            </a:fld>
            <a:endParaRPr lang="en-US" altLang="en-US"/>
          </a:p>
        </p:txBody>
      </p:sp>
    </p:spTree>
    <p:extLst>
      <p:ext uri="{BB962C8B-B14F-4D97-AF65-F5344CB8AC3E}">
        <p14:creationId xmlns:p14="http://schemas.microsoft.com/office/powerpoint/2010/main" val="2346565985"/>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lvl1pPr defTabSz="938213" eaLnBrk="0" hangingPunct="0">
              <a:spcBef>
                <a:spcPct val="30000"/>
              </a:spcBef>
              <a:defRPr sz="1200">
                <a:solidFill>
                  <a:schemeClr val="tx1"/>
                </a:solidFill>
                <a:latin typeface="Arial" charset="0"/>
                <a:cs typeface="Arial" charset="0"/>
              </a:defRPr>
            </a:lvl1pPr>
            <a:lvl2pPr marL="742950" indent="-285750" defTabSz="938213" eaLnBrk="0" hangingPunct="0">
              <a:spcBef>
                <a:spcPct val="30000"/>
              </a:spcBef>
              <a:defRPr sz="1200">
                <a:solidFill>
                  <a:schemeClr val="tx1"/>
                </a:solidFill>
                <a:latin typeface="Arial" charset="0"/>
                <a:cs typeface="Arial" charset="0"/>
              </a:defRPr>
            </a:lvl2pPr>
            <a:lvl3pPr marL="1143000" indent="-228600" defTabSz="938213" eaLnBrk="0" hangingPunct="0">
              <a:spcBef>
                <a:spcPct val="30000"/>
              </a:spcBef>
              <a:defRPr sz="1200">
                <a:solidFill>
                  <a:schemeClr val="tx1"/>
                </a:solidFill>
                <a:latin typeface="Arial" charset="0"/>
                <a:cs typeface="Arial" charset="0"/>
              </a:defRPr>
            </a:lvl3pPr>
            <a:lvl4pPr marL="1600200" indent="-228600" defTabSz="938213" eaLnBrk="0" hangingPunct="0">
              <a:spcBef>
                <a:spcPct val="30000"/>
              </a:spcBef>
              <a:defRPr sz="1200">
                <a:solidFill>
                  <a:schemeClr val="tx1"/>
                </a:solidFill>
                <a:latin typeface="Arial" charset="0"/>
                <a:cs typeface="Arial" charset="0"/>
              </a:defRPr>
            </a:lvl4pPr>
            <a:lvl5pPr marL="2057400" indent="-228600" defTabSz="938213" eaLnBrk="0" hangingPunct="0">
              <a:spcBef>
                <a:spcPct val="30000"/>
              </a:spcBef>
              <a:defRPr sz="1200">
                <a:solidFill>
                  <a:schemeClr val="tx1"/>
                </a:solidFill>
                <a:latin typeface="Arial" charset="0"/>
                <a:cs typeface="Arial" charset="0"/>
              </a:defRPr>
            </a:lvl5pPr>
            <a:lvl6pPr marL="2514600" indent="-228600" defTabSz="938213" eaLnBrk="0" fontAlgn="base" hangingPunct="0">
              <a:spcBef>
                <a:spcPct val="30000"/>
              </a:spcBef>
              <a:spcAft>
                <a:spcPct val="0"/>
              </a:spcAft>
              <a:defRPr sz="1200">
                <a:solidFill>
                  <a:schemeClr val="tx1"/>
                </a:solidFill>
                <a:latin typeface="Arial" charset="0"/>
                <a:cs typeface="Arial" charset="0"/>
              </a:defRPr>
            </a:lvl6pPr>
            <a:lvl7pPr marL="2971800" indent="-228600" defTabSz="938213" eaLnBrk="0" fontAlgn="base" hangingPunct="0">
              <a:spcBef>
                <a:spcPct val="30000"/>
              </a:spcBef>
              <a:spcAft>
                <a:spcPct val="0"/>
              </a:spcAft>
              <a:defRPr sz="1200">
                <a:solidFill>
                  <a:schemeClr val="tx1"/>
                </a:solidFill>
                <a:latin typeface="Arial" charset="0"/>
                <a:cs typeface="Arial" charset="0"/>
              </a:defRPr>
            </a:lvl7pPr>
            <a:lvl8pPr marL="3429000" indent="-228600" defTabSz="938213" eaLnBrk="0" fontAlgn="base" hangingPunct="0">
              <a:spcBef>
                <a:spcPct val="30000"/>
              </a:spcBef>
              <a:spcAft>
                <a:spcPct val="0"/>
              </a:spcAft>
              <a:defRPr sz="1200">
                <a:solidFill>
                  <a:schemeClr val="tx1"/>
                </a:solidFill>
                <a:latin typeface="Arial" charset="0"/>
                <a:cs typeface="Arial" charset="0"/>
              </a:defRPr>
            </a:lvl8pPr>
            <a:lvl9pPr marL="3886200" indent="-228600" defTabSz="938213" eaLnBrk="0" fontAlgn="base" hangingPunct="0">
              <a:spcBef>
                <a:spcPct val="30000"/>
              </a:spcBef>
              <a:spcAft>
                <a:spcPct val="0"/>
              </a:spcAft>
              <a:defRPr sz="1200">
                <a:solidFill>
                  <a:schemeClr val="tx1"/>
                </a:solidFill>
                <a:latin typeface="Arial" charset="0"/>
                <a:cs typeface="Arial" charset="0"/>
              </a:defRPr>
            </a:lvl9pPr>
          </a:lstStyle>
          <a:p>
            <a:pPr eaLnBrk="1" hangingPunct="1">
              <a:spcBef>
                <a:spcPct val="0"/>
              </a:spcBef>
            </a:pPr>
            <a:fld id="{9490440A-85E2-40F4-B044-5AF73F251A5E}" type="slidenum">
              <a:rPr lang="en-US" altLang="en-US"/>
              <a:pPr eaLnBrk="1" hangingPunct="1">
                <a:spcBef>
                  <a:spcPct val="0"/>
                </a:spcBef>
              </a:pPr>
              <a:t>80</a:t>
            </a:fld>
            <a:endParaRPr lang="en-US" altLang="en-US"/>
          </a:p>
        </p:txBody>
      </p:sp>
      <p:sp>
        <p:nvSpPr>
          <p:cNvPr id="81923" name="Rectangle 2"/>
          <p:cNvSpPr>
            <a:spLocks noGrp="1" noRot="1" noChangeAspect="1" noChangeArrowheads="1" noTextEdit="1"/>
          </p:cNvSpPr>
          <p:nvPr>
            <p:ph type="sldImg"/>
          </p:nvPr>
        </p:nvSpPr>
        <p:spPr>
          <a:xfrm>
            <a:off x="912813" y="750888"/>
            <a:ext cx="4940300" cy="3705225"/>
          </a:xfrm>
          <a:ln/>
        </p:spPr>
      </p:sp>
      <p:sp>
        <p:nvSpPr>
          <p:cNvPr id="81924" name="Rectangle 3"/>
          <p:cNvSpPr>
            <a:spLocks noGrp="1" noChangeArrowheads="1"/>
          </p:cNvSpPr>
          <p:nvPr>
            <p:ph type="body" idx="1"/>
          </p:nvPr>
        </p:nvSpPr>
        <p:spPr>
          <a:xfrm>
            <a:off x="902865" y="4716463"/>
            <a:ext cx="4961802" cy="4462462"/>
          </a:xfrm>
          <a:noFill/>
        </p:spPr>
        <p:txBody>
          <a:bodyPr/>
          <a:lstStyle/>
          <a:p>
            <a:pPr eaLnBrk="1" hangingPunct="1"/>
            <a:endParaRPr lang="en-US" altLang="en-US"/>
          </a:p>
        </p:txBody>
      </p:sp>
    </p:spTree>
    <p:extLst>
      <p:ext uri="{BB962C8B-B14F-4D97-AF65-F5344CB8AC3E}">
        <p14:creationId xmlns:p14="http://schemas.microsoft.com/office/powerpoint/2010/main" val="139530356"/>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lvl1pPr defTabSz="938213" eaLnBrk="0" hangingPunct="0">
              <a:spcBef>
                <a:spcPct val="30000"/>
              </a:spcBef>
              <a:defRPr sz="1200">
                <a:solidFill>
                  <a:schemeClr val="tx1"/>
                </a:solidFill>
                <a:latin typeface="Arial" charset="0"/>
                <a:cs typeface="Arial" charset="0"/>
              </a:defRPr>
            </a:lvl1pPr>
            <a:lvl2pPr marL="742950" indent="-285750" defTabSz="938213" eaLnBrk="0" hangingPunct="0">
              <a:spcBef>
                <a:spcPct val="30000"/>
              </a:spcBef>
              <a:defRPr sz="1200">
                <a:solidFill>
                  <a:schemeClr val="tx1"/>
                </a:solidFill>
                <a:latin typeface="Arial" charset="0"/>
                <a:cs typeface="Arial" charset="0"/>
              </a:defRPr>
            </a:lvl2pPr>
            <a:lvl3pPr marL="1143000" indent="-228600" defTabSz="938213" eaLnBrk="0" hangingPunct="0">
              <a:spcBef>
                <a:spcPct val="30000"/>
              </a:spcBef>
              <a:defRPr sz="1200">
                <a:solidFill>
                  <a:schemeClr val="tx1"/>
                </a:solidFill>
                <a:latin typeface="Arial" charset="0"/>
                <a:cs typeface="Arial" charset="0"/>
              </a:defRPr>
            </a:lvl3pPr>
            <a:lvl4pPr marL="1600200" indent="-228600" defTabSz="938213" eaLnBrk="0" hangingPunct="0">
              <a:spcBef>
                <a:spcPct val="30000"/>
              </a:spcBef>
              <a:defRPr sz="1200">
                <a:solidFill>
                  <a:schemeClr val="tx1"/>
                </a:solidFill>
                <a:latin typeface="Arial" charset="0"/>
                <a:cs typeface="Arial" charset="0"/>
              </a:defRPr>
            </a:lvl4pPr>
            <a:lvl5pPr marL="2057400" indent="-228600" defTabSz="938213" eaLnBrk="0" hangingPunct="0">
              <a:spcBef>
                <a:spcPct val="30000"/>
              </a:spcBef>
              <a:defRPr sz="1200">
                <a:solidFill>
                  <a:schemeClr val="tx1"/>
                </a:solidFill>
                <a:latin typeface="Arial" charset="0"/>
                <a:cs typeface="Arial" charset="0"/>
              </a:defRPr>
            </a:lvl5pPr>
            <a:lvl6pPr marL="2514600" indent="-228600" defTabSz="938213" eaLnBrk="0" fontAlgn="base" hangingPunct="0">
              <a:spcBef>
                <a:spcPct val="30000"/>
              </a:spcBef>
              <a:spcAft>
                <a:spcPct val="0"/>
              </a:spcAft>
              <a:defRPr sz="1200">
                <a:solidFill>
                  <a:schemeClr val="tx1"/>
                </a:solidFill>
                <a:latin typeface="Arial" charset="0"/>
                <a:cs typeface="Arial" charset="0"/>
              </a:defRPr>
            </a:lvl6pPr>
            <a:lvl7pPr marL="2971800" indent="-228600" defTabSz="938213" eaLnBrk="0" fontAlgn="base" hangingPunct="0">
              <a:spcBef>
                <a:spcPct val="30000"/>
              </a:spcBef>
              <a:spcAft>
                <a:spcPct val="0"/>
              </a:spcAft>
              <a:defRPr sz="1200">
                <a:solidFill>
                  <a:schemeClr val="tx1"/>
                </a:solidFill>
                <a:latin typeface="Arial" charset="0"/>
                <a:cs typeface="Arial" charset="0"/>
              </a:defRPr>
            </a:lvl7pPr>
            <a:lvl8pPr marL="3429000" indent="-228600" defTabSz="938213" eaLnBrk="0" fontAlgn="base" hangingPunct="0">
              <a:spcBef>
                <a:spcPct val="30000"/>
              </a:spcBef>
              <a:spcAft>
                <a:spcPct val="0"/>
              </a:spcAft>
              <a:defRPr sz="1200">
                <a:solidFill>
                  <a:schemeClr val="tx1"/>
                </a:solidFill>
                <a:latin typeface="Arial" charset="0"/>
                <a:cs typeface="Arial" charset="0"/>
              </a:defRPr>
            </a:lvl8pPr>
            <a:lvl9pPr marL="3886200" indent="-228600" defTabSz="938213" eaLnBrk="0" fontAlgn="base" hangingPunct="0">
              <a:spcBef>
                <a:spcPct val="30000"/>
              </a:spcBef>
              <a:spcAft>
                <a:spcPct val="0"/>
              </a:spcAft>
              <a:defRPr sz="1200">
                <a:solidFill>
                  <a:schemeClr val="tx1"/>
                </a:solidFill>
                <a:latin typeface="Arial" charset="0"/>
                <a:cs typeface="Arial" charset="0"/>
              </a:defRPr>
            </a:lvl9pPr>
          </a:lstStyle>
          <a:p>
            <a:pPr eaLnBrk="1" hangingPunct="1">
              <a:spcBef>
                <a:spcPct val="0"/>
              </a:spcBef>
            </a:pPr>
            <a:fld id="{ADAE377A-68CC-4441-B724-ECE8C53DF986}" type="slidenum">
              <a:rPr lang="en-US" altLang="en-US"/>
              <a:pPr eaLnBrk="1" hangingPunct="1">
                <a:spcBef>
                  <a:spcPct val="0"/>
                </a:spcBef>
              </a:pPr>
              <a:t>81</a:t>
            </a:fld>
            <a:endParaRPr lang="en-US" altLang="en-US"/>
          </a:p>
        </p:txBody>
      </p:sp>
      <p:sp>
        <p:nvSpPr>
          <p:cNvPr id="82947" name="Rectangle 2"/>
          <p:cNvSpPr>
            <a:spLocks noGrp="1" noRot="1" noChangeAspect="1" noChangeArrowheads="1" noTextEdit="1"/>
          </p:cNvSpPr>
          <p:nvPr>
            <p:ph type="sldImg"/>
          </p:nvPr>
        </p:nvSpPr>
        <p:spPr>
          <a:xfrm>
            <a:off x="912813" y="750888"/>
            <a:ext cx="4940300" cy="3705225"/>
          </a:xfrm>
          <a:ln/>
        </p:spPr>
      </p:sp>
      <p:sp>
        <p:nvSpPr>
          <p:cNvPr id="82948" name="Rectangle 3"/>
          <p:cNvSpPr>
            <a:spLocks noGrp="1" noChangeArrowheads="1"/>
          </p:cNvSpPr>
          <p:nvPr>
            <p:ph type="body" idx="1"/>
          </p:nvPr>
        </p:nvSpPr>
        <p:spPr>
          <a:xfrm>
            <a:off x="902865" y="4716463"/>
            <a:ext cx="4961802" cy="4462462"/>
          </a:xfrm>
          <a:noFill/>
        </p:spPr>
        <p:txBody>
          <a:bodyPr/>
          <a:lstStyle/>
          <a:p>
            <a:pPr eaLnBrk="1" hangingPunct="1"/>
            <a:endParaRPr lang="en-US" altLang="en-US"/>
          </a:p>
        </p:txBody>
      </p:sp>
    </p:spTree>
    <p:extLst>
      <p:ext uri="{BB962C8B-B14F-4D97-AF65-F5344CB8AC3E}">
        <p14:creationId xmlns:p14="http://schemas.microsoft.com/office/powerpoint/2010/main" val="4197324644"/>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CA31959-C680-4FEB-8D6A-897EC6821F48}" type="slidenum">
              <a:rPr lang="en-US" altLang="en-US" smtClean="0"/>
              <a:pPr/>
              <a:t>82</a:t>
            </a:fld>
            <a:endParaRPr lang="en-US" altLang="en-US"/>
          </a:p>
        </p:txBody>
      </p:sp>
    </p:spTree>
    <p:extLst>
      <p:ext uri="{BB962C8B-B14F-4D97-AF65-F5344CB8AC3E}">
        <p14:creationId xmlns:p14="http://schemas.microsoft.com/office/powerpoint/2010/main" val="3527564568"/>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CA31959-C680-4FEB-8D6A-897EC6821F48}" type="slidenum">
              <a:rPr lang="en-US" altLang="en-US" smtClean="0"/>
              <a:pPr/>
              <a:t>83</a:t>
            </a:fld>
            <a:endParaRPr lang="en-US" altLang="en-US"/>
          </a:p>
        </p:txBody>
      </p:sp>
    </p:spTree>
    <p:extLst>
      <p:ext uri="{BB962C8B-B14F-4D97-AF65-F5344CB8AC3E}">
        <p14:creationId xmlns:p14="http://schemas.microsoft.com/office/powerpoint/2010/main" val="144430850"/>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CA31959-C680-4FEB-8D6A-897EC6821F48}" type="slidenum">
              <a:rPr lang="en-US" altLang="en-US" smtClean="0"/>
              <a:pPr/>
              <a:t>84</a:t>
            </a:fld>
            <a:endParaRPr lang="en-US" altLang="en-US"/>
          </a:p>
        </p:txBody>
      </p:sp>
    </p:spTree>
    <p:extLst>
      <p:ext uri="{BB962C8B-B14F-4D97-AF65-F5344CB8AC3E}">
        <p14:creationId xmlns:p14="http://schemas.microsoft.com/office/powerpoint/2010/main" val="135990321"/>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CA31959-C680-4FEB-8D6A-897EC6821F48}" type="slidenum">
              <a:rPr lang="en-US" altLang="en-US" smtClean="0"/>
              <a:pPr/>
              <a:t>85</a:t>
            </a:fld>
            <a:endParaRPr lang="en-US" altLang="en-US"/>
          </a:p>
        </p:txBody>
      </p:sp>
    </p:spTree>
    <p:extLst>
      <p:ext uri="{BB962C8B-B14F-4D97-AF65-F5344CB8AC3E}">
        <p14:creationId xmlns:p14="http://schemas.microsoft.com/office/powerpoint/2010/main" val="599342477"/>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CA31959-C680-4FEB-8D6A-897EC6821F48}" type="slidenum">
              <a:rPr lang="en-US" altLang="en-US" smtClean="0"/>
              <a:pPr/>
              <a:t>86</a:t>
            </a:fld>
            <a:endParaRPr lang="en-US" altLang="en-US"/>
          </a:p>
        </p:txBody>
      </p:sp>
    </p:spTree>
    <p:extLst>
      <p:ext uri="{BB962C8B-B14F-4D97-AF65-F5344CB8AC3E}">
        <p14:creationId xmlns:p14="http://schemas.microsoft.com/office/powerpoint/2010/main" val="3579780859"/>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CA31959-C680-4FEB-8D6A-897EC6821F48}" type="slidenum">
              <a:rPr lang="en-US" altLang="en-US" smtClean="0"/>
              <a:pPr/>
              <a:t>87</a:t>
            </a:fld>
            <a:endParaRPr lang="en-US" altLang="en-US"/>
          </a:p>
        </p:txBody>
      </p:sp>
    </p:spTree>
    <p:extLst>
      <p:ext uri="{BB962C8B-B14F-4D97-AF65-F5344CB8AC3E}">
        <p14:creationId xmlns:p14="http://schemas.microsoft.com/office/powerpoint/2010/main" val="518841265"/>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CA31959-C680-4FEB-8D6A-897EC6821F48}" type="slidenum">
              <a:rPr lang="en-US" altLang="en-US" smtClean="0"/>
              <a:pPr/>
              <a:t>88</a:t>
            </a:fld>
            <a:endParaRPr lang="en-US" altLang="en-US"/>
          </a:p>
        </p:txBody>
      </p:sp>
    </p:spTree>
    <p:extLst>
      <p:ext uri="{BB962C8B-B14F-4D97-AF65-F5344CB8AC3E}">
        <p14:creationId xmlns:p14="http://schemas.microsoft.com/office/powerpoint/2010/main" val="669240794"/>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CA31959-C680-4FEB-8D6A-897EC6821F48}" type="slidenum">
              <a:rPr lang="en-US" altLang="en-US" smtClean="0"/>
              <a:pPr/>
              <a:t>89</a:t>
            </a:fld>
            <a:endParaRPr lang="en-US" altLang="en-US"/>
          </a:p>
        </p:txBody>
      </p:sp>
    </p:spTree>
    <p:extLst>
      <p:ext uri="{BB962C8B-B14F-4D97-AF65-F5344CB8AC3E}">
        <p14:creationId xmlns:p14="http://schemas.microsoft.com/office/powerpoint/2010/main" val="2475044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CA31959-C680-4FEB-8D6A-897EC6821F48}" type="slidenum">
              <a:rPr lang="en-US" altLang="en-US" smtClean="0"/>
              <a:pPr/>
              <a:t>9</a:t>
            </a:fld>
            <a:endParaRPr lang="en-US" altLang="en-US"/>
          </a:p>
        </p:txBody>
      </p:sp>
    </p:spTree>
    <p:extLst>
      <p:ext uri="{BB962C8B-B14F-4D97-AF65-F5344CB8AC3E}">
        <p14:creationId xmlns:p14="http://schemas.microsoft.com/office/powerpoint/2010/main" val="3701184418"/>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CA31959-C680-4FEB-8D6A-897EC6821F48}" type="slidenum">
              <a:rPr lang="en-US" altLang="en-US" smtClean="0"/>
              <a:pPr/>
              <a:t>90</a:t>
            </a:fld>
            <a:endParaRPr lang="en-US" altLang="en-US"/>
          </a:p>
        </p:txBody>
      </p:sp>
    </p:spTree>
    <p:extLst>
      <p:ext uri="{BB962C8B-B14F-4D97-AF65-F5344CB8AC3E}">
        <p14:creationId xmlns:p14="http://schemas.microsoft.com/office/powerpoint/2010/main" val="32197419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pPr>
              <a:defRPr/>
            </a:pPr>
            <a:r>
              <a:rPr lang="en-US" altLang="zh-CN"/>
              <a:t>Adaboost , 2022.9.29a</a:t>
            </a:r>
          </a:p>
        </p:txBody>
      </p:sp>
      <p:sp>
        <p:nvSpPr>
          <p:cNvPr id="6" name="Slide Number Placeholder 5"/>
          <p:cNvSpPr>
            <a:spLocks noGrp="1"/>
          </p:cNvSpPr>
          <p:nvPr>
            <p:ph type="sldNum" sz="quarter" idx="12"/>
          </p:nvPr>
        </p:nvSpPr>
        <p:spPr/>
        <p:txBody>
          <a:bodyPr/>
          <a:lstStyle/>
          <a:p>
            <a:fld id="{B0D56C0D-2E41-4B42-9282-2A694FBCB421}" type="slidenum">
              <a:rPr lang="en-US" altLang="en-US" smtClean="0"/>
              <a:pPr/>
              <a:t>‹#›</a:t>
            </a:fld>
            <a:endParaRPr lang="en-US" altLang="en-US"/>
          </a:p>
        </p:txBody>
      </p:sp>
    </p:spTree>
    <p:extLst>
      <p:ext uri="{BB962C8B-B14F-4D97-AF65-F5344CB8AC3E}">
        <p14:creationId xmlns:p14="http://schemas.microsoft.com/office/powerpoint/2010/main" val="30114327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pPr>
              <a:defRPr/>
            </a:pPr>
            <a:r>
              <a:rPr lang="en-US" altLang="zh-CN"/>
              <a:t>Adaboost , 2022.9.29a</a:t>
            </a:r>
          </a:p>
        </p:txBody>
      </p:sp>
      <p:sp>
        <p:nvSpPr>
          <p:cNvPr id="6" name="Slide Number Placeholder 5"/>
          <p:cNvSpPr>
            <a:spLocks noGrp="1"/>
          </p:cNvSpPr>
          <p:nvPr>
            <p:ph type="sldNum" sz="quarter" idx="12"/>
          </p:nvPr>
        </p:nvSpPr>
        <p:spPr/>
        <p:txBody>
          <a:bodyPr/>
          <a:lstStyle/>
          <a:p>
            <a:fld id="{8EE078B4-1101-4FE3-84A4-6909C6BCAD96}" type="slidenum">
              <a:rPr lang="en-US" altLang="en-US" smtClean="0"/>
              <a:pPr/>
              <a:t>‹#›</a:t>
            </a:fld>
            <a:endParaRPr lang="en-US" altLang="en-US"/>
          </a:p>
        </p:txBody>
      </p:sp>
    </p:spTree>
    <p:extLst>
      <p:ext uri="{BB962C8B-B14F-4D97-AF65-F5344CB8AC3E}">
        <p14:creationId xmlns:p14="http://schemas.microsoft.com/office/powerpoint/2010/main" val="34098455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pPr>
              <a:defRPr/>
            </a:pPr>
            <a:r>
              <a:rPr lang="en-US" altLang="zh-CN"/>
              <a:t>Adaboost , 2022.9.29a</a:t>
            </a:r>
          </a:p>
        </p:txBody>
      </p:sp>
      <p:sp>
        <p:nvSpPr>
          <p:cNvPr id="6" name="Slide Number Placeholder 5"/>
          <p:cNvSpPr>
            <a:spLocks noGrp="1"/>
          </p:cNvSpPr>
          <p:nvPr>
            <p:ph type="sldNum" sz="quarter" idx="12"/>
          </p:nvPr>
        </p:nvSpPr>
        <p:spPr/>
        <p:txBody>
          <a:bodyPr/>
          <a:lstStyle/>
          <a:p>
            <a:fld id="{54FF0807-87FB-4F77-999D-874C943E7530}" type="slidenum">
              <a:rPr lang="en-US" altLang="en-US" smtClean="0"/>
              <a:pPr/>
              <a:t>‹#›</a:t>
            </a:fld>
            <a:endParaRPr lang="en-US" altLang="en-US"/>
          </a:p>
        </p:txBody>
      </p:sp>
    </p:spTree>
    <p:extLst>
      <p:ext uri="{BB962C8B-B14F-4D97-AF65-F5344CB8AC3E}">
        <p14:creationId xmlns:p14="http://schemas.microsoft.com/office/powerpoint/2010/main" val="42021429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00200"/>
            <a:ext cx="4038600" cy="2189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941763"/>
            <a:ext cx="4038600" cy="2189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3"/>
          <p:cNvSpPr>
            <a:spLocks noGrp="1"/>
          </p:cNvSpPr>
          <p:nvPr>
            <p:ph type="dt" sz="half" idx="10"/>
          </p:nvPr>
        </p:nvSpPr>
        <p:spPr/>
        <p:txBody>
          <a:bodyPr/>
          <a:lstStyle>
            <a:lvl1pPr>
              <a:defRPr/>
            </a:lvl1pPr>
          </a:lstStyle>
          <a:p>
            <a:endParaRPr lang="en-US" altLang="en-US"/>
          </a:p>
        </p:txBody>
      </p:sp>
      <p:sp>
        <p:nvSpPr>
          <p:cNvPr id="7" name="Footer Placeholder 4"/>
          <p:cNvSpPr>
            <a:spLocks noGrp="1"/>
          </p:cNvSpPr>
          <p:nvPr>
            <p:ph type="ftr" sz="quarter" idx="11"/>
          </p:nvPr>
        </p:nvSpPr>
        <p:spPr/>
        <p:txBody>
          <a:bodyPr/>
          <a:lstStyle>
            <a:lvl1pPr>
              <a:defRPr/>
            </a:lvl1pPr>
          </a:lstStyle>
          <a:p>
            <a:pPr>
              <a:defRPr/>
            </a:pPr>
            <a:r>
              <a:rPr lang="en-US" altLang="zh-CN"/>
              <a:t>Adaboost , 2022.9.29a</a:t>
            </a:r>
          </a:p>
        </p:txBody>
      </p:sp>
      <p:sp>
        <p:nvSpPr>
          <p:cNvPr id="8" name="Slide Number Placeholder 5"/>
          <p:cNvSpPr>
            <a:spLocks noGrp="1"/>
          </p:cNvSpPr>
          <p:nvPr>
            <p:ph type="sldNum" sz="quarter" idx="12"/>
          </p:nvPr>
        </p:nvSpPr>
        <p:spPr/>
        <p:txBody>
          <a:bodyPr/>
          <a:lstStyle>
            <a:lvl1pPr>
              <a:defRPr/>
            </a:lvl1pPr>
          </a:lstStyle>
          <a:p>
            <a:fld id="{EB9667DD-4AA9-4668-BBA2-76C012BE1CE1}" type="slidenum">
              <a:rPr lang="en-US" altLang="en-US"/>
              <a:pPr/>
              <a:t>‹#›</a:t>
            </a:fld>
            <a:endParaRPr lang="en-US" altLang="en-US"/>
          </a:p>
        </p:txBody>
      </p:sp>
    </p:spTree>
    <p:extLst>
      <p:ext uri="{BB962C8B-B14F-4D97-AF65-F5344CB8AC3E}">
        <p14:creationId xmlns:p14="http://schemas.microsoft.com/office/powerpoint/2010/main" val="21112910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endParaRPr lang="en-US" altLang="en-US"/>
          </a:p>
        </p:txBody>
      </p:sp>
      <p:sp>
        <p:nvSpPr>
          <p:cNvPr id="6" name="Footer Placeholder 4"/>
          <p:cNvSpPr>
            <a:spLocks noGrp="1"/>
          </p:cNvSpPr>
          <p:nvPr>
            <p:ph type="ftr" sz="quarter" idx="11"/>
          </p:nvPr>
        </p:nvSpPr>
        <p:spPr/>
        <p:txBody>
          <a:bodyPr/>
          <a:lstStyle>
            <a:lvl1pPr>
              <a:defRPr/>
            </a:lvl1pPr>
          </a:lstStyle>
          <a:p>
            <a:pPr>
              <a:defRPr/>
            </a:pPr>
            <a:r>
              <a:rPr lang="en-US" altLang="zh-CN"/>
              <a:t>Adaboost , 2022.9.29a</a:t>
            </a:r>
          </a:p>
        </p:txBody>
      </p:sp>
      <p:sp>
        <p:nvSpPr>
          <p:cNvPr id="7" name="Slide Number Placeholder 5"/>
          <p:cNvSpPr>
            <a:spLocks noGrp="1"/>
          </p:cNvSpPr>
          <p:nvPr>
            <p:ph type="sldNum" sz="quarter" idx="12"/>
          </p:nvPr>
        </p:nvSpPr>
        <p:spPr/>
        <p:txBody>
          <a:bodyPr/>
          <a:lstStyle>
            <a:lvl1pPr>
              <a:defRPr/>
            </a:lvl1pPr>
          </a:lstStyle>
          <a:p>
            <a:fld id="{68CB3C58-239C-48F5-98C9-2DD668D4DB6C}" type="slidenum">
              <a:rPr lang="en-US" altLang="en-US"/>
              <a:pPr/>
              <a:t>‹#›</a:t>
            </a:fld>
            <a:endParaRPr lang="en-US" altLang="en-US"/>
          </a:p>
        </p:txBody>
      </p:sp>
    </p:spTree>
    <p:extLst>
      <p:ext uri="{BB962C8B-B14F-4D97-AF65-F5344CB8AC3E}">
        <p14:creationId xmlns:p14="http://schemas.microsoft.com/office/powerpoint/2010/main" val="2055999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pPr>
              <a:defRPr/>
            </a:pPr>
            <a:r>
              <a:rPr lang="en-US" altLang="zh-CN"/>
              <a:t>Adaboost , 2022.9.29a</a:t>
            </a:r>
          </a:p>
        </p:txBody>
      </p:sp>
      <p:sp>
        <p:nvSpPr>
          <p:cNvPr id="6" name="Slide Number Placeholder 5"/>
          <p:cNvSpPr>
            <a:spLocks noGrp="1"/>
          </p:cNvSpPr>
          <p:nvPr>
            <p:ph type="sldNum" sz="quarter" idx="12"/>
          </p:nvPr>
        </p:nvSpPr>
        <p:spPr/>
        <p:txBody>
          <a:bodyPr/>
          <a:lstStyle/>
          <a:p>
            <a:fld id="{37E61D7B-C622-463B-9B8C-260E075F6CF2}" type="slidenum">
              <a:rPr lang="en-US" altLang="en-US" smtClean="0"/>
              <a:pPr/>
              <a:t>‹#›</a:t>
            </a:fld>
            <a:endParaRPr lang="en-US" altLang="en-US"/>
          </a:p>
        </p:txBody>
      </p:sp>
    </p:spTree>
    <p:extLst>
      <p:ext uri="{BB962C8B-B14F-4D97-AF65-F5344CB8AC3E}">
        <p14:creationId xmlns:p14="http://schemas.microsoft.com/office/powerpoint/2010/main" val="25554467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pPr>
              <a:defRPr/>
            </a:pPr>
            <a:r>
              <a:rPr lang="en-US" altLang="zh-CN"/>
              <a:t>Adaboost , 2022.9.29a</a:t>
            </a:r>
          </a:p>
        </p:txBody>
      </p:sp>
      <p:sp>
        <p:nvSpPr>
          <p:cNvPr id="6" name="Slide Number Placeholder 5"/>
          <p:cNvSpPr>
            <a:spLocks noGrp="1"/>
          </p:cNvSpPr>
          <p:nvPr>
            <p:ph type="sldNum" sz="quarter" idx="12"/>
          </p:nvPr>
        </p:nvSpPr>
        <p:spPr/>
        <p:txBody>
          <a:bodyPr/>
          <a:lstStyle/>
          <a:p>
            <a:fld id="{97BC7F76-98CC-4DF1-92D3-0A63D725EADC}" type="slidenum">
              <a:rPr lang="en-US" altLang="en-US" smtClean="0"/>
              <a:pPr/>
              <a:t>‹#›</a:t>
            </a:fld>
            <a:endParaRPr lang="en-US" altLang="en-US"/>
          </a:p>
        </p:txBody>
      </p:sp>
    </p:spTree>
    <p:extLst>
      <p:ext uri="{BB962C8B-B14F-4D97-AF65-F5344CB8AC3E}">
        <p14:creationId xmlns:p14="http://schemas.microsoft.com/office/powerpoint/2010/main" val="31629228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pPr>
              <a:defRPr/>
            </a:pPr>
            <a:r>
              <a:rPr lang="en-US" altLang="zh-CN"/>
              <a:t>Adaboost , 2022.9.29a</a:t>
            </a:r>
          </a:p>
        </p:txBody>
      </p:sp>
      <p:sp>
        <p:nvSpPr>
          <p:cNvPr id="7" name="Slide Number Placeholder 6"/>
          <p:cNvSpPr>
            <a:spLocks noGrp="1"/>
          </p:cNvSpPr>
          <p:nvPr>
            <p:ph type="sldNum" sz="quarter" idx="12"/>
          </p:nvPr>
        </p:nvSpPr>
        <p:spPr/>
        <p:txBody>
          <a:bodyPr/>
          <a:lstStyle/>
          <a:p>
            <a:fld id="{CE07B52E-FA0E-4891-8DE5-B17DB55296BF}" type="slidenum">
              <a:rPr lang="en-US" altLang="en-US" smtClean="0"/>
              <a:pPr/>
              <a:t>‹#›</a:t>
            </a:fld>
            <a:endParaRPr lang="en-US" altLang="en-US"/>
          </a:p>
        </p:txBody>
      </p:sp>
    </p:spTree>
    <p:extLst>
      <p:ext uri="{BB962C8B-B14F-4D97-AF65-F5344CB8AC3E}">
        <p14:creationId xmlns:p14="http://schemas.microsoft.com/office/powerpoint/2010/main" val="17778073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ltLang="en-US"/>
          </a:p>
        </p:txBody>
      </p:sp>
      <p:sp>
        <p:nvSpPr>
          <p:cNvPr id="8" name="Footer Placeholder 7"/>
          <p:cNvSpPr>
            <a:spLocks noGrp="1"/>
          </p:cNvSpPr>
          <p:nvPr>
            <p:ph type="ftr" sz="quarter" idx="11"/>
          </p:nvPr>
        </p:nvSpPr>
        <p:spPr/>
        <p:txBody>
          <a:bodyPr/>
          <a:lstStyle/>
          <a:p>
            <a:pPr>
              <a:defRPr/>
            </a:pPr>
            <a:r>
              <a:rPr lang="en-US" altLang="zh-CN"/>
              <a:t>Adaboost , 2022.9.29a</a:t>
            </a:r>
          </a:p>
        </p:txBody>
      </p:sp>
      <p:sp>
        <p:nvSpPr>
          <p:cNvPr id="9" name="Slide Number Placeholder 8"/>
          <p:cNvSpPr>
            <a:spLocks noGrp="1"/>
          </p:cNvSpPr>
          <p:nvPr>
            <p:ph type="sldNum" sz="quarter" idx="12"/>
          </p:nvPr>
        </p:nvSpPr>
        <p:spPr/>
        <p:txBody>
          <a:bodyPr/>
          <a:lstStyle/>
          <a:p>
            <a:fld id="{DC6C73F9-9CE2-4DE0-AE42-887AD8E68850}" type="slidenum">
              <a:rPr lang="en-US" altLang="en-US" smtClean="0"/>
              <a:pPr/>
              <a:t>‹#›</a:t>
            </a:fld>
            <a:endParaRPr lang="en-US" altLang="en-US"/>
          </a:p>
        </p:txBody>
      </p:sp>
    </p:spTree>
    <p:extLst>
      <p:ext uri="{BB962C8B-B14F-4D97-AF65-F5344CB8AC3E}">
        <p14:creationId xmlns:p14="http://schemas.microsoft.com/office/powerpoint/2010/main" val="8471587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ltLang="en-US"/>
          </a:p>
        </p:txBody>
      </p:sp>
      <p:sp>
        <p:nvSpPr>
          <p:cNvPr id="4" name="Footer Placeholder 3"/>
          <p:cNvSpPr>
            <a:spLocks noGrp="1"/>
          </p:cNvSpPr>
          <p:nvPr>
            <p:ph type="ftr" sz="quarter" idx="11"/>
          </p:nvPr>
        </p:nvSpPr>
        <p:spPr/>
        <p:txBody>
          <a:bodyPr/>
          <a:lstStyle/>
          <a:p>
            <a:pPr>
              <a:defRPr/>
            </a:pPr>
            <a:r>
              <a:rPr lang="en-US" altLang="zh-CN"/>
              <a:t>Adaboost , 2022.9.29a</a:t>
            </a:r>
          </a:p>
        </p:txBody>
      </p:sp>
      <p:sp>
        <p:nvSpPr>
          <p:cNvPr id="5" name="Slide Number Placeholder 4"/>
          <p:cNvSpPr>
            <a:spLocks noGrp="1"/>
          </p:cNvSpPr>
          <p:nvPr>
            <p:ph type="sldNum" sz="quarter" idx="12"/>
          </p:nvPr>
        </p:nvSpPr>
        <p:spPr/>
        <p:txBody>
          <a:bodyPr/>
          <a:lstStyle/>
          <a:p>
            <a:fld id="{0E977AE3-907E-43CF-A255-48E172EB55D4}" type="slidenum">
              <a:rPr lang="en-US" altLang="en-US" smtClean="0"/>
              <a:pPr/>
              <a:t>‹#›</a:t>
            </a:fld>
            <a:endParaRPr lang="en-US" altLang="en-US"/>
          </a:p>
        </p:txBody>
      </p:sp>
    </p:spTree>
    <p:extLst>
      <p:ext uri="{BB962C8B-B14F-4D97-AF65-F5344CB8AC3E}">
        <p14:creationId xmlns:p14="http://schemas.microsoft.com/office/powerpoint/2010/main" val="27409998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ltLang="en-US"/>
          </a:p>
        </p:txBody>
      </p:sp>
      <p:sp>
        <p:nvSpPr>
          <p:cNvPr id="3" name="Footer Placeholder 2"/>
          <p:cNvSpPr>
            <a:spLocks noGrp="1"/>
          </p:cNvSpPr>
          <p:nvPr>
            <p:ph type="ftr" sz="quarter" idx="11"/>
          </p:nvPr>
        </p:nvSpPr>
        <p:spPr/>
        <p:txBody>
          <a:bodyPr/>
          <a:lstStyle/>
          <a:p>
            <a:pPr>
              <a:defRPr/>
            </a:pPr>
            <a:r>
              <a:rPr lang="en-US" altLang="zh-CN"/>
              <a:t>Adaboost , 2022.9.29a</a:t>
            </a:r>
          </a:p>
        </p:txBody>
      </p:sp>
      <p:sp>
        <p:nvSpPr>
          <p:cNvPr id="4" name="Slide Number Placeholder 3"/>
          <p:cNvSpPr>
            <a:spLocks noGrp="1"/>
          </p:cNvSpPr>
          <p:nvPr>
            <p:ph type="sldNum" sz="quarter" idx="12"/>
          </p:nvPr>
        </p:nvSpPr>
        <p:spPr/>
        <p:txBody>
          <a:bodyPr/>
          <a:lstStyle/>
          <a:p>
            <a:fld id="{131E9EAD-9912-4E33-9329-03CA5C1A32D5}" type="slidenum">
              <a:rPr lang="en-US" altLang="en-US" smtClean="0"/>
              <a:pPr/>
              <a:t>‹#›</a:t>
            </a:fld>
            <a:endParaRPr lang="en-US" altLang="en-US"/>
          </a:p>
        </p:txBody>
      </p:sp>
    </p:spTree>
    <p:extLst>
      <p:ext uri="{BB962C8B-B14F-4D97-AF65-F5344CB8AC3E}">
        <p14:creationId xmlns:p14="http://schemas.microsoft.com/office/powerpoint/2010/main" val="7737262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pPr>
              <a:defRPr/>
            </a:pPr>
            <a:r>
              <a:rPr lang="en-US" altLang="zh-CN"/>
              <a:t>Adaboost , 2022.9.29a</a:t>
            </a:r>
          </a:p>
        </p:txBody>
      </p:sp>
      <p:sp>
        <p:nvSpPr>
          <p:cNvPr id="7" name="Slide Number Placeholder 6"/>
          <p:cNvSpPr>
            <a:spLocks noGrp="1"/>
          </p:cNvSpPr>
          <p:nvPr>
            <p:ph type="sldNum" sz="quarter" idx="12"/>
          </p:nvPr>
        </p:nvSpPr>
        <p:spPr/>
        <p:txBody>
          <a:bodyPr/>
          <a:lstStyle/>
          <a:p>
            <a:fld id="{E01F3D3D-D65D-475E-A4A3-8401B078509E}" type="slidenum">
              <a:rPr lang="en-US" altLang="en-US" smtClean="0"/>
              <a:pPr/>
              <a:t>‹#›</a:t>
            </a:fld>
            <a:endParaRPr lang="en-US" altLang="en-US"/>
          </a:p>
        </p:txBody>
      </p:sp>
    </p:spTree>
    <p:extLst>
      <p:ext uri="{BB962C8B-B14F-4D97-AF65-F5344CB8AC3E}">
        <p14:creationId xmlns:p14="http://schemas.microsoft.com/office/powerpoint/2010/main" val="32354811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pPr>
              <a:defRPr/>
            </a:pPr>
            <a:r>
              <a:rPr lang="en-US" altLang="zh-CN"/>
              <a:t>Adaboost , 2022.9.29a</a:t>
            </a:r>
          </a:p>
        </p:txBody>
      </p:sp>
      <p:sp>
        <p:nvSpPr>
          <p:cNvPr id="7" name="Slide Number Placeholder 6"/>
          <p:cNvSpPr>
            <a:spLocks noGrp="1"/>
          </p:cNvSpPr>
          <p:nvPr>
            <p:ph type="sldNum" sz="quarter" idx="12"/>
          </p:nvPr>
        </p:nvSpPr>
        <p:spPr/>
        <p:txBody>
          <a:bodyPr/>
          <a:lstStyle/>
          <a:p>
            <a:fld id="{B31839E7-B972-4D03-9BB1-5DCA9ECD4C13}" type="slidenum">
              <a:rPr lang="en-US" altLang="en-US" smtClean="0"/>
              <a:pPr/>
              <a:t>‹#›</a:t>
            </a:fld>
            <a:endParaRPr lang="en-US" altLang="en-US"/>
          </a:p>
        </p:txBody>
      </p:sp>
    </p:spTree>
    <p:extLst>
      <p:ext uri="{BB962C8B-B14F-4D97-AF65-F5344CB8AC3E}">
        <p14:creationId xmlns:p14="http://schemas.microsoft.com/office/powerpoint/2010/main" val="37405979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lt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r>
              <a:rPr lang="en-US" altLang="zh-CN"/>
              <a:t>Adaboost , 2022.9.29a</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CEAC2D-494C-4E2C-883A-6E84925CE557}" type="slidenum">
              <a:rPr lang="en-US" altLang="en-US" smtClean="0"/>
              <a:pPr/>
              <a:t>‹#›</a:t>
            </a:fld>
            <a:endParaRPr lang="en-US" altLang="en-US"/>
          </a:p>
        </p:txBody>
      </p:sp>
    </p:spTree>
    <p:extLst>
      <p:ext uri="{BB962C8B-B14F-4D97-AF65-F5344CB8AC3E}">
        <p14:creationId xmlns:p14="http://schemas.microsoft.com/office/powerpoint/2010/main" val="372399879"/>
      </p:ext>
    </p:extLst>
  </p:cSld>
  <p:clrMap bg1="lt1" tx1="dk1" bg2="lt2" tx2="dk2" accent1="accent1" accent2="accent2" accent3="accent3" accent4="accent4" accent5="accent5" accent6="accent6" hlink="hlink" folHlink="folHlink"/>
  <p:sldLayoutIdLst>
    <p:sldLayoutId id="2147483986" r:id="rId1"/>
    <p:sldLayoutId id="2147483987" r:id="rId2"/>
    <p:sldLayoutId id="2147483988" r:id="rId3"/>
    <p:sldLayoutId id="2147483989" r:id="rId4"/>
    <p:sldLayoutId id="2147483990" r:id="rId5"/>
    <p:sldLayoutId id="2147483991" r:id="rId6"/>
    <p:sldLayoutId id="2147483992" r:id="rId7"/>
    <p:sldLayoutId id="2147483993" r:id="rId8"/>
    <p:sldLayoutId id="2147483994" r:id="rId9"/>
    <p:sldLayoutId id="2147483995" r:id="rId10"/>
    <p:sldLayoutId id="2147483996" r:id="rId11"/>
    <p:sldLayoutId id="2147483997" r:id="rId12"/>
    <p:sldLayoutId id="2147483998" r:id="rId13"/>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8.wmf"/><Relationship Id="rId4" Type="http://schemas.openxmlformats.org/officeDocument/2006/relationships/oleObject" Target="../embeddings/oleObject1.bin"/></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en.wikipedia.org/wiki/Machine_learning" TargetMode="External"/><Relationship Id="rId7" Type="http://schemas.openxmlformats.org/officeDocument/2006/relationships/hyperlink" Target="http://en.wikipedia.org/wiki/Decision_stump" TargetMode="External"/><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hyperlink" Target="http://en.wikipedia.org/wiki/Decision_stump#cite_note-1" TargetMode="External"/><Relationship Id="rId5" Type="http://schemas.openxmlformats.org/officeDocument/2006/relationships/hyperlink" Target="http://en.wikipedia.org/wiki/Decision_stump#cite_note-IL92-0" TargetMode="External"/><Relationship Id="rId4" Type="http://schemas.openxmlformats.org/officeDocument/2006/relationships/hyperlink" Target="http://en.wikipedia.org/wiki/Decision_tree_learning" TargetMode="Externa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9.w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15.xml"/><Relationship Id="rId1" Type="http://schemas.openxmlformats.org/officeDocument/2006/relationships/slideLayout" Target="../slideLayouts/slideLayout13.xml"/><Relationship Id="rId5" Type="http://schemas.openxmlformats.org/officeDocument/2006/relationships/image" Target="../media/image11.jpeg"/><Relationship Id="rId4" Type="http://schemas.openxmlformats.org/officeDocument/2006/relationships/image" Target="../media/image10.wmf"/></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hyperlink" Target="https://kknews.cc/zh-hk/history/pk9g6g2.html" TargetMode="External"/></Relationships>
</file>

<file path=ppt/slides/_rels/slide19.xml.rels><?xml version="1.0" encoding="UTF-8" standalone="yes"?>
<Relationships xmlns="http://schemas.openxmlformats.org/package/2006/relationships"><Relationship Id="rId8" Type="http://schemas.openxmlformats.org/officeDocument/2006/relationships/image" Target="../media/image16.wmf"/><Relationship Id="rId13" Type="http://schemas.openxmlformats.org/officeDocument/2006/relationships/oleObject" Target="../embeddings/oleObject9.bin"/><Relationship Id="rId18" Type="http://schemas.openxmlformats.org/officeDocument/2006/relationships/image" Target="../media/image21.wmf"/><Relationship Id="rId3" Type="http://schemas.openxmlformats.org/officeDocument/2006/relationships/oleObject" Target="../embeddings/oleObject4.bin"/><Relationship Id="rId7" Type="http://schemas.openxmlformats.org/officeDocument/2006/relationships/oleObject" Target="../embeddings/oleObject6.bin"/><Relationship Id="rId12" Type="http://schemas.openxmlformats.org/officeDocument/2006/relationships/image" Target="../media/image18.wmf"/><Relationship Id="rId17" Type="http://schemas.openxmlformats.org/officeDocument/2006/relationships/oleObject" Target="../embeddings/oleObject11.bin"/><Relationship Id="rId2" Type="http://schemas.openxmlformats.org/officeDocument/2006/relationships/notesSlide" Target="../notesSlides/notesSlide19.xml"/><Relationship Id="rId16" Type="http://schemas.openxmlformats.org/officeDocument/2006/relationships/image" Target="../media/image20.wmf"/><Relationship Id="rId20" Type="http://schemas.openxmlformats.org/officeDocument/2006/relationships/image" Target="../media/image22.wmf"/><Relationship Id="rId1" Type="http://schemas.openxmlformats.org/officeDocument/2006/relationships/slideLayout" Target="../slideLayouts/slideLayout12.xml"/><Relationship Id="rId6" Type="http://schemas.openxmlformats.org/officeDocument/2006/relationships/image" Target="../media/image15.wmf"/><Relationship Id="rId11" Type="http://schemas.openxmlformats.org/officeDocument/2006/relationships/oleObject" Target="../embeddings/oleObject8.bin"/><Relationship Id="rId5" Type="http://schemas.openxmlformats.org/officeDocument/2006/relationships/oleObject" Target="../embeddings/oleObject5.bin"/><Relationship Id="rId15" Type="http://schemas.openxmlformats.org/officeDocument/2006/relationships/oleObject" Target="../embeddings/oleObject10.bin"/><Relationship Id="rId10" Type="http://schemas.openxmlformats.org/officeDocument/2006/relationships/image" Target="../media/image17.wmf"/><Relationship Id="rId19" Type="http://schemas.openxmlformats.org/officeDocument/2006/relationships/oleObject" Target="../embeddings/oleObject12.bin"/><Relationship Id="rId4" Type="http://schemas.openxmlformats.org/officeDocument/2006/relationships/image" Target="../media/image14.wmf"/><Relationship Id="rId9" Type="http://schemas.openxmlformats.org/officeDocument/2006/relationships/oleObject" Target="../embeddings/oleObject7.bin"/><Relationship Id="rId14" Type="http://schemas.openxmlformats.org/officeDocument/2006/relationships/image" Target="../media/image19.w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3.w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notesSlide" Target="../notesSlides/notesSlide21.xml"/><Relationship Id="rId1" Type="http://schemas.openxmlformats.org/officeDocument/2006/relationships/slideLayout" Target="../slideLayouts/slideLayout3.xml"/><Relationship Id="rId6" Type="http://schemas.openxmlformats.org/officeDocument/2006/relationships/image" Target="../media/image25.wmf"/><Relationship Id="rId5" Type="http://schemas.openxmlformats.org/officeDocument/2006/relationships/oleObject" Target="../embeddings/oleObject15.bin"/><Relationship Id="rId4" Type="http://schemas.openxmlformats.org/officeDocument/2006/relationships/image" Target="../media/image24.w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6.wmf"/></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7.w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29.wmf"/><Relationship Id="rId5" Type="http://schemas.openxmlformats.org/officeDocument/2006/relationships/oleObject" Target="../embeddings/oleObject19.bin"/><Relationship Id="rId4" Type="http://schemas.openxmlformats.org/officeDocument/2006/relationships/image" Target="../media/image28.wmf"/></Relationships>
</file>

<file path=ppt/slides/_rels/slide26.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oleObject" Target="../embeddings/oleObject20.bin"/><Relationship Id="rId2" Type="http://schemas.openxmlformats.org/officeDocument/2006/relationships/notesSlide" Target="../notesSlides/notesSlide26.xml"/><Relationship Id="rId1" Type="http://schemas.openxmlformats.org/officeDocument/2006/relationships/slideLayout" Target="../slideLayouts/slideLayout4.xml"/><Relationship Id="rId6" Type="http://schemas.openxmlformats.org/officeDocument/2006/relationships/image" Target="../media/image31.wmf"/><Relationship Id="rId5" Type="http://schemas.openxmlformats.org/officeDocument/2006/relationships/oleObject" Target="../embeddings/oleObject21.bin"/><Relationship Id="rId4" Type="http://schemas.openxmlformats.org/officeDocument/2006/relationships/image" Target="../media/image30.wmf"/></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notesSlide" Target="../notesSlides/notesSlide28.xml"/><Relationship Id="rId1" Type="http://schemas.openxmlformats.org/officeDocument/2006/relationships/slideLayout" Target="../slideLayouts/slideLayout13.xml"/><Relationship Id="rId4" Type="http://schemas.openxmlformats.org/officeDocument/2006/relationships/image" Target="../media/image32.wmf"/></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ieeexplore.ieee.org/document/6607244" TargetMode="External"/><Relationship Id="rId7"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jpeg"/><Relationship Id="rId5" Type="http://schemas.openxmlformats.org/officeDocument/2006/relationships/hyperlink" Target="https://www.mdpi.com/2073-4433/11/1/111/htm" TargetMode="External"/><Relationship Id="rId4" Type="http://schemas.openxmlformats.org/officeDocument/2006/relationships/hyperlink" Target="https://journals.ametsoc.org/view/journals/wefo/32/3/waf-d-16-0208_1.xml" TargetMode="Externa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notesSlide" Target="../notesSlides/notesSlide30.xml"/><Relationship Id="rId1" Type="http://schemas.openxmlformats.org/officeDocument/2006/relationships/slideLayout" Target="../slideLayouts/slideLayout13.xml"/><Relationship Id="rId5" Type="http://schemas.openxmlformats.org/officeDocument/2006/relationships/image" Target="../media/image34.png"/><Relationship Id="rId4" Type="http://schemas.openxmlformats.org/officeDocument/2006/relationships/image" Target="../media/image33.w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notesSlide" Target="../notesSlides/notesSlide31.xml"/><Relationship Id="rId1" Type="http://schemas.openxmlformats.org/officeDocument/2006/relationships/slideLayout" Target="../slideLayouts/slideLayout13.xml"/><Relationship Id="rId5" Type="http://schemas.openxmlformats.org/officeDocument/2006/relationships/image" Target="../media/image12.png"/><Relationship Id="rId4" Type="http://schemas.openxmlformats.org/officeDocument/2006/relationships/image" Target="../media/image35.w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notesSlide" Target="../notesSlides/notesSlide32.xml"/><Relationship Id="rId1" Type="http://schemas.openxmlformats.org/officeDocument/2006/relationships/slideLayout" Target="../slideLayouts/slideLayout13.xml"/><Relationship Id="rId5" Type="http://schemas.openxmlformats.org/officeDocument/2006/relationships/image" Target="../media/image12.png"/><Relationship Id="rId4" Type="http://schemas.openxmlformats.org/officeDocument/2006/relationships/image" Target="../media/image36.w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notesSlide" Target="../notesSlides/notesSlide33.xml"/><Relationship Id="rId1" Type="http://schemas.openxmlformats.org/officeDocument/2006/relationships/slideLayout" Target="../slideLayouts/slideLayout13.xml"/><Relationship Id="rId5" Type="http://schemas.openxmlformats.org/officeDocument/2006/relationships/image" Target="../media/image12.png"/><Relationship Id="rId4" Type="http://schemas.openxmlformats.org/officeDocument/2006/relationships/image" Target="../media/image37.w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notesSlide" Target="../notesSlides/notesSlide34.xml"/><Relationship Id="rId1" Type="http://schemas.openxmlformats.org/officeDocument/2006/relationships/slideLayout" Target="../slideLayouts/slideLayout13.xml"/><Relationship Id="rId4" Type="http://schemas.openxmlformats.org/officeDocument/2006/relationships/image" Target="../media/image38.w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notesSlide" Target="../notesSlides/notesSlide35.xml"/><Relationship Id="rId1" Type="http://schemas.openxmlformats.org/officeDocument/2006/relationships/slideLayout" Target="../slideLayouts/slideLayout13.xml"/><Relationship Id="rId4" Type="http://schemas.openxmlformats.org/officeDocument/2006/relationships/image" Target="../media/image39.w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notesSlide" Target="../notesSlides/notesSlide36.xml"/><Relationship Id="rId1" Type="http://schemas.openxmlformats.org/officeDocument/2006/relationships/slideLayout" Target="../slideLayouts/slideLayout13.xml"/><Relationship Id="rId4" Type="http://schemas.openxmlformats.org/officeDocument/2006/relationships/image" Target="../media/image40.wmf"/></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30.bin"/><Relationship Id="rId7" Type="http://schemas.openxmlformats.org/officeDocument/2006/relationships/hyperlink" Target="http://vision.ucsd.edu/~bbabenko/data/boosting_note.pdf" TargetMode="External"/><Relationship Id="rId2" Type="http://schemas.openxmlformats.org/officeDocument/2006/relationships/notesSlide" Target="../notesSlides/notesSlide39.xml"/><Relationship Id="rId1" Type="http://schemas.openxmlformats.org/officeDocument/2006/relationships/slideLayout" Target="../slideLayouts/slideLayout12.xml"/><Relationship Id="rId6" Type="http://schemas.openxmlformats.org/officeDocument/2006/relationships/image" Target="../media/image43.wmf"/><Relationship Id="rId5" Type="http://schemas.openxmlformats.org/officeDocument/2006/relationships/oleObject" Target="../embeddings/oleObject31.bin"/><Relationship Id="rId4" Type="http://schemas.openxmlformats.org/officeDocument/2006/relationships/image" Target="../media/image42.wmf"/></Relationships>
</file>

<file path=ppt/slides/_rels/slide4.xml.rels><?xml version="1.0" encoding="UTF-8" standalone="yes"?>
<Relationships xmlns="http://schemas.openxmlformats.org/package/2006/relationships"><Relationship Id="rId3" Type="http://schemas.openxmlformats.org/officeDocument/2006/relationships/hyperlink" Target="https://machinelearningmastery.com/one-vs-rest-and-one-vs-one-for-multi-class-classification/#:~:text=Like%20one%2Dvs%2Drest%2C,class%20versus%20every%20other%20class"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0.xml"/><Relationship Id="rId1" Type="http://schemas.openxmlformats.org/officeDocument/2006/relationships/slideLayout" Target="../slideLayouts/slideLayout13.xml"/><Relationship Id="rId4" Type="http://schemas.openxmlformats.org/officeDocument/2006/relationships/hyperlink" Target="http://vision.ucsd.edu/~bbabenko/data/boosting_note.pdf" TargetMode="External"/></Relationships>
</file>

<file path=ppt/slides/_rels/slide4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1.xml"/><Relationship Id="rId1" Type="http://schemas.openxmlformats.org/officeDocument/2006/relationships/slideLayout" Target="../slideLayouts/slideLayout13.xml"/><Relationship Id="rId4" Type="http://schemas.openxmlformats.org/officeDocument/2006/relationships/image" Target="../media/image46.png"/></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notesSlide" Target="../notesSlides/notesSlide42.xml"/><Relationship Id="rId1" Type="http://schemas.openxmlformats.org/officeDocument/2006/relationships/slideLayout" Target="../slideLayouts/slideLayout13.xml"/><Relationship Id="rId4" Type="http://schemas.openxmlformats.org/officeDocument/2006/relationships/image" Target="../media/image47.wmf"/></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notesSlide" Target="../notesSlides/notesSlide43.xml"/><Relationship Id="rId1" Type="http://schemas.openxmlformats.org/officeDocument/2006/relationships/slideLayout" Target="../slideLayouts/slideLayout13.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wmf"/></Relationships>
</file>

<file path=ppt/slides/_rels/slide4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8" Type="http://schemas.openxmlformats.org/officeDocument/2006/relationships/image" Target="../media/image53.png"/><Relationship Id="rId3" Type="http://schemas.openxmlformats.org/officeDocument/2006/relationships/oleObject" Target="../embeddings/oleObject34.bin"/><Relationship Id="rId7" Type="http://schemas.openxmlformats.org/officeDocument/2006/relationships/image" Target="../media/image49.png"/><Relationship Id="rId2" Type="http://schemas.openxmlformats.org/officeDocument/2006/relationships/notesSlide" Target="../notesSlides/notesSlide45.xml"/><Relationship Id="rId1" Type="http://schemas.openxmlformats.org/officeDocument/2006/relationships/slideLayout" Target="../slideLayouts/slideLayout13.xml"/><Relationship Id="rId6" Type="http://schemas.openxmlformats.org/officeDocument/2006/relationships/image" Target="../media/image12.png"/><Relationship Id="rId5" Type="http://schemas.openxmlformats.org/officeDocument/2006/relationships/image" Target="../media/image41.png"/><Relationship Id="rId4" Type="http://schemas.openxmlformats.org/officeDocument/2006/relationships/image" Target="../media/image52.wmf"/></Relationships>
</file>

<file path=ppt/slides/_rels/slide46.xml.rels><?xml version="1.0" encoding="UTF-8" standalone="yes"?>
<Relationships xmlns="http://schemas.openxmlformats.org/package/2006/relationships"><Relationship Id="rId3" Type="http://schemas.openxmlformats.org/officeDocument/2006/relationships/hyperlink" Target="http://www.mathworks.com/matlabcentral/fileexchange/27813-classic-adaboost-classifier" TargetMode="External"/><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54.jpe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8.xml"/><Relationship Id="rId1" Type="http://schemas.openxmlformats.org/officeDocument/2006/relationships/slideLayout" Target="../slideLayouts/slideLayout12.xml"/><Relationship Id="rId5" Type="http://schemas.openxmlformats.org/officeDocument/2006/relationships/image" Target="../media/image55.wmf"/><Relationship Id="rId4" Type="http://schemas.openxmlformats.org/officeDocument/2006/relationships/oleObject" Target="../embeddings/oleObject35.bin"/></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50.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notesSlide" Target="../notesSlides/notesSlide51.xml"/><Relationship Id="rId1" Type="http://schemas.openxmlformats.org/officeDocument/2006/relationships/slideLayout" Target="../slideLayouts/slideLayout13.xml"/><Relationship Id="rId5" Type="http://schemas.openxmlformats.org/officeDocument/2006/relationships/image" Target="../media/image57.jpeg"/><Relationship Id="rId4" Type="http://schemas.openxmlformats.org/officeDocument/2006/relationships/image" Target="../media/image56.wmf"/></Relationships>
</file>

<file path=ppt/slides/_rels/slide52.xml.rels><?xml version="1.0" encoding="UTF-8" standalone="yes"?>
<Relationships xmlns="http://schemas.openxmlformats.org/package/2006/relationships"><Relationship Id="rId3" Type="http://schemas.openxmlformats.org/officeDocument/2006/relationships/image" Target="../media/image57.jpeg"/><Relationship Id="rId2" Type="http://schemas.openxmlformats.org/officeDocument/2006/relationships/notesSlide" Target="../notesSlides/notesSlide52.xml"/><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3" Type="http://schemas.openxmlformats.org/officeDocument/2006/relationships/image" Target="../media/image57.jpeg"/><Relationship Id="rId2" Type="http://schemas.openxmlformats.org/officeDocument/2006/relationships/notesSlide" Target="../notesSlides/notesSlide56.xml"/><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57.xml"/><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wmf"/></Relationships>
</file>

<file path=ppt/slides/_rels/slide60.xml.rels><?xml version="1.0" encoding="UTF-8" standalone="yes"?>
<Relationships xmlns="http://schemas.openxmlformats.org/package/2006/relationships"><Relationship Id="rId3" Type="http://schemas.openxmlformats.org/officeDocument/2006/relationships/image" Target="../media/image58.jpe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notesSlide" Target="../notesSlides/notesSlide61.xml"/><Relationship Id="rId1" Type="http://schemas.openxmlformats.org/officeDocument/2006/relationships/slideLayout" Target="../slideLayouts/slideLayout12.xml"/><Relationship Id="rId5" Type="http://schemas.openxmlformats.org/officeDocument/2006/relationships/image" Target="../media/image60.jpeg"/><Relationship Id="rId4" Type="http://schemas.openxmlformats.org/officeDocument/2006/relationships/image" Target="../media/image59.wmf"/></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61.jpe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8" Type="http://schemas.openxmlformats.org/officeDocument/2006/relationships/hyperlink" Target="https://freeimage.eu/cat/" TargetMode="External"/><Relationship Id="rId3" Type="http://schemas.openxmlformats.org/officeDocument/2006/relationships/image" Target="../media/image62.png"/><Relationship Id="rId7" Type="http://schemas.openxmlformats.org/officeDocument/2006/relationships/hyperlink" Target="https://creativecommons.org/licenses/by/3.0/" TargetMode="External"/><Relationship Id="rId2" Type="http://schemas.openxmlformats.org/officeDocument/2006/relationships/notesSlide" Target="../notesSlides/notesSlide66.xml"/><Relationship Id="rId1" Type="http://schemas.openxmlformats.org/officeDocument/2006/relationships/slideLayout" Target="../slideLayouts/slideLayout2.xml"/><Relationship Id="rId6" Type="http://schemas.openxmlformats.org/officeDocument/2006/relationships/hyperlink" Target="http://www.newsofmillcreek.com/content/forever-home-dog-week-river" TargetMode="External"/><Relationship Id="rId5" Type="http://schemas.openxmlformats.org/officeDocument/2006/relationships/hyperlink" Target="https://www.dataschool.io/simple-guide-to-confusion-matrix-terminology/" TargetMode="External"/><Relationship Id="rId10" Type="http://schemas.openxmlformats.org/officeDocument/2006/relationships/image" Target="../media/image64.jpeg"/><Relationship Id="rId4" Type="http://schemas.openxmlformats.org/officeDocument/2006/relationships/hyperlink" Target="https://en.wikipedia.org/wiki/Precision_and_recall" TargetMode="External"/><Relationship Id="rId9" Type="http://schemas.openxmlformats.org/officeDocument/2006/relationships/image" Target="../media/image63.jpeg"/></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hyperlink" Target="https://en.wikipedia.org/wiki/Receiver_operating_characteristic" TargetMode="External"/><Relationship Id="rId2" Type="http://schemas.openxmlformats.org/officeDocument/2006/relationships/notesSlide" Target="../notesSlides/notesSlide70.xml"/><Relationship Id="rId1" Type="http://schemas.openxmlformats.org/officeDocument/2006/relationships/slideLayout" Target="../slideLayouts/slideLayout2.xml"/><Relationship Id="rId6" Type="http://schemas.openxmlformats.org/officeDocument/2006/relationships/image" Target="../media/image66.png"/><Relationship Id="rId5" Type="http://schemas.openxmlformats.org/officeDocument/2006/relationships/hyperlink" Target="https://en.wikipedia.org/wiki/Binary_classifier" TargetMode="External"/><Relationship Id="rId4" Type="http://schemas.openxmlformats.org/officeDocument/2006/relationships/hyperlink" Target="https://en.wikipedia.org/wiki/Graph_of_a_function" TargetMode="Externa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3" Type="http://schemas.openxmlformats.org/officeDocument/2006/relationships/image" Target="../media/image620.png"/><Relationship Id="rId2" Type="http://schemas.openxmlformats.org/officeDocument/2006/relationships/notesSlide" Target="../notesSlides/notesSlide73.xml"/><Relationship Id="rId1" Type="http://schemas.openxmlformats.org/officeDocument/2006/relationships/slideLayout" Target="../slideLayouts/slideLayout13.xml"/><Relationship Id="rId5" Type="http://schemas.openxmlformats.org/officeDocument/2006/relationships/image" Target="../media/image67.wmf"/><Relationship Id="rId4" Type="http://schemas.openxmlformats.org/officeDocument/2006/relationships/oleObject" Target="../embeddings/oleObject38.bin"/></Relationships>
</file>

<file path=ppt/slides/_rels/slide74.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notesSlide" Target="../notesSlides/notesSlide74.xml"/><Relationship Id="rId1" Type="http://schemas.openxmlformats.org/officeDocument/2006/relationships/slideLayout" Target="../slideLayouts/slideLayout2.xml"/><Relationship Id="rId4" Type="http://schemas.openxmlformats.org/officeDocument/2006/relationships/image" Target="../media/image31.wmf"/></Relationships>
</file>

<file path=ppt/slides/_rels/slide75.xml.rels><?xml version="1.0" encoding="UTF-8" standalone="yes"?>
<Relationships xmlns="http://schemas.openxmlformats.org/package/2006/relationships"><Relationship Id="rId3" Type="http://schemas.openxmlformats.org/officeDocument/2006/relationships/image" Target="../media/image640.png"/><Relationship Id="rId2" Type="http://schemas.openxmlformats.org/officeDocument/2006/relationships/notesSlide" Target="../notesSlides/notesSlide75.xml"/><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notesSlide" Target="../notesSlides/notesSlide76.xml"/><Relationship Id="rId1" Type="http://schemas.openxmlformats.org/officeDocument/2006/relationships/slideLayout" Target="../slideLayouts/slideLayout12.xml"/><Relationship Id="rId6" Type="http://schemas.openxmlformats.org/officeDocument/2006/relationships/image" Target="../media/image69.wmf"/><Relationship Id="rId5" Type="http://schemas.openxmlformats.org/officeDocument/2006/relationships/oleObject" Target="../embeddings/oleObject41.bin"/><Relationship Id="rId4" Type="http://schemas.openxmlformats.org/officeDocument/2006/relationships/image" Target="../media/image68.wmf"/></Relationships>
</file>

<file path=ppt/slides/_rels/slide77.xml.rels><?xml version="1.0" encoding="UTF-8" standalone="yes"?>
<Relationships xmlns="http://schemas.openxmlformats.org/package/2006/relationships"><Relationship Id="rId3" Type="http://schemas.openxmlformats.org/officeDocument/2006/relationships/oleObject" Target="../embeddings/oleObject42.bin"/><Relationship Id="rId2" Type="http://schemas.openxmlformats.org/officeDocument/2006/relationships/notesSlide" Target="../notesSlides/notesSlide77.xml"/><Relationship Id="rId1" Type="http://schemas.openxmlformats.org/officeDocument/2006/relationships/slideLayout" Target="../slideLayouts/slideLayout12.xml"/><Relationship Id="rId6" Type="http://schemas.openxmlformats.org/officeDocument/2006/relationships/image" Target="../media/image71.wmf"/><Relationship Id="rId5" Type="http://schemas.openxmlformats.org/officeDocument/2006/relationships/oleObject" Target="../embeddings/oleObject43.bin"/><Relationship Id="rId4" Type="http://schemas.openxmlformats.org/officeDocument/2006/relationships/image" Target="../media/image70.wmf"/></Relationships>
</file>

<file path=ppt/slides/_rels/slide78.xml.rels><?xml version="1.0" encoding="UTF-8" standalone="yes"?>
<Relationships xmlns="http://schemas.openxmlformats.org/package/2006/relationships"><Relationship Id="rId3" Type="http://schemas.openxmlformats.org/officeDocument/2006/relationships/oleObject" Target="../embeddings/oleObject44.bin"/><Relationship Id="rId2" Type="http://schemas.openxmlformats.org/officeDocument/2006/relationships/notesSlide" Target="../notesSlides/notesSlide78.xml"/><Relationship Id="rId1" Type="http://schemas.openxmlformats.org/officeDocument/2006/relationships/slideLayout" Target="../slideLayouts/slideLayout12.xml"/><Relationship Id="rId6" Type="http://schemas.openxmlformats.org/officeDocument/2006/relationships/image" Target="../media/image73.wmf"/><Relationship Id="rId5" Type="http://schemas.openxmlformats.org/officeDocument/2006/relationships/oleObject" Target="../embeddings/oleObject45.bin"/><Relationship Id="rId4" Type="http://schemas.openxmlformats.org/officeDocument/2006/relationships/image" Target="../media/image72.wmf"/></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80.xml"/><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3" Type="http://schemas.openxmlformats.org/officeDocument/2006/relationships/image" Target="../media/image75.wmf"/><Relationship Id="rId2" Type="http://schemas.openxmlformats.org/officeDocument/2006/relationships/notesSlide" Target="../notesSlides/notesSlide81.xml"/><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3" Type="http://schemas.openxmlformats.org/officeDocument/2006/relationships/hyperlink" Target="http://vision.ucsd.edu/~bbabenko/data/boosting_note.pdf" TargetMode="External"/><Relationship Id="rId2" Type="http://schemas.openxmlformats.org/officeDocument/2006/relationships/notesSlide" Target="../notesSlides/notesSlide82.xml"/><Relationship Id="rId1" Type="http://schemas.openxmlformats.org/officeDocument/2006/relationships/slideLayout" Target="../slideLayouts/slideLayout2.xml"/><Relationship Id="rId4" Type="http://schemas.openxmlformats.org/officeDocument/2006/relationships/hyperlink" Target="http://www.mathworks.com/matlabcentral/fileexchange/27813-classic-adaboost-classifier" TargetMode="External"/></Relationships>
</file>

<file path=ppt/slides/_rels/slide83.xml.rels><?xml version="1.0" encoding="UTF-8" standalone="yes"?>
<Relationships xmlns="http://schemas.openxmlformats.org/package/2006/relationships"><Relationship Id="rId3" Type="http://schemas.openxmlformats.org/officeDocument/2006/relationships/hyperlink" Target="http://people.csail.mit.edu/torralba/shortCourseRLOC/boosting/boosting.html" TargetMode="External"/><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76.jpeg"/><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77.jpeg"/><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78.jpeg"/><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oleObject" Target="../embeddings/oleObject46.bin"/><Relationship Id="rId2" Type="http://schemas.openxmlformats.org/officeDocument/2006/relationships/notesSlide" Target="../notesSlides/notesSlide88.xml"/><Relationship Id="rId1" Type="http://schemas.openxmlformats.org/officeDocument/2006/relationships/slideLayout" Target="../slideLayouts/slideLayout13.xml"/><Relationship Id="rId5" Type="http://schemas.openxmlformats.org/officeDocument/2006/relationships/image" Target="../media/image80.jpeg"/><Relationship Id="rId4" Type="http://schemas.openxmlformats.org/officeDocument/2006/relationships/image" Target="../media/image59.wmf"/></Relationships>
</file>

<file path=ppt/slides/_rels/slide89.xml.rels><?xml version="1.0" encoding="UTF-8" standalone="yes"?>
<Relationships xmlns="http://schemas.openxmlformats.org/package/2006/relationships"><Relationship Id="rId3" Type="http://schemas.openxmlformats.org/officeDocument/2006/relationships/oleObject" Target="../embeddings/oleObject47.bin"/><Relationship Id="rId2" Type="http://schemas.openxmlformats.org/officeDocument/2006/relationships/notesSlide" Target="../notesSlides/notesSlide89.xml"/><Relationship Id="rId1" Type="http://schemas.openxmlformats.org/officeDocument/2006/relationships/slideLayout" Target="../slideLayouts/slideLayout13.xml"/><Relationship Id="rId4" Type="http://schemas.openxmlformats.org/officeDocument/2006/relationships/image" Target="../media/image81.wmf"/></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90.xml.rels><?xml version="1.0" encoding="UTF-8" standalone="yes"?>
<Relationships xmlns="http://schemas.openxmlformats.org/package/2006/relationships"><Relationship Id="rId3" Type="http://schemas.openxmlformats.org/officeDocument/2006/relationships/image" Target="../media/image82.jpeg"/><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pPr eaLnBrk="1" hangingPunct="1"/>
            <a:r>
              <a:rPr lang="en-US" altLang="en-US" dirty="0" err="1"/>
              <a:t>Adaboost</a:t>
            </a:r>
            <a:r>
              <a:rPr lang="en-US" altLang="en-US" dirty="0"/>
              <a:t> for building robust classifiers</a:t>
            </a:r>
          </a:p>
        </p:txBody>
      </p:sp>
      <p:sp>
        <p:nvSpPr>
          <p:cNvPr id="3077" name="Rectangle 3"/>
          <p:cNvSpPr>
            <a:spLocks noGrp="1" noChangeArrowheads="1"/>
          </p:cNvSpPr>
          <p:nvPr>
            <p:ph type="subTitle" idx="1"/>
          </p:nvPr>
        </p:nvSpPr>
        <p:spPr/>
        <p:txBody>
          <a:bodyPr rtlCol="0">
            <a:normAutofit/>
          </a:bodyPr>
          <a:lstStyle/>
          <a:p>
            <a:pPr eaLnBrk="1" fontAlgn="auto" hangingPunct="1">
              <a:spcAft>
                <a:spcPts val="0"/>
              </a:spcAft>
              <a:buFont typeface="Arial" panose="020B0604020202020204" pitchFamily="34" charset="0"/>
              <a:buNone/>
              <a:defRPr/>
            </a:pPr>
            <a:r>
              <a:rPr lang="en-US" altLang="en-US" dirty="0"/>
              <a:t>KH Wong</a:t>
            </a:r>
          </a:p>
        </p:txBody>
      </p:sp>
      <p:sp>
        <p:nvSpPr>
          <p:cNvPr id="5" name="Rectangle 5"/>
          <p:cNvSpPr>
            <a:spLocks noGrp="1" noChangeArrowheads="1"/>
          </p:cNvSpPr>
          <p:nvPr>
            <p:ph type="ftr" sz="quarter" idx="11"/>
          </p:nvPr>
        </p:nvSpPr>
        <p:spPr/>
        <p:txBody>
          <a:bodyPr/>
          <a:lstStyle/>
          <a:p>
            <a:pPr>
              <a:defRPr/>
            </a:pPr>
            <a:r>
              <a:rPr lang="en-US" altLang="zh-CN"/>
              <a:t>Adaboost , 2022.9.29a</a:t>
            </a:r>
            <a:endParaRPr lang="en-US" altLang="zh-CN" dirty="0"/>
          </a:p>
        </p:txBody>
      </p:sp>
      <p:sp>
        <p:nvSpPr>
          <p:cNvPr id="2053" name="Rectangle 6"/>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80826A90-0C66-4296-B5D6-6C03685D9CA5}" type="slidenum">
              <a:rPr lang="en-US" altLang="en-US" sz="1200">
                <a:latin typeface="Garamond" pitchFamily="18" charset="0"/>
              </a:rPr>
              <a:pPr eaLnBrk="1" hangingPunct="1">
                <a:spcBef>
                  <a:spcPct val="0"/>
                </a:spcBef>
                <a:buFontTx/>
                <a:buNone/>
              </a:pPr>
              <a:t>1</a:t>
            </a:fld>
            <a:endParaRPr lang="en-US" altLang="en-US" sz="1200">
              <a:latin typeface="Garamond"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5"/>
          <p:cNvSpPr>
            <a:spLocks noGrp="1" noChangeArrowheads="1"/>
          </p:cNvSpPr>
          <p:nvPr>
            <p:ph type="title"/>
          </p:nvPr>
        </p:nvSpPr>
        <p:spPr>
          <a:xfrm>
            <a:off x="304800" y="144463"/>
            <a:ext cx="8229600" cy="1139825"/>
          </a:xfrm>
        </p:spPr>
        <p:txBody>
          <a:bodyPr/>
          <a:lstStyle/>
          <a:p>
            <a:pPr algn="l" eaLnBrk="1" hangingPunct="1"/>
            <a:r>
              <a:rPr lang="en-US" altLang="zh-CN" sz="3400"/>
              <a:t>The weak classifier (a summary)</a:t>
            </a:r>
            <a:endParaRPr lang="en-US" altLang="en-US" sz="3400"/>
          </a:p>
        </p:txBody>
      </p:sp>
      <p:sp>
        <p:nvSpPr>
          <p:cNvPr id="10243" name="Rectangle 3"/>
          <p:cNvSpPr>
            <a:spLocks noGrp="1" noChangeArrowheads="1"/>
          </p:cNvSpPr>
          <p:nvPr>
            <p:ph type="body" sz="half" idx="1"/>
          </p:nvPr>
        </p:nvSpPr>
        <p:spPr>
          <a:xfrm>
            <a:off x="381000" y="990600"/>
            <a:ext cx="4038600" cy="4530725"/>
          </a:xfrm>
        </p:spPr>
        <p:txBody>
          <a:bodyPr/>
          <a:lstStyle/>
          <a:p>
            <a:pPr eaLnBrk="1" hangingPunct="1"/>
            <a:r>
              <a:rPr lang="en-US" altLang="zh-CN" sz="2000" dirty="0"/>
              <a:t>By definition, a weak classifier should be slightly better than a random choice (probability of correct classification =0.5) . Otherwise, you should use a dice!</a:t>
            </a:r>
          </a:p>
          <a:p>
            <a:pPr eaLnBrk="1" hangingPunct="1"/>
            <a:r>
              <a:rPr lang="en-US" altLang="zh-CN" sz="2000" dirty="0"/>
              <a:t>In </a:t>
            </a:r>
            <a:r>
              <a:rPr lang="en-US" altLang="zh-CN" sz="2000" i="1" dirty="0"/>
              <a:t>[</a:t>
            </a:r>
            <a:r>
              <a:rPr lang="en-US" altLang="zh-CN" sz="2000" i="1" dirty="0" err="1"/>
              <a:t>u,v</a:t>
            </a:r>
            <a:r>
              <a:rPr lang="en-US" altLang="zh-CN" sz="2000" i="1" dirty="0"/>
              <a:t>] </a:t>
            </a:r>
            <a:r>
              <a:rPr lang="en-US" altLang="zh-CN" sz="2000" dirty="0"/>
              <a:t>space, the decision function </a:t>
            </a:r>
            <a:r>
              <a:rPr lang="en-US" altLang="zh-CN" sz="2000" i="1" dirty="0"/>
              <a:t>f </a:t>
            </a:r>
            <a:r>
              <a:rPr lang="en-US" altLang="zh-CN" sz="2000" dirty="0"/>
              <a:t>: </a:t>
            </a:r>
            <a:r>
              <a:rPr lang="en-US" altLang="zh-CN" sz="2000" i="1" dirty="0"/>
              <a:t>(v-mu)=c </a:t>
            </a:r>
            <a:r>
              <a:rPr lang="en-US" altLang="zh-CN" sz="2000" dirty="0"/>
              <a:t>is  a straight line defined by </a:t>
            </a:r>
            <a:r>
              <a:rPr lang="en-US" altLang="zh-CN" sz="2000" i="1" dirty="0" err="1"/>
              <a:t>m,c</a:t>
            </a:r>
            <a:r>
              <a:rPr lang="en-US" altLang="zh-CN" sz="2000" i="1" dirty="0"/>
              <a:t>.</a:t>
            </a:r>
            <a:endParaRPr lang="en-US" altLang="en-US" sz="2000" i="1" dirty="0"/>
          </a:p>
          <a:p>
            <a:pPr eaLnBrk="1" hangingPunct="1"/>
            <a:endParaRPr lang="en-US" altLang="en-US" sz="2000" dirty="0"/>
          </a:p>
        </p:txBody>
      </p:sp>
      <p:sp>
        <p:nvSpPr>
          <p:cNvPr id="23" name="Footer Placeholder 5"/>
          <p:cNvSpPr>
            <a:spLocks noGrp="1"/>
          </p:cNvSpPr>
          <p:nvPr>
            <p:ph type="ftr" sz="quarter" idx="11"/>
          </p:nvPr>
        </p:nvSpPr>
        <p:spPr/>
        <p:txBody>
          <a:bodyPr/>
          <a:lstStyle/>
          <a:p>
            <a:pPr>
              <a:defRPr/>
            </a:pPr>
            <a:r>
              <a:rPr lang="en-US" altLang="zh-CN"/>
              <a:t>Adaboost , 2022.9.29a</a:t>
            </a:r>
          </a:p>
        </p:txBody>
      </p:sp>
      <p:sp>
        <p:nvSpPr>
          <p:cNvPr id="10245"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893BE903-2A84-46E4-91F6-10DE0188813E}" type="slidenum">
              <a:rPr lang="en-US" altLang="en-US" sz="1200">
                <a:latin typeface="Garamond" pitchFamily="18" charset="0"/>
              </a:rPr>
              <a:pPr eaLnBrk="1" hangingPunct="1">
                <a:spcBef>
                  <a:spcPct val="0"/>
                </a:spcBef>
                <a:buFontTx/>
                <a:buNone/>
              </a:pPr>
              <a:t>10</a:t>
            </a:fld>
            <a:endParaRPr lang="en-US" altLang="en-US" sz="1200">
              <a:latin typeface="Garamond" pitchFamily="18" charset="0"/>
            </a:endParaRPr>
          </a:p>
        </p:txBody>
      </p:sp>
      <p:sp>
        <p:nvSpPr>
          <p:cNvPr id="10246" name="Text Box 23"/>
          <p:cNvSpPr txBox="1">
            <a:spLocks noChangeArrowheads="1"/>
          </p:cNvSpPr>
          <p:nvPr/>
        </p:nvSpPr>
        <p:spPr bwMode="auto">
          <a:xfrm>
            <a:off x="6096000" y="381000"/>
            <a:ext cx="2901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CN" sz="1800">
                <a:latin typeface="Arial" charset="0"/>
              </a:rPr>
              <a:t>Function </a:t>
            </a:r>
            <a:r>
              <a:rPr lang="en-US" altLang="zh-CN" sz="1800" i="1">
                <a:latin typeface="Arial" charset="0"/>
              </a:rPr>
              <a:t>f</a:t>
            </a:r>
            <a:r>
              <a:rPr lang="en-US" altLang="zh-CN" sz="1800">
                <a:latin typeface="Arial" charset="0"/>
              </a:rPr>
              <a:t> is  a straight line</a:t>
            </a:r>
            <a:endParaRPr lang="en-US" altLang="en-US" sz="1800">
              <a:latin typeface="Arial" charset="0"/>
              <a:ea typeface="SimSun" pitchFamily="2" charset="-122"/>
            </a:endParaRPr>
          </a:p>
        </p:txBody>
      </p:sp>
      <p:grpSp>
        <p:nvGrpSpPr>
          <p:cNvPr id="10247" name="Group 25"/>
          <p:cNvGrpSpPr>
            <a:grpSpLocks/>
          </p:cNvGrpSpPr>
          <p:nvPr/>
        </p:nvGrpSpPr>
        <p:grpSpPr bwMode="auto">
          <a:xfrm>
            <a:off x="5791200" y="1295400"/>
            <a:ext cx="2378075" cy="2239963"/>
            <a:chOff x="4055" y="1392"/>
            <a:chExt cx="1498" cy="1411"/>
          </a:xfrm>
        </p:grpSpPr>
        <p:sp>
          <p:nvSpPr>
            <p:cNvPr id="10250" name="Freeform 5"/>
            <p:cNvSpPr>
              <a:spLocks/>
            </p:cNvSpPr>
            <p:nvPr/>
          </p:nvSpPr>
          <p:spPr bwMode="auto">
            <a:xfrm>
              <a:off x="4347" y="1692"/>
              <a:ext cx="1164" cy="1081"/>
            </a:xfrm>
            <a:custGeom>
              <a:avLst/>
              <a:gdLst>
                <a:gd name="T0" fmla="*/ 1 w 1814"/>
                <a:gd name="T1" fmla="*/ 0 h 1633"/>
                <a:gd name="T2" fmla="*/ 0 w 1814"/>
                <a:gd name="T3" fmla="*/ 1 h 1633"/>
                <a:gd name="T4" fmla="*/ 1 w 1814"/>
                <a:gd name="T5" fmla="*/ 1 h 1633"/>
                <a:gd name="T6" fmla="*/ 1 w 1814"/>
                <a:gd name="T7" fmla="*/ 0 h 163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14" h="1633">
                  <a:moveTo>
                    <a:pt x="1814" y="0"/>
                  </a:moveTo>
                  <a:lnTo>
                    <a:pt x="0" y="1633"/>
                  </a:lnTo>
                  <a:lnTo>
                    <a:pt x="1814" y="1633"/>
                  </a:lnTo>
                  <a:lnTo>
                    <a:pt x="1814" y="0"/>
                  </a:lnTo>
                  <a:close/>
                </a:path>
              </a:pathLst>
            </a:custGeom>
            <a:solidFill>
              <a:srgbClr val="C0C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51" name="Line 6"/>
            <p:cNvSpPr>
              <a:spLocks noChangeShapeType="1"/>
            </p:cNvSpPr>
            <p:nvPr/>
          </p:nvSpPr>
          <p:spPr bwMode="auto">
            <a:xfrm>
              <a:off x="4055" y="2623"/>
              <a:ext cx="145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52" name="Line 7"/>
            <p:cNvSpPr>
              <a:spLocks noChangeShapeType="1"/>
            </p:cNvSpPr>
            <p:nvPr/>
          </p:nvSpPr>
          <p:spPr bwMode="auto">
            <a:xfrm flipV="1">
              <a:off x="4725" y="1692"/>
              <a:ext cx="0" cy="111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53" name="Rectangle 9"/>
            <p:cNvSpPr>
              <a:spLocks noChangeArrowheads="1"/>
            </p:cNvSpPr>
            <p:nvPr/>
          </p:nvSpPr>
          <p:spPr bwMode="auto">
            <a:xfrm>
              <a:off x="4065" y="1710"/>
              <a:ext cx="1449" cy="104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2000">
                <a:latin typeface="Arial" charset="0"/>
              </a:endParaRPr>
            </a:p>
          </p:txBody>
        </p:sp>
        <p:sp>
          <p:nvSpPr>
            <p:cNvPr id="10254" name="Text Box 11"/>
            <p:cNvSpPr txBox="1">
              <a:spLocks noChangeArrowheads="1"/>
            </p:cNvSpPr>
            <p:nvPr/>
          </p:nvSpPr>
          <p:spPr bwMode="auto">
            <a:xfrm>
              <a:off x="4589" y="1392"/>
              <a:ext cx="1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CN" sz="1800">
                  <a:latin typeface="Arial" charset="0"/>
                </a:rPr>
                <a:t>v</a:t>
              </a:r>
              <a:endParaRPr lang="en-US" altLang="en-US" sz="1800">
                <a:latin typeface="Arial" charset="0"/>
                <a:ea typeface="SimSun" pitchFamily="2" charset="-122"/>
              </a:endParaRPr>
            </a:p>
          </p:txBody>
        </p:sp>
        <p:sp>
          <p:nvSpPr>
            <p:cNvPr id="10255" name="Text Box 12"/>
            <p:cNvSpPr txBox="1">
              <a:spLocks noChangeArrowheads="1"/>
            </p:cNvSpPr>
            <p:nvPr/>
          </p:nvSpPr>
          <p:spPr bwMode="auto">
            <a:xfrm>
              <a:off x="4571" y="2300"/>
              <a:ext cx="1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CN" sz="1800">
                  <a:latin typeface="Arial" charset="0"/>
                </a:rPr>
                <a:t>c</a:t>
              </a:r>
              <a:endParaRPr lang="en-US" altLang="en-US" sz="1800">
                <a:latin typeface="Arial" charset="0"/>
                <a:ea typeface="SimSun" pitchFamily="2" charset="-122"/>
              </a:endParaRPr>
            </a:p>
          </p:txBody>
        </p:sp>
        <p:sp>
          <p:nvSpPr>
            <p:cNvPr id="10256" name="Freeform 13"/>
            <p:cNvSpPr>
              <a:spLocks/>
            </p:cNvSpPr>
            <p:nvPr/>
          </p:nvSpPr>
          <p:spPr bwMode="auto">
            <a:xfrm>
              <a:off x="4958" y="1932"/>
              <a:ext cx="291" cy="270"/>
            </a:xfrm>
            <a:custGeom>
              <a:avLst/>
              <a:gdLst>
                <a:gd name="T0" fmla="*/ 0 w 454"/>
                <a:gd name="T1" fmla="*/ 1 h 408"/>
                <a:gd name="T2" fmla="*/ 1 w 454"/>
                <a:gd name="T3" fmla="*/ 1 h 408"/>
                <a:gd name="T4" fmla="*/ 1 w 454"/>
                <a:gd name="T5" fmla="*/ 0 h 408"/>
                <a:gd name="T6" fmla="*/ 0 60000 65536"/>
                <a:gd name="T7" fmla="*/ 0 60000 65536"/>
                <a:gd name="T8" fmla="*/ 0 60000 65536"/>
              </a:gdLst>
              <a:ahLst/>
              <a:cxnLst>
                <a:cxn ang="T6">
                  <a:pos x="T0" y="T1"/>
                </a:cxn>
                <a:cxn ang="T7">
                  <a:pos x="T2" y="T3"/>
                </a:cxn>
                <a:cxn ang="T8">
                  <a:pos x="T4" y="T5"/>
                </a:cxn>
              </a:cxnLst>
              <a:rect l="0" t="0" r="r" b="b"/>
              <a:pathLst>
                <a:path w="454" h="408">
                  <a:moveTo>
                    <a:pt x="0" y="408"/>
                  </a:moveTo>
                  <a:lnTo>
                    <a:pt x="454" y="408"/>
                  </a:lnTo>
                  <a:lnTo>
                    <a:pt x="454" y="0"/>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57" name="Text Box 14"/>
            <p:cNvSpPr txBox="1">
              <a:spLocks noChangeArrowheads="1"/>
            </p:cNvSpPr>
            <p:nvPr/>
          </p:nvSpPr>
          <p:spPr bwMode="auto">
            <a:xfrm>
              <a:off x="4725" y="1842"/>
              <a:ext cx="82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CN" sz="1800">
                  <a:latin typeface="Arial" charset="0"/>
                </a:rPr>
                <a:t>Gradient m</a:t>
              </a:r>
              <a:endParaRPr lang="en-US" altLang="en-US" sz="1800">
                <a:latin typeface="Arial" charset="0"/>
                <a:ea typeface="SimSun" pitchFamily="2" charset="-122"/>
              </a:endParaRPr>
            </a:p>
          </p:txBody>
        </p:sp>
        <p:sp>
          <p:nvSpPr>
            <p:cNvPr id="10258" name="Line 15"/>
            <p:cNvSpPr>
              <a:spLocks noChangeShapeType="1"/>
            </p:cNvSpPr>
            <p:nvPr/>
          </p:nvSpPr>
          <p:spPr bwMode="auto">
            <a:xfrm flipH="1">
              <a:off x="5308" y="1632"/>
              <a:ext cx="29"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59" name="Line 16"/>
            <p:cNvSpPr>
              <a:spLocks noChangeShapeType="1"/>
            </p:cNvSpPr>
            <p:nvPr/>
          </p:nvSpPr>
          <p:spPr bwMode="auto">
            <a:xfrm>
              <a:off x="4696" y="2412"/>
              <a:ext cx="5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60" name="Text Box 17"/>
            <p:cNvSpPr txBox="1">
              <a:spLocks noChangeArrowheads="1"/>
            </p:cNvSpPr>
            <p:nvPr/>
          </p:nvSpPr>
          <p:spPr bwMode="auto">
            <a:xfrm>
              <a:off x="4544" y="2544"/>
              <a:ext cx="4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CN" sz="1800">
                  <a:latin typeface="Arial" charset="0"/>
                </a:rPr>
                <a:t>(0,0)</a:t>
              </a:r>
              <a:endParaRPr lang="en-US" altLang="en-US" sz="1800">
                <a:latin typeface="Arial" charset="0"/>
                <a:ea typeface="SimSun" pitchFamily="2" charset="-122"/>
              </a:endParaRPr>
            </a:p>
          </p:txBody>
        </p:sp>
        <p:sp>
          <p:nvSpPr>
            <p:cNvPr id="10261" name="Text Box 18"/>
            <p:cNvSpPr txBox="1">
              <a:spLocks noChangeArrowheads="1"/>
            </p:cNvSpPr>
            <p:nvPr/>
          </p:nvSpPr>
          <p:spPr bwMode="auto">
            <a:xfrm>
              <a:off x="4944" y="2352"/>
              <a:ext cx="59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CN" sz="1800">
                  <a:latin typeface="Arial" charset="0"/>
                </a:rPr>
                <a:t>v-mu&lt;c</a:t>
              </a:r>
              <a:endParaRPr lang="en-US" altLang="en-US" sz="1800">
                <a:latin typeface="Arial" charset="0"/>
                <a:ea typeface="SimSun" pitchFamily="2" charset="-122"/>
              </a:endParaRPr>
            </a:p>
          </p:txBody>
        </p:sp>
        <p:sp>
          <p:nvSpPr>
            <p:cNvPr id="10262" name="Text Box 19"/>
            <p:cNvSpPr txBox="1">
              <a:spLocks noChangeArrowheads="1"/>
            </p:cNvSpPr>
            <p:nvPr/>
          </p:nvSpPr>
          <p:spPr bwMode="auto">
            <a:xfrm>
              <a:off x="4128" y="2131"/>
              <a:ext cx="59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CN" sz="1800">
                  <a:latin typeface="Arial" charset="0"/>
                </a:rPr>
                <a:t>v-mu&gt;c</a:t>
              </a:r>
              <a:endParaRPr lang="en-US" altLang="en-US" sz="1800">
                <a:latin typeface="Arial" charset="0"/>
                <a:ea typeface="SimSun" pitchFamily="2" charset="-122"/>
              </a:endParaRPr>
            </a:p>
          </p:txBody>
        </p:sp>
        <p:sp>
          <p:nvSpPr>
            <p:cNvPr id="10263" name="Text Box 10"/>
            <p:cNvSpPr txBox="1">
              <a:spLocks noChangeArrowheads="1"/>
            </p:cNvSpPr>
            <p:nvPr/>
          </p:nvSpPr>
          <p:spPr bwMode="auto">
            <a:xfrm>
              <a:off x="5232" y="2544"/>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CN" sz="1800">
                  <a:latin typeface="Arial" charset="0"/>
                </a:rPr>
                <a:t>u</a:t>
              </a:r>
              <a:endParaRPr lang="en-US" altLang="en-US" sz="1800">
                <a:latin typeface="Arial" charset="0"/>
                <a:ea typeface="SimSun" pitchFamily="2" charset="-122"/>
              </a:endParaRPr>
            </a:p>
          </p:txBody>
        </p:sp>
      </p:grpSp>
      <p:sp>
        <p:nvSpPr>
          <p:cNvPr id="10248" name="Text Box 8"/>
          <p:cNvSpPr txBox="1">
            <a:spLocks noChangeArrowheads="1"/>
          </p:cNvSpPr>
          <p:nvPr/>
        </p:nvSpPr>
        <p:spPr bwMode="auto">
          <a:xfrm>
            <a:off x="7588250" y="828675"/>
            <a:ext cx="1038225"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CN" sz="1800">
                <a:latin typeface="Arial" charset="0"/>
              </a:rPr>
              <a:t>v=mu+c</a:t>
            </a:r>
          </a:p>
          <a:p>
            <a:pPr eaLnBrk="1" hangingPunct="1">
              <a:spcBef>
                <a:spcPct val="0"/>
              </a:spcBef>
              <a:buFontTx/>
              <a:buNone/>
            </a:pPr>
            <a:r>
              <a:rPr lang="en-US" altLang="zh-CN" sz="1800">
                <a:latin typeface="Arial" charset="0"/>
              </a:rPr>
              <a:t>or</a:t>
            </a:r>
          </a:p>
          <a:p>
            <a:pPr eaLnBrk="1" hangingPunct="1">
              <a:spcBef>
                <a:spcPct val="0"/>
              </a:spcBef>
              <a:buFontTx/>
              <a:buNone/>
            </a:pPr>
            <a:r>
              <a:rPr lang="en-US" altLang="zh-CN" sz="1800">
                <a:latin typeface="Arial" charset="0"/>
              </a:rPr>
              <a:t>v-mu=c </a:t>
            </a:r>
          </a:p>
          <a:p>
            <a:pPr eaLnBrk="1" hangingPunct="1">
              <a:spcBef>
                <a:spcPct val="0"/>
              </a:spcBef>
              <a:buFontTx/>
              <a:buNone/>
            </a:pPr>
            <a:endParaRPr lang="en-US" altLang="en-US" sz="1800">
              <a:latin typeface="Arial" charset="0"/>
              <a:ea typeface="SimSun" pitchFamily="2" charset="-122"/>
            </a:endParaRPr>
          </a:p>
        </p:txBody>
      </p:sp>
      <p:pic>
        <p:nvPicPr>
          <p:cNvPr id="10249" name="Picture 23" descr="D:\Users\khwong\AppData\Local\Microsoft\Windows\Temporary Internet Files\Content.IE5\XHW131PG\MP900438715[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13275" y="1662113"/>
            <a:ext cx="84455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Oval 23">
            <a:extLst>
              <a:ext uri="{FF2B5EF4-FFF2-40B4-BE49-F238E27FC236}">
                <a16:creationId xmlns:a16="http://schemas.microsoft.com/office/drawing/2014/main" id="{D9325EF7-0D3C-44F9-8DFD-BAC9BCBD9B43}"/>
              </a:ext>
            </a:extLst>
          </p:cNvPr>
          <p:cNvSpPr/>
          <p:nvPr/>
        </p:nvSpPr>
        <p:spPr>
          <a:xfrm>
            <a:off x="6758781" y="3108326"/>
            <a:ext cx="192087" cy="18097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0"/>
          <p:cNvSpPr>
            <a:spLocks noGrp="1"/>
          </p:cNvSpPr>
          <p:nvPr>
            <p:ph type="title"/>
          </p:nvPr>
        </p:nvSpPr>
        <p:spPr/>
        <p:txBody>
          <a:bodyPr/>
          <a:lstStyle/>
          <a:p>
            <a:pPr algn="l" eaLnBrk="1" hangingPunct="1"/>
            <a:r>
              <a:rPr lang="en-US" altLang="en-US" dirty="0"/>
              <a:t>Example 2  :</a:t>
            </a:r>
          </a:p>
        </p:txBody>
      </p:sp>
      <p:sp>
        <p:nvSpPr>
          <p:cNvPr id="11267" name="Content Placeholder 11"/>
          <p:cNvSpPr>
            <a:spLocks noGrp="1"/>
          </p:cNvSpPr>
          <p:nvPr>
            <p:ph idx="1"/>
          </p:nvPr>
        </p:nvSpPr>
        <p:spPr>
          <a:xfrm>
            <a:off x="152400" y="1265237"/>
            <a:ext cx="4545013" cy="4530725"/>
          </a:xfrm>
        </p:spPr>
        <p:txBody>
          <a:bodyPr>
            <a:normAutofit fontScale="92500" lnSpcReduction="20000"/>
          </a:bodyPr>
          <a:lstStyle/>
          <a:p>
            <a:pPr eaLnBrk="1" hangingPunct="1"/>
            <a:r>
              <a:rPr lang="en-US" altLang="en-US" dirty="0"/>
              <a:t>Find the equation of the line :v=</a:t>
            </a:r>
            <a:r>
              <a:rPr lang="en-US" altLang="en-US" dirty="0" err="1"/>
              <a:t>mu+c</a:t>
            </a:r>
            <a:endParaRPr lang="en-US" altLang="en-US" dirty="0"/>
          </a:p>
          <a:p>
            <a:pPr lvl="1" eaLnBrk="1" hangingPunct="1"/>
            <a:r>
              <a:rPr lang="en-US" altLang="en-US" sz="2000" dirty="0"/>
              <a:t>Answer: c=2, m=(6-2)/10=0.4, So v=0.4u+2</a:t>
            </a:r>
          </a:p>
          <a:p>
            <a:pPr eaLnBrk="1" hangingPunct="1"/>
            <a:r>
              <a:rPr lang="en-US" altLang="en-US" sz="2000" dirty="0"/>
              <a:t>Assume polarity Pt=1, classify P1,2,3,4.</a:t>
            </a:r>
          </a:p>
          <a:p>
            <a:pPr eaLnBrk="1" hangingPunct="1"/>
            <a:r>
              <a:rPr lang="en-US" altLang="en-US" sz="2000" dirty="0"/>
              <a:t>P1(u=5,v=9) </a:t>
            </a:r>
          </a:p>
          <a:p>
            <a:pPr lvl="1" eaLnBrk="1" hangingPunct="1"/>
            <a:r>
              <a:rPr lang="en-US" altLang="en-US" sz="2000" dirty="0"/>
              <a:t>Answer: V-mu=9-0.4*5=7, since c=2, so v-mu&gt;c, so it is class: -1</a:t>
            </a:r>
          </a:p>
          <a:p>
            <a:pPr eaLnBrk="1" hangingPunct="1"/>
            <a:r>
              <a:rPr lang="en-US" altLang="en-US" sz="2000" dirty="0"/>
              <a:t>P2(u=9,v=4):</a:t>
            </a:r>
          </a:p>
          <a:p>
            <a:pPr lvl="1" eaLnBrk="1" hangingPunct="1"/>
            <a:r>
              <a:rPr lang="en-US" altLang="en-US" sz="2000" dirty="0"/>
              <a:t>Answer: V-mu=4-0.4*9=0.4, since c=2, so v-mu&lt;c, so it is class:+1</a:t>
            </a:r>
          </a:p>
          <a:p>
            <a:pPr eaLnBrk="1" hangingPunct="1"/>
            <a:r>
              <a:rPr lang="en-US" altLang="en-US" sz="2000" dirty="0"/>
              <a:t>P3 (u=6,v=3): </a:t>
            </a:r>
          </a:p>
          <a:p>
            <a:pPr eaLnBrk="1" hangingPunct="1"/>
            <a:r>
              <a:rPr lang="en-US" altLang="en-US" sz="2000" dirty="0"/>
              <a:t>P4(u=2,v=3):       </a:t>
            </a:r>
          </a:p>
          <a:p>
            <a:pPr eaLnBrk="1" hangingPunct="1"/>
            <a:r>
              <a:rPr lang="en-US" altLang="en-US" sz="2000" dirty="0"/>
              <a:t>Repeat using P</a:t>
            </a:r>
            <a:r>
              <a:rPr lang="en-US" altLang="en-US" sz="2000" baseline="-25000" dirty="0"/>
              <a:t>t</a:t>
            </a:r>
            <a:r>
              <a:rPr lang="en-US" altLang="en-US" sz="2000" dirty="0"/>
              <a:t>= -1</a:t>
            </a:r>
          </a:p>
          <a:p>
            <a:pPr eaLnBrk="1" hangingPunct="1"/>
            <a:endParaRPr lang="en-US" altLang="en-US" sz="2000" dirty="0"/>
          </a:p>
          <a:p>
            <a:pPr eaLnBrk="1" hangingPunct="1"/>
            <a:endParaRPr lang="en-US" altLang="en-US" sz="1600" dirty="0"/>
          </a:p>
          <a:p>
            <a:pPr eaLnBrk="1" hangingPunct="1">
              <a:buFont typeface="Garamond" pitchFamily="18" charset="0"/>
              <a:buAutoNum type="arabicPeriod"/>
            </a:pPr>
            <a:endParaRPr lang="en-US" altLang="en-US" sz="1600" dirty="0"/>
          </a:p>
          <a:p>
            <a:pPr eaLnBrk="1" hangingPunct="1">
              <a:buFont typeface="Garamond" pitchFamily="18" charset="0"/>
              <a:buAutoNum type="arabicPeriod"/>
            </a:pPr>
            <a:endParaRPr lang="en-US" altLang="en-US" sz="1800" dirty="0"/>
          </a:p>
          <a:p>
            <a:pPr eaLnBrk="1" hangingPunct="1">
              <a:buFont typeface="Garamond" pitchFamily="18" charset="0"/>
              <a:buAutoNum type="arabicPeriod"/>
            </a:pPr>
            <a:endParaRPr lang="en-US" altLang="en-US" sz="1800" dirty="0"/>
          </a:p>
          <a:p>
            <a:pPr eaLnBrk="1" hangingPunct="1">
              <a:buFont typeface="Garamond" pitchFamily="18" charset="0"/>
              <a:buAutoNum type="arabicPeriod"/>
            </a:pPr>
            <a:endParaRPr lang="en-US" altLang="en-US" sz="1800" dirty="0"/>
          </a:p>
          <a:p>
            <a:pPr eaLnBrk="1" hangingPunct="1"/>
            <a:endParaRPr lang="en-US" altLang="en-US" dirty="0"/>
          </a:p>
        </p:txBody>
      </p:sp>
      <p:sp>
        <p:nvSpPr>
          <p:cNvPr id="5" name="Footer Placeholder 4"/>
          <p:cNvSpPr>
            <a:spLocks noGrp="1"/>
          </p:cNvSpPr>
          <p:nvPr>
            <p:ph type="ftr" sz="quarter" idx="11"/>
          </p:nvPr>
        </p:nvSpPr>
        <p:spPr>
          <a:xfrm>
            <a:off x="5937250" y="6403975"/>
            <a:ext cx="2895600" cy="365125"/>
          </a:xfrm>
        </p:spPr>
        <p:txBody>
          <a:bodyPr/>
          <a:lstStyle/>
          <a:p>
            <a:pPr>
              <a:defRPr/>
            </a:pPr>
            <a:r>
              <a:rPr lang="en-US" altLang="zh-CN"/>
              <a:t>Adaboost , 2022.9.29a</a:t>
            </a:r>
            <a:endParaRPr lang="en-US" altLang="zh-CN" dirty="0"/>
          </a:p>
        </p:txBody>
      </p:sp>
      <p:sp>
        <p:nvSpPr>
          <p:cNvPr id="11269"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FDE6A9BA-B1F7-478D-8EAA-CA1795F90385}" type="slidenum">
              <a:rPr lang="en-US" altLang="en-US" sz="1200">
                <a:latin typeface="Garamond" pitchFamily="18" charset="0"/>
              </a:rPr>
              <a:pPr eaLnBrk="1" hangingPunct="1">
                <a:spcBef>
                  <a:spcPct val="0"/>
                </a:spcBef>
                <a:buFontTx/>
                <a:buNone/>
              </a:pPr>
              <a:t>11</a:t>
            </a:fld>
            <a:endParaRPr lang="en-US" altLang="en-US" sz="1200">
              <a:latin typeface="Garamond" pitchFamily="18" charset="0"/>
            </a:endParaRPr>
          </a:p>
        </p:txBody>
      </p:sp>
      <p:pic>
        <p:nvPicPr>
          <p:cNvPr id="11270" name="Picture 3" descr="B:\13Btemp\quadone2.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8350" y="2133600"/>
            <a:ext cx="4305300" cy="430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1271" name="Object 19"/>
          <p:cNvGraphicFramePr>
            <a:graphicFrameLocks noChangeAspect="1"/>
          </p:cNvGraphicFramePr>
          <p:nvPr>
            <p:extLst>
              <p:ext uri="{D42A27DB-BD31-4B8C-83A1-F6EECF244321}">
                <p14:modId xmlns:p14="http://schemas.microsoft.com/office/powerpoint/2010/main" val="2819858320"/>
              </p:ext>
            </p:extLst>
          </p:nvPr>
        </p:nvGraphicFramePr>
        <p:xfrm>
          <a:off x="4256088" y="228600"/>
          <a:ext cx="4711700" cy="1393825"/>
        </p:xfrm>
        <a:graphic>
          <a:graphicData uri="http://schemas.openxmlformats.org/presentationml/2006/ole">
            <mc:AlternateContent xmlns:mc="http://schemas.openxmlformats.org/markup-compatibility/2006">
              <mc:Choice xmlns:v="urn:schemas-microsoft-com:vml" Requires="v">
                <p:oleObj name="Equation" r:id="rId4" imgW="3174840" imgH="939600" progId="Equation.3">
                  <p:embed/>
                </p:oleObj>
              </mc:Choice>
              <mc:Fallback>
                <p:oleObj name="Equation" r:id="rId4" imgW="3174840" imgH="939600" progId="Equation.3">
                  <p:embed/>
                  <p:pic>
                    <p:nvPicPr>
                      <p:cNvPr id="0" name="Object 19"/>
                      <p:cNvPicPr>
                        <a:picLocks noChangeAspect="1" noChangeArrowheads="1"/>
                      </p:cNvPicPr>
                      <p:nvPr/>
                    </p:nvPicPr>
                    <p:blipFill>
                      <a:blip r:embed="rId5"/>
                      <a:srcRect/>
                      <a:stretch>
                        <a:fillRect/>
                      </a:stretch>
                    </p:blipFill>
                    <p:spPr bwMode="auto">
                      <a:xfrm>
                        <a:off x="4256088" y="228600"/>
                        <a:ext cx="4711700" cy="139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272" name="Text Box 22"/>
          <p:cNvSpPr txBox="1">
            <a:spLocks noChangeArrowheads="1"/>
          </p:cNvSpPr>
          <p:nvPr/>
        </p:nvSpPr>
        <p:spPr bwMode="auto">
          <a:xfrm>
            <a:off x="6232525" y="5029200"/>
            <a:ext cx="1152525" cy="6461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CN" sz="1800">
                <a:solidFill>
                  <a:srgbClr val="FF0000"/>
                </a:solidFill>
                <a:latin typeface="Arial" charset="0"/>
              </a:rPr>
              <a:t>Class +1:</a:t>
            </a:r>
          </a:p>
          <a:p>
            <a:pPr eaLnBrk="1" hangingPunct="1">
              <a:spcBef>
                <a:spcPct val="0"/>
              </a:spcBef>
              <a:buFontTx/>
              <a:buNone/>
            </a:pPr>
            <a:r>
              <a:rPr lang="en-US" altLang="zh-CN" sz="1800">
                <a:solidFill>
                  <a:srgbClr val="FF0000"/>
                </a:solidFill>
                <a:latin typeface="Arial" charset="0"/>
              </a:rPr>
              <a:t>V-mu&lt;c</a:t>
            </a:r>
            <a:endParaRPr lang="en-US" altLang="en-US" sz="1800">
              <a:solidFill>
                <a:srgbClr val="FF0000"/>
              </a:solidFill>
              <a:latin typeface="Arial" charset="0"/>
              <a:ea typeface="SimSun" pitchFamily="2" charset="-122"/>
            </a:endParaRPr>
          </a:p>
        </p:txBody>
      </p:sp>
      <p:sp>
        <p:nvSpPr>
          <p:cNvPr id="11273" name="Text Box 22"/>
          <p:cNvSpPr txBox="1">
            <a:spLocks noChangeArrowheads="1"/>
          </p:cNvSpPr>
          <p:nvPr/>
        </p:nvSpPr>
        <p:spPr bwMode="auto">
          <a:xfrm>
            <a:off x="6184900" y="3106738"/>
            <a:ext cx="1095375" cy="64611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CN" sz="1800">
                <a:solidFill>
                  <a:srgbClr val="00B050"/>
                </a:solidFill>
                <a:latin typeface="Arial" charset="0"/>
              </a:rPr>
              <a:t>Class -1:</a:t>
            </a:r>
          </a:p>
          <a:p>
            <a:pPr eaLnBrk="1" hangingPunct="1">
              <a:spcBef>
                <a:spcPct val="0"/>
              </a:spcBef>
              <a:buFontTx/>
              <a:buNone/>
            </a:pPr>
            <a:r>
              <a:rPr lang="en-US" altLang="zh-CN" sz="1800">
                <a:solidFill>
                  <a:srgbClr val="00B050"/>
                </a:solidFill>
                <a:latin typeface="Arial" charset="0"/>
              </a:rPr>
              <a:t>V-mu&gt;c</a:t>
            </a:r>
            <a:endParaRPr lang="en-US" altLang="en-US" sz="1800">
              <a:solidFill>
                <a:srgbClr val="00B050"/>
              </a:solidFill>
              <a:latin typeface="Arial" charset="0"/>
              <a:ea typeface="SimSun" pitchFamily="2" charset="-122"/>
            </a:endParaRPr>
          </a:p>
        </p:txBody>
      </p:sp>
      <p:sp>
        <p:nvSpPr>
          <p:cNvPr id="11274" name="TextBox 21"/>
          <p:cNvSpPr txBox="1">
            <a:spLocks noChangeArrowheads="1"/>
          </p:cNvSpPr>
          <p:nvPr/>
        </p:nvSpPr>
        <p:spPr bwMode="auto">
          <a:xfrm>
            <a:off x="5562600" y="2038350"/>
            <a:ext cx="2819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2000">
                <a:latin typeface="Arial" charset="0"/>
              </a:rPr>
              <a:t>Assume Polarity </a:t>
            </a:r>
            <a:r>
              <a:rPr lang="en-US" altLang="en-US" sz="2000" i="1">
                <a:latin typeface="Arial" charset="0"/>
              </a:rPr>
              <a:t>P</a:t>
            </a:r>
            <a:r>
              <a:rPr lang="en-US" altLang="en-US" sz="2000" i="1" baseline="-25000">
                <a:latin typeface="Arial" charset="0"/>
              </a:rPr>
              <a:t>t</a:t>
            </a:r>
            <a:r>
              <a:rPr lang="en-US" altLang="en-US" sz="2000">
                <a:latin typeface="Arial" charset="0"/>
              </a:rPr>
              <a:t> is 1</a:t>
            </a:r>
          </a:p>
        </p:txBody>
      </p:sp>
      <p:sp>
        <p:nvSpPr>
          <p:cNvPr id="11275" name="Text Box 8"/>
          <p:cNvSpPr txBox="1">
            <a:spLocks noChangeArrowheads="1"/>
          </p:cNvSpPr>
          <p:nvPr/>
        </p:nvSpPr>
        <p:spPr bwMode="auto">
          <a:xfrm>
            <a:off x="8001000" y="2428875"/>
            <a:ext cx="1038225"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CN" sz="1800">
                <a:latin typeface="Arial" charset="0"/>
              </a:rPr>
              <a:t>v=mu+c</a:t>
            </a:r>
          </a:p>
          <a:p>
            <a:pPr eaLnBrk="1" hangingPunct="1">
              <a:spcBef>
                <a:spcPct val="0"/>
              </a:spcBef>
              <a:buFontTx/>
              <a:buNone/>
            </a:pPr>
            <a:r>
              <a:rPr lang="en-US" altLang="zh-CN" sz="1800">
                <a:latin typeface="Arial" charset="0"/>
              </a:rPr>
              <a:t>or</a:t>
            </a:r>
          </a:p>
          <a:p>
            <a:pPr eaLnBrk="1" hangingPunct="1">
              <a:spcBef>
                <a:spcPct val="0"/>
              </a:spcBef>
              <a:buFontTx/>
              <a:buNone/>
            </a:pPr>
            <a:r>
              <a:rPr lang="en-US" altLang="zh-CN" sz="1800">
                <a:latin typeface="Arial" charset="0"/>
              </a:rPr>
              <a:t>v-mu=c </a:t>
            </a:r>
          </a:p>
          <a:p>
            <a:pPr eaLnBrk="1" hangingPunct="1">
              <a:spcBef>
                <a:spcPct val="0"/>
              </a:spcBef>
              <a:buFontTx/>
              <a:buNone/>
            </a:pPr>
            <a:endParaRPr lang="en-US" altLang="en-US" sz="1800">
              <a:latin typeface="Arial" charset="0"/>
              <a:ea typeface="SimSun" pitchFamily="2" charset="-122"/>
            </a:endParaRPr>
          </a:p>
        </p:txBody>
      </p:sp>
      <p:cxnSp>
        <p:nvCxnSpPr>
          <p:cNvPr id="11276" name="Straight Arrow Connector 25"/>
          <p:cNvCxnSpPr>
            <a:cxnSpLocks noChangeShapeType="1"/>
          </p:cNvCxnSpPr>
          <p:nvPr/>
        </p:nvCxnSpPr>
        <p:spPr bwMode="auto">
          <a:xfrm flipH="1">
            <a:off x="8229600" y="3276600"/>
            <a:ext cx="76200" cy="533400"/>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277" name="Straight Arrow Connector 2"/>
          <p:cNvCxnSpPr>
            <a:cxnSpLocks noChangeShapeType="1"/>
          </p:cNvCxnSpPr>
          <p:nvPr/>
        </p:nvCxnSpPr>
        <p:spPr bwMode="auto">
          <a:xfrm flipV="1">
            <a:off x="5565854" y="1524000"/>
            <a:ext cx="838200" cy="2438400"/>
          </a:xfrm>
          <a:prstGeom prst="straightConnector1">
            <a:avLst/>
          </a:prstGeom>
          <a:noFill/>
          <a:ln w="9525" algn="ctr">
            <a:solidFill>
              <a:schemeClr val="tx1"/>
            </a:solidFill>
            <a:prstDash val="dash"/>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278" name="Freeform 8"/>
          <p:cNvSpPr>
            <a:spLocks/>
          </p:cNvSpPr>
          <p:nvPr/>
        </p:nvSpPr>
        <p:spPr bwMode="auto">
          <a:xfrm>
            <a:off x="6049188" y="1265237"/>
            <a:ext cx="1209675" cy="4022725"/>
          </a:xfrm>
          <a:custGeom>
            <a:avLst/>
            <a:gdLst>
              <a:gd name="T0" fmla="*/ 0 w 1254358"/>
              <a:gd name="T1" fmla="*/ 5403431 h 3471746"/>
              <a:gd name="T2" fmla="*/ 837007 w 1254358"/>
              <a:gd name="T3" fmla="*/ 2175266 h 3471746"/>
              <a:gd name="T4" fmla="*/ 1109369 w 1254358"/>
              <a:gd name="T5" fmla="*/ 833080 h 3471746"/>
              <a:gd name="T6" fmla="*/ 1062869 w 1254358"/>
              <a:gd name="T7" fmla="*/ 150409 h 3471746"/>
              <a:gd name="T8" fmla="*/ 996437 w 1254358"/>
              <a:gd name="T9" fmla="*/ 0 h 347174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54358" h="3471746">
                <a:moveTo>
                  <a:pt x="0" y="3471746"/>
                </a:moveTo>
                <a:cubicBezTo>
                  <a:pt x="364893" y="2679390"/>
                  <a:pt x="729786" y="1887034"/>
                  <a:pt x="936703" y="1397619"/>
                </a:cubicBezTo>
                <a:cubicBezTo>
                  <a:pt x="1143620" y="908204"/>
                  <a:pt x="1199376" y="752087"/>
                  <a:pt x="1241503" y="535258"/>
                </a:cubicBezTo>
                <a:cubicBezTo>
                  <a:pt x="1283630" y="318429"/>
                  <a:pt x="1210527" y="185854"/>
                  <a:pt x="1189464" y="96644"/>
                </a:cubicBezTo>
                <a:cubicBezTo>
                  <a:pt x="1168401" y="7434"/>
                  <a:pt x="1141761" y="3717"/>
                  <a:pt x="1115122" y="0"/>
                </a:cubicBezTo>
              </a:path>
            </a:pathLst>
          </a:custGeom>
          <a:noFill/>
          <a:ln w="9525" cap="flat" cmpd="sng" algn="ctr">
            <a:solidFill>
              <a:schemeClr val="tx1"/>
            </a:solidFill>
            <a:prstDash val="dash"/>
            <a:round/>
            <a:headEnd type="none" w="med" len="me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 name="Right Brace 2"/>
          <p:cNvSpPr/>
          <p:nvPr/>
        </p:nvSpPr>
        <p:spPr>
          <a:xfrm>
            <a:off x="8520112" y="3810000"/>
            <a:ext cx="166688" cy="12192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TextBox 3"/>
          <p:cNvSpPr txBox="1"/>
          <p:nvPr/>
        </p:nvSpPr>
        <p:spPr>
          <a:xfrm>
            <a:off x="8535135" y="4380813"/>
            <a:ext cx="697029" cy="400110"/>
          </a:xfrm>
          <a:prstGeom prst="rect">
            <a:avLst/>
          </a:prstGeom>
          <a:noFill/>
        </p:spPr>
        <p:txBody>
          <a:bodyPr wrap="square" rtlCol="0">
            <a:spAutoFit/>
          </a:bodyPr>
          <a:lstStyle/>
          <a:p>
            <a:r>
              <a:rPr lang="en-US" dirty="0"/>
              <a:t>6-2</a:t>
            </a:r>
          </a:p>
        </p:txBody>
      </p:sp>
      <p:sp>
        <p:nvSpPr>
          <p:cNvPr id="6" name="Right Brace 5"/>
          <p:cNvSpPr/>
          <p:nvPr/>
        </p:nvSpPr>
        <p:spPr>
          <a:xfrm rot="5400000">
            <a:off x="6757601" y="4674800"/>
            <a:ext cx="228598" cy="302020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TextBox 18"/>
          <p:cNvSpPr txBox="1"/>
          <p:nvPr/>
        </p:nvSpPr>
        <p:spPr>
          <a:xfrm>
            <a:off x="6691050" y="6244089"/>
            <a:ext cx="544667" cy="400110"/>
          </a:xfrm>
          <a:prstGeom prst="rect">
            <a:avLst/>
          </a:prstGeom>
          <a:noFill/>
        </p:spPr>
        <p:txBody>
          <a:bodyPr wrap="square" rtlCol="0">
            <a:spAutoFit/>
          </a:bodyPr>
          <a:lstStyle/>
          <a:p>
            <a:r>
              <a:rPr lang="en-US" dirty="0"/>
              <a:t>10</a:t>
            </a:r>
          </a:p>
        </p:txBody>
      </p:sp>
      <p:sp>
        <p:nvSpPr>
          <p:cNvPr id="20" name="Oval 19">
            <a:extLst>
              <a:ext uri="{FF2B5EF4-FFF2-40B4-BE49-F238E27FC236}">
                <a16:creationId xmlns:a16="http://schemas.microsoft.com/office/drawing/2014/main" id="{02729B33-9148-4302-A965-6A05C80FBCE2}"/>
              </a:ext>
            </a:extLst>
          </p:cNvPr>
          <p:cNvSpPr/>
          <p:nvPr/>
        </p:nvSpPr>
        <p:spPr>
          <a:xfrm>
            <a:off x="5226937" y="5607052"/>
            <a:ext cx="192087" cy="18097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5820C99A-F24C-450A-A53F-3E29A2BCCFB2}"/>
              </a:ext>
            </a:extLst>
          </p:cNvPr>
          <p:cNvSpPr txBox="1"/>
          <p:nvPr/>
        </p:nvSpPr>
        <p:spPr>
          <a:xfrm>
            <a:off x="4463436" y="5801685"/>
            <a:ext cx="4654192" cy="400110"/>
          </a:xfrm>
          <a:prstGeom prst="rect">
            <a:avLst/>
          </a:prstGeom>
          <a:noFill/>
        </p:spPr>
        <p:txBody>
          <a:bodyPr wrap="square">
            <a:spAutoFit/>
          </a:bodyPr>
          <a:lstStyle/>
          <a:p>
            <a:r>
              <a:rPr lang="en-US" dirty="0"/>
              <a:t>(0,0)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marL="342900" indent="-342900" eaLnBrk="1" hangingPunct="1"/>
            <a:r>
              <a:rPr lang="en-US" altLang="en-US" sz="3600" dirty="0">
                <a:solidFill>
                  <a:srgbClr val="FF0000"/>
                </a:solidFill>
              </a:rPr>
              <a:t>Answer for exercise 2 </a:t>
            </a:r>
          </a:p>
        </p:txBody>
      </p:sp>
      <p:sp>
        <p:nvSpPr>
          <p:cNvPr id="12291" name="Content Placeholder 2"/>
          <p:cNvSpPr>
            <a:spLocks noGrp="1"/>
          </p:cNvSpPr>
          <p:nvPr>
            <p:ph idx="1"/>
          </p:nvPr>
        </p:nvSpPr>
        <p:spPr/>
        <p:txBody>
          <a:bodyPr/>
          <a:lstStyle/>
          <a:p>
            <a:pPr marL="342900" lvl="1" indent="-342900" eaLnBrk="1" hangingPunct="1">
              <a:buClr>
                <a:schemeClr val="accent1"/>
              </a:buClr>
              <a:buSzPct val="65000"/>
              <a:buFont typeface="Wingdings" pitchFamily="2" charset="2"/>
              <a:buChar char="n"/>
            </a:pPr>
            <a:r>
              <a:rPr lang="en-US" altLang="en-US" dirty="0"/>
              <a:t>P3(u=6,v=3):</a:t>
            </a:r>
          </a:p>
          <a:p>
            <a:pPr marL="695325" lvl="2" indent="-342900" eaLnBrk="1" hangingPunct="1"/>
            <a:r>
              <a:rPr lang="en-US" altLang="en-US" sz="2000" dirty="0"/>
              <a:t>V-mu=3-0.4*6=0.6, since c=2, so v-mu&lt;c, so it is class +1</a:t>
            </a:r>
          </a:p>
          <a:p>
            <a:pPr eaLnBrk="1" hangingPunct="1"/>
            <a:r>
              <a:rPr lang="en-US" altLang="en-US" sz="2800" dirty="0"/>
              <a:t>P4(u=2,v=3):</a:t>
            </a:r>
          </a:p>
          <a:p>
            <a:pPr marL="695325" lvl="2" indent="-342900" eaLnBrk="1" hangingPunct="1"/>
            <a:r>
              <a:rPr lang="en-US" altLang="en-US" sz="2000" dirty="0"/>
              <a:t>V-mu=3-0.4*2=2.2, since c=2, so v-mu&gt;c, so it is class -1</a:t>
            </a:r>
          </a:p>
          <a:p>
            <a:pPr eaLnBrk="1" hangingPunct="1"/>
            <a:endParaRPr lang="en-US" altLang="en-US" dirty="0"/>
          </a:p>
        </p:txBody>
      </p:sp>
      <p:sp>
        <p:nvSpPr>
          <p:cNvPr id="4" name="Footer Placeholder 3"/>
          <p:cNvSpPr>
            <a:spLocks noGrp="1"/>
          </p:cNvSpPr>
          <p:nvPr>
            <p:ph type="ftr" sz="quarter" idx="11"/>
          </p:nvPr>
        </p:nvSpPr>
        <p:spPr/>
        <p:txBody>
          <a:bodyPr/>
          <a:lstStyle/>
          <a:p>
            <a:pPr>
              <a:defRPr/>
            </a:pPr>
            <a:r>
              <a:rPr lang="en-US" altLang="zh-CN"/>
              <a:t>Adaboost , 2022.9.29a</a:t>
            </a:r>
          </a:p>
        </p:txBody>
      </p:sp>
      <p:sp>
        <p:nvSpPr>
          <p:cNvPr id="12293"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673EE2AE-DD7C-460E-9937-FBE16BF42EA9}" type="slidenum">
              <a:rPr lang="en-US" altLang="en-US" sz="1200">
                <a:latin typeface="Garamond" pitchFamily="18" charset="0"/>
              </a:rPr>
              <a:pPr eaLnBrk="1" hangingPunct="1">
                <a:spcBef>
                  <a:spcPct val="0"/>
                </a:spcBef>
                <a:buFontTx/>
                <a:buNone/>
              </a:pPr>
              <a:t>12</a:t>
            </a:fld>
            <a:endParaRPr lang="en-US" altLang="en-US" sz="1200">
              <a:latin typeface="Garamond"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Grp="1" noChangeArrowheads="1"/>
          </p:cNvSpPr>
          <p:nvPr>
            <p:ph type="title"/>
          </p:nvPr>
        </p:nvSpPr>
        <p:spPr/>
        <p:txBody>
          <a:bodyPr>
            <a:normAutofit/>
          </a:bodyPr>
          <a:lstStyle/>
          <a:p>
            <a:pPr eaLnBrk="1" hangingPunct="1"/>
            <a:r>
              <a:rPr lang="en-US" altLang="zh-CN" sz="3400" dirty="0"/>
              <a:t>Learn what is h( ), a weak classifier.</a:t>
            </a:r>
            <a:r>
              <a:rPr lang="en-US" altLang="en-US" sz="3400" dirty="0"/>
              <a:t> </a:t>
            </a:r>
            <a:br>
              <a:rPr lang="en-US" altLang="zh-CN" sz="3400" dirty="0"/>
            </a:br>
            <a:r>
              <a:rPr lang="en-US" altLang="en-US" sz="3400" dirty="0"/>
              <a:t>Decision stump</a:t>
            </a:r>
          </a:p>
        </p:txBody>
      </p:sp>
      <p:sp>
        <p:nvSpPr>
          <p:cNvPr id="13315" name="Rectangle 3"/>
          <p:cNvSpPr>
            <a:spLocks noGrp="1" noChangeArrowheads="1"/>
          </p:cNvSpPr>
          <p:nvPr>
            <p:ph sz="half" idx="1"/>
          </p:nvPr>
        </p:nvSpPr>
        <p:spPr>
          <a:xfrm>
            <a:off x="457200" y="1219200"/>
            <a:ext cx="4038600" cy="5502275"/>
          </a:xfrm>
        </p:spPr>
        <p:txBody>
          <a:bodyPr/>
          <a:lstStyle/>
          <a:p>
            <a:pPr eaLnBrk="1" hangingPunct="1"/>
            <a:r>
              <a:rPr lang="en-US" altLang="en-US" sz="3200" dirty="0"/>
              <a:t>Decision stump definition</a:t>
            </a:r>
          </a:p>
          <a:p>
            <a:pPr eaLnBrk="1" hangingPunct="1"/>
            <a:r>
              <a:rPr lang="en-US" altLang="en-US" sz="2000" i="1" dirty="0"/>
              <a:t>A </a:t>
            </a:r>
            <a:r>
              <a:rPr lang="en-US" altLang="en-US" sz="2000" b="1" i="1" dirty="0"/>
              <a:t>decision stump</a:t>
            </a:r>
            <a:r>
              <a:rPr lang="en-US" altLang="en-US" sz="2000" i="1" dirty="0"/>
              <a:t> is a </a:t>
            </a:r>
            <a:r>
              <a:rPr lang="en-US" altLang="en-US" sz="2000" i="1" dirty="0">
                <a:hlinkClick r:id="rId3" tooltip="Machine learning"/>
              </a:rPr>
              <a:t>machine learning</a:t>
            </a:r>
            <a:r>
              <a:rPr lang="en-US" altLang="en-US" sz="2000" i="1" dirty="0"/>
              <a:t> model consisting of a one-level </a:t>
            </a:r>
            <a:r>
              <a:rPr lang="en-US" altLang="en-US" sz="2000" i="1" dirty="0">
                <a:hlinkClick r:id="rId4" tooltip="Decision tree learning"/>
              </a:rPr>
              <a:t>decision tree</a:t>
            </a:r>
            <a:r>
              <a:rPr lang="en-US" altLang="en-US" sz="2000" i="1" dirty="0"/>
              <a:t>.</a:t>
            </a:r>
            <a:r>
              <a:rPr lang="en-US" altLang="en-US" sz="2000" i="1" dirty="0">
                <a:hlinkClick r:id="rId5"/>
              </a:rPr>
              <a:t>[1]</a:t>
            </a:r>
            <a:r>
              <a:rPr lang="en-US" altLang="en-US" sz="2000" i="1" dirty="0"/>
              <a:t> That is, it is a decision tree with one internal node (the root) which is immediately connected to the terminal nodes. A decision stump makes a prediction based on the value of just a single input feature. Sometimes they are also called </a:t>
            </a:r>
            <a:r>
              <a:rPr lang="en-US" altLang="en-US" sz="2000" b="1" i="1" dirty="0"/>
              <a:t>1-rules</a:t>
            </a:r>
            <a:r>
              <a:rPr lang="en-US" altLang="en-US" sz="2000" i="1" dirty="0"/>
              <a:t>.</a:t>
            </a:r>
            <a:r>
              <a:rPr lang="en-US" altLang="en-US" sz="2000" i="1" dirty="0">
                <a:hlinkClick r:id="rId6"/>
              </a:rPr>
              <a:t>[2]</a:t>
            </a:r>
            <a:r>
              <a:rPr lang="en-US" altLang="en-US" sz="2000" i="1" dirty="0"/>
              <a:t> </a:t>
            </a:r>
          </a:p>
          <a:p>
            <a:pPr eaLnBrk="1" hangingPunct="1"/>
            <a:r>
              <a:rPr lang="en-US" altLang="en-US" sz="1600" i="1" dirty="0"/>
              <a:t>From </a:t>
            </a:r>
            <a:r>
              <a:rPr lang="en-US" altLang="en-US" sz="1600" i="1" dirty="0">
                <a:hlinkClick r:id="rId7"/>
              </a:rPr>
              <a:t>http://en.wikipedia.org/wiki/Decision_stump</a:t>
            </a:r>
            <a:endParaRPr lang="en-US" altLang="en-US" sz="1600" i="1" dirty="0"/>
          </a:p>
          <a:p>
            <a:pPr eaLnBrk="1" hangingPunct="1"/>
            <a:endParaRPr lang="en-US" altLang="en-US" sz="2600" i="1" dirty="0"/>
          </a:p>
          <a:p>
            <a:pPr eaLnBrk="1" hangingPunct="1"/>
            <a:endParaRPr lang="en-US" altLang="en-US" sz="2600" i="1" dirty="0"/>
          </a:p>
        </p:txBody>
      </p:sp>
      <p:sp>
        <p:nvSpPr>
          <p:cNvPr id="2" name="Rectangle 10"/>
          <p:cNvSpPr>
            <a:spLocks noGrp="1" noChangeArrowheads="1"/>
          </p:cNvSpPr>
          <p:nvPr>
            <p:ph sz="half" idx="2"/>
          </p:nvPr>
        </p:nvSpPr>
        <p:spPr/>
        <p:txBody>
          <a:bodyPr/>
          <a:lstStyle/>
          <a:p>
            <a:pPr eaLnBrk="1" hangingPunct="1"/>
            <a:r>
              <a:rPr lang="en-US" altLang="en-US" sz="3900" i="1" dirty="0"/>
              <a:t>Example</a:t>
            </a:r>
          </a:p>
          <a:p>
            <a:pPr eaLnBrk="1" hangingPunct="1"/>
            <a:endParaRPr lang="en-US" altLang="en-US" sz="2600" dirty="0"/>
          </a:p>
        </p:txBody>
      </p:sp>
      <p:sp>
        <p:nvSpPr>
          <p:cNvPr id="12" name="Footer Placeholder 5"/>
          <p:cNvSpPr>
            <a:spLocks noGrp="1"/>
          </p:cNvSpPr>
          <p:nvPr>
            <p:ph type="ftr" sz="quarter" idx="11"/>
          </p:nvPr>
        </p:nvSpPr>
        <p:spPr/>
        <p:txBody>
          <a:bodyPr/>
          <a:lstStyle/>
          <a:p>
            <a:pPr>
              <a:defRPr/>
            </a:pPr>
            <a:r>
              <a:rPr lang="en-US" altLang="zh-CN"/>
              <a:t>Adaboost , 2022.9.29a</a:t>
            </a:r>
          </a:p>
        </p:txBody>
      </p:sp>
      <p:sp>
        <p:nvSpPr>
          <p:cNvPr id="13318"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81D5765C-6756-4849-8561-68B772E55A43}" type="slidenum">
              <a:rPr lang="en-US" altLang="en-US" sz="1200">
                <a:latin typeface="Garamond" pitchFamily="18" charset="0"/>
              </a:rPr>
              <a:pPr eaLnBrk="1" hangingPunct="1">
                <a:spcBef>
                  <a:spcPct val="0"/>
                </a:spcBef>
                <a:buFontTx/>
                <a:buNone/>
              </a:pPr>
              <a:t>13</a:t>
            </a:fld>
            <a:endParaRPr lang="en-US" altLang="en-US" sz="1200">
              <a:latin typeface="Garamond" pitchFamily="18" charset="0"/>
            </a:endParaRPr>
          </a:p>
        </p:txBody>
      </p:sp>
      <p:sp>
        <p:nvSpPr>
          <p:cNvPr id="13319" name="Text Box 4"/>
          <p:cNvSpPr txBox="1">
            <a:spLocks noChangeArrowheads="1"/>
          </p:cNvSpPr>
          <p:nvPr/>
        </p:nvSpPr>
        <p:spPr bwMode="auto">
          <a:xfrm>
            <a:off x="5562600" y="2590800"/>
            <a:ext cx="16954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1800">
                <a:latin typeface="Arial" charset="0"/>
              </a:rPr>
              <a:t>Temperature T</a:t>
            </a:r>
          </a:p>
          <a:p>
            <a:pPr eaLnBrk="1" hangingPunct="1">
              <a:spcBef>
                <a:spcPct val="0"/>
              </a:spcBef>
              <a:buFontTx/>
              <a:buNone/>
            </a:pPr>
            <a:endParaRPr lang="en-US" altLang="en-US" sz="1800">
              <a:latin typeface="Arial" charset="0"/>
            </a:endParaRPr>
          </a:p>
        </p:txBody>
      </p:sp>
      <p:sp>
        <p:nvSpPr>
          <p:cNvPr id="13320" name="Oval 5"/>
          <p:cNvSpPr>
            <a:spLocks noChangeArrowheads="1"/>
          </p:cNvSpPr>
          <p:nvPr/>
        </p:nvSpPr>
        <p:spPr bwMode="auto">
          <a:xfrm>
            <a:off x="5029200" y="2362200"/>
            <a:ext cx="2590800" cy="9144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2000">
              <a:latin typeface="Arial" charset="0"/>
            </a:endParaRPr>
          </a:p>
        </p:txBody>
      </p:sp>
      <p:sp>
        <p:nvSpPr>
          <p:cNvPr id="13321" name="Line 6"/>
          <p:cNvSpPr>
            <a:spLocks noChangeShapeType="1"/>
          </p:cNvSpPr>
          <p:nvPr/>
        </p:nvSpPr>
        <p:spPr bwMode="auto">
          <a:xfrm flipH="1">
            <a:off x="5029200" y="3276600"/>
            <a:ext cx="12192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22" name="Line 7"/>
          <p:cNvSpPr>
            <a:spLocks noChangeShapeType="1"/>
          </p:cNvSpPr>
          <p:nvPr/>
        </p:nvSpPr>
        <p:spPr bwMode="auto">
          <a:xfrm>
            <a:off x="6400800" y="3276600"/>
            <a:ext cx="9144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23" name="Text Box 8"/>
          <p:cNvSpPr txBox="1">
            <a:spLocks noChangeArrowheads="1"/>
          </p:cNvSpPr>
          <p:nvPr/>
        </p:nvSpPr>
        <p:spPr bwMode="auto">
          <a:xfrm>
            <a:off x="4332514" y="3854450"/>
            <a:ext cx="4343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1800" dirty="0">
                <a:latin typeface="Arial" charset="0"/>
              </a:rPr>
              <a:t>T&lt;=10</a:t>
            </a:r>
            <a:r>
              <a:rPr lang="en-US" altLang="en-US" sz="1800" baseline="30000" dirty="0">
                <a:latin typeface="Arial" charset="0"/>
              </a:rPr>
              <a:t>o</a:t>
            </a:r>
            <a:r>
              <a:rPr lang="en-US" altLang="en-US" sz="1800" dirty="0">
                <a:latin typeface="Arial" charset="0"/>
              </a:rPr>
              <a:t>c</a:t>
            </a:r>
            <a:r>
              <a:rPr lang="en-US" altLang="en-US" sz="1800" baseline="30000" dirty="0">
                <a:latin typeface="Arial" charset="0"/>
              </a:rPr>
              <a:t> 	         </a:t>
            </a:r>
            <a:r>
              <a:rPr lang="en-US" altLang="en-US" sz="1800" dirty="0">
                <a:latin typeface="Arial" charset="0"/>
              </a:rPr>
              <a:t>10</a:t>
            </a:r>
            <a:r>
              <a:rPr lang="en-US" altLang="en-US" sz="1800" baseline="30000" dirty="0">
                <a:latin typeface="Arial" charset="0"/>
              </a:rPr>
              <a:t>o</a:t>
            </a:r>
            <a:r>
              <a:rPr lang="en-US" altLang="en-US" sz="1800" dirty="0">
                <a:latin typeface="Arial" charset="0"/>
              </a:rPr>
              <a:t>c&lt;T&lt;28</a:t>
            </a:r>
            <a:r>
              <a:rPr lang="en-US" altLang="en-US" sz="1800" baseline="30000" dirty="0">
                <a:latin typeface="Arial" charset="0"/>
              </a:rPr>
              <a:t>o</a:t>
            </a:r>
            <a:r>
              <a:rPr lang="en-US" altLang="en-US" sz="1800" dirty="0">
                <a:latin typeface="Arial" charset="0"/>
              </a:rPr>
              <a:t>c</a:t>
            </a:r>
            <a:r>
              <a:rPr lang="en-US" altLang="en-US" sz="1800" baseline="30000" dirty="0">
                <a:latin typeface="Arial" charset="0"/>
              </a:rPr>
              <a:t> </a:t>
            </a:r>
            <a:r>
              <a:rPr lang="en-US" altLang="en-US" sz="1800" dirty="0">
                <a:latin typeface="Arial" charset="0"/>
              </a:rPr>
              <a:t>   T&gt;=28</a:t>
            </a:r>
            <a:r>
              <a:rPr lang="en-US" altLang="en-US" sz="1800" baseline="30000" dirty="0">
                <a:latin typeface="Arial" charset="0"/>
              </a:rPr>
              <a:t>0</a:t>
            </a:r>
            <a:r>
              <a:rPr lang="en-US" altLang="en-US" sz="1800" dirty="0">
                <a:latin typeface="Arial" charset="0"/>
              </a:rPr>
              <a:t>c</a:t>
            </a:r>
            <a:r>
              <a:rPr lang="en-US" altLang="en-US" sz="1800" baseline="30000" dirty="0">
                <a:latin typeface="Arial" charset="0"/>
              </a:rPr>
              <a:t> </a:t>
            </a:r>
          </a:p>
          <a:p>
            <a:pPr eaLnBrk="1" hangingPunct="1">
              <a:spcBef>
                <a:spcPct val="0"/>
              </a:spcBef>
              <a:buFontTx/>
              <a:buNone/>
            </a:pPr>
            <a:r>
              <a:rPr lang="en-US" altLang="en-US" sz="1800" dirty="0">
                <a:latin typeface="Arial" charset="0"/>
              </a:rPr>
              <a:t>Cold    	            mild 	   hot    </a:t>
            </a:r>
          </a:p>
        </p:txBody>
      </p:sp>
      <p:sp>
        <p:nvSpPr>
          <p:cNvPr id="13324" name="Line 9"/>
          <p:cNvSpPr>
            <a:spLocks noChangeShapeType="1"/>
          </p:cNvSpPr>
          <p:nvPr/>
        </p:nvSpPr>
        <p:spPr bwMode="auto">
          <a:xfrm>
            <a:off x="6324600" y="3276600"/>
            <a:ext cx="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ooter Placeholder 2"/>
          <p:cNvSpPr>
            <a:spLocks noGrp="1"/>
          </p:cNvSpPr>
          <p:nvPr>
            <p:ph type="ftr" sz="quarter" idx="11"/>
          </p:nvPr>
        </p:nvSpPr>
        <p:spPr/>
        <p:txBody>
          <a:bodyPr/>
          <a:lstStyle/>
          <a:p>
            <a:pPr>
              <a:defRPr/>
            </a:pPr>
            <a:r>
              <a:rPr lang="en-US" altLang="zh-CN"/>
              <a:t>Adaboost , 2022.9.29a</a:t>
            </a:r>
          </a:p>
        </p:txBody>
      </p:sp>
      <p:sp>
        <p:nvSpPr>
          <p:cNvPr id="14339"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86B79DF4-625A-4D1B-81B4-A624C3623CBA}" type="slidenum">
              <a:rPr lang="en-US" altLang="en-US" sz="1200">
                <a:latin typeface="Garamond" pitchFamily="18" charset="0"/>
              </a:rPr>
              <a:pPr eaLnBrk="1" hangingPunct="1">
                <a:spcBef>
                  <a:spcPct val="0"/>
                </a:spcBef>
                <a:buFontTx/>
                <a:buNone/>
              </a:pPr>
              <a:t>14</a:t>
            </a:fld>
            <a:endParaRPr lang="en-US" altLang="en-US" sz="1200">
              <a:latin typeface="Garamond" pitchFamily="18" charset="0"/>
            </a:endParaRPr>
          </a:p>
        </p:txBody>
      </p:sp>
      <p:sp>
        <p:nvSpPr>
          <p:cNvPr id="14340" name="Rectangle 2"/>
          <p:cNvSpPr>
            <a:spLocks noGrp="1" noChangeArrowheads="1"/>
          </p:cNvSpPr>
          <p:nvPr>
            <p:ph type="title" idx="4294967295"/>
          </p:nvPr>
        </p:nvSpPr>
        <p:spPr>
          <a:xfrm>
            <a:off x="0" y="277813"/>
            <a:ext cx="8229600" cy="1139825"/>
          </a:xfrm>
        </p:spPr>
        <p:txBody>
          <a:bodyPr/>
          <a:lstStyle/>
          <a:p>
            <a:pPr eaLnBrk="1" hangingPunct="1"/>
            <a:r>
              <a:rPr lang="en-US" altLang="en-US" sz="3400"/>
              <a:t>A weak learner (classifier )</a:t>
            </a:r>
            <a:r>
              <a:rPr lang="en-US" altLang="zh-CN" sz="3400"/>
              <a:t> </a:t>
            </a:r>
            <a:r>
              <a:rPr lang="en-US" altLang="en-US" sz="3400"/>
              <a:t>is a decision stump</a:t>
            </a:r>
          </a:p>
        </p:txBody>
      </p:sp>
      <p:sp>
        <p:nvSpPr>
          <p:cNvPr id="1028" name="Rectangle 3"/>
          <p:cNvSpPr>
            <a:spLocks noGrp="1" noChangeArrowheads="1"/>
          </p:cNvSpPr>
          <p:nvPr>
            <p:ph type="body" idx="4294967295"/>
          </p:nvPr>
        </p:nvSpPr>
        <p:spPr>
          <a:xfrm>
            <a:off x="0" y="1192213"/>
            <a:ext cx="7772400" cy="5257800"/>
          </a:xfrm>
          <a:ln>
            <a:solidFill>
              <a:srgbClr val="FFFF00"/>
            </a:solidFill>
            <a:miter lim="800000"/>
            <a:headEnd/>
            <a:tailEnd/>
          </a:ln>
        </p:spPr>
        <p:txBody>
          <a:bodyPr/>
          <a:lstStyle/>
          <a:p>
            <a:pPr eaLnBrk="1" hangingPunct="1"/>
            <a:r>
              <a:rPr lang="en-US" altLang="en-US"/>
              <a:t>Define weak learners based on rectangle features</a:t>
            </a:r>
          </a:p>
        </p:txBody>
      </p:sp>
      <p:graphicFrame>
        <p:nvGraphicFramePr>
          <p:cNvPr id="1026" name="Object 5"/>
          <p:cNvGraphicFramePr>
            <a:graphicFrameLocks noGrp="1" noChangeAspect="1"/>
          </p:cNvGraphicFramePr>
          <p:nvPr>
            <p:ph sz="half" idx="4294967295"/>
          </p:nvPr>
        </p:nvGraphicFramePr>
        <p:xfrm>
          <a:off x="0" y="2676525"/>
          <a:ext cx="4038600" cy="1503363"/>
        </p:xfrm>
        <a:graphic>
          <a:graphicData uri="http://schemas.openxmlformats.org/presentationml/2006/ole">
            <mc:AlternateContent xmlns:mc="http://schemas.openxmlformats.org/markup-compatibility/2006">
              <mc:Choice xmlns:v="urn:schemas-microsoft-com:vml" Requires="v">
                <p:oleObj name="公式" r:id="rId3" imgW="1841500" imgH="685800" progId="Equation.3">
                  <p:embed/>
                </p:oleObj>
              </mc:Choice>
              <mc:Fallback>
                <p:oleObj name="公式" r:id="rId3" imgW="1841500" imgH="6858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676525"/>
                        <a:ext cx="4038600" cy="1503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343" name="Freeform 20"/>
          <p:cNvSpPr>
            <a:spLocks/>
          </p:cNvSpPr>
          <p:nvPr/>
        </p:nvSpPr>
        <p:spPr bwMode="auto">
          <a:xfrm>
            <a:off x="7050088" y="4267200"/>
            <a:ext cx="1600200" cy="1828800"/>
          </a:xfrm>
          <a:custGeom>
            <a:avLst/>
            <a:gdLst>
              <a:gd name="T0" fmla="*/ 2147483647 w 1008"/>
              <a:gd name="T1" fmla="*/ 0 h 1152"/>
              <a:gd name="T2" fmla="*/ 0 w 1008"/>
              <a:gd name="T3" fmla="*/ 2147483647 h 1152"/>
              <a:gd name="T4" fmla="*/ 2147483647 w 1008"/>
              <a:gd name="T5" fmla="*/ 2147483647 h 1152"/>
              <a:gd name="T6" fmla="*/ 2147483647 w 1008"/>
              <a:gd name="T7" fmla="*/ 0 h 1152"/>
              <a:gd name="T8" fmla="*/ 2147483647 w 1008"/>
              <a:gd name="T9" fmla="*/ 0 h 11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08" h="1152">
                <a:moveTo>
                  <a:pt x="384" y="0"/>
                </a:moveTo>
                <a:lnTo>
                  <a:pt x="0" y="1152"/>
                </a:lnTo>
                <a:lnTo>
                  <a:pt x="1008" y="1152"/>
                </a:lnTo>
                <a:lnTo>
                  <a:pt x="1008" y="0"/>
                </a:lnTo>
                <a:lnTo>
                  <a:pt x="384" y="0"/>
                </a:lnTo>
                <a:close/>
              </a:path>
            </a:pathLst>
          </a:custGeom>
          <a:solidFill>
            <a:srgbClr val="FFFF00"/>
          </a:soli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56808" name="Line 8"/>
          <p:cNvSpPr>
            <a:spLocks noChangeShapeType="1"/>
          </p:cNvSpPr>
          <p:nvPr/>
        </p:nvSpPr>
        <p:spPr bwMode="auto">
          <a:xfrm flipH="1">
            <a:off x="2743200" y="2301875"/>
            <a:ext cx="1485900" cy="8985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56809" name="Text Box 9"/>
          <p:cNvSpPr txBox="1">
            <a:spLocks noChangeArrowheads="1"/>
          </p:cNvSpPr>
          <p:nvPr/>
        </p:nvSpPr>
        <p:spPr bwMode="auto">
          <a:xfrm>
            <a:off x="2514600" y="1981200"/>
            <a:ext cx="2819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a:spcBef>
                <a:spcPct val="0"/>
              </a:spcBef>
              <a:buFontTx/>
              <a:buNone/>
            </a:pPr>
            <a:r>
              <a:rPr lang="en-US" altLang="zh-CN" sz="1800">
                <a:latin typeface="Arial" charset="0"/>
              </a:rPr>
              <a:t>The function </a:t>
            </a:r>
            <a:r>
              <a:rPr lang="en-US" altLang="zh-CN" sz="1800" i="1">
                <a:latin typeface="Arial" charset="0"/>
              </a:rPr>
              <a:t>f</a:t>
            </a:r>
            <a:r>
              <a:rPr lang="en-US" altLang="zh-CN" sz="1800" i="1" baseline="-25000">
                <a:latin typeface="Arial" charset="0"/>
              </a:rPr>
              <a:t>t</a:t>
            </a:r>
            <a:r>
              <a:rPr lang="en-US" altLang="zh-CN" sz="1800" i="1">
                <a:latin typeface="Arial" charset="0"/>
              </a:rPr>
              <a:t>(x) </a:t>
            </a:r>
            <a:r>
              <a:rPr lang="en-US" altLang="zh-CN" sz="1800">
                <a:latin typeface="Arial" charset="0"/>
              </a:rPr>
              <a:t>of a decision-line in space</a:t>
            </a:r>
            <a:endParaRPr lang="en-US" altLang="en-US" sz="1800">
              <a:latin typeface="Arial" charset="0"/>
              <a:ea typeface="SimSun" pitchFamily="2" charset="-122"/>
            </a:endParaRPr>
          </a:p>
        </p:txBody>
      </p:sp>
      <p:sp>
        <p:nvSpPr>
          <p:cNvPr id="1356810" name="Line 10"/>
          <p:cNvSpPr>
            <a:spLocks noChangeShapeType="1"/>
          </p:cNvSpPr>
          <p:nvPr/>
        </p:nvSpPr>
        <p:spPr bwMode="auto">
          <a:xfrm flipH="1" flipV="1">
            <a:off x="3810000" y="3657600"/>
            <a:ext cx="342900" cy="3841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56811" name="Text Box 11"/>
          <p:cNvSpPr txBox="1">
            <a:spLocks noChangeArrowheads="1"/>
          </p:cNvSpPr>
          <p:nvPr/>
        </p:nvSpPr>
        <p:spPr bwMode="auto">
          <a:xfrm>
            <a:off x="3352800" y="3965575"/>
            <a:ext cx="1752600" cy="173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a:spcBef>
                <a:spcPct val="0"/>
              </a:spcBef>
              <a:buFontTx/>
              <a:buNone/>
            </a:pPr>
            <a:r>
              <a:rPr lang="en-US" altLang="en-US" sz="1800" i="1">
                <a:latin typeface="Arial" charset="0"/>
              </a:rPr>
              <a:t>p</a:t>
            </a:r>
            <a:r>
              <a:rPr lang="en-US" altLang="en-US" sz="1800" i="1" baseline="-25000">
                <a:latin typeface="Arial" charset="0"/>
              </a:rPr>
              <a:t>t</a:t>
            </a:r>
            <a:r>
              <a:rPr lang="en-US" altLang="en-US" sz="1800">
                <a:latin typeface="Arial" charset="0"/>
              </a:rPr>
              <a:t>= polarity{+1,-1}</a:t>
            </a:r>
            <a:endParaRPr lang="en-US" altLang="zh-CN" sz="1800">
              <a:latin typeface="Arial" charset="0"/>
            </a:endParaRPr>
          </a:p>
          <a:p>
            <a:pPr algn="ctr">
              <a:spcBef>
                <a:spcPct val="0"/>
              </a:spcBef>
              <a:buFontTx/>
              <a:buNone/>
            </a:pPr>
            <a:r>
              <a:rPr lang="en-US" altLang="zh-CN" sz="1800">
                <a:latin typeface="Arial" charset="0"/>
              </a:rPr>
              <a:t>Select which side separated by the line you prefer</a:t>
            </a:r>
            <a:endParaRPr lang="en-US" altLang="en-US" sz="1800">
              <a:latin typeface="Arial" charset="0"/>
            </a:endParaRPr>
          </a:p>
        </p:txBody>
      </p:sp>
      <p:sp>
        <p:nvSpPr>
          <p:cNvPr id="1356812" name="Line 12"/>
          <p:cNvSpPr>
            <a:spLocks noChangeShapeType="1"/>
          </p:cNvSpPr>
          <p:nvPr/>
        </p:nvSpPr>
        <p:spPr bwMode="auto">
          <a:xfrm flipH="1" flipV="1">
            <a:off x="4152900" y="3440113"/>
            <a:ext cx="476250" cy="2936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56813" name="Text Box 13"/>
          <p:cNvSpPr txBox="1">
            <a:spLocks noChangeArrowheads="1"/>
          </p:cNvSpPr>
          <p:nvPr/>
        </p:nvSpPr>
        <p:spPr bwMode="auto">
          <a:xfrm>
            <a:off x="4451350" y="3671888"/>
            <a:ext cx="14795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a:spcBef>
                <a:spcPct val="0"/>
              </a:spcBef>
              <a:buFontTx/>
              <a:buNone/>
            </a:pPr>
            <a:r>
              <a:rPr lang="en-US" altLang="en-US" sz="1800" i="1">
                <a:latin typeface="Arial" charset="0"/>
                <a:sym typeface="Symbol" pitchFamily="18" charset="2"/>
              </a:rPr>
              <a:t></a:t>
            </a:r>
            <a:r>
              <a:rPr lang="en-US" altLang="en-US" sz="1800" i="1" baseline="-25000">
                <a:latin typeface="Arial" charset="0"/>
                <a:sym typeface="Symbol" pitchFamily="18" charset="2"/>
              </a:rPr>
              <a:t>t </a:t>
            </a:r>
            <a:r>
              <a:rPr lang="en-US" altLang="en-US" sz="1800">
                <a:latin typeface="Arial" charset="0"/>
              </a:rPr>
              <a:t>=threshold</a:t>
            </a:r>
          </a:p>
        </p:txBody>
      </p:sp>
      <p:sp>
        <p:nvSpPr>
          <p:cNvPr id="14350" name="Text Box 13"/>
          <p:cNvSpPr txBox="1">
            <a:spLocks noChangeArrowheads="1"/>
          </p:cNvSpPr>
          <p:nvPr/>
        </p:nvSpPr>
        <p:spPr bwMode="auto">
          <a:xfrm>
            <a:off x="2041525" y="529431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1800">
              <a:latin typeface="Arial" charset="0"/>
            </a:endParaRPr>
          </a:p>
        </p:txBody>
      </p:sp>
      <p:sp>
        <p:nvSpPr>
          <p:cNvPr id="14351" name="Line 15"/>
          <p:cNvSpPr>
            <a:spLocks noChangeShapeType="1"/>
          </p:cNvSpPr>
          <p:nvPr/>
        </p:nvSpPr>
        <p:spPr bwMode="auto">
          <a:xfrm>
            <a:off x="4876800" y="4495800"/>
            <a:ext cx="2209800" cy="5715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52" name="Line 16"/>
          <p:cNvSpPr>
            <a:spLocks noChangeShapeType="1"/>
          </p:cNvSpPr>
          <p:nvPr/>
        </p:nvSpPr>
        <p:spPr bwMode="auto">
          <a:xfrm>
            <a:off x="4343400" y="4495800"/>
            <a:ext cx="3200400" cy="11652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53" name="Text Box 17"/>
          <p:cNvSpPr txBox="1">
            <a:spLocks noChangeArrowheads="1"/>
          </p:cNvSpPr>
          <p:nvPr/>
        </p:nvSpPr>
        <p:spPr bwMode="auto">
          <a:xfrm>
            <a:off x="7543800" y="4343400"/>
            <a:ext cx="11239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CN" sz="1800">
                <a:latin typeface="Arial" charset="0"/>
              </a:rPr>
              <a:t>Decision </a:t>
            </a:r>
          </a:p>
          <a:p>
            <a:pPr eaLnBrk="1" hangingPunct="1">
              <a:spcBef>
                <a:spcPct val="0"/>
              </a:spcBef>
              <a:buFontTx/>
              <a:buNone/>
            </a:pPr>
            <a:r>
              <a:rPr lang="en-US" altLang="zh-CN" sz="1800">
                <a:latin typeface="Arial" charset="0"/>
              </a:rPr>
              <a:t>line</a:t>
            </a:r>
            <a:endParaRPr lang="en-US" altLang="en-US" sz="1800">
              <a:latin typeface="Arial" charset="0"/>
              <a:ea typeface="SimSun" pitchFamily="2" charset="-122"/>
            </a:endParaRPr>
          </a:p>
        </p:txBody>
      </p:sp>
      <p:sp>
        <p:nvSpPr>
          <p:cNvPr id="14354" name="Rectangle 19"/>
          <p:cNvSpPr>
            <a:spLocks noChangeArrowheads="1"/>
          </p:cNvSpPr>
          <p:nvPr/>
        </p:nvSpPr>
        <p:spPr bwMode="auto">
          <a:xfrm>
            <a:off x="6477000" y="4267200"/>
            <a:ext cx="2133600" cy="1828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2000">
              <a:latin typeface="Arial" charset="0"/>
            </a:endParaRPr>
          </a:p>
        </p:txBody>
      </p:sp>
      <p:sp>
        <p:nvSpPr>
          <p:cNvPr id="21" name="Line 8"/>
          <p:cNvSpPr>
            <a:spLocks noChangeShapeType="1"/>
          </p:cNvSpPr>
          <p:nvPr/>
        </p:nvSpPr>
        <p:spPr bwMode="auto">
          <a:xfrm>
            <a:off x="3962400" y="2590800"/>
            <a:ext cx="3581400" cy="1905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4356" name="TextBox 1"/>
          <p:cNvSpPr txBox="1">
            <a:spLocks noChangeArrowheads="1"/>
          </p:cNvSpPr>
          <p:nvPr/>
        </p:nvSpPr>
        <p:spPr bwMode="auto">
          <a:xfrm>
            <a:off x="7475538" y="5505450"/>
            <a:ext cx="12604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2000">
                <a:latin typeface="Arial" charset="0"/>
              </a:rPr>
              <a:t>+1 region</a:t>
            </a:r>
          </a:p>
        </p:txBody>
      </p:sp>
      <p:sp>
        <p:nvSpPr>
          <p:cNvPr id="14357" name="TextBox 23"/>
          <p:cNvSpPr txBox="1">
            <a:spLocks noChangeArrowheads="1"/>
          </p:cNvSpPr>
          <p:nvPr/>
        </p:nvSpPr>
        <p:spPr bwMode="auto">
          <a:xfrm>
            <a:off x="6477000" y="4381500"/>
            <a:ext cx="11969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2000">
                <a:latin typeface="Arial" charset="0"/>
              </a:rPr>
              <a:t>-1 region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102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5680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5680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568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568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568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568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6808" grpId="0" animBg="1"/>
      <p:bldP spid="1356809" grpId="0"/>
      <p:bldP spid="1356810" grpId="0" animBg="1"/>
      <p:bldP spid="1356811" grpId="0"/>
      <p:bldP spid="1356812" grpId="0" animBg="1"/>
      <p:bldP spid="1356813" grpId="0"/>
      <p:bldP spid="2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normAutofit fontScale="90000"/>
          </a:bodyPr>
          <a:lstStyle/>
          <a:p>
            <a:pPr eaLnBrk="1" hangingPunct="1"/>
            <a:r>
              <a:rPr lang="en-US" altLang="en-US" sz="3400"/>
              <a:t>Weak classifier we use here: Axis parallel weak classifier</a:t>
            </a:r>
            <a:br>
              <a:rPr lang="en-US" altLang="en-US" sz="3400"/>
            </a:br>
            <a:endParaRPr lang="en-US" altLang="en-US" sz="3400"/>
          </a:p>
        </p:txBody>
      </p:sp>
      <p:sp>
        <p:nvSpPr>
          <p:cNvPr id="15363" name="Rectangle 3"/>
          <p:cNvSpPr>
            <a:spLocks noGrp="1" noChangeArrowheads="1"/>
          </p:cNvSpPr>
          <p:nvPr>
            <p:ph type="body" sz="half" idx="1"/>
          </p:nvPr>
        </p:nvSpPr>
        <p:spPr>
          <a:xfrm>
            <a:off x="454025" y="1219200"/>
            <a:ext cx="3276600" cy="4530725"/>
          </a:xfrm>
        </p:spPr>
        <p:txBody>
          <a:bodyPr/>
          <a:lstStyle/>
          <a:p>
            <a:r>
              <a:rPr lang="en-US" altLang="en-US" sz="1800" dirty="0"/>
              <a:t>In order to simplify the derivation, we will use the simple “axis parallel weak classifier”. E.g., when m=0 for v=</a:t>
            </a:r>
            <a:r>
              <a:rPr lang="en-US" altLang="en-US" sz="1800" dirty="0" err="1"/>
              <a:t>mu+c</a:t>
            </a:r>
            <a:r>
              <a:rPr lang="en-US" altLang="en-US" sz="1800" dirty="0"/>
              <a:t>, hence v=c; (v=input, c=constant)</a:t>
            </a:r>
          </a:p>
          <a:p>
            <a:pPr eaLnBrk="1" hangingPunct="1"/>
            <a:r>
              <a:rPr lang="en-US" altLang="en-US" sz="1800" dirty="0"/>
              <a:t>It assumes gradient (m) of the decision line is =0(horizontal) or </a:t>
            </a:r>
            <a:r>
              <a:rPr lang="en-US" altLang="en-US" sz="1800" dirty="0">
                <a:sym typeface="Symbol" pitchFamily="18" charset="2"/>
              </a:rPr>
              <a:t>(vertical).</a:t>
            </a:r>
            <a:r>
              <a:rPr lang="en-US" altLang="en-US" sz="1800" dirty="0"/>
              <a:t> </a:t>
            </a:r>
          </a:p>
          <a:p>
            <a:pPr eaLnBrk="1" hangingPunct="1"/>
            <a:r>
              <a:rPr lang="en-US" altLang="en-US" sz="1800" dirty="0"/>
              <a:t>The decision line is parallel to  either the horizontal or vertical axis.</a:t>
            </a:r>
          </a:p>
          <a:p>
            <a:pPr eaLnBrk="1" hangingPunct="1"/>
            <a:endParaRPr lang="en-US" altLang="en-US" sz="2600" dirty="0"/>
          </a:p>
        </p:txBody>
      </p:sp>
      <p:graphicFrame>
        <p:nvGraphicFramePr>
          <p:cNvPr id="1026" name="Object 5"/>
          <p:cNvGraphicFramePr>
            <a:graphicFrameLocks noGrp="1" noChangeAspect="1"/>
          </p:cNvGraphicFramePr>
          <p:nvPr>
            <p:ph sz="half" idx="2"/>
          </p:nvPr>
        </p:nvGraphicFramePr>
        <p:xfrm>
          <a:off x="387350" y="4648200"/>
          <a:ext cx="3041650" cy="1316038"/>
        </p:xfrm>
        <a:graphic>
          <a:graphicData uri="http://schemas.openxmlformats.org/presentationml/2006/ole">
            <mc:AlternateContent xmlns:mc="http://schemas.openxmlformats.org/markup-compatibility/2006">
              <mc:Choice xmlns:v="urn:schemas-microsoft-com:vml" Requires="v">
                <p:oleObj name="Equation" r:id="rId3" imgW="2171700" imgH="939800" progId="Equation.3">
                  <p:embed/>
                </p:oleObj>
              </mc:Choice>
              <mc:Fallback>
                <p:oleObj name="Equation" r:id="rId3" imgW="2171700" imgH="939800" progId="Equation.3">
                  <p:embed/>
                  <p:pic>
                    <p:nvPicPr>
                      <p:cNvPr id="0" name="Object 5"/>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7350" y="4648200"/>
                        <a:ext cx="3041650" cy="1316038"/>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oleObj>
              </mc:Fallback>
            </mc:AlternateContent>
          </a:graphicData>
        </a:graphic>
      </p:graphicFrame>
      <p:sp>
        <p:nvSpPr>
          <p:cNvPr id="14" name="Footer Placeholder 5"/>
          <p:cNvSpPr>
            <a:spLocks noGrp="1"/>
          </p:cNvSpPr>
          <p:nvPr>
            <p:ph type="ftr" sz="quarter" idx="11"/>
          </p:nvPr>
        </p:nvSpPr>
        <p:spPr/>
        <p:txBody>
          <a:bodyPr/>
          <a:lstStyle/>
          <a:p>
            <a:pPr>
              <a:defRPr/>
            </a:pPr>
            <a:r>
              <a:rPr lang="en-US" altLang="zh-CN"/>
              <a:t>Adaboost , 2022.9.29a</a:t>
            </a:r>
          </a:p>
        </p:txBody>
      </p:sp>
      <p:sp>
        <p:nvSpPr>
          <p:cNvPr id="15366"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142C3567-9C47-4AEF-A599-4B8BE35BA97F}" type="slidenum">
              <a:rPr lang="en-US" altLang="en-US" sz="1200">
                <a:latin typeface="Garamond" pitchFamily="18" charset="0"/>
              </a:rPr>
              <a:pPr eaLnBrk="1" hangingPunct="1">
                <a:spcBef>
                  <a:spcPct val="0"/>
                </a:spcBef>
                <a:buFontTx/>
                <a:buNone/>
              </a:pPr>
              <a:t>15</a:t>
            </a:fld>
            <a:endParaRPr lang="en-US" altLang="en-US" sz="1200">
              <a:latin typeface="Garamond" pitchFamily="18" charset="0"/>
            </a:endParaRPr>
          </a:p>
        </p:txBody>
      </p:sp>
      <p:pic>
        <p:nvPicPr>
          <p:cNvPr id="15367" name="Picture 4" descr="out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33800" y="1219200"/>
            <a:ext cx="5257800" cy="3943350"/>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15368" name="Text Box 5"/>
          <p:cNvSpPr txBox="1">
            <a:spLocks noChangeArrowheads="1"/>
          </p:cNvSpPr>
          <p:nvPr/>
        </p:nvSpPr>
        <p:spPr bwMode="auto">
          <a:xfrm>
            <a:off x="3546475" y="3733800"/>
            <a:ext cx="62071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1800">
                <a:latin typeface="Arial" charset="0"/>
              </a:rPr>
              <a:t>h</a:t>
            </a:r>
            <a:r>
              <a:rPr lang="en-US" altLang="en-US" sz="1800" baseline="-25000">
                <a:latin typeface="Arial" charset="0"/>
              </a:rPr>
              <a:t>t</a:t>
            </a:r>
            <a:r>
              <a:rPr lang="en-US" altLang="en-US" sz="1800">
                <a:latin typeface="Arial" charset="0"/>
              </a:rPr>
              <a:t>(x)</a:t>
            </a:r>
          </a:p>
        </p:txBody>
      </p:sp>
      <p:sp>
        <p:nvSpPr>
          <p:cNvPr id="15369" name="Text Box 8"/>
          <p:cNvSpPr txBox="1">
            <a:spLocks noChangeArrowheads="1"/>
          </p:cNvSpPr>
          <p:nvPr/>
        </p:nvSpPr>
        <p:spPr bwMode="auto">
          <a:xfrm>
            <a:off x="3962400" y="3962400"/>
            <a:ext cx="3825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1800" i="1">
                <a:latin typeface="Arial" charset="0"/>
              </a:rPr>
              <a:t>v</a:t>
            </a:r>
            <a:r>
              <a:rPr lang="en-US" altLang="en-US" sz="1800" i="1" baseline="-25000">
                <a:latin typeface="Arial" charset="0"/>
              </a:rPr>
              <a:t>0</a:t>
            </a:r>
          </a:p>
        </p:txBody>
      </p:sp>
      <p:sp>
        <p:nvSpPr>
          <p:cNvPr id="15370" name="Rectangle 9"/>
          <p:cNvSpPr>
            <a:spLocks noChangeArrowheads="1"/>
          </p:cNvSpPr>
          <p:nvPr/>
        </p:nvSpPr>
        <p:spPr bwMode="auto">
          <a:xfrm>
            <a:off x="4419600" y="4114800"/>
            <a:ext cx="4114800" cy="609600"/>
          </a:xfrm>
          <a:prstGeom prst="rect">
            <a:avLst/>
          </a:prstGeom>
          <a:solidFill>
            <a:srgbClr val="FFFF99">
              <a:alpha val="23921"/>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2000">
              <a:latin typeface="Arial" charset="0"/>
            </a:endParaRPr>
          </a:p>
        </p:txBody>
      </p:sp>
      <p:sp>
        <p:nvSpPr>
          <p:cNvPr id="15371" name="Text Box 10"/>
          <p:cNvSpPr txBox="1">
            <a:spLocks noChangeArrowheads="1"/>
          </p:cNvSpPr>
          <p:nvPr/>
        </p:nvSpPr>
        <p:spPr bwMode="auto">
          <a:xfrm>
            <a:off x="3641725" y="5294313"/>
            <a:ext cx="3504486"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1800" dirty="0">
                <a:latin typeface="Arial" charset="0"/>
              </a:rPr>
              <a:t>If polarity </a:t>
            </a:r>
            <a:r>
              <a:rPr lang="en-US" altLang="en-US" sz="1800" i="1" dirty="0" err="1">
                <a:latin typeface="Arial" charset="0"/>
              </a:rPr>
              <a:t>p</a:t>
            </a:r>
            <a:r>
              <a:rPr lang="en-US" altLang="en-US" sz="1800" i="1" baseline="-25000" dirty="0" err="1">
                <a:latin typeface="Arial" charset="0"/>
              </a:rPr>
              <a:t>t</a:t>
            </a:r>
            <a:r>
              <a:rPr lang="en-US" altLang="en-US" sz="1800" dirty="0">
                <a:latin typeface="Arial" charset="0"/>
              </a:rPr>
              <a:t>=+1, this region is +1</a:t>
            </a:r>
          </a:p>
          <a:p>
            <a:pPr eaLnBrk="1" hangingPunct="1">
              <a:spcBef>
                <a:spcPct val="0"/>
              </a:spcBef>
              <a:buFontTx/>
              <a:buNone/>
            </a:pPr>
            <a:r>
              <a:rPr lang="en-US" altLang="en-US" sz="1800" dirty="0">
                <a:latin typeface="Arial" charset="0"/>
              </a:rPr>
              <a:t>If polarity </a:t>
            </a:r>
            <a:r>
              <a:rPr lang="en-US" altLang="en-US" sz="1800" i="1" dirty="0" err="1">
                <a:latin typeface="Arial" charset="0"/>
              </a:rPr>
              <a:t>p</a:t>
            </a:r>
            <a:r>
              <a:rPr lang="en-US" altLang="en-US" sz="1800" i="1" baseline="-25000" dirty="0" err="1">
                <a:latin typeface="Arial" charset="0"/>
              </a:rPr>
              <a:t>t</a:t>
            </a:r>
            <a:r>
              <a:rPr lang="en-US" altLang="en-US" sz="1800" dirty="0">
                <a:latin typeface="Arial" charset="0"/>
              </a:rPr>
              <a:t>=-1, this region is -1</a:t>
            </a:r>
          </a:p>
          <a:p>
            <a:pPr eaLnBrk="1" hangingPunct="1">
              <a:spcBef>
                <a:spcPct val="0"/>
              </a:spcBef>
              <a:buFontTx/>
              <a:buNone/>
            </a:pPr>
            <a:endParaRPr lang="en-US" altLang="en-US" sz="1800" dirty="0">
              <a:latin typeface="Arial" charset="0"/>
            </a:endParaRPr>
          </a:p>
        </p:txBody>
      </p:sp>
      <p:sp>
        <p:nvSpPr>
          <p:cNvPr id="15372" name="Line 11"/>
          <p:cNvSpPr>
            <a:spLocks noChangeShapeType="1"/>
          </p:cNvSpPr>
          <p:nvPr/>
        </p:nvSpPr>
        <p:spPr bwMode="auto">
          <a:xfrm flipV="1">
            <a:off x="6400800" y="4419600"/>
            <a:ext cx="1524000" cy="914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73" name="Text Box 12"/>
          <p:cNvSpPr txBox="1">
            <a:spLocks noChangeArrowheads="1"/>
          </p:cNvSpPr>
          <p:nvPr/>
        </p:nvSpPr>
        <p:spPr bwMode="auto">
          <a:xfrm>
            <a:off x="4495800" y="2057400"/>
            <a:ext cx="3414713"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1800">
                <a:latin typeface="Arial" charset="0"/>
              </a:rPr>
              <a:t>If polarity p</a:t>
            </a:r>
            <a:r>
              <a:rPr lang="en-US" altLang="en-US" sz="1800" baseline="-25000">
                <a:latin typeface="Arial" charset="0"/>
              </a:rPr>
              <a:t>t</a:t>
            </a:r>
            <a:r>
              <a:rPr lang="en-US" altLang="en-US" sz="1800">
                <a:latin typeface="Arial" charset="0"/>
              </a:rPr>
              <a:t>=1, this region is -1</a:t>
            </a:r>
          </a:p>
          <a:p>
            <a:pPr eaLnBrk="1" hangingPunct="1">
              <a:spcBef>
                <a:spcPct val="0"/>
              </a:spcBef>
              <a:buFontTx/>
              <a:buNone/>
            </a:pPr>
            <a:r>
              <a:rPr lang="en-US" altLang="en-US" sz="1800">
                <a:latin typeface="Arial" charset="0"/>
              </a:rPr>
              <a:t>If polarity p</a:t>
            </a:r>
            <a:r>
              <a:rPr lang="en-US" altLang="en-US" sz="1800" baseline="-25000">
                <a:latin typeface="Arial" charset="0"/>
              </a:rPr>
              <a:t>t</a:t>
            </a:r>
            <a:r>
              <a:rPr lang="en-US" altLang="en-US" sz="1800">
                <a:latin typeface="Arial" charset="0"/>
              </a:rPr>
              <a:t>=-1, this region is +1</a:t>
            </a:r>
          </a:p>
          <a:p>
            <a:pPr eaLnBrk="1" hangingPunct="1">
              <a:spcBef>
                <a:spcPct val="0"/>
              </a:spcBef>
              <a:buFontTx/>
              <a:buNone/>
            </a:pPr>
            <a:endParaRPr lang="en-US" altLang="en-US" sz="1800">
              <a:latin typeface="Arial" charset="0"/>
            </a:endParaRPr>
          </a:p>
        </p:txBody>
      </p:sp>
      <p:sp>
        <p:nvSpPr>
          <p:cNvPr id="15374" name="Line 13"/>
          <p:cNvSpPr>
            <a:spLocks noChangeShapeType="1"/>
          </p:cNvSpPr>
          <p:nvPr/>
        </p:nvSpPr>
        <p:spPr bwMode="auto">
          <a:xfrm flipV="1">
            <a:off x="3962400" y="4191000"/>
            <a:ext cx="762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ChangeArrowheads="1"/>
          </p:cNvSpPr>
          <p:nvPr>
            <p:ph type="title"/>
          </p:nvPr>
        </p:nvSpPr>
        <p:spPr/>
        <p:txBody>
          <a:bodyPr>
            <a:normAutofit/>
          </a:bodyPr>
          <a:lstStyle/>
          <a:p>
            <a:pPr eaLnBrk="1" hangingPunct="1"/>
            <a:r>
              <a:rPr lang="en-US" altLang="en-US" sz="3400" dirty="0"/>
              <a:t>An example</a:t>
            </a:r>
            <a:r>
              <a:rPr lang="en-US" altLang="zh-CN" sz="3400" dirty="0"/>
              <a:t> to show how </a:t>
            </a:r>
            <a:r>
              <a:rPr lang="en-US" altLang="zh-CN" sz="3400" dirty="0" err="1"/>
              <a:t>Adaboost</a:t>
            </a:r>
            <a:r>
              <a:rPr lang="en-US" altLang="zh-CN" sz="3400" dirty="0"/>
              <a:t> works</a:t>
            </a:r>
            <a:endParaRPr lang="en-US" altLang="en-US" sz="3400" dirty="0"/>
          </a:p>
        </p:txBody>
      </p:sp>
      <p:sp>
        <p:nvSpPr>
          <p:cNvPr id="16387" name="Rectangle 3"/>
          <p:cNvSpPr>
            <a:spLocks noGrp="1" noChangeArrowheads="1"/>
          </p:cNvSpPr>
          <p:nvPr>
            <p:ph idx="1"/>
          </p:nvPr>
        </p:nvSpPr>
        <p:spPr>
          <a:xfrm>
            <a:off x="457200" y="1600200"/>
            <a:ext cx="4800600" cy="4530725"/>
          </a:xfrm>
        </p:spPr>
        <p:txBody>
          <a:bodyPr>
            <a:normAutofit fontScale="92500" lnSpcReduction="10000"/>
          </a:bodyPr>
          <a:lstStyle/>
          <a:p>
            <a:pPr eaLnBrk="1" hangingPunct="1">
              <a:lnSpc>
                <a:spcPct val="90000"/>
              </a:lnSpc>
            </a:pPr>
            <a:r>
              <a:rPr lang="en-US" altLang="en-US" sz="2200" dirty="0"/>
              <a:t>Training, </a:t>
            </a:r>
          </a:p>
          <a:p>
            <a:pPr lvl="1" eaLnBrk="1" hangingPunct="1">
              <a:lnSpc>
                <a:spcPct val="90000"/>
              </a:lnSpc>
            </a:pPr>
            <a:r>
              <a:rPr lang="en-US" altLang="en-US" sz="2000" dirty="0"/>
              <a:t>Present ten samples to the system :[xi={</a:t>
            </a:r>
            <a:r>
              <a:rPr lang="en-US" altLang="en-US" sz="2000" dirty="0" err="1"/>
              <a:t>ui,vi</a:t>
            </a:r>
            <a:r>
              <a:rPr lang="en-US" altLang="en-US" sz="2000" dirty="0"/>
              <a:t>},</a:t>
            </a:r>
            <a:r>
              <a:rPr lang="en-US" altLang="en-US" sz="2000" dirty="0" err="1"/>
              <a:t>yi</a:t>
            </a:r>
            <a:r>
              <a:rPr lang="en-US" altLang="en-US" sz="2000" dirty="0"/>
              <a:t>={’+’ or ‘-’}]</a:t>
            </a:r>
          </a:p>
          <a:p>
            <a:pPr lvl="2" eaLnBrk="1" hangingPunct="1">
              <a:lnSpc>
                <a:spcPct val="90000"/>
              </a:lnSpc>
            </a:pPr>
            <a:r>
              <a:rPr lang="en-US" altLang="en-US" sz="1800" dirty="0"/>
              <a:t>5 +</a:t>
            </a:r>
            <a:r>
              <a:rPr lang="en-US" altLang="en-US" sz="1800" dirty="0" err="1"/>
              <a:t>ve</a:t>
            </a:r>
            <a:r>
              <a:rPr lang="en-US" altLang="en-US" sz="1800" dirty="0"/>
              <a:t> (blue, diamond) samples</a:t>
            </a:r>
          </a:p>
          <a:p>
            <a:pPr lvl="2" eaLnBrk="1" hangingPunct="1">
              <a:lnSpc>
                <a:spcPct val="90000"/>
              </a:lnSpc>
            </a:pPr>
            <a:r>
              <a:rPr lang="en-US" altLang="en-US" sz="1800" dirty="0"/>
              <a:t>5 –</a:t>
            </a:r>
            <a:r>
              <a:rPr lang="en-US" altLang="en-US" sz="1800" dirty="0" err="1"/>
              <a:t>ve</a:t>
            </a:r>
            <a:r>
              <a:rPr lang="en-US" altLang="en-US" sz="1800" dirty="0"/>
              <a:t> (red,  circle) samples</a:t>
            </a:r>
          </a:p>
          <a:p>
            <a:pPr lvl="1" eaLnBrk="1" hangingPunct="1">
              <a:lnSpc>
                <a:spcPct val="90000"/>
              </a:lnSpc>
            </a:pPr>
            <a:r>
              <a:rPr lang="en-US" altLang="en-US" sz="2000" dirty="0"/>
              <a:t>Train up the system</a:t>
            </a:r>
          </a:p>
          <a:p>
            <a:pPr lvl="1" eaLnBrk="1" hangingPunct="1">
              <a:lnSpc>
                <a:spcPct val="90000"/>
              </a:lnSpc>
            </a:pPr>
            <a:r>
              <a:rPr lang="en-US" altLang="en-US" sz="2000" dirty="0"/>
              <a:t>Detection</a:t>
            </a:r>
          </a:p>
          <a:p>
            <a:pPr lvl="2" eaLnBrk="1" hangingPunct="1">
              <a:lnSpc>
                <a:spcPct val="90000"/>
              </a:lnSpc>
            </a:pPr>
            <a:r>
              <a:rPr lang="en-US" altLang="en-US" sz="1800" dirty="0"/>
              <a:t>Give an input </a:t>
            </a:r>
            <a:r>
              <a:rPr lang="en-US" altLang="en-US" sz="1800" dirty="0" err="1"/>
              <a:t>xj</a:t>
            </a:r>
            <a:r>
              <a:rPr lang="en-US" altLang="en-US" sz="1800" dirty="0"/>
              <a:t>=(1.5,3.4)</a:t>
            </a:r>
          </a:p>
          <a:p>
            <a:pPr lvl="2" eaLnBrk="1" hangingPunct="1">
              <a:lnSpc>
                <a:spcPct val="90000"/>
              </a:lnSpc>
            </a:pPr>
            <a:r>
              <a:rPr lang="en-US" altLang="en-US" sz="1800" dirty="0"/>
              <a:t>The system will tell you it is ‘+’ or ‘-’. E.g. Face or non-face</a:t>
            </a:r>
            <a:endParaRPr lang="en-US" altLang="zh-CN" sz="1800" dirty="0"/>
          </a:p>
          <a:p>
            <a:pPr eaLnBrk="1" hangingPunct="1">
              <a:lnSpc>
                <a:spcPct val="90000"/>
              </a:lnSpc>
            </a:pPr>
            <a:r>
              <a:rPr lang="en-US" altLang="zh-CN" sz="2400" dirty="0"/>
              <a:t>Example: </a:t>
            </a:r>
          </a:p>
          <a:p>
            <a:pPr lvl="1" eaLnBrk="1" hangingPunct="1">
              <a:lnSpc>
                <a:spcPct val="90000"/>
              </a:lnSpc>
            </a:pPr>
            <a:r>
              <a:rPr lang="en-US" altLang="zh-CN" sz="2000" i="1" dirty="0"/>
              <a:t>Example1: u</a:t>
            </a:r>
            <a:r>
              <a:rPr lang="en-US" altLang="zh-CN" sz="2000" dirty="0"/>
              <a:t>=</a:t>
            </a:r>
            <a:r>
              <a:rPr lang="en-US" altLang="zh-CN" sz="1800" dirty="0"/>
              <a:t>weight</a:t>
            </a:r>
            <a:r>
              <a:rPr lang="en-US" altLang="zh-CN" sz="2000" dirty="0"/>
              <a:t>, </a:t>
            </a:r>
            <a:r>
              <a:rPr lang="en-US" altLang="zh-CN" sz="2000" i="1" dirty="0"/>
              <a:t>v</a:t>
            </a:r>
            <a:r>
              <a:rPr lang="en-US" altLang="zh-CN" sz="2000" dirty="0"/>
              <a:t>=height</a:t>
            </a:r>
          </a:p>
          <a:p>
            <a:pPr lvl="1" eaLnBrk="1" hangingPunct="1">
              <a:lnSpc>
                <a:spcPct val="90000"/>
              </a:lnSpc>
            </a:pPr>
            <a:r>
              <a:rPr lang="en-US" altLang="zh-CN" sz="2000" dirty="0"/>
              <a:t>Classification: suitability to be a boxer. </a:t>
            </a:r>
          </a:p>
          <a:p>
            <a:pPr lvl="1" eaLnBrk="1" hangingPunct="1">
              <a:lnSpc>
                <a:spcPct val="90000"/>
              </a:lnSpc>
            </a:pPr>
            <a:r>
              <a:rPr lang="en-US" altLang="zh-CN" sz="2000" i="1" dirty="0"/>
              <a:t>Example2: u</a:t>
            </a:r>
            <a:r>
              <a:rPr lang="en-US" altLang="zh-CN" sz="2000" dirty="0"/>
              <a:t>=rainfall, </a:t>
            </a:r>
            <a:r>
              <a:rPr lang="en-US" altLang="zh-CN" sz="2000" i="1" dirty="0"/>
              <a:t>v</a:t>
            </a:r>
            <a:r>
              <a:rPr lang="en-US" altLang="zh-CN" sz="2000" dirty="0"/>
              <a:t>=wind speed</a:t>
            </a:r>
          </a:p>
          <a:p>
            <a:pPr lvl="1" eaLnBrk="1" hangingPunct="1">
              <a:lnSpc>
                <a:spcPct val="90000"/>
              </a:lnSpc>
            </a:pPr>
            <a:r>
              <a:rPr lang="en-US" altLang="zh-CN" sz="2000" dirty="0"/>
              <a:t>Classification: landslide will occur</a:t>
            </a:r>
            <a:endParaRPr lang="en-US" altLang="en-US" sz="2000" dirty="0"/>
          </a:p>
        </p:txBody>
      </p:sp>
      <p:sp>
        <p:nvSpPr>
          <p:cNvPr id="14" name="Footer Placeholder 4"/>
          <p:cNvSpPr>
            <a:spLocks noGrp="1"/>
          </p:cNvSpPr>
          <p:nvPr>
            <p:ph type="ftr" sz="quarter" idx="11"/>
          </p:nvPr>
        </p:nvSpPr>
        <p:spPr/>
        <p:txBody>
          <a:bodyPr/>
          <a:lstStyle/>
          <a:p>
            <a:pPr>
              <a:defRPr/>
            </a:pPr>
            <a:r>
              <a:rPr lang="en-US" altLang="zh-CN"/>
              <a:t>Adaboost , 2022.9.29a</a:t>
            </a:r>
          </a:p>
        </p:txBody>
      </p:sp>
      <p:sp>
        <p:nvSpPr>
          <p:cNvPr id="16389"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361FA62D-998D-419F-AD55-ACEEFFFE0DD9}" type="slidenum">
              <a:rPr lang="en-US" altLang="en-US" sz="1200">
                <a:latin typeface="Garamond" pitchFamily="18" charset="0"/>
              </a:rPr>
              <a:pPr eaLnBrk="1" hangingPunct="1">
                <a:spcBef>
                  <a:spcPct val="0"/>
                </a:spcBef>
                <a:buFontTx/>
                <a:buNone/>
              </a:pPr>
              <a:t>16</a:t>
            </a:fld>
            <a:endParaRPr lang="en-US" altLang="en-US" sz="1200">
              <a:latin typeface="Garamond" pitchFamily="18" charset="0"/>
            </a:endParaRPr>
          </a:p>
        </p:txBody>
      </p:sp>
      <p:sp>
        <p:nvSpPr>
          <p:cNvPr id="16390" name="Text Box 7"/>
          <p:cNvSpPr txBox="1">
            <a:spLocks noChangeArrowheads="1"/>
          </p:cNvSpPr>
          <p:nvPr/>
        </p:nvSpPr>
        <p:spPr bwMode="auto">
          <a:xfrm>
            <a:off x="5334000" y="1143000"/>
            <a:ext cx="2079625"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1800">
                <a:latin typeface="Arial" charset="0"/>
              </a:rPr>
              <a:t>[xi={-0.48,0},yi=’+’]</a:t>
            </a:r>
          </a:p>
        </p:txBody>
      </p:sp>
      <p:sp>
        <p:nvSpPr>
          <p:cNvPr id="16391" name="Line 8"/>
          <p:cNvSpPr>
            <a:spLocks noChangeShapeType="1"/>
          </p:cNvSpPr>
          <p:nvPr/>
        </p:nvSpPr>
        <p:spPr bwMode="auto">
          <a:xfrm flipH="1">
            <a:off x="6172200" y="1600200"/>
            <a:ext cx="304800" cy="1828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92" name="Text Box 9"/>
          <p:cNvSpPr txBox="1">
            <a:spLocks noChangeArrowheads="1"/>
          </p:cNvSpPr>
          <p:nvPr/>
        </p:nvSpPr>
        <p:spPr bwMode="auto">
          <a:xfrm>
            <a:off x="6705600" y="5105400"/>
            <a:ext cx="2219325"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1800">
                <a:latin typeface="Arial" charset="0"/>
              </a:rPr>
              <a:t>[xi={-0.2,-0.5},yi=’+’]</a:t>
            </a:r>
          </a:p>
        </p:txBody>
      </p:sp>
      <p:sp>
        <p:nvSpPr>
          <p:cNvPr id="16393" name="Line 10"/>
          <p:cNvSpPr>
            <a:spLocks noChangeShapeType="1"/>
          </p:cNvSpPr>
          <p:nvPr/>
        </p:nvSpPr>
        <p:spPr bwMode="auto">
          <a:xfrm flipH="1" flipV="1">
            <a:off x="6781800" y="4267200"/>
            <a:ext cx="304800" cy="914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94" name="Line 11"/>
          <p:cNvSpPr>
            <a:spLocks noChangeShapeType="1"/>
          </p:cNvSpPr>
          <p:nvPr/>
        </p:nvSpPr>
        <p:spPr bwMode="auto">
          <a:xfrm>
            <a:off x="5257800" y="5029200"/>
            <a:ext cx="3657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95" name="Text Box 12"/>
          <p:cNvSpPr txBox="1">
            <a:spLocks noChangeArrowheads="1"/>
          </p:cNvSpPr>
          <p:nvPr/>
        </p:nvSpPr>
        <p:spPr bwMode="auto">
          <a:xfrm>
            <a:off x="5715000" y="5029200"/>
            <a:ext cx="793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1800">
                <a:latin typeface="Arial" charset="0"/>
              </a:rPr>
              <a:t>u-axis</a:t>
            </a:r>
          </a:p>
        </p:txBody>
      </p:sp>
      <p:sp>
        <p:nvSpPr>
          <p:cNvPr id="16396" name="Line 13"/>
          <p:cNvSpPr>
            <a:spLocks noChangeShapeType="1"/>
          </p:cNvSpPr>
          <p:nvPr/>
        </p:nvSpPr>
        <p:spPr bwMode="auto">
          <a:xfrm flipV="1">
            <a:off x="5181600" y="1447800"/>
            <a:ext cx="0" cy="3505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97" name="Text Box 14"/>
          <p:cNvSpPr txBox="1">
            <a:spLocks noChangeArrowheads="1"/>
          </p:cNvSpPr>
          <p:nvPr/>
        </p:nvSpPr>
        <p:spPr bwMode="auto">
          <a:xfrm>
            <a:off x="4572000" y="1066800"/>
            <a:ext cx="781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1800">
                <a:latin typeface="Arial" charset="0"/>
              </a:rPr>
              <a:t>v-axis</a:t>
            </a:r>
          </a:p>
        </p:txBody>
      </p:sp>
      <p:pic>
        <p:nvPicPr>
          <p:cNvPr id="16398"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7800" y="1905000"/>
            <a:ext cx="3924300" cy="310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a:xfrm>
            <a:off x="457200" y="304800"/>
            <a:ext cx="8229600" cy="1139825"/>
          </a:xfrm>
        </p:spPr>
        <p:txBody>
          <a:bodyPr>
            <a:normAutofit/>
          </a:bodyPr>
          <a:lstStyle/>
          <a:p>
            <a:pPr algn="l" eaLnBrk="1" hangingPunct="1"/>
            <a:r>
              <a:rPr lang="en-US" altLang="zh-CN" sz="3400"/>
              <a:t>Adaboost concept</a:t>
            </a:r>
            <a:br>
              <a:rPr lang="en-US" altLang="zh-CN" sz="3400"/>
            </a:br>
            <a:endParaRPr lang="en-US" altLang="en-US" sz="3400"/>
          </a:p>
        </p:txBody>
      </p:sp>
      <p:sp>
        <p:nvSpPr>
          <p:cNvPr id="17411" name="Rectangle 3"/>
          <p:cNvSpPr>
            <a:spLocks noGrp="1" noChangeArrowheads="1"/>
          </p:cNvSpPr>
          <p:nvPr>
            <p:ph idx="1"/>
          </p:nvPr>
        </p:nvSpPr>
        <p:spPr>
          <a:xfrm>
            <a:off x="381000" y="824345"/>
            <a:ext cx="4038600" cy="4530725"/>
          </a:xfrm>
        </p:spPr>
        <p:txBody>
          <a:bodyPr/>
          <a:lstStyle/>
          <a:p>
            <a:pPr eaLnBrk="1" hangingPunct="1"/>
            <a:r>
              <a:rPr lang="en-US" altLang="zh-CN" dirty="0"/>
              <a:t>Use this training data, how to make a classifier</a:t>
            </a:r>
          </a:p>
          <a:p>
            <a:pPr eaLnBrk="1" hangingPunct="1"/>
            <a:endParaRPr lang="en-US" altLang="en-US" dirty="0"/>
          </a:p>
        </p:txBody>
      </p:sp>
      <p:sp>
        <p:nvSpPr>
          <p:cNvPr id="60" name="Footer Placeholder 4"/>
          <p:cNvSpPr>
            <a:spLocks noGrp="1"/>
          </p:cNvSpPr>
          <p:nvPr>
            <p:ph type="ftr" sz="quarter" idx="11"/>
          </p:nvPr>
        </p:nvSpPr>
        <p:spPr/>
        <p:txBody>
          <a:bodyPr/>
          <a:lstStyle/>
          <a:p>
            <a:pPr>
              <a:defRPr/>
            </a:pPr>
            <a:r>
              <a:rPr lang="en-US" altLang="zh-CN"/>
              <a:t>Adaboost , 2022.9.29a</a:t>
            </a:r>
            <a:endParaRPr lang="en-US" altLang="zh-CN" dirty="0"/>
          </a:p>
        </p:txBody>
      </p:sp>
      <p:sp>
        <p:nvSpPr>
          <p:cNvPr id="17413"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0919CE9C-2665-41DD-9DA5-EE780CBB4D94}" type="slidenum">
              <a:rPr lang="en-US" altLang="en-US" sz="1200">
                <a:latin typeface="Garamond" pitchFamily="18" charset="0"/>
              </a:rPr>
              <a:pPr eaLnBrk="1" hangingPunct="1">
                <a:spcBef>
                  <a:spcPct val="0"/>
                </a:spcBef>
                <a:buFontTx/>
                <a:buNone/>
              </a:pPr>
              <a:t>17</a:t>
            </a:fld>
            <a:endParaRPr lang="en-US" altLang="en-US" sz="1200">
              <a:latin typeface="Garamond" pitchFamily="18" charset="0"/>
            </a:endParaRPr>
          </a:p>
        </p:txBody>
      </p:sp>
      <p:sp>
        <p:nvSpPr>
          <p:cNvPr id="17414" name="Text Box 92"/>
          <p:cNvSpPr txBox="1">
            <a:spLocks noChangeArrowheads="1"/>
          </p:cNvSpPr>
          <p:nvPr/>
        </p:nvSpPr>
        <p:spPr bwMode="auto">
          <a:xfrm>
            <a:off x="609600" y="4110038"/>
            <a:ext cx="3429000"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CN" sz="1800" dirty="0">
                <a:latin typeface="Arial" charset="0"/>
              </a:rPr>
              <a:t>Only one axis-parallel weak classifier cannot achieve 100% classification. For the above example, h1() or  h2() or h3() alone will fail. That means no matter how you place the decision line (horizontally or vertically) you cannot get 100% classification result.</a:t>
            </a:r>
          </a:p>
          <a:p>
            <a:pPr eaLnBrk="1" hangingPunct="1">
              <a:spcBef>
                <a:spcPct val="0"/>
              </a:spcBef>
              <a:buFontTx/>
              <a:buNone/>
            </a:pPr>
            <a:r>
              <a:rPr lang="en-US" altLang="zh-CN" sz="1800" dirty="0">
                <a:latin typeface="Arial" charset="0"/>
              </a:rPr>
              <a:t>You may try it yourself!</a:t>
            </a:r>
            <a:endParaRPr lang="en-US" altLang="en-US" sz="1800" dirty="0">
              <a:latin typeface="Arial" charset="0"/>
              <a:ea typeface="SimSun" pitchFamily="2" charset="-122"/>
            </a:endParaRPr>
          </a:p>
        </p:txBody>
      </p:sp>
      <p:sp>
        <p:nvSpPr>
          <p:cNvPr id="17415" name="Text Box 93"/>
          <p:cNvSpPr txBox="1">
            <a:spLocks noChangeArrowheads="1"/>
          </p:cNvSpPr>
          <p:nvPr/>
        </p:nvSpPr>
        <p:spPr bwMode="auto">
          <a:xfrm>
            <a:off x="4876800" y="4495800"/>
            <a:ext cx="42672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CN" sz="1800" dirty="0">
                <a:latin typeface="Arial" charset="0"/>
              </a:rPr>
              <a:t>The above strong classifier should work, but how can we find it?</a:t>
            </a:r>
          </a:p>
          <a:p>
            <a:pPr eaLnBrk="1" hangingPunct="1">
              <a:spcBef>
                <a:spcPct val="0"/>
              </a:spcBef>
              <a:buFontTx/>
              <a:buNone/>
            </a:pPr>
            <a:r>
              <a:rPr lang="en-US" altLang="zh-CN" sz="2000" b="1" u="sng" dirty="0">
                <a:solidFill>
                  <a:srgbClr val="FF0000"/>
                </a:solidFill>
                <a:latin typeface="Arial" charset="0"/>
              </a:rPr>
              <a:t>ANSWER:</a:t>
            </a:r>
          </a:p>
          <a:p>
            <a:pPr eaLnBrk="1" hangingPunct="1">
              <a:spcBef>
                <a:spcPct val="0"/>
              </a:spcBef>
              <a:buFontTx/>
              <a:buNone/>
            </a:pPr>
            <a:r>
              <a:rPr lang="en-US" altLang="zh-CN" sz="2000" b="1" u="sng" dirty="0">
                <a:solidFill>
                  <a:srgbClr val="FF0000"/>
                </a:solidFill>
                <a:latin typeface="Arial" charset="0"/>
              </a:rPr>
              <a:t>Combine many weak classifiers to achieve it.</a:t>
            </a:r>
          </a:p>
        </p:txBody>
      </p:sp>
      <p:sp>
        <p:nvSpPr>
          <p:cNvPr id="17416" name="Line 98"/>
          <p:cNvSpPr>
            <a:spLocks noChangeShapeType="1"/>
          </p:cNvSpPr>
          <p:nvPr/>
        </p:nvSpPr>
        <p:spPr bwMode="auto">
          <a:xfrm flipV="1">
            <a:off x="4419600" y="1447800"/>
            <a:ext cx="1066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17" name="Text Box 99"/>
          <p:cNvSpPr txBox="1">
            <a:spLocks noChangeArrowheads="1"/>
          </p:cNvSpPr>
          <p:nvPr/>
        </p:nvSpPr>
        <p:spPr bwMode="auto">
          <a:xfrm>
            <a:off x="7467600" y="685800"/>
            <a:ext cx="151765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CN" sz="1800">
                <a:latin typeface="Arial" charset="0"/>
              </a:rPr>
              <a:t>Training data</a:t>
            </a:r>
          </a:p>
          <a:p>
            <a:pPr eaLnBrk="1" hangingPunct="1">
              <a:spcBef>
                <a:spcPct val="0"/>
              </a:spcBef>
              <a:buFontTx/>
              <a:buNone/>
            </a:pPr>
            <a:r>
              <a:rPr lang="en-US" altLang="zh-CN" sz="1800">
                <a:latin typeface="Arial" charset="0"/>
              </a:rPr>
              <a:t>6 squares,</a:t>
            </a:r>
          </a:p>
          <a:p>
            <a:pPr eaLnBrk="1" hangingPunct="1">
              <a:spcBef>
                <a:spcPct val="0"/>
              </a:spcBef>
              <a:buFontTx/>
              <a:buNone/>
            </a:pPr>
            <a:r>
              <a:rPr lang="en-US" altLang="zh-CN" sz="1800">
                <a:latin typeface="Arial" charset="0"/>
              </a:rPr>
              <a:t>5 circles.</a:t>
            </a:r>
            <a:endParaRPr lang="en-US" altLang="en-US" sz="1800">
              <a:latin typeface="Arial" charset="0"/>
              <a:ea typeface="SimSun" pitchFamily="2" charset="-122"/>
            </a:endParaRPr>
          </a:p>
        </p:txBody>
      </p:sp>
      <p:sp>
        <p:nvSpPr>
          <p:cNvPr id="17418" name="Text Box 100"/>
          <p:cNvSpPr txBox="1">
            <a:spLocks noChangeArrowheads="1"/>
          </p:cNvSpPr>
          <p:nvPr/>
        </p:nvSpPr>
        <p:spPr bwMode="auto">
          <a:xfrm>
            <a:off x="800100" y="2743200"/>
            <a:ext cx="654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CN" sz="1800">
                <a:latin typeface="Arial" charset="0"/>
              </a:rPr>
              <a:t>h1( )</a:t>
            </a:r>
            <a:endParaRPr lang="en-US" altLang="en-US" sz="1800">
              <a:latin typeface="Arial" charset="0"/>
              <a:ea typeface="SimSun" pitchFamily="2" charset="-122"/>
            </a:endParaRPr>
          </a:p>
        </p:txBody>
      </p:sp>
      <p:sp>
        <p:nvSpPr>
          <p:cNvPr id="17419" name="Text Box 101"/>
          <p:cNvSpPr txBox="1">
            <a:spLocks noChangeArrowheads="1"/>
          </p:cNvSpPr>
          <p:nvPr/>
        </p:nvSpPr>
        <p:spPr bwMode="auto">
          <a:xfrm>
            <a:off x="800100" y="3124200"/>
            <a:ext cx="717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CN" sz="1800">
                <a:latin typeface="Arial" charset="0"/>
              </a:rPr>
              <a:t>h2 ( )</a:t>
            </a:r>
            <a:endParaRPr lang="en-US" altLang="en-US" sz="1800">
              <a:latin typeface="Arial" charset="0"/>
              <a:ea typeface="SimSun" pitchFamily="2" charset="-122"/>
            </a:endParaRPr>
          </a:p>
        </p:txBody>
      </p:sp>
      <p:sp>
        <p:nvSpPr>
          <p:cNvPr id="17420" name="Text Box 102"/>
          <p:cNvSpPr txBox="1">
            <a:spLocks noChangeArrowheads="1"/>
          </p:cNvSpPr>
          <p:nvPr/>
        </p:nvSpPr>
        <p:spPr bwMode="auto">
          <a:xfrm>
            <a:off x="2324100" y="2057400"/>
            <a:ext cx="654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CN" sz="1800">
                <a:latin typeface="Arial" charset="0"/>
              </a:rPr>
              <a:t>h3( )</a:t>
            </a:r>
            <a:endParaRPr lang="en-US" altLang="en-US" sz="1800">
              <a:latin typeface="Arial" charset="0"/>
              <a:ea typeface="SimSun" pitchFamily="2" charset="-122"/>
            </a:endParaRPr>
          </a:p>
        </p:txBody>
      </p:sp>
      <p:sp>
        <p:nvSpPr>
          <p:cNvPr id="17421" name="Text Box 116"/>
          <p:cNvSpPr txBox="1">
            <a:spLocks noChangeArrowheads="1"/>
          </p:cNvSpPr>
          <p:nvPr/>
        </p:nvSpPr>
        <p:spPr bwMode="auto">
          <a:xfrm>
            <a:off x="7086600" y="3429000"/>
            <a:ext cx="18478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CN" sz="1800">
                <a:latin typeface="Arial" charset="0"/>
              </a:rPr>
              <a:t>The solution is a</a:t>
            </a:r>
          </a:p>
          <a:p>
            <a:pPr eaLnBrk="1" hangingPunct="1">
              <a:spcBef>
                <a:spcPct val="0"/>
              </a:spcBef>
              <a:buFontTx/>
              <a:buNone/>
            </a:pPr>
            <a:r>
              <a:rPr lang="en-US" altLang="zh-CN" sz="1800">
                <a:latin typeface="Arial" charset="0"/>
              </a:rPr>
              <a:t>H_complex( )</a:t>
            </a:r>
            <a:endParaRPr lang="en-US" altLang="en-US" sz="1800">
              <a:latin typeface="Arial" charset="0"/>
              <a:ea typeface="SimSun" pitchFamily="2" charset="-122"/>
            </a:endParaRPr>
          </a:p>
        </p:txBody>
      </p:sp>
      <p:sp>
        <p:nvSpPr>
          <p:cNvPr id="17422" name="Freeform 133"/>
          <p:cNvSpPr>
            <a:spLocks/>
          </p:cNvSpPr>
          <p:nvPr/>
        </p:nvSpPr>
        <p:spPr bwMode="auto">
          <a:xfrm>
            <a:off x="5334000" y="3276600"/>
            <a:ext cx="1752600" cy="838200"/>
          </a:xfrm>
          <a:custGeom>
            <a:avLst/>
            <a:gdLst>
              <a:gd name="T0" fmla="*/ 0 w 1104"/>
              <a:gd name="T1" fmla="*/ 0 h 528"/>
              <a:gd name="T2" fmla="*/ 2147483647 w 1104"/>
              <a:gd name="T3" fmla="*/ 0 h 528"/>
              <a:gd name="T4" fmla="*/ 2147483647 w 1104"/>
              <a:gd name="T5" fmla="*/ 2147483647 h 528"/>
              <a:gd name="T6" fmla="*/ 2147483647 w 1104"/>
              <a:gd name="T7" fmla="*/ 2147483647 h 528"/>
              <a:gd name="T8" fmla="*/ 2147483647 w 1104"/>
              <a:gd name="T9" fmla="*/ 2147483647 h 528"/>
              <a:gd name="T10" fmla="*/ 2147483647 w 1104"/>
              <a:gd name="T11" fmla="*/ 2147483647 h 528"/>
              <a:gd name="T12" fmla="*/ 2147483647 w 1104"/>
              <a:gd name="T13" fmla="*/ 2147483647 h 528"/>
              <a:gd name="T14" fmla="*/ 2147483647 w 1104"/>
              <a:gd name="T15" fmla="*/ 2147483647 h 52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104" h="528">
                <a:moveTo>
                  <a:pt x="0" y="0"/>
                </a:moveTo>
                <a:lnTo>
                  <a:pt x="240" y="0"/>
                </a:lnTo>
                <a:lnTo>
                  <a:pt x="240" y="288"/>
                </a:lnTo>
                <a:lnTo>
                  <a:pt x="624" y="288"/>
                </a:lnTo>
                <a:lnTo>
                  <a:pt x="624" y="528"/>
                </a:lnTo>
                <a:lnTo>
                  <a:pt x="864" y="528"/>
                </a:lnTo>
                <a:lnTo>
                  <a:pt x="864" y="192"/>
                </a:lnTo>
                <a:lnTo>
                  <a:pt x="1104" y="192"/>
                </a:lnTo>
              </a:path>
            </a:pathLst>
          </a:custGeom>
          <a:noFill/>
          <a:ln w="28575" cap="flat" cmpd="sng">
            <a:solidFill>
              <a:srgbClr val="FF7C8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23" name="Line 146"/>
          <p:cNvSpPr>
            <a:spLocks noChangeShapeType="1"/>
          </p:cNvSpPr>
          <p:nvPr/>
        </p:nvSpPr>
        <p:spPr bwMode="auto">
          <a:xfrm>
            <a:off x="1562100" y="2971800"/>
            <a:ext cx="1752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24" name="Line 147"/>
          <p:cNvSpPr>
            <a:spLocks noChangeShapeType="1"/>
          </p:cNvSpPr>
          <p:nvPr/>
        </p:nvSpPr>
        <p:spPr bwMode="auto">
          <a:xfrm>
            <a:off x="2400300" y="2438400"/>
            <a:ext cx="0" cy="1447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25" name="Line 148"/>
          <p:cNvSpPr>
            <a:spLocks noChangeShapeType="1"/>
          </p:cNvSpPr>
          <p:nvPr/>
        </p:nvSpPr>
        <p:spPr bwMode="auto">
          <a:xfrm>
            <a:off x="1562100" y="3429000"/>
            <a:ext cx="1752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26" name="Text Box 149"/>
          <p:cNvSpPr txBox="1">
            <a:spLocks noChangeArrowheads="1"/>
          </p:cNvSpPr>
          <p:nvPr/>
        </p:nvSpPr>
        <p:spPr bwMode="auto">
          <a:xfrm>
            <a:off x="4876800" y="1905000"/>
            <a:ext cx="3597275"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CN" sz="1800">
                <a:latin typeface="Arial" charset="0"/>
              </a:rPr>
              <a:t>Objective: Train a classifier to classify an unknown input to see if it is a circle or a square.</a:t>
            </a:r>
            <a:endParaRPr lang="en-US" altLang="en-US" sz="1800">
              <a:latin typeface="Arial" charset="0"/>
              <a:ea typeface="SimSun" pitchFamily="2" charset="-122"/>
            </a:endParaRPr>
          </a:p>
        </p:txBody>
      </p:sp>
      <p:sp>
        <p:nvSpPr>
          <p:cNvPr id="17427" name="Line 151"/>
          <p:cNvSpPr>
            <a:spLocks noChangeShapeType="1"/>
          </p:cNvSpPr>
          <p:nvPr/>
        </p:nvSpPr>
        <p:spPr bwMode="auto">
          <a:xfrm>
            <a:off x="3162300" y="2743200"/>
            <a:ext cx="762000" cy="121920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28" name="Freeform 152"/>
          <p:cNvSpPr>
            <a:spLocks/>
          </p:cNvSpPr>
          <p:nvPr/>
        </p:nvSpPr>
        <p:spPr bwMode="auto">
          <a:xfrm>
            <a:off x="7391400" y="2667000"/>
            <a:ext cx="685800" cy="609600"/>
          </a:xfrm>
          <a:custGeom>
            <a:avLst/>
            <a:gdLst>
              <a:gd name="T0" fmla="*/ 0 w 432"/>
              <a:gd name="T1" fmla="*/ 2147483647 h 384"/>
              <a:gd name="T2" fmla="*/ 2147483647 w 432"/>
              <a:gd name="T3" fmla="*/ 2147483647 h 384"/>
              <a:gd name="T4" fmla="*/ 2147483647 w 432"/>
              <a:gd name="T5" fmla="*/ 0 h 384"/>
              <a:gd name="T6" fmla="*/ 0 60000 65536"/>
              <a:gd name="T7" fmla="*/ 0 60000 65536"/>
              <a:gd name="T8" fmla="*/ 0 60000 65536"/>
            </a:gdLst>
            <a:ahLst/>
            <a:cxnLst>
              <a:cxn ang="T6">
                <a:pos x="T0" y="T1"/>
              </a:cxn>
              <a:cxn ang="T7">
                <a:pos x="T2" y="T3"/>
              </a:cxn>
              <a:cxn ang="T8">
                <a:pos x="T4" y="T5"/>
              </a:cxn>
            </a:cxnLst>
            <a:rect l="0" t="0" r="r" b="b"/>
            <a:pathLst>
              <a:path w="432" h="384">
                <a:moveTo>
                  <a:pt x="0" y="288"/>
                </a:moveTo>
                <a:lnTo>
                  <a:pt x="144" y="384"/>
                </a:lnTo>
                <a:lnTo>
                  <a:pt x="432" y="0"/>
                </a:lnTo>
              </a:path>
            </a:pathLst>
          </a:custGeom>
          <a:noFill/>
          <a:ln w="57150" cap="flat" cmpd="sng">
            <a:solidFill>
              <a:schemeClr val="tx2"/>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7429" name="Group 156"/>
          <p:cNvGrpSpPr>
            <a:grpSpLocks/>
          </p:cNvGrpSpPr>
          <p:nvPr/>
        </p:nvGrpSpPr>
        <p:grpSpPr bwMode="auto">
          <a:xfrm>
            <a:off x="5334000" y="2819400"/>
            <a:ext cx="1752600" cy="1524000"/>
            <a:chOff x="3456" y="240"/>
            <a:chExt cx="1104" cy="960"/>
          </a:xfrm>
        </p:grpSpPr>
        <p:sp>
          <p:nvSpPr>
            <p:cNvPr id="17463" name="Rectangle 81"/>
            <p:cNvSpPr>
              <a:spLocks noChangeArrowheads="1"/>
            </p:cNvSpPr>
            <p:nvPr/>
          </p:nvSpPr>
          <p:spPr bwMode="auto">
            <a:xfrm>
              <a:off x="3456" y="240"/>
              <a:ext cx="1104" cy="96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2000">
                <a:latin typeface="Arial" charset="0"/>
              </a:endParaRPr>
            </a:p>
          </p:txBody>
        </p:sp>
        <p:sp>
          <p:nvSpPr>
            <p:cNvPr id="17464" name="Rectangle 82"/>
            <p:cNvSpPr>
              <a:spLocks noChangeArrowheads="1"/>
            </p:cNvSpPr>
            <p:nvPr/>
          </p:nvSpPr>
          <p:spPr bwMode="auto">
            <a:xfrm>
              <a:off x="4176" y="384"/>
              <a:ext cx="96" cy="9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2000">
                <a:latin typeface="Arial" charset="0"/>
              </a:endParaRPr>
            </a:p>
          </p:txBody>
        </p:sp>
        <p:sp>
          <p:nvSpPr>
            <p:cNvPr id="17465" name="Rectangle 83"/>
            <p:cNvSpPr>
              <a:spLocks noChangeArrowheads="1"/>
            </p:cNvSpPr>
            <p:nvPr/>
          </p:nvSpPr>
          <p:spPr bwMode="auto">
            <a:xfrm>
              <a:off x="4176" y="864"/>
              <a:ext cx="96" cy="9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2000">
                <a:latin typeface="Arial" charset="0"/>
              </a:endParaRPr>
            </a:p>
          </p:txBody>
        </p:sp>
        <p:sp>
          <p:nvSpPr>
            <p:cNvPr id="17466" name="Rectangle 84"/>
            <p:cNvSpPr>
              <a:spLocks noChangeArrowheads="1"/>
            </p:cNvSpPr>
            <p:nvPr/>
          </p:nvSpPr>
          <p:spPr bwMode="auto">
            <a:xfrm>
              <a:off x="3552" y="336"/>
              <a:ext cx="96" cy="9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2000">
                <a:latin typeface="Arial" charset="0"/>
              </a:endParaRPr>
            </a:p>
          </p:txBody>
        </p:sp>
        <p:sp>
          <p:nvSpPr>
            <p:cNvPr id="17467" name="Rectangle 85"/>
            <p:cNvSpPr>
              <a:spLocks noChangeArrowheads="1"/>
            </p:cNvSpPr>
            <p:nvPr/>
          </p:nvSpPr>
          <p:spPr bwMode="auto">
            <a:xfrm>
              <a:off x="4368" y="528"/>
              <a:ext cx="96" cy="9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2000">
                <a:latin typeface="Arial" charset="0"/>
              </a:endParaRPr>
            </a:p>
          </p:txBody>
        </p:sp>
        <p:sp>
          <p:nvSpPr>
            <p:cNvPr id="17468" name="Rectangle 86"/>
            <p:cNvSpPr>
              <a:spLocks noChangeArrowheads="1"/>
            </p:cNvSpPr>
            <p:nvPr/>
          </p:nvSpPr>
          <p:spPr bwMode="auto">
            <a:xfrm>
              <a:off x="3840" y="288"/>
              <a:ext cx="96" cy="9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2000">
                <a:latin typeface="Arial" charset="0"/>
              </a:endParaRPr>
            </a:p>
          </p:txBody>
        </p:sp>
        <p:sp>
          <p:nvSpPr>
            <p:cNvPr id="17469" name="Oval 87"/>
            <p:cNvSpPr>
              <a:spLocks noChangeArrowheads="1"/>
            </p:cNvSpPr>
            <p:nvPr/>
          </p:nvSpPr>
          <p:spPr bwMode="auto">
            <a:xfrm>
              <a:off x="3744" y="912"/>
              <a:ext cx="96" cy="9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2000">
                <a:latin typeface="Arial" charset="0"/>
              </a:endParaRPr>
            </a:p>
          </p:txBody>
        </p:sp>
        <p:sp>
          <p:nvSpPr>
            <p:cNvPr id="17470" name="Oval 88"/>
            <p:cNvSpPr>
              <a:spLocks noChangeArrowheads="1"/>
            </p:cNvSpPr>
            <p:nvPr/>
          </p:nvSpPr>
          <p:spPr bwMode="auto">
            <a:xfrm>
              <a:off x="3984" y="1056"/>
              <a:ext cx="96" cy="9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2000">
                <a:latin typeface="Arial" charset="0"/>
              </a:endParaRPr>
            </a:p>
          </p:txBody>
        </p:sp>
        <p:sp>
          <p:nvSpPr>
            <p:cNvPr id="17471" name="Rectangle 89"/>
            <p:cNvSpPr>
              <a:spLocks noChangeArrowheads="1"/>
            </p:cNvSpPr>
            <p:nvPr/>
          </p:nvSpPr>
          <p:spPr bwMode="auto">
            <a:xfrm>
              <a:off x="3792" y="672"/>
              <a:ext cx="96" cy="9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2000">
                <a:latin typeface="Arial" charset="0"/>
              </a:endParaRPr>
            </a:p>
          </p:txBody>
        </p:sp>
        <p:sp>
          <p:nvSpPr>
            <p:cNvPr id="17472" name="Oval 90"/>
            <p:cNvSpPr>
              <a:spLocks noChangeArrowheads="1"/>
            </p:cNvSpPr>
            <p:nvPr/>
          </p:nvSpPr>
          <p:spPr bwMode="auto">
            <a:xfrm>
              <a:off x="4416" y="864"/>
              <a:ext cx="96" cy="9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2000">
                <a:latin typeface="Arial" charset="0"/>
              </a:endParaRPr>
            </a:p>
          </p:txBody>
        </p:sp>
        <p:sp>
          <p:nvSpPr>
            <p:cNvPr id="17473" name="Oval 91"/>
            <p:cNvSpPr>
              <a:spLocks noChangeArrowheads="1"/>
            </p:cNvSpPr>
            <p:nvPr/>
          </p:nvSpPr>
          <p:spPr bwMode="auto">
            <a:xfrm>
              <a:off x="3552" y="624"/>
              <a:ext cx="96" cy="9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2000">
                <a:latin typeface="Arial" charset="0"/>
              </a:endParaRPr>
            </a:p>
          </p:txBody>
        </p:sp>
        <p:sp>
          <p:nvSpPr>
            <p:cNvPr id="17474" name="Oval 154"/>
            <p:cNvSpPr>
              <a:spLocks noChangeArrowheads="1"/>
            </p:cNvSpPr>
            <p:nvPr/>
          </p:nvSpPr>
          <p:spPr bwMode="auto">
            <a:xfrm>
              <a:off x="4368" y="1056"/>
              <a:ext cx="96" cy="9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2000">
                <a:latin typeface="Arial" charset="0"/>
              </a:endParaRPr>
            </a:p>
          </p:txBody>
        </p:sp>
      </p:grpSp>
      <p:grpSp>
        <p:nvGrpSpPr>
          <p:cNvPr id="17430" name="Group 158"/>
          <p:cNvGrpSpPr>
            <a:grpSpLocks/>
          </p:cNvGrpSpPr>
          <p:nvPr/>
        </p:nvGrpSpPr>
        <p:grpSpPr bwMode="auto">
          <a:xfrm>
            <a:off x="1638300" y="2514600"/>
            <a:ext cx="1752600" cy="1524000"/>
            <a:chOff x="3456" y="240"/>
            <a:chExt cx="1104" cy="960"/>
          </a:xfrm>
        </p:grpSpPr>
        <p:sp>
          <p:nvSpPr>
            <p:cNvPr id="17451" name="Rectangle 159"/>
            <p:cNvSpPr>
              <a:spLocks noChangeArrowheads="1"/>
            </p:cNvSpPr>
            <p:nvPr/>
          </p:nvSpPr>
          <p:spPr bwMode="auto">
            <a:xfrm>
              <a:off x="3456" y="240"/>
              <a:ext cx="1104" cy="96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2000">
                <a:latin typeface="Arial" charset="0"/>
              </a:endParaRPr>
            </a:p>
          </p:txBody>
        </p:sp>
        <p:sp>
          <p:nvSpPr>
            <p:cNvPr id="17452" name="Rectangle 160"/>
            <p:cNvSpPr>
              <a:spLocks noChangeArrowheads="1"/>
            </p:cNvSpPr>
            <p:nvPr/>
          </p:nvSpPr>
          <p:spPr bwMode="auto">
            <a:xfrm>
              <a:off x="4176" y="384"/>
              <a:ext cx="96" cy="9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2000">
                <a:latin typeface="Arial" charset="0"/>
              </a:endParaRPr>
            </a:p>
          </p:txBody>
        </p:sp>
        <p:sp>
          <p:nvSpPr>
            <p:cNvPr id="17453" name="Rectangle 161"/>
            <p:cNvSpPr>
              <a:spLocks noChangeArrowheads="1"/>
            </p:cNvSpPr>
            <p:nvPr/>
          </p:nvSpPr>
          <p:spPr bwMode="auto">
            <a:xfrm>
              <a:off x="4176" y="864"/>
              <a:ext cx="96" cy="9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2000">
                <a:latin typeface="Arial" charset="0"/>
              </a:endParaRPr>
            </a:p>
          </p:txBody>
        </p:sp>
        <p:sp>
          <p:nvSpPr>
            <p:cNvPr id="17454" name="Rectangle 162"/>
            <p:cNvSpPr>
              <a:spLocks noChangeArrowheads="1"/>
            </p:cNvSpPr>
            <p:nvPr/>
          </p:nvSpPr>
          <p:spPr bwMode="auto">
            <a:xfrm>
              <a:off x="3552" y="336"/>
              <a:ext cx="96" cy="9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2000">
                <a:latin typeface="Arial" charset="0"/>
              </a:endParaRPr>
            </a:p>
          </p:txBody>
        </p:sp>
        <p:sp>
          <p:nvSpPr>
            <p:cNvPr id="17455" name="Rectangle 163"/>
            <p:cNvSpPr>
              <a:spLocks noChangeArrowheads="1"/>
            </p:cNvSpPr>
            <p:nvPr/>
          </p:nvSpPr>
          <p:spPr bwMode="auto">
            <a:xfrm>
              <a:off x="4368" y="528"/>
              <a:ext cx="96" cy="9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2000">
                <a:latin typeface="Arial" charset="0"/>
              </a:endParaRPr>
            </a:p>
          </p:txBody>
        </p:sp>
        <p:sp>
          <p:nvSpPr>
            <p:cNvPr id="17456" name="Rectangle 164"/>
            <p:cNvSpPr>
              <a:spLocks noChangeArrowheads="1"/>
            </p:cNvSpPr>
            <p:nvPr/>
          </p:nvSpPr>
          <p:spPr bwMode="auto">
            <a:xfrm>
              <a:off x="3840" y="288"/>
              <a:ext cx="96" cy="9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2000">
                <a:latin typeface="Arial" charset="0"/>
              </a:endParaRPr>
            </a:p>
          </p:txBody>
        </p:sp>
        <p:sp>
          <p:nvSpPr>
            <p:cNvPr id="17457" name="Oval 165"/>
            <p:cNvSpPr>
              <a:spLocks noChangeArrowheads="1"/>
            </p:cNvSpPr>
            <p:nvPr/>
          </p:nvSpPr>
          <p:spPr bwMode="auto">
            <a:xfrm>
              <a:off x="3744" y="912"/>
              <a:ext cx="96" cy="9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2000">
                <a:latin typeface="Arial" charset="0"/>
              </a:endParaRPr>
            </a:p>
          </p:txBody>
        </p:sp>
        <p:sp>
          <p:nvSpPr>
            <p:cNvPr id="17458" name="Oval 166"/>
            <p:cNvSpPr>
              <a:spLocks noChangeArrowheads="1"/>
            </p:cNvSpPr>
            <p:nvPr/>
          </p:nvSpPr>
          <p:spPr bwMode="auto">
            <a:xfrm>
              <a:off x="3984" y="1056"/>
              <a:ext cx="96" cy="9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2000">
                <a:latin typeface="Arial" charset="0"/>
              </a:endParaRPr>
            </a:p>
          </p:txBody>
        </p:sp>
        <p:sp>
          <p:nvSpPr>
            <p:cNvPr id="17459" name="Rectangle 167"/>
            <p:cNvSpPr>
              <a:spLocks noChangeArrowheads="1"/>
            </p:cNvSpPr>
            <p:nvPr/>
          </p:nvSpPr>
          <p:spPr bwMode="auto">
            <a:xfrm>
              <a:off x="3792" y="672"/>
              <a:ext cx="96" cy="9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2000">
                <a:latin typeface="Arial" charset="0"/>
              </a:endParaRPr>
            </a:p>
          </p:txBody>
        </p:sp>
        <p:sp>
          <p:nvSpPr>
            <p:cNvPr id="17460" name="Oval 168"/>
            <p:cNvSpPr>
              <a:spLocks noChangeArrowheads="1"/>
            </p:cNvSpPr>
            <p:nvPr/>
          </p:nvSpPr>
          <p:spPr bwMode="auto">
            <a:xfrm>
              <a:off x="4416" y="864"/>
              <a:ext cx="96" cy="9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2000">
                <a:latin typeface="Arial" charset="0"/>
              </a:endParaRPr>
            </a:p>
          </p:txBody>
        </p:sp>
        <p:sp>
          <p:nvSpPr>
            <p:cNvPr id="17461" name="Oval 169"/>
            <p:cNvSpPr>
              <a:spLocks noChangeArrowheads="1"/>
            </p:cNvSpPr>
            <p:nvPr/>
          </p:nvSpPr>
          <p:spPr bwMode="auto">
            <a:xfrm>
              <a:off x="3552" y="624"/>
              <a:ext cx="96" cy="9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2000">
                <a:latin typeface="Arial" charset="0"/>
              </a:endParaRPr>
            </a:p>
          </p:txBody>
        </p:sp>
        <p:sp>
          <p:nvSpPr>
            <p:cNvPr id="17462" name="Oval 170"/>
            <p:cNvSpPr>
              <a:spLocks noChangeArrowheads="1"/>
            </p:cNvSpPr>
            <p:nvPr/>
          </p:nvSpPr>
          <p:spPr bwMode="auto">
            <a:xfrm>
              <a:off x="4368" y="1056"/>
              <a:ext cx="96" cy="9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2000">
                <a:latin typeface="Arial" charset="0"/>
              </a:endParaRPr>
            </a:p>
          </p:txBody>
        </p:sp>
      </p:grpSp>
      <p:grpSp>
        <p:nvGrpSpPr>
          <p:cNvPr id="17431" name="Group 173"/>
          <p:cNvGrpSpPr>
            <a:grpSpLocks/>
          </p:cNvGrpSpPr>
          <p:nvPr/>
        </p:nvGrpSpPr>
        <p:grpSpPr bwMode="auto">
          <a:xfrm>
            <a:off x="5715000" y="304800"/>
            <a:ext cx="1752600" cy="1524000"/>
            <a:chOff x="3456" y="240"/>
            <a:chExt cx="1104" cy="960"/>
          </a:xfrm>
        </p:grpSpPr>
        <p:sp>
          <p:nvSpPr>
            <p:cNvPr id="17439" name="Rectangle 174"/>
            <p:cNvSpPr>
              <a:spLocks noChangeArrowheads="1"/>
            </p:cNvSpPr>
            <p:nvPr/>
          </p:nvSpPr>
          <p:spPr bwMode="auto">
            <a:xfrm>
              <a:off x="3456" y="240"/>
              <a:ext cx="1104" cy="96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2000">
                <a:latin typeface="Arial" charset="0"/>
              </a:endParaRPr>
            </a:p>
          </p:txBody>
        </p:sp>
        <p:sp>
          <p:nvSpPr>
            <p:cNvPr id="17440" name="Rectangle 175"/>
            <p:cNvSpPr>
              <a:spLocks noChangeArrowheads="1"/>
            </p:cNvSpPr>
            <p:nvPr/>
          </p:nvSpPr>
          <p:spPr bwMode="auto">
            <a:xfrm>
              <a:off x="4176" y="384"/>
              <a:ext cx="96" cy="9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2000">
                <a:latin typeface="Arial" charset="0"/>
              </a:endParaRPr>
            </a:p>
          </p:txBody>
        </p:sp>
        <p:sp>
          <p:nvSpPr>
            <p:cNvPr id="17441" name="Rectangle 176"/>
            <p:cNvSpPr>
              <a:spLocks noChangeArrowheads="1"/>
            </p:cNvSpPr>
            <p:nvPr/>
          </p:nvSpPr>
          <p:spPr bwMode="auto">
            <a:xfrm>
              <a:off x="4176" y="864"/>
              <a:ext cx="96" cy="9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2000">
                <a:latin typeface="Arial" charset="0"/>
              </a:endParaRPr>
            </a:p>
          </p:txBody>
        </p:sp>
        <p:sp>
          <p:nvSpPr>
            <p:cNvPr id="17442" name="Rectangle 177"/>
            <p:cNvSpPr>
              <a:spLocks noChangeArrowheads="1"/>
            </p:cNvSpPr>
            <p:nvPr/>
          </p:nvSpPr>
          <p:spPr bwMode="auto">
            <a:xfrm>
              <a:off x="3552" y="336"/>
              <a:ext cx="96" cy="9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2000">
                <a:latin typeface="Arial" charset="0"/>
              </a:endParaRPr>
            </a:p>
          </p:txBody>
        </p:sp>
        <p:sp>
          <p:nvSpPr>
            <p:cNvPr id="17443" name="Rectangle 178"/>
            <p:cNvSpPr>
              <a:spLocks noChangeArrowheads="1"/>
            </p:cNvSpPr>
            <p:nvPr/>
          </p:nvSpPr>
          <p:spPr bwMode="auto">
            <a:xfrm>
              <a:off x="4368" y="528"/>
              <a:ext cx="96" cy="9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2000">
                <a:latin typeface="Arial" charset="0"/>
              </a:endParaRPr>
            </a:p>
          </p:txBody>
        </p:sp>
        <p:sp>
          <p:nvSpPr>
            <p:cNvPr id="17444" name="Rectangle 179"/>
            <p:cNvSpPr>
              <a:spLocks noChangeArrowheads="1"/>
            </p:cNvSpPr>
            <p:nvPr/>
          </p:nvSpPr>
          <p:spPr bwMode="auto">
            <a:xfrm>
              <a:off x="3840" y="288"/>
              <a:ext cx="96" cy="9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2000">
                <a:latin typeface="Arial" charset="0"/>
              </a:endParaRPr>
            </a:p>
          </p:txBody>
        </p:sp>
        <p:sp>
          <p:nvSpPr>
            <p:cNvPr id="17445" name="Oval 180"/>
            <p:cNvSpPr>
              <a:spLocks noChangeArrowheads="1"/>
            </p:cNvSpPr>
            <p:nvPr/>
          </p:nvSpPr>
          <p:spPr bwMode="auto">
            <a:xfrm>
              <a:off x="3744" y="912"/>
              <a:ext cx="96" cy="9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2000">
                <a:latin typeface="Arial" charset="0"/>
              </a:endParaRPr>
            </a:p>
          </p:txBody>
        </p:sp>
        <p:sp>
          <p:nvSpPr>
            <p:cNvPr id="17446" name="Oval 181"/>
            <p:cNvSpPr>
              <a:spLocks noChangeArrowheads="1"/>
            </p:cNvSpPr>
            <p:nvPr/>
          </p:nvSpPr>
          <p:spPr bwMode="auto">
            <a:xfrm>
              <a:off x="3984" y="1056"/>
              <a:ext cx="96" cy="9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2000">
                <a:latin typeface="Arial" charset="0"/>
              </a:endParaRPr>
            </a:p>
          </p:txBody>
        </p:sp>
        <p:sp>
          <p:nvSpPr>
            <p:cNvPr id="17447" name="Rectangle 182"/>
            <p:cNvSpPr>
              <a:spLocks noChangeArrowheads="1"/>
            </p:cNvSpPr>
            <p:nvPr/>
          </p:nvSpPr>
          <p:spPr bwMode="auto">
            <a:xfrm>
              <a:off x="3792" y="672"/>
              <a:ext cx="96" cy="9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2000">
                <a:latin typeface="Arial" charset="0"/>
              </a:endParaRPr>
            </a:p>
          </p:txBody>
        </p:sp>
        <p:sp>
          <p:nvSpPr>
            <p:cNvPr id="17448" name="Oval 183"/>
            <p:cNvSpPr>
              <a:spLocks noChangeArrowheads="1"/>
            </p:cNvSpPr>
            <p:nvPr/>
          </p:nvSpPr>
          <p:spPr bwMode="auto">
            <a:xfrm>
              <a:off x="4416" y="864"/>
              <a:ext cx="96" cy="9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2000">
                <a:latin typeface="Arial" charset="0"/>
              </a:endParaRPr>
            </a:p>
          </p:txBody>
        </p:sp>
        <p:sp>
          <p:nvSpPr>
            <p:cNvPr id="17449" name="Oval 184"/>
            <p:cNvSpPr>
              <a:spLocks noChangeArrowheads="1"/>
            </p:cNvSpPr>
            <p:nvPr/>
          </p:nvSpPr>
          <p:spPr bwMode="auto">
            <a:xfrm>
              <a:off x="3552" y="624"/>
              <a:ext cx="96" cy="9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2000">
                <a:latin typeface="Arial" charset="0"/>
              </a:endParaRPr>
            </a:p>
          </p:txBody>
        </p:sp>
        <p:sp>
          <p:nvSpPr>
            <p:cNvPr id="17450" name="Oval 185"/>
            <p:cNvSpPr>
              <a:spLocks noChangeArrowheads="1"/>
            </p:cNvSpPr>
            <p:nvPr/>
          </p:nvSpPr>
          <p:spPr bwMode="auto">
            <a:xfrm>
              <a:off x="4368" y="1056"/>
              <a:ext cx="96" cy="9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2000">
                <a:latin typeface="Arial" charset="0"/>
              </a:endParaRPr>
            </a:p>
          </p:txBody>
        </p:sp>
      </p:grpSp>
      <p:sp>
        <p:nvSpPr>
          <p:cNvPr id="17432" name="Line 150"/>
          <p:cNvSpPr>
            <a:spLocks noChangeShapeType="1"/>
          </p:cNvSpPr>
          <p:nvPr/>
        </p:nvSpPr>
        <p:spPr bwMode="auto">
          <a:xfrm flipH="1">
            <a:off x="3086100" y="2667000"/>
            <a:ext cx="609600" cy="129540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cxnSp>
        <p:nvCxnSpPr>
          <p:cNvPr id="17433" name="Straight Connector 2"/>
          <p:cNvCxnSpPr>
            <a:cxnSpLocks noChangeShapeType="1"/>
          </p:cNvCxnSpPr>
          <p:nvPr/>
        </p:nvCxnSpPr>
        <p:spPr bwMode="auto">
          <a:xfrm>
            <a:off x="5715000" y="2743200"/>
            <a:ext cx="0" cy="1752600"/>
          </a:xfrm>
          <a:prstGeom prst="line">
            <a:avLst/>
          </a:prstGeom>
          <a:noFill/>
          <a:ln w="15875" algn="ctr">
            <a:solidFill>
              <a:srgbClr val="FF7C8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434" name="Straight Connector 63"/>
          <p:cNvCxnSpPr>
            <a:cxnSpLocks noChangeShapeType="1"/>
          </p:cNvCxnSpPr>
          <p:nvPr/>
        </p:nvCxnSpPr>
        <p:spPr bwMode="auto">
          <a:xfrm>
            <a:off x="6324600" y="2724150"/>
            <a:ext cx="0" cy="1752600"/>
          </a:xfrm>
          <a:prstGeom prst="line">
            <a:avLst/>
          </a:prstGeom>
          <a:noFill/>
          <a:ln w="15875" algn="ctr">
            <a:solidFill>
              <a:srgbClr val="FF7C8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435" name="Straight Connector 64"/>
          <p:cNvCxnSpPr>
            <a:cxnSpLocks noChangeShapeType="1"/>
          </p:cNvCxnSpPr>
          <p:nvPr/>
        </p:nvCxnSpPr>
        <p:spPr bwMode="auto">
          <a:xfrm>
            <a:off x="6675438" y="2733675"/>
            <a:ext cx="0" cy="1752600"/>
          </a:xfrm>
          <a:prstGeom prst="line">
            <a:avLst/>
          </a:prstGeom>
          <a:noFill/>
          <a:ln w="15875" algn="ctr">
            <a:solidFill>
              <a:srgbClr val="FF7C8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436" name="Straight Connector 4"/>
          <p:cNvCxnSpPr>
            <a:cxnSpLocks noChangeShapeType="1"/>
          </p:cNvCxnSpPr>
          <p:nvPr/>
        </p:nvCxnSpPr>
        <p:spPr bwMode="auto">
          <a:xfrm>
            <a:off x="5181600" y="3276600"/>
            <a:ext cx="1981200" cy="0"/>
          </a:xfrm>
          <a:prstGeom prst="line">
            <a:avLst/>
          </a:prstGeom>
          <a:noFill/>
          <a:ln w="19050" algn="ctr">
            <a:solidFill>
              <a:srgbClr val="FF7C8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437" name="Straight Connector 67"/>
          <p:cNvCxnSpPr>
            <a:cxnSpLocks noChangeShapeType="1"/>
          </p:cNvCxnSpPr>
          <p:nvPr/>
        </p:nvCxnSpPr>
        <p:spPr bwMode="auto">
          <a:xfrm>
            <a:off x="5276850" y="3744913"/>
            <a:ext cx="1981200" cy="0"/>
          </a:xfrm>
          <a:prstGeom prst="line">
            <a:avLst/>
          </a:prstGeom>
          <a:noFill/>
          <a:ln w="19050" algn="ctr">
            <a:solidFill>
              <a:srgbClr val="FF7C8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438" name="Straight Connector 68"/>
          <p:cNvCxnSpPr>
            <a:cxnSpLocks noChangeShapeType="1"/>
          </p:cNvCxnSpPr>
          <p:nvPr/>
        </p:nvCxnSpPr>
        <p:spPr bwMode="auto">
          <a:xfrm>
            <a:off x="5219700" y="4110038"/>
            <a:ext cx="1981200" cy="0"/>
          </a:xfrm>
          <a:prstGeom prst="line">
            <a:avLst/>
          </a:prstGeom>
          <a:noFill/>
          <a:ln w="19050" algn="ctr">
            <a:solidFill>
              <a:srgbClr val="FF7C8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39CA2-6500-4183-90E9-5013CA81D54D}"/>
              </a:ext>
            </a:extLst>
          </p:cNvPr>
          <p:cNvSpPr>
            <a:spLocks noGrp="1"/>
          </p:cNvSpPr>
          <p:nvPr>
            <p:ph type="title"/>
          </p:nvPr>
        </p:nvSpPr>
        <p:spPr/>
        <p:txBody>
          <a:bodyPr>
            <a:normAutofit fontScale="90000"/>
          </a:bodyPr>
          <a:lstStyle/>
          <a:p>
            <a:r>
              <a:rPr lang="en-US" dirty="0"/>
              <a:t>Main ideal of ensemble methods</a:t>
            </a:r>
            <a:br>
              <a:rPr lang="en-US" dirty="0"/>
            </a:br>
            <a:r>
              <a:rPr lang="en-US" dirty="0"/>
              <a:t> such as </a:t>
            </a:r>
            <a:r>
              <a:rPr lang="en-US" dirty="0" err="1"/>
              <a:t>Adaboost</a:t>
            </a:r>
            <a:endParaRPr lang="en-US" dirty="0"/>
          </a:p>
        </p:txBody>
      </p:sp>
      <p:sp>
        <p:nvSpPr>
          <p:cNvPr id="3" name="Content Placeholder 2">
            <a:extLst>
              <a:ext uri="{FF2B5EF4-FFF2-40B4-BE49-F238E27FC236}">
                <a16:creationId xmlns:a16="http://schemas.microsoft.com/office/drawing/2014/main" id="{4F7EA4D4-7945-4F36-9692-41665564C146}"/>
              </a:ext>
            </a:extLst>
          </p:cNvPr>
          <p:cNvSpPr>
            <a:spLocks noGrp="1"/>
          </p:cNvSpPr>
          <p:nvPr>
            <p:ph idx="1"/>
          </p:nvPr>
        </p:nvSpPr>
        <p:spPr>
          <a:xfrm>
            <a:off x="457200" y="1600200"/>
            <a:ext cx="8458200" cy="4525963"/>
          </a:xfrm>
        </p:spPr>
        <p:txBody>
          <a:bodyPr/>
          <a:lstStyle/>
          <a:p>
            <a:r>
              <a:rPr lang="en-US" dirty="0"/>
              <a:t>Integrate many weak classifiers to become a strong classier.</a:t>
            </a:r>
          </a:p>
          <a:p>
            <a:r>
              <a:rPr lang="en-US" dirty="0"/>
              <a:t>English idiom: Two heads are better than one.</a:t>
            </a:r>
            <a:endParaRPr lang="en-US" altLang="ja-JP" dirty="0"/>
          </a:p>
        </p:txBody>
      </p:sp>
      <p:sp>
        <p:nvSpPr>
          <p:cNvPr id="4" name="Footer Placeholder 3">
            <a:extLst>
              <a:ext uri="{FF2B5EF4-FFF2-40B4-BE49-F238E27FC236}">
                <a16:creationId xmlns:a16="http://schemas.microsoft.com/office/drawing/2014/main" id="{6A4D0B02-45E1-49F7-9AE7-43C417F46BB9}"/>
              </a:ext>
            </a:extLst>
          </p:cNvPr>
          <p:cNvSpPr>
            <a:spLocks noGrp="1"/>
          </p:cNvSpPr>
          <p:nvPr>
            <p:ph type="ftr" sz="quarter" idx="11"/>
          </p:nvPr>
        </p:nvSpPr>
        <p:spPr/>
        <p:txBody>
          <a:bodyPr/>
          <a:lstStyle/>
          <a:p>
            <a:pPr>
              <a:defRPr/>
            </a:pPr>
            <a:r>
              <a:rPr lang="en-US" altLang="zh-CN"/>
              <a:t>Adaboost , 2022.9.29a</a:t>
            </a:r>
          </a:p>
        </p:txBody>
      </p:sp>
      <p:sp>
        <p:nvSpPr>
          <p:cNvPr id="5" name="Slide Number Placeholder 4">
            <a:extLst>
              <a:ext uri="{FF2B5EF4-FFF2-40B4-BE49-F238E27FC236}">
                <a16:creationId xmlns:a16="http://schemas.microsoft.com/office/drawing/2014/main" id="{78126349-AB9D-479B-B429-FAF4E5A9DEAE}"/>
              </a:ext>
            </a:extLst>
          </p:cNvPr>
          <p:cNvSpPr>
            <a:spLocks noGrp="1"/>
          </p:cNvSpPr>
          <p:nvPr>
            <p:ph type="sldNum" sz="quarter" idx="12"/>
          </p:nvPr>
        </p:nvSpPr>
        <p:spPr/>
        <p:txBody>
          <a:bodyPr/>
          <a:lstStyle/>
          <a:p>
            <a:fld id="{37E61D7B-C622-463B-9B8C-260E075F6CF2}" type="slidenum">
              <a:rPr lang="en-US" altLang="en-US" smtClean="0"/>
              <a:pPr/>
              <a:t>18</a:t>
            </a:fld>
            <a:endParaRPr lang="en-US" altLang="en-US" dirty="0"/>
          </a:p>
        </p:txBody>
      </p:sp>
      <p:pic>
        <p:nvPicPr>
          <p:cNvPr id="1026" name="Picture 2">
            <a:extLst>
              <a:ext uri="{FF2B5EF4-FFF2-40B4-BE49-F238E27FC236}">
                <a16:creationId xmlns:a16="http://schemas.microsoft.com/office/drawing/2014/main" id="{0A6C326C-C377-4C77-9003-1D5B1A4F9B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3860007"/>
            <a:ext cx="4514850" cy="238125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216D39E2-30D5-4855-8FBD-83DF00E3D8BF}"/>
              </a:ext>
            </a:extLst>
          </p:cNvPr>
          <p:cNvSpPr txBox="1"/>
          <p:nvPr/>
        </p:nvSpPr>
        <p:spPr>
          <a:xfrm>
            <a:off x="5562600" y="3957905"/>
            <a:ext cx="3124200" cy="1015663"/>
          </a:xfrm>
          <a:prstGeom prst="rect">
            <a:avLst/>
          </a:prstGeom>
          <a:noFill/>
        </p:spPr>
        <p:txBody>
          <a:bodyPr wrap="square" rtlCol="0">
            <a:spAutoFit/>
          </a:bodyPr>
          <a:lstStyle/>
          <a:p>
            <a:r>
              <a:rPr lang="ja-JP" altLang="en-US" dirty="0"/>
              <a:t> </a:t>
            </a:r>
            <a:r>
              <a:rPr lang="en-US" sz="2000" dirty="0">
                <a:hlinkClick r:id="rId4"/>
              </a:rPr>
              <a:t>https://kknews.cc/zh-hk/history/pk9g6g2.html</a:t>
            </a:r>
            <a:r>
              <a:rPr lang="en-US" sz="2000" dirty="0"/>
              <a:t> </a:t>
            </a:r>
            <a:endParaRPr lang="en-US" dirty="0"/>
          </a:p>
          <a:p>
            <a:endParaRPr lang="en-US" dirty="0"/>
          </a:p>
        </p:txBody>
      </p:sp>
    </p:spTree>
    <p:extLst>
      <p:ext uri="{BB962C8B-B14F-4D97-AF65-F5344CB8AC3E}">
        <p14:creationId xmlns:p14="http://schemas.microsoft.com/office/powerpoint/2010/main" val="31075632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57200" y="277813"/>
            <a:ext cx="8634413" cy="1139825"/>
          </a:xfrm>
        </p:spPr>
        <p:txBody>
          <a:bodyPr/>
          <a:lstStyle/>
          <a:p>
            <a:pPr eaLnBrk="1" hangingPunct="1"/>
            <a:r>
              <a:rPr lang="en-US" altLang="zh-CN" dirty="0"/>
              <a:t>How? </a:t>
            </a:r>
            <a:r>
              <a:rPr lang="en-US" altLang="zh-CN" sz="1800" dirty="0"/>
              <a:t>Each classifier may not be perfect, but each can achieve over 50% correct rate.</a:t>
            </a:r>
            <a:endParaRPr lang="en-US" altLang="en-US" dirty="0"/>
          </a:p>
        </p:txBody>
      </p:sp>
      <p:sp>
        <p:nvSpPr>
          <p:cNvPr id="18473" name="Text Placeholder 3"/>
          <p:cNvSpPr>
            <a:spLocks noGrp="1"/>
          </p:cNvSpPr>
          <p:nvPr>
            <p:ph type="body" sz="half" idx="1"/>
          </p:nvPr>
        </p:nvSpPr>
        <p:spPr>
          <a:xfrm>
            <a:off x="6831013" y="6400800"/>
            <a:ext cx="336550" cy="320675"/>
          </a:xfrm>
        </p:spPr>
        <p:txBody>
          <a:bodyPr>
            <a:normAutofit fontScale="55000" lnSpcReduction="20000"/>
          </a:bodyPr>
          <a:lstStyle/>
          <a:p>
            <a:r>
              <a:rPr lang="en-US" altLang="en-US"/>
              <a:t> </a:t>
            </a:r>
          </a:p>
        </p:txBody>
      </p:sp>
      <p:sp>
        <p:nvSpPr>
          <p:cNvPr id="18471" name="Content Placeholder 1"/>
          <p:cNvSpPr>
            <a:spLocks noGrp="1"/>
          </p:cNvSpPr>
          <p:nvPr>
            <p:ph sz="quarter" idx="2"/>
          </p:nvPr>
        </p:nvSpPr>
        <p:spPr>
          <a:xfrm>
            <a:off x="8734425" y="6400800"/>
            <a:ext cx="338138" cy="322263"/>
          </a:xfrm>
        </p:spPr>
        <p:txBody>
          <a:bodyPr>
            <a:normAutofit fontScale="55000" lnSpcReduction="20000"/>
          </a:bodyPr>
          <a:lstStyle/>
          <a:p>
            <a:r>
              <a:rPr lang="en-US" altLang="en-US"/>
              <a:t> </a:t>
            </a:r>
          </a:p>
        </p:txBody>
      </p:sp>
      <p:graphicFrame>
        <p:nvGraphicFramePr>
          <p:cNvPr id="18435" name="Object 223"/>
          <p:cNvGraphicFramePr>
            <a:graphicFrameLocks noGrp="1" noChangeAspect="1"/>
          </p:cNvGraphicFramePr>
          <p:nvPr>
            <p:ph sz="quarter" idx="3"/>
            <p:extLst>
              <p:ext uri="{D42A27DB-BD31-4B8C-83A1-F6EECF244321}">
                <p14:modId xmlns:p14="http://schemas.microsoft.com/office/powerpoint/2010/main" val="2605109421"/>
              </p:ext>
            </p:extLst>
          </p:nvPr>
        </p:nvGraphicFramePr>
        <p:xfrm>
          <a:off x="5967427" y="5276850"/>
          <a:ext cx="2171700" cy="685800"/>
        </p:xfrm>
        <a:graphic>
          <a:graphicData uri="http://schemas.openxmlformats.org/presentationml/2006/ole">
            <mc:AlternateContent xmlns:mc="http://schemas.openxmlformats.org/markup-compatibility/2006">
              <mc:Choice xmlns:v="urn:schemas-microsoft-com:vml" Requires="v">
                <p:oleObj name="Equation" r:id="rId3" imgW="1447800" imgH="457200" progId="Equation.3">
                  <p:embed/>
                </p:oleObj>
              </mc:Choice>
              <mc:Fallback>
                <p:oleObj name="Equation" r:id="rId3" imgW="1447800" imgH="457200" progId="Equation.3">
                  <p:embed/>
                  <p:pic>
                    <p:nvPicPr>
                      <p:cNvPr id="0" name="Object 223"/>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67427" y="5276850"/>
                        <a:ext cx="2171700" cy="685800"/>
                      </a:xfrm>
                      <a:prstGeom prst="rect">
                        <a:avLst/>
                      </a:prstGeom>
                      <a:noFill/>
                      <a:ln w="9525">
                        <a:solidFill>
                          <a:schemeClr val="tx1"/>
                        </a:solidFill>
                        <a:miter lim="800000"/>
                        <a:headEnd/>
                        <a:tailEnd/>
                      </a:ln>
                    </p:spPr>
                  </p:pic>
                </p:oleObj>
              </mc:Fallback>
            </mc:AlternateContent>
          </a:graphicData>
        </a:graphic>
      </p:graphicFrame>
      <p:sp>
        <p:nvSpPr>
          <p:cNvPr id="136" name="Footer Placeholder 6"/>
          <p:cNvSpPr>
            <a:spLocks noGrp="1"/>
          </p:cNvSpPr>
          <p:nvPr>
            <p:ph type="ftr" sz="quarter" idx="11"/>
          </p:nvPr>
        </p:nvSpPr>
        <p:spPr/>
        <p:txBody>
          <a:bodyPr/>
          <a:lstStyle/>
          <a:p>
            <a:pPr>
              <a:defRPr/>
            </a:pPr>
            <a:r>
              <a:rPr lang="en-US" altLang="zh-CN"/>
              <a:t>Adaboost , 2022.9.29a</a:t>
            </a:r>
          </a:p>
        </p:txBody>
      </p:sp>
      <p:sp>
        <p:nvSpPr>
          <p:cNvPr id="18437" name="Slide Number Placeholder 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4B5237BE-3EB8-450E-808C-90857E717772}" type="slidenum">
              <a:rPr lang="en-US" altLang="en-US" sz="1200">
                <a:latin typeface="Garamond" pitchFamily="18" charset="0"/>
              </a:rPr>
              <a:pPr eaLnBrk="1" hangingPunct="1">
                <a:spcBef>
                  <a:spcPct val="0"/>
                </a:spcBef>
                <a:buFontTx/>
                <a:buNone/>
              </a:pPr>
              <a:t>19</a:t>
            </a:fld>
            <a:endParaRPr lang="en-US" altLang="en-US" sz="1200">
              <a:latin typeface="Garamond" pitchFamily="18" charset="0"/>
            </a:endParaRPr>
          </a:p>
        </p:txBody>
      </p:sp>
      <p:sp>
        <p:nvSpPr>
          <p:cNvPr id="18438" name="Text Box 110"/>
          <p:cNvSpPr txBox="1">
            <a:spLocks noChangeArrowheads="1"/>
          </p:cNvSpPr>
          <p:nvPr/>
        </p:nvSpPr>
        <p:spPr bwMode="auto">
          <a:xfrm>
            <a:off x="0" y="2362200"/>
            <a:ext cx="153035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CN" sz="1800">
                <a:latin typeface="Arial" charset="0"/>
              </a:rPr>
              <a:t>Classification</a:t>
            </a:r>
          </a:p>
          <a:p>
            <a:pPr eaLnBrk="1" hangingPunct="1">
              <a:spcBef>
                <a:spcPct val="0"/>
              </a:spcBef>
              <a:buFontTx/>
              <a:buNone/>
            </a:pPr>
            <a:r>
              <a:rPr lang="en-US" altLang="zh-CN" sz="1800">
                <a:latin typeface="Arial" charset="0"/>
              </a:rPr>
              <a:t>Result</a:t>
            </a:r>
          </a:p>
          <a:p>
            <a:pPr eaLnBrk="1" hangingPunct="1">
              <a:spcBef>
                <a:spcPct val="0"/>
              </a:spcBef>
              <a:buFontTx/>
              <a:buNone/>
            </a:pPr>
            <a:endParaRPr lang="en-US" altLang="en-US" sz="1800">
              <a:latin typeface="Arial" charset="0"/>
              <a:ea typeface="SimSun" pitchFamily="2" charset="-122"/>
            </a:endParaRPr>
          </a:p>
        </p:txBody>
      </p:sp>
      <p:sp>
        <p:nvSpPr>
          <p:cNvPr id="18439" name="Line 111"/>
          <p:cNvSpPr>
            <a:spLocks noChangeShapeType="1"/>
          </p:cNvSpPr>
          <p:nvPr/>
        </p:nvSpPr>
        <p:spPr bwMode="auto">
          <a:xfrm>
            <a:off x="990600" y="1295400"/>
            <a:ext cx="3048000" cy="373380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40" name="Line 112"/>
          <p:cNvSpPr>
            <a:spLocks noChangeShapeType="1"/>
          </p:cNvSpPr>
          <p:nvPr/>
        </p:nvSpPr>
        <p:spPr bwMode="auto">
          <a:xfrm>
            <a:off x="1981200" y="1981200"/>
            <a:ext cx="2286000" cy="335280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41" name="Text Box 116"/>
          <p:cNvSpPr txBox="1">
            <a:spLocks noChangeArrowheads="1"/>
          </p:cNvSpPr>
          <p:nvPr/>
        </p:nvSpPr>
        <p:spPr bwMode="auto">
          <a:xfrm>
            <a:off x="5884069" y="4338935"/>
            <a:ext cx="2852063"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CN" sz="1800" dirty="0">
                <a:latin typeface="Arial" charset="0"/>
              </a:rPr>
              <a:t>Combine weak classifiers </a:t>
            </a:r>
          </a:p>
          <a:p>
            <a:pPr eaLnBrk="1" hangingPunct="1">
              <a:spcBef>
                <a:spcPct val="0"/>
              </a:spcBef>
              <a:buFontTx/>
              <a:buNone/>
            </a:pPr>
            <a:r>
              <a:rPr lang="en-US" altLang="zh-CN" sz="1800" dirty="0">
                <a:latin typeface="Arial" charset="0"/>
              </a:rPr>
              <a:t> to form the </a:t>
            </a:r>
          </a:p>
          <a:p>
            <a:pPr eaLnBrk="1" hangingPunct="1">
              <a:spcBef>
                <a:spcPct val="0"/>
              </a:spcBef>
              <a:buFontTx/>
              <a:buNone/>
            </a:pPr>
            <a:r>
              <a:rPr lang="en-US" altLang="zh-CN" sz="1800" dirty="0">
                <a:latin typeface="Arial" charset="0"/>
              </a:rPr>
              <a:t>Final strong classifier</a:t>
            </a:r>
            <a:endParaRPr lang="en-US" altLang="en-US" sz="1800" dirty="0">
              <a:latin typeface="Arial" charset="0"/>
              <a:ea typeface="SimSun" pitchFamily="2" charset="-122"/>
            </a:endParaRPr>
          </a:p>
        </p:txBody>
      </p:sp>
      <p:sp>
        <p:nvSpPr>
          <p:cNvPr id="18442" name="Line 196"/>
          <p:cNvSpPr>
            <a:spLocks noChangeShapeType="1"/>
          </p:cNvSpPr>
          <p:nvPr/>
        </p:nvSpPr>
        <p:spPr bwMode="auto">
          <a:xfrm>
            <a:off x="3581400" y="1676400"/>
            <a:ext cx="914400" cy="388620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43" name="Freeform 210"/>
          <p:cNvSpPr>
            <a:spLocks/>
          </p:cNvSpPr>
          <p:nvPr/>
        </p:nvSpPr>
        <p:spPr bwMode="auto">
          <a:xfrm>
            <a:off x="3962400" y="5105400"/>
            <a:ext cx="1143000" cy="609600"/>
          </a:xfrm>
          <a:custGeom>
            <a:avLst/>
            <a:gdLst>
              <a:gd name="T0" fmla="*/ 0 w 720"/>
              <a:gd name="T1" fmla="*/ 0 h 384"/>
              <a:gd name="T2" fmla="*/ 2147483647 w 720"/>
              <a:gd name="T3" fmla="*/ 0 h 384"/>
              <a:gd name="T4" fmla="*/ 2147483647 w 720"/>
              <a:gd name="T5" fmla="*/ 2147483647 h 384"/>
              <a:gd name="T6" fmla="*/ 2147483647 w 720"/>
              <a:gd name="T7" fmla="*/ 2147483647 h 384"/>
              <a:gd name="T8" fmla="*/ 2147483647 w 720"/>
              <a:gd name="T9" fmla="*/ 2147483647 h 384"/>
              <a:gd name="T10" fmla="*/ 2147483647 w 720"/>
              <a:gd name="T11" fmla="*/ 2147483647 h 384"/>
              <a:gd name="T12" fmla="*/ 2147483647 w 720"/>
              <a:gd name="T13" fmla="*/ 2147483647 h 384"/>
              <a:gd name="T14" fmla="*/ 2147483647 w 720"/>
              <a:gd name="T15" fmla="*/ 2147483647 h 38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20" h="384">
                <a:moveTo>
                  <a:pt x="0" y="0"/>
                </a:moveTo>
                <a:lnTo>
                  <a:pt x="192" y="0"/>
                </a:lnTo>
                <a:lnTo>
                  <a:pt x="192" y="288"/>
                </a:lnTo>
                <a:lnTo>
                  <a:pt x="384" y="288"/>
                </a:lnTo>
                <a:lnTo>
                  <a:pt x="384" y="384"/>
                </a:lnTo>
                <a:lnTo>
                  <a:pt x="576" y="384"/>
                </a:lnTo>
                <a:lnTo>
                  <a:pt x="576" y="144"/>
                </a:lnTo>
                <a:lnTo>
                  <a:pt x="720" y="144"/>
                </a:lnTo>
              </a:path>
            </a:pathLst>
          </a:custGeom>
          <a:noFill/>
          <a:ln w="38100" cap="flat" cmpd="sng">
            <a:solidFill>
              <a:srgbClr val="FF7C8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44" name="Line 213"/>
          <p:cNvSpPr>
            <a:spLocks noChangeShapeType="1"/>
          </p:cNvSpPr>
          <p:nvPr/>
        </p:nvSpPr>
        <p:spPr bwMode="auto">
          <a:xfrm flipH="1">
            <a:off x="4572000" y="2133600"/>
            <a:ext cx="381000" cy="350520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45" name="Line 214"/>
          <p:cNvSpPr>
            <a:spLocks noChangeShapeType="1"/>
          </p:cNvSpPr>
          <p:nvPr/>
        </p:nvSpPr>
        <p:spPr bwMode="auto">
          <a:xfrm flipH="1">
            <a:off x="4724400" y="1828800"/>
            <a:ext cx="990600" cy="388620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46" name="Line 215"/>
          <p:cNvSpPr>
            <a:spLocks noChangeShapeType="1"/>
          </p:cNvSpPr>
          <p:nvPr/>
        </p:nvSpPr>
        <p:spPr bwMode="auto">
          <a:xfrm flipH="1">
            <a:off x="4876800" y="2057400"/>
            <a:ext cx="2743200" cy="342900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47" name="Line 216"/>
          <p:cNvSpPr>
            <a:spLocks noChangeShapeType="1"/>
          </p:cNvSpPr>
          <p:nvPr/>
        </p:nvSpPr>
        <p:spPr bwMode="auto">
          <a:xfrm flipH="1">
            <a:off x="5181600" y="1600200"/>
            <a:ext cx="3429000" cy="373380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48" name="Line 104"/>
          <p:cNvSpPr>
            <a:spLocks noChangeShapeType="1"/>
          </p:cNvSpPr>
          <p:nvPr/>
        </p:nvSpPr>
        <p:spPr bwMode="auto">
          <a:xfrm>
            <a:off x="1981200" y="990600"/>
            <a:ext cx="0" cy="1143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49" name="Line 105"/>
          <p:cNvSpPr>
            <a:spLocks noChangeShapeType="1"/>
          </p:cNvSpPr>
          <p:nvPr/>
        </p:nvSpPr>
        <p:spPr bwMode="auto">
          <a:xfrm>
            <a:off x="2971800" y="1676400"/>
            <a:ext cx="1143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50" name="Line 108"/>
          <p:cNvSpPr>
            <a:spLocks noChangeShapeType="1"/>
          </p:cNvSpPr>
          <p:nvPr/>
        </p:nvSpPr>
        <p:spPr bwMode="auto">
          <a:xfrm>
            <a:off x="7620000" y="990600"/>
            <a:ext cx="0" cy="1143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51" name="Line 109"/>
          <p:cNvSpPr>
            <a:spLocks noChangeShapeType="1"/>
          </p:cNvSpPr>
          <p:nvPr/>
        </p:nvSpPr>
        <p:spPr bwMode="auto">
          <a:xfrm>
            <a:off x="8001000" y="1600200"/>
            <a:ext cx="1143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52" name="Line 147"/>
          <p:cNvSpPr>
            <a:spLocks noChangeShapeType="1"/>
          </p:cNvSpPr>
          <p:nvPr/>
        </p:nvSpPr>
        <p:spPr bwMode="auto">
          <a:xfrm>
            <a:off x="5486400" y="1828800"/>
            <a:ext cx="1219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53" name="Text Box 217"/>
          <p:cNvSpPr txBox="1">
            <a:spLocks noChangeArrowheads="1"/>
          </p:cNvSpPr>
          <p:nvPr/>
        </p:nvSpPr>
        <p:spPr bwMode="auto">
          <a:xfrm>
            <a:off x="692150" y="2133600"/>
            <a:ext cx="8169275"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CN" sz="1800" i="1">
                <a:latin typeface="Arial" charset="0"/>
              </a:rPr>
              <a:t>h</a:t>
            </a:r>
            <a:r>
              <a:rPr lang="en-US" altLang="zh-CN" sz="1800" i="1" baseline="-25000">
                <a:latin typeface="Arial" charset="0"/>
              </a:rPr>
              <a:t>t</a:t>
            </a:r>
            <a:r>
              <a:rPr lang="en-US" altLang="zh-TW" sz="1800" i="1" baseline="-25000">
                <a:latin typeface="Arial" charset="0"/>
              </a:rPr>
              <a:t>=</a:t>
            </a:r>
            <a:r>
              <a:rPr lang="en-US" altLang="zh-CN" sz="1800" i="1" baseline="-25000">
                <a:latin typeface="Arial" charset="0"/>
              </a:rPr>
              <a:t>1</a:t>
            </a:r>
            <a:r>
              <a:rPr lang="en-US" altLang="zh-CN" sz="1800" i="1">
                <a:latin typeface="Arial" charset="0"/>
              </a:rPr>
              <a:t>( )</a:t>
            </a:r>
            <a:r>
              <a:rPr lang="en-US" altLang="zh-CN" sz="1800">
                <a:latin typeface="Arial" charset="0"/>
              </a:rPr>
              <a:t>	     </a:t>
            </a:r>
            <a:r>
              <a:rPr lang="en-US" altLang="zh-CN" sz="1800" i="1">
                <a:latin typeface="Arial" charset="0"/>
              </a:rPr>
              <a:t>h</a:t>
            </a:r>
            <a:r>
              <a:rPr lang="en-US" altLang="zh-CN" sz="1800" i="1" baseline="-25000">
                <a:latin typeface="Arial" charset="0"/>
              </a:rPr>
              <a:t>t</a:t>
            </a:r>
            <a:r>
              <a:rPr lang="en-US" altLang="zh-TW" sz="1800" i="1" baseline="-25000">
                <a:latin typeface="Arial" charset="0"/>
              </a:rPr>
              <a:t>=2</a:t>
            </a:r>
            <a:r>
              <a:rPr lang="en-US" altLang="zh-CN" sz="1800" i="1">
                <a:latin typeface="Arial" charset="0"/>
              </a:rPr>
              <a:t>( )             h</a:t>
            </a:r>
            <a:r>
              <a:rPr lang="en-US" altLang="zh-CN" sz="1800" i="1" baseline="-25000">
                <a:latin typeface="Arial" charset="0"/>
              </a:rPr>
              <a:t>t</a:t>
            </a:r>
            <a:r>
              <a:rPr lang="en-US" altLang="zh-TW" sz="1800" i="1" baseline="-25000">
                <a:latin typeface="Arial" charset="0"/>
              </a:rPr>
              <a:t>=3</a:t>
            </a:r>
            <a:r>
              <a:rPr lang="en-US" altLang="zh-CN" sz="1800" i="1">
                <a:latin typeface="Arial" charset="0"/>
              </a:rPr>
              <a:t>( )            h</a:t>
            </a:r>
            <a:r>
              <a:rPr lang="en-US" altLang="zh-CN" sz="1800" i="1" baseline="-25000">
                <a:latin typeface="Arial" charset="0"/>
              </a:rPr>
              <a:t>t</a:t>
            </a:r>
            <a:r>
              <a:rPr lang="en-US" altLang="zh-TW" sz="1800" i="1" baseline="-25000">
                <a:latin typeface="Arial" charset="0"/>
              </a:rPr>
              <a:t>=4</a:t>
            </a:r>
            <a:r>
              <a:rPr lang="en-US" altLang="zh-CN" sz="1800" i="1">
                <a:latin typeface="Arial" charset="0"/>
              </a:rPr>
              <a:t>( )           h</a:t>
            </a:r>
            <a:r>
              <a:rPr lang="en-US" altLang="zh-CN" sz="1800" i="1" baseline="-25000">
                <a:latin typeface="Arial" charset="0"/>
              </a:rPr>
              <a:t>t</a:t>
            </a:r>
            <a:r>
              <a:rPr lang="en-US" altLang="zh-TW" sz="1800" i="1" baseline="-25000">
                <a:latin typeface="Arial" charset="0"/>
              </a:rPr>
              <a:t>=5</a:t>
            </a:r>
            <a:r>
              <a:rPr lang="en-US" altLang="zh-CN" sz="1800" i="1">
                <a:latin typeface="Arial" charset="0"/>
              </a:rPr>
              <a:t>( )         h</a:t>
            </a:r>
            <a:r>
              <a:rPr lang="en-US" altLang="zh-CN" sz="1800" i="1" baseline="-25000">
                <a:latin typeface="Arial" charset="0"/>
              </a:rPr>
              <a:t>t</a:t>
            </a:r>
            <a:r>
              <a:rPr lang="en-US" altLang="zh-TW" sz="1800" i="1" baseline="-25000">
                <a:latin typeface="Arial" charset="0"/>
              </a:rPr>
              <a:t>=6</a:t>
            </a:r>
            <a:r>
              <a:rPr lang="en-US" altLang="zh-CN" sz="1800" i="1">
                <a:latin typeface="Arial" charset="0"/>
              </a:rPr>
              <a:t>( )         h</a:t>
            </a:r>
            <a:r>
              <a:rPr lang="en-US" altLang="zh-CN" sz="1800" i="1" baseline="-25000">
                <a:latin typeface="Arial" charset="0"/>
              </a:rPr>
              <a:t>t</a:t>
            </a:r>
            <a:r>
              <a:rPr lang="en-US" altLang="zh-TW" sz="1800" i="1" baseline="-25000">
                <a:latin typeface="Arial" charset="0"/>
              </a:rPr>
              <a:t>=</a:t>
            </a:r>
            <a:r>
              <a:rPr lang="en-US" altLang="zh-CN" sz="1800" i="1" baseline="-25000">
                <a:latin typeface="Arial" charset="0"/>
              </a:rPr>
              <a:t>7</a:t>
            </a:r>
            <a:r>
              <a:rPr lang="en-US" altLang="zh-CN" sz="1800" i="1">
                <a:latin typeface="Arial" charset="0"/>
              </a:rPr>
              <a:t>( ) </a:t>
            </a:r>
            <a:endParaRPr lang="en-US" altLang="en-US" sz="1800">
              <a:latin typeface="Arial" charset="0"/>
              <a:ea typeface="SimSun" pitchFamily="2" charset="-122"/>
            </a:endParaRPr>
          </a:p>
        </p:txBody>
      </p:sp>
      <p:graphicFrame>
        <p:nvGraphicFramePr>
          <p:cNvPr id="18454" name="Object 225"/>
          <p:cNvGraphicFramePr>
            <a:graphicFrameLocks noChangeAspect="1"/>
          </p:cNvGraphicFramePr>
          <p:nvPr/>
        </p:nvGraphicFramePr>
        <p:xfrm>
          <a:off x="2743200" y="2909888"/>
          <a:ext cx="652463" cy="558800"/>
        </p:xfrm>
        <a:graphic>
          <a:graphicData uri="http://schemas.openxmlformats.org/presentationml/2006/ole">
            <mc:AlternateContent xmlns:mc="http://schemas.openxmlformats.org/markup-compatibility/2006">
              <mc:Choice xmlns:v="urn:schemas-microsoft-com:vml" Requires="v">
                <p:oleObj name="公式" r:id="rId5" imgW="266584" imgH="228501" progId="Equation.3">
                  <p:embed/>
                </p:oleObj>
              </mc:Choice>
              <mc:Fallback>
                <p:oleObj name="公式" r:id="rId5" imgW="266584" imgH="228501" progId="Equation.3">
                  <p:embed/>
                  <p:pic>
                    <p:nvPicPr>
                      <p:cNvPr id="0" name="Object 2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43200" y="2909888"/>
                        <a:ext cx="652463" cy="55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455" name="Object 226"/>
          <p:cNvGraphicFramePr>
            <a:graphicFrameLocks noChangeAspect="1"/>
          </p:cNvGraphicFramePr>
          <p:nvPr/>
        </p:nvGraphicFramePr>
        <p:xfrm>
          <a:off x="3656013" y="2909888"/>
          <a:ext cx="652462" cy="558800"/>
        </p:xfrm>
        <a:graphic>
          <a:graphicData uri="http://schemas.openxmlformats.org/presentationml/2006/ole">
            <mc:AlternateContent xmlns:mc="http://schemas.openxmlformats.org/markup-compatibility/2006">
              <mc:Choice xmlns:v="urn:schemas-microsoft-com:vml" Requires="v">
                <p:oleObj name="公式" r:id="rId7" imgW="266584" imgH="228501" progId="Equation.3">
                  <p:embed/>
                </p:oleObj>
              </mc:Choice>
              <mc:Fallback>
                <p:oleObj name="公式" r:id="rId7" imgW="266584" imgH="228501" progId="Equation.3">
                  <p:embed/>
                  <p:pic>
                    <p:nvPicPr>
                      <p:cNvPr id="0" name="Object 22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56013" y="2909888"/>
                        <a:ext cx="652462" cy="55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456" name="Object 228"/>
          <p:cNvGraphicFramePr>
            <a:graphicFrameLocks noChangeAspect="1"/>
          </p:cNvGraphicFramePr>
          <p:nvPr/>
        </p:nvGraphicFramePr>
        <p:xfrm>
          <a:off x="5332413" y="2986088"/>
          <a:ext cx="652462" cy="558800"/>
        </p:xfrm>
        <a:graphic>
          <a:graphicData uri="http://schemas.openxmlformats.org/presentationml/2006/ole">
            <mc:AlternateContent xmlns:mc="http://schemas.openxmlformats.org/markup-compatibility/2006">
              <mc:Choice xmlns:v="urn:schemas-microsoft-com:vml" Requires="v">
                <p:oleObj name="公式" r:id="rId9" imgW="266584" imgH="228501" progId="Equation.3">
                  <p:embed/>
                </p:oleObj>
              </mc:Choice>
              <mc:Fallback>
                <p:oleObj name="公式" r:id="rId9" imgW="266584" imgH="228501" progId="Equation.3">
                  <p:embed/>
                  <p:pic>
                    <p:nvPicPr>
                      <p:cNvPr id="0" name="Object 22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332413" y="2986088"/>
                        <a:ext cx="652462" cy="55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457" name="Object 229"/>
          <p:cNvGraphicFramePr>
            <a:graphicFrameLocks noChangeAspect="1"/>
          </p:cNvGraphicFramePr>
          <p:nvPr/>
        </p:nvGraphicFramePr>
        <p:xfrm>
          <a:off x="6248400" y="3062288"/>
          <a:ext cx="652463" cy="560387"/>
        </p:xfrm>
        <a:graphic>
          <a:graphicData uri="http://schemas.openxmlformats.org/presentationml/2006/ole">
            <mc:AlternateContent xmlns:mc="http://schemas.openxmlformats.org/markup-compatibility/2006">
              <mc:Choice xmlns:v="urn:schemas-microsoft-com:vml" Requires="v">
                <p:oleObj name="公式" r:id="rId11" imgW="266584" imgH="228501" progId="Equation.3">
                  <p:embed/>
                </p:oleObj>
              </mc:Choice>
              <mc:Fallback>
                <p:oleObj name="公式" r:id="rId11" imgW="266584" imgH="228501" progId="Equation.3">
                  <p:embed/>
                  <p:pic>
                    <p:nvPicPr>
                      <p:cNvPr id="0" name="Object 22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248400" y="3062288"/>
                        <a:ext cx="652463" cy="560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458" name="Object 230"/>
          <p:cNvGraphicFramePr>
            <a:graphicFrameLocks noChangeAspect="1"/>
          </p:cNvGraphicFramePr>
          <p:nvPr/>
        </p:nvGraphicFramePr>
        <p:xfrm>
          <a:off x="7010400" y="3441700"/>
          <a:ext cx="652463" cy="560388"/>
        </p:xfrm>
        <a:graphic>
          <a:graphicData uri="http://schemas.openxmlformats.org/presentationml/2006/ole">
            <mc:AlternateContent xmlns:mc="http://schemas.openxmlformats.org/markup-compatibility/2006">
              <mc:Choice xmlns:v="urn:schemas-microsoft-com:vml" Requires="v">
                <p:oleObj name="公式" r:id="rId13" imgW="266584" imgH="228501" progId="Equation.3">
                  <p:embed/>
                </p:oleObj>
              </mc:Choice>
              <mc:Fallback>
                <p:oleObj name="公式" r:id="rId13" imgW="266584" imgH="228501" progId="Equation.3">
                  <p:embed/>
                  <p:pic>
                    <p:nvPicPr>
                      <p:cNvPr id="0" name="Object 23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010400" y="3441700"/>
                        <a:ext cx="652463" cy="560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459" name="Object 232"/>
          <p:cNvGraphicFramePr>
            <a:graphicFrameLocks noChangeAspect="1"/>
          </p:cNvGraphicFramePr>
          <p:nvPr/>
        </p:nvGraphicFramePr>
        <p:xfrm>
          <a:off x="304800" y="3352800"/>
          <a:ext cx="1817688" cy="1157288"/>
        </p:xfrm>
        <a:graphic>
          <a:graphicData uri="http://schemas.openxmlformats.org/presentationml/2006/ole">
            <mc:AlternateContent xmlns:mc="http://schemas.openxmlformats.org/markup-compatibility/2006">
              <mc:Choice xmlns:v="urn:schemas-microsoft-com:vml" Requires="v">
                <p:oleObj name="公式" r:id="rId15" imgW="1054100" imgH="673100" progId="Equation.3">
                  <p:embed/>
                </p:oleObj>
              </mc:Choice>
              <mc:Fallback>
                <p:oleObj name="公式" r:id="rId15" imgW="1054100" imgH="673100" progId="Equation.3">
                  <p:embed/>
                  <p:pic>
                    <p:nvPicPr>
                      <p:cNvPr id="0" name="Object 23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04800" y="3352800"/>
                        <a:ext cx="1817688" cy="1157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8460" name="Group 263"/>
          <p:cNvGrpSpPr>
            <a:grpSpLocks/>
          </p:cNvGrpSpPr>
          <p:nvPr/>
        </p:nvGrpSpPr>
        <p:grpSpPr bwMode="auto">
          <a:xfrm>
            <a:off x="381000" y="990600"/>
            <a:ext cx="1143000" cy="1162050"/>
            <a:chOff x="240" y="624"/>
            <a:chExt cx="720" cy="732"/>
          </a:xfrm>
        </p:grpSpPr>
        <p:sp>
          <p:nvSpPr>
            <p:cNvPr id="18558" name="Rectangle 149"/>
            <p:cNvSpPr>
              <a:spLocks noChangeArrowheads="1"/>
            </p:cNvSpPr>
            <p:nvPr/>
          </p:nvSpPr>
          <p:spPr bwMode="auto">
            <a:xfrm>
              <a:off x="240" y="636"/>
              <a:ext cx="720" cy="72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2000">
                <a:latin typeface="Arial" charset="0"/>
              </a:endParaRPr>
            </a:p>
          </p:txBody>
        </p:sp>
        <p:sp>
          <p:nvSpPr>
            <p:cNvPr id="18559" name="Rectangle 150"/>
            <p:cNvSpPr>
              <a:spLocks noChangeArrowheads="1"/>
            </p:cNvSpPr>
            <p:nvPr/>
          </p:nvSpPr>
          <p:spPr bwMode="auto">
            <a:xfrm>
              <a:off x="720" y="720"/>
              <a:ext cx="62" cy="7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2000">
                <a:latin typeface="Arial" charset="0"/>
              </a:endParaRPr>
            </a:p>
          </p:txBody>
        </p:sp>
        <p:sp>
          <p:nvSpPr>
            <p:cNvPr id="18560" name="Rectangle 151"/>
            <p:cNvSpPr>
              <a:spLocks noChangeArrowheads="1"/>
            </p:cNvSpPr>
            <p:nvPr/>
          </p:nvSpPr>
          <p:spPr bwMode="auto">
            <a:xfrm>
              <a:off x="720" y="1068"/>
              <a:ext cx="62" cy="7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2000">
                <a:latin typeface="Arial" charset="0"/>
              </a:endParaRPr>
            </a:p>
          </p:txBody>
        </p:sp>
        <p:sp>
          <p:nvSpPr>
            <p:cNvPr id="18561" name="Rectangle 152"/>
            <p:cNvSpPr>
              <a:spLocks noChangeArrowheads="1"/>
            </p:cNvSpPr>
            <p:nvPr/>
          </p:nvSpPr>
          <p:spPr bwMode="auto">
            <a:xfrm>
              <a:off x="303" y="660"/>
              <a:ext cx="62" cy="7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2000">
                <a:latin typeface="Arial" charset="0"/>
              </a:endParaRPr>
            </a:p>
          </p:txBody>
        </p:sp>
        <p:sp>
          <p:nvSpPr>
            <p:cNvPr id="18562" name="Rectangle 153"/>
            <p:cNvSpPr>
              <a:spLocks noChangeArrowheads="1"/>
            </p:cNvSpPr>
            <p:nvPr/>
          </p:nvSpPr>
          <p:spPr bwMode="auto">
            <a:xfrm>
              <a:off x="835" y="804"/>
              <a:ext cx="62" cy="7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2000">
                <a:latin typeface="Arial" charset="0"/>
              </a:endParaRPr>
            </a:p>
          </p:txBody>
        </p:sp>
        <p:sp>
          <p:nvSpPr>
            <p:cNvPr id="18563" name="Rectangle 154"/>
            <p:cNvSpPr>
              <a:spLocks noChangeArrowheads="1"/>
            </p:cNvSpPr>
            <p:nvPr/>
          </p:nvSpPr>
          <p:spPr bwMode="auto">
            <a:xfrm>
              <a:off x="490" y="624"/>
              <a:ext cx="63" cy="7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2000">
                <a:latin typeface="Arial" charset="0"/>
              </a:endParaRPr>
            </a:p>
          </p:txBody>
        </p:sp>
        <p:sp>
          <p:nvSpPr>
            <p:cNvPr id="18564" name="Oval 155"/>
            <p:cNvSpPr>
              <a:spLocks noChangeArrowheads="1"/>
            </p:cNvSpPr>
            <p:nvPr/>
          </p:nvSpPr>
          <p:spPr bwMode="auto">
            <a:xfrm>
              <a:off x="576" y="1200"/>
              <a:ext cx="63" cy="7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2000">
                <a:latin typeface="Arial" charset="0"/>
              </a:endParaRPr>
            </a:p>
          </p:txBody>
        </p:sp>
        <p:sp>
          <p:nvSpPr>
            <p:cNvPr id="18565" name="Rectangle 156"/>
            <p:cNvSpPr>
              <a:spLocks noChangeArrowheads="1"/>
            </p:cNvSpPr>
            <p:nvPr/>
          </p:nvSpPr>
          <p:spPr bwMode="auto">
            <a:xfrm>
              <a:off x="459" y="912"/>
              <a:ext cx="63" cy="7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2000">
                <a:latin typeface="Arial" charset="0"/>
              </a:endParaRPr>
            </a:p>
          </p:txBody>
        </p:sp>
        <p:sp>
          <p:nvSpPr>
            <p:cNvPr id="18566" name="Oval 157"/>
            <p:cNvSpPr>
              <a:spLocks noChangeArrowheads="1"/>
            </p:cNvSpPr>
            <p:nvPr/>
          </p:nvSpPr>
          <p:spPr bwMode="auto">
            <a:xfrm>
              <a:off x="864" y="1020"/>
              <a:ext cx="63" cy="7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2000">
                <a:latin typeface="Arial" charset="0"/>
              </a:endParaRPr>
            </a:p>
          </p:txBody>
        </p:sp>
        <p:sp>
          <p:nvSpPr>
            <p:cNvPr id="18567" name="Oval 158"/>
            <p:cNvSpPr>
              <a:spLocks noChangeArrowheads="1"/>
            </p:cNvSpPr>
            <p:nvPr/>
          </p:nvSpPr>
          <p:spPr bwMode="auto">
            <a:xfrm>
              <a:off x="432" y="1116"/>
              <a:ext cx="63" cy="7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2000">
                <a:latin typeface="Arial" charset="0"/>
              </a:endParaRPr>
            </a:p>
          </p:txBody>
        </p:sp>
        <p:sp>
          <p:nvSpPr>
            <p:cNvPr id="18568" name="Oval 159"/>
            <p:cNvSpPr>
              <a:spLocks noChangeArrowheads="1"/>
            </p:cNvSpPr>
            <p:nvPr/>
          </p:nvSpPr>
          <p:spPr bwMode="auto">
            <a:xfrm>
              <a:off x="288" y="828"/>
              <a:ext cx="63" cy="7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2000">
                <a:latin typeface="Arial" charset="0"/>
              </a:endParaRPr>
            </a:p>
          </p:txBody>
        </p:sp>
        <p:sp>
          <p:nvSpPr>
            <p:cNvPr id="18569" name="Oval 247"/>
            <p:cNvSpPr>
              <a:spLocks noChangeArrowheads="1"/>
            </p:cNvSpPr>
            <p:nvPr/>
          </p:nvSpPr>
          <p:spPr bwMode="auto">
            <a:xfrm>
              <a:off x="864" y="1248"/>
              <a:ext cx="63" cy="7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2000">
                <a:latin typeface="Arial" charset="0"/>
              </a:endParaRPr>
            </a:p>
          </p:txBody>
        </p:sp>
      </p:grpSp>
      <p:sp>
        <p:nvSpPr>
          <p:cNvPr id="18461" name="Line 264"/>
          <p:cNvSpPr>
            <a:spLocks noChangeShapeType="1"/>
          </p:cNvSpPr>
          <p:nvPr/>
        </p:nvSpPr>
        <p:spPr bwMode="auto">
          <a:xfrm>
            <a:off x="381000" y="1295400"/>
            <a:ext cx="1143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8462" name="Group 265"/>
          <p:cNvGrpSpPr>
            <a:grpSpLocks/>
          </p:cNvGrpSpPr>
          <p:nvPr/>
        </p:nvGrpSpPr>
        <p:grpSpPr bwMode="auto">
          <a:xfrm>
            <a:off x="1676400" y="990600"/>
            <a:ext cx="1143000" cy="1162050"/>
            <a:chOff x="240" y="624"/>
            <a:chExt cx="720" cy="732"/>
          </a:xfrm>
        </p:grpSpPr>
        <p:sp>
          <p:nvSpPr>
            <p:cNvPr id="18546" name="Rectangle 266"/>
            <p:cNvSpPr>
              <a:spLocks noChangeArrowheads="1"/>
            </p:cNvSpPr>
            <p:nvPr/>
          </p:nvSpPr>
          <p:spPr bwMode="auto">
            <a:xfrm>
              <a:off x="240" y="636"/>
              <a:ext cx="720" cy="72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2000">
                <a:latin typeface="Arial" charset="0"/>
              </a:endParaRPr>
            </a:p>
          </p:txBody>
        </p:sp>
        <p:sp>
          <p:nvSpPr>
            <p:cNvPr id="18547" name="Rectangle 267"/>
            <p:cNvSpPr>
              <a:spLocks noChangeArrowheads="1"/>
            </p:cNvSpPr>
            <p:nvPr/>
          </p:nvSpPr>
          <p:spPr bwMode="auto">
            <a:xfrm>
              <a:off x="720" y="720"/>
              <a:ext cx="62" cy="7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2000">
                <a:latin typeface="Arial" charset="0"/>
              </a:endParaRPr>
            </a:p>
          </p:txBody>
        </p:sp>
        <p:sp>
          <p:nvSpPr>
            <p:cNvPr id="18548" name="Rectangle 268"/>
            <p:cNvSpPr>
              <a:spLocks noChangeArrowheads="1"/>
            </p:cNvSpPr>
            <p:nvPr/>
          </p:nvSpPr>
          <p:spPr bwMode="auto">
            <a:xfrm>
              <a:off x="720" y="1068"/>
              <a:ext cx="62" cy="7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2000">
                <a:latin typeface="Arial" charset="0"/>
              </a:endParaRPr>
            </a:p>
          </p:txBody>
        </p:sp>
        <p:sp>
          <p:nvSpPr>
            <p:cNvPr id="18549" name="Rectangle 269"/>
            <p:cNvSpPr>
              <a:spLocks noChangeArrowheads="1"/>
            </p:cNvSpPr>
            <p:nvPr/>
          </p:nvSpPr>
          <p:spPr bwMode="auto">
            <a:xfrm>
              <a:off x="303" y="660"/>
              <a:ext cx="62" cy="7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2000">
                <a:latin typeface="Arial" charset="0"/>
              </a:endParaRPr>
            </a:p>
          </p:txBody>
        </p:sp>
        <p:sp>
          <p:nvSpPr>
            <p:cNvPr id="18550" name="Rectangle 270"/>
            <p:cNvSpPr>
              <a:spLocks noChangeArrowheads="1"/>
            </p:cNvSpPr>
            <p:nvPr/>
          </p:nvSpPr>
          <p:spPr bwMode="auto">
            <a:xfrm>
              <a:off x="835" y="804"/>
              <a:ext cx="62" cy="7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2000">
                <a:latin typeface="Arial" charset="0"/>
              </a:endParaRPr>
            </a:p>
          </p:txBody>
        </p:sp>
        <p:sp>
          <p:nvSpPr>
            <p:cNvPr id="18551" name="Rectangle 271"/>
            <p:cNvSpPr>
              <a:spLocks noChangeArrowheads="1"/>
            </p:cNvSpPr>
            <p:nvPr/>
          </p:nvSpPr>
          <p:spPr bwMode="auto">
            <a:xfrm>
              <a:off x="490" y="624"/>
              <a:ext cx="63" cy="7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2000">
                <a:latin typeface="Arial" charset="0"/>
              </a:endParaRPr>
            </a:p>
          </p:txBody>
        </p:sp>
        <p:sp>
          <p:nvSpPr>
            <p:cNvPr id="18552" name="Oval 272"/>
            <p:cNvSpPr>
              <a:spLocks noChangeArrowheads="1"/>
            </p:cNvSpPr>
            <p:nvPr/>
          </p:nvSpPr>
          <p:spPr bwMode="auto">
            <a:xfrm>
              <a:off x="576" y="1200"/>
              <a:ext cx="63" cy="7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2000">
                <a:latin typeface="Arial" charset="0"/>
              </a:endParaRPr>
            </a:p>
          </p:txBody>
        </p:sp>
        <p:sp>
          <p:nvSpPr>
            <p:cNvPr id="18553" name="Rectangle 273"/>
            <p:cNvSpPr>
              <a:spLocks noChangeArrowheads="1"/>
            </p:cNvSpPr>
            <p:nvPr/>
          </p:nvSpPr>
          <p:spPr bwMode="auto">
            <a:xfrm>
              <a:off x="459" y="912"/>
              <a:ext cx="63" cy="7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2000">
                <a:latin typeface="Arial" charset="0"/>
              </a:endParaRPr>
            </a:p>
          </p:txBody>
        </p:sp>
        <p:sp>
          <p:nvSpPr>
            <p:cNvPr id="18554" name="Oval 274"/>
            <p:cNvSpPr>
              <a:spLocks noChangeArrowheads="1"/>
            </p:cNvSpPr>
            <p:nvPr/>
          </p:nvSpPr>
          <p:spPr bwMode="auto">
            <a:xfrm>
              <a:off x="864" y="1020"/>
              <a:ext cx="63" cy="7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2000">
                <a:latin typeface="Arial" charset="0"/>
              </a:endParaRPr>
            </a:p>
          </p:txBody>
        </p:sp>
        <p:sp>
          <p:nvSpPr>
            <p:cNvPr id="18555" name="Oval 275"/>
            <p:cNvSpPr>
              <a:spLocks noChangeArrowheads="1"/>
            </p:cNvSpPr>
            <p:nvPr/>
          </p:nvSpPr>
          <p:spPr bwMode="auto">
            <a:xfrm>
              <a:off x="432" y="1116"/>
              <a:ext cx="63" cy="7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2000">
                <a:latin typeface="Arial" charset="0"/>
              </a:endParaRPr>
            </a:p>
          </p:txBody>
        </p:sp>
        <p:sp>
          <p:nvSpPr>
            <p:cNvPr id="18556" name="Oval 276"/>
            <p:cNvSpPr>
              <a:spLocks noChangeArrowheads="1"/>
            </p:cNvSpPr>
            <p:nvPr/>
          </p:nvSpPr>
          <p:spPr bwMode="auto">
            <a:xfrm>
              <a:off x="288" y="828"/>
              <a:ext cx="63" cy="7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2000">
                <a:latin typeface="Arial" charset="0"/>
              </a:endParaRPr>
            </a:p>
          </p:txBody>
        </p:sp>
        <p:sp>
          <p:nvSpPr>
            <p:cNvPr id="18557" name="Oval 277"/>
            <p:cNvSpPr>
              <a:spLocks noChangeArrowheads="1"/>
            </p:cNvSpPr>
            <p:nvPr/>
          </p:nvSpPr>
          <p:spPr bwMode="auto">
            <a:xfrm>
              <a:off x="864" y="1248"/>
              <a:ext cx="63" cy="7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2000">
                <a:latin typeface="Arial" charset="0"/>
              </a:endParaRPr>
            </a:p>
          </p:txBody>
        </p:sp>
      </p:grpSp>
      <p:grpSp>
        <p:nvGrpSpPr>
          <p:cNvPr id="18463" name="Group 278"/>
          <p:cNvGrpSpPr>
            <a:grpSpLocks/>
          </p:cNvGrpSpPr>
          <p:nvPr/>
        </p:nvGrpSpPr>
        <p:grpSpPr bwMode="auto">
          <a:xfrm>
            <a:off x="2971800" y="990600"/>
            <a:ext cx="1143000" cy="1162050"/>
            <a:chOff x="240" y="624"/>
            <a:chExt cx="720" cy="732"/>
          </a:xfrm>
        </p:grpSpPr>
        <p:sp>
          <p:nvSpPr>
            <p:cNvPr id="18534" name="Rectangle 279"/>
            <p:cNvSpPr>
              <a:spLocks noChangeArrowheads="1"/>
            </p:cNvSpPr>
            <p:nvPr/>
          </p:nvSpPr>
          <p:spPr bwMode="auto">
            <a:xfrm>
              <a:off x="240" y="636"/>
              <a:ext cx="720" cy="72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2000">
                <a:latin typeface="Arial" charset="0"/>
              </a:endParaRPr>
            </a:p>
          </p:txBody>
        </p:sp>
        <p:sp>
          <p:nvSpPr>
            <p:cNvPr id="18535" name="Rectangle 280"/>
            <p:cNvSpPr>
              <a:spLocks noChangeArrowheads="1"/>
            </p:cNvSpPr>
            <p:nvPr/>
          </p:nvSpPr>
          <p:spPr bwMode="auto">
            <a:xfrm>
              <a:off x="720" y="720"/>
              <a:ext cx="62" cy="7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2000">
                <a:latin typeface="Arial" charset="0"/>
              </a:endParaRPr>
            </a:p>
          </p:txBody>
        </p:sp>
        <p:sp>
          <p:nvSpPr>
            <p:cNvPr id="18536" name="Rectangle 281"/>
            <p:cNvSpPr>
              <a:spLocks noChangeArrowheads="1"/>
            </p:cNvSpPr>
            <p:nvPr/>
          </p:nvSpPr>
          <p:spPr bwMode="auto">
            <a:xfrm>
              <a:off x="720" y="1068"/>
              <a:ext cx="62" cy="7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2000">
                <a:latin typeface="Arial" charset="0"/>
              </a:endParaRPr>
            </a:p>
          </p:txBody>
        </p:sp>
        <p:sp>
          <p:nvSpPr>
            <p:cNvPr id="18537" name="Rectangle 282"/>
            <p:cNvSpPr>
              <a:spLocks noChangeArrowheads="1"/>
            </p:cNvSpPr>
            <p:nvPr/>
          </p:nvSpPr>
          <p:spPr bwMode="auto">
            <a:xfrm>
              <a:off x="303" y="660"/>
              <a:ext cx="62" cy="7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2000">
                <a:latin typeface="Arial" charset="0"/>
              </a:endParaRPr>
            </a:p>
          </p:txBody>
        </p:sp>
        <p:sp>
          <p:nvSpPr>
            <p:cNvPr id="18538" name="Rectangle 283"/>
            <p:cNvSpPr>
              <a:spLocks noChangeArrowheads="1"/>
            </p:cNvSpPr>
            <p:nvPr/>
          </p:nvSpPr>
          <p:spPr bwMode="auto">
            <a:xfrm>
              <a:off x="835" y="804"/>
              <a:ext cx="62" cy="7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2000">
                <a:latin typeface="Arial" charset="0"/>
              </a:endParaRPr>
            </a:p>
          </p:txBody>
        </p:sp>
        <p:sp>
          <p:nvSpPr>
            <p:cNvPr id="18539" name="Rectangle 284"/>
            <p:cNvSpPr>
              <a:spLocks noChangeArrowheads="1"/>
            </p:cNvSpPr>
            <p:nvPr/>
          </p:nvSpPr>
          <p:spPr bwMode="auto">
            <a:xfrm>
              <a:off x="490" y="624"/>
              <a:ext cx="63" cy="7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2000">
                <a:latin typeface="Arial" charset="0"/>
              </a:endParaRPr>
            </a:p>
          </p:txBody>
        </p:sp>
        <p:sp>
          <p:nvSpPr>
            <p:cNvPr id="18540" name="Oval 285"/>
            <p:cNvSpPr>
              <a:spLocks noChangeArrowheads="1"/>
            </p:cNvSpPr>
            <p:nvPr/>
          </p:nvSpPr>
          <p:spPr bwMode="auto">
            <a:xfrm>
              <a:off x="576" y="1200"/>
              <a:ext cx="63" cy="7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2000">
                <a:latin typeface="Arial" charset="0"/>
              </a:endParaRPr>
            </a:p>
          </p:txBody>
        </p:sp>
        <p:sp>
          <p:nvSpPr>
            <p:cNvPr id="18541" name="Rectangle 286"/>
            <p:cNvSpPr>
              <a:spLocks noChangeArrowheads="1"/>
            </p:cNvSpPr>
            <p:nvPr/>
          </p:nvSpPr>
          <p:spPr bwMode="auto">
            <a:xfrm>
              <a:off x="459" y="912"/>
              <a:ext cx="63" cy="7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2000">
                <a:latin typeface="Arial" charset="0"/>
              </a:endParaRPr>
            </a:p>
          </p:txBody>
        </p:sp>
        <p:sp>
          <p:nvSpPr>
            <p:cNvPr id="18542" name="Oval 287"/>
            <p:cNvSpPr>
              <a:spLocks noChangeArrowheads="1"/>
            </p:cNvSpPr>
            <p:nvPr/>
          </p:nvSpPr>
          <p:spPr bwMode="auto">
            <a:xfrm>
              <a:off x="864" y="1020"/>
              <a:ext cx="63" cy="7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2000">
                <a:latin typeface="Arial" charset="0"/>
              </a:endParaRPr>
            </a:p>
          </p:txBody>
        </p:sp>
        <p:sp>
          <p:nvSpPr>
            <p:cNvPr id="18543" name="Oval 288"/>
            <p:cNvSpPr>
              <a:spLocks noChangeArrowheads="1"/>
            </p:cNvSpPr>
            <p:nvPr/>
          </p:nvSpPr>
          <p:spPr bwMode="auto">
            <a:xfrm>
              <a:off x="432" y="1116"/>
              <a:ext cx="63" cy="7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2000">
                <a:latin typeface="Arial" charset="0"/>
              </a:endParaRPr>
            </a:p>
          </p:txBody>
        </p:sp>
        <p:sp>
          <p:nvSpPr>
            <p:cNvPr id="18544" name="Oval 289"/>
            <p:cNvSpPr>
              <a:spLocks noChangeArrowheads="1"/>
            </p:cNvSpPr>
            <p:nvPr/>
          </p:nvSpPr>
          <p:spPr bwMode="auto">
            <a:xfrm>
              <a:off x="288" y="828"/>
              <a:ext cx="63" cy="7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2000">
                <a:latin typeface="Arial" charset="0"/>
              </a:endParaRPr>
            </a:p>
          </p:txBody>
        </p:sp>
        <p:sp>
          <p:nvSpPr>
            <p:cNvPr id="18545" name="Oval 290"/>
            <p:cNvSpPr>
              <a:spLocks noChangeArrowheads="1"/>
            </p:cNvSpPr>
            <p:nvPr/>
          </p:nvSpPr>
          <p:spPr bwMode="auto">
            <a:xfrm>
              <a:off x="864" y="1248"/>
              <a:ext cx="63" cy="7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2000">
                <a:latin typeface="Arial" charset="0"/>
              </a:endParaRPr>
            </a:p>
          </p:txBody>
        </p:sp>
      </p:grpSp>
      <p:grpSp>
        <p:nvGrpSpPr>
          <p:cNvPr id="18464" name="Group 291"/>
          <p:cNvGrpSpPr>
            <a:grpSpLocks/>
          </p:cNvGrpSpPr>
          <p:nvPr/>
        </p:nvGrpSpPr>
        <p:grpSpPr bwMode="auto">
          <a:xfrm>
            <a:off x="4267200" y="990600"/>
            <a:ext cx="1143000" cy="1162050"/>
            <a:chOff x="240" y="624"/>
            <a:chExt cx="720" cy="732"/>
          </a:xfrm>
        </p:grpSpPr>
        <p:sp>
          <p:nvSpPr>
            <p:cNvPr id="18522" name="Rectangle 292"/>
            <p:cNvSpPr>
              <a:spLocks noChangeArrowheads="1"/>
            </p:cNvSpPr>
            <p:nvPr/>
          </p:nvSpPr>
          <p:spPr bwMode="auto">
            <a:xfrm>
              <a:off x="240" y="636"/>
              <a:ext cx="720" cy="72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2000">
                <a:latin typeface="Arial" charset="0"/>
              </a:endParaRPr>
            </a:p>
          </p:txBody>
        </p:sp>
        <p:sp>
          <p:nvSpPr>
            <p:cNvPr id="18523" name="Rectangle 293"/>
            <p:cNvSpPr>
              <a:spLocks noChangeArrowheads="1"/>
            </p:cNvSpPr>
            <p:nvPr/>
          </p:nvSpPr>
          <p:spPr bwMode="auto">
            <a:xfrm>
              <a:off x="720" y="720"/>
              <a:ext cx="62" cy="7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2000">
                <a:latin typeface="Arial" charset="0"/>
              </a:endParaRPr>
            </a:p>
          </p:txBody>
        </p:sp>
        <p:sp>
          <p:nvSpPr>
            <p:cNvPr id="18524" name="Rectangle 294"/>
            <p:cNvSpPr>
              <a:spLocks noChangeArrowheads="1"/>
            </p:cNvSpPr>
            <p:nvPr/>
          </p:nvSpPr>
          <p:spPr bwMode="auto">
            <a:xfrm>
              <a:off x="720" y="1068"/>
              <a:ext cx="62" cy="7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2000">
                <a:latin typeface="Arial" charset="0"/>
              </a:endParaRPr>
            </a:p>
          </p:txBody>
        </p:sp>
        <p:sp>
          <p:nvSpPr>
            <p:cNvPr id="18525" name="Rectangle 295"/>
            <p:cNvSpPr>
              <a:spLocks noChangeArrowheads="1"/>
            </p:cNvSpPr>
            <p:nvPr/>
          </p:nvSpPr>
          <p:spPr bwMode="auto">
            <a:xfrm>
              <a:off x="303" y="660"/>
              <a:ext cx="62" cy="7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2000">
                <a:latin typeface="Arial" charset="0"/>
              </a:endParaRPr>
            </a:p>
          </p:txBody>
        </p:sp>
        <p:sp>
          <p:nvSpPr>
            <p:cNvPr id="18526" name="Rectangle 296"/>
            <p:cNvSpPr>
              <a:spLocks noChangeArrowheads="1"/>
            </p:cNvSpPr>
            <p:nvPr/>
          </p:nvSpPr>
          <p:spPr bwMode="auto">
            <a:xfrm>
              <a:off x="835" y="804"/>
              <a:ext cx="62" cy="7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2000">
                <a:latin typeface="Arial" charset="0"/>
              </a:endParaRPr>
            </a:p>
          </p:txBody>
        </p:sp>
        <p:sp>
          <p:nvSpPr>
            <p:cNvPr id="18527" name="Rectangle 297"/>
            <p:cNvSpPr>
              <a:spLocks noChangeArrowheads="1"/>
            </p:cNvSpPr>
            <p:nvPr/>
          </p:nvSpPr>
          <p:spPr bwMode="auto">
            <a:xfrm>
              <a:off x="490" y="624"/>
              <a:ext cx="63" cy="7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2000">
                <a:latin typeface="Arial" charset="0"/>
              </a:endParaRPr>
            </a:p>
          </p:txBody>
        </p:sp>
        <p:sp>
          <p:nvSpPr>
            <p:cNvPr id="18528" name="Oval 298"/>
            <p:cNvSpPr>
              <a:spLocks noChangeArrowheads="1"/>
            </p:cNvSpPr>
            <p:nvPr/>
          </p:nvSpPr>
          <p:spPr bwMode="auto">
            <a:xfrm>
              <a:off x="576" y="1200"/>
              <a:ext cx="63" cy="7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2000">
                <a:latin typeface="Arial" charset="0"/>
              </a:endParaRPr>
            </a:p>
          </p:txBody>
        </p:sp>
        <p:sp>
          <p:nvSpPr>
            <p:cNvPr id="18529" name="Rectangle 299"/>
            <p:cNvSpPr>
              <a:spLocks noChangeArrowheads="1"/>
            </p:cNvSpPr>
            <p:nvPr/>
          </p:nvSpPr>
          <p:spPr bwMode="auto">
            <a:xfrm>
              <a:off x="459" y="912"/>
              <a:ext cx="63" cy="7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2000">
                <a:latin typeface="Arial" charset="0"/>
              </a:endParaRPr>
            </a:p>
          </p:txBody>
        </p:sp>
        <p:sp>
          <p:nvSpPr>
            <p:cNvPr id="18530" name="Oval 300"/>
            <p:cNvSpPr>
              <a:spLocks noChangeArrowheads="1"/>
            </p:cNvSpPr>
            <p:nvPr/>
          </p:nvSpPr>
          <p:spPr bwMode="auto">
            <a:xfrm>
              <a:off x="864" y="1020"/>
              <a:ext cx="63" cy="7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2000">
                <a:latin typeface="Arial" charset="0"/>
              </a:endParaRPr>
            </a:p>
          </p:txBody>
        </p:sp>
        <p:sp>
          <p:nvSpPr>
            <p:cNvPr id="18531" name="Oval 301"/>
            <p:cNvSpPr>
              <a:spLocks noChangeArrowheads="1"/>
            </p:cNvSpPr>
            <p:nvPr/>
          </p:nvSpPr>
          <p:spPr bwMode="auto">
            <a:xfrm>
              <a:off x="432" y="1116"/>
              <a:ext cx="63" cy="7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2000">
                <a:latin typeface="Arial" charset="0"/>
              </a:endParaRPr>
            </a:p>
          </p:txBody>
        </p:sp>
        <p:sp>
          <p:nvSpPr>
            <p:cNvPr id="18532" name="Oval 302"/>
            <p:cNvSpPr>
              <a:spLocks noChangeArrowheads="1"/>
            </p:cNvSpPr>
            <p:nvPr/>
          </p:nvSpPr>
          <p:spPr bwMode="auto">
            <a:xfrm>
              <a:off x="288" y="828"/>
              <a:ext cx="63" cy="7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2000">
                <a:latin typeface="Arial" charset="0"/>
              </a:endParaRPr>
            </a:p>
          </p:txBody>
        </p:sp>
        <p:sp>
          <p:nvSpPr>
            <p:cNvPr id="18533" name="Oval 303"/>
            <p:cNvSpPr>
              <a:spLocks noChangeArrowheads="1"/>
            </p:cNvSpPr>
            <p:nvPr/>
          </p:nvSpPr>
          <p:spPr bwMode="auto">
            <a:xfrm>
              <a:off x="864" y="1248"/>
              <a:ext cx="63" cy="7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2000">
                <a:latin typeface="Arial" charset="0"/>
              </a:endParaRPr>
            </a:p>
          </p:txBody>
        </p:sp>
      </p:grpSp>
      <p:sp>
        <p:nvSpPr>
          <p:cNvPr id="18465" name="Line 304"/>
          <p:cNvSpPr>
            <a:spLocks noChangeShapeType="1"/>
          </p:cNvSpPr>
          <p:nvPr/>
        </p:nvSpPr>
        <p:spPr bwMode="auto">
          <a:xfrm>
            <a:off x="4953000" y="990600"/>
            <a:ext cx="0" cy="1143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8466" name="Group 305"/>
          <p:cNvGrpSpPr>
            <a:grpSpLocks/>
          </p:cNvGrpSpPr>
          <p:nvPr/>
        </p:nvGrpSpPr>
        <p:grpSpPr bwMode="auto">
          <a:xfrm>
            <a:off x="5486400" y="990600"/>
            <a:ext cx="1143000" cy="1162050"/>
            <a:chOff x="240" y="624"/>
            <a:chExt cx="720" cy="732"/>
          </a:xfrm>
        </p:grpSpPr>
        <p:sp>
          <p:nvSpPr>
            <p:cNvPr id="18510" name="Rectangle 306"/>
            <p:cNvSpPr>
              <a:spLocks noChangeArrowheads="1"/>
            </p:cNvSpPr>
            <p:nvPr/>
          </p:nvSpPr>
          <p:spPr bwMode="auto">
            <a:xfrm>
              <a:off x="240" y="636"/>
              <a:ext cx="720" cy="72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2000">
                <a:latin typeface="Arial" charset="0"/>
              </a:endParaRPr>
            </a:p>
          </p:txBody>
        </p:sp>
        <p:sp>
          <p:nvSpPr>
            <p:cNvPr id="18511" name="Rectangle 307"/>
            <p:cNvSpPr>
              <a:spLocks noChangeArrowheads="1"/>
            </p:cNvSpPr>
            <p:nvPr/>
          </p:nvSpPr>
          <p:spPr bwMode="auto">
            <a:xfrm>
              <a:off x="720" y="720"/>
              <a:ext cx="62" cy="7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2000">
                <a:latin typeface="Arial" charset="0"/>
              </a:endParaRPr>
            </a:p>
          </p:txBody>
        </p:sp>
        <p:sp>
          <p:nvSpPr>
            <p:cNvPr id="18512" name="Rectangle 308"/>
            <p:cNvSpPr>
              <a:spLocks noChangeArrowheads="1"/>
            </p:cNvSpPr>
            <p:nvPr/>
          </p:nvSpPr>
          <p:spPr bwMode="auto">
            <a:xfrm>
              <a:off x="720" y="1068"/>
              <a:ext cx="62" cy="7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2000">
                <a:latin typeface="Arial" charset="0"/>
              </a:endParaRPr>
            </a:p>
          </p:txBody>
        </p:sp>
        <p:sp>
          <p:nvSpPr>
            <p:cNvPr id="18513" name="Rectangle 309"/>
            <p:cNvSpPr>
              <a:spLocks noChangeArrowheads="1"/>
            </p:cNvSpPr>
            <p:nvPr/>
          </p:nvSpPr>
          <p:spPr bwMode="auto">
            <a:xfrm>
              <a:off x="303" y="660"/>
              <a:ext cx="62" cy="7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2000">
                <a:latin typeface="Arial" charset="0"/>
              </a:endParaRPr>
            </a:p>
          </p:txBody>
        </p:sp>
        <p:sp>
          <p:nvSpPr>
            <p:cNvPr id="18514" name="Rectangle 310"/>
            <p:cNvSpPr>
              <a:spLocks noChangeArrowheads="1"/>
            </p:cNvSpPr>
            <p:nvPr/>
          </p:nvSpPr>
          <p:spPr bwMode="auto">
            <a:xfrm>
              <a:off x="835" y="804"/>
              <a:ext cx="62" cy="7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2000">
                <a:latin typeface="Arial" charset="0"/>
              </a:endParaRPr>
            </a:p>
          </p:txBody>
        </p:sp>
        <p:sp>
          <p:nvSpPr>
            <p:cNvPr id="18515" name="Rectangle 311"/>
            <p:cNvSpPr>
              <a:spLocks noChangeArrowheads="1"/>
            </p:cNvSpPr>
            <p:nvPr/>
          </p:nvSpPr>
          <p:spPr bwMode="auto">
            <a:xfrm>
              <a:off x="490" y="624"/>
              <a:ext cx="63" cy="7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2000">
                <a:latin typeface="Arial" charset="0"/>
              </a:endParaRPr>
            </a:p>
          </p:txBody>
        </p:sp>
        <p:sp>
          <p:nvSpPr>
            <p:cNvPr id="18516" name="Oval 312"/>
            <p:cNvSpPr>
              <a:spLocks noChangeArrowheads="1"/>
            </p:cNvSpPr>
            <p:nvPr/>
          </p:nvSpPr>
          <p:spPr bwMode="auto">
            <a:xfrm>
              <a:off x="576" y="1200"/>
              <a:ext cx="63" cy="7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2000">
                <a:latin typeface="Arial" charset="0"/>
              </a:endParaRPr>
            </a:p>
          </p:txBody>
        </p:sp>
        <p:sp>
          <p:nvSpPr>
            <p:cNvPr id="18517" name="Rectangle 313"/>
            <p:cNvSpPr>
              <a:spLocks noChangeArrowheads="1"/>
            </p:cNvSpPr>
            <p:nvPr/>
          </p:nvSpPr>
          <p:spPr bwMode="auto">
            <a:xfrm>
              <a:off x="459" y="912"/>
              <a:ext cx="63" cy="7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2000">
                <a:latin typeface="Arial" charset="0"/>
              </a:endParaRPr>
            </a:p>
          </p:txBody>
        </p:sp>
        <p:sp>
          <p:nvSpPr>
            <p:cNvPr id="18518" name="Oval 314"/>
            <p:cNvSpPr>
              <a:spLocks noChangeArrowheads="1"/>
            </p:cNvSpPr>
            <p:nvPr/>
          </p:nvSpPr>
          <p:spPr bwMode="auto">
            <a:xfrm>
              <a:off x="864" y="1020"/>
              <a:ext cx="63" cy="7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2000">
                <a:latin typeface="Arial" charset="0"/>
              </a:endParaRPr>
            </a:p>
          </p:txBody>
        </p:sp>
        <p:sp>
          <p:nvSpPr>
            <p:cNvPr id="18519" name="Oval 315"/>
            <p:cNvSpPr>
              <a:spLocks noChangeArrowheads="1"/>
            </p:cNvSpPr>
            <p:nvPr/>
          </p:nvSpPr>
          <p:spPr bwMode="auto">
            <a:xfrm>
              <a:off x="432" y="1116"/>
              <a:ext cx="63" cy="7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2000">
                <a:latin typeface="Arial" charset="0"/>
              </a:endParaRPr>
            </a:p>
          </p:txBody>
        </p:sp>
        <p:sp>
          <p:nvSpPr>
            <p:cNvPr id="18520" name="Oval 316"/>
            <p:cNvSpPr>
              <a:spLocks noChangeArrowheads="1"/>
            </p:cNvSpPr>
            <p:nvPr/>
          </p:nvSpPr>
          <p:spPr bwMode="auto">
            <a:xfrm>
              <a:off x="288" y="828"/>
              <a:ext cx="63" cy="7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2000">
                <a:latin typeface="Arial" charset="0"/>
              </a:endParaRPr>
            </a:p>
          </p:txBody>
        </p:sp>
        <p:sp>
          <p:nvSpPr>
            <p:cNvPr id="18521" name="Oval 317"/>
            <p:cNvSpPr>
              <a:spLocks noChangeArrowheads="1"/>
            </p:cNvSpPr>
            <p:nvPr/>
          </p:nvSpPr>
          <p:spPr bwMode="auto">
            <a:xfrm>
              <a:off x="864" y="1248"/>
              <a:ext cx="63" cy="7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2000">
                <a:latin typeface="Arial" charset="0"/>
              </a:endParaRPr>
            </a:p>
          </p:txBody>
        </p:sp>
      </p:grpSp>
      <p:grpSp>
        <p:nvGrpSpPr>
          <p:cNvPr id="18467" name="Group 318"/>
          <p:cNvGrpSpPr>
            <a:grpSpLocks/>
          </p:cNvGrpSpPr>
          <p:nvPr/>
        </p:nvGrpSpPr>
        <p:grpSpPr bwMode="auto">
          <a:xfrm>
            <a:off x="6705600" y="990600"/>
            <a:ext cx="1143000" cy="1162050"/>
            <a:chOff x="240" y="624"/>
            <a:chExt cx="720" cy="732"/>
          </a:xfrm>
        </p:grpSpPr>
        <p:sp>
          <p:nvSpPr>
            <p:cNvPr id="18498" name="Rectangle 319"/>
            <p:cNvSpPr>
              <a:spLocks noChangeArrowheads="1"/>
            </p:cNvSpPr>
            <p:nvPr/>
          </p:nvSpPr>
          <p:spPr bwMode="auto">
            <a:xfrm>
              <a:off x="240" y="636"/>
              <a:ext cx="720" cy="72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2000">
                <a:latin typeface="Arial" charset="0"/>
              </a:endParaRPr>
            </a:p>
          </p:txBody>
        </p:sp>
        <p:sp>
          <p:nvSpPr>
            <p:cNvPr id="18499" name="Rectangle 320"/>
            <p:cNvSpPr>
              <a:spLocks noChangeArrowheads="1"/>
            </p:cNvSpPr>
            <p:nvPr/>
          </p:nvSpPr>
          <p:spPr bwMode="auto">
            <a:xfrm>
              <a:off x="720" y="720"/>
              <a:ext cx="62" cy="7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2000">
                <a:latin typeface="Arial" charset="0"/>
              </a:endParaRPr>
            </a:p>
          </p:txBody>
        </p:sp>
        <p:sp>
          <p:nvSpPr>
            <p:cNvPr id="18500" name="Rectangle 321"/>
            <p:cNvSpPr>
              <a:spLocks noChangeArrowheads="1"/>
            </p:cNvSpPr>
            <p:nvPr/>
          </p:nvSpPr>
          <p:spPr bwMode="auto">
            <a:xfrm>
              <a:off x="720" y="1068"/>
              <a:ext cx="62" cy="7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2000">
                <a:latin typeface="Arial" charset="0"/>
              </a:endParaRPr>
            </a:p>
          </p:txBody>
        </p:sp>
        <p:sp>
          <p:nvSpPr>
            <p:cNvPr id="18501" name="Rectangle 322"/>
            <p:cNvSpPr>
              <a:spLocks noChangeArrowheads="1"/>
            </p:cNvSpPr>
            <p:nvPr/>
          </p:nvSpPr>
          <p:spPr bwMode="auto">
            <a:xfrm>
              <a:off x="303" y="660"/>
              <a:ext cx="62" cy="7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2000">
                <a:latin typeface="Arial" charset="0"/>
              </a:endParaRPr>
            </a:p>
          </p:txBody>
        </p:sp>
        <p:sp>
          <p:nvSpPr>
            <p:cNvPr id="18502" name="Rectangle 323"/>
            <p:cNvSpPr>
              <a:spLocks noChangeArrowheads="1"/>
            </p:cNvSpPr>
            <p:nvPr/>
          </p:nvSpPr>
          <p:spPr bwMode="auto">
            <a:xfrm>
              <a:off x="835" y="804"/>
              <a:ext cx="62" cy="7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2000">
                <a:latin typeface="Arial" charset="0"/>
              </a:endParaRPr>
            </a:p>
          </p:txBody>
        </p:sp>
        <p:sp>
          <p:nvSpPr>
            <p:cNvPr id="18503" name="Rectangle 324"/>
            <p:cNvSpPr>
              <a:spLocks noChangeArrowheads="1"/>
            </p:cNvSpPr>
            <p:nvPr/>
          </p:nvSpPr>
          <p:spPr bwMode="auto">
            <a:xfrm>
              <a:off x="490" y="624"/>
              <a:ext cx="63" cy="7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2000">
                <a:latin typeface="Arial" charset="0"/>
              </a:endParaRPr>
            </a:p>
          </p:txBody>
        </p:sp>
        <p:sp>
          <p:nvSpPr>
            <p:cNvPr id="18504" name="Oval 325"/>
            <p:cNvSpPr>
              <a:spLocks noChangeArrowheads="1"/>
            </p:cNvSpPr>
            <p:nvPr/>
          </p:nvSpPr>
          <p:spPr bwMode="auto">
            <a:xfrm>
              <a:off x="576" y="1200"/>
              <a:ext cx="63" cy="7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2000">
                <a:latin typeface="Arial" charset="0"/>
              </a:endParaRPr>
            </a:p>
          </p:txBody>
        </p:sp>
        <p:sp>
          <p:nvSpPr>
            <p:cNvPr id="18505" name="Rectangle 326"/>
            <p:cNvSpPr>
              <a:spLocks noChangeArrowheads="1"/>
            </p:cNvSpPr>
            <p:nvPr/>
          </p:nvSpPr>
          <p:spPr bwMode="auto">
            <a:xfrm>
              <a:off x="459" y="912"/>
              <a:ext cx="63" cy="7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2000">
                <a:latin typeface="Arial" charset="0"/>
              </a:endParaRPr>
            </a:p>
          </p:txBody>
        </p:sp>
        <p:sp>
          <p:nvSpPr>
            <p:cNvPr id="18506" name="Oval 327"/>
            <p:cNvSpPr>
              <a:spLocks noChangeArrowheads="1"/>
            </p:cNvSpPr>
            <p:nvPr/>
          </p:nvSpPr>
          <p:spPr bwMode="auto">
            <a:xfrm>
              <a:off x="864" y="1020"/>
              <a:ext cx="63" cy="7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2000">
                <a:latin typeface="Arial" charset="0"/>
              </a:endParaRPr>
            </a:p>
          </p:txBody>
        </p:sp>
        <p:sp>
          <p:nvSpPr>
            <p:cNvPr id="18507" name="Oval 328"/>
            <p:cNvSpPr>
              <a:spLocks noChangeArrowheads="1"/>
            </p:cNvSpPr>
            <p:nvPr/>
          </p:nvSpPr>
          <p:spPr bwMode="auto">
            <a:xfrm>
              <a:off x="432" y="1116"/>
              <a:ext cx="63" cy="7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2000">
                <a:latin typeface="Arial" charset="0"/>
              </a:endParaRPr>
            </a:p>
          </p:txBody>
        </p:sp>
        <p:sp>
          <p:nvSpPr>
            <p:cNvPr id="18508" name="Oval 329"/>
            <p:cNvSpPr>
              <a:spLocks noChangeArrowheads="1"/>
            </p:cNvSpPr>
            <p:nvPr/>
          </p:nvSpPr>
          <p:spPr bwMode="auto">
            <a:xfrm>
              <a:off x="288" y="828"/>
              <a:ext cx="63" cy="7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2000">
                <a:latin typeface="Arial" charset="0"/>
              </a:endParaRPr>
            </a:p>
          </p:txBody>
        </p:sp>
        <p:sp>
          <p:nvSpPr>
            <p:cNvPr id="18509" name="Oval 330"/>
            <p:cNvSpPr>
              <a:spLocks noChangeArrowheads="1"/>
            </p:cNvSpPr>
            <p:nvPr/>
          </p:nvSpPr>
          <p:spPr bwMode="auto">
            <a:xfrm>
              <a:off x="864" y="1248"/>
              <a:ext cx="63" cy="7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2000">
                <a:latin typeface="Arial" charset="0"/>
              </a:endParaRPr>
            </a:p>
          </p:txBody>
        </p:sp>
      </p:grpSp>
      <p:grpSp>
        <p:nvGrpSpPr>
          <p:cNvPr id="18468" name="Group 331"/>
          <p:cNvGrpSpPr>
            <a:grpSpLocks/>
          </p:cNvGrpSpPr>
          <p:nvPr/>
        </p:nvGrpSpPr>
        <p:grpSpPr bwMode="auto">
          <a:xfrm>
            <a:off x="8001000" y="990600"/>
            <a:ext cx="1143000" cy="1162050"/>
            <a:chOff x="240" y="624"/>
            <a:chExt cx="720" cy="732"/>
          </a:xfrm>
        </p:grpSpPr>
        <p:sp>
          <p:nvSpPr>
            <p:cNvPr id="18486" name="Rectangle 332"/>
            <p:cNvSpPr>
              <a:spLocks noChangeArrowheads="1"/>
            </p:cNvSpPr>
            <p:nvPr/>
          </p:nvSpPr>
          <p:spPr bwMode="auto">
            <a:xfrm>
              <a:off x="240" y="636"/>
              <a:ext cx="720" cy="72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2000">
                <a:latin typeface="Arial" charset="0"/>
              </a:endParaRPr>
            </a:p>
          </p:txBody>
        </p:sp>
        <p:sp>
          <p:nvSpPr>
            <p:cNvPr id="18487" name="Rectangle 333"/>
            <p:cNvSpPr>
              <a:spLocks noChangeArrowheads="1"/>
            </p:cNvSpPr>
            <p:nvPr/>
          </p:nvSpPr>
          <p:spPr bwMode="auto">
            <a:xfrm>
              <a:off x="720" y="720"/>
              <a:ext cx="62" cy="7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2000">
                <a:latin typeface="Arial" charset="0"/>
              </a:endParaRPr>
            </a:p>
          </p:txBody>
        </p:sp>
        <p:sp>
          <p:nvSpPr>
            <p:cNvPr id="18488" name="Rectangle 334"/>
            <p:cNvSpPr>
              <a:spLocks noChangeArrowheads="1"/>
            </p:cNvSpPr>
            <p:nvPr/>
          </p:nvSpPr>
          <p:spPr bwMode="auto">
            <a:xfrm>
              <a:off x="720" y="1068"/>
              <a:ext cx="62" cy="7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2000">
                <a:latin typeface="Arial" charset="0"/>
              </a:endParaRPr>
            </a:p>
          </p:txBody>
        </p:sp>
        <p:sp>
          <p:nvSpPr>
            <p:cNvPr id="18489" name="Rectangle 335"/>
            <p:cNvSpPr>
              <a:spLocks noChangeArrowheads="1"/>
            </p:cNvSpPr>
            <p:nvPr/>
          </p:nvSpPr>
          <p:spPr bwMode="auto">
            <a:xfrm>
              <a:off x="303" y="660"/>
              <a:ext cx="62" cy="7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2000">
                <a:latin typeface="Arial" charset="0"/>
              </a:endParaRPr>
            </a:p>
          </p:txBody>
        </p:sp>
        <p:sp>
          <p:nvSpPr>
            <p:cNvPr id="18490" name="Rectangle 336"/>
            <p:cNvSpPr>
              <a:spLocks noChangeArrowheads="1"/>
            </p:cNvSpPr>
            <p:nvPr/>
          </p:nvSpPr>
          <p:spPr bwMode="auto">
            <a:xfrm>
              <a:off x="835" y="804"/>
              <a:ext cx="62" cy="7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2000">
                <a:latin typeface="Arial" charset="0"/>
              </a:endParaRPr>
            </a:p>
          </p:txBody>
        </p:sp>
        <p:sp>
          <p:nvSpPr>
            <p:cNvPr id="18491" name="Rectangle 337"/>
            <p:cNvSpPr>
              <a:spLocks noChangeArrowheads="1"/>
            </p:cNvSpPr>
            <p:nvPr/>
          </p:nvSpPr>
          <p:spPr bwMode="auto">
            <a:xfrm>
              <a:off x="490" y="624"/>
              <a:ext cx="63" cy="7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2000">
                <a:latin typeface="Arial" charset="0"/>
              </a:endParaRPr>
            </a:p>
          </p:txBody>
        </p:sp>
        <p:sp>
          <p:nvSpPr>
            <p:cNvPr id="18492" name="Oval 338"/>
            <p:cNvSpPr>
              <a:spLocks noChangeArrowheads="1"/>
            </p:cNvSpPr>
            <p:nvPr/>
          </p:nvSpPr>
          <p:spPr bwMode="auto">
            <a:xfrm>
              <a:off x="576" y="1200"/>
              <a:ext cx="63" cy="7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2000">
                <a:latin typeface="Arial" charset="0"/>
              </a:endParaRPr>
            </a:p>
          </p:txBody>
        </p:sp>
        <p:sp>
          <p:nvSpPr>
            <p:cNvPr id="18493" name="Rectangle 339"/>
            <p:cNvSpPr>
              <a:spLocks noChangeArrowheads="1"/>
            </p:cNvSpPr>
            <p:nvPr/>
          </p:nvSpPr>
          <p:spPr bwMode="auto">
            <a:xfrm>
              <a:off x="459" y="912"/>
              <a:ext cx="63" cy="7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2000">
                <a:latin typeface="Arial" charset="0"/>
              </a:endParaRPr>
            </a:p>
          </p:txBody>
        </p:sp>
        <p:sp>
          <p:nvSpPr>
            <p:cNvPr id="18494" name="Oval 340"/>
            <p:cNvSpPr>
              <a:spLocks noChangeArrowheads="1"/>
            </p:cNvSpPr>
            <p:nvPr/>
          </p:nvSpPr>
          <p:spPr bwMode="auto">
            <a:xfrm>
              <a:off x="864" y="1020"/>
              <a:ext cx="63" cy="7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2000">
                <a:latin typeface="Arial" charset="0"/>
              </a:endParaRPr>
            </a:p>
          </p:txBody>
        </p:sp>
        <p:sp>
          <p:nvSpPr>
            <p:cNvPr id="18495" name="Oval 341"/>
            <p:cNvSpPr>
              <a:spLocks noChangeArrowheads="1"/>
            </p:cNvSpPr>
            <p:nvPr/>
          </p:nvSpPr>
          <p:spPr bwMode="auto">
            <a:xfrm>
              <a:off x="432" y="1116"/>
              <a:ext cx="63" cy="7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2000">
                <a:latin typeface="Arial" charset="0"/>
              </a:endParaRPr>
            </a:p>
          </p:txBody>
        </p:sp>
        <p:sp>
          <p:nvSpPr>
            <p:cNvPr id="18496" name="Oval 342"/>
            <p:cNvSpPr>
              <a:spLocks noChangeArrowheads="1"/>
            </p:cNvSpPr>
            <p:nvPr/>
          </p:nvSpPr>
          <p:spPr bwMode="auto">
            <a:xfrm>
              <a:off x="288" y="828"/>
              <a:ext cx="63" cy="7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2000">
                <a:latin typeface="Arial" charset="0"/>
              </a:endParaRPr>
            </a:p>
          </p:txBody>
        </p:sp>
        <p:sp>
          <p:nvSpPr>
            <p:cNvPr id="18497" name="Oval 343"/>
            <p:cNvSpPr>
              <a:spLocks noChangeArrowheads="1"/>
            </p:cNvSpPr>
            <p:nvPr/>
          </p:nvSpPr>
          <p:spPr bwMode="auto">
            <a:xfrm>
              <a:off x="864" y="1248"/>
              <a:ext cx="63" cy="7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2000">
                <a:latin typeface="Arial" charset="0"/>
              </a:endParaRPr>
            </a:p>
          </p:txBody>
        </p:sp>
      </p:grpSp>
      <p:grpSp>
        <p:nvGrpSpPr>
          <p:cNvPr id="18469" name="Group 344"/>
          <p:cNvGrpSpPr>
            <a:grpSpLocks/>
          </p:cNvGrpSpPr>
          <p:nvPr/>
        </p:nvGrpSpPr>
        <p:grpSpPr bwMode="auto">
          <a:xfrm>
            <a:off x="3962400" y="4800600"/>
            <a:ext cx="1143000" cy="1162050"/>
            <a:chOff x="240" y="624"/>
            <a:chExt cx="720" cy="732"/>
          </a:xfrm>
        </p:grpSpPr>
        <p:sp>
          <p:nvSpPr>
            <p:cNvPr id="18474" name="Rectangle 345"/>
            <p:cNvSpPr>
              <a:spLocks noChangeArrowheads="1"/>
            </p:cNvSpPr>
            <p:nvPr/>
          </p:nvSpPr>
          <p:spPr bwMode="auto">
            <a:xfrm>
              <a:off x="240" y="636"/>
              <a:ext cx="720" cy="72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2000">
                <a:latin typeface="Arial" charset="0"/>
              </a:endParaRPr>
            </a:p>
          </p:txBody>
        </p:sp>
        <p:sp>
          <p:nvSpPr>
            <p:cNvPr id="18475" name="Rectangle 346"/>
            <p:cNvSpPr>
              <a:spLocks noChangeArrowheads="1"/>
            </p:cNvSpPr>
            <p:nvPr/>
          </p:nvSpPr>
          <p:spPr bwMode="auto">
            <a:xfrm>
              <a:off x="720" y="720"/>
              <a:ext cx="62" cy="7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2000">
                <a:latin typeface="Arial" charset="0"/>
              </a:endParaRPr>
            </a:p>
          </p:txBody>
        </p:sp>
        <p:sp>
          <p:nvSpPr>
            <p:cNvPr id="18476" name="Rectangle 347"/>
            <p:cNvSpPr>
              <a:spLocks noChangeArrowheads="1"/>
            </p:cNvSpPr>
            <p:nvPr/>
          </p:nvSpPr>
          <p:spPr bwMode="auto">
            <a:xfrm>
              <a:off x="720" y="1068"/>
              <a:ext cx="62" cy="7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2000">
                <a:latin typeface="Arial" charset="0"/>
              </a:endParaRPr>
            </a:p>
          </p:txBody>
        </p:sp>
        <p:sp>
          <p:nvSpPr>
            <p:cNvPr id="18477" name="Rectangle 348"/>
            <p:cNvSpPr>
              <a:spLocks noChangeArrowheads="1"/>
            </p:cNvSpPr>
            <p:nvPr/>
          </p:nvSpPr>
          <p:spPr bwMode="auto">
            <a:xfrm>
              <a:off x="303" y="660"/>
              <a:ext cx="62" cy="7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2000">
                <a:latin typeface="Arial" charset="0"/>
              </a:endParaRPr>
            </a:p>
          </p:txBody>
        </p:sp>
        <p:sp>
          <p:nvSpPr>
            <p:cNvPr id="18478" name="Rectangle 349"/>
            <p:cNvSpPr>
              <a:spLocks noChangeArrowheads="1"/>
            </p:cNvSpPr>
            <p:nvPr/>
          </p:nvSpPr>
          <p:spPr bwMode="auto">
            <a:xfrm>
              <a:off x="835" y="804"/>
              <a:ext cx="62" cy="7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2000">
                <a:latin typeface="Arial" charset="0"/>
              </a:endParaRPr>
            </a:p>
          </p:txBody>
        </p:sp>
        <p:sp>
          <p:nvSpPr>
            <p:cNvPr id="18479" name="Rectangle 350"/>
            <p:cNvSpPr>
              <a:spLocks noChangeArrowheads="1"/>
            </p:cNvSpPr>
            <p:nvPr/>
          </p:nvSpPr>
          <p:spPr bwMode="auto">
            <a:xfrm>
              <a:off x="490" y="624"/>
              <a:ext cx="63" cy="7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2000">
                <a:latin typeface="Arial" charset="0"/>
              </a:endParaRPr>
            </a:p>
          </p:txBody>
        </p:sp>
        <p:sp>
          <p:nvSpPr>
            <p:cNvPr id="18480" name="Oval 351"/>
            <p:cNvSpPr>
              <a:spLocks noChangeArrowheads="1"/>
            </p:cNvSpPr>
            <p:nvPr/>
          </p:nvSpPr>
          <p:spPr bwMode="auto">
            <a:xfrm>
              <a:off x="576" y="1200"/>
              <a:ext cx="63" cy="7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2000">
                <a:latin typeface="Arial" charset="0"/>
              </a:endParaRPr>
            </a:p>
          </p:txBody>
        </p:sp>
        <p:sp>
          <p:nvSpPr>
            <p:cNvPr id="18481" name="Rectangle 352"/>
            <p:cNvSpPr>
              <a:spLocks noChangeArrowheads="1"/>
            </p:cNvSpPr>
            <p:nvPr/>
          </p:nvSpPr>
          <p:spPr bwMode="auto">
            <a:xfrm>
              <a:off x="459" y="912"/>
              <a:ext cx="63" cy="7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2000">
                <a:latin typeface="Arial" charset="0"/>
              </a:endParaRPr>
            </a:p>
          </p:txBody>
        </p:sp>
        <p:sp>
          <p:nvSpPr>
            <p:cNvPr id="18482" name="Oval 353"/>
            <p:cNvSpPr>
              <a:spLocks noChangeArrowheads="1"/>
            </p:cNvSpPr>
            <p:nvPr/>
          </p:nvSpPr>
          <p:spPr bwMode="auto">
            <a:xfrm>
              <a:off x="864" y="1020"/>
              <a:ext cx="63" cy="7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2000">
                <a:latin typeface="Arial" charset="0"/>
              </a:endParaRPr>
            </a:p>
          </p:txBody>
        </p:sp>
        <p:sp>
          <p:nvSpPr>
            <p:cNvPr id="18483" name="Oval 354"/>
            <p:cNvSpPr>
              <a:spLocks noChangeArrowheads="1"/>
            </p:cNvSpPr>
            <p:nvPr/>
          </p:nvSpPr>
          <p:spPr bwMode="auto">
            <a:xfrm>
              <a:off x="432" y="1116"/>
              <a:ext cx="63" cy="7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2000">
                <a:latin typeface="Arial" charset="0"/>
              </a:endParaRPr>
            </a:p>
          </p:txBody>
        </p:sp>
        <p:sp>
          <p:nvSpPr>
            <p:cNvPr id="18484" name="Oval 355"/>
            <p:cNvSpPr>
              <a:spLocks noChangeArrowheads="1"/>
            </p:cNvSpPr>
            <p:nvPr/>
          </p:nvSpPr>
          <p:spPr bwMode="auto">
            <a:xfrm>
              <a:off x="288" y="828"/>
              <a:ext cx="63" cy="7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2000">
                <a:latin typeface="Arial" charset="0"/>
              </a:endParaRPr>
            </a:p>
          </p:txBody>
        </p:sp>
        <p:sp>
          <p:nvSpPr>
            <p:cNvPr id="18485" name="Oval 356"/>
            <p:cNvSpPr>
              <a:spLocks noChangeArrowheads="1"/>
            </p:cNvSpPr>
            <p:nvPr/>
          </p:nvSpPr>
          <p:spPr bwMode="auto">
            <a:xfrm>
              <a:off x="864" y="1248"/>
              <a:ext cx="63" cy="7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2000">
                <a:latin typeface="Arial" charset="0"/>
              </a:endParaRPr>
            </a:p>
          </p:txBody>
        </p:sp>
      </p:grpSp>
      <p:graphicFrame>
        <p:nvGraphicFramePr>
          <p:cNvPr id="18470" name="Object 1"/>
          <p:cNvGraphicFramePr>
            <a:graphicFrameLocks noChangeAspect="1"/>
          </p:cNvGraphicFramePr>
          <p:nvPr/>
        </p:nvGraphicFramePr>
        <p:xfrm>
          <a:off x="4376738" y="3062288"/>
          <a:ext cx="652462" cy="558800"/>
        </p:xfrm>
        <a:graphic>
          <a:graphicData uri="http://schemas.openxmlformats.org/presentationml/2006/ole">
            <mc:AlternateContent xmlns:mc="http://schemas.openxmlformats.org/markup-compatibility/2006">
              <mc:Choice xmlns:v="urn:schemas-microsoft-com:vml" Requires="v">
                <p:oleObj name="公式" r:id="rId17" imgW="266584" imgH="228501" progId="Equation.3">
                  <p:embed/>
                </p:oleObj>
              </mc:Choice>
              <mc:Fallback>
                <p:oleObj name="公式" r:id="rId17" imgW="266584" imgH="228501" progId="Equation.3">
                  <p:embed/>
                  <p:pic>
                    <p:nvPicPr>
                      <p:cNvPr id="0" name="Object 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376738" y="3062288"/>
                        <a:ext cx="652462" cy="55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472" name="Object 2"/>
          <p:cNvGraphicFramePr>
            <a:graphicFrameLocks noChangeAspect="1"/>
          </p:cNvGraphicFramePr>
          <p:nvPr/>
        </p:nvGraphicFramePr>
        <p:xfrm>
          <a:off x="2566988" y="3492500"/>
          <a:ext cx="622300" cy="558800"/>
        </p:xfrm>
        <a:graphic>
          <a:graphicData uri="http://schemas.openxmlformats.org/presentationml/2006/ole">
            <mc:AlternateContent xmlns:mc="http://schemas.openxmlformats.org/markup-compatibility/2006">
              <mc:Choice xmlns:v="urn:schemas-microsoft-com:vml" Requires="v">
                <p:oleObj name="公式" r:id="rId19" imgW="253890" imgH="228501" progId="Equation.3">
                  <p:embed/>
                </p:oleObj>
              </mc:Choice>
              <mc:Fallback>
                <p:oleObj name="公式" r:id="rId19" imgW="253890" imgH="228501" progId="Equation.3">
                  <p:embed/>
                  <p:pic>
                    <p:nvPicPr>
                      <p:cNvPr id="0" name="Object 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566988" y="3492500"/>
                        <a:ext cx="622300" cy="55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TextBox 1">
            <a:extLst>
              <a:ext uri="{FF2B5EF4-FFF2-40B4-BE49-F238E27FC236}">
                <a16:creationId xmlns:a16="http://schemas.microsoft.com/office/drawing/2014/main" id="{53C49480-2F60-4046-A980-B0D0B89137D1}"/>
              </a:ext>
            </a:extLst>
          </p:cNvPr>
          <p:cNvSpPr txBox="1"/>
          <p:nvPr/>
        </p:nvSpPr>
        <p:spPr>
          <a:xfrm>
            <a:off x="132648" y="5416887"/>
            <a:ext cx="4583499" cy="1015663"/>
          </a:xfrm>
          <a:prstGeom prst="rect">
            <a:avLst/>
          </a:prstGeom>
          <a:noFill/>
          <a:ln>
            <a:solidFill>
              <a:schemeClr val="accent1"/>
            </a:solidFill>
          </a:ln>
        </p:spPr>
        <p:txBody>
          <a:bodyPr wrap="none" rtlCol="0">
            <a:spAutoFit/>
          </a:bodyPr>
          <a:lstStyle/>
          <a:p>
            <a:r>
              <a:rPr lang="en-US" dirty="0"/>
              <a:t>Main steps: Find</a:t>
            </a:r>
          </a:p>
          <a:p>
            <a:r>
              <a:rPr lang="en-US" dirty="0"/>
              <a:t>Weak classifiers </a:t>
            </a:r>
            <a:r>
              <a:rPr lang="en-US" i="1" dirty="0"/>
              <a:t>h()</a:t>
            </a:r>
            <a:r>
              <a:rPr lang="en-US" i="1" baseline="-25000" dirty="0">
                <a:sym typeface="Symbol" panose="05050102010706020507" pitchFamily="18" charset="2"/>
              </a:rPr>
              <a:t>t=1,2,3,..,T</a:t>
            </a:r>
            <a:endParaRPr lang="en-US" dirty="0"/>
          </a:p>
          <a:p>
            <a:r>
              <a:rPr lang="en-US" dirty="0">
                <a:sym typeface="Symbol" panose="05050102010706020507" pitchFamily="18" charset="2"/>
              </a:rPr>
              <a:t>Weights or confidents values  </a:t>
            </a:r>
            <a:r>
              <a:rPr lang="en-US" i="1" baseline="-25000" dirty="0">
                <a:sym typeface="Symbol" panose="05050102010706020507" pitchFamily="18" charset="2"/>
              </a:rPr>
              <a:t>t=1,2,3,..,T</a:t>
            </a:r>
            <a:endParaRPr lang="en-US" i="1" baseline="-25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r>
              <a:rPr lang="en-US" altLang="en-US"/>
              <a:t>Overview</a:t>
            </a:r>
          </a:p>
        </p:txBody>
      </p:sp>
      <p:sp>
        <p:nvSpPr>
          <p:cNvPr id="3075" name="Rectangle 3"/>
          <p:cNvSpPr>
            <a:spLocks noGrp="1" noChangeArrowheads="1"/>
          </p:cNvSpPr>
          <p:nvPr>
            <p:ph idx="1"/>
          </p:nvPr>
        </p:nvSpPr>
        <p:spPr/>
        <p:txBody>
          <a:bodyPr/>
          <a:lstStyle/>
          <a:p>
            <a:pPr eaLnBrk="1" hangingPunct="1"/>
            <a:r>
              <a:rPr lang="en-US" altLang="en-US" dirty="0"/>
              <a:t>Part A: </a:t>
            </a:r>
            <a:r>
              <a:rPr lang="en-US" altLang="en-US" dirty="0" err="1"/>
              <a:t>Adaboost</a:t>
            </a:r>
            <a:endParaRPr lang="en-US" altLang="en-US" dirty="0"/>
          </a:p>
          <a:p>
            <a:pPr lvl="1"/>
            <a:r>
              <a:rPr lang="en-US" altLang="en-US" dirty="0"/>
              <a:t>Objectives of AdaBoost</a:t>
            </a:r>
          </a:p>
          <a:p>
            <a:pPr lvl="1"/>
            <a:r>
              <a:rPr lang="en-US" altLang="en-US" dirty="0"/>
              <a:t>Solve 2-class classification problems</a:t>
            </a:r>
          </a:p>
          <a:p>
            <a:pPr lvl="1"/>
            <a:r>
              <a:rPr lang="en-US" altLang="en-US" dirty="0"/>
              <a:t>Will discuss</a:t>
            </a:r>
          </a:p>
          <a:p>
            <a:pPr lvl="2"/>
            <a:r>
              <a:rPr lang="en-US" altLang="en-US" dirty="0"/>
              <a:t>Training</a:t>
            </a:r>
          </a:p>
          <a:p>
            <a:pPr lvl="2"/>
            <a:r>
              <a:rPr lang="en-US" altLang="en-US" dirty="0"/>
              <a:t>Detection</a:t>
            </a:r>
          </a:p>
          <a:p>
            <a:pPr lvl="2"/>
            <a:r>
              <a:rPr lang="en-US" altLang="en-US" dirty="0"/>
              <a:t>Examples</a:t>
            </a:r>
          </a:p>
          <a:p>
            <a:r>
              <a:rPr lang="en-US" altLang="en-US" dirty="0"/>
              <a:t>Part B: How to evaluate a machine learning system</a:t>
            </a:r>
          </a:p>
        </p:txBody>
      </p:sp>
      <p:sp>
        <p:nvSpPr>
          <p:cNvPr id="5" name="Footer Placeholder 4"/>
          <p:cNvSpPr>
            <a:spLocks noGrp="1"/>
          </p:cNvSpPr>
          <p:nvPr>
            <p:ph type="ftr" sz="quarter" idx="11"/>
          </p:nvPr>
        </p:nvSpPr>
        <p:spPr/>
        <p:txBody>
          <a:bodyPr/>
          <a:lstStyle/>
          <a:p>
            <a:pPr>
              <a:defRPr/>
            </a:pPr>
            <a:r>
              <a:rPr lang="en-US" altLang="zh-CN"/>
              <a:t>Adaboost , 2022.9.29a</a:t>
            </a:r>
          </a:p>
        </p:txBody>
      </p:sp>
      <p:sp>
        <p:nvSpPr>
          <p:cNvPr id="3077"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BCF82B78-D509-41BF-AD03-61F21EED2AF9}" type="slidenum">
              <a:rPr lang="en-US" altLang="en-US" sz="1200">
                <a:latin typeface="Garamond" pitchFamily="18" charset="0"/>
              </a:rPr>
              <a:pPr eaLnBrk="1" hangingPunct="1">
                <a:spcBef>
                  <a:spcPct val="0"/>
                </a:spcBef>
                <a:buFontTx/>
                <a:buNone/>
              </a:pPr>
              <a:t>2</a:t>
            </a:fld>
            <a:endParaRPr lang="en-US" altLang="en-US" sz="1200">
              <a:latin typeface="Garamond"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474406" y="609600"/>
            <a:ext cx="8229600" cy="1143000"/>
          </a:xfrm>
        </p:spPr>
        <p:txBody>
          <a:bodyPr>
            <a:normAutofit fontScale="90000"/>
          </a:bodyPr>
          <a:lstStyle/>
          <a:p>
            <a:r>
              <a:rPr lang="en-US" dirty="0"/>
              <a:t>The </a:t>
            </a:r>
            <a:r>
              <a:rPr lang="en-US" dirty="0" err="1"/>
              <a:t>A</a:t>
            </a:r>
            <a:r>
              <a:rPr lang="en-US"/>
              <a:t>daboost</a:t>
            </a:r>
            <a:r>
              <a:rPr lang="en-US" dirty="0"/>
              <a:t> algorithm</a:t>
            </a:r>
            <a:br>
              <a:rPr lang="en-US" dirty="0"/>
            </a:br>
            <a:r>
              <a:rPr lang="en-US" dirty="0"/>
              <a:t>N=samples, D=dimension</a:t>
            </a:r>
            <a:br>
              <a:rPr lang="en-US" dirty="0"/>
            </a:br>
            <a:endParaRPr lang="en-US" dirty="0"/>
          </a:p>
        </p:txBody>
      </p:sp>
      <p:sp>
        <p:nvSpPr>
          <p:cNvPr id="12" name="Content Placeholder 11"/>
          <p:cNvSpPr>
            <a:spLocks noGrp="1"/>
          </p:cNvSpPr>
          <p:nvPr>
            <p:ph idx="1"/>
          </p:nvPr>
        </p:nvSpPr>
        <p:spPr>
          <a:xfrm>
            <a:off x="432288" y="1360611"/>
            <a:ext cx="8229600" cy="4525963"/>
          </a:xfrm>
        </p:spPr>
        <p:txBody>
          <a:bodyPr>
            <a:normAutofit fontScale="92500" lnSpcReduction="10000"/>
          </a:bodyPr>
          <a:lstStyle/>
          <a:p>
            <a:r>
              <a:rPr lang="en-US" sz="2800" dirty="0"/>
              <a:t>Initialization: Treat all samples equal weight</a:t>
            </a:r>
          </a:p>
          <a:p>
            <a:r>
              <a:rPr lang="en-US" sz="2800" dirty="0"/>
              <a:t>Loop t=1 to T {</a:t>
            </a:r>
          </a:p>
          <a:p>
            <a:pPr lvl="1"/>
            <a:r>
              <a:rPr lang="en-US" sz="2400" dirty="0"/>
              <a:t>From samples, find the best weak classifier  that has the smallest error </a:t>
            </a:r>
            <a:r>
              <a:rPr lang="en-US" sz="2400" dirty="0" err="1"/>
              <a:t>h</a:t>
            </a:r>
            <a:r>
              <a:rPr lang="en-US" sz="2400" baseline="-25000" dirty="0" err="1"/>
              <a:t>t</a:t>
            </a:r>
            <a:r>
              <a:rPr lang="en-US" sz="2400" dirty="0"/>
              <a:t>() . The search space of h() is D*2*N-1 (will explain later)</a:t>
            </a:r>
          </a:p>
          <a:p>
            <a:pPr lvl="1"/>
            <a:r>
              <a:rPr lang="en-US" sz="2400" dirty="0"/>
              <a:t>Find weight(confident value </a:t>
            </a:r>
            <a:r>
              <a:rPr lang="en-US" sz="2400" dirty="0">
                <a:sym typeface="Symbol" panose="05050102010706020507" pitchFamily="18" charset="2"/>
              </a:rPr>
              <a:t></a:t>
            </a:r>
            <a:r>
              <a:rPr lang="en-US" sz="2400" baseline="-25000" dirty="0">
                <a:sym typeface="Symbol" panose="05050102010706020507" pitchFamily="18" charset="2"/>
              </a:rPr>
              <a:t>t</a:t>
            </a:r>
            <a:r>
              <a:rPr lang="en-US" sz="2400" dirty="0">
                <a:sym typeface="Symbol" panose="05050102010706020507" pitchFamily="18" charset="2"/>
              </a:rPr>
              <a:t>) </a:t>
            </a:r>
            <a:r>
              <a:rPr lang="en-US" sz="2400" dirty="0"/>
              <a:t>for </a:t>
            </a:r>
            <a:r>
              <a:rPr lang="en-US" sz="2400" dirty="0" err="1"/>
              <a:t>h</a:t>
            </a:r>
            <a:r>
              <a:rPr lang="en-US" sz="2400" baseline="-25000" dirty="0" err="1"/>
              <a:t>t</a:t>
            </a:r>
            <a:r>
              <a:rPr lang="en-US" sz="2400" dirty="0"/>
              <a:t>()</a:t>
            </a:r>
          </a:p>
          <a:p>
            <a:pPr lvl="1"/>
            <a:r>
              <a:rPr lang="en-US" sz="2400" dirty="0"/>
              <a:t>Readjust weight for each sample for t+1 based on:</a:t>
            </a:r>
          </a:p>
          <a:p>
            <a:pPr lvl="2"/>
            <a:r>
              <a:rPr lang="en-US" sz="2000" dirty="0"/>
              <a:t>Correctly classified by </a:t>
            </a:r>
            <a:r>
              <a:rPr lang="en-US" sz="2000" dirty="0" err="1"/>
              <a:t>h</a:t>
            </a:r>
            <a:r>
              <a:rPr lang="en-US" sz="2000" baseline="-25000" dirty="0" err="1"/>
              <a:t>t</a:t>
            </a:r>
            <a:r>
              <a:rPr lang="en-US" sz="2000" dirty="0"/>
              <a:t>() will decrease weight</a:t>
            </a:r>
          </a:p>
          <a:p>
            <a:pPr lvl="2"/>
            <a:r>
              <a:rPr lang="en-US" sz="2000" dirty="0"/>
              <a:t>Incorrectly classified by </a:t>
            </a:r>
            <a:r>
              <a:rPr lang="en-US" sz="2000" dirty="0" err="1"/>
              <a:t>h</a:t>
            </a:r>
            <a:r>
              <a:rPr lang="en-US" sz="2000" baseline="-25000" dirty="0" err="1"/>
              <a:t>t</a:t>
            </a:r>
            <a:r>
              <a:rPr lang="en-US" sz="2000" dirty="0"/>
              <a:t>() will increase weight</a:t>
            </a:r>
          </a:p>
          <a:p>
            <a:pPr lvl="1"/>
            <a:r>
              <a:rPr lang="en-US" sz="2400" dirty="0"/>
              <a:t>Stop if all (or most) samples are correctly classified by the strong classifier </a:t>
            </a:r>
            <a:r>
              <a:rPr lang="en-US" sz="2400" i="1" dirty="0"/>
              <a:t>H(x)</a:t>
            </a:r>
            <a:r>
              <a:rPr lang="en-US" sz="2400" dirty="0"/>
              <a:t> at by setting T= current t.</a:t>
            </a:r>
          </a:p>
          <a:p>
            <a:r>
              <a:rPr lang="en-US" sz="2800" dirty="0"/>
              <a:t>}</a:t>
            </a:r>
          </a:p>
          <a:p>
            <a:pPr marL="914400" lvl="2" indent="0">
              <a:buNone/>
            </a:pPr>
            <a:endParaRPr lang="en-US" sz="2000" dirty="0"/>
          </a:p>
          <a:p>
            <a:endParaRPr lang="en-US" sz="2800" dirty="0"/>
          </a:p>
        </p:txBody>
      </p:sp>
      <p:sp>
        <p:nvSpPr>
          <p:cNvPr id="6" name="Footer Placeholder 5"/>
          <p:cNvSpPr>
            <a:spLocks noGrp="1"/>
          </p:cNvSpPr>
          <p:nvPr>
            <p:ph type="ftr" sz="quarter" idx="11"/>
          </p:nvPr>
        </p:nvSpPr>
        <p:spPr/>
        <p:txBody>
          <a:bodyPr/>
          <a:lstStyle/>
          <a:p>
            <a:pPr>
              <a:defRPr/>
            </a:pPr>
            <a:r>
              <a:rPr lang="en-US" altLang="zh-CN"/>
              <a:t>Adaboost , 2022.9.29a</a:t>
            </a:r>
            <a:endParaRPr lang="en-US" altLang="zh-CN" dirty="0"/>
          </a:p>
        </p:txBody>
      </p:sp>
      <p:sp>
        <p:nvSpPr>
          <p:cNvPr id="7" name="Slide Number Placeholder 6"/>
          <p:cNvSpPr>
            <a:spLocks noGrp="1"/>
          </p:cNvSpPr>
          <p:nvPr>
            <p:ph type="sldNum" sz="quarter" idx="12"/>
          </p:nvPr>
        </p:nvSpPr>
        <p:spPr/>
        <p:txBody>
          <a:bodyPr/>
          <a:lstStyle/>
          <a:p>
            <a:fld id="{EB9667DD-4AA9-4668-BBA2-76C012BE1CE1}" type="slidenum">
              <a:rPr lang="en-US" altLang="en-US" smtClean="0"/>
              <a:pPr/>
              <a:t>20</a:t>
            </a:fld>
            <a:endParaRPr lang="en-US" altLang="en-US"/>
          </a:p>
        </p:txBody>
      </p:sp>
      <p:graphicFrame>
        <p:nvGraphicFramePr>
          <p:cNvPr id="13" name="Object 223"/>
          <p:cNvGraphicFramePr>
            <a:graphicFrameLocks noChangeAspect="1"/>
          </p:cNvGraphicFramePr>
          <p:nvPr>
            <p:extLst>
              <p:ext uri="{D42A27DB-BD31-4B8C-83A1-F6EECF244321}">
                <p14:modId xmlns:p14="http://schemas.microsoft.com/office/powerpoint/2010/main" val="1703717393"/>
              </p:ext>
            </p:extLst>
          </p:nvPr>
        </p:nvGraphicFramePr>
        <p:xfrm>
          <a:off x="439994" y="5743792"/>
          <a:ext cx="2514600" cy="1028700"/>
        </p:xfrm>
        <a:graphic>
          <a:graphicData uri="http://schemas.openxmlformats.org/presentationml/2006/ole">
            <mc:AlternateContent xmlns:mc="http://schemas.openxmlformats.org/markup-compatibility/2006">
              <mc:Choice xmlns:v="urn:schemas-microsoft-com:vml" Requires="v">
                <p:oleObj name="Equation" r:id="rId3" imgW="1676160" imgH="685800" progId="Equation.3">
                  <p:embed/>
                </p:oleObj>
              </mc:Choice>
              <mc:Fallback>
                <p:oleObj name="Equation" r:id="rId3" imgW="1676160" imgH="685800" progId="Equation.3">
                  <p:embed/>
                  <p:pic>
                    <p:nvPicPr>
                      <p:cNvPr id="18435" name="Object 223"/>
                      <p:cNvPicPr>
                        <a:picLocks noGrp="1" noChangeAspect="1" noChangeArrowheads="1"/>
                      </p:cNvPicPr>
                      <p:nvPr/>
                    </p:nvPicPr>
                    <p:blipFill>
                      <a:blip r:embed="rId4"/>
                      <a:srcRect/>
                      <a:stretch>
                        <a:fillRect/>
                      </a:stretch>
                    </p:blipFill>
                    <p:spPr bwMode="auto">
                      <a:xfrm>
                        <a:off x="439994" y="5743792"/>
                        <a:ext cx="2514600" cy="1028700"/>
                      </a:xfrm>
                      <a:prstGeom prst="rect">
                        <a:avLst/>
                      </a:prstGeom>
                      <a:noFill/>
                      <a:ln w="9525">
                        <a:solidFill>
                          <a:schemeClr val="tx1"/>
                        </a:solidFill>
                        <a:miter lim="800000"/>
                        <a:headEnd/>
                        <a:tailEnd/>
                      </a:ln>
                    </p:spPr>
                  </p:pic>
                </p:oleObj>
              </mc:Fallback>
            </mc:AlternateContent>
          </a:graphicData>
        </a:graphic>
      </p:graphicFrame>
      <p:sp>
        <p:nvSpPr>
          <p:cNvPr id="2" name="TextBox 1">
            <a:extLst>
              <a:ext uri="{FF2B5EF4-FFF2-40B4-BE49-F238E27FC236}">
                <a16:creationId xmlns:a16="http://schemas.microsoft.com/office/drawing/2014/main" id="{125E0BDB-0BA6-4801-A2EF-FAB391F05063}"/>
              </a:ext>
            </a:extLst>
          </p:cNvPr>
          <p:cNvSpPr txBox="1"/>
          <p:nvPr/>
        </p:nvSpPr>
        <p:spPr>
          <a:xfrm>
            <a:off x="3112288" y="5295164"/>
            <a:ext cx="5897768" cy="1477328"/>
          </a:xfrm>
          <a:prstGeom prst="rect">
            <a:avLst/>
          </a:prstGeom>
          <a:noFill/>
          <a:ln>
            <a:solidFill>
              <a:schemeClr val="accent1"/>
            </a:solidFill>
          </a:ln>
        </p:spPr>
        <p:txBody>
          <a:bodyPr wrap="none" rtlCol="0">
            <a:spAutoFit/>
          </a:bodyPr>
          <a:lstStyle/>
          <a:p>
            <a:r>
              <a:rPr lang="pt-BR" altLang="zh-TW" sz="1800" dirty="0"/>
              <a:t>What is sign()? </a:t>
            </a:r>
          </a:p>
          <a:p>
            <a:r>
              <a:rPr lang="pt-BR" altLang="zh-TW" sz="1800" dirty="0"/>
              <a:t>Answer: check the sign of the number, examples:</a:t>
            </a:r>
          </a:p>
          <a:p>
            <a:r>
              <a:rPr lang="pt-BR" altLang="zh-TW" sz="1800" dirty="0"/>
              <a:t>Sign(+0.123)=sign(10000056)=sign(0.0000000001)= +1</a:t>
            </a:r>
          </a:p>
          <a:p>
            <a:r>
              <a:rPr lang="pt-BR" altLang="zh-TW" sz="1800" dirty="0"/>
              <a:t>Sign(-1200) = sign(-0.000001)=sign(-12345000000)= -1</a:t>
            </a:r>
          </a:p>
          <a:p>
            <a:r>
              <a:rPr lang="pt-BR" altLang="zh-TW" sz="1800" dirty="0"/>
              <a:t>The absolute values are irrelevant.</a:t>
            </a:r>
            <a:endParaRPr lang="en-US" sz="1800" dirty="0"/>
          </a:p>
        </p:txBody>
      </p:sp>
      <p:cxnSp>
        <p:nvCxnSpPr>
          <p:cNvPr id="4" name="Straight Arrow Connector 3">
            <a:extLst>
              <a:ext uri="{FF2B5EF4-FFF2-40B4-BE49-F238E27FC236}">
                <a16:creationId xmlns:a16="http://schemas.microsoft.com/office/drawing/2014/main" id="{FF294B2B-81F2-470B-9D14-B8B96AF704E3}"/>
              </a:ext>
            </a:extLst>
          </p:cNvPr>
          <p:cNvCxnSpPr/>
          <p:nvPr/>
        </p:nvCxnSpPr>
        <p:spPr>
          <a:xfrm flipH="1">
            <a:off x="838200" y="5181600"/>
            <a:ext cx="1600200" cy="1066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89670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152400" y="838200"/>
            <a:ext cx="2133600" cy="1362075"/>
          </a:xfrm>
        </p:spPr>
        <p:txBody>
          <a:bodyPr>
            <a:normAutofit fontScale="90000"/>
          </a:bodyPr>
          <a:lstStyle/>
          <a:p>
            <a:pPr eaLnBrk="1" hangingPunct="1"/>
            <a:r>
              <a:rPr lang="en-US" altLang="zh-CN" sz="1800" cap="none" dirty="0"/>
              <a:t>THE </a:t>
            </a:r>
            <a:br>
              <a:rPr lang="en-US" altLang="zh-CN" sz="1800" cap="none" dirty="0"/>
            </a:br>
            <a:r>
              <a:rPr lang="en-US" altLang="zh-CN" sz="1800" cap="none" dirty="0"/>
              <a:t>ADABOOST</a:t>
            </a:r>
            <a:br>
              <a:rPr lang="en-US" altLang="zh-CN" sz="1800" cap="none" dirty="0"/>
            </a:br>
            <a:r>
              <a:rPr lang="en-US" altLang="zh-CN" sz="1800" cap="none" dirty="0"/>
              <a:t>ALGORITHM</a:t>
            </a:r>
            <a:br>
              <a:rPr lang="en-US" altLang="zh-CN" sz="1800" cap="none" dirty="0"/>
            </a:br>
            <a:r>
              <a:rPr lang="en-US" altLang="zh-CN" sz="1800" cap="none" dirty="0"/>
              <a:t>(will explain this algorithm in the following slides)</a:t>
            </a:r>
            <a:endParaRPr lang="zh-CN" altLang="en-US" sz="1800" cap="none" dirty="0"/>
          </a:p>
        </p:txBody>
      </p:sp>
      <p:sp>
        <p:nvSpPr>
          <p:cNvPr id="19459" name="Text Placeholder 3"/>
          <p:cNvSpPr>
            <a:spLocks noGrp="1"/>
          </p:cNvSpPr>
          <p:nvPr>
            <p:ph type="body" idx="1"/>
          </p:nvPr>
        </p:nvSpPr>
        <p:spPr/>
        <p:txBody>
          <a:bodyPr rtlCol="0">
            <a:normAutofit/>
          </a:bodyPr>
          <a:lstStyle/>
          <a:p>
            <a:pPr eaLnBrk="1" fontAlgn="auto" hangingPunct="1">
              <a:spcAft>
                <a:spcPts val="0"/>
              </a:spcAft>
              <a:buFont typeface="Arial" panose="020B0604020202020204" pitchFamily="34" charset="0"/>
              <a:buNone/>
              <a:defRPr/>
            </a:pPr>
            <a:r>
              <a:rPr lang="en-US" altLang="en-US" dirty="0"/>
              <a:t> </a:t>
            </a:r>
          </a:p>
        </p:txBody>
      </p:sp>
      <p:sp>
        <p:nvSpPr>
          <p:cNvPr id="3" name="Footer Placeholder 2"/>
          <p:cNvSpPr>
            <a:spLocks noGrp="1"/>
          </p:cNvSpPr>
          <p:nvPr>
            <p:ph type="ftr" sz="quarter" idx="11"/>
          </p:nvPr>
        </p:nvSpPr>
        <p:spPr>
          <a:xfrm>
            <a:off x="5791200" y="6334125"/>
            <a:ext cx="2895600" cy="457200"/>
          </a:xfrm>
        </p:spPr>
        <p:txBody>
          <a:bodyPr/>
          <a:lstStyle/>
          <a:p>
            <a:pPr>
              <a:defRPr/>
            </a:pPr>
            <a:r>
              <a:rPr lang="en-US" altLang="zh-CN"/>
              <a:t>Adaboost , 2022.9.29a</a:t>
            </a:r>
            <a:endParaRPr lang="en-US" altLang="zh-CN" dirty="0"/>
          </a:p>
        </p:txBody>
      </p:sp>
      <p:sp>
        <p:nvSpPr>
          <p:cNvPr id="19461"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17CAE591-FA4C-4112-A7B9-572164F864F7}" type="slidenum">
              <a:rPr lang="en-US" altLang="en-US" sz="1200">
                <a:latin typeface="Garamond" pitchFamily="18" charset="0"/>
              </a:rPr>
              <a:pPr eaLnBrk="1" hangingPunct="1">
                <a:spcBef>
                  <a:spcPct val="0"/>
                </a:spcBef>
                <a:buFontTx/>
                <a:buNone/>
              </a:pPr>
              <a:t>21</a:t>
            </a:fld>
            <a:endParaRPr lang="en-US" altLang="en-US" sz="1200">
              <a:latin typeface="Garamond" pitchFamily="18" charset="0"/>
            </a:endParaRPr>
          </a:p>
        </p:txBody>
      </p:sp>
      <p:sp>
        <p:nvSpPr>
          <p:cNvPr id="19462" name="Text Box 6"/>
          <p:cNvSpPr txBox="1">
            <a:spLocks noChangeArrowheads="1"/>
          </p:cNvSpPr>
          <p:nvPr/>
        </p:nvSpPr>
        <p:spPr bwMode="auto">
          <a:xfrm>
            <a:off x="1111250" y="398463"/>
            <a:ext cx="1447800" cy="3460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1600" b="1">
                <a:latin typeface="Arial" charset="0"/>
              </a:rPr>
              <a:t>Initialization</a:t>
            </a:r>
          </a:p>
        </p:txBody>
      </p:sp>
      <p:sp>
        <p:nvSpPr>
          <p:cNvPr id="19463" name="AutoShape 7"/>
          <p:cNvSpPr>
            <a:spLocks/>
          </p:cNvSpPr>
          <p:nvPr/>
        </p:nvSpPr>
        <p:spPr bwMode="auto">
          <a:xfrm>
            <a:off x="2286000" y="990600"/>
            <a:ext cx="304800" cy="5105400"/>
          </a:xfrm>
          <a:prstGeom prst="leftBrace">
            <a:avLst>
              <a:gd name="adj1" fmla="val 129192"/>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2000">
              <a:latin typeface="Arial" charset="0"/>
            </a:endParaRPr>
          </a:p>
        </p:txBody>
      </p:sp>
      <p:sp>
        <p:nvSpPr>
          <p:cNvPr id="19464" name="AutoShape 8"/>
          <p:cNvSpPr>
            <a:spLocks/>
          </p:cNvSpPr>
          <p:nvPr/>
        </p:nvSpPr>
        <p:spPr bwMode="auto">
          <a:xfrm>
            <a:off x="2573338" y="76200"/>
            <a:ext cx="76200" cy="609600"/>
          </a:xfrm>
          <a:prstGeom prst="leftBrace">
            <a:avLst>
              <a:gd name="adj1" fmla="val 100000"/>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2000">
              <a:latin typeface="Arial" charset="0"/>
            </a:endParaRPr>
          </a:p>
        </p:txBody>
      </p:sp>
      <p:sp>
        <p:nvSpPr>
          <p:cNvPr id="19465" name="Text Box 9"/>
          <p:cNvSpPr txBox="1">
            <a:spLocks noChangeArrowheads="1"/>
          </p:cNvSpPr>
          <p:nvPr/>
        </p:nvSpPr>
        <p:spPr bwMode="auto">
          <a:xfrm>
            <a:off x="762000" y="3352800"/>
            <a:ext cx="1447800" cy="8350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1600" b="1">
                <a:latin typeface="Arial" charset="0"/>
              </a:rPr>
              <a:t>Main</a:t>
            </a:r>
          </a:p>
          <a:p>
            <a:pPr eaLnBrk="1" hangingPunct="1">
              <a:spcBef>
                <a:spcPct val="0"/>
              </a:spcBef>
              <a:buFontTx/>
              <a:buNone/>
            </a:pPr>
            <a:r>
              <a:rPr lang="en-US" altLang="en-US" sz="1600" b="1">
                <a:latin typeface="Arial" charset="0"/>
              </a:rPr>
              <a:t>Training</a:t>
            </a:r>
          </a:p>
          <a:p>
            <a:pPr eaLnBrk="1" hangingPunct="1">
              <a:spcBef>
                <a:spcPct val="0"/>
              </a:spcBef>
              <a:buFontTx/>
              <a:buNone/>
            </a:pPr>
            <a:r>
              <a:rPr lang="en-US" altLang="en-US" sz="1600" b="1">
                <a:latin typeface="Arial" charset="0"/>
              </a:rPr>
              <a:t>loop</a:t>
            </a:r>
          </a:p>
        </p:txBody>
      </p:sp>
      <p:sp>
        <p:nvSpPr>
          <p:cNvPr id="19466" name="Text Box 11"/>
          <p:cNvSpPr txBox="1">
            <a:spLocks noChangeArrowheads="1"/>
          </p:cNvSpPr>
          <p:nvPr/>
        </p:nvSpPr>
        <p:spPr bwMode="auto">
          <a:xfrm>
            <a:off x="381000" y="6267450"/>
            <a:ext cx="1981200" cy="5905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1600" b="1">
                <a:latin typeface="Arial" charset="0"/>
              </a:rPr>
              <a:t>The final strong classifier</a:t>
            </a:r>
          </a:p>
        </p:txBody>
      </p:sp>
      <p:sp>
        <p:nvSpPr>
          <p:cNvPr id="19467" name="AutoShape 12"/>
          <p:cNvSpPr>
            <a:spLocks/>
          </p:cNvSpPr>
          <p:nvPr/>
        </p:nvSpPr>
        <p:spPr bwMode="auto">
          <a:xfrm>
            <a:off x="2362200" y="6248400"/>
            <a:ext cx="76200" cy="609600"/>
          </a:xfrm>
          <a:prstGeom prst="leftBrace">
            <a:avLst>
              <a:gd name="adj1" fmla="val 66667"/>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2000">
              <a:latin typeface="Arial" charset="0"/>
            </a:endParaRPr>
          </a:p>
        </p:txBody>
      </p:sp>
      <p:sp>
        <p:nvSpPr>
          <p:cNvPr id="19468" name="Rectangle 1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2000">
              <a:latin typeface="Arial" charset="0"/>
            </a:endParaRPr>
          </a:p>
        </p:txBody>
      </p:sp>
      <p:sp>
        <p:nvSpPr>
          <p:cNvPr id="19469" name="Rectangle 1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2000">
              <a:latin typeface="Arial" charset="0"/>
            </a:endParaRPr>
          </a:p>
        </p:txBody>
      </p:sp>
      <p:graphicFrame>
        <p:nvGraphicFramePr>
          <p:cNvPr id="19470" name="Object 1"/>
          <p:cNvGraphicFramePr>
            <a:graphicFrameLocks noChangeAspect="1"/>
          </p:cNvGraphicFramePr>
          <p:nvPr/>
        </p:nvGraphicFramePr>
        <p:xfrm>
          <a:off x="2743200" y="6324600"/>
          <a:ext cx="2997200" cy="457200"/>
        </p:xfrm>
        <a:graphic>
          <a:graphicData uri="http://schemas.openxmlformats.org/presentationml/2006/ole">
            <mc:AlternateContent xmlns:mc="http://schemas.openxmlformats.org/markup-compatibility/2006">
              <mc:Choice xmlns:v="urn:schemas-microsoft-com:vml" Requires="v">
                <p:oleObj name="Equation" r:id="rId3" imgW="2997200" imgH="457200" progId="Equation.3">
                  <p:embed/>
                </p:oleObj>
              </mc:Choice>
              <mc:Fallback>
                <p:oleObj name="Equation" r:id="rId3" imgW="2997200" imgH="457200"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3200" y="6324600"/>
                        <a:ext cx="299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471" name="Object 1"/>
          <p:cNvGraphicFramePr>
            <a:graphicFrameLocks noChangeAspect="1"/>
          </p:cNvGraphicFramePr>
          <p:nvPr>
            <p:extLst>
              <p:ext uri="{D42A27DB-BD31-4B8C-83A1-F6EECF244321}">
                <p14:modId xmlns:p14="http://schemas.microsoft.com/office/powerpoint/2010/main" val="1592247431"/>
              </p:ext>
            </p:extLst>
          </p:nvPr>
        </p:nvGraphicFramePr>
        <p:xfrm>
          <a:off x="2774950" y="63500"/>
          <a:ext cx="5880100" cy="6210300"/>
        </p:xfrm>
        <a:graphic>
          <a:graphicData uri="http://schemas.openxmlformats.org/presentationml/2006/ole">
            <mc:AlternateContent xmlns:mc="http://schemas.openxmlformats.org/markup-compatibility/2006">
              <mc:Choice xmlns:v="urn:schemas-microsoft-com:vml" Requires="v">
                <p:oleObj name="Equation" r:id="rId5" imgW="5879880" imgH="6210000" progId="Equation.3">
                  <p:embed/>
                </p:oleObj>
              </mc:Choice>
              <mc:Fallback>
                <p:oleObj name="Equation" r:id="rId5" imgW="5879880" imgH="6210000" progId="Equation.3">
                  <p:embed/>
                  <p:pic>
                    <p:nvPicPr>
                      <p:cNvPr id="0" name="Object 1"/>
                      <p:cNvPicPr>
                        <a:picLocks noChangeAspect="1" noChangeArrowheads="1"/>
                      </p:cNvPicPr>
                      <p:nvPr/>
                    </p:nvPicPr>
                    <p:blipFill>
                      <a:blip r:embed="rId6"/>
                      <a:srcRect/>
                      <a:stretch>
                        <a:fillRect/>
                      </a:stretch>
                    </p:blipFill>
                    <p:spPr bwMode="auto">
                      <a:xfrm>
                        <a:off x="2774950" y="63500"/>
                        <a:ext cx="5880100" cy="6210300"/>
                      </a:xfrm>
                      <a:prstGeom prst="rect">
                        <a:avLst/>
                      </a:prstGeom>
                      <a:solidFill>
                        <a:srgbClr val="FFFFFF"/>
                      </a:solidFill>
                      <a:ln w="9525">
                        <a:solidFill>
                          <a:srgbClr val="000000"/>
                        </a:solidFill>
                        <a:miter lim="800000"/>
                        <a:headEnd/>
                        <a:tailEnd/>
                      </a:ln>
                    </p:spPr>
                  </p:pic>
                </p:oleObj>
              </mc:Fallback>
            </mc:AlternateContent>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6"/>
          <p:cNvSpPr>
            <a:spLocks noGrp="1"/>
          </p:cNvSpPr>
          <p:nvPr>
            <p:ph type="title"/>
          </p:nvPr>
        </p:nvSpPr>
        <p:spPr/>
        <p:txBody>
          <a:bodyPr/>
          <a:lstStyle/>
          <a:p>
            <a:pPr eaLnBrk="1" hangingPunct="1"/>
            <a:r>
              <a:rPr lang="en-US" altLang="en-US" dirty="0"/>
              <a:t>Overview: Initialization</a:t>
            </a:r>
          </a:p>
        </p:txBody>
      </p:sp>
      <p:sp>
        <p:nvSpPr>
          <p:cNvPr id="20483" name="Content Placeholder 7"/>
          <p:cNvSpPr>
            <a:spLocks noGrp="1"/>
          </p:cNvSpPr>
          <p:nvPr>
            <p:ph idx="1"/>
          </p:nvPr>
        </p:nvSpPr>
        <p:spPr/>
        <p:txBody>
          <a:bodyPr/>
          <a:lstStyle/>
          <a:p>
            <a:pPr eaLnBrk="1" hangingPunct="1"/>
            <a:r>
              <a:rPr lang="en-US" altLang="en-US"/>
              <a:t> </a:t>
            </a:r>
          </a:p>
        </p:txBody>
      </p:sp>
      <p:sp>
        <p:nvSpPr>
          <p:cNvPr id="5" name="Footer Placeholder 4"/>
          <p:cNvSpPr>
            <a:spLocks noGrp="1"/>
          </p:cNvSpPr>
          <p:nvPr>
            <p:ph type="ftr" sz="quarter" idx="11"/>
          </p:nvPr>
        </p:nvSpPr>
        <p:spPr/>
        <p:txBody>
          <a:bodyPr/>
          <a:lstStyle/>
          <a:p>
            <a:pPr>
              <a:defRPr/>
            </a:pPr>
            <a:r>
              <a:rPr lang="en-US" altLang="zh-CN"/>
              <a:t>Adaboost , 2022.9.29a</a:t>
            </a:r>
            <a:endParaRPr lang="en-US" altLang="zh-CN" dirty="0"/>
          </a:p>
        </p:txBody>
      </p:sp>
      <p:sp>
        <p:nvSpPr>
          <p:cNvPr id="20485"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4FEEB609-8797-41AD-AF5D-2CDF03009690}" type="slidenum">
              <a:rPr lang="en-US" altLang="en-US" sz="1200">
                <a:latin typeface="Garamond" pitchFamily="18" charset="0"/>
              </a:rPr>
              <a:pPr eaLnBrk="1" hangingPunct="1">
                <a:spcBef>
                  <a:spcPct val="0"/>
                </a:spcBef>
                <a:buFontTx/>
                <a:buNone/>
              </a:pPr>
              <a:t>22</a:t>
            </a:fld>
            <a:endParaRPr lang="en-US" altLang="en-US" sz="1200">
              <a:latin typeface="Garamond" pitchFamily="18" charset="0"/>
            </a:endParaRPr>
          </a:p>
        </p:txBody>
      </p:sp>
      <p:graphicFrame>
        <p:nvGraphicFramePr>
          <p:cNvPr id="20486" name="Object 8"/>
          <p:cNvGraphicFramePr>
            <a:graphicFrameLocks noChangeAspect="1"/>
          </p:cNvGraphicFramePr>
          <p:nvPr>
            <p:extLst>
              <p:ext uri="{D42A27DB-BD31-4B8C-83A1-F6EECF244321}">
                <p14:modId xmlns:p14="http://schemas.microsoft.com/office/powerpoint/2010/main" val="1756468543"/>
              </p:ext>
            </p:extLst>
          </p:nvPr>
        </p:nvGraphicFramePr>
        <p:xfrm>
          <a:off x="838200" y="1417638"/>
          <a:ext cx="7559675" cy="3732212"/>
        </p:xfrm>
        <a:graphic>
          <a:graphicData uri="http://schemas.openxmlformats.org/presentationml/2006/ole">
            <mc:AlternateContent xmlns:mc="http://schemas.openxmlformats.org/markup-compatibility/2006">
              <mc:Choice xmlns:v="urn:schemas-microsoft-com:vml" Requires="v">
                <p:oleObj name="Equation" r:id="rId3" imgW="3238200" imgH="1600200" progId="Equation.3">
                  <p:embed/>
                </p:oleObj>
              </mc:Choice>
              <mc:Fallback>
                <p:oleObj name="Equation" r:id="rId3" imgW="3238200" imgH="1600200" progId="Equation.3">
                  <p:embed/>
                  <p:pic>
                    <p:nvPicPr>
                      <p:cNvPr id="0" name="Object 8"/>
                      <p:cNvPicPr>
                        <a:picLocks noChangeAspect="1" noChangeArrowheads="1"/>
                      </p:cNvPicPr>
                      <p:nvPr/>
                    </p:nvPicPr>
                    <p:blipFill>
                      <a:blip r:embed="rId4"/>
                      <a:srcRect/>
                      <a:stretch>
                        <a:fillRect/>
                      </a:stretch>
                    </p:blipFill>
                    <p:spPr bwMode="auto">
                      <a:xfrm>
                        <a:off x="838200" y="1417638"/>
                        <a:ext cx="7559675" cy="3732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altLang="en-US" dirty="0"/>
              <a:t>Overview: </a:t>
            </a:r>
            <a:r>
              <a:rPr lang="en-US" altLang="zh-CN" i="1" dirty="0"/>
              <a:t>D</a:t>
            </a:r>
            <a:r>
              <a:rPr lang="en-US" altLang="zh-CN" i="1" baseline="-25000" dirty="0"/>
              <a:t>t</a:t>
            </a:r>
            <a:r>
              <a:rPr lang="en-US" altLang="zh-CN" i="1" dirty="0"/>
              <a:t>(</a:t>
            </a:r>
            <a:r>
              <a:rPr lang="en-US" altLang="zh-CN" i="1" dirty="0" err="1"/>
              <a:t>i</a:t>
            </a:r>
            <a:r>
              <a:rPr lang="en-US" altLang="zh-CN" i="1" dirty="0"/>
              <a:t>)</a:t>
            </a:r>
            <a:r>
              <a:rPr lang="en-US" altLang="zh-CN" dirty="0"/>
              <a:t> =weight</a:t>
            </a:r>
            <a:endParaRPr lang="en-US" altLang="en-US" dirty="0"/>
          </a:p>
        </p:txBody>
      </p:sp>
      <p:sp>
        <p:nvSpPr>
          <p:cNvPr id="21507" name="Rectangle 3"/>
          <p:cNvSpPr>
            <a:spLocks noGrp="1" noChangeArrowheads="1"/>
          </p:cNvSpPr>
          <p:nvPr>
            <p:ph idx="1"/>
          </p:nvPr>
        </p:nvSpPr>
        <p:spPr/>
        <p:txBody>
          <a:bodyPr/>
          <a:lstStyle/>
          <a:p>
            <a:pPr eaLnBrk="1" hangingPunct="1"/>
            <a:r>
              <a:rPr lang="en-US" altLang="zh-CN" i="1"/>
              <a:t>D</a:t>
            </a:r>
            <a:r>
              <a:rPr lang="en-US" altLang="zh-CN" i="1" baseline="-25000"/>
              <a:t>t</a:t>
            </a:r>
            <a:r>
              <a:rPr lang="en-US" altLang="zh-CN" i="1"/>
              <a:t>(i) </a:t>
            </a:r>
            <a:r>
              <a:rPr lang="en-US" altLang="zh-CN"/>
              <a:t>= </a:t>
            </a:r>
            <a:r>
              <a:rPr lang="en-US" altLang="zh-CN" sz="3600"/>
              <a:t>probability distribution </a:t>
            </a:r>
            <a:r>
              <a:rPr lang="en-US" altLang="zh-CN"/>
              <a:t>of the </a:t>
            </a:r>
            <a:r>
              <a:rPr lang="en-US" altLang="zh-CN" i="1"/>
              <a:t>i-th</a:t>
            </a:r>
            <a:r>
              <a:rPr lang="en-US" altLang="zh-CN"/>
              <a:t> training sample at time</a:t>
            </a:r>
            <a:r>
              <a:rPr lang="en-US" altLang="zh-CN" i="1"/>
              <a:t> t . i=1,2…n.</a:t>
            </a:r>
          </a:p>
          <a:p>
            <a:pPr eaLnBrk="1" hangingPunct="1"/>
            <a:r>
              <a:rPr lang="en-US" altLang="zh-CN"/>
              <a:t>It shows how much you trust this sample.</a:t>
            </a:r>
          </a:p>
          <a:p>
            <a:pPr eaLnBrk="1" hangingPunct="1"/>
            <a:r>
              <a:rPr lang="en-US" altLang="zh-CN"/>
              <a:t>At </a:t>
            </a:r>
            <a:r>
              <a:rPr lang="en-US" altLang="zh-CN" i="1"/>
              <a:t>t=1</a:t>
            </a:r>
            <a:r>
              <a:rPr lang="en-US" altLang="zh-CN"/>
              <a:t>, all samples are the same with equal weight. </a:t>
            </a:r>
            <a:r>
              <a:rPr lang="en-US" altLang="zh-CN" i="1"/>
              <a:t>D</a:t>
            </a:r>
            <a:r>
              <a:rPr lang="en-US" altLang="zh-CN" i="1" baseline="-25000"/>
              <a:t>t=1</a:t>
            </a:r>
            <a:r>
              <a:rPr lang="en-US" altLang="zh-CN" i="1"/>
              <a:t>(all i)</a:t>
            </a:r>
            <a:r>
              <a:rPr lang="en-US" altLang="zh-CN"/>
              <a:t> are the same </a:t>
            </a:r>
          </a:p>
          <a:p>
            <a:pPr eaLnBrk="1" hangingPunct="1"/>
            <a:r>
              <a:rPr lang="en-US" altLang="zh-CN"/>
              <a:t>At </a:t>
            </a:r>
            <a:r>
              <a:rPr lang="en-US" altLang="zh-CN" i="1"/>
              <a:t>t </a:t>
            </a:r>
            <a:r>
              <a:rPr lang="en-US" altLang="zh-CN" i="1">
                <a:sym typeface="Symbol" pitchFamily="18" charset="2"/>
              </a:rPr>
              <a:t>&gt;</a:t>
            </a:r>
            <a:r>
              <a:rPr lang="en-US" altLang="zh-CN" i="1"/>
              <a:t>1</a:t>
            </a:r>
            <a:r>
              <a:rPr lang="en-US" altLang="zh-CN"/>
              <a:t> , </a:t>
            </a:r>
            <a:r>
              <a:rPr lang="en-US" altLang="zh-CN" i="1"/>
              <a:t>D</a:t>
            </a:r>
            <a:r>
              <a:rPr lang="en-US" altLang="zh-CN" i="1" baseline="-25000"/>
              <a:t>t&gt;1</a:t>
            </a:r>
            <a:r>
              <a:rPr lang="en-US" altLang="zh-CN" i="1"/>
              <a:t>(i)</a:t>
            </a:r>
            <a:r>
              <a:rPr lang="en-US" altLang="zh-CN"/>
              <a:t> will be modified, we will see later.</a:t>
            </a:r>
          </a:p>
        </p:txBody>
      </p:sp>
      <p:sp>
        <p:nvSpPr>
          <p:cNvPr id="5" name="Footer Placeholder 4"/>
          <p:cNvSpPr>
            <a:spLocks noGrp="1"/>
          </p:cNvSpPr>
          <p:nvPr>
            <p:ph type="ftr" sz="quarter" idx="11"/>
          </p:nvPr>
        </p:nvSpPr>
        <p:spPr/>
        <p:txBody>
          <a:bodyPr/>
          <a:lstStyle/>
          <a:p>
            <a:pPr>
              <a:defRPr/>
            </a:pPr>
            <a:r>
              <a:rPr lang="en-US" altLang="zh-CN"/>
              <a:t>Adaboost , 2022.9.29a</a:t>
            </a:r>
          </a:p>
        </p:txBody>
      </p:sp>
      <p:sp>
        <p:nvSpPr>
          <p:cNvPr id="21509"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0C400C1E-AC31-4AC5-8209-DAB39CEB8470}" type="slidenum">
              <a:rPr lang="en-US" altLang="en-US" sz="1200">
                <a:latin typeface="Garamond" pitchFamily="18" charset="0"/>
              </a:rPr>
              <a:pPr eaLnBrk="1" hangingPunct="1">
                <a:spcBef>
                  <a:spcPct val="0"/>
                </a:spcBef>
                <a:buFontTx/>
                <a:buNone/>
              </a:pPr>
              <a:t>23</a:t>
            </a:fld>
            <a:endParaRPr lang="en-US" altLang="en-US" sz="1200">
              <a:latin typeface="Garamond"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normAutofit fontScale="90000"/>
          </a:bodyPr>
          <a:lstStyle/>
          <a:p>
            <a:pPr eaLnBrk="1" hangingPunct="1"/>
            <a:r>
              <a:rPr lang="en-US" altLang="en-US" sz="2800" dirty="0"/>
              <a:t>Overview: Main loop </a:t>
            </a:r>
            <a:br>
              <a:rPr lang="en-US" altLang="en-US" sz="2800" dirty="0"/>
            </a:br>
            <a:r>
              <a:rPr lang="en-US" altLang="en-US" sz="2800" dirty="0"/>
              <a:t>(step1,2,3) </a:t>
            </a:r>
            <a:br>
              <a:rPr lang="en-US" altLang="en-US" sz="2800" dirty="0"/>
            </a:br>
            <a:r>
              <a:rPr lang="en-US" altLang="en-US" sz="2800" i="1" dirty="0"/>
              <a:t>t</a:t>
            </a:r>
            <a:r>
              <a:rPr lang="en-US" altLang="en-US" sz="2800" dirty="0"/>
              <a:t> is the index for the weak classifier at stage </a:t>
            </a:r>
            <a:r>
              <a:rPr lang="en-US" altLang="en-US" sz="2800" i="1" dirty="0"/>
              <a:t>t</a:t>
            </a:r>
            <a:r>
              <a:rPr lang="en-US" altLang="en-US" sz="2800" dirty="0"/>
              <a:t>, </a:t>
            </a:r>
            <a:r>
              <a:rPr lang="en-US" altLang="en-US" sz="2800" i="1" dirty="0"/>
              <a:t>T</a:t>
            </a:r>
            <a:r>
              <a:rPr lang="en-US" altLang="en-US" sz="2800" dirty="0"/>
              <a:t> is the number of weak classifiers (NWC) needed</a:t>
            </a:r>
          </a:p>
        </p:txBody>
      </p:sp>
      <p:graphicFrame>
        <p:nvGraphicFramePr>
          <p:cNvPr id="22531" name="Content Placeholder 6"/>
          <p:cNvGraphicFramePr>
            <a:graphicFrameLocks noGrp="1" noChangeAspect="1"/>
          </p:cNvGraphicFramePr>
          <p:nvPr>
            <p:ph idx="1"/>
          </p:nvPr>
        </p:nvGraphicFramePr>
        <p:xfrm>
          <a:off x="685800" y="1828800"/>
          <a:ext cx="8115300" cy="3721100"/>
        </p:xfrm>
        <a:graphic>
          <a:graphicData uri="http://schemas.openxmlformats.org/presentationml/2006/ole">
            <mc:AlternateContent xmlns:mc="http://schemas.openxmlformats.org/markup-compatibility/2006">
              <mc:Choice xmlns:v="urn:schemas-microsoft-com:vml" Requires="v">
                <p:oleObj name="公式" r:id="rId3" imgW="5816600" imgH="2667000" progId="Equation.3">
                  <p:embed/>
                </p:oleObj>
              </mc:Choice>
              <mc:Fallback>
                <p:oleObj name="公式" r:id="rId3" imgW="5816600" imgH="2667000" progId="Equation.3">
                  <p:embed/>
                  <p:pic>
                    <p:nvPicPr>
                      <p:cNvPr id="0" name="Content Placeholder 6"/>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1828800"/>
                        <a:ext cx="8115300" cy="3721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5" name="Footer Placeholder 4"/>
          <p:cNvSpPr>
            <a:spLocks noGrp="1"/>
          </p:cNvSpPr>
          <p:nvPr>
            <p:ph type="ftr" sz="quarter" idx="11"/>
          </p:nvPr>
        </p:nvSpPr>
        <p:spPr/>
        <p:txBody>
          <a:bodyPr/>
          <a:lstStyle/>
          <a:p>
            <a:pPr>
              <a:defRPr/>
            </a:pPr>
            <a:r>
              <a:rPr lang="en-US" altLang="zh-CN"/>
              <a:t>Adaboost , 2022.9.29a</a:t>
            </a:r>
          </a:p>
        </p:txBody>
      </p:sp>
      <p:sp>
        <p:nvSpPr>
          <p:cNvPr id="22533"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225888D6-0410-4AFD-A048-43C1D4135240}" type="slidenum">
              <a:rPr lang="en-US" altLang="en-US" sz="1200">
                <a:latin typeface="Garamond" pitchFamily="18" charset="0"/>
              </a:rPr>
              <a:pPr eaLnBrk="1" hangingPunct="1">
                <a:spcBef>
                  <a:spcPct val="0"/>
                </a:spcBef>
                <a:buFontTx/>
                <a:buNone/>
              </a:pPr>
              <a:t>24</a:t>
            </a:fld>
            <a:endParaRPr lang="en-US" altLang="en-US" sz="1200">
              <a:latin typeface="Garamond" pitchFamily="18" charset="0"/>
            </a:endParaRPr>
          </a:p>
        </p:txBody>
      </p:sp>
      <p:sp>
        <p:nvSpPr>
          <p:cNvPr id="2" name="TextBox 1"/>
          <p:cNvSpPr txBox="1"/>
          <p:nvPr/>
        </p:nvSpPr>
        <p:spPr>
          <a:xfrm>
            <a:off x="5181600" y="5410200"/>
            <a:ext cx="2438400" cy="1016000"/>
          </a:xfrm>
          <a:prstGeom prst="rect">
            <a:avLst/>
          </a:prstGeom>
          <a:noFill/>
          <a:ln>
            <a:solidFill>
              <a:schemeClr val="accent1">
                <a:shade val="50000"/>
              </a:schemeClr>
            </a:solidFill>
          </a:ln>
        </p:spPr>
        <p:txBody>
          <a:bodyPr>
            <a:spAutoFit/>
          </a:bodyPr>
          <a:lstStyle/>
          <a:p>
            <a:pPr>
              <a:defRPr/>
            </a:pPr>
            <a:r>
              <a:rPr lang="en-US" i="1" dirty="0" err="1"/>
              <a:t>Z</a:t>
            </a:r>
            <a:r>
              <a:rPr lang="en-US" i="1" baseline="-25000" dirty="0" err="1"/>
              <a:t>t</a:t>
            </a:r>
            <a:r>
              <a:rPr lang="en-US" baseline="-25000" dirty="0"/>
              <a:t> </a:t>
            </a:r>
            <a:r>
              <a:rPr lang="en-US" dirty="0"/>
              <a:t>= normalization factor, it will be discussed later </a:t>
            </a:r>
          </a:p>
        </p:txBody>
      </p:sp>
      <p:cxnSp>
        <p:nvCxnSpPr>
          <p:cNvPr id="4" name="Straight Arrow Connector 3"/>
          <p:cNvCxnSpPr/>
          <p:nvPr/>
        </p:nvCxnSpPr>
        <p:spPr>
          <a:xfrm flipH="1" flipV="1">
            <a:off x="3352800" y="5105400"/>
            <a:ext cx="17526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381000" y="609600"/>
            <a:ext cx="8229600" cy="639763"/>
          </a:xfrm>
        </p:spPr>
        <p:txBody>
          <a:bodyPr>
            <a:normAutofit fontScale="90000"/>
          </a:bodyPr>
          <a:lstStyle/>
          <a:p>
            <a:pPr algn="l" eaLnBrk="1" hangingPunct="1"/>
            <a:r>
              <a:rPr lang="en-US" altLang="en-US" sz="2800" dirty="0"/>
              <a:t>Overview: </a:t>
            </a:r>
            <a:r>
              <a:rPr lang="en-US" altLang="en-US" sz="2500" dirty="0"/>
              <a:t>Main Loop Step 4 (updated) </a:t>
            </a:r>
            <a:br>
              <a:rPr lang="en-US" altLang="en-US" sz="2500" dirty="0"/>
            </a:br>
            <a:endParaRPr lang="en-US" altLang="en-US" sz="2500" dirty="0"/>
          </a:p>
        </p:txBody>
      </p:sp>
      <p:sp>
        <p:nvSpPr>
          <p:cNvPr id="23555" name="Content Placeholder 2"/>
          <p:cNvSpPr>
            <a:spLocks noGrp="1"/>
          </p:cNvSpPr>
          <p:nvPr>
            <p:ph idx="1"/>
          </p:nvPr>
        </p:nvSpPr>
        <p:spPr>
          <a:xfrm>
            <a:off x="381000" y="1219200"/>
            <a:ext cx="8229600" cy="4525963"/>
          </a:xfrm>
        </p:spPr>
        <p:txBody>
          <a:bodyPr/>
          <a:lstStyle/>
          <a:p>
            <a:r>
              <a:rPr lang="en-US" altLang="zh-HK" dirty="0"/>
              <a:t>Step 4 in  English:</a:t>
            </a:r>
          </a:p>
          <a:p>
            <a:r>
              <a:rPr lang="en-US" altLang="zh-HK" dirty="0"/>
              <a:t>If all training samples </a:t>
            </a:r>
            <a:r>
              <a:rPr lang="en-US" altLang="zh-HK" i="1" dirty="0"/>
              <a:t>x</a:t>
            </a:r>
            <a:r>
              <a:rPr lang="en-US" altLang="zh-HK" i="1" baseline="-25000" dirty="0"/>
              <a:t>i</a:t>
            </a:r>
            <a:r>
              <a:rPr lang="en-US" altLang="zh-HK" baseline="-25000" dirty="0"/>
              <a:t>=1,..,all</a:t>
            </a:r>
            <a:r>
              <a:rPr lang="en-US" altLang="zh-HK" dirty="0"/>
              <a:t> are correctly classified by </a:t>
            </a:r>
            <a:r>
              <a:rPr lang="en-US" altLang="zh-HK" i="1" dirty="0"/>
              <a:t>H(),then stop the training</a:t>
            </a:r>
            <a:r>
              <a:rPr lang="en-US" altLang="zh-HK" dirty="0"/>
              <a:t> </a:t>
            </a:r>
          </a:p>
          <a:p>
            <a:pPr eaLnBrk="1" hangingPunct="1"/>
            <a:endParaRPr lang="en-US" altLang="en-US" dirty="0"/>
          </a:p>
        </p:txBody>
      </p:sp>
      <p:sp>
        <p:nvSpPr>
          <p:cNvPr id="5" name="Footer Placeholder 4"/>
          <p:cNvSpPr>
            <a:spLocks noGrp="1"/>
          </p:cNvSpPr>
          <p:nvPr>
            <p:ph type="ftr" sz="quarter" idx="11"/>
          </p:nvPr>
        </p:nvSpPr>
        <p:spPr/>
        <p:txBody>
          <a:bodyPr/>
          <a:lstStyle/>
          <a:p>
            <a:pPr>
              <a:defRPr/>
            </a:pPr>
            <a:r>
              <a:rPr lang="en-US" altLang="zh-CN"/>
              <a:t>Adaboost , 2022.9.29a</a:t>
            </a:r>
          </a:p>
        </p:txBody>
      </p:sp>
      <p:sp>
        <p:nvSpPr>
          <p:cNvPr id="23557"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EE59E94D-7920-4253-A616-F7C7170AF150}" type="slidenum">
              <a:rPr lang="en-US" altLang="en-US" sz="1200">
                <a:latin typeface="Garamond" pitchFamily="18" charset="0"/>
              </a:rPr>
              <a:pPr eaLnBrk="1" hangingPunct="1">
                <a:spcBef>
                  <a:spcPct val="0"/>
                </a:spcBef>
                <a:buFontTx/>
                <a:buNone/>
              </a:pPr>
              <a:t>25</a:t>
            </a:fld>
            <a:endParaRPr lang="en-US" altLang="en-US" sz="1200">
              <a:latin typeface="Garamond" pitchFamily="18" charset="0"/>
            </a:endParaRPr>
          </a:p>
        </p:txBody>
      </p:sp>
      <p:graphicFrame>
        <p:nvGraphicFramePr>
          <p:cNvPr id="23558" name="Object 7"/>
          <p:cNvGraphicFramePr>
            <a:graphicFrameLocks noChangeAspect="1"/>
          </p:cNvGraphicFramePr>
          <p:nvPr>
            <p:extLst>
              <p:ext uri="{D42A27DB-BD31-4B8C-83A1-F6EECF244321}">
                <p14:modId xmlns:p14="http://schemas.microsoft.com/office/powerpoint/2010/main" val="3939613253"/>
              </p:ext>
            </p:extLst>
          </p:nvPr>
        </p:nvGraphicFramePr>
        <p:xfrm>
          <a:off x="654050" y="3124200"/>
          <a:ext cx="7235825" cy="1614488"/>
        </p:xfrm>
        <a:graphic>
          <a:graphicData uri="http://schemas.openxmlformats.org/presentationml/2006/ole">
            <mc:AlternateContent xmlns:mc="http://schemas.openxmlformats.org/markup-compatibility/2006">
              <mc:Choice xmlns:v="urn:schemas-microsoft-com:vml" Requires="v">
                <p:oleObj name="Equation" r:id="rId3" imgW="4267080" imgH="952200" progId="Equation.3">
                  <p:embed/>
                </p:oleObj>
              </mc:Choice>
              <mc:Fallback>
                <p:oleObj name="Equation" r:id="rId3" imgW="4267080" imgH="952200" progId="Equation.3">
                  <p:embed/>
                  <p:pic>
                    <p:nvPicPr>
                      <p:cNvPr id="0" name="Object 7"/>
                      <p:cNvPicPr>
                        <a:picLocks noChangeAspect="1" noChangeArrowheads="1"/>
                      </p:cNvPicPr>
                      <p:nvPr/>
                    </p:nvPicPr>
                    <p:blipFill>
                      <a:blip r:embed="rId4"/>
                      <a:srcRect/>
                      <a:stretch>
                        <a:fillRect/>
                      </a:stretch>
                    </p:blipFill>
                    <p:spPr bwMode="auto">
                      <a:xfrm>
                        <a:off x="654050" y="3124200"/>
                        <a:ext cx="7235825" cy="1614488"/>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559" name="Object 8"/>
          <p:cNvGraphicFramePr>
            <a:graphicFrameLocks noChangeAspect="1"/>
          </p:cNvGraphicFramePr>
          <p:nvPr/>
        </p:nvGraphicFramePr>
        <p:xfrm>
          <a:off x="685800" y="5029200"/>
          <a:ext cx="6577013" cy="990600"/>
        </p:xfrm>
        <a:graphic>
          <a:graphicData uri="http://schemas.openxmlformats.org/presentationml/2006/ole">
            <mc:AlternateContent xmlns:mc="http://schemas.openxmlformats.org/markup-compatibility/2006">
              <mc:Choice xmlns:v="urn:schemas-microsoft-com:vml" Requires="v">
                <p:oleObj name="Equation" r:id="rId5" imgW="3035300" imgH="457200" progId="Equation.3">
                  <p:embed/>
                </p:oleObj>
              </mc:Choice>
              <mc:Fallback>
                <p:oleObj name="Equation" r:id="rId5" imgW="3035300" imgH="457200"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5800" y="5029200"/>
                        <a:ext cx="6577013" cy="990600"/>
                      </a:xfrm>
                      <a:prstGeom prst="rect">
                        <a:avLst/>
                      </a:prstGeom>
                      <a:solidFill>
                        <a:schemeClr val="bg1"/>
                      </a:solidFill>
                      <a:ln w="9525">
                        <a:solidFill>
                          <a:schemeClr val="tx1"/>
                        </a:solidFill>
                        <a:miter lim="800000"/>
                        <a:headEnd/>
                        <a:tailEnd/>
                      </a:ln>
                    </p:spPr>
                  </p:pic>
                </p:oleObj>
              </mc:Fallback>
            </mc:AlternateContent>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457200" y="76200"/>
            <a:ext cx="8229600" cy="1143000"/>
          </a:xfrm>
        </p:spPr>
        <p:txBody>
          <a:bodyPr/>
          <a:lstStyle/>
          <a:p>
            <a:pPr eaLnBrk="1" hangingPunct="1"/>
            <a:r>
              <a:rPr lang="en-US" altLang="zh-CN" sz="3200" dirty="0"/>
              <a:t>Note: To find Normalization factor </a:t>
            </a:r>
            <a:r>
              <a:rPr lang="en-US" altLang="zh-CN" sz="3200" i="1" dirty="0" err="1"/>
              <a:t>Z</a:t>
            </a:r>
            <a:r>
              <a:rPr lang="en-US" altLang="zh-CN" sz="3200" i="1" baseline="-25000" dirty="0" err="1"/>
              <a:t>t</a:t>
            </a:r>
            <a:r>
              <a:rPr lang="en-US" altLang="zh-CN" sz="3200" baseline="-25000" dirty="0"/>
              <a:t> </a:t>
            </a:r>
            <a:r>
              <a:rPr lang="en-US" altLang="zh-CN" sz="3200" dirty="0"/>
              <a:t>in step3</a:t>
            </a:r>
            <a:r>
              <a:rPr lang="en-US" altLang="zh-CN" sz="1800" dirty="0"/>
              <a:t> </a:t>
            </a:r>
            <a:endParaRPr lang="zh-CN" altLang="en-US" sz="1800" dirty="0"/>
          </a:p>
        </p:txBody>
      </p:sp>
      <p:graphicFrame>
        <p:nvGraphicFramePr>
          <p:cNvPr id="24579" name="Object 3"/>
          <p:cNvGraphicFramePr>
            <a:graphicFrameLocks noGrp="1" noChangeAspect="1"/>
          </p:cNvGraphicFramePr>
          <p:nvPr>
            <p:ph sz="half" idx="1"/>
            <p:extLst>
              <p:ext uri="{D42A27DB-BD31-4B8C-83A1-F6EECF244321}">
                <p14:modId xmlns:p14="http://schemas.microsoft.com/office/powerpoint/2010/main" val="567709292"/>
              </p:ext>
            </p:extLst>
          </p:nvPr>
        </p:nvGraphicFramePr>
        <p:xfrm>
          <a:off x="533400" y="2878002"/>
          <a:ext cx="6650038" cy="3287712"/>
        </p:xfrm>
        <a:graphic>
          <a:graphicData uri="http://schemas.openxmlformats.org/presentationml/2006/ole">
            <mc:AlternateContent xmlns:mc="http://schemas.openxmlformats.org/markup-compatibility/2006">
              <mc:Choice xmlns:v="urn:schemas-microsoft-com:vml" Requires="v">
                <p:oleObj name="Equation" r:id="rId3" imgW="4546440" imgH="2247840" progId="Equation.3">
                  <p:embed/>
                </p:oleObj>
              </mc:Choice>
              <mc:Fallback>
                <p:oleObj name="Equation" r:id="rId3" imgW="4546440" imgH="2247840" progId="Equation.3">
                  <p:embed/>
                  <p:pic>
                    <p:nvPicPr>
                      <p:cNvPr id="0" name="Object 3"/>
                      <p:cNvPicPr>
                        <a:picLocks noGrp="1" noChangeAspect="1" noChangeArrowheads="1"/>
                      </p:cNvPicPr>
                      <p:nvPr/>
                    </p:nvPicPr>
                    <p:blipFill>
                      <a:blip r:embed="rId4"/>
                      <a:srcRect/>
                      <a:stretch>
                        <a:fillRect/>
                      </a:stretch>
                    </p:blipFill>
                    <p:spPr bwMode="auto">
                      <a:xfrm>
                        <a:off x="533400" y="2878002"/>
                        <a:ext cx="6650038" cy="3287712"/>
                      </a:xfrm>
                      <a:prstGeom prst="rect">
                        <a:avLst/>
                      </a:prstGeom>
                      <a:noFill/>
                      <a:ln w="9525">
                        <a:solidFill>
                          <a:schemeClr val="tx1"/>
                        </a:solidFill>
                        <a:miter lim="800000"/>
                        <a:headEnd/>
                        <a:tailEnd/>
                      </a:ln>
                    </p:spPr>
                  </p:pic>
                </p:oleObj>
              </mc:Fallback>
            </mc:AlternateContent>
          </a:graphicData>
        </a:graphic>
      </p:graphicFrame>
      <p:graphicFrame>
        <p:nvGraphicFramePr>
          <p:cNvPr id="24580" name="Object 17"/>
          <p:cNvGraphicFramePr>
            <a:graphicFrameLocks noGrp="1" noChangeAspect="1"/>
          </p:cNvGraphicFramePr>
          <p:nvPr>
            <p:ph sz="half" idx="2"/>
          </p:nvPr>
        </p:nvGraphicFramePr>
        <p:xfrm>
          <a:off x="1676400" y="1143000"/>
          <a:ext cx="4572000" cy="538163"/>
        </p:xfrm>
        <a:graphic>
          <a:graphicData uri="http://schemas.openxmlformats.org/presentationml/2006/ole">
            <mc:AlternateContent xmlns:mc="http://schemas.openxmlformats.org/markup-compatibility/2006">
              <mc:Choice xmlns:v="urn:schemas-microsoft-com:vml" Requires="v">
                <p:oleObj name="Equation" r:id="rId5" imgW="1943100" imgH="228600" progId="Equation.3">
                  <p:embed/>
                </p:oleObj>
              </mc:Choice>
              <mc:Fallback>
                <p:oleObj name="Equation" r:id="rId5" imgW="1943100" imgH="228600" progId="Equation.3">
                  <p:embed/>
                  <p:pic>
                    <p:nvPicPr>
                      <p:cNvPr id="0" name="Object 17"/>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76400" y="1143000"/>
                        <a:ext cx="4572000" cy="538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Footer Placeholder 5"/>
          <p:cNvSpPr>
            <a:spLocks noGrp="1"/>
          </p:cNvSpPr>
          <p:nvPr>
            <p:ph type="ftr" sz="quarter" idx="11"/>
          </p:nvPr>
        </p:nvSpPr>
        <p:spPr/>
        <p:txBody>
          <a:bodyPr/>
          <a:lstStyle/>
          <a:p>
            <a:pPr>
              <a:defRPr/>
            </a:pPr>
            <a:r>
              <a:rPr lang="en-US" altLang="zh-CN"/>
              <a:t>Adaboost , 2022.9.29a</a:t>
            </a:r>
          </a:p>
        </p:txBody>
      </p:sp>
      <p:sp>
        <p:nvSpPr>
          <p:cNvPr id="24582"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0BEF3741-0F97-4ABF-BF81-6F4DCD97AB19}" type="slidenum">
              <a:rPr lang="en-US" altLang="en-US" sz="1200">
                <a:latin typeface="Garamond" pitchFamily="18" charset="0"/>
              </a:rPr>
              <a:pPr eaLnBrk="1" hangingPunct="1">
                <a:spcBef>
                  <a:spcPct val="0"/>
                </a:spcBef>
                <a:buFontTx/>
                <a:buNone/>
              </a:pPr>
              <a:t>26</a:t>
            </a:fld>
            <a:endParaRPr lang="en-US" altLang="en-US" sz="1200">
              <a:latin typeface="Garamond" pitchFamily="18" charset="0"/>
            </a:endParaRPr>
          </a:p>
        </p:txBody>
      </p:sp>
      <p:sp>
        <p:nvSpPr>
          <p:cNvPr id="24583" name="Text Box 16"/>
          <p:cNvSpPr txBox="1">
            <a:spLocks noChangeArrowheads="1"/>
          </p:cNvSpPr>
          <p:nvPr/>
        </p:nvSpPr>
        <p:spPr bwMode="auto">
          <a:xfrm>
            <a:off x="885825" y="838200"/>
            <a:ext cx="7583488"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2000" dirty="0" err="1">
                <a:latin typeface="Arial" charset="0"/>
              </a:rPr>
              <a:t>AdaBoost</a:t>
            </a:r>
            <a:r>
              <a:rPr lang="en-US" altLang="en-US" sz="2000" dirty="0">
                <a:latin typeface="Arial" charset="0"/>
              </a:rPr>
              <a:t> chooses this </a:t>
            </a:r>
            <a:r>
              <a:rPr lang="en-US" altLang="en-US" sz="2000" dirty="0" err="1">
                <a:latin typeface="Arial" charset="0"/>
              </a:rPr>
              <a:t>weight_update</a:t>
            </a:r>
            <a:r>
              <a:rPr lang="en-US" altLang="en-US" sz="2000" dirty="0">
                <a:latin typeface="Arial" charset="0"/>
              </a:rPr>
              <a:t> function deliberately </a:t>
            </a:r>
          </a:p>
          <a:p>
            <a:pPr eaLnBrk="1" hangingPunct="1">
              <a:spcBef>
                <a:spcPct val="0"/>
              </a:spcBef>
              <a:buFontTx/>
              <a:buNone/>
            </a:pPr>
            <a:endParaRPr lang="en-US" altLang="en-US" sz="2000" dirty="0">
              <a:latin typeface="Arial" charset="0"/>
            </a:endParaRPr>
          </a:p>
          <a:p>
            <a:pPr eaLnBrk="1" hangingPunct="1">
              <a:spcBef>
                <a:spcPct val="0"/>
              </a:spcBef>
              <a:buFontTx/>
              <a:buNone/>
            </a:pPr>
            <a:endParaRPr lang="en-US" altLang="en-US" sz="2000" dirty="0">
              <a:latin typeface="Arial" charset="0"/>
            </a:endParaRPr>
          </a:p>
          <a:p>
            <a:pPr eaLnBrk="1" hangingPunct="1">
              <a:spcBef>
                <a:spcPct val="0"/>
              </a:spcBef>
              <a:buFontTx/>
              <a:buNone/>
            </a:pPr>
            <a:r>
              <a:rPr lang="en-US" altLang="en-US" sz="2000" dirty="0">
                <a:latin typeface="Arial" charset="0"/>
              </a:rPr>
              <a:t>Because the idea is, </a:t>
            </a:r>
          </a:p>
          <a:p>
            <a:pPr eaLnBrk="1" hangingPunct="1">
              <a:spcBef>
                <a:spcPct val="0"/>
              </a:spcBef>
              <a:buFontTx/>
              <a:buChar char="•"/>
            </a:pPr>
            <a:r>
              <a:rPr lang="en-US" altLang="en-US" sz="2000" dirty="0">
                <a:latin typeface="Arial" charset="0"/>
              </a:rPr>
              <a:t>when a training sample is correctly classified, weight decreases</a:t>
            </a:r>
          </a:p>
          <a:p>
            <a:pPr eaLnBrk="1" hangingPunct="1">
              <a:spcBef>
                <a:spcPct val="0"/>
              </a:spcBef>
              <a:buFontTx/>
              <a:buChar char="•"/>
            </a:pPr>
            <a:r>
              <a:rPr lang="en-US" altLang="en-US" sz="2000" dirty="0">
                <a:latin typeface="Arial" charset="0"/>
              </a:rPr>
              <a:t>when a training sample is incorrectly classified, weight increases</a:t>
            </a:r>
          </a:p>
        </p:txBody>
      </p:sp>
      <p:cxnSp>
        <p:nvCxnSpPr>
          <p:cNvPr id="3" name="Straight Arrow Connector 2"/>
          <p:cNvCxnSpPr/>
          <p:nvPr/>
        </p:nvCxnSpPr>
        <p:spPr>
          <a:xfrm>
            <a:off x="8382000" y="2133600"/>
            <a:ext cx="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8534400" y="2514600"/>
            <a:ext cx="0" cy="2444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1B8B944F-EEC6-4008-87D3-5B8B4ACBD249}"/>
                  </a:ext>
                </a:extLst>
              </p:cNvPr>
              <p:cNvSpPr txBox="1"/>
              <p:nvPr/>
            </p:nvSpPr>
            <p:spPr>
              <a:xfrm>
                <a:off x="7203130" y="3793117"/>
                <a:ext cx="1940870" cy="2246769"/>
              </a:xfrm>
              <a:prstGeom prst="rect">
                <a:avLst/>
              </a:prstGeom>
              <a:noFill/>
            </p:spPr>
            <p:txBody>
              <a:bodyPr wrap="square" rtlCol="0">
                <a:spAutoFit/>
              </a:bodyPr>
              <a:lstStyle/>
              <a:p>
                <a:r>
                  <a:rPr lang="en-US" dirty="0">
                    <a:solidFill>
                      <a:srgbClr val="FF0000"/>
                    </a:solidFill>
                  </a:rPr>
                  <a:t>Note: for a given </a:t>
                </a:r>
                <a14:m>
                  <m:oMath xmlns:m="http://schemas.openxmlformats.org/officeDocument/2006/math">
                    <m:r>
                      <a:rPr lang="en-US" b="0" i="1" smtClean="0">
                        <a:solidFill>
                          <a:srgbClr val="FF0000"/>
                        </a:solidFill>
                        <a:latin typeface="Cambria Math" panose="02040503050406030204" pitchFamily="18" charset="0"/>
                      </a:rPr>
                      <m:t>𝑥</m:t>
                    </m:r>
                    <m:r>
                      <a:rPr lang="en-US" b="0" i="1" smtClean="0">
                        <a:solidFill>
                          <a:srgbClr val="FF0000"/>
                        </a:solidFill>
                        <a:latin typeface="Cambria Math" panose="02040503050406030204" pitchFamily="18" charset="0"/>
                      </a:rPr>
                      <m:t>, </m:t>
                    </m:r>
                    <m:r>
                      <a:rPr lang="en-US" b="0" i="1" smtClean="0">
                        <a:solidFill>
                          <a:srgbClr val="FF0000"/>
                        </a:solidFill>
                        <a:latin typeface="Cambria Math" panose="02040503050406030204" pitchFamily="18" charset="0"/>
                      </a:rPr>
                      <m:t>𝑡h𝑒𝑛</m:t>
                    </m:r>
                    <m:r>
                      <a:rPr lang="en-US" b="0" i="0" smtClean="0">
                        <a:solidFill>
                          <a:srgbClr val="FF0000"/>
                        </a:solidFill>
                        <a:latin typeface="Cambria Math" panose="02040503050406030204" pitchFamily="18" charset="0"/>
                      </a:rPr>
                      <m:t> </m:t>
                    </m:r>
                  </m:oMath>
                </a14:m>
                <a:endParaRPr lang="en-US" b="0" i="0" dirty="0">
                  <a:solidFill>
                    <a:srgbClr val="FF0000"/>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p>
                        <m:sSupPr>
                          <m:ctrlPr>
                            <a:rPr lang="en-US" i="1" smtClean="0">
                              <a:solidFill>
                                <a:srgbClr val="FF0000"/>
                              </a:solidFill>
                              <a:latin typeface="Cambria Math" panose="02040503050406030204" pitchFamily="18" charset="0"/>
                            </a:rPr>
                          </m:ctrlPr>
                        </m:sSupPr>
                        <m:e>
                          <m:func>
                            <m:funcPr>
                              <m:ctrlPr>
                                <a:rPr lang="en-US" b="0" i="1" smtClean="0">
                                  <a:solidFill>
                                    <a:srgbClr val="FF0000"/>
                                  </a:solidFill>
                                  <a:latin typeface="Cambria Math" panose="02040503050406030204" pitchFamily="18" charset="0"/>
                                </a:rPr>
                              </m:ctrlPr>
                            </m:funcPr>
                            <m:fName>
                              <m:r>
                                <m:rPr>
                                  <m:sty m:val="p"/>
                                </m:rPr>
                                <a:rPr lang="en-US" b="0" i="0" smtClean="0">
                                  <a:solidFill>
                                    <a:srgbClr val="FF0000"/>
                                  </a:solidFill>
                                  <a:latin typeface="Cambria Math" panose="02040503050406030204" pitchFamily="18" charset="0"/>
                                </a:rPr>
                                <m:t>exp</m:t>
                              </m:r>
                            </m:fName>
                            <m:e>
                              <m:d>
                                <m:dPr>
                                  <m:ctrlPr>
                                    <a:rPr lang="en-US" b="0" i="1" smtClean="0">
                                      <a:solidFill>
                                        <a:srgbClr val="FF0000"/>
                                      </a:solidFill>
                                      <a:latin typeface="Cambria Math" panose="02040503050406030204" pitchFamily="18" charset="0"/>
                                    </a:rPr>
                                  </m:ctrlPr>
                                </m:dPr>
                                <m:e>
                                  <m:r>
                                    <a:rPr lang="en-US" b="0" i="1" smtClean="0">
                                      <a:solidFill>
                                        <a:srgbClr val="FF0000"/>
                                      </a:solidFill>
                                      <a:latin typeface="Cambria Math" panose="02040503050406030204" pitchFamily="18" charset="0"/>
                                    </a:rPr>
                                    <m:t>𝑥</m:t>
                                  </m:r>
                                </m:e>
                              </m:d>
                            </m:e>
                          </m:func>
                          <m:r>
                            <a:rPr lang="en-US" b="0"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𝑒</m:t>
                          </m:r>
                        </m:e>
                        <m:sup>
                          <m:r>
                            <a:rPr lang="en-US" b="0" i="1" smtClean="0">
                              <a:solidFill>
                                <a:srgbClr val="FF0000"/>
                              </a:solidFill>
                              <a:latin typeface="Cambria Math" panose="02040503050406030204" pitchFamily="18" charset="0"/>
                            </a:rPr>
                            <m:t>𝑥</m:t>
                          </m:r>
                        </m:sup>
                      </m:sSup>
                      <m:r>
                        <a:rPr lang="en-US" b="0" i="1" smtClean="0">
                          <a:solidFill>
                            <a:srgbClr val="FF0000"/>
                          </a:solidFill>
                          <a:latin typeface="Cambria Math" panose="02040503050406030204" pitchFamily="18" charset="0"/>
                        </a:rPr>
                        <m:t>.</m:t>
                      </m:r>
                    </m:oMath>
                  </m:oMathPara>
                </a14:m>
                <a:endParaRPr lang="en-US" dirty="0">
                  <a:solidFill>
                    <a:srgbClr val="FF0000"/>
                  </a:solidFill>
                </a:endParaRPr>
              </a:p>
              <a:p>
                <a:r>
                  <a:rPr lang="en-US" dirty="0">
                    <a:solidFill>
                      <a:srgbClr val="FF0000"/>
                    </a:solidFill>
                  </a:rPr>
                  <a:t>It is called the natural </a:t>
                </a:r>
              </a:p>
              <a:p>
                <a:r>
                  <a:rPr lang="en-US" dirty="0">
                    <a:solidFill>
                      <a:srgbClr val="FF0000"/>
                    </a:solidFill>
                  </a:rPr>
                  <a:t>Exponential </a:t>
                </a:r>
              </a:p>
              <a:p>
                <a:r>
                  <a:rPr lang="en-US" dirty="0">
                    <a:solidFill>
                      <a:srgbClr val="FF0000"/>
                    </a:solidFill>
                  </a:rPr>
                  <a:t>Function of </a:t>
                </a:r>
                <a14:m>
                  <m:oMath xmlns:m="http://schemas.openxmlformats.org/officeDocument/2006/math">
                    <m:r>
                      <a:rPr lang="en-US" b="0" i="1" smtClean="0">
                        <a:solidFill>
                          <a:srgbClr val="FF0000"/>
                        </a:solidFill>
                        <a:latin typeface="Cambria Math" panose="02040503050406030204" pitchFamily="18" charset="0"/>
                      </a:rPr>
                      <m:t>𝑥</m:t>
                    </m:r>
                  </m:oMath>
                </a14:m>
                <a:endParaRPr lang="en-US" dirty="0">
                  <a:solidFill>
                    <a:srgbClr val="FF0000"/>
                  </a:solidFill>
                </a:endParaRPr>
              </a:p>
            </p:txBody>
          </p:sp>
        </mc:Choice>
        <mc:Fallback xmlns="">
          <p:sp>
            <p:nvSpPr>
              <p:cNvPr id="2" name="TextBox 1">
                <a:extLst>
                  <a:ext uri="{FF2B5EF4-FFF2-40B4-BE49-F238E27FC236}">
                    <a16:creationId xmlns:a16="http://schemas.microsoft.com/office/drawing/2014/main" id="{1B8B944F-EEC6-4008-87D3-5B8B4ACBD249}"/>
                  </a:ext>
                </a:extLst>
              </p:cNvPr>
              <p:cNvSpPr txBox="1">
                <a:spLocks noRot="1" noChangeAspect="1" noMove="1" noResize="1" noEditPoints="1" noAdjustHandles="1" noChangeArrowheads="1" noChangeShapeType="1" noTextEdit="1"/>
              </p:cNvSpPr>
              <p:nvPr/>
            </p:nvSpPr>
            <p:spPr>
              <a:xfrm>
                <a:off x="7203130" y="3793117"/>
                <a:ext cx="1940870" cy="2246769"/>
              </a:xfrm>
              <a:prstGeom prst="rect">
                <a:avLst/>
              </a:prstGeom>
              <a:blipFill>
                <a:blip r:embed="rId8"/>
                <a:stretch>
                  <a:fillRect l="-3459" t="-1084" b="-4065"/>
                </a:stretch>
              </a:blipFill>
            </p:spPr>
            <p:txBody>
              <a:bodyPr/>
              <a:lstStyle/>
              <a:p>
                <a:r>
                  <a:rPr lang="en-US">
                    <a:noFill/>
                  </a:rPr>
                  <a:t> </a:t>
                </a:r>
              </a:p>
            </p:txBody>
          </p:sp>
        </mc:Fallback>
      </mc:AlternateContent>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2"/>
          <p:cNvSpPr>
            <a:spLocks noGrp="1" noChangeArrowheads="1"/>
          </p:cNvSpPr>
          <p:nvPr>
            <p:ph type="title"/>
          </p:nvPr>
        </p:nvSpPr>
        <p:spPr/>
        <p:txBody>
          <a:bodyPr>
            <a:normAutofit/>
          </a:bodyPr>
          <a:lstStyle/>
          <a:p>
            <a:pPr eaLnBrk="1" hangingPunct="1"/>
            <a:r>
              <a:rPr lang="en-US" altLang="en-US" sz="3400"/>
              <a:t>An example</a:t>
            </a:r>
            <a:r>
              <a:rPr lang="en-US" altLang="zh-CN" sz="3400"/>
              <a:t> to show how Adaboost works</a:t>
            </a:r>
            <a:endParaRPr lang="en-US" altLang="en-US" sz="3400"/>
          </a:p>
        </p:txBody>
      </p:sp>
      <p:sp>
        <p:nvSpPr>
          <p:cNvPr id="26629" name="Rectangle 3"/>
          <p:cNvSpPr>
            <a:spLocks noGrp="1" noChangeArrowheads="1"/>
          </p:cNvSpPr>
          <p:nvPr>
            <p:ph idx="1"/>
          </p:nvPr>
        </p:nvSpPr>
        <p:spPr>
          <a:xfrm>
            <a:off x="457200" y="1600200"/>
            <a:ext cx="4800600" cy="4530725"/>
          </a:xfrm>
        </p:spPr>
        <p:txBody>
          <a:bodyPr>
            <a:normAutofit/>
          </a:bodyPr>
          <a:lstStyle/>
          <a:p>
            <a:pPr eaLnBrk="1" hangingPunct="1">
              <a:lnSpc>
                <a:spcPct val="80000"/>
              </a:lnSpc>
            </a:pPr>
            <a:r>
              <a:rPr lang="en-US" altLang="en-US" sz="2200" dirty="0"/>
              <a:t>Training, </a:t>
            </a:r>
          </a:p>
          <a:p>
            <a:pPr lvl="1" eaLnBrk="1" hangingPunct="1">
              <a:lnSpc>
                <a:spcPct val="80000"/>
              </a:lnSpc>
            </a:pPr>
            <a:r>
              <a:rPr lang="en-US" altLang="en-US" sz="2000" dirty="0"/>
              <a:t>Present ten samples to the system :[xi={</a:t>
            </a:r>
            <a:r>
              <a:rPr lang="en-US" altLang="en-US" sz="2000" dirty="0" err="1"/>
              <a:t>ui,vi</a:t>
            </a:r>
            <a:r>
              <a:rPr lang="en-US" altLang="en-US" sz="2000" dirty="0"/>
              <a:t>},</a:t>
            </a:r>
            <a:r>
              <a:rPr lang="en-US" altLang="en-US" sz="2000" dirty="0" err="1"/>
              <a:t>yi</a:t>
            </a:r>
            <a:r>
              <a:rPr lang="en-US" altLang="en-US" sz="2000" dirty="0"/>
              <a:t>={’+’ or ‘-’}]</a:t>
            </a:r>
          </a:p>
          <a:p>
            <a:pPr lvl="2" eaLnBrk="1" hangingPunct="1">
              <a:lnSpc>
                <a:spcPct val="80000"/>
              </a:lnSpc>
            </a:pPr>
            <a:r>
              <a:rPr lang="en-US" altLang="en-US" sz="1800" dirty="0"/>
              <a:t>5 +</a:t>
            </a:r>
            <a:r>
              <a:rPr lang="en-US" altLang="en-US" sz="1800" dirty="0" err="1"/>
              <a:t>ve</a:t>
            </a:r>
            <a:r>
              <a:rPr lang="en-US" altLang="en-US" sz="1800" dirty="0"/>
              <a:t> (blue, diamond) samples</a:t>
            </a:r>
          </a:p>
          <a:p>
            <a:pPr lvl="2" eaLnBrk="1" hangingPunct="1">
              <a:lnSpc>
                <a:spcPct val="80000"/>
              </a:lnSpc>
            </a:pPr>
            <a:r>
              <a:rPr lang="en-US" altLang="en-US" sz="1800" dirty="0"/>
              <a:t>5 –</a:t>
            </a:r>
            <a:r>
              <a:rPr lang="en-US" altLang="en-US" sz="1800" dirty="0" err="1"/>
              <a:t>ve</a:t>
            </a:r>
            <a:r>
              <a:rPr lang="en-US" altLang="en-US" sz="1800" dirty="0"/>
              <a:t> (red,  circle) samples</a:t>
            </a:r>
          </a:p>
          <a:p>
            <a:pPr lvl="1" eaLnBrk="1" hangingPunct="1">
              <a:lnSpc>
                <a:spcPct val="80000"/>
              </a:lnSpc>
            </a:pPr>
            <a:r>
              <a:rPr lang="en-US" altLang="en-US" sz="2000" dirty="0"/>
              <a:t>Train up the classification system.</a:t>
            </a:r>
          </a:p>
          <a:p>
            <a:pPr lvl="1" eaLnBrk="1" hangingPunct="1">
              <a:lnSpc>
                <a:spcPct val="80000"/>
              </a:lnSpc>
            </a:pPr>
            <a:r>
              <a:rPr lang="en-US" altLang="en-US" sz="2000" dirty="0"/>
              <a:t>Detection example:</a:t>
            </a:r>
          </a:p>
          <a:p>
            <a:pPr lvl="2" eaLnBrk="1" hangingPunct="1">
              <a:lnSpc>
                <a:spcPct val="80000"/>
              </a:lnSpc>
            </a:pPr>
            <a:r>
              <a:rPr lang="en-US" altLang="en-US" sz="1800" dirty="0"/>
              <a:t>Give an input </a:t>
            </a:r>
            <a:r>
              <a:rPr lang="en-US" altLang="en-US" sz="1800" dirty="0" err="1"/>
              <a:t>xj</a:t>
            </a:r>
            <a:r>
              <a:rPr lang="en-US" altLang="en-US" sz="1800" dirty="0"/>
              <a:t>=(1.5,3.4)</a:t>
            </a:r>
          </a:p>
          <a:p>
            <a:pPr lvl="2" eaLnBrk="1" hangingPunct="1">
              <a:lnSpc>
                <a:spcPct val="80000"/>
              </a:lnSpc>
            </a:pPr>
            <a:r>
              <a:rPr lang="en-US" altLang="en-US" sz="1800" dirty="0"/>
              <a:t>The system will tell you it is ‘+’ or ‘-’. E.g. Face or non-face.</a:t>
            </a:r>
          </a:p>
          <a:p>
            <a:pPr lvl="1" eaLnBrk="1" hangingPunct="1">
              <a:lnSpc>
                <a:spcPct val="80000"/>
              </a:lnSpc>
            </a:pPr>
            <a:r>
              <a:rPr lang="en-US" altLang="zh-CN" dirty="0"/>
              <a:t>Example: </a:t>
            </a:r>
          </a:p>
          <a:p>
            <a:pPr lvl="1" eaLnBrk="1" hangingPunct="1">
              <a:lnSpc>
                <a:spcPct val="80000"/>
              </a:lnSpc>
            </a:pPr>
            <a:r>
              <a:rPr lang="en-US" altLang="zh-CN" sz="2000" i="1" dirty="0"/>
              <a:t>You may treat u</a:t>
            </a:r>
            <a:r>
              <a:rPr lang="en-US" altLang="zh-CN" sz="2000" dirty="0"/>
              <a:t>=skills, </a:t>
            </a:r>
            <a:r>
              <a:rPr lang="en-US" altLang="zh-CN" sz="2000" i="1" dirty="0"/>
              <a:t>v</a:t>
            </a:r>
            <a:r>
              <a:rPr lang="en-US" altLang="zh-CN" sz="2000" dirty="0"/>
              <a:t>=height</a:t>
            </a:r>
          </a:p>
          <a:p>
            <a:pPr lvl="1" eaLnBrk="1" hangingPunct="1">
              <a:lnSpc>
                <a:spcPct val="80000"/>
              </a:lnSpc>
            </a:pPr>
            <a:r>
              <a:rPr lang="en-US" altLang="zh-CN" sz="2000" dirty="0"/>
              <a:t>Classification task: suitability to play in a school basketball team. </a:t>
            </a:r>
            <a:endParaRPr lang="en-US" altLang="en-US" sz="2000" dirty="0"/>
          </a:p>
        </p:txBody>
      </p:sp>
      <p:sp>
        <p:nvSpPr>
          <p:cNvPr id="14" name="Footer Placeholder 4"/>
          <p:cNvSpPr>
            <a:spLocks noGrp="1"/>
          </p:cNvSpPr>
          <p:nvPr>
            <p:ph type="ftr" sz="quarter" idx="11"/>
          </p:nvPr>
        </p:nvSpPr>
        <p:spPr/>
        <p:txBody>
          <a:bodyPr/>
          <a:lstStyle/>
          <a:p>
            <a:pPr>
              <a:defRPr/>
            </a:pPr>
            <a:r>
              <a:rPr lang="en-US" altLang="zh-CN"/>
              <a:t>Adaboost , 2022.9.29a</a:t>
            </a:r>
            <a:endParaRPr lang="en-US" altLang="zh-CN" dirty="0"/>
          </a:p>
        </p:txBody>
      </p:sp>
      <p:sp>
        <p:nvSpPr>
          <p:cNvPr id="25605"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D1B8D673-B2C2-41BF-A645-A62A73039B82}" type="slidenum">
              <a:rPr lang="en-US" altLang="en-US" sz="1200">
                <a:latin typeface="Garamond" pitchFamily="18" charset="0"/>
              </a:rPr>
              <a:pPr eaLnBrk="1" hangingPunct="1">
                <a:spcBef>
                  <a:spcPct val="0"/>
                </a:spcBef>
                <a:buFontTx/>
                <a:buNone/>
              </a:pPr>
              <a:t>27</a:t>
            </a:fld>
            <a:endParaRPr lang="en-US" altLang="en-US" sz="1200">
              <a:latin typeface="Garamond" pitchFamily="18" charset="0"/>
            </a:endParaRPr>
          </a:p>
        </p:txBody>
      </p:sp>
      <p:sp>
        <p:nvSpPr>
          <p:cNvPr id="25606" name="Text Box 7"/>
          <p:cNvSpPr txBox="1">
            <a:spLocks noChangeArrowheads="1"/>
          </p:cNvSpPr>
          <p:nvPr/>
        </p:nvSpPr>
        <p:spPr bwMode="auto">
          <a:xfrm>
            <a:off x="5334000" y="1143000"/>
            <a:ext cx="2079625"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1800">
                <a:latin typeface="Arial" charset="0"/>
              </a:rPr>
              <a:t>[xi={-0.48,0},yi=’+’]</a:t>
            </a:r>
          </a:p>
        </p:txBody>
      </p:sp>
      <p:sp>
        <p:nvSpPr>
          <p:cNvPr id="25607" name="Line 8"/>
          <p:cNvSpPr>
            <a:spLocks noChangeShapeType="1"/>
          </p:cNvSpPr>
          <p:nvPr/>
        </p:nvSpPr>
        <p:spPr bwMode="auto">
          <a:xfrm flipH="1">
            <a:off x="6172200" y="1600200"/>
            <a:ext cx="304800" cy="1828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08" name="Text Box 9"/>
          <p:cNvSpPr txBox="1">
            <a:spLocks noChangeArrowheads="1"/>
          </p:cNvSpPr>
          <p:nvPr/>
        </p:nvSpPr>
        <p:spPr bwMode="auto">
          <a:xfrm>
            <a:off x="6705600" y="5105400"/>
            <a:ext cx="2219325"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1800">
                <a:latin typeface="Arial" charset="0"/>
              </a:rPr>
              <a:t>[xi={-0.2,-0.5},yi=’+’]</a:t>
            </a:r>
          </a:p>
        </p:txBody>
      </p:sp>
      <p:sp>
        <p:nvSpPr>
          <p:cNvPr id="25609" name="Line 10"/>
          <p:cNvSpPr>
            <a:spLocks noChangeShapeType="1"/>
          </p:cNvSpPr>
          <p:nvPr/>
        </p:nvSpPr>
        <p:spPr bwMode="auto">
          <a:xfrm flipH="1" flipV="1">
            <a:off x="6781800" y="4267200"/>
            <a:ext cx="304800" cy="914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10" name="Line 11"/>
          <p:cNvSpPr>
            <a:spLocks noChangeShapeType="1"/>
          </p:cNvSpPr>
          <p:nvPr/>
        </p:nvSpPr>
        <p:spPr bwMode="auto">
          <a:xfrm>
            <a:off x="5257800" y="5029200"/>
            <a:ext cx="3657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11" name="Text Box 12"/>
          <p:cNvSpPr txBox="1">
            <a:spLocks noChangeArrowheads="1"/>
          </p:cNvSpPr>
          <p:nvPr/>
        </p:nvSpPr>
        <p:spPr bwMode="auto">
          <a:xfrm>
            <a:off x="5715000" y="5029200"/>
            <a:ext cx="793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1800">
                <a:latin typeface="Arial" charset="0"/>
              </a:rPr>
              <a:t>u-axis</a:t>
            </a:r>
          </a:p>
        </p:txBody>
      </p:sp>
      <p:sp>
        <p:nvSpPr>
          <p:cNvPr id="25612" name="Line 13"/>
          <p:cNvSpPr>
            <a:spLocks noChangeShapeType="1"/>
          </p:cNvSpPr>
          <p:nvPr/>
        </p:nvSpPr>
        <p:spPr bwMode="auto">
          <a:xfrm flipV="1">
            <a:off x="5181600" y="1447800"/>
            <a:ext cx="0" cy="3505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13" name="Text Box 14"/>
          <p:cNvSpPr txBox="1">
            <a:spLocks noChangeArrowheads="1"/>
          </p:cNvSpPr>
          <p:nvPr/>
        </p:nvSpPr>
        <p:spPr bwMode="auto">
          <a:xfrm>
            <a:off x="4572000" y="1066800"/>
            <a:ext cx="781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1800">
                <a:latin typeface="Arial" charset="0"/>
              </a:rPr>
              <a:t>v-axis</a:t>
            </a:r>
          </a:p>
        </p:txBody>
      </p:sp>
      <p:pic>
        <p:nvPicPr>
          <p:cNvPr id="25614"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7800" y="1905000"/>
            <a:ext cx="3924300" cy="310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5"/>
          <p:cNvSpPr>
            <a:spLocks noGrp="1" noChangeArrowheads="1"/>
          </p:cNvSpPr>
          <p:nvPr>
            <p:ph type="title"/>
          </p:nvPr>
        </p:nvSpPr>
        <p:spPr/>
        <p:txBody>
          <a:bodyPr>
            <a:normAutofit/>
          </a:bodyPr>
          <a:lstStyle/>
          <a:p>
            <a:pPr eaLnBrk="1" hangingPunct="1"/>
            <a:r>
              <a:rPr lang="en-US" altLang="en-US" sz="3400" dirty="0"/>
              <a:t>Initialization</a:t>
            </a:r>
            <a:r>
              <a:rPr lang="en-US" altLang="zh-CN" sz="3400" dirty="0"/>
              <a:t> </a:t>
            </a:r>
            <a:endParaRPr lang="en-US" altLang="en-US" sz="3400" dirty="0"/>
          </a:p>
        </p:txBody>
      </p:sp>
      <p:sp>
        <p:nvSpPr>
          <p:cNvPr id="26627" name="Rectangle 3"/>
          <p:cNvSpPr>
            <a:spLocks noGrp="1" noChangeArrowheads="1"/>
          </p:cNvSpPr>
          <p:nvPr>
            <p:ph type="body" sz="half" idx="1"/>
          </p:nvPr>
        </p:nvSpPr>
        <p:spPr>
          <a:xfrm>
            <a:off x="457200" y="3200400"/>
            <a:ext cx="6858000" cy="2930525"/>
          </a:xfrm>
        </p:spPr>
        <p:txBody>
          <a:bodyPr/>
          <a:lstStyle/>
          <a:p>
            <a:pPr eaLnBrk="1" hangingPunct="1"/>
            <a:r>
              <a:rPr lang="en-US" altLang="en-US" sz="2600"/>
              <a:t>M=5 +ve (blue, diamond) samples</a:t>
            </a:r>
          </a:p>
          <a:p>
            <a:pPr eaLnBrk="1" hangingPunct="1"/>
            <a:r>
              <a:rPr lang="en-US" altLang="en-US" sz="2600"/>
              <a:t>L=5 –ve (red,  circle) samples</a:t>
            </a:r>
          </a:p>
          <a:p>
            <a:pPr eaLnBrk="1" hangingPunct="1"/>
            <a:r>
              <a:rPr lang="en-US" altLang="en-US" sz="2600"/>
              <a:t>n=M+L=10 (usually make M</a:t>
            </a:r>
            <a:r>
              <a:rPr lang="en-US" altLang="en-US" sz="2600">
                <a:sym typeface="Symbol" pitchFamily="18" charset="2"/>
              </a:rPr>
              <a:t></a:t>
            </a:r>
            <a:r>
              <a:rPr lang="en-US" altLang="en-US" sz="2600"/>
              <a:t>N)</a:t>
            </a:r>
          </a:p>
          <a:p>
            <a:pPr eaLnBrk="1" hangingPunct="1"/>
            <a:r>
              <a:rPr lang="en-US" altLang="en-US" sz="2600"/>
              <a:t>Initialize </a:t>
            </a:r>
            <a:r>
              <a:rPr lang="en-US" altLang="zh-CN" sz="2600"/>
              <a:t>weight </a:t>
            </a:r>
            <a:r>
              <a:rPr lang="en-US" altLang="en-US" sz="2600"/>
              <a:t>D</a:t>
            </a:r>
            <a:r>
              <a:rPr lang="en-US" altLang="en-US" sz="2600" baseline="-25000"/>
              <a:t>(t=1)</a:t>
            </a:r>
            <a:r>
              <a:rPr lang="en-US" altLang="en-US" sz="2600"/>
              <a:t>(i)= 1/10 for all i=1,2,..,10,</a:t>
            </a:r>
          </a:p>
          <a:p>
            <a:pPr lvl="1" eaLnBrk="1" hangingPunct="1"/>
            <a:r>
              <a:rPr lang="en-US" altLang="en-US" sz="2200"/>
              <a:t>So, D</a:t>
            </a:r>
            <a:r>
              <a:rPr lang="en-US" altLang="en-US" sz="2200" baseline="-25000"/>
              <a:t>(1)</a:t>
            </a:r>
            <a:r>
              <a:rPr lang="en-US" altLang="en-US" sz="2200"/>
              <a:t>(1)=0.1, D</a:t>
            </a:r>
            <a:r>
              <a:rPr lang="en-US" altLang="en-US" sz="2200" baseline="-25000"/>
              <a:t>(1)</a:t>
            </a:r>
            <a:r>
              <a:rPr lang="en-US" altLang="en-US" sz="2200"/>
              <a:t> (2)=0.1,……, D</a:t>
            </a:r>
            <a:r>
              <a:rPr lang="en-US" altLang="en-US" sz="2200" baseline="-25000"/>
              <a:t>(1)</a:t>
            </a:r>
            <a:r>
              <a:rPr lang="en-US" altLang="en-US" sz="2200"/>
              <a:t>(10)=0.1</a:t>
            </a:r>
            <a:endParaRPr lang="en-US" altLang="zh-CN" sz="2200"/>
          </a:p>
          <a:p>
            <a:pPr lvl="1" eaLnBrk="1" hangingPunct="1"/>
            <a:endParaRPr lang="en-US" altLang="en-US" sz="2200"/>
          </a:p>
          <a:p>
            <a:pPr eaLnBrk="1" hangingPunct="1"/>
            <a:endParaRPr lang="en-US" altLang="en-US" sz="2600"/>
          </a:p>
        </p:txBody>
      </p:sp>
      <p:graphicFrame>
        <p:nvGraphicFramePr>
          <p:cNvPr id="26628" name="Object 4"/>
          <p:cNvGraphicFramePr>
            <a:graphicFrameLocks noGrp="1" noChangeAspect="1"/>
          </p:cNvGraphicFramePr>
          <p:nvPr>
            <p:ph sz="half" idx="2"/>
            <p:extLst>
              <p:ext uri="{D42A27DB-BD31-4B8C-83A1-F6EECF244321}">
                <p14:modId xmlns:p14="http://schemas.microsoft.com/office/powerpoint/2010/main" val="1522566894"/>
              </p:ext>
            </p:extLst>
          </p:nvPr>
        </p:nvGraphicFramePr>
        <p:xfrm>
          <a:off x="669925" y="1768475"/>
          <a:ext cx="6584950" cy="1262063"/>
        </p:xfrm>
        <a:graphic>
          <a:graphicData uri="http://schemas.openxmlformats.org/presentationml/2006/ole">
            <mc:AlternateContent xmlns:mc="http://schemas.openxmlformats.org/markup-compatibility/2006">
              <mc:Choice xmlns:v="urn:schemas-microsoft-com:vml" Requires="v">
                <p:oleObj name="Equation" r:id="rId3" imgW="3644640" imgH="698400" progId="Equation.3">
                  <p:embed/>
                </p:oleObj>
              </mc:Choice>
              <mc:Fallback>
                <p:oleObj name="Equation" r:id="rId3" imgW="3644640" imgH="698400" progId="Equation.3">
                  <p:embed/>
                  <p:pic>
                    <p:nvPicPr>
                      <p:cNvPr id="0" name="Object 4"/>
                      <p:cNvPicPr>
                        <a:picLocks noGrp="1" noChangeAspect="1" noChangeArrowheads="1"/>
                      </p:cNvPicPr>
                      <p:nvPr/>
                    </p:nvPicPr>
                    <p:blipFill>
                      <a:blip r:embed="rId4"/>
                      <a:srcRect/>
                      <a:stretch>
                        <a:fillRect/>
                      </a:stretch>
                    </p:blipFill>
                    <p:spPr bwMode="auto">
                      <a:xfrm>
                        <a:off x="669925" y="1768475"/>
                        <a:ext cx="6584950" cy="126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Footer Placeholder 5"/>
          <p:cNvSpPr>
            <a:spLocks noGrp="1"/>
          </p:cNvSpPr>
          <p:nvPr>
            <p:ph type="ftr" sz="quarter" idx="11"/>
          </p:nvPr>
        </p:nvSpPr>
        <p:spPr/>
        <p:txBody>
          <a:bodyPr/>
          <a:lstStyle/>
          <a:p>
            <a:pPr>
              <a:defRPr/>
            </a:pPr>
            <a:r>
              <a:rPr lang="en-US" altLang="zh-CN"/>
              <a:t>Adaboost , 2022.9.29a</a:t>
            </a:r>
          </a:p>
        </p:txBody>
      </p:sp>
      <p:sp>
        <p:nvSpPr>
          <p:cNvPr id="26630"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88DEE99F-D606-4D81-8296-12EA51A00E56}" type="slidenum">
              <a:rPr lang="en-US" altLang="en-US" sz="1200">
                <a:latin typeface="Garamond" pitchFamily="18" charset="0"/>
              </a:rPr>
              <a:pPr eaLnBrk="1" hangingPunct="1">
                <a:spcBef>
                  <a:spcPct val="0"/>
                </a:spcBef>
                <a:buFontTx/>
                <a:buNone/>
              </a:pPr>
              <a:t>28</a:t>
            </a:fld>
            <a:endParaRPr lang="en-US" altLang="en-US" sz="1200">
              <a:latin typeface="Garamond" pitchFamily="18" charset="0"/>
            </a:endParaRPr>
          </a:p>
        </p:txBody>
      </p:sp>
      <p:sp>
        <p:nvSpPr>
          <p:cNvPr id="26631" name="Rectangle 7"/>
          <p:cNvSpPr>
            <a:spLocks noChangeArrowheads="1"/>
          </p:cNvSpPr>
          <p:nvPr/>
        </p:nvSpPr>
        <p:spPr bwMode="auto">
          <a:xfrm>
            <a:off x="457200" y="1600200"/>
            <a:ext cx="7010400" cy="1600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2000">
              <a:latin typeface="Arial"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4"/>
          <p:cNvSpPr>
            <a:spLocks noGrp="1" noChangeArrowheads="1"/>
          </p:cNvSpPr>
          <p:nvPr>
            <p:ph type="ctrTitle"/>
          </p:nvPr>
        </p:nvSpPr>
        <p:spPr/>
        <p:txBody>
          <a:bodyPr/>
          <a:lstStyle/>
          <a:p>
            <a:pPr eaLnBrk="1" hangingPunct="1"/>
            <a:r>
              <a:rPr lang="en-US" altLang="zh-CN"/>
              <a:t>Main training loop</a:t>
            </a:r>
            <a:endParaRPr lang="en-US" altLang="en-US"/>
          </a:p>
        </p:txBody>
      </p:sp>
      <p:sp>
        <p:nvSpPr>
          <p:cNvPr id="28677" name="Rectangle 5"/>
          <p:cNvSpPr>
            <a:spLocks noGrp="1" noChangeArrowheads="1"/>
          </p:cNvSpPr>
          <p:nvPr>
            <p:ph type="subTitle" idx="1"/>
          </p:nvPr>
        </p:nvSpPr>
        <p:spPr/>
        <p:txBody>
          <a:bodyPr>
            <a:normAutofit/>
          </a:bodyPr>
          <a:lstStyle/>
          <a:p>
            <a:pPr eaLnBrk="1" hangingPunct="1"/>
            <a:r>
              <a:rPr lang="en-US" altLang="zh-CN">
                <a:solidFill>
                  <a:srgbClr val="898989"/>
                </a:solidFill>
              </a:rPr>
              <a:t>Step 1a, 1b</a:t>
            </a:r>
            <a:endParaRPr lang="en-US" altLang="en-US">
              <a:solidFill>
                <a:srgbClr val="898989"/>
              </a:solidFill>
            </a:endParaRPr>
          </a:p>
        </p:txBody>
      </p:sp>
      <p:sp>
        <p:nvSpPr>
          <p:cNvPr id="5" name="Rectangle 5"/>
          <p:cNvSpPr>
            <a:spLocks noGrp="1" noChangeArrowheads="1"/>
          </p:cNvSpPr>
          <p:nvPr>
            <p:ph type="ftr" sz="quarter" idx="11"/>
          </p:nvPr>
        </p:nvSpPr>
        <p:spPr/>
        <p:txBody>
          <a:bodyPr/>
          <a:lstStyle/>
          <a:p>
            <a:pPr>
              <a:defRPr/>
            </a:pPr>
            <a:r>
              <a:rPr lang="en-US" altLang="zh-CN"/>
              <a:t>Adaboost , 2022.9.29a</a:t>
            </a:r>
          </a:p>
        </p:txBody>
      </p:sp>
      <p:sp>
        <p:nvSpPr>
          <p:cNvPr id="27653" name="Rectangle 6"/>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EF6362D8-4450-4FAE-B120-AF0F2D5A0447}" type="slidenum">
              <a:rPr lang="en-US" altLang="en-US" sz="1200">
                <a:latin typeface="Garamond" pitchFamily="18" charset="0"/>
              </a:rPr>
              <a:pPr eaLnBrk="1" hangingPunct="1">
                <a:spcBef>
                  <a:spcPct val="0"/>
                </a:spcBef>
                <a:buFontTx/>
                <a:buNone/>
              </a:pPr>
              <a:t>29</a:t>
            </a:fld>
            <a:endParaRPr lang="en-US" altLang="en-US" sz="1200">
              <a:latin typeface="Garamond"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57200" y="23813"/>
            <a:ext cx="8229600" cy="1143000"/>
          </a:xfrm>
        </p:spPr>
        <p:txBody>
          <a:bodyPr>
            <a:normAutofit/>
          </a:bodyPr>
          <a:lstStyle/>
          <a:p>
            <a:pPr eaLnBrk="1" hangingPunct="1"/>
            <a:r>
              <a:rPr lang="en-US" altLang="en-US" dirty="0"/>
              <a:t>Part A: </a:t>
            </a:r>
            <a:r>
              <a:rPr lang="en-US" altLang="en-US" dirty="0" err="1"/>
              <a:t>Adaboost</a:t>
            </a:r>
            <a:r>
              <a:rPr lang="en-US" altLang="en-US" dirty="0"/>
              <a:t>: Objectives</a:t>
            </a:r>
          </a:p>
        </p:txBody>
      </p:sp>
      <p:sp>
        <p:nvSpPr>
          <p:cNvPr id="4099" name="Rectangle 3"/>
          <p:cNvSpPr>
            <a:spLocks noGrp="1" noChangeArrowheads="1"/>
          </p:cNvSpPr>
          <p:nvPr>
            <p:ph idx="1"/>
          </p:nvPr>
        </p:nvSpPr>
        <p:spPr>
          <a:xfrm>
            <a:off x="457200" y="920750"/>
            <a:ext cx="5791200" cy="4525963"/>
          </a:xfrm>
        </p:spPr>
        <p:txBody>
          <a:bodyPr>
            <a:normAutofit fontScale="77500" lnSpcReduction="20000"/>
          </a:bodyPr>
          <a:lstStyle/>
          <a:p>
            <a:pPr eaLnBrk="1" hangingPunct="1"/>
            <a:r>
              <a:rPr lang="en-US" altLang="en-US" dirty="0"/>
              <a:t>Automatically classify inputs into different categories of similar features</a:t>
            </a:r>
          </a:p>
          <a:p>
            <a:pPr eaLnBrk="1" hangingPunct="1"/>
            <a:r>
              <a:rPr lang="en-US" altLang="en-US" dirty="0"/>
              <a:t>Example</a:t>
            </a:r>
          </a:p>
          <a:p>
            <a:pPr lvl="1" eaLnBrk="1" hangingPunct="1"/>
            <a:r>
              <a:rPr lang="en-US" altLang="en-US" dirty="0"/>
              <a:t>Spam mail detection and filtering</a:t>
            </a:r>
          </a:p>
          <a:p>
            <a:pPr lvl="1" eaLnBrk="1" hangingPunct="1"/>
            <a:r>
              <a:rPr lang="en-US" altLang="en-US" dirty="0">
                <a:hlinkClick r:id="rId3"/>
              </a:rPr>
              <a:t>https://ieeexplore.ieee.org/document/6607244</a:t>
            </a:r>
            <a:r>
              <a:rPr lang="en-US" altLang="en-US" dirty="0"/>
              <a:t> </a:t>
            </a:r>
          </a:p>
          <a:p>
            <a:pPr lvl="1" eaLnBrk="1" hangingPunct="1"/>
            <a:r>
              <a:rPr lang="en-US" altLang="en-US" dirty="0">
                <a:hlinkClick r:id="rId4"/>
              </a:rPr>
              <a:t>Weather forecast</a:t>
            </a:r>
          </a:p>
          <a:p>
            <a:pPr lvl="2"/>
            <a:r>
              <a:rPr lang="en-US" altLang="en-US" dirty="0">
                <a:hlinkClick r:id="rId4"/>
              </a:rPr>
              <a:t>https://journals.ametsoc.org/view/journals/wefo/32/3/waf-d-16-0208_1.xml</a:t>
            </a:r>
            <a:r>
              <a:rPr lang="en-US" altLang="en-US" dirty="0"/>
              <a:t> </a:t>
            </a:r>
          </a:p>
          <a:p>
            <a:pPr lvl="1" eaLnBrk="1" hangingPunct="1"/>
            <a:r>
              <a:rPr lang="en-US" altLang="en-US" dirty="0"/>
              <a:t>Face detection: </a:t>
            </a:r>
          </a:p>
          <a:p>
            <a:pPr lvl="2" eaLnBrk="1" hangingPunct="1"/>
            <a:r>
              <a:rPr lang="en-US" altLang="en-US" dirty="0"/>
              <a:t>find the faces in the input image</a:t>
            </a:r>
          </a:p>
          <a:p>
            <a:pPr lvl="1" eaLnBrk="1" hangingPunct="1"/>
            <a:r>
              <a:rPr lang="en-US" b="0" i="0" dirty="0">
                <a:solidFill>
                  <a:srgbClr val="222222"/>
                </a:solidFill>
                <a:effectLst/>
                <a:latin typeface="Arial" panose="020B0604020202020204" pitchFamily="34" charset="0"/>
              </a:rPr>
              <a:t>Extreme rainfall forecast</a:t>
            </a:r>
          </a:p>
          <a:p>
            <a:pPr lvl="2"/>
            <a:r>
              <a:rPr lang="en-US" altLang="en-US" dirty="0">
                <a:hlinkClick r:id="rId5"/>
              </a:rPr>
              <a:t>https://www.mdpi.com/2073-4433/11/1/111/htm</a:t>
            </a:r>
            <a:r>
              <a:rPr lang="en-US" altLang="en-US" dirty="0"/>
              <a:t> </a:t>
            </a:r>
          </a:p>
        </p:txBody>
      </p:sp>
      <p:sp>
        <p:nvSpPr>
          <p:cNvPr id="21" name="Footer Placeholder 4"/>
          <p:cNvSpPr>
            <a:spLocks noGrp="1"/>
          </p:cNvSpPr>
          <p:nvPr>
            <p:ph type="ftr" sz="quarter" idx="11"/>
          </p:nvPr>
        </p:nvSpPr>
        <p:spPr/>
        <p:txBody>
          <a:bodyPr/>
          <a:lstStyle/>
          <a:p>
            <a:pPr>
              <a:defRPr/>
            </a:pPr>
            <a:r>
              <a:rPr lang="en-US" altLang="zh-CN"/>
              <a:t>Adaboost , 2022.9.29a</a:t>
            </a:r>
          </a:p>
        </p:txBody>
      </p:sp>
      <p:sp>
        <p:nvSpPr>
          <p:cNvPr id="4101"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38ACC0EA-E6D8-4972-88F1-7E84D8852C30}" type="slidenum">
              <a:rPr lang="en-US" altLang="en-US" sz="1200">
                <a:latin typeface="Garamond" pitchFamily="18" charset="0"/>
              </a:rPr>
              <a:pPr eaLnBrk="1" hangingPunct="1">
                <a:spcBef>
                  <a:spcPct val="0"/>
                </a:spcBef>
                <a:buFontTx/>
                <a:buNone/>
              </a:pPr>
              <a:t>3</a:t>
            </a:fld>
            <a:endParaRPr lang="en-US" altLang="en-US" sz="1200">
              <a:latin typeface="Garamond" pitchFamily="18" charset="0"/>
            </a:endParaRPr>
          </a:p>
        </p:txBody>
      </p:sp>
      <p:grpSp>
        <p:nvGrpSpPr>
          <p:cNvPr id="4103" name="Group 19"/>
          <p:cNvGrpSpPr>
            <a:grpSpLocks/>
          </p:cNvGrpSpPr>
          <p:nvPr/>
        </p:nvGrpSpPr>
        <p:grpSpPr bwMode="auto">
          <a:xfrm>
            <a:off x="6477000" y="2438400"/>
            <a:ext cx="2209800" cy="2085975"/>
            <a:chOff x="3840" y="1440"/>
            <a:chExt cx="1440" cy="1410"/>
          </a:xfrm>
        </p:grpSpPr>
        <p:pic>
          <p:nvPicPr>
            <p:cNvPr id="4104"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40" y="1440"/>
              <a:ext cx="1440" cy="14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105" name="Rectangle 9"/>
            <p:cNvSpPr>
              <a:spLocks noChangeArrowheads="1"/>
            </p:cNvSpPr>
            <p:nvPr/>
          </p:nvSpPr>
          <p:spPr bwMode="auto">
            <a:xfrm>
              <a:off x="4224" y="1728"/>
              <a:ext cx="240" cy="192"/>
            </a:xfrm>
            <a:prstGeom prst="rect">
              <a:avLst/>
            </a:prstGeom>
            <a:noFill/>
            <a:ln w="571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2000">
                <a:latin typeface="Arial" charset="0"/>
              </a:endParaRPr>
            </a:p>
          </p:txBody>
        </p:sp>
        <p:sp>
          <p:nvSpPr>
            <p:cNvPr id="4106" name="Rectangle 10"/>
            <p:cNvSpPr>
              <a:spLocks noChangeArrowheads="1"/>
            </p:cNvSpPr>
            <p:nvPr/>
          </p:nvSpPr>
          <p:spPr bwMode="auto">
            <a:xfrm>
              <a:off x="4320" y="2112"/>
              <a:ext cx="240" cy="240"/>
            </a:xfrm>
            <a:prstGeom prst="rect">
              <a:avLst/>
            </a:prstGeom>
            <a:noFill/>
            <a:ln w="571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2000">
                <a:latin typeface="Arial" charset="0"/>
              </a:endParaRPr>
            </a:p>
          </p:txBody>
        </p:sp>
        <p:sp>
          <p:nvSpPr>
            <p:cNvPr id="4107" name="Rectangle 11"/>
            <p:cNvSpPr>
              <a:spLocks noChangeArrowheads="1"/>
            </p:cNvSpPr>
            <p:nvPr/>
          </p:nvSpPr>
          <p:spPr bwMode="auto">
            <a:xfrm>
              <a:off x="4800" y="1680"/>
              <a:ext cx="192" cy="240"/>
            </a:xfrm>
            <a:prstGeom prst="rect">
              <a:avLst/>
            </a:prstGeom>
            <a:noFill/>
            <a:ln w="571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2000">
                <a:latin typeface="Arial" charset="0"/>
              </a:endParaRPr>
            </a:p>
          </p:txBody>
        </p:sp>
        <p:sp>
          <p:nvSpPr>
            <p:cNvPr id="4108" name="Rectangle 12"/>
            <p:cNvSpPr>
              <a:spLocks noChangeArrowheads="1"/>
            </p:cNvSpPr>
            <p:nvPr/>
          </p:nvSpPr>
          <p:spPr bwMode="auto">
            <a:xfrm>
              <a:off x="5088" y="2160"/>
              <a:ext cx="192" cy="240"/>
            </a:xfrm>
            <a:prstGeom prst="rect">
              <a:avLst/>
            </a:prstGeom>
            <a:noFill/>
            <a:ln w="571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2000">
                <a:latin typeface="Arial" charset="0"/>
              </a:endParaRPr>
            </a:p>
          </p:txBody>
        </p:sp>
        <p:sp>
          <p:nvSpPr>
            <p:cNvPr id="4109" name="Rectangle 13"/>
            <p:cNvSpPr>
              <a:spLocks noChangeArrowheads="1"/>
            </p:cNvSpPr>
            <p:nvPr/>
          </p:nvSpPr>
          <p:spPr bwMode="auto">
            <a:xfrm>
              <a:off x="4944" y="1872"/>
              <a:ext cx="192" cy="240"/>
            </a:xfrm>
            <a:prstGeom prst="rect">
              <a:avLst/>
            </a:prstGeom>
            <a:noFill/>
            <a:ln w="571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2000">
                <a:latin typeface="Arial" charset="0"/>
              </a:endParaRPr>
            </a:p>
          </p:txBody>
        </p:sp>
        <p:sp>
          <p:nvSpPr>
            <p:cNvPr id="4110" name="Rectangle 14"/>
            <p:cNvSpPr>
              <a:spLocks noChangeArrowheads="1"/>
            </p:cNvSpPr>
            <p:nvPr/>
          </p:nvSpPr>
          <p:spPr bwMode="auto">
            <a:xfrm>
              <a:off x="4560" y="1824"/>
              <a:ext cx="192" cy="240"/>
            </a:xfrm>
            <a:prstGeom prst="rect">
              <a:avLst/>
            </a:prstGeom>
            <a:noFill/>
            <a:ln w="571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2000">
                <a:latin typeface="Arial" charset="0"/>
              </a:endParaRPr>
            </a:p>
          </p:txBody>
        </p:sp>
        <p:sp>
          <p:nvSpPr>
            <p:cNvPr id="4111" name="Rectangle 15"/>
            <p:cNvSpPr>
              <a:spLocks noChangeArrowheads="1"/>
            </p:cNvSpPr>
            <p:nvPr/>
          </p:nvSpPr>
          <p:spPr bwMode="auto">
            <a:xfrm>
              <a:off x="4656" y="2112"/>
              <a:ext cx="192" cy="240"/>
            </a:xfrm>
            <a:prstGeom prst="rect">
              <a:avLst/>
            </a:prstGeom>
            <a:noFill/>
            <a:ln w="571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2000">
                <a:latin typeface="Arial" charset="0"/>
              </a:endParaRPr>
            </a:p>
          </p:txBody>
        </p:sp>
        <p:sp>
          <p:nvSpPr>
            <p:cNvPr id="4112" name="Rectangle 16"/>
            <p:cNvSpPr>
              <a:spLocks noChangeArrowheads="1"/>
            </p:cNvSpPr>
            <p:nvPr/>
          </p:nvSpPr>
          <p:spPr bwMode="auto">
            <a:xfrm>
              <a:off x="3888" y="1824"/>
              <a:ext cx="240" cy="192"/>
            </a:xfrm>
            <a:prstGeom prst="rect">
              <a:avLst/>
            </a:prstGeom>
            <a:noFill/>
            <a:ln w="571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2000">
                <a:latin typeface="Arial" charset="0"/>
              </a:endParaRPr>
            </a:p>
          </p:txBody>
        </p:sp>
        <p:sp>
          <p:nvSpPr>
            <p:cNvPr id="4113" name="Rectangle 17"/>
            <p:cNvSpPr>
              <a:spLocks noChangeArrowheads="1"/>
            </p:cNvSpPr>
            <p:nvPr/>
          </p:nvSpPr>
          <p:spPr bwMode="auto">
            <a:xfrm>
              <a:off x="3840" y="2208"/>
              <a:ext cx="240" cy="192"/>
            </a:xfrm>
            <a:prstGeom prst="rect">
              <a:avLst/>
            </a:prstGeom>
            <a:noFill/>
            <a:ln w="571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2000">
                <a:latin typeface="Arial" charset="0"/>
              </a:endParaRPr>
            </a:p>
          </p:txBody>
        </p:sp>
        <p:sp>
          <p:nvSpPr>
            <p:cNvPr id="4114" name="Rectangle 18"/>
            <p:cNvSpPr>
              <a:spLocks noChangeArrowheads="1"/>
            </p:cNvSpPr>
            <p:nvPr/>
          </p:nvSpPr>
          <p:spPr bwMode="auto">
            <a:xfrm>
              <a:off x="4656" y="2496"/>
              <a:ext cx="240" cy="192"/>
            </a:xfrm>
            <a:prstGeom prst="rect">
              <a:avLst/>
            </a:prstGeom>
            <a:noFill/>
            <a:ln w="571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2000">
                <a:latin typeface="Arial" charset="0"/>
              </a:endParaRPr>
            </a:p>
          </p:txBody>
        </p:sp>
      </p:grpSp>
      <p:pic>
        <p:nvPicPr>
          <p:cNvPr id="2" name="Picture 1">
            <a:extLst>
              <a:ext uri="{FF2B5EF4-FFF2-40B4-BE49-F238E27FC236}">
                <a16:creationId xmlns:a16="http://schemas.microsoft.com/office/drawing/2014/main" id="{BA3B8BCE-FC7A-4083-90C2-0740D73C2CC3}"/>
              </a:ext>
            </a:extLst>
          </p:cNvPr>
          <p:cNvPicPr>
            <a:picLocks noChangeAspect="1"/>
          </p:cNvPicPr>
          <p:nvPr/>
        </p:nvPicPr>
        <p:blipFill>
          <a:blip r:embed="rId7"/>
          <a:stretch>
            <a:fillRect/>
          </a:stretch>
        </p:blipFill>
        <p:spPr>
          <a:xfrm>
            <a:off x="6559010" y="4637808"/>
            <a:ext cx="2144086" cy="1617810"/>
          </a:xfrm>
          <a:prstGeom prst="rect">
            <a:avLst/>
          </a:prstGeom>
        </p:spPr>
      </p:pic>
      <p:sp>
        <p:nvSpPr>
          <p:cNvPr id="25" name="TextBox 24">
            <a:extLst>
              <a:ext uri="{FF2B5EF4-FFF2-40B4-BE49-F238E27FC236}">
                <a16:creationId xmlns:a16="http://schemas.microsoft.com/office/drawing/2014/main" id="{3F9A2481-9858-4936-8504-46392E980857}"/>
              </a:ext>
            </a:extLst>
          </p:cNvPr>
          <p:cNvSpPr txBox="1"/>
          <p:nvPr/>
        </p:nvSpPr>
        <p:spPr>
          <a:xfrm>
            <a:off x="2162810" y="5336671"/>
            <a:ext cx="4572000" cy="707886"/>
          </a:xfrm>
          <a:prstGeom prst="rect">
            <a:avLst/>
          </a:prstGeom>
          <a:noFill/>
        </p:spPr>
        <p:txBody>
          <a:bodyPr wrap="square">
            <a:spAutoFit/>
          </a:bodyPr>
          <a:lstStyle/>
          <a:p>
            <a:r>
              <a:rPr lang="en-US" b="0" i="1" dirty="0">
                <a:solidFill>
                  <a:srgbClr val="222222"/>
                </a:solidFill>
                <a:effectLst/>
                <a:latin typeface="Arial" panose="020B0604020202020204" pitchFamily="34" charset="0"/>
              </a:rPr>
              <a:t>Partial distribution of a 3 h accumulated rainfall for observation</a:t>
            </a:r>
            <a:endParaRPr lang="en-US" i="1"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ltLang="zh-CN" sz="3400" dirty="0"/>
              <a:t>Select</a:t>
            </a:r>
            <a:r>
              <a:rPr lang="en-US" altLang="zh-CN" sz="3400" i="1" dirty="0"/>
              <a:t> h( ):</a:t>
            </a:r>
            <a:r>
              <a:rPr lang="en-US" altLang="zh-CN" sz="3400" dirty="0"/>
              <a:t> For simplicity in implementation we use the </a:t>
            </a:r>
            <a:r>
              <a:rPr lang="en-US" altLang="zh-CN" sz="3400" u="sng" dirty="0"/>
              <a:t>axis-parallel weak classifier</a:t>
            </a:r>
            <a:endParaRPr lang="en-US" altLang="en-US" sz="3400" u="sng" dirty="0"/>
          </a:p>
        </p:txBody>
      </p:sp>
      <p:sp>
        <p:nvSpPr>
          <p:cNvPr id="28675" name="Rectangle 3"/>
          <p:cNvSpPr>
            <a:spLocks noGrp="1" noChangeArrowheads="1"/>
          </p:cNvSpPr>
          <p:nvPr>
            <p:ph type="body" sz="half" idx="1"/>
          </p:nvPr>
        </p:nvSpPr>
        <p:spPr/>
        <p:txBody>
          <a:bodyPr/>
          <a:lstStyle/>
          <a:p>
            <a:pPr eaLnBrk="1" hangingPunct="1"/>
            <a:r>
              <a:rPr lang="en-US" altLang="zh-CN" sz="2600"/>
              <a:t> </a:t>
            </a:r>
            <a:endParaRPr lang="en-US" altLang="en-US" sz="2600"/>
          </a:p>
        </p:txBody>
      </p:sp>
      <p:graphicFrame>
        <p:nvGraphicFramePr>
          <p:cNvPr id="28676" name="Object 10"/>
          <p:cNvGraphicFramePr>
            <a:graphicFrameLocks noGrp="1" noChangeAspect="1"/>
          </p:cNvGraphicFramePr>
          <p:nvPr>
            <p:ph sz="half" idx="2"/>
            <p:extLst>
              <p:ext uri="{D42A27DB-BD31-4B8C-83A1-F6EECF244321}">
                <p14:modId xmlns:p14="http://schemas.microsoft.com/office/powerpoint/2010/main" val="3637138457"/>
              </p:ext>
            </p:extLst>
          </p:nvPr>
        </p:nvGraphicFramePr>
        <p:xfrm>
          <a:off x="735013" y="1981200"/>
          <a:ext cx="5538787" cy="4110038"/>
        </p:xfrm>
        <a:graphic>
          <a:graphicData uri="http://schemas.openxmlformats.org/presentationml/2006/ole">
            <mc:AlternateContent xmlns:mc="http://schemas.openxmlformats.org/markup-compatibility/2006">
              <mc:Choice xmlns:v="urn:schemas-microsoft-com:vml" Requires="v">
                <p:oleObj name="Equation" r:id="rId3" imgW="4038480" imgH="2997000" progId="Equation.3">
                  <p:embed/>
                </p:oleObj>
              </mc:Choice>
              <mc:Fallback>
                <p:oleObj name="Equation" r:id="rId3" imgW="4038480" imgH="2997000" progId="Equation.3">
                  <p:embed/>
                  <p:pic>
                    <p:nvPicPr>
                      <p:cNvPr id="0" name="Object 10"/>
                      <p:cNvPicPr>
                        <a:picLocks noGrp="1" noChangeAspect="1" noChangeArrowheads="1"/>
                      </p:cNvPicPr>
                      <p:nvPr/>
                    </p:nvPicPr>
                    <p:blipFill>
                      <a:blip r:embed="rId4"/>
                      <a:srcRect/>
                      <a:stretch>
                        <a:fillRect/>
                      </a:stretch>
                    </p:blipFill>
                    <p:spPr bwMode="auto">
                      <a:xfrm>
                        <a:off x="735013" y="1981200"/>
                        <a:ext cx="5538787" cy="4110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 name="Footer Placeholder 5"/>
          <p:cNvSpPr>
            <a:spLocks noGrp="1"/>
          </p:cNvSpPr>
          <p:nvPr>
            <p:ph type="ftr" sz="quarter" idx="11"/>
          </p:nvPr>
        </p:nvSpPr>
        <p:spPr/>
        <p:txBody>
          <a:bodyPr/>
          <a:lstStyle/>
          <a:p>
            <a:pPr>
              <a:defRPr/>
            </a:pPr>
            <a:r>
              <a:rPr lang="en-US" altLang="zh-CN"/>
              <a:t>Adaboost , 2022.9.29a</a:t>
            </a:r>
          </a:p>
        </p:txBody>
      </p:sp>
      <p:sp>
        <p:nvSpPr>
          <p:cNvPr id="28678"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B19E6848-CB0A-42F9-B1B6-7E44611B343B}" type="slidenum">
              <a:rPr lang="en-US" altLang="en-US" sz="1200">
                <a:latin typeface="Garamond" pitchFamily="18" charset="0"/>
              </a:rPr>
              <a:pPr eaLnBrk="1" hangingPunct="1">
                <a:spcBef>
                  <a:spcPct val="0"/>
                </a:spcBef>
                <a:buFontTx/>
                <a:buNone/>
              </a:pPr>
              <a:t>30</a:t>
            </a:fld>
            <a:endParaRPr lang="en-US" altLang="en-US" sz="1200">
              <a:latin typeface="Garamond" pitchFamily="18" charset="0"/>
            </a:endParaRPr>
          </a:p>
        </p:txBody>
      </p:sp>
      <p:pic>
        <p:nvPicPr>
          <p:cNvPr id="28679"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0" y="4343400"/>
            <a:ext cx="1752600" cy="1719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680" name="Line 5"/>
          <p:cNvSpPr>
            <a:spLocks noChangeShapeType="1"/>
          </p:cNvSpPr>
          <p:nvPr/>
        </p:nvSpPr>
        <p:spPr bwMode="auto">
          <a:xfrm>
            <a:off x="7924800" y="4572000"/>
            <a:ext cx="0" cy="1447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28681"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81800" y="1981200"/>
            <a:ext cx="1752600" cy="1719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682" name="Line 7"/>
          <p:cNvSpPr>
            <a:spLocks noChangeShapeType="1"/>
          </p:cNvSpPr>
          <p:nvPr/>
        </p:nvSpPr>
        <p:spPr bwMode="auto">
          <a:xfrm>
            <a:off x="6858000" y="2819400"/>
            <a:ext cx="1752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83" name="Text Box 8"/>
          <p:cNvSpPr txBox="1">
            <a:spLocks noChangeArrowheads="1"/>
          </p:cNvSpPr>
          <p:nvPr/>
        </p:nvSpPr>
        <p:spPr bwMode="auto">
          <a:xfrm>
            <a:off x="7620000" y="4191000"/>
            <a:ext cx="704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CN" sz="1800">
                <a:latin typeface="Arial" charset="0"/>
              </a:rPr>
              <a:t>h</a:t>
            </a:r>
            <a:r>
              <a:rPr lang="en-US" altLang="zh-CN" sz="1800" baseline="-25000">
                <a:latin typeface="Arial" charset="0"/>
              </a:rPr>
              <a:t>a </a:t>
            </a:r>
            <a:r>
              <a:rPr lang="en-US" altLang="zh-CN" sz="1800">
                <a:latin typeface="Arial" charset="0"/>
              </a:rPr>
              <a:t>(x)</a:t>
            </a:r>
            <a:endParaRPr lang="en-US" altLang="en-US" sz="1800">
              <a:latin typeface="Arial" charset="0"/>
              <a:ea typeface="SimSun" pitchFamily="2" charset="-122"/>
            </a:endParaRPr>
          </a:p>
        </p:txBody>
      </p:sp>
      <p:sp>
        <p:nvSpPr>
          <p:cNvPr id="28684" name="Text Box 9"/>
          <p:cNvSpPr txBox="1">
            <a:spLocks noChangeArrowheads="1"/>
          </p:cNvSpPr>
          <p:nvPr/>
        </p:nvSpPr>
        <p:spPr bwMode="auto">
          <a:xfrm>
            <a:off x="8482013" y="2514600"/>
            <a:ext cx="66198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CN" sz="1800">
                <a:latin typeface="Arial" charset="0"/>
              </a:rPr>
              <a:t>h</a:t>
            </a:r>
            <a:r>
              <a:rPr lang="en-US" altLang="zh-CN" sz="1800" baseline="-25000">
                <a:latin typeface="Arial" charset="0"/>
              </a:rPr>
              <a:t>b</a:t>
            </a:r>
            <a:r>
              <a:rPr lang="en-US" altLang="zh-CN" sz="1800">
                <a:latin typeface="Arial" charset="0"/>
              </a:rPr>
              <a:t>(x)</a:t>
            </a:r>
            <a:endParaRPr lang="en-US" altLang="en-US" sz="1800">
              <a:latin typeface="Arial" charset="0"/>
              <a:ea typeface="SimSun" pitchFamily="2" charset="-122"/>
            </a:endParaRPr>
          </a:p>
        </p:txBody>
      </p:sp>
      <p:sp>
        <p:nvSpPr>
          <p:cNvPr id="28685" name="Line 12"/>
          <p:cNvSpPr>
            <a:spLocks noChangeShapeType="1"/>
          </p:cNvSpPr>
          <p:nvPr/>
        </p:nvSpPr>
        <p:spPr bwMode="auto">
          <a:xfrm flipV="1">
            <a:off x="4114800" y="2819400"/>
            <a:ext cx="3429000" cy="1524000"/>
          </a:xfrm>
          <a:prstGeom prst="line">
            <a:avLst/>
          </a:prstGeom>
          <a:noFill/>
          <a:ln w="9525">
            <a:solidFill>
              <a:schemeClr val="tx1"/>
            </a:solidFill>
            <a:prstDash val="lg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86" name="Line 13"/>
          <p:cNvSpPr>
            <a:spLocks noChangeShapeType="1"/>
          </p:cNvSpPr>
          <p:nvPr/>
        </p:nvSpPr>
        <p:spPr bwMode="auto">
          <a:xfrm flipV="1">
            <a:off x="4343400" y="5105400"/>
            <a:ext cx="3581400" cy="22860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87" name="Text Box 14"/>
          <p:cNvSpPr txBox="1">
            <a:spLocks noChangeArrowheads="1"/>
          </p:cNvSpPr>
          <p:nvPr/>
        </p:nvSpPr>
        <p:spPr bwMode="auto">
          <a:xfrm>
            <a:off x="7772400" y="6248400"/>
            <a:ext cx="3952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CN" sz="1800" i="1">
                <a:latin typeface="Arial" charset="0"/>
              </a:rPr>
              <a:t>u</a:t>
            </a:r>
            <a:r>
              <a:rPr lang="en-US" altLang="zh-CN" sz="1800" i="1" baseline="-25000">
                <a:latin typeface="Arial" charset="0"/>
              </a:rPr>
              <a:t>0</a:t>
            </a:r>
            <a:endParaRPr lang="en-US" altLang="en-US" sz="1800" i="1" baseline="-25000">
              <a:latin typeface="Arial" charset="0"/>
              <a:ea typeface="SimSun" pitchFamily="2" charset="-122"/>
            </a:endParaRPr>
          </a:p>
        </p:txBody>
      </p:sp>
      <p:sp>
        <p:nvSpPr>
          <p:cNvPr id="28688" name="Text Box 15"/>
          <p:cNvSpPr txBox="1">
            <a:spLocks noChangeArrowheads="1"/>
          </p:cNvSpPr>
          <p:nvPr/>
        </p:nvSpPr>
        <p:spPr bwMode="auto">
          <a:xfrm>
            <a:off x="5943600" y="2667000"/>
            <a:ext cx="45561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CN" sz="1800" i="1">
                <a:latin typeface="Arial" charset="0"/>
              </a:rPr>
              <a:t>v</a:t>
            </a:r>
            <a:r>
              <a:rPr lang="en-US" altLang="zh-CN" sz="1800" i="1" baseline="-25000">
                <a:latin typeface="Arial" charset="0"/>
              </a:rPr>
              <a:t>0</a:t>
            </a:r>
            <a:endParaRPr lang="en-US" altLang="en-US" sz="1800" i="1" baseline="-25000">
              <a:latin typeface="Arial" charset="0"/>
              <a:ea typeface="SimSun" pitchFamily="2" charset="-122"/>
            </a:endParaRPr>
          </a:p>
        </p:txBody>
      </p:sp>
      <p:sp>
        <p:nvSpPr>
          <p:cNvPr id="28689" name="Line 17"/>
          <p:cNvSpPr>
            <a:spLocks noChangeShapeType="1"/>
          </p:cNvSpPr>
          <p:nvPr/>
        </p:nvSpPr>
        <p:spPr bwMode="auto">
          <a:xfrm>
            <a:off x="6324600" y="2819400"/>
            <a:ext cx="457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90" name="Line 18"/>
          <p:cNvSpPr>
            <a:spLocks noChangeShapeType="1"/>
          </p:cNvSpPr>
          <p:nvPr/>
        </p:nvSpPr>
        <p:spPr bwMode="auto">
          <a:xfrm flipV="1">
            <a:off x="7924800" y="6096000"/>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91" name="Line 19"/>
          <p:cNvSpPr>
            <a:spLocks noChangeShapeType="1"/>
          </p:cNvSpPr>
          <p:nvPr/>
        </p:nvSpPr>
        <p:spPr bwMode="auto">
          <a:xfrm flipV="1">
            <a:off x="838200" y="2590800"/>
            <a:ext cx="1219200" cy="1676400"/>
          </a:xfrm>
          <a:prstGeom prst="line">
            <a:avLst/>
          </a:prstGeom>
          <a:noFill/>
          <a:ln w="9525">
            <a:solidFill>
              <a:schemeClr val="tx1"/>
            </a:solidFill>
            <a:prstDash val="dash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92" name="Line 20"/>
          <p:cNvSpPr>
            <a:spLocks noChangeShapeType="1"/>
          </p:cNvSpPr>
          <p:nvPr/>
        </p:nvSpPr>
        <p:spPr bwMode="auto">
          <a:xfrm flipV="1">
            <a:off x="914400" y="2667000"/>
            <a:ext cx="1143000" cy="2514600"/>
          </a:xfrm>
          <a:prstGeom prst="line">
            <a:avLst/>
          </a:prstGeom>
          <a:noFill/>
          <a:ln w="9525">
            <a:solidFill>
              <a:schemeClr val="tx1"/>
            </a:solidFill>
            <a:prstDash val="dash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5" name="Rectangle 2"/>
          <p:cNvSpPr>
            <a:spLocks noGrp="1" noChangeArrowheads="1"/>
          </p:cNvSpPr>
          <p:nvPr>
            <p:ph type="title"/>
          </p:nvPr>
        </p:nvSpPr>
        <p:spPr/>
        <p:txBody>
          <a:bodyPr rtlCol="0">
            <a:normAutofit fontScale="90000"/>
          </a:bodyPr>
          <a:lstStyle/>
          <a:p>
            <a:pPr algn="l" eaLnBrk="1" fontAlgn="auto" hangingPunct="1">
              <a:spcAft>
                <a:spcPts val="0"/>
              </a:spcAft>
              <a:defRPr/>
            </a:pPr>
            <a:r>
              <a:rPr lang="en-US" altLang="en-US" sz="3800" dirty="0"/>
              <a:t>Step1a,</a:t>
            </a:r>
            <a:br>
              <a:rPr lang="en-US" altLang="en-US" sz="3800" dirty="0"/>
            </a:br>
            <a:r>
              <a:rPr lang="en-US" altLang="en-US" sz="3800" dirty="0"/>
              <a:t>1b</a:t>
            </a:r>
          </a:p>
        </p:txBody>
      </p:sp>
      <p:sp>
        <p:nvSpPr>
          <p:cNvPr id="29699" name="Rectangle 3"/>
          <p:cNvSpPr>
            <a:spLocks noGrp="1" noChangeArrowheads="1"/>
          </p:cNvSpPr>
          <p:nvPr>
            <p:ph type="body" sz="half" idx="1"/>
          </p:nvPr>
        </p:nvSpPr>
        <p:spPr>
          <a:xfrm>
            <a:off x="304800" y="1828800"/>
            <a:ext cx="3962400" cy="4530725"/>
          </a:xfrm>
        </p:spPr>
        <p:txBody>
          <a:bodyPr/>
          <a:lstStyle/>
          <a:p>
            <a:pPr eaLnBrk="1" hangingPunct="1">
              <a:lnSpc>
                <a:spcPct val="80000"/>
              </a:lnSpc>
            </a:pPr>
            <a:r>
              <a:rPr lang="en-US" altLang="en-US" sz="2200" dirty="0"/>
              <a:t>Assume h() can only be horizontal or vertical separators.</a:t>
            </a:r>
            <a:r>
              <a:rPr lang="en-US" altLang="zh-CN" sz="2200" dirty="0"/>
              <a:t> (axis-parallel weak classifier)</a:t>
            </a:r>
            <a:endParaRPr lang="en-US" altLang="en-US" sz="2200" dirty="0"/>
          </a:p>
          <a:p>
            <a:pPr eaLnBrk="1" hangingPunct="1">
              <a:lnSpc>
                <a:spcPct val="80000"/>
              </a:lnSpc>
            </a:pPr>
            <a:r>
              <a:rPr lang="en-US" altLang="en-US" sz="2200" dirty="0"/>
              <a:t>There are </a:t>
            </a:r>
            <a:r>
              <a:rPr lang="en-US" altLang="zh-CN" sz="2200" dirty="0"/>
              <a:t>still </a:t>
            </a:r>
            <a:r>
              <a:rPr lang="en-US" altLang="en-US" sz="2200" dirty="0"/>
              <a:t>many ways to set h(),  here, for example, if this </a:t>
            </a:r>
            <a:r>
              <a:rPr lang="en-US" altLang="en-US" sz="2200" dirty="0" err="1"/>
              <a:t>h</a:t>
            </a:r>
            <a:r>
              <a:rPr lang="en-US" altLang="en-US" sz="2200" baseline="-25000" dirty="0" err="1"/>
              <a:t>q</a:t>
            </a:r>
            <a:r>
              <a:rPr lang="en-US" altLang="en-US" sz="2200" dirty="0"/>
              <a:t>() is selected, there will be 3 incorrectly classified training samples (errors).</a:t>
            </a:r>
          </a:p>
          <a:p>
            <a:pPr eaLnBrk="1" hangingPunct="1">
              <a:lnSpc>
                <a:spcPct val="80000"/>
              </a:lnSpc>
            </a:pPr>
            <a:r>
              <a:rPr lang="en-US" altLang="en-US" sz="2200" dirty="0"/>
              <a:t>See the 3 circled training samples</a:t>
            </a:r>
            <a:endParaRPr lang="en-US" altLang="zh-CN" sz="2200" dirty="0"/>
          </a:p>
          <a:p>
            <a:pPr eaLnBrk="1" hangingPunct="1">
              <a:lnSpc>
                <a:spcPct val="80000"/>
              </a:lnSpc>
            </a:pPr>
            <a:r>
              <a:rPr lang="en-US" altLang="zh-CN" sz="2200" u="sng" dirty="0"/>
              <a:t>We can go through all h( )s and select the best with least misclassification (see the following 2 slides)</a:t>
            </a:r>
            <a:endParaRPr lang="en-US" altLang="en-US" sz="2200" u="sng" dirty="0"/>
          </a:p>
        </p:txBody>
      </p:sp>
      <p:graphicFrame>
        <p:nvGraphicFramePr>
          <p:cNvPr id="29700" name="Object 6"/>
          <p:cNvGraphicFramePr>
            <a:graphicFrameLocks noGrp="1" noChangeAspect="1"/>
          </p:cNvGraphicFramePr>
          <p:nvPr>
            <p:ph sz="half" idx="2"/>
          </p:nvPr>
        </p:nvGraphicFramePr>
        <p:xfrm>
          <a:off x="2057400" y="381000"/>
          <a:ext cx="6399213" cy="993775"/>
        </p:xfrm>
        <a:graphic>
          <a:graphicData uri="http://schemas.openxmlformats.org/presentationml/2006/ole">
            <mc:AlternateContent xmlns:mc="http://schemas.openxmlformats.org/markup-compatibility/2006">
              <mc:Choice xmlns:v="urn:schemas-microsoft-com:vml" Requires="v">
                <p:oleObj name="公式" r:id="rId3" imgW="5397500" imgH="838200" progId="Equation.3">
                  <p:embed/>
                </p:oleObj>
              </mc:Choice>
              <mc:Fallback>
                <p:oleObj name="公式" r:id="rId3" imgW="5397500" imgH="838200" progId="Equation.3">
                  <p:embed/>
                  <p:pic>
                    <p:nvPicPr>
                      <p:cNvPr id="0" name="Object 6"/>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381000"/>
                        <a:ext cx="6399213" cy="993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 name="Footer Placeholder 5"/>
          <p:cNvSpPr>
            <a:spLocks noGrp="1"/>
          </p:cNvSpPr>
          <p:nvPr>
            <p:ph type="ftr" sz="quarter" idx="11"/>
          </p:nvPr>
        </p:nvSpPr>
        <p:spPr/>
        <p:txBody>
          <a:bodyPr/>
          <a:lstStyle/>
          <a:p>
            <a:pPr>
              <a:defRPr/>
            </a:pPr>
            <a:r>
              <a:rPr lang="en-US" altLang="zh-CN"/>
              <a:t>Adaboost , 2022.9.29a</a:t>
            </a:r>
          </a:p>
        </p:txBody>
      </p:sp>
      <p:sp>
        <p:nvSpPr>
          <p:cNvPr id="29702"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EA85D532-8EE1-4AB6-AD19-99BD8B7AA0D8}" type="slidenum">
              <a:rPr lang="en-US" altLang="en-US" sz="1200">
                <a:latin typeface="Garamond" pitchFamily="18" charset="0"/>
              </a:rPr>
              <a:pPr eaLnBrk="1" hangingPunct="1">
                <a:spcBef>
                  <a:spcPct val="0"/>
                </a:spcBef>
                <a:buFontTx/>
                <a:buNone/>
              </a:pPr>
              <a:t>31</a:t>
            </a:fld>
            <a:endParaRPr lang="en-US" altLang="en-US" sz="1200">
              <a:latin typeface="Garamond" pitchFamily="18" charset="0"/>
            </a:endParaRPr>
          </a:p>
        </p:txBody>
      </p:sp>
      <p:pic>
        <p:nvPicPr>
          <p:cNvPr id="29703"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91000" y="2489200"/>
            <a:ext cx="4533900" cy="3584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704" name="Line 5"/>
          <p:cNvSpPr>
            <a:spLocks noChangeShapeType="1"/>
          </p:cNvSpPr>
          <p:nvPr/>
        </p:nvSpPr>
        <p:spPr bwMode="auto">
          <a:xfrm>
            <a:off x="7086600" y="2362200"/>
            <a:ext cx="0" cy="3657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05" name="Oval 8"/>
          <p:cNvSpPr>
            <a:spLocks noChangeArrowheads="1"/>
          </p:cNvSpPr>
          <p:nvPr/>
        </p:nvSpPr>
        <p:spPr bwMode="auto">
          <a:xfrm>
            <a:off x="7391400" y="2514600"/>
            <a:ext cx="381000" cy="457200"/>
          </a:xfrm>
          <a:prstGeom prst="ellipse">
            <a:avLst/>
          </a:prstGeom>
          <a:noFill/>
          <a:ln w="9525">
            <a:solidFill>
              <a:schemeClr val="tx1"/>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2000">
              <a:latin typeface="Arial" charset="0"/>
            </a:endParaRPr>
          </a:p>
        </p:txBody>
      </p:sp>
      <p:sp>
        <p:nvSpPr>
          <p:cNvPr id="29706" name="Oval 9"/>
          <p:cNvSpPr>
            <a:spLocks noChangeArrowheads="1"/>
          </p:cNvSpPr>
          <p:nvPr/>
        </p:nvSpPr>
        <p:spPr bwMode="auto">
          <a:xfrm>
            <a:off x="5943600" y="4876800"/>
            <a:ext cx="381000" cy="457200"/>
          </a:xfrm>
          <a:prstGeom prst="ellipse">
            <a:avLst/>
          </a:prstGeom>
          <a:noFill/>
          <a:ln w="9525">
            <a:solidFill>
              <a:schemeClr val="tx1"/>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2000">
              <a:latin typeface="Arial" charset="0"/>
            </a:endParaRPr>
          </a:p>
        </p:txBody>
      </p:sp>
      <p:sp>
        <p:nvSpPr>
          <p:cNvPr id="29707" name="Oval 10"/>
          <p:cNvSpPr>
            <a:spLocks noChangeArrowheads="1"/>
          </p:cNvSpPr>
          <p:nvPr/>
        </p:nvSpPr>
        <p:spPr bwMode="auto">
          <a:xfrm>
            <a:off x="4876800" y="5562600"/>
            <a:ext cx="381000" cy="457200"/>
          </a:xfrm>
          <a:prstGeom prst="ellipse">
            <a:avLst/>
          </a:prstGeom>
          <a:noFill/>
          <a:ln w="9525">
            <a:solidFill>
              <a:schemeClr val="tx1"/>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2000">
              <a:latin typeface="Arial" charset="0"/>
            </a:endParaRPr>
          </a:p>
        </p:txBody>
      </p:sp>
      <p:sp>
        <p:nvSpPr>
          <p:cNvPr id="29708" name="Line 11"/>
          <p:cNvSpPr>
            <a:spLocks noChangeShapeType="1"/>
          </p:cNvSpPr>
          <p:nvPr/>
        </p:nvSpPr>
        <p:spPr bwMode="auto">
          <a:xfrm flipV="1">
            <a:off x="3962400" y="3276600"/>
            <a:ext cx="3124200" cy="152400"/>
          </a:xfrm>
          <a:prstGeom prst="line">
            <a:avLst/>
          </a:prstGeom>
          <a:noFill/>
          <a:ln w="9525">
            <a:solidFill>
              <a:schemeClr val="tx1"/>
            </a:solidFill>
            <a:prstDash val="lgDash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09" name="Text Box 15"/>
          <p:cNvSpPr txBox="1">
            <a:spLocks noChangeArrowheads="1"/>
          </p:cNvSpPr>
          <p:nvPr/>
        </p:nvSpPr>
        <p:spPr bwMode="auto">
          <a:xfrm>
            <a:off x="4953000" y="1524000"/>
            <a:ext cx="2982913"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1800">
                <a:latin typeface="Arial" charset="0"/>
              </a:rPr>
              <a:t>Incorrectly classified by h</a:t>
            </a:r>
            <a:r>
              <a:rPr lang="en-US" altLang="en-US" sz="1800" baseline="-25000">
                <a:latin typeface="Arial" charset="0"/>
              </a:rPr>
              <a:t>q</a:t>
            </a:r>
            <a:r>
              <a:rPr lang="en-US" altLang="en-US" sz="1800">
                <a:latin typeface="Arial" charset="0"/>
              </a:rPr>
              <a:t>()</a:t>
            </a:r>
          </a:p>
        </p:txBody>
      </p:sp>
      <p:sp>
        <p:nvSpPr>
          <p:cNvPr id="29710" name="Text Box 16"/>
          <p:cNvSpPr txBox="1">
            <a:spLocks noChangeArrowheads="1"/>
          </p:cNvSpPr>
          <p:nvPr/>
        </p:nvSpPr>
        <p:spPr bwMode="auto">
          <a:xfrm>
            <a:off x="6781800" y="1981200"/>
            <a:ext cx="5476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1800">
                <a:latin typeface="Arial" charset="0"/>
              </a:rPr>
              <a:t>h</a:t>
            </a:r>
            <a:r>
              <a:rPr lang="en-US" altLang="en-US" sz="1800" baseline="-25000">
                <a:latin typeface="Arial" charset="0"/>
              </a:rPr>
              <a:t>q</a:t>
            </a:r>
            <a:r>
              <a:rPr lang="en-US" altLang="en-US" sz="1800">
                <a:latin typeface="Arial" charset="0"/>
              </a:rPr>
              <a:t>()</a:t>
            </a:r>
          </a:p>
        </p:txBody>
      </p:sp>
      <p:sp>
        <p:nvSpPr>
          <p:cNvPr id="29711" name="Line 17"/>
          <p:cNvSpPr>
            <a:spLocks noChangeShapeType="1"/>
          </p:cNvSpPr>
          <p:nvPr/>
        </p:nvSpPr>
        <p:spPr bwMode="auto">
          <a:xfrm flipH="1">
            <a:off x="5181600" y="1905000"/>
            <a:ext cx="685800" cy="3733800"/>
          </a:xfrm>
          <a:prstGeom prst="line">
            <a:avLst/>
          </a:prstGeom>
          <a:noFill/>
          <a:ln w="9525">
            <a:solidFill>
              <a:schemeClr val="tx1"/>
            </a:solidFill>
            <a:prstDash val="lg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12" name="Line 18"/>
          <p:cNvSpPr>
            <a:spLocks noChangeShapeType="1"/>
          </p:cNvSpPr>
          <p:nvPr/>
        </p:nvSpPr>
        <p:spPr bwMode="auto">
          <a:xfrm>
            <a:off x="7239000" y="1905000"/>
            <a:ext cx="304800" cy="609600"/>
          </a:xfrm>
          <a:prstGeom prst="line">
            <a:avLst/>
          </a:prstGeom>
          <a:noFill/>
          <a:ln w="9525">
            <a:solidFill>
              <a:schemeClr val="tx1"/>
            </a:solidFill>
            <a:prstDash val="lg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13" name="Line 19"/>
          <p:cNvSpPr>
            <a:spLocks noChangeShapeType="1"/>
          </p:cNvSpPr>
          <p:nvPr/>
        </p:nvSpPr>
        <p:spPr bwMode="auto">
          <a:xfrm flipH="1">
            <a:off x="6172200" y="1905000"/>
            <a:ext cx="381000" cy="2971800"/>
          </a:xfrm>
          <a:prstGeom prst="line">
            <a:avLst/>
          </a:prstGeom>
          <a:noFill/>
          <a:ln w="9525">
            <a:solidFill>
              <a:schemeClr val="tx1"/>
            </a:solidFill>
            <a:prstDash val="lg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0"/>
          <p:cNvSpPr>
            <a:spLocks noGrp="1" noChangeArrowheads="1"/>
          </p:cNvSpPr>
          <p:nvPr>
            <p:ph type="title"/>
          </p:nvPr>
        </p:nvSpPr>
        <p:spPr>
          <a:xfrm>
            <a:off x="457200" y="304800"/>
            <a:ext cx="8229600" cy="1139825"/>
          </a:xfrm>
          <a:noFill/>
        </p:spPr>
        <p:txBody>
          <a:bodyPr/>
          <a:lstStyle/>
          <a:p>
            <a:pPr algn="l" eaLnBrk="1" hangingPunct="1"/>
            <a:r>
              <a:rPr lang="en-US" altLang="en-US" sz="1800" dirty="0"/>
              <a:t>Example :Training example slides from [Smyth ]</a:t>
            </a:r>
            <a:br>
              <a:rPr lang="en-US" altLang="en-US" sz="1800" dirty="0"/>
            </a:br>
            <a:r>
              <a:rPr lang="en-US" altLang="en-US" sz="1800" dirty="0"/>
              <a:t>classifier the ten red (circle)/blue (diamond) dots </a:t>
            </a:r>
            <a:br>
              <a:rPr lang="en-US" altLang="en-US" sz="1800" dirty="0"/>
            </a:br>
            <a:r>
              <a:rPr lang="en-US" altLang="en-US" sz="1800" dirty="0"/>
              <a:t>Step 1a:</a:t>
            </a:r>
          </a:p>
        </p:txBody>
      </p:sp>
      <p:sp>
        <p:nvSpPr>
          <p:cNvPr id="30723" name="Rectangle 3"/>
          <p:cNvSpPr>
            <a:spLocks noGrp="1" noChangeArrowheads="1"/>
          </p:cNvSpPr>
          <p:nvPr>
            <p:ph type="body" sz="half" idx="1"/>
          </p:nvPr>
        </p:nvSpPr>
        <p:spPr/>
        <p:txBody>
          <a:bodyPr/>
          <a:lstStyle/>
          <a:p>
            <a:pPr eaLnBrk="1" hangingPunct="1"/>
            <a:r>
              <a:rPr lang="en-US" altLang="en-US" sz="2600"/>
              <a:t> </a:t>
            </a:r>
          </a:p>
        </p:txBody>
      </p:sp>
      <p:graphicFrame>
        <p:nvGraphicFramePr>
          <p:cNvPr id="30724" name="Object 45"/>
          <p:cNvGraphicFramePr>
            <a:graphicFrameLocks noGrp="1" noChangeAspect="1"/>
          </p:cNvGraphicFramePr>
          <p:nvPr>
            <p:ph sz="half" idx="2"/>
            <p:extLst>
              <p:ext uri="{D42A27DB-BD31-4B8C-83A1-F6EECF244321}">
                <p14:modId xmlns:p14="http://schemas.microsoft.com/office/powerpoint/2010/main" val="1216803097"/>
              </p:ext>
            </p:extLst>
          </p:nvPr>
        </p:nvGraphicFramePr>
        <p:xfrm>
          <a:off x="6164958" y="3155155"/>
          <a:ext cx="2712026" cy="2291557"/>
        </p:xfrm>
        <a:graphic>
          <a:graphicData uri="http://schemas.openxmlformats.org/presentationml/2006/ole">
            <mc:AlternateContent xmlns:mc="http://schemas.openxmlformats.org/markup-compatibility/2006">
              <mc:Choice xmlns:v="urn:schemas-microsoft-com:vml" Requires="v">
                <p:oleObj name="Equation" r:id="rId3" imgW="1638300" imgH="1384300" progId="Equation.3">
                  <p:embed/>
                </p:oleObj>
              </mc:Choice>
              <mc:Fallback>
                <p:oleObj name="Equation" r:id="rId3" imgW="1638300" imgH="1384300" progId="Equation.3">
                  <p:embed/>
                  <p:pic>
                    <p:nvPicPr>
                      <p:cNvPr id="0" name="Object 45"/>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64958" y="3155155"/>
                        <a:ext cx="2712026" cy="2291557"/>
                      </a:xfrm>
                      <a:prstGeom prst="rect">
                        <a:avLst/>
                      </a:prstGeom>
                      <a:noFill/>
                      <a:ln>
                        <a:noFill/>
                      </a:ln>
                    </p:spPr>
                  </p:pic>
                </p:oleObj>
              </mc:Fallback>
            </mc:AlternateContent>
          </a:graphicData>
        </a:graphic>
      </p:graphicFrame>
      <p:sp>
        <p:nvSpPr>
          <p:cNvPr id="26" name="Footer Placeholder 5"/>
          <p:cNvSpPr>
            <a:spLocks noGrp="1"/>
          </p:cNvSpPr>
          <p:nvPr>
            <p:ph type="ftr" sz="quarter" idx="11"/>
          </p:nvPr>
        </p:nvSpPr>
        <p:spPr/>
        <p:txBody>
          <a:bodyPr/>
          <a:lstStyle/>
          <a:p>
            <a:pPr>
              <a:defRPr/>
            </a:pPr>
            <a:r>
              <a:rPr lang="en-US" altLang="zh-CN"/>
              <a:t>Adaboost , 2022.9.29a</a:t>
            </a:r>
          </a:p>
        </p:txBody>
      </p:sp>
      <p:sp>
        <p:nvSpPr>
          <p:cNvPr id="30726"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270DAE7D-A2C4-4FBD-AB1A-9BEFBC1CC246}" type="slidenum">
              <a:rPr lang="en-US" altLang="en-US" sz="1200">
                <a:latin typeface="Garamond" pitchFamily="18" charset="0"/>
              </a:rPr>
              <a:pPr eaLnBrk="1" hangingPunct="1">
                <a:spcBef>
                  <a:spcPct val="0"/>
                </a:spcBef>
                <a:buFontTx/>
                <a:buNone/>
              </a:pPr>
              <a:t>32</a:t>
            </a:fld>
            <a:endParaRPr lang="en-US" altLang="en-US" sz="1200">
              <a:latin typeface="Garamond" pitchFamily="18" charset="0"/>
            </a:endParaRPr>
          </a:p>
        </p:txBody>
      </p:sp>
      <p:sp>
        <p:nvSpPr>
          <p:cNvPr id="30727" name="Text Box 5"/>
          <p:cNvSpPr txBox="1">
            <a:spLocks noChangeArrowheads="1"/>
          </p:cNvSpPr>
          <p:nvPr/>
        </p:nvSpPr>
        <p:spPr bwMode="auto">
          <a:xfrm>
            <a:off x="822325" y="5446713"/>
            <a:ext cx="132873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1800">
                <a:latin typeface="Arial" charset="0"/>
              </a:rPr>
              <a:t>Initialize:</a:t>
            </a:r>
          </a:p>
          <a:p>
            <a:pPr eaLnBrk="1" hangingPunct="1">
              <a:spcBef>
                <a:spcPct val="0"/>
              </a:spcBef>
              <a:buFontTx/>
              <a:buNone/>
            </a:pPr>
            <a:r>
              <a:rPr lang="en-US" altLang="en-US" sz="1800">
                <a:latin typeface="Arial" charset="0"/>
              </a:rPr>
              <a:t>D</a:t>
            </a:r>
            <a:r>
              <a:rPr lang="en-US" altLang="en-US" sz="1800" baseline="-25000">
                <a:latin typeface="Arial" charset="0"/>
              </a:rPr>
              <a:t>n</a:t>
            </a:r>
            <a:r>
              <a:rPr lang="en-US" altLang="en-US" sz="1800" baseline="30000">
                <a:latin typeface="Arial" charset="0"/>
              </a:rPr>
              <a:t>(t=1)</a:t>
            </a:r>
            <a:r>
              <a:rPr lang="en-US" altLang="en-US" sz="1800">
                <a:latin typeface="Arial" charset="0"/>
              </a:rPr>
              <a:t>=1/10</a:t>
            </a:r>
          </a:p>
        </p:txBody>
      </p:sp>
      <p:sp>
        <p:nvSpPr>
          <p:cNvPr id="30728" name="Text Box 6"/>
          <p:cNvSpPr txBox="1">
            <a:spLocks noChangeArrowheads="1"/>
          </p:cNvSpPr>
          <p:nvPr/>
        </p:nvSpPr>
        <p:spPr bwMode="auto">
          <a:xfrm>
            <a:off x="6324600" y="1554163"/>
            <a:ext cx="2533650" cy="120015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CN" sz="1800">
                <a:latin typeface="Arial" charset="0"/>
              </a:rPr>
              <a:t>You may choose </a:t>
            </a:r>
          </a:p>
          <a:p>
            <a:pPr eaLnBrk="1" hangingPunct="1">
              <a:spcBef>
                <a:spcPct val="0"/>
              </a:spcBef>
              <a:buFontTx/>
              <a:buNone/>
            </a:pPr>
            <a:r>
              <a:rPr lang="en-US" altLang="zh-CN" sz="1800">
                <a:latin typeface="Arial" charset="0"/>
              </a:rPr>
              <a:t>one of the following  axis-parallel (vertical line)  classifiers</a:t>
            </a:r>
            <a:endParaRPr lang="en-US" altLang="en-US" sz="1800">
              <a:latin typeface="Arial" charset="0"/>
              <a:ea typeface="SimSun" pitchFamily="2" charset="-122"/>
            </a:endParaRPr>
          </a:p>
        </p:txBody>
      </p:sp>
      <p:sp>
        <p:nvSpPr>
          <p:cNvPr id="30729" name="Text Box 23"/>
          <p:cNvSpPr txBox="1">
            <a:spLocks noChangeArrowheads="1"/>
          </p:cNvSpPr>
          <p:nvPr/>
        </p:nvSpPr>
        <p:spPr bwMode="auto">
          <a:xfrm>
            <a:off x="1821243" y="6055946"/>
            <a:ext cx="2743198" cy="64633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1800" dirty="0">
                <a:latin typeface="Arial" charset="0"/>
              </a:rPr>
              <a:t>E.g. Vertical Dotted lines are possible choices</a:t>
            </a:r>
          </a:p>
        </p:txBody>
      </p:sp>
      <p:pic>
        <p:nvPicPr>
          <p:cNvPr id="30730" name="Picture 2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6400" y="1828800"/>
            <a:ext cx="4457700" cy="3524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731" name="Line 8"/>
          <p:cNvSpPr>
            <a:spLocks noChangeShapeType="1"/>
          </p:cNvSpPr>
          <p:nvPr/>
        </p:nvSpPr>
        <p:spPr bwMode="auto">
          <a:xfrm>
            <a:off x="2209800" y="1828800"/>
            <a:ext cx="0" cy="33528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32" name="Line 9"/>
          <p:cNvSpPr>
            <a:spLocks noChangeShapeType="1"/>
          </p:cNvSpPr>
          <p:nvPr/>
        </p:nvSpPr>
        <p:spPr bwMode="auto">
          <a:xfrm>
            <a:off x="2667000" y="1828800"/>
            <a:ext cx="0" cy="33528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33" name="Line 33"/>
          <p:cNvSpPr>
            <a:spLocks noChangeShapeType="1"/>
          </p:cNvSpPr>
          <p:nvPr/>
        </p:nvSpPr>
        <p:spPr bwMode="auto">
          <a:xfrm>
            <a:off x="3124200" y="1828800"/>
            <a:ext cx="0" cy="33528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34" name="Line 34"/>
          <p:cNvSpPr>
            <a:spLocks noChangeShapeType="1"/>
          </p:cNvSpPr>
          <p:nvPr/>
        </p:nvSpPr>
        <p:spPr bwMode="auto">
          <a:xfrm>
            <a:off x="3733800" y="1828800"/>
            <a:ext cx="0" cy="34290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35" name="Line 35"/>
          <p:cNvSpPr>
            <a:spLocks noChangeShapeType="1"/>
          </p:cNvSpPr>
          <p:nvPr/>
        </p:nvSpPr>
        <p:spPr bwMode="auto">
          <a:xfrm>
            <a:off x="4038600" y="1828800"/>
            <a:ext cx="0" cy="33528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36" name="Line 36"/>
          <p:cNvSpPr>
            <a:spLocks noChangeShapeType="1"/>
          </p:cNvSpPr>
          <p:nvPr/>
        </p:nvSpPr>
        <p:spPr bwMode="auto">
          <a:xfrm>
            <a:off x="4267200" y="1828800"/>
            <a:ext cx="0" cy="33528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37" name="Line 37"/>
          <p:cNvSpPr>
            <a:spLocks noChangeShapeType="1"/>
          </p:cNvSpPr>
          <p:nvPr/>
        </p:nvSpPr>
        <p:spPr bwMode="auto">
          <a:xfrm>
            <a:off x="4800600" y="1828800"/>
            <a:ext cx="0" cy="33528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38" name="Line 38"/>
          <p:cNvSpPr>
            <a:spLocks noChangeShapeType="1"/>
          </p:cNvSpPr>
          <p:nvPr/>
        </p:nvSpPr>
        <p:spPr bwMode="auto">
          <a:xfrm>
            <a:off x="5257800" y="1828800"/>
            <a:ext cx="0" cy="33528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39" name="Line 39"/>
          <p:cNvSpPr>
            <a:spLocks noChangeShapeType="1"/>
          </p:cNvSpPr>
          <p:nvPr/>
        </p:nvSpPr>
        <p:spPr bwMode="auto">
          <a:xfrm>
            <a:off x="5791200" y="1828800"/>
            <a:ext cx="0" cy="33528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40" name="Line 25"/>
          <p:cNvSpPr>
            <a:spLocks noChangeShapeType="1"/>
          </p:cNvSpPr>
          <p:nvPr/>
        </p:nvSpPr>
        <p:spPr bwMode="auto">
          <a:xfrm flipV="1">
            <a:off x="4564441" y="5029200"/>
            <a:ext cx="1226758" cy="132715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41" name="Line 24"/>
          <p:cNvSpPr>
            <a:spLocks noChangeShapeType="1"/>
          </p:cNvSpPr>
          <p:nvPr/>
        </p:nvSpPr>
        <p:spPr bwMode="auto">
          <a:xfrm flipV="1">
            <a:off x="4191000" y="5029200"/>
            <a:ext cx="609600" cy="1026746"/>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42" name="Text Box 32"/>
          <p:cNvSpPr txBox="1">
            <a:spLocks noChangeArrowheads="1"/>
          </p:cNvSpPr>
          <p:nvPr/>
        </p:nvSpPr>
        <p:spPr bwMode="auto">
          <a:xfrm>
            <a:off x="1600200" y="1371600"/>
            <a:ext cx="4724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1800" i="1">
                <a:latin typeface="Arial" charset="0"/>
              </a:rPr>
              <a:t>h</a:t>
            </a:r>
            <a:r>
              <a:rPr lang="en-US" altLang="en-US" sz="1800" i="1" baseline="-25000">
                <a:latin typeface="Arial" charset="0"/>
              </a:rPr>
              <a:t>i=1</a:t>
            </a:r>
            <a:r>
              <a:rPr lang="en-US" altLang="en-US" sz="1800" i="1">
                <a:latin typeface="Arial" charset="0"/>
              </a:rPr>
              <a:t>(x) ………….. h</a:t>
            </a:r>
            <a:r>
              <a:rPr lang="en-US" altLang="en-US" sz="1800" i="1" baseline="-25000">
                <a:latin typeface="Arial" charset="0"/>
              </a:rPr>
              <a:t>i=4</a:t>
            </a:r>
            <a:r>
              <a:rPr lang="en-US" altLang="en-US" sz="1800" i="1">
                <a:latin typeface="Arial" charset="0"/>
              </a:rPr>
              <a:t>(x) ……………… h</a:t>
            </a:r>
            <a:r>
              <a:rPr lang="en-US" altLang="en-US" sz="1800" i="1" baseline="-25000">
                <a:latin typeface="Arial" charset="0"/>
              </a:rPr>
              <a:t>i=9</a:t>
            </a:r>
            <a:r>
              <a:rPr lang="en-US" altLang="en-US" sz="1800" i="1">
                <a:latin typeface="Arial" charset="0"/>
              </a:rPr>
              <a:t>(x)</a:t>
            </a:r>
            <a:r>
              <a:rPr lang="en-US" altLang="en-US" sz="1800">
                <a:latin typeface="Arial" charset="0"/>
              </a:rPr>
              <a:t> </a:t>
            </a:r>
          </a:p>
        </p:txBody>
      </p:sp>
      <p:sp>
        <p:nvSpPr>
          <p:cNvPr id="30743" name="Text Box 41"/>
          <p:cNvSpPr txBox="1">
            <a:spLocks noChangeArrowheads="1"/>
          </p:cNvSpPr>
          <p:nvPr/>
        </p:nvSpPr>
        <p:spPr bwMode="auto">
          <a:xfrm>
            <a:off x="2041525" y="5218113"/>
            <a:ext cx="38036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1800" i="1">
                <a:latin typeface="Arial" charset="0"/>
              </a:rPr>
              <a:t>u1 u2  u3      u4  u5 u6  u7   u8    u9</a:t>
            </a:r>
          </a:p>
        </p:txBody>
      </p:sp>
      <p:sp>
        <p:nvSpPr>
          <p:cNvPr id="30744" name="Text Box 46"/>
          <p:cNvSpPr txBox="1">
            <a:spLocks noChangeArrowheads="1"/>
          </p:cNvSpPr>
          <p:nvPr/>
        </p:nvSpPr>
        <p:spPr bwMode="auto">
          <a:xfrm>
            <a:off x="2971800" y="5562600"/>
            <a:ext cx="793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1800">
                <a:latin typeface="Arial" charset="0"/>
              </a:rPr>
              <a:t>u-axis</a:t>
            </a:r>
          </a:p>
        </p:txBody>
      </p:sp>
      <p:sp>
        <p:nvSpPr>
          <p:cNvPr id="30745" name="Text Box 47"/>
          <p:cNvSpPr txBox="1">
            <a:spLocks noChangeArrowheads="1"/>
          </p:cNvSpPr>
          <p:nvPr/>
        </p:nvSpPr>
        <p:spPr bwMode="auto">
          <a:xfrm>
            <a:off x="762000" y="2971800"/>
            <a:ext cx="781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1800">
                <a:latin typeface="Arial" charset="0"/>
              </a:rPr>
              <a:t>v-axis</a:t>
            </a:r>
          </a:p>
        </p:txBody>
      </p:sp>
      <p:sp>
        <p:nvSpPr>
          <p:cNvPr id="30746" name="Text Box 48"/>
          <p:cNvSpPr txBox="1">
            <a:spLocks noChangeArrowheads="1"/>
          </p:cNvSpPr>
          <p:nvPr/>
        </p:nvSpPr>
        <p:spPr bwMode="auto">
          <a:xfrm>
            <a:off x="5732463" y="152400"/>
            <a:ext cx="309245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1800">
                <a:latin typeface="Arial" charset="0"/>
              </a:rPr>
              <a:t>There are 9x2 choices here, </a:t>
            </a:r>
          </a:p>
          <a:p>
            <a:pPr eaLnBrk="1" hangingPunct="1">
              <a:spcBef>
                <a:spcPct val="0"/>
              </a:spcBef>
              <a:buFontTx/>
              <a:buNone/>
            </a:pPr>
            <a:r>
              <a:rPr lang="en-US" altLang="en-US" sz="1800" i="1">
                <a:latin typeface="Arial" charset="0"/>
              </a:rPr>
              <a:t>h</a:t>
            </a:r>
            <a:r>
              <a:rPr lang="en-US" altLang="en-US" sz="1800" i="1" baseline="-25000">
                <a:latin typeface="Arial" charset="0"/>
              </a:rPr>
              <a:t>i=1,2,3,..9, </a:t>
            </a:r>
            <a:r>
              <a:rPr lang="en-US" altLang="en-US" sz="1800" i="1">
                <a:latin typeface="Arial" charset="0"/>
              </a:rPr>
              <a:t>(polarity +1)</a:t>
            </a:r>
          </a:p>
          <a:p>
            <a:pPr eaLnBrk="1" hangingPunct="1">
              <a:spcBef>
                <a:spcPct val="0"/>
              </a:spcBef>
              <a:buFontTx/>
              <a:buNone/>
            </a:pPr>
            <a:r>
              <a:rPr lang="en-US" altLang="en-US" sz="1800" i="1">
                <a:latin typeface="Arial" charset="0"/>
              </a:rPr>
              <a:t>h’</a:t>
            </a:r>
            <a:r>
              <a:rPr lang="en-US" altLang="en-US" sz="1800" i="1" baseline="-25000">
                <a:latin typeface="Arial" charset="0"/>
              </a:rPr>
              <a:t>i=1,2,3,..9,</a:t>
            </a:r>
            <a:r>
              <a:rPr lang="en-US" altLang="en-US" sz="1800" i="1">
                <a:latin typeface="Arial" charset="0"/>
              </a:rPr>
              <a:t> (polarity -1)</a:t>
            </a:r>
          </a:p>
          <a:p>
            <a:pPr eaLnBrk="1" hangingPunct="1">
              <a:spcBef>
                <a:spcPct val="0"/>
              </a:spcBef>
              <a:buFontTx/>
              <a:buNone/>
            </a:pPr>
            <a:endParaRPr lang="en-US" altLang="en-US" sz="1800" i="1">
              <a:latin typeface="Arial" charset="0"/>
            </a:endParaRPr>
          </a:p>
        </p:txBody>
      </p:sp>
      <p:cxnSp>
        <p:nvCxnSpPr>
          <p:cNvPr id="30747" name="Straight Arrow Connector 2"/>
          <p:cNvCxnSpPr>
            <a:cxnSpLocks noChangeShapeType="1"/>
          </p:cNvCxnSpPr>
          <p:nvPr/>
        </p:nvCxnSpPr>
        <p:spPr bwMode="auto">
          <a:xfrm>
            <a:off x="2151063" y="1738313"/>
            <a:ext cx="58737" cy="90487"/>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748" name="Straight Arrow Connector 28"/>
          <p:cNvCxnSpPr>
            <a:cxnSpLocks noChangeShapeType="1"/>
          </p:cNvCxnSpPr>
          <p:nvPr/>
        </p:nvCxnSpPr>
        <p:spPr bwMode="auto">
          <a:xfrm>
            <a:off x="3581400" y="1738313"/>
            <a:ext cx="152400" cy="90487"/>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749" name="Straight Arrow Connector 31"/>
          <p:cNvCxnSpPr>
            <a:cxnSpLocks noChangeShapeType="1"/>
          </p:cNvCxnSpPr>
          <p:nvPr/>
        </p:nvCxnSpPr>
        <p:spPr bwMode="auto">
          <a:xfrm>
            <a:off x="5732463" y="1738313"/>
            <a:ext cx="58737" cy="90487"/>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686228" y="1077742"/>
            <a:ext cx="8229600" cy="1139825"/>
          </a:xfrm>
          <a:noFill/>
        </p:spPr>
        <p:txBody>
          <a:bodyPr>
            <a:normAutofit/>
          </a:bodyPr>
          <a:lstStyle/>
          <a:p>
            <a:pPr algn="l" eaLnBrk="1" hangingPunct="1"/>
            <a:r>
              <a:rPr lang="en-US" altLang="en-US" sz="1800" dirty="0"/>
              <a:t>Example :Training example slides from [Smyth 2007]</a:t>
            </a:r>
            <a:br>
              <a:rPr lang="en-US" altLang="en-US" sz="1800" dirty="0"/>
            </a:br>
            <a:r>
              <a:rPr lang="en-US" altLang="en-US" sz="1800" dirty="0"/>
              <a:t>classifier the ten red (circle)/blue (diamond) dots </a:t>
            </a:r>
            <a:br>
              <a:rPr lang="en-US" altLang="en-US" sz="1800" dirty="0"/>
            </a:br>
            <a:r>
              <a:rPr lang="en-US" altLang="en-US" sz="1800" dirty="0"/>
              <a:t>Step 1a:</a:t>
            </a:r>
          </a:p>
        </p:txBody>
      </p:sp>
      <p:sp>
        <p:nvSpPr>
          <p:cNvPr id="31747" name="Rectangle 3"/>
          <p:cNvSpPr>
            <a:spLocks noGrp="1" noChangeArrowheads="1"/>
          </p:cNvSpPr>
          <p:nvPr>
            <p:ph type="body" sz="half" idx="1"/>
          </p:nvPr>
        </p:nvSpPr>
        <p:spPr>
          <a:xfrm>
            <a:off x="152400" y="1635125"/>
            <a:ext cx="4038600" cy="4530725"/>
          </a:xfrm>
        </p:spPr>
        <p:txBody>
          <a:bodyPr/>
          <a:lstStyle/>
          <a:p>
            <a:pPr eaLnBrk="1" hangingPunct="1"/>
            <a:r>
              <a:rPr lang="en-US" altLang="en-US" sz="2600"/>
              <a:t> </a:t>
            </a:r>
          </a:p>
        </p:txBody>
      </p:sp>
      <p:graphicFrame>
        <p:nvGraphicFramePr>
          <p:cNvPr id="31748" name="Object 21"/>
          <p:cNvGraphicFramePr>
            <a:graphicFrameLocks noGrp="1" noChangeAspect="1"/>
          </p:cNvGraphicFramePr>
          <p:nvPr>
            <p:ph sz="half" idx="2"/>
            <p:extLst>
              <p:ext uri="{D42A27DB-BD31-4B8C-83A1-F6EECF244321}">
                <p14:modId xmlns:p14="http://schemas.microsoft.com/office/powerpoint/2010/main" val="3483791352"/>
              </p:ext>
            </p:extLst>
          </p:nvPr>
        </p:nvGraphicFramePr>
        <p:xfrm>
          <a:off x="6214018" y="4284661"/>
          <a:ext cx="2472782" cy="2111375"/>
        </p:xfrm>
        <a:graphic>
          <a:graphicData uri="http://schemas.openxmlformats.org/presentationml/2006/ole">
            <mc:AlternateContent xmlns:mc="http://schemas.openxmlformats.org/markup-compatibility/2006">
              <mc:Choice xmlns:v="urn:schemas-microsoft-com:vml" Requires="v">
                <p:oleObj name="Equation" r:id="rId3" imgW="1651000" imgH="1409700" progId="Equation.3">
                  <p:embed/>
                </p:oleObj>
              </mc:Choice>
              <mc:Fallback>
                <p:oleObj name="Equation" r:id="rId3" imgW="1651000" imgH="1409700" progId="Equation.3">
                  <p:embed/>
                  <p:pic>
                    <p:nvPicPr>
                      <p:cNvPr id="0" name="Object 21"/>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14018" y="4284661"/>
                        <a:ext cx="2472782" cy="2111375"/>
                      </a:xfrm>
                      <a:prstGeom prst="rect">
                        <a:avLst/>
                      </a:prstGeom>
                      <a:noFill/>
                      <a:ln>
                        <a:noFill/>
                      </a:ln>
                    </p:spPr>
                  </p:pic>
                </p:oleObj>
              </mc:Fallback>
            </mc:AlternateContent>
          </a:graphicData>
        </a:graphic>
      </p:graphicFrame>
      <p:sp>
        <p:nvSpPr>
          <p:cNvPr id="26" name="Footer Placeholder 5"/>
          <p:cNvSpPr>
            <a:spLocks noGrp="1"/>
          </p:cNvSpPr>
          <p:nvPr>
            <p:ph type="ftr" sz="quarter" idx="11"/>
          </p:nvPr>
        </p:nvSpPr>
        <p:spPr/>
        <p:txBody>
          <a:bodyPr/>
          <a:lstStyle/>
          <a:p>
            <a:pPr>
              <a:defRPr/>
            </a:pPr>
            <a:r>
              <a:rPr lang="en-US" altLang="zh-CN"/>
              <a:t>Adaboost , 2022.9.29a</a:t>
            </a:r>
          </a:p>
        </p:txBody>
      </p:sp>
      <p:sp>
        <p:nvSpPr>
          <p:cNvPr id="31750"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F78E2A88-7416-425B-861D-DAA57B4EE749}" type="slidenum">
              <a:rPr lang="en-US" altLang="en-US" sz="1200">
                <a:latin typeface="Garamond" pitchFamily="18" charset="0"/>
              </a:rPr>
              <a:pPr eaLnBrk="1" hangingPunct="1">
                <a:spcBef>
                  <a:spcPct val="0"/>
                </a:spcBef>
                <a:buFontTx/>
                <a:buNone/>
              </a:pPr>
              <a:t>33</a:t>
            </a:fld>
            <a:endParaRPr lang="en-US" altLang="en-US" sz="1200">
              <a:latin typeface="Garamond" pitchFamily="18" charset="0"/>
            </a:endParaRPr>
          </a:p>
        </p:txBody>
      </p:sp>
      <p:sp>
        <p:nvSpPr>
          <p:cNvPr id="31751" name="Text Box 4"/>
          <p:cNvSpPr txBox="1">
            <a:spLocks noChangeArrowheads="1"/>
          </p:cNvSpPr>
          <p:nvPr/>
        </p:nvSpPr>
        <p:spPr bwMode="auto">
          <a:xfrm>
            <a:off x="571500" y="5808662"/>
            <a:ext cx="132873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1800">
                <a:latin typeface="Arial" charset="0"/>
              </a:rPr>
              <a:t>Initialize:</a:t>
            </a:r>
          </a:p>
          <a:p>
            <a:pPr eaLnBrk="1" hangingPunct="1">
              <a:spcBef>
                <a:spcPct val="0"/>
              </a:spcBef>
              <a:buFontTx/>
              <a:buNone/>
            </a:pPr>
            <a:r>
              <a:rPr lang="en-US" altLang="en-US" sz="1800">
                <a:latin typeface="Arial" charset="0"/>
              </a:rPr>
              <a:t>D</a:t>
            </a:r>
            <a:r>
              <a:rPr lang="en-US" altLang="en-US" sz="1800" baseline="-25000">
                <a:latin typeface="Arial" charset="0"/>
              </a:rPr>
              <a:t>n</a:t>
            </a:r>
            <a:r>
              <a:rPr lang="en-US" altLang="en-US" sz="1800" baseline="30000">
                <a:latin typeface="Arial" charset="0"/>
              </a:rPr>
              <a:t>(t=1)</a:t>
            </a:r>
            <a:r>
              <a:rPr lang="en-US" altLang="en-US" sz="1800">
                <a:latin typeface="Arial" charset="0"/>
              </a:rPr>
              <a:t>=1/10</a:t>
            </a:r>
          </a:p>
        </p:txBody>
      </p:sp>
      <p:sp>
        <p:nvSpPr>
          <p:cNvPr id="31752" name="Text Box 5"/>
          <p:cNvSpPr txBox="1">
            <a:spLocks noChangeArrowheads="1"/>
          </p:cNvSpPr>
          <p:nvPr/>
        </p:nvSpPr>
        <p:spPr bwMode="auto">
          <a:xfrm>
            <a:off x="6210300" y="2601556"/>
            <a:ext cx="2472782" cy="1477328"/>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CN" sz="1800" dirty="0">
                <a:latin typeface="Arial" charset="0"/>
              </a:rPr>
              <a:t>You may choose </a:t>
            </a:r>
          </a:p>
          <a:p>
            <a:pPr eaLnBrk="1" hangingPunct="1">
              <a:spcBef>
                <a:spcPct val="0"/>
              </a:spcBef>
              <a:buFontTx/>
              <a:buNone/>
            </a:pPr>
            <a:r>
              <a:rPr lang="en-US" altLang="zh-CN" sz="1800" dirty="0">
                <a:latin typeface="Arial" charset="0"/>
              </a:rPr>
              <a:t>one of the following  axis-parallel (horizontal lines)  classifiers</a:t>
            </a:r>
            <a:endParaRPr lang="en-US" altLang="en-US" sz="1800" dirty="0">
              <a:latin typeface="Arial" charset="0"/>
              <a:ea typeface="SimSun" pitchFamily="2" charset="-122"/>
            </a:endParaRPr>
          </a:p>
        </p:txBody>
      </p:sp>
      <p:sp>
        <p:nvSpPr>
          <p:cNvPr id="31753" name="Text Box 6"/>
          <p:cNvSpPr txBox="1">
            <a:spLocks noChangeArrowheads="1"/>
          </p:cNvSpPr>
          <p:nvPr/>
        </p:nvSpPr>
        <p:spPr bwMode="auto">
          <a:xfrm>
            <a:off x="2322335" y="5979892"/>
            <a:ext cx="2971800" cy="64633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1800" dirty="0">
                <a:latin typeface="Arial" charset="0"/>
              </a:rPr>
              <a:t>E.g. Horizontal dotted lines are possible choices</a:t>
            </a:r>
          </a:p>
        </p:txBody>
      </p:sp>
      <p:pic>
        <p:nvPicPr>
          <p:cNvPr id="31754"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25575" y="2190749"/>
            <a:ext cx="4457700" cy="3524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1755" name="Line 17"/>
          <p:cNvSpPr>
            <a:spLocks noChangeShapeType="1"/>
          </p:cNvSpPr>
          <p:nvPr/>
        </p:nvSpPr>
        <p:spPr bwMode="auto">
          <a:xfrm flipV="1">
            <a:off x="4888091" y="4441821"/>
            <a:ext cx="347484" cy="1536704"/>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56" name="Line 18"/>
          <p:cNvSpPr>
            <a:spLocks noChangeShapeType="1"/>
          </p:cNvSpPr>
          <p:nvPr/>
        </p:nvSpPr>
        <p:spPr bwMode="auto">
          <a:xfrm flipV="1">
            <a:off x="4168775" y="5127624"/>
            <a:ext cx="228599" cy="850902"/>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57" name="Line 22"/>
          <p:cNvSpPr>
            <a:spLocks noChangeShapeType="1"/>
          </p:cNvSpPr>
          <p:nvPr/>
        </p:nvSpPr>
        <p:spPr bwMode="auto">
          <a:xfrm>
            <a:off x="1425575" y="2495549"/>
            <a:ext cx="4343400"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58" name="Line 23"/>
          <p:cNvSpPr>
            <a:spLocks noChangeShapeType="1"/>
          </p:cNvSpPr>
          <p:nvPr/>
        </p:nvSpPr>
        <p:spPr bwMode="auto">
          <a:xfrm>
            <a:off x="1425575" y="2647949"/>
            <a:ext cx="4343400"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59" name="Line 24"/>
          <p:cNvSpPr>
            <a:spLocks noChangeShapeType="1"/>
          </p:cNvSpPr>
          <p:nvPr/>
        </p:nvSpPr>
        <p:spPr bwMode="auto">
          <a:xfrm>
            <a:off x="1425575" y="3486149"/>
            <a:ext cx="4343400"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60" name="Line 25"/>
          <p:cNvSpPr>
            <a:spLocks noChangeShapeType="1"/>
          </p:cNvSpPr>
          <p:nvPr/>
        </p:nvSpPr>
        <p:spPr bwMode="auto">
          <a:xfrm>
            <a:off x="1425575" y="3028949"/>
            <a:ext cx="4343400"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61" name="Line 26"/>
          <p:cNvSpPr>
            <a:spLocks noChangeShapeType="1"/>
          </p:cNvSpPr>
          <p:nvPr/>
        </p:nvSpPr>
        <p:spPr bwMode="auto">
          <a:xfrm>
            <a:off x="1425575" y="3867149"/>
            <a:ext cx="4343400"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62" name="Line 27"/>
          <p:cNvSpPr>
            <a:spLocks noChangeShapeType="1"/>
          </p:cNvSpPr>
          <p:nvPr/>
        </p:nvSpPr>
        <p:spPr bwMode="auto">
          <a:xfrm>
            <a:off x="1425575" y="4019549"/>
            <a:ext cx="4343400"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63" name="Line 28"/>
          <p:cNvSpPr>
            <a:spLocks noChangeShapeType="1"/>
          </p:cNvSpPr>
          <p:nvPr/>
        </p:nvSpPr>
        <p:spPr bwMode="auto">
          <a:xfrm>
            <a:off x="1425575" y="4400549"/>
            <a:ext cx="4343400"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64" name="Line 29"/>
          <p:cNvSpPr>
            <a:spLocks noChangeShapeType="1"/>
          </p:cNvSpPr>
          <p:nvPr/>
        </p:nvSpPr>
        <p:spPr bwMode="auto">
          <a:xfrm>
            <a:off x="1425575" y="5086349"/>
            <a:ext cx="4343400"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65" name="Line 30"/>
          <p:cNvSpPr>
            <a:spLocks noChangeShapeType="1"/>
          </p:cNvSpPr>
          <p:nvPr/>
        </p:nvSpPr>
        <p:spPr bwMode="auto">
          <a:xfrm>
            <a:off x="1425575" y="4705349"/>
            <a:ext cx="4343400"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66" name="Text Box 31"/>
          <p:cNvSpPr txBox="1">
            <a:spLocks noChangeArrowheads="1"/>
          </p:cNvSpPr>
          <p:nvPr/>
        </p:nvSpPr>
        <p:spPr bwMode="auto">
          <a:xfrm>
            <a:off x="723900" y="2303462"/>
            <a:ext cx="784225" cy="283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1800" i="1">
                <a:latin typeface="Arial" charset="0"/>
              </a:rPr>
              <a:t>h</a:t>
            </a:r>
            <a:r>
              <a:rPr lang="en-US" altLang="en-US" sz="1800" i="1" baseline="-25000">
                <a:latin typeface="Arial" charset="0"/>
              </a:rPr>
              <a:t>j=1</a:t>
            </a:r>
            <a:r>
              <a:rPr lang="en-US" altLang="en-US" sz="1800" i="1">
                <a:latin typeface="Arial" charset="0"/>
              </a:rPr>
              <a:t>(x)</a:t>
            </a:r>
          </a:p>
          <a:p>
            <a:pPr eaLnBrk="1" hangingPunct="1">
              <a:spcBef>
                <a:spcPct val="0"/>
              </a:spcBef>
              <a:buFontTx/>
              <a:buNone/>
            </a:pPr>
            <a:r>
              <a:rPr lang="en-US" altLang="en-US" sz="1800" i="1">
                <a:latin typeface="Arial" charset="0"/>
              </a:rPr>
              <a:t>h</a:t>
            </a:r>
            <a:r>
              <a:rPr lang="en-US" altLang="en-US" sz="1800" i="1" baseline="-25000">
                <a:latin typeface="Arial" charset="0"/>
              </a:rPr>
              <a:t>j=2</a:t>
            </a:r>
            <a:r>
              <a:rPr lang="en-US" altLang="en-US" sz="1800" i="1">
                <a:latin typeface="Arial" charset="0"/>
              </a:rPr>
              <a:t>(x)</a:t>
            </a:r>
          </a:p>
          <a:p>
            <a:pPr eaLnBrk="1" hangingPunct="1">
              <a:spcBef>
                <a:spcPct val="0"/>
              </a:spcBef>
              <a:buFontTx/>
              <a:buNone/>
            </a:pPr>
            <a:r>
              <a:rPr lang="en-US" altLang="en-US" sz="1800" i="1">
                <a:latin typeface="Arial" charset="0"/>
              </a:rPr>
              <a:t>:</a:t>
            </a:r>
          </a:p>
          <a:p>
            <a:pPr eaLnBrk="1" hangingPunct="1">
              <a:spcBef>
                <a:spcPct val="0"/>
              </a:spcBef>
              <a:buFontTx/>
              <a:buNone/>
            </a:pPr>
            <a:r>
              <a:rPr lang="en-US" altLang="en-US" sz="1800" i="1">
                <a:latin typeface="Arial" charset="0"/>
              </a:rPr>
              <a:t>h</a:t>
            </a:r>
            <a:r>
              <a:rPr lang="en-US" altLang="en-US" sz="1800" i="1" baseline="-25000">
                <a:latin typeface="Arial" charset="0"/>
              </a:rPr>
              <a:t>j=4</a:t>
            </a:r>
            <a:r>
              <a:rPr lang="en-US" altLang="en-US" sz="1800" i="1">
                <a:latin typeface="Arial" charset="0"/>
              </a:rPr>
              <a:t>(x)</a:t>
            </a:r>
          </a:p>
          <a:p>
            <a:pPr eaLnBrk="1" hangingPunct="1">
              <a:spcBef>
                <a:spcPct val="0"/>
              </a:spcBef>
              <a:buFontTx/>
              <a:buNone/>
            </a:pPr>
            <a:r>
              <a:rPr lang="en-US" altLang="en-US" sz="1800" i="1">
                <a:latin typeface="Arial" charset="0"/>
              </a:rPr>
              <a:t>:</a:t>
            </a:r>
          </a:p>
          <a:p>
            <a:pPr eaLnBrk="1" hangingPunct="1">
              <a:spcBef>
                <a:spcPct val="0"/>
              </a:spcBef>
              <a:buFontTx/>
              <a:buNone/>
            </a:pPr>
            <a:r>
              <a:rPr lang="en-US" altLang="en-US" sz="1800" i="1">
                <a:latin typeface="Arial" charset="0"/>
              </a:rPr>
              <a:t>:</a:t>
            </a:r>
          </a:p>
          <a:p>
            <a:pPr eaLnBrk="1" hangingPunct="1">
              <a:spcBef>
                <a:spcPct val="0"/>
              </a:spcBef>
              <a:buFontTx/>
              <a:buNone/>
            </a:pPr>
            <a:r>
              <a:rPr lang="en-US" altLang="en-US" sz="1800" i="1">
                <a:latin typeface="Arial" charset="0"/>
              </a:rPr>
              <a:t>:</a:t>
            </a:r>
          </a:p>
          <a:p>
            <a:pPr eaLnBrk="1" hangingPunct="1">
              <a:spcBef>
                <a:spcPct val="0"/>
              </a:spcBef>
              <a:buFontTx/>
              <a:buNone/>
            </a:pPr>
            <a:r>
              <a:rPr lang="en-US" altLang="en-US" sz="1800" i="1">
                <a:latin typeface="Arial" charset="0"/>
              </a:rPr>
              <a:t>:</a:t>
            </a:r>
          </a:p>
          <a:p>
            <a:pPr eaLnBrk="1" hangingPunct="1">
              <a:spcBef>
                <a:spcPct val="0"/>
              </a:spcBef>
              <a:buFontTx/>
              <a:buNone/>
            </a:pPr>
            <a:r>
              <a:rPr lang="en-US" altLang="en-US" sz="1800" i="1">
                <a:latin typeface="Arial" charset="0"/>
              </a:rPr>
              <a:t>:</a:t>
            </a:r>
          </a:p>
          <a:p>
            <a:pPr eaLnBrk="1" hangingPunct="1">
              <a:spcBef>
                <a:spcPct val="0"/>
              </a:spcBef>
              <a:buFontTx/>
              <a:buNone/>
            </a:pPr>
            <a:r>
              <a:rPr lang="en-US" altLang="en-US" sz="1800" i="1">
                <a:latin typeface="Arial" charset="0"/>
              </a:rPr>
              <a:t>h</a:t>
            </a:r>
            <a:r>
              <a:rPr lang="en-US" altLang="en-US" sz="1800" i="1" baseline="-25000">
                <a:latin typeface="Arial" charset="0"/>
              </a:rPr>
              <a:t>j=9</a:t>
            </a:r>
            <a:r>
              <a:rPr lang="en-US" altLang="en-US" sz="1800" i="1">
                <a:latin typeface="Arial" charset="0"/>
              </a:rPr>
              <a:t>(x)</a:t>
            </a:r>
          </a:p>
        </p:txBody>
      </p:sp>
      <p:sp>
        <p:nvSpPr>
          <p:cNvPr id="31767" name="Text Box 32"/>
          <p:cNvSpPr txBox="1">
            <a:spLocks noChangeArrowheads="1"/>
          </p:cNvSpPr>
          <p:nvPr/>
        </p:nvSpPr>
        <p:spPr bwMode="auto">
          <a:xfrm>
            <a:off x="5676900" y="2227262"/>
            <a:ext cx="463550" cy="3113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1800" i="1">
                <a:latin typeface="Arial" charset="0"/>
              </a:rPr>
              <a:t>v1</a:t>
            </a:r>
          </a:p>
          <a:p>
            <a:pPr eaLnBrk="1" hangingPunct="1">
              <a:spcBef>
                <a:spcPct val="0"/>
              </a:spcBef>
              <a:buFontTx/>
              <a:buNone/>
            </a:pPr>
            <a:r>
              <a:rPr lang="en-US" altLang="en-US" sz="1800" i="1">
                <a:latin typeface="Arial" charset="0"/>
              </a:rPr>
              <a:t>v2</a:t>
            </a:r>
          </a:p>
          <a:p>
            <a:pPr eaLnBrk="1" hangingPunct="1">
              <a:spcBef>
                <a:spcPct val="0"/>
              </a:spcBef>
              <a:buFontTx/>
              <a:buNone/>
            </a:pPr>
            <a:r>
              <a:rPr lang="en-US" altLang="en-US" sz="1800" i="1">
                <a:latin typeface="Arial" charset="0"/>
              </a:rPr>
              <a:t>v3</a:t>
            </a:r>
          </a:p>
          <a:p>
            <a:pPr eaLnBrk="1" hangingPunct="1">
              <a:spcBef>
                <a:spcPct val="0"/>
              </a:spcBef>
              <a:buFontTx/>
              <a:buNone/>
            </a:pPr>
            <a:endParaRPr lang="en-US" altLang="en-US" sz="1800" i="1">
              <a:latin typeface="Arial" charset="0"/>
            </a:endParaRPr>
          </a:p>
          <a:p>
            <a:pPr eaLnBrk="1" hangingPunct="1">
              <a:spcBef>
                <a:spcPct val="0"/>
              </a:spcBef>
              <a:buFontTx/>
              <a:buNone/>
            </a:pPr>
            <a:r>
              <a:rPr lang="en-US" altLang="en-US" sz="1800" i="1">
                <a:latin typeface="Arial" charset="0"/>
              </a:rPr>
              <a:t>V4</a:t>
            </a:r>
          </a:p>
          <a:p>
            <a:pPr eaLnBrk="1" hangingPunct="1">
              <a:spcBef>
                <a:spcPct val="0"/>
              </a:spcBef>
              <a:buFontTx/>
              <a:buNone/>
            </a:pPr>
            <a:r>
              <a:rPr lang="en-US" altLang="en-US" sz="1800" i="1">
                <a:latin typeface="Arial" charset="0"/>
              </a:rPr>
              <a:t>V5</a:t>
            </a:r>
          </a:p>
          <a:p>
            <a:pPr eaLnBrk="1" hangingPunct="1">
              <a:spcBef>
                <a:spcPct val="0"/>
              </a:spcBef>
              <a:buFontTx/>
              <a:buNone/>
            </a:pPr>
            <a:r>
              <a:rPr lang="en-US" altLang="en-US" sz="1800" i="1">
                <a:latin typeface="Arial" charset="0"/>
              </a:rPr>
              <a:t>V6</a:t>
            </a:r>
          </a:p>
          <a:p>
            <a:pPr eaLnBrk="1" hangingPunct="1">
              <a:spcBef>
                <a:spcPct val="0"/>
              </a:spcBef>
              <a:buFontTx/>
              <a:buNone/>
            </a:pPr>
            <a:r>
              <a:rPr lang="en-US" altLang="en-US" sz="1800" i="1">
                <a:latin typeface="Arial" charset="0"/>
              </a:rPr>
              <a:t>V7</a:t>
            </a:r>
          </a:p>
          <a:p>
            <a:pPr eaLnBrk="1" hangingPunct="1">
              <a:spcBef>
                <a:spcPct val="0"/>
              </a:spcBef>
              <a:buFontTx/>
              <a:buNone/>
            </a:pPr>
            <a:r>
              <a:rPr lang="en-US" altLang="en-US" sz="1800" i="1">
                <a:latin typeface="Arial" charset="0"/>
              </a:rPr>
              <a:t>V8</a:t>
            </a:r>
          </a:p>
          <a:p>
            <a:pPr eaLnBrk="1" hangingPunct="1">
              <a:spcBef>
                <a:spcPct val="0"/>
              </a:spcBef>
              <a:buFontTx/>
              <a:buNone/>
            </a:pPr>
            <a:endParaRPr lang="en-US" altLang="en-US" sz="1800" i="1">
              <a:latin typeface="Arial" charset="0"/>
            </a:endParaRPr>
          </a:p>
          <a:p>
            <a:pPr eaLnBrk="1" hangingPunct="1">
              <a:spcBef>
                <a:spcPct val="0"/>
              </a:spcBef>
              <a:buFontTx/>
              <a:buNone/>
            </a:pPr>
            <a:r>
              <a:rPr lang="en-US" altLang="en-US" sz="1800" i="1">
                <a:latin typeface="Arial" charset="0"/>
              </a:rPr>
              <a:t>v9</a:t>
            </a:r>
          </a:p>
        </p:txBody>
      </p:sp>
      <p:sp>
        <p:nvSpPr>
          <p:cNvPr id="31768" name="Text Box 34"/>
          <p:cNvSpPr txBox="1">
            <a:spLocks noChangeArrowheads="1"/>
          </p:cNvSpPr>
          <p:nvPr/>
        </p:nvSpPr>
        <p:spPr bwMode="auto">
          <a:xfrm>
            <a:off x="2933700" y="5621337"/>
            <a:ext cx="7937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1800">
                <a:latin typeface="Arial" charset="0"/>
              </a:rPr>
              <a:t>u-axis</a:t>
            </a:r>
          </a:p>
        </p:txBody>
      </p:sp>
      <p:sp>
        <p:nvSpPr>
          <p:cNvPr id="31769" name="Text Box 35"/>
          <p:cNvSpPr txBox="1">
            <a:spLocks noChangeArrowheads="1"/>
          </p:cNvSpPr>
          <p:nvPr/>
        </p:nvSpPr>
        <p:spPr bwMode="auto">
          <a:xfrm>
            <a:off x="0" y="2743200"/>
            <a:ext cx="781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1800">
                <a:latin typeface="Arial" charset="0"/>
              </a:rPr>
              <a:t>v-axis</a:t>
            </a:r>
          </a:p>
        </p:txBody>
      </p:sp>
      <p:sp>
        <p:nvSpPr>
          <p:cNvPr id="31770" name="Text Box 36"/>
          <p:cNvSpPr txBox="1">
            <a:spLocks noChangeArrowheads="1"/>
          </p:cNvSpPr>
          <p:nvPr/>
        </p:nvSpPr>
        <p:spPr bwMode="auto">
          <a:xfrm>
            <a:off x="6151411" y="136525"/>
            <a:ext cx="2802089"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1800" dirty="0">
                <a:latin typeface="Arial" charset="0"/>
              </a:rPr>
              <a:t>There are 9x2 choices here, </a:t>
            </a:r>
          </a:p>
          <a:p>
            <a:pPr eaLnBrk="1" hangingPunct="1">
              <a:spcBef>
                <a:spcPct val="0"/>
              </a:spcBef>
              <a:buFontTx/>
              <a:buNone/>
            </a:pPr>
            <a:r>
              <a:rPr lang="en-US" altLang="en-US" sz="1800" i="1" dirty="0" err="1">
                <a:latin typeface="Arial" charset="0"/>
              </a:rPr>
              <a:t>h</a:t>
            </a:r>
            <a:r>
              <a:rPr lang="en-US" altLang="en-US" sz="1800" i="1" baseline="-25000" dirty="0" err="1">
                <a:latin typeface="Arial" charset="0"/>
              </a:rPr>
              <a:t>j</a:t>
            </a:r>
            <a:r>
              <a:rPr lang="en-US" altLang="en-US" sz="1800" i="1" baseline="-25000" dirty="0">
                <a:latin typeface="Arial" charset="0"/>
              </a:rPr>
              <a:t>=1,2,3,..9,</a:t>
            </a:r>
            <a:r>
              <a:rPr lang="en-US" altLang="en-US" sz="1800" i="1" dirty="0">
                <a:latin typeface="Arial" charset="0"/>
              </a:rPr>
              <a:t> (polarity +1)</a:t>
            </a:r>
          </a:p>
          <a:p>
            <a:pPr eaLnBrk="1" hangingPunct="1">
              <a:spcBef>
                <a:spcPct val="0"/>
              </a:spcBef>
              <a:buFontTx/>
              <a:buNone/>
            </a:pPr>
            <a:r>
              <a:rPr lang="en-US" altLang="en-US" sz="1800" i="1" dirty="0" err="1">
                <a:latin typeface="Arial" charset="0"/>
              </a:rPr>
              <a:t>h’</a:t>
            </a:r>
            <a:r>
              <a:rPr lang="en-US" altLang="en-US" sz="1800" i="1" baseline="-25000" dirty="0" err="1">
                <a:latin typeface="Arial" charset="0"/>
              </a:rPr>
              <a:t>j</a:t>
            </a:r>
            <a:r>
              <a:rPr lang="en-US" altLang="en-US" sz="1800" i="1" baseline="-25000" dirty="0">
                <a:latin typeface="Arial" charset="0"/>
              </a:rPr>
              <a:t>=1,2,3,..9,</a:t>
            </a:r>
            <a:r>
              <a:rPr lang="en-US" altLang="en-US" sz="1800" i="1" dirty="0">
                <a:latin typeface="Arial" charset="0"/>
              </a:rPr>
              <a:t> (polarity -1)</a:t>
            </a:r>
          </a:p>
          <a:p>
            <a:pPr eaLnBrk="1" hangingPunct="1">
              <a:spcBef>
                <a:spcPct val="0"/>
              </a:spcBef>
              <a:buFontTx/>
              <a:buNone/>
            </a:pPr>
            <a:endParaRPr lang="en-US" altLang="en-US" sz="1800" i="1" dirty="0">
              <a:latin typeface="Arial" charset="0"/>
            </a:endParaRPr>
          </a:p>
          <a:p>
            <a:pPr eaLnBrk="1" hangingPunct="1">
              <a:spcBef>
                <a:spcPct val="0"/>
              </a:spcBef>
              <a:buFontTx/>
              <a:buNone/>
            </a:pPr>
            <a:r>
              <a:rPr lang="en-US" altLang="en-US" sz="1800" i="1" dirty="0">
                <a:latin typeface="Arial" charset="0"/>
              </a:rPr>
              <a:t>Altogether including the previous slide, there are 36 choices</a:t>
            </a:r>
          </a:p>
        </p:txBody>
      </p:sp>
      <p:sp>
        <p:nvSpPr>
          <p:cNvPr id="2" name="TextBox 1">
            <a:extLst>
              <a:ext uri="{FF2B5EF4-FFF2-40B4-BE49-F238E27FC236}">
                <a16:creationId xmlns:a16="http://schemas.microsoft.com/office/drawing/2014/main" id="{9335859F-766B-4F8C-B368-89DC47B68DB8}"/>
              </a:ext>
            </a:extLst>
          </p:cNvPr>
          <p:cNvSpPr txBox="1"/>
          <p:nvPr/>
        </p:nvSpPr>
        <p:spPr>
          <a:xfrm>
            <a:off x="723900" y="206471"/>
            <a:ext cx="5080178" cy="1323439"/>
          </a:xfrm>
          <a:prstGeom prst="rect">
            <a:avLst/>
          </a:prstGeom>
          <a:noFill/>
        </p:spPr>
        <p:txBody>
          <a:bodyPr wrap="square" rtlCol="0">
            <a:spAutoFit/>
          </a:bodyPr>
          <a:lstStyle/>
          <a:p>
            <a:r>
              <a:rPr lang="en-US" altLang="zh-CN" sz="2000" dirty="0">
                <a:solidFill>
                  <a:srgbClr val="FF0000"/>
                </a:solidFill>
              </a:rPr>
              <a:t>For parallel-axis weak classifiers, if you have N (+</a:t>
            </a:r>
            <a:r>
              <a:rPr lang="en-US" altLang="zh-CN" sz="2000" dirty="0" err="1">
                <a:solidFill>
                  <a:srgbClr val="FF0000"/>
                </a:solidFill>
              </a:rPr>
              <a:t>ve</a:t>
            </a:r>
            <a:r>
              <a:rPr lang="en-US" altLang="zh-CN" sz="2000" dirty="0">
                <a:solidFill>
                  <a:srgbClr val="FF0000"/>
                </a:solidFill>
              </a:rPr>
              <a:t> and –</a:t>
            </a:r>
            <a:r>
              <a:rPr lang="en-US" altLang="zh-CN" sz="2000" dirty="0" err="1">
                <a:solidFill>
                  <a:srgbClr val="FF0000"/>
                </a:solidFill>
              </a:rPr>
              <a:t>ve</a:t>
            </a:r>
            <a:r>
              <a:rPr lang="en-US" altLang="zh-CN" sz="2000" dirty="0">
                <a:solidFill>
                  <a:srgbClr val="FF0000"/>
                </a:solidFill>
              </a:rPr>
              <a:t>) training samples, you will have (N-1)x4</a:t>
            </a:r>
          </a:p>
          <a:p>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altLang="zh-CN" sz="3000"/>
              <a:t>Step 1b:</a:t>
            </a:r>
            <a:br>
              <a:rPr lang="en-US" altLang="zh-CN" sz="3000"/>
            </a:br>
            <a:r>
              <a:rPr lang="en-US" altLang="zh-CN" sz="3000"/>
              <a:t>Find and check the error of the weak classifier </a:t>
            </a:r>
            <a:r>
              <a:rPr lang="en-US" altLang="zh-CN" sz="3000" i="1"/>
              <a:t>h( )</a:t>
            </a:r>
            <a:endParaRPr lang="en-US" altLang="en-US" sz="3000" i="1"/>
          </a:p>
        </p:txBody>
      </p:sp>
      <p:sp>
        <p:nvSpPr>
          <p:cNvPr id="33797" name="Rectangle 3"/>
          <p:cNvSpPr>
            <a:spLocks noGrp="1" noChangeArrowheads="1"/>
          </p:cNvSpPr>
          <p:nvPr>
            <p:ph type="body" sz="half" idx="1"/>
          </p:nvPr>
        </p:nvSpPr>
        <p:spPr>
          <a:xfrm>
            <a:off x="457200" y="1295400"/>
            <a:ext cx="8001000" cy="4530725"/>
          </a:xfrm>
        </p:spPr>
        <p:txBody>
          <a:bodyPr>
            <a:normAutofit/>
          </a:bodyPr>
          <a:lstStyle/>
          <a:p>
            <a:pPr eaLnBrk="1" hangingPunct="1">
              <a:lnSpc>
                <a:spcPct val="90000"/>
              </a:lnSpc>
            </a:pPr>
            <a:r>
              <a:rPr lang="en-US" altLang="en-US" sz="1900" dirty="0"/>
              <a:t>To evaluate </a:t>
            </a:r>
            <a:r>
              <a:rPr lang="en-US" altLang="zh-CN" sz="1900" dirty="0"/>
              <a:t>how successful is your selected weak classifier </a:t>
            </a:r>
            <a:r>
              <a:rPr lang="en-US" altLang="zh-CN" sz="1900" i="1" dirty="0"/>
              <a:t>h( )</a:t>
            </a:r>
            <a:r>
              <a:rPr lang="en-US" altLang="zh-CN" sz="1900" dirty="0"/>
              <a:t>, </a:t>
            </a:r>
            <a:r>
              <a:rPr lang="en-US" altLang="en-US" sz="1900" dirty="0"/>
              <a:t>we </a:t>
            </a:r>
            <a:r>
              <a:rPr lang="en-US" altLang="zh-CN" sz="1900" dirty="0"/>
              <a:t>can evaluate the error rate of the weak classifier</a:t>
            </a:r>
          </a:p>
          <a:p>
            <a:pPr eaLnBrk="1" hangingPunct="1">
              <a:lnSpc>
                <a:spcPct val="90000"/>
              </a:lnSpc>
            </a:pPr>
            <a:r>
              <a:rPr lang="en-US" altLang="zh-CN" sz="1900" dirty="0"/>
              <a:t>For parallel-axis weak classifiers, if you have N (+</a:t>
            </a:r>
            <a:r>
              <a:rPr lang="en-US" altLang="zh-CN" sz="1900" dirty="0" err="1"/>
              <a:t>ve</a:t>
            </a:r>
            <a:r>
              <a:rPr lang="en-US" altLang="zh-CN" sz="1900" dirty="0"/>
              <a:t> and –</a:t>
            </a:r>
            <a:r>
              <a:rPr lang="en-US" altLang="zh-CN" sz="1900" dirty="0" err="1"/>
              <a:t>ve</a:t>
            </a:r>
            <a:r>
              <a:rPr lang="en-US" altLang="zh-CN" sz="1900" dirty="0"/>
              <a:t>) training samples, you will have (N-1)x4 (Proof that!)</a:t>
            </a:r>
          </a:p>
          <a:p>
            <a:pPr eaLnBrk="1" hangingPunct="1">
              <a:lnSpc>
                <a:spcPct val="90000"/>
              </a:lnSpc>
            </a:pPr>
            <a:endParaRPr lang="en-US" altLang="zh-CN" sz="1900" dirty="0"/>
          </a:p>
          <a:p>
            <a:pPr eaLnBrk="1" hangingPunct="1">
              <a:lnSpc>
                <a:spcPct val="90000"/>
              </a:lnSpc>
            </a:pPr>
            <a:endParaRPr lang="en-US" altLang="zh-CN" sz="1900" dirty="0"/>
          </a:p>
          <a:p>
            <a:pPr eaLnBrk="1" hangingPunct="1">
              <a:lnSpc>
                <a:spcPct val="90000"/>
              </a:lnSpc>
            </a:pPr>
            <a:endParaRPr lang="en-US" altLang="zh-CN" sz="1900" dirty="0"/>
          </a:p>
          <a:p>
            <a:pPr eaLnBrk="1" hangingPunct="1">
              <a:lnSpc>
                <a:spcPct val="90000"/>
              </a:lnSpc>
            </a:pPr>
            <a:endParaRPr lang="en-US" altLang="zh-CN" sz="1900" dirty="0"/>
          </a:p>
          <a:p>
            <a:pPr eaLnBrk="1" hangingPunct="1">
              <a:lnSpc>
                <a:spcPct val="90000"/>
              </a:lnSpc>
            </a:pPr>
            <a:r>
              <a:rPr lang="en-US" altLang="en-US" sz="1900" dirty="0" err="1"/>
              <a:t>ɛ</a:t>
            </a:r>
            <a:r>
              <a:rPr lang="en-US" altLang="en-US" sz="1900" baseline="-25000" dirty="0" err="1"/>
              <a:t>t</a:t>
            </a:r>
            <a:r>
              <a:rPr lang="en-US" altLang="en-US" sz="1900" dirty="0"/>
              <a:t> = </a:t>
            </a:r>
            <a:r>
              <a:rPr lang="en-US" altLang="zh-CN" sz="1900" dirty="0"/>
              <a:t>Misclassification probability of  </a:t>
            </a:r>
            <a:r>
              <a:rPr lang="en-US" altLang="zh-CN" sz="1900" i="1" dirty="0"/>
              <a:t>h( )</a:t>
            </a:r>
            <a:r>
              <a:rPr lang="en-US" altLang="en-US" sz="1900" dirty="0"/>
              <a:t> </a:t>
            </a:r>
            <a:endParaRPr lang="en-US" altLang="zh-CN" sz="1900" dirty="0"/>
          </a:p>
          <a:p>
            <a:pPr eaLnBrk="1" hangingPunct="1">
              <a:lnSpc>
                <a:spcPct val="90000"/>
              </a:lnSpc>
            </a:pPr>
            <a:r>
              <a:rPr lang="en-US" altLang="zh-CN" sz="1900" dirty="0"/>
              <a:t>Checking: If </a:t>
            </a:r>
            <a:r>
              <a:rPr lang="el-GR" altLang="zh-CN" sz="2200" dirty="0"/>
              <a:t>ε</a:t>
            </a:r>
            <a:r>
              <a:rPr lang="en-US" altLang="zh-CN" sz="2200" baseline="-25000" dirty="0"/>
              <a:t>t</a:t>
            </a:r>
            <a:r>
              <a:rPr lang="en-US" altLang="zh-CN" sz="1900" dirty="0"/>
              <a:t>&gt;= 0.5 (something wrong), stop the training </a:t>
            </a:r>
          </a:p>
          <a:p>
            <a:pPr lvl="1" eaLnBrk="1" hangingPunct="1">
              <a:lnSpc>
                <a:spcPct val="90000"/>
              </a:lnSpc>
            </a:pPr>
            <a:r>
              <a:rPr lang="en-US" altLang="zh-CN" sz="2000" dirty="0"/>
              <a:t>Because, by definition, a weak classifier should be slightly better than a random choice, </a:t>
            </a:r>
            <a:r>
              <a:rPr lang="en-US" altLang="zh-CN" sz="2000"/>
              <a:t>i.e. probability </a:t>
            </a:r>
            <a:r>
              <a:rPr lang="en-US" altLang="zh-CN" sz="2000" dirty="0"/>
              <a:t>=0.5</a:t>
            </a:r>
          </a:p>
          <a:p>
            <a:pPr lvl="1" eaLnBrk="1" hangingPunct="1">
              <a:lnSpc>
                <a:spcPct val="90000"/>
              </a:lnSpc>
            </a:pPr>
            <a:r>
              <a:rPr lang="en-US" altLang="zh-CN" sz="2000" dirty="0"/>
              <a:t>So if </a:t>
            </a:r>
            <a:r>
              <a:rPr lang="el-GR" altLang="zh-CN" sz="2200" dirty="0"/>
              <a:t>ε</a:t>
            </a:r>
            <a:r>
              <a:rPr lang="en-US" altLang="zh-CN" sz="2200" baseline="-25000" dirty="0"/>
              <a:t>t</a:t>
            </a:r>
            <a:r>
              <a:rPr lang="en-US" altLang="zh-CN" sz="2000" dirty="0"/>
              <a:t> </a:t>
            </a:r>
            <a:r>
              <a:rPr lang="en-US" altLang="en-US" sz="2000" dirty="0"/>
              <a:t> </a:t>
            </a:r>
            <a:r>
              <a:rPr lang="en-US" altLang="zh-CN" sz="2000" dirty="0"/>
              <a:t>&gt;= 0.5 , your </a:t>
            </a:r>
            <a:r>
              <a:rPr lang="en-US" altLang="zh-CN" sz="2000" i="1" dirty="0"/>
              <a:t>h( )</a:t>
            </a:r>
            <a:r>
              <a:rPr lang="en-US" altLang="zh-CN" sz="2000" dirty="0"/>
              <a:t> is a bad choice, redesign another </a:t>
            </a:r>
            <a:r>
              <a:rPr lang="en-US" altLang="zh-CN" sz="2000" i="1" dirty="0"/>
              <a:t>h”( )</a:t>
            </a:r>
            <a:r>
              <a:rPr lang="en-US" altLang="zh-CN" sz="2000" dirty="0"/>
              <a:t> and do the training based on the new </a:t>
            </a:r>
            <a:r>
              <a:rPr lang="en-US" altLang="zh-CN" sz="2000" i="1" dirty="0"/>
              <a:t>h”( ).</a:t>
            </a:r>
            <a:endParaRPr lang="en-US" altLang="en-US" sz="2000" i="1" dirty="0">
              <a:ea typeface="SimSun" pitchFamily="2" charset="-122"/>
            </a:endParaRPr>
          </a:p>
        </p:txBody>
      </p:sp>
      <p:graphicFrame>
        <p:nvGraphicFramePr>
          <p:cNvPr id="32772" name="Object 4"/>
          <p:cNvGraphicFramePr>
            <a:graphicFrameLocks noGrp="1" noChangeAspect="1"/>
          </p:cNvGraphicFramePr>
          <p:nvPr>
            <p:ph sz="half" idx="2"/>
          </p:nvPr>
        </p:nvGraphicFramePr>
        <p:xfrm>
          <a:off x="609600" y="2514600"/>
          <a:ext cx="8370888" cy="1211263"/>
        </p:xfrm>
        <a:graphic>
          <a:graphicData uri="http://schemas.openxmlformats.org/presentationml/2006/ole">
            <mc:AlternateContent xmlns:mc="http://schemas.openxmlformats.org/markup-compatibility/2006">
              <mc:Choice xmlns:v="urn:schemas-microsoft-com:vml" Requires="v">
                <p:oleObj name="公式" r:id="rId3" imgW="4914900" imgH="711200" progId="Equation.3">
                  <p:embed/>
                </p:oleObj>
              </mc:Choice>
              <mc:Fallback>
                <p:oleObj name="公式" r:id="rId3" imgW="4914900" imgH="711200" progId="Equation.3">
                  <p:embed/>
                  <p:pic>
                    <p:nvPicPr>
                      <p:cNvPr id="0" name="Object 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2514600"/>
                        <a:ext cx="8370888" cy="1211263"/>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oleObj>
              </mc:Fallback>
            </mc:AlternateContent>
          </a:graphicData>
        </a:graphic>
      </p:graphicFrame>
      <p:sp>
        <p:nvSpPr>
          <p:cNvPr id="6" name="Footer Placeholder 5"/>
          <p:cNvSpPr>
            <a:spLocks noGrp="1"/>
          </p:cNvSpPr>
          <p:nvPr>
            <p:ph type="ftr" sz="quarter" idx="11"/>
          </p:nvPr>
        </p:nvSpPr>
        <p:spPr/>
        <p:txBody>
          <a:bodyPr/>
          <a:lstStyle/>
          <a:p>
            <a:pPr>
              <a:defRPr/>
            </a:pPr>
            <a:r>
              <a:rPr lang="en-US" altLang="zh-CN"/>
              <a:t>Adaboost , 2022.9.29a</a:t>
            </a:r>
          </a:p>
        </p:txBody>
      </p:sp>
      <p:sp>
        <p:nvSpPr>
          <p:cNvPr id="32774"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ECF80F58-F907-4F34-A5F4-BB48310F88FE}" type="slidenum">
              <a:rPr lang="en-US" altLang="en-US" sz="1200">
                <a:latin typeface="Garamond" pitchFamily="18" charset="0"/>
              </a:rPr>
              <a:pPr eaLnBrk="1" hangingPunct="1">
                <a:spcBef>
                  <a:spcPct val="0"/>
                </a:spcBef>
                <a:buFontTx/>
                <a:buNone/>
              </a:pPr>
              <a:t>34</a:t>
            </a:fld>
            <a:endParaRPr lang="en-US" altLang="en-US" sz="1200">
              <a:latin typeface="Garamond" pitchFamily="18"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457200" y="0"/>
            <a:ext cx="8229600" cy="1139825"/>
          </a:xfrm>
        </p:spPr>
        <p:txBody>
          <a:bodyPr/>
          <a:lstStyle/>
          <a:p>
            <a:pPr eaLnBrk="1" hangingPunct="1"/>
            <a:r>
              <a:rPr lang="en-US" altLang="en-US" sz="3800" dirty="0"/>
              <a:t>Exercise 3 for Step1a,1b</a:t>
            </a:r>
          </a:p>
        </p:txBody>
      </p:sp>
      <p:sp>
        <p:nvSpPr>
          <p:cNvPr id="33795" name="Rectangle 3"/>
          <p:cNvSpPr>
            <a:spLocks noGrp="1" noChangeArrowheads="1"/>
          </p:cNvSpPr>
          <p:nvPr>
            <p:ph type="body" sz="half" idx="1"/>
          </p:nvPr>
        </p:nvSpPr>
        <p:spPr>
          <a:xfrm>
            <a:off x="457200" y="1828800"/>
            <a:ext cx="3962400" cy="4530725"/>
          </a:xfrm>
        </p:spPr>
        <p:txBody>
          <a:bodyPr/>
          <a:lstStyle/>
          <a:p>
            <a:pPr eaLnBrk="1" hangingPunct="1">
              <a:lnSpc>
                <a:spcPct val="80000"/>
              </a:lnSpc>
            </a:pPr>
            <a:r>
              <a:rPr lang="en-US" altLang="en-US" sz="2100" dirty="0"/>
              <a:t>Assume h() can only be horizontal or vertical separators.</a:t>
            </a:r>
          </a:p>
          <a:p>
            <a:pPr eaLnBrk="1" hangingPunct="1">
              <a:lnSpc>
                <a:spcPct val="80000"/>
              </a:lnSpc>
            </a:pPr>
            <a:r>
              <a:rPr lang="en-US" altLang="en-US" sz="2100" dirty="0"/>
              <a:t>How many different classifiers are available?</a:t>
            </a:r>
          </a:p>
          <a:p>
            <a:pPr eaLnBrk="1" hangingPunct="1">
              <a:lnSpc>
                <a:spcPct val="80000"/>
              </a:lnSpc>
            </a:pPr>
            <a:r>
              <a:rPr lang="en-US" altLang="en-US" sz="2100" dirty="0"/>
              <a:t>If </a:t>
            </a:r>
            <a:r>
              <a:rPr lang="en-US" altLang="en-US" sz="2100" i="1" dirty="0" err="1"/>
              <a:t>h</a:t>
            </a:r>
            <a:r>
              <a:rPr lang="en-US" altLang="en-US" sz="2100" i="1" baseline="-25000" dirty="0" err="1"/>
              <a:t>j</a:t>
            </a:r>
            <a:r>
              <a:rPr lang="en-US" altLang="en-US" sz="2100" i="1" dirty="0"/>
              <a:t>()</a:t>
            </a:r>
            <a:r>
              <a:rPr lang="en-US" altLang="en-US" sz="2100" dirty="0"/>
              <a:t> is selected as shown, circle the misclassified training samples. Find ɛ(</a:t>
            </a:r>
            <a:r>
              <a:rPr lang="en-US" altLang="zh-CN" sz="2100" dirty="0"/>
              <a:t> ) to see</a:t>
            </a:r>
            <a:r>
              <a:rPr lang="en-US" altLang="en-US" sz="2100" dirty="0"/>
              <a:t> misclassifi</a:t>
            </a:r>
            <a:r>
              <a:rPr lang="en-US" altLang="zh-CN" sz="2100" dirty="0"/>
              <a:t>cation probability if the </a:t>
            </a:r>
            <a:r>
              <a:rPr lang="en-US" altLang="zh-CN" sz="2000" dirty="0"/>
              <a:t>probability distribution</a:t>
            </a:r>
            <a:r>
              <a:rPr lang="en-US" altLang="zh-CN" sz="2100" dirty="0"/>
              <a:t> (D) for each sample is the same.</a:t>
            </a:r>
          </a:p>
          <a:p>
            <a:pPr eaLnBrk="1" hangingPunct="1">
              <a:lnSpc>
                <a:spcPct val="80000"/>
              </a:lnSpc>
            </a:pPr>
            <a:r>
              <a:rPr lang="en-US" altLang="en-US" sz="2100" dirty="0"/>
              <a:t>Find </a:t>
            </a:r>
            <a:r>
              <a:rPr lang="en-US" altLang="en-US" sz="2100" i="1" dirty="0"/>
              <a:t>h()</a:t>
            </a:r>
            <a:r>
              <a:rPr lang="en-US" altLang="en-US" sz="2100" dirty="0"/>
              <a:t> with minimum error.</a:t>
            </a:r>
          </a:p>
          <a:p>
            <a:pPr eaLnBrk="1" hangingPunct="1">
              <a:lnSpc>
                <a:spcPct val="80000"/>
              </a:lnSpc>
            </a:pPr>
            <a:endParaRPr lang="en-US" altLang="en-US" sz="2100" dirty="0"/>
          </a:p>
        </p:txBody>
      </p:sp>
      <p:graphicFrame>
        <p:nvGraphicFramePr>
          <p:cNvPr id="33796" name="Object 14"/>
          <p:cNvGraphicFramePr>
            <a:graphicFrameLocks noGrp="1" noChangeAspect="1"/>
          </p:cNvGraphicFramePr>
          <p:nvPr>
            <p:ph sz="half" idx="2"/>
            <p:extLst>
              <p:ext uri="{D42A27DB-BD31-4B8C-83A1-F6EECF244321}">
                <p14:modId xmlns:p14="http://schemas.microsoft.com/office/powerpoint/2010/main" val="2549196386"/>
              </p:ext>
            </p:extLst>
          </p:nvPr>
        </p:nvGraphicFramePr>
        <p:xfrm>
          <a:off x="457200" y="990600"/>
          <a:ext cx="8456613" cy="731837"/>
        </p:xfrm>
        <a:graphic>
          <a:graphicData uri="http://schemas.openxmlformats.org/presentationml/2006/ole">
            <mc:AlternateContent xmlns:mc="http://schemas.openxmlformats.org/markup-compatibility/2006">
              <mc:Choice xmlns:v="urn:schemas-microsoft-com:vml" Requires="v">
                <p:oleObj name="Equation" r:id="rId3" imgW="5283200" imgH="457200" progId="Equation.3">
                  <p:embed/>
                </p:oleObj>
              </mc:Choice>
              <mc:Fallback>
                <p:oleObj name="Equation" r:id="rId3" imgW="5283200" imgH="457200" progId="Equation.3">
                  <p:embed/>
                  <p:pic>
                    <p:nvPicPr>
                      <p:cNvPr id="0" name="Object 1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990600"/>
                        <a:ext cx="8456613" cy="731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 name="Footer Placeholder 5"/>
          <p:cNvSpPr>
            <a:spLocks noGrp="1"/>
          </p:cNvSpPr>
          <p:nvPr>
            <p:ph type="ftr" sz="quarter" idx="11"/>
          </p:nvPr>
        </p:nvSpPr>
        <p:spPr/>
        <p:txBody>
          <a:bodyPr/>
          <a:lstStyle/>
          <a:p>
            <a:pPr>
              <a:defRPr/>
            </a:pPr>
            <a:r>
              <a:rPr lang="en-US" altLang="zh-CN"/>
              <a:t>Adaboost , 2022.9.29a</a:t>
            </a:r>
            <a:endParaRPr lang="en-US" altLang="zh-CN" dirty="0"/>
          </a:p>
        </p:txBody>
      </p:sp>
      <p:sp>
        <p:nvSpPr>
          <p:cNvPr id="33798"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94743B41-5C97-43B8-AC27-83F16CD15FCC}" type="slidenum">
              <a:rPr lang="en-US" altLang="en-US" sz="1200">
                <a:latin typeface="Garamond" pitchFamily="18" charset="0"/>
              </a:rPr>
              <a:pPr eaLnBrk="1" hangingPunct="1">
                <a:spcBef>
                  <a:spcPct val="0"/>
                </a:spcBef>
                <a:buFontTx/>
                <a:buNone/>
              </a:pPr>
              <a:t>35</a:t>
            </a:fld>
            <a:endParaRPr lang="en-US" altLang="en-US" sz="1200">
              <a:latin typeface="Garamond" pitchFamily="18" charset="0"/>
            </a:endParaRPr>
          </a:p>
        </p:txBody>
      </p:sp>
      <p:sp>
        <p:nvSpPr>
          <p:cNvPr id="33799" name="Line 7"/>
          <p:cNvSpPr>
            <a:spLocks noChangeShapeType="1"/>
          </p:cNvSpPr>
          <p:nvPr/>
        </p:nvSpPr>
        <p:spPr bwMode="auto">
          <a:xfrm flipV="1">
            <a:off x="4419600" y="4419600"/>
            <a:ext cx="4114800" cy="0"/>
          </a:xfrm>
          <a:prstGeom prst="line">
            <a:avLst/>
          </a:prstGeom>
          <a:noFill/>
          <a:ln w="9525">
            <a:solidFill>
              <a:schemeClr val="tx1"/>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00" name="Rectangle 16"/>
          <p:cNvSpPr>
            <a:spLocks noChangeArrowheads="1"/>
          </p:cNvSpPr>
          <p:nvPr/>
        </p:nvSpPr>
        <p:spPr bwMode="auto">
          <a:xfrm>
            <a:off x="4419600" y="2438400"/>
            <a:ext cx="4114800" cy="3657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2000">
              <a:latin typeface="Arial" charset="0"/>
            </a:endParaRPr>
          </a:p>
        </p:txBody>
      </p:sp>
      <p:sp>
        <p:nvSpPr>
          <p:cNvPr id="33801" name="Rectangle 17"/>
          <p:cNvSpPr>
            <a:spLocks noChangeArrowheads="1"/>
          </p:cNvSpPr>
          <p:nvPr/>
        </p:nvSpPr>
        <p:spPr bwMode="auto">
          <a:xfrm>
            <a:off x="7467600" y="5181600"/>
            <a:ext cx="228600" cy="228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2000">
              <a:latin typeface="Arial" charset="0"/>
            </a:endParaRPr>
          </a:p>
        </p:txBody>
      </p:sp>
      <p:sp>
        <p:nvSpPr>
          <p:cNvPr id="33802" name="Rectangle 19"/>
          <p:cNvSpPr>
            <a:spLocks noChangeArrowheads="1"/>
          </p:cNvSpPr>
          <p:nvPr/>
        </p:nvSpPr>
        <p:spPr bwMode="auto">
          <a:xfrm>
            <a:off x="5943600" y="5334000"/>
            <a:ext cx="228600" cy="228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2000">
              <a:latin typeface="Arial" charset="0"/>
            </a:endParaRPr>
          </a:p>
        </p:txBody>
      </p:sp>
      <p:sp>
        <p:nvSpPr>
          <p:cNvPr id="33803" name="Rectangle 20"/>
          <p:cNvSpPr>
            <a:spLocks noChangeArrowheads="1"/>
          </p:cNvSpPr>
          <p:nvPr/>
        </p:nvSpPr>
        <p:spPr bwMode="auto">
          <a:xfrm>
            <a:off x="6781800" y="4572000"/>
            <a:ext cx="228600" cy="228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2000">
              <a:latin typeface="Arial" charset="0"/>
            </a:endParaRPr>
          </a:p>
        </p:txBody>
      </p:sp>
      <p:sp>
        <p:nvSpPr>
          <p:cNvPr id="33804" name="Rectangle 21"/>
          <p:cNvSpPr>
            <a:spLocks noChangeArrowheads="1"/>
          </p:cNvSpPr>
          <p:nvPr/>
        </p:nvSpPr>
        <p:spPr bwMode="auto">
          <a:xfrm>
            <a:off x="7239000" y="3352800"/>
            <a:ext cx="228600" cy="228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2000">
              <a:latin typeface="Arial" charset="0"/>
            </a:endParaRPr>
          </a:p>
        </p:txBody>
      </p:sp>
      <p:sp>
        <p:nvSpPr>
          <p:cNvPr id="33805" name="Oval 22"/>
          <p:cNvSpPr>
            <a:spLocks noChangeArrowheads="1"/>
          </p:cNvSpPr>
          <p:nvPr/>
        </p:nvSpPr>
        <p:spPr bwMode="auto">
          <a:xfrm>
            <a:off x="6400800" y="5638800"/>
            <a:ext cx="228600" cy="2286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2000">
              <a:latin typeface="Arial" charset="0"/>
            </a:endParaRPr>
          </a:p>
        </p:txBody>
      </p:sp>
      <p:sp>
        <p:nvSpPr>
          <p:cNvPr id="33806" name="Oval 23"/>
          <p:cNvSpPr>
            <a:spLocks noChangeArrowheads="1"/>
          </p:cNvSpPr>
          <p:nvPr/>
        </p:nvSpPr>
        <p:spPr bwMode="auto">
          <a:xfrm>
            <a:off x="4876800" y="2971800"/>
            <a:ext cx="228600" cy="2286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2000">
              <a:latin typeface="Arial" charset="0"/>
            </a:endParaRPr>
          </a:p>
        </p:txBody>
      </p:sp>
      <p:sp>
        <p:nvSpPr>
          <p:cNvPr id="33807" name="Oval 24"/>
          <p:cNvSpPr>
            <a:spLocks noChangeArrowheads="1"/>
          </p:cNvSpPr>
          <p:nvPr/>
        </p:nvSpPr>
        <p:spPr bwMode="auto">
          <a:xfrm>
            <a:off x="4800600" y="4953000"/>
            <a:ext cx="228600" cy="2286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2000">
              <a:latin typeface="Arial" charset="0"/>
            </a:endParaRPr>
          </a:p>
        </p:txBody>
      </p:sp>
      <p:sp>
        <p:nvSpPr>
          <p:cNvPr id="33808" name="Oval 25"/>
          <p:cNvSpPr>
            <a:spLocks noChangeArrowheads="1"/>
          </p:cNvSpPr>
          <p:nvPr/>
        </p:nvSpPr>
        <p:spPr bwMode="auto">
          <a:xfrm>
            <a:off x="7848600" y="3733800"/>
            <a:ext cx="228600" cy="2286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2000">
              <a:latin typeface="Arial" charset="0"/>
            </a:endParaRPr>
          </a:p>
        </p:txBody>
      </p:sp>
      <p:sp>
        <p:nvSpPr>
          <p:cNvPr id="33809" name="Rectangle 28"/>
          <p:cNvSpPr>
            <a:spLocks noChangeArrowheads="1"/>
          </p:cNvSpPr>
          <p:nvPr/>
        </p:nvSpPr>
        <p:spPr bwMode="auto">
          <a:xfrm>
            <a:off x="6858000" y="4876800"/>
            <a:ext cx="228600" cy="228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2000">
              <a:latin typeface="Arial" charset="0"/>
            </a:endParaRPr>
          </a:p>
        </p:txBody>
      </p:sp>
      <p:sp>
        <p:nvSpPr>
          <p:cNvPr id="33810" name="Rectangle 29"/>
          <p:cNvSpPr>
            <a:spLocks noChangeArrowheads="1"/>
          </p:cNvSpPr>
          <p:nvPr/>
        </p:nvSpPr>
        <p:spPr bwMode="auto">
          <a:xfrm>
            <a:off x="6858000" y="2514600"/>
            <a:ext cx="228600" cy="228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2000">
              <a:latin typeface="Arial" charset="0"/>
            </a:endParaRPr>
          </a:p>
        </p:txBody>
      </p:sp>
      <p:sp>
        <p:nvSpPr>
          <p:cNvPr id="33811" name="Oval 30"/>
          <p:cNvSpPr>
            <a:spLocks noChangeArrowheads="1"/>
          </p:cNvSpPr>
          <p:nvPr/>
        </p:nvSpPr>
        <p:spPr bwMode="auto">
          <a:xfrm>
            <a:off x="6324600" y="3124200"/>
            <a:ext cx="228600" cy="2286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2000">
              <a:latin typeface="Arial" charset="0"/>
            </a:endParaRPr>
          </a:p>
        </p:txBody>
      </p:sp>
      <p:sp>
        <p:nvSpPr>
          <p:cNvPr id="33812" name="Oval 31"/>
          <p:cNvSpPr>
            <a:spLocks noChangeArrowheads="1"/>
          </p:cNvSpPr>
          <p:nvPr/>
        </p:nvSpPr>
        <p:spPr bwMode="auto">
          <a:xfrm>
            <a:off x="5334000" y="2743200"/>
            <a:ext cx="228600" cy="2286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2000">
              <a:latin typeface="Arial" charset="0"/>
            </a:endParaRPr>
          </a:p>
        </p:txBody>
      </p:sp>
      <p:sp>
        <p:nvSpPr>
          <p:cNvPr id="33813" name="Text Box 4"/>
          <p:cNvSpPr txBox="1">
            <a:spLocks noChangeArrowheads="1"/>
          </p:cNvSpPr>
          <p:nvPr/>
        </p:nvSpPr>
        <p:spPr bwMode="auto">
          <a:xfrm>
            <a:off x="4378325" y="4083050"/>
            <a:ext cx="464820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1800" i="1">
                <a:latin typeface="Arial" charset="0"/>
              </a:rPr>
              <a:t>h</a:t>
            </a:r>
            <a:r>
              <a:rPr lang="en-US" altLang="en-US" sz="1800" i="1" baseline="-25000">
                <a:latin typeface="Arial" charset="0"/>
              </a:rPr>
              <a:t>j</a:t>
            </a:r>
            <a:r>
              <a:rPr lang="en-US" altLang="en-US" sz="1800" i="1">
                <a:latin typeface="Arial" charset="0"/>
              </a:rPr>
              <a:t>(): </a:t>
            </a:r>
            <a:r>
              <a:rPr lang="en-US" altLang="en-US" sz="1400" i="1">
                <a:latin typeface="Arial" charset="0"/>
              </a:rPr>
              <a:t>below the line are squares, above are circles)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457200" y="26988"/>
            <a:ext cx="8229600" cy="1139825"/>
          </a:xfrm>
        </p:spPr>
        <p:txBody>
          <a:bodyPr/>
          <a:lstStyle/>
          <a:p>
            <a:pPr eaLnBrk="1" hangingPunct="1"/>
            <a:r>
              <a:rPr lang="en-US" altLang="en-US" sz="3800" dirty="0">
                <a:solidFill>
                  <a:srgbClr val="FF0000"/>
                </a:solidFill>
              </a:rPr>
              <a:t>Answer 3</a:t>
            </a:r>
            <a:r>
              <a:rPr lang="en-US" altLang="en-US" sz="3800" dirty="0"/>
              <a:t> : Example B for Step1a,1b</a:t>
            </a:r>
          </a:p>
        </p:txBody>
      </p:sp>
      <p:sp>
        <p:nvSpPr>
          <p:cNvPr id="34819" name="Rectangle 3"/>
          <p:cNvSpPr>
            <a:spLocks noGrp="1" noChangeArrowheads="1"/>
          </p:cNvSpPr>
          <p:nvPr>
            <p:ph type="body" sz="half" idx="1"/>
          </p:nvPr>
        </p:nvSpPr>
        <p:spPr>
          <a:xfrm>
            <a:off x="422275" y="1565275"/>
            <a:ext cx="3962400" cy="4530725"/>
          </a:xfrm>
        </p:spPr>
        <p:txBody>
          <a:bodyPr>
            <a:normAutofit fontScale="92500"/>
          </a:bodyPr>
          <a:lstStyle/>
          <a:p>
            <a:pPr eaLnBrk="1" hangingPunct="1">
              <a:lnSpc>
                <a:spcPct val="80000"/>
              </a:lnSpc>
            </a:pPr>
            <a:r>
              <a:rPr lang="en-US" altLang="en-US" sz="1800"/>
              <a:t>Assume h() can only be horizontal or vertical separators.</a:t>
            </a:r>
          </a:p>
          <a:p>
            <a:pPr eaLnBrk="1" hangingPunct="1">
              <a:lnSpc>
                <a:spcPct val="80000"/>
              </a:lnSpc>
            </a:pPr>
            <a:r>
              <a:rPr lang="en-US" altLang="en-US" sz="1800"/>
              <a:t>How many different classifiers are available?</a:t>
            </a:r>
          </a:p>
          <a:p>
            <a:pPr lvl="1" eaLnBrk="1" hangingPunct="1">
              <a:lnSpc>
                <a:spcPct val="80000"/>
              </a:lnSpc>
            </a:pPr>
            <a:r>
              <a:rPr lang="en-US" altLang="en-US" sz="1600">
                <a:solidFill>
                  <a:srgbClr val="FF0000"/>
                </a:solidFill>
              </a:rPr>
              <a:t>Answer: because there are 12 training samples, we will have 11x2 vertical + 11x2 horizontal classifies. so the total is (11x2+11x2)=44. (updated)</a:t>
            </a:r>
          </a:p>
          <a:p>
            <a:pPr eaLnBrk="1" hangingPunct="1">
              <a:lnSpc>
                <a:spcPct val="80000"/>
              </a:lnSpc>
            </a:pPr>
            <a:r>
              <a:rPr lang="en-US" altLang="en-US" sz="1800"/>
              <a:t>If </a:t>
            </a:r>
            <a:r>
              <a:rPr lang="en-US" altLang="en-US" sz="1800" i="1"/>
              <a:t>h</a:t>
            </a:r>
            <a:r>
              <a:rPr lang="en-US" altLang="en-US" sz="1800" i="1" baseline="-25000"/>
              <a:t>j</a:t>
            </a:r>
            <a:r>
              <a:rPr lang="en-US" altLang="en-US" sz="1800" i="1"/>
              <a:t>()</a:t>
            </a:r>
            <a:r>
              <a:rPr lang="en-US" altLang="en-US" sz="1800"/>
              <a:t> is selected as shown, circle the misclassified training samples. Find ɛ(</a:t>
            </a:r>
            <a:r>
              <a:rPr lang="en-US" altLang="zh-CN" sz="1800"/>
              <a:t> ) to see</a:t>
            </a:r>
            <a:r>
              <a:rPr lang="en-US" altLang="en-US" sz="1800"/>
              <a:t> misclassifi</a:t>
            </a:r>
            <a:r>
              <a:rPr lang="en-US" altLang="zh-CN" sz="1800"/>
              <a:t>cation probability if the probability distribution (D) for each sample is the same.</a:t>
            </a:r>
            <a:endParaRPr lang="en-US" altLang="en-US" sz="1800"/>
          </a:p>
          <a:p>
            <a:pPr lvl="1" eaLnBrk="1" hangingPunct="1">
              <a:lnSpc>
                <a:spcPct val="80000"/>
              </a:lnSpc>
            </a:pPr>
            <a:r>
              <a:rPr lang="en-US" altLang="en-US" sz="1600"/>
              <a:t>Answer=(1/12), 4 misclassified (circled) samples.  ɛ=4*(1/12)</a:t>
            </a:r>
          </a:p>
          <a:p>
            <a:pPr eaLnBrk="1" hangingPunct="1">
              <a:lnSpc>
                <a:spcPct val="80000"/>
              </a:lnSpc>
            </a:pPr>
            <a:r>
              <a:rPr lang="en-US" altLang="en-US" sz="1800"/>
              <a:t>Find </a:t>
            </a:r>
            <a:r>
              <a:rPr lang="en-US" altLang="en-US" sz="1800" i="1"/>
              <a:t>h()</a:t>
            </a:r>
            <a:r>
              <a:rPr lang="en-US" altLang="en-US" sz="1800"/>
              <a:t> with minimum error. Answer:</a:t>
            </a:r>
          </a:p>
          <a:p>
            <a:pPr lvl="1" eaLnBrk="1" hangingPunct="1">
              <a:lnSpc>
                <a:spcPct val="80000"/>
              </a:lnSpc>
            </a:pPr>
            <a:r>
              <a:rPr lang="en-US" altLang="en-US" sz="1600"/>
              <a:t>?? Repeat above and find ɛ</a:t>
            </a:r>
            <a:r>
              <a:rPr lang="en-US" altLang="en-US" sz="1600" baseline="-25000"/>
              <a:t>j</a:t>
            </a:r>
            <a:r>
              <a:rPr lang="en-US" altLang="en-US" sz="1600"/>
              <a:t>(</a:t>
            </a:r>
            <a:r>
              <a:rPr lang="en-US" altLang="zh-CN" sz="1600"/>
              <a:t> ) </a:t>
            </a:r>
            <a:r>
              <a:rPr lang="en-US" altLang="en-US" sz="1600"/>
              <a:t>for each of the h</a:t>
            </a:r>
            <a:r>
              <a:rPr lang="en-US" altLang="en-US" sz="1600" baseline="-25000"/>
              <a:t>j=1,,..44</a:t>
            </a:r>
            <a:r>
              <a:rPr lang="en-US" altLang="en-US" sz="1600"/>
              <a:t>(), compare ɛ</a:t>
            </a:r>
            <a:r>
              <a:rPr lang="en-US" altLang="en-US" sz="1600" baseline="-25000"/>
              <a:t>j</a:t>
            </a:r>
            <a:r>
              <a:rPr lang="en-US" altLang="en-US" sz="1600"/>
              <a:t>(</a:t>
            </a:r>
            <a:r>
              <a:rPr lang="en-US" altLang="zh-CN" sz="1600"/>
              <a:t> ) </a:t>
            </a:r>
            <a:r>
              <a:rPr lang="en-US" altLang="en-US" sz="1600"/>
              <a:t>and find the smallest ɛ</a:t>
            </a:r>
            <a:r>
              <a:rPr lang="en-US" altLang="en-US" sz="1600" baseline="-25000"/>
              <a:t>j</a:t>
            </a:r>
            <a:r>
              <a:rPr lang="en-US" altLang="en-US" sz="1600"/>
              <a:t>(</a:t>
            </a:r>
            <a:r>
              <a:rPr lang="en-US" altLang="zh-CN" sz="1600"/>
              <a:t> )</a:t>
            </a:r>
            <a:r>
              <a:rPr lang="en-US" altLang="en-US" sz="1600"/>
              <a:t>. Then this indicates the best h</a:t>
            </a:r>
            <a:r>
              <a:rPr lang="en-US" altLang="en-US" sz="1600" baseline="-25000"/>
              <a:t>j</a:t>
            </a:r>
            <a:r>
              <a:rPr lang="en-US" altLang="en-US" sz="1600"/>
              <a:t>() </a:t>
            </a:r>
          </a:p>
        </p:txBody>
      </p:sp>
      <p:graphicFrame>
        <p:nvGraphicFramePr>
          <p:cNvPr id="34820" name="Object 6"/>
          <p:cNvGraphicFramePr>
            <a:graphicFrameLocks noGrp="1" noChangeAspect="1"/>
          </p:cNvGraphicFramePr>
          <p:nvPr>
            <p:ph sz="half" idx="2"/>
            <p:extLst>
              <p:ext uri="{D42A27DB-BD31-4B8C-83A1-F6EECF244321}">
                <p14:modId xmlns:p14="http://schemas.microsoft.com/office/powerpoint/2010/main" val="2373987235"/>
              </p:ext>
            </p:extLst>
          </p:nvPr>
        </p:nvGraphicFramePr>
        <p:xfrm>
          <a:off x="441325" y="817563"/>
          <a:ext cx="8410575" cy="619125"/>
        </p:xfrm>
        <a:graphic>
          <a:graphicData uri="http://schemas.openxmlformats.org/presentationml/2006/ole">
            <mc:AlternateContent xmlns:mc="http://schemas.openxmlformats.org/markup-compatibility/2006">
              <mc:Choice xmlns:v="urn:schemas-microsoft-com:vml" Requires="v">
                <p:oleObj name="Equation" r:id="rId3" imgW="6210000" imgH="457200" progId="Equation.3">
                  <p:embed/>
                </p:oleObj>
              </mc:Choice>
              <mc:Fallback>
                <p:oleObj name="Equation" r:id="rId3" imgW="6210000" imgH="457200" progId="Equation.3">
                  <p:embed/>
                  <p:pic>
                    <p:nvPicPr>
                      <p:cNvPr id="0" name="Object 6"/>
                      <p:cNvPicPr>
                        <a:picLocks noGrp="1" noChangeAspect="1" noChangeArrowheads="1"/>
                      </p:cNvPicPr>
                      <p:nvPr/>
                    </p:nvPicPr>
                    <p:blipFill>
                      <a:blip r:embed="rId4"/>
                      <a:srcRect/>
                      <a:stretch>
                        <a:fillRect/>
                      </a:stretch>
                    </p:blipFill>
                    <p:spPr bwMode="auto">
                      <a:xfrm>
                        <a:off x="441325" y="817563"/>
                        <a:ext cx="8410575" cy="619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5" name="Footer Placeholder 5"/>
          <p:cNvSpPr>
            <a:spLocks noGrp="1"/>
          </p:cNvSpPr>
          <p:nvPr>
            <p:ph type="ftr" sz="quarter" idx="11"/>
          </p:nvPr>
        </p:nvSpPr>
        <p:spPr/>
        <p:txBody>
          <a:bodyPr/>
          <a:lstStyle/>
          <a:p>
            <a:pPr>
              <a:defRPr/>
            </a:pPr>
            <a:r>
              <a:rPr lang="en-US" altLang="zh-CN"/>
              <a:t>Adaboost , 2022.9.29a</a:t>
            </a:r>
            <a:endParaRPr lang="en-US" altLang="zh-CN" dirty="0"/>
          </a:p>
        </p:txBody>
      </p:sp>
      <p:sp>
        <p:nvSpPr>
          <p:cNvPr id="34822"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012378F4-C921-4EAB-AFEC-3BB7C8147146}" type="slidenum">
              <a:rPr lang="en-US" altLang="en-US" sz="1200">
                <a:latin typeface="Garamond" pitchFamily="18" charset="0"/>
              </a:rPr>
              <a:pPr eaLnBrk="1" hangingPunct="1">
                <a:spcBef>
                  <a:spcPct val="0"/>
                </a:spcBef>
                <a:buFontTx/>
                <a:buNone/>
              </a:pPr>
              <a:t>36</a:t>
            </a:fld>
            <a:endParaRPr lang="en-US" altLang="en-US" sz="1200">
              <a:latin typeface="Garamond" pitchFamily="18" charset="0"/>
            </a:endParaRPr>
          </a:p>
        </p:txBody>
      </p:sp>
      <p:sp>
        <p:nvSpPr>
          <p:cNvPr id="34823" name="Text Box 4"/>
          <p:cNvSpPr txBox="1">
            <a:spLocks noChangeArrowheads="1"/>
          </p:cNvSpPr>
          <p:nvPr/>
        </p:nvSpPr>
        <p:spPr bwMode="auto">
          <a:xfrm>
            <a:off x="4495800" y="4038600"/>
            <a:ext cx="4648200"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1800" i="1">
                <a:latin typeface="Arial" charset="0"/>
              </a:rPr>
              <a:t>h</a:t>
            </a:r>
            <a:r>
              <a:rPr lang="en-US" altLang="en-US" sz="1800" i="1" baseline="-25000">
                <a:latin typeface="Arial" charset="0"/>
              </a:rPr>
              <a:t>j</a:t>
            </a:r>
            <a:r>
              <a:rPr lang="en-US" altLang="en-US" sz="1800" i="1">
                <a:latin typeface="Arial" charset="0"/>
              </a:rPr>
              <a:t>(): </a:t>
            </a:r>
            <a:r>
              <a:rPr lang="en-US" altLang="en-US" sz="1400" i="1">
                <a:latin typeface="Arial" charset="0"/>
              </a:rPr>
              <a:t>below the line are squares, above are circles)</a:t>
            </a:r>
          </a:p>
        </p:txBody>
      </p:sp>
      <p:sp>
        <p:nvSpPr>
          <p:cNvPr id="34824" name="Line 5"/>
          <p:cNvSpPr>
            <a:spLocks noChangeShapeType="1"/>
          </p:cNvSpPr>
          <p:nvPr/>
        </p:nvSpPr>
        <p:spPr bwMode="auto">
          <a:xfrm flipV="1">
            <a:off x="4419600" y="4419600"/>
            <a:ext cx="4114800" cy="0"/>
          </a:xfrm>
          <a:prstGeom prst="line">
            <a:avLst/>
          </a:prstGeom>
          <a:noFill/>
          <a:ln w="9525">
            <a:solidFill>
              <a:schemeClr val="tx1"/>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25" name="Rectangle 7"/>
          <p:cNvSpPr>
            <a:spLocks noChangeArrowheads="1"/>
          </p:cNvSpPr>
          <p:nvPr/>
        </p:nvSpPr>
        <p:spPr bwMode="auto">
          <a:xfrm>
            <a:off x="4419600" y="2438400"/>
            <a:ext cx="4114800" cy="3657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2000">
              <a:latin typeface="Arial" charset="0"/>
            </a:endParaRPr>
          </a:p>
        </p:txBody>
      </p:sp>
      <p:sp>
        <p:nvSpPr>
          <p:cNvPr id="34826" name="Rectangle 8"/>
          <p:cNvSpPr>
            <a:spLocks noChangeArrowheads="1"/>
          </p:cNvSpPr>
          <p:nvPr/>
        </p:nvSpPr>
        <p:spPr bwMode="auto">
          <a:xfrm>
            <a:off x="7467600" y="5181600"/>
            <a:ext cx="228600" cy="228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2000">
              <a:latin typeface="Arial" charset="0"/>
            </a:endParaRPr>
          </a:p>
        </p:txBody>
      </p:sp>
      <p:sp>
        <p:nvSpPr>
          <p:cNvPr id="34827" name="Rectangle 9"/>
          <p:cNvSpPr>
            <a:spLocks noChangeArrowheads="1"/>
          </p:cNvSpPr>
          <p:nvPr/>
        </p:nvSpPr>
        <p:spPr bwMode="auto">
          <a:xfrm>
            <a:off x="5943600" y="5334000"/>
            <a:ext cx="228600" cy="228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2000">
              <a:latin typeface="Arial" charset="0"/>
            </a:endParaRPr>
          </a:p>
        </p:txBody>
      </p:sp>
      <p:sp>
        <p:nvSpPr>
          <p:cNvPr id="34828" name="Rectangle 10"/>
          <p:cNvSpPr>
            <a:spLocks noChangeArrowheads="1"/>
          </p:cNvSpPr>
          <p:nvPr/>
        </p:nvSpPr>
        <p:spPr bwMode="auto">
          <a:xfrm>
            <a:off x="6781800" y="4572000"/>
            <a:ext cx="228600" cy="228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2000">
              <a:latin typeface="Arial" charset="0"/>
            </a:endParaRPr>
          </a:p>
        </p:txBody>
      </p:sp>
      <p:sp>
        <p:nvSpPr>
          <p:cNvPr id="34829" name="Rectangle 11"/>
          <p:cNvSpPr>
            <a:spLocks noChangeArrowheads="1"/>
          </p:cNvSpPr>
          <p:nvPr/>
        </p:nvSpPr>
        <p:spPr bwMode="auto">
          <a:xfrm>
            <a:off x="7239000" y="3352800"/>
            <a:ext cx="228600" cy="228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2000">
              <a:latin typeface="Arial" charset="0"/>
            </a:endParaRPr>
          </a:p>
        </p:txBody>
      </p:sp>
      <p:sp>
        <p:nvSpPr>
          <p:cNvPr id="34830" name="Oval 12"/>
          <p:cNvSpPr>
            <a:spLocks noChangeArrowheads="1"/>
          </p:cNvSpPr>
          <p:nvPr/>
        </p:nvSpPr>
        <p:spPr bwMode="auto">
          <a:xfrm>
            <a:off x="6477000" y="5638800"/>
            <a:ext cx="228600" cy="2286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2000">
              <a:latin typeface="Arial" charset="0"/>
            </a:endParaRPr>
          </a:p>
        </p:txBody>
      </p:sp>
      <p:sp>
        <p:nvSpPr>
          <p:cNvPr id="34831" name="Oval 13"/>
          <p:cNvSpPr>
            <a:spLocks noChangeArrowheads="1"/>
          </p:cNvSpPr>
          <p:nvPr/>
        </p:nvSpPr>
        <p:spPr bwMode="auto">
          <a:xfrm>
            <a:off x="4876800" y="2971800"/>
            <a:ext cx="228600" cy="2286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2000">
              <a:latin typeface="Arial" charset="0"/>
            </a:endParaRPr>
          </a:p>
        </p:txBody>
      </p:sp>
      <p:sp>
        <p:nvSpPr>
          <p:cNvPr id="34832" name="Oval 14"/>
          <p:cNvSpPr>
            <a:spLocks noChangeArrowheads="1"/>
          </p:cNvSpPr>
          <p:nvPr/>
        </p:nvSpPr>
        <p:spPr bwMode="auto">
          <a:xfrm>
            <a:off x="4800600" y="4953000"/>
            <a:ext cx="228600" cy="2286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2000">
              <a:latin typeface="Arial" charset="0"/>
            </a:endParaRPr>
          </a:p>
        </p:txBody>
      </p:sp>
      <p:sp>
        <p:nvSpPr>
          <p:cNvPr id="34833" name="Oval 15"/>
          <p:cNvSpPr>
            <a:spLocks noChangeArrowheads="1"/>
          </p:cNvSpPr>
          <p:nvPr/>
        </p:nvSpPr>
        <p:spPr bwMode="auto">
          <a:xfrm>
            <a:off x="7848600" y="3733800"/>
            <a:ext cx="228600" cy="2286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2000">
              <a:latin typeface="Arial" charset="0"/>
            </a:endParaRPr>
          </a:p>
        </p:txBody>
      </p:sp>
      <p:sp>
        <p:nvSpPr>
          <p:cNvPr id="34834" name="Oval 16"/>
          <p:cNvSpPr>
            <a:spLocks noChangeArrowheads="1"/>
          </p:cNvSpPr>
          <p:nvPr/>
        </p:nvSpPr>
        <p:spPr bwMode="auto">
          <a:xfrm>
            <a:off x="4648200" y="4724400"/>
            <a:ext cx="533400" cy="6858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2000">
              <a:latin typeface="Arial" charset="0"/>
            </a:endParaRPr>
          </a:p>
        </p:txBody>
      </p:sp>
      <p:sp>
        <p:nvSpPr>
          <p:cNvPr id="34835" name="Oval 17"/>
          <p:cNvSpPr>
            <a:spLocks noChangeArrowheads="1"/>
          </p:cNvSpPr>
          <p:nvPr/>
        </p:nvSpPr>
        <p:spPr bwMode="auto">
          <a:xfrm>
            <a:off x="6629400" y="2438400"/>
            <a:ext cx="685800" cy="5334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2000">
              <a:latin typeface="Arial" charset="0"/>
            </a:endParaRPr>
          </a:p>
        </p:txBody>
      </p:sp>
      <p:sp>
        <p:nvSpPr>
          <p:cNvPr id="34836" name="Rectangle 18"/>
          <p:cNvSpPr>
            <a:spLocks noChangeArrowheads="1"/>
          </p:cNvSpPr>
          <p:nvPr/>
        </p:nvSpPr>
        <p:spPr bwMode="auto">
          <a:xfrm>
            <a:off x="6858000" y="4876800"/>
            <a:ext cx="228600" cy="228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2000">
              <a:latin typeface="Arial" charset="0"/>
            </a:endParaRPr>
          </a:p>
        </p:txBody>
      </p:sp>
      <p:sp>
        <p:nvSpPr>
          <p:cNvPr id="34837" name="Rectangle 19"/>
          <p:cNvSpPr>
            <a:spLocks noChangeArrowheads="1"/>
          </p:cNvSpPr>
          <p:nvPr/>
        </p:nvSpPr>
        <p:spPr bwMode="auto">
          <a:xfrm>
            <a:off x="6858000" y="2514600"/>
            <a:ext cx="228600" cy="228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2000">
              <a:latin typeface="Arial" charset="0"/>
            </a:endParaRPr>
          </a:p>
        </p:txBody>
      </p:sp>
      <p:sp>
        <p:nvSpPr>
          <p:cNvPr id="34838" name="Oval 20"/>
          <p:cNvSpPr>
            <a:spLocks noChangeArrowheads="1"/>
          </p:cNvSpPr>
          <p:nvPr/>
        </p:nvSpPr>
        <p:spPr bwMode="auto">
          <a:xfrm>
            <a:off x="6324600" y="3124200"/>
            <a:ext cx="228600" cy="2286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2000">
              <a:latin typeface="Arial" charset="0"/>
            </a:endParaRPr>
          </a:p>
        </p:txBody>
      </p:sp>
      <p:sp>
        <p:nvSpPr>
          <p:cNvPr id="34839" name="Oval 21"/>
          <p:cNvSpPr>
            <a:spLocks noChangeArrowheads="1"/>
          </p:cNvSpPr>
          <p:nvPr/>
        </p:nvSpPr>
        <p:spPr bwMode="auto">
          <a:xfrm>
            <a:off x="5334000" y="2743200"/>
            <a:ext cx="228600" cy="2286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2000">
              <a:latin typeface="Arial" charset="0"/>
            </a:endParaRPr>
          </a:p>
        </p:txBody>
      </p:sp>
      <p:sp>
        <p:nvSpPr>
          <p:cNvPr id="34840" name="Oval 22"/>
          <p:cNvSpPr>
            <a:spLocks noChangeArrowheads="1"/>
          </p:cNvSpPr>
          <p:nvPr/>
        </p:nvSpPr>
        <p:spPr bwMode="auto">
          <a:xfrm>
            <a:off x="7010400" y="3200400"/>
            <a:ext cx="685800" cy="5334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2000">
              <a:latin typeface="Arial" charset="0"/>
            </a:endParaRPr>
          </a:p>
        </p:txBody>
      </p:sp>
      <p:sp>
        <p:nvSpPr>
          <p:cNvPr id="34841" name="Oval 23"/>
          <p:cNvSpPr>
            <a:spLocks noChangeArrowheads="1"/>
          </p:cNvSpPr>
          <p:nvPr/>
        </p:nvSpPr>
        <p:spPr bwMode="auto">
          <a:xfrm>
            <a:off x="6324600" y="5410200"/>
            <a:ext cx="533400" cy="6858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2000">
              <a:latin typeface="Arial"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6"/>
          <p:cNvSpPr>
            <a:spLocks noGrp="1"/>
          </p:cNvSpPr>
          <p:nvPr>
            <p:ph type="title"/>
          </p:nvPr>
        </p:nvSpPr>
        <p:spPr/>
        <p:txBody>
          <a:bodyPr/>
          <a:lstStyle/>
          <a:p>
            <a:r>
              <a:rPr lang="en-US" altLang="en-US"/>
              <a:t>Weak classifiers required</a:t>
            </a:r>
          </a:p>
        </p:txBody>
      </p:sp>
      <p:sp>
        <p:nvSpPr>
          <p:cNvPr id="35843" name="Content Placeholder 7"/>
          <p:cNvSpPr>
            <a:spLocks noGrp="1"/>
          </p:cNvSpPr>
          <p:nvPr>
            <p:ph idx="1"/>
          </p:nvPr>
        </p:nvSpPr>
        <p:spPr/>
        <p:txBody>
          <a:bodyPr>
            <a:normAutofit fontScale="92500"/>
          </a:bodyPr>
          <a:lstStyle/>
          <a:p>
            <a:r>
              <a:rPr lang="en-US" altLang="en-US" dirty="0"/>
              <a:t>D=Dimension on of the problem</a:t>
            </a:r>
          </a:p>
          <a:p>
            <a:r>
              <a:rPr lang="en-US" altLang="en-US" dirty="0"/>
              <a:t>N=Number of total training samples</a:t>
            </a:r>
          </a:p>
          <a:p>
            <a:r>
              <a:rPr lang="en-US" altLang="en-US" dirty="0"/>
              <a:t>M=Number of weak classifier required</a:t>
            </a:r>
          </a:p>
          <a:p>
            <a:r>
              <a:rPr lang="en-US" altLang="en-US" dirty="0"/>
              <a:t>=</a:t>
            </a:r>
            <a:r>
              <a:rPr lang="en-US" altLang="en-US" dirty="0">
                <a:solidFill>
                  <a:srgbClr val="FF0000"/>
                </a:solidFill>
              </a:rPr>
              <a:t>D*2*(N-1). </a:t>
            </a:r>
            <a:r>
              <a:rPr lang="en-US" altLang="en-US" dirty="0"/>
              <a:t>The ‘2’ is for +</a:t>
            </a:r>
            <a:r>
              <a:rPr lang="en-US" altLang="en-US" dirty="0" err="1"/>
              <a:t>ve</a:t>
            </a:r>
            <a:r>
              <a:rPr lang="en-US" altLang="en-US" dirty="0"/>
              <a:t> and –</a:t>
            </a:r>
            <a:r>
              <a:rPr lang="en-US" altLang="en-US" dirty="0" err="1"/>
              <a:t>ve</a:t>
            </a:r>
            <a:r>
              <a:rPr lang="en-US" altLang="en-US" dirty="0"/>
              <a:t>  choices</a:t>
            </a:r>
          </a:p>
          <a:p>
            <a:r>
              <a:rPr lang="en-US" altLang="en-US" dirty="0"/>
              <a:t>Explain why?</a:t>
            </a:r>
          </a:p>
          <a:p>
            <a:r>
              <a:rPr lang="en-US" altLang="en-US" dirty="0"/>
              <a:t>Question: If the problem is three dimension, and the number of total training samples (positive +</a:t>
            </a:r>
            <a:r>
              <a:rPr lang="en-US" altLang="en-US" dirty="0" err="1"/>
              <a:t>ve</a:t>
            </a:r>
            <a:r>
              <a:rPr lang="en-US" altLang="en-US" dirty="0"/>
              <a:t> plus negative –</a:t>
            </a:r>
            <a:r>
              <a:rPr lang="en-US" altLang="en-US" dirty="0" err="1"/>
              <a:t>ve</a:t>
            </a:r>
            <a:r>
              <a:rPr lang="en-US" altLang="en-US" dirty="0"/>
              <a:t> samples) is 20, Calculate M.</a:t>
            </a:r>
          </a:p>
          <a:p>
            <a:r>
              <a:rPr lang="en-US" altLang="en-US" sz="1200" dirty="0"/>
              <a:t>Answer: M=3*2*(20-1)=114, explain the answer</a:t>
            </a:r>
          </a:p>
        </p:txBody>
      </p:sp>
      <p:sp>
        <p:nvSpPr>
          <p:cNvPr id="5" name="Footer Placeholder 4"/>
          <p:cNvSpPr>
            <a:spLocks noGrp="1"/>
          </p:cNvSpPr>
          <p:nvPr>
            <p:ph type="ftr" sz="quarter" idx="11"/>
          </p:nvPr>
        </p:nvSpPr>
        <p:spPr/>
        <p:txBody>
          <a:bodyPr/>
          <a:lstStyle/>
          <a:p>
            <a:pPr>
              <a:defRPr/>
            </a:pPr>
            <a:r>
              <a:rPr lang="en-US" altLang="zh-CN"/>
              <a:t>Adaboost , 2022.9.29a</a:t>
            </a:r>
            <a:endParaRPr lang="en-US" altLang="zh-CN" dirty="0"/>
          </a:p>
        </p:txBody>
      </p:sp>
      <p:sp>
        <p:nvSpPr>
          <p:cNvPr id="6" name="Slide Number Placeholder 5"/>
          <p:cNvSpPr>
            <a:spLocks noGrp="1"/>
          </p:cNvSpPr>
          <p:nvPr>
            <p:ph type="sldNum" sz="quarter" idx="12"/>
          </p:nvPr>
        </p:nvSpPr>
        <p:spPr/>
        <p:txBody>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fld id="{470C7901-2690-4DA0-AB7C-9988185E413B}" type="slidenum">
              <a:rPr lang="en-US" altLang="en-US" sz="1200">
                <a:solidFill>
                  <a:srgbClr val="898989"/>
                </a:solidFill>
              </a:rPr>
              <a:pPr eaLnBrk="1" hangingPunct="1"/>
              <a:t>37</a:t>
            </a:fld>
            <a:endParaRPr lang="en-US" altLang="en-US" sz="1200">
              <a:solidFill>
                <a:srgbClr val="898989"/>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altLang="en-US"/>
              <a:t>Result of step2 at t=1</a:t>
            </a:r>
          </a:p>
        </p:txBody>
      </p:sp>
      <p:sp>
        <p:nvSpPr>
          <p:cNvPr id="36867" name="Rectangle 3"/>
          <p:cNvSpPr>
            <a:spLocks noGrp="1" noChangeArrowheads="1"/>
          </p:cNvSpPr>
          <p:nvPr>
            <p:ph idx="1"/>
          </p:nvPr>
        </p:nvSpPr>
        <p:spPr/>
        <p:txBody>
          <a:bodyPr/>
          <a:lstStyle/>
          <a:p>
            <a:pPr eaLnBrk="1" hangingPunct="1"/>
            <a:r>
              <a:rPr lang="en-US" altLang="en-US"/>
              <a:t> </a:t>
            </a:r>
          </a:p>
        </p:txBody>
      </p:sp>
      <p:sp>
        <p:nvSpPr>
          <p:cNvPr id="15" name="Footer Placeholder 4"/>
          <p:cNvSpPr>
            <a:spLocks noGrp="1"/>
          </p:cNvSpPr>
          <p:nvPr>
            <p:ph type="ftr" sz="quarter" idx="11"/>
          </p:nvPr>
        </p:nvSpPr>
        <p:spPr/>
        <p:txBody>
          <a:bodyPr/>
          <a:lstStyle/>
          <a:p>
            <a:pPr>
              <a:defRPr/>
            </a:pPr>
            <a:r>
              <a:rPr lang="en-US" altLang="zh-CN"/>
              <a:t>Adaboost , 2022.9.29a</a:t>
            </a:r>
          </a:p>
        </p:txBody>
      </p:sp>
      <p:sp>
        <p:nvSpPr>
          <p:cNvPr id="36869"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2F3A90CF-9088-432C-A440-9B9421B7650E}" type="slidenum">
              <a:rPr lang="en-US" altLang="en-US" sz="1200">
                <a:latin typeface="Garamond" pitchFamily="18" charset="0"/>
              </a:rPr>
              <a:pPr eaLnBrk="1" hangingPunct="1">
                <a:spcBef>
                  <a:spcPct val="0"/>
                </a:spcBef>
                <a:buFontTx/>
                <a:buNone/>
              </a:pPr>
              <a:t>38</a:t>
            </a:fld>
            <a:endParaRPr lang="en-US" altLang="en-US" sz="1200">
              <a:latin typeface="Garamond" pitchFamily="18" charset="0"/>
            </a:endParaRPr>
          </a:p>
        </p:txBody>
      </p:sp>
      <p:pic>
        <p:nvPicPr>
          <p:cNvPr id="3687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600200"/>
            <a:ext cx="4191000" cy="3313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871"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19625" y="2286000"/>
            <a:ext cx="4524375" cy="3619500"/>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872" name="Oval 8"/>
          <p:cNvSpPr>
            <a:spLocks noChangeArrowheads="1"/>
          </p:cNvSpPr>
          <p:nvPr/>
        </p:nvSpPr>
        <p:spPr bwMode="auto">
          <a:xfrm>
            <a:off x="5181600" y="5257800"/>
            <a:ext cx="762000" cy="6096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2000">
              <a:latin typeface="Arial" charset="0"/>
            </a:endParaRPr>
          </a:p>
        </p:txBody>
      </p:sp>
      <p:sp>
        <p:nvSpPr>
          <p:cNvPr id="36873" name="Oval 9"/>
          <p:cNvSpPr>
            <a:spLocks noChangeArrowheads="1"/>
          </p:cNvSpPr>
          <p:nvPr/>
        </p:nvSpPr>
        <p:spPr bwMode="auto">
          <a:xfrm>
            <a:off x="6248400" y="4419600"/>
            <a:ext cx="762000" cy="6096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2000">
              <a:latin typeface="Arial" charset="0"/>
            </a:endParaRPr>
          </a:p>
        </p:txBody>
      </p:sp>
      <p:sp>
        <p:nvSpPr>
          <p:cNvPr id="36874" name="Oval 10"/>
          <p:cNvSpPr>
            <a:spLocks noChangeArrowheads="1"/>
          </p:cNvSpPr>
          <p:nvPr/>
        </p:nvSpPr>
        <p:spPr bwMode="auto">
          <a:xfrm>
            <a:off x="7772400" y="2133600"/>
            <a:ext cx="762000" cy="6096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2000">
              <a:latin typeface="Arial" charset="0"/>
            </a:endParaRPr>
          </a:p>
        </p:txBody>
      </p:sp>
      <p:sp>
        <p:nvSpPr>
          <p:cNvPr id="36875" name="Text Box 11"/>
          <p:cNvSpPr txBox="1">
            <a:spLocks noChangeArrowheads="1"/>
          </p:cNvSpPr>
          <p:nvPr/>
        </p:nvSpPr>
        <p:spPr bwMode="auto">
          <a:xfrm>
            <a:off x="4953000" y="1219200"/>
            <a:ext cx="365837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2000" dirty="0">
                <a:solidFill>
                  <a:srgbClr val="FF0000"/>
                </a:solidFill>
                <a:latin typeface="Arial" charset="0"/>
              </a:rPr>
              <a:t>Incorrectly classified </a:t>
            </a:r>
            <a:r>
              <a:rPr lang="en-US" altLang="en-US" sz="2000" dirty="0">
                <a:latin typeface="Arial" charset="0"/>
              </a:rPr>
              <a:t>by </a:t>
            </a:r>
            <a:r>
              <a:rPr lang="en-US" altLang="en-US" sz="2000" dirty="0" err="1">
                <a:latin typeface="Arial" charset="0"/>
              </a:rPr>
              <a:t>h</a:t>
            </a:r>
            <a:r>
              <a:rPr lang="en-US" altLang="en-US" sz="2000" baseline="-25000" dirty="0" err="1">
                <a:latin typeface="Arial" charset="0"/>
              </a:rPr>
              <a:t>t</a:t>
            </a:r>
            <a:r>
              <a:rPr lang="en-US" altLang="en-US" sz="2000" baseline="-25000" dirty="0">
                <a:latin typeface="Arial" charset="0"/>
              </a:rPr>
              <a:t>=1</a:t>
            </a:r>
            <a:r>
              <a:rPr lang="en-US" altLang="en-US" sz="2000" dirty="0">
                <a:latin typeface="Arial" charset="0"/>
              </a:rPr>
              <a:t>(x) </a:t>
            </a:r>
          </a:p>
        </p:txBody>
      </p:sp>
      <p:sp>
        <p:nvSpPr>
          <p:cNvPr id="36876" name="Line 12"/>
          <p:cNvSpPr>
            <a:spLocks noChangeShapeType="1"/>
          </p:cNvSpPr>
          <p:nvPr/>
        </p:nvSpPr>
        <p:spPr bwMode="auto">
          <a:xfrm flipH="1">
            <a:off x="5410200" y="1676400"/>
            <a:ext cx="1219200" cy="358140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877" name="Line 13"/>
          <p:cNvSpPr>
            <a:spLocks noChangeShapeType="1"/>
          </p:cNvSpPr>
          <p:nvPr/>
        </p:nvSpPr>
        <p:spPr bwMode="auto">
          <a:xfrm>
            <a:off x="6629400" y="1676400"/>
            <a:ext cx="1295400" cy="45720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878" name="Line 14"/>
          <p:cNvSpPr>
            <a:spLocks noChangeShapeType="1"/>
          </p:cNvSpPr>
          <p:nvPr/>
        </p:nvSpPr>
        <p:spPr bwMode="auto">
          <a:xfrm>
            <a:off x="6629400" y="1676400"/>
            <a:ext cx="76200" cy="266700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879" name="Text Box 15"/>
          <p:cNvSpPr txBox="1">
            <a:spLocks noChangeArrowheads="1"/>
          </p:cNvSpPr>
          <p:nvPr/>
        </p:nvSpPr>
        <p:spPr bwMode="auto">
          <a:xfrm>
            <a:off x="7086600" y="5029200"/>
            <a:ext cx="92551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2000">
                <a:latin typeface="Arial" charset="0"/>
              </a:rPr>
              <a:t>h</a:t>
            </a:r>
            <a:r>
              <a:rPr lang="en-US" altLang="en-US" sz="2000" baseline="-25000">
                <a:latin typeface="Arial" charset="0"/>
              </a:rPr>
              <a:t>t=1</a:t>
            </a:r>
            <a:r>
              <a:rPr lang="en-US" altLang="en-US" sz="2000">
                <a:latin typeface="Arial" charset="0"/>
              </a:rPr>
              <a:t>(x) </a:t>
            </a:r>
          </a:p>
          <a:p>
            <a:pPr eaLnBrk="1" hangingPunct="1">
              <a:spcBef>
                <a:spcPct val="0"/>
              </a:spcBef>
              <a:buFontTx/>
              <a:buNone/>
            </a:pPr>
            <a:endParaRPr lang="en-US" altLang="en-US" sz="2000">
              <a:latin typeface="Arial"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441325" y="152400"/>
            <a:ext cx="8229600" cy="1139825"/>
          </a:xfrm>
        </p:spPr>
        <p:txBody>
          <a:bodyPr/>
          <a:lstStyle/>
          <a:p>
            <a:pPr eaLnBrk="1" hangingPunct="1"/>
            <a:r>
              <a:rPr lang="en-US" altLang="en-US" sz="3800"/>
              <a:t>Step2 at t=1 (refer to the previous slide)</a:t>
            </a:r>
          </a:p>
        </p:txBody>
      </p:sp>
      <p:sp>
        <p:nvSpPr>
          <p:cNvPr id="37891" name="Rectangle 3"/>
          <p:cNvSpPr>
            <a:spLocks noGrp="1" noChangeArrowheads="1"/>
          </p:cNvSpPr>
          <p:nvPr>
            <p:ph type="body" sz="half" idx="1"/>
          </p:nvPr>
        </p:nvSpPr>
        <p:spPr>
          <a:xfrm>
            <a:off x="304800" y="990600"/>
            <a:ext cx="4038600" cy="4530725"/>
          </a:xfrm>
        </p:spPr>
        <p:txBody>
          <a:bodyPr/>
          <a:lstStyle/>
          <a:p>
            <a:pPr eaLnBrk="1" hangingPunct="1"/>
            <a:r>
              <a:rPr lang="en-US" altLang="en-US" sz="2600"/>
              <a:t> Using </a:t>
            </a:r>
            <a:r>
              <a:rPr lang="el-GR" altLang="en-US" sz="2600"/>
              <a:t>ε</a:t>
            </a:r>
            <a:r>
              <a:rPr lang="en-US" altLang="en-US" sz="2600" baseline="-25000"/>
              <a:t>t=1</a:t>
            </a:r>
            <a:r>
              <a:rPr lang="en-US" altLang="en-US" sz="2600"/>
              <a:t>=0.3, because 3 samples are incorrectly classified</a:t>
            </a:r>
          </a:p>
          <a:p>
            <a:pPr eaLnBrk="1" hangingPunct="1"/>
            <a:endParaRPr lang="en-US" altLang="en-US" sz="2600"/>
          </a:p>
        </p:txBody>
      </p:sp>
      <p:graphicFrame>
        <p:nvGraphicFramePr>
          <p:cNvPr id="37892" name="Object 4"/>
          <p:cNvGraphicFramePr>
            <a:graphicFrameLocks noGrp="1" noChangeAspect="1"/>
          </p:cNvGraphicFramePr>
          <p:nvPr>
            <p:ph sz="quarter" idx="2"/>
          </p:nvPr>
        </p:nvGraphicFramePr>
        <p:xfrm>
          <a:off x="546100" y="2667000"/>
          <a:ext cx="5842000" cy="2982913"/>
        </p:xfrm>
        <a:graphic>
          <a:graphicData uri="http://schemas.openxmlformats.org/presentationml/2006/ole">
            <mc:AlternateContent xmlns:mc="http://schemas.openxmlformats.org/markup-compatibility/2006">
              <mc:Choice xmlns:v="urn:schemas-microsoft-com:vml" Requires="v">
                <p:oleObj name="公式" r:id="rId3" imgW="3009900" imgH="1536700" progId="Equation.3">
                  <p:embed/>
                </p:oleObj>
              </mc:Choice>
              <mc:Fallback>
                <p:oleObj name="公式" r:id="rId3" imgW="3009900" imgH="1536700" progId="Equation.3">
                  <p:embed/>
                  <p:pic>
                    <p:nvPicPr>
                      <p:cNvPr id="0" name="Object 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6100" y="2667000"/>
                        <a:ext cx="5842000" cy="2982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7893" name="Object 10"/>
          <p:cNvGraphicFramePr>
            <a:graphicFrameLocks noGrp="1" noChangeAspect="1"/>
          </p:cNvGraphicFramePr>
          <p:nvPr>
            <p:ph sz="quarter" idx="3"/>
          </p:nvPr>
        </p:nvGraphicFramePr>
        <p:xfrm>
          <a:off x="4953000" y="1066800"/>
          <a:ext cx="4005263" cy="1676400"/>
        </p:xfrm>
        <a:graphic>
          <a:graphicData uri="http://schemas.openxmlformats.org/presentationml/2006/ole">
            <mc:AlternateContent xmlns:mc="http://schemas.openxmlformats.org/markup-compatibility/2006">
              <mc:Choice xmlns:v="urn:schemas-microsoft-com:vml" Requires="v">
                <p:oleObj name="Equation" r:id="rId5" imgW="2184400" imgH="914400" progId="Equation.3">
                  <p:embed/>
                </p:oleObj>
              </mc:Choice>
              <mc:Fallback>
                <p:oleObj name="Equation" r:id="rId5" imgW="2184400" imgH="914400" progId="Equation.3">
                  <p:embed/>
                  <p:pic>
                    <p:nvPicPr>
                      <p:cNvPr id="0" name="Object 10"/>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3000" y="1066800"/>
                        <a:ext cx="4005263"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Footer Placeholder 6"/>
          <p:cNvSpPr>
            <a:spLocks noGrp="1"/>
          </p:cNvSpPr>
          <p:nvPr>
            <p:ph type="ftr" sz="quarter" idx="11"/>
          </p:nvPr>
        </p:nvSpPr>
        <p:spPr/>
        <p:txBody>
          <a:bodyPr/>
          <a:lstStyle/>
          <a:p>
            <a:pPr>
              <a:defRPr/>
            </a:pPr>
            <a:r>
              <a:rPr lang="en-US" altLang="zh-CN"/>
              <a:t>Adaboost , 2022.9.29a</a:t>
            </a:r>
          </a:p>
        </p:txBody>
      </p:sp>
      <p:sp>
        <p:nvSpPr>
          <p:cNvPr id="37895" name="Slide Number Placeholder 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6558D90F-35C1-4437-A60B-8D329CA24E23}" type="slidenum">
              <a:rPr lang="en-US" altLang="en-US" sz="1200">
                <a:latin typeface="Garamond" pitchFamily="18" charset="0"/>
              </a:rPr>
              <a:pPr eaLnBrk="1" hangingPunct="1">
                <a:spcBef>
                  <a:spcPct val="0"/>
                </a:spcBef>
                <a:buFontTx/>
                <a:buNone/>
              </a:pPr>
              <a:t>39</a:t>
            </a:fld>
            <a:endParaRPr lang="en-US" altLang="en-US" sz="1200">
              <a:latin typeface="Garamond" pitchFamily="18" charset="0"/>
            </a:endParaRPr>
          </a:p>
        </p:txBody>
      </p:sp>
      <p:sp>
        <p:nvSpPr>
          <p:cNvPr id="37896" name="Rectangle 6"/>
          <p:cNvSpPr>
            <a:spLocks noChangeArrowheads="1"/>
          </p:cNvSpPr>
          <p:nvPr/>
        </p:nvSpPr>
        <p:spPr bwMode="auto">
          <a:xfrm>
            <a:off x="533400" y="2514600"/>
            <a:ext cx="4248150" cy="1371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2000">
              <a:latin typeface="Arial" charset="0"/>
            </a:endParaRPr>
          </a:p>
        </p:txBody>
      </p:sp>
      <p:sp>
        <p:nvSpPr>
          <p:cNvPr id="37897" name="Text Box 7"/>
          <p:cNvSpPr txBox="1">
            <a:spLocks noChangeArrowheads="1"/>
          </p:cNvSpPr>
          <p:nvPr/>
        </p:nvSpPr>
        <p:spPr bwMode="auto">
          <a:xfrm>
            <a:off x="441325" y="5827713"/>
            <a:ext cx="8680450" cy="646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1800">
                <a:latin typeface="Arial" charset="0"/>
              </a:rPr>
              <a:t>The proof can be found at </a:t>
            </a:r>
            <a:r>
              <a:rPr lang="en-US" altLang="en-US" sz="1800">
                <a:latin typeface="Arial" charset="0"/>
                <a:hlinkClick r:id="rId7"/>
              </a:rPr>
              <a:t>http://vision.ucsd.edu/~bbabenko/data/boosting_note.pdf</a:t>
            </a:r>
            <a:endParaRPr lang="en-US" altLang="en-US" sz="1800">
              <a:latin typeface="Arial" charset="0"/>
            </a:endParaRPr>
          </a:p>
          <a:p>
            <a:pPr eaLnBrk="1" hangingPunct="1">
              <a:spcBef>
                <a:spcPct val="0"/>
              </a:spcBef>
              <a:buFontTx/>
              <a:buNone/>
            </a:pPr>
            <a:r>
              <a:rPr lang="en-US" altLang="en-US" sz="1800">
                <a:latin typeface="Arial" charset="0"/>
              </a:rPr>
              <a:t>Also see appendix.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57200" y="304800"/>
            <a:ext cx="8229600" cy="1143000"/>
          </a:xfrm>
        </p:spPr>
        <p:txBody>
          <a:bodyPr/>
          <a:lstStyle/>
          <a:p>
            <a:pPr eaLnBrk="1" hangingPunct="1"/>
            <a:r>
              <a:rPr lang="en-US" altLang="en-US" dirty="0"/>
              <a:t>Detection problems</a:t>
            </a:r>
          </a:p>
        </p:txBody>
      </p:sp>
      <p:sp>
        <p:nvSpPr>
          <p:cNvPr id="5123" name="Rectangle 3"/>
          <p:cNvSpPr>
            <a:spLocks noGrp="1" noChangeArrowheads="1"/>
          </p:cNvSpPr>
          <p:nvPr>
            <p:ph idx="1"/>
          </p:nvPr>
        </p:nvSpPr>
        <p:spPr/>
        <p:txBody>
          <a:bodyPr>
            <a:normAutofit fontScale="70000" lnSpcReduction="20000"/>
          </a:bodyPr>
          <a:lstStyle/>
          <a:p>
            <a:pPr eaLnBrk="1" hangingPunct="1"/>
            <a:r>
              <a:rPr lang="en-US" altLang="en-US" dirty="0"/>
              <a:t>Two-class problem (will be discussed here)</a:t>
            </a:r>
          </a:p>
          <a:p>
            <a:pPr lvl="1" eaLnBrk="1" hangingPunct="1"/>
            <a:r>
              <a:rPr lang="en-US" altLang="en-US" dirty="0"/>
              <a:t>E.g. face detection</a:t>
            </a:r>
          </a:p>
          <a:p>
            <a:pPr lvl="2" eaLnBrk="1" hangingPunct="1"/>
            <a:r>
              <a:rPr lang="en-US" altLang="en-US" dirty="0"/>
              <a:t>In a picture, are there any faces or no face? </a:t>
            </a:r>
          </a:p>
          <a:p>
            <a:pPr eaLnBrk="1" hangingPunct="1"/>
            <a:r>
              <a:rPr lang="en-US" altLang="en-US" dirty="0"/>
              <a:t>Multi-class problems (Not discussed here)</a:t>
            </a:r>
          </a:p>
          <a:p>
            <a:pPr lvl="1" eaLnBrk="1" hangingPunct="1"/>
            <a:r>
              <a:rPr lang="en-US" altLang="en-US" dirty="0" err="1"/>
              <a:t>Adaboost</a:t>
            </a:r>
            <a:r>
              <a:rPr lang="en-US" altLang="en-US" dirty="0"/>
              <a:t> can be extended to handle multi class problems</a:t>
            </a:r>
          </a:p>
          <a:p>
            <a:pPr fontAlgn="base"/>
            <a:r>
              <a:rPr lang="en-US" b="1" i="1" dirty="0"/>
              <a:t>One-Vs-One for Multi-Class Classification</a:t>
            </a:r>
          </a:p>
          <a:p>
            <a:pPr lvl="1" fontAlgn="base"/>
            <a:r>
              <a:rPr lang="en-US" i="1" dirty="0"/>
              <a:t>One-vs-One (</a:t>
            </a:r>
            <a:r>
              <a:rPr lang="en-US" i="1" dirty="0" err="1"/>
              <a:t>OvO</a:t>
            </a:r>
            <a:r>
              <a:rPr lang="en-US" i="1" dirty="0"/>
              <a:t> for short) is another heuristic method for using binary classification algorithms for multi-class classification.</a:t>
            </a:r>
          </a:p>
          <a:p>
            <a:pPr lvl="1" fontAlgn="base"/>
            <a:r>
              <a:rPr lang="en-US" i="1" dirty="0"/>
              <a:t>Like one-vs-rest, one-vs-one splits a multi-class classification dataset into binary classification problems. Unlike one-vs-rest that splits it into one binary dataset for each class, the one-vs-one approach splits the dataset into one dataset for each class versus every other class.</a:t>
            </a:r>
          </a:p>
          <a:p>
            <a:pPr lvl="1" fontAlgn="base"/>
            <a:r>
              <a:rPr lang="en-US" i="1" dirty="0">
                <a:hlinkClick r:id="rId3"/>
              </a:rPr>
              <a:t>https://machinelearningmastery.com/one-vs-rest-and-one-vs-one-for-multi-class-classification/#:~:text=Like%20one%2Dvs%2Drest%2C,class%20versus%20every%20other%20class</a:t>
            </a:r>
            <a:r>
              <a:rPr lang="en-US" i="1" dirty="0"/>
              <a:t> .</a:t>
            </a:r>
          </a:p>
          <a:p>
            <a:pPr lvl="1" eaLnBrk="1" hangingPunct="1"/>
            <a:endParaRPr lang="en-US" altLang="en-US" dirty="0"/>
          </a:p>
        </p:txBody>
      </p:sp>
      <p:sp>
        <p:nvSpPr>
          <p:cNvPr id="5" name="Footer Placeholder 4"/>
          <p:cNvSpPr>
            <a:spLocks noGrp="1"/>
          </p:cNvSpPr>
          <p:nvPr>
            <p:ph type="ftr" sz="quarter" idx="11"/>
          </p:nvPr>
        </p:nvSpPr>
        <p:spPr/>
        <p:txBody>
          <a:bodyPr/>
          <a:lstStyle/>
          <a:p>
            <a:pPr>
              <a:defRPr/>
            </a:pPr>
            <a:r>
              <a:rPr lang="en-US" altLang="zh-CN"/>
              <a:t>Adaboost , 2022.9.29a</a:t>
            </a:r>
          </a:p>
        </p:txBody>
      </p:sp>
      <p:sp>
        <p:nvSpPr>
          <p:cNvPr id="5125"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9343355D-EA36-493A-8603-5B5C633799F5}" type="slidenum">
              <a:rPr lang="en-US" altLang="en-US" sz="1200">
                <a:latin typeface="Garamond" pitchFamily="18" charset="0"/>
              </a:rPr>
              <a:pPr eaLnBrk="1" hangingPunct="1">
                <a:spcBef>
                  <a:spcPct val="0"/>
                </a:spcBef>
                <a:buFontTx/>
                <a:buNone/>
              </a:pPr>
              <a:t>4</a:t>
            </a:fld>
            <a:endParaRPr lang="en-US" altLang="en-US" sz="1200">
              <a:latin typeface="Garamond" pitchFamily="18"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altLang="en-US" sz="3800" dirty="0"/>
              <a:t>Step3 at t=1, </a:t>
            </a:r>
            <a:r>
              <a:rPr lang="en-US" altLang="en-US" sz="3200" dirty="0"/>
              <a:t>update D</a:t>
            </a:r>
            <a:r>
              <a:rPr lang="en-US" altLang="en-US" sz="3200" baseline="-25000" dirty="0"/>
              <a:t>t</a:t>
            </a:r>
            <a:r>
              <a:rPr lang="en-US" altLang="en-US" sz="3200" dirty="0"/>
              <a:t> to D</a:t>
            </a:r>
            <a:r>
              <a:rPr lang="en-US" altLang="en-US" sz="3200" baseline="-25000" dirty="0"/>
              <a:t>t+1</a:t>
            </a:r>
            <a:endParaRPr lang="en-US" altLang="en-US" sz="3200" dirty="0"/>
          </a:p>
        </p:txBody>
      </p:sp>
      <p:sp>
        <p:nvSpPr>
          <p:cNvPr id="38915" name="Rectangle 3"/>
          <p:cNvSpPr>
            <a:spLocks noGrp="1" noChangeArrowheads="1"/>
          </p:cNvSpPr>
          <p:nvPr>
            <p:ph type="body" sz="half" idx="1"/>
          </p:nvPr>
        </p:nvSpPr>
        <p:spPr>
          <a:xfrm>
            <a:off x="228600" y="1066800"/>
            <a:ext cx="8077200" cy="4378325"/>
          </a:xfrm>
        </p:spPr>
        <p:txBody>
          <a:bodyPr/>
          <a:lstStyle/>
          <a:p>
            <a:pPr eaLnBrk="1" hangingPunct="1"/>
            <a:r>
              <a:rPr lang="en-US" altLang="en-US" sz="2600" dirty="0"/>
              <a:t>Update the weight </a:t>
            </a:r>
            <a:r>
              <a:rPr lang="en-US" altLang="en-US" sz="2600" i="1" dirty="0"/>
              <a:t>D</a:t>
            </a:r>
            <a:r>
              <a:rPr lang="en-US" altLang="en-US" sz="2600" i="1" baseline="-25000" dirty="0"/>
              <a:t>t</a:t>
            </a:r>
            <a:r>
              <a:rPr lang="en-US" altLang="en-US" sz="2600" i="1" dirty="0"/>
              <a:t>(</a:t>
            </a:r>
            <a:r>
              <a:rPr lang="en-US" altLang="en-US" sz="2600" i="1" dirty="0" err="1"/>
              <a:t>i</a:t>
            </a:r>
            <a:r>
              <a:rPr lang="en-US" altLang="en-US" sz="2600" i="1" dirty="0"/>
              <a:t>) </a:t>
            </a:r>
            <a:r>
              <a:rPr lang="en-US" altLang="en-US" sz="2600" dirty="0"/>
              <a:t>for each training sample </a:t>
            </a:r>
            <a:r>
              <a:rPr lang="en-US" altLang="en-US" sz="2600" i="1" dirty="0" err="1"/>
              <a:t>i</a:t>
            </a:r>
            <a:r>
              <a:rPr lang="en-US" altLang="en-US" sz="2600" dirty="0"/>
              <a:t>  </a:t>
            </a:r>
          </a:p>
        </p:txBody>
      </p:sp>
      <mc:AlternateContent xmlns:mc="http://schemas.openxmlformats.org/markup-compatibility/2006">
        <mc:Choice xmlns:a14="http://schemas.microsoft.com/office/drawing/2010/main" Requires="a14">
          <p:sp>
            <p:nvSpPr>
              <p:cNvPr id="38916" name="Object 4"/>
              <p:cNvSpPr txBox="1"/>
              <p:nvPr>
                <p:ph sz="half" idx="2"/>
              </p:nvPr>
            </p:nvSpPr>
            <p:spPr bwMode="auto">
              <a:xfrm>
                <a:off x="234950" y="1655762"/>
                <a:ext cx="8680450" cy="4578349"/>
              </a:xfrm>
              <a:prstGeom prst="rect">
                <a:avLst/>
              </a:prstGeom>
              <a:noFill/>
              <a:ln w="9525">
                <a:solidFill>
                  <a:schemeClr val="tx1"/>
                </a:solidFill>
                <a:miter lim="800000"/>
                <a:headEnd/>
                <a:tailEnd/>
              </a:ln>
            </p:spPr>
            <p:txBody>
              <a:bodyPr>
                <a:noAutofit/>
              </a:bodyPr>
              <a:lstStyle/>
              <a:p>
                <a:pPr>
                  <a:buNone/>
                </a:pPr>
                <a:r>
                  <a:rPr lang="en-US" sz="2800" i="1" dirty="0">
                    <a:solidFill>
                      <a:srgbClr val="000000"/>
                    </a:solidFill>
                    <a:latin typeface="Cambria Math" panose="02040503050406030204" pitchFamily="18" charset="0"/>
                  </a:rPr>
                  <a:t>Update rule:</a:t>
                </a:r>
              </a:p>
              <a:p>
                <a:pPr>
                  <a:buNone/>
                </a:pPr>
                <a14:m>
                  <m:oMath xmlns:m="http://schemas.openxmlformats.org/officeDocument/2006/math">
                    <m:sSub>
                      <m:sSubPr>
                        <m:ctrlPr>
                          <a:rPr lang="en-US" sz="2800" i="1" smtClean="0">
                            <a:solidFill>
                              <a:srgbClr val="000000"/>
                            </a:solidFill>
                            <a:latin typeface="Cambria Math" panose="02040503050406030204" pitchFamily="18" charset="0"/>
                          </a:rPr>
                        </m:ctrlPr>
                      </m:sSubPr>
                      <m:e>
                        <m:r>
                          <a:rPr lang="en-US" sz="2800" b="0" i="1" smtClean="0">
                            <a:solidFill>
                              <a:srgbClr val="000000"/>
                            </a:solidFill>
                            <a:latin typeface="Cambria Math" panose="02040503050406030204" pitchFamily="18" charset="0"/>
                          </a:rPr>
                          <m:t>     </m:t>
                        </m:r>
                        <m:r>
                          <a:rPr lang="en-US" sz="2800" i="1">
                            <a:solidFill>
                              <a:srgbClr val="000000"/>
                            </a:solidFill>
                            <a:latin typeface="Cambria Math" panose="02040503050406030204" pitchFamily="18" charset="0"/>
                          </a:rPr>
                          <m:t>𝐷</m:t>
                        </m:r>
                      </m:e>
                      <m:sub>
                        <m:r>
                          <a:rPr lang="en-US" sz="2800" i="1">
                            <a:solidFill>
                              <a:srgbClr val="000000"/>
                            </a:solidFill>
                            <a:latin typeface="Cambria Math" panose="02040503050406030204" pitchFamily="18" charset="0"/>
                          </a:rPr>
                          <m:t>𝑡</m:t>
                        </m:r>
                        <m:r>
                          <a:rPr lang="en-US" sz="2800" i="1">
                            <a:solidFill>
                              <a:srgbClr val="000000"/>
                            </a:solidFill>
                            <a:latin typeface="Cambria Math" panose="02040503050406030204" pitchFamily="18" charset="0"/>
                          </a:rPr>
                          <m:t>+1</m:t>
                        </m:r>
                      </m:sub>
                    </m:sSub>
                    <m:d>
                      <m:dPr>
                        <m:ctrlPr>
                          <a:rPr lang="en-US" sz="2800" i="1">
                            <a:solidFill>
                              <a:srgbClr val="000000"/>
                            </a:solidFill>
                            <a:latin typeface="Cambria Math" panose="02040503050406030204" pitchFamily="18" charset="0"/>
                          </a:rPr>
                        </m:ctrlPr>
                      </m:dPr>
                      <m:e>
                        <m:r>
                          <a:rPr lang="en-US" sz="2800" i="1">
                            <a:solidFill>
                              <a:srgbClr val="000000"/>
                            </a:solidFill>
                            <a:latin typeface="Cambria Math" panose="02040503050406030204" pitchFamily="18" charset="0"/>
                          </a:rPr>
                          <m:t>𝑖</m:t>
                        </m:r>
                      </m:e>
                    </m:d>
                  </m:oMath>
                </a14:m>
                <a:r>
                  <a:rPr lang="en-US" altLang="en-US" sz="2800" dirty="0">
                    <a:sym typeface="Symbol" panose="05050102010706020507" pitchFamily="18" charset="2"/>
                  </a:rPr>
                  <a:t> </a:t>
                </a:r>
                <a14:m>
                  <m:oMath xmlns:m="http://schemas.openxmlformats.org/officeDocument/2006/math">
                    <m:sSub>
                      <m:sSubPr>
                        <m:ctrlPr>
                          <a:rPr lang="en-US" sz="2800" i="1">
                            <a:solidFill>
                              <a:srgbClr val="000000"/>
                            </a:solidFill>
                            <a:latin typeface="Cambria Math" panose="02040503050406030204" pitchFamily="18" charset="0"/>
                          </a:rPr>
                        </m:ctrlPr>
                      </m:sSubPr>
                      <m:e>
                        <m:r>
                          <a:rPr lang="en-US" sz="2800" i="1">
                            <a:solidFill>
                              <a:srgbClr val="000000"/>
                            </a:solidFill>
                            <a:latin typeface="Cambria Math" panose="02040503050406030204" pitchFamily="18" charset="0"/>
                          </a:rPr>
                          <m:t>𝐷</m:t>
                        </m:r>
                      </m:e>
                      <m:sub>
                        <m:r>
                          <a:rPr lang="en-US" sz="2800" i="1">
                            <a:solidFill>
                              <a:srgbClr val="000000"/>
                            </a:solidFill>
                            <a:latin typeface="Cambria Math" panose="02040503050406030204" pitchFamily="18" charset="0"/>
                          </a:rPr>
                          <m:t>𝑡</m:t>
                        </m:r>
                      </m:sub>
                    </m:sSub>
                    <m:r>
                      <a:rPr lang="en-US" sz="2800" i="1">
                        <a:solidFill>
                          <a:srgbClr val="000000"/>
                        </a:solidFill>
                        <a:latin typeface="Cambria Math" panose="02040503050406030204" pitchFamily="18" charset="0"/>
                      </a:rPr>
                      <m:t>(</m:t>
                    </m:r>
                    <m:r>
                      <a:rPr lang="en-US" sz="2800" i="1">
                        <a:solidFill>
                          <a:srgbClr val="000000"/>
                        </a:solidFill>
                        <a:latin typeface="Cambria Math" panose="02040503050406030204" pitchFamily="18" charset="0"/>
                      </a:rPr>
                      <m:t>𝑖</m:t>
                    </m:r>
                    <m:r>
                      <a:rPr lang="en-US" sz="2800" i="1">
                        <a:solidFill>
                          <a:srgbClr val="000000"/>
                        </a:solidFill>
                        <a:latin typeface="Cambria Math" panose="02040503050406030204" pitchFamily="18" charset="0"/>
                      </a:rPr>
                      <m:t>)</m:t>
                    </m:r>
                    <m:func>
                      <m:funcPr>
                        <m:ctrlPr>
                          <a:rPr lang="en-US" sz="2800" i="1">
                            <a:solidFill>
                              <a:srgbClr val="000000"/>
                            </a:solidFill>
                            <a:latin typeface="Cambria Math" panose="02040503050406030204" pitchFamily="18" charset="0"/>
                          </a:rPr>
                        </m:ctrlPr>
                      </m:funcPr>
                      <m:fName>
                        <m:r>
                          <m:rPr>
                            <m:sty m:val="p"/>
                          </m:rPr>
                          <a:rPr lang="en-US" sz="2800">
                            <a:solidFill>
                              <a:srgbClr val="000000"/>
                            </a:solidFill>
                            <a:latin typeface="Cambria Math" panose="02040503050406030204" pitchFamily="18" charset="0"/>
                          </a:rPr>
                          <m:t>exp</m:t>
                        </m:r>
                      </m:fName>
                      <m:e>
                        <m:r>
                          <a:rPr lang="en-US" sz="2800" i="1">
                            <a:solidFill>
                              <a:srgbClr val="000000"/>
                            </a:solidFill>
                            <a:latin typeface="Cambria Math" panose="02040503050406030204" pitchFamily="18" charset="0"/>
                          </a:rPr>
                          <m:t>(</m:t>
                        </m:r>
                      </m:e>
                    </m:func>
                    <m:r>
                      <a:rPr lang="en-US" sz="2800" i="1">
                        <a:solidFill>
                          <a:srgbClr val="000000"/>
                        </a:solidFill>
                        <a:latin typeface="Cambria Math" panose="02040503050406030204" pitchFamily="18" charset="0"/>
                      </a:rPr>
                      <m:t>−</m:t>
                    </m:r>
                    <m:sSub>
                      <m:sSubPr>
                        <m:ctrlPr>
                          <a:rPr lang="en-US" sz="2800" i="1">
                            <a:solidFill>
                              <a:srgbClr val="000000"/>
                            </a:solidFill>
                            <a:latin typeface="Cambria Math" panose="02040503050406030204" pitchFamily="18" charset="0"/>
                          </a:rPr>
                        </m:ctrlPr>
                      </m:sSubPr>
                      <m:e>
                        <m:r>
                          <a:rPr lang="en-US" sz="2800" i="1">
                            <a:solidFill>
                              <a:srgbClr val="000000"/>
                            </a:solidFill>
                            <a:latin typeface="Cambria Math" panose="02040503050406030204" pitchFamily="18" charset="0"/>
                          </a:rPr>
                          <m:t>𝛼</m:t>
                        </m:r>
                      </m:e>
                      <m:sub>
                        <m:r>
                          <a:rPr lang="en-US" sz="2800" i="1">
                            <a:solidFill>
                              <a:srgbClr val="000000"/>
                            </a:solidFill>
                            <a:latin typeface="Cambria Math" panose="02040503050406030204" pitchFamily="18" charset="0"/>
                          </a:rPr>
                          <m:t>𝑡</m:t>
                        </m:r>
                      </m:sub>
                    </m:sSub>
                    <m:sSub>
                      <m:sSubPr>
                        <m:ctrlPr>
                          <a:rPr lang="en-US" sz="2800" i="1">
                            <a:solidFill>
                              <a:srgbClr val="000000"/>
                            </a:solidFill>
                            <a:latin typeface="Cambria Math" panose="02040503050406030204" pitchFamily="18" charset="0"/>
                          </a:rPr>
                        </m:ctrlPr>
                      </m:sSubPr>
                      <m:e>
                        <m:r>
                          <a:rPr lang="en-US" sz="2800" i="1">
                            <a:solidFill>
                              <a:srgbClr val="000000"/>
                            </a:solidFill>
                            <a:latin typeface="Cambria Math" panose="02040503050406030204" pitchFamily="18" charset="0"/>
                          </a:rPr>
                          <m:t>𝑦</m:t>
                        </m:r>
                      </m:e>
                      <m:sub>
                        <m:r>
                          <a:rPr lang="en-US" sz="2800" i="1">
                            <a:solidFill>
                              <a:srgbClr val="000000"/>
                            </a:solidFill>
                            <a:latin typeface="Cambria Math" panose="02040503050406030204" pitchFamily="18" charset="0"/>
                          </a:rPr>
                          <m:t>𝑖</m:t>
                        </m:r>
                      </m:sub>
                    </m:sSub>
                    <m:sSub>
                      <m:sSubPr>
                        <m:ctrlPr>
                          <a:rPr lang="en-US" sz="2800" i="1">
                            <a:solidFill>
                              <a:srgbClr val="000000"/>
                            </a:solidFill>
                            <a:latin typeface="Cambria Math" panose="02040503050406030204" pitchFamily="18" charset="0"/>
                          </a:rPr>
                        </m:ctrlPr>
                      </m:sSubPr>
                      <m:e>
                        <m:r>
                          <a:rPr lang="en-US" sz="2800" i="1">
                            <a:solidFill>
                              <a:srgbClr val="000000"/>
                            </a:solidFill>
                            <a:latin typeface="Cambria Math" panose="02040503050406030204" pitchFamily="18" charset="0"/>
                          </a:rPr>
                          <m:t>h</m:t>
                        </m:r>
                      </m:e>
                      <m:sub>
                        <m:r>
                          <a:rPr lang="en-US" sz="2800" i="1">
                            <a:solidFill>
                              <a:srgbClr val="000000"/>
                            </a:solidFill>
                            <a:latin typeface="Cambria Math" panose="02040503050406030204" pitchFamily="18" charset="0"/>
                          </a:rPr>
                          <m:t>𝑡</m:t>
                        </m:r>
                      </m:sub>
                    </m:sSub>
                    <m:r>
                      <a:rPr lang="en-US" sz="2800" i="1">
                        <a:solidFill>
                          <a:srgbClr val="000000"/>
                        </a:solidFill>
                        <a:latin typeface="Cambria Math" panose="02040503050406030204" pitchFamily="18" charset="0"/>
                      </a:rPr>
                      <m:t>(</m:t>
                    </m:r>
                    <m:sSub>
                      <m:sSubPr>
                        <m:ctrlPr>
                          <a:rPr lang="en-US" sz="2800" i="1">
                            <a:solidFill>
                              <a:srgbClr val="000000"/>
                            </a:solidFill>
                            <a:latin typeface="Cambria Math" panose="02040503050406030204" pitchFamily="18" charset="0"/>
                          </a:rPr>
                        </m:ctrlPr>
                      </m:sSubPr>
                      <m:e>
                        <m:r>
                          <a:rPr lang="en-US" sz="2800" i="1">
                            <a:solidFill>
                              <a:srgbClr val="000000"/>
                            </a:solidFill>
                            <a:latin typeface="Cambria Math" panose="02040503050406030204" pitchFamily="18" charset="0"/>
                          </a:rPr>
                          <m:t>𝑥</m:t>
                        </m:r>
                      </m:e>
                      <m:sub>
                        <m:r>
                          <a:rPr lang="en-US" sz="2800" i="1">
                            <a:solidFill>
                              <a:srgbClr val="000000"/>
                            </a:solidFill>
                            <a:latin typeface="Cambria Math" panose="02040503050406030204" pitchFamily="18" charset="0"/>
                          </a:rPr>
                          <m:t>𝑖</m:t>
                        </m:r>
                      </m:sub>
                    </m:sSub>
                    <m:r>
                      <a:rPr lang="en-US" sz="2800" i="1">
                        <a:solidFill>
                          <a:srgbClr val="000000"/>
                        </a:solidFill>
                        <a:latin typeface="Cambria Math" panose="02040503050406030204" pitchFamily="18" charset="0"/>
                      </a:rPr>
                      <m:t>))</m:t>
                    </m:r>
                  </m:oMath>
                </a14:m>
                <a:r>
                  <a:rPr lang="en-US" sz="2800" i="1" dirty="0">
                    <a:solidFill>
                      <a:srgbClr val="000000"/>
                    </a:solidFill>
                    <a:latin typeface="Cambria Math" panose="02040503050406030204" pitchFamily="18" charset="0"/>
                  </a:rPr>
                  <a:t>, </a:t>
                </a:r>
              </a:p>
              <a:p>
                <a:pPr>
                  <a:buNone/>
                </a:pPr>
                <a:r>
                  <a:rPr lang="en-US" altLang="en-US" sz="2800" dirty="0">
                    <a:sym typeface="Symbol" panose="05050102010706020507" pitchFamily="18" charset="2"/>
                  </a:rPr>
                  <a:t>          =proportional, hence</a:t>
                </a:r>
                <a:endParaRPr lang="en-US" sz="2800" i="1" dirty="0">
                  <a:solidFill>
                    <a:srgbClr val="000000"/>
                  </a:solidFill>
                  <a:latin typeface="Cambria Math" panose="02040503050406030204" pitchFamily="18" charset="0"/>
                </a:endParaRPr>
              </a:p>
              <a:p>
                <a:pPr>
                  <a:buNone/>
                </a:pPr>
                <a14:m>
                  <m:oMathPara xmlns:m="http://schemas.openxmlformats.org/officeDocument/2006/math">
                    <m:oMathParaPr>
                      <m:jc m:val="left"/>
                    </m:oMathParaPr>
                    <m:oMath xmlns:m="http://schemas.openxmlformats.org/officeDocument/2006/math">
                      <m:r>
                        <a:rPr lang="en-US" sz="2800" i="1">
                          <a:solidFill>
                            <a:srgbClr val="000000"/>
                          </a:solidFill>
                          <a:latin typeface="Cambria Math" panose="02040503050406030204" pitchFamily="18" charset="0"/>
                        </a:rPr>
                        <m:t>𝑆𝑡𝑒𝑝</m:t>
                      </m:r>
                      <m:r>
                        <a:rPr lang="en-US" sz="2800" i="1">
                          <a:solidFill>
                            <a:srgbClr val="000000"/>
                          </a:solidFill>
                          <a:latin typeface="Cambria Math" panose="02040503050406030204" pitchFamily="18" charset="0"/>
                        </a:rPr>
                        <m:t>3:</m:t>
                      </m:r>
                      <m:sSub>
                        <m:sSubPr>
                          <m:ctrlPr>
                            <a:rPr lang="en-US" sz="2800" i="1">
                              <a:solidFill>
                                <a:srgbClr val="000000"/>
                              </a:solidFill>
                              <a:latin typeface="Cambria Math" panose="02040503050406030204" pitchFamily="18" charset="0"/>
                            </a:rPr>
                          </m:ctrlPr>
                        </m:sSubPr>
                        <m:e>
                          <m:r>
                            <a:rPr lang="en-US" sz="2800" i="1">
                              <a:solidFill>
                                <a:srgbClr val="000000"/>
                              </a:solidFill>
                              <a:latin typeface="Cambria Math" panose="02040503050406030204" pitchFamily="18" charset="0"/>
                            </a:rPr>
                            <m:t>𝐷</m:t>
                          </m:r>
                        </m:e>
                        <m:sub>
                          <m:r>
                            <a:rPr lang="en-US" sz="2800" i="1">
                              <a:solidFill>
                                <a:srgbClr val="000000"/>
                              </a:solidFill>
                              <a:latin typeface="Cambria Math" panose="02040503050406030204" pitchFamily="18" charset="0"/>
                            </a:rPr>
                            <m:t>𝑡</m:t>
                          </m:r>
                          <m:r>
                            <a:rPr lang="en-US" sz="2800" i="1">
                              <a:solidFill>
                                <a:srgbClr val="000000"/>
                              </a:solidFill>
                              <a:latin typeface="Cambria Math" panose="02040503050406030204" pitchFamily="18" charset="0"/>
                            </a:rPr>
                            <m:t>+1</m:t>
                          </m:r>
                        </m:sub>
                      </m:sSub>
                      <m:r>
                        <a:rPr lang="en-US" sz="2800" i="1">
                          <a:solidFill>
                            <a:srgbClr val="000000"/>
                          </a:solidFill>
                          <a:latin typeface="Cambria Math" panose="02040503050406030204" pitchFamily="18" charset="0"/>
                        </a:rPr>
                        <m:t>(</m:t>
                      </m:r>
                      <m:r>
                        <a:rPr lang="en-US" sz="2800" i="1">
                          <a:solidFill>
                            <a:srgbClr val="000000"/>
                          </a:solidFill>
                          <a:latin typeface="Cambria Math" panose="02040503050406030204" pitchFamily="18" charset="0"/>
                        </a:rPr>
                        <m:t>𝑖</m:t>
                      </m:r>
                      <m:r>
                        <a:rPr lang="en-US" sz="2800" i="1">
                          <a:solidFill>
                            <a:srgbClr val="000000"/>
                          </a:solidFill>
                          <a:latin typeface="Cambria Math" panose="02040503050406030204" pitchFamily="18" charset="0"/>
                        </a:rPr>
                        <m:t>)=</m:t>
                      </m:r>
                      <m:f>
                        <m:fPr>
                          <m:ctrlPr>
                            <a:rPr lang="en-US" sz="2800" i="1">
                              <a:solidFill>
                                <a:srgbClr val="000000"/>
                              </a:solidFill>
                              <a:latin typeface="Cambria Math" panose="02040503050406030204" pitchFamily="18" charset="0"/>
                            </a:rPr>
                          </m:ctrlPr>
                        </m:fPr>
                        <m:num>
                          <m:sSub>
                            <m:sSubPr>
                              <m:ctrlPr>
                                <a:rPr lang="en-US" sz="2800" i="1">
                                  <a:solidFill>
                                    <a:srgbClr val="000000"/>
                                  </a:solidFill>
                                  <a:latin typeface="Cambria Math" panose="02040503050406030204" pitchFamily="18" charset="0"/>
                                </a:rPr>
                              </m:ctrlPr>
                            </m:sSubPr>
                            <m:e>
                              <m:r>
                                <a:rPr lang="en-US" sz="2800" i="1">
                                  <a:solidFill>
                                    <a:srgbClr val="000000"/>
                                  </a:solidFill>
                                  <a:latin typeface="Cambria Math" panose="02040503050406030204" pitchFamily="18" charset="0"/>
                                </a:rPr>
                                <m:t>𝐷</m:t>
                              </m:r>
                            </m:e>
                            <m:sub>
                              <m:r>
                                <a:rPr lang="en-US" sz="2800" i="1">
                                  <a:solidFill>
                                    <a:srgbClr val="000000"/>
                                  </a:solidFill>
                                  <a:latin typeface="Cambria Math" panose="02040503050406030204" pitchFamily="18" charset="0"/>
                                </a:rPr>
                                <m:t>𝑡</m:t>
                              </m:r>
                            </m:sub>
                          </m:sSub>
                          <m:r>
                            <a:rPr lang="en-US" sz="2800" i="1">
                              <a:solidFill>
                                <a:srgbClr val="000000"/>
                              </a:solidFill>
                              <a:latin typeface="Cambria Math" panose="02040503050406030204" pitchFamily="18" charset="0"/>
                            </a:rPr>
                            <m:t>(</m:t>
                          </m:r>
                          <m:r>
                            <a:rPr lang="en-US" sz="2800" i="1">
                              <a:solidFill>
                                <a:srgbClr val="000000"/>
                              </a:solidFill>
                              <a:latin typeface="Cambria Math" panose="02040503050406030204" pitchFamily="18" charset="0"/>
                            </a:rPr>
                            <m:t>𝑖</m:t>
                          </m:r>
                          <m:r>
                            <a:rPr lang="en-US" sz="2800" i="1">
                              <a:solidFill>
                                <a:srgbClr val="000000"/>
                              </a:solidFill>
                              <a:latin typeface="Cambria Math" panose="02040503050406030204" pitchFamily="18" charset="0"/>
                            </a:rPr>
                            <m:t>)</m:t>
                          </m:r>
                          <m:func>
                            <m:funcPr>
                              <m:ctrlPr>
                                <a:rPr lang="en-US" sz="2800" i="1">
                                  <a:solidFill>
                                    <a:srgbClr val="000000"/>
                                  </a:solidFill>
                                  <a:latin typeface="Cambria Math" panose="02040503050406030204" pitchFamily="18" charset="0"/>
                                </a:rPr>
                              </m:ctrlPr>
                            </m:funcPr>
                            <m:fName>
                              <m:r>
                                <m:rPr>
                                  <m:sty m:val="p"/>
                                </m:rPr>
                                <a:rPr lang="en-US" sz="2800" i="0">
                                  <a:solidFill>
                                    <a:srgbClr val="000000"/>
                                  </a:solidFill>
                                  <a:latin typeface="Cambria Math" panose="02040503050406030204" pitchFamily="18" charset="0"/>
                                </a:rPr>
                                <m:t>exp</m:t>
                              </m:r>
                            </m:fName>
                            <m:e>
                              <m:r>
                                <a:rPr lang="en-US" sz="2800" i="1">
                                  <a:solidFill>
                                    <a:srgbClr val="000000"/>
                                  </a:solidFill>
                                  <a:latin typeface="Cambria Math" panose="02040503050406030204" pitchFamily="18" charset="0"/>
                                </a:rPr>
                                <m:t>(</m:t>
                              </m:r>
                            </m:e>
                          </m:func>
                          <m:r>
                            <a:rPr lang="en-US" sz="2800" i="1">
                              <a:solidFill>
                                <a:srgbClr val="000000"/>
                              </a:solidFill>
                              <a:latin typeface="Cambria Math" panose="02040503050406030204" pitchFamily="18" charset="0"/>
                            </a:rPr>
                            <m:t>−</m:t>
                          </m:r>
                          <m:sSub>
                            <m:sSubPr>
                              <m:ctrlPr>
                                <a:rPr lang="en-US" sz="2800" i="1">
                                  <a:solidFill>
                                    <a:srgbClr val="000000"/>
                                  </a:solidFill>
                                  <a:latin typeface="Cambria Math" panose="02040503050406030204" pitchFamily="18" charset="0"/>
                                </a:rPr>
                              </m:ctrlPr>
                            </m:sSubPr>
                            <m:e>
                              <m:r>
                                <a:rPr lang="en-US" sz="2800" i="1">
                                  <a:solidFill>
                                    <a:srgbClr val="000000"/>
                                  </a:solidFill>
                                  <a:latin typeface="Cambria Math" panose="02040503050406030204" pitchFamily="18" charset="0"/>
                                </a:rPr>
                                <m:t>𝛼</m:t>
                              </m:r>
                            </m:e>
                            <m:sub>
                              <m:r>
                                <a:rPr lang="en-US" sz="2800" i="1">
                                  <a:solidFill>
                                    <a:srgbClr val="000000"/>
                                  </a:solidFill>
                                  <a:latin typeface="Cambria Math" panose="02040503050406030204" pitchFamily="18" charset="0"/>
                                </a:rPr>
                                <m:t>𝑡</m:t>
                              </m:r>
                            </m:sub>
                          </m:sSub>
                          <m:sSub>
                            <m:sSubPr>
                              <m:ctrlPr>
                                <a:rPr lang="en-US" sz="2800" i="1">
                                  <a:solidFill>
                                    <a:srgbClr val="000000"/>
                                  </a:solidFill>
                                  <a:latin typeface="Cambria Math" panose="02040503050406030204" pitchFamily="18" charset="0"/>
                                </a:rPr>
                              </m:ctrlPr>
                            </m:sSubPr>
                            <m:e>
                              <m:r>
                                <a:rPr lang="en-US" sz="2800" i="1">
                                  <a:solidFill>
                                    <a:srgbClr val="000000"/>
                                  </a:solidFill>
                                  <a:latin typeface="Cambria Math" panose="02040503050406030204" pitchFamily="18" charset="0"/>
                                </a:rPr>
                                <m:t>𝑦</m:t>
                              </m:r>
                            </m:e>
                            <m:sub>
                              <m:r>
                                <a:rPr lang="en-US" sz="2800" i="1">
                                  <a:solidFill>
                                    <a:srgbClr val="000000"/>
                                  </a:solidFill>
                                  <a:latin typeface="Cambria Math" panose="02040503050406030204" pitchFamily="18" charset="0"/>
                                </a:rPr>
                                <m:t>𝑖</m:t>
                              </m:r>
                            </m:sub>
                          </m:sSub>
                          <m:sSub>
                            <m:sSubPr>
                              <m:ctrlPr>
                                <a:rPr lang="en-US" sz="2800" i="1">
                                  <a:solidFill>
                                    <a:srgbClr val="000000"/>
                                  </a:solidFill>
                                  <a:latin typeface="Cambria Math" panose="02040503050406030204" pitchFamily="18" charset="0"/>
                                </a:rPr>
                              </m:ctrlPr>
                            </m:sSubPr>
                            <m:e>
                              <m:r>
                                <a:rPr lang="en-US" sz="2800" i="1">
                                  <a:solidFill>
                                    <a:srgbClr val="000000"/>
                                  </a:solidFill>
                                  <a:latin typeface="Cambria Math" panose="02040503050406030204" pitchFamily="18" charset="0"/>
                                </a:rPr>
                                <m:t>h</m:t>
                              </m:r>
                            </m:e>
                            <m:sub>
                              <m:r>
                                <a:rPr lang="en-US" sz="2800" i="1">
                                  <a:solidFill>
                                    <a:srgbClr val="000000"/>
                                  </a:solidFill>
                                  <a:latin typeface="Cambria Math" panose="02040503050406030204" pitchFamily="18" charset="0"/>
                                </a:rPr>
                                <m:t>𝑡</m:t>
                              </m:r>
                            </m:sub>
                          </m:sSub>
                          <m:r>
                            <a:rPr lang="en-US" sz="2800" i="1">
                              <a:solidFill>
                                <a:srgbClr val="000000"/>
                              </a:solidFill>
                              <a:latin typeface="Cambria Math" panose="02040503050406030204" pitchFamily="18" charset="0"/>
                            </a:rPr>
                            <m:t>(</m:t>
                          </m:r>
                          <m:sSub>
                            <m:sSubPr>
                              <m:ctrlPr>
                                <a:rPr lang="en-US" sz="2800" i="1">
                                  <a:solidFill>
                                    <a:srgbClr val="000000"/>
                                  </a:solidFill>
                                  <a:latin typeface="Cambria Math" panose="02040503050406030204" pitchFamily="18" charset="0"/>
                                </a:rPr>
                              </m:ctrlPr>
                            </m:sSubPr>
                            <m:e>
                              <m:r>
                                <a:rPr lang="en-US" sz="2800" i="1">
                                  <a:solidFill>
                                    <a:srgbClr val="000000"/>
                                  </a:solidFill>
                                  <a:latin typeface="Cambria Math" panose="02040503050406030204" pitchFamily="18" charset="0"/>
                                </a:rPr>
                                <m:t>𝑥</m:t>
                              </m:r>
                            </m:e>
                            <m:sub>
                              <m:r>
                                <a:rPr lang="en-US" sz="2800" i="1">
                                  <a:solidFill>
                                    <a:srgbClr val="000000"/>
                                  </a:solidFill>
                                  <a:latin typeface="Cambria Math" panose="02040503050406030204" pitchFamily="18" charset="0"/>
                                </a:rPr>
                                <m:t>𝑖</m:t>
                              </m:r>
                            </m:sub>
                          </m:sSub>
                          <m:r>
                            <a:rPr lang="en-US" sz="2800" i="1">
                              <a:solidFill>
                                <a:srgbClr val="000000"/>
                              </a:solidFill>
                              <a:latin typeface="Cambria Math" panose="02040503050406030204" pitchFamily="18" charset="0"/>
                            </a:rPr>
                            <m:t>))</m:t>
                          </m:r>
                        </m:num>
                        <m:den>
                          <m:sSub>
                            <m:sSubPr>
                              <m:ctrlPr>
                                <a:rPr lang="en-US" sz="2800" i="1">
                                  <a:solidFill>
                                    <a:srgbClr val="000000"/>
                                  </a:solidFill>
                                  <a:latin typeface="Cambria Math" panose="02040503050406030204" pitchFamily="18" charset="0"/>
                                </a:rPr>
                              </m:ctrlPr>
                            </m:sSubPr>
                            <m:e>
                              <m:r>
                                <a:rPr lang="en-US" sz="2800" i="1">
                                  <a:solidFill>
                                    <a:srgbClr val="000000"/>
                                  </a:solidFill>
                                  <a:latin typeface="Cambria Math" panose="02040503050406030204" pitchFamily="18" charset="0"/>
                                </a:rPr>
                                <m:t>𝑍</m:t>
                              </m:r>
                            </m:e>
                            <m:sub>
                              <m:r>
                                <a:rPr lang="en-US" sz="2800" i="1">
                                  <a:solidFill>
                                    <a:srgbClr val="000000"/>
                                  </a:solidFill>
                                  <a:latin typeface="Cambria Math" panose="02040503050406030204" pitchFamily="18" charset="0"/>
                                </a:rPr>
                                <m:t>𝑡</m:t>
                              </m:r>
                            </m:sub>
                          </m:sSub>
                        </m:den>
                      </m:f>
                    </m:oMath>
                    <m:oMath xmlns:m="http://schemas.openxmlformats.org/officeDocument/2006/math">
                      <m:r>
                        <m:rPr>
                          <m:nor/>
                        </m:rPr>
                        <a:rPr lang="en-US" sz="2800" i="0">
                          <a:solidFill>
                            <a:srgbClr val="000000"/>
                          </a:solidFill>
                          <a:latin typeface="Cambria Math" panose="02040503050406030204" pitchFamily="18" charset="0"/>
                        </a:rPr>
                        <m:t>where</m:t>
                      </m:r>
                      <m:r>
                        <m:rPr>
                          <m:nor/>
                        </m:rPr>
                        <a:rPr lang="en-US" sz="2800" i="0">
                          <a:solidFill>
                            <a:srgbClr val="000000"/>
                          </a:solidFill>
                          <a:latin typeface="Cambria Math" panose="02040503050406030204" pitchFamily="18" charset="0"/>
                        </a:rPr>
                        <m:t> </m:t>
                      </m:r>
                      <m:sSub>
                        <m:sSubPr>
                          <m:ctrlPr>
                            <a:rPr lang="en-US" sz="2800" i="1">
                              <a:solidFill>
                                <a:srgbClr val="000000"/>
                              </a:solidFill>
                              <a:latin typeface="Cambria Math" panose="02040503050406030204" pitchFamily="18" charset="0"/>
                            </a:rPr>
                          </m:ctrlPr>
                        </m:sSubPr>
                        <m:e>
                          <m:r>
                            <a:rPr lang="en-US" sz="2800" i="1">
                              <a:solidFill>
                                <a:srgbClr val="000000"/>
                              </a:solidFill>
                              <a:latin typeface="Cambria Math" panose="02040503050406030204" pitchFamily="18" charset="0"/>
                            </a:rPr>
                            <m:t>𝑍</m:t>
                          </m:r>
                        </m:e>
                        <m:sub>
                          <m:r>
                            <a:rPr lang="en-US" sz="2800" i="1">
                              <a:solidFill>
                                <a:srgbClr val="000000"/>
                              </a:solidFill>
                              <a:latin typeface="Cambria Math" panose="02040503050406030204" pitchFamily="18" charset="0"/>
                            </a:rPr>
                            <m:t>𝑡</m:t>
                          </m:r>
                        </m:sub>
                      </m:sSub>
                      <m:r>
                        <a:rPr lang="en-US" sz="2800" i="1">
                          <a:solidFill>
                            <a:srgbClr val="000000"/>
                          </a:solidFill>
                          <a:latin typeface="Cambria Math" panose="02040503050406030204" pitchFamily="18" charset="0"/>
                        </a:rPr>
                        <m:t>=</m:t>
                      </m:r>
                      <m:r>
                        <m:rPr>
                          <m:nor/>
                        </m:rPr>
                        <a:rPr lang="en-US" sz="2800" i="0">
                          <a:solidFill>
                            <a:srgbClr val="000000"/>
                          </a:solidFill>
                          <a:latin typeface="Cambria Math" panose="02040503050406030204" pitchFamily="18" charset="0"/>
                        </a:rPr>
                        <m:t>normalization</m:t>
                      </m:r>
                      <m:r>
                        <m:rPr>
                          <m:nor/>
                        </m:rPr>
                        <a:rPr lang="en-US" sz="2800" i="0">
                          <a:solidFill>
                            <a:srgbClr val="000000"/>
                          </a:solidFill>
                          <a:latin typeface="Cambria Math" panose="02040503050406030204" pitchFamily="18" charset="0"/>
                        </a:rPr>
                        <m:t> </m:t>
                      </m:r>
                      <m:r>
                        <m:rPr>
                          <m:nor/>
                        </m:rPr>
                        <a:rPr lang="en-US" sz="2800" i="0">
                          <a:solidFill>
                            <a:srgbClr val="000000"/>
                          </a:solidFill>
                          <a:latin typeface="Cambria Math" panose="02040503050406030204" pitchFamily="18" charset="0"/>
                        </a:rPr>
                        <m:t>factor</m:t>
                      </m:r>
                      <m:r>
                        <m:rPr>
                          <m:nor/>
                        </m:rPr>
                        <a:rPr lang="en-US" sz="2800" i="0">
                          <a:solidFill>
                            <a:srgbClr val="000000"/>
                          </a:solidFill>
                          <a:latin typeface="Cambria Math" panose="02040503050406030204" pitchFamily="18" charset="0"/>
                        </a:rPr>
                        <m:t>, </m:t>
                      </m:r>
                    </m:oMath>
                    <m:oMath xmlns:m="http://schemas.openxmlformats.org/officeDocument/2006/math">
                      <m:r>
                        <m:rPr>
                          <m:nor/>
                        </m:rPr>
                        <a:rPr lang="en-US" sz="2800" i="0">
                          <a:solidFill>
                            <a:srgbClr val="000000"/>
                          </a:solidFill>
                          <a:latin typeface="Cambria Math" panose="02040503050406030204" pitchFamily="18" charset="0"/>
                        </a:rPr>
                        <m:t>so</m:t>
                      </m:r>
                      <m:r>
                        <m:rPr>
                          <m:nor/>
                        </m:rPr>
                        <a:rPr lang="en-US" sz="2800" i="0">
                          <a:solidFill>
                            <a:srgbClr val="000000"/>
                          </a:solidFill>
                          <a:latin typeface="Cambria Math" panose="02040503050406030204" pitchFamily="18" charset="0"/>
                        </a:rPr>
                        <m:t> </m:t>
                      </m:r>
                      <m:sSub>
                        <m:sSubPr>
                          <m:ctrlPr>
                            <a:rPr lang="en-US" sz="2800" i="1">
                              <a:solidFill>
                                <a:srgbClr val="000000"/>
                              </a:solidFill>
                              <a:latin typeface="Cambria Math" panose="02040503050406030204" pitchFamily="18" charset="0"/>
                            </a:rPr>
                          </m:ctrlPr>
                        </m:sSubPr>
                        <m:e>
                          <m:r>
                            <a:rPr lang="en-US" sz="2800" i="1">
                              <a:solidFill>
                                <a:srgbClr val="000000"/>
                              </a:solidFill>
                              <a:latin typeface="Cambria Math" panose="02040503050406030204" pitchFamily="18" charset="0"/>
                            </a:rPr>
                            <m:t>𝐷</m:t>
                          </m:r>
                        </m:e>
                        <m:sub>
                          <m:r>
                            <a:rPr lang="en-US" sz="2800" i="1">
                              <a:solidFill>
                                <a:srgbClr val="000000"/>
                              </a:solidFill>
                              <a:latin typeface="Cambria Math" panose="02040503050406030204" pitchFamily="18" charset="0"/>
                            </a:rPr>
                            <m:t>𝑡</m:t>
                          </m:r>
                        </m:sub>
                      </m:sSub>
                      <m:r>
                        <m:rPr>
                          <m:nor/>
                        </m:rPr>
                        <a:rPr lang="en-US" sz="2800" i="0">
                          <a:solidFill>
                            <a:srgbClr val="000000"/>
                          </a:solidFill>
                          <a:latin typeface="Cambria Math" panose="02040503050406030204" pitchFamily="18" charset="0"/>
                        </a:rPr>
                        <m:t> </m:t>
                      </m:r>
                      <m:r>
                        <m:rPr>
                          <m:nor/>
                        </m:rPr>
                        <a:rPr lang="en-US" sz="2800" i="0">
                          <a:solidFill>
                            <a:srgbClr val="000000"/>
                          </a:solidFill>
                          <a:latin typeface="Cambria Math" panose="02040503050406030204" pitchFamily="18" charset="0"/>
                        </a:rPr>
                        <m:t>is</m:t>
                      </m:r>
                      <m:r>
                        <m:rPr>
                          <m:nor/>
                        </m:rPr>
                        <a:rPr lang="en-US" sz="2800" i="0">
                          <a:solidFill>
                            <a:srgbClr val="000000"/>
                          </a:solidFill>
                          <a:latin typeface="Cambria Math" panose="02040503050406030204" pitchFamily="18" charset="0"/>
                        </a:rPr>
                        <m:t> </m:t>
                      </m:r>
                      <m:r>
                        <m:rPr>
                          <m:nor/>
                        </m:rPr>
                        <a:rPr lang="en-US" sz="2800" i="0">
                          <a:solidFill>
                            <a:srgbClr val="000000"/>
                          </a:solidFill>
                          <a:latin typeface="Cambria Math" panose="02040503050406030204" pitchFamily="18" charset="0"/>
                        </a:rPr>
                        <m:t>a</m:t>
                      </m:r>
                      <m:r>
                        <m:rPr>
                          <m:nor/>
                        </m:rPr>
                        <a:rPr lang="en-US" sz="2800" i="0">
                          <a:solidFill>
                            <a:srgbClr val="000000"/>
                          </a:solidFill>
                          <a:latin typeface="Cambria Math" panose="02040503050406030204" pitchFamily="18" charset="0"/>
                        </a:rPr>
                        <m:t> </m:t>
                      </m:r>
                      <m:r>
                        <m:rPr>
                          <m:nor/>
                        </m:rPr>
                        <a:rPr lang="en-US" sz="2800" i="0">
                          <a:solidFill>
                            <a:srgbClr val="000000"/>
                          </a:solidFill>
                          <a:latin typeface="Cambria Math" panose="02040503050406030204" pitchFamily="18" charset="0"/>
                        </a:rPr>
                        <m:t>distribution</m:t>
                      </m:r>
                      <m:r>
                        <m:rPr>
                          <m:nor/>
                        </m:rPr>
                        <a:rPr lang="en-US" sz="2800" i="0">
                          <a:solidFill>
                            <a:srgbClr val="000000"/>
                          </a:solidFill>
                          <a:latin typeface="Cambria Math" panose="02040503050406030204" pitchFamily="18" charset="0"/>
                        </a:rPr>
                        <m:t> </m:t>
                      </m:r>
                      <m:r>
                        <a:rPr lang="en-US" sz="2800" i="1">
                          <a:solidFill>
                            <a:srgbClr val="000000"/>
                          </a:solidFill>
                          <a:latin typeface="Cambria Math" panose="02040503050406030204" pitchFamily="18" charset="0"/>
                        </a:rPr>
                        <m:t>(</m:t>
                      </m:r>
                      <m:r>
                        <m:rPr>
                          <m:nor/>
                        </m:rPr>
                        <a:rPr lang="en-US" sz="2800" i="0">
                          <a:solidFill>
                            <a:srgbClr val="000000"/>
                          </a:solidFill>
                          <a:latin typeface="Cambria Math" panose="02040503050406030204" pitchFamily="18" charset="0"/>
                        </a:rPr>
                        <m:t>prob</m:t>
                      </m:r>
                      <m:r>
                        <m:rPr>
                          <m:nor/>
                        </m:rPr>
                        <a:rPr lang="en-US" sz="2800" i="0">
                          <a:solidFill>
                            <a:srgbClr val="000000"/>
                          </a:solidFill>
                          <a:latin typeface="Cambria Math" panose="02040503050406030204" pitchFamily="18" charset="0"/>
                        </a:rPr>
                        <m:t>. </m:t>
                      </m:r>
                      <m:r>
                        <m:rPr>
                          <m:nor/>
                        </m:rPr>
                        <a:rPr lang="en-US" sz="2800" i="0">
                          <a:solidFill>
                            <a:srgbClr val="000000"/>
                          </a:solidFill>
                          <a:latin typeface="Cambria Math" panose="02040503050406030204" pitchFamily="18" charset="0"/>
                        </a:rPr>
                        <m:t>function</m:t>
                      </m:r>
                      <m:r>
                        <a:rPr lang="en-US" sz="2800" i="1">
                          <a:solidFill>
                            <a:srgbClr val="000000"/>
                          </a:solidFill>
                          <a:latin typeface="Cambria Math" panose="02040503050406030204" pitchFamily="18" charset="0"/>
                        </a:rPr>
                        <m:t>)</m:t>
                      </m:r>
                    </m:oMath>
                    <m:oMath xmlns:m="http://schemas.openxmlformats.org/officeDocument/2006/math">
                      <m:r>
                        <m:rPr>
                          <m:nor/>
                        </m:rPr>
                        <a:rPr lang="en-US" sz="2800" i="0">
                          <a:solidFill>
                            <a:srgbClr val="000000"/>
                          </a:solidFill>
                          <a:latin typeface="Cambria Math" panose="02040503050406030204" pitchFamily="18" charset="0"/>
                        </a:rPr>
                        <m:t>Note</m:t>
                      </m:r>
                      <m:r>
                        <m:rPr>
                          <m:nor/>
                        </m:rPr>
                        <a:rPr lang="en-US" sz="2800" i="0">
                          <a:solidFill>
                            <a:srgbClr val="000000"/>
                          </a:solidFill>
                          <a:latin typeface="Cambria Math" panose="02040503050406030204" pitchFamily="18" charset="0"/>
                        </a:rPr>
                        <m:t>:</m:t>
                      </m:r>
                    </m:oMath>
                  </m:oMathPara>
                </a14:m>
                <a:endParaRPr lang="en-US" sz="2800" i="0" dirty="0">
                  <a:solidFill>
                    <a:srgbClr val="000000"/>
                  </a:solidFill>
                  <a:latin typeface="Cambria Math" panose="02040503050406030204" pitchFamily="18" charset="0"/>
                </a:endParaRPr>
              </a:p>
              <a:p>
                <a:pPr>
                  <a:buNone/>
                </a:pPr>
                <a14:m>
                  <m:oMathPara xmlns:m="http://schemas.openxmlformats.org/officeDocument/2006/math">
                    <m:oMathParaPr>
                      <m:jc m:val="left"/>
                    </m:oMathParaPr>
                    <m:oMath xmlns:m="http://schemas.openxmlformats.org/officeDocument/2006/math">
                      <m:sSub>
                        <m:sSubPr>
                          <m:ctrlPr>
                            <a:rPr lang="en-US" sz="2800" i="1">
                              <a:solidFill>
                                <a:srgbClr val="000000"/>
                              </a:solidFill>
                              <a:latin typeface="Cambria Math" panose="02040503050406030204" pitchFamily="18" charset="0"/>
                            </a:rPr>
                          </m:ctrlPr>
                        </m:sSubPr>
                        <m:e>
                          <m:r>
                            <a:rPr lang="en-US" sz="2800" i="1">
                              <a:solidFill>
                                <a:srgbClr val="000000"/>
                              </a:solidFill>
                              <a:latin typeface="Cambria Math" panose="02040503050406030204" pitchFamily="18" charset="0"/>
                            </a:rPr>
                            <m:t>𝑦</m:t>
                          </m:r>
                        </m:e>
                        <m:sub>
                          <m:r>
                            <a:rPr lang="en-US" sz="2800" i="1">
                              <a:solidFill>
                                <a:srgbClr val="000000"/>
                              </a:solidFill>
                              <a:latin typeface="Cambria Math" panose="02040503050406030204" pitchFamily="18" charset="0"/>
                            </a:rPr>
                            <m:t>𝑖</m:t>
                          </m:r>
                        </m:sub>
                      </m:sSub>
                      <m:sSub>
                        <m:sSubPr>
                          <m:ctrlPr>
                            <a:rPr lang="en-US" sz="2800" i="1">
                              <a:solidFill>
                                <a:srgbClr val="000000"/>
                              </a:solidFill>
                              <a:latin typeface="Cambria Math" panose="02040503050406030204" pitchFamily="18" charset="0"/>
                            </a:rPr>
                          </m:ctrlPr>
                        </m:sSubPr>
                        <m:e>
                          <m:r>
                            <a:rPr lang="en-US" sz="2800" i="1">
                              <a:solidFill>
                                <a:srgbClr val="000000"/>
                              </a:solidFill>
                              <a:latin typeface="Cambria Math" panose="02040503050406030204" pitchFamily="18" charset="0"/>
                            </a:rPr>
                            <m:t>h</m:t>
                          </m:r>
                        </m:e>
                        <m:sub>
                          <m:r>
                            <a:rPr lang="en-US" sz="2800" i="1">
                              <a:solidFill>
                                <a:srgbClr val="000000"/>
                              </a:solidFill>
                              <a:latin typeface="Cambria Math" panose="02040503050406030204" pitchFamily="18" charset="0"/>
                            </a:rPr>
                            <m:t>𝑡</m:t>
                          </m:r>
                        </m:sub>
                      </m:sSub>
                      <m:r>
                        <a:rPr lang="en-US" sz="2800" i="1">
                          <a:solidFill>
                            <a:srgbClr val="000000"/>
                          </a:solidFill>
                          <a:latin typeface="Cambria Math" panose="02040503050406030204" pitchFamily="18" charset="0"/>
                        </a:rPr>
                        <m:t>(</m:t>
                      </m:r>
                      <m:sSub>
                        <m:sSubPr>
                          <m:ctrlPr>
                            <a:rPr lang="en-US" sz="2800" i="1">
                              <a:solidFill>
                                <a:srgbClr val="000000"/>
                              </a:solidFill>
                              <a:latin typeface="Cambria Math" panose="02040503050406030204" pitchFamily="18" charset="0"/>
                            </a:rPr>
                          </m:ctrlPr>
                        </m:sSubPr>
                        <m:e>
                          <m:r>
                            <a:rPr lang="en-US" sz="2800" i="1">
                              <a:solidFill>
                                <a:srgbClr val="000000"/>
                              </a:solidFill>
                              <a:latin typeface="Cambria Math" panose="02040503050406030204" pitchFamily="18" charset="0"/>
                            </a:rPr>
                            <m:t>𝑥</m:t>
                          </m:r>
                        </m:e>
                        <m:sub>
                          <m:r>
                            <a:rPr lang="en-US" sz="2800" i="1">
                              <a:solidFill>
                                <a:srgbClr val="000000"/>
                              </a:solidFill>
                              <a:latin typeface="Cambria Math" panose="02040503050406030204" pitchFamily="18" charset="0"/>
                            </a:rPr>
                            <m:t>𝑖</m:t>
                          </m:r>
                        </m:sub>
                      </m:sSub>
                      <m:r>
                        <a:rPr lang="en-US" sz="2800" i="1">
                          <a:solidFill>
                            <a:srgbClr val="000000"/>
                          </a:solidFill>
                          <a:latin typeface="Cambria Math" panose="02040503050406030204" pitchFamily="18" charset="0"/>
                        </a:rPr>
                        <m:t>)=1</m:t>
                      </m:r>
                      <m:r>
                        <m:rPr>
                          <m:nor/>
                        </m:rPr>
                        <a:rPr lang="en-US" sz="2800" i="0">
                          <a:solidFill>
                            <a:srgbClr val="000000"/>
                          </a:solidFill>
                          <a:latin typeface="Cambria Math" panose="02040503050406030204" pitchFamily="18" charset="0"/>
                        </a:rPr>
                        <m:t> :</m:t>
                      </m:r>
                      <m:r>
                        <m:rPr>
                          <m:nor/>
                        </m:rPr>
                        <a:rPr lang="en-US" sz="2800" b="0" i="0" smtClean="0">
                          <a:solidFill>
                            <a:srgbClr val="000000"/>
                          </a:solidFill>
                          <a:latin typeface="Cambria Math" panose="02040503050406030204" pitchFamily="18" charset="0"/>
                        </a:rPr>
                        <m:t>   </m:t>
                      </m:r>
                      <m:r>
                        <m:rPr>
                          <m:nor/>
                        </m:rPr>
                        <a:rPr lang="en-US" sz="2800" i="0">
                          <a:solidFill>
                            <a:srgbClr val="000000"/>
                          </a:solidFill>
                          <a:latin typeface="Cambria Math" panose="02040503050406030204" pitchFamily="18" charset="0"/>
                        </a:rPr>
                        <m:t>If</m:t>
                      </m:r>
                      <m:r>
                        <m:rPr>
                          <m:nor/>
                        </m:rPr>
                        <a:rPr lang="en-US" sz="2800" i="0">
                          <a:solidFill>
                            <a:srgbClr val="000000"/>
                          </a:solidFill>
                          <a:latin typeface="Cambria Math" panose="02040503050406030204" pitchFamily="18" charset="0"/>
                        </a:rPr>
                        <m:t> </m:t>
                      </m:r>
                      <m:r>
                        <m:rPr>
                          <m:nor/>
                        </m:rPr>
                        <a:rPr lang="en-US" sz="2800" i="0">
                          <a:solidFill>
                            <a:srgbClr val="000000"/>
                          </a:solidFill>
                          <a:latin typeface="Cambria Math" panose="02040503050406030204" pitchFamily="18" charset="0"/>
                        </a:rPr>
                        <m:t>the</m:t>
                      </m:r>
                      <m:r>
                        <m:rPr>
                          <m:nor/>
                        </m:rPr>
                        <a:rPr lang="en-US" sz="2800" i="0">
                          <a:solidFill>
                            <a:srgbClr val="000000"/>
                          </a:solidFill>
                          <a:latin typeface="Cambria Math" panose="02040503050406030204" pitchFamily="18" charset="0"/>
                        </a:rPr>
                        <m:t> </m:t>
                      </m:r>
                      <m:r>
                        <m:rPr>
                          <m:nor/>
                        </m:rPr>
                        <a:rPr lang="en-US" sz="2800" i="0">
                          <a:solidFill>
                            <a:srgbClr val="000000"/>
                          </a:solidFill>
                          <a:latin typeface="Cambria Math" panose="02040503050406030204" pitchFamily="18" charset="0"/>
                        </a:rPr>
                        <m:t>classification</m:t>
                      </m:r>
                      <m:r>
                        <m:rPr>
                          <m:nor/>
                        </m:rPr>
                        <a:rPr lang="en-US" sz="2800" b="0" i="0" smtClean="0">
                          <a:solidFill>
                            <a:srgbClr val="000000"/>
                          </a:solidFill>
                          <a:latin typeface="Cambria Math" panose="02040503050406030204" pitchFamily="18" charset="0"/>
                        </a:rPr>
                        <m:t> </m:t>
                      </m:r>
                      <m:r>
                        <m:rPr>
                          <m:nor/>
                        </m:rPr>
                        <a:rPr lang="en-US" sz="2800" b="0" i="0" smtClean="0">
                          <a:solidFill>
                            <a:srgbClr val="000000"/>
                          </a:solidFill>
                          <a:latin typeface="Cambria Math" panose="02040503050406030204" pitchFamily="18" charset="0"/>
                        </a:rPr>
                        <m:t>of</m:t>
                      </m:r>
                      <m:r>
                        <m:rPr>
                          <m:nor/>
                        </m:rPr>
                        <a:rPr lang="en-US" sz="2800" b="0" i="0" smtClean="0">
                          <a:solidFill>
                            <a:srgbClr val="000000"/>
                          </a:solidFill>
                          <a:latin typeface="Cambria Math" panose="02040503050406030204" pitchFamily="18" charset="0"/>
                        </a:rPr>
                        <m:t> </m:t>
                      </m:r>
                      <m:r>
                        <m:rPr>
                          <m:nor/>
                        </m:rPr>
                        <a:rPr lang="en-US" sz="2800" b="0" i="1" smtClean="0">
                          <a:solidFill>
                            <a:srgbClr val="000000"/>
                          </a:solidFill>
                          <a:latin typeface="Cambria Math" panose="02040503050406030204" pitchFamily="18" charset="0"/>
                        </a:rPr>
                        <m:t>h</m:t>
                      </m:r>
                      <m:r>
                        <m:rPr>
                          <m:nor/>
                        </m:rPr>
                        <a:rPr lang="en-US" sz="2800" b="0" i="1" baseline="-25000" smtClean="0">
                          <a:solidFill>
                            <a:srgbClr val="000000"/>
                          </a:solidFill>
                          <a:latin typeface="Cambria Math" panose="02040503050406030204" pitchFamily="18" charset="0"/>
                        </a:rPr>
                        <m:t>t</m:t>
                      </m:r>
                      <m:r>
                        <m:rPr>
                          <m:nor/>
                        </m:rPr>
                        <a:rPr lang="en-US" sz="2800" b="0" i="1" smtClean="0">
                          <a:solidFill>
                            <a:srgbClr val="000000"/>
                          </a:solidFill>
                          <a:latin typeface="Cambria Math" panose="02040503050406030204" pitchFamily="18" charset="0"/>
                        </a:rPr>
                        <m:t>( )</m:t>
                      </m:r>
                      <m:r>
                        <m:rPr>
                          <m:nor/>
                        </m:rPr>
                        <a:rPr lang="en-US" sz="2800" i="0">
                          <a:solidFill>
                            <a:srgbClr val="000000"/>
                          </a:solidFill>
                          <a:latin typeface="Cambria Math" panose="02040503050406030204" pitchFamily="18" charset="0"/>
                        </a:rPr>
                        <m:t> </m:t>
                      </m:r>
                      <m:r>
                        <m:rPr>
                          <m:nor/>
                        </m:rPr>
                        <a:rPr lang="en-US" sz="2800" i="0">
                          <a:solidFill>
                            <a:srgbClr val="000000"/>
                          </a:solidFill>
                          <a:latin typeface="Cambria Math" panose="02040503050406030204" pitchFamily="18" charset="0"/>
                        </a:rPr>
                        <m:t>is</m:t>
                      </m:r>
                      <m:r>
                        <m:rPr>
                          <m:nor/>
                        </m:rPr>
                        <a:rPr lang="en-US" sz="2800" i="0">
                          <a:solidFill>
                            <a:srgbClr val="000000"/>
                          </a:solidFill>
                          <a:latin typeface="Cambria Math" panose="02040503050406030204" pitchFamily="18" charset="0"/>
                        </a:rPr>
                        <m:t> </m:t>
                      </m:r>
                      <m:r>
                        <m:rPr>
                          <m:nor/>
                        </m:rPr>
                        <a:rPr lang="en-US" sz="2800" i="0">
                          <a:solidFill>
                            <a:srgbClr val="000000"/>
                          </a:solidFill>
                          <a:latin typeface="Cambria Math" panose="02040503050406030204" pitchFamily="18" charset="0"/>
                        </a:rPr>
                        <m:t>correct</m:t>
                      </m:r>
                    </m:oMath>
                    <m:oMath xmlns:m="http://schemas.openxmlformats.org/officeDocument/2006/math">
                      <m:sSub>
                        <m:sSubPr>
                          <m:ctrlPr>
                            <a:rPr lang="en-US" sz="2800" i="1">
                              <a:solidFill>
                                <a:srgbClr val="000000"/>
                              </a:solidFill>
                              <a:latin typeface="Cambria Math" panose="02040503050406030204" pitchFamily="18" charset="0"/>
                            </a:rPr>
                          </m:ctrlPr>
                        </m:sSubPr>
                        <m:e>
                          <m:r>
                            <a:rPr lang="en-US" sz="2800" i="1">
                              <a:solidFill>
                                <a:srgbClr val="000000"/>
                              </a:solidFill>
                              <a:latin typeface="Cambria Math" panose="02040503050406030204" pitchFamily="18" charset="0"/>
                            </a:rPr>
                            <m:t>𝑦</m:t>
                          </m:r>
                        </m:e>
                        <m:sub>
                          <m:r>
                            <a:rPr lang="en-US" sz="2800" i="1">
                              <a:solidFill>
                                <a:srgbClr val="000000"/>
                              </a:solidFill>
                              <a:latin typeface="Cambria Math" panose="02040503050406030204" pitchFamily="18" charset="0"/>
                            </a:rPr>
                            <m:t>𝑖</m:t>
                          </m:r>
                        </m:sub>
                      </m:sSub>
                      <m:sSub>
                        <m:sSubPr>
                          <m:ctrlPr>
                            <a:rPr lang="en-US" sz="2800" i="1">
                              <a:solidFill>
                                <a:srgbClr val="000000"/>
                              </a:solidFill>
                              <a:latin typeface="Cambria Math" panose="02040503050406030204" pitchFamily="18" charset="0"/>
                            </a:rPr>
                          </m:ctrlPr>
                        </m:sSubPr>
                        <m:e>
                          <m:r>
                            <a:rPr lang="en-US" sz="2800" i="1">
                              <a:solidFill>
                                <a:srgbClr val="000000"/>
                              </a:solidFill>
                              <a:latin typeface="Cambria Math" panose="02040503050406030204" pitchFamily="18" charset="0"/>
                            </a:rPr>
                            <m:t>h</m:t>
                          </m:r>
                        </m:e>
                        <m:sub>
                          <m:r>
                            <a:rPr lang="en-US" sz="2800" i="1">
                              <a:solidFill>
                                <a:srgbClr val="000000"/>
                              </a:solidFill>
                              <a:latin typeface="Cambria Math" panose="02040503050406030204" pitchFamily="18" charset="0"/>
                            </a:rPr>
                            <m:t>𝑡</m:t>
                          </m:r>
                        </m:sub>
                      </m:sSub>
                      <m:r>
                        <a:rPr lang="en-US" sz="2800" i="1">
                          <a:solidFill>
                            <a:srgbClr val="000000"/>
                          </a:solidFill>
                          <a:latin typeface="Cambria Math" panose="02040503050406030204" pitchFamily="18" charset="0"/>
                        </a:rPr>
                        <m:t>(</m:t>
                      </m:r>
                      <m:sSub>
                        <m:sSubPr>
                          <m:ctrlPr>
                            <a:rPr lang="en-US" sz="2800" i="1">
                              <a:solidFill>
                                <a:srgbClr val="000000"/>
                              </a:solidFill>
                              <a:latin typeface="Cambria Math" panose="02040503050406030204" pitchFamily="18" charset="0"/>
                            </a:rPr>
                          </m:ctrlPr>
                        </m:sSubPr>
                        <m:e>
                          <m:r>
                            <a:rPr lang="en-US" sz="2800" i="1">
                              <a:solidFill>
                                <a:srgbClr val="000000"/>
                              </a:solidFill>
                              <a:latin typeface="Cambria Math" panose="02040503050406030204" pitchFamily="18" charset="0"/>
                            </a:rPr>
                            <m:t>𝑥</m:t>
                          </m:r>
                        </m:e>
                        <m:sub>
                          <m:r>
                            <a:rPr lang="en-US" sz="2800" i="1">
                              <a:solidFill>
                                <a:srgbClr val="000000"/>
                              </a:solidFill>
                              <a:latin typeface="Cambria Math" panose="02040503050406030204" pitchFamily="18" charset="0"/>
                            </a:rPr>
                            <m:t>𝑖</m:t>
                          </m:r>
                        </m:sub>
                      </m:sSub>
                      <m:r>
                        <a:rPr lang="en-US" sz="2800" i="1">
                          <a:solidFill>
                            <a:srgbClr val="000000"/>
                          </a:solidFill>
                          <a:latin typeface="Cambria Math" panose="02040503050406030204" pitchFamily="18" charset="0"/>
                        </a:rPr>
                        <m:t>)=−1:</m:t>
                      </m:r>
                      <m:r>
                        <m:rPr>
                          <m:nor/>
                        </m:rPr>
                        <a:rPr lang="en-US" sz="2800" i="0">
                          <a:solidFill>
                            <a:srgbClr val="000000"/>
                          </a:solidFill>
                          <a:latin typeface="Cambria Math" panose="02040503050406030204" pitchFamily="18" charset="0"/>
                        </a:rPr>
                        <m:t>If</m:t>
                      </m:r>
                      <m:r>
                        <m:rPr>
                          <m:nor/>
                        </m:rPr>
                        <a:rPr lang="en-US" sz="2800" i="0">
                          <a:solidFill>
                            <a:srgbClr val="000000"/>
                          </a:solidFill>
                          <a:latin typeface="Cambria Math" panose="02040503050406030204" pitchFamily="18" charset="0"/>
                        </a:rPr>
                        <m:t> </m:t>
                      </m:r>
                      <m:r>
                        <m:rPr>
                          <m:nor/>
                        </m:rPr>
                        <a:rPr lang="en-US" sz="2800" i="0">
                          <a:solidFill>
                            <a:srgbClr val="000000"/>
                          </a:solidFill>
                          <a:latin typeface="Cambria Math" panose="02040503050406030204" pitchFamily="18" charset="0"/>
                        </a:rPr>
                        <m:t>the</m:t>
                      </m:r>
                      <m:r>
                        <m:rPr>
                          <m:nor/>
                        </m:rPr>
                        <a:rPr lang="en-US" sz="2800" i="0">
                          <a:solidFill>
                            <a:srgbClr val="000000"/>
                          </a:solidFill>
                          <a:latin typeface="Cambria Math" panose="02040503050406030204" pitchFamily="18" charset="0"/>
                        </a:rPr>
                        <m:t> </m:t>
                      </m:r>
                      <m:r>
                        <m:rPr>
                          <m:nor/>
                        </m:rPr>
                        <a:rPr lang="en-US" sz="2800" i="0">
                          <a:solidFill>
                            <a:srgbClr val="000000"/>
                          </a:solidFill>
                          <a:latin typeface="Cambria Math" panose="02040503050406030204" pitchFamily="18" charset="0"/>
                        </a:rPr>
                        <m:t>classification</m:t>
                      </m:r>
                      <m:r>
                        <m:rPr>
                          <m:nor/>
                        </m:rPr>
                        <a:rPr lang="en-US" sz="2800" i="0">
                          <a:solidFill>
                            <a:srgbClr val="000000"/>
                          </a:solidFill>
                          <a:latin typeface="Cambria Math" panose="02040503050406030204" pitchFamily="18" charset="0"/>
                        </a:rPr>
                        <m:t> </m:t>
                      </m:r>
                      <m:r>
                        <m:rPr>
                          <m:nor/>
                        </m:rPr>
                        <a:rPr lang="en-US" sz="2800" b="0" i="0" smtClean="0">
                          <a:solidFill>
                            <a:srgbClr val="000000"/>
                          </a:solidFill>
                          <a:latin typeface="Cambria Math" panose="02040503050406030204" pitchFamily="18" charset="0"/>
                        </a:rPr>
                        <m:t>of</m:t>
                      </m:r>
                      <m:r>
                        <m:rPr>
                          <m:nor/>
                        </m:rPr>
                        <a:rPr lang="en-US" sz="2800" i="1">
                          <a:solidFill>
                            <a:srgbClr val="000000"/>
                          </a:solidFill>
                          <a:latin typeface="Cambria Math" panose="02040503050406030204" pitchFamily="18" charset="0"/>
                        </a:rPr>
                        <m:t>h</m:t>
                      </m:r>
                      <m:r>
                        <m:rPr>
                          <m:nor/>
                        </m:rPr>
                        <a:rPr lang="en-US" sz="2800" i="1" baseline="-25000">
                          <a:solidFill>
                            <a:srgbClr val="000000"/>
                          </a:solidFill>
                          <a:latin typeface="Cambria Math" panose="02040503050406030204" pitchFamily="18" charset="0"/>
                        </a:rPr>
                        <m:t>t</m:t>
                      </m:r>
                      <m:r>
                        <m:rPr>
                          <m:nor/>
                        </m:rPr>
                        <a:rPr lang="en-US" sz="2800" i="1">
                          <a:solidFill>
                            <a:srgbClr val="000000"/>
                          </a:solidFill>
                          <a:latin typeface="Cambria Math" panose="02040503050406030204" pitchFamily="18" charset="0"/>
                        </a:rPr>
                        <m:t>( )</m:t>
                      </m:r>
                      <m:r>
                        <m:rPr>
                          <m:nor/>
                        </m:rPr>
                        <a:rPr lang="en-US" sz="2800" b="0" i="0" smtClean="0">
                          <a:solidFill>
                            <a:srgbClr val="000000"/>
                          </a:solidFill>
                          <a:latin typeface="Cambria Math" panose="02040503050406030204" pitchFamily="18" charset="0"/>
                        </a:rPr>
                        <m:t> </m:t>
                      </m:r>
                      <m:r>
                        <m:rPr>
                          <m:nor/>
                        </m:rPr>
                        <a:rPr lang="en-US" sz="2800" i="0">
                          <a:solidFill>
                            <a:srgbClr val="000000"/>
                          </a:solidFill>
                          <a:latin typeface="Cambria Math" panose="02040503050406030204" pitchFamily="18" charset="0"/>
                        </a:rPr>
                        <m:t>is</m:t>
                      </m:r>
                      <m:r>
                        <m:rPr>
                          <m:nor/>
                        </m:rPr>
                        <a:rPr lang="en-US" sz="2800" i="0">
                          <a:solidFill>
                            <a:srgbClr val="000000"/>
                          </a:solidFill>
                          <a:latin typeface="Cambria Math" panose="02040503050406030204" pitchFamily="18" charset="0"/>
                        </a:rPr>
                        <m:t> </m:t>
                      </m:r>
                      <m:r>
                        <m:rPr>
                          <m:nor/>
                        </m:rPr>
                        <a:rPr lang="en-US" sz="2800" i="0">
                          <a:solidFill>
                            <a:srgbClr val="000000"/>
                          </a:solidFill>
                          <a:latin typeface="Cambria Math" panose="02040503050406030204" pitchFamily="18" charset="0"/>
                        </a:rPr>
                        <m:t>incorrect</m:t>
                      </m:r>
                    </m:oMath>
                  </m:oMathPara>
                </a14:m>
                <a:endParaRPr lang="en-US" sz="2800" dirty="0"/>
              </a:p>
            </p:txBody>
          </p:sp>
        </mc:Choice>
        <mc:Fallback>
          <p:sp>
            <p:nvSpPr>
              <p:cNvPr id="38916" name="Object 4"/>
              <p:cNvSpPr txBox="1">
                <a:spLocks noRot="1" noChangeAspect="1" noMove="1" noResize="1" noEditPoints="1" noAdjustHandles="1" noChangeArrowheads="1" noChangeShapeType="1" noTextEdit="1"/>
              </p:cNvSpPr>
              <p:nvPr>
                <p:ph sz="half" idx="2"/>
              </p:nvPr>
            </p:nvSpPr>
            <p:spPr bwMode="auto">
              <a:xfrm>
                <a:off x="234950" y="1655762"/>
                <a:ext cx="8680450" cy="4578349"/>
              </a:xfrm>
              <a:prstGeom prst="rect">
                <a:avLst/>
              </a:prstGeom>
              <a:blipFill>
                <a:blip r:embed="rId3"/>
                <a:stretch>
                  <a:fillRect l="-1403" t="-1328"/>
                </a:stretch>
              </a:blipFill>
              <a:ln w="9525">
                <a:solidFill>
                  <a:schemeClr val="tx1"/>
                </a:solidFill>
                <a:miter lim="800000"/>
                <a:headEnd/>
                <a:tailEnd/>
              </a:ln>
            </p:spPr>
            <p:txBody>
              <a:bodyPr/>
              <a:lstStyle/>
              <a:p>
                <a:r>
                  <a:rPr lang="en-US">
                    <a:noFill/>
                  </a:rPr>
                  <a:t> </a:t>
                </a:r>
              </a:p>
            </p:txBody>
          </p:sp>
        </mc:Fallback>
      </mc:AlternateContent>
      <p:sp>
        <p:nvSpPr>
          <p:cNvPr id="7" name="Footer Placeholder 5"/>
          <p:cNvSpPr>
            <a:spLocks noGrp="1"/>
          </p:cNvSpPr>
          <p:nvPr>
            <p:ph type="ftr" sz="quarter" idx="11"/>
          </p:nvPr>
        </p:nvSpPr>
        <p:spPr/>
        <p:txBody>
          <a:bodyPr/>
          <a:lstStyle/>
          <a:p>
            <a:pPr>
              <a:defRPr/>
            </a:pPr>
            <a:r>
              <a:rPr lang="en-US" altLang="zh-CN"/>
              <a:t>Adaboost , 2022.9.29a</a:t>
            </a:r>
            <a:endParaRPr lang="en-US" altLang="zh-CN" dirty="0"/>
          </a:p>
        </p:txBody>
      </p:sp>
      <p:sp>
        <p:nvSpPr>
          <p:cNvPr id="38918"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CE6F60B1-2F6E-4399-A1F3-6700BB6C24B7}" type="slidenum">
              <a:rPr lang="en-US" altLang="en-US" sz="1200">
                <a:latin typeface="Garamond" pitchFamily="18" charset="0"/>
              </a:rPr>
              <a:pPr eaLnBrk="1" hangingPunct="1">
                <a:spcBef>
                  <a:spcPct val="0"/>
                </a:spcBef>
                <a:buFontTx/>
                <a:buNone/>
              </a:pPr>
              <a:t>40</a:t>
            </a:fld>
            <a:endParaRPr lang="en-US" altLang="en-US" sz="1200">
              <a:latin typeface="Garamond" pitchFamily="18" charset="0"/>
            </a:endParaRPr>
          </a:p>
        </p:txBody>
      </p:sp>
      <p:sp>
        <p:nvSpPr>
          <p:cNvPr id="38919" name="Text Box 6"/>
          <p:cNvSpPr txBox="1">
            <a:spLocks noChangeArrowheads="1"/>
          </p:cNvSpPr>
          <p:nvPr/>
        </p:nvSpPr>
        <p:spPr bwMode="auto">
          <a:xfrm>
            <a:off x="381000" y="6215856"/>
            <a:ext cx="8680450" cy="646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1800" dirty="0">
                <a:latin typeface="Arial" charset="0"/>
              </a:rPr>
              <a:t>The proof can be found at </a:t>
            </a:r>
            <a:r>
              <a:rPr lang="en-US" altLang="en-US" sz="1800" dirty="0">
                <a:latin typeface="Arial" charset="0"/>
                <a:hlinkClick r:id="rId4"/>
              </a:rPr>
              <a:t>http://vision.ucsd.edu/~bbabenko/data/boosting_note.pdf</a:t>
            </a:r>
            <a:endParaRPr lang="en-US" altLang="en-US" sz="1800" dirty="0">
              <a:latin typeface="Arial" charset="0"/>
            </a:endParaRPr>
          </a:p>
          <a:p>
            <a:pPr eaLnBrk="1" hangingPunct="1">
              <a:spcBef>
                <a:spcPct val="0"/>
              </a:spcBef>
              <a:buFontTx/>
              <a:buNone/>
            </a:pPr>
            <a:r>
              <a:rPr lang="en-US" altLang="en-US" sz="1800" dirty="0">
                <a:latin typeface="Arial" charset="0"/>
              </a:rPr>
              <a:t>Also see appendix. </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9940" name="Rectangle 5"/>
              <p:cNvSpPr>
                <a:spLocks noGrp="1" noChangeArrowheads="1"/>
              </p:cNvSpPr>
              <p:nvPr>
                <p:ph type="title"/>
              </p:nvPr>
            </p:nvSpPr>
            <p:spPr>
              <a:xfrm>
                <a:off x="445294" y="944835"/>
                <a:ext cx="6629400" cy="561975"/>
              </a:xfrm>
            </p:spPr>
            <p:txBody>
              <a:bodyPr rtlCol="0">
                <a:normAutofit fontScale="90000"/>
              </a:bodyPr>
              <a:lstStyle/>
              <a:p>
                <a:pPr>
                  <a:defRPr/>
                </a:pPr>
                <a:r>
                  <a:rPr lang="en-US" altLang="en-US" sz="2200" dirty="0"/>
                  <a:t>Step 3: Find Z (normalization factor). </a:t>
                </a:r>
                <a:r>
                  <a:rPr lang="en-US" altLang="en-US" sz="2200" dirty="0" err="1"/>
                  <a:t>Note:D</a:t>
                </a:r>
                <a:r>
                  <a:rPr lang="en-US" altLang="en-US" sz="2200" baseline="-25000" dirty="0" err="1"/>
                  <a:t>t</a:t>
                </a:r>
                <a:r>
                  <a:rPr lang="en-US" altLang="en-US" sz="2200" baseline="-25000" dirty="0"/>
                  <a:t>=1</a:t>
                </a:r>
                <a:r>
                  <a:rPr lang="en-US" altLang="en-US" sz="2200" dirty="0"/>
                  <a:t>=0.1,</a:t>
                </a:r>
                <a:r>
                  <a:rPr lang="en-US" altLang="en-US" sz="2200" i="1" dirty="0"/>
                  <a:t>a</a:t>
                </a:r>
                <a:r>
                  <a:rPr lang="en-US" altLang="zh-CN" sz="2200" i="1" baseline="-25000" dirty="0"/>
                  <a:t>t=1</a:t>
                </a:r>
                <a:r>
                  <a:rPr lang="en-US" altLang="en-US" sz="2200" i="1" dirty="0"/>
                  <a:t> </a:t>
                </a:r>
                <a:r>
                  <a:rPr lang="en-US" altLang="en-US" sz="2200" dirty="0"/>
                  <a:t>=0.424</a:t>
                </a:r>
                <a:br>
                  <a:rPr lang="en-US" altLang="en-US" sz="2900" dirty="0"/>
                </a:br>
                <a:r>
                  <a:rPr lang="en-US" altLang="en-US" sz="2700" dirty="0"/>
                  <a:t>update rule: </a:t>
                </a:r>
                <a14:m>
                  <m:oMath xmlns:m="http://schemas.openxmlformats.org/officeDocument/2006/math">
                    <m:sSub>
                      <m:sSubPr>
                        <m:ctrlPr>
                          <a:rPr lang="en-US" sz="2700" i="1">
                            <a:solidFill>
                              <a:srgbClr val="000000"/>
                            </a:solidFill>
                            <a:latin typeface="Cambria Math" panose="02040503050406030204" pitchFamily="18" charset="0"/>
                          </a:rPr>
                        </m:ctrlPr>
                      </m:sSubPr>
                      <m:e>
                        <m:r>
                          <a:rPr lang="en-US" sz="2700" i="1">
                            <a:solidFill>
                              <a:srgbClr val="000000"/>
                            </a:solidFill>
                            <a:latin typeface="Cambria Math" panose="02040503050406030204" pitchFamily="18" charset="0"/>
                          </a:rPr>
                          <m:t>𝐷</m:t>
                        </m:r>
                      </m:e>
                      <m:sub>
                        <m:r>
                          <a:rPr lang="en-US" sz="2700" i="1">
                            <a:solidFill>
                              <a:srgbClr val="000000"/>
                            </a:solidFill>
                            <a:latin typeface="Cambria Math" panose="02040503050406030204" pitchFamily="18" charset="0"/>
                          </a:rPr>
                          <m:t>𝑡</m:t>
                        </m:r>
                        <m:r>
                          <a:rPr lang="en-US" sz="2700" i="1">
                            <a:solidFill>
                              <a:srgbClr val="000000"/>
                            </a:solidFill>
                            <a:latin typeface="Cambria Math" panose="02040503050406030204" pitchFamily="18" charset="0"/>
                          </a:rPr>
                          <m:t>+1</m:t>
                        </m:r>
                      </m:sub>
                    </m:sSub>
                    <m:d>
                      <m:dPr>
                        <m:ctrlPr>
                          <a:rPr lang="en-US" sz="2700" i="1">
                            <a:solidFill>
                              <a:srgbClr val="000000"/>
                            </a:solidFill>
                            <a:latin typeface="Cambria Math" panose="02040503050406030204" pitchFamily="18" charset="0"/>
                          </a:rPr>
                        </m:ctrlPr>
                      </m:dPr>
                      <m:e>
                        <m:r>
                          <a:rPr lang="en-US" sz="2700" i="1">
                            <a:solidFill>
                              <a:srgbClr val="000000"/>
                            </a:solidFill>
                            <a:latin typeface="Cambria Math" panose="02040503050406030204" pitchFamily="18" charset="0"/>
                          </a:rPr>
                          <m:t>𝑖</m:t>
                        </m:r>
                      </m:e>
                    </m:d>
                  </m:oMath>
                </a14:m>
                <a:r>
                  <a:rPr lang="en-US" altLang="en-US" sz="2700" dirty="0">
                    <a:sym typeface="Symbol" panose="05050102010706020507" pitchFamily="18" charset="2"/>
                  </a:rPr>
                  <a:t> </a:t>
                </a:r>
                <a14:m>
                  <m:oMath xmlns:m="http://schemas.openxmlformats.org/officeDocument/2006/math">
                    <m:sSub>
                      <m:sSubPr>
                        <m:ctrlPr>
                          <a:rPr lang="en-US" sz="2700" i="1">
                            <a:solidFill>
                              <a:srgbClr val="000000"/>
                            </a:solidFill>
                            <a:latin typeface="Cambria Math" panose="02040503050406030204" pitchFamily="18" charset="0"/>
                          </a:rPr>
                        </m:ctrlPr>
                      </m:sSubPr>
                      <m:e>
                        <m:r>
                          <a:rPr lang="en-US" sz="2700" i="1">
                            <a:solidFill>
                              <a:srgbClr val="000000"/>
                            </a:solidFill>
                            <a:latin typeface="Cambria Math" panose="02040503050406030204" pitchFamily="18" charset="0"/>
                          </a:rPr>
                          <m:t>𝐷</m:t>
                        </m:r>
                      </m:e>
                      <m:sub>
                        <m:r>
                          <a:rPr lang="en-US" sz="2700" i="1">
                            <a:solidFill>
                              <a:srgbClr val="000000"/>
                            </a:solidFill>
                            <a:latin typeface="Cambria Math" panose="02040503050406030204" pitchFamily="18" charset="0"/>
                          </a:rPr>
                          <m:t>𝑡</m:t>
                        </m:r>
                      </m:sub>
                    </m:sSub>
                    <m:r>
                      <a:rPr lang="en-US" sz="2700" i="1">
                        <a:solidFill>
                          <a:srgbClr val="000000"/>
                        </a:solidFill>
                        <a:latin typeface="Cambria Math" panose="02040503050406030204" pitchFamily="18" charset="0"/>
                      </a:rPr>
                      <m:t>(</m:t>
                    </m:r>
                    <m:r>
                      <a:rPr lang="en-US" sz="2700" i="1">
                        <a:solidFill>
                          <a:srgbClr val="000000"/>
                        </a:solidFill>
                        <a:latin typeface="Cambria Math" panose="02040503050406030204" pitchFamily="18" charset="0"/>
                      </a:rPr>
                      <m:t>𝑖</m:t>
                    </m:r>
                    <m:r>
                      <a:rPr lang="en-US" sz="2700" i="1">
                        <a:solidFill>
                          <a:srgbClr val="000000"/>
                        </a:solidFill>
                        <a:latin typeface="Cambria Math" panose="02040503050406030204" pitchFamily="18" charset="0"/>
                      </a:rPr>
                      <m:t>)</m:t>
                    </m:r>
                    <m:func>
                      <m:funcPr>
                        <m:ctrlPr>
                          <a:rPr lang="en-US" sz="2700" i="1">
                            <a:solidFill>
                              <a:srgbClr val="000000"/>
                            </a:solidFill>
                            <a:latin typeface="Cambria Math" panose="02040503050406030204" pitchFamily="18" charset="0"/>
                          </a:rPr>
                        </m:ctrlPr>
                      </m:funcPr>
                      <m:fName>
                        <m:r>
                          <m:rPr>
                            <m:sty m:val="p"/>
                          </m:rPr>
                          <a:rPr lang="en-US" sz="2700">
                            <a:solidFill>
                              <a:srgbClr val="000000"/>
                            </a:solidFill>
                            <a:latin typeface="Cambria Math" panose="02040503050406030204" pitchFamily="18" charset="0"/>
                          </a:rPr>
                          <m:t>exp</m:t>
                        </m:r>
                      </m:fName>
                      <m:e>
                        <m:r>
                          <a:rPr lang="en-US" sz="2700" i="1">
                            <a:solidFill>
                              <a:srgbClr val="000000"/>
                            </a:solidFill>
                            <a:latin typeface="Cambria Math" panose="02040503050406030204" pitchFamily="18" charset="0"/>
                          </a:rPr>
                          <m:t>(</m:t>
                        </m:r>
                      </m:e>
                    </m:func>
                    <m:r>
                      <a:rPr lang="en-US" sz="2700" i="1">
                        <a:solidFill>
                          <a:srgbClr val="000000"/>
                        </a:solidFill>
                        <a:latin typeface="Cambria Math" panose="02040503050406030204" pitchFamily="18" charset="0"/>
                      </a:rPr>
                      <m:t>−</m:t>
                    </m:r>
                    <m:sSub>
                      <m:sSubPr>
                        <m:ctrlPr>
                          <a:rPr lang="en-US" sz="2700" i="1">
                            <a:solidFill>
                              <a:srgbClr val="000000"/>
                            </a:solidFill>
                            <a:latin typeface="Cambria Math" panose="02040503050406030204" pitchFamily="18" charset="0"/>
                          </a:rPr>
                        </m:ctrlPr>
                      </m:sSubPr>
                      <m:e>
                        <m:r>
                          <a:rPr lang="en-US" sz="2700" i="1">
                            <a:solidFill>
                              <a:srgbClr val="000000"/>
                            </a:solidFill>
                            <a:latin typeface="Cambria Math" panose="02040503050406030204" pitchFamily="18" charset="0"/>
                          </a:rPr>
                          <m:t>𝛼</m:t>
                        </m:r>
                      </m:e>
                      <m:sub>
                        <m:r>
                          <a:rPr lang="en-US" sz="2700" i="1">
                            <a:solidFill>
                              <a:srgbClr val="000000"/>
                            </a:solidFill>
                            <a:latin typeface="Cambria Math" panose="02040503050406030204" pitchFamily="18" charset="0"/>
                          </a:rPr>
                          <m:t>𝑡</m:t>
                        </m:r>
                      </m:sub>
                    </m:sSub>
                    <m:sSub>
                      <m:sSubPr>
                        <m:ctrlPr>
                          <a:rPr lang="en-US" sz="2700" i="1">
                            <a:solidFill>
                              <a:srgbClr val="000000"/>
                            </a:solidFill>
                            <a:latin typeface="Cambria Math" panose="02040503050406030204" pitchFamily="18" charset="0"/>
                          </a:rPr>
                        </m:ctrlPr>
                      </m:sSubPr>
                      <m:e>
                        <m:r>
                          <a:rPr lang="en-US" sz="2700" i="1">
                            <a:solidFill>
                              <a:srgbClr val="000000"/>
                            </a:solidFill>
                            <a:latin typeface="Cambria Math" panose="02040503050406030204" pitchFamily="18" charset="0"/>
                          </a:rPr>
                          <m:t>𝑦</m:t>
                        </m:r>
                      </m:e>
                      <m:sub>
                        <m:r>
                          <a:rPr lang="en-US" sz="2700" i="1">
                            <a:solidFill>
                              <a:srgbClr val="000000"/>
                            </a:solidFill>
                            <a:latin typeface="Cambria Math" panose="02040503050406030204" pitchFamily="18" charset="0"/>
                          </a:rPr>
                          <m:t>𝑖</m:t>
                        </m:r>
                      </m:sub>
                    </m:sSub>
                    <m:sSub>
                      <m:sSubPr>
                        <m:ctrlPr>
                          <a:rPr lang="en-US" sz="2700" i="1">
                            <a:solidFill>
                              <a:srgbClr val="000000"/>
                            </a:solidFill>
                            <a:latin typeface="Cambria Math" panose="02040503050406030204" pitchFamily="18" charset="0"/>
                          </a:rPr>
                        </m:ctrlPr>
                      </m:sSubPr>
                      <m:e>
                        <m:r>
                          <a:rPr lang="en-US" sz="2700" i="1">
                            <a:solidFill>
                              <a:srgbClr val="000000"/>
                            </a:solidFill>
                            <a:latin typeface="Cambria Math" panose="02040503050406030204" pitchFamily="18" charset="0"/>
                          </a:rPr>
                          <m:t>h</m:t>
                        </m:r>
                      </m:e>
                      <m:sub>
                        <m:r>
                          <a:rPr lang="en-US" sz="2700" i="1">
                            <a:solidFill>
                              <a:srgbClr val="000000"/>
                            </a:solidFill>
                            <a:latin typeface="Cambria Math" panose="02040503050406030204" pitchFamily="18" charset="0"/>
                          </a:rPr>
                          <m:t>𝑡</m:t>
                        </m:r>
                      </m:sub>
                    </m:sSub>
                    <m:r>
                      <a:rPr lang="en-US" sz="2700" i="1">
                        <a:solidFill>
                          <a:srgbClr val="000000"/>
                        </a:solidFill>
                        <a:latin typeface="Cambria Math" panose="02040503050406030204" pitchFamily="18" charset="0"/>
                      </a:rPr>
                      <m:t>(</m:t>
                    </m:r>
                    <m:sSub>
                      <m:sSubPr>
                        <m:ctrlPr>
                          <a:rPr lang="en-US" sz="2700" i="1">
                            <a:solidFill>
                              <a:srgbClr val="000000"/>
                            </a:solidFill>
                            <a:latin typeface="Cambria Math" panose="02040503050406030204" pitchFamily="18" charset="0"/>
                          </a:rPr>
                        </m:ctrlPr>
                      </m:sSubPr>
                      <m:e>
                        <m:r>
                          <a:rPr lang="en-US" sz="2700" i="1">
                            <a:solidFill>
                              <a:srgbClr val="000000"/>
                            </a:solidFill>
                            <a:latin typeface="Cambria Math" panose="02040503050406030204" pitchFamily="18" charset="0"/>
                          </a:rPr>
                          <m:t>𝑥</m:t>
                        </m:r>
                      </m:e>
                      <m:sub>
                        <m:r>
                          <a:rPr lang="en-US" sz="2700" i="1">
                            <a:solidFill>
                              <a:srgbClr val="000000"/>
                            </a:solidFill>
                            <a:latin typeface="Cambria Math" panose="02040503050406030204" pitchFamily="18" charset="0"/>
                          </a:rPr>
                          <m:t>𝑖</m:t>
                        </m:r>
                      </m:sub>
                    </m:sSub>
                    <m:r>
                      <a:rPr lang="en-US" sz="2700" i="1">
                        <a:solidFill>
                          <a:srgbClr val="000000"/>
                        </a:solidFill>
                        <a:latin typeface="Cambria Math" panose="02040503050406030204" pitchFamily="18" charset="0"/>
                      </a:rPr>
                      <m:t>))</m:t>
                    </m:r>
                  </m:oMath>
                </a14:m>
                <a:r>
                  <a:rPr lang="en-US" sz="2700" i="1" dirty="0">
                    <a:solidFill>
                      <a:srgbClr val="000000"/>
                    </a:solidFill>
                    <a:latin typeface="Cambria Math" panose="02040503050406030204" pitchFamily="18" charset="0"/>
                  </a:rPr>
                  <a:t>, </a:t>
                </a:r>
                <a:br>
                  <a:rPr lang="en-US" altLang="en-US" sz="2700" dirty="0"/>
                </a:br>
                <a:r>
                  <a:rPr lang="en-US" altLang="en-US" sz="2200" dirty="0" err="1"/>
                  <a:t>Correct_weight_sample_i</a:t>
                </a:r>
                <a:r>
                  <a:rPr lang="en-US" altLang="en-US" sz="2200" dirty="0"/>
                  <a:t> </a:t>
                </a:r>
                <a:r>
                  <a:rPr lang="en-US" altLang="en-US" sz="2900" dirty="0">
                    <a:sym typeface="Symbol" panose="05050102010706020507" pitchFamily="18" charset="2"/>
                  </a:rPr>
                  <a:t></a:t>
                </a:r>
                <a:r>
                  <a:rPr lang="en-US" sz="2000" dirty="0">
                    <a:solidFill>
                      <a:srgbClr val="000000"/>
                    </a:solidFill>
                  </a:rPr>
                  <a:t> </a:t>
                </a:r>
                <a14:m>
                  <m:oMath xmlns:m="http://schemas.openxmlformats.org/officeDocument/2006/math">
                    <m:sSub>
                      <m:sSubPr>
                        <m:ctrlPr>
                          <a:rPr lang="en-US" sz="2000" i="1">
                            <a:solidFill>
                              <a:srgbClr val="000000"/>
                            </a:solidFill>
                            <a:latin typeface="Cambria Math" panose="02040503050406030204" pitchFamily="18" charset="0"/>
                          </a:rPr>
                        </m:ctrlPr>
                      </m:sSubPr>
                      <m:e>
                        <m:r>
                          <a:rPr lang="en-US" sz="2000" i="1">
                            <a:solidFill>
                              <a:srgbClr val="000000"/>
                            </a:solidFill>
                            <a:latin typeface="Cambria Math" panose="02040503050406030204" pitchFamily="18" charset="0"/>
                          </a:rPr>
                          <m:t>𝐷</m:t>
                        </m:r>
                      </m:e>
                      <m:sub>
                        <m:r>
                          <a:rPr lang="en-US" sz="2000" i="1">
                            <a:solidFill>
                              <a:srgbClr val="000000"/>
                            </a:solidFill>
                            <a:latin typeface="Cambria Math" panose="02040503050406030204" pitchFamily="18" charset="0"/>
                          </a:rPr>
                          <m:t>𝑡</m:t>
                        </m:r>
                      </m:sub>
                    </m:sSub>
                    <m:d>
                      <m:dPr>
                        <m:ctrlPr>
                          <a:rPr lang="en-US" sz="2000" i="1">
                            <a:solidFill>
                              <a:srgbClr val="000000"/>
                            </a:solidFill>
                            <a:latin typeface="Cambria Math" panose="02040503050406030204" pitchFamily="18" charset="0"/>
                          </a:rPr>
                        </m:ctrlPr>
                      </m:dPr>
                      <m:e>
                        <m:r>
                          <a:rPr lang="en-US" sz="2000" i="1">
                            <a:solidFill>
                              <a:srgbClr val="000000"/>
                            </a:solidFill>
                            <a:latin typeface="Cambria Math" panose="02040503050406030204" pitchFamily="18" charset="0"/>
                          </a:rPr>
                          <m:t>𝑖</m:t>
                        </m:r>
                      </m:e>
                    </m:d>
                    <m:sSup>
                      <m:sSupPr>
                        <m:ctrlPr>
                          <a:rPr lang="en-US" sz="2000" i="1">
                            <a:solidFill>
                              <a:srgbClr val="000000"/>
                            </a:solidFill>
                            <a:latin typeface="Cambria Math" panose="02040503050406030204" pitchFamily="18" charset="0"/>
                          </a:rPr>
                        </m:ctrlPr>
                      </m:sSupPr>
                      <m:e>
                        <m:r>
                          <a:rPr lang="en-US" sz="2000" i="1">
                            <a:solidFill>
                              <a:srgbClr val="000000"/>
                            </a:solidFill>
                            <a:latin typeface="Cambria Math" panose="02040503050406030204" pitchFamily="18" charset="0"/>
                          </a:rPr>
                          <m:t>𝑒</m:t>
                        </m:r>
                      </m:e>
                      <m:sup>
                        <m:r>
                          <a:rPr lang="en-US" sz="2000" i="1">
                            <a:solidFill>
                              <a:srgbClr val="000000"/>
                            </a:solidFill>
                            <a:latin typeface="Cambria Math" panose="02040503050406030204" pitchFamily="18" charset="0"/>
                          </a:rPr>
                          <m:t>−</m:t>
                        </m:r>
                        <m:sSub>
                          <m:sSubPr>
                            <m:ctrlPr>
                              <a:rPr lang="en-US" sz="2000" i="1">
                                <a:solidFill>
                                  <a:srgbClr val="000000"/>
                                </a:solidFill>
                                <a:latin typeface="Cambria Math" panose="02040503050406030204" pitchFamily="18" charset="0"/>
                              </a:rPr>
                            </m:ctrlPr>
                          </m:sSubPr>
                          <m:e>
                            <m:r>
                              <m:rPr>
                                <m:sty m:val="p"/>
                              </m:rPr>
                              <a:rPr lang="en-US" sz="2000" i="1">
                                <a:solidFill>
                                  <a:srgbClr val="000000"/>
                                </a:solidFill>
                                <a:latin typeface="Cambria Math" panose="02040503050406030204" pitchFamily="18" charset="0"/>
                              </a:rPr>
                              <m:t>α</m:t>
                            </m:r>
                          </m:e>
                          <m:sub>
                            <m:r>
                              <a:rPr lang="en-US" sz="2000" i="1">
                                <a:solidFill>
                                  <a:srgbClr val="000000"/>
                                </a:solidFill>
                                <a:latin typeface="Cambria Math" panose="02040503050406030204" pitchFamily="18" charset="0"/>
                              </a:rPr>
                              <m:t>𝑡</m:t>
                            </m:r>
                          </m:sub>
                        </m:sSub>
                      </m:sup>
                    </m:sSup>
                    <m:r>
                      <a:rPr lang="en-US" sz="2000" b="0" i="1" smtClean="0">
                        <a:solidFill>
                          <a:srgbClr val="000000"/>
                        </a:solidFill>
                        <a:latin typeface="Cambria Math" panose="02040503050406030204" pitchFamily="18" charset="0"/>
                      </a:rPr>
                      <m:t>=,</m:t>
                    </m:r>
                    <m:sSub>
                      <m:sSubPr>
                        <m:ctrlPr>
                          <a:rPr lang="en-US" sz="2000" i="1">
                            <a:solidFill>
                              <a:srgbClr val="000000"/>
                            </a:solidFill>
                            <a:latin typeface="Cambria Math" panose="02040503050406030204" pitchFamily="18" charset="0"/>
                          </a:rPr>
                        </m:ctrlPr>
                      </m:sSubPr>
                      <m:e>
                        <m:r>
                          <a:rPr lang="en-US" sz="2000" b="0" i="1" smtClean="0">
                            <a:solidFill>
                              <a:srgbClr val="000000"/>
                            </a:solidFill>
                            <a:latin typeface="Cambria Math" panose="02040503050406030204" pitchFamily="18" charset="0"/>
                          </a:rPr>
                          <m:t> </m:t>
                        </m:r>
                        <m:r>
                          <a:rPr lang="en-US" sz="2000" b="0" i="1" smtClean="0">
                            <a:solidFill>
                              <a:srgbClr val="000000"/>
                            </a:solidFill>
                            <a:latin typeface="Cambria Math" panose="02040503050406030204" pitchFamily="18" charset="0"/>
                          </a:rPr>
                          <m:t>𝑓𝑜𝑟</m:t>
                        </m:r>
                        <m:r>
                          <a:rPr lang="en-US" sz="2000" b="0" i="1" smtClean="0">
                            <a:solidFill>
                              <a:srgbClr val="000000"/>
                            </a:solidFill>
                            <a:latin typeface="Cambria Math" panose="02040503050406030204" pitchFamily="18" charset="0"/>
                          </a:rPr>
                          <m:t> </m:t>
                        </m:r>
                        <m:r>
                          <a:rPr lang="en-US" sz="2000" i="1">
                            <a:solidFill>
                              <a:srgbClr val="000000"/>
                            </a:solidFill>
                            <a:latin typeface="Cambria Math" panose="02040503050406030204" pitchFamily="18" charset="0"/>
                          </a:rPr>
                          <m:t>𝑦</m:t>
                        </m:r>
                      </m:e>
                      <m:sub>
                        <m:r>
                          <a:rPr lang="en-US" sz="2000" i="1">
                            <a:solidFill>
                              <a:srgbClr val="000000"/>
                            </a:solidFill>
                            <a:latin typeface="Cambria Math" panose="02040503050406030204" pitchFamily="18" charset="0"/>
                          </a:rPr>
                          <m:t>𝑖</m:t>
                        </m:r>
                      </m:sub>
                    </m:sSub>
                    <m:sSub>
                      <m:sSubPr>
                        <m:ctrlPr>
                          <a:rPr lang="en-US" sz="2000" i="1">
                            <a:solidFill>
                              <a:srgbClr val="000000"/>
                            </a:solidFill>
                            <a:latin typeface="Cambria Math" panose="02040503050406030204" pitchFamily="18" charset="0"/>
                          </a:rPr>
                        </m:ctrlPr>
                      </m:sSubPr>
                      <m:e>
                        <m:r>
                          <a:rPr lang="en-US" sz="2000" i="1">
                            <a:solidFill>
                              <a:srgbClr val="000000"/>
                            </a:solidFill>
                            <a:latin typeface="Cambria Math" panose="02040503050406030204" pitchFamily="18" charset="0"/>
                          </a:rPr>
                          <m:t>h</m:t>
                        </m:r>
                      </m:e>
                      <m:sub>
                        <m:r>
                          <a:rPr lang="en-US" sz="2000" i="1">
                            <a:solidFill>
                              <a:srgbClr val="000000"/>
                            </a:solidFill>
                            <a:latin typeface="Cambria Math" panose="02040503050406030204" pitchFamily="18" charset="0"/>
                          </a:rPr>
                          <m:t>𝑡</m:t>
                        </m:r>
                      </m:sub>
                    </m:sSub>
                    <m:d>
                      <m:dPr>
                        <m:ctrlPr>
                          <a:rPr lang="en-US" sz="2000" i="1">
                            <a:solidFill>
                              <a:srgbClr val="000000"/>
                            </a:solidFill>
                            <a:latin typeface="Cambria Math" panose="02040503050406030204" pitchFamily="18" charset="0"/>
                          </a:rPr>
                        </m:ctrlPr>
                      </m:dPr>
                      <m:e>
                        <m:sSub>
                          <m:sSubPr>
                            <m:ctrlPr>
                              <a:rPr lang="en-US" sz="2000" i="1">
                                <a:solidFill>
                                  <a:srgbClr val="000000"/>
                                </a:solidFill>
                                <a:latin typeface="Cambria Math" panose="02040503050406030204" pitchFamily="18" charset="0"/>
                              </a:rPr>
                            </m:ctrlPr>
                          </m:sSubPr>
                          <m:e>
                            <m:r>
                              <a:rPr lang="en-US" sz="2000" i="1">
                                <a:solidFill>
                                  <a:srgbClr val="000000"/>
                                </a:solidFill>
                                <a:latin typeface="Cambria Math" panose="02040503050406030204" pitchFamily="18" charset="0"/>
                              </a:rPr>
                              <m:t>𝑥</m:t>
                            </m:r>
                          </m:e>
                          <m:sub>
                            <m:r>
                              <a:rPr lang="en-US" sz="2000" i="1">
                                <a:solidFill>
                                  <a:srgbClr val="000000"/>
                                </a:solidFill>
                                <a:latin typeface="Cambria Math" panose="02040503050406030204" pitchFamily="18" charset="0"/>
                              </a:rPr>
                              <m:t>𝑖</m:t>
                            </m:r>
                          </m:sub>
                        </m:sSub>
                      </m:e>
                    </m:d>
                  </m:oMath>
                </a14:m>
                <a:r>
                  <a:rPr lang="en-US" altLang="en-US" sz="2000" dirty="0"/>
                  <a:t>= +1</a:t>
                </a:r>
                <a:br>
                  <a:rPr lang="en-US" altLang="en-US" sz="2900" dirty="0"/>
                </a:br>
                <a:r>
                  <a:rPr lang="en-US" altLang="en-US" sz="2200" dirty="0" err="1"/>
                  <a:t>InCorrect_weight_sample_i</a:t>
                </a:r>
                <a:r>
                  <a:rPr lang="en-US" altLang="en-US" sz="2200" dirty="0"/>
                  <a:t> </a:t>
                </a:r>
                <a:r>
                  <a:rPr lang="en-US" altLang="en-US" sz="2400" dirty="0">
                    <a:sym typeface="Symbol" panose="05050102010706020507" pitchFamily="18" charset="2"/>
                  </a:rPr>
                  <a:t></a:t>
                </a:r>
                <a:r>
                  <a:rPr lang="en-US" sz="2200" dirty="0">
                    <a:solidFill>
                      <a:srgbClr val="000000"/>
                    </a:solidFill>
                  </a:rPr>
                  <a:t> </a:t>
                </a:r>
                <a14:m>
                  <m:oMath xmlns:m="http://schemas.openxmlformats.org/officeDocument/2006/math">
                    <m:sSub>
                      <m:sSubPr>
                        <m:ctrlPr>
                          <a:rPr lang="en-US" sz="2000" i="1">
                            <a:solidFill>
                              <a:srgbClr val="000000"/>
                            </a:solidFill>
                            <a:latin typeface="Cambria Math" panose="02040503050406030204" pitchFamily="18" charset="0"/>
                          </a:rPr>
                        </m:ctrlPr>
                      </m:sSubPr>
                      <m:e>
                        <m:r>
                          <a:rPr lang="en-US" sz="2000" i="1">
                            <a:solidFill>
                              <a:srgbClr val="000000"/>
                            </a:solidFill>
                            <a:latin typeface="Cambria Math" panose="02040503050406030204" pitchFamily="18" charset="0"/>
                          </a:rPr>
                          <m:t>𝐷</m:t>
                        </m:r>
                      </m:e>
                      <m:sub>
                        <m:r>
                          <a:rPr lang="en-US" sz="2000" i="1">
                            <a:solidFill>
                              <a:srgbClr val="000000"/>
                            </a:solidFill>
                            <a:latin typeface="Cambria Math" panose="02040503050406030204" pitchFamily="18" charset="0"/>
                          </a:rPr>
                          <m:t>𝑡</m:t>
                        </m:r>
                      </m:sub>
                    </m:sSub>
                    <m:d>
                      <m:dPr>
                        <m:ctrlPr>
                          <a:rPr lang="en-US" sz="2000" i="1">
                            <a:solidFill>
                              <a:srgbClr val="000000"/>
                            </a:solidFill>
                            <a:latin typeface="Cambria Math" panose="02040503050406030204" pitchFamily="18" charset="0"/>
                          </a:rPr>
                        </m:ctrlPr>
                      </m:dPr>
                      <m:e>
                        <m:r>
                          <a:rPr lang="en-US" sz="2000" i="1">
                            <a:solidFill>
                              <a:srgbClr val="000000"/>
                            </a:solidFill>
                            <a:latin typeface="Cambria Math" panose="02040503050406030204" pitchFamily="18" charset="0"/>
                          </a:rPr>
                          <m:t>𝑖</m:t>
                        </m:r>
                      </m:e>
                    </m:d>
                    <m:sSup>
                      <m:sSupPr>
                        <m:ctrlPr>
                          <a:rPr lang="en-US" sz="2000" i="1">
                            <a:solidFill>
                              <a:srgbClr val="000000"/>
                            </a:solidFill>
                            <a:latin typeface="Cambria Math" panose="02040503050406030204" pitchFamily="18" charset="0"/>
                          </a:rPr>
                        </m:ctrlPr>
                      </m:sSupPr>
                      <m:e>
                        <m:r>
                          <a:rPr lang="en-US" sz="2000" i="1">
                            <a:solidFill>
                              <a:srgbClr val="000000"/>
                            </a:solidFill>
                            <a:latin typeface="Cambria Math" panose="02040503050406030204" pitchFamily="18" charset="0"/>
                          </a:rPr>
                          <m:t>𝑒</m:t>
                        </m:r>
                      </m:e>
                      <m:sup>
                        <m:r>
                          <a:rPr lang="en-US" sz="2000" b="0" i="1" smtClean="0">
                            <a:solidFill>
                              <a:srgbClr val="000000"/>
                            </a:solidFill>
                            <a:latin typeface="Cambria Math" panose="02040503050406030204" pitchFamily="18" charset="0"/>
                          </a:rPr>
                          <m:t>+</m:t>
                        </m:r>
                        <m:sSub>
                          <m:sSubPr>
                            <m:ctrlPr>
                              <a:rPr lang="en-US" sz="2000" i="1" smtClean="0">
                                <a:solidFill>
                                  <a:srgbClr val="000000"/>
                                </a:solidFill>
                                <a:latin typeface="Cambria Math" panose="02040503050406030204" pitchFamily="18" charset="0"/>
                              </a:rPr>
                            </m:ctrlPr>
                          </m:sSubPr>
                          <m:e>
                            <m:r>
                              <m:rPr>
                                <m:sty m:val="p"/>
                              </m:rPr>
                              <a:rPr lang="en-US" sz="2000" i="1">
                                <a:solidFill>
                                  <a:srgbClr val="000000"/>
                                </a:solidFill>
                                <a:latin typeface="Cambria Math" panose="02040503050406030204" pitchFamily="18" charset="0"/>
                              </a:rPr>
                              <m:t>α</m:t>
                            </m:r>
                          </m:e>
                          <m:sub>
                            <m:r>
                              <a:rPr lang="en-US" sz="2000" i="1" smtClean="0">
                                <a:solidFill>
                                  <a:srgbClr val="000000"/>
                                </a:solidFill>
                                <a:latin typeface="Cambria Math" panose="02040503050406030204" pitchFamily="18" charset="0"/>
                              </a:rPr>
                              <m:t>𝑡</m:t>
                            </m:r>
                          </m:sub>
                        </m:sSub>
                      </m:sup>
                    </m:sSup>
                    <m:r>
                      <a:rPr lang="en-US" sz="2000" b="0" i="1" smtClean="0">
                        <a:solidFill>
                          <a:srgbClr val="000000"/>
                        </a:solidFill>
                        <a:latin typeface="Cambria Math" panose="02040503050406030204" pitchFamily="18" charset="0"/>
                      </a:rPr>
                      <m:t>,</m:t>
                    </m:r>
                    <m:sSub>
                      <m:sSubPr>
                        <m:ctrlPr>
                          <a:rPr lang="en-US" sz="2000" i="1">
                            <a:solidFill>
                              <a:srgbClr val="000000"/>
                            </a:solidFill>
                            <a:latin typeface="Cambria Math" panose="02040503050406030204" pitchFamily="18" charset="0"/>
                          </a:rPr>
                        </m:ctrlPr>
                      </m:sSubPr>
                      <m:e>
                        <m:r>
                          <a:rPr lang="en-US" sz="2000" i="1">
                            <a:solidFill>
                              <a:srgbClr val="000000"/>
                            </a:solidFill>
                            <a:latin typeface="Cambria Math" panose="02040503050406030204" pitchFamily="18" charset="0"/>
                          </a:rPr>
                          <m:t> </m:t>
                        </m:r>
                        <m:r>
                          <a:rPr lang="en-US" sz="2000" i="1">
                            <a:solidFill>
                              <a:srgbClr val="000000"/>
                            </a:solidFill>
                            <a:latin typeface="Cambria Math" panose="02040503050406030204" pitchFamily="18" charset="0"/>
                          </a:rPr>
                          <m:t>𝑓𝑜𝑟</m:t>
                        </m:r>
                        <m:r>
                          <a:rPr lang="en-US" sz="2000" i="1">
                            <a:solidFill>
                              <a:srgbClr val="000000"/>
                            </a:solidFill>
                            <a:latin typeface="Cambria Math" panose="02040503050406030204" pitchFamily="18" charset="0"/>
                          </a:rPr>
                          <m:t> </m:t>
                        </m:r>
                        <m:r>
                          <a:rPr lang="en-US" sz="2000" i="1">
                            <a:solidFill>
                              <a:srgbClr val="000000"/>
                            </a:solidFill>
                            <a:latin typeface="Cambria Math" panose="02040503050406030204" pitchFamily="18" charset="0"/>
                          </a:rPr>
                          <m:t>𝑦</m:t>
                        </m:r>
                      </m:e>
                      <m:sub>
                        <m:r>
                          <a:rPr lang="en-US" sz="2000" i="1">
                            <a:solidFill>
                              <a:srgbClr val="000000"/>
                            </a:solidFill>
                            <a:latin typeface="Cambria Math" panose="02040503050406030204" pitchFamily="18" charset="0"/>
                          </a:rPr>
                          <m:t>𝑖</m:t>
                        </m:r>
                      </m:sub>
                    </m:sSub>
                    <m:sSub>
                      <m:sSubPr>
                        <m:ctrlPr>
                          <a:rPr lang="en-US" sz="2000" i="1">
                            <a:solidFill>
                              <a:srgbClr val="000000"/>
                            </a:solidFill>
                            <a:latin typeface="Cambria Math" panose="02040503050406030204" pitchFamily="18" charset="0"/>
                          </a:rPr>
                        </m:ctrlPr>
                      </m:sSubPr>
                      <m:e>
                        <m:r>
                          <a:rPr lang="en-US" sz="2000" i="1">
                            <a:solidFill>
                              <a:srgbClr val="000000"/>
                            </a:solidFill>
                            <a:latin typeface="Cambria Math" panose="02040503050406030204" pitchFamily="18" charset="0"/>
                          </a:rPr>
                          <m:t>h</m:t>
                        </m:r>
                      </m:e>
                      <m:sub>
                        <m:r>
                          <a:rPr lang="en-US" sz="2000" i="1">
                            <a:solidFill>
                              <a:srgbClr val="000000"/>
                            </a:solidFill>
                            <a:latin typeface="Cambria Math" panose="02040503050406030204" pitchFamily="18" charset="0"/>
                          </a:rPr>
                          <m:t>𝑡</m:t>
                        </m:r>
                      </m:sub>
                    </m:sSub>
                    <m:d>
                      <m:dPr>
                        <m:ctrlPr>
                          <a:rPr lang="en-US" sz="2000" i="1">
                            <a:solidFill>
                              <a:srgbClr val="000000"/>
                            </a:solidFill>
                            <a:latin typeface="Cambria Math" panose="02040503050406030204" pitchFamily="18" charset="0"/>
                          </a:rPr>
                        </m:ctrlPr>
                      </m:dPr>
                      <m:e>
                        <m:sSub>
                          <m:sSubPr>
                            <m:ctrlPr>
                              <a:rPr lang="en-US" sz="2000" i="1">
                                <a:solidFill>
                                  <a:srgbClr val="000000"/>
                                </a:solidFill>
                                <a:latin typeface="Cambria Math" panose="02040503050406030204" pitchFamily="18" charset="0"/>
                              </a:rPr>
                            </m:ctrlPr>
                          </m:sSubPr>
                          <m:e>
                            <m:r>
                              <a:rPr lang="en-US" sz="2000" i="1">
                                <a:solidFill>
                                  <a:srgbClr val="000000"/>
                                </a:solidFill>
                                <a:latin typeface="Cambria Math" panose="02040503050406030204" pitchFamily="18" charset="0"/>
                              </a:rPr>
                              <m:t>𝑥</m:t>
                            </m:r>
                          </m:e>
                          <m:sub>
                            <m:r>
                              <a:rPr lang="en-US" sz="2000" i="1">
                                <a:solidFill>
                                  <a:srgbClr val="000000"/>
                                </a:solidFill>
                                <a:latin typeface="Cambria Math" panose="02040503050406030204" pitchFamily="18" charset="0"/>
                              </a:rPr>
                              <m:t>𝑖</m:t>
                            </m:r>
                          </m:sub>
                        </m:sSub>
                      </m:e>
                    </m:d>
                    <m:r>
                      <m:rPr>
                        <m:nor/>
                      </m:rPr>
                      <a:rPr lang="en-US" altLang="en-US" sz="2000" dirty="0"/>
                      <m:t>=</m:t>
                    </m:r>
                    <m:r>
                      <m:rPr>
                        <m:nor/>
                      </m:rPr>
                      <a:rPr lang="en-US" altLang="en-US" sz="2000" b="0" i="0" dirty="0" smtClean="0"/>
                      <m:t> -</m:t>
                    </m:r>
                    <m:r>
                      <m:rPr>
                        <m:nor/>
                      </m:rPr>
                      <a:rPr lang="en-US" altLang="en-US" sz="2000" dirty="0"/>
                      <m:t>1</m:t>
                    </m:r>
                  </m:oMath>
                </a14:m>
                <a:br>
                  <a:rPr lang="en-US" altLang="en-US" sz="2900" dirty="0"/>
                </a:br>
                <a:br>
                  <a:rPr lang="en-US" altLang="en-US" sz="2900" dirty="0"/>
                </a:br>
                <a:endParaRPr lang="en-US" altLang="en-US" sz="2900" dirty="0"/>
              </a:p>
            </p:txBody>
          </p:sp>
        </mc:Choice>
        <mc:Fallback>
          <p:sp>
            <p:nvSpPr>
              <p:cNvPr id="39940" name="Rectangle 5"/>
              <p:cNvSpPr>
                <a:spLocks noGrp="1" noRot="1" noChangeAspect="1" noMove="1" noResize="1" noEditPoints="1" noAdjustHandles="1" noChangeArrowheads="1" noChangeShapeType="1" noTextEdit="1"/>
              </p:cNvSpPr>
              <p:nvPr>
                <p:ph type="title"/>
              </p:nvPr>
            </p:nvSpPr>
            <p:spPr>
              <a:xfrm>
                <a:off x="445294" y="944835"/>
                <a:ext cx="6629400" cy="561975"/>
              </a:xfrm>
              <a:blipFill>
                <a:blip r:embed="rId3"/>
                <a:stretch>
                  <a:fillRect l="-643" t="-159783" r="-643" b="-33696"/>
                </a:stretch>
              </a:blipFill>
            </p:spPr>
            <p:txBody>
              <a:bodyPr/>
              <a:lstStyle/>
              <a:p>
                <a:r>
                  <a:rPr lang="en-US">
                    <a:noFill/>
                  </a:rPr>
                  <a:t> </a:t>
                </a:r>
              </a:p>
            </p:txBody>
          </p:sp>
        </mc:Fallback>
      </mc:AlternateContent>
      <p:sp>
        <p:nvSpPr>
          <p:cNvPr id="39939" name="Rectangle 3"/>
          <p:cNvSpPr>
            <a:spLocks noGrp="1" noChangeArrowheads="1"/>
          </p:cNvSpPr>
          <p:nvPr>
            <p:ph type="body" sz="half" idx="1"/>
          </p:nvPr>
        </p:nvSpPr>
        <p:spPr/>
        <p:txBody>
          <a:bodyPr>
            <a:normAutofit/>
          </a:bodyPr>
          <a:lstStyle/>
          <a:p>
            <a:pPr eaLnBrk="1" hangingPunct="1"/>
            <a:r>
              <a:rPr lang="en-US" altLang="en-US" sz="2600"/>
              <a:t> </a:t>
            </a:r>
          </a:p>
        </p:txBody>
      </p:sp>
      <mc:AlternateContent xmlns:mc="http://schemas.openxmlformats.org/markup-compatibility/2006">
        <mc:Choice xmlns:a14="http://schemas.microsoft.com/office/drawing/2010/main" Requires="a14">
          <p:sp>
            <p:nvSpPr>
              <p:cNvPr id="2" name="Object 4"/>
              <p:cNvSpPr txBox="1"/>
              <p:nvPr>
                <p:ph sz="half" idx="2"/>
              </p:nvPr>
            </p:nvSpPr>
            <p:spPr bwMode="auto">
              <a:xfrm>
                <a:off x="673100" y="1594624"/>
                <a:ext cx="7493000" cy="5186675"/>
              </a:xfrm>
              <a:prstGeom prst="rect">
                <a:avLst/>
              </a:prstGeom>
              <a:noFill/>
              <a:ln>
                <a:noFill/>
              </a:ln>
              <a:effectLst/>
            </p:spPr>
            <p:txBody>
              <a:bodyPr>
                <a:normAutofit fontScale="55000" lnSpcReduction="20000"/>
              </a:bodyPr>
              <a:lstStyle/>
              <a:p>
                <a:pPr>
                  <a:buNone/>
                </a:pPr>
                <a14:m>
                  <m:oMathPara xmlns:m="http://schemas.openxmlformats.org/officeDocument/2006/math">
                    <m:oMathParaPr>
                      <m:jc m:val="left"/>
                    </m:oMathParaPr>
                    <m:oMath xmlns:m="http://schemas.openxmlformats.org/officeDocument/2006/math">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𝐷</m:t>
                          </m:r>
                        </m:e>
                        <m:sub>
                          <m:r>
                            <a:rPr lang="en-US" i="1">
                              <a:solidFill>
                                <a:srgbClr val="000000"/>
                              </a:solidFill>
                              <a:latin typeface="Cambria Math" panose="02040503050406030204" pitchFamily="18" charset="0"/>
                            </a:rPr>
                            <m:t>𝑡</m:t>
                          </m:r>
                          <m:r>
                            <a:rPr lang="en-US" i="1">
                              <a:solidFill>
                                <a:srgbClr val="000000"/>
                              </a:solidFill>
                              <a:latin typeface="Cambria Math" panose="02040503050406030204" pitchFamily="18" charset="0"/>
                            </a:rPr>
                            <m:t>=1</m:t>
                          </m:r>
                        </m:sub>
                      </m:sSub>
                      <m:r>
                        <a:rPr lang="en-US" i="1">
                          <a:solidFill>
                            <a:srgbClr val="000000"/>
                          </a:solidFill>
                          <a:latin typeface="Cambria Math" panose="02040503050406030204" pitchFamily="18" charset="0"/>
                        </a:rPr>
                        <m:t>=0.1,</m:t>
                      </m:r>
                      <m:sSub>
                        <m:sSubPr>
                          <m:ctrlPr>
                            <a:rPr lang="en-US" i="1">
                              <a:solidFill>
                                <a:srgbClr val="000000"/>
                              </a:solidFill>
                              <a:latin typeface="Cambria Math" panose="02040503050406030204" pitchFamily="18" charset="0"/>
                            </a:rPr>
                          </m:ctrlPr>
                        </m:sSubPr>
                        <m:e>
                          <m:r>
                            <m:rPr>
                              <m:sty m:val="p"/>
                            </m:rPr>
                            <a:rPr lang="en-US" i="1">
                              <a:solidFill>
                                <a:srgbClr val="000000"/>
                              </a:solidFill>
                              <a:latin typeface="Cambria Math" panose="02040503050406030204" pitchFamily="18" charset="0"/>
                            </a:rPr>
                            <m:t>α</m:t>
                          </m:r>
                        </m:e>
                        <m:sub>
                          <m:r>
                            <a:rPr lang="en-US" i="1">
                              <a:solidFill>
                                <a:srgbClr val="000000"/>
                              </a:solidFill>
                              <a:latin typeface="Cambria Math" panose="02040503050406030204" pitchFamily="18" charset="0"/>
                            </a:rPr>
                            <m:t>𝑡</m:t>
                          </m:r>
                          <m:r>
                            <a:rPr lang="en-US" i="1">
                              <a:solidFill>
                                <a:srgbClr val="000000"/>
                              </a:solidFill>
                              <a:latin typeface="Cambria Math" panose="02040503050406030204" pitchFamily="18" charset="0"/>
                            </a:rPr>
                            <m:t>=1</m:t>
                          </m:r>
                        </m:sub>
                      </m:sSub>
                      <m:r>
                        <a:rPr lang="en-US" i="1">
                          <a:solidFill>
                            <a:srgbClr val="000000"/>
                          </a:solidFill>
                          <a:latin typeface="Cambria Math" panose="02040503050406030204" pitchFamily="18" charset="0"/>
                        </a:rPr>
                        <m:t>=0.424</m:t>
                      </m:r>
                    </m:oMath>
                    <m:oMath xmlns:m="http://schemas.openxmlformats.org/officeDocument/2006/math">
                      <m:r>
                        <m:rPr>
                          <m:nor/>
                        </m:rPr>
                        <a:rPr lang="en-US" i="0">
                          <a:solidFill>
                            <a:srgbClr val="000000"/>
                          </a:solidFill>
                          <a:latin typeface="Cambria Math" panose="02040503050406030204" pitchFamily="18" charset="0"/>
                        </a:rPr>
                        <m:t>7 </m:t>
                      </m:r>
                      <m:r>
                        <m:rPr>
                          <m:nor/>
                        </m:rPr>
                        <a:rPr lang="en-US" i="0">
                          <a:solidFill>
                            <a:srgbClr val="000000"/>
                          </a:solidFill>
                          <a:latin typeface="Cambria Math" panose="02040503050406030204" pitchFamily="18" charset="0"/>
                        </a:rPr>
                        <m:t>correct</m:t>
                      </m:r>
                      <m:r>
                        <m:rPr>
                          <m:nor/>
                        </m:rPr>
                        <a:rPr lang="en-US" i="0">
                          <a:solidFill>
                            <a:srgbClr val="000000"/>
                          </a:solidFill>
                          <a:latin typeface="Cambria Math" panose="02040503050406030204" pitchFamily="18" charset="0"/>
                        </a:rPr>
                        <m:t> </m:t>
                      </m:r>
                      <m:r>
                        <m:rPr>
                          <m:nor/>
                        </m:rPr>
                        <a:rPr lang="en-US" i="0">
                          <a:solidFill>
                            <a:srgbClr val="000000"/>
                          </a:solidFill>
                          <a:latin typeface="Cambria Math" panose="02040503050406030204" pitchFamily="18" charset="0"/>
                        </a:rPr>
                        <m:t>and</m:t>
                      </m:r>
                      <m:r>
                        <m:rPr>
                          <m:nor/>
                        </m:rPr>
                        <a:rPr lang="en-US" i="0">
                          <a:solidFill>
                            <a:srgbClr val="000000"/>
                          </a:solidFill>
                          <a:latin typeface="Cambria Math" panose="02040503050406030204" pitchFamily="18" charset="0"/>
                        </a:rPr>
                        <m:t> 3 </m:t>
                      </m:r>
                      <m:r>
                        <m:rPr>
                          <m:nor/>
                        </m:rPr>
                        <a:rPr lang="en-US" i="0">
                          <a:solidFill>
                            <a:srgbClr val="000000"/>
                          </a:solidFill>
                          <a:latin typeface="Cambria Math" panose="02040503050406030204" pitchFamily="18" charset="0"/>
                        </a:rPr>
                        <m:t>incorrect</m:t>
                      </m:r>
                      <m:r>
                        <m:rPr>
                          <m:nor/>
                        </m:rPr>
                        <a:rPr lang="en-US" i="0">
                          <a:solidFill>
                            <a:srgbClr val="000000"/>
                          </a:solidFill>
                          <a:latin typeface="Cambria Math" panose="02040503050406030204" pitchFamily="18" charset="0"/>
                        </a:rPr>
                        <m:t> </m:t>
                      </m:r>
                      <m:r>
                        <m:rPr>
                          <m:nor/>
                        </m:rPr>
                        <a:rPr lang="en-US" i="0">
                          <a:solidFill>
                            <a:srgbClr val="000000"/>
                          </a:solidFill>
                          <a:latin typeface="Cambria Math" panose="02040503050406030204" pitchFamily="18" charset="0"/>
                        </a:rPr>
                        <m:t>samples</m:t>
                      </m:r>
                      <m:r>
                        <m:rPr>
                          <m:nor/>
                        </m:rPr>
                        <a:rPr lang="en-US" b="0" i="0" smtClean="0">
                          <a:solidFill>
                            <a:srgbClr val="000000"/>
                          </a:solidFill>
                          <a:latin typeface="Cambria Math" panose="02040503050406030204" pitchFamily="18" charset="0"/>
                        </a:rPr>
                        <m:t>, </m:t>
                      </m:r>
                      <m:r>
                        <a:rPr lang="en-US" i="1">
                          <a:solidFill>
                            <a:srgbClr val="000000"/>
                          </a:solidFill>
                          <a:latin typeface="Cambria Math" panose="02040503050406030204" pitchFamily="18" charset="0"/>
                        </a:rPr>
                        <m:t>=</m:t>
                      </m:r>
                      <m:r>
                        <a:rPr lang="en-US" i="0">
                          <a:solidFill>
                            <a:srgbClr val="000000"/>
                          </a:solidFill>
                          <a:latin typeface="Cambria Math" panose="02040503050406030204" pitchFamily="18" charset="0"/>
                        </a:rPr>
                        <m:t>1</m:t>
                      </m:r>
                    </m:oMath>
                    <m:oMath xmlns:m="http://schemas.openxmlformats.org/officeDocument/2006/math">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𝑍</m:t>
                          </m:r>
                        </m:e>
                        <m:sub>
                          <m:r>
                            <a:rPr lang="en-US" i="1">
                              <a:solidFill>
                                <a:srgbClr val="000000"/>
                              </a:solidFill>
                              <a:latin typeface="Cambria Math" panose="02040503050406030204" pitchFamily="18" charset="0"/>
                            </a:rPr>
                            <m:t>𝑡</m:t>
                          </m:r>
                        </m:sub>
                      </m:sSub>
                      <m:r>
                        <a:rPr lang="en-US" i="1">
                          <a:solidFill>
                            <a:srgbClr val="000000"/>
                          </a:solidFill>
                          <a:latin typeface="Cambria Math" panose="02040503050406030204" pitchFamily="18" charset="0"/>
                        </a:rPr>
                        <m:t>=</m:t>
                      </m:r>
                      <m:nary>
                        <m:naryPr>
                          <m:chr m:val="∑"/>
                          <m:supHide m:val="on"/>
                          <m:ctrlPr>
                            <a:rPr lang="en-US" i="1">
                              <a:solidFill>
                                <a:srgbClr val="000000"/>
                              </a:solidFill>
                              <a:latin typeface="Cambria Math" panose="02040503050406030204" pitchFamily="18" charset="0"/>
                            </a:rPr>
                          </m:ctrlPr>
                        </m:naryPr>
                        <m:sub>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𝑦</m:t>
                              </m:r>
                            </m:e>
                            <m:sub>
                              <m:r>
                                <a:rPr lang="en-US" i="1">
                                  <a:solidFill>
                                    <a:srgbClr val="000000"/>
                                  </a:solidFill>
                                  <a:latin typeface="Cambria Math" panose="02040503050406030204" pitchFamily="18" charset="0"/>
                                </a:rPr>
                                <m:t>𝑖</m:t>
                              </m:r>
                            </m:sub>
                          </m:sSub>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h</m:t>
                              </m:r>
                            </m:e>
                            <m:sub>
                              <m:r>
                                <a:rPr lang="en-US" i="1">
                                  <a:solidFill>
                                    <a:srgbClr val="000000"/>
                                  </a:solidFill>
                                  <a:latin typeface="Cambria Math" panose="02040503050406030204" pitchFamily="18" charset="0"/>
                                </a:rPr>
                                <m:t>𝑖</m:t>
                              </m:r>
                            </m:sub>
                          </m:sSub>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𝑥</m:t>
                              </m:r>
                            </m:e>
                            <m:sub>
                              <m:r>
                                <a:rPr lang="en-US" i="1">
                                  <a:solidFill>
                                    <a:srgbClr val="000000"/>
                                  </a:solidFill>
                                  <a:latin typeface="Cambria Math" panose="02040503050406030204" pitchFamily="18" charset="0"/>
                                </a:rPr>
                                <m:t>𝑖</m:t>
                              </m:r>
                            </m:sub>
                          </m:sSub>
                          <m:r>
                            <a:rPr lang="en-US" i="1">
                              <a:solidFill>
                                <a:srgbClr val="000000"/>
                              </a:solidFill>
                              <a:latin typeface="Cambria Math" panose="02040503050406030204" pitchFamily="18" charset="0"/>
                            </a:rPr>
                            <m:t>)</m:t>
                          </m:r>
                        </m:sub>
                        <m:sup/>
                        <m:e>
                          <m:r>
                            <a:rPr lang="en-US" i="1">
                              <a:solidFill>
                                <a:srgbClr val="000000"/>
                              </a:solidFill>
                              <a:latin typeface="Cambria Math" panose="02040503050406030204" pitchFamily="18" charset="0"/>
                            </a:rPr>
                            <m:t>𝑐𝑜𝑟𝑟𝑒𝑐𝑡</m:t>
                          </m:r>
                          <m:r>
                            <a:rPr lang="en-US" i="1">
                              <a:solidFill>
                                <a:srgbClr val="000000"/>
                              </a:solidFill>
                              <a:latin typeface="Cambria Math" panose="02040503050406030204" pitchFamily="18" charset="0"/>
                            </a:rPr>
                            <m:t>_</m:t>
                          </m:r>
                          <m:r>
                            <a:rPr lang="en-US" i="1">
                              <a:solidFill>
                                <a:srgbClr val="000000"/>
                              </a:solidFill>
                              <a:latin typeface="Cambria Math" panose="02040503050406030204" pitchFamily="18" charset="0"/>
                            </a:rPr>
                            <m:t>𝑤𝑒𝑖𝑔h𝑡</m:t>
                          </m:r>
                          <m:r>
                            <a:rPr lang="en-US" i="1">
                              <a:solidFill>
                                <a:srgbClr val="000000"/>
                              </a:solidFill>
                              <a:latin typeface="Cambria Math" panose="02040503050406030204" pitchFamily="18" charset="0"/>
                            </a:rPr>
                            <m:t>+</m:t>
                          </m:r>
                          <m:nary>
                            <m:naryPr>
                              <m:chr m:val="∑"/>
                              <m:supHide m:val="on"/>
                              <m:ctrlPr>
                                <a:rPr lang="en-US" i="1">
                                  <a:solidFill>
                                    <a:srgbClr val="000000"/>
                                  </a:solidFill>
                                  <a:latin typeface="Cambria Math" panose="02040503050406030204" pitchFamily="18" charset="0"/>
                                </a:rPr>
                              </m:ctrlPr>
                            </m:naryPr>
                            <m:sub>
                              <m:r>
                                <a:rPr lang="en-US" i="1">
                                  <a:solidFill>
                                    <a:srgbClr val="000000"/>
                                  </a:solidFill>
                                  <a:latin typeface="Cambria Math" panose="02040503050406030204" pitchFamily="18" charset="0"/>
                                </a:rPr>
                                <m:t>𝑦𝑖</m:t>
                              </m:r>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h</m:t>
                                  </m:r>
                                </m:e>
                                <m:sub>
                                  <m:r>
                                    <a:rPr lang="en-US" i="1">
                                      <a:solidFill>
                                        <a:srgbClr val="000000"/>
                                      </a:solidFill>
                                      <a:latin typeface="Cambria Math" panose="02040503050406030204" pitchFamily="18" charset="0"/>
                                    </a:rPr>
                                    <m:t>𝑖</m:t>
                                  </m:r>
                                </m:sub>
                              </m:sSub>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𝑥</m:t>
                                  </m:r>
                                </m:e>
                                <m:sub>
                                  <m:r>
                                    <a:rPr lang="en-US" i="1">
                                      <a:solidFill>
                                        <a:srgbClr val="000000"/>
                                      </a:solidFill>
                                      <a:latin typeface="Cambria Math" panose="02040503050406030204" pitchFamily="18" charset="0"/>
                                    </a:rPr>
                                    <m:t>𝑖</m:t>
                                  </m:r>
                                </m:sub>
                              </m:sSub>
                              <m:r>
                                <a:rPr lang="en-US" i="1">
                                  <a:solidFill>
                                    <a:srgbClr val="000000"/>
                                  </a:solidFill>
                                  <a:latin typeface="Cambria Math" panose="02040503050406030204" pitchFamily="18" charset="0"/>
                                </a:rPr>
                                <m:t>)</m:t>
                              </m:r>
                            </m:sub>
                            <m:sup/>
                            <m:e>
                              <m:r>
                                <a:rPr lang="en-US" i="1">
                                  <a:solidFill>
                                    <a:srgbClr val="000000"/>
                                  </a:solidFill>
                                  <a:latin typeface="Cambria Math" panose="02040503050406030204" pitchFamily="18" charset="0"/>
                                </a:rPr>
                                <m:t>𝑖𝑛𝑐𝑜𝑟𝑟𝑒𝑐𝑡</m:t>
                              </m:r>
                              <m:r>
                                <a:rPr lang="en-US" i="1">
                                  <a:solidFill>
                                    <a:srgbClr val="000000"/>
                                  </a:solidFill>
                                  <a:latin typeface="Cambria Math" panose="02040503050406030204" pitchFamily="18" charset="0"/>
                                </a:rPr>
                                <m:t>_</m:t>
                              </m:r>
                              <m:r>
                                <a:rPr lang="en-US" i="1">
                                  <a:solidFill>
                                    <a:srgbClr val="000000"/>
                                  </a:solidFill>
                                  <a:latin typeface="Cambria Math" panose="02040503050406030204" pitchFamily="18" charset="0"/>
                                </a:rPr>
                                <m:t>𝑤𝑒𝑖𝑔h𝑡</m:t>
                              </m:r>
                            </m:e>
                          </m:nary>
                        </m:e>
                      </m:nary>
                    </m:oMath>
                    <m:oMath xmlns:m="http://schemas.openxmlformats.org/officeDocument/2006/math">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𝑍</m:t>
                          </m:r>
                        </m:e>
                        <m:sub>
                          <m:r>
                            <a:rPr lang="en-US" i="1">
                              <a:solidFill>
                                <a:srgbClr val="000000"/>
                              </a:solidFill>
                              <a:latin typeface="Cambria Math" panose="02040503050406030204" pitchFamily="18" charset="0"/>
                            </a:rPr>
                            <m:t>𝑡</m:t>
                          </m:r>
                        </m:sub>
                      </m:sSub>
                      <m:r>
                        <a:rPr lang="en-US" i="1">
                          <a:solidFill>
                            <a:srgbClr val="000000"/>
                          </a:solidFill>
                          <a:latin typeface="Cambria Math" panose="02040503050406030204" pitchFamily="18" charset="0"/>
                        </a:rPr>
                        <m:t>=</m:t>
                      </m:r>
                      <m:nary>
                        <m:naryPr>
                          <m:chr m:val="∑"/>
                          <m:supHide m:val="on"/>
                          <m:ctrlPr>
                            <a:rPr lang="en-US" i="1">
                              <a:solidFill>
                                <a:srgbClr val="000000"/>
                              </a:solidFill>
                              <a:latin typeface="Cambria Math" panose="02040503050406030204" pitchFamily="18" charset="0"/>
                            </a:rPr>
                          </m:ctrlPr>
                        </m:naryPr>
                        <m:sub>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𝑦</m:t>
                              </m:r>
                            </m:e>
                            <m:sub>
                              <m:r>
                                <a:rPr lang="en-US" i="1">
                                  <a:solidFill>
                                    <a:srgbClr val="000000"/>
                                  </a:solidFill>
                                  <a:latin typeface="Cambria Math" panose="02040503050406030204" pitchFamily="18" charset="0"/>
                                </a:rPr>
                                <m:t>𝑖</m:t>
                              </m:r>
                            </m:sub>
                          </m:sSub>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h</m:t>
                              </m:r>
                            </m:e>
                            <m:sub>
                              <m:r>
                                <a:rPr lang="en-US" i="1">
                                  <a:solidFill>
                                    <a:srgbClr val="000000"/>
                                  </a:solidFill>
                                  <a:latin typeface="Cambria Math" panose="02040503050406030204" pitchFamily="18" charset="0"/>
                                </a:rPr>
                                <m:t>𝑖</m:t>
                              </m:r>
                            </m:sub>
                          </m:sSub>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𝑥</m:t>
                              </m:r>
                            </m:e>
                            <m:sub>
                              <m:r>
                                <a:rPr lang="en-US" i="1">
                                  <a:solidFill>
                                    <a:srgbClr val="000000"/>
                                  </a:solidFill>
                                  <a:latin typeface="Cambria Math" panose="02040503050406030204" pitchFamily="18" charset="0"/>
                                </a:rPr>
                                <m:t>𝑖</m:t>
                              </m:r>
                            </m:sub>
                          </m:sSub>
                          <m:r>
                            <a:rPr lang="en-US" i="1">
                              <a:solidFill>
                                <a:srgbClr val="000000"/>
                              </a:solidFill>
                              <a:latin typeface="Cambria Math" panose="02040503050406030204" pitchFamily="18" charset="0"/>
                            </a:rPr>
                            <m:t>)</m:t>
                          </m:r>
                        </m:sub>
                        <m:sup/>
                        <m:e>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𝐷</m:t>
                              </m:r>
                            </m:e>
                            <m:sub>
                              <m:r>
                                <a:rPr lang="en-US" i="1">
                                  <a:solidFill>
                                    <a:srgbClr val="000000"/>
                                  </a:solidFill>
                                  <a:latin typeface="Cambria Math" panose="02040503050406030204" pitchFamily="18" charset="0"/>
                                </a:rPr>
                                <m:t>𝑡</m:t>
                              </m:r>
                            </m:sub>
                          </m:sSub>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𝑖</m:t>
                          </m:r>
                          <m:r>
                            <a:rPr lang="en-US" i="1">
                              <a:solidFill>
                                <a:srgbClr val="000000"/>
                              </a:solidFill>
                              <a:latin typeface="Cambria Math" panose="02040503050406030204" pitchFamily="18" charset="0"/>
                            </a:rPr>
                            <m:t>)</m:t>
                          </m:r>
                          <m:sSup>
                            <m:sSupPr>
                              <m:ctrlPr>
                                <a:rPr lang="en-US" i="1">
                                  <a:solidFill>
                                    <a:srgbClr val="000000"/>
                                  </a:solidFill>
                                  <a:latin typeface="Cambria Math" panose="02040503050406030204" pitchFamily="18" charset="0"/>
                                </a:rPr>
                              </m:ctrlPr>
                            </m:sSupPr>
                            <m:e>
                              <m:r>
                                <a:rPr lang="en-US" i="1">
                                  <a:solidFill>
                                    <a:srgbClr val="000000"/>
                                  </a:solidFill>
                                  <a:latin typeface="Cambria Math" panose="02040503050406030204" pitchFamily="18" charset="0"/>
                                </a:rPr>
                                <m:t>𝑒</m:t>
                              </m:r>
                            </m:e>
                            <m:sup>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m:rPr>
                                      <m:sty m:val="p"/>
                                    </m:rPr>
                                    <a:rPr lang="en-US" i="1">
                                      <a:solidFill>
                                        <a:srgbClr val="000000"/>
                                      </a:solidFill>
                                      <a:latin typeface="Cambria Math" panose="02040503050406030204" pitchFamily="18" charset="0"/>
                                    </a:rPr>
                                    <m:t>α</m:t>
                                  </m:r>
                                </m:e>
                                <m:sub>
                                  <m:r>
                                    <a:rPr lang="en-US" i="1">
                                      <a:solidFill>
                                        <a:srgbClr val="000000"/>
                                      </a:solidFill>
                                      <a:latin typeface="Cambria Math" panose="02040503050406030204" pitchFamily="18" charset="0"/>
                                    </a:rPr>
                                    <m:t>𝑡</m:t>
                                  </m:r>
                                </m:sub>
                              </m:sSub>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𝑦</m:t>
                                  </m:r>
                                </m:e>
                                <m:sub>
                                  <m:r>
                                    <a:rPr lang="en-US" i="1">
                                      <a:solidFill>
                                        <a:srgbClr val="000000"/>
                                      </a:solidFill>
                                      <a:latin typeface="Cambria Math" panose="02040503050406030204" pitchFamily="18" charset="0"/>
                                    </a:rPr>
                                    <m:t>𝑖</m:t>
                                  </m:r>
                                </m:sub>
                              </m:sSub>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h</m:t>
                                  </m:r>
                                </m:e>
                                <m:sub>
                                  <m:r>
                                    <a:rPr lang="en-US" i="1">
                                      <a:solidFill>
                                        <a:srgbClr val="000000"/>
                                      </a:solidFill>
                                      <a:latin typeface="Cambria Math" panose="02040503050406030204" pitchFamily="18" charset="0"/>
                                    </a:rPr>
                                    <m:t>𝑡</m:t>
                                  </m:r>
                                </m:sub>
                              </m:sSub>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𝑥</m:t>
                                  </m:r>
                                </m:e>
                                <m:sub>
                                  <m:r>
                                    <a:rPr lang="en-US" i="1">
                                      <a:solidFill>
                                        <a:srgbClr val="000000"/>
                                      </a:solidFill>
                                      <a:latin typeface="Cambria Math" panose="02040503050406030204" pitchFamily="18" charset="0"/>
                                    </a:rPr>
                                    <m:t>𝑖</m:t>
                                  </m:r>
                                </m:sub>
                              </m:sSub>
                              <m:r>
                                <a:rPr lang="en-US" i="1">
                                  <a:solidFill>
                                    <a:srgbClr val="000000"/>
                                  </a:solidFill>
                                  <a:latin typeface="Cambria Math" panose="02040503050406030204" pitchFamily="18" charset="0"/>
                                </a:rPr>
                                <m:t>)</m:t>
                              </m:r>
                            </m:sup>
                          </m:sSup>
                        </m:e>
                      </m:nary>
                      <m:r>
                        <a:rPr lang="en-US" i="1">
                          <a:solidFill>
                            <a:srgbClr val="000000"/>
                          </a:solidFill>
                          <a:latin typeface="Cambria Math" panose="02040503050406030204" pitchFamily="18" charset="0"/>
                        </a:rPr>
                        <m:t>+</m:t>
                      </m:r>
                      <m:nary>
                        <m:naryPr>
                          <m:chr m:val="∑"/>
                          <m:supHide m:val="on"/>
                          <m:ctrlPr>
                            <a:rPr lang="en-US" i="1">
                              <a:solidFill>
                                <a:srgbClr val="000000"/>
                              </a:solidFill>
                              <a:latin typeface="Cambria Math" panose="02040503050406030204" pitchFamily="18" charset="0"/>
                            </a:rPr>
                          </m:ctrlPr>
                        </m:naryPr>
                        <m:sub>
                          <m:r>
                            <a:rPr lang="en-US" i="1">
                              <a:solidFill>
                                <a:srgbClr val="000000"/>
                              </a:solidFill>
                              <a:latin typeface="Cambria Math" panose="02040503050406030204" pitchFamily="18" charset="0"/>
                            </a:rPr>
                            <m:t>𝑦𝑖</m:t>
                          </m:r>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h</m:t>
                              </m:r>
                            </m:e>
                            <m:sub>
                              <m:r>
                                <a:rPr lang="en-US" i="1">
                                  <a:solidFill>
                                    <a:srgbClr val="000000"/>
                                  </a:solidFill>
                                  <a:latin typeface="Cambria Math" panose="02040503050406030204" pitchFamily="18" charset="0"/>
                                </a:rPr>
                                <m:t>𝑖</m:t>
                              </m:r>
                            </m:sub>
                          </m:sSub>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𝑥</m:t>
                              </m:r>
                            </m:e>
                            <m:sub>
                              <m:r>
                                <a:rPr lang="en-US" i="1">
                                  <a:solidFill>
                                    <a:srgbClr val="000000"/>
                                  </a:solidFill>
                                  <a:latin typeface="Cambria Math" panose="02040503050406030204" pitchFamily="18" charset="0"/>
                                </a:rPr>
                                <m:t>𝑖</m:t>
                              </m:r>
                            </m:sub>
                          </m:sSub>
                          <m:r>
                            <a:rPr lang="en-US" i="1">
                              <a:solidFill>
                                <a:srgbClr val="000000"/>
                              </a:solidFill>
                              <a:latin typeface="Cambria Math" panose="02040503050406030204" pitchFamily="18" charset="0"/>
                            </a:rPr>
                            <m:t>)</m:t>
                          </m:r>
                        </m:sub>
                        <m:sup/>
                        <m:e>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𝐷</m:t>
                              </m:r>
                            </m:e>
                            <m:sub>
                              <m:r>
                                <a:rPr lang="en-US" i="1">
                                  <a:solidFill>
                                    <a:srgbClr val="000000"/>
                                  </a:solidFill>
                                  <a:latin typeface="Cambria Math" panose="02040503050406030204" pitchFamily="18" charset="0"/>
                                </a:rPr>
                                <m:t>𝑡</m:t>
                              </m:r>
                            </m:sub>
                          </m:sSub>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𝑖</m:t>
                          </m:r>
                          <m:r>
                            <a:rPr lang="en-US" i="1">
                              <a:solidFill>
                                <a:srgbClr val="000000"/>
                              </a:solidFill>
                              <a:latin typeface="Cambria Math" panose="02040503050406030204" pitchFamily="18" charset="0"/>
                            </a:rPr>
                            <m:t>)</m:t>
                          </m:r>
                          <m:sSup>
                            <m:sSupPr>
                              <m:ctrlPr>
                                <a:rPr lang="en-US" i="1">
                                  <a:solidFill>
                                    <a:srgbClr val="000000"/>
                                  </a:solidFill>
                                  <a:latin typeface="Cambria Math" panose="02040503050406030204" pitchFamily="18" charset="0"/>
                                </a:rPr>
                              </m:ctrlPr>
                            </m:sSupPr>
                            <m:e>
                              <m:r>
                                <a:rPr lang="en-US" i="1">
                                  <a:solidFill>
                                    <a:srgbClr val="000000"/>
                                  </a:solidFill>
                                  <a:latin typeface="Cambria Math" panose="02040503050406030204" pitchFamily="18" charset="0"/>
                                </a:rPr>
                                <m:t>𝑒</m:t>
                              </m:r>
                            </m:e>
                            <m:sup>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m:rPr>
                                      <m:sty m:val="p"/>
                                    </m:rPr>
                                    <a:rPr lang="en-US" i="1">
                                      <a:solidFill>
                                        <a:srgbClr val="000000"/>
                                      </a:solidFill>
                                      <a:latin typeface="Cambria Math" panose="02040503050406030204" pitchFamily="18" charset="0"/>
                                    </a:rPr>
                                    <m:t>α</m:t>
                                  </m:r>
                                </m:e>
                                <m:sub>
                                  <m:r>
                                    <a:rPr lang="en-US" i="1">
                                      <a:solidFill>
                                        <a:srgbClr val="000000"/>
                                      </a:solidFill>
                                      <a:latin typeface="Cambria Math" panose="02040503050406030204" pitchFamily="18" charset="0"/>
                                    </a:rPr>
                                    <m:t>𝑡</m:t>
                                  </m:r>
                                </m:sub>
                              </m:sSub>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𝑦</m:t>
                                  </m:r>
                                </m:e>
                                <m:sub>
                                  <m:r>
                                    <a:rPr lang="en-US" i="1">
                                      <a:solidFill>
                                        <a:srgbClr val="000000"/>
                                      </a:solidFill>
                                      <a:latin typeface="Cambria Math" panose="02040503050406030204" pitchFamily="18" charset="0"/>
                                    </a:rPr>
                                    <m:t>𝑖</m:t>
                                  </m:r>
                                </m:sub>
                              </m:sSub>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h</m:t>
                                  </m:r>
                                </m:e>
                                <m:sub>
                                  <m:r>
                                    <a:rPr lang="en-US" i="1">
                                      <a:solidFill>
                                        <a:srgbClr val="000000"/>
                                      </a:solidFill>
                                      <a:latin typeface="Cambria Math" panose="02040503050406030204" pitchFamily="18" charset="0"/>
                                    </a:rPr>
                                    <m:t>𝑡</m:t>
                                  </m:r>
                                </m:sub>
                              </m:sSub>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𝑥</m:t>
                                  </m:r>
                                </m:e>
                                <m:sub>
                                  <m:r>
                                    <a:rPr lang="en-US" i="1">
                                      <a:solidFill>
                                        <a:srgbClr val="000000"/>
                                      </a:solidFill>
                                      <a:latin typeface="Cambria Math" panose="02040503050406030204" pitchFamily="18" charset="0"/>
                                    </a:rPr>
                                    <m:t>𝑖</m:t>
                                  </m:r>
                                </m:sub>
                              </m:sSub>
                              <m:r>
                                <a:rPr lang="en-US" i="1">
                                  <a:solidFill>
                                    <a:srgbClr val="000000"/>
                                  </a:solidFill>
                                  <a:latin typeface="Cambria Math" panose="02040503050406030204" pitchFamily="18" charset="0"/>
                                </a:rPr>
                                <m:t>)</m:t>
                              </m:r>
                            </m:sup>
                          </m:sSup>
                        </m:e>
                      </m:nary>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𝑖</m:t>
                      </m:r>
                      <m:r>
                        <a:rPr lang="en-US" i="1">
                          <a:solidFill>
                            <a:srgbClr val="000000"/>
                          </a:solidFill>
                          <a:latin typeface="Cambria Math" panose="02040503050406030204" pitchFamily="18" charset="0"/>
                        </a:rPr>
                        <m:t>) </m:t>
                      </m:r>
                    </m:oMath>
                    <m:oMath xmlns:m="http://schemas.openxmlformats.org/officeDocument/2006/math">
                      <m:r>
                        <m:rPr>
                          <m:nor/>
                        </m:rPr>
                        <a:rPr lang="en-US" i="0">
                          <a:solidFill>
                            <a:srgbClr val="000000"/>
                          </a:solidFill>
                          <a:latin typeface="Cambria Math" panose="02040503050406030204" pitchFamily="18" charset="0"/>
                        </a:rPr>
                        <m:t>correctly</m:t>
                      </m:r>
                      <m:r>
                        <m:rPr>
                          <m:nor/>
                        </m:rPr>
                        <a:rPr lang="en-US" i="0">
                          <a:solidFill>
                            <a:srgbClr val="000000"/>
                          </a:solidFill>
                          <a:latin typeface="Cambria Math" panose="02040503050406030204" pitchFamily="18" charset="0"/>
                        </a:rPr>
                        <m:t> </m:t>
                      </m:r>
                      <m:r>
                        <m:rPr>
                          <m:nor/>
                        </m:rPr>
                        <a:rPr lang="en-US" i="0">
                          <a:solidFill>
                            <a:srgbClr val="000000"/>
                          </a:solidFill>
                          <a:latin typeface="Cambria Math" panose="02040503050406030204" pitchFamily="18" charset="0"/>
                        </a:rPr>
                        <m:t>classified</m:t>
                      </m:r>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𝑦</m:t>
                          </m:r>
                        </m:e>
                        <m:sub>
                          <m:r>
                            <a:rPr lang="en-US" i="1">
                              <a:solidFill>
                                <a:srgbClr val="000000"/>
                              </a:solidFill>
                              <a:latin typeface="Cambria Math" panose="02040503050406030204" pitchFamily="18" charset="0"/>
                            </a:rPr>
                            <m:t>𝑖</m:t>
                          </m:r>
                        </m:sub>
                      </m:sSub>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h</m:t>
                          </m:r>
                        </m:e>
                        <m:sub>
                          <m:r>
                            <a:rPr lang="en-US" i="1">
                              <a:solidFill>
                                <a:srgbClr val="000000"/>
                              </a:solidFill>
                              <a:latin typeface="Cambria Math" panose="02040503050406030204" pitchFamily="18" charset="0"/>
                            </a:rPr>
                            <m:t>𝑖</m:t>
                          </m:r>
                        </m:sub>
                      </m:sSub>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𝑥</m:t>
                          </m:r>
                        </m:e>
                        <m:sub>
                          <m:r>
                            <a:rPr lang="en-US" i="1">
                              <a:solidFill>
                                <a:srgbClr val="000000"/>
                              </a:solidFill>
                              <a:latin typeface="Cambria Math" panose="02040503050406030204" pitchFamily="18" charset="0"/>
                            </a:rPr>
                            <m:t>𝑖</m:t>
                          </m:r>
                        </m:sub>
                      </m:sSub>
                      <m:r>
                        <a:rPr lang="en-US" i="1">
                          <a:solidFill>
                            <a:srgbClr val="000000"/>
                          </a:solidFill>
                          <a:latin typeface="Cambria Math" panose="02040503050406030204" pitchFamily="18" charset="0"/>
                        </a:rPr>
                        <m:t>),</m:t>
                      </m:r>
                      <m:r>
                        <m:rPr>
                          <m:nor/>
                        </m:rPr>
                        <a:rPr lang="en-US" i="0">
                          <a:solidFill>
                            <a:srgbClr val="000000"/>
                          </a:solidFill>
                          <a:latin typeface="Cambria Math" panose="02040503050406030204" pitchFamily="18" charset="0"/>
                        </a:rPr>
                        <m:t>so</m:t>
                      </m:r>
                      <m:r>
                        <m:rPr>
                          <m:nor/>
                        </m:rPr>
                        <a:rPr lang="en-US" i="0">
                          <a:solidFill>
                            <a:srgbClr val="000000"/>
                          </a:solidFill>
                          <a:latin typeface="Cambria Math" panose="02040503050406030204" pitchFamily="18" charset="0"/>
                        </a:rPr>
                        <m:t> </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𝑦</m:t>
                          </m:r>
                        </m:e>
                        <m:sub>
                          <m:r>
                            <a:rPr lang="en-US" i="1">
                              <a:solidFill>
                                <a:srgbClr val="000000"/>
                              </a:solidFill>
                              <a:latin typeface="Cambria Math" panose="02040503050406030204" pitchFamily="18" charset="0"/>
                            </a:rPr>
                            <m:t>𝑖</m:t>
                          </m:r>
                        </m:sub>
                      </m:sSub>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h</m:t>
                          </m:r>
                        </m:e>
                        <m:sub>
                          <m:r>
                            <a:rPr lang="en-US" i="1">
                              <a:solidFill>
                                <a:srgbClr val="000000"/>
                              </a:solidFill>
                              <a:latin typeface="Cambria Math" panose="02040503050406030204" pitchFamily="18" charset="0"/>
                            </a:rPr>
                            <m:t>𝑖</m:t>
                          </m:r>
                        </m:sub>
                      </m:sSub>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𝑥</m:t>
                          </m:r>
                        </m:e>
                        <m:sub>
                          <m:r>
                            <a:rPr lang="en-US" i="1">
                              <a:solidFill>
                                <a:srgbClr val="000000"/>
                              </a:solidFill>
                              <a:latin typeface="Cambria Math" panose="02040503050406030204" pitchFamily="18" charset="0"/>
                            </a:rPr>
                            <m:t>𝑖</m:t>
                          </m:r>
                        </m:sub>
                      </m:sSub>
                      <m:r>
                        <a:rPr lang="en-US" i="1">
                          <a:solidFill>
                            <a:srgbClr val="000000"/>
                          </a:solidFill>
                          <a:latin typeface="Cambria Math" panose="02040503050406030204" pitchFamily="18" charset="0"/>
                        </a:rPr>
                        <m:t>)=+1,</m:t>
                      </m:r>
                      <m:r>
                        <m:rPr>
                          <m:nor/>
                        </m:rPr>
                        <a:rPr lang="en-US" i="0">
                          <a:solidFill>
                            <a:srgbClr val="000000"/>
                          </a:solidFill>
                          <a:latin typeface="Cambria Math" panose="02040503050406030204" pitchFamily="18" charset="0"/>
                        </a:rPr>
                        <m:t>put</m:t>
                      </m:r>
                      <m:r>
                        <m:rPr>
                          <m:nor/>
                        </m:rPr>
                        <a:rPr lang="en-US" i="0">
                          <a:solidFill>
                            <a:srgbClr val="000000"/>
                          </a:solidFill>
                          <a:latin typeface="Cambria Math" panose="02040503050406030204" pitchFamily="18" charset="0"/>
                        </a:rPr>
                        <m:t> </m:t>
                      </m:r>
                      <m:r>
                        <m:rPr>
                          <m:nor/>
                        </m:rPr>
                        <a:rPr lang="en-US" i="0">
                          <a:solidFill>
                            <a:srgbClr val="000000"/>
                          </a:solidFill>
                          <a:latin typeface="Cambria Math" panose="02040503050406030204" pitchFamily="18" charset="0"/>
                        </a:rPr>
                        <m:t>it</m:t>
                      </m:r>
                      <m:r>
                        <m:rPr>
                          <m:nor/>
                        </m:rPr>
                        <a:rPr lang="en-US" i="0">
                          <a:solidFill>
                            <a:srgbClr val="000000"/>
                          </a:solidFill>
                          <a:latin typeface="Cambria Math" panose="02040503050406030204" pitchFamily="18" charset="0"/>
                        </a:rPr>
                        <m:t> </m:t>
                      </m:r>
                      <m:r>
                        <m:rPr>
                          <m:nor/>
                        </m:rPr>
                        <a:rPr lang="en-US" i="0">
                          <a:solidFill>
                            <a:srgbClr val="000000"/>
                          </a:solidFill>
                          <a:latin typeface="Cambria Math" panose="02040503050406030204" pitchFamily="18" charset="0"/>
                        </a:rPr>
                        <m:t>in</m:t>
                      </m:r>
                      <m:r>
                        <m:rPr>
                          <m:nor/>
                        </m:rPr>
                        <a:rPr lang="en-US" i="0">
                          <a:solidFill>
                            <a:srgbClr val="000000"/>
                          </a:solidFill>
                          <a:latin typeface="Cambria Math" panose="02040503050406030204" pitchFamily="18" charset="0"/>
                        </a:rPr>
                        <m:t> </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𝑖</m:t>
                      </m:r>
                      <m:r>
                        <a:rPr lang="en-US" i="1">
                          <a:solidFill>
                            <a:srgbClr val="000000"/>
                          </a:solidFill>
                          <a:latin typeface="Cambria Math" panose="02040503050406030204" pitchFamily="18" charset="0"/>
                        </a:rPr>
                        <m:t>)</m:t>
                      </m:r>
                    </m:oMath>
                    <m:oMath xmlns:m="http://schemas.openxmlformats.org/officeDocument/2006/math">
                      <m:r>
                        <m:rPr>
                          <m:nor/>
                        </m:rPr>
                        <a:rPr lang="en-US" i="0">
                          <a:solidFill>
                            <a:srgbClr val="000000"/>
                          </a:solidFill>
                          <a:latin typeface="Cambria Math" panose="02040503050406030204" pitchFamily="18" charset="0"/>
                        </a:rPr>
                        <m:t>incorrectly</m:t>
                      </m:r>
                      <m:r>
                        <m:rPr>
                          <m:nor/>
                        </m:rPr>
                        <a:rPr lang="en-US" i="0">
                          <a:solidFill>
                            <a:srgbClr val="000000"/>
                          </a:solidFill>
                          <a:latin typeface="Cambria Math" panose="02040503050406030204" pitchFamily="18" charset="0"/>
                        </a:rPr>
                        <m:t> </m:t>
                      </m:r>
                      <m:r>
                        <m:rPr>
                          <m:nor/>
                        </m:rPr>
                        <a:rPr lang="en-US" i="0">
                          <a:solidFill>
                            <a:srgbClr val="000000"/>
                          </a:solidFill>
                          <a:latin typeface="Cambria Math" panose="02040503050406030204" pitchFamily="18" charset="0"/>
                        </a:rPr>
                        <m:t>classified</m:t>
                      </m:r>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𝑦</m:t>
                          </m:r>
                        </m:e>
                        <m:sub>
                          <m:r>
                            <a:rPr lang="en-US" i="1">
                              <a:solidFill>
                                <a:srgbClr val="000000"/>
                              </a:solidFill>
                              <a:latin typeface="Cambria Math" panose="02040503050406030204" pitchFamily="18" charset="0"/>
                            </a:rPr>
                            <m:t>𝑖</m:t>
                          </m:r>
                        </m:sub>
                      </m:sSub>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h</m:t>
                          </m:r>
                        </m:e>
                        <m:sub>
                          <m:r>
                            <a:rPr lang="en-US" i="1">
                              <a:solidFill>
                                <a:srgbClr val="000000"/>
                              </a:solidFill>
                              <a:latin typeface="Cambria Math" panose="02040503050406030204" pitchFamily="18" charset="0"/>
                            </a:rPr>
                            <m:t>𝑖</m:t>
                          </m:r>
                        </m:sub>
                      </m:sSub>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𝑥</m:t>
                          </m:r>
                        </m:e>
                        <m:sub>
                          <m:r>
                            <a:rPr lang="en-US" i="1">
                              <a:solidFill>
                                <a:srgbClr val="000000"/>
                              </a:solidFill>
                              <a:latin typeface="Cambria Math" panose="02040503050406030204" pitchFamily="18" charset="0"/>
                            </a:rPr>
                            <m:t>𝑖</m:t>
                          </m:r>
                        </m:sub>
                      </m:sSub>
                      <m:r>
                        <a:rPr lang="en-US" i="1">
                          <a:solidFill>
                            <a:srgbClr val="000000"/>
                          </a:solidFill>
                          <a:latin typeface="Cambria Math" panose="02040503050406030204" pitchFamily="18" charset="0"/>
                        </a:rPr>
                        <m:t>),</m:t>
                      </m:r>
                      <m:r>
                        <m:rPr>
                          <m:nor/>
                        </m:rPr>
                        <a:rPr lang="en-US" i="0">
                          <a:solidFill>
                            <a:srgbClr val="000000"/>
                          </a:solidFill>
                          <a:latin typeface="Cambria Math" panose="02040503050406030204" pitchFamily="18" charset="0"/>
                        </a:rPr>
                        <m:t>so</m:t>
                      </m:r>
                      <m:r>
                        <m:rPr>
                          <m:nor/>
                        </m:rPr>
                        <a:rPr lang="en-US" i="0">
                          <a:solidFill>
                            <a:srgbClr val="000000"/>
                          </a:solidFill>
                          <a:latin typeface="Cambria Math" panose="02040503050406030204" pitchFamily="18" charset="0"/>
                        </a:rPr>
                        <m:t> </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𝑦</m:t>
                          </m:r>
                        </m:e>
                        <m:sub>
                          <m:r>
                            <a:rPr lang="en-US" i="1">
                              <a:solidFill>
                                <a:srgbClr val="000000"/>
                              </a:solidFill>
                              <a:latin typeface="Cambria Math" panose="02040503050406030204" pitchFamily="18" charset="0"/>
                            </a:rPr>
                            <m:t>𝑖</m:t>
                          </m:r>
                        </m:sub>
                      </m:sSub>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h</m:t>
                          </m:r>
                        </m:e>
                        <m:sub>
                          <m:r>
                            <a:rPr lang="en-US" i="1">
                              <a:solidFill>
                                <a:srgbClr val="000000"/>
                              </a:solidFill>
                              <a:latin typeface="Cambria Math" panose="02040503050406030204" pitchFamily="18" charset="0"/>
                            </a:rPr>
                            <m:t>𝑖</m:t>
                          </m:r>
                        </m:sub>
                      </m:sSub>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𝑥</m:t>
                          </m:r>
                        </m:e>
                        <m:sub>
                          <m:r>
                            <a:rPr lang="en-US" i="1">
                              <a:solidFill>
                                <a:srgbClr val="000000"/>
                              </a:solidFill>
                              <a:latin typeface="Cambria Math" panose="02040503050406030204" pitchFamily="18" charset="0"/>
                            </a:rPr>
                            <m:t>𝑖</m:t>
                          </m:r>
                        </m:sub>
                      </m:sSub>
                      <m:r>
                        <a:rPr lang="en-US" i="1">
                          <a:solidFill>
                            <a:srgbClr val="000000"/>
                          </a:solidFill>
                          <a:latin typeface="Cambria Math" panose="02040503050406030204" pitchFamily="18" charset="0"/>
                        </a:rPr>
                        <m:t>)=−1,</m:t>
                      </m:r>
                      <m:r>
                        <m:rPr>
                          <m:nor/>
                        </m:rPr>
                        <a:rPr lang="en-US" i="0">
                          <a:solidFill>
                            <a:srgbClr val="000000"/>
                          </a:solidFill>
                          <a:latin typeface="Cambria Math" panose="02040503050406030204" pitchFamily="18" charset="0"/>
                        </a:rPr>
                        <m:t>put</m:t>
                      </m:r>
                      <m:r>
                        <m:rPr>
                          <m:nor/>
                        </m:rPr>
                        <a:rPr lang="en-US" i="0">
                          <a:solidFill>
                            <a:srgbClr val="000000"/>
                          </a:solidFill>
                          <a:latin typeface="Cambria Math" panose="02040503050406030204" pitchFamily="18" charset="0"/>
                        </a:rPr>
                        <m:t> </m:t>
                      </m:r>
                      <m:r>
                        <m:rPr>
                          <m:nor/>
                        </m:rPr>
                        <a:rPr lang="en-US" i="0">
                          <a:solidFill>
                            <a:srgbClr val="000000"/>
                          </a:solidFill>
                          <a:latin typeface="Cambria Math" panose="02040503050406030204" pitchFamily="18" charset="0"/>
                        </a:rPr>
                        <m:t>it</m:t>
                      </m:r>
                      <m:r>
                        <m:rPr>
                          <m:nor/>
                        </m:rPr>
                        <a:rPr lang="en-US" i="0">
                          <a:solidFill>
                            <a:srgbClr val="000000"/>
                          </a:solidFill>
                          <a:latin typeface="Cambria Math" panose="02040503050406030204" pitchFamily="18" charset="0"/>
                        </a:rPr>
                        <m:t> </m:t>
                      </m:r>
                      <m:r>
                        <m:rPr>
                          <m:nor/>
                        </m:rPr>
                        <a:rPr lang="en-US" i="0">
                          <a:solidFill>
                            <a:srgbClr val="000000"/>
                          </a:solidFill>
                          <a:latin typeface="Cambria Math" panose="02040503050406030204" pitchFamily="18" charset="0"/>
                        </a:rPr>
                        <m:t>in</m:t>
                      </m:r>
                      <m:r>
                        <m:rPr>
                          <m:nor/>
                        </m:rPr>
                        <a:rPr lang="en-US" i="0">
                          <a:solidFill>
                            <a:srgbClr val="000000"/>
                          </a:solidFill>
                          <a:latin typeface="Cambria Math" panose="02040503050406030204" pitchFamily="18" charset="0"/>
                        </a:rPr>
                        <m:t> </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𝑖</m:t>
                      </m:r>
                      <m:r>
                        <a:rPr lang="en-US" i="1">
                          <a:solidFill>
                            <a:srgbClr val="000000"/>
                          </a:solidFill>
                          <a:latin typeface="Cambria Math" panose="02040503050406030204" pitchFamily="18" charset="0"/>
                        </a:rPr>
                        <m:t>)</m:t>
                      </m:r>
                    </m:oMath>
                    <m:oMath xmlns:m="http://schemas.openxmlformats.org/officeDocument/2006/math">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𝑍</m:t>
                          </m:r>
                        </m:e>
                        <m:sub>
                          <m:r>
                            <a:rPr lang="en-US" i="1">
                              <a:solidFill>
                                <a:srgbClr val="000000"/>
                              </a:solidFill>
                              <a:latin typeface="Cambria Math" panose="02040503050406030204" pitchFamily="18" charset="0"/>
                            </a:rPr>
                            <m:t>𝑡</m:t>
                          </m:r>
                        </m:sub>
                      </m:sSub>
                      <m:r>
                        <a:rPr lang="en-US" i="1">
                          <a:solidFill>
                            <a:srgbClr val="000000"/>
                          </a:solidFill>
                          <a:latin typeface="Cambria Math" panose="02040503050406030204" pitchFamily="18" charset="0"/>
                        </a:rPr>
                        <m:t>=</m:t>
                      </m:r>
                      <m:nary>
                        <m:naryPr>
                          <m:chr m:val="∑"/>
                          <m:supHide m:val="on"/>
                          <m:ctrlPr>
                            <a:rPr lang="en-US" i="1">
                              <a:solidFill>
                                <a:srgbClr val="000000"/>
                              </a:solidFill>
                              <a:latin typeface="Cambria Math" panose="02040503050406030204" pitchFamily="18" charset="0"/>
                            </a:rPr>
                          </m:ctrlPr>
                        </m:naryPr>
                        <m:sub>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𝑦</m:t>
                              </m:r>
                            </m:e>
                            <m:sub>
                              <m:r>
                                <a:rPr lang="en-US" i="1">
                                  <a:solidFill>
                                    <a:srgbClr val="000000"/>
                                  </a:solidFill>
                                  <a:latin typeface="Cambria Math" panose="02040503050406030204" pitchFamily="18" charset="0"/>
                                </a:rPr>
                                <m:t>𝑖</m:t>
                              </m:r>
                            </m:sub>
                          </m:sSub>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h</m:t>
                              </m:r>
                            </m:e>
                            <m:sub>
                              <m:r>
                                <a:rPr lang="en-US" i="1">
                                  <a:solidFill>
                                    <a:srgbClr val="000000"/>
                                  </a:solidFill>
                                  <a:latin typeface="Cambria Math" panose="02040503050406030204" pitchFamily="18" charset="0"/>
                                </a:rPr>
                                <m:t>𝑖</m:t>
                              </m:r>
                            </m:sub>
                          </m:sSub>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𝑥</m:t>
                              </m:r>
                            </m:e>
                            <m:sub>
                              <m:r>
                                <a:rPr lang="en-US" i="1">
                                  <a:solidFill>
                                    <a:srgbClr val="000000"/>
                                  </a:solidFill>
                                  <a:latin typeface="Cambria Math" panose="02040503050406030204" pitchFamily="18" charset="0"/>
                                </a:rPr>
                                <m:t>𝑖</m:t>
                              </m:r>
                            </m:sub>
                          </m:sSub>
                          <m:r>
                            <a:rPr lang="en-US" i="1">
                              <a:solidFill>
                                <a:srgbClr val="000000"/>
                              </a:solidFill>
                              <a:latin typeface="Cambria Math" panose="02040503050406030204" pitchFamily="18" charset="0"/>
                            </a:rPr>
                            <m:t>)</m:t>
                          </m:r>
                        </m:sub>
                        <m:sup/>
                        <m:e>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𝐷</m:t>
                              </m:r>
                            </m:e>
                            <m:sub>
                              <m:r>
                                <a:rPr lang="en-US" i="1">
                                  <a:solidFill>
                                    <a:srgbClr val="000000"/>
                                  </a:solidFill>
                                  <a:latin typeface="Cambria Math" panose="02040503050406030204" pitchFamily="18" charset="0"/>
                                </a:rPr>
                                <m:t>𝑡</m:t>
                              </m:r>
                            </m:sub>
                          </m:sSub>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𝑖</m:t>
                          </m:r>
                          <m:r>
                            <a:rPr lang="en-US" i="1">
                              <a:solidFill>
                                <a:srgbClr val="000000"/>
                              </a:solidFill>
                              <a:latin typeface="Cambria Math" panose="02040503050406030204" pitchFamily="18" charset="0"/>
                            </a:rPr>
                            <m:t>)</m:t>
                          </m:r>
                          <m:sSup>
                            <m:sSupPr>
                              <m:ctrlPr>
                                <a:rPr lang="en-US" i="1">
                                  <a:solidFill>
                                    <a:srgbClr val="000000"/>
                                  </a:solidFill>
                                  <a:latin typeface="Cambria Math" panose="02040503050406030204" pitchFamily="18" charset="0"/>
                                </a:rPr>
                              </m:ctrlPr>
                            </m:sSupPr>
                            <m:e>
                              <m:r>
                                <a:rPr lang="en-US" i="1">
                                  <a:solidFill>
                                    <a:srgbClr val="000000"/>
                                  </a:solidFill>
                                  <a:latin typeface="Cambria Math" panose="02040503050406030204" pitchFamily="18" charset="0"/>
                                </a:rPr>
                                <m:t>𝑒</m:t>
                              </m:r>
                            </m:e>
                            <m:sup>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m:rPr>
                                      <m:sty m:val="p"/>
                                    </m:rPr>
                                    <a:rPr lang="en-US" i="1">
                                      <a:solidFill>
                                        <a:srgbClr val="000000"/>
                                      </a:solidFill>
                                      <a:latin typeface="Cambria Math" panose="02040503050406030204" pitchFamily="18" charset="0"/>
                                    </a:rPr>
                                    <m:t>α</m:t>
                                  </m:r>
                                </m:e>
                                <m:sub>
                                  <m:r>
                                    <a:rPr lang="en-US" i="1">
                                      <a:solidFill>
                                        <a:srgbClr val="000000"/>
                                      </a:solidFill>
                                      <a:latin typeface="Cambria Math" panose="02040503050406030204" pitchFamily="18" charset="0"/>
                                    </a:rPr>
                                    <m:t>𝑡</m:t>
                                  </m:r>
                                </m:sub>
                              </m:sSub>
                              <m:r>
                                <a:rPr lang="en-US" i="1">
                                  <a:solidFill>
                                    <a:srgbClr val="000000"/>
                                  </a:solidFill>
                                  <a:latin typeface="Cambria Math" panose="02040503050406030204" pitchFamily="18" charset="0"/>
                                </a:rPr>
                                <m:t>(+1)</m:t>
                              </m:r>
                            </m:sup>
                          </m:sSup>
                        </m:e>
                      </m:nary>
                      <m:r>
                        <a:rPr lang="en-US" i="1">
                          <a:solidFill>
                            <a:srgbClr val="000000"/>
                          </a:solidFill>
                          <a:latin typeface="Cambria Math" panose="02040503050406030204" pitchFamily="18" charset="0"/>
                        </a:rPr>
                        <m:t>+</m:t>
                      </m:r>
                      <m:nary>
                        <m:naryPr>
                          <m:chr m:val="∑"/>
                          <m:supHide m:val="on"/>
                          <m:ctrlPr>
                            <a:rPr lang="en-US" i="1">
                              <a:solidFill>
                                <a:srgbClr val="000000"/>
                              </a:solidFill>
                              <a:latin typeface="Cambria Math" panose="02040503050406030204" pitchFamily="18" charset="0"/>
                            </a:rPr>
                          </m:ctrlPr>
                        </m:naryPr>
                        <m:sub>
                          <m:r>
                            <a:rPr lang="en-US" i="1">
                              <a:solidFill>
                                <a:srgbClr val="000000"/>
                              </a:solidFill>
                              <a:latin typeface="Cambria Math" panose="02040503050406030204" pitchFamily="18" charset="0"/>
                            </a:rPr>
                            <m:t>𝑦𝑖</m:t>
                          </m:r>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h</m:t>
                              </m:r>
                            </m:e>
                            <m:sub>
                              <m:r>
                                <a:rPr lang="en-US" i="1">
                                  <a:solidFill>
                                    <a:srgbClr val="000000"/>
                                  </a:solidFill>
                                  <a:latin typeface="Cambria Math" panose="02040503050406030204" pitchFamily="18" charset="0"/>
                                </a:rPr>
                                <m:t>𝑖</m:t>
                              </m:r>
                            </m:sub>
                          </m:sSub>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𝑥</m:t>
                              </m:r>
                            </m:e>
                            <m:sub>
                              <m:r>
                                <a:rPr lang="en-US" i="1">
                                  <a:solidFill>
                                    <a:srgbClr val="000000"/>
                                  </a:solidFill>
                                  <a:latin typeface="Cambria Math" panose="02040503050406030204" pitchFamily="18" charset="0"/>
                                </a:rPr>
                                <m:t>𝑖</m:t>
                              </m:r>
                            </m:sub>
                          </m:sSub>
                          <m:r>
                            <a:rPr lang="en-US" i="1">
                              <a:solidFill>
                                <a:srgbClr val="000000"/>
                              </a:solidFill>
                              <a:latin typeface="Cambria Math" panose="02040503050406030204" pitchFamily="18" charset="0"/>
                            </a:rPr>
                            <m:t>)</m:t>
                          </m:r>
                        </m:sub>
                        <m:sup/>
                        <m:e>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𝐷</m:t>
                              </m:r>
                            </m:e>
                            <m:sub>
                              <m:r>
                                <a:rPr lang="en-US" i="1">
                                  <a:solidFill>
                                    <a:srgbClr val="000000"/>
                                  </a:solidFill>
                                  <a:latin typeface="Cambria Math" panose="02040503050406030204" pitchFamily="18" charset="0"/>
                                </a:rPr>
                                <m:t>𝑡</m:t>
                              </m:r>
                            </m:sub>
                          </m:sSub>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𝑖</m:t>
                          </m:r>
                          <m:r>
                            <a:rPr lang="en-US" i="1">
                              <a:solidFill>
                                <a:srgbClr val="000000"/>
                              </a:solidFill>
                              <a:latin typeface="Cambria Math" panose="02040503050406030204" pitchFamily="18" charset="0"/>
                            </a:rPr>
                            <m:t>)</m:t>
                          </m:r>
                          <m:sSup>
                            <m:sSupPr>
                              <m:ctrlPr>
                                <a:rPr lang="en-US" i="1">
                                  <a:solidFill>
                                    <a:srgbClr val="000000"/>
                                  </a:solidFill>
                                  <a:latin typeface="Cambria Math" panose="02040503050406030204" pitchFamily="18" charset="0"/>
                                </a:rPr>
                              </m:ctrlPr>
                            </m:sSupPr>
                            <m:e>
                              <m:r>
                                <a:rPr lang="en-US" i="1">
                                  <a:solidFill>
                                    <a:srgbClr val="000000"/>
                                  </a:solidFill>
                                  <a:latin typeface="Cambria Math" panose="02040503050406030204" pitchFamily="18" charset="0"/>
                                </a:rPr>
                                <m:t>𝑒</m:t>
                              </m:r>
                            </m:e>
                            <m:sup>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m:rPr>
                                      <m:sty m:val="p"/>
                                    </m:rPr>
                                    <a:rPr lang="en-US" i="1">
                                      <a:solidFill>
                                        <a:srgbClr val="000000"/>
                                      </a:solidFill>
                                      <a:latin typeface="Cambria Math" panose="02040503050406030204" pitchFamily="18" charset="0"/>
                                    </a:rPr>
                                    <m:t>α</m:t>
                                  </m:r>
                                </m:e>
                                <m:sub>
                                  <m:r>
                                    <a:rPr lang="en-US" i="1">
                                      <a:solidFill>
                                        <a:srgbClr val="000000"/>
                                      </a:solidFill>
                                      <a:latin typeface="Cambria Math" panose="02040503050406030204" pitchFamily="18" charset="0"/>
                                    </a:rPr>
                                    <m:t>𝑡</m:t>
                                  </m:r>
                                </m:sub>
                              </m:sSub>
                              <m:r>
                                <a:rPr lang="en-US" i="1">
                                  <a:solidFill>
                                    <a:srgbClr val="000000"/>
                                  </a:solidFill>
                                  <a:latin typeface="Cambria Math" panose="02040503050406030204" pitchFamily="18" charset="0"/>
                                </a:rPr>
                                <m:t>(−1)</m:t>
                              </m:r>
                            </m:sup>
                          </m:sSup>
                        </m:e>
                      </m:nary>
                      <m:r>
                        <a:rPr lang="en-US" i="1">
                          <a:solidFill>
                            <a:srgbClr val="000000"/>
                          </a:solidFill>
                          <a:latin typeface="Cambria Math" panose="02040503050406030204" pitchFamily="18" charset="0"/>
                        </a:rPr>
                        <m:t>=</m:t>
                      </m:r>
                      <m:nary>
                        <m:naryPr>
                          <m:chr m:val="∑"/>
                          <m:supHide m:val="on"/>
                          <m:ctrlPr>
                            <a:rPr lang="en-US" i="1">
                              <a:solidFill>
                                <a:srgbClr val="000000"/>
                              </a:solidFill>
                              <a:latin typeface="Cambria Math" panose="02040503050406030204" pitchFamily="18" charset="0"/>
                            </a:rPr>
                          </m:ctrlPr>
                        </m:naryPr>
                        <m:sub>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𝑦</m:t>
                              </m:r>
                            </m:e>
                            <m:sub>
                              <m:r>
                                <a:rPr lang="en-US" i="1">
                                  <a:solidFill>
                                    <a:srgbClr val="000000"/>
                                  </a:solidFill>
                                  <a:latin typeface="Cambria Math" panose="02040503050406030204" pitchFamily="18" charset="0"/>
                                </a:rPr>
                                <m:t>𝑖</m:t>
                              </m:r>
                            </m:sub>
                          </m:sSub>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h</m:t>
                              </m:r>
                            </m:e>
                            <m:sub>
                              <m:r>
                                <a:rPr lang="en-US" i="1">
                                  <a:solidFill>
                                    <a:srgbClr val="000000"/>
                                  </a:solidFill>
                                  <a:latin typeface="Cambria Math" panose="02040503050406030204" pitchFamily="18" charset="0"/>
                                </a:rPr>
                                <m:t>𝑖</m:t>
                              </m:r>
                            </m:sub>
                          </m:sSub>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𝑥</m:t>
                              </m:r>
                            </m:e>
                            <m:sub>
                              <m:r>
                                <a:rPr lang="en-US" i="1">
                                  <a:solidFill>
                                    <a:srgbClr val="000000"/>
                                  </a:solidFill>
                                  <a:latin typeface="Cambria Math" panose="02040503050406030204" pitchFamily="18" charset="0"/>
                                </a:rPr>
                                <m:t>𝑖</m:t>
                              </m:r>
                            </m:sub>
                          </m:sSub>
                          <m:r>
                            <a:rPr lang="en-US" i="1">
                              <a:solidFill>
                                <a:srgbClr val="000000"/>
                              </a:solidFill>
                              <a:latin typeface="Cambria Math" panose="02040503050406030204" pitchFamily="18" charset="0"/>
                            </a:rPr>
                            <m:t>)</m:t>
                          </m:r>
                        </m:sub>
                        <m:sup/>
                        <m:e>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𝐷</m:t>
                              </m:r>
                            </m:e>
                            <m:sub>
                              <m:r>
                                <a:rPr lang="en-US" i="1">
                                  <a:solidFill>
                                    <a:srgbClr val="000000"/>
                                  </a:solidFill>
                                  <a:latin typeface="Cambria Math" panose="02040503050406030204" pitchFamily="18" charset="0"/>
                                </a:rPr>
                                <m:t>𝑡</m:t>
                              </m:r>
                            </m:sub>
                          </m:sSub>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𝑖</m:t>
                          </m:r>
                          <m:r>
                            <a:rPr lang="en-US" i="1">
                              <a:solidFill>
                                <a:srgbClr val="000000"/>
                              </a:solidFill>
                              <a:latin typeface="Cambria Math" panose="02040503050406030204" pitchFamily="18" charset="0"/>
                            </a:rPr>
                            <m:t>)</m:t>
                          </m:r>
                          <m:sSup>
                            <m:sSupPr>
                              <m:ctrlPr>
                                <a:rPr lang="en-US" i="1">
                                  <a:solidFill>
                                    <a:srgbClr val="000000"/>
                                  </a:solidFill>
                                  <a:latin typeface="Cambria Math" panose="02040503050406030204" pitchFamily="18" charset="0"/>
                                </a:rPr>
                              </m:ctrlPr>
                            </m:sSupPr>
                            <m:e>
                              <m:r>
                                <a:rPr lang="en-US" i="1">
                                  <a:solidFill>
                                    <a:srgbClr val="000000"/>
                                  </a:solidFill>
                                  <a:latin typeface="Cambria Math" panose="02040503050406030204" pitchFamily="18" charset="0"/>
                                </a:rPr>
                                <m:t>𝑒</m:t>
                              </m:r>
                            </m:e>
                            <m:sup>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m:rPr>
                                      <m:sty m:val="p"/>
                                    </m:rPr>
                                    <a:rPr lang="en-US" i="1">
                                      <a:solidFill>
                                        <a:srgbClr val="000000"/>
                                      </a:solidFill>
                                      <a:latin typeface="Cambria Math" panose="02040503050406030204" pitchFamily="18" charset="0"/>
                                    </a:rPr>
                                    <m:t>α</m:t>
                                  </m:r>
                                </m:e>
                                <m:sub>
                                  <m:r>
                                    <a:rPr lang="en-US" i="1">
                                      <a:solidFill>
                                        <a:srgbClr val="000000"/>
                                      </a:solidFill>
                                      <a:latin typeface="Cambria Math" panose="02040503050406030204" pitchFamily="18" charset="0"/>
                                    </a:rPr>
                                    <m:t>𝑡</m:t>
                                  </m:r>
                                </m:sub>
                              </m:sSub>
                            </m:sup>
                          </m:sSup>
                        </m:e>
                      </m:nary>
                      <m:r>
                        <a:rPr lang="en-US" i="1">
                          <a:solidFill>
                            <a:srgbClr val="000000"/>
                          </a:solidFill>
                          <a:latin typeface="Cambria Math" panose="02040503050406030204" pitchFamily="18" charset="0"/>
                        </a:rPr>
                        <m:t>+</m:t>
                      </m:r>
                      <m:nary>
                        <m:naryPr>
                          <m:chr m:val="∑"/>
                          <m:supHide m:val="on"/>
                          <m:ctrlPr>
                            <a:rPr lang="en-US" i="1">
                              <a:solidFill>
                                <a:srgbClr val="000000"/>
                              </a:solidFill>
                              <a:latin typeface="Cambria Math" panose="02040503050406030204" pitchFamily="18" charset="0"/>
                            </a:rPr>
                          </m:ctrlPr>
                        </m:naryPr>
                        <m:sub>
                          <m:r>
                            <a:rPr lang="en-US" i="1">
                              <a:solidFill>
                                <a:srgbClr val="000000"/>
                              </a:solidFill>
                              <a:latin typeface="Cambria Math" panose="02040503050406030204" pitchFamily="18" charset="0"/>
                            </a:rPr>
                            <m:t>𝑦𝑖</m:t>
                          </m:r>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h</m:t>
                              </m:r>
                            </m:e>
                            <m:sub>
                              <m:r>
                                <a:rPr lang="en-US" i="1">
                                  <a:solidFill>
                                    <a:srgbClr val="000000"/>
                                  </a:solidFill>
                                  <a:latin typeface="Cambria Math" panose="02040503050406030204" pitchFamily="18" charset="0"/>
                                </a:rPr>
                                <m:t>𝑖</m:t>
                              </m:r>
                            </m:sub>
                          </m:sSub>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𝑥</m:t>
                              </m:r>
                            </m:e>
                            <m:sub>
                              <m:r>
                                <a:rPr lang="en-US" i="1">
                                  <a:solidFill>
                                    <a:srgbClr val="000000"/>
                                  </a:solidFill>
                                  <a:latin typeface="Cambria Math" panose="02040503050406030204" pitchFamily="18" charset="0"/>
                                </a:rPr>
                                <m:t>𝑖</m:t>
                              </m:r>
                            </m:sub>
                          </m:sSub>
                          <m:r>
                            <a:rPr lang="en-US" i="1">
                              <a:solidFill>
                                <a:srgbClr val="000000"/>
                              </a:solidFill>
                              <a:latin typeface="Cambria Math" panose="02040503050406030204" pitchFamily="18" charset="0"/>
                            </a:rPr>
                            <m:t>)</m:t>
                          </m:r>
                        </m:sub>
                        <m:sup/>
                        <m:e>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𝐷</m:t>
                              </m:r>
                            </m:e>
                            <m:sub>
                              <m:r>
                                <a:rPr lang="en-US" i="1">
                                  <a:solidFill>
                                    <a:srgbClr val="000000"/>
                                  </a:solidFill>
                                  <a:latin typeface="Cambria Math" panose="02040503050406030204" pitchFamily="18" charset="0"/>
                                </a:rPr>
                                <m:t>𝑡</m:t>
                              </m:r>
                            </m:sub>
                          </m:sSub>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𝑖</m:t>
                          </m:r>
                          <m:r>
                            <a:rPr lang="en-US" i="1">
                              <a:solidFill>
                                <a:srgbClr val="000000"/>
                              </a:solidFill>
                              <a:latin typeface="Cambria Math" panose="02040503050406030204" pitchFamily="18" charset="0"/>
                            </a:rPr>
                            <m:t>)</m:t>
                          </m:r>
                          <m:sSup>
                            <m:sSupPr>
                              <m:ctrlPr>
                                <a:rPr lang="en-US" i="1">
                                  <a:solidFill>
                                    <a:srgbClr val="000000"/>
                                  </a:solidFill>
                                  <a:latin typeface="Cambria Math" panose="02040503050406030204" pitchFamily="18" charset="0"/>
                                </a:rPr>
                              </m:ctrlPr>
                            </m:sSupPr>
                            <m:e>
                              <m:r>
                                <a:rPr lang="en-US" i="1">
                                  <a:solidFill>
                                    <a:srgbClr val="000000"/>
                                  </a:solidFill>
                                  <a:latin typeface="Cambria Math" panose="02040503050406030204" pitchFamily="18" charset="0"/>
                                </a:rPr>
                                <m:t>𝑒</m:t>
                              </m:r>
                            </m:e>
                            <m:sup>
                              <m:sSub>
                                <m:sSubPr>
                                  <m:ctrlPr>
                                    <a:rPr lang="en-US" i="1">
                                      <a:solidFill>
                                        <a:srgbClr val="000000"/>
                                      </a:solidFill>
                                      <a:latin typeface="Cambria Math" panose="02040503050406030204" pitchFamily="18" charset="0"/>
                                    </a:rPr>
                                  </m:ctrlPr>
                                </m:sSubPr>
                                <m:e>
                                  <m:r>
                                    <m:rPr>
                                      <m:sty m:val="p"/>
                                    </m:rPr>
                                    <a:rPr lang="en-US" i="1">
                                      <a:solidFill>
                                        <a:srgbClr val="000000"/>
                                      </a:solidFill>
                                      <a:latin typeface="Cambria Math" panose="02040503050406030204" pitchFamily="18" charset="0"/>
                                    </a:rPr>
                                    <m:t>α</m:t>
                                  </m:r>
                                </m:e>
                                <m:sub>
                                  <m:r>
                                    <a:rPr lang="en-US" i="1">
                                      <a:solidFill>
                                        <a:srgbClr val="000000"/>
                                      </a:solidFill>
                                      <a:latin typeface="Cambria Math" panose="02040503050406030204" pitchFamily="18" charset="0"/>
                                    </a:rPr>
                                    <m:t>𝑡</m:t>
                                  </m:r>
                                </m:sub>
                              </m:sSub>
                            </m:sup>
                          </m:sSup>
                        </m:e>
                      </m:nary>
                    </m:oMath>
                    <m:oMath xmlns:m="http://schemas.openxmlformats.org/officeDocument/2006/math">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𝑡𝑜𝑡𝑎𝑙</m:t>
                      </m:r>
                      <m:r>
                        <a:rPr lang="en-US" i="1">
                          <a:solidFill>
                            <a:srgbClr val="000000"/>
                          </a:solidFill>
                          <a:latin typeface="Cambria Math" panose="02040503050406030204" pitchFamily="18" charset="0"/>
                        </a:rPr>
                        <m:t>_</m:t>
                      </m:r>
                      <m:r>
                        <a:rPr lang="en-US" i="1">
                          <a:solidFill>
                            <a:srgbClr val="000000"/>
                          </a:solidFill>
                          <a:latin typeface="Cambria Math" panose="02040503050406030204" pitchFamily="18" charset="0"/>
                        </a:rPr>
                        <m:t>𝑐𝑜𝑟𝑟𝑒𝑐𝑡</m:t>
                      </m:r>
                      <m:r>
                        <a:rPr lang="en-US" i="1">
                          <a:solidFill>
                            <a:srgbClr val="000000"/>
                          </a:solidFill>
                          <a:latin typeface="Cambria Math" panose="02040503050406030204" pitchFamily="18" charset="0"/>
                        </a:rPr>
                        <m:t>_</m:t>
                      </m:r>
                      <m:r>
                        <a:rPr lang="en-US" i="1">
                          <a:solidFill>
                            <a:srgbClr val="000000"/>
                          </a:solidFill>
                          <a:latin typeface="Cambria Math" panose="02040503050406030204" pitchFamily="18" charset="0"/>
                        </a:rPr>
                        <m:t>𝑤𝑒𝑖𝑔h𝑡</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𝑡𝑜𝑡𝑎𝑙</m:t>
                      </m:r>
                      <m:r>
                        <a:rPr lang="en-US" i="1">
                          <a:solidFill>
                            <a:srgbClr val="000000"/>
                          </a:solidFill>
                          <a:latin typeface="Cambria Math" panose="02040503050406030204" pitchFamily="18" charset="0"/>
                        </a:rPr>
                        <m:t>_</m:t>
                      </m:r>
                      <m:r>
                        <a:rPr lang="en-US" i="1">
                          <a:solidFill>
                            <a:srgbClr val="000000"/>
                          </a:solidFill>
                          <a:latin typeface="Cambria Math" panose="02040503050406030204" pitchFamily="18" charset="0"/>
                        </a:rPr>
                        <m:t>𝑖𝑛𝑐𝑜𝑟𝑟𝑒𝑐𝑡</m:t>
                      </m:r>
                      <m:r>
                        <a:rPr lang="en-US" i="1">
                          <a:solidFill>
                            <a:srgbClr val="000000"/>
                          </a:solidFill>
                          <a:latin typeface="Cambria Math" panose="02040503050406030204" pitchFamily="18" charset="0"/>
                        </a:rPr>
                        <m:t>_</m:t>
                      </m:r>
                      <m:r>
                        <a:rPr lang="en-US" i="1">
                          <a:solidFill>
                            <a:srgbClr val="000000"/>
                          </a:solidFill>
                          <a:latin typeface="Cambria Math" panose="02040503050406030204" pitchFamily="18" charset="0"/>
                        </a:rPr>
                        <m:t>𝑤𝑒𝑖𝑔h𝑡</m:t>
                      </m:r>
                      <m:r>
                        <a:rPr lang="en-US" i="1">
                          <a:solidFill>
                            <a:srgbClr val="000000"/>
                          </a:solidFill>
                          <a:latin typeface="Cambria Math" panose="02040503050406030204" pitchFamily="18" charset="0"/>
                        </a:rPr>
                        <m:t>)</m:t>
                      </m:r>
                    </m:oMath>
                    <m:oMath xmlns:m="http://schemas.openxmlformats.org/officeDocument/2006/math">
                      <m:r>
                        <a:rPr lang="en-US" i="1">
                          <a:solidFill>
                            <a:srgbClr val="000000"/>
                          </a:solidFill>
                          <a:latin typeface="Cambria Math" panose="02040503050406030204" pitchFamily="18" charset="0"/>
                        </a:rPr>
                        <m:t>=0.1∗7∗</m:t>
                      </m:r>
                      <m:sSup>
                        <m:sSupPr>
                          <m:ctrlPr>
                            <a:rPr lang="en-US" i="1">
                              <a:solidFill>
                                <a:srgbClr val="000000"/>
                              </a:solidFill>
                              <a:latin typeface="Cambria Math" panose="02040503050406030204" pitchFamily="18" charset="0"/>
                            </a:rPr>
                          </m:ctrlPr>
                        </m:sSupPr>
                        <m:e>
                          <m:r>
                            <a:rPr lang="en-US" i="1">
                              <a:solidFill>
                                <a:srgbClr val="000000"/>
                              </a:solidFill>
                              <a:latin typeface="Cambria Math" panose="02040503050406030204" pitchFamily="18" charset="0"/>
                            </a:rPr>
                            <m:t>𝑒</m:t>
                          </m:r>
                        </m:e>
                        <m:sup>
                          <m:r>
                            <a:rPr lang="en-US" i="1">
                              <a:solidFill>
                                <a:srgbClr val="000000"/>
                              </a:solidFill>
                              <a:latin typeface="Cambria Math" panose="02040503050406030204" pitchFamily="18" charset="0"/>
                            </a:rPr>
                            <m:t>−0.424</m:t>
                          </m:r>
                        </m:sup>
                      </m:sSup>
                      <m:r>
                        <a:rPr lang="en-US" i="1">
                          <a:solidFill>
                            <a:srgbClr val="000000"/>
                          </a:solidFill>
                          <a:latin typeface="Cambria Math" panose="02040503050406030204" pitchFamily="18" charset="0"/>
                        </a:rPr>
                        <m:t>+0.1∗3∗</m:t>
                      </m:r>
                      <m:sSup>
                        <m:sSupPr>
                          <m:ctrlPr>
                            <a:rPr lang="en-US" i="1">
                              <a:solidFill>
                                <a:srgbClr val="000000"/>
                              </a:solidFill>
                              <a:latin typeface="Cambria Math" panose="02040503050406030204" pitchFamily="18" charset="0"/>
                            </a:rPr>
                          </m:ctrlPr>
                        </m:sSupPr>
                        <m:e>
                          <m:r>
                            <a:rPr lang="en-US" i="1">
                              <a:solidFill>
                                <a:srgbClr val="000000"/>
                              </a:solidFill>
                              <a:latin typeface="Cambria Math" panose="02040503050406030204" pitchFamily="18" charset="0"/>
                            </a:rPr>
                            <m:t>𝑒</m:t>
                          </m:r>
                        </m:e>
                        <m:sup>
                          <m:r>
                            <a:rPr lang="en-US" i="1">
                              <a:solidFill>
                                <a:srgbClr val="000000"/>
                              </a:solidFill>
                              <a:latin typeface="Cambria Math" panose="02040503050406030204" pitchFamily="18" charset="0"/>
                            </a:rPr>
                            <m:t>+0.424</m:t>
                          </m:r>
                        </m:sup>
                      </m:sSup>
                      <m:r>
                        <a:rPr lang="en-US" i="1">
                          <a:solidFill>
                            <a:srgbClr val="000000"/>
                          </a:solidFill>
                          <a:latin typeface="Cambria Math" panose="02040503050406030204" pitchFamily="18" charset="0"/>
                        </a:rPr>
                        <m:t>=0.1∗7∗0.65+0.1∗3∗1.52</m:t>
                      </m:r>
                    </m:oMath>
                    <m:oMath xmlns:m="http://schemas.openxmlformats.org/officeDocument/2006/math">
                      <m:r>
                        <a:rPr lang="en-US" i="1">
                          <a:solidFill>
                            <a:srgbClr val="000000"/>
                          </a:solidFill>
                          <a:latin typeface="Cambria Math" panose="02040503050406030204" pitchFamily="18" charset="0"/>
                        </a:rPr>
                        <m:t>=0.455+0.456</m:t>
                      </m:r>
                    </m:oMath>
                    <m:oMath xmlns:m="http://schemas.openxmlformats.org/officeDocument/2006/math">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𝑍</m:t>
                          </m:r>
                        </m:e>
                        <m:sub>
                          <m:r>
                            <a:rPr lang="en-US" i="1">
                              <a:solidFill>
                                <a:srgbClr val="000000"/>
                              </a:solidFill>
                              <a:latin typeface="Cambria Math" panose="02040503050406030204" pitchFamily="18" charset="0"/>
                            </a:rPr>
                            <m:t>𝑡</m:t>
                          </m:r>
                          <m:r>
                            <a:rPr lang="en-US" i="1">
                              <a:solidFill>
                                <a:srgbClr val="000000"/>
                              </a:solidFill>
                              <a:latin typeface="Cambria Math" panose="02040503050406030204" pitchFamily="18" charset="0"/>
                            </a:rPr>
                            <m:t>=1</m:t>
                          </m:r>
                        </m:sub>
                      </m:sSub>
                      <m:r>
                        <a:rPr lang="en-US" i="1">
                          <a:solidFill>
                            <a:srgbClr val="000000"/>
                          </a:solidFill>
                          <a:latin typeface="Cambria Math" panose="02040503050406030204" pitchFamily="18" charset="0"/>
                        </a:rPr>
                        <m:t>=0.911</m:t>
                      </m:r>
                    </m:oMath>
                  </m:oMathPara>
                </a14:m>
                <a:endParaRPr lang="en-US" dirty="0"/>
              </a:p>
            </p:txBody>
          </p:sp>
        </mc:Choice>
        <mc:Fallback>
          <p:sp>
            <p:nvSpPr>
              <p:cNvPr id="2" name="Object 4"/>
              <p:cNvSpPr txBox="1">
                <a:spLocks noRot="1" noChangeAspect="1" noMove="1" noResize="1" noEditPoints="1" noAdjustHandles="1" noChangeArrowheads="1" noChangeShapeType="1" noTextEdit="1"/>
              </p:cNvSpPr>
              <p:nvPr>
                <p:ph sz="half" idx="2"/>
              </p:nvPr>
            </p:nvSpPr>
            <p:spPr bwMode="auto">
              <a:xfrm>
                <a:off x="673100" y="1594624"/>
                <a:ext cx="7493000" cy="5186675"/>
              </a:xfrm>
              <a:prstGeom prst="rect">
                <a:avLst/>
              </a:prstGeom>
              <a:blipFill>
                <a:blip r:embed="rId4"/>
                <a:stretch>
                  <a:fillRect/>
                </a:stretch>
              </a:blipFill>
              <a:ln>
                <a:noFill/>
              </a:ln>
              <a:effectLst/>
            </p:spPr>
            <p:txBody>
              <a:bodyPr/>
              <a:lstStyle/>
              <a:p>
                <a:r>
                  <a:rPr lang="en-US">
                    <a:noFill/>
                  </a:rPr>
                  <a:t> </a:t>
                </a:r>
              </a:p>
            </p:txBody>
          </p:sp>
        </mc:Fallback>
      </mc:AlternateContent>
      <p:sp>
        <p:nvSpPr>
          <p:cNvPr id="6" name="Footer Placeholder 5"/>
          <p:cNvSpPr>
            <a:spLocks noGrp="1"/>
          </p:cNvSpPr>
          <p:nvPr>
            <p:ph type="ftr" sz="quarter" idx="11"/>
          </p:nvPr>
        </p:nvSpPr>
        <p:spPr/>
        <p:txBody>
          <a:bodyPr/>
          <a:lstStyle/>
          <a:p>
            <a:pPr>
              <a:defRPr/>
            </a:pPr>
            <a:r>
              <a:rPr lang="en-US" altLang="zh-CN"/>
              <a:t>Adaboost , 2022.9.29a</a:t>
            </a:r>
          </a:p>
        </p:txBody>
      </p:sp>
      <p:sp>
        <p:nvSpPr>
          <p:cNvPr id="39942"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A73F1A9C-8D83-4F58-94F4-CFAA17F8EA49}" type="slidenum">
              <a:rPr lang="en-US" altLang="en-US" sz="1200">
                <a:latin typeface="Garamond" pitchFamily="18" charset="0"/>
              </a:rPr>
              <a:pPr eaLnBrk="1" hangingPunct="1">
                <a:spcBef>
                  <a:spcPct val="0"/>
                </a:spcBef>
                <a:buFontTx/>
                <a:buNone/>
              </a:pPr>
              <a:t>41</a:t>
            </a:fld>
            <a:endParaRPr lang="en-US" altLang="en-US" sz="1200">
              <a:latin typeface="Garamond" pitchFamily="18" charset="0"/>
            </a:endParaRPr>
          </a:p>
        </p:txBody>
      </p:sp>
      <p:sp>
        <p:nvSpPr>
          <p:cNvPr id="39943" name="TextBox 1"/>
          <p:cNvSpPr txBox="1">
            <a:spLocks noChangeArrowheads="1"/>
          </p:cNvSpPr>
          <p:nvPr/>
        </p:nvSpPr>
        <p:spPr bwMode="auto">
          <a:xfrm>
            <a:off x="5715000" y="5791200"/>
            <a:ext cx="2719388" cy="1077913"/>
          </a:xfrm>
          <a:prstGeom prst="rect">
            <a:avLst/>
          </a:prstGeom>
          <a:solidFill>
            <a:schemeClr val="bg1"/>
          </a:solidFill>
          <a:ln w="9525">
            <a:solidFill>
              <a:schemeClr val="tx1"/>
            </a:solidFill>
            <a:miter lim="800000"/>
            <a:headEnd/>
            <a:tailEnd/>
          </a:ln>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1600">
                <a:latin typeface="Arial" charset="0"/>
              </a:rPr>
              <a:t>Note: currently t=1, D</a:t>
            </a:r>
            <a:r>
              <a:rPr lang="en-US" altLang="en-US" sz="1600" baseline="-25000">
                <a:latin typeface="Arial" charset="0"/>
              </a:rPr>
              <a:t>t=1</a:t>
            </a:r>
            <a:r>
              <a:rPr lang="en-US" altLang="en-US" sz="1600">
                <a:latin typeface="Arial" charset="0"/>
              </a:rPr>
              <a:t>(i)=0.1 for all </a:t>
            </a:r>
            <a:r>
              <a:rPr lang="en-US" altLang="en-US" sz="1600" i="1">
                <a:latin typeface="Arial" charset="0"/>
              </a:rPr>
              <a:t>i</a:t>
            </a:r>
          </a:p>
          <a:p>
            <a:pPr eaLnBrk="1" hangingPunct="1">
              <a:spcBef>
                <a:spcPct val="0"/>
              </a:spcBef>
              <a:buFontTx/>
              <a:buNone/>
            </a:pPr>
            <a:r>
              <a:rPr lang="en-US" altLang="en-US" sz="1600">
                <a:latin typeface="Arial" charset="0"/>
              </a:rPr>
              <a:t>7 correctly classified</a:t>
            </a:r>
          </a:p>
          <a:p>
            <a:pPr eaLnBrk="1" hangingPunct="1">
              <a:spcBef>
                <a:spcPct val="0"/>
              </a:spcBef>
              <a:buFontTx/>
              <a:buNone/>
            </a:pPr>
            <a:r>
              <a:rPr lang="en-US" altLang="en-US" sz="1600">
                <a:latin typeface="Arial" charset="0"/>
              </a:rPr>
              <a:t>3 incorrectly classified</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457200" y="277813"/>
            <a:ext cx="8077200" cy="941387"/>
          </a:xfrm>
        </p:spPr>
        <p:txBody>
          <a:bodyPr/>
          <a:lstStyle/>
          <a:p>
            <a:pPr eaLnBrk="1" hangingPunct="1"/>
            <a:r>
              <a:rPr lang="en-US" altLang="en-US" sz="2400" dirty="0"/>
              <a:t>Step 3: Example: update D</a:t>
            </a:r>
            <a:r>
              <a:rPr lang="en-US" altLang="en-US" sz="2400" baseline="-25000" dirty="0"/>
              <a:t>t</a:t>
            </a:r>
            <a:r>
              <a:rPr lang="en-US" altLang="en-US" sz="2400" dirty="0"/>
              <a:t> to D</a:t>
            </a:r>
            <a:r>
              <a:rPr lang="en-US" altLang="en-US" sz="2400" baseline="-25000" dirty="0"/>
              <a:t>t+1</a:t>
            </a:r>
            <a:br>
              <a:rPr lang="en-US" altLang="en-US" sz="2400" baseline="-25000" dirty="0"/>
            </a:br>
            <a:r>
              <a:rPr lang="en-US" altLang="en-US" sz="2400" dirty="0"/>
              <a:t>If correctly classified, </a:t>
            </a:r>
            <a:r>
              <a:rPr lang="en-US" altLang="en-US" sz="2400" dirty="0">
                <a:solidFill>
                  <a:srgbClr val="FF0000"/>
                </a:solidFill>
              </a:rPr>
              <a:t>weight D</a:t>
            </a:r>
            <a:r>
              <a:rPr lang="en-US" altLang="en-US" sz="2400" baseline="-25000" dirty="0">
                <a:solidFill>
                  <a:srgbClr val="FF0000"/>
                </a:solidFill>
              </a:rPr>
              <a:t>t+1 </a:t>
            </a:r>
            <a:r>
              <a:rPr lang="en-US" altLang="en-US" sz="2400" dirty="0">
                <a:solidFill>
                  <a:srgbClr val="FF0000"/>
                </a:solidFill>
              </a:rPr>
              <a:t>will decrease</a:t>
            </a:r>
            <a:r>
              <a:rPr lang="en-US" altLang="en-US" sz="2400" dirty="0"/>
              <a:t>, and vice versa.</a:t>
            </a:r>
          </a:p>
        </p:txBody>
      </p:sp>
      <p:sp>
        <p:nvSpPr>
          <p:cNvPr id="40963" name="Rectangle 3"/>
          <p:cNvSpPr>
            <a:spLocks noGrp="1" noChangeArrowheads="1"/>
          </p:cNvSpPr>
          <p:nvPr>
            <p:ph type="body" sz="half" idx="1"/>
          </p:nvPr>
        </p:nvSpPr>
        <p:spPr/>
        <p:txBody>
          <a:bodyPr/>
          <a:lstStyle/>
          <a:p>
            <a:pPr eaLnBrk="1" hangingPunct="1"/>
            <a:r>
              <a:rPr lang="en-US" altLang="en-US" sz="2600"/>
              <a:t> </a:t>
            </a:r>
          </a:p>
        </p:txBody>
      </p:sp>
      <p:graphicFrame>
        <p:nvGraphicFramePr>
          <p:cNvPr id="40964" name="Object 4"/>
          <p:cNvGraphicFramePr>
            <a:graphicFrameLocks noGrp="1" noChangeAspect="1"/>
          </p:cNvGraphicFramePr>
          <p:nvPr>
            <p:ph sz="half" idx="2"/>
            <p:extLst>
              <p:ext uri="{D42A27DB-BD31-4B8C-83A1-F6EECF244321}">
                <p14:modId xmlns:p14="http://schemas.microsoft.com/office/powerpoint/2010/main" val="4234673560"/>
              </p:ext>
            </p:extLst>
          </p:nvPr>
        </p:nvGraphicFramePr>
        <p:xfrm>
          <a:off x="1719263" y="1708150"/>
          <a:ext cx="6161087" cy="4106863"/>
        </p:xfrm>
        <a:graphic>
          <a:graphicData uri="http://schemas.openxmlformats.org/presentationml/2006/ole">
            <mc:AlternateContent xmlns:mc="http://schemas.openxmlformats.org/markup-compatibility/2006">
              <mc:Choice xmlns:v="urn:schemas-microsoft-com:vml" Requires="v">
                <p:oleObj name="Equation" r:id="rId3" imgW="3581280" imgH="2387520" progId="Equation.3">
                  <p:embed/>
                </p:oleObj>
              </mc:Choice>
              <mc:Fallback>
                <p:oleObj name="Equation" r:id="rId3" imgW="3581280" imgH="2387520" progId="Equation.3">
                  <p:embed/>
                  <p:pic>
                    <p:nvPicPr>
                      <p:cNvPr id="0" name="Object 4"/>
                      <p:cNvPicPr>
                        <a:picLocks noGrp="1" noChangeAspect="1" noChangeArrowheads="1"/>
                      </p:cNvPicPr>
                      <p:nvPr/>
                    </p:nvPicPr>
                    <p:blipFill>
                      <a:blip r:embed="rId4"/>
                      <a:srcRect/>
                      <a:stretch>
                        <a:fillRect/>
                      </a:stretch>
                    </p:blipFill>
                    <p:spPr bwMode="auto">
                      <a:xfrm>
                        <a:off x="1719263" y="1708150"/>
                        <a:ext cx="6161087" cy="4106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 name="Footer Placeholder 5"/>
          <p:cNvSpPr>
            <a:spLocks noGrp="1"/>
          </p:cNvSpPr>
          <p:nvPr>
            <p:ph type="ftr" sz="quarter" idx="11"/>
          </p:nvPr>
        </p:nvSpPr>
        <p:spPr/>
        <p:txBody>
          <a:bodyPr/>
          <a:lstStyle/>
          <a:p>
            <a:pPr>
              <a:defRPr/>
            </a:pPr>
            <a:r>
              <a:rPr lang="en-US" altLang="zh-CN"/>
              <a:t>Adaboost , 2022.9.29a</a:t>
            </a:r>
          </a:p>
        </p:txBody>
      </p:sp>
      <p:sp>
        <p:nvSpPr>
          <p:cNvPr id="40966"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77F7C5F9-BEA9-4F9D-A5A8-47AEA99D48EB}" type="slidenum">
              <a:rPr lang="en-US" altLang="en-US" sz="1200">
                <a:latin typeface="Garamond" pitchFamily="18" charset="0"/>
              </a:rPr>
              <a:pPr eaLnBrk="1" hangingPunct="1">
                <a:spcBef>
                  <a:spcPct val="0"/>
                </a:spcBef>
                <a:buFontTx/>
                <a:buNone/>
              </a:pPr>
              <a:t>42</a:t>
            </a:fld>
            <a:endParaRPr lang="en-US" altLang="en-US" sz="1200">
              <a:latin typeface="Garamond" pitchFamily="18"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381000" y="0"/>
            <a:ext cx="8229600" cy="1139825"/>
          </a:xfrm>
        </p:spPr>
        <p:txBody>
          <a:bodyPr/>
          <a:lstStyle/>
          <a:p>
            <a:pPr eaLnBrk="1" hangingPunct="1"/>
            <a:r>
              <a:rPr lang="en-US" altLang="en-US" sz="2800"/>
              <a:t>Now run the main training loop the second time(t=2)</a:t>
            </a:r>
            <a:endParaRPr lang="en-US" altLang="en-US" sz="3600"/>
          </a:p>
        </p:txBody>
      </p:sp>
      <p:sp>
        <p:nvSpPr>
          <p:cNvPr id="41987" name="Rectangle 3"/>
          <p:cNvSpPr>
            <a:spLocks noGrp="1" noChangeArrowheads="1"/>
          </p:cNvSpPr>
          <p:nvPr>
            <p:ph type="body" sz="half" idx="1"/>
          </p:nvPr>
        </p:nvSpPr>
        <p:spPr/>
        <p:txBody>
          <a:bodyPr/>
          <a:lstStyle/>
          <a:p>
            <a:pPr eaLnBrk="1" hangingPunct="1"/>
            <a:r>
              <a:rPr lang="en-US" altLang="en-US" sz="2600"/>
              <a:t> </a:t>
            </a:r>
          </a:p>
        </p:txBody>
      </p:sp>
      <p:graphicFrame>
        <p:nvGraphicFramePr>
          <p:cNvPr id="41988" name="Object 11"/>
          <p:cNvGraphicFramePr>
            <a:graphicFrameLocks noGrp="1" noChangeAspect="1"/>
          </p:cNvGraphicFramePr>
          <p:nvPr>
            <p:ph sz="half" idx="2"/>
          </p:nvPr>
        </p:nvGraphicFramePr>
        <p:xfrm>
          <a:off x="611188" y="838200"/>
          <a:ext cx="5254625" cy="1508125"/>
        </p:xfrm>
        <a:graphic>
          <a:graphicData uri="http://schemas.openxmlformats.org/presentationml/2006/ole">
            <mc:AlternateContent xmlns:mc="http://schemas.openxmlformats.org/markup-compatibility/2006">
              <mc:Choice xmlns:v="urn:schemas-microsoft-com:vml" Requires="v">
                <p:oleObj name="Equation" r:id="rId3" imgW="2832100" imgH="812800" progId="Equation.3">
                  <p:embed/>
                </p:oleObj>
              </mc:Choice>
              <mc:Fallback>
                <p:oleObj name="Equation" r:id="rId3" imgW="2832100" imgH="812800" progId="Equation.3">
                  <p:embed/>
                  <p:pic>
                    <p:nvPicPr>
                      <p:cNvPr id="0" name="Object 11"/>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838200"/>
                        <a:ext cx="5254625" cy="150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 name="Footer Placeholder 5"/>
          <p:cNvSpPr>
            <a:spLocks noGrp="1"/>
          </p:cNvSpPr>
          <p:nvPr>
            <p:ph type="ftr" sz="quarter" idx="11"/>
          </p:nvPr>
        </p:nvSpPr>
        <p:spPr/>
        <p:txBody>
          <a:bodyPr/>
          <a:lstStyle/>
          <a:p>
            <a:pPr>
              <a:defRPr/>
            </a:pPr>
            <a:r>
              <a:rPr lang="en-US" altLang="zh-CN"/>
              <a:t>Adaboost , 2022.9.29a</a:t>
            </a:r>
          </a:p>
        </p:txBody>
      </p:sp>
      <p:sp>
        <p:nvSpPr>
          <p:cNvPr id="41990"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86A9CE1E-C630-4A95-9173-0A581464FA8B}" type="slidenum">
              <a:rPr lang="en-US" altLang="en-US" sz="1200">
                <a:latin typeface="Garamond" pitchFamily="18" charset="0"/>
              </a:rPr>
              <a:pPr eaLnBrk="1" hangingPunct="1">
                <a:spcBef>
                  <a:spcPct val="0"/>
                </a:spcBef>
                <a:buFontTx/>
                <a:buNone/>
              </a:pPr>
              <a:t>43</a:t>
            </a:fld>
            <a:endParaRPr lang="en-US" altLang="en-US" sz="1200">
              <a:latin typeface="Garamond" pitchFamily="18" charset="0"/>
            </a:endParaRPr>
          </a:p>
        </p:txBody>
      </p:sp>
      <p:pic>
        <p:nvPicPr>
          <p:cNvPr id="41991"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24400" y="2590800"/>
            <a:ext cx="4124325" cy="3286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992" name="Picture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1000" y="2590800"/>
            <a:ext cx="4200525" cy="326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1993" name="Line 13"/>
          <p:cNvSpPr>
            <a:spLocks noChangeShapeType="1"/>
          </p:cNvSpPr>
          <p:nvPr/>
        </p:nvSpPr>
        <p:spPr bwMode="auto">
          <a:xfrm>
            <a:off x="1752600" y="2209800"/>
            <a:ext cx="228600" cy="2514600"/>
          </a:xfrm>
          <a:prstGeom prst="line">
            <a:avLst/>
          </a:prstGeom>
          <a:noFill/>
          <a:ln w="9525">
            <a:solidFill>
              <a:schemeClr val="tx1"/>
            </a:solidFill>
            <a:prstDash val="dash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994" name="Line 14"/>
          <p:cNvSpPr>
            <a:spLocks noChangeShapeType="1"/>
          </p:cNvSpPr>
          <p:nvPr/>
        </p:nvSpPr>
        <p:spPr bwMode="auto">
          <a:xfrm flipH="1">
            <a:off x="1295400" y="1447800"/>
            <a:ext cx="228600" cy="2743200"/>
          </a:xfrm>
          <a:prstGeom prst="line">
            <a:avLst/>
          </a:prstGeom>
          <a:noFill/>
          <a:ln w="9525">
            <a:solidFill>
              <a:schemeClr val="tx1"/>
            </a:solidFill>
            <a:prstDash val="dash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altLang="en-US" sz="3300"/>
              <a:t>Now run the main training loop second time t=2, and then t=3</a:t>
            </a:r>
          </a:p>
        </p:txBody>
      </p:sp>
      <p:sp>
        <p:nvSpPr>
          <p:cNvPr id="43011" name="Rectangle 3"/>
          <p:cNvSpPr>
            <a:spLocks noGrp="1" noChangeArrowheads="1"/>
          </p:cNvSpPr>
          <p:nvPr>
            <p:ph idx="1"/>
          </p:nvPr>
        </p:nvSpPr>
        <p:spPr/>
        <p:txBody>
          <a:bodyPr/>
          <a:lstStyle/>
          <a:p>
            <a:pPr eaLnBrk="1" hangingPunct="1"/>
            <a:r>
              <a:rPr lang="en-US" altLang="en-US"/>
              <a:t> </a:t>
            </a:r>
          </a:p>
        </p:txBody>
      </p:sp>
      <p:sp>
        <p:nvSpPr>
          <p:cNvPr id="7" name="Footer Placeholder 4"/>
          <p:cNvSpPr>
            <a:spLocks noGrp="1"/>
          </p:cNvSpPr>
          <p:nvPr>
            <p:ph type="ftr" sz="quarter" idx="11"/>
          </p:nvPr>
        </p:nvSpPr>
        <p:spPr/>
        <p:txBody>
          <a:bodyPr/>
          <a:lstStyle/>
          <a:p>
            <a:pPr>
              <a:defRPr/>
            </a:pPr>
            <a:r>
              <a:rPr lang="en-US" altLang="zh-CN"/>
              <a:t>Adaboost , 2022.9.29a</a:t>
            </a:r>
          </a:p>
        </p:txBody>
      </p:sp>
      <p:sp>
        <p:nvSpPr>
          <p:cNvPr id="43013"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2B9AC6FB-0C65-4811-B567-CA5CEE702B8B}" type="slidenum">
              <a:rPr lang="en-US" altLang="en-US" sz="1200">
                <a:latin typeface="Garamond" pitchFamily="18" charset="0"/>
              </a:rPr>
              <a:pPr eaLnBrk="1" hangingPunct="1">
                <a:spcBef>
                  <a:spcPct val="0"/>
                </a:spcBef>
                <a:buFontTx/>
                <a:buNone/>
              </a:pPr>
              <a:t>44</a:t>
            </a:fld>
            <a:endParaRPr lang="en-US" altLang="en-US" sz="1200">
              <a:latin typeface="Garamond" pitchFamily="18" charset="0"/>
            </a:endParaRPr>
          </a:p>
        </p:txBody>
      </p:sp>
      <p:pic>
        <p:nvPicPr>
          <p:cNvPr id="4301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447800"/>
            <a:ext cx="8153400" cy="455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015" name="Text Box 5"/>
          <p:cNvSpPr txBox="1">
            <a:spLocks noChangeArrowheads="1"/>
          </p:cNvSpPr>
          <p:nvPr/>
        </p:nvSpPr>
        <p:spPr bwMode="auto">
          <a:xfrm>
            <a:off x="685800" y="2286000"/>
            <a:ext cx="2454275"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CN" sz="1800">
                <a:latin typeface="Arial" charset="0"/>
              </a:rPr>
              <a:t>Final classifier by combining three weak classifiers</a:t>
            </a:r>
          </a:p>
          <a:p>
            <a:pPr eaLnBrk="1" hangingPunct="1">
              <a:spcBef>
                <a:spcPct val="0"/>
              </a:spcBef>
              <a:buFontTx/>
              <a:buNone/>
            </a:pPr>
            <a:endParaRPr lang="en-US" altLang="en-US" sz="1800">
              <a:latin typeface="Arial" charset="0"/>
              <a:ea typeface="SimSun" pitchFamily="2" charset="-122"/>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13"/>
          <p:cNvSpPr>
            <a:spLocks noGrp="1" noChangeArrowheads="1"/>
          </p:cNvSpPr>
          <p:nvPr>
            <p:ph type="title"/>
          </p:nvPr>
        </p:nvSpPr>
        <p:spPr/>
        <p:txBody>
          <a:bodyPr>
            <a:normAutofit/>
          </a:bodyPr>
          <a:lstStyle/>
          <a:p>
            <a:pPr algn="l" eaLnBrk="1" hangingPunct="1"/>
            <a:r>
              <a:rPr lang="en-US" altLang="zh-CN" sz="3400" dirty="0"/>
              <a:t>Combined classifier for t=1,2,3</a:t>
            </a:r>
            <a:br>
              <a:rPr lang="en-US" altLang="zh-CN" sz="3400" dirty="0"/>
            </a:br>
            <a:r>
              <a:rPr lang="en-US" altLang="zh-CN" sz="3400" dirty="0"/>
              <a:t>Exercise: work out </a:t>
            </a:r>
            <a:r>
              <a:rPr lang="en-US" altLang="zh-CN" sz="3400" i="1" dirty="0">
                <a:sym typeface="Symbol" pitchFamily="18" charset="2"/>
              </a:rPr>
              <a:t></a:t>
            </a:r>
            <a:r>
              <a:rPr lang="en-US" altLang="zh-CN" sz="3400" i="1" baseline="-25000" dirty="0"/>
              <a:t>1</a:t>
            </a:r>
            <a:r>
              <a:rPr lang="en-US" altLang="zh-CN" sz="3400" i="1" dirty="0"/>
              <a:t>and </a:t>
            </a:r>
            <a:r>
              <a:rPr lang="en-US" altLang="zh-CN" sz="3400" i="1" dirty="0">
                <a:sym typeface="Symbol" pitchFamily="18" charset="2"/>
              </a:rPr>
              <a:t></a:t>
            </a:r>
            <a:r>
              <a:rPr lang="en-US" altLang="zh-CN" sz="3400" i="1" baseline="-25000" dirty="0"/>
              <a:t>2</a:t>
            </a:r>
            <a:endParaRPr lang="en-US" altLang="en-US" sz="3400" i="1" baseline="-25000" dirty="0"/>
          </a:p>
        </p:txBody>
      </p:sp>
      <p:sp>
        <p:nvSpPr>
          <p:cNvPr id="44035" name="Rectangle 3"/>
          <p:cNvSpPr>
            <a:spLocks noGrp="1" noChangeArrowheads="1"/>
          </p:cNvSpPr>
          <p:nvPr>
            <p:ph type="body" sz="half" idx="1"/>
          </p:nvPr>
        </p:nvSpPr>
        <p:spPr/>
        <p:txBody>
          <a:bodyPr/>
          <a:lstStyle/>
          <a:p>
            <a:pPr eaLnBrk="1" hangingPunct="1"/>
            <a:r>
              <a:rPr lang="en-US" altLang="zh-CN" sz="2600" dirty="0"/>
              <a:t> </a:t>
            </a:r>
            <a:endParaRPr lang="en-US" altLang="en-US" sz="2600" dirty="0"/>
          </a:p>
        </p:txBody>
      </p:sp>
      <p:graphicFrame>
        <p:nvGraphicFramePr>
          <p:cNvPr id="2" name="Object 12"/>
          <p:cNvGraphicFramePr>
            <a:graphicFrameLocks noGrp="1" noChangeAspect="1"/>
          </p:cNvGraphicFramePr>
          <p:nvPr>
            <p:ph sz="half" idx="2"/>
            <p:extLst>
              <p:ext uri="{D42A27DB-BD31-4B8C-83A1-F6EECF244321}">
                <p14:modId xmlns:p14="http://schemas.microsoft.com/office/powerpoint/2010/main" val="2200110247"/>
              </p:ext>
            </p:extLst>
          </p:nvPr>
        </p:nvGraphicFramePr>
        <p:xfrm>
          <a:off x="5212694" y="4256088"/>
          <a:ext cx="3926143" cy="1230312"/>
        </p:xfrm>
        <a:graphic>
          <a:graphicData uri="http://schemas.openxmlformats.org/presentationml/2006/ole">
            <mc:AlternateContent xmlns:mc="http://schemas.openxmlformats.org/markup-compatibility/2006">
              <mc:Choice xmlns:v="urn:schemas-microsoft-com:vml" Requires="v">
                <p:oleObj name="Equation" r:id="rId3" imgW="2958840" imgH="927000" progId="Equation.3">
                  <p:embed/>
                </p:oleObj>
              </mc:Choice>
              <mc:Fallback>
                <p:oleObj name="Equation" r:id="rId3" imgW="2958840" imgH="927000" progId="Equation.3">
                  <p:embed/>
                  <p:pic>
                    <p:nvPicPr>
                      <p:cNvPr id="0" name="Object 12"/>
                      <p:cNvPicPr>
                        <a:picLocks noGrp="1" noChangeAspect="1" noChangeArrowheads="1"/>
                      </p:cNvPicPr>
                      <p:nvPr/>
                    </p:nvPicPr>
                    <p:blipFill>
                      <a:blip r:embed="rId4"/>
                      <a:srcRect/>
                      <a:stretch>
                        <a:fillRect/>
                      </a:stretch>
                    </p:blipFill>
                    <p:spPr bwMode="auto">
                      <a:xfrm>
                        <a:off x="5212694" y="4256088"/>
                        <a:ext cx="3926143" cy="1230312"/>
                      </a:xfrm>
                      <a:prstGeom prst="rect">
                        <a:avLst/>
                      </a:prstGeom>
                      <a:solidFill>
                        <a:schemeClr val="bg1"/>
                      </a:solidFill>
                      <a:ln>
                        <a:noFill/>
                      </a:ln>
                    </p:spPr>
                  </p:pic>
                </p:oleObj>
              </mc:Fallback>
            </mc:AlternateContent>
          </a:graphicData>
        </a:graphic>
      </p:graphicFrame>
      <p:sp>
        <p:nvSpPr>
          <p:cNvPr id="21" name="Footer Placeholder 5"/>
          <p:cNvSpPr>
            <a:spLocks noGrp="1"/>
          </p:cNvSpPr>
          <p:nvPr>
            <p:ph type="ftr" sz="quarter" idx="11"/>
          </p:nvPr>
        </p:nvSpPr>
        <p:spPr/>
        <p:txBody>
          <a:bodyPr/>
          <a:lstStyle/>
          <a:p>
            <a:pPr>
              <a:defRPr/>
            </a:pPr>
            <a:r>
              <a:rPr lang="en-US" altLang="zh-CN"/>
              <a:t>Adaboost , 2022.9.29a</a:t>
            </a:r>
          </a:p>
        </p:txBody>
      </p:sp>
      <p:sp>
        <p:nvSpPr>
          <p:cNvPr id="44038"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68D12001-D247-4460-B29D-C20F88F26E3A}" type="slidenum">
              <a:rPr lang="en-US" altLang="en-US" sz="1200">
                <a:latin typeface="Garamond" pitchFamily="18" charset="0"/>
              </a:rPr>
              <a:pPr eaLnBrk="1" hangingPunct="1">
                <a:spcBef>
                  <a:spcPct val="0"/>
                </a:spcBef>
                <a:buFontTx/>
                <a:buNone/>
              </a:pPr>
              <a:t>45</a:t>
            </a:fld>
            <a:endParaRPr lang="en-US" altLang="en-US" sz="1200">
              <a:latin typeface="Garamond" pitchFamily="18" charset="0"/>
            </a:endParaRPr>
          </a:p>
        </p:txBody>
      </p:sp>
      <p:pic>
        <p:nvPicPr>
          <p:cNvPr id="44039"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 y="1524000"/>
            <a:ext cx="2971800" cy="237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4040"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72200" y="1600200"/>
            <a:ext cx="2819400" cy="2228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4041"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76600" y="1676400"/>
            <a:ext cx="2752725" cy="219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4042" name="Line 9"/>
          <p:cNvSpPr>
            <a:spLocks noChangeShapeType="1"/>
          </p:cNvSpPr>
          <p:nvPr/>
        </p:nvSpPr>
        <p:spPr bwMode="auto">
          <a:xfrm>
            <a:off x="7848600" y="1600200"/>
            <a:ext cx="0" cy="2057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44043" name="Picture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05000" y="4419600"/>
            <a:ext cx="3048000" cy="2379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4044" name="Rectangle 15"/>
          <p:cNvSpPr>
            <a:spLocks noChangeArrowheads="1"/>
          </p:cNvSpPr>
          <p:nvPr/>
        </p:nvSpPr>
        <p:spPr bwMode="auto">
          <a:xfrm>
            <a:off x="5338539" y="5599113"/>
            <a:ext cx="3429000"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CN" sz="1800" dirty="0">
                <a:latin typeface="Arial" charset="0"/>
              </a:rPr>
              <a:t>Combine to form the</a:t>
            </a:r>
          </a:p>
          <a:p>
            <a:pPr eaLnBrk="1" hangingPunct="1">
              <a:spcBef>
                <a:spcPct val="0"/>
              </a:spcBef>
              <a:buFontTx/>
              <a:buNone/>
            </a:pPr>
            <a:r>
              <a:rPr lang="en-US" altLang="zh-CN" sz="1800" dirty="0">
                <a:latin typeface="Arial" charset="0"/>
              </a:rPr>
              <a:t>classifier.</a:t>
            </a:r>
          </a:p>
          <a:p>
            <a:pPr eaLnBrk="1" hangingPunct="1">
              <a:spcBef>
                <a:spcPct val="0"/>
              </a:spcBef>
              <a:buFontTx/>
              <a:buNone/>
            </a:pPr>
            <a:r>
              <a:rPr lang="en-US" altLang="en-US" sz="1800" dirty="0">
                <a:latin typeface="Arial" charset="0"/>
                <a:ea typeface="SimSun" pitchFamily="2" charset="-122"/>
              </a:rPr>
              <a:t>May need one more step for the final classifier</a:t>
            </a:r>
          </a:p>
        </p:txBody>
      </p:sp>
      <p:sp>
        <p:nvSpPr>
          <p:cNvPr id="44045" name="Line 16"/>
          <p:cNvSpPr>
            <a:spLocks noChangeShapeType="1"/>
          </p:cNvSpPr>
          <p:nvPr/>
        </p:nvSpPr>
        <p:spPr bwMode="auto">
          <a:xfrm>
            <a:off x="1219200" y="3886200"/>
            <a:ext cx="9144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46" name="Line 17"/>
          <p:cNvSpPr>
            <a:spLocks noChangeShapeType="1"/>
          </p:cNvSpPr>
          <p:nvPr/>
        </p:nvSpPr>
        <p:spPr bwMode="auto">
          <a:xfrm flipH="1">
            <a:off x="3886200" y="2895600"/>
            <a:ext cx="457200" cy="1524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47" name="Line 18"/>
          <p:cNvSpPr>
            <a:spLocks noChangeShapeType="1"/>
          </p:cNvSpPr>
          <p:nvPr/>
        </p:nvSpPr>
        <p:spPr bwMode="auto">
          <a:xfrm flipH="1">
            <a:off x="4572000" y="3657600"/>
            <a:ext cx="190500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48" name="Text Box 19"/>
          <p:cNvSpPr txBox="1">
            <a:spLocks noChangeArrowheads="1"/>
          </p:cNvSpPr>
          <p:nvPr/>
        </p:nvSpPr>
        <p:spPr bwMode="auto">
          <a:xfrm>
            <a:off x="1638300" y="1214438"/>
            <a:ext cx="684213"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CN" sz="1800" i="1">
                <a:latin typeface="Arial" charset="0"/>
              </a:rPr>
              <a:t>h</a:t>
            </a:r>
            <a:r>
              <a:rPr lang="en-US" altLang="zh-CN" sz="1800" i="1" baseline="-25000">
                <a:latin typeface="Arial" charset="0"/>
              </a:rPr>
              <a:t>t=1</a:t>
            </a:r>
            <a:r>
              <a:rPr lang="en-US" altLang="zh-CN" sz="1800" i="1">
                <a:latin typeface="Arial" charset="0"/>
              </a:rPr>
              <a:t>()</a:t>
            </a:r>
            <a:endParaRPr lang="en-US" altLang="en-US" sz="1800" i="1">
              <a:latin typeface="Arial" charset="0"/>
              <a:ea typeface="SimSun" pitchFamily="2" charset="-122"/>
            </a:endParaRPr>
          </a:p>
        </p:txBody>
      </p:sp>
      <p:sp>
        <p:nvSpPr>
          <p:cNvPr id="44049" name="Text Box 20"/>
          <p:cNvSpPr txBox="1">
            <a:spLocks noChangeArrowheads="1"/>
          </p:cNvSpPr>
          <p:nvPr/>
        </p:nvSpPr>
        <p:spPr bwMode="auto">
          <a:xfrm>
            <a:off x="4495800" y="2819400"/>
            <a:ext cx="684213"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CN" sz="1800" i="1">
                <a:latin typeface="Arial" charset="0"/>
              </a:rPr>
              <a:t>h</a:t>
            </a:r>
            <a:r>
              <a:rPr lang="en-US" altLang="zh-CN" sz="1800" i="1" baseline="-25000">
                <a:latin typeface="Arial" charset="0"/>
              </a:rPr>
              <a:t>t=2</a:t>
            </a:r>
            <a:r>
              <a:rPr lang="en-US" altLang="zh-CN" sz="1800" i="1">
                <a:latin typeface="Arial" charset="0"/>
              </a:rPr>
              <a:t>()</a:t>
            </a:r>
            <a:endParaRPr lang="en-US" altLang="en-US" sz="1800" i="1">
              <a:latin typeface="Arial" charset="0"/>
              <a:ea typeface="SimSun" pitchFamily="2" charset="-122"/>
            </a:endParaRPr>
          </a:p>
        </p:txBody>
      </p:sp>
      <p:sp>
        <p:nvSpPr>
          <p:cNvPr id="44050" name="Text Box 21"/>
          <p:cNvSpPr txBox="1">
            <a:spLocks noChangeArrowheads="1"/>
          </p:cNvSpPr>
          <p:nvPr/>
        </p:nvSpPr>
        <p:spPr bwMode="auto">
          <a:xfrm>
            <a:off x="6477000" y="2971800"/>
            <a:ext cx="684213"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CN" sz="1800" i="1">
                <a:latin typeface="Arial" charset="0"/>
              </a:rPr>
              <a:t>h</a:t>
            </a:r>
            <a:r>
              <a:rPr lang="en-US" altLang="zh-CN" sz="1800" i="1" baseline="-25000">
                <a:latin typeface="Arial" charset="0"/>
              </a:rPr>
              <a:t>t=3</a:t>
            </a:r>
            <a:r>
              <a:rPr lang="en-US" altLang="zh-CN" sz="1800" i="1">
                <a:latin typeface="Arial" charset="0"/>
              </a:rPr>
              <a:t>()</a:t>
            </a:r>
            <a:endParaRPr lang="en-US" altLang="en-US" sz="1800" i="1">
              <a:latin typeface="Arial" charset="0"/>
              <a:ea typeface="SimSun" pitchFamily="2" charset="-122"/>
            </a:endParaRPr>
          </a:p>
        </p:txBody>
      </p:sp>
      <p:sp>
        <p:nvSpPr>
          <p:cNvPr id="44051" name="Text Box 22"/>
          <p:cNvSpPr txBox="1">
            <a:spLocks noChangeArrowheads="1"/>
          </p:cNvSpPr>
          <p:nvPr/>
        </p:nvSpPr>
        <p:spPr bwMode="auto">
          <a:xfrm>
            <a:off x="1046163" y="3916363"/>
            <a:ext cx="1260475"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CN" sz="1800" i="1">
                <a:latin typeface="Arial" charset="0"/>
                <a:sym typeface="Symbol" pitchFamily="18" charset="2"/>
              </a:rPr>
              <a:t></a:t>
            </a:r>
            <a:r>
              <a:rPr lang="en-US" altLang="zh-CN" sz="1800" i="1" baseline="-25000">
                <a:latin typeface="Arial" charset="0"/>
              </a:rPr>
              <a:t>t=1</a:t>
            </a:r>
            <a:r>
              <a:rPr lang="en-US" altLang="zh-CN" sz="1800" i="1">
                <a:latin typeface="Arial" charset="0"/>
              </a:rPr>
              <a:t>=0.424</a:t>
            </a:r>
            <a:endParaRPr lang="en-US" altLang="en-US" sz="1800" i="1">
              <a:latin typeface="Arial" charset="0"/>
              <a:ea typeface="SimSun" pitchFamily="2" charset="-122"/>
            </a:endParaRPr>
          </a:p>
        </p:txBody>
      </p:sp>
      <p:sp>
        <p:nvSpPr>
          <p:cNvPr id="44052" name="Text Box 23"/>
          <p:cNvSpPr txBox="1">
            <a:spLocks noChangeArrowheads="1"/>
          </p:cNvSpPr>
          <p:nvPr/>
        </p:nvSpPr>
        <p:spPr bwMode="auto">
          <a:xfrm>
            <a:off x="3962400" y="3886200"/>
            <a:ext cx="549275"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CN" sz="1800" i="1">
                <a:latin typeface="Arial" charset="0"/>
                <a:sym typeface="Symbol" pitchFamily="18" charset="2"/>
              </a:rPr>
              <a:t></a:t>
            </a:r>
            <a:r>
              <a:rPr lang="en-US" altLang="zh-CN" sz="1800" i="1" baseline="-25000">
                <a:latin typeface="Arial" charset="0"/>
              </a:rPr>
              <a:t>t=2</a:t>
            </a:r>
            <a:endParaRPr lang="en-US" altLang="en-US" sz="1800" i="1" baseline="-25000">
              <a:latin typeface="Arial" charset="0"/>
              <a:ea typeface="SimSun" pitchFamily="2" charset="-122"/>
            </a:endParaRPr>
          </a:p>
        </p:txBody>
      </p:sp>
      <p:sp>
        <p:nvSpPr>
          <p:cNvPr id="44053" name="Rectangle 25"/>
          <p:cNvSpPr>
            <a:spLocks noChangeArrowheads="1"/>
          </p:cNvSpPr>
          <p:nvPr/>
        </p:nvSpPr>
        <p:spPr bwMode="auto">
          <a:xfrm>
            <a:off x="4800600" y="3886200"/>
            <a:ext cx="549275"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CN" sz="1800" i="1">
                <a:latin typeface="Arial" charset="0"/>
                <a:sym typeface="Symbol" pitchFamily="18" charset="2"/>
              </a:rPr>
              <a:t></a:t>
            </a:r>
            <a:r>
              <a:rPr lang="en-US" altLang="zh-CN" sz="1800" i="1" baseline="-25000">
                <a:latin typeface="Arial" charset="0"/>
                <a:sym typeface="Symbol" pitchFamily="18" charset="2"/>
              </a:rPr>
              <a:t>t=3</a:t>
            </a:r>
            <a:endParaRPr lang="en-US" altLang="en-US" sz="1800" i="1" baseline="-25000">
              <a:latin typeface="Arial" charset="0"/>
              <a:ea typeface="SimSun" pitchFamily="2" charset="-122"/>
            </a:endParaRPr>
          </a:p>
        </p:txBody>
      </p:sp>
      <p:sp>
        <p:nvSpPr>
          <p:cNvPr id="3" name="TextBox 2">
            <a:extLst>
              <a:ext uri="{FF2B5EF4-FFF2-40B4-BE49-F238E27FC236}">
                <a16:creationId xmlns:a16="http://schemas.microsoft.com/office/drawing/2014/main" id="{0978A881-2B31-4D60-A122-6F6100C81AD9}"/>
              </a:ext>
            </a:extLst>
          </p:cNvPr>
          <p:cNvSpPr txBox="1"/>
          <p:nvPr/>
        </p:nvSpPr>
        <p:spPr>
          <a:xfrm flipH="1">
            <a:off x="6438899" y="83662"/>
            <a:ext cx="2286001" cy="1477328"/>
          </a:xfrm>
          <a:prstGeom prst="rect">
            <a:avLst/>
          </a:prstGeom>
          <a:noFill/>
        </p:spPr>
        <p:txBody>
          <a:bodyPr wrap="square" rtlCol="0">
            <a:spAutoFit/>
          </a:bodyPr>
          <a:lstStyle/>
          <a:p>
            <a:r>
              <a:rPr lang="en-US" sz="1800" dirty="0">
                <a:solidFill>
                  <a:srgbClr val="FF0000"/>
                </a:solidFill>
              </a:rPr>
              <a:t>Define sign(y)</a:t>
            </a:r>
          </a:p>
          <a:p>
            <a:r>
              <a:rPr lang="en-US" sz="1800" dirty="0">
                <a:solidFill>
                  <a:srgbClr val="FF0000"/>
                </a:solidFill>
              </a:rPr>
              <a:t>e.g. </a:t>
            </a:r>
          </a:p>
          <a:p>
            <a:r>
              <a:rPr lang="en-US" sz="1800" dirty="0">
                <a:solidFill>
                  <a:srgbClr val="FF0000"/>
                </a:solidFill>
              </a:rPr>
              <a:t>sign(-0.42) = -1</a:t>
            </a:r>
          </a:p>
          <a:p>
            <a:r>
              <a:rPr lang="en-US" sz="1800" dirty="0">
                <a:solidFill>
                  <a:srgbClr val="FF0000"/>
                </a:solidFill>
              </a:rPr>
              <a:t>sign(-272) = -1</a:t>
            </a:r>
          </a:p>
          <a:p>
            <a:r>
              <a:rPr lang="en-US" sz="1800" dirty="0">
                <a:solidFill>
                  <a:srgbClr val="FF0000"/>
                </a:solidFill>
              </a:rPr>
              <a:t>sign(123.2) = +1</a:t>
            </a:r>
          </a:p>
        </p:txBody>
      </p:sp>
      <p:cxnSp>
        <p:nvCxnSpPr>
          <p:cNvPr id="5" name="Straight Arrow Connector 4">
            <a:extLst>
              <a:ext uri="{FF2B5EF4-FFF2-40B4-BE49-F238E27FC236}">
                <a16:creationId xmlns:a16="http://schemas.microsoft.com/office/drawing/2014/main" id="{0A88C9E4-DA41-4026-9588-9DE4E181ABC6}"/>
              </a:ext>
            </a:extLst>
          </p:cNvPr>
          <p:cNvCxnSpPr>
            <a:cxnSpLocks/>
          </p:cNvCxnSpPr>
          <p:nvPr/>
        </p:nvCxnSpPr>
        <p:spPr>
          <a:xfrm flipH="1">
            <a:off x="6029326" y="1560990"/>
            <a:ext cx="676274" cy="2736372"/>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Rectangle 2"/>
          <p:cNvSpPr>
            <a:spLocks noGrp="1" noChangeArrowheads="1"/>
          </p:cNvSpPr>
          <p:nvPr>
            <p:ph type="title"/>
          </p:nvPr>
        </p:nvSpPr>
        <p:spPr/>
        <p:txBody>
          <a:bodyPr>
            <a:normAutofit/>
          </a:bodyPr>
          <a:lstStyle/>
          <a:p>
            <a:pPr eaLnBrk="1" hangingPunct="1"/>
            <a:r>
              <a:rPr lang="en-US" altLang="en-US" sz="3400" dirty="0"/>
              <a:t>Exercise 4</a:t>
            </a:r>
            <a:br>
              <a:rPr lang="en-US" altLang="en-US" sz="3400" dirty="0"/>
            </a:br>
            <a:endParaRPr lang="en-US" altLang="en-US" sz="3400" dirty="0"/>
          </a:p>
        </p:txBody>
      </p:sp>
      <p:sp>
        <p:nvSpPr>
          <p:cNvPr id="45061" name="Rectangle 3"/>
          <p:cNvSpPr>
            <a:spLocks noGrp="1" noChangeArrowheads="1"/>
          </p:cNvSpPr>
          <p:nvPr>
            <p:ph idx="1"/>
          </p:nvPr>
        </p:nvSpPr>
        <p:spPr>
          <a:xfrm>
            <a:off x="381000" y="990600"/>
            <a:ext cx="8229600" cy="4530725"/>
          </a:xfrm>
        </p:spPr>
        <p:txBody>
          <a:bodyPr rtlCol="0">
            <a:normAutofit fontScale="77500" lnSpcReduction="20000"/>
          </a:bodyPr>
          <a:lstStyle/>
          <a:p>
            <a:pPr eaLnBrk="1" fontAlgn="auto" hangingPunct="1">
              <a:lnSpc>
                <a:spcPct val="80000"/>
              </a:lnSpc>
              <a:spcAft>
                <a:spcPts val="0"/>
              </a:spcAft>
              <a:buFont typeface="Arial" panose="020B0604020202020204" pitchFamily="34" charset="0"/>
              <a:buChar char="•"/>
              <a:defRPr/>
            </a:pPr>
            <a:r>
              <a:rPr lang="en-US" altLang="en-US" sz="2600" dirty="0"/>
              <a:t> if example ==1</a:t>
            </a:r>
          </a:p>
          <a:p>
            <a:pPr eaLnBrk="1" fontAlgn="auto" hangingPunct="1">
              <a:lnSpc>
                <a:spcPct val="80000"/>
              </a:lnSpc>
              <a:spcAft>
                <a:spcPts val="0"/>
              </a:spcAft>
              <a:buFont typeface="Arial" panose="020B0604020202020204" pitchFamily="34" charset="0"/>
              <a:buChar char="•"/>
              <a:defRPr/>
            </a:pPr>
            <a:r>
              <a:rPr lang="en-US" altLang="en-US" sz="2600" dirty="0"/>
              <a:t>        blue(*)=[ </a:t>
            </a:r>
          </a:p>
          <a:p>
            <a:pPr eaLnBrk="1" fontAlgn="auto" hangingPunct="1">
              <a:lnSpc>
                <a:spcPct val="80000"/>
              </a:lnSpc>
              <a:spcAft>
                <a:spcPts val="0"/>
              </a:spcAft>
              <a:buFont typeface="Arial" panose="020B0604020202020204" pitchFamily="34" charset="0"/>
              <a:buChar char="•"/>
              <a:defRPr/>
            </a:pPr>
            <a:r>
              <a:rPr lang="en-US" altLang="en-US" sz="2600" dirty="0"/>
              <a:t>            -26   38</a:t>
            </a:r>
          </a:p>
          <a:p>
            <a:pPr eaLnBrk="1" fontAlgn="auto" hangingPunct="1">
              <a:lnSpc>
                <a:spcPct val="80000"/>
              </a:lnSpc>
              <a:spcAft>
                <a:spcPts val="0"/>
              </a:spcAft>
              <a:buFont typeface="Arial" panose="020B0604020202020204" pitchFamily="34" charset="0"/>
              <a:buChar char="•"/>
              <a:defRPr/>
            </a:pPr>
            <a:r>
              <a:rPr lang="en-US" altLang="en-US" sz="2600" dirty="0"/>
              <a:t>             3     34</a:t>
            </a:r>
          </a:p>
          <a:p>
            <a:pPr eaLnBrk="1" fontAlgn="auto" hangingPunct="1">
              <a:lnSpc>
                <a:spcPct val="80000"/>
              </a:lnSpc>
              <a:spcAft>
                <a:spcPts val="0"/>
              </a:spcAft>
              <a:buFont typeface="Arial" panose="020B0604020202020204" pitchFamily="34" charset="0"/>
              <a:buChar char="•"/>
              <a:defRPr/>
            </a:pPr>
            <a:r>
              <a:rPr lang="en-US" altLang="en-US" sz="2600" dirty="0"/>
              <a:t>             32   3</a:t>
            </a:r>
          </a:p>
          <a:p>
            <a:pPr eaLnBrk="1" fontAlgn="auto" hangingPunct="1">
              <a:lnSpc>
                <a:spcPct val="80000"/>
              </a:lnSpc>
              <a:spcAft>
                <a:spcPts val="0"/>
              </a:spcAft>
              <a:buFont typeface="Arial" panose="020B0604020202020204" pitchFamily="34" charset="0"/>
              <a:buChar char="•"/>
              <a:defRPr/>
            </a:pPr>
            <a:r>
              <a:rPr lang="en-US" altLang="en-US" sz="2600" dirty="0"/>
              <a:t>             42   10];</a:t>
            </a:r>
          </a:p>
          <a:p>
            <a:pPr eaLnBrk="1" fontAlgn="auto" hangingPunct="1">
              <a:lnSpc>
                <a:spcPct val="80000"/>
              </a:lnSpc>
              <a:spcAft>
                <a:spcPts val="0"/>
              </a:spcAft>
              <a:buFont typeface="Arial" panose="020B0604020202020204" pitchFamily="34" charset="0"/>
              <a:buChar char="•"/>
              <a:defRPr/>
            </a:pPr>
            <a:r>
              <a:rPr lang="en-US" altLang="en-US" sz="2600" dirty="0"/>
              <a:t>        red(O)=[  </a:t>
            </a:r>
          </a:p>
          <a:p>
            <a:pPr eaLnBrk="1" fontAlgn="auto" hangingPunct="1">
              <a:lnSpc>
                <a:spcPct val="80000"/>
              </a:lnSpc>
              <a:spcAft>
                <a:spcPts val="0"/>
              </a:spcAft>
              <a:buFont typeface="Arial" panose="020B0604020202020204" pitchFamily="34" charset="0"/>
              <a:buChar char="•"/>
              <a:defRPr/>
            </a:pPr>
            <a:r>
              <a:rPr lang="en-US" altLang="en-US" sz="2600" dirty="0"/>
              <a:t>             23   38</a:t>
            </a:r>
          </a:p>
          <a:p>
            <a:pPr eaLnBrk="1" fontAlgn="auto" hangingPunct="1">
              <a:lnSpc>
                <a:spcPct val="80000"/>
              </a:lnSpc>
              <a:spcAft>
                <a:spcPts val="0"/>
              </a:spcAft>
              <a:buFont typeface="Arial" panose="020B0604020202020204" pitchFamily="34" charset="0"/>
              <a:buChar char="•"/>
              <a:defRPr/>
            </a:pPr>
            <a:r>
              <a:rPr lang="en-US" altLang="en-US" sz="2600" dirty="0"/>
              <a:t>             -4    -33</a:t>
            </a:r>
          </a:p>
          <a:p>
            <a:pPr eaLnBrk="1" fontAlgn="auto" hangingPunct="1">
              <a:lnSpc>
                <a:spcPct val="80000"/>
              </a:lnSpc>
              <a:spcAft>
                <a:spcPts val="0"/>
              </a:spcAft>
              <a:buFont typeface="Arial" panose="020B0604020202020204" pitchFamily="34" charset="0"/>
              <a:buChar char="•"/>
              <a:defRPr/>
            </a:pPr>
            <a:r>
              <a:rPr lang="en-US" altLang="en-US" sz="2600" dirty="0"/>
              <a:t>            -22   -25</a:t>
            </a:r>
          </a:p>
          <a:p>
            <a:pPr eaLnBrk="1" fontAlgn="auto" hangingPunct="1">
              <a:lnSpc>
                <a:spcPct val="80000"/>
              </a:lnSpc>
              <a:spcAft>
                <a:spcPts val="0"/>
              </a:spcAft>
              <a:buFont typeface="Arial" panose="020B0604020202020204" pitchFamily="34" charset="0"/>
              <a:buChar char="•"/>
              <a:defRPr/>
            </a:pPr>
            <a:r>
              <a:rPr lang="en-US" altLang="en-US" sz="2600" dirty="0"/>
              <a:t>            -37   -31];</a:t>
            </a:r>
          </a:p>
          <a:p>
            <a:pPr eaLnBrk="1" fontAlgn="auto" hangingPunct="1">
              <a:lnSpc>
                <a:spcPct val="80000"/>
              </a:lnSpc>
              <a:spcAft>
                <a:spcPts val="0"/>
              </a:spcAft>
              <a:buFont typeface="Arial" panose="020B0604020202020204" pitchFamily="34" charset="0"/>
              <a:buChar char="•"/>
              <a:defRPr/>
            </a:pPr>
            <a:r>
              <a:rPr lang="en-US" altLang="en-US" sz="2600" dirty="0"/>
              <a:t>        </a:t>
            </a:r>
            <a:r>
              <a:rPr lang="en-US" altLang="en-US" sz="2600" dirty="0" err="1"/>
              <a:t>datafeatures</a:t>
            </a:r>
            <a:r>
              <a:rPr lang="en-US" altLang="en-US" sz="2600" dirty="0"/>
              <a:t>=[</a:t>
            </a:r>
            <a:r>
              <a:rPr lang="en-US" altLang="en-US" sz="2600" dirty="0" err="1"/>
              <a:t>blue;red</a:t>
            </a:r>
            <a:r>
              <a:rPr lang="en-US" altLang="en-US" sz="2600" dirty="0"/>
              <a:t>];</a:t>
            </a:r>
          </a:p>
          <a:p>
            <a:pPr eaLnBrk="1" fontAlgn="auto" hangingPunct="1">
              <a:lnSpc>
                <a:spcPct val="80000"/>
              </a:lnSpc>
              <a:spcAft>
                <a:spcPts val="0"/>
              </a:spcAft>
              <a:buFont typeface="Arial" panose="020B0604020202020204" pitchFamily="34" charset="0"/>
              <a:buChar char="•"/>
              <a:defRPr/>
            </a:pPr>
            <a:r>
              <a:rPr lang="en-US" altLang="en-US" sz="2600" dirty="0"/>
              <a:t>        </a:t>
            </a:r>
            <a:r>
              <a:rPr lang="en-US" altLang="en-US" sz="2600" dirty="0" err="1"/>
              <a:t>dataclass</a:t>
            </a:r>
            <a:r>
              <a:rPr lang="en-US" altLang="en-US" sz="2600" dirty="0"/>
              <a:t>=[ -1 -1 -1 -1  1  1 1 1  ];</a:t>
            </a:r>
          </a:p>
          <a:p>
            <a:pPr>
              <a:lnSpc>
                <a:spcPct val="80000"/>
              </a:lnSpc>
              <a:defRPr/>
            </a:pPr>
            <a:r>
              <a:rPr lang="en-US" altLang="en-US" sz="2600" dirty="0"/>
              <a:t>See </a:t>
            </a:r>
          </a:p>
          <a:p>
            <a:pPr>
              <a:lnSpc>
                <a:spcPct val="80000"/>
              </a:lnSpc>
              <a:defRPr/>
            </a:pPr>
            <a:r>
              <a:rPr lang="en-US" altLang="en-US" sz="2600" dirty="0"/>
              <a:t>%Red =  +1, Blue= -1</a:t>
            </a:r>
          </a:p>
          <a:p>
            <a:pPr>
              <a:lnSpc>
                <a:spcPct val="80000"/>
              </a:lnSpc>
              <a:defRPr/>
            </a:pPr>
            <a:endParaRPr lang="en-US" altLang="en-US" sz="2600" dirty="0"/>
          </a:p>
          <a:p>
            <a:pPr>
              <a:lnSpc>
                <a:spcPct val="80000"/>
              </a:lnSpc>
              <a:defRPr/>
            </a:pPr>
            <a:r>
              <a:rPr lang="nl-NL" altLang="en-US" sz="2800" dirty="0">
                <a:hlinkClick r:id="rId3"/>
              </a:rPr>
              <a:t>http://www.mathworks.com/matlabcentral/fileexchange/27813-classic-adaboost-classifier</a:t>
            </a:r>
            <a:r>
              <a:rPr lang="nl-NL" altLang="en-US" sz="2800" dirty="0"/>
              <a:t> </a:t>
            </a:r>
            <a:endParaRPr lang="en-US" altLang="en-US" sz="2800" dirty="0"/>
          </a:p>
          <a:p>
            <a:pPr eaLnBrk="1" fontAlgn="auto" hangingPunct="1">
              <a:lnSpc>
                <a:spcPct val="80000"/>
              </a:lnSpc>
              <a:spcAft>
                <a:spcPts val="0"/>
              </a:spcAft>
              <a:buFont typeface="Arial" panose="020B0604020202020204" pitchFamily="34" charset="0"/>
              <a:buChar char="•"/>
              <a:defRPr/>
            </a:pPr>
            <a:endParaRPr lang="en-US" altLang="en-US" sz="2600" dirty="0"/>
          </a:p>
        </p:txBody>
      </p:sp>
      <p:sp>
        <p:nvSpPr>
          <p:cNvPr id="5" name="Footer Placeholder 4"/>
          <p:cNvSpPr>
            <a:spLocks noGrp="1"/>
          </p:cNvSpPr>
          <p:nvPr>
            <p:ph type="ftr" sz="quarter" idx="11"/>
          </p:nvPr>
        </p:nvSpPr>
        <p:spPr/>
        <p:txBody>
          <a:bodyPr/>
          <a:lstStyle/>
          <a:p>
            <a:pPr>
              <a:defRPr/>
            </a:pPr>
            <a:r>
              <a:rPr lang="en-US" altLang="zh-CN"/>
              <a:t>Adaboost , 2022.9.29a</a:t>
            </a:r>
          </a:p>
        </p:txBody>
      </p:sp>
      <p:sp>
        <p:nvSpPr>
          <p:cNvPr id="2"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C4430415-184F-4A9A-801E-00EF57B5E90C}" type="slidenum">
              <a:rPr lang="en-US" altLang="en-US" sz="1200">
                <a:latin typeface="Garamond" pitchFamily="18" charset="0"/>
              </a:rPr>
              <a:pPr eaLnBrk="1" hangingPunct="1">
                <a:spcBef>
                  <a:spcPct val="0"/>
                </a:spcBef>
                <a:buFontTx/>
                <a:buNone/>
              </a:pPr>
              <a:t>46</a:t>
            </a:fld>
            <a:endParaRPr lang="en-US" altLang="en-US" sz="1200">
              <a:latin typeface="Garamond" pitchFamily="18"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Rectangle 2"/>
          <p:cNvSpPr>
            <a:spLocks noGrp="1" noChangeArrowheads="1"/>
          </p:cNvSpPr>
          <p:nvPr>
            <p:ph type="title"/>
          </p:nvPr>
        </p:nvSpPr>
        <p:spPr/>
        <p:txBody>
          <a:bodyPr rtlCol="0">
            <a:normAutofit fontScale="90000"/>
          </a:bodyPr>
          <a:lstStyle/>
          <a:p>
            <a:pPr eaLnBrk="1" fontAlgn="auto" hangingPunct="1">
              <a:spcAft>
                <a:spcPts val="0"/>
              </a:spcAft>
              <a:defRPr/>
            </a:pPr>
            <a:r>
              <a:rPr lang="en-US" altLang="en-US" dirty="0">
                <a:solidFill>
                  <a:srgbClr val="FF0000"/>
                </a:solidFill>
              </a:rPr>
              <a:t>Answer-4</a:t>
            </a:r>
            <a:r>
              <a:rPr lang="en-US" altLang="en-US" dirty="0"/>
              <a:t> , initialized, t=1</a:t>
            </a:r>
            <a:br>
              <a:rPr lang="en-US" altLang="en-US" dirty="0"/>
            </a:br>
            <a:r>
              <a:rPr lang="en-US" altLang="en-US" dirty="0"/>
              <a:t>Find the best h() by inspection</a:t>
            </a:r>
            <a:br>
              <a:rPr lang="en-US" altLang="en-US" dirty="0"/>
            </a:br>
            <a:r>
              <a:rPr lang="en-US" altLang="en-US" dirty="0"/>
              <a:t>What is D(</a:t>
            </a:r>
            <a:r>
              <a:rPr lang="en-US" altLang="en-US" dirty="0" err="1"/>
              <a:t>i</a:t>
            </a:r>
            <a:r>
              <a:rPr lang="en-US" altLang="en-US" dirty="0"/>
              <a:t>) for all </a:t>
            </a:r>
            <a:r>
              <a:rPr lang="en-US" altLang="en-US" dirty="0" err="1"/>
              <a:t>i</a:t>
            </a:r>
            <a:r>
              <a:rPr lang="en-US" altLang="en-US" dirty="0"/>
              <a:t>=1 to 8?</a:t>
            </a:r>
          </a:p>
        </p:txBody>
      </p:sp>
      <p:sp>
        <p:nvSpPr>
          <p:cNvPr id="46083" name="Rectangle 3"/>
          <p:cNvSpPr>
            <a:spLocks noGrp="1" noChangeArrowheads="1"/>
          </p:cNvSpPr>
          <p:nvPr>
            <p:ph idx="1"/>
          </p:nvPr>
        </p:nvSpPr>
        <p:spPr>
          <a:xfrm>
            <a:off x="457200" y="1600200"/>
            <a:ext cx="3429000" cy="4530725"/>
          </a:xfrm>
        </p:spPr>
        <p:txBody>
          <a:bodyPr/>
          <a:lstStyle/>
          <a:p>
            <a:pPr eaLnBrk="1" hangingPunct="1"/>
            <a:r>
              <a:rPr lang="en-US" altLang="en-US"/>
              <a:t> </a:t>
            </a:r>
          </a:p>
        </p:txBody>
      </p:sp>
      <p:sp>
        <p:nvSpPr>
          <p:cNvPr id="6" name="Footer Placeholder 4"/>
          <p:cNvSpPr>
            <a:spLocks noGrp="1"/>
          </p:cNvSpPr>
          <p:nvPr>
            <p:ph type="ftr" sz="quarter" idx="11"/>
          </p:nvPr>
        </p:nvSpPr>
        <p:spPr/>
        <p:txBody>
          <a:bodyPr/>
          <a:lstStyle/>
          <a:p>
            <a:pPr>
              <a:defRPr/>
            </a:pPr>
            <a:r>
              <a:rPr lang="en-US" altLang="zh-CN"/>
              <a:t>Adaboost , 2022.9.29a</a:t>
            </a:r>
          </a:p>
        </p:txBody>
      </p:sp>
      <p:sp>
        <p:nvSpPr>
          <p:cNvPr id="46085"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0DB99A57-1EB5-4065-A162-37730DE12837}" type="slidenum">
              <a:rPr lang="en-US" altLang="en-US" sz="1200">
                <a:latin typeface="Garamond" pitchFamily="18" charset="0"/>
              </a:rPr>
              <a:pPr eaLnBrk="1" hangingPunct="1">
                <a:spcBef>
                  <a:spcPct val="0"/>
                </a:spcBef>
                <a:buFontTx/>
                <a:buNone/>
              </a:pPr>
              <a:t>47</a:t>
            </a:fld>
            <a:endParaRPr lang="en-US" altLang="en-US" sz="1200">
              <a:latin typeface="Garamond" pitchFamily="18" charset="0"/>
            </a:endParaRPr>
          </a:p>
        </p:txBody>
      </p:sp>
      <p:pic>
        <p:nvPicPr>
          <p:cNvPr id="46086" name="Picture 5" descr="out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2057400"/>
            <a:ext cx="60960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7374" y="3280787"/>
            <a:ext cx="1449436" cy="584775"/>
          </a:xfrm>
          <a:prstGeom prst="rect">
            <a:avLst/>
          </a:prstGeom>
          <a:ln>
            <a:solidFill>
              <a:schemeClr val="accent1">
                <a:shade val="50000"/>
              </a:schemeClr>
            </a:solidFill>
          </a:ln>
        </p:spPr>
        <p:txBody>
          <a:bodyPr wrap="none">
            <a:spAutoFit/>
          </a:bodyPr>
          <a:lstStyle/>
          <a:p>
            <a:pPr>
              <a:lnSpc>
                <a:spcPct val="80000"/>
              </a:lnSpc>
              <a:defRPr/>
            </a:pPr>
            <a:r>
              <a:rPr lang="en-US" altLang="en-US" dirty="0">
                <a:solidFill>
                  <a:srgbClr val="FF0000"/>
                </a:solidFill>
              </a:rPr>
              <a:t>Red =  +1</a:t>
            </a:r>
            <a:r>
              <a:rPr lang="en-US" altLang="en-US" dirty="0"/>
              <a:t>, </a:t>
            </a:r>
          </a:p>
          <a:p>
            <a:pPr>
              <a:lnSpc>
                <a:spcPct val="80000"/>
              </a:lnSpc>
              <a:defRPr/>
            </a:pPr>
            <a:r>
              <a:rPr lang="en-US" altLang="en-US" dirty="0">
                <a:solidFill>
                  <a:srgbClr val="0070C0"/>
                </a:solidFill>
              </a:rPr>
              <a:t>Blue= -1</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11" name="Picture 19" descr="out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7600" y="2278933"/>
            <a:ext cx="5257800" cy="394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06" name="Rectangle 2"/>
          <p:cNvSpPr>
            <a:spLocks noGrp="1" noChangeArrowheads="1"/>
          </p:cNvSpPr>
          <p:nvPr>
            <p:ph type="title"/>
          </p:nvPr>
        </p:nvSpPr>
        <p:spPr/>
        <p:txBody>
          <a:bodyPr/>
          <a:lstStyle/>
          <a:p>
            <a:pPr algn="l" eaLnBrk="1" hangingPunct="1"/>
            <a:r>
              <a:rPr lang="en-US" altLang="en-US" sz="2400" dirty="0">
                <a:solidFill>
                  <a:srgbClr val="FF0000"/>
                </a:solidFill>
              </a:rPr>
              <a:t>Answer-4</a:t>
            </a:r>
            <a:r>
              <a:rPr lang="en-US" altLang="en-US" sz="2200" dirty="0"/>
              <a:t>, t=1</a:t>
            </a:r>
            <a:br>
              <a:rPr lang="en-US" altLang="en-US" sz="2200" dirty="0"/>
            </a:br>
            <a:r>
              <a:rPr lang="en-US" altLang="en-US" sz="2200" dirty="0"/>
              <a:t>h1(upper half =</a:t>
            </a:r>
            <a:r>
              <a:rPr lang="en-US" altLang="en-US" sz="2200" dirty="0">
                <a:solidFill>
                  <a:srgbClr val="0070C0"/>
                </a:solidFill>
              </a:rPr>
              <a:t>*</a:t>
            </a:r>
            <a:r>
              <a:rPr lang="en-US" altLang="en-US" sz="2200" dirty="0"/>
              <a:t>, lower= </a:t>
            </a:r>
            <a:r>
              <a:rPr lang="en-US" altLang="en-US" sz="2200" dirty="0">
                <a:solidFill>
                  <a:srgbClr val="FF0000"/>
                </a:solidFill>
              </a:rPr>
              <a:t>o</a:t>
            </a:r>
            <a:r>
              <a:rPr lang="en-US" altLang="en-US" sz="2200" dirty="0"/>
              <a:t>)</a:t>
            </a:r>
            <a:br>
              <a:rPr lang="en-US" altLang="en-US" sz="2200" dirty="0"/>
            </a:br>
            <a:endParaRPr lang="en-US" altLang="en-US" sz="2200" dirty="0"/>
          </a:p>
        </p:txBody>
      </p:sp>
      <p:sp>
        <p:nvSpPr>
          <p:cNvPr id="47107" name="Rectangle 3"/>
          <p:cNvSpPr>
            <a:spLocks noGrp="1" noChangeArrowheads="1"/>
          </p:cNvSpPr>
          <p:nvPr>
            <p:ph type="body" sz="half" idx="1"/>
          </p:nvPr>
        </p:nvSpPr>
        <p:spPr>
          <a:xfrm>
            <a:off x="0" y="1066800"/>
            <a:ext cx="4038600" cy="4530725"/>
          </a:xfrm>
        </p:spPr>
        <p:txBody>
          <a:bodyPr>
            <a:normAutofit fontScale="92500" lnSpcReduction="20000"/>
          </a:bodyPr>
          <a:lstStyle/>
          <a:p>
            <a:pPr eaLnBrk="1" hangingPunct="1">
              <a:lnSpc>
                <a:spcPct val="80000"/>
              </a:lnSpc>
            </a:pPr>
            <a:r>
              <a:rPr lang="en-US" altLang="en-US" sz="1800" dirty="0"/>
              <a:t>Weak classifier h1(upper half =*, lower= o)</a:t>
            </a:r>
            <a:br>
              <a:rPr lang="en-US" altLang="en-US" sz="1800" dirty="0"/>
            </a:br>
            <a:r>
              <a:rPr lang="en-US" altLang="en-US" sz="1800" dirty="0"/>
              <a:t>We see that Feature(5) is wrongly classified, 1 sample is wrong</a:t>
            </a:r>
          </a:p>
          <a:p>
            <a:pPr eaLnBrk="1" hangingPunct="1">
              <a:lnSpc>
                <a:spcPct val="80000"/>
              </a:lnSpc>
            </a:pPr>
            <a:r>
              <a:rPr lang="en-US" altLang="en-US" sz="1800" dirty="0"/>
              <a:t>err =</a:t>
            </a:r>
            <a:r>
              <a:rPr lang="el-GR" altLang="en-US" sz="1800" dirty="0"/>
              <a:t>ε</a:t>
            </a:r>
            <a:r>
              <a:rPr lang="en-US" altLang="en-US" sz="1800" dirty="0"/>
              <a:t>(t)=D(t)*1, </a:t>
            </a:r>
          </a:p>
          <a:p>
            <a:pPr eaLnBrk="1" hangingPunct="1">
              <a:lnSpc>
                <a:spcPct val="80000"/>
              </a:lnSpc>
            </a:pPr>
            <a:r>
              <a:rPr lang="el-GR" altLang="en-US" sz="1800" dirty="0"/>
              <a:t>ε</a:t>
            </a:r>
            <a:r>
              <a:rPr lang="en-US" altLang="en-US" sz="1800" dirty="0"/>
              <a:t>(t) =0.125</a:t>
            </a:r>
          </a:p>
          <a:p>
            <a:pPr eaLnBrk="1" hangingPunct="1">
              <a:lnSpc>
                <a:spcPct val="80000"/>
              </a:lnSpc>
            </a:pPr>
            <a:r>
              <a:rPr lang="en-US" altLang="en-US" sz="1800" dirty="0"/>
              <a:t>Alpha=</a:t>
            </a:r>
            <a:r>
              <a:rPr lang="el-GR" altLang="en-US" sz="1800" dirty="0"/>
              <a:t>α</a:t>
            </a:r>
            <a:r>
              <a:rPr lang="en-US" altLang="en-US" sz="1800" dirty="0"/>
              <a:t>=0.5*log[1- </a:t>
            </a:r>
            <a:r>
              <a:rPr lang="el-GR" altLang="en-US" sz="1800" dirty="0"/>
              <a:t>ε</a:t>
            </a:r>
            <a:r>
              <a:rPr lang="en-US" altLang="en-US" sz="1800" dirty="0"/>
              <a:t>(t) )/ </a:t>
            </a:r>
            <a:r>
              <a:rPr lang="el-GR" altLang="en-US" sz="1800" dirty="0"/>
              <a:t>ε</a:t>
            </a:r>
            <a:r>
              <a:rPr lang="en-US" altLang="en-US" sz="1800" dirty="0"/>
              <a:t>(t)]</a:t>
            </a:r>
          </a:p>
          <a:p>
            <a:pPr eaLnBrk="1" hangingPunct="1">
              <a:lnSpc>
                <a:spcPct val="80000"/>
              </a:lnSpc>
            </a:pPr>
            <a:r>
              <a:rPr lang="en-US" altLang="en-US" sz="1800" dirty="0"/>
              <a:t>=0.973</a:t>
            </a:r>
          </a:p>
          <a:p>
            <a:pPr eaLnBrk="1" hangingPunct="1">
              <a:lnSpc>
                <a:spcPct val="80000"/>
              </a:lnSpc>
            </a:pPr>
            <a:r>
              <a:rPr lang="en-US" altLang="en-US" sz="1800" dirty="0"/>
              <a:t>Find next D(t+1) =D(t)*</a:t>
            </a:r>
            <a:r>
              <a:rPr lang="en-US" altLang="en-US" sz="1800" dirty="0" err="1"/>
              <a:t>exp</a:t>
            </a:r>
            <a:r>
              <a:rPr lang="en-US" altLang="en-US" sz="1800" dirty="0"/>
              <a:t>(</a:t>
            </a:r>
            <a:r>
              <a:rPr lang="el-GR" altLang="en-US" sz="1800" dirty="0"/>
              <a:t>α</a:t>
            </a:r>
            <a:r>
              <a:rPr lang="en-US" altLang="en-US" sz="1800" dirty="0"/>
              <a:t>*(h(x)≠y)</a:t>
            </a:r>
          </a:p>
          <a:p>
            <a:pPr eaLnBrk="1" hangingPunct="1">
              <a:lnSpc>
                <a:spcPct val="80000"/>
              </a:lnSpc>
            </a:pPr>
            <a:r>
              <a:rPr lang="en-US" altLang="en-US" sz="1800" dirty="0"/>
              <a:t>I.e. </a:t>
            </a:r>
            <a:r>
              <a:rPr lang="en-US" altLang="en-US" sz="1800" u="sng" dirty="0"/>
              <a:t>Incorrect</a:t>
            </a:r>
            <a:r>
              <a:rPr lang="en-US" altLang="en-US" sz="1800" dirty="0"/>
              <a:t>=D</a:t>
            </a:r>
            <a:r>
              <a:rPr lang="en-US" altLang="en-US" sz="1800" baseline="-25000" dirty="0"/>
              <a:t>t+1</a:t>
            </a:r>
            <a:r>
              <a:rPr lang="en-US" altLang="en-US" sz="1800" dirty="0"/>
              <a:t>(</a:t>
            </a:r>
            <a:r>
              <a:rPr lang="en-US" altLang="en-US" sz="1800" dirty="0" err="1"/>
              <a:t>i</a:t>
            </a:r>
            <a:r>
              <a:rPr lang="en-US" altLang="en-US" sz="1800" dirty="0"/>
              <a:t>)=D</a:t>
            </a:r>
            <a:r>
              <a:rPr lang="en-US" altLang="en-US" sz="1800" baseline="-25000" dirty="0"/>
              <a:t>t</a:t>
            </a:r>
            <a:r>
              <a:rPr lang="en-US" altLang="en-US" sz="1800" dirty="0"/>
              <a:t>(</a:t>
            </a:r>
            <a:r>
              <a:rPr lang="en-US" altLang="en-US" sz="1800" dirty="0" err="1"/>
              <a:t>i</a:t>
            </a:r>
            <a:r>
              <a:rPr lang="en-US" altLang="en-US" sz="1800" dirty="0"/>
              <a:t>)*</a:t>
            </a:r>
            <a:r>
              <a:rPr lang="en-US" altLang="en-US" sz="1800" dirty="0" err="1"/>
              <a:t>exp</a:t>
            </a:r>
            <a:r>
              <a:rPr lang="en-US" altLang="en-US" sz="1800" dirty="0"/>
              <a:t>(</a:t>
            </a:r>
            <a:r>
              <a:rPr lang="el-GR" altLang="en-US" sz="1800" dirty="0"/>
              <a:t>α</a:t>
            </a:r>
            <a:r>
              <a:rPr lang="en-US" altLang="en-US" sz="1800" dirty="0"/>
              <a:t>)</a:t>
            </a:r>
          </a:p>
          <a:p>
            <a:pPr eaLnBrk="1" hangingPunct="1">
              <a:lnSpc>
                <a:spcPct val="80000"/>
              </a:lnSpc>
            </a:pPr>
            <a:r>
              <a:rPr lang="en-US" altLang="en-US" sz="1800" dirty="0"/>
              <a:t>D(5)=0.125*</a:t>
            </a:r>
            <a:r>
              <a:rPr lang="en-US" altLang="en-US" sz="1800" dirty="0" err="1"/>
              <a:t>exp</a:t>
            </a:r>
            <a:r>
              <a:rPr lang="en-US" altLang="en-US" sz="1800" dirty="0"/>
              <a:t>(0.973)</a:t>
            </a:r>
          </a:p>
          <a:p>
            <a:pPr eaLnBrk="1" hangingPunct="1">
              <a:lnSpc>
                <a:spcPct val="80000"/>
              </a:lnSpc>
            </a:pPr>
            <a:r>
              <a:rPr lang="en-US" altLang="en-US" sz="1800" dirty="0"/>
              <a:t>=0.3307 (not normalized yet) </a:t>
            </a:r>
          </a:p>
          <a:p>
            <a:pPr eaLnBrk="1" hangingPunct="1">
              <a:lnSpc>
                <a:spcPct val="80000"/>
              </a:lnSpc>
            </a:pPr>
            <a:r>
              <a:rPr lang="en-US" altLang="en-US" sz="1800" u="sng" dirty="0"/>
              <a:t>Correct</a:t>
            </a:r>
            <a:r>
              <a:rPr lang="en-US" altLang="en-US" sz="1800" dirty="0"/>
              <a:t>=D</a:t>
            </a:r>
            <a:r>
              <a:rPr lang="en-US" altLang="en-US" sz="1800" baseline="-25000" dirty="0"/>
              <a:t>t+1</a:t>
            </a:r>
            <a:r>
              <a:rPr lang="en-US" altLang="en-US" sz="1800" dirty="0"/>
              <a:t>(</a:t>
            </a:r>
            <a:r>
              <a:rPr lang="en-US" altLang="en-US" sz="1800" dirty="0" err="1"/>
              <a:t>i</a:t>
            </a:r>
            <a:r>
              <a:rPr lang="en-US" altLang="en-US" sz="1800" dirty="0"/>
              <a:t>)=D</a:t>
            </a:r>
            <a:r>
              <a:rPr lang="en-US" altLang="en-US" sz="1800" baseline="-25000" dirty="0"/>
              <a:t>t</a:t>
            </a:r>
            <a:r>
              <a:rPr lang="en-US" altLang="en-US" sz="1800" dirty="0"/>
              <a:t>(</a:t>
            </a:r>
            <a:r>
              <a:rPr lang="en-US" altLang="en-US" sz="1800" dirty="0" err="1"/>
              <a:t>i</a:t>
            </a:r>
            <a:r>
              <a:rPr lang="en-US" altLang="en-US" sz="1800" dirty="0"/>
              <a:t>)*</a:t>
            </a:r>
            <a:r>
              <a:rPr lang="en-US" altLang="en-US" sz="1800" dirty="0" err="1"/>
              <a:t>exp</a:t>
            </a:r>
            <a:r>
              <a:rPr lang="en-US" altLang="en-US" sz="1800" dirty="0"/>
              <a:t>(-</a:t>
            </a:r>
            <a:r>
              <a:rPr lang="el-GR" altLang="en-US" sz="1800" dirty="0"/>
              <a:t>α</a:t>
            </a:r>
            <a:r>
              <a:rPr lang="en-US" altLang="en-US" sz="1800" dirty="0"/>
              <a:t>)</a:t>
            </a:r>
          </a:p>
          <a:p>
            <a:pPr eaLnBrk="1" hangingPunct="1">
              <a:lnSpc>
                <a:spcPct val="80000"/>
              </a:lnSpc>
            </a:pPr>
            <a:r>
              <a:rPr lang="en-US" altLang="en-US" sz="1800" dirty="0"/>
              <a:t>D(1)=0.125*</a:t>
            </a:r>
            <a:r>
              <a:rPr lang="en-US" altLang="en-US" sz="1800" dirty="0" err="1"/>
              <a:t>exp</a:t>
            </a:r>
            <a:r>
              <a:rPr lang="en-US" altLang="en-US" sz="1800" dirty="0"/>
              <a:t>(-0.973)=0.0472 (not normalized yet) </a:t>
            </a:r>
          </a:p>
          <a:p>
            <a:pPr eaLnBrk="1" hangingPunct="1">
              <a:lnSpc>
                <a:spcPct val="80000"/>
              </a:lnSpc>
            </a:pPr>
            <a:r>
              <a:rPr lang="en-US" altLang="en-US" sz="1800" dirty="0"/>
              <a:t>------------</a:t>
            </a:r>
          </a:p>
          <a:p>
            <a:pPr eaLnBrk="1" hangingPunct="1">
              <a:lnSpc>
                <a:spcPct val="80000"/>
              </a:lnSpc>
            </a:pPr>
            <a:r>
              <a:rPr lang="en-US" altLang="en-US" sz="1800" dirty="0"/>
              <a:t>Z=(7*0.0472+0.3307)=0.6611</a:t>
            </a:r>
          </a:p>
          <a:p>
            <a:pPr eaLnBrk="1" hangingPunct="1">
              <a:lnSpc>
                <a:spcPct val="80000"/>
              </a:lnSpc>
            </a:pPr>
            <a:r>
              <a:rPr lang="en-US" altLang="en-US" sz="1800" dirty="0"/>
              <a:t>After normalization, D at t+1</a:t>
            </a:r>
          </a:p>
          <a:p>
            <a:pPr eaLnBrk="1" hangingPunct="1">
              <a:lnSpc>
                <a:spcPct val="80000"/>
              </a:lnSpc>
            </a:pPr>
            <a:r>
              <a:rPr lang="en-US" altLang="en-US" sz="1800" dirty="0"/>
              <a:t>D(5)=0.3307 / Z=0.5002</a:t>
            </a:r>
          </a:p>
          <a:p>
            <a:pPr eaLnBrk="1" hangingPunct="1">
              <a:lnSpc>
                <a:spcPct val="80000"/>
              </a:lnSpc>
            </a:pPr>
            <a:r>
              <a:rPr lang="en-US" altLang="en-US" sz="1800" dirty="0"/>
              <a:t>D(1)=D(2)..</a:t>
            </a:r>
            <a:r>
              <a:rPr lang="en-US" altLang="en-US" sz="1800" dirty="0" err="1"/>
              <a:t>etc</a:t>
            </a:r>
            <a:r>
              <a:rPr lang="en-US" altLang="en-US" sz="1800" dirty="0"/>
              <a:t> =0.0472 / Z=0.0714</a:t>
            </a:r>
          </a:p>
          <a:p>
            <a:pPr>
              <a:lnSpc>
                <a:spcPct val="80000"/>
              </a:lnSpc>
            </a:pPr>
            <a:r>
              <a:rPr lang="en-US" altLang="en-US" sz="1800" dirty="0"/>
              <a:t>Work out the rest:</a:t>
            </a:r>
            <a:endParaRPr lang="el-GR" altLang="en-US" sz="1800" dirty="0"/>
          </a:p>
          <a:p>
            <a:pPr eaLnBrk="1" hangingPunct="1">
              <a:lnSpc>
                <a:spcPct val="80000"/>
              </a:lnSpc>
            </a:pPr>
            <a:endParaRPr lang="el-GR" altLang="en-US" sz="1800" dirty="0"/>
          </a:p>
        </p:txBody>
      </p:sp>
      <p:graphicFrame>
        <p:nvGraphicFramePr>
          <p:cNvPr id="47108" name="Object 21"/>
          <p:cNvGraphicFramePr>
            <a:graphicFrameLocks noGrp="1" noChangeAspect="1"/>
          </p:cNvGraphicFramePr>
          <p:nvPr>
            <p:ph sz="quarter" idx="2"/>
          </p:nvPr>
        </p:nvGraphicFramePr>
        <p:xfrm>
          <a:off x="3962400" y="266700"/>
          <a:ext cx="4646613" cy="1624013"/>
        </p:xfrm>
        <a:graphic>
          <a:graphicData uri="http://schemas.openxmlformats.org/presentationml/2006/ole">
            <mc:AlternateContent xmlns:mc="http://schemas.openxmlformats.org/markup-compatibility/2006">
              <mc:Choice xmlns:v="urn:schemas-microsoft-com:vml" Requires="v">
                <p:oleObj name="Equation" r:id="rId4" imgW="3924300" imgH="1371600" progId="Equation.3">
                  <p:embed/>
                </p:oleObj>
              </mc:Choice>
              <mc:Fallback>
                <p:oleObj name="Equation" r:id="rId4" imgW="3924300" imgH="1371600" progId="Equation.3">
                  <p:embed/>
                  <p:pic>
                    <p:nvPicPr>
                      <p:cNvPr id="0" name="Object 21"/>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62400" y="266700"/>
                        <a:ext cx="4646613" cy="16240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Footer Placeholder 6"/>
          <p:cNvSpPr>
            <a:spLocks noGrp="1"/>
          </p:cNvSpPr>
          <p:nvPr>
            <p:ph type="ftr" sz="quarter" idx="11"/>
          </p:nvPr>
        </p:nvSpPr>
        <p:spPr/>
        <p:txBody>
          <a:bodyPr/>
          <a:lstStyle/>
          <a:p>
            <a:pPr>
              <a:defRPr/>
            </a:pPr>
            <a:r>
              <a:rPr lang="en-US" altLang="zh-CN"/>
              <a:t>Adaboost , 2022.9.29a</a:t>
            </a:r>
          </a:p>
        </p:txBody>
      </p:sp>
      <p:sp>
        <p:nvSpPr>
          <p:cNvPr id="47110" name="Slide Number Placeholder 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9AD1210E-F501-4E71-8D6E-D40318A716D1}" type="slidenum">
              <a:rPr lang="en-US" altLang="en-US" sz="1200">
                <a:latin typeface="Garamond" pitchFamily="18" charset="0"/>
              </a:rPr>
              <a:pPr eaLnBrk="1" hangingPunct="1">
                <a:spcBef>
                  <a:spcPct val="0"/>
                </a:spcBef>
                <a:buFontTx/>
                <a:buNone/>
              </a:pPr>
              <a:t>48</a:t>
            </a:fld>
            <a:endParaRPr lang="en-US" altLang="en-US" sz="1200">
              <a:latin typeface="Garamond" pitchFamily="18" charset="0"/>
            </a:endParaRPr>
          </a:p>
        </p:txBody>
      </p:sp>
      <p:sp>
        <p:nvSpPr>
          <p:cNvPr id="47112" name="Text Box 18"/>
          <p:cNvSpPr txBox="1">
            <a:spLocks noChangeArrowheads="1"/>
          </p:cNvSpPr>
          <p:nvPr/>
        </p:nvSpPr>
        <p:spPr bwMode="auto">
          <a:xfrm>
            <a:off x="4572000" y="5029200"/>
            <a:ext cx="6540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1800" dirty="0">
                <a:latin typeface="Arial" charset="0"/>
              </a:rPr>
              <a:t>h1( )</a:t>
            </a:r>
          </a:p>
        </p:txBody>
      </p:sp>
      <p:sp>
        <p:nvSpPr>
          <p:cNvPr id="2" name="Oval 1"/>
          <p:cNvSpPr/>
          <p:nvPr/>
        </p:nvSpPr>
        <p:spPr>
          <a:xfrm>
            <a:off x="7162800" y="2278933"/>
            <a:ext cx="1295400" cy="838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2298765" y="5325128"/>
            <a:ext cx="1308371" cy="584775"/>
          </a:xfrm>
          <a:prstGeom prst="rect">
            <a:avLst/>
          </a:prstGeom>
          <a:ln>
            <a:solidFill>
              <a:schemeClr val="accent1">
                <a:shade val="50000"/>
              </a:schemeClr>
            </a:solidFill>
          </a:ln>
        </p:spPr>
        <p:txBody>
          <a:bodyPr wrap="none">
            <a:spAutoFit/>
          </a:bodyPr>
          <a:lstStyle/>
          <a:p>
            <a:pPr>
              <a:lnSpc>
                <a:spcPct val="80000"/>
              </a:lnSpc>
              <a:defRPr/>
            </a:pPr>
            <a:r>
              <a:rPr lang="en-US" altLang="en-US" dirty="0">
                <a:solidFill>
                  <a:srgbClr val="FF0000"/>
                </a:solidFill>
              </a:rPr>
              <a:t>Red =  +1</a:t>
            </a:r>
          </a:p>
          <a:p>
            <a:pPr>
              <a:lnSpc>
                <a:spcPct val="80000"/>
              </a:lnSpc>
              <a:defRPr/>
            </a:pPr>
            <a:r>
              <a:rPr lang="en-US" altLang="en-US" dirty="0">
                <a:solidFill>
                  <a:srgbClr val="0070C0"/>
                </a:solidFill>
              </a:rPr>
              <a:t>Blue= -1</a:t>
            </a:r>
          </a:p>
        </p:txBody>
      </p:sp>
      <p:sp>
        <p:nvSpPr>
          <p:cNvPr id="12" name="TextBox 11"/>
          <p:cNvSpPr txBox="1"/>
          <p:nvPr/>
        </p:nvSpPr>
        <p:spPr>
          <a:xfrm>
            <a:off x="4743249" y="4366466"/>
            <a:ext cx="3619902" cy="400110"/>
          </a:xfrm>
          <a:prstGeom prst="rect">
            <a:avLst/>
          </a:prstGeom>
          <a:noFill/>
        </p:spPr>
        <p:txBody>
          <a:bodyPr wrap="none" rtlCol="0">
            <a:spAutoFit/>
          </a:bodyPr>
          <a:lstStyle/>
          <a:p>
            <a:r>
              <a:rPr lang="en-US" dirty="0">
                <a:solidFill>
                  <a:srgbClr val="0070C0"/>
                </a:solidFill>
              </a:rPr>
              <a:t>For h(t=1), this area is blue :-1</a:t>
            </a:r>
          </a:p>
        </p:txBody>
      </p:sp>
      <p:sp>
        <p:nvSpPr>
          <p:cNvPr id="13" name="TextBox 12"/>
          <p:cNvSpPr txBox="1"/>
          <p:nvPr/>
        </p:nvSpPr>
        <p:spPr>
          <a:xfrm>
            <a:off x="4648200" y="5972327"/>
            <a:ext cx="3568606" cy="400110"/>
          </a:xfrm>
          <a:prstGeom prst="rect">
            <a:avLst/>
          </a:prstGeom>
          <a:noFill/>
        </p:spPr>
        <p:txBody>
          <a:bodyPr wrap="none" rtlCol="0">
            <a:spAutoFit/>
          </a:bodyPr>
          <a:lstStyle/>
          <a:p>
            <a:r>
              <a:rPr lang="en-US" dirty="0">
                <a:solidFill>
                  <a:srgbClr val="FF0000"/>
                </a:solidFill>
              </a:rPr>
              <a:t>For h(t=1), this area is red :+1</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Rectangle 2"/>
          <p:cNvSpPr>
            <a:spLocks noGrp="1" noChangeArrowheads="1"/>
          </p:cNvSpPr>
          <p:nvPr>
            <p:ph type="title"/>
          </p:nvPr>
        </p:nvSpPr>
        <p:spPr>
          <a:xfrm>
            <a:off x="457200" y="277813"/>
            <a:ext cx="5029200" cy="1139825"/>
          </a:xfrm>
        </p:spPr>
        <p:txBody>
          <a:bodyPr rtlCol="0">
            <a:normAutofit fontScale="90000"/>
          </a:bodyPr>
          <a:lstStyle/>
          <a:p>
            <a:pPr>
              <a:defRPr/>
            </a:pPr>
            <a:r>
              <a:rPr lang="en-US" altLang="en-US" sz="3600" dirty="0">
                <a:solidFill>
                  <a:srgbClr val="FF0000"/>
                </a:solidFill>
              </a:rPr>
              <a:t>Answer-4</a:t>
            </a:r>
            <a:r>
              <a:rPr lang="en-US" altLang="en-US" sz="3400" dirty="0"/>
              <a:t>, Result at t=1, </a:t>
            </a:r>
            <a:r>
              <a:rPr lang="el-GR" altLang="en-US" sz="3600" dirty="0"/>
              <a:t>α</a:t>
            </a:r>
            <a:r>
              <a:rPr lang="en-US" altLang="en-US" sz="3600" baseline="-25000" dirty="0"/>
              <a:t>(t=1)</a:t>
            </a:r>
            <a:r>
              <a:rPr lang="en-US" altLang="en-US" sz="3600" dirty="0"/>
              <a:t>=0.973</a:t>
            </a:r>
            <a:br>
              <a:rPr lang="en-US" altLang="en-US" sz="3600" dirty="0"/>
            </a:br>
            <a:endParaRPr lang="en-US" altLang="en-US" sz="3400" dirty="0"/>
          </a:p>
        </p:txBody>
      </p:sp>
      <p:sp>
        <p:nvSpPr>
          <p:cNvPr id="48131" name="Rectangle 3"/>
          <p:cNvSpPr>
            <a:spLocks noGrp="1" noChangeArrowheads="1"/>
          </p:cNvSpPr>
          <p:nvPr>
            <p:ph type="body" sz="half" idx="1"/>
          </p:nvPr>
        </p:nvSpPr>
        <p:spPr>
          <a:xfrm>
            <a:off x="148975" y="1163637"/>
            <a:ext cx="8686800" cy="4530725"/>
          </a:xfrm>
        </p:spPr>
        <p:txBody>
          <a:bodyPr>
            <a:normAutofit fontScale="92500" lnSpcReduction="20000"/>
          </a:bodyPr>
          <a:lstStyle/>
          <a:p>
            <a:pPr eaLnBrk="1" hangingPunct="1">
              <a:lnSpc>
                <a:spcPct val="80000"/>
              </a:lnSpc>
            </a:pPr>
            <a:endParaRPr lang="en-US" altLang="en-US" sz="700" dirty="0"/>
          </a:p>
          <a:p>
            <a:pPr eaLnBrk="1" hangingPunct="1">
              <a:lnSpc>
                <a:spcPct val="80000"/>
              </a:lnSpc>
            </a:pPr>
            <a:endParaRPr lang="en-US" altLang="en-US" sz="1050" dirty="0"/>
          </a:p>
          <a:p>
            <a:pPr eaLnBrk="1" hangingPunct="1">
              <a:lnSpc>
                <a:spcPct val="80000"/>
              </a:lnSpc>
            </a:pPr>
            <a:r>
              <a:rPr lang="en-US" altLang="en-US" sz="1600" dirty="0"/>
              <a:t> </a:t>
            </a:r>
            <a:r>
              <a:rPr lang="en-US" altLang="zh-TW" sz="2000" dirty="0"/>
              <a:t>##display result </a:t>
            </a:r>
            <a:r>
              <a:rPr lang="en-US" altLang="zh-TW" sz="2000" dirty="0" err="1"/>
              <a:t>t_step</a:t>
            </a:r>
            <a:r>
              <a:rPr lang="en-US" altLang="zh-TW" sz="2000" dirty="0"/>
              <a:t>=1 ## O_=</a:t>
            </a:r>
            <a:r>
              <a:rPr lang="en-US" altLang="zh-TW" sz="2000" dirty="0" err="1"/>
              <a:t>cascaded_sum</a:t>
            </a:r>
            <a:r>
              <a:rPr lang="en-US" altLang="zh-TW" sz="2000" dirty="0"/>
              <a:t>, S_=sign(O_),Y=</a:t>
            </a:r>
            <a:r>
              <a:rPr lang="en-US" altLang="zh-TW" sz="2000" dirty="0" err="1"/>
              <a:t>train_class,CE</a:t>
            </a:r>
            <a:r>
              <a:rPr lang="en-US" altLang="zh-TW" sz="2000" dirty="0"/>
              <a:t>=classification error##</a:t>
            </a:r>
            <a:endParaRPr lang="pt-BR" altLang="zh-TW" sz="2000" dirty="0"/>
          </a:p>
          <a:p>
            <a:pPr eaLnBrk="1" hangingPunct="1">
              <a:lnSpc>
                <a:spcPct val="80000"/>
              </a:lnSpc>
            </a:pPr>
            <a:r>
              <a:rPr lang="pt-BR" altLang="zh-TW" sz="2000" dirty="0"/>
              <a:t>t= 1,i= 1, err =0.13,alpha=0.97,D=0.07,dc=-1,ec(i)=-1,correct= 1,oe=0.13</a:t>
            </a:r>
          </a:p>
          <a:p>
            <a:pPr eaLnBrk="1" hangingPunct="1">
              <a:lnSpc>
                <a:spcPct val="80000"/>
              </a:lnSpc>
            </a:pPr>
            <a:r>
              <a:rPr lang="pt-BR" altLang="zh-TW" sz="2000" dirty="0"/>
              <a:t>t= 1,i= 2, err =0.13,alpha=0.97,D=0.07,dc=-1,ec(i)=-1,correct= 1,oe=0.13</a:t>
            </a:r>
          </a:p>
          <a:p>
            <a:pPr eaLnBrk="1" hangingPunct="1">
              <a:lnSpc>
                <a:spcPct val="80000"/>
              </a:lnSpc>
            </a:pPr>
            <a:r>
              <a:rPr lang="pt-BR" altLang="zh-TW" sz="2000" dirty="0"/>
              <a:t>t= 1,i= 3, err =0.13,alpha=0.97,D=0.07,dc=-1,ec(i)=-1,correct= 1,oe=0.13</a:t>
            </a:r>
          </a:p>
          <a:p>
            <a:pPr eaLnBrk="1" hangingPunct="1">
              <a:lnSpc>
                <a:spcPct val="80000"/>
              </a:lnSpc>
            </a:pPr>
            <a:r>
              <a:rPr lang="pt-BR" altLang="zh-TW" sz="2000" dirty="0"/>
              <a:t>t= 1,i= 4, err =0.13,alpha=0.97,D=0.07,dc=-1,ec(i)=-1,correct= 1,oe=0.13</a:t>
            </a:r>
          </a:p>
          <a:p>
            <a:pPr eaLnBrk="1" hangingPunct="1">
              <a:lnSpc>
                <a:spcPct val="80000"/>
              </a:lnSpc>
            </a:pPr>
            <a:r>
              <a:rPr lang="pt-BR" altLang="zh-TW" sz="2000" dirty="0">
                <a:solidFill>
                  <a:srgbClr val="FF0000"/>
                </a:solidFill>
              </a:rPr>
              <a:t>t= 1,i= 5, err =0.13,alpha=0.97,D=0.50,dc= 1,ec(i)=-1,correct=-1,oe=0.13</a:t>
            </a:r>
            <a:r>
              <a:rPr lang="en-US" altLang="zh-TW" sz="2000" dirty="0">
                <a:solidFill>
                  <a:srgbClr val="FF0000"/>
                </a:solidFill>
              </a:rPr>
              <a:t> (incorrect)</a:t>
            </a:r>
            <a:endParaRPr lang="pt-BR" altLang="zh-TW" sz="2000" dirty="0">
              <a:solidFill>
                <a:srgbClr val="FF0000"/>
              </a:solidFill>
            </a:endParaRPr>
          </a:p>
          <a:p>
            <a:pPr eaLnBrk="1" hangingPunct="1">
              <a:lnSpc>
                <a:spcPct val="80000"/>
              </a:lnSpc>
            </a:pPr>
            <a:r>
              <a:rPr lang="pt-BR" altLang="zh-TW" sz="2000" dirty="0"/>
              <a:t>t= 1,i= 6, err =0.13,alpha=0.97,D=0.07,dc= 1,ec(i)= 1,correct= 1,oe=0.13</a:t>
            </a:r>
          </a:p>
          <a:p>
            <a:pPr eaLnBrk="1" hangingPunct="1">
              <a:lnSpc>
                <a:spcPct val="80000"/>
              </a:lnSpc>
            </a:pPr>
            <a:r>
              <a:rPr lang="pt-BR" altLang="zh-TW" sz="2000" dirty="0"/>
              <a:t>t= 1,i= 7, err =0.13,alpha=0.97,D=0.07,dc= 1,ec(i)= 1,correct= 1,oe=0.13</a:t>
            </a:r>
          </a:p>
          <a:p>
            <a:pPr eaLnBrk="1" hangingPunct="1">
              <a:lnSpc>
                <a:spcPct val="80000"/>
              </a:lnSpc>
            </a:pPr>
            <a:r>
              <a:rPr lang="pt-BR" altLang="zh-TW" sz="2000" dirty="0"/>
              <a:t>t= 1,i= 8, err =0.13,alpha=0.97,D=0.07,dc= 1,ec(i)= 1,correct= 1,oe=0.13</a:t>
            </a:r>
            <a:r>
              <a:rPr lang="en-US" altLang="zh-TW" sz="2000" dirty="0"/>
              <a:t>&gt;weak classifier specifications: </a:t>
            </a:r>
          </a:p>
          <a:p>
            <a:pPr eaLnBrk="1" hangingPunct="1">
              <a:lnSpc>
                <a:spcPct val="80000"/>
              </a:lnSpc>
            </a:pPr>
            <a:r>
              <a:rPr lang="en-US" altLang="zh-TW" sz="2000" dirty="0"/>
              <a:t> -dimension: 1=vertical  :direction:1=(left="blue_*", right="</a:t>
            </a:r>
            <a:r>
              <a:rPr lang="en-US" altLang="zh-TW" sz="2000" dirty="0" err="1"/>
              <a:t>red_O</a:t>
            </a:r>
            <a:r>
              <a:rPr lang="en-US" altLang="zh-TW" sz="2000" dirty="0"/>
              <a:t>"); -1=(reverse direction of 1)</a:t>
            </a:r>
          </a:p>
          <a:p>
            <a:pPr eaLnBrk="1" hangingPunct="1">
              <a:lnSpc>
                <a:spcPct val="80000"/>
              </a:lnSpc>
            </a:pPr>
            <a:r>
              <a:rPr lang="en-US" altLang="zh-TW" sz="2000" dirty="0"/>
              <a:t> -dimension: 2=horizontal:direction:1=(up="</a:t>
            </a:r>
            <a:r>
              <a:rPr lang="en-US" altLang="zh-TW" sz="2000" dirty="0" err="1"/>
              <a:t>red_O</a:t>
            </a:r>
            <a:r>
              <a:rPr lang="en-US" altLang="zh-TW" sz="2000" dirty="0"/>
              <a:t>", down="blue_*"); -1=(reverse direction of 1)</a:t>
            </a:r>
          </a:p>
          <a:p>
            <a:pPr eaLnBrk="1" hangingPunct="1">
              <a:lnSpc>
                <a:spcPct val="80000"/>
              </a:lnSpc>
            </a:pPr>
            <a:r>
              <a:rPr lang="en-US" altLang="zh-TW" sz="2000" dirty="0"/>
              <a:t>&gt;#-new weak classifier at stage(1):dimension=2,threshold=-25.00;direction=-1</a:t>
            </a:r>
          </a:p>
          <a:p>
            <a:pPr eaLnBrk="1" hangingPunct="1">
              <a:lnSpc>
                <a:spcPct val="80000"/>
              </a:lnSpc>
            </a:pPr>
            <a:r>
              <a:rPr lang="en-US" altLang="zh-TW" sz="2000" dirty="0"/>
              <a:t>&gt;Sum of Cascaded (Strong) classifier H(x) error up to stage(t=1)for(N=8 training samples) </a:t>
            </a:r>
          </a:p>
          <a:p>
            <a:pPr eaLnBrk="1" hangingPunct="1">
              <a:lnSpc>
                <a:spcPct val="80000"/>
              </a:lnSpc>
            </a:pPr>
            <a:r>
              <a:rPr lang="en-US" altLang="zh-TW" sz="2000" dirty="0"/>
              <a:t>=error /N=[sum(correct== -1)/N]= 0.125</a:t>
            </a:r>
          </a:p>
          <a:p>
            <a:pPr eaLnBrk="1" hangingPunct="1">
              <a:lnSpc>
                <a:spcPct val="80000"/>
              </a:lnSpc>
            </a:pPr>
            <a:endParaRPr lang="en-US" altLang="zh-TW" sz="1500" dirty="0"/>
          </a:p>
          <a:p>
            <a:pPr eaLnBrk="1" hangingPunct="1">
              <a:lnSpc>
                <a:spcPct val="80000"/>
              </a:lnSpc>
            </a:pPr>
            <a:endParaRPr lang="en-US" altLang="en-US" sz="800" dirty="0"/>
          </a:p>
        </p:txBody>
      </p:sp>
      <p:sp>
        <p:nvSpPr>
          <p:cNvPr id="48134" name="Content Placeholder 1"/>
          <p:cNvSpPr>
            <a:spLocks noGrp="1"/>
          </p:cNvSpPr>
          <p:nvPr>
            <p:ph sz="half" idx="2"/>
          </p:nvPr>
        </p:nvSpPr>
        <p:spPr>
          <a:xfrm>
            <a:off x="8534400" y="5105400"/>
            <a:ext cx="304800" cy="339725"/>
          </a:xfrm>
        </p:spPr>
        <p:txBody>
          <a:bodyPr rtlCol="0">
            <a:normAutofit fontScale="55000" lnSpcReduction="20000"/>
          </a:bodyPr>
          <a:lstStyle/>
          <a:p>
            <a:pPr eaLnBrk="1" fontAlgn="auto" hangingPunct="1">
              <a:spcAft>
                <a:spcPts val="0"/>
              </a:spcAft>
              <a:buFont typeface="Arial" panose="020B0604020202020204" pitchFamily="34" charset="0"/>
              <a:buChar char="•"/>
              <a:defRPr/>
            </a:pPr>
            <a:r>
              <a:rPr lang="en-US" altLang="en-US"/>
              <a:t> </a:t>
            </a:r>
          </a:p>
        </p:txBody>
      </p:sp>
      <p:sp>
        <p:nvSpPr>
          <p:cNvPr id="6" name="Footer Placeholder 5"/>
          <p:cNvSpPr>
            <a:spLocks noGrp="1"/>
          </p:cNvSpPr>
          <p:nvPr>
            <p:ph type="ftr" sz="quarter" idx="11"/>
          </p:nvPr>
        </p:nvSpPr>
        <p:spPr/>
        <p:txBody>
          <a:bodyPr/>
          <a:lstStyle/>
          <a:p>
            <a:pPr>
              <a:defRPr/>
            </a:pPr>
            <a:r>
              <a:rPr lang="en-US" altLang="zh-CN"/>
              <a:t>Adaboost , 2022.9.29a</a:t>
            </a:r>
          </a:p>
        </p:txBody>
      </p:sp>
      <p:sp>
        <p:nvSpPr>
          <p:cNvPr id="2"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44EE8FA4-C997-4C0F-AEDB-102CA0BCC5A3}" type="slidenum">
              <a:rPr lang="en-US" altLang="en-US" sz="1200">
                <a:latin typeface="Garamond" pitchFamily="18" charset="0"/>
              </a:rPr>
              <a:pPr eaLnBrk="1" hangingPunct="1">
                <a:spcBef>
                  <a:spcPct val="0"/>
                </a:spcBef>
                <a:buFontTx/>
                <a:buNone/>
              </a:pPr>
              <a:t>49</a:t>
            </a:fld>
            <a:endParaRPr lang="en-US" altLang="en-US" sz="1200">
              <a:latin typeface="Garamond" pitchFamily="18" charset="0"/>
            </a:endParaRPr>
          </a:p>
        </p:txBody>
      </p:sp>
      <p:sp>
        <p:nvSpPr>
          <p:cNvPr id="48135" name="TextBox 7"/>
          <p:cNvSpPr txBox="1">
            <a:spLocks noChangeArrowheads="1"/>
          </p:cNvSpPr>
          <p:nvPr/>
        </p:nvSpPr>
        <p:spPr bwMode="auto">
          <a:xfrm>
            <a:off x="6172200" y="381000"/>
            <a:ext cx="22098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2000">
                <a:latin typeface="Arial" charset="0"/>
              </a:rPr>
              <a:t>Use Step4 of the AdaBoost algo. </a:t>
            </a:r>
          </a:p>
          <a:p>
            <a:pPr eaLnBrk="1" hangingPunct="1">
              <a:spcBef>
                <a:spcPct val="0"/>
              </a:spcBef>
              <a:buFontTx/>
              <a:buNone/>
            </a:pPr>
            <a:r>
              <a:rPr lang="en-US" altLang="en-US" sz="2000">
                <a:latin typeface="Arial" charset="0"/>
              </a:rPr>
              <a:t>To find CE</a:t>
            </a:r>
            <a:r>
              <a:rPr lang="en-US" altLang="en-US" sz="2000" baseline="-25000">
                <a:latin typeface="Arial" charset="0"/>
              </a:rPr>
              <a:t>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p:cNvSpPr>
            <a:spLocks noGrp="1" noChangeArrowheads="1"/>
          </p:cNvSpPr>
          <p:nvPr>
            <p:ph type="title"/>
          </p:nvPr>
        </p:nvSpPr>
        <p:spPr/>
        <p:txBody>
          <a:bodyPr rtlCol="0">
            <a:normAutofit fontScale="90000"/>
          </a:bodyPr>
          <a:lstStyle/>
          <a:p>
            <a:pPr eaLnBrk="1" fontAlgn="auto" hangingPunct="1">
              <a:spcAft>
                <a:spcPts val="0"/>
              </a:spcAft>
              <a:defRPr/>
            </a:pPr>
            <a:r>
              <a:rPr lang="en-US" altLang="en-US" sz="3800" dirty="0"/>
              <a:t>Define a 2-class classifier</a:t>
            </a:r>
            <a:br>
              <a:rPr lang="en-US" altLang="en-US" sz="3800" dirty="0"/>
            </a:br>
            <a:r>
              <a:rPr lang="en-US" altLang="en-US" sz="3800"/>
              <a:t>  Methods and Procedures</a:t>
            </a:r>
            <a:endParaRPr lang="en-US" altLang="en-US" sz="3800" dirty="0"/>
          </a:p>
        </p:txBody>
      </p:sp>
      <p:sp>
        <p:nvSpPr>
          <p:cNvPr id="6147" name="Rectangle 3"/>
          <p:cNvSpPr>
            <a:spLocks noGrp="1" noChangeArrowheads="1"/>
          </p:cNvSpPr>
          <p:nvPr>
            <p:ph idx="1"/>
          </p:nvPr>
        </p:nvSpPr>
        <p:spPr/>
        <p:txBody>
          <a:bodyPr/>
          <a:lstStyle/>
          <a:p>
            <a:pPr eaLnBrk="1" hangingPunct="1">
              <a:lnSpc>
                <a:spcPct val="90000"/>
              </a:lnSpc>
            </a:pPr>
            <a:r>
              <a:rPr lang="en-US" altLang="en-US"/>
              <a:t>Supervised training</a:t>
            </a:r>
          </a:p>
          <a:p>
            <a:pPr lvl="1" eaLnBrk="1" hangingPunct="1">
              <a:lnSpc>
                <a:spcPct val="90000"/>
              </a:lnSpc>
            </a:pPr>
            <a:r>
              <a:rPr lang="en-US" altLang="en-US"/>
              <a:t>Show many </a:t>
            </a:r>
            <a:r>
              <a:rPr lang="en-US" altLang="en-US" u="sng"/>
              <a:t>positive</a:t>
            </a:r>
            <a:r>
              <a:rPr lang="en-US" altLang="en-US"/>
              <a:t> samples (face) to the system</a:t>
            </a:r>
          </a:p>
          <a:p>
            <a:pPr lvl="1" eaLnBrk="1" hangingPunct="1">
              <a:lnSpc>
                <a:spcPct val="90000"/>
              </a:lnSpc>
            </a:pPr>
            <a:r>
              <a:rPr lang="en-US" altLang="en-US"/>
              <a:t>Show many </a:t>
            </a:r>
            <a:r>
              <a:rPr lang="en-US" altLang="en-US" u="sng"/>
              <a:t>negative</a:t>
            </a:r>
            <a:r>
              <a:rPr lang="en-US" altLang="en-US"/>
              <a:t> samples (non-face) to the system.</a:t>
            </a:r>
          </a:p>
          <a:p>
            <a:pPr lvl="1" eaLnBrk="1" hangingPunct="1">
              <a:lnSpc>
                <a:spcPct val="90000"/>
              </a:lnSpc>
            </a:pPr>
            <a:r>
              <a:rPr lang="en-US" altLang="en-US"/>
              <a:t>Learn the parameters and construct the final strong classifier.</a:t>
            </a:r>
          </a:p>
          <a:p>
            <a:pPr eaLnBrk="1" hangingPunct="1">
              <a:lnSpc>
                <a:spcPct val="90000"/>
              </a:lnSpc>
            </a:pPr>
            <a:r>
              <a:rPr lang="en-US" altLang="en-US"/>
              <a:t>Detection</a:t>
            </a:r>
          </a:p>
          <a:p>
            <a:pPr lvl="1" eaLnBrk="1" hangingPunct="1">
              <a:lnSpc>
                <a:spcPct val="90000"/>
              </a:lnSpc>
            </a:pPr>
            <a:r>
              <a:rPr lang="en-US" altLang="en-US"/>
              <a:t>Given an unknown input image, the system can tell if there are faces or not.</a:t>
            </a:r>
          </a:p>
        </p:txBody>
      </p:sp>
      <p:sp>
        <p:nvSpPr>
          <p:cNvPr id="5" name="Footer Placeholder 4"/>
          <p:cNvSpPr>
            <a:spLocks noGrp="1"/>
          </p:cNvSpPr>
          <p:nvPr>
            <p:ph type="ftr" sz="quarter" idx="11"/>
          </p:nvPr>
        </p:nvSpPr>
        <p:spPr/>
        <p:txBody>
          <a:bodyPr/>
          <a:lstStyle/>
          <a:p>
            <a:pPr>
              <a:defRPr/>
            </a:pPr>
            <a:r>
              <a:rPr lang="en-US" altLang="zh-CN"/>
              <a:t>Adaboost , 2022.9.29a</a:t>
            </a:r>
            <a:endParaRPr lang="en-US" altLang="zh-CN" dirty="0"/>
          </a:p>
        </p:txBody>
      </p:sp>
      <p:sp>
        <p:nvSpPr>
          <p:cNvPr id="6149"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2F0B2BD6-9CA2-46CB-B1D0-E52D03AB2012}" type="slidenum">
              <a:rPr lang="en-US" altLang="en-US" sz="1200">
                <a:latin typeface="Garamond" pitchFamily="18" charset="0"/>
              </a:rPr>
              <a:pPr eaLnBrk="1" hangingPunct="1">
                <a:spcBef>
                  <a:spcPct val="0"/>
                </a:spcBef>
                <a:buFontTx/>
                <a:buNone/>
              </a:pPr>
              <a:t>5</a:t>
            </a:fld>
            <a:endParaRPr lang="en-US" altLang="en-US" sz="1200">
              <a:latin typeface="Garamond" pitchFamily="18"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Rectangle 2"/>
          <p:cNvSpPr>
            <a:spLocks noGrp="1" noChangeArrowheads="1"/>
          </p:cNvSpPr>
          <p:nvPr>
            <p:ph type="title"/>
          </p:nvPr>
        </p:nvSpPr>
        <p:spPr>
          <a:xfrm>
            <a:off x="457200" y="277813"/>
            <a:ext cx="5029200" cy="1139825"/>
          </a:xfrm>
        </p:spPr>
        <p:txBody>
          <a:bodyPr rtlCol="0">
            <a:normAutofit fontScale="90000"/>
          </a:bodyPr>
          <a:lstStyle/>
          <a:p>
            <a:pPr>
              <a:defRPr/>
            </a:pPr>
            <a:r>
              <a:rPr lang="en-US" altLang="en-US" sz="3600" dirty="0">
                <a:solidFill>
                  <a:srgbClr val="FF0000"/>
                </a:solidFill>
              </a:rPr>
              <a:t>Answer-4</a:t>
            </a:r>
            <a:r>
              <a:rPr lang="en-US" altLang="en-US" sz="3400" dirty="0"/>
              <a:t>, Result at t=1, </a:t>
            </a:r>
            <a:r>
              <a:rPr lang="el-GR" altLang="en-US" sz="3600" dirty="0"/>
              <a:t>α</a:t>
            </a:r>
            <a:r>
              <a:rPr lang="en-US" altLang="en-US" sz="3600" baseline="-25000" dirty="0"/>
              <a:t>(t=1)</a:t>
            </a:r>
            <a:r>
              <a:rPr lang="en-US" altLang="en-US" sz="3600" dirty="0"/>
              <a:t>=0.973</a:t>
            </a:r>
            <a:br>
              <a:rPr lang="en-US" altLang="en-US" sz="3600" dirty="0"/>
            </a:br>
            <a:endParaRPr lang="en-US" altLang="en-US" sz="3400" dirty="0"/>
          </a:p>
        </p:txBody>
      </p:sp>
      <p:sp>
        <p:nvSpPr>
          <p:cNvPr id="48131" name="Rectangle 3"/>
          <p:cNvSpPr>
            <a:spLocks noGrp="1" noChangeArrowheads="1"/>
          </p:cNvSpPr>
          <p:nvPr>
            <p:ph type="body" sz="half" idx="1"/>
          </p:nvPr>
        </p:nvSpPr>
        <p:spPr>
          <a:xfrm>
            <a:off x="148975" y="1163637"/>
            <a:ext cx="8686800" cy="4530725"/>
          </a:xfrm>
        </p:spPr>
        <p:txBody>
          <a:bodyPr>
            <a:normAutofit/>
          </a:bodyPr>
          <a:lstStyle/>
          <a:p>
            <a:pPr eaLnBrk="1" hangingPunct="1">
              <a:lnSpc>
                <a:spcPct val="80000"/>
              </a:lnSpc>
            </a:pPr>
            <a:endParaRPr lang="en-US" altLang="en-US" sz="700" dirty="0"/>
          </a:p>
          <a:p>
            <a:pPr eaLnBrk="1" hangingPunct="1">
              <a:lnSpc>
                <a:spcPct val="80000"/>
              </a:lnSpc>
            </a:pPr>
            <a:endParaRPr lang="en-US" altLang="en-US" sz="1050" dirty="0"/>
          </a:p>
          <a:p>
            <a:r>
              <a:rPr lang="en-US" altLang="en-US" sz="1600" dirty="0"/>
              <a:t>h(t=1,xi=1)= -1 , true class =-1</a:t>
            </a:r>
          </a:p>
          <a:p>
            <a:r>
              <a:rPr lang="en-US" altLang="en-US" sz="1600" dirty="0"/>
              <a:t>h(t=1,xi=2)= -1, true class = -1</a:t>
            </a:r>
          </a:p>
          <a:p>
            <a:r>
              <a:rPr lang="en-US" altLang="en-US" sz="1600" dirty="0"/>
              <a:t>h(t=1,xi=3)= -1, true class = -1</a:t>
            </a:r>
          </a:p>
          <a:p>
            <a:r>
              <a:rPr lang="en-US" altLang="en-US" sz="1600" dirty="0"/>
              <a:t>h(t=1,xi=4)= -1, true class = -1</a:t>
            </a:r>
          </a:p>
          <a:p>
            <a:r>
              <a:rPr lang="en-US" altLang="en-US" sz="1600" dirty="0"/>
              <a:t>h(t=1,xi=5)= -1, true class = 1 (incorrect)</a:t>
            </a:r>
          </a:p>
          <a:p>
            <a:r>
              <a:rPr lang="en-US" altLang="en-US" sz="1600" dirty="0"/>
              <a:t>h(t=1,xi=6)= 1, true class = 1</a:t>
            </a:r>
          </a:p>
          <a:p>
            <a:r>
              <a:rPr lang="en-US" altLang="en-US" sz="1600" dirty="0"/>
              <a:t>h(t=1,xi=7)= 1, true class = 1</a:t>
            </a:r>
          </a:p>
          <a:p>
            <a:r>
              <a:rPr lang="en-US" altLang="en-US" sz="1600" dirty="0"/>
              <a:t>h(t=1,xi=8)= 1, true class = 1</a:t>
            </a:r>
          </a:p>
          <a:p>
            <a:pPr eaLnBrk="1" hangingPunct="1">
              <a:lnSpc>
                <a:spcPct val="80000"/>
              </a:lnSpc>
            </a:pPr>
            <a:endParaRPr lang="en-US" altLang="zh-TW" sz="1500" dirty="0"/>
          </a:p>
          <a:p>
            <a:pPr eaLnBrk="1" hangingPunct="1">
              <a:lnSpc>
                <a:spcPct val="80000"/>
              </a:lnSpc>
            </a:pPr>
            <a:endParaRPr lang="en-US" altLang="en-US" sz="800" dirty="0"/>
          </a:p>
        </p:txBody>
      </p:sp>
      <p:sp>
        <p:nvSpPr>
          <p:cNvPr id="48134" name="Content Placeholder 1"/>
          <p:cNvSpPr>
            <a:spLocks noGrp="1"/>
          </p:cNvSpPr>
          <p:nvPr>
            <p:ph sz="half" idx="2"/>
          </p:nvPr>
        </p:nvSpPr>
        <p:spPr>
          <a:xfrm>
            <a:off x="8534400" y="5105400"/>
            <a:ext cx="304800" cy="339725"/>
          </a:xfrm>
        </p:spPr>
        <p:txBody>
          <a:bodyPr rtlCol="0">
            <a:normAutofit fontScale="55000" lnSpcReduction="20000"/>
          </a:bodyPr>
          <a:lstStyle/>
          <a:p>
            <a:pPr eaLnBrk="1" fontAlgn="auto" hangingPunct="1">
              <a:spcAft>
                <a:spcPts val="0"/>
              </a:spcAft>
              <a:buFont typeface="Arial" panose="020B0604020202020204" pitchFamily="34" charset="0"/>
              <a:buChar char="•"/>
              <a:defRPr/>
            </a:pPr>
            <a:r>
              <a:rPr lang="en-US" altLang="en-US"/>
              <a:t> </a:t>
            </a:r>
          </a:p>
        </p:txBody>
      </p:sp>
      <p:sp>
        <p:nvSpPr>
          <p:cNvPr id="6" name="Footer Placeholder 5"/>
          <p:cNvSpPr>
            <a:spLocks noGrp="1"/>
          </p:cNvSpPr>
          <p:nvPr>
            <p:ph type="ftr" sz="quarter" idx="11"/>
          </p:nvPr>
        </p:nvSpPr>
        <p:spPr/>
        <p:txBody>
          <a:bodyPr/>
          <a:lstStyle/>
          <a:p>
            <a:pPr>
              <a:defRPr/>
            </a:pPr>
            <a:r>
              <a:rPr lang="en-US" altLang="zh-CN"/>
              <a:t>Adaboost , 2022.9.29a</a:t>
            </a:r>
          </a:p>
        </p:txBody>
      </p:sp>
      <p:sp>
        <p:nvSpPr>
          <p:cNvPr id="2"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44EE8FA4-C997-4C0F-AEDB-102CA0BCC5A3}" type="slidenum">
              <a:rPr lang="en-US" altLang="en-US" sz="1200">
                <a:latin typeface="Garamond" pitchFamily="18" charset="0"/>
              </a:rPr>
              <a:pPr eaLnBrk="1" hangingPunct="1">
                <a:spcBef>
                  <a:spcPct val="0"/>
                </a:spcBef>
                <a:buFontTx/>
                <a:buNone/>
              </a:pPr>
              <a:t>50</a:t>
            </a:fld>
            <a:endParaRPr lang="en-US" altLang="en-US" sz="1200">
              <a:latin typeface="Garamond" pitchFamily="18" charset="0"/>
            </a:endParaRPr>
          </a:p>
        </p:txBody>
      </p:sp>
      <p:sp>
        <p:nvSpPr>
          <p:cNvPr id="48135" name="TextBox 7"/>
          <p:cNvSpPr txBox="1">
            <a:spLocks noChangeArrowheads="1"/>
          </p:cNvSpPr>
          <p:nvPr/>
        </p:nvSpPr>
        <p:spPr bwMode="auto">
          <a:xfrm>
            <a:off x="6172200" y="381000"/>
            <a:ext cx="22098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2000">
                <a:latin typeface="Arial" charset="0"/>
              </a:rPr>
              <a:t>Use Step4 of the AdaBoost algo. </a:t>
            </a:r>
          </a:p>
          <a:p>
            <a:pPr eaLnBrk="1" hangingPunct="1">
              <a:spcBef>
                <a:spcPct val="0"/>
              </a:spcBef>
              <a:buFontTx/>
              <a:buNone/>
            </a:pPr>
            <a:r>
              <a:rPr lang="en-US" altLang="en-US" sz="2000">
                <a:latin typeface="Arial" charset="0"/>
              </a:rPr>
              <a:t>To find CE</a:t>
            </a:r>
            <a:r>
              <a:rPr lang="en-US" altLang="en-US" sz="2000" baseline="-25000">
                <a:latin typeface="Arial" charset="0"/>
              </a:rPr>
              <a:t>t</a:t>
            </a:r>
          </a:p>
        </p:txBody>
      </p:sp>
      <p:pic>
        <p:nvPicPr>
          <p:cNvPr id="8" name="Picture 19" descr="out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6200" y="1981200"/>
            <a:ext cx="5257800" cy="394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Oval 8"/>
          <p:cNvSpPr/>
          <p:nvPr/>
        </p:nvSpPr>
        <p:spPr>
          <a:xfrm>
            <a:off x="7232855" y="1795463"/>
            <a:ext cx="1295400" cy="838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p:cNvSpPr txBox="1"/>
          <p:nvPr/>
        </p:nvSpPr>
        <p:spPr>
          <a:xfrm>
            <a:off x="4793867" y="3885606"/>
            <a:ext cx="3619902" cy="400110"/>
          </a:xfrm>
          <a:prstGeom prst="rect">
            <a:avLst/>
          </a:prstGeom>
          <a:noFill/>
        </p:spPr>
        <p:txBody>
          <a:bodyPr wrap="none" rtlCol="0">
            <a:spAutoFit/>
          </a:bodyPr>
          <a:lstStyle/>
          <a:p>
            <a:r>
              <a:rPr lang="en-US" dirty="0">
                <a:solidFill>
                  <a:srgbClr val="0070C0"/>
                </a:solidFill>
              </a:rPr>
              <a:t>For h(t=1), this area is blue :-1</a:t>
            </a:r>
          </a:p>
        </p:txBody>
      </p:sp>
      <p:sp>
        <p:nvSpPr>
          <p:cNvPr id="11" name="TextBox 10"/>
          <p:cNvSpPr txBox="1"/>
          <p:nvPr/>
        </p:nvSpPr>
        <p:spPr>
          <a:xfrm>
            <a:off x="4793867" y="5542575"/>
            <a:ext cx="3568606" cy="400110"/>
          </a:xfrm>
          <a:prstGeom prst="rect">
            <a:avLst/>
          </a:prstGeom>
          <a:noFill/>
        </p:spPr>
        <p:txBody>
          <a:bodyPr wrap="none" rtlCol="0">
            <a:spAutoFit/>
          </a:bodyPr>
          <a:lstStyle/>
          <a:p>
            <a:r>
              <a:rPr lang="en-US" dirty="0">
                <a:solidFill>
                  <a:srgbClr val="FF0000"/>
                </a:solidFill>
              </a:rPr>
              <a:t>For h(t=1), this area is red :+1</a:t>
            </a:r>
          </a:p>
        </p:txBody>
      </p:sp>
      <p:sp>
        <p:nvSpPr>
          <p:cNvPr id="12" name="Rectangle 11"/>
          <p:cNvSpPr/>
          <p:nvPr/>
        </p:nvSpPr>
        <p:spPr>
          <a:xfrm>
            <a:off x="2491083" y="4887536"/>
            <a:ext cx="1308371" cy="584775"/>
          </a:xfrm>
          <a:prstGeom prst="rect">
            <a:avLst/>
          </a:prstGeom>
          <a:ln>
            <a:solidFill>
              <a:schemeClr val="accent1">
                <a:shade val="50000"/>
              </a:schemeClr>
            </a:solidFill>
          </a:ln>
        </p:spPr>
        <p:txBody>
          <a:bodyPr wrap="none">
            <a:spAutoFit/>
          </a:bodyPr>
          <a:lstStyle/>
          <a:p>
            <a:pPr>
              <a:lnSpc>
                <a:spcPct val="80000"/>
              </a:lnSpc>
              <a:defRPr/>
            </a:pPr>
            <a:r>
              <a:rPr lang="en-US" altLang="en-US" dirty="0">
                <a:solidFill>
                  <a:srgbClr val="FF0000"/>
                </a:solidFill>
              </a:rPr>
              <a:t>Red =  +1</a:t>
            </a:r>
          </a:p>
          <a:p>
            <a:pPr>
              <a:lnSpc>
                <a:spcPct val="80000"/>
              </a:lnSpc>
              <a:defRPr/>
            </a:pPr>
            <a:r>
              <a:rPr lang="en-US" altLang="en-US" dirty="0">
                <a:solidFill>
                  <a:srgbClr val="0070C0"/>
                </a:solidFill>
              </a:rPr>
              <a:t>Blue= -1</a:t>
            </a:r>
          </a:p>
        </p:txBody>
      </p:sp>
      <p:sp>
        <p:nvSpPr>
          <p:cNvPr id="4" name="TextBox 3"/>
          <p:cNvSpPr txBox="1"/>
          <p:nvPr/>
        </p:nvSpPr>
        <p:spPr>
          <a:xfrm>
            <a:off x="443943" y="4085661"/>
            <a:ext cx="3387466" cy="1015663"/>
          </a:xfrm>
          <a:prstGeom prst="rect">
            <a:avLst/>
          </a:prstGeom>
          <a:noFill/>
        </p:spPr>
        <p:txBody>
          <a:bodyPr wrap="none" rtlCol="0">
            <a:spAutoFit/>
          </a:bodyPr>
          <a:lstStyle/>
          <a:p>
            <a:r>
              <a:rPr lang="en-US" dirty="0"/>
              <a:t>Assume the red dot is under</a:t>
            </a:r>
          </a:p>
          <a:p>
            <a:r>
              <a:rPr lang="en-US" dirty="0"/>
              <a:t>h(t=1)</a:t>
            </a:r>
          </a:p>
          <a:p>
            <a:endParaRPr lang="en-US" dirty="0"/>
          </a:p>
        </p:txBody>
      </p:sp>
      <p:cxnSp>
        <p:nvCxnSpPr>
          <p:cNvPr id="7" name="Straight Arrow Connector 6"/>
          <p:cNvCxnSpPr/>
          <p:nvPr/>
        </p:nvCxnSpPr>
        <p:spPr>
          <a:xfrm>
            <a:off x="2667000" y="4471453"/>
            <a:ext cx="3110619" cy="3291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6876931" y="4683625"/>
            <a:ext cx="859531" cy="400110"/>
          </a:xfrm>
          <a:prstGeom prst="rect">
            <a:avLst/>
          </a:prstGeom>
        </p:spPr>
        <p:txBody>
          <a:bodyPr wrap="none">
            <a:spAutoFit/>
          </a:bodyPr>
          <a:lstStyle/>
          <a:p>
            <a:r>
              <a:rPr lang="en-US" dirty="0"/>
              <a:t>h(t=1)</a:t>
            </a:r>
          </a:p>
        </p:txBody>
      </p:sp>
      <p:sp>
        <p:nvSpPr>
          <p:cNvPr id="14" name="TextBox 13"/>
          <p:cNvSpPr txBox="1"/>
          <p:nvPr/>
        </p:nvSpPr>
        <p:spPr>
          <a:xfrm>
            <a:off x="5740748" y="1546226"/>
            <a:ext cx="3393878" cy="400110"/>
          </a:xfrm>
          <a:prstGeom prst="rect">
            <a:avLst/>
          </a:prstGeom>
          <a:noFill/>
        </p:spPr>
        <p:txBody>
          <a:bodyPr wrap="none" rtlCol="0">
            <a:spAutoFit/>
          </a:bodyPr>
          <a:lstStyle/>
          <a:p>
            <a:r>
              <a:rPr lang="en-US" dirty="0"/>
              <a:t>Incorrect classified by h(t=1)</a:t>
            </a:r>
          </a:p>
        </p:txBody>
      </p:sp>
    </p:spTree>
    <p:extLst>
      <p:ext uri="{BB962C8B-B14F-4D97-AF65-F5344CB8AC3E}">
        <p14:creationId xmlns:p14="http://schemas.microsoft.com/office/powerpoint/2010/main" val="194975845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Rectangle 2"/>
          <p:cNvSpPr>
            <a:spLocks noGrp="1" noChangeArrowheads="1"/>
          </p:cNvSpPr>
          <p:nvPr>
            <p:ph type="title"/>
          </p:nvPr>
        </p:nvSpPr>
        <p:spPr>
          <a:xfrm>
            <a:off x="381000" y="259832"/>
            <a:ext cx="8229600" cy="255588"/>
          </a:xfrm>
        </p:spPr>
        <p:txBody>
          <a:bodyPr rtlCol="0">
            <a:normAutofit fontScale="90000"/>
          </a:bodyPr>
          <a:lstStyle/>
          <a:p>
            <a:pPr>
              <a:defRPr/>
            </a:pPr>
            <a:r>
              <a:rPr lang="en-US" altLang="en-US" sz="2800" dirty="0">
                <a:solidFill>
                  <a:srgbClr val="FF0000"/>
                </a:solidFill>
              </a:rPr>
              <a:t>Answer-4</a:t>
            </a:r>
            <a:r>
              <a:rPr lang="en-US" altLang="en-US" sz="2600" dirty="0"/>
              <a:t>, t=2, </a:t>
            </a:r>
            <a:r>
              <a:rPr lang="el-GR" altLang="en-US" sz="2800" dirty="0"/>
              <a:t>α</a:t>
            </a:r>
            <a:r>
              <a:rPr lang="en-US" altLang="en-US" sz="2800" baseline="-25000" dirty="0"/>
              <a:t>(t=2)</a:t>
            </a:r>
            <a:r>
              <a:rPr lang="en-US" altLang="en-US" sz="2800" dirty="0"/>
              <a:t>=0.8961</a:t>
            </a:r>
            <a:br>
              <a:rPr lang="en-US" altLang="en-US" sz="2800" dirty="0"/>
            </a:br>
            <a:endParaRPr lang="en-US" altLang="en-US" sz="2600" dirty="0"/>
          </a:p>
        </p:txBody>
      </p:sp>
      <p:sp>
        <p:nvSpPr>
          <p:cNvPr id="49157" name="Rectangle 3"/>
          <p:cNvSpPr>
            <a:spLocks noGrp="1" noChangeArrowheads="1"/>
          </p:cNvSpPr>
          <p:nvPr>
            <p:ph type="body" sz="half" idx="1"/>
          </p:nvPr>
        </p:nvSpPr>
        <p:spPr>
          <a:xfrm>
            <a:off x="0" y="533400"/>
            <a:ext cx="4419600" cy="4800600"/>
          </a:xfrm>
        </p:spPr>
        <p:txBody>
          <a:bodyPr>
            <a:normAutofit/>
          </a:bodyPr>
          <a:lstStyle/>
          <a:p>
            <a:pPr eaLnBrk="1" hangingPunct="1">
              <a:lnSpc>
                <a:spcPct val="70000"/>
              </a:lnSpc>
            </a:pPr>
            <a:r>
              <a:rPr lang="en-US" altLang="en-US" sz="1700" dirty="0"/>
              <a:t>Weak classifier h1(left =o, eight= *)</a:t>
            </a:r>
            <a:br>
              <a:rPr lang="en-US" altLang="en-US" sz="1700" dirty="0"/>
            </a:br>
            <a:r>
              <a:rPr lang="en-US" altLang="en-US" sz="1700" dirty="0"/>
              <a:t>:Feature(1),(2) are wrongly classified, 2 samples are wrong.</a:t>
            </a:r>
          </a:p>
          <a:p>
            <a:pPr eaLnBrk="1" hangingPunct="1">
              <a:lnSpc>
                <a:spcPct val="70000"/>
              </a:lnSpc>
            </a:pPr>
            <a:r>
              <a:rPr lang="en-US" altLang="en-US" sz="1700" dirty="0"/>
              <a:t>err =</a:t>
            </a:r>
            <a:r>
              <a:rPr lang="el-GR" altLang="en-US" sz="1700" dirty="0"/>
              <a:t>ε</a:t>
            </a:r>
            <a:r>
              <a:rPr lang="en-US" altLang="en-US" sz="1700" dirty="0"/>
              <a:t>(t)=</a:t>
            </a:r>
            <a:r>
              <a:rPr lang="en-US" altLang="en-US" sz="1700" dirty="0" err="1"/>
              <a:t>D</a:t>
            </a:r>
            <a:r>
              <a:rPr lang="en-US" altLang="en-US" sz="1700" baseline="-25000" dirty="0" err="1"/>
              <a:t>t</a:t>
            </a:r>
            <a:r>
              <a:rPr lang="en-US" altLang="en-US" sz="1700" dirty="0"/>
              <a:t>(1)+</a:t>
            </a:r>
            <a:r>
              <a:rPr lang="en-US" altLang="en-US" sz="1700" dirty="0" err="1"/>
              <a:t>D</a:t>
            </a:r>
            <a:r>
              <a:rPr lang="en-US" altLang="en-US" sz="1700" baseline="-25000" dirty="0" err="1"/>
              <a:t>t</a:t>
            </a:r>
            <a:r>
              <a:rPr lang="en-US" altLang="en-US" sz="1700" dirty="0"/>
              <a:t>(2)=0.0714+0.0714=</a:t>
            </a:r>
          </a:p>
          <a:p>
            <a:pPr eaLnBrk="1" hangingPunct="1">
              <a:lnSpc>
                <a:spcPct val="70000"/>
              </a:lnSpc>
            </a:pPr>
            <a:r>
              <a:rPr lang="el-GR" altLang="en-US" sz="1700" dirty="0"/>
              <a:t>ε</a:t>
            </a:r>
            <a:r>
              <a:rPr lang="en-US" altLang="en-US" sz="1700" dirty="0"/>
              <a:t>(t) =0.1428</a:t>
            </a:r>
          </a:p>
          <a:p>
            <a:pPr eaLnBrk="1" hangingPunct="1">
              <a:lnSpc>
                <a:spcPct val="70000"/>
              </a:lnSpc>
            </a:pPr>
            <a:r>
              <a:rPr lang="en-US" altLang="en-US" sz="1700" dirty="0"/>
              <a:t>Alpha=</a:t>
            </a:r>
            <a:r>
              <a:rPr lang="el-GR" altLang="en-US" sz="1700" dirty="0"/>
              <a:t>α</a:t>
            </a:r>
            <a:r>
              <a:rPr lang="en-US" altLang="en-US" sz="1700" dirty="0"/>
              <a:t>=0.5*log[1- </a:t>
            </a:r>
            <a:r>
              <a:rPr lang="el-GR" altLang="en-US" sz="1700" dirty="0"/>
              <a:t>ε</a:t>
            </a:r>
            <a:r>
              <a:rPr lang="en-US" altLang="en-US" sz="1700" dirty="0"/>
              <a:t>(t) )/ </a:t>
            </a:r>
            <a:r>
              <a:rPr lang="el-GR" altLang="en-US" sz="1700" dirty="0"/>
              <a:t>ε</a:t>
            </a:r>
            <a:r>
              <a:rPr lang="en-US" altLang="en-US" sz="1700" dirty="0"/>
              <a:t>(t)]=0.8961</a:t>
            </a:r>
          </a:p>
          <a:p>
            <a:pPr eaLnBrk="1" hangingPunct="1">
              <a:lnSpc>
                <a:spcPct val="70000"/>
              </a:lnSpc>
            </a:pPr>
            <a:r>
              <a:rPr lang="en-US" altLang="en-US" sz="1700" dirty="0"/>
              <a:t>Find next D(t+1) =D(t)*</a:t>
            </a:r>
            <a:r>
              <a:rPr lang="en-US" altLang="en-US" sz="1700" dirty="0" err="1"/>
              <a:t>exp</a:t>
            </a:r>
            <a:r>
              <a:rPr lang="en-US" altLang="en-US" sz="1700" dirty="0"/>
              <a:t>(</a:t>
            </a:r>
            <a:r>
              <a:rPr lang="el-GR" altLang="en-US" sz="1700" dirty="0"/>
              <a:t>α</a:t>
            </a:r>
            <a:r>
              <a:rPr lang="en-US" altLang="en-US" sz="1700" dirty="0"/>
              <a:t>*(h(x)≠y), </a:t>
            </a:r>
            <a:r>
              <a:rPr lang="en-US" altLang="en-US" sz="1700" dirty="0" err="1"/>
              <a:t>ie</a:t>
            </a:r>
            <a:r>
              <a:rPr lang="en-US" altLang="en-US" sz="1700" dirty="0"/>
              <a:t>.</a:t>
            </a:r>
          </a:p>
          <a:p>
            <a:pPr eaLnBrk="1" hangingPunct="1">
              <a:lnSpc>
                <a:spcPct val="70000"/>
              </a:lnSpc>
            </a:pPr>
            <a:r>
              <a:rPr lang="en-US" altLang="en-US" sz="1700" u="sng" dirty="0"/>
              <a:t>Incorrect</a:t>
            </a:r>
            <a:r>
              <a:rPr lang="en-US" altLang="en-US" sz="1700" dirty="0"/>
              <a:t>=D</a:t>
            </a:r>
            <a:r>
              <a:rPr lang="en-US" altLang="en-US" sz="1700" baseline="-25000" dirty="0"/>
              <a:t>t+1</a:t>
            </a:r>
            <a:r>
              <a:rPr lang="en-US" altLang="en-US" sz="1700" dirty="0"/>
              <a:t>(i)=</a:t>
            </a:r>
            <a:r>
              <a:rPr lang="en-US" altLang="en-US" sz="1700" dirty="0" err="1"/>
              <a:t>D</a:t>
            </a:r>
            <a:r>
              <a:rPr lang="en-US" altLang="en-US" sz="1700" baseline="-25000" dirty="0" err="1"/>
              <a:t>t</a:t>
            </a:r>
            <a:r>
              <a:rPr lang="en-US" altLang="en-US" sz="1700" dirty="0"/>
              <a:t>(i)*</a:t>
            </a:r>
            <a:r>
              <a:rPr lang="en-US" altLang="en-US" sz="1700" dirty="0" err="1"/>
              <a:t>exp</a:t>
            </a:r>
            <a:r>
              <a:rPr lang="en-US" altLang="en-US" sz="1700" dirty="0"/>
              <a:t>( </a:t>
            </a:r>
            <a:r>
              <a:rPr lang="el-GR" altLang="en-US" sz="1700" dirty="0"/>
              <a:t>α</a:t>
            </a:r>
            <a:r>
              <a:rPr lang="en-US" altLang="en-US" sz="1700" dirty="0"/>
              <a:t>)</a:t>
            </a:r>
          </a:p>
          <a:p>
            <a:pPr eaLnBrk="1" hangingPunct="1">
              <a:lnSpc>
                <a:spcPct val="70000"/>
              </a:lnSpc>
            </a:pPr>
            <a:r>
              <a:rPr lang="en-US" altLang="en-US" sz="1700" dirty="0"/>
              <a:t>D(1)=D(2)=0.0714*</a:t>
            </a:r>
            <a:r>
              <a:rPr lang="en-US" altLang="en-US" sz="1700" dirty="0" err="1"/>
              <a:t>exp</a:t>
            </a:r>
            <a:r>
              <a:rPr lang="en-US" altLang="en-US" sz="1700" dirty="0"/>
              <a:t>(0.8961)</a:t>
            </a:r>
          </a:p>
          <a:p>
            <a:pPr eaLnBrk="1" hangingPunct="1">
              <a:lnSpc>
                <a:spcPct val="70000"/>
              </a:lnSpc>
            </a:pPr>
            <a:r>
              <a:rPr lang="en-US" altLang="en-US" sz="1700" dirty="0"/>
              <a:t>=0.1749 (not normalized yet)</a:t>
            </a:r>
          </a:p>
          <a:p>
            <a:pPr eaLnBrk="1" hangingPunct="1">
              <a:lnSpc>
                <a:spcPct val="70000"/>
              </a:lnSpc>
            </a:pPr>
            <a:r>
              <a:rPr lang="en-US" altLang="en-US" sz="1700" u="sng" dirty="0"/>
              <a:t>correct</a:t>
            </a:r>
            <a:r>
              <a:rPr lang="en-US" altLang="en-US" sz="1700" dirty="0"/>
              <a:t>=D</a:t>
            </a:r>
            <a:r>
              <a:rPr lang="en-US" altLang="en-US" sz="1700" baseline="-25000" dirty="0"/>
              <a:t>t+1</a:t>
            </a:r>
            <a:r>
              <a:rPr lang="en-US" altLang="en-US" sz="1700" dirty="0"/>
              <a:t>(i)=</a:t>
            </a:r>
            <a:r>
              <a:rPr lang="en-US" altLang="en-US" sz="1700" dirty="0" err="1"/>
              <a:t>D</a:t>
            </a:r>
            <a:r>
              <a:rPr lang="en-US" altLang="en-US" sz="1700" baseline="-25000" dirty="0" err="1"/>
              <a:t>t</a:t>
            </a:r>
            <a:r>
              <a:rPr lang="en-US" altLang="en-US" sz="1700" dirty="0"/>
              <a:t>(i)*</a:t>
            </a:r>
            <a:r>
              <a:rPr lang="en-US" altLang="en-US" sz="1700" dirty="0" err="1"/>
              <a:t>exp</a:t>
            </a:r>
            <a:r>
              <a:rPr lang="en-US" altLang="en-US" sz="1700" dirty="0"/>
              <a:t>(-</a:t>
            </a:r>
            <a:r>
              <a:rPr lang="el-GR" altLang="en-US" sz="1700" dirty="0"/>
              <a:t>α</a:t>
            </a:r>
            <a:r>
              <a:rPr lang="en-US" altLang="en-US" sz="1700" dirty="0"/>
              <a:t>)</a:t>
            </a:r>
          </a:p>
          <a:p>
            <a:pPr eaLnBrk="1" hangingPunct="1">
              <a:lnSpc>
                <a:spcPct val="70000"/>
              </a:lnSpc>
            </a:pPr>
            <a:r>
              <a:rPr lang="en-US" altLang="en-US" sz="1700" dirty="0"/>
              <a:t>D(7)=D(6)=D(3)D=(4)=D(8)=0.071*</a:t>
            </a:r>
            <a:r>
              <a:rPr lang="en-US" altLang="en-US" sz="1700" dirty="0" err="1"/>
              <a:t>exp</a:t>
            </a:r>
            <a:r>
              <a:rPr lang="en-US" altLang="en-US" sz="1700" dirty="0"/>
              <a:t>(-0.8961)=0.029</a:t>
            </a:r>
          </a:p>
          <a:p>
            <a:pPr eaLnBrk="1" hangingPunct="1">
              <a:lnSpc>
                <a:spcPct val="70000"/>
              </a:lnSpc>
            </a:pPr>
            <a:r>
              <a:rPr lang="en-US" altLang="en-US" sz="1700" dirty="0"/>
              <a:t>Same for sample  (7)(6)(3,)(4), but</a:t>
            </a:r>
          </a:p>
          <a:p>
            <a:pPr eaLnBrk="1" hangingPunct="1">
              <a:lnSpc>
                <a:spcPct val="70000"/>
              </a:lnSpc>
            </a:pPr>
            <a:r>
              <a:rPr lang="en-US" altLang="en-US" sz="1700" dirty="0"/>
              <a:t>D(5)=0.5*</a:t>
            </a:r>
            <a:r>
              <a:rPr lang="en-US" altLang="en-US" sz="1700" dirty="0" err="1"/>
              <a:t>exp</a:t>
            </a:r>
            <a:r>
              <a:rPr lang="en-US" altLang="en-US" sz="1700" dirty="0"/>
              <a:t>(-0.8961)=0.2041</a:t>
            </a:r>
          </a:p>
          <a:p>
            <a:pPr eaLnBrk="1" hangingPunct="1">
              <a:lnSpc>
                <a:spcPct val="70000"/>
              </a:lnSpc>
            </a:pPr>
            <a:r>
              <a:rPr lang="en-US" altLang="en-US" sz="1700" dirty="0"/>
              <a:t>Z=(2*0.1749 +5*0.029+0.2041)=0.6989</a:t>
            </a:r>
          </a:p>
          <a:p>
            <a:pPr eaLnBrk="1" hangingPunct="1">
              <a:lnSpc>
                <a:spcPct val="70000"/>
              </a:lnSpc>
            </a:pPr>
            <a:r>
              <a:rPr lang="en-US" altLang="en-US" sz="1700" dirty="0"/>
              <a:t>After normalization</a:t>
            </a:r>
          </a:p>
          <a:p>
            <a:pPr eaLnBrk="1" hangingPunct="1">
              <a:lnSpc>
                <a:spcPct val="70000"/>
              </a:lnSpc>
            </a:pPr>
            <a:r>
              <a:rPr lang="en-US" altLang="en-US" sz="1700" dirty="0"/>
              <a:t>D at t+1, D(1)=D(2) = 0.1749 /0.6989=0.2503</a:t>
            </a:r>
          </a:p>
          <a:p>
            <a:pPr eaLnBrk="1" hangingPunct="1">
              <a:lnSpc>
                <a:spcPct val="70000"/>
              </a:lnSpc>
            </a:pPr>
            <a:r>
              <a:rPr lang="en-US" altLang="en-US" sz="1700" dirty="0"/>
              <a:t>D(5)= 0.2041 /0.6989=0.292</a:t>
            </a:r>
          </a:p>
          <a:p>
            <a:pPr eaLnBrk="1" hangingPunct="1">
              <a:lnSpc>
                <a:spcPct val="70000"/>
              </a:lnSpc>
            </a:pPr>
            <a:r>
              <a:rPr lang="en-US" altLang="en-US" sz="1700" dirty="0"/>
              <a:t>D(8)= 0.029 / 0.6989=0.0415</a:t>
            </a:r>
          </a:p>
        </p:txBody>
      </p:sp>
      <p:graphicFrame>
        <p:nvGraphicFramePr>
          <p:cNvPr id="2" name="Object 9"/>
          <p:cNvGraphicFramePr>
            <a:graphicFrameLocks noGrp="1" noChangeAspect="1"/>
          </p:cNvGraphicFramePr>
          <p:nvPr>
            <p:ph sz="half" idx="2"/>
          </p:nvPr>
        </p:nvGraphicFramePr>
        <p:xfrm>
          <a:off x="4495800" y="358775"/>
          <a:ext cx="4648200" cy="1609725"/>
        </p:xfrm>
        <a:graphic>
          <a:graphicData uri="http://schemas.openxmlformats.org/presentationml/2006/ole">
            <mc:AlternateContent xmlns:mc="http://schemas.openxmlformats.org/markup-compatibility/2006">
              <mc:Choice xmlns:v="urn:schemas-microsoft-com:vml" Requires="v">
                <p:oleObj name="Equation" r:id="rId3" imgW="3962400" imgH="1371600" progId="Equation.3">
                  <p:embed/>
                </p:oleObj>
              </mc:Choice>
              <mc:Fallback>
                <p:oleObj name="Equation" r:id="rId3" imgW="3962400" imgH="1371600" progId="Equation.3">
                  <p:embed/>
                  <p:pic>
                    <p:nvPicPr>
                      <p:cNvPr id="0" name="Object 9"/>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5800" y="358775"/>
                        <a:ext cx="4648200" cy="1609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Footer Placeholder 5"/>
          <p:cNvSpPr>
            <a:spLocks noGrp="1"/>
          </p:cNvSpPr>
          <p:nvPr>
            <p:ph type="ftr" sz="quarter" idx="11"/>
          </p:nvPr>
        </p:nvSpPr>
        <p:spPr/>
        <p:txBody>
          <a:bodyPr/>
          <a:lstStyle/>
          <a:p>
            <a:pPr>
              <a:defRPr/>
            </a:pPr>
            <a:r>
              <a:rPr lang="en-US" altLang="zh-CN"/>
              <a:t>Adaboost , 2022.9.29a</a:t>
            </a:r>
          </a:p>
        </p:txBody>
      </p:sp>
      <p:sp>
        <p:nvSpPr>
          <p:cNvPr id="49158"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E071BE02-9142-47C5-B736-3D3FB569ACF6}" type="slidenum">
              <a:rPr lang="en-US" altLang="en-US" sz="1200">
                <a:latin typeface="Garamond" pitchFamily="18" charset="0"/>
              </a:rPr>
              <a:pPr eaLnBrk="1" hangingPunct="1">
                <a:spcBef>
                  <a:spcPct val="0"/>
                </a:spcBef>
                <a:buFontTx/>
                <a:buNone/>
              </a:pPr>
              <a:t>51</a:t>
            </a:fld>
            <a:endParaRPr lang="en-US" altLang="en-US" sz="1200">
              <a:latin typeface="Garamond" pitchFamily="18" charset="0"/>
            </a:endParaRPr>
          </a:p>
        </p:txBody>
      </p:sp>
      <p:pic>
        <p:nvPicPr>
          <p:cNvPr id="49159" name="Picture 8" descr="out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67200" y="2114550"/>
            <a:ext cx="464820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Oval 8"/>
          <p:cNvSpPr/>
          <p:nvPr/>
        </p:nvSpPr>
        <p:spPr>
          <a:xfrm>
            <a:off x="6362700" y="2743200"/>
            <a:ext cx="914400" cy="609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5281152" y="2686050"/>
            <a:ext cx="914400" cy="609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5245246" y="3443496"/>
            <a:ext cx="2435282" cy="707886"/>
          </a:xfrm>
          <a:prstGeom prst="rect">
            <a:avLst/>
          </a:prstGeom>
          <a:noFill/>
        </p:spPr>
        <p:txBody>
          <a:bodyPr wrap="none" rtlCol="0">
            <a:spAutoFit/>
          </a:bodyPr>
          <a:lstStyle/>
          <a:p>
            <a:r>
              <a:rPr lang="en-US" dirty="0"/>
              <a:t>Incorrectly classifier</a:t>
            </a:r>
          </a:p>
          <a:p>
            <a:r>
              <a:rPr lang="en-US" dirty="0"/>
              <a:t>By weak h(t=2)</a:t>
            </a:r>
          </a:p>
        </p:txBody>
      </p:sp>
      <p:sp>
        <p:nvSpPr>
          <p:cNvPr id="5" name="TextBox 4"/>
          <p:cNvSpPr txBox="1"/>
          <p:nvPr/>
        </p:nvSpPr>
        <p:spPr>
          <a:xfrm>
            <a:off x="7049595" y="4727515"/>
            <a:ext cx="859531" cy="400110"/>
          </a:xfrm>
          <a:prstGeom prst="rect">
            <a:avLst/>
          </a:prstGeom>
          <a:noFill/>
        </p:spPr>
        <p:txBody>
          <a:bodyPr wrap="none" rtlCol="0">
            <a:spAutoFit/>
          </a:bodyPr>
          <a:lstStyle/>
          <a:p>
            <a:r>
              <a:rPr lang="en-US" dirty="0"/>
              <a:t>h(t=2)</a:t>
            </a:r>
          </a:p>
        </p:txBody>
      </p:sp>
      <p:cxnSp>
        <p:nvCxnSpPr>
          <p:cNvPr id="19" name="Straight Arrow Connector 18"/>
          <p:cNvCxnSpPr/>
          <p:nvPr/>
        </p:nvCxnSpPr>
        <p:spPr>
          <a:xfrm flipH="1" flipV="1">
            <a:off x="5964930" y="3295651"/>
            <a:ext cx="76201" cy="2719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endCxn id="9" idx="3"/>
          </p:cNvCxnSpPr>
          <p:nvPr/>
        </p:nvCxnSpPr>
        <p:spPr>
          <a:xfrm flipV="1">
            <a:off x="6120213" y="3263526"/>
            <a:ext cx="376398" cy="3041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7479360" y="5740470"/>
            <a:ext cx="1282723" cy="707886"/>
          </a:xfrm>
          <a:prstGeom prst="rect">
            <a:avLst/>
          </a:prstGeom>
          <a:noFill/>
        </p:spPr>
        <p:txBody>
          <a:bodyPr wrap="none" rtlCol="0">
            <a:spAutoFit/>
          </a:bodyPr>
          <a:lstStyle/>
          <a:p>
            <a:r>
              <a:rPr lang="en-US" dirty="0">
                <a:solidFill>
                  <a:srgbClr val="0070C0"/>
                </a:solidFill>
              </a:rPr>
              <a:t>This side </a:t>
            </a:r>
          </a:p>
          <a:p>
            <a:r>
              <a:rPr lang="en-US" dirty="0">
                <a:solidFill>
                  <a:srgbClr val="0070C0"/>
                </a:solidFill>
              </a:rPr>
              <a:t>is blue -1</a:t>
            </a:r>
          </a:p>
        </p:txBody>
      </p:sp>
      <p:sp>
        <p:nvSpPr>
          <p:cNvPr id="27" name="TextBox 26"/>
          <p:cNvSpPr txBox="1"/>
          <p:nvPr/>
        </p:nvSpPr>
        <p:spPr>
          <a:xfrm>
            <a:off x="3668010" y="5744274"/>
            <a:ext cx="3456395" cy="400110"/>
          </a:xfrm>
          <a:prstGeom prst="rect">
            <a:avLst/>
          </a:prstGeom>
          <a:noFill/>
        </p:spPr>
        <p:txBody>
          <a:bodyPr wrap="none" rtlCol="0">
            <a:spAutoFit/>
          </a:bodyPr>
          <a:lstStyle/>
          <a:p>
            <a:r>
              <a:rPr lang="en-US" dirty="0">
                <a:solidFill>
                  <a:srgbClr val="FF0000"/>
                </a:solidFill>
              </a:rPr>
              <a:t>For h(t=2), this side is red= 1</a:t>
            </a:r>
          </a:p>
        </p:txBody>
      </p:sp>
      <p:cxnSp>
        <p:nvCxnSpPr>
          <p:cNvPr id="24" name="Straight Connector 23"/>
          <p:cNvCxnSpPr/>
          <p:nvPr/>
        </p:nvCxnSpPr>
        <p:spPr>
          <a:xfrm>
            <a:off x="7378541" y="2411003"/>
            <a:ext cx="12859" cy="3945347"/>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Rectangle 2"/>
          <p:cNvSpPr>
            <a:spLocks noGrp="1" noChangeArrowheads="1"/>
          </p:cNvSpPr>
          <p:nvPr>
            <p:ph type="title"/>
          </p:nvPr>
        </p:nvSpPr>
        <p:spPr>
          <a:xfrm>
            <a:off x="381000" y="259832"/>
            <a:ext cx="8229600" cy="255588"/>
          </a:xfrm>
        </p:spPr>
        <p:txBody>
          <a:bodyPr rtlCol="0">
            <a:normAutofit fontScale="90000"/>
          </a:bodyPr>
          <a:lstStyle/>
          <a:p>
            <a:pPr>
              <a:defRPr/>
            </a:pPr>
            <a:r>
              <a:rPr lang="en-US" altLang="en-US" sz="2800" dirty="0">
                <a:solidFill>
                  <a:srgbClr val="FF0000"/>
                </a:solidFill>
              </a:rPr>
              <a:t>Answer-4</a:t>
            </a:r>
            <a:r>
              <a:rPr lang="en-US" altLang="en-US" sz="2600" dirty="0"/>
              <a:t>, t=2, </a:t>
            </a:r>
            <a:r>
              <a:rPr lang="el-GR" altLang="en-US" sz="2800" dirty="0"/>
              <a:t>α</a:t>
            </a:r>
            <a:r>
              <a:rPr lang="en-US" altLang="en-US" sz="2800" baseline="-25000" dirty="0"/>
              <a:t>(t=2)</a:t>
            </a:r>
            <a:r>
              <a:rPr lang="en-US" altLang="en-US" sz="2800" dirty="0"/>
              <a:t>=0.8961</a:t>
            </a:r>
            <a:br>
              <a:rPr lang="en-US" altLang="en-US" sz="2800" dirty="0"/>
            </a:br>
            <a:endParaRPr lang="en-US" altLang="en-US" sz="2600" dirty="0"/>
          </a:p>
        </p:txBody>
      </p:sp>
      <p:sp>
        <p:nvSpPr>
          <p:cNvPr id="49157" name="Rectangle 3"/>
          <p:cNvSpPr>
            <a:spLocks noGrp="1" noChangeArrowheads="1"/>
          </p:cNvSpPr>
          <p:nvPr>
            <p:ph type="body" sz="half" idx="1"/>
          </p:nvPr>
        </p:nvSpPr>
        <p:spPr>
          <a:xfrm>
            <a:off x="0" y="533400"/>
            <a:ext cx="4419600" cy="4800600"/>
          </a:xfrm>
        </p:spPr>
        <p:txBody>
          <a:bodyPr>
            <a:normAutofit/>
          </a:bodyPr>
          <a:lstStyle/>
          <a:p>
            <a:pPr>
              <a:lnSpc>
                <a:spcPct val="80000"/>
              </a:lnSpc>
            </a:pPr>
            <a:endParaRPr lang="en-US" altLang="en-US" sz="1100" dirty="0"/>
          </a:p>
          <a:p>
            <a:r>
              <a:rPr lang="en-US" altLang="en-US" sz="1800" dirty="0"/>
              <a:t>%%%%%%%%%%%%%%%%%%%%%</a:t>
            </a:r>
          </a:p>
          <a:p>
            <a:r>
              <a:rPr lang="en-US" altLang="en-US" sz="1800" dirty="0"/>
              <a:t>h(t=2,xi=1)=1 , true class =-1 (incorrect)</a:t>
            </a:r>
          </a:p>
          <a:p>
            <a:r>
              <a:rPr lang="en-US" altLang="en-US" sz="1800" dirty="0"/>
              <a:t>h(t=2,xi=2)=1, true class =-1 (incorrect)</a:t>
            </a:r>
          </a:p>
          <a:p>
            <a:r>
              <a:rPr lang="en-US" altLang="en-US" sz="1800" dirty="0"/>
              <a:t>h(t=2,xi=3)=-1, true class =-1</a:t>
            </a:r>
          </a:p>
          <a:p>
            <a:r>
              <a:rPr lang="en-US" altLang="en-US" sz="1800" dirty="0"/>
              <a:t>h(t=2,xi=4)=-1, true class =-1</a:t>
            </a:r>
          </a:p>
          <a:p>
            <a:r>
              <a:rPr lang="en-US" altLang="en-US" sz="1800" dirty="0"/>
              <a:t>h(t=2,xi=5)=1, true class =1</a:t>
            </a:r>
          </a:p>
          <a:p>
            <a:r>
              <a:rPr lang="en-US" altLang="en-US" sz="1800" dirty="0"/>
              <a:t>h(t=2,xi=6)=1, true class =1</a:t>
            </a:r>
          </a:p>
          <a:p>
            <a:r>
              <a:rPr lang="en-US" altLang="en-US" sz="1800" dirty="0"/>
              <a:t>h(t=2,xi=7)=1, true class =1</a:t>
            </a:r>
          </a:p>
          <a:p>
            <a:r>
              <a:rPr lang="en-US" altLang="en-US" sz="1800" dirty="0"/>
              <a:t>h(t=2,xi=8)=1, true class =1</a:t>
            </a:r>
          </a:p>
          <a:p>
            <a:endParaRPr lang="en-US" altLang="en-US" sz="1800" dirty="0"/>
          </a:p>
          <a:p>
            <a:endParaRPr lang="en-US" altLang="en-US" sz="1800" dirty="0"/>
          </a:p>
          <a:p>
            <a:pPr marL="0" indent="0">
              <a:buNone/>
            </a:pPr>
            <a:endParaRPr lang="en-US" altLang="en-US" sz="1800" dirty="0"/>
          </a:p>
          <a:p>
            <a:endParaRPr lang="en-US" sz="1800" dirty="0"/>
          </a:p>
          <a:p>
            <a:pPr eaLnBrk="1" hangingPunct="1">
              <a:lnSpc>
                <a:spcPct val="70000"/>
              </a:lnSpc>
            </a:pPr>
            <a:endParaRPr lang="en-US" altLang="en-US" sz="1700" dirty="0"/>
          </a:p>
        </p:txBody>
      </p:sp>
      <p:sp>
        <p:nvSpPr>
          <p:cNvPr id="7" name="Footer Placeholder 5"/>
          <p:cNvSpPr>
            <a:spLocks noGrp="1"/>
          </p:cNvSpPr>
          <p:nvPr>
            <p:ph type="ftr" sz="quarter" idx="11"/>
          </p:nvPr>
        </p:nvSpPr>
        <p:spPr/>
        <p:txBody>
          <a:bodyPr/>
          <a:lstStyle/>
          <a:p>
            <a:pPr>
              <a:defRPr/>
            </a:pPr>
            <a:r>
              <a:rPr lang="en-US" altLang="zh-CN"/>
              <a:t>Adaboost , 2022.9.29a</a:t>
            </a:r>
          </a:p>
        </p:txBody>
      </p:sp>
      <p:sp>
        <p:nvSpPr>
          <p:cNvPr id="49158"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E071BE02-9142-47C5-B736-3D3FB569ACF6}" type="slidenum">
              <a:rPr lang="en-US" altLang="en-US" sz="1200">
                <a:latin typeface="Garamond" pitchFamily="18" charset="0"/>
              </a:rPr>
              <a:pPr eaLnBrk="1" hangingPunct="1">
                <a:spcBef>
                  <a:spcPct val="0"/>
                </a:spcBef>
                <a:buFontTx/>
                <a:buNone/>
              </a:pPr>
              <a:t>52</a:t>
            </a:fld>
            <a:endParaRPr lang="en-US" altLang="en-US" sz="1200">
              <a:latin typeface="Garamond" pitchFamily="18" charset="0"/>
            </a:endParaRPr>
          </a:p>
        </p:txBody>
      </p:sp>
      <p:pic>
        <p:nvPicPr>
          <p:cNvPr id="49159" name="Picture 8" descr="out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7200" y="2114550"/>
            <a:ext cx="464820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Oval 8"/>
          <p:cNvSpPr/>
          <p:nvPr/>
        </p:nvSpPr>
        <p:spPr>
          <a:xfrm>
            <a:off x="6362700" y="2743200"/>
            <a:ext cx="914400" cy="609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5281152" y="2686050"/>
            <a:ext cx="914400" cy="609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5245246" y="3443496"/>
            <a:ext cx="2435282" cy="707886"/>
          </a:xfrm>
          <a:prstGeom prst="rect">
            <a:avLst/>
          </a:prstGeom>
          <a:noFill/>
        </p:spPr>
        <p:txBody>
          <a:bodyPr wrap="none" rtlCol="0">
            <a:spAutoFit/>
          </a:bodyPr>
          <a:lstStyle/>
          <a:p>
            <a:r>
              <a:rPr lang="en-US" dirty="0"/>
              <a:t>Incorrectly classifier</a:t>
            </a:r>
          </a:p>
          <a:p>
            <a:r>
              <a:rPr lang="en-US" dirty="0"/>
              <a:t>By weak h(t=2)</a:t>
            </a:r>
          </a:p>
        </p:txBody>
      </p:sp>
      <p:cxnSp>
        <p:nvCxnSpPr>
          <p:cNvPr id="19" name="Straight Arrow Connector 18"/>
          <p:cNvCxnSpPr/>
          <p:nvPr/>
        </p:nvCxnSpPr>
        <p:spPr>
          <a:xfrm flipH="1" flipV="1">
            <a:off x="5964930" y="3295651"/>
            <a:ext cx="76201" cy="2719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endCxn id="9" idx="3"/>
          </p:cNvCxnSpPr>
          <p:nvPr/>
        </p:nvCxnSpPr>
        <p:spPr>
          <a:xfrm flipV="1">
            <a:off x="6120213" y="3263526"/>
            <a:ext cx="376398" cy="3041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sz="half" idx="2"/>
          </p:nvPr>
        </p:nvSpPr>
        <p:spPr/>
        <p:txBody>
          <a:bodyPr/>
          <a:lstStyle/>
          <a:p>
            <a:r>
              <a:rPr lang="en-US" dirty="0"/>
              <a:t> </a:t>
            </a:r>
          </a:p>
        </p:txBody>
      </p:sp>
      <p:sp>
        <p:nvSpPr>
          <p:cNvPr id="6" name="TextBox 5"/>
          <p:cNvSpPr txBox="1"/>
          <p:nvPr/>
        </p:nvSpPr>
        <p:spPr>
          <a:xfrm>
            <a:off x="4780921" y="740845"/>
            <a:ext cx="3829680" cy="707886"/>
          </a:xfrm>
          <a:prstGeom prst="rect">
            <a:avLst/>
          </a:prstGeom>
          <a:noFill/>
        </p:spPr>
        <p:txBody>
          <a:bodyPr wrap="square" rtlCol="0">
            <a:spAutoFit/>
          </a:bodyPr>
          <a:lstStyle/>
          <a:p>
            <a:r>
              <a:rPr lang="en-US" dirty="0"/>
              <a:t>Assume the red dot is on the left side of h(t=2)</a:t>
            </a:r>
          </a:p>
        </p:txBody>
      </p:sp>
      <p:cxnSp>
        <p:nvCxnSpPr>
          <p:cNvPr id="11" name="Straight Arrow Connector 10"/>
          <p:cNvCxnSpPr/>
          <p:nvPr/>
        </p:nvCxnSpPr>
        <p:spPr>
          <a:xfrm>
            <a:off x="6667500" y="1125749"/>
            <a:ext cx="653032" cy="17075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2782567" y="4151382"/>
            <a:ext cx="1449436" cy="584775"/>
          </a:xfrm>
          <a:prstGeom prst="rect">
            <a:avLst/>
          </a:prstGeom>
          <a:ln>
            <a:solidFill>
              <a:schemeClr val="accent1">
                <a:shade val="50000"/>
              </a:schemeClr>
            </a:solidFill>
          </a:ln>
        </p:spPr>
        <p:txBody>
          <a:bodyPr wrap="none">
            <a:spAutoFit/>
          </a:bodyPr>
          <a:lstStyle/>
          <a:p>
            <a:pPr>
              <a:lnSpc>
                <a:spcPct val="80000"/>
              </a:lnSpc>
              <a:defRPr/>
            </a:pPr>
            <a:r>
              <a:rPr lang="en-US" altLang="en-US" dirty="0">
                <a:solidFill>
                  <a:srgbClr val="FF0000"/>
                </a:solidFill>
              </a:rPr>
              <a:t>Red =  +1</a:t>
            </a:r>
            <a:r>
              <a:rPr lang="en-US" altLang="en-US" dirty="0"/>
              <a:t>, </a:t>
            </a:r>
          </a:p>
          <a:p>
            <a:pPr>
              <a:lnSpc>
                <a:spcPct val="80000"/>
              </a:lnSpc>
              <a:defRPr/>
            </a:pPr>
            <a:r>
              <a:rPr lang="en-US" altLang="en-US" dirty="0">
                <a:solidFill>
                  <a:srgbClr val="0070C0"/>
                </a:solidFill>
              </a:rPr>
              <a:t>Blue= -1</a:t>
            </a:r>
          </a:p>
        </p:txBody>
      </p:sp>
      <p:sp>
        <p:nvSpPr>
          <p:cNvPr id="24" name="TextBox 23"/>
          <p:cNvSpPr txBox="1"/>
          <p:nvPr/>
        </p:nvSpPr>
        <p:spPr>
          <a:xfrm>
            <a:off x="7479360" y="5740470"/>
            <a:ext cx="1282723" cy="707886"/>
          </a:xfrm>
          <a:prstGeom prst="rect">
            <a:avLst/>
          </a:prstGeom>
          <a:noFill/>
        </p:spPr>
        <p:txBody>
          <a:bodyPr wrap="none" rtlCol="0">
            <a:spAutoFit/>
          </a:bodyPr>
          <a:lstStyle/>
          <a:p>
            <a:r>
              <a:rPr lang="en-US" dirty="0">
                <a:solidFill>
                  <a:srgbClr val="0070C0"/>
                </a:solidFill>
              </a:rPr>
              <a:t>This side </a:t>
            </a:r>
          </a:p>
          <a:p>
            <a:r>
              <a:rPr lang="en-US" dirty="0">
                <a:solidFill>
                  <a:srgbClr val="0070C0"/>
                </a:solidFill>
              </a:rPr>
              <a:t>is blue -1</a:t>
            </a:r>
          </a:p>
        </p:txBody>
      </p:sp>
      <p:sp>
        <p:nvSpPr>
          <p:cNvPr id="25" name="TextBox 24"/>
          <p:cNvSpPr txBox="1"/>
          <p:nvPr/>
        </p:nvSpPr>
        <p:spPr>
          <a:xfrm>
            <a:off x="3668010" y="5744274"/>
            <a:ext cx="3456395" cy="400110"/>
          </a:xfrm>
          <a:prstGeom prst="rect">
            <a:avLst/>
          </a:prstGeom>
          <a:noFill/>
        </p:spPr>
        <p:txBody>
          <a:bodyPr wrap="none" rtlCol="0">
            <a:spAutoFit/>
          </a:bodyPr>
          <a:lstStyle/>
          <a:p>
            <a:r>
              <a:rPr lang="en-US" dirty="0">
                <a:solidFill>
                  <a:srgbClr val="FF0000"/>
                </a:solidFill>
              </a:rPr>
              <a:t>For h(t=2), this side is red= 1</a:t>
            </a:r>
          </a:p>
        </p:txBody>
      </p:sp>
      <p:sp>
        <p:nvSpPr>
          <p:cNvPr id="28" name="TextBox 27"/>
          <p:cNvSpPr txBox="1"/>
          <p:nvPr/>
        </p:nvSpPr>
        <p:spPr>
          <a:xfrm>
            <a:off x="7049595" y="4727515"/>
            <a:ext cx="859531" cy="400110"/>
          </a:xfrm>
          <a:prstGeom prst="rect">
            <a:avLst/>
          </a:prstGeom>
          <a:noFill/>
        </p:spPr>
        <p:txBody>
          <a:bodyPr wrap="none" rtlCol="0">
            <a:spAutoFit/>
          </a:bodyPr>
          <a:lstStyle/>
          <a:p>
            <a:r>
              <a:rPr lang="en-US" dirty="0"/>
              <a:t>h(t=2)</a:t>
            </a:r>
          </a:p>
        </p:txBody>
      </p:sp>
      <p:cxnSp>
        <p:nvCxnSpPr>
          <p:cNvPr id="30" name="Straight Connector 29"/>
          <p:cNvCxnSpPr/>
          <p:nvPr/>
        </p:nvCxnSpPr>
        <p:spPr>
          <a:xfrm>
            <a:off x="7378541" y="2411003"/>
            <a:ext cx="12859" cy="394534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867054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Rectangle 2"/>
          <p:cNvSpPr>
            <a:spLocks noGrp="1" noChangeArrowheads="1"/>
          </p:cNvSpPr>
          <p:nvPr>
            <p:ph type="title"/>
          </p:nvPr>
        </p:nvSpPr>
        <p:spPr>
          <a:xfrm>
            <a:off x="457200" y="277813"/>
            <a:ext cx="2971800" cy="1139825"/>
          </a:xfrm>
        </p:spPr>
        <p:txBody>
          <a:bodyPr rtlCol="0">
            <a:normAutofit fontScale="90000"/>
          </a:bodyPr>
          <a:lstStyle/>
          <a:p>
            <a:pPr eaLnBrk="1" fontAlgn="auto" hangingPunct="1">
              <a:spcAft>
                <a:spcPts val="0"/>
              </a:spcAft>
              <a:defRPr/>
            </a:pPr>
            <a:r>
              <a:rPr lang="en-US" altLang="en-US" sz="3600" dirty="0">
                <a:solidFill>
                  <a:srgbClr val="FF0000"/>
                </a:solidFill>
              </a:rPr>
              <a:t>Answer-4</a:t>
            </a:r>
            <a:r>
              <a:rPr lang="en-US" altLang="en-US" sz="3400" dirty="0"/>
              <a:t>, Result at t=2</a:t>
            </a:r>
          </a:p>
        </p:txBody>
      </p:sp>
      <p:sp>
        <p:nvSpPr>
          <p:cNvPr id="50179" name="Rectangle 3"/>
          <p:cNvSpPr>
            <a:spLocks noGrp="1" noChangeArrowheads="1"/>
          </p:cNvSpPr>
          <p:nvPr>
            <p:ph type="body" sz="half" idx="1"/>
          </p:nvPr>
        </p:nvSpPr>
        <p:spPr>
          <a:xfrm>
            <a:off x="0" y="1600200"/>
            <a:ext cx="9067800" cy="4530725"/>
          </a:xfrm>
        </p:spPr>
        <p:txBody>
          <a:bodyPr>
            <a:normAutofit/>
          </a:bodyPr>
          <a:lstStyle/>
          <a:p>
            <a:pPr eaLnBrk="1" hangingPunct="1">
              <a:lnSpc>
                <a:spcPct val="80000"/>
              </a:lnSpc>
            </a:pPr>
            <a:r>
              <a:rPr lang="en-US" altLang="zh-TW" sz="1700" dirty="0"/>
              <a:t>##display result </a:t>
            </a:r>
            <a:r>
              <a:rPr lang="en-US" altLang="zh-TW" sz="1700" dirty="0" err="1"/>
              <a:t>t_step</a:t>
            </a:r>
            <a:r>
              <a:rPr lang="en-US" altLang="zh-TW" sz="1700" dirty="0"/>
              <a:t>=2 ## O_=</a:t>
            </a:r>
            <a:r>
              <a:rPr lang="en-US" altLang="zh-TW" sz="1700" dirty="0" err="1"/>
              <a:t>cascaded_sum</a:t>
            </a:r>
            <a:r>
              <a:rPr lang="en-US" altLang="zh-TW" sz="1700" dirty="0"/>
              <a:t>, S_=sign(O_),Y=</a:t>
            </a:r>
            <a:r>
              <a:rPr lang="en-US" altLang="zh-TW" sz="1700" dirty="0" err="1"/>
              <a:t>train_class,CE</a:t>
            </a:r>
            <a:r>
              <a:rPr lang="en-US" altLang="zh-TW" sz="1700" dirty="0"/>
              <a:t>=classification error##</a:t>
            </a:r>
            <a:endParaRPr lang="pt-BR" altLang="zh-TW" sz="1700" dirty="0"/>
          </a:p>
          <a:p>
            <a:pPr>
              <a:lnSpc>
                <a:spcPct val="80000"/>
              </a:lnSpc>
            </a:pPr>
            <a:r>
              <a:rPr lang="en-US" altLang="zh-TW" sz="1700" dirty="0">
                <a:solidFill>
                  <a:srgbClr val="FF0000"/>
                </a:solidFill>
              </a:rPr>
              <a:t>t= 2,i= 1, err =0.14,alpha=0.90,D=0.25,dc=-1,ec(</a:t>
            </a:r>
            <a:r>
              <a:rPr lang="en-US" altLang="zh-TW" sz="1700" dirty="0" err="1">
                <a:solidFill>
                  <a:srgbClr val="FF0000"/>
                </a:solidFill>
              </a:rPr>
              <a:t>i</a:t>
            </a:r>
            <a:r>
              <a:rPr lang="en-US" altLang="zh-TW" sz="1700" dirty="0">
                <a:solidFill>
                  <a:srgbClr val="FF0000"/>
                </a:solidFill>
              </a:rPr>
              <a:t>)= 1,correct=-1,oe=0.13 (incorrect)</a:t>
            </a:r>
          </a:p>
          <a:p>
            <a:pPr>
              <a:lnSpc>
                <a:spcPct val="80000"/>
              </a:lnSpc>
            </a:pPr>
            <a:r>
              <a:rPr lang="en-US" altLang="zh-TW" sz="1700" dirty="0">
                <a:solidFill>
                  <a:srgbClr val="FF0000"/>
                </a:solidFill>
              </a:rPr>
              <a:t>t= 2,i= 2, err =0.14,alpha=0.90,D=0.25,dc=-1,ec(</a:t>
            </a:r>
            <a:r>
              <a:rPr lang="en-US" altLang="zh-TW" sz="1700" dirty="0" err="1">
                <a:solidFill>
                  <a:srgbClr val="FF0000"/>
                </a:solidFill>
              </a:rPr>
              <a:t>i</a:t>
            </a:r>
            <a:r>
              <a:rPr lang="en-US" altLang="zh-TW" sz="1700" dirty="0">
                <a:solidFill>
                  <a:srgbClr val="FF0000"/>
                </a:solidFill>
              </a:rPr>
              <a:t>)= 1,correct=-1,oe=0.13 (incorrect)</a:t>
            </a:r>
          </a:p>
          <a:p>
            <a:pPr>
              <a:lnSpc>
                <a:spcPct val="80000"/>
              </a:lnSpc>
            </a:pPr>
            <a:r>
              <a:rPr lang="en-US" altLang="zh-TW" sz="1700" dirty="0"/>
              <a:t>t= 2,i= 3, err =0.14,alpha=0.90,D=0.04,dc=-1,ec(</a:t>
            </a:r>
            <a:r>
              <a:rPr lang="en-US" altLang="zh-TW" sz="1700" dirty="0" err="1"/>
              <a:t>i</a:t>
            </a:r>
            <a:r>
              <a:rPr lang="en-US" altLang="zh-TW" sz="1700" dirty="0"/>
              <a:t>)=-1,correct= 1,oe=0.13</a:t>
            </a:r>
          </a:p>
          <a:p>
            <a:pPr>
              <a:lnSpc>
                <a:spcPct val="80000"/>
              </a:lnSpc>
            </a:pPr>
            <a:r>
              <a:rPr lang="en-US" altLang="zh-TW" sz="1700" dirty="0"/>
              <a:t>t= 2,i= 4, err =0.14,alpha=0.90,D=0.04,dc=-1,ec(</a:t>
            </a:r>
            <a:r>
              <a:rPr lang="en-US" altLang="zh-TW" sz="1700" dirty="0" err="1"/>
              <a:t>i</a:t>
            </a:r>
            <a:r>
              <a:rPr lang="en-US" altLang="zh-TW" sz="1700" dirty="0"/>
              <a:t>)=-1,correct= 1,oe=0.13</a:t>
            </a:r>
          </a:p>
          <a:p>
            <a:pPr>
              <a:lnSpc>
                <a:spcPct val="80000"/>
              </a:lnSpc>
            </a:pPr>
            <a:r>
              <a:rPr lang="en-US" altLang="zh-TW" sz="1700" dirty="0"/>
              <a:t>t= 2,i= 5, err =0.14,alpha=0.90,D=0.29,dc= 1,ec(</a:t>
            </a:r>
            <a:r>
              <a:rPr lang="en-US" altLang="zh-TW" sz="1700" dirty="0" err="1"/>
              <a:t>i</a:t>
            </a:r>
            <a:r>
              <a:rPr lang="en-US" altLang="zh-TW" sz="1700" dirty="0"/>
              <a:t>)= 1,correct= 1,oe=0.13</a:t>
            </a:r>
          </a:p>
          <a:p>
            <a:pPr>
              <a:lnSpc>
                <a:spcPct val="80000"/>
              </a:lnSpc>
            </a:pPr>
            <a:r>
              <a:rPr lang="en-US" altLang="zh-TW" sz="1700" dirty="0"/>
              <a:t>t= 2,i= 6, err =0.14,alpha=0.90,D=0.04,dc= 1,ec(</a:t>
            </a:r>
            <a:r>
              <a:rPr lang="en-US" altLang="zh-TW" sz="1700" dirty="0" err="1"/>
              <a:t>i</a:t>
            </a:r>
            <a:r>
              <a:rPr lang="en-US" altLang="zh-TW" sz="1700" dirty="0"/>
              <a:t>)= 1,correct= 1,oe=0.13</a:t>
            </a:r>
          </a:p>
          <a:p>
            <a:pPr>
              <a:lnSpc>
                <a:spcPct val="80000"/>
              </a:lnSpc>
            </a:pPr>
            <a:r>
              <a:rPr lang="en-US" altLang="zh-TW" sz="1700" dirty="0"/>
              <a:t>t= 2,i= 7, err =0.14,alpha=0.90,D=0.04,dc= 1,ec(</a:t>
            </a:r>
            <a:r>
              <a:rPr lang="en-US" altLang="zh-TW" sz="1700" dirty="0" err="1"/>
              <a:t>i</a:t>
            </a:r>
            <a:r>
              <a:rPr lang="en-US" altLang="zh-TW" sz="1700" dirty="0"/>
              <a:t>)= 1,correct= 1,oe=0.13</a:t>
            </a:r>
          </a:p>
          <a:p>
            <a:pPr>
              <a:lnSpc>
                <a:spcPct val="80000"/>
              </a:lnSpc>
            </a:pPr>
            <a:r>
              <a:rPr lang="en-US" altLang="zh-TW" sz="1700" dirty="0"/>
              <a:t>t= 2,i= 8, err =0.14,alpha=0.90,D=0.04,dc= 1,ec(</a:t>
            </a:r>
            <a:r>
              <a:rPr lang="en-US" altLang="zh-TW" sz="1700" dirty="0" err="1"/>
              <a:t>i</a:t>
            </a:r>
            <a:r>
              <a:rPr lang="en-US" altLang="zh-TW" sz="1700" dirty="0"/>
              <a:t>)= 1,correct= 1,oe=0.13</a:t>
            </a:r>
          </a:p>
          <a:p>
            <a:pPr>
              <a:lnSpc>
                <a:spcPct val="80000"/>
              </a:lnSpc>
            </a:pPr>
            <a:r>
              <a:rPr lang="en-US" altLang="zh-TW" sz="1700" dirty="0" err="1">
                <a:solidFill>
                  <a:srgbClr val="FF0000"/>
                </a:solidFill>
              </a:rPr>
              <a:t>data_class</a:t>
            </a:r>
            <a:r>
              <a:rPr lang="en-US" altLang="zh-TW" sz="1700" dirty="0">
                <a:solidFill>
                  <a:srgbClr val="FF0000"/>
                </a:solidFill>
              </a:rPr>
              <a:t>=dc, </a:t>
            </a:r>
            <a:r>
              <a:rPr lang="en-US" altLang="zh-TW" sz="1700" dirty="0" err="1">
                <a:solidFill>
                  <a:srgbClr val="FF0000"/>
                </a:solidFill>
              </a:rPr>
              <a:t>estimated_class</a:t>
            </a:r>
            <a:r>
              <a:rPr lang="en-US" altLang="zh-TW" sz="1700" dirty="0">
                <a:solidFill>
                  <a:srgbClr val="FF0000"/>
                </a:solidFill>
              </a:rPr>
              <a:t>=</a:t>
            </a:r>
            <a:r>
              <a:rPr lang="en-US" altLang="zh-TW" sz="1700" dirty="0" err="1">
                <a:solidFill>
                  <a:srgbClr val="FF0000"/>
                </a:solidFill>
              </a:rPr>
              <a:t>ec</a:t>
            </a:r>
            <a:r>
              <a:rPr lang="en-US" altLang="zh-TW" sz="1700" dirty="0">
                <a:solidFill>
                  <a:srgbClr val="FF0000"/>
                </a:solidFill>
              </a:rPr>
              <a:t>, </a:t>
            </a:r>
            <a:r>
              <a:rPr lang="en-US" altLang="zh-TW" sz="1700" dirty="0" err="1">
                <a:solidFill>
                  <a:srgbClr val="FF0000"/>
                </a:solidFill>
              </a:rPr>
              <a:t>overall_error</a:t>
            </a:r>
            <a:r>
              <a:rPr lang="en-US" altLang="zh-TW" sz="1700" dirty="0">
                <a:solidFill>
                  <a:srgbClr val="FF0000"/>
                </a:solidFill>
              </a:rPr>
              <a:t>=</a:t>
            </a:r>
            <a:r>
              <a:rPr lang="en-US" altLang="zh-TW" sz="1700" dirty="0" err="1">
                <a:solidFill>
                  <a:srgbClr val="FF0000"/>
                </a:solidFill>
              </a:rPr>
              <a:t>oe</a:t>
            </a:r>
            <a:endParaRPr lang="en-US" altLang="zh-TW" sz="1700" dirty="0">
              <a:solidFill>
                <a:srgbClr val="FF0000"/>
              </a:solidFill>
            </a:endParaRPr>
          </a:p>
          <a:p>
            <a:pPr eaLnBrk="1" hangingPunct="1">
              <a:lnSpc>
                <a:spcPct val="80000"/>
              </a:lnSpc>
            </a:pPr>
            <a:r>
              <a:rPr lang="en-US" altLang="zh-TW" sz="1700" dirty="0"/>
              <a:t> -dimension: 1=vertical  :direction:1=(left="blue_*", right="</a:t>
            </a:r>
            <a:r>
              <a:rPr lang="en-US" altLang="zh-TW" sz="1700" dirty="0" err="1"/>
              <a:t>red_O</a:t>
            </a:r>
            <a:r>
              <a:rPr lang="en-US" altLang="zh-TW" sz="1700" dirty="0"/>
              <a:t>"); -1=(reverse direction of 1)</a:t>
            </a:r>
          </a:p>
          <a:p>
            <a:pPr eaLnBrk="1" hangingPunct="1">
              <a:lnSpc>
                <a:spcPct val="80000"/>
              </a:lnSpc>
            </a:pPr>
            <a:r>
              <a:rPr lang="en-US" altLang="zh-TW" sz="1700" dirty="0"/>
              <a:t> -dimension: 2=horizontal:direction:1=(up="</a:t>
            </a:r>
            <a:r>
              <a:rPr lang="en-US" altLang="zh-TW" sz="1700" dirty="0" err="1"/>
              <a:t>red_O</a:t>
            </a:r>
            <a:r>
              <a:rPr lang="en-US" altLang="zh-TW" sz="1700" dirty="0"/>
              <a:t>", down="blue_*"); -1=(reverse direction of 1)</a:t>
            </a:r>
          </a:p>
          <a:p>
            <a:pPr eaLnBrk="1" hangingPunct="1">
              <a:lnSpc>
                <a:spcPct val="80000"/>
              </a:lnSpc>
            </a:pPr>
            <a:r>
              <a:rPr lang="en-US" altLang="zh-TW" sz="1700" dirty="0"/>
              <a:t>&gt;#-new weak classifier at stage(2):dimension=1,threshold=23.00;direction=-1</a:t>
            </a:r>
          </a:p>
          <a:p>
            <a:pPr eaLnBrk="1" hangingPunct="1">
              <a:lnSpc>
                <a:spcPct val="80000"/>
              </a:lnSpc>
            </a:pPr>
            <a:r>
              <a:rPr lang="en-US" altLang="zh-TW" sz="1700" dirty="0"/>
              <a:t>&gt;Sum of Cascaded (strong) classifier H(x) error up to stage(t=2)for(N=8 training samples) =error/N=[sum(correct == -1)/N]= 2/8=0.25</a:t>
            </a:r>
          </a:p>
          <a:p>
            <a:pPr eaLnBrk="1" hangingPunct="1">
              <a:lnSpc>
                <a:spcPct val="80000"/>
              </a:lnSpc>
            </a:pPr>
            <a:endParaRPr lang="en-US" altLang="en-US" sz="1000" dirty="0"/>
          </a:p>
        </p:txBody>
      </p:sp>
      <p:sp>
        <p:nvSpPr>
          <p:cNvPr id="50182" name="Content Placeholder 1"/>
          <p:cNvSpPr>
            <a:spLocks noGrp="1"/>
          </p:cNvSpPr>
          <p:nvPr>
            <p:ph sz="half" idx="2"/>
          </p:nvPr>
        </p:nvSpPr>
        <p:spPr>
          <a:xfrm>
            <a:off x="8229600" y="5867400"/>
            <a:ext cx="457200" cy="263525"/>
          </a:xfrm>
        </p:spPr>
        <p:txBody>
          <a:bodyPr rtlCol="0">
            <a:normAutofit fontScale="40000" lnSpcReduction="20000"/>
          </a:bodyPr>
          <a:lstStyle/>
          <a:p>
            <a:pPr eaLnBrk="1" fontAlgn="auto" hangingPunct="1">
              <a:spcAft>
                <a:spcPts val="0"/>
              </a:spcAft>
              <a:buFont typeface="Arial" panose="020B0604020202020204" pitchFamily="34" charset="0"/>
              <a:buChar char="•"/>
              <a:defRPr/>
            </a:pPr>
            <a:r>
              <a:rPr lang="en-US" altLang="en-US"/>
              <a:t> </a:t>
            </a:r>
          </a:p>
        </p:txBody>
      </p:sp>
      <p:sp>
        <p:nvSpPr>
          <p:cNvPr id="6" name="Footer Placeholder 5"/>
          <p:cNvSpPr>
            <a:spLocks noGrp="1"/>
          </p:cNvSpPr>
          <p:nvPr>
            <p:ph type="ftr" sz="quarter" idx="11"/>
          </p:nvPr>
        </p:nvSpPr>
        <p:spPr/>
        <p:txBody>
          <a:bodyPr/>
          <a:lstStyle/>
          <a:p>
            <a:pPr>
              <a:defRPr/>
            </a:pPr>
            <a:r>
              <a:rPr lang="en-US" altLang="zh-CN"/>
              <a:t>Adaboost , 2022.9.29a</a:t>
            </a:r>
            <a:endParaRPr lang="en-US" altLang="zh-CN" dirty="0"/>
          </a:p>
        </p:txBody>
      </p:sp>
      <p:sp>
        <p:nvSpPr>
          <p:cNvPr id="2"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5F9D2CCE-2CD3-4DEE-BED2-74F7D8B42C20}" type="slidenum">
              <a:rPr lang="en-US" altLang="en-US" sz="1200">
                <a:latin typeface="Garamond" pitchFamily="18" charset="0"/>
              </a:rPr>
              <a:pPr eaLnBrk="1" hangingPunct="1">
                <a:spcBef>
                  <a:spcPct val="0"/>
                </a:spcBef>
                <a:buFontTx/>
                <a:buNone/>
              </a:pPr>
              <a:t>53</a:t>
            </a:fld>
            <a:endParaRPr lang="en-US" altLang="en-US" sz="1200">
              <a:latin typeface="Garamond" pitchFamily="18" charset="0"/>
            </a:endParaRPr>
          </a:p>
        </p:txBody>
      </p:sp>
      <p:sp>
        <p:nvSpPr>
          <p:cNvPr id="50183" name="TextBox 8"/>
          <p:cNvSpPr txBox="1">
            <a:spLocks noChangeArrowheads="1"/>
          </p:cNvSpPr>
          <p:nvPr/>
        </p:nvSpPr>
        <p:spPr bwMode="auto">
          <a:xfrm>
            <a:off x="3429000" y="187700"/>
            <a:ext cx="22098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2000" dirty="0">
                <a:latin typeface="Arial" charset="0"/>
              </a:rPr>
              <a:t>Use Step4 of the AdaBoost algo. </a:t>
            </a:r>
          </a:p>
          <a:p>
            <a:pPr eaLnBrk="1" hangingPunct="1">
              <a:spcBef>
                <a:spcPct val="0"/>
              </a:spcBef>
              <a:buFontTx/>
              <a:buNone/>
            </a:pPr>
            <a:r>
              <a:rPr lang="en-US" altLang="en-US" sz="2000" dirty="0">
                <a:latin typeface="Arial" charset="0"/>
              </a:rPr>
              <a:t>To find </a:t>
            </a:r>
            <a:r>
              <a:rPr lang="en-US" altLang="en-US" sz="2000" dirty="0" err="1">
                <a:latin typeface="Arial" charset="0"/>
              </a:rPr>
              <a:t>CE</a:t>
            </a:r>
            <a:r>
              <a:rPr lang="en-US" altLang="en-US" sz="2000" baseline="-25000" dirty="0" err="1">
                <a:latin typeface="Arial" charset="0"/>
              </a:rPr>
              <a:t>t</a:t>
            </a:r>
            <a:endParaRPr lang="en-US" altLang="en-US" sz="2000" baseline="-25000" dirty="0">
              <a:latin typeface="Arial" charset="0"/>
            </a:endParaRPr>
          </a:p>
        </p:txBody>
      </p:sp>
      <p:sp>
        <p:nvSpPr>
          <p:cNvPr id="9" name="TextBox 8">
            <a:extLst>
              <a:ext uri="{FF2B5EF4-FFF2-40B4-BE49-F238E27FC236}">
                <a16:creationId xmlns:a16="http://schemas.microsoft.com/office/drawing/2014/main" id="{E8EBBF5A-C8A0-4E10-8B68-C151427058F2}"/>
              </a:ext>
            </a:extLst>
          </p:cNvPr>
          <p:cNvSpPr txBox="1"/>
          <p:nvPr/>
        </p:nvSpPr>
        <p:spPr>
          <a:xfrm>
            <a:off x="6164560" y="54832"/>
            <a:ext cx="2811988" cy="1384995"/>
          </a:xfrm>
          <a:prstGeom prst="rect">
            <a:avLst/>
          </a:prstGeom>
          <a:noFill/>
          <a:ln>
            <a:solidFill>
              <a:schemeClr val="accent1">
                <a:shade val="95000"/>
                <a:satMod val="105000"/>
              </a:schemeClr>
            </a:solidFill>
          </a:ln>
        </p:spPr>
        <p:txBody>
          <a:bodyPr wrap="none" rtlCol="0">
            <a:spAutoFit/>
          </a:bodyPr>
          <a:lstStyle/>
          <a:p>
            <a:r>
              <a:rPr lang="en-US" sz="1400" dirty="0"/>
              <a:t>Check with H(xi) for each sample</a:t>
            </a:r>
          </a:p>
          <a:p>
            <a:r>
              <a:rPr lang="en-US" sz="1400" dirty="0"/>
              <a:t>Xi, and </a:t>
            </a:r>
          </a:p>
          <a:p>
            <a:r>
              <a:rPr lang="en-US" sz="1400" dirty="0"/>
              <a:t>CE =sum(| (</a:t>
            </a:r>
            <a:r>
              <a:rPr lang="en-US" sz="1400" dirty="0" err="1"/>
              <a:t>Yi</a:t>
            </a:r>
            <a:r>
              <a:rPr lang="en-US" sz="1400" baseline="-25000" dirty="0" err="1"/>
              <a:t>class</a:t>
            </a:r>
            <a:r>
              <a:rPr lang="en-US" sz="1400" dirty="0"/>
              <a:t>-H(xi)) |)/N</a:t>
            </a:r>
          </a:p>
          <a:p>
            <a:r>
              <a:rPr lang="en-US" sz="1400" dirty="0"/>
              <a:t>Since CE  is non-zero, so</a:t>
            </a:r>
          </a:p>
          <a:p>
            <a:r>
              <a:rPr lang="en-US" sz="1400" dirty="0" err="1"/>
              <a:t>Adaboost</a:t>
            </a:r>
            <a:r>
              <a:rPr lang="en-US" sz="1400" dirty="0"/>
              <a:t> will run again to</a:t>
            </a:r>
          </a:p>
          <a:p>
            <a:r>
              <a:rPr lang="en-US" sz="1400" dirty="0"/>
              <a:t>search for another h</a:t>
            </a:r>
            <a:r>
              <a:rPr lang="en-US" sz="1400" baseline="-25000" dirty="0"/>
              <a:t>(t=3)</a:t>
            </a:r>
          </a:p>
        </p:txBody>
      </p:sp>
      <p:sp>
        <p:nvSpPr>
          <p:cNvPr id="15" name="TextBox 14">
            <a:extLst>
              <a:ext uri="{FF2B5EF4-FFF2-40B4-BE49-F238E27FC236}">
                <a16:creationId xmlns:a16="http://schemas.microsoft.com/office/drawing/2014/main" id="{5842589B-000D-46FF-B111-C636CBC25437}"/>
              </a:ext>
            </a:extLst>
          </p:cNvPr>
          <p:cNvSpPr txBox="1"/>
          <p:nvPr/>
        </p:nvSpPr>
        <p:spPr>
          <a:xfrm>
            <a:off x="304800" y="5564524"/>
            <a:ext cx="6652516" cy="461665"/>
          </a:xfrm>
          <a:prstGeom prst="rect">
            <a:avLst/>
          </a:prstGeom>
          <a:noFill/>
        </p:spPr>
        <p:txBody>
          <a:bodyPr wrap="square">
            <a:spAutoFit/>
          </a:bodyPr>
          <a:lstStyle/>
          <a:p>
            <a:r>
              <a:rPr lang="pt-BR" altLang="zh-TW" sz="1200" dirty="0"/>
              <a:t>Example for &gt;i=1</a:t>
            </a:r>
          </a:p>
          <a:p>
            <a:endParaRPr lang="pt-BR" altLang="zh-TW" sz="1200"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274638"/>
            <a:ext cx="8229600" cy="411162"/>
          </a:xfrm>
        </p:spPr>
        <p:txBody>
          <a:bodyPr>
            <a:normAutofit fontScale="90000"/>
          </a:bodyPr>
          <a:lstStyle/>
          <a:p>
            <a:r>
              <a:rPr lang="en-US" dirty="0"/>
              <a:t>Analysis of strong classifier H(t=2,x)</a:t>
            </a:r>
          </a:p>
        </p:txBody>
      </p:sp>
      <p:sp>
        <p:nvSpPr>
          <p:cNvPr id="8" name="Content Placeholder 7"/>
          <p:cNvSpPr>
            <a:spLocks noGrp="1"/>
          </p:cNvSpPr>
          <p:nvPr>
            <p:ph idx="1"/>
          </p:nvPr>
        </p:nvSpPr>
        <p:spPr>
          <a:xfrm>
            <a:off x="76200" y="3200400"/>
            <a:ext cx="9067800" cy="4525963"/>
          </a:xfrm>
        </p:spPr>
        <p:txBody>
          <a:bodyPr>
            <a:normAutofit/>
          </a:bodyPr>
          <a:lstStyle/>
          <a:p>
            <a:r>
              <a:rPr lang="en-US" altLang="en-US" sz="1800" dirty="0"/>
              <a:t>H(t=2,xi) </a:t>
            </a:r>
            <a:r>
              <a:rPr lang="pt-BR" altLang="zh-TW" sz="1800" dirty="0"/>
              <a:t>=sign{ a1*h1(xi)+ a2*h2(xi) }, recall earlier : a1=</a:t>
            </a:r>
            <a:r>
              <a:rPr lang="en-US" altLang="en-US" sz="1800" dirty="0"/>
              <a:t> 0.973</a:t>
            </a:r>
            <a:r>
              <a:rPr lang="pt-BR" altLang="zh-TW" sz="1800" dirty="0"/>
              <a:t>,a2=</a:t>
            </a:r>
            <a:r>
              <a:rPr lang="en-US" altLang="en-US" sz="1800" dirty="0"/>
              <a:t> 0.8961</a:t>
            </a:r>
            <a:endParaRPr lang="pt-BR" altLang="zh-TW" sz="1800" dirty="0"/>
          </a:p>
          <a:p>
            <a:r>
              <a:rPr lang="pt-BR" altLang="zh-TW" sz="1800" dirty="0"/>
              <a:t>Now Test each xi,  </a:t>
            </a:r>
          </a:p>
          <a:p>
            <a:r>
              <a:rPr lang="pt-BR" altLang="zh-TW" sz="1600" dirty="0"/>
              <a:t>H(xi=1)= sign(0.973*h(t=1,xi+0.896*h(t=2,xi))=sign(0.973*-1+0.896*1)=-1, true class =-1, (correct)</a:t>
            </a:r>
          </a:p>
          <a:p>
            <a:r>
              <a:rPr lang="pt-BR" altLang="zh-TW" sz="1600" dirty="0"/>
              <a:t>H(xi=2)= sign(0.973*h(t=1,xi+0.896*h(t=2,xi))=sign(0.973*-1+0.896*1)=-1, true class =-1, (correct)</a:t>
            </a:r>
          </a:p>
          <a:p>
            <a:r>
              <a:rPr lang="pt-BR" altLang="zh-TW" sz="1600" dirty="0"/>
              <a:t>H(xi=3)= sign(0.973*h(t=1,xi+0.896*h(t=2,xi))=sign(0.973*-1+0.896*-1)=-1, true class =-1, (correct)</a:t>
            </a:r>
          </a:p>
          <a:p>
            <a:r>
              <a:rPr lang="pt-BR" altLang="zh-TW" sz="1600" dirty="0"/>
              <a:t>H(xi=4)= sign(0.973*h(t=1,xi+0.896*h(t=2,xi))=sign(0.973*-1+0.896*-1)=-1, true class =-1, (correct)</a:t>
            </a:r>
          </a:p>
          <a:p>
            <a:r>
              <a:rPr lang="pt-BR" altLang="zh-TW" sz="1600" dirty="0">
                <a:solidFill>
                  <a:srgbClr val="FF0000"/>
                </a:solidFill>
              </a:rPr>
              <a:t>H(xi=5)= sign(0.973*h(t=1,xi+0.896*h(t=2,xi))=sign(0.973*-1+0.896*1)=-1, true class =1, (incorrect)</a:t>
            </a:r>
          </a:p>
          <a:p>
            <a:r>
              <a:rPr lang="pt-BR" altLang="zh-TW" sz="1600" dirty="0"/>
              <a:t>H(xi=6)= sign(0.973*h(t=1,xi+0.896*h(t=2,xi))=sign(0.973*1+0.896*1)=1, true class =-1, (correct)</a:t>
            </a:r>
          </a:p>
          <a:p>
            <a:r>
              <a:rPr lang="pt-BR" altLang="zh-TW" sz="1600" dirty="0"/>
              <a:t>H(xi=7)= sign(0.973*h(t=1,xi+0.896*h(t=2,xi))=sign(0.973*1+0.896*1)=1, true class =-1, (correct)</a:t>
            </a:r>
          </a:p>
          <a:p>
            <a:r>
              <a:rPr lang="pt-BR" altLang="zh-TW" sz="1600" dirty="0"/>
              <a:t>H(xi=8)= sign(0.973*h(t=1,xi+0.896*h(t=2,xi))=sign(0.973*1+0.896*1)=1, true class =-1, (correct)</a:t>
            </a:r>
          </a:p>
          <a:p>
            <a:r>
              <a:rPr lang="pt-BR" altLang="zh-TW" sz="1600" dirty="0">
                <a:solidFill>
                  <a:srgbClr val="FF0000"/>
                </a:solidFill>
              </a:rPr>
              <a:t>The overall error for the strong (cascade) classifer is total error/N=1/8=0.125, still need another h(t=3)</a:t>
            </a:r>
          </a:p>
          <a:p>
            <a:endParaRPr lang="pt-BR" altLang="zh-TW" sz="1600" dirty="0"/>
          </a:p>
          <a:p>
            <a:endParaRPr lang="pt-BR" altLang="zh-TW" sz="1800" dirty="0"/>
          </a:p>
        </p:txBody>
      </p:sp>
      <p:sp>
        <p:nvSpPr>
          <p:cNvPr id="5" name="Footer Placeholder 4"/>
          <p:cNvSpPr>
            <a:spLocks noGrp="1"/>
          </p:cNvSpPr>
          <p:nvPr>
            <p:ph type="ftr" sz="quarter" idx="11"/>
          </p:nvPr>
        </p:nvSpPr>
        <p:spPr/>
        <p:txBody>
          <a:bodyPr/>
          <a:lstStyle/>
          <a:p>
            <a:pPr>
              <a:defRPr/>
            </a:pPr>
            <a:r>
              <a:rPr lang="en-US" altLang="zh-CN"/>
              <a:t>Adaboost , 2022.9.29a</a:t>
            </a:r>
          </a:p>
        </p:txBody>
      </p:sp>
      <p:sp>
        <p:nvSpPr>
          <p:cNvPr id="6" name="Slide Number Placeholder 5"/>
          <p:cNvSpPr>
            <a:spLocks noGrp="1"/>
          </p:cNvSpPr>
          <p:nvPr>
            <p:ph type="sldNum" sz="quarter" idx="12"/>
          </p:nvPr>
        </p:nvSpPr>
        <p:spPr/>
        <p:txBody>
          <a:bodyPr/>
          <a:lstStyle/>
          <a:p>
            <a:fld id="{68CB3C58-239C-48F5-98C9-2DD668D4DB6C}" type="slidenum">
              <a:rPr lang="en-US" altLang="en-US" smtClean="0"/>
              <a:pPr/>
              <a:t>54</a:t>
            </a:fld>
            <a:endParaRPr lang="en-US" altLang="en-US" dirty="0"/>
          </a:p>
        </p:txBody>
      </p:sp>
      <p:sp>
        <p:nvSpPr>
          <p:cNvPr id="9" name="Rectangle 8"/>
          <p:cNvSpPr/>
          <p:nvPr/>
        </p:nvSpPr>
        <p:spPr>
          <a:xfrm>
            <a:off x="304800" y="776071"/>
            <a:ext cx="8686800" cy="2308324"/>
          </a:xfrm>
          <a:prstGeom prst="rect">
            <a:avLst/>
          </a:prstGeom>
        </p:spPr>
        <p:txBody>
          <a:bodyPr wrap="square">
            <a:spAutoFit/>
          </a:bodyPr>
          <a:lstStyle/>
          <a:p>
            <a:r>
              <a:rPr lang="en-US" altLang="en-US" sz="1600" dirty="0"/>
              <a:t>h(t=1,xi=1)= -1 , true class =-1</a:t>
            </a:r>
          </a:p>
          <a:p>
            <a:r>
              <a:rPr lang="en-US" altLang="en-US" sz="1600" dirty="0"/>
              <a:t>h(t=1,xi=2)= -1, true class = -1</a:t>
            </a:r>
          </a:p>
          <a:p>
            <a:r>
              <a:rPr lang="en-US" altLang="en-US" sz="1600" dirty="0"/>
              <a:t>h(t=1,xi=3)= -1, true class = -1</a:t>
            </a:r>
          </a:p>
          <a:p>
            <a:r>
              <a:rPr lang="en-US" altLang="en-US" sz="1600" dirty="0"/>
              <a:t>h(t=1,xi=4)= -1, true class = -1</a:t>
            </a:r>
          </a:p>
          <a:p>
            <a:r>
              <a:rPr lang="en-US" altLang="en-US" sz="1600" dirty="0"/>
              <a:t>h(t=1,xi=5)= -1, true class = 1 (incorrect)</a:t>
            </a:r>
          </a:p>
          <a:p>
            <a:r>
              <a:rPr lang="en-US" altLang="en-US" sz="1600" dirty="0"/>
              <a:t>h(t=1,xi=6)= 1, true class = 1</a:t>
            </a:r>
          </a:p>
          <a:p>
            <a:r>
              <a:rPr lang="en-US" altLang="en-US" sz="1600" dirty="0"/>
              <a:t>h(t=1,xi=7)= 1, true class = 1</a:t>
            </a:r>
          </a:p>
          <a:p>
            <a:r>
              <a:rPr lang="en-US" altLang="en-US" sz="1600" dirty="0"/>
              <a:t>h(t=1,xi=8)= 1, true class = 1</a:t>
            </a:r>
          </a:p>
          <a:p>
            <a:r>
              <a:rPr lang="en-US" altLang="en-US" sz="1600" dirty="0">
                <a:solidFill>
                  <a:srgbClr val="FF0000"/>
                </a:solidFill>
              </a:rPr>
              <a:t>% For the Strong classifier H(x), weak h(x) classifiers’ correctness is not important any more</a:t>
            </a:r>
          </a:p>
        </p:txBody>
      </p:sp>
      <p:sp>
        <p:nvSpPr>
          <p:cNvPr id="10" name="TextBox 9"/>
          <p:cNvSpPr txBox="1"/>
          <p:nvPr/>
        </p:nvSpPr>
        <p:spPr>
          <a:xfrm>
            <a:off x="4419600" y="776071"/>
            <a:ext cx="3796232" cy="2369880"/>
          </a:xfrm>
          <a:prstGeom prst="rect">
            <a:avLst/>
          </a:prstGeom>
          <a:noFill/>
        </p:spPr>
        <p:txBody>
          <a:bodyPr wrap="none" rtlCol="0">
            <a:spAutoFit/>
          </a:bodyPr>
          <a:lstStyle/>
          <a:p>
            <a:r>
              <a:rPr lang="en-US" altLang="en-US" sz="1600" dirty="0"/>
              <a:t>h(t=2,xi=1)=1 , true class =-1 (incorrect)</a:t>
            </a:r>
          </a:p>
          <a:p>
            <a:r>
              <a:rPr lang="en-US" altLang="en-US" sz="1600" dirty="0"/>
              <a:t>h(t=2,xi=2)=1, true class =-1 (incorrect)</a:t>
            </a:r>
          </a:p>
          <a:p>
            <a:r>
              <a:rPr lang="en-US" altLang="en-US" sz="1600" dirty="0"/>
              <a:t>h(t=2,xi=3)=-1, true class =-1</a:t>
            </a:r>
          </a:p>
          <a:p>
            <a:r>
              <a:rPr lang="en-US" altLang="en-US" sz="1600" dirty="0"/>
              <a:t>h(t=2,xi=4)=-1, true class =-1</a:t>
            </a:r>
          </a:p>
          <a:p>
            <a:r>
              <a:rPr lang="en-US" altLang="en-US" sz="1600" dirty="0"/>
              <a:t>h(t=2,xi=5)=1, true class =1</a:t>
            </a:r>
          </a:p>
          <a:p>
            <a:r>
              <a:rPr lang="en-US" altLang="en-US" sz="1600" dirty="0"/>
              <a:t>h(t=2,xi=6)=1, true class =1</a:t>
            </a:r>
          </a:p>
          <a:p>
            <a:r>
              <a:rPr lang="en-US" altLang="en-US" sz="1600" dirty="0"/>
              <a:t>h(t=2,xi=7)=1, true class =1</a:t>
            </a:r>
          </a:p>
          <a:p>
            <a:r>
              <a:rPr lang="en-US" altLang="en-US" sz="1600" dirty="0"/>
              <a:t>h(t=2,xi=8)=1, true class =1</a:t>
            </a:r>
          </a:p>
          <a:p>
            <a:endParaRPr lang="en-US" dirty="0"/>
          </a:p>
        </p:txBody>
      </p:sp>
    </p:spTree>
    <p:extLst>
      <p:ext uri="{BB962C8B-B14F-4D97-AF65-F5344CB8AC3E}">
        <p14:creationId xmlns:p14="http://schemas.microsoft.com/office/powerpoint/2010/main" val="87368140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8" name="Rectangle 2"/>
          <p:cNvSpPr>
            <a:spLocks noGrp="1" noChangeArrowheads="1"/>
          </p:cNvSpPr>
          <p:nvPr>
            <p:ph type="title"/>
          </p:nvPr>
        </p:nvSpPr>
        <p:spPr>
          <a:xfrm>
            <a:off x="457200" y="277813"/>
            <a:ext cx="2971800" cy="1139825"/>
          </a:xfrm>
        </p:spPr>
        <p:txBody>
          <a:bodyPr rtlCol="0">
            <a:normAutofit fontScale="90000"/>
          </a:bodyPr>
          <a:lstStyle/>
          <a:p>
            <a:pPr eaLnBrk="1" fontAlgn="auto" hangingPunct="1">
              <a:spcAft>
                <a:spcPts val="0"/>
              </a:spcAft>
              <a:defRPr/>
            </a:pPr>
            <a:r>
              <a:rPr lang="en-US" altLang="en-US" sz="3600" dirty="0">
                <a:solidFill>
                  <a:srgbClr val="FF0000"/>
                </a:solidFill>
              </a:rPr>
              <a:t>Answer-4</a:t>
            </a:r>
            <a:r>
              <a:rPr lang="en-US" altLang="en-US" sz="3400" dirty="0"/>
              <a:t>, Result at t=3,</a:t>
            </a:r>
            <a:r>
              <a:rPr lang="el-GR" altLang="en-US" sz="3600" dirty="0"/>
              <a:t> </a:t>
            </a:r>
            <a:endParaRPr lang="en-US" altLang="en-US" sz="3400" dirty="0"/>
          </a:p>
        </p:txBody>
      </p:sp>
      <p:sp>
        <p:nvSpPr>
          <p:cNvPr id="52227" name="Rectangle 3"/>
          <p:cNvSpPr>
            <a:spLocks noGrp="1" noChangeArrowheads="1"/>
          </p:cNvSpPr>
          <p:nvPr>
            <p:ph type="body" sz="half" idx="1"/>
          </p:nvPr>
        </p:nvSpPr>
        <p:spPr>
          <a:xfrm>
            <a:off x="228600" y="1702139"/>
            <a:ext cx="8686800" cy="4530725"/>
          </a:xfrm>
        </p:spPr>
        <p:txBody>
          <a:bodyPr>
            <a:normAutofit/>
          </a:bodyPr>
          <a:lstStyle/>
          <a:p>
            <a:pPr>
              <a:lnSpc>
                <a:spcPct val="80000"/>
              </a:lnSpc>
            </a:pPr>
            <a:r>
              <a:rPr lang="en-US" altLang="zh-TW" sz="1800" dirty="0"/>
              <a:t>##display result </a:t>
            </a:r>
            <a:r>
              <a:rPr lang="en-US" altLang="zh-TW" sz="1800" dirty="0" err="1"/>
              <a:t>t_step</a:t>
            </a:r>
            <a:r>
              <a:rPr lang="en-US" altLang="zh-TW" sz="1800" dirty="0"/>
              <a:t>=2 ## O_=</a:t>
            </a:r>
            <a:r>
              <a:rPr lang="en-US" altLang="zh-TW" sz="1800" dirty="0" err="1"/>
              <a:t>cascaded_sum</a:t>
            </a:r>
            <a:r>
              <a:rPr lang="en-US" altLang="zh-TW" sz="1800" dirty="0"/>
              <a:t>, S_=sign(O_),Y=</a:t>
            </a:r>
            <a:r>
              <a:rPr lang="en-US" altLang="zh-TW" sz="1800" dirty="0" err="1"/>
              <a:t>train_class,CE</a:t>
            </a:r>
            <a:r>
              <a:rPr lang="en-US" altLang="zh-TW" sz="1800" dirty="0"/>
              <a:t>=classification error##</a:t>
            </a:r>
            <a:endParaRPr lang="pt-BR" altLang="zh-TW" sz="1800" dirty="0"/>
          </a:p>
          <a:p>
            <a:pPr eaLnBrk="1" hangingPunct="1">
              <a:lnSpc>
                <a:spcPct val="80000"/>
              </a:lnSpc>
            </a:pPr>
            <a:r>
              <a:rPr lang="en-US" altLang="zh-TW" sz="1600" dirty="0"/>
              <a:t>t= 3,i= 1, err =0.21,alpha=0.67,D=0.16,dc=-1,ec(</a:t>
            </a:r>
            <a:r>
              <a:rPr lang="en-US" altLang="zh-TW" sz="1600" dirty="0" err="1"/>
              <a:t>i</a:t>
            </a:r>
            <a:r>
              <a:rPr lang="en-US" altLang="zh-TW" sz="1600" dirty="0"/>
              <a:t>)=-1,correct= 1,oe=0.00</a:t>
            </a:r>
          </a:p>
          <a:p>
            <a:pPr eaLnBrk="1" hangingPunct="1">
              <a:lnSpc>
                <a:spcPct val="80000"/>
              </a:lnSpc>
            </a:pPr>
            <a:r>
              <a:rPr lang="en-US" altLang="zh-TW" sz="1600" dirty="0"/>
              <a:t>t= 3,i= 2, err =0.21,alpha=0.67,D=0.16,dc=-1,ec(</a:t>
            </a:r>
            <a:r>
              <a:rPr lang="en-US" altLang="zh-TW" sz="1600" dirty="0" err="1"/>
              <a:t>i</a:t>
            </a:r>
            <a:r>
              <a:rPr lang="en-US" altLang="zh-TW" sz="1600" dirty="0"/>
              <a:t>)=-1,correct= 1,oe=0.00</a:t>
            </a:r>
          </a:p>
          <a:p>
            <a:pPr eaLnBrk="1" hangingPunct="1">
              <a:lnSpc>
                <a:spcPct val="80000"/>
              </a:lnSpc>
            </a:pPr>
            <a:r>
              <a:rPr lang="en-US" altLang="zh-TW" sz="1600" dirty="0"/>
              <a:t>t= 3,i= 3, err =0.21,alpha=0.67,D=0.10,dc=-1,ec(</a:t>
            </a:r>
            <a:r>
              <a:rPr lang="en-US" altLang="zh-TW" sz="1600" dirty="0" err="1"/>
              <a:t>i</a:t>
            </a:r>
            <a:r>
              <a:rPr lang="en-US" altLang="zh-TW" sz="1600" dirty="0"/>
              <a:t>)= 1,correct=-1,oe=0.00 (incorrect)</a:t>
            </a:r>
          </a:p>
          <a:p>
            <a:pPr>
              <a:lnSpc>
                <a:spcPct val="80000"/>
              </a:lnSpc>
            </a:pPr>
            <a:r>
              <a:rPr lang="en-US" altLang="zh-TW" sz="1600" dirty="0"/>
              <a:t>t= 3,i= 4, err =0.21,alpha=0.67,D=0.10,dc=-1,ec(</a:t>
            </a:r>
            <a:r>
              <a:rPr lang="en-US" altLang="zh-TW" sz="1600" dirty="0" err="1"/>
              <a:t>i</a:t>
            </a:r>
            <a:r>
              <a:rPr lang="en-US" altLang="zh-TW" sz="1600" dirty="0"/>
              <a:t>)= 1,correct=-1,oe=0.00 (incorrect)</a:t>
            </a:r>
          </a:p>
          <a:p>
            <a:pPr>
              <a:lnSpc>
                <a:spcPct val="80000"/>
              </a:lnSpc>
            </a:pPr>
            <a:r>
              <a:rPr lang="en-US" altLang="zh-TW" sz="1600" dirty="0"/>
              <a:t>t= 3,i= 5, err =0.21,alpha=0.67,D=0.18,dc= 1,ec(</a:t>
            </a:r>
            <a:r>
              <a:rPr lang="en-US" altLang="zh-TW" sz="1600" dirty="0" err="1"/>
              <a:t>i</a:t>
            </a:r>
            <a:r>
              <a:rPr lang="en-US" altLang="zh-TW" sz="1600" dirty="0"/>
              <a:t>)= 1,correct= 1,oe=0.00 </a:t>
            </a:r>
          </a:p>
          <a:p>
            <a:pPr>
              <a:lnSpc>
                <a:spcPct val="80000"/>
              </a:lnSpc>
            </a:pPr>
            <a:r>
              <a:rPr lang="en-US" altLang="zh-TW" sz="1600" dirty="0"/>
              <a:t>t= 3,i= 6, err =0.21,alpha=0.67,D=0.10,dc= 1,ec(</a:t>
            </a:r>
            <a:r>
              <a:rPr lang="en-US" altLang="zh-TW" sz="1600" dirty="0" err="1"/>
              <a:t>i</a:t>
            </a:r>
            <a:r>
              <a:rPr lang="en-US" altLang="zh-TW" sz="1600" dirty="0"/>
              <a:t>)=-1,correct=-1,oe=0.00 (incorrect)</a:t>
            </a:r>
          </a:p>
          <a:p>
            <a:pPr>
              <a:lnSpc>
                <a:spcPct val="80000"/>
              </a:lnSpc>
            </a:pPr>
            <a:r>
              <a:rPr lang="en-US" altLang="zh-TW" sz="1600" dirty="0"/>
              <a:t>t= 3,i= 7, err =0.21,alpha=0.67,D=0.10,dc= 1,ec(</a:t>
            </a:r>
            <a:r>
              <a:rPr lang="en-US" altLang="zh-TW" sz="1600" dirty="0" err="1"/>
              <a:t>i</a:t>
            </a:r>
            <a:r>
              <a:rPr lang="en-US" altLang="zh-TW" sz="1600" dirty="0"/>
              <a:t>)=-1,correct=-1,oe=0.00 (incorrect)</a:t>
            </a:r>
          </a:p>
          <a:p>
            <a:pPr>
              <a:lnSpc>
                <a:spcPct val="80000"/>
              </a:lnSpc>
            </a:pPr>
            <a:r>
              <a:rPr lang="en-US" altLang="zh-TW" sz="1600" dirty="0"/>
              <a:t>t= 3,i= 8, err =0.21,alpha=0.67,D=0.10,dc= 1,ec(</a:t>
            </a:r>
            <a:r>
              <a:rPr lang="en-US" altLang="zh-TW" sz="1600" dirty="0" err="1"/>
              <a:t>i</a:t>
            </a:r>
            <a:r>
              <a:rPr lang="en-US" altLang="zh-TW" sz="1600" dirty="0"/>
              <a:t>)=-1,correct=-1,oe=0.00 (incorrect)</a:t>
            </a:r>
          </a:p>
          <a:p>
            <a:pPr eaLnBrk="1" hangingPunct="1">
              <a:lnSpc>
                <a:spcPct val="80000"/>
              </a:lnSpc>
            </a:pPr>
            <a:r>
              <a:rPr lang="en-US" altLang="zh-TW" sz="1600" dirty="0" err="1"/>
              <a:t>data_class</a:t>
            </a:r>
            <a:r>
              <a:rPr lang="en-US" altLang="zh-TW" sz="1600" dirty="0"/>
              <a:t>=dc, </a:t>
            </a:r>
            <a:r>
              <a:rPr lang="en-US" altLang="zh-TW" sz="1600" dirty="0" err="1"/>
              <a:t>estimated_class</a:t>
            </a:r>
            <a:r>
              <a:rPr lang="en-US" altLang="zh-TW" sz="1600" dirty="0"/>
              <a:t>=</a:t>
            </a:r>
            <a:r>
              <a:rPr lang="en-US" altLang="zh-TW" sz="1600" dirty="0" err="1"/>
              <a:t>ec</a:t>
            </a:r>
            <a:r>
              <a:rPr lang="en-US" altLang="zh-TW" sz="1600" dirty="0"/>
              <a:t>, </a:t>
            </a:r>
            <a:r>
              <a:rPr lang="en-US" altLang="zh-TW" sz="1600" dirty="0" err="1"/>
              <a:t>overall_error</a:t>
            </a:r>
            <a:r>
              <a:rPr lang="en-US" altLang="zh-TW" sz="1600" dirty="0"/>
              <a:t>=</a:t>
            </a:r>
            <a:r>
              <a:rPr lang="en-US" altLang="zh-TW" sz="1600" dirty="0" err="1"/>
              <a:t>oe</a:t>
            </a:r>
            <a:endParaRPr lang="en-US" altLang="zh-TW" sz="1600" dirty="0"/>
          </a:p>
          <a:p>
            <a:pPr eaLnBrk="1" hangingPunct="1">
              <a:lnSpc>
                <a:spcPct val="80000"/>
              </a:lnSpc>
            </a:pPr>
            <a:r>
              <a:rPr lang="en-US" altLang="zh-TW" sz="1600" dirty="0"/>
              <a:t>&gt;weak classifier specifications: </a:t>
            </a:r>
          </a:p>
          <a:p>
            <a:pPr eaLnBrk="1" hangingPunct="1">
              <a:lnSpc>
                <a:spcPct val="80000"/>
              </a:lnSpc>
            </a:pPr>
            <a:r>
              <a:rPr lang="en-US" altLang="zh-TW" sz="1600" dirty="0"/>
              <a:t> -dimension: 1=vertical  :direction:1=(left="blue_*", right="</a:t>
            </a:r>
            <a:r>
              <a:rPr lang="en-US" altLang="zh-TW" sz="1600" dirty="0" err="1"/>
              <a:t>red_O</a:t>
            </a:r>
            <a:r>
              <a:rPr lang="en-US" altLang="zh-TW" sz="1600" dirty="0"/>
              <a:t>"); -1=(reverse direction of 1)</a:t>
            </a:r>
          </a:p>
          <a:p>
            <a:pPr eaLnBrk="1" hangingPunct="1">
              <a:lnSpc>
                <a:spcPct val="80000"/>
              </a:lnSpc>
            </a:pPr>
            <a:r>
              <a:rPr lang="en-US" altLang="zh-TW" sz="1600" dirty="0"/>
              <a:t> -dimension: 2=horizontal:direction:1=(up="</a:t>
            </a:r>
            <a:r>
              <a:rPr lang="en-US" altLang="zh-TW" sz="1600" dirty="0" err="1"/>
              <a:t>red_O</a:t>
            </a:r>
            <a:r>
              <a:rPr lang="en-US" altLang="zh-TW" sz="1600" dirty="0"/>
              <a:t>", down="blue_*"); -1=(reverse direction of 1)</a:t>
            </a:r>
          </a:p>
          <a:p>
            <a:pPr eaLnBrk="1" hangingPunct="1">
              <a:lnSpc>
                <a:spcPct val="80000"/>
              </a:lnSpc>
            </a:pPr>
            <a:r>
              <a:rPr lang="en-US" altLang="zh-TW" sz="1600" dirty="0"/>
              <a:t>&gt;#-new weak classifier at stage(3):dimension=1,threshold=3.00;direction=1</a:t>
            </a:r>
          </a:p>
          <a:p>
            <a:pPr eaLnBrk="1" hangingPunct="1">
              <a:lnSpc>
                <a:spcPct val="80000"/>
              </a:lnSpc>
            </a:pPr>
            <a:r>
              <a:rPr lang="en-US" altLang="zh-TW" sz="1600" dirty="0"/>
              <a:t>&gt;Cascaded classifier error up to stage(t=3)for(N=8 training samples) =[sum(CE_)/N]= 0.000</a:t>
            </a:r>
          </a:p>
          <a:p>
            <a:pPr eaLnBrk="1" hangingPunct="1">
              <a:lnSpc>
                <a:spcPct val="80000"/>
              </a:lnSpc>
            </a:pPr>
            <a:endParaRPr lang="en-US" altLang="en-US" sz="1600" dirty="0"/>
          </a:p>
          <a:p>
            <a:pPr eaLnBrk="1" hangingPunct="1">
              <a:lnSpc>
                <a:spcPct val="80000"/>
              </a:lnSpc>
            </a:pPr>
            <a:endParaRPr lang="en-US" altLang="en-US" sz="700" dirty="0"/>
          </a:p>
        </p:txBody>
      </p:sp>
      <p:sp>
        <p:nvSpPr>
          <p:cNvPr id="2" name="Content Placeholder 1"/>
          <p:cNvSpPr>
            <a:spLocks noGrp="1"/>
          </p:cNvSpPr>
          <p:nvPr>
            <p:ph sz="half" idx="2"/>
          </p:nvPr>
        </p:nvSpPr>
        <p:spPr>
          <a:xfrm>
            <a:off x="8399206" y="6034087"/>
            <a:ext cx="685800" cy="644525"/>
          </a:xfrm>
        </p:spPr>
        <p:txBody>
          <a:bodyPr/>
          <a:lstStyle/>
          <a:p>
            <a:pPr eaLnBrk="1" hangingPunct="1"/>
            <a:r>
              <a:rPr lang="en-US" altLang="en-US" dirty="0"/>
              <a:t> </a:t>
            </a:r>
          </a:p>
        </p:txBody>
      </p:sp>
      <p:sp>
        <p:nvSpPr>
          <p:cNvPr id="6" name="Footer Placeholder 5"/>
          <p:cNvSpPr>
            <a:spLocks noGrp="1"/>
          </p:cNvSpPr>
          <p:nvPr>
            <p:ph type="ftr" sz="quarter" idx="11"/>
          </p:nvPr>
        </p:nvSpPr>
        <p:spPr/>
        <p:txBody>
          <a:bodyPr/>
          <a:lstStyle/>
          <a:p>
            <a:pPr>
              <a:defRPr/>
            </a:pPr>
            <a:r>
              <a:rPr lang="en-US" altLang="zh-CN"/>
              <a:t>Adaboost , 2022.9.29a</a:t>
            </a:r>
          </a:p>
        </p:txBody>
      </p:sp>
      <p:sp>
        <p:nvSpPr>
          <p:cNvPr id="52230"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8AAFEC1C-3A56-4DA9-A1F4-BE6CED998F33}" type="slidenum">
              <a:rPr lang="en-US" altLang="en-US" sz="1200">
                <a:latin typeface="Garamond" pitchFamily="18" charset="0"/>
              </a:rPr>
              <a:pPr eaLnBrk="1" hangingPunct="1">
                <a:spcBef>
                  <a:spcPct val="0"/>
                </a:spcBef>
                <a:buFontTx/>
                <a:buNone/>
              </a:pPr>
              <a:t>55</a:t>
            </a:fld>
            <a:endParaRPr lang="en-US" altLang="en-US" sz="1200">
              <a:latin typeface="Garamond" pitchFamily="18" charset="0"/>
            </a:endParaRPr>
          </a:p>
        </p:txBody>
      </p:sp>
      <p:sp>
        <p:nvSpPr>
          <p:cNvPr id="52231" name="TextBox 8"/>
          <p:cNvSpPr txBox="1">
            <a:spLocks noChangeArrowheads="1"/>
          </p:cNvSpPr>
          <p:nvPr/>
        </p:nvSpPr>
        <p:spPr bwMode="auto">
          <a:xfrm>
            <a:off x="3581400" y="339725"/>
            <a:ext cx="22098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2000" dirty="0">
                <a:latin typeface="Arial" charset="0"/>
              </a:rPr>
              <a:t>Use Step4 of the AdaBoost algo. </a:t>
            </a:r>
          </a:p>
          <a:p>
            <a:pPr eaLnBrk="1" hangingPunct="1">
              <a:spcBef>
                <a:spcPct val="0"/>
              </a:spcBef>
              <a:buFontTx/>
              <a:buNone/>
            </a:pPr>
            <a:r>
              <a:rPr lang="en-US" altLang="en-US" sz="2000" dirty="0">
                <a:latin typeface="Arial" charset="0"/>
              </a:rPr>
              <a:t>To find </a:t>
            </a:r>
            <a:r>
              <a:rPr lang="en-US" altLang="en-US" sz="2000" dirty="0" err="1">
                <a:latin typeface="Arial" charset="0"/>
              </a:rPr>
              <a:t>CE</a:t>
            </a:r>
            <a:r>
              <a:rPr lang="en-US" altLang="en-US" sz="2000" baseline="-25000" dirty="0" err="1">
                <a:latin typeface="Arial" charset="0"/>
              </a:rPr>
              <a:t>t</a:t>
            </a:r>
            <a:endParaRPr lang="en-US" altLang="en-US" sz="2000" baseline="-25000" dirty="0">
              <a:latin typeface="Arial" charset="0"/>
            </a:endParaRPr>
          </a:p>
        </p:txBody>
      </p:sp>
      <p:sp>
        <p:nvSpPr>
          <p:cNvPr id="5" name="TextBox 4">
            <a:extLst>
              <a:ext uri="{FF2B5EF4-FFF2-40B4-BE49-F238E27FC236}">
                <a16:creationId xmlns:a16="http://schemas.microsoft.com/office/drawing/2014/main" id="{4A610A2D-79A4-4B17-977A-FDD613BBF9B0}"/>
              </a:ext>
            </a:extLst>
          </p:cNvPr>
          <p:cNvSpPr txBox="1"/>
          <p:nvPr/>
        </p:nvSpPr>
        <p:spPr>
          <a:xfrm>
            <a:off x="6162488" y="21226"/>
            <a:ext cx="2811988" cy="1600438"/>
          </a:xfrm>
          <a:prstGeom prst="rect">
            <a:avLst/>
          </a:prstGeom>
          <a:noFill/>
          <a:ln>
            <a:solidFill>
              <a:schemeClr val="accent1">
                <a:shade val="95000"/>
                <a:satMod val="105000"/>
              </a:schemeClr>
            </a:solidFill>
          </a:ln>
        </p:spPr>
        <p:txBody>
          <a:bodyPr wrap="none" rtlCol="0">
            <a:spAutoFit/>
          </a:bodyPr>
          <a:lstStyle/>
          <a:p>
            <a:r>
              <a:rPr lang="en-US" sz="1400" dirty="0"/>
              <a:t>Check with H(xi) for each sample</a:t>
            </a:r>
          </a:p>
          <a:p>
            <a:r>
              <a:rPr lang="en-US" sz="1400" dirty="0"/>
              <a:t> xi, and </a:t>
            </a:r>
          </a:p>
          <a:p>
            <a:r>
              <a:rPr lang="en-US" sz="1400" dirty="0"/>
              <a:t>CE =sum(| (</a:t>
            </a:r>
            <a:r>
              <a:rPr lang="en-US" sz="1400" dirty="0" err="1"/>
              <a:t>Yi</a:t>
            </a:r>
            <a:r>
              <a:rPr lang="en-US" sz="1400" baseline="-25000" dirty="0" err="1"/>
              <a:t>class</a:t>
            </a:r>
            <a:r>
              <a:rPr lang="en-US" sz="1400" dirty="0"/>
              <a:t>-H(xi)) |)/N</a:t>
            </a:r>
          </a:p>
          <a:p>
            <a:r>
              <a:rPr lang="en-US" sz="1400" dirty="0"/>
              <a:t>If CE=0, </a:t>
            </a:r>
            <a:r>
              <a:rPr lang="en-US" sz="1400" dirty="0" err="1"/>
              <a:t>Adaboost</a:t>
            </a:r>
            <a:r>
              <a:rPr lang="en-US" sz="1400" dirty="0"/>
              <a:t> will stop</a:t>
            </a:r>
          </a:p>
          <a:p>
            <a:r>
              <a:rPr lang="en-US" sz="1400" dirty="0"/>
              <a:t>No need to find more classifiers</a:t>
            </a:r>
          </a:p>
          <a:p>
            <a:r>
              <a:rPr lang="en-US" sz="1400" dirty="0"/>
              <a:t>So in this example</a:t>
            </a:r>
          </a:p>
          <a:p>
            <a:r>
              <a:rPr lang="en-US" sz="1400" dirty="0"/>
              <a:t>T=3 is final, no t-4 or more</a:t>
            </a:r>
          </a:p>
        </p:txBody>
      </p:sp>
    </p:spTree>
    <p:extLst>
      <p:ext uri="{BB962C8B-B14F-4D97-AF65-F5344CB8AC3E}">
        <p14:creationId xmlns:p14="http://schemas.microsoft.com/office/powerpoint/2010/main" val="22191696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5194" y="125802"/>
            <a:ext cx="8229600" cy="700421"/>
          </a:xfrm>
        </p:spPr>
        <p:txBody>
          <a:bodyPr>
            <a:normAutofit fontScale="90000"/>
          </a:bodyPr>
          <a:lstStyle/>
          <a:p>
            <a:r>
              <a:rPr lang="en-US" sz="3200" dirty="0"/>
              <a:t>Update from D(t=2) to D(t=3), select h(t=3)</a:t>
            </a:r>
            <a:br>
              <a:rPr lang="en-US" sz="3200" dirty="0"/>
            </a:br>
            <a:r>
              <a:rPr lang="en-US" sz="3200" dirty="0"/>
              <a:t>Find error, then find a3= 0.6625</a:t>
            </a:r>
          </a:p>
        </p:txBody>
      </p:sp>
      <p:sp>
        <p:nvSpPr>
          <p:cNvPr id="3" name="Text Placeholder 2"/>
          <p:cNvSpPr>
            <a:spLocks noGrp="1"/>
          </p:cNvSpPr>
          <p:nvPr>
            <p:ph type="body" sz="half" idx="1"/>
          </p:nvPr>
        </p:nvSpPr>
        <p:spPr>
          <a:xfrm>
            <a:off x="-19899" y="847724"/>
            <a:ext cx="4850065" cy="6035675"/>
          </a:xfrm>
        </p:spPr>
        <p:txBody>
          <a:bodyPr>
            <a:noAutofit/>
          </a:bodyPr>
          <a:lstStyle/>
          <a:p>
            <a:r>
              <a:rPr lang="en-US" sz="1400" dirty="0"/>
              <a:t>Error(e ) of h(t=3), e = 3*0.0415+2*0.0415</a:t>
            </a:r>
          </a:p>
          <a:p>
            <a:r>
              <a:rPr lang="en-US" sz="1400" dirty="0"/>
              <a:t>a3=0.5*log( (1-e)/e)=0.6625</a:t>
            </a:r>
          </a:p>
          <a:p>
            <a:r>
              <a:rPr lang="en-US" sz="1400" dirty="0"/>
              <a:t> Not normalized weights </a:t>
            </a:r>
          </a:p>
          <a:p>
            <a:r>
              <a:rPr lang="en-US" sz="1400" dirty="0"/>
              <a:t>D(t=3,i=1)=D(t=2,i=1)*</a:t>
            </a:r>
            <a:r>
              <a:rPr lang="en-US" sz="1400" dirty="0" err="1"/>
              <a:t>exp</a:t>
            </a:r>
            <a:r>
              <a:rPr lang="en-US" sz="1400" dirty="0"/>
              <a:t>(a2)=0.25*</a:t>
            </a:r>
            <a:r>
              <a:rPr lang="en-US" sz="1400" dirty="0" err="1"/>
              <a:t>exp</a:t>
            </a:r>
            <a:r>
              <a:rPr lang="en-US" sz="1400" dirty="0"/>
              <a:t>(-0.6625</a:t>
            </a:r>
            <a:r>
              <a:rPr lang="en-US" altLang="en-US" sz="1400" dirty="0"/>
              <a:t>)=0.1289</a:t>
            </a:r>
          </a:p>
          <a:p>
            <a:r>
              <a:rPr lang="en-US" sz="1400" dirty="0"/>
              <a:t>D(t=3,i=2)=D(t=2,i=2)*</a:t>
            </a:r>
            <a:r>
              <a:rPr lang="en-US" sz="1400" dirty="0" err="1"/>
              <a:t>exp</a:t>
            </a:r>
            <a:r>
              <a:rPr lang="en-US" sz="1400" dirty="0"/>
              <a:t>(a2)= 0.25*</a:t>
            </a:r>
            <a:r>
              <a:rPr lang="en-US" sz="1400" dirty="0" err="1"/>
              <a:t>exp</a:t>
            </a:r>
            <a:r>
              <a:rPr lang="en-US" sz="1400" dirty="0"/>
              <a:t>(-0.6625</a:t>
            </a:r>
            <a:r>
              <a:rPr lang="en-US" altLang="en-US" sz="1400" dirty="0"/>
              <a:t>)=0.1289</a:t>
            </a:r>
          </a:p>
          <a:p>
            <a:r>
              <a:rPr lang="en-US" sz="1400" dirty="0"/>
              <a:t>D(t=3,i=3)=D(t=2,i=3)*</a:t>
            </a:r>
            <a:r>
              <a:rPr lang="en-US" sz="1400" dirty="0" err="1"/>
              <a:t>exp</a:t>
            </a:r>
            <a:r>
              <a:rPr lang="en-US" sz="1400" dirty="0"/>
              <a:t>(-a2)=0.042*</a:t>
            </a:r>
            <a:r>
              <a:rPr lang="en-US" sz="1400" dirty="0" err="1"/>
              <a:t>exp</a:t>
            </a:r>
            <a:r>
              <a:rPr lang="en-US" sz="1400" dirty="0"/>
              <a:t>(0.6625</a:t>
            </a:r>
            <a:r>
              <a:rPr lang="en-US" altLang="en-US" sz="1400" dirty="0"/>
              <a:t>)=0.0815</a:t>
            </a:r>
          </a:p>
          <a:p>
            <a:r>
              <a:rPr lang="en-US" sz="1400" dirty="0"/>
              <a:t>D(t=3,i=4)=D(t=2,i=4)*</a:t>
            </a:r>
            <a:r>
              <a:rPr lang="en-US" sz="1400" dirty="0" err="1"/>
              <a:t>exp</a:t>
            </a:r>
            <a:r>
              <a:rPr lang="en-US" sz="1400" dirty="0"/>
              <a:t>(-a2)= 0.042*</a:t>
            </a:r>
            <a:r>
              <a:rPr lang="en-US" sz="1400" dirty="0" err="1"/>
              <a:t>exp</a:t>
            </a:r>
            <a:r>
              <a:rPr lang="en-US" sz="1400" dirty="0"/>
              <a:t>(0.6625</a:t>
            </a:r>
            <a:r>
              <a:rPr lang="en-US" altLang="en-US" sz="1400" dirty="0"/>
              <a:t>)=0.0815</a:t>
            </a:r>
          </a:p>
          <a:p>
            <a:r>
              <a:rPr lang="en-US" sz="1400" dirty="0"/>
              <a:t>D(t=3,i=5)=D(t=2,i=5)*</a:t>
            </a:r>
            <a:r>
              <a:rPr lang="en-US" sz="1400" dirty="0" err="1"/>
              <a:t>exp</a:t>
            </a:r>
            <a:r>
              <a:rPr lang="en-US" sz="1400" dirty="0"/>
              <a:t>(-a2)=0.292*</a:t>
            </a:r>
            <a:r>
              <a:rPr lang="en-US" sz="1400" dirty="0" err="1"/>
              <a:t>exp</a:t>
            </a:r>
            <a:r>
              <a:rPr lang="en-US" sz="1400" dirty="0"/>
              <a:t>(-0.6625</a:t>
            </a:r>
            <a:r>
              <a:rPr lang="en-US" altLang="en-US" sz="1400" dirty="0"/>
              <a:t>)=0.1506</a:t>
            </a:r>
          </a:p>
          <a:p>
            <a:r>
              <a:rPr lang="en-US" sz="1400" dirty="0"/>
              <a:t>D(t=3,i=6)=D(t=2,i=6)*</a:t>
            </a:r>
            <a:r>
              <a:rPr lang="en-US" sz="1400" dirty="0" err="1"/>
              <a:t>exp</a:t>
            </a:r>
            <a:r>
              <a:rPr lang="en-US" sz="1400" dirty="0"/>
              <a:t>(-a2)= 0.042*</a:t>
            </a:r>
            <a:r>
              <a:rPr lang="en-US" sz="1400" dirty="0" err="1"/>
              <a:t>exp</a:t>
            </a:r>
            <a:r>
              <a:rPr lang="en-US" sz="1400" dirty="0"/>
              <a:t>(0.6625</a:t>
            </a:r>
            <a:r>
              <a:rPr lang="en-US" altLang="en-US" sz="1400" dirty="0"/>
              <a:t>)=0.0815</a:t>
            </a:r>
          </a:p>
          <a:p>
            <a:r>
              <a:rPr lang="en-US" sz="1400" dirty="0"/>
              <a:t>D(t=3,i=7)=D(t=2,i=7)*</a:t>
            </a:r>
            <a:r>
              <a:rPr lang="en-US" sz="1400" dirty="0" err="1"/>
              <a:t>exp</a:t>
            </a:r>
            <a:r>
              <a:rPr lang="en-US" sz="1400" dirty="0"/>
              <a:t>(-a2)= 0.042*</a:t>
            </a:r>
            <a:r>
              <a:rPr lang="en-US" sz="1400" dirty="0" err="1"/>
              <a:t>exp</a:t>
            </a:r>
            <a:r>
              <a:rPr lang="en-US" sz="1400" dirty="0"/>
              <a:t>(0.6625</a:t>
            </a:r>
            <a:r>
              <a:rPr lang="en-US" altLang="en-US" sz="1400" dirty="0"/>
              <a:t>)=0.0815</a:t>
            </a:r>
          </a:p>
          <a:p>
            <a:r>
              <a:rPr lang="en-US" sz="1400" dirty="0"/>
              <a:t>D(t=3,i=8)=D(t=2,i=8)*</a:t>
            </a:r>
            <a:r>
              <a:rPr lang="en-US" sz="1400" dirty="0" err="1"/>
              <a:t>exp</a:t>
            </a:r>
            <a:r>
              <a:rPr lang="en-US" sz="1400" dirty="0"/>
              <a:t>(-a2)= 0.042*</a:t>
            </a:r>
            <a:r>
              <a:rPr lang="en-US" sz="1400" dirty="0" err="1"/>
              <a:t>exp</a:t>
            </a:r>
            <a:r>
              <a:rPr lang="en-US" sz="1400" dirty="0"/>
              <a:t>(0.6625</a:t>
            </a:r>
            <a:r>
              <a:rPr lang="en-US" altLang="en-US" sz="1400" dirty="0"/>
              <a:t>)=0.0815 Normalize weights</a:t>
            </a:r>
          </a:p>
          <a:p>
            <a:r>
              <a:rPr lang="en-US" altLang="en-US" sz="1400" dirty="0"/>
              <a:t>Z=0.1289*2+0.0815*5+0.1506=0.8159</a:t>
            </a:r>
          </a:p>
          <a:p>
            <a:r>
              <a:rPr lang="en-US" sz="1600" dirty="0"/>
              <a:t>D(t=3,i=1)</a:t>
            </a:r>
            <a:r>
              <a:rPr lang="en-US" altLang="en-US" sz="1600" dirty="0"/>
              <a:t> =0.1289/0.0.8159=0.158</a:t>
            </a:r>
          </a:p>
          <a:p>
            <a:r>
              <a:rPr lang="en-US" sz="1600" dirty="0"/>
              <a:t>D(t=3,i=2)</a:t>
            </a:r>
            <a:r>
              <a:rPr lang="en-US" altLang="en-US" sz="1600" dirty="0"/>
              <a:t> =0.1289/0.0.8159=0.158</a:t>
            </a:r>
            <a:endParaRPr lang="en-US" sz="1600" dirty="0"/>
          </a:p>
          <a:p>
            <a:r>
              <a:rPr lang="en-US" sz="1600" dirty="0"/>
              <a:t>D(t=3,i=3)=</a:t>
            </a:r>
            <a:r>
              <a:rPr lang="en-US" altLang="en-US" sz="1600" dirty="0"/>
              <a:t> 0.0815/0.0.8159=0.1</a:t>
            </a:r>
            <a:endParaRPr lang="en-US" sz="1600" dirty="0"/>
          </a:p>
          <a:p>
            <a:r>
              <a:rPr lang="en-US" sz="1600" dirty="0"/>
              <a:t>D(t=3,i=4)=</a:t>
            </a:r>
            <a:r>
              <a:rPr lang="en-US" altLang="en-US" sz="1600" dirty="0"/>
              <a:t> 0.0815/0.0.8159=0.1</a:t>
            </a:r>
            <a:endParaRPr lang="en-US" sz="1600" dirty="0"/>
          </a:p>
          <a:p>
            <a:r>
              <a:rPr lang="en-US" sz="1600" dirty="0"/>
              <a:t>D(t=3,i=5)=</a:t>
            </a:r>
            <a:r>
              <a:rPr lang="en-US" altLang="en-US" sz="1600" dirty="0"/>
              <a:t> 0.1506/0.08159=1.8458</a:t>
            </a:r>
            <a:endParaRPr lang="en-US" sz="1600" dirty="0"/>
          </a:p>
          <a:p>
            <a:r>
              <a:rPr lang="en-US" sz="1600" dirty="0"/>
              <a:t>D(t=3,i=6)=</a:t>
            </a:r>
            <a:r>
              <a:rPr lang="en-US" altLang="en-US" sz="1600" dirty="0"/>
              <a:t> 0.0815/0.8159=0.1</a:t>
            </a:r>
            <a:endParaRPr lang="en-US" sz="1600" dirty="0"/>
          </a:p>
          <a:p>
            <a:r>
              <a:rPr lang="en-US" sz="1600" dirty="0"/>
              <a:t>D(t=3,i=7)=</a:t>
            </a:r>
            <a:r>
              <a:rPr lang="en-US" altLang="en-US" sz="1600" dirty="0"/>
              <a:t> 0.0815/0.8159=0.1</a:t>
            </a:r>
            <a:endParaRPr lang="en-US" sz="1600" dirty="0"/>
          </a:p>
          <a:p>
            <a:r>
              <a:rPr lang="en-US" sz="1600" dirty="0"/>
              <a:t>D(t=3,i=8)=</a:t>
            </a:r>
            <a:r>
              <a:rPr lang="en-US" altLang="en-US" sz="1600" dirty="0"/>
              <a:t> 0.0815/0.8159=0.1</a:t>
            </a:r>
            <a:endParaRPr lang="en-US" sz="1600" dirty="0"/>
          </a:p>
        </p:txBody>
      </p:sp>
      <p:sp>
        <p:nvSpPr>
          <p:cNvPr id="5" name="Footer Placeholder 4"/>
          <p:cNvSpPr>
            <a:spLocks noGrp="1"/>
          </p:cNvSpPr>
          <p:nvPr>
            <p:ph type="ftr" sz="quarter" idx="11"/>
          </p:nvPr>
        </p:nvSpPr>
        <p:spPr/>
        <p:txBody>
          <a:bodyPr/>
          <a:lstStyle/>
          <a:p>
            <a:pPr>
              <a:defRPr/>
            </a:pPr>
            <a:r>
              <a:rPr lang="en-US" altLang="zh-CN"/>
              <a:t>Adaboost , 2022.9.29a</a:t>
            </a:r>
          </a:p>
        </p:txBody>
      </p:sp>
      <p:sp>
        <p:nvSpPr>
          <p:cNvPr id="6" name="Slide Number Placeholder 5"/>
          <p:cNvSpPr>
            <a:spLocks noGrp="1"/>
          </p:cNvSpPr>
          <p:nvPr>
            <p:ph type="sldNum" sz="quarter" idx="12"/>
          </p:nvPr>
        </p:nvSpPr>
        <p:spPr/>
        <p:txBody>
          <a:bodyPr/>
          <a:lstStyle/>
          <a:p>
            <a:fld id="{68CB3C58-239C-48F5-98C9-2DD668D4DB6C}" type="slidenum">
              <a:rPr lang="en-US" altLang="en-US" smtClean="0"/>
              <a:pPr/>
              <a:t>56</a:t>
            </a:fld>
            <a:endParaRPr lang="en-US" altLang="en-US"/>
          </a:p>
        </p:txBody>
      </p:sp>
      <p:pic>
        <p:nvPicPr>
          <p:cNvPr id="7" name="Picture 8" descr="out2"/>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4830166" y="2336318"/>
            <a:ext cx="4038600" cy="302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lide Number Placeholder 5"/>
          <p:cNvSpPr txBox="1">
            <a:spLocks/>
          </p:cNvSpPr>
          <p:nvPr/>
        </p:nvSpPr>
        <p:spPr bwMode="auto">
          <a:xfrm>
            <a:off x="655320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algn="r" rtl="0" eaLnBrk="0" fontAlgn="base" hangingPunct="0">
              <a:spcBef>
                <a:spcPct val="20000"/>
              </a:spcBef>
              <a:spcAft>
                <a:spcPct val="0"/>
              </a:spcAft>
              <a:buFont typeface="Arial" charset="0"/>
              <a:buChar char="•"/>
              <a:defRPr sz="3200" kern="1200">
                <a:solidFill>
                  <a:schemeClr val="tx1"/>
                </a:solidFill>
                <a:latin typeface="Calibri" pitchFamily="34" charset="0"/>
                <a:ea typeface="+mn-ea"/>
                <a:cs typeface="Arial" charset="0"/>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Calibri" pitchFamily="34" charset="0"/>
                <a:ea typeface="+mn-ea"/>
                <a:cs typeface="Arial" charset="0"/>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Calibri" pitchFamily="34" charset="0"/>
                <a:ea typeface="+mn-ea"/>
                <a:cs typeface="Arial" charset="0"/>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Calibri" pitchFamily="34" charset="0"/>
                <a:ea typeface="+mn-ea"/>
                <a:cs typeface="Arial" charset="0"/>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Calibri" pitchFamily="34" charset="0"/>
                <a:ea typeface="+mn-ea"/>
                <a:cs typeface="Arial" charset="0"/>
              </a:defRPr>
            </a:lvl5pPr>
            <a:lvl6pPr marL="2514600" indent="-228600" algn="l" defTabSz="914400" rtl="0" eaLnBrk="0" fontAlgn="base" latinLnBrk="0" hangingPunct="0">
              <a:spcBef>
                <a:spcPct val="20000"/>
              </a:spcBef>
              <a:spcAft>
                <a:spcPct val="0"/>
              </a:spcAft>
              <a:buFont typeface="Arial" charset="0"/>
              <a:buChar char="»"/>
              <a:defRPr sz="2000" kern="1200">
                <a:solidFill>
                  <a:schemeClr val="tx1"/>
                </a:solidFill>
                <a:latin typeface="Calibri" pitchFamily="34" charset="0"/>
                <a:ea typeface="+mn-ea"/>
                <a:cs typeface="Arial" charset="0"/>
              </a:defRPr>
            </a:lvl6pPr>
            <a:lvl7pPr marL="2971800" indent="-228600" algn="l" defTabSz="914400" rtl="0" eaLnBrk="0" fontAlgn="base" latinLnBrk="0" hangingPunct="0">
              <a:spcBef>
                <a:spcPct val="20000"/>
              </a:spcBef>
              <a:spcAft>
                <a:spcPct val="0"/>
              </a:spcAft>
              <a:buFont typeface="Arial" charset="0"/>
              <a:buChar char="»"/>
              <a:defRPr sz="2000" kern="1200">
                <a:solidFill>
                  <a:schemeClr val="tx1"/>
                </a:solidFill>
                <a:latin typeface="Calibri" pitchFamily="34" charset="0"/>
                <a:ea typeface="+mn-ea"/>
                <a:cs typeface="Arial" charset="0"/>
              </a:defRPr>
            </a:lvl7pPr>
            <a:lvl8pPr marL="3429000" indent="-228600" algn="l" defTabSz="914400" rtl="0" eaLnBrk="0" fontAlgn="base" latinLnBrk="0" hangingPunct="0">
              <a:spcBef>
                <a:spcPct val="20000"/>
              </a:spcBef>
              <a:spcAft>
                <a:spcPct val="0"/>
              </a:spcAft>
              <a:buFont typeface="Arial" charset="0"/>
              <a:buChar char="»"/>
              <a:defRPr sz="2000" kern="1200">
                <a:solidFill>
                  <a:schemeClr val="tx1"/>
                </a:solidFill>
                <a:latin typeface="Calibri" pitchFamily="34" charset="0"/>
                <a:ea typeface="+mn-ea"/>
                <a:cs typeface="Arial" charset="0"/>
              </a:defRPr>
            </a:lvl8pPr>
            <a:lvl9pPr marL="3886200" indent="-228600" algn="l" defTabSz="914400" rtl="0" eaLnBrk="0" fontAlgn="base" latinLnBrk="0" hangingPunct="0">
              <a:spcBef>
                <a:spcPct val="20000"/>
              </a:spcBef>
              <a:spcAft>
                <a:spcPct val="0"/>
              </a:spcAft>
              <a:buFont typeface="Arial" charset="0"/>
              <a:buChar char="»"/>
              <a:defRPr sz="2000" kern="1200">
                <a:solidFill>
                  <a:schemeClr val="tx1"/>
                </a:solidFill>
                <a:latin typeface="Calibri" pitchFamily="34" charset="0"/>
                <a:ea typeface="+mn-ea"/>
                <a:cs typeface="Arial" charset="0"/>
              </a:defRPr>
            </a:lvl9pPr>
          </a:lstStyle>
          <a:p>
            <a:pPr eaLnBrk="1" hangingPunct="1">
              <a:spcBef>
                <a:spcPct val="0"/>
              </a:spcBef>
              <a:buFontTx/>
              <a:buNone/>
            </a:pPr>
            <a:fld id="{4A016816-94FA-40C5-9355-C933035C3748}" type="slidenum">
              <a:rPr lang="en-US" altLang="en-US" sz="1200" smtClean="0">
                <a:latin typeface="Garamond" pitchFamily="18" charset="0"/>
              </a:rPr>
              <a:pPr eaLnBrk="1" hangingPunct="1">
                <a:spcBef>
                  <a:spcPct val="0"/>
                </a:spcBef>
                <a:buFontTx/>
                <a:buNone/>
              </a:pPr>
              <a:t>56</a:t>
            </a:fld>
            <a:endParaRPr lang="en-US" altLang="en-US" sz="1200">
              <a:latin typeface="Garamond" pitchFamily="18" charset="0"/>
            </a:endParaRPr>
          </a:p>
        </p:txBody>
      </p:sp>
      <p:sp>
        <p:nvSpPr>
          <p:cNvPr id="9" name="Slide Number Placeholder 6"/>
          <p:cNvSpPr txBox="1">
            <a:spLocks/>
          </p:cNvSpPr>
          <p:nvPr/>
        </p:nvSpPr>
        <p:spPr bwMode="auto">
          <a:xfrm>
            <a:off x="7191234" y="6415755"/>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algn="r" rtl="0" eaLnBrk="0" fontAlgn="base" hangingPunct="0">
              <a:spcBef>
                <a:spcPct val="20000"/>
              </a:spcBef>
              <a:spcAft>
                <a:spcPct val="0"/>
              </a:spcAft>
              <a:buFont typeface="Arial" charset="0"/>
              <a:buChar char="•"/>
              <a:defRPr sz="3200" kern="1200">
                <a:solidFill>
                  <a:schemeClr val="tx1"/>
                </a:solidFill>
                <a:latin typeface="Calibri" pitchFamily="34" charset="0"/>
                <a:ea typeface="+mn-ea"/>
                <a:cs typeface="Arial" charset="0"/>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Calibri" pitchFamily="34" charset="0"/>
                <a:ea typeface="+mn-ea"/>
                <a:cs typeface="Arial" charset="0"/>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Calibri" pitchFamily="34" charset="0"/>
                <a:ea typeface="+mn-ea"/>
                <a:cs typeface="Arial" charset="0"/>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Calibri" pitchFamily="34" charset="0"/>
                <a:ea typeface="+mn-ea"/>
                <a:cs typeface="Arial" charset="0"/>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Calibri" pitchFamily="34" charset="0"/>
                <a:ea typeface="+mn-ea"/>
                <a:cs typeface="Arial" charset="0"/>
              </a:defRPr>
            </a:lvl5pPr>
            <a:lvl6pPr marL="2514600" indent="-228600" algn="l" defTabSz="914400" rtl="0" eaLnBrk="0" fontAlgn="base" latinLnBrk="0" hangingPunct="0">
              <a:spcBef>
                <a:spcPct val="20000"/>
              </a:spcBef>
              <a:spcAft>
                <a:spcPct val="0"/>
              </a:spcAft>
              <a:buFont typeface="Arial" charset="0"/>
              <a:buChar char="»"/>
              <a:defRPr sz="2000" kern="1200">
                <a:solidFill>
                  <a:schemeClr val="tx1"/>
                </a:solidFill>
                <a:latin typeface="Calibri" pitchFamily="34" charset="0"/>
                <a:ea typeface="+mn-ea"/>
                <a:cs typeface="Arial" charset="0"/>
              </a:defRPr>
            </a:lvl6pPr>
            <a:lvl7pPr marL="2971800" indent="-228600" algn="l" defTabSz="914400" rtl="0" eaLnBrk="0" fontAlgn="base" latinLnBrk="0" hangingPunct="0">
              <a:spcBef>
                <a:spcPct val="20000"/>
              </a:spcBef>
              <a:spcAft>
                <a:spcPct val="0"/>
              </a:spcAft>
              <a:buFont typeface="Arial" charset="0"/>
              <a:buChar char="»"/>
              <a:defRPr sz="2000" kern="1200">
                <a:solidFill>
                  <a:schemeClr val="tx1"/>
                </a:solidFill>
                <a:latin typeface="Calibri" pitchFamily="34" charset="0"/>
                <a:ea typeface="+mn-ea"/>
                <a:cs typeface="Arial" charset="0"/>
              </a:defRPr>
            </a:lvl7pPr>
            <a:lvl8pPr marL="3429000" indent="-228600" algn="l" defTabSz="914400" rtl="0" eaLnBrk="0" fontAlgn="base" latinLnBrk="0" hangingPunct="0">
              <a:spcBef>
                <a:spcPct val="20000"/>
              </a:spcBef>
              <a:spcAft>
                <a:spcPct val="0"/>
              </a:spcAft>
              <a:buFont typeface="Arial" charset="0"/>
              <a:buChar char="»"/>
              <a:defRPr sz="2000" kern="1200">
                <a:solidFill>
                  <a:schemeClr val="tx1"/>
                </a:solidFill>
                <a:latin typeface="Calibri" pitchFamily="34" charset="0"/>
                <a:ea typeface="+mn-ea"/>
                <a:cs typeface="Arial" charset="0"/>
              </a:defRPr>
            </a:lvl8pPr>
            <a:lvl9pPr marL="3886200" indent="-228600" algn="l" defTabSz="914400" rtl="0" eaLnBrk="0" fontAlgn="base" latinLnBrk="0" hangingPunct="0">
              <a:spcBef>
                <a:spcPct val="20000"/>
              </a:spcBef>
              <a:spcAft>
                <a:spcPct val="0"/>
              </a:spcAft>
              <a:buFont typeface="Arial" charset="0"/>
              <a:buChar char="»"/>
              <a:defRPr sz="2000" kern="1200">
                <a:solidFill>
                  <a:schemeClr val="tx1"/>
                </a:solidFill>
                <a:latin typeface="Calibri" pitchFamily="34" charset="0"/>
                <a:ea typeface="+mn-ea"/>
                <a:cs typeface="Arial" charset="0"/>
              </a:defRPr>
            </a:lvl9pPr>
          </a:lstStyle>
          <a:p>
            <a:pPr eaLnBrk="1" hangingPunct="1">
              <a:spcBef>
                <a:spcPct val="0"/>
              </a:spcBef>
              <a:buFontTx/>
              <a:buNone/>
            </a:pPr>
            <a:endParaRPr lang="en-US" altLang="en-US" sz="1200" dirty="0">
              <a:latin typeface="Garamond" pitchFamily="18" charset="0"/>
            </a:endParaRPr>
          </a:p>
        </p:txBody>
      </p:sp>
      <p:sp>
        <p:nvSpPr>
          <p:cNvPr id="10" name="TextBox 9"/>
          <p:cNvSpPr txBox="1"/>
          <p:nvPr/>
        </p:nvSpPr>
        <p:spPr>
          <a:xfrm>
            <a:off x="5287366" y="5408270"/>
            <a:ext cx="1314784" cy="1015663"/>
          </a:xfrm>
          <a:prstGeom prst="rect">
            <a:avLst/>
          </a:prstGeom>
          <a:noFill/>
        </p:spPr>
        <p:txBody>
          <a:bodyPr wrap="none" rtlCol="0">
            <a:spAutoFit/>
          </a:bodyPr>
          <a:lstStyle/>
          <a:p>
            <a:r>
              <a:rPr lang="en-US" dirty="0">
                <a:solidFill>
                  <a:srgbClr val="0070C0"/>
                </a:solidFill>
              </a:rPr>
              <a:t>Fro h(t=3)</a:t>
            </a:r>
          </a:p>
          <a:p>
            <a:r>
              <a:rPr lang="en-US" dirty="0">
                <a:solidFill>
                  <a:srgbClr val="0070C0"/>
                </a:solidFill>
              </a:rPr>
              <a:t>This side </a:t>
            </a:r>
          </a:p>
          <a:p>
            <a:r>
              <a:rPr lang="en-US" dirty="0">
                <a:solidFill>
                  <a:srgbClr val="0070C0"/>
                </a:solidFill>
              </a:rPr>
              <a:t>is blue -1</a:t>
            </a:r>
          </a:p>
        </p:txBody>
      </p:sp>
      <p:sp>
        <p:nvSpPr>
          <p:cNvPr id="11" name="TextBox 10"/>
          <p:cNvSpPr txBox="1"/>
          <p:nvPr/>
        </p:nvSpPr>
        <p:spPr>
          <a:xfrm>
            <a:off x="7639900" y="5424673"/>
            <a:ext cx="1600200" cy="1015663"/>
          </a:xfrm>
          <a:prstGeom prst="rect">
            <a:avLst/>
          </a:prstGeom>
          <a:noFill/>
        </p:spPr>
        <p:txBody>
          <a:bodyPr wrap="square" rtlCol="0">
            <a:spAutoFit/>
          </a:bodyPr>
          <a:lstStyle/>
          <a:p>
            <a:r>
              <a:rPr lang="en-US" dirty="0">
                <a:solidFill>
                  <a:srgbClr val="FF0000"/>
                </a:solidFill>
              </a:rPr>
              <a:t>For h(t=3), this side is red= 1</a:t>
            </a:r>
          </a:p>
        </p:txBody>
      </p:sp>
      <p:cxnSp>
        <p:nvCxnSpPr>
          <p:cNvPr id="13" name="Straight Connector 12"/>
          <p:cNvCxnSpPr/>
          <p:nvPr/>
        </p:nvCxnSpPr>
        <p:spPr>
          <a:xfrm>
            <a:off x="7543800" y="2535226"/>
            <a:ext cx="0" cy="3372159"/>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7210134" y="4536407"/>
            <a:ext cx="859531" cy="400110"/>
          </a:xfrm>
          <a:prstGeom prst="rect">
            <a:avLst/>
          </a:prstGeom>
          <a:noFill/>
        </p:spPr>
        <p:txBody>
          <a:bodyPr wrap="none" rtlCol="0">
            <a:spAutoFit/>
          </a:bodyPr>
          <a:lstStyle/>
          <a:p>
            <a:r>
              <a:rPr lang="en-US" dirty="0"/>
              <a:t>h(t=3)</a:t>
            </a:r>
          </a:p>
        </p:txBody>
      </p:sp>
      <p:sp>
        <p:nvSpPr>
          <p:cNvPr id="15" name="Oval 14"/>
          <p:cNvSpPr/>
          <p:nvPr/>
        </p:nvSpPr>
        <p:spPr>
          <a:xfrm>
            <a:off x="5058766" y="3850793"/>
            <a:ext cx="2314434" cy="10857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7801966" y="3184313"/>
            <a:ext cx="1149118" cy="10857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7815758" y="3727175"/>
            <a:ext cx="1167307" cy="400110"/>
          </a:xfrm>
          <a:prstGeom prst="rect">
            <a:avLst/>
          </a:prstGeom>
          <a:noFill/>
        </p:spPr>
        <p:txBody>
          <a:bodyPr wrap="none" rtlCol="0">
            <a:spAutoFit/>
          </a:bodyPr>
          <a:lstStyle/>
          <a:p>
            <a:r>
              <a:rPr lang="en-US" dirty="0"/>
              <a:t>incorrect</a:t>
            </a:r>
          </a:p>
        </p:txBody>
      </p:sp>
      <p:sp>
        <p:nvSpPr>
          <p:cNvPr id="18" name="TextBox 17"/>
          <p:cNvSpPr txBox="1"/>
          <p:nvPr/>
        </p:nvSpPr>
        <p:spPr>
          <a:xfrm>
            <a:off x="5605822" y="3821196"/>
            <a:ext cx="1167307" cy="400110"/>
          </a:xfrm>
          <a:prstGeom prst="rect">
            <a:avLst/>
          </a:prstGeom>
          <a:noFill/>
        </p:spPr>
        <p:txBody>
          <a:bodyPr wrap="none" rtlCol="0">
            <a:spAutoFit/>
          </a:bodyPr>
          <a:lstStyle/>
          <a:p>
            <a:r>
              <a:rPr lang="en-US" dirty="0"/>
              <a:t>incorrect</a:t>
            </a:r>
          </a:p>
        </p:txBody>
      </p:sp>
    </p:spTree>
    <p:extLst>
      <p:ext uri="{BB962C8B-B14F-4D97-AF65-F5344CB8AC3E}">
        <p14:creationId xmlns:p14="http://schemas.microsoft.com/office/powerpoint/2010/main" val="23969560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8" name="Rectangle 2"/>
          <p:cNvSpPr>
            <a:spLocks noGrp="1" noChangeArrowheads="1"/>
          </p:cNvSpPr>
          <p:nvPr>
            <p:ph type="title"/>
          </p:nvPr>
        </p:nvSpPr>
        <p:spPr>
          <a:xfrm>
            <a:off x="457200" y="277813"/>
            <a:ext cx="2971800" cy="1139825"/>
          </a:xfrm>
        </p:spPr>
        <p:txBody>
          <a:bodyPr rtlCol="0">
            <a:normAutofit fontScale="90000"/>
          </a:bodyPr>
          <a:lstStyle/>
          <a:p>
            <a:pPr eaLnBrk="1" fontAlgn="auto" hangingPunct="1">
              <a:spcAft>
                <a:spcPts val="0"/>
              </a:spcAft>
              <a:defRPr/>
            </a:pPr>
            <a:r>
              <a:rPr lang="en-US" altLang="en-US" sz="3600" dirty="0">
                <a:solidFill>
                  <a:srgbClr val="FF0000"/>
                </a:solidFill>
              </a:rPr>
              <a:t>Answer-4</a:t>
            </a:r>
            <a:r>
              <a:rPr lang="en-US" altLang="en-US" sz="3400" dirty="0"/>
              <a:t>, Result at t=3,</a:t>
            </a:r>
            <a:r>
              <a:rPr lang="el-GR" altLang="en-US" sz="3600" dirty="0"/>
              <a:t> </a:t>
            </a:r>
            <a:endParaRPr lang="en-US" altLang="en-US" sz="3400" dirty="0"/>
          </a:p>
        </p:txBody>
      </p:sp>
      <p:sp>
        <p:nvSpPr>
          <p:cNvPr id="52227" name="Rectangle 3"/>
          <p:cNvSpPr>
            <a:spLocks noGrp="1" noChangeArrowheads="1"/>
          </p:cNvSpPr>
          <p:nvPr>
            <p:ph type="body" sz="half" idx="1"/>
          </p:nvPr>
        </p:nvSpPr>
        <p:spPr>
          <a:xfrm>
            <a:off x="228600" y="1702139"/>
            <a:ext cx="8686800" cy="4530725"/>
          </a:xfrm>
        </p:spPr>
        <p:txBody>
          <a:bodyPr/>
          <a:lstStyle/>
          <a:p>
            <a:pPr eaLnBrk="1" hangingPunct="1">
              <a:lnSpc>
                <a:spcPct val="80000"/>
              </a:lnSpc>
            </a:pPr>
            <a:endParaRPr lang="en-US" altLang="zh-TW" sz="1500" dirty="0"/>
          </a:p>
          <a:p>
            <a:pPr eaLnBrk="1" hangingPunct="1">
              <a:lnSpc>
                <a:spcPct val="80000"/>
              </a:lnSpc>
            </a:pPr>
            <a:r>
              <a:rPr lang="en-US" altLang="zh-TW" sz="1500" dirty="0"/>
              <a:t> </a:t>
            </a:r>
            <a:r>
              <a:rPr lang="en-US" altLang="zh-TW" sz="1300" dirty="0"/>
              <a:t>##display result </a:t>
            </a:r>
            <a:r>
              <a:rPr lang="en-US" altLang="zh-TW" sz="1300" dirty="0" err="1"/>
              <a:t>t_step</a:t>
            </a:r>
            <a:r>
              <a:rPr lang="en-US" altLang="zh-TW" sz="1300" dirty="0"/>
              <a:t>=3 ## O_=</a:t>
            </a:r>
            <a:r>
              <a:rPr lang="en-US" altLang="zh-TW" sz="1300" dirty="0" err="1"/>
              <a:t>cascaded_sum</a:t>
            </a:r>
            <a:r>
              <a:rPr lang="en-US" altLang="zh-TW" sz="1300" dirty="0"/>
              <a:t>, S_=sign(O_),Y=</a:t>
            </a:r>
            <a:r>
              <a:rPr lang="en-US" altLang="zh-TW" sz="1300" dirty="0" err="1"/>
              <a:t>train_class,CE</a:t>
            </a:r>
            <a:r>
              <a:rPr lang="en-US" altLang="zh-TW" sz="1300" dirty="0"/>
              <a:t>=classification error##</a:t>
            </a:r>
            <a:endParaRPr lang="pt-BR" altLang="zh-TW" sz="1300" dirty="0"/>
          </a:p>
          <a:p>
            <a:pPr eaLnBrk="1" hangingPunct="1">
              <a:lnSpc>
                <a:spcPct val="80000"/>
              </a:lnSpc>
            </a:pPr>
            <a:r>
              <a:rPr lang="pt-BR" altLang="zh-TW" sz="1300" dirty="0"/>
              <a:t>&gt;i=1, a1*h1(xi)=-0.973, a2*h2(xi)=0.896, a3*h3(xi)=-0.668, O_=-0.745, S_=-1.000, Y_=-1, CE_=0</a:t>
            </a:r>
          </a:p>
          <a:p>
            <a:pPr eaLnBrk="1" hangingPunct="1">
              <a:lnSpc>
                <a:spcPct val="80000"/>
              </a:lnSpc>
            </a:pPr>
            <a:r>
              <a:rPr lang="pt-BR" altLang="zh-TW" sz="1300" dirty="0"/>
              <a:t>&gt;i=2, a1*h1(xi)=-0.973, a2*h2(xi)=0.896, a3*h3(xi)=-0.668, O_=-0.745, S_=-1.000, Y_=-1, CE_=0</a:t>
            </a:r>
          </a:p>
          <a:p>
            <a:pPr eaLnBrk="1" hangingPunct="1">
              <a:lnSpc>
                <a:spcPct val="80000"/>
              </a:lnSpc>
            </a:pPr>
            <a:r>
              <a:rPr lang="pt-BR" altLang="zh-TW" sz="1300" dirty="0"/>
              <a:t>&gt;i=3, a1*h1(xi)=-0.973, a2*h2(xi)=-0.896, a3*h3(xi)=0.668, O_=-1.201, S_=-1.000, Y_=-1, CE_=0</a:t>
            </a:r>
          </a:p>
          <a:p>
            <a:pPr eaLnBrk="1" hangingPunct="1">
              <a:lnSpc>
                <a:spcPct val="80000"/>
              </a:lnSpc>
            </a:pPr>
            <a:r>
              <a:rPr lang="pt-BR" altLang="zh-TW" sz="1300" dirty="0"/>
              <a:t>&gt;i=4, a1*h1(xi)=-0.973, a2*h2(xi)=-0.896, a3*h3(xi)=0.668, O_=-1.201, S_=-1.000, Y_=-1, CE_=0</a:t>
            </a:r>
          </a:p>
          <a:p>
            <a:pPr eaLnBrk="1" hangingPunct="1">
              <a:lnSpc>
                <a:spcPct val="80000"/>
              </a:lnSpc>
            </a:pPr>
            <a:r>
              <a:rPr lang="pt-BR" altLang="zh-TW" sz="1300" dirty="0"/>
              <a:t>&gt;i=5, a1*h1(xi)=-0.973, a2*h2(xi)=0.896, a3*h3(xi)=0.668, O_=0.590, S_=1.000, Y_=1, CE_=0</a:t>
            </a:r>
          </a:p>
          <a:p>
            <a:pPr eaLnBrk="1" hangingPunct="1">
              <a:lnSpc>
                <a:spcPct val="80000"/>
              </a:lnSpc>
            </a:pPr>
            <a:r>
              <a:rPr lang="pt-BR" altLang="zh-TW" sz="1300" dirty="0"/>
              <a:t>&gt;i=6, a1*h1(xi)=0.973, a2*h2(xi)=0.896, a3*h3(xi)=-0.668, O_=1.201, S_=1.000, Y_=1, CE_=0</a:t>
            </a:r>
          </a:p>
          <a:p>
            <a:pPr eaLnBrk="1" hangingPunct="1">
              <a:lnSpc>
                <a:spcPct val="80000"/>
              </a:lnSpc>
            </a:pPr>
            <a:r>
              <a:rPr lang="pt-BR" altLang="zh-TW" sz="1300" dirty="0"/>
              <a:t>&gt;i=7, a1*h1(xi)=0.973, a2*h2(xi)=0.896, a3*h3(xi)=-0.668, O_=1.201, S_=1.000, Y_=1, CE_=0</a:t>
            </a:r>
          </a:p>
          <a:p>
            <a:pPr eaLnBrk="1" hangingPunct="1">
              <a:lnSpc>
                <a:spcPct val="80000"/>
              </a:lnSpc>
            </a:pPr>
            <a:r>
              <a:rPr lang="pt-BR" altLang="zh-TW" sz="1300" dirty="0"/>
              <a:t>&gt;i=8, a1*h1(xi)=0.973, a2*h2(xi)=0.896, a3*h3(xi)=-0.668, O_=1.201, S_=1.000, Y_=1, CE_=0</a:t>
            </a:r>
            <a:endParaRPr lang="en-US" altLang="zh-TW" sz="1300" dirty="0"/>
          </a:p>
          <a:p>
            <a:pPr eaLnBrk="1" hangingPunct="1">
              <a:lnSpc>
                <a:spcPct val="80000"/>
              </a:lnSpc>
            </a:pPr>
            <a:r>
              <a:rPr lang="en-US" altLang="zh-TW" sz="1300" dirty="0"/>
              <a:t>&gt;weak classifier specifications: </a:t>
            </a:r>
          </a:p>
          <a:p>
            <a:pPr eaLnBrk="1" hangingPunct="1">
              <a:lnSpc>
                <a:spcPct val="80000"/>
              </a:lnSpc>
            </a:pPr>
            <a:r>
              <a:rPr lang="en-US" altLang="zh-TW" sz="1300" dirty="0"/>
              <a:t> -dimension: 1=vertical  :direction:1=(left="blue_*", right="</a:t>
            </a:r>
            <a:r>
              <a:rPr lang="en-US" altLang="zh-TW" sz="1300" dirty="0" err="1"/>
              <a:t>red_O</a:t>
            </a:r>
            <a:r>
              <a:rPr lang="en-US" altLang="zh-TW" sz="1300" dirty="0"/>
              <a:t>"); -1=(reverse direction of 1)</a:t>
            </a:r>
          </a:p>
          <a:p>
            <a:pPr eaLnBrk="1" hangingPunct="1">
              <a:lnSpc>
                <a:spcPct val="80000"/>
              </a:lnSpc>
            </a:pPr>
            <a:r>
              <a:rPr lang="en-US" altLang="zh-TW" sz="1300" dirty="0"/>
              <a:t> -dimension: 2=horizontal:direction:1=(up="</a:t>
            </a:r>
            <a:r>
              <a:rPr lang="en-US" altLang="zh-TW" sz="1300" dirty="0" err="1"/>
              <a:t>red_O</a:t>
            </a:r>
            <a:r>
              <a:rPr lang="en-US" altLang="zh-TW" sz="1300" dirty="0"/>
              <a:t>", down="blue_*"); -1=(reverse direction of 1)</a:t>
            </a:r>
          </a:p>
          <a:p>
            <a:pPr eaLnBrk="1" hangingPunct="1">
              <a:lnSpc>
                <a:spcPct val="80000"/>
              </a:lnSpc>
            </a:pPr>
            <a:r>
              <a:rPr lang="en-US" altLang="zh-TW" sz="1300" dirty="0"/>
              <a:t>&gt;#-new weak classifier at stage(3):dimension=1,threshold=3.00;direction=1</a:t>
            </a:r>
          </a:p>
          <a:p>
            <a:pPr eaLnBrk="1" hangingPunct="1">
              <a:lnSpc>
                <a:spcPct val="80000"/>
              </a:lnSpc>
            </a:pPr>
            <a:r>
              <a:rPr lang="en-US" altLang="zh-TW" sz="1300" dirty="0"/>
              <a:t>&gt;Cascaded classifier error up to stage(t=3)for(N=8 training samples) =[sum(CE_)/N]= 0.000</a:t>
            </a:r>
            <a:endParaRPr lang="en-US" altLang="en-US" sz="1300" dirty="0"/>
          </a:p>
          <a:p>
            <a:pPr eaLnBrk="1" hangingPunct="1">
              <a:lnSpc>
                <a:spcPct val="80000"/>
              </a:lnSpc>
            </a:pPr>
            <a:endParaRPr lang="en-US" altLang="en-US" sz="900" dirty="0"/>
          </a:p>
        </p:txBody>
      </p:sp>
      <p:sp>
        <p:nvSpPr>
          <p:cNvPr id="2" name="Content Placeholder 1"/>
          <p:cNvSpPr>
            <a:spLocks noGrp="1"/>
          </p:cNvSpPr>
          <p:nvPr>
            <p:ph sz="half" idx="2"/>
          </p:nvPr>
        </p:nvSpPr>
        <p:spPr>
          <a:xfrm>
            <a:off x="8399206" y="6034087"/>
            <a:ext cx="685800" cy="644525"/>
          </a:xfrm>
        </p:spPr>
        <p:txBody>
          <a:bodyPr/>
          <a:lstStyle/>
          <a:p>
            <a:pPr eaLnBrk="1" hangingPunct="1"/>
            <a:r>
              <a:rPr lang="en-US" altLang="en-US" dirty="0"/>
              <a:t> </a:t>
            </a:r>
          </a:p>
        </p:txBody>
      </p:sp>
      <p:sp>
        <p:nvSpPr>
          <p:cNvPr id="6" name="Footer Placeholder 5"/>
          <p:cNvSpPr>
            <a:spLocks noGrp="1"/>
          </p:cNvSpPr>
          <p:nvPr>
            <p:ph type="ftr" sz="quarter" idx="11"/>
          </p:nvPr>
        </p:nvSpPr>
        <p:spPr/>
        <p:txBody>
          <a:bodyPr/>
          <a:lstStyle/>
          <a:p>
            <a:pPr>
              <a:defRPr/>
            </a:pPr>
            <a:r>
              <a:rPr lang="en-US" altLang="zh-CN"/>
              <a:t>Adaboost , 2022.9.29a</a:t>
            </a:r>
          </a:p>
        </p:txBody>
      </p:sp>
      <p:sp>
        <p:nvSpPr>
          <p:cNvPr id="52230"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8AAFEC1C-3A56-4DA9-A1F4-BE6CED998F33}" type="slidenum">
              <a:rPr lang="en-US" altLang="en-US" sz="1200">
                <a:latin typeface="Garamond" pitchFamily="18" charset="0"/>
              </a:rPr>
              <a:pPr eaLnBrk="1" hangingPunct="1">
                <a:spcBef>
                  <a:spcPct val="0"/>
                </a:spcBef>
                <a:buFontTx/>
                <a:buNone/>
              </a:pPr>
              <a:t>57</a:t>
            </a:fld>
            <a:endParaRPr lang="en-US" altLang="en-US" sz="1200">
              <a:latin typeface="Garamond" pitchFamily="18" charset="0"/>
            </a:endParaRPr>
          </a:p>
        </p:txBody>
      </p:sp>
      <p:sp>
        <p:nvSpPr>
          <p:cNvPr id="52231" name="TextBox 8"/>
          <p:cNvSpPr txBox="1">
            <a:spLocks noChangeArrowheads="1"/>
          </p:cNvSpPr>
          <p:nvPr/>
        </p:nvSpPr>
        <p:spPr bwMode="auto">
          <a:xfrm>
            <a:off x="3581400" y="339725"/>
            <a:ext cx="22098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2000" dirty="0">
                <a:latin typeface="Arial" charset="0"/>
              </a:rPr>
              <a:t>Use Step4 of the AdaBoost algo. </a:t>
            </a:r>
          </a:p>
          <a:p>
            <a:pPr eaLnBrk="1" hangingPunct="1">
              <a:spcBef>
                <a:spcPct val="0"/>
              </a:spcBef>
              <a:buFontTx/>
              <a:buNone/>
            </a:pPr>
            <a:r>
              <a:rPr lang="en-US" altLang="en-US" sz="2000" dirty="0">
                <a:latin typeface="Arial" charset="0"/>
              </a:rPr>
              <a:t>To find </a:t>
            </a:r>
            <a:r>
              <a:rPr lang="en-US" altLang="en-US" sz="2000" dirty="0" err="1">
                <a:latin typeface="Arial" charset="0"/>
              </a:rPr>
              <a:t>CE</a:t>
            </a:r>
            <a:r>
              <a:rPr lang="en-US" altLang="en-US" sz="2000" baseline="-25000" dirty="0" err="1">
                <a:latin typeface="Arial" charset="0"/>
              </a:rPr>
              <a:t>t</a:t>
            </a:r>
            <a:endParaRPr lang="en-US" altLang="en-US" sz="2000" baseline="-25000" dirty="0">
              <a:latin typeface="Arial" charset="0"/>
            </a:endParaRPr>
          </a:p>
        </p:txBody>
      </p:sp>
      <mc:AlternateContent xmlns:mc="http://schemas.openxmlformats.org/markup-compatibility/2006" xmlns:a14="http://schemas.microsoft.com/office/drawing/2010/main">
        <mc:Choice Requires="a14">
          <p:sp>
            <p:nvSpPr>
              <p:cNvPr id="9" name="Object 223">
                <a:extLst>
                  <a:ext uri="{FF2B5EF4-FFF2-40B4-BE49-F238E27FC236}">
                    <a16:creationId xmlns:a16="http://schemas.microsoft.com/office/drawing/2014/main" id="{BB3C9B7E-5474-4010-A87D-D43F02281CB7}"/>
                  </a:ext>
                </a:extLst>
              </p:cNvPr>
              <p:cNvSpPr txBox="1"/>
              <p:nvPr/>
            </p:nvSpPr>
            <p:spPr bwMode="auto">
              <a:xfrm>
                <a:off x="19050" y="4906329"/>
                <a:ext cx="2211940" cy="1024572"/>
              </a:xfrm>
              <a:prstGeom prst="rect">
                <a:avLst/>
              </a:prstGeom>
              <a:noFill/>
              <a:ln w="9525">
                <a:solidFill>
                  <a:schemeClr val="tx1"/>
                </a:solidFill>
                <a:miter lim="800000"/>
                <a:headEnd/>
                <a:tailEnd/>
              </a:ln>
            </p:spPr>
            <p:txBody>
              <a:bodyPr>
                <a:normAutofit fontScale="62500" lnSpcReduction="20000"/>
              </a:bodyPr>
              <a:lstStyle/>
              <a:p>
                <a:pPr/>
                <a14:m>
                  <m:oMathPara xmlns:m="http://schemas.openxmlformats.org/officeDocument/2006/math">
                    <m:oMathParaPr>
                      <m:jc m:val="left"/>
                    </m:oMathParaPr>
                    <m:oMath xmlns:m="http://schemas.openxmlformats.org/officeDocument/2006/math">
                      <m:r>
                        <m:rPr>
                          <m:nor/>
                        </m:rPr>
                        <a:rPr lang="en-US" i="0">
                          <a:solidFill>
                            <a:srgbClr val="000000"/>
                          </a:solidFill>
                          <a:latin typeface="Cambria Math" panose="02040503050406030204" pitchFamily="18" charset="0"/>
                        </a:rPr>
                        <m:t>Resulting</m:t>
                      </m:r>
                      <m:r>
                        <m:rPr>
                          <m:nor/>
                        </m:rPr>
                        <a:rPr lang="en-US" i="0">
                          <a:solidFill>
                            <a:srgbClr val="000000"/>
                          </a:solidFill>
                          <a:latin typeface="Cambria Math" panose="02040503050406030204" pitchFamily="18" charset="0"/>
                        </a:rPr>
                        <m:t> </m:t>
                      </m:r>
                      <m:r>
                        <m:rPr>
                          <m:nor/>
                        </m:rPr>
                        <a:rPr lang="en-US" i="0">
                          <a:solidFill>
                            <a:srgbClr val="000000"/>
                          </a:solidFill>
                          <a:latin typeface="Cambria Math" panose="02040503050406030204" pitchFamily="18" charset="0"/>
                        </a:rPr>
                        <m:t>strong</m:t>
                      </m:r>
                      <m:r>
                        <m:rPr>
                          <m:nor/>
                        </m:rPr>
                        <a:rPr lang="en-US" i="0">
                          <a:solidFill>
                            <a:srgbClr val="000000"/>
                          </a:solidFill>
                          <a:latin typeface="Cambria Math" panose="02040503050406030204" pitchFamily="18" charset="0"/>
                        </a:rPr>
                        <m:t> </m:t>
                      </m:r>
                      <m:r>
                        <m:rPr>
                          <m:nor/>
                        </m:rPr>
                        <a:rPr lang="en-US" i="0">
                          <a:solidFill>
                            <a:srgbClr val="000000"/>
                          </a:solidFill>
                          <a:latin typeface="Cambria Math" panose="02040503050406030204" pitchFamily="18" charset="0"/>
                        </a:rPr>
                        <m:t>classifier</m:t>
                      </m:r>
                      <m:r>
                        <m:rPr>
                          <m:nor/>
                        </m:rPr>
                        <a:rPr lang="en-US" i="0">
                          <a:solidFill>
                            <a:srgbClr val="000000"/>
                          </a:solidFill>
                          <a:latin typeface="Cambria Math" panose="02040503050406030204" pitchFamily="18" charset="0"/>
                        </a:rPr>
                        <m:t>:</m:t>
                      </m:r>
                    </m:oMath>
                    <m:oMath xmlns:m="http://schemas.openxmlformats.org/officeDocument/2006/math">
                      <m:r>
                        <a:rPr lang="en-US" i="1">
                          <a:solidFill>
                            <a:srgbClr val="000000"/>
                          </a:solidFill>
                          <a:latin typeface="Cambria Math" panose="02040503050406030204" pitchFamily="18" charset="0"/>
                        </a:rPr>
                        <m:t>𝐻</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𝑥</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𝑠𝑖𝑔𝑛</m:t>
                      </m:r>
                      <m:d>
                        <m:dPr>
                          <m:ctrlPr>
                            <a:rPr lang="en-US" i="1">
                              <a:solidFill>
                                <a:srgbClr val="000000"/>
                              </a:solidFill>
                              <a:latin typeface="Cambria Math" panose="02040503050406030204" pitchFamily="18" charset="0"/>
                            </a:rPr>
                          </m:ctrlPr>
                        </m:dPr>
                        <m:e>
                          <m:nary>
                            <m:naryPr>
                              <m:chr m:val="∑"/>
                              <m:ctrlPr>
                                <a:rPr lang="en-US" i="1">
                                  <a:solidFill>
                                    <a:srgbClr val="000000"/>
                                  </a:solidFill>
                                  <a:latin typeface="Cambria Math" panose="02040503050406030204" pitchFamily="18" charset="0"/>
                                </a:rPr>
                              </m:ctrlPr>
                            </m:naryPr>
                            <m:sub>
                              <m:r>
                                <a:rPr lang="en-US" i="1">
                                  <a:solidFill>
                                    <a:srgbClr val="000000"/>
                                  </a:solidFill>
                                  <a:latin typeface="Cambria Math" panose="02040503050406030204" pitchFamily="18" charset="0"/>
                                </a:rPr>
                                <m:t>𝑡</m:t>
                              </m:r>
                              <m:r>
                                <a:rPr lang="en-US" i="1">
                                  <a:solidFill>
                                    <a:srgbClr val="000000"/>
                                  </a:solidFill>
                                  <a:latin typeface="Cambria Math" panose="02040503050406030204" pitchFamily="18" charset="0"/>
                                </a:rPr>
                                <m:t>=1</m:t>
                              </m:r>
                            </m:sub>
                            <m:sup>
                              <m:r>
                                <a:rPr lang="en-US" i="1">
                                  <a:solidFill>
                                    <a:srgbClr val="000000"/>
                                  </a:solidFill>
                                  <a:latin typeface="Cambria Math" panose="02040503050406030204" pitchFamily="18" charset="0"/>
                                </a:rPr>
                                <m:t>𝑇</m:t>
                              </m:r>
                            </m:sup>
                            <m:e>
                              <m:sSub>
                                <m:sSubPr>
                                  <m:ctrlPr>
                                    <a:rPr lang="en-US" i="1">
                                      <a:solidFill>
                                        <a:srgbClr val="000000"/>
                                      </a:solidFill>
                                      <a:latin typeface="Cambria Math" panose="02040503050406030204" pitchFamily="18" charset="0"/>
                                    </a:rPr>
                                  </m:ctrlPr>
                                </m:sSubPr>
                                <m:e>
                                  <m:r>
                                    <m:rPr>
                                      <m:sty m:val="p"/>
                                    </m:rPr>
                                    <a:rPr lang="en-US" i="1">
                                      <a:solidFill>
                                        <a:srgbClr val="000000"/>
                                      </a:solidFill>
                                      <a:latin typeface="Cambria Math" panose="02040503050406030204" pitchFamily="18" charset="0"/>
                                    </a:rPr>
                                    <m:t>α</m:t>
                                  </m:r>
                                </m:e>
                                <m:sub>
                                  <m:r>
                                    <a:rPr lang="en-US" i="1">
                                      <a:solidFill>
                                        <a:srgbClr val="000000"/>
                                      </a:solidFill>
                                      <a:latin typeface="Cambria Math" panose="02040503050406030204" pitchFamily="18" charset="0"/>
                                    </a:rPr>
                                    <m:t>𝑡</m:t>
                                  </m:r>
                                </m:sub>
                              </m:sSub>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h</m:t>
                                  </m:r>
                                </m:e>
                                <m:sub>
                                  <m:r>
                                    <a:rPr lang="en-US" i="1">
                                      <a:solidFill>
                                        <a:srgbClr val="000000"/>
                                      </a:solidFill>
                                      <a:latin typeface="Cambria Math" panose="02040503050406030204" pitchFamily="18" charset="0"/>
                                    </a:rPr>
                                    <m:t>𝑡</m:t>
                                  </m:r>
                                </m:sub>
                              </m:sSub>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𝑥</m:t>
                              </m:r>
                              <m:r>
                                <a:rPr lang="en-US" i="1">
                                  <a:solidFill>
                                    <a:srgbClr val="000000"/>
                                  </a:solidFill>
                                  <a:latin typeface="Cambria Math" panose="02040503050406030204" pitchFamily="18" charset="0"/>
                                </a:rPr>
                                <m:t>)</m:t>
                              </m:r>
                            </m:e>
                          </m:nary>
                        </m:e>
                      </m:d>
                    </m:oMath>
                  </m:oMathPara>
                </a14:m>
                <a:endParaRPr lang="en-US" dirty="0"/>
              </a:p>
            </p:txBody>
          </p:sp>
        </mc:Choice>
        <mc:Fallback xmlns="">
          <p:sp>
            <p:nvSpPr>
              <p:cNvPr id="9" name="Object 223">
                <a:extLst>
                  <a:ext uri="{FF2B5EF4-FFF2-40B4-BE49-F238E27FC236}">
                    <a16:creationId xmlns:a16="http://schemas.microsoft.com/office/drawing/2014/main" id="{BB3C9B7E-5474-4010-A87D-D43F02281CB7}"/>
                  </a:ext>
                </a:extLst>
              </p:cNvPr>
              <p:cNvSpPr txBox="1">
                <a:spLocks noRot="1" noChangeAspect="1" noMove="1" noResize="1" noEditPoints="1" noAdjustHandles="1" noChangeArrowheads="1" noChangeShapeType="1" noTextEdit="1"/>
              </p:cNvSpPr>
              <p:nvPr/>
            </p:nvSpPr>
            <p:spPr bwMode="auto">
              <a:xfrm>
                <a:off x="19050" y="4906329"/>
                <a:ext cx="2211940" cy="1024572"/>
              </a:xfrm>
              <a:prstGeom prst="rect">
                <a:avLst/>
              </a:prstGeom>
              <a:blipFill>
                <a:blip r:embed="rId3"/>
                <a:stretch>
                  <a:fillRect/>
                </a:stretch>
              </a:blipFill>
              <a:ln w="9525">
                <a:solidFill>
                  <a:schemeClr val="tx1"/>
                </a:solidFill>
                <a:miter lim="800000"/>
                <a:headEnd/>
                <a:tailEnd/>
              </a:ln>
            </p:spPr>
            <p:txBody>
              <a:bodyPr/>
              <a:lstStyle/>
              <a:p>
                <a:r>
                  <a:rPr lang="en-US">
                    <a:noFill/>
                  </a:rPr>
                  <a:t> </a:t>
                </a:r>
              </a:p>
            </p:txBody>
          </p:sp>
        </mc:Fallback>
      </mc:AlternateContent>
      <p:sp>
        <p:nvSpPr>
          <p:cNvPr id="4" name="Right Brace 3">
            <a:extLst>
              <a:ext uri="{FF2B5EF4-FFF2-40B4-BE49-F238E27FC236}">
                <a16:creationId xmlns:a16="http://schemas.microsoft.com/office/drawing/2014/main" id="{5F6B08D0-CC69-484E-94DD-052A06A2D07B}"/>
              </a:ext>
            </a:extLst>
          </p:cNvPr>
          <p:cNvSpPr/>
          <p:nvPr/>
        </p:nvSpPr>
        <p:spPr>
          <a:xfrm>
            <a:off x="7205642" y="2323388"/>
            <a:ext cx="304800" cy="147732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a:extLst>
              <a:ext uri="{FF2B5EF4-FFF2-40B4-BE49-F238E27FC236}">
                <a16:creationId xmlns:a16="http://schemas.microsoft.com/office/drawing/2014/main" id="{4A610A2D-79A4-4B17-977A-FDD613BBF9B0}"/>
              </a:ext>
            </a:extLst>
          </p:cNvPr>
          <p:cNvSpPr txBox="1"/>
          <p:nvPr/>
        </p:nvSpPr>
        <p:spPr>
          <a:xfrm>
            <a:off x="6162488" y="21226"/>
            <a:ext cx="2811988" cy="1600438"/>
          </a:xfrm>
          <a:prstGeom prst="rect">
            <a:avLst/>
          </a:prstGeom>
          <a:noFill/>
          <a:ln>
            <a:solidFill>
              <a:schemeClr val="accent1">
                <a:shade val="95000"/>
                <a:satMod val="105000"/>
              </a:schemeClr>
            </a:solidFill>
          </a:ln>
        </p:spPr>
        <p:txBody>
          <a:bodyPr wrap="none" rtlCol="0">
            <a:spAutoFit/>
          </a:bodyPr>
          <a:lstStyle/>
          <a:p>
            <a:r>
              <a:rPr lang="en-US" sz="1400" dirty="0"/>
              <a:t>Check with H(xi) for each sample</a:t>
            </a:r>
          </a:p>
          <a:p>
            <a:r>
              <a:rPr lang="en-US" sz="1400" dirty="0"/>
              <a:t> xi, and </a:t>
            </a:r>
          </a:p>
          <a:p>
            <a:r>
              <a:rPr lang="en-US" sz="1400" dirty="0"/>
              <a:t>CE =sum(| (</a:t>
            </a:r>
            <a:r>
              <a:rPr lang="en-US" sz="1400" dirty="0" err="1"/>
              <a:t>Yi</a:t>
            </a:r>
            <a:r>
              <a:rPr lang="en-US" sz="1400" baseline="-25000" dirty="0" err="1"/>
              <a:t>class</a:t>
            </a:r>
            <a:r>
              <a:rPr lang="en-US" sz="1400" dirty="0"/>
              <a:t>-H(xi)) |)/N</a:t>
            </a:r>
          </a:p>
          <a:p>
            <a:r>
              <a:rPr lang="en-US" sz="1400" dirty="0"/>
              <a:t>If CE=0, </a:t>
            </a:r>
            <a:r>
              <a:rPr lang="en-US" sz="1400" dirty="0" err="1"/>
              <a:t>Adaboost</a:t>
            </a:r>
            <a:r>
              <a:rPr lang="en-US" sz="1400" dirty="0"/>
              <a:t> will stop</a:t>
            </a:r>
          </a:p>
          <a:p>
            <a:r>
              <a:rPr lang="en-US" sz="1400" dirty="0"/>
              <a:t>No need to find more classifiers</a:t>
            </a:r>
          </a:p>
          <a:p>
            <a:r>
              <a:rPr lang="en-US" sz="1400" dirty="0"/>
              <a:t>So in this example</a:t>
            </a:r>
          </a:p>
          <a:p>
            <a:r>
              <a:rPr lang="en-US" sz="1400" dirty="0"/>
              <a:t>T=3 is final, no t-4 or more</a:t>
            </a:r>
          </a:p>
        </p:txBody>
      </p:sp>
      <p:cxnSp>
        <p:nvCxnSpPr>
          <p:cNvPr id="10" name="Straight Arrow Connector 9">
            <a:extLst>
              <a:ext uri="{FF2B5EF4-FFF2-40B4-BE49-F238E27FC236}">
                <a16:creationId xmlns:a16="http://schemas.microsoft.com/office/drawing/2014/main" id="{D885F246-DDDF-488A-BB46-BD7EBE754A7E}"/>
              </a:ext>
            </a:extLst>
          </p:cNvPr>
          <p:cNvCxnSpPr>
            <a:endCxn id="4" idx="1"/>
          </p:cNvCxnSpPr>
          <p:nvPr/>
        </p:nvCxnSpPr>
        <p:spPr>
          <a:xfrm flipH="1">
            <a:off x="7510442" y="1621664"/>
            <a:ext cx="642958" cy="14403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903694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274638"/>
            <a:ext cx="8229600" cy="411162"/>
          </a:xfrm>
        </p:spPr>
        <p:txBody>
          <a:bodyPr>
            <a:noAutofit/>
          </a:bodyPr>
          <a:lstStyle/>
          <a:p>
            <a:r>
              <a:rPr lang="en-US" sz="3600" dirty="0"/>
              <a:t>Analysis of the strong classifier H(t=3,x)</a:t>
            </a:r>
          </a:p>
        </p:txBody>
      </p:sp>
      <p:sp>
        <p:nvSpPr>
          <p:cNvPr id="8" name="Content Placeholder 7"/>
          <p:cNvSpPr>
            <a:spLocks noGrp="1"/>
          </p:cNvSpPr>
          <p:nvPr>
            <p:ph idx="1"/>
          </p:nvPr>
        </p:nvSpPr>
        <p:spPr>
          <a:xfrm>
            <a:off x="76200" y="3200400"/>
            <a:ext cx="9067800" cy="4525963"/>
          </a:xfrm>
        </p:spPr>
        <p:txBody>
          <a:bodyPr>
            <a:normAutofit/>
          </a:bodyPr>
          <a:lstStyle/>
          <a:p>
            <a:r>
              <a:rPr lang="en-US" altLang="en-US" sz="1800" dirty="0"/>
              <a:t>H(t=2,xi) </a:t>
            </a:r>
            <a:r>
              <a:rPr lang="pt-BR" altLang="zh-TW" sz="1800" dirty="0"/>
              <a:t>=sign{ a1*h1(xi)+ a2*h2(xi) + a3*h3(xi)  }, recall earlier : a1=</a:t>
            </a:r>
            <a:r>
              <a:rPr lang="en-US" altLang="en-US" sz="1800" dirty="0"/>
              <a:t> 0.973</a:t>
            </a:r>
            <a:r>
              <a:rPr lang="pt-BR" altLang="zh-TW" sz="1800" dirty="0"/>
              <a:t>,a2=</a:t>
            </a:r>
            <a:r>
              <a:rPr lang="en-US" altLang="en-US" sz="1800" dirty="0"/>
              <a:t> 0.8961, a3=</a:t>
            </a:r>
            <a:r>
              <a:rPr lang="pt-BR" altLang="zh-TW" sz="1800" dirty="0"/>
              <a:t>-0.668</a:t>
            </a:r>
          </a:p>
          <a:p>
            <a:r>
              <a:rPr lang="pt-BR" altLang="zh-TW" sz="1800" dirty="0"/>
              <a:t>Now Test each xi,  </a:t>
            </a:r>
          </a:p>
          <a:p>
            <a:r>
              <a:rPr lang="pt-BR" altLang="zh-TW" sz="1400" dirty="0"/>
              <a:t>H(xi=1)= sign{a1*h1(xi)+ a2*h2(xi) + a3*h3(xi)}=sign(0.973*-1+0.896*1-0.668*1)=-1, true class =-1, (correct)</a:t>
            </a:r>
          </a:p>
          <a:p>
            <a:r>
              <a:rPr lang="pt-BR" altLang="zh-TW" sz="1400" dirty="0"/>
              <a:t>H(xi=2)= sign{a1*h1(xi)+ a2*h2(xi) + a3*h3(xi)}=sign(0.973*-1+0.896*1-0.668*1)-1=, true class =-1, (correct)</a:t>
            </a:r>
          </a:p>
          <a:p>
            <a:r>
              <a:rPr lang="pt-BR" altLang="zh-TW" sz="1400" dirty="0"/>
              <a:t>H(xi=3)= sign{a1*h1(xi)+ a2*h2(xi) + a3*h3(xi)}=sign(0.973*-1+0.896*-1-0.668*-1)=-1, true class =-1, (correct)</a:t>
            </a:r>
          </a:p>
          <a:p>
            <a:r>
              <a:rPr lang="pt-BR" altLang="zh-TW" sz="1400" dirty="0"/>
              <a:t>H(xi=4)= sign{a1*h1(xi)+ a2*h2(xi) + a3*h3(xi)}=sign(0.973*-1+0.896*-1-0.668*-1)=-1, true class =-1, (correct)</a:t>
            </a:r>
          </a:p>
          <a:p>
            <a:r>
              <a:rPr lang="pt-BR" altLang="zh-TW" sz="1400" dirty="0"/>
              <a:t>H(xi=5)= sign{a1*h1(xi)+ a2*h2(xi) + a3*h3(xi)}=sign(0.973*-1+0.896*1-0.668*-1)=1, true class =-1, (correct)</a:t>
            </a:r>
          </a:p>
          <a:p>
            <a:r>
              <a:rPr lang="pt-BR" altLang="zh-TW" sz="1400" dirty="0"/>
              <a:t>H(xi=6)= sign{a1*h1(xi)+ a2*h2(xi) + a3*h3(xi)}=sign(0.973*1+0.896*1-0.668*1)=1, true class =-1, (correct)</a:t>
            </a:r>
          </a:p>
          <a:p>
            <a:r>
              <a:rPr lang="pt-BR" altLang="zh-TW" sz="1400" dirty="0"/>
              <a:t>H(xi=7)= sign{a1*h1(xi)+ a2*h2(xi) + a3*h3(xi)}=sign(0.973*1+0.896*1-0.668*1)=1, true class =-1, (correct)</a:t>
            </a:r>
          </a:p>
          <a:p>
            <a:r>
              <a:rPr lang="pt-BR" altLang="zh-TW" sz="1400" dirty="0"/>
              <a:t>H(xi=8)= sign{a1*h1(xi)+ a2*h2(xi) + a3*h3(xi)}=sign(0.973*1+0.896*1-0.668*1)=1, true class =-1, (correct)</a:t>
            </a:r>
          </a:p>
          <a:p>
            <a:r>
              <a:rPr lang="pt-BR" altLang="zh-TW" sz="1400" dirty="0"/>
              <a:t>H(t=3) is all correct for all xi, so adaboost will stop.</a:t>
            </a:r>
          </a:p>
          <a:p>
            <a:endParaRPr lang="pt-BR" altLang="zh-TW" sz="1400" dirty="0"/>
          </a:p>
          <a:p>
            <a:endParaRPr lang="pt-BR" altLang="zh-TW" sz="1400" dirty="0"/>
          </a:p>
        </p:txBody>
      </p:sp>
      <p:sp>
        <p:nvSpPr>
          <p:cNvPr id="5" name="Footer Placeholder 4"/>
          <p:cNvSpPr>
            <a:spLocks noGrp="1"/>
          </p:cNvSpPr>
          <p:nvPr>
            <p:ph type="ftr" sz="quarter" idx="11"/>
          </p:nvPr>
        </p:nvSpPr>
        <p:spPr/>
        <p:txBody>
          <a:bodyPr/>
          <a:lstStyle/>
          <a:p>
            <a:pPr>
              <a:defRPr/>
            </a:pPr>
            <a:r>
              <a:rPr lang="en-US" altLang="zh-CN"/>
              <a:t>Adaboost , 2022.9.29a</a:t>
            </a:r>
          </a:p>
        </p:txBody>
      </p:sp>
      <p:sp>
        <p:nvSpPr>
          <p:cNvPr id="6" name="Slide Number Placeholder 5"/>
          <p:cNvSpPr>
            <a:spLocks noGrp="1"/>
          </p:cNvSpPr>
          <p:nvPr>
            <p:ph type="sldNum" sz="quarter" idx="12"/>
          </p:nvPr>
        </p:nvSpPr>
        <p:spPr/>
        <p:txBody>
          <a:bodyPr/>
          <a:lstStyle/>
          <a:p>
            <a:fld id="{68CB3C58-239C-48F5-98C9-2DD668D4DB6C}" type="slidenum">
              <a:rPr lang="en-US" altLang="en-US" smtClean="0"/>
              <a:pPr/>
              <a:t>58</a:t>
            </a:fld>
            <a:endParaRPr lang="en-US" altLang="en-US" dirty="0"/>
          </a:p>
        </p:txBody>
      </p:sp>
      <p:sp>
        <p:nvSpPr>
          <p:cNvPr id="9" name="Rectangle 8"/>
          <p:cNvSpPr/>
          <p:nvPr/>
        </p:nvSpPr>
        <p:spPr>
          <a:xfrm>
            <a:off x="76200" y="776071"/>
            <a:ext cx="8686800" cy="2308324"/>
          </a:xfrm>
          <a:prstGeom prst="rect">
            <a:avLst/>
          </a:prstGeom>
        </p:spPr>
        <p:txBody>
          <a:bodyPr wrap="square">
            <a:spAutoFit/>
          </a:bodyPr>
          <a:lstStyle/>
          <a:p>
            <a:r>
              <a:rPr lang="en-US" altLang="en-US" sz="1600" dirty="0"/>
              <a:t>h(t=1,xi=1)= -1 , </a:t>
            </a:r>
          </a:p>
          <a:p>
            <a:r>
              <a:rPr lang="en-US" altLang="en-US" sz="1600" dirty="0"/>
              <a:t>h(t=1,xi=2)= -1, </a:t>
            </a:r>
          </a:p>
          <a:p>
            <a:r>
              <a:rPr lang="en-US" altLang="en-US" sz="1600" dirty="0"/>
              <a:t>h(t=1,xi=3)= -1, </a:t>
            </a:r>
          </a:p>
          <a:p>
            <a:r>
              <a:rPr lang="en-US" altLang="en-US" sz="1600" dirty="0"/>
              <a:t>h(t=1,xi=4)= -1, </a:t>
            </a:r>
          </a:p>
          <a:p>
            <a:r>
              <a:rPr lang="en-US" altLang="en-US" sz="1600" dirty="0"/>
              <a:t>h(t=1,xi=5)= -1, </a:t>
            </a:r>
          </a:p>
          <a:p>
            <a:r>
              <a:rPr lang="en-US" altLang="en-US" sz="1600" dirty="0"/>
              <a:t>h(t=1,xi=6)= 1, </a:t>
            </a:r>
          </a:p>
          <a:p>
            <a:r>
              <a:rPr lang="en-US" altLang="en-US" sz="1600" dirty="0"/>
              <a:t>h(t=1,xi=7)= 1, </a:t>
            </a:r>
          </a:p>
          <a:p>
            <a:r>
              <a:rPr lang="en-US" altLang="en-US" sz="1600" dirty="0"/>
              <a:t>h(t=1,xi=8)= 1, </a:t>
            </a:r>
          </a:p>
          <a:p>
            <a:r>
              <a:rPr lang="en-US" altLang="en-US" sz="1600" dirty="0">
                <a:solidFill>
                  <a:srgbClr val="FF0000"/>
                </a:solidFill>
              </a:rPr>
              <a:t>% For the Strong classifier H(x), weak h(x) classifiers’ correctness is not important any more</a:t>
            </a:r>
          </a:p>
        </p:txBody>
      </p:sp>
      <p:sp>
        <p:nvSpPr>
          <p:cNvPr id="10" name="TextBox 9"/>
          <p:cNvSpPr txBox="1"/>
          <p:nvPr/>
        </p:nvSpPr>
        <p:spPr>
          <a:xfrm>
            <a:off x="2189155" y="772518"/>
            <a:ext cx="1574470" cy="2369880"/>
          </a:xfrm>
          <a:prstGeom prst="rect">
            <a:avLst/>
          </a:prstGeom>
          <a:noFill/>
        </p:spPr>
        <p:txBody>
          <a:bodyPr wrap="none" rtlCol="0">
            <a:spAutoFit/>
          </a:bodyPr>
          <a:lstStyle/>
          <a:p>
            <a:r>
              <a:rPr lang="en-US" altLang="en-US" sz="1600" dirty="0"/>
              <a:t>h(t=2,xi=1)=1 , </a:t>
            </a:r>
          </a:p>
          <a:p>
            <a:r>
              <a:rPr lang="en-US" altLang="en-US" sz="1600" dirty="0"/>
              <a:t>h(t=2,xi=2)=1, </a:t>
            </a:r>
          </a:p>
          <a:p>
            <a:r>
              <a:rPr lang="en-US" altLang="en-US" sz="1600" dirty="0"/>
              <a:t>h(t=2,xi=3)=-1,</a:t>
            </a:r>
          </a:p>
          <a:p>
            <a:r>
              <a:rPr lang="en-US" altLang="en-US" sz="1600" dirty="0"/>
              <a:t>h(t=2,xi=4)=-1,</a:t>
            </a:r>
          </a:p>
          <a:p>
            <a:r>
              <a:rPr lang="en-US" altLang="en-US" sz="1600" dirty="0"/>
              <a:t>h(t=2,xi=5)=1, </a:t>
            </a:r>
          </a:p>
          <a:p>
            <a:r>
              <a:rPr lang="en-US" altLang="en-US" sz="1600" dirty="0"/>
              <a:t>h(t=2,xi=6)=1, </a:t>
            </a:r>
          </a:p>
          <a:p>
            <a:r>
              <a:rPr lang="en-US" altLang="en-US" sz="1600" dirty="0"/>
              <a:t>h(t=2,xi=7)=1, </a:t>
            </a:r>
          </a:p>
          <a:p>
            <a:r>
              <a:rPr lang="en-US" altLang="en-US" sz="1600" dirty="0"/>
              <a:t>h(t=2,xi=8)=1, </a:t>
            </a:r>
          </a:p>
          <a:p>
            <a:endParaRPr lang="en-US" dirty="0"/>
          </a:p>
        </p:txBody>
      </p:sp>
      <p:sp>
        <p:nvSpPr>
          <p:cNvPr id="2" name="TextBox 1"/>
          <p:cNvSpPr txBox="1"/>
          <p:nvPr/>
        </p:nvSpPr>
        <p:spPr>
          <a:xfrm>
            <a:off x="4191000" y="499041"/>
            <a:ext cx="1643399" cy="2308324"/>
          </a:xfrm>
          <a:prstGeom prst="rect">
            <a:avLst/>
          </a:prstGeom>
          <a:noFill/>
        </p:spPr>
        <p:txBody>
          <a:bodyPr wrap="none" rtlCol="0">
            <a:spAutoFit/>
          </a:bodyPr>
          <a:lstStyle/>
          <a:p>
            <a:pPr eaLnBrk="1" hangingPunct="1"/>
            <a:endParaRPr lang="en-US" altLang="en-US" sz="1600" dirty="0"/>
          </a:p>
          <a:p>
            <a:r>
              <a:rPr lang="en-US" altLang="en-US" sz="1600" dirty="0"/>
              <a:t>h(t=3,xi=1)= 1 , </a:t>
            </a:r>
          </a:p>
          <a:p>
            <a:r>
              <a:rPr lang="en-US" altLang="en-US" sz="1600" dirty="0"/>
              <a:t>h(t=3,xi=2)= 1, </a:t>
            </a:r>
          </a:p>
          <a:p>
            <a:r>
              <a:rPr lang="en-US" altLang="en-US" sz="1600" dirty="0"/>
              <a:t>h(t=3,xi=3)= -1,</a:t>
            </a:r>
          </a:p>
          <a:p>
            <a:r>
              <a:rPr lang="en-US" altLang="en-US" sz="1600" dirty="0"/>
              <a:t>h(t=3,xi=4)= -1 ,</a:t>
            </a:r>
          </a:p>
          <a:p>
            <a:r>
              <a:rPr lang="en-US" altLang="en-US" sz="1600" dirty="0"/>
              <a:t>h(t=3,xi=5)= -1 ,</a:t>
            </a:r>
          </a:p>
          <a:p>
            <a:r>
              <a:rPr lang="en-US" altLang="en-US" sz="1600" dirty="0"/>
              <a:t>h(t=3,xi=6)= 1 , </a:t>
            </a:r>
          </a:p>
          <a:p>
            <a:r>
              <a:rPr lang="en-US" altLang="en-US" sz="1600" dirty="0"/>
              <a:t>h(t=3,xi=7)= 1 , </a:t>
            </a:r>
          </a:p>
          <a:p>
            <a:r>
              <a:rPr lang="en-US" altLang="en-US" sz="1600" dirty="0"/>
              <a:t>h(t=3,xi=8)= 1 , </a:t>
            </a:r>
            <a:endParaRPr lang="en-US" sz="1600" dirty="0"/>
          </a:p>
        </p:txBody>
      </p:sp>
    </p:spTree>
    <p:extLst>
      <p:ext uri="{BB962C8B-B14F-4D97-AF65-F5344CB8AC3E}">
        <p14:creationId xmlns:p14="http://schemas.microsoft.com/office/powerpoint/2010/main" val="110760539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333643B-B89E-4877-8F03-BCD1906198BD}"/>
              </a:ext>
            </a:extLst>
          </p:cNvPr>
          <p:cNvSpPr>
            <a:spLocks noGrp="1"/>
          </p:cNvSpPr>
          <p:nvPr>
            <p:ph type="title"/>
          </p:nvPr>
        </p:nvSpPr>
        <p:spPr>
          <a:xfrm>
            <a:off x="457200" y="118545"/>
            <a:ext cx="8229600" cy="365125"/>
          </a:xfrm>
        </p:spPr>
        <p:txBody>
          <a:bodyPr>
            <a:noAutofit/>
          </a:bodyPr>
          <a:lstStyle/>
          <a:p>
            <a:r>
              <a:rPr lang="en-US" sz="2800" dirty="0"/>
              <a:t>Overall result discussion </a:t>
            </a:r>
          </a:p>
        </p:txBody>
      </p:sp>
      <p:sp>
        <p:nvSpPr>
          <p:cNvPr id="8" name="Content Placeholder 7">
            <a:extLst>
              <a:ext uri="{FF2B5EF4-FFF2-40B4-BE49-F238E27FC236}">
                <a16:creationId xmlns:a16="http://schemas.microsoft.com/office/drawing/2014/main" id="{6338D3DD-A162-415D-9051-1D36BB98F919}"/>
              </a:ext>
            </a:extLst>
          </p:cNvPr>
          <p:cNvSpPr>
            <a:spLocks noGrp="1"/>
          </p:cNvSpPr>
          <p:nvPr>
            <p:ph sz="half" idx="1"/>
          </p:nvPr>
        </p:nvSpPr>
        <p:spPr>
          <a:xfrm>
            <a:off x="76200" y="170113"/>
            <a:ext cx="4495800" cy="4525963"/>
          </a:xfrm>
        </p:spPr>
        <p:txBody>
          <a:bodyPr>
            <a:noAutofit/>
          </a:bodyPr>
          <a:lstStyle/>
          <a:p>
            <a:endParaRPr lang="en-US" sz="1800" dirty="0"/>
          </a:p>
          <a:p>
            <a:r>
              <a:rPr lang="en-US" sz="1800" dirty="0"/>
              <a:t>////////// cycle t=1 ///////////////</a:t>
            </a:r>
          </a:p>
          <a:p>
            <a:r>
              <a:rPr lang="en-US" sz="1800" dirty="0"/>
              <a:t>sample index = </a:t>
            </a:r>
            <a:r>
              <a:rPr lang="en-US" sz="1800" dirty="0" err="1"/>
              <a:t>i</a:t>
            </a:r>
            <a:r>
              <a:rPr lang="en-US" sz="1800" dirty="0"/>
              <a:t>, num of samples N=8</a:t>
            </a:r>
          </a:p>
          <a:p>
            <a:r>
              <a:rPr lang="en-US" sz="1800" dirty="0"/>
              <a:t>model(t=1).alpha=0.973</a:t>
            </a:r>
          </a:p>
          <a:p>
            <a:r>
              <a:rPr lang="en-US" sz="1800" dirty="0"/>
              <a:t>model(t=1).dimension=2.000</a:t>
            </a:r>
          </a:p>
          <a:p>
            <a:r>
              <a:rPr lang="en-US" sz="1800" dirty="0"/>
              <a:t>Strong (cascade) classifier err=</a:t>
            </a:r>
            <a:r>
              <a:rPr lang="en-US" sz="1800" dirty="0" err="1"/>
              <a:t>sum_all_i</a:t>
            </a:r>
            <a:r>
              <a:rPr lang="en-US" sz="1800" dirty="0"/>
              <a:t>(</a:t>
            </a:r>
            <a:r>
              <a:rPr lang="en-US" sz="1800" dirty="0" err="1"/>
              <a:t>error_samples_i</a:t>
            </a:r>
            <a:r>
              <a:rPr lang="en-US" sz="1800" dirty="0"/>
              <a:t>)/N)=0.125</a:t>
            </a:r>
          </a:p>
          <a:p>
            <a:r>
              <a:rPr lang="en-US" sz="1800" dirty="0"/>
              <a:t>////////// cycle t=2 ///////////////</a:t>
            </a:r>
          </a:p>
          <a:p>
            <a:r>
              <a:rPr lang="en-US" sz="1800" dirty="0"/>
              <a:t>sample index = </a:t>
            </a:r>
            <a:r>
              <a:rPr lang="en-US" sz="1800" dirty="0" err="1"/>
              <a:t>i</a:t>
            </a:r>
            <a:r>
              <a:rPr lang="en-US" sz="1800" dirty="0"/>
              <a:t>, num of samples N=8</a:t>
            </a:r>
          </a:p>
          <a:p>
            <a:r>
              <a:rPr lang="en-US" sz="1800" dirty="0"/>
              <a:t>model(t=2).alpha=0.896</a:t>
            </a:r>
          </a:p>
          <a:p>
            <a:r>
              <a:rPr lang="en-US" sz="1800" dirty="0"/>
              <a:t>model(t=2).dimension=1.000</a:t>
            </a:r>
          </a:p>
          <a:p>
            <a:r>
              <a:rPr lang="en-US" sz="1800" dirty="0"/>
              <a:t>Strong (cascade) classifier err=</a:t>
            </a:r>
            <a:r>
              <a:rPr lang="en-US" sz="1800" dirty="0" err="1"/>
              <a:t>sum_all_i</a:t>
            </a:r>
            <a:r>
              <a:rPr lang="en-US" sz="1800" dirty="0"/>
              <a:t>(</a:t>
            </a:r>
            <a:r>
              <a:rPr lang="en-US" sz="1800" dirty="0" err="1"/>
              <a:t>error_samples_i</a:t>
            </a:r>
            <a:r>
              <a:rPr lang="en-US" sz="1800" dirty="0"/>
              <a:t>)/N)=0.125</a:t>
            </a:r>
          </a:p>
          <a:p>
            <a:r>
              <a:rPr lang="en-US" sz="1800" dirty="0"/>
              <a:t>////////// cycle t=3 ///////////////</a:t>
            </a:r>
          </a:p>
          <a:p>
            <a:r>
              <a:rPr lang="en-US" sz="1800" dirty="0"/>
              <a:t>sample index = </a:t>
            </a:r>
            <a:r>
              <a:rPr lang="en-US" sz="1800" dirty="0" err="1"/>
              <a:t>i</a:t>
            </a:r>
            <a:r>
              <a:rPr lang="en-US" sz="1800" dirty="0"/>
              <a:t>, num of samples N=8</a:t>
            </a:r>
          </a:p>
          <a:p>
            <a:r>
              <a:rPr lang="en-US" sz="1800" dirty="0"/>
              <a:t>model(t=3).alpha=0.668</a:t>
            </a:r>
          </a:p>
          <a:p>
            <a:r>
              <a:rPr lang="en-US" sz="1800" dirty="0"/>
              <a:t>model(t=3).dimension=1.000</a:t>
            </a:r>
          </a:p>
          <a:p>
            <a:r>
              <a:rPr lang="en-US" sz="1800" dirty="0"/>
              <a:t>Strong (cascade) classifier err=</a:t>
            </a:r>
            <a:r>
              <a:rPr lang="en-US" sz="1800" dirty="0" err="1"/>
              <a:t>sum_all_i</a:t>
            </a:r>
            <a:r>
              <a:rPr lang="en-US" sz="1800" dirty="0"/>
              <a:t>(</a:t>
            </a:r>
            <a:r>
              <a:rPr lang="en-US" sz="1800" dirty="0" err="1"/>
              <a:t>error_samples_i</a:t>
            </a:r>
            <a:r>
              <a:rPr lang="en-US" sz="1800" dirty="0"/>
              <a:t>)/N)=0.000</a:t>
            </a:r>
          </a:p>
          <a:p>
            <a:r>
              <a:rPr lang="en-US" sz="1800" dirty="0"/>
              <a:t>Since this error =0, so </a:t>
            </a:r>
            <a:r>
              <a:rPr lang="en-US" sz="1800" dirty="0" err="1"/>
              <a:t>Adaboost</a:t>
            </a:r>
            <a:r>
              <a:rPr lang="en-US" sz="1800" dirty="0"/>
              <a:t> stops</a:t>
            </a:r>
          </a:p>
        </p:txBody>
      </p:sp>
      <p:sp>
        <p:nvSpPr>
          <p:cNvPr id="2" name="Content Placeholder 1">
            <a:extLst>
              <a:ext uri="{FF2B5EF4-FFF2-40B4-BE49-F238E27FC236}">
                <a16:creationId xmlns:a16="http://schemas.microsoft.com/office/drawing/2014/main" id="{0513FD45-316C-4717-BB51-5811A2B97B5F}"/>
              </a:ext>
            </a:extLst>
          </p:cNvPr>
          <p:cNvSpPr>
            <a:spLocks noGrp="1"/>
          </p:cNvSpPr>
          <p:nvPr>
            <p:ph sz="half" idx="2"/>
          </p:nvPr>
        </p:nvSpPr>
        <p:spPr>
          <a:xfrm>
            <a:off x="4267200" y="609600"/>
            <a:ext cx="4800600" cy="5516563"/>
          </a:xfrm>
        </p:spPr>
        <p:txBody>
          <a:bodyPr>
            <a:noAutofit/>
          </a:bodyPr>
          <a:lstStyle/>
          <a:p>
            <a:r>
              <a:rPr lang="en-US" sz="1800" dirty="0"/>
              <a:t>For each cycle,  after H(x) is calculated up to that time cycle t, say t2</a:t>
            </a:r>
          </a:p>
          <a:p>
            <a:r>
              <a:rPr lang="en-US" sz="1800" dirty="0"/>
              <a:t>The strong cascade classifier is </a:t>
            </a:r>
            <a:br>
              <a:rPr lang="en-US" sz="1800" dirty="0"/>
            </a:br>
            <a:r>
              <a:rPr lang="en-US" sz="1800" dirty="0"/>
              <a:t>H(t=2, x) =   sign{ alpha(t=1)*h(t=1,x)+alpha(t=2)*h(t=2,x)}</a:t>
            </a:r>
          </a:p>
          <a:p>
            <a:r>
              <a:rPr lang="en-US" sz="1800" dirty="0"/>
              <a:t>Based on this H(x), You test all xi from </a:t>
            </a:r>
            <a:r>
              <a:rPr lang="en-US" sz="1800" dirty="0" err="1"/>
              <a:t>i</a:t>
            </a:r>
            <a:r>
              <a:rPr lang="en-US" sz="1800" dirty="0"/>
              <a:t>=1,..,N , and see if there is error.</a:t>
            </a:r>
            <a:br>
              <a:rPr lang="en-US" sz="1800" dirty="0"/>
            </a:br>
            <a:r>
              <a:rPr lang="en-US" sz="1800" dirty="0"/>
              <a:t>In exercise 4, it has 1 error at t=2 (Note: 2 is the number of errors for weak classifier h(t=2), but for H(t=2,x) it has 1 error. You can repeat the calculate yourself, it is not shown in my note here) , so </a:t>
            </a:r>
            <a:br>
              <a:rPr lang="en-US" sz="1800" dirty="0"/>
            </a:br>
            <a:r>
              <a:rPr lang="en-US" sz="1800" dirty="0"/>
              <a:t>total error/N=1/8=0.125</a:t>
            </a:r>
          </a:p>
          <a:p>
            <a:r>
              <a:rPr lang="en-US" sz="1800" dirty="0"/>
              <a:t>At t=3, H(t=3,X) , it has no error for all 8 samples. So </a:t>
            </a:r>
            <a:r>
              <a:rPr lang="en-US" sz="1800" dirty="0" err="1"/>
              <a:t>adaboost</a:t>
            </a:r>
            <a:r>
              <a:rPr lang="en-US" sz="1800" dirty="0"/>
              <a:t> stops  at=3.</a:t>
            </a:r>
          </a:p>
          <a:p>
            <a:endParaRPr lang="en-US" sz="1800" dirty="0"/>
          </a:p>
          <a:p>
            <a:endParaRPr lang="en-US" sz="1800" dirty="0"/>
          </a:p>
        </p:txBody>
      </p:sp>
      <p:sp>
        <p:nvSpPr>
          <p:cNvPr id="5" name="Footer Placeholder 4">
            <a:extLst>
              <a:ext uri="{FF2B5EF4-FFF2-40B4-BE49-F238E27FC236}">
                <a16:creationId xmlns:a16="http://schemas.microsoft.com/office/drawing/2014/main" id="{C1561A61-9BC0-433F-9BCA-C59404B6A4C0}"/>
              </a:ext>
            </a:extLst>
          </p:cNvPr>
          <p:cNvSpPr>
            <a:spLocks noGrp="1"/>
          </p:cNvSpPr>
          <p:nvPr>
            <p:ph type="ftr" sz="quarter" idx="11"/>
          </p:nvPr>
        </p:nvSpPr>
        <p:spPr/>
        <p:txBody>
          <a:bodyPr/>
          <a:lstStyle/>
          <a:p>
            <a:pPr>
              <a:defRPr/>
            </a:pPr>
            <a:r>
              <a:rPr lang="en-US" altLang="zh-CN"/>
              <a:t>Adaboost , 2022.9.29a</a:t>
            </a:r>
          </a:p>
        </p:txBody>
      </p:sp>
      <p:sp>
        <p:nvSpPr>
          <p:cNvPr id="6" name="Slide Number Placeholder 5">
            <a:extLst>
              <a:ext uri="{FF2B5EF4-FFF2-40B4-BE49-F238E27FC236}">
                <a16:creationId xmlns:a16="http://schemas.microsoft.com/office/drawing/2014/main" id="{97279073-D20D-4FFA-8628-AA1F454A3903}"/>
              </a:ext>
            </a:extLst>
          </p:cNvPr>
          <p:cNvSpPr>
            <a:spLocks noGrp="1"/>
          </p:cNvSpPr>
          <p:nvPr>
            <p:ph type="sldNum" sz="quarter" idx="12"/>
          </p:nvPr>
        </p:nvSpPr>
        <p:spPr/>
        <p:txBody>
          <a:bodyPr/>
          <a:lstStyle/>
          <a:p>
            <a:fld id="{68CB3C58-239C-48F5-98C9-2DD668D4DB6C}" type="slidenum">
              <a:rPr lang="en-US" altLang="en-US" smtClean="0"/>
              <a:pPr/>
              <a:t>59</a:t>
            </a:fld>
            <a:endParaRPr lang="en-US" altLang="en-US"/>
          </a:p>
        </p:txBody>
      </p:sp>
      <p:cxnSp>
        <p:nvCxnSpPr>
          <p:cNvPr id="10" name="Straight Arrow Connector 9">
            <a:extLst>
              <a:ext uri="{FF2B5EF4-FFF2-40B4-BE49-F238E27FC236}">
                <a16:creationId xmlns:a16="http://schemas.microsoft.com/office/drawing/2014/main" id="{EF47CA47-65C9-4E3D-A94D-C2AD83203666}"/>
              </a:ext>
            </a:extLst>
          </p:cNvPr>
          <p:cNvCxnSpPr>
            <a:cxnSpLocks/>
          </p:cNvCxnSpPr>
          <p:nvPr/>
        </p:nvCxnSpPr>
        <p:spPr>
          <a:xfrm flipH="1">
            <a:off x="4419600" y="4343400"/>
            <a:ext cx="19812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7BDFB70A-9B31-491F-8194-D8329EF89CDF}"/>
              </a:ext>
            </a:extLst>
          </p:cNvPr>
          <p:cNvCxnSpPr>
            <a:cxnSpLocks/>
          </p:cNvCxnSpPr>
          <p:nvPr/>
        </p:nvCxnSpPr>
        <p:spPr>
          <a:xfrm flipH="1">
            <a:off x="4343400" y="5029200"/>
            <a:ext cx="3276600" cy="109696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29168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altLang="en-US"/>
              <a:t>We will learn</a:t>
            </a:r>
          </a:p>
        </p:txBody>
      </p:sp>
      <p:sp>
        <p:nvSpPr>
          <p:cNvPr id="7171" name="Rectangle 3"/>
          <p:cNvSpPr>
            <a:spLocks noGrp="1" noChangeArrowheads="1"/>
          </p:cNvSpPr>
          <p:nvPr>
            <p:ph idx="1"/>
          </p:nvPr>
        </p:nvSpPr>
        <p:spPr/>
        <p:txBody>
          <a:bodyPr/>
          <a:lstStyle/>
          <a:p>
            <a:pPr eaLnBrk="1" hangingPunct="1"/>
            <a:r>
              <a:rPr lang="en-US" altLang="en-US"/>
              <a:t>Training procedures</a:t>
            </a:r>
          </a:p>
          <a:p>
            <a:pPr lvl="1" eaLnBrk="1" hangingPunct="1"/>
            <a:r>
              <a:rPr lang="en-US" altLang="en-US"/>
              <a:t>Give +ve and –ve examples to the system, then the system will learn to classify an unknown input.</a:t>
            </a:r>
          </a:p>
          <a:p>
            <a:pPr lvl="2" eaLnBrk="1" hangingPunct="1"/>
            <a:r>
              <a:rPr lang="en-US" altLang="en-US"/>
              <a:t>E.g. give pictures of faces (+ve examples) and non-faces (-ve examples) to train the system.</a:t>
            </a:r>
          </a:p>
          <a:p>
            <a:pPr eaLnBrk="1" hangingPunct="1"/>
            <a:r>
              <a:rPr lang="en-US" altLang="en-US"/>
              <a:t>Detection procedures </a:t>
            </a:r>
          </a:p>
          <a:p>
            <a:pPr lvl="1" eaLnBrk="1" hangingPunct="1"/>
            <a:r>
              <a:rPr lang="en-US" altLang="en-US"/>
              <a:t>Input an unknown (e.g. an image) , the system will tell you it is a face or  not.</a:t>
            </a:r>
          </a:p>
        </p:txBody>
      </p:sp>
      <p:sp>
        <p:nvSpPr>
          <p:cNvPr id="11" name="Footer Placeholder 4"/>
          <p:cNvSpPr>
            <a:spLocks noGrp="1"/>
          </p:cNvSpPr>
          <p:nvPr>
            <p:ph type="ftr" sz="quarter" idx="11"/>
          </p:nvPr>
        </p:nvSpPr>
        <p:spPr/>
        <p:txBody>
          <a:bodyPr/>
          <a:lstStyle/>
          <a:p>
            <a:pPr>
              <a:defRPr/>
            </a:pPr>
            <a:r>
              <a:rPr lang="en-US" altLang="zh-CN"/>
              <a:t>Adaboost , 2022.9.29a</a:t>
            </a:r>
          </a:p>
        </p:txBody>
      </p:sp>
      <p:sp>
        <p:nvSpPr>
          <p:cNvPr id="7173"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CBE835B4-631C-439C-A98A-3BE18E58B450}" type="slidenum">
              <a:rPr lang="en-US" altLang="en-US" sz="1200">
                <a:latin typeface="Garamond" pitchFamily="18" charset="0"/>
              </a:rPr>
              <a:pPr eaLnBrk="1" hangingPunct="1">
                <a:spcBef>
                  <a:spcPct val="0"/>
                </a:spcBef>
                <a:buFontTx/>
                <a:buNone/>
              </a:pPr>
              <a:t>6</a:t>
            </a:fld>
            <a:endParaRPr lang="en-US" altLang="en-US" sz="1200">
              <a:latin typeface="Garamond" pitchFamily="18" charset="0"/>
            </a:endParaRPr>
          </a:p>
        </p:txBody>
      </p:sp>
      <p:pic>
        <p:nvPicPr>
          <p:cNvPr id="7174" name="Picture 4" descr="MP900423035[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5257800"/>
            <a:ext cx="8382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5" name="Picture 5" descr="j021685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39000" y="5334000"/>
            <a:ext cx="114300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6" name="Freeform 7"/>
          <p:cNvSpPr>
            <a:spLocks/>
          </p:cNvSpPr>
          <p:nvPr/>
        </p:nvSpPr>
        <p:spPr bwMode="auto">
          <a:xfrm>
            <a:off x="6172200" y="6096000"/>
            <a:ext cx="609600" cy="304800"/>
          </a:xfrm>
          <a:custGeom>
            <a:avLst/>
            <a:gdLst>
              <a:gd name="T0" fmla="*/ 0 w 384"/>
              <a:gd name="T1" fmla="*/ 2147483647 h 192"/>
              <a:gd name="T2" fmla="*/ 2147483647 w 384"/>
              <a:gd name="T3" fmla="*/ 2147483647 h 192"/>
              <a:gd name="T4" fmla="*/ 2147483647 w 384"/>
              <a:gd name="T5" fmla="*/ 0 h 192"/>
              <a:gd name="T6" fmla="*/ 0 60000 65536"/>
              <a:gd name="T7" fmla="*/ 0 60000 65536"/>
              <a:gd name="T8" fmla="*/ 0 60000 65536"/>
            </a:gdLst>
            <a:ahLst/>
            <a:cxnLst>
              <a:cxn ang="T6">
                <a:pos x="T0" y="T1"/>
              </a:cxn>
              <a:cxn ang="T7">
                <a:pos x="T2" y="T3"/>
              </a:cxn>
              <a:cxn ang="T8">
                <a:pos x="T4" y="T5"/>
              </a:cxn>
            </a:cxnLst>
            <a:rect l="0" t="0" r="r" b="b"/>
            <a:pathLst>
              <a:path w="384" h="192">
                <a:moveTo>
                  <a:pt x="0" y="96"/>
                </a:moveTo>
                <a:lnTo>
                  <a:pt x="144" y="192"/>
                </a:lnTo>
                <a:lnTo>
                  <a:pt x="384" y="0"/>
                </a:lnTo>
              </a:path>
            </a:pathLst>
          </a:custGeom>
          <a:noFill/>
          <a:ln w="57150" cmpd="sng">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77" name="Line 8"/>
          <p:cNvSpPr>
            <a:spLocks noChangeShapeType="1"/>
          </p:cNvSpPr>
          <p:nvPr/>
        </p:nvSpPr>
        <p:spPr bwMode="auto">
          <a:xfrm flipH="1">
            <a:off x="7543800" y="5486400"/>
            <a:ext cx="457200" cy="609600"/>
          </a:xfrm>
          <a:prstGeom prst="line">
            <a:avLst/>
          </a:prstGeom>
          <a:noFill/>
          <a:ln w="57150">
            <a:solidFill>
              <a:srgbClr val="5B180B"/>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78" name="Line 9"/>
          <p:cNvSpPr>
            <a:spLocks noChangeShapeType="1"/>
          </p:cNvSpPr>
          <p:nvPr/>
        </p:nvSpPr>
        <p:spPr bwMode="auto">
          <a:xfrm>
            <a:off x="7467600" y="5410200"/>
            <a:ext cx="762000" cy="609600"/>
          </a:xfrm>
          <a:prstGeom prst="line">
            <a:avLst/>
          </a:prstGeom>
          <a:noFill/>
          <a:ln w="57150">
            <a:solidFill>
              <a:srgbClr val="5B180B"/>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79" name="Text Box 10"/>
          <p:cNvSpPr txBox="1">
            <a:spLocks noChangeArrowheads="1"/>
          </p:cNvSpPr>
          <p:nvPr/>
        </p:nvSpPr>
        <p:spPr bwMode="auto">
          <a:xfrm>
            <a:off x="6156325" y="6284913"/>
            <a:ext cx="21526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1800">
                <a:latin typeface="Arial" charset="0"/>
              </a:rPr>
              <a:t>Face         non-face</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en-US" altLang="en-US" dirty="0">
                <a:solidFill>
                  <a:srgbClr val="FF0000"/>
                </a:solidFill>
              </a:rPr>
              <a:t>Answer-4</a:t>
            </a:r>
            <a:r>
              <a:rPr lang="en-US" altLang="en-US" dirty="0"/>
              <a:t>, strong classifier</a:t>
            </a:r>
          </a:p>
        </p:txBody>
      </p:sp>
      <p:sp>
        <p:nvSpPr>
          <p:cNvPr id="53251" name="Rectangle 3"/>
          <p:cNvSpPr>
            <a:spLocks noGrp="1" noChangeArrowheads="1"/>
          </p:cNvSpPr>
          <p:nvPr>
            <p:ph idx="1"/>
          </p:nvPr>
        </p:nvSpPr>
        <p:spPr/>
        <p:txBody>
          <a:bodyPr/>
          <a:lstStyle/>
          <a:p>
            <a:pPr eaLnBrk="1" hangingPunct="1"/>
            <a:r>
              <a:rPr lang="en-US" altLang="en-US" dirty="0"/>
              <a:t> </a:t>
            </a:r>
          </a:p>
        </p:txBody>
      </p:sp>
      <p:sp>
        <p:nvSpPr>
          <p:cNvPr id="9" name="Footer Placeholder 4"/>
          <p:cNvSpPr>
            <a:spLocks noGrp="1"/>
          </p:cNvSpPr>
          <p:nvPr>
            <p:ph type="ftr" sz="quarter" idx="11"/>
          </p:nvPr>
        </p:nvSpPr>
        <p:spPr/>
        <p:txBody>
          <a:bodyPr/>
          <a:lstStyle/>
          <a:p>
            <a:pPr>
              <a:defRPr/>
            </a:pPr>
            <a:r>
              <a:rPr lang="en-US" altLang="zh-CN"/>
              <a:t>Adaboost , 2022.9.29a</a:t>
            </a:r>
          </a:p>
        </p:txBody>
      </p:sp>
      <p:sp>
        <p:nvSpPr>
          <p:cNvPr id="53253"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D14ACD68-1147-4009-9E6D-85C669FB229A}" type="slidenum">
              <a:rPr lang="en-US" altLang="en-US" sz="1200">
                <a:latin typeface="Garamond" pitchFamily="18" charset="0"/>
              </a:rPr>
              <a:pPr eaLnBrk="1" hangingPunct="1">
                <a:spcBef>
                  <a:spcPct val="0"/>
                </a:spcBef>
                <a:buFontTx/>
                <a:buNone/>
              </a:pPr>
              <a:t>60</a:t>
            </a:fld>
            <a:endParaRPr lang="en-US" altLang="en-US" sz="1200">
              <a:latin typeface="Garamond" pitchFamily="18" charset="0"/>
            </a:endParaRPr>
          </a:p>
        </p:txBody>
      </p:sp>
      <p:pic>
        <p:nvPicPr>
          <p:cNvPr id="5325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00300" y="1360488"/>
            <a:ext cx="4343400" cy="4137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3255" name="Text Box 8"/>
          <p:cNvSpPr txBox="1">
            <a:spLocks noChangeArrowheads="1"/>
          </p:cNvSpPr>
          <p:nvPr/>
        </p:nvSpPr>
        <p:spPr bwMode="auto">
          <a:xfrm>
            <a:off x="381000" y="1981200"/>
            <a:ext cx="14668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2000">
                <a:latin typeface="Arial" charset="0"/>
              </a:rPr>
              <a:t>The strong </a:t>
            </a:r>
          </a:p>
          <a:p>
            <a:pPr eaLnBrk="1" hangingPunct="1">
              <a:spcBef>
                <a:spcPct val="0"/>
              </a:spcBef>
              <a:buFontTx/>
              <a:buNone/>
            </a:pPr>
            <a:r>
              <a:rPr lang="en-US" altLang="en-US" sz="2000">
                <a:latin typeface="Arial" charset="0"/>
              </a:rPr>
              <a:t>classifier</a:t>
            </a:r>
          </a:p>
        </p:txBody>
      </p:sp>
      <p:cxnSp>
        <p:nvCxnSpPr>
          <p:cNvPr id="53256" name="Straight Connector 2"/>
          <p:cNvCxnSpPr>
            <a:cxnSpLocks noChangeShapeType="1"/>
          </p:cNvCxnSpPr>
          <p:nvPr/>
        </p:nvCxnSpPr>
        <p:spPr bwMode="auto">
          <a:xfrm>
            <a:off x="4191000" y="1828800"/>
            <a:ext cx="0" cy="3810000"/>
          </a:xfrm>
          <a:prstGeom prst="line">
            <a:avLst/>
          </a:prstGeom>
          <a:noFill/>
          <a:ln w="25400" algn="ctr">
            <a:solidFill>
              <a:srgbClr val="FF7C8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3257" name="Straight Connector 13"/>
          <p:cNvCxnSpPr>
            <a:cxnSpLocks noChangeShapeType="1"/>
          </p:cNvCxnSpPr>
          <p:nvPr/>
        </p:nvCxnSpPr>
        <p:spPr bwMode="auto">
          <a:xfrm>
            <a:off x="4554538" y="1828800"/>
            <a:ext cx="0" cy="3810000"/>
          </a:xfrm>
          <a:prstGeom prst="line">
            <a:avLst/>
          </a:prstGeom>
          <a:noFill/>
          <a:ln w="25400" algn="ctr">
            <a:solidFill>
              <a:srgbClr val="FF7C8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3258" name="Straight Connector 5"/>
          <p:cNvCxnSpPr>
            <a:cxnSpLocks noChangeShapeType="1"/>
          </p:cNvCxnSpPr>
          <p:nvPr/>
        </p:nvCxnSpPr>
        <p:spPr bwMode="auto">
          <a:xfrm>
            <a:off x="2209800" y="4206875"/>
            <a:ext cx="3733800" cy="0"/>
          </a:xfrm>
          <a:prstGeom prst="line">
            <a:avLst/>
          </a:prstGeom>
          <a:noFill/>
          <a:ln w="25400" algn="ctr">
            <a:solidFill>
              <a:srgbClr val="FF7C8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3259" name="TextBox 6"/>
          <p:cNvSpPr txBox="1">
            <a:spLocks noChangeArrowheads="1"/>
          </p:cNvSpPr>
          <p:nvPr/>
        </p:nvSpPr>
        <p:spPr bwMode="auto">
          <a:xfrm>
            <a:off x="1504950" y="4006850"/>
            <a:ext cx="4699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2000">
                <a:latin typeface="Arial" charset="0"/>
              </a:rPr>
              <a:t>h1</a:t>
            </a:r>
          </a:p>
        </p:txBody>
      </p:sp>
      <p:sp>
        <p:nvSpPr>
          <p:cNvPr id="53260" name="TextBox 18"/>
          <p:cNvSpPr txBox="1">
            <a:spLocks noChangeArrowheads="1"/>
          </p:cNvSpPr>
          <p:nvPr/>
        </p:nvSpPr>
        <p:spPr bwMode="auto">
          <a:xfrm>
            <a:off x="4648200" y="1554163"/>
            <a:ext cx="4699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2000">
                <a:latin typeface="Arial" charset="0"/>
              </a:rPr>
              <a:t>h2</a:t>
            </a:r>
          </a:p>
        </p:txBody>
      </p:sp>
      <p:sp>
        <p:nvSpPr>
          <p:cNvPr id="53261" name="TextBox 19"/>
          <p:cNvSpPr txBox="1">
            <a:spLocks noChangeArrowheads="1"/>
          </p:cNvSpPr>
          <p:nvPr/>
        </p:nvSpPr>
        <p:spPr bwMode="auto">
          <a:xfrm>
            <a:off x="3721100" y="1558925"/>
            <a:ext cx="4699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2000">
                <a:latin typeface="Arial" charset="0"/>
              </a:rPr>
              <a:t>h3</a:t>
            </a:r>
          </a:p>
        </p:txBody>
      </p:sp>
      <p:sp>
        <p:nvSpPr>
          <p:cNvPr id="2" name="TextBox 1">
            <a:extLst>
              <a:ext uri="{FF2B5EF4-FFF2-40B4-BE49-F238E27FC236}">
                <a16:creationId xmlns:a16="http://schemas.microsoft.com/office/drawing/2014/main" id="{D83B419F-21C6-469A-8A58-983037DBBE4A}"/>
              </a:ext>
            </a:extLst>
          </p:cNvPr>
          <p:cNvSpPr txBox="1"/>
          <p:nvPr/>
        </p:nvSpPr>
        <p:spPr>
          <a:xfrm>
            <a:off x="672807" y="5819745"/>
            <a:ext cx="7667484" cy="400110"/>
          </a:xfrm>
          <a:prstGeom prst="rect">
            <a:avLst/>
          </a:prstGeom>
          <a:noFill/>
        </p:spPr>
        <p:txBody>
          <a:bodyPr wrap="none" rtlCol="0">
            <a:spAutoFit/>
          </a:bodyPr>
          <a:lstStyle/>
          <a:p>
            <a:r>
              <a:rPr lang="en-US" dirty="0"/>
              <a:t>h1,h3,h2 are axes-parallel decision lines used by weak classifiers</a:t>
            </a:r>
          </a:p>
        </p:txBody>
      </p:sp>
      <p:cxnSp>
        <p:nvCxnSpPr>
          <p:cNvPr id="4" name="Straight Arrow Connector 3">
            <a:extLst>
              <a:ext uri="{FF2B5EF4-FFF2-40B4-BE49-F238E27FC236}">
                <a16:creationId xmlns:a16="http://schemas.microsoft.com/office/drawing/2014/main" id="{66FDA3C5-DB1C-4329-B274-02D239258212}"/>
              </a:ext>
            </a:extLst>
          </p:cNvPr>
          <p:cNvCxnSpPr>
            <a:cxnSpLocks/>
          </p:cNvCxnSpPr>
          <p:nvPr/>
        </p:nvCxnSpPr>
        <p:spPr>
          <a:xfrm flipV="1">
            <a:off x="939800" y="4206876"/>
            <a:ext cx="1398587" cy="16275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D111E8B8-95CD-413D-8B46-7222319B9A37}"/>
              </a:ext>
            </a:extLst>
          </p:cNvPr>
          <p:cNvCxnSpPr>
            <a:cxnSpLocks/>
          </p:cNvCxnSpPr>
          <p:nvPr/>
        </p:nvCxnSpPr>
        <p:spPr>
          <a:xfrm flipV="1">
            <a:off x="1295400" y="4847357"/>
            <a:ext cx="2895600" cy="10200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6846F9B0-2DC1-4C6A-9466-5E5FD10728E7}"/>
              </a:ext>
            </a:extLst>
          </p:cNvPr>
          <p:cNvCxnSpPr>
            <a:cxnSpLocks/>
            <a:endCxn id="53254" idx="2"/>
          </p:cNvCxnSpPr>
          <p:nvPr/>
        </p:nvCxnSpPr>
        <p:spPr>
          <a:xfrm flipV="1">
            <a:off x="1739900" y="5497513"/>
            <a:ext cx="2832100" cy="3698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457200" y="15875"/>
            <a:ext cx="8229600" cy="1139825"/>
          </a:xfrm>
        </p:spPr>
        <p:txBody>
          <a:bodyPr/>
          <a:lstStyle/>
          <a:p>
            <a:pPr eaLnBrk="1" hangingPunct="1"/>
            <a:r>
              <a:rPr lang="en-US" altLang="en-US" sz="3200" dirty="0">
                <a:solidFill>
                  <a:srgbClr val="FF0000"/>
                </a:solidFill>
              </a:rPr>
              <a:t>Answer-4 </a:t>
            </a:r>
            <a:r>
              <a:rPr lang="en-US" altLang="en-US" sz="3200" dirty="0"/>
              <a:t>:Test result, example 5.1</a:t>
            </a:r>
          </a:p>
        </p:txBody>
      </p:sp>
      <p:sp>
        <p:nvSpPr>
          <p:cNvPr id="54275" name="Rectangle 3"/>
          <p:cNvSpPr>
            <a:spLocks noGrp="1" noChangeArrowheads="1"/>
          </p:cNvSpPr>
          <p:nvPr>
            <p:ph type="body" sz="half" idx="1"/>
          </p:nvPr>
        </p:nvSpPr>
        <p:spPr/>
        <p:txBody>
          <a:bodyPr/>
          <a:lstStyle/>
          <a:p>
            <a:pPr eaLnBrk="1" hangingPunct="1"/>
            <a:r>
              <a:rPr lang="en-US" altLang="en-US" sz="2600"/>
              <a:t> </a:t>
            </a:r>
          </a:p>
        </p:txBody>
      </p:sp>
      <p:graphicFrame>
        <p:nvGraphicFramePr>
          <p:cNvPr id="54276" name="Object 6"/>
          <p:cNvGraphicFramePr>
            <a:graphicFrameLocks noGrp="1" noChangeAspect="1"/>
          </p:cNvGraphicFramePr>
          <p:nvPr>
            <p:ph sz="quarter" idx="2"/>
            <p:extLst>
              <p:ext uri="{D42A27DB-BD31-4B8C-83A1-F6EECF244321}">
                <p14:modId xmlns:p14="http://schemas.microsoft.com/office/powerpoint/2010/main" val="1472433868"/>
              </p:ext>
            </p:extLst>
          </p:nvPr>
        </p:nvGraphicFramePr>
        <p:xfrm>
          <a:off x="7467600" y="2590800"/>
          <a:ext cx="1587500" cy="685800"/>
        </p:xfrm>
        <a:graphic>
          <a:graphicData uri="http://schemas.openxmlformats.org/presentationml/2006/ole">
            <mc:AlternateContent xmlns:mc="http://schemas.openxmlformats.org/markup-compatibility/2006">
              <mc:Choice xmlns:v="urn:schemas-microsoft-com:vml" Requires="v">
                <p:oleObj name="Equation" r:id="rId3" imgW="1587500" imgH="685800" progId="Equation.3">
                  <p:embed/>
                </p:oleObj>
              </mc:Choice>
              <mc:Fallback>
                <p:oleObj name="Equation" r:id="rId3" imgW="1587500" imgH="685800" progId="Equation.3">
                  <p:embed/>
                  <p:pic>
                    <p:nvPicPr>
                      <p:cNvPr id="0" name="Object 6"/>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67600" y="2590800"/>
                        <a:ext cx="15875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4281" name="Content Placeholder 1"/>
          <p:cNvSpPr>
            <a:spLocks noGrp="1"/>
          </p:cNvSpPr>
          <p:nvPr>
            <p:ph sz="quarter" idx="3"/>
          </p:nvPr>
        </p:nvSpPr>
        <p:spPr>
          <a:xfrm>
            <a:off x="7924800" y="5943600"/>
            <a:ext cx="762000" cy="187325"/>
          </a:xfrm>
        </p:spPr>
        <p:txBody>
          <a:bodyPr rtlCol="0">
            <a:normAutofit fontScale="25000" lnSpcReduction="20000"/>
          </a:bodyPr>
          <a:lstStyle/>
          <a:p>
            <a:pPr eaLnBrk="1" fontAlgn="auto" hangingPunct="1">
              <a:spcAft>
                <a:spcPts val="0"/>
              </a:spcAft>
              <a:buFont typeface="Arial" panose="020B0604020202020204" pitchFamily="34" charset="0"/>
              <a:buChar char="•"/>
              <a:defRPr/>
            </a:pPr>
            <a:r>
              <a:rPr lang="en-US" altLang="en-US"/>
              <a:t> </a:t>
            </a:r>
          </a:p>
        </p:txBody>
      </p:sp>
      <p:sp>
        <p:nvSpPr>
          <p:cNvPr id="10" name="Footer Placeholder 6"/>
          <p:cNvSpPr>
            <a:spLocks noGrp="1"/>
          </p:cNvSpPr>
          <p:nvPr>
            <p:ph type="ftr" sz="quarter" idx="11"/>
          </p:nvPr>
        </p:nvSpPr>
        <p:spPr/>
        <p:txBody>
          <a:bodyPr/>
          <a:lstStyle/>
          <a:p>
            <a:pPr>
              <a:defRPr/>
            </a:pPr>
            <a:r>
              <a:rPr lang="en-US" altLang="zh-CN"/>
              <a:t>Adaboost , 2022.9.29a</a:t>
            </a:r>
          </a:p>
        </p:txBody>
      </p:sp>
      <p:sp>
        <p:nvSpPr>
          <p:cNvPr id="54279" name="Slide Number Placeholder 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48958FB8-2AFA-4313-A3AC-9ABE20C78F65}" type="slidenum">
              <a:rPr lang="en-US" altLang="en-US" sz="1200">
                <a:latin typeface="Garamond" pitchFamily="18" charset="0"/>
              </a:rPr>
              <a:pPr eaLnBrk="1" hangingPunct="1">
                <a:spcBef>
                  <a:spcPct val="0"/>
                </a:spcBef>
                <a:buFontTx/>
                <a:buNone/>
              </a:pPr>
              <a:t>61</a:t>
            </a:fld>
            <a:endParaRPr lang="en-US" altLang="en-US" sz="1200">
              <a:latin typeface="Garamond" pitchFamily="18" charset="0"/>
            </a:endParaRPr>
          </a:p>
        </p:txBody>
      </p:sp>
      <p:pic>
        <p:nvPicPr>
          <p:cNvPr id="54280" name="Picture 5" descr="test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762000"/>
            <a:ext cx="6172200" cy="462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 Box 11"/>
          <p:cNvSpPr txBox="1">
            <a:spLocks noChangeArrowheads="1"/>
          </p:cNvSpPr>
          <p:nvPr/>
        </p:nvSpPr>
        <p:spPr bwMode="auto">
          <a:xfrm>
            <a:off x="609600" y="3886200"/>
            <a:ext cx="584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2000" i="1">
                <a:latin typeface="Arial" charset="0"/>
              </a:rPr>
              <a:t>CE</a:t>
            </a:r>
            <a:r>
              <a:rPr lang="en-US" altLang="en-US" sz="2000" i="1" baseline="-25000">
                <a:latin typeface="Arial" charset="0"/>
              </a:rPr>
              <a:t>t</a:t>
            </a:r>
          </a:p>
        </p:txBody>
      </p:sp>
      <p:sp>
        <p:nvSpPr>
          <p:cNvPr id="54282" name="TextBox 13"/>
          <p:cNvSpPr txBox="1">
            <a:spLocks noChangeArrowheads="1"/>
          </p:cNvSpPr>
          <p:nvPr/>
        </p:nvSpPr>
        <p:spPr bwMode="auto">
          <a:xfrm>
            <a:off x="88900" y="5367338"/>
            <a:ext cx="22098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2000">
                <a:latin typeface="Arial" charset="0"/>
              </a:rPr>
              <a:t>Use Step4 of the AdaBoost algo. </a:t>
            </a:r>
          </a:p>
          <a:p>
            <a:pPr eaLnBrk="1" hangingPunct="1">
              <a:spcBef>
                <a:spcPct val="0"/>
              </a:spcBef>
              <a:buFontTx/>
              <a:buNone/>
            </a:pPr>
            <a:r>
              <a:rPr lang="en-US" altLang="en-US" sz="2000">
                <a:latin typeface="Arial" charset="0"/>
              </a:rPr>
              <a:t>To find CE</a:t>
            </a:r>
            <a:r>
              <a:rPr lang="en-US" altLang="en-US" sz="2000" baseline="-25000">
                <a:latin typeface="Arial" charset="0"/>
              </a:rPr>
              <a:t>t</a:t>
            </a:r>
          </a:p>
        </p:txBody>
      </p:sp>
      <p:sp>
        <p:nvSpPr>
          <p:cNvPr id="3" name="TextBox 2">
            <a:extLst>
              <a:ext uri="{FF2B5EF4-FFF2-40B4-BE49-F238E27FC236}">
                <a16:creationId xmlns:a16="http://schemas.microsoft.com/office/drawing/2014/main" id="{5EF32D01-2A92-4553-AF58-DDFAD37E8CA2}"/>
              </a:ext>
            </a:extLst>
          </p:cNvPr>
          <p:cNvSpPr txBox="1"/>
          <p:nvPr/>
        </p:nvSpPr>
        <p:spPr>
          <a:xfrm>
            <a:off x="6705600" y="3822700"/>
            <a:ext cx="2349500" cy="2554545"/>
          </a:xfrm>
          <a:prstGeom prst="rect">
            <a:avLst/>
          </a:prstGeom>
          <a:noFill/>
        </p:spPr>
        <p:txBody>
          <a:bodyPr wrap="square" rtlCol="0">
            <a:spAutoFit/>
          </a:bodyPr>
          <a:lstStyle/>
          <a:p>
            <a:r>
              <a:rPr lang="en-US" dirty="0"/>
              <a:t>Test data is generated randomly to test the final  </a:t>
            </a:r>
            <a:r>
              <a:rPr lang="en-US" dirty="0" err="1"/>
              <a:t>Adaboost</a:t>
            </a:r>
            <a:r>
              <a:rPr lang="en-US" dirty="0"/>
              <a:t>-strong classifier.</a:t>
            </a:r>
          </a:p>
          <a:p>
            <a:r>
              <a:rPr lang="en-US" dirty="0"/>
              <a:t>Data are classified correctly to ‘*’ or ‘o’</a:t>
            </a:r>
          </a:p>
        </p:txBody>
      </p:sp>
      <p:sp>
        <p:nvSpPr>
          <p:cNvPr id="4" name="Right Brace 3">
            <a:extLst>
              <a:ext uri="{FF2B5EF4-FFF2-40B4-BE49-F238E27FC236}">
                <a16:creationId xmlns:a16="http://schemas.microsoft.com/office/drawing/2014/main" id="{FF86A774-9868-48F9-AF42-B483A1C82901}"/>
              </a:ext>
            </a:extLst>
          </p:cNvPr>
          <p:cNvSpPr/>
          <p:nvPr/>
        </p:nvSpPr>
        <p:spPr>
          <a:xfrm>
            <a:off x="6553200" y="3276600"/>
            <a:ext cx="228600" cy="16764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Rectangle 2"/>
          <p:cNvSpPr>
            <a:spLocks noGrp="1" noChangeArrowheads="1"/>
          </p:cNvSpPr>
          <p:nvPr>
            <p:ph type="title"/>
          </p:nvPr>
        </p:nvSpPr>
        <p:spPr>
          <a:xfrm>
            <a:off x="457200" y="277813"/>
            <a:ext cx="8229600" cy="560387"/>
          </a:xfrm>
        </p:spPr>
        <p:txBody>
          <a:bodyPr rtlCol="0">
            <a:normAutofit fontScale="90000"/>
          </a:bodyPr>
          <a:lstStyle/>
          <a:p>
            <a:pPr eaLnBrk="1" fontAlgn="auto" hangingPunct="1">
              <a:spcAft>
                <a:spcPts val="0"/>
              </a:spcAft>
              <a:defRPr/>
            </a:pPr>
            <a:r>
              <a:rPr lang="en-US" altLang="en-US" dirty="0"/>
              <a:t>Class exercise 5</a:t>
            </a:r>
          </a:p>
        </p:txBody>
      </p:sp>
      <p:sp>
        <p:nvSpPr>
          <p:cNvPr id="55299" name="Rectangle 3"/>
          <p:cNvSpPr>
            <a:spLocks noGrp="1" noChangeArrowheads="1"/>
          </p:cNvSpPr>
          <p:nvPr>
            <p:ph idx="1"/>
          </p:nvPr>
        </p:nvSpPr>
        <p:spPr/>
        <p:txBody>
          <a:bodyPr/>
          <a:lstStyle/>
          <a:p>
            <a:pPr eaLnBrk="1" hangingPunct="1"/>
            <a:r>
              <a:rPr lang="en-US" altLang="en-US" sz="1600" dirty="0"/>
              <a:t> if example ==2</a:t>
            </a:r>
          </a:p>
          <a:p>
            <a:pPr eaLnBrk="1" hangingPunct="1"/>
            <a:r>
              <a:rPr lang="en-US" altLang="en-US" sz="1600" dirty="0"/>
              <a:t>        blue=[ -46   18</a:t>
            </a:r>
          </a:p>
          <a:p>
            <a:pPr eaLnBrk="1" hangingPunct="1"/>
            <a:r>
              <a:rPr lang="en-US" altLang="en-US" sz="1600" dirty="0"/>
              <a:t>                  -30    -30</a:t>
            </a:r>
          </a:p>
          <a:p>
            <a:pPr eaLnBrk="1" hangingPunct="1"/>
            <a:r>
              <a:rPr lang="en-US" altLang="en-US" sz="1600" dirty="0"/>
              <a:t>                  -31    -19</a:t>
            </a:r>
          </a:p>
          <a:p>
            <a:pPr eaLnBrk="1" hangingPunct="1"/>
            <a:r>
              <a:rPr lang="en-US" altLang="en-US" sz="1600" dirty="0"/>
              <a:t>                    -8    15</a:t>
            </a:r>
          </a:p>
          <a:p>
            <a:pPr eaLnBrk="1" hangingPunct="1"/>
            <a:r>
              <a:rPr lang="en-US" altLang="en-US" sz="1600" dirty="0"/>
              <a:t>                     8    -45</a:t>
            </a:r>
          </a:p>
          <a:p>
            <a:pPr eaLnBrk="1" hangingPunct="1"/>
            <a:r>
              <a:rPr lang="en-US" altLang="en-US" sz="1600" dirty="0"/>
              <a:t>                    -22   2];</a:t>
            </a:r>
          </a:p>
          <a:p>
            <a:pPr eaLnBrk="1" hangingPunct="1"/>
            <a:r>
              <a:rPr lang="en-US" altLang="en-US" sz="1600" dirty="0"/>
              <a:t>        red=[     33   38</a:t>
            </a:r>
          </a:p>
          <a:p>
            <a:pPr eaLnBrk="1" hangingPunct="1"/>
            <a:r>
              <a:rPr lang="en-US" altLang="en-US" sz="1600" dirty="0"/>
              <a:t>                      30   10</a:t>
            </a:r>
          </a:p>
          <a:p>
            <a:pPr eaLnBrk="1" hangingPunct="1"/>
            <a:r>
              <a:rPr lang="en-US" altLang="en-US" sz="1600" dirty="0"/>
              <a:t>                      21   35</a:t>
            </a:r>
          </a:p>
          <a:p>
            <a:pPr eaLnBrk="1" hangingPunct="1"/>
            <a:r>
              <a:rPr lang="en-US" altLang="en-US" sz="1600" dirty="0"/>
              <a:t>                       1   19</a:t>
            </a:r>
          </a:p>
          <a:p>
            <a:pPr eaLnBrk="1" hangingPunct="1"/>
            <a:r>
              <a:rPr lang="en-US" altLang="en-US" sz="1600" dirty="0"/>
              <a:t>                       14  23</a:t>
            </a:r>
          </a:p>
          <a:p>
            <a:pPr eaLnBrk="1" hangingPunct="1"/>
            <a:r>
              <a:rPr lang="en-US" altLang="en-US" sz="1600" dirty="0"/>
              <a:t>                       37  -41];</a:t>
            </a:r>
          </a:p>
          <a:p>
            <a:pPr eaLnBrk="1" hangingPunct="1"/>
            <a:r>
              <a:rPr lang="en-US" altLang="en-US" sz="1600" dirty="0" err="1"/>
              <a:t>datafeatures</a:t>
            </a:r>
            <a:r>
              <a:rPr lang="en-US" altLang="en-US" sz="1600" dirty="0"/>
              <a:t>=[</a:t>
            </a:r>
            <a:r>
              <a:rPr lang="en-US" altLang="en-US" sz="1600" dirty="0" err="1"/>
              <a:t>blue;red</a:t>
            </a:r>
            <a:r>
              <a:rPr lang="en-US" altLang="en-US" sz="1600" dirty="0"/>
              <a:t>];</a:t>
            </a:r>
          </a:p>
          <a:p>
            <a:pPr eaLnBrk="1" hangingPunct="1"/>
            <a:r>
              <a:rPr lang="en-US" altLang="en-US" sz="1600" dirty="0"/>
              <a:t>        </a:t>
            </a:r>
            <a:r>
              <a:rPr lang="en-US" altLang="en-US" sz="1600" dirty="0" err="1"/>
              <a:t>dataclass</a:t>
            </a:r>
            <a:r>
              <a:rPr lang="en-US" altLang="en-US" sz="1600" dirty="0"/>
              <a:t>=[ -1 -1 -1 -1 -1 -1 1 1  1 1 1 1 ];</a:t>
            </a:r>
          </a:p>
          <a:p>
            <a:pPr eaLnBrk="1" hangingPunct="1">
              <a:lnSpc>
                <a:spcPct val="80000"/>
              </a:lnSpc>
            </a:pPr>
            <a:endParaRPr lang="en-US" altLang="en-US" sz="1600" dirty="0"/>
          </a:p>
        </p:txBody>
      </p:sp>
      <p:sp>
        <p:nvSpPr>
          <p:cNvPr id="5" name="Footer Placeholder 4"/>
          <p:cNvSpPr>
            <a:spLocks noGrp="1"/>
          </p:cNvSpPr>
          <p:nvPr>
            <p:ph type="ftr" sz="quarter" idx="11"/>
          </p:nvPr>
        </p:nvSpPr>
        <p:spPr/>
        <p:txBody>
          <a:bodyPr/>
          <a:lstStyle/>
          <a:p>
            <a:pPr>
              <a:defRPr/>
            </a:pPr>
            <a:r>
              <a:rPr lang="en-US" altLang="zh-CN"/>
              <a:t>Adaboost , 2022.9.29a</a:t>
            </a:r>
          </a:p>
        </p:txBody>
      </p:sp>
      <p:sp>
        <p:nvSpPr>
          <p:cNvPr id="55301"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884A817C-C228-43A0-9077-30EEA499D81B}" type="slidenum">
              <a:rPr lang="en-US" altLang="en-US" sz="1200">
                <a:latin typeface="Garamond" pitchFamily="18" charset="0"/>
              </a:rPr>
              <a:pPr eaLnBrk="1" hangingPunct="1">
                <a:spcBef>
                  <a:spcPct val="0"/>
                </a:spcBef>
                <a:buFontTx/>
                <a:buNone/>
              </a:pPr>
              <a:t>62</a:t>
            </a:fld>
            <a:endParaRPr lang="en-US" altLang="en-US" sz="1200">
              <a:latin typeface="Garamond" pitchFamily="18" charset="0"/>
            </a:endParaRPr>
          </a:p>
        </p:txBody>
      </p:sp>
      <p:sp>
        <p:nvSpPr>
          <p:cNvPr id="55302" name="TextBox 1"/>
          <p:cNvSpPr txBox="1">
            <a:spLocks noChangeArrowheads="1"/>
          </p:cNvSpPr>
          <p:nvPr/>
        </p:nvSpPr>
        <p:spPr bwMode="auto">
          <a:xfrm>
            <a:off x="4191000" y="941388"/>
            <a:ext cx="19970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2000">
                <a:solidFill>
                  <a:srgbClr val="00B0F0"/>
                </a:solidFill>
                <a:latin typeface="Arial" charset="0"/>
              </a:rPr>
              <a:t>Blue=* (star)</a:t>
            </a:r>
          </a:p>
          <a:p>
            <a:pPr eaLnBrk="1" hangingPunct="1">
              <a:spcBef>
                <a:spcPct val="0"/>
              </a:spcBef>
              <a:buFontTx/>
              <a:buNone/>
            </a:pPr>
            <a:r>
              <a:rPr lang="en-US" altLang="en-US" sz="2000">
                <a:solidFill>
                  <a:srgbClr val="FF0000"/>
                </a:solidFill>
                <a:latin typeface="Arial" charset="0"/>
              </a:rPr>
              <a:t>Red =     (circle)</a:t>
            </a:r>
          </a:p>
        </p:txBody>
      </p:sp>
      <p:sp>
        <p:nvSpPr>
          <p:cNvPr id="55303" name="Oval 7"/>
          <p:cNvSpPr>
            <a:spLocks noChangeArrowheads="1"/>
          </p:cNvSpPr>
          <p:nvPr/>
        </p:nvSpPr>
        <p:spPr bwMode="auto">
          <a:xfrm>
            <a:off x="5113338" y="1447800"/>
            <a:ext cx="76200" cy="76200"/>
          </a:xfrm>
          <a:prstGeom prst="ellipse">
            <a:avLst/>
          </a:prstGeom>
          <a:solidFill>
            <a:srgbClr val="FF0000"/>
          </a:solidFill>
          <a:ln w="9525" algn="ctr">
            <a:solidFill>
              <a:schemeClr val="tx1"/>
            </a:solidFill>
            <a:round/>
            <a:headEnd/>
            <a:tailEnd/>
          </a:ln>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2000">
              <a:latin typeface="Arial" charset="0"/>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algn="l" eaLnBrk="1" hangingPunct="1"/>
            <a:r>
              <a:rPr lang="en-US" altLang="en-US" dirty="0">
                <a:solidFill>
                  <a:srgbClr val="FF0000"/>
                </a:solidFill>
              </a:rPr>
              <a:t>Answer: exercise 5 ,</a:t>
            </a:r>
            <a:r>
              <a:rPr lang="en-US" altLang="en-US" dirty="0"/>
              <a:t>t=0</a:t>
            </a:r>
          </a:p>
        </p:txBody>
      </p:sp>
      <p:sp>
        <p:nvSpPr>
          <p:cNvPr id="56323" name="Rectangle 3"/>
          <p:cNvSpPr>
            <a:spLocks noGrp="1" noChangeArrowheads="1"/>
          </p:cNvSpPr>
          <p:nvPr>
            <p:ph idx="1"/>
          </p:nvPr>
        </p:nvSpPr>
        <p:spPr/>
        <p:txBody>
          <a:bodyPr/>
          <a:lstStyle/>
          <a:p>
            <a:pPr eaLnBrk="1" hangingPunct="1"/>
            <a:r>
              <a:rPr lang="en-US" altLang="en-US"/>
              <a:t> </a:t>
            </a:r>
          </a:p>
        </p:txBody>
      </p:sp>
      <p:sp>
        <p:nvSpPr>
          <p:cNvPr id="6" name="Footer Placeholder 4"/>
          <p:cNvSpPr>
            <a:spLocks noGrp="1"/>
          </p:cNvSpPr>
          <p:nvPr>
            <p:ph type="ftr" sz="quarter" idx="11"/>
          </p:nvPr>
        </p:nvSpPr>
        <p:spPr/>
        <p:txBody>
          <a:bodyPr/>
          <a:lstStyle/>
          <a:p>
            <a:pPr>
              <a:defRPr/>
            </a:pPr>
            <a:r>
              <a:rPr lang="en-US" altLang="zh-CN"/>
              <a:t>Adaboost , 2022.9.29a</a:t>
            </a:r>
          </a:p>
        </p:txBody>
      </p:sp>
      <p:sp>
        <p:nvSpPr>
          <p:cNvPr id="56325"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A6056D53-F835-47D0-A77C-251CA2CC29C7}" type="slidenum">
              <a:rPr lang="en-US" altLang="en-US" sz="1200">
                <a:latin typeface="Garamond" pitchFamily="18" charset="0"/>
              </a:rPr>
              <a:pPr eaLnBrk="1" hangingPunct="1">
                <a:spcBef>
                  <a:spcPct val="0"/>
                </a:spcBef>
                <a:buFontTx/>
                <a:buNone/>
              </a:pPr>
              <a:t>63</a:t>
            </a:fld>
            <a:endParaRPr lang="en-US" altLang="en-US" sz="1200">
              <a:latin typeface="Garamond" pitchFamily="18" charset="0"/>
            </a:endParaRPr>
          </a:p>
        </p:txBody>
      </p:sp>
      <p:pic>
        <p:nvPicPr>
          <p:cNvPr id="56326" name="Picture 5" descr="out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1295400"/>
            <a:ext cx="64008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27" name="TextBox 7"/>
          <p:cNvSpPr txBox="1">
            <a:spLocks noChangeArrowheads="1"/>
          </p:cNvSpPr>
          <p:nvPr/>
        </p:nvSpPr>
        <p:spPr bwMode="auto">
          <a:xfrm>
            <a:off x="6096000" y="484188"/>
            <a:ext cx="19970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2000">
                <a:solidFill>
                  <a:srgbClr val="00B0F0"/>
                </a:solidFill>
                <a:latin typeface="Arial" charset="0"/>
              </a:rPr>
              <a:t>Blue=* (star)</a:t>
            </a:r>
          </a:p>
          <a:p>
            <a:pPr eaLnBrk="1" hangingPunct="1">
              <a:spcBef>
                <a:spcPct val="0"/>
              </a:spcBef>
              <a:buFontTx/>
              <a:buNone/>
            </a:pPr>
            <a:r>
              <a:rPr lang="en-US" altLang="en-US" sz="2000">
                <a:solidFill>
                  <a:srgbClr val="FF0000"/>
                </a:solidFill>
                <a:latin typeface="Arial" charset="0"/>
              </a:rPr>
              <a:t>Red =     (circle)</a:t>
            </a:r>
          </a:p>
        </p:txBody>
      </p:sp>
      <p:sp>
        <p:nvSpPr>
          <p:cNvPr id="56328" name="Oval 9"/>
          <p:cNvSpPr>
            <a:spLocks noChangeArrowheads="1"/>
          </p:cNvSpPr>
          <p:nvPr/>
        </p:nvSpPr>
        <p:spPr bwMode="auto">
          <a:xfrm>
            <a:off x="6934200" y="914400"/>
            <a:ext cx="76200" cy="76200"/>
          </a:xfrm>
          <a:prstGeom prst="ellipse">
            <a:avLst/>
          </a:prstGeom>
          <a:solidFill>
            <a:srgbClr val="FF0000"/>
          </a:solidFill>
          <a:ln w="9525" algn="ctr">
            <a:solidFill>
              <a:schemeClr val="tx1"/>
            </a:solidFill>
            <a:round/>
            <a:headEnd/>
            <a:tailEnd/>
          </a:ln>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2000">
              <a:latin typeface="Arial" charset="0"/>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6106B-16DA-4D6D-9FA2-2D3BB72C9C03}"/>
              </a:ext>
            </a:extLst>
          </p:cNvPr>
          <p:cNvSpPr>
            <a:spLocks noGrp="1"/>
          </p:cNvSpPr>
          <p:nvPr>
            <p:ph type="ctrTitle"/>
          </p:nvPr>
        </p:nvSpPr>
        <p:spPr/>
        <p:txBody>
          <a:bodyPr>
            <a:normAutofit fontScale="90000"/>
          </a:bodyPr>
          <a:lstStyle/>
          <a:p>
            <a:r>
              <a:rPr lang="en-US" dirty="0"/>
              <a:t>Part B</a:t>
            </a:r>
            <a:br>
              <a:rPr lang="en-US" dirty="0"/>
            </a:br>
            <a:r>
              <a:rPr lang="en-US" dirty="0"/>
              <a:t>How to evaluate a classification system</a:t>
            </a:r>
          </a:p>
        </p:txBody>
      </p:sp>
      <p:sp>
        <p:nvSpPr>
          <p:cNvPr id="6" name="Subtitle 5">
            <a:extLst>
              <a:ext uri="{FF2B5EF4-FFF2-40B4-BE49-F238E27FC236}">
                <a16:creationId xmlns:a16="http://schemas.microsoft.com/office/drawing/2014/main" id="{061A7195-789C-4997-AB62-C5461132ADC4}"/>
              </a:ext>
            </a:extLst>
          </p:cNvPr>
          <p:cNvSpPr>
            <a:spLocks noGrp="1"/>
          </p:cNvSpPr>
          <p:nvPr>
            <p:ph type="subTitle" idx="1"/>
          </p:nvPr>
        </p:nvSpPr>
        <p:spPr/>
        <p:txBody>
          <a:bodyPr>
            <a:normAutofit/>
          </a:bodyPr>
          <a:lstStyle/>
          <a:p>
            <a:r>
              <a:rPr lang="en-US" sz="3200" dirty="0"/>
              <a:t>in machine learning</a:t>
            </a:r>
          </a:p>
        </p:txBody>
      </p:sp>
      <p:sp>
        <p:nvSpPr>
          <p:cNvPr id="4" name="Footer Placeholder 3">
            <a:extLst>
              <a:ext uri="{FF2B5EF4-FFF2-40B4-BE49-F238E27FC236}">
                <a16:creationId xmlns:a16="http://schemas.microsoft.com/office/drawing/2014/main" id="{61F041BC-2FF5-4DEA-A15A-287A1A486225}"/>
              </a:ext>
            </a:extLst>
          </p:cNvPr>
          <p:cNvSpPr>
            <a:spLocks noGrp="1"/>
          </p:cNvSpPr>
          <p:nvPr>
            <p:ph type="ftr" sz="quarter" idx="11"/>
          </p:nvPr>
        </p:nvSpPr>
        <p:spPr/>
        <p:txBody>
          <a:bodyPr/>
          <a:lstStyle/>
          <a:p>
            <a:r>
              <a:rPr lang="en-US"/>
              <a:t>Adaboost , 2022.9.29a</a:t>
            </a:r>
            <a:endParaRPr lang="en-US" dirty="0"/>
          </a:p>
        </p:txBody>
      </p:sp>
      <p:sp>
        <p:nvSpPr>
          <p:cNvPr id="5" name="Slide Number Placeholder 4">
            <a:extLst>
              <a:ext uri="{FF2B5EF4-FFF2-40B4-BE49-F238E27FC236}">
                <a16:creationId xmlns:a16="http://schemas.microsoft.com/office/drawing/2014/main" id="{77C70A7A-87CD-417A-BC71-F6AD2ECFD506}"/>
              </a:ext>
            </a:extLst>
          </p:cNvPr>
          <p:cNvSpPr>
            <a:spLocks noGrp="1"/>
          </p:cNvSpPr>
          <p:nvPr>
            <p:ph type="sldNum" sz="quarter" idx="12"/>
          </p:nvPr>
        </p:nvSpPr>
        <p:spPr/>
        <p:txBody>
          <a:bodyPr/>
          <a:lstStyle/>
          <a:p>
            <a:fld id="{6921B4CA-31D7-4C0B-94BB-C0A0E1F306D0}" type="slidenum">
              <a:rPr lang="en-US" smtClean="0"/>
              <a:t>64</a:t>
            </a:fld>
            <a:endParaRPr lang="en-US"/>
          </a:p>
        </p:txBody>
      </p:sp>
    </p:spTree>
    <p:extLst>
      <p:ext uri="{BB962C8B-B14F-4D97-AF65-F5344CB8AC3E}">
        <p14:creationId xmlns:p14="http://schemas.microsoft.com/office/powerpoint/2010/main" val="222756317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6589A-6EB6-8383-BB3E-B2A012CF011E}"/>
              </a:ext>
            </a:extLst>
          </p:cNvPr>
          <p:cNvSpPr>
            <a:spLocks noGrp="1"/>
          </p:cNvSpPr>
          <p:nvPr>
            <p:ph type="title"/>
          </p:nvPr>
        </p:nvSpPr>
        <p:spPr/>
        <p:txBody>
          <a:bodyPr/>
          <a:lstStyle/>
          <a:p>
            <a:r>
              <a:rPr lang="en-US" dirty="0"/>
              <a:t>Define terms</a:t>
            </a:r>
          </a:p>
        </p:txBody>
      </p:sp>
      <p:sp>
        <p:nvSpPr>
          <p:cNvPr id="3" name="Content Placeholder 2">
            <a:extLst>
              <a:ext uri="{FF2B5EF4-FFF2-40B4-BE49-F238E27FC236}">
                <a16:creationId xmlns:a16="http://schemas.microsoft.com/office/drawing/2014/main" id="{16CAF429-DFF4-C5B4-E8EB-F04AD3B65BBF}"/>
              </a:ext>
            </a:extLst>
          </p:cNvPr>
          <p:cNvSpPr>
            <a:spLocks noGrp="1"/>
          </p:cNvSpPr>
          <p:nvPr>
            <p:ph idx="1"/>
          </p:nvPr>
        </p:nvSpPr>
        <p:spPr/>
        <p:txBody>
          <a:bodyPr>
            <a:normAutofit fontScale="92500" lnSpcReduction="20000"/>
          </a:bodyPr>
          <a:lstStyle/>
          <a:p>
            <a:r>
              <a:rPr lang="en-US" sz="3200" b="0" i="0" dirty="0">
                <a:solidFill>
                  <a:srgbClr val="202122"/>
                </a:solidFill>
                <a:effectLst/>
                <a:latin typeface="Arial" panose="020B0604020202020204" pitchFamily="34" charset="0"/>
              </a:rPr>
              <a:t>True Positive (TP)</a:t>
            </a:r>
          </a:p>
          <a:p>
            <a:r>
              <a:rPr lang="en-US" sz="3200" dirty="0">
                <a:solidFill>
                  <a:srgbClr val="202122"/>
                </a:solidFill>
                <a:latin typeface="Arial" panose="020B0604020202020204" pitchFamily="34" charset="0"/>
              </a:rPr>
              <a:t>F</a:t>
            </a:r>
            <a:r>
              <a:rPr lang="en-US" sz="3200" b="0" i="0" dirty="0">
                <a:solidFill>
                  <a:srgbClr val="202122"/>
                </a:solidFill>
                <a:effectLst/>
                <a:latin typeface="Arial" panose="020B0604020202020204" pitchFamily="34" charset="0"/>
              </a:rPr>
              <a:t>alse Positive (FP)</a:t>
            </a:r>
          </a:p>
          <a:p>
            <a:r>
              <a:rPr lang="en-US" sz="3200" b="0" i="0" dirty="0">
                <a:solidFill>
                  <a:srgbClr val="202122"/>
                </a:solidFill>
                <a:effectLst/>
                <a:latin typeface="Arial" panose="020B0604020202020204" pitchFamily="34" charset="0"/>
              </a:rPr>
              <a:t>True Negative (TN)</a:t>
            </a:r>
          </a:p>
          <a:p>
            <a:r>
              <a:rPr lang="en-US" sz="3200" dirty="0">
                <a:solidFill>
                  <a:srgbClr val="202122"/>
                </a:solidFill>
                <a:latin typeface="Arial" panose="020B0604020202020204" pitchFamily="34" charset="0"/>
              </a:rPr>
              <a:t>F</a:t>
            </a:r>
            <a:r>
              <a:rPr lang="en-US" sz="3200" b="0" i="0" dirty="0">
                <a:solidFill>
                  <a:srgbClr val="202122"/>
                </a:solidFill>
                <a:effectLst/>
                <a:latin typeface="Arial" panose="020B0604020202020204" pitchFamily="34" charset="0"/>
              </a:rPr>
              <a:t>alse Negative (FN)</a:t>
            </a:r>
          </a:p>
          <a:p>
            <a:r>
              <a:rPr lang="en-US" sz="3200" dirty="0"/>
              <a:t>The first word shows the system is correct or not</a:t>
            </a:r>
          </a:p>
          <a:p>
            <a:pPr lvl="1"/>
            <a:r>
              <a:rPr lang="en-US" dirty="0">
                <a:solidFill>
                  <a:srgbClr val="00B050"/>
                </a:solidFill>
              </a:rPr>
              <a:t>True</a:t>
            </a:r>
            <a:r>
              <a:rPr lang="en-US" dirty="0"/>
              <a:t> = correct</a:t>
            </a:r>
          </a:p>
          <a:p>
            <a:pPr lvl="1"/>
            <a:r>
              <a:rPr lang="en-US" dirty="0">
                <a:solidFill>
                  <a:srgbClr val="7030A0"/>
                </a:solidFill>
              </a:rPr>
              <a:t>False</a:t>
            </a:r>
            <a:r>
              <a:rPr lang="en-US" dirty="0"/>
              <a:t> = not correct. </a:t>
            </a:r>
          </a:p>
          <a:p>
            <a:r>
              <a:rPr lang="en-US" dirty="0"/>
              <a:t>The second word shows what the system thinks.</a:t>
            </a:r>
          </a:p>
          <a:p>
            <a:pPr lvl="1"/>
            <a:r>
              <a:rPr lang="en-US" dirty="0">
                <a:solidFill>
                  <a:srgbClr val="FF0000"/>
                </a:solidFill>
              </a:rPr>
              <a:t>Positive</a:t>
            </a:r>
            <a:r>
              <a:rPr lang="en-US" dirty="0"/>
              <a:t> = the system thinks it is positive.  </a:t>
            </a:r>
          </a:p>
          <a:p>
            <a:pPr lvl="1"/>
            <a:r>
              <a:rPr lang="en-US" dirty="0">
                <a:solidFill>
                  <a:srgbClr val="0070C0"/>
                </a:solidFill>
              </a:rPr>
              <a:t>Negative </a:t>
            </a:r>
            <a:r>
              <a:rPr lang="en-US" dirty="0"/>
              <a:t>= the system thinks it is negative.</a:t>
            </a:r>
            <a:endParaRPr lang="en-US" b="0" i="0" dirty="0">
              <a:solidFill>
                <a:srgbClr val="202122"/>
              </a:solidFill>
              <a:effectLst/>
              <a:latin typeface="Arial" panose="020B0604020202020204" pitchFamily="34" charset="0"/>
            </a:endParaRPr>
          </a:p>
        </p:txBody>
      </p:sp>
      <p:sp>
        <p:nvSpPr>
          <p:cNvPr id="4" name="Footer Placeholder 3">
            <a:extLst>
              <a:ext uri="{FF2B5EF4-FFF2-40B4-BE49-F238E27FC236}">
                <a16:creationId xmlns:a16="http://schemas.microsoft.com/office/drawing/2014/main" id="{D6770097-2F3B-2E9F-16A0-F1E4B3D502F1}"/>
              </a:ext>
            </a:extLst>
          </p:cNvPr>
          <p:cNvSpPr>
            <a:spLocks noGrp="1"/>
          </p:cNvSpPr>
          <p:nvPr>
            <p:ph type="ftr" sz="quarter" idx="11"/>
          </p:nvPr>
        </p:nvSpPr>
        <p:spPr/>
        <p:txBody>
          <a:bodyPr/>
          <a:lstStyle/>
          <a:p>
            <a:pPr>
              <a:defRPr/>
            </a:pPr>
            <a:r>
              <a:rPr lang="en-US" altLang="zh-CN"/>
              <a:t>Adaboost , 2022.9.29a</a:t>
            </a:r>
          </a:p>
        </p:txBody>
      </p:sp>
      <p:sp>
        <p:nvSpPr>
          <p:cNvPr id="5" name="Slide Number Placeholder 4">
            <a:extLst>
              <a:ext uri="{FF2B5EF4-FFF2-40B4-BE49-F238E27FC236}">
                <a16:creationId xmlns:a16="http://schemas.microsoft.com/office/drawing/2014/main" id="{5C4895B7-08D4-26BA-4BAC-B8E7BBF56332}"/>
              </a:ext>
            </a:extLst>
          </p:cNvPr>
          <p:cNvSpPr>
            <a:spLocks noGrp="1"/>
          </p:cNvSpPr>
          <p:nvPr>
            <p:ph type="sldNum" sz="quarter" idx="12"/>
          </p:nvPr>
        </p:nvSpPr>
        <p:spPr/>
        <p:txBody>
          <a:bodyPr/>
          <a:lstStyle/>
          <a:p>
            <a:fld id="{37E61D7B-C622-463B-9B8C-260E075F6CF2}" type="slidenum">
              <a:rPr lang="en-US" altLang="en-US" smtClean="0"/>
              <a:pPr/>
              <a:t>65</a:t>
            </a:fld>
            <a:endParaRPr lang="en-US" altLang="en-US"/>
          </a:p>
        </p:txBody>
      </p:sp>
    </p:spTree>
    <p:extLst>
      <p:ext uri="{BB962C8B-B14F-4D97-AF65-F5344CB8AC3E}">
        <p14:creationId xmlns:p14="http://schemas.microsoft.com/office/powerpoint/2010/main" val="377822743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50F02-B131-409D-AA51-75E4DDFF7A6B}"/>
              </a:ext>
            </a:extLst>
          </p:cNvPr>
          <p:cNvSpPr>
            <a:spLocks noGrp="1"/>
          </p:cNvSpPr>
          <p:nvPr>
            <p:ph type="title"/>
          </p:nvPr>
        </p:nvSpPr>
        <p:spPr>
          <a:xfrm>
            <a:off x="234917" y="521346"/>
            <a:ext cx="9002723" cy="765770"/>
          </a:xfrm>
        </p:spPr>
        <p:txBody>
          <a:bodyPr>
            <a:normAutofit fontScale="90000"/>
          </a:bodyPr>
          <a:lstStyle/>
          <a:p>
            <a:pPr algn="l"/>
            <a:br>
              <a:rPr lang="en-US" sz="2000" dirty="0"/>
            </a:br>
            <a:r>
              <a:rPr lang="en-US" sz="2000" dirty="0"/>
              <a:t>Example</a:t>
            </a:r>
            <a:br>
              <a:rPr lang="en-US" sz="1800" dirty="0"/>
            </a:br>
            <a:br>
              <a:rPr lang="en-US" sz="1800" dirty="0"/>
            </a:br>
            <a:endParaRPr lang="en-US" dirty="0"/>
          </a:p>
        </p:txBody>
      </p:sp>
      <p:sp>
        <p:nvSpPr>
          <p:cNvPr id="3" name="Content Placeholder 2">
            <a:extLst>
              <a:ext uri="{FF2B5EF4-FFF2-40B4-BE49-F238E27FC236}">
                <a16:creationId xmlns:a16="http://schemas.microsoft.com/office/drawing/2014/main" id="{F23C92E3-CFF0-4956-A359-0CF4D7168F28}"/>
              </a:ext>
            </a:extLst>
          </p:cNvPr>
          <p:cNvSpPr>
            <a:spLocks noGrp="1"/>
          </p:cNvSpPr>
          <p:nvPr>
            <p:ph idx="1"/>
          </p:nvPr>
        </p:nvSpPr>
        <p:spPr>
          <a:xfrm>
            <a:off x="262949" y="998565"/>
            <a:ext cx="4957702" cy="5122646"/>
          </a:xfrm>
        </p:spPr>
        <p:txBody>
          <a:bodyPr>
            <a:normAutofit fontScale="92500" lnSpcReduction="20000"/>
          </a:bodyPr>
          <a:lstStyle/>
          <a:p>
            <a:r>
              <a:rPr lang="en-US" sz="1800" dirty="0">
                <a:solidFill>
                  <a:srgbClr val="202122"/>
                </a:solidFill>
                <a:latin typeface="Arial" panose="020B0604020202020204" pitchFamily="34" charset="0"/>
              </a:rPr>
              <a:t>P</a:t>
            </a:r>
            <a:r>
              <a:rPr lang="en-US" sz="1800" b="0" i="0" dirty="0">
                <a:solidFill>
                  <a:srgbClr val="202122"/>
                </a:solidFill>
                <a:effectLst/>
                <a:latin typeface="Arial" panose="020B0604020202020204" pitchFamily="34" charset="0"/>
              </a:rPr>
              <a:t>rogram X reads all pics, recognizes dogs &amp; exclude cats. Positive=dogs, Negative=cats.</a:t>
            </a:r>
          </a:p>
          <a:p>
            <a:r>
              <a:rPr lang="en-US" sz="1800" b="0" i="0" dirty="0">
                <a:solidFill>
                  <a:srgbClr val="202122"/>
                </a:solidFill>
                <a:effectLst/>
                <a:latin typeface="Arial" panose="020B0604020202020204" pitchFamily="34" charset="0"/>
              </a:rPr>
              <a:t>The truth is there are 12 dogs (</a:t>
            </a:r>
            <a:r>
              <a:rPr lang="en-US" sz="1800" b="0" i="0" dirty="0">
                <a:solidFill>
                  <a:srgbClr val="FF0000"/>
                </a:solidFill>
                <a:effectLst/>
                <a:latin typeface="Arial" panose="020B0604020202020204" pitchFamily="34" charset="0"/>
              </a:rPr>
              <a:t>relevant elements </a:t>
            </a:r>
            <a:r>
              <a:rPr lang="en-US" sz="1800" b="0" i="0" dirty="0">
                <a:solidFill>
                  <a:srgbClr val="202122"/>
                </a:solidFill>
                <a:effectLst/>
                <a:latin typeface="Arial" panose="020B0604020202020204" pitchFamily="34" charset="0"/>
              </a:rPr>
              <a:t>filled dots) and 10 cat (unfilled dots)</a:t>
            </a:r>
          </a:p>
          <a:p>
            <a:r>
              <a:rPr lang="en-US" sz="1800" dirty="0">
                <a:solidFill>
                  <a:srgbClr val="202122"/>
                </a:solidFill>
                <a:latin typeface="Arial" panose="020B0604020202020204" pitchFamily="34" charset="0"/>
              </a:rPr>
              <a:t>P</a:t>
            </a:r>
            <a:r>
              <a:rPr lang="en-US" sz="1800" b="0" i="0" dirty="0">
                <a:solidFill>
                  <a:srgbClr val="202122"/>
                </a:solidFill>
                <a:effectLst/>
                <a:latin typeface="Arial" panose="020B0604020202020204" pitchFamily="34" charset="0"/>
              </a:rPr>
              <a:t>rogram X outputs 8 dogs (</a:t>
            </a:r>
            <a:r>
              <a:rPr lang="en-US" sz="1800" b="0" i="0" dirty="0">
                <a:solidFill>
                  <a:srgbClr val="FF0000"/>
                </a:solidFill>
                <a:effectLst/>
                <a:latin typeface="Arial" panose="020B0604020202020204" pitchFamily="34" charset="0"/>
              </a:rPr>
              <a:t>selected elements </a:t>
            </a:r>
            <a:r>
              <a:rPr lang="en-US" sz="1800" b="0" i="0" dirty="0">
                <a:solidFill>
                  <a:srgbClr val="202122"/>
                </a:solidFill>
                <a:effectLst/>
                <a:latin typeface="Arial" panose="020B0604020202020204" pitchFamily="34" charset="0"/>
              </a:rPr>
              <a:t>inside the circle) and others are cats. </a:t>
            </a:r>
          </a:p>
          <a:p>
            <a:r>
              <a:rPr lang="en-US" sz="1800" b="0" i="0" dirty="0">
                <a:solidFill>
                  <a:srgbClr val="202122"/>
                </a:solidFill>
                <a:effectLst/>
                <a:latin typeface="Arial" panose="020B0604020202020204" pitchFamily="34" charset="0"/>
              </a:rPr>
              <a:t>But the truth is : Inside the retrieved elements (circled) only 5 are dogs, 3 are cats. Thus, True positives [TP] =5, </a:t>
            </a:r>
            <a:r>
              <a:rPr lang="en-US" sz="1800" dirty="0">
                <a:solidFill>
                  <a:srgbClr val="202122"/>
                </a:solidFill>
                <a:latin typeface="Arial" panose="020B0604020202020204" pitchFamily="34" charset="0"/>
              </a:rPr>
              <a:t>F</a:t>
            </a:r>
            <a:r>
              <a:rPr lang="en-US" sz="1800" b="0" i="0" dirty="0">
                <a:solidFill>
                  <a:srgbClr val="202122"/>
                </a:solidFill>
                <a:effectLst/>
                <a:latin typeface="Arial" panose="020B0604020202020204" pitchFamily="34" charset="0"/>
              </a:rPr>
              <a:t>alse positives [FP]=3</a:t>
            </a:r>
          </a:p>
          <a:p>
            <a:r>
              <a:rPr lang="en-US" sz="1800" b="0" i="0" dirty="0">
                <a:solidFill>
                  <a:srgbClr val="202122"/>
                </a:solidFill>
                <a:effectLst/>
                <a:latin typeface="Arial" panose="020B0604020202020204" pitchFamily="34" charset="0"/>
              </a:rPr>
              <a:t>7 dogs missed(false negatives [FN])</a:t>
            </a:r>
            <a:r>
              <a:rPr lang="en-US" sz="1800" dirty="0">
                <a:solidFill>
                  <a:srgbClr val="202122"/>
                </a:solidFill>
                <a:latin typeface="Arial" panose="020B0604020202020204" pitchFamily="34" charset="0"/>
              </a:rPr>
              <a:t>=7, </a:t>
            </a:r>
            <a:r>
              <a:rPr lang="en-US" sz="1800" dirty="0">
                <a:solidFill>
                  <a:srgbClr val="FF0000"/>
                </a:solidFill>
                <a:latin typeface="Arial" panose="020B0604020202020204" pitchFamily="34" charset="0"/>
              </a:rPr>
              <a:t>these dots represent the system is incorrect, and thinks they are not dogs.</a:t>
            </a:r>
            <a:endParaRPr lang="en-US" sz="1800" b="0" i="0" dirty="0">
              <a:solidFill>
                <a:srgbClr val="FF0000"/>
              </a:solidFill>
              <a:effectLst/>
              <a:latin typeface="Arial" panose="020B0604020202020204" pitchFamily="34" charset="0"/>
            </a:endParaRPr>
          </a:p>
          <a:p>
            <a:r>
              <a:rPr lang="en-US" sz="1800" dirty="0">
                <a:solidFill>
                  <a:srgbClr val="202122"/>
                </a:solidFill>
                <a:latin typeface="Arial" panose="020B0604020202020204" pitchFamily="34" charset="0"/>
              </a:rPr>
              <a:t>7</a:t>
            </a:r>
            <a:r>
              <a:rPr lang="en-US" sz="1800" b="0" i="0" dirty="0">
                <a:solidFill>
                  <a:srgbClr val="202122"/>
                </a:solidFill>
                <a:effectLst/>
                <a:latin typeface="Arial" panose="020B0604020202020204" pitchFamily="34" charset="0"/>
              </a:rPr>
              <a:t> cats excluded (true negatives [</a:t>
            </a:r>
            <a:r>
              <a:rPr lang="en-US" sz="1800" dirty="0">
                <a:solidFill>
                  <a:srgbClr val="202122"/>
                </a:solidFill>
                <a:latin typeface="Arial" panose="020B0604020202020204" pitchFamily="34" charset="0"/>
              </a:rPr>
              <a:t>TN])=7, </a:t>
            </a:r>
            <a:r>
              <a:rPr lang="en-US" sz="1800" dirty="0">
                <a:solidFill>
                  <a:srgbClr val="FF0000"/>
                </a:solidFill>
                <a:latin typeface="Arial" panose="020B0604020202020204" pitchFamily="34" charset="0"/>
              </a:rPr>
              <a:t>these dots represent the system is correct, and thinks they are not dogs.</a:t>
            </a:r>
            <a:r>
              <a:rPr lang="en-US" sz="1800" b="1" i="1" dirty="0">
                <a:solidFill>
                  <a:srgbClr val="FF0000"/>
                </a:solidFill>
              </a:rPr>
              <a:t> </a:t>
            </a:r>
            <a:endParaRPr lang="en-US" sz="1800" dirty="0">
              <a:solidFill>
                <a:srgbClr val="FF0000"/>
              </a:solidFill>
              <a:latin typeface="Arial" panose="020B0604020202020204" pitchFamily="34" charset="0"/>
            </a:endParaRPr>
          </a:p>
          <a:p>
            <a:r>
              <a:rPr lang="en-US" sz="1800" b="0" i="0" dirty="0">
                <a:solidFill>
                  <a:srgbClr val="FF0000"/>
                </a:solidFill>
                <a:effectLst/>
                <a:latin typeface="Arial" panose="020B0604020202020204" pitchFamily="34" charset="0"/>
              </a:rPr>
              <a:t>Selected elements= TP+FP = 8</a:t>
            </a:r>
          </a:p>
          <a:p>
            <a:r>
              <a:rPr lang="en-US" sz="1800" b="0" i="0" dirty="0">
                <a:solidFill>
                  <a:srgbClr val="FF0000"/>
                </a:solidFill>
                <a:effectLst/>
                <a:latin typeface="Arial" panose="020B0604020202020204" pitchFamily="34" charset="0"/>
              </a:rPr>
              <a:t>X’s Precision = (true positives [TP]/ selected elements)= TP/(TP+FP)=5/8 =</a:t>
            </a:r>
            <a:r>
              <a:rPr lang="en-US" sz="1800" b="0" i="0" dirty="0">
                <a:solidFill>
                  <a:srgbClr val="FF0000"/>
                </a:solidFill>
                <a:effectLst/>
                <a:latin typeface="arial" panose="020B0604020202020204" pitchFamily="34" charset="0"/>
              </a:rPr>
              <a:t> 0.625</a:t>
            </a:r>
            <a:endParaRPr lang="en-US" sz="1800" b="0" i="0" dirty="0">
              <a:solidFill>
                <a:srgbClr val="FF0000"/>
              </a:solidFill>
              <a:effectLst/>
              <a:latin typeface="Arial" panose="020B0604020202020204" pitchFamily="34" charset="0"/>
            </a:endParaRPr>
          </a:p>
          <a:p>
            <a:r>
              <a:rPr lang="en-US" sz="1800" b="0" i="0" dirty="0">
                <a:solidFill>
                  <a:srgbClr val="FF0000"/>
                </a:solidFill>
                <a:effectLst/>
                <a:latin typeface="Arial" panose="020B0604020202020204" pitchFamily="34" charset="0"/>
              </a:rPr>
              <a:t>X’s Recall= (true positives [TP]/ relevant elements)=TP/(FN+TP)=5/12</a:t>
            </a:r>
            <a:endParaRPr lang="en-US" sz="1800" dirty="0">
              <a:solidFill>
                <a:srgbClr val="FF0000"/>
              </a:solidFill>
            </a:endParaRPr>
          </a:p>
        </p:txBody>
      </p:sp>
      <p:sp>
        <p:nvSpPr>
          <p:cNvPr id="4" name="Footer Placeholder 3">
            <a:extLst>
              <a:ext uri="{FF2B5EF4-FFF2-40B4-BE49-F238E27FC236}">
                <a16:creationId xmlns:a16="http://schemas.microsoft.com/office/drawing/2014/main" id="{EA97C530-514E-48D5-AF76-095BECA68CD6}"/>
              </a:ext>
            </a:extLst>
          </p:cNvPr>
          <p:cNvSpPr>
            <a:spLocks noGrp="1"/>
          </p:cNvSpPr>
          <p:nvPr>
            <p:ph type="ftr" sz="quarter" idx="11"/>
          </p:nvPr>
        </p:nvSpPr>
        <p:spPr>
          <a:xfrm>
            <a:off x="485775" y="6499856"/>
            <a:ext cx="2895600" cy="365125"/>
          </a:xfrm>
        </p:spPr>
        <p:txBody>
          <a:bodyPr/>
          <a:lstStyle/>
          <a:p>
            <a:r>
              <a:rPr lang="en-US"/>
              <a:t>Adaboost , 2022.9.29a</a:t>
            </a:r>
          </a:p>
        </p:txBody>
      </p:sp>
      <p:sp>
        <p:nvSpPr>
          <p:cNvPr id="5" name="Slide Number Placeholder 4">
            <a:extLst>
              <a:ext uri="{FF2B5EF4-FFF2-40B4-BE49-F238E27FC236}">
                <a16:creationId xmlns:a16="http://schemas.microsoft.com/office/drawing/2014/main" id="{8135D9E2-BC55-43B0-8BB6-09DAD023CF7F}"/>
              </a:ext>
            </a:extLst>
          </p:cNvPr>
          <p:cNvSpPr>
            <a:spLocks noGrp="1"/>
          </p:cNvSpPr>
          <p:nvPr>
            <p:ph type="sldNum" sz="quarter" idx="12"/>
          </p:nvPr>
        </p:nvSpPr>
        <p:spPr>
          <a:xfrm>
            <a:off x="6547470" y="6232860"/>
            <a:ext cx="2133600" cy="365125"/>
          </a:xfrm>
        </p:spPr>
        <p:txBody>
          <a:bodyPr/>
          <a:lstStyle/>
          <a:p>
            <a:fld id="{6921B4CA-31D7-4C0B-94BB-C0A0E1F306D0}" type="slidenum">
              <a:rPr lang="en-US" smtClean="0"/>
              <a:t>66</a:t>
            </a:fld>
            <a:endParaRPr lang="en-US"/>
          </a:p>
        </p:txBody>
      </p:sp>
      <p:pic>
        <p:nvPicPr>
          <p:cNvPr id="3074" name="Picture 2">
            <a:extLst>
              <a:ext uri="{FF2B5EF4-FFF2-40B4-BE49-F238E27FC236}">
                <a16:creationId xmlns:a16="http://schemas.microsoft.com/office/drawing/2014/main" id="{31DFBA9F-8063-4E9B-B2E3-57BF8F4039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69362" y="1115435"/>
            <a:ext cx="3220453" cy="585202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60D8015A-4AD4-46FB-8E1A-5FD872DE2C71}"/>
              </a:ext>
            </a:extLst>
          </p:cNvPr>
          <p:cNvSpPr txBox="1"/>
          <p:nvPr/>
        </p:nvSpPr>
        <p:spPr>
          <a:xfrm>
            <a:off x="-38287" y="5556183"/>
            <a:ext cx="6762750" cy="954107"/>
          </a:xfrm>
          <a:prstGeom prst="rect">
            <a:avLst/>
          </a:prstGeom>
          <a:noFill/>
        </p:spPr>
        <p:txBody>
          <a:bodyPr wrap="square" rtlCol="0">
            <a:spAutoFit/>
          </a:bodyPr>
          <a:lstStyle/>
          <a:p>
            <a:r>
              <a:rPr lang="en-US" sz="1400" dirty="0">
                <a:hlinkClick r:id="rId4"/>
              </a:rPr>
              <a:t>https://en.wikipedia.org/wiki/Precision_and_recall</a:t>
            </a:r>
            <a:endParaRPr lang="en-US" sz="1400" dirty="0"/>
          </a:p>
          <a:p>
            <a:r>
              <a:rPr lang="en-US" sz="1400" dirty="0">
                <a:hlinkClick r:id="rId5"/>
              </a:rPr>
              <a:t>https://www.dataschool.io/simple-guide-to-confusion-matrix-terminology/</a:t>
            </a:r>
            <a:r>
              <a:rPr lang="en-US" sz="1400" dirty="0"/>
              <a:t> </a:t>
            </a:r>
          </a:p>
          <a:p>
            <a:r>
              <a:rPr lang="en-US" sz="1400" dirty="0">
                <a:hlinkClick r:id="rId6" tooltip="http://www.newsofmillcreek.com/content/forever-home-dog-week-river"/>
              </a:rPr>
              <a:t>Dog :This Photo</a:t>
            </a:r>
            <a:r>
              <a:rPr lang="en-US" sz="1400" dirty="0"/>
              <a:t> by Unknown Author is licensed under </a:t>
            </a:r>
            <a:r>
              <a:rPr lang="en-US" sz="1400" dirty="0">
                <a:hlinkClick r:id="rId7" tooltip="https://creativecommons.org/licenses/by/3.0/"/>
              </a:rPr>
              <a:t>CC BY</a:t>
            </a:r>
            <a:endParaRPr lang="en-US" sz="1400" dirty="0"/>
          </a:p>
          <a:p>
            <a:r>
              <a:rPr lang="en-US" sz="1400" dirty="0">
                <a:hlinkClick r:id="rId8" tooltip="https://freeimage.eu/cat/"/>
              </a:rPr>
              <a:t>Cat: This Photo</a:t>
            </a:r>
            <a:r>
              <a:rPr lang="en-US" sz="1400" dirty="0"/>
              <a:t> by Unknown Author is licensed under </a:t>
            </a:r>
            <a:r>
              <a:rPr lang="en-US" sz="1400" dirty="0">
                <a:hlinkClick r:id="rId7" tooltip="https://creativecommons.org/licenses/by/3.0/"/>
              </a:rPr>
              <a:t>CC BY</a:t>
            </a:r>
            <a:endParaRPr lang="en-US" sz="1400" dirty="0"/>
          </a:p>
        </p:txBody>
      </p:sp>
      <p:sp>
        <p:nvSpPr>
          <p:cNvPr id="7" name="TextBox 6">
            <a:extLst>
              <a:ext uri="{FF2B5EF4-FFF2-40B4-BE49-F238E27FC236}">
                <a16:creationId xmlns:a16="http://schemas.microsoft.com/office/drawing/2014/main" id="{C5C19526-AA5C-4841-93DC-0DEBDCEBCAC8}"/>
              </a:ext>
            </a:extLst>
          </p:cNvPr>
          <p:cNvSpPr txBox="1"/>
          <p:nvPr/>
        </p:nvSpPr>
        <p:spPr>
          <a:xfrm>
            <a:off x="8017952" y="4997418"/>
            <a:ext cx="1010213" cy="707886"/>
          </a:xfrm>
          <a:prstGeom prst="rect">
            <a:avLst/>
          </a:prstGeom>
          <a:noFill/>
        </p:spPr>
        <p:txBody>
          <a:bodyPr wrap="none" rtlCol="0">
            <a:spAutoFit/>
          </a:bodyPr>
          <a:lstStyle/>
          <a:p>
            <a:r>
              <a:rPr lang="en-US" dirty="0"/>
              <a:t>Truth:</a:t>
            </a:r>
          </a:p>
          <a:p>
            <a:r>
              <a:rPr lang="en-US" dirty="0"/>
              <a:t>10 cats</a:t>
            </a:r>
          </a:p>
        </p:txBody>
      </p:sp>
      <p:pic>
        <p:nvPicPr>
          <p:cNvPr id="9" name="Picture 8" descr="A dog with its mouth open&#10;&#10;Description automatically generated with medium confidence">
            <a:extLst>
              <a:ext uri="{FF2B5EF4-FFF2-40B4-BE49-F238E27FC236}">
                <a16:creationId xmlns:a16="http://schemas.microsoft.com/office/drawing/2014/main" id="{AFB6888F-C28B-4ED1-8808-9960F3F470EB}"/>
              </a:ext>
            </a:extLst>
          </p:cNvPr>
          <p:cNvPicPr>
            <a:picLocks noChangeAspect="1"/>
          </p:cNvPicPr>
          <p:nvPr/>
        </p:nvPicPr>
        <p:blipFill>
          <a:blip r:embed="rId9" cstate="print">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5036118" y="4233311"/>
            <a:ext cx="711518" cy="790575"/>
          </a:xfrm>
          <a:prstGeom prst="rect">
            <a:avLst/>
          </a:prstGeom>
        </p:spPr>
      </p:pic>
      <p:pic>
        <p:nvPicPr>
          <p:cNvPr id="12" name="Picture 11" descr="A cat lying on a carpet&#10;&#10;Description automatically generated with low confidence">
            <a:extLst>
              <a:ext uri="{FF2B5EF4-FFF2-40B4-BE49-F238E27FC236}">
                <a16:creationId xmlns:a16="http://schemas.microsoft.com/office/drawing/2014/main" id="{78F02A85-0070-456A-9D69-3A232521F9DD}"/>
              </a:ext>
            </a:extLst>
          </p:cNvPr>
          <p:cNvPicPr>
            <a:picLocks noChangeAspect="1"/>
          </p:cNvPicPr>
          <p:nvPr/>
        </p:nvPicPr>
        <p:blipFill>
          <a:blip r:embed="rId10" cstate="print">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7849481" y="4249281"/>
            <a:ext cx="977901" cy="652443"/>
          </a:xfrm>
          <a:prstGeom prst="rect">
            <a:avLst/>
          </a:prstGeom>
        </p:spPr>
      </p:pic>
      <p:sp>
        <p:nvSpPr>
          <p:cNvPr id="15" name="TextBox 14">
            <a:extLst>
              <a:ext uri="{FF2B5EF4-FFF2-40B4-BE49-F238E27FC236}">
                <a16:creationId xmlns:a16="http://schemas.microsoft.com/office/drawing/2014/main" id="{3A084921-DFEC-4B05-95BF-CF1CAA1829AB}"/>
              </a:ext>
            </a:extLst>
          </p:cNvPr>
          <p:cNvSpPr txBox="1"/>
          <p:nvPr/>
        </p:nvSpPr>
        <p:spPr>
          <a:xfrm>
            <a:off x="4805507" y="4952968"/>
            <a:ext cx="1096775" cy="707886"/>
          </a:xfrm>
          <a:prstGeom prst="rect">
            <a:avLst/>
          </a:prstGeom>
          <a:noFill/>
        </p:spPr>
        <p:txBody>
          <a:bodyPr wrap="none" rtlCol="0">
            <a:spAutoFit/>
          </a:bodyPr>
          <a:lstStyle/>
          <a:p>
            <a:r>
              <a:rPr lang="en-US" dirty="0"/>
              <a:t>Truth:</a:t>
            </a:r>
          </a:p>
          <a:p>
            <a:r>
              <a:rPr lang="en-US" dirty="0"/>
              <a:t>12 dogs</a:t>
            </a:r>
          </a:p>
        </p:txBody>
      </p:sp>
      <p:sp>
        <p:nvSpPr>
          <p:cNvPr id="8" name="TextBox 7">
            <a:extLst>
              <a:ext uri="{FF2B5EF4-FFF2-40B4-BE49-F238E27FC236}">
                <a16:creationId xmlns:a16="http://schemas.microsoft.com/office/drawing/2014/main" id="{5DE703D6-FE43-4BED-B869-A6E49655022E}"/>
              </a:ext>
            </a:extLst>
          </p:cNvPr>
          <p:cNvSpPr txBox="1"/>
          <p:nvPr/>
        </p:nvSpPr>
        <p:spPr>
          <a:xfrm>
            <a:off x="5865878" y="2731709"/>
            <a:ext cx="647934" cy="369332"/>
          </a:xfrm>
          <a:prstGeom prst="rect">
            <a:avLst/>
          </a:prstGeom>
          <a:noFill/>
        </p:spPr>
        <p:txBody>
          <a:bodyPr wrap="none" rtlCol="0">
            <a:spAutoFit/>
          </a:bodyPr>
          <a:lstStyle/>
          <a:p>
            <a:r>
              <a:rPr lang="en-US" dirty="0"/>
              <a:t>TP=5</a:t>
            </a:r>
          </a:p>
        </p:txBody>
      </p:sp>
      <p:sp>
        <p:nvSpPr>
          <p:cNvPr id="16" name="TextBox 15">
            <a:extLst>
              <a:ext uri="{FF2B5EF4-FFF2-40B4-BE49-F238E27FC236}">
                <a16:creationId xmlns:a16="http://schemas.microsoft.com/office/drawing/2014/main" id="{0E6ABB2B-1060-4B6A-A9A5-E1CC839C7E80}"/>
              </a:ext>
            </a:extLst>
          </p:cNvPr>
          <p:cNvSpPr txBox="1"/>
          <p:nvPr/>
        </p:nvSpPr>
        <p:spPr>
          <a:xfrm>
            <a:off x="6921610" y="2597264"/>
            <a:ext cx="641522" cy="369332"/>
          </a:xfrm>
          <a:prstGeom prst="rect">
            <a:avLst/>
          </a:prstGeom>
          <a:noFill/>
        </p:spPr>
        <p:txBody>
          <a:bodyPr wrap="none" rtlCol="0">
            <a:spAutoFit/>
          </a:bodyPr>
          <a:lstStyle/>
          <a:p>
            <a:r>
              <a:rPr lang="en-US" dirty="0"/>
              <a:t>FP=3</a:t>
            </a:r>
          </a:p>
        </p:txBody>
      </p:sp>
      <p:sp>
        <p:nvSpPr>
          <p:cNvPr id="18" name="TextBox 17">
            <a:extLst>
              <a:ext uri="{FF2B5EF4-FFF2-40B4-BE49-F238E27FC236}">
                <a16:creationId xmlns:a16="http://schemas.microsoft.com/office/drawing/2014/main" id="{D9D6EF39-FE43-4A24-B534-73164C598348}"/>
              </a:ext>
            </a:extLst>
          </p:cNvPr>
          <p:cNvSpPr txBox="1"/>
          <p:nvPr/>
        </p:nvSpPr>
        <p:spPr>
          <a:xfrm>
            <a:off x="5307648" y="2061069"/>
            <a:ext cx="671979" cy="369332"/>
          </a:xfrm>
          <a:prstGeom prst="rect">
            <a:avLst/>
          </a:prstGeom>
          <a:noFill/>
        </p:spPr>
        <p:txBody>
          <a:bodyPr wrap="none" rtlCol="0">
            <a:spAutoFit/>
          </a:bodyPr>
          <a:lstStyle/>
          <a:p>
            <a:r>
              <a:rPr lang="en-US" dirty="0"/>
              <a:t>FN=7</a:t>
            </a:r>
          </a:p>
        </p:txBody>
      </p:sp>
      <p:sp>
        <p:nvSpPr>
          <p:cNvPr id="20" name="TextBox 19">
            <a:extLst>
              <a:ext uri="{FF2B5EF4-FFF2-40B4-BE49-F238E27FC236}">
                <a16:creationId xmlns:a16="http://schemas.microsoft.com/office/drawing/2014/main" id="{872484B4-0692-4D7A-A02B-009A7FED76F9}"/>
              </a:ext>
            </a:extLst>
          </p:cNvPr>
          <p:cNvSpPr txBox="1"/>
          <p:nvPr/>
        </p:nvSpPr>
        <p:spPr>
          <a:xfrm>
            <a:off x="6875483" y="1937548"/>
            <a:ext cx="678391" cy="369332"/>
          </a:xfrm>
          <a:prstGeom prst="rect">
            <a:avLst/>
          </a:prstGeom>
          <a:noFill/>
        </p:spPr>
        <p:txBody>
          <a:bodyPr wrap="none" rtlCol="0">
            <a:spAutoFit/>
          </a:bodyPr>
          <a:lstStyle/>
          <a:p>
            <a:r>
              <a:rPr lang="en-US" dirty="0"/>
              <a:t>TN=7</a:t>
            </a:r>
          </a:p>
        </p:txBody>
      </p:sp>
      <p:sp>
        <p:nvSpPr>
          <p:cNvPr id="13" name="TextBox 12">
            <a:extLst>
              <a:ext uri="{FF2B5EF4-FFF2-40B4-BE49-F238E27FC236}">
                <a16:creationId xmlns:a16="http://schemas.microsoft.com/office/drawing/2014/main" id="{8E8DD614-066E-6435-A1E4-CA6700DEF1F1}"/>
              </a:ext>
            </a:extLst>
          </p:cNvPr>
          <p:cNvSpPr txBox="1"/>
          <p:nvPr/>
        </p:nvSpPr>
        <p:spPr>
          <a:xfrm>
            <a:off x="5599615" y="4628778"/>
            <a:ext cx="2685351" cy="400110"/>
          </a:xfrm>
          <a:prstGeom prst="rect">
            <a:avLst/>
          </a:prstGeom>
          <a:solidFill>
            <a:schemeClr val="bg1"/>
          </a:solidFill>
        </p:spPr>
        <p:txBody>
          <a:bodyPr wrap="none" rtlCol="0">
            <a:spAutoFit/>
          </a:bodyPr>
          <a:lstStyle/>
          <a:p>
            <a:r>
              <a:rPr lang="en-US" dirty="0"/>
              <a:t>Retrieved elements=8</a:t>
            </a:r>
          </a:p>
        </p:txBody>
      </p:sp>
      <p:sp>
        <p:nvSpPr>
          <p:cNvPr id="22" name="TextBox 21">
            <a:extLst>
              <a:ext uri="{FF2B5EF4-FFF2-40B4-BE49-F238E27FC236}">
                <a16:creationId xmlns:a16="http://schemas.microsoft.com/office/drawing/2014/main" id="{86C9D0A3-DA2F-1B42-01E1-CBA89B0CA5DB}"/>
              </a:ext>
            </a:extLst>
          </p:cNvPr>
          <p:cNvSpPr txBox="1"/>
          <p:nvPr/>
        </p:nvSpPr>
        <p:spPr>
          <a:xfrm>
            <a:off x="4790398" y="5610193"/>
            <a:ext cx="1390124" cy="400110"/>
          </a:xfrm>
          <a:prstGeom prst="rect">
            <a:avLst/>
          </a:prstGeom>
          <a:solidFill>
            <a:schemeClr val="bg1"/>
          </a:solidFill>
        </p:spPr>
        <p:txBody>
          <a:bodyPr wrap="none" rtlCol="0">
            <a:spAutoFit/>
          </a:bodyPr>
          <a:lstStyle/>
          <a:p>
            <a:r>
              <a:rPr lang="en-US" dirty="0"/>
              <a:t>Precision=</a:t>
            </a:r>
          </a:p>
        </p:txBody>
      </p:sp>
      <p:sp>
        <p:nvSpPr>
          <p:cNvPr id="24" name="TextBox 23">
            <a:extLst>
              <a:ext uri="{FF2B5EF4-FFF2-40B4-BE49-F238E27FC236}">
                <a16:creationId xmlns:a16="http://schemas.microsoft.com/office/drawing/2014/main" id="{02685C2E-D1E8-EE0B-73BB-833AEF428ECC}"/>
              </a:ext>
            </a:extLst>
          </p:cNvPr>
          <p:cNvSpPr txBox="1"/>
          <p:nvPr/>
        </p:nvSpPr>
        <p:spPr>
          <a:xfrm>
            <a:off x="6674431" y="5529463"/>
            <a:ext cx="1371157" cy="400110"/>
          </a:xfrm>
          <a:prstGeom prst="rect">
            <a:avLst/>
          </a:prstGeom>
          <a:noFill/>
        </p:spPr>
        <p:txBody>
          <a:bodyPr wrap="square">
            <a:spAutoFit/>
          </a:bodyPr>
          <a:lstStyle/>
          <a:p>
            <a:r>
              <a:rPr lang="en-US" dirty="0"/>
              <a:t>Recall=</a:t>
            </a:r>
          </a:p>
        </p:txBody>
      </p:sp>
      <p:sp>
        <p:nvSpPr>
          <p:cNvPr id="25" name="TextBox 24">
            <a:extLst>
              <a:ext uri="{FF2B5EF4-FFF2-40B4-BE49-F238E27FC236}">
                <a16:creationId xmlns:a16="http://schemas.microsoft.com/office/drawing/2014/main" id="{B050E084-B76C-4A3F-5B57-77532856B3CC}"/>
              </a:ext>
            </a:extLst>
          </p:cNvPr>
          <p:cNvSpPr txBox="1"/>
          <p:nvPr/>
        </p:nvSpPr>
        <p:spPr>
          <a:xfrm>
            <a:off x="5273453" y="840992"/>
            <a:ext cx="2902021" cy="400110"/>
          </a:xfrm>
          <a:prstGeom prst="rect">
            <a:avLst/>
          </a:prstGeom>
          <a:noFill/>
        </p:spPr>
        <p:txBody>
          <a:bodyPr wrap="square">
            <a:spAutoFit/>
          </a:bodyPr>
          <a:lstStyle/>
          <a:p>
            <a:r>
              <a:rPr lang="en-US" dirty="0"/>
              <a:t>Relevant elements=5+7</a:t>
            </a:r>
          </a:p>
        </p:txBody>
      </p:sp>
    </p:spTree>
    <p:extLst>
      <p:ext uri="{BB962C8B-B14F-4D97-AF65-F5344CB8AC3E}">
        <p14:creationId xmlns:p14="http://schemas.microsoft.com/office/powerpoint/2010/main" val="206352850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evaluate classifiers</a:t>
            </a:r>
          </a:p>
        </p:txBody>
      </p:sp>
      <p:sp>
        <p:nvSpPr>
          <p:cNvPr id="3" name="Content Placeholder 2"/>
          <p:cNvSpPr>
            <a:spLocks noGrp="1"/>
          </p:cNvSpPr>
          <p:nvPr>
            <p:ph sz="half" idx="1"/>
          </p:nvPr>
        </p:nvSpPr>
        <p:spPr/>
        <p:txBody>
          <a:bodyPr>
            <a:normAutofit fontScale="92500" lnSpcReduction="20000"/>
          </a:bodyPr>
          <a:lstStyle/>
          <a:p>
            <a:pPr fontAlgn="base"/>
            <a:r>
              <a:rPr lang="en-US" b="1" i="1" dirty="0">
                <a:solidFill>
                  <a:srgbClr val="00B050"/>
                </a:solidFill>
              </a:rPr>
              <a:t>A summary:</a:t>
            </a:r>
          </a:p>
          <a:p>
            <a:pPr lvl="1" fontAlgn="base"/>
            <a:endParaRPr lang="en-US" i="1" dirty="0">
              <a:solidFill>
                <a:srgbClr val="00B050"/>
              </a:solidFill>
            </a:endParaRPr>
          </a:p>
          <a:p>
            <a:pPr lvl="1" fontAlgn="base"/>
            <a:r>
              <a:rPr lang="en-US" b="1" i="1" dirty="0">
                <a:solidFill>
                  <a:srgbClr val="00B050"/>
                </a:solidFill>
              </a:rPr>
              <a:t>True Positives (TP)</a:t>
            </a:r>
            <a:r>
              <a:rPr lang="en-US" i="1" dirty="0">
                <a:solidFill>
                  <a:srgbClr val="00B050"/>
                </a:solidFill>
              </a:rPr>
              <a:t> </a:t>
            </a:r>
          </a:p>
          <a:p>
            <a:pPr lvl="1" fontAlgn="base"/>
            <a:r>
              <a:rPr lang="en-US" b="1" i="1" dirty="0">
                <a:solidFill>
                  <a:srgbClr val="00B050"/>
                </a:solidFill>
              </a:rPr>
              <a:t>True Negatives (TN)</a:t>
            </a:r>
          </a:p>
          <a:p>
            <a:pPr lvl="1" fontAlgn="base"/>
            <a:r>
              <a:rPr lang="en-US" b="1" i="1" dirty="0">
                <a:solidFill>
                  <a:srgbClr val="FF0000"/>
                </a:solidFill>
              </a:rPr>
              <a:t>False Positives (FP)</a:t>
            </a:r>
            <a:r>
              <a:rPr lang="en-US" i="1" dirty="0">
                <a:solidFill>
                  <a:srgbClr val="FF0000"/>
                </a:solidFill>
              </a:rPr>
              <a:t> </a:t>
            </a:r>
          </a:p>
          <a:p>
            <a:pPr lvl="1" fontAlgn="base"/>
            <a:r>
              <a:rPr lang="en-US" b="1" i="1" dirty="0">
                <a:solidFill>
                  <a:srgbClr val="FF0000"/>
                </a:solidFill>
              </a:rPr>
              <a:t>False Negatives (FN)</a:t>
            </a:r>
          </a:p>
          <a:p>
            <a:pPr lvl="1" fontAlgn="base"/>
            <a:r>
              <a:rPr lang="en-US" b="1" dirty="0"/>
              <a:t>Accuracy</a:t>
            </a:r>
            <a:r>
              <a:rPr lang="en-US" dirty="0"/>
              <a:t>  = (TP+TN)/(TP+TN+FP+FN)</a:t>
            </a:r>
          </a:p>
          <a:p>
            <a:pPr lvl="1" fontAlgn="base"/>
            <a:r>
              <a:rPr lang="en-US" b="1" dirty="0"/>
              <a:t>Precision</a:t>
            </a:r>
            <a:r>
              <a:rPr lang="en-US" dirty="0"/>
              <a:t>  = TP/(TP+FP)</a:t>
            </a:r>
          </a:p>
          <a:p>
            <a:pPr lvl="1" fontAlgn="base"/>
            <a:r>
              <a:rPr lang="en-US" b="1" dirty="0"/>
              <a:t>Recall=</a:t>
            </a:r>
            <a:r>
              <a:rPr lang="en-US" dirty="0"/>
              <a:t> TP/(TP+FN)</a:t>
            </a:r>
          </a:p>
          <a:p>
            <a:pPr lvl="1" fontAlgn="base"/>
            <a:r>
              <a:rPr lang="en-US" b="1" dirty="0"/>
              <a:t>F1 score</a:t>
            </a:r>
            <a:r>
              <a:rPr lang="en-US" dirty="0"/>
              <a:t> = 2*(Recall * Precision) / (Recall + Precision)</a:t>
            </a:r>
          </a:p>
          <a:p>
            <a:pPr lvl="1" fontAlgn="base"/>
            <a:endParaRPr lang="en-US" dirty="0"/>
          </a:p>
        </p:txBody>
      </p:sp>
      <p:sp>
        <p:nvSpPr>
          <p:cNvPr id="6" name="Content Placeholder 5">
            <a:extLst>
              <a:ext uri="{FF2B5EF4-FFF2-40B4-BE49-F238E27FC236}">
                <a16:creationId xmlns:a16="http://schemas.microsoft.com/office/drawing/2014/main" id="{3B5CBFA0-E5EA-46E0-B436-0FECE6786FEA}"/>
              </a:ext>
            </a:extLst>
          </p:cNvPr>
          <p:cNvSpPr>
            <a:spLocks noGrp="1"/>
          </p:cNvSpPr>
          <p:nvPr>
            <p:ph sz="half" idx="2"/>
          </p:nvPr>
        </p:nvSpPr>
        <p:spPr>
          <a:xfrm>
            <a:off x="4267201" y="1825625"/>
            <a:ext cx="4638674" cy="4351338"/>
          </a:xfrm>
        </p:spPr>
        <p:txBody>
          <a:bodyPr>
            <a:normAutofit fontScale="92500" lnSpcReduction="20000"/>
          </a:bodyPr>
          <a:lstStyle/>
          <a:p>
            <a:r>
              <a:rPr lang="en-US" sz="2200" b="0" i="0" dirty="0">
                <a:solidFill>
                  <a:srgbClr val="202122"/>
                </a:solidFill>
                <a:effectLst/>
                <a:latin typeface="Arial" panose="020B0604020202020204" pitchFamily="34" charset="0"/>
              </a:rPr>
              <a:t>I</a:t>
            </a:r>
            <a:r>
              <a:rPr lang="en-US" sz="2200" dirty="0">
                <a:solidFill>
                  <a:srgbClr val="202124"/>
                </a:solidFill>
                <a:latin typeface="arial" panose="020B0604020202020204" pitchFamily="34" charset="0"/>
              </a:rPr>
              <a:t>n program x, for example,</a:t>
            </a:r>
          </a:p>
          <a:p>
            <a:r>
              <a:rPr lang="en-US" sz="2200" dirty="0">
                <a:solidFill>
                  <a:srgbClr val="202124"/>
                </a:solidFill>
                <a:latin typeface="arial" panose="020B0604020202020204" pitchFamily="34" charset="0"/>
              </a:rPr>
              <a:t>TP =5</a:t>
            </a:r>
          </a:p>
          <a:p>
            <a:r>
              <a:rPr lang="en-US" sz="2200" dirty="0">
                <a:solidFill>
                  <a:srgbClr val="202124"/>
                </a:solidFill>
                <a:latin typeface="arial" panose="020B0604020202020204" pitchFamily="34" charset="0"/>
              </a:rPr>
              <a:t>FP=3</a:t>
            </a:r>
          </a:p>
          <a:p>
            <a:r>
              <a:rPr lang="en-US" sz="2200" dirty="0">
                <a:solidFill>
                  <a:srgbClr val="202124"/>
                </a:solidFill>
                <a:latin typeface="arial" panose="020B0604020202020204" pitchFamily="34" charset="0"/>
              </a:rPr>
              <a:t>FN=7</a:t>
            </a:r>
          </a:p>
          <a:p>
            <a:r>
              <a:rPr lang="en-US" sz="2200" dirty="0">
                <a:solidFill>
                  <a:srgbClr val="202124"/>
                </a:solidFill>
                <a:latin typeface="arial" panose="020B0604020202020204" pitchFamily="34" charset="0"/>
              </a:rPr>
              <a:t>TN=7</a:t>
            </a:r>
          </a:p>
          <a:p>
            <a:r>
              <a:rPr lang="en-US" sz="2200" dirty="0">
                <a:solidFill>
                  <a:srgbClr val="202124"/>
                </a:solidFill>
                <a:latin typeface="arial" panose="020B0604020202020204" pitchFamily="34" charset="0"/>
              </a:rPr>
              <a:t>Accuracy=(5+7)/(5+3+7+7)=0.545</a:t>
            </a:r>
          </a:p>
          <a:p>
            <a:r>
              <a:rPr lang="en-US" sz="2200" dirty="0">
                <a:solidFill>
                  <a:srgbClr val="202124"/>
                </a:solidFill>
                <a:latin typeface="arial" panose="020B0604020202020204" pitchFamily="34" charset="0"/>
              </a:rPr>
              <a:t>Precision=5/(5+3)=0.625</a:t>
            </a:r>
          </a:p>
          <a:p>
            <a:r>
              <a:rPr lang="en-US" sz="2200" dirty="0">
                <a:solidFill>
                  <a:srgbClr val="202124"/>
                </a:solidFill>
                <a:latin typeface="arial" panose="020B0604020202020204" pitchFamily="34" charset="0"/>
              </a:rPr>
              <a:t>Recall=5/(5+7)=0.4166</a:t>
            </a:r>
          </a:p>
          <a:p>
            <a:r>
              <a:rPr lang="en-US" sz="2200" dirty="0">
                <a:solidFill>
                  <a:srgbClr val="202124"/>
                </a:solidFill>
                <a:latin typeface="arial" panose="020B0604020202020204" pitchFamily="34" charset="0"/>
              </a:rPr>
              <a:t>F1 score=</a:t>
            </a:r>
          </a:p>
          <a:p>
            <a:r>
              <a:rPr lang="en-US" sz="2200" dirty="0">
                <a:solidFill>
                  <a:srgbClr val="202124"/>
                </a:solidFill>
                <a:latin typeface="arial" panose="020B0604020202020204" pitchFamily="34" charset="0"/>
              </a:rPr>
              <a:t>2*(0.4166* 0.625)/(0.4166+ 0.625)</a:t>
            </a:r>
          </a:p>
          <a:p>
            <a:r>
              <a:rPr lang="en-US" sz="2200" dirty="0">
                <a:solidFill>
                  <a:srgbClr val="202124"/>
                </a:solidFill>
                <a:latin typeface="arial" panose="020B0604020202020204" pitchFamily="34" charset="0"/>
              </a:rPr>
              <a:t>=0.49995</a:t>
            </a:r>
          </a:p>
          <a:p>
            <a:endParaRPr lang="en-US" dirty="0"/>
          </a:p>
        </p:txBody>
      </p:sp>
      <p:sp>
        <p:nvSpPr>
          <p:cNvPr id="4" name="Footer Placeholder 3">
            <a:extLst>
              <a:ext uri="{FF2B5EF4-FFF2-40B4-BE49-F238E27FC236}">
                <a16:creationId xmlns:a16="http://schemas.microsoft.com/office/drawing/2014/main" id="{DC3E3095-9428-41C5-88EF-461AF669CC56}"/>
              </a:ext>
            </a:extLst>
          </p:cNvPr>
          <p:cNvSpPr>
            <a:spLocks noGrp="1"/>
          </p:cNvSpPr>
          <p:nvPr>
            <p:ph type="ftr" sz="quarter" idx="11"/>
          </p:nvPr>
        </p:nvSpPr>
        <p:spPr/>
        <p:txBody>
          <a:bodyPr/>
          <a:lstStyle/>
          <a:p>
            <a:pPr>
              <a:defRPr/>
            </a:pPr>
            <a:r>
              <a:rPr lang="en-US" altLang="zh-CN"/>
              <a:t>Adaboost , 2022.9.29a</a:t>
            </a:r>
          </a:p>
        </p:txBody>
      </p:sp>
      <p:sp>
        <p:nvSpPr>
          <p:cNvPr id="5" name="Slide Number Placeholder 4">
            <a:extLst>
              <a:ext uri="{FF2B5EF4-FFF2-40B4-BE49-F238E27FC236}">
                <a16:creationId xmlns:a16="http://schemas.microsoft.com/office/drawing/2014/main" id="{0E4E74DC-6E0B-4BD0-99B7-412D76D29907}"/>
              </a:ext>
            </a:extLst>
          </p:cNvPr>
          <p:cNvSpPr>
            <a:spLocks noGrp="1"/>
          </p:cNvSpPr>
          <p:nvPr>
            <p:ph type="sldNum" sz="quarter" idx="12"/>
          </p:nvPr>
        </p:nvSpPr>
        <p:spPr/>
        <p:txBody>
          <a:bodyPr/>
          <a:lstStyle/>
          <a:p>
            <a:fld id="{946565EE-6D06-4FE9-982E-616E3F73370E}" type="slidenum">
              <a:rPr lang="en-US" altLang="en-US" smtClean="0"/>
              <a:pPr/>
              <a:t>67</a:t>
            </a:fld>
            <a:endParaRPr lang="en-US" alt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76259"/>
            <a:ext cx="7886700" cy="612709"/>
          </a:xfrm>
        </p:spPr>
        <p:txBody>
          <a:bodyPr>
            <a:normAutofit/>
          </a:bodyPr>
          <a:lstStyle/>
          <a:p>
            <a:pPr algn="l"/>
            <a:r>
              <a:rPr lang="en-US" sz="2400" dirty="0"/>
              <a:t>True/False, and Positive/ Negative</a:t>
            </a:r>
          </a:p>
        </p:txBody>
      </p:sp>
      <p:sp>
        <p:nvSpPr>
          <p:cNvPr id="3" name="Content Placeholder 2"/>
          <p:cNvSpPr>
            <a:spLocks noGrp="1"/>
          </p:cNvSpPr>
          <p:nvPr>
            <p:ph idx="1"/>
          </p:nvPr>
        </p:nvSpPr>
        <p:spPr>
          <a:xfrm>
            <a:off x="628650" y="2971748"/>
            <a:ext cx="8177420" cy="3627835"/>
          </a:xfrm>
        </p:spPr>
        <p:txBody>
          <a:bodyPr>
            <a:noAutofit/>
          </a:bodyPr>
          <a:lstStyle/>
          <a:p>
            <a:pPr fontAlgn="base"/>
            <a:r>
              <a:rPr lang="en-US" sz="1400" i="1" dirty="0"/>
              <a:t>True positive and true negatives are the observations that are correctly predicted and therefore shown in green. We want to minimize false positives and false negatives so they are shown in red color. These terms are a bit confusing. So let’s take each term one by one and understand it fully.</a:t>
            </a:r>
          </a:p>
          <a:p>
            <a:pPr fontAlgn="base"/>
            <a:r>
              <a:rPr lang="en-US" sz="1400" b="1" i="1" dirty="0">
                <a:solidFill>
                  <a:srgbClr val="00B050"/>
                </a:solidFill>
              </a:rPr>
              <a:t>True Positives (TP)</a:t>
            </a:r>
            <a:r>
              <a:rPr lang="en-US" sz="1400" i="1" dirty="0">
                <a:solidFill>
                  <a:srgbClr val="00B050"/>
                </a:solidFill>
              </a:rPr>
              <a:t> - These are the correctly predicted positive values which means that the value of actual class is yes and the value of predicted class is also yes. E.g. if actual class value indicates that this passenger survived (in an accident) and predicted class tells you the same thing.</a:t>
            </a:r>
          </a:p>
          <a:p>
            <a:pPr fontAlgn="base"/>
            <a:r>
              <a:rPr lang="en-US" sz="1400" b="1" i="1" dirty="0">
                <a:solidFill>
                  <a:srgbClr val="00B050"/>
                </a:solidFill>
              </a:rPr>
              <a:t>True Negatives (TN)</a:t>
            </a:r>
            <a:r>
              <a:rPr lang="en-US" sz="1400" i="1" dirty="0">
                <a:solidFill>
                  <a:srgbClr val="00B050"/>
                </a:solidFill>
              </a:rPr>
              <a:t> - These are the correctly predicted negative values which means that the value of actual class is no and value of predicted class is also no. E.g. if actual class says this passenger did not survive and predicted class tells you the same thing.</a:t>
            </a:r>
          </a:p>
          <a:p>
            <a:pPr fontAlgn="base"/>
            <a:r>
              <a:rPr lang="en-US" sz="1400" i="1" dirty="0"/>
              <a:t>False positives and false negatives, these values occur when your actual class contradicts with the predicted class.</a:t>
            </a:r>
          </a:p>
          <a:p>
            <a:pPr fontAlgn="base"/>
            <a:r>
              <a:rPr lang="en-US" sz="1400" b="1" i="1" dirty="0">
                <a:solidFill>
                  <a:srgbClr val="FF0000"/>
                </a:solidFill>
              </a:rPr>
              <a:t>False Positives (FP)</a:t>
            </a:r>
            <a:r>
              <a:rPr lang="en-US" sz="1400" i="1" dirty="0">
                <a:solidFill>
                  <a:srgbClr val="FF0000"/>
                </a:solidFill>
              </a:rPr>
              <a:t> – When actual class is no and predicted class is yes. E.g. if actual class says this passenger did not survive but predicted class tells you that this passenger will survive.</a:t>
            </a:r>
          </a:p>
          <a:p>
            <a:pPr fontAlgn="base"/>
            <a:r>
              <a:rPr lang="en-US" sz="1400" b="1" i="1" dirty="0">
                <a:solidFill>
                  <a:srgbClr val="FF0000"/>
                </a:solidFill>
              </a:rPr>
              <a:t>False Negatives (FN)</a:t>
            </a:r>
            <a:r>
              <a:rPr lang="en-US" sz="1400" i="1" dirty="0">
                <a:solidFill>
                  <a:srgbClr val="FF0000"/>
                </a:solidFill>
              </a:rPr>
              <a:t> – When actual class is yes but predicted class in no. E.g. if actual class value indicates that this passenger survived and predicted class tells you that passenger will die.</a:t>
            </a:r>
          </a:p>
          <a:p>
            <a:endParaRPr lang="en-US" sz="1400" dirty="0"/>
          </a:p>
        </p:txBody>
      </p:sp>
      <p:pic>
        <p:nvPicPr>
          <p:cNvPr id="2050" name="Picture 2" descr="Accuracy, Precision, Recall &amp; F1 Sco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5313" y="888968"/>
            <a:ext cx="7546480" cy="177910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5237923" y="408334"/>
            <a:ext cx="3714748" cy="415497"/>
          </a:xfrm>
          <a:prstGeom prst="rect">
            <a:avLst/>
          </a:prstGeom>
          <a:noFill/>
        </p:spPr>
        <p:txBody>
          <a:bodyPr wrap="square" rtlCol="0">
            <a:spAutoFit/>
          </a:bodyPr>
          <a:lstStyle/>
          <a:p>
            <a:r>
              <a:rPr lang="en-US" sz="1050" dirty="0"/>
              <a:t>Source: https://blog.exsilio.com/all/accuracy-precision-recall-f1-score-interpretation-of-performance-measures/</a:t>
            </a:r>
          </a:p>
        </p:txBody>
      </p:sp>
      <p:sp>
        <p:nvSpPr>
          <p:cNvPr id="5" name="Footer Placeholder 4">
            <a:extLst>
              <a:ext uri="{FF2B5EF4-FFF2-40B4-BE49-F238E27FC236}">
                <a16:creationId xmlns:a16="http://schemas.microsoft.com/office/drawing/2014/main" id="{841360AB-7A8A-4CBE-9DC9-6ECB7DD107C5}"/>
              </a:ext>
            </a:extLst>
          </p:cNvPr>
          <p:cNvSpPr>
            <a:spLocks noGrp="1"/>
          </p:cNvSpPr>
          <p:nvPr>
            <p:ph type="ftr" sz="quarter" idx="11"/>
          </p:nvPr>
        </p:nvSpPr>
        <p:spPr/>
        <p:txBody>
          <a:bodyPr/>
          <a:lstStyle/>
          <a:p>
            <a:pPr>
              <a:defRPr/>
            </a:pPr>
            <a:r>
              <a:rPr lang="en-US" altLang="zh-CN"/>
              <a:t>Adaboost , 2022.9.29a</a:t>
            </a:r>
          </a:p>
        </p:txBody>
      </p:sp>
      <p:sp>
        <p:nvSpPr>
          <p:cNvPr id="6" name="Slide Number Placeholder 5">
            <a:extLst>
              <a:ext uri="{FF2B5EF4-FFF2-40B4-BE49-F238E27FC236}">
                <a16:creationId xmlns:a16="http://schemas.microsoft.com/office/drawing/2014/main" id="{835B55B5-1D15-4994-9EE4-0468672B5D2E}"/>
              </a:ext>
            </a:extLst>
          </p:cNvPr>
          <p:cNvSpPr>
            <a:spLocks noGrp="1"/>
          </p:cNvSpPr>
          <p:nvPr>
            <p:ph type="sldNum" sz="quarter" idx="12"/>
          </p:nvPr>
        </p:nvSpPr>
        <p:spPr/>
        <p:txBody>
          <a:bodyPr/>
          <a:lstStyle/>
          <a:p>
            <a:fld id="{946565EE-6D06-4FE9-982E-616E3F73370E}" type="slidenum">
              <a:rPr lang="en-US" altLang="en-US" smtClean="0"/>
              <a:pPr/>
              <a:t>68</a:t>
            </a:fld>
            <a:endParaRPr lang="en-US" alt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49086"/>
            <a:ext cx="7886700" cy="1325563"/>
          </a:xfrm>
        </p:spPr>
        <p:txBody>
          <a:bodyPr>
            <a:noAutofit/>
          </a:bodyPr>
          <a:lstStyle/>
          <a:p>
            <a:r>
              <a:rPr lang="en-US" sz="2400" dirty="0"/>
              <a:t>Accuracy, Precision, Recall and F1 score</a:t>
            </a:r>
          </a:p>
        </p:txBody>
      </p:sp>
      <p:sp>
        <p:nvSpPr>
          <p:cNvPr id="3" name="Content Placeholder 2"/>
          <p:cNvSpPr>
            <a:spLocks noGrp="1"/>
          </p:cNvSpPr>
          <p:nvPr>
            <p:ph idx="1"/>
          </p:nvPr>
        </p:nvSpPr>
        <p:spPr>
          <a:xfrm>
            <a:off x="628650" y="720036"/>
            <a:ext cx="7886700" cy="5441467"/>
          </a:xfrm>
        </p:spPr>
        <p:txBody>
          <a:bodyPr>
            <a:noAutofit/>
          </a:bodyPr>
          <a:lstStyle/>
          <a:p>
            <a:pPr fontAlgn="base"/>
            <a:r>
              <a:rPr lang="en-US" sz="1800" b="1" dirty="0"/>
              <a:t>Accuracy</a:t>
            </a:r>
            <a:r>
              <a:rPr lang="en-US" sz="1800" dirty="0"/>
              <a:t> - Accuracy is the most intuitive performance measure and it is simply a ratio of correctly predicted observation to the total observations. </a:t>
            </a:r>
          </a:p>
          <a:p>
            <a:pPr fontAlgn="base"/>
            <a:r>
              <a:rPr lang="en-US" sz="1800" dirty="0"/>
              <a:t>Accuracy = (TP+TN)/(TP+FP+FN+TN)</a:t>
            </a:r>
          </a:p>
          <a:p>
            <a:pPr fontAlgn="base"/>
            <a:endParaRPr lang="en-US" sz="1800" dirty="0"/>
          </a:p>
          <a:p>
            <a:pPr fontAlgn="base"/>
            <a:r>
              <a:rPr lang="en-US" sz="1800" b="1" dirty="0"/>
              <a:t>Precision</a:t>
            </a:r>
            <a:r>
              <a:rPr lang="en-US" sz="1800" dirty="0"/>
              <a:t> - Precision is the ratio of correctly predicted positive observations to the total predicted positive observations. </a:t>
            </a:r>
          </a:p>
          <a:p>
            <a:pPr fontAlgn="base"/>
            <a:r>
              <a:rPr lang="en-US" sz="1800" dirty="0"/>
              <a:t>Precision = TP/(TP+FP)</a:t>
            </a:r>
          </a:p>
          <a:p>
            <a:pPr fontAlgn="base"/>
            <a:endParaRPr lang="en-US" sz="1800" dirty="0"/>
          </a:p>
          <a:p>
            <a:pPr fontAlgn="base"/>
            <a:r>
              <a:rPr lang="en-US" sz="1800" b="1" dirty="0"/>
              <a:t>Recall </a:t>
            </a:r>
            <a:r>
              <a:rPr lang="en-US" sz="1800" dirty="0"/>
              <a:t>(Sensitivity) - Recall is the ratio of correctly predicted positive observations to the all observations in actual class - yes. Recall = TP/(TP+FN)</a:t>
            </a:r>
          </a:p>
          <a:p>
            <a:pPr fontAlgn="base"/>
            <a:endParaRPr lang="en-US" sz="1800" dirty="0"/>
          </a:p>
          <a:p>
            <a:pPr fontAlgn="base"/>
            <a:r>
              <a:rPr lang="en-US" sz="1800" b="1" dirty="0"/>
              <a:t>F1 score</a:t>
            </a:r>
            <a:r>
              <a:rPr lang="en-US" sz="1800" dirty="0"/>
              <a:t> - F1 Score is the weighted average of Precision and Recall. Therefore, this score takes both false positives and false negatives into account</a:t>
            </a:r>
          </a:p>
          <a:p>
            <a:pPr fontAlgn="base"/>
            <a:endParaRPr lang="en-US" sz="1800" dirty="0"/>
          </a:p>
          <a:p>
            <a:pPr fontAlgn="base"/>
            <a:r>
              <a:rPr lang="en-US" sz="1800" dirty="0"/>
              <a:t>F1 Score = 2*(Recall * Precision) / (Recall + Precision)</a:t>
            </a:r>
          </a:p>
          <a:p>
            <a:pPr fontAlgn="base"/>
            <a:r>
              <a:rPr lang="en-US" sz="1800" dirty="0"/>
              <a:t>So, whenever you build a model, this article should help you to figure out what these parameters mean and how good your model has performed.</a:t>
            </a:r>
          </a:p>
          <a:p>
            <a:endParaRPr lang="en-US" sz="1000" dirty="0"/>
          </a:p>
        </p:txBody>
      </p:sp>
      <p:sp>
        <p:nvSpPr>
          <p:cNvPr id="4" name="Footer Placeholder 3">
            <a:extLst>
              <a:ext uri="{FF2B5EF4-FFF2-40B4-BE49-F238E27FC236}">
                <a16:creationId xmlns:a16="http://schemas.microsoft.com/office/drawing/2014/main" id="{C31AAAA0-1461-4150-8AE6-4B5E32B97CDC}"/>
              </a:ext>
            </a:extLst>
          </p:cNvPr>
          <p:cNvSpPr>
            <a:spLocks noGrp="1"/>
          </p:cNvSpPr>
          <p:nvPr>
            <p:ph type="ftr" sz="quarter" idx="11"/>
          </p:nvPr>
        </p:nvSpPr>
        <p:spPr/>
        <p:txBody>
          <a:bodyPr/>
          <a:lstStyle/>
          <a:p>
            <a:pPr>
              <a:defRPr/>
            </a:pPr>
            <a:r>
              <a:rPr lang="en-US" altLang="zh-CN"/>
              <a:t>Adaboost , 2022.9.29a</a:t>
            </a:r>
          </a:p>
        </p:txBody>
      </p:sp>
      <p:sp>
        <p:nvSpPr>
          <p:cNvPr id="5" name="Slide Number Placeholder 4">
            <a:extLst>
              <a:ext uri="{FF2B5EF4-FFF2-40B4-BE49-F238E27FC236}">
                <a16:creationId xmlns:a16="http://schemas.microsoft.com/office/drawing/2014/main" id="{A5286F2B-B572-44FD-9829-738D702C3EB6}"/>
              </a:ext>
            </a:extLst>
          </p:cNvPr>
          <p:cNvSpPr>
            <a:spLocks noGrp="1"/>
          </p:cNvSpPr>
          <p:nvPr>
            <p:ph type="sldNum" sz="quarter" idx="12"/>
          </p:nvPr>
        </p:nvSpPr>
        <p:spPr/>
        <p:txBody>
          <a:bodyPr/>
          <a:lstStyle/>
          <a:p>
            <a:fld id="{946565EE-6D06-4FE9-982E-616E3F73370E}" type="slidenum">
              <a:rPr lang="en-US" altLang="en-US" smtClean="0"/>
              <a:pPr/>
              <a:t>69</a:t>
            </a:fld>
            <a:endParaRPr lang="en-US"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3886200" y="274638"/>
            <a:ext cx="4800600" cy="1143000"/>
          </a:xfrm>
        </p:spPr>
        <p:txBody>
          <a:bodyPr>
            <a:noAutofit/>
          </a:bodyPr>
          <a:lstStyle/>
          <a:p>
            <a:pPr algn="r" eaLnBrk="1" hangingPunct="1"/>
            <a:r>
              <a:rPr lang="en-US" altLang="en-US" sz="3200" dirty="0"/>
              <a:t>Exercise 1 :A linear programming example</a:t>
            </a:r>
          </a:p>
        </p:txBody>
      </p:sp>
      <p:sp>
        <p:nvSpPr>
          <p:cNvPr id="8195" name="Content Placeholder 2"/>
          <p:cNvSpPr>
            <a:spLocks noGrp="1"/>
          </p:cNvSpPr>
          <p:nvPr>
            <p:ph idx="1"/>
          </p:nvPr>
        </p:nvSpPr>
        <p:spPr>
          <a:xfrm>
            <a:off x="152400" y="304800"/>
            <a:ext cx="4648200" cy="6553200"/>
          </a:xfrm>
        </p:spPr>
        <p:txBody>
          <a:bodyPr>
            <a:normAutofit/>
          </a:bodyPr>
          <a:lstStyle/>
          <a:p>
            <a:pPr eaLnBrk="1" hangingPunct="1">
              <a:lnSpc>
                <a:spcPct val="80000"/>
              </a:lnSpc>
            </a:pPr>
            <a:r>
              <a:rPr lang="en-US" altLang="zh-HK" sz="2300" dirty="0"/>
              <a:t>A line y=</a:t>
            </a:r>
            <a:r>
              <a:rPr lang="en-US" altLang="zh-HK" sz="2300" dirty="0" err="1"/>
              <a:t>mx+c</a:t>
            </a:r>
            <a:endParaRPr lang="en-US" altLang="zh-HK" sz="2300" dirty="0"/>
          </a:p>
          <a:p>
            <a:pPr eaLnBrk="1" hangingPunct="1">
              <a:lnSpc>
                <a:spcPct val="80000"/>
              </a:lnSpc>
            </a:pPr>
            <a:r>
              <a:rPr lang="en-US" altLang="zh-HK" sz="2300" dirty="0"/>
              <a:t>m=3, c=2</a:t>
            </a:r>
          </a:p>
          <a:p>
            <a:pPr eaLnBrk="1" hangingPunct="1">
              <a:lnSpc>
                <a:spcPct val="80000"/>
              </a:lnSpc>
            </a:pPr>
            <a:r>
              <a:rPr lang="en-US" altLang="zh-HK" sz="2300" dirty="0"/>
              <a:t>(a) When x=1, y=3*x+2=5. So, when X=1 , y’=5.5, is (</a:t>
            </a:r>
            <a:r>
              <a:rPr lang="en-US" altLang="zh-HK" sz="2300" dirty="0" err="1"/>
              <a:t>x,y</a:t>
            </a:r>
            <a:r>
              <a:rPr lang="en-US" altLang="zh-HK" sz="2300" dirty="0"/>
              <a:t>’) </a:t>
            </a:r>
            <a:r>
              <a:rPr lang="en-US" altLang="zh-HK" sz="2300" u="sng" dirty="0"/>
              <a:t>a</a:t>
            </a:r>
            <a:r>
              <a:rPr lang="en-US" altLang="zh-HK" sz="2300" dirty="0"/>
              <a:t>bove[i]/below[ii] the line? </a:t>
            </a:r>
          </a:p>
          <a:p>
            <a:pPr eaLnBrk="1" hangingPunct="1">
              <a:lnSpc>
                <a:spcPct val="80000"/>
              </a:lnSpc>
            </a:pPr>
            <a:r>
              <a:rPr lang="en-US" altLang="zh-HK" sz="2300" dirty="0"/>
              <a:t>Answer: [i] or [ii]?________</a:t>
            </a:r>
          </a:p>
          <a:p>
            <a:pPr>
              <a:lnSpc>
                <a:spcPct val="80000"/>
              </a:lnSpc>
            </a:pPr>
            <a:endParaRPr lang="en-US" altLang="zh-HK" sz="2300" dirty="0"/>
          </a:p>
          <a:p>
            <a:pPr>
              <a:lnSpc>
                <a:spcPct val="80000"/>
              </a:lnSpc>
            </a:pPr>
            <a:r>
              <a:rPr lang="en-US" altLang="zh-HK" sz="2300" dirty="0"/>
              <a:t>(a) When x=0, y=3*x+2=2. So, when x=0,y”=1.5, is (</a:t>
            </a:r>
            <a:r>
              <a:rPr lang="en-US" altLang="zh-HK" sz="2300" dirty="0" err="1"/>
              <a:t>x,y</a:t>
            </a:r>
            <a:r>
              <a:rPr lang="en-US" altLang="zh-HK" sz="2300" dirty="0"/>
              <a:t>”) above[i]/</a:t>
            </a:r>
            <a:r>
              <a:rPr lang="en-US" altLang="zh-HK" sz="2300" u="sng" dirty="0"/>
              <a:t>b</a:t>
            </a:r>
            <a:r>
              <a:rPr lang="en-US" altLang="zh-HK" sz="2300" dirty="0"/>
              <a:t>elow[ii] the line? </a:t>
            </a:r>
          </a:p>
          <a:p>
            <a:pPr>
              <a:lnSpc>
                <a:spcPct val="80000"/>
              </a:lnSpc>
            </a:pPr>
            <a:r>
              <a:rPr lang="en-US" altLang="zh-HK" sz="2300" dirty="0"/>
              <a:t>Answer: [i] or [ii]?________</a:t>
            </a:r>
          </a:p>
          <a:p>
            <a:pPr eaLnBrk="1" hangingPunct="1">
              <a:lnSpc>
                <a:spcPct val="80000"/>
              </a:lnSpc>
            </a:pPr>
            <a:endParaRPr lang="en-US" altLang="zh-HK" sz="2300" dirty="0"/>
          </a:p>
          <a:p>
            <a:pPr eaLnBrk="1" hangingPunct="1">
              <a:lnSpc>
                <a:spcPct val="80000"/>
              </a:lnSpc>
            </a:pPr>
            <a:r>
              <a:rPr lang="en-US" altLang="zh-HK" sz="2300" dirty="0"/>
              <a:t>Conclusion, </a:t>
            </a:r>
          </a:p>
          <a:p>
            <a:pPr lvl="1" eaLnBrk="1" hangingPunct="1">
              <a:lnSpc>
                <a:spcPct val="80000"/>
              </a:lnSpc>
            </a:pPr>
            <a:r>
              <a:rPr lang="en-US" altLang="zh-HK" sz="1800" dirty="0"/>
              <a:t>if a point (</a:t>
            </a:r>
            <a:r>
              <a:rPr lang="en-US" altLang="zh-HK" sz="1800" dirty="0" err="1"/>
              <a:t>x,y</a:t>
            </a:r>
            <a:r>
              <a:rPr lang="en-US" altLang="zh-HK" sz="1800" dirty="0"/>
              <a:t>) is above  and on the left of the line y=</a:t>
            </a:r>
            <a:r>
              <a:rPr lang="en-US" altLang="zh-HK" sz="1800" dirty="0" err="1"/>
              <a:t>mx+c</a:t>
            </a:r>
            <a:r>
              <a:rPr lang="en-US" altLang="zh-HK" sz="1800" dirty="0"/>
              <a:t>, y&gt;</a:t>
            </a:r>
            <a:r>
              <a:rPr lang="en-US" altLang="zh-HK" sz="1800" dirty="0" err="1"/>
              <a:t>mx+c</a:t>
            </a:r>
            <a:endParaRPr lang="en-US" altLang="zh-HK" sz="1800" dirty="0"/>
          </a:p>
          <a:p>
            <a:pPr lvl="1" eaLnBrk="1" hangingPunct="1">
              <a:lnSpc>
                <a:spcPct val="80000"/>
              </a:lnSpc>
            </a:pPr>
            <a:r>
              <a:rPr lang="en-US" altLang="zh-HK" sz="1800" dirty="0"/>
              <a:t>if a (</a:t>
            </a:r>
            <a:r>
              <a:rPr lang="en-US" altLang="zh-HK" sz="1800" dirty="0" err="1"/>
              <a:t>x,y</a:t>
            </a:r>
            <a:r>
              <a:rPr lang="en-US" altLang="zh-HK" sz="1800" dirty="0"/>
              <a:t>) is below  and on the right side of the line y=</a:t>
            </a:r>
            <a:r>
              <a:rPr lang="en-US" altLang="zh-HK" sz="1800" dirty="0" err="1"/>
              <a:t>mx+c</a:t>
            </a:r>
            <a:r>
              <a:rPr lang="en-US" altLang="zh-HK" sz="1800" dirty="0"/>
              <a:t>, y&lt;</a:t>
            </a:r>
            <a:r>
              <a:rPr lang="en-US" altLang="zh-HK" sz="1800" dirty="0" err="1"/>
              <a:t>mx+c</a:t>
            </a:r>
            <a:endParaRPr lang="en-US" altLang="zh-HK" sz="1800" dirty="0"/>
          </a:p>
        </p:txBody>
      </p:sp>
      <p:sp>
        <p:nvSpPr>
          <p:cNvPr id="4" name="Footer Placeholder 3"/>
          <p:cNvSpPr>
            <a:spLocks noGrp="1"/>
          </p:cNvSpPr>
          <p:nvPr>
            <p:ph type="ftr" sz="quarter" idx="11"/>
          </p:nvPr>
        </p:nvSpPr>
        <p:spPr/>
        <p:txBody>
          <a:bodyPr/>
          <a:lstStyle/>
          <a:p>
            <a:pPr>
              <a:defRPr/>
            </a:pPr>
            <a:r>
              <a:rPr lang="en-US" altLang="zh-CN"/>
              <a:t>Adaboost , 2022.9.29a</a:t>
            </a:r>
          </a:p>
        </p:txBody>
      </p:sp>
      <p:sp>
        <p:nvSpPr>
          <p:cNvPr id="5" name="Slide Number Placeholder 4"/>
          <p:cNvSpPr>
            <a:spLocks noGrp="1"/>
          </p:cNvSpPr>
          <p:nvPr>
            <p:ph type="sldNum" sz="quarter" idx="12"/>
          </p:nvPr>
        </p:nvSpPr>
        <p:spPr/>
        <p:txBody>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fld id="{EDC4A352-FB62-4DC0-B7A8-BBE0896FC982}" type="slidenum">
              <a:rPr lang="en-US" altLang="en-US" sz="1200">
                <a:solidFill>
                  <a:srgbClr val="898989"/>
                </a:solidFill>
              </a:rPr>
              <a:pPr eaLnBrk="1" hangingPunct="1"/>
              <a:t>7</a:t>
            </a:fld>
            <a:endParaRPr lang="en-US" altLang="en-US" sz="1200">
              <a:solidFill>
                <a:srgbClr val="898989"/>
              </a:solidFill>
            </a:endParaRPr>
          </a:p>
        </p:txBody>
      </p:sp>
      <p:pic>
        <p:nvPicPr>
          <p:cNvPr id="81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0" y="1336675"/>
            <a:ext cx="4151313" cy="3657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7" name="Straight Connector 6"/>
          <p:cNvCxnSpPr/>
          <p:nvPr/>
        </p:nvCxnSpPr>
        <p:spPr>
          <a:xfrm>
            <a:off x="7086600" y="2098675"/>
            <a:ext cx="0" cy="28956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5181600" y="4191000"/>
            <a:ext cx="3795713" cy="793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8201" name="TextBox 9"/>
          <p:cNvSpPr txBox="1">
            <a:spLocks noChangeArrowheads="1"/>
          </p:cNvSpPr>
          <p:nvPr/>
        </p:nvSpPr>
        <p:spPr bwMode="auto">
          <a:xfrm>
            <a:off x="5024438" y="2962275"/>
            <a:ext cx="8556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2000">
                <a:latin typeface="Arial" charset="0"/>
              </a:rPr>
              <a:t>y-axis</a:t>
            </a:r>
          </a:p>
        </p:txBody>
      </p:sp>
      <p:sp>
        <p:nvSpPr>
          <p:cNvPr id="8202" name="TextBox 11"/>
          <p:cNvSpPr txBox="1">
            <a:spLocks noChangeArrowheads="1"/>
          </p:cNvSpPr>
          <p:nvPr/>
        </p:nvSpPr>
        <p:spPr bwMode="auto">
          <a:xfrm>
            <a:off x="7419975" y="4972050"/>
            <a:ext cx="8985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2000">
                <a:latin typeface="Arial" charset="0"/>
              </a:rPr>
              <a:t>X-axis</a:t>
            </a:r>
          </a:p>
        </p:txBody>
      </p:sp>
      <p:sp>
        <p:nvSpPr>
          <p:cNvPr id="8203" name="TextBox 10"/>
          <p:cNvSpPr txBox="1">
            <a:spLocks noChangeArrowheads="1"/>
          </p:cNvSpPr>
          <p:nvPr/>
        </p:nvSpPr>
        <p:spPr bwMode="auto">
          <a:xfrm>
            <a:off x="5884863" y="3530600"/>
            <a:ext cx="10795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2000">
                <a:latin typeface="Arial" charset="0"/>
              </a:rPr>
              <a:t>y=mx+c</a:t>
            </a:r>
          </a:p>
        </p:txBody>
      </p:sp>
      <p:sp>
        <p:nvSpPr>
          <p:cNvPr id="14" name="Oval 13"/>
          <p:cNvSpPr/>
          <p:nvPr/>
        </p:nvSpPr>
        <p:spPr>
          <a:xfrm>
            <a:off x="8534400" y="2098675"/>
            <a:ext cx="228600" cy="1111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0"/>
              </a:spcBef>
              <a:buFontTx/>
              <a:buNone/>
            </a:pPr>
            <a:endParaRPr lang="en-US" altLang="zh-HK" sz="2000">
              <a:solidFill>
                <a:srgbClr val="FFFFFF"/>
              </a:solidFill>
              <a:cs typeface="Arial" charset="0"/>
            </a:endParaRPr>
          </a:p>
        </p:txBody>
      </p:sp>
      <p:sp>
        <p:nvSpPr>
          <p:cNvPr id="17" name="Oval 16"/>
          <p:cNvSpPr/>
          <p:nvPr/>
        </p:nvSpPr>
        <p:spPr>
          <a:xfrm>
            <a:off x="6964363" y="3306763"/>
            <a:ext cx="228600" cy="1111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0"/>
              </a:spcBef>
              <a:buFontTx/>
              <a:buNone/>
            </a:pPr>
            <a:endParaRPr lang="en-US" altLang="zh-HK" sz="2000">
              <a:solidFill>
                <a:srgbClr val="FFFFFF"/>
              </a:solidFill>
              <a:cs typeface="Arial" charset="0"/>
            </a:endParaRPr>
          </a:p>
        </p:txBody>
      </p:sp>
      <p:sp>
        <p:nvSpPr>
          <p:cNvPr id="18" name="Oval 17"/>
          <p:cNvSpPr/>
          <p:nvPr/>
        </p:nvSpPr>
        <p:spPr>
          <a:xfrm>
            <a:off x="5338763" y="4495800"/>
            <a:ext cx="300037" cy="304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0"/>
              </a:spcBef>
              <a:buFontTx/>
              <a:buNone/>
            </a:pPr>
            <a:endParaRPr lang="en-US" altLang="zh-HK" sz="2000">
              <a:solidFill>
                <a:srgbClr val="FFFFFF"/>
              </a:solidFill>
              <a:cs typeface="Arial" charset="0"/>
            </a:endParaRPr>
          </a:p>
        </p:txBody>
      </p:sp>
      <p:sp>
        <p:nvSpPr>
          <p:cNvPr id="8207" name="TextBox 18"/>
          <p:cNvSpPr txBox="1">
            <a:spLocks noChangeArrowheads="1"/>
          </p:cNvSpPr>
          <p:nvPr/>
        </p:nvSpPr>
        <p:spPr bwMode="auto">
          <a:xfrm>
            <a:off x="7239000" y="3417888"/>
            <a:ext cx="10953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TW" sz="2000">
                <a:latin typeface="Arial" charset="0"/>
              </a:rPr>
              <a:t>x=0,y=2</a:t>
            </a:r>
            <a:endParaRPr lang="en-US" altLang="en-US" sz="2000">
              <a:latin typeface="Arial" charset="0"/>
              <a:ea typeface="新細明體" pitchFamily="18" charset="-120"/>
            </a:endParaRPr>
          </a:p>
        </p:txBody>
      </p:sp>
      <p:sp>
        <p:nvSpPr>
          <p:cNvPr id="8208" name="TextBox 20"/>
          <p:cNvSpPr txBox="1">
            <a:spLocks noChangeArrowheads="1"/>
          </p:cNvSpPr>
          <p:nvPr/>
        </p:nvSpPr>
        <p:spPr bwMode="auto">
          <a:xfrm>
            <a:off x="7439025" y="2009775"/>
            <a:ext cx="10953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TW" sz="2000">
                <a:latin typeface="Arial" charset="0"/>
              </a:rPr>
              <a:t>x=1,y=5</a:t>
            </a:r>
            <a:endParaRPr lang="en-US" altLang="en-US" sz="2000">
              <a:latin typeface="Arial" charset="0"/>
              <a:ea typeface="新細明體" pitchFamily="18" charset="-120"/>
            </a:endParaRPr>
          </a:p>
        </p:txBody>
      </p:sp>
      <p:sp>
        <p:nvSpPr>
          <p:cNvPr id="8209" name="TextBox 21"/>
          <p:cNvSpPr txBox="1">
            <a:spLocks noChangeArrowheads="1"/>
          </p:cNvSpPr>
          <p:nvPr/>
        </p:nvSpPr>
        <p:spPr bwMode="auto">
          <a:xfrm>
            <a:off x="5638800" y="4583113"/>
            <a:ext cx="12652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TW" sz="2000">
                <a:latin typeface="Arial" charset="0"/>
              </a:rPr>
              <a:t>x=-1,y=-1</a:t>
            </a:r>
            <a:endParaRPr lang="en-US" altLang="en-US" sz="2000">
              <a:latin typeface="Arial" charset="0"/>
              <a:ea typeface="新細明體" pitchFamily="18" charset="-120"/>
            </a:endParaRPr>
          </a:p>
        </p:txBody>
      </p:sp>
      <p:sp>
        <p:nvSpPr>
          <p:cNvPr id="2" name="Freeform 1"/>
          <p:cNvSpPr/>
          <p:nvPr/>
        </p:nvSpPr>
        <p:spPr>
          <a:xfrm>
            <a:off x="5522912" y="2125662"/>
            <a:ext cx="3163888" cy="2473325"/>
          </a:xfrm>
          <a:custGeom>
            <a:avLst/>
            <a:gdLst>
              <a:gd name="connsiteX0" fmla="*/ 3156667 w 3164619"/>
              <a:gd name="connsiteY0" fmla="*/ 0 h 2472855"/>
              <a:gd name="connsiteX1" fmla="*/ 0 w 3164619"/>
              <a:gd name="connsiteY1" fmla="*/ 2472855 h 2472855"/>
              <a:gd name="connsiteX2" fmla="*/ 3164619 w 3164619"/>
              <a:gd name="connsiteY2" fmla="*/ 2425148 h 2472855"/>
              <a:gd name="connsiteX3" fmla="*/ 3156667 w 3164619"/>
              <a:gd name="connsiteY3" fmla="*/ 0 h 2472855"/>
            </a:gdLst>
            <a:ahLst/>
            <a:cxnLst>
              <a:cxn ang="0">
                <a:pos x="connsiteX0" y="connsiteY0"/>
              </a:cxn>
              <a:cxn ang="0">
                <a:pos x="connsiteX1" y="connsiteY1"/>
              </a:cxn>
              <a:cxn ang="0">
                <a:pos x="connsiteX2" y="connsiteY2"/>
              </a:cxn>
              <a:cxn ang="0">
                <a:pos x="connsiteX3" y="connsiteY3"/>
              </a:cxn>
            </a:cxnLst>
            <a:rect l="l" t="t" r="r" b="b"/>
            <a:pathLst>
              <a:path w="3164619" h="2472855">
                <a:moveTo>
                  <a:pt x="3156667" y="0"/>
                </a:moveTo>
                <a:lnTo>
                  <a:pt x="0" y="2472855"/>
                </a:lnTo>
                <a:lnTo>
                  <a:pt x="3164619" y="2425148"/>
                </a:lnTo>
                <a:cubicBezTo>
                  <a:pt x="3161968" y="1614115"/>
                  <a:pt x="3159318" y="803081"/>
                  <a:pt x="3156667" y="0"/>
                </a:cubicBezTo>
                <a:close/>
              </a:path>
            </a:pathLst>
          </a:custGeom>
          <a:solidFill>
            <a:schemeClr val="accent1">
              <a:alpha val="18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6" name="TextBox 5"/>
          <p:cNvSpPr txBox="1"/>
          <p:nvPr/>
        </p:nvSpPr>
        <p:spPr>
          <a:xfrm>
            <a:off x="6019800" y="2514600"/>
            <a:ext cx="1016000" cy="400050"/>
          </a:xfrm>
          <a:prstGeom prst="rect">
            <a:avLst/>
          </a:prstGeom>
          <a:noFill/>
          <a:ln>
            <a:solidFill>
              <a:schemeClr val="accent1">
                <a:shade val="50000"/>
              </a:schemeClr>
            </a:solidFill>
          </a:ln>
        </p:spPr>
        <p:txBody>
          <a:bodyPr wrap="none">
            <a:spAutoFit/>
          </a:bodyPr>
          <a:lstStyle/>
          <a:p>
            <a:pPr>
              <a:defRPr/>
            </a:pPr>
            <a:r>
              <a:rPr lang="en-US" dirty="0"/>
              <a:t>y-mx&gt;c</a:t>
            </a:r>
          </a:p>
        </p:txBody>
      </p:sp>
      <p:sp>
        <p:nvSpPr>
          <p:cNvPr id="20" name="TextBox 19"/>
          <p:cNvSpPr txBox="1"/>
          <p:nvPr/>
        </p:nvSpPr>
        <p:spPr>
          <a:xfrm>
            <a:off x="7518400" y="3817938"/>
            <a:ext cx="1016000" cy="400050"/>
          </a:xfrm>
          <a:prstGeom prst="rect">
            <a:avLst/>
          </a:prstGeom>
          <a:noFill/>
          <a:ln>
            <a:solidFill>
              <a:schemeClr val="accent1">
                <a:shade val="50000"/>
              </a:schemeClr>
            </a:solidFill>
          </a:ln>
        </p:spPr>
        <p:txBody>
          <a:bodyPr wrap="none">
            <a:spAutoFit/>
          </a:bodyPr>
          <a:lstStyle/>
          <a:p>
            <a:pPr>
              <a:defRPr/>
            </a:pPr>
            <a:r>
              <a:rPr lang="en-US" dirty="0"/>
              <a:t>y-mx&lt;c</a:t>
            </a:r>
          </a:p>
        </p:txBody>
      </p:sp>
      <p:cxnSp>
        <p:nvCxnSpPr>
          <p:cNvPr id="10" name="Straight Arrow Connector 9"/>
          <p:cNvCxnSpPr/>
          <p:nvPr/>
        </p:nvCxnSpPr>
        <p:spPr>
          <a:xfrm>
            <a:off x="6096000" y="3930650"/>
            <a:ext cx="0" cy="1841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 name="Oval 2"/>
          <p:cNvSpPr/>
          <p:nvPr/>
        </p:nvSpPr>
        <p:spPr>
          <a:xfrm>
            <a:off x="7000036" y="4125912"/>
            <a:ext cx="192087" cy="18097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7076236" y="4202083"/>
            <a:ext cx="710451" cy="400110"/>
          </a:xfrm>
          <a:prstGeom prst="rect">
            <a:avLst/>
          </a:prstGeom>
          <a:noFill/>
        </p:spPr>
        <p:txBody>
          <a:bodyPr wrap="none" rtlCol="0">
            <a:spAutoFit/>
          </a:bodyPr>
          <a:lstStyle/>
          <a:p>
            <a:r>
              <a:rPr lang="en-US" dirty="0"/>
              <a:t>(0,0)</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ROC</a:t>
            </a:r>
            <a:r>
              <a:rPr lang="ja-JP" altLang="en-US" dirty="0"/>
              <a:t> </a:t>
            </a:r>
            <a:r>
              <a:rPr lang="en-US" altLang="ja-JP" dirty="0"/>
              <a:t>(</a:t>
            </a:r>
            <a:r>
              <a:rPr lang="en-US" dirty="0"/>
              <a:t>Receiver operating characteristic) </a:t>
            </a:r>
            <a:br>
              <a:rPr lang="en-US" dirty="0"/>
            </a:br>
            <a:r>
              <a:rPr lang="en-US" sz="1600" dirty="0"/>
              <a:t>Ref: </a:t>
            </a:r>
            <a:r>
              <a:rPr lang="en-US" sz="1600" dirty="0">
                <a:hlinkClick r:id="rId3"/>
              </a:rPr>
              <a:t>https://en.wikipedia.org/wiki/Receiver_operating_characteristic</a:t>
            </a:r>
            <a:r>
              <a:rPr lang="en-US" sz="1600" dirty="0"/>
              <a:t> </a:t>
            </a:r>
            <a:br>
              <a:rPr lang="en-US" dirty="0"/>
            </a:br>
            <a:endParaRPr lang="en-US" dirty="0"/>
          </a:p>
        </p:txBody>
      </p:sp>
      <p:sp>
        <p:nvSpPr>
          <p:cNvPr id="3" name="Content Placeholder 2"/>
          <p:cNvSpPr>
            <a:spLocks noGrp="1"/>
          </p:cNvSpPr>
          <p:nvPr>
            <p:ph idx="1"/>
          </p:nvPr>
        </p:nvSpPr>
        <p:spPr>
          <a:xfrm>
            <a:off x="399344" y="1580320"/>
            <a:ext cx="8515350" cy="4671391"/>
          </a:xfrm>
        </p:spPr>
        <p:txBody>
          <a:bodyPr>
            <a:normAutofit/>
          </a:bodyPr>
          <a:lstStyle/>
          <a:p>
            <a:r>
              <a:rPr lang="en-US" sz="2800" dirty="0"/>
              <a:t>A </a:t>
            </a:r>
            <a:r>
              <a:rPr lang="en-US" b="1" u="sng" dirty="0"/>
              <a:t>R</a:t>
            </a:r>
            <a:r>
              <a:rPr lang="en-US" sz="2800" b="1" dirty="0"/>
              <a:t>eceiver </a:t>
            </a:r>
            <a:r>
              <a:rPr lang="en-US" sz="2800" b="1" u="sng" dirty="0"/>
              <a:t>O</a:t>
            </a:r>
            <a:r>
              <a:rPr lang="en-US" sz="2800" b="1" dirty="0"/>
              <a:t>perating </a:t>
            </a:r>
            <a:r>
              <a:rPr lang="en-US" b="1" u="sng" dirty="0"/>
              <a:t>C</a:t>
            </a:r>
            <a:r>
              <a:rPr lang="en-US" sz="2800" b="1" dirty="0"/>
              <a:t>haracteristic curve</a:t>
            </a:r>
            <a:r>
              <a:rPr lang="en-US" sz="2800" dirty="0"/>
              <a:t>, or </a:t>
            </a:r>
            <a:r>
              <a:rPr lang="en-US" sz="2800" b="1" dirty="0"/>
              <a:t>ROC curve</a:t>
            </a:r>
            <a:r>
              <a:rPr lang="en-US" sz="2800" dirty="0"/>
              <a:t>, is a </a:t>
            </a:r>
            <a:r>
              <a:rPr lang="en-US" sz="2800" dirty="0">
                <a:hlinkClick r:id="rId4" tooltip="Graph of a function"/>
              </a:rPr>
              <a:t>graphical plot</a:t>
            </a:r>
            <a:r>
              <a:rPr lang="en-US" sz="2800" dirty="0"/>
              <a:t> that illustrates the diagnostic ability of a </a:t>
            </a:r>
            <a:r>
              <a:rPr lang="en-US" sz="2800" dirty="0">
                <a:hlinkClick r:id="rId5" tooltip="Binary classifier"/>
              </a:rPr>
              <a:t>binary classifier</a:t>
            </a:r>
            <a:r>
              <a:rPr lang="en-US" sz="2800" dirty="0"/>
              <a:t> system as its discrimination threshold is varied. </a:t>
            </a:r>
          </a:p>
          <a:p>
            <a:endParaRPr lang="en-US" dirty="0"/>
          </a:p>
          <a:p>
            <a:endParaRPr lang="en-US" dirty="0"/>
          </a:p>
          <a:p>
            <a:endParaRPr lang="en-US" dirty="0"/>
          </a:p>
          <a:p>
            <a:endParaRPr lang="en-US" dirty="0"/>
          </a:p>
          <a:p>
            <a:endParaRPr lang="en-US" dirty="0"/>
          </a:p>
          <a:p>
            <a:endParaRPr lang="en-US" dirty="0"/>
          </a:p>
          <a:p>
            <a:endParaRPr lang="en-US" dirty="0"/>
          </a:p>
        </p:txBody>
      </p:sp>
      <p:pic>
        <p:nvPicPr>
          <p:cNvPr id="1030" name="Picture 6" descr="https://upload.wikimedia.org/wikipedia/commons/thumb/1/13/Roc_curve.svg/220px-Roc_curve.svg.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33799" y="2971799"/>
            <a:ext cx="2910577" cy="291057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162650" y="6067045"/>
            <a:ext cx="6003567" cy="400110"/>
          </a:xfrm>
          <a:prstGeom prst="rect">
            <a:avLst/>
          </a:prstGeom>
          <a:noFill/>
        </p:spPr>
        <p:txBody>
          <a:bodyPr wrap="none" rtlCol="0">
            <a:spAutoFit/>
          </a:bodyPr>
          <a:lstStyle/>
          <a:p>
            <a:r>
              <a:rPr lang="en-US" dirty="0"/>
              <a:t>The ROC space for "better" and "worse" classifiers.</a:t>
            </a:r>
          </a:p>
        </p:txBody>
      </p:sp>
      <p:sp>
        <p:nvSpPr>
          <p:cNvPr id="5" name="Footer Placeholder 4">
            <a:extLst>
              <a:ext uri="{FF2B5EF4-FFF2-40B4-BE49-F238E27FC236}">
                <a16:creationId xmlns:a16="http://schemas.microsoft.com/office/drawing/2014/main" id="{88CD567B-FBF9-4A6D-A38D-8B01A2271A40}"/>
              </a:ext>
            </a:extLst>
          </p:cNvPr>
          <p:cNvSpPr>
            <a:spLocks noGrp="1"/>
          </p:cNvSpPr>
          <p:nvPr>
            <p:ph type="ftr" sz="quarter" idx="11"/>
          </p:nvPr>
        </p:nvSpPr>
        <p:spPr/>
        <p:txBody>
          <a:bodyPr/>
          <a:lstStyle/>
          <a:p>
            <a:pPr>
              <a:defRPr/>
            </a:pPr>
            <a:r>
              <a:rPr lang="en-US" altLang="zh-CN"/>
              <a:t>Adaboost , 2022.9.29a</a:t>
            </a:r>
          </a:p>
        </p:txBody>
      </p:sp>
      <p:sp>
        <p:nvSpPr>
          <p:cNvPr id="6" name="Slide Number Placeholder 5">
            <a:extLst>
              <a:ext uri="{FF2B5EF4-FFF2-40B4-BE49-F238E27FC236}">
                <a16:creationId xmlns:a16="http://schemas.microsoft.com/office/drawing/2014/main" id="{9BD9CCC4-8F62-4F86-9BFA-494B5B42EC50}"/>
              </a:ext>
            </a:extLst>
          </p:cNvPr>
          <p:cNvSpPr>
            <a:spLocks noGrp="1"/>
          </p:cNvSpPr>
          <p:nvPr>
            <p:ph type="sldNum" sz="quarter" idx="12"/>
          </p:nvPr>
        </p:nvSpPr>
        <p:spPr/>
        <p:txBody>
          <a:bodyPr/>
          <a:lstStyle/>
          <a:p>
            <a:fld id="{946565EE-6D06-4FE9-982E-616E3F73370E}" type="slidenum">
              <a:rPr lang="en-US" altLang="en-US" smtClean="0"/>
              <a:pPr/>
              <a:t>70</a:t>
            </a:fld>
            <a:endParaRPr lang="en-US" altLang="en-US"/>
          </a:p>
        </p:txBody>
      </p:sp>
      <p:sp>
        <p:nvSpPr>
          <p:cNvPr id="7" name="TextBox 6">
            <a:extLst>
              <a:ext uri="{FF2B5EF4-FFF2-40B4-BE49-F238E27FC236}">
                <a16:creationId xmlns:a16="http://schemas.microsoft.com/office/drawing/2014/main" id="{406365F9-2324-4354-8633-45113A99E0EC}"/>
              </a:ext>
            </a:extLst>
          </p:cNvPr>
          <p:cNvSpPr txBox="1"/>
          <p:nvPr/>
        </p:nvSpPr>
        <p:spPr>
          <a:xfrm>
            <a:off x="819807" y="3826923"/>
            <a:ext cx="2017986" cy="1631216"/>
          </a:xfrm>
          <a:prstGeom prst="rect">
            <a:avLst/>
          </a:prstGeom>
          <a:noFill/>
        </p:spPr>
        <p:txBody>
          <a:bodyPr wrap="square" rtlCol="0">
            <a:spAutoFit/>
          </a:bodyPr>
          <a:lstStyle/>
          <a:p>
            <a:r>
              <a:rPr lang="en-US" dirty="0"/>
              <a:t>We prefer this : high True positive rate and small False positive rate</a:t>
            </a:r>
          </a:p>
        </p:txBody>
      </p:sp>
      <p:cxnSp>
        <p:nvCxnSpPr>
          <p:cNvPr id="9" name="Straight Arrow Connector 8">
            <a:extLst>
              <a:ext uri="{FF2B5EF4-FFF2-40B4-BE49-F238E27FC236}">
                <a16:creationId xmlns:a16="http://schemas.microsoft.com/office/drawing/2014/main" id="{E89749A0-AADB-4651-BF01-68C4E428B2A1}"/>
              </a:ext>
            </a:extLst>
          </p:cNvPr>
          <p:cNvCxnSpPr>
            <a:cxnSpLocks/>
          </p:cNvCxnSpPr>
          <p:nvPr/>
        </p:nvCxnSpPr>
        <p:spPr>
          <a:xfrm flipV="1">
            <a:off x="2606566" y="3722283"/>
            <a:ext cx="1965434" cy="3557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p:txBody>
          <a:bodyPr/>
          <a:lstStyle/>
          <a:p>
            <a:pPr eaLnBrk="1" hangingPunct="1"/>
            <a:r>
              <a:rPr lang="en-US" altLang="en-US"/>
              <a:t>Summary</a:t>
            </a:r>
          </a:p>
        </p:txBody>
      </p:sp>
      <p:sp>
        <p:nvSpPr>
          <p:cNvPr id="57347" name="Content Placeholder 2"/>
          <p:cNvSpPr>
            <a:spLocks noGrp="1"/>
          </p:cNvSpPr>
          <p:nvPr>
            <p:ph idx="1"/>
          </p:nvPr>
        </p:nvSpPr>
        <p:spPr/>
        <p:txBody>
          <a:bodyPr/>
          <a:lstStyle/>
          <a:p>
            <a:pPr eaLnBrk="1" hangingPunct="1"/>
            <a:r>
              <a:rPr lang="en-US" altLang="en-US" dirty="0"/>
              <a:t>Learned</a:t>
            </a:r>
          </a:p>
          <a:p>
            <a:pPr lvl="1" eaLnBrk="1" hangingPunct="1"/>
            <a:r>
              <a:rPr lang="en-US" altLang="en-US" dirty="0"/>
              <a:t>What are weak classifiers, strong classifiers</a:t>
            </a:r>
          </a:p>
          <a:p>
            <a:pPr lvl="1" eaLnBrk="1" hangingPunct="1"/>
            <a:r>
              <a:rPr lang="en-US" altLang="en-US" dirty="0"/>
              <a:t>The classification technique </a:t>
            </a:r>
            <a:r>
              <a:rPr lang="en-US" altLang="en-US" dirty="0" err="1"/>
              <a:t>Adaboost</a:t>
            </a:r>
            <a:endParaRPr lang="en-US" altLang="en-US" dirty="0"/>
          </a:p>
          <a:p>
            <a:pPr lvl="1" eaLnBrk="1" hangingPunct="1"/>
            <a:r>
              <a:rPr lang="en-US" altLang="en-US" dirty="0"/>
              <a:t>Studied </a:t>
            </a:r>
            <a:r>
              <a:rPr lang="en-US" altLang="en-US" dirty="0" err="1"/>
              <a:t>Adaboost</a:t>
            </a:r>
            <a:r>
              <a:rPr lang="en-US" altLang="en-US" dirty="0"/>
              <a:t> work examples</a:t>
            </a:r>
          </a:p>
          <a:p>
            <a:pPr lvl="1" eaLnBrk="1" hangingPunct="1"/>
            <a:r>
              <a:rPr lang="en-US" altLang="en-US" dirty="0"/>
              <a:t>How to evaluate a decision support system.</a:t>
            </a:r>
          </a:p>
          <a:p>
            <a:pPr lvl="1" eaLnBrk="1" hangingPunct="1"/>
            <a:endParaRPr lang="en-US" altLang="en-US" dirty="0"/>
          </a:p>
        </p:txBody>
      </p:sp>
      <p:sp>
        <p:nvSpPr>
          <p:cNvPr id="4" name="Footer Placeholder 3"/>
          <p:cNvSpPr>
            <a:spLocks noGrp="1"/>
          </p:cNvSpPr>
          <p:nvPr>
            <p:ph type="ftr" sz="quarter" idx="11"/>
          </p:nvPr>
        </p:nvSpPr>
        <p:spPr/>
        <p:txBody>
          <a:bodyPr/>
          <a:lstStyle/>
          <a:p>
            <a:pPr>
              <a:defRPr/>
            </a:pPr>
            <a:r>
              <a:rPr lang="en-US" altLang="zh-CN"/>
              <a:t>Adaboost , 2022.9.29a</a:t>
            </a:r>
          </a:p>
        </p:txBody>
      </p:sp>
      <p:sp>
        <p:nvSpPr>
          <p:cNvPr id="57349"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D801E00E-FF94-4AB5-B160-9A98289A3875}" type="slidenum">
              <a:rPr lang="en-US" altLang="en-US" sz="1200">
                <a:latin typeface="Garamond" pitchFamily="18" charset="0"/>
              </a:rPr>
              <a:pPr eaLnBrk="1" hangingPunct="1">
                <a:spcBef>
                  <a:spcPct val="0"/>
                </a:spcBef>
                <a:buFontTx/>
                <a:buNone/>
              </a:pPr>
              <a:t>71</a:t>
            </a:fld>
            <a:endParaRPr lang="en-US" altLang="en-US" sz="1200">
              <a:latin typeface="Garamond" pitchFamily="18" charset="0"/>
            </a:endParaRPr>
          </a:p>
        </p:txBody>
      </p:sp>
    </p:spTree>
    <p:extLst>
      <p:ext uri="{BB962C8B-B14F-4D97-AF65-F5344CB8AC3E}">
        <p14:creationId xmlns:p14="http://schemas.microsoft.com/office/powerpoint/2010/main" val="40738679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6"/>
          <p:cNvSpPr>
            <a:spLocks noGrp="1" noChangeArrowheads="1"/>
          </p:cNvSpPr>
          <p:nvPr>
            <p:ph type="ctrTitle"/>
          </p:nvPr>
        </p:nvSpPr>
        <p:spPr/>
        <p:txBody>
          <a:bodyPr/>
          <a:lstStyle/>
          <a:p>
            <a:pPr eaLnBrk="1" hangingPunct="1"/>
            <a:r>
              <a:rPr lang="en-US" altLang="en-US"/>
              <a:t>Appendix</a:t>
            </a:r>
          </a:p>
        </p:txBody>
      </p:sp>
      <p:sp>
        <p:nvSpPr>
          <p:cNvPr id="58373" name="Rectangle 3"/>
          <p:cNvSpPr>
            <a:spLocks noGrp="1" noChangeArrowheads="1"/>
          </p:cNvSpPr>
          <p:nvPr>
            <p:ph type="subTitle" idx="1"/>
          </p:nvPr>
        </p:nvSpPr>
        <p:spPr/>
        <p:txBody>
          <a:bodyPr rtlCol="0">
            <a:normAutofit/>
          </a:bodyPr>
          <a:lstStyle/>
          <a:p>
            <a:pPr eaLnBrk="1" fontAlgn="auto" hangingPunct="1">
              <a:spcAft>
                <a:spcPts val="0"/>
              </a:spcAft>
              <a:buFont typeface="Arial" panose="020B0604020202020204" pitchFamily="34" charset="0"/>
              <a:buNone/>
              <a:defRPr/>
            </a:pPr>
            <a:r>
              <a:rPr lang="en-US" altLang="en-US"/>
              <a:t> </a:t>
            </a:r>
          </a:p>
        </p:txBody>
      </p:sp>
      <p:sp>
        <p:nvSpPr>
          <p:cNvPr id="5" name="Rectangle 5"/>
          <p:cNvSpPr>
            <a:spLocks noGrp="1" noChangeArrowheads="1"/>
          </p:cNvSpPr>
          <p:nvPr>
            <p:ph type="ftr" sz="quarter" idx="11"/>
          </p:nvPr>
        </p:nvSpPr>
        <p:spPr/>
        <p:txBody>
          <a:bodyPr/>
          <a:lstStyle/>
          <a:p>
            <a:pPr>
              <a:defRPr/>
            </a:pPr>
            <a:r>
              <a:rPr lang="en-US" altLang="zh-CN"/>
              <a:t>Adaboost , 2022.9.29a</a:t>
            </a:r>
          </a:p>
        </p:txBody>
      </p:sp>
      <p:sp>
        <p:nvSpPr>
          <p:cNvPr id="2" name="Rectangle 6"/>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17DE9FA1-DF34-4542-AF38-20BBA5CE821E}" type="slidenum">
              <a:rPr lang="en-US" altLang="en-US" sz="1200">
                <a:latin typeface="Garamond" pitchFamily="18" charset="0"/>
              </a:rPr>
              <a:pPr eaLnBrk="1" hangingPunct="1">
                <a:spcBef>
                  <a:spcPct val="0"/>
                </a:spcBef>
                <a:buFontTx/>
                <a:buNone/>
              </a:pPr>
              <a:t>72</a:t>
            </a:fld>
            <a:endParaRPr lang="en-US" altLang="en-US" sz="1200">
              <a:latin typeface="Garamond" pitchFamily="18" charset="0"/>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en-US" altLang="en-US"/>
              <a:t>Theory</a:t>
            </a:r>
          </a:p>
        </p:txBody>
      </p:sp>
      <mc:AlternateContent xmlns:mc="http://schemas.openxmlformats.org/markup-compatibility/2006" xmlns:a14="http://schemas.microsoft.com/office/drawing/2010/main">
        <mc:Choice Requires="a14">
          <p:sp>
            <p:nvSpPr>
              <p:cNvPr id="59395" name="Rectangle 3"/>
              <p:cNvSpPr>
                <a:spLocks noGrp="1" noChangeArrowheads="1"/>
              </p:cNvSpPr>
              <p:nvPr>
                <p:ph type="body" sz="half" idx="1"/>
              </p:nvPr>
            </p:nvSpPr>
            <p:spPr>
              <a:xfrm>
                <a:off x="457200" y="1066800"/>
                <a:ext cx="8534400" cy="5654675"/>
              </a:xfrm>
            </p:spPr>
            <p:txBody>
              <a:bodyPr>
                <a:normAutofit fontScale="92500" lnSpcReduction="20000"/>
              </a:bodyPr>
              <a:lstStyle/>
              <a:p>
                <a:pPr eaLnBrk="1" hangingPunct="1"/>
                <a:r>
                  <a:rPr lang="en-US" altLang="en-US" sz="2200" dirty="0"/>
                  <a:t>We first make up a measurement function called “Exponential Loss function” to measure the strength of a strong classifier.</a:t>
                </a:r>
              </a:p>
              <a:p>
                <a:pPr lvl="1" eaLnBrk="1" hangingPunct="1"/>
                <a:r>
                  <a:rPr lang="en-US" altLang="en-US" sz="2000" dirty="0"/>
                  <a:t>Exponential Loss function</a:t>
                </a:r>
                <a:r>
                  <a:rPr lang="en-US" altLang="en-US" sz="2000" i="1" dirty="0"/>
                  <a:t> L (H)</a:t>
                </a:r>
                <a:r>
                  <a:rPr lang="en-US" altLang="en-US" sz="2000" dirty="0"/>
                  <a:t> =a measurement of the misclassification rate of a </a:t>
                </a:r>
                <a:r>
                  <a:rPr lang="en-US" altLang="en-US" sz="2000" u="sng" dirty="0"/>
                  <a:t>strong classifier </a:t>
                </a:r>
                <a:r>
                  <a:rPr lang="en-US" altLang="en-US" sz="2000" i="1" u="sng" dirty="0"/>
                  <a:t>H</a:t>
                </a:r>
                <a:r>
                  <a:rPr lang="en-US" altLang="en-US" sz="2000" dirty="0"/>
                  <a:t> .</a:t>
                </a:r>
              </a:p>
              <a:p>
                <a:pPr eaLnBrk="1" hangingPunct="1"/>
                <a:r>
                  <a:rPr lang="en-US" altLang="en-US" sz="2200" i="1" dirty="0" err="1"/>
                  <a:t>y</a:t>
                </a:r>
                <a:r>
                  <a:rPr lang="en-US" altLang="en-US" sz="2200" i="1" baseline="-25000" dirty="0" err="1"/>
                  <a:t>i</a:t>
                </a:r>
                <a:r>
                  <a:rPr lang="en-US" altLang="en-US" sz="2200" i="1" dirty="0" err="1"/>
                  <a:t>H</a:t>
                </a:r>
                <a:r>
                  <a:rPr lang="en-US" altLang="en-US" sz="2200" i="1" dirty="0"/>
                  <a:t>(x</a:t>
                </a:r>
                <a:r>
                  <a:rPr lang="en-US" altLang="en-US" sz="2200" i="1" baseline="-25000" dirty="0"/>
                  <a:t>i</a:t>
                </a:r>
                <a:r>
                  <a:rPr lang="en-US" altLang="en-US" sz="2200" i="1" dirty="0"/>
                  <a:t>)=+1 ( correctly classified)</a:t>
                </a:r>
              </a:p>
              <a:p>
                <a:pPr eaLnBrk="1" hangingPunct="1"/>
                <a:r>
                  <a:rPr lang="en-US" altLang="en-US" sz="2200" i="1" dirty="0" err="1"/>
                  <a:t>y</a:t>
                </a:r>
                <a:r>
                  <a:rPr lang="en-US" altLang="en-US" sz="2200" i="1" baseline="-25000" dirty="0" err="1"/>
                  <a:t>i</a:t>
                </a:r>
                <a:r>
                  <a:rPr lang="en-US" altLang="en-US" sz="2200" i="1" dirty="0" err="1"/>
                  <a:t>H</a:t>
                </a:r>
                <a:r>
                  <a:rPr lang="en-US" altLang="en-US" sz="2200" i="1" dirty="0"/>
                  <a:t>(x</a:t>
                </a:r>
                <a:r>
                  <a:rPr lang="en-US" altLang="en-US" sz="2200" i="1" baseline="-25000" dirty="0"/>
                  <a:t>i</a:t>
                </a:r>
                <a:r>
                  <a:rPr lang="en-US" altLang="en-US" sz="2200" i="1" dirty="0"/>
                  <a:t>)=-1 ( incorrectly classified)</a:t>
                </a:r>
              </a:p>
              <a:p>
                <a:pPr eaLnBrk="1" hangingPunct="1"/>
                <a:r>
                  <a:rPr lang="en-US" altLang="en-US" sz="2200" b="1" i="1" u="sng" dirty="0"/>
                  <a:t>A good Strong classifier should have low L(H)</a:t>
                </a:r>
                <a:r>
                  <a:rPr lang="en-US" altLang="en-US" sz="2200" i="1" dirty="0"/>
                  <a:t>  </a:t>
                </a:r>
              </a:p>
              <a:p>
                <a:endParaRPr lang="en-US" sz="1600" i="0" dirty="0">
                  <a:solidFill>
                    <a:srgbClr val="000000"/>
                  </a:solidFill>
                  <a:latin typeface="Cambria Math" panose="02040503050406030204" pitchFamily="18" charset="0"/>
                </a:endParaRPr>
              </a:p>
              <a:p>
                <a:endParaRPr lang="en-US" sz="1600" dirty="0">
                  <a:solidFill>
                    <a:srgbClr val="000000"/>
                  </a:solidFill>
                  <a:latin typeface="Cambria Math" panose="02040503050406030204" pitchFamily="18" charset="0"/>
                </a:endParaRPr>
              </a:p>
              <a:p>
                <a:endParaRPr lang="en-US" sz="1600" i="0" dirty="0">
                  <a:solidFill>
                    <a:srgbClr val="000000"/>
                  </a:solidFill>
                  <a:latin typeface="Cambria Math" panose="02040503050406030204" pitchFamily="18" charset="0"/>
                </a:endParaRPr>
              </a:p>
              <a:p>
                <a:endParaRPr lang="en-US" sz="1600" dirty="0">
                  <a:solidFill>
                    <a:srgbClr val="000000"/>
                  </a:solidFill>
                  <a:latin typeface="Cambria Math" panose="02040503050406030204" pitchFamily="18" charset="0"/>
                </a:endParaRPr>
              </a:p>
              <a:p>
                <a:endParaRPr lang="en-US" sz="1600" i="0" dirty="0">
                  <a:solidFill>
                    <a:srgbClr val="000000"/>
                  </a:solidFill>
                  <a:latin typeface="Cambria Math" panose="02040503050406030204" pitchFamily="18" charset="0"/>
                </a:endParaRPr>
              </a:p>
              <a:p>
                <a:endParaRPr lang="en-US" sz="1600" i="0" dirty="0">
                  <a:solidFill>
                    <a:srgbClr val="000000"/>
                  </a:solidFill>
                  <a:latin typeface="Cambria Math" panose="02040503050406030204" pitchFamily="18" charset="0"/>
                </a:endParaRPr>
              </a:p>
              <a:p>
                <a:endParaRPr lang="en-US" sz="1600" dirty="0">
                  <a:solidFill>
                    <a:srgbClr val="000000"/>
                  </a:solidFill>
                  <a:latin typeface="Cambria Math" panose="02040503050406030204" pitchFamily="18" charset="0"/>
                </a:endParaRPr>
              </a:p>
              <a:p>
                <a:endParaRPr lang="en-US" sz="1600" i="0" dirty="0">
                  <a:solidFill>
                    <a:srgbClr val="000000"/>
                  </a:solidFill>
                  <a:latin typeface="Cambria Math" panose="02040503050406030204" pitchFamily="18" charset="0"/>
                </a:endParaRPr>
              </a:p>
              <a:p>
                <a:endParaRPr lang="en-US" sz="1600" dirty="0">
                  <a:solidFill>
                    <a:srgbClr val="000000"/>
                  </a:solidFill>
                  <a:latin typeface="Cambria Math" panose="02040503050406030204" pitchFamily="18" charset="0"/>
                </a:endParaRPr>
              </a:p>
              <a:p>
                <a:endParaRPr lang="en-US" sz="1600" i="0" dirty="0">
                  <a:solidFill>
                    <a:srgbClr val="000000"/>
                  </a:solidFill>
                  <a:latin typeface="Cambria Math" panose="02040503050406030204" pitchFamily="18" charset="0"/>
                </a:endParaRPr>
              </a:p>
              <a:p>
                <a:endParaRPr lang="en-US" sz="1600" dirty="0">
                  <a:solidFill>
                    <a:srgbClr val="000000"/>
                  </a:solidFill>
                  <a:latin typeface="Cambria Math" panose="02040503050406030204" pitchFamily="18" charset="0"/>
                </a:endParaRPr>
              </a:p>
              <a:p>
                <a:endParaRPr lang="en-US" sz="1600" i="0" dirty="0">
                  <a:solidFill>
                    <a:srgbClr val="000000"/>
                  </a:solidFill>
                  <a:latin typeface="Cambria Math" panose="02040503050406030204" pitchFamily="18" charset="0"/>
                </a:endParaRPr>
              </a:p>
              <a:p>
                <a:endParaRPr lang="en-US" sz="1600" i="0" dirty="0">
                  <a:solidFill>
                    <a:srgbClr val="000000"/>
                  </a:solidFill>
                  <a:latin typeface="Cambria Math" panose="02040503050406030204" pitchFamily="18" charset="0"/>
                </a:endParaRPr>
              </a:p>
              <a:p>
                <a:r>
                  <a:rPr lang="en-US" sz="1600" i="0" dirty="0">
                    <a:solidFill>
                      <a:srgbClr val="000000"/>
                    </a:solidFill>
                    <a:latin typeface="Cambria Math" panose="02040503050406030204" pitchFamily="18" charset="0"/>
                  </a:rPr>
                  <a:t>Note: If </a:t>
                </a:r>
                <a14:m>
                  <m:oMath xmlns:m="http://schemas.openxmlformats.org/officeDocument/2006/math">
                    <m:sSub>
                      <m:sSubPr>
                        <m:ctrlPr>
                          <a:rPr lang="en-US" sz="1600" i="1">
                            <a:solidFill>
                              <a:srgbClr val="000000"/>
                            </a:solidFill>
                            <a:latin typeface="Cambria Math" panose="02040503050406030204" pitchFamily="18" charset="0"/>
                          </a:rPr>
                        </m:ctrlPr>
                      </m:sSubPr>
                      <m:e>
                        <m:r>
                          <a:rPr lang="en-US" sz="1600" i="1">
                            <a:solidFill>
                              <a:srgbClr val="000000"/>
                            </a:solidFill>
                            <a:latin typeface="Cambria Math" panose="02040503050406030204" pitchFamily="18" charset="0"/>
                          </a:rPr>
                          <m:t>𝑦</m:t>
                        </m:r>
                      </m:e>
                      <m:sub>
                        <m:r>
                          <a:rPr lang="en-US" sz="1600" i="1">
                            <a:solidFill>
                              <a:srgbClr val="000000"/>
                            </a:solidFill>
                            <a:latin typeface="Cambria Math" panose="02040503050406030204" pitchFamily="18" charset="0"/>
                          </a:rPr>
                          <m:t>𝑖</m:t>
                        </m:r>
                      </m:sub>
                    </m:sSub>
                    <m:r>
                      <a:rPr lang="en-US" sz="1600" b="0" i="1" smtClean="0">
                        <a:solidFill>
                          <a:srgbClr val="000000"/>
                        </a:solidFill>
                        <a:latin typeface="Cambria Math" panose="02040503050406030204" pitchFamily="18" charset="0"/>
                      </a:rPr>
                      <m:t> </m:t>
                    </m:r>
                    <m:r>
                      <a:rPr lang="en-US" sz="1600" b="0" i="1" smtClean="0">
                        <a:solidFill>
                          <a:srgbClr val="000000"/>
                        </a:solidFill>
                        <a:latin typeface="Cambria Math" panose="02040503050406030204" pitchFamily="18" charset="0"/>
                      </a:rPr>
                      <m:t>𝑎𝑛𝑑</m:t>
                    </m:r>
                    <m:r>
                      <a:rPr lang="en-US" sz="1600" b="0" i="1" smtClean="0">
                        <a:solidFill>
                          <a:srgbClr val="000000"/>
                        </a:solidFill>
                        <a:latin typeface="Cambria Math" panose="02040503050406030204" pitchFamily="18" charset="0"/>
                      </a:rPr>
                      <m:t> </m:t>
                    </m:r>
                    <m:r>
                      <a:rPr lang="en-US" sz="1600" i="1">
                        <a:solidFill>
                          <a:srgbClr val="000000"/>
                        </a:solidFill>
                        <a:latin typeface="Cambria Math" panose="02040503050406030204" pitchFamily="18" charset="0"/>
                      </a:rPr>
                      <m:t>𝐻</m:t>
                    </m:r>
                    <m:d>
                      <m:dPr>
                        <m:ctrlPr>
                          <a:rPr lang="en-US" sz="1600" i="1">
                            <a:solidFill>
                              <a:srgbClr val="000000"/>
                            </a:solidFill>
                            <a:latin typeface="Cambria Math" panose="02040503050406030204" pitchFamily="18" charset="0"/>
                          </a:rPr>
                        </m:ctrlPr>
                      </m:dPr>
                      <m:e>
                        <m:sSub>
                          <m:sSubPr>
                            <m:ctrlPr>
                              <a:rPr lang="en-US" sz="1600" i="1">
                                <a:solidFill>
                                  <a:srgbClr val="000000"/>
                                </a:solidFill>
                                <a:latin typeface="Cambria Math" panose="02040503050406030204" pitchFamily="18" charset="0"/>
                              </a:rPr>
                            </m:ctrlPr>
                          </m:sSubPr>
                          <m:e>
                            <m:r>
                              <a:rPr lang="en-US" sz="1600" i="1">
                                <a:solidFill>
                                  <a:srgbClr val="000000"/>
                                </a:solidFill>
                                <a:latin typeface="Cambria Math" panose="02040503050406030204" pitchFamily="18" charset="0"/>
                              </a:rPr>
                              <m:t>𝑥</m:t>
                            </m:r>
                          </m:e>
                          <m:sub>
                            <m:r>
                              <a:rPr lang="en-US" sz="1600" i="1">
                                <a:solidFill>
                                  <a:srgbClr val="000000"/>
                                </a:solidFill>
                                <a:latin typeface="Cambria Math" panose="02040503050406030204" pitchFamily="18" charset="0"/>
                              </a:rPr>
                              <m:t>𝑖</m:t>
                            </m:r>
                          </m:sub>
                        </m:sSub>
                      </m:e>
                    </m:d>
                    <m:r>
                      <a:rPr lang="en-US" sz="1600" i="1">
                        <a:solidFill>
                          <a:srgbClr val="000000"/>
                        </a:solidFill>
                        <a:latin typeface="Cambria Math" panose="02040503050406030204" pitchFamily="18" charset="0"/>
                      </a:rPr>
                      <m:t> </m:t>
                    </m:r>
                  </m:oMath>
                </a14:m>
                <a:r>
                  <a:rPr lang="en-US" sz="1600" i="0" dirty="0">
                    <a:solidFill>
                      <a:srgbClr val="000000"/>
                    </a:solidFill>
                    <a:latin typeface="Cambria Math" panose="02040503050406030204" pitchFamily="18" charset="0"/>
                  </a:rPr>
                  <a:t> agree with each other (both have the same sign), the loss= L(H) will be decreased. This is what we want to achieve.</a:t>
                </a:r>
              </a:p>
              <a:p>
                <a:pPr eaLnBrk="1" hangingPunct="1"/>
                <a:endParaRPr lang="en-US" altLang="en-US" sz="2200" i="1" dirty="0"/>
              </a:p>
            </p:txBody>
          </p:sp>
        </mc:Choice>
        <mc:Fallback xmlns="">
          <p:sp>
            <p:nvSpPr>
              <p:cNvPr id="59395" name="Rectangle 3"/>
              <p:cNvSpPr>
                <a:spLocks noGrp="1" noRot="1" noChangeAspect="1" noMove="1" noResize="1" noEditPoints="1" noAdjustHandles="1" noChangeArrowheads="1" noChangeShapeType="1" noTextEdit="1"/>
              </p:cNvSpPr>
              <p:nvPr>
                <p:ph type="body" sz="half" idx="1"/>
              </p:nvPr>
            </p:nvSpPr>
            <p:spPr>
              <a:xfrm>
                <a:off x="457200" y="1066800"/>
                <a:ext cx="8534400" cy="5654675"/>
              </a:xfrm>
              <a:blipFill>
                <a:blip r:embed="rId3"/>
                <a:stretch>
                  <a:fillRect l="-643" t="-1509" r="-286"/>
                </a:stretch>
              </a:blipFill>
            </p:spPr>
            <p:txBody>
              <a:bodyPr/>
              <a:lstStyle/>
              <a:p>
                <a:r>
                  <a:rPr lang="en-US">
                    <a:noFill/>
                  </a:rPr>
                  <a:t> </a:t>
                </a:r>
              </a:p>
            </p:txBody>
          </p:sp>
        </mc:Fallback>
      </mc:AlternateContent>
      <p:graphicFrame>
        <p:nvGraphicFramePr>
          <p:cNvPr id="59396" name="Object 4"/>
          <p:cNvGraphicFramePr>
            <a:graphicFrameLocks noGrp="1" noChangeAspect="1"/>
          </p:cNvGraphicFramePr>
          <p:nvPr>
            <p:ph sz="half" idx="2"/>
            <p:extLst>
              <p:ext uri="{D42A27DB-BD31-4B8C-83A1-F6EECF244321}">
                <p14:modId xmlns:p14="http://schemas.microsoft.com/office/powerpoint/2010/main" val="4072080715"/>
              </p:ext>
            </p:extLst>
          </p:nvPr>
        </p:nvGraphicFramePr>
        <p:xfrm>
          <a:off x="1294471" y="3339351"/>
          <a:ext cx="6303963" cy="2466975"/>
        </p:xfrm>
        <a:graphic>
          <a:graphicData uri="http://schemas.openxmlformats.org/presentationml/2006/ole">
            <mc:AlternateContent xmlns:mc="http://schemas.openxmlformats.org/markup-compatibility/2006">
              <mc:Choice xmlns:v="urn:schemas-microsoft-com:vml" Requires="v">
                <p:oleObj name="Equation" r:id="rId4" imgW="2921000" imgH="1143000" progId="Equation.3">
                  <p:embed/>
                </p:oleObj>
              </mc:Choice>
              <mc:Fallback>
                <p:oleObj name="Equation" r:id="rId4" imgW="2921000" imgH="1143000" progId="Equation.3">
                  <p:embed/>
                  <p:pic>
                    <p:nvPicPr>
                      <p:cNvPr id="0" name="Object 4"/>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4471" y="3339351"/>
                        <a:ext cx="6303963" cy="24669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 name="Footer Placeholder 5"/>
          <p:cNvSpPr>
            <a:spLocks noGrp="1"/>
          </p:cNvSpPr>
          <p:nvPr>
            <p:ph type="ftr" sz="quarter" idx="11"/>
          </p:nvPr>
        </p:nvSpPr>
        <p:spPr/>
        <p:txBody>
          <a:bodyPr/>
          <a:lstStyle/>
          <a:p>
            <a:pPr>
              <a:defRPr/>
            </a:pPr>
            <a:r>
              <a:rPr lang="en-US" altLang="zh-CN"/>
              <a:t>Adaboost , 2022.9.29a</a:t>
            </a:r>
          </a:p>
        </p:txBody>
      </p:sp>
      <p:sp>
        <p:nvSpPr>
          <p:cNvPr id="59398"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63FA576A-2BBD-430B-8918-47F0F509B044}" type="slidenum">
              <a:rPr lang="en-US" altLang="en-US" sz="1200">
                <a:latin typeface="Garamond" pitchFamily="18" charset="0"/>
              </a:rPr>
              <a:pPr eaLnBrk="1" hangingPunct="1">
                <a:spcBef>
                  <a:spcPct val="0"/>
                </a:spcBef>
                <a:buFontTx/>
                <a:buNone/>
              </a:pPr>
              <a:t>73</a:t>
            </a:fld>
            <a:endParaRPr lang="en-US" altLang="en-US" sz="1200">
              <a:latin typeface="Garamond" pitchFamily="18" charset="0"/>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0" name="Rectangle 2"/>
          <p:cNvSpPr>
            <a:spLocks noGrp="1" noChangeArrowheads="1"/>
          </p:cNvSpPr>
          <p:nvPr>
            <p:ph type="title"/>
          </p:nvPr>
        </p:nvSpPr>
        <p:spPr/>
        <p:txBody>
          <a:bodyPr rtlCol="0">
            <a:normAutofit fontScale="90000"/>
          </a:bodyPr>
          <a:lstStyle/>
          <a:p>
            <a:pPr eaLnBrk="1" fontAlgn="auto" hangingPunct="1">
              <a:spcAft>
                <a:spcPts val="0"/>
              </a:spcAft>
              <a:defRPr/>
            </a:pPr>
            <a:r>
              <a:rPr lang="en-US" altLang="en-US" sz="3800" dirty="0"/>
              <a:t>Theory:</a:t>
            </a:r>
            <a:br>
              <a:rPr lang="en-US" altLang="en-US" sz="3800" dirty="0"/>
            </a:br>
            <a:r>
              <a:rPr lang="en-US" altLang="en-US" sz="3800" dirty="0"/>
              <a:t>By definition, the weight update rule is chosen to achieve </a:t>
            </a:r>
            <a:r>
              <a:rPr lang="en-US" altLang="en-US" sz="3800" u="sng" dirty="0">
                <a:solidFill>
                  <a:srgbClr val="FF0000"/>
                </a:solidFill>
              </a:rPr>
              <a:t>ada</a:t>
            </a:r>
            <a:r>
              <a:rPr lang="en-US" altLang="en-US" sz="3800" dirty="0"/>
              <a:t>ptive </a:t>
            </a:r>
            <a:r>
              <a:rPr lang="en-US" altLang="en-US" sz="3800" u="sng" dirty="0">
                <a:solidFill>
                  <a:srgbClr val="FF0000"/>
                </a:solidFill>
              </a:rPr>
              <a:t>boosting</a:t>
            </a:r>
            <a:r>
              <a:rPr lang="en-US" altLang="en-US" sz="3800" dirty="0"/>
              <a:t> </a:t>
            </a:r>
          </a:p>
        </p:txBody>
      </p:sp>
      <p:sp>
        <p:nvSpPr>
          <p:cNvPr id="60419" name="Rectangle 3"/>
          <p:cNvSpPr>
            <a:spLocks noGrp="1" noChangeArrowheads="1"/>
          </p:cNvSpPr>
          <p:nvPr>
            <p:ph idx="1"/>
          </p:nvPr>
        </p:nvSpPr>
        <p:spPr>
          <a:xfrm>
            <a:off x="457200" y="2133600"/>
            <a:ext cx="8229600" cy="3886200"/>
          </a:xfrm>
        </p:spPr>
        <p:txBody>
          <a:bodyPr/>
          <a:lstStyle/>
          <a:p>
            <a:pPr eaLnBrk="1" hangingPunct="1"/>
            <a:r>
              <a:rPr lang="en-US" altLang="en-US" dirty="0" err="1">
                <a:solidFill>
                  <a:srgbClr val="FF0000"/>
                </a:solidFill>
              </a:rPr>
              <a:t>AdaBoost</a:t>
            </a:r>
            <a:r>
              <a:rPr lang="en-US" altLang="en-US" dirty="0"/>
              <a:t> chooses this weight update function deliberately </a:t>
            </a:r>
          </a:p>
          <a:p>
            <a:pPr eaLnBrk="1" hangingPunct="1"/>
            <a:endParaRPr lang="en-US" altLang="en-US" dirty="0"/>
          </a:p>
          <a:p>
            <a:pPr eaLnBrk="1" hangingPunct="1"/>
            <a:r>
              <a:rPr lang="en-US" altLang="en-US" sz="2000" dirty="0"/>
              <a:t>Because, </a:t>
            </a:r>
          </a:p>
          <a:p>
            <a:pPr eaLnBrk="1" hangingPunct="1"/>
            <a:r>
              <a:rPr lang="en-US" altLang="en-US" sz="2000" dirty="0"/>
              <a:t>when a training sample is correctly classified, weight decreases</a:t>
            </a:r>
          </a:p>
          <a:p>
            <a:pPr eaLnBrk="1" hangingPunct="1"/>
            <a:r>
              <a:rPr lang="en-US" altLang="en-US" sz="2000" dirty="0"/>
              <a:t>when a training sample is incorrectly classified, weight increases</a:t>
            </a:r>
          </a:p>
          <a:p>
            <a:pPr eaLnBrk="1" hangingPunct="1"/>
            <a:r>
              <a:rPr lang="en-US" altLang="en-US" sz="2000" dirty="0"/>
              <a:t>Some other systems may  use different weight update formulas but with the same spirit (correctly classified samples will result in decreased weight, and vice versa) .</a:t>
            </a:r>
          </a:p>
        </p:txBody>
      </p:sp>
      <p:sp>
        <p:nvSpPr>
          <p:cNvPr id="7" name="Footer Placeholder 4"/>
          <p:cNvSpPr>
            <a:spLocks noGrp="1"/>
          </p:cNvSpPr>
          <p:nvPr>
            <p:ph type="ftr" sz="quarter" idx="11"/>
          </p:nvPr>
        </p:nvSpPr>
        <p:spPr/>
        <p:txBody>
          <a:bodyPr/>
          <a:lstStyle/>
          <a:p>
            <a:pPr>
              <a:defRPr/>
            </a:pPr>
            <a:r>
              <a:rPr lang="en-US" altLang="zh-CN"/>
              <a:t>Adaboost , 2022.9.29a</a:t>
            </a:r>
          </a:p>
        </p:txBody>
      </p:sp>
      <p:sp>
        <p:nvSpPr>
          <p:cNvPr id="60421"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6FF7D03C-5C79-46D9-BBC7-0026A3796767}" type="slidenum">
              <a:rPr lang="en-US" altLang="en-US" sz="1200">
                <a:latin typeface="Garamond" pitchFamily="18" charset="0"/>
              </a:rPr>
              <a:pPr eaLnBrk="1" hangingPunct="1">
                <a:spcBef>
                  <a:spcPct val="0"/>
                </a:spcBef>
                <a:buFontTx/>
                <a:buNone/>
              </a:pPr>
              <a:t>74</a:t>
            </a:fld>
            <a:endParaRPr lang="en-US" altLang="en-US" sz="1200">
              <a:latin typeface="Garamond" pitchFamily="18" charset="0"/>
            </a:endParaRPr>
          </a:p>
        </p:txBody>
      </p:sp>
      <p:sp>
        <p:nvSpPr>
          <p:cNvPr id="60422" name="Text Box 4"/>
          <p:cNvSpPr txBox="1">
            <a:spLocks noChangeArrowheads="1"/>
          </p:cNvSpPr>
          <p:nvPr/>
        </p:nvSpPr>
        <p:spPr bwMode="auto">
          <a:xfrm>
            <a:off x="762000" y="2895600"/>
            <a:ext cx="18415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2000">
              <a:latin typeface="Arial" charset="0"/>
            </a:endParaRPr>
          </a:p>
          <a:p>
            <a:pPr eaLnBrk="1" hangingPunct="1">
              <a:spcBef>
                <a:spcPct val="0"/>
              </a:spcBef>
              <a:buFontTx/>
              <a:buNone/>
            </a:pPr>
            <a:endParaRPr lang="en-US" altLang="en-US" sz="2000">
              <a:latin typeface="Arial" charset="0"/>
            </a:endParaRPr>
          </a:p>
          <a:p>
            <a:pPr eaLnBrk="1" hangingPunct="1">
              <a:spcBef>
                <a:spcPct val="0"/>
              </a:spcBef>
              <a:buFontTx/>
              <a:buNone/>
            </a:pPr>
            <a:endParaRPr lang="en-US" altLang="en-US" sz="2000">
              <a:latin typeface="Arial" charset="0"/>
            </a:endParaRPr>
          </a:p>
          <a:p>
            <a:pPr eaLnBrk="1" hangingPunct="1">
              <a:spcBef>
                <a:spcPct val="0"/>
              </a:spcBef>
              <a:buFontTx/>
              <a:buNone/>
            </a:pPr>
            <a:endParaRPr lang="en-US" altLang="en-US" sz="2000">
              <a:latin typeface="Arial" charset="0"/>
            </a:endParaRPr>
          </a:p>
        </p:txBody>
      </p:sp>
      <p:graphicFrame>
        <p:nvGraphicFramePr>
          <p:cNvPr id="60423" name="Object 5"/>
          <p:cNvGraphicFramePr>
            <a:graphicFrameLocks noChangeAspect="1"/>
          </p:cNvGraphicFramePr>
          <p:nvPr/>
        </p:nvGraphicFramePr>
        <p:xfrm>
          <a:off x="1981200" y="3200400"/>
          <a:ext cx="4572000" cy="538163"/>
        </p:xfrm>
        <a:graphic>
          <a:graphicData uri="http://schemas.openxmlformats.org/presentationml/2006/ole">
            <mc:AlternateContent xmlns:mc="http://schemas.openxmlformats.org/markup-compatibility/2006">
              <mc:Choice xmlns:v="urn:schemas-microsoft-com:vml" Requires="v">
                <p:oleObj name="Equation" r:id="rId3" imgW="1943100" imgH="228600" progId="Equation.3">
                  <p:embed/>
                </p:oleObj>
              </mc:Choice>
              <mc:Fallback>
                <p:oleObj name="Equation" r:id="rId3" imgW="1943100" imgH="2286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3200400"/>
                        <a:ext cx="4572000" cy="538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cxnSp>
        <p:nvCxnSpPr>
          <p:cNvPr id="3" name="Straight Arrow Connector 2"/>
          <p:cNvCxnSpPr/>
          <p:nvPr/>
        </p:nvCxnSpPr>
        <p:spPr>
          <a:xfrm>
            <a:off x="7696200" y="4206875"/>
            <a:ext cx="0" cy="2127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7848600" y="4572000"/>
            <a:ext cx="0" cy="228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4" name="Rectangle 2"/>
          <p:cNvSpPr>
            <a:spLocks noGrp="1" noChangeArrowheads="1"/>
          </p:cNvSpPr>
          <p:nvPr>
            <p:ph type="title"/>
          </p:nvPr>
        </p:nvSpPr>
        <p:spPr>
          <a:xfrm>
            <a:off x="381000" y="0"/>
            <a:ext cx="8229600" cy="255588"/>
          </a:xfrm>
        </p:spPr>
        <p:txBody>
          <a:bodyPr>
            <a:normAutofit fontScale="90000"/>
          </a:bodyPr>
          <a:lstStyle/>
          <a:p>
            <a:pPr eaLnBrk="1" hangingPunct="1"/>
            <a:r>
              <a:rPr lang="en-US" altLang="en-US" sz="2200"/>
              <a:t>Theory: part1a  </a:t>
            </a:r>
            <a:endParaRPr lang="el-GR" altLang="en-US" sz="2200"/>
          </a:p>
        </p:txBody>
      </p:sp>
      <p:sp>
        <p:nvSpPr>
          <p:cNvPr id="61443" name="Rectangle 3"/>
          <p:cNvSpPr>
            <a:spLocks noGrp="1" noChangeArrowheads="1"/>
          </p:cNvSpPr>
          <p:nvPr>
            <p:ph type="body" sz="half" idx="1"/>
          </p:nvPr>
        </p:nvSpPr>
        <p:spPr>
          <a:xfrm>
            <a:off x="8738440" y="6518275"/>
            <a:ext cx="381000" cy="339725"/>
          </a:xfrm>
        </p:spPr>
        <p:txBody>
          <a:bodyPr>
            <a:normAutofit fontScale="70000" lnSpcReduction="20000"/>
          </a:bodyPr>
          <a:lstStyle/>
          <a:p>
            <a:pPr eaLnBrk="1" hangingPunct="1"/>
            <a:r>
              <a:rPr lang="en-US" altLang="en-US" sz="2600" dirty="0"/>
              <a:t> </a:t>
            </a:r>
          </a:p>
        </p:txBody>
      </p:sp>
      <p:sp>
        <p:nvSpPr>
          <p:cNvPr id="6" name="Footer Placeholder 6"/>
          <p:cNvSpPr>
            <a:spLocks noGrp="1"/>
          </p:cNvSpPr>
          <p:nvPr>
            <p:ph type="ftr" sz="quarter" idx="11"/>
          </p:nvPr>
        </p:nvSpPr>
        <p:spPr/>
        <p:txBody>
          <a:bodyPr/>
          <a:lstStyle/>
          <a:p>
            <a:pPr>
              <a:defRPr/>
            </a:pPr>
            <a:r>
              <a:rPr lang="en-US" altLang="zh-CN"/>
              <a:t>Adaboost , 2022.9.29a</a:t>
            </a:r>
          </a:p>
        </p:txBody>
      </p:sp>
      <p:sp>
        <p:nvSpPr>
          <p:cNvPr id="61445" name="Slide Number Placeholder 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818C18CA-C109-4EA3-AABA-E829E1576E11}" type="slidenum">
              <a:rPr lang="en-US" altLang="en-US" sz="1200">
                <a:latin typeface="Garamond" pitchFamily="18" charset="0"/>
              </a:rPr>
              <a:pPr eaLnBrk="1" hangingPunct="1">
                <a:spcBef>
                  <a:spcPct val="0"/>
                </a:spcBef>
                <a:buFontTx/>
                <a:buNone/>
              </a:pPr>
              <a:t>75</a:t>
            </a:fld>
            <a:endParaRPr lang="en-US" altLang="en-US" sz="1200">
              <a:latin typeface="Garamond" pitchFamily="18" charset="0"/>
            </a:endParaRPr>
          </a:p>
        </p:txBody>
      </p:sp>
      <mc:AlternateContent xmlns:mc="http://schemas.openxmlformats.org/markup-compatibility/2006" xmlns:a14="http://schemas.microsoft.com/office/drawing/2010/main">
        <mc:Choice Requires="a14">
          <p:sp>
            <p:nvSpPr>
              <p:cNvPr id="61446" name="Object 4"/>
              <p:cNvSpPr txBox="1"/>
              <p:nvPr/>
            </p:nvSpPr>
            <p:spPr bwMode="auto">
              <a:xfrm>
                <a:off x="457200" y="381000"/>
                <a:ext cx="8094663" cy="6092825"/>
              </a:xfrm>
              <a:prstGeom prst="rect">
                <a:avLst/>
              </a:prstGeom>
              <a:noFill/>
              <a:ln w="9525">
                <a:solidFill>
                  <a:schemeClr val="tx1"/>
                </a:solidFill>
                <a:miter lim="800000"/>
                <a:headEnd/>
                <a:tailEnd/>
              </a:ln>
              <a:effectLst/>
            </p:spPr>
            <p:txBody>
              <a:bodyPr>
                <a:normAutofit fontScale="85000" lnSpcReduction="10000"/>
              </a:bodyPr>
              <a:lstStyle/>
              <a:p>
                <a:pPr/>
                <a14:m>
                  <m:oMathPara xmlns:m="http://schemas.openxmlformats.org/officeDocument/2006/math">
                    <m:oMathParaPr>
                      <m:jc m:val="left"/>
                    </m:oMathParaPr>
                    <m:oMath xmlns:m="http://schemas.openxmlformats.org/officeDocument/2006/math">
                      <m:r>
                        <m:rPr>
                          <m:nor/>
                        </m:rPr>
                        <a:rPr lang="en-US" i="0" smtClean="0">
                          <a:solidFill>
                            <a:srgbClr val="000000"/>
                          </a:solidFill>
                          <a:latin typeface="Cambria Math" panose="02040503050406030204" pitchFamily="18" charset="0"/>
                        </a:rPr>
                        <m:t>Given</m:t>
                      </m:r>
                    </m:oMath>
                    <m:oMath xmlns:m="http://schemas.openxmlformats.org/officeDocument/2006/math">
                      <m:sSub>
                        <m:sSubPr>
                          <m:ctrlPr>
                            <a:rPr lang="en-US" i="1">
                              <a:solidFill>
                                <a:srgbClr val="000000"/>
                              </a:solidFill>
                              <a:latin typeface="Cambria Math" panose="02040503050406030204" pitchFamily="18" charset="0"/>
                            </a:rPr>
                          </m:ctrlPr>
                        </m:sSubPr>
                        <m:e>
                          <m:r>
                            <m:rPr>
                              <m:sty m:val="p"/>
                            </m:rPr>
                            <a:rPr lang="en-US" i="1">
                              <a:solidFill>
                                <a:srgbClr val="000000"/>
                              </a:solidFill>
                              <a:latin typeface="Cambria Math" panose="02040503050406030204" pitchFamily="18" charset="0"/>
                            </a:rPr>
                            <m:t>ε</m:t>
                          </m:r>
                        </m:e>
                        <m:sub>
                          <m:r>
                            <a:rPr lang="en-US" i="1">
                              <a:solidFill>
                                <a:srgbClr val="000000"/>
                              </a:solidFill>
                              <a:latin typeface="Cambria Math" panose="02040503050406030204" pitchFamily="18" charset="0"/>
                            </a:rPr>
                            <m:t>𝑡</m:t>
                          </m:r>
                        </m:sub>
                      </m:sSub>
                      <m:r>
                        <a:rPr lang="en-US" i="1">
                          <a:solidFill>
                            <a:srgbClr val="000000"/>
                          </a:solidFill>
                          <a:latin typeface="Cambria Math" panose="02040503050406030204" pitchFamily="18" charset="0"/>
                        </a:rPr>
                        <m:t>=</m:t>
                      </m:r>
                      <m:func>
                        <m:funcPr>
                          <m:ctrlPr>
                            <a:rPr lang="en-US" i="1">
                              <a:solidFill>
                                <a:srgbClr val="000000"/>
                              </a:solidFill>
                              <a:latin typeface="Cambria Math" panose="02040503050406030204" pitchFamily="18" charset="0"/>
                            </a:rPr>
                          </m:ctrlPr>
                        </m:funcPr>
                        <m:fName>
                          <m:r>
                            <m:rPr>
                              <m:sty m:val="p"/>
                            </m:rPr>
                            <a:rPr lang="en-US" i="0">
                              <a:solidFill>
                                <a:srgbClr val="000000"/>
                              </a:solidFill>
                              <a:latin typeface="Cambria Math" panose="02040503050406030204" pitchFamily="18" charset="0"/>
                            </a:rPr>
                            <m:t>Pr</m:t>
                          </m:r>
                        </m:fName>
                        <m:e>
                          <m:r>
                            <a:rPr lang="en-US" i="1">
                              <a:solidFill>
                                <a:srgbClr val="000000"/>
                              </a:solidFill>
                              <a:latin typeface="Cambria Math" panose="02040503050406030204" pitchFamily="18" charset="0"/>
                            </a:rPr>
                            <m:t>𝑜</m:t>
                          </m:r>
                        </m:e>
                      </m:func>
                      <m:r>
                        <a:rPr lang="en-US" i="1">
                          <a:solidFill>
                            <a:srgbClr val="000000"/>
                          </a:solidFill>
                          <a:latin typeface="Cambria Math" panose="02040503050406030204" pitchFamily="18" charset="0"/>
                        </a:rPr>
                        <m:t>𝑏𝑎𝑏𝑖𝑙𝑖𝑡𝑦</m:t>
                      </m:r>
                      <m:r>
                        <a:rPr lang="en-US" i="1">
                          <a:solidFill>
                            <a:srgbClr val="000000"/>
                          </a:solidFill>
                          <a:latin typeface="Cambria Math" panose="02040503050406030204" pitchFamily="18" charset="0"/>
                        </a:rPr>
                        <m:t> </m:t>
                      </m:r>
                      <m:r>
                        <a:rPr lang="en-US" i="1">
                          <a:solidFill>
                            <a:srgbClr val="000000"/>
                          </a:solidFill>
                          <a:latin typeface="Cambria Math" panose="02040503050406030204" pitchFamily="18" charset="0"/>
                        </a:rPr>
                        <m:t>𝑜𝑓</m:t>
                      </m:r>
                      <m:r>
                        <a:rPr lang="en-US" i="1">
                          <a:solidFill>
                            <a:srgbClr val="000000"/>
                          </a:solidFill>
                          <a:latin typeface="Cambria Math" panose="02040503050406030204" pitchFamily="18" charset="0"/>
                        </a:rPr>
                        <m:t> </m:t>
                      </m:r>
                      <m:r>
                        <m:rPr>
                          <m:nor/>
                        </m:rPr>
                        <a:rPr lang="en-US" i="0">
                          <a:solidFill>
                            <a:srgbClr val="000000"/>
                          </a:solidFill>
                          <a:latin typeface="Cambria Math" panose="02040503050406030204" pitchFamily="18" charset="0"/>
                        </a:rPr>
                        <m:t>the</m:t>
                      </m:r>
                      <m:r>
                        <m:rPr>
                          <m:nor/>
                        </m:rPr>
                        <a:rPr lang="en-US" i="0">
                          <a:solidFill>
                            <a:srgbClr val="000000"/>
                          </a:solidFill>
                          <a:latin typeface="Cambria Math" panose="02040503050406030204" pitchFamily="18" charset="0"/>
                        </a:rPr>
                        <m:t> </m:t>
                      </m:r>
                      <m:r>
                        <a:rPr lang="en-US" i="1">
                          <a:solidFill>
                            <a:srgbClr val="000000"/>
                          </a:solidFill>
                          <a:latin typeface="Cambria Math" panose="02040503050406030204" pitchFamily="18" charset="0"/>
                        </a:rPr>
                        <m:t>𝑖𝑛𝑐𝑜𝑟𝑟𝑒𝑐𝑡</m:t>
                      </m:r>
                      <m:r>
                        <a:rPr lang="en-US" i="1">
                          <a:solidFill>
                            <a:srgbClr val="000000"/>
                          </a:solidFill>
                          <a:latin typeface="Cambria Math" panose="02040503050406030204" pitchFamily="18" charset="0"/>
                        </a:rPr>
                        <m:t> </m:t>
                      </m:r>
                      <m:r>
                        <a:rPr lang="en-US" i="1">
                          <a:solidFill>
                            <a:srgbClr val="000000"/>
                          </a:solidFill>
                          <a:latin typeface="Cambria Math" panose="02040503050406030204" pitchFamily="18" charset="0"/>
                        </a:rPr>
                        <m:t>𝑐𝑙𝑎𝑠𝑠𝑖𝑓𝑖𝑐𝑎𝑡𝑖𝑜𝑛</m:t>
                      </m:r>
                      <m:r>
                        <a:rPr lang="en-US" i="1">
                          <a:solidFill>
                            <a:srgbClr val="000000"/>
                          </a:solidFill>
                          <a:latin typeface="Cambria Math" panose="02040503050406030204" pitchFamily="18" charset="0"/>
                        </a:rPr>
                        <m:t>  </m:t>
                      </m:r>
                      <m:r>
                        <a:rPr lang="en-US" i="1">
                          <a:solidFill>
                            <a:srgbClr val="000000"/>
                          </a:solidFill>
                          <a:latin typeface="Cambria Math" panose="02040503050406030204" pitchFamily="18" charset="0"/>
                        </a:rPr>
                        <m:t>𝑟𝑎𝑡𝑒</m:t>
                      </m:r>
                      <m:r>
                        <a:rPr lang="en-US" i="1">
                          <a:solidFill>
                            <a:srgbClr val="000000"/>
                          </a:solidFill>
                          <a:latin typeface="Cambria Math" panose="02040503050406030204" pitchFamily="18" charset="0"/>
                        </a:rPr>
                        <m:t> </m:t>
                      </m:r>
                      <m:r>
                        <a:rPr lang="en-US" i="1">
                          <a:solidFill>
                            <a:srgbClr val="000000"/>
                          </a:solidFill>
                          <a:latin typeface="Cambria Math" panose="02040503050406030204" pitchFamily="18" charset="0"/>
                        </a:rPr>
                        <m:t>𝑜𝑓</m:t>
                      </m:r>
                      <m:r>
                        <a:rPr lang="en-US" i="1">
                          <a:solidFill>
                            <a:srgbClr val="000000"/>
                          </a:solidFill>
                          <a:latin typeface="Cambria Math" panose="02040503050406030204" pitchFamily="18" charset="0"/>
                        </a:rPr>
                        <m:t> </m:t>
                      </m:r>
                      <m:r>
                        <a:rPr lang="en-US" i="1">
                          <a:solidFill>
                            <a:srgbClr val="000000"/>
                          </a:solidFill>
                          <a:latin typeface="Cambria Math" panose="02040503050406030204" pitchFamily="18" charset="0"/>
                        </a:rPr>
                        <m:t>𝑡h𝑒</m:t>
                      </m:r>
                      <m:r>
                        <a:rPr lang="en-US" i="1">
                          <a:solidFill>
                            <a:srgbClr val="000000"/>
                          </a:solidFill>
                          <a:latin typeface="Cambria Math" panose="02040503050406030204" pitchFamily="18" charset="0"/>
                        </a:rPr>
                        <m:t> </m:t>
                      </m:r>
                      <m:r>
                        <a:rPr lang="en-US" i="1">
                          <a:solidFill>
                            <a:srgbClr val="000000"/>
                          </a:solidFill>
                          <a:latin typeface="Cambria Math" panose="02040503050406030204" pitchFamily="18" charset="0"/>
                        </a:rPr>
                        <m:t>𝑤𝑒𝑎𝑘</m:t>
                      </m:r>
                      <m:r>
                        <a:rPr lang="en-US" i="1">
                          <a:solidFill>
                            <a:srgbClr val="000000"/>
                          </a:solidFill>
                          <a:latin typeface="Cambria Math" panose="02040503050406030204" pitchFamily="18" charset="0"/>
                        </a:rPr>
                        <m:t> </m:t>
                      </m:r>
                      <m:r>
                        <a:rPr lang="en-US" i="1">
                          <a:solidFill>
                            <a:srgbClr val="000000"/>
                          </a:solidFill>
                          <a:latin typeface="Cambria Math" panose="02040503050406030204" pitchFamily="18" charset="0"/>
                        </a:rPr>
                        <m:t>𝑐𝑙𝑎𝑠𝑠𝑖𝑓𝑖𝑒𝑟</m:t>
                      </m:r>
                      <m:r>
                        <a:rPr lang="en-US" i="1">
                          <a:solidFill>
                            <a:srgbClr val="000000"/>
                          </a:solidFill>
                          <a:latin typeface="Cambria Math" panose="02040503050406030204" pitchFamily="18" charset="0"/>
                        </a:rPr>
                        <m:t> </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h</m:t>
                          </m:r>
                        </m:e>
                        <m:sub>
                          <m:r>
                            <a:rPr lang="en-US" i="1">
                              <a:solidFill>
                                <a:srgbClr val="000000"/>
                              </a:solidFill>
                              <a:latin typeface="Cambria Math" panose="02040503050406030204" pitchFamily="18" charset="0"/>
                            </a:rPr>
                            <m:t>𝑡</m:t>
                          </m:r>
                        </m:sub>
                      </m:sSub>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𝑥</m:t>
                      </m:r>
                      <m:r>
                        <a:rPr lang="en-US" i="1">
                          <a:solidFill>
                            <a:srgbClr val="000000"/>
                          </a:solidFill>
                          <a:latin typeface="Cambria Math" panose="02040503050406030204" pitchFamily="18" charset="0"/>
                        </a:rPr>
                        <m:t>) </m:t>
                      </m:r>
                    </m:oMath>
                    <m:oMath xmlns:m="http://schemas.openxmlformats.org/officeDocument/2006/math">
                      <m:r>
                        <m:rPr>
                          <m:nor/>
                        </m:rPr>
                        <a:rPr lang="en-US" i="0">
                          <a:solidFill>
                            <a:srgbClr val="000000"/>
                          </a:solidFill>
                          <a:latin typeface="Cambria Math" panose="02040503050406030204" pitchFamily="18" charset="0"/>
                        </a:rPr>
                        <m:t>selected</m:t>
                      </m:r>
                      <m:r>
                        <m:rPr>
                          <m:nor/>
                        </m:rPr>
                        <a:rPr lang="en-US" i="0">
                          <a:solidFill>
                            <a:srgbClr val="000000"/>
                          </a:solidFill>
                          <a:latin typeface="Cambria Math" panose="02040503050406030204" pitchFamily="18" charset="0"/>
                        </a:rPr>
                        <m:t> </m:t>
                      </m:r>
                      <m:r>
                        <m:rPr>
                          <m:nor/>
                        </m:rPr>
                        <a:rPr lang="en-US" i="0">
                          <a:solidFill>
                            <a:srgbClr val="000000"/>
                          </a:solidFill>
                          <a:latin typeface="Cambria Math" panose="02040503050406030204" pitchFamily="18" charset="0"/>
                        </a:rPr>
                        <m:t>at</m:t>
                      </m:r>
                      <m:r>
                        <m:rPr>
                          <m:nor/>
                        </m:rPr>
                        <a:rPr lang="en-US" i="0">
                          <a:solidFill>
                            <a:srgbClr val="000000"/>
                          </a:solidFill>
                          <a:latin typeface="Cambria Math" panose="02040503050406030204" pitchFamily="18" charset="0"/>
                        </a:rPr>
                        <m:t> </m:t>
                      </m:r>
                      <m:r>
                        <m:rPr>
                          <m:nor/>
                        </m:rPr>
                        <a:rPr lang="en-US" i="0">
                          <a:solidFill>
                            <a:srgbClr val="000000"/>
                          </a:solidFill>
                          <a:latin typeface="Cambria Math" panose="02040503050406030204" pitchFamily="18" charset="0"/>
                        </a:rPr>
                        <m:t>stage</m:t>
                      </m:r>
                      <m:r>
                        <m:rPr>
                          <m:nor/>
                        </m:rPr>
                        <a:rPr lang="en-US" i="0">
                          <a:solidFill>
                            <a:srgbClr val="000000"/>
                          </a:solidFill>
                          <a:latin typeface="Cambria Math" panose="02040503050406030204" pitchFamily="18" charset="0"/>
                        </a:rPr>
                        <m:t> </m:t>
                      </m:r>
                      <m:r>
                        <m:rPr>
                          <m:nor/>
                        </m:rPr>
                        <a:rPr lang="en-US" i="0">
                          <a:solidFill>
                            <a:srgbClr val="000000"/>
                          </a:solidFill>
                          <a:latin typeface="Cambria Math" panose="02040503050406030204" pitchFamily="18" charset="0"/>
                        </a:rPr>
                        <m:t>t</m:t>
                      </m:r>
                      <m:r>
                        <m:rPr>
                          <m:nor/>
                        </m:rPr>
                        <a:rPr lang="en-US" i="0">
                          <a:solidFill>
                            <a:srgbClr val="000000"/>
                          </a:solidFill>
                          <a:latin typeface="Cambria Math" panose="02040503050406030204" pitchFamily="18" charset="0"/>
                        </a:rPr>
                        <m:t>. </m:t>
                      </m:r>
                      <m:r>
                        <m:rPr>
                          <m:nor/>
                        </m:rPr>
                        <a:rPr lang="en-US" i="0">
                          <a:solidFill>
                            <a:srgbClr val="000000"/>
                          </a:solidFill>
                          <a:latin typeface="Cambria Math" panose="02040503050406030204" pitchFamily="18" charset="0"/>
                        </a:rPr>
                        <m:t>We</m:t>
                      </m:r>
                      <m:r>
                        <m:rPr>
                          <m:nor/>
                        </m:rPr>
                        <a:rPr lang="en-US" i="0">
                          <a:solidFill>
                            <a:srgbClr val="000000"/>
                          </a:solidFill>
                          <a:latin typeface="Cambria Math" panose="02040503050406030204" pitchFamily="18" charset="0"/>
                        </a:rPr>
                        <m:t> </m:t>
                      </m:r>
                      <m:r>
                        <m:rPr>
                          <m:nor/>
                        </m:rPr>
                        <a:rPr lang="en-US" i="0">
                          <a:solidFill>
                            <a:srgbClr val="000000"/>
                          </a:solidFill>
                          <a:latin typeface="Cambria Math" panose="02040503050406030204" pitchFamily="18" charset="0"/>
                        </a:rPr>
                        <m:t>want</m:t>
                      </m:r>
                      <m:r>
                        <m:rPr>
                          <m:nor/>
                        </m:rPr>
                        <a:rPr lang="en-US" i="0">
                          <a:solidFill>
                            <a:srgbClr val="000000"/>
                          </a:solidFill>
                          <a:latin typeface="Cambria Math" panose="02040503050406030204" pitchFamily="18" charset="0"/>
                        </a:rPr>
                        <m:t> </m:t>
                      </m:r>
                      <m:r>
                        <m:rPr>
                          <m:nor/>
                        </m:rPr>
                        <a:rPr lang="en-US" i="0">
                          <a:solidFill>
                            <a:srgbClr val="000000"/>
                          </a:solidFill>
                          <a:latin typeface="Cambria Math" panose="02040503050406030204" pitchFamily="18" charset="0"/>
                        </a:rPr>
                        <m:t>to</m:t>
                      </m:r>
                      <m:r>
                        <m:rPr>
                          <m:nor/>
                        </m:rPr>
                        <a:rPr lang="en-US" i="0">
                          <a:solidFill>
                            <a:srgbClr val="000000"/>
                          </a:solidFill>
                          <a:latin typeface="Cambria Math" panose="02040503050406030204" pitchFamily="18" charset="0"/>
                        </a:rPr>
                        <m:t> </m:t>
                      </m:r>
                      <m:r>
                        <m:rPr>
                          <m:nor/>
                        </m:rPr>
                        <a:rPr lang="en-US" i="0">
                          <a:solidFill>
                            <a:srgbClr val="000000"/>
                          </a:solidFill>
                          <a:latin typeface="Cambria Math" panose="02040503050406030204" pitchFamily="18" charset="0"/>
                        </a:rPr>
                        <m:t>prove</m:t>
                      </m:r>
                      <m:r>
                        <m:rPr>
                          <m:nor/>
                        </m:rPr>
                        <a:rPr lang="en-US" i="0">
                          <a:solidFill>
                            <a:srgbClr val="000000"/>
                          </a:solidFill>
                          <a:latin typeface="Cambria Math" panose="02040503050406030204" pitchFamily="18" charset="0"/>
                        </a:rPr>
                        <m:t> </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𝛼</m:t>
                          </m:r>
                        </m:e>
                        <m:sub>
                          <m:r>
                            <a:rPr lang="en-US" i="1">
                              <a:solidFill>
                                <a:srgbClr val="000000"/>
                              </a:solidFill>
                              <a:latin typeface="Cambria Math" panose="02040503050406030204" pitchFamily="18" charset="0"/>
                            </a:rPr>
                            <m:t>𝑡</m:t>
                          </m:r>
                        </m:sub>
                      </m:sSub>
                      <m:r>
                        <a:rPr lang="en-US" i="1">
                          <a:solidFill>
                            <a:srgbClr val="000000"/>
                          </a:solidFill>
                          <a:latin typeface="Cambria Math" panose="02040503050406030204" pitchFamily="18" charset="0"/>
                        </a:rPr>
                        <m:t>=</m:t>
                      </m:r>
                      <m:f>
                        <m:fPr>
                          <m:ctrlPr>
                            <a:rPr lang="en-US" i="1">
                              <a:solidFill>
                                <a:srgbClr val="000000"/>
                              </a:solidFill>
                              <a:latin typeface="Cambria Math" panose="02040503050406030204" pitchFamily="18" charset="0"/>
                            </a:rPr>
                          </m:ctrlPr>
                        </m:fPr>
                        <m:num>
                          <m:r>
                            <a:rPr lang="en-US" i="1">
                              <a:solidFill>
                                <a:srgbClr val="000000"/>
                              </a:solidFill>
                              <a:latin typeface="Cambria Math" panose="02040503050406030204" pitchFamily="18" charset="0"/>
                            </a:rPr>
                            <m:t>1</m:t>
                          </m:r>
                        </m:num>
                        <m:den>
                          <m:r>
                            <a:rPr lang="en-US" i="1">
                              <a:solidFill>
                                <a:srgbClr val="000000"/>
                              </a:solidFill>
                              <a:latin typeface="Cambria Math" panose="02040503050406030204" pitchFamily="18" charset="0"/>
                            </a:rPr>
                            <m:t>2</m:t>
                          </m:r>
                        </m:den>
                      </m:f>
                      <m:func>
                        <m:funcPr>
                          <m:ctrlPr>
                            <a:rPr lang="en-US" i="1">
                              <a:solidFill>
                                <a:srgbClr val="000000"/>
                              </a:solidFill>
                              <a:latin typeface="Cambria Math" panose="02040503050406030204" pitchFamily="18" charset="0"/>
                            </a:rPr>
                          </m:ctrlPr>
                        </m:funcPr>
                        <m:fName>
                          <m:r>
                            <m:rPr>
                              <m:sty m:val="p"/>
                            </m:rPr>
                            <a:rPr lang="en-US" i="0">
                              <a:solidFill>
                                <a:srgbClr val="000000"/>
                              </a:solidFill>
                              <a:latin typeface="Cambria Math" panose="02040503050406030204" pitchFamily="18" charset="0"/>
                            </a:rPr>
                            <m:t>log</m:t>
                          </m:r>
                        </m:fName>
                        <m:e>
                          <m:f>
                            <m:fPr>
                              <m:ctrlPr>
                                <a:rPr lang="en-US" i="1">
                                  <a:solidFill>
                                    <a:srgbClr val="000000"/>
                                  </a:solidFill>
                                  <a:latin typeface="Cambria Math" panose="02040503050406030204" pitchFamily="18" charset="0"/>
                                </a:rPr>
                              </m:ctrlPr>
                            </m:fPr>
                            <m:num>
                              <m:r>
                                <a:rPr lang="en-US" i="1">
                                  <a:solidFill>
                                    <a:srgbClr val="000000"/>
                                  </a:solidFill>
                                  <a:latin typeface="Cambria Math" panose="02040503050406030204" pitchFamily="18" charset="0"/>
                                </a:rPr>
                                <m:t>1−</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𝜀</m:t>
                                  </m:r>
                                </m:e>
                                <m:sub>
                                  <m:r>
                                    <a:rPr lang="en-US" i="1">
                                      <a:solidFill>
                                        <a:srgbClr val="000000"/>
                                      </a:solidFill>
                                      <a:latin typeface="Cambria Math" panose="02040503050406030204" pitchFamily="18" charset="0"/>
                                    </a:rPr>
                                    <m:t>𝑡</m:t>
                                  </m:r>
                                </m:sub>
                              </m:sSub>
                            </m:num>
                            <m:den>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𝜀</m:t>
                                  </m:r>
                                </m:e>
                                <m:sub>
                                  <m:r>
                                    <a:rPr lang="en-US" i="1">
                                      <a:solidFill>
                                        <a:srgbClr val="000000"/>
                                      </a:solidFill>
                                      <a:latin typeface="Cambria Math" panose="02040503050406030204" pitchFamily="18" charset="0"/>
                                    </a:rPr>
                                    <m:t>𝑡</m:t>
                                  </m:r>
                                </m:sub>
                              </m:sSub>
                            </m:den>
                          </m:f>
                        </m:e>
                      </m:func>
                    </m:oMath>
                    <m:oMath xmlns:m="http://schemas.openxmlformats.org/officeDocument/2006/math">
                      <m:r>
                        <m:rPr>
                          <m:nor/>
                        </m:rPr>
                        <a:rPr lang="en-US" i="0">
                          <a:solidFill>
                            <a:srgbClr val="000000"/>
                          </a:solidFill>
                          <a:latin typeface="Cambria Math" panose="02040503050406030204" pitchFamily="18" charset="0"/>
                        </a:rPr>
                        <m:t>Define</m:t>
                      </m:r>
                      <m:r>
                        <m:rPr>
                          <m:nor/>
                        </m:rPr>
                        <a:rPr lang="en-US" i="0">
                          <a:solidFill>
                            <a:srgbClr val="000000"/>
                          </a:solidFill>
                          <a:latin typeface="Cambria Math" panose="02040503050406030204" pitchFamily="18" charset="0"/>
                        </a:rPr>
                        <m:t>: </m:t>
                      </m:r>
                    </m:oMath>
                    <m:oMath xmlns:m="http://schemas.openxmlformats.org/officeDocument/2006/math">
                      <m:r>
                        <m:rPr>
                          <m:nor/>
                        </m:rPr>
                        <a:rPr lang="en-US" i="0">
                          <a:solidFill>
                            <a:srgbClr val="000000"/>
                          </a:solidFill>
                          <a:latin typeface="Cambria Math" panose="02040503050406030204" pitchFamily="18" charset="0"/>
                        </a:rPr>
                        <m:t>Loss</m:t>
                      </m:r>
                      <m:r>
                        <m:rPr>
                          <m:nor/>
                        </m:rPr>
                        <a:rPr lang="en-US" i="0">
                          <a:solidFill>
                            <a:srgbClr val="000000"/>
                          </a:solidFill>
                          <a:latin typeface="Cambria Math" panose="02040503050406030204" pitchFamily="18" charset="0"/>
                        </a:rPr>
                        <m:t> </m:t>
                      </m:r>
                      <m:r>
                        <m:rPr>
                          <m:nor/>
                        </m:rPr>
                        <a:rPr lang="en-US" i="0">
                          <a:solidFill>
                            <a:srgbClr val="000000"/>
                          </a:solidFill>
                          <a:latin typeface="Cambria Math" panose="02040503050406030204" pitchFamily="18" charset="0"/>
                        </a:rPr>
                        <m:t>function</m:t>
                      </m:r>
                      <m:r>
                        <m:rPr>
                          <m:nor/>
                        </m:rPr>
                        <a:rPr lang="en-US" i="0">
                          <a:solidFill>
                            <a:srgbClr val="000000"/>
                          </a:solidFill>
                          <a:latin typeface="Cambria Math" panose="02040503050406030204" pitchFamily="18" charset="0"/>
                        </a:rPr>
                        <m:t> </m:t>
                      </m:r>
                      <m:r>
                        <m:rPr>
                          <m:nor/>
                        </m:rPr>
                        <a:rPr lang="en-US" i="0">
                          <a:solidFill>
                            <a:srgbClr val="000000"/>
                          </a:solidFill>
                          <a:latin typeface="Cambria Math" panose="02040503050406030204" pitchFamily="18" charset="0"/>
                        </a:rPr>
                        <m:t>of</m:t>
                      </m:r>
                      <m:r>
                        <m:rPr>
                          <m:nor/>
                        </m:rPr>
                        <a:rPr lang="en-US" i="0">
                          <a:solidFill>
                            <a:srgbClr val="000000"/>
                          </a:solidFill>
                          <a:latin typeface="Cambria Math" panose="02040503050406030204" pitchFamily="18" charset="0"/>
                        </a:rPr>
                        <m:t> </m:t>
                      </m:r>
                      <m:r>
                        <a:rPr lang="en-US" i="1">
                          <a:solidFill>
                            <a:srgbClr val="000000"/>
                          </a:solidFill>
                          <a:latin typeface="Cambria Math" panose="02040503050406030204" pitchFamily="18" charset="0"/>
                        </a:rPr>
                        <m:t>𝐻</m:t>
                      </m:r>
                      <m:r>
                        <m:rPr>
                          <m:nor/>
                        </m:rPr>
                        <a:rPr lang="en-US" i="0">
                          <a:solidFill>
                            <a:srgbClr val="000000"/>
                          </a:solidFill>
                          <a:latin typeface="Cambria Math" panose="02040503050406030204" pitchFamily="18" charset="0"/>
                        </a:rPr>
                        <m:t> </m:t>
                      </m:r>
                      <m:r>
                        <m:rPr>
                          <m:nor/>
                        </m:rPr>
                        <a:rPr lang="en-US" i="0">
                          <a:solidFill>
                            <a:srgbClr val="000000"/>
                          </a:solidFill>
                          <a:latin typeface="Cambria Math" panose="02040503050406030204" pitchFamily="18" charset="0"/>
                        </a:rPr>
                        <m:t>at</m:t>
                      </m:r>
                      <m:r>
                        <m:rPr>
                          <m:nor/>
                        </m:rPr>
                        <a:rPr lang="en-US" i="0">
                          <a:solidFill>
                            <a:srgbClr val="000000"/>
                          </a:solidFill>
                          <a:latin typeface="Cambria Math" panose="02040503050406030204" pitchFamily="18" charset="0"/>
                        </a:rPr>
                        <m:t> </m:t>
                      </m:r>
                      <m:r>
                        <m:rPr>
                          <m:nor/>
                        </m:rPr>
                        <a:rPr lang="en-US" i="0">
                          <a:solidFill>
                            <a:srgbClr val="000000"/>
                          </a:solidFill>
                          <a:latin typeface="Cambria Math" panose="02040503050406030204" pitchFamily="18" charset="0"/>
                        </a:rPr>
                        <m:t>stage</m:t>
                      </m:r>
                      <m:r>
                        <m:rPr>
                          <m:nor/>
                        </m:rPr>
                        <a:rPr lang="en-US" i="0">
                          <a:solidFill>
                            <a:srgbClr val="000000"/>
                          </a:solidFill>
                          <a:latin typeface="Cambria Math" panose="02040503050406030204" pitchFamily="18" charset="0"/>
                        </a:rPr>
                        <m:t> </m:t>
                      </m:r>
                      <m:r>
                        <a:rPr lang="en-US" i="1">
                          <a:solidFill>
                            <a:srgbClr val="000000"/>
                          </a:solidFill>
                          <a:latin typeface="Cambria Math" panose="02040503050406030204" pitchFamily="18" charset="0"/>
                        </a:rPr>
                        <m:t>𝑡</m:t>
                      </m:r>
                      <m:r>
                        <a:rPr lang="en-US" i="1">
                          <a:solidFill>
                            <a:srgbClr val="000000"/>
                          </a:solidFill>
                          <a:latin typeface="Cambria Math" panose="02040503050406030204" pitchFamily="18" charset="0"/>
                        </a:rPr>
                        <m:t> </m:t>
                      </m:r>
                      <m:r>
                        <m:rPr>
                          <m:nor/>
                        </m:rPr>
                        <a:rPr lang="en-US" i="0">
                          <a:solidFill>
                            <a:srgbClr val="000000"/>
                          </a:solidFill>
                          <a:latin typeface="Cambria Math" panose="02040503050406030204" pitchFamily="18" charset="0"/>
                        </a:rPr>
                        <m:t>is</m:t>
                      </m:r>
                      <m:r>
                        <m:rPr>
                          <m:nor/>
                        </m:rPr>
                        <a:rPr lang="en-US" i="0">
                          <a:solidFill>
                            <a:srgbClr val="000000"/>
                          </a:solidFill>
                          <a:latin typeface="Cambria Math" panose="02040503050406030204" pitchFamily="18" charset="0"/>
                        </a:rPr>
                        <m:t> </m:t>
                      </m:r>
                      <m:r>
                        <a:rPr lang="en-US" i="1">
                          <a:solidFill>
                            <a:srgbClr val="000000"/>
                          </a:solidFill>
                          <a:latin typeface="Cambria Math" panose="02040503050406030204" pitchFamily="18" charset="0"/>
                        </a:rPr>
                        <m:t>𝐿</m:t>
                      </m:r>
                      <m:d>
                        <m:dPr>
                          <m:ctrlPr>
                            <a:rPr lang="en-US" i="1">
                              <a:solidFill>
                                <a:srgbClr val="000000"/>
                              </a:solidFill>
                              <a:latin typeface="Cambria Math" panose="02040503050406030204" pitchFamily="18" charset="0"/>
                            </a:rPr>
                          </m:ctrlPr>
                        </m:dPr>
                        <m:e>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𝐻</m:t>
                              </m:r>
                            </m:e>
                            <m:sub>
                              <m:r>
                                <a:rPr lang="en-US" i="1">
                                  <a:solidFill>
                                    <a:srgbClr val="000000"/>
                                  </a:solidFill>
                                  <a:latin typeface="Cambria Math" panose="02040503050406030204" pitchFamily="18" charset="0"/>
                                </a:rPr>
                                <m:t>𝑡</m:t>
                              </m:r>
                            </m:sub>
                          </m:sSub>
                        </m:e>
                      </m:d>
                    </m:oMath>
                    <m:oMath xmlns:m="http://schemas.openxmlformats.org/officeDocument/2006/math">
                      <m:r>
                        <m:rPr>
                          <m:nor/>
                        </m:rPr>
                        <a:rPr lang="en-US" i="0">
                          <a:solidFill>
                            <a:srgbClr val="000000"/>
                          </a:solidFill>
                          <a:latin typeface="Cambria Math" panose="02040503050406030204" pitchFamily="18" charset="0"/>
                        </a:rPr>
                        <m:t>Loss</m:t>
                      </m:r>
                      <m:r>
                        <m:rPr>
                          <m:nor/>
                        </m:rPr>
                        <a:rPr lang="en-US" i="0">
                          <a:solidFill>
                            <a:srgbClr val="000000"/>
                          </a:solidFill>
                          <a:latin typeface="Cambria Math" panose="02040503050406030204" pitchFamily="18" charset="0"/>
                        </a:rPr>
                        <m:t> </m:t>
                      </m:r>
                      <m:r>
                        <m:rPr>
                          <m:nor/>
                        </m:rPr>
                        <a:rPr lang="en-US" i="0">
                          <a:solidFill>
                            <a:srgbClr val="000000"/>
                          </a:solidFill>
                          <a:latin typeface="Cambria Math" panose="02040503050406030204" pitchFamily="18" charset="0"/>
                        </a:rPr>
                        <m:t>function</m:t>
                      </m:r>
                      <m:r>
                        <m:rPr>
                          <m:nor/>
                        </m:rPr>
                        <a:rPr lang="en-US" i="0">
                          <a:solidFill>
                            <a:srgbClr val="000000"/>
                          </a:solidFill>
                          <a:latin typeface="Cambria Math" panose="02040503050406030204" pitchFamily="18" charset="0"/>
                        </a:rPr>
                        <m:t> </m:t>
                      </m:r>
                      <m:r>
                        <m:rPr>
                          <m:nor/>
                        </m:rPr>
                        <a:rPr lang="en-US" i="0">
                          <a:solidFill>
                            <a:srgbClr val="000000"/>
                          </a:solidFill>
                          <a:latin typeface="Cambria Math" panose="02040503050406030204" pitchFamily="18" charset="0"/>
                        </a:rPr>
                        <m:t>of</m:t>
                      </m:r>
                      <m:r>
                        <m:rPr>
                          <m:nor/>
                        </m:rPr>
                        <a:rPr lang="en-US" i="0">
                          <a:solidFill>
                            <a:srgbClr val="000000"/>
                          </a:solidFill>
                          <a:latin typeface="Cambria Math" panose="02040503050406030204" pitchFamily="18" charset="0"/>
                        </a:rPr>
                        <m:t> </m:t>
                      </m:r>
                      <m:r>
                        <a:rPr lang="en-US" i="1">
                          <a:solidFill>
                            <a:srgbClr val="000000"/>
                          </a:solidFill>
                          <a:latin typeface="Cambria Math" panose="02040503050406030204" pitchFamily="18" charset="0"/>
                        </a:rPr>
                        <m:t>𝐻</m:t>
                      </m:r>
                      <m:r>
                        <m:rPr>
                          <m:nor/>
                        </m:rPr>
                        <a:rPr lang="en-US" i="0">
                          <a:solidFill>
                            <a:srgbClr val="000000"/>
                          </a:solidFill>
                          <a:latin typeface="Cambria Math" panose="02040503050406030204" pitchFamily="18" charset="0"/>
                        </a:rPr>
                        <m:t> </m:t>
                      </m:r>
                      <m:r>
                        <m:rPr>
                          <m:nor/>
                        </m:rPr>
                        <a:rPr lang="en-US" i="0">
                          <a:solidFill>
                            <a:srgbClr val="000000"/>
                          </a:solidFill>
                          <a:latin typeface="Cambria Math" panose="02040503050406030204" pitchFamily="18" charset="0"/>
                        </a:rPr>
                        <m:t>at</m:t>
                      </m:r>
                      <m:r>
                        <m:rPr>
                          <m:nor/>
                        </m:rPr>
                        <a:rPr lang="en-US" i="0">
                          <a:solidFill>
                            <a:srgbClr val="000000"/>
                          </a:solidFill>
                          <a:latin typeface="Cambria Math" panose="02040503050406030204" pitchFamily="18" charset="0"/>
                        </a:rPr>
                        <m:t> </m:t>
                      </m:r>
                      <m:r>
                        <m:rPr>
                          <m:nor/>
                        </m:rPr>
                        <a:rPr lang="en-US" i="0">
                          <a:solidFill>
                            <a:srgbClr val="000000"/>
                          </a:solidFill>
                          <a:latin typeface="Cambria Math" panose="02040503050406030204" pitchFamily="18" charset="0"/>
                        </a:rPr>
                        <m:t>stage</m:t>
                      </m:r>
                      <m:r>
                        <m:rPr>
                          <m:nor/>
                        </m:rPr>
                        <a:rPr lang="en-US" i="0">
                          <a:solidFill>
                            <a:srgbClr val="000000"/>
                          </a:solidFill>
                          <a:latin typeface="Cambria Math" panose="02040503050406030204" pitchFamily="18" charset="0"/>
                        </a:rPr>
                        <m:t> </m:t>
                      </m:r>
                      <m:d>
                        <m:dPr>
                          <m:ctrlPr>
                            <a:rPr lang="en-US" i="1">
                              <a:solidFill>
                                <a:srgbClr val="000000"/>
                              </a:solidFill>
                              <a:latin typeface="Cambria Math" panose="02040503050406030204" pitchFamily="18" charset="0"/>
                            </a:rPr>
                          </m:ctrlPr>
                        </m:dPr>
                        <m:e>
                          <m:r>
                            <a:rPr lang="en-US" i="1" smtClean="0">
                              <a:solidFill>
                                <a:srgbClr val="000000"/>
                              </a:solidFill>
                              <a:latin typeface="Cambria Math" panose="02040503050406030204" pitchFamily="18" charset="0"/>
                            </a:rPr>
                            <m:t>𝑡</m:t>
                          </m:r>
                          <m:r>
                            <a:rPr lang="en-US" b="0" i="1" smtClean="0">
                              <a:solidFill>
                                <a:srgbClr val="000000"/>
                              </a:solidFill>
                              <a:latin typeface="Cambria Math" panose="02040503050406030204" pitchFamily="18" charset="0"/>
                            </a:rPr>
                            <m:t>+1</m:t>
                          </m:r>
                        </m:e>
                      </m:d>
                      <m:r>
                        <a:rPr lang="en-US" i="1">
                          <a:solidFill>
                            <a:srgbClr val="000000"/>
                          </a:solidFill>
                          <a:latin typeface="Cambria Math" panose="02040503050406030204" pitchFamily="18" charset="0"/>
                        </a:rPr>
                        <m:t> </m:t>
                      </m:r>
                      <m:r>
                        <m:rPr>
                          <m:nor/>
                        </m:rPr>
                        <a:rPr lang="en-US" i="0">
                          <a:solidFill>
                            <a:srgbClr val="000000"/>
                          </a:solidFill>
                          <a:latin typeface="Cambria Math" panose="02040503050406030204" pitchFamily="18" charset="0"/>
                        </a:rPr>
                        <m:t>is</m:t>
                      </m:r>
                      <m:r>
                        <m:rPr>
                          <m:nor/>
                        </m:rPr>
                        <a:rPr lang="en-US" i="0">
                          <a:solidFill>
                            <a:srgbClr val="000000"/>
                          </a:solidFill>
                          <a:latin typeface="Cambria Math" panose="02040503050406030204" pitchFamily="18" charset="0"/>
                        </a:rPr>
                        <m:t> </m:t>
                      </m:r>
                      <m:r>
                        <a:rPr lang="en-US" i="1">
                          <a:solidFill>
                            <a:srgbClr val="000000"/>
                          </a:solidFill>
                          <a:latin typeface="Cambria Math" panose="02040503050406030204" pitchFamily="18" charset="0"/>
                        </a:rPr>
                        <m:t>𝐿</m:t>
                      </m:r>
                      <m:d>
                        <m:dPr>
                          <m:ctrlPr>
                            <a:rPr lang="en-US" i="1">
                              <a:solidFill>
                                <a:srgbClr val="000000"/>
                              </a:solidFill>
                              <a:latin typeface="Cambria Math" panose="02040503050406030204" pitchFamily="18" charset="0"/>
                            </a:rPr>
                          </m:ctrlPr>
                        </m:dPr>
                        <m:e>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𝐻</m:t>
                              </m:r>
                            </m:e>
                            <m:sub>
                              <m:r>
                                <a:rPr lang="en-US" i="1">
                                  <a:solidFill>
                                    <a:srgbClr val="000000"/>
                                  </a:solidFill>
                                  <a:latin typeface="Cambria Math" panose="02040503050406030204" pitchFamily="18" charset="0"/>
                                </a:rPr>
                                <m:t>𝑡</m:t>
                              </m:r>
                            </m:sub>
                          </m:sSub>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𝛼</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h</m:t>
                              </m:r>
                            </m:e>
                            <m:sub>
                              <m:r>
                                <a:rPr lang="en-US" i="1">
                                  <a:solidFill>
                                    <a:srgbClr val="000000"/>
                                  </a:solidFill>
                                  <a:latin typeface="Cambria Math" panose="02040503050406030204" pitchFamily="18" charset="0"/>
                                </a:rPr>
                                <m:t>𝑡</m:t>
                              </m:r>
                            </m:sub>
                          </m:sSub>
                        </m:e>
                      </m:d>
                      <m:r>
                        <a:rPr lang="en-US" i="1">
                          <a:solidFill>
                            <a:srgbClr val="000000"/>
                          </a:solidFill>
                          <a:latin typeface="Cambria Math" panose="02040503050406030204" pitchFamily="18" charset="0"/>
                        </a:rPr>
                        <m:t>,</m:t>
                      </m:r>
                    </m:oMath>
                    <m:oMath xmlns:m="http://schemas.openxmlformats.org/officeDocument/2006/math">
                      <m:r>
                        <a:rPr lang="en-US" i="1">
                          <a:solidFill>
                            <a:srgbClr val="000000"/>
                          </a:solidFill>
                          <a:latin typeface="Cambria Math" panose="02040503050406030204" pitchFamily="18" charset="0"/>
                        </a:rPr>
                        <m:t>𝐹𝑜𝑟</m:t>
                      </m:r>
                      <m:r>
                        <a:rPr lang="en-US" i="1">
                          <a:solidFill>
                            <a:srgbClr val="000000"/>
                          </a:solidFill>
                          <a:latin typeface="Cambria Math" panose="02040503050406030204" pitchFamily="18" charset="0"/>
                        </a:rPr>
                        <m:t> </m:t>
                      </m:r>
                      <m:r>
                        <a:rPr lang="en-US" i="1">
                          <a:solidFill>
                            <a:srgbClr val="000000"/>
                          </a:solidFill>
                          <a:latin typeface="Cambria Math" panose="02040503050406030204" pitchFamily="18" charset="0"/>
                        </a:rPr>
                        <m:t>𝑠𝑖𝑚𝑝𝑙𝑖𝑐𝑖𝑓𝑖𝑐𝑎𝑡𝑖𝑜𝑛</m:t>
                      </m:r>
                      <m:r>
                        <a:rPr lang="en-US" i="1">
                          <a:solidFill>
                            <a:srgbClr val="000000"/>
                          </a:solidFill>
                          <a:latin typeface="Cambria Math" panose="02040503050406030204" pitchFamily="18" charset="0"/>
                        </a:rPr>
                        <m:t> </m:t>
                      </m:r>
                      <m:r>
                        <m:rPr>
                          <m:sty m:val="p"/>
                        </m:rPr>
                        <a:rPr lang="en-US" i="1">
                          <a:solidFill>
                            <a:srgbClr val="000000"/>
                          </a:solidFill>
                          <a:latin typeface="Cambria Math" panose="02040503050406030204" pitchFamily="18" charset="0"/>
                        </a:rPr>
                        <m:t>α</m:t>
                      </m:r>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m:rPr>
                              <m:sty m:val="p"/>
                            </m:rPr>
                            <a:rPr lang="en-US" i="1">
                              <a:solidFill>
                                <a:srgbClr val="000000"/>
                              </a:solidFill>
                              <a:latin typeface="Cambria Math" panose="02040503050406030204" pitchFamily="18" charset="0"/>
                            </a:rPr>
                            <m:t>α</m:t>
                          </m:r>
                        </m:e>
                        <m:sub>
                          <m:r>
                            <a:rPr lang="en-US" i="1">
                              <a:solidFill>
                                <a:srgbClr val="000000"/>
                              </a:solidFill>
                              <a:latin typeface="Cambria Math" panose="02040503050406030204" pitchFamily="18" charset="0"/>
                            </a:rPr>
                            <m:t>𝑡</m:t>
                          </m:r>
                        </m:sub>
                      </m:sSub>
                      <m:r>
                        <a:rPr lang="en-US" i="1">
                          <a:solidFill>
                            <a:srgbClr val="000000"/>
                          </a:solidFill>
                          <a:latin typeface="Cambria Math" panose="02040503050406030204" pitchFamily="18" charset="0"/>
                        </a:rPr>
                        <m:t>, </m:t>
                      </m:r>
                      <m:r>
                        <a:rPr lang="en-US" i="1">
                          <a:solidFill>
                            <a:srgbClr val="000000"/>
                          </a:solidFill>
                          <a:latin typeface="Cambria Math" panose="02040503050406030204" pitchFamily="18" charset="0"/>
                        </a:rPr>
                        <m:t>h</m:t>
                      </m:r>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h</m:t>
                          </m:r>
                        </m:e>
                        <m:sub>
                          <m:r>
                            <a:rPr lang="en-US" i="1">
                              <a:solidFill>
                                <a:srgbClr val="000000"/>
                              </a:solidFill>
                              <a:latin typeface="Cambria Math" panose="02040503050406030204" pitchFamily="18" charset="0"/>
                            </a:rPr>
                            <m:t>𝑡</m:t>
                          </m:r>
                        </m:sub>
                      </m:sSub>
                    </m:oMath>
                    <m:oMath xmlns:m="http://schemas.openxmlformats.org/officeDocument/2006/math">
                      <m:r>
                        <m:rPr>
                          <m:nor/>
                        </m:rPr>
                        <a:rPr lang="en-US" i="0">
                          <a:solidFill>
                            <a:srgbClr val="000000"/>
                          </a:solidFill>
                          <a:latin typeface="Cambria Math" panose="02040503050406030204" pitchFamily="18" charset="0"/>
                        </a:rPr>
                        <m:t>Proof</m:t>
                      </m:r>
                      <m:r>
                        <m:rPr>
                          <m:nor/>
                        </m:rPr>
                        <a:rPr lang="en-US" i="0">
                          <a:solidFill>
                            <a:srgbClr val="000000"/>
                          </a:solidFill>
                          <a:latin typeface="Cambria Math" panose="02040503050406030204" pitchFamily="18" charset="0"/>
                        </a:rPr>
                        <m:t>:</m:t>
                      </m:r>
                    </m:oMath>
                    <m:oMath xmlns:m="http://schemas.openxmlformats.org/officeDocument/2006/math">
                      <m:r>
                        <m:rPr>
                          <m:nor/>
                        </m:rPr>
                        <a:rPr lang="en-US" i="0">
                          <a:solidFill>
                            <a:srgbClr val="000000"/>
                          </a:solidFill>
                          <a:latin typeface="Cambria Math" panose="02040503050406030204" pitchFamily="18" charset="0"/>
                        </a:rPr>
                        <m:t>The</m:t>
                      </m:r>
                      <m:r>
                        <m:rPr>
                          <m:nor/>
                        </m:rPr>
                        <a:rPr lang="en-US" i="0">
                          <a:solidFill>
                            <a:srgbClr val="000000"/>
                          </a:solidFill>
                          <a:latin typeface="Cambria Math" panose="02040503050406030204" pitchFamily="18" charset="0"/>
                        </a:rPr>
                        <m:t> </m:t>
                      </m:r>
                      <m:r>
                        <m:rPr>
                          <m:nor/>
                        </m:rPr>
                        <a:rPr lang="en-US" i="0">
                          <a:solidFill>
                            <a:srgbClr val="000000"/>
                          </a:solidFill>
                          <a:latin typeface="Cambria Math" panose="02040503050406030204" pitchFamily="18" charset="0"/>
                        </a:rPr>
                        <m:t>Objective</m:t>
                      </m:r>
                      <m:r>
                        <m:rPr>
                          <m:nor/>
                        </m:rPr>
                        <a:rPr lang="en-US" i="0">
                          <a:solidFill>
                            <a:srgbClr val="000000"/>
                          </a:solidFill>
                          <a:latin typeface="Cambria Math" panose="02040503050406030204" pitchFamily="18" charset="0"/>
                        </a:rPr>
                        <m:t> </m:t>
                      </m:r>
                      <m:r>
                        <m:rPr>
                          <m:nor/>
                        </m:rPr>
                        <a:rPr lang="en-US" i="0">
                          <a:solidFill>
                            <a:srgbClr val="000000"/>
                          </a:solidFill>
                          <a:latin typeface="Cambria Math" panose="02040503050406030204" pitchFamily="18" charset="0"/>
                        </a:rPr>
                        <m:t>is</m:t>
                      </m:r>
                      <m:r>
                        <m:rPr>
                          <m:nor/>
                        </m:rPr>
                        <a:rPr lang="en-US" i="0">
                          <a:solidFill>
                            <a:srgbClr val="000000"/>
                          </a:solidFill>
                          <a:latin typeface="Cambria Math" panose="02040503050406030204" pitchFamily="18" charset="0"/>
                        </a:rPr>
                        <m:t>: </m:t>
                      </m:r>
                      <m:r>
                        <m:rPr>
                          <m:nor/>
                        </m:rPr>
                        <a:rPr lang="en-US" i="0">
                          <a:solidFill>
                            <a:srgbClr val="000000"/>
                          </a:solidFill>
                          <a:latin typeface="Cambria Math" panose="02040503050406030204" pitchFamily="18" charset="0"/>
                        </a:rPr>
                        <m:t>Find</m:t>
                      </m:r>
                      <m:r>
                        <m:rPr>
                          <m:nor/>
                        </m:rPr>
                        <a:rPr lang="en-US" i="0">
                          <a:solidFill>
                            <a:srgbClr val="000000"/>
                          </a:solidFill>
                          <a:latin typeface="Cambria Math" panose="02040503050406030204" pitchFamily="18" charset="0"/>
                        </a:rPr>
                        <m:t> </m:t>
                      </m:r>
                      <m:r>
                        <a:rPr lang="en-US" i="1">
                          <a:solidFill>
                            <a:srgbClr val="000000"/>
                          </a:solidFill>
                          <a:latin typeface="Cambria Math" panose="02040503050406030204" pitchFamily="18" charset="0"/>
                        </a:rPr>
                        <m:t>𝛼</m:t>
                      </m:r>
                      <m:r>
                        <m:rPr>
                          <m:nor/>
                        </m:rPr>
                        <a:rPr lang="en-US" i="0">
                          <a:solidFill>
                            <a:srgbClr val="000000"/>
                          </a:solidFill>
                          <a:latin typeface="Cambria Math" panose="02040503050406030204" pitchFamily="18" charset="0"/>
                        </a:rPr>
                        <m:t> </m:t>
                      </m:r>
                      <m:r>
                        <m:rPr>
                          <m:nor/>
                        </m:rPr>
                        <a:rPr lang="en-US" i="0">
                          <a:solidFill>
                            <a:srgbClr val="000000"/>
                          </a:solidFill>
                          <a:latin typeface="Cambria Math" panose="02040503050406030204" pitchFamily="18" charset="0"/>
                        </a:rPr>
                        <m:t>to</m:t>
                      </m:r>
                      <m:r>
                        <m:rPr>
                          <m:nor/>
                        </m:rPr>
                        <a:rPr lang="en-US" i="0">
                          <a:solidFill>
                            <a:srgbClr val="000000"/>
                          </a:solidFill>
                          <a:latin typeface="Cambria Math" panose="02040503050406030204" pitchFamily="18" charset="0"/>
                        </a:rPr>
                        <m:t> </m:t>
                      </m:r>
                      <m:r>
                        <m:rPr>
                          <m:nor/>
                        </m:rPr>
                        <a:rPr lang="en-US" i="0">
                          <a:solidFill>
                            <a:srgbClr val="000000"/>
                          </a:solidFill>
                          <a:latin typeface="Cambria Math" panose="02040503050406030204" pitchFamily="18" charset="0"/>
                        </a:rPr>
                        <m:t>minimize</m:t>
                      </m:r>
                      <m:r>
                        <m:rPr>
                          <m:nor/>
                        </m:rPr>
                        <a:rPr lang="en-US" i="0">
                          <a:solidFill>
                            <a:srgbClr val="000000"/>
                          </a:solidFill>
                          <a:latin typeface="Cambria Math" panose="02040503050406030204" pitchFamily="18" charset="0"/>
                        </a:rPr>
                        <m:t> </m:t>
                      </m:r>
                      <m:r>
                        <a:rPr lang="en-US" i="1">
                          <a:solidFill>
                            <a:srgbClr val="000000"/>
                          </a:solidFill>
                          <a:latin typeface="Cambria Math" panose="02040503050406030204" pitchFamily="18" charset="0"/>
                        </a:rPr>
                        <m:t>𝐿</m:t>
                      </m:r>
                      <m:d>
                        <m:dPr>
                          <m:ctrlPr>
                            <a:rPr lang="en-US" i="1">
                              <a:solidFill>
                                <a:srgbClr val="000000"/>
                              </a:solidFill>
                              <a:latin typeface="Cambria Math" panose="02040503050406030204" pitchFamily="18" charset="0"/>
                            </a:rPr>
                          </m:ctrlPr>
                        </m:dPr>
                        <m:e>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𝐻</m:t>
                              </m:r>
                            </m:e>
                            <m:sub>
                              <m:r>
                                <a:rPr lang="en-US" i="1">
                                  <a:solidFill>
                                    <a:srgbClr val="000000"/>
                                  </a:solidFill>
                                  <a:latin typeface="Cambria Math" panose="02040503050406030204" pitchFamily="18" charset="0"/>
                                </a:rPr>
                                <m:t>𝑡</m:t>
                              </m:r>
                            </m:sub>
                          </m:sSub>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𝛼</m:t>
                          </m:r>
                          <m:r>
                            <a:rPr lang="en-US" i="1">
                              <a:solidFill>
                                <a:srgbClr val="000000"/>
                              </a:solidFill>
                              <a:latin typeface="Cambria Math" panose="02040503050406030204" pitchFamily="18" charset="0"/>
                            </a:rPr>
                            <m:t>h</m:t>
                          </m:r>
                        </m:e>
                      </m:d>
                      <m:r>
                        <a:rPr lang="en-US" i="0">
                          <a:solidFill>
                            <a:srgbClr val="000000"/>
                          </a:solidFill>
                          <a:latin typeface="Cambria Math" panose="02040503050406030204" pitchFamily="18" charset="0"/>
                        </a:rPr>
                        <m:t> </m:t>
                      </m:r>
                    </m:oMath>
                    <m:oMath xmlns:m="http://schemas.openxmlformats.org/officeDocument/2006/math">
                      <m:r>
                        <a:rPr lang="en-US" i="1">
                          <a:solidFill>
                            <a:srgbClr val="000000"/>
                          </a:solidFill>
                          <a:latin typeface="Cambria Math" panose="02040503050406030204" pitchFamily="18" charset="0"/>
                        </a:rPr>
                        <m:t>𝐿</m:t>
                      </m:r>
                      <m:d>
                        <m:dPr>
                          <m:ctrlPr>
                            <a:rPr lang="en-US" i="1">
                              <a:solidFill>
                                <a:srgbClr val="000000"/>
                              </a:solidFill>
                              <a:latin typeface="Cambria Math" panose="02040503050406030204" pitchFamily="18" charset="0"/>
                            </a:rPr>
                          </m:ctrlPr>
                        </m:dPr>
                        <m:e>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𝐻</m:t>
                              </m:r>
                            </m:e>
                            <m:sub>
                              <m:r>
                                <a:rPr lang="en-US" i="1">
                                  <a:solidFill>
                                    <a:srgbClr val="000000"/>
                                  </a:solidFill>
                                  <a:latin typeface="Cambria Math" panose="02040503050406030204" pitchFamily="18" charset="0"/>
                                </a:rPr>
                                <m:t>𝑡</m:t>
                              </m:r>
                            </m:sub>
                          </m:sSub>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𝛼</m:t>
                          </m:r>
                          <m:r>
                            <a:rPr lang="en-US" i="1">
                              <a:solidFill>
                                <a:srgbClr val="000000"/>
                              </a:solidFill>
                              <a:latin typeface="Cambria Math" panose="02040503050406030204" pitchFamily="18" charset="0"/>
                            </a:rPr>
                            <m:t>h</m:t>
                          </m:r>
                        </m:e>
                      </m:d>
                      <m:r>
                        <a:rPr lang="en-US" i="1">
                          <a:solidFill>
                            <a:srgbClr val="000000"/>
                          </a:solidFill>
                          <a:latin typeface="Cambria Math" panose="02040503050406030204" pitchFamily="18" charset="0"/>
                        </a:rPr>
                        <m:t>=</m:t>
                      </m:r>
                      <m:nary>
                        <m:naryPr>
                          <m:chr m:val="∑"/>
                          <m:ctrlPr>
                            <a:rPr lang="en-US" i="1">
                              <a:solidFill>
                                <a:srgbClr val="000000"/>
                              </a:solidFill>
                              <a:latin typeface="Cambria Math" panose="02040503050406030204" pitchFamily="18" charset="0"/>
                            </a:rPr>
                          </m:ctrlPr>
                        </m:naryPr>
                        <m:sub>
                          <m:r>
                            <a:rPr lang="en-US" i="1">
                              <a:solidFill>
                                <a:srgbClr val="000000"/>
                              </a:solidFill>
                              <a:latin typeface="Cambria Math" panose="02040503050406030204" pitchFamily="18" charset="0"/>
                            </a:rPr>
                            <m:t>𝑖</m:t>
                          </m:r>
                          <m:r>
                            <a:rPr lang="en-US" i="1">
                              <a:solidFill>
                                <a:srgbClr val="000000"/>
                              </a:solidFill>
                              <a:latin typeface="Cambria Math" panose="02040503050406030204" pitchFamily="18" charset="0"/>
                            </a:rPr>
                            <m:t>=1</m:t>
                          </m:r>
                        </m:sub>
                        <m:sup>
                          <m:r>
                            <a:rPr lang="en-US" i="1">
                              <a:solidFill>
                                <a:srgbClr val="000000"/>
                              </a:solidFill>
                              <a:latin typeface="Cambria Math" panose="02040503050406030204" pitchFamily="18" charset="0"/>
                            </a:rPr>
                            <m:t>𝑛</m:t>
                          </m:r>
                        </m:sup>
                        <m:e>
                          <m:sSup>
                            <m:sSupPr>
                              <m:ctrlPr>
                                <a:rPr lang="en-US" i="1">
                                  <a:solidFill>
                                    <a:srgbClr val="000000"/>
                                  </a:solidFill>
                                  <a:latin typeface="Cambria Math" panose="02040503050406030204" pitchFamily="18" charset="0"/>
                                </a:rPr>
                              </m:ctrlPr>
                            </m:sSupPr>
                            <m:e>
                              <m:r>
                                <a:rPr lang="en-US" i="1">
                                  <a:solidFill>
                                    <a:srgbClr val="000000"/>
                                  </a:solidFill>
                                  <a:latin typeface="Cambria Math" panose="02040503050406030204" pitchFamily="18" charset="0"/>
                                </a:rPr>
                                <m:t>𝑒</m:t>
                              </m:r>
                            </m:e>
                            <m:sup>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𝑦</m:t>
                                  </m:r>
                                </m:e>
                                <m:sub>
                                  <m:r>
                                    <a:rPr lang="en-US" i="1">
                                      <a:solidFill>
                                        <a:srgbClr val="000000"/>
                                      </a:solidFill>
                                      <a:latin typeface="Cambria Math" panose="02040503050406030204" pitchFamily="18" charset="0"/>
                                    </a:rPr>
                                    <m:t>𝑖</m:t>
                                  </m:r>
                                </m:sub>
                              </m:sSub>
                              <m:d>
                                <m:dPr>
                                  <m:begChr m:val="["/>
                                  <m:endChr m:val="]"/>
                                  <m:ctrlPr>
                                    <a:rPr lang="en-US" i="1">
                                      <a:solidFill>
                                        <a:srgbClr val="000000"/>
                                      </a:solidFill>
                                      <a:latin typeface="Cambria Math" panose="02040503050406030204" pitchFamily="18" charset="0"/>
                                    </a:rPr>
                                  </m:ctrlPr>
                                </m:dPr>
                                <m:e>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𝐻</m:t>
                                      </m:r>
                                    </m:e>
                                    <m:sub>
                                      <m:r>
                                        <a:rPr lang="en-US" i="1">
                                          <a:solidFill>
                                            <a:srgbClr val="000000"/>
                                          </a:solidFill>
                                          <a:latin typeface="Cambria Math" panose="02040503050406030204" pitchFamily="18" charset="0"/>
                                        </a:rPr>
                                        <m:t>𝑡</m:t>
                                      </m:r>
                                    </m:sub>
                                  </m:sSub>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𝑥</m:t>
                                      </m:r>
                                    </m:e>
                                    <m:sub>
                                      <m:r>
                                        <a:rPr lang="en-US" i="1">
                                          <a:solidFill>
                                            <a:srgbClr val="000000"/>
                                          </a:solidFill>
                                          <a:latin typeface="Cambria Math" panose="02040503050406030204" pitchFamily="18" charset="0"/>
                                        </a:rPr>
                                        <m:t>𝑖</m:t>
                                      </m:r>
                                    </m:sub>
                                  </m:sSub>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𝛼</m:t>
                                  </m:r>
                                  <m:r>
                                    <a:rPr lang="en-US" i="1">
                                      <a:solidFill>
                                        <a:srgbClr val="000000"/>
                                      </a:solidFill>
                                      <a:latin typeface="Cambria Math" panose="02040503050406030204" pitchFamily="18" charset="0"/>
                                    </a:rPr>
                                    <m:t>h</m:t>
                                  </m:r>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𝑥</m:t>
                                      </m:r>
                                    </m:e>
                                    <m:sub>
                                      <m:r>
                                        <a:rPr lang="en-US" i="1">
                                          <a:solidFill>
                                            <a:srgbClr val="000000"/>
                                          </a:solidFill>
                                          <a:latin typeface="Cambria Math" panose="02040503050406030204" pitchFamily="18" charset="0"/>
                                        </a:rPr>
                                        <m:t>𝑖</m:t>
                                      </m:r>
                                    </m:sub>
                                  </m:sSub>
                                  <m:r>
                                    <a:rPr lang="en-US" i="1">
                                      <a:solidFill>
                                        <a:srgbClr val="000000"/>
                                      </a:solidFill>
                                      <a:latin typeface="Cambria Math" panose="02040503050406030204" pitchFamily="18" charset="0"/>
                                    </a:rPr>
                                    <m:t>)</m:t>
                                  </m:r>
                                </m:e>
                              </m:d>
                            </m:sup>
                          </m:sSup>
                        </m:e>
                      </m:nary>
                    </m:oMath>
                    <m:oMath xmlns:m="http://schemas.openxmlformats.org/officeDocument/2006/math">
                      <m:r>
                        <a:rPr lang="en-US" i="1">
                          <a:solidFill>
                            <a:srgbClr val="000000"/>
                          </a:solidFill>
                          <a:latin typeface="Cambria Math" panose="02040503050406030204" pitchFamily="18" charset="0"/>
                        </a:rPr>
                        <m:t>𝐿</m:t>
                      </m:r>
                      <m:d>
                        <m:dPr>
                          <m:ctrlPr>
                            <a:rPr lang="en-US" i="1">
                              <a:solidFill>
                                <a:srgbClr val="000000"/>
                              </a:solidFill>
                              <a:latin typeface="Cambria Math" panose="02040503050406030204" pitchFamily="18" charset="0"/>
                            </a:rPr>
                          </m:ctrlPr>
                        </m:dPr>
                        <m:e>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𝐻</m:t>
                              </m:r>
                            </m:e>
                            <m:sub>
                              <m:r>
                                <a:rPr lang="en-US" i="1">
                                  <a:solidFill>
                                    <a:srgbClr val="000000"/>
                                  </a:solidFill>
                                  <a:latin typeface="Cambria Math" panose="02040503050406030204" pitchFamily="18" charset="0"/>
                                </a:rPr>
                                <m:t>𝑡</m:t>
                              </m:r>
                            </m:sub>
                          </m:sSub>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𝛼</m:t>
                          </m:r>
                          <m:r>
                            <a:rPr lang="en-US" i="1">
                              <a:solidFill>
                                <a:srgbClr val="000000"/>
                              </a:solidFill>
                              <a:latin typeface="Cambria Math" panose="02040503050406030204" pitchFamily="18" charset="0"/>
                            </a:rPr>
                            <m:t>h</m:t>
                          </m:r>
                        </m:e>
                      </m:d>
                      <m:r>
                        <a:rPr lang="en-US" i="1">
                          <a:solidFill>
                            <a:srgbClr val="000000"/>
                          </a:solidFill>
                          <a:latin typeface="Cambria Math" panose="02040503050406030204" pitchFamily="18" charset="0"/>
                        </a:rPr>
                        <m:t>=</m:t>
                      </m:r>
                      <m:nary>
                        <m:naryPr>
                          <m:chr m:val="∑"/>
                          <m:ctrlPr>
                            <a:rPr lang="en-US" i="1">
                              <a:solidFill>
                                <a:srgbClr val="000000"/>
                              </a:solidFill>
                              <a:latin typeface="Cambria Math" panose="02040503050406030204" pitchFamily="18" charset="0"/>
                            </a:rPr>
                          </m:ctrlPr>
                        </m:naryPr>
                        <m:sub>
                          <m:r>
                            <a:rPr lang="en-US" i="1">
                              <a:solidFill>
                                <a:srgbClr val="000000"/>
                              </a:solidFill>
                              <a:latin typeface="Cambria Math" panose="02040503050406030204" pitchFamily="18" charset="0"/>
                            </a:rPr>
                            <m:t>𝑖</m:t>
                          </m:r>
                          <m:r>
                            <a:rPr lang="en-US" i="1">
                              <a:solidFill>
                                <a:srgbClr val="000000"/>
                              </a:solidFill>
                              <a:latin typeface="Cambria Math" panose="02040503050406030204" pitchFamily="18" charset="0"/>
                            </a:rPr>
                            <m:t>=1</m:t>
                          </m:r>
                        </m:sub>
                        <m:sup>
                          <m:r>
                            <a:rPr lang="en-US" i="1">
                              <a:solidFill>
                                <a:srgbClr val="000000"/>
                              </a:solidFill>
                              <a:latin typeface="Cambria Math" panose="02040503050406030204" pitchFamily="18" charset="0"/>
                            </a:rPr>
                            <m:t>𝑛</m:t>
                          </m:r>
                        </m:sup>
                        <m:e>
                          <m:sSup>
                            <m:sSupPr>
                              <m:ctrlPr>
                                <a:rPr lang="en-US" i="1">
                                  <a:solidFill>
                                    <a:srgbClr val="000000"/>
                                  </a:solidFill>
                                  <a:latin typeface="Cambria Math" panose="02040503050406030204" pitchFamily="18" charset="0"/>
                                </a:rPr>
                              </m:ctrlPr>
                            </m:sSupPr>
                            <m:e>
                              <m:r>
                                <a:rPr lang="en-US" i="1">
                                  <a:solidFill>
                                    <a:srgbClr val="000000"/>
                                  </a:solidFill>
                                  <a:latin typeface="Cambria Math" panose="02040503050406030204" pitchFamily="18" charset="0"/>
                                </a:rPr>
                                <m:t>𝑒</m:t>
                              </m:r>
                            </m:e>
                            <m:sup>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𝑦</m:t>
                                  </m:r>
                                </m:e>
                                <m:sub>
                                  <m:r>
                                    <a:rPr lang="en-US" i="1">
                                      <a:solidFill>
                                        <a:srgbClr val="000000"/>
                                      </a:solidFill>
                                      <a:latin typeface="Cambria Math" panose="02040503050406030204" pitchFamily="18" charset="0"/>
                                    </a:rPr>
                                    <m:t>𝑖</m:t>
                                  </m:r>
                                </m:sub>
                              </m:sSub>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𝐻</m:t>
                                  </m:r>
                                </m:e>
                                <m:sub>
                                  <m:r>
                                    <a:rPr lang="en-US" i="1">
                                      <a:solidFill>
                                        <a:srgbClr val="000000"/>
                                      </a:solidFill>
                                      <a:latin typeface="Cambria Math" panose="02040503050406030204" pitchFamily="18" charset="0"/>
                                    </a:rPr>
                                    <m:t>𝑡</m:t>
                                  </m:r>
                                </m:sub>
                              </m:sSub>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𝑥</m:t>
                                  </m:r>
                                </m:e>
                                <m:sub>
                                  <m:r>
                                    <a:rPr lang="en-US" i="1">
                                      <a:solidFill>
                                        <a:srgbClr val="000000"/>
                                      </a:solidFill>
                                      <a:latin typeface="Cambria Math" panose="02040503050406030204" pitchFamily="18" charset="0"/>
                                    </a:rPr>
                                    <m:t>𝑖</m:t>
                                  </m:r>
                                </m:sub>
                              </m:sSub>
                              <m:r>
                                <a:rPr lang="en-US" i="1">
                                  <a:solidFill>
                                    <a:srgbClr val="000000"/>
                                  </a:solidFill>
                                  <a:latin typeface="Cambria Math" panose="02040503050406030204" pitchFamily="18" charset="0"/>
                                </a:rPr>
                                <m:t>)</m:t>
                              </m:r>
                            </m:sup>
                          </m:sSup>
                          <m:r>
                            <a:rPr lang="en-US" i="1">
                              <a:solidFill>
                                <a:srgbClr val="000000"/>
                              </a:solidFill>
                              <a:latin typeface="Cambria Math" panose="02040503050406030204" pitchFamily="18" charset="0"/>
                            </a:rPr>
                            <m:t>⋅</m:t>
                          </m:r>
                          <m:sSup>
                            <m:sSupPr>
                              <m:ctrlPr>
                                <a:rPr lang="en-US" i="1">
                                  <a:solidFill>
                                    <a:srgbClr val="000000"/>
                                  </a:solidFill>
                                  <a:latin typeface="Cambria Math" panose="02040503050406030204" pitchFamily="18" charset="0"/>
                                </a:rPr>
                              </m:ctrlPr>
                            </m:sSupPr>
                            <m:e>
                              <m:r>
                                <a:rPr lang="en-US" i="1">
                                  <a:solidFill>
                                    <a:srgbClr val="000000"/>
                                  </a:solidFill>
                                  <a:latin typeface="Cambria Math" panose="02040503050406030204" pitchFamily="18" charset="0"/>
                                </a:rPr>
                                <m:t>𝑒</m:t>
                              </m:r>
                            </m:e>
                            <m:sup>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𝑦</m:t>
                                  </m:r>
                                </m:e>
                                <m:sub>
                                  <m:r>
                                    <a:rPr lang="en-US" i="1">
                                      <a:solidFill>
                                        <a:srgbClr val="000000"/>
                                      </a:solidFill>
                                      <a:latin typeface="Cambria Math" panose="02040503050406030204" pitchFamily="18" charset="0"/>
                                    </a:rPr>
                                    <m:t>𝑖</m:t>
                                  </m:r>
                                </m:sub>
                              </m:sSub>
                              <m:r>
                                <a:rPr lang="en-US" i="1">
                                  <a:solidFill>
                                    <a:srgbClr val="000000"/>
                                  </a:solidFill>
                                  <a:latin typeface="Cambria Math" panose="02040503050406030204" pitchFamily="18" charset="0"/>
                                </a:rPr>
                                <m:t>𝛼</m:t>
                              </m:r>
                              <m:r>
                                <a:rPr lang="en-US" i="1">
                                  <a:solidFill>
                                    <a:srgbClr val="000000"/>
                                  </a:solidFill>
                                  <a:latin typeface="Cambria Math" panose="02040503050406030204" pitchFamily="18" charset="0"/>
                                </a:rPr>
                                <m:t>h</m:t>
                              </m:r>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𝑥</m:t>
                                  </m:r>
                                </m:e>
                                <m:sub>
                                  <m:r>
                                    <a:rPr lang="en-US" i="1">
                                      <a:solidFill>
                                        <a:srgbClr val="000000"/>
                                      </a:solidFill>
                                      <a:latin typeface="Cambria Math" panose="02040503050406030204" pitchFamily="18" charset="0"/>
                                    </a:rPr>
                                    <m:t>𝑖</m:t>
                                  </m:r>
                                </m:sub>
                              </m:sSub>
                              <m:r>
                                <a:rPr lang="en-US" i="1">
                                  <a:solidFill>
                                    <a:srgbClr val="000000"/>
                                  </a:solidFill>
                                  <a:latin typeface="Cambria Math" panose="02040503050406030204" pitchFamily="18" charset="0"/>
                                </a:rPr>
                                <m:t>)</m:t>
                              </m:r>
                            </m:sup>
                          </m:sSup>
                        </m:e>
                      </m:nary>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𝑖</m:t>
                      </m:r>
                      <m:r>
                        <a:rPr lang="en-US" i="1">
                          <a:solidFill>
                            <a:srgbClr val="000000"/>
                          </a:solidFill>
                          <a:latin typeface="Cambria Math" panose="02040503050406030204" pitchFamily="18" charset="0"/>
                        </a:rPr>
                        <m:t>)</m:t>
                      </m:r>
                    </m:oMath>
                    <m:oMath xmlns:m="http://schemas.openxmlformats.org/officeDocument/2006/math">
                      <m:r>
                        <a:rPr lang="en-US" i="1">
                          <a:solidFill>
                            <a:srgbClr val="000000"/>
                          </a:solidFill>
                          <a:latin typeface="Cambria Math" panose="02040503050406030204" pitchFamily="18" charset="0"/>
                        </a:rPr>
                        <m:t>𝐿</m:t>
                      </m:r>
                      <m:d>
                        <m:dPr>
                          <m:ctrlPr>
                            <a:rPr lang="en-US" i="1">
                              <a:solidFill>
                                <a:srgbClr val="000000"/>
                              </a:solidFill>
                              <a:latin typeface="Cambria Math" panose="02040503050406030204" pitchFamily="18" charset="0"/>
                            </a:rPr>
                          </m:ctrlPr>
                        </m:dPr>
                        <m:e>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𝐻</m:t>
                              </m:r>
                            </m:e>
                            <m:sub>
                              <m:r>
                                <a:rPr lang="en-US" i="1">
                                  <a:solidFill>
                                    <a:srgbClr val="000000"/>
                                  </a:solidFill>
                                  <a:latin typeface="Cambria Math" panose="02040503050406030204" pitchFamily="18" charset="0"/>
                                </a:rPr>
                                <m:t>𝑡</m:t>
                              </m:r>
                            </m:sub>
                          </m:sSub>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𝛼</m:t>
                          </m:r>
                          <m:r>
                            <a:rPr lang="en-US" i="1">
                              <a:solidFill>
                                <a:srgbClr val="000000"/>
                              </a:solidFill>
                              <a:latin typeface="Cambria Math" panose="02040503050406030204" pitchFamily="18" charset="0"/>
                            </a:rPr>
                            <m:t>h</m:t>
                          </m:r>
                        </m:e>
                      </m:d>
                      <m:r>
                        <a:rPr lang="en-US" i="1">
                          <a:solidFill>
                            <a:srgbClr val="000000"/>
                          </a:solidFill>
                          <a:latin typeface="Cambria Math" panose="02040503050406030204" pitchFamily="18" charset="0"/>
                        </a:rPr>
                        <m:t>=</m:t>
                      </m:r>
                      <m:nary>
                        <m:naryPr>
                          <m:chr m:val="∑"/>
                          <m:ctrlPr>
                            <a:rPr lang="en-US" i="1">
                              <a:solidFill>
                                <a:srgbClr val="000000"/>
                              </a:solidFill>
                              <a:latin typeface="Cambria Math" panose="02040503050406030204" pitchFamily="18" charset="0"/>
                            </a:rPr>
                          </m:ctrlPr>
                        </m:naryPr>
                        <m:sub>
                          <m:r>
                            <a:rPr lang="en-US" i="1">
                              <a:solidFill>
                                <a:srgbClr val="000000"/>
                              </a:solidFill>
                              <a:latin typeface="Cambria Math" panose="02040503050406030204" pitchFamily="18" charset="0"/>
                            </a:rPr>
                            <m:t>𝑖</m:t>
                          </m:r>
                          <m:r>
                            <a:rPr lang="en-US" i="1">
                              <a:solidFill>
                                <a:srgbClr val="000000"/>
                              </a:solidFill>
                              <a:latin typeface="Cambria Math" panose="02040503050406030204" pitchFamily="18" charset="0"/>
                            </a:rPr>
                            <m:t>=1</m:t>
                          </m:r>
                        </m:sub>
                        <m:sup>
                          <m:r>
                            <a:rPr lang="en-US" i="1">
                              <a:solidFill>
                                <a:srgbClr val="000000"/>
                              </a:solidFill>
                              <a:latin typeface="Cambria Math" panose="02040503050406030204" pitchFamily="18" charset="0"/>
                            </a:rPr>
                            <m:t>𝑎𝑙𝑙</m:t>
                          </m:r>
                          <m:r>
                            <a:rPr lang="en-US" i="1">
                              <a:solidFill>
                                <a:srgbClr val="000000"/>
                              </a:solidFill>
                              <a:latin typeface="Cambria Math" panose="02040503050406030204" pitchFamily="18" charset="0"/>
                            </a:rPr>
                            <m:t>_</m:t>
                          </m:r>
                          <m:r>
                            <a:rPr lang="en-US" i="1">
                              <a:solidFill>
                                <a:srgbClr val="000000"/>
                              </a:solidFill>
                              <a:latin typeface="Cambria Math" panose="02040503050406030204" pitchFamily="18" charset="0"/>
                            </a:rPr>
                            <m:t>𝑛</m:t>
                          </m:r>
                          <m:r>
                            <a:rPr lang="en-US" i="1">
                              <a:solidFill>
                                <a:srgbClr val="000000"/>
                              </a:solidFill>
                              <a:latin typeface="Cambria Math" panose="02040503050406030204" pitchFamily="18" charset="0"/>
                            </a:rPr>
                            <m:t>_</m:t>
                          </m:r>
                          <m:r>
                            <a:rPr lang="en-US" i="1">
                              <a:solidFill>
                                <a:srgbClr val="000000"/>
                              </a:solidFill>
                              <a:latin typeface="Cambria Math" panose="02040503050406030204" pitchFamily="18" charset="0"/>
                            </a:rPr>
                            <m:t>𝑠𝑎𝑚𝑝𝑙𝑒𝑠</m:t>
                          </m:r>
                        </m:sup>
                        <m:e>
                          <m:d>
                            <m:dPr>
                              <m:begChr m:val="["/>
                              <m:endChr m:val="]"/>
                              <m:ctrlPr>
                                <a:rPr lang="en-US" i="1">
                                  <a:solidFill>
                                    <a:srgbClr val="000000"/>
                                  </a:solidFill>
                                  <a:latin typeface="Cambria Math" panose="02040503050406030204" pitchFamily="18" charset="0"/>
                                </a:rPr>
                              </m:ctrlPr>
                            </m:dPr>
                            <m:e>
                              <m:eqArr>
                                <m:eqArrPr>
                                  <m:ctrlPr>
                                    <a:rPr lang="en-US" i="1">
                                      <a:solidFill>
                                        <a:srgbClr val="000000"/>
                                      </a:solidFill>
                                      <a:latin typeface="Cambria Math" panose="02040503050406030204" pitchFamily="18" charset="0"/>
                                    </a:rPr>
                                  </m:ctrlPr>
                                </m:eqArrPr>
                                <m:e>
                                  <m:r>
                                    <a:rPr lang="en-US" i="1">
                                      <a:solidFill>
                                        <a:srgbClr val="000000"/>
                                      </a:solidFill>
                                      <a:latin typeface="Cambria Math" panose="02040503050406030204" pitchFamily="18" charset="0"/>
                                    </a:rPr>
                                    <m:t>&amp;</m:t>
                                  </m:r>
                                  <m:r>
                                    <a:rPr lang="en-US" i="1">
                                      <a:solidFill>
                                        <a:srgbClr val="000000"/>
                                      </a:solidFill>
                                      <a:latin typeface="Cambria Math" panose="02040503050406030204" pitchFamily="18" charset="0"/>
                                    </a:rPr>
                                    <m:t>𝑐𝑜𝑟𝑟𝑒𝑐𝑡</m:t>
                                  </m:r>
                                  <m:r>
                                    <a:rPr lang="en-US" i="1">
                                      <a:solidFill>
                                        <a:srgbClr val="000000"/>
                                      </a:solidFill>
                                      <a:latin typeface="Cambria Math" panose="02040503050406030204" pitchFamily="18" charset="0"/>
                                    </a:rPr>
                                    <m:t>_</m:t>
                                  </m:r>
                                  <m:r>
                                    <a:rPr lang="en-US" i="1">
                                      <a:solidFill>
                                        <a:srgbClr val="000000"/>
                                      </a:solidFill>
                                      <a:latin typeface="Cambria Math" panose="02040503050406030204" pitchFamily="18" charset="0"/>
                                    </a:rPr>
                                    <m:t>𝑐𝑎𝑠𝑒𝑠</m:t>
                                  </m:r>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𝑦</m:t>
                                      </m:r>
                                    </m:e>
                                    <m:sub>
                                      <m:r>
                                        <a:rPr lang="en-US" i="1">
                                          <a:solidFill>
                                            <a:srgbClr val="000000"/>
                                          </a:solidFill>
                                          <a:latin typeface="Cambria Math" panose="02040503050406030204" pitchFamily="18" charset="0"/>
                                        </a:rPr>
                                        <m:t>𝑖</m:t>
                                      </m:r>
                                    </m:sub>
                                  </m:sSub>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h</m:t>
                                  </m:r>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𝑥</m:t>
                                      </m:r>
                                    </m:e>
                                    <m:sub>
                                      <m:r>
                                        <a:rPr lang="en-US" i="1">
                                          <a:solidFill>
                                            <a:srgbClr val="000000"/>
                                          </a:solidFill>
                                          <a:latin typeface="Cambria Math" panose="02040503050406030204" pitchFamily="18" charset="0"/>
                                        </a:rPr>
                                        <m:t>𝑖</m:t>
                                      </m:r>
                                    </m:sub>
                                  </m:sSub>
                                  <m:r>
                                    <a:rPr lang="en-US" i="1">
                                      <a:solidFill>
                                        <a:srgbClr val="000000"/>
                                      </a:solidFill>
                                      <a:latin typeface="Cambria Math" panose="02040503050406030204" pitchFamily="18" charset="0"/>
                                    </a:rPr>
                                    <m:t>)</m:t>
                                  </m:r>
                                  <m:r>
                                    <m:rPr>
                                      <m:nor/>
                                    </m:rPr>
                                    <a:rPr lang="en-US" i="0">
                                      <a:solidFill>
                                        <a:srgbClr val="000000"/>
                                      </a:solidFill>
                                      <a:latin typeface="Cambria Math" panose="02040503050406030204" pitchFamily="18" charset="0"/>
                                    </a:rPr>
                                    <m:t> </m:t>
                                  </m:r>
                                  <m:r>
                                    <m:rPr>
                                      <m:nor/>
                                    </m:rPr>
                                    <a:rPr lang="en-US" i="0">
                                      <a:solidFill>
                                        <a:srgbClr val="000000"/>
                                      </a:solidFill>
                                      <a:latin typeface="Cambria Math" panose="02040503050406030204" pitchFamily="18" charset="0"/>
                                    </a:rPr>
                                    <m:t>hence</m:t>
                                  </m:r>
                                  <m:r>
                                    <m:rPr>
                                      <m:nor/>
                                    </m:rPr>
                                    <a:rPr lang="en-US" i="0">
                                      <a:solidFill>
                                        <a:srgbClr val="000000"/>
                                      </a:solidFill>
                                      <a:latin typeface="Cambria Math" panose="02040503050406030204" pitchFamily="18" charset="0"/>
                                    </a:rPr>
                                    <m:t> </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𝑦</m:t>
                                      </m:r>
                                    </m:e>
                                    <m:sub>
                                      <m:r>
                                        <a:rPr lang="en-US" i="1">
                                          <a:solidFill>
                                            <a:srgbClr val="000000"/>
                                          </a:solidFill>
                                          <a:latin typeface="Cambria Math" panose="02040503050406030204" pitchFamily="18" charset="0"/>
                                        </a:rPr>
                                        <m:t>𝑖</m:t>
                                      </m:r>
                                    </m:sub>
                                  </m:sSub>
                                  <m:r>
                                    <a:rPr lang="en-US" i="1">
                                      <a:solidFill>
                                        <a:srgbClr val="000000"/>
                                      </a:solidFill>
                                      <a:latin typeface="Cambria Math" panose="02040503050406030204" pitchFamily="18" charset="0"/>
                                    </a:rPr>
                                    <m:t>h</m:t>
                                  </m:r>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𝑥</m:t>
                                      </m:r>
                                    </m:e>
                                    <m:sub>
                                      <m:r>
                                        <a:rPr lang="en-US" i="1">
                                          <a:solidFill>
                                            <a:srgbClr val="000000"/>
                                          </a:solidFill>
                                          <a:latin typeface="Cambria Math" panose="02040503050406030204" pitchFamily="18" charset="0"/>
                                        </a:rPr>
                                        <m:t>𝑖</m:t>
                                      </m:r>
                                    </m:sub>
                                  </m:sSub>
                                  <m:r>
                                    <a:rPr lang="en-US" i="1">
                                      <a:solidFill>
                                        <a:srgbClr val="000000"/>
                                      </a:solidFill>
                                      <a:latin typeface="Cambria Math" panose="02040503050406030204" pitchFamily="18" charset="0"/>
                                    </a:rPr>
                                    <m:t>)=+1</m:t>
                                  </m:r>
                                  <m:r>
                                    <m:rPr>
                                      <m:nor/>
                                    </m:rPr>
                                    <a:rPr lang="en-US" i="0">
                                      <a:solidFill>
                                        <a:srgbClr val="000000"/>
                                      </a:solidFill>
                                      <a:latin typeface="Cambria Math" panose="02040503050406030204" pitchFamily="18" charset="0"/>
                                    </a:rPr>
                                    <m:t>  </m:t>
                                  </m:r>
                                  <m:r>
                                    <m:rPr>
                                      <m:nor/>
                                    </m:rPr>
                                    <a:rPr lang="en-US" i="0">
                                      <a:solidFill>
                                        <a:srgbClr val="000000"/>
                                      </a:solidFill>
                                      <a:latin typeface="Cambria Math" panose="02040503050406030204" pitchFamily="18" charset="0"/>
                                    </a:rPr>
                                    <m:t>cases</m:t>
                                  </m:r>
                                  <m:r>
                                    <a:rPr lang="en-US" i="1">
                                      <a:solidFill>
                                        <a:srgbClr val="000000"/>
                                      </a:solidFill>
                                      <a:latin typeface="Cambria Math" panose="02040503050406030204" pitchFamily="18" charset="0"/>
                                    </a:rPr>
                                    <m:t>}</m:t>
                                  </m:r>
                                </m:e>
                                <m:e>
                                  <m:r>
                                    <a:rPr lang="en-US" i="1">
                                      <a:solidFill>
                                        <a:srgbClr val="000000"/>
                                      </a:solidFill>
                                      <a:latin typeface="Cambria Math" panose="02040503050406030204" pitchFamily="18" charset="0"/>
                                    </a:rPr>
                                    <m:t>&amp;+</m:t>
                                  </m:r>
                                </m:e>
                                <m:e>
                                  <m:r>
                                    <a:rPr lang="en-US" i="1">
                                      <a:solidFill>
                                        <a:srgbClr val="000000"/>
                                      </a:solidFill>
                                      <a:latin typeface="Cambria Math" panose="02040503050406030204" pitchFamily="18" charset="0"/>
                                    </a:rPr>
                                    <m:t>&amp;</m:t>
                                  </m:r>
                                  <m:r>
                                    <a:rPr lang="en-US" i="1">
                                      <a:solidFill>
                                        <a:srgbClr val="000000"/>
                                      </a:solidFill>
                                      <a:latin typeface="Cambria Math" panose="02040503050406030204" pitchFamily="18" charset="0"/>
                                    </a:rPr>
                                    <m:t>𝑖𝑛𝑐𝑜𝑟𝑟𝑒𝑐𝑡</m:t>
                                  </m:r>
                                  <m:r>
                                    <a:rPr lang="en-US" i="1">
                                      <a:solidFill>
                                        <a:srgbClr val="000000"/>
                                      </a:solidFill>
                                      <a:latin typeface="Cambria Math" panose="02040503050406030204" pitchFamily="18" charset="0"/>
                                    </a:rPr>
                                    <m:t>_</m:t>
                                  </m:r>
                                  <m:r>
                                    <a:rPr lang="en-US" i="1">
                                      <a:solidFill>
                                        <a:srgbClr val="000000"/>
                                      </a:solidFill>
                                      <a:latin typeface="Cambria Math" panose="02040503050406030204" pitchFamily="18" charset="0"/>
                                    </a:rPr>
                                    <m:t>𝑐𝑎𝑠𝑒𝑠</m:t>
                                  </m:r>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𝑦</m:t>
                                      </m:r>
                                    </m:e>
                                    <m:sub>
                                      <m:r>
                                        <a:rPr lang="en-US" i="1">
                                          <a:solidFill>
                                            <a:srgbClr val="000000"/>
                                          </a:solidFill>
                                          <a:latin typeface="Cambria Math" panose="02040503050406030204" pitchFamily="18" charset="0"/>
                                        </a:rPr>
                                        <m:t>𝑖</m:t>
                                      </m:r>
                                    </m:sub>
                                  </m:sSub>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h</m:t>
                                  </m:r>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𝑥</m:t>
                                      </m:r>
                                    </m:e>
                                    <m:sub>
                                      <m:r>
                                        <a:rPr lang="en-US" i="1">
                                          <a:solidFill>
                                            <a:srgbClr val="000000"/>
                                          </a:solidFill>
                                          <a:latin typeface="Cambria Math" panose="02040503050406030204" pitchFamily="18" charset="0"/>
                                        </a:rPr>
                                        <m:t>𝑖</m:t>
                                      </m:r>
                                    </m:sub>
                                  </m:sSub>
                                  <m:r>
                                    <a:rPr lang="en-US" i="1">
                                      <a:solidFill>
                                        <a:srgbClr val="000000"/>
                                      </a:solidFill>
                                      <a:latin typeface="Cambria Math" panose="02040503050406030204" pitchFamily="18" charset="0"/>
                                    </a:rPr>
                                    <m:t>)</m:t>
                                  </m:r>
                                  <m:r>
                                    <m:rPr>
                                      <m:nor/>
                                    </m:rPr>
                                    <a:rPr lang="en-US" i="0">
                                      <a:solidFill>
                                        <a:srgbClr val="000000"/>
                                      </a:solidFill>
                                      <a:latin typeface="Cambria Math" panose="02040503050406030204" pitchFamily="18" charset="0"/>
                                    </a:rPr>
                                    <m:t> </m:t>
                                  </m:r>
                                  <m:r>
                                    <m:rPr>
                                      <m:nor/>
                                    </m:rPr>
                                    <a:rPr lang="en-US" i="0">
                                      <a:solidFill>
                                        <a:srgbClr val="000000"/>
                                      </a:solidFill>
                                      <a:latin typeface="Cambria Math" panose="02040503050406030204" pitchFamily="18" charset="0"/>
                                    </a:rPr>
                                    <m:t>hence</m:t>
                                  </m:r>
                                  <m:r>
                                    <m:rPr>
                                      <m:nor/>
                                    </m:rPr>
                                    <a:rPr lang="en-US" i="0">
                                      <a:solidFill>
                                        <a:srgbClr val="000000"/>
                                      </a:solidFill>
                                      <a:latin typeface="Cambria Math" panose="02040503050406030204" pitchFamily="18" charset="0"/>
                                    </a:rPr>
                                    <m:t> </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𝑦</m:t>
                                      </m:r>
                                    </m:e>
                                    <m:sub>
                                      <m:r>
                                        <a:rPr lang="en-US" i="1">
                                          <a:solidFill>
                                            <a:srgbClr val="000000"/>
                                          </a:solidFill>
                                          <a:latin typeface="Cambria Math" panose="02040503050406030204" pitchFamily="18" charset="0"/>
                                        </a:rPr>
                                        <m:t>𝑖</m:t>
                                      </m:r>
                                    </m:sub>
                                  </m:sSub>
                                  <m:r>
                                    <a:rPr lang="en-US" i="1">
                                      <a:solidFill>
                                        <a:srgbClr val="000000"/>
                                      </a:solidFill>
                                      <a:latin typeface="Cambria Math" panose="02040503050406030204" pitchFamily="18" charset="0"/>
                                    </a:rPr>
                                    <m:t>h</m:t>
                                  </m:r>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𝑥</m:t>
                                      </m:r>
                                    </m:e>
                                    <m:sub>
                                      <m:r>
                                        <a:rPr lang="en-US" i="1">
                                          <a:solidFill>
                                            <a:srgbClr val="000000"/>
                                          </a:solidFill>
                                          <a:latin typeface="Cambria Math" panose="02040503050406030204" pitchFamily="18" charset="0"/>
                                        </a:rPr>
                                        <m:t>𝑖</m:t>
                                      </m:r>
                                    </m:sub>
                                  </m:sSub>
                                  <m:r>
                                    <a:rPr lang="en-US" i="1">
                                      <a:solidFill>
                                        <a:srgbClr val="000000"/>
                                      </a:solidFill>
                                      <a:latin typeface="Cambria Math" panose="02040503050406030204" pitchFamily="18" charset="0"/>
                                    </a:rPr>
                                    <m:t>)=−1</m:t>
                                  </m:r>
                                  <m:r>
                                    <m:rPr>
                                      <m:nor/>
                                    </m:rPr>
                                    <a:rPr lang="en-US" i="0">
                                      <a:solidFill>
                                        <a:srgbClr val="000000"/>
                                      </a:solidFill>
                                      <a:latin typeface="Cambria Math" panose="02040503050406030204" pitchFamily="18" charset="0"/>
                                    </a:rPr>
                                    <m:t>  </m:t>
                                  </m:r>
                                  <m:r>
                                    <m:rPr>
                                      <m:nor/>
                                    </m:rPr>
                                    <a:rPr lang="en-US" i="0">
                                      <a:solidFill>
                                        <a:srgbClr val="000000"/>
                                      </a:solidFill>
                                      <a:latin typeface="Cambria Math" panose="02040503050406030204" pitchFamily="18" charset="0"/>
                                    </a:rPr>
                                    <m:t>cases</m:t>
                                  </m:r>
                                  <m:r>
                                    <a:rPr lang="en-US" i="1">
                                      <a:solidFill>
                                        <a:srgbClr val="000000"/>
                                      </a:solidFill>
                                      <a:latin typeface="Cambria Math" panose="02040503050406030204" pitchFamily="18" charset="0"/>
                                    </a:rPr>
                                    <m:t>}</m:t>
                                  </m:r>
                                </m:e>
                              </m:eqArr>
                            </m:e>
                          </m:d>
                        </m:e>
                      </m:nary>
                    </m:oMath>
                  </m:oMathPara>
                </a14:m>
                <a:endParaRPr lang="en-US" dirty="0"/>
              </a:p>
            </p:txBody>
          </p:sp>
        </mc:Choice>
        <mc:Fallback xmlns="">
          <p:sp>
            <p:nvSpPr>
              <p:cNvPr id="61446" name="Object 4"/>
              <p:cNvSpPr txBox="1">
                <a:spLocks noRot="1" noChangeAspect="1" noMove="1" noResize="1" noEditPoints="1" noAdjustHandles="1" noChangeArrowheads="1" noChangeShapeType="1" noTextEdit="1"/>
              </p:cNvSpPr>
              <p:nvPr/>
            </p:nvSpPr>
            <p:spPr bwMode="auto">
              <a:xfrm>
                <a:off x="457200" y="381000"/>
                <a:ext cx="8094663" cy="6092825"/>
              </a:xfrm>
              <a:prstGeom prst="rect">
                <a:avLst/>
              </a:prstGeom>
              <a:blipFill>
                <a:blip r:embed="rId3"/>
                <a:stretch>
                  <a:fillRect/>
                </a:stretch>
              </a:blipFill>
              <a:ln w="9525">
                <a:solidFill>
                  <a:schemeClr val="tx1"/>
                </a:solidFill>
                <a:miter lim="800000"/>
                <a:headEnd/>
                <a:tailEnd/>
              </a:ln>
              <a:effectLst/>
            </p:spPr>
            <p:txBody>
              <a:bodyPr/>
              <a:lstStyle/>
              <a:p>
                <a:r>
                  <a:rPr lang="en-US">
                    <a:noFill/>
                  </a:rPr>
                  <a:t> </a:t>
                </a:r>
              </a:p>
            </p:txBody>
          </p:sp>
        </mc:Fallback>
      </mc:AlternateContent>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8" name="Rectangle 2"/>
          <p:cNvSpPr>
            <a:spLocks noGrp="1" noChangeArrowheads="1"/>
          </p:cNvSpPr>
          <p:nvPr>
            <p:ph type="title"/>
          </p:nvPr>
        </p:nvSpPr>
        <p:spPr>
          <a:xfrm>
            <a:off x="381000" y="152400"/>
            <a:ext cx="8229600" cy="255588"/>
          </a:xfrm>
        </p:spPr>
        <p:txBody>
          <a:bodyPr>
            <a:normAutofit fontScale="90000"/>
          </a:bodyPr>
          <a:lstStyle/>
          <a:p>
            <a:pPr algn="l" eaLnBrk="1" hangingPunct="1"/>
            <a:r>
              <a:rPr lang="en-US" altLang="en-US" sz="2200"/>
              <a:t>Theory : part2a </a:t>
            </a:r>
            <a:endParaRPr lang="el-GR" altLang="en-US" sz="2200"/>
          </a:p>
        </p:txBody>
      </p:sp>
      <p:sp>
        <p:nvSpPr>
          <p:cNvPr id="62467" name="Rectangle 3"/>
          <p:cNvSpPr>
            <a:spLocks noGrp="1" noChangeArrowheads="1"/>
          </p:cNvSpPr>
          <p:nvPr>
            <p:ph type="body" sz="half" idx="1"/>
          </p:nvPr>
        </p:nvSpPr>
        <p:spPr/>
        <p:txBody>
          <a:bodyPr/>
          <a:lstStyle/>
          <a:p>
            <a:pPr eaLnBrk="1" hangingPunct="1"/>
            <a:r>
              <a:rPr lang="en-US" altLang="en-US" sz="2600"/>
              <a:t> </a:t>
            </a:r>
          </a:p>
        </p:txBody>
      </p:sp>
      <p:graphicFrame>
        <p:nvGraphicFramePr>
          <p:cNvPr id="2" name="Object 4"/>
          <p:cNvGraphicFramePr>
            <a:graphicFrameLocks noGrp="1" noChangeAspect="1"/>
          </p:cNvGraphicFramePr>
          <p:nvPr>
            <p:ph sz="quarter" idx="2"/>
          </p:nvPr>
        </p:nvGraphicFramePr>
        <p:xfrm>
          <a:off x="685800" y="533400"/>
          <a:ext cx="7010400" cy="5648325"/>
        </p:xfrm>
        <a:graphic>
          <a:graphicData uri="http://schemas.openxmlformats.org/presentationml/2006/ole">
            <mc:AlternateContent xmlns:mc="http://schemas.openxmlformats.org/markup-compatibility/2006">
              <mc:Choice xmlns:v="urn:schemas-microsoft-com:vml" Requires="v">
                <p:oleObj name="Equation" r:id="rId3" imgW="4965700" imgH="4000500" progId="Equation.3">
                  <p:embed/>
                </p:oleObj>
              </mc:Choice>
              <mc:Fallback>
                <p:oleObj name="Equation" r:id="rId3" imgW="4965700" imgH="4000500" progId="Equation.3">
                  <p:embed/>
                  <p:pic>
                    <p:nvPicPr>
                      <p:cNvPr id="0" name="Object 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533400"/>
                        <a:ext cx="7010400" cy="56483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 name="Footer Placeholder 6"/>
          <p:cNvSpPr>
            <a:spLocks noGrp="1"/>
          </p:cNvSpPr>
          <p:nvPr>
            <p:ph type="ftr" sz="quarter" idx="11"/>
          </p:nvPr>
        </p:nvSpPr>
        <p:spPr/>
        <p:txBody>
          <a:bodyPr/>
          <a:lstStyle/>
          <a:p>
            <a:pPr>
              <a:defRPr/>
            </a:pPr>
            <a:r>
              <a:rPr lang="en-US" altLang="zh-CN"/>
              <a:t>Adaboost , 2022.9.29a</a:t>
            </a:r>
          </a:p>
        </p:txBody>
      </p:sp>
      <p:sp>
        <p:nvSpPr>
          <p:cNvPr id="62471" name="Slide Number Placeholder 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DDD553B7-3CF3-406D-9363-8F7C1DC4434F}" type="slidenum">
              <a:rPr lang="en-US" altLang="en-US" sz="1200">
                <a:latin typeface="Garamond" pitchFamily="18" charset="0"/>
              </a:rPr>
              <a:pPr eaLnBrk="1" hangingPunct="1">
                <a:spcBef>
                  <a:spcPct val="0"/>
                </a:spcBef>
                <a:buFontTx/>
                <a:buNone/>
              </a:pPr>
              <a:t>76</a:t>
            </a:fld>
            <a:endParaRPr lang="en-US" altLang="en-US" sz="1200">
              <a:latin typeface="Garamond" pitchFamily="18" charset="0"/>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2528797023"/>
              </p:ext>
            </p:extLst>
          </p:nvPr>
        </p:nvGraphicFramePr>
        <p:xfrm>
          <a:off x="5486400" y="3429000"/>
          <a:ext cx="1731818" cy="762000"/>
        </p:xfrm>
        <a:graphic>
          <a:graphicData uri="http://schemas.openxmlformats.org/presentationml/2006/ole">
            <mc:AlternateContent xmlns:mc="http://schemas.openxmlformats.org/markup-compatibility/2006">
              <mc:Choice xmlns:v="urn:schemas-microsoft-com:vml" Requires="v">
                <p:oleObj name="Equation" r:id="rId5" imgW="952200" imgH="419040" progId="Equation.3">
                  <p:embed/>
                </p:oleObj>
              </mc:Choice>
              <mc:Fallback>
                <p:oleObj name="Equation" r:id="rId5" imgW="952200" imgH="419040" progId="Equation.3">
                  <p:embed/>
                  <p:pic>
                    <p:nvPicPr>
                      <p:cNvPr id="0" name=""/>
                      <p:cNvPicPr/>
                      <p:nvPr/>
                    </p:nvPicPr>
                    <p:blipFill>
                      <a:blip r:embed="rId6"/>
                      <a:stretch>
                        <a:fillRect/>
                      </a:stretch>
                    </p:blipFill>
                    <p:spPr>
                      <a:xfrm>
                        <a:off x="5486400" y="3429000"/>
                        <a:ext cx="1731818" cy="762000"/>
                      </a:xfrm>
                      <a:prstGeom prst="rect">
                        <a:avLst/>
                      </a:prstGeom>
                      <a:ln>
                        <a:solidFill>
                          <a:schemeClr val="accent1"/>
                        </a:solidFill>
                      </a:ln>
                    </p:spPr>
                  </p:pic>
                </p:oleObj>
              </mc:Fallback>
            </mc:AlternateContent>
          </a:graphicData>
        </a:graphic>
      </p:graphicFrame>
      <p:cxnSp>
        <p:nvCxnSpPr>
          <p:cNvPr id="5" name="Straight Arrow Connector 4"/>
          <p:cNvCxnSpPr/>
          <p:nvPr/>
        </p:nvCxnSpPr>
        <p:spPr>
          <a:xfrm flipH="1">
            <a:off x="2057400" y="3886200"/>
            <a:ext cx="3429000" cy="304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Content Placeholder 5">
            <a:extLst>
              <a:ext uri="{FF2B5EF4-FFF2-40B4-BE49-F238E27FC236}">
                <a16:creationId xmlns:a16="http://schemas.microsoft.com/office/drawing/2014/main" id="{6D1B3138-E39F-42D9-8CD6-30A2C139E49A}"/>
              </a:ext>
            </a:extLst>
          </p:cNvPr>
          <p:cNvSpPr>
            <a:spLocks noGrp="1"/>
          </p:cNvSpPr>
          <p:nvPr>
            <p:ph sz="quarter" idx="3"/>
          </p:nvPr>
        </p:nvSpPr>
        <p:spPr>
          <a:xfrm>
            <a:off x="7924800" y="5410199"/>
            <a:ext cx="762000" cy="720725"/>
          </a:xfrm>
        </p:spPr>
        <p:txBody>
          <a:bodyPr/>
          <a:lstStyle/>
          <a:p>
            <a:r>
              <a:rPr lang="en-US" dirty="0"/>
              <a:t> </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2" name="Rectangle 2"/>
          <p:cNvSpPr>
            <a:spLocks noGrp="1" noChangeArrowheads="1"/>
          </p:cNvSpPr>
          <p:nvPr>
            <p:ph type="title"/>
          </p:nvPr>
        </p:nvSpPr>
        <p:spPr>
          <a:xfrm>
            <a:off x="381000" y="0"/>
            <a:ext cx="8229600" cy="255588"/>
          </a:xfrm>
        </p:spPr>
        <p:txBody>
          <a:bodyPr>
            <a:normAutofit fontScale="90000"/>
          </a:bodyPr>
          <a:lstStyle/>
          <a:p>
            <a:pPr eaLnBrk="1" hangingPunct="1"/>
            <a:r>
              <a:rPr lang="en-US" altLang="en-US" sz="2200"/>
              <a:t>Theory : part3a </a:t>
            </a:r>
            <a:endParaRPr lang="el-GR" altLang="en-US" sz="2200"/>
          </a:p>
        </p:txBody>
      </p:sp>
      <p:sp>
        <p:nvSpPr>
          <p:cNvPr id="63491" name="Rectangle 3"/>
          <p:cNvSpPr>
            <a:spLocks noGrp="1" noChangeArrowheads="1"/>
          </p:cNvSpPr>
          <p:nvPr>
            <p:ph type="body" sz="half" idx="1"/>
          </p:nvPr>
        </p:nvSpPr>
        <p:spPr/>
        <p:txBody>
          <a:bodyPr/>
          <a:lstStyle/>
          <a:p>
            <a:pPr eaLnBrk="1" hangingPunct="1"/>
            <a:r>
              <a:rPr lang="en-US" altLang="en-US" sz="2600"/>
              <a:t> </a:t>
            </a:r>
          </a:p>
        </p:txBody>
      </p:sp>
      <p:graphicFrame>
        <p:nvGraphicFramePr>
          <p:cNvPr id="2" name="Object 5"/>
          <p:cNvGraphicFramePr>
            <a:graphicFrameLocks noGrp="1" noChangeAspect="1"/>
          </p:cNvGraphicFramePr>
          <p:nvPr>
            <p:ph sz="quarter" idx="2"/>
            <p:extLst>
              <p:ext uri="{D42A27DB-BD31-4B8C-83A1-F6EECF244321}">
                <p14:modId xmlns:p14="http://schemas.microsoft.com/office/powerpoint/2010/main" val="449269653"/>
              </p:ext>
            </p:extLst>
          </p:nvPr>
        </p:nvGraphicFramePr>
        <p:xfrm>
          <a:off x="5044159" y="1219200"/>
          <a:ext cx="4083467" cy="4800600"/>
        </p:xfrm>
        <a:graphic>
          <a:graphicData uri="http://schemas.openxmlformats.org/presentationml/2006/ole">
            <mc:AlternateContent xmlns:mc="http://schemas.openxmlformats.org/markup-compatibility/2006">
              <mc:Choice xmlns:v="urn:schemas-microsoft-com:vml" Requires="v">
                <p:oleObj name="Equation" r:id="rId3" imgW="3403600" imgH="4000500" progId="Equation.3">
                  <p:embed/>
                </p:oleObj>
              </mc:Choice>
              <mc:Fallback>
                <p:oleObj name="Equation" r:id="rId3" imgW="3403600" imgH="4000500" progId="Equation.3">
                  <p:embed/>
                  <p:pic>
                    <p:nvPicPr>
                      <p:cNvPr id="0" name="Object 5"/>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44159" y="1219200"/>
                        <a:ext cx="4083467" cy="4800600"/>
                      </a:xfrm>
                      <a:prstGeom prst="rect">
                        <a:avLst/>
                      </a:prstGeom>
                      <a:noFill/>
                      <a:ln w="9525" cap="flat" cmpd="sng">
                        <a:solidFill>
                          <a:schemeClr val="tx1"/>
                        </a:solidFill>
                        <a:prstDash val="solid"/>
                        <a:miter lim="800000"/>
                        <a:headEnd/>
                        <a:tailEnd/>
                      </a:ln>
                    </p:spPr>
                  </p:pic>
                </p:oleObj>
              </mc:Fallback>
            </mc:AlternateContent>
          </a:graphicData>
        </a:graphic>
      </p:graphicFrame>
      <p:graphicFrame>
        <p:nvGraphicFramePr>
          <p:cNvPr id="63493" name="Object 4"/>
          <p:cNvGraphicFramePr>
            <a:graphicFrameLocks noGrp="1" noChangeAspect="1"/>
          </p:cNvGraphicFramePr>
          <p:nvPr>
            <p:ph sz="quarter" idx="3"/>
          </p:nvPr>
        </p:nvGraphicFramePr>
        <p:xfrm>
          <a:off x="228600" y="1225550"/>
          <a:ext cx="4724400" cy="5078413"/>
        </p:xfrm>
        <a:graphic>
          <a:graphicData uri="http://schemas.openxmlformats.org/presentationml/2006/ole">
            <mc:AlternateContent xmlns:mc="http://schemas.openxmlformats.org/markup-compatibility/2006">
              <mc:Choice xmlns:v="urn:schemas-microsoft-com:vml" Requires="v">
                <p:oleObj name="Equation" r:id="rId5" imgW="2882900" imgH="3098800" progId="Equation.3">
                  <p:embed/>
                </p:oleObj>
              </mc:Choice>
              <mc:Fallback>
                <p:oleObj name="Equation" r:id="rId5" imgW="2882900" imgH="3098800" progId="Equation.3">
                  <p:embed/>
                  <p:pic>
                    <p:nvPicPr>
                      <p:cNvPr id="0" name="Object 4"/>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8600" y="1225550"/>
                        <a:ext cx="4724400" cy="5078413"/>
                      </a:xfrm>
                      <a:prstGeom prst="rect">
                        <a:avLst/>
                      </a:prstGeom>
                      <a:noFill/>
                      <a:ln w="9525" cap="flat" cmpd="sng">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Footer Placeholder 6"/>
          <p:cNvSpPr>
            <a:spLocks noGrp="1"/>
          </p:cNvSpPr>
          <p:nvPr>
            <p:ph type="ftr" sz="quarter" idx="11"/>
          </p:nvPr>
        </p:nvSpPr>
        <p:spPr/>
        <p:txBody>
          <a:bodyPr/>
          <a:lstStyle/>
          <a:p>
            <a:pPr>
              <a:defRPr/>
            </a:pPr>
            <a:r>
              <a:rPr lang="en-US" altLang="zh-CN"/>
              <a:t>Adaboost , 2022.9.29a</a:t>
            </a:r>
          </a:p>
        </p:txBody>
      </p:sp>
      <p:sp>
        <p:nvSpPr>
          <p:cNvPr id="63495" name="Slide Number Placeholder 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71F19F91-659F-4009-8D65-36F060B6E982}" type="slidenum">
              <a:rPr lang="en-US" altLang="en-US" sz="1200">
                <a:latin typeface="Garamond" pitchFamily="18" charset="0"/>
              </a:rPr>
              <a:pPr eaLnBrk="1" hangingPunct="1">
                <a:spcBef>
                  <a:spcPct val="0"/>
                </a:spcBef>
                <a:buFontTx/>
                <a:buNone/>
              </a:pPr>
              <a:t>77</a:t>
            </a:fld>
            <a:endParaRPr lang="en-US" altLang="en-US" sz="1200">
              <a:latin typeface="Garamond" pitchFamily="18" charset="0"/>
            </a:endParaRPr>
          </a:p>
        </p:txBody>
      </p:sp>
      <p:sp>
        <p:nvSpPr>
          <p:cNvPr id="63497" name="Text Box 7"/>
          <p:cNvSpPr txBox="1">
            <a:spLocks noChangeArrowheads="1"/>
          </p:cNvSpPr>
          <p:nvPr/>
        </p:nvSpPr>
        <p:spPr bwMode="auto">
          <a:xfrm>
            <a:off x="4479925" y="239713"/>
            <a:ext cx="45116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1800" dirty="0">
                <a:latin typeface="Arial" charset="0"/>
              </a:rPr>
              <a:t>This is because of step 3 of previous stage (t-1) and step1b of current stage t</a:t>
            </a:r>
          </a:p>
        </p:txBody>
      </p:sp>
      <p:sp>
        <p:nvSpPr>
          <p:cNvPr id="63498" name="Line 8"/>
          <p:cNvSpPr>
            <a:spLocks noChangeShapeType="1"/>
          </p:cNvSpPr>
          <p:nvPr/>
        </p:nvSpPr>
        <p:spPr bwMode="auto">
          <a:xfrm>
            <a:off x="4953000" y="838200"/>
            <a:ext cx="9906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6" name="Rectangle 2"/>
          <p:cNvSpPr>
            <a:spLocks noGrp="1" noChangeArrowheads="1"/>
          </p:cNvSpPr>
          <p:nvPr>
            <p:ph type="title"/>
          </p:nvPr>
        </p:nvSpPr>
        <p:spPr/>
        <p:txBody>
          <a:bodyPr>
            <a:normAutofit fontScale="90000"/>
          </a:bodyPr>
          <a:lstStyle/>
          <a:p>
            <a:pPr eaLnBrk="1" hangingPunct="1"/>
            <a:r>
              <a:rPr lang="en-US" altLang="en-US" sz="3400"/>
              <a:t>Advanced topic: Viola Jones’ implementation, compared with the original AdaBoost</a:t>
            </a:r>
            <a:br>
              <a:rPr lang="en-US" altLang="en-US" sz="3400"/>
            </a:br>
            <a:endParaRPr lang="en-US" altLang="en-US" sz="3400"/>
          </a:p>
        </p:txBody>
      </p:sp>
      <p:sp>
        <p:nvSpPr>
          <p:cNvPr id="64515" name="Rectangle 3"/>
          <p:cNvSpPr>
            <a:spLocks noGrp="1" noChangeArrowheads="1"/>
          </p:cNvSpPr>
          <p:nvPr>
            <p:ph type="body" sz="half" idx="1"/>
          </p:nvPr>
        </p:nvSpPr>
        <p:spPr>
          <a:xfrm>
            <a:off x="381000" y="1447800"/>
            <a:ext cx="4953000" cy="4530725"/>
          </a:xfrm>
        </p:spPr>
        <p:txBody>
          <a:bodyPr/>
          <a:lstStyle/>
          <a:p>
            <a:pPr eaLnBrk="1" hangingPunct="1"/>
            <a:r>
              <a:rPr lang="en-US" altLang="en-US" sz="2600"/>
              <a:t>Also , classes can be {1,0} rather than {1,-1} </a:t>
            </a:r>
          </a:p>
        </p:txBody>
      </p:sp>
      <p:graphicFrame>
        <p:nvGraphicFramePr>
          <p:cNvPr id="2" name="Object 4"/>
          <p:cNvGraphicFramePr>
            <a:graphicFrameLocks noGrp="1" noChangeAspect="1"/>
          </p:cNvGraphicFramePr>
          <p:nvPr>
            <p:ph sz="quarter" idx="2"/>
            <p:extLst>
              <p:ext uri="{D42A27DB-BD31-4B8C-83A1-F6EECF244321}">
                <p14:modId xmlns:p14="http://schemas.microsoft.com/office/powerpoint/2010/main" val="2303768984"/>
              </p:ext>
            </p:extLst>
          </p:nvPr>
        </p:nvGraphicFramePr>
        <p:xfrm>
          <a:off x="4800600" y="2286000"/>
          <a:ext cx="4119773" cy="2743200"/>
        </p:xfrm>
        <a:graphic>
          <a:graphicData uri="http://schemas.openxmlformats.org/presentationml/2006/ole">
            <mc:AlternateContent xmlns:mc="http://schemas.openxmlformats.org/markup-compatibility/2006">
              <mc:Choice xmlns:v="urn:schemas-microsoft-com:vml" Requires="v">
                <p:oleObj name="Equation" r:id="rId3" imgW="4749800" imgH="3162300" progId="Equation.3">
                  <p:embed/>
                </p:oleObj>
              </mc:Choice>
              <mc:Fallback>
                <p:oleObj name="Equation" r:id="rId3" imgW="4749800" imgH="3162300" progId="Equation.3">
                  <p:embed/>
                  <p:pic>
                    <p:nvPicPr>
                      <p:cNvPr id="0" name="Object 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0600" y="2286000"/>
                        <a:ext cx="4119773" cy="2743200"/>
                      </a:xfrm>
                      <a:prstGeom prst="rect">
                        <a:avLst/>
                      </a:prstGeom>
                      <a:noFill/>
                      <a:ln w="9525" cap="flat" cmpd="sng">
                        <a:solidFill>
                          <a:schemeClr val="tx1"/>
                        </a:solidFill>
                        <a:prstDash val="solid"/>
                        <a:miter lim="800000"/>
                        <a:headEnd/>
                        <a:tailEnd/>
                      </a:ln>
                    </p:spPr>
                  </p:pic>
                </p:oleObj>
              </mc:Fallback>
            </mc:AlternateContent>
          </a:graphicData>
        </a:graphic>
      </p:graphicFrame>
      <p:graphicFrame>
        <p:nvGraphicFramePr>
          <p:cNvPr id="64517" name="Object 5"/>
          <p:cNvGraphicFramePr>
            <a:graphicFrameLocks noGrp="1" noChangeAspect="1"/>
          </p:cNvGraphicFramePr>
          <p:nvPr>
            <p:ph sz="quarter" idx="3"/>
            <p:extLst>
              <p:ext uri="{D42A27DB-BD31-4B8C-83A1-F6EECF244321}">
                <p14:modId xmlns:p14="http://schemas.microsoft.com/office/powerpoint/2010/main" val="3368901213"/>
              </p:ext>
            </p:extLst>
          </p:nvPr>
        </p:nvGraphicFramePr>
        <p:xfrm>
          <a:off x="152399" y="2286000"/>
          <a:ext cx="4638579" cy="2590800"/>
        </p:xfrm>
        <a:graphic>
          <a:graphicData uri="http://schemas.openxmlformats.org/presentationml/2006/ole">
            <mc:AlternateContent xmlns:mc="http://schemas.openxmlformats.org/markup-compatibility/2006">
              <mc:Choice xmlns:v="urn:schemas-microsoft-com:vml" Requires="v">
                <p:oleObj name="Equation" r:id="rId5" imgW="4229100" imgH="2362200" progId="Equation.3">
                  <p:embed/>
                </p:oleObj>
              </mc:Choice>
              <mc:Fallback>
                <p:oleObj name="Equation" r:id="rId5" imgW="4229100" imgH="2362200" progId="Equation.3">
                  <p:embed/>
                  <p:pic>
                    <p:nvPicPr>
                      <p:cNvPr id="0" name="Object 5"/>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399" y="2286000"/>
                        <a:ext cx="4638579" cy="2590800"/>
                      </a:xfrm>
                      <a:prstGeom prst="rect">
                        <a:avLst/>
                      </a:prstGeom>
                      <a:noFill/>
                      <a:ln w="9525" cap="flat" cmpd="sng">
                        <a:solidFill>
                          <a:schemeClr val="tx1"/>
                        </a:solidFill>
                        <a:prstDash val="solid"/>
                        <a:miter lim="800000"/>
                        <a:headEnd/>
                        <a:tailEnd/>
                      </a:ln>
                    </p:spPr>
                  </p:pic>
                </p:oleObj>
              </mc:Fallback>
            </mc:AlternateContent>
          </a:graphicData>
        </a:graphic>
      </p:graphicFrame>
      <p:sp>
        <p:nvSpPr>
          <p:cNvPr id="7" name="Footer Placeholder 6"/>
          <p:cNvSpPr>
            <a:spLocks noGrp="1"/>
          </p:cNvSpPr>
          <p:nvPr>
            <p:ph type="ftr" sz="quarter" idx="11"/>
          </p:nvPr>
        </p:nvSpPr>
        <p:spPr/>
        <p:txBody>
          <a:bodyPr/>
          <a:lstStyle/>
          <a:p>
            <a:pPr>
              <a:defRPr/>
            </a:pPr>
            <a:r>
              <a:rPr lang="en-US" altLang="zh-CN"/>
              <a:t>Adaboost , 2022.9.29a</a:t>
            </a:r>
          </a:p>
        </p:txBody>
      </p:sp>
      <p:sp>
        <p:nvSpPr>
          <p:cNvPr id="64519" name="Slide Number Placeholder 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E44583C1-48F9-405F-BC40-9F5626E4ACE2}" type="slidenum">
              <a:rPr lang="en-US" altLang="en-US" sz="1200">
                <a:latin typeface="Garamond" pitchFamily="18" charset="0"/>
              </a:rPr>
              <a:pPr eaLnBrk="1" hangingPunct="1">
                <a:spcBef>
                  <a:spcPct val="0"/>
                </a:spcBef>
                <a:buFontTx/>
                <a:buNone/>
              </a:pPr>
              <a:t>78</a:t>
            </a:fld>
            <a:endParaRPr lang="en-US" altLang="en-US" sz="1200">
              <a:latin typeface="Garamond" pitchFamily="18" charset="0"/>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r>
              <a:rPr lang="en-US" altLang="en-US"/>
              <a:t>Face detection idea</a:t>
            </a:r>
          </a:p>
        </p:txBody>
      </p:sp>
      <p:sp>
        <p:nvSpPr>
          <p:cNvPr id="65539" name="Rectangle 3"/>
          <p:cNvSpPr>
            <a:spLocks noGrp="1" noChangeArrowheads="1"/>
          </p:cNvSpPr>
          <p:nvPr>
            <p:ph idx="1"/>
          </p:nvPr>
        </p:nvSpPr>
        <p:spPr/>
        <p:txBody>
          <a:bodyPr/>
          <a:lstStyle/>
          <a:p>
            <a:pPr eaLnBrk="1" hangingPunct="1"/>
            <a:r>
              <a:rPr lang="en-US" altLang="en-US"/>
              <a:t>1) in Adaboost use parallel-axis (tree decision) classifier </a:t>
            </a:r>
            <a:br>
              <a:rPr lang="en-US" altLang="en-US"/>
            </a:br>
            <a:r>
              <a:rPr lang="en-US" altLang="en-US"/>
              <a:t>2) in Viola  Jones, the weak classifier is the specially designed classifier described in the paper. </a:t>
            </a:r>
          </a:p>
        </p:txBody>
      </p:sp>
      <p:sp>
        <p:nvSpPr>
          <p:cNvPr id="5" name="Footer Placeholder 4"/>
          <p:cNvSpPr>
            <a:spLocks noGrp="1"/>
          </p:cNvSpPr>
          <p:nvPr>
            <p:ph type="ftr" sz="quarter" idx="11"/>
          </p:nvPr>
        </p:nvSpPr>
        <p:spPr/>
        <p:txBody>
          <a:bodyPr/>
          <a:lstStyle/>
          <a:p>
            <a:pPr>
              <a:defRPr/>
            </a:pPr>
            <a:r>
              <a:rPr lang="en-US" altLang="zh-CN"/>
              <a:t>Adaboost , 2022.9.29a</a:t>
            </a:r>
          </a:p>
        </p:txBody>
      </p:sp>
      <p:sp>
        <p:nvSpPr>
          <p:cNvPr id="65541"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F55AFECA-350E-4D0A-845A-CCE0EB513BC6}" type="slidenum">
              <a:rPr lang="en-US" altLang="en-US" sz="1200">
                <a:latin typeface="Garamond" pitchFamily="18" charset="0"/>
              </a:rPr>
              <a:pPr eaLnBrk="1" hangingPunct="1">
                <a:spcBef>
                  <a:spcPct val="0"/>
                </a:spcBef>
                <a:buFontTx/>
                <a:buNone/>
              </a:pPr>
              <a:t>79</a:t>
            </a:fld>
            <a:endParaRPr lang="en-US" altLang="en-US" sz="1200">
              <a:latin typeface="Garamond"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3886200" y="274638"/>
            <a:ext cx="4800600" cy="1143000"/>
          </a:xfrm>
        </p:spPr>
        <p:txBody>
          <a:bodyPr>
            <a:noAutofit/>
          </a:bodyPr>
          <a:lstStyle/>
          <a:p>
            <a:pPr algn="r" eaLnBrk="1" hangingPunct="1"/>
            <a:r>
              <a:rPr lang="en-US" altLang="en-US" sz="3200" dirty="0">
                <a:solidFill>
                  <a:srgbClr val="FF0000"/>
                </a:solidFill>
              </a:rPr>
              <a:t>ANSWER 1 </a:t>
            </a:r>
            <a:r>
              <a:rPr lang="en-US" altLang="en-US" sz="3200" dirty="0"/>
              <a:t>:A linear programming example</a:t>
            </a:r>
          </a:p>
        </p:txBody>
      </p:sp>
      <p:sp>
        <p:nvSpPr>
          <p:cNvPr id="8195" name="Content Placeholder 2"/>
          <p:cNvSpPr>
            <a:spLocks noGrp="1"/>
          </p:cNvSpPr>
          <p:nvPr>
            <p:ph idx="1"/>
          </p:nvPr>
        </p:nvSpPr>
        <p:spPr>
          <a:xfrm>
            <a:off x="152400" y="304800"/>
            <a:ext cx="4648200" cy="6553200"/>
          </a:xfrm>
        </p:spPr>
        <p:txBody>
          <a:bodyPr>
            <a:normAutofit/>
          </a:bodyPr>
          <a:lstStyle/>
          <a:p>
            <a:pPr eaLnBrk="1" hangingPunct="1">
              <a:lnSpc>
                <a:spcPct val="80000"/>
              </a:lnSpc>
            </a:pPr>
            <a:r>
              <a:rPr lang="en-US" altLang="zh-HK" sz="2300" dirty="0"/>
              <a:t>A line y=</a:t>
            </a:r>
            <a:r>
              <a:rPr lang="en-US" altLang="zh-HK" sz="2300" dirty="0" err="1"/>
              <a:t>mx+c</a:t>
            </a:r>
            <a:endParaRPr lang="en-US" altLang="zh-HK" sz="2300" dirty="0"/>
          </a:p>
          <a:p>
            <a:pPr eaLnBrk="1" hangingPunct="1">
              <a:lnSpc>
                <a:spcPct val="80000"/>
              </a:lnSpc>
            </a:pPr>
            <a:r>
              <a:rPr lang="en-US" altLang="zh-HK" sz="2300" dirty="0"/>
              <a:t>m=3, c=2</a:t>
            </a:r>
          </a:p>
          <a:p>
            <a:pPr eaLnBrk="1" hangingPunct="1">
              <a:lnSpc>
                <a:spcPct val="80000"/>
              </a:lnSpc>
            </a:pPr>
            <a:r>
              <a:rPr lang="en-US" altLang="zh-HK" sz="2300" dirty="0"/>
              <a:t>(a) When x=1, y=3*x+2=5. So, when x=1,y’=5.5, is (</a:t>
            </a:r>
            <a:r>
              <a:rPr lang="en-US" altLang="zh-HK" sz="2300" dirty="0" err="1"/>
              <a:t>x,y</a:t>
            </a:r>
            <a:r>
              <a:rPr lang="en-US" altLang="zh-HK" sz="2300" dirty="0"/>
              <a:t>’) above[i]/below[ii] the line? </a:t>
            </a:r>
          </a:p>
          <a:p>
            <a:pPr eaLnBrk="1" hangingPunct="1">
              <a:lnSpc>
                <a:spcPct val="80000"/>
              </a:lnSpc>
            </a:pPr>
            <a:r>
              <a:rPr lang="en-US" altLang="zh-HK" sz="2300" dirty="0"/>
              <a:t>Answer: [i] or [ii]?_</a:t>
            </a:r>
            <a:r>
              <a:rPr lang="en-US" altLang="zh-HK" sz="2300" dirty="0">
                <a:solidFill>
                  <a:srgbClr val="FF0000"/>
                </a:solidFill>
              </a:rPr>
              <a:t>i above</a:t>
            </a:r>
            <a:endParaRPr lang="en-US" altLang="zh-HK" sz="2300" dirty="0"/>
          </a:p>
          <a:p>
            <a:pPr>
              <a:lnSpc>
                <a:spcPct val="80000"/>
              </a:lnSpc>
            </a:pPr>
            <a:endParaRPr lang="en-US" altLang="zh-HK" sz="2300" dirty="0"/>
          </a:p>
          <a:p>
            <a:pPr>
              <a:lnSpc>
                <a:spcPct val="80000"/>
              </a:lnSpc>
            </a:pPr>
            <a:r>
              <a:rPr lang="en-US" altLang="zh-HK" sz="2300" dirty="0"/>
              <a:t>(a) When x=0, y=3*x+2=2. So, when x=0,y”=1.5, is (</a:t>
            </a:r>
            <a:r>
              <a:rPr lang="en-US" altLang="zh-HK" sz="2300" dirty="0" err="1"/>
              <a:t>x,y</a:t>
            </a:r>
            <a:r>
              <a:rPr lang="en-US" altLang="zh-HK" sz="2300" dirty="0"/>
              <a:t>”) above[i]/below[ii] the line? </a:t>
            </a:r>
          </a:p>
          <a:p>
            <a:pPr>
              <a:lnSpc>
                <a:spcPct val="80000"/>
              </a:lnSpc>
            </a:pPr>
            <a:r>
              <a:rPr lang="en-US" altLang="zh-HK" sz="2300" dirty="0"/>
              <a:t>Answer: [i] or [ii]?_</a:t>
            </a:r>
            <a:r>
              <a:rPr lang="en-US" altLang="zh-HK" sz="2300" dirty="0">
                <a:solidFill>
                  <a:srgbClr val="FF0000"/>
                </a:solidFill>
              </a:rPr>
              <a:t>ii below</a:t>
            </a:r>
            <a:endParaRPr lang="en-US" altLang="zh-HK" sz="2300" dirty="0"/>
          </a:p>
          <a:p>
            <a:pPr eaLnBrk="1" hangingPunct="1">
              <a:lnSpc>
                <a:spcPct val="80000"/>
              </a:lnSpc>
            </a:pPr>
            <a:endParaRPr lang="en-US" altLang="zh-HK" sz="2300" dirty="0"/>
          </a:p>
          <a:p>
            <a:pPr eaLnBrk="1" hangingPunct="1">
              <a:lnSpc>
                <a:spcPct val="80000"/>
              </a:lnSpc>
            </a:pPr>
            <a:r>
              <a:rPr lang="en-US" altLang="zh-HK" sz="2300" dirty="0"/>
              <a:t>Conclusion, </a:t>
            </a:r>
          </a:p>
          <a:p>
            <a:pPr lvl="1" eaLnBrk="1" hangingPunct="1">
              <a:lnSpc>
                <a:spcPct val="80000"/>
              </a:lnSpc>
            </a:pPr>
            <a:r>
              <a:rPr lang="en-US" altLang="zh-HK" sz="1800" dirty="0"/>
              <a:t>if a point (</a:t>
            </a:r>
            <a:r>
              <a:rPr lang="en-US" altLang="zh-HK" sz="1800" dirty="0" err="1"/>
              <a:t>x,y</a:t>
            </a:r>
            <a:r>
              <a:rPr lang="en-US" altLang="zh-HK" sz="1800" dirty="0"/>
              <a:t>) is above  and on the left of the line y=</a:t>
            </a:r>
            <a:r>
              <a:rPr lang="en-US" altLang="zh-HK" sz="1800" dirty="0" err="1"/>
              <a:t>mx+c</a:t>
            </a:r>
            <a:r>
              <a:rPr lang="en-US" altLang="zh-HK" sz="1800" dirty="0"/>
              <a:t>, y&gt;</a:t>
            </a:r>
            <a:r>
              <a:rPr lang="en-US" altLang="zh-HK" sz="1800" dirty="0" err="1"/>
              <a:t>mx+c</a:t>
            </a:r>
            <a:endParaRPr lang="en-US" altLang="zh-HK" sz="1800" dirty="0"/>
          </a:p>
          <a:p>
            <a:pPr lvl="1" eaLnBrk="1" hangingPunct="1">
              <a:lnSpc>
                <a:spcPct val="80000"/>
              </a:lnSpc>
            </a:pPr>
            <a:r>
              <a:rPr lang="en-US" altLang="zh-HK" sz="1800" dirty="0"/>
              <a:t>if a (</a:t>
            </a:r>
            <a:r>
              <a:rPr lang="en-US" altLang="zh-HK" sz="1800" dirty="0" err="1"/>
              <a:t>x,y</a:t>
            </a:r>
            <a:r>
              <a:rPr lang="en-US" altLang="zh-HK" sz="1800" dirty="0"/>
              <a:t>) is below  and on the right side of the line y=</a:t>
            </a:r>
            <a:r>
              <a:rPr lang="en-US" altLang="zh-HK" sz="1800" dirty="0" err="1"/>
              <a:t>mx+c</a:t>
            </a:r>
            <a:r>
              <a:rPr lang="en-US" altLang="zh-HK" sz="1800" dirty="0"/>
              <a:t>, y&lt;</a:t>
            </a:r>
            <a:r>
              <a:rPr lang="en-US" altLang="zh-HK" sz="1800" dirty="0" err="1"/>
              <a:t>mx+c</a:t>
            </a:r>
            <a:endParaRPr lang="en-US" altLang="zh-HK" sz="1800" dirty="0"/>
          </a:p>
        </p:txBody>
      </p:sp>
      <p:sp>
        <p:nvSpPr>
          <p:cNvPr id="4" name="Footer Placeholder 3"/>
          <p:cNvSpPr>
            <a:spLocks noGrp="1"/>
          </p:cNvSpPr>
          <p:nvPr>
            <p:ph type="ftr" sz="quarter" idx="11"/>
          </p:nvPr>
        </p:nvSpPr>
        <p:spPr/>
        <p:txBody>
          <a:bodyPr/>
          <a:lstStyle/>
          <a:p>
            <a:pPr>
              <a:defRPr/>
            </a:pPr>
            <a:r>
              <a:rPr lang="en-US" altLang="zh-CN"/>
              <a:t>Adaboost , 2022.9.29a</a:t>
            </a:r>
          </a:p>
        </p:txBody>
      </p:sp>
      <p:sp>
        <p:nvSpPr>
          <p:cNvPr id="5" name="Slide Number Placeholder 4"/>
          <p:cNvSpPr>
            <a:spLocks noGrp="1"/>
          </p:cNvSpPr>
          <p:nvPr>
            <p:ph type="sldNum" sz="quarter" idx="12"/>
          </p:nvPr>
        </p:nvSpPr>
        <p:spPr/>
        <p:txBody>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fld id="{EDC4A352-FB62-4DC0-B7A8-BBE0896FC982}" type="slidenum">
              <a:rPr lang="en-US" altLang="en-US" sz="1200">
                <a:solidFill>
                  <a:srgbClr val="898989"/>
                </a:solidFill>
              </a:rPr>
              <a:pPr eaLnBrk="1" hangingPunct="1"/>
              <a:t>8</a:t>
            </a:fld>
            <a:endParaRPr lang="en-US" altLang="en-US" sz="1200">
              <a:solidFill>
                <a:srgbClr val="898989"/>
              </a:solidFill>
            </a:endParaRPr>
          </a:p>
        </p:txBody>
      </p:sp>
      <p:pic>
        <p:nvPicPr>
          <p:cNvPr id="81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0" y="1336675"/>
            <a:ext cx="4151313" cy="3657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7" name="Straight Connector 6"/>
          <p:cNvCxnSpPr/>
          <p:nvPr/>
        </p:nvCxnSpPr>
        <p:spPr>
          <a:xfrm>
            <a:off x="7086600" y="2098675"/>
            <a:ext cx="0" cy="28956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5181600" y="4191000"/>
            <a:ext cx="3795713" cy="793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8201" name="TextBox 9"/>
          <p:cNvSpPr txBox="1">
            <a:spLocks noChangeArrowheads="1"/>
          </p:cNvSpPr>
          <p:nvPr/>
        </p:nvSpPr>
        <p:spPr bwMode="auto">
          <a:xfrm>
            <a:off x="5024438" y="2962275"/>
            <a:ext cx="8556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2000">
                <a:latin typeface="Arial" charset="0"/>
              </a:rPr>
              <a:t>y-axis</a:t>
            </a:r>
          </a:p>
        </p:txBody>
      </p:sp>
      <p:sp>
        <p:nvSpPr>
          <p:cNvPr id="8202" name="TextBox 11"/>
          <p:cNvSpPr txBox="1">
            <a:spLocks noChangeArrowheads="1"/>
          </p:cNvSpPr>
          <p:nvPr/>
        </p:nvSpPr>
        <p:spPr bwMode="auto">
          <a:xfrm>
            <a:off x="7419975" y="4972050"/>
            <a:ext cx="8985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2000">
                <a:latin typeface="Arial" charset="0"/>
              </a:rPr>
              <a:t>X-axis</a:t>
            </a:r>
          </a:p>
        </p:txBody>
      </p:sp>
      <p:sp>
        <p:nvSpPr>
          <p:cNvPr id="8203" name="TextBox 10"/>
          <p:cNvSpPr txBox="1">
            <a:spLocks noChangeArrowheads="1"/>
          </p:cNvSpPr>
          <p:nvPr/>
        </p:nvSpPr>
        <p:spPr bwMode="auto">
          <a:xfrm>
            <a:off x="5884863" y="3530600"/>
            <a:ext cx="10795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2000">
                <a:latin typeface="Arial" charset="0"/>
              </a:rPr>
              <a:t>y=mx+c</a:t>
            </a:r>
          </a:p>
        </p:txBody>
      </p:sp>
      <p:sp>
        <p:nvSpPr>
          <p:cNvPr id="14" name="Oval 13"/>
          <p:cNvSpPr/>
          <p:nvPr/>
        </p:nvSpPr>
        <p:spPr>
          <a:xfrm>
            <a:off x="8534400" y="2098675"/>
            <a:ext cx="228600" cy="1111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0"/>
              </a:spcBef>
              <a:buFontTx/>
              <a:buNone/>
            </a:pPr>
            <a:endParaRPr lang="en-US" altLang="zh-HK" sz="2000">
              <a:solidFill>
                <a:srgbClr val="FFFFFF"/>
              </a:solidFill>
              <a:cs typeface="Arial" charset="0"/>
            </a:endParaRPr>
          </a:p>
        </p:txBody>
      </p:sp>
      <p:sp>
        <p:nvSpPr>
          <p:cNvPr id="17" name="Oval 16"/>
          <p:cNvSpPr/>
          <p:nvPr/>
        </p:nvSpPr>
        <p:spPr>
          <a:xfrm>
            <a:off x="6964363" y="3306763"/>
            <a:ext cx="228600" cy="1111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0"/>
              </a:spcBef>
              <a:buFontTx/>
              <a:buNone/>
            </a:pPr>
            <a:endParaRPr lang="en-US" altLang="zh-HK" sz="2000">
              <a:solidFill>
                <a:srgbClr val="FFFFFF"/>
              </a:solidFill>
              <a:cs typeface="Arial" charset="0"/>
            </a:endParaRPr>
          </a:p>
        </p:txBody>
      </p:sp>
      <p:sp>
        <p:nvSpPr>
          <p:cNvPr id="18" name="Oval 17"/>
          <p:cNvSpPr/>
          <p:nvPr/>
        </p:nvSpPr>
        <p:spPr>
          <a:xfrm>
            <a:off x="5338763" y="4495800"/>
            <a:ext cx="300037" cy="304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0"/>
              </a:spcBef>
              <a:buFontTx/>
              <a:buNone/>
            </a:pPr>
            <a:endParaRPr lang="en-US" altLang="zh-HK" sz="2000">
              <a:solidFill>
                <a:srgbClr val="FFFFFF"/>
              </a:solidFill>
              <a:cs typeface="Arial" charset="0"/>
            </a:endParaRPr>
          </a:p>
        </p:txBody>
      </p:sp>
      <p:sp>
        <p:nvSpPr>
          <p:cNvPr id="8207" name="TextBox 18"/>
          <p:cNvSpPr txBox="1">
            <a:spLocks noChangeArrowheads="1"/>
          </p:cNvSpPr>
          <p:nvPr/>
        </p:nvSpPr>
        <p:spPr bwMode="auto">
          <a:xfrm>
            <a:off x="7239000" y="3417888"/>
            <a:ext cx="10953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TW" sz="2000">
                <a:latin typeface="Arial" charset="0"/>
              </a:rPr>
              <a:t>x=0,y=2</a:t>
            </a:r>
            <a:endParaRPr lang="en-US" altLang="en-US" sz="2000">
              <a:latin typeface="Arial" charset="0"/>
              <a:ea typeface="新細明體" pitchFamily="18" charset="-120"/>
            </a:endParaRPr>
          </a:p>
        </p:txBody>
      </p:sp>
      <p:sp>
        <p:nvSpPr>
          <p:cNvPr id="8208" name="TextBox 20"/>
          <p:cNvSpPr txBox="1">
            <a:spLocks noChangeArrowheads="1"/>
          </p:cNvSpPr>
          <p:nvPr/>
        </p:nvSpPr>
        <p:spPr bwMode="auto">
          <a:xfrm>
            <a:off x="7439025" y="2009775"/>
            <a:ext cx="10953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TW" sz="2000">
                <a:latin typeface="Arial" charset="0"/>
              </a:rPr>
              <a:t>x=1,y=5</a:t>
            </a:r>
            <a:endParaRPr lang="en-US" altLang="en-US" sz="2000">
              <a:latin typeface="Arial" charset="0"/>
              <a:ea typeface="新細明體" pitchFamily="18" charset="-120"/>
            </a:endParaRPr>
          </a:p>
        </p:txBody>
      </p:sp>
      <p:sp>
        <p:nvSpPr>
          <p:cNvPr id="8209" name="TextBox 21"/>
          <p:cNvSpPr txBox="1">
            <a:spLocks noChangeArrowheads="1"/>
          </p:cNvSpPr>
          <p:nvPr/>
        </p:nvSpPr>
        <p:spPr bwMode="auto">
          <a:xfrm>
            <a:off x="5638800" y="4583113"/>
            <a:ext cx="12652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TW" sz="2000">
                <a:latin typeface="Arial" charset="0"/>
              </a:rPr>
              <a:t>x=-1,y=-1</a:t>
            </a:r>
            <a:endParaRPr lang="en-US" altLang="en-US" sz="2000">
              <a:latin typeface="Arial" charset="0"/>
              <a:ea typeface="新細明體" pitchFamily="18" charset="-120"/>
            </a:endParaRPr>
          </a:p>
        </p:txBody>
      </p:sp>
      <p:sp>
        <p:nvSpPr>
          <p:cNvPr id="2" name="Freeform 1"/>
          <p:cNvSpPr/>
          <p:nvPr/>
        </p:nvSpPr>
        <p:spPr>
          <a:xfrm>
            <a:off x="5502275" y="2162175"/>
            <a:ext cx="3163888" cy="2473325"/>
          </a:xfrm>
          <a:custGeom>
            <a:avLst/>
            <a:gdLst>
              <a:gd name="connsiteX0" fmla="*/ 3156667 w 3164619"/>
              <a:gd name="connsiteY0" fmla="*/ 0 h 2472855"/>
              <a:gd name="connsiteX1" fmla="*/ 0 w 3164619"/>
              <a:gd name="connsiteY1" fmla="*/ 2472855 h 2472855"/>
              <a:gd name="connsiteX2" fmla="*/ 3164619 w 3164619"/>
              <a:gd name="connsiteY2" fmla="*/ 2425148 h 2472855"/>
              <a:gd name="connsiteX3" fmla="*/ 3156667 w 3164619"/>
              <a:gd name="connsiteY3" fmla="*/ 0 h 2472855"/>
            </a:gdLst>
            <a:ahLst/>
            <a:cxnLst>
              <a:cxn ang="0">
                <a:pos x="connsiteX0" y="connsiteY0"/>
              </a:cxn>
              <a:cxn ang="0">
                <a:pos x="connsiteX1" y="connsiteY1"/>
              </a:cxn>
              <a:cxn ang="0">
                <a:pos x="connsiteX2" y="connsiteY2"/>
              </a:cxn>
              <a:cxn ang="0">
                <a:pos x="connsiteX3" y="connsiteY3"/>
              </a:cxn>
            </a:cxnLst>
            <a:rect l="l" t="t" r="r" b="b"/>
            <a:pathLst>
              <a:path w="3164619" h="2472855">
                <a:moveTo>
                  <a:pt x="3156667" y="0"/>
                </a:moveTo>
                <a:lnTo>
                  <a:pt x="0" y="2472855"/>
                </a:lnTo>
                <a:lnTo>
                  <a:pt x="3164619" y="2425148"/>
                </a:lnTo>
                <a:cubicBezTo>
                  <a:pt x="3161968" y="1614115"/>
                  <a:pt x="3159318" y="803081"/>
                  <a:pt x="3156667" y="0"/>
                </a:cubicBezTo>
                <a:close/>
              </a:path>
            </a:pathLst>
          </a:custGeom>
          <a:solidFill>
            <a:schemeClr val="accent1">
              <a:alpha val="18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6" name="TextBox 5"/>
          <p:cNvSpPr txBox="1"/>
          <p:nvPr/>
        </p:nvSpPr>
        <p:spPr>
          <a:xfrm>
            <a:off x="6019800" y="2514600"/>
            <a:ext cx="1016000" cy="400050"/>
          </a:xfrm>
          <a:prstGeom prst="rect">
            <a:avLst/>
          </a:prstGeom>
          <a:noFill/>
          <a:ln>
            <a:solidFill>
              <a:schemeClr val="accent1">
                <a:shade val="50000"/>
              </a:schemeClr>
            </a:solidFill>
          </a:ln>
        </p:spPr>
        <p:txBody>
          <a:bodyPr wrap="none">
            <a:spAutoFit/>
          </a:bodyPr>
          <a:lstStyle/>
          <a:p>
            <a:pPr>
              <a:defRPr/>
            </a:pPr>
            <a:r>
              <a:rPr lang="en-US" dirty="0"/>
              <a:t>y-mx&gt;c</a:t>
            </a:r>
          </a:p>
        </p:txBody>
      </p:sp>
      <p:sp>
        <p:nvSpPr>
          <p:cNvPr id="20" name="TextBox 19"/>
          <p:cNvSpPr txBox="1"/>
          <p:nvPr/>
        </p:nvSpPr>
        <p:spPr>
          <a:xfrm>
            <a:off x="7518400" y="3817938"/>
            <a:ext cx="1016000" cy="400050"/>
          </a:xfrm>
          <a:prstGeom prst="rect">
            <a:avLst/>
          </a:prstGeom>
          <a:noFill/>
          <a:ln>
            <a:solidFill>
              <a:schemeClr val="accent1">
                <a:shade val="50000"/>
              </a:schemeClr>
            </a:solidFill>
          </a:ln>
        </p:spPr>
        <p:txBody>
          <a:bodyPr wrap="none">
            <a:spAutoFit/>
          </a:bodyPr>
          <a:lstStyle/>
          <a:p>
            <a:pPr>
              <a:defRPr/>
            </a:pPr>
            <a:r>
              <a:rPr lang="en-US" dirty="0"/>
              <a:t>y-mx&lt;c</a:t>
            </a:r>
          </a:p>
        </p:txBody>
      </p:sp>
      <p:cxnSp>
        <p:nvCxnSpPr>
          <p:cNvPr id="10" name="Straight Arrow Connector 9"/>
          <p:cNvCxnSpPr/>
          <p:nvPr/>
        </p:nvCxnSpPr>
        <p:spPr>
          <a:xfrm>
            <a:off x="6096000" y="3930650"/>
            <a:ext cx="0" cy="1841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4191000" y="2962275"/>
            <a:ext cx="1905000" cy="16208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4572000" y="3925095"/>
            <a:ext cx="2847975" cy="13327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7000036" y="4125912"/>
            <a:ext cx="192087" cy="18097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022159" y="4174638"/>
            <a:ext cx="710451" cy="400110"/>
          </a:xfrm>
          <a:prstGeom prst="rect">
            <a:avLst/>
          </a:prstGeom>
        </p:spPr>
        <p:txBody>
          <a:bodyPr wrap="none">
            <a:spAutoFit/>
          </a:bodyPr>
          <a:lstStyle/>
          <a:p>
            <a:r>
              <a:rPr lang="en-US" dirty="0"/>
              <a:t>(0,0)</a:t>
            </a:r>
          </a:p>
        </p:txBody>
      </p:sp>
    </p:spTree>
    <p:extLst>
      <p:ext uri="{BB962C8B-B14F-4D97-AF65-F5344CB8AC3E}">
        <p14:creationId xmlns:p14="http://schemas.microsoft.com/office/powerpoint/2010/main" val="1908889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4" name="Rectangle 2"/>
          <p:cNvSpPr>
            <a:spLocks noGrp="1" noChangeArrowheads="1"/>
          </p:cNvSpPr>
          <p:nvPr>
            <p:ph type="title"/>
          </p:nvPr>
        </p:nvSpPr>
        <p:spPr/>
        <p:txBody>
          <a:bodyPr rtlCol="0">
            <a:normAutofit fontScale="90000"/>
          </a:bodyPr>
          <a:lstStyle/>
          <a:p>
            <a:pPr eaLnBrk="1" fontAlgn="auto" hangingPunct="1">
              <a:spcAft>
                <a:spcPts val="0"/>
              </a:spcAft>
              <a:defRPr/>
            </a:pPr>
            <a:r>
              <a:rPr lang="en-US" altLang="en-US"/>
              <a:t>Useful Features Learned by Boosting</a:t>
            </a:r>
          </a:p>
        </p:txBody>
      </p:sp>
      <p:sp>
        <p:nvSpPr>
          <p:cNvPr id="5" name="Footer Placeholder 3"/>
          <p:cNvSpPr>
            <a:spLocks noGrp="1"/>
          </p:cNvSpPr>
          <p:nvPr>
            <p:ph type="ftr" sz="quarter" idx="11"/>
          </p:nvPr>
        </p:nvSpPr>
        <p:spPr/>
        <p:txBody>
          <a:bodyPr/>
          <a:lstStyle/>
          <a:p>
            <a:pPr>
              <a:defRPr/>
            </a:pPr>
            <a:r>
              <a:rPr lang="en-US" altLang="zh-CN"/>
              <a:t>Adaboost , 2022.9.29a</a:t>
            </a:r>
          </a:p>
        </p:txBody>
      </p:sp>
      <p:sp>
        <p:nvSpPr>
          <p:cNvPr id="2"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38D4A4FD-228A-48D8-8CC2-E44ABFC5CE30}" type="slidenum">
              <a:rPr lang="en-US" altLang="en-US" sz="1200">
                <a:latin typeface="Garamond" pitchFamily="18" charset="0"/>
              </a:rPr>
              <a:pPr eaLnBrk="1" hangingPunct="1">
                <a:spcBef>
                  <a:spcPct val="0"/>
                </a:spcBef>
                <a:buFontTx/>
                <a:buNone/>
              </a:pPr>
              <a:t>80</a:t>
            </a:fld>
            <a:endParaRPr lang="en-US" altLang="en-US" sz="1200">
              <a:latin typeface="Garamond" pitchFamily="18" charset="0"/>
            </a:endParaRPr>
          </a:p>
        </p:txBody>
      </p:sp>
      <p:pic>
        <p:nvPicPr>
          <p:cNvPr id="6656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905000"/>
            <a:ext cx="5181600" cy="299878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8" name="Rectangle 2"/>
          <p:cNvSpPr>
            <a:spLocks noGrp="1" noChangeArrowheads="1"/>
          </p:cNvSpPr>
          <p:nvPr>
            <p:ph type="title"/>
          </p:nvPr>
        </p:nvSpPr>
        <p:spPr/>
        <p:txBody>
          <a:bodyPr rtlCol="0">
            <a:normAutofit fontScale="90000"/>
          </a:bodyPr>
          <a:lstStyle/>
          <a:p>
            <a:pPr eaLnBrk="1" fontAlgn="auto" hangingPunct="1">
              <a:spcAft>
                <a:spcPts val="0"/>
              </a:spcAft>
              <a:defRPr/>
            </a:pPr>
            <a:r>
              <a:rPr lang="en-US" altLang="en-US" sz="3800"/>
              <a:t>A Cascade of Classifiers</a:t>
            </a:r>
            <a:br>
              <a:rPr lang="en-US" altLang="en-US" sz="3800"/>
            </a:br>
            <a:r>
              <a:rPr lang="en-US" altLang="en-US" sz="3800"/>
              <a:t>will be discussed in the next chapter</a:t>
            </a:r>
          </a:p>
        </p:txBody>
      </p:sp>
      <p:sp>
        <p:nvSpPr>
          <p:cNvPr id="5" name="Footer Placeholder 3"/>
          <p:cNvSpPr>
            <a:spLocks noGrp="1"/>
          </p:cNvSpPr>
          <p:nvPr>
            <p:ph type="ftr" sz="quarter" idx="11"/>
          </p:nvPr>
        </p:nvSpPr>
        <p:spPr/>
        <p:txBody>
          <a:bodyPr/>
          <a:lstStyle/>
          <a:p>
            <a:pPr>
              <a:defRPr/>
            </a:pPr>
            <a:r>
              <a:rPr lang="en-US" altLang="zh-CN"/>
              <a:t>Adaboost , 2022.9.29a</a:t>
            </a:r>
          </a:p>
        </p:txBody>
      </p:sp>
      <p:sp>
        <p:nvSpPr>
          <p:cNvPr id="2"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19F99163-2961-4C91-8F1C-0325C6E822AC}" type="slidenum">
              <a:rPr lang="en-US" altLang="en-US" sz="1200">
                <a:latin typeface="Garamond" pitchFamily="18" charset="0"/>
              </a:rPr>
              <a:pPr eaLnBrk="1" hangingPunct="1">
                <a:spcBef>
                  <a:spcPct val="0"/>
                </a:spcBef>
                <a:buFontTx/>
                <a:buNone/>
              </a:pPr>
              <a:t>81</a:t>
            </a:fld>
            <a:endParaRPr lang="en-US" altLang="en-US" sz="1200">
              <a:latin typeface="Garamond" pitchFamily="18" charset="0"/>
            </a:endParaRPr>
          </a:p>
        </p:txBody>
      </p:sp>
      <p:pic>
        <p:nvPicPr>
          <p:cNvPr id="6758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2238" y="1617663"/>
            <a:ext cx="6359525" cy="3627437"/>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r>
              <a:rPr lang="en-US" altLang="en-US"/>
              <a:t>Reference</a:t>
            </a:r>
          </a:p>
        </p:txBody>
      </p:sp>
      <p:sp>
        <p:nvSpPr>
          <p:cNvPr id="68611" name="Rectangle 3"/>
          <p:cNvSpPr>
            <a:spLocks noGrp="1" noChangeArrowheads="1"/>
          </p:cNvSpPr>
          <p:nvPr>
            <p:ph idx="1"/>
          </p:nvPr>
        </p:nvSpPr>
        <p:spPr/>
        <p:txBody>
          <a:bodyPr>
            <a:normAutofit lnSpcReduction="10000"/>
          </a:bodyPr>
          <a:lstStyle/>
          <a:p>
            <a:pPr eaLnBrk="1" hangingPunct="1">
              <a:lnSpc>
                <a:spcPct val="80000"/>
              </a:lnSpc>
            </a:pPr>
            <a:r>
              <a:rPr lang="en-US" altLang="en-US" sz="1600" dirty="0"/>
              <a:t>[Chen 007] Qing Chen, Nicolas D. </a:t>
            </a:r>
            <a:r>
              <a:rPr lang="en-US" altLang="en-US" sz="1600" dirty="0" err="1"/>
              <a:t>Georganas</a:t>
            </a:r>
            <a:r>
              <a:rPr lang="en-US" altLang="en-US" sz="1600" dirty="0"/>
              <a:t> and Emil M. </a:t>
            </a:r>
            <a:r>
              <a:rPr lang="en-US" altLang="en-US" sz="1600" dirty="0" err="1"/>
              <a:t>Petriu</a:t>
            </a:r>
            <a:r>
              <a:rPr lang="en-US" altLang="en-US" sz="1600" dirty="0"/>
              <a:t>,” Real-Time Vision-Based Gesture Recognition Using </a:t>
            </a:r>
            <a:r>
              <a:rPr lang="en-US" altLang="en-US" sz="1600" dirty="0" err="1"/>
              <a:t>Haar</a:t>
            </a:r>
            <a:r>
              <a:rPr lang="en-US" altLang="en-US" sz="1600" dirty="0"/>
              <a:t>-like Features”, IMTC 2007, Warsaw, Poland, May 1-3, 2007</a:t>
            </a:r>
          </a:p>
          <a:p>
            <a:pPr eaLnBrk="1" hangingPunct="1">
              <a:lnSpc>
                <a:spcPct val="80000"/>
              </a:lnSpc>
            </a:pPr>
            <a:r>
              <a:rPr lang="en-US" altLang="en-US" sz="1600" dirty="0"/>
              <a:t>[</a:t>
            </a:r>
            <a:r>
              <a:rPr lang="en-US" altLang="en-US" sz="1600" dirty="0" err="1"/>
              <a:t>smyth</a:t>
            </a:r>
            <a:r>
              <a:rPr lang="en-US" altLang="en-US" sz="1600" dirty="0"/>
              <a:t> 2007] : slides: </a:t>
            </a:r>
            <a:r>
              <a:rPr lang="en-US" altLang="en-US" sz="1600" dirty="0" err="1"/>
              <a:t>smyth</a:t>
            </a:r>
            <a:r>
              <a:rPr lang="en-US" altLang="en-US" sz="1600" dirty="0"/>
              <a:t>, “Face Detection using the Viola-Jones Method” slide: http://www.ics.uci.edu/~smyth/courses/cs175/slides12_viola_jones_face_detection.ppt</a:t>
            </a:r>
          </a:p>
          <a:p>
            <a:pPr eaLnBrk="1" hangingPunct="1">
              <a:lnSpc>
                <a:spcPct val="80000"/>
              </a:lnSpc>
            </a:pPr>
            <a:r>
              <a:rPr lang="en-US" altLang="en-US" sz="1600" dirty="0"/>
              <a:t>[Deng 2007 ] slides: </a:t>
            </a:r>
            <a:r>
              <a:rPr lang="en-US" altLang="en-US" sz="1600" dirty="0" err="1"/>
              <a:t>Hongbo</a:t>
            </a:r>
            <a:r>
              <a:rPr lang="en-US" altLang="en-US" sz="1600" dirty="0"/>
              <a:t> Deng A brief introduction to </a:t>
            </a:r>
            <a:r>
              <a:rPr lang="en-US" altLang="en-US" sz="1600" dirty="0" err="1"/>
              <a:t>adaboost</a:t>
            </a:r>
            <a:r>
              <a:rPr lang="en-US" altLang="en-US" sz="1600" dirty="0"/>
              <a:t>, 6 Feb, 2007, </a:t>
            </a:r>
            <a:r>
              <a:rPr lang="en-US" altLang="en-US" sz="1600" dirty="0" err="1"/>
              <a:t>sildes</a:t>
            </a:r>
            <a:r>
              <a:rPr lang="en-US" altLang="en-US" sz="1600" dirty="0"/>
              <a:t>: http://dtpapers.googlecode.com/files/Hongbo.ppt</a:t>
            </a:r>
          </a:p>
          <a:p>
            <a:pPr eaLnBrk="1" hangingPunct="1">
              <a:lnSpc>
                <a:spcPct val="80000"/>
              </a:lnSpc>
            </a:pPr>
            <a:r>
              <a:rPr lang="en-US" altLang="en-US" sz="1600" dirty="0"/>
              <a:t>[Freund ] slides: A tutorial on boosting , A Tutorial on Boosting A Tutorial on Boosting</a:t>
            </a:r>
          </a:p>
          <a:p>
            <a:pPr eaLnBrk="1" hangingPunct="1">
              <a:lnSpc>
                <a:spcPct val="80000"/>
              </a:lnSpc>
            </a:pPr>
            <a:r>
              <a:rPr lang="en-US" altLang="en-US" sz="1600" dirty="0"/>
              <a:t> www.cs.toronto.edu/~hinton/csc321/notes/boosting.pdf</a:t>
            </a:r>
          </a:p>
          <a:p>
            <a:pPr eaLnBrk="1" hangingPunct="1">
              <a:lnSpc>
                <a:spcPct val="80000"/>
              </a:lnSpc>
            </a:pPr>
            <a:r>
              <a:rPr lang="en-US" altLang="en-US" sz="1600" dirty="0"/>
              <a:t>[</a:t>
            </a:r>
            <a:r>
              <a:rPr lang="en-US" altLang="en-US" sz="1600" dirty="0" err="1"/>
              <a:t>Hoiem</a:t>
            </a:r>
            <a:r>
              <a:rPr lang="en-US" altLang="en-US" sz="1600" dirty="0"/>
              <a:t> 2004]: </a:t>
            </a:r>
            <a:r>
              <a:rPr lang="en-US" altLang="en-US" sz="1600" dirty="0" err="1"/>
              <a:t>sildes</a:t>
            </a:r>
            <a:r>
              <a:rPr lang="en-US" altLang="en-US" sz="1600" dirty="0"/>
              <a:t>: Derek </a:t>
            </a:r>
            <a:r>
              <a:rPr lang="en-US" altLang="en-US" sz="1600" dirty="0" err="1"/>
              <a:t>Hoiem</a:t>
            </a:r>
            <a:r>
              <a:rPr lang="en-US" altLang="en-US" sz="1600" dirty="0"/>
              <a:t>, </a:t>
            </a:r>
            <a:r>
              <a:rPr lang="en-US" altLang="en-US" sz="1600" dirty="0" err="1"/>
              <a:t>Adaboost</a:t>
            </a:r>
            <a:r>
              <a:rPr lang="en-US" altLang="en-US" sz="1600" dirty="0"/>
              <a:t> , March 31, 2004, http://www.cs.uiuc.edu/~dhoiem/presentations/Adaboost_Tutorial.ppt</a:t>
            </a:r>
          </a:p>
          <a:p>
            <a:pPr eaLnBrk="1" hangingPunct="1">
              <a:lnSpc>
                <a:spcPct val="80000"/>
              </a:lnSpc>
            </a:pPr>
            <a:r>
              <a:rPr lang="en-US" altLang="en-US" sz="1600" dirty="0"/>
              <a:t>[Jensen 2008] Jensen , “Implementing the Viola-Jones Face Detection Algorithm”, </a:t>
            </a:r>
          </a:p>
          <a:p>
            <a:pPr eaLnBrk="1" hangingPunct="1">
              <a:lnSpc>
                <a:spcPct val="80000"/>
              </a:lnSpc>
            </a:pPr>
            <a:r>
              <a:rPr lang="en-US" altLang="en-US" sz="1600" dirty="0"/>
              <a:t>http://orbit.dtu.dk/getResource?recordId=223656&amp;objectId=1&amp;versionId=1</a:t>
            </a:r>
          </a:p>
          <a:p>
            <a:pPr eaLnBrk="1" hangingPunct="1">
              <a:lnSpc>
                <a:spcPct val="80000"/>
              </a:lnSpc>
            </a:pPr>
            <a:r>
              <a:rPr lang="en-US" altLang="en-US" sz="1600" dirty="0"/>
              <a:t>http://informatik.unibas.ch/lehre/ws05/cs232/_Folien/08_AdaBoost.pdf</a:t>
            </a:r>
          </a:p>
          <a:p>
            <a:pPr eaLnBrk="1" hangingPunct="1">
              <a:lnSpc>
                <a:spcPct val="80000"/>
              </a:lnSpc>
            </a:pPr>
            <a:r>
              <a:rPr lang="en-US" altLang="en-US" sz="1600" dirty="0"/>
              <a:t>[Boris </a:t>
            </a:r>
            <a:r>
              <a:rPr lang="en-US" altLang="en-US" sz="1600" dirty="0" err="1"/>
              <a:t>Babenko</a:t>
            </a:r>
            <a:r>
              <a:rPr lang="en-US" altLang="en-US" sz="1600" dirty="0"/>
              <a:t>]: Boris </a:t>
            </a:r>
            <a:r>
              <a:rPr lang="en-US" altLang="en-US" sz="1600" dirty="0" err="1"/>
              <a:t>Babenko</a:t>
            </a:r>
            <a:r>
              <a:rPr lang="en-US" altLang="en-US" sz="1600" dirty="0"/>
              <a:t> , “Note: A Derivation of Discrete AdaBoost”, Department of Computer Science and </a:t>
            </a:r>
            <a:r>
              <a:rPr lang="en-US" altLang="en-US" sz="1600" dirty="0" err="1"/>
              <a:t>Engineering,University</a:t>
            </a:r>
            <a:r>
              <a:rPr lang="en-US" altLang="en-US" sz="1600" dirty="0"/>
              <a:t> of California, San Diego </a:t>
            </a:r>
            <a:r>
              <a:rPr lang="en-US" altLang="en-US" sz="1600" dirty="0">
                <a:hlinkClick r:id="rId3"/>
              </a:rPr>
              <a:t>http://vision.ucsd.edu/~bbabenko/data/boosting_note.pdf</a:t>
            </a:r>
            <a:endParaRPr lang="en-US" altLang="en-US" sz="1600" dirty="0"/>
          </a:p>
          <a:p>
            <a:pPr eaLnBrk="1" hangingPunct="1">
              <a:lnSpc>
                <a:spcPct val="80000"/>
              </a:lnSpc>
            </a:pPr>
            <a:r>
              <a:rPr lang="nl-NL" altLang="en-US" sz="1600" dirty="0"/>
              <a:t>[Kroon 2010] </a:t>
            </a:r>
            <a:r>
              <a:rPr lang="nl-NL" altLang="en-US" sz="1600" dirty="0">
                <a:hlinkClick r:id="rId4"/>
              </a:rPr>
              <a:t>http://www.mathworks.com/matlabcentral/fileexchange/27813-classic-adaboost-classifier</a:t>
            </a:r>
            <a:endParaRPr lang="nl-NL" altLang="en-US" sz="1600" dirty="0"/>
          </a:p>
          <a:p>
            <a:pPr>
              <a:lnSpc>
                <a:spcPct val="80000"/>
              </a:lnSpc>
            </a:pPr>
            <a:r>
              <a:rPr lang="en-US" sz="1600" dirty="0"/>
              <a:t>Wu, </a:t>
            </a:r>
            <a:r>
              <a:rPr lang="en-US" sz="1600" dirty="0" err="1"/>
              <a:t>Yanli</a:t>
            </a:r>
            <a:r>
              <a:rPr lang="en-US" sz="1600" dirty="0"/>
              <a:t>, et al. "Application of alternating decision tree with AdaBoost and bagging ensembles for landslide susceptibility mapping." Catena 187 (2020): 104396.</a:t>
            </a:r>
            <a:r>
              <a:rPr lang="nl-NL" sz="1600" dirty="0"/>
              <a:t> </a:t>
            </a:r>
            <a:endParaRPr lang="en-US" altLang="en-US" sz="1600" dirty="0"/>
          </a:p>
          <a:p>
            <a:pPr eaLnBrk="1" hangingPunct="1">
              <a:lnSpc>
                <a:spcPct val="80000"/>
              </a:lnSpc>
            </a:pPr>
            <a:endParaRPr lang="en-US" altLang="en-US" sz="1600" dirty="0"/>
          </a:p>
        </p:txBody>
      </p:sp>
      <p:sp>
        <p:nvSpPr>
          <p:cNvPr id="5" name="Footer Placeholder 4"/>
          <p:cNvSpPr>
            <a:spLocks noGrp="1"/>
          </p:cNvSpPr>
          <p:nvPr>
            <p:ph type="ftr" sz="quarter" idx="11"/>
          </p:nvPr>
        </p:nvSpPr>
        <p:spPr/>
        <p:txBody>
          <a:bodyPr/>
          <a:lstStyle/>
          <a:p>
            <a:pPr>
              <a:defRPr/>
            </a:pPr>
            <a:r>
              <a:rPr lang="en-US" altLang="zh-CN"/>
              <a:t>Adaboost , 2022.9.29a</a:t>
            </a:r>
          </a:p>
        </p:txBody>
      </p:sp>
      <p:sp>
        <p:nvSpPr>
          <p:cNvPr id="68613"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5E190772-0ECD-44B4-999A-CF69F845A3DD}" type="slidenum">
              <a:rPr lang="en-US" altLang="en-US" sz="1200">
                <a:latin typeface="Garamond" pitchFamily="18" charset="0"/>
              </a:rPr>
              <a:pPr eaLnBrk="1" hangingPunct="1">
                <a:spcBef>
                  <a:spcPct val="0"/>
                </a:spcBef>
                <a:buFontTx/>
                <a:buNone/>
              </a:pPr>
              <a:t>82</a:t>
            </a:fld>
            <a:endParaRPr lang="en-US" altLang="en-US" sz="1200">
              <a:latin typeface="Garamond" pitchFamily="18" charset="0"/>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r>
              <a:rPr lang="en-US" altLang="zh-CN"/>
              <a:t>Matlab demo</a:t>
            </a:r>
            <a:endParaRPr lang="en-US" altLang="en-US"/>
          </a:p>
        </p:txBody>
      </p:sp>
      <p:sp>
        <p:nvSpPr>
          <p:cNvPr id="69635" name="Rectangle 3"/>
          <p:cNvSpPr>
            <a:spLocks noGrp="1" noChangeArrowheads="1"/>
          </p:cNvSpPr>
          <p:nvPr>
            <p:ph idx="1"/>
          </p:nvPr>
        </p:nvSpPr>
        <p:spPr/>
        <p:txBody>
          <a:bodyPr/>
          <a:lstStyle/>
          <a:p>
            <a:pPr eaLnBrk="1" hangingPunct="1"/>
            <a:r>
              <a:rPr lang="nl-NL" altLang="en-US" dirty="0"/>
              <a:t>[Kroon 2010] http://www.mathworks.com/matlabcentral/fileexchange/27813-classic-adaboost-classifier</a:t>
            </a:r>
            <a:endParaRPr lang="en-US" altLang="en-US" dirty="0"/>
          </a:p>
          <a:p>
            <a:pPr eaLnBrk="1" hangingPunct="1"/>
            <a:r>
              <a:rPr lang="en-US" altLang="en-US" dirty="0">
                <a:hlinkClick r:id="rId3"/>
              </a:rPr>
              <a:t>http://people.csail.mit.edu/torralba/shortCourseRLOC/boosting/boosting.html</a:t>
            </a:r>
            <a:endParaRPr lang="en-US" altLang="zh-CN" dirty="0"/>
          </a:p>
          <a:p>
            <a:pPr eaLnBrk="1" hangingPunct="1"/>
            <a:endParaRPr lang="en-US" altLang="en-US" dirty="0"/>
          </a:p>
        </p:txBody>
      </p:sp>
      <p:sp>
        <p:nvSpPr>
          <p:cNvPr id="5" name="Footer Placeholder 4"/>
          <p:cNvSpPr>
            <a:spLocks noGrp="1"/>
          </p:cNvSpPr>
          <p:nvPr>
            <p:ph type="ftr" sz="quarter" idx="11"/>
          </p:nvPr>
        </p:nvSpPr>
        <p:spPr/>
        <p:txBody>
          <a:bodyPr/>
          <a:lstStyle/>
          <a:p>
            <a:pPr>
              <a:defRPr/>
            </a:pPr>
            <a:r>
              <a:rPr lang="en-US" altLang="zh-CN"/>
              <a:t>Adaboost , 2022.9.29a</a:t>
            </a:r>
          </a:p>
        </p:txBody>
      </p:sp>
      <p:sp>
        <p:nvSpPr>
          <p:cNvPr id="69637"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944CEB0B-96B4-417E-B1FD-669565EC0393}" type="slidenum">
              <a:rPr lang="en-US" altLang="en-US" sz="1200">
                <a:latin typeface="Garamond" pitchFamily="18" charset="0"/>
              </a:rPr>
              <a:pPr eaLnBrk="1" hangingPunct="1">
                <a:spcBef>
                  <a:spcPct val="0"/>
                </a:spcBef>
                <a:buFontTx/>
                <a:buNone/>
              </a:pPr>
              <a:t>83</a:t>
            </a:fld>
            <a:endParaRPr lang="en-US" altLang="en-US" sz="1200">
              <a:latin typeface="Garamond" pitchFamily="18" charset="0"/>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normAutofit fontScale="90000"/>
          </a:bodyPr>
          <a:lstStyle/>
          <a:p>
            <a:pPr eaLnBrk="1" hangingPunct="1"/>
            <a:r>
              <a:rPr lang="en-US" altLang="en-US" dirty="0">
                <a:solidFill>
                  <a:srgbClr val="FF0000"/>
                </a:solidFill>
              </a:rPr>
              <a:t>Answer : Exercise 5</a:t>
            </a:r>
            <a:r>
              <a:rPr lang="en-US" altLang="en-US" dirty="0"/>
              <a:t>, t=1</a:t>
            </a:r>
            <a:r>
              <a:rPr lang="en-US" altLang="en-US" i="1" dirty="0"/>
              <a:t>, </a:t>
            </a:r>
            <a:r>
              <a:rPr lang="en-US" altLang="en-US" i="1" dirty="0">
                <a:sym typeface="Symbol" pitchFamily="18" charset="2"/>
              </a:rPr>
              <a:t></a:t>
            </a:r>
            <a:r>
              <a:rPr lang="en-US" altLang="en-US" i="1" baseline="-25000" dirty="0"/>
              <a:t>t=1</a:t>
            </a:r>
            <a:r>
              <a:rPr lang="en-US" altLang="en-US" i="1" dirty="0"/>
              <a:t>=1.1989</a:t>
            </a:r>
            <a:endParaRPr lang="en-US" altLang="en-US" dirty="0"/>
          </a:p>
        </p:txBody>
      </p:sp>
      <p:sp>
        <p:nvSpPr>
          <p:cNvPr id="70659" name="Rectangle 3"/>
          <p:cNvSpPr>
            <a:spLocks noGrp="1" noChangeArrowheads="1"/>
          </p:cNvSpPr>
          <p:nvPr>
            <p:ph idx="1"/>
          </p:nvPr>
        </p:nvSpPr>
        <p:spPr/>
        <p:txBody>
          <a:bodyPr/>
          <a:lstStyle/>
          <a:p>
            <a:pPr eaLnBrk="1" hangingPunct="1"/>
            <a:r>
              <a:rPr lang="en-US" altLang="en-US" dirty="0"/>
              <a:t> </a:t>
            </a:r>
          </a:p>
        </p:txBody>
      </p:sp>
      <p:sp>
        <p:nvSpPr>
          <p:cNvPr id="6" name="Footer Placeholder 4"/>
          <p:cNvSpPr>
            <a:spLocks noGrp="1"/>
          </p:cNvSpPr>
          <p:nvPr>
            <p:ph type="ftr" sz="quarter" idx="11"/>
          </p:nvPr>
        </p:nvSpPr>
        <p:spPr/>
        <p:txBody>
          <a:bodyPr/>
          <a:lstStyle/>
          <a:p>
            <a:pPr>
              <a:defRPr/>
            </a:pPr>
            <a:r>
              <a:rPr lang="en-US" altLang="zh-CN"/>
              <a:t>Adaboost , 2022.9.29a</a:t>
            </a:r>
          </a:p>
        </p:txBody>
      </p:sp>
      <p:sp>
        <p:nvSpPr>
          <p:cNvPr id="70661"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DAEB0EE4-E903-41F1-9CCD-F6081D2F9CC8}" type="slidenum">
              <a:rPr lang="en-US" altLang="en-US" sz="1200">
                <a:latin typeface="Garamond" pitchFamily="18" charset="0"/>
              </a:rPr>
              <a:pPr eaLnBrk="1" hangingPunct="1">
                <a:spcBef>
                  <a:spcPct val="0"/>
                </a:spcBef>
                <a:buFontTx/>
                <a:buNone/>
              </a:pPr>
              <a:t>84</a:t>
            </a:fld>
            <a:endParaRPr lang="en-US" altLang="en-US" sz="1200">
              <a:latin typeface="Garamond" pitchFamily="18" charset="0"/>
            </a:endParaRPr>
          </a:p>
        </p:txBody>
      </p:sp>
      <p:pic>
        <p:nvPicPr>
          <p:cNvPr id="70662" name="Picture 7" descr="out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1600200"/>
            <a:ext cx="64008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normAutofit fontScale="90000"/>
          </a:bodyPr>
          <a:lstStyle/>
          <a:p>
            <a:pPr algn="l" eaLnBrk="1" hangingPunct="1"/>
            <a:r>
              <a:rPr lang="en-US" altLang="en-US" dirty="0">
                <a:solidFill>
                  <a:srgbClr val="FF0000"/>
                </a:solidFill>
              </a:rPr>
              <a:t>Answer : Exercise 5</a:t>
            </a:r>
            <a:r>
              <a:rPr lang="en-US" altLang="en-US" dirty="0"/>
              <a:t>, </a:t>
            </a:r>
            <a:r>
              <a:rPr lang="en-US" altLang="en-US" i="1" dirty="0"/>
              <a:t>t=2, </a:t>
            </a:r>
            <a:r>
              <a:rPr lang="en-US" altLang="en-US" i="1" dirty="0">
                <a:sym typeface="Symbol" pitchFamily="18" charset="2"/>
              </a:rPr>
              <a:t></a:t>
            </a:r>
            <a:r>
              <a:rPr lang="en-US" altLang="en-US" i="1" baseline="-25000" dirty="0"/>
              <a:t>t=2</a:t>
            </a:r>
            <a:r>
              <a:rPr lang="en-US" altLang="en-US" i="1" dirty="0"/>
              <a:t>=1.5223</a:t>
            </a:r>
          </a:p>
        </p:txBody>
      </p:sp>
      <p:sp>
        <p:nvSpPr>
          <p:cNvPr id="71683" name="Rectangle 3"/>
          <p:cNvSpPr>
            <a:spLocks noGrp="1" noChangeArrowheads="1"/>
          </p:cNvSpPr>
          <p:nvPr>
            <p:ph idx="1"/>
          </p:nvPr>
        </p:nvSpPr>
        <p:spPr>
          <a:xfrm>
            <a:off x="457200" y="1143000"/>
            <a:ext cx="8229600" cy="4530725"/>
          </a:xfrm>
        </p:spPr>
        <p:txBody>
          <a:bodyPr/>
          <a:lstStyle/>
          <a:p>
            <a:pPr eaLnBrk="1" hangingPunct="1"/>
            <a:r>
              <a:rPr lang="en-US" altLang="en-US"/>
              <a:t> </a:t>
            </a:r>
          </a:p>
        </p:txBody>
      </p:sp>
      <p:sp>
        <p:nvSpPr>
          <p:cNvPr id="6" name="Footer Placeholder 4"/>
          <p:cNvSpPr>
            <a:spLocks noGrp="1"/>
          </p:cNvSpPr>
          <p:nvPr>
            <p:ph type="ftr" sz="quarter" idx="11"/>
          </p:nvPr>
        </p:nvSpPr>
        <p:spPr/>
        <p:txBody>
          <a:bodyPr/>
          <a:lstStyle/>
          <a:p>
            <a:pPr>
              <a:defRPr/>
            </a:pPr>
            <a:r>
              <a:rPr lang="en-US" altLang="zh-CN"/>
              <a:t>Adaboost , 2022.9.29a</a:t>
            </a:r>
          </a:p>
        </p:txBody>
      </p:sp>
      <p:sp>
        <p:nvSpPr>
          <p:cNvPr id="71685"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0C29D8BD-E96C-4802-9D42-F12FD361CB76}" type="slidenum">
              <a:rPr lang="en-US" altLang="en-US" sz="1200">
                <a:latin typeface="Garamond" pitchFamily="18" charset="0"/>
              </a:rPr>
              <a:pPr eaLnBrk="1" hangingPunct="1">
                <a:spcBef>
                  <a:spcPct val="0"/>
                </a:spcBef>
                <a:buFontTx/>
                <a:buNone/>
              </a:pPr>
              <a:t>85</a:t>
            </a:fld>
            <a:endParaRPr lang="en-US" altLang="en-US" sz="1200">
              <a:latin typeface="Garamond" pitchFamily="18" charset="0"/>
            </a:endParaRPr>
          </a:p>
        </p:txBody>
      </p:sp>
      <p:pic>
        <p:nvPicPr>
          <p:cNvPr id="71686" name="Picture 7" descr="out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1600200"/>
            <a:ext cx="64008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normAutofit fontScale="90000"/>
          </a:bodyPr>
          <a:lstStyle/>
          <a:p>
            <a:pPr eaLnBrk="1" hangingPunct="1"/>
            <a:r>
              <a:rPr lang="en-US" altLang="en-US" dirty="0">
                <a:solidFill>
                  <a:srgbClr val="FF0000"/>
                </a:solidFill>
              </a:rPr>
              <a:t>Answer : Exercise 5</a:t>
            </a:r>
            <a:r>
              <a:rPr lang="en-US" altLang="en-US" dirty="0"/>
              <a:t>, </a:t>
            </a:r>
            <a:r>
              <a:rPr lang="en-US" altLang="en-US" i="1" dirty="0"/>
              <a:t>t=3, </a:t>
            </a:r>
            <a:r>
              <a:rPr lang="en-US" altLang="en-US" i="1" dirty="0">
                <a:sym typeface="Symbol" pitchFamily="18" charset="2"/>
              </a:rPr>
              <a:t></a:t>
            </a:r>
            <a:r>
              <a:rPr lang="en-US" altLang="en-US" i="1" baseline="-25000" dirty="0"/>
              <a:t>t=3</a:t>
            </a:r>
            <a:r>
              <a:rPr lang="en-US" altLang="en-US" i="1" dirty="0"/>
              <a:t>=1.4979</a:t>
            </a:r>
            <a:endParaRPr lang="en-US" altLang="en-US" dirty="0"/>
          </a:p>
        </p:txBody>
      </p:sp>
      <p:sp>
        <p:nvSpPr>
          <p:cNvPr id="72707" name="Rectangle 3"/>
          <p:cNvSpPr>
            <a:spLocks noGrp="1" noChangeArrowheads="1"/>
          </p:cNvSpPr>
          <p:nvPr>
            <p:ph idx="1"/>
          </p:nvPr>
        </p:nvSpPr>
        <p:spPr/>
        <p:txBody>
          <a:bodyPr/>
          <a:lstStyle/>
          <a:p>
            <a:pPr eaLnBrk="1" hangingPunct="1"/>
            <a:r>
              <a:rPr lang="en-US" altLang="en-US"/>
              <a:t>  </a:t>
            </a:r>
          </a:p>
        </p:txBody>
      </p:sp>
      <p:sp>
        <p:nvSpPr>
          <p:cNvPr id="6" name="Footer Placeholder 4"/>
          <p:cNvSpPr>
            <a:spLocks noGrp="1"/>
          </p:cNvSpPr>
          <p:nvPr>
            <p:ph type="ftr" sz="quarter" idx="11"/>
          </p:nvPr>
        </p:nvSpPr>
        <p:spPr/>
        <p:txBody>
          <a:bodyPr/>
          <a:lstStyle/>
          <a:p>
            <a:pPr>
              <a:defRPr/>
            </a:pPr>
            <a:r>
              <a:rPr lang="en-US" altLang="zh-CN"/>
              <a:t>Adaboost , 2022.9.29a</a:t>
            </a:r>
          </a:p>
        </p:txBody>
      </p:sp>
      <p:sp>
        <p:nvSpPr>
          <p:cNvPr id="72709"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70FAD059-684A-46AD-9CBF-E2B4ED9B4498}" type="slidenum">
              <a:rPr lang="en-US" altLang="en-US" sz="1200">
                <a:latin typeface="Garamond" pitchFamily="18" charset="0"/>
              </a:rPr>
              <a:pPr eaLnBrk="1" hangingPunct="1">
                <a:spcBef>
                  <a:spcPct val="0"/>
                </a:spcBef>
                <a:buFontTx/>
                <a:buNone/>
              </a:pPr>
              <a:t>86</a:t>
            </a:fld>
            <a:endParaRPr lang="en-US" altLang="en-US" sz="1200">
              <a:latin typeface="Garamond" pitchFamily="18" charset="0"/>
            </a:endParaRPr>
          </a:p>
        </p:txBody>
      </p:sp>
      <p:pic>
        <p:nvPicPr>
          <p:cNvPr id="72710" name="Picture 7" descr="out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1524000"/>
            <a:ext cx="64008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373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8513" y="1905000"/>
            <a:ext cx="4826000" cy="3765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3733" name="Rectangle 2"/>
          <p:cNvSpPr>
            <a:spLocks noGrp="1" noChangeArrowheads="1"/>
          </p:cNvSpPr>
          <p:nvPr>
            <p:ph type="title"/>
          </p:nvPr>
        </p:nvSpPr>
        <p:spPr/>
        <p:txBody>
          <a:bodyPr rtlCol="0">
            <a:normAutofit fontScale="90000"/>
          </a:bodyPr>
          <a:lstStyle/>
          <a:p>
            <a:pPr eaLnBrk="1" fontAlgn="auto" hangingPunct="1">
              <a:spcAft>
                <a:spcPts val="0"/>
              </a:spcAft>
              <a:defRPr/>
            </a:pPr>
            <a:r>
              <a:rPr lang="en-US" altLang="en-US" dirty="0">
                <a:solidFill>
                  <a:srgbClr val="FF0000"/>
                </a:solidFill>
              </a:rPr>
              <a:t>Answer : Exercise 5</a:t>
            </a:r>
            <a:r>
              <a:rPr lang="en-US" altLang="en-US" dirty="0"/>
              <a:t>, strong classifier</a:t>
            </a:r>
          </a:p>
        </p:txBody>
      </p:sp>
      <p:sp>
        <p:nvSpPr>
          <p:cNvPr id="73732" name="Rectangle 3"/>
          <p:cNvSpPr>
            <a:spLocks noGrp="1" noChangeArrowheads="1"/>
          </p:cNvSpPr>
          <p:nvPr>
            <p:ph idx="1"/>
          </p:nvPr>
        </p:nvSpPr>
        <p:spPr/>
        <p:txBody>
          <a:bodyPr/>
          <a:lstStyle/>
          <a:p>
            <a:pPr eaLnBrk="1" hangingPunct="1"/>
            <a:r>
              <a:rPr lang="en-US" altLang="en-US"/>
              <a:t> </a:t>
            </a:r>
          </a:p>
        </p:txBody>
      </p:sp>
      <p:sp>
        <p:nvSpPr>
          <p:cNvPr id="6" name="Footer Placeholder 4"/>
          <p:cNvSpPr>
            <a:spLocks noGrp="1"/>
          </p:cNvSpPr>
          <p:nvPr>
            <p:ph type="ftr" sz="quarter" idx="11"/>
          </p:nvPr>
        </p:nvSpPr>
        <p:spPr/>
        <p:txBody>
          <a:bodyPr/>
          <a:lstStyle/>
          <a:p>
            <a:pPr>
              <a:defRPr/>
            </a:pPr>
            <a:r>
              <a:rPr lang="en-US" altLang="zh-CN"/>
              <a:t>Adaboost , 2022.9.29a</a:t>
            </a:r>
          </a:p>
        </p:txBody>
      </p:sp>
      <p:sp>
        <p:nvSpPr>
          <p:cNvPr id="73734"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E5E35283-7935-40EB-BEF8-120B19383CB5}" type="slidenum">
              <a:rPr lang="en-US" altLang="en-US" sz="1200">
                <a:latin typeface="Garamond" pitchFamily="18" charset="0"/>
              </a:rPr>
              <a:pPr eaLnBrk="1" hangingPunct="1">
                <a:spcBef>
                  <a:spcPct val="0"/>
                </a:spcBef>
                <a:buFontTx/>
                <a:buNone/>
              </a:pPr>
              <a:t>87</a:t>
            </a:fld>
            <a:endParaRPr lang="en-US" altLang="en-US" sz="1200">
              <a:latin typeface="Garamond" pitchFamily="18" charset="0"/>
            </a:endParaRPr>
          </a:p>
        </p:txBody>
      </p:sp>
      <p:cxnSp>
        <p:nvCxnSpPr>
          <p:cNvPr id="73735" name="Straight Connector 2"/>
          <p:cNvCxnSpPr>
            <a:cxnSpLocks noChangeShapeType="1"/>
          </p:cNvCxnSpPr>
          <p:nvPr/>
        </p:nvCxnSpPr>
        <p:spPr bwMode="auto">
          <a:xfrm>
            <a:off x="3273425" y="2463800"/>
            <a:ext cx="0" cy="3479800"/>
          </a:xfrm>
          <a:prstGeom prst="line">
            <a:avLst/>
          </a:prstGeom>
          <a:noFill/>
          <a:ln w="25400" algn="ctr">
            <a:solidFill>
              <a:srgbClr val="FF7C8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3736" name="Straight Connector 10"/>
          <p:cNvCxnSpPr>
            <a:cxnSpLocks noChangeShapeType="1"/>
          </p:cNvCxnSpPr>
          <p:nvPr/>
        </p:nvCxnSpPr>
        <p:spPr bwMode="auto">
          <a:xfrm>
            <a:off x="3505200" y="2438400"/>
            <a:ext cx="0" cy="3505200"/>
          </a:xfrm>
          <a:prstGeom prst="line">
            <a:avLst/>
          </a:prstGeom>
          <a:noFill/>
          <a:ln w="25400" algn="ctr">
            <a:solidFill>
              <a:srgbClr val="FF7C8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3737" name="Straight Connector 8"/>
          <p:cNvCxnSpPr>
            <a:cxnSpLocks noChangeShapeType="1"/>
          </p:cNvCxnSpPr>
          <p:nvPr/>
        </p:nvCxnSpPr>
        <p:spPr bwMode="auto">
          <a:xfrm>
            <a:off x="1828800" y="4049713"/>
            <a:ext cx="3733800" cy="0"/>
          </a:xfrm>
          <a:prstGeom prst="line">
            <a:avLst/>
          </a:prstGeom>
          <a:noFill/>
          <a:ln w="25400" algn="ctr">
            <a:solidFill>
              <a:srgbClr val="FF7C8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3738" name="TextBox 12"/>
          <p:cNvSpPr txBox="1">
            <a:spLocks noChangeArrowheads="1"/>
          </p:cNvSpPr>
          <p:nvPr/>
        </p:nvSpPr>
        <p:spPr bwMode="auto">
          <a:xfrm>
            <a:off x="2816225" y="2390775"/>
            <a:ext cx="4699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2000">
                <a:latin typeface="Arial" charset="0"/>
              </a:rPr>
              <a:t>h1</a:t>
            </a:r>
          </a:p>
        </p:txBody>
      </p:sp>
      <p:sp>
        <p:nvSpPr>
          <p:cNvPr id="73739" name="TextBox 17"/>
          <p:cNvSpPr txBox="1">
            <a:spLocks noChangeArrowheads="1"/>
          </p:cNvSpPr>
          <p:nvPr/>
        </p:nvSpPr>
        <p:spPr bwMode="auto">
          <a:xfrm>
            <a:off x="1295400" y="3790950"/>
            <a:ext cx="4699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2000">
                <a:latin typeface="Arial" charset="0"/>
              </a:rPr>
              <a:t>h3</a:t>
            </a:r>
          </a:p>
        </p:txBody>
      </p:sp>
      <p:sp>
        <p:nvSpPr>
          <p:cNvPr id="73740" name="TextBox 18"/>
          <p:cNvSpPr txBox="1">
            <a:spLocks noChangeArrowheads="1"/>
          </p:cNvSpPr>
          <p:nvPr/>
        </p:nvSpPr>
        <p:spPr bwMode="auto">
          <a:xfrm>
            <a:off x="3517900" y="2390775"/>
            <a:ext cx="4699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2000">
                <a:latin typeface="Arial" charset="0"/>
              </a:rPr>
              <a:t>h2</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algn="l" eaLnBrk="1" hangingPunct="1"/>
            <a:r>
              <a:rPr lang="en-US" altLang="en-US" sz="3200" dirty="0">
                <a:solidFill>
                  <a:srgbClr val="FF0000"/>
                </a:solidFill>
              </a:rPr>
              <a:t>Answer:5 </a:t>
            </a:r>
            <a:r>
              <a:rPr lang="en-US" altLang="en-US" sz="3200" dirty="0"/>
              <a:t> </a:t>
            </a:r>
            <a:br>
              <a:rPr lang="en-US" altLang="en-US" sz="3200" dirty="0"/>
            </a:br>
            <a:r>
              <a:rPr lang="en-US" altLang="en-US" sz="3200" dirty="0"/>
              <a:t>Testing example 5 </a:t>
            </a:r>
          </a:p>
        </p:txBody>
      </p:sp>
      <p:sp>
        <p:nvSpPr>
          <p:cNvPr id="74755" name="Rectangle 3"/>
          <p:cNvSpPr>
            <a:spLocks noGrp="1" noChangeArrowheads="1"/>
          </p:cNvSpPr>
          <p:nvPr>
            <p:ph type="body" sz="half" idx="1"/>
          </p:nvPr>
        </p:nvSpPr>
        <p:spPr/>
        <p:txBody>
          <a:bodyPr/>
          <a:lstStyle/>
          <a:p>
            <a:pPr eaLnBrk="1" hangingPunct="1"/>
            <a:r>
              <a:rPr lang="en-US" altLang="en-US" sz="2600"/>
              <a:t> </a:t>
            </a:r>
          </a:p>
        </p:txBody>
      </p:sp>
      <p:graphicFrame>
        <p:nvGraphicFramePr>
          <p:cNvPr id="74756" name="Object 6"/>
          <p:cNvGraphicFramePr>
            <a:graphicFrameLocks noGrp="1" noChangeAspect="1"/>
          </p:cNvGraphicFramePr>
          <p:nvPr>
            <p:ph sz="half" idx="2"/>
          </p:nvPr>
        </p:nvGraphicFramePr>
        <p:xfrm>
          <a:off x="5181600" y="152400"/>
          <a:ext cx="2820988" cy="1219200"/>
        </p:xfrm>
        <a:graphic>
          <a:graphicData uri="http://schemas.openxmlformats.org/presentationml/2006/ole">
            <mc:AlternateContent xmlns:mc="http://schemas.openxmlformats.org/markup-compatibility/2006">
              <mc:Choice xmlns:v="urn:schemas-microsoft-com:vml" Requires="v">
                <p:oleObj name="Equation" r:id="rId3" imgW="1587500" imgH="685800" progId="Equation.3">
                  <p:embed/>
                </p:oleObj>
              </mc:Choice>
              <mc:Fallback>
                <p:oleObj name="Equation" r:id="rId3" imgW="1587500" imgH="685800" progId="Equation.3">
                  <p:embed/>
                  <p:pic>
                    <p:nvPicPr>
                      <p:cNvPr id="0" name="Object 6"/>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1600" y="152400"/>
                        <a:ext cx="2820988"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Footer Placeholder 5"/>
          <p:cNvSpPr>
            <a:spLocks noGrp="1"/>
          </p:cNvSpPr>
          <p:nvPr>
            <p:ph type="ftr" sz="quarter" idx="11"/>
          </p:nvPr>
        </p:nvSpPr>
        <p:spPr/>
        <p:txBody>
          <a:bodyPr/>
          <a:lstStyle/>
          <a:p>
            <a:pPr>
              <a:defRPr/>
            </a:pPr>
            <a:r>
              <a:rPr lang="en-US" altLang="zh-CN"/>
              <a:t>Adaboost , 2022.9.29a</a:t>
            </a:r>
          </a:p>
        </p:txBody>
      </p:sp>
      <p:sp>
        <p:nvSpPr>
          <p:cNvPr id="74758"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AC9FB8D4-3BFD-4367-B619-2068F0AB05E1}" type="slidenum">
              <a:rPr lang="en-US" altLang="en-US" sz="1200">
                <a:latin typeface="Garamond" pitchFamily="18" charset="0"/>
              </a:rPr>
              <a:pPr eaLnBrk="1" hangingPunct="1">
                <a:spcBef>
                  <a:spcPct val="0"/>
                </a:spcBef>
                <a:buFontTx/>
                <a:buNone/>
              </a:pPr>
              <a:t>88</a:t>
            </a:fld>
            <a:endParaRPr lang="en-US" altLang="en-US" sz="1200">
              <a:latin typeface="Garamond" pitchFamily="18" charset="0"/>
            </a:endParaRPr>
          </a:p>
        </p:txBody>
      </p:sp>
      <p:pic>
        <p:nvPicPr>
          <p:cNvPr id="74759" name="Picture 5" descr="test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3000" y="1295400"/>
            <a:ext cx="6858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4760" name="TextBox 1"/>
          <p:cNvSpPr txBox="1">
            <a:spLocks noChangeArrowheads="1"/>
          </p:cNvSpPr>
          <p:nvPr/>
        </p:nvSpPr>
        <p:spPr bwMode="auto">
          <a:xfrm>
            <a:off x="847725" y="4343400"/>
            <a:ext cx="5905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2000">
                <a:latin typeface="Arial" charset="0"/>
              </a:rPr>
              <a:t>CE</a:t>
            </a:r>
            <a:r>
              <a:rPr lang="en-US" altLang="en-US" sz="2000" baseline="-25000">
                <a:latin typeface="Arial" charset="0"/>
              </a:rPr>
              <a:t>t</a:t>
            </a:r>
          </a:p>
        </p:txBody>
      </p:sp>
      <p:sp>
        <p:nvSpPr>
          <p:cNvPr id="74761" name="TextBox 10"/>
          <p:cNvSpPr txBox="1">
            <a:spLocks noChangeArrowheads="1"/>
          </p:cNvSpPr>
          <p:nvPr/>
        </p:nvSpPr>
        <p:spPr bwMode="auto">
          <a:xfrm>
            <a:off x="304800" y="5029200"/>
            <a:ext cx="1195388"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1200">
                <a:latin typeface="Arial" charset="0"/>
              </a:rPr>
              <a:t>Use Step4 of the AdaBoost algo. </a:t>
            </a:r>
          </a:p>
          <a:p>
            <a:pPr eaLnBrk="1" hangingPunct="1">
              <a:spcBef>
                <a:spcPct val="0"/>
              </a:spcBef>
              <a:buFontTx/>
              <a:buNone/>
            </a:pPr>
            <a:r>
              <a:rPr lang="en-US" altLang="en-US" sz="1200">
                <a:latin typeface="Arial" charset="0"/>
              </a:rPr>
              <a:t>To find CE</a:t>
            </a:r>
            <a:r>
              <a:rPr lang="en-US" altLang="en-US" sz="1200" baseline="-25000">
                <a:latin typeface="Arial" charset="0"/>
              </a:rPr>
              <a:t>t</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80" name="Rectangle 2"/>
          <p:cNvSpPr>
            <a:spLocks noGrp="1" noChangeArrowheads="1"/>
          </p:cNvSpPr>
          <p:nvPr>
            <p:ph type="title"/>
          </p:nvPr>
        </p:nvSpPr>
        <p:spPr/>
        <p:txBody>
          <a:bodyPr>
            <a:normAutofit fontScale="90000"/>
          </a:bodyPr>
          <a:lstStyle/>
          <a:p>
            <a:pPr eaLnBrk="1" hangingPunct="1"/>
            <a:r>
              <a:rPr lang="en-US" altLang="en-US" sz="2300" dirty="0"/>
              <a:t>exercise 6 (Take home exercise )</a:t>
            </a:r>
            <a:br>
              <a:rPr lang="en-US" altLang="en-US" sz="2300" dirty="0"/>
            </a:br>
            <a:r>
              <a:rPr lang="en-US" altLang="en-US" sz="2300" dirty="0"/>
              <a:t>Find the strong classifier from this training data set. Write clearly the types of h( ) (e.g. left=blue, right =red, threshold at u or v </a:t>
            </a:r>
            <a:r>
              <a:rPr lang="en-US" altLang="en-US" sz="2300" dirty="0" err="1"/>
              <a:t>etc</a:t>
            </a:r>
            <a:r>
              <a:rPr lang="en-US" altLang="en-US" sz="2300" dirty="0"/>
              <a:t>) and value of </a:t>
            </a:r>
            <a:r>
              <a:rPr lang="el-GR" altLang="en-US" sz="2300" dirty="0"/>
              <a:t>ε</a:t>
            </a:r>
            <a:r>
              <a:rPr lang="en-US" altLang="en-US" sz="2300" dirty="0"/>
              <a:t> and </a:t>
            </a:r>
            <a:r>
              <a:rPr lang="el-GR" altLang="en-US" sz="2300" dirty="0"/>
              <a:t>α</a:t>
            </a:r>
            <a:r>
              <a:rPr lang="en-US" altLang="en-US" sz="2300" dirty="0"/>
              <a:t> of each stage t.</a:t>
            </a:r>
            <a:endParaRPr lang="el-GR" altLang="en-US" sz="2300" dirty="0"/>
          </a:p>
        </p:txBody>
      </p:sp>
      <p:sp>
        <p:nvSpPr>
          <p:cNvPr id="75781" name="Rectangle 3"/>
          <p:cNvSpPr>
            <a:spLocks noGrp="1" noChangeArrowheads="1"/>
          </p:cNvSpPr>
          <p:nvPr>
            <p:ph type="body" sz="half" idx="1"/>
          </p:nvPr>
        </p:nvSpPr>
        <p:spPr>
          <a:xfrm>
            <a:off x="457200" y="2133600"/>
            <a:ext cx="4572000" cy="3997325"/>
          </a:xfrm>
        </p:spPr>
        <p:txBody>
          <a:bodyPr>
            <a:normAutofit/>
          </a:bodyPr>
          <a:lstStyle/>
          <a:p>
            <a:pPr marL="0" indent="0" eaLnBrk="1" hangingPunct="1">
              <a:lnSpc>
                <a:spcPct val="80000"/>
              </a:lnSpc>
              <a:buFont typeface="Arial" charset="0"/>
              <a:buNone/>
            </a:pPr>
            <a:r>
              <a:rPr lang="en-US" altLang="en-US" sz="1900"/>
              <a:t>if example ==3 %assign 13</a:t>
            </a:r>
          </a:p>
          <a:p>
            <a:pPr marL="0" indent="0" eaLnBrk="1" hangingPunct="1">
              <a:lnSpc>
                <a:spcPct val="80000"/>
              </a:lnSpc>
            </a:pPr>
            <a:r>
              <a:rPr lang="en-US" altLang="en-US" sz="1900"/>
              <a:t> blue=[ -23   19</a:t>
            </a:r>
          </a:p>
          <a:p>
            <a:pPr marL="0" indent="0" eaLnBrk="1" hangingPunct="1">
              <a:lnSpc>
                <a:spcPct val="80000"/>
              </a:lnSpc>
            </a:pPr>
            <a:r>
              <a:rPr lang="en-US" altLang="en-US" sz="1900"/>
              <a:t>                18  13</a:t>
            </a:r>
          </a:p>
          <a:p>
            <a:pPr marL="0" indent="0" eaLnBrk="1" hangingPunct="1">
              <a:lnSpc>
                <a:spcPct val="80000"/>
              </a:lnSpc>
            </a:pPr>
            <a:r>
              <a:rPr lang="en-US" altLang="en-US" sz="1900"/>
              <a:t>                3   23</a:t>
            </a:r>
          </a:p>
          <a:p>
            <a:pPr marL="0" indent="0" eaLnBrk="1" hangingPunct="1">
              <a:lnSpc>
                <a:spcPct val="80000"/>
              </a:lnSpc>
            </a:pPr>
            <a:r>
              <a:rPr lang="en-US" altLang="en-US" sz="1900"/>
              <a:t>                12   22];</a:t>
            </a:r>
          </a:p>
          <a:p>
            <a:pPr marL="0" indent="0" eaLnBrk="1" hangingPunct="1">
              <a:lnSpc>
                <a:spcPct val="80000"/>
              </a:lnSpc>
            </a:pPr>
            <a:r>
              <a:rPr lang="en-US" altLang="en-US" sz="1900"/>
              <a:t>        red=[   13   18</a:t>
            </a:r>
          </a:p>
          <a:p>
            <a:pPr marL="0" indent="0" eaLnBrk="1" hangingPunct="1">
              <a:lnSpc>
                <a:spcPct val="80000"/>
              </a:lnSpc>
            </a:pPr>
            <a:r>
              <a:rPr lang="en-US" altLang="en-US" sz="1900"/>
              <a:t>                -43 -3</a:t>
            </a:r>
          </a:p>
          <a:p>
            <a:pPr marL="0" indent="0" eaLnBrk="1" hangingPunct="1">
              <a:lnSpc>
                <a:spcPct val="80000"/>
              </a:lnSpc>
            </a:pPr>
            <a:r>
              <a:rPr lang="en-US" altLang="en-US" sz="1900"/>
              <a:t>                21  -14</a:t>
            </a:r>
          </a:p>
          <a:p>
            <a:pPr marL="0" indent="0" eaLnBrk="1" hangingPunct="1">
              <a:lnSpc>
                <a:spcPct val="80000"/>
              </a:lnSpc>
            </a:pPr>
            <a:r>
              <a:rPr lang="en-US" altLang="en-US" sz="1900"/>
              <a:t>                29 -8];        datafeatures=[blue;red];</a:t>
            </a:r>
          </a:p>
          <a:p>
            <a:pPr marL="0" indent="0" eaLnBrk="1" hangingPunct="1">
              <a:lnSpc>
                <a:spcPct val="80000"/>
              </a:lnSpc>
            </a:pPr>
            <a:r>
              <a:rPr lang="en-US" altLang="en-US" sz="1900"/>
              <a:t>        dataclass=[ -1 -1 -1 -1 -1  1 1  1 1 1 ];</a:t>
            </a:r>
          </a:p>
          <a:p>
            <a:pPr marL="0" indent="0" eaLnBrk="1" hangingPunct="1">
              <a:lnSpc>
                <a:spcPct val="80000"/>
              </a:lnSpc>
            </a:pPr>
            <a:endParaRPr lang="en-US" altLang="en-US" sz="1900"/>
          </a:p>
        </p:txBody>
      </p:sp>
      <p:graphicFrame>
        <p:nvGraphicFramePr>
          <p:cNvPr id="2" name="Object 4"/>
          <p:cNvGraphicFramePr>
            <a:graphicFrameLocks noGrp="1" noChangeAspect="1"/>
          </p:cNvGraphicFramePr>
          <p:nvPr>
            <p:ph sz="half" idx="2"/>
          </p:nvPr>
        </p:nvGraphicFramePr>
        <p:xfrm>
          <a:off x="5083175" y="2438400"/>
          <a:ext cx="2711450" cy="1539875"/>
        </p:xfrm>
        <a:graphic>
          <a:graphicData uri="http://schemas.openxmlformats.org/presentationml/2006/ole">
            <mc:AlternateContent xmlns:mc="http://schemas.openxmlformats.org/markup-compatibility/2006">
              <mc:Choice xmlns:v="urn:schemas-microsoft-com:vml" Requires="v">
                <p:oleObj name="Equation" r:id="rId3" imgW="1587500" imgH="901700" progId="Equation.3">
                  <p:embed/>
                </p:oleObj>
              </mc:Choice>
              <mc:Fallback>
                <p:oleObj name="Equation" r:id="rId3" imgW="1587500" imgH="901700" progId="Equation.3">
                  <p:embed/>
                  <p:pic>
                    <p:nvPicPr>
                      <p:cNvPr id="0" name="Object 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83175" y="2438400"/>
                        <a:ext cx="2711450" cy="1539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Footer Placeholder 5"/>
          <p:cNvSpPr>
            <a:spLocks noGrp="1"/>
          </p:cNvSpPr>
          <p:nvPr>
            <p:ph type="ftr" sz="quarter" idx="11"/>
          </p:nvPr>
        </p:nvSpPr>
        <p:spPr/>
        <p:txBody>
          <a:bodyPr/>
          <a:lstStyle/>
          <a:p>
            <a:pPr>
              <a:defRPr/>
            </a:pPr>
            <a:r>
              <a:rPr lang="en-US" altLang="zh-CN"/>
              <a:t>Adaboost , 2022.9.29a</a:t>
            </a:r>
          </a:p>
        </p:txBody>
      </p:sp>
      <p:sp>
        <p:nvSpPr>
          <p:cNvPr id="75782"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7E72C2CA-0508-40F6-ADBB-D4C230E13D7E}" type="slidenum">
              <a:rPr lang="en-US" altLang="en-US" sz="1200">
                <a:latin typeface="Garamond" pitchFamily="18" charset="0"/>
              </a:rPr>
              <a:pPr eaLnBrk="1" hangingPunct="1">
                <a:spcBef>
                  <a:spcPct val="0"/>
                </a:spcBef>
                <a:buFontTx/>
                <a:buNone/>
              </a:pPr>
              <a:t>89</a:t>
            </a:fld>
            <a:endParaRPr lang="en-US" altLang="en-US" sz="1200">
              <a:latin typeface="Garamond"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41325" y="152400"/>
            <a:ext cx="8229600" cy="484188"/>
          </a:xfrm>
        </p:spPr>
        <p:txBody>
          <a:bodyPr/>
          <a:lstStyle/>
          <a:p>
            <a:pPr eaLnBrk="1" hangingPunct="1"/>
            <a:r>
              <a:rPr lang="en-US" altLang="zh-CN" sz="1800"/>
              <a:t>First let us learn what is a weak classifier h( )</a:t>
            </a:r>
            <a:endParaRPr lang="en-US" altLang="en-US" sz="1800">
              <a:ea typeface="SimSun" pitchFamily="2" charset="-122"/>
            </a:endParaRPr>
          </a:p>
        </p:txBody>
      </p:sp>
      <p:sp>
        <p:nvSpPr>
          <p:cNvPr id="9221" name="Rectangle 3"/>
          <p:cNvSpPr>
            <a:spLocks noGrp="1" noChangeArrowheads="1"/>
          </p:cNvSpPr>
          <p:nvPr>
            <p:ph type="body" sz="half" idx="1"/>
          </p:nvPr>
        </p:nvSpPr>
        <p:spPr>
          <a:xfrm flipH="1">
            <a:off x="7791450" y="6324600"/>
            <a:ext cx="228600" cy="339725"/>
          </a:xfrm>
        </p:spPr>
        <p:txBody>
          <a:bodyPr>
            <a:normAutofit lnSpcReduction="10000"/>
          </a:bodyPr>
          <a:lstStyle/>
          <a:p>
            <a:pPr eaLnBrk="1" hangingPunct="1">
              <a:lnSpc>
                <a:spcPct val="80000"/>
              </a:lnSpc>
            </a:pPr>
            <a:r>
              <a:rPr lang="en-US" altLang="zh-CN" sz="2000"/>
              <a:t> </a:t>
            </a:r>
            <a:endParaRPr lang="en-US" altLang="en-US" sz="2000"/>
          </a:p>
        </p:txBody>
      </p:sp>
      <mc:AlternateContent xmlns:mc="http://schemas.openxmlformats.org/markup-compatibility/2006" xmlns:a14="http://schemas.microsoft.com/office/drawing/2010/main">
        <mc:Choice Requires="a14">
          <p:sp>
            <p:nvSpPr>
              <p:cNvPr id="1026" name="Object 5"/>
              <p:cNvSpPr txBox="1">
                <a:spLocks noGrp="1"/>
              </p:cNvSpPr>
              <p:nvPr>
                <p:ph sz="quarter" idx="2"/>
              </p:nvPr>
            </p:nvSpPr>
            <p:spPr bwMode="auto">
              <a:xfrm>
                <a:off x="403225" y="538163"/>
                <a:ext cx="5287963" cy="6237287"/>
              </a:xfrm>
              <a:prstGeom prst="rect">
                <a:avLst/>
              </a:prstGeom>
              <a:noFill/>
              <a:ln>
                <a:noFill/>
              </a:ln>
            </p:spPr>
            <p:txBody>
              <a:bodyPr>
                <a:normAutofit fontScale="32500" lnSpcReduction="20000"/>
              </a:bodyPr>
              <a:lstStyle/>
              <a:p>
                <a:pPr algn="just">
                  <a:buNone/>
                </a:pPr>
                <a14:m>
                  <m:oMathPara xmlns:m="http://schemas.openxmlformats.org/officeDocument/2006/math">
                    <m:oMathParaPr>
                      <m:jc m:val="left"/>
                    </m:oMathParaPr>
                    <m:oMath xmlns:m="http://schemas.openxmlformats.org/officeDocument/2006/math">
                      <m:r>
                        <m:rPr>
                          <m:nor/>
                        </m:rPr>
                        <a:rPr lang="en-US" sz="4000" i="0" smtClean="0">
                          <a:solidFill>
                            <a:srgbClr val="000000"/>
                          </a:solidFill>
                          <a:latin typeface="Cambria Math" panose="02040503050406030204" pitchFamily="18" charset="0"/>
                        </a:rPr>
                        <m:t>−−</m:t>
                      </m:r>
                      <m:r>
                        <m:rPr>
                          <m:nor/>
                        </m:rPr>
                        <a:rPr lang="en-US" sz="4000" i="0" smtClean="0">
                          <a:solidFill>
                            <a:srgbClr val="000000"/>
                          </a:solidFill>
                          <a:latin typeface="Cambria Math" panose="02040503050406030204" pitchFamily="18" charset="0"/>
                        </a:rPr>
                        <m:t>Case</m:t>
                      </m:r>
                      <m:r>
                        <m:rPr>
                          <m:nor/>
                        </m:rPr>
                        <a:rPr lang="en-US" sz="4000" i="0" smtClean="0">
                          <a:solidFill>
                            <a:srgbClr val="000000"/>
                          </a:solidFill>
                          <a:latin typeface="Cambria Math" panose="02040503050406030204" pitchFamily="18" charset="0"/>
                        </a:rPr>
                        <m:t>1−− </m:t>
                      </m:r>
                    </m:oMath>
                    <m:oMath xmlns:m="http://schemas.openxmlformats.org/officeDocument/2006/math">
                      <m:r>
                        <m:rPr>
                          <m:nor/>
                        </m:rPr>
                        <a:rPr lang="en-US" sz="4000" i="0">
                          <a:solidFill>
                            <a:srgbClr val="000000"/>
                          </a:solidFill>
                          <a:latin typeface="Cambria Math" panose="02040503050406030204" pitchFamily="18" charset="0"/>
                        </a:rPr>
                        <m:t>If</m:t>
                      </m:r>
                      <m:r>
                        <m:rPr>
                          <m:nor/>
                        </m:rPr>
                        <a:rPr lang="en-US" sz="4000" i="0">
                          <a:solidFill>
                            <a:srgbClr val="000000"/>
                          </a:solidFill>
                          <a:latin typeface="Cambria Math" panose="02040503050406030204" pitchFamily="18" charset="0"/>
                        </a:rPr>
                        <m:t> </m:t>
                      </m:r>
                      <m:r>
                        <m:rPr>
                          <m:nor/>
                        </m:rPr>
                        <a:rPr lang="en-US" sz="4000" i="0">
                          <a:solidFill>
                            <a:srgbClr val="000000"/>
                          </a:solidFill>
                          <a:latin typeface="Cambria Math" panose="02040503050406030204" pitchFamily="18" charset="0"/>
                        </a:rPr>
                        <m:t>a</m:t>
                      </m:r>
                      <m:r>
                        <m:rPr>
                          <m:nor/>
                        </m:rPr>
                        <a:rPr lang="en-US" sz="4000" i="0">
                          <a:solidFill>
                            <a:srgbClr val="000000"/>
                          </a:solidFill>
                          <a:latin typeface="Cambria Math" panose="02040503050406030204" pitchFamily="18" charset="0"/>
                        </a:rPr>
                        <m:t> </m:t>
                      </m:r>
                      <m:r>
                        <m:rPr>
                          <m:nor/>
                        </m:rPr>
                        <a:rPr lang="en-US" sz="4000" i="0">
                          <a:solidFill>
                            <a:srgbClr val="000000"/>
                          </a:solidFill>
                          <a:latin typeface="Cambria Math" panose="02040503050406030204" pitchFamily="18" charset="0"/>
                        </a:rPr>
                        <m:t>point</m:t>
                      </m:r>
                      <m:r>
                        <m:rPr>
                          <m:nor/>
                        </m:rPr>
                        <a:rPr lang="en-US" sz="4000" i="0">
                          <a:solidFill>
                            <a:srgbClr val="000000"/>
                          </a:solidFill>
                          <a:latin typeface="Cambria Math" panose="02040503050406030204" pitchFamily="18" charset="0"/>
                        </a:rPr>
                        <m:t> </m:t>
                      </m:r>
                      <m:r>
                        <a:rPr lang="en-US" sz="4000" i="1">
                          <a:solidFill>
                            <a:srgbClr val="000000"/>
                          </a:solidFill>
                          <a:latin typeface="Cambria Math" panose="02040503050406030204" pitchFamily="18" charset="0"/>
                        </a:rPr>
                        <m:t>(</m:t>
                      </m:r>
                      <m:r>
                        <a:rPr lang="en-US" sz="4000" i="1">
                          <a:solidFill>
                            <a:srgbClr val="000000"/>
                          </a:solidFill>
                          <a:latin typeface="Cambria Math" panose="02040503050406030204" pitchFamily="18" charset="0"/>
                        </a:rPr>
                        <m:t>𝑥</m:t>
                      </m:r>
                      <m:r>
                        <a:rPr lang="en-US" sz="4000" i="1">
                          <a:solidFill>
                            <a:srgbClr val="000000"/>
                          </a:solidFill>
                          <a:latin typeface="Cambria Math" panose="02040503050406030204" pitchFamily="18" charset="0"/>
                        </a:rPr>
                        <m:t>=[</m:t>
                      </m:r>
                      <m:r>
                        <a:rPr lang="en-US" sz="4000" i="1">
                          <a:solidFill>
                            <a:srgbClr val="000000"/>
                          </a:solidFill>
                          <a:latin typeface="Cambria Math" panose="02040503050406030204" pitchFamily="18" charset="0"/>
                        </a:rPr>
                        <m:t>𝑢</m:t>
                      </m:r>
                      <m:r>
                        <a:rPr lang="en-US" sz="4000" i="1">
                          <a:solidFill>
                            <a:srgbClr val="000000"/>
                          </a:solidFill>
                          <a:latin typeface="Cambria Math" panose="02040503050406030204" pitchFamily="18" charset="0"/>
                        </a:rPr>
                        <m:t>,</m:t>
                      </m:r>
                      <m:r>
                        <a:rPr lang="en-US" sz="4000" i="1">
                          <a:solidFill>
                            <a:srgbClr val="000000"/>
                          </a:solidFill>
                          <a:latin typeface="Cambria Math" panose="02040503050406030204" pitchFamily="18" charset="0"/>
                        </a:rPr>
                        <m:t>𝑣</m:t>
                      </m:r>
                      <m:r>
                        <a:rPr lang="en-US" sz="4000" i="1">
                          <a:solidFill>
                            <a:srgbClr val="000000"/>
                          </a:solidFill>
                          <a:latin typeface="Cambria Math" panose="02040503050406030204" pitchFamily="18" charset="0"/>
                        </a:rPr>
                        <m:t>])</m:t>
                      </m:r>
                      <m:r>
                        <m:rPr>
                          <m:nor/>
                        </m:rPr>
                        <a:rPr lang="en-US" sz="4000" i="0">
                          <a:solidFill>
                            <a:srgbClr val="000000"/>
                          </a:solidFill>
                          <a:latin typeface="Cambria Math" panose="02040503050406030204" pitchFamily="18" charset="0"/>
                        </a:rPr>
                        <m:t>is</m:t>
                      </m:r>
                      <m:r>
                        <m:rPr>
                          <m:nor/>
                        </m:rPr>
                        <a:rPr lang="en-US" sz="4000" i="0">
                          <a:solidFill>
                            <a:srgbClr val="000000"/>
                          </a:solidFill>
                          <a:latin typeface="Cambria Math" panose="02040503050406030204" pitchFamily="18" charset="0"/>
                        </a:rPr>
                        <m:t> </m:t>
                      </m:r>
                      <m:r>
                        <m:rPr>
                          <m:nor/>
                        </m:rPr>
                        <a:rPr lang="en-US" sz="4000" i="0">
                          <a:solidFill>
                            <a:srgbClr val="000000"/>
                          </a:solidFill>
                          <a:latin typeface="Cambria Math" panose="02040503050406030204" pitchFamily="18" charset="0"/>
                        </a:rPr>
                        <m:t>in</m:t>
                      </m:r>
                      <m:r>
                        <m:rPr>
                          <m:nor/>
                        </m:rPr>
                        <a:rPr lang="en-US" sz="4000" i="0">
                          <a:solidFill>
                            <a:srgbClr val="000000"/>
                          </a:solidFill>
                          <a:latin typeface="Cambria Math" panose="02040503050406030204" pitchFamily="18" charset="0"/>
                        </a:rPr>
                        <m:t> </m:t>
                      </m:r>
                      <m:r>
                        <m:rPr>
                          <m:nor/>
                        </m:rPr>
                        <a:rPr lang="en-US" sz="4000" i="0">
                          <a:solidFill>
                            <a:srgbClr val="000000"/>
                          </a:solidFill>
                          <a:latin typeface="Cambria Math" panose="02040503050406030204" pitchFamily="18" charset="0"/>
                        </a:rPr>
                        <m:t>the</m:t>
                      </m:r>
                      <m:r>
                        <m:rPr>
                          <m:nor/>
                        </m:rPr>
                        <a:rPr lang="en-US" sz="4000" i="0">
                          <a:solidFill>
                            <a:srgbClr val="000000"/>
                          </a:solidFill>
                          <a:latin typeface="Cambria Math" panose="02040503050406030204" pitchFamily="18" charset="0"/>
                        </a:rPr>
                        <m:t> "</m:t>
                      </m:r>
                      <m:r>
                        <m:rPr>
                          <m:nor/>
                        </m:rPr>
                        <a:rPr lang="en-US" sz="4000" i="0">
                          <a:solidFill>
                            <a:srgbClr val="000000"/>
                          </a:solidFill>
                          <a:latin typeface="Cambria Math" panose="02040503050406030204" pitchFamily="18" charset="0"/>
                        </a:rPr>
                        <m:t>gray</m:t>
                      </m:r>
                      <m:r>
                        <m:rPr>
                          <m:nor/>
                        </m:rPr>
                        <a:rPr lang="en-US" sz="4000" i="0">
                          <a:solidFill>
                            <a:srgbClr val="000000"/>
                          </a:solidFill>
                          <a:latin typeface="Cambria Math" panose="02040503050406030204" pitchFamily="18" charset="0"/>
                        </a:rPr>
                        <m:t>" </m:t>
                      </m:r>
                      <m:r>
                        <m:rPr>
                          <m:nor/>
                        </m:rPr>
                        <a:rPr lang="en-US" sz="4000" i="0">
                          <a:solidFill>
                            <a:srgbClr val="000000"/>
                          </a:solidFill>
                          <a:latin typeface="Cambria Math" panose="02040503050406030204" pitchFamily="18" charset="0"/>
                        </a:rPr>
                        <m:t>area</m:t>
                      </m:r>
                      <m:r>
                        <m:rPr>
                          <m:nor/>
                        </m:rPr>
                        <a:rPr lang="en-US" sz="4000" i="0">
                          <a:solidFill>
                            <a:srgbClr val="000000"/>
                          </a:solidFill>
                          <a:latin typeface="Cambria Math" panose="02040503050406030204" pitchFamily="18" charset="0"/>
                        </a:rPr>
                        <m:t> ,  </m:t>
                      </m:r>
                      <m:r>
                        <a:rPr lang="en-US" sz="4000" i="1">
                          <a:solidFill>
                            <a:srgbClr val="000000"/>
                          </a:solidFill>
                          <a:latin typeface="Cambria Math" panose="02040503050406030204" pitchFamily="18" charset="0"/>
                        </a:rPr>
                        <m:t>h</m:t>
                      </m:r>
                      <m:r>
                        <a:rPr lang="en-US" sz="4000" i="1">
                          <a:solidFill>
                            <a:srgbClr val="000000"/>
                          </a:solidFill>
                          <a:latin typeface="Cambria Math" panose="02040503050406030204" pitchFamily="18" charset="0"/>
                        </a:rPr>
                        <m:t>(</m:t>
                      </m:r>
                      <m:r>
                        <a:rPr lang="en-US" sz="4000" i="1">
                          <a:solidFill>
                            <a:srgbClr val="000000"/>
                          </a:solidFill>
                          <a:latin typeface="Cambria Math" panose="02040503050406030204" pitchFamily="18" charset="0"/>
                        </a:rPr>
                        <m:t>𝑥</m:t>
                      </m:r>
                      <m:r>
                        <a:rPr lang="en-US" sz="4000" i="1">
                          <a:solidFill>
                            <a:srgbClr val="000000"/>
                          </a:solidFill>
                          <a:latin typeface="Cambria Math" panose="02040503050406030204" pitchFamily="18" charset="0"/>
                        </a:rPr>
                        <m:t>)=+1 </m:t>
                      </m:r>
                    </m:oMath>
                    <m:oMath xmlns:m="http://schemas.openxmlformats.org/officeDocument/2006/math">
                      <m:r>
                        <m:rPr>
                          <m:nor/>
                        </m:rPr>
                        <a:rPr lang="en-US" sz="4000" i="0">
                          <a:solidFill>
                            <a:srgbClr val="000000"/>
                          </a:solidFill>
                          <a:latin typeface="Cambria Math" panose="02040503050406030204" pitchFamily="18" charset="0"/>
                        </a:rPr>
                        <m:t>otherwise</m:t>
                      </m:r>
                      <m:r>
                        <m:rPr>
                          <m:nor/>
                        </m:rPr>
                        <a:rPr lang="en-US" sz="4000" i="0">
                          <a:solidFill>
                            <a:srgbClr val="000000"/>
                          </a:solidFill>
                          <a:latin typeface="Cambria Math" panose="02040503050406030204" pitchFamily="18" charset="0"/>
                        </a:rPr>
                        <m:t> </m:t>
                      </m:r>
                      <m:r>
                        <a:rPr lang="en-US" sz="4000" i="1">
                          <a:solidFill>
                            <a:srgbClr val="000000"/>
                          </a:solidFill>
                          <a:latin typeface="Cambria Math" panose="02040503050406030204" pitchFamily="18" charset="0"/>
                        </a:rPr>
                        <m:t>h</m:t>
                      </m:r>
                      <m:r>
                        <a:rPr lang="en-US" sz="4000" i="1">
                          <a:solidFill>
                            <a:srgbClr val="000000"/>
                          </a:solidFill>
                          <a:latin typeface="Cambria Math" panose="02040503050406030204" pitchFamily="18" charset="0"/>
                        </a:rPr>
                        <m:t>(</m:t>
                      </m:r>
                      <m:r>
                        <a:rPr lang="en-US" sz="4000" i="1">
                          <a:solidFill>
                            <a:srgbClr val="000000"/>
                          </a:solidFill>
                          <a:latin typeface="Cambria Math" panose="02040503050406030204" pitchFamily="18" charset="0"/>
                        </a:rPr>
                        <m:t>𝑥</m:t>
                      </m:r>
                      <m:r>
                        <a:rPr lang="en-US" sz="4000" i="1">
                          <a:solidFill>
                            <a:srgbClr val="000000"/>
                          </a:solidFill>
                          <a:latin typeface="Cambria Math" panose="02040503050406030204" pitchFamily="18" charset="0"/>
                        </a:rPr>
                        <m:t>=[</m:t>
                      </m:r>
                      <m:r>
                        <a:rPr lang="en-US" sz="4000" i="1">
                          <a:solidFill>
                            <a:srgbClr val="000000"/>
                          </a:solidFill>
                          <a:latin typeface="Cambria Math" panose="02040503050406030204" pitchFamily="18" charset="0"/>
                        </a:rPr>
                        <m:t>𝑢</m:t>
                      </m:r>
                      <m:r>
                        <a:rPr lang="en-US" sz="4000" i="1">
                          <a:solidFill>
                            <a:srgbClr val="000000"/>
                          </a:solidFill>
                          <a:latin typeface="Cambria Math" panose="02040503050406030204" pitchFamily="18" charset="0"/>
                        </a:rPr>
                        <m:t>,</m:t>
                      </m:r>
                      <m:r>
                        <a:rPr lang="en-US" sz="4000" i="1">
                          <a:solidFill>
                            <a:srgbClr val="000000"/>
                          </a:solidFill>
                          <a:latin typeface="Cambria Math" panose="02040503050406030204" pitchFamily="18" charset="0"/>
                        </a:rPr>
                        <m:t>𝑣</m:t>
                      </m:r>
                      <m:r>
                        <a:rPr lang="en-US" sz="4000" i="1">
                          <a:solidFill>
                            <a:srgbClr val="000000"/>
                          </a:solidFill>
                          <a:latin typeface="Cambria Math" panose="02040503050406030204" pitchFamily="18" charset="0"/>
                        </a:rPr>
                        <m:t>])=−1</m:t>
                      </m:r>
                      <m:r>
                        <m:rPr>
                          <m:nor/>
                        </m:rPr>
                        <a:rPr lang="en-US" sz="4000" i="0">
                          <a:solidFill>
                            <a:srgbClr val="000000"/>
                          </a:solidFill>
                          <a:latin typeface="Cambria Math" panose="02040503050406030204" pitchFamily="18" charset="0"/>
                        </a:rPr>
                        <m:t>. </m:t>
                      </m:r>
                      <m:r>
                        <m:rPr>
                          <m:nor/>
                        </m:rPr>
                        <a:rPr lang="en-US" sz="4000" i="0">
                          <a:solidFill>
                            <a:srgbClr val="000000"/>
                          </a:solidFill>
                          <a:latin typeface="Cambria Math" panose="02040503050406030204" pitchFamily="18" charset="0"/>
                        </a:rPr>
                        <m:t>It</m:t>
                      </m:r>
                      <m:r>
                        <m:rPr>
                          <m:nor/>
                        </m:rPr>
                        <a:rPr lang="en-US" sz="4000" i="0">
                          <a:solidFill>
                            <a:srgbClr val="000000"/>
                          </a:solidFill>
                          <a:latin typeface="Cambria Math" panose="02040503050406030204" pitchFamily="18" charset="0"/>
                        </a:rPr>
                        <m:t> </m:t>
                      </m:r>
                      <m:r>
                        <m:rPr>
                          <m:nor/>
                        </m:rPr>
                        <a:rPr lang="en-US" sz="4000" i="0">
                          <a:solidFill>
                            <a:srgbClr val="000000"/>
                          </a:solidFill>
                          <a:latin typeface="Cambria Math" panose="02040503050406030204" pitchFamily="18" charset="0"/>
                        </a:rPr>
                        <m:t>can</m:t>
                      </m:r>
                      <m:r>
                        <m:rPr>
                          <m:nor/>
                        </m:rPr>
                        <a:rPr lang="en-US" sz="4000" i="0">
                          <a:solidFill>
                            <a:srgbClr val="000000"/>
                          </a:solidFill>
                          <a:latin typeface="Cambria Math" panose="02040503050406030204" pitchFamily="18" charset="0"/>
                        </a:rPr>
                        <m:t> </m:t>
                      </m:r>
                      <m:r>
                        <m:rPr>
                          <m:nor/>
                        </m:rPr>
                        <a:rPr lang="en-US" sz="4000" i="0">
                          <a:solidFill>
                            <a:srgbClr val="000000"/>
                          </a:solidFill>
                          <a:latin typeface="Cambria Math" panose="02040503050406030204" pitchFamily="18" charset="0"/>
                        </a:rPr>
                        <m:t>be</m:t>
                      </m:r>
                      <m:r>
                        <m:rPr>
                          <m:nor/>
                        </m:rPr>
                        <a:rPr lang="en-US" sz="4000" i="0">
                          <a:solidFill>
                            <a:srgbClr val="000000"/>
                          </a:solidFill>
                          <a:latin typeface="Cambria Math" panose="02040503050406030204" pitchFamily="18" charset="0"/>
                        </a:rPr>
                        <m:t> </m:t>
                      </m:r>
                      <m:r>
                        <m:rPr>
                          <m:nor/>
                        </m:rPr>
                        <a:rPr lang="en-US" sz="4000" i="0">
                          <a:solidFill>
                            <a:srgbClr val="000000"/>
                          </a:solidFill>
                          <a:latin typeface="Cambria Math" panose="02040503050406030204" pitchFamily="18" charset="0"/>
                        </a:rPr>
                        <m:t>written</m:t>
                      </m:r>
                      <m:r>
                        <m:rPr>
                          <m:nor/>
                        </m:rPr>
                        <a:rPr lang="en-US" sz="4000" i="0">
                          <a:solidFill>
                            <a:srgbClr val="000000"/>
                          </a:solidFill>
                          <a:latin typeface="Cambria Math" panose="02040503050406030204" pitchFamily="18" charset="0"/>
                        </a:rPr>
                        <m:t> </m:t>
                      </m:r>
                      <m:r>
                        <m:rPr>
                          <m:nor/>
                        </m:rPr>
                        <a:rPr lang="en-US" sz="4000" i="0">
                          <a:solidFill>
                            <a:srgbClr val="000000"/>
                          </a:solidFill>
                          <a:latin typeface="Cambria Math" panose="02040503050406030204" pitchFamily="18" charset="0"/>
                        </a:rPr>
                        <m:t>as</m:t>
                      </m:r>
                      <m:r>
                        <m:rPr>
                          <m:nor/>
                        </m:rPr>
                        <a:rPr lang="en-US" sz="4000" i="0">
                          <a:solidFill>
                            <a:srgbClr val="000000"/>
                          </a:solidFill>
                          <a:latin typeface="Cambria Math" panose="02040503050406030204" pitchFamily="18" charset="0"/>
                        </a:rPr>
                        <m:t>:</m:t>
                      </m:r>
                    </m:oMath>
                    <m:oMath xmlns:m="http://schemas.openxmlformats.org/officeDocument/2006/math">
                      <m:r>
                        <a:rPr lang="en-US" sz="4000" i="1">
                          <a:solidFill>
                            <a:srgbClr val="000000"/>
                          </a:solidFill>
                          <a:latin typeface="Cambria Math" panose="02040503050406030204" pitchFamily="18" charset="0"/>
                        </a:rPr>
                        <m:t>h</m:t>
                      </m:r>
                      <m:r>
                        <a:rPr lang="en-US" sz="4000" i="1">
                          <a:solidFill>
                            <a:srgbClr val="000000"/>
                          </a:solidFill>
                          <a:latin typeface="Cambria Math" panose="02040503050406030204" pitchFamily="18" charset="0"/>
                        </a:rPr>
                        <m:t>(</m:t>
                      </m:r>
                      <m:r>
                        <a:rPr lang="en-US" sz="4000" i="1">
                          <a:solidFill>
                            <a:srgbClr val="000000"/>
                          </a:solidFill>
                          <a:latin typeface="Cambria Math" panose="02040503050406030204" pitchFamily="18" charset="0"/>
                        </a:rPr>
                        <m:t>𝑥</m:t>
                      </m:r>
                      <m:r>
                        <a:rPr lang="en-US" sz="4000" i="1">
                          <a:solidFill>
                            <a:srgbClr val="000000"/>
                          </a:solidFill>
                          <a:latin typeface="Cambria Math" panose="02040503050406030204" pitchFamily="18" charset="0"/>
                        </a:rPr>
                        <m:t>)=</m:t>
                      </m:r>
                      <m:d>
                        <m:dPr>
                          <m:begChr m:val="{"/>
                          <m:endChr m:val=""/>
                          <m:ctrlPr>
                            <a:rPr lang="en-US" sz="4000" i="1">
                              <a:solidFill>
                                <a:srgbClr val="000000"/>
                              </a:solidFill>
                              <a:latin typeface="Cambria Math" panose="02040503050406030204" pitchFamily="18" charset="0"/>
                            </a:rPr>
                          </m:ctrlPr>
                        </m:dPr>
                        <m:e>
                          <m:m>
                            <m:mPr>
                              <m:plcHide m:val="on"/>
                              <m:mcs>
                                <m:mc>
                                  <m:mcPr>
                                    <m:count m:val="1"/>
                                    <m:mcJc m:val="center"/>
                                  </m:mcPr>
                                </m:mc>
                              </m:mcs>
                              <m:ctrlPr>
                                <a:rPr lang="en-US" sz="4000" i="1">
                                  <a:solidFill>
                                    <a:srgbClr val="000000"/>
                                  </a:solidFill>
                                  <a:latin typeface="Cambria Math" panose="02040503050406030204" pitchFamily="18" charset="0"/>
                                </a:rPr>
                              </m:ctrlPr>
                            </m:mPr>
                            <m:mr>
                              <m:e>
                                <m:r>
                                  <a:rPr lang="en-US" sz="4000" i="1">
                                    <a:solidFill>
                                      <a:srgbClr val="000000"/>
                                    </a:solidFill>
                                    <a:latin typeface="Cambria Math" panose="02040503050406030204" pitchFamily="18" charset="0"/>
                                  </a:rPr>
                                  <m:t>+1</m:t>
                                </m:r>
                                <m:r>
                                  <m:rPr>
                                    <m:nor/>
                                  </m:rPr>
                                  <a:rPr lang="en-US" sz="4000" i="0">
                                    <a:solidFill>
                                      <a:srgbClr val="000000"/>
                                    </a:solidFill>
                                    <a:latin typeface="Cambria Math" panose="02040503050406030204" pitchFamily="18" charset="0"/>
                                  </a:rPr>
                                  <m:t>   </m:t>
                                </m:r>
                                <m:r>
                                  <m:rPr>
                                    <m:nor/>
                                  </m:rPr>
                                  <a:rPr lang="en-US" sz="4000" i="0">
                                    <a:solidFill>
                                      <a:srgbClr val="000000"/>
                                    </a:solidFill>
                                    <a:latin typeface="Cambria Math" panose="02040503050406030204" pitchFamily="18" charset="0"/>
                                  </a:rPr>
                                  <m:t>if</m:t>
                                </m:r>
                                <m:r>
                                  <m:rPr>
                                    <m:nor/>
                                  </m:rPr>
                                  <a:rPr lang="en-US" sz="4000" i="0">
                                    <a:solidFill>
                                      <a:srgbClr val="000000"/>
                                    </a:solidFill>
                                    <a:latin typeface="Cambria Math" panose="02040503050406030204" pitchFamily="18" charset="0"/>
                                  </a:rPr>
                                  <m:t> </m:t>
                                </m:r>
                                <m:r>
                                  <a:rPr lang="en-US" sz="4000" i="1">
                                    <a:solidFill>
                                      <a:srgbClr val="000000"/>
                                    </a:solidFill>
                                    <a:latin typeface="Cambria Math" panose="02040503050406030204" pitchFamily="18" charset="0"/>
                                  </a:rPr>
                                  <m:t>𝑣</m:t>
                                </m:r>
                                <m:r>
                                  <a:rPr lang="en-US" sz="4000" i="1">
                                    <a:solidFill>
                                      <a:srgbClr val="000000"/>
                                    </a:solidFill>
                                    <a:latin typeface="Cambria Math" panose="02040503050406030204" pitchFamily="18" charset="0"/>
                                  </a:rPr>
                                  <m:t>−</m:t>
                                </m:r>
                                <m:r>
                                  <a:rPr lang="en-US" sz="4000" i="1">
                                    <a:solidFill>
                                      <a:srgbClr val="000000"/>
                                    </a:solidFill>
                                    <a:latin typeface="Cambria Math" panose="02040503050406030204" pitchFamily="18" charset="0"/>
                                  </a:rPr>
                                  <m:t>𝑚𝑢</m:t>
                                </m:r>
                                <m:r>
                                  <a:rPr lang="en-US" sz="4000" i="1">
                                    <a:solidFill>
                                      <a:srgbClr val="000000"/>
                                    </a:solidFill>
                                    <a:latin typeface="Cambria Math" panose="02040503050406030204" pitchFamily="18" charset="0"/>
                                  </a:rPr>
                                  <m:t>&lt;</m:t>
                                </m:r>
                                <m:r>
                                  <a:rPr lang="en-US" sz="4000" i="1">
                                    <a:solidFill>
                                      <a:srgbClr val="000000"/>
                                    </a:solidFill>
                                    <a:latin typeface="Cambria Math" panose="02040503050406030204" pitchFamily="18" charset="0"/>
                                  </a:rPr>
                                  <m:t>𝑐</m:t>
                                </m:r>
                                <m:r>
                                  <m:rPr>
                                    <m:nor/>
                                  </m:rPr>
                                  <a:rPr lang="en-US" sz="4000" i="0">
                                    <a:solidFill>
                                      <a:srgbClr val="000000"/>
                                    </a:solidFill>
                                    <a:latin typeface="Cambria Math" panose="02040503050406030204" pitchFamily="18" charset="0"/>
                                  </a:rPr>
                                  <m:t> ,</m:t>
                                </m:r>
                                <m:r>
                                  <m:rPr>
                                    <m:nor/>
                                  </m:rPr>
                                  <a:rPr lang="en-US" sz="4000" i="0">
                                    <a:solidFill>
                                      <a:srgbClr val="000000"/>
                                    </a:solidFill>
                                    <a:latin typeface="Cambria Math" panose="02040503050406030204" pitchFamily="18" charset="0"/>
                                  </a:rPr>
                                  <m:t>where</m:t>
                                </m:r>
                                <m:r>
                                  <m:rPr>
                                    <m:nor/>
                                  </m:rPr>
                                  <a:rPr lang="en-US" sz="4000" i="0">
                                    <a:solidFill>
                                      <a:srgbClr val="000000"/>
                                    </a:solidFill>
                                    <a:latin typeface="Cambria Math" panose="02040503050406030204" pitchFamily="18" charset="0"/>
                                  </a:rPr>
                                  <m:t> </m:t>
                                </m:r>
                                <m:r>
                                  <a:rPr lang="en-US" sz="4000" i="1">
                                    <a:solidFill>
                                      <a:srgbClr val="000000"/>
                                    </a:solidFill>
                                    <a:latin typeface="Cambria Math" panose="02040503050406030204" pitchFamily="18" charset="0"/>
                                  </a:rPr>
                                  <m:t>𝑚</m:t>
                                </m:r>
                                <m:r>
                                  <a:rPr lang="en-US" sz="4000" i="1">
                                    <a:solidFill>
                                      <a:srgbClr val="000000"/>
                                    </a:solidFill>
                                    <a:latin typeface="Cambria Math" panose="02040503050406030204" pitchFamily="18" charset="0"/>
                                  </a:rPr>
                                  <m:t>,</m:t>
                                </m:r>
                                <m:r>
                                  <m:rPr>
                                    <m:nor/>
                                  </m:rPr>
                                  <a:rPr lang="en-US" sz="4000" b="0" i="0" smtClean="0">
                                    <a:solidFill>
                                      <a:srgbClr val="000000"/>
                                    </a:solidFill>
                                    <a:latin typeface="Cambria Math" panose="02040503050406030204" pitchFamily="18" charset="0"/>
                                  </a:rPr>
                                  <m:t>c</m:t>
                                </m:r>
                                <m:r>
                                  <m:rPr>
                                    <m:nor/>
                                  </m:rPr>
                                  <a:rPr lang="en-US" sz="4000" i="0">
                                    <a:solidFill>
                                      <a:srgbClr val="000000"/>
                                    </a:solidFill>
                                    <a:latin typeface="Cambria Math" panose="02040503050406030204" pitchFamily="18" charset="0"/>
                                  </a:rPr>
                                  <m:t>, </m:t>
                                </m:r>
                                <m:r>
                                  <m:rPr>
                                    <m:nor/>
                                  </m:rPr>
                                  <a:rPr lang="en-US" sz="4000" i="0">
                                    <a:solidFill>
                                      <a:srgbClr val="000000"/>
                                    </a:solidFill>
                                    <a:latin typeface="Cambria Math" panose="02040503050406030204" pitchFamily="18" charset="0"/>
                                  </a:rPr>
                                  <m:t>are</m:t>
                                </m:r>
                                <m:r>
                                  <m:rPr>
                                    <m:nor/>
                                  </m:rPr>
                                  <a:rPr lang="en-US" sz="4000" i="0">
                                    <a:solidFill>
                                      <a:srgbClr val="000000"/>
                                    </a:solidFill>
                                    <a:latin typeface="Cambria Math" panose="02040503050406030204" pitchFamily="18" charset="0"/>
                                  </a:rPr>
                                  <m:t> </m:t>
                                </m:r>
                                <m:r>
                                  <m:rPr>
                                    <m:nor/>
                                  </m:rPr>
                                  <a:rPr lang="en-US" sz="4000" i="0">
                                    <a:solidFill>
                                      <a:srgbClr val="000000"/>
                                    </a:solidFill>
                                    <a:latin typeface="Cambria Math" panose="02040503050406030204" pitchFamily="18" charset="0"/>
                                  </a:rPr>
                                  <m:t>given</m:t>
                                </m:r>
                                <m:r>
                                  <m:rPr>
                                    <m:nor/>
                                  </m:rPr>
                                  <a:rPr lang="en-US" sz="4000" i="0">
                                    <a:solidFill>
                                      <a:srgbClr val="000000"/>
                                    </a:solidFill>
                                    <a:latin typeface="Cambria Math" panose="02040503050406030204" pitchFamily="18" charset="0"/>
                                  </a:rPr>
                                  <m:t> </m:t>
                                </m:r>
                                <m:r>
                                  <m:rPr>
                                    <m:nor/>
                                  </m:rPr>
                                  <a:rPr lang="en-US" sz="4000" i="0">
                                    <a:solidFill>
                                      <a:srgbClr val="000000"/>
                                    </a:solidFill>
                                    <a:latin typeface="Cambria Math" panose="02040503050406030204" pitchFamily="18" charset="0"/>
                                  </a:rPr>
                                  <m:t>constants</m:t>
                                </m:r>
                                <m:r>
                                  <m:rPr>
                                    <m:nor/>
                                  </m:rPr>
                                  <a:rPr lang="en-US" sz="4000" i="0">
                                    <a:solidFill>
                                      <a:srgbClr val="000000"/>
                                    </a:solidFill>
                                    <a:latin typeface="Cambria Math" panose="02040503050406030204" pitchFamily="18" charset="0"/>
                                  </a:rPr>
                                  <m:t> </m:t>
                                </m:r>
                              </m:e>
                            </m:mr>
                            <m:mr>
                              <m:e>
                                <m:r>
                                  <a:rPr lang="en-US" sz="4000" i="1">
                                    <a:solidFill>
                                      <a:srgbClr val="000000"/>
                                    </a:solidFill>
                                    <a:latin typeface="Cambria Math" panose="02040503050406030204" pitchFamily="18" charset="0"/>
                                  </a:rPr>
                                  <m:t>−1</m:t>
                                </m:r>
                                <m:r>
                                  <m:rPr>
                                    <m:nor/>
                                  </m:rPr>
                                  <a:rPr lang="en-US" sz="4000" i="0">
                                    <a:solidFill>
                                      <a:srgbClr val="000000"/>
                                    </a:solidFill>
                                    <a:latin typeface="Cambria Math" panose="02040503050406030204" pitchFamily="18" charset="0"/>
                                  </a:rPr>
                                  <m:t>   </m:t>
                                </m:r>
                                <m:r>
                                  <m:rPr>
                                    <m:nor/>
                                  </m:rPr>
                                  <a:rPr lang="en-US" sz="4000" i="0">
                                    <a:solidFill>
                                      <a:srgbClr val="000000"/>
                                    </a:solidFill>
                                    <a:latin typeface="Cambria Math" panose="02040503050406030204" pitchFamily="18" charset="0"/>
                                  </a:rPr>
                                  <m:t>otherwise</m:t>
                                </m:r>
                              </m:e>
                            </m:mr>
                          </m:m>
                        </m:e>
                      </m:d>
                    </m:oMath>
                    <m:oMath xmlns:m="http://schemas.openxmlformats.org/officeDocument/2006/math">
                      <m:r>
                        <m:rPr>
                          <m:nor/>
                        </m:rPr>
                        <a:rPr lang="en-US" sz="4000" i="0">
                          <a:solidFill>
                            <a:srgbClr val="000000"/>
                          </a:solidFill>
                          <a:latin typeface="Cambria Math" panose="02040503050406030204" pitchFamily="18" charset="0"/>
                        </a:rPr>
                        <m:t>−−</m:t>
                      </m:r>
                      <m:r>
                        <m:rPr>
                          <m:nor/>
                        </m:rPr>
                        <a:rPr lang="en-US" sz="4000" i="0">
                          <a:solidFill>
                            <a:srgbClr val="000000"/>
                          </a:solidFill>
                          <a:latin typeface="Cambria Math" panose="02040503050406030204" pitchFamily="18" charset="0"/>
                        </a:rPr>
                        <m:t>Case</m:t>
                      </m:r>
                      <m:r>
                        <m:rPr>
                          <m:nor/>
                        </m:rPr>
                        <a:rPr lang="en-US" sz="4000" i="0">
                          <a:solidFill>
                            <a:srgbClr val="000000"/>
                          </a:solidFill>
                          <a:latin typeface="Cambria Math" panose="02040503050406030204" pitchFamily="18" charset="0"/>
                        </a:rPr>
                        <m:t>2−−</m:t>
                      </m:r>
                    </m:oMath>
                    <m:oMath xmlns:m="http://schemas.openxmlformats.org/officeDocument/2006/math">
                      <m:r>
                        <m:rPr>
                          <m:nor/>
                        </m:rPr>
                        <a:rPr lang="en-US" sz="4000" i="0">
                          <a:solidFill>
                            <a:srgbClr val="000000"/>
                          </a:solidFill>
                          <a:latin typeface="Cambria Math" panose="02040503050406030204" pitchFamily="18" charset="0"/>
                        </a:rPr>
                        <m:t>If</m:t>
                      </m:r>
                      <m:r>
                        <m:rPr>
                          <m:nor/>
                        </m:rPr>
                        <a:rPr lang="en-US" sz="4000" i="0">
                          <a:solidFill>
                            <a:srgbClr val="000000"/>
                          </a:solidFill>
                          <a:latin typeface="Cambria Math" panose="02040503050406030204" pitchFamily="18" charset="0"/>
                        </a:rPr>
                        <m:t> </m:t>
                      </m:r>
                      <m:r>
                        <m:rPr>
                          <m:nor/>
                        </m:rPr>
                        <a:rPr lang="en-US" sz="4000" i="0">
                          <a:solidFill>
                            <a:srgbClr val="000000"/>
                          </a:solidFill>
                          <a:latin typeface="Cambria Math" panose="02040503050406030204" pitchFamily="18" charset="0"/>
                        </a:rPr>
                        <m:t>a</m:t>
                      </m:r>
                      <m:r>
                        <m:rPr>
                          <m:nor/>
                        </m:rPr>
                        <a:rPr lang="en-US" sz="4000" i="0">
                          <a:solidFill>
                            <a:srgbClr val="000000"/>
                          </a:solidFill>
                          <a:latin typeface="Cambria Math" panose="02040503050406030204" pitchFamily="18" charset="0"/>
                        </a:rPr>
                        <m:t> </m:t>
                      </m:r>
                      <m:r>
                        <m:rPr>
                          <m:nor/>
                        </m:rPr>
                        <a:rPr lang="en-US" sz="4000" i="0">
                          <a:solidFill>
                            <a:srgbClr val="000000"/>
                          </a:solidFill>
                          <a:latin typeface="Cambria Math" panose="02040503050406030204" pitchFamily="18" charset="0"/>
                        </a:rPr>
                        <m:t>point</m:t>
                      </m:r>
                      <m:r>
                        <m:rPr>
                          <m:nor/>
                        </m:rPr>
                        <a:rPr lang="en-US" sz="4000" i="0">
                          <a:solidFill>
                            <a:srgbClr val="000000"/>
                          </a:solidFill>
                          <a:latin typeface="Cambria Math" panose="02040503050406030204" pitchFamily="18" charset="0"/>
                        </a:rPr>
                        <m:t> </m:t>
                      </m:r>
                      <m:r>
                        <a:rPr lang="en-US" sz="4000" i="1">
                          <a:solidFill>
                            <a:srgbClr val="000000"/>
                          </a:solidFill>
                          <a:latin typeface="Cambria Math" panose="02040503050406030204" pitchFamily="18" charset="0"/>
                        </a:rPr>
                        <m:t>(</m:t>
                      </m:r>
                      <m:r>
                        <a:rPr lang="en-US" sz="4000" i="1">
                          <a:solidFill>
                            <a:srgbClr val="000000"/>
                          </a:solidFill>
                          <a:latin typeface="Cambria Math" panose="02040503050406030204" pitchFamily="18" charset="0"/>
                        </a:rPr>
                        <m:t>𝑥</m:t>
                      </m:r>
                      <m:r>
                        <a:rPr lang="en-US" sz="4000" i="1">
                          <a:solidFill>
                            <a:srgbClr val="000000"/>
                          </a:solidFill>
                          <a:latin typeface="Cambria Math" panose="02040503050406030204" pitchFamily="18" charset="0"/>
                        </a:rPr>
                        <m:t>=[</m:t>
                      </m:r>
                      <m:r>
                        <a:rPr lang="en-US" sz="4000" i="1">
                          <a:solidFill>
                            <a:srgbClr val="000000"/>
                          </a:solidFill>
                          <a:latin typeface="Cambria Math" panose="02040503050406030204" pitchFamily="18" charset="0"/>
                        </a:rPr>
                        <m:t>𝑢</m:t>
                      </m:r>
                      <m:r>
                        <a:rPr lang="en-US" sz="4000" i="1">
                          <a:solidFill>
                            <a:srgbClr val="000000"/>
                          </a:solidFill>
                          <a:latin typeface="Cambria Math" panose="02040503050406030204" pitchFamily="18" charset="0"/>
                        </a:rPr>
                        <m:t>,</m:t>
                      </m:r>
                      <m:r>
                        <a:rPr lang="en-US" sz="4000" i="1">
                          <a:solidFill>
                            <a:srgbClr val="000000"/>
                          </a:solidFill>
                          <a:latin typeface="Cambria Math" panose="02040503050406030204" pitchFamily="18" charset="0"/>
                        </a:rPr>
                        <m:t>𝑣</m:t>
                      </m:r>
                      <m:r>
                        <a:rPr lang="en-US" sz="4000" i="1">
                          <a:solidFill>
                            <a:srgbClr val="000000"/>
                          </a:solidFill>
                          <a:latin typeface="Cambria Math" panose="02040503050406030204" pitchFamily="18" charset="0"/>
                        </a:rPr>
                        <m:t>])</m:t>
                      </m:r>
                      <m:r>
                        <m:rPr>
                          <m:nor/>
                        </m:rPr>
                        <a:rPr lang="en-US" sz="4000" i="0">
                          <a:solidFill>
                            <a:srgbClr val="000000"/>
                          </a:solidFill>
                          <a:latin typeface="Cambria Math" panose="02040503050406030204" pitchFamily="18" charset="0"/>
                        </a:rPr>
                        <m:t> </m:t>
                      </m:r>
                      <m:r>
                        <m:rPr>
                          <m:nor/>
                        </m:rPr>
                        <a:rPr lang="en-US" sz="4000" i="0">
                          <a:solidFill>
                            <a:srgbClr val="000000"/>
                          </a:solidFill>
                          <a:latin typeface="Cambria Math" panose="02040503050406030204" pitchFamily="18" charset="0"/>
                        </a:rPr>
                        <m:t>is</m:t>
                      </m:r>
                      <m:r>
                        <m:rPr>
                          <m:nor/>
                        </m:rPr>
                        <a:rPr lang="en-US" sz="4000" i="0">
                          <a:solidFill>
                            <a:srgbClr val="000000"/>
                          </a:solidFill>
                          <a:latin typeface="Cambria Math" panose="02040503050406030204" pitchFamily="18" charset="0"/>
                        </a:rPr>
                        <m:t> </m:t>
                      </m:r>
                      <m:r>
                        <m:rPr>
                          <m:nor/>
                        </m:rPr>
                        <a:rPr lang="en-US" sz="4000" i="0">
                          <a:solidFill>
                            <a:srgbClr val="000000"/>
                          </a:solidFill>
                          <a:latin typeface="Cambria Math" panose="02040503050406030204" pitchFamily="18" charset="0"/>
                        </a:rPr>
                        <m:t>in</m:t>
                      </m:r>
                      <m:r>
                        <m:rPr>
                          <m:nor/>
                        </m:rPr>
                        <a:rPr lang="en-US" sz="4000" i="0">
                          <a:solidFill>
                            <a:srgbClr val="000000"/>
                          </a:solidFill>
                          <a:latin typeface="Cambria Math" panose="02040503050406030204" pitchFamily="18" charset="0"/>
                        </a:rPr>
                        <m:t> </m:t>
                      </m:r>
                      <m:r>
                        <m:rPr>
                          <m:nor/>
                        </m:rPr>
                        <a:rPr lang="en-US" sz="4000" i="0">
                          <a:solidFill>
                            <a:srgbClr val="000000"/>
                          </a:solidFill>
                          <a:latin typeface="Cambria Math" panose="02040503050406030204" pitchFamily="18" charset="0"/>
                        </a:rPr>
                        <m:t>the</m:t>
                      </m:r>
                      <m:r>
                        <m:rPr>
                          <m:nor/>
                        </m:rPr>
                        <a:rPr lang="en-US" sz="4000" i="0">
                          <a:solidFill>
                            <a:srgbClr val="000000"/>
                          </a:solidFill>
                          <a:latin typeface="Cambria Math" panose="02040503050406030204" pitchFamily="18" charset="0"/>
                        </a:rPr>
                        <m:t> "</m:t>
                      </m:r>
                      <m:r>
                        <m:rPr>
                          <m:nor/>
                        </m:rPr>
                        <a:rPr lang="en-US" sz="4000" i="0">
                          <a:solidFill>
                            <a:srgbClr val="000000"/>
                          </a:solidFill>
                          <a:latin typeface="Cambria Math" panose="02040503050406030204" pitchFamily="18" charset="0"/>
                        </a:rPr>
                        <m:t>white</m:t>
                      </m:r>
                      <m:r>
                        <m:rPr>
                          <m:nor/>
                        </m:rPr>
                        <a:rPr lang="en-US" sz="4000" i="0">
                          <a:solidFill>
                            <a:srgbClr val="000000"/>
                          </a:solidFill>
                          <a:latin typeface="Cambria Math" panose="02040503050406030204" pitchFamily="18" charset="0"/>
                        </a:rPr>
                        <m:t>" </m:t>
                      </m:r>
                      <m:r>
                        <m:rPr>
                          <m:nor/>
                        </m:rPr>
                        <a:rPr lang="en-US" sz="4000" i="0">
                          <a:solidFill>
                            <a:srgbClr val="000000"/>
                          </a:solidFill>
                          <a:latin typeface="Cambria Math" panose="02040503050406030204" pitchFamily="18" charset="0"/>
                        </a:rPr>
                        <m:t>area</m:t>
                      </m:r>
                      <m:r>
                        <m:rPr>
                          <m:nor/>
                        </m:rPr>
                        <a:rPr lang="en-US" sz="4000" i="0">
                          <a:solidFill>
                            <a:srgbClr val="000000"/>
                          </a:solidFill>
                          <a:latin typeface="Cambria Math" panose="02040503050406030204" pitchFamily="18" charset="0"/>
                        </a:rPr>
                        <m:t> ,  </m:t>
                      </m:r>
                      <m:r>
                        <a:rPr lang="en-US" sz="4000" i="1">
                          <a:solidFill>
                            <a:srgbClr val="000000"/>
                          </a:solidFill>
                          <a:latin typeface="Cambria Math" panose="02040503050406030204" pitchFamily="18" charset="0"/>
                        </a:rPr>
                        <m:t>h</m:t>
                      </m:r>
                      <m:r>
                        <a:rPr lang="en-US" sz="4000" i="1">
                          <a:solidFill>
                            <a:srgbClr val="000000"/>
                          </a:solidFill>
                          <a:latin typeface="Cambria Math" panose="02040503050406030204" pitchFamily="18" charset="0"/>
                        </a:rPr>
                        <m:t>(</m:t>
                      </m:r>
                      <m:r>
                        <a:rPr lang="en-US" sz="4000" i="1">
                          <a:solidFill>
                            <a:srgbClr val="000000"/>
                          </a:solidFill>
                          <a:latin typeface="Cambria Math" panose="02040503050406030204" pitchFamily="18" charset="0"/>
                        </a:rPr>
                        <m:t>𝑥</m:t>
                      </m:r>
                      <m:r>
                        <a:rPr lang="en-US" sz="4000" i="1">
                          <a:solidFill>
                            <a:srgbClr val="000000"/>
                          </a:solidFill>
                          <a:latin typeface="Cambria Math" panose="02040503050406030204" pitchFamily="18" charset="0"/>
                        </a:rPr>
                        <m:t>)=+1 </m:t>
                      </m:r>
                    </m:oMath>
                    <m:oMath xmlns:m="http://schemas.openxmlformats.org/officeDocument/2006/math">
                      <m:r>
                        <m:rPr>
                          <m:nor/>
                        </m:rPr>
                        <a:rPr lang="en-US" sz="4000" i="0">
                          <a:solidFill>
                            <a:srgbClr val="000000"/>
                          </a:solidFill>
                          <a:latin typeface="Cambria Math" panose="02040503050406030204" pitchFamily="18" charset="0"/>
                        </a:rPr>
                        <m:t>otherwise</m:t>
                      </m:r>
                      <m:r>
                        <m:rPr>
                          <m:nor/>
                        </m:rPr>
                        <a:rPr lang="en-US" sz="4000" i="0">
                          <a:solidFill>
                            <a:srgbClr val="000000"/>
                          </a:solidFill>
                          <a:latin typeface="Cambria Math" panose="02040503050406030204" pitchFamily="18" charset="0"/>
                        </a:rPr>
                        <m:t> </m:t>
                      </m:r>
                      <m:r>
                        <a:rPr lang="en-US" sz="4000" i="1">
                          <a:solidFill>
                            <a:srgbClr val="000000"/>
                          </a:solidFill>
                          <a:latin typeface="Cambria Math" panose="02040503050406030204" pitchFamily="18" charset="0"/>
                        </a:rPr>
                        <m:t>h</m:t>
                      </m:r>
                      <m:r>
                        <a:rPr lang="en-US" sz="4000" i="1">
                          <a:solidFill>
                            <a:srgbClr val="000000"/>
                          </a:solidFill>
                          <a:latin typeface="Cambria Math" panose="02040503050406030204" pitchFamily="18" charset="0"/>
                        </a:rPr>
                        <m:t>(</m:t>
                      </m:r>
                      <m:r>
                        <a:rPr lang="en-US" sz="4000" i="1">
                          <a:solidFill>
                            <a:srgbClr val="000000"/>
                          </a:solidFill>
                          <a:latin typeface="Cambria Math" panose="02040503050406030204" pitchFamily="18" charset="0"/>
                        </a:rPr>
                        <m:t>𝑥</m:t>
                      </m:r>
                      <m:r>
                        <a:rPr lang="en-US" sz="4000" i="1">
                          <a:solidFill>
                            <a:srgbClr val="000000"/>
                          </a:solidFill>
                          <a:latin typeface="Cambria Math" panose="02040503050406030204" pitchFamily="18" charset="0"/>
                        </a:rPr>
                        <m:t>=[</m:t>
                      </m:r>
                      <m:r>
                        <a:rPr lang="en-US" sz="4000" i="1">
                          <a:solidFill>
                            <a:srgbClr val="000000"/>
                          </a:solidFill>
                          <a:latin typeface="Cambria Math" panose="02040503050406030204" pitchFamily="18" charset="0"/>
                        </a:rPr>
                        <m:t>𝑢</m:t>
                      </m:r>
                      <m:r>
                        <a:rPr lang="en-US" sz="4000" i="1">
                          <a:solidFill>
                            <a:srgbClr val="000000"/>
                          </a:solidFill>
                          <a:latin typeface="Cambria Math" panose="02040503050406030204" pitchFamily="18" charset="0"/>
                        </a:rPr>
                        <m:t>,</m:t>
                      </m:r>
                      <m:r>
                        <a:rPr lang="en-US" sz="4000" i="1">
                          <a:solidFill>
                            <a:srgbClr val="000000"/>
                          </a:solidFill>
                          <a:latin typeface="Cambria Math" panose="02040503050406030204" pitchFamily="18" charset="0"/>
                        </a:rPr>
                        <m:t>𝑣</m:t>
                      </m:r>
                      <m:r>
                        <a:rPr lang="en-US" sz="4000" i="1">
                          <a:solidFill>
                            <a:srgbClr val="000000"/>
                          </a:solidFill>
                          <a:latin typeface="Cambria Math" panose="02040503050406030204" pitchFamily="18" charset="0"/>
                        </a:rPr>
                        <m:t>])=−1</m:t>
                      </m:r>
                      <m:r>
                        <m:rPr>
                          <m:nor/>
                        </m:rPr>
                        <a:rPr lang="en-US" sz="4000" i="0">
                          <a:solidFill>
                            <a:srgbClr val="000000"/>
                          </a:solidFill>
                          <a:latin typeface="Cambria Math" panose="02040503050406030204" pitchFamily="18" charset="0"/>
                        </a:rPr>
                        <m:t>. </m:t>
                      </m:r>
                      <m:r>
                        <m:rPr>
                          <m:nor/>
                        </m:rPr>
                        <a:rPr lang="en-US" sz="4000" i="0">
                          <a:solidFill>
                            <a:srgbClr val="000000"/>
                          </a:solidFill>
                          <a:latin typeface="Cambria Math" panose="02040503050406030204" pitchFamily="18" charset="0"/>
                        </a:rPr>
                        <m:t>It</m:t>
                      </m:r>
                      <m:r>
                        <m:rPr>
                          <m:nor/>
                        </m:rPr>
                        <a:rPr lang="en-US" sz="4000" i="0">
                          <a:solidFill>
                            <a:srgbClr val="000000"/>
                          </a:solidFill>
                          <a:latin typeface="Cambria Math" panose="02040503050406030204" pitchFamily="18" charset="0"/>
                        </a:rPr>
                        <m:t> </m:t>
                      </m:r>
                      <m:r>
                        <m:rPr>
                          <m:nor/>
                        </m:rPr>
                        <a:rPr lang="en-US" sz="4000" i="0">
                          <a:solidFill>
                            <a:srgbClr val="000000"/>
                          </a:solidFill>
                          <a:latin typeface="Cambria Math" panose="02040503050406030204" pitchFamily="18" charset="0"/>
                        </a:rPr>
                        <m:t>can</m:t>
                      </m:r>
                      <m:r>
                        <m:rPr>
                          <m:nor/>
                        </m:rPr>
                        <a:rPr lang="en-US" sz="4000" i="0">
                          <a:solidFill>
                            <a:srgbClr val="000000"/>
                          </a:solidFill>
                          <a:latin typeface="Cambria Math" panose="02040503050406030204" pitchFamily="18" charset="0"/>
                        </a:rPr>
                        <m:t> </m:t>
                      </m:r>
                      <m:r>
                        <m:rPr>
                          <m:nor/>
                        </m:rPr>
                        <a:rPr lang="en-US" sz="4000" i="0">
                          <a:solidFill>
                            <a:srgbClr val="000000"/>
                          </a:solidFill>
                          <a:latin typeface="Cambria Math" panose="02040503050406030204" pitchFamily="18" charset="0"/>
                        </a:rPr>
                        <m:t>be</m:t>
                      </m:r>
                      <m:r>
                        <m:rPr>
                          <m:nor/>
                        </m:rPr>
                        <a:rPr lang="en-US" sz="4000" i="0">
                          <a:solidFill>
                            <a:srgbClr val="000000"/>
                          </a:solidFill>
                          <a:latin typeface="Cambria Math" panose="02040503050406030204" pitchFamily="18" charset="0"/>
                        </a:rPr>
                        <m:t> </m:t>
                      </m:r>
                      <m:r>
                        <m:rPr>
                          <m:nor/>
                        </m:rPr>
                        <a:rPr lang="en-US" sz="4000" i="0">
                          <a:solidFill>
                            <a:srgbClr val="000000"/>
                          </a:solidFill>
                          <a:latin typeface="Cambria Math" panose="02040503050406030204" pitchFamily="18" charset="0"/>
                        </a:rPr>
                        <m:t>written</m:t>
                      </m:r>
                      <m:r>
                        <m:rPr>
                          <m:nor/>
                        </m:rPr>
                        <a:rPr lang="en-US" sz="4000" i="0">
                          <a:solidFill>
                            <a:srgbClr val="000000"/>
                          </a:solidFill>
                          <a:latin typeface="Cambria Math" panose="02040503050406030204" pitchFamily="18" charset="0"/>
                        </a:rPr>
                        <m:t> </m:t>
                      </m:r>
                      <m:r>
                        <m:rPr>
                          <m:nor/>
                        </m:rPr>
                        <a:rPr lang="en-US" sz="4000" i="0">
                          <a:solidFill>
                            <a:srgbClr val="000000"/>
                          </a:solidFill>
                          <a:latin typeface="Cambria Math" panose="02040503050406030204" pitchFamily="18" charset="0"/>
                        </a:rPr>
                        <m:t>as</m:t>
                      </m:r>
                      <m:r>
                        <m:rPr>
                          <m:nor/>
                        </m:rPr>
                        <a:rPr lang="en-US" sz="4000" i="0">
                          <a:solidFill>
                            <a:srgbClr val="000000"/>
                          </a:solidFill>
                          <a:latin typeface="Cambria Math" panose="02040503050406030204" pitchFamily="18" charset="0"/>
                        </a:rPr>
                        <m:t>:</m:t>
                      </m:r>
                    </m:oMath>
                    <m:oMath xmlns:m="http://schemas.openxmlformats.org/officeDocument/2006/math">
                      <m:r>
                        <a:rPr lang="en-US" sz="4000" i="1">
                          <a:solidFill>
                            <a:srgbClr val="000000"/>
                          </a:solidFill>
                          <a:latin typeface="Cambria Math" panose="02040503050406030204" pitchFamily="18" charset="0"/>
                        </a:rPr>
                        <m:t>h</m:t>
                      </m:r>
                      <m:r>
                        <a:rPr lang="en-US" sz="4000" i="1">
                          <a:solidFill>
                            <a:srgbClr val="000000"/>
                          </a:solidFill>
                          <a:latin typeface="Cambria Math" panose="02040503050406030204" pitchFamily="18" charset="0"/>
                        </a:rPr>
                        <m:t>(</m:t>
                      </m:r>
                      <m:r>
                        <a:rPr lang="en-US" sz="4000" i="1">
                          <a:solidFill>
                            <a:srgbClr val="000000"/>
                          </a:solidFill>
                          <a:latin typeface="Cambria Math" panose="02040503050406030204" pitchFamily="18" charset="0"/>
                        </a:rPr>
                        <m:t>𝑥</m:t>
                      </m:r>
                      <m:r>
                        <a:rPr lang="en-US" sz="4000" i="1">
                          <a:solidFill>
                            <a:srgbClr val="000000"/>
                          </a:solidFill>
                          <a:latin typeface="Cambria Math" panose="02040503050406030204" pitchFamily="18" charset="0"/>
                        </a:rPr>
                        <m:t>)=</m:t>
                      </m:r>
                      <m:d>
                        <m:dPr>
                          <m:begChr m:val="{"/>
                          <m:endChr m:val=""/>
                          <m:ctrlPr>
                            <a:rPr lang="en-US" sz="4000" i="1">
                              <a:solidFill>
                                <a:srgbClr val="000000"/>
                              </a:solidFill>
                              <a:latin typeface="Cambria Math" panose="02040503050406030204" pitchFamily="18" charset="0"/>
                            </a:rPr>
                          </m:ctrlPr>
                        </m:dPr>
                        <m:e>
                          <m:m>
                            <m:mPr>
                              <m:plcHide m:val="on"/>
                              <m:mcs>
                                <m:mc>
                                  <m:mcPr>
                                    <m:count m:val="1"/>
                                    <m:mcJc m:val="center"/>
                                  </m:mcPr>
                                </m:mc>
                              </m:mcs>
                              <m:ctrlPr>
                                <a:rPr lang="en-US" sz="4000" i="1">
                                  <a:solidFill>
                                    <a:srgbClr val="000000"/>
                                  </a:solidFill>
                                  <a:latin typeface="Cambria Math" panose="02040503050406030204" pitchFamily="18" charset="0"/>
                                </a:rPr>
                              </m:ctrlPr>
                            </m:mPr>
                            <m:mr>
                              <m:e>
                                <m:r>
                                  <a:rPr lang="en-US" sz="4000" i="1">
                                    <a:solidFill>
                                      <a:srgbClr val="000000"/>
                                    </a:solidFill>
                                    <a:latin typeface="Cambria Math" panose="02040503050406030204" pitchFamily="18" charset="0"/>
                                  </a:rPr>
                                  <m:t>+1   </m:t>
                                </m:r>
                                <m:r>
                                  <a:rPr lang="en-US" sz="4000" i="1">
                                    <a:solidFill>
                                      <a:srgbClr val="000000"/>
                                    </a:solidFill>
                                    <a:latin typeface="Cambria Math" panose="02040503050406030204" pitchFamily="18" charset="0"/>
                                  </a:rPr>
                                  <m:t>𝑖𝑓</m:t>
                                </m:r>
                                <m:r>
                                  <a:rPr lang="en-US" sz="4000" i="1">
                                    <a:solidFill>
                                      <a:srgbClr val="000000"/>
                                    </a:solidFill>
                                    <a:latin typeface="Cambria Math" panose="02040503050406030204" pitchFamily="18" charset="0"/>
                                  </a:rPr>
                                  <m:t> −(</m:t>
                                </m:r>
                                <m:r>
                                  <a:rPr lang="en-US" sz="4000" i="1">
                                    <a:solidFill>
                                      <a:srgbClr val="000000"/>
                                    </a:solidFill>
                                    <a:latin typeface="Cambria Math" panose="02040503050406030204" pitchFamily="18" charset="0"/>
                                  </a:rPr>
                                  <m:t>𝑣</m:t>
                                </m:r>
                                <m:r>
                                  <a:rPr lang="en-US" sz="4000" i="1">
                                    <a:solidFill>
                                      <a:srgbClr val="000000"/>
                                    </a:solidFill>
                                    <a:latin typeface="Cambria Math" panose="02040503050406030204" pitchFamily="18" charset="0"/>
                                  </a:rPr>
                                  <m:t>−</m:t>
                                </m:r>
                                <m:r>
                                  <a:rPr lang="en-US" sz="4000" i="1">
                                    <a:solidFill>
                                      <a:srgbClr val="000000"/>
                                    </a:solidFill>
                                    <a:latin typeface="Cambria Math" panose="02040503050406030204" pitchFamily="18" charset="0"/>
                                  </a:rPr>
                                  <m:t>𝑚𝑢</m:t>
                                </m:r>
                                <m:r>
                                  <a:rPr lang="en-US" sz="4000" i="1">
                                    <a:solidFill>
                                      <a:srgbClr val="000000"/>
                                    </a:solidFill>
                                    <a:latin typeface="Cambria Math" panose="02040503050406030204" pitchFamily="18" charset="0"/>
                                  </a:rPr>
                                  <m:t>)&lt;−</m:t>
                                </m:r>
                                <m:r>
                                  <a:rPr lang="en-US" sz="4000" i="1">
                                    <a:solidFill>
                                      <a:srgbClr val="000000"/>
                                    </a:solidFill>
                                    <a:latin typeface="Cambria Math" panose="02040503050406030204" pitchFamily="18" charset="0"/>
                                  </a:rPr>
                                  <m:t>𝑐</m:t>
                                </m:r>
                                <m:r>
                                  <a:rPr lang="en-US" sz="4000" i="1">
                                    <a:solidFill>
                                      <a:srgbClr val="000000"/>
                                    </a:solidFill>
                                    <a:latin typeface="Cambria Math" panose="02040503050406030204" pitchFamily="18" charset="0"/>
                                  </a:rPr>
                                  <m:t> ,</m:t>
                                </m:r>
                                <m:r>
                                  <m:rPr>
                                    <m:nor/>
                                  </m:rPr>
                                  <a:rPr lang="en-US" sz="4000" i="0">
                                    <a:solidFill>
                                      <a:srgbClr val="000000"/>
                                    </a:solidFill>
                                    <a:latin typeface="Cambria Math" panose="02040503050406030204" pitchFamily="18" charset="0"/>
                                  </a:rPr>
                                  <m:t>where</m:t>
                                </m:r>
                                <m:r>
                                  <m:rPr>
                                    <m:nor/>
                                  </m:rPr>
                                  <a:rPr lang="en-US" sz="4000" i="0">
                                    <a:solidFill>
                                      <a:srgbClr val="000000"/>
                                    </a:solidFill>
                                    <a:latin typeface="Cambria Math" panose="02040503050406030204" pitchFamily="18" charset="0"/>
                                  </a:rPr>
                                  <m:t> </m:t>
                                </m:r>
                                <m:r>
                                  <a:rPr lang="en-US" sz="4000" i="1">
                                    <a:solidFill>
                                      <a:srgbClr val="000000"/>
                                    </a:solidFill>
                                    <a:latin typeface="Cambria Math" panose="02040503050406030204" pitchFamily="18" charset="0"/>
                                  </a:rPr>
                                  <m:t>𝑚</m:t>
                                </m:r>
                                <m:r>
                                  <a:rPr lang="en-US" sz="4000" i="1">
                                    <a:solidFill>
                                      <a:srgbClr val="000000"/>
                                    </a:solidFill>
                                    <a:latin typeface="Cambria Math" panose="02040503050406030204" pitchFamily="18" charset="0"/>
                                  </a:rPr>
                                  <m:t>,</m:t>
                                </m:r>
                                <m:r>
                                  <a:rPr lang="en-US" sz="4000" b="0" i="1" smtClean="0">
                                    <a:solidFill>
                                      <a:srgbClr val="000000"/>
                                    </a:solidFill>
                                    <a:latin typeface="Cambria Math" panose="02040503050406030204" pitchFamily="18" charset="0"/>
                                  </a:rPr>
                                  <m:t>𝑐</m:t>
                                </m:r>
                                <m:r>
                                  <m:rPr>
                                    <m:nor/>
                                  </m:rPr>
                                  <a:rPr lang="en-US" sz="4000" i="0">
                                    <a:solidFill>
                                      <a:srgbClr val="000000"/>
                                    </a:solidFill>
                                    <a:latin typeface="Cambria Math" panose="02040503050406030204" pitchFamily="18" charset="0"/>
                                  </a:rPr>
                                  <m:t>, </m:t>
                                </m:r>
                                <m:r>
                                  <m:rPr>
                                    <m:nor/>
                                  </m:rPr>
                                  <a:rPr lang="en-US" sz="4000" i="0">
                                    <a:solidFill>
                                      <a:srgbClr val="000000"/>
                                    </a:solidFill>
                                    <a:latin typeface="Cambria Math" panose="02040503050406030204" pitchFamily="18" charset="0"/>
                                  </a:rPr>
                                  <m:t>are</m:t>
                                </m:r>
                                <m:r>
                                  <m:rPr>
                                    <m:nor/>
                                  </m:rPr>
                                  <a:rPr lang="en-US" sz="4000" i="0">
                                    <a:solidFill>
                                      <a:srgbClr val="000000"/>
                                    </a:solidFill>
                                    <a:latin typeface="Cambria Math" panose="02040503050406030204" pitchFamily="18" charset="0"/>
                                  </a:rPr>
                                  <m:t> </m:t>
                                </m:r>
                                <m:r>
                                  <m:rPr>
                                    <m:nor/>
                                  </m:rPr>
                                  <a:rPr lang="en-US" sz="4000" i="0">
                                    <a:solidFill>
                                      <a:srgbClr val="000000"/>
                                    </a:solidFill>
                                    <a:latin typeface="Cambria Math" panose="02040503050406030204" pitchFamily="18" charset="0"/>
                                  </a:rPr>
                                  <m:t>given</m:t>
                                </m:r>
                                <m:r>
                                  <m:rPr>
                                    <m:nor/>
                                  </m:rPr>
                                  <a:rPr lang="en-US" sz="4000" i="0">
                                    <a:solidFill>
                                      <a:srgbClr val="000000"/>
                                    </a:solidFill>
                                    <a:latin typeface="Cambria Math" panose="02040503050406030204" pitchFamily="18" charset="0"/>
                                  </a:rPr>
                                  <m:t> </m:t>
                                </m:r>
                                <m:r>
                                  <m:rPr>
                                    <m:nor/>
                                  </m:rPr>
                                  <a:rPr lang="en-US" sz="4000" i="0">
                                    <a:solidFill>
                                      <a:srgbClr val="000000"/>
                                    </a:solidFill>
                                    <a:latin typeface="Cambria Math" panose="02040503050406030204" pitchFamily="18" charset="0"/>
                                  </a:rPr>
                                  <m:t>constants</m:t>
                                </m:r>
                                <m:r>
                                  <m:rPr>
                                    <m:nor/>
                                  </m:rPr>
                                  <a:rPr lang="en-US" sz="4000" i="0">
                                    <a:solidFill>
                                      <a:srgbClr val="000000"/>
                                    </a:solidFill>
                                    <a:latin typeface="Cambria Math" panose="02040503050406030204" pitchFamily="18" charset="0"/>
                                  </a:rPr>
                                  <m:t> </m:t>
                                </m:r>
                              </m:e>
                            </m:mr>
                            <m:mr>
                              <m:e>
                                <m:r>
                                  <a:rPr lang="en-US" sz="4000" i="1">
                                    <a:solidFill>
                                      <a:srgbClr val="000000"/>
                                    </a:solidFill>
                                    <a:latin typeface="Cambria Math" panose="02040503050406030204" pitchFamily="18" charset="0"/>
                                  </a:rPr>
                                  <m:t>−1</m:t>
                                </m:r>
                                <m:r>
                                  <m:rPr>
                                    <m:nor/>
                                  </m:rPr>
                                  <a:rPr lang="en-US" sz="4000" i="0">
                                    <a:solidFill>
                                      <a:srgbClr val="000000"/>
                                    </a:solidFill>
                                    <a:latin typeface="Cambria Math" panose="02040503050406030204" pitchFamily="18" charset="0"/>
                                  </a:rPr>
                                  <m:t>   </m:t>
                                </m:r>
                                <m:r>
                                  <m:rPr>
                                    <m:nor/>
                                  </m:rPr>
                                  <a:rPr lang="en-US" sz="4000" i="0">
                                    <a:solidFill>
                                      <a:srgbClr val="000000"/>
                                    </a:solidFill>
                                    <a:latin typeface="Cambria Math" panose="02040503050406030204" pitchFamily="18" charset="0"/>
                                  </a:rPr>
                                  <m:t>otherwise</m:t>
                                </m:r>
                              </m:e>
                            </m:mr>
                          </m:m>
                        </m:e>
                      </m:d>
                    </m:oMath>
                    <m:oMath xmlns:m="http://schemas.openxmlformats.org/officeDocument/2006/math">
                      <m:r>
                        <m:rPr>
                          <m:nor/>
                        </m:rPr>
                        <a:rPr lang="en-US" sz="4000" i="0">
                          <a:solidFill>
                            <a:srgbClr val="000000"/>
                          </a:solidFill>
                          <a:latin typeface="Cambria Math" panose="02040503050406030204" pitchFamily="18" charset="0"/>
                        </a:rPr>
                        <m:t>−−</m:t>
                      </m:r>
                      <m:r>
                        <m:rPr>
                          <m:nor/>
                        </m:rPr>
                        <a:rPr lang="en-US" sz="4000" i="0">
                          <a:solidFill>
                            <a:srgbClr val="000000"/>
                          </a:solidFill>
                          <a:latin typeface="Cambria Math" panose="02040503050406030204" pitchFamily="18" charset="0"/>
                        </a:rPr>
                        <m:t>At</m:t>
                      </m:r>
                      <m:r>
                        <m:rPr>
                          <m:nor/>
                        </m:rPr>
                        <a:rPr lang="en-US" sz="4000" i="0">
                          <a:solidFill>
                            <a:srgbClr val="000000"/>
                          </a:solidFill>
                          <a:latin typeface="Cambria Math" panose="02040503050406030204" pitchFamily="18" charset="0"/>
                        </a:rPr>
                        <m:t> </m:t>
                      </m:r>
                      <m:r>
                        <m:rPr>
                          <m:nor/>
                        </m:rPr>
                        <a:rPr lang="en-US" sz="4000" i="0">
                          <a:solidFill>
                            <a:srgbClr val="000000"/>
                          </a:solidFill>
                          <a:latin typeface="Cambria Math" panose="02040503050406030204" pitchFamily="18" charset="0"/>
                        </a:rPr>
                        <m:t>time</m:t>
                      </m:r>
                      <m:r>
                        <m:rPr>
                          <m:nor/>
                        </m:rPr>
                        <a:rPr lang="en-US" sz="4000" i="0">
                          <a:solidFill>
                            <a:srgbClr val="000000"/>
                          </a:solidFill>
                          <a:latin typeface="Cambria Math" panose="02040503050406030204" pitchFamily="18" charset="0"/>
                        </a:rPr>
                        <m:t> </m:t>
                      </m:r>
                      <m:r>
                        <a:rPr lang="en-US" sz="4000" i="1">
                          <a:solidFill>
                            <a:srgbClr val="000000"/>
                          </a:solidFill>
                          <a:latin typeface="Cambria Math" panose="02040503050406030204" pitchFamily="18" charset="0"/>
                        </a:rPr>
                        <m:t>𝑡</m:t>
                      </m:r>
                      <m:r>
                        <m:rPr>
                          <m:nor/>
                        </m:rPr>
                        <a:rPr lang="en-US" sz="4000" i="0">
                          <a:solidFill>
                            <a:srgbClr val="000000"/>
                          </a:solidFill>
                          <a:latin typeface="Cambria Math" panose="02040503050406030204" pitchFamily="18" charset="0"/>
                        </a:rPr>
                        <m:t>, </m:t>
                      </m:r>
                      <m:r>
                        <m:rPr>
                          <m:nor/>
                        </m:rPr>
                        <a:rPr lang="en-US" sz="4000" i="0">
                          <a:solidFill>
                            <a:srgbClr val="000000"/>
                          </a:solidFill>
                          <a:latin typeface="Cambria Math" panose="02040503050406030204" pitchFamily="18" charset="0"/>
                        </a:rPr>
                        <m:t>combine</m:t>
                      </m:r>
                      <m:r>
                        <m:rPr>
                          <m:nor/>
                        </m:rPr>
                        <a:rPr lang="en-US" sz="4000" i="0">
                          <a:solidFill>
                            <a:srgbClr val="000000"/>
                          </a:solidFill>
                          <a:latin typeface="Cambria Math" panose="02040503050406030204" pitchFamily="18" charset="0"/>
                        </a:rPr>
                        <m:t> </m:t>
                      </m:r>
                      <m:r>
                        <m:rPr>
                          <m:nor/>
                        </m:rPr>
                        <a:rPr lang="en-US" sz="4000" i="0">
                          <a:solidFill>
                            <a:srgbClr val="000000"/>
                          </a:solidFill>
                          <a:latin typeface="Cambria Math" panose="02040503050406030204" pitchFamily="18" charset="0"/>
                        </a:rPr>
                        <m:t>case</m:t>
                      </m:r>
                      <m:r>
                        <m:rPr>
                          <m:nor/>
                        </m:rPr>
                        <a:rPr lang="en-US" sz="4000" i="0">
                          <a:solidFill>
                            <a:srgbClr val="000000"/>
                          </a:solidFill>
                          <a:latin typeface="Cambria Math" panose="02040503050406030204" pitchFamily="18" charset="0"/>
                        </a:rPr>
                        <m:t> 1 </m:t>
                      </m:r>
                      <m:r>
                        <m:rPr>
                          <m:nor/>
                        </m:rPr>
                        <a:rPr lang="en-US" sz="4000" i="0">
                          <a:solidFill>
                            <a:srgbClr val="000000"/>
                          </a:solidFill>
                          <a:latin typeface="Cambria Math" panose="02040503050406030204" pitchFamily="18" charset="0"/>
                        </a:rPr>
                        <m:t>and</m:t>
                      </m:r>
                      <m:r>
                        <m:rPr>
                          <m:nor/>
                        </m:rPr>
                        <a:rPr lang="en-US" sz="4000" i="0">
                          <a:solidFill>
                            <a:srgbClr val="000000"/>
                          </a:solidFill>
                          <a:latin typeface="Cambria Math" panose="02040503050406030204" pitchFamily="18" charset="0"/>
                        </a:rPr>
                        <m:t> 2 </m:t>
                      </m:r>
                      <m:r>
                        <m:rPr>
                          <m:nor/>
                        </m:rPr>
                        <a:rPr lang="en-US" sz="4000" i="0">
                          <a:solidFill>
                            <a:srgbClr val="000000"/>
                          </a:solidFill>
                          <a:latin typeface="Cambria Math" panose="02040503050406030204" pitchFamily="18" charset="0"/>
                        </a:rPr>
                        <m:t>together</m:t>
                      </m:r>
                      <m:r>
                        <m:rPr>
                          <m:nor/>
                        </m:rPr>
                        <a:rPr lang="en-US" sz="4000" i="0">
                          <a:solidFill>
                            <a:srgbClr val="000000"/>
                          </a:solidFill>
                          <a:latin typeface="Cambria Math" panose="02040503050406030204" pitchFamily="18" charset="0"/>
                        </a:rPr>
                        <m:t> </m:t>
                      </m:r>
                      <m:r>
                        <m:rPr>
                          <m:nor/>
                        </m:rPr>
                        <a:rPr lang="en-US" sz="4000" i="0">
                          <a:solidFill>
                            <a:srgbClr val="000000"/>
                          </a:solidFill>
                          <a:latin typeface="Cambria Math" panose="02040503050406030204" pitchFamily="18" charset="0"/>
                        </a:rPr>
                        <m:t>to</m:t>
                      </m:r>
                      <m:r>
                        <m:rPr>
                          <m:nor/>
                        </m:rPr>
                        <a:rPr lang="en-US" sz="4000" i="0">
                          <a:solidFill>
                            <a:srgbClr val="000000"/>
                          </a:solidFill>
                          <a:latin typeface="Cambria Math" panose="02040503050406030204" pitchFamily="18" charset="0"/>
                        </a:rPr>
                        <m:t> </m:t>
                      </m:r>
                      <m:r>
                        <m:rPr>
                          <m:nor/>
                        </m:rPr>
                        <a:rPr lang="en-US" sz="4000" i="0">
                          <a:solidFill>
                            <a:srgbClr val="000000"/>
                          </a:solidFill>
                          <a:latin typeface="Cambria Math" panose="02040503050406030204" pitchFamily="18" charset="0"/>
                        </a:rPr>
                        <m:t>become</m:t>
                      </m:r>
                      <m:r>
                        <m:rPr>
                          <m:nor/>
                        </m:rPr>
                        <a:rPr lang="en-US" sz="4000" i="0">
                          <a:solidFill>
                            <a:srgbClr val="000000"/>
                          </a:solidFill>
                          <a:latin typeface="Cambria Math" panose="02040503050406030204" pitchFamily="18" charset="0"/>
                        </a:rPr>
                        <m:t> </m:t>
                      </m:r>
                      <m:r>
                        <m:rPr>
                          <m:nor/>
                        </m:rPr>
                        <a:rPr lang="en-US" sz="4000" i="0">
                          <a:solidFill>
                            <a:srgbClr val="000000"/>
                          </a:solidFill>
                          <a:latin typeface="Cambria Math" panose="02040503050406030204" pitchFamily="18" charset="0"/>
                        </a:rPr>
                        <m:t>equation</m:t>
                      </m:r>
                      <m:r>
                        <a:rPr lang="en-US" sz="4000" i="1">
                          <a:solidFill>
                            <a:srgbClr val="000000"/>
                          </a:solidFill>
                          <a:latin typeface="Cambria Math" panose="02040503050406030204" pitchFamily="18" charset="0"/>
                        </a:rPr>
                        <m:t> (</m:t>
                      </m:r>
                      <m:r>
                        <a:rPr lang="en-US" sz="4000" i="1">
                          <a:solidFill>
                            <a:srgbClr val="000000"/>
                          </a:solidFill>
                          <a:latin typeface="Cambria Math" panose="02040503050406030204" pitchFamily="18" charset="0"/>
                        </a:rPr>
                        <m:t>𝑖</m:t>
                      </m:r>
                      <m:r>
                        <a:rPr lang="en-US" sz="4000" i="1">
                          <a:solidFill>
                            <a:srgbClr val="000000"/>
                          </a:solidFill>
                          <a:latin typeface="Cambria Math" panose="02040503050406030204" pitchFamily="18" charset="0"/>
                        </a:rPr>
                        <m:t>)</m:t>
                      </m:r>
                      <m:r>
                        <a:rPr lang="en-US" sz="4000" i="0">
                          <a:solidFill>
                            <a:srgbClr val="000000"/>
                          </a:solidFill>
                          <a:latin typeface="Cambria Math" panose="02040503050406030204" pitchFamily="18" charset="0"/>
                        </a:rPr>
                        <m:t> </m:t>
                      </m:r>
                    </m:oMath>
                    <m:oMath xmlns:m="http://schemas.openxmlformats.org/officeDocument/2006/math">
                      <m:r>
                        <m:rPr>
                          <m:nor/>
                        </m:rPr>
                        <a:rPr lang="en-US" sz="4000" i="0">
                          <a:solidFill>
                            <a:srgbClr val="000000"/>
                          </a:solidFill>
                          <a:latin typeface="Cambria Math" panose="02040503050406030204" pitchFamily="18" charset="0"/>
                        </a:rPr>
                        <m:t>and</m:t>
                      </m:r>
                      <m:r>
                        <m:rPr>
                          <m:nor/>
                        </m:rPr>
                        <a:rPr lang="en-US" sz="4000" i="0">
                          <a:solidFill>
                            <a:srgbClr val="000000"/>
                          </a:solidFill>
                          <a:latin typeface="Cambria Math" panose="02040503050406030204" pitchFamily="18" charset="0"/>
                        </a:rPr>
                        <m:t> </m:t>
                      </m:r>
                      <m:r>
                        <m:rPr>
                          <m:nor/>
                        </m:rPr>
                        <a:rPr lang="en-US" sz="4000" i="0">
                          <a:solidFill>
                            <a:srgbClr val="000000"/>
                          </a:solidFill>
                          <a:latin typeface="Cambria Math" panose="02040503050406030204" pitchFamily="18" charset="0"/>
                        </a:rPr>
                        <m:t>use</m:t>
                      </m:r>
                      <m:r>
                        <m:rPr>
                          <m:nor/>
                        </m:rPr>
                        <a:rPr lang="en-US" sz="4000" i="0">
                          <a:solidFill>
                            <a:srgbClr val="000000"/>
                          </a:solidFill>
                          <a:latin typeface="Cambria Math" panose="02040503050406030204" pitchFamily="18" charset="0"/>
                        </a:rPr>
                        <m:t> </m:t>
                      </m:r>
                      <m:r>
                        <m:rPr>
                          <m:nor/>
                        </m:rPr>
                        <a:rPr lang="en-US" sz="4000" i="0">
                          <a:solidFill>
                            <a:srgbClr val="000000"/>
                          </a:solidFill>
                          <a:latin typeface="Cambria Math" panose="02040503050406030204" pitchFamily="18" charset="0"/>
                        </a:rPr>
                        <m:t>polarity</m:t>
                      </m:r>
                      <m:r>
                        <m:rPr>
                          <m:nor/>
                        </m:rPr>
                        <a:rPr lang="en-US" sz="4000" i="0">
                          <a:solidFill>
                            <a:srgbClr val="000000"/>
                          </a:solidFill>
                          <a:latin typeface="Cambria Math" panose="02040503050406030204" pitchFamily="18" charset="0"/>
                        </a:rPr>
                        <m:t> </m:t>
                      </m:r>
                      <m:sSub>
                        <m:sSubPr>
                          <m:ctrlPr>
                            <a:rPr lang="en-US" sz="4000" i="1">
                              <a:solidFill>
                                <a:srgbClr val="000000"/>
                              </a:solidFill>
                              <a:latin typeface="Cambria Math" panose="02040503050406030204" pitchFamily="18" charset="0"/>
                            </a:rPr>
                          </m:ctrlPr>
                        </m:sSubPr>
                        <m:e>
                          <m:r>
                            <a:rPr lang="en-US" sz="4000" i="1">
                              <a:solidFill>
                                <a:srgbClr val="000000"/>
                              </a:solidFill>
                              <a:latin typeface="Cambria Math" panose="02040503050406030204" pitchFamily="18" charset="0"/>
                            </a:rPr>
                            <m:t>𝑝</m:t>
                          </m:r>
                        </m:e>
                        <m:sub>
                          <m:r>
                            <a:rPr lang="en-US" sz="4000" i="1">
                              <a:solidFill>
                                <a:srgbClr val="000000"/>
                              </a:solidFill>
                              <a:latin typeface="Cambria Math" panose="02040503050406030204" pitchFamily="18" charset="0"/>
                            </a:rPr>
                            <m:t>𝑡</m:t>
                          </m:r>
                        </m:sub>
                      </m:sSub>
                      <m:r>
                        <m:rPr>
                          <m:nor/>
                        </m:rPr>
                        <a:rPr lang="en-US" sz="4000" i="0">
                          <a:solidFill>
                            <a:srgbClr val="000000"/>
                          </a:solidFill>
                          <a:latin typeface="Cambria Math" panose="02040503050406030204" pitchFamily="18" charset="0"/>
                        </a:rPr>
                        <m:t> </m:t>
                      </m:r>
                      <m:r>
                        <m:rPr>
                          <m:nor/>
                        </m:rPr>
                        <a:rPr lang="en-US" sz="4000" i="0">
                          <a:solidFill>
                            <a:srgbClr val="000000"/>
                          </a:solidFill>
                          <a:latin typeface="Cambria Math" panose="02040503050406030204" pitchFamily="18" charset="0"/>
                        </a:rPr>
                        <m:t>to</m:t>
                      </m:r>
                      <m:r>
                        <m:rPr>
                          <m:nor/>
                        </m:rPr>
                        <a:rPr lang="en-US" sz="4000" i="0">
                          <a:solidFill>
                            <a:srgbClr val="000000"/>
                          </a:solidFill>
                          <a:latin typeface="Cambria Math" panose="02040503050406030204" pitchFamily="18" charset="0"/>
                        </a:rPr>
                        <m:t> </m:t>
                      </m:r>
                      <m:r>
                        <m:rPr>
                          <m:nor/>
                        </m:rPr>
                        <a:rPr lang="en-US" sz="4000" i="0">
                          <a:solidFill>
                            <a:srgbClr val="000000"/>
                          </a:solidFill>
                          <a:latin typeface="Cambria Math" panose="02040503050406030204" pitchFamily="18" charset="0"/>
                        </a:rPr>
                        <m:t>control</m:t>
                      </m:r>
                      <m:r>
                        <m:rPr>
                          <m:nor/>
                        </m:rPr>
                        <a:rPr lang="en-US" sz="4000" i="0">
                          <a:solidFill>
                            <a:srgbClr val="000000"/>
                          </a:solidFill>
                          <a:latin typeface="Cambria Math" panose="02040503050406030204" pitchFamily="18" charset="0"/>
                        </a:rPr>
                        <m:t> </m:t>
                      </m:r>
                      <m:r>
                        <m:rPr>
                          <m:nor/>
                        </m:rPr>
                        <a:rPr lang="en-US" sz="4000" i="0">
                          <a:solidFill>
                            <a:srgbClr val="000000"/>
                          </a:solidFill>
                          <a:latin typeface="Cambria Math" panose="02040503050406030204" pitchFamily="18" charset="0"/>
                        </a:rPr>
                        <m:t>which</m:t>
                      </m:r>
                      <m:r>
                        <m:rPr>
                          <m:nor/>
                        </m:rPr>
                        <a:rPr lang="en-US" sz="4000" i="0">
                          <a:solidFill>
                            <a:srgbClr val="000000"/>
                          </a:solidFill>
                          <a:latin typeface="Cambria Math" panose="02040503050406030204" pitchFamily="18" charset="0"/>
                        </a:rPr>
                        <m:t> </m:t>
                      </m:r>
                      <m:r>
                        <m:rPr>
                          <m:nor/>
                        </m:rPr>
                        <a:rPr lang="en-US" sz="4000" i="0">
                          <a:solidFill>
                            <a:srgbClr val="000000"/>
                          </a:solidFill>
                          <a:latin typeface="Cambria Math" panose="02040503050406030204" pitchFamily="18" charset="0"/>
                        </a:rPr>
                        <m:t>case</m:t>
                      </m:r>
                      <m:r>
                        <m:rPr>
                          <m:nor/>
                        </m:rPr>
                        <a:rPr lang="en-US" sz="4000" i="0">
                          <a:solidFill>
                            <a:srgbClr val="000000"/>
                          </a:solidFill>
                          <a:latin typeface="Cambria Math" panose="02040503050406030204" pitchFamily="18" charset="0"/>
                        </a:rPr>
                        <m:t> </m:t>
                      </m:r>
                      <m:r>
                        <m:rPr>
                          <m:nor/>
                        </m:rPr>
                        <a:rPr lang="en-US" sz="4000" i="0">
                          <a:solidFill>
                            <a:srgbClr val="000000"/>
                          </a:solidFill>
                          <a:latin typeface="Cambria Math" panose="02040503050406030204" pitchFamily="18" charset="0"/>
                        </a:rPr>
                        <m:t>you</m:t>
                      </m:r>
                      <m:r>
                        <m:rPr>
                          <m:nor/>
                        </m:rPr>
                        <a:rPr lang="en-US" sz="4000" i="0">
                          <a:solidFill>
                            <a:srgbClr val="000000"/>
                          </a:solidFill>
                          <a:latin typeface="Cambria Math" panose="02040503050406030204" pitchFamily="18" charset="0"/>
                        </a:rPr>
                        <m:t> </m:t>
                      </m:r>
                      <m:r>
                        <m:rPr>
                          <m:nor/>
                        </m:rPr>
                        <a:rPr lang="en-US" sz="4000" i="0">
                          <a:solidFill>
                            <a:srgbClr val="000000"/>
                          </a:solidFill>
                          <a:latin typeface="Cambria Math" panose="02040503050406030204" pitchFamily="18" charset="0"/>
                        </a:rPr>
                        <m:t>want</m:t>
                      </m:r>
                      <m:r>
                        <m:rPr>
                          <m:nor/>
                        </m:rPr>
                        <a:rPr lang="en-US" sz="4000" i="0">
                          <a:solidFill>
                            <a:srgbClr val="000000"/>
                          </a:solidFill>
                          <a:latin typeface="Cambria Math" panose="02040503050406030204" pitchFamily="18" charset="0"/>
                        </a:rPr>
                        <m:t> </m:t>
                      </m:r>
                      <m:r>
                        <m:rPr>
                          <m:nor/>
                        </m:rPr>
                        <a:rPr lang="en-US" sz="4000" i="0">
                          <a:solidFill>
                            <a:srgbClr val="000000"/>
                          </a:solidFill>
                          <a:latin typeface="Cambria Math" panose="02040503050406030204" pitchFamily="18" charset="0"/>
                        </a:rPr>
                        <m:t>to</m:t>
                      </m:r>
                      <m:r>
                        <m:rPr>
                          <m:nor/>
                        </m:rPr>
                        <a:rPr lang="en-US" sz="4000" i="0">
                          <a:solidFill>
                            <a:srgbClr val="000000"/>
                          </a:solidFill>
                          <a:latin typeface="Cambria Math" panose="02040503050406030204" pitchFamily="18" charset="0"/>
                        </a:rPr>
                        <m:t> </m:t>
                      </m:r>
                      <m:r>
                        <m:rPr>
                          <m:nor/>
                        </m:rPr>
                        <a:rPr lang="en-US" sz="4000" i="0">
                          <a:solidFill>
                            <a:srgbClr val="000000"/>
                          </a:solidFill>
                          <a:latin typeface="Cambria Math" panose="02040503050406030204" pitchFamily="18" charset="0"/>
                        </a:rPr>
                        <m:t>use</m:t>
                      </m:r>
                      <m:r>
                        <m:rPr>
                          <m:nor/>
                        </m:rPr>
                        <a:rPr lang="en-US" sz="4000" i="0">
                          <a:solidFill>
                            <a:srgbClr val="000000"/>
                          </a:solidFill>
                          <a:latin typeface="Cambria Math" panose="02040503050406030204" pitchFamily="18" charset="0"/>
                        </a:rPr>
                        <m:t>.</m:t>
                      </m:r>
                    </m:oMath>
                    <m:oMath xmlns:m="http://schemas.openxmlformats.org/officeDocument/2006/math">
                      <m:sSub>
                        <m:sSubPr>
                          <m:ctrlPr>
                            <a:rPr lang="en-US" sz="4000" i="1">
                              <a:solidFill>
                                <a:srgbClr val="000000"/>
                              </a:solidFill>
                              <a:latin typeface="Cambria Math" panose="02040503050406030204" pitchFamily="18" charset="0"/>
                            </a:rPr>
                          </m:ctrlPr>
                        </m:sSubPr>
                        <m:e>
                          <m:r>
                            <a:rPr lang="en-US" sz="4000" i="1">
                              <a:solidFill>
                                <a:srgbClr val="000000"/>
                              </a:solidFill>
                              <a:latin typeface="Cambria Math" panose="02040503050406030204" pitchFamily="18" charset="0"/>
                            </a:rPr>
                            <m:t>h</m:t>
                          </m:r>
                        </m:e>
                        <m:sub>
                          <m:r>
                            <a:rPr lang="en-US" sz="4000" i="1">
                              <a:solidFill>
                                <a:srgbClr val="000000"/>
                              </a:solidFill>
                              <a:latin typeface="Cambria Math" panose="02040503050406030204" pitchFamily="18" charset="0"/>
                            </a:rPr>
                            <m:t>𝑡</m:t>
                          </m:r>
                        </m:sub>
                      </m:sSub>
                      <m:r>
                        <a:rPr lang="en-US" sz="4000" i="1">
                          <a:solidFill>
                            <a:srgbClr val="000000"/>
                          </a:solidFill>
                          <a:latin typeface="Cambria Math" panose="02040503050406030204" pitchFamily="18" charset="0"/>
                        </a:rPr>
                        <m:t>(</m:t>
                      </m:r>
                      <m:r>
                        <a:rPr lang="en-US" sz="4000" i="1">
                          <a:solidFill>
                            <a:srgbClr val="000000"/>
                          </a:solidFill>
                          <a:latin typeface="Cambria Math" panose="02040503050406030204" pitchFamily="18" charset="0"/>
                        </a:rPr>
                        <m:t>𝑥</m:t>
                      </m:r>
                      <m:r>
                        <a:rPr lang="en-US" sz="4000" i="1">
                          <a:solidFill>
                            <a:srgbClr val="000000"/>
                          </a:solidFill>
                          <a:latin typeface="Cambria Math" panose="02040503050406030204" pitchFamily="18" charset="0"/>
                        </a:rPr>
                        <m:t>)=</m:t>
                      </m:r>
                      <m:d>
                        <m:dPr>
                          <m:begChr m:val="{"/>
                          <m:endChr m:val=""/>
                          <m:ctrlPr>
                            <a:rPr lang="en-US" sz="4000" i="1">
                              <a:solidFill>
                                <a:srgbClr val="000000"/>
                              </a:solidFill>
                              <a:latin typeface="Cambria Math" panose="02040503050406030204" pitchFamily="18" charset="0"/>
                            </a:rPr>
                          </m:ctrlPr>
                        </m:dPr>
                        <m:e>
                          <m:m>
                            <m:mPr>
                              <m:plcHide m:val="on"/>
                              <m:mcs>
                                <m:mc>
                                  <m:mcPr>
                                    <m:count m:val="1"/>
                                    <m:mcJc m:val="center"/>
                                  </m:mcPr>
                                </m:mc>
                              </m:mcs>
                              <m:ctrlPr>
                                <a:rPr lang="en-US" sz="4000" i="1">
                                  <a:solidFill>
                                    <a:srgbClr val="000000"/>
                                  </a:solidFill>
                                  <a:latin typeface="Cambria Math" panose="02040503050406030204" pitchFamily="18" charset="0"/>
                                </a:rPr>
                              </m:ctrlPr>
                            </m:mPr>
                            <m:mr>
                              <m:e>
                                <m:r>
                                  <a:rPr lang="en-US" sz="4000" b="0" i="1" smtClean="0">
                                    <a:solidFill>
                                      <a:srgbClr val="000000"/>
                                    </a:solidFill>
                                    <a:latin typeface="Cambria Math" panose="02040503050406030204" pitchFamily="18" charset="0"/>
                                  </a:rPr>
                                  <m:t>        </m:t>
                                </m:r>
                                <m:r>
                                  <a:rPr lang="en-US" sz="4000" i="1">
                                    <a:solidFill>
                                      <a:srgbClr val="000000"/>
                                    </a:solidFill>
                                    <a:latin typeface="Cambria Math" panose="02040503050406030204" pitchFamily="18" charset="0"/>
                                  </a:rPr>
                                  <m:t>+1</m:t>
                                </m:r>
                                <m:r>
                                  <m:rPr>
                                    <m:nor/>
                                  </m:rPr>
                                  <a:rPr lang="en-US" sz="4000" i="0">
                                    <a:solidFill>
                                      <a:srgbClr val="000000"/>
                                    </a:solidFill>
                                    <a:latin typeface="Cambria Math" panose="02040503050406030204" pitchFamily="18" charset="0"/>
                                  </a:rPr>
                                  <m:t>   </m:t>
                                </m:r>
                                <m:r>
                                  <m:rPr>
                                    <m:nor/>
                                  </m:rPr>
                                  <a:rPr lang="en-US" sz="4000" i="0">
                                    <a:solidFill>
                                      <a:srgbClr val="000000"/>
                                    </a:solidFill>
                                    <a:latin typeface="Cambria Math" panose="02040503050406030204" pitchFamily="18" charset="0"/>
                                  </a:rPr>
                                  <m:t>if</m:t>
                                </m:r>
                                <m:r>
                                  <m:rPr>
                                    <m:nor/>
                                  </m:rPr>
                                  <a:rPr lang="en-US" sz="4000" i="0">
                                    <a:solidFill>
                                      <a:srgbClr val="000000"/>
                                    </a:solidFill>
                                    <a:latin typeface="Cambria Math" panose="02040503050406030204" pitchFamily="18" charset="0"/>
                                  </a:rPr>
                                  <m:t> </m:t>
                                </m:r>
                                <m:sSub>
                                  <m:sSubPr>
                                    <m:ctrlPr>
                                      <a:rPr lang="en-US" sz="4000" i="1">
                                        <a:solidFill>
                                          <a:srgbClr val="000000"/>
                                        </a:solidFill>
                                        <a:latin typeface="Cambria Math" panose="02040503050406030204" pitchFamily="18" charset="0"/>
                                      </a:rPr>
                                    </m:ctrlPr>
                                  </m:sSubPr>
                                  <m:e>
                                    <m:r>
                                      <a:rPr lang="en-US" sz="4000" i="1">
                                        <a:solidFill>
                                          <a:srgbClr val="000000"/>
                                        </a:solidFill>
                                        <a:latin typeface="Cambria Math" panose="02040503050406030204" pitchFamily="18" charset="0"/>
                                      </a:rPr>
                                      <m:t>𝑝</m:t>
                                    </m:r>
                                  </m:e>
                                  <m:sub>
                                    <m:r>
                                      <a:rPr lang="en-US" sz="4000" i="1">
                                        <a:solidFill>
                                          <a:srgbClr val="000000"/>
                                        </a:solidFill>
                                        <a:latin typeface="Cambria Math" panose="02040503050406030204" pitchFamily="18" charset="0"/>
                                      </a:rPr>
                                      <m:t>𝑡</m:t>
                                    </m:r>
                                  </m:sub>
                                </m:sSub>
                                <m:sSub>
                                  <m:sSubPr>
                                    <m:ctrlPr>
                                      <a:rPr lang="en-US" sz="4000" i="1">
                                        <a:solidFill>
                                          <a:srgbClr val="000000"/>
                                        </a:solidFill>
                                        <a:latin typeface="Cambria Math" panose="02040503050406030204" pitchFamily="18" charset="0"/>
                                      </a:rPr>
                                    </m:ctrlPr>
                                  </m:sSubPr>
                                  <m:e>
                                    <m:r>
                                      <a:rPr lang="en-US" sz="4000" i="1">
                                        <a:solidFill>
                                          <a:srgbClr val="000000"/>
                                        </a:solidFill>
                                        <a:latin typeface="Cambria Math" panose="02040503050406030204" pitchFamily="18" charset="0"/>
                                      </a:rPr>
                                      <m:t>𝑓</m:t>
                                    </m:r>
                                  </m:e>
                                  <m:sub>
                                    <m:r>
                                      <a:rPr lang="en-US" sz="4000" i="1">
                                        <a:solidFill>
                                          <a:srgbClr val="000000"/>
                                        </a:solidFill>
                                        <a:latin typeface="Cambria Math" panose="02040503050406030204" pitchFamily="18" charset="0"/>
                                      </a:rPr>
                                      <m:t>𝑡</m:t>
                                    </m:r>
                                  </m:sub>
                                </m:sSub>
                                <m:r>
                                  <a:rPr lang="en-US" sz="4000" i="1">
                                    <a:solidFill>
                                      <a:srgbClr val="000000"/>
                                    </a:solidFill>
                                    <a:latin typeface="Cambria Math" panose="02040503050406030204" pitchFamily="18" charset="0"/>
                                  </a:rPr>
                                  <m:t>(</m:t>
                                </m:r>
                                <m:r>
                                  <a:rPr lang="en-US" sz="4000" i="1">
                                    <a:solidFill>
                                      <a:srgbClr val="000000"/>
                                    </a:solidFill>
                                    <a:latin typeface="Cambria Math" panose="02040503050406030204" pitchFamily="18" charset="0"/>
                                  </a:rPr>
                                  <m:t>𝑥</m:t>
                                </m:r>
                                <m:r>
                                  <a:rPr lang="en-US" sz="4000" i="1">
                                    <a:solidFill>
                                      <a:srgbClr val="000000"/>
                                    </a:solidFill>
                                    <a:latin typeface="Cambria Math" panose="02040503050406030204" pitchFamily="18" charset="0"/>
                                  </a:rPr>
                                  <m:t>)&lt;</m:t>
                                </m:r>
                                <m:sSub>
                                  <m:sSubPr>
                                    <m:ctrlPr>
                                      <a:rPr lang="en-US" sz="4000" i="1">
                                        <a:solidFill>
                                          <a:srgbClr val="000000"/>
                                        </a:solidFill>
                                        <a:latin typeface="Cambria Math" panose="02040503050406030204" pitchFamily="18" charset="0"/>
                                      </a:rPr>
                                    </m:ctrlPr>
                                  </m:sSubPr>
                                  <m:e>
                                    <m:r>
                                      <a:rPr lang="en-US" sz="4000" i="1">
                                        <a:solidFill>
                                          <a:srgbClr val="000000"/>
                                        </a:solidFill>
                                        <a:latin typeface="Cambria Math" panose="02040503050406030204" pitchFamily="18" charset="0"/>
                                      </a:rPr>
                                      <m:t>𝑝</m:t>
                                    </m:r>
                                  </m:e>
                                  <m:sub>
                                    <m:r>
                                      <a:rPr lang="en-US" sz="4000" i="1">
                                        <a:solidFill>
                                          <a:srgbClr val="000000"/>
                                        </a:solidFill>
                                        <a:latin typeface="Cambria Math" panose="02040503050406030204" pitchFamily="18" charset="0"/>
                                      </a:rPr>
                                      <m:t>𝑡</m:t>
                                    </m:r>
                                  </m:sub>
                                </m:sSub>
                                <m:sSub>
                                  <m:sSubPr>
                                    <m:ctrlPr>
                                      <a:rPr lang="en-US" sz="4000" i="1">
                                        <a:solidFill>
                                          <a:srgbClr val="000000"/>
                                        </a:solidFill>
                                        <a:latin typeface="Cambria Math" panose="02040503050406030204" pitchFamily="18" charset="0"/>
                                      </a:rPr>
                                    </m:ctrlPr>
                                  </m:sSubPr>
                                  <m:e>
                                    <m:r>
                                      <a:rPr lang="en-US" sz="4000" i="1">
                                        <a:solidFill>
                                          <a:srgbClr val="000000"/>
                                        </a:solidFill>
                                        <a:latin typeface="Cambria Math" panose="02040503050406030204" pitchFamily="18" charset="0"/>
                                      </a:rPr>
                                      <m:t>𝜃</m:t>
                                    </m:r>
                                  </m:e>
                                  <m:sub>
                                    <m:r>
                                      <a:rPr lang="en-US" sz="4000" i="1">
                                        <a:solidFill>
                                          <a:srgbClr val="000000"/>
                                        </a:solidFill>
                                        <a:latin typeface="Cambria Math" panose="02040503050406030204" pitchFamily="18" charset="0"/>
                                      </a:rPr>
                                      <m:t>𝑡</m:t>
                                    </m:r>
                                  </m:sub>
                                </m:sSub>
                              </m:e>
                            </m:mr>
                            <m:mr>
                              <m:e>
                                <m:r>
                                  <a:rPr lang="en-US" sz="4000" i="1">
                                    <a:solidFill>
                                      <a:srgbClr val="000000"/>
                                    </a:solidFill>
                                    <a:latin typeface="Cambria Math" panose="02040503050406030204" pitchFamily="18" charset="0"/>
                                  </a:rPr>
                                  <m:t>−1</m:t>
                                </m:r>
                                <m:r>
                                  <m:rPr>
                                    <m:nor/>
                                  </m:rPr>
                                  <a:rPr lang="en-US" sz="4000" i="0">
                                    <a:solidFill>
                                      <a:srgbClr val="000000"/>
                                    </a:solidFill>
                                    <a:latin typeface="Cambria Math" panose="02040503050406030204" pitchFamily="18" charset="0"/>
                                  </a:rPr>
                                  <m:t>   </m:t>
                                </m:r>
                                <m:r>
                                  <m:rPr>
                                    <m:nor/>
                                  </m:rPr>
                                  <a:rPr lang="en-US" sz="4000" i="0">
                                    <a:solidFill>
                                      <a:srgbClr val="000000"/>
                                    </a:solidFill>
                                    <a:latin typeface="Cambria Math" panose="02040503050406030204" pitchFamily="18" charset="0"/>
                                  </a:rPr>
                                  <m:t>otherwise</m:t>
                                </m:r>
                              </m:e>
                            </m:mr>
                          </m:m>
                        </m:e>
                      </m:d>
                      <m:r>
                        <a:rPr lang="en-US" sz="4000" i="1">
                          <a:solidFill>
                            <a:srgbClr val="000000"/>
                          </a:solidFill>
                          <a:latin typeface="Cambria Math" panose="02040503050406030204" pitchFamily="18" charset="0"/>
                        </a:rPr>
                        <m:t>−−−−−−−−−(</m:t>
                      </m:r>
                      <m:r>
                        <a:rPr lang="en-US" sz="4000" i="1">
                          <a:solidFill>
                            <a:srgbClr val="000000"/>
                          </a:solidFill>
                          <a:latin typeface="Cambria Math" panose="02040503050406030204" pitchFamily="18" charset="0"/>
                        </a:rPr>
                        <m:t>𝑖</m:t>
                      </m:r>
                      <m:r>
                        <a:rPr lang="en-US" sz="4000" i="1">
                          <a:solidFill>
                            <a:srgbClr val="000000"/>
                          </a:solidFill>
                          <a:latin typeface="Cambria Math" panose="02040503050406030204" pitchFamily="18" charset="0"/>
                        </a:rPr>
                        <m:t>)</m:t>
                      </m:r>
                    </m:oMath>
                    <m:oMath xmlns:m="http://schemas.openxmlformats.org/officeDocument/2006/math">
                      <m:r>
                        <m:rPr>
                          <m:nor/>
                        </m:rPr>
                        <a:rPr lang="en-US" sz="4000" i="0">
                          <a:solidFill>
                            <a:srgbClr val="000000"/>
                          </a:solidFill>
                          <a:latin typeface="Cambria Math" panose="02040503050406030204" pitchFamily="18" charset="0"/>
                        </a:rPr>
                        <m:t>where</m:t>
                      </m:r>
                      <m:r>
                        <m:rPr>
                          <m:nor/>
                        </m:rPr>
                        <a:rPr lang="en-US" sz="4000" i="0">
                          <a:solidFill>
                            <a:srgbClr val="000000"/>
                          </a:solidFill>
                          <a:latin typeface="Cambria Math" panose="02040503050406030204" pitchFamily="18" charset="0"/>
                        </a:rPr>
                        <m:t> </m:t>
                      </m:r>
                      <m:sSub>
                        <m:sSubPr>
                          <m:ctrlPr>
                            <a:rPr lang="en-US" sz="4000" i="1">
                              <a:solidFill>
                                <a:srgbClr val="000000"/>
                              </a:solidFill>
                              <a:latin typeface="Cambria Math" panose="02040503050406030204" pitchFamily="18" charset="0"/>
                            </a:rPr>
                          </m:ctrlPr>
                        </m:sSubPr>
                        <m:e>
                          <m:r>
                            <a:rPr lang="en-US" sz="4000" i="1">
                              <a:solidFill>
                                <a:srgbClr val="000000"/>
                              </a:solidFill>
                              <a:latin typeface="Cambria Math" panose="02040503050406030204" pitchFamily="18" charset="0"/>
                            </a:rPr>
                            <m:t>𝑝</m:t>
                          </m:r>
                        </m:e>
                        <m:sub>
                          <m:r>
                            <a:rPr lang="en-US" sz="4000" i="1">
                              <a:solidFill>
                                <a:srgbClr val="000000"/>
                              </a:solidFill>
                              <a:latin typeface="Cambria Math" panose="02040503050406030204" pitchFamily="18" charset="0"/>
                            </a:rPr>
                            <m:t>𝑡</m:t>
                          </m:r>
                        </m:sub>
                      </m:sSub>
                      <m:r>
                        <a:rPr lang="en-US" sz="4000" i="1">
                          <a:solidFill>
                            <a:srgbClr val="000000"/>
                          </a:solidFill>
                          <a:latin typeface="Cambria Math" panose="02040503050406030204" pitchFamily="18" charset="0"/>
                        </a:rPr>
                        <m:t>=</m:t>
                      </m:r>
                      <m:r>
                        <m:rPr>
                          <m:nor/>
                        </m:rPr>
                        <a:rPr lang="en-US" sz="4000" i="0">
                          <a:solidFill>
                            <a:srgbClr val="000000"/>
                          </a:solidFill>
                          <a:latin typeface="Cambria Math" panose="02040503050406030204" pitchFamily="18" charset="0"/>
                        </a:rPr>
                        <m:t>polarity</m:t>
                      </m:r>
                      <m:r>
                        <m:rPr>
                          <m:nor/>
                        </m:rPr>
                        <a:rPr lang="en-US" sz="4000" i="0">
                          <a:solidFill>
                            <a:srgbClr val="000000"/>
                          </a:solidFill>
                          <a:latin typeface="Cambria Math" panose="02040503050406030204" pitchFamily="18" charset="0"/>
                        </a:rPr>
                        <m:t> </m:t>
                      </m:r>
                      <m:r>
                        <a:rPr lang="en-US" sz="4000" i="1">
                          <a:solidFill>
                            <a:srgbClr val="000000"/>
                          </a:solidFill>
                          <a:latin typeface="Cambria Math" panose="02040503050406030204" pitchFamily="18" charset="0"/>
                        </a:rPr>
                        <m:t>{+</m:t>
                      </m:r>
                      <m:r>
                        <m:rPr>
                          <m:nor/>
                        </m:rPr>
                        <a:rPr lang="en-US" sz="4000" i="0">
                          <a:solidFill>
                            <a:srgbClr val="000000"/>
                          </a:solidFill>
                          <a:latin typeface="Cambria Math" panose="02040503050406030204" pitchFamily="18" charset="0"/>
                        </a:rPr>
                        <m:t>1 </m:t>
                      </m:r>
                      <m:r>
                        <m:rPr>
                          <m:nor/>
                        </m:rPr>
                        <a:rPr lang="en-US" sz="4000" i="0">
                          <a:solidFill>
                            <a:srgbClr val="000000"/>
                          </a:solidFill>
                          <a:latin typeface="Cambria Math" panose="02040503050406030204" pitchFamily="18" charset="0"/>
                        </a:rPr>
                        <m:t>or</m:t>
                      </m:r>
                      <m:r>
                        <m:rPr>
                          <m:nor/>
                        </m:rPr>
                        <a:rPr lang="en-US" sz="4000" i="0">
                          <a:solidFill>
                            <a:srgbClr val="000000"/>
                          </a:solidFill>
                          <a:latin typeface="Cambria Math" panose="02040503050406030204" pitchFamily="18" charset="0"/>
                        </a:rPr>
                        <m:t> −1</m:t>
                      </m:r>
                      <m:r>
                        <a:rPr lang="en-US" sz="4000" i="1">
                          <a:solidFill>
                            <a:srgbClr val="000000"/>
                          </a:solidFill>
                          <a:latin typeface="Cambria Math" panose="02040503050406030204" pitchFamily="18" charset="0"/>
                        </a:rPr>
                        <m:t>}</m:t>
                      </m:r>
                      <m:r>
                        <m:rPr>
                          <m:nor/>
                        </m:rPr>
                        <a:rPr lang="en-US" sz="4000" i="0">
                          <a:solidFill>
                            <a:srgbClr val="000000"/>
                          </a:solidFill>
                          <a:latin typeface="Cambria Math" panose="02040503050406030204" pitchFamily="18" charset="0"/>
                        </a:rPr>
                        <m:t>, </m:t>
                      </m:r>
                    </m:oMath>
                    <m:oMath xmlns:m="http://schemas.openxmlformats.org/officeDocument/2006/math">
                      <m:r>
                        <a:rPr lang="en-US" sz="4000" i="1">
                          <a:solidFill>
                            <a:srgbClr val="000000"/>
                          </a:solidFill>
                          <a:latin typeface="Cambria Math" panose="02040503050406030204" pitchFamily="18" charset="0"/>
                        </a:rPr>
                        <m:t>𝑓</m:t>
                      </m:r>
                      <m:r>
                        <m:rPr>
                          <m:nor/>
                        </m:rPr>
                        <a:rPr lang="en-US" sz="4000" i="0">
                          <a:solidFill>
                            <a:srgbClr val="000000"/>
                          </a:solidFill>
                          <a:latin typeface="Cambria Math" panose="02040503050406030204" pitchFamily="18" charset="0"/>
                        </a:rPr>
                        <m:t> </m:t>
                      </m:r>
                      <m:r>
                        <m:rPr>
                          <m:nor/>
                        </m:rPr>
                        <a:rPr lang="en-US" sz="4000" i="0">
                          <a:solidFill>
                            <a:srgbClr val="000000"/>
                          </a:solidFill>
                          <a:latin typeface="Cambria Math" panose="02040503050406030204" pitchFamily="18" charset="0"/>
                        </a:rPr>
                        <m:t>is</m:t>
                      </m:r>
                      <m:r>
                        <m:rPr>
                          <m:nor/>
                        </m:rPr>
                        <a:rPr lang="en-US" sz="4000" i="0">
                          <a:solidFill>
                            <a:srgbClr val="000000"/>
                          </a:solidFill>
                          <a:latin typeface="Cambria Math" panose="02040503050406030204" pitchFamily="18" charset="0"/>
                        </a:rPr>
                        <m:t> </m:t>
                      </m:r>
                      <m:r>
                        <m:rPr>
                          <m:nor/>
                        </m:rPr>
                        <a:rPr lang="en-US" sz="4000" i="0">
                          <a:solidFill>
                            <a:srgbClr val="000000"/>
                          </a:solidFill>
                          <a:latin typeface="Cambria Math" panose="02040503050406030204" pitchFamily="18" charset="0"/>
                        </a:rPr>
                        <m:t>the</m:t>
                      </m:r>
                      <m:r>
                        <m:rPr>
                          <m:nor/>
                        </m:rPr>
                        <a:rPr lang="en-US" sz="4000" i="0">
                          <a:solidFill>
                            <a:srgbClr val="000000"/>
                          </a:solidFill>
                          <a:latin typeface="Cambria Math" panose="02040503050406030204" pitchFamily="18" charset="0"/>
                        </a:rPr>
                        <m:t> </m:t>
                      </m:r>
                      <m:r>
                        <m:rPr>
                          <m:nor/>
                        </m:rPr>
                        <a:rPr lang="en-US" sz="4000" i="0">
                          <a:solidFill>
                            <a:srgbClr val="000000"/>
                          </a:solidFill>
                          <a:latin typeface="Cambria Math" panose="02040503050406030204" pitchFamily="18" charset="0"/>
                        </a:rPr>
                        <m:t>function</m:t>
                      </m:r>
                      <m:r>
                        <m:rPr>
                          <m:nor/>
                        </m:rPr>
                        <a:rPr lang="en-US" sz="4000" i="0">
                          <a:solidFill>
                            <a:srgbClr val="000000"/>
                          </a:solidFill>
                          <a:latin typeface="Cambria Math" panose="02040503050406030204" pitchFamily="18" charset="0"/>
                        </a:rPr>
                        <m:t> </m:t>
                      </m:r>
                      <m:r>
                        <a:rPr lang="en-US" sz="4000" i="1">
                          <a:solidFill>
                            <a:srgbClr val="000000"/>
                          </a:solidFill>
                          <a:latin typeface="Cambria Math" panose="02040503050406030204" pitchFamily="18" charset="0"/>
                        </a:rPr>
                        <m:t>:(</m:t>
                      </m:r>
                      <m:r>
                        <a:rPr lang="en-US" sz="4000" i="1">
                          <a:solidFill>
                            <a:srgbClr val="000000"/>
                          </a:solidFill>
                          <a:latin typeface="Cambria Math" panose="02040503050406030204" pitchFamily="18" charset="0"/>
                        </a:rPr>
                        <m:t>𝑓</m:t>
                      </m:r>
                      <m:r>
                        <a:rPr lang="en-US" sz="4000" i="1">
                          <a:solidFill>
                            <a:srgbClr val="000000"/>
                          </a:solidFill>
                          <a:latin typeface="Cambria Math" panose="02040503050406030204" pitchFamily="18" charset="0"/>
                        </a:rPr>
                        <m:t>(</m:t>
                      </m:r>
                      <m:r>
                        <a:rPr lang="en-US" sz="4000" i="1">
                          <a:solidFill>
                            <a:srgbClr val="000000"/>
                          </a:solidFill>
                          <a:latin typeface="Cambria Math" panose="02040503050406030204" pitchFamily="18" charset="0"/>
                        </a:rPr>
                        <m:t>𝑥</m:t>
                      </m:r>
                      <m:r>
                        <a:rPr lang="en-US" sz="4000" i="1">
                          <a:solidFill>
                            <a:srgbClr val="000000"/>
                          </a:solidFill>
                          <a:latin typeface="Cambria Math" panose="02040503050406030204" pitchFamily="18" charset="0"/>
                        </a:rPr>
                        <m:t>[</m:t>
                      </m:r>
                      <m:r>
                        <a:rPr lang="en-US" sz="4000" i="1">
                          <a:solidFill>
                            <a:srgbClr val="000000"/>
                          </a:solidFill>
                          <a:latin typeface="Cambria Math" panose="02040503050406030204" pitchFamily="18" charset="0"/>
                        </a:rPr>
                        <m:t>𝑢</m:t>
                      </m:r>
                      <m:r>
                        <a:rPr lang="en-US" sz="4000" i="1">
                          <a:solidFill>
                            <a:srgbClr val="000000"/>
                          </a:solidFill>
                          <a:latin typeface="Cambria Math" panose="02040503050406030204" pitchFamily="18" charset="0"/>
                        </a:rPr>
                        <m:t>,</m:t>
                      </m:r>
                      <m:r>
                        <a:rPr lang="en-US" sz="4000" i="1">
                          <a:solidFill>
                            <a:srgbClr val="000000"/>
                          </a:solidFill>
                          <a:latin typeface="Cambria Math" panose="02040503050406030204" pitchFamily="18" charset="0"/>
                        </a:rPr>
                        <m:t>𝑣</m:t>
                      </m:r>
                      <m:r>
                        <a:rPr lang="en-US" sz="4000" i="1">
                          <a:solidFill>
                            <a:srgbClr val="000000"/>
                          </a:solidFill>
                          <a:latin typeface="Cambria Math" panose="02040503050406030204" pitchFamily="18" charset="0"/>
                        </a:rPr>
                        <m:t>])=</m:t>
                      </m:r>
                      <m:r>
                        <a:rPr lang="en-US" sz="4000" i="1">
                          <a:solidFill>
                            <a:srgbClr val="000000"/>
                          </a:solidFill>
                          <a:latin typeface="Cambria Math" panose="02040503050406030204" pitchFamily="18" charset="0"/>
                        </a:rPr>
                        <m:t>𝑣</m:t>
                      </m:r>
                      <m:r>
                        <a:rPr lang="en-US" sz="4000" i="1">
                          <a:solidFill>
                            <a:srgbClr val="000000"/>
                          </a:solidFill>
                          <a:latin typeface="Cambria Math" panose="02040503050406030204" pitchFamily="18" charset="0"/>
                        </a:rPr>
                        <m:t>−</m:t>
                      </m:r>
                      <m:r>
                        <a:rPr lang="en-US" sz="4000" i="1">
                          <a:solidFill>
                            <a:srgbClr val="000000"/>
                          </a:solidFill>
                          <a:latin typeface="Cambria Math" panose="02040503050406030204" pitchFamily="18" charset="0"/>
                        </a:rPr>
                        <m:t>𝑚𝑢</m:t>
                      </m:r>
                      <m:r>
                        <a:rPr lang="en-US" sz="4000" i="1">
                          <a:solidFill>
                            <a:srgbClr val="000000"/>
                          </a:solidFill>
                          <a:latin typeface="Cambria Math" panose="02040503050406030204" pitchFamily="18" charset="0"/>
                        </a:rPr>
                        <m:t>,)</m:t>
                      </m:r>
                      <m:r>
                        <m:rPr>
                          <m:nor/>
                        </m:rPr>
                        <a:rPr lang="en-US" sz="4000" i="0">
                          <a:solidFill>
                            <a:srgbClr val="000000"/>
                          </a:solidFill>
                          <a:latin typeface="Cambria Math" panose="02040503050406030204" pitchFamily="18" charset="0"/>
                        </a:rPr>
                        <m:t> </m:t>
                      </m:r>
                      <m:r>
                        <m:rPr>
                          <m:nor/>
                        </m:rPr>
                        <a:rPr lang="en-US" sz="4000" i="0">
                          <a:solidFill>
                            <a:srgbClr val="000000"/>
                          </a:solidFill>
                          <a:latin typeface="Cambria Math" panose="02040503050406030204" pitchFamily="18" charset="0"/>
                        </a:rPr>
                        <m:t>and</m:t>
                      </m:r>
                      <m:r>
                        <m:rPr>
                          <m:nor/>
                        </m:rPr>
                        <a:rPr lang="en-US" sz="4000" i="0">
                          <a:solidFill>
                            <a:srgbClr val="000000"/>
                          </a:solidFill>
                          <a:latin typeface="Cambria Math" panose="02040503050406030204" pitchFamily="18" charset="0"/>
                        </a:rPr>
                        <m:t> </m:t>
                      </m:r>
                      <m:sSub>
                        <m:sSubPr>
                          <m:ctrlPr>
                            <a:rPr lang="en-US" sz="4000" i="1">
                              <a:solidFill>
                                <a:srgbClr val="000000"/>
                              </a:solidFill>
                              <a:latin typeface="Cambria Math" panose="02040503050406030204" pitchFamily="18" charset="0"/>
                            </a:rPr>
                          </m:ctrlPr>
                        </m:sSubPr>
                        <m:e>
                          <m:r>
                            <a:rPr lang="en-US" sz="4000" i="1">
                              <a:solidFill>
                                <a:srgbClr val="000000"/>
                              </a:solidFill>
                              <a:latin typeface="Cambria Math" panose="02040503050406030204" pitchFamily="18" charset="0"/>
                            </a:rPr>
                            <m:t>𝜃</m:t>
                          </m:r>
                        </m:e>
                        <m:sub>
                          <m:r>
                            <a:rPr lang="en-US" sz="4000" i="1">
                              <a:solidFill>
                                <a:srgbClr val="000000"/>
                              </a:solidFill>
                              <a:latin typeface="Cambria Math" panose="02040503050406030204" pitchFamily="18" charset="0"/>
                            </a:rPr>
                            <m:t>𝑡</m:t>
                          </m:r>
                        </m:sub>
                      </m:sSub>
                      <m:r>
                        <a:rPr lang="en-US" sz="4000" i="1">
                          <a:solidFill>
                            <a:srgbClr val="000000"/>
                          </a:solidFill>
                          <a:latin typeface="Cambria Math" panose="02040503050406030204" pitchFamily="18" charset="0"/>
                        </a:rPr>
                        <m:t>=</m:t>
                      </m:r>
                      <m:r>
                        <a:rPr lang="en-US" sz="4000" i="1">
                          <a:solidFill>
                            <a:srgbClr val="000000"/>
                          </a:solidFill>
                          <a:latin typeface="Cambria Math" panose="02040503050406030204" pitchFamily="18" charset="0"/>
                        </a:rPr>
                        <m:t>𝑐</m:t>
                      </m:r>
                    </m:oMath>
                    <m:oMath xmlns:m="http://schemas.openxmlformats.org/officeDocument/2006/math">
                      <m:r>
                        <m:rPr>
                          <m:nor/>
                        </m:rPr>
                        <a:rPr lang="en-US" sz="4000" i="0">
                          <a:solidFill>
                            <a:srgbClr val="000000"/>
                          </a:solidFill>
                          <a:latin typeface="Cambria Math" panose="02040503050406030204" pitchFamily="18" charset="0"/>
                        </a:rPr>
                        <m:t>where</m:t>
                      </m:r>
                      <m:r>
                        <m:rPr>
                          <m:nor/>
                        </m:rPr>
                        <a:rPr lang="en-US" sz="4000" i="0">
                          <a:solidFill>
                            <a:srgbClr val="000000"/>
                          </a:solidFill>
                          <a:latin typeface="Cambria Math" panose="02040503050406030204" pitchFamily="18" charset="0"/>
                        </a:rPr>
                        <m:t> </m:t>
                      </m:r>
                      <m:r>
                        <a:rPr lang="en-US" sz="4000" i="1">
                          <a:solidFill>
                            <a:srgbClr val="000000"/>
                          </a:solidFill>
                          <a:latin typeface="Cambria Math" panose="02040503050406030204" pitchFamily="18" charset="0"/>
                        </a:rPr>
                        <m:t>𝑚</m:t>
                      </m:r>
                      <m:r>
                        <a:rPr lang="en-US" sz="4000" i="1">
                          <a:solidFill>
                            <a:srgbClr val="000000"/>
                          </a:solidFill>
                          <a:latin typeface="Cambria Math" panose="02040503050406030204" pitchFamily="18" charset="0"/>
                        </a:rPr>
                        <m:t>,</m:t>
                      </m:r>
                      <m:r>
                        <a:rPr lang="en-US" sz="4000" i="1">
                          <a:solidFill>
                            <a:srgbClr val="000000"/>
                          </a:solidFill>
                          <a:latin typeface="Cambria Math" panose="02040503050406030204" pitchFamily="18" charset="0"/>
                        </a:rPr>
                        <m:t>𝑐</m:t>
                      </m:r>
                      <m:r>
                        <m:rPr>
                          <m:nor/>
                        </m:rPr>
                        <a:rPr lang="en-US" sz="4000" i="0">
                          <a:solidFill>
                            <a:srgbClr val="000000"/>
                          </a:solidFill>
                          <a:latin typeface="Cambria Math" panose="02040503050406030204" pitchFamily="18" charset="0"/>
                        </a:rPr>
                        <m:t> </m:t>
                      </m:r>
                      <m:r>
                        <m:rPr>
                          <m:nor/>
                        </m:rPr>
                        <a:rPr lang="en-US" sz="4000" i="0">
                          <a:solidFill>
                            <a:srgbClr val="000000"/>
                          </a:solidFill>
                          <a:latin typeface="Cambria Math" panose="02040503050406030204" pitchFamily="18" charset="0"/>
                        </a:rPr>
                        <m:t>are</m:t>
                      </m:r>
                      <m:r>
                        <m:rPr>
                          <m:nor/>
                        </m:rPr>
                        <a:rPr lang="en-US" sz="4000" i="0">
                          <a:solidFill>
                            <a:srgbClr val="000000"/>
                          </a:solidFill>
                          <a:latin typeface="Cambria Math" panose="02040503050406030204" pitchFamily="18" charset="0"/>
                        </a:rPr>
                        <m:t> </m:t>
                      </m:r>
                      <m:r>
                        <m:rPr>
                          <m:nor/>
                        </m:rPr>
                        <a:rPr lang="en-US" sz="4000" i="0">
                          <a:solidFill>
                            <a:srgbClr val="000000"/>
                          </a:solidFill>
                          <a:latin typeface="Cambria Math" panose="02040503050406030204" pitchFamily="18" charset="0"/>
                        </a:rPr>
                        <m:t>constants</m:t>
                      </m:r>
                      <m:r>
                        <m:rPr>
                          <m:nor/>
                        </m:rPr>
                        <a:rPr lang="en-US" sz="4000" i="0">
                          <a:solidFill>
                            <a:srgbClr val="000000"/>
                          </a:solidFill>
                          <a:latin typeface="Cambria Math" panose="02040503050406030204" pitchFamily="18" charset="0"/>
                        </a:rPr>
                        <m:t>, </m:t>
                      </m:r>
                      <m:r>
                        <a:rPr lang="en-US" sz="4000" i="1">
                          <a:solidFill>
                            <a:srgbClr val="000000"/>
                          </a:solidFill>
                          <a:latin typeface="Cambria Math" panose="02040503050406030204" pitchFamily="18" charset="0"/>
                        </a:rPr>
                        <m:t>𝑢</m:t>
                      </m:r>
                      <m:r>
                        <a:rPr lang="en-US" sz="4000" i="1">
                          <a:solidFill>
                            <a:srgbClr val="000000"/>
                          </a:solidFill>
                          <a:latin typeface="Cambria Math" panose="02040503050406030204" pitchFamily="18" charset="0"/>
                        </a:rPr>
                        <m:t>,</m:t>
                      </m:r>
                      <m:r>
                        <a:rPr lang="en-US" sz="4000" i="1">
                          <a:solidFill>
                            <a:srgbClr val="000000"/>
                          </a:solidFill>
                          <a:latin typeface="Cambria Math" panose="02040503050406030204" pitchFamily="18" charset="0"/>
                        </a:rPr>
                        <m:t>𝑣</m:t>
                      </m:r>
                      <m:r>
                        <m:rPr>
                          <m:nor/>
                        </m:rPr>
                        <a:rPr lang="en-US" sz="4000" i="0">
                          <a:solidFill>
                            <a:srgbClr val="000000"/>
                          </a:solidFill>
                          <a:latin typeface="Cambria Math" panose="02040503050406030204" pitchFamily="18" charset="0"/>
                        </a:rPr>
                        <m:t> </m:t>
                      </m:r>
                      <m:r>
                        <m:rPr>
                          <m:nor/>
                        </m:rPr>
                        <a:rPr lang="en-US" sz="4000" i="0">
                          <a:solidFill>
                            <a:srgbClr val="000000"/>
                          </a:solidFill>
                          <a:latin typeface="Cambria Math" panose="02040503050406030204" pitchFamily="18" charset="0"/>
                        </a:rPr>
                        <m:t>are</m:t>
                      </m:r>
                      <m:r>
                        <m:rPr>
                          <m:nor/>
                        </m:rPr>
                        <a:rPr lang="en-US" sz="4000" i="0">
                          <a:solidFill>
                            <a:srgbClr val="000000"/>
                          </a:solidFill>
                          <a:latin typeface="Cambria Math" panose="02040503050406030204" pitchFamily="18" charset="0"/>
                        </a:rPr>
                        <m:t> </m:t>
                      </m:r>
                      <m:r>
                        <m:rPr>
                          <m:nor/>
                        </m:rPr>
                        <a:rPr lang="en-US" sz="4000" i="0">
                          <a:solidFill>
                            <a:srgbClr val="000000"/>
                          </a:solidFill>
                          <a:latin typeface="Cambria Math" panose="02040503050406030204" pitchFamily="18" charset="0"/>
                        </a:rPr>
                        <m:t>variables</m:t>
                      </m:r>
                      <m:r>
                        <m:rPr>
                          <m:nor/>
                        </m:rPr>
                        <a:rPr lang="en-US" sz="4000" i="0">
                          <a:solidFill>
                            <a:srgbClr val="000000"/>
                          </a:solidFill>
                          <a:latin typeface="Cambria Math" panose="02040503050406030204" pitchFamily="18" charset="0"/>
                        </a:rPr>
                        <m:t>.</m:t>
                      </m:r>
                    </m:oMath>
                    <m:oMath xmlns:m="http://schemas.openxmlformats.org/officeDocument/2006/math">
                      <m:r>
                        <a:rPr lang="en-US" sz="4000" i="0">
                          <a:solidFill>
                            <a:srgbClr val="000000"/>
                          </a:solidFill>
                          <a:latin typeface="Cambria Math" panose="02040503050406030204" pitchFamily="18" charset="0"/>
                        </a:rPr>
                        <m:t> </m:t>
                      </m:r>
                      <m:sSub>
                        <m:sSubPr>
                          <m:ctrlPr>
                            <a:rPr lang="en-US" sz="4000" i="1">
                              <a:solidFill>
                                <a:srgbClr val="000000"/>
                              </a:solidFill>
                              <a:latin typeface="Cambria Math" panose="02040503050406030204" pitchFamily="18" charset="0"/>
                            </a:rPr>
                          </m:ctrlPr>
                        </m:sSubPr>
                        <m:e>
                          <m:r>
                            <a:rPr lang="en-US" sz="4000" i="1">
                              <a:solidFill>
                                <a:srgbClr val="000000"/>
                              </a:solidFill>
                              <a:latin typeface="Cambria Math" panose="02040503050406030204" pitchFamily="18" charset="0"/>
                            </a:rPr>
                            <m:t>𝑝</m:t>
                          </m:r>
                        </m:e>
                        <m:sub>
                          <m:r>
                            <a:rPr lang="en-US" sz="4000" i="1">
                              <a:solidFill>
                                <a:srgbClr val="000000"/>
                              </a:solidFill>
                              <a:latin typeface="Cambria Math" panose="02040503050406030204" pitchFamily="18" charset="0"/>
                            </a:rPr>
                            <m:t>𝑡</m:t>
                          </m:r>
                        </m:sub>
                      </m:sSub>
                      <m:d>
                        <m:dPr>
                          <m:begChr m:val="["/>
                          <m:endChr m:val="]"/>
                          <m:ctrlPr>
                            <a:rPr lang="en-US" sz="4000" i="1">
                              <a:solidFill>
                                <a:srgbClr val="000000"/>
                              </a:solidFill>
                              <a:latin typeface="Cambria Math" panose="02040503050406030204" pitchFamily="18" charset="0"/>
                            </a:rPr>
                          </m:ctrlPr>
                        </m:dPr>
                        <m:e>
                          <m:r>
                            <a:rPr lang="en-US" sz="4000" i="1">
                              <a:solidFill>
                                <a:srgbClr val="000000"/>
                              </a:solidFill>
                              <a:latin typeface="Cambria Math" panose="02040503050406030204" pitchFamily="18" charset="0"/>
                            </a:rPr>
                            <m:t>𝑣</m:t>
                          </m:r>
                          <m:r>
                            <a:rPr lang="en-US" sz="4000" i="1">
                              <a:solidFill>
                                <a:srgbClr val="000000"/>
                              </a:solidFill>
                              <a:latin typeface="Cambria Math" panose="02040503050406030204" pitchFamily="18" charset="0"/>
                            </a:rPr>
                            <m:t>−</m:t>
                          </m:r>
                          <m:r>
                            <a:rPr lang="en-US" sz="4000" i="1">
                              <a:solidFill>
                                <a:srgbClr val="000000"/>
                              </a:solidFill>
                              <a:latin typeface="Cambria Math" panose="02040503050406030204" pitchFamily="18" charset="0"/>
                            </a:rPr>
                            <m:t>𝑚𝑢</m:t>
                          </m:r>
                        </m:e>
                      </m:d>
                      <m:r>
                        <a:rPr lang="en-US" sz="4000" i="1">
                          <a:solidFill>
                            <a:srgbClr val="000000"/>
                          </a:solidFill>
                          <a:latin typeface="Cambria Math" panose="02040503050406030204" pitchFamily="18" charset="0"/>
                        </a:rPr>
                        <m:t>&lt;</m:t>
                      </m:r>
                      <m:sSub>
                        <m:sSubPr>
                          <m:ctrlPr>
                            <a:rPr lang="en-US" sz="4000" i="1">
                              <a:solidFill>
                                <a:srgbClr val="000000"/>
                              </a:solidFill>
                              <a:latin typeface="Cambria Math" panose="02040503050406030204" pitchFamily="18" charset="0"/>
                            </a:rPr>
                          </m:ctrlPr>
                        </m:sSubPr>
                        <m:e>
                          <m:r>
                            <a:rPr lang="en-US" sz="4000" i="1">
                              <a:solidFill>
                                <a:srgbClr val="000000"/>
                              </a:solidFill>
                              <a:latin typeface="Cambria Math" panose="02040503050406030204" pitchFamily="18" charset="0"/>
                            </a:rPr>
                            <m:t>𝑝</m:t>
                          </m:r>
                        </m:e>
                        <m:sub>
                          <m:r>
                            <a:rPr lang="en-US" sz="4000" i="1">
                              <a:solidFill>
                                <a:srgbClr val="000000"/>
                              </a:solidFill>
                              <a:latin typeface="Cambria Math" panose="02040503050406030204" pitchFamily="18" charset="0"/>
                            </a:rPr>
                            <m:t>𝑡</m:t>
                          </m:r>
                        </m:sub>
                      </m:sSub>
                      <m:r>
                        <a:rPr lang="en-US" sz="4000" i="1">
                          <a:solidFill>
                            <a:srgbClr val="000000"/>
                          </a:solidFill>
                          <a:latin typeface="Cambria Math" panose="02040503050406030204" pitchFamily="18" charset="0"/>
                        </a:rPr>
                        <m:t>𝑐</m:t>
                      </m:r>
                      <m:r>
                        <a:rPr lang="en-US" sz="4000" i="1">
                          <a:solidFill>
                            <a:srgbClr val="000000"/>
                          </a:solidFill>
                          <a:latin typeface="Cambria Math" panose="02040503050406030204" pitchFamily="18" charset="0"/>
                        </a:rPr>
                        <m:t>,</m:t>
                      </m:r>
                      <m:r>
                        <m:rPr>
                          <m:nor/>
                        </m:rPr>
                        <a:rPr lang="en-US" sz="4000" i="0">
                          <a:solidFill>
                            <a:srgbClr val="000000"/>
                          </a:solidFill>
                          <a:latin typeface="Cambria Math" panose="02040503050406030204" pitchFamily="18" charset="0"/>
                        </a:rPr>
                        <m:t>  </m:t>
                      </m:r>
                      <m:r>
                        <a:rPr lang="en-US" sz="4000" i="1">
                          <a:solidFill>
                            <a:srgbClr val="000000"/>
                          </a:solidFill>
                          <a:latin typeface="Cambria Math" panose="02040503050406030204" pitchFamily="18" charset="0"/>
                        </a:rPr>
                        <m:t>𝑒𝑞𝑢𝑎𝑡𝑖𝑜𝑛</m:t>
                      </m:r>
                      <m:r>
                        <a:rPr lang="en-US" sz="4000" i="1">
                          <a:solidFill>
                            <a:srgbClr val="000000"/>
                          </a:solidFill>
                          <a:latin typeface="Cambria Math" panose="02040503050406030204" pitchFamily="18" charset="0"/>
                        </a:rPr>
                        <m:t>(</m:t>
                      </m:r>
                      <m:r>
                        <a:rPr lang="en-US" sz="4000" i="1">
                          <a:solidFill>
                            <a:srgbClr val="000000"/>
                          </a:solidFill>
                          <a:latin typeface="Cambria Math" panose="02040503050406030204" pitchFamily="18" charset="0"/>
                        </a:rPr>
                        <m:t>𝑖</m:t>
                      </m:r>
                      <m:r>
                        <a:rPr lang="en-US" sz="4000" i="1">
                          <a:solidFill>
                            <a:srgbClr val="000000"/>
                          </a:solidFill>
                          <a:latin typeface="Cambria Math" panose="02040503050406030204" pitchFamily="18" charset="0"/>
                        </a:rPr>
                        <m:t>)</m:t>
                      </m:r>
                      <m:r>
                        <m:rPr>
                          <m:nor/>
                        </m:rPr>
                        <a:rPr lang="en-US" sz="4000" i="0">
                          <a:solidFill>
                            <a:srgbClr val="000000"/>
                          </a:solidFill>
                          <a:latin typeface="Cambria Math" panose="02040503050406030204" pitchFamily="18" charset="0"/>
                        </a:rPr>
                        <m:t> </m:t>
                      </m:r>
                      <m:r>
                        <m:rPr>
                          <m:nor/>
                        </m:rPr>
                        <a:rPr lang="en-US" sz="4000" i="0">
                          <a:solidFill>
                            <a:srgbClr val="000000"/>
                          </a:solidFill>
                          <a:latin typeface="Cambria Math" panose="02040503050406030204" pitchFamily="18" charset="0"/>
                        </a:rPr>
                        <m:t>becomes</m:t>
                      </m:r>
                    </m:oMath>
                    <m:oMath xmlns:m="http://schemas.openxmlformats.org/officeDocument/2006/math">
                      <m:sSub>
                        <m:sSubPr>
                          <m:ctrlPr>
                            <a:rPr lang="en-US" sz="4000" i="1">
                              <a:solidFill>
                                <a:srgbClr val="000000"/>
                              </a:solidFill>
                              <a:latin typeface="Cambria Math" panose="02040503050406030204" pitchFamily="18" charset="0"/>
                            </a:rPr>
                          </m:ctrlPr>
                        </m:sSubPr>
                        <m:e>
                          <m:r>
                            <a:rPr lang="en-US" sz="4000" i="1">
                              <a:solidFill>
                                <a:srgbClr val="000000"/>
                              </a:solidFill>
                              <a:latin typeface="Cambria Math" panose="02040503050406030204" pitchFamily="18" charset="0"/>
                            </a:rPr>
                            <m:t>h</m:t>
                          </m:r>
                        </m:e>
                        <m:sub>
                          <m:r>
                            <a:rPr lang="en-US" sz="4000" i="1">
                              <a:solidFill>
                                <a:srgbClr val="000000"/>
                              </a:solidFill>
                              <a:latin typeface="Cambria Math" panose="02040503050406030204" pitchFamily="18" charset="0"/>
                            </a:rPr>
                            <m:t>𝑡</m:t>
                          </m:r>
                        </m:sub>
                      </m:sSub>
                      <m:r>
                        <a:rPr lang="en-US" sz="4000" i="1">
                          <a:solidFill>
                            <a:srgbClr val="000000"/>
                          </a:solidFill>
                          <a:latin typeface="Cambria Math" panose="02040503050406030204" pitchFamily="18" charset="0"/>
                        </a:rPr>
                        <m:t>(</m:t>
                      </m:r>
                      <m:r>
                        <a:rPr lang="en-US" sz="4000" i="1">
                          <a:solidFill>
                            <a:srgbClr val="000000"/>
                          </a:solidFill>
                          <a:latin typeface="Cambria Math" panose="02040503050406030204" pitchFamily="18" charset="0"/>
                        </a:rPr>
                        <m:t>𝑥</m:t>
                      </m:r>
                      <m:r>
                        <a:rPr lang="en-US" sz="4000" i="1">
                          <a:solidFill>
                            <a:srgbClr val="000000"/>
                          </a:solidFill>
                          <a:latin typeface="Cambria Math" panose="02040503050406030204" pitchFamily="18" charset="0"/>
                        </a:rPr>
                        <m:t>)=</m:t>
                      </m:r>
                      <m:d>
                        <m:dPr>
                          <m:begChr m:val="{"/>
                          <m:endChr m:val=""/>
                          <m:ctrlPr>
                            <a:rPr lang="en-US" sz="4000" i="1">
                              <a:solidFill>
                                <a:srgbClr val="000000"/>
                              </a:solidFill>
                              <a:latin typeface="Cambria Math" panose="02040503050406030204" pitchFamily="18" charset="0"/>
                            </a:rPr>
                          </m:ctrlPr>
                        </m:dPr>
                        <m:e>
                          <m:m>
                            <m:mPr>
                              <m:plcHide m:val="on"/>
                              <m:mcs>
                                <m:mc>
                                  <m:mcPr>
                                    <m:count m:val="1"/>
                                    <m:mcJc m:val="center"/>
                                  </m:mcPr>
                                </m:mc>
                              </m:mcs>
                              <m:ctrlPr>
                                <a:rPr lang="en-US" sz="4000" i="1">
                                  <a:solidFill>
                                    <a:srgbClr val="000000"/>
                                  </a:solidFill>
                                  <a:latin typeface="Cambria Math" panose="02040503050406030204" pitchFamily="18" charset="0"/>
                                </a:rPr>
                              </m:ctrlPr>
                            </m:mPr>
                            <m:mr>
                              <m:e>
                                <m:r>
                                  <a:rPr lang="en-US" sz="4000" b="0" i="1" smtClean="0">
                                    <a:solidFill>
                                      <a:srgbClr val="000000"/>
                                    </a:solidFill>
                                    <a:latin typeface="Cambria Math" panose="02040503050406030204" pitchFamily="18" charset="0"/>
                                  </a:rPr>
                                  <m:t>         </m:t>
                                </m:r>
                                <m:r>
                                  <a:rPr lang="en-US" sz="4000" i="1">
                                    <a:solidFill>
                                      <a:srgbClr val="000000"/>
                                    </a:solidFill>
                                    <a:latin typeface="Cambria Math" panose="02040503050406030204" pitchFamily="18" charset="0"/>
                                  </a:rPr>
                                  <m:t>+1</m:t>
                                </m:r>
                                <m:r>
                                  <m:rPr>
                                    <m:nor/>
                                  </m:rPr>
                                  <a:rPr lang="en-US" sz="4000" i="0">
                                    <a:solidFill>
                                      <a:srgbClr val="000000"/>
                                    </a:solidFill>
                                    <a:latin typeface="Cambria Math" panose="02040503050406030204" pitchFamily="18" charset="0"/>
                                  </a:rPr>
                                  <m:t>   </m:t>
                                </m:r>
                                <m:r>
                                  <m:rPr>
                                    <m:nor/>
                                  </m:rPr>
                                  <a:rPr lang="en-US" sz="4000" i="0">
                                    <a:solidFill>
                                      <a:srgbClr val="000000"/>
                                    </a:solidFill>
                                    <a:latin typeface="Cambria Math" panose="02040503050406030204" pitchFamily="18" charset="0"/>
                                  </a:rPr>
                                  <m:t>if</m:t>
                                </m:r>
                                <m:r>
                                  <m:rPr>
                                    <m:nor/>
                                  </m:rPr>
                                  <a:rPr lang="en-US" sz="4000" i="0">
                                    <a:solidFill>
                                      <a:srgbClr val="000000"/>
                                    </a:solidFill>
                                    <a:latin typeface="Cambria Math" panose="02040503050406030204" pitchFamily="18" charset="0"/>
                                  </a:rPr>
                                  <m:t> </m:t>
                                </m:r>
                                <m:sSub>
                                  <m:sSubPr>
                                    <m:ctrlPr>
                                      <a:rPr lang="en-US" sz="4000" i="1">
                                        <a:solidFill>
                                          <a:srgbClr val="000000"/>
                                        </a:solidFill>
                                        <a:latin typeface="Cambria Math" panose="02040503050406030204" pitchFamily="18" charset="0"/>
                                      </a:rPr>
                                    </m:ctrlPr>
                                  </m:sSubPr>
                                  <m:e>
                                    <m:r>
                                      <a:rPr lang="en-US" sz="4000" i="1">
                                        <a:solidFill>
                                          <a:srgbClr val="000000"/>
                                        </a:solidFill>
                                        <a:latin typeface="Cambria Math" panose="02040503050406030204" pitchFamily="18" charset="0"/>
                                      </a:rPr>
                                      <m:t>𝑝</m:t>
                                    </m:r>
                                  </m:e>
                                  <m:sub>
                                    <m:r>
                                      <a:rPr lang="en-US" sz="4000" i="1">
                                        <a:solidFill>
                                          <a:srgbClr val="000000"/>
                                        </a:solidFill>
                                        <a:latin typeface="Cambria Math" panose="02040503050406030204" pitchFamily="18" charset="0"/>
                                      </a:rPr>
                                      <m:t>𝑡</m:t>
                                    </m:r>
                                  </m:sub>
                                </m:sSub>
                                <m:d>
                                  <m:dPr>
                                    <m:begChr m:val="["/>
                                    <m:endChr m:val="]"/>
                                    <m:ctrlPr>
                                      <a:rPr lang="en-US" sz="4000" i="1">
                                        <a:solidFill>
                                          <a:srgbClr val="000000"/>
                                        </a:solidFill>
                                        <a:latin typeface="Cambria Math" panose="02040503050406030204" pitchFamily="18" charset="0"/>
                                      </a:rPr>
                                    </m:ctrlPr>
                                  </m:dPr>
                                  <m:e>
                                    <m:r>
                                      <a:rPr lang="en-US" sz="4000" i="1">
                                        <a:solidFill>
                                          <a:srgbClr val="000000"/>
                                        </a:solidFill>
                                        <a:latin typeface="Cambria Math" panose="02040503050406030204" pitchFamily="18" charset="0"/>
                                      </a:rPr>
                                      <m:t>𝑣</m:t>
                                    </m:r>
                                    <m:r>
                                      <a:rPr lang="en-US" sz="4000" i="1">
                                        <a:solidFill>
                                          <a:srgbClr val="000000"/>
                                        </a:solidFill>
                                        <a:latin typeface="Cambria Math" panose="02040503050406030204" pitchFamily="18" charset="0"/>
                                      </a:rPr>
                                      <m:t>−</m:t>
                                    </m:r>
                                    <m:r>
                                      <a:rPr lang="en-US" sz="4000" i="1">
                                        <a:solidFill>
                                          <a:srgbClr val="000000"/>
                                        </a:solidFill>
                                        <a:latin typeface="Cambria Math" panose="02040503050406030204" pitchFamily="18" charset="0"/>
                                      </a:rPr>
                                      <m:t>𝑚𝑢</m:t>
                                    </m:r>
                                  </m:e>
                                </m:d>
                                <m:r>
                                  <a:rPr lang="en-US" sz="4000" i="1">
                                    <a:solidFill>
                                      <a:srgbClr val="000000"/>
                                    </a:solidFill>
                                    <a:latin typeface="Cambria Math" panose="02040503050406030204" pitchFamily="18" charset="0"/>
                                  </a:rPr>
                                  <m:t>&lt;</m:t>
                                </m:r>
                                <m:sSub>
                                  <m:sSubPr>
                                    <m:ctrlPr>
                                      <a:rPr lang="en-US" sz="4000" i="1">
                                        <a:solidFill>
                                          <a:srgbClr val="000000"/>
                                        </a:solidFill>
                                        <a:latin typeface="Cambria Math" panose="02040503050406030204" pitchFamily="18" charset="0"/>
                                      </a:rPr>
                                    </m:ctrlPr>
                                  </m:sSubPr>
                                  <m:e>
                                    <m:r>
                                      <a:rPr lang="en-US" sz="4000" i="1">
                                        <a:solidFill>
                                          <a:srgbClr val="000000"/>
                                        </a:solidFill>
                                        <a:latin typeface="Cambria Math" panose="02040503050406030204" pitchFamily="18" charset="0"/>
                                      </a:rPr>
                                      <m:t>𝑝</m:t>
                                    </m:r>
                                  </m:e>
                                  <m:sub>
                                    <m:r>
                                      <a:rPr lang="en-US" sz="4000" i="1">
                                        <a:solidFill>
                                          <a:srgbClr val="000000"/>
                                        </a:solidFill>
                                        <a:latin typeface="Cambria Math" panose="02040503050406030204" pitchFamily="18" charset="0"/>
                                      </a:rPr>
                                      <m:t>𝑡</m:t>
                                    </m:r>
                                  </m:sub>
                                </m:sSub>
                                <m:r>
                                  <a:rPr lang="en-US" sz="4000" i="1">
                                    <a:solidFill>
                                      <a:srgbClr val="000000"/>
                                    </a:solidFill>
                                    <a:latin typeface="Cambria Math" panose="02040503050406030204" pitchFamily="18" charset="0"/>
                                  </a:rPr>
                                  <m:t>𝑐</m:t>
                                </m:r>
                              </m:e>
                            </m:mr>
                            <m:mr>
                              <m:e>
                                <m:r>
                                  <a:rPr lang="en-US" sz="4000" i="1">
                                    <a:solidFill>
                                      <a:srgbClr val="000000"/>
                                    </a:solidFill>
                                    <a:latin typeface="Cambria Math" panose="02040503050406030204" pitchFamily="18" charset="0"/>
                                  </a:rPr>
                                  <m:t>−1</m:t>
                                </m:r>
                                <m:r>
                                  <m:rPr>
                                    <m:nor/>
                                  </m:rPr>
                                  <a:rPr lang="en-US" sz="4000" i="0">
                                    <a:solidFill>
                                      <a:srgbClr val="000000"/>
                                    </a:solidFill>
                                    <a:latin typeface="Cambria Math" panose="02040503050406030204" pitchFamily="18" charset="0"/>
                                  </a:rPr>
                                  <m:t>   </m:t>
                                </m:r>
                                <m:r>
                                  <m:rPr>
                                    <m:nor/>
                                  </m:rPr>
                                  <a:rPr lang="en-US" sz="4000" i="0">
                                    <a:solidFill>
                                      <a:srgbClr val="000000"/>
                                    </a:solidFill>
                                    <a:latin typeface="Cambria Math" panose="02040503050406030204" pitchFamily="18" charset="0"/>
                                  </a:rPr>
                                  <m:t>otherwise</m:t>
                                </m:r>
                              </m:e>
                            </m:mr>
                          </m:m>
                        </m:e>
                      </m:d>
                      <m:r>
                        <a:rPr lang="en-US" sz="4000" i="1">
                          <a:solidFill>
                            <a:srgbClr val="000000"/>
                          </a:solidFill>
                          <a:latin typeface="Cambria Math" panose="02040503050406030204" pitchFamily="18" charset="0"/>
                        </a:rPr>
                        <m:t>−−−−−−−−−(</m:t>
                      </m:r>
                      <m:r>
                        <a:rPr lang="en-US" sz="4000" i="1">
                          <a:solidFill>
                            <a:srgbClr val="000000"/>
                          </a:solidFill>
                          <a:latin typeface="Cambria Math" panose="02040503050406030204" pitchFamily="18" charset="0"/>
                        </a:rPr>
                        <m:t>𝑖𝑖</m:t>
                      </m:r>
                      <m:r>
                        <a:rPr lang="en-US" sz="4000" i="1">
                          <a:solidFill>
                            <a:srgbClr val="000000"/>
                          </a:solidFill>
                          <a:latin typeface="Cambria Math" panose="02040503050406030204" pitchFamily="18" charset="0"/>
                        </a:rPr>
                        <m:t>)</m:t>
                      </m:r>
                    </m:oMath>
                  </m:oMathPara>
                </a14:m>
                <a:endParaRPr lang="en-US" dirty="0"/>
              </a:p>
            </p:txBody>
          </p:sp>
        </mc:Choice>
        <mc:Fallback xmlns="">
          <p:sp>
            <p:nvSpPr>
              <p:cNvPr id="1026" name="Object 5"/>
              <p:cNvSpPr txBox="1">
                <a:spLocks noGrp="1" noRot="1" noChangeAspect="1" noMove="1" noResize="1" noEditPoints="1" noAdjustHandles="1" noChangeArrowheads="1" noChangeShapeType="1" noTextEdit="1"/>
              </p:cNvSpPr>
              <p:nvPr>
                <p:ph sz="quarter" idx="2"/>
              </p:nvPr>
            </p:nvSpPr>
            <p:spPr bwMode="auto">
              <a:xfrm>
                <a:off x="403225" y="538163"/>
                <a:ext cx="5287963" cy="6237287"/>
              </a:xfrm>
              <a:prstGeom prst="rect">
                <a:avLst/>
              </a:prstGeom>
              <a:blipFill>
                <a:blip r:embed="rId3"/>
                <a:stretch>
                  <a:fillRect t="-6061"/>
                </a:stretch>
              </a:blipFill>
              <a:ln>
                <a:noFill/>
              </a:ln>
            </p:spPr>
            <p:txBody>
              <a:bodyPr/>
              <a:lstStyle/>
              <a:p>
                <a:r>
                  <a:rPr lang="en-US">
                    <a:noFill/>
                  </a:rPr>
                  <a:t> </a:t>
                </a:r>
              </a:p>
            </p:txBody>
          </p:sp>
        </mc:Fallback>
      </mc:AlternateContent>
      <p:sp>
        <p:nvSpPr>
          <p:cNvPr id="25" name="Footer Placeholder 6"/>
          <p:cNvSpPr>
            <a:spLocks noGrp="1"/>
          </p:cNvSpPr>
          <p:nvPr>
            <p:ph type="ftr" sz="quarter" idx="11"/>
          </p:nvPr>
        </p:nvSpPr>
        <p:spPr>
          <a:xfrm>
            <a:off x="5340350" y="6492875"/>
            <a:ext cx="2895600" cy="365125"/>
          </a:xfrm>
        </p:spPr>
        <p:txBody>
          <a:bodyPr/>
          <a:lstStyle/>
          <a:p>
            <a:pPr>
              <a:defRPr/>
            </a:pPr>
            <a:r>
              <a:rPr lang="en-US" altLang="zh-CN"/>
              <a:t>Adaboost , 2022.9.29a</a:t>
            </a:r>
            <a:endParaRPr lang="en-US" altLang="zh-CN" dirty="0"/>
          </a:p>
        </p:txBody>
      </p:sp>
      <p:sp>
        <p:nvSpPr>
          <p:cNvPr id="9222" name="Slide Number Placeholder 7"/>
          <p:cNvSpPr>
            <a:spLocks noGrp="1"/>
          </p:cNvSpPr>
          <p:nvPr>
            <p:ph type="sldNum" sz="quarter" idx="12"/>
          </p:nvPr>
        </p:nvSpPr>
        <p:spPr bwMode="auto">
          <a:xfrm>
            <a:off x="3221051" y="6492875"/>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F7F88CB0-F644-472E-A92B-9543B4306C9C}" type="slidenum">
              <a:rPr lang="en-US" altLang="en-US" sz="1200">
                <a:latin typeface="Garamond" pitchFamily="18" charset="0"/>
              </a:rPr>
              <a:pPr eaLnBrk="1" hangingPunct="1">
                <a:spcBef>
                  <a:spcPct val="0"/>
                </a:spcBef>
                <a:buFontTx/>
                <a:buNone/>
              </a:pPr>
              <a:t>9</a:t>
            </a:fld>
            <a:endParaRPr lang="en-US" altLang="en-US" sz="1200">
              <a:latin typeface="Garamond" pitchFamily="18" charset="0"/>
            </a:endParaRPr>
          </a:p>
        </p:txBody>
      </p:sp>
      <p:sp>
        <p:nvSpPr>
          <p:cNvPr id="9223" name="Text Box 8"/>
          <p:cNvSpPr txBox="1">
            <a:spLocks noChangeArrowheads="1"/>
          </p:cNvSpPr>
          <p:nvPr/>
        </p:nvSpPr>
        <p:spPr bwMode="auto">
          <a:xfrm>
            <a:off x="7735888" y="1714500"/>
            <a:ext cx="1038225"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CN" sz="1800">
                <a:latin typeface="Arial" charset="0"/>
              </a:rPr>
              <a:t>v=mu+c</a:t>
            </a:r>
          </a:p>
          <a:p>
            <a:pPr eaLnBrk="1" hangingPunct="1">
              <a:spcBef>
                <a:spcPct val="0"/>
              </a:spcBef>
              <a:buFontTx/>
              <a:buNone/>
            </a:pPr>
            <a:r>
              <a:rPr lang="en-US" altLang="zh-CN" sz="1800">
                <a:latin typeface="Arial" charset="0"/>
              </a:rPr>
              <a:t>or</a:t>
            </a:r>
          </a:p>
          <a:p>
            <a:pPr eaLnBrk="1" hangingPunct="1">
              <a:spcBef>
                <a:spcPct val="0"/>
              </a:spcBef>
              <a:buFontTx/>
              <a:buNone/>
            </a:pPr>
            <a:r>
              <a:rPr lang="en-US" altLang="zh-CN" sz="1800">
                <a:latin typeface="Arial" charset="0"/>
              </a:rPr>
              <a:t>v-mu=c </a:t>
            </a:r>
          </a:p>
          <a:p>
            <a:pPr eaLnBrk="1" hangingPunct="1">
              <a:spcBef>
                <a:spcPct val="0"/>
              </a:spcBef>
              <a:buFontTx/>
              <a:buNone/>
            </a:pPr>
            <a:endParaRPr lang="en-US" altLang="en-US" sz="1800">
              <a:latin typeface="Arial" charset="0"/>
              <a:ea typeface="SimSun" pitchFamily="2" charset="-122"/>
            </a:endParaRPr>
          </a:p>
        </p:txBody>
      </p:sp>
      <p:sp>
        <p:nvSpPr>
          <p:cNvPr id="9224" name="Text Box 21"/>
          <p:cNvSpPr txBox="1">
            <a:spLocks noChangeArrowheads="1"/>
          </p:cNvSpPr>
          <p:nvPr/>
        </p:nvSpPr>
        <p:spPr bwMode="auto">
          <a:xfrm>
            <a:off x="5334001" y="5000293"/>
            <a:ext cx="3731302"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Char char="•"/>
            </a:pPr>
            <a:r>
              <a:rPr lang="en-US" altLang="zh-CN" sz="1800" dirty="0" err="1">
                <a:latin typeface="Arial" charset="0"/>
              </a:rPr>
              <a:t>m,c</a:t>
            </a:r>
            <a:r>
              <a:rPr lang="en-US" altLang="zh-CN" sz="1800" dirty="0">
                <a:latin typeface="Arial" charset="0"/>
              </a:rPr>
              <a:t> are used to define the line</a:t>
            </a:r>
          </a:p>
          <a:p>
            <a:pPr eaLnBrk="1" hangingPunct="1">
              <a:spcBef>
                <a:spcPct val="0"/>
              </a:spcBef>
              <a:buFontTx/>
              <a:buChar char="•"/>
            </a:pPr>
            <a:r>
              <a:rPr lang="en-US" altLang="zh-CN" sz="1800" dirty="0">
                <a:latin typeface="Arial" charset="0"/>
              </a:rPr>
              <a:t>Any points in the gray area satisfy v-mu&lt;c</a:t>
            </a:r>
          </a:p>
          <a:p>
            <a:pPr eaLnBrk="1" hangingPunct="1">
              <a:spcBef>
                <a:spcPct val="0"/>
              </a:spcBef>
              <a:buFontTx/>
              <a:buChar char="•"/>
            </a:pPr>
            <a:r>
              <a:rPr lang="en-US" altLang="zh-CN" sz="1800" dirty="0">
                <a:latin typeface="Arial" charset="0"/>
              </a:rPr>
              <a:t>Any points in the white area satisfy v-mu&gt;c</a:t>
            </a:r>
            <a:endParaRPr lang="en-US" altLang="en-US" sz="1800" dirty="0">
              <a:latin typeface="Arial" charset="0"/>
              <a:ea typeface="SimSun" pitchFamily="2" charset="-122"/>
            </a:endParaRPr>
          </a:p>
        </p:txBody>
      </p:sp>
      <p:sp>
        <p:nvSpPr>
          <p:cNvPr id="9225" name="Line 23"/>
          <p:cNvSpPr>
            <a:spLocks noChangeShapeType="1"/>
          </p:cNvSpPr>
          <p:nvPr/>
        </p:nvSpPr>
        <p:spPr bwMode="auto">
          <a:xfrm>
            <a:off x="1974848" y="1701803"/>
            <a:ext cx="4806952" cy="202803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9226" name="Group 25"/>
          <p:cNvGrpSpPr>
            <a:grpSpLocks/>
          </p:cNvGrpSpPr>
          <p:nvPr/>
        </p:nvGrpSpPr>
        <p:grpSpPr bwMode="auto">
          <a:xfrm>
            <a:off x="6390915" y="2186781"/>
            <a:ext cx="2378075" cy="2239963"/>
            <a:chOff x="4055" y="1392"/>
            <a:chExt cx="1498" cy="1411"/>
          </a:xfrm>
        </p:grpSpPr>
        <p:sp>
          <p:nvSpPr>
            <p:cNvPr id="9228" name="Freeform 5"/>
            <p:cNvSpPr>
              <a:spLocks/>
            </p:cNvSpPr>
            <p:nvPr/>
          </p:nvSpPr>
          <p:spPr bwMode="auto">
            <a:xfrm>
              <a:off x="4347" y="1692"/>
              <a:ext cx="1164" cy="1081"/>
            </a:xfrm>
            <a:custGeom>
              <a:avLst/>
              <a:gdLst>
                <a:gd name="T0" fmla="*/ 1 w 1814"/>
                <a:gd name="T1" fmla="*/ 0 h 1633"/>
                <a:gd name="T2" fmla="*/ 0 w 1814"/>
                <a:gd name="T3" fmla="*/ 1 h 1633"/>
                <a:gd name="T4" fmla="*/ 1 w 1814"/>
                <a:gd name="T5" fmla="*/ 1 h 1633"/>
                <a:gd name="T6" fmla="*/ 1 w 1814"/>
                <a:gd name="T7" fmla="*/ 0 h 163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14" h="1633">
                  <a:moveTo>
                    <a:pt x="1814" y="0"/>
                  </a:moveTo>
                  <a:lnTo>
                    <a:pt x="0" y="1633"/>
                  </a:lnTo>
                  <a:lnTo>
                    <a:pt x="1814" y="1633"/>
                  </a:lnTo>
                  <a:lnTo>
                    <a:pt x="1814" y="0"/>
                  </a:lnTo>
                  <a:close/>
                </a:path>
              </a:pathLst>
            </a:custGeom>
            <a:solidFill>
              <a:srgbClr val="C0C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29" name="Line 6"/>
            <p:cNvSpPr>
              <a:spLocks noChangeShapeType="1"/>
            </p:cNvSpPr>
            <p:nvPr/>
          </p:nvSpPr>
          <p:spPr bwMode="auto">
            <a:xfrm>
              <a:off x="4055" y="2623"/>
              <a:ext cx="145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30" name="Line 7"/>
            <p:cNvSpPr>
              <a:spLocks noChangeShapeType="1"/>
            </p:cNvSpPr>
            <p:nvPr/>
          </p:nvSpPr>
          <p:spPr bwMode="auto">
            <a:xfrm flipV="1">
              <a:off x="4725" y="1692"/>
              <a:ext cx="0" cy="111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31" name="Rectangle 9"/>
            <p:cNvSpPr>
              <a:spLocks noChangeArrowheads="1"/>
            </p:cNvSpPr>
            <p:nvPr/>
          </p:nvSpPr>
          <p:spPr bwMode="auto">
            <a:xfrm>
              <a:off x="4065" y="1710"/>
              <a:ext cx="1449" cy="104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2000">
                <a:latin typeface="Arial" charset="0"/>
              </a:endParaRPr>
            </a:p>
          </p:txBody>
        </p:sp>
        <p:sp>
          <p:nvSpPr>
            <p:cNvPr id="9232" name="Text Box 11"/>
            <p:cNvSpPr txBox="1">
              <a:spLocks noChangeArrowheads="1"/>
            </p:cNvSpPr>
            <p:nvPr/>
          </p:nvSpPr>
          <p:spPr bwMode="auto">
            <a:xfrm>
              <a:off x="4589" y="1392"/>
              <a:ext cx="1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CN" sz="1800" i="1">
                  <a:latin typeface="Arial" charset="0"/>
                </a:rPr>
                <a:t>v</a:t>
              </a:r>
              <a:endParaRPr lang="en-US" altLang="en-US" sz="1800" i="1">
                <a:latin typeface="Arial" charset="0"/>
                <a:ea typeface="SimSun" pitchFamily="2" charset="-122"/>
              </a:endParaRPr>
            </a:p>
          </p:txBody>
        </p:sp>
        <p:sp>
          <p:nvSpPr>
            <p:cNvPr id="9233" name="Text Box 12"/>
            <p:cNvSpPr txBox="1">
              <a:spLocks noChangeArrowheads="1"/>
            </p:cNvSpPr>
            <p:nvPr/>
          </p:nvSpPr>
          <p:spPr bwMode="auto">
            <a:xfrm>
              <a:off x="4571" y="2300"/>
              <a:ext cx="1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CN" sz="1800">
                  <a:latin typeface="Arial" charset="0"/>
                </a:rPr>
                <a:t>c</a:t>
              </a:r>
              <a:endParaRPr lang="en-US" altLang="en-US" sz="1800">
                <a:latin typeface="Arial" charset="0"/>
                <a:ea typeface="SimSun" pitchFamily="2" charset="-122"/>
              </a:endParaRPr>
            </a:p>
          </p:txBody>
        </p:sp>
        <p:sp>
          <p:nvSpPr>
            <p:cNvPr id="9234" name="Freeform 13"/>
            <p:cNvSpPr>
              <a:spLocks/>
            </p:cNvSpPr>
            <p:nvPr/>
          </p:nvSpPr>
          <p:spPr bwMode="auto">
            <a:xfrm>
              <a:off x="4958" y="1932"/>
              <a:ext cx="291" cy="270"/>
            </a:xfrm>
            <a:custGeom>
              <a:avLst/>
              <a:gdLst>
                <a:gd name="T0" fmla="*/ 0 w 454"/>
                <a:gd name="T1" fmla="*/ 1 h 408"/>
                <a:gd name="T2" fmla="*/ 1 w 454"/>
                <a:gd name="T3" fmla="*/ 1 h 408"/>
                <a:gd name="T4" fmla="*/ 1 w 454"/>
                <a:gd name="T5" fmla="*/ 0 h 408"/>
                <a:gd name="T6" fmla="*/ 0 60000 65536"/>
                <a:gd name="T7" fmla="*/ 0 60000 65536"/>
                <a:gd name="T8" fmla="*/ 0 60000 65536"/>
              </a:gdLst>
              <a:ahLst/>
              <a:cxnLst>
                <a:cxn ang="T6">
                  <a:pos x="T0" y="T1"/>
                </a:cxn>
                <a:cxn ang="T7">
                  <a:pos x="T2" y="T3"/>
                </a:cxn>
                <a:cxn ang="T8">
                  <a:pos x="T4" y="T5"/>
                </a:cxn>
              </a:cxnLst>
              <a:rect l="0" t="0" r="r" b="b"/>
              <a:pathLst>
                <a:path w="454" h="408">
                  <a:moveTo>
                    <a:pt x="0" y="408"/>
                  </a:moveTo>
                  <a:lnTo>
                    <a:pt x="454" y="408"/>
                  </a:lnTo>
                  <a:lnTo>
                    <a:pt x="454" y="0"/>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35" name="Text Box 14"/>
            <p:cNvSpPr txBox="1">
              <a:spLocks noChangeArrowheads="1"/>
            </p:cNvSpPr>
            <p:nvPr/>
          </p:nvSpPr>
          <p:spPr bwMode="auto">
            <a:xfrm>
              <a:off x="4725" y="1842"/>
              <a:ext cx="82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CN" sz="1800">
                  <a:latin typeface="Arial" charset="0"/>
                </a:rPr>
                <a:t>Gradient m</a:t>
              </a:r>
              <a:endParaRPr lang="en-US" altLang="en-US" sz="1800">
                <a:latin typeface="Arial" charset="0"/>
                <a:ea typeface="SimSun" pitchFamily="2" charset="-122"/>
              </a:endParaRPr>
            </a:p>
          </p:txBody>
        </p:sp>
        <p:sp>
          <p:nvSpPr>
            <p:cNvPr id="9236" name="Line 15"/>
            <p:cNvSpPr>
              <a:spLocks noChangeShapeType="1"/>
            </p:cNvSpPr>
            <p:nvPr/>
          </p:nvSpPr>
          <p:spPr bwMode="auto">
            <a:xfrm flipH="1">
              <a:off x="5308" y="1632"/>
              <a:ext cx="29"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37" name="Line 16"/>
            <p:cNvSpPr>
              <a:spLocks noChangeShapeType="1"/>
            </p:cNvSpPr>
            <p:nvPr/>
          </p:nvSpPr>
          <p:spPr bwMode="auto">
            <a:xfrm>
              <a:off x="4696" y="2412"/>
              <a:ext cx="5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38" name="Text Box 17"/>
            <p:cNvSpPr txBox="1">
              <a:spLocks noChangeArrowheads="1"/>
            </p:cNvSpPr>
            <p:nvPr/>
          </p:nvSpPr>
          <p:spPr bwMode="auto">
            <a:xfrm>
              <a:off x="4696" y="2473"/>
              <a:ext cx="4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CN" sz="1800">
                  <a:latin typeface="Arial" charset="0"/>
                </a:rPr>
                <a:t>(0,0)</a:t>
              </a:r>
              <a:endParaRPr lang="en-US" altLang="en-US" sz="1800">
                <a:latin typeface="Arial" charset="0"/>
                <a:ea typeface="SimSun" pitchFamily="2" charset="-122"/>
              </a:endParaRPr>
            </a:p>
          </p:txBody>
        </p:sp>
        <p:sp>
          <p:nvSpPr>
            <p:cNvPr id="9239" name="Text Box 18"/>
            <p:cNvSpPr txBox="1">
              <a:spLocks noChangeArrowheads="1"/>
            </p:cNvSpPr>
            <p:nvPr/>
          </p:nvSpPr>
          <p:spPr bwMode="auto">
            <a:xfrm>
              <a:off x="4944" y="2352"/>
              <a:ext cx="59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CN" sz="1800">
                  <a:latin typeface="Arial" charset="0"/>
                </a:rPr>
                <a:t>v-mu&lt;c</a:t>
              </a:r>
              <a:endParaRPr lang="en-US" altLang="en-US" sz="1800">
                <a:latin typeface="Arial" charset="0"/>
                <a:ea typeface="SimSun" pitchFamily="2" charset="-122"/>
              </a:endParaRPr>
            </a:p>
          </p:txBody>
        </p:sp>
        <p:sp>
          <p:nvSpPr>
            <p:cNvPr id="9240" name="Text Box 19"/>
            <p:cNvSpPr txBox="1">
              <a:spLocks noChangeArrowheads="1"/>
            </p:cNvSpPr>
            <p:nvPr/>
          </p:nvSpPr>
          <p:spPr bwMode="auto">
            <a:xfrm>
              <a:off x="4128" y="2131"/>
              <a:ext cx="59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CN" sz="1800">
                  <a:latin typeface="Arial" charset="0"/>
                </a:rPr>
                <a:t>v-mu&gt;c</a:t>
              </a:r>
              <a:endParaRPr lang="en-US" altLang="en-US" sz="1800">
                <a:latin typeface="Arial" charset="0"/>
                <a:ea typeface="SimSun" pitchFamily="2" charset="-122"/>
              </a:endParaRPr>
            </a:p>
          </p:txBody>
        </p:sp>
        <p:sp>
          <p:nvSpPr>
            <p:cNvPr id="9241" name="Text Box 10"/>
            <p:cNvSpPr txBox="1">
              <a:spLocks noChangeArrowheads="1"/>
            </p:cNvSpPr>
            <p:nvPr/>
          </p:nvSpPr>
          <p:spPr bwMode="auto">
            <a:xfrm>
              <a:off x="5232" y="2544"/>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CN" sz="1800" i="1">
                  <a:latin typeface="Arial" charset="0"/>
                </a:rPr>
                <a:t>u</a:t>
              </a:r>
              <a:endParaRPr lang="en-US" altLang="en-US" sz="1800" i="1">
                <a:latin typeface="Arial" charset="0"/>
                <a:ea typeface="SimSun" pitchFamily="2" charset="-122"/>
              </a:endParaRPr>
            </a:p>
          </p:txBody>
        </p:sp>
      </p:grpSp>
      <p:sp>
        <p:nvSpPr>
          <p:cNvPr id="9227" name="Line 22"/>
          <p:cNvSpPr>
            <a:spLocks noChangeShapeType="1"/>
          </p:cNvSpPr>
          <p:nvPr/>
        </p:nvSpPr>
        <p:spPr bwMode="auto">
          <a:xfrm>
            <a:off x="1570399" y="659413"/>
            <a:ext cx="6541366" cy="2968817"/>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TextBox 1"/>
          <p:cNvSpPr txBox="1"/>
          <p:nvPr/>
        </p:nvSpPr>
        <p:spPr>
          <a:xfrm>
            <a:off x="5222197" y="609600"/>
            <a:ext cx="3843106" cy="1323439"/>
          </a:xfrm>
          <a:prstGeom prst="rect">
            <a:avLst/>
          </a:prstGeom>
          <a:noFill/>
          <a:ln>
            <a:solidFill>
              <a:schemeClr val="accent1">
                <a:shade val="50000"/>
              </a:schemeClr>
            </a:solidFill>
          </a:ln>
        </p:spPr>
        <p:txBody>
          <a:bodyPr wrap="square" rtlCol="0">
            <a:spAutoFit/>
          </a:bodyPr>
          <a:lstStyle/>
          <a:p>
            <a:r>
              <a:rPr lang="en-US" b="1" dirty="0">
                <a:solidFill>
                  <a:srgbClr val="FF0000"/>
                </a:solidFill>
              </a:rPr>
              <a:t>For this weak classifier </a:t>
            </a:r>
            <a:r>
              <a:rPr lang="en-US" b="1" i="1" dirty="0" err="1">
                <a:solidFill>
                  <a:srgbClr val="FF0000"/>
                </a:solidFill>
              </a:rPr>
              <a:t>p</a:t>
            </a:r>
            <a:r>
              <a:rPr lang="en-US" b="1" i="1" baseline="-25000" dirty="0" err="1">
                <a:solidFill>
                  <a:srgbClr val="FF0000"/>
                </a:solidFill>
              </a:rPr>
              <a:t>t</a:t>
            </a:r>
            <a:r>
              <a:rPr lang="en-US" b="1" i="1" dirty="0" err="1">
                <a:solidFill>
                  <a:srgbClr val="FF0000"/>
                </a:solidFill>
              </a:rPr>
              <a:t>,m,c</a:t>
            </a:r>
            <a:r>
              <a:rPr lang="en-US" b="1" dirty="0">
                <a:solidFill>
                  <a:srgbClr val="FF0000"/>
                </a:solidFill>
              </a:rPr>
              <a:t> are constants defining the classifier. Variables </a:t>
            </a:r>
          </a:p>
          <a:p>
            <a:r>
              <a:rPr lang="en-US" b="1" i="1" dirty="0" err="1">
                <a:solidFill>
                  <a:srgbClr val="FF0000"/>
                </a:solidFill>
              </a:rPr>
              <a:t>u,v</a:t>
            </a:r>
            <a:r>
              <a:rPr lang="en-US" b="1" dirty="0">
                <a:solidFill>
                  <a:srgbClr val="FF0000"/>
                </a:solidFill>
              </a:rPr>
              <a:t> are inputs.</a:t>
            </a:r>
          </a:p>
        </p:txBody>
      </p:sp>
      <p:sp>
        <p:nvSpPr>
          <p:cNvPr id="27" name="TextBox 26"/>
          <p:cNvSpPr txBox="1"/>
          <p:nvPr/>
        </p:nvSpPr>
        <p:spPr>
          <a:xfrm>
            <a:off x="7344749" y="4292407"/>
            <a:ext cx="1838885" cy="707886"/>
          </a:xfrm>
          <a:prstGeom prst="rect">
            <a:avLst/>
          </a:prstGeom>
          <a:noFill/>
          <a:ln>
            <a:solidFill>
              <a:schemeClr val="accent1">
                <a:shade val="50000"/>
              </a:schemeClr>
            </a:solidFill>
          </a:ln>
        </p:spPr>
        <p:txBody>
          <a:bodyPr wrap="square" rtlCol="0">
            <a:spAutoFit/>
          </a:bodyPr>
          <a:lstStyle/>
          <a:p>
            <a:r>
              <a:rPr lang="en-US" b="1" dirty="0">
                <a:solidFill>
                  <a:schemeClr val="bg1">
                    <a:lumMod val="50000"/>
                  </a:schemeClr>
                </a:solidFill>
              </a:rPr>
              <a:t>If </a:t>
            </a:r>
            <a:r>
              <a:rPr lang="en-US" b="1" dirty="0" err="1">
                <a:solidFill>
                  <a:schemeClr val="bg1">
                    <a:lumMod val="50000"/>
                  </a:schemeClr>
                </a:solidFill>
              </a:rPr>
              <a:t>u,v</a:t>
            </a:r>
            <a:r>
              <a:rPr lang="en-US" b="1" dirty="0">
                <a:solidFill>
                  <a:schemeClr val="bg1">
                    <a:lumMod val="50000"/>
                  </a:schemeClr>
                </a:solidFill>
              </a:rPr>
              <a:t> is here , h(x=[</a:t>
            </a:r>
            <a:r>
              <a:rPr lang="en-US" b="1" dirty="0" err="1">
                <a:solidFill>
                  <a:schemeClr val="bg1">
                    <a:lumMod val="50000"/>
                  </a:schemeClr>
                </a:solidFill>
              </a:rPr>
              <a:t>u,v</a:t>
            </a:r>
            <a:r>
              <a:rPr lang="en-US" b="1" dirty="0">
                <a:solidFill>
                  <a:schemeClr val="bg1">
                    <a:lumMod val="50000"/>
                  </a:schemeClr>
                </a:solidFill>
              </a:rPr>
              <a:t>])=1</a:t>
            </a:r>
          </a:p>
        </p:txBody>
      </p:sp>
      <p:cxnSp>
        <p:nvCxnSpPr>
          <p:cNvPr id="4" name="Straight Arrow Connector 3"/>
          <p:cNvCxnSpPr/>
          <p:nvPr/>
        </p:nvCxnSpPr>
        <p:spPr>
          <a:xfrm flipH="1" flipV="1">
            <a:off x="7292975" y="4145756"/>
            <a:ext cx="141288" cy="350044"/>
          </a:xfrm>
          <a:prstGeom prst="straightConnector1">
            <a:avLst/>
          </a:prstGeom>
          <a:ln w="34925" cmpd="thickThin">
            <a:solidFill>
              <a:schemeClr val="tx1">
                <a:lumMod val="85000"/>
                <a:lumOff val="15000"/>
              </a:schemeClr>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5360767" y="2050395"/>
            <a:ext cx="1838885" cy="707886"/>
          </a:xfrm>
          <a:prstGeom prst="rect">
            <a:avLst/>
          </a:prstGeom>
          <a:noFill/>
          <a:ln>
            <a:solidFill>
              <a:schemeClr val="accent1">
                <a:shade val="50000"/>
              </a:schemeClr>
            </a:solidFill>
          </a:ln>
        </p:spPr>
        <p:txBody>
          <a:bodyPr wrap="square" rtlCol="0">
            <a:spAutoFit/>
          </a:bodyPr>
          <a:lstStyle/>
          <a:p>
            <a:r>
              <a:rPr lang="en-US" b="1" dirty="0">
                <a:solidFill>
                  <a:srgbClr val="FFC000"/>
                </a:solidFill>
              </a:rPr>
              <a:t>If </a:t>
            </a:r>
            <a:r>
              <a:rPr lang="en-US" b="1" dirty="0" err="1">
                <a:solidFill>
                  <a:srgbClr val="FFC000"/>
                </a:solidFill>
              </a:rPr>
              <a:t>u,v</a:t>
            </a:r>
            <a:r>
              <a:rPr lang="en-US" b="1" dirty="0">
                <a:solidFill>
                  <a:srgbClr val="FFC000"/>
                </a:solidFill>
              </a:rPr>
              <a:t> is here , h(x=[</a:t>
            </a:r>
            <a:r>
              <a:rPr lang="en-US" b="1" dirty="0" err="1">
                <a:solidFill>
                  <a:srgbClr val="FFC000"/>
                </a:solidFill>
              </a:rPr>
              <a:t>u,v</a:t>
            </a:r>
            <a:r>
              <a:rPr lang="en-US" b="1" dirty="0">
                <a:solidFill>
                  <a:srgbClr val="FFC000"/>
                </a:solidFill>
              </a:rPr>
              <a:t>])=-1</a:t>
            </a:r>
          </a:p>
        </p:txBody>
      </p:sp>
      <p:cxnSp>
        <p:nvCxnSpPr>
          <p:cNvPr id="31" name="Straight Arrow Connector 30"/>
          <p:cNvCxnSpPr/>
          <p:nvPr/>
        </p:nvCxnSpPr>
        <p:spPr>
          <a:xfrm>
            <a:off x="6590807" y="2673350"/>
            <a:ext cx="619258" cy="411162"/>
          </a:xfrm>
          <a:prstGeom prst="straightConnector1">
            <a:avLst/>
          </a:prstGeom>
          <a:ln w="34925">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479787" y="525463"/>
            <a:ext cx="10668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479786" y="1562100"/>
            <a:ext cx="1296263"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normAutofit fontScale="90000"/>
          </a:bodyPr>
          <a:lstStyle/>
          <a:p>
            <a:pPr eaLnBrk="1" hangingPunct="1"/>
            <a:r>
              <a:rPr lang="en-US" altLang="en-US" sz="3600" dirty="0"/>
              <a:t>Take home exercise 6 </a:t>
            </a:r>
            <a:br>
              <a:rPr lang="en-US" altLang="en-US" sz="3600" dirty="0"/>
            </a:br>
            <a:r>
              <a:rPr lang="en-US" altLang="en-US" sz="3600" dirty="0"/>
              <a:t>on </a:t>
            </a:r>
            <a:r>
              <a:rPr lang="en-US" altLang="en-US" sz="3600" dirty="0" err="1"/>
              <a:t>AdaBoost</a:t>
            </a:r>
            <a:r>
              <a:rPr lang="en-US" altLang="en-US" sz="3600" dirty="0"/>
              <a:t> , t=0</a:t>
            </a:r>
          </a:p>
        </p:txBody>
      </p:sp>
      <p:sp>
        <p:nvSpPr>
          <p:cNvPr id="76803" name="Rectangle 3"/>
          <p:cNvSpPr>
            <a:spLocks noGrp="1" noChangeArrowheads="1"/>
          </p:cNvSpPr>
          <p:nvPr>
            <p:ph idx="1"/>
          </p:nvPr>
        </p:nvSpPr>
        <p:spPr/>
        <p:txBody>
          <a:bodyPr/>
          <a:lstStyle/>
          <a:p>
            <a:pPr eaLnBrk="1" hangingPunct="1"/>
            <a:r>
              <a:rPr lang="en-US" altLang="en-US"/>
              <a:t>   </a:t>
            </a:r>
          </a:p>
        </p:txBody>
      </p:sp>
      <p:sp>
        <p:nvSpPr>
          <p:cNvPr id="6" name="Footer Placeholder 4"/>
          <p:cNvSpPr>
            <a:spLocks noGrp="1"/>
          </p:cNvSpPr>
          <p:nvPr>
            <p:ph type="ftr" sz="quarter" idx="11"/>
          </p:nvPr>
        </p:nvSpPr>
        <p:spPr/>
        <p:txBody>
          <a:bodyPr/>
          <a:lstStyle/>
          <a:p>
            <a:pPr>
              <a:defRPr/>
            </a:pPr>
            <a:r>
              <a:rPr lang="en-US" altLang="zh-CN"/>
              <a:t>Adaboost , 2022.9.29a</a:t>
            </a:r>
          </a:p>
        </p:txBody>
      </p:sp>
      <p:sp>
        <p:nvSpPr>
          <p:cNvPr id="76805"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6F21DFB9-AE77-4A66-83BE-81F920FBDBF1}" type="slidenum">
              <a:rPr lang="en-US" altLang="en-US" sz="1200">
                <a:latin typeface="Garamond" pitchFamily="18" charset="0"/>
              </a:rPr>
              <a:pPr eaLnBrk="1" hangingPunct="1">
                <a:spcBef>
                  <a:spcPct val="0"/>
                </a:spcBef>
                <a:buFontTx/>
                <a:buNone/>
              </a:pPr>
              <a:t>90</a:t>
            </a:fld>
            <a:endParaRPr lang="en-US" altLang="en-US" sz="1200">
              <a:latin typeface="Garamond" pitchFamily="18" charset="0"/>
            </a:endParaRPr>
          </a:p>
        </p:txBody>
      </p:sp>
      <p:sp>
        <p:nvSpPr>
          <p:cNvPr id="76806" name="Rectangle 1"/>
          <p:cNvSpPr>
            <a:spLocks noChangeArrowheads="1"/>
          </p:cNvSpPr>
          <p:nvPr/>
        </p:nvSpPr>
        <p:spPr bwMode="auto">
          <a:xfrm>
            <a:off x="4351338" y="3228975"/>
            <a:ext cx="4413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2000">
                <a:latin typeface="Arial" charset="0"/>
              </a:rPr>
              <a:t>ｉ</a:t>
            </a:r>
          </a:p>
        </p:txBody>
      </p:sp>
      <p:pic>
        <p:nvPicPr>
          <p:cNvPr id="76807" name="Picture 8" descr="assignment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1333500"/>
            <a:ext cx="6096000" cy="457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7917</TotalTime>
  <Words>12578</Words>
  <Application>Microsoft Office PowerPoint</Application>
  <PresentationFormat>On-screen Show (4:3)</PresentationFormat>
  <Paragraphs>1275</Paragraphs>
  <Slides>90</Slides>
  <Notes>90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2</vt:i4>
      </vt:variant>
      <vt:variant>
        <vt:lpstr>Slide Titles</vt:lpstr>
      </vt:variant>
      <vt:variant>
        <vt:i4>90</vt:i4>
      </vt:variant>
    </vt:vector>
  </HeadingPairs>
  <TitlesOfParts>
    <vt:vector size="99" baseType="lpstr">
      <vt:lpstr>Arial</vt:lpstr>
      <vt:lpstr>Arial</vt:lpstr>
      <vt:lpstr>Calibri</vt:lpstr>
      <vt:lpstr>Cambria Math</vt:lpstr>
      <vt:lpstr>Garamond</vt:lpstr>
      <vt:lpstr>Wingdings</vt:lpstr>
      <vt:lpstr>Office Theme</vt:lpstr>
      <vt:lpstr>Equation</vt:lpstr>
      <vt:lpstr>公式</vt:lpstr>
      <vt:lpstr>Adaboost for building robust classifiers</vt:lpstr>
      <vt:lpstr>Overview</vt:lpstr>
      <vt:lpstr>Part A: Adaboost: Objectives</vt:lpstr>
      <vt:lpstr>Detection problems</vt:lpstr>
      <vt:lpstr>Define a 2-class classifier   Methods and Procedures</vt:lpstr>
      <vt:lpstr>We will learn</vt:lpstr>
      <vt:lpstr>Exercise 1 :A linear programming example</vt:lpstr>
      <vt:lpstr>ANSWER 1 :A linear programming example</vt:lpstr>
      <vt:lpstr>First let us learn what is a weak classifier h( )</vt:lpstr>
      <vt:lpstr>The weak classifier (a summary)</vt:lpstr>
      <vt:lpstr>Example 2  :</vt:lpstr>
      <vt:lpstr>Answer for exercise 2 </vt:lpstr>
      <vt:lpstr>Learn what is h( ), a weak classifier.  Decision stump</vt:lpstr>
      <vt:lpstr>A weak learner (classifier ) is a decision stump</vt:lpstr>
      <vt:lpstr>Weak classifier we use here: Axis parallel weak classifier </vt:lpstr>
      <vt:lpstr>An example to show how Adaboost works</vt:lpstr>
      <vt:lpstr>Adaboost concept </vt:lpstr>
      <vt:lpstr>Main ideal of ensemble methods  such as Adaboost</vt:lpstr>
      <vt:lpstr>How? Each classifier may not be perfect, but each can achieve over 50% correct rate.</vt:lpstr>
      <vt:lpstr>The Adaboost algorithm N=samples, D=dimension </vt:lpstr>
      <vt:lpstr>THE  ADABOOST ALGORITHM (will explain this algorithm in the following slides)</vt:lpstr>
      <vt:lpstr>Overview: Initialization</vt:lpstr>
      <vt:lpstr>Overview: Dt(i) =weight</vt:lpstr>
      <vt:lpstr>Overview: Main loop  (step1,2,3)  t is the index for the weak classifier at stage t, T is the number of weak classifiers (NWC) needed</vt:lpstr>
      <vt:lpstr>Overview: Main Loop Step 4 (updated)  </vt:lpstr>
      <vt:lpstr>Note: To find Normalization factor Zt in step3 </vt:lpstr>
      <vt:lpstr>An example to show how Adaboost works</vt:lpstr>
      <vt:lpstr>Initialization </vt:lpstr>
      <vt:lpstr>Main training loop</vt:lpstr>
      <vt:lpstr>Select h( ): For simplicity in implementation we use the axis-parallel weak classifier</vt:lpstr>
      <vt:lpstr>Step1a, 1b</vt:lpstr>
      <vt:lpstr>Example :Training example slides from [Smyth ] classifier the ten red (circle)/blue (diamond) dots  Step 1a:</vt:lpstr>
      <vt:lpstr>Example :Training example slides from [Smyth 2007] classifier the ten red (circle)/blue (diamond) dots  Step 1a:</vt:lpstr>
      <vt:lpstr>Step 1b: Find and check the error of the weak classifier h( )</vt:lpstr>
      <vt:lpstr>Exercise 3 for Step1a,1b</vt:lpstr>
      <vt:lpstr>Answer 3 : Example B for Step1a,1b</vt:lpstr>
      <vt:lpstr>Weak classifiers required</vt:lpstr>
      <vt:lpstr>Result of step2 at t=1</vt:lpstr>
      <vt:lpstr>Step2 at t=1 (refer to the previous slide)</vt:lpstr>
      <vt:lpstr>Step3 at t=1, update Dt to Dt+1</vt:lpstr>
      <vt:lpstr>Step 3: Find Z (normalization factor). Note:Dt=1=0.1,at=1 =0.424 update rule: D_(t+1) (i) D_t (i)exp⁡(-α_t y_i h_t (x_i)),  Correct_weight_sample_i  D_t (i) e^(-α_t )=,〖 for y〗_i h_t (x_i )= +1 InCorrect_weight_sample_i  D_t (i) e^(+α_t ),〖 for y〗_i h_t (x_i )"= -1"  </vt:lpstr>
      <vt:lpstr>Step 3: Example: update Dt to Dt+1 If correctly classified, weight Dt+1 will decrease, and vice versa.</vt:lpstr>
      <vt:lpstr>Now run the main training loop the second time(t=2)</vt:lpstr>
      <vt:lpstr>Now run the main training loop second time t=2, and then t=3</vt:lpstr>
      <vt:lpstr>Combined classifier for t=1,2,3 Exercise: work out 1and 2</vt:lpstr>
      <vt:lpstr>Exercise 4 </vt:lpstr>
      <vt:lpstr>Answer-4 , initialized, t=1 Find the best h() by inspection What is D(i) for all i=1 to 8?</vt:lpstr>
      <vt:lpstr>Answer-4, t=1 h1(upper half =*, lower= o) </vt:lpstr>
      <vt:lpstr>Answer-4, Result at t=1, α(t=1)=0.973 </vt:lpstr>
      <vt:lpstr>Answer-4, Result at t=1, α(t=1)=0.973 </vt:lpstr>
      <vt:lpstr>Answer-4, t=2, α(t=2)=0.8961 </vt:lpstr>
      <vt:lpstr>Answer-4, t=2, α(t=2)=0.8961 </vt:lpstr>
      <vt:lpstr>Answer-4, Result at t=2</vt:lpstr>
      <vt:lpstr>Analysis of strong classifier H(t=2,x)</vt:lpstr>
      <vt:lpstr>Answer-4, Result at t=3, </vt:lpstr>
      <vt:lpstr>Update from D(t=2) to D(t=3), select h(t=3) Find error, then find a3= 0.6625</vt:lpstr>
      <vt:lpstr>Answer-4, Result at t=3, </vt:lpstr>
      <vt:lpstr>Analysis of the strong classifier H(t=3,x)</vt:lpstr>
      <vt:lpstr>Overall result discussion </vt:lpstr>
      <vt:lpstr>Answer-4, strong classifier</vt:lpstr>
      <vt:lpstr>Answer-4 :Test result, example 5.1</vt:lpstr>
      <vt:lpstr>Class exercise 5</vt:lpstr>
      <vt:lpstr>Answer: exercise 5 ,t=0</vt:lpstr>
      <vt:lpstr>Part B How to evaluate a classification system</vt:lpstr>
      <vt:lpstr>Define terms</vt:lpstr>
      <vt:lpstr> Example  </vt:lpstr>
      <vt:lpstr>How to evaluate classifiers</vt:lpstr>
      <vt:lpstr>True/False, and Positive/ Negative</vt:lpstr>
      <vt:lpstr>Accuracy, Precision, Recall and F1 score</vt:lpstr>
      <vt:lpstr>ROC (Receiver operating characteristic)  Ref: https://en.wikipedia.org/wiki/Receiver_operating_characteristic  </vt:lpstr>
      <vt:lpstr>Summary</vt:lpstr>
      <vt:lpstr>Appendix</vt:lpstr>
      <vt:lpstr>Theory</vt:lpstr>
      <vt:lpstr>Theory: By definition, the weight update rule is chosen to achieve adaptive boosting </vt:lpstr>
      <vt:lpstr>Theory: part1a  </vt:lpstr>
      <vt:lpstr>Theory : part2a </vt:lpstr>
      <vt:lpstr>Theory : part3a </vt:lpstr>
      <vt:lpstr>Advanced topic: Viola Jones’ implementation, compared with the original AdaBoost </vt:lpstr>
      <vt:lpstr>Face detection idea</vt:lpstr>
      <vt:lpstr>Useful Features Learned by Boosting</vt:lpstr>
      <vt:lpstr>A Cascade of Classifiers will be discussed in the next chapter</vt:lpstr>
      <vt:lpstr>Reference</vt:lpstr>
      <vt:lpstr>Matlab demo</vt:lpstr>
      <vt:lpstr>Answer : Exercise 5, t=1, t=1=1.1989</vt:lpstr>
      <vt:lpstr>Answer : Exercise 5, t=2, t=2=1.5223</vt:lpstr>
      <vt:lpstr>Answer : Exercise 5, t=3, t=3=1.4979</vt:lpstr>
      <vt:lpstr>Answer : Exercise 5, strong classifier</vt:lpstr>
      <vt:lpstr>Answer:5   Testing example 5 </vt:lpstr>
      <vt:lpstr>exercise 6 (Take home exercise ) Find the strong classifier from this training data set. Write clearly the types of h( ) (e.g. left=blue, right =red, threshold at u or v etc) and value of ε and α of each stage t.</vt:lpstr>
      <vt:lpstr>Take home exercise 6  on AdaBoost , t=0</vt:lpstr>
    </vt:vector>
  </TitlesOfParts>
  <Company>CUHK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Ada boost</dc:title>
  <dc:creator>user</dc:creator>
  <cp:lastModifiedBy>kh</cp:lastModifiedBy>
  <cp:revision>534</cp:revision>
  <cp:lastPrinted>2016-10-07T08:02:08Z</cp:lastPrinted>
  <dcterms:created xsi:type="dcterms:W3CDTF">2011-09-11T07:17:36Z</dcterms:created>
  <dcterms:modified xsi:type="dcterms:W3CDTF">2022-09-29T00:59:22Z</dcterms:modified>
</cp:coreProperties>
</file>