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19" r:id="rId1"/>
  </p:sldMasterIdLst>
  <p:notesMasterIdLst>
    <p:notesMasterId r:id="rId31"/>
  </p:notesMasterIdLst>
  <p:handoutMasterIdLst>
    <p:handoutMasterId r:id="rId32"/>
  </p:handoutMasterIdLst>
  <p:sldIdLst>
    <p:sldId id="288" r:id="rId2"/>
    <p:sldId id="471" r:id="rId3"/>
    <p:sldId id="273" r:id="rId4"/>
    <p:sldId id="399" r:id="rId5"/>
    <p:sldId id="291" r:id="rId6"/>
    <p:sldId id="275" r:id="rId7"/>
    <p:sldId id="340" r:id="rId8"/>
    <p:sldId id="374" r:id="rId9"/>
    <p:sldId id="472" r:id="rId10"/>
    <p:sldId id="476" r:id="rId11"/>
    <p:sldId id="479" r:id="rId12"/>
    <p:sldId id="473" r:id="rId13"/>
    <p:sldId id="474" r:id="rId14"/>
    <p:sldId id="475" r:id="rId15"/>
    <p:sldId id="423" r:id="rId16"/>
    <p:sldId id="259" r:id="rId17"/>
    <p:sldId id="480" r:id="rId18"/>
    <p:sldId id="395" r:id="rId19"/>
    <p:sldId id="444" r:id="rId20"/>
    <p:sldId id="445" r:id="rId21"/>
    <p:sldId id="257" r:id="rId22"/>
    <p:sldId id="258" r:id="rId23"/>
    <p:sldId id="425" r:id="rId24"/>
    <p:sldId id="274" r:id="rId25"/>
    <p:sldId id="453" r:id="rId26"/>
    <p:sldId id="461" r:id="rId27"/>
    <p:sldId id="465" r:id="rId28"/>
    <p:sldId id="481" r:id="rId29"/>
    <p:sldId id="466" r:id="rId30"/>
  </p:sldIdLst>
  <p:sldSz cx="9902825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1">
          <p15:clr>
            <a:srgbClr val="A4A3A4"/>
          </p15:clr>
        </p15:guide>
        <p15:guide id="2" pos="3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44" y="48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notesViewPr>
    <p:cSldViewPr>
      <p:cViewPr>
        <p:scale>
          <a:sx n="100" d="100"/>
          <a:sy n="100" d="100"/>
        </p:scale>
        <p:origin x="-182" y="82"/>
      </p:cViewPr>
      <p:guideLst>
        <p:guide orient="horz" pos="2181"/>
        <p:guide pos="3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5400" y="7938"/>
            <a:ext cx="300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7938"/>
            <a:ext cx="300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400" y="8861425"/>
            <a:ext cx="3005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61425"/>
            <a:ext cx="3005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fld id="{F91975A5-8311-4A52-813B-4C3E1B5CC1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51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3688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-1588"/>
            <a:ext cx="303688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06438"/>
            <a:ext cx="5008563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1913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29675"/>
            <a:ext cx="303688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fld id="{164F6845-1C65-42B3-A03B-1E37A45CB9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60835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Dr. K.H. Wong, Introduction  to Speech Processing 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V.74d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46E817F-13CD-4BD1-97B4-14379ADC02D1}" type="slidenum">
              <a:rPr lang="zh-TW" altLang="en-US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8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6845-1C65-42B3-A03B-1E37A45CB985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85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Dr. K.H. Wong, Introduction  to Speech Processing 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V.74d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5038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98795CBB-B87C-4592-BBB4-DE3B9B45E3D4}" type="slidenum">
              <a:rPr lang="zh-TW" altLang="en-US">
                <a:latin typeface="Times New Roman" pitchFamily="18" charset="0"/>
              </a:rPr>
              <a:pPr/>
              <a:t>14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46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6845-1C65-42B3-A03B-1E37A45CB98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83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Dr. K.H. Wong, Introduction  to Speech Processing 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V.74d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557FB0C-D33C-4CD9-B218-1D877079C54E}" type="slidenum">
              <a:rPr lang="zh-TW" altLang="en-US">
                <a:latin typeface="Times New Roman" pitchFamily="18" charset="0"/>
              </a:rPr>
              <a:pPr/>
              <a:t>27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72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6845-1C65-42B3-A03B-1E37A45CB985}" type="slidenum">
              <a:rPr lang="zh-TW" altLang="en-US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17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93B-C6BD-4E5B-8D27-570D429CDD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AEEE-386C-44A9-9CD3-9D2D81B325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6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901-2DC7-4632-8349-27A4A5B42A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28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9913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7613" y="1600200"/>
            <a:ext cx="4379912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62900-16B3-4819-9B6F-3CAEA2E5E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5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85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C71-06CF-4C3A-BB1A-A3A0353354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11C6-A539-4E28-9A56-7D8A862162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8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F487-62F9-4002-9C29-41DA4A3EB6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6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37FE-A397-421F-B94E-39DB9AF417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0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6386-E1FA-4B65-ACBC-A5F525913D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2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49BA-77E3-4672-9D71-6C1F92125D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37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943B-8692-4139-927C-447BADD9C3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1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1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5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4A5B-B5A6-4E15-A528-5A27113D0B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8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~khwo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dMX5D99xgU&amp;feature=youtu.be" TargetMode="External"/><Relationship Id="rId2" Type="http://schemas.openxmlformats.org/officeDocument/2006/relationships/hyperlink" Target="http://www.cse.cuhk.edu.hk/~khwong/www2/cmsc5707/violin3x.wav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docs.uis.edu/jduva1/www/courses/455/sampling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.ucalgary.ca/grad_project_2005/asph_sampling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voice-recognition/ikjmfindklfaonkodbnidahohdfbdhkn?hl=en" TargetMode="External"/><Relationship Id="rId2" Type="http://schemas.openxmlformats.org/officeDocument/2006/relationships/hyperlink" Target="http://developer.android.com/reference/android/speech/SpeechRecogniz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itchFamily="18" charset="-120"/>
              </a:rPr>
              <a:t>Ch.1</a:t>
            </a:r>
            <a:r>
              <a:rPr lang="en-US" altLang="zh-TW" sz="3200" dirty="0">
                <a:ea typeface="新細明體" pitchFamily="18" charset="-120"/>
              </a:rPr>
              <a:t>: Introduction to audio signal processing</a:t>
            </a:r>
            <a:br>
              <a:rPr lang="en-US" altLang="zh-TW" sz="3200" dirty="0">
                <a:ea typeface="新細明體" pitchFamily="18" charset="-120"/>
              </a:rPr>
            </a:b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495141" y="1600200"/>
            <a:ext cx="8912543" cy="452596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>
                <a:ea typeface="新細明體" pitchFamily="18" charset="-120"/>
              </a:rPr>
              <a:t>KH WONG</a:t>
            </a:r>
            <a:r>
              <a:rPr lang="en-US" altLang="zh-TW" dirty="0">
                <a:ea typeface="新細明體" pitchFamily="18" charset="-120"/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CSE Dept. CUHK,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Email: khwong@cse.cuhk.edu.hk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  <a:hlinkClick r:id="rId3"/>
              </a:rPr>
              <a:t>http://www.cse.cuhk.edu.hk/~khwong</a:t>
            </a: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Sampling example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3998913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16-bit </a:t>
            </a:r>
          </a:p>
          <a:p>
            <a:pPr eaLnBrk="1" hangingPunct="1"/>
            <a:r>
              <a:rPr lang="en-US" altLang="en-US" sz="2400" dirty="0"/>
              <a:t>Voltage or pressure range </a:t>
            </a:r>
          </a:p>
          <a:p>
            <a:pPr lvl="1" eaLnBrk="1" hangingPunct="1"/>
            <a:r>
              <a:rPr lang="en-US" altLang="en-US" sz="2000" dirty="0"/>
              <a:t>0-&gt;(2</a:t>
            </a:r>
            <a:r>
              <a:rPr lang="en-US" altLang="en-US" sz="2000" baseline="30000" dirty="0"/>
              <a:t>16</a:t>
            </a:r>
            <a:r>
              <a:rPr lang="en-US" altLang="en-US" sz="2000" dirty="0"/>
              <a:t>-1)=65535) digitized levels </a:t>
            </a:r>
          </a:p>
          <a:p>
            <a:pPr eaLnBrk="1" hangingPunct="1"/>
            <a:r>
              <a:rPr lang="en-US" altLang="en-US" sz="2400" dirty="0"/>
              <a:t>Time in </a:t>
            </a:r>
            <a:r>
              <a:rPr lang="en-US" altLang="en-US" sz="2400" dirty="0" err="1"/>
              <a:t>ms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Sampling is at 1KHz</a:t>
            </a:r>
            <a:endParaRPr lang="en-US" altLang="en-US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8417" y="6065837"/>
            <a:ext cx="5653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www.webkinesia.com/games/images/quant.gif </a:t>
            </a:r>
          </a:p>
        </p:txBody>
      </p:sp>
      <p:grpSp>
        <p:nvGrpSpPr>
          <p:cNvPr id="13319" name="Group 8"/>
          <p:cNvGrpSpPr>
            <a:grpSpLocks/>
          </p:cNvGrpSpPr>
          <p:nvPr/>
        </p:nvGrpSpPr>
        <p:grpSpPr bwMode="auto">
          <a:xfrm>
            <a:off x="5103813" y="2362200"/>
            <a:ext cx="4476750" cy="3381375"/>
            <a:chOff x="2495" y="1392"/>
            <a:chExt cx="3396" cy="2562"/>
          </a:xfrm>
        </p:grpSpPr>
        <p:pic>
          <p:nvPicPr>
            <p:cNvPr id="13325" name="Picture 5" descr="sampl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1392"/>
              <a:ext cx="3108" cy="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7"/>
            <p:cNvSpPr txBox="1">
              <a:spLocks noChangeArrowheads="1"/>
            </p:cNvSpPr>
            <p:nvPr/>
          </p:nvSpPr>
          <p:spPr bwMode="auto">
            <a:xfrm>
              <a:off x="2495" y="1536"/>
              <a:ext cx="576" cy="2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65535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</p:grpSp>
      <p:sp>
        <p:nvSpPr>
          <p:cNvPr id="13320" name="TextBox 1"/>
          <p:cNvSpPr txBox="1">
            <a:spLocks noChangeArrowheads="1"/>
          </p:cNvSpPr>
          <p:nvPr/>
        </p:nvSpPr>
        <p:spPr bwMode="auto">
          <a:xfrm>
            <a:off x="4646613" y="1676400"/>
            <a:ext cx="150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Voltage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or pressure</a:t>
            </a:r>
          </a:p>
        </p:txBody>
      </p:sp>
      <p:cxnSp>
        <p:nvCxnSpPr>
          <p:cNvPr id="13321" name="Straight Arrow Connector 3"/>
          <p:cNvCxnSpPr>
            <a:cxnSpLocks noChangeShapeType="1"/>
          </p:cNvCxnSpPr>
          <p:nvPr/>
        </p:nvCxnSpPr>
        <p:spPr bwMode="auto">
          <a:xfrm flipV="1">
            <a:off x="5141913" y="2362200"/>
            <a:ext cx="0" cy="3381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Straight Arrow Connector 5"/>
          <p:cNvCxnSpPr>
            <a:cxnSpLocks noChangeShapeType="1"/>
          </p:cNvCxnSpPr>
          <p:nvPr/>
        </p:nvCxnSpPr>
        <p:spPr bwMode="auto">
          <a:xfrm>
            <a:off x="5141913" y="5743575"/>
            <a:ext cx="46005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TextBox 6"/>
          <p:cNvSpPr txBox="1">
            <a:spLocks noChangeArrowheads="1"/>
          </p:cNvSpPr>
          <p:nvPr/>
        </p:nvSpPr>
        <p:spPr bwMode="auto">
          <a:xfrm>
            <a:off x="6094413" y="5867400"/>
            <a:ext cx="4619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324" name="TextBox 7"/>
          <p:cNvSpPr txBox="1">
            <a:spLocks noChangeArrowheads="1"/>
          </p:cNvSpPr>
          <p:nvPr/>
        </p:nvSpPr>
        <p:spPr bwMode="auto">
          <a:xfrm>
            <a:off x="6550025" y="5845175"/>
            <a:ext cx="1471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Time in </a:t>
            </a:r>
            <a:r>
              <a:rPr lang="en-US" altLang="en-US" sz="1800" dirty="0" err="1"/>
              <a:t>ms</a:t>
            </a: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85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8912225" cy="11398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Conversion time and sampling time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spcAft>
                <a:spcPts val="1100"/>
              </a:spcAft>
            </a:pPr>
            <a:r>
              <a:rPr lang="en-US" altLang="zh-TW" dirty="0">
                <a:ea typeface="新細明體" pitchFamily="18" charset="-120"/>
              </a:rPr>
              <a:t>Human listening range (frequency) from 20Hz to 20KHz, </a:t>
            </a:r>
          </a:p>
          <a:p>
            <a:pPr lvl="1" eaLnBrk="1" hangingPunct="1">
              <a:spcAft>
                <a:spcPts val="1100"/>
              </a:spcAft>
            </a:pPr>
            <a:r>
              <a:rPr lang="en-US" altLang="zh-TW" dirty="0">
                <a:ea typeface="新細明體" pitchFamily="18" charset="-120"/>
              </a:rPr>
              <a:t>Sampling frequency (freq.) must double or higher than the highest freq. (sampling theory). So,  sampling for Hi-Fi music &gt; 40KHz.</a:t>
            </a:r>
          </a:p>
          <a:p>
            <a:pPr lvl="1" eaLnBrk="1" hangingPunct="1">
              <a:spcAft>
                <a:spcPts val="1100"/>
              </a:spcAft>
            </a:pPr>
            <a:r>
              <a:rPr lang="en-US" altLang="zh-TW" dirty="0">
                <a:ea typeface="新細明體" pitchFamily="18" charset="-120"/>
              </a:rPr>
              <a:t>74 minutes CD music, 44.1KHz sampling 16-bit sound=44.1KHz*2bytes*2channels*60seconds*70min.=783,216,000 bytes (747~ MB). (see http://en.wikipedia.org/wiki/CD-ROM)</a:t>
            </a:r>
          </a:p>
          <a:p>
            <a:pPr lvl="1" eaLnBrk="1" hangingPunct="1">
              <a:spcAft>
                <a:spcPts val="1100"/>
              </a:spcAft>
            </a:pPr>
            <a:r>
              <a:rPr lang="en-US" altLang="zh-TW" dirty="0">
                <a:ea typeface="新細明體" pitchFamily="18" charset="-120"/>
              </a:rPr>
              <a:t>Compromise: telephone quality sound is 8KHz 8-bit sampling – still ok for human speech.</a:t>
            </a:r>
          </a:p>
        </p:txBody>
      </p:sp>
      <p:pic>
        <p:nvPicPr>
          <p:cNvPr id="12294" name="Picture 5" descr="MPj043848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5715000"/>
            <a:ext cx="136048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6" descr="MCj04260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70" y="1066800"/>
            <a:ext cx="941808" cy="109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1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A speech wave</a:t>
            </a:r>
            <a:br>
              <a:rPr lang="en-US" altLang="zh-TW" sz="3600">
                <a:ea typeface="新細明體" pitchFamily="18" charset="-120"/>
              </a:rPr>
            </a:br>
            <a:endParaRPr lang="en-US" altLang="zh-TW">
              <a:ea typeface="新細明體" pitchFamily="18" charset="-120"/>
            </a:endParaRP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zh-TW" sz="1400">
              <a:ea typeface="新細明體" pitchFamily="18" charset="-120"/>
            </a:endParaRPr>
          </a:p>
        </p:txBody>
      </p:sp>
      <p:sp>
        <p:nvSpPr>
          <p:cNvPr id="16390" name="Text Box 1030"/>
          <p:cNvSpPr txBox="1">
            <a:spLocks noChangeArrowheads="1"/>
          </p:cNvSpPr>
          <p:nvPr/>
        </p:nvSpPr>
        <p:spPr bwMode="auto">
          <a:xfrm>
            <a:off x="2651125" y="5643563"/>
            <a:ext cx="188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Time samples</a:t>
            </a:r>
          </a:p>
        </p:txBody>
      </p:sp>
      <p:pic>
        <p:nvPicPr>
          <p:cNvPr id="16391" name="Picture 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7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SimSun" pitchFamily="2" charset="-122"/>
              </a:rPr>
              <a:t>Music wave: </a:t>
            </a:r>
            <a:r>
              <a:rPr lang="en-US" altLang="zh-CN" sz="2800">
                <a:ea typeface="SimSun" pitchFamily="2" charset="-122"/>
                <a:hlinkClick r:id="rId2"/>
              </a:rPr>
              <a:t>violin3.wav</a:t>
            </a:r>
            <a:r>
              <a:rPr lang="en-US" altLang="zh-CN" sz="2800">
                <a:ea typeface="SimSun" pitchFamily="2" charset="-122"/>
              </a:rPr>
              <a:t> (</a:t>
            </a:r>
            <a:r>
              <a:rPr lang="en-US" altLang="zh-CN" sz="2800">
                <a:ea typeface="SimSun" pitchFamily="2" charset="-122"/>
                <a:hlinkClick r:id="rId3"/>
              </a:rPr>
              <a:t>repeated 6 times for demo purposes</a:t>
            </a:r>
            <a:r>
              <a:rPr lang="en-US" altLang="zh-CN" sz="2800">
                <a:ea typeface="SimSun" pitchFamily="2" charset="-122"/>
              </a:rPr>
              <a:t>)</a:t>
            </a:r>
            <a:br>
              <a:rPr lang="en-US" altLang="zh-CN" sz="3200">
                <a:ea typeface="SimSun" pitchFamily="2" charset="-122"/>
              </a:rPr>
            </a:br>
            <a:r>
              <a:rPr lang="en-US" altLang="zh-CN" sz="2000">
                <a:solidFill>
                  <a:srgbClr val="0070C0"/>
                </a:solidFill>
                <a:ea typeface="SimSun" pitchFamily="2" charset="-122"/>
              </a:rPr>
              <a:t>(</a:t>
            </a:r>
            <a:r>
              <a:rPr lang="en-US" altLang="en-US" sz="2000">
                <a:solidFill>
                  <a:srgbClr val="0070C0"/>
                </a:solidFill>
                <a:hlinkClick r:id="rId3"/>
              </a:rPr>
              <a:t>http://www.youtube.com/watch?v=xdMX5D99xgU&amp;feature=youtu.be</a:t>
            </a:r>
            <a:r>
              <a:rPr lang="en-US" altLang="en-US" sz="2000">
                <a:solidFill>
                  <a:srgbClr val="0070C0"/>
                </a:solidFill>
              </a:rPr>
              <a:t>)</a:t>
            </a:r>
            <a:br>
              <a:rPr lang="en-US" altLang="zh-CN" sz="3200">
                <a:ea typeface="SimSun" pitchFamily="2" charset="-122"/>
              </a:rPr>
            </a:br>
            <a:r>
              <a:rPr lang="en-US" altLang="zh-CN" sz="3200">
                <a:ea typeface="SimSun" pitchFamily="2" charset="-122"/>
              </a:rPr>
              <a:t> </a:t>
            </a:r>
            <a:r>
              <a:rPr lang="en-US" altLang="zh-CN" sz="3200" u="sng">
                <a:ea typeface="SimSun" pitchFamily="2" charset="-122"/>
              </a:rPr>
              <a:t>S</a:t>
            </a:r>
            <a:r>
              <a:rPr lang="en-US" altLang="zh-CN" sz="3200">
                <a:ea typeface="SimSun" pitchFamily="2" charset="-122"/>
              </a:rPr>
              <a:t>ampling </a:t>
            </a:r>
            <a:r>
              <a:rPr lang="en-US" altLang="zh-CN" sz="3200" u="sng">
                <a:ea typeface="SimSun" pitchFamily="2" charset="-122"/>
              </a:rPr>
              <a:t>F</a:t>
            </a:r>
            <a:r>
              <a:rPr lang="en-US" altLang="zh-CN" sz="3200">
                <a:ea typeface="SimSun" pitchFamily="2" charset="-122"/>
              </a:rPr>
              <a:t>requency=FS=44100 Hz ( 42070 samples)</a:t>
            </a:r>
            <a:endParaRPr lang="en-US" altLang="en-US" sz="3200"/>
          </a:p>
        </p:txBody>
      </p:sp>
      <p:sp>
        <p:nvSpPr>
          <p:cNvPr id="17413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95300" y="1600200"/>
            <a:ext cx="28559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How long is the play time?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Answer:(1/44100)*42070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=0.954 seconds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All 42070 samples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Zoom in to see 1000 samples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Zoom in to see 300 samples</a:t>
            </a:r>
            <a:endParaRPr lang="en-US" altLang="en-US" sz="2000"/>
          </a:p>
        </p:txBody>
      </p:sp>
      <p:sp>
        <p:nvSpPr>
          <p:cNvPr id="17414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pic>
        <p:nvPicPr>
          <p:cNvPr id="17415" name="Picture 4" descr="violin3_1k_sam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276600"/>
            <a:ext cx="6324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" descr="violin3_300_s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5029200"/>
            <a:ext cx="62484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 descr="violin3_all_samp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1524000"/>
            <a:ext cx="5638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257800" y="1827213"/>
            <a:ext cx="150813" cy="114458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332413" y="29718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6246813" y="3429000"/>
            <a:ext cx="533400" cy="1371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551613" y="4800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11C6-A539-4E28-9A56-7D8A8621628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76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Class exercise</a:t>
            </a:r>
            <a:r>
              <a:rPr lang="en-US" altLang="zh-CN" dirty="0">
                <a:ea typeface="新細明體" pitchFamily="18" charset="-120"/>
              </a:rPr>
              <a:t> 1.1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For a 20KHz, </a:t>
            </a:r>
            <a:r>
              <a:rPr lang="en-US" altLang="zh-CN" dirty="0">
                <a:ea typeface="新細明體" pitchFamily="18" charset="-120"/>
              </a:rPr>
              <a:t>16</a:t>
            </a:r>
            <a:r>
              <a:rPr lang="en-US" altLang="zh-TW" dirty="0">
                <a:ea typeface="新細明體" pitchFamily="18" charset="-120"/>
              </a:rPr>
              <a:t>-bit sampling signal, how many bytes are used in 5 seconds?</a:t>
            </a:r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r>
              <a:rPr lang="en-US" altLang="zh-CN" sz="2000" dirty="0">
                <a:ea typeface="新細明體" pitchFamily="18" charset="-120"/>
              </a:rPr>
              <a:t>Answer:?</a:t>
            </a:r>
            <a:endParaRPr lang="en-US" altLang="zh-TW" sz="6000" dirty="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1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Sampling and reconstruction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600200"/>
            <a:ext cx="8912225" cy="4530725"/>
          </a:xfrm>
        </p:spPr>
        <p:txBody>
          <a:bodyPr/>
          <a:lstStyle/>
          <a:p>
            <a:pPr eaLnBrk="1" hangingPunct="1"/>
            <a:r>
              <a:rPr lang="en-US" altLang="en-US" sz="1800" b="1">
                <a:hlinkClick r:id="rId2"/>
              </a:rPr>
              <a:t>https://edocs.uis.edu/jduva1/www/courses/455/sampling.jpg</a:t>
            </a:r>
            <a:endParaRPr lang="en-US" altLang="en-US" sz="1800" b="1"/>
          </a:p>
          <a:p>
            <a:pPr eaLnBrk="1" hangingPunct="1"/>
            <a:endParaRPr lang="en-US" altLang="en-US" sz="1800" b="1"/>
          </a:p>
        </p:txBody>
      </p:sp>
      <p:pic>
        <p:nvPicPr>
          <p:cNvPr id="14342" name="Picture 7" descr="https://edocs.uis.edu/jduva1/www/courses/455/samp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981200"/>
            <a:ext cx="6934200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2284413" y="32004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V="1">
            <a:off x="2284413" y="2057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227013" y="1905000"/>
            <a:ext cx="208121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(2</a:t>
            </a:r>
            <a:r>
              <a:rPr lang="en-US" altLang="en-US" sz="1800" baseline="30000"/>
              <a:t>16</a:t>
            </a:r>
            <a:r>
              <a:rPr lang="en-US" altLang="en-US" sz="1800"/>
              <a:t>-)-1= 65535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           0</a:t>
            </a:r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 flipH="1">
            <a:off x="2132013" y="220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9202738" y="2851150"/>
            <a:ext cx="696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14348" name="TextBox 1"/>
          <p:cNvSpPr txBox="1">
            <a:spLocks noChangeArrowheads="1"/>
          </p:cNvSpPr>
          <p:nvPr/>
        </p:nvSpPr>
        <p:spPr bwMode="auto">
          <a:xfrm>
            <a:off x="379412" y="3034506"/>
            <a:ext cx="1524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After sampling you only have the data points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You may reconstruct the signal by joining the data points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Hardware for speech recognition setup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7024" y="1209675"/>
            <a:ext cx="6894512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Speech is captured by a microphone , e.g. 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Sampled periodically ( 16KHz) by an analogue-to-digital converter (ADC)</a:t>
            </a:r>
          </a:p>
          <a:p>
            <a:pPr eaLnBrk="1" hangingPunct="1"/>
            <a:r>
              <a:rPr lang="en-US" altLang="zh-CN" sz="2400" dirty="0">
                <a:ea typeface="新細明體" pitchFamily="18" charset="-120"/>
              </a:rPr>
              <a:t>E</a:t>
            </a:r>
            <a:r>
              <a:rPr lang="en-US" altLang="zh-TW" sz="2400" dirty="0">
                <a:ea typeface="新細明體" pitchFamily="18" charset="-120"/>
              </a:rPr>
              <a:t>ach sample converted is a 16-bit data.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Tutorial: For a 16KHz/16-bit sampling signal, how many bytes are used in 1 second. (=32Kbytes)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If sampling is too slow, sampling may fail , see</a:t>
            </a: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6991350" y="1143000"/>
            <a:ext cx="2911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hlinkClick r:id="rId3"/>
              </a:rPr>
              <a:t>http://www.ras.ucalgary.ca/grad_project_2005/asph_sampling.jpg</a:t>
            </a:r>
            <a:br>
              <a:rPr lang="en-US" altLang="zh-TW" sz="1800" dirty="0"/>
            </a:br>
            <a:endParaRPr lang="en-US" altLang="en-US" sz="1800" dirty="0"/>
          </a:p>
        </p:txBody>
      </p:sp>
      <p:pic>
        <p:nvPicPr>
          <p:cNvPr id="1536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86" y="2133600"/>
            <a:ext cx="276066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Straight Arrow Connector 3"/>
          <p:cNvCxnSpPr>
            <a:cxnSpLocks noChangeShapeType="1"/>
          </p:cNvCxnSpPr>
          <p:nvPr/>
        </p:nvCxnSpPr>
        <p:spPr bwMode="auto">
          <a:xfrm flipV="1">
            <a:off x="6551612" y="3810000"/>
            <a:ext cx="762001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7011" y="4244556"/>
            <a:ext cx="86868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Sampling theorem for a signal X: </a:t>
            </a:r>
            <a:r>
              <a:rPr lang="en-US" dirty="0"/>
              <a:t>The sampling frequency must be higher or equal to double the highest frequency in the signal X.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If the highest frequency in a signal is 16K Hz, sampling frequency is 32 KHz or higher.</a:t>
            </a:r>
          </a:p>
          <a:p>
            <a:r>
              <a:rPr lang="en-US" dirty="0"/>
              <a:t>If the highest frequency in a signal is 20K Hz, sampling frequency is 40 KHz or higher.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sampling rate of the analog-to-digital conversion system is 20KHz , how large is the frequency of the sound that that can be sampled?</a:t>
            </a:r>
          </a:p>
          <a:p>
            <a:r>
              <a:rPr lang="en-US" dirty="0"/>
              <a:t>Answer: ________________?</a:t>
            </a:r>
          </a:p>
          <a:p>
            <a:endParaRPr lang="en-US" dirty="0"/>
          </a:p>
          <a:p>
            <a:r>
              <a:rPr lang="en-US" dirty="0"/>
              <a:t>If the sound is 20KHz, what is the minimum sampling rate of the analog-to-digital conversion system?</a:t>
            </a:r>
          </a:p>
          <a:p>
            <a:r>
              <a:rPr lang="en-US" dirty="0"/>
              <a:t>Answer: ________________?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08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Discussion: Conversion resolution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Music</a:t>
            </a:r>
          </a:p>
          <a:p>
            <a:pPr lvl="1"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44.1KHz , 16-bit is </a:t>
            </a:r>
            <a:r>
              <a:rPr lang="en-US" altLang="zh-CN" dirty="0">
                <a:ea typeface="新細明體" pitchFamily="18" charset="-120"/>
              </a:rPr>
              <a:t>very </a:t>
            </a:r>
            <a:r>
              <a:rPr lang="en-US" altLang="zh-TW" dirty="0">
                <a:ea typeface="新細明體" pitchFamily="18" charset="-120"/>
              </a:rPr>
              <a:t>good.</a:t>
            </a:r>
          </a:p>
          <a:p>
            <a:pPr lvl="1"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Higher specific</a:t>
            </a:r>
            <a:r>
              <a:rPr lang="en-US" altLang="zh-CN" dirty="0">
                <a:ea typeface="新細明體" pitchFamily="18" charset="-120"/>
              </a:rPr>
              <a:t>ations</a:t>
            </a:r>
            <a:r>
              <a:rPr lang="en-US" altLang="zh-TW" dirty="0">
                <a:ea typeface="新細明體" pitchFamily="18" charset="-120"/>
              </a:rPr>
              <a:t> may be used </a:t>
            </a:r>
            <a:r>
              <a:rPr lang="en-US" altLang="zh-CN" dirty="0">
                <a:ea typeface="新細明體" pitchFamily="18" charset="-120"/>
              </a:rPr>
              <a:t>: e.g., </a:t>
            </a:r>
            <a:r>
              <a:rPr lang="en-US" altLang="zh-TW" dirty="0">
                <a:ea typeface="新細明體" pitchFamily="18" charset="-120"/>
              </a:rPr>
              <a:t>96 </a:t>
            </a:r>
            <a:r>
              <a:rPr lang="en-US" altLang="zh-TW" dirty="0" err="1">
                <a:ea typeface="新細明體" pitchFamily="18" charset="-120"/>
              </a:rPr>
              <a:t>KHz</a:t>
            </a:r>
            <a:r>
              <a:rPr lang="en-US" altLang="zh-TW" dirty="0">
                <a:ea typeface="新細明體" pitchFamily="18" charset="-120"/>
              </a:rPr>
              <a:t> sampling 24-bit</a:t>
            </a:r>
          </a:p>
          <a:p>
            <a:pPr lvl="1"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Compression: MP3,etc can compress data</a:t>
            </a:r>
          </a:p>
          <a:p>
            <a:pPr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Speech</a:t>
            </a:r>
          </a:p>
          <a:p>
            <a:pPr lvl="1" eaLnBrk="1" hangingPunct="1">
              <a:spcAft>
                <a:spcPts val="1100"/>
              </a:spcAft>
              <a:buFont typeface="Symbol" pitchFamily="18" charset="2"/>
              <a:buChar char="·"/>
            </a:pPr>
            <a:r>
              <a:rPr lang="en-US" altLang="zh-TW" dirty="0">
                <a:ea typeface="新細明體" pitchFamily="18" charset="-120"/>
              </a:rPr>
              <a:t>20KHz sampling 16-bit </a:t>
            </a:r>
            <a:r>
              <a:rPr lang="en-US" altLang="zh-CN" dirty="0">
                <a:ea typeface="新細明體" pitchFamily="18" charset="-120"/>
              </a:rPr>
              <a:t>is</a:t>
            </a:r>
            <a:r>
              <a:rPr lang="en-US" altLang="zh-TW" dirty="0">
                <a:ea typeface="新細明體" pitchFamily="18" charset="-120"/>
              </a:rPr>
              <a:t> good</a:t>
            </a:r>
            <a:r>
              <a:rPr lang="en-US" altLang="zh-CN" dirty="0">
                <a:ea typeface="新細明體" pitchFamily="18" charset="-120"/>
              </a:rPr>
              <a:t> enough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152400"/>
            <a:ext cx="8912543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Class exercise 1.3</a:t>
            </a:r>
            <a:endParaRPr lang="en-US" altLang="en-US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/>
              <a:t>A sound is sampled at 22-KHz and resolution is 16 bit. How many bytes are needed to store the sound wave for 10 seconds?</a:t>
            </a:r>
          </a:p>
          <a:p>
            <a:pPr marL="533400" indent="-533400"/>
            <a:r>
              <a:rPr lang="en-US" altLang="en-US" dirty="0"/>
              <a:t>Answer: ?</a:t>
            </a:r>
          </a:p>
          <a:p>
            <a:pPr marL="533400" indent="-533400" eaLnBrk="1" hangingPunct="1"/>
            <a:endParaRPr lang="en-US" altLang="en-US" dirty="0"/>
          </a:p>
          <a:p>
            <a:pPr marL="533400" indent="-533400" eaLnBrk="1" hangingPunct="1"/>
            <a:r>
              <a:rPr lang="en-US" altLang="en-US" dirty="0"/>
              <a:t>What is the highest frequency allowed in the sound signal</a:t>
            </a:r>
            <a:r>
              <a:rPr lang="en-US" altLang="en-US"/>
              <a:t>?</a:t>
            </a:r>
            <a:r>
              <a:rPr lang="en-US" altLang="en-US" sz="1600"/>
              <a:t> </a:t>
            </a:r>
            <a:endParaRPr lang="en-US" altLang="en-US" sz="1600" dirty="0"/>
          </a:p>
          <a:p>
            <a:pPr marL="914400" lvl="1" indent="-457200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i="1" dirty="0">
                <a:ea typeface="新細明體" pitchFamily="18" charset="-120"/>
              </a:rPr>
              <a:t>Audio signals processing</a:t>
            </a:r>
          </a:p>
          <a:p>
            <a:pPr lvl="2"/>
            <a:r>
              <a:rPr lang="en-US" altLang="zh-TW" sz="1600" i="1" dirty="0">
                <a:ea typeface="新細明體" pitchFamily="18" charset="-120"/>
              </a:rPr>
              <a:t>Theory and Applications of Digital Speech Processing, </a:t>
            </a:r>
            <a:r>
              <a:rPr lang="en-US" altLang="zh-TW" sz="1600" dirty="0">
                <a:ea typeface="新細明體" pitchFamily="18" charset="-120"/>
              </a:rPr>
              <a:t>Lawrence </a:t>
            </a:r>
            <a:r>
              <a:rPr lang="en-US" altLang="zh-TW" sz="1600" dirty="0" err="1">
                <a:ea typeface="新細明體" pitchFamily="18" charset="-120"/>
              </a:rPr>
              <a:t>Rabiner</a:t>
            </a:r>
            <a:r>
              <a:rPr lang="en-US" altLang="zh-TW" sz="1600" dirty="0">
                <a:ea typeface="新細明體" pitchFamily="18" charset="-120"/>
              </a:rPr>
              <a:t> , Ronald Schafer , Pearson 2011</a:t>
            </a:r>
          </a:p>
          <a:p>
            <a:pPr lvl="2"/>
            <a:r>
              <a:rPr lang="en-US" altLang="zh-TW" sz="1600" i="1" dirty="0">
                <a:ea typeface="新細明體" pitchFamily="18" charset="-120"/>
              </a:rPr>
              <a:t>DAFX: Digital Audio Effects by Udo </a:t>
            </a:r>
            <a:r>
              <a:rPr lang="en-US" altLang="zh-TW" sz="1600" i="1" dirty="0" err="1">
                <a:ea typeface="新細明體" pitchFamily="18" charset="-120"/>
              </a:rPr>
              <a:t>Zölzer</a:t>
            </a:r>
            <a:r>
              <a:rPr lang="en-US" altLang="zh-TW" sz="1600" i="1" dirty="0">
                <a:ea typeface="新細明體" pitchFamily="18" charset="-120"/>
              </a:rPr>
              <a:t> </a:t>
            </a:r>
            <a:r>
              <a:rPr lang="en-US" altLang="zh-TW" sz="1600" dirty="0">
                <a:ea typeface="新細明體" pitchFamily="18" charset="-120"/>
              </a:rPr>
              <a:t>(2nd Edition 2011) , </a:t>
            </a:r>
            <a:r>
              <a:rPr lang="en-US" altLang="zh-TW" sz="1600" dirty="0" err="1">
                <a:ea typeface="新細明體" pitchFamily="18" charset="-120"/>
              </a:rPr>
              <a:t>JohnWiley</a:t>
            </a:r>
            <a:r>
              <a:rPr lang="en-US" altLang="zh-TW" sz="1600" dirty="0">
                <a:ea typeface="新細明體" pitchFamily="18" charset="-120"/>
              </a:rPr>
              <a:t> &amp; Sons, Ltd. First edition can be found at http://books.google.com.hk</a:t>
            </a:r>
          </a:p>
          <a:p>
            <a:pPr lvl="2"/>
            <a:r>
              <a:rPr lang="en-US" altLang="zh-TW" sz="1600" i="1" dirty="0">
                <a:ea typeface="新細明體" pitchFamily="18" charset="-120"/>
              </a:rPr>
              <a:t>The Audio Programming Book</a:t>
            </a:r>
            <a:r>
              <a:rPr lang="en-US" altLang="zh-TW" sz="1600" dirty="0">
                <a:ea typeface="新細明體" pitchFamily="18" charset="-120"/>
              </a:rPr>
              <a:t> by  Richard Boulanger, Victor </a:t>
            </a:r>
            <a:r>
              <a:rPr lang="en-US" altLang="zh-TW" sz="1600" dirty="0" err="1">
                <a:ea typeface="新細明體" pitchFamily="18" charset="-120"/>
              </a:rPr>
              <a:t>Lazzarini</a:t>
            </a:r>
            <a:r>
              <a:rPr lang="en-US" altLang="zh-TW" sz="1600" dirty="0">
                <a:ea typeface="新細明體" pitchFamily="18" charset="-120"/>
              </a:rPr>
              <a:t>  2010, The MIT press, can be found at CUHK e-library </a:t>
            </a:r>
          </a:p>
          <a:p>
            <a:pPr lvl="2"/>
            <a:r>
              <a:rPr lang="en-US" altLang="zh-TW" sz="1600" i="1" dirty="0">
                <a:ea typeface="新細明體" pitchFamily="18" charset="-120"/>
              </a:rPr>
              <a:t>Digital Audio Signal Processing </a:t>
            </a:r>
            <a:r>
              <a:rPr lang="en-US" altLang="zh-TW" sz="1600" dirty="0">
                <a:ea typeface="新細明體" pitchFamily="18" charset="-120"/>
              </a:rPr>
              <a:t>by Udo </a:t>
            </a:r>
            <a:r>
              <a:rPr lang="en-US" altLang="zh-TW" sz="1600" dirty="0" err="1">
                <a:ea typeface="新細明體" pitchFamily="18" charset="-120"/>
              </a:rPr>
              <a:t>Zölzer</a:t>
            </a:r>
            <a:r>
              <a:rPr lang="en-US" altLang="zh-TW" sz="1600" dirty="0">
                <a:ea typeface="新細明體" pitchFamily="18" charset="-120"/>
              </a:rPr>
              <a:t>, Wiley 2008.</a:t>
            </a:r>
          </a:p>
          <a:p>
            <a:pPr lvl="2"/>
            <a:r>
              <a:rPr lang="en-US" altLang="zh-TW" sz="1600" i="1" dirty="0">
                <a:ea typeface="新細明體" pitchFamily="18" charset="-120"/>
              </a:rPr>
              <a:t>Real sound synthesis for interactive applications </a:t>
            </a:r>
            <a:r>
              <a:rPr lang="en-US" altLang="zh-TW" sz="1600" dirty="0">
                <a:ea typeface="新細明體" pitchFamily="18" charset="-120"/>
              </a:rPr>
              <a:t>: by Perry Cook, AK Peters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Machine learning useful tutorials</a:t>
            </a:r>
          </a:p>
          <a:p>
            <a:pPr lvl="2"/>
            <a:r>
              <a:rPr lang="en-US" altLang="en-US" dirty="0">
                <a:hlinkClick r:id="rId3"/>
              </a:rPr>
              <a:t>https://www.tensorflow.org/tutorials</a:t>
            </a:r>
            <a:r>
              <a:rPr lang="en-US" altLang="en-US" dirty="0"/>
              <a:t> (GPU based) </a:t>
            </a:r>
          </a:p>
          <a:p>
            <a:pPr lvl="2"/>
            <a:r>
              <a:rPr lang="en-US" altLang="en-US" dirty="0">
                <a:hlinkClick r:id="rId4"/>
              </a:rPr>
              <a:t>https://scikit-learn.org/stable/</a:t>
            </a:r>
            <a:r>
              <a:rPr lang="en-US" altLang="en-US" dirty="0"/>
              <a:t> (non-GPU based)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Signal analysis</a:t>
            </a:r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spectrum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93B-C6BD-4E5B-8D27-570D429CDD0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zh-TW" dirty="0">
                <a:ea typeface="新細明體" pitchFamily="18" charset="-120"/>
              </a:rPr>
              <a:t>Can we see speech?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4368800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Yes, using spectrogram.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The “</a:t>
            </a:r>
            <a:r>
              <a:rPr lang="en-US" altLang="zh-TW" sz="2400" i="1" dirty="0">
                <a:ea typeface="新細明體" pitchFamily="18" charset="-120"/>
              </a:rPr>
              <a:t>time domain signal”</a:t>
            </a:r>
            <a:r>
              <a:rPr lang="en-US" altLang="zh-TW" sz="2400" dirty="0">
                <a:ea typeface="新細明體" pitchFamily="18" charset="-120"/>
              </a:rPr>
              <a:t>  shows the </a:t>
            </a:r>
            <a:r>
              <a:rPr lang="en-US" altLang="zh-TW" sz="2400" i="1" dirty="0">
                <a:ea typeface="新細明體" pitchFamily="18" charset="-120"/>
              </a:rPr>
              <a:t>amplitude</a:t>
            </a:r>
            <a:r>
              <a:rPr lang="en-US" altLang="zh-TW" sz="2400" dirty="0">
                <a:ea typeface="新細明體" pitchFamily="18" charset="-120"/>
              </a:rPr>
              <a:t> of air-pressure against </a:t>
            </a:r>
            <a:r>
              <a:rPr lang="en-US" altLang="zh-TW" sz="2400" i="1" dirty="0">
                <a:ea typeface="新細明體" pitchFamily="18" charset="-120"/>
              </a:rPr>
              <a:t>time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The “</a:t>
            </a:r>
            <a:r>
              <a:rPr lang="en-US" altLang="zh-TW" sz="2400" i="1" dirty="0">
                <a:ea typeface="新細明體" pitchFamily="18" charset="-120"/>
              </a:rPr>
              <a:t>spectrogram”</a:t>
            </a:r>
            <a:r>
              <a:rPr lang="en-US" altLang="zh-TW" sz="2400" dirty="0">
                <a:ea typeface="新細明體" pitchFamily="18" charset="-120"/>
              </a:rPr>
              <a:t> shows the </a:t>
            </a:r>
            <a:r>
              <a:rPr lang="en-US" altLang="zh-TW" sz="2400" i="1" dirty="0">
                <a:ea typeface="新細明體" pitchFamily="18" charset="-120"/>
              </a:rPr>
              <a:t>energ</a:t>
            </a:r>
            <a:r>
              <a:rPr lang="en-US" altLang="zh-CN" sz="2400" i="1" dirty="0">
                <a:ea typeface="新細明體" pitchFamily="18" charset="-120"/>
              </a:rPr>
              <a:t>ies</a:t>
            </a:r>
            <a:r>
              <a:rPr lang="en-US" altLang="zh-TW" sz="2400" dirty="0">
                <a:ea typeface="新細明體" pitchFamily="18" charset="-120"/>
              </a:rPr>
              <a:t> of the frequency contents against </a:t>
            </a:r>
            <a:r>
              <a:rPr lang="en-US" altLang="zh-TW" sz="2400" i="1" dirty="0">
                <a:ea typeface="新細明體" pitchFamily="18" charset="-120"/>
              </a:rPr>
              <a:t>time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  <p:pic>
        <p:nvPicPr>
          <p:cNvPr id="23563" name="Picture 1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13" y="2628189"/>
            <a:ext cx="4379912" cy="360698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621213" y="6235175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5230813" y="2272775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697538" y="62325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Time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468813" y="2577575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Freq.</a:t>
            </a:r>
          </a:p>
        </p:txBody>
      </p:sp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5869781" y="4057256"/>
            <a:ext cx="23006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dirty="0">
                <a:latin typeface="Times New Roman" pitchFamily="18" charset="0"/>
              </a:rPr>
              <a:t>Spectrogram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dirty="0">
                <a:latin typeface="Times New Roman" pitchFamily="18" charset="0"/>
              </a:rPr>
              <a:t>(</a:t>
            </a:r>
            <a:r>
              <a:rPr kumimoji="1" lang="en-US" altLang="zh-TW" sz="2400" dirty="0" err="1">
                <a:latin typeface="Times New Roman" pitchFamily="18" charset="0"/>
              </a:rPr>
              <a:t>matlab</a:t>
            </a:r>
            <a:r>
              <a:rPr kumimoji="1" lang="en-US" altLang="zh-TW" sz="2400" dirty="0">
                <a:latin typeface="Times New Roman" pitchFamily="18" charset="0"/>
              </a:rPr>
              <a:t> function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dirty="0" err="1">
                <a:latin typeface="Times New Roman" pitchFamily="18" charset="0"/>
              </a:rPr>
              <a:t>spectrogram.m</a:t>
            </a:r>
            <a:r>
              <a:rPr kumimoji="1" lang="en-US" altLang="zh-TW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6325414" y="3415775"/>
            <a:ext cx="174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/>
              <a:t>Spectrogram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3565" name="Picture 20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747713"/>
            <a:ext cx="308768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Line 2054"/>
          <p:cNvSpPr>
            <a:spLocks noChangeShapeType="1"/>
          </p:cNvSpPr>
          <p:nvPr/>
        </p:nvSpPr>
        <p:spPr bwMode="auto">
          <a:xfrm>
            <a:off x="6111081" y="1891775"/>
            <a:ext cx="3163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2055"/>
          <p:cNvSpPr txBox="1">
            <a:spLocks noChangeArrowheads="1"/>
          </p:cNvSpPr>
          <p:nvPr/>
        </p:nvSpPr>
        <p:spPr bwMode="auto">
          <a:xfrm>
            <a:off x="8583613" y="1967975"/>
            <a:ext cx="696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time</a:t>
            </a:r>
          </a:p>
        </p:txBody>
      </p:sp>
      <p:sp>
        <p:nvSpPr>
          <p:cNvPr id="23568" name="Line 2056"/>
          <p:cNvSpPr>
            <a:spLocks noChangeShapeType="1"/>
          </p:cNvSpPr>
          <p:nvPr/>
        </p:nvSpPr>
        <p:spPr bwMode="auto">
          <a:xfrm flipH="1" flipV="1">
            <a:off x="6207125" y="457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2057"/>
          <p:cNvSpPr txBox="1">
            <a:spLocks noChangeArrowheads="1"/>
          </p:cNvSpPr>
          <p:nvPr/>
        </p:nvSpPr>
        <p:spPr bwMode="auto">
          <a:xfrm>
            <a:off x="5111750" y="152400"/>
            <a:ext cx="1171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Pressure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/output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mic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70" name="Text Box 2058"/>
          <p:cNvSpPr txBox="1">
            <a:spLocks noChangeArrowheads="1"/>
          </p:cNvSpPr>
          <p:nvPr/>
        </p:nvSpPr>
        <p:spPr bwMode="auto">
          <a:xfrm>
            <a:off x="6611938" y="260350"/>
            <a:ext cx="2427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Time domain signal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900-16B3-4819-9B6F-3CAEA2E5E30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Basic Phonetics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Phonemes are symbols to show how a word is pronounced. 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636963" y="3130550"/>
            <a:ext cx="31242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Phonemes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831850" y="4502150"/>
            <a:ext cx="2462213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Vowel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/AA/,/I/,/UH/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132263" y="4502150"/>
            <a:ext cx="24638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Diphthongs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/AY/,/AW/</a:t>
            </a:r>
          </a:p>
        </p:txBody>
      </p:sp>
      <p:sp>
        <p:nvSpPr>
          <p:cNvPr id="24585" name="Rectangle 7"/>
          <p:cNvSpPr>
            <a:spLocks noChangeArrowheads="1"/>
          </p:cNvSpPr>
          <p:nvPr/>
        </p:nvSpPr>
        <p:spPr bwMode="auto">
          <a:xfrm>
            <a:off x="6773863" y="4121150"/>
            <a:ext cx="2874962" cy="2654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Consonants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-Nasals /M/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-stops /B/,/P/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-fricative /V/,/S/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-whisper /H/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-affricates /JH/,/CH/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5281613" y="3733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 flipH="1">
            <a:off x="1898650" y="3733800"/>
            <a:ext cx="3382963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5199063" y="3733800"/>
            <a:ext cx="3135312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Phonetic table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pic>
        <p:nvPicPr>
          <p:cNvPr id="25606" name="Picture 5" descr="http://www.telefonica.net/web2/eseducativa/phonetics/tabl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8800"/>
            <a:ext cx="56102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125538" y="5822950"/>
            <a:ext cx="773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http://www.telefonica.net/web2/eseducativa/phonetics/tablea.gif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Special features for Cantonese phonetics </a:t>
            </a:r>
            <a:r>
              <a:rPr lang="zh-TW" altLang="en-US">
                <a:ea typeface="新細明體" pitchFamily="18" charset="-120"/>
              </a:rPr>
              <a:t>廣</a:t>
            </a:r>
            <a:r>
              <a:rPr lang="zh-TW" altLang="zh-TW">
                <a:ea typeface="新細明體" pitchFamily="18" charset="-120"/>
              </a:rPr>
              <a:t>東</a:t>
            </a:r>
            <a:r>
              <a:rPr lang="zh-TW" altLang="en-US">
                <a:ea typeface="新細明體" pitchFamily="18" charset="-120"/>
              </a:rPr>
              <a:t>話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Each word is combined by an Initial (consonant</a:t>
            </a:r>
            <a:r>
              <a:rPr lang="zh-TW" altLang="en-US">
                <a:ea typeface="新細明體" pitchFamily="18" charset="-120"/>
              </a:rPr>
              <a:t> 聲母</a:t>
            </a:r>
            <a:r>
              <a:rPr lang="en-US" altLang="zh-TW">
                <a:ea typeface="新細明體" pitchFamily="18" charset="-120"/>
              </a:rPr>
              <a:t>) and a final (vowel</a:t>
            </a:r>
            <a:r>
              <a:rPr lang="zh-TW" altLang="en-US">
                <a:ea typeface="新細明體" pitchFamily="18" charset="-120"/>
              </a:rPr>
              <a:t> 韵母</a:t>
            </a:r>
            <a:r>
              <a:rPr lang="en-US" altLang="zh-TW">
                <a:ea typeface="新細明體" pitchFamily="18" charset="-120"/>
              </a:rPr>
              <a:t>); entering tone (</a:t>
            </a:r>
            <a:r>
              <a:rPr lang="zh-TW" altLang="en-US">
                <a:ea typeface="新細明體" pitchFamily="18" charset="-120"/>
              </a:rPr>
              <a:t>入聲</a:t>
            </a:r>
            <a:r>
              <a:rPr lang="en-US" altLang="zh-TW">
                <a:ea typeface="新細明體" pitchFamily="18" charset="-120"/>
              </a:rPr>
              <a:t>) are ended by /p/, /t/ or  /k/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Nine tones(</a:t>
            </a:r>
            <a:r>
              <a:rPr lang="zh-TW" altLang="en-US">
                <a:ea typeface="新細明體" pitchFamily="18" charset="-120"/>
              </a:rPr>
              <a:t>九聲</a:t>
            </a:r>
            <a:r>
              <a:rPr lang="en-US" altLang="zh-TW">
                <a:ea typeface="新細明體" pitchFamily="18" charset="-120"/>
              </a:rPr>
              <a:t>):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lower-flat(</a:t>
            </a:r>
            <a:r>
              <a:rPr lang="zh-TW" altLang="en-US">
                <a:ea typeface="新細明體" pitchFamily="18" charset="-120"/>
              </a:rPr>
              <a:t>陽平</a:t>
            </a:r>
            <a:r>
              <a:rPr lang="en-US" altLang="zh-TW">
                <a:ea typeface="新細明體" pitchFamily="18" charset="-120"/>
              </a:rPr>
              <a:t>),lower-rising(</a:t>
            </a:r>
            <a:r>
              <a:rPr lang="zh-TW" altLang="en-US">
                <a:ea typeface="新細明體" pitchFamily="18" charset="-120"/>
              </a:rPr>
              <a:t>陽上</a:t>
            </a:r>
            <a:r>
              <a:rPr lang="en-US" altLang="zh-TW">
                <a:ea typeface="新細明體" pitchFamily="18" charset="-120"/>
              </a:rPr>
              <a:t>),lower-go(</a:t>
            </a:r>
            <a:r>
              <a:rPr lang="zh-TW" altLang="en-US">
                <a:ea typeface="新細明體" pitchFamily="18" charset="-120"/>
              </a:rPr>
              <a:t>陽去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higher-flat(</a:t>
            </a:r>
            <a:r>
              <a:rPr lang="zh-TW" altLang="en-US">
                <a:ea typeface="新細明體" pitchFamily="18" charset="-120"/>
              </a:rPr>
              <a:t>陰平</a:t>
            </a:r>
            <a:r>
              <a:rPr lang="en-US" altLang="zh-TW">
                <a:ea typeface="新細明體" pitchFamily="18" charset="-120"/>
              </a:rPr>
              <a:t>),higher-rising(</a:t>
            </a:r>
            <a:r>
              <a:rPr lang="zh-TW" altLang="en-US">
                <a:ea typeface="新細明體" pitchFamily="18" charset="-120"/>
              </a:rPr>
              <a:t>陰上</a:t>
            </a:r>
            <a:r>
              <a:rPr lang="en-US" altLang="zh-TW">
                <a:ea typeface="新細明體" pitchFamily="18" charset="-120"/>
              </a:rPr>
              <a:t>),higher-go (</a:t>
            </a:r>
            <a:r>
              <a:rPr lang="zh-TW" altLang="en-US">
                <a:ea typeface="新細明體" pitchFamily="18" charset="-120"/>
              </a:rPr>
              <a:t>陰上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Entering (</a:t>
            </a:r>
            <a:r>
              <a:rPr lang="zh-TW" altLang="en-US">
                <a:ea typeface="新細明體" pitchFamily="18" charset="-120"/>
              </a:rPr>
              <a:t>入聲</a:t>
            </a:r>
            <a:r>
              <a:rPr lang="en-US" altLang="zh-TW">
                <a:ea typeface="新細明體" pitchFamily="18" charset="-120"/>
              </a:rPr>
              <a:t>) : ended by /p/, /t/ or /k/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Summary</a:t>
            </a:r>
            <a:endParaRPr lang="en-US" alt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SimSun" pitchFamily="2" charset="-122"/>
              </a:rPr>
              <a:t>Studied</a:t>
            </a:r>
          </a:p>
          <a:p>
            <a:pPr lvl="1" eaLnBrk="1" hangingPunct="1"/>
            <a:r>
              <a:rPr lang="en-US" altLang="zh-CN" sz="3200" dirty="0">
                <a:ea typeface="SimSun" pitchFamily="2" charset="-122"/>
              </a:rPr>
              <a:t>Basic digital audio recording systems</a:t>
            </a:r>
          </a:p>
          <a:p>
            <a:pPr lvl="1" eaLnBrk="1" hangingPunct="1"/>
            <a:r>
              <a:rPr lang="en-US" altLang="zh-CN" sz="3200" dirty="0">
                <a:ea typeface="SimSun" pitchFamily="2" charset="-122"/>
              </a:rPr>
              <a:t>Speech recognition system applications and classifications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Appendix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93B-C6BD-4E5B-8D27-570D429CDD0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Answer: </a:t>
            </a:r>
            <a:r>
              <a:rPr lang="en-US" altLang="zh-TW" dirty="0">
                <a:ea typeface="新細明體" pitchFamily="18" charset="-120"/>
              </a:rPr>
              <a:t>Class exercise</a:t>
            </a:r>
            <a:r>
              <a:rPr lang="en-US" altLang="zh-CN" dirty="0">
                <a:ea typeface="新細明體" pitchFamily="18" charset="-120"/>
              </a:rPr>
              <a:t> 1.1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For a 20KHz, </a:t>
            </a:r>
            <a:r>
              <a:rPr lang="en-US" altLang="zh-CN">
                <a:ea typeface="新細明體" pitchFamily="18" charset="-120"/>
              </a:rPr>
              <a:t>16</a:t>
            </a:r>
            <a:r>
              <a:rPr lang="en-US" altLang="zh-TW">
                <a:ea typeface="新細明體" pitchFamily="18" charset="-120"/>
              </a:rPr>
              <a:t>-bit sampling signal, how many bytes are used in 5 seconds?</a:t>
            </a:r>
            <a:endParaRPr lang="zh-TW" altLang="en-US">
              <a:ea typeface="新細明體" pitchFamily="18" charset="-120"/>
            </a:endParaRPr>
          </a:p>
          <a:p>
            <a:pPr eaLnBrk="1" hangingPunct="1"/>
            <a:endParaRPr lang="zh-TW" altLang="en-US">
              <a:ea typeface="新細明體" pitchFamily="18" charset="-120"/>
            </a:endParaRPr>
          </a:p>
          <a:p>
            <a:pPr eaLnBrk="1" hangingPunct="1"/>
            <a:r>
              <a:rPr lang="en-US" altLang="zh-CN" sz="2000">
                <a:ea typeface="新細明體" pitchFamily="18" charset="-120"/>
              </a:rPr>
              <a:t>Answer: </a:t>
            </a:r>
            <a:r>
              <a:rPr lang="en-US" altLang="zh-TW" sz="2000">
                <a:ea typeface="新細明體" pitchFamily="18" charset="-120"/>
              </a:rPr>
              <a:t>20KHz*</a:t>
            </a:r>
            <a:r>
              <a:rPr lang="en-US" altLang="zh-CN" sz="2000">
                <a:ea typeface="新細明體" pitchFamily="18" charset="-120"/>
              </a:rPr>
              <a:t>2</a:t>
            </a:r>
            <a:r>
              <a:rPr lang="en-US" altLang="zh-TW" sz="2000">
                <a:ea typeface="新細明體" pitchFamily="18" charset="-120"/>
              </a:rPr>
              <a:t>byte</a:t>
            </a:r>
            <a:r>
              <a:rPr lang="en-US" altLang="zh-CN" sz="2000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*5 seconds=</a:t>
            </a:r>
            <a:r>
              <a:rPr lang="en-US" altLang="zh-CN" sz="2000">
                <a:ea typeface="新細明體" pitchFamily="18" charset="-120"/>
              </a:rPr>
              <a:t>2</a:t>
            </a:r>
            <a:r>
              <a:rPr lang="en-US" altLang="zh-TW" sz="2000">
                <a:ea typeface="新細明體" pitchFamily="18" charset="-120"/>
              </a:rPr>
              <a:t>00Kbytes</a:t>
            </a:r>
            <a:r>
              <a:rPr lang="en-US" altLang="zh-TW" sz="6000">
                <a:ea typeface="新細明體" pitchFamily="18" charset="-12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Answer: </a:t>
            </a:r>
            <a:r>
              <a:rPr lang="en-US" dirty="0"/>
              <a:t>Exercise 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sampling rate of the analog-to-digital conversion system is 20KHz , how large is the frequency of the sound that that can be sampled?</a:t>
            </a:r>
          </a:p>
          <a:p>
            <a:r>
              <a:rPr lang="en-US" dirty="0"/>
              <a:t>Answer: ___</a:t>
            </a:r>
            <a:r>
              <a:rPr lang="en-US" dirty="0">
                <a:solidFill>
                  <a:srgbClr val="FF0000"/>
                </a:solidFill>
              </a:rPr>
              <a:t>20/2=10KHz</a:t>
            </a:r>
            <a:r>
              <a:rPr lang="en-US" dirty="0"/>
              <a:t>_____________?</a:t>
            </a:r>
          </a:p>
          <a:p>
            <a:endParaRPr lang="en-US" dirty="0"/>
          </a:p>
          <a:p>
            <a:r>
              <a:rPr lang="en-US" dirty="0"/>
              <a:t>If the sound is 20KHz, what is the minimum sampling rate of the analog-to-digital conversion system?</a:t>
            </a:r>
          </a:p>
          <a:p>
            <a:r>
              <a:rPr lang="en-US" dirty="0"/>
              <a:t>Answer: _______</a:t>
            </a:r>
            <a:r>
              <a:rPr lang="en-US" dirty="0">
                <a:solidFill>
                  <a:srgbClr val="FF0000"/>
                </a:solidFill>
              </a:rPr>
              <a:t>20x2=40KHz_</a:t>
            </a:r>
            <a:r>
              <a:rPr lang="en-US" dirty="0"/>
              <a:t>_______?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635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Answer: </a:t>
            </a:r>
            <a:r>
              <a:rPr lang="en-US" altLang="zh-CN">
                <a:ea typeface="SimSun" pitchFamily="2" charset="-122"/>
              </a:rPr>
              <a:t>Class exercise 1.3</a:t>
            </a:r>
            <a:endParaRPr lang="en-US" alt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en-US" dirty="0"/>
              <a:t>A sound is sampled at 22-KHz and resolution is 16 bit. How many bytes are needed to store the sound wave for 10 seconds?</a:t>
            </a:r>
          </a:p>
          <a:p>
            <a:pPr marL="533400" indent="-533400" eaLnBrk="1" hangingPunct="1"/>
            <a:r>
              <a:rPr lang="en-US" altLang="en-US" dirty="0"/>
              <a:t>Answer:</a:t>
            </a:r>
          </a:p>
          <a:p>
            <a:pPr lvl="1"/>
            <a:r>
              <a:rPr lang="en-US" altLang="en-US" dirty="0"/>
              <a:t>One  second has 22K samples , so for 10 seconds: 22K x 2bytes x 10 seconds =440K bytes</a:t>
            </a:r>
          </a:p>
          <a:p>
            <a:pPr lvl="1"/>
            <a:r>
              <a:rPr lang="en-US" altLang="en-US" dirty="0"/>
              <a:t>*note: 2 bytes are used because 16-bit = 2 bytes</a:t>
            </a:r>
          </a:p>
          <a:p>
            <a:r>
              <a:rPr lang="en-US" altLang="en-US" dirty="0"/>
              <a:t>What is the highest frequency allowed in the sound signal?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2200" dirty="0"/>
              <a:t>ANS: 11KHz because the sampling frequency is 22KHz, so the signal cannot be higher than 22KHz/2=11KHz.</a:t>
            </a:r>
          </a:p>
          <a:p>
            <a:pPr lvl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Overview of </a:t>
            </a:r>
            <a:r>
              <a:rPr lang="en-US" altLang="zh-CN">
                <a:ea typeface="SimSun" pitchFamily="2" charset="-122"/>
              </a:rPr>
              <a:t>Audio signal processing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Chapter 1: Introduction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Chapter 2: Preprocessing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Chapter 3: Feature extraction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Chapter</a:t>
            </a: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4:</a:t>
            </a: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>
                <a:ea typeface="新細明體" pitchFamily="18" charset="-120"/>
              </a:rPr>
              <a:t>Speech compression : Vector quantization, K-means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Chapter 5: Recognition Procedures</a:t>
            </a: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Chapter 1: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531813" y="3270250"/>
            <a:ext cx="9296400" cy="2209800"/>
          </a:xfrm>
        </p:spPr>
        <p:txBody>
          <a:bodyPr/>
          <a:lstStyle/>
          <a:p>
            <a:pPr algn="l" eaLnBrk="1" hangingPunct="1"/>
            <a:r>
              <a:rPr lang="en-US" altLang="zh-TW">
                <a:ea typeface="新細明體" pitchFamily="18" charset="-120"/>
              </a:rPr>
              <a:t>Chapter 1.A : Introduction</a:t>
            </a:r>
          </a:p>
          <a:p>
            <a:pPr algn="l" eaLnBrk="1" hangingPunct="1"/>
            <a:r>
              <a:rPr lang="en-US" altLang="zh-TW">
                <a:ea typeface="新細明體" pitchFamily="18" charset="-120"/>
              </a:rPr>
              <a:t>Chapter 1.B : Signals in time &amp; frequency domain</a:t>
            </a:r>
          </a:p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93B-C6BD-4E5B-8D27-570D429CDD0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Chapter 1:  introduction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Content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Components of a speech recognition system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Types of speech recognition systems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Speech recognition Hardware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speech production model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Phonetics: English and Cantonese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Components of a speech recognition system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Pre-processor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Feature extraction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Training of the system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Recognition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Types of speech recognition </a:t>
            </a:r>
            <a:r>
              <a:rPr lang="en-US" altLang="zh-CN">
                <a:ea typeface="新細明體" pitchFamily="18" charset="-120"/>
              </a:rPr>
              <a:t>technology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Isolated speech recognition - the speaker has to speak into the system word-by-word.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Continuous speech recognition - like human.</a:t>
            </a:r>
            <a:endParaRPr lang="en-US" altLang="zh-CN" sz="2800" dirty="0">
              <a:ea typeface="新細明體" pitchFamily="18" charset="-120"/>
            </a:endParaRPr>
          </a:p>
          <a:p>
            <a:pPr eaLnBrk="1" hangingPunct="1"/>
            <a:r>
              <a:rPr lang="en-US" altLang="zh-CN" sz="2800" dirty="0">
                <a:ea typeface="SimSun" pitchFamily="2" charset="-122"/>
              </a:rPr>
              <a:t>Current products</a:t>
            </a:r>
          </a:p>
          <a:p>
            <a:pPr lvl="1" eaLnBrk="1" hangingPunct="1"/>
            <a:r>
              <a:rPr lang="en-US" altLang="zh-CN" sz="2400" dirty="0">
                <a:ea typeface="SimSun" pitchFamily="2" charset="-122"/>
                <a:hlinkClick r:id="rId2"/>
              </a:rPr>
              <a:t>http://developer.android.com/reference/android/speech/SpeechRecognizer.html</a:t>
            </a:r>
            <a:endParaRPr lang="en-US" altLang="zh-CN" sz="2400" dirty="0">
              <a:ea typeface="SimSun" pitchFamily="2" charset="-122"/>
            </a:endParaRPr>
          </a:p>
          <a:p>
            <a:pPr lvl="1" eaLnBrk="1" hangingPunct="1"/>
            <a:r>
              <a:rPr lang="en-US" altLang="zh-TW" sz="3200" dirty="0">
                <a:ea typeface="新細明體" pitchFamily="18" charset="-120"/>
                <a:hlinkClick r:id="rId3"/>
              </a:rPr>
              <a:t>https://chrome.google.com/webstore/detail/voice-recognition/ikjmfindklfaonkodbnidahohdfbdhkn?hl=en</a:t>
            </a:r>
            <a:endParaRPr lang="en-US" altLang="zh-TW" sz="32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Types depending on speakers</a:t>
            </a:r>
          </a:p>
        </p:txBody>
      </p:sp>
      <p:sp>
        <p:nvSpPr>
          <p:cNvPr id="1024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Speaker dependent recognition - designed for one speaker who has trained the system.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Speaker independent recognition - designed for all users without prior training.</a:t>
            </a:r>
            <a:endParaRPr lang="en-US" altLang="zh-CN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04800"/>
            <a:ext cx="8416925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Speech recognition hardware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/>
          <a:lstStyle/>
          <a:p>
            <a:pPr eaLnBrk="1" hangingPunct="1"/>
            <a:r>
              <a:rPr lang="zh-TW" altLang="en-US">
                <a:ea typeface="新細明體" pitchFamily="18" charset="-120"/>
              </a:rPr>
              <a:t>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903413" y="2057400"/>
            <a:ext cx="2057400" cy="213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0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</a:rPr>
              <a:t>ADC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sz="2400" dirty="0"/>
              <a:t>analog-to-digital conversion system</a:t>
            </a:r>
            <a:r>
              <a:rPr lang="en-US" altLang="zh-TW" sz="2400" dirty="0">
                <a:latin typeface="Times New Roman" pitchFamily="18" charset="0"/>
              </a:rPr>
              <a:t>) 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960813" y="2895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65613" y="2057400"/>
            <a:ext cx="1828800" cy="177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Speech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Recording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System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6323013" y="1905000"/>
            <a:ext cx="2141537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0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DAC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(Digital to Analog Converter)</a:t>
            </a:r>
            <a:r>
              <a:rPr lang="en-US" altLang="zh-TW" sz="1800"/>
              <a:t> </a:t>
            </a:r>
          </a:p>
        </p:txBody>
      </p:sp>
      <p:sp>
        <p:nvSpPr>
          <p:cNvPr id="19466" name="AutoShape 12"/>
          <p:cNvSpPr>
            <a:spLocks noChangeArrowheads="1"/>
          </p:cNvSpPr>
          <p:nvPr/>
        </p:nvSpPr>
        <p:spPr bwMode="auto">
          <a:xfrm>
            <a:off x="6094413" y="2895600"/>
            <a:ext cx="220662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9467" name="Picture 31" descr="MCj030566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2286000"/>
            <a:ext cx="14874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32" descr="MCj042476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133600"/>
            <a:ext cx="17113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Line 33"/>
          <p:cNvSpPr>
            <a:spLocks noChangeShapeType="1"/>
          </p:cNvSpPr>
          <p:nvPr/>
        </p:nvSpPr>
        <p:spPr bwMode="auto">
          <a:xfrm>
            <a:off x="8456613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0" name="Picture 37" descr="MPj040197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4495800"/>
            <a:ext cx="23622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Line 38"/>
          <p:cNvSpPr>
            <a:spLocks noChangeShapeType="1"/>
          </p:cNvSpPr>
          <p:nvPr/>
        </p:nvSpPr>
        <p:spPr bwMode="auto">
          <a:xfrm>
            <a:off x="5180013" y="3810000"/>
            <a:ext cx="0" cy="685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2" name="Picture 1028" descr="MP900316372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267200"/>
            <a:ext cx="27432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Text Box 1029"/>
          <p:cNvSpPr txBox="1">
            <a:spLocks noChangeArrowheads="1"/>
          </p:cNvSpPr>
          <p:nvPr/>
        </p:nvSpPr>
        <p:spPr bwMode="auto">
          <a:xfrm>
            <a:off x="5180013" y="5029200"/>
            <a:ext cx="541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Or </a:t>
            </a:r>
            <a:endParaRPr lang="en-US" alt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zh-CN"/>
              <a:t>Audio signal processing, v.2.b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64F-B0BD-4A99-A374-6A3F22D1E09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98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19585</TotalTime>
  <Words>1999</Words>
  <Application>Microsoft Office PowerPoint</Application>
  <PresentationFormat>Custom</PresentationFormat>
  <Paragraphs>280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Verdana</vt:lpstr>
      <vt:lpstr>Office Theme</vt:lpstr>
      <vt:lpstr>Ch.1: Introduction to audio signal processing </vt:lpstr>
      <vt:lpstr>References</vt:lpstr>
      <vt:lpstr>Overview of Audio signal processing </vt:lpstr>
      <vt:lpstr>Chapter 1:</vt:lpstr>
      <vt:lpstr>Chapter 1:  introduction</vt:lpstr>
      <vt:lpstr>Components of a speech recognition system</vt:lpstr>
      <vt:lpstr>Types of speech recognition technology</vt:lpstr>
      <vt:lpstr>Types depending on speakers</vt:lpstr>
      <vt:lpstr>Speech recognition hardware</vt:lpstr>
      <vt:lpstr>Sampling example</vt:lpstr>
      <vt:lpstr>Conversion time and sampling time</vt:lpstr>
      <vt:lpstr>A speech wave </vt:lpstr>
      <vt:lpstr>Music wave: violin3.wav (repeated 6 times for demo purposes) (http://www.youtube.com/watch?v=xdMX5D99xgU&amp;feature=youtu.be)  Sampling Frequency=FS=44100 Hz ( 42070 samples)</vt:lpstr>
      <vt:lpstr>Class exercise 1.1</vt:lpstr>
      <vt:lpstr>Sampling and reconstruction</vt:lpstr>
      <vt:lpstr>Hardware for speech recognition setup</vt:lpstr>
      <vt:lpstr>Exercise 1.2</vt:lpstr>
      <vt:lpstr>Discussion: Conversion resolution</vt:lpstr>
      <vt:lpstr>Class exercise 1.3</vt:lpstr>
      <vt:lpstr>Signal analysis</vt:lpstr>
      <vt:lpstr>Can we see speech?</vt:lpstr>
      <vt:lpstr>Basic Phonetics</vt:lpstr>
      <vt:lpstr>Phonetic table</vt:lpstr>
      <vt:lpstr>Special features for Cantonese phonetics 廣東話</vt:lpstr>
      <vt:lpstr>Summary</vt:lpstr>
      <vt:lpstr>Appendix</vt:lpstr>
      <vt:lpstr>Answer: Class exercise 1.1</vt:lpstr>
      <vt:lpstr>Answer: Exercise 1.2</vt:lpstr>
      <vt:lpstr>Answer: Class exercise 1.3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speech processing</dc:title>
  <dc:creator>Dr. K.H. Wong</dc:creator>
  <cp:lastModifiedBy>kh</cp:lastModifiedBy>
  <cp:revision>426</cp:revision>
  <cp:lastPrinted>2013-11-25T02:39:00Z</cp:lastPrinted>
  <dcterms:created xsi:type="dcterms:W3CDTF">1996-05-13T10:08:08Z</dcterms:created>
  <dcterms:modified xsi:type="dcterms:W3CDTF">2022-09-05T02:36:37Z</dcterms:modified>
</cp:coreProperties>
</file>