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224" r:id="rId1"/>
  </p:sldMasterIdLst>
  <p:notesMasterIdLst>
    <p:notesMasterId r:id="rId37"/>
  </p:notesMasterIdLst>
  <p:handoutMasterIdLst>
    <p:handoutMasterId r:id="rId38"/>
  </p:handoutMasterIdLst>
  <p:sldIdLst>
    <p:sldId id="398" r:id="rId2"/>
    <p:sldId id="289" r:id="rId3"/>
    <p:sldId id="450" r:id="rId4"/>
    <p:sldId id="294" r:id="rId5"/>
    <p:sldId id="332" r:id="rId6"/>
    <p:sldId id="334" r:id="rId7"/>
    <p:sldId id="449" r:id="rId8"/>
    <p:sldId id="260" r:id="rId9"/>
    <p:sldId id="478" r:id="rId10"/>
    <p:sldId id="482" r:id="rId11"/>
    <p:sldId id="483" r:id="rId12"/>
    <p:sldId id="484" r:id="rId13"/>
    <p:sldId id="277" r:id="rId14"/>
    <p:sldId id="365" r:id="rId15"/>
    <p:sldId id="481" r:id="rId16"/>
    <p:sldId id="338" r:id="rId17"/>
    <p:sldId id="479" r:id="rId18"/>
    <p:sldId id="328" r:id="rId19"/>
    <p:sldId id="459" r:id="rId20"/>
    <p:sldId id="261" r:id="rId21"/>
    <p:sldId id="354" r:id="rId22"/>
    <p:sldId id="414" r:id="rId23"/>
    <p:sldId id="438" r:id="rId24"/>
    <p:sldId id="439" r:id="rId25"/>
    <p:sldId id="462" r:id="rId26"/>
    <p:sldId id="451" r:id="rId27"/>
    <p:sldId id="452" r:id="rId28"/>
    <p:sldId id="470" r:id="rId29"/>
    <p:sldId id="453" r:id="rId30"/>
    <p:sldId id="485" r:id="rId31"/>
    <p:sldId id="480" r:id="rId32"/>
    <p:sldId id="472" r:id="rId33"/>
    <p:sldId id="469" r:id="rId34"/>
    <p:sldId id="474" r:id="rId35"/>
    <p:sldId id="476" r:id="rId36"/>
  </p:sldIdLst>
  <p:sldSz cx="9902825" cy="6858000"/>
  <p:notesSz cx="7010400" cy="92964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新細明體" pitchFamily="18" charset="-120"/>
        <a:cs typeface="+mn-cs"/>
      </a:defRPr>
    </a:lvl1pPr>
    <a:lvl2pPr marL="457200" algn="l" rtl="0" eaLnBrk="0" fontAlgn="base" hangingPunct="0">
      <a:spcBef>
        <a:spcPct val="0"/>
      </a:spcBef>
      <a:spcAft>
        <a:spcPct val="0"/>
      </a:spcAft>
      <a:defRPr kern="1200">
        <a:solidFill>
          <a:schemeClr val="tx1"/>
        </a:solidFill>
        <a:latin typeface="Verdana" pitchFamily="34" charset="0"/>
        <a:ea typeface="新細明體" pitchFamily="18" charset="-120"/>
        <a:cs typeface="+mn-cs"/>
      </a:defRPr>
    </a:lvl2pPr>
    <a:lvl3pPr marL="914400" algn="l" rtl="0" eaLnBrk="0" fontAlgn="base" hangingPunct="0">
      <a:spcBef>
        <a:spcPct val="0"/>
      </a:spcBef>
      <a:spcAft>
        <a:spcPct val="0"/>
      </a:spcAft>
      <a:defRPr kern="1200">
        <a:solidFill>
          <a:schemeClr val="tx1"/>
        </a:solidFill>
        <a:latin typeface="Verdana" pitchFamily="34" charset="0"/>
        <a:ea typeface="新細明體" pitchFamily="18" charset="-120"/>
        <a:cs typeface="+mn-cs"/>
      </a:defRPr>
    </a:lvl3pPr>
    <a:lvl4pPr marL="1371600" algn="l" rtl="0" eaLnBrk="0" fontAlgn="base" hangingPunct="0">
      <a:spcBef>
        <a:spcPct val="0"/>
      </a:spcBef>
      <a:spcAft>
        <a:spcPct val="0"/>
      </a:spcAft>
      <a:defRPr kern="1200">
        <a:solidFill>
          <a:schemeClr val="tx1"/>
        </a:solidFill>
        <a:latin typeface="Verdana" pitchFamily="34" charset="0"/>
        <a:ea typeface="新細明體" pitchFamily="18" charset="-120"/>
        <a:cs typeface="+mn-cs"/>
      </a:defRPr>
    </a:lvl4pPr>
    <a:lvl5pPr marL="1828800" algn="l" rtl="0" eaLnBrk="0" fontAlgn="base" hangingPunct="0">
      <a:spcBef>
        <a:spcPct val="0"/>
      </a:spcBef>
      <a:spcAft>
        <a:spcPct val="0"/>
      </a:spcAft>
      <a:defRPr kern="1200">
        <a:solidFill>
          <a:schemeClr val="tx1"/>
        </a:solidFill>
        <a:latin typeface="Verdana" pitchFamily="34" charset="0"/>
        <a:ea typeface="新細明體" pitchFamily="18" charset="-120"/>
        <a:cs typeface="+mn-cs"/>
      </a:defRPr>
    </a:lvl5pPr>
    <a:lvl6pPr marL="2286000" algn="l" defTabSz="914400" rtl="0" eaLnBrk="1" latinLnBrk="0" hangingPunct="1">
      <a:defRPr kern="1200">
        <a:solidFill>
          <a:schemeClr val="tx1"/>
        </a:solidFill>
        <a:latin typeface="Verdana" pitchFamily="34" charset="0"/>
        <a:ea typeface="新細明體" pitchFamily="18" charset="-120"/>
        <a:cs typeface="+mn-cs"/>
      </a:defRPr>
    </a:lvl6pPr>
    <a:lvl7pPr marL="2743200" algn="l" defTabSz="914400" rtl="0" eaLnBrk="1" latinLnBrk="0" hangingPunct="1">
      <a:defRPr kern="1200">
        <a:solidFill>
          <a:schemeClr val="tx1"/>
        </a:solidFill>
        <a:latin typeface="Verdana" pitchFamily="34" charset="0"/>
        <a:ea typeface="新細明體" pitchFamily="18" charset="-120"/>
        <a:cs typeface="+mn-cs"/>
      </a:defRPr>
    </a:lvl7pPr>
    <a:lvl8pPr marL="3200400" algn="l" defTabSz="914400" rtl="0" eaLnBrk="1" latinLnBrk="0" hangingPunct="1">
      <a:defRPr kern="1200">
        <a:solidFill>
          <a:schemeClr val="tx1"/>
        </a:solidFill>
        <a:latin typeface="Verdana" pitchFamily="34" charset="0"/>
        <a:ea typeface="新細明體" pitchFamily="18" charset="-120"/>
        <a:cs typeface="+mn-cs"/>
      </a:defRPr>
    </a:lvl8pPr>
    <a:lvl9pPr marL="3657600" algn="l" defTabSz="914400" rtl="0" eaLnBrk="1" latinLnBrk="0" hangingPunct="1">
      <a:defRPr kern="1200">
        <a:solidFill>
          <a:schemeClr val="tx1"/>
        </a:solidFill>
        <a:latin typeface="Verdana" pitchFamily="34"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3119">
          <p15:clr>
            <a:srgbClr val="A4A3A4"/>
          </p15:clr>
        </p15:guide>
      </p15:sldGuideLst>
    </p:ext>
    <p:ext uri="{2D200454-40CA-4A62-9FC3-DE9A4176ACB9}">
      <p15:notesGuideLst xmlns:p15="http://schemas.microsoft.com/office/powerpoint/2012/main">
        <p15:guide id="1" orient="horz" pos="2181">
          <p15:clr>
            <a:srgbClr val="A4A3A4"/>
          </p15:clr>
        </p15:guide>
        <p15:guide id="2" pos="321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C0C0C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863" autoAdjust="0"/>
  </p:normalViewPr>
  <p:slideViewPr>
    <p:cSldViewPr>
      <p:cViewPr varScale="1">
        <p:scale>
          <a:sx n="58" d="100"/>
          <a:sy n="58" d="100"/>
        </p:scale>
        <p:origin x="1380" y="44"/>
      </p:cViewPr>
      <p:guideLst>
        <p:guide orient="horz" pos="2160"/>
        <p:guide pos="311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235"/>
    </p:cViewPr>
  </p:sorterViewPr>
  <p:notesViewPr>
    <p:cSldViewPr>
      <p:cViewPr>
        <p:scale>
          <a:sx n="100" d="100"/>
          <a:sy n="100" d="100"/>
        </p:scale>
        <p:origin x="-182" y="82"/>
      </p:cViewPr>
      <p:guideLst>
        <p:guide orient="horz" pos="2181"/>
        <p:guide pos="321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25400" y="7938"/>
            <a:ext cx="300513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495" tIns="0" rIns="19495" bIns="0" numCol="1" anchor="t" anchorCtr="0" compatLnSpc="1">
            <a:prstTxWarp prst="textNoShape">
              <a:avLst/>
            </a:prstTxWarp>
          </a:bodyPr>
          <a:lstStyle>
            <a:lvl1pPr defTabSz="935038">
              <a:defRPr sz="1000" i="1">
                <a:latin typeface="Times New Roman" pitchFamily="18" charset="0"/>
              </a:defRPr>
            </a:lvl1pPr>
          </a:lstStyle>
          <a:p>
            <a:pPr>
              <a:defRPr/>
            </a:pPr>
            <a:r>
              <a:rPr lang="zh-TW" altLang="en-US"/>
              <a:t>Dr. K.H. Wong, Introduction  to Speech Processing </a:t>
            </a:r>
            <a:endParaRPr lang="en-US" altLang="zh-TW"/>
          </a:p>
        </p:txBody>
      </p:sp>
      <p:sp>
        <p:nvSpPr>
          <p:cNvPr id="4099" name="Rectangle 3"/>
          <p:cNvSpPr>
            <a:spLocks noGrp="1" noChangeArrowheads="1"/>
          </p:cNvSpPr>
          <p:nvPr>
            <p:ph type="dt" sz="quarter" idx="1"/>
          </p:nvPr>
        </p:nvSpPr>
        <p:spPr bwMode="auto">
          <a:xfrm>
            <a:off x="3978275" y="7938"/>
            <a:ext cx="300513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495" tIns="0" rIns="19495" bIns="0" numCol="1" anchor="t" anchorCtr="0" compatLnSpc="1">
            <a:prstTxWarp prst="textNoShape">
              <a:avLst/>
            </a:prstTxWarp>
          </a:bodyPr>
          <a:lstStyle>
            <a:lvl1pPr algn="r" defTabSz="935038">
              <a:defRPr sz="1000" i="1">
                <a:latin typeface="Times New Roman" pitchFamily="18" charset="0"/>
              </a:defRPr>
            </a:lvl1pPr>
          </a:lstStyle>
          <a:p>
            <a:pPr>
              <a:defRPr/>
            </a:pPr>
            <a:endParaRPr lang="en-US" altLang="zh-TW"/>
          </a:p>
        </p:txBody>
      </p:sp>
      <p:sp>
        <p:nvSpPr>
          <p:cNvPr id="4100" name="Rectangle 4"/>
          <p:cNvSpPr>
            <a:spLocks noGrp="1" noChangeArrowheads="1"/>
          </p:cNvSpPr>
          <p:nvPr>
            <p:ph type="ftr" sz="quarter" idx="2"/>
          </p:nvPr>
        </p:nvSpPr>
        <p:spPr bwMode="auto">
          <a:xfrm>
            <a:off x="25400" y="8861425"/>
            <a:ext cx="3005138"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495" tIns="0" rIns="19495" bIns="0" numCol="1" anchor="b" anchorCtr="0" compatLnSpc="1">
            <a:prstTxWarp prst="textNoShape">
              <a:avLst/>
            </a:prstTxWarp>
          </a:bodyPr>
          <a:lstStyle>
            <a:lvl1pPr defTabSz="935038">
              <a:defRPr sz="1000" i="1">
                <a:latin typeface="Times New Roman" pitchFamily="18" charset="0"/>
              </a:defRPr>
            </a:lvl1pPr>
          </a:lstStyle>
          <a:p>
            <a:pPr>
              <a:defRPr/>
            </a:pPr>
            <a:r>
              <a:rPr lang="zh-TW" altLang="en-US"/>
              <a:t>V.74d</a:t>
            </a:r>
            <a:endParaRPr lang="en-US" altLang="zh-TW"/>
          </a:p>
        </p:txBody>
      </p:sp>
      <p:sp>
        <p:nvSpPr>
          <p:cNvPr id="4101" name="Rectangle 5"/>
          <p:cNvSpPr>
            <a:spLocks noGrp="1" noChangeArrowheads="1"/>
          </p:cNvSpPr>
          <p:nvPr>
            <p:ph type="sldNum" sz="quarter" idx="3"/>
          </p:nvPr>
        </p:nvSpPr>
        <p:spPr bwMode="auto">
          <a:xfrm>
            <a:off x="3978275" y="8861425"/>
            <a:ext cx="3005138"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495" tIns="0" rIns="19495" bIns="0" numCol="1" anchor="b" anchorCtr="0" compatLnSpc="1">
            <a:prstTxWarp prst="textNoShape">
              <a:avLst/>
            </a:prstTxWarp>
          </a:bodyPr>
          <a:lstStyle>
            <a:lvl1pPr algn="r" defTabSz="935038">
              <a:defRPr sz="1000" i="1">
                <a:latin typeface="Times New Roman" pitchFamily="18" charset="0"/>
              </a:defRPr>
            </a:lvl1pPr>
          </a:lstStyle>
          <a:p>
            <a:pPr>
              <a:defRPr/>
            </a:pPr>
            <a:fld id="{F069E2D9-891E-4C0F-B8A6-2B726FCA6E92}" type="slidenum">
              <a:rPr lang="zh-TW" altLang="en-US"/>
              <a:pPr>
                <a:defRPr/>
              </a:pPr>
              <a:t>‹#›</a:t>
            </a:fld>
            <a:endParaRPr lang="en-US" altLang="zh-TW"/>
          </a:p>
        </p:txBody>
      </p:sp>
    </p:spTree>
    <p:extLst>
      <p:ext uri="{BB962C8B-B14F-4D97-AF65-F5344CB8AC3E}">
        <p14:creationId xmlns:p14="http://schemas.microsoft.com/office/powerpoint/2010/main" val="30139932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8" y="-1588"/>
            <a:ext cx="3036888"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495" tIns="0" rIns="19495" bIns="0" numCol="1" anchor="t" anchorCtr="0" compatLnSpc="1">
            <a:prstTxWarp prst="textNoShape">
              <a:avLst/>
            </a:prstTxWarp>
          </a:bodyPr>
          <a:lstStyle>
            <a:lvl1pPr defTabSz="935038">
              <a:defRPr sz="1000" i="1">
                <a:latin typeface="Times New Roman" pitchFamily="18" charset="0"/>
              </a:defRPr>
            </a:lvl1pPr>
          </a:lstStyle>
          <a:p>
            <a:pPr>
              <a:defRPr/>
            </a:pPr>
            <a:r>
              <a:rPr lang="zh-TW" altLang="en-US"/>
              <a:t>Dr. K.H. Wong, Introduction  to Speech Processing </a:t>
            </a:r>
            <a:endParaRPr lang="en-US" altLang="zh-TW"/>
          </a:p>
        </p:txBody>
      </p:sp>
      <p:sp>
        <p:nvSpPr>
          <p:cNvPr id="2051" name="Rectangle 3"/>
          <p:cNvSpPr>
            <a:spLocks noGrp="1" noChangeArrowheads="1"/>
          </p:cNvSpPr>
          <p:nvPr>
            <p:ph type="dt" idx="1"/>
          </p:nvPr>
        </p:nvSpPr>
        <p:spPr bwMode="auto">
          <a:xfrm>
            <a:off x="3973513" y="-1588"/>
            <a:ext cx="3036887"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495" tIns="0" rIns="19495" bIns="0" numCol="1" anchor="t" anchorCtr="0" compatLnSpc="1">
            <a:prstTxWarp prst="textNoShape">
              <a:avLst/>
            </a:prstTxWarp>
          </a:bodyPr>
          <a:lstStyle>
            <a:lvl1pPr algn="r" defTabSz="935038">
              <a:defRPr sz="1000" i="1">
                <a:latin typeface="Times New Roman" pitchFamily="18" charset="0"/>
              </a:defRPr>
            </a:lvl1pPr>
          </a:lstStyle>
          <a:p>
            <a:pPr>
              <a:defRPr/>
            </a:pPr>
            <a:endParaRPr lang="en-US" altLang="zh-TW"/>
          </a:p>
        </p:txBody>
      </p:sp>
      <p:sp>
        <p:nvSpPr>
          <p:cNvPr id="32772" name="Rectangle 4"/>
          <p:cNvSpPr>
            <a:spLocks noGrp="1" noRot="1" noChangeAspect="1" noChangeArrowheads="1" noTextEdit="1"/>
          </p:cNvSpPr>
          <p:nvPr>
            <p:ph type="sldImg" idx="2"/>
          </p:nvPr>
        </p:nvSpPr>
        <p:spPr bwMode="auto">
          <a:xfrm>
            <a:off x="1000125" y="706438"/>
            <a:ext cx="5008563" cy="34686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33450" y="4416425"/>
            <a:ext cx="5141913" cy="418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226" tIns="47114" rIns="94226" bIns="47114"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2054" name="Rectangle 6"/>
          <p:cNvSpPr>
            <a:spLocks noGrp="1" noChangeArrowheads="1"/>
          </p:cNvSpPr>
          <p:nvPr>
            <p:ph type="ftr" sz="quarter" idx="4"/>
          </p:nvPr>
        </p:nvSpPr>
        <p:spPr bwMode="auto">
          <a:xfrm>
            <a:off x="-1588" y="8829675"/>
            <a:ext cx="3036888"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495" tIns="0" rIns="19495" bIns="0" numCol="1" anchor="b" anchorCtr="0" compatLnSpc="1">
            <a:prstTxWarp prst="textNoShape">
              <a:avLst/>
            </a:prstTxWarp>
          </a:bodyPr>
          <a:lstStyle>
            <a:lvl1pPr defTabSz="935038">
              <a:defRPr sz="1000" i="1">
                <a:latin typeface="Times New Roman" pitchFamily="18" charset="0"/>
              </a:defRPr>
            </a:lvl1pPr>
          </a:lstStyle>
          <a:p>
            <a:pPr>
              <a:defRPr/>
            </a:pPr>
            <a:r>
              <a:rPr lang="zh-TW" altLang="en-US"/>
              <a:t>V.74d</a:t>
            </a:r>
            <a:endParaRPr lang="en-US" altLang="zh-TW"/>
          </a:p>
        </p:txBody>
      </p:sp>
      <p:sp>
        <p:nvSpPr>
          <p:cNvPr id="2055" name="Rectangle 7"/>
          <p:cNvSpPr>
            <a:spLocks noGrp="1" noChangeArrowheads="1"/>
          </p:cNvSpPr>
          <p:nvPr>
            <p:ph type="sldNum" sz="quarter" idx="5"/>
          </p:nvPr>
        </p:nvSpPr>
        <p:spPr bwMode="auto">
          <a:xfrm>
            <a:off x="3973513" y="8829675"/>
            <a:ext cx="3036887"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495" tIns="0" rIns="19495" bIns="0" numCol="1" anchor="b" anchorCtr="0" compatLnSpc="1">
            <a:prstTxWarp prst="textNoShape">
              <a:avLst/>
            </a:prstTxWarp>
          </a:bodyPr>
          <a:lstStyle>
            <a:lvl1pPr algn="r" defTabSz="935038">
              <a:defRPr sz="1000" i="1">
                <a:latin typeface="Times New Roman" pitchFamily="18" charset="0"/>
              </a:defRPr>
            </a:lvl1pPr>
          </a:lstStyle>
          <a:p>
            <a:pPr>
              <a:defRPr/>
            </a:pPr>
            <a:fld id="{9F9D45FB-ECEC-428A-BF73-A088F4DB2C8D}" type="slidenum">
              <a:rPr lang="zh-TW" altLang="en-US"/>
              <a:pPr>
                <a:defRPr/>
              </a:pPr>
              <a:t>‹#›</a:t>
            </a:fld>
            <a:endParaRPr lang="en-US" altLang="zh-TW"/>
          </a:p>
        </p:txBody>
      </p:sp>
    </p:spTree>
    <p:extLst>
      <p:ext uri="{BB962C8B-B14F-4D97-AF65-F5344CB8AC3E}">
        <p14:creationId xmlns:p14="http://schemas.microsoft.com/office/powerpoint/2010/main" val="3464903534"/>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New Roman" pitchFamily="18" charset="0"/>
        <a:ea typeface="新細明體" charset="-12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新細明體" charset="-12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新細明體" charset="-12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新細明體" charset="-12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新細明體"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zh-TW" altLang="en-US"/>
              <a:t>Dr. K.H. Wong, Introduction  to Speech Processing </a:t>
            </a:r>
            <a:endParaRPr lang="en-US" altLang="zh-TW"/>
          </a:p>
        </p:txBody>
      </p:sp>
      <p:sp>
        <p:nvSpPr>
          <p:cNvPr id="5" name="Footer Placeholder 4"/>
          <p:cNvSpPr>
            <a:spLocks noGrp="1"/>
          </p:cNvSpPr>
          <p:nvPr>
            <p:ph type="ftr" sz="quarter" idx="11"/>
          </p:nvPr>
        </p:nvSpPr>
        <p:spPr/>
        <p:txBody>
          <a:bodyPr/>
          <a:lstStyle/>
          <a:p>
            <a:pPr>
              <a:defRPr/>
            </a:pPr>
            <a:r>
              <a:rPr lang="zh-TW" altLang="en-US"/>
              <a:t>V.74d</a:t>
            </a:r>
            <a:endParaRPr lang="en-US" altLang="zh-TW"/>
          </a:p>
        </p:txBody>
      </p:sp>
      <p:sp>
        <p:nvSpPr>
          <p:cNvPr id="6" name="Slide Number Placeholder 5"/>
          <p:cNvSpPr>
            <a:spLocks noGrp="1"/>
          </p:cNvSpPr>
          <p:nvPr>
            <p:ph type="sldNum" sz="quarter" idx="12"/>
          </p:nvPr>
        </p:nvSpPr>
        <p:spPr/>
        <p:txBody>
          <a:bodyPr/>
          <a:lstStyle/>
          <a:p>
            <a:pPr>
              <a:defRPr/>
            </a:pPr>
            <a:fld id="{9F9D45FB-ECEC-428A-BF73-A088F4DB2C8D}" type="slidenum">
              <a:rPr lang="zh-TW" altLang="en-US" smtClean="0"/>
              <a:pPr>
                <a:defRPr/>
              </a:pPr>
              <a:t>1</a:t>
            </a:fld>
            <a:endParaRPr lang="en-US" altLang="zh-TW"/>
          </a:p>
        </p:txBody>
      </p:sp>
    </p:spTree>
    <p:extLst>
      <p:ext uri="{BB962C8B-B14F-4D97-AF65-F5344CB8AC3E}">
        <p14:creationId xmlns:p14="http://schemas.microsoft.com/office/powerpoint/2010/main" val="3364578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zh-TW" altLang="en-US"/>
              <a:t>Dr. K.H. Wong, Introduction  to Speech Processing </a:t>
            </a:r>
            <a:endParaRPr lang="en-US" altLang="zh-TW"/>
          </a:p>
        </p:txBody>
      </p:sp>
      <p:sp>
        <p:nvSpPr>
          <p:cNvPr id="5" name="Footer Placeholder 4"/>
          <p:cNvSpPr>
            <a:spLocks noGrp="1"/>
          </p:cNvSpPr>
          <p:nvPr>
            <p:ph type="ftr" sz="quarter" idx="11"/>
          </p:nvPr>
        </p:nvSpPr>
        <p:spPr/>
        <p:txBody>
          <a:bodyPr/>
          <a:lstStyle/>
          <a:p>
            <a:pPr>
              <a:defRPr/>
            </a:pPr>
            <a:r>
              <a:rPr lang="zh-TW" altLang="en-US"/>
              <a:t>V.74d</a:t>
            </a:r>
            <a:endParaRPr lang="en-US" altLang="zh-TW"/>
          </a:p>
        </p:txBody>
      </p:sp>
      <p:sp>
        <p:nvSpPr>
          <p:cNvPr id="6" name="Slide Number Placeholder 5"/>
          <p:cNvSpPr>
            <a:spLocks noGrp="1"/>
          </p:cNvSpPr>
          <p:nvPr>
            <p:ph type="sldNum" sz="quarter" idx="12"/>
          </p:nvPr>
        </p:nvSpPr>
        <p:spPr/>
        <p:txBody>
          <a:bodyPr/>
          <a:lstStyle/>
          <a:p>
            <a:pPr>
              <a:defRPr/>
            </a:pPr>
            <a:fld id="{9F9D45FB-ECEC-428A-BF73-A088F4DB2C8D}" type="slidenum">
              <a:rPr lang="zh-TW" altLang="en-US" smtClean="0"/>
              <a:pPr>
                <a:defRPr/>
              </a:pPr>
              <a:t>9</a:t>
            </a:fld>
            <a:endParaRPr lang="en-US" altLang="zh-TW"/>
          </a:p>
        </p:txBody>
      </p:sp>
    </p:spTree>
    <p:extLst>
      <p:ext uri="{BB962C8B-B14F-4D97-AF65-F5344CB8AC3E}">
        <p14:creationId xmlns:p14="http://schemas.microsoft.com/office/powerpoint/2010/main" val="1508564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zh-TW" altLang="en-US"/>
              <a:t>Dr. K.H. Wong, Introduction  to Speech Processing </a:t>
            </a:r>
            <a:endParaRPr lang="en-US" altLang="zh-TW"/>
          </a:p>
        </p:txBody>
      </p:sp>
      <p:sp>
        <p:nvSpPr>
          <p:cNvPr id="5" name="Footer Placeholder 4"/>
          <p:cNvSpPr>
            <a:spLocks noGrp="1"/>
          </p:cNvSpPr>
          <p:nvPr>
            <p:ph type="ftr" sz="quarter" idx="11"/>
          </p:nvPr>
        </p:nvSpPr>
        <p:spPr/>
        <p:txBody>
          <a:bodyPr/>
          <a:lstStyle/>
          <a:p>
            <a:pPr>
              <a:defRPr/>
            </a:pPr>
            <a:r>
              <a:rPr lang="zh-TW" altLang="en-US"/>
              <a:t>V.74d</a:t>
            </a:r>
            <a:endParaRPr lang="en-US" altLang="zh-TW"/>
          </a:p>
        </p:txBody>
      </p:sp>
      <p:sp>
        <p:nvSpPr>
          <p:cNvPr id="6" name="Slide Number Placeholder 5"/>
          <p:cNvSpPr>
            <a:spLocks noGrp="1"/>
          </p:cNvSpPr>
          <p:nvPr>
            <p:ph type="sldNum" sz="quarter" idx="12"/>
          </p:nvPr>
        </p:nvSpPr>
        <p:spPr/>
        <p:txBody>
          <a:bodyPr/>
          <a:lstStyle/>
          <a:p>
            <a:pPr>
              <a:defRPr/>
            </a:pPr>
            <a:fld id="{9F9D45FB-ECEC-428A-BF73-A088F4DB2C8D}" type="slidenum">
              <a:rPr lang="zh-TW" altLang="en-US" smtClean="0"/>
              <a:pPr>
                <a:defRPr/>
              </a:pPr>
              <a:t>11</a:t>
            </a:fld>
            <a:endParaRPr lang="en-US" altLang="zh-TW"/>
          </a:p>
        </p:txBody>
      </p:sp>
    </p:spTree>
    <p:extLst>
      <p:ext uri="{BB962C8B-B14F-4D97-AF65-F5344CB8AC3E}">
        <p14:creationId xmlns:p14="http://schemas.microsoft.com/office/powerpoint/2010/main" val="1014099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zh-TW" altLang="en-US"/>
              <a:t>Dr. K.H. Wong, Introduction  to Speech Processing </a:t>
            </a:r>
            <a:endParaRPr lang="en-US" altLang="zh-TW"/>
          </a:p>
        </p:txBody>
      </p:sp>
      <p:sp>
        <p:nvSpPr>
          <p:cNvPr id="5" name="Footer Placeholder 4"/>
          <p:cNvSpPr>
            <a:spLocks noGrp="1"/>
          </p:cNvSpPr>
          <p:nvPr>
            <p:ph type="ftr" sz="quarter" idx="11"/>
          </p:nvPr>
        </p:nvSpPr>
        <p:spPr/>
        <p:txBody>
          <a:bodyPr/>
          <a:lstStyle/>
          <a:p>
            <a:pPr>
              <a:defRPr/>
            </a:pPr>
            <a:r>
              <a:rPr lang="zh-TW" altLang="en-US"/>
              <a:t>V.74d</a:t>
            </a:r>
            <a:endParaRPr lang="en-US" altLang="zh-TW"/>
          </a:p>
        </p:txBody>
      </p:sp>
      <p:sp>
        <p:nvSpPr>
          <p:cNvPr id="6" name="Slide Number Placeholder 5"/>
          <p:cNvSpPr>
            <a:spLocks noGrp="1"/>
          </p:cNvSpPr>
          <p:nvPr>
            <p:ph type="sldNum" sz="quarter" idx="12"/>
          </p:nvPr>
        </p:nvSpPr>
        <p:spPr/>
        <p:txBody>
          <a:bodyPr/>
          <a:lstStyle/>
          <a:p>
            <a:pPr>
              <a:defRPr/>
            </a:pPr>
            <a:fld id="{9F9D45FB-ECEC-428A-BF73-A088F4DB2C8D}" type="slidenum">
              <a:rPr lang="zh-TW" altLang="en-US" smtClean="0"/>
              <a:pPr>
                <a:defRPr/>
              </a:pPr>
              <a:t>16</a:t>
            </a:fld>
            <a:endParaRPr lang="en-US" altLang="zh-TW"/>
          </a:p>
        </p:txBody>
      </p:sp>
    </p:spTree>
    <p:extLst>
      <p:ext uri="{BB962C8B-B14F-4D97-AF65-F5344CB8AC3E}">
        <p14:creationId xmlns:p14="http://schemas.microsoft.com/office/powerpoint/2010/main" val="2192738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\begin{equation}\label{eq3_FOURIER}</a:t>
            </a:r>
          </a:p>
          <a:p>
            <a:r>
              <a:rPr lang="en-US" dirty="0">
                <a:effectLst/>
              </a:rPr>
              <a:t>\begin{split}</a:t>
            </a:r>
          </a:p>
          <a:p>
            <a:r>
              <a:rPr lang="en-US" dirty="0">
                <a:effectLst/>
              </a:rPr>
              <a:t>&amp;</a:t>
            </a:r>
            <a:r>
              <a:rPr lang="en-US" dirty="0" err="1">
                <a:effectLst/>
              </a:rPr>
              <a:t>X_m</a:t>
            </a:r>
            <a:r>
              <a:rPr lang="en-US" dirty="0">
                <a:effectLst/>
              </a:rPr>
              <a:t>=\sum_{k=0}^{N-1}</a:t>
            </a:r>
            <a:r>
              <a:rPr lang="en-US" dirty="0" err="1">
                <a:effectLst/>
              </a:rPr>
              <a:t>s_k</a:t>
            </a:r>
            <a:r>
              <a:rPr lang="en-US" dirty="0">
                <a:effectLst/>
              </a:rPr>
              <a:t> \</a:t>
            </a:r>
            <a:r>
              <a:rPr lang="en-US" dirty="0" err="1">
                <a:effectLst/>
              </a:rPr>
              <a:t>cdot</a:t>
            </a:r>
            <a:r>
              <a:rPr lang="en-US" dirty="0">
                <a:effectLst/>
              </a:rPr>
              <a:t> e^{-</a:t>
            </a:r>
            <a:r>
              <a:rPr lang="en-US" dirty="0" err="1">
                <a:effectLst/>
              </a:rPr>
              <a:t>i</a:t>
            </a:r>
            <a:r>
              <a:rPr lang="en-US" dirty="0">
                <a:effectLst/>
              </a:rPr>
              <a:t> \</a:t>
            </a:r>
            <a:r>
              <a:rPr lang="en-US" dirty="0" err="1">
                <a:effectLst/>
              </a:rPr>
              <a:t>frac</a:t>
            </a:r>
            <a:r>
              <a:rPr lang="en-US" dirty="0">
                <a:effectLst/>
              </a:rPr>
              <a:t>{s\pi k m}{N}}=\sum_{k=0}^{N-1} </a:t>
            </a:r>
            <a:r>
              <a:rPr lang="en-US" dirty="0" err="1">
                <a:effectLst/>
              </a:rPr>
              <a:t>s_k</a:t>
            </a:r>
            <a:r>
              <a:rPr lang="en-US" dirty="0">
                <a:effectLst/>
              </a:rPr>
              <a:t> \</a:t>
            </a:r>
            <a:r>
              <a:rPr lang="en-US" dirty="0" err="1">
                <a:effectLst/>
              </a:rPr>
              <a:t>cdot</a:t>
            </a:r>
            <a:r>
              <a:rPr lang="en-US" dirty="0">
                <a:effectLst/>
              </a:rPr>
              <a:t> </a:t>
            </a:r>
          </a:p>
          <a:p>
            <a:r>
              <a:rPr lang="en-US" dirty="0">
                <a:effectLst/>
              </a:rPr>
              <a:t>\left( cos \left(- \</a:t>
            </a:r>
            <a:r>
              <a:rPr lang="en-US" dirty="0" err="1">
                <a:effectLst/>
              </a:rPr>
              <a:t>frac</a:t>
            </a:r>
            <a:r>
              <a:rPr lang="en-US" dirty="0">
                <a:effectLst/>
              </a:rPr>
              <a:t> {2 \pi k m} {N} \right) </a:t>
            </a:r>
          </a:p>
          <a:p>
            <a:r>
              <a:rPr lang="en-US" dirty="0">
                <a:effectLst/>
              </a:rPr>
              <a:t>+</a:t>
            </a:r>
            <a:r>
              <a:rPr lang="en-US" dirty="0" err="1">
                <a:effectLst/>
              </a:rPr>
              <a:t>i</a:t>
            </a:r>
            <a:r>
              <a:rPr lang="en-US" dirty="0">
                <a:effectLst/>
              </a:rPr>
              <a:t> \</a:t>
            </a:r>
            <a:r>
              <a:rPr lang="en-US" dirty="0" err="1">
                <a:effectLst/>
              </a:rPr>
              <a:t>cdot</a:t>
            </a:r>
            <a:r>
              <a:rPr lang="en-US" dirty="0">
                <a:effectLst/>
              </a:rPr>
              <a:t> sin \left(- \</a:t>
            </a:r>
            <a:r>
              <a:rPr lang="en-US" dirty="0" err="1">
                <a:effectLst/>
              </a:rPr>
              <a:t>frac</a:t>
            </a:r>
            <a:r>
              <a:rPr lang="en-US" dirty="0">
                <a:effectLst/>
              </a:rPr>
              <a:t> {2 \pi k m} {N} \right) </a:t>
            </a:r>
          </a:p>
          <a:p>
            <a:r>
              <a:rPr lang="en-US" dirty="0">
                <a:effectLst/>
              </a:rPr>
              <a:t>\right) \\</a:t>
            </a:r>
          </a:p>
          <a:p>
            <a:r>
              <a:rPr lang="en-US" dirty="0">
                <a:effectLst/>
              </a:rPr>
              <a:t>%</a:t>
            </a:r>
          </a:p>
          <a:p>
            <a:r>
              <a:rPr lang="en-US" dirty="0">
                <a:effectLst/>
              </a:rPr>
              <a:t>&amp;</a:t>
            </a:r>
            <a:r>
              <a:rPr lang="en-US" dirty="0" err="1">
                <a:effectLst/>
              </a:rPr>
              <a:t>s_m</a:t>
            </a:r>
            <a:r>
              <a:rPr lang="en-US" dirty="0">
                <a:effectLst/>
              </a:rPr>
              <a:t>=\</a:t>
            </a:r>
            <a:r>
              <a:rPr lang="en-US" dirty="0" err="1">
                <a:effectLst/>
              </a:rPr>
              <a:t>frac</a:t>
            </a:r>
            <a:r>
              <a:rPr lang="en-US" dirty="0">
                <a:effectLst/>
              </a:rPr>
              <a:t>{1}{N} \sum_{k=0}^{N-1}</a:t>
            </a:r>
            <a:r>
              <a:rPr lang="en-US" dirty="0" err="1">
                <a:effectLst/>
              </a:rPr>
              <a:t>X_m</a:t>
            </a:r>
            <a:r>
              <a:rPr lang="en-US" dirty="0">
                <a:effectLst/>
              </a:rPr>
              <a:t> \</a:t>
            </a:r>
            <a:r>
              <a:rPr lang="en-US" dirty="0" err="1">
                <a:effectLst/>
              </a:rPr>
              <a:t>cdot</a:t>
            </a:r>
            <a:r>
              <a:rPr lang="en-US" dirty="0">
                <a:effectLst/>
              </a:rPr>
              <a:t> e^{-</a:t>
            </a:r>
            <a:r>
              <a:rPr lang="en-US" dirty="0" err="1">
                <a:effectLst/>
              </a:rPr>
              <a:t>i</a:t>
            </a:r>
            <a:r>
              <a:rPr lang="en-US" dirty="0">
                <a:effectLst/>
              </a:rPr>
              <a:t> \</a:t>
            </a:r>
            <a:r>
              <a:rPr lang="en-US" dirty="0" err="1">
                <a:effectLst/>
              </a:rPr>
              <a:t>frac</a:t>
            </a:r>
            <a:r>
              <a:rPr lang="en-US" dirty="0">
                <a:effectLst/>
              </a:rPr>
              <a:t>{s\pi k m}{N}}=\</a:t>
            </a:r>
            <a:r>
              <a:rPr lang="en-US" dirty="0" err="1">
                <a:effectLst/>
              </a:rPr>
              <a:t>frac</a:t>
            </a:r>
            <a:r>
              <a:rPr lang="en-US" dirty="0">
                <a:effectLst/>
              </a:rPr>
              <a:t>{1}{N} \sum_{k=0}^{N-1} </a:t>
            </a:r>
            <a:r>
              <a:rPr lang="en-US" dirty="0" err="1">
                <a:effectLst/>
              </a:rPr>
              <a:t>X_m</a:t>
            </a:r>
            <a:r>
              <a:rPr lang="en-US" dirty="0">
                <a:effectLst/>
              </a:rPr>
              <a:t> \</a:t>
            </a:r>
            <a:r>
              <a:rPr lang="en-US" dirty="0" err="1">
                <a:effectLst/>
              </a:rPr>
              <a:t>cdot</a:t>
            </a:r>
            <a:r>
              <a:rPr lang="en-US" dirty="0">
                <a:effectLst/>
              </a:rPr>
              <a:t> </a:t>
            </a:r>
          </a:p>
          <a:p>
            <a:r>
              <a:rPr lang="en-US" dirty="0">
                <a:effectLst/>
              </a:rPr>
              <a:t>\left( cos \left( \</a:t>
            </a:r>
            <a:r>
              <a:rPr lang="en-US" dirty="0" err="1">
                <a:effectLst/>
              </a:rPr>
              <a:t>frac</a:t>
            </a:r>
            <a:r>
              <a:rPr lang="en-US" dirty="0">
                <a:effectLst/>
              </a:rPr>
              <a:t> {2 \pi k m} {N} \right) </a:t>
            </a:r>
          </a:p>
          <a:p>
            <a:r>
              <a:rPr lang="en-US" dirty="0">
                <a:effectLst/>
              </a:rPr>
              <a:t>+</a:t>
            </a:r>
            <a:r>
              <a:rPr lang="en-US" dirty="0" err="1">
                <a:effectLst/>
              </a:rPr>
              <a:t>i</a:t>
            </a:r>
            <a:r>
              <a:rPr lang="en-US" dirty="0">
                <a:effectLst/>
              </a:rPr>
              <a:t> \</a:t>
            </a:r>
            <a:r>
              <a:rPr lang="en-US" dirty="0" err="1">
                <a:effectLst/>
              </a:rPr>
              <a:t>cdot</a:t>
            </a:r>
            <a:r>
              <a:rPr lang="en-US" dirty="0">
                <a:effectLst/>
              </a:rPr>
              <a:t> sin \left( \</a:t>
            </a:r>
            <a:r>
              <a:rPr lang="en-US" dirty="0" err="1">
                <a:effectLst/>
              </a:rPr>
              <a:t>frac</a:t>
            </a:r>
            <a:r>
              <a:rPr lang="en-US" dirty="0">
                <a:effectLst/>
              </a:rPr>
              <a:t> {2 \pi k m} {N} \right) </a:t>
            </a:r>
          </a:p>
          <a:p>
            <a:r>
              <a:rPr lang="en-US" dirty="0">
                <a:effectLst/>
              </a:rPr>
              <a:t>\right) </a:t>
            </a:r>
          </a:p>
          <a:p>
            <a:r>
              <a:rPr lang="en-US" dirty="0">
                <a:effectLst/>
              </a:rPr>
              <a:t>\end{split}</a:t>
            </a:r>
          </a:p>
          <a:p>
            <a:r>
              <a:rPr lang="en-US" dirty="0">
                <a:effectLst/>
              </a:rPr>
              <a:t>\end{equation}Where,\\</a:t>
            </a:r>
          </a:p>
          <a:p>
            <a:r>
              <a:rPr lang="en-US" dirty="0">
                <a:effectLst/>
              </a:rPr>
              <a:t>$N$=number of time samples\\</a:t>
            </a:r>
          </a:p>
          <a:p>
            <a:r>
              <a:rPr lang="en-US" dirty="0">
                <a:effectLst/>
              </a:rPr>
              <a:t>$k$=time index of the current sample , it is from 0 to $N-1$\\</a:t>
            </a:r>
          </a:p>
          <a:p>
            <a:r>
              <a:rPr lang="en-US" dirty="0">
                <a:effectLst/>
              </a:rPr>
              <a:t>$</a:t>
            </a:r>
            <a:r>
              <a:rPr lang="en-US" dirty="0" err="1">
                <a:effectLst/>
              </a:rPr>
              <a:t>s_k</a:t>
            </a:r>
            <a:r>
              <a:rPr lang="en-US" dirty="0">
                <a:effectLst/>
              </a:rPr>
              <a:t>$=value of the signal sample at time $k$\\</a:t>
            </a:r>
          </a:p>
          <a:p>
            <a:r>
              <a:rPr lang="en-US" dirty="0">
                <a:effectLst/>
              </a:rPr>
              <a:t>$m$=frequency index (from 0 Hz to $N-1$ Hz)\\</a:t>
            </a:r>
          </a:p>
          <a:p>
            <a:r>
              <a:rPr lang="en-US" dirty="0">
                <a:effectLst/>
              </a:rPr>
              <a:t>$</a:t>
            </a:r>
            <a:r>
              <a:rPr lang="en-US" dirty="0" err="1">
                <a:effectLst/>
              </a:rPr>
              <a:t>X_m</a:t>
            </a:r>
            <a:r>
              <a:rPr lang="en-US" dirty="0">
                <a:effectLst/>
              </a:rPr>
              <a:t>$= amount of frequency m in the signal of all </a:t>
            </a:r>
            <a:r>
              <a:rPr lang="en-US" dirty="0" err="1">
                <a:effectLst/>
              </a:rPr>
              <a:t>s$_k</a:t>
            </a:r>
            <a:r>
              <a:rPr lang="en-US" dirty="0">
                <a:effectLst/>
              </a:rPr>
              <a:t>$</a:t>
            </a:r>
          </a:p>
          <a:p>
            <a:br>
              <a:rPr lang="en-US" dirty="0">
                <a:effectLst/>
              </a:rPr>
            </a:br>
            <a:endParaRPr lang="en-US" dirty="0"/>
          </a:p>
        </p:txBody>
      </p:sp>
      <p:sp>
        <p:nvSpPr>
          <p:cNvPr id="4" name="Header Placeholder 3"/>
          <p:cNvSpPr>
            <a:spLocks noGrp="1"/>
          </p:cNvSpPr>
          <p:nvPr>
            <p:ph type="hdr" sz="quarter" idx="10"/>
          </p:nvPr>
        </p:nvSpPr>
        <p:spPr/>
        <p:txBody>
          <a:bodyPr/>
          <a:lstStyle/>
          <a:p>
            <a:pPr>
              <a:defRPr/>
            </a:pPr>
            <a:r>
              <a:rPr lang="zh-TW" altLang="en-US"/>
              <a:t>Dr. K.H. Wong, Introduction  to Speech Processing </a:t>
            </a:r>
            <a:endParaRPr lang="en-US" altLang="zh-TW"/>
          </a:p>
        </p:txBody>
      </p:sp>
      <p:sp>
        <p:nvSpPr>
          <p:cNvPr id="5" name="Footer Placeholder 4"/>
          <p:cNvSpPr>
            <a:spLocks noGrp="1"/>
          </p:cNvSpPr>
          <p:nvPr>
            <p:ph type="ftr" sz="quarter" idx="11"/>
          </p:nvPr>
        </p:nvSpPr>
        <p:spPr/>
        <p:txBody>
          <a:bodyPr/>
          <a:lstStyle/>
          <a:p>
            <a:pPr>
              <a:defRPr/>
            </a:pPr>
            <a:r>
              <a:rPr lang="zh-TW" altLang="en-US"/>
              <a:t>V.74d</a:t>
            </a:r>
            <a:endParaRPr lang="en-US" altLang="zh-TW"/>
          </a:p>
        </p:txBody>
      </p:sp>
      <p:sp>
        <p:nvSpPr>
          <p:cNvPr id="6" name="Slide Number Placeholder 5"/>
          <p:cNvSpPr>
            <a:spLocks noGrp="1"/>
          </p:cNvSpPr>
          <p:nvPr>
            <p:ph type="sldNum" sz="quarter" idx="12"/>
          </p:nvPr>
        </p:nvSpPr>
        <p:spPr/>
        <p:txBody>
          <a:bodyPr/>
          <a:lstStyle/>
          <a:p>
            <a:pPr>
              <a:defRPr/>
            </a:pPr>
            <a:fld id="{9F9D45FB-ECEC-428A-BF73-A088F4DB2C8D}" type="slidenum">
              <a:rPr lang="zh-TW" altLang="en-US" smtClean="0"/>
              <a:pPr>
                <a:defRPr/>
              </a:pPr>
              <a:t>17</a:t>
            </a:fld>
            <a:endParaRPr lang="en-US" altLang="zh-TW"/>
          </a:p>
        </p:txBody>
      </p:sp>
    </p:spTree>
    <p:extLst>
      <p:ext uri="{BB962C8B-B14F-4D97-AF65-F5344CB8AC3E}">
        <p14:creationId xmlns:p14="http://schemas.microsoft.com/office/powerpoint/2010/main" val="3556488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zh-TW" altLang="en-US"/>
              <a:t>Dr. K.H. Wong, Introduction  to Speech Processing </a:t>
            </a:r>
            <a:endParaRPr lang="en-US" altLang="zh-TW"/>
          </a:p>
        </p:txBody>
      </p:sp>
      <p:sp>
        <p:nvSpPr>
          <p:cNvPr id="5" name="Footer Placeholder 4"/>
          <p:cNvSpPr>
            <a:spLocks noGrp="1"/>
          </p:cNvSpPr>
          <p:nvPr>
            <p:ph type="ftr" sz="quarter" idx="11"/>
          </p:nvPr>
        </p:nvSpPr>
        <p:spPr/>
        <p:txBody>
          <a:bodyPr/>
          <a:lstStyle/>
          <a:p>
            <a:pPr>
              <a:defRPr/>
            </a:pPr>
            <a:r>
              <a:rPr lang="zh-TW" altLang="en-US"/>
              <a:t>V.74d</a:t>
            </a:r>
            <a:endParaRPr lang="en-US" altLang="zh-TW"/>
          </a:p>
        </p:txBody>
      </p:sp>
      <p:sp>
        <p:nvSpPr>
          <p:cNvPr id="6" name="Slide Number Placeholder 5"/>
          <p:cNvSpPr>
            <a:spLocks noGrp="1"/>
          </p:cNvSpPr>
          <p:nvPr>
            <p:ph type="sldNum" sz="quarter" idx="12"/>
          </p:nvPr>
        </p:nvSpPr>
        <p:spPr/>
        <p:txBody>
          <a:bodyPr/>
          <a:lstStyle/>
          <a:p>
            <a:pPr>
              <a:defRPr/>
            </a:pPr>
            <a:fld id="{9F9D45FB-ECEC-428A-BF73-A088F4DB2C8D}" type="slidenum">
              <a:rPr lang="zh-TW" altLang="en-US" smtClean="0"/>
              <a:pPr>
                <a:defRPr/>
              </a:pPr>
              <a:t>24</a:t>
            </a:fld>
            <a:endParaRPr lang="en-US" altLang="zh-TW"/>
          </a:p>
        </p:txBody>
      </p:sp>
    </p:spTree>
    <p:extLst>
      <p:ext uri="{BB962C8B-B14F-4D97-AF65-F5344CB8AC3E}">
        <p14:creationId xmlns:p14="http://schemas.microsoft.com/office/powerpoint/2010/main" val="1739431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zh-TW" altLang="en-US"/>
              <a:t>Dr. K.H. Wong, Introduction  to Speech Processing </a:t>
            </a:r>
            <a:endParaRPr lang="en-US" altLang="zh-TW"/>
          </a:p>
        </p:txBody>
      </p:sp>
      <p:sp>
        <p:nvSpPr>
          <p:cNvPr id="5" name="Footer Placeholder 4"/>
          <p:cNvSpPr>
            <a:spLocks noGrp="1"/>
          </p:cNvSpPr>
          <p:nvPr>
            <p:ph type="ftr" sz="quarter" idx="11"/>
          </p:nvPr>
        </p:nvSpPr>
        <p:spPr/>
        <p:txBody>
          <a:bodyPr/>
          <a:lstStyle/>
          <a:p>
            <a:pPr>
              <a:defRPr/>
            </a:pPr>
            <a:r>
              <a:rPr lang="zh-TW" altLang="en-US"/>
              <a:t>V.74d</a:t>
            </a:r>
            <a:endParaRPr lang="en-US" altLang="zh-TW"/>
          </a:p>
        </p:txBody>
      </p:sp>
      <p:sp>
        <p:nvSpPr>
          <p:cNvPr id="6" name="Slide Number Placeholder 5"/>
          <p:cNvSpPr>
            <a:spLocks noGrp="1"/>
          </p:cNvSpPr>
          <p:nvPr>
            <p:ph type="sldNum" sz="quarter" idx="12"/>
          </p:nvPr>
        </p:nvSpPr>
        <p:spPr/>
        <p:txBody>
          <a:bodyPr/>
          <a:lstStyle/>
          <a:p>
            <a:pPr>
              <a:defRPr/>
            </a:pPr>
            <a:fld id="{9F9D45FB-ECEC-428A-BF73-A088F4DB2C8D}" type="slidenum">
              <a:rPr lang="zh-TW" altLang="en-US" smtClean="0"/>
              <a:pPr>
                <a:defRPr/>
              </a:pPr>
              <a:t>30</a:t>
            </a:fld>
            <a:endParaRPr lang="en-US" altLang="zh-TW"/>
          </a:p>
        </p:txBody>
      </p:sp>
    </p:spTree>
    <p:extLst>
      <p:ext uri="{BB962C8B-B14F-4D97-AF65-F5344CB8AC3E}">
        <p14:creationId xmlns:p14="http://schemas.microsoft.com/office/powerpoint/2010/main" val="145194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zh-TW" altLang="en-US"/>
              <a:t>Dr. K.H. Wong, Introduction  to Speech Processing </a:t>
            </a:r>
            <a:endParaRPr lang="en-US" altLang="zh-TW"/>
          </a:p>
        </p:txBody>
      </p:sp>
      <p:sp>
        <p:nvSpPr>
          <p:cNvPr id="5" name="Footer Placeholder 4"/>
          <p:cNvSpPr>
            <a:spLocks noGrp="1"/>
          </p:cNvSpPr>
          <p:nvPr>
            <p:ph type="ftr" sz="quarter" idx="11"/>
          </p:nvPr>
        </p:nvSpPr>
        <p:spPr/>
        <p:txBody>
          <a:bodyPr/>
          <a:lstStyle/>
          <a:p>
            <a:pPr>
              <a:defRPr/>
            </a:pPr>
            <a:r>
              <a:rPr lang="zh-TW" altLang="en-US"/>
              <a:t>V.74d</a:t>
            </a:r>
            <a:endParaRPr lang="en-US" altLang="zh-TW"/>
          </a:p>
        </p:txBody>
      </p:sp>
      <p:sp>
        <p:nvSpPr>
          <p:cNvPr id="6" name="Slide Number Placeholder 5"/>
          <p:cNvSpPr>
            <a:spLocks noGrp="1"/>
          </p:cNvSpPr>
          <p:nvPr>
            <p:ph type="sldNum" sz="quarter" idx="12"/>
          </p:nvPr>
        </p:nvSpPr>
        <p:spPr/>
        <p:txBody>
          <a:bodyPr/>
          <a:lstStyle/>
          <a:p>
            <a:pPr>
              <a:defRPr/>
            </a:pPr>
            <a:fld id="{9F9D45FB-ECEC-428A-BF73-A088F4DB2C8D}" type="slidenum">
              <a:rPr lang="zh-TW" altLang="en-US" smtClean="0"/>
              <a:pPr>
                <a:defRPr/>
              </a:pPr>
              <a:t>35</a:t>
            </a:fld>
            <a:endParaRPr lang="en-US" altLang="zh-TW"/>
          </a:p>
        </p:txBody>
      </p:sp>
    </p:spTree>
    <p:extLst>
      <p:ext uri="{BB962C8B-B14F-4D97-AF65-F5344CB8AC3E}">
        <p14:creationId xmlns:p14="http://schemas.microsoft.com/office/powerpoint/2010/main" val="146848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712" y="2130426"/>
            <a:ext cx="8417401" cy="1470025"/>
          </a:xfrm>
        </p:spPr>
        <p:txBody>
          <a:bodyPr/>
          <a:lstStyle/>
          <a:p>
            <a:r>
              <a:rPr lang="en-US"/>
              <a:t>Click to edit Master title style</a:t>
            </a:r>
          </a:p>
        </p:txBody>
      </p:sp>
      <p:sp>
        <p:nvSpPr>
          <p:cNvPr id="3" name="Subtitle 2"/>
          <p:cNvSpPr>
            <a:spLocks noGrp="1"/>
          </p:cNvSpPr>
          <p:nvPr>
            <p:ph type="subTitle" idx="1"/>
          </p:nvPr>
        </p:nvSpPr>
        <p:spPr>
          <a:xfrm>
            <a:off x="1485424" y="3886200"/>
            <a:ext cx="69319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r>
              <a:rPr lang="en-US" altLang="zh-CN"/>
              <a:t>Speech recognition techniques, v.2a3</a:t>
            </a:r>
          </a:p>
        </p:txBody>
      </p:sp>
      <p:sp>
        <p:nvSpPr>
          <p:cNvPr id="6" name="Slide Number Placeholder 5"/>
          <p:cNvSpPr>
            <a:spLocks noGrp="1"/>
          </p:cNvSpPr>
          <p:nvPr>
            <p:ph type="sldNum" sz="quarter" idx="12"/>
          </p:nvPr>
        </p:nvSpPr>
        <p:spPr/>
        <p:txBody>
          <a:bodyPr/>
          <a:lstStyle/>
          <a:p>
            <a:pPr>
              <a:defRPr/>
            </a:pPr>
            <a:fld id="{A0D57E01-C976-481B-9F7C-CF1EA4D7BAFB}" type="slidenum">
              <a:rPr lang="en-US" altLang="en-US" smtClean="0"/>
              <a:pPr>
                <a:defRPr/>
              </a:pPr>
              <a:t>‹#›</a:t>
            </a:fld>
            <a:endParaRPr lang="en-US" altLang="en-US"/>
          </a:p>
        </p:txBody>
      </p:sp>
    </p:spTree>
    <p:extLst>
      <p:ext uri="{BB962C8B-B14F-4D97-AF65-F5344CB8AC3E}">
        <p14:creationId xmlns:p14="http://schemas.microsoft.com/office/powerpoint/2010/main" val="364227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r>
              <a:rPr lang="en-US" altLang="zh-CN"/>
              <a:t>Speech recognition techniques, v.2a3</a:t>
            </a:r>
          </a:p>
        </p:txBody>
      </p:sp>
      <p:sp>
        <p:nvSpPr>
          <p:cNvPr id="6" name="Slide Number Placeholder 5"/>
          <p:cNvSpPr>
            <a:spLocks noGrp="1"/>
          </p:cNvSpPr>
          <p:nvPr>
            <p:ph type="sldNum" sz="quarter" idx="12"/>
          </p:nvPr>
        </p:nvSpPr>
        <p:spPr/>
        <p:txBody>
          <a:bodyPr/>
          <a:lstStyle/>
          <a:p>
            <a:pPr>
              <a:defRPr/>
            </a:pPr>
            <a:fld id="{3D19EE65-0473-4F65-9977-C4F60F679439}" type="slidenum">
              <a:rPr lang="en-US" altLang="en-US" smtClean="0"/>
              <a:pPr>
                <a:defRPr/>
              </a:pPr>
              <a:t>‹#›</a:t>
            </a:fld>
            <a:endParaRPr lang="en-US" altLang="en-US"/>
          </a:p>
        </p:txBody>
      </p:sp>
    </p:spTree>
    <p:extLst>
      <p:ext uri="{BB962C8B-B14F-4D97-AF65-F5344CB8AC3E}">
        <p14:creationId xmlns:p14="http://schemas.microsoft.com/office/powerpoint/2010/main" val="2035423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79548" y="274639"/>
            <a:ext cx="222813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95141" y="274639"/>
            <a:ext cx="651936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r>
              <a:rPr lang="en-US" altLang="zh-CN"/>
              <a:t>Speech recognition techniques, v.2a3</a:t>
            </a:r>
          </a:p>
        </p:txBody>
      </p:sp>
      <p:sp>
        <p:nvSpPr>
          <p:cNvPr id="6" name="Slide Number Placeholder 5"/>
          <p:cNvSpPr>
            <a:spLocks noGrp="1"/>
          </p:cNvSpPr>
          <p:nvPr>
            <p:ph type="sldNum" sz="quarter" idx="12"/>
          </p:nvPr>
        </p:nvSpPr>
        <p:spPr/>
        <p:txBody>
          <a:bodyPr/>
          <a:lstStyle/>
          <a:p>
            <a:pPr>
              <a:defRPr/>
            </a:pPr>
            <a:fld id="{93E186FB-7244-4657-A11C-AEE7AB92FBDD}" type="slidenum">
              <a:rPr lang="en-US" altLang="en-US" smtClean="0"/>
              <a:pPr>
                <a:defRPr/>
              </a:pPr>
              <a:t>‹#›</a:t>
            </a:fld>
            <a:endParaRPr lang="en-US" altLang="en-US"/>
          </a:p>
        </p:txBody>
      </p:sp>
    </p:spTree>
    <p:extLst>
      <p:ext uri="{BB962C8B-B14F-4D97-AF65-F5344CB8AC3E}">
        <p14:creationId xmlns:p14="http://schemas.microsoft.com/office/powerpoint/2010/main" val="1765849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7813"/>
            <a:ext cx="8912225" cy="1139825"/>
          </a:xfrm>
        </p:spPr>
        <p:txBody>
          <a:bodyPr/>
          <a:lstStyle/>
          <a:p>
            <a:r>
              <a:rPr lang="en-US"/>
              <a:t>Click to edit Master title style</a:t>
            </a:r>
          </a:p>
        </p:txBody>
      </p:sp>
      <p:sp>
        <p:nvSpPr>
          <p:cNvPr id="3" name="Text Placeholder 2"/>
          <p:cNvSpPr>
            <a:spLocks noGrp="1"/>
          </p:cNvSpPr>
          <p:nvPr>
            <p:ph type="body" sz="half" idx="1"/>
          </p:nvPr>
        </p:nvSpPr>
        <p:spPr>
          <a:xfrm>
            <a:off x="495300" y="1600200"/>
            <a:ext cx="8912225"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5300" y="3941763"/>
            <a:ext cx="8912225"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Speech recognition techniques, v.2a3</a:t>
            </a:r>
          </a:p>
        </p:txBody>
      </p:sp>
      <p:sp>
        <p:nvSpPr>
          <p:cNvPr id="7" name="Rectangle 6"/>
          <p:cNvSpPr>
            <a:spLocks noGrp="1" noChangeArrowheads="1"/>
          </p:cNvSpPr>
          <p:nvPr>
            <p:ph type="sldNum" sz="quarter" idx="12"/>
          </p:nvPr>
        </p:nvSpPr>
        <p:spPr>
          <a:ln/>
        </p:spPr>
        <p:txBody>
          <a:bodyPr/>
          <a:lstStyle>
            <a:lvl1pPr>
              <a:defRPr/>
            </a:lvl1pPr>
          </a:lstStyle>
          <a:p>
            <a:pPr>
              <a:defRPr/>
            </a:pPr>
            <a:fld id="{3FDAA884-0B8C-4F55-AF8D-12CD8D1720EF}" type="slidenum">
              <a:rPr lang="en-US" altLang="en-US"/>
              <a:pPr>
                <a:defRPr/>
              </a:pPr>
              <a:t>‹#›</a:t>
            </a:fld>
            <a:endParaRPr lang="en-US" altLang="en-US"/>
          </a:p>
        </p:txBody>
      </p:sp>
    </p:spTree>
    <p:extLst>
      <p:ext uri="{BB962C8B-B14F-4D97-AF65-F5344CB8AC3E}">
        <p14:creationId xmlns:p14="http://schemas.microsoft.com/office/powerpoint/2010/main" val="3684485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7813"/>
            <a:ext cx="8912225" cy="1139825"/>
          </a:xfrm>
        </p:spPr>
        <p:txBody>
          <a:bodyPr/>
          <a:lstStyle/>
          <a:p>
            <a:r>
              <a:rPr lang="en-US"/>
              <a:t>Click to edit Master title style</a:t>
            </a:r>
          </a:p>
        </p:txBody>
      </p:sp>
      <p:sp>
        <p:nvSpPr>
          <p:cNvPr id="3" name="Text Placeholder 2"/>
          <p:cNvSpPr>
            <a:spLocks noGrp="1"/>
          </p:cNvSpPr>
          <p:nvPr>
            <p:ph type="body" sz="half" idx="1"/>
          </p:nvPr>
        </p:nvSpPr>
        <p:spPr>
          <a:xfrm>
            <a:off x="495300" y="1600200"/>
            <a:ext cx="4379913"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027613" y="1600200"/>
            <a:ext cx="4379912"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027613" y="3941763"/>
            <a:ext cx="4379912"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5"/>
          <p:cNvSpPr>
            <a:spLocks noGrp="1" noChangeArrowheads="1"/>
          </p:cNvSpPr>
          <p:nvPr>
            <p:ph type="ftr" sz="quarter" idx="11"/>
          </p:nvPr>
        </p:nvSpPr>
        <p:spPr>
          <a:ln/>
        </p:spPr>
        <p:txBody>
          <a:bodyPr/>
          <a:lstStyle>
            <a:lvl1pPr>
              <a:defRPr/>
            </a:lvl1pPr>
          </a:lstStyle>
          <a:p>
            <a:pPr>
              <a:defRPr/>
            </a:pPr>
            <a:r>
              <a:rPr lang="en-US" altLang="zh-CN"/>
              <a:t>Speech recognition techniques, v.2a3</a:t>
            </a:r>
          </a:p>
        </p:txBody>
      </p:sp>
      <p:sp>
        <p:nvSpPr>
          <p:cNvPr id="8" name="Rectangle 6"/>
          <p:cNvSpPr>
            <a:spLocks noGrp="1" noChangeArrowheads="1"/>
          </p:cNvSpPr>
          <p:nvPr>
            <p:ph type="sldNum" sz="quarter" idx="12"/>
          </p:nvPr>
        </p:nvSpPr>
        <p:spPr>
          <a:ln/>
        </p:spPr>
        <p:txBody>
          <a:bodyPr/>
          <a:lstStyle>
            <a:lvl1pPr>
              <a:defRPr/>
            </a:lvl1pPr>
          </a:lstStyle>
          <a:p>
            <a:pPr>
              <a:defRPr/>
            </a:pPr>
            <a:fld id="{D5B5A354-CC3F-4B42-9029-49872BF66C78}" type="slidenum">
              <a:rPr lang="en-US" altLang="en-US"/>
              <a:pPr>
                <a:defRPr/>
              </a:pPr>
              <a:t>‹#›</a:t>
            </a:fld>
            <a:endParaRPr lang="en-US" altLang="en-US"/>
          </a:p>
        </p:txBody>
      </p:sp>
    </p:spTree>
    <p:extLst>
      <p:ext uri="{BB962C8B-B14F-4D97-AF65-F5344CB8AC3E}">
        <p14:creationId xmlns:p14="http://schemas.microsoft.com/office/powerpoint/2010/main" val="33400870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7813"/>
            <a:ext cx="8912225" cy="1139825"/>
          </a:xfrm>
        </p:spPr>
        <p:txBody>
          <a:bodyPr/>
          <a:lstStyle/>
          <a:p>
            <a:r>
              <a:rPr lang="en-US"/>
              <a:t>Click to edit Master title style</a:t>
            </a:r>
          </a:p>
        </p:txBody>
      </p:sp>
      <p:sp>
        <p:nvSpPr>
          <p:cNvPr id="3" name="Text Placeholder 2"/>
          <p:cNvSpPr>
            <a:spLocks noGrp="1"/>
          </p:cNvSpPr>
          <p:nvPr>
            <p:ph type="body" sz="half" idx="1"/>
          </p:nvPr>
        </p:nvSpPr>
        <p:spPr>
          <a:xfrm>
            <a:off x="495300" y="1600200"/>
            <a:ext cx="4379913"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7613" y="1600200"/>
            <a:ext cx="4379912"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Speech recognition techniques, v.2a3</a:t>
            </a:r>
          </a:p>
        </p:txBody>
      </p:sp>
      <p:sp>
        <p:nvSpPr>
          <p:cNvPr id="7" name="Rectangle 6"/>
          <p:cNvSpPr>
            <a:spLocks noGrp="1" noChangeArrowheads="1"/>
          </p:cNvSpPr>
          <p:nvPr>
            <p:ph type="sldNum" sz="quarter" idx="12"/>
          </p:nvPr>
        </p:nvSpPr>
        <p:spPr>
          <a:ln/>
        </p:spPr>
        <p:txBody>
          <a:bodyPr/>
          <a:lstStyle>
            <a:lvl1pPr>
              <a:defRPr/>
            </a:lvl1pPr>
          </a:lstStyle>
          <a:p>
            <a:fld id="{F655D5F6-FAFC-4BD8-A778-50BE8206BBEA}" type="slidenum">
              <a:rPr lang="en-US" altLang="en-US"/>
              <a:pPr/>
              <a:t>‹#›</a:t>
            </a:fld>
            <a:endParaRPr lang="en-US" altLang="en-US"/>
          </a:p>
        </p:txBody>
      </p:sp>
    </p:spTree>
    <p:extLst>
      <p:ext uri="{BB962C8B-B14F-4D97-AF65-F5344CB8AC3E}">
        <p14:creationId xmlns:p14="http://schemas.microsoft.com/office/powerpoint/2010/main" val="21329953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95300" y="277813"/>
            <a:ext cx="8912225" cy="1139825"/>
          </a:xfrm>
        </p:spPr>
        <p:txBody>
          <a:bodyPr/>
          <a:lstStyle/>
          <a:p>
            <a:r>
              <a:rPr lang="en-US"/>
              <a:t>Click to edit Master title style</a:t>
            </a:r>
          </a:p>
        </p:txBody>
      </p:sp>
      <p:sp>
        <p:nvSpPr>
          <p:cNvPr id="3" name="Content Placeholder 2"/>
          <p:cNvSpPr>
            <a:spLocks noGrp="1"/>
          </p:cNvSpPr>
          <p:nvPr>
            <p:ph sz="quarter" idx="1"/>
          </p:nvPr>
        </p:nvSpPr>
        <p:spPr>
          <a:xfrm>
            <a:off x="495300" y="1600200"/>
            <a:ext cx="4379913"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027613" y="1600200"/>
            <a:ext cx="4379912"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95300" y="3941763"/>
            <a:ext cx="4379913"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5027613" y="3941763"/>
            <a:ext cx="4379912"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a:t>Speech recognition techniques, v.2a3</a:t>
            </a:r>
          </a:p>
        </p:txBody>
      </p:sp>
      <p:sp>
        <p:nvSpPr>
          <p:cNvPr id="9" name="Rectangle 6"/>
          <p:cNvSpPr>
            <a:spLocks noGrp="1" noChangeArrowheads="1"/>
          </p:cNvSpPr>
          <p:nvPr>
            <p:ph type="sldNum" sz="quarter" idx="12"/>
          </p:nvPr>
        </p:nvSpPr>
        <p:spPr>
          <a:ln/>
        </p:spPr>
        <p:txBody>
          <a:bodyPr/>
          <a:lstStyle>
            <a:lvl1pPr>
              <a:defRPr/>
            </a:lvl1pPr>
          </a:lstStyle>
          <a:p>
            <a:fld id="{D5585837-F6D0-4AA2-9B5A-C26D180E4096}" type="slidenum">
              <a:rPr lang="en-US" altLang="en-US"/>
              <a:pPr/>
              <a:t>‹#›</a:t>
            </a:fld>
            <a:endParaRPr lang="en-US" altLang="en-US"/>
          </a:p>
        </p:txBody>
      </p:sp>
    </p:spTree>
    <p:extLst>
      <p:ext uri="{BB962C8B-B14F-4D97-AF65-F5344CB8AC3E}">
        <p14:creationId xmlns:p14="http://schemas.microsoft.com/office/powerpoint/2010/main" val="1609169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r>
              <a:rPr lang="en-US" altLang="zh-CN"/>
              <a:t>Speech recognition techniques, v.2a3</a:t>
            </a:r>
          </a:p>
        </p:txBody>
      </p:sp>
      <p:sp>
        <p:nvSpPr>
          <p:cNvPr id="6" name="Slide Number Placeholder 5"/>
          <p:cNvSpPr>
            <a:spLocks noGrp="1"/>
          </p:cNvSpPr>
          <p:nvPr>
            <p:ph type="sldNum" sz="quarter" idx="12"/>
          </p:nvPr>
        </p:nvSpPr>
        <p:spPr/>
        <p:txBody>
          <a:bodyPr/>
          <a:lstStyle/>
          <a:p>
            <a:pPr>
              <a:defRPr/>
            </a:pPr>
            <a:fld id="{736CD8FC-86ED-4AC3-A210-5D0F22D3440C}" type="slidenum">
              <a:rPr lang="en-US" altLang="en-US" smtClean="0"/>
              <a:pPr>
                <a:defRPr/>
              </a:pPr>
              <a:t>‹#›</a:t>
            </a:fld>
            <a:endParaRPr lang="en-US" altLang="en-US"/>
          </a:p>
        </p:txBody>
      </p:sp>
    </p:spTree>
    <p:extLst>
      <p:ext uri="{BB962C8B-B14F-4D97-AF65-F5344CB8AC3E}">
        <p14:creationId xmlns:p14="http://schemas.microsoft.com/office/powerpoint/2010/main" val="145576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255" y="4406901"/>
            <a:ext cx="8417401"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255" y="2906713"/>
            <a:ext cx="84174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r>
              <a:rPr lang="en-US" altLang="zh-CN"/>
              <a:t>Speech recognition techniques, v.2a3</a:t>
            </a:r>
          </a:p>
        </p:txBody>
      </p:sp>
      <p:sp>
        <p:nvSpPr>
          <p:cNvPr id="6" name="Slide Number Placeholder 5"/>
          <p:cNvSpPr>
            <a:spLocks noGrp="1"/>
          </p:cNvSpPr>
          <p:nvPr>
            <p:ph type="sldNum" sz="quarter" idx="12"/>
          </p:nvPr>
        </p:nvSpPr>
        <p:spPr/>
        <p:txBody>
          <a:bodyPr/>
          <a:lstStyle/>
          <a:p>
            <a:pPr>
              <a:defRPr/>
            </a:pPr>
            <a:fld id="{FA3B1A76-0D19-4A89-A286-EBED636C83BC}" type="slidenum">
              <a:rPr lang="en-US" altLang="en-US" smtClean="0"/>
              <a:pPr>
                <a:defRPr/>
              </a:pPr>
              <a:t>‹#›</a:t>
            </a:fld>
            <a:endParaRPr lang="en-US" altLang="en-US"/>
          </a:p>
        </p:txBody>
      </p:sp>
    </p:spTree>
    <p:extLst>
      <p:ext uri="{BB962C8B-B14F-4D97-AF65-F5344CB8AC3E}">
        <p14:creationId xmlns:p14="http://schemas.microsoft.com/office/powerpoint/2010/main" val="890469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5141" y="1600201"/>
            <a:ext cx="437374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3936" y="1600201"/>
            <a:ext cx="437374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r>
              <a:rPr lang="en-US" altLang="zh-CN"/>
              <a:t>Speech recognition techniques, v.2a3</a:t>
            </a:r>
          </a:p>
        </p:txBody>
      </p:sp>
      <p:sp>
        <p:nvSpPr>
          <p:cNvPr id="7" name="Slide Number Placeholder 6"/>
          <p:cNvSpPr>
            <a:spLocks noGrp="1"/>
          </p:cNvSpPr>
          <p:nvPr>
            <p:ph type="sldNum" sz="quarter" idx="12"/>
          </p:nvPr>
        </p:nvSpPr>
        <p:spPr/>
        <p:txBody>
          <a:bodyPr/>
          <a:lstStyle/>
          <a:p>
            <a:pPr>
              <a:defRPr/>
            </a:pPr>
            <a:fld id="{CD7FF6C5-5BB4-465C-97C1-CBDD6292B36E}" type="slidenum">
              <a:rPr lang="en-US" altLang="en-US" smtClean="0"/>
              <a:pPr>
                <a:defRPr/>
              </a:pPr>
              <a:t>‹#›</a:t>
            </a:fld>
            <a:endParaRPr lang="en-US" altLang="en-US"/>
          </a:p>
        </p:txBody>
      </p:sp>
    </p:spTree>
    <p:extLst>
      <p:ext uri="{BB962C8B-B14F-4D97-AF65-F5344CB8AC3E}">
        <p14:creationId xmlns:p14="http://schemas.microsoft.com/office/powerpoint/2010/main" val="2134950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141" y="1535113"/>
            <a:ext cx="437546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141" y="2174875"/>
            <a:ext cx="437546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0498" y="1535113"/>
            <a:ext cx="437718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0498" y="2174875"/>
            <a:ext cx="437718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pPr>
              <a:defRPr/>
            </a:pPr>
            <a:r>
              <a:rPr lang="en-US" altLang="zh-CN"/>
              <a:t>Speech recognition techniques, v.2a3</a:t>
            </a:r>
          </a:p>
        </p:txBody>
      </p:sp>
      <p:sp>
        <p:nvSpPr>
          <p:cNvPr id="9" name="Slide Number Placeholder 8"/>
          <p:cNvSpPr>
            <a:spLocks noGrp="1"/>
          </p:cNvSpPr>
          <p:nvPr>
            <p:ph type="sldNum" sz="quarter" idx="12"/>
          </p:nvPr>
        </p:nvSpPr>
        <p:spPr/>
        <p:txBody>
          <a:bodyPr/>
          <a:lstStyle/>
          <a:p>
            <a:pPr>
              <a:defRPr/>
            </a:pPr>
            <a:fld id="{FCB33DE5-FAE1-4B27-A22C-8CCE6A60E84B}" type="slidenum">
              <a:rPr lang="en-US" altLang="en-US" smtClean="0"/>
              <a:pPr>
                <a:defRPr/>
              </a:pPr>
              <a:t>‹#›</a:t>
            </a:fld>
            <a:endParaRPr lang="en-US" altLang="en-US"/>
          </a:p>
        </p:txBody>
      </p:sp>
    </p:spTree>
    <p:extLst>
      <p:ext uri="{BB962C8B-B14F-4D97-AF65-F5344CB8AC3E}">
        <p14:creationId xmlns:p14="http://schemas.microsoft.com/office/powerpoint/2010/main" val="4133001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r>
              <a:rPr lang="en-US" altLang="zh-CN"/>
              <a:t>Speech recognition techniques, v.2a3</a:t>
            </a:r>
          </a:p>
        </p:txBody>
      </p:sp>
      <p:sp>
        <p:nvSpPr>
          <p:cNvPr id="5" name="Slide Number Placeholder 4"/>
          <p:cNvSpPr>
            <a:spLocks noGrp="1"/>
          </p:cNvSpPr>
          <p:nvPr>
            <p:ph type="sldNum" sz="quarter" idx="12"/>
          </p:nvPr>
        </p:nvSpPr>
        <p:spPr/>
        <p:txBody>
          <a:bodyPr/>
          <a:lstStyle/>
          <a:p>
            <a:pPr>
              <a:defRPr/>
            </a:pPr>
            <a:fld id="{F883A516-2752-4E07-8EE2-41B17AC9C7E2}" type="slidenum">
              <a:rPr lang="en-US" altLang="en-US" smtClean="0"/>
              <a:pPr>
                <a:defRPr/>
              </a:pPr>
              <a:t>‹#›</a:t>
            </a:fld>
            <a:endParaRPr lang="en-US" altLang="en-US"/>
          </a:p>
        </p:txBody>
      </p:sp>
    </p:spTree>
    <p:extLst>
      <p:ext uri="{BB962C8B-B14F-4D97-AF65-F5344CB8AC3E}">
        <p14:creationId xmlns:p14="http://schemas.microsoft.com/office/powerpoint/2010/main" val="1744748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pPr>
              <a:defRPr/>
            </a:pPr>
            <a:r>
              <a:rPr lang="en-US" altLang="zh-CN"/>
              <a:t>Speech recognition techniques, v.2a3</a:t>
            </a:r>
          </a:p>
        </p:txBody>
      </p:sp>
      <p:sp>
        <p:nvSpPr>
          <p:cNvPr id="4" name="Slide Number Placeholder 3"/>
          <p:cNvSpPr>
            <a:spLocks noGrp="1"/>
          </p:cNvSpPr>
          <p:nvPr>
            <p:ph type="sldNum" sz="quarter" idx="12"/>
          </p:nvPr>
        </p:nvSpPr>
        <p:spPr/>
        <p:txBody>
          <a:bodyPr/>
          <a:lstStyle/>
          <a:p>
            <a:pPr>
              <a:defRPr/>
            </a:pPr>
            <a:fld id="{34666D7A-5006-4EAC-87BB-EAF11C7200CE}" type="slidenum">
              <a:rPr lang="en-US" altLang="en-US" smtClean="0"/>
              <a:pPr>
                <a:defRPr/>
              </a:pPr>
              <a:t>‹#›</a:t>
            </a:fld>
            <a:endParaRPr lang="en-US" altLang="en-US"/>
          </a:p>
        </p:txBody>
      </p:sp>
    </p:spTree>
    <p:extLst>
      <p:ext uri="{BB962C8B-B14F-4D97-AF65-F5344CB8AC3E}">
        <p14:creationId xmlns:p14="http://schemas.microsoft.com/office/powerpoint/2010/main" val="1254129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142" y="273050"/>
            <a:ext cx="3257961"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1730" y="273051"/>
            <a:ext cx="5535954"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142" y="1435101"/>
            <a:ext cx="3257961"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r>
              <a:rPr lang="en-US" altLang="zh-CN"/>
              <a:t>Speech recognition techniques, v.2a3</a:t>
            </a:r>
          </a:p>
        </p:txBody>
      </p:sp>
      <p:sp>
        <p:nvSpPr>
          <p:cNvPr id="7" name="Slide Number Placeholder 6"/>
          <p:cNvSpPr>
            <a:spLocks noGrp="1"/>
          </p:cNvSpPr>
          <p:nvPr>
            <p:ph type="sldNum" sz="quarter" idx="12"/>
          </p:nvPr>
        </p:nvSpPr>
        <p:spPr/>
        <p:txBody>
          <a:bodyPr/>
          <a:lstStyle/>
          <a:p>
            <a:pPr>
              <a:defRPr/>
            </a:pPr>
            <a:fld id="{82FBCE53-5A5A-465A-BB41-8C58A64130AE}" type="slidenum">
              <a:rPr lang="en-US" altLang="en-US" smtClean="0"/>
              <a:pPr>
                <a:defRPr/>
              </a:pPr>
              <a:t>‹#›</a:t>
            </a:fld>
            <a:endParaRPr lang="en-US" altLang="en-US"/>
          </a:p>
        </p:txBody>
      </p:sp>
    </p:spTree>
    <p:extLst>
      <p:ext uri="{BB962C8B-B14F-4D97-AF65-F5344CB8AC3E}">
        <p14:creationId xmlns:p14="http://schemas.microsoft.com/office/powerpoint/2010/main" val="3669816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023" y="4800600"/>
            <a:ext cx="5941695"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023" y="612775"/>
            <a:ext cx="59416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023" y="5367338"/>
            <a:ext cx="59416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r>
              <a:rPr lang="en-US" altLang="zh-CN"/>
              <a:t>Speech recognition techniques, v.2a3</a:t>
            </a:r>
          </a:p>
        </p:txBody>
      </p:sp>
      <p:sp>
        <p:nvSpPr>
          <p:cNvPr id="7" name="Slide Number Placeholder 6"/>
          <p:cNvSpPr>
            <a:spLocks noGrp="1"/>
          </p:cNvSpPr>
          <p:nvPr>
            <p:ph type="sldNum" sz="quarter" idx="12"/>
          </p:nvPr>
        </p:nvSpPr>
        <p:spPr/>
        <p:txBody>
          <a:bodyPr/>
          <a:lstStyle/>
          <a:p>
            <a:pPr>
              <a:defRPr/>
            </a:pPr>
            <a:fld id="{D3CE0CEA-34AE-4436-B2BD-26C540852804}" type="slidenum">
              <a:rPr lang="en-US" altLang="en-US" smtClean="0"/>
              <a:pPr>
                <a:defRPr/>
              </a:pPr>
              <a:t>‹#›</a:t>
            </a:fld>
            <a:endParaRPr lang="en-US" altLang="en-US"/>
          </a:p>
        </p:txBody>
      </p:sp>
    </p:spTree>
    <p:extLst>
      <p:ext uri="{BB962C8B-B14F-4D97-AF65-F5344CB8AC3E}">
        <p14:creationId xmlns:p14="http://schemas.microsoft.com/office/powerpoint/2010/main" val="1349497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141" y="274638"/>
            <a:ext cx="8912543"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95141" y="1600201"/>
            <a:ext cx="8912543"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95141" y="6356351"/>
            <a:ext cx="23106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en-US"/>
          </a:p>
        </p:txBody>
      </p:sp>
      <p:sp>
        <p:nvSpPr>
          <p:cNvPr id="5" name="Footer Placeholder 4"/>
          <p:cNvSpPr>
            <a:spLocks noGrp="1"/>
          </p:cNvSpPr>
          <p:nvPr>
            <p:ph type="ftr" sz="quarter" idx="3"/>
          </p:nvPr>
        </p:nvSpPr>
        <p:spPr>
          <a:xfrm>
            <a:off x="3383465" y="6356351"/>
            <a:ext cx="31358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zh-CN"/>
              <a:t>Speech recognition techniques, v.2a3</a:t>
            </a:r>
          </a:p>
        </p:txBody>
      </p:sp>
      <p:sp>
        <p:nvSpPr>
          <p:cNvPr id="6" name="Slide Number Placeholder 5"/>
          <p:cNvSpPr>
            <a:spLocks noGrp="1"/>
          </p:cNvSpPr>
          <p:nvPr>
            <p:ph type="sldNum" sz="quarter" idx="4"/>
          </p:nvPr>
        </p:nvSpPr>
        <p:spPr>
          <a:xfrm>
            <a:off x="7097025" y="6356351"/>
            <a:ext cx="23106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6006133-F123-47E0-A836-96AAB2D7037D}" type="slidenum">
              <a:rPr lang="en-US" altLang="en-US" smtClean="0"/>
              <a:pPr>
                <a:defRPr/>
              </a:pPr>
              <a:t>‹#›</a:t>
            </a:fld>
            <a:endParaRPr lang="en-US" altLang="en-US"/>
          </a:p>
        </p:txBody>
      </p:sp>
    </p:spTree>
    <p:extLst>
      <p:ext uri="{BB962C8B-B14F-4D97-AF65-F5344CB8AC3E}">
        <p14:creationId xmlns:p14="http://schemas.microsoft.com/office/powerpoint/2010/main" val="2459204152"/>
      </p:ext>
    </p:extLst>
  </p:cSld>
  <p:clrMap bg1="lt1" tx1="dk1" bg2="lt2" tx2="dk2" accent1="accent1" accent2="accent2" accent3="accent3" accent4="accent4" accent5="accent5" accent6="accent6" hlink="hlink" folHlink="folHlink"/>
  <p:sldLayoutIdLst>
    <p:sldLayoutId id="2147484225" r:id="rId1"/>
    <p:sldLayoutId id="2147484226" r:id="rId2"/>
    <p:sldLayoutId id="2147484227" r:id="rId3"/>
    <p:sldLayoutId id="2147484228" r:id="rId4"/>
    <p:sldLayoutId id="2147484229" r:id="rId5"/>
    <p:sldLayoutId id="2147484230" r:id="rId6"/>
    <p:sldLayoutId id="2147484231" r:id="rId7"/>
    <p:sldLayoutId id="2147484232" r:id="rId8"/>
    <p:sldLayoutId id="2147484233" r:id="rId9"/>
    <p:sldLayoutId id="2147484234" r:id="rId10"/>
    <p:sldLayoutId id="2147484235" r:id="rId11"/>
    <p:sldLayoutId id="2147484236" r:id="rId12"/>
    <p:sldLayoutId id="2147484237" r:id="rId13"/>
    <p:sldLayoutId id="2147484238" r:id="rId14"/>
    <p:sldLayoutId id="2147484239" r:id="rId15"/>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hyperlink" Target="http://en.wikipedia.org/wiki/Window_function" TargetMode="External"/><Relationship Id="rId7" Type="http://schemas.openxmlformats.org/officeDocument/2006/relationships/image" Target="../media/image5.wmf"/><Relationship Id="rId12" Type="http://schemas.openxmlformats.org/officeDocument/2006/relationships/image" Target="../media/image8.wmf"/><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oleObject" Target="../embeddings/oleObject3.bin"/><Relationship Id="rId11" Type="http://schemas.openxmlformats.org/officeDocument/2006/relationships/oleObject" Target="../embeddings/oleObject5.bin"/><Relationship Id="rId5" Type="http://schemas.openxmlformats.org/officeDocument/2006/relationships/image" Target="../media/image4.wmf"/><Relationship Id="rId10" Type="http://schemas.openxmlformats.org/officeDocument/2006/relationships/image" Target="../media/image7.wmf"/><Relationship Id="rId4" Type="http://schemas.openxmlformats.org/officeDocument/2006/relationships/oleObject" Target="../embeddings/oleObject2.bin"/><Relationship Id="rId9" Type="http://schemas.openxmlformats.org/officeDocument/2006/relationships/oleObject" Target="../embeddings/oleObject4.bin"/><Relationship Id="rId1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www.cse.cuhk.edu.hk/~khwong/www2/cmsc5707/demo_dft_tutorial.rar" TargetMode="External"/><Relationship Id="rId3" Type="http://schemas.openxmlformats.org/officeDocument/2006/relationships/hyperlink" Target="https://en.wikipedia.org/wiki/Norm_(mathematics)" TargetMode="External"/><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13.xml"/><Relationship Id="rId6" Type="http://schemas.openxmlformats.org/officeDocument/2006/relationships/image" Target="../media/image12.wmf"/><Relationship Id="rId5" Type="http://schemas.openxmlformats.org/officeDocument/2006/relationships/oleObject" Target="../embeddings/oleObject6.bin"/><Relationship Id="rId4" Type="http://schemas.openxmlformats.org/officeDocument/2006/relationships/image" Target="../media/image11.png"/><Relationship Id="rId9" Type="http://schemas.openxmlformats.org/officeDocument/2006/relationships/hyperlink" Target="https://ww2.mathworks.cn/matlabcentral/fileexchange/77789-discrete-fourier-transform"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www.cse.cuhk.edu.hk/~khwong/www2/cmsc5707/demo_dft_tutorial.rar" TargetMode="External"/><Relationship Id="rId2" Type="http://schemas.openxmlformats.org/officeDocument/2006/relationships/image" Target="../media/image15.png"/><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hyperlink" Target="https://youtu.be/rQQQxQsj3Bk"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oleObject" Target="../embeddings/oleObject7.bin"/><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mathworks.com/matlabcentral/fileexchange/41228-dft-and-idft/content/Untitled3.m" TargetMode="External"/><Relationship Id="rId5" Type="http://schemas.openxmlformats.org/officeDocument/2006/relationships/hyperlink" Target="http://math.stackexchange.com/questions/1002/fourier-transform-for-dummies" TargetMode="External"/><Relationship Id="rId4" Type="http://schemas.openxmlformats.org/officeDocument/2006/relationships/image" Target="../media/image16.png"/><Relationship Id="rId9"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Discrete_Fourier_transfor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hyperlink" Target="https://www.mathworks.com/matlabcentral/fileexchange/41228-dft-and-idft/content/Untitled3.m"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youtu.be/EuX2uKZSd40"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hyperlink" Target="http://www.cse.cuhk.edu.hk/~khwong/www2/cmsc5707/tz1.wav" TargetMode="External"/><Relationship Id="rId1" Type="http://schemas.openxmlformats.org/officeDocument/2006/relationships/slideLayout" Target="../slideLayouts/slideLayout2.xml"/><Relationship Id="rId5" Type="http://schemas.openxmlformats.org/officeDocument/2006/relationships/hyperlink" Target="http://www.cse.cuhk.edu.hk/~khwong/www2/cmsc5707/demo_spectrogram_release16.rar" TargetMode="Externa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hyperlink" Target="http://www.cse.cuhk.edu.hk/~khwong/www2/cmsc5707/violin3.wav" TargetMode="External"/><Relationship Id="rId7" Type="http://schemas.openxmlformats.org/officeDocument/2006/relationships/hyperlink" Target="http://www.cse.cuhk.edu.hk/~khwong/www2/cmsc5707/Trumpet.wav" TargetMode="External"/><Relationship Id="rId2" Type="http://schemas.openxmlformats.org/officeDocument/2006/relationships/hyperlink" Target="http://www.cse.cuhk.edu.hk/~khwong/www2/cmsc5707/trumpet.wav" TargetMode="External"/><Relationship Id="rId1" Type="http://schemas.openxmlformats.org/officeDocument/2006/relationships/slideLayout" Target="../slideLayouts/slideLayout2.xml"/><Relationship Id="rId6" Type="http://schemas.openxmlformats.org/officeDocument/2006/relationships/hyperlink" Target="http://www.cse.cuhk.edu.hk/~khwong/www2/cmsc5707/tz1.wav" TargetMode="External"/><Relationship Id="rId5" Type="http://schemas.openxmlformats.org/officeDocument/2006/relationships/image" Target="../media/image31.jpeg"/><Relationship Id="rId4" Type="http://schemas.openxmlformats.org/officeDocument/2006/relationships/image" Target="../media/image30.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9.bin"/><Relationship Id="rId1" Type="http://schemas.openxmlformats.org/officeDocument/2006/relationships/slideLayout" Target="../slideLayouts/slideLayout13.xml"/><Relationship Id="rId4" Type="http://schemas.openxmlformats.org/officeDocument/2006/relationships/hyperlink" Target="http://en.wikipedia.org/wiki/List_of_trigonometric_identities"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10.bin"/><Relationship Id="rId1" Type="http://schemas.openxmlformats.org/officeDocument/2006/relationships/slideLayout" Target="../slideLayouts/slideLayout2.xml"/><Relationship Id="rId5" Type="http://schemas.openxmlformats.org/officeDocument/2006/relationships/hyperlink" Target="https://www.youtube.com/watch?v=Fy9dJgGCWZI" TargetMode="External"/><Relationship Id="rId4" Type="http://schemas.openxmlformats.org/officeDocument/2006/relationships/hyperlink" Target="https://www.youtube.com/watch?v=ByTsISFXUoY"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youtu.be/lOu-c2UHU0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1026"/>
          <p:cNvSpPr>
            <a:spLocks noGrp="1" noChangeArrowheads="1"/>
          </p:cNvSpPr>
          <p:nvPr>
            <p:ph type="ctrTitle"/>
          </p:nvPr>
        </p:nvSpPr>
        <p:spPr/>
        <p:txBody>
          <a:bodyPr>
            <a:normAutofit fontScale="90000"/>
          </a:bodyPr>
          <a:lstStyle/>
          <a:p>
            <a:pPr algn="l" eaLnBrk="1" hangingPunct="1"/>
            <a:r>
              <a:rPr lang="en-US" altLang="zh-TW" dirty="0">
                <a:ea typeface="新細明體" pitchFamily="18" charset="-120"/>
              </a:rPr>
              <a:t>Ch. 2 </a:t>
            </a:r>
            <a:r>
              <a:rPr lang="en-US" altLang="zh-TW" sz="4400" dirty="0">
                <a:ea typeface="新細明體" pitchFamily="18" charset="-120"/>
              </a:rPr>
              <a:t>: Preprocessing </a:t>
            </a:r>
            <a:br>
              <a:rPr lang="en-US" altLang="zh-TW" sz="4400" dirty="0">
                <a:ea typeface="新細明體" pitchFamily="18" charset="-120"/>
              </a:rPr>
            </a:br>
            <a:r>
              <a:rPr lang="en-US" altLang="zh-TW" sz="4400" dirty="0">
                <a:ea typeface="新細明體" pitchFamily="18" charset="-120"/>
              </a:rPr>
              <a:t>of audio signals in time and frequency domain </a:t>
            </a:r>
            <a:endParaRPr lang="zh-TW" altLang="en-US" sz="4400" dirty="0">
              <a:ea typeface="新細明體" pitchFamily="18" charset="-120"/>
            </a:endParaRPr>
          </a:p>
        </p:txBody>
      </p:sp>
      <p:sp>
        <p:nvSpPr>
          <p:cNvPr id="3077" name="Rectangle 1027"/>
          <p:cNvSpPr>
            <a:spLocks noGrp="1" noChangeArrowheads="1"/>
          </p:cNvSpPr>
          <p:nvPr>
            <p:ph type="subTitle" idx="1"/>
          </p:nvPr>
        </p:nvSpPr>
        <p:spPr/>
        <p:txBody>
          <a:bodyPr>
            <a:normAutofit fontScale="85000" lnSpcReduction="20000"/>
          </a:bodyPr>
          <a:lstStyle/>
          <a:p>
            <a:pPr algn="l" eaLnBrk="1" hangingPunct="1">
              <a:buFont typeface="Wingdings" pitchFamily="2" charset="2"/>
              <a:buChar char="p"/>
            </a:pPr>
            <a:r>
              <a:rPr lang="en-US" altLang="zh-TW" dirty="0">
                <a:ea typeface="新細明體" pitchFamily="18" charset="-120"/>
              </a:rPr>
              <a:t>Time framing </a:t>
            </a:r>
          </a:p>
          <a:p>
            <a:pPr algn="l" eaLnBrk="1" hangingPunct="1">
              <a:buFont typeface="Wingdings" pitchFamily="2" charset="2"/>
              <a:buChar char="p"/>
            </a:pPr>
            <a:r>
              <a:rPr lang="en-US" altLang="zh-TW" dirty="0">
                <a:ea typeface="新細明體" pitchFamily="18" charset="-120"/>
              </a:rPr>
              <a:t>Frequency model</a:t>
            </a:r>
          </a:p>
          <a:p>
            <a:pPr algn="l" eaLnBrk="1" hangingPunct="1">
              <a:buFont typeface="Wingdings" pitchFamily="2" charset="2"/>
              <a:buChar char="p"/>
            </a:pPr>
            <a:r>
              <a:rPr lang="en-US" altLang="zh-TW" dirty="0">
                <a:ea typeface="新細明體" pitchFamily="18" charset="-120"/>
              </a:rPr>
              <a:t>Fourier transform</a:t>
            </a:r>
          </a:p>
          <a:p>
            <a:pPr algn="l" eaLnBrk="1" hangingPunct="1">
              <a:buFont typeface="Wingdings" pitchFamily="2" charset="2"/>
              <a:buChar char="p"/>
            </a:pPr>
            <a:r>
              <a:rPr lang="en-US" altLang="zh-TW" dirty="0">
                <a:ea typeface="新細明體" pitchFamily="18" charset="-120"/>
              </a:rPr>
              <a:t>Spectrogram</a:t>
            </a:r>
          </a:p>
        </p:txBody>
      </p:sp>
      <p:sp>
        <p:nvSpPr>
          <p:cNvPr id="4" name="Footer Placeholder 3">
            <a:extLst>
              <a:ext uri="{FF2B5EF4-FFF2-40B4-BE49-F238E27FC236}">
                <a16:creationId xmlns:a16="http://schemas.microsoft.com/office/drawing/2014/main" id="{A18619B9-3782-4B22-9AC3-A5A4BAA39D6A}"/>
              </a:ext>
            </a:extLst>
          </p:cNvPr>
          <p:cNvSpPr>
            <a:spLocks noGrp="1"/>
          </p:cNvSpPr>
          <p:nvPr>
            <p:ph type="ftr" sz="quarter" idx="11"/>
          </p:nvPr>
        </p:nvSpPr>
        <p:spPr/>
        <p:txBody>
          <a:bodyPr/>
          <a:lstStyle/>
          <a:p>
            <a:pPr>
              <a:defRPr/>
            </a:pPr>
            <a:r>
              <a:rPr lang="en-US" altLang="zh-CN"/>
              <a:t>Speech recognition techniques, v.2a3</a:t>
            </a:r>
          </a:p>
        </p:txBody>
      </p:sp>
      <p:sp>
        <p:nvSpPr>
          <p:cNvPr id="5" name="Slide Number Placeholder 4">
            <a:extLst>
              <a:ext uri="{FF2B5EF4-FFF2-40B4-BE49-F238E27FC236}">
                <a16:creationId xmlns:a16="http://schemas.microsoft.com/office/drawing/2014/main" id="{3C287CEF-D525-4CBA-BF22-68B815D5F8F7}"/>
              </a:ext>
            </a:extLst>
          </p:cNvPr>
          <p:cNvSpPr>
            <a:spLocks noGrp="1"/>
          </p:cNvSpPr>
          <p:nvPr>
            <p:ph type="sldNum" sz="quarter" idx="12"/>
          </p:nvPr>
        </p:nvSpPr>
        <p:spPr/>
        <p:txBody>
          <a:bodyPr/>
          <a:lstStyle/>
          <a:p>
            <a:pPr>
              <a:defRPr/>
            </a:pPr>
            <a:fld id="{A0D57E01-C976-481B-9F7C-CF1EA4D7BAFB}" type="slidenum">
              <a:rPr lang="en-US" altLang="en-US" smtClean="0"/>
              <a:pPr>
                <a:defRPr/>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noFill/>
        </p:spPr>
        <p:txBody>
          <a:bodyPr lIns="92075" tIns="46038" rIns="92075" bIns="46038" anchor="ctr"/>
          <a:lstStyle/>
          <a:p>
            <a:pPr eaLnBrk="1" hangingPunct="1"/>
            <a:r>
              <a:rPr lang="en-US" altLang="zh-TW" dirty="0">
                <a:ea typeface="新細明體" pitchFamily="18" charset="-120"/>
              </a:rPr>
              <a:t>Windowing</a:t>
            </a:r>
          </a:p>
        </p:txBody>
      </p:sp>
      <p:sp>
        <p:nvSpPr>
          <p:cNvPr id="17413" name="Rectangle 3"/>
          <p:cNvSpPr>
            <a:spLocks noGrp="1" noChangeArrowheads="1"/>
          </p:cNvSpPr>
          <p:nvPr>
            <p:ph type="body" sz="half" idx="1"/>
          </p:nvPr>
        </p:nvSpPr>
        <p:spPr>
          <a:xfrm>
            <a:off x="495300" y="1600200"/>
            <a:ext cx="8951913" cy="4530725"/>
          </a:xfrm>
          <a:noFill/>
        </p:spPr>
        <p:txBody>
          <a:bodyPr lIns="92075" tIns="46038" rIns="92075" bIns="46038">
            <a:normAutofit fontScale="92500" lnSpcReduction="20000"/>
          </a:bodyPr>
          <a:lstStyle/>
          <a:p>
            <a:pPr eaLnBrk="1" hangingPunct="1"/>
            <a:r>
              <a:rPr lang="en-US" altLang="zh-TW" sz="2400" dirty="0">
                <a:ea typeface="新細明體" pitchFamily="18" charset="-120"/>
              </a:rPr>
              <a:t>This is to smooth out the discontinuities at the beginning and end. Otherwise, sudden change of signal level will result into high frequency noise at the frequency domain after Fourier transform</a:t>
            </a:r>
          </a:p>
          <a:p>
            <a:pPr eaLnBrk="1" hangingPunct="1"/>
            <a:r>
              <a:rPr lang="en-US" altLang="zh-TW" sz="2400" dirty="0">
                <a:ea typeface="新細明體" pitchFamily="18" charset="-120"/>
              </a:rPr>
              <a:t>Hamming or </a:t>
            </a:r>
            <a:r>
              <a:rPr lang="en-US" altLang="zh-TW" sz="2400" dirty="0" err="1">
                <a:ea typeface="新細明體" pitchFamily="18" charset="-120"/>
              </a:rPr>
              <a:t>Hanning</a:t>
            </a:r>
            <a:r>
              <a:rPr lang="en-US" altLang="zh-TW" sz="2400" dirty="0">
                <a:ea typeface="新細明體" pitchFamily="18" charset="-120"/>
              </a:rPr>
              <a:t> windows can be used.</a:t>
            </a:r>
          </a:p>
          <a:p>
            <a:pPr eaLnBrk="1" hangingPunct="1"/>
            <a:r>
              <a:rPr lang="en-US" altLang="zh-TW" sz="2400" dirty="0">
                <a:ea typeface="新細明體" pitchFamily="18" charset="-120"/>
              </a:rPr>
              <a:t>Hamming window</a:t>
            </a:r>
          </a:p>
          <a:p>
            <a:pPr eaLnBrk="1" hangingPunct="1"/>
            <a:endParaRPr lang="en-US" altLang="zh-TW" sz="2400" dirty="0">
              <a:ea typeface="新細明體" pitchFamily="18" charset="-120"/>
            </a:endParaRPr>
          </a:p>
          <a:p>
            <a:pPr eaLnBrk="1" hangingPunct="1"/>
            <a:endParaRPr lang="en-US" altLang="zh-TW" sz="2400" dirty="0">
              <a:ea typeface="新細明體" pitchFamily="18" charset="-120"/>
            </a:endParaRPr>
          </a:p>
          <a:p>
            <a:pPr eaLnBrk="1" hangingPunct="1"/>
            <a:endParaRPr lang="en-US" altLang="zh-TW" sz="2400" dirty="0">
              <a:ea typeface="新細明體" pitchFamily="18" charset="-120"/>
            </a:endParaRPr>
          </a:p>
          <a:p>
            <a:pPr eaLnBrk="1" hangingPunct="1"/>
            <a:endParaRPr lang="en-US" altLang="zh-TW" sz="2400" dirty="0">
              <a:ea typeface="新細明體" pitchFamily="18" charset="-120"/>
            </a:endParaRPr>
          </a:p>
          <a:p>
            <a:pPr eaLnBrk="1" hangingPunct="1"/>
            <a:endParaRPr lang="en-US" altLang="zh-TW" sz="2400" dirty="0">
              <a:ea typeface="新細明體" pitchFamily="18" charset="-120"/>
            </a:endParaRPr>
          </a:p>
          <a:p>
            <a:pPr eaLnBrk="1" hangingPunct="1"/>
            <a:endParaRPr lang="en-US" altLang="zh-TW" sz="2400" dirty="0">
              <a:ea typeface="新細明體" pitchFamily="18" charset="-120"/>
            </a:endParaRPr>
          </a:p>
          <a:p>
            <a:pPr eaLnBrk="1" hangingPunct="1"/>
            <a:r>
              <a:rPr lang="en-US" altLang="zh-TW" sz="2400" dirty="0">
                <a:ea typeface="新細明體" pitchFamily="18" charset="-120"/>
              </a:rPr>
              <a:t>Tutorial: write a program segment to find the result of passing a speech frame, stored in an array int </a:t>
            </a:r>
            <a:r>
              <a:rPr lang="en-US" altLang="zh-TW" sz="2400" i="1" dirty="0">
                <a:ea typeface="新細明體" pitchFamily="18" charset="-120"/>
              </a:rPr>
              <a:t>s</a:t>
            </a:r>
            <a:r>
              <a:rPr lang="en-US" altLang="zh-TW" sz="2400" dirty="0">
                <a:ea typeface="新細明體" pitchFamily="18" charset="-120"/>
              </a:rPr>
              <a:t>[1000] into the Hamming window.</a:t>
            </a:r>
          </a:p>
        </p:txBody>
      </p:sp>
      <mc:AlternateContent xmlns:mc="http://schemas.openxmlformats.org/markup-compatibility/2006" xmlns:a14="http://schemas.microsoft.com/office/drawing/2010/main">
        <mc:Choice Requires="a14">
          <p:sp>
            <p:nvSpPr>
              <p:cNvPr id="17414" name="Object 5"/>
              <p:cNvSpPr txBox="1">
                <a:spLocks noGrp="1"/>
              </p:cNvSpPr>
              <p:nvPr>
                <p:ph sz="half" idx="2"/>
              </p:nvPr>
            </p:nvSpPr>
            <p:spPr bwMode="auto">
              <a:xfrm>
                <a:off x="2994555" y="3124200"/>
                <a:ext cx="5257799" cy="1654175"/>
              </a:xfrm>
              <a:prstGeom prst="rect">
                <a:avLst/>
              </a:prstGeom>
              <a:noFill/>
              <a:ln>
                <a:noFill/>
              </a:ln>
              <a:effectLst/>
            </p:spPr>
            <p:txBody>
              <a:bodyPr>
                <a:normAutofit fontScale="70000" lnSpcReduction="20000"/>
              </a:bodyPr>
              <a:lstStyle/>
              <a:p>
                <a:pPr>
                  <a:buNone/>
                </a:pPr>
                <a14:m>
                  <m:oMathPara xmlns:m="http://schemas.openxmlformats.org/officeDocument/2006/math">
                    <m:oMathParaPr>
                      <m:jc m:val="left"/>
                    </m:oMathParaPr>
                    <m:oMath xmlns:m="http://schemas.openxmlformats.org/officeDocument/2006/math">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𝑠</m:t>
                          </m:r>
                        </m:e>
                      </m:acc>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𝑘</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𝑠</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𝑘</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𝑊</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𝑘</m:t>
                      </m:r>
                      <m:r>
                        <a:rPr lang="en-US" i="1">
                          <a:solidFill>
                            <a:srgbClr val="000000"/>
                          </a:solidFill>
                          <a:latin typeface="Cambria Math" panose="02040503050406030204" pitchFamily="18" charset="0"/>
                        </a:rPr>
                        <m:t>),</m:t>
                      </m:r>
                    </m:oMath>
                    <m:oMath xmlns:m="http://schemas.openxmlformats.org/officeDocument/2006/math">
                      <m:r>
                        <m:rPr>
                          <m:nor/>
                        </m:rPr>
                        <a:rPr lang="en-US" i="0">
                          <a:solidFill>
                            <a:srgbClr val="000000"/>
                          </a:solidFill>
                          <a:latin typeface="Cambria Math" panose="02040503050406030204" pitchFamily="18" charset="0"/>
                        </a:rPr>
                        <m:t>while</m:t>
                      </m:r>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𝑊</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𝑘</m:t>
                      </m:r>
                      <m:r>
                        <a:rPr lang="en-US" i="1">
                          <a:solidFill>
                            <a:srgbClr val="000000"/>
                          </a:solidFill>
                          <a:latin typeface="Cambria Math" panose="02040503050406030204" pitchFamily="18" charset="0"/>
                        </a:rPr>
                        <m:t>)=0.54−0.46</m:t>
                      </m:r>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cos</m:t>
                          </m:r>
                        </m:fName>
                        <m:e>
                          <m:d>
                            <m:dPr>
                              <m:ctrlPr>
                                <a:rPr lang="en-US" i="1">
                                  <a:solidFill>
                                    <a:srgbClr val="000000"/>
                                  </a:solidFill>
                                  <a:latin typeface="Cambria Math" panose="02040503050406030204" pitchFamily="18" charset="0"/>
                                </a:rPr>
                              </m:ctrlPr>
                            </m:dPr>
                            <m:e>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2</m:t>
                                  </m:r>
                                  <m:r>
                                    <a:rPr lang="en-US" i="1">
                                      <a:solidFill>
                                        <a:srgbClr val="000000"/>
                                      </a:solidFill>
                                      <a:latin typeface="Cambria Math" panose="02040503050406030204" pitchFamily="18" charset="0"/>
                                    </a:rPr>
                                    <m:t>𝜋</m:t>
                                  </m:r>
                                  <m:r>
                                    <a:rPr lang="en-US" i="1">
                                      <a:solidFill>
                                        <a:srgbClr val="000000"/>
                                      </a:solidFill>
                                      <a:latin typeface="Cambria Math" panose="02040503050406030204" pitchFamily="18" charset="0"/>
                                    </a:rPr>
                                    <m:t>𝑘</m:t>
                                  </m:r>
                                </m:num>
                                <m:den>
                                  <m:r>
                                    <a:rPr lang="en-US" i="1">
                                      <a:solidFill>
                                        <a:srgbClr val="000000"/>
                                      </a:solidFill>
                                      <a:latin typeface="Cambria Math" panose="02040503050406030204" pitchFamily="18" charset="0"/>
                                    </a:rPr>
                                    <m:t>𝑁</m:t>
                                  </m:r>
                                  <m:r>
                                    <a:rPr lang="en-US" i="1">
                                      <a:solidFill>
                                        <a:srgbClr val="000000"/>
                                      </a:solidFill>
                                      <a:latin typeface="Cambria Math" panose="02040503050406030204" pitchFamily="18" charset="0"/>
                                    </a:rPr>
                                    <m:t>−1</m:t>
                                  </m:r>
                                </m:den>
                              </m:f>
                            </m:e>
                          </m:d>
                        </m:e>
                      </m:func>
                    </m:oMath>
                    <m:oMath xmlns:m="http://schemas.openxmlformats.org/officeDocument/2006/math">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rPr>
                        <m:t>𝑘</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𝑁</m:t>
                      </m:r>
                      <m:r>
                        <a:rPr lang="en-US" i="1">
                          <a:solidFill>
                            <a:srgbClr val="000000"/>
                          </a:solidFill>
                          <a:latin typeface="Cambria Math" panose="02040503050406030204" pitchFamily="18" charset="0"/>
                        </a:rPr>
                        <m:t>−1,</m:t>
                      </m:r>
                      <m:r>
                        <m:rPr>
                          <m:nor/>
                        </m:rPr>
                        <a:rPr lang="en-US" i="0">
                          <a:solidFill>
                            <a:srgbClr val="000000"/>
                          </a:solidFill>
                          <a:latin typeface="Cambria Math" panose="02040503050406030204" pitchFamily="18" charset="0"/>
                        </a:rPr>
                        <m:t>window</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size</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is</m:t>
                      </m:r>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𝑁</m:t>
                      </m:r>
                    </m:oMath>
                  </m:oMathPara>
                </a14:m>
                <a:endParaRPr lang="en-US" dirty="0"/>
              </a:p>
            </p:txBody>
          </p:sp>
        </mc:Choice>
        <mc:Fallback xmlns="">
          <p:sp>
            <p:nvSpPr>
              <p:cNvPr id="17414" name="Object 5"/>
              <p:cNvSpPr txBox="1">
                <a:spLocks noGrp="1" noRot="1" noChangeAspect="1" noMove="1" noResize="1" noEditPoints="1" noAdjustHandles="1" noChangeArrowheads="1" noChangeShapeType="1" noTextEdit="1"/>
              </p:cNvSpPr>
              <p:nvPr>
                <p:ph sz="half" idx="2"/>
              </p:nvPr>
            </p:nvSpPr>
            <p:spPr bwMode="auto">
              <a:xfrm>
                <a:off x="2994555" y="3124200"/>
                <a:ext cx="5257799" cy="1654175"/>
              </a:xfrm>
              <a:prstGeom prst="rect">
                <a:avLst/>
              </a:prstGeom>
              <a:blipFill>
                <a:blip r:embed="rId2"/>
                <a:stretch>
                  <a:fillRect/>
                </a:stretch>
              </a:blipFill>
              <a:ln>
                <a:noFill/>
              </a:ln>
              <a:effectLst/>
            </p:spPr>
            <p:txBody>
              <a:bodyPr/>
              <a:lstStyle/>
              <a:p>
                <a:r>
                  <a:rPr lang="en-US">
                    <a:noFill/>
                  </a:rPr>
                  <a:t> </a:t>
                </a:r>
              </a:p>
            </p:txBody>
          </p:sp>
        </mc:Fallback>
      </mc:AlternateContent>
      <p:sp>
        <p:nvSpPr>
          <p:cNvPr id="6" name="Footer Placeholder 5">
            <a:extLst>
              <a:ext uri="{FF2B5EF4-FFF2-40B4-BE49-F238E27FC236}">
                <a16:creationId xmlns:a16="http://schemas.microsoft.com/office/drawing/2014/main" id="{107C8A6A-A20D-46DA-9C87-F8B3DE222303}"/>
              </a:ext>
            </a:extLst>
          </p:cNvPr>
          <p:cNvSpPr>
            <a:spLocks noGrp="1"/>
          </p:cNvSpPr>
          <p:nvPr>
            <p:ph type="ftr" sz="quarter" idx="11"/>
          </p:nvPr>
        </p:nvSpPr>
        <p:spPr/>
        <p:txBody>
          <a:bodyPr/>
          <a:lstStyle/>
          <a:p>
            <a:pPr>
              <a:defRPr/>
            </a:pPr>
            <a:r>
              <a:rPr lang="en-US" altLang="zh-CN"/>
              <a:t>Speech recognition techniques, v.2a3</a:t>
            </a:r>
          </a:p>
        </p:txBody>
      </p:sp>
      <p:sp>
        <p:nvSpPr>
          <p:cNvPr id="7" name="Slide Number Placeholder 6">
            <a:extLst>
              <a:ext uri="{FF2B5EF4-FFF2-40B4-BE49-F238E27FC236}">
                <a16:creationId xmlns:a16="http://schemas.microsoft.com/office/drawing/2014/main" id="{AA813932-1F57-4A45-8CB7-51550BF071AC}"/>
              </a:ext>
            </a:extLst>
          </p:cNvPr>
          <p:cNvSpPr>
            <a:spLocks noGrp="1"/>
          </p:cNvSpPr>
          <p:nvPr>
            <p:ph type="sldNum" sz="quarter" idx="12"/>
          </p:nvPr>
        </p:nvSpPr>
        <p:spPr/>
        <p:txBody>
          <a:bodyPr/>
          <a:lstStyle/>
          <a:p>
            <a:fld id="{F655D5F6-FAFC-4BD8-A778-50BE8206BBEA}" type="slidenum">
              <a:rPr lang="en-US" altLang="en-US" smtClean="0"/>
              <a:pPr/>
              <a:t>10</a:t>
            </a:fld>
            <a:endParaRPr lang="en-US" altLang="en-US"/>
          </a:p>
        </p:txBody>
      </p:sp>
    </p:spTree>
    <p:extLst>
      <p:ext uri="{BB962C8B-B14F-4D97-AF65-F5344CB8AC3E}">
        <p14:creationId xmlns:p14="http://schemas.microsoft.com/office/powerpoint/2010/main" val="4144872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sz="quarter"/>
          </p:nvPr>
        </p:nvSpPr>
        <p:spPr>
          <a:xfrm>
            <a:off x="531812" y="152400"/>
            <a:ext cx="8912225" cy="1139825"/>
          </a:xfrm>
        </p:spPr>
        <p:txBody>
          <a:bodyPr>
            <a:normAutofit fontScale="90000"/>
          </a:bodyPr>
          <a:lstStyle/>
          <a:p>
            <a:pPr eaLnBrk="1" hangingPunct="1"/>
            <a:r>
              <a:rPr lang="en-US" altLang="zh-TW" sz="3200">
                <a:ea typeface="新細明體" pitchFamily="18" charset="-120"/>
              </a:rPr>
              <a:t>Effect of Hamming window</a:t>
            </a:r>
            <a:br>
              <a:rPr lang="en-US" altLang="zh-TW" sz="3200">
                <a:ea typeface="新細明體" pitchFamily="18" charset="-120"/>
              </a:rPr>
            </a:br>
            <a:r>
              <a:rPr lang="en-US" altLang="zh-TW" sz="3200">
                <a:ea typeface="新細明體" pitchFamily="18" charset="-120"/>
              </a:rPr>
              <a:t>(For Hanning window See </a:t>
            </a:r>
            <a:r>
              <a:rPr lang="en-US" altLang="en-US" sz="1800">
                <a:hlinkClick r:id="rId3"/>
              </a:rPr>
              <a:t>http://en.wikipedia.org/wiki/Window_function</a:t>
            </a:r>
            <a:r>
              <a:rPr lang="en-US" altLang="en-US" sz="1800">
                <a:ea typeface="新細明體" pitchFamily="18" charset="-120"/>
              </a:rPr>
              <a:t> </a:t>
            </a:r>
            <a:r>
              <a:rPr lang="en-US" altLang="zh-TW" sz="2800">
                <a:ea typeface="新細明體" pitchFamily="18" charset="-120"/>
              </a:rPr>
              <a:t>)</a:t>
            </a:r>
          </a:p>
        </p:txBody>
      </p:sp>
      <p:graphicFrame>
        <p:nvGraphicFramePr>
          <p:cNvPr id="18443" name="Object 18"/>
          <p:cNvGraphicFramePr>
            <a:graphicFrameLocks noGrp="1" noChangeAspect="1"/>
          </p:cNvGraphicFramePr>
          <p:nvPr>
            <p:ph sz="quarter" idx="1"/>
            <p:extLst>
              <p:ext uri="{D42A27DB-BD31-4B8C-83A1-F6EECF244321}">
                <p14:modId xmlns:p14="http://schemas.microsoft.com/office/powerpoint/2010/main" val="4198695974"/>
              </p:ext>
            </p:extLst>
          </p:nvPr>
        </p:nvGraphicFramePr>
        <p:xfrm>
          <a:off x="339846" y="2715707"/>
          <a:ext cx="685800" cy="457200"/>
        </p:xfrm>
        <a:graphic>
          <a:graphicData uri="http://schemas.openxmlformats.org/presentationml/2006/ole">
            <mc:AlternateContent xmlns:mc="http://schemas.openxmlformats.org/markup-compatibility/2006">
              <mc:Choice xmlns:v="urn:schemas-microsoft-com:vml" Requires="v">
                <p:oleObj name="Equation" r:id="rId4" imgW="304560" imgH="203040" progId="Equation.3">
                  <p:embed/>
                </p:oleObj>
              </mc:Choice>
              <mc:Fallback>
                <p:oleObj name="Equation" r:id="rId4" imgW="304560" imgH="203040" progId="Equation.3">
                  <p:embed/>
                  <p:pic>
                    <p:nvPicPr>
                      <p:cNvPr id="0" name=""/>
                      <p:cNvPicPr>
                        <a:picLocks noGrp="1" noChangeAspect="1" noChangeArrowheads="1"/>
                      </p:cNvPicPr>
                      <p:nvPr/>
                    </p:nvPicPr>
                    <p:blipFill>
                      <a:blip r:embed="rId5"/>
                      <a:srcRect/>
                      <a:stretch>
                        <a:fillRect/>
                      </a:stretch>
                    </p:blipFill>
                    <p:spPr bwMode="auto">
                      <a:xfrm>
                        <a:off x="339846" y="2715707"/>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8" name="Object 13"/>
          <p:cNvGraphicFramePr>
            <a:graphicFrameLocks noGrp="1" noChangeAspect="1"/>
          </p:cNvGraphicFramePr>
          <p:nvPr>
            <p:ph sz="quarter" idx="3"/>
            <p:extLst>
              <p:ext uri="{D42A27DB-BD31-4B8C-83A1-F6EECF244321}">
                <p14:modId xmlns:p14="http://schemas.microsoft.com/office/powerpoint/2010/main" val="4021613330"/>
              </p:ext>
            </p:extLst>
          </p:nvPr>
        </p:nvGraphicFramePr>
        <p:xfrm>
          <a:off x="1920996" y="4704845"/>
          <a:ext cx="762000" cy="457200"/>
        </p:xfrm>
        <a:graphic>
          <a:graphicData uri="http://schemas.openxmlformats.org/presentationml/2006/ole">
            <mc:AlternateContent xmlns:mc="http://schemas.openxmlformats.org/markup-compatibility/2006">
              <mc:Choice xmlns:v="urn:schemas-microsoft-com:vml" Requires="v">
                <p:oleObj name="Equation" r:id="rId6" imgW="762000" imgH="457200" progId="Equation.3">
                  <p:embed/>
                </p:oleObj>
              </mc:Choice>
              <mc:Fallback>
                <p:oleObj name="Equation" r:id="rId6" imgW="762000" imgH="457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0996" y="4704845"/>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8439" name="Picture 3" descr="fc"/>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7547" y="1695955"/>
            <a:ext cx="5500666" cy="4527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0" name="Line 6"/>
          <p:cNvSpPr>
            <a:spLocks noChangeShapeType="1"/>
          </p:cNvSpPr>
          <p:nvPr/>
        </p:nvSpPr>
        <p:spPr bwMode="auto">
          <a:xfrm flipH="1">
            <a:off x="4741203" y="2580167"/>
            <a:ext cx="1973354" cy="226914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1" name="Line 10"/>
          <p:cNvSpPr>
            <a:spLocks noChangeShapeType="1"/>
          </p:cNvSpPr>
          <p:nvPr/>
        </p:nvSpPr>
        <p:spPr bwMode="auto">
          <a:xfrm>
            <a:off x="987546" y="4849307"/>
            <a:ext cx="2362200" cy="76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18444" name="Object 20"/>
          <p:cNvGraphicFramePr>
            <a:graphicFrameLocks noChangeAspect="1"/>
          </p:cNvGraphicFramePr>
          <p:nvPr>
            <p:extLst>
              <p:ext uri="{D42A27DB-BD31-4B8C-83A1-F6EECF244321}">
                <p14:modId xmlns:p14="http://schemas.microsoft.com/office/powerpoint/2010/main" val="3846527519"/>
              </p:ext>
            </p:extLst>
          </p:nvPr>
        </p:nvGraphicFramePr>
        <p:xfrm>
          <a:off x="293808" y="4503232"/>
          <a:ext cx="593725" cy="379413"/>
        </p:xfrm>
        <a:graphic>
          <a:graphicData uri="http://schemas.openxmlformats.org/presentationml/2006/ole">
            <mc:AlternateContent xmlns:mc="http://schemas.openxmlformats.org/markup-compatibility/2006">
              <mc:Choice xmlns:v="urn:schemas-microsoft-com:vml" Requires="v">
                <p:oleObj name="Equation" r:id="rId9" imgW="317160" imgH="203040" progId="Equation.3">
                  <p:embed/>
                </p:oleObj>
              </mc:Choice>
              <mc:Fallback>
                <p:oleObj name="Equation" r:id="rId9" imgW="317160" imgH="203040" progId="Equation.3">
                  <p:embed/>
                  <p:pic>
                    <p:nvPicPr>
                      <p:cNvPr id="0" name=""/>
                      <p:cNvPicPr>
                        <a:picLocks noChangeAspect="1" noChangeArrowheads="1"/>
                      </p:cNvPicPr>
                      <p:nvPr/>
                    </p:nvPicPr>
                    <p:blipFill>
                      <a:blip r:embed="rId10"/>
                      <a:srcRect/>
                      <a:stretch>
                        <a:fillRect/>
                      </a:stretch>
                    </p:blipFill>
                    <p:spPr bwMode="auto">
                      <a:xfrm>
                        <a:off x="293808" y="4503232"/>
                        <a:ext cx="593725" cy="379413"/>
                      </a:xfrm>
                      <a:prstGeom prst="rect">
                        <a:avLst/>
                      </a:prstGeom>
                      <a:noFill/>
                      <a:ln>
                        <a:noFill/>
                      </a:ln>
                      <a:effectLst/>
                    </p:spPr>
                  </p:pic>
                </p:oleObj>
              </mc:Fallback>
            </mc:AlternateContent>
          </a:graphicData>
        </a:graphic>
      </p:graphicFrame>
      <p:sp>
        <p:nvSpPr>
          <p:cNvPr id="16" name="TextBox 15"/>
          <p:cNvSpPr txBox="1"/>
          <p:nvPr/>
        </p:nvSpPr>
        <p:spPr>
          <a:xfrm>
            <a:off x="163947" y="6189713"/>
            <a:ext cx="3611053" cy="369332"/>
          </a:xfrm>
          <a:prstGeom prst="rect">
            <a:avLst/>
          </a:prstGeom>
          <a:noFill/>
        </p:spPr>
        <p:txBody>
          <a:bodyPr wrap="none" rtlCol="0">
            <a:spAutoFit/>
          </a:bodyPr>
          <a:lstStyle/>
          <a:p>
            <a:r>
              <a:rPr lang="en-US" dirty="0"/>
              <a:t>Beginning of the signal frame</a:t>
            </a:r>
          </a:p>
        </p:txBody>
      </p:sp>
      <p:cxnSp>
        <p:nvCxnSpPr>
          <p:cNvPr id="17" name="Straight Arrow Connector 16"/>
          <p:cNvCxnSpPr/>
          <p:nvPr/>
        </p:nvCxnSpPr>
        <p:spPr>
          <a:xfrm flipH="1" flipV="1">
            <a:off x="5874720" y="5952648"/>
            <a:ext cx="18394" cy="336046"/>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919666" y="6211484"/>
            <a:ext cx="2896114" cy="369332"/>
          </a:xfrm>
          <a:prstGeom prst="rect">
            <a:avLst/>
          </a:prstGeom>
          <a:noFill/>
        </p:spPr>
        <p:txBody>
          <a:bodyPr wrap="none" rtlCol="0">
            <a:spAutoFit/>
          </a:bodyPr>
          <a:lstStyle/>
          <a:p>
            <a:r>
              <a:rPr lang="en-US" dirty="0"/>
              <a:t>End of the signal frame</a:t>
            </a:r>
          </a:p>
        </p:txBody>
      </p:sp>
      <p:graphicFrame>
        <p:nvGraphicFramePr>
          <p:cNvPr id="18445" name="Object 21"/>
          <p:cNvGraphicFramePr>
            <a:graphicFrameLocks noChangeAspect="1"/>
          </p:cNvGraphicFramePr>
          <p:nvPr>
            <p:extLst>
              <p:ext uri="{D42A27DB-BD31-4B8C-83A1-F6EECF244321}">
                <p14:modId xmlns:p14="http://schemas.microsoft.com/office/powerpoint/2010/main" val="1543137275"/>
              </p:ext>
            </p:extLst>
          </p:nvPr>
        </p:nvGraphicFramePr>
        <p:xfrm>
          <a:off x="6523962" y="2252739"/>
          <a:ext cx="2589213" cy="315913"/>
        </p:xfrm>
        <a:graphic>
          <a:graphicData uri="http://schemas.openxmlformats.org/presentationml/2006/ole">
            <mc:AlternateContent xmlns:mc="http://schemas.openxmlformats.org/markup-compatibility/2006">
              <mc:Choice xmlns:v="urn:schemas-microsoft-com:vml" Requires="v">
                <p:oleObj name="Equation" r:id="rId11" imgW="1663560" imgH="203040" progId="Equation.3">
                  <p:embed/>
                </p:oleObj>
              </mc:Choice>
              <mc:Fallback>
                <p:oleObj name="Equation" r:id="rId11" imgW="1663560" imgH="203040" progId="Equation.3">
                  <p:embed/>
                  <p:pic>
                    <p:nvPicPr>
                      <p:cNvPr id="0" name=""/>
                      <p:cNvPicPr>
                        <a:picLocks noChangeAspect="1" noChangeArrowheads="1"/>
                      </p:cNvPicPr>
                      <p:nvPr/>
                    </p:nvPicPr>
                    <p:blipFill>
                      <a:blip r:embed="rId12"/>
                      <a:srcRect/>
                      <a:stretch>
                        <a:fillRect/>
                      </a:stretch>
                    </p:blipFill>
                    <p:spPr bwMode="auto">
                      <a:xfrm>
                        <a:off x="6523962" y="2252739"/>
                        <a:ext cx="2589213"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Content Placeholder 1"/>
          <p:cNvSpPr>
            <a:spLocks noGrp="1"/>
          </p:cNvSpPr>
          <p:nvPr>
            <p:ph sz="quarter" idx="2"/>
          </p:nvPr>
        </p:nvSpPr>
        <p:spPr>
          <a:xfrm>
            <a:off x="8379044" y="5669080"/>
            <a:ext cx="493713" cy="516731"/>
          </a:xfrm>
        </p:spPr>
        <p:txBody>
          <a:bodyPr>
            <a:normAutofit fontScale="92500" lnSpcReduction="10000"/>
          </a:bodyPr>
          <a:lstStyle/>
          <a:p>
            <a:r>
              <a:rPr lang="en-US" dirty="0"/>
              <a:t> </a:t>
            </a:r>
          </a:p>
        </p:txBody>
      </p:sp>
      <p:cxnSp>
        <p:nvCxnSpPr>
          <p:cNvPr id="23" name="Straight Arrow Connector 22"/>
          <p:cNvCxnSpPr/>
          <p:nvPr/>
        </p:nvCxnSpPr>
        <p:spPr>
          <a:xfrm flipH="1" flipV="1">
            <a:off x="1749545" y="5916612"/>
            <a:ext cx="18394" cy="336046"/>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442" name="Object 15"/>
              <p:cNvSpPr txBox="1">
                <a:spLocks noGrp="1"/>
              </p:cNvSpPr>
              <p:nvPr>
                <p:ph sz="quarter" idx="4"/>
              </p:nvPr>
            </p:nvSpPr>
            <p:spPr bwMode="auto">
              <a:xfrm>
                <a:off x="6539851" y="3272851"/>
                <a:ext cx="3362973" cy="2501162"/>
              </a:xfrm>
              <a:prstGeom prst="rect">
                <a:avLst/>
              </a:prstGeom>
              <a:noFill/>
              <a:ln>
                <a:noFill/>
              </a:ln>
              <a:effectLst/>
            </p:spPr>
            <p:txBody>
              <a:bodyPr>
                <a:noAutofit/>
              </a:bodyPr>
              <a:lstStyle/>
              <a:p>
                <a:pPr>
                  <a:buNone/>
                </a:pPr>
                <a14:m>
                  <m:oMathPara xmlns:m="http://schemas.openxmlformats.org/officeDocument/2006/math">
                    <m:oMathParaPr>
                      <m:jc m:val="left"/>
                    </m:oMathParaPr>
                    <m:oMath xmlns:m="http://schemas.openxmlformats.org/officeDocument/2006/math">
                      <m:acc>
                        <m:accPr>
                          <m:chr m:val="̃"/>
                          <m:ctrlPr>
                            <a:rPr lang="en-US" sz="1800" i="1">
                              <a:solidFill>
                                <a:srgbClr val="000000"/>
                              </a:solidFill>
                              <a:latin typeface="Cambria Math" panose="02040503050406030204" pitchFamily="18" charset="0"/>
                            </a:rPr>
                          </m:ctrlPr>
                        </m:accPr>
                        <m:e>
                          <m:r>
                            <a:rPr lang="en-US" sz="1800" i="1">
                              <a:solidFill>
                                <a:srgbClr val="000000"/>
                              </a:solidFill>
                              <a:latin typeface="Cambria Math" panose="02040503050406030204" pitchFamily="18" charset="0"/>
                            </a:rPr>
                            <m:t>𝑠</m:t>
                          </m:r>
                        </m:e>
                      </m:acc>
                      <m:r>
                        <a:rPr lang="en-US" sz="1800" i="1">
                          <a:solidFill>
                            <a:srgbClr val="000000"/>
                          </a:solidFill>
                          <a:latin typeface="Cambria Math" panose="02040503050406030204" pitchFamily="18" charset="0"/>
                        </a:rPr>
                        <m:t>(</m:t>
                      </m:r>
                      <m:r>
                        <a:rPr lang="en-US" sz="1800" i="1">
                          <a:solidFill>
                            <a:srgbClr val="000000"/>
                          </a:solidFill>
                          <a:latin typeface="Cambria Math" panose="02040503050406030204" pitchFamily="18" charset="0"/>
                        </a:rPr>
                        <m:t>𝑘</m:t>
                      </m:r>
                      <m:r>
                        <a:rPr lang="en-US" sz="1800" i="1">
                          <a:solidFill>
                            <a:srgbClr val="000000"/>
                          </a:solidFill>
                          <a:latin typeface="Cambria Math" panose="02040503050406030204" pitchFamily="18" charset="0"/>
                        </a:rPr>
                        <m:t>)=</m:t>
                      </m:r>
                    </m:oMath>
                    <m:oMath xmlns:m="http://schemas.openxmlformats.org/officeDocument/2006/math">
                      <m:r>
                        <a:rPr lang="en-US" sz="1800" i="1">
                          <a:solidFill>
                            <a:srgbClr val="000000"/>
                          </a:solidFill>
                          <a:latin typeface="Cambria Math" panose="02040503050406030204" pitchFamily="18" charset="0"/>
                        </a:rPr>
                        <m:t>𝑠</m:t>
                      </m:r>
                      <m:r>
                        <a:rPr lang="en-US" sz="1800" i="1">
                          <a:solidFill>
                            <a:srgbClr val="000000"/>
                          </a:solidFill>
                          <a:latin typeface="Cambria Math" panose="02040503050406030204" pitchFamily="18" charset="0"/>
                        </a:rPr>
                        <m:t>(</m:t>
                      </m:r>
                      <m:r>
                        <a:rPr lang="en-US" sz="1800" i="1">
                          <a:solidFill>
                            <a:srgbClr val="000000"/>
                          </a:solidFill>
                          <a:latin typeface="Cambria Math" panose="02040503050406030204" pitchFamily="18" charset="0"/>
                        </a:rPr>
                        <m:t>𝑘</m:t>
                      </m:r>
                      <m:r>
                        <a:rPr lang="en-US" sz="1800" i="1">
                          <a:solidFill>
                            <a:srgbClr val="000000"/>
                          </a:solidFill>
                          <a:latin typeface="Cambria Math" panose="02040503050406030204" pitchFamily="18" charset="0"/>
                        </a:rPr>
                        <m:t>)•</m:t>
                      </m:r>
                      <m:r>
                        <a:rPr lang="en-US" sz="1800" i="1">
                          <a:solidFill>
                            <a:srgbClr val="000000"/>
                          </a:solidFill>
                          <a:latin typeface="Cambria Math" panose="02040503050406030204" pitchFamily="18" charset="0"/>
                        </a:rPr>
                        <m:t>𝑊</m:t>
                      </m:r>
                      <m:r>
                        <a:rPr lang="en-US" sz="1800" i="1">
                          <a:solidFill>
                            <a:srgbClr val="000000"/>
                          </a:solidFill>
                          <a:latin typeface="Cambria Math" panose="02040503050406030204" pitchFamily="18" charset="0"/>
                        </a:rPr>
                        <m:t>(</m:t>
                      </m:r>
                      <m:r>
                        <a:rPr lang="en-US" sz="1800" i="1">
                          <a:solidFill>
                            <a:srgbClr val="000000"/>
                          </a:solidFill>
                          <a:latin typeface="Cambria Math" panose="02040503050406030204" pitchFamily="18" charset="0"/>
                        </a:rPr>
                        <m:t>𝑘</m:t>
                      </m:r>
                      <m:r>
                        <a:rPr lang="en-US" sz="1800" i="1">
                          <a:solidFill>
                            <a:srgbClr val="000000"/>
                          </a:solidFill>
                          <a:latin typeface="Cambria Math" panose="02040503050406030204" pitchFamily="18" charset="0"/>
                        </a:rPr>
                        <m:t>)=</m:t>
                      </m:r>
                    </m:oMath>
                    <m:oMath xmlns:m="http://schemas.openxmlformats.org/officeDocument/2006/math">
                      <m:r>
                        <a:rPr lang="en-US" sz="1800" i="1">
                          <a:solidFill>
                            <a:srgbClr val="000000"/>
                          </a:solidFill>
                          <a:latin typeface="Cambria Math" panose="02040503050406030204" pitchFamily="18" charset="0"/>
                        </a:rPr>
                        <m:t>𝑠</m:t>
                      </m:r>
                      <m:r>
                        <a:rPr lang="en-US" sz="1800" i="1">
                          <a:solidFill>
                            <a:srgbClr val="000000"/>
                          </a:solidFill>
                          <a:latin typeface="Cambria Math" panose="02040503050406030204" pitchFamily="18" charset="0"/>
                        </a:rPr>
                        <m:t>(</m:t>
                      </m:r>
                      <m:r>
                        <a:rPr lang="en-US" sz="1800" i="1">
                          <a:solidFill>
                            <a:srgbClr val="000000"/>
                          </a:solidFill>
                          <a:latin typeface="Cambria Math" panose="02040503050406030204" pitchFamily="18" charset="0"/>
                        </a:rPr>
                        <m:t>𝑘</m:t>
                      </m:r>
                      <m:r>
                        <a:rPr lang="en-US" sz="1800" i="1">
                          <a:solidFill>
                            <a:srgbClr val="000000"/>
                          </a:solidFill>
                          <a:latin typeface="Cambria Math" panose="02040503050406030204" pitchFamily="18" charset="0"/>
                        </a:rPr>
                        <m:t>)•</m:t>
                      </m:r>
                      <m:d>
                        <m:dPr>
                          <m:ctrlPr>
                            <a:rPr lang="en-US" sz="1800" i="1">
                              <a:solidFill>
                                <a:srgbClr val="000000"/>
                              </a:solidFill>
                              <a:latin typeface="Cambria Math" panose="02040503050406030204" pitchFamily="18" charset="0"/>
                            </a:rPr>
                          </m:ctrlPr>
                        </m:dPr>
                        <m:e>
                          <m:r>
                            <a:rPr lang="en-US" sz="1800" i="1">
                              <a:solidFill>
                                <a:srgbClr val="000000"/>
                              </a:solidFill>
                              <a:latin typeface="Cambria Math" panose="02040503050406030204" pitchFamily="18" charset="0"/>
                            </a:rPr>
                            <m:t>0.54−0.46</m:t>
                          </m:r>
                          <m:func>
                            <m:funcPr>
                              <m:ctrlPr>
                                <a:rPr lang="en-US" sz="1800" i="1">
                                  <a:solidFill>
                                    <a:srgbClr val="000000"/>
                                  </a:solidFill>
                                  <a:latin typeface="Cambria Math" panose="02040503050406030204" pitchFamily="18" charset="0"/>
                                </a:rPr>
                              </m:ctrlPr>
                            </m:funcPr>
                            <m:fName>
                              <m:r>
                                <m:rPr>
                                  <m:sty m:val="p"/>
                                </m:rPr>
                                <a:rPr lang="en-US" sz="1800" i="0">
                                  <a:solidFill>
                                    <a:srgbClr val="000000"/>
                                  </a:solidFill>
                                  <a:latin typeface="Cambria Math" panose="02040503050406030204" pitchFamily="18" charset="0"/>
                                </a:rPr>
                                <m:t>cos</m:t>
                              </m:r>
                            </m:fName>
                            <m:e>
                              <m:d>
                                <m:dPr>
                                  <m:ctrlPr>
                                    <a:rPr lang="en-US" sz="1800" i="1">
                                      <a:solidFill>
                                        <a:srgbClr val="000000"/>
                                      </a:solidFill>
                                      <a:latin typeface="Cambria Math" panose="02040503050406030204" pitchFamily="18" charset="0"/>
                                    </a:rPr>
                                  </m:ctrlPr>
                                </m:dPr>
                                <m:e>
                                  <m:f>
                                    <m:fPr>
                                      <m:ctrlPr>
                                        <a:rPr lang="en-US" sz="1800" i="1">
                                          <a:solidFill>
                                            <a:srgbClr val="000000"/>
                                          </a:solidFill>
                                          <a:latin typeface="Cambria Math" panose="02040503050406030204" pitchFamily="18" charset="0"/>
                                        </a:rPr>
                                      </m:ctrlPr>
                                    </m:fPr>
                                    <m:num>
                                      <m:r>
                                        <a:rPr lang="en-US" sz="1800" i="1">
                                          <a:solidFill>
                                            <a:srgbClr val="000000"/>
                                          </a:solidFill>
                                          <a:latin typeface="Cambria Math" panose="02040503050406030204" pitchFamily="18" charset="0"/>
                                        </a:rPr>
                                        <m:t>2</m:t>
                                      </m:r>
                                      <m:r>
                                        <a:rPr lang="en-US" sz="1800" i="1">
                                          <a:solidFill>
                                            <a:srgbClr val="000000"/>
                                          </a:solidFill>
                                          <a:latin typeface="Cambria Math" panose="02040503050406030204" pitchFamily="18" charset="0"/>
                                        </a:rPr>
                                        <m:t>𝜋</m:t>
                                      </m:r>
                                      <m:r>
                                        <a:rPr lang="en-US" sz="1800" i="1">
                                          <a:solidFill>
                                            <a:srgbClr val="000000"/>
                                          </a:solidFill>
                                          <a:latin typeface="Cambria Math" panose="02040503050406030204" pitchFamily="18" charset="0"/>
                                        </a:rPr>
                                        <m:t>𝑘</m:t>
                                      </m:r>
                                    </m:num>
                                    <m:den>
                                      <m:r>
                                        <a:rPr lang="en-US" sz="1800" i="1">
                                          <a:solidFill>
                                            <a:srgbClr val="000000"/>
                                          </a:solidFill>
                                          <a:latin typeface="Cambria Math" panose="02040503050406030204" pitchFamily="18" charset="0"/>
                                        </a:rPr>
                                        <m:t>𝑁</m:t>
                                      </m:r>
                                      <m:r>
                                        <a:rPr lang="en-US" sz="1800" i="1">
                                          <a:solidFill>
                                            <a:srgbClr val="000000"/>
                                          </a:solidFill>
                                          <a:latin typeface="Cambria Math" panose="02040503050406030204" pitchFamily="18" charset="0"/>
                                        </a:rPr>
                                        <m:t>−1</m:t>
                                      </m:r>
                                    </m:den>
                                  </m:f>
                                </m:e>
                              </m:d>
                            </m:e>
                          </m:func>
                        </m:e>
                      </m:d>
                    </m:oMath>
                    <m:oMath xmlns:m="http://schemas.openxmlformats.org/officeDocument/2006/math">
                      <m:r>
                        <a:rPr lang="en-US" sz="1800" i="1">
                          <a:solidFill>
                            <a:srgbClr val="000000"/>
                          </a:solidFill>
                          <a:latin typeface="Cambria Math" panose="02040503050406030204" pitchFamily="18" charset="0"/>
                        </a:rPr>
                        <m:t>0≤</m:t>
                      </m:r>
                      <m:r>
                        <a:rPr lang="en-US" sz="1800" i="1">
                          <a:solidFill>
                            <a:srgbClr val="000000"/>
                          </a:solidFill>
                          <a:latin typeface="Cambria Math" panose="02040503050406030204" pitchFamily="18" charset="0"/>
                        </a:rPr>
                        <m:t>𝑘</m:t>
                      </m:r>
                      <m:r>
                        <a:rPr lang="en-US" sz="1800" i="1">
                          <a:solidFill>
                            <a:srgbClr val="000000"/>
                          </a:solidFill>
                          <a:latin typeface="Cambria Math" panose="02040503050406030204" pitchFamily="18" charset="0"/>
                        </a:rPr>
                        <m:t>≤</m:t>
                      </m:r>
                      <m:r>
                        <a:rPr lang="en-US" sz="1800" i="1">
                          <a:solidFill>
                            <a:srgbClr val="000000"/>
                          </a:solidFill>
                          <a:latin typeface="Cambria Math" panose="02040503050406030204" pitchFamily="18" charset="0"/>
                        </a:rPr>
                        <m:t>𝑁</m:t>
                      </m:r>
                      <m:r>
                        <a:rPr lang="en-US" sz="1800" i="1">
                          <a:solidFill>
                            <a:srgbClr val="000000"/>
                          </a:solidFill>
                          <a:latin typeface="Cambria Math" panose="02040503050406030204" pitchFamily="18" charset="0"/>
                        </a:rPr>
                        <m:t>−1</m:t>
                      </m:r>
                    </m:oMath>
                  </m:oMathPara>
                </a14:m>
                <a:endParaRPr lang="en-US" sz="1800" dirty="0"/>
              </a:p>
            </p:txBody>
          </p:sp>
        </mc:Choice>
        <mc:Fallback xmlns="">
          <p:sp>
            <p:nvSpPr>
              <p:cNvPr id="18442" name="Object 15"/>
              <p:cNvSpPr txBox="1">
                <a:spLocks noRot="1" noChangeAspect="1" noMove="1" noResize="1" noEditPoints="1" noAdjustHandles="1" noChangeArrowheads="1" noChangeShapeType="1" noTextEdit="1"/>
              </p:cNvSpPr>
              <p:nvPr>
                <p:ph sz="quarter" idx="4"/>
              </p:nvPr>
            </p:nvSpPr>
            <p:spPr bwMode="auto">
              <a:xfrm>
                <a:off x="6539851" y="3272851"/>
                <a:ext cx="3362973" cy="2501162"/>
              </a:xfrm>
              <a:prstGeom prst="rect">
                <a:avLst/>
              </a:prstGeom>
              <a:blipFill>
                <a:blip r:embed="rId14"/>
                <a:stretch>
                  <a:fillRect/>
                </a:stretch>
              </a:blipFill>
              <a:ln>
                <a:noFill/>
              </a:ln>
              <a:effectLst/>
            </p:spPr>
            <p:txBody>
              <a:bodyPr/>
              <a:lstStyle/>
              <a:p>
                <a:r>
                  <a:rPr lang="en-US">
                    <a:noFill/>
                  </a:rPr>
                  <a:t> </a:t>
                </a:r>
              </a:p>
            </p:txBody>
          </p:sp>
        </mc:Fallback>
      </mc:AlternateContent>
      <p:sp>
        <p:nvSpPr>
          <p:cNvPr id="7" name="Footer Placeholder 6">
            <a:extLst>
              <a:ext uri="{FF2B5EF4-FFF2-40B4-BE49-F238E27FC236}">
                <a16:creationId xmlns:a16="http://schemas.microsoft.com/office/drawing/2014/main" id="{CE345A2C-8D3D-410F-B018-D0CBAD30B488}"/>
              </a:ext>
            </a:extLst>
          </p:cNvPr>
          <p:cNvSpPr>
            <a:spLocks noGrp="1"/>
          </p:cNvSpPr>
          <p:nvPr>
            <p:ph type="ftr" sz="quarter" idx="11"/>
          </p:nvPr>
        </p:nvSpPr>
        <p:spPr/>
        <p:txBody>
          <a:bodyPr/>
          <a:lstStyle/>
          <a:p>
            <a:pPr>
              <a:defRPr/>
            </a:pPr>
            <a:r>
              <a:rPr lang="en-US" altLang="zh-CN"/>
              <a:t>Speech recognition techniques, v.2a3</a:t>
            </a:r>
          </a:p>
        </p:txBody>
      </p:sp>
      <p:sp>
        <p:nvSpPr>
          <p:cNvPr id="8" name="Slide Number Placeholder 7">
            <a:extLst>
              <a:ext uri="{FF2B5EF4-FFF2-40B4-BE49-F238E27FC236}">
                <a16:creationId xmlns:a16="http://schemas.microsoft.com/office/drawing/2014/main" id="{586E129E-0D69-45B6-B50D-387C71925250}"/>
              </a:ext>
            </a:extLst>
          </p:cNvPr>
          <p:cNvSpPr>
            <a:spLocks noGrp="1"/>
          </p:cNvSpPr>
          <p:nvPr>
            <p:ph type="sldNum" sz="quarter" idx="12"/>
          </p:nvPr>
        </p:nvSpPr>
        <p:spPr/>
        <p:txBody>
          <a:bodyPr/>
          <a:lstStyle/>
          <a:p>
            <a:fld id="{D5585837-F6D0-4AA2-9B5A-C26D180E4096}" type="slidenum">
              <a:rPr lang="en-US" altLang="en-US" smtClean="0"/>
              <a:pPr/>
              <a:t>11</a:t>
            </a:fld>
            <a:endParaRPr lang="en-US" altLang="en-US"/>
          </a:p>
        </p:txBody>
      </p:sp>
      <p:sp>
        <p:nvSpPr>
          <p:cNvPr id="3" name="TextBox 2">
            <a:extLst>
              <a:ext uri="{FF2B5EF4-FFF2-40B4-BE49-F238E27FC236}">
                <a16:creationId xmlns:a16="http://schemas.microsoft.com/office/drawing/2014/main" id="{F652A6CC-13D1-4491-B135-30F024D76286}"/>
              </a:ext>
            </a:extLst>
          </p:cNvPr>
          <p:cNvSpPr txBox="1"/>
          <p:nvPr/>
        </p:nvSpPr>
        <p:spPr>
          <a:xfrm>
            <a:off x="2892070" y="2437189"/>
            <a:ext cx="2388795" cy="369332"/>
          </a:xfrm>
          <a:prstGeom prst="rect">
            <a:avLst/>
          </a:prstGeom>
          <a:noFill/>
        </p:spPr>
        <p:txBody>
          <a:bodyPr wrap="none" rtlCol="0">
            <a:spAutoFit/>
          </a:bodyPr>
          <a:lstStyle/>
          <a:p>
            <a:r>
              <a:rPr lang="en-US" dirty="0"/>
              <a:t>Original signal </a:t>
            </a:r>
            <a:r>
              <a:rPr lang="en-US" i="1" dirty="0"/>
              <a:t>s(k)</a:t>
            </a:r>
          </a:p>
        </p:txBody>
      </p:sp>
      <p:sp>
        <p:nvSpPr>
          <p:cNvPr id="20" name="TextBox 19">
            <a:extLst>
              <a:ext uri="{FF2B5EF4-FFF2-40B4-BE49-F238E27FC236}">
                <a16:creationId xmlns:a16="http://schemas.microsoft.com/office/drawing/2014/main" id="{9180F037-C737-4602-AF17-4A6D39B7233A}"/>
              </a:ext>
            </a:extLst>
          </p:cNvPr>
          <p:cNvSpPr txBox="1"/>
          <p:nvPr/>
        </p:nvSpPr>
        <p:spPr>
          <a:xfrm>
            <a:off x="1653332" y="4355545"/>
            <a:ext cx="4953000" cy="369332"/>
          </a:xfrm>
          <a:prstGeom prst="rect">
            <a:avLst/>
          </a:prstGeom>
          <a:noFill/>
        </p:spPr>
        <p:txBody>
          <a:bodyPr wrap="square">
            <a:spAutoFit/>
          </a:bodyPr>
          <a:lstStyle/>
          <a:p>
            <a:r>
              <a:rPr lang="en-US" dirty="0"/>
              <a:t>Signal after hamming window operation</a:t>
            </a:r>
          </a:p>
        </p:txBody>
      </p:sp>
      <p:graphicFrame>
        <p:nvGraphicFramePr>
          <p:cNvPr id="21" name="Object 20">
            <a:extLst>
              <a:ext uri="{FF2B5EF4-FFF2-40B4-BE49-F238E27FC236}">
                <a16:creationId xmlns:a16="http://schemas.microsoft.com/office/drawing/2014/main" id="{10ED4E0A-20F7-45F4-9CD4-0B05B1AFDB3D}"/>
              </a:ext>
            </a:extLst>
          </p:cNvPr>
          <p:cNvGraphicFramePr>
            <a:graphicFrameLocks noChangeAspect="1"/>
          </p:cNvGraphicFramePr>
          <p:nvPr>
            <p:extLst>
              <p:ext uri="{D42A27DB-BD31-4B8C-83A1-F6EECF244321}">
                <p14:modId xmlns:p14="http://schemas.microsoft.com/office/powerpoint/2010/main" val="2261712517"/>
              </p:ext>
            </p:extLst>
          </p:nvPr>
        </p:nvGraphicFramePr>
        <p:xfrm>
          <a:off x="5280995" y="4130258"/>
          <a:ext cx="593725" cy="379413"/>
        </p:xfrm>
        <a:graphic>
          <a:graphicData uri="http://schemas.openxmlformats.org/presentationml/2006/ole">
            <mc:AlternateContent xmlns:mc="http://schemas.openxmlformats.org/markup-compatibility/2006">
              <mc:Choice xmlns:v="urn:schemas-microsoft-com:vml" Requires="v">
                <p:oleObj name="Equation" r:id="rId9" imgW="317160" imgH="203040" progId="Equation.3">
                  <p:embed/>
                </p:oleObj>
              </mc:Choice>
              <mc:Fallback>
                <p:oleObj name="Equation" r:id="rId9" imgW="317160" imgH="203040" progId="Equation.3">
                  <p:embed/>
                  <p:pic>
                    <p:nvPicPr>
                      <p:cNvPr id="18444" name="Object 20"/>
                      <p:cNvPicPr>
                        <a:picLocks noChangeAspect="1" noChangeArrowheads="1"/>
                      </p:cNvPicPr>
                      <p:nvPr/>
                    </p:nvPicPr>
                    <p:blipFill>
                      <a:blip r:embed="rId10"/>
                      <a:srcRect/>
                      <a:stretch>
                        <a:fillRect/>
                      </a:stretch>
                    </p:blipFill>
                    <p:spPr bwMode="auto">
                      <a:xfrm>
                        <a:off x="5280995" y="4130258"/>
                        <a:ext cx="593725" cy="37941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946459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1026"/>
          <p:cNvSpPr>
            <a:spLocks noGrp="1" noChangeArrowheads="1"/>
          </p:cNvSpPr>
          <p:nvPr>
            <p:ph type="title"/>
          </p:nvPr>
        </p:nvSpPr>
        <p:spPr/>
        <p:txBody>
          <a:bodyPr/>
          <a:lstStyle/>
          <a:p>
            <a:pPr eaLnBrk="1" hangingPunct="1"/>
            <a:r>
              <a:rPr lang="en-US" altLang="zh-TW">
                <a:ea typeface="新細明體" pitchFamily="18" charset="-120"/>
              </a:rPr>
              <a:t>Matlab code segment</a:t>
            </a:r>
          </a:p>
        </p:txBody>
      </p:sp>
      <p:sp>
        <p:nvSpPr>
          <p:cNvPr id="19461" name="Rectangle 1027"/>
          <p:cNvSpPr>
            <a:spLocks noGrp="1" noChangeArrowheads="1"/>
          </p:cNvSpPr>
          <p:nvPr>
            <p:ph idx="1"/>
          </p:nvPr>
        </p:nvSpPr>
        <p:spPr/>
        <p:txBody>
          <a:bodyPr>
            <a:normAutofit lnSpcReduction="10000"/>
          </a:bodyPr>
          <a:lstStyle/>
          <a:p>
            <a:pPr eaLnBrk="1" hangingPunct="1"/>
            <a:r>
              <a:rPr lang="en-US" altLang="zh-TW" dirty="0">
                <a:ea typeface="新細明體" pitchFamily="18" charset="-120"/>
                <a:cs typeface="Courier New" pitchFamily="49" charset="0"/>
              </a:rPr>
              <a:t>s1=</a:t>
            </a:r>
            <a:r>
              <a:rPr lang="en-US" altLang="zh-TW" dirty="0" err="1">
                <a:ea typeface="新細明體" pitchFamily="18" charset="-120"/>
                <a:cs typeface="Courier New" pitchFamily="49" charset="0"/>
              </a:rPr>
              <a:t>wavread</a:t>
            </a:r>
            <a:r>
              <a:rPr lang="en-US" altLang="zh-TW" dirty="0">
                <a:ea typeface="新細明體" pitchFamily="18" charset="-120"/>
                <a:cs typeface="Courier New" pitchFamily="49" charset="0"/>
              </a:rPr>
              <a:t>(</a:t>
            </a:r>
            <a:r>
              <a:rPr lang="en-US" altLang="zh-TW" dirty="0">
                <a:solidFill>
                  <a:srgbClr val="B22222"/>
                </a:solidFill>
                <a:ea typeface="新細明體" pitchFamily="18" charset="-120"/>
                <a:cs typeface="Courier New" pitchFamily="49" charset="0"/>
              </a:rPr>
              <a:t>'violin3.wav'</a:t>
            </a:r>
            <a:r>
              <a:rPr lang="en-US" altLang="zh-TW" dirty="0">
                <a:ea typeface="新細明體" pitchFamily="18" charset="-120"/>
                <a:cs typeface="Courier New" pitchFamily="49" charset="0"/>
              </a:rPr>
              <a:t>);</a:t>
            </a:r>
            <a:endParaRPr lang="en-US" altLang="zh-TW" dirty="0">
              <a:solidFill>
                <a:srgbClr val="0000FF"/>
              </a:solidFill>
              <a:ea typeface="新細明體" pitchFamily="18" charset="-120"/>
              <a:cs typeface="Courier New" pitchFamily="49" charset="0"/>
            </a:endParaRPr>
          </a:p>
          <a:p>
            <a:pPr eaLnBrk="1" hangingPunct="1"/>
            <a:r>
              <a:rPr lang="en-US" altLang="zh-TW" dirty="0">
                <a:solidFill>
                  <a:srgbClr val="0000FF"/>
                </a:solidFill>
                <a:ea typeface="新細明體" pitchFamily="18" charset="-120"/>
                <a:cs typeface="Courier New" pitchFamily="49" charset="0"/>
              </a:rPr>
              <a:t>for</a:t>
            </a:r>
            <a:r>
              <a:rPr lang="en-US" altLang="zh-TW" dirty="0">
                <a:ea typeface="新細明體" pitchFamily="18" charset="-120"/>
                <a:cs typeface="Courier New" pitchFamily="49" charset="0"/>
              </a:rPr>
              <a:t> k=1:N</a:t>
            </a:r>
          </a:p>
          <a:p>
            <a:pPr eaLnBrk="1" hangingPunct="1"/>
            <a:r>
              <a:rPr lang="en-US" altLang="zh-TW" dirty="0">
                <a:ea typeface="新細明體" pitchFamily="18" charset="-120"/>
                <a:cs typeface="Courier New" pitchFamily="49" charset="0"/>
              </a:rPr>
              <a:t>   </a:t>
            </a:r>
          </a:p>
          <a:p>
            <a:pPr eaLnBrk="1" hangingPunct="1"/>
            <a:r>
              <a:rPr lang="en-US" altLang="zh-TW" dirty="0">
                <a:ea typeface="新細明體" pitchFamily="18" charset="-120"/>
                <a:cs typeface="Courier New" pitchFamily="49" charset="0"/>
              </a:rPr>
              <a:t>   </a:t>
            </a:r>
            <a:r>
              <a:rPr lang="en-US" altLang="zh-TW" dirty="0" err="1">
                <a:ea typeface="新細明體" pitchFamily="18" charset="-120"/>
                <a:cs typeface="Courier New" pitchFamily="49" charset="0"/>
              </a:rPr>
              <a:t>hamming_window</a:t>
            </a:r>
            <a:r>
              <a:rPr lang="en-US" altLang="zh-TW" dirty="0">
                <a:ea typeface="新細明體" pitchFamily="18" charset="-120"/>
                <a:cs typeface="Courier New" pitchFamily="49" charset="0"/>
              </a:rPr>
              <a:t>(k)= </a:t>
            </a:r>
          </a:p>
          <a:p>
            <a:pPr eaLnBrk="1" hangingPunct="1"/>
            <a:r>
              <a:rPr lang="en-US" altLang="zh-TW" dirty="0">
                <a:ea typeface="新細明體" pitchFamily="18" charset="-120"/>
                <a:cs typeface="Courier New" pitchFamily="49" charset="0"/>
              </a:rPr>
              <a:t>               abs(0.54-0.46*cos(k*(2*pi/N)));</a:t>
            </a:r>
          </a:p>
          <a:p>
            <a:pPr eaLnBrk="1" hangingPunct="1"/>
            <a:r>
              <a:rPr lang="en-US" altLang="zh-TW" dirty="0">
                <a:ea typeface="新細明體" pitchFamily="18" charset="-120"/>
                <a:cs typeface="Courier New" pitchFamily="49" charset="0"/>
              </a:rPr>
              <a:t>   </a:t>
            </a:r>
          </a:p>
          <a:p>
            <a:pPr eaLnBrk="1" hangingPunct="1"/>
            <a:r>
              <a:rPr lang="en-US" altLang="zh-TW" dirty="0">
                <a:ea typeface="新細明體" pitchFamily="18" charset="-120"/>
                <a:cs typeface="Courier New" pitchFamily="49" charset="0"/>
              </a:rPr>
              <a:t>   s_hat1(k)=</a:t>
            </a:r>
            <a:r>
              <a:rPr lang="en-US" altLang="zh-TW" dirty="0" err="1">
                <a:ea typeface="新細明體" pitchFamily="18" charset="-120"/>
                <a:cs typeface="Courier New" pitchFamily="49" charset="0"/>
              </a:rPr>
              <a:t>hamming_window</a:t>
            </a:r>
            <a:r>
              <a:rPr lang="en-US" altLang="zh-TW" dirty="0">
                <a:ea typeface="新細明體" pitchFamily="18" charset="-120"/>
                <a:cs typeface="Courier New" pitchFamily="49" charset="0"/>
              </a:rPr>
              <a:t>(k)*s1(k);</a:t>
            </a:r>
          </a:p>
          <a:p>
            <a:pPr eaLnBrk="1" hangingPunct="1"/>
            <a:r>
              <a:rPr lang="en-US" altLang="zh-TW" dirty="0">
                <a:solidFill>
                  <a:srgbClr val="0000FF"/>
                </a:solidFill>
                <a:ea typeface="新細明體" pitchFamily="18" charset="-120"/>
                <a:cs typeface="Courier New" pitchFamily="49" charset="0"/>
              </a:rPr>
              <a:t>end</a:t>
            </a:r>
            <a:endParaRPr lang="en-US" altLang="zh-TW" sz="1800" dirty="0">
              <a:latin typeface="CG Times" pitchFamily="18" charset="0"/>
              <a:ea typeface="新細明體" pitchFamily="18" charset="-120"/>
              <a:cs typeface="Courier New" pitchFamily="49" charset="0"/>
            </a:endParaRPr>
          </a:p>
          <a:p>
            <a:pPr eaLnBrk="1" hangingPunct="1"/>
            <a:endParaRPr lang="zh-TW" altLang="en-US" dirty="0">
              <a:ea typeface="新細明體" pitchFamily="18" charset="-120"/>
              <a:cs typeface="Courier New" pitchFamily="49" charset="0"/>
            </a:endParaRPr>
          </a:p>
        </p:txBody>
      </p:sp>
      <p:sp>
        <p:nvSpPr>
          <p:cNvPr id="4" name="Footer Placeholder 3">
            <a:extLst>
              <a:ext uri="{FF2B5EF4-FFF2-40B4-BE49-F238E27FC236}">
                <a16:creationId xmlns:a16="http://schemas.microsoft.com/office/drawing/2014/main" id="{3DABE60C-5189-4280-B5F6-072C449FA1D6}"/>
              </a:ext>
            </a:extLst>
          </p:cNvPr>
          <p:cNvSpPr>
            <a:spLocks noGrp="1"/>
          </p:cNvSpPr>
          <p:nvPr>
            <p:ph type="ftr" sz="quarter" idx="11"/>
          </p:nvPr>
        </p:nvSpPr>
        <p:spPr/>
        <p:txBody>
          <a:bodyPr/>
          <a:lstStyle/>
          <a:p>
            <a:pPr>
              <a:defRPr/>
            </a:pPr>
            <a:r>
              <a:rPr lang="en-US" altLang="zh-CN"/>
              <a:t>Speech recognition techniques, v.2a3</a:t>
            </a:r>
          </a:p>
        </p:txBody>
      </p:sp>
      <p:sp>
        <p:nvSpPr>
          <p:cNvPr id="5" name="Slide Number Placeholder 4">
            <a:extLst>
              <a:ext uri="{FF2B5EF4-FFF2-40B4-BE49-F238E27FC236}">
                <a16:creationId xmlns:a16="http://schemas.microsoft.com/office/drawing/2014/main" id="{9D4E4E69-6042-481B-881B-5C16C27C4236}"/>
              </a:ext>
            </a:extLst>
          </p:cNvPr>
          <p:cNvSpPr>
            <a:spLocks noGrp="1"/>
          </p:cNvSpPr>
          <p:nvPr>
            <p:ph type="sldNum" sz="quarter" idx="12"/>
          </p:nvPr>
        </p:nvSpPr>
        <p:spPr/>
        <p:txBody>
          <a:bodyPr/>
          <a:lstStyle/>
          <a:p>
            <a:pPr>
              <a:defRPr/>
            </a:pPr>
            <a:fld id="{736CD8FC-86ED-4AC3-A210-5D0F22D3440C}" type="slidenum">
              <a:rPr lang="en-US" altLang="en-US" smtClean="0"/>
              <a:pPr>
                <a:defRPr/>
              </a:pPr>
              <a:t>12</a:t>
            </a:fld>
            <a:endParaRPr lang="en-US" altLang="en-US"/>
          </a:p>
        </p:txBody>
      </p:sp>
    </p:spTree>
    <p:extLst>
      <p:ext uri="{BB962C8B-B14F-4D97-AF65-F5344CB8AC3E}">
        <p14:creationId xmlns:p14="http://schemas.microsoft.com/office/powerpoint/2010/main" val="1964511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527050" y="304800"/>
            <a:ext cx="8912225" cy="1139825"/>
          </a:xfrm>
          <a:noFill/>
        </p:spPr>
        <p:txBody>
          <a:bodyPr lIns="92075" tIns="46038" rIns="92075" bIns="46038" anchor="ctr">
            <a:normAutofit fontScale="90000"/>
          </a:bodyPr>
          <a:lstStyle/>
          <a:p>
            <a:pPr eaLnBrk="1" hangingPunct="1"/>
            <a:br>
              <a:rPr lang="en-US" altLang="zh-TW" dirty="0">
                <a:ea typeface="新細明體" pitchFamily="18" charset="-120"/>
              </a:rPr>
            </a:br>
            <a:r>
              <a:rPr lang="en-US" altLang="zh-TW" dirty="0">
                <a:ea typeface="新細明體" pitchFamily="18" charset="-120"/>
              </a:rPr>
              <a:t>The </a:t>
            </a:r>
            <a:r>
              <a:rPr lang="en-US" altLang="zh-TW" u="sng" dirty="0">
                <a:ea typeface="新細明體" pitchFamily="18" charset="-120"/>
              </a:rPr>
              <a:t>F</a:t>
            </a:r>
            <a:r>
              <a:rPr lang="en-US" altLang="zh-TW" dirty="0">
                <a:ea typeface="新細明體" pitchFamily="18" charset="-120"/>
              </a:rPr>
              <a:t>ourier </a:t>
            </a:r>
            <a:r>
              <a:rPr lang="en-US" altLang="zh-TW" u="sng" dirty="0">
                <a:ea typeface="新細明體" pitchFamily="18" charset="-120"/>
              </a:rPr>
              <a:t>T</a:t>
            </a:r>
            <a:r>
              <a:rPr lang="en-US" altLang="zh-TW" dirty="0">
                <a:ea typeface="新細明體" pitchFamily="18" charset="-120"/>
              </a:rPr>
              <a:t>ransform FT method</a:t>
            </a:r>
            <a:br>
              <a:rPr lang="en-US" altLang="zh-TW" dirty="0">
                <a:ea typeface="新細明體" pitchFamily="18" charset="-120"/>
              </a:rPr>
            </a:br>
            <a:r>
              <a:rPr lang="en-US" altLang="zh-TW" sz="2700" dirty="0">
                <a:ea typeface="新細明體" pitchFamily="18" charset="-120"/>
              </a:rPr>
              <a:t>(Assume Signal </a:t>
            </a:r>
            <a:r>
              <a:rPr lang="en-US" altLang="zh-TW" sz="2700" dirty="0" err="1">
                <a:ea typeface="新細明體" pitchFamily="18" charset="-120"/>
              </a:rPr>
              <a:t>S</a:t>
            </a:r>
            <a:r>
              <a:rPr lang="en-US" altLang="zh-TW" sz="2700" baseline="-25000" dirty="0" err="1">
                <a:ea typeface="新細明體" pitchFamily="18" charset="-120"/>
              </a:rPr>
              <a:t>k</a:t>
            </a:r>
            <a:r>
              <a:rPr lang="en-US" altLang="zh-TW" sz="2700" dirty="0">
                <a:ea typeface="新細明體" pitchFamily="18" charset="-120"/>
              </a:rPr>
              <a:t> is already smoothed by a hamming window to simplify the discussion)</a:t>
            </a:r>
            <a:br>
              <a:rPr lang="en-US" altLang="zh-TW" sz="2700" dirty="0">
                <a:ea typeface="新細明體" pitchFamily="18" charset="-120"/>
              </a:rPr>
            </a:br>
            <a:endParaRPr lang="en-US" altLang="zh-TW" dirty="0">
              <a:ea typeface="新細明體" pitchFamily="18" charset="-120"/>
            </a:endParaRPr>
          </a:p>
        </p:txBody>
      </p:sp>
      <mc:AlternateContent xmlns:mc="http://schemas.openxmlformats.org/markup-compatibility/2006">
        <mc:Choice xmlns:a14="http://schemas.microsoft.com/office/drawing/2010/main" Requires="a14">
          <p:sp>
            <p:nvSpPr>
              <p:cNvPr id="11269" name="Rectangle 3"/>
              <p:cNvSpPr>
                <a:spLocks noGrp="1" noChangeArrowheads="1"/>
              </p:cNvSpPr>
              <p:nvPr>
                <p:ph type="body" sz="half" idx="1"/>
              </p:nvPr>
            </p:nvSpPr>
            <p:spPr>
              <a:xfrm>
                <a:off x="463550" y="1572518"/>
                <a:ext cx="9072562" cy="4530725"/>
              </a:xfrm>
              <a:noFill/>
            </p:spPr>
            <p:txBody>
              <a:bodyPr lIns="92075" tIns="46038" rIns="92075" bIns="46038"/>
              <a:lstStyle/>
              <a:p>
                <a:pPr>
                  <a:lnSpc>
                    <a:spcPct val="80000"/>
                  </a:lnSpc>
                </a:pPr>
                <a:r>
                  <a:rPr lang="en-US" altLang="zh-TW" sz="2400" dirty="0">
                    <a:ea typeface="新細明體" pitchFamily="18" charset="-120"/>
                  </a:rPr>
                  <a:t>Forward Transform </a:t>
                </a:r>
                <a:r>
                  <a:rPr lang="en-US" altLang="zh-TW" sz="2400" i="1" dirty="0">
                    <a:ea typeface="新細明體" pitchFamily="18" charset="-120"/>
                  </a:rPr>
                  <a:t>(FT) </a:t>
                </a:r>
                <a:r>
                  <a:rPr lang="en-US" altLang="zh-TW" sz="2400" dirty="0">
                    <a:ea typeface="新細明體" pitchFamily="18" charset="-120"/>
                  </a:rPr>
                  <a:t>of </a:t>
                </a:r>
                <a:r>
                  <a:rPr lang="en-US" altLang="zh-TW" sz="2400" i="1" dirty="0">
                    <a:ea typeface="新細明體" pitchFamily="18" charset="-120"/>
                  </a:rPr>
                  <a:t>N</a:t>
                </a:r>
                <a:r>
                  <a:rPr lang="en-US" altLang="zh-TW" sz="2400" dirty="0">
                    <a:ea typeface="新細明體" pitchFamily="18" charset="-120"/>
                  </a:rPr>
                  <a:t> samples: </a:t>
                </a:r>
                <a14:m>
                  <m:oMath xmlns:m="http://schemas.openxmlformats.org/officeDocument/2006/math">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𝑋</m:t>
                        </m:r>
                      </m:e>
                      <m:sub>
                        <m:r>
                          <a:rPr lang="en-US" sz="2400" i="1">
                            <a:solidFill>
                              <a:srgbClr val="000000"/>
                            </a:solidFill>
                            <a:latin typeface="Cambria Math" panose="02040503050406030204" pitchFamily="18" charset="0"/>
                          </a:rPr>
                          <m:t>𝑚</m:t>
                        </m:r>
                      </m:sub>
                    </m:sSub>
                  </m:oMath>
                </a14:m>
                <a:r>
                  <a:rPr lang="en-US" altLang="zh-TW" sz="2400" dirty="0">
                    <a:ea typeface="新細明體" pitchFamily="18" charset="-120"/>
                  </a:rPr>
                  <a:t> =</a:t>
                </a:r>
                <a14:m>
                  <m:oMath xmlns:m="http://schemas.openxmlformats.org/officeDocument/2006/math">
                    <m:r>
                      <a:rPr lang="en-US" sz="2400">
                        <a:solidFill>
                          <a:srgbClr val="000000"/>
                        </a:solidFill>
                        <a:latin typeface="Cambria Math" panose="02040503050406030204" pitchFamily="18" charset="0"/>
                      </a:rPr>
                      <m:t> </m:t>
                    </m:r>
                    <m:r>
                      <a:rPr lang="en-US" sz="2400" i="1">
                        <a:solidFill>
                          <a:srgbClr val="000000"/>
                        </a:solidFill>
                        <a:latin typeface="Cambria Math" panose="02040503050406030204" pitchFamily="18" charset="0"/>
                      </a:rPr>
                      <m:t>𝐹𝑇</m:t>
                    </m:r>
                  </m:oMath>
                </a14:m>
                <a:r>
                  <a:rPr lang="en-US" altLang="zh-TW" sz="2400" dirty="0">
                    <a:ea typeface="新細明體" pitchFamily="18" charset="-120"/>
                  </a:rPr>
                  <a:t>(</a:t>
                </a:r>
                <a14:m>
                  <m:oMath xmlns:m="http://schemas.openxmlformats.org/officeDocument/2006/math">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𝑠</m:t>
                        </m:r>
                      </m:e>
                      <m:sub>
                        <m:r>
                          <a:rPr lang="en-US" sz="2400" i="1">
                            <a:solidFill>
                              <a:srgbClr val="000000"/>
                            </a:solidFill>
                            <a:latin typeface="Cambria Math" panose="02040503050406030204" pitchFamily="18" charset="0"/>
                          </a:rPr>
                          <m:t>𝑘</m:t>
                        </m:r>
                      </m:sub>
                    </m:sSub>
                  </m:oMath>
                </a14:m>
                <a:r>
                  <a:rPr lang="en-US" altLang="zh-TW" sz="2400" dirty="0">
                    <a:ea typeface="新細明體" pitchFamily="18" charset="-120"/>
                  </a:rPr>
                  <a:t>)</a:t>
                </a:r>
              </a:p>
              <a:p>
                <a:pPr eaLnBrk="1" hangingPunct="1">
                  <a:lnSpc>
                    <a:spcPct val="80000"/>
                  </a:lnSpc>
                </a:pPr>
                <a:endParaRPr lang="en-US" altLang="zh-TW" sz="2000" dirty="0">
                  <a:ea typeface="新細明體" pitchFamily="18" charset="-120"/>
                </a:endParaRPr>
              </a:p>
              <a:p>
                <a:pPr eaLnBrk="1" hangingPunct="1">
                  <a:lnSpc>
                    <a:spcPct val="80000"/>
                  </a:lnSpc>
                </a:pPr>
                <a:endParaRPr lang="en-US" altLang="zh-TW" sz="2000" dirty="0">
                  <a:ea typeface="新細明體" pitchFamily="18" charset="-120"/>
                </a:endParaRPr>
              </a:p>
              <a:p>
                <a:pPr eaLnBrk="1" hangingPunct="1">
                  <a:lnSpc>
                    <a:spcPct val="80000"/>
                  </a:lnSpc>
                </a:pPr>
                <a:endParaRPr lang="en-US" altLang="zh-TW" sz="2000" dirty="0">
                  <a:ea typeface="新細明體" pitchFamily="18" charset="-120"/>
                </a:endParaRPr>
              </a:p>
            </p:txBody>
          </p:sp>
        </mc:Choice>
        <mc:Fallback>
          <p:sp>
            <p:nvSpPr>
              <p:cNvPr id="11269" name="Rectangle 3"/>
              <p:cNvSpPr>
                <a:spLocks noGrp="1" noRot="1" noChangeAspect="1" noMove="1" noResize="1" noEditPoints="1" noAdjustHandles="1" noChangeArrowheads="1" noChangeShapeType="1" noTextEdit="1"/>
              </p:cNvSpPr>
              <p:nvPr>
                <p:ph type="body" sz="half" idx="1"/>
              </p:nvPr>
            </p:nvSpPr>
            <p:spPr>
              <a:xfrm>
                <a:off x="463550" y="1572518"/>
                <a:ext cx="9072562" cy="4530725"/>
              </a:xfrm>
              <a:blipFill>
                <a:blip r:embed="rId2"/>
                <a:stretch>
                  <a:fillRect l="-874" t="-25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270" name="Object 8"/>
              <p:cNvSpPr txBox="1">
                <a:spLocks noGrp="1"/>
              </p:cNvSpPr>
              <p:nvPr>
                <p:ph sz="quarter" idx="2"/>
              </p:nvPr>
            </p:nvSpPr>
            <p:spPr bwMode="auto">
              <a:xfrm>
                <a:off x="647845" y="1982230"/>
                <a:ext cx="9072562" cy="4353459"/>
              </a:xfrm>
              <a:prstGeom prst="rect">
                <a:avLst/>
              </a:prstGeom>
              <a:noFill/>
              <a:ln>
                <a:noFill/>
              </a:ln>
            </p:spPr>
            <p:txBody>
              <a:bodyPr>
                <a:noAutofit/>
              </a:bodyPr>
              <a:lstStyle/>
              <a:p>
                <a:pPr>
                  <a:buNone/>
                </a:pPr>
                <a14:m>
                  <m:oMath xmlns:m="http://schemas.openxmlformats.org/officeDocument/2006/math">
                    <m:sSub>
                      <m:sSubPr>
                        <m:ctrlPr>
                          <a:rPr lang="en-US" sz="1800" i="1" smtClean="0">
                            <a:solidFill>
                              <a:srgbClr val="000000"/>
                            </a:solidFill>
                            <a:latin typeface="Cambria Math" panose="02040503050406030204" pitchFamily="18" charset="0"/>
                          </a:rPr>
                        </m:ctrlPr>
                      </m:sSubPr>
                      <m:e>
                        <m:r>
                          <a:rPr lang="en-US" sz="1800" i="1">
                            <a:solidFill>
                              <a:srgbClr val="000000"/>
                            </a:solidFill>
                            <a:latin typeface="Cambria Math" panose="02040503050406030204" pitchFamily="18" charset="0"/>
                          </a:rPr>
                          <m:t>𝑋</m:t>
                        </m:r>
                      </m:e>
                      <m:sub>
                        <m:r>
                          <a:rPr lang="en-US" sz="1800" i="1">
                            <a:solidFill>
                              <a:srgbClr val="000000"/>
                            </a:solidFill>
                            <a:latin typeface="Cambria Math" panose="02040503050406030204" pitchFamily="18" charset="0"/>
                          </a:rPr>
                          <m:t>𝑚</m:t>
                        </m:r>
                        <m:r>
                          <a:rPr lang="en-US" sz="1800" i="1">
                            <a:solidFill>
                              <a:srgbClr val="000000"/>
                            </a:solidFill>
                            <a:latin typeface="Cambria Math" panose="02040503050406030204" pitchFamily="18" charset="0"/>
                          </a:rPr>
                          <m:t>=0,1.,</m:t>
                        </m:r>
                        <m:r>
                          <a:rPr lang="en-US" sz="1800" i="1">
                            <a:solidFill>
                              <a:srgbClr val="000000"/>
                            </a:solidFill>
                            <a:latin typeface="Cambria Math" panose="02040503050406030204" pitchFamily="18" charset="0"/>
                          </a:rPr>
                          <m:t>𝑁</m:t>
                        </m:r>
                        <m:r>
                          <a:rPr lang="en-US" sz="1800" i="1">
                            <a:solidFill>
                              <a:srgbClr val="000000"/>
                            </a:solidFill>
                            <a:latin typeface="Cambria Math" panose="02040503050406030204" pitchFamily="18" charset="0"/>
                          </a:rPr>
                          <m:t>−1</m:t>
                        </m:r>
                      </m:sub>
                    </m:sSub>
                    <m:r>
                      <a:rPr lang="en-US" sz="1800" i="1">
                        <a:solidFill>
                          <a:srgbClr val="000000"/>
                        </a:solidFill>
                        <a:latin typeface="Cambria Math" panose="02040503050406030204" pitchFamily="18" charset="0"/>
                      </a:rPr>
                      <m:t>(</m:t>
                    </m:r>
                    <m:r>
                      <m:rPr>
                        <m:nor/>
                      </m:rPr>
                      <a:rPr lang="en-US" sz="1800" i="0">
                        <a:solidFill>
                          <a:srgbClr val="000000"/>
                        </a:solidFill>
                        <a:latin typeface="Cambria Math" panose="02040503050406030204" pitchFamily="18" charset="0"/>
                      </a:rPr>
                      <m:t>com</m:t>
                    </m:r>
                    <m:r>
                      <m:rPr>
                        <m:nor/>
                      </m:rPr>
                      <a:rPr lang="en-US" sz="1800" b="0" i="0" smtClean="0">
                        <a:solidFill>
                          <a:srgbClr val="000000"/>
                        </a:solidFill>
                        <a:latin typeface="Cambria Math" panose="02040503050406030204" pitchFamily="18" charset="0"/>
                      </a:rPr>
                      <m:t>plex</m:t>
                    </m:r>
                    <m:r>
                      <a:rPr lang="en-US" sz="1800" b="0" i="1" smtClean="0">
                        <a:solidFill>
                          <a:srgbClr val="000000"/>
                        </a:solidFill>
                        <a:latin typeface="Cambria Math" panose="02040503050406030204" pitchFamily="18" charset="0"/>
                      </a:rPr>
                      <m:t> </m:t>
                    </m:r>
                    <m:r>
                      <a:rPr lang="en-US" sz="1800" b="0" i="1" smtClean="0">
                        <a:solidFill>
                          <a:srgbClr val="000000"/>
                        </a:solidFill>
                        <a:latin typeface="Cambria Math" panose="02040503050406030204" pitchFamily="18" charset="0"/>
                      </a:rPr>
                      <m:t>𝑛𝑢𝑚𝑏𝑒𝑟𝑠</m:t>
                    </m:r>
                    <m:r>
                      <a:rPr lang="en-US" sz="1800" i="1">
                        <a:solidFill>
                          <a:srgbClr val="000000"/>
                        </a:solidFill>
                        <a:latin typeface="Cambria Math" panose="02040503050406030204" pitchFamily="18" charset="0"/>
                      </a:rPr>
                      <m:t>)=</m:t>
                    </m:r>
                    <m:r>
                      <a:rPr lang="en-US" sz="1800" i="0">
                        <a:solidFill>
                          <a:srgbClr val="000000"/>
                        </a:solidFill>
                        <a:latin typeface="Cambria Math" panose="02040503050406030204" pitchFamily="18" charset="0"/>
                      </a:rPr>
                      <m:t> </m:t>
                    </m:r>
                    <m:r>
                      <a:rPr lang="en-US" sz="1800" i="1">
                        <a:solidFill>
                          <a:srgbClr val="000000"/>
                        </a:solidFill>
                        <a:latin typeface="Cambria Math" panose="02040503050406030204" pitchFamily="18" charset="0"/>
                      </a:rPr>
                      <m:t>𝐹𝑇</m:t>
                    </m:r>
                    <m:r>
                      <a:rPr lang="en-US" sz="1800" i="1">
                        <a:solidFill>
                          <a:srgbClr val="000000"/>
                        </a:solidFill>
                        <a:latin typeface="Cambria Math" panose="02040503050406030204" pitchFamily="18" charset="0"/>
                      </a:rPr>
                      <m:t> {</m:t>
                    </m:r>
                    <m:r>
                      <a:rPr lang="en-US" sz="1800" i="0">
                        <a:solidFill>
                          <a:srgbClr val="000000"/>
                        </a:solidFill>
                        <a:latin typeface="Cambria Math" panose="02040503050406030204" pitchFamily="18" charset="0"/>
                      </a:rPr>
                      <m:t> </m:t>
                    </m:r>
                    <m:sSub>
                      <m:sSubPr>
                        <m:ctrlPr>
                          <a:rPr lang="en-US" sz="1800" i="1">
                            <a:solidFill>
                              <a:srgbClr val="000000"/>
                            </a:solidFill>
                            <a:latin typeface="Cambria Math" panose="02040503050406030204" pitchFamily="18" charset="0"/>
                          </a:rPr>
                        </m:ctrlPr>
                      </m:sSubPr>
                      <m:e>
                        <m:r>
                          <a:rPr lang="en-US" sz="1800" i="1">
                            <a:solidFill>
                              <a:srgbClr val="000000"/>
                            </a:solidFill>
                            <a:latin typeface="Cambria Math" panose="02040503050406030204" pitchFamily="18" charset="0"/>
                          </a:rPr>
                          <m:t>𝑠</m:t>
                        </m:r>
                      </m:e>
                      <m:sub>
                        <m:r>
                          <a:rPr lang="en-US" sz="1800" i="1">
                            <a:solidFill>
                              <a:srgbClr val="000000"/>
                            </a:solidFill>
                            <a:latin typeface="Cambria Math" panose="02040503050406030204" pitchFamily="18" charset="0"/>
                          </a:rPr>
                          <m:t>𝑘</m:t>
                        </m:r>
                        <m:r>
                          <a:rPr lang="en-US" sz="1800" i="1">
                            <a:solidFill>
                              <a:srgbClr val="000000"/>
                            </a:solidFill>
                            <a:latin typeface="Cambria Math" panose="02040503050406030204" pitchFamily="18" charset="0"/>
                          </a:rPr>
                          <m:t>=0,1,2..,</m:t>
                        </m:r>
                        <m:r>
                          <a:rPr lang="en-US" sz="1800" i="1">
                            <a:solidFill>
                              <a:srgbClr val="000000"/>
                            </a:solidFill>
                            <a:latin typeface="Cambria Math" panose="02040503050406030204" pitchFamily="18" charset="0"/>
                          </a:rPr>
                          <m:t>𝑁</m:t>
                        </m:r>
                        <m:r>
                          <a:rPr lang="en-US" sz="1800" i="1">
                            <a:solidFill>
                              <a:srgbClr val="000000"/>
                            </a:solidFill>
                            <a:latin typeface="Cambria Math" panose="02040503050406030204" pitchFamily="18" charset="0"/>
                          </a:rPr>
                          <m:t>−1</m:t>
                        </m:r>
                      </m:sub>
                    </m:sSub>
                    <m:r>
                      <a:rPr lang="en-US" sz="1800" i="1">
                        <a:solidFill>
                          <a:srgbClr val="000000"/>
                        </a:solidFill>
                        <a:latin typeface="Cambria Math" panose="02040503050406030204" pitchFamily="18" charset="0"/>
                      </a:rPr>
                      <m:t>(</m:t>
                    </m:r>
                    <m:r>
                      <m:rPr>
                        <m:nor/>
                      </m:rPr>
                      <a:rPr lang="en-US" sz="1800" i="0">
                        <a:solidFill>
                          <a:srgbClr val="000000"/>
                        </a:solidFill>
                        <a:latin typeface="Cambria Math" panose="02040503050406030204" pitchFamily="18" charset="0"/>
                      </a:rPr>
                      <m:t>real</m:t>
                    </m:r>
                    <m:r>
                      <m:rPr>
                        <m:nor/>
                      </m:rPr>
                      <a:rPr lang="en-US" sz="1800" i="0">
                        <a:solidFill>
                          <a:srgbClr val="000000"/>
                        </a:solidFill>
                        <a:latin typeface="Cambria Math" panose="02040503050406030204" pitchFamily="18" charset="0"/>
                      </a:rPr>
                      <m:t> </m:t>
                    </m:r>
                    <m:r>
                      <m:rPr>
                        <m:nor/>
                      </m:rPr>
                      <a:rPr lang="en-US" sz="1800" i="0">
                        <a:solidFill>
                          <a:srgbClr val="000000"/>
                        </a:solidFill>
                        <a:latin typeface="Cambria Math" panose="02040503050406030204" pitchFamily="18" charset="0"/>
                      </a:rPr>
                      <m:t>numbers</m:t>
                    </m:r>
                    <m:r>
                      <a:rPr lang="en-US" sz="1800" i="1">
                        <a:solidFill>
                          <a:srgbClr val="000000"/>
                        </a:solidFill>
                        <a:latin typeface="Cambria Math" panose="02040503050406030204" pitchFamily="18" charset="0"/>
                      </a:rPr>
                      <m:t>)}</m:t>
                    </m:r>
                  </m:oMath>
                </a14:m>
                <a:r>
                  <a:rPr lang="en-US" sz="1800" i="1" dirty="0">
                    <a:solidFill>
                      <a:srgbClr val="000000"/>
                    </a:solidFill>
                    <a:latin typeface="Cambria Math" panose="02040503050406030204" pitchFamily="18" charset="0"/>
                  </a:rPr>
                  <a:t>, the equation is </a:t>
                </a:r>
                <a:br>
                  <a:rPr lang="en-US" sz="1800"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800" i="1">
                              <a:solidFill>
                                <a:srgbClr val="000000"/>
                              </a:solidFill>
                              <a:latin typeface="Cambria Math" panose="02040503050406030204" pitchFamily="18" charset="0"/>
                            </a:rPr>
                          </m:ctrlPr>
                        </m:sSubPr>
                        <m:e>
                          <m:r>
                            <a:rPr lang="en-US" sz="1800" i="1">
                              <a:solidFill>
                                <a:srgbClr val="000000"/>
                              </a:solidFill>
                              <a:latin typeface="Cambria Math" panose="02040503050406030204" pitchFamily="18" charset="0"/>
                            </a:rPr>
                            <m:t>𝑋</m:t>
                          </m:r>
                        </m:e>
                        <m:sub>
                          <m:r>
                            <a:rPr lang="en-US" sz="1800" i="1">
                              <a:solidFill>
                                <a:srgbClr val="000000"/>
                              </a:solidFill>
                              <a:latin typeface="Cambria Math" panose="02040503050406030204" pitchFamily="18" charset="0"/>
                            </a:rPr>
                            <m:t>𝑚</m:t>
                          </m:r>
                        </m:sub>
                      </m:sSub>
                      <m:r>
                        <a:rPr lang="en-US" sz="1800" i="1">
                          <a:solidFill>
                            <a:srgbClr val="000000"/>
                          </a:solidFill>
                          <a:latin typeface="Cambria Math" panose="02040503050406030204" pitchFamily="18" charset="0"/>
                        </a:rPr>
                        <m:t>=</m:t>
                      </m:r>
                      <m:nary>
                        <m:naryPr>
                          <m:chr m:val="∑"/>
                          <m:ctrlPr>
                            <a:rPr lang="en-US" sz="1800" i="1">
                              <a:solidFill>
                                <a:srgbClr val="000000"/>
                              </a:solidFill>
                              <a:latin typeface="Cambria Math" panose="02040503050406030204" pitchFamily="18" charset="0"/>
                            </a:rPr>
                          </m:ctrlPr>
                        </m:naryPr>
                        <m:sub>
                          <m:r>
                            <a:rPr lang="en-US" sz="1800" i="1">
                              <a:solidFill>
                                <a:srgbClr val="000000"/>
                              </a:solidFill>
                              <a:latin typeface="Cambria Math" panose="02040503050406030204" pitchFamily="18" charset="0"/>
                            </a:rPr>
                            <m:t>𝑘</m:t>
                          </m:r>
                          <m:r>
                            <a:rPr lang="en-US" sz="1800" i="1">
                              <a:solidFill>
                                <a:srgbClr val="000000"/>
                              </a:solidFill>
                              <a:latin typeface="Cambria Math" panose="02040503050406030204" pitchFamily="18" charset="0"/>
                            </a:rPr>
                            <m:t>=0</m:t>
                          </m:r>
                        </m:sub>
                        <m:sup>
                          <m:r>
                            <a:rPr lang="en-US" sz="1800" i="1">
                              <a:solidFill>
                                <a:srgbClr val="000000"/>
                              </a:solidFill>
                              <a:latin typeface="Cambria Math" panose="02040503050406030204" pitchFamily="18" charset="0"/>
                            </a:rPr>
                            <m:t>𝑁</m:t>
                          </m:r>
                          <m:r>
                            <a:rPr lang="en-US" sz="1800" i="1">
                              <a:solidFill>
                                <a:srgbClr val="000000"/>
                              </a:solidFill>
                              <a:latin typeface="Cambria Math" panose="02040503050406030204" pitchFamily="18" charset="0"/>
                            </a:rPr>
                            <m:t>−1</m:t>
                          </m:r>
                        </m:sup>
                        <m:e>
                          <m:sSub>
                            <m:sSubPr>
                              <m:ctrlPr>
                                <a:rPr lang="en-US" sz="1800" i="1">
                                  <a:solidFill>
                                    <a:srgbClr val="000000"/>
                                  </a:solidFill>
                                  <a:latin typeface="Cambria Math" panose="02040503050406030204" pitchFamily="18" charset="0"/>
                                </a:rPr>
                              </m:ctrlPr>
                            </m:sSubPr>
                            <m:e>
                              <m:r>
                                <a:rPr lang="en-US" sz="1800" i="1">
                                  <a:solidFill>
                                    <a:srgbClr val="000000"/>
                                  </a:solidFill>
                                  <a:latin typeface="Cambria Math" panose="02040503050406030204" pitchFamily="18" charset="0"/>
                                </a:rPr>
                                <m:t>𝑠</m:t>
                              </m:r>
                            </m:e>
                            <m:sub>
                              <m:r>
                                <a:rPr lang="en-US" sz="1800" i="1">
                                  <a:solidFill>
                                    <a:srgbClr val="000000"/>
                                  </a:solidFill>
                                  <a:latin typeface="Cambria Math" panose="02040503050406030204" pitchFamily="18" charset="0"/>
                                </a:rPr>
                                <m:t>𝑘</m:t>
                              </m:r>
                            </m:sub>
                          </m:sSub>
                          <m:sSup>
                            <m:sSupPr>
                              <m:ctrlPr>
                                <a:rPr lang="en-US" sz="1800" i="1">
                                  <a:solidFill>
                                    <a:srgbClr val="000000"/>
                                  </a:solidFill>
                                  <a:latin typeface="Cambria Math" panose="02040503050406030204" pitchFamily="18" charset="0"/>
                                </a:rPr>
                              </m:ctrlPr>
                            </m:sSupPr>
                            <m:e>
                              <m:r>
                                <a:rPr lang="en-US" sz="1800" i="1">
                                  <a:solidFill>
                                    <a:srgbClr val="000000"/>
                                  </a:solidFill>
                                  <a:latin typeface="Cambria Math" panose="02040503050406030204" pitchFamily="18" charset="0"/>
                                </a:rPr>
                                <m:t>𝑒</m:t>
                              </m:r>
                            </m:e>
                            <m:sup>
                              <m:r>
                                <a:rPr lang="en-US" sz="1800" i="1">
                                  <a:solidFill>
                                    <a:srgbClr val="000000"/>
                                  </a:solidFill>
                                  <a:latin typeface="Cambria Math" panose="02040503050406030204" pitchFamily="18" charset="0"/>
                                </a:rPr>
                                <m:t>−</m:t>
                              </m:r>
                              <m:r>
                                <a:rPr lang="en-US" sz="1800" i="1">
                                  <a:solidFill>
                                    <a:srgbClr val="000000"/>
                                  </a:solidFill>
                                  <a:latin typeface="Cambria Math" panose="02040503050406030204" pitchFamily="18" charset="0"/>
                                </a:rPr>
                                <m:t>𝑗</m:t>
                              </m:r>
                              <m:d>
                                <m:dPr>
                                  <m:ctrlPr>
                                    <a:rPr lang="en-US" sz="1800" i="1">
                                      <a:solidFill>
                                        <a:srgbClr val="000000"/>
                                      </a:solidFill>
                                      <a:latin typeface="Cambria Math" panose="02040503050406030204" pitchFamily="18" charset="0"/>
                                    </a:rPr>
                                  </m:ctrlPr>
                                </m:dPr>
                                <m:e>
                                  <m:f>
                                    <m:fPr>
                                      <m:ctrlPr>
                                        <a:rPr lang="en-US" sz="1800" i="1">
                                          <a:solidFill>
                                            <a:srgbClr val="000000"/>
                                          </a:solidFill>
                                          <a:latin typeface="Cambria Math" panose="02040503050406030204" pitchFamily="18" charset="0"/>
                                        </a:rPr>
                                      </m:ctrlPr>
                                    </m:fPr>
                                    <m:num>
                                      <m:r>
                                        <a:rPr lang="en-US" sz="1800" i="1">
                                          <a:solidFill>
                                            <a:srgbClr val="000000"/>
                                          </a:solidFill>
                                          <a:latin typeface="Cambria Math" panose="02040503050406030204" pitchFamily="18" charset="0"/>
                                        </a:rPr>
                                        <m:t>2</m:t>
                                      </m:r>
                                      <m:r>
                                        <a:rPr lang="en-US" sz="1800" i="1">
                                          <a:solidFill>
                                            <a:srgbClr val="000000"/>
                                          </a:solidFill>
                                          <a:latin typeface="Cambria Math" panose="02040503050406030204" pitchFamily="18" charset="0"/>
                                        </a:rPr>
                                        <m:t>𝜋</m:t>
                                      </m:r>
                                      <m:r>
                                        <a:rPr lang="en-US" sz="1800" i="1">
                                          <a:solidFill>
                                            <a:srgbClr val="000000"/>
                                          </a:solidFill>
                                          <a:latin typeface="Cambria Math" panose="02040503050406030204" pitchFamily="18" charset="0"/>
                                        </a:rPr>
                                        <m:t>𝑘𝑚</m:t>
                                      </m:r>
                                    </m:num>
                                    <m:den>
                                      <m:r>
                                        <a:rPr lang="en-US" sz="1800" i="1">
                                          <a:solidFill>
                                            <a:srgbClr val="000000"/>
                                          </a:solidFill>
                                          <a:latin typeface="Cambria Math" panose="02040503050406030204" pitchFamily="18" charset="0"/>
                                        </a:rPr>
                                        <m:t>𝑁</m:t>
                                      </m:r>
                                    </m:den>
                                  </m:f>
                                </m:e>
                              </m:d>
                            </m:sup>
                          </m:sSup>
                        </m:e>
                      </m:nary>
                      <m:r>
                        <a:rPr lang="en-US" sz="1800" i="1">
                          <a:solidFill>
                            <a:srgbClr val="000000"/>
                          </a:solidFill>
                          <a:latin typeface="Cambria Math" panose="02040503050406030204" pitchFamily="18" charset="0"/>
                        </a:rPr>
                        <m:t>,</m:t>
                      </m:r>
                      <m:r>
                        <a:rPr lang="en-US" sz="1800" i="1">
                          <a:solidFill>
                            <a:srgbClr val="000000"/>
                          </a:solidFill>
                          <a:latin typeface="Cambria Math" panose="02040503050406030204" pitchFamily="18" charset="0"/>
                        </a:rPr>
                        <m:t>𝑚</m:t>
                      </m:r>
                      <m:r>
                        <a:rPr lang="en-US" sz="1800" i="1">
                          <a:solidFill>
                            <a:srgbClr val="000000"/>
                          </a:solidFill>
                          <a:latin typeface="Cambria Math" panose="02040503050406030204" pitchFamily="18" charset="0"/>
                        </a:rPr>
                        <m:t>=0,1,2,3,...,</m:t>
                      </m:r>
                      <m:r>
                        <a:rPr lang="en-US" sz="1800" i="1">
                          <a:solidFill>
                            <a:srgbClr val="000000"/>
                          </a:solidFill>
                          <a:latin typeface="Cambria Math" panose="02040503050406030204" pitchFamily="18" charset="0"/>
                        </a:rPr>
                        <m:t>𝑁</m:t>
                      </m:r>
                      <m:r>
                        <a:rPr lang="en-US" sz="1800" i="1">
                          <a:solidFill>
                            <a:srgbClr val="000000"/>
                          </a:solidFill>
                          <a:latin typeface="Cambria Math" panose="02040503050406030204" pitchFamily="18" charset="0"/>
                        </a:rPr>
                        <m:t>−1,</m:t>
                      </m:r>
                      <m:r>
                        <m:rPr>
                          <m:nor/>
                        </m:rPr>
                        <a:rPr lang="en-US" sz="1800" i="0">
                          <a:solidFill>
                            <a:srgbClr val="000000"/>
                          </a:solidFill>
                          <a:latin typeface="Cambria Math" panose="02040503050406030204" pitchFamily="18" charset="0"/>
                        </a:rPr>
                        <m:t>and</m:t>
                      </m:r>
                      <m:r>
                        <m:rPr>
                          <m:nor/>
                        </m:rPr>
                        <a:rPr lang="en-US" sz="1800" i="0">
                          <a:solidFill>
                            <a:srgbClr val="000000"/>
                          </a:solidFill>
                          <a:latin typeface="Cambria Math" panose="02040503050406030204" pitchFamily="18" charset="0"/>
                        </a:rPr>
                        <m:t> </m:t>
                      </m:r>
                      <m:sSup>
                        <m:sSupPr>
                          <m:ctrlPr>
                            <a:rPr lang="en-US" sz="1800" i="1">
                              <a:solidFill>
                                <a:srgbClr val="000000"/>
                              </a:solidFill>
                              <a:latin typeface="Cambria Math" panose="02040503050406030204" pitchFamily="18" charset="0"/>
                            </a:rPr>
                          </m:ctrlPr>
                        </m:sSupPr>
                        <m:e>
                          <m:r>
                            <a:rPr lang="en-US" sz="1800" i="1">
                              <a:solidFill>
                                <a:srgbClr val="000000"/>
                              </a:solidFill>
                              <a:latin typeface="Cambria Math" panose="02040503050406030204" pitchFamily="18" charset="0"/>
                            </a:rPr>
                            <m:t>𝑒</m:t>
                          </m:r>
                        </m:e>
                        <m:sup>
                          <m:r>
                            <a:rPr lang="en-US" sz="1800" i="1">
                              <a:solidFill>
                                <a:srgbClr val="000000"/>
                              </a:solidFill>
                              <a:latin typeface="Cambria Math" panose="02040503050406030204" pitchFamily="18" charset="0"/>
                            </a:rPr>
                            <m:t>𝑗</m:t>
                          </m:r>
                          <m:r>
                            <a:rPr lang="en-US" sz="1800" i="1">
                              <a:solidFill>
                                <a:srgbClr val="000000"/>
                              </a:solidFill>
                              <a:latin typeface="Cambria Math" panose="02040503050406030204" pitchFamily="18" charset="0"/>
                            </a:rPr>
                            <m:t>𝜃</m:t>
                          </m:r>
                        </m:sup>
                      </m:sSup>
                      <m:r>
                        <a:rPr lang="en-US" sz="1800" i="1">
                          <a:solidFill>
                            <a:srgbClr val="000000"/>
                          </a:solidFill>
                          <a:latin typeface="Cambria Math" panose="02040503050406030204" pitchFamily="18" charset="0"/>
                        </a:rPr>
                        <m:t>=</m:t>
                      </m:r>
                      <m:func>
                        <m:funcPr>
                          <m:ctrlPr>
                            <a:rPr lang="en-US" sz="1800" i="1">
                              <a:solidFill>
                                <a:srgbClr val="000000"/>
                              </a:solidFill>
                              <a:latin typeface="Cambria Math" panose="02040503050406030204" pitchFamily="18" charset="0"/>
                            </a:rPr>
                          </m:ctrlPr>
                        </m:funcPr>
                        <m:fName>
                          <m:r>
                            <m:rPr>
                              <m:sty m:val="p"/>
                            </m:rPr>
                            <a:rPr lang="en-US" sz="1800" i="0">
                              <a:solidFill>
                                <a:srgbClr val="000000"/>
                              </a:solidFill>
                              <a:latin typeface="Cambria Math" panose="02040503050406030204" pitchFamily="18" charset="0"/>
                            </a:rPr>
                            <m:t>cos</m:t>
                          </m:r>
                        </m:fName>
                        <m:e>
                          <m:r>
                            <a:rPr lang="en-US" sz="1800" i="1">
                              <a:solidFill>
                                <a:srgbClr val="000000"/>
                              </a:solidFill>
                              <a:latin typeface="Cambria Math" panose="02040503050406030204" pitchFamily="18" charset="0"/>
                            </a:rPr>
                            <m:t>(</m:t>
                          </m:r>
                        </m:e>
                      </m:func>
                      <m:r>
                        <a:rPr lang="en-US" sz="1800" i="1">
                          <a:solidFill>
                            <a:srgbClr val="000000"/>
                          </a:solidFill>
                          <a:latin typeface="Cambria Math" panose="02040503050406030204" pitchFamily="18" charset="0"/>
                        </a:rPr>
                        <m:t>𝜃</m:t>
                      </m:r>
                      <m:r>
                        <a:rPr lang="en-US" sz="1800" i="1">
                          <a:solidFill>
                            <a:srgbClr val="000000"/>
                          </a:solidFill>
                          <a:latin typeface="Cambria Math" panose="02040503050406030204" pitchFamily="18" charset="0"/>
                        </a:rPr>
                        <m:t>)+</m:t>
                      </m:r>
                      <m:r>
                        <a:rPr lang="en-US" sz="1800" i="1">
                          <a:solidFill>
                            <a:srgbClr val="000000"/>
                          </a:solidFill>
                          <a:latin typeface="Cambria Math" panose="02040503050406030204" pitchFamily="18" charset="0"/>
                        </a:rPr>
                        <m:t>𝑗</m:t>
                      </m:r>
                      <m:func>
                        <m:funcPr>
                          <m:ctrlPr>
                            <a:rPr lang="en-US" sz="1800" i="1">
                              <a:solidFill>
                                <a:srgbClr val="000000"/>
                              </a:solidFill>
                              <a:latin typeface="Cambria Math" panose="02040503050406030204" pitchFamily="18" charset="0"/>
                            </a:rPr>
                          </m:ctrlPr>
                        </m:funcPr>
                        <m:fName>
                          <m:r>
                            <m:rPr>
                              <m:sty m:val="p"/>
                            </m:rPr>
                            <a:rPr lang="en-US" sz="1800" i="0">
                              <a:solidFill>
                                <a:srgbClr val="000000"/>
                              </a:solidFill>
                              <a:latin typeface="Cambria Math" panose="02040503050406030204" pitchFamily="18" charset="0"/>
                            </a:rPr>
                            <m:t>sin</m:t>
                          </m:r>
                        </m:fName>
                        <m:e>
                          <m:r>
                            <a:rPr lang="en-US" sz="1800" i="1">
                              <a:solidFill>
                                <a:srgbClr val="000000"/>
                              </a:solidFill>
                              <a:latin typeface="Cambria Math" panose="02040503050406030204" pitchFamily="18" charset="0"/>
                            </a:rPr>
                            <m:t>(</m:t>
                          </m:r>
                        </m:e>
                      </m:func>
                      <m:r>
                        <a:rPr lang="en-US" sz="1800" i="1">
                          <a:solidFill>
                            <a:srgbClr val="000000"/>
                          </a:solidFill>
                          <a:latin typeface="Cambria Math" panose="02040503050406030204" pitchFamily="18" charset="0"/>
                        </a:rPr>
                        <m:t>𝜃</m:t>
                      </m:r>
                      <m:r>
                        <a:rPr lang="en-US" sz="1800" i="1">
                          <a:solidFill>
                            <a:srgbClr val="000000"/>
                          </a:solidFill>
                          <a:latin typeface="Cambria Math" panose="02040503050406030204" pitchFamily="18" charset="0"/>
                        </a:rPr>
                        <m:t>),</m:t>
                      </m:r>
                      <m:r>
                        <a:rPr lang="en-US" sz="1800" i="1">
                          <a:solidFill>
                            <a:srgbClr val="000000"/>
                          </a:solidFill>
                          <a:latin typeface="Cambria Math" panose="02040503050406030204" pitchFamily="18" charset="0"/>
                        </a:rPr>
                        <m:t>𝑗</m:t>
                      </m:r>
                      <m:r>
                        <a:rPr lang="en-US" sz="1800" i="1">
                          <a:solidFill>
                            <a:srgbClr val="000000"/>
                          </a:solidFill>
                          <a:latin typeface="Cambria Math" panose="02040503050406030204" pitchFamily="18" charset="0"/>
                        </a:rPr>
                        <m:t>=</m:t>
                      </m:r>
                      <m:rad>
                        <m:radPr>
                          <m:degHide m:val="on"/>
                          <m:ctrlPr>
                            <a:rPr lang="en-US" sz="1800" i="1">
                              <a:solidFill>
                                <a:srgbClr val="000000"/>
                              </a:solidFill>
                              <a:latin typeface="Cambria Math" panose="02040503050406030204" pitchFamily="18" charset="0"/>
                            </a:rPr>
                          </m:ctrlPr>
                        </m:radPr>
                        <m:deg/>
                        <m:e>
                          <m:r>
                            <a:rPr lang="en-US" sz="1800" i="1">
                              <a:solidFill>
                                <a:srgbClr val="000000"/>
                              </a:solidFill>
                              <a:latin typeface="Cambria Math" panose="02040503050406030204" pitchFamily="18" charset="0"/>
                            </a:rPr>
                            <m:t>−1</m:t>
                          </m:r>
                        </m:e>
                      </m:rad>
                    </m:oMath>
                    <m:oMath xmlns:m="http://schemas.openxmlformats.org/officeDocument/2006/math">
                      <m:r>
                        <m:rPr>
                          <m:nor/>
                        </m:rPr>
                        <a:rPr lang="en-US" sz="1800" i="0">
                          <a:solidFill>
                            <a:srgbClr val="000000"/>
                          </a:solidFill>
                          <a:latin typeface="Cambria Math" panose="02040503050406030204" pitchFamily="18" charset="0"/>
                        </a:rPr>
                        <m:t>Input</m:t>
                      </m:r>
                      <m:r>
                        <m:rPr>
                          <m:nor/>
                        </m:rPr>
                        <a:rPr lang="en-US" sz="1800" i="0">
                          <a:solidFill>
                            <a:srgbClr val="000000"/>
                          </a:solidFill>
                          <a:latin typeface="Cambria Math" panose="02040503050406030204" pitchFamily="18" charset="0"/>
                        </a:rPr>
                        <m:t> </m:t>
                      </m:r>
                      <m:r>
                        <a:rPr lang="en-US" sz="1800" i="1">
                          <a:solidFill>
                            <a:srgbClr val="000000"/>
                          </a:solidFill>
                          <a:latin typeface="Cambria Math" panose="02040503050406030204" pitchFamily="18" charset="0"/>
                        </a:rPr>
                        <m:t>(</m:t>
                      </m:r>
                      <m:r>
                        <m:rPr>
                          <m:nor/>
                        </m:rPr>
                        <a:rPr lang="en-US" sz="1800" b="0" i="0" smtClean="0">
                          <a:solidFill>
                            <a:srgbClr val="000000"/>
                          </a:solidFill>
                          <a:latin typeface="Cambria Math" panose="02040503050406030204" pitchFamily="18" charset="0"/>
                        </a:rPr>
                        <m:t>is</m:t>
                      </m:r>
                      <m:r>
                        <m:rPr>
                          <m:nor/>
                        </m:rPr>
                        <a:rPr lang="en-US" sz="1800" b="0" i="0" smtClean="0">
                          <a:solidFill>
                            <a:srgbClr val="000000"/>
                          </a:solidFill>
                          <a:latin typeface="Cambria Math" panose="02040503050406030204" pitchFamily="18" charset="0"/>
                        </a:rPr>
                        <m:t> </m:t>
                      </m:r>
                      <m:r>
                        <m:rPr>
                          <m:nor/>
                        </m:rPr>
                        <a:rPr lang="en-US" sz="1800" b="0" i="0" smtClean="0">
                          <a:solidFill>
                            <a:srgbClr val="000000"/>
                          </a:solidFill>
                          <a:latin typeface="Cambria Math" panose="02040503050406030204" pitchFamily="18" charset="0"/>
                        </a:rPr>
                        <m:t>in</m:t>
                      </m:r>
                      <m:r>
                        <m:rPr>
                          <m:nor/>
                        </m:rPr>
                        <a:rPr lang="en-US" sz="1800" b="0" i="0" smtClean="0">
                          <a:solidFill>
                            <a:srgbClr val="000000"/>
                          </a:solidFill>
                          <a:latin typeface="Cambria Math" panose="02040503050406030204" pitchFamily="18" charset="0"/>
                        </a:rPr>
                        <m:t> </m:t>
                      </m:r>
                      <m:r>
                        <m:rPr>
                          <m:nor/>
                        </m:rPr>
                        <a:rPr lang="en-US" sz="1800" i="0">
                          <a:solidFill>
                            <a:srgbClr val="000000"/>
                          </a:solidFill>
                          <a:latin typeface="Cambria Math" panose="02040503050406030204" pitchFamily="18" charset="0"/>
                        </a:rPr>
                        <m:t>time</m:t>
                      </m:r>
                      <m:r>
                        <m:rPr>
                          <m:nor/>
                        </m:rPr>
                        <a:rPr lang="en-US" sz="1800" i="0">
                          <a:solidFill>
                            <a:srgbClr val="000000"/>
                          </a:solidFill>
                          <a:latin typeface="Cambria Math" panose="02040503050406030204" pitchFamily="18" charset="0"/>
                        </a:rPr>
                        <m:t> </m:t>
                      </m:r>
                      <m:r>
                        <m:rPr>
                          <m:nor/>
                        </m:rPr>
                        <a:rPr lang="en-US" sz="1800" i="0">
                          <a:solidFill>
                            <a:srgbClr val="000000"/>
                          </a:solidFill>
                          <a:latin typeface="Cambria Math" panose="02040503050406030204" pitchFamily="18" charset="0"/>
                        </a:rPr>
                        <m:t>domain</m:t>
                      </m:r>
                      <m:r>
                        <a:rPr lang="en-US" sz="1800" i="1">
                          <a:solidFill>
                            <a:srgbClr val="000000"/>
                          </a:solidFill>
                          <a:latin typeface="Cambria Math" panose="02040503050406030204" pitchFamily="18" charset="0"/>
                        </a:rPr>
                        <m:t>)</m:t>
                      </m:r>
                      <m:r>
                        <a:rPr lang="en-US" sz="1800" i="0">
                          <a:solidFill>
                            <a:srgbClr val="000000"/>
                          </a:solidFill>
                          <a:latin typeface="Cambria Math" panose="02040503050406030204" pitchFamily="18" charset="0"/>
                        </a:rPr>
                        <m:t> </m:t>
                      </m:r>
                      <m:r>
                        <a:rPr lang="en-US" sz="1800" i="1">
                          <a:solidFill>
                            <a:srgbClr val="000000"/>
                          </a:solidFill>
                          <a:latin typeface="Cambria Math" panose="02040503050406030204" pitchFamily="18" charset="0"/>
                        </a:rPr>
                        <m:t>=</m:t>
                      </m:r>
                      <m:sSub>
                        <m:sSubPr>
                          <m:ctrlPr>
                            <a:rPr lang="en-US" sz="1800" i="1">
                              <a:solidFill>
                                <a:srgbClr val="000000"/>
                              </a:solidFill>
                              <a:latin typeface="Cambria Math" panose="02040503050406030204" pitchFamily="18" charset="0"/>
                            </a:rPr>
                          </m:ctrlPr>
                        </m:sSubPr>
                        <m:e>
                          <m:r>
                            <a:rPr lang="en-US" sz="1800" i="1">
                              <a:solidFill>
                                <a:srgbClr val="000000"/>
                              </a:solidFill>
                              <a:latin typeface="Cambria Math" panose="02040503050406030204" pitchFamily="18" charset="0"/>
                            </a:rPr>
                            <m:t>𝑠</m:t>
                          </m:r>
                        </m:e>
                        <m:sub>
                          <m:r>
                            <a:rPr lang="en-US" sz="1800" i="1">
                              <a:solidFill>
                                <a:srgbClr val="000000"/>
                              </a:solidFill>
                              <a:latin typeface="Cambria Math" panose="02040503050406030204" pitchFamily="18" charset="0"/>
                            </a:rPr>
                            <m:t>𝑘</m:t>
                          </m:r>
                          <m:r>
                            <a:rPr lang="en-US" sz="1800" i="1">
                              <a:solidFill>
                                <a:srgbClr val="000000"/>
                              </a:solidFill>
                              <a:latin typeface="Cambria Math" panose="02040503050406030204" pitchFamily="18" charset="0"/>
                            </a:rPr>
                            <m:t>=0,1,2,..</m:t>
                          </m:r>
                          <m:r>
                            <a:rPr lang="en-US" sz="1800" i="1">
                              <a:solidFill>
                                <a:srgbClr val="000000"/>
                              </a:solidFill>
                              <a:latin typeface="Cambria Math" panose="02040503050406030204" pitchFamily="18" charset="0"/>
                            </a:rPr>
                            <m:t>𝑁</m:t>
                          </m:r>
                          <m:r>
                            <a:rPr lang="en-US" sz="1800" i="1">
                              <a:solidFill>
                                <a:srgbClr val="000000"/>
                              </a:solidFill>
                              <a:latin typeface="Cambria Math" panose="02040503050406030204" pitchFamily="18" charset="0"/>
                            </a:rPr>
                            <m:t>−1</m:t>
                          </m:r>
                        </m:sub>
                      </m:sSub>
                      <m:r>
                        <a:rPr lang="en-US" sz="1800" i="1">
                          <a:solidFill>
                            <a:srgbClr val="000000"/>
                          </a:solidFill>
                          <a:latin typeface="Cambria Math" panose="02040503050406030204" pitchFamily="18" charset="0"/>
                        </a:rPr>
                        <m:t>=</m:t>
                      </m:r>
                      <m:sSub>
                        <m:sSubPr>
                          <m:ctrlPr>
                            <a:rPr lang="en-US" sz="1800" i="1">
                              <a:solidFill>
                                <a:srgbClr val="000000"/>
                              </a:solidFill>
                              <a:latin typeface="Cambria Math" panose="02040503050406030204" pitchFamily="18" charset="0"/>
                            </a:rPr>
                          </m:ctrlPr>
                        </m:sSubPr>
                        <m:e>
                          <m:r>
                            <a:rPr lang="en-US" sz="1800" i="1">
                              <a:solidFill>
                                <a:srgbClr val="000000"/>
                              </a:solidFill>
                              <a:latin typeface="Cambria Math" panose="02040503050406030204" pitchFamily="18" charset="0"/>
                            </a:rPr>
                            <m:t>𝑠</m:t>
                          </m:r>
                        </m:e>
                        <m:sub>
                          <m:r>
                            <a:rPr lang="en-US" sz="1800" i="1">
                              <a:solidFill>
                                <a:srgbClr val="000000"/>
                              </a:solidFill>
                              <a:latin typeface="Cambria Math" panose="02040503050406030204" pitchFamily="18" charset="0"/>
                            </a:rPr>
                            <m:t>0,</m:t>
                          </m:r>
                        </m:sub>
                      </m:sSub>
                      <m:sSub>
                        <m:sSubPr>
                          <m:ctrlPr>
                            <a:rPr lang="en-US" sz="1800" i="1">
                              <a:solidFill>
                                <a:srgbClr val="000000"/>
                              </a:solidFill>
                              <a:latin typeface="Cambria Math" panose="02040503050406030204" pitchFamily="18" charset="0"/>
                            </a:rPr>
                          </m:ctrlPr>
                        </m:sSubPr>
                        <m:e>
                          <m:r>
                            <a:rPr lang="en-US" sz="1800" i="1">
                              <a:solidFill>
                                <a:srgbClr val="000000"/>
                              </a:solidFill>
                              <a:latin typeface="Cambria Math" panose="02040503050406030204" pitchFamily="18" charset="0"/>
                            </a:rPr>
                            <m:t>𝑠</m:t>
                          </m:r>
                        </m:e>
                        <m:sub>
                          <m:r>
                            <a:rPr lang="en-US" sz="1800" i="1">
                              <a:solidFill>
                                <a:srgbClr val="000000"/>
                              </a:solidFill>
                              <a:latin typeface="Cambria Math" panose="02040503050406030204" pitchFamily="18" charset="0"/>
                            </a:rPr>
                            <m:t>1,</m:t>
                          </m:r>
                        </m:sub>
                      </m:sSub>
                      <m:sSub>
                        <m:sSubPr>
                          <m:ctrlPr>
                            <a:rPr lang="en-US" sz="1800" i="1">
                              <a:solidFill>
                                <a:srgbClr val="000000"/>
                              </a:solidFill>
                              <a:latin typeface="Cambria Math" panose="02040503050406030204" pitchFamily="18" charset="0"/>
                            </a:rPr>
                          </m:ctrlPr>
                        </m:sSubPr>
                        <m:e>
                          <m:r>
                            <a:rPr lang="en-US" sz="1800" i="1">
                              <a:solidFill>
                                <a:srgbClr val="000000"/>
                              </a:solidFill>
                              <a:latin typeface="Cambria Math" panose="02040503050406030204" pitchFamily="18" charset="0"/>
                            </a:rPr>
                            <m:t>𝑠</m:t>
                          </m:r>
                        </m:e>
                        <m:sub>
                          <m:r>
                            <a:rPr lang="en-US" sz="1800" i="1">
                              <a:solidFill>
                                <a:srgbClr val="000000"/>
                              </a:solidFill>
                              <a:latin typeface="Cambria Math" panose="02040503050406030204" pitchFamily="18" charset="0"/>
                            </a:rPr>
                            <m:t>2,</m:t>
                          </m:r>
                        </m:sub>
                      </m:sSub>
                      <m:r>
                        <a:rPr lang="en-US" sz="1800" i="1">
                          <a:solidFill>
                            <a:srgbClr val="000000"/>
                          </a:solidFill>
                          <a:latin typeface="Cambria Math" panose="02040503050406030204" pitchFamily="18" charset="0"/>
                        </a:rPr>
                        <m:t>...,</m:t>
                      </m:r>
                      <m:sSub>
                        <m:sSubPr>
                          <m:ctrlPr>
                            <a:rPr lang="en-US" sz="1800" i="1">
                              <a:solidFill>
                                <a:srgbClr val="000000"/>
                              </a:solidFill>
                              <a:latin typeface="Cambria Math" panose="02040503050406030204" pitchFamily="18" charset="0"/>
                            </a:rPr>
                          </m:ctrlPr>
                        </m:sSubPr>
                        <m:e>
                          <m:r>
                            <a:rPr lang="en-US" sz="1800" i="1">
                              <a:solidFill>
                                <a:srgbClr val="000000"/>
                              </a:solidFill>
                              <a:latin typeface="Cambria Math" panose="02040503050406030204" pitchFamily="18" charset="0"/>
                            </a:rPr>
                            <m:t>𝑠</m:t>
                          </m:r>
                        </m:e>
                        <m:sub>
                          <m:r>
                            <a:rPr lang="en-US" sz="1800" i="1">
                              <a:solidFill>
                                <a:srgbClr val="000000"/>
                              </a:solidFill>
                              <a:latin typeface="Cambria Math" panose="02040503050406030204" pitchFamily="18" charset="0"/>
                            </a:rPr>
                            <m:t>𝑁</m:t>
                          </m:r>
                          <m:r>
                            <a:rPr lang="en-US" sz="1800" i="1">
                              <a:solidFill>
                                <a:srgbClr val="000000"/>
                              </a:solidFill>
                              <a:latin typeface="Cambria Math" panose="02040503050406030204" pitchFamily="18" charset="0"/>
                            </a:rPr>
                            <m:t>−1,</m:t>
                          </m:r>
                        </m:sub>
                      </m:sSub>
                      <m:r>
                        <a:rPr lang="en-US" sz="1800" i="1">
                          <a:solidFill>
                            <a:srgbClr val="000000"/>
                          </a:solidFill>
                          <a:latin typeface="Cambria Math" panose="02040503050406030204" pitchFamily="18" charset="0"/>
                        </a:rPr>
                        <m:t>(</m:t>
                      </m:r>
                      <m:r>
                        <m:rPr>
                          <m:nor/>
                        </m:rPr>
                        <a:rPr lang="en-US" sz="1800" i="0">
                          <a:solidFill>
                            <a:srgbClr val="000000"/>
                          </a:solidFill>
                          <a:latin typeface="Cambria Math" panose="02040503050406030204" pitchFamily="18" charset="0"/>
                        </a:rPr>
                        <m:t> </m:t>
                      </m:r>
                      <m:r>
                        <m:rPr>
                          <m:nor/>
                        </m:rPr>
                        <a:rPr lang="en-US" sz="1800" i="0">
                          <a:solidFill>
                            <a:srgbClr val="000000"/>
                          </a:solidFill>
                          <a:latin typeface="Cambria Math" panose="02040503050406030204" pitchFamily="18" charset="0"/>
                        </a:rPr>
                        <m:t>total</m:t>
                      </m:r>
                      <m:r>
                        <m:rPr>
                          <m:nor/>
                        </m:rPr>
                        <a:rPr lang="en-US" sz="1800" i="0">
                          <a:solidFill>
                            <a:srgbClr val="000000"/>
                          </a:solidFill>
                          <a:latin typeface="Cambria Math" panose="02040503050406030204" pitchFamily="18" charset="0"/>
                        </a:rPr>
                        <m:t> </m:t>
                      </m:r>
                      <m:r>
                        <m:rPr>
                          <m:nor/>
                        </m:rPr>
                        <a:rPr lang="en-US" sz="1800" i="0">
                          <a:solidFill>
                            <a:srgbClr val="000000"/>
                          </a:solidFill>
                          <a:latin typeface="Cambria Math" panose="02040503050406030204" pitchFamily="18" charset="0"/>
                        </a:rPr>
                        <m:t>N</m:t>
                      </m:r>
                      <m:r>
                        <m:rPr>
                          <m:nor/>
                        </m:rPr>
                        <a:rPr lang="en-US" sz="1800" i="0">
                          <a:solidFill>
                            <a:srgbClr val="000000"/>
                          </a:solidFill>
                          <a:latin typeface="Cambria Math" panose="02040503050406030204" pitchFamily="18" charset="0"/>
                        </a:rPr>
                        <m:t> </m:t>
                      </m:r>
                      <m:r>
                        <m:rPr>
                          <m:nor/>
                        </m:rPr>
                        <a:rPr lang="en-US" sz="1800" i="0">
                          <a:solidFill>
                            <a:srgbClr val="000000"/>
                          </a:solidFill>
                          <a:latin typeface="Cambria Math" panose="02040503050406030204" pitchFamily="18" charset="0"/>
                        </a:rPr>
                        <m:t>samples</m:t>
                      </m:r>
                      <m:r>
                        <a:rPr lang="en-US" sz="1800" i="1">
                          <a:solidFill>
                            <a:srgbClr val="000000"/>
                          </a:solidFill>
                          <a:latin typeface="Cambria Math" panose="02040503050406030204" pitchFamily="18" charset="0"/>
                        </a:rPr>
                        <m:t>)</m:t>
                      </m:r>
                    </m:oMath>
                    <m:oMath xmlns:m="http://schemas.openxmlformats.org/officeDocument/2006/math">
                      <m:r>
                        <m:rPr>
                          <m:nor/>
                        </m:rPr>
                        <a:rPr lang="en-US" sz="1800" i="0">
                          <a:solidFill>
                            <a:srgbClr val="000000"/>
                          </a:solidFill>
                          <a:latin typeface="Cambria Math" panose="02040503050406030204" pitchFamily="18" charset="0"/>
                        </a:rPr>
                        <m:t>Output</m:t>
                      </m:r>
                      <m:r>
                        <m:rPr>
                          <m:nor/>
                        </m:rPr>
                        <a:rPr lang="en-US" sz="1800" i="0">
                          <a:solidFill>
                            <a:srgbClr val="000000"/>
                          </a:solidFill>
                          <a:latin typeface="Cambria Math" panose="02040503050406030204" pitchFamily="18" charset="0"/>
                        </a:rPr>
                        <m:t> </m:t>
                      </m:r>
                      <m:r>
                        <a:rPr lang="en-US" sz="1800" i="1">
                          <a:solidFill>
                            <a:srgbClr val="000000"/>
                          </a:solidFill>
                          <a:latin typeface="Cambria Math" panose="02040503050406030204" pitchFamily="18" charset="0"/>
                        </a:rPr>
                        <m:t>(</m:t>
                      </m:r>
                      <m:r>
                        <a:rPr lang="en-US" sz="1800" b="0" i="1" smtClean="0">
                          <a:solidFill>
                            <a:srgbClr val="000000"/>
                          </a:solidFill>
                          <a:latin typeface="Cambria Math" panose="02040503050406030204" pitchFamily="18" charset="0"/>
                        </a:rPr>
                        <m:t>𝑖𝑠</m:t>
                      </m:r>
                      <m:r>
                        <a:rPr lang="en-US" sz="1800" b="0" i="1" smtClean="0">
                          <a:solidFill>
                            <a:srgbClr val="000000"/>
                          </a:solidFill>
                          <a:latin typeface="Cambria Math" panose="02040503050406030204" pitchFamily="18" charset="0"/>
                        </a:rPr>
                        <m:t> </m:t>
                      </m:r>
                      <m:r>
                        <a:rPr lang="en-US" sz="1800" b="0" i="1" smtClean="0">
                          <a:solidFill>
                            <a:srgbClr val="000000"/>
                          </a:solidFill>
                          <a:latin typeface="Cambria Math" panose="02040503050406030204" pitchFamily="18" charset="0"/>
                        </a:rPr>
                        <m:t>𝑖𝑛</m:t>
                      </m:r>
                      <m:r>
                        <a:rPr lang="en-US" sz="1800" b="0" i="1" smtClean="0">
                          <a:solidFill>
                            <a:srgbClr val="000000"/>
                          </a:solidFill>
                          <a:latin typeface="Cambria Math" panose="02040503050406030204" pitchFamily="18" charset="0"/>
                        </a:rPr>
                        <m:t> </m:t>
                      </m:r>
                      <m:r>
                        <m:rPr>
                          <m:nor/>
                        </m:rPr>
                        <a:rPr lang="en-US" sz="1800" i="0">
                          <a:solidFill>
                            <a:srgbClr val="000000"/>
                          </a:solidFill>
                          <a:latin typeface="Cambria Math" panose="02040503050406030204" pitchFamily="18" charset="0"/>
                        </a:rPr>
                        <m:t>Frequency</m:t>
                      </m:r>
                      <m:r>
                        <m:rPr>
                          <m:nor/>
                        </m:rPr>
                        <a:rPr lang="en-US" sz="1800" i="0">
                          <a:solidFill>
                            <a:srgbClr val="000000"/>
                          </a:solidFill>
                          <a:latin typeface="Cambria Math" panose="02040503050406030204" pitchFamily="18" charset="0"/>
                        </a:rPr>
                        <m:t> </m:t>
                      </m:r>
                      <m:r>
                        <m:rPr>
                          <m:nor/>
                        </m:rPr>
                        <a:rPr lang="en-US" sz="1800" i="0">
                          <a:solidFill>
                            <a:srgbClr val="000000"/>
                          </a:solidFill>
                          <a:latin typeface="Cambria Math" panose="02040503050406030204" pitchFamily="18" charset="0"/>
                        </a:rPr>
                        <m:t>domain</m:t>
                      </m:r>
                      <m:r>
                        <a:rPr lang="en-US" sz="1800" i="1">
                          <a:solidFill>
                            <a:srgbClr val="000000"/>
                          </a:solidFill>
                          <a:latin typeface="Cambria Math" panose="02040503050406030204" pitchFamily="18" charset="0"/>
                        </a:rPr>
                        <m:t>)</m:t>
                      </m:r>
                      <m:r>
                        <m:rPr>
                          <m:nor/>
                        </m:rPr>
                        <a:rPr lang="en-US" sz="1800" i="0">
                          <a:solidFill>
                            <a:srgbClr val="000000"/>
                          </a:solidFill>
                          <a:latin typeface="Cambria Math" panose="02040503050406030204" pitchFamily="18" charset="0"/>
                        </a:rPr>
                        <m:t> </m:t>
                      </m:r>
                      <m:r>
                        <m:rPr>
                          <m:nor/>
                        </m:rPr>
                        <a:rPr lang="en-US" sz="1800" i="0">
                          <a:solidFill>
                            <a:srgbClr val="000000"/>
                          </a:solidFill>
                          <a:latin typeface="Cambria Math" panose="02040503050406030204" pitchFamily="18" charset="0"/>
                        </a:rPr>
                        <m:t>after</m:t>
                      </m:r>
                      <m:r>
                        <m:rPr>
                          <m:nor/>
                        </m:rPr>
                        <a:rPr lang="en-US" sz="1800" i="0">
                          <a:solidFill>
                            <a:srgbClr val="000000"/>
                          </a:solidFill>
                          <a:latin typeface="Cambria Math" panose="02040503050406030204" pitchFamily="18" charset="0"/>
                        </a:rPr>
                        <m:t> </m:t>
                      </m:r>
                      <m:r>
                        <a:rPr lang="en-US" sz="1800" i="1">
                          <a:solidFill>
                            <a:srgbClr val="000000"/>
                          </a:solidFill>
                          <a:latin typeface="Cambria Math" panose="02040503050406030204" pitchFamily="18" charset="0"/>
                        </a:rPr>
                        <m:t>𝐹𝑇</m:t>
                      </m:r>
                      <m:r>
                        <a:rPr lang="en-US" sz="1800" i="1">
                          <a:solidFill>
                            <a:srgbClr val="000000"/>
                          </a:solidFill>
                          <a:latin typeface="Cambria Math" panose="02040503050406030204" pitchFamily="18" charset="0"/>
                        </a:rPr>
                        <m:t>=</m:t>
                      </m:r>
                      <m:sSub>
                        <m:sSubPr>
                          <m:ctrlPr>
                            <a:rPr lang="en-US" sz="1800" i="1">
                              <a:solidFill>
                                <a:srgbClr val="000000"/>
                              </a:solidFill>
                              <a:latin typeface="Cambria Math" panose="02040503050406030204" pitchFamily="18" charset="0"/>
                            </a:rPr>
                          </m:ctrlPr>
                        </m:sSubPr>
                        <m:e>
                          <m:r>
                            <a:rPr lang="en-US" sz="1800" i="1">
                              <a:solidFill>
                                <a:srgbClr val="000000"/>
                              </a:solidFill>
                              <a:latin typeface="Cambria Math" panose="02040503050406030204" pitchFamily="18" charset="0"/>
                            </a:rPr>
                            <m:t>𝑋</m:t>
                          </m:r>
                        </m:e>
                        <m:sub>
                          <m:r>
                            <a:rPr lang="en-US" sz="1800" i="1">
                              <a:solidFill>
                                <a:srgbClr val="000000"/>
                              </a:solidFill>
                              <a:latin typeface="Cambria Math" panose="02040503050406030204" pitchFamily="18" charset="0"/>
                            </a:rPr>
                            <m:t>𝑚</m:t>
                          </m:r>
                          <m:r>
                            <a:rPr lang="en-US" sz="1800" i="1">
                              <a:solidFill>
                                <a:srgbClr val="000000"/>
                              </a:solidFill>
                              <a:latin typeface="Cambria Math" panose="02040503050406030204" pitchFamily="18" charset="0"/>
                            </a:rPr>
                            <m:t>=0,</m:t>
                          </m:r>
                        </m:sub>
                      </m:sSub>
                      <m:sSub>
                        <m:sSubPr>
                          <m:ctrlPr>
                            <a:rPr lang="en-US" sz="1800" i="1">
                              <a:solidFill>
                                <a:srgbClr val="000000"/>
                              </a:solidFill>
                              <a:latin typeface="Cambria Math" panose="02040503050406030204" pitchFamily="18" charset="0"/>
                            </a:rPr>
                          </m:ctrlPr>
                        </m:sSubPr>
                        <m:e>
                          <m:r>
                            <a:rPr lang="en-US" sz="1800" i="1">
                              <a:solidFill>
                                <a:srgbClr val="000000"/>
                              </a:solidFill>
                              <a:latin typeface="Cambria Math" panose="02040503050406030204" pitchFamily="18" charset="0"/>
                            </a:rPr>
                            <m:t>𝑋</m:t>
                          </m:r>
                        </m:e>
                        <m:sub>
                          <m:r>
                            <a:rPr lang="en-US" sz="1800" i="1">
                              <a:solidFill>
                                <a:srgbClr val="000000"/>
                              </a:solidFill>
                              <a:latin typeface="Cambria Math" panose="02040503050406030204" pitchFamily="18" charset="0"/>
                            </a:rPr>
                            <m:t>𝑚</m:t>
                          </m:r>
                          <m:r>
                            <a:rPr lang="en-US" sz="1800" i="1">
                              <a:solidFill>
                                <a:srgbClr val="000000"/>
                              </a:solidFill>
                              <a:latin typeface="Cambria Math" panose="02040503050406030204" pitchFamily="18" charset="0"/>
                            </a:rPr>
                            <m:t>=1,</m:t>
                          </m:r>
                        </m:sub>
                      </m:sSub>
                      <m:sSub>
                        <m:sSubPr>
                          <m:ctrlPr>
                            <a:rPr lang="en-US" sz="1800" i="1">
                              <a:solidFill>
                                <a:srgbClr val="000000"/>
                              </a:solidFill>
                              <a:latin typeface="Cambria Math" panose="02040503050406030204" pitchFamily="18" charset="0"/>
                            </a:rPr>
                          </m:ctrlPr>
                        </m:sSubPr>
                        <m:e>
                          <m:r>
                            <a:rPr lang="en-US" sz="1800" i="1">
                              <a:solidFill>
                                <a:srgbClr val="000000"/>
                              </a:solidFill>
                              <a:latin typeface="Cambria Math" panose="02040503050406030204" pitchFamily="18" charset="0"/>
                            </a:rPr>
                            <m:t>𝑋</m:t>
                          </m:r>
                        </m:e>
                        <m:sub>
                          <m:r>
                            <a:rPr lang="en-US" sz="1800" i="1">
                              <a:solidFill>
                                <a:srgbClr val="000000"/>
                              </a:solidFill>
                              <a:latin typeface="Cambria Math" panose="02040503050406030204" pitchFamily="18" charset="0"/>
                            </a:rPr>
                            <m:t>𝑚</m:t>
                          </m:r>
                          <m:r>
                            <a:rPr lang="en-US" sz="1800" i="1">
                              <a:solidFill>
                                <a:srgbClr val="000000"/>
                              </a:solidFill>
                              <a:latin typeface="Cambria Math" panose="02040503050406030204" pitchFamily="18" charset="0"/>
                            </a:rPr>
                            <m:t>=2,</m:t>
                          </m:r>
                        </m:sub>
                      </m:sSub>
                      <m:r>
                        <a:rPr lang="en-US" sz="1800" i="1">
                          <a:solidFill>
                            <a:srgbClr val="000000"/>
                          </a:solidFill>
                          <a:latin typeface="Cambria Math" panose="02040503050406030204" pitchFamily="18" charset="0"/>
                        </a:rPr>
                        <m:t>,..,</m:t>
                      </m:r>
                      <m:sSub>
                        <m:sSubPr>
                          <m:ctrlPr>
                            <a:rPr lang="en-US" sz="1800" i="1">
                              <a:solidFill>
                                <a:srgbClr val="000000"/>
                              </a:solidFill>
                              <a:latin typeface="Cambria Math" panose="02040503050406030204" pitchFamily="18" charset="0"/>
                            </a:rPr>
                          </m:ctrlPr>
                        </m:sSubPr>
                        <m:e>
                          <m:r>
                            <a:rPr lang="en-US" sz="1800" i="1">
                              <a:solidFill>
                                <a:srgbClr val="000000"/>
                              </a:solidFill>
                              <a:latin typeface="Cambria Math" panose="02040503050406030204" pitchFamily="18" charset="0"/>
                            </a:rPr>
                            <m:t>𝑋</m:t>
                          </m:r>
                        </m:e>
                        <m:sub>
                          <m:r>
                            <a:rPr lang="en-US" sz="1800" i="1">
                              <a:solidFill>
                                <a:srgbClr val="000000"/>
                              </a:solidFill>
                              <a:latin typeface="Cambria Math" panose="02040503050406030204" pitchFamily="18" charset="0"/>
                            </a:rPr>
                            <m:t>𝑚</m:t>
                          </m:r>
                          <m:r>
                            <a:rPr lang="en-US" sz="1800" i="1">
                              <a:solidFill>
                                <a:srgbClr val="000000"/>
                              </a:solidFill>
                              <a:latin typeface="Cambria Math" panose="02040503050406030204" pitchFamily="18" charset="0"/>
                            </a:rPr>
                            <m:t>=</m:t>
                          </m:r>
                          <m:r>
                            <a:rPr lang="en-US" sz="1800" i="1">
                              <a:solidFill>
                                <a:srgbClr val="000000"/>
                              </a:solidFill>
                              <a:latin typeface="Cambria Math" panose="02040503050406030204" pitchFamily="18" charset="0"/>
                            </a:rPr>
                            <m:t>𝑁</m:t>
                          </m:r>
                          <m:r>
                            <a:rPr lang="en-US" sz="1800" i="1">
                              <a:solidFill>
                                <a:srgbClr val="000000"/>
                              </a:solidFill>
                              <a:latin typeface="Cambria Math" panose="02040503050406030204" pitchFamily="18" charset="0"/>
                            </a:rPr>
                            <m:t>−1,</m:t>
                          </m:r>
                        </m:sub>
                      </m:sSub>
                      <m:r>
                        <m:rPr>
                          <m:nor/>
                        </m:rPr>
                        <a:rPr lang="en-US" sz="1800" i="0">
                          <a:solidFill>
                            <a:srgbClr val="000000"/>
                          </a:solidFill>
                          <a:latin typeface="Cambria Math" panose="02040503050406030204" pitchFamily="18" charset="0"/>
                        </a:rPr>
                        <m:t> </m:t>
                      </m:r>
                      <m:r>
                        <m:rPr>
                          <m:nor/>
                        </m:rPr>
                        <a:rPr lang="en-US" sz="1800" i="0">
                          <a:solidFill>
                            <a:srgbClr val="000000"/>
                          </a:solidFill>
                          <a:latin typeface="Cambria Math" panose="02040503050406030204" pitchFamily="18" charset="0"/>
                        </a:rPr>
                        <m:t>which</m:t>
                      </m:r>
                    </m:oMath>
                    <m:oMath xmlns:m="http://schemas.openxmlformats.org/officeDocument/2006/math">
                      <m:r>
                        <m:rPr>
                          <m:nor/>
                        </m:rPr>
                        <a:rPr lang="en-US" sz="1800" i="0">
                          <a:solidFill>
                            <a:srgbClr val="000000"/>
                          </a:solidFill>
                          <a:latin typeface="Cambria Math" panose="02040503050406030204" pitchFamily="18" charset="0"/>
                        </a:rPr>
                        <m:t>are</m:t>
                      </m:r>
                      <m:r>
                        <m:rPr>
                          <m:nor/>
                        </m:rPr>
                        <a:rPr lang="en-US" sz="1800" i="0">
                          <a:solidFill>
                            <a:srgbClr val="000000"/>
                          </a:solidFill>
                          <a:latin typeface="Cambria Math" panose="02040503050406030204" pitchFamily="18" charset="0"/>
                        </a:rPr>
                        <m:t> </m:t>
                      </m:r>
                      <m:r>
                        <a:rPr lang="en-US" sz="1800" i="1">
                          <a:solidFill>
                            <a:srgbClr val="000000"/>
                          </a:solidFill>
                          <a:latin typeface="Cambria Math" panose="02040503050406030204" pitchFamily="18" charset="0"/>
                        </a:rPr>
                        <m:t>(</m:t>
                      </m:r>
                      <m:r>
                        <a:rPr lang="en-US" sz="1800" i="1">
                          <a:solidFill>
                            <a:srgbClr val="000000"/>
                          </a:solidFill>
                          <a:latin typeface="Cambria Math" panose="02040503050406030204" pitchFamily="18" charset="0"/>
                        </a:rPr>
                        <m:t>𝑁</m:t>
                      </m:r>
                      <m:r>
                        <a:rPr lang="en-US" sz="1800" i="1">
                          <a:solidFill>
                            <a:srgbClr val="000000"/>
                          </a:solidFill>
                          <a:latin typeface="Cambria Math" panose="02040503050406030204" pitchFamily="18" charset="0"/>
                        </a:rPr>
                        <m:t>)</m:t>
                      </m:r>
                      <m:r>
                        <m:rPr>
                          <m:nor/>
                        </m:rPr>
                        <a:rPr lang="en-US" sz="1800" i="0">
                          <a:solidFill>
                            <a:srgbClr val="000000"/>
                          </a:solidFill>
                          <a:latin typeface="Cambria Math" panose="02040503050406030204" pitchFamily="18" charset="0"/>
                        </a:rPr>
                        <m:t> </m:t>
                      </m:r>
                      <m:r>
                        <m:rPr>
                          <m:nor/>
                        </m:rPr>
                        <a:rPr lang="en-US" sz="1800" i="0">
                          <a:solidFill>
                            <a:srgbClr val="000000"/>
                          </a:solidFill>
                          <a:latin typeface="Cambria Math" panose="02040503050406030204" pitchFamily="18" charset="0"/>
                        </a:rPr>
                        <m:t>complex</m:t>
                      </m:r>
                      <m:r>
                        <m:rPr>
                          <m:nor/>
                        </m:rPr>
                        <a:rPr lang="en-US" sz="1800" i="0">
                          <a:solidFill>
                            <a:srgbClr val="000000"/>
                          </a:solidFill>
                          <a:latin typeface="Cambria Math" panose="02040503050406030204" pitchFamily="18" charset="0"/>
                        </a:rPr>
                        <m:t> </m:t>
                      </m:r>
                      <m:r>
                        <m:rPr>
                          <m:nor/>
                        </m:rPr>
                        <a:rPr lang="en-US" sz="1800" i="0">
                          <a:solidFill>
                            <a:srgbClr val="000000"/>
                          </a:solidFill>
                          <a:latin typeface="Cambria Math" panose="02040503050406030204" pitchFamily="18" charset="0"/>
                        </a:rPr>
                        <m:t>numbers</m:t>
                      </m:r>
                    </m:oMath>
                  </m:oMathPara>
                </a14:m>
                <a:br>
                  <a:rPr lang="en-US" sz="1800" i="0" dirty="0">
                    <a:solidFill>
                      <a:srgbClr val="000000"/>
                    </a:solidFill>
                    <a:latin typeface="Cambria Math" panose="02040503050406030204" pitchFamily="18" charset="0"/>
                  </a:rPr>
                </a:br>
                <a14:m>
                  <m:oMath xmlns:m="http://schemas.openxmlformats.org/officeDocument/2006/math">
                    <m:sSub>
                      <m:sSubPr>
                        <m:ctrlPr>
                          <a:rPr lang="en-US" sz="1800" i="1">
                            <a:solidFill>
                              <a:srgbClr val="000000"/>
                            </a:solidFill>
                            <a:latin typeface="Cambria Math" panose="02040503050406030204" pitchFamily="18" charset="0"/>
                          </a:rPr>
                        </m:ctrlPr>
                      </m:sSubPr>
                      <m:e>
                        <m:r>
                          <a:rPr lang="en-US" sz="1800" i="1">
                            <a:solidFill>
                              <a:srgbClr val="000000"/>
                            </a:solidFill>
                            <a:latin typeface="Cambria Math" panose="02040503050406030204" pitchFamily="18" charset="0"/>
                          </a:rPr>
                          <m:t>𝑋</m:t>
                        </m:r>
                      </m:e>
                      <m:sub>
                        <m:r>
                          <a:rPr lang="en-US" sz="1800" i="1">
                            <a:solidFill>
                              <a:srgbClr val="000000"/>
                            </a:solidFill>
                            <a:latin typeface="Cambria Math" panose="02040503050406030204" pitchFamily="18" charset="0"/>
                          </a:rPr>
                          <m:t>𝑚</m:t>
                        </m:r>
                      </m:sub>
                    </m:sSub>
                    <m:r>
                      <a:rPr lang="en-US" sz="1800" i="1">
                        <a:solidFill>
                          <a:srgbClr val="000000"/>
                        </a:solidFill>
                        <a:latin typeface="Cambria Math" panose="02040503050406030204" pitchFamily="18" charset="0"/>
                      </a:rPr>
                      <m:t>=</m:t>
                    </m:r>
                    <m:sSub>
                      <m:sSubPr>
                        <m:ctrlPr>
                          <a:rPr lang="en-US" sz="1800" i="1">
                            <a:solidFill>
                              <a:srgbClr val="000000"/>
                            </a:solidFill>
                            <a:latin typeface="Cambria Math" panose="02040503050406030204" pitchFamily="18" charset="0"/>
                          </a:rPr>
                        </m:ctrlPr>
                      </m:sSubPr>
                      <m:e>
                        <m:d>
                          <m:dPr>
                            <m:begChr m:val="‖"/>
                            <m:endChr m:val="‖"/>
                            <m:ctrlPr>
                              <a:rPr lang="en-US" sz="1800" i="1">
                                <a:solidFill>
                                  <a:srgbClr val="000000"/>
                                </a:solidFill>
                                <a:latin typeface="Cambria Math" panose="02040503050406030204" pitchFamily="18" charset="0"/>
                              </a:rPr>
                            </m:ctrlPr>
                          </m:dPr>
                          <m:e>
                            <m:sSub>
                              <m:sSubPr>
                                <m:ctrlPr>
                                  <a:rPr lang="en-US" sz="1800" i="1">
                                    <a:solidFill>
                                      <a:srgbClr val="000000"/>
                                    </a:solidFill>
                                    <a:latin typeface="Cambria Math" panose="02040503050406030204" pitchFamily="18" charset="0"/>
                                  </a:rPr>
                                </m:ctrlPr>
                              </m:sSubPr>
                              <m:e>
                                <m:r>
                                  <a:rPr lang="en-US" sz="1800" i="1">
                                    <a:solidFill>
                                      <a:srgbClr val="000000"/>
                                    </a:solidFill>
                                    <a:latin typeface="Cambria Math" panose="02040503050406030204" pitchFamily="18" charset="0"/>
                                  </a:rPr>
                                  <m:t>𝑋</m:t>
                                </m:r>
                              </m:e>
                              <m:sub>
                                <m:r>
                                  <a:rPr lang="en-US" sz="1800" i="1">
                                    <a:solidFill>
                                      <a:srgbClr val="000000"/>
                                    </a:solidFill>
                                    <a:latin typeface="Cambria Math" panose="02040503050406030204" pitchFamily="18" charset="0"/>
                                  </a:rPr>
                                  <m:t>𝑚</m:t>
                                </m:r>
                              </m:sub>
                            </m:sSub>
                          </m:e>
                        </m:d>
                      </m:e>
                      <m:sub>
                        <m:r>
                          <a:rPr lang="en-US" sz="1800" i="1">
                            <a:solidFill>
                              <a:srgbClr val="000000"/>
                            </a:solidFill>
                            <a:latin typeface="Cambria Math" panose="02040503050406030204" pitchFamily="18" charset="0"/>
                          </a:rPr>
                          <m:t>2</m:t>
                        </m:r>
                      </m:sub>
                    </m:sSub>
                    <m:sSup>
                      <m:sSupPr>
                        <m:ctrlPr>
                          <a:rPr lang="en-US" sz="1800" i="1">
                            <a:solidFill>
                              <a:srgbClr val="000000"/>
                            </a:solidFill>
                            <a:latin typeface="Cambria Math" panose="02040503050406030204" pitchFamily="18" charset="0"/>
                          </a:rPr>
                        </m:ctrlPr>
                      </m:sSupPr>
                      <m:e>
                        <m:r>
                          <a:rPr lang="en-US" sz="1800" i="1">
                            <a:solidFill>
                              <a:srgbClr val="000000"/>
                            </a:solidFill>
                            <a:latin typeface="Cambria Math" panose="02040503050406030204" pitchFamily="18" charset="0"/>
                          </a:rPr>
                          <m:t>𝑒</m:t>
                        </m:r>
                      </m:e>
                      <m:sup>
                        <m:r>
                          <a:rPr lang="en-US" sz="1800" i="1">
                            <a:solidFill>
                              <a:srgbClr val="000000"/>
                            </a:solidFill>
                            <a:latin typeface="Cambria Math" panose="02040503050406030204" pitchFamily="18" charset="0"/>
                          </a:rPr>
                          <m:t>𝑗</m:t>
                        </m:r>
                        <m:sSub>
                          <m:sSubPr>
                            <m:ctrlPr>
                              <a:rPr lang="en-US" sz="1800" i="1">
                                <a:solidFill>
                                  <a:srgbClr val="000000"/>
                                </a:solidFill>
                                <a:latin typeface="Cambria Math" panose="02040503050406030204" pitchFamily="18" charset="0"/>
                              </a:rPr>
                            </m:ctrlPr>
                          </m:sSubPr>
                          <m:e>
                            <m:r>
                              <a:rPr lang="en-US" sz="1800" i="1">
                                <a:solidFill>
                                  <a:srgbClr val="000000"/>
                                </a:solidFill>
                                <a:latin typeface="Cambria Math" panose="02040503050406030204" pitchFamily="18" charset="0"/>
                              </a:rPr>
                              <m:t>𝜃</m:t>
                            </m:r>
                          </m:e>
                          <m:sub>
                            <m:r>
                              <a:rPr lang="en-US" sz="1800" i="1">
                                <a:solidFill>
                                  <a:srgbClr val="000000"/>
                                </a:solidFill>
                                <a:latin typeface="Cambria Math" panose="02040503050406030204" pitchFamily="18" charset="0"/>
                              </a:rPr>
                              <m:t>𝑚</m:t>
                            </m:r>
                          </m:sub>
                        </m:sSub>
                      </m:sup>
                    </m:sSup>
                    <m:r>
                      <m:rPr>
                        <m:nor/>
                      </m:rPr>
                      <a:rPr lang="en-US" sz="1800" i="0">
                        <a:solidFill>
                          <a:srgbClr val="000000"/>
                        </a:solidFill>
                        <a:latin typeface="Cambria Math" panose="02040503050406030204" pitchFamily="18" charset="0"/>
                      </a:rPr>
                      <m:t>,</m:t>
                    </m:r>
                    <m:r>
                      <m:rPr>
                        <m:nor/>
                      </m:rPr>
                      <a:rPr lang="en-US" sz="1800" i="0">
                        <a:solidFill>
                          <a:srgbClr val="000000"/>
                        </a:solidFill>
                        <a:latin typeface="Cambria Math" panose="02040503050406030204" pitchFamily="18" charset="0"/>
                      </a:rPr>
                      <m:t>so</m:t>
                    </m:r>
                    <m:r>
                      <m:rPr>
                        <m:nor/>
                      </m:rPr>
                      <a:rPr lang="en-US" sz="1800" i="0">
                        <a:solidFill>
                          <a:srgbClr val="000000"/>
                        </a:solidFill>
                        <a:latin typeface="Cambria Math" panose="02040503050406030204" pitchFamily="18" charset="0"/>
                      </a:rPr>
                      <m:t> </m:t>
                    </m:r>
                    <m:sSub>
                      <m:sSubPr>
                        <m:ctrlPr>
                          <a:rPr lang="en-US" sz="1800" i="1">
                            <a:solidFill>
                              <a:srgbClr val="000000"/>
                            </a:solidFill>
                            <a:latin typeface="Cambria Math" panose="02040503050406030204" pitchFamily="18" charset="0"/>
                          </a:rPr>
                        </m:ctrlPr>
                      </m:sSubPr>
                      <m:e>
                        <m:r>
                          <a:rPr lang="en-US" sz="1800" i="1">
                            <a:solidFill>
                              <a:srgbClr val="000000"/>
                            </a:solidFill>
                            <a:latin typeface="Cambria Math" panose="02040503050406030204" pitchFamily="18" charset="0"/>
                          </a:rPr>
                          <m:t>𝑋</m:t>
                        </m:r>
                      </m:e>
                      <m:sub>
                        <m:r>
                          <a:rPr lang="en-US" sz="1800" i="1">
                            <a:solidFill>
                              <a:srgbClr val="000000"/>
                            </a:solidFill>
                            <a:latin typeface="Cambria Math" panose="02040503050406030204" pitchFamily="18" charset="0"/>
                          </a:rPr>
                          <m:t>𝑚</m:t>
                        </m:r>
                      </m:sub>
                    </m:sSub>
                    <m:r>
                      <m:rPr>
                        <m:nor/>
                      </m:rPr>
                      <a:rPr lang="en-US" sz="1800" i="0">
                        <a:solidFill>
                          <a:srgbClr val="000000"/>
                        </a:solidFill>
                        <a:latin typeface="Cambria Math" panose="02040503050406030204" pitchFamily="18" charset="0"/>
                      </a:rPr>
                      <m:t> </m:t>
                    </m:r>
                    <m:r>
                      <m:rPr>
                        <m:nor/>
                      </m:rPr>
                      <a:rPr lang="en-US" sz="1800" i="0">
                        <a:solidFill>
                          <a:srgbClr val="000000"/>
                        </a:solidFill>
                        <a:latin typeface="Cambria Math" panose="02040503050406030204" pitchFamily="18" charset="0"/>
                      </a:rPr>
                      <m:t>is</m:t>
                    </m:r>
                    <m:r>
                      <m:rPr>
                        <m:nor/>
                      </m:rPr>
                      <a:rPr lang="en-US" sz="1800" i="0">
                        <a:solidFill>
                          <a:srgbClr val="000000"/>
                        </a:solidFill>
                        <a:latin typeface="Cambria Math" panose="02040503050406030204" pitchFamily="18" charset="0"/>
                      </a:rPr>
                      <m:t> </m:t>
                    </m:r>
                    <m:r>
                      <m:rPr>
                        <m:nor/>
                      </m:rPr>
                      <a:rPr lang="en-US" sz="1800" i="0">
                        <a:solidFill>
                          <a:srgbClr val="000000"/>
                        </a:solidFill>
                        <a:latin typeface="Cambria Math" panose="02040503050406030204" pitchFamily="18" charset="0"/>
                      </a:rPr>
                      <m:t>complex</m:t>
                    </m:r>
                  </m:oMath>
                </a14:m>
                <a:r>
                  <a:rPr lang="en-US" sz="1800" i="0" dirty="0">
                    <a:solidFill>
                      <a:srgbClr val="000000"/>
                    </a:solidFill>
                    <a:latin typeface="Cambria Math" panose="02040503050406030204" pitchFamily="18" charset="0"/>
                  </a:rPr>
                  <a:t>. </a:t>
                </a:r>
                <a14:m>
                  <m:oMath xmlns:m="http://schemas.openxmlformats.org/officeDocument/2006/math">
                    <m:sSub>
                      <m:sSubPr>
                        <m:ctrlPr>
                          <a:rPr lang="en-US" sz="1800" i="1">
                            <a:solidFill>
                              <a:srgbClr val="000000"/>
                            </a:solidFill>
                            <a:latin typeface="Cambria Math" panose="02040503050406030204" pitchFamily="18" charset="0"/>
                          </a:rPr>
                        </m:ctrlPr>
                      </m:sSubPr>
                      <m:e>
                        <m:d>
                          <m:dPr>
                            <m:begChr m:val="‖"/>
                            <m:endChr m:val="‖"/>
                            <m:ctrlPr>
                              <a:rPr lang="en-US" sz="1800" i="1">
                                <a:solidFill>
                                  <a:srgbClr val="000000"/>
                                </a:solidFill>
                                <a:latin typeface="Cambria Math" panose="02040503050406030204" pitchFamily="18" charset="0"/>
                              </a:rPr>
                            </m:ctrlPr>
                          </m:dPr>
                          <m:e/>
                        </m:d>
                      </m:e>
                      <m:sub>
                        <m:r>
                          <a:rPr lang="en-US" sz="1800" i="1">
                            <a:solidFill>
                              <a:srgbClr val="000000"/>
                            </a:solidFill>
                            <a:latin typeface="Cambria Math" panose="02040503050406030204" pitchFamily="18" charset="0"/>
                          </a:rPr>
                          <m:t>2</m:t>
                        </m:r>
                      </m:sub>
                    </m:sSub>
                    <m:r>
                      <a:rPr lang="en-US" sz="1800" i="1">
                        <a:solidFill>
                          <a:srgbClr val="000000"/>
                        </a:solidFill>
                        <a:latin typeface="Cambria Math" panose="02040503050406030204" pitchFamily="18" charset="0"/>
                      </a:rPr>
                      <m:t>=</m:t>
                    </m:r>
                  </m:oMath>
                </a14:m>
                <a:r>
                  <a:rPr lang="en-US" sz="1800" dirty="0"/>
                  <a:t>Euclidean </a:t>
                </a:r>
                <a:r>
                  <a:rPr lang="en-US" sz="1800" b="1" dirty="0"/>
                  <a:t>norm</a:t>
                </a:r>
                <a:r>
                  <a:rPr lang="en-US" sz="1800" dirty="0"/>
                  <a:t>, or </a:t>
                </a:r>
                <a:r>
                  <a:rPr lang="en-US" sz="1800" dirty="0">
                    <a:hlinkClick r:id="rId3"/>
                  </a:rPr>
                  <a:t>2-norm</a:t>
                </a:r>
                <a:r>
                  <a:rPr lang="en-US" sz="1800" dirty="0"/>
                  <a:t>, i.e.</a:t>
                </a:r>
              </a:p>
              <a:p>
                <a:pPr>
                  <a:buNone/>
                </a:pPr>
                <a14:m>
                  <m:oMathPara xmlns:m="http://schemas.openxmlformats.org/officeDocument/2006/math">
                    <m:oMathParaPr>
                      <m:jc m:val="left"/>
                    </m:oMathParaPr>
                    <m:oMath xmlns:m="http://schemas.openxmlformats.org/officeDocument/2006/math">
                      <m:r>
                        <m:rPr>
                          <m:nor/>
                        </m:rPr>
                        <a:rPr lang="en-US" sz="1800" i="0" smtClean="0">
                          <a:solidFill>
                            <a:srgbClr val="000000"/>
                          </a:solidFill>
                          <a:latin typeface="Cambria Math" panose="02040503050406030204" pitchFamily="18" charset="0"/>
                        </a:rPr>
                        <m:t>If</m:t>
                      </m:r>
                      <m:r>
                        <m:rPr>
                          <m:nor/>
                        </m:rPr>
                        <a:rPr lang="en-US" sz="1800" i="0" smtClean="0">
                          <a:solidFill>
                            <a:srgbClr val="000000"/>
                          </a:solidFill>
                          <a:latin typeface="Cambria Math" panose="02040503050406030204" pitchFamily="18" charset="0"/>
                        </a:rPr>
                        <m:t> </m:t>
                      </m:r>
                      <m:r>
                        <a:rPr lang="en-US" sz="1800" b="0" i="1" smtClean="0">
                          <a:solidFill>
                            <a:srgbClr val="000000"/>
                          </a:solidFill>
                          <a:latin typeface="Cambria Math" panose="02040503050406030204" pitchFamily="18" charset="0"/>
                        </a:rPr>
                        <m:t>𝑍</m:t>
                      </m:r>
                      <m:r>
                        <a:rPr lang="en-US" sz="1800" i="1">
                          <a:solidFill>
                            <a:srgbClr val="000000"/>
                          </a:solidFill>
                          <a:latin typeface="Cambria Math" panose="02040503050406030204" pitchFamily="18" charset="0"/>
                        </a:rPr>
                        <m:t>=(</m:t>
                      </m:r>
                      <m:sSub>
                        <m:sSubPr>
                          <m:ctrlPr>
                            <a:rPr lang="en-US" sz="1800" i="1">
                              <a:solidFill>
                                <a:srgbClr val="000000"/>
                              </a:solidFill>
                              <a:latin typeface="Cambria Math" panose="02040503050406030204" pitchFamily="18" charset="0"/>
                            </a:rPr>
                          </m:ctrlPr>
                        </m:sSubPr>
                        <m:e>
                          <m:r>
                            <a:rPr lang="en-US" sz="1800" b="0" i="1" smtClean="0">
                              <a:solidFill>
                                <a:srgbClr val="000000"/>
                              </a:solidFill>
                              <a:latin typeface="Cambria Math" panose="02040503050406030204" pitchFamily="18" charset="0"/>
                            </a:rPr>
                            <m:t>𝑧</m:t>
                          </m:r>
                        </m:e>
                        <m:sub>
                          <m:r>
                            <a:rPr lang="en-US" sz="1800" i="1">
                              <a:solidFill>
                                <a:srgbClr val="000000"/>
                              </a:solidFill>
                              <a:latin typeface="Cambria Math" panose="02040503050406030204" pitchFamily="18" charset="0"/>
                            </a:rPr>
                            <m:t>1</m:t>
                          </m:r>
                        </m:sub>
                      </m:sSub>
                      <m:r>
                        <a:rPr lang="en-US" sz="1800" i="1">
                          <a:solidFill>
                            <a:srgbClr val="000000"/>
                          </a:solidFill>
                          <a:latin typeface="Cambria Math" panose="02040503050406030204" pitchFamily="18" charset="0"/>
                        </a:rPr>
                        <m:t>,</m:t>
                      </m:r>
                      <m:sSub>
                        <m:sSubPr>
                          <m:ctrlPr>
                            <a:rPr lang="en-US" sz="1800" i="1">
                              <a:solidFill>
                                <a:srgbClr val="000000"/>
                              </a:solidFill>
                              <a:latin typeface="Cambria Math" panose="02040503050406030204" pitchFamily="18" charset="0"/>
                            </a:rPr>
                          </m:ctrlPr>
                        </m:sSubPr>
                        <m:e>
                          <m:r>
                            <a:rPr lang="en-US" sz="1800" i="1">
                              <a:solidFill>
                                <a:srgbClr val="000000"/>
                              </a:solidFill>
                              <a:latin typeface="Cambria Math" panose="02040503050406030204" pitchFamily="18" charset="0"/>
                            </a:rPr>
                            <m:t>𝑧</m:t>
                          </m:r>
                        </m:e>
                        <m:sub>
                          <m:r>
                            <a:rPr lang="en-US" sz="1800" b="0" i="1" smtClean="0">
                              <a:solidFill>
                                <a:srgbClr val="000000"/>
                              </a:solidFill>
                              <a:latin typeface="Cambria Math" panose="02040503050406030204" pitchFamily="18" charset="0"/>
                            </a:rPr>
                            <m:t>2</m:t>
                          </m:r>
                        </m:sub>
                      </m:sSub>
                      <m:r>
                        <a:rPr lang="en-US" sz="1800" i="1">
                          <a:solidFill>
                            <a:srgbClr val="000000"/>
                          </a:solidFill>
                          <a:latin typeface="Cambria Math" panose="02040503050406030204" pitchFamily="18" charset="0"/>
                        </a:rPr>
                        <m:t>,..,</m:t>
                      </m:r>
                      <m:sSub>
                        <m:sSubPr>
                          <m:ctrlPr>
                            <a:rPr lang="en-US" sz="1800" i="1">
                              <a:solidFill>
                                <a:srgbClr val="000000"/>
                              </a:solidFill>
                              <a:latin typeface="Cambria Math" panose="02040503050406030204" pitchFamily="18" charset="0"/>
                            </a:rPr>
                          </m:ctrlPr>
                        </m:sSubPr>
                        <m:e>
                          <m:r>
                            <a:rPr lang="en-US" sz="1800" i="1">
                              <a:solidFill>
                                <a:srgbClr val="000000"/>
                              </a:solidFill>
                              <a:latin typeface="Cambria Math" panose="02040503050406030204" pitchFamily="18" charset="0"/>
                            </a:rPr>
                            <m:t>𝑥</m:t>
                          </m:r>
                        </m:e>
                        <m:sub>
                          <m:r>
                            <a:rPr lang="en-US" sz="1800" i="1">
                              <a:solidFill>
                                <a:srgbClr val="000000"/>
                              </a:solidFill>
                              <a:latin typeface="Cambria Math" panose="02040503050406030204" pitchFamily="18" charset="0"/>
                            </a:rPr>
                            <m:t>𝑛</m:t>
                          </m:r>
                        </m:sub>
                      </m:sSub>
                      <m:r>
                        <a:rPr lang="en-US" sz="1800" i="1">
                          <a:solidFill>
                            <a:srgbClr val="000000"/>
                          </a:solidFill>
                          <a:latin typeface="Cambria Math" panose="02040503050406030204" pitchFamily="18" charset="0"/>
                        </a:rPr>
                        <m:t>),</m:t>
                      </m:r>
                      <m:r>
                        <m:rPr>
                          <m:nor/>
                        </m:rPr>
                        <a:rPr lang="en-US" sz="1800" i="0">
                          <a:solidFill>
                            <a:srgbClr val="000000"/>
                          </a:solidFill>
                          <a:latin typeface="Cambria Math" panose="02040503050406030204" pitchFamily="18" charset="0"/>
                        </a:rPr>
                        <m:t>then</m:t>
                      </m:r>
                      <m:r>
                        <m:rPr>
                          <m:nor/>
                        </m:rPr>
                        <a:rPr lang="en-US" sz="1800" i="0">
                          <a:solidFill>
                            <a:srgbClr val="000000"/>
                          </a:solidFill>
                          <a:latin typeface="Cambria Math" panose="02040503050406030204" pitchFamily="18" charset="0"/>
                        </a:rPr>
                        <m:t> </m:t>
                      </m:r>
                      <m:sSub>
                        <m:sSubPr>
                          <m:ctrlPr>
                            <a:rPr lang="en-US" sz="1800" i="1">
                              <a:solidFill>
                                <a:srgbClr val="000000"/>
                              </a:solidFill>
                              <a:latin typeface="Cambria Math" panose="02040503050406030204" pitchFamily="18" charset="0"/>
                            </a:rPr>
                          </m:ctrlPr>
                        </m:sSubPr>
                        <m:e>
                          <m:d>
                            <m:dPr>
                              <m:begChr m:val="‖"/>
                              <m:endChr m:val="‖"/>
                              <m:ctrlPr>
                                <a:rPr lang="en-US" sz="1800" i="1">
                                  <a:solidFill>
                                    <a:srgbClr val="000000"/>
                                  </a:solidFill>
                                  <a:latin typeface="Cambria Math" panose="02040503050406030204" pitchFamily="18" charset="0"/>
                                </a:rPr>
                              </m:ctrlPr>
                            </m:dPr>
                            <m:e>
                              <m:r>
                                <a:rPr lang="en-US" sz="1800" b="0" i="1" smtClean="0">
                                  <a:solidFill>
                                    <a:srgbClr val="000000"/>
                                  </a:solidFill>
                                  <a:latin typeface="Cambria Math" panose="02040503050406030204" pitchFamily="18" charset="0"/>
                                </a:rPr>
                                <m:t>𝑍</m:t>
                              </m:r>
                            </m:e>
                          </m:d>
                        </m:e>
                        <m:sub>
                          <m:r>
                            <a:rPr lang="en-US" sz="1800" i="1">
                              <a:solidFill>
                                <a:srgbClr val="000000"/>
                              </a:solidFill>
                              <a:latin typeface="Cambria Math" panose="02040503050406030204" pitchFamily="18" charset="0"/>
                            </a:rPr>
                            <m:t>2</m:t>
                          </m:r>
                        </m:sub>
                      </m:sSub>
                      <m:r>
                        <a:rPr lang="en-US" sz="1800" i="1">
                          <a:solidFill>
                            <a:srgbClr val="000000"/>
                          </a:solidFill>
                          <a:latin typeface="Cambria Math" panose="02040503050406030204" pitchFamily="18" charset="0"/>
                        </a:rPr>
                        <m:t>=</m:t>
                      </m:r>
                      <m:rad>
                        <m:radPr>
                          <m:degHide m:val="on"/>
                          <m:ctrlPr>
                            <a:rPr lang="en-US" sz="1800" i="1">
                              <a:solidFill>
                                <a:srgbClr val="000000"/>
                              </a:solidFill>
                              <a:latin typeface="Cambria Math" panose="02040503050406030204" pitchFamily="18" charset="0"/>
                            </a:rPr>
                          </m:ctrlPr>
                        </m:radPr>
                        <m:deg/>
                        <m:e>
                          <m:sSubSup>
                            <m:sSubSupPr>
                              <m:ctrlPr>
                                <a:rPr lang="en-US" sz="1800" i="1">
                                  <a:solidFill>
                                    <a:srgbClr val="000000"/>
                                  </a:solidFill>
                                  <a:latin typeface="Cambria Math" panose="02040503050406030204" pitchFamily="18" charset="0"/>
                                </a:rPr>
                              </m:ctrlPr>
                            </m:sSubSupPr>
                            <m:e>
                              <m:r>
                                <a:rPr lang="en-US" sz="1800" b="0" i="1" smtClean="0">
                                  <a:solidFill>
                                    <a:srgbClr val="000000"/>
                                  </a:solidFill>
                                  <a:latin typeface="Cambria Math" panose="02040503050406030204" pitchFamily="18" charset="0"/>
                                </a:rPr>
                                <m:t>𝑧</m:t>
                              </m:r>
                            </m:e>
                            <m:sub>
                              <m:r>
                                <a:rPr lang="en-US" sz="1800" i="1">
                                  <a:solidFill>
                                    <a:srgbClr val="000000"/>
                                  </a:solidFill>
                                  <a:latin typeface="Cambria Math" panose="02040503050406030204" pitchFamily="18" charset="0"/>
                                </a:rPr>
                                <m:t>1</m:t>
                              </m:r>
                            </m:sub>
                            <m:sup>
                              <m:r>
                                <a:rPr lang="en-US" sz="1800" i="1">
                                  <a:solidFill>
                                    <a:srgbClr val="000000"/>
                                  </a:solidFill>
                                  <a:latin typeface="Cambria Math" panose="02040503050406030204" pitchFamily="18" charset="0"/>
                                </a:rPr>
                                <m:t>2</m:t>
                              </m:r>
                            </m:sup>
                          </m:sSubSup>
                          <m:r>
                            <a:rPr lang="en-US" sz="1800" i="1">
                              <a:solidFill>
                                <a:srgbClr val="000000"/>
                              </a:solidFill>
                              <a:latin typeface="Cambria Math" panose="02040503050406030204" pitchFamily="18" charset="0"/>
                            </a:rPr>
                            <m:t>+</m:t>
                          </m:r>
                          <m:sSubSup>
                            <m:sSubSupPr>
                              <m:ctrlPr>
                                <a:rPr lang="en-US" sz="1800" i="1">
                                  <a:solidFill>
                                    <a:srgbClr val="000000"/>
                                  </a:solidFill>
                                  <a:latin typeface="Cambria Math" panose="02040503050406030204" pitchFamily="18" charset="0"/>
                                </a:rPr>
                              </m:ctrlPr>
                            </m:sSubSupPr>
                            <m:e>
                              <m:r>
                                <a:rPr lang="en-US" sz="1800" b="0" i="1" smtClean="0">
                                  <a:solidFill>
                                    <a:srgbClr val="000000"/>
                                  </a:solidFill>
                                  <a:latin typeface="Cambria Math" panose="02040503050406030204" pitchFamily="18" charset="0"/>
                                </a:rPr>
                                <m:t>𝑧</m:t>
                              </m:r>
                            </m:e>
                            <m:sub>
                              <m:r>
                                <a:rPr lang="en-US" sz="1800" i="1">
                                  <a:solidFill>
                                    <a:srgbClr val="000000"/>
                                  </a:solidFill>
                                  <a:latin typeface="Cambria Math" panose="02040503050406030204" pitchFamily="18" charset="0"/>
                                </a:rPr>
                                <m:t>2</m:t>
                              </m:r>
                            </m:sub>
                            <m:sup>
                              <m:r>
                                <a:rPr lang="en-US" sz="1800" i="1">
                                  <a:solidFill>
                                    <a:srgbClr val="000000"/>
                                  </a:solidFill>
                                  <a:latin typeface="Cambria Math" panose="02040503050406030204" pitchFamily="18" charset="0"/>
                                </a:rPr>
                                <m:t>2</m:t>
                              </m:r>
                            </m:sup>
                          </m:sSubSup>
                          <m:r>
                            <a:rPr lang="en-US" sz="1800" i="1">
                              <a:solidFill>
                                <a:srgbClr val="000000"/>
                              </a:solidFill>
                              <a:latin typeface="Cambria Math" panose="02040503050406030204" pitchFamily="18" charset="0"/>
                            </a:rPr>
                            <m:t>+...+</m:t>
                          </m:r>
                          <m:sSubSup>
                            <m:sSubSupPr>
                              <m:ctrlPr>
                                <a:rPr lang="en-US" sz="1800" i="1">
                                  <a:solidFill>
                                    <a:srgbClr val="000000"/>
                                  </a:solidFill>
                                  <a:latin typeface="Cambria Math" panose="02040503050406030204" pitchFamily="18" charset="0"/>
                                </a:rPr>
                              </m:ctrlPr>
                            </m:sSubSupPr>
                            <m:e>
                              <m:r>
                                <a:rPr lang="en-US" sz="1800" b="0" i="1" smtClean="0">
                                  <a:solidFill>
                                    <a:srgbClr val="000000"/>
                                  </a:solidFill>
                                  <a:latin typeface="Cambria Math" panose="02040503050406030204" pitchFamily="18" charset="0"/>
                                </a:rPr>
                                <m:t>𝑧</m:t>
                              </m:r>
                            </m:e>
                            <m:sub>
                              <m:r>
                                <a:rPr lang="en-US" sz="1800" i="1">
                                  <a:solidFill>
                                    <a:srgbClr val="000000"/>
                                  </a:solidFill>
                                  <a:latin typeface="Cambria Math" panose="02040503050406030204" pitchFamily="18" charset="0"/>
                                </a:rPr>
                                <m:t>𝑛</m:t>
                              </m:r>
                            </m:sub>
                            <m:sup>
                              <m:r>
                                <a:rPr lang="en-US" sz="1800" i="1">
                                  <a:solidFill>
                                    <a:srgbClr val="000000"/>
                                  </a:solidFill>
                                  <a:latin typeface="Cambria Math" panose="02040503050406030204" pitchFamily="18" charset="0"/>
                                </a:rPr>
                                <m:t>2</m:t>
                              </m:r>
                            </m:sup>
                          </m:sSubSup>
                        </m:e>
                      </m:rad>
                    </m:oMath>
                  </m:oMathPara>
                </a14:m>
                <a:endParaRPr lang="en-US" sz="1800" dirty="0"/>
              </a:p>
              <a:p>
                <a:pPr>
                  <a:buNone/>
                </a:pPr>
                <a:endParaRPr lang="en-US" sz="1800" dirty="0"/>
              </a:p>
            </p:txBody>
          </p:sp>
        </mc:Choice>
        <mc:Fallback>
          <p:sp>
            <p:nvSpPr>
              <p:cNvPr id="11270" name="Object 8"/>
              <p:cNvSpPr txBox="1">
                <a:spLocks noGrp="1" noRot="1" noChangeAspect="1" noMove="1" noResize="1" noEditPoints="1" noAdjustHandles="1" noChangeArrowheads="1" noChangeShapeType="1" noTextEdit="1"/>
              </p:cNvSpPr>
              <p:nvPr>
                <p:ph sz="quarter" idx="2"/>
              </p:nvPr>
            </p:nvSpPr>
            <p:spPr bwMode="auto">
              <a:xfrm>
                <a:off x="647845" y="1982230"/>
                <a:ext cx="9072562" cy="4353459"/>
              </a:xfrm>
              <a:prstGeom prst="rect">
                <a:avLst/>
              </a:prstGeom>
              <a:blipFill>
                <a:blip r:embed="rId4"/>
                <a:stretch>
                  <a:fillRect t="-840"/>
                </a:stretch>
              </a:blipFill>
              <a:ln>
                <a:noFill/>
              </a:ln>
            </p:spPr>
            <p:txBody>
              <a:bodyPr/>
              <a:lstStyle/>
              <a:p>
                <a:r>
                  <a:rPr lang="en-US">
                    <a:noFill/>
                  </a:rPr>
                  <a:t> </a:t>
                </a:r>
              </a:p>
            </p:txBody>
          </p:sp>
        </mc:Fallback>
      </mc:AlternateContent>
      <p:sp>
        <p:nvSpPr>
          <p:cNvPr id="11272" name="Content Placeholder 2"/>
          <p:cNvSpPr>
            <a:spLocks noGrp="1"/>
          </p:cNvSpPr>
          <p:nvPr>
            <p:ph sz="quarter" idx="3"/>
          </p:nvPr>
        </p:nvSpPr>
        <p:spPr>
          <a:xfrm>
            <a:off x="3631821" y="6286853"/>
            <a:ext cx="417512" cy="284163"/>
          </a:xfrm>
        </p:spPr>
        <p:txBody>
          <a:bodyPr>
            <a:normAutofit fontScale="47500" lnSpcReduction="20000"/>
          </a:bodyPr>
          <a:lstStyle/>
          <a:p>
            <a:r>
              <a:rPr lang="en-US" altLang="en-US"/>
              <a:t> </a:t>
            </a:r>
          </a:p>
        </p:txBody>
      </p:sp>
      <p:graphicFrame>
        <p:nvGraphicFramePr>
          <p:cNvPr id="11271" name="Object 4"/>
          <p:cNvGraphicFramePr>
            <a:graphicFrameLocks/>
          </p:cNvGraphicFramePr>
          <p:nvPr/>
        </p:nvGraphicFramePr>
        <p:xfrm>
          <a:off x="2436813" y="2819400"/>
          <a:ext cx="112712" cy="193675"/>
        </p:xfrm>
        <a:graphic>
          <a:graphicData uri="http://schemas.openxmlformats.org/presentationml/2006/ole">
            <mc:AlternateContent xmlns:mc="http://schemas.openxmlformats.org/markup-compatibility/2006">
              <mc:Choice xmlns:v="urn:schemas-microsoft-com:vml" Requires="v">
                <p:oleObj name="Equation" r:id="rId5" imgW="114201" imgH="203024" progId="Equation.DSMT4">
                  <p:embed/>
                </p:oleObj>
              </mc:Choice>
              <mc:Fallback>
                <p:oleObj name="Equation" r:id="rId5" imgW="114201" imgH="203024" progId="Equation.DSMT4">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6813" y="2819400"/>
                        <a:ext cx="112712" cy="19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1303" name="Picture 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6239" y="4784548"/>
            <a:ext cx="4343400" cy="1644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Footer Placeholder 12">
            <a:extLst>
              <a:ext uri="{FF2B5EF4-FFF2-40B4-BE49-F238E27FC236}">
                <a16:creationId xmlns:a16="http://schemas.microsoft.com/office/drawing/2014/main" id="{BD16ED73-45FE-4D7C-A99A-DA6A49AB3D7E}"/>
              </a:ext>
            </a:extLst>
          </p:cNvPr>
          <p:cNvSpPr>
            <a:spLocks noGrp="1"/>
          </p:cNvSpPr>
          <p:nvPr>
            <p:ph type="ftr" sz="quarter" idx="11"/>
          </p:nvPr>
        </p:nvSpPr>
        <p:spPr/>
        <p:txBody>
          <a:bodyPr/>
          <a:lstStyle/>
          <a:p>
            <a:pPr>
              <a:defRPr/>
            </a:pPr>
            <a:r>
              <a:rPr lang="en-US" altLang="zh-CN"/>
              <a:t>Speech recognition techniques, v.2a3</a:t>
            </a:r>
            <a:endParaRPr lang="en-US" altLang="zh-CN" dirty="0"/>
          </a:p>
        </p:txBody>
      </p:sp>
      <p:sp>
        <p:nvSpPr>
          <p:cNvPr id="14" name="Slide Number Placeholder 13">
            <a:extLst>
              <a:ext uri="{FF2B5EF4-FFF2-40B4-BE49-F238E27FC236}">
                <a16:creationId xmlns:a16="http://schemas.microsoft.com/office/drawing/2014/main" id="{2EB68554-22D8-4A67-8805-AE14388568A4}"/>
              </a:ext>
            </a:extLst>
          </p:cNvPr>
          <p:cNvSpPr>
            <a:spLocks noGrp="1"/>
          </p:cNvSpPr>
          <p:nvPr>
            <p:ph type="sldNum" sz="quarter" idx="12"/>
          </p:nvPr>
        </p:nvSpPr>
        <p:spPr/>
        <p:txBody>
          <a:bodyPr/>
          <a:lstStyle/>
          <a:p>
            <a:pPr>
              <a:defRPr/>
            </a:pPr>
            <a:fld id="{D5B5A354-CC3F-4B42-9029-49872BF66C78}" type="slidenum">
              <a:rPr lang="en-US" altLang="en-US" smtClean="0"/>
              <a:pPr>
                <a:defRPr/>
              </a:pPr>
              <a:t>13</a:t>
            </a:fld>
            <a:endParaRPr lang="en-US" altLang="en-US"/>
          </a:p>
        </p:txBody>
      </p:sp>
      <p:sp>
        <p:nvSpPr>
          <p:cNvPr id="2" name="TextBox 1">
            <a:extLst>
              <a:ext uri="{FF2B5EF4-FFF2-40B4-BE49-F238E27FC236}">
                <a16:creationId xmlns:a16="http://schemas.microsoft.com/office/drawing/2014/main" id="{A734CE8E-ABBA-840B-6F54-D354F9A91466}"/>
              </a:ext>
            </a:extLst>
          </p:cNvPr>
          <p:cNvSpPr txBox="1"/>
          <p:nvPr/>
        </p:nvSpPr>
        <p:spPr>
          <a:xfrm>
            <a:off x="6246813" y="4419600"/>
            <a:ext cx="3505200" cy="2031325"/>
          </a:xfrm>
          <a:prstGeom prst="rect">
            <a:avLst/>
          </a:prstGeom>
          <a:noFill/>
        </p:spPr>
        <p:txBody>
          <a:bodyPr wrap="square" rtlCol="0">
            <a:spAutoFit/>
          </a:bodyPr>
          <a:lstStyle/>
          <a:p>
            <a:r>
              <a:rPr lang="en-US" dirty="0">
                <a:hlinkClick r:id="rId8"/>
              </a:rPr>
              <a:t>Demo </a:t>
            </a:r>
            <a:r>
              <a:rPr lang="en-US" dirty="0" err="1">
                <a:hlinkClick r:id="rId8"/>
              </a:rPr>
              <a:t>Matlab</a:t>
            </a:r>
            <a:r>
              <a:rPr lang="en-US" dirty="0">
                <a:hlinkClick r:id="rId8"/>
              </a:rPr>
              <a:t> code:</a:t>
            </a:r>
          </a:p>
          <a:p>
            <a:pPr marL="285750" indent="-285750">
              <a:buFont typeface="Arial" panose="020B0604020202020204" pitchFamily="34" charset="0"/>
              <a:buChar char="•"/>
            </a:pPr>
            <a:r>
              <a:rPr lang="en-US" dirty="0" err="1">
                <a:hlinkClick r:id="rId8"/>
              </a:rPr>
              <a:t>demo_dft_tutorial.rar</a:t>
            </a:r>
            <a:endParaRPr lang="en-US" dirty="0"/>
          </a:p>
          <a:p>
            <a:pPr marL="285750" indent="-285750">
              <a:buFont typeface="Arial" panose="020B0604020202020204" pitchFamily="34" charset="0"/>
              <a:buChar char="•"/>
            </a:pPr>
            <a:r>
              <a:rPr lang="en-US" dirty="0">
                <a:hlinkClick r:id="rId9"/>
              </a:rPr>
              <a:t>https://ww2.mathworks.cn/matlabcentral/fileexchange/77789-discrete-fourier-transform</a:t>
            </a:r>
            <a:r>
              <a:rPr lang="en-US" dirty="0"/>
              <a:t>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1026"/>
          <p:cNvSpPr>
            <a:spLocks noGrp="1" noChangeArrowheads="1"/>
          </p:cNvSpPr>
          <p:nvPr>
            <p:ph type="title"/>
          </p:nvPr>
        </p:nvSpPr>
        <p:spPr>
          <a:xfrm>
            <a:off x="458788" y="2822"/>
            <a:ext cx="8912225" cy="1139825"/>
          </a:xfrm>
        </p:spPr>
        <p:txBody>
          <a:bodyPr>
            <a:normAutofit fontScale="90000"/>
          </a:bodyPr>
          <a:lstStyle/>
          <a:p>
            <a:pPr eaLnBrk="1" hangingPunct="1"/>
            <a:r>
              <a:rPr lang="en-US" altLang="zh-TW" dirty="0">
                <a:ea typeface="新細明體" pitchFamily="18" charset="-120"/>
              </a:rPr>
              <a:t>Fourier Transform </a:t>
            </a:r>
            <a:br>
              <a:rPr lang="en-US" altLang="zh-TW" dirty="0">
                <a:ea typeface="新細明體" pitchFamily="18" charset="-120"/>
              </a:rPr>
            </a:br>
            <a:r>
              <a:rPr lang="en-US" altLang="zh-TW" dirty="0">
                <a:ea typeface="新細明體" pitchFamily="18" charset="-120"/>
              </a:rPr>
              <a:t>From time domain to frequency domain</a:t>
            </a:r>
          </a:p>
        </p:txBody>
      </p:sp>
      <p:sp>
        <p:nvSpPr>
          <p:cNvPr id="12293" name="Rectangle 1027"/>
          <p:cNvSpPr>
            <a:spLocks noGrp="1" noChangeArrowheads="1"/>
          </p:cNvSpPr>
          <p:nvPr>
            <p:ph type="body" sz="half" idx="1"/>
          </p:nvPr>
        </p:nvSpPr>
        <p:spPr/>
        <p:txBody>
          <a:bodyPr/>
          <a:lstStyle/>
          <a:p>
            <a:pPr eaLnBrk="1" hangingPunct="1"/>
            <a:r>
              <a:rPr lang="zh-TW" altLang="en-US" sz="2400" dirty="0">
                <a:ea typeface="新細明體" pitchFamily="18" charset="-120"/>
              </a:rPr>
              <a:t> </a:t>
            </a:r>
          </a:p>
        </p:txBody>
      </p:sp>
      <mc:AlternateContent xmlns:mc="http://schemas.openxmlformats.org/markup-compatibility/2006" xmlns:a14="http://schemas.microsoft.com/office/drawing/2010/main">
        <mc:Choice Requires="a14">
          <p:sp>
            <p:nvSpPr>
              <p:cNvPr id="12294" name="Object 1057"/>
              <p:cNvSpPr txBox="1">
                <a:spLocks noGrp="1"/>
              </p:cNvSpPr>
              <p:nvPr>
                <p:ph sz="quarter" idx="2"/>
              </p:nvPr>
            </p:nvSpPr>
            <p:spPr bwMode="auto">
              <a:xfrm>
                <a:off x="728662" y="1446212"/>
                <a:ext cx="7804150" cy="2301875"/>
              </a:xfrm>
              <a:prstGeom prst="rect">
                <a:avLst/>
              </a:prstGeom>
              <a:noFill/>
              <a:ln>
                <a:noFill/>
              </a:ln>
            </p:spPr>
            <p:txBody>
              <a:bodyPr>
                <a:normAutofit fontScale="62500" lnSpcReduction="20000"/>
              </a:bodyPr>
              <a:lstStyle/>
              <a:p>
                <a:pPr>
                  <a:buNone/>
                </a:pPr>
                <a14:m>
                  <m:oMathPara xmlns:m="http://schemas.openxmlformats.org/officeDocument/2006/math">
                    <m:oMathParaPr>
                      <m:jc m:val="left"/>
                    </m:oMathParaPr>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𝑋</m:t>
                          </m:r>
                        </m:e>
                        <m:sub>
                          <m:r>
                            <a:rPr lang="en-US" i="1">
                              <a:solidFill>
                                <a:srgbClr val="000000"/>
                              </a:solidFill>
                              <a:latin typeface="Cambria Math" panose="02040503050406030204" pitchFamily="18" charset="0"/>
                            </a:rPr>
                            <m:t>𝑚</m:t>
                          </m:r>
                        </m:sub>
                      </m:sSub>
                      <m:r>
                        <a:rPr lang="en-US" i="1">
                          <a:solidFill>
                            <a:srgbClr val="000000"/>
                          </a:solidFill>
                          <a:latin typeface="Cambria Math" panose="02040503050406030204" pitchFamily="18" charset="0"/>
                        </a:rPr>
                        <m:t>=</m:t>
                      </m:r>
                      <m:nary>
                        <m:naryPr>
                          <m:chr m:val="∑"/>
                          <m:ctrlPr>
                            <a:rPr lang="en-US" i="1">
                              <a:solidFill>
                                <a:srgbClr val="000000"/>
                              </a:solidFill>
                              <a:latin typeface="Cambria Math" panose="02040503050406030204" pitchFamily="18" charset="0"/>
                            </a:rPr>
                          </m:ctrlPr>
                        </m:naryPr>
                        <m:sub>
                          <m:r>
                            <a:rPr lang="en-US" i="1">
                              <a:solidFill>
                                <a:srgbClr val="000000"/>
                              </a:solidFill>
                              <a:latin typeface="Cambria Math" panose="02040503050406030204" pitchFamily="18" charset="0"/>
                            </a:rPr>
                            <m:t>𝑘</m:t>
                          </m:r>
                          <m:r>
                            <a:rPr lang="en-US" i="1">
                              <a:solidFill>
                                <a:srgbClr val="000000"/>
                              </a:solidFill>
                              <a:latin typeface="Cambria Math" panose="02040503050406030204" pitchFamily="18" charset="0"/>
                            </a:rPr>
                            <m:t>=0</m:t>
                          </m:r>
                        </m:sub>
                        <m:sup>
                          <m:r>
                            <a:rPr lang="en-US" i="1">
                              <a:solidFill>
                                <a:srgbClr val="000000"/>
                              </a:solidFill>
                              <a:latin typeface="Cambria Math" panose="02040503050406030204" pitchFamily="18" charset="0"/>
                            </a:rPr>
                            <m:t>𝑁</m:t>
                          </m:r>
                          <m:r>
                            <a:rPr lang="en-US" i="1">
                              <a:solidFill>
                                <a:srgbClr val="000000"/>
                              </a:solidFill>
                              <a:latin typeface="Cambria Math" panose="02040503050406030204" pitchFamily="18" charset="0"/>
                            </a:rPr>
                            <m:t>−1</m:t>
                          </m:r>
                        </m:sup>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𝑠</m:t>
                              </m:r>
                            </m:e>
                            <m:sub>
                              <m:r>
                                <a:rPr lang="en-US" i="1">
                                  <a:solidFill>
                                    <a:srgbClr val="000000"/>
                                  </a:solidFill>
                                  <a:latin typeface="Cambria Math" panose="02040503050406030204" pitchFamily="18" charset="0"/>
                                </a:rPr>
                                <m:t>𝑘</m:t>
                              </m:r>
                            </m:sub>
                          </m:sSub>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𝑒</m:t>
                              </m:r>
                            </m:e>
                            <m:sup>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𝑗</m:t>
                              </m:r>
                              <m:d>
                                <m:dPr>
                                  <m:ctrlPr>
                                    <a:rPr lang="en-US" i="1">
                                      <a:solidFill>
                                        <a:srgbClr val="000000"/>
                                      </a:solidFill>
                                      <a:latin typeface="Cambria Math" panose="02040503050406030204" pitchFamily="18" charset="0"/>
                                    </a:rPr>
                                  </m:ctrlPr>
                                </m:dPr>
                                <m:e>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2</m:t>
                                      </m:r>
                                      <m:r>
                                        <a:rPr lang="en-US" i="1">
                                          <a:solidFill>
                                            <a:srgbClr val="000000"/>
                                          </a:solidFill>
                                          <a:latin typeface="Cambria Math" panose="02040503050406030204" pitchFamily="18" charset="0"/>
                                        </a:rPr>
                                        <m:t>𝜋</m:t>
                                      </m:r>
                                      <m:r>
                                        <a:rPr lang="en-US" i="1">
                                          <a:solidFill>
                                            <a:srgbClr val="000000"/>
                                          </a:solidFill>
                                          <a:latin typeface="Cambria Math" panose="02040503050406030204" pitchFamily="18" charset="0"/>
                                        </a:rPr>
                                        <m:t>𝑘𝑚</m:t>
                                      </m:r>
                                    </m:num>
                                    <m:den>
                                      <m:r>
                                        <a:rPr lang="en-US" i="1">
                                          <a:solidFill>
                                            <a:srgbClr val="000000"/>
                                          </a:solidFill>
                                          <a:latin typeface="Cambria Math" panose="02040503050406030204" pitchFamily="18" charset="0"/>
                                        </a:rPr>
                                        <m:t>𝑁</m:t>
                                      </m:r>
                                    </m:den>
                                  </m:f>
                                </m:e>
                              </m:d>
                            </m:sup>
                          </m:sSup>
                        </m:e>
                      </m:nary>
                      <m:r>
                        <a:rPr lang="en-US" i="1">
                          <a:solidFill>
                            <a:srgbClr val="000000"/>
                          </a:solidFill>
                          <a:latin typeface="Cambria Math" panose="02040503050406030204" pitchFamily="18" charset="0"/>
                        </a:rPr>
                        <m:t>,</m:t>
                      </m:r>
                      <m:r>
                        <m:rPr>
                          <m:nor/>
                        </m:rPr>
                        <a:rPr lang="en-US" i="0">
                          <a:solidFill>
                            <a:srgbClr val="000000"/>
                          </a:solidFill>
                          <a:latin typeface="Cambria Math" panose="02040503050406030204" pitchFamily="18" charset="0"/>
                        </a:rPr>
                        <m:t>where</m:t>
                      </m:r>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𝑚</m:t>
                      </m:r>
                      <m:r>
                        <a:rPr lang="en-US" i="1">
                          <a:solidFill>
                            <a:srgbClr val="000000"/>
                          </a:solidFill>
                          <a:latin typeface="Cambria Math" panose="02040503050406030204" pitchFamily="18" charset="0"/>
                        </a:rPr>
                        <m:t>=0,1,2,3,...,</m:t>
                      </m:r>
                      <m:r>
                        <a:rPr lang="en-US" i="1">
                          <a:solidFill>
                            <a:srgbClr val="000000"/>
                          </a:solidFill>
                          <a:latin typeface="Cambria Math" panose="02040503050406030204" pitchFamily="18" charset="0"/>
                        </a:rPr>
                        <m:t>𝑁</m:t>
                      </m:r>
                      <m:r>
                        <a:rPr lang="en-US" i="1">
                          <a:solidFill>
                            <a:srgbClr val="000000"/>
                          </a:solidFill>
                          <a:latin typeface="Cambria Math" panose="02040503050406030204" pitchFamily="18" charset="0"/>
                        </a:rPr>
                        <m:t>−1,</m:t>
                      </m:r>
                      <m:r>
                        <m:rPr>
                          <m:nor/>
                        </m:rPr>
                        <a:rPr lang="en-US" i="0">
                          <a:solidFill>
                            <a:srgbClr val="000000"/>
                          </a:solidFill>
                          <a:latin typeface="Cambria Math" panose="02040503050406030204" pitchFamily="18" charset="0"/>
                        </a:rPr>
                        <m:t>and</m:t>
                      </m:r>
                      <m:r>
                        <m:rPr>
                          <m:nor/>
                        </m:rPr>
                        <a:rPr lang="en-US" i="0">
                          <a:solidFill>
                            <a:srgbClr val="000000"/>
                          </a:solidFill>
                          <a:latin typeface="Cambria Math" panose="02040503050406030204" pitchFamily="18" charset="0"/>
                        </a:rPr>
                        <m:t> </m:t>
                      </m:r>
                      <m:d>
                        <m:dPr>
                          <m:ctrlPr>
                            <a:rPr lang="en-US" i="1">
                              <a:solidFill>
                                <a:srgbClr val="000000"/>
                              </a:solidFill>
                              <a:latin typeface="Cambria Math" panose="02040503050406030204" pitchFamily="18" charset="0"/>
                            </a:rPr>
                          </m:ctrlPr>
                        </m:dPr>
                        <m:e>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2</m:t>
                              </m:r>
                              <m:r>
                                <a:rPr lang="en-US" i="1">
                                  <a:solidFill>
                                    <a:srgbClr val="000000"/>
                                  </a:solidFill>
                                  <a:latin typeface="Cambria Math" panose="02040503050406030204" pitchFamily="18" charset="0"/>
                                </a:rPr>
                                <m:t>𝜋</m:t>
                              </m:r>
                              <m:r>
                                <a:rPr lang="en-US" i="1">
                                  <a:solidFill>
                                    <a:srgbClr val="000000"/>
                                  </a:solidFill>
                                  <a:latin typeface="Cambria Math" panose="02040503050406030204" pitchFamily="18" charset="0"/>
                                </a:rPr>
                                <m:t>𝑘𝑚</m:t>
                              </m:r>
                            </m:num>
                            <m:den>
                              <m:r>
                                <a:rPr lang="en-US" i="1">
                                  <a:solidFill>
                                    <a:srgbClr val="000000"/>
                                  </a:solidFill>
                                  <a:latin typeface="Cambria Math" panose="02040503050406030204" pitchFamily="18" charset="0"/>
                                </a:rPr>
                                <m:t>𝑁</m:t>
                              </m:r>
                            </m:den>
                          </m:f>
                        </m:e>
                      </m:d>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𝜃</m:t>
                      </m:r>
                      <m:r>
                        <a:rPr lang="en-US" i="1">
                          <a:solidFill>
                            <a:srgbClr val="000000"/>
                          </a:solidFill>
                          <a:latin typeface="Cambria Math" panose="02040503050406030204" pitchFamily="18" charset="0"/>
                        </a:rPr>
                        <m:t>,</m:t>
                      </m:r>
                    </m:oMath>
                    <m:oMath xmlns:m="http://schemas.openxmlformats.org/officeDocument/2006/math">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Note</m:t>
                      </m:r>
                      <m:r>
                        <m:rPr>
                          <m:nor/>
                        </m:rPr>
                        <a:rPr lang="en-US" i="0">
                          <a:solidFill>
                            <a:srgbClr val="000000"/>
                          </a:solidFill>
                          <a:latin typeface="Cambria Math" panose="02040503050406030204" pitchFamily="18" charset="0"/>
                        </a:rPr>
                        <m:t>: </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𝑒</m:t>
                          </m:r>
                        </m:e>
                        <m:sup>
                          <m:r>
                            <a:rPr lang="en-US" i="1">
                              <a:solidFill>
                                <a:srgbClr val="000000"/>
                              </a:solidFill>
                              <a:latin typeface="Cambria Math" panose="02040503050406030204" pitchFamily="18" charset="0"/>
                            </a:rPr>
                            <m:t>𝑗</m:t>
                          </m:r>
                          <m:r>
                            <a:rPr lang="en-US" i="1">
                              <a:solidFill>
                                <a:srgbClr val="000000"/>
                              </a:solidFill>
                              <a:latin typeface="Cambria Math" panose="02040503050406030204" pitchFamily="18" charset="0"/>
                            </a:rPr>
                            <m:t>𝜃</m:t>
                          </m:r>
                        </m:sup>
                      </m:sSup>
                      <m:r>
                        <a:rPr lang="en-US" i="1">
                          <a:solidFill>
                            <a:srgbClr val="000000"/>
                          </a:solidFill>
                          <a:latin typeface="Cambria Math" panose="02040503050406030204" pitchFamily="18" charset="0"/>
                        </a:rPr>
                        <m:t>=</m:t>
                      </m:r>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cos</m:t>
                          </m:r>
                        </m:fName>
                        <m:e>
                          <m:r>
                            <a:rPr lang="en-US" i="1">
                              <a:solidFill>
                                <a:srgbClr val="000000"/>
                              </a:solidFill>
                              <a:latin typeface="Cambria Math" panose="02040503050406030204" pitchFamily="18" charset="0"/>
                            </a:rPr>
                            <m:t>(</m:t>
                          </m:r>
                        </m:e>
                      </m:func>
                      <m:r>
                        <a:rPr lang="en-US" i="1">
                          <a:solidFill>
                            <a:srgbClr val="000000"/>
                          </a:solidFill>
                          <a:latin typeface="Cambria Math" panose="02040503050406030204" pitchFamily="18" charset="0"/>
                        </a:rPr>
                        <m:t>𝜃</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𝑗</m:t>
                      </m:r>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sin</m:t>
                          </m:r>
                        </m:fName>
                        <m:e>
                          <m:r>
                            <a:rPr lang="en-US" i="1">
                              <a:solidFill>
                                <a:srgbClr val="000000"/>
                              </a:solidFill>
                              <a:latin typeface="Cambria Math" panose="02040503050406030204" pitchFamily="18" charset="0"/>
                            </a:rPr>
                            <m:t>(</m:t>
                          </m:r>
                        </m:e>
                      </m:func>
                      <m:r>
                        <a:rPr lang="en-US" i="1">
                          <a:solidFill>
                            <a:srgbClr val="000000"/>
                          </a:solidFill>
                          <a:latin typeface="Cambria Math" panose="02040503050406030204" pitchFamily="18" charset="0"/>
                        </a:rPr>
                        <m:t>𝜃</m:t>
                      </m:r>
                      <m:r>
                        <a:rPr lang="en-US" i="1">
                          <a:solidFill>
                            <a:srgbClr val="000000"/>
                          </a:solidFill>
                          <a:latin typeface="Cambria Math" panose="02040503050406030204" pitchFamily="18" charset="0"/>
                        </a:rPr>
                        <m:t>),</m:t>
                      </m:r>
                      <m:r>
                        <m:rPr>
                          <m:nor/>
                        </m:rPr>
                        <a:rPr lang="en-US" i="0">
                          <a:solidFill>
                            <a:srgbClr val="000000"/>
                          </a:solidFill>
                          <a:latin typeface="Cambria Math" panose="02040503050406030204" pitchFamily="18" charset="0"/>
                        </a:rPr>
                        <m:t>and</m:t>
                      </m:r>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𝑗</m:t>
                      </m:r>
                      <m:r>
                        <a:rPr lang="en-US" i="1">
                          <a:solidFill>
                            <a:srgbClr val="000000"/>
                          </a:solidFill>
                          <a:latin typeface="Cambria Math" panose="02040503050406030204" pitchFamily="18" charset="0"/>
                        </a:rPr>
                        <m:t>=</m:t>
                      </m:r>
                      <m:rad>
                        <m:radPr>
                          <m:degHide m:val="on"/>
                          <m:ctrlPr>
                            <a:rPr lang="en-US" i="1">
                              <a:solidFill>
                                <a:srgbClr val="000000"/>
                              </a:solidFill>
                              <a:latin typeface="Cambria Math" panose="02040503050406030204" pitchFamily="18" charset="0"/>
                            </a:rPr>
                          </m:ctrlPr>
                        </m:radPr>
                        <m:deg/>
                        <m:e>
                          <m:r>
                            <a:rPr lang="en-US" i="1">
                              <a:solidFill>
                                <a:srgbClr val="000000"/>
                              </a:solidFill>
                              <a:latin typeface="Cambria Math" panose="02040503050406030204" pitchFamily="18" charset="0"/>
                            </a:rPr>
                            <m:t>−1</m:t>
                          </m:r>
                        </m:e>
                      </m:rad>
                    </m:oMath>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𝑋</m:t>
                          </m:r>
                        </m:e>
                        <m:sub>
                          <m:r>
                            <a:rPr lang="en-US" i="1">
                              <a:solidFill>
                                <a:srgbClr val="000000"/>
                              </a:solidFill>
                              <a:latin typeface="Cambria Math" panose="02040503050406030204" pitchFamily="18" charset="0"/>
                            </a:rPr>
                            <m:t>𝑚</m:t>
                          </m:r>
                        </m:sub>
                      </m:sSub>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𝑟𝑒𝑎𝑙</m:t>
                      </m:r>
                      <m:r>
                        <a:rPr lang="en-US" i="1">
                          <a:solidFill>
                            <a:srgbClr val="000000"/>
                          </a:solidFill>
                          <a:latin typeface="Cambria Math" panose="02040503050406030204" pitchFamily="18" charset="0"/>
                        </a:rPr>
                        <m:t>_</m:t>
                      </m:r>
                      <m:r>
                        <a:rPr lang="en-US" i="1">
                          <a:solidFill>
                            <a:srgbClr val="000000"/>
                          </a:solidFill>
                          <a:latin typeface="Cambria Math" panose="02040503050406030204" pitchFamily="18" charset="0"/>
                        </a:rPr>
                        <m:t>𝑝𝑎𝑟𝑡</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𝑗</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𝑖𝑚𝑎𝑔𝑖𝑛𝑎𝑟𝑦</m:t>
                      </m:r>
                      <m:r>
                        <a:rPr lang="en-US" i="1">
                          <a:solidFill>
                            <a:srgbClr val="000000"/>
                          </a:solidFill>
                          <a:latin typeface="Cambria Math" panose="02040503050406030204" pitchFamily="18" charset="0"/>
                        </a:rPr>
                        <m:t>_</m:t>
                      </m:r>
                      <m:r>
                        <a:rPr lang="en-US" i="1">
                          <a:solidFill>
                            <a:srgbClr val="000000"/>
                          </a:solidFill>
                          <a:latin typeface="Cambria Math" panose="02040503050406030204" pitchFamily="18" charset="0"/>
                        </a:rPr>
                        <m:t>𝑝𝑎𝑟𝑡</m:t>
                      </m:r>
                      <m:r>
                        <a:rPr lang="en-US" i="1">
                          <a:solidFill>
                            <a:srgbClr val="000000"/>
                          </a:solidFill>
                          <a:latin typeface="Cambria Math" panose="02040503050406030204" pitchFamily="18" charset="0"/>
                        </a:rPr>
                        <m:t>),</m:t>
                      </m:r>
                    </m:oMath>
                  </m:oMathPara>
                </a14:m>
                <a:endParaRPr lang="en-US" dirty="0"/>
              </a:p>
            </p:txBody>
          </p:sp>
        </mc:Choice>
        <mc:Fallback xmlns="">
          <p:sp>
            <p:nvSpPr>
              <p:cNvPr id="12294" name="Object 1057"/>
              <p:cNvSpPr txBox="1">
                <a:spLocks noGrp="1" noRot="1" noChangeAspect="1" noMove="1" noResize="1" noEditPoints="1" noAdjustHandles="1" noChangeArrowheads="1" noChangeShapeType="1" noTextEdit="1"/>
              </p:cNvSpPr>
              <p:nvPr>
                <p:ph sz="quarter" idx="2"/>
              </p:nvPr>
            </p:nvSpPr>
            <p:spPr bwMode="auto">
              <a:xfrm>
                <a:off x="728662" y="1446212"/>
                <a:ext cx="7804150" cy="2301875"/>
              </a:xfrm>
              <a:prstGeom prst="rect">
                <a:avLst/>
              </a:prstGeom>
              <a:blipFill>
                <a:blip r:embed="rId2"/>
                <a:stretch>
                  <a:fillRect/>
                </a:stretch>
              </a:blipFill>
              <a:ln>
                <a:noFill/>
              </a:ln>
            </p:spPr>
            <p:txBody>
              <a:bodyPr/>
              <a:lstStyle/>
              <a:p>
                <a:r>
                  <a:rPr lang="en-US">
                    <a:noFill/>
                  </a:rPr>
                  <a:t> </a:t>
                </a:r>
              </a:p>
            </p:txBody>
          </p:sp>
        </mc:Fallback>
      </mc:AlternateContent>
      <p:sp>
        <p:nvSpPr>
          <p:cNvPr id="12295" name="Text Box 1049"/>
          <p:cNvSpPr txBox="1">
            <a:spLocks noChangeArrowheads="1"/>
          </p:cNvSpPr>
          <p:nvPr/>
        </p:nvSpPr>
        <p:spPr bwMode="auto">
          <a:xfrm>
            <a:off x="4611706" y="5592118"/>
            <a:ext cx="46650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eaLnBrk="1" hangingPunct="1"/>
            <a:r>
              <a:rPr kumimoji="1" lang="en-US" altLang="zh-TW" sz="2400" dirty="0">
                <a:latin typeface="Times New Roman" pitchFamily="18" charset="0"/>
              </a:rPr>
              <a:t>This curve is called spectral envelop</a:t>
            </a:r>
          </a:p>
        </p:txBody>
      </p:sp>
      <p:sp>
        <p:nvSpPr>
          <p:cNvPr id="12296" name="Text Box 1029"/>
          <p:cNvSpPr txBox="1">
            <a:spLocks noChangeArrowheads="1"/>
          </p:cNvSpPr>
          <p:nvPr/>
        </p:nvSpPr>
        <p:spPr bwMode="auto">
          <a:xfrm>
            <a:off x="1217613" y="5029200"/>
            <a:ext cx="2466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eaLnBrk="1" hangingPunct="1"/>
            <a:r>
              <a:rPr kumimoji="1" lang="en-US" altLang="zh-TW" sz="2400" dirty="0">
                <a:latin typeface="Times New Roman" pitchFamily="18" charset="0"/>
              </a:rPr>
              <a:t>S</a:t>
            </a:r>
            <a:r>
              <a:rPr kumimoji="1" lang="en-US" altLang="zh-TW" sz="2400" baseline="-25000" dirty="0">
                <a:latin typeface="Times New Roman" pitchFamily="18" charset="0"/>
              </a:rPr>
              <a:t>0</a:t>
            </a:r>
            <a:r>
              <a:rPr kumimoji="1" lang="en-US" altLang="zh-TW" sz="2400" dirty="0">
                <a:latin typeface="Times New Roman" pitchFamily="18" charset="0"/>
              </a:rPr>
              <a:t>,S</a:t>
            </a:r>
            <a:r>
              <a:rPr kumimoji="1" lang="en-US" altLang="zh-TW" sz="2400" baseline="-25000" dirty="0">
                <a:latin typeface="Times New Roman" pitchFamily="18" charset="0"/>
              </a:rPr>
              <a:t>1</a:t>
            </a:r>
            <a:r>
              <a:rPr kumimoji="1" lang="en-US" altLang="zh-TW" sz="2400" dirty="0">
                <a:latin typeface="Times New Roman" pitchFamily="18" charset="0"/>
              </a:rPr>
              <a:t>,S</a:t>
            </a:r>
            <a:r>
              <a:rPr kumimoji="1" lang="en-US" altLang="zh-TW" sz="2400" baseline="-25000" dirty="0">
                <a:latin typeface="Times New Roman" pitchFamily="18" charset="0"/>
              </a:rPr>
              <a:t>2</a:t>
            </a:r>
            <a:r>
              <a:rPr kumimoji="1" lang="en-US" altLang="zh-TW" sz="2400" dirty="0">
                <a:latin typeface="Times New Roman" pitchFamily="18" charset="0"/>
              </a:rPr>
              <a:t>,S</a:t>
            </a:r>
            <a:r>
              <a:rPr kumimoji="1" lang="en-US" altLang="zh-TW" sz="2400" baseline="-25000" dirty="0">
                <a:latin typeface="Times New Roman" pitchFamily="18" charset="0"/>
              </a:rPr>
              <a:t>3. </a:t>
            </a:r>
            <a:r>
              <a:rPr kumimoji="1" lang="en-US" altLang="zh-TW" sz="2400" dirty="0">
                <a:latin typeface="Times New Roman" pitchFamily="18" charset="0"/>
              </a:rPr>
              <a:t>… S</a:t>
            </a:r>
            <a:r>
              <a:rPr kumimoji="1" lang="en-US" altLang="zh-TW" sz="2400" baseline="-25000" dirty="0">
                <a:latin typeface="Times New Roman" pitchFamily="18" charset="0"/>
              </a:rPr>
              <a:t>N-1</a:t>
            </a:r>
          </a:p>
        </p:txBody>
      </p:sp>
      <p:sp>
        <p:nvSpPr>
          <p:cNvPr id="12297" name="Line 1030"/>
          <p:cNvSpPr>
            <a:spLocks noChangeShapeType="1"/>
          </p:cNvSpPr>
          <p:nvPr/>
        </p:nvSpPr>
        <p:spPr bwMode="auto">
          <a:xfrm>
            <a:off x="3427413" y="4343400"/>
            <a:ext cx="2514600" cy="0"/>
          </a:xfrm>
          <a:prstGeom prst="line">
            <a:avLst/>
          </a:prstGeom>
          <a:noFill/>
          <a:ln w="76200" cmpd="tri">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8" name="Line 1032"/>
          <p:cNvSpPr>
            <a:spLocks noChangeShapeType="1"/>
          </p:cNvSpPr>
          <p:nvPr/>
        </p:nvSpPr>
        <p:spPr bwMode="auto">
          <a:xfrm>
            <a:off x="4418013" y="3124200"/>
            <a:ext cx="0" cy="10668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9" name="Line 1033"/>
          <p:cNvSpPr>
            <a:spLocks noChangeShapeType="1"/>
          </p:cNvSpPr>
          <p:nvPr/>
        </p:nvSpPr>
        <p:spPr bwMode="auto">
          <a:xfrm>
            <a:off x="1293813" y="4953000"/>
            <a:ext cx="23622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0" name="Text Box 1034"/>
          <p:cNvSpPr txBox="1">
            <a:spLocks noChangeArrowheads="1"/>
          </p:cNvSpPr>
          <p:nvPr/>
        </p:nvSpPr>
        <p:spPr bwMode="auto">
          <a:xfrm>
            <a:off x="3579813" y="4800600"/>
            <a:ext cx="825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eaLnBrk="1" hangingPunct="1"/>
            <a:r>
              <a:rPr kumimoji="1" lang="en-US" altLang="zh-TW" sz="2400">
                <a:latin typeface="Times New Roman" pitchFamily="18" charset="0"/>
              </a:rPr>
              <a:t>Time</a:t>
            </a:r>
          </a:p>
        </p:txBody>
      </p:sp>
      <p:sp>
        <p:nvSpPr>
          <p:cNvPr id="12301" name="Line 1035"/>
          <p:cNvSpPr>
            <a:spLocks noChangeShapeType="1"/>
          </p:cNvSpPr>
          <p:nvPr/>
        </p:nvSpPr>
        <p:spPr bwMode="auto">
          <a:xfrm flipV="1">
            <a:off x="1293813" y="3505200"/>
            <a:ext cx="0" cy="1447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2" name="Text Box 1036"/>
          <p:cNvSpPr txBox="1">
            <a:spLocks noChangeArrowheads="1"/>
          </p:cNvSpPr>
          <p:nvPr/>
        </p:nvSpPr>
        <p:spPr bwMode="auto">
          <a:xfrm>
            <a:off x="74613" y="3657600"/>
            <a:ext cx="12001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eaLnBrk="1" hangingPunct="1"/>
            <a:r>
              <a:rPr kumimoji="1" lang="en-US" altLang="zh-TW" sz="2400">
                <a:latin typeface="Times New Roman" pitchFamily="18" charset="0"/>
              </a:rPr>
              <a:t>Signal</a:t>
            </a:r>
          </a:p>
          <a:p>
            <a:pPr eaLnBrk="1" hangingPunct="1"/>
            <a:r>
              <a:rPr kumimoji="1" lang="en-US" altLang="zh-TW" sz="2400">
                <a:latin typeface="Times New Roman" pitchFamily="18" charset="0"/>
              </a:rPr>
              <a:t>voltage/</a:t>
            </a:r>
          </a:p>
          <a:p>
            <a:pPr eaLnBrk="1" hangingPunct="1"/>
            <a:r>
              <a:rPr kumimoji="1" lang="en-US" altLang="zh-TW" sz="2400">
                <a:latin typeface="Times New Roman" pitchFamily="18" charset="0"/>
              </a:rPr>
              <a:t>pressure</a:t>
            </a:r>
          </a:p>
          <a:p>
            <a:pPr eaLnBrk="1" hangingPunct="1"/>
            <a:r>
              <a:rPr kumimoji="1" lang="en-US" altLang="zh-TW" sz="2400">
                <a:latin typeface="Times New Roman" pitchFamily="18" charset="0"/>
              </a:rPr>
              <a:t>level</a:t>
            </a:r>
          </a:p>
        </p:txBody>
      </p:sp>
      <p:sp>
        <p:nvSpPr>
          <p:cNvPr id="12303" name="Text Box 1037"/>
          <p:cNvSpPr txBox="1">
            <a:spLocks noChangeArrowheads="1"/>
          </p:cNvSpPr>
          <p:nvPr/>
        </p:nvSpPr>
        <p:spPr bwMode="auto">
          <a:xfrm>
            <a:off x="3427413" y="4419600"/>
            <a:ext cx="2443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eaLnBrk="1" hangingPunct="1"/>
            <a:r>
              <a:rPr kumimoji="1" lang="en-US" altLang="zh-TW" sz="2400">
                <a:latin typeface="Times New Roman" pitchFamily="18" charset="0"/>
              </a:rPr>
              <a:t>Fourier Transform</a:t>
            </a:r>
          </a:p>
        </p:txBody>
      </p:sp>
      <p:sp>
        <p:nvSpPr>
          <p:cNvPr id="12304" name="Line 1040"/>
          <p:cNvSpPr>
            <a:spLocks noChangeShapeType="1"/>
          </p:cNvSpPr>
          <p:nvPr/>
        </p:nvSpPr>
        <p:spPr bwMode="auto">
          <a:xfrm>
            <a:off x="6226175" y="5197475"/>
            <a:ext cx="3300413"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5" name="Line 1041"/>
          <p:cNvSpPr>
            <a:spLocks noChangeShapeType="1"/>
          </p:cNvSpPr>
          <p:nvPr/>
        </p:nvSpPr>
        <p:spPr bwMode="auto">
          <a:xfrm flipV="1">
            <a:off x="6226175" y="3825875"/>
            <a:ext cx="0" cy="13716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6" name="Line 1042"/>
          <p:cNvSpPr>
            <a:spLocks noChangeShapeType="1"/>
          </p:cNvSpPr>
          <p:nvPr/>
        </p:nvSpPr>
        <p:spPr bwMode="auto">
          <a:xfrm flipV="1">
            <a:off x="7381875" y="4435475"/>
            <a:ext cx="0" cy="762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7" name="Rectangle 1043"/>
          <p:cNvSpPr>
            <a:spLocks noChangeArrowheads="1"/>
          </p:cNvSpPr>
          <p:nvPr/>
        </p:nvSpPr>
        <p:spPr bwMode="auto">
          <a:xfrm>
            <a:off x="8435975" y="5334000"/>
            <a:ext cx="1266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zh-TW" sz="2400">
                <a:latin typeface="Times New Roman" pitchFamily="18" charset="0"/>
              </a:rPr>
              <a:t>freq. (m)</a:t>
            </a:r>
          </a:p>
        </p:txBody>
      </p:sp>
      <p:sp>
        <p:nvSpPr>
          <p:cNvPr id="12308" name="Rectangle 1044"/>
          <p:cNvSpPr>
            <a:spLocks noChangeArrowheads="1"/>
          </p:cNvSpPr>
          <p:nvPr/>
        </p:nvSpPr>
        <p:spPr bwMode="auto">
          <a:xfrm>
            <a:off x="6704013" y="3733800"/>
            <a:ext cx="1630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zh-TW" sz="2400">
                <a:latin typeface="Times New Roman" pitchFamily="18" charset="0"/>
              </a:rPr>
              <a:t>single freq..</a:t>
            </a:r>
          </a:p>
        </p:txBody>
      </p:sp>
      <p:sp>
        <p:nvSpPr>
          <p:cNvPr id="12309" name="Rectangle 1045"/>
          <p:cNvSpPr>
            <a:spLocks noChangeArrowheads="1"/>
          </p:cNvSpPr>
          <p:nvPr/>
        </p:nvSpPr>
        <p:spPr bwMode="auto">
          <a:xfrm>
            <a:off x="4829827" y="3330222"/>
            <a:ext cx="438100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zh-TW" sz="2400" dirty="0">
                <a:latin typeface="Times New Roman" pitchFamily="18" charset="0"/>
              </a:rPr>
              <a:t>Power=|</a:t>
            </a:r>
            <a:r>
              <a:rPr lang="zh-TW" altLang="en-US" sz="2400" dirty="0">
                <a:latin typeface="Times New Roman" pitchFamily="18" charset="0"/>
              </a:rPr>
              <a:t>|</a:t>
            </a:r>
            <a:r>
              <a:rPr lang="en-US" altLang="zh-TW" sz="2400" dirty="0" err="1">
                <a:latin typeface="Times New Roman" pitchFamily="18" charset="0"/>
              </a:rPr>
              <a:t>X</a:t>
            </a:r>
            <a:r>
              <a:rPr lang="en-US" altLang="zh-TW" sz="2400" baseline="-25000" dirty="0" err="1">
                <a:latin typeface="Times New Roman" pitchFamily="18" charset="0"/>
              </a:rPr>
              <a:t>m</a:t>
            </a:r>
            <a:r>
              <a:rPr lang="en-US" altLang="zh-TW" sz="2400" dirty="0">
                <a:latin typeface="Times New Roman" pitchFamily="18" charset="0"/>
              </a:rPr>
              <a:t>||</a:t>
            </a:r>
            <a:r>
              <a:rPr lang="en-US" altLang="zh-TW" sz="2400" baseline="-25000" dirty="0">
                <a:latin typeface="Times New Roman" pitchFamily="18" charset="0"/>
              </a:rPr>
              <a:t>2</a:t>
            </a:r>
            <a:r>
              <a:rPr lang="en-US" altLang="zh-TW" sz="2400" baseline="30000" dirty="0">
                <a:latin typeface="Times New Roman" pitchFamily="18" charset="0"/>
              </a:rPr>
              <a:t>2</a:t>
            </a:r>
            <a:r>
              <a:rPr lang="en-US" altLang="zh-TW" sz="2400" dirty="0">
                <a:latin typeface="Times New Roman" pitchFamily="18" charset="0"/>
              </a:rPr>
              <a:t>= (real</a:t>
            </a:r>
            <a:r>
              <a:rPr lang="en-US" altLang="zh-TW" sz="2400" baseline="30000" dirty="0">
                <a:latin typeface="Times New Roman" pitchFamily="18" charset="0"/>
              </a:rPr>
              <a:t>2</a:t>
            </a:r>
            <a:r>
              <a:rPr lang="en-US" altLang="zh-TW" sz="2400" dirty="0">
                <a:latin typeface="Times New Roman" pitchFamily="18" charset="0"/>
              </a:rPr>
              <a:t>+imginary</a:t>
            </a:r>
            <a:r>
              <a:rPr lang="en-US" altLang="zh-TW" sz="2400" baseline="30000" dirty="0">
                <a:latin typeface="Times New Roman" pitchFamily="18" charset="0"/>
              </a:rPr>
              <a:t>2</a:t>
            </a:r>
            <a:r>
              <a:rPr lang="en-US" altLang="zh-TW" sz="2400" dirty="0">
                <a:latin typeface="Times New Roman" pitchFamily="18" charset="0"/>
              </a:rPr>
              <a:t>)</a:t>
            </a:r>
          </a:p>
        </p:txBody>
      </p:sp>
      <p:sp>
        <p:nvSpPr>
          <p:cNvPr id="12310" name="Line 1046"/>
          <p:cNvSpPr>
            <a:spLocks noChangeShapeType="1"/>
          </p:cNvSpPr>
          <p:nvPr/>
        </p:nvSpPr>
        <p:spPr bwMode="auto">
          <a:xfrm flipV="1">
            <a:off x="8205788" y="4740275"/>
            <a:ext cx="0" cy="457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1" name="Line 1047"/>
          <p:cNvSpPr>
            <a:spLocks noChangeShapeType="1"/>
          </p:cNvSpPr>
          <p:nvPr/>
        </p:nvSpPr>
        <p:spPr bwMode="auto">
          <a:xfrm flipV="1">
            <a:off x="8866188" y="4968875"/>
            <a:ext cx="0" cy="152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2" name="Freeform 1048"/>
          <p:cNvSpPr>
            <a:spLocks/>
          </p:cNvSpPr>
          <p:nvPr/>
        </p:nvSpPr>
        <p:spPr bwMode="auto">
          <a:xfrm>
            <a:off x="6246813" y="4470400"/>
            <a:ext cx="3124200" cy="711200"/>
          </a:xfrm>
          <a:custGeom>
            <a:avLst/>
            <a:gdLst>
              <a:gd name="T0" fmla="*/ 0 w 1968"/>
              <a:gd name="T1" fmla="*/ 2147483647 h 448"/>
              <a:gd name="T2" fmla="*/ 2147483647 w 1968"/>
              <a:gd name="T3" fmla="*/ 2147483647 h 448"/>
              <a:gd name="T4" fmla="*/ 2147483647 w 1968"/>
              <a:gd name="T5" fmla="*/ 2147483647 h 448"/>
              <a:gd name="T6" fmla="*/ 2147483647 w 1968"/>
              <a:gd name="T7" fmla="*/ 2147483647 h 448"/>
              <a:gd name="T8" fmla="*/ 2147483647 w 1968"/>
              <a:gd name="T9" fmla="*/ 2147483647 h 448"/>
              <a:gd name="T10" fmla="*/ 2147483647 w 1968"/>
              <a:gd name="T11" fmla="*/ 2147483647 h 448"/>
              <a:gd name="T12" fmla="*/ 2147483647 w 1968"/>
              <a:gd name="T13" fmla="*/ 2147483647 h 448"/>
              <a:gd name="T14" fmla="*/ 2147483647 w 1968"/>
              <a:gd name="T15" fmla="*/ 2147483647 h 448"/>
              <a:gd name="T16" fmla="*/ 2147483647 w 1968"/>
              <a:gd name="T17" fmla="*/ 2147483647 h 448"/>
              <a:gd name="T18" fmla="*/ 2147483647 w 1968"/>
              <a:gd name="T19" fmla="*/ 2147483647 h 448"/>
              <a:gd name="T20" fmla="*/ 2147483647 w 1968"/>
              <a:gd name="T21" fmla="*/ 2147483647 h 448"/>
              <a:gd name="T22" fmla="*/ 2147483647 w 1968"/>
              <a:gd name="T23" fmla="*/ 2147483647 h 448"/>
              <a:gd name="T24" fmla="*/ 2147483647 w 1968"/>
              <a:gd name="T25" fmla="*/ 2147483647 h 448"/>
              <a:gd name="T26" fmla="*/ 2147483647 w 1968"/>
              <a:gd name="T27" fmla="*/ 2147483647 h 448"/>
              <a:gd name="T28" fmla="*/ 2147483647 w 1968"/>
              <a:gd name="T29" fmla="*/ 2147483647 h 448"/>
              <a:gd name="T30" fmla="*/ 2147483647 w 1968"/>
              <a:gd name="T31" fmla="*/ 2147483647 h 448"/>
              <a:gd name="T32" fmla="*/ 2147483647 w 1968"/>
              <a:gd name="T33" fmla="*/ 2147483647 h 448"/>
              <a:gd name="T34" fmla="*/ 2147483647 w 1968"/>
              <a:gd name="T35" fmla="*/ 2147483647 h 44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968" h="448">
                <a:moveTo>
                  <a:pt x="0" y="448"/>
                </a:moveTo>
                <a:cubicBezTo>
                  <a:pt x="96" y="436"/>
                  <a:pt x="192" y="424"/>
                  <a:pt x="288" y="400"/>
                </a:cubicBezTo>
                <a:cubicBezTo>
                  <a:pt x="384" y="376"/>
                  <a:pt x="520" y="344"/>
                  <a:pt x="576" y="304"/>
                </a:cubicBezTo>
                <a:cubicBezTo>
                  <a:pt x="632" y="264"/>
                  <a:pt x="608" y="208"/>
                  <a:pt x="624" y="160"/>
                </a:cubicBezTo>
                <a:cubicBezTo>
                  <a:pt x="640" y="112"/>
                  <a:pt x="648" y="32"/>
                  <a:pt x="672" y="16"/>
                </a:cubicBezTo>
                <a:cubicBezTo>
                  <a:pt x="696" y="0"/>
                  <a:pt x="744" y="40"/>
                  <a:pt x="768" y="64"/>
                </a:cubicBezTo>
                <a:cubicBezTo>
                  <a:pt x="792" y="88"/>
                  <a:pt x="792" y="104"/>
                  <a:pt x="816" y="160"/>
                </a:cubicBezTo>
                <a:cubicBezTo>
                  <a:pt x="840" y="216"/>
                  <a:pt x="872" y="360"/>
                  <a:pt x="912" y="400"/>
                </a:cubicBezTo>
                <a:cubicBezTo>
                  <a:pt x="952" y="440"/>
                  <a:pt x="1024" y="408"/>
                  <a:pt x="1056" y="400"/>
                </a:cubicBezTo>
                <a:cubicBezTo>
                  <a:pt x="1088" y="392"/>
                  <a:pt x="1088" y="368"/>
                  <a:pt x="1104" y="352"/>
                </a:cubicBezTo>
                <a:cubicBezTo>
                  <a:pt x="1120" y="336"/>
                  <a:pt x="1136" y="328"/>
                  <a:pt x="1152" y="304"/>
                </a:cubicBezTo>
                <a:cubicBezTo>
                  <a:pt x="1168" y="280"/>
                  <a:pt x="1168" y="208"/>
                  <a:pt x="1200" y="208"/>
                </a:cubicBezTo>
                <a:cubicBezTo>
                  <a:pt x="1232" y="208"/>
                  <a:pt x="1312" y="272"/>
                  <a:pt x="1344" y="304"/>
                </a:cubicBezTo>
                <a:cubicBezTo>
                  <a:pt x="1376" y="336"/>
                  <a:pt x="1360" y="384"/>
                  <a:pt x="1392" y="400"/>
                </a:cubicBezTo>
                <a:cubicBezTo>
                  <a:pt x="1424" y="416"/>
                  <a:pt x="1496" y="408"/>
                  <a:pt x="1536" y="400"/>
                </a:cubicBezTo>
                <a:cubicBezTo>
                  <a:pt x="1576" y="392"/>
                  <a:pt x="1592" y="352"/>
                  <a:pt x="1632" y="352"/>
                </a:cubicBezTo>
                <a:cubicBezTo>
                  <a:pt x="1672" y="352"/>
                  <a:pt x="1720" y="384"/>
                  <a:pt x="1776" y="400"/>
                </a:cubicBezTo>
                <a:cubicBezTo>
                  <a:pt x="1832" y="416"/>
                  <a:pt x="1900" y="432"/>
                  <a:pt x="1968" y="448"/>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3" name="Line 1050"/>
          <p:cNvSpPr>
            <a:spLocks noChangeShapeType="1"/>
          </p:cNvSpPr>
          <p:nvPr/>
        </p:nvSpPr>
        <p:spPr bwMode="auto">
          <a:xfrm flipV="1">
            <a:off x="5870575" y="5029199"/>
            <a:ext cx="1138238" cy="711199"/>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4" name="Freeform 1051"/>
          <p:cNvSpPr>
            <a:spLocks/>
          </p:cNvSpPr>
          <p:nvPr/>
        </p:nvSpPr>
        <p:spPr bwMode="auto">
          <a:xfrm>
            <a:off x="1370013" y="3467100"/>
            <a:ext cx="1384300" cy="1333500"/>
          </a:xfrm>
          <a:custGeom>
            <a:avLst/>
            <a:gdLst>
              <a:gd name="T0" fmla="*/ 0 w 872"/>
              <a:gd name="T1" fmla="*/ 2147483647 h 840"/>
              <a:gd name="T2" fmla="*/ 2147483647 w 872"/>
              <a:gd name="T3" fmla="*/ 2147483647 h 840"/>
              <a:gd name="T4" fmla="*/ 2147483647 w 872"/>
              <a:gd name="T5" fmla="*/ 2147483647 h 840"/>
              <a:gd name="T6" fmla="*/ 2147483647 w 872"/>
              <a:gd name="T7" fmla="*/ 2147483647 h 840"/>
              <a:gd name="T8" fmla="*/ 2147483647 w 872"/>
              <a:gd name="T9" fmla="*/ 2147483647 h 840"/>
              <a:gd name="T10" fmla="*/ 2147483647 w 872"/>
              <a:gd name="T11" fmla="*/ 2147483647 h 840"/>
              <a:gd name="T12" fmla="*/ 2147483647 w 872"/>
              <a:gd name="T13" fmla="*/ 2147483647 h 840"/>
              <a:gd name="T14" fmla="*/ 2147483647 w 872"/>
              <a:gd name="T15" fmla="*/ 2147483647 h 840"/>
              <a:gd name="T16" fmla="*/ 2147483647 w 872"/>
              <a:gd name="T17" fmla="*/ 2147483647 h 840"/>
              <a:gd name="T18" fmla="*/ 2147483647 w 872"/>
              <a:gd name="T19" fmla="*/ 2147483647 h 840"/>
              <a:gd name="T20" fmla="*/ 2147483647 w 872"/>
              <a:gd name="T21" fmla="*/ 2147483647 h 840"/>
              <a:gd name="T22" fmla="*/ 2147483647 w 872"/>
              <a:gd name="T23" fmla="*/ 2147483647 h 840"/>
              <a:gd name="T24" fmla="*/ 2147483647 w 872"/>
              <a:gd name="T25" fmla="*/ 2147483647 h 840"/>
              <a:gd name="T26" fmla="*/ 2147483647 w 872"/>
              <a:gd name="T27" fmla="*/ 2147483647 h 840"/>
              <a:gd name="T28" fmla="*/ 2147483647 w 872"/>
              <a:gd name="T29" fmla="*/ 2147483647 h 840"/>
              <a:gd name="T30" fmla="*/ 2147483647 w 872"/>
              <a:gd name="T31" fmla="*/ 2147483647 h 840"/>
              <a:gd name="T32" fmla="*/ 2147483647 w 872"/>
              <a:gd name="T33" fmla="*/ 2147483647 h 840"/>
              <a:gd name="T34" fmla="*/ 2147483647 w 872"/>
              <a:gd name="T35" fmla="*/ 2147483647 h 840"/>
              <a:gd name="T36" fmla="*/ 2147483647 w 872"/>
              <a:gd name="T37" fmla="*/ 2147483647 h 840"/>
              <a:gd name="T38" fmla="*/ 2147483647 w 872"/>
              <a:gd name="T39" fmla="*/ 2147483647 h 84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72" h="840">
                <a:moveTo>
                  <a:pt x="0" y="552"/>
                </a:moveTo>
                <a:cubicBezTo>
                  <a:pt x="20" y="388"/>
                  <a:pt x="40" y="224"/>
                  <a:pt x="48" y="264"/>
                </a:cubicBezTo>
                <a:cubicBezTo>
                  <a:pt x="56" y="304"/>
                  <a:pt x="40" y="800"/>
                  <a:pt x="48" y="792"/>
                </a:cubicBezTo>
                <a:cubicBezTo>
                  <a:pt x="56" y="784"/>
                  <a:pt x="80" y="256"/>
                  <a:pt x="96" y="216"/>
                </a:cubicBezTo>
                <a:cubicBezTo>
                  <a:pt x="112" y="176"/>
                  <a:pt x="128" y="560"/>
                  <a:pt x="144" y="552"/>
                </a:cubicBezTo>
                <a:cubicBezTo>
                  <a:pt x="160" y="544"/>
                  <a:pt x="176" y="136"/>
                  <a:pt x="192" y="168"/>
                </a:cubicBezTo>
                <a:cubicBezTo>
                  <a:pt x="208" y="200"/>
                  <a:pt x="224" y="768"/>
                  <a:pt x="240" y="744"/>
                </a:cubicBezTo>
                <a:cubicBezTo>
                  <a:pt x="256" y="720"/>
                  <a:pt x="264" y="16"/>
                  <a:pt x="288" y="24"/>
                </a:cubicBezTo>
                <a:cubicBezTo>
                  <a:pt x="312" y="32"/>
                  <a:pt x="368" y="776"/>
                  <a:pt x="384" y="792"/>
                </a:cubicBezTo>
                <a:cubicBezTo>
                  <a:pt x="400" y="808"/>
                  <a:pt x="368" y="144"/>
                  <a:pt x="384" y="120"/>
                </a:cubicBezTo>
                <a:cubicBezTo>
                  <a:pt x="400" y="96"/>
                  <a:pt x="448" y="624"/>
                  <a:pt x="480" y="648"/>
                </a:cubicBezTo>
                <a:cubicBezTo>
                  <a:pt x="512" y="672"/>
                  <a:pt x="560" y="288"/>
                  <a:pt x="576" y="264"/>
                </a:cubicBezTo>
                <a:cubicBezTo>
                  <a:pt x="592" y="240"/>
                  <a:pt x="568" y="512"/>
                  <a:pt x="576" y="504"/>
                </a:cubicBezTo>
                <a:cubicBezTo>
                  <a:pt x="584" y="496"/>
                  <a:pt x="608" y="208"/>
                  <a:pt x="624" y="216"/>
                </a:cubicBezTo>
                <a:cubicBezTo>
                  <a:pt x="640" y="224"/>
                  <a:pt x="656" y="536"/>
                  <a:pt x="672" y="552"/>
                </a:cubicBezTo>
                <a:cubicBezTo>
                  <a:pt x="688" y="568"/>
                  <a:pt x="704" y="320"/>
                  <a:pt x="720" y="312"/>
                </a:cubicBezTo>
                <a:cubicBezTo>
                  <a:pt x="736" y="304"/>
                  <a:pt x="752" y="488"/>
                  <a:pt x="768" y="504"/>
                </a:cubicBezTo>
                <a:cubicBezTo>
                  <a:pt x="784" y="520"/>
                  <a:pt x="800" y="480"/>
                  <a:pt x="816" y="408"/>
                </a:cubicBezTo>
                <a:cubicBezTo>
                  <a:pt x="832" y="336"/>
                  <a:pt x="856" y="0"/>
                  <a:pt x="864" y="72"/>
                </a:cubicBezTo>
                <a:cubicBezTo>
                  <a:pt x="872" y="144"/>
                  <a:pt x="864" y="720"/>
                  <a:pt x="864" y="84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TextBox 1"/>
          <p:cNvSpPr txBox="1"/>
          <p:nvPr/>
        </p:nvSpPr>
        <p:spPr>
          <a:xfrm>
            <a:off x="303212" y="6096000"/>
            <a:ext cx="5028108" cy="646331"/>
          </a:xfrm>
          <a:prstGeom prst="rect">
            <a:avLst/>
          </a:prstGeom>
          <a:noFill/>
        </p:spPr>
        <p:txBody>
          <a:bodyPr wrap="none" rtlCol="0">
            <a:spAutoFit/>
          </a:bodyPr>
          <a:lstStyle/>
          <a:p>
            <a:r>
              <a:rPr lang="en-US" dirty="0">
                <a:hlinkClick r:id="rId3"/>
              </a:rPr>
              <a:t>Demo </a:t>
            </a:r>
            <a:r>
              <a:rPr lang="en-US" dirty="0" err="1">
                <a:hlinkClick r:id="rId3"/>
              </a:rPr>
              <a:t>Matlab</a:t>
            </a:r>
            <a:r>
              <a:rPr lang="en-US" dirty="0">
                <a:hlinkClick r:id="rId3"/>
              </a:rPr>
              <a:t> code: </a:t>
            </a:r>
            <a:r>
              <a:rPr lang="en-US" dirty="0" err="1">
                <a:hlinkClick r:id="rId3"/>
              </a:rPr>
              <a:t>demo_dft_tutorial.rar</a:t>
            </a:r>
            <a:endParaRPr lang="en-US" dirty="0"/>
          </a:p>
          <a:p>
            <a:r>
              <a:rPr lang="en-US" dirty="0">
                <a:hlinkClick r:id="rId4"/>
              </a:rPr>
              <a:t>Demo Video</a:t>
            </a:r>
            <a:endParaRPr lang="en-US" dirty="0"/>
          </a:p>
        </p:txBody>
      </p:sp>
      <p:pic>
        <p:nvPicPr>
          <p:cNvPr id="30" name="Picture 33" descr="C:\Users\khwong\AppData\Local\Microsoft\Windows\INetCache\IE\0Z68A3F5\Media_Player_Classic_MPC_With_Shadow_With_Numbers[1].pn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16150" y="6340475"/>
            <a:ext cx="5175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6">
            <a:extLst>
              <a:ext uri="{FF2B5EF4-FFF2-40B4-BE49-F238E27FC236}">
                <a16:creationId xmlns:a16="http://schemas.microsoft.com/office/drawing/2014/main" id="{F52F2F7E-8ACB-437C-BA4B-59FF5CEB8F20}"/>
              </a:ext>
            </a:extLst>
          </p:cNvPr>
          <p:cNvSpPr>
            <a:spLocks noGrp="1"/>
          </p:cNvSpPr>
          <p:nvPr>
            <p:ph type="ftr" sz="quarter" idx="11"/>
          </p:nvPr>
        </p:nvSpPr>
        <p:spPr/>
        <p:txBody>
          <a:bodyPr/>
          <a:lstStyle/>
          <a:p>
            <a:pPr>
              <a:defRPr/>
            </a:pPr>
            <a:r>
              <a:rPr lang="en-US" altLang="zh-CN"/>
              <a:t>Speech recognition techniques, v.2a3</a:t>
            </a:r>
          </a:p>
        </p:txBody>
      </p:sp>
      <p:sp>
        <p:nvSpPr>
          <p:cNvPr id="8" name="Slide Number Placeholder 7">
            <a:extLst>
              <a:ext uri="{FF2B5EF4-FFF2-40B4-BE49-F238E27FC236}">
                <a16:creationId xmlns:a16="http://schemas.microsoft.com/office/drawing/2014/main" id="{FD761723-A35B-4B36-966A-BB615E93580B}"/>
              </a:ext>
            </a:extLst>
          </p:cNvPr>
          <p:cNvSpPr>
            <a:spLocks noGrp="1"/>
          </p:cNvSpPr>
          <p:nvPr>
            <p:ph type="sldNum" sz="quarter" idx="12"/>
          </p:nvPr>
        </p:nvSpPr>
        <p:spPr/>
        <p:txBody>
          <a:bodyPr/>
          <a:lstStyle/>
          <a:p>
            <a:pPr>
              <a:defRPr/>
            </a:pPr>
            <a:fld id="{D5B5A354-CC3F-4B42-9029-49872BF66C78}" type="slidenum">
              <a:rPr lang="en-US" altLang="en-US" smtClean="0"/>
              <a:pPr>
                <a:defRPr/>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12" y="137319"/>
            <a:ext cx="8912543" cy="1143000"/>
          </a:xfrm>
        </p:spPr>
        <p:txBody>
          <a:bodyPr/>
          <a:lstStyle/>
          <a:p>
            <a:r>
              <a:rPr lang="en-US" dirty="0"/>
              <a:t>Example</a:t>
            </a:r>
          </a:p>
        </p:txBody>
      </p:sp>
      <p:sp>
        <p:nvSpPr>
          <p:cNvPr id="8" name="Content Placeholder 7"/>
          <p:cNvSpPr>
            <a:spLocks noGrp="1"/>
          </p:cNvSpPr>
          <p:nvPr>
            <p:ph idx="1"/>
          </p:nvPr>
        </p:nvSpPr>
        <p:spPr>
          <a:xfrm>
            <a:off x="493553" y="1143000"/>
            <a:ext cx="9180671" cy="4525963"/>
          </a:xfrm>
        </p:spPr>
        <p:txBody>
          <a:bodyPr/>
          <a:lstStyle/>
          <a:p>
            <a:r>
              <a:rPr lang="en-US" dirty="0"/>
              <a:t>[</a:t>
            </a:r>
            <a:r>
              <a:rPr lang="en-US" i="1" dirty="0"/>
              <a:t>s0,s1,s2,</a:t>
            </a:r>
            <a:r>
              <a:rPr lang="en-US" dirty="0"/>
              <a:t>…]=[1 ,3 ,4,…], N=128, m=0,…,127</a:t>
            </a:r>
          </a:p>
          <a:p>
            <a:r>
              <a:rPr lang="en-US" sz="2800" dirty="0" err="1"/>
              <a:t>X</a:t>
            </a:r>
            <a:r>
              <a:rPr lang="en-US" sz="2800" baseline="-25000" dirty="0" err="1"/>
              <a:t>m</a:t>
            </a:r>
            <a:r>
              <a:rPr lang="en-US" sz="2800" baseline="-25000" dirty="0"/>
              <a:t>=0</a:t>
            </a:r>
            <a:r>
              <a:rPr lang="en-US" sz="2800" dirty="0"/>
              <a:t>=1*e</a:t>
            </a:r>
            <a:r>
              <a:rPr lang="en-US" sz="2800" baseline="30000" dirty="0"/>
              <a:t>-j(2*pi*0*0/128)</a:t>
            </a:r>
            <a:r>
              <a:rPr lang="en-US" sz="2800" dirty="0"/>
              <a:t>+3*e</a:t>
            </a:r>
            <a:r>
              <a:rPr lang="en-US" sz="2800" baseline="30000" dirty="0"/>
              <a:t>-j(2*pi*1*0/128)</a:t>
            </a:r>
            <a:r>
              <a:rPr lang="en-US" sz="2800" dirty="0"/>
              <a:t>+4*e</a:t>
            </a:r>
            <a:r>
              <a:rPr lang="en-US" sz="2800" baseline="30000" dirty="0"/>
              <a:t>-j(2*pi*2*0/128)</a:t>
            </a:r>
            <a:r>
              <a:rPr lang="en-US" sz="2800" dirty="0"/>
              <a:t> +..</a:t>
            </a:r>
            <a:endParaRPr lang="en-US" sz="2800" baseline="30000" dirty="0"/>
          </a:p>
          <a:p>
            <a:r>
              <a:rPr lang="en-US" sz="2800" dirty="0" err="1"/>
              <a:t>X</a:t>
            </a:r>
            <a:r>
              <a:rPr lang="en-US" sz="2800" baseline="-25000" dirty="0" err="1"/>
              <a:t>m</a:t>
            </a:r>
            <a:r>
              <a:rPr lang="en-US" sz="2800" baseline="-25000" dirty="0"/>
              <a:t>=1</a:t>
            </a:r>
            <a:r>
              <a:rPr lang="en-US" sz="2800" dirty="0"/>
              <a:t>=1*e</a:t>
            </a:r>
            <a:r>
              <a:rPr lang="en-US" sz="2800" baseline="30000" dirty="0"/>
              <a:t>-j(2*pi*0*1/128)</a:t>
            </a:r>
            <a:r>
              <a:rPr lang="en-US" sz="2800" dirty="0"/>
              <a:t>+3*e</a:t>
            </a:r>
            <a:r>
              <a:rPr lang="en-US" sz="2800" baseline="30000" dirty="0"/>
              <a:t>-j(2*pi*1*1/128)</a:t>
            </a:r>
            <a:r>
              <a:rPr lang="en-US" sz="2800" dirty="0"/>
              <a:t>+4*e</a:t>
            </a:r>
            <a:r>
              <a:rPr lang="en-US" sz="2800" baseline="30000" dirty="0"/>
              <a:t>-j(2*pi*2*1/128)</a:t>
            </a:r>
            <a:r>
              <a:rPr lang="en-US" sz="2800" dirty="0"/>
              <a:t> +..</a:t>
            </a:r>
            <a:endParaRPr lang="en-US" sz="2800" baseline="30000" dirty="0"/>
          </a:p>
          <a:p>
            <a:r>
              <a:rPr lang="en-US" sz="2800" dirty="0" err="1"/>
              <a:t>X</a:t>
            </a:r>
            <a:r>
              <a:rPr lang="en-US" sz="2800" baseline="-25000" dirty="0" err="1"/>
              <a:t>m</a:t>
            </a:r>
            <a:r>
              <a:rPr lang="en-US" sz="2800" baseline="-25000" dirty="0"/>
              <a:t>=2</a:t>
            </a:r>
            <a:r>
              <a:rPr lang="en-US" sz="2800" dirty="0"/>
              <a:t>=1*e</a:t>
            </a:r>
            <a:r>
              <a:rPr lang="en-US" sz="2800" baseline="30000" dirty="0"/>
              <a:t>-j(2*pi*0*2/128)</a:t>
            </a:r>
            <a:r>
              <a:rPr lang="en-US" sz="2800" dirty="0"/>
              <a:t>+3*e</a:t>
            </a:r>
            <a:r>
              <a:rPr lang="en-US" sz="2800" baseline="30000" dirty="0"/>
              <a:t>-j(2*pi*1*2/128)</a:t>
            </a:r>
            <a:r>
              <a:rPr lang="en-US" sz="2800" dirty="0"/>
              <a:t>+4*e</a:t>
            </a:r>
            <a:r>
              <a:rPr lang="en-US" sz="2800" baseline="30000" dirty="0"/>
              <a:t>-j(2*pi*2*2/128)</a:t>
            </a:r>
            <a:r>
              <a:rPr lang="en-US" sz="2800" dirty="0"/>
              <a:t> +..</a:t>
            </a:r>
            <a:endParaRPr lang="en-US" sz="2800" baseline="30000" dirty="0"/>
          </a:p>
          <a:p>
            <a:endParaRPr lang="en-US" baseline="30000" dirty="0"/>
          </a:p>
        </p:txBody>
      </p:sp>
      <mc:AlternateContent xmlns:mc="http://schemas.openxmlformats.org/markup-compatibility/2006" xmlns:a14="http://schemas.microsoft.com/office/drawing/2010/main">
        <mc:Choice Requires="a14">
          <p:sp>
            <p:nvSpPr>
              <p:cNvPr id="9" name="Object 8"/>
              <p:cNvSpPr txBox="1"/>
              <p:nvPr/>
            </p:nvSpPr>
            <p:spPr bwMode="auto">
              <a:xfrm>
                <a:off x="37306" y="3439635"/>
                <a:ext cx="9828212" cy="2858294"/>
              </a:xfrm>
              <a:prstGeom prst="rect">
                <a:avLst/>
              </a:prstGeom>
              <a:noFill/>
              <a:ln>
                <a:solidFill>
                  <a:schemeClr val="accent1"/>
                </a:solidFill>
              </a:ln>
            </p:spPr>
            <p:txBody>
              <a:bodyPr>
                <a:noAutofit/>
              </a:bodyPr>
              <a:lstStyle/>
              <a:p>
                <a:pPr/>
                <a14:m>
                  <m:oMathPara xmlns:m="http://schemas.openxmlformats.org/officeDocument/2006/math">
                    <m:oMathParaPr>
                      <m:jc m:val="left"/>
                    </m:oMathParaPr>
                    <m:oMath xmlns:m="http://schemas.openxmlformats.org/officeDocument/2006/math">
                      <m:sSub>
                        <m:sSubPr>
                          <m:ctrlPr>
                            <a:rPr lang="en-US" sz="2000" i="1" smtClean="0">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𝑋</m:t>
                          </m:r>
                        </m:e>
                        <m:sub>
                          <m:r>
                            <a:rPr lang="en-US" sz="2000" i="1">
                              <a:solidFill>
                                <a:srgbClr val="000000"/>
                              </a:solidFill>
                              <a:latin typeface="Cambria Math" panose="02040503050406030204" pitchFamily="18" charset="0"/>
                            </a:rPr>
                            <m:t>𝑚</m:t>
                          </m:r>
                          <m:r>
                            <a:rPr lang="en-US" sz="2000" i="1">
                              <a:solidFill>
                                <a:srgbClr val="000000"/>
                              </a:solidFill>
                              <a:latin typeface="Cambria Math" panose="02040503050406030204" pitchFamily="18" charset="0"/>
                            </a:rPr>
                            <m:t>=0,1.,</m:t>
                          </m:r>
                          <m:r>
                            <a:rPr lang="en-US" sz="2000" i="1">
                              <a:solidFill>
                                <a:srgbClr val="000000"/>
                              </a:solidFill>
                              <a:latin typeface="Cambria Math" panose="02040503050406030204" pitchFamily="18" charset="0"/>
                            </a:rPr>
                            <m:t>𝑁</m:t>
                          </m:r>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m:t>
                      </m:r>
                      <m:r>
                        <m:rPr>
                          <m:nor/>
                        </m:rPr>
                        <a:rPr lang="en-US" sz="2000" i="0">
                          <a:solidFill>
                            <a:srgbClr val="000000"/>
                          </a:solidFill>
                          <a:latin typeface="Cambria Math" panose="02040503050406030204" pitchFamily="18" charset="0"/>
                        </a:rPr>
                        <m:t>complex</m:t>
                      </m:r>
                      <m:r>
                        <m:rPr>
                          <m:nor/>
                        </m:rPr>
                        <a:rPr lang="en-US" sz="2000" i="0">
                          <a:solidFill>
                            <a:srgbClr val="000000"/>
                          </a:solidFill>
                          <a:latin typeface="Cambria Math" panose="02040503050406030204" pitchFamily="18" charset="0"/>
                        </a:rPr>
                        <m:t> </m:t>
                      </m:r>
                      <m:r>
                        <m:rPr>
                          <m:nor/>
                        </m:rPr>
                        <a:rPr lang="en-US" sz="2000" i="0">
                          <a:solidFill>
                            <a:srgbClr val="000000"/>
                          </a:solidFill>
                          <a:latin typeface="Cambria Math" panose="02040503050406030204" pitchFamily="18" charset="0"/>
                        </a:rPr>
                        <m:t>numbers</m:t>
                      </m:r>
                      <m:r>
                        <a:rPr lang="en-US" sz="2000" i="1">
                          <a:solidFill>
                            <a:srgbClr val="000000"/>
                          </a:solidFill>
                          <a:latin typeface="Cambria Math" panose="02040503050406030204" pitchFamily="18" charset="0"/>
                        </a:rPr>
                        <m:t>)=</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𝐹𝑇</m:t>
                      </m:r>
                      <m:r>
                        <a:rPr lang="en-US" sz="2000" i="1">
                          <a:solidFill>
                            <a:srgbClr val="000000"/>
                          </a:solidFill>
                          <a:latin typeface="Cambria Math" panose="02040503050406030204" pitchFamily="18" charset="0"/>
                        </a:rPr>
                        <m:t> {</m:t>
                      </m:r>
                      <m:r>
                        <m:rPr>
                          <m:nor/>
                        </m:rPr>
                        <a:rPr lang="en-US" sz="2000" i="0">
                          <a:solidFill>
                            <a:srgbClr val="000000"/>
                          </a:solidFill>
                          <a:latin typeface="Cambria Math" panose="02040503050406030204" pitchFamily="18" charset="0"/>
                        </a:rPr>
                        <m:t> </m:t>
                      </m:r>
                      <m:sSub>
                        <m:sSubPr>
                          <m:ctrlPr>
                            <a:rPr lang="en-US" sz="2000" i="1">
                              <a:solidFill>
                                <a:srgbClr val="000000"/>
                              </a:solidFill>
                              <a:latin typeface="Cambria Math" panose="02040503050406030204" pitchFamily="18" charset="0"/>
                            </a:rPr>
                          </m:ctrlPr>
                        </m:sSubPr>
                        <m:e>
                          <m:r>
                            <m:rPr>
                              <m:nor/>
                            </m:rPr>
                            <a:rPr lang="en-US" sz="2000" i="0">
                              <a:solidFill>
                                <a:srgbClr val="000000"/>
                              </a:solidFill>
                              <a:latin typeface="Cambria Math" panose="02040503050406030204" pitchFamily="18" charset="0"/>
                            </a:rPr>
                            <m:t>s</m:t>
                          </m:r>
                        </m:e>
                        <m:sub>
                          <m:r>
                            <a:rPr lang="en-US" sz="2000" i="1">
                              <a:solidFill>
                                <a:srgbClr val="000000"/>
                              </a:solidFill>
                              <a:latin typeface="Cambria Math" panose="02040503050406030204" pitchFamily="18" charset="0"/>
                            </a:rPr>
                            <m:t>𝑘</m:t>
                          </m:r>
                          <m:r>
                            <a:rPr lang="en-US" sz="2000" i="1">
                              <a:solidFill>
                                <a:srgbClr val="000000"/>
                              </a:solidFill>
                              <a:latin typeface="Cambria Math" panose="02040503050406030204" pitchFamily="18" charset="0"/>
                            </a:rPr>
                            <m:t>=0,1,2..,</m:t>
                          </m:r>
                          <m:r>
                            <a:rPr lang="en-US" sz="2000" i="1">
                              <a:solidFill>
                                <a:srgbClr val="000000"/>
                              </a:solidFill>
                              <a:latin typeface="Cambria Math" panose="02040503050406030204" pitchFamily="18" charset="0"/>
                            </a:rPr>
                            <m:t>𝑁</m:t>
                          </m:r>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m:t>
                      </m:r>
                      <m:r>
                        <m:rPr>
                          <m:nor/>
                        </m:rPr>
                        <a:rPr lang="en-US" sz="2000" i="0">
                          <a:solidFill>
                            <a:srgbClr val="000000"/>
                          </a:solidFill>
                          <a:latin typeface="Cambria Math" panose="02040503050406030204" pitchFamily="18" charset="0"/>
                        </a:rPr>
                        <m:t>real</m:t>
                      </m:r>
                      <m:r>
                        <m:rPr>
                          <m:nor/>
                        </m:rPr>
                        <a:rPr lang="en-US" sz="2000" i="0">
                          <a:solidFill>
                            <a:srgbClr val="000000"/>
                          </a:solidFill>
                          <a:latin typeface="Cambria Math" panose="02040503050406030204" pitchFamily="18" charset="0"/>
                        </a:rPr>
                        <m:t> </m:t>
                      </m:r>
                      <m:r>
                        <m:rPr>
                          <m:nor/>
                        </m:rPr>
                        <a:rPr lang="en-US" sz="2000" i="0">
                          <a:solidFill>
                            <a:srgbClr val="000000"/>
                          </a:solidFill>
                          <a:latin typeface="Cambria Math" panose="02040503050406030204" pitchFamily="18" charset="0"/>
                        </a:rPr>
                        <m:t>numbers</m:t>
                      </m:r>
                      <m:r>
                        <a:rPr lang="en-US" sz="2000" i="1">
                          <a:solidFill>
                            <a:srgbClr val="000000"/>
                          </a:solidFill>
                          <a:latin typeface="Cambria Math" panose="02040503050406030204" pitchFamily="18" charset="0"/>
                        </a:rPr>
                        <m:t>)}</m:t>
                      </m:r>
                    </m:oMath>
                    <m:oMath xmlns:m="http://schemas.openxmlformats.org/officeDocument/2006/math">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𝑋</m:t>
                          </m:r>
                        </m:e>
                        <m:sub>
                          <m:r>
                            <a:rPr lang="en-US" sz="2000" i="1">
                              <a:solidFill>
                                <a:srgbClr val="000000"/>
                              </a:solidFill>
                              <a:latin typeface="Cambria Math" panose="02040503050406030204" pitchFamily="18" charset="0"/>
                            </a:rPr>
                            <m:t>𝑚</m:t>
                          </m:r>
                        </m:sub>
                      </m:sSub>
                      <m:r>
                        <a:rPr lang="en-US" sz="2000" i="1">
                          <a:solidFill>
                            <a:srgbClr val="000000"/>
                          </a:solidFill>
                          <a:latin typeface="Cambria Math" panose="02040503050406030204" pitchFamily="18" charset="0"/>
                        </a:rPr>
                        <m:t>=</m:t>
                      </m:r>
                      <m:nary>
                        <m:naryPr>
                          <m:chr m:val="∑"/>
                          <m:ctrlPr>
                            <a:rPr lang="en-US" sz="2000" i="1">
                              <a:solidFill>
                                <a:srgbClr val="000000"/>
                              </a:solidFill>
                              <a:latin typeface="Cambria Math" panose="02040503050406030204" pitchFamily="18" charset="0"/>
                            </a:rPr>
                          </m:ctrlPr>
                        </m:naryPr>
                        <m:sub>
                          <m:r>
                            <a:rPr lang="en-US" sz="2000" i="1">
                              <a:solidFill>
                                <a:srgbClr val="000000"/>
                              </a:solidFill>
                              <a:latin typeface="Cambria Math" panose="02040503050406030204" pitchFamily="18" charset="0"/>
                            </a:rPr>
                            <m:t>𝑘</m:t>
                          </m:r>
                          <m:r>
                            <a:rPr lang="en-US" sz="2000" i="1">
                              <a:solidFill>
                                <a:srgbClr val="000000"/>
                              </a:solidFill>
                              <a:latin typeface="Cambria Math" panose="02040503050406030204" pitchFamily="18" charset="0"/>
                            </a:rPr>
                            <m:t>=0</m:t>
                          </m:r>
                        </m:sub>
                        <m:sup>
                          <m:r>
                            <a:rPr lang="en-US" sz="2000" i="1">
                              <a:solidFill>
                                <a:srgbClr val="000000"/>
                              </a:solidFill>
                              <a:latin typeface="Cambria Math" panose="02040503050406030204" pitchFamily="18" charset="0"/>
                            </a:rPr>
                            <m:t>𝑁</m:t>
                          </m:r>
                          <m:r>
                            <a:rPr lang="en-US" sz="2000" i="1">
                              <a:solidFill>
                                <a:srgbClr val="000000"/>
                              </a:solidFill>
                              <a:latin typeface="Cambria Math" panose="02040503050406030204" pitchFamily="18" charset="0"/>
                            </a:rPr>
                            <m:t>−1</m:t>
                          </m:r>
                        </m:sup>
                        <m:e>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𝑠</m:t>
                              </m:r>
                            </m:e>
                            <m:sub>
                              <m:r>
                                <a:rPr lang="en-US" sz="2000" i="1">
                                  <a:solidFill>
                                    <a:srgbClr val="000000"/>
                                  </a:solidFill>
                                  <a:latin typeface="Cambria Math" panose="02040503050406030204" pitchFamily="18" charset="0"/>
                                </a:rPr>
                                <m:t>𝑘</m:t>
                              </m:r>
                            </m:sub>
                          </m:sSub>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𝑒</m:t>
                              </m:r>
                            </m:e>
                            <m:sup>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𝑗</m:t>
                              </m:r>
                              <m:d>
                                <m:dPr>
                                  <m:ctrlPr>
                                    <a:rPr lang="en-US" sz="2000" i="1">
                                      <a:solidFill>
                                        <a:srgbClr val="000000"/>
                                      </a:solidFill>
                                      <a:latin typeface="Cambria Math" panose="02040503050406030204" pitchFamily="18" charset="0"/>
                                    </a:rPr>
                                  </m:ctrlPr>
                                </m:dPr>
                                <m:e>
                                  <m:f>
                                    <m:fPr>
                                      <m:ctrlPr>
                                        <a:rPr lang="en-US" sz="2000" i="1">
                                          <a:solidFill>
                                            <a:srgbClr val="000000"/>
                                          </a:solidFill>
                                          <a:latin typeface="Cambria Math" panose="02040503050406030204" pitchFamily="18" charset="0"/>
                                        </a:rPr>
                                      </m:ctrlPr>
                                    </m:fPr>
                                    <m:num>
                                      <m:r>
                                        <a:rPr lang="en-US" sz="2000" i="1">
                                          <a:solidFill>
                                            <a:srgbClr val="000000"/>
                                          </a:solidFill>
                                          <a:latin typeface="Cambria Math" panose="02040503050406030204" pitchFamily="18" charset="0"/>
                                        </a:rPr>
                                        <m:t>2</m:t>
                                      </m:r>
                                      <m:r>
                                        <a:rPr lang="en-US" sz="2000" i="1">
                                          <a:solidFill>
                                            <a:srgbClr val="000000"/>
                                          </a:solidFill>
                                          <a:latin typeface="Cambria Math" panose="02040503050406030204" pitchFamily="18" charset="0"/>
                                        </a:rPr>
                                        <m:t>𝜋</m:t>
                                      </m:r>
                                      <m:r>
                                        <a:rPr lang="en-US" sz="2000" i="1">
                                          <a:solidFill>
                                            <a:srgbClr val="000000"/>
                                          </a:solidFill>
                                          <a:latin typeface="Cambria Math" panose="02040503050406030204" pitchFamily="18" charset="0"/>
                                        </a:rPr>
                                        <m:t>𝑘𝑚</m:t>
                                      </m:r>
                                    </m:num>
                                    <m:den>
                                      <m:r>
                                        <a:rPr lang="en-US" sz="2000" i="1">
                                          <a:solidFill>
                                            <a:srgbClr val="000000"/>
                                          </a:solidFill>
                                          <a:latin typeface="Cambria Math" panose="02040503050406030204" pitchFamily="18" charset="0"/>
                                        </a:rPr>
                                        <m:t>𝑁</m:t>
                                      </m:r>
                                    </m:den>
                                  </m:f>
                                </m:e>
                              </m:d>
                            </m:sup>
                          </m:sSup>
                        </m:e>
                      </m:nary>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𝑚</m:t>
                      </m:r>
                      <m:r>
                        <a:rPr lang="en-US" sz="2000" i="1">
                          <a:solidFill>
                            <a:srgbClr val="000000"/>
                          </a:solidFill>
                          <a:latin typeface="Cambria Math" panose="02040503050406030204" pitchFamily="18" charset="0"/>
                        </a:rPr>
                        <m:t>=0,1,2,3,...,</m:t>
                      </m:r>
                      <m:r>
                        <a:rPr lang="en-US" sz="2000" i="1">
                          <a:solidFill>
                            <a:srgbClr val="000000"/>
                          </a:solidFill>
                          <a:latin typeface="Cambria Math" panose="02040503050406030204" pitchFamily="18" charset="0"/>
                        </a:rPr>
                        <m:t>𝑁</m:t>
                      </m:r>
                      <m:r>
                        <a:rPr lang="en-US" sz="2000" i="1">
                          <a:solidFill>
                            <a:srgbClr val="000000"/>
                          </a:solidFill>
                          <a:latin typeface="Cambria Math" panose="02040503050406030204" pitchFamily="18" charset="0"/>
                        </a:rPr>
                        <m:t>−1,</m:t>
                      </m:r>
                      <m:r>
                        <m:rPr>
                          <m:nor/>
                        </m:rPr>
                        <a:rPr lang="en-US" sz="2000" i="0">
                          <a:solidFill>
                            <a:srgbClr val="000000"/>
                          </a:solidFill>
                          <a:latin typeface="Cambria Math" panose="02040503050406030204" pitchFamily="18" charset="0"/>
                        </a:rPr>
                        <m:t>and</m:t>
                      </m:r>
                      <m:r>
                        <m:rPr>
                          <m:nor/>
                        </m:rPr>
                        <a:rPr lang="en-US" sz="2000" i="0">
                          <a:solidFill>
                            <a:srgbClr val="000000"/>
                          </a:solidFill>
                          <a:latin typeface="Cambria Math" panose="02040503050406030204" pitchFamily="18" charset="0"/>
                        </a:rPr>
                        <m:t> </m:t>
                      </m:r>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𝑒</m:t>
                          </m:r>
                        </m:e>
                        <m:sup>
                          <m:r>
                            <a:rPr lang="en-US" sz="2000" i="1">
                              <a:solidFill>
                                <a:srgbClr val="000000"/>
                              </a:solidFill>
                              <a:latin typeface="Cambria Math" panose="02040503050406030204" pitchFamily="18" charset="0"/>
                            </a:rPr>
                            <m:t>𝑗</m:t>
                          </m:r>
                          <m:r>
                            <a:rPr lang="en-US" sz="2000" i="1">
                              <a:solidFill>
                                <a:srgbClr val="000000"/>
                              </a:solidFill>
                              <a:latin typeface="Cambria Math" panose="02040503050406030204" pitchFamily="18" charset="0"/>
                            </a:rPr>
                            <m:t>𝜃</m:t>
                          </m:r>
                        </m:sup>
                      </m:sSup>
                      <m:r>
                        <a:rPr lang="en-US" sz="2000" i="1">
                          <a:solidFill>
                            <a:srgbClr val="000000"/>
                          </a:solidFill>
                          <a:latin typeface="Cambria Math" panose="02040503050406030204" pitchFamily="18" charset="0"/>
                        </a:rPr>
                        <m:t>=</m:t>
                      </m:r>
                      <m:func>
                        <m:funcPr>
                          <m:ctrlPr>
                            <a:rPr lang="en-US" sz="2000" i="1">
                              <a:solidFill>
                                <a:srgbClr val="000000"/>
                              </a:solidFill>
                              <a:latin typeface="Cambria Math" panose="02040503050406030204" pitchFamily="18" charset="0"/>
                            </a:rPr>
                          </m:ctrlPr>
                        </m:funcPr>
                        <m:fName>
                          <m:r>
                            <m:rPr>
                              <m:sty m:val="p"/>
                            </m:rPr>
                            <a:rPr lang="en-US" sz="2000" i="0">
                              <a:solidFill>
                                <a:srgbClr val="000000"/>
                              </a:solidFill>
                              <a:latin typeface="Cambria Math" panose="02040503050406030204" pitchFamily="18" charset="0"/>
                            </a:rPr>
                            <m:t>cos</m:t>
                          </m:r>
                        </m:fName>
                        <m:e>
                          <m:r>
                            <a:rPr lang="en-US" sz="2000" i="1">
                              <a:solidFill>
                                <a:srgbClr val="000000"/>
                              </a:solidFill>
                              <a:latin typeface="Cambria Math" panose="02040503050406030204" pitchFamily="18" charset="0"/>
                            </a:rPr>
                            <m:t>(</m:t>
                          </m:r>
                        </m:e>
                      </m:func>
                      <m:r>
                        <a:rPr lang="en-US" sz="2000" i="1">
                          <a:solidFill>
                            <a:srgbClr val="000000"/>
                          </a:solidFill>
                          <a:latin typeface="Cambria Math" panose="02040503050406030204" pitchFamily="18" charset="0"/>
                        </a:rPr>
                        <m:t>𝜃</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𝑗</m:t>
                      </m:r>
                      <m:func>
                        <m:funcPr>
                          <m:ctrlPr>
                            <a:rPr lang="en-US" sz="2000" i="1">
                              <a:solidFill>
                                <a:srgbClr val="000000"/>
                              </a:solidFill>
                              <a:latin typeface="Cambria Math" panose="02040503050406030204" pitchFamily="18" charset="0"/>
                            </a:rPr>
                          </m:ctrlPr>
                        </m:funcPr>
                        <m:fName>
                          <m:r>
                            <m:rPr>
                              <m:sty m:val="p"/>
                            </m:rPr>
                            <a:rPr lang="en-US" sz="2000" i="0">
                              <a:solidFill>
                                <a:srgbClr val="000000"/>
                              </a:solidFill>
                              <a:latin typeface="Cambria Math" panose="02040503050406030204" pitchFamily="18" charset="0"/>
                            </a:rPr>
                            <m:t>sin</m:t>
                          </m:r>
                        </m:fName>
                        <m:e>
                          <m:r>
                            <a:rPr lang="en-US" sz="2000" i="1">
                              <a:solidFill>
                                <a:srgbClr val="000000"/>
                              </a:solidFill>
                              <a:latin typeface="Cambria Math" panose="02040503050406030204" pitchFamily="18" charset="0"/>
                            </a:rPr>
                            <m:t>(</m:t>
                          </m:r>
                        </m:e>
                      </m:func>
                      <m:r>
                        <a:rPr lang="en-US" sz="2000" i="1">
                          <a:solidFill>
                            <a:srgbClr val="000000"/>
                          </a:solidFill>
                          <a:latin typeface="Cambria Math" panose="02040503050406030204" pitchFamily="18" charset="0"/>
                        </a:rPr>
                        <m:t>𝜃</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𝑗</m:t>
                      </m:r>
                      <m:r>
                        <a:rPr lang="en-US" sz="2000" i="1">
                          <a:solidFill>
                            <a:srgbClr val="000000"/>
                          </a:solidFill>
                          <a:latin typeface="Cambria Math" panose="02040503050406030204" pitchFamily="18" charset="0"/>
                        </a:rPr>
                        <m:t>=</m:t>
                      </m:r>
                      <m:rad>
                        <m:radPr>
                          <m:degHide m:val="on"/>
                          <m:ctrlPr>
                            <a:rPr lang="en-US" sz="2000" i="1">
                              <a:solidFill>
                                <a:srgbClr val="000000"/>
                              </a:solidFill>
                              <a:latin typeface="Cambria Math" panose="02040503050406030204" pitchFamily="18" charset="0"/>
                            </a:rPr>
                          </m:ctrlPr>
                        </m:radPr>
                        <m:deg/>
                        <m:e>
                          <m:r>
                            <a:rPr lang="en-US" sz="2000" i="1">
                              <a:solidFill>
                                <a:srgbClr val="000000"/>
                              </a:solidFill>
                              <a:latin typeface="Cambria Math" panose="02040503050406030204" pitchFamily="18" charset="0"/>
                            </a:rPr>
                            <m:t>−1</m:t>
                          </m:r>
                        </m:e>
                      </m:rad>
                    </m:oMath>
                    <m:oMath xmlns:m="http://schemas.openxmlformats.org/officeDocument/2006/math">
                      <m:r>
                        <m:rPr>
                          <m:nor/>
                        </m:rPr>
                        <a:rPr lang="en-US" sz="2000" i="0">
                          <a:solidFill>
                            <a:srgbClr val="000000"/>
                          </a:solidFill>
                          <a:latin typeface="Cambria Math" panose="02040503050406030204" pitchFamily="18" charset="0"/>
                        </a:rPr>
                        <m:t>Input</m:t>
                      </m:r>
                      <m:r>
                        <m:rPr>
                          <m:nor/>
                        </m:rP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m:t>
                      </m:r>
                      <m:r>
                        <m:rPr>
                          <m:nor/>
                        </m:rPr>
                        <a:rPr lang="en-US" sz="2000" i="0">
                          <a:solidFill>
                            <a:srgbClr val="000000"/>
                          </a:solidFill>
                          <a:latin typeface="Cambria Math" panose="02040503050406030204" pitchFamily="18" charset="0"/>
                        </a:rPr>
                        <m:t>time</m:t>
                      </m:r>
                      <m:r>
                        <m:rPr>
                          <m:nor/>
                        </m:rPr>
                        <a:rPr lang="en-US" sz="2000" i="0">
                          <a:solidFill>
                            <a:srgbClr val="000000"/>
                          </a:solidFill>
                          <a:latin typeface="Cambria Math" panose="02040503050406030204" pitchFamily="18" charset="0"/>
                        </a:rPr>
                        <m:t> </m:t>
                      </m:r>
                      <m:r>
                        <m:rPr>
                          <m:nor/>
                        </m:rPr>
                        <a:rPr lang="en-US" sz="2000" i="0">
                          <a:solidFill>
                            <a:srgbClr val="000000"/>
                          </a:solidFill>
                          <a:latin typeface="Cambria Math" panose="02040503050406030204" pitchFamily="18" charset="0"/>
                        </a:rPr>
                        <m:t>domain</m:t>
                      </m:r>
                      <m:r>
                        <a:rPr lang="en-US" sz="2000" i="1">
                          <a:solidFill>
                            <a:srgbClr val="000000"/>
                          </a:solidFill>
                          <a:latin typeface="Cambria Math" panose="02040503050406030204" pitchFamily="18" charset="0"/>
                        </a:rPr>
                        <m:t>)</m:t>
                      </m:r>
                      <m: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𝑠</m:t>
                          </m:r>
                        </m:e>
                        <m:sub>
                          <m:r>
                            <a:rPr lang="en-US" sz="2000" i="1">
                              <a:solidFill>
                                <a:srgbClr val="000000"/>
                              </a:solidFill>
                              <a:latin typeface="Cambria Math" panose="02040503050406030204" pitchFamily="18" charset="0"/>
                            </a:rPr>
                            <m:t>𝑘</m:t>
                          </m:r>
                          <m:r>
                            <a:rPr lang="en-US" sz="2000" i="1">
                              <a:solidFill>
                                <a:srgbClr val="000000"/>
                              </a:solidFill>
                              <a:latin typeface="Cambria Math" panose="02040503050406030204" pitchFamily="18" charset="0"/>
                            </a:rPr>
                            <m:t>=0,1,2,..</m:t>
                          </m:r>
                          <m:r>
                            <a:rPr lang="en-US" sz="2000" i="1">
                              <a:solidFill>
                                <a:srgbClr val="000000"/>
                              </a:solidFill>
                              <a:latin typeface="Cambria Math" panose="02040503050406030204" pitchFamily="18" charset="0"/>
                            </a:rPr>
                            <m:t>𝑁</m:t>
                          </m:r>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𝑠</m:t>
                          </m:r>
                        </m:e>
                        <m:sub>
                          <m:r>
                            <a:rPr lang="en-US" sz="2000" i="1">
                              <a:solidFill>
                                <a:srgbClr val="000000"/>
                              </a:solidFill>
                              <a:latin typeface="Cambria Math" panose="02040503050406030204" pitchFamily="18" charset="0"/>
                            </a:rPr>
                            <m:t>0,</m:t>
                          </m:r>
                        </m:sub>
                      </m:sSub>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𝑠</m:t>
                          </m:r>
                        </m:e>
                        <m:sub>
                          <m:r>
                            <a:rPr lang="en-US" sz="2000" i="1">
                              <a:solidFill>
                                <a:srgbClr val="000000"/>
                              </a:solidFill>
                              <a:latin typeface="Cambria Math" panose="02040503050406030204" pitchFamily="18" charset="0"/>
                            </a:rPr>
                            <m:t>1,</m:t>
                          </m:r>
                        </m:sub>
                      </m:sSub>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𝑠</m:t>
                          </m:r>
                        </m:e>
                        <m:sub>
                          <m:r>
                            <a:rPr lang="en-US" sz="2000" i="1">
                              <a:solidFill>
                                <a:srgbClr val="000000"/>
                              </a:solidFill>
                              <a:latin typeface="Cambria Math" panose="02040503050406030204" pitchFamily="18" charset="0"/>
                            </a:rPr>
                            <m:t>2,</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𝑠</m:t>
                          </m:r>
                        </m:e>
                        <m:sub>
                          <m:r>
                            <a:rPr lang="en-US" sz="2000" i="1">
                              <a:solidFill>
                                <a:srgbClr val="000000"/>
                              </a:solidFill>
                              <a:latin typeface="Cambria Math" panose="02040503050406030204" pitchFamily="18" charset="0"/>
                            </a:rPr>
                            <m:t>𝑁</m:t>
                          </m:r>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m:t>
                      </m:r>
                      <m:r>
                        <m:rPr>
                          <m:nor/>
                        </m:rPr>
                        <a:rPr lang="en-US" sz="2000" i="0">
                          <a:solidFill>
                            <a:srgbClr val="000000"/>
                          </a:solidFill>
                          <a:latin typeface="Cambria Math" panose="02040503050406030204" pitchFamily="18" charset="0"/>
                        </a:rPr>
                        <m:t> </m:t>
                      </m:r>
                      <m:r>
                        <m:rPr>
                          <m:nor/>
                        </m:rPr>
                        <a:rPr lang="en-US" sz="2000" i="0">
                          <a:solidFill>
                            <a:srgbClr val="000000"/>
                          </a:solidFill>
                          <a:latin typeface="Cambria Math" panose="02040503050406030204" pitchFamily="18" charset="0"/>
                        </a:rPr>
                        <m:t>total</m:t>
                      </m:r>
                      <m:r>
                        <m:rPr>
                          <m:nor/>
                        </m:rPr>
                        <a:rPr lang="en-US" sz="2000" i="0">
                          <a:solidFill>
                            <a:srgbClr val="000000"/>
                          </a:solidFill>
                          <a:latin typeface="Cambria Math" panose="02040503050406030204" pitchFamily="18" charset="0"/>
                        </a:rPr>
                        <m:t> </m:t>
                      </m:r>
                      <m:r>
                        <m:rPr>
                          <m:nor/>
                        </m:rPr>
                        <a:rPr lang="en-US" sz="2000" i="0">
                          <a:solidFill>
                            <a:srgbClr val="000000"/>
                          </a:solidFill>
                          <a:latin typeface="Cambria Math" panose="02040503050406030204" pitchFamily="18" charset="0"/>
                        </a:rPr>
                        <m:t>N</m:t>
                      </m:r>
                      <m:r>
                        <m:rPr>
                          <m:nor/>
                        </m:rPr>
                        <a:rPr lang="en-US" sz="2000" i="0">
                          <a:solidFill>
                            <a:srgbClr val="000000"/>
                          </a:solidFill>
                          <a:latin typeface="Cambria Math" panose="02040503050406030204" pitchFamily="18" charset="0"/>
                        </a:rPr>
                        <m:t> </m:t>
                      </m:r>
                      <m:r>
                        <m:rPr>
                          <m:nor/>
                        </m:rPr>
                        <a:rPr lang="en-US" sz="2000" i="0">
                          <a:solidFill>
                            <a:srgbClr val="000000"/>
                          </a:solidFill>
                          <a:latin typeface="Cambria Math" panose="02040503050406030204" pitchFamily="18" charset="0"/>
                        </a:rPr>
                        <m:t>samples</m:t>
                      </m:r>
                      <m:r>
                        <a:rPr lang="en-US" sz="2000" i="1">
                          <a:solidFill>
                            <a:srgbClr val="000000"/>
                          </a:solidFill>
                          <a:latin typeface="Cambria Math" panose="02040503050406030204" pitchFamily="18" charset="0"/>
                        </a:rPr>
                        <m:t>)</m:t>
                      </m:r>
                    </m:oMath>
                    <m:oMath xmlns:m="http://schemas.openxmlformats.org/officeDocument/2006/math">
                      <m:r>
                        <m:rPr>
                          <m:nor/>
                        </m:rPr>
                        <a:rPr lang="en-US" sz="2000" i="0">
                          <a:solidFill>
                            <a:srgbClr val="000000"/>
                          </a:solidFill>
                          <a:latin typeface="Cambria Math" panose="02040503050406030204" pitchFamily="18" charset="0"/>
                        </a:rPr>
                        <m:t>Output</m:t>
                      </m:r>
                      <m:r>
                        <m:rPr>
                          <m:nor/>
                        </m:rP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m:t>
                      </m:r>
                      <m:r>
                        <m:rPr>
                          <m:nor/>
                        </m:rPr>
                        <a:rPr lang="en-US" sz="2000" i="0">
                          <a:solidFill>
                            <a:srgbClr val="000000"/>
                          </a:solidFill>
                          <a:latin typeface="Cambria Math" panose="02040503050406030204" pitchFamily="18" charset="0"/>
                        </a:rPr>
                        <m:t>Frequency</m:t>
                      </m:r>
                      <m:r>
                        <m:rPr>
                          <m:nor/>
                        </m:rPr>
                        <a:rPr lang="en-US" sz="2000" i="0">
                          <a:solidFill>
                            <a:srgbClr val="000000"/>
                          </a:solidFill>
                          <a:latin typeface="Cambria Math" panose="02040503050406030204" pitchFamily="18" charset="0"/>
                        </a:rPr>
                        <m:t> </m:t>
                      </m:r>
                      <m:r>
                        <m:rPr>
                          <m:nor/>
                        </m:rPr>
                        <a:rPr lang="en-US" sz="2000" i="0">
                          <a:solidFill>
                            <a:srgbClr val="000000"/>
                          </a:solidFill>
                          <a:latin typeface="Cambria Math" panose="02040503050406030204" pitchFamily="18" charset="0"/>
                        </a:rPr>
                        <m:t>domain</m:t>
                      </m:r>
                      <m:r>
                        <a:rPr lang="en-US" sz="2000" i="1">
                          <a:solidFill>
                            <a:srgbClr val="000000"/>
                          </a:solidFill>
                          <a:latin typeface="Cambria Math" panose="02040503050406030204" pitchFamily="18" charset="0"/>
                        </a:rPr>
                        <m:t>)</m:t>
                      </m:r>
                      <m:r>
                        <m:rPr>
                          <m:nor/>
                        </m:rPr>
                        <a:rPr lang="en-US" sz="2000" i="0">
                          <a:solidFill>
                            <a:srgbClr val="000000"/>
                          </a:solidFill>
                          <a:latin typeface="Cambria Math" panose="02040503050406030204" pitchFamily="18" charset="0"/>
                        </a:rPr>
                        <m:t> </m:t>
                      </m:r>
                      <m:r>
                        <m:rPr>
                          <m:nor/>
                        </m:rPr>
                        <a:rPr lang="en-US" sz="2000" i="0">
                          <a:solidFill>
                            <a:srgbClr val="000000"/>
                          </a:solidFill>
                          <a:latin typeface="Cambria Math" panose="02040503050406030204" pitchFamily="18" charset="0"/>
                        </a:rPr>
                        <m:t>after</m:t>
                      </m:r>
                      <m:r>
                        <m:rPr>
                          <m:nor/>
                        </m:rP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𝐹𝑇</m:t>
                      </m:r>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𝑋</m:t>
                          </m:r>
                        </m:e>
                        <m:sub>
                          <m:r>
                            <a:rPr lang="en-US" sz="2000" i="1">
                              <a:solidFill>
                                <a:srgbClr val="000000"/>
                              </a:solidFill>
                              <a:latin typeface="Cambria Math" panose="02040503050406030204" pitchFamily="18" charset="0"/>
                            </a:rPr>
                            <m:t>𝑚</m:t>
                          </m:r>
                          <m:r>
                            <a:rPr lang="en-US" sz="2000" i="1">
                              <a:solidFill>
                                <a:srgbClr val="000000"/>
                              </a:solidFill>
                              <a:latin typeface="Cambria Math" panose="02040503050406030204" pitchFamily="18" charset="0"/>
                            </a:rPr>
                            <m:t>=0,</m:t>
                          </m:r>
                        </m:sub>
                      </m:sSub>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𝑋</m:t>
                          </m:r>
                        </m:e>
                        <m:sub>
                          <m:r>
                            <a:rPr lang="en-US" sz="2000" i="1">
                              <a:solidFill>
                                <a:srgbClr val="000000"/>
                              </a:solidFill>
                              <a:latin typeface="Cambria Math" panose="02040503050406030204" pitchFamily="18" charset="0"/>
                            </a:rPr>
                            <m:t>𝑚</m:t>
                          </m:r>
                          <m:r>
                            <a:rPr lang="en-US" sz="2000" i="1">
                              <a:solidFill>
                                <a:srgbClr val="000000"/>
                              </a:solidFill>
                              <a:latin typeface="Cambria Math" panose="02040503050406030204" pitchFamily="18" charset="0"/>
                            </a:rPr>
                            <m:t>=1,</m:t>
                          </m:r>
                        </m:sub>
                      </m:sSub>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𝑋</m:t>
                          </m:r>
                        </m:e>
                        <m:sub>
                          <m:r>
                            <a:rPr lang="en-US" sz="2000" i="1">
                              <a:solidFill>
                                <a:srgbClr val="000000"/>
                              </a:solidFill>
                              <a:latin typeface="Cambria Math" panose="02040503050406030204" pitchFamily="18" charset="0"/>
                            </a:rPr>
                            <m:t>𝑚</m:t>
                          </m:r>
                          <m:r>
                            <a:rPr lang="en-US" sz="2000" i="1">
                              <a:solidFill>
                                <a:srgbClr val="000000"/>
                              </a:solidFill>
                              <a:latin typeface="Cambria Math" panose="02040503050406030204" pitchFamily="18" charset="0"/>
                            </a:rPr>
                            <m:t>=2,</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𝑋</m:t>
                          </m:r>
                        </m:e>
                        <m:sub>
                          <m:r>
                            <a:rPr lang="en-US" sz="2000" i="1">
                              <a:solidFill>
                                <a:srgbClr val="000000"/>
                              </a:solidFill>
                              <a:latin typeface="Cambria Math" panose="02040503050406030204" pitchFamily="18" charset="0"/>
                            </a:rPr>
                            <m:t>𝑚</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𝑁</m:t>
                          </m:r>
                          <m:r>
                            <a:rPr lang="en-US" sz="2000" i="1">
                              <a:solidFill>
                                <a:srgbClr val="000000"/>
                              </a:solidFill>
                              <a:latin typeface="Cambria Math" panose="02040503050406030204" pitchFamily="18" charset="0"/>
                            </a:rPr>
                            <m:t>−1,</m:t>
                          </m:r>
                        </m:sub>
                      </m:sSub>
                      <m:r>
                        <m:rPr>
                          <m:nor/>
                        </m:rPr>
                        <a:rPr lang="en-US" sz="2000" i="0">
                          <a:solidFill>
                            <a:srgbClr val="000000"/>
                          </a:solidFill>
                          <a:latin typeface="Cambria Math" panose="02040503050406030204" pitchFamily="18" charset="0"/>
                        </a:rPr>
                        <m:t> </m:t>
                      </m:r>
                      <m:r>
                        <m:rPr>
                          <m:nor/>
                        </m:rPr>
                        <a:rPr lang="en-US" sz="2000" i="0">
                          <a:solidFill>
                            <a:srgbClr val="000000"/>
                          </a:solidFill>
                          <a:latin typeface="Cambria Math" panose="02040503050406030204" pitchFamily="18" charset="0"/>
                        </a:rPr>
                        <m:t>which</m:t>
                      </m:r>
                    </m:oMath>
                    <m:oMath xmlns:m="http://schemas.openxmlformats.org/officeDocument/2006/math">
                      <m:r>
                        <m:rPr>
                          <m:nor/>
                        </m:rPr>
                        <a:rPr lang="en-US" sz="2000" i="0">
                          <a:solidFill>
                            <a:srgbClr val="000000"/>
                          </a:solidFill>
                          <a:latin typeface="Cambria Math" panose="02040503050406030204" pitchFamily="18" charset="0"/>
                        </a:rPr>
                        <m:t>are</m:t>
                      </m:r>
                      <m:r>
                        <m:rPr>
                          <m:nor/>
                        </m:rPr>
                        <a:rPr lang="en-US" sz="2000" i="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𝑁</m:t>
                      </m:r>
                      <m:r>
                        <a:rPr lang="en-US" sz="2000" i="1">
                          <a:solidFill>
                            <a:srgbClr val="000000"/>
                          </a:solidFill>
                          <a:latin typeface="Cambria Math" panose="02040503050406030204" pitchFamily="18" charset="0"/>
                        </a:rPr>
                        <m:t>)</m:t>
                      </m:r>
                      <m:r>
                        <m:rPr>
                          <m:nor/>
                        </m:rPr>
                        <a:rPr lang="en-US" sz="2000" i="0">
                          <a:solidFill>
                            <a:srgbClr val="000000"/>
                          </a:solidFill>
                          <a:latin typeface="Cambria Math" panose="02040503050406030204" pitchFamily="18" charset="0"/>
                        </a:rPr>
                        <m:t> </m:t>
                      </m:r>
                      <m:r>
                        <m:rPr>
                          <m:nor/>
                        </m:rPr>
                        <a:rPr lang="en-US" sz="2000" i="0">
                          <a:solidFill>
                            <a:srgbClr val="000000"/>
                          </a:solidFill>
                          <a:latin typeface="Cambria Math" panose="02040503050406030204" pitchFamily="18" charset="0"/>
                        </a:rPr>
                        <m:t>complex</m:t>
                      </m:r>
                      <m:r>
                        <m:rPr>
                          <m:nor/>
                        </m:rPr>
                        <a:rPr lang="en-US" sz="2000" i="0">
                          <a:solidFill>
                            <a:srgbClr val="000000"/>
                          </a:solidFill>
                          <a:latin typeface="Cambria Math" panose="02040503050406030204" pitchFamily="18" charset="0"/>
                        </a:rPr>
                        <m:t> </m:t>
                      </m:r>
                      <m:r>
                        <m:rPr>
                          <m:nor/>
                        </m:rPr>
                        <a:rPr lang="en-US" sz="2000" i="0">
                          <a:solidFill>
                            <a:srgbClr val="000000"/>
                          </a:solidFill>
                          <a:latin typeface="Cambria Math" panose="02040503050406030204" pitchFamily="18" charset="0"/>
                        </a:rPr>
                        <m:t>numbers</m:t>
                      </m:r>
                    </m:oMath>
                    <m:oMath xmlns:m="http://schemas.openxmlformats.org/officeDocument/2006/math">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𝑋</m:t>
                          </m:r>
                        </m:e>
                        <m:sub>
                          <m:r>
                            <a:rPr lang="en-US" sz="2000" i="1">
                              <a:solidFill>
                                <a:srgbClr val="000000"/>
                              </a:solidFill>
                              <a:latin typeface="Cambria Math" panose="02040503050406030204" pitchFamily="18" charset="0"/>
                            </a:rPr>
                            <m:t>𝑚</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d>
                            <m:dPr>
                              <m:begChr m:val="‖"/>
                              <m:endChr m:val="‖"/>
                              <m:ctrlPr>
                                <a:rPr lang="en-US" sz="2000" i="1">
                                  <a:solidFill>
                                    <a:srgbClr val="000000"/>
                                  </a:solidFill>
                                  <a:latin typeface="Cambria Math" panose="02040503050406030204" pitchFamily="18" charset="0"/>
                                </a:rPr>
                              </m:ctrlPr>
                            </m:dPr>
                            <m:e>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𝑋</m:t>
                                  </m:r>
                                </m:e>
                                <m:sub>
                                  <m:r>
                                    <a:rPr lang="en-US" sz="2000" i="1">
                                      <a:solidFill>
                                        <a:srgbClr val="000000"/>
                                      </a:solidFill>
                                      <a:latin typeface="Cambria Math" panose="02040503050406030204" pitchFamily="18" charset="0"/>
                                    </a:rPr>
                                    <m:t>𝑚</m:t>
                                  </m:r>
                                </m:sub>
                              </m:sSub>
                            </m:e>
                          </m:d>
                        </m:e>
                        <m:sub>
                          <m:r>
                            <a:rPr lang="en-US" sz="2000" i="1">
                              <a:solidFill>
                                <a:srgbClr val="000000"/>
                              </a:solidFill>
                              <a:latin typeface="Cambria Math" panose="02040503050406030204" pitchFamily="18" charset="0"/>
                            </a:rPr>
                            <m:t>2</m:t>
                          </m:r>
                        </m:sub>
                      </m:sSub>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𝑒</m:t>
                          </m:r>
                        </m:e>
                        <m:sup>
                          <m:r>
                            <a:rPr lang="en-US" sz="2000" i="1">
                              <a:solidFill>
                                <a:srgbClr val="000000"/>
                              </a:solidFill>
                              <a:latin typeface="Cambria Math" panose="02040503050406030204" pitchFamily="18" charset="0"/>
                            </a:rPr>
                            <m:t>𝑗</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𝜃</m:t>
                              </m:r>
                            </m:e>
                            <m:sub>
                              <m:r>
                                <a:rPr lang="en-US" sz="2000" i="1">
                                  <a:solidFill>
                                    <a:srgbClr val="000000"/>
                                  </a:solidFill>
                                  <a:latin typeface="Cambria Math" panose="02040503050406030204" pitchFamily="18" charset="0"/>
                                </a:rPr>
                                <m:t>𝑚</m:t>
                              </m:r>
                            </m:sub>
                          </m:sSub>
                        </m:sup>
                      </m:sSup>
                      <m:r>
                        <m:rPr>
                          <m:nor/>
                        </m:rPr>
                        <a:rPr lang="en-US" sz="2000" i="0">
                          <a:solidFill>
                            <a:srgbClr val="000000"/>
                          </a:solidFill>
                          <a:latin typeface="Cambria Math" panose="02040503050406030204" pitchFamily="18" charset="0"/>
                        </a:rPr>
                        <m:t>,</m:t>
                      </m:r>
                      <m:r>
                        <m:rPr>
                          <m:nor/>
                        </m:rPr>
                        <a:rPr lang="en-US" sz="2000" i="0">
                          <a:solidFill>
                            <a:srgbClr val="000000"/>
                          </a:solidFill>
                          <a:latin typeface="Cambria Math" panose="02040503050406030204" pitchFamily="18" charset="0"/>
                        </a:rPr>
                        <m:t>so</m:t>
                      </m:r>
                      <m:r>
                        <m:rPr>
                          <m:nor/>
                        </m:rPr>
                        <a:rPr lang="en-US" sz="2000" i="0">
                          <a:solidFill>
                            <a:srgbClr val="000000"/>
                          </a:solidFill>
                          <a:latin typeface="Cambria Math" panose="02040503050406030204" pitchFamily="18" charset="0"/>
                        </a:rPr>
                        <m:t> </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𝑋</m:t>
                          </m:r>
                        </m:e>
                        <m:sub>
                          <m:r>
                            <a:rPr lang="en-US" sz="2000" i="1">
                              <a:solidFill>
                                <a:srgbClr val="000000"/>
                              </a:solidFill>
                              <a:latin typeface="Cambria Math" panose="02040503050406030204" pitchFamily="18" charset="0"/>
                            </a:rPr>
                            <m:t>𝑚</m:t>
                          </m:r>
                        </m:sub>
                      </m:sSub>
                      <m:r>
                        <m:rPr>
                          <m:nor/>
                        </m:rPr>
                        <a:rPr lang="en-US" sz="2000" i="0">
                          <a:solidFill>
                            <a:srgbClr val="000000"/>
                          </a:solidFill>
                          <a:latin typeface="Cambria Math" panose="02040503050406030204" pitchFamily="18" charset="0"/>
                        </a:rPr>
                        <m:t> </m:t>
                      </m:r>
                      <m:r>
                        <m:rPr>
                          <m:nor/>
                        </m:rPr>
                        <a:rPr lang="en-US" sz="2000" i="0">
                          <a:solidFill>
                            <a:srgbClr val="000000"/>
                          </a:solidFill>
                          <a:latin typeface="Cambria Math" panose="02040503050406030204" pitchFamily="18" charset="0"/>
                        </a:rPr>
                        <m:t>is</m:t>
                      </m:r>
                      <m:r>
                        <m:rPr>
                          <m:nor/>
                        </m:rPr>
                        <a:rPr lang="en-US" sz="2000" i="0">
                          <a:solidFill>
                            <a:srgbClr val="000000"/>
                          </a:solidFill>
                          <a:latin typeface="Cambria Math" panose="02040503050406030204" pitchFamily="18" charset="0"/>
                        </a:rPr>
                        <m:t> </m:t>
                      </m:r>
                      <m:r>
                        <m:rPr>
                          <m:nor/>
                        </m:rPr>
                        <a:rPr lang="en-US" sz="2000" i="0">
                          <a:solidFill>
                            <a:srgbClr val="000000"/>
                          </a:solidFill>
                          <a:latin typeface="Cambria Math" panose="02040503050406030204" pitchFamily="18" charset="0"/>
                        </a:rPr>
                        <m:t>complex</m:t>
                      </m:r>
                    </m:oMath>
                  </m:oMathPara>
                </a14:m>
                <a:endParaRPr lang="en-US" sz="2000" dirty="0"/>
              </a:p>
            </p:txBody>
          </p:sp>
        </mc:Choice>
        <mc:Fallback xmlns="">
          <p:sp>
            <p:nvSpPr>
              <p:cNvPr id="9" name="Object 8"/>
              <p:cNvSpPr txBox="1">
                <a:spLocks noRot="1" noChangeAspect="1" noMove="1" noResize="1" noEditPoints="1" noAdjustHandles="1" noChangeArrowheads="1" noChangeShapeType="1" noTextEdit="1"/>
              </p:cNvSpPr>
              <p:nvPr/>
            </p:nvSpPr>
            <p:spPr bwMode="auto">
              <a:xfrm>
                <a:off x="37306" y="3439635"/>
                <a:ext cx="9828212" cy="2858294"/>
              </a:xfrm>
              <a:prstGeom prst="rect">
                <a:avLst/>
              </a:prstGeom>
              <a:blipFill>
                <a:blip r:embed="rId2"/>
                <a:stretch>
                  <a:fillRect l="-186"/>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Object 2"/>
              <p:cNvSpPr txBox="1"/>
              <p:nvPr/>
            </p:nvSpPr>
            <p:spPr>
              <a:xfrm>
                <a:off x="7199313" y="69850"/>
                <a:ext cx="2560637" cy="996950"/>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𝑋</m:t>
                          </m:r>
                        </m:e>
                        <m:sub>
                          <m:r>
                            <a:rPr lang="en-US" i="1">
                              <a:solidFill>
                                <a:srgbClr val="000000"/>
                              </a:solidFill>
                              <a:latin typeface="Cambria Math" panose="02040503050406030204" pitchFamily="18" charset="0"/>
                            </a:rPr>
                            <m:t>𝑚</m:t>
                          </m:r>
                        </m:sub>
                      </m:sSub>
                      <m:r>
                        <a:rPr lang="en-US" i="1">
                          <a:solidFill>
                            <a:srgbClr val="000000"/>
                          </a:solidFill>
                          <a:latin typeface="Cambria Math" panose="02040503050406030204" pitchFamily="18" charset="0"/>
                        </a:rPr>
                        <m:t>=</m:t>
                      </m:r>
                      <m:nary>
                        <m:naryPr>
                          <m:chr m:val="∑"/>
                          <m:ctrlPr>
                            <a:rPr lang="en-US" i="1">
                              <a:solidFill>
                                <a:srgbClr val="000000"/>
                              </a:solidFill>
                              <a:latin typeface="Cambria Math" panose="02040503050406030204" pitchFamily="18" charset="0"/>
                            </a:rPr>
                          </m:ctrlPr>
                        </m:naryPr>
                        <m:sub>
                          <m:r>
                            <a:rPr lang="en-US" i="1">
                              <a:solidFill>
                                <a:srgbClr val="000000"/>
                              </a:solidFill>
                              <a:latin typeface="Cambria Math" panose="02040503050406030204" pitchFamily="18" charset="0"/>
                            </a:rPr>
                            <m:t>𝑘</m:t>
                          </m:r>
                          <m:r>
                            <a:rPr lang="en-US" i="1">
                              <a:solidFill>
                                <a:srgbClr val="000000"/>
                              </a:solidFill>
                              <a:latin typeface="Cambria Math" panose="02040503050406030204" pitchFamily="18" charset="0"/>
                            </a:rPr>
                            <m:t>=0</m:t>
                          </m:r>
                        </m:sub>
                        <m:sup>
                          <m:r>
                            <a:rPr lang="en-US" i="1">
                              <a:solidFill>
                                <a:srgbClr val="000000"/>
                              </a:solidFill>
                              <a:latin typeface="Cambria Math" panose="02040503050406030204" pitchFamily="18" charset="0"/>
                            </a:rPr>
                            <m:t>𝑁</m:t>
                          </m:r>
                          <m:r>
                            <a:rPr lang="en-US" i="1">
                              <a:solidFill>
                                <a:srgbClr val="000000"/>
                              </a:solidFill>
                              <a:latin typeface="Cambria Math" panose="02040503050406030204" pitchFamily="18" charset="0"/>
                            </a:rPr>
                            <m:t>−1</m:t>
                          </m:r>
                        </m:sup>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𝑠</m:t>
                              </m:r>
                            </m:e>
                            <m:sub>
                              <m:r>
                                <a:rPr lang="en-US" i="1">
                                  <a:solidFill>
                                    <a:srgbClr val="000000"/>
                                  </a:solidFill>
                                  <a:latin typeface="Cambria Math" panose="02040503050406030204" pitchFamily="18" charset="0"/>
                                </a:rPr>
                                <m:t>𝑘</m:t>
                              </m:r>
                            </m:sub>
                          </m:sSub>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𝑒</m:t>
                              </m:r>
                            </m:e>
                            <m:sup>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𝑗</m:t>
                              </m:r>
                              <m:d>
                                <m:dPr>
                                  <m:ctrlPr>
                                    <a:rPr lang="en-US" i="1">
                                      <a:solidFill>
                                        <a:srgbClr val="000000"/>
                                      </a:solidFill>
                                      <a:latin typeface="Cambria Math" panose="02040503050406030204" pitchFamily="18" charset="0"/>
                                    </a:rPr>
                                  </m:ctrlPr>
                                </m:dPr>
                                <m:e>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2</m:t>
                                      </m:r>
                                      <m:r>
                                        <a:rPr lang="en-US" i="1">
                                          <a:solidFill>
                                            <a:srgbClr val="000000"/>
                                          </a:solidFill>
                                          <a:latin typeface="Cambria Math" panose="02040503050406030204" pitchFamily="18" charset="0"/>
                                        </a:rPr>
                                        <m:t>𝜋</m:t>
                                      </m:r>
                                      <m:r>
                                        <a:rPr lang="en-US" i="1">
                                          <a:solidFill>
                                            <a:srgbClr val="000000"/>
                                          </a:solidFill>
                                          <a:latin typeface="Cambria Math" panose="02040503050406030204" pitchFamily="18" charset="0"/>
                                        </a:rPr>
                                        <m:t>𝑘𝑚</m:t>
                                      </m:r>
                                    </m:num>
                                    <m:den>
                                      <m:r>
                                        <a:rPr lang="en-US" i="1">
                                          <a:solidFill>
                                            <a:srgbClr val="000000"/>
                                          </a:solidFill>
                                          <a:latin typeface="Cambria Math" panose="02040503050406030204" pitchFamily="18" charset="0"/>
                                        </a:rPr>
                                        <m:t>𝑁</m:t>
                                      </m:r>
                                    </m:den>
                                  </m:f>
                                </m:e>
                              </m:d>
                            </m:sup>
                          </m:sSup>
                        </m:e>
                      </m:nary>
                    </m:oMath>
                  </m:oMathPara>
                </a14:m>
                <a:endParaRPr lang="en-US" dirty="0"/>
              </a:p>
            </p:txBody>
          </p:sp>
        </mc:Choice>
        <mc:Fallback xmlns="">
          <p:sp>
            <p:nvSpPr>
              <p:cNvPr id="3" name="Object 2"/>
              <p:cNvSpPr txBox="1">
                <a:spLocks noRot="1" noChangeAspect="1" noMove="1" noResize="1" noEditPoints="1" noAdjustHandles="1" noChangeArrowheads="1" noChangeShapeType="1" noTextEdit="1"/>
              </p:cNvSpPr>
              <p:nvPr/>
            </p:nvSpPr>
            <p:spPr>
              <a:xfrm>
                <a:off x="7199313" y="69850"/>
                <a:ext cx="2560637" cy="996950"/>
              </a:xfrm>
              <a:prstGeom prst="rect">
                <a:avLst/>
              </a:prstGeom>
              <a:blipFill>
                <a:blip r:embed="rId3"/>
                <a:stretch>
                  <a:fillRect/>
                </a:stretch>
              </a:blipFill>
            </p:spPr>
            <p:txBody>
              <a:bodyPr/>
              <a:lstStyle/>
              <a:p>
                <a:r>
                  <a:rPr lang="en-US">
                    <a:noFill/>
                  </a:rPr>
                  <a:t> </a:t>
                </a:r>
              </a:p>
            </p:txBody>
          </p:sp>
        </mc:Fallback>
      </mc:AlternateContent>
      <p:sp>
        <p:nvSpPr>
          <p:cNvPr id="12" name="Footer Placeholder 11">
            <a:extLst>
              <a:ext uri="{FF2B5EF4-FFF2-40B4-BE49-F238E27FC236}">
                <a16:creationId xmlns:a16="http://schemas.microsoft.com/office/drawing/2014/main" id="{320376CE-953F-4F21-9E61-1E2DBF0154C3}"/>
              </a:ext>
            </a:extLst>
          </p:cNvPr>
          <p:cNvSpPr>
            <a:spLocks noGrp="1"/>
          </p:cNvSpPr>
          <p:nvPr>
            <p:ph type="ftr" sz="quarter" idx="11"/>
          </p:nvPr>
        </p:nvSpPr>
        <p:spPr/>
        <p:txBody>
          <a:bodyPr/>
          <a:lstStyle/>
          <a:p>
            <a:pPr>
              <a:defRPr/>
            </a:pPr>
            <a:r>
              <a:rPr lang="en-US" altLang="zh-CN"/>
              <a:t>Speech recognition techniques, v.2a3</a:t>
            </a:r>
          </a:p>
        </p:txBody>
      </p:sp>
      <p:sp>
        <p:nvSpPr>
          <p:cNvPr id="13" name="Slide Number Placeholder 12">
            <a:extLst>
              <a:ext uri="{FF2B5EF4-FFF2-40B4-BE49-F238E27FC236}">
                <a16:creationId xmlns:a16="http://schemas.microsoft.com/office/drawing/2014/main" id="{4BCFA3CF-447D-4A2E-9E3B-02E367DAA0C4}"/>
              </a:ext>
            </a:extLst>
          </p:cNvPr>
          <p:cNvSpPr>
            <a:spLocks noGrp="1"/>
          </p:cNvSpPr>
          <p:nvPr>
            <p:ph type="sldNum" sz="quarter" idx="12"/>
          </p:nvPr>
        </p:nvSpPr>
        <p:spPr/>
        <p:txBody>
          <a:bodyPr/>
          <a:lstStyle/>
          <a:p>
            <a:pPr>
              <a:defRPr/>
            </a:pPr>
            <a:fld id="{736CD8FC-86ED-4AC3-A210-5D0F22D3440C}" type="slidenum">
              <a:rPr lang="en-US" altLang="en-US" smtClean="0"/>
              <a:pPr>
                <a:defRPr/>
              </a:pPr>
              <a:t>15</a:t>
            </a:fld>
            <a:endParaRPr lang="en-US" altLang="en-US"/>
          </a:p>
        </p:txBody>
      </p:sp>
    </p:spTree>
    <p:extLst>
      <p:ext uri="{BB962C8B-B14F-4D97-AF65-F5344CB8AC3E}">
        <p14:creationId xmlns:p14="http://schemas.microsoft.com/office/powerpoint/2010/main" val="2592175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noFill/>
        </p:spPr>
        <p:txBody>
          <a:bodyPr lIns="92075" tIns="46038" rIns="92075" bIns="46038" anchor="ctr"/>
          <a:lstStyle/>
          <a:p>
            <a:pPr eaLnBrk="1" hangingPunct="1"/>
            <a:r>
              <a:rPr lang="en-US" altLang="zh-TW" sz="2800">
                <a:ea typeface="新細明體" pitchFamily="18" charset="-120"/>
              </a:rPr>
              <a:t>Examples of FT (P</a:t>
            </a:r>
            <a:r>
              <a:rPr lang="en-US" altLang="zh-TW" sz="3200">
                <a:ea typeface="新細明體" pitchFamily="18" charset="-120"/>
              </a:rPr>
              <a:t>ure wave vs. speech wave)</a:t>
            </a:r>
            <a:endParaRPr lang="en-US" altLang="zh-TW">
              <a:ea typeface="新細明體" pitchFamily="18" charset="-120"/>
            </a:endParaRPr>
          </a:p>
        </p:txBody>
      </p:sp>
      <p:graphicFrame>
        <p:nvGraphicFramePr>
          <p:cNvPr id="13351" name="Object 50"/>
          <p:cNvGraphicFramePr>
            <a:graphicFrameLocks noGrp="1" noChangeAspect="1"/>
          </p:cNvGraphicFramePr>
          <p:nvPr>
            <p:ph idx="1"/>
            <p:extLst>
              <p:ext uri="{D42A27DB-BD31-4B8C-83A1-F6EECF244321}">
                <p14:modId xmlns:p14="http://schemas.microsoft.com/office/powerpoint/2010/main" val="3120883730"/>
              </p:ext>
            </p:extLst>
          </p:nvPr>
        </p:nvGraphicFramePr>
        <p:xfrm>
          <a:off x="506307" y="1943126"/>
          <a:ext cx="4495800" cy="949325"/>
        </p:xfrm>
        <a:graphic>
          <a:graphicData uri="http://schemas.openxmlformats.org/presentationml/2006/ole">
            <mc:AlternateContent xmlns:mc="http://schemas.openxmlformats.org/markup-compatibility/2006">
              <mc:Choice xmlns:v="urn:schemas-microsoft-com:vml" Requires="v">
                <p:oleObj name="Photo Editor Photo" r:id="rId3" imgW="12317544" imgH="2600000" progId="MSPhotoEd.3">
                  <p:embed/>
                </p:oleObj>
              </mc:Choice>
              <mc:Fallback>
                <p:oleObj name="Photo Editor Photo" r:id="rId3" imgW="12317544" imgH="2600000" progId="MSPhotoEd.3">
                  <p:embed/>
                  <p:pic>
                    <p:nvPicPr>
                      <p:cNvPr id="0" name="Object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307" y="1943126"/>
                        <a:ext cx="4495800"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7" name="Line 3"/>
          <p:cNvSpPr>
            <a:spLocks noChangeShapeType="1"/>
          </p:cNvSpPr>
          <p:nvPr/>
        </p:nvSpPr>
        <p:spPr bwMode="auto">
          <a:xfrm>
            <a:off x="495300" y="2895600"/>
            <a:ext cx="4538663"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8" name="Line 4"/>
          <p:cNvSpPr>
            <a:spLocks noChangeShapeType="1"/>
          </p:cNvSpPr>
          <p:nvPr/>
        </p:nvSpPr>
        <p:spPr bwMode="auto">
          <a:xfrm>
            <a:off x="6081713" y="2911475"/>
            <a:ext cx="3300412"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9" name="Line 6"/>
          <p:cNvSpPr>
            <a:spLocks noChangeShapeType="1"/>
          </p:cNvSpPr>
          <p:nvPr/>
        </p:nvSpPr>
        <p:spPr bwMode="auto">
          <a:xfrm flipV="1">
            <a:off x="6081713" y="1539875"/>
            <a:ext cx="0" cy="13716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3" name="Line 10"/>
          <p:cNvSpPr>
            <a:spLocks noChangeShapeType="1"/>
          </p:cNvSpPr>
          <p:nvPr/>
        </p:nvSpPr>
        <p:spPr bwMode="auto">
          <a:xfrm flipV="1">
            <a:off x="7319963" y="2149475"/>
            <a:ext cx="0" cy="762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4" name="Rectangle 11"/>
          <p:cNvSpPr>
            <a:spLocks noChangeArrowheads="1"/>
          </p:cNvSpPr>
          <p:nvPr/>
        </p:nvSpPr>
        <p:spPr bwMode="auto">
          <a:xfrm>
            <a:off x="4851400" y="2955925"/>
            <a:ext cx="1081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zh-TW" sz="2400">
                <a:latin typeface="Times New Roman" pitchFamily="18" charset="0"/>
              </a:rPr>
              <a:t>time(k)</a:t>
            </a:r>
          </a:p>
        </p:txBody>
      </p:sp>
      <p:sp>
        <p:nvSpPr>
          <p:cNvPr id="13325" name="Rectangle 13"/>
          <p:cNvSpPr>
            <a:spLocks noChangeArrowheads="1"/>
          </p:cNvSpPr>
          <p:nvPr/>
        </p:nvSpPr>
        <p:spPr bwMode="auto">
          <a:xfrm>
            <a:off x="685800" y="1371600"/>
            <a:ext cx="4540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zh-TW" sz="2400">
                <a:latin typeface="Times New Roman" pitchFamily="18" charset="0"/>
              </a:rPr>
              <a:t>pure cosine has one frequency band</a:t>
            </a:r>
          </a:p>
        </p:txBody>
      </p:sp>
      <p:sp>
        <p:nvSpPr>
          <p:cNvPr id="13326" name="Rectangle 14"/>
          <p:cNvSpPr>
            <a:spLocks noChangeArrowheads="1"/>
          </p:cNvSpPr>
          <p:nvPr/>
        </p:nvSpPr>
        <p:spPr bwMode="auto">
          <a:xfrm>
            <a:off x="6477000" y="1600200"/>
            <a:ext cx="1630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zh-TW" sz="2400">
                <a:latin typeface="Times New Roman" pitchFamily="18" charset="0"/>
              </a:rPr>
              <a:t>single freq..</a:t>
            </a:r>
          </a:p>
        </p:txBody>
      </p:sp>
      <p:sp>
        <p:nvSpPr>
          <p:cNvPr id="13328" name="Rectangle 16"/>
          <p:cNvSpPr>
            <a:spLocks noChangeArrowheads="1"/>
          </p:cNvSpPr>
          <p:nvPr/>
        </p:nvSpPr>
        <p:spPr bwMode="auto">
          <a:xfrm>
            <a:off x="230188" y="1203325"/>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zh-TW" sz="2400">
                <a:latin typeface="Times New Roman" pitchFamily="18" charset="0"/>
              </a:rPr>
              <a:t>s</a:t>
            </a:r>
            <a:r>
              <a:rPr lang="en-US" altLang="zh-TW" sz="2400" baseline="-25000">
                <a:latin typeface="Times New Roman" pitchFamily="18" charset="0"/>
              </a:rPr>
              <a:t>k</a:t>
            </a:r>
          </a:p>
        </p:txBody>
      </p:sp>
      <p:sp>
        <p:nvSpPr>
          <p:cNvPr id="13329" name="Line 17"/>
          <p:cNvSpPr>
            <a:spLocks noChangeShapeType="1"/>
          </p:cNvSpPr>
          <p:nvPr/>
        </p:nvSpPr>
        <p:spPr bwMode="auto">
          <a:xfrm>
            <a:off x="533400" y="5105400"/>
            <a:ext cx="4538663"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0" name="Line 18"/>
          <p:cNvSpPr>
            <a:spLocks noChangeShapeType="1"/>
          </p:cNvSpPr>
          <p:nvPr/>
        </p:nvSpPr>
        <p:spPr bwMode="auto">
          <a:xfrm flipV="1">
            <a:off x="533400" y="3886200"/>
            <a:ext cx="0" cy="12192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1" name="Rectangle 19"/>
          <p:cNvSpPr>
            <a:spLocks noChangeArrowheads="1"/>
          </p:cNvSpPr>
          <p:nvPr/>
        </p:nvSpPr>
        <p:spPr bwMode="auto">
          <a:xfrm>
            <a:off x="762000" y="3200400"/>
            <a:ext cx="45481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zh-TW" sz="2400">
                <a:latin typeface="Times New Roman" pitchFamily="18" charset="0"/>
              </a:rPr>
              <a:t>complex speech wave</a:t>
            </a:r>
          </a:p>
          <a:p>
            <a:r>
              <a:rPr lang="en-US" altLang="zh-TW" sz="2400">
                <a:latin typeface="Times New Roman" pitchFamily="18" charset="0"/>
              </a:rPr>
              <a:t>has many different frequency bands</a:t>
            </a:r>
          </a:p>
        </p:txBody>
      </p:sp>
      <p:sp>
        <p:nvSpPr>
          <p:cNvPr id="13332" name="Rectangle 20"/>
          <p:cNvSpPr>
            <a:spLocks noChangeArrowheads="1"/>
          </p:cNvSpPr>
          <p:nvPr/>
        </p:nvSpPr>
        <p:spPr bwMode="auto">
          <a:xfrm>
            <a:off x="185738" y="3489325"/>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zh-TW" sz="2400">
                <a:latin typeface="Times New Roman" pitchFamily="18" charset="0"/>
              </a:rPr>
              <a:t>s</a:t>
            </a:r>
            <a:r>
              <a:rPr lang="en-US" altLang="zh-TW" sz="2400" baseline="-25000">
                <a:latin typeface="Times New Roman" pitchFamily="18" charset="0"/>
              </a:rPr>
              <a:t>k</a:t>
            </a:r>
          </a:p>
        </p:txBody>
      </p:sp>
      <p:sp>
        <p:nvSpPr>
          <p:cNvPr id="13333" name="Rectangle 21"/>
          <p:cNvSpPr>
            <a:spLocks noChangeArrowheads="1"/>
          </p:cNvSpPr>
          <p:nvPr/>
        </p:nvSpPr>
        <p:spPr bwMode="auto">
          <a:xfrm>
            <a:off x="5054600" y="5318125"/>
            <a:ext cx="1079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zh-TW" sz="2400">
                <a:latin typeface="Times New Roman" pitchFamily="18" charset="0"/>
              </a:rPr>
              <a:t>time(k)</a:t>
            </a:r>
          </a:p>
        </p:txBody>
      </p:sp>
      <p:sp>
        <p:nvSpPr>
          <p:cNvPr id="13334" name="Freeform 28"/>
          <p:cNvSpPr>
            <a:spLocks/>
          </p:cNvSpPr>
          <p:nvPr/>
        </p:nvSpPr>
        <p:spPr bwMode="auto">
          <a:xfrm>
            <a:off x="3338513" y="4176713"/>
            <a:ext cx="1409700" cy="906462"/>
          </a:xfrm>
          <a:custGeom>
            <a:avLst/>
            <a:gdLst>
              <a:gd name="T0" fmla="*/ 0 w 888"/>
              <a:gd name="T1" fmla="*/ 2147483647 h 571"/>
              <a:gd name="T2" fmla="*/ 2147483647 w 888"/>
              <a:gd name="T3" fmla="*/ 2147483647 h 571"/>
              <a:gd name="T4" fmla="*/ 2147483647 w 888"/>
              <a:gd name="T5" fmla="*/ 2147483647 h 571"/>
              <a:gd name="T6" fmla="*/ 2147483647 w 888"/>
              <a:gd name="T7" fmla="*/ 2147483647 h 571"/>
              <a:gd name="T8" fmla="*/ 2147483647 w 888"/>
              <a:gd name="T9" fmla="*/ 2147483647 h 571"/>
              <a:gd name="T10" fmla="*/ 2147483647 w 888"/>
              <a:gd name="T11" fmla="*/ 2147483647 h 571"/>
              <a:gd name="T12" fmla="*/ 2147483647 w 888"/>
              <a:gd name="T13" fmla="*/ 2147483647 h 571"/>
              <a:gd name="T14" fmla="*/ 2147483647 w 888"/>
              <a:gd name="T15" fmla="*/ 2147483647 h 571"/>
              <a:gd name="T16" fmla="*/ 2147483647 w 888"/>
              <a:gd name="T17" fmla="*/ 2147483647 h 571"/>
              <a:gd name="T18" fmla="*/ 2147483647 w 888"/>
              <a:gd name="T19" fmla="*/ 2147483647 h 571"/>
              <a:gd name="T20" fmla="*/ 2147483647 w 888"/>
              <a:gd name="T21" fmla="*/ 2147483647 h 571"/>
              <a:gd name="T22" fmla="*/ 2147483647 w 888"/>
              <a:gd name="T23" fmla="*/ 2147483647 h 571"/>
              <a:gd name="T24" fmla="*/ 2147483647 w 888"/>
              <a:gd name="T25" fmla="*/ 2147483647 h 571"/>
              <a:gd name="T26" fmla="*/ 2147483647 w 888"/>
              <a:gd name="T27" fmla="*/ 2147483647 h 571"/>
              <a:gd name="T28" fmla="*/ 2147483647 w 888"/>
              <a:gd name="T29" fmla="*/ 2147483647 h 571"/>
              <a:gd name="T30" fmla="*/ 2147483647 w 888"/>
              <a:gd name="T31" fmla="*/ 2147483647 h 571"/>
              <a:gd name="T32" fmla="*/ 2147483647 w 888"/>
              <a:gd name="T33" fmla="*/ 2147483647 h 571"/>
              <a:gd name="T34" fmla="*/ 2147483647 w 888"/>
              <a:gd name="T35" fmla="*/ 2147483647 h 571"/>
              <a:gd name="T36" fmla="*/ 2147483647 w 888"/>
              <a:gd name="T37" fmla="*/ 2147483647 h 571"/>
              <a:gd name="T38" fmla="*/ 2147483647 w 888"/>
              <a:gd name="T39" fmla="*/ 2147483647 h 571"/>
              <a:gd name="T40" fmla="*/ 2147483647 w 888"/>
              <a:gd name="T41" fmla="*/ 2147483647 h 571"/>
              <a:gd name="T42" fmla="*/ 2147483647 w 888"/>
              <a:gd name="T43" fmla="*/ 2147483647 h 571"/>
              <a:gd name="T44" fmla="*/ 2147483647 w 888"/>
              <a:gd name="T45" fmla="*/ 2147483647 h 571"/>
              <a:gd name="T46" fmla="*/ 2147483647 w 888"/>
              <a:gd name="T47" fmla="*/ 2147483647 h 571"/>
              <a:gd name="T48" fmla="*/ 2147483647 w 888"/>
              <a:gd name="T49" fmla="*/ 2147483647 h 571"/>
              <a:gd name="T50" fmla="*/ 2147483647 w 888"/>
              <a:gd name="T51" fmla="*/ 0 h 571"/>
              <a:gd name="T52" fmla="*/ 2147483647 w 888"/>
              <a:gd name="T53" fmla="*/ 0 h 571"/>
              <a:gd name="T54" fmla="*/ 2147483647 w 888"/>
              <a:gd name="T55" fmla="*/ 2147483647 h 571"/>
              <a:gd name="T56" fmla="*/ 2147483647 w 888"/>
              <a:gd name="T57" fmla="*/ 2147483647 h 571"/>
              <a:gd name="T58" fmla="*/ 2147483647 w 888"/>
              <a:gd name="T59" fmla="*/ 2147483647 h 571"/>
              <a:gd name="T60" fmla="*/ 2147483647 w 888"/>
              <a:gd name="T61" fmla="*/ 2147483647 h 571"/>
              <a:gd name="T62" fmla="*/ 2147483647 w 888"/>
              <a:gd name="T63" fmla="*/ 2147483647 h 571"/>
              <a:gd name="T64" fmla="*/ 2147483647 w 888"/>
              <a:gd name="T65" fmla="*/ 2147483647 h 571"/>
              <a:gd name="T66" fmla="*/ 2147483647 w 888"/>
              <a:gd name="T67" fmla="*/ 2147483647 h 57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888" h="571">
                <a:moveTo>
                  <a:pt x="0" y="297"/>
                </a:moveTo>
                <a:lnTo>
                  <a:pt x="74" y="315"/>
                </a:lnTo>
                <a:lnTo>
                  <a:pt x="74" y="360"/>
                </a:lnTo>
                <a:lnTo>
                  <a:pt x="107" y="405"/>
                </a:lnTo>
                <a:lnTo>
                  <a:pt x="139" y="450"/>
                </a:lnTo>
                <a:lnTo>
                  <a:pt x="172" y="495"/>
                </a:lnTo>
                <a:lnTo>
                  <a:pt x="204" y="540"/>
                </a:lnTo>
                <a:lnTo>
                  <a:pt x="253" y="570"/>
                </a:lnTo>
                <a:lnTo>
                  <a:pt x="302" y="555"/>
                </a:lnTo>
                <a:lnTo>
                  <a:pt x="302" y="510"/>
                </a:lnTo>
                <a:lnTo>
                  <a:pt x="318" y="465"/>
                </a:lnTo>
                <a:lnTo>
                  <a:pt x="318" y="420"/>
                </a:lnTo>
                <a:lnTo>
                  <a:pt x="367" y="405"/>
                </a:lnTo>
                <a:lnTo>
                  <a:pt x="399" y="450"/>
                </a:lnTo>
                <a:lnTo>
                  <a:pt x="448" y="465"/>
                </a:lnTo>
                <a:lnTo>
                  <a:pt x="480" y="420"/>
                </a:lnTo>
                <a:lnTo>
                  <a:pt x="497" y="375"/>
                </a:lnTo>
                <a:lnTo>
                  <a:pt x="497" y="330"/>
                </a:lnTo>
                <a:lnTo>
                  <a:pt x="513" y="285"/>
                </a:lnTo>
                <a:lnTo>
                  <a:pt x="513" y="240"/>
                </a:lnTo>
                <a:lnTo>
                  <a:pt x="513" y="195"/>
                </a:lnTo>
                <a:lnTo>
                  <a:pt x="529" y="150"/>
                </a:lnTo>
                <a:lnTo>
                  <a:pt x="562" y="105"/>
                </a:lnTo>
                <a:lnTo>
                  <a:pt x="594" y="60"/>
                </a:lnTo>
                <a:lnTo>
                  <a:pt x="643" y="30"/>
                </a:lnTo>
                <a:lnTo>
                  <a:pt x="692" y="0"/>
                </a:lnTo>
                <a:lnTo>
                  <a:pt x="740" y="0"/>
                </a:lnTo>
                <a:lnTo>
                  <a:pt x="773" y="45"/>
                </a:lnTo>
                <a:lnTo>
                  <a:pt x="789" y="90"/>
                </a:lnTo>
                <a:lnTo>
                  <a:pt x="789" y="135"/>
                </a:lnTo>
                <a:lnTo>
                  <a:pt x="822" y="180"/>
                </a:lnTo>
                <a:lnTo>
                  <a:pt x="838" y="225"/>
                </a:lnTo>
                <a:lnTo>
                  <a:pt x="870" y="270"/>
                </a:lnTo>
                <a:lnTo>
                  <a:pt x="887" y="315"/>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5" name="Freeform 29"/>
          <p:cNvSpPr>
            <a:spLocks/>
          </p:cNvSpPr>
          <p:nvPr/>
        </p:nvSpPr>
        <p:spPr bwMode="auto">
          <a:xfrm>
            <a:off x="1936750" y="4176713"/>
            <a:ext cx="1409700" cy="906462"/>
          </a:xfrm>
          <a:custGeom>
            <a:avLst/>
            <a:gdLst>
              <a:gd name="T0" fmla="*/ 0 w 888"/>
              <a:gd name="T1" fmla="*/ 2147483647 h 571"/>
              <a:gd name="T2" fmla="*/ 2147483647 w 888"/>
              <a:gd name="T3" fmla="*/ 2147483647 h 571"/>
              <a:gd name="T4" fmla="*/ 2147483647 w 888"/>
              <a:gd name="T5" fmla="*/ 2147483647 h 571"/>
              <a:gd name="T6" fmla="*/ 2147483647 w 888"/>
              <a:gd name="T7" fmla="*/ 2147483647 h 571"/>
              <a:gd name="T8" fmla="*/ 2147483647 w 888"/>
              <a:gd name="T9" fmla="*/ 2147483647 h 571"/>
              <a:gd name="T10" fmla="*/ 2147483647 w 888"/>
              <a:gd name="T11" fmla="*/ 2147483647 h 571"/>
              <a:gd name="T12" fmla="*/ 2147483647 w 888"/>
              <a:gd name="T13" fmla="*/ 2147483647 h 571"/>
              <a:gd name="T14" fmla="*/ 2147483647 w 888"/>
              <a:gd name="T15" fmla="*/ 2147483647 h 571"/>
              <a:gd name="T16" fmla="*/ 2147483647 w 888"/>
              <a:gd name="T17" fmla="*/ 2147483647 h 571"/>
              <a:gd name="T18" fmla="*/ 2147483647 w 888"/>
              <a:gd name="T19" fmla="*/ 2147483647 h 571"/>
              <a:gd name="T20" fmla="*/ 2147483647 w 888"/>
              <a:gd name="T21" fmla="*/ 2147483647 h 571"/>
              <a:gd name="T22" fmla="*/ 2147483647 w 888"/>
              <a:gd name="T23" fmla="*/ 2147483647 h 571"/>
              <a:gd name="T24" fmla="*/ 2147483647 w 888"/>
              <a:gd name="T25" fmla="*/ 2147483647 h 571"/>
              <a:gd name="T26" fmla="*/ 2147483647 w 888"/>
              <a:gd name="T27" fmla="*/ 2147483647 h 571"/>
              <a:gd name="T28" fmla="*/ 2147483647 w 888"/>
              <a:gd name="T29" fmla="*/ 2147483647 h 571"/>
              <a:gd name="T30" fmla="*/ 2147483647 w 888"/>
              <a:gd name="T31" fmla="*/ 2147483647 h 571"/>
              <a:gd name="T32" fmla="*/ 2147483647 w 888"/>
              <a:gd name="T33" fmla="*/ 2147483647 h 571"/>
              <a:gd name="T34" fmla="*/ 2147483647 w 888"/>
              <a:gd name="T35" fmla="*/ 2147483647 h 571"/>
              <a:gd name="T36" fmla="*/ 2147483647 w 888"/>
              <a:gd name="T37" fmla="*/ 2147483647 h 571"/>
              <a:gd name="T38" fmla="*/ 2147483647 w 888"/>
              <a:gd name="T39" fmla="*/ 2147483647 h 571"/>
              <a:gd name="T40" fmla="*/ 2147483647 w 888"/>
              <a:gd name="T41" fmla="*/ 2147483647 h 571"/>
              <a:gd name="T42" fmla="*/ 2147483647 w 888"/>
              <a:gd name="T43" fmla="*/ 2147483647 h 571"/>
              <a:gd name="T44" fmla="*/ 2147483647 w 888"/>
              <a:gd name="T45" fmla="*/ 2147483647 h 571"/>
              <a:gd name="T46" fmla="*/ 2147483647 w 888"/>
              <a:gd name="T47" fmla="*/ 2147483647 h 571"/>
              <a:gd name="T48" fmla="*/ 2147483647 w 888"/>
              <a:gd name="T49" fmla="*/ 2147483647 h 571"/>
              <a:gd name="T50" fmla="*/ 2147483647 w 888"/>
              <a:gd name="T51" fmla="*/ 0 h 571"/>
              <a:gd name="T52" fmla="*/ 2147483647 w 888"/>
              <a:gd name="T53" fmla="*/ 0 h 571"/>
              <a:gd name="T54" fmla="*/ 2147483647 w 888"/>
              <a:gd name="T55" fmla="*/ 2147483647 h 571"/>
              <a:gd name="T56" fmla="*/ 2147483647 w 888"/>
              <a:gd name="T57" fmla="*/ 2147483647 h 571"/>
              <a:gd name="T58" fmla="*/ 2147483647 w 888"/>
              <a:gd name="T59" fmla="*/ 2147483647 h 571"/>
              <a:gd name="T60" fmla="*/ 2147483647 w 888"/>
              <a:gd name="T61" fmla="*/ 2147483647 h 571"/>
              <a:gd name="T62" fmla="*/ 2147483647 w 888"/>
              <a:gd name="T63" fmla="*/ 2147483647 h 571"/>
              <a:gd name="T64" fmla="*/ 2147483647 w 888"/>
              <a:gd name="T65" fmla="*/ 2147483647 h 571"/>
              <a:gd name="T66" fmla="*/ 2147483647 w 888"/>
              <a:gd name="T67" fmla="*/ 2147483647 h 57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888" h="571">
                <a:moveTo>
                  <a:pt x="0" y="297"/>
                </a:moveTo>
                <a:lnTo>
                  <a:pt x="74" y="315"/>
                </a:lnTo>
                <a:lnTo>
                  <a:pt x="74" y="360"/>
                </a:lnTo>
                <a:lnTo>
                  <a:pt x="107" y="405"/>
                </a:lnTo>
                <a:lnTo>
                  <a:pt x="139" y="450"/>
                </a:lnTo>
                <a:lnTo>
                  <a:pt x="172" y="495"/>
                </a:lnTo>
                <a:lnTo>
                  <a:pt x="204" y="540"/>
                </a:lnTo>
                <a:lnTo>
                  <a:pt x="253" y="570"/>
                </a:lnTo>
                <a:lnTo>
                  <a:pt x="302" y="555"/>
                </a:lnTo>
                <a:lnTo>
                  <a:pt x="302" y="510"/>
                </a:lnTo>
                <a:lnTo>
                  <a:pt x="318" y="465"/>
                </a:lnTo>
                <a:lnTo>
                  <a:pt x="318" y="420"/>
                </a:lnTo>
                <a:lnTo>
                  <a:pt x="367" y="405"/>
                </a:lnTo>
                <a:lnTo>
                  <a:pt x="399" y="450"/>
                </a:lnTo>
                <a:lnTo>
                  <a:pt x="448" y="465"/>
                </a:lnTo>
                <a:lnTo>
                  <a:pt x="480" y="420"/>
                </a:lnTo>
                <a:lnTo>
                  <a:pt x="497" y="375"/>
                </a:lnTo>
                <a:lnTo>
                  <a:pt x="497" y="330"/>
                </a:lnTo>
                <a:lnTo>
                  <a:pt x="513" y="285"/>
                </a:lnTo>
                <a:lnTo>
                  <a:pt x="513" y="240"/>
                </a:lnTo>
                <a:lnTo>
                  <a:pt x="513" y="195"/>
                </a:lnTo>
                <a:lnTo>
                  <a:pt x="529" y="150"/>
                </a:lnTo>
                <a:lnTo>
                  <a:pt x="562" y="105"/>
                </a:lnTo>
                <a:lnTo>
                  <a:pt x="594" y="60"/>
                </a:lnTo>
                <a:lnTo>
                  <a:pt x="643" y="30"/>
                </a:lnTo>
                <a:lnTo>
                  <a:pt x="692" y="0"/>
                </a:lnTo>
                <a:lnTo>
                  <a:pt x="740" y="0"/>
                </a:lnTo>
                <a:lnTo>
                  <a:pt x="773" y="45"/>
                </a:lnTo>
                <a:lnTo>
                  <a:pt x="789" y="90"/>
                </a:lnTo>
                <a:lnTo>
                  <a:pt x="789" y="135"/>
                </a:lnTo>
                <a:lnTo>
                  <a:pt x="822" y="180"/>
                </a:lnTo>
                <a:lnTo>
                  <a:pt x="838" y="225"/>
                </a:lnTo>
                <a:lnTo>
                  <a:pt x="870" y="270"/>
                </a:lnTo>
                <a:lnTo>
                  <a:pt x="887" y="315"/>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6" name="Freeform 30"/>
          <p:cNvSpPr>
            <a:spLocks/>
          </p:cNvSpPr>
          <p:nvPr/>
        </p:nvSpPr>
        <p:spPr bwMode="auto">
          <a:xfrm>
            <a:off x="533400" y="4176713"/>
            <a:ext cx="1409700" cy="906462"/>
          </a:xfrm>
          <a:custGeom>
            <a:avLst/>
            <a:gdLst>
              <a:gd name="T0" fmla="*/ 0 w 888"/>
              <a:gd name="T1" fmla="*/ 2147483647 h 571"/>
              <a:gd name="T2" fmla="*/ 2147483647 w 888"/>
              <a:gd name="T3" fmla="*/ 2147483647 h 571"/>
              <a:gd name="T4" fmla="*/ 2147483647 w 888"/>
              <a:gd name="T5" fmla="*/ 2147483647 h 571"/>
              <a:gd name="T6" fmla="*/ 2147483647 w 888"/>
              <a:gd name="T7" fmla="*/ 2147483647 h 571"/>
              <a:gd name="T8" fmla="*/ 2147483647 w 888"/>
              <a:gd name="T9" fmla="*/ 2147483647 h 571"/>
              <a:gd name="T10" fmla="*/ 2147483647 w 888"/>
              <a:gd name="T11" fmla="*/ 2147483647 h 571"/>
              <a:gd name="T12" fmla="*/ 2147483647 w 888"/>
              <a:gd name="T13" fmla="*/ 2147483647 h 571"/>
              <a:gd name="T14" fmla="*/ 2147483647 w 888"/>
              <a:gd name="T15" fmla="*/ 2147483647 h 571"/>
              <a:gd name="T16" fmla="*/ 2147483647 w 888"/>
              <a:gd name="T17" fmla="*/ 2147483647 h 571"/>
              <a:gd name="T18" fmla="*/ 2147483647 w 888"/>
              <a:gd name="T19" fmla="*/ 2147483647 h 571"/>
              <a:gd name="T20" fmla="*/ 2147483647 w 888"/>
              <a:gd name="T21" fmla="*/ 2147483647 h 571"/>
              <a:gd name="T22" fmla="*/ 2147483647 w 888"/>
              <a:gd name="T23" fmla="*/ 2147483647 h 571"/>
              <a:gd name="T24" fmla="*/ 2147483647 w 888"/>
              <a:gd name="T25" fmla="*/ 2147483647 h 571"/>
              <a:gd name="T26" fmla="*/ 2147483647 w 888"/>
              <a:gd name="T27" fmla="*/ 2147483647 h 571"/>
              <a:gd name="T28" fmla="*/ 2147483647 w 888"/>
              <a:gd name="T29" fmla="*/ 2147483647 h 571"/>
              <a:gd name="T30" fmla="*/ 2147483647 w 888"/>
              <a:gd name="T31" fmla="*/ 2147483647 h 571"/>
              <a:gd name="T32" fmla="*/ 2147483647 w 888"/>
              <a:gd name="T33" fmla="*/ 2147483647 h 571"/>
              <a:gd name="T34" fmla="*/ 2147483647 w 888"/>
              <a:gd name="T35" fmla="*/ 2147483647 h 571"/>
              <a:gd name="T36" fmla="*/ 2147483647 w 888"/>
              <a:gd name="T37" fmla="*/ 2147483647 h 571"/>
              <a:gd name="T38" fmla="*/ 2147483647 w 888"/>
              <a:gd name="T39" fmla="*/ 2147483647 h 571"/>
              <a:gd name="T40" fmla="*/ 2147483647 w 888"/>
              <a:gd name="T41" fmla="*/ 2147483647 h 571"/>
              <a:gd name="T42" fmla="*/ 2147483647 w 888"/>
              <a:gd name="T43" fmla="*/ 2147483647 h 571"/>
              <a:gd name="T44" fmla="*/ 2147483647 w 888"/>
              <a:gd name="T45" fmla="*/ 2147483647 h 571"/>
              <a:gd name="T46" fmla="*/ 2147483647 w 888"/>
              <a:gd name="T47" fmla="*/ 2147483647 h 571"/>
              <a:gd name="T48" fmla="*/ 2147483647 w 888"/>
              <a:gd name="T49" fmla="*/ 2147483647 h 571"/>
              <a:gd name="T50" fmla="*/ 2147483647 w 888"/>
              <a:gd name="T51" fmla="*/ 0 h 571"/>
              <a:gd name="T52" fmla="*/ 2147483647 w 888"/>
              <a:gd name="T53" fmla="*/ 0 h 571"/>
              <a:gd name="T54" fmla="*/ 2147483647 w 888"/>
              <a:gd name="T55" fmla="*/ 2147483647 h 571"/>
              <a:gd name="T56" fmla="*/ 2147483647 w 888"/>
              <a:gd name="T57" fmla="*/ 2147483647 h 571"/>
              <a:gd name="T58" fmla="*/ 2147483647 w 888"/>
              <a:gd name="T59" fmla="*/ 2147483647 h 571"/>
              <a:gd name="T60" fmla="*/ 2147483647 w 888"/>
              <a:gd name="T61" fmla="*/ 2147483647 h 571"/>
              <a:gd name="T62" fmla="*/ 2147483647 w 888"/>
              <a:gd name="T63" fmla="*/ 2147483647 h 571"/>
              <a:gd name="T64" fmla="*/ 2147483647 w 888"/>
              <a:gd name="T65" fmla="*/ 2147483647 h 571"/>
              <a:gd name="T66" fmla="*/ 2147483647 w 888"/>
              <a:gd name="T67" fmla="*/ 2147483647 h 57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888" h="571">
                <a:moveTo>
                  <a:pt x="0" y="297"/>
                </a:moveTo>
                <a:lnTo>
                  <a:pt x="74" y="315"/>
                </a:lnTo>
                <a:lnTo>
                  <a:pt x="74" y="360"/>
                </a:lnTo>
                <a:lnTo>
                  <a:pt x="107" y="405"/>
                </a:lnTo>
                <a:lnTo>
                  <a:pt x="139" y="450"/>
                </a:lnTo>
                <a:lnTo>
                  <a:pt x="172" y="495"/>
                </a:lnTo>
                <a:lnTo>
                  <a:pt x="204" y="540"/>
                </a:lnTo>
                <a:lnTo>
                  <a:pt x="253" y="570"/>
                </a:lnTo>
                <a:lnTo>
                  <a:pt x="302" y="555"/>
                </a:lnTo>
                <a:lnTo>
                  <a:pt x="302" y="510"/>
                </a:lnTo>
                <a:lnTo>
                  <a:pt x="318" y="465"/>
                </a:lnTo>
                <a:lnTo>
                  <a:pt x="318" y="420"/>
                </a:lnTo>
                <a:lnTo>
                  <a:pt x="367" y="405"/>
                </a:lnTo>
                <a:lnTo>
                  <a:pt x="399" y="450"/>
                </a:lnTo>
                <a:lnTo>
                  <a:pt x="448" y="465"/>
                </a:lnTo>
                <a:lnTo>
                  <a:pt x="480" y="420"/>
                </a:lnTo>
                <a:lnTo>
                  <a:pt x="497" y="375"/>
                </a:lnTo>
                <a:lnTo>
                  <a:pt x="497" y="330"/>
                </a:lnTo>
                <a:lnTo>
                  <a:pt x="513" y="285"/>
                </a:lnTo>
                <a:lnTo>
                  <a:pt x="513" y="240"/>
                </a:lnTo>
                <a:lnTo>
                  <a:pt x="513" y="195"/>
                </a:lnTo>
                <a:lnTo>
                  <a:pt x="529" y="150"/>
                </a:lnTo>
                <a:lnTo>
                  <a:pt x="562" y="105"/>
                </a:lnTo>
                <a:lnTo>
                  <a:pt x="594" y="60"/>
                </a:lnTo>
                <a:lnTo>
                  <a:pt x="643" y="30"/>
                </a:lnTo>
                <a:lnTo>
                  <a:pt x="692" y="0"/>
                </a:lnTo>
                <a:lnTo>
                  <a:pt x="740" y="0"/>
                </a:lnTo>
                <a:lnTo>
                  <a:pt x="773" y="45"/>
                </a:lnTo>
                <a:lnTo>
                  <a:pt x="789" y="90"/>
                </a:lnTo>
                <a:lnTo>
                  <a:pt x="789" y="135"/>
                </a:lnTo>
                <a:lnTo>
                  <a:pt x="822" y="180"/>
                </a:lnTo>
                <a:lnTo>
                  <a:pt x="838" y="225"/>
                </a:lnTo>
                <a:lnTo>
                  <a:pt x="870" y="270"/>
                </a:lnTo>
                <a:lnTo>
                  <a:pt x="887" y="315"/>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7" name="Line 33"/>
          <p:cNvSpPr>
            <a:spLocks noChangeShapeType="1"/>
          </p:cNvSpPr>
          <p:nvPr/>
        </p:nvSpPr>
        <p:spPr bwMode="auto">
          <a:xfrm>
            <a:off x="5180013" y="2057400"/>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8" name="Rectangle 34"/>
          <p:cNvSpPr>
            <a:spLocks noChangeArrowheads="1"/>
          </p:cNvSpPr>
          <p:nvPr/>
        </p:nvSpPr>
        <p:spPr bwMode="auto">
          <a:xfrm>
            <a:off x="5164138" y="1660525"/>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zh-TW" sz="2400">
                <a:latin typeface="Times New Roman" pitchFamily="18" charset="0"/>
              </a:rPr>
              <a:t>FT</a:t>
            </a:r>
          </a:p>
        </p:txBody>
      </p:sp>
      <p:sp>
        <p:nvSpPr>
          <p:cNvPr id="13339" name="Rectangle 37"/>
          <p:cNvSpPr>
            <a:spLocks noChangeArrowheads="1"/>
          </p:cNvSpPr>
          <p:nvPr/>
        </p:nvSpPr>
        <p:spPr bwMode="auto">
          <a:xfrm>
            <a:off x="8039100" y="2933700"/>
            <a:ext cx="1343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zh-TW" sz="2400">
                <a:latin typeface="Times New Roman" pitchFamily="18" charset="0"/>
              </a:rPr>
              <a:t>freq.. (m)</a:t>
            </a:r>
          </a:p>
        </p:txBody>
      </p:sp>
      <p:sp>
        <p:nvSpPr>
          <p:cNvPr id="13340" name="Line 38"/>
          <p:cNvSpPr>
            <a:spLocks noChangeShapeType="1"/>
          </p:cNvSpPr>
          <p:nvPr/>
        </p:nvSpPr>
        <p:spPr bwMode="auto">
          <a:xfrm>
            <a:off x="6151563" y="5197475"/>
            <a:ext cx="3300412"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1" name="Line 39"/>
          <p:cNvSpPr>
            <a:spLocks noChangeShapeType="1"/>
          </p:cNvSpPr>
          <p:nvPr/>
        </p:nvSpPr>
        <p:spPr bwMode="auto">
          <a:xfrm flipV="1">
            <a:off x="6096000" y="3810000"/>
            <a:ext cx="0" cy="13716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2" name="Line 40"/>
          <p:cNvSpPr>
            <a:spLocks noChangeShapeType="1"/>
          </p:cNvSpPr>
          <p:nvPr/>
        </p:nvSpPr>
        <p:spPr bwMode="auto">
          <a:xfrm flipV="1">
            <a:off x="7307263" y="4435475"/>
            <a:ext cx="0" cy="762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3" name="Rectangle 41"/>
          <p:cNvSpPr>
            <a:spLocks noChangeArrowheads="1"/>
          </p:cNvSpPr>
          <p:nvPr/>
        </p:nvSpPr>
        <p:spPr bwMode="auto">
          <a:xfrm>
            <a:off x="8361363" y="5334000"/>
            <a:ext cx="1266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zh-TW" sz="2400">
                <a:latin typeface="Times New Roman" pitchFamily="18" charset="0"/>
              </a:rPr>
              <a:t>freq. (m)</a:t>
            </a:r>
          </a:p>
        </p:txBody>
      </p:sp>
      <p:sp>
        <p:nvSpPr>
          <p:cNvPr id="13344" name="Rectangle 42"/>
          <p:cNvSpPr>
            <a:spLocks noChangeArrowheads="1"/>
          </p:cNvSpPr>
          <p:nvPr/>
        </p:nvSpPr>
        <p:spPr bwMode="auto">
          <a:xfrm>
            <a:off x="6629400" y="3733800"/>
            <a:ext cx="1630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zh-TW" sz="2400">
                <a:latin typeface="Times New Roman" pitchFamily="18" charset="0"/>
              </a:rPr>
              <a:t>single freq..</a:t>
            </a:r>
          </a:p>
        </p:txBody>
      </p:sp>
      <p:sp>
        <p:nvSpPr>
          <p:cNvPr id="13346" name="Line 44"/>
          <p:cNvSpPr>
            <a:spLocks noChangeShapeType="1"/>
          </p:cNvSpPr>
          <p:nvPr/>
        </p:nvSpPr>
        <p:spPr bwMode="auto">
          <a:xfrm flipV="1">
            <a:off x="8131175" y="4740275"/>
            <a:ext cx="0" cy="457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7" name="Line 45"/>
          <p:cNvSpPr>
            <a:spLocks noChangeShapeType="1"/>
          </p:cNvSpPr>
          <p:nvPr/>
        </p:nvSpPr>
        <p:spPr bwMode="auto">
          <a:xfrm flipV="1">
            <a:off x="8791575" y="4968875"/>
            <a:ext cx="0" cy="152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8" name="Freeform 46"/>
          <p:cNvSpPr>
            <a:spLocks/>
          </p:cNvSpPr>
          <p:nvPr/>
        </p:nvSpPr>
        <p:spPr bwMode="auto">
          <a:xfrm>
            <a:off x="6172200" y="4470400"/>
            <a:ext cx="3124200" cy="711200"/>
          </a:xfrm>
          <a:custGeom>
            <a:avLst/>
            <a:gdLst>
              <a:gd name="T0" fmla="*/ 0 w 1968"/>
              <a:gd name="T1" fmla="*/ 2147483647 h 448"/>
              <a:gd name="T2" fmla="*/ 2147483647 w 1968"/>
              <a:gd name="T3" fmla="*/ 2147483647 h 448"/>
              <a:gd name="T4" fmla="*/ 2147483647 w 1968"/>
              <a:gd name="T5" fmla="*/ 2147483647 h 448"/>
              <a:gd name="T6" fmla="*/ 2147483647 w 1968"/>
              <a:gd name="T7" fmla="*/ 2147483647 h 448"/>
              <a:gd name="T8" fmla="*/ 2147483647 w 1968"/>
              <a:gd name="T9" fmla="*/ 2147483647 h 448"/>
              <a:gd name="T10" fmla="*/ 2147483647 w 1968"/>
              <a:gd name="T11" fmla="*/ 2147483647 h 448"/>
              <a:gd name="T12" fmla="*/ 2147483647 w 1968"/>
              <a:gd name="T13" fmla="*/ 2147483647 h 448"/>
              <a:gd name="T14" fmla="*/ 2147483647 w 1968"/>
              <a:gd name="T15" fmla="*/ 2147483647 h 448"/>
              <a:gd name="T16" fmla="*/ 2147483647 w 1968"/>
              <a:gd name="T17" fmla="*/ 2147483647 h 448"/>
              <a:gd name="T18" fmla="*/ 2147483647 w 1968"/>
              <a:gd name="T19" fmla="*/ 2147483647 h 448"/>
              <a:gd name="T20" fmla="*/ 2147483647 w 1968"/>
              <a:gd name="T21" fmla="*/ 2147483647 h 448"/>
              <a:gd name="T22" fmla="*/ 2147483647 w 1968"/>
              <a:gd name="T23" fmla="*/ 2147483647 h 448"/>
              <a:gd name="T24" fmla="*/ 2147483647 w 1968"/>
              <a:gd name="T25" fmla="*/ 2147483647 h 448"/>
              <a:gd name="T26" fmla="*/ 2147483647 w 1968"/>
              <a:gd name="T27" fmla="*/ 2147483647 h 448"/>
              <a:gd name="T28" fmla="*/ 2147483647 w 1968"/>
              <a:gd name="T29" fmla="*/ 2147483647 h 448"/>
              <a:gd name="T30" fmla="*/ 2147483647 w 1968"/>
              <a:gd name="T31" fmla="*/ 2147483647 h 448"/>
              <a:gd name="T32" fmla="*/ 2147483647 w 1968"/>
              <a:gd name="T33" fmla="*/ 2147483647 h 448"/>
              <a:gd name="T34" fmla="*/ 2147483647 w 1968"/>
              <a:gd name="T35" fmla="*/ 2147483647 h 44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968" h="448">
                <a:moveTo>
                  <a:pt x="0" y="448"/>
                </a:moveTo>
                <a:cubicBezTo>
                  <a:pt x="96" y="436"/>
                  <a:pt x="192" y="424"/>
                  <a:pt x="288" y="400"/>
                </a:cubicBezTo>
                <a:cubicBezTo>
                  <a:pt x="384" y="376"/>
                  <a:pt x="520" y="344"/>
                  <a:pt x="576" y="304"/>
                </a:cubicBezTo>
                <a:cubicBezTo>
                  <a:pt x="632" y="264"/>
                  <a:pt x="608" y="208"/>
                  <a:pt x="624" y="160"/>
                </a:cubicBezTo>
                <a:cubicBezTo>
                  <a:pt x="640" y="112"/>
                  <a:pt x="648" y="32"/>
                  <a:pt x="672" y="16"/>
                </a:cubicBezTo>
                <a:cubicBezTo>
                  <a:pt x="696" y="0"/>
                  <a:pt x="744" y="40"/>
                  <a:pt x="768" y="64"/>
                </a:cubicBezTo>
                <a:cubicBezTo>
                  <a:pt x="792" y="88"/>
                  <a:pt x="792" y="104"/>
                  <a:pt x="816" y="160"/>
                </a:cubicBezTo>
                <a:cubicBezTo>
                  <a:pt x="840" y="216"/>
                  <a:pt x="872" y="360"/>
                  <a:pt x="912" y="400"/>
                </a:cubicBezTo>
                <a:cubicBezTo>
                  <a:pt x="952" y="440"/>
                  <a:pt x="1024" y="408"/>
                  <a:pt x="1056" y="400"/>
                </a:cubicBezTo>
                <a:cubicBezTo>
                  <a:pt x="1088" y="392"/>
                  <a:pt x="1088" y="368"/>
                  <a:pt x="1104" y="352"/>
                </a:cubicBezTo>
                <a:cubicBezTo>
                  <a:pt x="1120" y="336"/>
                  <a:pt x="1136" y="328"/>
                  <a:pt x="1152" y="304"/>
                </a:cubicBezTo>
                <a:cubicBezTo>
                  <a:pt x="1168" y="280"/>
                  <a:pt x="1168" y="208"/>
                  <a:pt x="1200" y="208"/>
                </a:cubicBezTo>
                <a:cubicBezTo>
                  <a:pt x="1232" y="208"/>
                  <a:pt x="1312" y="272"/>
                  <a:pt x="1344" y="304"/>
                </a:cubicBezTo>
                <a:cubicBezTo>
                  <a:pt x="1376" y="336"/>
                  <a:pt x="1360" y="384"/>
                  <a:pt x="1392" y="400"/>
                </a:cubicBezTo>
                <a:cubicBezTo>
                  <a:pt x="1424" y="416"/>
                  <a:pt x="1496" y="408"/>
                  <a:pt x="1536" y="400"/>
                </a:cubicBezTo>
                <a:cubicBezTo>
                  <a:pt x="1576" y="392"/>
                  <a:pt x="1592" y="352"/>
                  <a:pt x="1632" y="352"/>
                </a:cubicBezTo>
                <a:cubicBezTo>
                  <a:pt x="1672" y="352"/>
                  <a:pt x="1720" y="384"/>
                  <a:pt x="1776" y="400"/>
                </a:cubicBezTo>
                <a:cubicBezTo>
                  <a:pt x="1832" y="416"/>
                  <a:pt x="1900" y="432"/>
                  <a:pt x="1968" y="448"/>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9" name="Text Box 47"/>
          <p:cNvSpPr txBox="1">
            <a:spLocks noChangeArrowheads="1"/>
          </p:cNvSpPr>
          <p:nvPr/>
        </p:nvSpPr>
        <p:spPr bwMode="auto">
          <a:xfrm>
            <a:off x="5986463" y="5638800"/>
            <a:ext cx="2220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eaLnBrk="1" hangingPunct="1"/>
            <a:r>
              <a:rPr kumimoji="1" lang="en-US" altLang="zh-TW" sz="2400" dirty="0">
                <a:latin typeface="Times New Roman" pitchFamily="18" charset="0"/>
              </a:rPr>
              <a:t>Spectral envelop</a:t>
            </a:r>
          </a:p>
        </p:txBody>
      </p:sp>
      <p:sp>
        <p:nvSpPr>
          <p:cNvPr id="13350" name="Line 48"/>
          <p:cNvSpPr>
            <a:spLocks noChangeShapeType="1"/>
          </p:cNvSpPr>
          <p:nvPr/>
        </p:nvSpPr>
        <p:spPr bwMode="auto">
          <a:xfrm flipH="1" flipV="1">
            <a:off x="6934200" y="5029200"/>
            <a:ext cx="304800" cy="5334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52" name="Line 5"/>
          <p:cNvSpPr>
            <a:spLocks noChangeShapeType="1"/>
          </p:cNvSpPr>
          <p:nvPr/>
        </p:nvSpPr>
        <p:spPr bwMode="auto">
          <a:xfrm flipV="1">
            <a:off x="495300" y="1676400"/>
            <a:ext cx="0" cy="12192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53" name="TextBox 1"/>
          <p:cNvSpPr txBox="1">
            <a:spLocks noChangeArrowheads="1"/>
          </p:cNvSpPr>
          <p:nvPr/>
        </p:nvSpPr>
        <p:spPr bwMode="auto">
          <a:xfrm>
            <a:off x="388144" y="6001663"/>
            <a:ext cx="87190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en-US" sz="1100" dirty="0">
                <a:hlinkClick r:id="rId5"/>
              </a:rPr>
              <a:t>http://math.stackexchange.com/questions/1002/fourier-transform-for-dummies</a:t>
            </a:r>
            <a:endParaRPr lang="en-US" altLang="en-US" sz="1100" dirty="0"/>
          </a:p>
          <a:p>
            <a:r>
              <a:rPr lang="en-US" sz="1100" dirty="0">
                <a:hlinkClick r:id="rId6"/>
              </a:rPr>
              <a:t>DFT and Inverse: DFT https://www.mathworks.com/matlabcentral/fileexchange/41228-dft-and-idft/content/Untitled3.m</a:t>
            </a:r>
            <a:endParaRPr lang="en-US" sz="1100" dirty="0"/>
          </a:p>
        </p:txBody>
      </p:sp>
      <mc:AlternateContent xmlns:mc="http://schemas.openxmlformats.org/markup-compatibility/2006" xmlns:a14="http://schemas.microsoft.com/office/drawing/2010/main">
        <mc:Choice Requires="a14">
          <p:sp>
            <p:nvSpPr>
              <p:cNvPr id="2" name="Object 1"/>
              <p:cNvSpPr txBox="1"/>
              <p:nvPr/>
            </p:nvSpPr>
            <p:spPr>
              <a:xfrm>
                <a:off x="5862638" y="1106488"/>
                <a:ext cx="709612" cy="425450"/>
              </a:xfrm>
              <a:prstGeom prst="rect">
                <a:avLst/>
              </a:prstGeom>
            </p:spPr>
            <p:txBody>
              <a:bodyPr>
                <a:normAutofit fontScale="85000" lnSpcReduction="10000"/>
              </a:bodyPr>
              <a:lstStyle/>
              <a:p>
                <a:pPr/>
                <a14:m>
                  <m:oMathPara xmlns:m="http://schemas.openxmlformats.org/officeDocument/2006/math">
                    <m:oMathParaPr>
                      <m:jc m:val="left"/>
                    </m:oMathParaPr>
                    <m:oMath xmlns:m="http://schemas.openxmlformats.org/officeDocument/2006/math">
                      <m:sSup>
                        <m:sSupPr>
                          <m:ctrlPr>
                            <a:rPr lang="en-US" i="1">
                              <a:solidFill>
                                <a:srgbClr val="000000"/>
                              </a:solidFill>
                              <a:latin typeface="Cambria Math" panose="02040503050406030204" pitchFamily="18" charset="0"/>
                            </a:rPr>
                          </m:ctrlPr>
                        </m:sSupPr>
                        <m:e>
                          <m:sSub>
                            <m:sSubPr>
                              <m:ctrlPr>
                                <a:rPr lang="en-US" i="1">
                                  <a:solidFill>
                                    <a:srgbClr val="000000"/>
                                  </a:solidFill>
                                  <a:latin typeface="Cambria Math" panose="02040503050406030204" pitchFamily="18" charset="0"/>
                                </a:rPr>
                              </m:ctrlPr>
                            </m:sSubPr>
                            <m:e>
                              <m:d>
                                <m:dPr>
                                  <m:begChr m:val="‖"/>
                                  <m:endChr m:val="‖"/>
                                  <m:ctrlPr>
                                    <a:rPr lang="en-US" i="1">
                                      <a:solidFill>
                                        <a:srgbClr val="000000"/>
                                      </a:solidFill>
                                      <a:latin typeface="Cambria Math" panose="02040503050406030204" pitchFamily="18" charset="0"/>
                                    </a:rPr>
                                  </m:ctrlPr>
                                </m:dPr>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𝑋</m:t>
                                      </m:r>
                                    </m:e>
                                    <m:sub>
                                      <m:r>
                                        <a:rPr lang="en-US" i="1">
                                          <a:solidFill>
                                            <a:srgbClr val="000000"/>
                                          </a:solidFill>
                                          <a:latin typeface="Cambria Math" panose="02040503050406030204" pitchFamily="18" charset="0"/>
                                        </a:rPr>
                                        <m:t>𝑚</m:t>
                                      </m:r>
                                    </m:sub>
                                  </m:sSub>
                                </m:e>
                              </m:d>
                            </m:e>
                            <m:sub>
                              <m:r>
                                <a:rPr lang="en-US" i="1">
                                  <a:solidFill>
                                    <a:srgbClr val="000000"/>
                                  </a:solidFill>
                                  <a:latin typeface="Cambria Math" panose="02040503050406030204" pitchFamily="18" charset="0"/>
                                </a:rPr>
                                <m:t>2</m:t>
                              </m:r>
                            </m:sub>
                          </m:sSub>
                        </m:e>
                        <m:sup>
                          <m:r>
                            <a:rPr lang="en-US" i="1">
                              <a:solidFill>
                                <a:srgbClr val="000000"/>
                              </a:solidFill>
                              <a:latin typeface="Cambria Math" panose="02040503050406030204" pitchFamily="18" charset="0"/>
                            </a:rPr>
                            <m:t>2</m:t>
                          </m:r>
                        </m:sup>
                      </m:sSup>
                    </m:oMath>
                  </m:oMathPara>
                </a14:m>
                <a:endParaRPr lang="en-US" dirty="0"/>
              </a:p>
            </p:txBody>
          </p:sp>
        </mc:Choice>
        <mc:Fallback xmlns="">
          <p:sp>
            <p:nvSpPr>
              <p:cNvPr id="2" name="Object 1"/>
              <p:cNvSpPr txBox="1">
                <a:spLocks noRot="1" noChangeAspect="1" noMove="1" noResize="1" noEditPoints="1" noAdjustHandles="1" noChangeArrowheads="1" noChangeShapeType="1" noTextEdit="1"/>
              </p:cNvSpPr>
              <p:nvPr/>
            </p:nvSpPr>
            <p:spPr>
              <a:xfrm>
                <a:off x="5862638" y="1106488"/>
                <a:ext cx="709612" cy="425450"/>
              </a:xfrm>
              <a:prstGeom prst="rect">
                <a:avLst/>
              </a:prstGeom>
              <a:blipFill>
                <a:blip r:embed="rId8"/>
                <a:stretch>
                  <a:fillRect r="-77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Object 40"/>
              <p:cNvSpPr txBox="1"/>
              <p:nvPr/>
            </p:nvSpPr>
            <p:spPr>
              <a:xfrm>
                <a:off x="5932488" y="3351213"/>
                <a:ext cx="709612" cy="425450"/>
              </a:xfrm>
              <a:prstGeom prst="rect">
                <a:avLst/>
              </a:prstGeom>
            </p:spPr>
            <p:txBody>
              <a:bodyPr>
                <a:normAutofit fontScale="85000" lnSpcReduction="10000"/>
              </a:bodyPr>
              <a:lstStyle/>
              <a:p>
                <a:pPr/>
                <a14:m>
                  <m:oMathPara xmlns:m="http://schemas.openxmlformats.org/officeDocument/2006/math">
                    <m:oMathParaPr>
                      <m:jc m:val="left"/>
                    </m:oMathParaPr>
                    <m:oMath xmlns:m="http://schemas.openxmlformats.org/officeDocument/2006/math">
                      <m:sSup>
                        <m:sSupPr>
                          <m:ctrlPr>
                            <a:rPr lang="en-US" i="1">
                              <a:solidFill>
                                <a:srgbClr val="000000"/>
                              </a:solidFill>
                              <a:latin typeface="Cambria Math" panose="02040503050406030204" pitchFamily="18" charset="0"/>
                            </a:rPr>
                          </m:ctrlPr>
                        </m:sSupPr>
                        <m:e>
                          <m:sSub>
                            <m:sSubPr>
                              <m:ctrlPr>
                                <a:rPr lang="en-US" i="1">
                                  <a:solidFill>
                                    <a:srgbClr val="000000"/>
                                  </a:solidFill>
                                  <a:latin typeface="Cambria Math" panose="02040503050406030204" pitchFamily="18" charset="0"/>
                                </a:rPr>
                              </m:ctrlPr>
                            </m:sSubPr>
                            <m:e>
                              <m:d>
                                <m:dPr>
                                  <m:begChr m:val="‖"/>
                                  <m:endChr m:val="‖"/>
                                  <m:ctrlPr>
                                    <a:rPr lang="en-US" i="1">
                                      <a:solidFill>
                                        <a:srgbClr val="000000"/>
                                      </a:solidFill>
                                      <a:latin typeface="Cambria Math" panose="02040503050406030204" pitchFamily="18" charset="0"/>
                                    </a:rPr>
                                  </m:ctrlPr>
                                </m:dPr>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𝑋</m:t>
                                      </m:r>
                                    </m:e>
                                    <m:sub>
                                      <m:r>
                                        <a:rPr lang="en-US" i="1">
                                          <a:solidFill>
                                            <a:srgbClr val="000000"/>
                                          </a:solidFill>
                                          <a:latin typeface="Cambria Math" panose="02040503050406030204" pitchFamily="18" charset="0"/>
                                        </a:rPr>
                                        <m:t>𝑚</m:t>
                                      </m:r>
                                    </m:sub>
                                  </m:sSub>
                                </m:e>
                              </m:d>
                            </m:e>
                            <m:sub>
                              <m:r>
                                <a:rPr lang="en-US" i="1">
                                  <a:solidFill>
                                    <a:srgbClr val="000000"/>
                                  </a:solidFill>
                                  <a:latin typeface="Cambria Math" panose="02040503050406030204" pitchFamily="18" charset="0"/>
                                </a:rPr>
                                <m:t>2</m:t>
                              </m:r>
                            </m:sub>
                          </m:sSub>
                        </m:e>
                        <m:sup>
                          <m:r>
                            <a:rPr lang="en-US" i="1">
                              <a:solidFill>
                                <a:srgbClr val="000000"/>
                              </a:solidFill>
                              <a:latin typeface="Cambria Math" panose="02040503050406030204" pitchFamily="18" charset="0"/>
                            </a:rPr>
                            <m:t>2</m:t>
                          </m:r>
                        </m:sup>
                      </m:sSup>
                    </m:oMath>
                  </m:oMathPara>
                </a14:m>
                <a:endParaRPr lang="en-US" dirty="0"/>
              </a:p>
            </p:txBody>
          </p:sp>
        </mc:Choice>
        <mc:Fallback xmlns="">
          <p:sp>
            <p:nvSpPr>
              <p:cNvPr id="41" name="Object 40"/>
              <p:cNvSpPr txBox="1">
                <a:spLocks noRot="1" noChangeAspect="1" noMove="1" noResize="1" noEditPoints="1" noAdjustHandles="1" noChangeArrowheads="1" noChangeShapeType="1" noTextEdit="1"/>
              </p:cNvSpPr>
              <p:nvPr/>
            </p:nvSpPr>
            <p:spPr>
              <a:xfrm>
                <a:off x="5932488" y="3351213"/>
                <a:ext cx="709612" cy="425450"/>
              </a:xfrm>
              <a:prstGeom prst="rect">
                <a:avLst/>
              </a:prstGeom>
              <a:blipFill>
                <a:blip r:embed="rId9"/>
                <a:stretch>
                  <a:fillRect r="-6838"/>
                </a:stretch>
              </a:blipFill>
            </p:spPr>
            <p:txBody>
              <a:bodyPr/>
              <a:lstStyle/>
              <a:p>
                <a:r>
                  <a:rPr lang="en-US">
                    <a:noFill/>
                  </a:rPr>
                  <a:t> </a:t>
                </a:r>
              </a:p>
            </p:txBody>
          </p:sp>
        </mc:Fallback>
      </mc:AlternateContent>
      <p:sp>
        <p:nvSpPr>
          <p:cNvPr id="9" name="Footer Placeholder 8">
            <a:extLst>
              <a:ext uri="{FF2B5EF4-FFF2-40B4-BE49-F238E27FC236}">
                <a16:creationId xmlns:a16="http://schemas.microsoft.com/office/drawing/2014/main" id="{46E052EC-8E43-4C1B-95D8-9DE9A14F84C2}"/>
              </a:ext>
            </a:extLst>
          </p:cNvPr>
          <p:cNvSpPr>
            <a:spLocks noGrp="1"/>
          </p:cNvSpPr>
          <p:nvPr>
            <p:ph type="ftr" sz="quarter" idx="11"/>
          </p:nvPr>
        </p:nvSpPr>
        <p:spPr/>
        <p:txBody>
          <a:bodyPr/>
          <a:lstStyle/>
          <a:p>
            <a:pPr>
              <a:defRPr/>
            </a:pPr>
            <a:r>
              <a:rPr lang="en-US" altLang="zh-CN"/>
              <a:t>Speech recognition techniques, v.2a3</a:t>
            </a:r>
          </a:p>
        </p:txBody>
      </p:sp>
      <p:sp>
        <p:nvSpPr>
          <p:cNvPr id="10" name="Slide Number Placeholder 9">
            <a:extLst>
              <a:ext uri="{FF2B5EF4-FFF2-40B4-BE49-F238E27FC236}">
                <a16:creationId xmlns:a16="http://schemas.microsoft.com/office/drawing/2014/main" id="{0103AB2E-86A2-4515-A68A-A0718AED3AD8}"/>
              </a:ext>
            </a:extLst>
          </p:cNvPr>
          <p:cNvSpPr>
            <a:spLocks noGrp="1"/>
          </p:cNvSpPr>
          <p:nvPr>
            <p:ph type="sldNum" sz="quarter" idx="12"/>
          </p:nvPr>
        </p:nvSpPr>
        <p:spPr/>
        <p:txBody>
          <a:bodyPr/>
          <a:lstStyle/>
          <a:p>
            <a:pPr>
              <a:defRPr/>
            </a:pPr>
            <a:fld id="{736CD8FC-86ED-4AC3-A210-5D0F22D3440C}" type="slidenum">
              <a:rPr lang="en-US" altLang="en-US" smtClean="0"/>
              <a:pPr>
                <a:defRPr/>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Discrete Fourier transform </a:t>
            </a:r>
            <a:r>
              <a:rPr lang="en-US" i="1" dirty="0"/>
              <a:t>DFT</a:t>
            </a:r>
            <a:r>
              <a:rPr lang="en-US" dirty="0"/>
              <a:t> and </a:t>
            </a:r>
            <a:br>
              <a:rPr lang="en-US" dirty="0"/>
            </a:br>
            <a:r>
              <a:rPr lang="en-US" dirty="0"/>
              <a:t>Inverse Discrete Fourier transform </a:t>
            </a:r>
            <a:r>
              <a:rPr lang="en-US" i="1" dirty="0"/>
              <a:t>IDFT</a:t>
            </a:r>
          </a:p>
        </p:txBody>
      </p:sp>
      <p:sp>
        <p:nvSpPr>
          <p:cNvPr id="3" name="Content Placeholder 2"/>
          <p:cNvSpPr>
            <a:spLocks noGrp="1"/>
          </p:cNvSpPr>
          <p:nvPr>
            <p:ph idx="1"/>
          </p:nvPr>
        </p:nvSpPr>
        <p:spPr/>
        <p:txBody>
          <a:bodyPr/>
          <a:lstStyle/>
          <a:p>
            <a:r>
              <a:rPr lang="en-US" dirty="0"/>
              <a:t> </a:t>
            </a:r>
          </a:p>
        </p:txBody>
      </p:sp>
      <p:sp>
        <p:nvSpPr>
          <p:cNvPr id="6" name="TextBox 5"/>
          <p:cNvSpPr txBox="1"/>
          <p:nvPr/>
        </p:nvSpPr>
        <p:spPr>
          <a:xfrm>
            <a:off x="1031846" y="1421202"/>
            <a:ext cx="7774629" cy="1200329"/>
          </a:xfrm>
          <a:prstGeom prst="rect">
            <a:avLst/>
          </a:prstGeom>
          <a:noFill/>
        </p:spPr>
        <p:txBody>
          <a:bodyPr wrap="none" rtlCol="0">
            <a:spAutoFit/>
          </a:bodyPr>
          <a:lstStyle/>
          <a:p>
            <a:r>
              <a:rPr lang="en-US" sz="1200" dirty="0">
                <a:hlinkClick r:id="rId3"/>
              </a:rPr>
              <a:t>https://en.wikipedia.org/wiki/Discrete_Fourier_transform</a:t>
            </a:r>
            <a:endParaRPr lang="en-US" sz="1200" dirty="0"/>
          </a:p>
          <a:p>
            <a:r>
              <a:rPr lang="en-US" sz="1200" dirty="0" err="1"/>
              <a:t>Matlab</a:t>
            </a:r>
            <a:r>
              <a:rPr lang="en-US" sz="1200" dirty="0"/>
              <a:t> code: </a:t>
            </a:r>
          </a:p>
          <a:p>
            <a:r>
              <a:rPr lang="en-US" sz="1200" dirty="0">
                <a:hlinkClick r:id="rId4"/>
              </a:rPr>
              <a:t>https://www.mathworks.com/matlabcentral/fileexchange/41228-dft-and-idft/content/Untitled3.m</a:t>
            </a:r>
            <a:endParaRPr lang="en-US" sz="1200" dirty="0"/>
          </a:p>
          <a:p>
            <a:endParaRPr lang="en-US" dirty="0"/>
          </a:p>
          <a:p>
            <a:endParaRPr lang="en-US" dirty="0"/>
          </a:p>
        </p:txBody>
      </p:sp>
      <mc:AlternateContent xmlns:mc="http://schemas.openxmlformats.org/markup-compatibility/2006" xmlns:a14="http://schemas.microsoft.com/office/drawing/2010/main">
        <mc:Choice Requires="a14">
          <p:sp>
            <p:nvSpPr>
              <p:cNvPr id="8" name="Object 8"/>
              <p:cNvSpPr txBox="1"/>
              <p:nvPr/>
            </p:nvSpPr>
            <p:spPr bwMode="auto">
              <a:xfrm>
                <a:off x="423541" y="2515394"/>
                <a:ext cx="6938963" cy="2544763"/>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m:rPr>
                          <m:nor/>
                        </m:rPr>
                        <a:rPr lang="en-US" i="0">
                          <a:solidFill>
                            <a:srgbClr val="000000"/>
                          </a:solidFill>
                          <a:latin typeface="Cambria Math" panose="02040503050406030204" pitchFamily="18" charset="0"/>
                        </a:rPr>
                        <m:t>Fourier</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Transform</m:t>
                      </m:r>
                    </m:oMath>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𝑋</m:t>
                          </m:r>
                        </m:e>
                        <m:sub>
                          <m:r>
                            <a:rPr lang="en-US" i="1">
                              <a:solidFill>
                                <a:srgbClr val="000000"/>
                              </a:solidFill>
                              <a:latin typeface="Cambria Math" panose="02040503050406030204" pitchFamily="18" charset="0"/>
                            </a:rPr>
                            <m:t>𝑚</m:t>
                          </m:r>
                        </m:sub>
                      </m:sSub>
                      <m:r>
                        <a:rPr lang="en-US" i="1">
                          <a:solidFill>
                            <a:srgbClr val="000000"/>
                          </a:solidFill>
                          <a:latin typeface="Cambria Math" panose="02040503050406030204" pitchFamily="18" charset="0"/>
                        </a:rPr>
                        <m:t>=</m:t>
                      </m:r>
                      <m:nary>
                        <m:naryPr>
                          <m:chr m:val="∑"/>
                          <m:ctrlPr>
                            <a:rPr lang="en-US" i="1">
                              <a:solidFill>
                                <a:srgbClr val="000000"/>
                              </a:solidFill>
                              <a:latin typeface="Cambria Math" panose="02040503050406030204" pitchFamily="18" charset="0"/>
                            </a:rPr>
                          </m:ctrlPr>
                        </m:naryPr>
                        <m:sub>
                          <m:r>
                            <a:rPr lang="en-US" i="1">
                              <a:solidFill>
                                <a:srgbClr val="000000"/>
                              </a:solidFill>
                              <a:latin typeface="Cambria Math" panose="02040503050406030204" pitchFamily="18" charset="0"/>
                            </a:rPr>
                            <m:t>𝑘</m:t>
                          </m:r>
                          <m:r>
                            <a:rPr lang="en-US" i="1">
                              <a:solidFill>
                                <a:srgbClr val="000000"/>
                              </a:solidFill>
                              <a:latin typeface="Cambria Math" panose="02040503050406030204" pitchFamily="18" charset="0"/>
                            </a:rPr>
                            <m:t>=0</m:t>
                          </m:r>
                        </m:sub>
                        <m:sup>
                          <m:r>
                            <a:rPr lang="en-US" i="1">
                              <a:solidFill>
                                <a:srgbClr val="000000"/>
                              </a:solidFill>
                              <a:latin typeface="Cambria Math" panose="02040503050406030204" pitchFamily="18" charset="0"/>
                            </a:rPr>
                            <m:t>𝑁</m:t>
                          </m:r>
                          <m:r>
                            <a:rPr lang="en-US" i="1">
                              <a:solidFill>
                                <a:srgbClr val="000000"/>
                              </a:solidFill>
                              <a:latin typeface="Cambria Math" panose="02040503050406030204" pitchFamily="18" charset="0"/>
                            </a:rPr>
                            <m:t>−1</m:t>
                          </m:r>
                        </m:sup>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𝑠</m:t>
                              </m:r>
                            </m:e>
                            <m:sub>
                              <m:r>
                                <a:rPr lang="en-US" i="1">
                                  <a:solidFill>
                                    <a:srgbClr val="000000"/>
                                  </a:solidFill>
                                  <a:latin typeface="Cambria Math" panose="02040503050406030204" pitchFamily="18" charset="0"/>
                                </a:rPr>
                                <m:t>𝑘</m:t>
                              </m:r>
                            </m:sub>
                          </m:sSub>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𝑒</m:t>
                              </m:r>
                            </m:e>
                            <m:sup>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𝑖</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2</m:t>
                                  </m:r>
                                  <m:r>
                                    <a:rPr lang="en-US" i="1">
                                      <a:solidFill>
                                        <a:srgbClr val="000000"/>
                                      </a:solidFill>
                                      <a:latin typeface="Cambria Math" panose="02040503050406030204" pitchFamily="18" charset="0"/>
                                    </a:rPr>
                                    <m:t>𝜋</m:t>
                                  </m:r>
                                  <m:r>
                                    <a:rPr lang="en-US" i="1">
                                      <a:solidFill>
                                        <a:srgbClr val="000000"/>
                                      </a:solidFill>
                                      <a:latin typeface="Cambria Math" panose="02040503050406030204" pitchFamily="18" charset="0"/>
                                    </a:rPr>
                                    <m:t>𝑘𝑚</m:t>
                                  </m:r>
                                </m:num>
                                <m:den>
                                  <m:r>
                                    <a:rPr lang="en-US" i="1">
                                      <a:solidFill>
                                        <a:srgbClr val="000000"/>
                                      </a:solidFill>
                                      <a:latin typeface="Cambria Math" panose="02040503050406030204" pitchFamily="18" charset="0"/>
                                    </a:rPr>
                                    <m:t>𝑁</m:t>
                                  </m:r>
                                </m:den>
                              </m:f>
                            </m:sup>
                          </m:sSup>
                        </m:e>
                      </m:nary>
                      <m:r>
                        <a:rPr lang="en-US" i="1">
                          <a:solidFill>
                            <a:srgbClr val="000000"/>
                          </a:solidFill>
                          <a:latin typeface="Cambria Math" panose="02040503050406030204" pitchFamily="18" charset="0"/>
                        </a:rPr>
                        <m:t>=</m:t>
                      </m:r>
                      <m:nary>
                        <m:naryPr>
                          <m:chr m:val="∑"/>
                          <m:ctrlPr>
                            <a:rPr lang="en-US" i="1">
                              <a:solidFill>
                                <a:srgbClr val="000000"/>
                              </a:solidFill>
                              <a:latin typeface="Cambria Math" panose="02040503050406030204" pitchFamily="18" charset="0"/>
                            </a:rPr>
                          </m:ctrlPr>
                        </m:naryPr>
                        <m:sub>
                          <m:r>
                            <a:rPr lang="en-US" i="1">
                              <a:solidFill>
                                <a:srgbClr val="000000"/>
                              </a:solidFill>
                              <a:latin typeface="Cambria Math" panose="02040503050406030204" pitchFamily="18" charset="0"/>
                            </a:rPr>
                            <m:t>𝑘</m:t>
                          </m:r>
                          <m:r>
                            <a:rPr lang="en-US" i="1">
                              <a:solidFill>
                                <a:srgbClr val="000000"/>
                              </a:solidFill>
                              <a:latin typeface="Cambria Math" panose="02040503050406030204" pitchFamily="18" charset="0"/>
                            </a:rPr>
                            <m:t>=0</m:t>
                          </m:r>
                        </m:sub>
                        <m:sup>
                          <m:r>
                            <a:rPr lang="en-US" i="1">
                              <a:solidFill>
                                <a:srgbClr val="000000"/>
                              </a:solidFill>
                              <a:latin typeface="Cambria Math" panose="02040503050406030204" pitchFamily="18" charset="0"/>
                            </a:rPr>
                            <m:t>𝑁</m:t>
                          </m:r>
                          <m:r>
                            <a:rPr lang="en-US" i="1">
                              <a:solidFill>
                                <a:srgbClr val="000000"/>
                              </a:solidFill>
                              <a:latin typeface="Cambria Math" panose="02040503050406030204" pitchFamily="18" charset="0"/>
                            </a:rPr>
                            <m:t>−1</m:t>
                          </m:r>
                        </m:sup>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𝑠</m:t>
                              </m:r>
                            </m:e>
                            <m:sub>
                              <m:r>
                                <a:rPr lang="en-US" i="1">
                                  <a:solidFill>
                                    <a:srgbClr val="000000"/>
                                  </a:solidFill>
                                  <a:latin typeface="Cambria Math" panose="02040503050406030204" pitchFamily="18" charset="0"/>
                                </a:rPr>
                                <m:t>𝑘</m:t>
                              </m:r>
                            </m:sub>
                          </m:sSub>
                          <m:r>
                            <a:rPr lang="en-US" i="1">
                              <a:solidFill>
                                <a:srgbClr val="000000"/>
                              </a:solidFill>
                              <a:latin typeface="Cambria Math" panose="02040503050406030204" pitchFamily="18" charset="0"/>
                            </a:rPr>
                            <m:t>⋅</m:t>
                          </m:r>
                          <m:d>
                            <m:dPr>
                              <m:ctrlPr>
                                <a:rPr lang="en-US" i="1">
                                  <a:solidFill>
                                    <a:srgbClr val="000000"/>
                                  </a:solidFill>
                                  <a:latin typeface="Cambria Math" panose="02040503050406030204" pitchFamily="18" charset="0"/>
                                </a:rPr>
                              </m:ctrlPr>
                            </m:dPr>
                            <m:e>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cos</m:t>
                                  </m:r>
                                </m:fName>
                                <m:e>
                                  <m:d>
                                    <m:dPr>
                                      <m:ctrlPr>
                                        <a:rPr lang="en-US" i="1">
                                          <a:solidFill>
                                            <a:srgbClr val="000000"/>
                                          </a:solidFill>
                                          <a:latin typeface="Cambria Math" panose="02040503050406030204" pitchFamily="18" charset="0"/>
                                        </a:rPr>
                                      </m:ctrlPr>
                                    </m:dPr>
                                    <m:e>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2</m:t>
                                          </m:r>
                                          <m:r>
                                            <a:rPr lang="en-US" i="1">
                                              <a:solidFill>
                                                <a:srgbClr val="000000"/>
                                              </a:solidFill>
                                              <a:latin typeface="Cambria Math" panose="02040503050406030204" pitchFamily="18" charset="0"/>
                                            </a:rPr>
                                            <m:t>𝜋</m:t>
                                          </m:r>
                                          <m:r>
                                            <a:rPr lang="en-US" i="1">
                                              <a:solidFill>
                                                <a:srgbClr val="000000"/>
                                              </a:solidFill>
                                              <a:latin typeface="Cambria Math" panose="02040503050406030204" pitchFamily="18" charset="0"/>
                                            </a:rPr>
                                            <m:t>𝑘𝑚</m:t>
                                          </m:r>
                                        </m:num>
                                        <m:den>
                                          <m:r>
                                            <a:rPr lang="en-US" i="1">
                                              <a:solidFill>
                                                <a:srgbClr val="000000"/>
                                              </a:solidFill>
                                              <a:latin typeface="Cambria Math" panose="02040503050406030204" pitchFamily="18" charset="0"/>
                                            </a:rPr>
                                            <m:t>𝑁</m:t>
                                          </m:r>
                                        </m:den>
                                      </m:f>
                                    </m:e>
                                  </m:d>
                                </m:e>
                              </m:func>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𝑖</m:t>
                              </m:r>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sin</m:t>
                                  </m:r>
                                </m:fName>
                                <m:e>
                                  <m:d>
                                    <m:dPr>
                                      <m:ctrlPr>
                                        <a:rPr lang="en-US" i="1">
                                          <a:solidFill>
                                            <a:srgbClr val="000000"/>
                                          </a:solidFill>
                                          <a:latin typeface="Cambria Math" panose="02040503050406030204" pitchFamily="18" charset="0"/>
                                        </a:rPr>
                                      </m:ctrlPr>
                                    </m:dPr>
                                    <m:e>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2</m:t>
                                          </m:r>
                                          <m:r>
                                            <a:rPr lang="en-US" i="1">
                                              <a:solidFill>
                                                <a:srgbClr val="000000"/>
                                              </a:solidFill>
                                              <a:latin typeface="Cambria Math" panose="02040503050406030204" pitchFamily="18" charset="0"/>
                                            </a:rPr>
                                            <m:t>𝜋</m:t>
                                          </m:r>
                                          <m:r>
                                            <a:rPr lang="en-US" i="1">
                                              <a:solidFill>
                                                <a:srgbClr val="000000"/>
                                              </a:solidFill>
                                              <a:latin typeface="Cambria Math" panose="02040503050406030204" pitchFamily="18" charset="0"/>
                                            </a:rPr>
                                            <m:t>𝑘𝑚</m:t>
                                          </m:r>
                                        </m:num>
                                        <m:den>
                                          <m:r>
                                            <a:rPr lang="en-US" i="1">
                                              <a:solidFill>
                                                <a:srgbClr val="000000"/>
                                              </a:solidFill>
                                              <a:latin typeface="Cambria Math" panose="02040503050406030204" pitchFamily="18" charset="0"/>
                                            </a:rPr>
                                            <m:t>𝑁</m:t>
                                          </m:r>
                                        </m:den>
                                      </m:f>
                                    </m:e>
                                  </m:d>
                                </m:e>
                              </m:func>
                            </m:e>
                          </m:d>
                        </m:e>
                      </m:nary>
                    </m:oMath>
                    <m:oMath xmlns:m="http://schemas.openxmlformats.org/officeDocument/2006/math">
                      <m:r>
                        <m:rPr>
                          <m:nor/>
                        </m:rPr>
                        <a:rPr lang="en-US" i="0">
                          <a:solidFill>
                            <a:srgbClr val="000000"/>
                          </a:solidFill>
                          <a:latin typeface="Cambria Math" panose="02040503050406030204" pitchFamily="18" charset="0"/>
                        </a:rPr>
                        <m:t>Inverse</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Fourier</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Transform</m:t>
                      </m:r>
                    </m:oMath>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𝑠</m:t>
                          </m:r>
                        </m:e>
                        <m:sub>
                          <m:r>
                            <a:rPr lang="en-US" i="1">
                              <a:solidFill>
                                <a:srgbClr val="000000"/>
                              </a:solidFill>
                              <a:latin typeface="Cambria Math" panose="02040503050406030204" pitchFamily="18" charset="0"/>
                            </a:rPr>
                            <m:t>𝑘</m:t>
                          </m:r>
                        </m:sub>
                      </m:sSub>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𝑁</m:t>
                          </m:r>
                        </m:den>
                      </m:f>
                      <m:nary>
                        <m:naryPr>
                          <m:chr m:val="∑"/>
                          <m:ctrlPr>
                            <a:rPr lang="en-US" i="1">
                              <a:solidFill>
                                <a:srgbClr val="000000"/>
                              </a:solidFill>
                              <a:latin typeface="Cambria Math" panose="02040503050406030204" pitchFamily="18" charset="0"/>
                            </a:rPr>
                          </m:ctrlPr>
                        </m:naryPr>
                        <m:sub>
                          <m:r>
                            <a:rPr lang="en-US" i="1">
                              <a:solidFill>
                                <a:srgbClr val="000000"/>
                              </a:solidFill>
                              <a:latin typeface="Cambria Math" panose="02040503050406030204" pitchFamily="18" charset="0"/>
                            </a:rPr>
                            <m:t>𝑚</m:t>
                          </m:r>
                          <m:r>
                            <a:rPr lang="en-US" i="1">
                              <a:solidFill>
                                <a:srgbClr val="000000"/>
                              </a:solidFill>
                              <a:latin typeface="Cambria Math" panose="02040503050406030204" pitchFamily="18" charset="0"/>
                            </a:rPr>
                            <m:t>=0</m:t>
                          </m:r>
                        </m:sub>
                        <m:sup>
                          <m:r>
                            <a:rPr lang="en-US" i="1">
                              <a:solidFill>
                                <a:srgbClr val="000000"/>
                              </a:solidFill>
                              <a:latin typeface="Cambria Math" panose="02040503050406030204" pitchFamily="18" charset="0"/>
                            </a:rPr>
                            <m:t>𝑁</m:t>
                          </m:r>
                          <m:r>
                            <a:rPr lang="en-US" i="1">
                              <a:solidFill>
                                <a:srgbClr val="000000"/>
                              </a:solidFill>
                              <a:latin typeface="Cambria Math" panose="02040503050406030204" pitchFamily="18" charset="0"/>
                            </a:rPr>
                            <m:t>−1</m:t>
                          </m:r>
                        </m:sup>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𝑋</m:t>
                              </m:r>
                            </m:e>
                            <m:sub>
                              <m:r>
                                <a:rPr lang="en-US" i="1">
                                  <a:solidFill>
                                    <a:srgbClr val="000000"/>
                                  </a:solidFill>
                                  <a:latin typeface="Cambria Math" panose="02040503050406030204" pitchFamily="18" charset="0"/>
                                </a:rPr>
                                <m:t>𝑚</m:t>
                              </m:r>
                            </m:sub>
                          </m:sSub>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𝑒</m:t>
                              </m:r>
                            </m:e>
                            <m:sup>
                              <m:r>
                                <a:rPr lang="en-US" i="1">
                                  <a:solidFill>
                                    <a:srgbClr val="000000"/>
                                  </a:solidFill>
                                  <a:latin typeface="Cambria Math" panose="02040503050406030204" pitchFamily="18" charset="0"/>
                                </a:rPr>
                                <m:t>𝑖</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2</m:t>
                                  </m:r>
                                  <m:r>
                                    <a:rPr lang="en-US" i="1">
                                      <a:solidFill>
                                        <a:srgbClr val="000000"/>
                                      </a:solidFill>
                                      <a:latin typeface="Cambria Math" panose="02040503050406030204" pitchFamily="18" charset="0"/>
                                    </a:rPr>
                                    <m:t>𝜋</m:t>
                                  </m:r>
                                  <m:r>
                                    <a:rPr lang="en-US" i="1">
                                      <a:solidFill>
                                        <a:srgbClr val="000000"/>
                                      </a:solidFill>
                                      <a:latin typeface="Cambria Math" panose="02040503050406030204" pitchFamily="18" charset="0"/>
                                    </a:rPr>
                                    <m:t>𝑘𝑚</m:t>
                                  </m:r>
                                </m:num>
                                <m:den>
                                  <m:r>
                                    <a:rPr lang="en-US" i="1">
                                      <a:solidFill>
                                        <a:srgbClr val="000000"/>
                                      </a:solidFill>
                                      <a:latin typeface="Cambria Math" panose="02040503050406030204" pitchFamily="18" charset="0"/>
                                    </a:rPr>
                                    <m:t>𝑁</m:t>
                                  </m:r>
                                </m:den>
                              </m:f>
                            </m:sup>
                          </m:sSup>
                        </m:e>
                      </m:nary>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𝑁</m:t>
                          </m:r>
                        </m:den>
                      </m:f>
                      <m:nary>
                        <m:naryPr>
                          <m:chr m:val="∑"/>
                          <m:ctrlPr>
                            <a:rPr lang="en-US" i="1">
                              <a:solidFill>
                                <a:srgbClr val="000000"/>
                              </a:solidFill>
                              <a:latin typeface="Cambria Math" panose="02040503050406030204" pitchFamily="18" charset="0"/>
                            </a:rPr>
                          </m:ctrlPr>
                        </m:naryPr>
                        <m:sub>
                          <m:r>
                            <a:rPr lang="en-US" i="1">
                              <a:solidFill>
                                <a:srgbClr val="000000"/>
                              </a:solidFill>
                              <a:latin typeface="Cambria Math" panose="02040503050406030204" pitchFamily="18" charset="0"/>
                            </a:rPr>
                            <m:t>𝑚</m:t>
                          </m:r>
                          <m:r>
                            <a:rPr lang="en-US" i="1">
                              <a:solidFill>
                                <a:srgbClr val="000000"/>
                              </a:solidFill>
                              <a:latin typeface="Cambria Math" panose="02040503050406030204" pitchFamily="18" charset="0"/>
                            </a:rPr>
                            <m:t>=0</m:t>
                          </m:r>
                        </m:sub>
                        <m:sup>
                          <m:r>
                            <a:rPr lang="en-US" i="1">
                              <a:solidFill>
                                <a:srgbClr val="000000"/>
                              </a:solidFill>
                              <a:latin typeface="Cambria Math" panose="02040503050406030204" pitchFamily="18" charset="0"/>
                            </a:rPr>
                            <m:t>𝑁</m:t>
                          </m:r>
                          <m:r>
                            <a:rPr lang="en-US" i="1">
                              <a:solidFill>
                                <a:srgbClr val="000000"/>
                              </a:solidFill>
                              <a:latin typeface="Cambria Math" panose="02040503050406030204" pitchFamily="18" charset="0"/>
                            </a:rPr>
                            <m:t>−1</m:t>
                          </m:r>
                        </m:sup>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𝑋</m:t>
                              </m:r>
                            </m:e>
                            <m:sub>
                              <m:r>
                                <a:rPr lang="en-US" i="1">
                                  <a:solidFill>
                                    <a:srgbClr val="000000"/>
                                  </a:solidFill>
                                  <a:latin typeface="Cambria Math" panose="02040503050406030204" pitchFamily="18" charset="0"/>
                                </a:rPr>
                                <m:t>𝑚</m:t>
                              </m:r>
                            </m:sub>
                          </m:sSub>
                          <m:r>
                            <a:rPr lang="en-US" i="1">
                              <a:solidFill>
                                <a:srgbClr val="000000"/>
                              </a:solidFill>
                              <a:latin typeface="Cambria Math" panose="02040503050406030204" pitchFamily="18" charset="0"/>
                            </a:rPr>
                            <m:t>⋅</m:t>
                          </m:r>
                          <m:d>
                            <m:dPr>
                              <m:ctrlPr>
                                <a:rPr lang="en-US" i="1">
                                  <a:solidFill>
                                    <a:srgbClr val="000000"/>
                                  </a:solidFill>
                                  <a:latin typeface="Cambria Math" panose="02040503050406030204" pitchFamily="18" charset="0"/>
                                </a:rPr>
                              </m:ctrlPr>
                            </m:dPr>
                            <m:e>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cos</m:t>
                                  </m:r>
                                </m:fName>
                                <m:e>
                                  <m:d>
                                    <m:dPr>
                                      <m:ctrlPr>
                                        <a:rPr lang="en-US" i="1">
                                          <a:solidFill>
                                            <a:srgbClr val="000000"/>
                                          </a:solidFill>
                                          <a:latin typeface="Cambria Math" panose="02040503050406030204" pitchFamily="18" charset="0"/>
                                        </a:rPr>
                                      </m:ctrlPr>
                                    </m:dPr>
                                    <m:e>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2</m:t>
                                          </m:r>
                                          <m:r>
                                            <a:rPr lang="en-US" i="1">
                                              <a:solidFill>
                                                <a:srgbClr val="000000"/>
                                              </a:solidFill>
                                              <a:latin typeface="Cambria Math" panose="02040503050406030204" pitchFamily="18" charset="0"/>
                                            </a:rPr>
                                            <m:t>𝜋</m:t>
                                          </m:r>
                                          <m:r>
                                            <a:rPr lang="en-US" i="1">
                                              <a:solidFill>
                                                <a:srgbClr val="000000"/>
                                              </a:solidFill>
                                              <a:latin typeface="Cambria Math" panose="02040503050406030204" pitchFamily="18" charset="0"/>
                                            </a:rPr>
                                            <m:t>𝑘𝑚</m:t>
                                          </m:r>
                                        </m:num>
                                        <m:den>
                                          <m:r>
                                            <a:rPr lang="en-US" i="1">
                                              <a:solidFill>
                                                <a:srgbClr val="000000"/>
                                              </a:solidFill>
                                              <a:latin typeface="Cambria Math" panose="02040503050406030204" pitchFamily="18" charset="0"/>
                                            </a:rPr>
                                            <m:t>𝑁</m:t>
                                          </m:r>
                                        </m:den>
                                      </m:f>
                                    </m:e>
                                  </m:d>
                                </m:e>
                              </m:func>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𝑖</m:t>
                              </m:r>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sin</m:t>
                                  </m:r>
                                </m:fName>
                                <m:e>
                                  <m:d>
                                    <m:dPr>
                                      <m:ctrlPr>
                                        <a:rPr lang="en-US" i="1">
                                          <a:solidFill>
                                            <a:srgbClr val="000000"/>
                                          </a:solidFill>
                                          <a:latin typeface="Cambria Math" panose="02040503050406030204" pitchFamily="18" charset="0"/>
                                        </a:rPr>
                                      </m:ctrlPr>
                                    </m:dPr>
                                    <m:e>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2</m:t>
                                          </m:r>
                                          <m:r>
                                            <a:rPr lang="en-US" i="1">
                                              <a:solidFill>
                                                <a:srgbClr val="000000"/>
                                              </a:solidFill>
                                              <a:latin typeface="Cambria Math" panose="02040503050406030204" pitchFamily="18" charset="0"/>
                                            </a:rPr>
                                            <m:t>𝜋</m:t>
                                          </m:r>
                                          <m:r>
                                            <a:rPr lang="en-US" i="1">
                                              <a:solidFill>
                                                <a:srgbClr val="000000"/>
                                              </a:solidFill>
                                              <a:latin typeface="Cambria Math" panose="02040503050406030204" pitchFamily="18" charset="0"/>
                                            </a:rPr>
                                            <m:t>𝑘𝑚</m:t>
                                          </m:r>
                                        </m:num>
                                        <m:den>
                                          <m:r>
                                            <a:rPr lang="en-US" i="1">
                                              <a:solidFill>
                                                <a:srgbClr val="000000"/>
                                              </a:solidFill>
                                              <a:latin typeface="Cambria Math" panose="02040503050406030204" pitchFamily="18" charset="0"/>
                                            </a:rPr>
                                            <m:t>𝑁</m:t>
                                          </m:r>
                                        </m:den>
                                      </m:f>
                                    </m:e>
                                  </m:d>
                                </m:e>
                              </m:func>
                            </m:e>
                          </m:d>
                        </m:e>
                      </m:nary>
                    </m:oMath>
                  </m:oMathPara>
                </a14:m>
                <a:endParaRPr lang="en-US" dirty="0"/>
              </a:p>
            </p:txBody>
          </p:sp>
        </mc:Choice>
        <mc:Fallback xmlns="">
          <p:sp>
            <p:nvSpPr>
              <p:cNvPr id="8" name="Object 8"/>
              <p:cNvSpPr txBox="1">
                <a:spLocks noRot="1" noChangeAspect="1" noMove="1" noResize="1" noEditPoints="1" noAdjustHandles="1" noChangeArrowheads="1" noChangeShapeType="1" noTextEdit="1"/>
              </p:cNvSpPr>
              <p:nvPr/>
            </p:nvSpPr>
            <p:spPr bwMode="auto">
              <a:xfrm>
                <a:off x="423541" y="2515394"/>
                <a:ext cx="6938963" cy="2544763"/>
              </a:xfrm>
              <a:prstGeom prst="rect">
                <a:avLst/>
              </a:prstGeom>
              <a:blipFill>
                <a:blip r:embed="rId5"/>
                <a:stretch>
                  <a:fillRect/>
                </a:stretch>
              </a:blipFill>
              <a:ln>
                <a:noFill/>
              </a:ln>
            </p:spPr>
            <p:txBody>
              <a:bodyPr/>
              <a:lstStyle/>
              <a:p>
                <a:r>
                  <a:rPr lang="en-US">
                    <a:noFill/>
                  </a:rPr>
                  <a:t> </a:t>
                </a:r>
              </a:p>
            </p:txBody>
          </p:sp>
        </mc:Fallback>
      </mc:AlternateContent>
      <p:sp>
        <p:nvSpPr>
          <p:cNvPr id="7" name="TextBox 6"/>
          <p:cNvSpPr txBox="1"/>
          <p:nvPr/>
        </p:nvSpPr>
        <p:spPr>
          <a:xfrm>
            <a:off x="1109098" y="4784587"/>
            <a:ext cx="6668813" cy="1754326"/>
          </a:xfrm>
          <a:prstGeom prst="rect">
            <a:avLst/>
          </a:prstGeom>
          <a:noFill/>
        </p:spPr>
        <p:txBody>
          <a:bodyPr wrap="none" rtlCol="0">
            <a:spAutoFit/>
          </a:bodyPr>
          <a:lstStyle/>
          <a:p>
            <a:r>
              <a:rPr lang="en-US" i="1" dirty="0"/>
              <a:t>N</a:t>
            </a:r>
            <a:r>
              <a:rPr lang="en-US" dirty="0"/>
              <a:t>=number of time samples</a:t>
            </a:r>
          </a:p>
          <a:p>
            <a:r>
              <a:rPr lang="en-US" i="1" dirty="0"/>
              <a:t>k</a:t>
            </a:r>
            <a:r>
              <a:rPr lang="en-US" dirty="0"/>
              <a:t>=time index of the current sample , it is from 0 to N-1</a:t>
            </a:r>
          </a:p>
          <a:p>
            <a:r>
              <a:rPr lang="en-US" i="1" dirty="0" err="1"/>
              <a:t>s</a:t>
            </a:r>
            <a:r>
              <a:rPr lang="en-US" i="1" baseline="-25000" dirty="0" err="1"/>
              <a:t>k</a:t>
            </a:r>
            <a:r>
              <a:rPr lang="en-US" dirty="0"/>
              <a:t>=value of the signal sample at time </a:t>
            </a:r>
            <a:r>
              <a:rPr lang="en-US" i="1" dirty="0"/>
              <a:t>k</a:t>
            </a:r>
          </a:p>
          <a:p>
            <a:r>
              <a:rPr lang="en-US" i="1" dirty="0"/>
              <a:t>m</a:t>
            </a:r>
            <a:r>
              <a:rPr lang="en-US" dirty="0"/>
              <a:t>=frequency index (from 0 Hz to N-1 Hz)</a:t>
            </a:r>
          </a:p>
          <a:p>
            <a:r>
              <a:rPr lang="en-US" i="1" dirty="0" err="1"/>
              <a:t>X</a:t>
            </a:r>
            <a:r>
              <a:rPr lang="en-US" i="1" baseline="-25000" dirty="0" err="1"/>
              <a:t>m</a:t>
            </a:r>
            <a:r>
              <a:rPr lang="en-US" dirty="0"/>
              <a:t>= amount of frequency </a:t>
            </a:r>
            <a:r>
              <a:rPr lang="en-US" i="1" dirty="0"/>
              <a:t>m</a:t>
            </a:r>
            <a:r>
              <a:rPr lang="en-US" dirty="0"/>
              <a:t> in the signal of all </a:t>
            </a:r>
            <a:r>
              <a:rPr lang="en-US" dirty="0" err="1"/>
              <a:t>s</a:t>
            </a:r>
            <a:r>
              <a:rPr lang="en-US" i="1" baseline="-25000" dirty="0" err="1"/>
              <a:t>k</a:t>
            </a:r>
            <a:endParaRPr lang="en-US" dirty="0"/>
          </a:p>
          <a:p>
            <a:endParaRPr lang="en-US" dirty="0"/>
          </a:p>
        </p:txBody>
      </p:sp>
      <mc:AlternateContent xmlns:mc="http://schemas.openxmlformats.org/markup-compatibility/2006" xmlns:a14="http://schemas.microsoft.com/office/drawing/2010/main">
        <mc:Choice Requires="a14">
          <p:sp>
            <p:nvSpPr>
              <p:cNvPr id="9" name="Object 8"/>
              <p:cNvSpPr txBox="1"/>
              <p:nvPr/>
            </p:nvSpPr>
            <p:spPr bwMode="auto">
              <a:xfrm>
                <a:off x="7502525" y="2620963"/>
                <a:ext cx="2249488" cy="1447800"/>
              </a:xfrm>
              <a:prstGeom prst="rect">
                <a:avLst/>
              </a:prstGeom>
              <a:noFill/>
              <a:ln>
                <a:solidFill>
                  <a:schemeClr val="accent1"/>
                </a:solidFill>
              </a:ln>
            </p:spPr>
            <p:txBody>
              <a:bodyPr>
                <a:normAutofit fontScale="92500"/>
              </a:bodyPr>
              <a:lstStyle/>
              <a:p>
                <a:pPr/>
                <a14:m>
                  <m:oMathPara xmlns:m="http://schemas.openxmlformats.org/officeDocument/2006/math">
                    <m:oMathParaPr>
                      <m:jc m:val="left"/>
                    </m:oMathParaPr>
                    <m:oMath xmlns:m="http://schemas.openxmlformats.org/officeDocument/2006/math">
                      <m:r>
                        <m:rPr>
                          <m:nor/>
                        </m:rPr>
                        <a:rPr lang="en-US" i="0">
                          <a:solidFill>
                            <a:srgbClr val="000000"/>
                          </a:solidFill>
                          <a:latin typeface="Cambria Math" panose="02040503050406030204" pitchFamily="18" charset="0"/>
                        </a:rPr>
                        <m:t>Note</m:t>
                      </m:r>
                      <m:r>
                        <m:rPr>
                          <m:nor/>
                        </m:rPr>
                        <a:rPr lang="en-US" i="0">
                          <a:solidFill>
                            <a:srgbClr val="000000"/>
                          </a:solidFill>
                          <a:latin typeface="Cambria Math" panose="02040503050406030204" pitchFamily="18" charset="0"/>
                        </a:rPr>
                        <m:t>: </m:t>
                      </m:r>
                    </m:oMath>
                    <m:oMath xmlns:m="http://schemas.openxmlformats.org/officeDocument/2006/math">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𝑒</m:t>
                          </m:r>
                        </m:e>
                        <m:sup>
                          <m:r>
                            <a:rPr lang="en-US" i="1">
                              <a:solidFill>
                                <a:srgbClr val="000000"/>
                              </a:solidFill>
                              <a:latin typeface="Cambria Math" panose="02040503050406030204" pitchFamily="18" charset="0"/>
                            </a:rPr>
                            <m:t>𝑗</m:t>
                          </m:r>
                          <m:r>
                            <a:rPr lang="en-US" i="1">
                              <a:solidFill>
                                <a:srgbClr val="000000"/>
                              </a:solidFill>
                              <a:latin typeface="Cambria Math" panose="02040503050406030204" pitchFamily="18" charset="0"/>
                            </a:rPr>
                            <m:t>𝜃</m:t>
                          </m:r>
                        </m:sup>
                      </m:sSup>
                      <m:r>
                        <a:rPr lang="en-US" i="1">
                          <a:solidFill>
                            <a:srgbClr val="000000"/>
                          </a:solidFill>
                          <a:latin typeface="Cambria Math" panose="02040503050406030204" pitchFamily="18" charset="0"/>
                        </a:rPr>
                        <m:t>=</m:t>
                      </m:r>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cos</m:t>
                          </m:r>
                        </m:fName>
                        <m:e>
                          <m:r>
                            <a:rPr lang="en-US" i="1">
                              <a:solidFill>
                                <a:srgbClr val="000000"/>
                              </a:solidFill>
                              <a:latin typeface="Cambria Math" panose="02040503050406030204" pitchFamily="18" charset="0"/>
                            </a:rPr>
                            <m:t>(</m:t>
                          </m:r>
                        </m:e>
                      </m:func>
                      <m:r>
                        <a:rPr lang="en-US" i="1">
                          <a:solidFill>
                            <a:srgbClr val="000000"/>
                          </a:solidFill>
                          <a:latin typeface="Cambria Math" panose="02040503050406030204" pitchFamily="18" charset="0"/>
                        </a:rPr>
                        <m:t>𝜃</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𝑗</m:t>
                      </m:r>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sin</m:t>
                          </m:r>
                        </m:fName>
                        <m:e>
                          <m:r>
                            <a:rPr lang="en-US" i="1">
                              <a:solidFill>
                                <a:srgbClr val="000000"/>
                              </a:solidFill>
                              <a:latin typeface="Cambria Math" panose="02040503050406030204" pitchFamily="18" charset="0"/>
                            </a:rPr>
                            <m:t>(</m:t>
                          </m:r>
                        </m:e>
                      </m:func>
                      <m:r>
                        <a:rPr lang="en-US" i="1">
                          <a:solidFill>
                            <a:srgbClr val="000000"/>
                          </a:solidFill>
                          <a:latin typeface="Cambria Math" panose="02040503050406030204" pitchFamily="18" charset="0"/>
                        </a:rPr>
                        <m:t>𝜃</m:t>
                      </m:r>
                      <m:r>
                        <a:rPr lang="en-US" i="1">
                          <a:solidFill>
                            <a:srgbClr val="000000"/>
                          </a:solidFill>
                          <a:latin typeface="Cambria Math" panose="02040503050406030204" pitchFamily="18" charset="0"/>
                        </a:rPr>
                        <m:t>),</m:t>
                      </m:r>
                    </m:oMath>
                    <m:oMath xmlns:m="http://schemas.openxmlformats.org/officeDocument/2006/math">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sin</m:t>
                          </m:r>
                        </m:fName>
                        <m:e>
                          <m:r>
                            <a:rPr lang="en-US" i="1">
                              <a:solidFill>
                                <a:srgbClr val="000000"/>
                              </a:solidFill>
                              <a:latin typeface="Cambria Math" panose="02040503050406030204" pitchFamily="18" charset="0"/>
                            </a:rPr>
                            <m:t>(</m:t>
                          </m:r>
                        </m:e>
                      </m:func>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𝜃</m:t>
                      </m:r>
                      <m:r>
                        <a:rPr lang="en-US" i="1">
                          <a:solidFill>
                            <a:srgbClr val="000000"/>
                          </a:solidFill>
                          <a:latin typeface="Cambria Math" panose="02040503050406030204" pitchFamily="18" charset="0"/>
                        </a:rPr>
                        <m:t>)=−</m:t>
                      </m:r>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sin</m:t>
                          </m:r>
                        </m:fName>
                        <m:e>
                          <m:r>
                            <a:rPr lang="en-US" i="1">
                              <a:solidFill>
                                <a:srgbClr val="000000"/>
                              </a:solidFill>
                              <a:latin typeface="Cambria Math" panose="02040503050406030204" pitchFamily="18" charset="0"/>
                            </a:rPr>
                            <m:t>(</m:t>
                          </m:r>
                        </m:e>
                      </m:func>
                      <m:r>
                        <a:rPr lang="en-US" i="1">
                          <a:solidFill>
                            <a:srgbClr val="000000"/>
                          </a:solidFill>
                          <a:latin typeface="Cambria Math" panose="02040503050406030204" pitchFamily="18" charset="0"/>
                        </a:rPr>
                        <m:t>𝜃</m:t>
                      </m:r>
                      <m:r>
                        <a:rPr lang="en-US" i="1">
                          <a:solidFill>
                            <a:srgbClr val="000000"/>
                          </a:solidFill>
                          <a:latin typeface="Cambria Math" panose="02040503050406030204" pitchFamily="18" charset="0"/>
                        </a:rPr>
                        <m:t>),</m:t>
                      </m:r>
                    </m:oMath>
                    <m:oMath xmlns:m="http://schemas.openxmlformats.org/officeDocument/2006/math">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cos</m:t>
                          </m:r>
                        </m:fName>
                        <m:e>
                          <m:r>
                            <a:rPr lang="en-US" i="1">
                              <a:solidFill>
                                <a:srgbClr val="000000"/>
                              </a:solidFill>
                              <a:latin typeface="Cambria Math" panose="02040503050406030204" pitchFamily="18" charset="0"/>
                            </a:rPr>
                            <m:t>(</m:t>
                          </m:r>
                        </m:e>
                      </m:func>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𝜃</m:t>
                      </m:r>
                      <m:r>
                        <a:rPr lang="en-US" i="1">
                          <a:solidFill>
                            <a:srgbClr val="000000"/>
                          </a:solidFill>
                          <a:latin typeface="Cambria Math" panose="02040503050406030204" pitchFamily="18" charset="0"/>
                        </a:rPr>
                        <m:t>)=</m:t>
                      </m:r>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cos</m:t>
                          </m:r>
                        </m:fName>
                        <m:e>
                          <m:r>
                            <a:rPr lang="en-US" i="1">
                              <a:solidFill>
                                <a:srgbClr val="000000"/>
                              </a:solidFill>
                              <a:latin typeface="Cambria Math" panose="02040503050406030204" pitchFamily="18" charset="0"/>
                            </a:rPr>
                            <m:t>(</m:t>
                          </m:r>
                        </m:e>
                      </m:func>
                      <m:r>
                        <a:rPr lang="en-US" i="1">
                          <a:solidFill>
                            <a:srgbClr val="000000"/>
                          </a:solidFill>
                          <a:latin typeface="Cambria Math" panose="02040503050406030204" pitchFamily="18" charset="0"/>
                        </a:rPr>
                        <m:t>𝜃</m:t>
                      </m:r>
                      <m:r>
                        <a:rPr lang="en-US" i="1">
                          <a:solidFill>
                            <a:srgbClr val="000000"/>
                          </a:solidFill>
                          <a:latin typeface="Cambria Math" panose="02040503050406030204" pitchFamily="18" charset="0"/>
                        </a:rPr>
                        <m:t>)</m:t>
                      </m:r>
                    </m:oMath>
                  </m:oMathPara>
                </a14:m>
                <a:endParaRPr lang="en-US" dirty="0"/>
              </a:p>
            </p:txBody>
          </p:sp>
        </mc:Choice>
        <mc:Fallback xmlns="">
          <p:sp>
            <p:nvSpPr>
              <p:cNvPr id="9" name="Object 8"/>
              <p:cNvSpPr txBox="1">
                <a:spLocks noRot="1" noChangeAspect="1" noMove="1" noResize="1" noEditPoints="1" noAdjustHandles="1" noChangeArrowheads="1" noChangeShapeType="1" noTextEdit="1"/>
              </p:cNvSpPr>
              <p:nvPr/>
            </p:nvSpPr>
            <p:spPr bwMode="auto">
              <a:xfrm>
                <a:off x="7502525" y="2620963"/>
                <a:ext cx="2249488" cy="1447800"/>
              </a:xfrm>
              <a:prstGeom prst="rect">
                <a:avLst/>
              </a:prstGeom>
              <a:blipFill>
                <a:blip r:embed="rId6"/>
                <a:stretch>
                  <a:fillRect b="-418"/>
                </a:stretch>
              </a:blipFill>
              <a:ln>
                <a:solidFill>
                  <a:schemeClr val="accent1"/>
                </a:solidFill>
              </a:ln>
            </p:spPr>
            <p:txBody>
              <a:bodyPr/>
              <a:lstStyle/>
              <a:p>
                <a:r>
                  <a:rPr lang="en-US">
                    <a:noFill/>
                  </a:rPr>
                  <a:t> </a:t>
                </a:r>
              </a:p>
            </p:txBody>
          </p:sp>
        </mc:Fallback>
      </mc:AlternateContent>
      <p:sp>
        <p:nvSpPr>
          <p:cNvPr id="14" name="Footer Placeholder 13">
            <a:extLst>
              <a:ext uri="{FF2B5EF4-FFF2-40B4-BE49-F238E27FC236}">
                <a16:creationId xmlns:a16="http://schemas.microsoft.com/office/drawing/2014/main" id="{075148AD-BF78-49A1-AC4B-6FA4C348B394}"/>
              </a:ext>
            </a:extLst>
          </p:cNvPr>
          <p:cNvSpPr>
            <a:spLocks noGrp="1"/>
          </p:cNvSpPr>
          <p:nvPr>
            <p:ph type="ftr" sz="quarter" idx="11"/>
          </p:nvPr>
        </p:nvSpPr>
        <p:spPr/>
        <p:txBody>
          <a:bodyPr/>
          <a:lstStyle/>
          <a:p>
            <a:pPr>
              <a:defRPr/>
            </a:pPr>
            <a:r>
              <a:rPr lang="en-US" altLang="zh-CN"/>
              <a:t>Speech recognition techniques, v.2a3</a:t>
            </a:r>
          </a:p>
        </p:txBody>
      </p:sp>
      <p:sp>
        <p:nvSpPr>
          <p:cNvPr id="15" name="Slide Number Placeholder 14">
            <a:extLst>
              <a:ext uri="{FF2B5EF4-FFF2-40B4-BE49-F238E27FC236}">
                <a16:creationId xmlns:a16="http://schemas.microsoft.com/office/drawing/2014/main" id="{F1C3FEAB-CC29-4DF0-98CE-F6D31A873C97}"/>
              </a:ext>
            </a:extLst>
          </p:cNvPr>
          <p:cNvSpPr>
            <a:spLocks noGrp="1"/>
          </p:cNvSpPr>
          <p:nvPr>
            <p:ph type="sldNum" sz="quarter" idx="12"/>
          </p:nvPr>
        </p:nvSpPr>
        <p:spPr/>
        <p:txBody>
          <a:bodyPr/>
          <a:lstStyle/>
          <a:p>
            <a:pPr>
              <a:defRPr/>
            </a:pPr>
            <a:fld id="{736CD8FC-86ED-4AC3-A210-5D0F22D3440C}" type="slidenum">
              <a:rPr lang="en-US" altLang="en-US" smtClean="0"/>
              <a:pPr>
                <a:defRPr/>
              </a:pPr>
              <a:t>17</a:t>
            </a:fld>
            <a:endParaRPr lang="en-US" altLang="en-US"/>
          </a:p>
        </p:txBody>
      </p:sp>
    </p:spTree>
    <p:extLst>
      <p:ext uri="{BB962C8B-B14F-4D97-AF65-F5344CB8AC3E}">
        <p14:creationId xmlns:p14="http://schemas.microsoft.com/office/powerpoint/2010/main" val="3831863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1026"/>
          <p:cNvSpPr>
            <a:spLocks noGrp="1" noChangeArrowheads="1"/>
          </p:cNvSpPr>
          <p:nvPr>
            <p:ph type="title"/>
          </p:nvPr>
        </p:nvSpPr>
        <p:spPr>
          <a:noFill/>
        </p:spPr>
        <p:txBody>
          <a:bodyPr lIns="92075" tIns="46038" rIns="92075" bIns="46038" anchor="ctr">
            <a:normAutofit fontScale="90000"/>
          </a:bodyPr>
          <a:lstStyle/>
          <a:p>
            <a:pPr eaLnBrk="1" hangingPunct="1"/>
            <a:r>
              <a:rPr lang="en-US" altLang="zh-TW" sz="4000">
                <a:ea typeface="新細明體" pitchFamily="18" charset="-120"/>
              </a:rPr>
              <a:t>Use of </a:t>
            </a:r>
            <a:r>
              <a:rPr lang="en-US" altLang="zh-CN" sz="4000">
                <a:ea typeface="新細明體" pitchFamily="18" charset="-120"/>
              </a:rPr>
              <a:t>short term </a:t>
            </a:r>
            <a:r>
              <a:rPr lang="en-US" altLang="zh-TW" sz="4000">
                <a:ea typeface="新細明體" pitchFamily="18" charset="-120"/>
              </a:rPr>
              <a:t>Fourier Transform</a:t>
            </a:r>
            <a:r>
              <a:rPr lang="en-US" altLang="zh-CN" sz="4000">
                <a:ea typeface="新細明體" pitchFamily="18" charset="-120"/>
              </a:rPr>
              <a:t> </a:t>
            </a:r>
            <a:br>
              <a:rPr lang="en-US" altLang="zh-CN" sz="4000">
                <a:ea typeface="新細明體" pitchFamily="18" charset="-120"/>
              </a:rPr>
            </a:br>
            <a:r>
              <a:rPr lang="en-US" altLang="zh-CN" sz="4000">
                <a:ea typeface="新細明體" pitchFamily="18" charset="-120"/>
              </a:rPr>
              <a:t>(</a:t>
            </a:r>
            <a:r>
              <a:rPr lang="en-US" altLang="zh-TW" sz="4000">
                <a:ea typeface="新細明體" pitchFamily="18" charset="-120"/>
              </a:rPr>
              <a:t>Fourier Transform</a:t>
            </a:r>
            <a:r>
              <a:rPr lang="en-US" altLang="zh-CN" sz="4000">
                <a:ea typeface="新細明體" pitchFamily="18" charset="-120"/>
              </a:rPr>
              <a:t> of a frame)</a:t>
            </a:r>
            <a:endParaRPr lang="en-US" altLang="zh-TW" sz="4000">
              <a:ea typeface="新細明體" pitchFamily="18" charset="-120"/>
            </a:endParaRPr>
          </a:p>
        </p:txBody>
      </p:sp>
      <p:sp>
        <p:nvSpPr>
          <p:cNvPr id="14362" name="Rectangle 1048"/>
          <p:cNvSpPr>
            <a:spLocks noGrp="1" noChangeArrowheads="1"/>
          </p:cNvSpPr>
          <p:nvPr>
            <p:ph idx="1"/>
          </p:nvPr>
        </p:nvSpPr>
        <p:spPr>
          <a:noFill/>
        </p:spPr>
        <p:txBody>
          <a:bodyPr lIns="92075" tIns="46038" rIns="92075" bIns="46038"/>
          <a:lstStyle/>
          <a:p>
            <a:pPr eaLnBrk="1" hangingPunct="1"/>
            <a:r>
              <a:rPr lang="en-US" altLang="zh-TW" dirty="0">
                <a:ea typeface="新細明體" pitchFamily="18" charset="-120"/>
              </a:rPr>
              <a:t>Power spectrum envelope is a plot of the energy Vs frequency.</a:t>
            </a:r>
          </a:p>
        </p:txBody>
      </p:sp>
      <p:sp>
        <p:nvSpPr>
          <p:cNvPr id="14341" name="Rectangle 1027"/>
          <p:cNvSpPr>
            <a:spLocks noChangeArrowheads="1"/>
          </p:cNvSpPr>
          <p:nvPr/>
        </p:nvSpPr>
        <p:spPr bwMode="auto">
          <a:xfrm>
            <a:off x="3719513" y="3511550"/>
            <a:ext cx="3289300" cy="5969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lgn="ctr"/>
            <a:r>
              <a:rPr lang="en-US" altLang="zh-TW" sz="2400">
                <a:latin typeface="Times New Roman" pitchFamily="18" charset="0"/>
              </a:rPr>
              <a:t>DFT or FFT</a:t>
            </a:r>
          </a:p>
        </p:txBody>
      </p:sp>
      <p:sp>
        <p:nvSpPr>
          <p:cNvPr id="14342" name="Line 1028"/>
          <p:cNvSpPr>
            <a:spLocks noChangeShapeType="1"/>
          </p:cNvSpPr>
          <p:nvPr/>
        </p:nvSpPr>
        <p:spPr bwMode="auto">
          <a:xfrm>
            <a:off x="2557463" y="3733800"/>
            <a:ext cx="11557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3" name="Rectangle 1029"/>
          <p:cNvSpPr>
            <a:spLocks noChangeArrowheads="1"/>
          </p:cNvSpPr>
          <p:nvPr/>
        </p:nvSpPr>
        <p:spPr bwMode="auto">
          <a:xfrm>
            <a:off x="726092" y="3164848"/>
            <a:ext cx="26225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zh-TW" sz="2400" dirty="0">
                <a:latin typeface="Times New Roman" pitchFamily="18" charset="0"/>
              </a:rPr>
              <a:t>Time domain signal</a:t>
            </a:r>
          </a:p>
          <a:p>
            <a:r>
              <a:rPr lang="en-US" altLang="zh-TW" sz="2400" dirty="0">
                <a:latin typeface="Times New Roman" pitchFamily="18" charset="0"/>
              </a:rPr>
              <a:t>of a frame</a:t>
            </a:r>
          </a:p>
        </p:txBody>
      </p:sp>
      <p:sp>
        <p:nvSpPr>
          <p:cNvPr id="14344" name="Line 1030"/>
          <p:cNvSpPr>
            <a:spLocks noChangeShapeType="1"/>
          </p:cNvSpPr>
          <p:nvPr/>
        </p:nvSpPr>
        <p:spPr bwMode="auto">
          <a:xfrm>
            <a:off x="7015163" y="3733800"/>
            <a:ext cx="658812"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5" name="Rectangle 1031"/>
          <p:cNvSpPr>
            <a:spLocks noChangeArrowheads="1"/>
          </p:cNvSpPr>
          <p:nvPr/>
        </p:nvSpPr>
        <p:spPr bwMode="auto">
          <a:xfrm>
            <a:off x="7785100" y="3489325"/>
            <a:ext cx="19542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zh-TW" sz="2400">
                <a:latin typeface="Times New Roman" pitchFamily="18" charset="0"/>
              </a:rPr>
              <a:t>Frequency</a:t>
            </a:r>
          </a:p>
          <a:p>
            <a:r>
              <a:rPr lang="en-US" altLang="zh-TW" sz="2400">
                <a:latin typeface="Times New Roman" pitchFamily="18" charset="0"/>
              </a:rPr>
              <a:t>domain output</a:t>
            </a:r>
          </a:p>
        </p:txBody>
      </p:sp>
      <p:sp>
        <p:nvSpPr>
          <p:cNvPr id="14346" name="Line 1032"/>
          <p:cNvSpPr>
            <a:spLocks noChangeShapeType="1"/>
          </p:cNvSpPr>
          <p:nvPr/>
        </p:nvSpPr>
        <p:spPr bwMode="auto">
          <a:xfrm>
            <a:off x="825500" y="5715000"/>
            <a:ext cx="3630613"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7" name="Line 1033"/>
          <p:cNvSpPr>
            <a:spLocks noChangeShapeType="1"/>
          </p:cNvSpPr>
          <p:nvPr/>
        </p:nvSpPr>
        <p:spPr bwMode="auto">
          <a:xfrm flipV="1">
            <a:off x="825500" y="4800600"/>
            <a:ext cx="0" cy="1600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a:t>0</a:t>
            </a:r>
          </a:p>
        </p:txBody>
      </p:sp>
      <p:sp>
        <p:nvSpPr>
          <p:cNvPr id="14348" name="Line 1034"/>
          <p:cNvSpPr>
            <a:spLocks noChangeShapeType="1"/>
          </p:cNvSpPr>
          <p:nvPr/>
        </p:nvSpPr>
        <p:spPr bwMode="auto">
          <a:xfrm>
            <a:off x="5529263" y="6324600"/>
            <a:ext cx="3713162"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9" name="Line 1035"/>
          <p:cNvSpPr>
            <a:spLocks noChangeShapeType="1"/>
          </p:cNvSpPr>
          <p:nvPr/>
        </p:nvSpPr>
        <p:spPr bwMode="auto">
          <a:xfrm flipV="1">
            <a:off x="5529263" y="4876800"/>
            <a:ext cx="0" cy="1447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0" name="Freeform 1036"/>
          <p:cNvSpPr>
            <a:spLocks/>
          </p:cNvSpPr>
          <p:nvPr/>
        </p:nvSpPr>
        <p:spPr bwMode="auto">
          <a:xfrm>
            <a:off x="990600" y="4762500"/>
            <a:ext cx="3136900" cy="1620838"/>
          </a:xfrm>
          <a:custGeom>
            <a:avLst/>
            <a:gdLst>
              <a:gd name="T0" fmla="*/ 2147483647 w 1976"/>
              <a:gd name="T1" fmla="*/ 2147483647 h 1021"/>
              <a:gd name="T2" fmla="*/ 2147483647 w 1976"/>
              <a:gd name="T3" fmla="*/ 2147483647 h 1021"/>
              <a:gd name="T4" fmla="*/ 2147483647 w 1976"/>
              <a:gd name="T5" fmla="*/ 2147483647 h 1021"/>
              <a:gd name="T6" fmla="*/ 2147483647 w 1976"/>
              <a:gd name="T7" fmla="*/ 2147483647 h 1021"/>
              <a:gd name="T8" fmla="*/ 2147483647 w 1976"/>
              <a:gd name="T9" fmla="*/ 2147483647 h 1021"/>
              <a:gd name="T10" fmla="*/ 2147483647 w 1976"/>
              <a:gd name="T11" fmla="*/ 2147483647 h 1021"/>
              <a:gd name="T12" fmla="*/ 2147483647 w 1976"/>
              <a:gd name="T13" fmla="*/ 2147483647 h 1021"/>
              <a:gd name="T14" fmla="*/ 2147483647 w 1976"/>
              <a:gd name="T15" fmla="*/ 2147483647 h 1021"/>
              <a:gd name="T16" fmla="*/ 2147483647 w 1976"/>
              <a:gd name="T17" fmla="*/ 2147483647 h 1021"/>
              <a:gd name="T18" fmla="*/ 2147483647 w 1976"/>
              <a:gd name="T19" fmla="*/ 2147483647 h 1021"/>
              <a:gd name="T20" fmla="*/ 2147483647 w 1976"/>
              <a:gd name="T21" fmla="*/ 2147483647 h 1021"/>
              <a:gd name="T22" fmla="*/ 2147483647 w 1976"/>
              <a:gd name="T23" fmla="*/ 2147483647 h 1021"/>
              <a:gd name="T24" fmla="*/ 2147483647 w 1976"/>
              <a:gd name="T25" fmla="*/ 2147483647 h 1021"/>
              <a:gd name="T26" fmla="*/ 2147483647 w 1976"/>
              <a:gd name="T27" fmla="*/ 2147483647 h 1021"/>
              <a:gd name="T28" fmla="*/ 2147483647 w 1976"/>
              <a:gd name="T29" fmla="*/ 2147483647 h 1021"/>
              <a:gd name="T30" fmla="*/ 2147483647 w 1976"/>
              <a:gd name="T31" fmla="*/ 2147483647 h 1021"/>
              <a:gd name="T32" fmla="*/ 2147483647 w 1976"/>
              <a:gd name="T33" fmla="*/ 2147483647 h 1021"/>
              <a:gd name="T34" fmla="*/ 2147483647 w 1976"/>
              <a:gd name="T35" fmla="*/ 2147483647 h 1021"/>
              <a:gd name="T36" fmla="*/ 2147483647 w 1976"/>
              <a:gd name="T37" fmla="*/ 2147483647 h 1021"/>
              <a:gd name="T38" fmla="*/ 2147483647 w 1976"/>
              <a:gd name="T39" fmla="*/ 2147483647 h 1021"/>
              <a:gd name="T40" fmla="*/ 2147483647 w 1976"/>
              <a:gd name="T41" fmla="*/ 2147483647 h 1021"/>
              <a:gd name="T42" fmla="*/ 2147483647 w 1976"/>
              <a:gd name="T43" fmla="*/ 2147483647 h 1021"/>
              <a:gd name="T44" fmla="*/ 2147483647 w 1976"/>
              <a:gd name="T45" fmla="*/ 2147483647 h 1021"/>
              <a:gd name="T46" fmla="*/ 2147483647 w 1976"/>
              <a:gd name="T47" fmla="*/ 2147483647 h 1021"/>
              <a:gd name="T48" fmla="*/ 2147483647 w 1976"/>
              <a:gd name="T49" fmla="*/ 2147483647 h 1021"/>
              <a:gd name="T50" fmla="*/ 2147483647 w 1976"/>
              <a:gd name="T51" fmla="*/ 2147483647 h 1021"/>
              <a:gd name="T52" fmla="*/ 2147483647 w 1976"/>
              <a:gd name="T53" fmla="*/ 2147483647 h 1021"/>
              <a:gd name="T54" fmla="*/ 2147483647 w 1976"/>
              <a:gd name="T55" fmla="*/ 2147483647 h 1021"/>
              <a:gd name="T56" fmla="*/ 2147483647 w 1976"/>
              <a:gd name="T57" fmla="*/ 2147483647 h 1021"/>
              <a:gd name="T58" fmla="*/ 2147483647 w 1976"/>
              <a:gd name="T59" fmla="*/ 2147483647 h 1021"/>
              <a:gd name="T60" fmla="*/ 2147483647 w 1976"/>
              <a:gd name="T61" fmla="*/ 2147483647 h 1021"/>
              <a:gd name="T62" fmla="*/ 2147483647 w 1976"/>
              <a:gd name="T63" fmla="*/ 2147483647 h 1021"/>
              <a:gd name="T64" fmla="*/ 2147483647 w 1976"/>
              <a:gd name="T65" fmla="*/ 2147483647 h 1021"/>
              <a:gd name="T66" fmla="*/ 2147483647 w 1976"/>
              <a:gd name="T67" fmla="*/ 2147483647 h 1021"/>
              <a:gd name="T68" fmla="*/ 2147483647 w 1976"/>
              <a:gd name="T69" fmla="*/ 0 h 1021"/>
              <a:gd name="T70" fmla="*/ 2147483647 w 1976"/>
              <a:gd name="T71" fmla="*/ 2147483647 h 1021"/>
              <a:gd name="T72" fmla="*/ 2147483647 w 1976"/>
              <a:gd name="T73" fmla="*/ 2147483647 h 1021"/>
              <a:gd name="T74" fmla="*/ 2147483647 w 1976"/>
              <a:gd name="T75" fmla="*/ 2147483647 h 1021"/>
              <a:gd name="T76" fmla="*/ 2147483647 w 1976"/>
              <a:gd name="T77" fmla="*/ 2147483647 h 1021"/>
              <a:gd name="T78" fmla="*/ 2147483647 w 1976"/>
              <a:gd name="T79" fmla="*/ 2147483647 h 1021"/>
              <a:gd name="T80" fmla="*/ 2147483647 w 1976"/>
              <a:gd name="T81" fmla="*/ 2147483647 h 1021"/>
              <a:gd name="T82" fmla="*/ 2147483647 w 1976"/>
              <a:gd name="T83" fmla="*/ 2147483647 h 1021"/>
              <a:gd name="T84" fmla="*/ 2147483647 w 1976"/>
              <a:gd name="T85" fmla="*/ 2147483647 h 1021"/>
              <a:gd name="T86" fmla="*/ 2147483647 w 1976"/>
              <a:gd name="T87" fmla="*/ 2147483647 h 1021"/>
              <a:gd name="T88" fmla="*/ 2147483647 w 1976"/>
              <a:gd name="T89" fmla="*/ 2147483647 h 1021"/>
              <a:gd name="T90" fmla="*/ 2147483647 w 1976"/>
              <a:gd name="T91" fmla="*/ 2147483647 h 1021"/>
              <a:gd name="T92" fmla="*/ 2147483647 w 1976"/>
              <a:gd name="T93" fmla="*/ 2147483647 h 1021"/>
              <a:gd name="T94" fmla="*/ 2147483647 w 1976"/>
              <a:gd name="T95" fmla="*/ 2147483647 h 102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976" h="1021">
                <a:moveTo>
                  <a:pt x="0" y="696"/>
                </a:moveTo>
                <a:lnTo>
                  <a:pt x="25" y="630"/>
                </a:lnTo>
                <a:lnTo>
                  <a:pt x="42" y="540"/>
                </a:lnTo>
                <a:lnTo>
                  <a:pt x="74" y="495"/>
                </a:lnTo>
                <a:lnTo>
                  <a:pt x="107" y="390"/>
                </a:lnTo>
                <a:lnTo>
                  <a:pt x="107" y="345"/>
                </a:lnTo>
                <a:lnTo>
                  <a:pt x="155" y="345"/>
                </a:lnTo>
                <a:lnTo>
                  <a:pt x="172" y="390"/>
                </a:lnTo>
                <a:lnTo>
                  <a:pt x="172" y="435"/>
                </a:lnTo>
                <a:lnTo>
                  <a:pt x="172" y="480"/>
                </a:lnTo>
                <a:lnTo>
                  <a:pt x="204" y="435"/>
                </a:lnTo>
                <a:lnTo>
                  <a:pt x="237" y="390"/>
                </a:lnTo>
                <a:lnTo>
                  <a:pt x="285" y="420"/>
                </a:lnTo>
                <a:lnTo>
                  <a:pt x="302" y="480"/>
                </a:lnTo>
                <a:lnTo>
                  <a:pt x="302" y="525"/>
                </a:lnTo>
                <a:lnTo>
                  <a:pt x="318" y="570"/>
                </a:lnTo>
                <a:lnTo>
                  <a:pt x="350" y="615"/>
                </a:lnTo>
                <a:lnTo>
                  <a:pt x="367" y="660"/>
                </a:lnTo>
                <a:lnTo>
                  <a:pt x="383" y="705"/>
                </a:lnTo>
                <a:lnTo>
                  <a:pt x="383" y="750"/>
                </a:lnTo>
                <a:lnTo>
                  <a:pt x="399" y="870"/>
                </a:lnTo>
                <a:lnTo>
                  <a:pt x="415" y="915"/>
                </a:lnTo>
                <a:lnTo>
                  <a:pt x="415" y="960"/>
                </a:lnTo>
                <a:lnTo>
                  <a:pt x="448" y="870"/>
                </a:lnTo>
                <a:lnTo>
                  <a:pt x="464" y="780"/>
                </a:lnTo>
                <a:lnTo>
                  <a:pt x="480" y="735"/>
                </a:lnTo>
                <a:lnTo>
                  <a:pt x="496" y="690"/>
                </a:lnTo>
                <a:lnTo>
                  <a:pt x="513" y="645"/>
                </a:lnTo>
                <a:lnTo>
                  <a:pt x="545" y="690"/>
                </a:lnTo>
                <a:lnTo>
                  <a:pt x="561" y="750"/>
                </a:lnTo>
                <a:lnTo>
                  <a:pt x="594" y="795"/>
                </a:lnTo>
                <a:lnTo>
                  <a:pt x="594" y="750"/>
                </a:lnTo>
                <a:lnTo>
                  <a:pt x="610" y="705"/>
                </a:lnTo>
                <a:lnTo>
                  <a:pt x="643" y="660"/>
                </a:lnTo>
                <a:lnTo>
                  <a:pt x="675" y="570"/>
                </a:lnTo>
                <a:lnTo>
                  <a:pt x="691" y="480"/>
                </a:lnTo>
                <a:lnTo>
                  <a:pt x="691" y="420"/>
                </a:lnTo>
                <a:lnTo>
                  <a:pt x="708" y="330"/>
                </a:lnTo>
                <a:lnTo>
                  <a:pt x="724" y="285"/>
                </a:lnTo>
                <a:lnTo>
                  <a:pt x="740" y="225"/>
                </a:lnTo>
                <a:lnTo>
                  <a:pt x="756" y="285"/>
                </a:lnTo>
                <a:lnTo>
                  <a:pt x="773" y="330"/>
                </a:lnTo>
                <a:lnTo>
                  <a:pt x="789" y="375"/>
                </a:lnTo>
                <a:lnTo>
                  <a:pt x="821" y="330"/>
                </a:lnTo>
                <a:lnTo>
                  <a:pt x="854" y="390"/>
                </a:lnTo>
                <a:lnTo>
                  <a:pt x="870" y="450"/>
                </a:lnTo>
                <a:lnTo>
                  <a:pt x="886" y="405"/>
                </a:lnTo>
                <a:lnTo>
                  <a:pt x="903" y="510"/>
                </a:lnTo>
                <a:lnTo>
                  <a:pt x="919" y="630"/>
                </a:lnTo>
                <a:lnTo>
                  <a:pt x="935" y="675"/>
                </a:lnTo>
                <a:lnTo>
                  <a:pt x="951" y="735"/>
                </a:lnTo>
                <a:lnTo>
                  <a:pt x="968" y="795"/>
                </a:lnTo>
                <a:lnTo>
                  <a:pt x="984" y="885"/>
                </a:lnTo>
                <a:lnTo>
                  <a:pt x="1000" y="930"/>
                </a:lnTo>
                <a:lnTo>
                  <a:pt x="1016" y="975"/>
                </a:lnTo>
                <a:lnTo>
                  <a:pt x="1049" y="1020"/>
                </a:lnTo>
                <a:lnTo>
                  <a:pt x="1081" y="975"/>
                </a:lnTo>
                <a:lnTo>
                  <a:pt x="1114" y="915"/>
                </a:lnTo>
                <a:lnTo>
                  <a:pt x="1146" y="855"/>
                </a:lnTo>
                <a:lnTo>
                  <a:pt x="1195" y="855"/>
                </a:lnTo>
                <a:lnTo>
                  <a:pt x="1211" y="900"/>
                </a:lnTo>
                <a:lnTo>
                  <a:pt x="1227" y="840"/>
                </a:lnTo>
                <a:lnTo>
                  <a:pt x="1227" y="750"/>
                </a:lnTo>
                <a:lnTo>
                  <a:pt x="1244" y="660"/>
                </a:lnTo>
                <a:lnTo>
                  <a:pt x="1276" y="615"/>
                </a:lnTo>
                <a:lnTo>
                  <a:pt x="1276" y="435"/>
                </a:lnTo>
                <a:lnTo>
                  <a:pt x="1292" y="255"/>
                </a:lnTo>
                <a:lnTo>
                  <a:pt x="1325" y="135"/>
                </a:lnTo>
                <a:lnTo>
                  <a:pt x="1341" y="45"/>
                </a:lnTo>
                <a:lnTo>
                  <a:pt x="1357" y="0"/>
                </a:lnTo>
                <a:lnTo>
                  <a:pt x="1390" y="45"/>
                </a:lnTo>
                <a:lnTo>
                  <a:pt x="1390" y="90"/>
                </a:lnTo>
                <a:lnTo>
                  <a:pt x="1406" y="135"/>
                </a:lnTo>
                <a:lnTo>
                  <a:pt x="1439" y="225"/>
                </a:lnTo>
                <a:lnTo>
                  <a:pt x="1455" y="375"/>
                </a:lnTo>
                <a:lnTo>
                  <a:pt x="1471" y="465"/>
                </a:lnTo>
                <a:lnTo>
                  <a:pt x="1487" y="510"/>
                </a:lnTo>
                <a:lnTo>
                  <a:pt x="1503" y="450"/>
                </a:lnTo>
                <a:lnTo>
                  <a:pt x="1520" y="405"/>
                </a:lnTo>
                <a:lnTo>
                  <a:pt x="1536" y="465"/>
                </a:lnTo>
                <a:lnTo>
                  <a:pt x="1585" y="585"/>
                </a:lnTo>
                <a:lnTo>
                  <a:pt x="1601" y="675"/>
                </a:lnTo>
                <a:lnTo>
                  <a:pt x="1617" y="735"/>
                </a:lnTo>
                <a:lnTo>
                  <a:pt x="1633" y="795"/>
                </a:lnTo>
                <a:lnTo>
                  <a:pt x="1650" y="735"/>
                </a:lnTo>
                <a:lnTo>
                  <a:pt x="1698" y="750"/>
                </a:lnTo>
                <a:lnTo>
                  <a:pt x="1731" y="840"/>
                </a:lnTo>
                <a:lnTo>
                  <a:pt x="1747" y="930"/>
                </a:lnTo>
                <a:lnTo>
                  <a:pt x="1763" y="975"/>
                </a:lnTo>
                <a:lnTo>
                  <a:pt x="1763" y="870"/>
                </a:lnTo>
                <a:lnTo>
                  <a:pt x="1780" y="825"/>
                </a:lnTo>
                <a:lnTo>
                  <a:pt x="1812" y="765"/>
                </a:lnTo>
                <a:lnTo>
                  <a:pt x="1861" y="720"/>
                </a:lnTo>
                <a:lnTo>
                  <a:pt x="1910" y="735"/>
                </a:lnTo>
                <a:lnTo>
                  <a:pt x="1926" y="690"/>
                </a:lnTo>
                <a:lnTo>
                  <a:pt x="1975" y="690"/>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1" name="Freeform 1037"/>
          <p:cNvSpPr>
            <a:spLocks/>
          </p:cNvSpPr>
          <p:nvPr/>
        </p:nvSpPr>
        <p:spPr bwMode="auto">
          <a:xfrm>
            <a:off x="5611813" y="5095875"/>
            <a:ext cx="3235325" cy="1073150"/>
          </a:xfrm>
          <a:custGeom>
            <a:avLst/>
            <a:gdLst>
              <a:gd name="T0" fmla="*/ 0 w 2038"/>
              <a:gd name="T1" fmla="*/ 2147483647 h 676"/>
              <a:gd name="T2" fmla="*/ 2147483647 w 2038"/>
              <a:gd name="T3" fmla="*/ 2147483647 h 676"/>
              <a:gd name="T4" fmla="*/ 2147483647 w 2038"/>
              <a:gd name="T5" fmla="*/ 2147483647 h 676"/>
              <a:gd name="T6" fmla="*/ 2147483647 w 2038"/>
              <a:gd name="T7" fmla="*/ 2147483647 h 676"/>
              <a:gd name="T8" fmla="*/ 2147483647 w 2038"/>
              <a:gd name="T9" fmla="*/ 2147483647 h 676"/>
              <a:gd name="T10" fmla="*/ 2147483647 w 2038"/>
              <a:gd name="T11" fmla="*/ 2147483647 h 676"/>
              <a:gd name="T12" fmla="*/ 2147483647 w 2038"/>
              <a:gd name="T13" fmla="*/ 2147483647 h 676"/>
              <a:gd name="T14" fmla="*/ 2147483647 w 2038"/>
              <a:gd name="T15" fmla="*/ 2147483647 h 676"/>
              <a:gd name="T16" fmla="*/ 2147483647 w 2038"/>
              <a:gd name="T17" fmla="*/ 2147483647 h 676"/>
              <a:gd name="T18" fmla="*/ 2147483647 w 2038"/>
              <a:gd name="T19" fmla="*/ 2147483647 h 676"/>
              <a:gd name="T20" fmla="*/ 2147483647 w 2038"/>
              <a:gd name="T21" fmla="*/ 2147483647 h 676"/>
              <a:gd name="T22" fmla="*/ 2147483647 w 2038"/>
              <a:gd name="T23" fmla="*/ 2147483647 h 676"/>
              <a:gd name="T24" fmla="*/ 2147483647 w 2038"/>
              <a:gd name="T25" fmla="*/ 2147483647 h 676"/>
              <a:gd name="T26" fmla="*/ 2147483647 w 2038"/>
              <a:gd name="T27" fmla="*/ 2147483647 h 676"/>
              <a:gd name="T28" fmla="*/ 2147483647 w 2038"/>
              <a:gd name="T29" fmla="*/ 0 h 676"/>
              <a:gd name="T30" fmla="*/ 2147483647 w 2038"/>
              <a:gd name="T31" fmla="*/ 2147483647 h 676"/>
              <a:gd name="T32" fmla="*/ 2147483647 w 2038"/>
              <a:gd name="T33" fmla="*/ 2147483647 h 676"/>
              <a:gd name="T34" fmla="*/ 2147483647 w 2038"/>
              <a:gd name="T35" fmla="*/ 2147483647 h 676"/>
              <a:gd name="T36" fmla="*/ 2147483647 w 2038"/>
              <a:gd name="T37" fmla="*/ 2147483647 h 676"/>
              <a:gd name="T38" fmla="*/ 2147483647 w 2038"/>
              <a:gd name="T39" fmla="*/ 2147483647 h 676"/>
              <a:gd name="T40" fmla="*/ 2147483647 w 2038"/>
              <a:gd name="T41" fmla="*/ 2147483647 h 676"/>
              <a:gd name="T42" fmla="*/ 2147483647 w 2038"/>
              <a:gd name="T43" fmla="*/ 2147483647 h 676"/>
              <a:gd name="T44" fmla="*/ 2147483647 w 2038"/>
              <a:gd name="T45" fmla="*/ 2147483647 h 676"/>
              <a:gd name="T46" fmla="*/ 2147483647 w 2038"/>
              <a:gd name="T47" fmla="*/ 2147483647 h 676"/>
              <a:gd name="T48" fmla="*/ 2147483647 w 2038"/>
              <a:gd name="T49" fmla="*/ 2147483647 h 676"/>
              <a:gd name="T50" fmla="*/ 2147483647 w 2038"/>
              <a:gd name="T51" fmla="*/ 2147483647 h 676"/>
              <a:gd name="T52" fmla="*/ 2147483647 w 2038"/>
              <a:gd name="T53" fmla="*/ 2147483647 h 676"/>
              <a:gd name="T54" fmla="*/ 2147483647 w 2038"/>
              <a:gd name="T55" fmla="*/ 2147483647 h 676"/>
              <a:gd name="T56" fmla="*/ 2147483647 w 2038"/>
              <a:gd name="T57" fmla="*/ 2147483647 h 676"/>
              <a:gd name="T58" fmla="*/ 2147483647 w 2038"/>
              <a:gd name="T59" fmla="*/ 2147483647 h 676"/>
              <a:gd name="T60" fmla="*/ 2147483647 w 2038"/>
              <a:gd name="T61" fmla="*/ 2147483647 h 676"/>
              <a:gd name="T62" fmla="*/ 2147483647 w 2038"/>
              <a:gd name="T63" fmla="*/ 2147483647 h 676"/>
              <a:gd name="T64" fmla="*/ 2147483647 w 2038"/>
              <a:gd name="T65" fmla="*/ 2147483647 h 676"/>
              <a:gd name="T66" fmla="*/ 2147483647 w 2038"/>
              <a:gd name="T67" fmla="*/ 2147483647 h 676"/>
              <a:gd name="T68" fmla="*/ 2147483647 w 2038"/>
              <a:gd name="T69" fmla="*/ 2147483647 h 676"/>
              <a:gd name="T70" fmla="*/ 2147483647 w 2038"/>
              <a:gd name="T71" fmla="*/ 2147483647 h 676"/>
              <a:gd name="T72" fmla="*/ 2147483647 w 2038"/>
              <a:gd name="T73" fmla="*/ 2147483647 h 676"/>
              <a:gd name="T74" fmla="*/ 2147483647 w 2038"/>
              <a:gd name="T75" fmla="*/ 2147483647 h 676"/>
              <a:gd name="T76" fmla="*/ 2147483647 w 2038"/>
              <a:gd name="T77" fmla="*/ 2147483647 h 676"/>
              <a:gd name="T78" fmla="*/ 2147483647 w 2038"/>
              <a:gd name="T79" fmla="*/ 2147483647 h 676"/>
              <a:gd name="T80" fmla="*/ 2147483647 w 2038"/>
              <a:gd name="T81" fmla="*/ 2147483647 h 676"/>
              <a:gd name="T82" fmla="*/ 2147483647 w 2038"/>
              <a:gd name="T83" fmla="*/ 2147483647 h 676"/>
              <a:gd name="T84" fmla="*/ 2147483647 w 2038"/>
              <a:gd name="T85" fmla="*/ 2147483647 h 676"/>
              <a:gd name="T86" fmla="*/ 2147483647 w 2038"/>
              <a:gd name="T87" fmla="*/ 2147483647 h 676"/>
              <a:gd name="T88" fmla="*/ 2147483647 w 2038"/>
              <a:gd name="T89" fmla="*/ 2147483647 h 676"/>
              <a:gd name="T90" fmla="*/ 2147483647 w 2038"/>
              <a:gd name="T91" fmla="*/ 2147483647 h 676"/>
              <a:gd name="T92" fmla="*/ 2147483647 w 2038"/>
              <a:gd name="T93" fmla="*/ 2147483647 h 676"/>
              <a:gd name="T94" fmla="*/ 2147483647 w 2038"/>
              <a:gd name="T95" fmla="*/ 2147483647 h 676"/>
              <a:gd name="T96" fmla="*/ 2147483647 w 2038"/>
              <a:gd name="T97" fmla="*/ 2147483647 h 676"/>
              <a:gd name="T98" fmla="*/ 2147483647 w 2038"/>
              <a:gd name="T99" fmla="*/ 2147483647 h 676"/>
              <a:gd name="T100" fmla="*/ 2147483647 w 2038"/>
              <a:gd name="T101" fmla="*/ 2147483647 h 676"/>
              <a:gd name="T102" fmla="*/ 2147483647 w 2038"/>
              <a:gd name="T103" fmla="*/ 2147483647 h 676"/>
              <a:gd name="T104" fmla="*/ 2147483647 w 2038"/>
              <a:gd name="T105" fmla="*/ 2147483647 h 676"/>
              <a:gd name="T106" fmla="*/ 2147483647 w 2038"/>
              <a:gd name="T107" fmla="*/ 2147483647 h 676"/>
              <a:gd name="T108" fmla="*/ 2147483647 w 2038"/>
              <a:gd name="T109" fmla="*/ 2147483647 h 676"/>
              <a:gd name="T110" fmla="*/ 2147483647 w 2038"/>
              <a:gd name="T111" fmla="*/ 2147483647 h 676"/>
              <a:gd name="T112" fmla="*/ 2147483647 w 2038"/>
              <a:gd name="T113" fmla="*/ 2147483647 h 676"/>
              <a:gd name="T114" fmla="*/ 2147483647 w 2038"/>
              <a:gd name="T115" fmla="*/ 2147483647 h 676"/>
              <a:gd name="T116" fmla="*/ 2147483647 w 2038"/>
              <a:gd name="T117" fmla="*/ 2147483647 h 676"/>
              <a:gd name="T118" fmla="*/ 2147483647 w 2038"/>
              <a:gd name="T119" fmla="*/ 2147483647 h 676"/>
              <a:gd name="T120" fmla="*/ 2147483647 w 2038"/>
              <a:gd name="T121" fmla="*/ 2147483647 h 676"/>
              <a:gd name="T122" fmla="*/ 2147483647 w 2038"/>
              <a:gd name="T123" fmla="*/ 2147483647 h 676"/>
              <a:gd name="T124" fmla="*/ 2147483647 w 2038"/>
              <a:gd name="T125" fmla="*/ 2147483647 h 67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038" h="676">
                <a:moveTo>
                  <a:pt x="0" y="630"/>
                </a:moveTo>
                <a:lnTo>
                  <a:pt x="22" y="570"/>
                </a:lnTo>
                <a:lnTo>
                  <a:pt x="38" y="525"/>
                </a:lnTo>
                <a:lnTo>
                  <a:pt x="38" y="465"/>
                </a:lnTo>
                <a:lnTo>
                  <a:pt x="38" y="420"/>
                </a:lnTo>
                <a:lnTo>
                  <a:pt x="38" y="375"/>
                </a:lnTo>
                <a:lnTo>
                  <a:pt x="38" y="330"/>
                </a:lnTo>
                <a:lnTo>
                  <a:pt x="38" y="285"/>
                </a:lnTo>
                <a:lnTo>
                  <a:pt x="38" y="240"/>
                </a:lnTo>
                <a:lnTo>
                  <a:pt x="71" y="195"/>
                </a:lnTo>
                <a:lnTo>
                  <a:pt x="87" y="150"/>
                </a:lnTo>
                <a:lnTo>
                  <a:pt x="87" y="105"/>
                </a:lnTo>
                <a:lnTo>
                  <a:pt x="136" y="75"/>
                </a:lnTo>
                <a:lnTo>
                  <a:pt x="152" y="30"/>
                </a:lnTo>
                <a:lnTo>
                  <a:pt x="201" y="0"/>
                </a:lnTo>
                <a:lnTo>
                  <a:pt x="233" y="45"/>
                </a:lnTo>
                <a:lnTo>
                  <a:pt x="250" y="90"/>
                </a:lnTo>
                <a:lnTo>
                  <a:pt x="282" y="135"/>
                </a:lnTo>
                <a:lnTo>
                  <a:pt x="298" y="180"/>
                </a:lnTo>
                <a:lnTo>
                  <a:pt x="331" y="225"/>
                </a:lnTo>
                <a:lnTo>
                  <a:pt x="347" y="270"/>
                </a:lnTo>
                <a:lnTo>
                  <a:pt x="380" y="315"/>
                </a:lnTo>
                <a:lnTo>
                  <a:pt x="428" y="330"/>
                </a:lnTo>
                <a:lnTo>
                  <a:pt x="445" y="375"/>
                </a:lnTo>
                <a:lnTo>
                  <a:pt x="493" y="405"/>
                </a:lnTo>
                <a:lnTo>
                  <a:pt x="542" y="435"/>
                </a:lnTo>
                <a:lnTo>
                  <a:pt x="591" y="450"/>
                </a:lnTo>
                <a:lnTo>
                  <a:pt x="640" y="450"/>
                </a:lnTo>
                <a:lnTo>
                  <a:pt x="688" y="600"/>
                </a:lnTo>
                <a:lnTo>
                  <a:pt x="737" y="645"/>
                </a:lnTo>
                <a:lnTo>
                  <a:pt x="737" y="600"/>
                </a:lnTo>
                <a:lnTo>
                  <a:pt x="786" y="585"/>
                </a:lnTo>
                <a:lnTo>
                  <a:pt x="834" y="615"/>
                </a:lnTo>
                <a:lnTo>
                  <a:pt x="883" y="645"/>
                </a:lnTo>
                <a:lnTo>
                  <a:pt x="932" y="660"/>
                </a:lnTo>
                <a:lnTo>
                  <a:pt x="981" y="660"/>
                </a:lnTo>
                <a:lnTo>
                  <a:pt x="1029" y="630"/>
                </a:lnTo>
                <a:lnTo>
                  <a:pt x="1046" y="585"/>
                </a:lnTo>
                <a:lnTo>
                  <a:pt x="1062" y="540"/>
                </a:lnTo>
                <a:lnTo>
                  <a:pt x="1094" y="495"/>
                </a:lnTo>
                <a:lnTo>
                  <a:pt x="1094" y="450"/>
                </a:lnTo>
                <a:lnTo>
                  <a:pt x="1127" y="405"/>
                </a:lnTo>
                <a:lnTo>
                  <a:pt x="1143" y="360"/>
                </a:lnTo>
                <a:lnTo>
                  <a:pt x="1159" y="315"/>
                </a:lnTo>
                <a:lnTo>
                  <a:pt x="1192" y="270"/>
                </a:lnTo>
                <a:lnTo>
                  <a:pt x="1241" y="270"/>
                </a:lnTo>
                <a:lnTo>
                  <a:pt x="1257" y="315"/>
                </a:lnTo>
                <a:lnTo>
                  <a:pt x="1289" y="360"/>
                </a:lnTo>
                <a:lnTo>
                  <a:pt x="1322" y="405"/>
                </a:lnTo>
                <a:lnTo>
                  <a:pt x="1370" y="435"/>
                </a:lnTo>
                <a:lnTo>
                  <a:pt x="1403" y="480"/>
                </a:lnTo>
                <a:lnTo>
                  <a:pt x="1452" y="525"/>
                </a:lnTo>
                <a:lnTo>
                  <a:pt x="1500" y="570"/>
                </a:lnTo>
                <a:lnTo>
                  <a:pt x="1549" y="600"/>
                </a:lnTo>
                <a:lnTo>
                  <a:pt x="1647" y="615"/>
                </a:lnTo>
                <a:lnTo>
                  <a:pt x="1695" y="630"/>
                </a:lnTo>
                <a:lnTo>
                  <a:pt x="1744" y="660"/>
                </a:lnTo>
                <a:lnTo>
                  <a:pt x="1793" y="660"/>
                </a:lnTo>
                <a:lnTo>
                  <a:pt x="1842" y="675"/>
                </a:lnTo>
                <a:lnTo>
                  <a:pt x="1890" y="675"/>
                </a:lnTo>
                <a:lnTo>
                  <a:pt x="1939" y="675"/>
                </a:lnTo>
                <a:lnTo>
                  <a:pt x="1988" y="675"/>
                </a:lnTo>
                <a:lnTo>
                  <a:pt x="2037" y="675"/>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2" name="Rectangle 1038"/>
          <p:cNvSpPr>
            <a:spLocks noChangeArrowheads="1"/>
          </p:cNvSpPr>
          <p:nvPr/>
        </p:nvSpPr>
        <p:spPr bwMode="auto">
          <a:xfrm>
            <a:off x="406400" y="4133866"/>
            <a:ext cx="1585913" cy="83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zh-TW" sz="2400" dirty="0">
                <a:latin typeface="Times New Roman" pitchFamily="18" charset="0"/>
              </a:rPr>
              <a:t>Amplitude </a:t>
            </a:r>
            <a:r>
              <a:rPr lang="en-US" altLang="zh-TW" sz="2400" i="1" dirty="0" err="1">
                <a:latin typeface="Times New Roman" pitchFamily="18" charset="0"/>
              </a:rPr>
              <a:t>x</a:t>
            </a:r>
            <a:r>
              <a:rPr lang="en-US" altLang="zh-TW" sz="2400" i="1" baseline="-25000" dirty="0" err="1">
                <a:latin typeface="Times New Roman" pitchFamily="18" charset="0"/>
              </a:rPr>
              <a:t>k</a:t>
            </a:r>
            <a:endParaRPr lang="en-US" altLang="zh-TW" sz="2400" i="1" baseline="-25000" dirty="0">
              <a:latin typeface="Times New Roman" pitchFamily="18" charset="0"/>
            </a:endParaRPr>
          </a:p>
        </p:txBody>
      </p:sp>
      <p:sp>
        <p:nvSpPr>
          <p:cNvPr id="14353" name="Rectangle 1039"/>
          <p:cNvSpPr>
            <a:spLocks noChangeArrowheads="1"/>
          </p:cNvSpPr>
          <p:nvPr/>
        </p:nvSpPr>
        <p:spPr bwMode="auto">
          <a:xfrm>
            <a:off x="2985140" y="5900393"/>
            <a:ext cx="179574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zh-TW" sz="2400" dirty="0">
                <a:latin typeface="Times New Roman" pitchFamily="18" charset="0"/>
              </a:rPr>
              <a:t>Time index </a:t>
            </a:r>
            <a:r>
              <a:rPr lang="en-US" altLang="zh-TW" sz="2400" i="1" dirty="0">
                <a:latin typeface="Times New Roman" pitchFamily="18" charset="0"/>
              </a:rPr>
              <a:t>k</a:t>
            </a:r>
          </a:p>
        </p:txBody>
      </p:sp>
      <p:sp>
        <p:nvSpPr>
          <p:cNvPr id="14354" name="Rectangle 1040"/>
          <p:cNvSpPr>
            <a:spLocks noChangeArrowheads="1"/>
          </p:cNvSpPr>
          <p:nvPr/>
        </p:nvSpPr>
        <p:spPr bwMode="auto">
          <a:xfrm>
            <a:off x="7684956" y="5890993"/>
            <a:ext cx="195431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zh-TW" sz="2400" dirty="0" err="1">
                <a:latin typeface="Times New Roman" pitchFamily="18" charset="0"/>
              </a:rPr>
              <a:t>freq.index</a:t>
            </a:r>
            <a:r>
              <a:rPr lang="en-US" altLang="zh-TW" sz="2400" dirty="0">
                <a:latin typeface="Times New Roman" pitchFamily="18" charset="0"/>
              </a:rPr>
              <a:t> </a:t>
            </a:r>
            <a:r>
              <a:rPr lang="en-US" altLang="zh-TW" sz="2400" i="1" dirty="0">
                <a:latin typeface="Times New Roman" pitchFamily="18" charset="0"/>
              </a:rPr>
              <a:t>m</a:t>
            </a:r>
            <a:r>
              <a:rPr lang="en-US" altLang="zh-TW" sz="2400" dirty="0">
                <a:latin typeface="Times New Roman" pitchFamily="18" charset="0"/>
              </a:rPr>
              <a:t>.</a:t>
            </a:r>
          </a:p>
        </p:txBody>
      </p:sp>
      <p:sp>
        <p:nvSpPr>
          <p:cNvPr id="14355" name="Rectangle 1041"/>
          <p:cNvSpPr>
            <a:spLocks noChangeArrowheads="1"/>
          </p:cNvSpPr>
          <p:nvPr/>
        </p:nvSpPr>
        <p:spPr bwMode="auto">
          <a:xfrm>
            <a:off x="5016500" y="4327525"/>
            <a:ext cx="2025426"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zh-TW" sz="2400" dirty="0">
                <a:latin typeface="Times New Roman" pitchFamily="18" charset="0"/>
              </a:rPr>
              <a:t>Energy=||</a:t>
            </a:r>
            <a:r>
              <a:rPr lang="en-US" altLang="zh-TW" sz="2400" i="1" dirty="0" err="1">
                <a:latin typeface="Times New Roman" pitchFamily="18" charset="0"/>
              </a:rPr>
              <a:t>X</a:t>
            </a:r>
            <a:r>
              <a:rPr lang="en-US" altLang="zh-TW" sz="2400" i="1" baseline="-25000" dirty="0" err="1">
                <a:latin typeface="Times New Roman" pitchFamily="18" charset="0"/>
              </a:rPr>
              <a:t>m</a:t>
            </a:r>
            <a:r>
              <a:rPr lang="en-US" altLang="zh-TW" sz="2400" dirty="0">
                <a:latin typeface="Times New Roman" pitchFamily="18" charset="0"/>
              </a:rPr>
              <a:t>||</a:t>
            </a:r>
            <a:r>
              <a:rPr lang="en-US" altLang="zh-TW" sz="2400" baseline="-25000" dirty="0">
                <a:latin typeface="Times New Roman" pitchFamily="18" charset="0"/>
              </a:rPr>
              <a:t>2</a:t>
            </a:r>
            <a:r>
              <a:rPr lang="en-US" altLang="zh-TW" sz="2400" baseline="30000" dirty="0">
                <a:latin typeface="Times New Roman" pitchFamily="18" charset="0"/>
              </a:rPr>
              <a:t>2</a:t>
            </a:r>
          </a:p>
        </p:txBody>
      </p:sp>
      <p:sp>
        <p:nvSpPr>
          <p:cNvPr id="14356" name="Rectangle 1042"/>
          <p:cNvSpPr>
            <a:spLocks noChangeArrowheads="1"/>
          </p:cNvSpPr>
          <p:nvPr/>
        </p:nvSpPr>
        <p:spPr bwMode="auto">
          <a:xfrm>
            <a:off x="7148117" y="4303615"/>
            <a:ext cx="2242602"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zh-TW" sz="2400" dirty="0">
                <a:latin typeface="Times New Roman" pitchFamily="18" charset="0"/>
              </a:rPr>
              <a:t>Spectral envelop</a:t>
            </a:r>
          </a:p>
        </p:txBody>
      </p:sp>
      <p:sp>
        <p:nvSpPr>
          <p:cNvPr id="14357" name="Rectangle 1043"/>
          <p:cNvSpPr>
            <a:spLocks noChangeArrowheads="1"/>
          </p:cNvSpPr>
          <p:nvPr/>
        </p:nvSpPr>
        <p:spPr bwMode="auto">
          <a:xfrm>
            <a:off x="2102009" y="4092371"/>
            <a:ext cx="25209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zh-TW" sz="2400" dirty="0">
                <a:latin typeface="Times New Roman" pitchFamily="18" charset="0"/>
              </a:rPr>
              <a:t>time domain signal</a:t>
            </a:r>
          </a:p>
          <a:p>
            <a:r>
              <a:rPr lang="en-US" altLang="zh-TW" sz="2400" dirty="0">
                <a:latin typeface="Times New Roman" pitchFamily="18" charset="0"/>
              </a:rPr>
              <a:t>of a frame</a:t>
            </a:r>
          </a:p>
        </p:txBody>
      </p:sp>
      <p:sp>
        <p:nvSpPr>
          <p:cNvPr id="14358" name="Line 1044"/>
          <p:cNvSpPr>
            <a:spLocks noChangeShapeType="1"/>
          </p:cNvSpPr>
          <p:nvPr/>
        </p:nvSpPr>
        <p:spPr bwMode="auto">
          <a:xfrm>
            <a:off x="6602413" y="6248400"/>
            <a:ext cx="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9" name="Line 1045"/>
          <p:cNvSpPr>
            <a:spLocks noChangeShapeType="1"/>
          </p:cNvSpPr>
          <p:nvPr/>
        </p:nvSpPr>
        <p:spPr bwMode="auto">
          <a:xfrm>
            <a:off x="7673975" y="6248400"/>
            <a:ext cx="0" cy="228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0" name="Rectangle 1046"/>
          <p:cNvSpPr>
            <a:spLocks noChangeArrowheads="1"/>
          </p:cNvSpPr>
          <p:nvPr/>
        </p:nvSpPr>
        <p:spPr bwMode="auto">
          <a:xfrm>
            <a:off x="5876027" y="6292250"/>
            <a:ext cx="912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zh-TW" altLang="en-US" sz="2400" dirty="0">
                <a:latin typeface="Times New Roman" pitchFamily="18" charset="0"/>
              </a:rPr>
              <a:t>1</a:t>
            </a:r>
            <a:r>
              <a:rPr lang="en-US" altLang="zh-TW" sz="2400" dirty="0">
                <a:latin typeface="Times New Roman" pitchFamily="18" charset="0"/>
              </a:rPr>
              <a:t>KHz</a:t>
            </a:r>
          </a:p>
        </p:txBody>
      </p:sp>
      <p:sp>
        <p:nvSpPr>
          <p:cNvPr id="14361" name="Rectangle 1047"/>
          <p:cNvSpPr>
            <a:spLocks noChangeArrowheads="1"/>
          </p:cNvSpPr>
          <p:nvPr/>
        </p:nvSpPr>
        <p:spPr bwMode="auto">
          <a:xfrm>
            <a:off x="6910599" y="6293512"/>
            <a:ext cx="912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zh-TW" altLang="en-US" sz="2400" dirty="0">
                <a:latin typeface="Times New Roman" pitchFamily="18" charset="0"/>
              </a:rPr>
              <a:t>2</a:t>
            </a:r>
            <a:r>
              <a:rPr lang="en-US" altLang="zh-TW" sz="2400" dirty="0">
                <a:latin typeface="Times New Roman" pitchFamily="18" charset="0"/>
              </a:rPr>
              <a:t>KHz</a:t>
            </a:r>
          </a:p>
        </p:txBody>
      </p:sp>
      <p:sp>
        <p:nvSpPr>
          <p:cNvPr id="14363" name="Rectangle 1049"/>
          <p:cNvSpPr>
            <a:spLocks noChangeArrowheads="1"/>
          </p:cNvSpPr>
          <p:nvPr/>
        </p:nvSpPr>
        <p:spPr bwMode="auto">
          <a:xfrm>
            <a:off x="5621338" y="4708525"/>
            <a:ext cx="1784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zh-TW" sz="2400">
                <a:latin typeface="Times New Roman" pitchFamily="18" charset="0"/>
              </a:rPr>
              <a:t>First formant</a:t>
            </a:r>
          </a:p>
        </p:txBody>
      </p:sp>
      <p:sp>
        <p:nvSpPr>
          <p:cNvPr id="14364" name="Rectangle 1050"/>
          <p:cNvSpPr>
            <a:spLocks noChangeArrowheads="1"/>
          </p:cNvSpPr>
          <p:nvPr/>
        </p:nvSpPr>
        <p:spPr bwMode="auto">
          <a:xfrm>
            <a:off x="7373938" y="5165725"/>
            <a:ext cx="2122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zh-TW" sz="2400">
                <a:latin typeface="Times New Roman" pitchFamily="18" charset="0"/>
              </a:rPr>
              <a:t>Second formant</a:t>
            </a:r>
          </a:p>
        </p:txBody>
      </p:sp>
      <p:sp>
        <p:nvSpPr>
          <p:cNvPr id="14365" name="TextBox 1">
            <a:hlinkClick r:id="rId2"/>
          </p:cNvPr>
          <p:cNvSpPr txBox="1">
            <a:spLocks noChangeArrowheads="1"/>
          </p:cNvSpPr>
          <p:nvPr/>
        </p:nvSpPr>
        <p:spPr bwMode="auto">
          <a:xfrm>
            <a:off x="792163" y="2819400"/>
            <a:ext cx="60626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en-US"/>
              <a:t>FFT video demo: </a:t>
            </a:r>
            <a:r>
              <a:rPr lang="en-US" altLang="en-US">
                <a:hlinkClick r:id="rId2"/>
              </a:rPr>
              <a:t>https://youtu.be/EuX2uKZSd40</a:t>
            </a:r>
            <a:endParaRPr lang="en-US" altLang="en-US"/>
          </a:p>
        </p:txBody>
      </p:sp>
      <p:pic>
        <p:nvPicPr>
          <p:cNvPr id="14366" name="Picture 33" descr="C:\Users\khwong\AppData\Local\Microsoft\Windows\INetCache\IE\0Z68A3F5\Media_Player_Classic_MPC_With_Shadow_With_Numbers[1].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5363" y="2351088"/>
            <a:ext cx="1035050"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Arrow Connector 2"/>
          <p:cNvCxnSpPr/>
          <p:nvPr/>
        </p:nvCxnSpPr>
        <p:spPr>
          <a:xfrm>
            <a:off x="4229420" y="5394325"/>
            <a:ext cx="1181302" cy="0"/>
          </a:xfrm>
          <a:prstGeom prst="straightConnector1">
            <a:avLst/>
          </a:prstGeom>
          <a:ln w="57150" cmpd="db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229420" y="4727466"/>
            <a:ext cx="1345881" cy="646331"/>
          </a:xfrm>
          <a:prstGeom prst="rect">
            <a:avLst/>
          </a:prstGeom>
          <a:noFill/>
        </p:spPr>
        <p:txBody>
          <a:bodyPr wrap="none" rtlCol="0">
            <a:spAutoFit/>
          </a:bodyPr>
          <a:lstStyle/>
          <a:p>
            <a:r>
              <a:rPr lang="en-US" dirty="0"/>
              <a:t>Fourier </a:t>
            </a:r>
          </a:p>
          <a:p>
            <a:r>
              <a:rPr lang="en-US" dirty="0"/>
              <a:t>Transform</a:t>
            </a:r>
          </a:p>
        </p:txBody>
      </p:sp>
      <p:sp>
        <p:nvSpPr>
          <p:cNvPr id="6" name="Rectangle 5"/>
          <p:cNvSpPr/>
          <p:nvPr/>
        </p:nvSpPr>
        <p:spPr>
          <a:xfrm>
            <a:off x="3611565" y="5362995"/>
            <a:ext cx="609462" cy="369332"/>
          </a:xfrm>
          <a:prstGeom prst="rect">
            <a:avLst/>
          </a:prstGeom>
        </p:spPr>
        <p:txBody>
          <a:bodyPr wrap="none">
            <a:spAutoFit/>
          </a:bodyPr>
          <a:lstStyle/>
          <a:p>
            <a:r>
              <a:rPr lang="en-US" dirty="0"/>
              <a:t>N-1</a:t>
            </a:r>
          </a:p>
        </p:txBody>
      </p:sp>
      <p:cxnSp>
        <p:nvCxnSpPr>
          <p:cNvPr id="8" name="Straight Connector 7"/>
          <p:cNvCxnSpPr/>
          <p:nvPr/>
        </p:nvCxnSpPr>
        <p:spPr>
          <a:xfrm>
            <a:off x="4103004" y="4735748"/>
            <a:ext cx="725" cy="987318"/>
          </a:xfrm>
          <a:prstGeom prst="line">
            <a:avLst/>
          </a:prstGeom>
        </p:spPr>
        <p:style>
          <a:lnRef idx="1">
            <a:schemeClr val="accent1"/>
          </a:lnRef>
          <a:fillRef idx="0">
            <a:schemeClr val="accent1"/>
          </a:fillRef>
          <a:effectRef idx="0">
            <a:schemeClr val="accent1"/>
          </a:effectRef>
          <a:fontRef idx="minor">
            <a:schemeClr val="tx1"/>
          </a:fontRef>
        </p:style>
      </p:cxnSp>
      <p:sp>
        <p:nvSpPr>
          <p:cNvPr id="7" name="Footer Placeholder 6">
            <a:extLst>
              <a:ext uri="{FF2B5EF4-FFF2-40B4-BE49-F238E27FC236}">
                <a16:creationId xmlns:a16="http://schemas.microsoft.com/office/drawing/2014/main" id="{51D02467-B80E-4454-9DB5-BAFE4DD7E42F}"/>
              </a:ext>
            </a:extLst>
          </p:cNvPr>
          <p:cNvSpPr>
            <a:spLocks noGrp="1"/>
          </p:cNvSpPr>
          <p:nvPr>
            <p:ph type="ftr" sz="quarter" idx="11"/>
          </p:nvPr>
        </p:nvSpPr>
        <p:spPr/>
        <p:txBody>
          <a:bodyPr/>
          <a:lstStyle/>
          <a:p>
            <a:pPr>
              <a:defRPr/>
            </a:pPr>
            <a:r>
              <a:rPr lang="en-US" altLang="zh-CN"/>
              <a:t>Speech recognition techniques, v.2a3</a:t>
            </a:r>
          </a:p>
        </p:txBody>
      </p:sp>
      <p:sp>
        <p:nvSpPr>
          <p:cNvPr id="9" name="Slide Number Placeholder 8">
            <a:extLst>
              <a:ext uri="{FF2B5EF4-FFF2-40B4-BE49-F238E27FC236}">
                <a16:creationId xmlns:a16="http://schemas.microsoft.com/office/drawing/2014/main" id="{C401A057-50DD-4F5D-8696-735753193706}"/>
              </a:ext>
            </a:extLst>
          </p:cNvPr>
          <p:cNvSpPr>
            <a:spLocks noGrp="1"/>
          </p:cNvSpPr>
          <p:nvPr>
            <p:ph type="sldNum" sz="quarter" idx="12"/>
          </p:nvPr>
        </p:nvSpPr>
        <p:spPr/>
        <p:txBody>
          <a:bodyPr/>
          <a:lstStyle/>
          <a:p>
            <a:pPr>
              <a:defRPr/>
            </a:pPr>
            <a:fld id="{736CD8FC-86ED-4AC3-A210-5D0F22D3440C}" type="slidenum">
              <a:rPr lang="en-US" altLang="en-US" smtClean="0"/>
              <a:pPr>
                <a:defRPr/>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1026"/>
          <p:cNvSpPr>
            <a:spLocks noGrp="1" noChangeArrowheads="1"/>
          </p:cNvSpPr>
          <p:nvPr>
            <p:ph type="title"/>
          </p:nvPr>
        </p:nvSpPr>
        <p:spPr>
          <a:noFill/>
        </p:spPr>
        <p:txBody>
          <a:bodyPr lIns="92075" tIns="46038" rIns="92075" bIns="46038" anchor="ctr"/>
          <a:lstStyle/>
          <a:p>
            <a:pPr eaLnBrk="1" hangingPunct="1"/>
            <a:r>
              <a:rPr lang="en-US" altLang="zh-TW">
                <a:ea typeface="新細明體" pitchFamily="18" charset="-120"/>
              </a:rPr>
              <a:t>Class exercise 2.2: Fourier Transform</a:t>
            </a:r>
          </a:p>
        </p:txBody>
      </p:sp>
      <p:sp>
        <p:nvSpPr>
          <p:cNvPr id="15365" name="Rectangle 1027"/>
          <p:cNvSpPr>
            <a:spLocks noGrp="1" noChangeArrowheads="1"/>
          </p:cNvSpPr>
          <p:nvPr>
            <p:ph type="body" sz="half" idx="1"/>
          </p:nvPr>
        </p:nvSpPr>
        <p:spPr>
          <a:xfrm>
            <a:off x="495300" y="1600200"/>
            <a:ext cx="4227512" cy="4530725"/>
          </a:xfrm>
          <a:noFill/>
        </p:spPr>
        <p:txBody>
          <a:bodyPr lIns="92075" tIns="46038" rIns="92075" bIns="46038"/>
          <a:lstStyle/>
          <a:p>
            <a:pPr eaLnBrk="1" hangingPunct="1"/>
            <a:r>
              <a:rPr lang="en-US" altLang="zh-TW" sz="2000" dirty="0">
                <a:ea typeface="新細明體" pitchFamily="18" charset="-120"/>
              </a:rPr>
              <a:t>Write pseudo code (or a C</a:t>
            </a:r>
            <a:r>
              <a:rPr lang="en-US" altLang="zh-CN" sz="2000" dirty="0">
                <a:ea typeface="新細明體" pitchFamily="18" charset="-120"/>
              </a:rPr>
              <a:t>/</a:t>
            </a:r>
            <a:r>
              <a:rPr lang="en-US" altLang="zh-CN" sz="2000" dirty="0" err="1">
                <a:ea typeface="新細明體" pitchFamily="18" charset="-120"/>
              </a:rPr>
              <a:t>matlab</a:t>
            </a:r>
            <a:r>
              <a:rPr lang="en-US" altLang="zh-CN" sz="2000" dirty="0">
                <a:ea typeface="新細明體" pitchFamily="18" charset="-120"/>
              </a:rPr>
              <a:t>/octave</a:t>
            </a:r>
            <a:r>
              <a:rPr lang="en-US" altLang="zh-TW" sz="2000" dirty="0">
                <a:ea typeface="新細明體" pitchFamily="18" charset="-120"/>
              </a:rPr>
              <a:t> program segment</a:t>
            </a:r>
            <a:r>
              <a:rPr lang="en-US" altLang="zh-CN" sz="2000" dirty="0">
                <a:ea typeface="新細明體" pitchFamily="18" charset="-120"/>
              </a:rPr>
              <a:t> but not using a library function</a:t>
            </a:r>
            <a:r>
              <a:rPr lang="en-US" altLang="zh-TW" sz="2000" dirty="0">
                <a:ea typeface="新細明體" pitchFamily="18" charset="-120"/>
              </a:rPr>
              <a:t>) to transform a signal in an array</a:t>
            </a:r>
            <a:r>
              <a:rPr lang="en-US" altLang="zh-CN" sz="2000" dirty="0">
                <a:ea typeface="新細明體" pitchFamily="18" charset="-120"/>
              </a:rPr>
              <a:t>. </a:t>
            </a:r>
            <a:endParaRPr lang="en-US" altLang="zh-TW" sz="2000" dirty="0">
              <a:ea typeface="新細明體" pitchFamily="18" charset="-120"/>
            </a:endParaRPr>
          </a:p>
          <a:p>
            <a:pPr lvl="1" eaLnBrk="1" hangingPunct="1"/>
            <a:r>
              <a:rPr lang="en-US" altLang="zh-TW" sz="1800" dirty="0" err="1">
                <a:ea typeface="新細明體" pitchFamily="18" charset="-120"/>
              </a:rPr>
              <a:t>Int</a:t>
            </a:r>
            <a:r>
              <a:rPr lang="en-US" altLang="zh-TW" sz="1800" dirty="0">
                <a:ea typeface="新細明體" pitchFamily="18" charset="-120"/>
              </a:rPr>
              <a:t> s[256] into the frequency domain in </a:t>
            </a:r>
          </a:p>
          <a:p>
            <a:pPr lvl="1" eaLnBrk="1" hangingPunct="1"/>
            <a:r>
              <a:rPr lang="en-US" altLang="zh-TW" sz="1800" dirty="0">
                <a:ea typeface="新細明體" pitchFamily="18" charset="-120"/>
              </a:rPr>
              <a:t>float X[256] (real part result)  and </a:t>
            </a:r>
          </a:p>
          <a:p>
            <a:pPr lvl="1" eaLnBrk="1" hangingPunct="1"/>
            <a:r>
              <a:rPr lang="en-US" altLang="zh-TW" sz="1800" dirty="0">
                <a:ea typeface="新細明體" pitchFamily="18" charset="-120"/>
              </a:rPr>
              <a:t>float IX[256] (imaginary result).</a:t>
            </a:r>
          </a:p>
          <a:p>
            <a:pPr eaLnBrk="1" hangingPunct="1"/>
            <a:r>
              <a:rPr lang="en-US" altLang="zh-TW" sz="2000" dirty="0">
                <a:ea typeface="新細明體" pitchFamily="18" charset="-120"/>
              </a:rPr>
              <a:t>How to generate a spectrogram?</a:t>
            </a:r>
          </a:p>
        </p:txBody>
      </p:sp>
      <mc:AlternateContent xmlns:mc="http://schemas.openxmlformats.org/markup-compatibility/2006" xmlns:a14="http://schemas.microsoft.com/office/drawing/2010/main">
        <mc:Choice Requires="a14">
          <p:sp>
            <p:nvSpPr>
              <p:cNvPr id="15366" name="Object 1033"/>
              <p:cNvSpPr txBox="1">
                <a:spLocks noGrp="1"/>
              </p:cNvSpPr>
              <p:nvPr>
                <p:ph sz="quarter" idx="2"/>
              </p:nvPr>
            </p:nvSpPr>
            <p:spPr bwMode="auto">
              <a:xfrm>
                <a:off x="4687888" y="1676400"/>
                <a:ext cx="4994275" cy="1524000"/>
              </a:xfrm>
              <a:prstGeom prst="rect">
                <a:avLst/>
              </a:prstGeom>
              <a:noFill/>
              <a:ln>
                <a:noFill/>
              </a:ln>
              <a:effectLst/>
            </p:spPr>
            <p:txBody>
              <a:bodyPr>
                <a:normAutofit fontScale="55000" lnSpcReduction="20000"/>
              </a:bodyPr>
              <a:lstStyle/>
              <a:p>
                <a:pPr>
                  <a:buNone/>
                </a:pPr>
                <a14:m>
                  <m:oMathPara xmlns:m="http://schemas.openxmlformats.org/officeDocument/2006/math">
                    <m:oMathParaPr>
                      <m:jc m:val="left"/>
                    </m:oMathParaPr>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𝑋</m:t>
                          </m:r>
                        </m:e>
                        <m:sub>
                          <m:r>
                            <a:rPr lang="en-US" i="1">
                              <a:solidFill>
                                <a:srgbClr val="000000"/>
                              </a:solidFill>
                              <a:latin typeface="Cambria Math" panose="02040503050406030204" pitchFamily="18" charset="0"/>
                            </a:rPr>
                            <m:t>𝑚</m:t>
                          </m:r>
                        </m:sub>
                      </m:sSub>
                      <m:r>
                        <a:rPr lang="en-US" i="1">
                          <a:solidFill>
                            <a:srgbClr val="000000"/>
                          </a:solidFill>
                          <a:latin typeface="Cambria Math" panose="02040503050406030204" pitchFamily="18" charset="0"/>
                        </a:rPr>
                        <m:t>=</m:t>
                      </m:r>
                      <m:nary>
                        <m:naryPr>
                          <m:chr m:val="∑"/>
                          <m:ctrlPr>
                            <a:rPr lang="en-US" i="1">
                              <a:solidFill>
                                <a:srgbClr val="000000"/>
                              </a:solidFill>
                              <a:latin typeface="Cambria Math" panose="02040503050406030204" pitchFamily="18" charset="0"/>
                            </a:rPr>
                          </m:ctrlPr>
                        </m:naryPr>
                        <m:sub>
                          <m:r>
                            <a:rPr lang="en-US" i="1">
                              <a:solidFill>
                                <a:srgbClr val="000000"/>
                              </a:solidFill>
                              <a:latin typeface="Cambria Math" panose="02040503050406030204" pitchFamily="18" charset="0"/>
                            </a:rPr>
                            <m:t>𝑘</m:t>
                          </m:r>
                          <m:r>
                            <a:rPr lang="en-US" i="1">
                              <a:solidFill>
                                <a:srgbClr val="000000"/>
                              </a:solidFill>
                              <a:latin typeface="Cambria Math" panose="02040503050406030204" pitchFamily="18" charset="0"/>
                            </a:rPr>
                            <m:t>=0</m:t>
                          </m:r>
                        </m:sub>
                        <m:sup>
                          <m:r>
                            <a:rPr lang="en-US" i="1">
                              <a:solidFill>
                                <a:srgbClr val="000000"/>
                              </a:solidFill>
                              <a:latin typeface="Cambria Math" panose="02040503050406030204" pitchFamily="18" charset="0"/>
                            </a:rPr>
                            <m:t>𝑁</m:t>
                          </m:r>
                          <m:r>
                            <a:rPr lang="en-US" i="1">
                              <a:solidFill>
                                <a:srgbClr val="000000"/>
                              </a:solidFill>
                              <a:latin typeface="Cambria Math" panose="02040503050406030204" pitchFamily="18" charset="0"/>
                            </a:rPr>
                            <m:t>−1</m:t>
                          </m:r>
                        </m:sup>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𝑠</m:t>
                              </m:r>
                            </m:e>
                            <m:sub>
                              <m:r>
                                <a:rPr lang="en-US" i="1">
                                  <a:solidFill>
                                    <a:srgbClr val="000000"/>
                                  </a:solidFill>
                                  <a:latin typeface="Cambria Math" panose="02040503050406030204" pitchFamily="18" charset="0"/>
                                </a:rPr>
                                <m:t>𝑘</m:t>
                              </m:r>
                            </m:sub>
                          </m:sSub>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𝑒</m:t>
                              </m:r>
                            </m:e>
                            <m:sup>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𝑗</m:t>
                              </m:r>
                              <m:d>
                                <m:dPr>
                                  <m:ctrlPr>
                                    <a:rPr lang="en-US" i="1">
                                      <a:solidFill>
                                        <a:srgbClr val="000000"/>
                                      </a:solidFill>
                                      <a:latin typeface="Cambria Math" panose="02040503050406030204" pitchFamily="18" charset="0"/>
                                    </a:rPr>
                                  </m:ctrlPr>
                                </m:dPr>
                                <m:e>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2</m:t>
                                      </m:r>
                                      <m:r>
                                        <a:rPr lang="en-US" i="1">
                                          <a:solidFill>
                                            <a:srgbClr val="000000"/>
                                          </a:solidFill>
                                          <a:latin typeface="Cambria Math" panose="02040503050406030204" pitchFamily="18" charset="0"/>
                                        </a:rPr>
                                        <m:t>𝜋</m:t>
                                      </m:r>
                                      <m:r>
                                        <a:rPr lang="en-US" i="1">
                                          <a:solidFill>
                                            <a:srgbClr val="000000"/>
                                          </a:solidFill>
                                          <a:latin typeface="Cambria Math" panose="02040503050406030204" pitchFamily="18" charset="0"/>
                                        </a:rPr>
                                        <m:t>𝑘𝑚</m:t>
                                      </m:r>
                                    </m:num>
                                    <m:den>
                                      <m:r>
                                        <a:rPr lang="en-US" i="1">
                                          <a:solidFill>
                                            <a:srgbClr val="000000"/>
                                          </a:solidFill>
                                          <a:latin typeface="Cambria Math" panose="02040503050406030204" pitchFamily="18" charset="0"/>
                                        </a:rPr>
                                        <m:t>𝑁</m:t>
                                      </m:r>
                                    </m:den>
                                  </m:f>
                                </m:e>
                              </m:d>
                            </m:sup>
                          </m:sSup>
                        </m:e>
                      </m:nary>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𝑚</m:t>
                      </m:r>
                      <m:r>
                        <a:rPr lang="en-US" i="1">
                          <a:solidFill>
                            <a:srgbClr val="000000"/>
                          </a:solidFill>
                          <a:latin typeface="Cambria Math" panose="02040503050406030204" pitchFamily="18" charset="0"/>
                        </a:rPr>
                        <m:t>=0,1,2,3,...,</m:t>
                      </m:r>
                      <m:r>
                        <a:rPr lang="en-US" i="1">
                          <a:solidFill>
                            <a:srgbClr val="000000"/>
                          </a:solidFill>
                          <a:latin typeface="Cambria Math" panose="02040503050406030204" pitchFamily="18" charset="0"/>
                        </a:rPr>
                        <m:t>𝑁</m:t>
                      </m:r>
                      <m:r>
                        <a:rPr lang="en-US" i="1">
                          <a:solidFill>
                            <a:srgbClr val="000000"/>
                          </a:solidFill>
                          <a:latin typeface="Cambria Math" panose="02040503050406030204" pitchFamily="18" charset="0"/>
                        </a:rPr>
                        <m:t>−1</m:t>
                      </m:r>
                    </m:oMath>
                    <m:oMath xmlns:m="http://schemas.openxmlformats.org/officeDocument/2006/math">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𝑒</m:t>
                          </m:r>
                        </m:e>
                        <m:sup>
                          <m:r>
                            <a:rPr lang="en-US" i="1">
                              <a:solidFill>
                                <a:srgbClr val="000000"/>
                              </a:solidFill>
                              <a:latin typeface="Cambria Math" panose="02040503050406030204" pitchFamily="18" charset="0"/>
                            </a:rPr>
                            <m:t>𝑗</m:t>
                          </m:r>
                          <m:r>
                            <a:rPr lang="en-US" i="1">
                              <a:solidFill>
                                <a:srgbClr val="000000"/>
                              </a:solidFill>
                              <a:latin typeface="Cambria Math" panose="02040503050406030204" pitchFamily="18" charset="0"/>
                            </a:rPr>
                            <m:t>𝜃</m:t>
                          </m:r>
                        </m:sup>
                      </m:sSup>
                      <m:r>
                        <a:rPr lang="en-US" i="1">
                          <a:solidFill>
                            <a:srgbClr val="000000"/>
                          </a:solidFill>
                          <a:latin typeface="Cambria Math" panose="02040503050406030204" pitchFamily="18" charset="0"/>
                        </a:rPr>
                        <m:t>=</m:t>
                      </m:r>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cos</m:t>
                          </m:r>
                        </m:fName>
                        <m:e>
                          <m:r>
                            <a:rPr lang="en-US" i="1">
                              <a:solidFill>
                                <a:srgbClr val="000000"/>
                              </a:solidFill>
                              <a:latin typeface="Cambria Math" panose="02040503050406030204" pitchFamily="18" charset="0"/>
                            </a:rPr>
                            <m:t>(</m:t>
                          </m:r>
                        </m:e>
                      </m:func>
                      <m:r>
                        <a:rPr lang="en-US" i="1">
                          <a:solidFill>
                            <a:srgbClr val="000000"/>
                          </a:solidFill>
                          <a:latin typeface="Cambria Math" panose="02040503050406030204" pitchFamily="18" charset="0"/>
                        </a:rPr>
                        <m:t>𝜃</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𝑗</m:t>
                      </m:r>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sin</m:t>
                          </m:r>
                        </m:fName>
                        <m:e>
                          <m:r>
                            <a:rPr lang="en-US" i="1">
                              <a:solidFill>
                                <a:srgbClr val="000000"/>
                              </a:solidFill>
                              <a:latin typeface="Cambria Math" panose="02040503050406030204" pitchFamily="18" charset="0"/>
                            </a:rPr>
                            <m:t>(</m:t>
                          </m:r>
                        </m:e>
                      </m:func>
                      <m:r>
                        <a:rPr lang="en-US" i="1">
                          <a:solidFill>
                            <a:srgbClr val="000000"/>
                          </a:solidFill>
                          <a:latin typeface="Cambria Math" panose="02040503050406030204" pitchFamily="18" charset="0"/>
                        </a:rPr>
                        <m:t>𝜃</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𝑗</m:t>
                      </m:r>
                      <m:r>
                        <a:rPr lang="en-US" i="1">
                          <a:solidFill>
                            <a:srgbClr val="000000"/>
                          </a:solidFill>
                          <a:latin typeface="Cambria Math" panose="02040503050406030204" pitchFamily="18" charset="0"/>
                        </a:rPr>
                        <m:t>=</m:t>
                      </m:r>
                      <m:rad>
                        <m:radPr>
                          <m:degHide m:val="on"/>
                          <m:ctrlPr>
                            <a:rPr lang="en-US" i="1">
                              <a:solidFill>
                                <a:srgbClr val="000000"/>
                              </a:solidFill>
                              <a:latin typeface="Cambria Math" panose="02040503050406030204" pitchFamily="18" charset="0"/>
                            </a:rPr>
                          </m:ctrlPr>
                        </m:radPr>
                        <m:deg/>
                        <m:e>
                          <m:r>
                            <a:rPr lang="en-US" i="1">
                              <a:solidFill>
                                <a:srgbClr val="000000"/>
                              </a:solidFill>
                              <a:latin typeface="Cambria Math" panose="02040503050406030204" pitchFamily="18" charset="0"/>
                            </a:rPr>
                            <m:t>−1</m:t>
                          </m:r>
                        </m:e>
                      </m:rad>
                    </m:oMath>
                  </m:oMathPara>
                </a14:m>
                <a:endParaRPr lang="en-US" dirty="0"/>
              </a:p>
            </p:txBody>
          </p:sp>
        </mc:Choice>
        <mc:Fallback xmlns="">
          <p:sp>
            <p:nvSpPr>
              <p:cNvPr id="15366" name="Object 1033"/>
              <p:cNvSpPr txBox="1">
                <a:spLocks noGrp="1" noRot="1" noChangeAspect="1" noMove="1" noResize="1" noEditPoints="1" noAdjustHandles="1" noChangeArrowheads="1" noChangeShapeType="1" noTextEdit="1"/>
              </p:cNvSpPr>
              <p:nvPr>
                <p:ph sz="quarter" idx="2"/>
              </p:nvPr>
            </p:nvSpPr>
            <p:spPr bwMode="auto">
              <a:xfrm>
                <a:off x="4687888" y="1676400"/>
                <a:ext cx="4994275" cy="1524000"/>
              </a:xfrm>
              <a:prstGeom prst="rect">
                <a:avLst/>
              </a:prstGeom>
              <a:blipFill>
                <a:blip r:embed="rId2"/>
                <a:stretch>
                  <a:fillRect/>
                </a:stretch>
              </a:blipFill>
              <a:ln>
                <a:noFill/>
              </a:ln>
              <a:effectLst/>
            </p:spPr>
            <p:txBody>
              <a:bodyPr/>
              <a:lstStyle/>
              <a:p>
                <a:r>
                  <a:rPr lang="en-US">
                    <a:noFill/>
                  </a:rPr>
                  <a:t> </a:t>
                </a:r>
              </a:p>
            </p:txBody>
          </p:sp>
        </mc:Fallback>
      </mc:AlternateContent>
      <p:sp>
        <p:nvSpPr>
          <p:cNvPr id="6" name="Footer Placeholder 5">
            <a:extLst>
              <a:ext uri="{FF2B5EF4-FFF2-40B4-BE49-F238E27FC236}">
                <a16:creationId xmlns:a16="http://schemas.microsoft.com/office/drawing/2014/main" id="{4B65FA82-2175-444C-B878-A62B6808D8A4}"/>
              </a:ext>
            </a:extLst>
          </p:cNvPr>
          <p:cNvSpPr>
            <a:spLocks noGrp="1"/>
          </p:cNvSpPr>
          <p:nvPr>
            <p:ph type="ftr" sz="quarter" idx="11"/>
          </p:nvPr>
        </p:nvSpPr>
        <p:spPr/>
        <p:txBody>
          <a:bodyPr/>
          <a:lstStyle/>
          <a:p>
            <a:pPr>
              <a:defRPr/>
            </a:pPr>
            <a:r>
              <a:rPr lang="en-US" altLang="zh-CN"/>
              <a:t>Speech recognition techniques, v.2a3</a:t>
            </a:r>
          </a:p>
        </p:txBody>
      </p:sp>
      <p:sp>
        <p:nvSpPr>
          <p:cNvPr id="7" name="Slide Number Placeholder 6">
            <a:extLst>
              <a:ext uri="{FF2B5EF4-FFF2-40B4-BE49-F238E27FC236}">
                <a16:creationId xmlns:a16="http://schemas.microsoft.com/office/drawing/2014/main" id="{69100DFB-D0A4-40A1-8ECF-9298D87CA717}"/>
              </a:ext>
            </a:extLst>
          </p:cNvPr>
          <p:cNvSpPr>
            <a:spLocks noGrp="1"/>
          </p:cNvSpPr>
          <p:nvPr>
            <p:ph type="sldNum" sz="quarter" idx="12"/>
          </p:nvPr>
        </p:nvSpPr>
        <p:spPr/>
        <p:txBody>
          <a:bodyPr/>
          <a:lstStyle/>
          <a:p>
            <a:pPr>
              <a:defRPr/>
            </a:pPr>
            <a:fld id="{D5B5A354-CC3F-4B42-9029-49872BF66C78}" type="slidenum">
              <a:rPr lang="en-US" altLang="en-US" smtClean="0"/>
              <a:pPr>
                <a:defRPr/>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noFill/>
        </p:spPr>
        <p:txBody>
          <a:bodyPr lIns="92075" tIns="46038" rIns="92075" bIns="46038" anchor="ctr"/>
          <a:lstStyle/>
          <a:p>
            <a:pPr eaLnBrk="1" hangingPunct="1"/>
            <a:r>
              <a:rPr lang="zh-TW" altLang="zh-TW">
                <a:ea typeface="新細明體" pitchFamily="18" charset="-120"/>
              </a:rPr>
              <a:t> </a:t>
            </a:r>
            <a:r>
              <a:rPr lang="en-US" altLang="zh-TW">
                <a:ea typeface="新細明體" pitchFamily="18" charset="-120"/>
              </a:rPr>
              <a:t>Revision: Raw data and PCM</a:t>
            </a:r>
          </a:p>
        </p:txBody>
      </p:sp>
      <p:sp>
        <p:nvSpPr>
          <p:cNvPr id="4101" name="Rectangle 3"/>
          <p:cNvSpPr>
            <a:spLocks noGrp="1" noChangeArrowheads="1"/>
          </p:cNvSpPr>
          <p:nvPr>
            <p:ph idx="1"/>
          </p:nvPr>
        </p:nvSpPr>
        <p:spPr>
          <a:noFill/>
        </p:spPr>
        <p:txBody>
          <a:bodyPr lIns="92075" tIns="46038" rIns="92075" bIns="46038"/>
          <a:lstStyle/>
          <a:p>
            <a:pPr eaLnBrk="1" hangingPunct="1"/>
            <a:r>
              <a:rPr lang="en-US" altLang="zh-TW" dirty="0">
                <a:ea typeface="新細明體" pitchFamily="18" charset="-120"/>
              </a:rPr>
              <a:t>Human listening range 20Hz </a:t>
            </a:r>
            <a:r>
              <a:rPr lang="en-US" altLang="zh-TW" dirty="0">
                <a:ea typeface="新細明體" pitchFamily="18" charset="-120"/>
                <a:sym typeface="Wingdings" pitchFamily="2" charset="2"/>
              </a:rPr>
              <a:t></a:t>
            </a:r>
            <a:r>
              <a:rPr lang="en-US" altLang="zh-TW" dirty="0">
                <a:ea typeface="新細明體" pitchFamily="18" charset="-120"/>
              </a:rPr>
              <a:t> 20K Hz</a:t>
            </a:r>
          </a:p>
          <a:p>
            <a:pPr eaLnBrk="1" hangingPunct="1"/>
            <a:r>
              <a:rPr lang="en-US" altLang="zh-TW" dirty="0">
                <a:ea typeface="新細明體" pitchFamily="18" charset="-120"/>
              </a:rPr>
              <a:t>CD Hi-Fi quality music: 44.1KHz (sampling) 16bit</a:t>
            </a:r>
          </a:p>
          <a:p>
            <a:pPr eaLnBrk="1" hangingPunct="1"/>
            <a:r>
              <a:rPr lang="en-US" altLang="zh-TW" dirty="0">
                <a:ea typeface="新細明體" pitchFamily="18" charset="-120"/>
              </a:rPr>
              <a:t>People can understand human speech sampled at 5KHz, e.g., Telephone quality speech can be sampled at 8KHz using 8-bit data.</a:t>
            </a:r>
          </a:p>
          <a:p>
            <a:pPr eaLnBrk="1" hangingPunct="1"/>
            <a:r>
              <a:rPr lang="en-US" altLang="zh-TW" dirty="0">
                <a:ea typeface="新細明體" pitchFamily="18" charset="-120"/>
              </a:rPr>
              <a:t>Speech recognition systems normally use: 10</a:t>
            </a:r>
            <a:r>
              <a:rPr lang="en-US" altLang="zh-TW" dirty="0">
                <a:ea typeface="新細明體" pitchFamily="18" charset="-120"/>
                <a:sym typeface="Wingdings" panose="05000000000000000000" pitchFamily="2" charset="2"/>
              </a:rPr>
              <a:t></a:t>
            </a:r>
            <a:r>
              <a:rPr lang="en-US" altLang="zh-TW" dirty="0">
                <a:ea typeface="新細明體" pitchFamily="18" charset="-120"/>
              </a:rPr>
              <a:t>16KHz,12</a:t>
            </a:r>
            <a:r>
              <a:rPr lang="en-US" altLang="zh-TW" dirty="0">
                <a:ea typeface="新細明體" pitchFamily="18" charset="-120"/>
                <a:sym typeface="Wingdings" panose="05000000000000000000" pitchFamily="2" charset="2"/>
              </a:rPr>
              <a:t></a:t>
            </a:r>
            <a:r>
              <a:rPr lang="en-US" altLang="zh-TW" dirty="0">
                <a:ea typeface="新細明體" pitchFamily="18" charset="-120"/>
              </a:rPr>
              <a:t>16 bit.</a:t>
            </a:r>
          </a:p>
        </p:txBody>
      </p:sp>
      <p:sp>
        <p:nvSpPr>
          <p:cNvPr id="4" name="Footer Placeholder 3">
            <a:extLst>
              <a:ext uri="{FF2B5EF4-FFF2-40B4-BE49-F238E27FC236}">
                <a16:creationId xmlns:a16="http://schemas.microsoft.com/office/drawing/2014/main" id="{5D832F42-3B23-4681-902B-E748CEC12DBA}"/>
              </a:ext>
            </a:extLst>
          </p:cNvPr>
          <p:cNvSpPr>
            <a:spLocks noGrp="1"/>
          </p:cNvSpPr>
          <p:nvPr>
            <p:ph type="ftr" sz="quarter" idx="11"/>
          </p:nvPr>
        </p:nvSpPr>
        <p:spPr/>
        <p:txBody>
          <a:bodyPr/>
          <a:lstStyle/>
          <a:p>
            <a:pPr>
              <a:defRPr/>
            </a:pPr>
            <a:r>
              <a:rPr lang="en-US" altLang="zh-CN"/>
              <a:t>Speech recognition techniques, v.2a3</a:t>
            </a:r>
          </a:p>
        </p:txBody>
      </p:sp>
      <p:sp>
        <p:nvSpPr>
          <p:cNvPr id="5" name="Slide Number Placeholder 4">
            <a:extLst>
              <a:ext uri="{FF2B5EF4-FFF2-40B4-BE49-F238E27FC236}">
                <a16:creationId xmlns:a16="http://schemas.microsoft.com/office/drawing/2014/main" id="{E289279F-2EEB-47DB-B841-1FFDB91F97A4}"/>
              </a:ext>
            </a:extLst>
          </p:cNvPr>
          <p:cNvSpPr>
            <a:spLocks noGrp="1"/>
          </p:cNvSpPr>
          <p:nvPr>
            <p:ph type="sldNum" sz="quarter" idx="12"/>
          </p:nvPr>
        </p:nvSpPr>
        <p:spPr/>
        <p:txBody>
          <a:bodyPr/>
          <a:lstStyle/>
          <a:p>
            <a:pPr>
              <a:defRPr/>
            </a:pPr>
            <a:fld id="{736CD8FC-86ED-4AC3-A210-5D0F22D3440C}" type="slidenum">
              <a:rPr lang="en-US" altLang="en-US" smtClean="0"/>
              <a:pPr>
                <a:defRPr/>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1026"/>
          <p:cNvSpPr>
            <a:spLocks noGrp="1" noChangeArrowheads="1"/>
          </p:cNvSpPr>
          <p:nvPr>
            <p:ph type="title"/>
          </p:nvPr>
        </p:nvSpPr>
        <p:spPr>
          <a:noFill/>
        </p:spPr>
        <p:txBody>
          <a:bodyPr lIns="92075" tIns="46038" rIns="92075" bIns="46038" anchor="ctr">
            <a:normAutofit fontScale="90000"/>
          </a:bodyPr>
          <a:lstStyle/>
          <a:p>
            <a:pPr eaLnBrk="1" hangingPunct="1"/>
            <a:r>
              <a:rPr lang="en-US" altLang="zh-TW">
                <a:ea typeface="新細明體" pitchFamily="18" charset="-120"/>
              </a:rPr>
              <a:t>The spectrogram: to see the spectral envelope as time moves forward </a:t>
            </a:r>
          </a:p>
        </p:txBody>
      </p:sp>
      <p:sp>
        <p:nvSpPr>
          <p:cNvPr id="16389" name="Rectangle 1027"/>
          <p:cNvSpPr>
            <a:spLocks noGrp="1" noChangeArrowheads="1"/>
          </p:cNvSpPr>
          <p:nvPr>
            <p:ph idx="1"/>
          </p:nvPr>
        </p:nvSpPr>
        <p:spPr>
          <a:noFill/>
        </p:spPr>
        <p:txBody>
          <a:bodyPr lIns="92075" tIns="46038" rIns="92075" bIns="46038"/>
          <a:lstStyle/>
          <a:p>
            <a:pPr eaLnBrk="1" hangingPunct="1"/>
            <a:r>
              <a:rPr lang="en-US" altLang="zh-TW" sz="2000" dirty="0">
                <a:ea typeface="新細明體" pitchFamily="18" charset="-120"/>
              </a:rPr>
              <a:t>It is a visualization method (tool) to look at the frequency content of a signal.</a:t>
            </a:r>
          </a:p>
          <a:p>
            <a:pPr eaLnBrk="1" hangingPunct="1"/>
            <a:r>
              <a:rPr lang="en-US" altLang="zh-TW" sz="2000" dirty="0">
                <a:ea typeface="新細明體" pitchFamily="18" charset="-120"/>
              </a:rPr>
              <a:t>Parameter setting: (1)Window size = </a:t>
            </a:r>
            <a:r>
              <a:rPr lang="en-US" altLang="zh-TW" sz="2000" i="1" dirty="0">
                <a:ea typeface="新細明體" pitchFamily="18" charset="-120"/>
              </a:rPr>
              <a:t>N</a:t>
            </a:r>
            <a:r>
              <a:rPr lang="en-US" altLang="zh-TW" sz="2000" dirty="0">
                <a:ea typeface="新細明體" pitchFamily="18" charset="-120"/>
              </a:rPr>
              <a:t>=(e.g. 512)= number of time samples for each Fourier Transform processing. (2) non-overlapping sample size </a:t>
            </a:r>
            <a:r>
              <a:rPr lang="en-US" altLang="zh-TW" sz="2000" i="1" dirty="0">
                <a:ea typeface="新細明體" pitchFamily="18" charset="-120"/>
              </a:rPr>
              <a:t>D</a:t>
            </a:r>
            <a:r>
              <a:rPr lang="en-US" altLang="zh-TW" sz="2000" dirty="0">
                <a:ea typeface="新細明體" pitchFamily="18" charset="-120"/>
              </a:rPr>
              <a:t> . (3) frame index is </a:t>
            </a:r>
            <a:r>
              <a:rPr lang="en-US" altLang="zh-TW" sz="2000" i="1" dirty="0">
                <a:ea typeface="新細明體" pitchFamily="18" charset="-120"/>
              </a:rPr>
              <a:t>j</a:t>
            </a:r>
            <a:r>
              <a:rPr lang="en-US" altLang="zh-TW" sz="2000" dirty="0">
                <a:ea typeface="新細明體" pitchFamily="18" charset="-120"/>
              </a:rPr>
              <a:t>.</a:t>
            </a:r>
          </a:p>
          <a:p>
            <a:pPr eaLnBrk="1" hangingPunct="1"/>
            <a:r>
              <a:rPr lang="en-US" altLang="zh-TW" sz="2000" i="1" dirty="0">
                <a:ea typeface="新細明體" pitchFamily="18" charset="-120"/>
              </a:rPr>
              <a:t>t</a:t>
            </a:r>
            <a:r>
              <a:rPr lang="en-US" altLang="zh-TW" sz="2000" dirty="0">
                <a:ea typeface="新細明體" pitchFamily="18" charset="-120"/>
              </a:rPr>
              <a:t> is an integer, initialize </a:t>
            </a:r>
            <a:r>
              <a:rPr lang="en-US" altLang="zh-TW" sz="2000" i="1" dirty="0">
                <a:ea typeface="新細明體" pitchFamily="18" charset="-120"/>
              </a:rPr>
              <a:t>t</a:t>
            </a:r>
            <a:r>
              <a:rPr lang="en-US" altLang="zh-TW" sz="2000" dirty="0">
                <a:ea typeface="新細明體" pitchFamily="18" charset="-120"/>
              </a:rPr>
              <a:t>=0, j=0. X-axis = time, Y-axis = freq.</a:t>
            </a:r>
          </a:p>
          <a:p>
            <a:pPr eaLnBrk="1" hangingPunct="1"/>
            <a:r>
              <a:rPr lang="en-US" altLang="zh-TW" sz="2000" dirty="0">
                <a:ea typeface="新細明體" pitchFamily="18" charset="-120"/>
              </a:rPr>
              <a:t>Step1: </a:t>
            </a:r>
            <a:r>
              <a:rPr lang="en-US" altLang="zh-TW" sz="2000" i="1" dirty="0">
                <a:ea typeface="新細明體" pitchFamily="18" charset="-120"/>
              </a:rPr>
              <a:t>FT </a:t>
            </a:r>
            <a:r>
              <a:rPr lang="en-US" altLang="zh-TW" sz="2000" dirty="0">
                <a:ea typeface="新細明體" pitchFamily="18" charset="-120"/>
              </a:rPr>
              <a:t>samples </a:t>
            </a:r>
            <a:r>
              <a:rPr lang="en-US" altLang="zh-TW" sz="2000" i="1" dirty="0" err="1">
                <a:ea typeface="新細明體" pitchFamily="18" charset="-120"/>
              </a:rPr>
              <a:t>s</a:t>
            </a:r>
            <a:r>
              <a:rPr lang="en-US" altLang="zh-TW" sz="2000" i="1" baseline="-25000" dirty="0" err="1">
                <a:ea typeface="新細明體" pitchFamily="18" charset="-120"/>
              </a:rPr>
              <a:t>t+j</a:t>
            </a:r>
            <a:r>
              <a:rPr lang="en-US" altLang="zh-TW" sz="2000" i="1" baseline="-25000" dirty="0">
                <a:ea typeface="新細明體" pitchFamily="18" charset="-120"/>
              </a:rPr>
              <a:t>*D</a:t>
            </a:r>
            <a:r>
              <a:rPr lang="en-US" altLang="zh-TW" sz="2000" i="1" dirty="0">
                <a:ea typeface="新細明體" pitchFamily="18" charset="-120"/>
              </a:rPr>
              <a:t> </a:t>
            </a:r>
            <a:r>
              <a:rPr lang="en-US" altLang="zh-TW" sz="2000" dirty="0">
                <a:ea typeface="新細明體" pitchFamily="18" charset="-120"/>
              </a:rPr>
              <a:t>to</a:t>
            </a:r>
            <a:r>
              <a:rPr lang="en-US" altLang="zh-TW" sz="2000" i="1" dirty="0">
                <a:ea typeface="新細明體" pitchFamily="18" charset="-120"/>
              </a:rPr>
              <a:t> s</a:t>
            </a:r>
            <a:r>
              <a:rPr lang="en-US" altLang="zh-TW" sz="2000" i="1" baseline="-25000" dirty="0">
                <a:ea typeface="新細明體" pitchFamily="18" charset="-120"/>
              </a:rPr>
              <a:t>t+512+j*D</a:t>
            </a:r>
            <a:endParaRPr lang="en-US" altLang="zh-TW" sz="2000" i="1" dirty="0">
              <a:ea typeface="新細明體" pitchFamily="18" charset="-120"/>
            </a:endParaRPr>
          </a:p>
          <a:p>
            <a:pPr eaLnBrk="1" hangingPunct="1"/>
            <a:r>
              <a:rPr lang="en-US" altLang="zh-TW" sz="2000" dirty="0">
                <a:ea typeface="新細明體" pitchFamily="18" charset="-120"/>
              </a:rPr>
              <a:t>Step2: plot </a:t>
            </a:r>
            <a:r>
              <a:rPr lang="en-US" altLang="zh-TW" sz="2000" i="1" dirty="0">
                <a:ea typeface="新細明體" pitchFamily="18" charset="-120"/>
              </a:rPr>
              <a:t>FT result (</a:t>
            </a:r>
            <a:r>
              <a:rPr lang="en-US" altLang="zh-TW" sz="2000" dirty="0" err="1">
                <a:ea typeface="新細明體" pitchFamily="18" charset="-120"/>
              </a:rPr>
              <a:t>freq</a:t>
            </a:r>
            <a:r>
              <a:rPr lang="en-US" altLang="zh-TW" sz="2000" dirty="0">
                <a:ea typeface="新細明體" pitchFamily="18" charset="-120"/>
              </a:rPr>
              <a:t> </a:t>
            </a:r>
            <a:r>
              <a:rPr lang="en-US" altLang="zh-TW" sz="2000" dirty="0" err="1">
                <a:ea typeface="新細明體" pitchFamily="18" charset="-120"/>
              </a:rPr>
              <a:t>v.s</a:t>
            </a:r>
            <a:r>
              <a:rPr lang="en-US" altLang="zh-TW" sz="2000" dirty="0">
                <a:ea typeface="新細明體" pitchFamily="18" charset="-120"/>
              </a:rPr>
              <a:t>. energy) spectral envelope vertically using different gray scale.</a:t>
            </a:r>
          </a:p>
          <a:p>
            <a:pPr eaLnBrk="1" hangingPunct="1"/>
            <a:r>
              <a:rPr lang="en-US" altLang="zh-TW" sz="2000" dirty="0">
                <a:ea typeface="新細明體" pitchFamily="18" charset="-120"/>
              </a:rPr>
              <a:t>Step3: j=j+1</a:t>
            </a:r>
          </a:p>
          <a:p>
            <a:pPr eaLnBrk="1" hangingPunct="1"/>
            <a:r>
              <a:rPr lang="en-US" altLang="zh-TW" sz="2000" dirty="0">
                <a:ea typeface="新細明體" pitchFamily="18" charset="-120"/>
              </a:rPr>
              <a:t>Repeat Step1,2,3  until </a:t>
            </a:r>
            <a:r>
              <a:rPr lang="en-US" altLang="zh-TW" sz="2000" i="1" dirty="0">
                <a:ea typeface="新細明體" pitchFamily="18" charset="-120"/>
              </a:rPr>
              <a:t>j</a:t>
            </a:r>
            <a:r>
              <a:rPr lang="en-US" altLang="zh-TW" sz="2000" dirty="0">
                <a:ea typeface="新細明體" pitchFamily="18" charset="-120"/>
              </a:rPr>
              <a:t>*</a:t>
            </a:r>
            <a:r>
              <a:rPr lang="en-US" altLang="zh-TW" sz="2000" i="1" dirty="0">
                <a:ea typeface="新細明體" pitchFamily="18" charset="-120"/>
              </a:rPr>
              <a:t>D+t+512</a:t>
            </a:r>
            <a:r>
              <a:rPr lang="en-US" altLang="zh-TW" sz="2000" dirty="0">
                <a:ea typeface="新細明體" pitchFamily="18" charset="-120"/>
              </a:rPr>
              <a:t> &gt;length of the </a:t>
            </a:r>
            <a:r>
              <a:rPr lang="en-US" altLang="zh-TW" sz="2400" dirty="0">
                <a:ea typeface="新細明體" pitchFamily="18" charset="-120"/>
              </a:rPr>
              <a:t>input signal.</a:t>
            </a:r>
          </a:p>
        </p:txBody>
      </p:sp>
      <p:sp>
        <p:nvSpPr>
          <p:cNvPr id="4" name="Footer Placeholder 3">
            <a:extLst>
              <a:ext uri="{FF2B5EF4-FFF2-40B4-BE49-F238E27FC236}">
                <a16:creationId xmlns:a16="http://schemas.microsoft.com/office/drawing/2014/main" id="{75140708-8981-4F92-BCAF-73BE46C2A4C5}"/>
              </a:ext>
            </a:extLst>
          </p:cNvPr>
          <p:cNvSpPr>
            <a:spLocks noGrp="1"/>
          </p:cNvSpPr>
          <p:nvPr>
            <p:ph type="ftr" sz="quarter" idx="11"/>
          </p:nvPr>
        </p:nvSpPr>
        <p:spPr/>
        <p:txBody>
          <a:bodyPr/>
          <a:lstStyle/>
          <a:p>
            <a:pPr>
              <a:defRPr/>
            </a:pPr>
            <a:r>
              <a:rPr lang="en-US" altLang="zh-CN"/>
              <a:t>Speech recognition techniques, v.2a3</a:t>
            </a:r>
          </a:p>
        </p:txBody>
      </p:sp>
      <p:sp>
        <p:nvSpPr>
          <p:cNvPr id="5" name="Slide Number Placeholder 4">
            <a:extLst>
              <a:ext uri="{FF2B5EF4-FFF2-40B4-BE49-F238E27FC236}">
                <a16:creationId xmlns:a16="http://schemas.microsoft.com/office/drawing/2014/main" id="{321FFFF5-A857-41AD-96CE-ACBF9E05694C}"/>
              </a:ext>
            </a:extLst>
          </p:cNvPr>
          <p:cNvSpPr>
            <a:spLocks noGrp="1"/>
          </p:cNvSpPr>
          <p:nvPr>
            <p:ph type="sldNum" sz="quarter" idx="12"/>
          </p:nvPr>
        </p:nvSpPr>
        <p:spPr/>
        <p:txBody>
          <a:bodyPr/>
          <a:lstStyle/>
          <a:p>
            <a:pPr>
              <a:defRPr/>
            </a:pPr>
            <a:fld id="{736CD8FC-86ED-4AC3-A210-5D0F22D3440C}" type="slidenum">
              <a:rPr lang="en-US" altLang="en-US" smtClean="0"/>
              <a:pPr>
                <a:defRPr/>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0638"/>
            <a:ext cx="7620000" cy="6275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70" name="Rectangle 2"/>
          <p:cNvSpPr>
            <a:spLocks noChangeArrowheads="1"/>
          </p:cNvSpPr>
          <p:nvPr/>
        </p:nvSpPr>
        <p:spPr bwMode="auto">
          <a:xfrm>
            <a:off x="2228850" y="476250"/>
            <a:ext cx="7673975"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defRPr/>
            </a:pPr>
            <a:r>
              <a:rPr lang="en-US" altLang="zh-TW" sz="4400" i="1">
                <a:solidFill>
                  <a:schemeClr val="tx2"/>
                </a:solidFill>
                <a:effectLst>
                  <a:outerShdw blurRad="38100" dist="38100" dir="2700000" algn="tl">
                    <a:srgbClr val="C0C0C0"/>
                  </a:outerShdw>
                </a:effectLst>
                <a:latin typeface="Times New Roman" pitchFamily="18" charset="0"/>
                <a:ea typeface="新細明體" charset="-120"/>
              </a:rPr>
              <a:t>A specgram</a:t>
            </a:r>
          </a:p>
        </p:txBody>
      </p:sp>
      <p:grpSp>
        <p:nvGrpSpPr>
          <p:cNvPr id="17414" name="Group 15"/>
          <p:cNvGrpSpPr>
            <a:grpSpLocks/>
          </p:cNvGrpSpPr>
          <p:nvPr/>
        </p:nvGrpSpPr>
        <p:grpSpPr bwMode="auto">
          <a:xfrm>
            <a:off x="3048000" y="990600"/>
            <a:ext cx="6854825" cy="4343400"/>
            <a:chOff x="1920" y="624"/>
            <a:chExt cx="4318" cy="2736"/>
          </a:xfrm>
        </p:grpSpPr>
        <p:sp useBgFill="1">
          <p:nvSpPr>
            <p:cNvPr id="17416" name="Text Box 5"/>
            <p:cNvSpPr txBox="1">
              <a:spLocks noChangeArrowheads="1"/>
            </p:cNvSpPr>
            <p:nvPr/>
          </p:nvSpPr>
          <p:spPr bwMode="auto">
            <a:xfrm>
              <a:off x="3310" y="624"/>
              <a:ext cx="2928" cy="978"/>
            </a:xfrm>
            <a:prstGeom prst="rect">
              <a:avLst/>
            </a:prstGeom>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eaLnBrk="1" hangingPunct="1">
                <a:spcBef>
                  <a:spcPct val="50000"/>
                </a:spcBef>
              </a:pPr>
              <a:r>
                <a:rPr kumimoji="1" lang="en-US" altLang="zh-TW" sz="2400">
                  <a:latin typeface="Times New Roman" pitchFamily="18" charset="0"/>
                </a:rPr>
                <a:t>Specgram: The </a:t>
              </a:r>
              <a:r>
                <a:rPr kumimoji="1" lang="en-US" altLang="zh-TW" sz="2400" u="sng">
                  <a:latin typeface="Times New Roman" pitchFamily="18" charset="0"/>
                </a:rPr>
                <a:t>white bands</a:t>
              </a:r>
              <a:r>
                <a:rPr kumimoji="1" lang="en-US" altLang="zh-TW" sz="2400">
                  <a:latin typeface="Times New Roman" pitchFamily="18" charset="0"/>
                </a:rPr>
                <a:t> are the formants which represent high energy frequency contents of the speech signal</a:t>
              </a:r>
            </a:p>
          </p:txBody>
        </p:sp>
        <p:sp>
          <p:nvSpPr>
            <p:cNvPr id="17417" name="Line 6"/>
            <p:cNvSpPr>
              <a:spLocks noChangeShapeType="1"/>
            </p:cNvSpPr>
            <p:nvPr/>
          </p:nvSpPr>
          <p:spPr bwMode="auto">
            <a:xfrm flipH="1">
              <a:off x="2064" y="1536"/>
              <a:ext cx="1200" cy="1104"/>
            </a:xfrm>
            <a:prstGeom prst="line">
              <a:avLst/>
            </a:prstGeom>
            <a:noFill/>
            <a:ln w="571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8" name="Line 7"/>
            <p:cNvSpPr>
              <a:spLocks noChangeShapeType="1"/>
            </p:cNvSpPr>
            <p:nvPr/>
          </p:nvSpPr>
          <p:spPr bwMode="auto">
            <a:xfrm flipH="1">
              <a:off x="2208" y="1536"/>
              <a:ext cx="1056" cy="720"/>
            </a:xfrm>
            <a:prstGeom prst="line">
              <a:avLst/>
            </a:prstGeom>
            <a:noFill/>
            <a:ln w="571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9" name="Line 8"/>
            <p:cNvSpPr>
              <a:spLocks noChangeShapeType="1"/>
            </p:cNvSpPr>
            <p:nvPr/>
          </p:nvSpPr>
          <p:spPr bwMode="auto">
            <a:xfrm flipH="1">
              <a:off x="2112" y="1536"/>
              <a:ext cx="1104" cy="48"/>
            </a:xfrm>
            <a:prstGeom prst="line">
              <a:avLst/>
            </a:prstGeom>
            <a:noFill/>
            <a:ln w="571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0" name="Line 10"/>
            <p:cNvSpPr>
              <a:spLocks noChangeShapeType="1"/>
            </p:cNvSpPr>
            <p:nvPr/>
          </p:nvSpPr>
          <p:spPr bwMode="auto">
            <a:xfrm flipH="1">
              <a:off x="1920" y="1536"/>
              <a:ext cx="1344" cy="1824"/>
            </a:xfrm>
            <a:prstGeom prst="line">
              <a:avLst/>
            </a:prstGeom>
            <a:noFill/>
            <a:ln w="571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17415"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6096000"/>
            <a:ext cx="6781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a:extLst>
              <a:ext uri="{FF2B5EF4-FFF2-40B4-BE49-F238E27FC236}">
                <a16:creationId xmlns:a16="http://schemas.microsoft.com/office/drawing/2014/main" id="{81ECB998-AB44-428D-BAB8-2A597816B2D4}"/>
              </a:ext>
            </a:extLst>
          </p:cNvPr>
          <p:cNvSpPr>
            <a:spLocks noGrp="1"/>
          </p:cNvSpPr>
          <p:nvPr>
            <p:ph type="ftr" sz="quarter" idx="11"/>
          </p:nvPr>
        </p:nvSpPr>
        <p:spPr/>
        <p:txBody>
          <a:bodyPr/>
          <a:lstStyle/>
          <a:p>
            <a:pPr>
              <a:defRPr/>
            </a:pPr>
            <a:r>
              <a:rPr lang="en-US" altLang="zh-CN"/>
              <a:t>Speech recognition techniques, v.2a3</a:t>
            </a:r>
          </a:p>
        </p:txBody>
      </p:sp>
      <p:sp>
        <p:nvSpPr>
          <p:cNvPr id="5" name="Slide Number Placeholder 4">
            <a:extLst>
              <a:ext uri="{FF2B5EF4-FFF2-40B4-BE49-F238E27FC236}">
                <a16:creationId xmlns:a16="http://schemas.microsoft.com/office/drawing/2014/main" id="{CFB6B5F6-2455-4237-B5AE-E173926C524E}"/>
              </a:ext>
            </a:extLst>
          </p:cNvPr>
          <p:cNvSpPr>
            <a:spLocks noGrp="1"/>
          </p:cNvSpPr>
          <p:nvPr>
            <p:ph type="sldNum" sz="quarter" idx="12"/>
          </p:nvPr>
        </p:nvSpPr>
        <p:spPr/>
        <p:txBody>
          <a:bodyPr/>
          <a:lstStyle/>
          <a:p>
            <a:pPr>
              <a:defRPr/>
            </a:pPr>
            <a:fld id="{34666D7A-5006-4EAC-87BB-EAF11C7200CE}" type="slidenum">
              <a:rPr lang="en-US" altLang="en-US" smtClean="0"/>
              <a:pPr>
                <a:defRPr/>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413" y="381000"/>
            <a:ext cx="8780462" cy="5722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useBgFill="1">
        <p:nvSpPr>
          <p:cNvPr id="18437" name="Text Box 4"/>
          <p:cNvSpPr txBox="1">
            <a:spLocks noChangeArrowheads="1"/>
          </p:cNvSpPr>
          <p:nvPr/>
        </p:nvSpPr>
        <p:spPr bwMode="auto">
          <a:xfrm>
            <a:off x="5943600" y="4267200"/>
            <a:ext cx="2913063" cy="457200"/>
          </a:xfrm>
          <a:prstGeom prst="rect">
            <a:avLst/>
          </a:prstGeom>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eaLnBrk="1" hangingPunct="1"/>
            <a:r>
              <a:rPr kumimoji="1" lang="en-US" altLang="zh-TW" sz="2400">
                <a:latin typeface="Times New Roman" pitchFamily="18" charset="0"/>
              </a:rPr>
              <a:t>Better time. resolution</a:t>
            </a:r>
          </a:p>
        </p:txBody>
      </p:sp>
      <p:sp useBgFill="1">
        <p:nvSpPr>
          <p:cNvPr id="18438" name="Text Box 5"/>
          <p:cNvSpPr txBox="1">
            <a:spLocks noChangeArrowheads="1"/>
          </p:cNvSpPr>
          <p:nvPr/>
        </p:nvSpPr>
        <p:spPr bwMode="auto">
          <a:xfrm>
            <a:off x="5637213" y="1219200"/>
            <a:ext cx="3514725" cy="457200"/>
          </a:xfrm>
          <a:prstGeom prst="rect">
            <a:avLst/>
          </a:prstGeom>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eaLnBrk="1" hangingPunct="1"/>
            <a:r>
              <a:rPr kumimoji="1" lang="en-US" altLang="zh-TW" sz="2400">
                <a:latin typeface="Times New Roman" pitchFamily="18" charset="0"/>
              </a:rPr>
              <a:t>Better frequency resolution</a:t>
            </a:r>
          </a:p>
        </p:txBody>
      </p:sp>
      <p:sp>
        <p:nvSpPr>
          <p:cNvPr id="18439" name="Text Box 8"/>
          <p:cNvSpPr txBox="1">
            <a:spLocks noChangeArrowheads="1"/>
          </p:cNvSpPr>
          <p:nvPr/>
        </p:nvSpPr>
        <p:spPr bwMode="auto">
          <a:xfrm>
            <a:off x="228600" y="1143000"/>
            <a:ext cx="838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eaLnBrk="1" hangingPunct="1">
              <a:spcBef>
                <a:spcPct val="50000"/>
              </a:spcBef>
            </a:pPr>
            <a:r>
              <a:rPr kumimoji="1" lang="en-US" altLang="zh-TW" sz="2400">
                <a:latin typeface="Times New Roman" pitchFamily="18" charset="0"/>
              </a:rPr>
              <a:t>Freq.</a:t>
            </a:r>
          </a:p>
        </p:txBody>
      </p:sp>
      <p:sp>
        <p:nvSpPr>
          <p:cNvPr id="18440" name="Text Box 9"/>
          <p:cNvSpPr txBox="1">
            <a:spLocks noChangeArrowheads="1"/>
          </p:cNvSpPr>
          <p:nvPr/>
        </p:nvSpPr>
        <p:spPr bwMode="auto">
          <a:xfrm>
            <a:off x="228600" y="2667000"/>
            <a:ext cx="838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eaLnBrk="1" hangingPunct="1">
              <a:spcBef>
                <a:spcPct val="50000"/>
              </a:spcBef>
            </a:pPr>
            <a:r>
              <a:rPr kumimoji="1" lang="en-US" altLang="zh-TW" sz="2400">
                <a:latin typeface="Times New Roman" pitchFamily="18" charset="0"/>
              </a:rPr>
              <a:t>Freq.</a:t>
            </a:r>
          </a:p>
        </p:txBody>
      </p:sp>
      <p:pic>
        <p:nvPicPr>
          <p:cNvPr id="18441"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813" y="5943600"/>
            <a:ext cx="8686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a:extLst>
              <a:ext uri="{FF2B5EF4-FFF2-40B4-BE49-F238E27FC236}">
                <a16:creationId xmlns:a16="http://schemas.microsoft.com/office/drawing/2014/main" id="{BCEC351F-F6F9-45B4-AED8-6A128382B1FE}"/>
              </a:ext>
            </a:extLst>
          </p:cNvPr>
          <p:cNvSpPr>
            <a:spLocks noGrp="1"/>
          </p:cNvSpPr>
          <p:nvPr>
            <p:ph type="ftr" sz="quarter" idx="11"/>
          </p:nvPr>
        </p:nvSpPr>
        <p:spPr/>
        <p:txBody>
          <a:bodyPr/>
          <a:lstStyle/>
          <a:p>
            <a:pPr>
              <a:defRPr/>
            </a:pPr>
            <a:r>
              <a:rPr lang="en-US" altLang="zh-CN"/>
              <a:t>Speech recognition techniques, v.2a3</a:t>
            </a:r>
          </a:p>
        </p:txBody>
      </p:sp>
      <p:sp>
        <p:nvSpPr>
          <p:cNvPr id="5" name="Slide Number Placeholder 4">
            <a:extLst>
              <a:ext uri="{FF2B5EF4-FFF2-40B4-BE49-F238E27FC236}">
                <a16:creationId xmlns:a16="http://schemas.microsoft.com/office/drawing/2014/main" id="{2E6B30F1-2E54-48F8-A64F-C031C3C12883}"/>
              </a:ext>
            </a:extLst>
          </p:cNvPr>
          <p:cNvSpPr>
            <a:spLocks noGrp="1"/>
          </p:cNvSpPr>
          <p:nvPr>
            <p:ph type="sldNum" sz="quarter" idx="12"/>
          </p:nvPr>
        </p:nvSpPr>
        <p:spPr/>
        <p:txBody>
          <a:bodyPr/>
          <a:lstStyle/>
          <a:p>
            <a:pPr>
              <a:defRPr/>
            </a:pPr>
            <a:fld id="{34666D7A-5006-4EAC-87BB-EAF11C7200CE}" type="slidenum">
              <a:rPr lang="en-US" altLang="en-US" smtClean="0"/>
              <a:pPr>
                <a:defRPr/>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4413" y="1524000"/>
            <a:ext cx="5484812" cy="4516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03" name="Rectangle 3"/>
          <p:cNvSpPr>
            <a:spLocks noChangeArrowheads="1"/>
          </p:cNvSpPr>
          <p:nvPr/>
        </p:nvSpPr>
        <p:spPr bwMode="auto">
          <a:xfrm>
            <a:off x="2228850" y="476250"/>
            <a:ext cx="7673975"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defRPr/>
            </a:pPr>
            <a:r>
              <a:rPr lang="en-US" altLang="zh-TW" sz="4400" i="1">
                <a:solidFill>
                  <a:schemeClr val="tx2"/>
                </a:solidFill>
                <a:effectLst>
                  <a:outerShdw blurRad="38100" dist="38100" dir="2700000" algn="tl">
                    <a:srgbClr val="C0C0C0"/>
                  </a:outerShdw>
                </a:effectLst>
                <a:latin typeface="Times New Roman" pitchFamily="18" charset="0"/>
                <a:ea typeface="新細明體" charset="-120"/>
              </a:rPr>
              <a:t>How to generate a spectrogram?</a:t>
            </a:r>
          </a:p>
        </p:txBody>
      </p:sp>
      <p:pic>
        <p:nvPicPr>
          <p:cNvPr id="1946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4413" y="6096000"/>
            <a:ext cx="5486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a:extLst>
              <a:ext uri="{FF2B5EF4-FFF2-40B4-BE49-F238E27FC236}">
                <a16:creationId xmlns:a16="http://schemas.microsoft.com/office/drawing/2014/main" id="{C425D80B-8BB8-43BC-B32E-DC9416278636}"/>
              </a:ext>
            </a:extLst>
          </p:cNvPr>
          <p:cNvSpPr>
            <a:spLocks noGrp="1"/>
          </p:cNvSpPr>
          <p:nvPr>
            <p:ph type="ftr" sz="quarter" idx="11"/>
          </p:nvPr>
        </p:nvSpPr>
        <p:spPr/>
        <p:txBody>
          <a:bodyPr/>
          <a:lstStyle/>
          <a:p>
            <a:pPr>
              <a:defRPr/>
            </a:pPr>
            <a:r>
              <a:rPr lang="en-US" altLang="zh-CN"/>
              <a:t>Speech recognition techniques, v.2a3</a:t>
            </a:r>
          </a:p>
        </p:txBody>
      </p:sp>
      <p:sp>
        <p:nvSpPr>
          <p:cNvPr id="5" name="Slide Number Placeholder 4">
            <a:extLst>
              <a:ext uri="{FF2B5EF4-FFF2-40B4-BE49-F238E27FC236}">
                <a16:creationId xmlns:a16="http://schemas.microsoft.com/office/drawing/2014/main" id="{1567076C-7BEA-45DD-A014-56F76D6304B3}"/>
              </a:ext>
            </a:extLst>
          </p:cNvPr>
          <p:cNvSpPr>
            <a:spLocks noGrp="1"/>
          </p:cNvSpPr>
          <p:nvPr>
            <p:ph type="sldNum" sz="quarter" idx="12"/>
          </p:nvPr>
        </p:nvSpPr>
        <p:spPr/>
        <p:txBody>
          <a:bodyPr/>
          <a:lstStyle/>
          <a:p>
            <a:pPr>
              <a:defRPr/>
            </a:pPr>
            <a:fld id="{34666D7A-5006-4EAC-87BB-EAF11C7200CE}" type="slidenum">
              <a:rPr lang="en-US" altLang="en-US" smtClean="0"/>
              <a:pPr>
                <a:defRPr/>
              </a:pPr>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3"/>
          <p:cNvSpPr>
            <a:spLocks noChangeArrowheads="1"/>
          </p:cNvSpPr>
          <p:nvPr/>
        </p:nvSpPr>
        <p:spPr bwMode="auto">
          <a:xfrm>
            <a:off x="455613" y="-6350"/>
            <a:ext cx="9447212"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defRPr/>
            </a:pPr>
            <a:r>
              <a:rPr lang="en-US" altLang="zh-TW" sz="3200" i="1" dirty="0">
                <a:solidFill>
                  <a:schemeClr val="tx2"/>
                </a:solidFill>
                <a:effectLst>
                  <a:outerShdw blurRad="38100" dist="38100" dir="2700000" algn="tl">
                    <a:srgbClr val="C0C0C0"/>
                  </a:outerShdw>
                </a:effectLst>
                <a:latin typeface="Times New Roman" pitchFamily="18" charset="0"/>
                <a:ea typeface="新細明體" charset="-120"/>
              </a:rPr>
              <a:t>Procedures to generate a spectrogram (Specgram1)</a:t>
            </a:r>
          </a:p>
          <a:p>
            <a:pPr>
              <a:defRPr/>
            </a:pPr>
            <a:r>
              <a:rPr lang="en-US" altLang="zh-TW" i="1" dirty="0">
                <a:solidFill>
                  <a:schemeClr val="tx2"/>
                </a:solidFill>
                <a:effectLst>
                  <a:outerShdw blurRad="38100" dist="38100" dir="2700000" algn="tl">
                    <a:srgbClr val="C0C0C0"/>
                  </a:outerShdw>
                </a:effectLst>
                <a:latin typeface="Times New Roman" pitchFamily="18" charset="0"/>
                <a:ea typeface="新細明體" charset="-120"/>
              </a:rPr>
              <a:t>Window=256-&gt; each frame has 256 samples</a:t>
            </a:r>
          </a:p>
          <a:p>
            <a:pPr>
              <a:defRPr/>
            </a:pPr>
            <a:r>
              <a:rPr lang="en-US" altLang="zh-TW" i="1" dirty="0">
                <a:solidFill>
                  <a:schemeClr val="tx2"/>
                </a:solidFill>
                <a:effectLst>
                  <a:outerShdw blurRad="38100" dist="38100" dir="2700000" algn="tl">
                    <a:srgbClr val="C0C0C0"/>
                  </a:outerShdw>
                </a:effectLst>
                <a:latin typeface="Times New Roman" pitchFamily="18" charset="0"/>
                <a:ea typeface="新細明體" charset="-120"/>
              </a:rPr>
              <a:t>Sampling is </a:t>
            </a:r>
            <a:r>
              <a:rPr lang="en-US" altLang="zh-TW" i="1" dirty="0" err="1">
                <a:solidFill>
                  <a:schemeClr val="tx2"/>
                </a:solidFill>
                <a:effectLst>
                  <a:outerShdw blurRad="38100" dist="38100" dir="2700000" algn="tl">
                    <a:srgbClr val="C0C0C0"/>
                  </a:outerShdw>
                </a:effectLst>
                <a:latin typeface="Times New Roman" pitchFamily="18" charset="0"/>
                <a:ea typeface="新細明體" charset="-120"/>
              </a:rPr>
              <a:t>fs</a:t>
            </a:r>
            <a:r>
              <a:rPr lang="en-US" altLang="zh-TW" i="1" dirty="0">
                <a:solidFill>
                  <a:schemeClr val="tx2"/>
                </a:solidFill>
                <a:effectLst>
                  <a:outerShdw blurRad="38100" dist="38100" dir="2700000" algn="tl">
                    <a:srgbClr val="C0C0C0"/>
                  </a:outerShdw>
                </a:effectLst>
                <a:latin typeface="Times New Roman" pitchFamily="18" charset="0"/>
                <a:ea typeface="新細明體" charset="-120"/>
              </a:rPr>
              <a:t>=22050, so maximum frequency is 22050/2=11025 Hz</a:t>
            </a:r>
          </a:p>
          <a:p>
            <a:pPr>
              <a:defRPr/>
            </a:pPr>
            <a:r>
              <a:rPr lang="en-US" altLang="zh-TW" i="1" dirty="0" err="1">
                <a:solidFill>
                  <a:schemeClr val="tx2"/>
                </a:solidFill>
                <a:effectLst>
                  <a:outerShdw blurRad="38100" dist="38100" dir="2700000" algn="tl">
                    <a:srgbClr val="C0C0C0"/>
                  </a:outerShdw>
                </a:effectLst>
                <a:latin typeface="Times New Roman" pitchFamily="18" charset="0"/>
                <a:ea typeface="新細明體" charset="-120"/>
              </a:rPr>
              <a:t>Nonverlap</a:t>
            </a:r>
            <a:r>
              <a:rPr lang="en-US" altLang="zh-TW" i="1" dirty="0">
                <a:solidFill>
                  <a:schemeClr val="tx2"/>
                </a:solidFill>
                <a:effectLst>
                  <a:outerShdw blurRad="38100" dist="38100" dir="2700000" algn="tl">
                    <a:srgbClr val="C0C0C0"/>
                  </a:outerShdw>
                </a:effectLst>
                <a:latin typeface="Times New Roman" pitchFamily="18" charset="0"/>
                <a:ea typeface="新細明體" charset="-120"/>
              </a:rPr>
              <a:t> =window*0.95=256*.95=243</a:t>
            </a:r>
            <a:r>
              <a:rPr lang="en-US" altLang="zh-TW" i="1" dirty="0">
                <a:solidFill>
                  <a:schemeClr val="tx2"/>
                </a:solidFill>
                <a:effectLst>
                  <a:outerShdw blurRad="38100" dist="38100" dir="2700000" algn="tl">
                    <a:srgbClr val="C0C0C0"/>
                  </a:outerShdw>
                </a:effectLst>
                <a:latin typeface="Times New Roman" pitchFamily="18" charset="0"/>
                <a:ea typeface="新細明體" charset="-120"/>
                <a:sym typeface="Wingdings" pitchFamily="2" charset="2"/>
              </a:rPr>
              <a:t> , overlap is </a:t>
            </a:r>
            <a:r>
              <a:rPr lang="en-US" altLang="zh-TW" i="1" dirty="0">
                <a:solidFill>
                  <a:schemeClr val="tx2"/>
                </a:solidFill>
                <a:effectLst>
                  <a:outerShdw blurRad="38100" dist="38100" dir="2700000" algn="tl">
                    <a:srgbClr val="C0C0C0"/>
                  </a:outerShdw>
                </a:effectLst>
                <a:latin typeface="Times New Roman" pitchFamily="18" charset="0"/>
                <a:ea typeface="新細明體" charset="-120"/>
              </a:rPr>
              <a:t>small (overlapping =256-243=13 samples)</a:t>
            </a:r>
          </a:p>
        </p:txBody>
      </p:sp>
      <p:sp>
        <p:nvSpPr>
          <p:cNvPr id="20485" name="Text Box 9"/>
          <p:cNvSpPr txBox="1">
            <a:spLocks noChangeArrowheads="1"/>
          </p:cNvSpPr>
          <p:nvPr/>
        </p:nvSpPr>
        <p:spPr bwMode="auto">
          <a:xfrm>
            <a:off x="303213" y="2362200"/>
            <a:ext cx="4079875"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pPr>
              <a:buFontTx/>
              <a:buChar char="•"/>
            </a:pPr>
            <a:r>
              <a:rPr lang="en-US" altLang="en-US"/>
              <a:t>For each frame (256 samples)</a:t>
            </a:r>
          </a:p>
          <a:p>
            <a:r>
              <a:rPr lang="en-US" altLang="en-US"/>
              <a:t>Find the magnitude of Fourier</a:t>
            </a:r>
          </a:p>
          <a:p>
            <a:r>
              <a:rPr lang="en-US" altLang="en-US"/>
              <a:t>X_magnitude(m), m=0,1,2, 128  </a:t>
            </a:r>
          </a:p>
          <a:p>
            <a:endParaRPr lang="en-US" altLang="en-US"/>
          </a:p>
          <a:p>
            <a:pPr>
              <a:buFontTx/>
              <a:buChar char="•"/>
            </a:pPr>
            <a:r>
              <a:rPr lang="en-US" altLang="en-US"/>
              <a:t>Plot X_magnitude(m)=  </a:t>
            </a:r>
          </a:p>
          <a:p>
            <a:r>
              <a:rPr lang="en-US" altLang="en-US"/>
              <a:t>Vertically, </a:t>
            </a:r>
          </a:p>
          <a:p>
            <a:r>
              <a:rPr lang="en-US" altLang="en-US"/>
              <a:t>-m is the vertical axis</a:t>
            </a:r>
          </a:p>
          <a:p>
            <a:r>
              <a:rPr lang="en-US" altLang="en-US"/>
              <a:t>-|X(m)|=X_magnitude(m) is </a:t>
            </a:r>
          </a:p>
          <a:p>
            <a:r>
              <a:rPr lang="en-US" altLang="en-US"/>
              <a:t> represented by intensity</a:t>
            </a:r>
          </a:p>
          <a:p>
            <a:endParaRPr lang="en-US" altLang="en-US"/>
          </a:p>
          <a:p>
            <a:pPr>
              <a:buFontTx/>
              <a:buChar char="•"/>
            </a:pPr>
            <a:r>
              <a:rPr lang="en-US" altLang="en-US"/>
              <a:t>Repeat above for all frames</a:t>
            </a:r>
          </a:p>
          <a:p>
            <a:r>
              <a:rPr lang="en-US" altLang="en-US"/>
              <a:t>q=1,2,..Q</a:t>
            </a:r>
          </a:p>
          <a:p>
            <a:endParaRPr lang="en-US" altLang="en-US"/>
          </a:p>
          <a:p>
            <a:endParaRPr lang="en-US" altLang="en-US"/>
          </a:p>
        </p:txBody>
      </p:sp>
      <p:grpSp>
        <p:nvGrpSpPr>
          <p:cNvPr id="20486" name="Group 42"/>
          <p:cNvGrpSpPr>
            <a:grpSpLocks/>
          </p:cNvGrpSpPr>
          <p:nvPr/>
        </p:nvGrpSpPr>
        <p:grpSpPr bwMode="auto">
          <a:xfrm>
            <a:off x="2589213" y="1447800"/>
            <a:ext cx="7313612" cy="5410200"/>
            <a:chOff x="1631" y="912"/>
            <a:chExt cx="4607" cy="3408"/>
          </a:xfrm>
        </p:grpSpPr>
        <p:pic>
          <p:nvPicPr>
            <p:cNvPr id="2048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3" y="960"/>
              <a:ext cx="3455" cy="28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8" name="Oval 5"/>
            <p:cNvSpPr>
              <a:spLocks noChangeArrowheads="1"/>
            </p:cNvSpPr>
            <p:nvPr/>
          </p:nvSpPr>
          <p:spPr bwMode="auto">
            <a:xfrm>
              <a:off x="3214" y="3888"/>
              <a:ext cx="241" cy="384"/>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endParaRPr lang="en-US" altLang="en-US"/>
            </a:p>
          </p:txBody>
        </p:sp>
        <p:sp>
          <p:nvSpPr>
            <p:cNvPr id="20489" name="Oval 7"/>
            <p:cNvSpPr>
              <a:spLocks noChangeArrowheads="1"/>
            </p:cNvSpPr>
            <p:nvPr/>
          </p:nvSpPr>
          <p:spPr bwMode="auto">
            <a:xfrm>
              <a:off x="3407" y="3888"/>
              <a:ext cx="240" cy="384"/>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endParaRPr lang="en-US" altLang="en-US"/>
            </a:p>
          </p:txBody>
        </p:sp>
        <p:sp>
          <p:nvSpPr>
            <p:cNvPr id="20490" name="Oval 8"/>
            <p:cNvSpPr>
              <a:spLocks noChangeArrowheads="1"/>
            </p:cNvSpPr>
            <p:nvPr/>
          </p:nvSpPr>
          <p:spPr bwMode="auto">
            <a:xfrm>
              <a:off x="3599" y="3888"/>
              <a:ext cx="240" cy="384"/>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endParaRPr lang="en-US" altLang="en-US"/>
            </a:p>
          </p:txBody>
        </p:sp>
        <p:sp>
          <p:nvSpPr>
            <p:cNvPr id="20491" name="Text Box 11"/>
            <p:cNvSpPr txBox="1">
              <a:spLocks noChangeArrowheads="1"/>
            </p:cNvSpPr>
            <p:nvPr/>
          </p:nvSpPr>
          <p:spPr bwMode="auto">
            <a:xfrm>
              <a:off x="2351" y="3360"/>
              <a:ext cx="56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en-US"/>
                <a:t>|X(0)|</a:t>
              </a:r>
            </a:p>
          </p:txBody>
        </p:sp>
        <p:sp>
          <p:nvSpPr>
            <p:cNvPr id="20492" name="Text Box 13"/>
            <p:cNvSpPr txBox="1">
              <a:spLocks noChangeArrowheads="1"/>
            </p:cNvSpPr>
            <p:nvPr/>
          </p:nvSpPr>
          <p:spPr bwMode="auto">
            <a:xfrm>
              <a:off x="2399" y="2736"/>
              <a:ext cx="51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en-US"/>
                <a:t>|X(i)|</a:t>
              </a:r>
            </a:p>
          </p:txBody>
        </p:sp>
        <p:sp>
          <p:nvSpPr>
            <p:cNvPr id="20493" name="Text Box 14"/>
            <p:cNvSpPr txBox="1">
              <a:spLocks noChangeArrowheads="1"/>
            </p:cNvSpPr>
            <p:nvPr/>
          </p:nvSpPr>
          <p:spPr bwMode="auto">
            <a:xfrm>
              <a:off x="2447" y="1296"/>
              <a:ext cx="75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en-US"/>
                <a:t>|X(128)|</a:t>
              </a:r>
            </a:p>
          </p:txBody>
        </p:sp>
        <p:sp>
          <p:nvSpPr>
            <p:cNvPr id="20494" name="Line 15"/>
            <p:cNvSpPr>
              <a:spLocks noChangeShapeType="1"/>
            </p:cNvSpPr>
            <p:nvPr/>
          </p:nvSpPr>
          <p:spPr bwMode="auto">
            <a:xfrm>
              <a:off x="3119" y="1440"/>
              <a:ext cx="192" cy="144"/>
            </a:xfrm>
            <a:prstGeom prst="line">
              <a:avLst/>
            </a:prstGeom>
            <a:noFill/>
            <a:ln w="1270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5" name="Line 17"/>
            <p:cNvSpPr>
              <a:spLocks noChangeShapeType="1"/>
            </p:cNvSpPr>
            <p:nvPr/>
          </p:nvSpPr>
          <p:spPr bwMode="auto">
            <a:xfrm flipV="1">
              <a:off x="3359" y="3552"/>
              <a:ext cx="0" cy="33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6" name="Line 18"/>
            <p:cNvSpPr>
              <a:spLocks noChangeShapeType="1"/>
            </p:cNvSpPr>
            <p:nvPr/>
          </p:nvSpPr>
          <p:spPr bwMode="auto">
            <a:xfrm flipV="1">
              <a:off x="3503" y="3456"/>
              <a:ext cx="0" cy="43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7" name="Line 19"/>
            <p:cNvSpPr>
              <a:spLocks noChangeShapeType="1"/>
            </p:cNvSpPr>
            <p:nvPr/>
          </p:nvSpPr>
          <p:spPr bwMode="auto">
            <a:xfrm flipH="1" flipV="1">
              <a:off x="3743" y="3552"/>
              <a:ext cx="0" cy="33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8" name="Oval 20"/>
            <p:cNvSpPr>
              <a:spLocks noChangeArrowheads="1"/>
            </p:cNvSpPr>
            <p:nvPr/>
          </p:nvSpPr>
          <p:spPr bwMode="auto">
            <a:xfrm>
              <a:off x="3887" y="3744"/>
              <a:ext cx="48" cy="48"/>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endParaRPr lang="en-US" altLang="en-US"/>
            </a:p>
          </p:txBody>
        </p:sp>
        <p:sp>
          <p:nvSpPr>
            <p:cNvPr id="20499" name="Oval 21"/>
            <p:cNvSpPr>
              <a:spLocks noChangeArrowheads="1"/>
            </p:cNvSpPr>
            <p:nvPr/>
          </p:nvSpPr>
          <p:spPr bwMode="auto">
            <a:xfrm>
              <a:off x="4031" y="3744"/>
              <a:ext cx="48" cy="48"/>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endParaRPr lang="en-US" altLang="en-US"/>
            </a:p>
          </p:txBody>
        </p:sp>
        <p:sp>
          <p:nvSpPr>
            <p:cNvPr id="20500" name="Oval 22"/>
            <p:cNvSpPr>
              <a:spLocks noChangeArrowheads="1"/>
            </p:cNvSpPr>
            <p:nvPr/>
          </p:nvSpPr>
          <p:spPr bwMode="auto">
            <a:xfrm>
              <a:off x="4175" y="3744"/>
              <a:ext cx="48" cy="48"/>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endParaRPr lang="en-US" altLang="en-US"/>
            </a:p>
          </p:txBody>
        </p:sp>
        <p:sp>
          <p:nvSpPr>
            <p:cNvPr id="20501" name="Text Box 23"/>
            <p:cNvSpPr txBox="1">
              <a:spLocks noChangeArrowheads="1"/>
            </p:cNvSpPr>
            <p:nvPr/>
          </p:nvSpPr>
          <p:spPr bwMode="auto">
            <a:xfrm>
              <a:off x="1631" y="3744"/>
              <a:ext cx="92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en-US"/>
                <a:t>Frame q=1</a:t>
              </a:r>
            </a:p>
          </p:txBody>
        </p:sp>
        <p:sp>
          <p:nvSpPr>
            <p:cNvPr id="20502" name="Text Box 24"/>
            <p:cNvSpPr txBox="1">
              <a:spLocks noChangeArrowheads="1"/>
            </p:cNvSpPr>
            <p:nvPr/>
          </p:nvSpPr>
          <p:spPr bwMode="auto">
            <a:xfrm>
              <a:off x="5294" y="3600"/>
              <a:ext cx="9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en-US"/>
                <a:t>Frame q=Q</a:t>
              </a:r>
            </a:p>
          </p:txBody>
        </p:sp>
        <p:sp>
          <p:nvSpPr>
            <p:cNvPr id="20503" name="Line 25"/>
            <p:cNvSpPr>
              <a:spLocks noChangeShapeType="1"/>
            </p:cNvSpPr>
            <p:nvPr/>
          </p:nvSpPr>
          <p:spPr bwMode="auto">
            <a:xfrm>
              <a:off x="2831" y="3888"/>
              <a:ext cx="432" cy="4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4" name="Text Box 26"/>
            <p:cNvSpPr txBox="1">
              <a:spLocks noChangeArrowheads="1"/>
            </p:cNvSpPr>
            <p:nvPr/>
          </p:nvSpPr>
          <p:spPr bwMode="auto">
            <a:xfrm>
              <a:off x="1679" y="4089"/>
              <a:ext cx="89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en-US"/>
                <a:t>frame q=2</a:t>
              </a:r>
            </a:p>
          </p:txBody>
        </p:sp>
        <p:sp>
          <p:nvSpPr>
            <p:cNvPr id="20505" name="Line 28"/>
            <p:cNvSpPr>
              <a:spLocks noChangeShapeType="1"/>
            </p:cNvSpPr>
            <p:nvPr/>
          </p:nvSpPr>
          <p:spPr bwMode="auto">
            <a:xfrm>
              <a:off x="2831" y="4224"/>
              <a:ext cx="672"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6" name="Line 30"/>
            <p:cNvSpPr>
              <a:spLocks noChangeShapeType="1"/>
            </p:cNvSpPr>
            <p:nvPr/>
          </p:nvSpPr>
          <p:spPr bwMode="auto">
            <a:xfrm>
              <a:off x="2879" y="2880"/>
              <a:ext cx="336" cy="0"/>
            </a:xfrm>
            <a:prstGeom prst="line">
              <a:avLst/>
            </a:prstGeom>
            <a:noFill/>
            <a:ln w="1270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7" name="Line 31"/>
            <p:cNvSpPr>
              <a:spLocks noChangeShapeType="1"/>
            </p:cNvSpPr>
            <p:nvPr/>
          </p:nvSpPr>
          <p:spPr bwMode="auto">
            <a:xfrm>
              <a:off x="2879" y="3456"/>
              <a:ext cx="336" cy="0"/>
            </a:xfrm>
            <a:prstGeom prst="line">
              <a:avLst/>
            </a:prstGeom>
            <a:noFill/>
            <a:ln w="1270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8" name="Oval 32"/>
            <p:cNvSpPr>
              <a:spLocks noChangeArrowheads="1"/>
            </p:cNvSpPr>
            <p:nvPr/>
          </p:nvSpPr>
          <p:spPr bwMode="auto">
            <a:xfrm>
              <a:off x="5279" y="3888"/>
              <a:ext cx="288" cy="384"/>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endParaRPr lang="en-US" altLang="en-US"/>
            </a:p>
          </p:txBody>
        </p:sp>
        <p:sp>
          <p:nvSpPr>
            <p:cNvPr id="20509" name="Line 33"/>
            <p:cNvSpPr>
              <a:spLocks noChangeShapeType="1"/>
            </p:cNvSpPr>
            <p:nvPr/>
          </p:nvSpPr>
          <p:spPr bwMode="auto">
            <a:xfrm flipH="1">
              <a:off x="5519" y="3840"/>
              <a:ext cx="528"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10" name="Rectangle 35"/>
            <p:cNvSpPr>
              <a:spLocks noChangeArrowheads="1"/>
            </p:cNvSpPr>
            <p:nvPr/>
          </p:nvSpPr>
          <p:spPr bwMode="auto">
            <a:xfrm>
              <a:off x="3215" y="1440"/>
              <a:ext cx="240" cy="2112"/>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endParaRPr lang="en-US" altLang="en-US"/>
            </a:p>
          </p:txBody>
        </p:sp>
        <p:sp>
          <p:nvSpPr>
            <p:cNvPr id="20511" name="Rectangle 37"/>
            <p:cNvSpPr>
              <a:spLocks noChangeArrowheads="1"/>
            </p:cNvSpPr>
            <p:nvPr/>
          </p:nvSpPr>
          <p:spPr bwMode="auto">
            <a:xfrm>
              <a:off x="3407" y="1392"/>
              <a:ext cx="240" cy="2064"/>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endParaRPr lang="en-US" altLang="en-US"/>
            </a:p>
          </p:txBody>
        </p:sp>
        <p:sp>
          <p:nvSpPr>
            <p:cNvPr id="20512" name="Rectangle 38"/>
            <p:cNvSpPr>
              <a:spLocks noChangeArrowheads="1"/>
            </p:cNvSpPr>
            <p:nvPr/>
          </p:nvSpPr>
          <p:spPr bwMode="auto">
            <a:xfrm>
              <a:off x="3599" y="1440"/>
              <a:ext cx="240" cy="2112"/>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endParaRPr lang="en-US" altLang="en-US"/>
            </a:p>
          </p:txBody>
        </p:sp>
        <p:pic>
          <p:nvPicPr>
            <p:cNvPr id="20513" name="Picture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9" y="912"/>
              <a:ext cx="345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4" name="Rectangle 40"/>
            <p:cNvSpPr>
              <a:spLocks noChangeArrowheads="1"/>
            </p:cNvSpPr>
            <p:nvPr/>
          </p:nvSpPr>
          <p:spPr bwMode="auto">
            <a:xfrm>
              <a:off x="5231" y="1392"/>
              <a:ext cx="240" cy="2112"/>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endParaRPr lang="en-US" altLang="en-US"/>
            </a:p>
          </p:txBody>
        </p:sp>
        <p:sp>
          <p:nvSpPr>
            <p:cNvPr id="20515" name="Line 41"/>
            <p:cNvSpPr>
              <a:spLocks noChangeShapeType="1"/>
            </p:cNvSpPr>
            <p:nvPr/>
          </p:nvSpPr>
          <p:spPr bwMode="auto">
            <a:xfrm flipV="1">
              <a:off x="5423" y="3456"/>
              <a:ext cx="0" cy="43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 name="Footer Placeholder 3">
            <a:extLst>
              <a:ext uri="{FF2B5EF4-FFF2-40B4-BE49-F238E27FC236}">
                <a16:creationId xmlns:a16="http://schemas.microsoft.com/office/drawing/2014/main" id="{87867006-C5AC-4B23-9651-A1B38603964E}"/>
              </a:ext>
            </a:extLst>
          </p:cNvPr>
          <p:cNvSpPr>
            <a:spLocks noGrp="1"/>
          </p:cNvSpPr>
          <p:nvPr>
            <p:ph type="ftr" sz="quarter" idx="11"/>
          </p:nvPr>
        </p:nvSpPr>
        <p:spPr/>
        <p:txBody>
          <a:bodyPr/>
          <a:lstStyle/>
          <a:p>
            <a:pPr>
              <a:defRPr/>
            </a:pPr>
            <a:r>
              <a:rPr lang="en-US" altLang="zh-CN"/>
              <a:t>Speech recognition techniques, v.2a3</a:t>
            </a:r>
          </a:p>
        </p:txBody>
      </p:sp>
      <p:sp>
        <p:nvSpPr>
          <p:cNvPr id="5" name="Slide Number Placeholder 4">
            <a:extLst>
              <a:ext uri="{FF2B5EF4-FFF2-40B4-BE49-F238E27FC236}">
                <a16:creationId xmlns:a16="http://schemas.microsoft.com/office/drawing/2014/main" id="{89DEDADB-E266-4164-98FE-E4C5D84163D7}"/>
              </a:ext>
            </a:extLst>
          </p:cNvPr>
          <p:cNvSpPr>
            <a:spLocks noGrp="1"/>
          </p:cNvSpPr>
          <p:nvPr>
            <p:ph type="sldNum" sz="quarter" idx="12"/>
          </p:nvPr>
        </p:nvSpPr>
        <p:spPr/>
        <p:txBody>
          <a:bodyPr/>
          <a:lstStyle/>
          <a:p>
            <a:pPr>
              <a:defRPr/>
            </a:pPr>
            <a:fld id="{34666D7A-5006-4EAC-87BB-EAF11C7200CE}" type="slidenum">
              <a:rPr lang="en-US" altLang="en-US" smtClean="0"/>
              <a:pPr>
                <a:defRPr/>
              </a:pPr>
              <a:t>24</a:t>
            </a:fld>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a:t>Class exercise 2.3: In specgram1</a:t>
            </a:r>
          </a:p>
        </p:txBody>
      </p:sp>
      <p:sp>
        <p:nvSpPr>
          <p:cNvPr id="21507" name="Content Placeholder 2"/>
          <p:cNvSpPr>
            <a:spLocks noGrp="1"/>
          </p:cNvSpPr>
          <p:nvPr>
            <p:ph idx="1"/>
          </p:nvPr>
        </p:nvSpPr>
        <p:spPr/>
        <p:txBody>
          <a:bodyPr>
            <a:normAutofit fontScale="92500" lnSpcReduction="20000"/>
          </a:bodyPr>
          <a:lstStyle/>
          <a:p>
            <a:r>
              <a:rPr lang="en-US" altLang="en-US" dirty="0"/>
              <a:t>Calculate the </a:t>
            </a:r>
          </a:p>
          <a:p>
            <a:pPr lvl="1"/>
            <a:r>
              <a:rPr lang="en-US" altLang="en-US" dirty="0"/>
              <a:t>first sample location and last sample location of the frames q=3 and 7. Note: N=256, m=243</a:t>
            </a:r>
          </a:p>
          <a:p>
            <a:pPr lvl="1"/>
            <a:r>
              <a:rPr lang="en-US" altLang="en-US" dirty="0"/>
              <a:t>Answer: </a:t>
            </a:r>
          </a:p>
          <a:p>
            <a:pPr lvl="2"/>
            <a:r>
              <a:rPr lang="en-US" altLang="en-US" dirty="0"/>
              <a:t>q=1, frame starts at sample index =?</a:t>
            </a:r>
          </a:p>
          <a:p>
            <a:pPr lvl="2"/>
            <a:r>
              <a:rPr lang="en-US" altLang="en-US" dirty="0"/>
              <a:t>q=1, frame ends at sample index =?</a:t>
            </a:r>
          </a:p>
          <a:p>
            <a:pPr lvl="2"/>
            <a:r>
              <a:rPr lang="en-US" altLang="en-US" dirty="0"/>
              <a:t>q=2, frame starts at sample index =? </a:t>
            </a:r>
          </a:p>
          <a:p>
            <a:pPr lvl="2"/>
            <a:r>
              <a:rPr lang="en-US" altLang="en-US" dirty="0"/>
              <a:t>q=2, frame ends at sample index =?</a:t>
            </a:r>
          </a:p>
          <a:p>
            <a:pPr lvl="2"/>
            <a:r>
              <a:rPr lang="en-US" altLang="en-US" dirty="0"/>
              <a:t>q=3, frame starts at sample index =? </a:t>
            </a:r>
          </a:p>
          <a:p>
            <a:pPr lvl="2"/>
            <a:r>
              <a:rPr lang="en-US" altLang="en-US" dirty="0"/>
              <a:t>q=3, frame ends at sample index =? </a:t>
            </a:r>
          </a:p>
          <a:p>
            <a:pPr lvl="2"/>
            <a:r>
              <a:rPr lang="en-US" altLang="en-US" dirty="0"/>
              <a:t>q=7, frame starts at sample index =?</a:t>
            </a:r>
          </a:p>
          <a:p>
            <a:pPr lvl="2"/>
            <a:r>
              <a:rPr lang="en-US" altLang="en-US" dirty="0"/>
              <a:t>q=7, frame ends at sample index =?</a:t>
            </a:r>
          </a:p>
          <a:p>
            <a:pPr lvl="1"/>
            <a:endParaRPr lang="en-US" altLang="en-US" dirty="0"/>
          </a:p>
        </p:txBody>
      </p:sp>
      <p:sp>
        <p:nvSpPr>
          <p:cNvPr id="4" name="Footer Placeholder 3">
            <a:extLst>
              <a:ext uri="{FF2B5EF4-FFF2-40B4-BE49-F238E27FC236}">
                <a16:creationId xmlns:a16="http://schemas.microsoft.com/office/drawing/2014/main" id="{4C5F6448-69AA-4FAA-A312-AEEF6E367B59}"/>
              </a:ext>
            </a:extLst>
          </p:cNvPr>
          <p:cNvSpPr>
            <a:spLocks noGrp="1"/>
          </p:cNvSpPr>
          <p:nvPr>
            <p:ph type="ftr" sz="quarter" idx="11"/>
          </p:nvPr>
        </p:nvSpPr>
        <p:spPr/>
        <p:txBody>
          <a:bodyPr/>
          <a:lstStyle/>
          <a:p>
            <a:pPr>
              <a:defRPr/>
            </a:pPr>
            <a:r>
              <a:rPr lang="en-US" altLang="zh-CN"/>
              <a:t>Speech recognition techniques, v.2a3</a:t>
            </a:r>
          </a:p>
        </p:txBody>
      </p:sp>
      <p:sp>
        <p:nvSpPr>
          <p:cNvPr id="5" name="Slide Number Placeholder 4">
            <a:extLst>
              <a:ext uri="{FF2B5EF4-FFF2-40B4-BE49-F238E27FC236}">
                <a16:creationId xmlns:a16="http://schemas.microsoft.com/office/drawing/2014/main" id="{4195E91E-B146-42C2-A2C1-98A7E696BDE2}"/>
              </a:ext>
            </a:extLst>
          </p:cNvPr>
          <p:cNvSpPr>
            <a:spLocks noGrp="1"/>
          </p:cNvSpPr>
          <p:nvPr>
            <p:ph type="sldNum" sz="quarter" idx="12"/>
          </p:nvPr>
        </p:nvSpPr>
        <p:spPr/>
        <p:txBody>
          <a:bodyPr/>
          <a:lstStyle/>
          <a:p>
            <a:pPr>
              <a:defRPr/>
            </a:pPr>
            <a:fld id="{736CD8FC-86ED-4AC3-A210-5D0F22D3440C}" type="slidenum">
              <a:rPr lang="en-US" altLang="en-US" smtClean="0"/>
              <a:pPr>
                <a:defRPr/>
              </a:pPr>
              <a:t>25</a:t>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normAutofit fontScale="90000"/>
          </a:bodyPr>
          <a:lstStyle/>
          <a:p>
            <a:pPr algn="l" eaLnBrk="1" hangingPunct="1"/>
            <a:r>
              <a:rPr lang="en-US" altLang="zh-CN" sz="4000" dirty="0">
                <a:ea typeface="SimSun" pitchFamily="2" charset="-122"/>
              </a:rPr>
              <a:t>Spectrogram plots of some music sounds</a:t>
            </a:r>
            <a:br>
              <a:rPr lang="en-US" altLang="zh-CN" sz="4000" dirty="0">
                <a:ea typeface="SimSun" pitchFamily="2" charset="-122"/>
              </a:rPr>
            </a:br>
            <a:r>
              <a:rPr lang="en-US" altLang="zh-CN" sz="4000" dirty="0">
                <a:ea typeface="SimSun" pitchFamily="2" charset="-122"/>
              </a:rPr>
              <a:t>sound file is </a:t>
            </a:r>
            <a:r>
              <a:rPr lang="en-US" altLang="zh-CN" sz="4000" dirty="0">
                <a:ea typeface="SimSun" pitchFamily="2" charset="-122"/>
                <a:hlinkClick r:id="rId2"/>
              </a:rPr>
              <a:t>tz1.wav</a:t>
            </a:r>
            <a:r>
              <a:rPr lang="en-US" altLang="zh-CN" sz="4000" dirty="0">
                <a:ea typeface="SimSun" pitchFamily="2" charset="-122"/>
              </a:rPr>
              <a:t> </a:t>
            </a:r>
            <a:endParaRPr lang="en-US" altLang="en-US" sz="4000" dirty="0"/>
          </a:p>
        </p:txBody>
      </p:sp>
      <p:sp>
        <p:nvSpPr>
          <p:cNvPr id="22533" name="Rectangle 3"/>
          <p:cNvSpPr>
            <a:spLocks noGrp="1" noChangeArrowheads="1"/>
          </p:cNvSpPr>
          <p:nvPr>
            <p:ph idx="1"/>
          </p:nvPr>
        </p:nvSpPr>
        <p:spPr>
          <a:xfrm>
            <a:off x="531813" y="1600200"/>
            <a:ext cx="8912225" cy="4530725"/>
          </a:xfrm>
        </p:spPr>
        <p:txBody>
          <a:bodyPr/>
          <a:lstStyle/>
          <a:p>
            <a:pPr eaLnBrk="1" hangingPunct="1"/>
            <a:r>
              <a:rPr lang="en-US" altLang="zh-CN">
                <a:ea typeface="SimSun" pitchFamily="2" charset="-122"/>
              </a:rPr>
              <a:t> </a:t>
            </a:r>
            <a:endParaRPr lang="en-US" altLang="en-US"/>
          </a:p>
        </p:txBody>
      </p:sp>
      <p:pic>
        <p:nvPicPr>
          <p:cNvPr id="22534" name="Picture 4" descr="tz1_spectro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630" y="1447800"/>
            <a:ext cx="8761412" cy="538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5" name="Text Box 5"/>
          <p:cNvSpPr txBox="1">
            <a:spLocks noChangeArrowheads="1"/>
          </p:cNvSpPr>
          <p:nvPr/>
        </p:nvSpPr>
        <p:spPr bwMode="auto">
          <a:xfrm>
            <a:off x="8669338" y="3232150"/>
            <a:ext cx="126365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en-US"/>
              <a:t>High </a:t>
            </a:r>
          </a:p>
          <a:p>
            <a:r>
              <a:rPr lang="en-US" altLang="en-US"/>
              <a:t>energy </a:t>
            </a:r>
          </a:p>
          <a:p>
            <a:r>
              <a:rPr lang="en-US" altLang="en-US"/>
              <a:t>Bands:</a:t>
            </a:r>
          </a:p>
          <a:p>
            <a:r>
              <a:rPr lang="en-US" altLang="en-US"/>
              <a:t>Formants</a:t>
            </a:r>
          </a:p>
          <a:p>
            <a:endParaRPr lang="en-US" altLang="en-US"/>
          </a:p>
        </p:txBody>
      </p:sp>
      <p:sp>
        <p:nvSpPr>
          <p:cNvPr id="22536" name="Line 6"/>
          <p:cNvSpPr>
            <a:spLocks noChangeShapeType="1"/>
          </p:cNvSpPr>
          <p:nvPr/>
        </p:nvSpPr>
        <p:spPr bwMode="auto">
          <a:xfrm flipH="1">
            <a:off x="8075613" y="3657600"/>
            <a:ext cx="609600" cy="152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7" name="Line 7"/>
          <p:cNvSpPr>
            <a:spLocks noChangeShapeType="1"/>
          </p:cNvSpPr>
          <p:nvPr/>
        </p:nvSpPr>
        <p:spPr bwMode="auto">
          <a:xfrm flipH="1">
            <a:off x="8075613" y="3962400"/>
            <a:ext cx="609600" cy="152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8" name="Line 8"/>
          <p:cNvSpPr>
            <a:spLocks noChangeShapeType="1"/>
          </p:cNvSpPr>
          <p:nvPr/>
        </p:nvSpPr>
        <p:spPr bwMode="auto">
          <a:xfrm flipH="1">
            <a:off x="7999413" y="4114800"/>
            <a:ext cx="685800" cy="762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9" name="Line 9"/>
          <p:cNvSpPr>
            <a:spLocks noChangeShapeType="1"/>
          </p:cNvSpPr>
          <p:nvPr/>
        </p:nvSpPr>
        <p:spPr bwMode="auto">
          <a:xfrm flipH="1">
            <a:off x="7923213" y="4343400"/>
            <a:ext cx="838200" cy="1143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0" name="TextBox 1"/>
          <p:cNvSpPr txBox="1">
            <a:spLocks noChangeArrowheads="1"/>
          </p:cNvSpPr>
          <p:nvPr/>
        </p:nvSpPr>
        <p:spPr bwMode="auto">
          <a:xfrm>
            <a:off x="8397875" y="6216650"/>
            <a:ext cx="11128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en-US"/>
              <a:t>seconds</a:t>
            </a:r>
          </a:p>
        </p:txBody>
      </p:sp>
      <p:pic>
        <p:nvPicPr>
          <p:cNvPr id="22541" name="Picture 12" descr="bright_diz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4046" y="0"/>
            <a:ext cx="443547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4951149" y="914400"/>
            <a:ext cx="4118372" cy="923330"/>
          </a:xfrm>
          <a:prstGeom prst="rect">
            <a:avLst/>
          </a:prstGeom>
          <a:noFill/>
          <a:ln>
            <a:solidFill>
              <a:schemeClr val="accent1"/>
            </a:solidFill>
          </a:ln>
        </p:spPr>
        <p:txBody>
          <a:bodyPr wrap="none" rtlCol="0">
            <a:spAutoFit/>
          </a:bodyPr>
          <a:lstStyle/>
          <a:p>
            <a:r>
              <a:rPr lang="en-US" dirty="0" err="1">
                <a:hlinkClick r:id="rId5"/>
              </a:rPr>
              <a:t>Matlab</a:t>
            </a:r>
            <a:r>
              <a:rPr lang="en-US" dirty="0">
                <a:hlinkClick r:id="rId5"/>
              </a:rPr>
              <a:t> Code: </a:t>
            </a:r>
          </a:p>
          <a:p>
            <a:r>
              <a:rPr lang="en-US" dirty="0">
                <a:hlinkClick r:id="rId5"/>
              </a:rPr>
              <a:t>demo_spectrogram_release16.rar</a:t>
            </a:r>
            <a:endParaRPr lang="en-US" dirty="0"/>
          </a:p>
          <a:p>
            <a:endParaRPr lang="en-US" dirty="0"/>
          </a:p>
        </p:txBody>
      </p:sp>
      <p:sp>
        <p:nvSpPr>
          <p:cNvPr id="5" name="Footer Placeholder 4">
            <a:extLst>
              <a:ext uri="{FF2B5EF4-FFF2-40B4-BE49-F238E27FC236}">
                <a16:creationId xmlns:a16="http://schemas.microsoft.com/office/drawing/2014/main" id="{14B30062-5715-4B1D-867F-7B0CBC8D34A4}"/>
              </a:ext>
            </a:extLst>
          </p:cNvPr>
          <p:cNvSpPr>
            <a:spLocks noGrp="1"/>
          </p:cNvSpPr>
          <p:nvPr>
            <p:ph type="ftr" sz="quarter" idx="11"/>
          </p:nvPr>
        </p:nvSpPr>
        <p:spPr/>
        <p:txBody>
          <a:bodyPr/>
          <a:lstStyle/>
          <a:p>
            <a:pPr>
              <a:defRPr/>
            </a:pPr>
            <a:r>
              <a:rPr lang="en-US" altLang="zh-CN"/>
              <a:t>Speech recognition techniques, v.2a3</a:t>
            </a:r>
          </a:p>
        </p:txBody>
      </p:sp>
      <p:sp>
        <p:nvSpPr>
          <p:cNvPr id="6" name="Slide Number Placeholder 5">
            <a:extLst>
              <a:ext uri="{FF2B5EF4-FFF2-40B4-BE49-F238E27FC236}">
                <a16:creationId xmlns:a16="http://schemas.microsoft.com/office/drawing/2014/main" id="{4E6D2572-B110-4419-8867-07E6C00DE213}"/>
              </a:ext>
            </a:extLst>
          </p:cNvPr>
          <p:cNvSpPr>
            <a:spLocks noGrp="1"/>
          </p:cNvSpPr>
          <p:nvPr>
            <p:ph type="sldNum" sz="quarter" idx="12"/>
          </p:nvPr>
        </p:nvSpPr>
        <p:spPr/>
        <p:txBody>
          <a:bodyPr/>
          <a:lstStyle/>
          <a:p>
            <a:pPr>
              <a:defRPr/>
            </a:pPr>
            <a:fld id="{736CD8FC-86ED-4AC3-A210-5D0F22D3440C}" type="slidenum">
              <a:rPr lang="en-US" altLang="en-US" smtClean="0"/>
              <a:pPr>
                <a:defRPr/>
              </a:pPr>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531812" y="556825"/>
            <a:ext cx="8912225" cy="1139825"/>
          </a:xfrm>
        </p:spPr>
        <p:txBody>
          <a:bodyPr/>
          <a:lstStyle/>
          <a:p>
            <a:pPr eaLnBrk="1" hangingPunct="1"/>
            <a:r>
              <a:rPr lang="en-US" altLang="zh-CN" sz="4000" dirty="0">
                <a:ea typeface="SimSun" pitchFamily="2" charset="-122"/>
              </a:rPr>
              <a:t>spectrogram plots of some music sounds</a:t>
            </a:r>
            <a:endParaRPr lang="en-US" altLang="en-US" sz="4000" dirty="0"/>
          </a:p>
        </p:txBody>
      </p:sp>
      <p:sp>
        <p:nvSpPr>
          <p:cNvPr id="23557" name="Rectangle 3"/>
          <p:cNvSpPr>
            <a:spLocks noGrp="1" noChangeArrowheads="1"/>
          </p:cNvSpPr>
          <p:nvPr>
            <p:ph idx="1"/>
          </p:nvPr>
        </p:nvSpPr>
        <p:spPr>
          <a:xfrm>
            <a:off x="495300" y="1600200"/>
            <a:ext cx="3084513" cy="4530725"/>
          </a:xfrm>
        </p:spPr>
        <p:txBody>
          <a:bodyPr/>
          <a:lstStyle/>
          <a:p>
            <a:pPr eaLnBrk="1" hangingPunct="1"/>
            <a:r>
              <a:rPr lang="en-US" altLang="zh-CN">
                <a:ea typeface="SimSun" pitchFamily="2" charset="-122"/>
              </a:rPr>
              <a:t>Spectrogram of</a:t>
            </a:r>
          </a:p>
          <a:p>
            <a:pPr eaLnBrk="1" hangingPunct="1"/>
            <a:r>
              <a:rPr lang="en-US" altLang="zh-CN">
                <a:ea typeface="SimSun" pitchFamily="2" charset="-122"/>
                <a:hlinkClick r:id="rId2"/>
              </a:rPr>
              <a:t>Trumpet.wav</a:t>
            </a:r>
            <a:endParaRPr lang="en-US" altLang="zh-CN">
              <a:ea typeface="SimSun" pitchFamily="2" charset="-122"/>
            </a:endParaRPr>
          </a:p>
          <a:p>
            <a:pPr eaLnBrk="1" hangingPunct="1"/>
            <a:endParaRPr lang="en-US" altLang="zh-CN">
              <a:ea typeface="SimSun" pitchFamily="2" charset="-122"/>
            </a:endParaRPr>
          </a:p>
          <a:p>
            <a:pPr eaLnBrk="1" hangingPunct="1"/>
            <a:endParaRPr lang="en-US" altLang="zh-CN">
              <a:ea typeface="SimSun" pitchFamily="2" charset="-122"/>
            </a:endParaRPr>
          </a:p>
          <a:p>
            <a:pPr eaLnBrk="1" hangingPunct="1"/>
            <a:r>
              <a:rPr lang="en-US" altLang="zh-CN">
                <a:ea typeface="SimSun" pitchFamily="2" charset="-122"/>
              </a:rPr>
              <a:t>Spectrogram of</a:t>
            </a:r>
          </a:p>
          <a:p>
            <a:pPr eaLnBrk="1" hangingPunct="1"/>
            <a:r>
              <a:rPr lang="en-US" altLang="zh-CN">
                <a:ea typeface="SimSun" pitchFamily="2" charset="-122"/>
                <a:hlinkClick r:id="rId3"/>
              </a:rPr>
              <a:t>Violin3.wav</a:t>
            </a:r>
            <a:endParaRPr lang="en-US" altLang="en-US"/>
          </a:p>
        </p:txBody>
      </p:sp>
      <p:pic>
        <p:nvPicPr>
          <p:cNvPr id="23558" name="Picture 4" descr="trumpet_spectrogr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2975" y="1600200"/>
            <a:ext cx="6419850"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5" descr="violin3_spectrogra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2975" y="4038600"/>
            <a:ext cx="641985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0" name="Text Box 6"/>
          <p:cNvSpPr txBox="1">
            <a:spLocks noChangeArrowheads="1"/>
          </p:cNvSpPr>
          <p:nvPr/>
        </p:nvSpPr>
        <p:spPr bwMode="auto">
          <a:xfrm>
            <a:off x="8380413" y="2133600"/>
            <a:ext cx="126365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en-US"/>
              <a:t>High </a:t>
            </a:r>
          </a:p>
          <a:p>
            <a:r>
              <a:rPr lang="en-US" altLang="en-US"/>
              <a:t>energy </a:t>
            </a:r>
          </a:p>
          <a:p>
            <a:r>
              <a:rPr lang="en-US" altLang="en-US"/>
              <a:t>Bands:</a:t>
            </a:r>
          </a:p>
          <a:p>
            <a:r>
              <a:rPr lang="en-US" altLang="en-US"/>
              <a:t>Formants</a:t>
            </a:r>
          </a:p>
          <a:p>
            <a:endParaRPr lang="en-US" altLang="en-US"/>
          </a:p>
        </p:txBody>
      </p:sp>
      <p:sp>
        <p:nvSpPr>
          <p:cNvPr id="23561" name="Line 7"/>
          <p:cNvSpPr>
            <a:spLocks noChangeShapeType="1"/>
          </p:cNvSpPr>
          <p:nvPr/>
        </p:nvSpPr>
        <p:spPr bwMode="auto">
          <a:xfrm flipH="1">
            <a:off x="7923213" y="2362200"/>
            <a:ext cx="457200" cy="76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2" name="Line 8"/>
          <p:cNvSpPr>
            <a:spLocks noChangeShapeType="1"/>
          </p:cNvSpPr>
          <p:nvPr/>
        </p:nvSpPr>
        <p:spPr bwMode="auto">
          <a:xfrm flipH="1">
            <a:off x="7999413" y="2514600"/>
            <a:ext cx="457200" cy="76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3" name="Line 9"/>
          <p:cNvSpPr>
            <a:spLocks noChangeShapeType="1"/>
          </p:cNvSpPr>
          <p:nvPr/>
        </p:nvSpPr>
        <p:spPr bwMode="auto">
          <a:xfrm flipH="1">
            <a:off x="7923213" y="2743200"/>
            <a:ext cx="457200" cy="76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4" name="Text Box 10"/>
          <p:cNvSpPr txBox="1">
            <a:spLocks noChangeArrowheads="1"/>
          </p:cNvSpPr>
          <p:nvPr/>
        </p:nvSpPr>
        <p:spPr bwMode="auto">
          <a:xfrm>
            <a:off x="7907338" y="4451350"/>
            <a:ext cx="13747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en-US"/>
              <a:t>Violin has </a:t>
            </a:r>
          </a:p>
          <a:p>
            <a:r>
              <a:rPr lang="en-US" altLang="en-US"/>
              <a:t>complex </a:t>
            </a:r>
          </a:p>
          <a:p>
            <a:r>
              <a:rPr lang="en-US" altLang="en-US"/>
              <a:t>spectrum</a:t>
            </a:r>
          </a:p>
          <a:p>
            <a:endParaRPr lang="en-US" altLang="en-US"/>
          </a:p>
        </p:txBody>
      </p:sp>
      <p:sp>
        <p:nvSpPr>
          <p:cNvPr id="23565" name="TextBox 13"/>
          <p:cNvSpPr txBox="1">
            <a:spLocks noChangeArrowheads="1"/>
          </p:cNvSpPr>
          <p:nvPr/>
        </p:nvSpPr>
        <p:spPr bwMode="auto">
          <a:xfrm>
            <a:off x="7788275" y="6194425"/>
            <a:ext cx="11128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en-US"/>
              <a:t>seconds</a:t>
            </a:r>
          </a:p>
        </p:txBody>
      </p:sp>
      <p:sp>
        <p:nvSpPr>
          <p:cNvPr id="23566" name="TextBox 13"/>
          <p:cNvSpPr txBox="1">
            <a:spLocks noChangeArrowheads="1"/>
          </p:cNvSpPr>
          <p:nvPr/>
        </p:nvSpPr>
        <p:spPr bwMode="auto">
          <a:xfrm>
            <a:off x="836613" y="152400"/>
            <a:ext cx="7810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en-US" sz="1600" dirty="0">
                <a:hlinkClick r:id="rId6"/>
              </a:rPr>
              <a:t>http://www.cse.cuhk.edu.hk/%7Ekhwong/www2/cmsc5707/tz1.wav</a:t>
            </a:r>
            <a:r>
              <a:rPr lang="en-US" altLang="en-US" sz="1600" dirty="0"/>
              <a:t> </a:t>
            </a:r>
            <a:endParaRPr lang="en-US" altLang="en-US" sz="1600" dirty="0">
              <a:hlinkClick r:id="rId7"/>
            </a:endParaRPr>
          </a:p>
          <a:p>
            <a:r>
              <a:rPr lang="en-US" altLang="en-US" sz="1600" dirty="0">
                <a:hlinkClick r:id="rId2"/>
              </a:rPr>
              <a:t>http://www.cse.cuhk.edu.hk/~khwong/www2/cmsc5707/trumpet.wav</a:t>
            </a:r>
            <a:endParaRPr lang="en-US" altLang="zh-CN" sz="1600" dirty="0">
              <a:ea typeface="SimSun" pitchFamily="2" charset="-122"/>
            </a:endParaRPr>
          </a:p>
          <a:p>
            <a:r>
              <a:rPr lang="en-US" altLang="en-US" sz="1600" dirty="0">
                <a:hlinkClick r:id="rId3"/>
              </a:rPr>
              <a:t>http://www.cse.cuhk.edu.hk/%7Ekhwong/www2/cmsc5707/v</a:t>
            </a:r>
            <a:r>
              <a:rPr lang="en-US" altLang="zh-CN" sz="1600" dirty="0">
                <a:ea typeface="SimSun" pitchFamily="2" charset="-122"/>
                <a:hlinkClick r:id="rId3"/>
              </a:rPr>
              <a:t>iolin3.wav</a:t>
            </a:r>
            <a:endParaRPr lang="en-US" altLang="zh-CN" sz="1600" dirty="0">
              <a:ea typeface="SimSun" pitchFamily="2" charset="-122"/>
            </a:endParaRPr>
          </a:p>
        </p:txBody>
      </p:sp>
      <p:sp>
        <p:nvSpPr>
          <p:cNvPr id="4" name="Footer Placeholder 3">
            <a:extLst>
              <a:ext uri="{FF2B5EF4-FFF2-40B4-BE49-F238E27FC236}">
                <a16:creationId xmlns:a16="http://schemas.microsoft.com/office/drawing/2014/main" id="{8BC1EA16-9276-4D97-AEFC-D53A6381F553}"/>
              </a:ext>
            </a:extLst>
          </p:cNvPr>
          <p:cNvSpPr>
            <a:spLocks noGrp="1"/>
          </p:cNvSpPr>
          <p:nvPr>
            <p:ph type="ftr" sz="quarter" idx="11"/>
          </p:nvPr>
        </p:nvSpPr>
        <p:spPr/>
        <p:txBody>
          <a:bodyPr/>
          <a:lstStyle/>
          <a:p>
            <a:pPr>
              <a:defRPr/>
            </a:pPr>
            <a:r>
              <a:rPr lang="en-US" altLang="zh-CN"/>
              <a:t>Speech recognition techniques, v.2a3</a:t>
            </a:r>
          </a:p>
        </p:txBody>
      </p:sp>
      <p:sp>
        <p:nvSpPr>
          <p:cNvPr id="5" name="Slide Number Placeholder 4">
            <a:extLst>
              <a:ext uri="{FF2B5EF4-FFF2-40B4-BE49-F238E27FC236}">
                <a16:creationId xmlns:a16="http://schemas.microsoft.com/office/drawing/2014/main" id="{A2668A76-2846-42FC-B428-B9FF9D74C715}"/>
              </a:ext>
            </a:extLst>
          </p:cNvPr>
          <p:cNvSpPr>
            <a:spLocks noGrp="1"/>
          </p:cNvSpPr>
          <p:nvPr>
            <p:ph type="sldNum" sz="quarter" idx="12"/>
          </p:nvPr>
        </p:nvSpPr>
        <p:spPr/>
        <p:txBody>
          <a:bodyPr/>
          <a:lstStyle/>
          <a:p>
            <a:pPr>
              <a:defRPr/>
            </a:pPr>
            <a:fld id="{736CD8FC-86ED-4AC3-A210-5D0F22D3440C}" type="slidenum">
              <a:rPr lang="en-US" altLang="en-US" smtClean="0"/>
              <a:pPr>
                <a:defRPr/>
              </a:pPr>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a:t>Exercise 2.4</a:t>
            </a:r>
          </a:p>
        </p:txBody>
      </p:sp>
      <p:sp>
        <p:nvSpPr>
          <p:cNvPr id="24579" name="Content Placeholder 2"/>
          <p:cNvSpPr>
            <a:spLocks noGrp="1"/>
          </p:cNvSpPr>
          <p:nvPr>
            <p:ph idx="1"/>
          </p:nvPr>
        </p:nvSpPr>
        <p:spPr/>
        <p:txBody>
          <a:bodyPr/>
          <a:lstStyle/>
          <a:p>
            <a:r>
              <a:rPr lang="en-US" altLang="en-US"/>
              <a:t>Write the procedures for generating a spectrogram from a source signal X.</a:t>
            </a:r>
          </a:p>
        </p:txBody>
      </p:sp>
      <p:sp>
        <p:nvSpPr>
          <p:cNvPr id="4" name="Footer Placeholder 3">
            <a:extLst>
              <a:ext uri="{FF2B5EF4-FFF2-40B4-BE49-F238E27FC236}">
                <a16:creationId xmlns:a16="http://schemas.microsoft.com/office/drawing/2014/main" id="{56F1BCC1-1069-44D4-8243-E4D04453C9AB}"/>
              </a:ext>
            </a:extLst>
          </p:cNvPr>
          <p:cNvSpPr>
            <a:spLocks noGrp="1"/>
          </p:cNvSpPr>
          <p:nvPr>
            <p:ph type="ftr" sz="quarter" idx="11"/>
          </p:nvPr>
        </p:nvSpPr>
        <p:spPr/>
        <p:txBody>
          <a:bodyPr/>
          <a:lstStyle/>
          <a:p>
            <a:pPr>
              <a:defRPr/>
            </a:pPr>
            <a:r>
              <a:rPr lang="en-US" altLang="zh-CN"/>
              <a:t>Speech recognition techniques, v.2a3</a:t>
            </a:r>
          </a:p>
        </p:txBody>
      </p:sp>
      <p:sp>
        <p:nvSpPr>
          <p:cNvPr id="5" name="Slide Number Placeholder 4">
            <a:extLst>
              <a:ext uri="{FF2B5EF4-FFF2-40B4-BE49-F238E27FC236}">
                <a16:creationId xmlns:a16="http://schemas.microsoft.com/office/drawing/2014/main" id="{DD3279C9-B095-4042-B362-4EB3D4D16EE5}"/>
              </a:ext>
            </a:extLst>
          </p:cNvPr>
          <p:cNvSpPr>
            <a:spLocks noGrp="1"/>
          </p:cNvSpPr>
          <p:nvPr>
            <p:ph type="sldNum" sz="quarter" idx="12"/>
          </p:nvPr>
        </p:nvSpPr>
        <p:spPr/>
        <p:txBody>
          <a:bodyPr/>
          <a:lstStyle/>
          <a:p>
            <a:pPr>
              <a:defRPr/>
            </a:pPr>
            <a:fld id="{736CD8FC-86ED-4AC3-A210-5D0F22D3440C}" type="slidenum">
              <a:rPr lang="en-US" altLang="en-US" smtClean="0"/>
              <a:pPr>
                <a:defRPr/>
              </a:pPr>
              <a:t>28</a:t>
            </a:fld>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r>
              <a:rPr lang="en-US" altLang="zh-CN">
                <a:ea typeface="SimSun" pitchFamily="2" charset="-122"/>
              </a:rPr>
              <a:t>Summary</a:t>
            </a:r>
            <a:endParaRPr lang="en-US" altLang="en-US"/>
          </a:p>
        </p:txBody>
      </p:sp>
      <p:sp>
        <p:nvSpPr>
          <p:cNvPr id="25605" name="Rectangle 3"/>
          <p:cNvSpPr>
            <a:spLocks noGrp="1" noChangeArrowheads="1"/>
          </p:cNvSpPr>
          <p:nvPr>
            <p:ph idx="1"/>
          </p:nvPr>
        </p:nvSpPr>
        <p:spPr/>
        <p:txBody>
          <a:bodyPr/>
          <a:lstStyle/>
          <a:p>
            <a:pPr eaLnBrk="1" hangingPunct="1"/>
            <a:r>
              <a:rPr lang="en-US" altLang="zh-CN">
                <a:ea typeface="SimSun" pitchFamily="2" charset="-122"/>
              </a:rPr>
              <a:t>Studied</a:t>
            </a:r>
          </a:p>
          <a:p>
            <a:pPr lvl="1" eaLnBrk="1" hangingPunct="1"/>
            <a:r>
              <a:rPr lang="en-US" altLang="zh-CN">
                <a:ea typeface="SimSun" pitchFamily="2" charset="-122"/>
              </a:rPr>
              <a:t>Basic digital audio recording systems</a:t>
            </a:r>
          </a:p>
          <a:p>
            <a:pPr lvl="1" eaLnBrk="1" hangingPunct="1"/>
            <a:r>
              <a:rPr lang="en-US" altLang="zh-CN">
                <a:ea typeface="SimSun" pitchFamily="2" charset="-122"/>
              </a:rPr>
              <a:t>Speech recognition system applications and classifications</a:t>
            </a:r>
          </a:p>
          <a:p>
            <a:pPr lvl="1" eaLnBrk="1" hangingPunct="1"/>
            <a:r>
              <a:rPr lang="en-US" altLang="zh-CN">
                <a:ea typeface="SimSun" pitchFamily="2" charset="-122"/>
              </a:rPr>
              <a:t>Fourier analysis and spectrogram</a:t>
            </a:r>
          </a:p>
          <a:p>
            <a:pPr lvl="1" eaLnBrk="1" hangingPunct="1"/>
            <a:endParaRPr lang="en-US" altLang="zh-CN">
              <a:ea typeface="SimSun" pitchFamily="2" charset="-122"/>
            </a:endParaRPr>
          </a:p>
          <a:p>
            <a:pPr lvl="1" eaLnBrk="1" hangingPunct="1"/>
            <a:endParaRPr lang="en-US" altLang="en-US"/>
          </a:p>
        </p:txBody>
      </p:sp>
      <p:sp>
        <p:nvSpPr>
          <p:cNvPr id="4" name="Footer Placeholder 3">
            <a:extLst>
              <a:ext uri="{FF2B5EF4-FFF2-40B4-BE49-F238E27FC236}">
                <a16:creationId xmlns:a16="http://schemas.microsoft.com/office/drawing/2014/main" id="{E2CF2A2C-E9AB-40C3-9524-9E8680A20C01}"/>
              </a:ext>
            </a:extLst>
          </p:cNvPr>
          <p:cNvSpPr>
            <a:spLocks noGrp="1"/>
          </p:cNvSpPr>
          <p:nvPr>
            <p:ph type="ftr" sz="quarter" idx="11"/>
          </p:nvPr>
        </p:nvSpPr>
        <p:spPr/>
        <p:txBody>
          <a:bodyPr/>
          <a:lstStyle/>
          <a:p>
            <a:pPr>
              <a:defRPr/>
            </a:pPr>
            <a:r>
              <a:rPr lang="en-US" altLang="zh-CN"/>
              <a:t>Speech recognition techniques, v.2a3</a:t>
            </a:r>
          </a:p>
        </p:txBody>
      </p:sp>
      <p:sp>
        <p:nvSpPr>
          <p:cNvPr id="5" name="Slide Number Placeholder 4">
            <a:extLst>
              <a:ext uri="{FF2B5EF4-FFF2-40B4-BE49-F238E27FC236}">
                <a16:creationId xmlns:a16="http://schemas.microsoft.com/office/drawing/2014/main" id="{ABD715BB-6365-4D06-9525-62802F444861}"/>
              </a:ext>
            </a:extLst>
          </p:cNvPr>
          <p:cNvSpPr>
            <a:spLocks noGrp="1"/>
          </p:cNvSpPr>
          <p:nvPr>
            <p:ph type="sldNum" sz="quarter" idx="12"/>
          </p:nvPr>
        </p:nvSpPr>
        <p:spPr/>
        <p:txBody>
          <a:bodyPr/>
          <a:lstStyle/>
          <a:p>
            <a:pPr>
              <a:defRPr/>
            </a:pPr>
            <a:fld id="{736CD8FC-86ED-4AC3-A210-5D0F22D3440C}" type="slidenum">
              <a:rPr lang="en-US" altLang="en-US" smtClean="0"/>
              <a:pPr>
                <a:defRPr/>
              </a:pPr>
              <a:t>29</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normAutofit fontScale="90000"/>
          </a:bodyPr>
          <a:lstStyle/>
          <a:p>
            <a:pPr eaLnBrk="1" hangingPunct="1"/>
            <a:r>
              <a:rPr lang="en-US" altLang="zh-CN">
                <a:ea typeface="新細明體" pitchFamily="18" charset="-120"/>
              </a:rPr>
              <a:t>Concept: Human perceives data in  blocks</a:t>
            </a:r>
            <a:endParaRPr lang="en-US" altLang="en-US">
              <a:ea typeface="新細明體" pitchFamily="18" charset="-120"/>
            </a:endParaRPr>
          </a:p>
        </p:txBody>
      </p:sp>
      <p:sp>
        <p:nvSpPr>
          <p:cNvPr id="5125" name="Rectangle 3"/>
          <p:cNvSpPr>
            <a:spLocks noGrp="1" noChangeArrowheads="1"/>
          </p:cNvSpPr>
          <p:nvPr>
            <p:ph idx="1"/>
          </p:nvPr>
        </p:nvSpPr>
        <p:spPr>
          <a:xfrm>
            <a:off x="531813" y="1600200"/>
            <a:ext cx="4343400" cy="4530725"/>
          </a:xfrm>
        </p:spPr>
        <p:txBody>
          <a:bodyPr/>
          <a:lstStyle/>
          <a:p>
            <a:pPr eaLnBrk="1" hangingPunct="1"/>
            <a:r>
              <a:rPr lang="en-US" altLang="zh-CN" dirty="0">
                <a:ea typeface="新細明體" pitchFamily="18" charset="-120"/>
              </a:rPr>
              <a:t>We see 24 still pictures in one second, then </a:t>
            </a:r>
          </a:p>
          <a:p>
            <a:pPr eaLnBrk="1" hangingPunct="1"/>
            <a:r>
              <a:rPr lang="en-US" altLang="zh-CN" dirty="0">
                <a:ea typeface="新細明體" pitchFamily="18" charset="-120"/>
              </a:rPr>
              <a:t>we can build up the motion perception in our brain.</a:t>
            </a:r>
          </a:p>
          <a:p>
            <a:pPr eaLnBrk="1" hangingPunct="1"/>
            <a:r>
              <a:rPr lang="en-US" altLang="zh-CN" dirty="0">
                <a:ea typeface="新細明體" pitchFamily="18" charset="-120"/>
              </a:rPr>
              <a:t>It is likewise for speech.</a:t>
            </a:r>
          </a:p>
        </p:txBody>
      </p:sp>
      <p:pic>
        <p:nvPicPr>
          <p:cNvPr id="5126" name="Picture 5" descr="http://antoniopo.files.wordpress.com/2011/03/eadweard_muybridge_horse.jpg?w=733&amp;h=5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0469" y="1600200"/>
            <a:ext cx="4972379" cy="364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Text Box 6"/>
          <p:cNvSpPr txBox="1">
            <a:spLocks noChangeArrowheads="1"/>
          </p:cNvSpPr>
          <p:nvPr/>
        </p:nvSpPr>
        <p:spPr bwMode="auto">
          <a:xfrm>
            <a:off x="455613" y="5461000"/>
            <a:ext cx="821531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zh-CN" sz="1200">
                <a:ea typeface="SimSun" pitchFamily="2" charset="-122"/>
              </a:rPr>
              <a:t>Source: </a:t>
            </a:r>
            <a:r>
              <a:rPr lang="en-US" altLang="en-US" sz="1200"/>
              <a:t>http://antoniopo.files.wordpress.com/2011/03/eadweard_muybridge_horse.jpg?w=733&amp;h=538</a:t>
            </a:r>
          </a:p>
        </p:txBody>
      </p:sp>
      <p:sp>
        <p:nvSpPr>
          <p:cNvPr id="4" name="Footer Placeholder 3">
            <a:extLst>
              <a:ext uri="{FF2B5EF4-FFF2-40B4-BE49-F238E27FC236}">
                <a16:creationId xmlns:a16="http://schemas.microsoft.com/office/drawing/2014/main" id="{FE315AA4-ABE3-4079-8F31-5C6FD9F5AB8E}"/>
              </a:ext>
            </a:extLst>
          </p:cNvPr>
          <p:cNvSpPr>
            <a:spLocks noGrp="1"/>
          </p:cNvSpPr>
          <p:nvPr>
            <p:ph type="ftr" sz="quarter" idx="11"/>
          </p:nvPr>
        </p:nvSpPr>
        <p:spPr/>
        <p:txBody>
          <a:bodyPr/>
          <a:lstStyle/>
          <a:p>
            <a:pPr>
              <a:defRPr/>
            </a:pPr>
            <a:r>
              <a:rPr lang="en-US" altLang="zh-CN"/>
              <a:t>Speech recognition techniques, v.2a3</a:t>
            </a:r>
          </a:p>
        </p:txBody>
      </p:sp>
      <p:sp>
        <p:nvSpPr>
          <p:cNvPr id="5" name="Slide Number Placeholder 4">
            <a:extLst>
              <a:ext uri="{FF2B5EF4-FFF2-40B4-BE49-F238E27FC236}">
                <a16:creationId xmlns:a16="http://schemas.microsoft.com/office/drawing/2014/main" id="{9DCE4D47-E013-42D7-9B4F-D2471748D508}"/>
              </a:ext>
            </a:extLst>
          </p:cNvPr>
          <p:cNvSpPr>
            <a:spLocks noGrp="1"/>
          </p:cNvSpPr>
          <p:nvPr>
            <p:ph type="sldNum" sz="quarter" idx="12"/>
          </p:nvPr>
        </p:nvSpPr>
        <p:spPr/>
        <p:txBody>
          <a:bodyPr/>
          <a:lstStyle/>
          <a:p>
            <a:pPr>
              <a:defRPr/>
            </a:pPr>
            <a:fld id="{736CD8FC-86ED-4AC3-A210-5D0F22D3440C}" type="slidenum">
              <a:rPr lang="en-US" altLang="en-US" smtClean="0"/>
              <a:pPr>
                <a:defRPr/>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altLang="en-US" sz="2400" dirty="0"/>
              <a:t>Appendix</a:t>
            </a:r>
            <a:br>
              <a:rPr lang="en-US" altLang="en-US" sz="2400" dirty="0"/>
            </a:br>
            <a:r>
              <a:rPr lang="en-US" sz="2400" dirty="0"/>
              <a:t>%demo_ch2_dft_using_exp_sin_cos.m</a:t>
            </a:r>
            <a:br>
              <a:rPr lang="en-US" sz="2400" dirty="0"/>
            </a:br>
            <a:r>
              <a:rPr lang="en-US" sz="2400" dirty="0"/>
              <a:t>%</a:t>
            </a:r>
            <a:r>
              <a:rPr lang="en-US" sz="2400" dirty="0" err="1"/>
              <a:t>Matlab</a:t>
            </a:r>
            <a:r>
              <a:rPr lang="en-US" sz="2400" dirty="0"/>
              <a:t> program for DFT/IDFT without using the inbuilt functions</a:t>
            </a:r>
          </a:p>
        </p:txBody>
      </p:sp>
      <p:sp>
        <p:nvSpPr>
          <p:cNvPr id="3" name="Content Placeholder 2"/>
          <p:cNvSpPr>
            <a:spLocks noGrp="1"/>
          </p:cNvSpPr>
          <p:nvPr>
            <p:ph idx="1"/>
          </p:nvPr>
        </p:nvSpPr>
        <p:spPr/>
        <p:txBody>
          <a:bodyPr>
            <a:normAutofit fontScale="25000" lnSpcReduction="20000"/>
          </a:bodyPr>
          <a:lstStyle/>
          <a:p>
            <a:r>
              <a:rPr lang="en-US" dirty="0"/>
              <a:t>%demo_ch2_dft_using_exp_sin_cos.m</a:t>
            </a:r>
          </a:p>
          <a:p>
            <a:r>
              <a:rPr lang="en-US" dirty="0"/>
              <a:t>%</a:t>
            </a:r>
            <a:r>
              <a:rPr lang="en-US" dirty="0" err="1"/>
              <a:t>Matlab</a:t>
            </a:r>
            <a:r>
              <a:rPr lang="en-US" dirty="0"/>
              <a:t> program for DFT/IDFT without using the inbuilt functions</a:t>
            </a:r>
          </a:p>
          <a:p>
            <a:r>
              <a:rPr lang="en-US" dirty="0"/>
              <a:t>%http://newlinecode.blogspot.com/2013/02/dft-idft-without-using-function-matlab.html</a:t>
            </a:r>
          </a:p>
          <a:p>
            <a:r>
              <a:rPr lang="en-US" dirty="0"/>
              <a:t>%this to show how to code discrete Fourier forward/inverse (2020 Sept 10)</a:t>
            </a:r>
          </a:p>
          <a:p>
            <a:r>
              <a:rPr lang="en-US" dirty="0"/>
              <a:t>% It shows using </a:t>
            </a:r>
            <a:r>
              <a:rPr lang="en-US" dirty="0" err="1"/>
              <a:t>exp</a:t>
            </a:r>
            <a:r>
              <a:rPr lang="en-US" dirty="0"/>
              <a:t>() and cos()+sin() functions generate the same result</a:t>
            </a:r>
          </a:p>
          <a:p>
            <a:r>
              <a:rPr lang="en-US" dirty="0"/>
              <a:t>%program to find the DFT/IDFT of a sequence without using the inbuilt functions</a:t>
            </a:r>
          </a:p>
          <a:p>
            <a:r>
              <a:rPr lang="en-US" dirty="0"/>
              <a:t>close all;</a:t>
            </a:r>
          </a:p>
          <a:p>
            <a:r>
              <a:rPr lang="en-US" dirty="0"/>
              <a:t>clear all;</a:t>
            </a:r>
          </a:p>
          <a:p>
            <a:r>
              <a:rPr lang="en-US" dirty="0"/>
              <a:t>%</a:t>
            </a:r>
            <a:r>
              <a:rPr lang="en-US" dirty="0" err="1"/>
              <a:t>xn</a:t>
            </a:r>
            <a:r>
              <a:rPr lang="en-US" dirty="0"/>
              <a:t>=input('Enter the sequence x(n)'); %Get the sequence from user </a:t>
            </a:r>
          </a:p>
          <a:p>
            <a:r>
              <a:rPr lang="en-US" dirty="0" err="1"/>
              <a:t>xn</a:t>
            </a:r>
            <a:r>
              <a:rPr lang="en-US" dirty="0"/>
              <a:t>=[8,16,24,32,40,48,56,64]</a:t>
            </a:r>
          </a:p>
          <a:p>
            <a:r>
              <a:rPr lang="en-US" dirty="0"/>
              <a:t>ln=length(</a:t>
            </a:r>
            <a:r>
              <a:rPr lang="en-US" dirty="0" err="1"/>
              <a:t>xn</a:t>
            </a:r>
            <a:r>
              <a:rPr lang="en-US" dirty="0"/>
              <a:t>); %find the length of the sequence</a:t>
            </a:r>
          </a:p>
          <a:p>
            <a:r>
              <a:rPr lang="en-US" dirty="0" err="1"/>
              <a:t>xk</a:t>
            </a:r>
            <a:r>
              <a:rPr lang="en-US" dirty="0"/>
              <a:t>=zeros(1,ln); %initialize an array of same size as that of input sequence</a:t>
            </a:r>
          </a:p>
          <a:p>
            <a:r>
              <a:rPr lang="en-US" dirty="0"/>
              <a:t>xk2=zeros(1,ln); %initialize an array of same size as that of input sequence</a:t>
            </a:r>
          </a:p>
          <a:p>
            <a:r>
              <a:rPr lang="en-US" dirty="0"/>
              <a:t> </a:t>
            </a:r>
          </a:p>
          <a:p>
            <a:r>
              <a:rPr lang="en-US" dirty="0" err="1"/>
              <a:t>ixk</a:t>
            </a:r>
            <a:r>
              <a:rPr lang="en-US" dirty="0"/>
              <a:t>=zeros(1,ln); %initialize an array of same size as that of input sequence</a:t>
            </a:r>
          </a:p>
          <a:p>
            <a:r>
              <a:rPr lang="en-US" dirty="0"/>
              <a:t>ixk2=zeros(1,ln); %initialize an array of same size as that of input sequence</a:t>
            </a:r>
          </a:p>
          <a:p>
            <a:r>
              <a:rPr lang="en-US" dirty="0"/>
              <a:t>%code block to find the DFT of the sequence</a:t>
            </a:r>
          </a:p>
          <a:p>
            <a:r>
              <a:rPr lang="en-US" dirty="0" err="1"/>
              <a:t>i</a:t>
            </a:r>
            <a:r>
              <a:rPr lang="en-US" dirty="0"/>
              <a:t>=</a:t>
            </a:r>
            <a:r>
              <a:rPr lang="en-US" dirty="0" err="1"/>
              <a:t>sqrt</a:t>
            </a:r>
            <a:r>
              <a:rPr lang="en-US" dirty="0"/>
              <a:t>(-1);</a:t>
            </a:r>
          </a:p>
          <a:p>
            <a:r>
              <a:rPr lang="en-US" dirty="0"/>
              <a:t>%-----------------------------------------------------------</a:t>
            </a:r>
          </a:p>
          <a:p>
            <a:r>
              <a:rPr lang="en-US" dirty="0"/>
              <a:t>for k=0:ln-1</a:t>
            </a:r>
          </a:p>
          <a:p>
            <a:r>
              <a:rPr lang="en-US" dirty="0"/>
              <a:t>    for n=0:ln-1</a:t>
            </a:r>
          </a:p>
          <a:p>
            <a:r>
              <a:rPr lang="pt-BR" dirty="0"/>
              <a:t>       xk(k+1)=xk(k+1)+(xn(n+1)*exp((-i)*2*pi*k*n/ln));</a:t>
            </a:r>
          </a:p>
          <a:p>
            <a:r>
              <a:rPr lang="en-US" dirty="0"/>
              <a:t>       xk2(k+1)=xk2(k+1)+(</a:t>
            </a:r>
            <a:r>
              <a:rPr lang="en-US" dirty="0" err="1"/>
              <a:t>xn</a:t>
            </a:r>
            <a:r>
              <a:rPr lang="en-US" dirty="0"/>
              <a:t>(n+1)*(  cos(2*pi*k*n/ln) - </a:t>
            </a:r>
            <a:r>
              <a:rPr lang="en-US" dirty="0" err="1"/>
              <a:t>i</a:t>
            </a:r>
            <a:r>
              <a:rPr lang="en-US" dirty="0"/>
              <a:t>*sin(2*pi*k*n/ln) ) );       </a:t>
            </a:r>
          </a:p>
          <a:p>
            <a:r>
              <a:rPr lang="en-US" dirty="0"/>
              <a:t>       %this is to show </a:t>
            </a:r>
            <a:r>
              <a:rPr lang="en-US" dirty="0" err="1"/>
              <a:t>xk</a:t>
            </a:r>
            <a:r>
              <a:rPr lang="en-US" dirty="0"/>
              <a:t> and xk2 are exactly </a:t>
            </a:r>
            <a:r>
              <a:rPr lang="en-US" dirty="0" err="1"/>
              <a:t>teh</a:t>
            </a:r>
            <a:r>
              <a:rPr lang="en-US" dirty="0"/>
              <a:t> same, see result at the</a:t>
            </a:r>
          </a:p>
          <a:p>
            <a:r>
              <a:rPr lang="en-US" dirty="0"/>
              <a:t>       %end of this code</a:t>
            </a:r>
          </a:p>
          <a:p>
            <a:r>
              <a:rPr lang="en-US" dirty="0"/>
              <a:t>    end</a:t>
            </a:r>
          </a:p>
          <a:p>
            <a:r>
              <a:rPr lang="en-US" dirty="0"/>
              <a:t>end</a:t>
            </a:r>
          </a:p>
          <a:p>
            <a:r>
              <a:rPr lang="en-US" dirty="0"/>
              <a:t>%------------------------------------------------------------</a:t>
            </a:r>
          </a:p>
          <a:p>
            <a:r>
              <a:rPr lang="en-US" dirty="0"/>
              <a:t>%code block to plot the input sequence</a:t>
            </a:r>
          </a:p>
          <a:p>
            <a:r>
              <a:rPr lang="en-US" dirty="0"/>
              <a:t>%------------------------------------------------------------</a:t>
            </a:r>
          </a:p>
          <a:p>
            <a:r>
              <a:rPr lang="en-US" dirty="0"/>
              <a:t>t=0:ln-1;</a:t>
            </a:r>
          </a:p>
          <a:p>
            <a:r>
              <a:rPr lang="en-US" dirty="0"/>
              <a:t>subplot(221);</a:t>
            </a:r>
          </a:p>
          <a:p>
            <a:r>
              <a:rPr lang="en-US" dirty="0"/>
              <a:t>stem(</a:t>
            </a:r>
            <a:r>
              <a:rPr lang="en-US" dirty="0" err="1"/>
              <a:t>t,xn</a:t>
            </a:r>
            <a:r>
              <a:rPr lang="en-US" dirty="0"/>
              <a:t>);</a:t>
            </a:r>
          </a:p>
          <a:p>
            <a:r>
              <a:rPr lang="en-US" dirty="0" err="1"/>
              <a:t>ylabel</a:t>
            </a:r>
            <a:r>
              <a:rPr lang="en-US" dirty="0"/>
              <a:t> ('Amplitude');</a:t>
            </a:r>
          </a:p>
          <a:p>
            <a:r>
              <a:rPr lang="en-US" dirty="0" err="1"/>
              <a:t>xlabel</a:t>
            </a:r>
            <a:r>
              <a:rPr lang="en-US" dirty="0"/>
              <a:t> ('Time Index');</a:t>
            </a:r>
          </a:p>
          <a:p>
            <a:r>
              <a:rPr lang="en-US" dirty="0"/>
              <a:t>%---------------------------------------------------------------</a:t>
            </a:r>
          </a:p>
          <a:p>
            <a:r>
              <a:rPr lang="en-US" dirty="0"/>
              <a:t>magnitude=abs(</a:t>
            </a:r>
            <a:r>
              <a:rPr lang="en-US" dirty="0" err="1"/>
              <a:t>xk</a:t>
            </a:r>
            <a:r>
              <a:rPr lang="en-US" dirty="0"/>
              <a:t>) % Find the magnitudes of individual DFT points</a:t>
            </a:r>
          </a:p>
          <a:p>
            <a:r>
              <a:rPr lang="en-US" dirty="0"/>
              <a:t>%code block to plot the magnitude response</a:t>
            </a:r>
          </a:p>
          <a:p>
            <a:r>
              <a:rPr lang="en-US" dirty="0"/>
              <a:t>%------------------------------------------------------------</a:t>
            </a:r>
          </a:p>
          <a:p>
            <a:r>
              <a:rPr lang="en-US" dirty="0"/>
              <a:t>t=0:ln-1;</a:t>
            </a:r>
          </a:p>
          <a:p>
            <a:r>
              <a:rPr lang="en-US" dirty="0"/>
              <a:t>subplot(222);</a:t>
            </a:r>
          </a:p>
          <a:p>
            <a:r>
              <a:rPr lang="en-US" dirty="0"/>
              <a:t>stem(</a:t>
            </a:r>
            <a:r>
              <a:rPr lang="en-US" dirty="0" err="1"/>
              <a:t>t,magnitude</a:t>
            </a:r>
            <a:r>
              <a:rPr lang="en-US" dirty="0"/>
              <a:t>);</a:t>
            </a:r>
          </a:p>
          <a:p>
            <a:r>
              <a:rPr lang="en-US" dirty="0" err="1"/>
              <a:t>ylabel</a:t>
            </a:r>
            <a:r>
              <a:rPr lang="en-US" dirty="0"/>
              <a:t> ('Amplitude');</a:t>
            </a:r>
          </a:p>
          <a:p>
            <a:r>
              <a:rPr lang="en-US" dirty="0" err="1"/>
              <a:t>xlabel</a:t>
            </a:r>
            <a:r>
              <a:rPr lang="en-US" dirty="0"/>
              <a:t> ('K');</a:t>
            </a:r>
          </a:p>
          <a:p>
            <a:r>
              <a:rPr lang="en-US" dirty="0"/>
              <a:t>%------------------------------------------------------------</a:t>
            </a:r>
          </a:p>
          <a:p>
            <a:r>
              <a:rPr lang="en-US" dirty="0"/>
              <a:t>phase=angle(</a:t>
            </a:r>
            <a:r>
              <a:rPr lang="en-US" dirty="0" err="1"/>
              <a:t>xk</a:t>
            </a:r>
            <a:r>
              <a:rPr lang="en-US" dirty="0"/>
              <a:t>); % Find the phases of individual DFT points</a:t>
            </a:r>
          </a:p>
          <a:p>
            <a:r>
              <a:rPr lang="en-US" dirty="0"/>
              <a:t>%code block to plot the magnitude sequence</a:t>
            </a:r>
          </a:p>
          <a:p>
            <a:r>
              <a:rPr lang="en-US" dirty="0"/>
              <a:t>%------------------------------------------------------------</a:t>
            </a:r>
          </a:p>
          <a:p>
            <a:r>
              <a:rPr lang="en-US" dirty="0"/>
              <a:t>t=0:ln-1;</a:t>
            </a:r>
          </a:p>
          <a:p>
            <a:r>
              <a:rPr lang="en-US" dirty="0"/>
              <a:t>subplot(223);</a:t>
            </a:r>
          </a:p>
          <a:p>
            <a:r>
              <a:rPr lang="en-US" dirty="0"/>
              <a:t>stem(</a:t>
            </a:r>
            <a:r>
              <a:rPr lang="en-US" dirty="0" err="1"/>
              <a:t>t,phase</a:t>
            </a:r>
            <a:r>
              <a:rPr lang="en-US" dirty="0"/>
              <a:t>);</a:t>
            </a:r>
          </a:p>
          <a:p>
            <a:r>
              <a:rPr lang="en-US" dirty="0" err="1"/>
              <a:t>ylabel</a:t>
            </a:r>
            <a:r>
              <a:rPr lang="en-US" dirty="0"/>
              <a:t> ('Phase');</a:t>
            </a:r>
          </a:p>
          <a:p>
            <a:r>
              <a:rPr lang="en-US" dirty="0" err="1"/>
              <a:t>xlabel</a:t>
            </a:r>
            <a:r>
              <a:rPr lang="en-US" dirty="0"/>
              <a:t> ('K');</a:t>
            </a:r>
          </a:p>
          <a:p>
            <a:r>
              <a:rPr lang="en-US" dirty="0"/>
              <a:t>%------------------------------------------------------------</a:t>
            </a:r>
          </a:p>
          <a:p>
            <a:r>
              <a:rPr lang="en-US" dirty="0"/>
              <a:t>% Code block to find the IDFT of the sequence</a:t>
            </a:r>
          </a:p>
          <a:p>
            <a:r>
              <a:rPr lang="en-US" dirty="0"/>
              <a:t>%-------------------------inverse transform -----------------------------------</a:t>
            </a:r>
          </a:p>
          <a:p>
            <a:r>
              <a:rPr lang="en-US" dirty="0"/>
              <a:t>for n=0:ln-1</a:t>
            </a:r>
          </a:p>
          <a:p>
            <a:r>
              <a:rPr lang="en-US" dirty="0"/>
              <a:t>    for k=0:ln-1</a:t>
            </a:r>
          </a:p>
          <a:p>
            <a:r>
              <a:rPr lang="en-US" dirty="0"/>
              <a:t>        </a:t>
            </a:r>
            <a:r>
              <a:rPr lang="en-US" dirty="0" err="1"/>
              <a:t>ixk</a:t>
            </a:r>
            <a:r>
              <a:rPr lang="en-US" dirty="0"/>
              <a:t>(n+1)=</a:t>
            </a:r>
            <a:r>
              <a:rPr lang="en-US" dirty="0" err="1"/>
              <a:t>ixk</a:t>
            </a:r>
            <a:r>
              <a:rPr lang="en-US" dirty="0"/>
              <a:t>(n+1)+(</a:t>
            </a:r>
            <a:r>
              <a:rPr lang="en-US" dirty="0" err="1"/>
              <a:t>xk</a:t>
            </a:r>
            <a:r>
              <a:rPr lang="en-US" dirty="0"/>
              <a:t>(k+1)*</a:t>
            </a:r>
            <a:r>
              <a:rPr lang="en-US" dirty="0" err="1"/>
              <a:t>exp</a:t>
            </a:r>
            <a:r>
              <a:rPr lang="en-US" dirty="0"/>
              <a:t>(</a:t>
            </a:r>
            <a:r>
              <a:rPr lang="en-US" dirty="0" err="1"/>
              <a:t>i</a:t>
            </a:r>
            <a:r>
              <a:rPr lang="en-US" dirty="0"/>
              <a:t>*2*pi*k*n/ln));</a:t>
            </a:r>
          </a:p>
          <a:p>
            <a:r>
              <a:rPr lang="pt-BR" dirty="0"/>
              <a:t>        ixk2(n+1)=ixk2(n+1)+(xk2(k+1)*(cos((2*pi*k*n/ln)) + i* sin(2*pi*k*n/ln)));</a:t>
            </a:r>
          </a:p>
          <a:p>
            <a:r>
              <a:rPr lang="en-US" dirty="0"/>
              <a:t>        </a:t>
            </a:r>
          </a:p>
          <a:p>
            <a:r>
              <a:rPr lang="en-US" dirty="0"/>
              <a:t>    end</a:t>
            </a:r>
          </a:p>
          <a:p>
            <a:r>
              <a:rPr lang="en-US" dirty="0"/>
              <a:t>end</a:t>
            </a:r>
          </a:p>
          <a:p>
            <a:r>
              <a:rPr lang="en-US" dirty="0" err="1"/>
              <a:t>ixk</a:t>
            </a:r>
            <a:r>
              <a:rPr lang="en-US" dirty="0"/>
              <a:t>=</a:t>
            </a:r>
            <a:r>
              <a:rPr lang="en-US" dirty="0" err="1"/>
              <a:t>ixk</a:t>
            </a:r>
            <a:r>
              <a:rPr lang="en-US" dirty="0"/>
              <a:t>./ln;</a:t>
            </a:r>
          </a:p>
          <a:p>
            <a:r>
              <a:rPr lang="en-US" dirty="0"/>
              <a:t>ixk2=ixk2./ln;</a:t>
            </a:r>
          </a:p>
          <a:p>
            <a:r>
              <a:rPr lang="en-US" dirty="0"/>
              <a:t>%----------------------------------------------------------</a:t>
            </a:r>
          </a:p>
          <a:p>
            <a:r>
              <a:rPr lang="en-US" dirty="0"/>
              <a:t>%code block to plot the input sequence</a:t>
            </a:r>
          </a:p>
          <a:p>
            <a:r>
              <a:rPr lang="en-US" dirty="0"/>
              <a:t>%------------------------------------------------------------</a:t>
            </a:r>
          </a:p>
          <a:p>
            <a:r>
              <a:rPr lang="en-US" dirty="0"/>
              <a:t>t=0:ln-1;</a:t>
            </a:r>
          </a:p>
          <a:p>
            <a:r>
              <a:rPr lang="en-US" dirty="0"/>
              <a:t>subplot(224);</a:t>
            </a:r>
          </a:p>
          <a:p>
            <a:r>
              <a:rPr lang="en-US" dirty="0"/>
              <a:t>stem(</a:t>
            </a:r>
            <a:r>
              <a:rPr lang="en-US" dirty="0" err="1"/>
              <a:t>t,ixk</a:t>
            </a:r>
            <a:r>
              <a:rPr lang="en-US" dirty="0"/>
              <a:t>);</a:t>
            </a:r>
          </a:p>
          <a:p>
            <a:r>
              <a:rPr lang="en-US" dirty="0" err="1"/>
              <a:t>ylabel</a:t>
            </a:r>
            <a:r>
              <a:rPr lang="en-US" dirty="0"/>
              <a:t> ('Amplitude');</a:t>
            </a:r>
          </a:p>
          <a:p>
            <a:r>
              <a:rPr lang="en-US" dirty="0" err="1"/>
              <a:t>xlabel</a:t>
            </a:r>
            <a:r>
              <a:rPr lang="en-US" dirty="0"/>
              <a:t> ('Time Index');</a:t>
            </a:r>
          </a:p>
          <a:p>
            <a:r>
              <a:rPr lang="en-US" dirty="0"/>
              <a:t>%%%%%%%%%%%%%%%%%%%%%%%</a:t>
            </a:r>
          </a:p>
          <a:p>
            <a:r>
              <a:rPr lang="en-US" dirty="0"/>
              <a:t>'number of samples'</a:t>
            </a:r>
          </a:p>
          <a:p>
            <a:r>
              <a:rPr lang="en-US" dirty="0"/>
              <a:t>ln</a:t>
            </a:r>
          </a:p>
          <a:p>
            <a:r>
              <a:rPr lang="en-US" dirty="0"/>
              <a:t> </a:t>
            </a:r>
          </a:p>
          <a:p>
            <a:r>
              <a:rPr lang="en-US" dirty="0"/>
              <a:t>'results'</a:t>
            </a:r>
          </a:p>
          <a:p>
            <a:r>
              <a:rPr lang="en-US" dirty="0"/>
              <a:t>'source input ='</a:t>
            </a:r>
          </a:p>
          <a:p>
            <a:r>
              <a:rPr lang="en-US" dirty="0" err="1"/>
              <a:t>xn</a:t>
            </a:r>
            <a:endParaRPr lang="en-US" dirty="0"/>
          </a:p>
          <a:p>
            <a:r>
              <a:rPr lang="en-US" dirty="0"/>
              <a:t> </a:t>
            </a:r>
          </a:p>
          <a:p>
            <a:r>
              <a:rPr lang="en-US" dirty="0"/>
              <a:t>'</a:t>
            </a:r>
            <a:r>
              <a:rPr lang="en-US" dirty="0" err="1"/>
              <a:t>xk</a:t>
            </a:r>
            <a:r>
              <a:rPr lang="en-US" dirty="0"/>
              <a:t>  frequency is calculated by </a:t>
            </a:r>
            <a:r>
              <a:rPr lang="en-US" dirty="0" err="1"/>
              <a:t>exp</a:t>
            </a:r>
            <a:r>
              <a:rPr lang="en-US" dirty="0"/>
              <a:t>(), xk2 frequency is calculated by sin()_cos(),'</a:t>
            </a:r>
          </a:p>
          <a:p>
            <a:r>
              <a:rPr lang="en-US" dirty="0"/>
              <a:t>'It shows they are the same'</a:t>
            </a:r>
          </a:p>
          <a:p>
            <a:r>
              <a:rPr lang="en-US" dirty="0" err="1"/>
              <a:t>xk</a:t>
            </a:r>
            <a:endParaRPr lang="en-US" dirty="0"/>
          </a:p>
          <a:p>
            <a:r>
              <a:rPr lang="en-US" dirty="0"/>
              <a:t>xk2</a:t>
            </a:r>
          </a:p>
          <a:p>
            <a:r>
              <a:rPr lang="en-US" dirty="0"/>
              <a:t>xk-xk2</a:t>
            </a:r>
          </a:p>
          <a:p>
            <a:r>
              <a:rPr lang="en-US" dirty="0"/>
              <a:t>  </a:t>
            </a:r>
          </a:p>
          <a:p>
            <a:r>
              <a:rPr lang="en-US" dirty="0"/>
              <a:t>'hit key to continue'</a:t>
            </a:r>
          </a:p>
          <a:p>
            <a:r>
              <a:rPr lang="en-US" dirty="0"/>
              <a:t>pause</a:t>
            </a:r>
          </a:p>
          <a:p>
            <a:r>
              <a:rPr lang="en-US" dirty="0"/>
              <a:t> </a:t>
            </a:r>
          </a:p>
          <a:p>
            <a:r>
              <a:rPr lang="en-US" dirty="0"/>
              <a:t>% </a:t>
            </a:r>
          </a:p>
          <a:p>
            <a:r>
              <a:rPr lang="en-US" dirty="0"/>
              <a:t> </a:t>
            </a:r>
          </a:p>
          <a:p>
            <a:r>
              <a:rPr lang="en-US" dirty="0" err="1"/>
              <a:t>ixk</a:t>
            </a:r>
            <a:r>
              <a:rPr lang="en-US" dirty="0"/>
              <a:t> %recovered </a:t>
            </a:r>
            <a:r>
              <a:rPr lang="en-US" dirty="0" err="1"/>
              <a:t>xn</a:t>
            </a:r>
            <a:r>
              <a:rPr lang="en-US" dirty="0"/>
              <a:t> by using </a:t>
            </a:r>
            <a:r>
              <a:rPr lang="en-US" dirty="0" err="1"/>
              <a:t>exp</a:t>
            </a:r>
            <a:r>
              <a:rPr lang="en-US" dirty="0"/>
              <a:t>() function</a:t>
            </a:r>
          </a:p>
          <a:p>
            <a:r>
              <a:rPr lang="en-US" dirty="0"/>
              <a:t>ixk2%recovered </a:t>
            </a:r>
            <a:r>
              <a:rPr lang="en-US" dirty="0" err="1"/>
              <a:t>xn</a:t>
            </a:r>
            <a:r>
              <a:rPr lang="en-US" dirty="0"/>
              <a:t> by using sin(),cos() functions</a:t>
            </a:r>
          </a:p>
          <a:p>
            <a:r>
              <a:rPr lang="en-US" dirty="0"/>
              <a:t>%magnitude=abs(</a:t>
            </a:r>
            <a:r>
              <a:rPr lang="en-US" dirty="0" err="1"/>
              <a:t>ixk</a:t>
            </a:r>
            <a:r>
              <a:rPr lang="en-US" dirty="0"/>
              <a:t>) </a:t>
            </a:r>
          </a:p>
          <a:p>
            <a:r>
              <a:rPr lang="en-US" dirty="0"/>
              <a:t>magnitude=abs(</a:t>
            </a:r>
            <a:r>
              <a:rPr lang="en-US" dirty="0" err="1"/>
              <a:t>ixk</a:t>
            </a:r>
            <a:r>
              <a:rPr lang="en-US" dirty="0"/>
              <a:t>) </a:t>
            </a:r>
          </a:p>
          <a:p>
            <a:r>
              <a:rPr lang="en-US" dirty="0"/>
              <a:t>magnitude2=abs(ixk2)</a:t>
            </a:r>
          </a:p>
          <a:p>
            <a:r>
              <a:rPr lang="en-US" dirty="0"/>
              <a:t>ixk-ixk2</a:t>
            </a:r>
          </a:p>
          <a:p>
            <a:r>
              <a:rPr lang="en-US" dirty="0"/>
              <a:t> </a:t>
            </a:r>
            <a:r>
              <a:rPr lang="en-US" dirty="0" err="1"/>
              <a:t>disp</a:t>
            </a:r>
            <a:r>
              <a:rPr lang="en-US" dirty="0"/>
              <a:t>('the result shows </a:t>
            </a:r>
            <a:r>
              <a:rPr lang="en-US" dirty="0" err="1"/>
              <a:t>ixk</a:t>
            </a:r>
            <a:r>
              <a:rPr lang="en-US" dirty="0"/>
              <a:t> and ixk2 are the same: ')</a:t>
            </a:r>
          </a:p>
          <a:p>
            <a:r>
              <a:rPr lang="en-US" dirty="0" err="1"/>
              <a:t>disp</a:t>
            </a:r>
            <a:r>
              <a:rPr lang="en-US" dirty="0"/>
              <a:t>('magnitude=abs(</a:t>
            </a:r>
            <a:r>
              <a:rPr lang="en-US" dirty="0" err="1"/>
              <a:t>ixk</a:t>
            </a:r>
            <a:r>
              <a:rPr lang="en-US" dirty="0"/>
              <a:t>) , </a:t>
            </a:r>
            <a:r>
              <a:rPr lang="en-US" dirty="0" err="1"/>
              <a:t>ixk</a:t>
            </a:r>
            <a:r>
              <a:rPr lang="en-US" dirty="0"/>
              <a:t> :recovered </a:t>
            </a:r>
            <a:r>
              <a:rPr lang="en-US" dirty="0" err="1"/>
              <a:t>xn</a:t>
            </a:r>
            <a:r>
              <a:rPr lang="en-US" dirty="0"/>
              <a:t> by using </a:t>
            </a:r>
            <a:r>
              <a:rPr lang="en-US" dirty="0" err="1"/>
              <a:t>exp</a:t>
            </a:r>
            <a:r>
              <a:rPr lang="en-US" dirty="0"/>
              <a:t>() function')</a:t>
            </a:r>
          </a:p>
          <a:p>
            <a:r>
              <a:rPr lang="en-US" dirty="0" err="1"/>
              <a:t>disp</a:t>
            </a:r>
            <a:r>
              <a:rPr lang="en-US" dirty="0"/>
              <a:t>('magnitude2=abs(ixk2) , ixk2: recovered </a:t>
            </a:r>
            <a:r>
              <a:rPr lang="en-US" dirty="0" err="1"/>
              <a:t>xn</a:t>
            </a:r>
            <a:r>
              <a:rPr lang="en-US" dirty="0"/>
              <a:t> by using sin(),cos() functions')</a:t>
            </a:r>
          </a:p>
        </p:txBody>
      </p:sp>
      <p:sp>
        <p:nvSpPr>
          <p:cNvPr id="6" name="Footer Placeholder 5">
            <a:extLst>
              <a:ext uri="{FF2B5EF4-FFF2-40B4-BE49-F238E27FC236}">
                <a16:creationId xmlns:a16="http://schemas.microsoft.com/office/drawing/2014/main" id="{FD923CC4-ACD4-4CA1-A7F0-0C69A3EC6E96}"/>
              </a:ext>
            </a:extLst>
          </p:cNvPr>
          <p:cNvSpPr>
            <a:spLocks noGrp="1"/>
          </p:cNvSpPr>
          <p:nvPr>
            <p:ph type="ftr" sz="quarter" idx="11"/>
          </p:nvPr>
        </p:nvSpPr>
        <p:spPr/>
        <p:txBody>
          <a:bodyPr/>
          <a:lstStyle/>
          <a:p>
            <a:pPr>
              <a:defRPr/>
            </a:pPr>
            <a:r>
              <a:rPr lang="en-US" altLang="zh-CN"/>
              <a:t>Speech recognition techniques, v.2a3</a:t>
            </a:r>
          </a:p>
        </p:txBody>
      </p:sp>
      <p:sp>
        <p:nvSpPr>
          <p:cNvPr id="7" name="Slide Number Placeholder 6">
            <a:extLst>
              <a:ext uri="{FF2B5EF4-FFF2-40B4-BE49-F238E27FC236}">
                <a16:creationId xmlns:a16="http://schemas.microsoft.com/office/drawing/2014/main" id="{34D40DC0-092C-487F-AF70-786FA4D09626}"/>
              </a:ext>
            </a:extLst>
          </p:cNvPr>
          <p:cNvSpPr>
            <a:spLocks noGrp="1"/>
          </p:cNvSpPr>
          <p:nvPr>
            <p:ph type="sldNum" sz="quarter" idx="12"/>
          </p:nvPr>
        </p:nvSpPr>
        <p:spPr/>
        <p:txBody>
          <a:bodyPr/>
          <a:lstStyle/>
          <a:p>
            <a:pPr>
              <a:defRPr/>
            </a:pPr>
            <a:fld id="{736CD8FC-86ED-4AC3-A210-5D0F22D3440C}" type="slidenum">
              <a:rPr lang="en-US" altLang="en-US" smtClean="0"/>
              <a:pPr>
                <a:defRPr/>
              </a:pPr>
              <a:t>30</a:t>
            </a:fld>
            <a:endParaRPr lang="en-US" altLang="en-US"/>
          </a:p>
        </p:txBody>
      </p:sp>
    </p:spTree>
    <p:extLst>
      <p:ext uri="{BB962C8B-B14F-4D97-AF65-F5344CB8AC3E}">
        <p14:creationId xmlns:p14="http://schemas.microsoft.com/office/powerpoint/2010/main" val="12768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a:xfrm>
            <a:off x="1276538" y="2"/>
            <a:ext cx="7238862" cy="1139825"/>
          </a:xfrm>
        </p:spPr>
        <p:txBody>
          <a:bodyPr/>
          <a:lstStyle/>
          <a:p>
            <a:pPr marL="838200" indent="-838200"/>
            <a:r>
              <a:rPr lang="en-US" altLang="zh-CN">
                <a:solidFill>
                  <a:srgbClr val="FF0000"/>
                </a:solidFill>
                <a:ea typeface="SimSun" pitchFamily="2" charset="-122"/>
              </a:rPr>
              <a:t>Answer: </a:t>
            </a:r>
            <a:r>
              <a:rPr lang="en-US" altLang="zh-CN">
                <a:ea typeface="SimSun" pitchFamily="2" charset="-122"/>
              </a:rPr>
              <a:t>Class exercise 2.1</a:t>
            </a:r>
            <a:endParaRPr lang="en-US" altLang="en-US"/>
          </a:p>
        </p:txBody>
      </p:sp>
      <p:sp>
        <p:nvSpPr>
          <p:cNvPr id="27653" name="Rectangle 3"/>
          <p:cNvSpPr>
            <a:spLocks noGrp="1" noChangeArrowheads="1"/>
          </p:cNvSpPr>
          <p:nvPr>
            <p:ph idx="1"/>
          </p:nvPr>
        </p:nvSpPr>
        <p:spPr>
          <a:xfrm>
            <a:off x="478358" y="1019550"/>
            <a:ext cx="8912543" cy="4525963"/>
          </a:xfrm>
        </p:spPr>
        <p:txBody>
          <a:bodyPr/>
          <a:lstStyle/>
          <a:p>
            <a:pPr marL="533400" indent="-533400"/>
            <a:r>
              <a:rPr lang="en-US" altLang="en-US" sz="1800" dirty="0"/>
              <a:t>For a 22-KHz/16 bit sampling speech wave, frame size is 15 </a:t>
            </a:r>
            <a:r>
              <a:rPr lang="en-US" altLang="en-US" sz="1800" dirty="0" err="1"/>
              <a:t>ms</a:t>
            </a:r>
            <a:r>
              <a:rPr lang="en-US" altLang="en-US" sz="1800" dirty="0"/>
              <a:t> and frame overlapping period is 40 % of the frame size. Draw the frame block diagram.</a:t>
            </a:r>
            <a:endParaRPr lang="en-US" altLang="en-US" sz="2000" dirty="0"/>
          </a:p>
          <a:p>
            <a:pPr marL="533400" indent="-533400"/>
            <a:r>
              <a:rPr lang="en-US" altLang="en-US" sz="2000" dirty="0"/>
              <a:t>Answer: Number of samples in one frame (N)= 15 </a:t>
            </a:r>
            <a:r>
              <a:rPr lang="en-US" altLang="en-US" sz="2000" dirty="0" err="1"/>
              <a:t>ms</a:t>
            </a:r>
            <a:r>
              <a:rPr lang="en-US" altLang="en-US" sz="2000" dirty="0"/>
              <a:t> / (1/22K) </a:t>
            </a:r>
          </a:p>
          <a:p>
            <a:pPr marL="533400" indent="-533400"/>
            <a:r>
              <a:rPr lang="en-US" altLang="en-US" sz="2000" dirty="0"/>
              <a:t>= 15*(10^-3) /(1/(22000))=330 </a:t>
            </a:r>
            <a:endParaRPr lang="en-US" altLang="en-US" sz="2400" dirty="0"/>
          </a:p>
          <a:p>
            <a:pPr marL="533400" indent="-533400"/>
            <a:r>
              <a:rPr lang="en-US" altLang="en-US" sz="2000" dirty="0"/>
              <a:t>Overlapping samples = 132, m=N-132=198.</a:t>
            </a:r>
            <a:endParaRPr lang="en-US" altLang="en-US" sz="2400" dirty="0"/>
          </a:p>
          <a:p>
            <a:pPr marL="533400" indent="-533400"/>
            <a:r>
              <a:rPr lang="en-US" altLang="en-US" sz="2000" dirty="0"/>
              <a:t>Overlapping time = 132 * (1/22k)= 132 * (1/22000) =6ms; </a:t>
            </a:r>
            <a:endParaRPr lang="en-US" altLang="en-US" sz="2400" dirty="0"/>
          </a:p>
          <a:p>
            <a:pPr marL="533400" indent="-533400"/>
            <a:r>
              <a:rPr lang="en-US" altLang="en-US" sz="2000" dirty="0"/>
              <a:t>Time in one frame= 330* (1/22k)= 330* (1/22000)=15ms.</a:t>
            </a:r>
            <a:endParaRPr lang="en-US" altLang="en-US" sz="2400" dirty="0"/>
          </a:p>
          <a:p>
            <a:pPr marL="533400" indent="-533400"/>
            <a:endParaRPr lang="en-US" altLang="en-US" sz="1800" dirty="0"/>
          </a:p>
        </p:txBody>
      </p:sp>
      <p:sp>
        <p:nvSpPr>
          <p:cNvPr id="27654" name="Rectangle 27"/>
          <p:cNvSpPr>
            <a:spLocks noChangeArrowheads="1"/>
          </p:cNvSpPr>
          <p:nvPr/>
        </p:nvSpPr>
        <p:spPr bwMode="auto">
          <a:xfrm>
            <a:off x="1053465"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endParaRPr lang="en-US" altLang="en-US"/>
          </a:p>
        </p:txBody>
      </p:sp>
      <p:sp>
        <p:nvSpPr>
          <p:cNvPr id="33" name="Rectangle 13"/>
          <p:cNvSpPr>
            <a:spLocks noChangeArrowheads="1"/>
          </p:cNvSpPr>
          <p:nvPr/>
        </p:nvSpPr>
        <p:spPr bwMode="auto">
          <a:xfrm>
            <a:off x="1843088" y="5943600"/>
            <a:ext cx="3878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zh-TW" sz="2400" i="1">
                <a:latin typeface="Times New Roman" pitchFamily="18" charset="0"/>
              </a:rPr>
              <a:t>l</a:t>
            </a:r>
            <a:r>
              <a:rPr lang="en-US" altLang="zh-TW" sz="2400">
                <a:latin typeface="Times New Roman" pitchFamily="18" charset="0"/>
              </a:rPr>
              <a:t>=1 (first window), length = N</a:t>
            </a:r>
          </a:p>
        </p:txBody>
      </p:sp>
      <p:graphicFrame>
        <p:nvGraphicFramePr>
          <p:cNvPr id="34" name="Object 4"/>
          <p:cNvGraphicFramePr>
            <a:graphicFrameLocks/>
          </p:cNvGraphicFramePr>
          <p:nvPr/>
        </p:nvGraphicFramePr>
        <p:xfrm>
          <a:off x="591230" y="4332288"/>
          <a:ext cx="8277225" cy="1962150"/>
        </p:xfrm>
        <a:graphic>
          <a:graphicData uri="http://schemas.openxmlformats.org/presentationml/2006/ole">
            <mc:AlternateContent xmlns:mc="http://schemas.openxmlformats.org/markup-compatibility/2006">
              <mc:Choice xmlns:v="urn:schemas-microsoft-com:vml" Requires="v">
                <p:oleObj name="Visio" r:id="rId2" imgW="7799832" imgH="2008632" progId="Visio.Drawing.11">
                  <p:embed/>
                </p:oleObj>
              </mc:Choice>
              <mc:Fallback>
                <p:oleObj name="Visio" r:id="rId2" imgW="7799832" imgH="2008632" progId="Visio.Drawing.11">
                  <p:embed/>
                  <p:pic>
                    <p:nvPicPr>
                      <p:cNvPr id="0" nam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230" y="4332288"/>
                        <a:ext cx="8277225" cy="19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 name="Line 5"/>
          <p:cNvSpPr>
            <a:spLocks noChangeShapeType="1"/>
          </p:cNvSpPr>
          <p:nvPr/>
        </p:nvSpPr>
        <p:spPr bwMode="auto">
          <a:xfrm>
            <a:off x="1056367" y="4865688"/>
            <a:ext cx="7673975"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7"/>
          <p:cNvSpPr>
            <a:spLocks noChangeShapeType="1"/>
          </p:cNvSpPr>
          <p:nvPr/>
        </p:nvSpPr>
        <p:spPr bwMode="auto">
          <a:xfrm>
            <a:off x="6420530" y="5094288"/>
            <a:ext cx="0" cy="1143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8"/>
          <p:cNvSpPr>
            <a:spLocks noChangeShapeType="1"/>
          </p:cNvSpPr>
          <p:nvPr/>
        </p:nvSpPr>
        <p:spPr bwMode="auto">
          <a:xfrm>
            <a:off x="1202417" y="5780088"/>
            <a:ext cx="2906712" cy="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9"/>
          <p:cNvSpPr>
            <a:spLocks noChangeShapeType="1"/>
          </p:cNvSpPr>
          <p:nvPr/>
        </p:nvSpPr>
        <p:spPr bwMode="auto">
          <a:xfrm>
            <a:off x="4521880" y="5780088"/>
            <a:ext cx="18161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10"/>
          <p:cNvSpPr>
            <a:spLocks noChangeShapeType="1"/>
          </p:cNvSpPr>
          <p:nvPr/>
        </p:nvSpPr>
        <p:spPr bwMode="auto">
          <a:xfrm>
            <a:off x="2453367" y="4027488"/>
            <a:ext cx="0" cy="1524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11"/>
          <p:cNvSpPr>
            <a:spLocks noChangeShapeType="1"/>
          </p:cNvSpPr>
          <p:nvPr/>
        </p:nvSpPr>
        <p:spPr bwMode="auto">
          <a:xfrm>
            <a:off x="1202417" y="5246688"/>
            <a:ext cx="431800" cy="0"/>
          </a:xfrm>
          <a:prstGeom prst="line">
            <a:avLst/>
          </a:prstGeom>
          <a:noFill/>
          <a:ln w="12700">
            <a:solidFill>
              <a:schemeClr val="tx1"/>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12"/>
          <p:cNvSpPr>
            <a:spLocks noChangeShapeType="1"/>
          </p:cNvSpPr>
          <p:nvPr/>
        </p:nvSpPr>
        <p:spPr bwMode="auto">
          <a:xfrm>
            <a:off x="2046967" y="5246688"/>
            <a:ext cx="24765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Rectangle 14"/>
          <p:cNvSpPr>
            <a:spLocks noChangeArrowheads="1"/>
          </p:cNvSpPr>
          <p:nvPr/>
        </p:nvSpPr>
        <p:spPr bwMode="auto">
          <a:xfrm>
            <a:off x="1616755" y="5002213"/>
            <a:ext cx="420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zh-TW" sz="2400">
                <a:latin typeface="Times New Roman" pitchFamily="18" charset="0"/>
              </a:rPr>
              <a:t>m</a:t>
            </a:r>
          </a:p>
        </p:txBody>
      </p:sp>
      <p:sp>
        <p:nvSpPr>
          <p:cNvPr id="43" name="Line 15"/>
          <p:cNvSpPr>
            <a:spLocks noChangeShapeType="1"/>
          </p:cNvSpPr>
          <p:nvPr/>
        </p:nvSpPr>
        <p:spPr bwMode="auto">
          <a:xfrm>
            <a:off x="7822292" y="3875088"/>
            <a:ext cx="0" cy="1219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16"/>
          <p:cNvSpPr>
            <a:spLocks noChangeShapeType="1"/>
          </p:cNvSpPr>
          <p:nvPr/>
        </p:nvSpPr>
        <p:spPr bwMode="auto">
          <a:xfrm>
            <a:off x="2540680" y="4332288"/>
            <a:ext cx="2641600" cy="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17"/>
          <p:cNvSpPr>
            <a:spLocks noChangeShapeType="1"/>
          </p:cNvSpPr>
          <p:nvPr/>
        </p:nvSpPr>
        <p:spPr bwMode="auto">
          <a:xfrm>
            <a:off x="5512480" y="4332288"/>
            <a:ext cx="2144712"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Rectangle 18"/>
          <p:cNvSpPr>
            <a:spLocks noChangeArrowheads="1"/>
          </p:cNvSpPr>
          <p:nvPr/>
        </p:nvSpPr>
        <p:spPr bwMode="auto">
          <a:xfrm>
            <a:off x="5164817" y="4087813"/>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zh-TW" sz="2400" dirty="0">
                <a:latin typeface="Times New Roman" pitchFamily="18" charset="0"/>
              </a:rPr>
              <a:t>N</a:t>
            </a:r>
          </a:p>
        </p:txBody>
      </p:sp>
      <p:sp>
        <p:nvSpPr>
          <p:cNvPr id="47" name="Rectangle 19"/>
          <p:cNvSpPr>
            <a:spLocks noChangeArrowheads="1"/>
          </p:cNvSpPr>
          <p:nvPr/>
        </p:nvSpPr>
        <p:spPr bwMode="auto">
          <a:xfrm>
            <a:off x="4091667" y="5535613"/>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zh-TW" sz="2400">
                <a:latin typeface="Times New Roman" pitchFamily="18" charset="0"/>
              </a:rPr>
              <a:t>N</a:t>
            </a:r>
          </a:p>
        </p:txBody>
      </p:sp>
      <p:sp>
        <p:nvSpPr>
          <p:cNvPr id="48" name="Rectangle 20"/>
          <p:cNvSpPr>
            <a:spLocks noChangeArrowheads="1"/>
          </p:cNvSpPr>
          <p:nvPr/>
        </p:nvSpPr>
        <p:spPr bwMode="auto">
          <a:xfrm>
            <a:off x="2524805" y="3783013"/>
            <a:ext cx="4233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zh-TW" sz="2400" i="1">
                <a:latin typeface="Times New Roman" pitchFamily="18" charset="0"/>
              </a:rPr>
              <a:t>l</a:t>
            </a:r>
            <a:r>
              <a:rPr lang="en-US" altLang="zh-TW" sz="2400">
                <a:latin typeface="Times New Roman" pitchFamily="18" charset="0"/>
              </a:rPr>
              <a:t>=2 (second window), length = N</a:t>
            </a:r>
          </a:p>
        </p:txBody>
      </p:sp>
      <p:sp>
        <p:nvSpPr>
          <p:cNvPr id="49" name="Rectangle 21"/>
          <p:cNvSpPr>
            <a:spLocks noChangeArrowheads="1"/>
          </p:cNvSpPr>
          <p:nvPr/>
        </p:nvSpPr>
        <p:spPr bwMode="auto">
          <a:xfrm>
            <a:off x="8877980" y="4697413"/>
            <a:ext cx="339837"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zh-TW" sz="2400" dirty="0">
                <a:latin typeface="Times New Roman" pitchFamily="18" charset="0"/>
              </a:rPr>
              <a:t>k</a:t>
            </a:r>
          </a:p>
        </p:txBody>
      </p:sp>
      <p:sp>
        <p:nvSpPr>
          <p:cNvPr id="50" name="Rectangle 22"/>
          <p:cNvSpPr>
            <a:spLocks noChangeArrowheads="1"/>
          </p:cNvSpPr>
          <p:nvPr/>
        </p:nvSpPr>
        <p:spPr bwMode="auto">
          <a:xfrm>
            <a:off x="461055" y="4087813"/>
            <a:ext cx="408766"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zh-TW" sz="2400" dirty="0" err="1">
                <a:latin typeface="Times New Roman" pitchFamily="18" charset="0"/>
              </a:rPr>
              <a:t>s</a:t>
            </a:r>
            <a:r>
              <a:rPr lang="en-US" altLang="zh-TW" sz="2400" baseline="-25000" dirty="0" err="1">
                <a:latin typeface="Times New Roman" pitchFamily="18" charset="0"/>
              </a:rPr>
              <a:t>k</a:t>
            </a:r>
            <a:endParaRPr lang="en-US" altLang="zh-TW" sz="2400" baseline="-25000" dirty="0">
              <a:latin typeface="Times New Roman" pitchFamily="18" charset="0"/>
            </a:endParaRPr>
          </a:p>
        </p:txBody>
      </p:sp>
      <p:sp>
        <p:nvSpPr>
          <p:cNvPr id="51" name="Line 23"/>
          <p:cNvSpPr>
            <a:spLocks noChangeShapeType="1"/>
          </p:cNvSpPr>
          <p:nvPr/>
        </p:nvSpPr>
        <p:spPr bwMode="auto">
          <a:xfrm flipV="1">
            <a:off x="1138917" y="4027488"/>
            <a:ext cx="0" cy="838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Freeform 24"/>
          <p:cNvSpPr>
            <a:spLocks/>
          </p:cNvSpPr>
          <p:nvPr/>
        </p:nvSpPr>
        <p:spPr bwMode="auto">
          <a:xfrm>
            <a:off x="1124630" y="4133851"/>
            <a:ext cx="1938337" cy="1800225"/>
          </a:xfrm>
          <a:custGeom>
            <a:avLst/>
            <a:gdLst>
              <a:gd name="T0" fmla="*/ 58 w 1221"/>
              <a:gd name="T1" fmla="*/ 365 h 1134"/>
              <a:gd name="T2" fmla="*/ 97 w 1221"/>
              <a:gd name="T3" fmla="*/ 259 h 1134"/>
              <a:gd name="T4" fmla="*/ 126 w 1221"/>
              <a:gd name="T5" fmla="*/ 163 h 1134"/>
              <a:gd name="T6" fmla="*/ 145 w 1221"/>
              <a:gd name="T7" fmla="*/ 67 h 1134"/>
              <a:gd name="T8" fmla="*/ 183 w 1221"/>
              <a:gd name="T9" fmla="*/ 29 h 1134"/>
              <a:gd name="T10" fmla="*/ 212 w 1221"/>
              <a:gd name="T11" fmla="*/ 135 h 1134"/>
              <a:gd name="T12" fmla="*/ 231 w 1221"/>
              <a:gd name="T13" fmla="*/ 231 h 1134"/>
              <a:gd name="T14" fmla="*/ 250 w 1221"/>
              <a:gd name="T15" fmla="*/ 279 h 1134"/>
              <a:gd name="T16" fmla="*/ 289 w 1221"/>
              <a:gd name="T17" fmla="*/ 192 h 1134"/>
              <a:gd name="T18" fmla="*/ 308 w 1221"/>
              <a:gd name="T19" fmla="*/ 307 h 1134"/>
              <a:gd name="T20" fmla="*/ 308 w 1221"/>
              <a:gd name="T21" fmla="*/ 403 h 1134"/>
              <a:gd name="T22" fmla="*/ 337 w 1221"/>
              <a:gd name="T23" fmla="*/ 499 h 1134"/>
              <a:gd name="T24" fmla="*/ 346 w 1221"/>
              <a:gd name="T25" fmla="*/ 595 h 1134"/>
              <a:gd name="T26" fmla="*/ 365 w 1221"/>
              <a:gd name="T27" fmla="*/ 691 h 1134"/>
              <a:gd name="T28" fmla="*/ 375 w 1221"/>
              <a:gd name="T29" fmla="*/ 787 h 1134"/>
              <a:gd name="T30" fmla="*/ 385 w 1221"/>
              <a:gd name="T31" fmla="*/ 883 h 1134"/>
              <a:gd name="T32" fmla="*/ 423 w 1221"/>
              <a:gd name="T33" fmla="*/ 1123 h 1134"/>
              <a:gd name="T34" fmla="*/ 433 w 1221"/>
              <a:gd name="T35" fmla="*/ 1027 h 1134"/>
              <a:gd name="T36" fmla="*/ 452 w 1221"/>
              <a:gd name="T37" fmla="*/ 931 h 1134"/>
              <a:gd name="T38" fmla="*/ 481 w 1221"/>
              <a:gd name="T39" fmla="*/ 835 h 1134"/>
              <a:gd name="T40" fmla="*/ 500 w 1221"/>
              <a:gd name="T41" fmla="*/ 883 h 1134"/>
              <a:gd name="T42" fmla="*/ 538 w 1221"/>
              <a:gd name="T43" fmla="*/ 903 h 1134"/>
              <a:gd name="T44" fmla="*/ 538 w 1221"/>
              <a:gd name="T45" fmla="*/ 807 h 1134"/>
              <a:gd name="T46" fmla="*/ 538 w 1221"/>
              <a:gd name="T47" fmla="*/ 711 h 1134"/>
              <a:gd name="T48" fmla="*/ 577 w 1221"/>
              <a:gd name="T49" fmla="*/ 615 h 1134"/>
              <a:gd name="T50" fmla="*/ 596 w 1221"/>
              <a:gd name="T51" fmla="*/ 509 h 1134"/>
              <a:gd name="T52" fmla="*/ 634 w 1221"/>
              <a:gd name="T53" fmla="*/ 375 h 1134"/>
              <a:gd name="T54" fmla="*/ 653 w 1221"/>
              <a:gd name="T55" fmla="*/ 279 h 1134"/>
              <a:gd name="T56" fmla="*/ 673 w 1221"/>
              <a:gd name="T57" fmla="*/ 183 h 1134"/>
              <a:gd name="T58" fmla="*/ 692 w 1221"/>
              <a:gd name="T59" fmla="*/ 87 h 1134"/>
              <a:gd name="T60" fmla="*/ 740 w 1221"/>
              <a:gd name="T61" fmla="*/ 29 h 1134"/>
              <a:gd name="T62" fmla="*/ 778 w 1221"/>
              <a:gd name="T63" fmla="*/ 144 h 1134"/>
              <a:gd name="T64" fmla="*/ 807 w 1221"/>
              <a:gd name="T65" fmla="*/ 259 h 1134"/>
              <a:gd name="T66" fmla="*/ 884 w 1221"/>
              <a:gd name="T67" fmla="*/ 317 h 1134"/>
              <a:gd name="T68" fmla="*/ 893 w 1221"/>
              <a:gd name="T69" fmla="*/ 423 h 1134"/>
              <a:gd name="T70" fmla="*/ 903 w 1221"/>
              <a:gd name="T71" fmla="*/ 519 h 1134"/>
              <a:gd name="T72" fmla="*/ 903 w 1221"/>
              <a:gd name="T73" fmla="*/ 615 h 1134"/>
              <a:gd name="T74" fmla="*/ 912 w 1221"/>
              <a:gd name="T75" fmla="*/ 711 h 1134"/>
              <a:gd name="T76" fmla="*/ 932 w 1221"/>
              <a:gd name="T77" fmla="*/ 807 h 1134"/>
              <a:gd name="T78" fmla="*/ 941 w 1221"/>
              <a:gd name="T79" fmla="*/ 903 h 1134"/>
              <a:gd name="T80" fmla="*/ 951 w 1221"/>
              <a:gd name="T81" fmla="*/ 999 h 1134"/>
              <a:gd name="T82" fmla="*/ 980 w 1221"/>
              <a:gd name="T83" fmla="*/ 1095 h 1134"/>
              <a:gd name="T84" fmla="*/ 1028 w 1221"/>
              <a:gd name="T85" fmla="*/ 1037 h 1134"/>
              <a:gd name="T86" fmla="*/ 1056 w 1221"/>
              <a:gd name="T87" fmla="*/ 931 h 1134"/>
              <a:gd name="T88" fmla="*/ 1124 w 1221"/>
              <a:gd name="T89" fmla="*/ 903 h 1134"/>
              <a:gd name="T90" fmla="*/ 1152 w 1221"/>
              <a:gd name="T91" fmla="*/ 855 h 1134"/>
              <a:gd name="T92" fmla="*/ 1172 w 1221"/>
              <a:gd name="T93" fmla="*/ 759 h 1134"/>
              <a:gd name="T94" fmla="*/ 1191 w 1221"/>
              <a:gd name="T95" fmla="*/ 643 h 1134"/>
              <a:gd name="T96" fmla="*/ 1200 w 1221"/>
              <a:gd name="T97" fmla="*/ 547 h 1134"/>
              <a:gd name="T98" fmla="*/ 1220 w 1221"/>
              <a:gd name="T99" fmla="*/ 451 h 113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21" h="1134">
                <a:moveTo>
                  <a:pt x="0" y="461"/>
                </a:moveTo>
                <a:lnTo>
                  <a:pt x="30" y="423"/>
                </a:lnTo>
                <a:lnTo>
                  <a:pt x="49" y="394"/>
                </a:lnTo>
                <a:lnTo>
                  <a:pt x="58" y="365"/>
                </a:lnTo>
                <a:lnTo>
                  <a:pt x="78" y="346"/>
                </a:lnTo>
                <a:lnTo>
                  <a:pt x="78" y="317"/>
                </a:lnTo>
                <a:lnTo>
                  <a:pt x="87" y="288"/>
                </a:lnTo>
                <a:lnTo>
                  <a:pt x="97" y="259"/>
                </a:lnTo>
                <a:lnTo>
                  <a:pt x="106" y="231"/>
                </a:lnTo>
                <a:lnTo>
                  <a:pt x="116" y="211"/>
                </a:lnTo>
                <a:lnTo>
                  <a:pt x="116" y="183"/>
                </a:lnTo>
                <a:lnTo>
                  <a:pt x="126" y="163"/>
                </a:lnTo>
                <a:lnTo>
                  <a:pt x="126" y="135"/>
                </a:lnTo>
                <a:lnTo>
                  <a:pt x="135" y="115"/>
                </a:lnTo>
                <a:lnTo>
                  <a:pt x="135" y="87"/>
                </a:lnTo>
                <a:lnTo>
                  <a:pt x="145" y="67"/>
                </a:lnTo>
                <a:lnTo>
                  <a:pt x="154" y="39"/>
                </a:lnTo>
                <a:lnTo>
                  <a:pt x="154" y="19"/>
                </a:lnTo>
                <a:lnTo>
                  <a:pt x="174" y="0"/>
                </a:lnTo>
                <a:lnTo>
                  <a:pt x="183" y="29"/>
                </a:lnTo>
                <a:lnTo>
                  <a:pt x="193" y="58"/>
                </a:lnTo>
                <a:lnTo>
                  <a:pt x="202" y="87"/>
                </a:lnTo>
                <a:lnTo>
                  <a:pt x="212" y="115"/>
                </a:lnTo>
                <a:lnTo>
                  <a:pt x="212" y="135"/>
                </a:lnTo>
                <a:lnTo>
                  <a:pt x="221" y="163"/>
                </a:lnTo>
                <a:lnTo>
                  <a:pt x="221" y="183"/>
                </a:lnTo>
                <a:lnTo>
                  <a:pt x="221" y="211"/>
                </a:lnTo>
                <a:lnTo>
                  <a:pt x="231" y="231"/>
                </a:lnTo>
                <a:lnTo>
                  <a:pt x="231" y="259"/>
                </a:lnTo>
                <a:lnTo>
                  <a:pt x="231" y="279"/>
                </a:lnTo>
                <a:lnTo>
                  <a:pt x="241" y="307"/>
                </a:lnTo>
                <a:lnTo>
                  <a:pt x="250" y="279"/>
                </a:lnTo>
                <a:lnTo>
                  <a:pt x="260" y="259"/>
                </a:lnTo>
                <a:lnTo>
                  <a:pt x="269" y="231"/>
                </a:lnTo>
                <a:lnTo>
                  <a:pt x="269" y="211"/>
                </a:lnTo>
                <a:lnTo>
                  <a:pt x="289" y="192"/>
                </a:lnTo>
                <a:lnTo>
                  <a:pt x="298" y="221"/>
                </a:lnTo>
                <a:lnTo>
                  <a:pt x="298" y="250"/>
                </a:lnTo>
                <a:lnTo>
                  <a:pt x="308" y="279"/>
                </a:lnTo>
                <a:lnTo>
                  <a:pt x="308" y="307"/>
                </a:lnTo>
                <a:lnTo>
                  <a:pt x="308" y="327"/>
                </a:lnTo>
                <a:lnTo>
                  <a:pt x="308" y="355"/>
                </a:lnTo>
                <a:lnTo>
                  <a:pt x="308" y="375"/>
                </a:lnTo>
                <a:lnTo>
                  <a:pt x="308" y="403"/>
                </a:lnTo>
                <a:lnTo>
                  <a:pt x="317" y="423"/>
                </a:lnTo>
                <a:lnTo>
                  <a:pt x="317" y="451"/>
                </a:lnTo>
                <a:lnTo>
                  <a:pt x="327" y="471"/>
                </a:lnTo>
                <a:lnTo>
                  <a:pt x="337" y="499"/>
                </a:lnTo>
                <a:lnTo>
                  <a:pt x="337" y="519"/>
                </a:lnTo>
                <a:lnTo>
                  <a:pt x="346" y="547"/>
                </a:lnTo>
                <a:lnTo>
                  <a:pt x="346" y="567"/>
                </a:lnTo>
                <a:lnTo>
                  <a:pt x="346" y="595"/>
                </a:lnTo>
                <a:lnTo>
                  <a:pt x="356" y="615"/>
                </a:lnTo>
                <a:lnTo>
                  <a:pt x="356" y="643"/>
                </a:lnTo>
                <a:lnTo>
                  <a:pt x="356" y="663"/>
                </a:lnTo>
                <a:lnTo>
                  <a:pt x="365" y="691"/>
                </a:lnTo>
                <a:lnTo>
                  <a:pt x="365" y="711"/>
                </a:lnTo>
                <a:lnTo>
                  <a:pt x="375" y="739"/>
                </a:lnTo>
                <a:lnTo>
                  <a:pt x="375" y="759"/>
                </a:lnTo>
                <a:lnTo>
                  <a:pt x="375" y="787"/>
                </a:lnTo>
                <a:lnTo>
                  <a:pt x="375" y="807"/>
                </a:lnTo>
                <a:lnTo>
                  <a:pt x="385" y="835"/>
                </a:lnTo>
                <a:lnTo>
                  <a:pt x="385" y="855"/>
                </a:lnTo>
                <a:lnTo>
                  <a:pt x="385" y="883"/>
                </a:lnTo>
                <a:lnTo>
                  <a:pt x="385" y="979"/>
                </a:lnTo>
                <a:lnTo>
                  <a:pt x="394" y="1056"/>
                </a:lnTo>
                <a:lnTo>
                  <a:pt x="394" y="1133"/>
                </a:lnTo>
                <a:lnTo>
                  <a:pt x="423" y="1123"/>
                </a:lnTo>
                <a:lnTo>
                  <a:pt x="423" y="1095"/>
                </a:lnTo>
                <a:lnTo>
                  <a:pt x="423" y="1075"/>
                </a:lnTo>
                <a:lnTo>
                  <a:pt x="423" y="1047"/>
                </a:lnTo>
                <a:lnTo>
                  <a:pt x="433" y="1027"/>
                </a:lnTo>
                <a:lnTo>
                  <a:pt x="433" y="999"/>
                </a:lnTo>
                <a:lnTo>
                  <a:pt x="442" y="979"/>
                </a:lnTo>
                <a:lnTo>
                  <a:pt x="452" y="951"/>
                </a:lnTo>
                <a:lnTo>
                  <a:pt x="452" y="931"/>
                </a:lnTo>
                <a:lnTo>
                  <a:pt x="461" y="903"/>
                </a:lnTo>
                <a:lnTo>
                  <a:pt x="471" y="883"/>
                </a:lnTo>
                <a:lnTo>
                  <a:pt x="481" y="855"/>
                </a:lnTo>
                <a:lnTo>
                  <a:pt x="481" y="835"/>
                </a:lnTo>
                <a:lnTo>
                  <a:pt x="481" y="807"/>
                </a:lnTo>
                <a:lnTo>
                  <a:pt x="490" y="835"/>
                </a:lnTo>
                <a:lnTo>
                  <a:pt x="500" y="855"/>
                </a:lnTo>
                <a:lnTo>
                  <a:pt x="500" y="883"/>
                </a:lnTo>
                <a:lnTo>
                  <a:pt x="509" y="903"/>
                </a:lnTo>
                <a:lnTo>
                  <a:pt x="509" y="931"/>
                </a:lnTo>
                <a:lnTo>
                  <a:pt x="529" y="931"/>
                </a:lnTo>
                <a:lnTo>
                  <a:pt x="538" y="903"/>
                </a:lnTo>
                <a:lnTo>
                  <a:pt x="538" y="883"/>
                </a:lnTo>
                <a:lnTo>
                  <a:pt x="538" y="855"/>
                </a:lnTo>
                <a:lnTo>
                  <a:pt x="538" y="835"/>
                </a:lnTo>
                <a:lnTo>
                  <a:pt x="538" y="807"/>
                </a:lnTo>
                <a:lnTo>
                  <a:pt x="538" y="787"/>
                </a:lnTo>
                <a:lnTo>
                  <a:pt x="538" y="759"/>
                </a:lnTo>
                <a:lnTo>
                  <a:pt x="538" y="739"/>
                </a:lnTo>
                <a:lnTo>
                  <a:pt x="538" y="711"/>
                </a:lnTo>
                <a:lnTo>
                  <a:pt x="548" y="691"/>
                </a:lnTo>
                <a:lnTo>
                  <a:pt x="557" y="663"/>
                </a:lnTo>
                <a:lnTo>
                  <a:pt x="557" y="643"/>
                </a:lnTo>
                <a:lnTo>
                  <a:pt x="577" y="615"/>
                </a:lnTo>
                <a:lnTo>
                  <a:pt x="577" y="595"/>
                </a:lnTo>
                <a:lnTo>
                  <a:pt x="586" y="567"/>
                </a:lnTo>
                <a:lnTo>
                  <a:pt x="596" y="538"/>
                </a:lnTo>
                <a:lnTo>
                  <a:pt x="596" y="509"/>
                </a:lnTo>
                <a:lnTo>
                  <a:pt x="615" y="480"/>
                </a:lnTo>
                <a:lnTo>
                  <a:pt x="615" y="442"/>
                </a:lnTo>
                <a:lnTo>
                  <a:pt x="625" y="403"/>
                </a:lnTo>
                <a:lnTo>
                  <a:pt x="634" y="375"/>
                </a:lnTo>
                <a:lnTo>
                  <a:pt x="634" y="355"/>
                </a:lnTo>
                <a:lnTo>
                  <a:pt x="644" y="327"/>
                </a:lnTo>
                <a:lnTo>
                  <a:pt x="644" y="307"/>
                </a:lnTo>
                <a:lnTo>
                  <a:pt x="653" y="279"/>
                </a:lnTo>
                <a:lnTo>
                  <a:pt x="653" y="259"/>
                </a:lnTo>
                <a:lnTo>
                  <a:pt x="663" y="231"/>
                </a:lnTo>
                <a:lnTo>
                  <a:pt x="663" y="211"/>
                </a:lnTo>
                <a:lnTo>
                  <a:pt x="673" y="183"/>
                </a:lnTo>
                <a:lnTo>
                  <a:pt x="673" y="163"/>
                </a:lnTo>
                <a:lnTo>
                  <a:pt x="673" y="135"/>
                </a:lnTo>
                <a:lnTo>
                  <a:pt x="682" y="115"/>
                </a:lnTo>
                <a:lnTo>
                  <a:pt x="692" y="87"/>
                </a:lnTo>
                <a:lnTo>
                  <a:pt x="692" y="67"/>
                </a:lnTo>
                <a:lnTo>
                  <a:pt x="701" y="39"/>
                </a:lnTo>
                <a:lnTo>
                  <a:pt x="711" y="19"/>
                </a:lnTo>
                <a:lnTo>
                  <a:pt x="740" y="29"/>
                </a:lnTo>
                <a:lnTo>
                  <a:pt x="740" y="58"/>
                </a:lnTo>
                <a:lnTo>
                  <a:pt x="749" y="87"/>
                </a:lnTo>
                <a:lnTo>
                  <a:pt x="759" y="115"/>
                </a:lnTo>
                <a:lnTo>
                  <a:pt x="778" y="144"/>
                </a:lnTo>
                <a:lnTo>
                  <a:pt x="788" y="173"/>
                </a:lnTo>
                <a:lnTo>
                  <a:pt x="788" y="202"/>
                </a:lnTo>
                <a:lnTo>
                  <a:pt x="797" y="231"/>
                </a:lnTo>
                <a:lnTo>
                  <a:pt x="807" y="259"/>
                </a:lnTo>
                <a:lnTo>
                  <a:pt x="836" y="240"/>
                </a:lnTo>
                <a:lnTo>
                  <a:pt x="855" y="269"/>
                </a:lnTo>
                <a:lnTo>
                  <a:pt x="864" y="298"/>
                </a:lnTo>
                <a:lnTo>
                  <a:pt x="884" y="317"/>
                </a:lnTo>
                <a:lnTo>
                  <a:pt x="893" y="346"/>
                </a:lnTo>
                <a:lnTo>
                  <a:pt x="893" y="375"/>
                </a:lnTo>
                <a:lnTo>
                  <a:pt x="893" y="403"/>
                </a:lnTo>
                <a:lnTo>
                  <a:pt x="893" y="423"/>
                </a:lnTo>
                <a:lnTo>
                  <a:pt x="903" y="451"/>
                </a:lnTo>
                <a:lnTo>
                  <a:pt x="903" y="471"/>
                </a:lnTo>
                <a:lnTo>
                  <a:pt x="903" y="499"/>
                </a:lnTo>
                <a:lnTo>
                  <a:pt x="903" y="519"/>
                </a:lnTo>
                <a:lnTo>
                  <a:pt x="903" y="547"/>
                </a:lnTo>
                <a:lnTo>
                  <a:pt x="903" y="567"/>
                </a:lnTo>
                <a:lnTo>
                  <a:pt x="903" y="595"/>
                </a:lnTo>
                <a:lnTo>
                  <a:pt x="903" y="615"/>
                </a:lnTo>
                <a:lnTo>
                  <a:pt x="912" y="643"/>
                </a:lnTo>
                <a:lnTo>
                  <a:pt x="912" y="663"/>
                </a:lnTo>
                <a:lnTo>
                  <a:pt x="912" y="691"/>
                </a:lnTo>
                <a:lnTo>
                  <a:pt x="912" y="711"/>
                </a:lnTo>
                <a:lnTo>
                  <a:pt x="922" y="739"/>
                </a:lnTo>
                <a:lnTo>
                  <a:pt x="922" y="759"/>
                </a:lnTo>
                <a:lnTo>
                  <a:pt x="932" y="787"/>
                </a:lnTo>
                <a:lnTo>
                  <a:pt x="932" y="807"/>
                </a:lnTo>
                <a:lnTo>
                  <a:pt x="932" y="835"/>
                </a:lnTo>
                <a:lnTo>
                  <a:pt x="932" y="855"/>
                </a:lnTo>
                <a:lnTo>
                  <a:pt x="941" y="883"/>
                </a:lnTo>
                <a:lnTo>
                  <a:pt x="941" y="903"/>
                </a:lnTo>
                <a:lnTo>
                  <a:pt x="941" y="931"/>
                </a:lnTo>
                <a:lnTo>
                  <a:pt x="951" y="951"/>
                </a:lnTo>
                <a:lnTo>
                  <a:pt x="951" y="979"/>
                </a:lnTo>
                <a:lnTo>
                  <a:pt x="951" y="999"/>
                </a:lnTo>
                <a:lnTo>
                  <a:pt x="960" y="1027"/>
                </a:lnTo>
                <a:lnTo>
                  <a:pt x="960" y="1047"/>
                </a:lnTo>
                <a:lnTo>
                  <a:pt x="970" y="1075"/>
                </a:lnTo>
                <a:lnTo>
                  <a:pt x="980" y="1095"/>
                </a:lnTo>
                <a:lnTo>
                  <a:pt x="989" y="1123"/>
                </a:lnTo>
                <a:lnTo>
                  <a:pt x="1018" y="1104"/>
                </a:lnTo>
                <a:lnTo>
                  <a:pt x="1018" y="1075"/>
                </a:lnTo>
                <a:lnTo>
                  <a:pt x="1028" y="1037"/>
                </a:lnTo>
                <a:lnTo>
                  <a:pt x="1037" y="1008"/>
                </a:lnTo>
                <a:lnTo>
                  <a:pt x="1037" y="979"/>
                </a:lnTo>
                <a:lnTo>
                  <a:pt x="1047" y="951"/>
                </a:lnTo>
                <a:lnTo>
                  <a:pt x="1056" y="931"/>
                </a:lnTo>
                <a:lnTo>
                  <a:pt x="1076" y="903"/>
                </a:lnTo>
                <a:lnTo>
                  <a:pt x="1095" y="883"/>
                </a:lnTo>
                <a:lnTo>
                  <a:pt x="1124" y="883"/>
                </a:lnTo>
                <a:lnTo>
                  <a:pt x="1124" y="903"/>
                </a:lnTo>
                <a:lnTo>
                  <a:pt x="1133" y="931"/>
                </a:lnTo>
                <a:lnTo>
                  <a:pt x="1133" y="903"/>
                </a:lnTo>
                <a:lnTo>
                  <a:pt x="1143" y="883"/>
                </a:lnTo>
                <a:lnTo>
                  <a:pt x="1152" y="855"/>
                </a:lnTo>
                <a:lnTo>
                  <a:pt x="1162" y="835"/>
                </a:lnTo>
                <a:lnTo>
                  <a:pt x="1162" y="807"/>
                </a:lnTo>
                <a:lnTo>
                  <a:pt x="1172" y="787"/>
                </a:lnTo>
                <a:lnTo>
                  <a:pt x="1172" y="759"/>
                </a:lnTo>
                <a:lnTo>
                  <a:pt x="1172" y="730"/>
                </a:lnTo>
                <a:lnTo>
                  <a:pt x="1181" y="701"/>
                </a:lnTo>
                <a:lnTo>
                  <a:pt x="1191" y="663"/>
                </a:lnTo>
                <a:lnTo>
                  <a:pt x="1191" y="643"/>
                </a:lnTo>
                <a:lnTo>
                  <a:pt x="1191" y="615"/>
                </a:lnTo>
                <a:lnTo>
                  <a:pt x="1191" y="595"/>
                </a:lnTo>
                <a:lnTo>
                  <a:pt x="1191" y="567"/>
                </a:lnTo>
                <a:lnTo>
                  <a:pt x="1200" y="547"/>
                </a:lnTo>
                <a:lnTo>
                  <a:pt x="1200" y="519"/>
                </a:lnTo>
                <a:lnTo>
                  <a:pt x="1210" y="499"/>
                </a:lnTo>
                <a:lnTo>
                  <a:pt x="1220" y="471"/>
                </a:lnTo>
                <a:lnTo>
                  <a:pt x="1220" y="451"/>
                </a:lnTo>
                <a:lnTo>
                  <a:pt x="1220" y="471"/>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Freeform 25"/>
          <p:cNvSpPr>
            <a:spLocks/>
          </p:cNvSpPr>
          <p:nvPr/>
        </p:nvSpPr>
        <p:spPr bwMode="auto">
          <a:xfrm>
            <a:off x="3029630" y="4133851"/>
            <a:ext cx="1938337" cy="1800225"/>
          </a:xfrm>
          <a:custGeom>
            <a:avLst/>
            <a:gdLst>
              <a:gd name="T0" fmla="*/ 58 w 1221"/>
              <a:gd name="T1" fmla="*/ 365 h 1134"/>
              <a:gd name="T2" fmla="*/ 97 w 1221"/>
              <a:gd name="T3" fmla="*/ 259 h 1134"/>
              <a:gd name="T4" fmla="*/ 126 w 1221"/>
              <a:gd name="T5" fmla="*/ 163 h 1134"/>
              <a:gd name="T6" fmla="*/ 145 w 1221"/>
              <a:gd name="T7" fmla="*/ 67 h 1134"/>
              <a:gd name="T8" fmla="*/ 183 w 1221"/>
              <a:gd name="T9" fmla="*/ 29 h 1134"/>
              <a:gd name="T10" fmla="*/ 212 w 1221"/>
              <a:gd name="T11" fmla="*/ 135 h 1134"/>
              <a:gd name="T12" fmla="*/ 231 w 1221"/>
              <a:gd name="T13" fmla="*/ 231 h 1134"/>
              <a:gd name="T14" fmla="*/ 250 w 1221"/>
              <a:gd name="T15" fmla="*/ 279 h 1134"/>
              <a:gd name="T16" fmla="*/ 289 w 1221"/>
              <a:gd name="T17" fmla="*/ 192 h 1134"/>
              <a:gd name="T18" fmla="*/ 308 w 1221"/>
              <a:gd name="T19" fmla="*/ 307 h 1134"/>
              <a:gd name="T20" fmla="*/ 308 w 1221"/>
              <a:gd name="T21" fmla="*/ 403 h 1134"/>
              <a:gd name="T22" fmla="*/ 337 w 1221"/>
              <a:gd name="T23" fmla="*/ 499 h 1134"/>
              <a:gd name="T24" fmla="*/ 346 w 1221"/>
              <a:gd name="T25" fmla="*/ 595 h 1134"/>
              <a:gd name="T26" fmla="*/ 365 w 1221"/>
              <a:gd name="T27" fmla="*/ 691 h 1134"/>
              <a:gd name="T28" fmla="*/ 375 w 1221"/>
              <a:gd name="T29" fmla="*/ 787 h 1134"/>
              <a:gd name="T30" fmla="*/ 385 w 1221"/>
              <a:gd name="T31" fmla="*/ 883 h 1134"/>
              <a:gd name="T32" fmla="*/ 423 w 1221"/>
              <a:gd name="T33" fmla="*/ 1123 h 1134"/>
              <a:gd name="T34" fmla="*/ 433 w 1221"/>
              <a:gd name="T35" fmla="*/ 1027 h 1134"/>
              <a:gd name="T36" fmla="*/ 452 w 1221"/>
              <a:gd name="T37" fmla="*/ 931 h 1134"/>
              <a:gd name="T38" fmla="*/ 481 w 1221"/>
              <a:gd name="T39" fmla="*/ 835 h 1134"/>
              <a:gd name="T40" fmla="*/ 500 w 1221"/>
              <a:gd name="T41" fmla="*/ 883 h 1134"/>
              <a:gd name="T42" fmla="*/ 538 w 1221"/>
              <a:gd name="T43" fmla="*/ 903 h 1134"/>
              <a:gd name="T44" fmla="*/ 538 w 1221"/>
              <a:gd name="T45" fmla="*/ 807 h 1134"/>
              <a:gd name="T46" fmla="*/ 538 w 1221"/>
              <a:gd name="T47" fmla="*/ 711 h 1134"/>
              <a:gd name="T48" fmla="*/ 577 w 1221"/>
              <a:gd name="T49" fmla="*/ 615 h 1134"/>
              <a:gd name="T50" fmla="*/ 596 w 1221"/>
              <a:gd name="T51" fmla="*/ 509 h 1134"/>
              <a:gd name="T52" fmla="*/ 634 w 1221"/>
              <a:gd name="T53" fmla="*/ 375 h 1134"/>
              <a:gd name="T54" fmla="*/ 653 w 1221"/>
              <a:gd name="T55" fmla="*/ 279 h 1134"/>
              <a:gd name="T56" fmla="*/ 673 w 1221"/>
              <a:gd name="T57" fmla="*/ 183 h 1134"/>
              <a:gd name="T58" fmla="*/ 692 w 1221"/>
              <a:gd name="T59" fmla="*/ 87 h 1134"/>
              <a:gd name="T60" fmla="*/ 740 w 1221"/>
              <a:gd name="T61" fmla="*/ 29 h 1134"/>
              <a:gd name="T62" fmla="*/ 778 w 1221"/>
              <a:gd name="T63" fmla="*/ 144 h 1134"/>
              <a:gd name="T64" fmla="*/ 807 w 1221"/>
              <a:gd name="T65" fmla="*/ 259 h 1134"/>
              <a:gd name="T66" fmla="*/ 884 w 1221"/>
              <a:gd name="T67" fmla="*/ 317 h 1134"/>
              <a:gd name="T68" fmla="*/ 893 w 1221"/>
              <a:gd name="T69" fmla="*/ 423 h 1134"/>
              <a:gd name="T70" fmla="*/ 903 w 1221"/>
              <a:gd name="T71" fmla="*/ 519 h 1134"/>
              <a:gd name="T72" fmla="*/ 903 w 1221"/>
              <a:gd name="T73" fmla="*/ 615 h 1134"/>
              <a:gd name="T74" fmla="*/ 912 w 1221"/>
              <a:gd name="T75" fmla="*/ 711 h 1134"/>
              <a:gd name="T76" fmla="*/ 932 w 1221"/>
              <a:gd name="T77" fmla="*/ 807 h 1134"/>
              <a:gd name="T78" fmla="*/ 941 w 1221"/>
              <a:gd name="T79" fmla="*/ 903 h 1134"/>
              <a:gd name="T80" fmla="*/ 951 w 1221"/>
              <a:gd name="T81" fmla="*/ 999 h 1134"/>
              <a:gd name="T82" fmla="*/ 980 w 1221"/>
              <a:gd name="T83" fmla="*/ 1095 h 1134"/>
              <a:gd name="T84" fmla="*/ 1028 w 1221"/>
              <a:gd name="T85" fmla="*/ 1037 h 1134"/>
              <a:gd name="T86" fmla="*/ 1056 w 1221"/>
              <a:gd name="T87" fmla="*/ 931 h 1134"/>
              <a:gd name="T88" fmla="*/ 1124 w 1221"/>
              <a:gd name="T89" fmla="*/ 903 h 1134"/>
              <a:gd name="T90" fmla="*/ 1152 w 1221"/>
              <a:gd name="T91" fmla="*/ 855 h 1134"/>
              <a:gd name="T92" fmla="*/ 1172 w 1221"/>
              <a:gd name="T93" fmla="*/ 759 h 1134"/>
              <a:gd name="T94" fmla="*/ 1191 w 1221"/>
              <a:gd name="T95" fmla="*/ 643 h 1134"/>
              <a:gd name="T96" fmla="*/ 1200 w 1221"/>
              <a:gd name="T97" fmla="*/ 547 h 1134"/>
              <a:gd name="T98" fmla="*/ 1220 w 1221"/>
              <a:gd name="T99" fmla="*/ 451 h 113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21" h="1134">
                <a:moveTo>
                  <a:pt x="0" y="461"/>
                </a:moveTo>
                <a:lnTo>
                  <a:pt x="30" y="423"/>
                </a:lnTo>
                <a:lnTo>
                  <a:pt x="49" y="394"/>
                </a:lnTo>
                <a:lnTo>
                  <a:pt x="58" y="365"/>
                </a:lnTo>
                <a:lnTo>
                  <a:pt x="78" y="346"/>
                </a:lnTo>
                <a:lnTo>
                  <a:pt x="78" y="317"/>
                </a:lnTo>
                <a:lnTo>
                  <a:pt x="87" y="288"/>
                </a:lnTo>
                <a:lnTo>
                  <a:pt x="97" y="259"/>
                </a:lnTo>
                <a:lnTo>
                  <a:pt x="106" y="231"/>
                </a:lnTo>
                <a:lnTo>
                  <a:pt x="116" y="211"/>
                </a:lnTo>
                <a:lnTo>
                  <a:pt x="116" y="183"/>
                </a:lnTo>
                <a:lnTo>
                  <a:pt x="126" y="163"/>
                </a:lnTo>
                <a:lnTo>
                  <a:pt x="126" y="135"/>
                </a:lnTo>
                <a:lnTo>
                  <a:pt x="135" y="115"/>
                </a:lnTo>
                <a:lnTo>
                  <a:pt x="135" y="87"/>
                </a:lnTo>
                <a:lnTo>
                  <a:pt x="145" y="67"/>
                </a:lnTo>
                <a:lnTo>
                  <a:pt x="154" y="39"/>
                </a:lnTo>
                <a:lnTo>
                  <a:pt x="154" y="19"/>
                </a:lnTo>
                <a:lnTo>
                  <a:pt x="174" y="0"/>
                </a:lnTo>
                <a:lnTo>
                  <a:pt x="183" y="29"/>
                </a:lnTo>
                <a:lnTo>
                  <a:pt x="193" y="58"/>
                </a:lnTo>
                <a:lnTo>
                  <a:pt x="202" y="87"/>
                </a:lnTo>
                <a:lnTo>
                  <a:pt x="212" y="115"/>
                </a:lnTo>
                <a:lnTo>
                  <a:pt x="212" y="135"/>
                </a:lnTo>
                <a:lnTo>
                  <a:pt x="221" y="163"/>
                </a:lnTo>
                <a:lnTo>
                  <a:pt x="221" y="183"/>
                </a:lnTo>
                <a:lnTo>
                  <a:pt x="221" y="211"/>
                </a:lnTo>
                <a:lnTo>
                  <a:pt x="231" y="231"/>
                </a:lnTo>
                <a:lnTo>
                  <a:pt x="231" y="259"/>
                </a:lnTo>
                <a:lnTo>
                  <a:pt x="231" y="279"/>
                </a:lnTo>
                <a:lnTo>
                  <a:pt x="241" y="307"/>
                </a:lnTo>
                <a:lnTo>
                  <a:pt x="250" y="279"/>
                </a:lnTo>
                <a:lnTo>
                  <a:pt x="260" y="259"/>
                </a:lnTo>
                <a:lnTo>
                  <a:pt x="269" y="231"/>
                </a:lnTo>
                <a:lnTo>
                  <a:pt x="269" y="211"/>
                </a:lnTo>
                <a:lnTo>
                  <a:pt x="289" y="192"/>
                </a:lnTo>
                <a:lnTo>
                  <a:pt x="298" y="221"/>
                </a:lnTo>
                <a:lnTo>
                  <a:pt x="298" y="250"/>
                </a:lnTo>
                <a:lnTo>
                  <a:pt x="308" y="279"/>
                </a:lnTo>
                <a:lnTo>
                  <a:pt x="308" y="307"/>
                </a:lnTo>
                <a:lnTo>
                  <a:pt x="308" y="327"/>
                </a:lnTo>
                <a:lnTo>
                  <a:pt x="308" y="355"/>
                </a:lnTo>
                <a:lnTo>
                  <a:pt x="308" y="375"/>
                </a:lnTo>
                <a:lnTo>
                  <a:pt x="308" y="403"/>
                </a:lnTo>
                <a:lnTo>
                  <a:pt x="317" y="423"/>
                </a:lnTo>
                <a:lnTo>
                  <a:pt x="317" y="451"/>
                </a:lnTo>
                <a:lnTo>
                  <a:pt x="327" y="471"/>
                </a:lnTo>
                <a:lnTo>
                  <a:pt x="337" y="499"/>
                </a:lnTo>
                <a:lnTo>
                  <a:pt x="337" y="519"/>
                </a:lnTo>
                <a:lnTo>
                  <a:pt x="346" y="547"/>
                </a:lnTo>
                <a:lnTo>
                  <a:pt x="346" y="567"/>
                </a:lnTo>
                <a:lnTo>
                  <a:pt x="346" y="595"/>
                </a:lnTo>
                <a:lnTo>
                  <a:pt x="356" y="615"/>
                </a:lnTo>
                <a:lnTo>
                  <a:pt x="356" y="643"/>
                </a:lnTo>
                <a:lnTo>
                  <a:pt x="356" y="663"/>
                </a:lnTo>
                <a:lnTo>
                  <a:pt x="365" y="691"/>
                </a:lnTo>
                <a:lnTo>
                  <a:pt x="365" y="711"/>
                </a:lnTo>
                <a:lnTo>
                  <a:pt x="375" y="739"/>
                </a:lnTo>
                <a:lnTo>
                  <a:pt x="375" y="759"/>
                </a:lnTo>
                <a:lnTo>
                  <a:pt x="375" y="787"/>
                </a:lnTo>
                <a:lnTo>
                  <a:pt x="375" y="807"/>
                </a:lnTo>
                <a:lnTo>
                  <a:pt x="385" y="835"/>
                </a:lnTo>
                <a:lnTo>
                  <a:pt x="385" y="855"/>
                </a:lnTo>
                <a:lnTo>
                  <a:pt x="385" y="883"/>
                </a:lnTo>
                <a:lnTo>
                  <a:pt x="385" y="979"/>
                </a:lnTo>
                <a:lnTo>
                  <a:pt x="394" y="1056"/>
                </a:lnTo>
                <a:lnTo>
                  <a:pt x="394" y="1133"/>
                </a:lnTo>
                <a:lnTo>
                  <a:pt x="423" y="1123"/>
                </a:lnTo>
                <a:lnTo>
                  <a:pt x="423" y="1095"/>
                </a:lnTo>
                <a:lnTo>
                  <a:pt x="423" y="1075"/>
                </a:lnTo>
                <a:lnTo>
                  <a:pt x="423" y="1047"/>
                </a:lnTo>
                <a:lnTo>
                  <a:pt x="433" y="1027"/>
                </a:lnTo>
                <a:lnTo>
                  <a:pt x="433" y="999"/>
                </a:lnTo>
                <a:lnTo>
                  <a:pt x="442" y="979"/>
                </a:lnTo>
                <a:lnTo>
                  <a:pt x="452" y="951"/>
                </a:lnTo>
                <a:lnTo>
                  <a:pt x="452" y="931"/>
                </a:lnTo>
                <a:lnTo>
                  <a:pt x="461" y="903"/>
                </a:lnTo>
                <a:lnTo>
                  <a:pt x="471" y="883"/>
                </a:lnTo>
                <a:lnTo>
                  <a:pt x="481" y="855"/>
                </a:lnTo>
                <a:lnTo>
                  <a:pt x="481" y="835"/>
                </a:lnTo>
                <a:lnTo>
                  <a:pt x="481" y="807"/>
                </a:lnTo>
                <a:lnTo>
                  <a:pt x="490" y="835"/>
                </a:lnTo>
                <a:lnTo>
                  <a:pt x="500" y="855"/>
                </a:lnTo>
                <a:lnTo>
                  <a:pt x="500" y="883"/>
                </a:lnTo>
                <a:lnTo>
                  <a:pt x="509" y="903"/>
                </a:lnTo>
                <a:lnTo>
                  <a:pt x="509" y="931"/>
                </a:lnTo>
                <a:lnTo>
                  <a:pt x="529" y="931"/>
                </a:lnTo>
                <a:lnTo>
                  <a:pt x="538" y="903"/>
                </a:lnTo>
                <a:lnTo>
                  <a:pt x="538" y="883"/>
                </a:lnTo>
                <a:lnTo>
                  <a:pt x="538" y="855"/>
                </a:lnTo>
                <a:lnTo>
                  <a:pt x="538" y="835"/>
                </a:lnTo>
                <a:lnTo>
                  <a:pt x="538" y="807"/>
                </a:lnTo>
                <a:lnTo>
                  <a:pt x="538" y="787"/>
                </a:lnTo>
                <a:lnTo>
                  <a:pt x="538" y="759"/>
                </a:lnTo>
                <a:lnTo>
                  <a:pt x="538" y="739"/>
                </a:lnTo>
                <a:lnTo>
                  <a:pt x="538" y="711"/>
                </a:lnTo>
                <a:lnTo>
                  <a:pt x="548" y="691"/>
                </a:lnTo>
                <a:lnTo>
                  <a:pt x="557" y="663"/>
                </a:lnTo>
                <a:lnTo>
                  <a:pt x="557" y="643"/>
                </a:lnTo>
                <a:lnTo>
                  <a:pt x="577" y="615"/>
                </a:lnTo>
                <a:lnTo>
                  <a:pt x="577" y="595"/>
                </a:lnTo>
                <a:lnTo>
                  <a:pt x="586" y="567"/>
                </a:lnTo>
                <a:lnTo>
                  <a:pt x="596" y="538"/>
                </a:lnTo>
                <a:lnTo>
                  <a:pt x="596" y="509"/>
                </a:lnTo>
                <a:lnTo>
                  <a:pt x="615" y="480"/>
                </a:lnTo>
                <a:lnTo>
                  <a:pt x="615" y="442"/>
                </a:lnTo>
                <a:lnTo>
                  <a:pt x="625" y="403"/>
                </a:lnTo>
                <a:lnTo>
                  <a:pt x="634" y="375"/>
                </a:lnTo>
                <a:lnTo>
                  <a:pt x="634" y="355"/>
                </a:lnTo>
                <a:lnTo>
                  <a:pt x="644" y="327"/>
                </a:lnTo>
                <a:lnTo>
                  <a:pt x="644" y="307"/>
                </a:lnTo>
                <a:lnTo>
                  <a:pt x="653" y="279"/>
                </a:lnTo>
                <a:lnTo>
                  <a:pt x="653" y="259"/>
                </a:lnTo>
                <a:lnTo>
                  <a:pt x="663" y="231"/>
                </a:lnTo>
                <a:lnTo>
                  <a:pt x="663" y="211"/>
                </a:lnTo>
                <a:lnTo>
                  <a:pt x="673" y="183"/>
                </a:lnTo>
                <a:lnTo>
                  <a:pt x="673" y="163"/>
                </a:lnTo>
                <a:lnTo>
                  <a:pt x="673" y="135"/>
                </a:lnTo>
                <a:lnTo>
                  <a:pt x="682" y="115"/>
                </a:lnTo>
                <a:lnTo>
                  <a:pt x="692" y="87"/>
                </a:lnTo>
                <a:lnTo>
                  <a:pt x="692" y="67"/>
                </a:lnTo>
                <a:lnTo>
                  <a:pt x="701" y="39"/>
                </a:lnTo>
                <a:lnTo>
                  <a:pt x="711" y="19"/>
                </a:lnTo>
                <a:lnTo>
                  <a:pt x="740" y="29"/>
                </a:lnTo>
                <a:lnTo>
                  <a:pt x="740" y="58"/>
                </a:lnTo>
                <a:lnTo>
                  <a:pt x="749" y="87"/>
                </a:lnTo>
                <a:lnTo>
                  <a:pt x="759" y="115"/>
                </a:lnTo>
                <a:lnTo>
                  <a:pt x="778" y="144"/>
                </a:lnTo>
                <a:lnTo>
                  <a:pt x="788" y="173"/>
                </a:lnTo>
                <a:lnTo>
                  <a:pt x="788" y="202"/>
                </a:lnTo>
                <a:lnTo>
                  <a:pt x="797" y="231"/>
                </a:lnTo>
                <a:lnTo>
                  <a:pt x="807" y="259"/>
                </a:lnTo>
                <a:lnTo>
                  <a:pt x="836" y="240"/>
                </a:lnTo>
                <a:lnTo>
                  <a:pt x="855" y="269"/>
                </a:lnTo>
                <a:lnTo>
                  <a:pt x="864" y="298"/>
                </a:lnTo>
                <a:lnTo>
                  <a:pt x="884" y="317"/>
                </a:lnTo>
                <a:lnTo>
                  <a:pt x="893" y="346"/>
                </a:lnTo>
                <a:lnTo>
                  <a:pt x="893" y="375"/>
                </a:lnTo>
                <a:lnTo>
                  <a:pt x="893" y="403"/>
                </a:lnTo>
                <a:lnTo>
                  <a:pt x="893" y="423"/>
                </a:lnTo>
                <a:lnTo>
                  <a:pt x="903" y="451"/>
                </a:lnTo>
                <a:lnTo>
                  <a:pt x="903" y="471"/>
                </a:lnTo>
                <a:lnTo>
                  <a:pt x="903" y="499"/>
                </a:lnTo>
                <a:lnTo>
                  <a:pt x="903" y="519"/>
                </a:lnTo>
                <a:lnTo>
                  <a:pt x="903" y="547"/>
                </a:lnTo>
                <a:lnTo>
                  <a:pt x="903" y="567"/>
                </a:lnTo>
                <a:lnTo>
                  <a:pt x="903" y="595"/>
                </a:lnTo>
                <a:lnTo>
                  <a:pt x="903" y="615"/>
                </a:lnTo>
                <a:lnTo>
                  <a:pt x="912" y="643"/>
                </a:lnTo>
                <a:lnTo>
                  <a:pt x="912" y="663"/>
                </a:lnTo>
                <a:lnTo>
                  <a:pt x="912" y="691"/>
                </a:lnTo>
                <a:lnTo>
                  <a:pt x="912" y="711"/>
                </a:lnTo>
                <a:lnTo>
                  <a:pt x="922" y="739"/>
                </a:lnTo>
                <a:lnTo>
                  <a:pt x="922" y="759"/>
                </a:lnTo>
                <a:lnTo>
                  <a:pt x="932" y="787"/>
                </a:lnTo>
                <a:lnTo>
                  <a:pt x="932" y="807"/>
                </a:lnTo>
                <a:lnTo>
                  <a:pt x="932" y="835"/>
                </a:lnTo>
                <a:lnTo>
                  <a:pt x="932" y="855"/>
                </a:lnTo>
                <a:lnTo>
                  <a:pt x="941" y="883"/>
                </a:lnTo>
                <a:lnTo>
                  <a:pt x="941" y="903"/>
                </a:lnTo>
                <a:lnTo>
                  <a:pt x="941" y="931"/>
                </a:lnTo>
                <a:lnTo>
                  <a:pt x="951" y="951"/>
                </a:lnTo>
                <a:lnTo>
                  <a:pt x="951" y="979"/>
                </a:lnTo>
                <a:lnTo>
                  <a:pt x="951" y="999"/>
                </a:lnTo>
                <a:lnTo>
                  <a:pt x="960" y="1027"/>
                </a:lnTo>
                <a:lnTo>
                  <a:pt x="960" y="1047"/>
                </a:lnTo>
                <a:lnTo>
                  <a:pt x="970" y="1075"/>
                </a:lnTo>
                <a:lnTo>
                  <a:pt x="980" y="1095"/>
                </a:lnTo>
                <a:lnTo>
                  <a:pt x="989" y="1123"/>
                </a:lnTo>
                <a:lnTo>
                  <a:pt x="1018" y="1104"/>
                </a:lnTo>
                <a:lnTo>
                  <a:pt x="1018" y="1075"/>
                </a:lnTo>
                <a:lnTo>
                  <a:pt x="1028" y="1037"/>
                </a:lnTo>
                <a:lnTo>
                  <a:pt x="1037" y="1008"/>
                </a:lnTo>
                <a:lnTo>
                  <a:pt x="1037" y="979"/>
                </a:lnTo>
                <a:lnTo>
                  <a:pt x="1047" y="951"/>
                </a:lnTo>
                <a:lnTo>
                  <a:pt x="1056" y="931"/>
                </a:lnTo>
                <a:lnTo>
                  <a:pt x="1076" y="903"/>
                </a:lnTo>
                <a:lnTo>
                  <a:pt x="1095" y="883"/>
                </a:lnTo>
                <a:lnTo>
                  <a:pt x="1124" y="883"/>
                </a:lnTo>
                <a:lnTo>
                  <a:pt x="1124" y="903"/>
                </a:lnTo>
                <a:lnTo>
                  <a:pt x="1133" y="931"/>
                </a:lnTo>
                <a:lnTo>
                  <a:pt x="1133" y="903"/>
                </a:lnTo>
                <a:lnTo>
                  <a:pt x="1143" y="883"/>
                </a:lnTo>
                <a:lnTo>
                  <a:pt x="1152" y="855"/>
                </a:lnTo>
                <a:lnTo>
                  <a:pt x="1162" y="835"/>
                </a:lnTo>
                <a:lnTo>
                  <a:pt x="1162" y="807"/>
                </a:lnTo>
                <a:lnTo>
                  <a:pt x="1172" y="787"/>
                </a:lnTo>
                <a:lnTo>
                  <a:pt x="1172" y="759"/>
                </a:lnTo>
                <a:lnTo>
                  <a:pt x="1172" y="730"/>
                </a:lnTo>
                <a:lnTo>
                  <a:pt x="1181" y="701"/>
                </a:lnTo>
                <a:lnTo>
                  <a:pt x="1191" y="663"/>
                </a:lnTo>
                <a:lnTo>
                  <a:pt x="1191" y="643"/>
                </a:lnTo>
                <a:lnTo>
                  <a:pt x="1191" y="615"/>
                </a:lnTo>
                <a:lnTo>
                  <a:pt x="1191" y="595"/>
                </a:lnTo>
                <a:lnTo>
                  <a:pt x="1191" y="567"/>
                </a:lnTo>
                <a:lnTo>
                  <a:pt x="1200" y="547"/>
                </a:lnTo>
                <a:lnTo>
                  <a:pt x="1200" y="519"/>
                </a:lnTo>
                <a:lnTo>
                  <a:pt x="1210" y="499"/>
                </a:lnTo>
                <a:lnTo>
                  <a:pt x="1220" y="471"/>
                </a:lnTo>
                <a:lnTo>
                  <a:pt x="1220" y="451"/>
                </a:lnTo>
                <a:lnTo>
                  <a:pt x="1220" y="471"/>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Freeform 26"/>
          <p:cNvSpPr>
            <a:spLocks/>
          </p:cNvSpPr>
          <p:nvPr/>
        </p:nvSpPr>
        <p:spPr bwMode="auto">
          <a:xfrm>
            <a:off x="4934630" y="4133851"/>
            <a:ext cx="1938337" cy="1800225"/>
          </a:xfrm>
          <a:custGeom>
            <a:avLst/>
            <a:gdLst>
              <a:gd name="T0" fmla="*/ 58 w 1221"/>
              <a:gd name="T1" fmla="*/ 365 h 1134"/>
              <a:gd name="T2" fmla="*/ 97 w 1221"/>
              <a:gd name="T3" fmla="*/ 259 h 1134"/>
              <a:gd name="T4" fmla="*/ 126 w 1221"/>
              <a:gd name="T5" fmla="*/ 163 h 1134"/>
              <a:gd name="T6" fmla="*/ 145 w 1221"/>
              <a:gd name="T7" fmla="*/ 67 h 1134"/>
              <a:gd name="T8" fmla="*/ 183 w 1221"/>
              <a:gd name="T9" fmla="*/ 29 h 1134"/>
              <a:gd name="T10" fmla="*/ 212 w 1221"/>
              <a:gd name="T11" fmla="*/ 135 h 1134"/>
              <a:gd name="T12" fmla="*/ 231 w 1221"/>
              <a:gd name="T13" fmla="*/ 231 h 1134"/>
              <a:gd name="T14" fmla="*/ 250 w 1221"/>
              <a:gd name="T15" fmla="*/ 279 h 1134"/>
              <a:gd name="T16" fmla="*/ 289 w 1221"/>
              <a:gd name="T17" fmla="*/ 192 h 1134"/>
              <a:gd name="T18" fmla="*/ 308 w 1221"/>
              <a:gd name="T19" fmla="*/ 307 h 1134"/>
              <a:gd name="T20" fmla="*/ 308 w 1221"/>
              <a:gd name="T21" fmla="*/ 403 h 1134"/>
              <a:gd name="T22" fmla="*/ 337 w 1221"/>
              <a:gd name="T23" fmla="*/ 499 h 1134"/>
              <a:gd name="T24" fmla="*/ 346 w 1221"/>
              <a:gd name="T25" fmla="*/ 595 h 1134"/>
              <a:gd name="T26" fmla="*/ 365 w 1221"/>
              <a:gd name="T27" fmla="*/ 691 h 1134"/>
              <a:gd name="T28" fmla="*/ 375 w 1221"/>
              <a:gd name="T29" fmla="*/ 787 h 1134"/>
              <a:gd name="T30" fmla="*/ 385 w 1221"/>
              <a:gd name="T31" fmla="*/ 883 h 1134"/>
              <a:gd name="T32" fmla="*/ 423 w 1221"/>
              <a:gd name="T33" fmla="*/ 1123 h 1134"/>
              <a:gd name="T34" fmla="*/ 433 w 1221"/>
              <a:gd name="T35" fmla="*/ 1027 h 1134"/>
              <a:gd name="T36" fmla="*/ 452 w 1221"/>
              <a:gd name="T37" fmla="*/ 931 h 1134"/>
              <a:gd name="T38" fmla="*/ 481 w 1221"/>
              <a:gd name="T39" fmla="*/ 835 h 1134"/>
              <a:gd name="T40" fmla="*/ 500 w 1221"/>
              <a:gd name="T41" fmla="*/ 883 h 1134"/>
              <a:gd name="T42" fmla="*/ 538 w 1221"/>
              <a:gd name="T43" fmla="*/ 903 h 1134"/>
              <a:gd name="T44" fmla="*/ 538 w 1221"/>
              <a:gd name="T45" fmla="*/ 807 h 1134"/>
              <a:gd name="T46" fmla="*/ 538 w 1221"/>
              <a:gd name="T47" fmla="*/ 711 h 1134"/>
              <a:gd name="T48" fmla="*/ 577 w 1221"/>
              <a:gd name="T49" fmla="*/ 615 h 1134"/>
              <a:gd name="T50" fmla="*/ 596 w 1221"/>
              <a:gd name="T51" fmla="*/ 509 h 1134"/>
              <a:gd name="T52" fmla="*/ 634 w 1221"/>
              <a:gd name="T53" fmla="*/ 375 h 1134"/>
              <a:gd name="T54" fmla="*/ 653 w 1221"/>
              <a:gd name="T55" fmla="*/ 279 h 1134"/>
              <a:gd name="T56" fmla="*/ 673 w 1221"/>
              <a:gd name="T57" fmla="*/ 183 h 1134"/>
              <a:gd name="T58" fmla="*/ 692 w 1221"/>
              <a:gd name="T59" fmla="*/ 87 h 1134"/>
              <a:gd name="T60" fmla="*/ 740 w 1221"/>
              <a:gd name="T61" fmla="*/ 29 h 1134"/>
              <a:gd name="T62" fmla="*/ 778 w 1221"/>
              <a:gd name="T63" fmla="*/ 144 h 1134"/>
              <a:gd name="T64" fmla="*/ 807 w 1221"/>
              <a:gd name="T65" fmla="*/ 259 h 1134"/>
              <a:gd name="T66" fmla="*/ 884 w 1221"/>
              <a:gd name="T67" fmla="*/ 317 h 1134"/>
              <a:gd name="T68" fmla="*/ 893 w 1221"/>
              <a:gd name="T69" fmla="*/ 423 h 1134"/>
              <a:gd name="T70" fmla="*/ 903 w 1221"/>
              <a:gd name="T71" fmla="*/ 519 h 1134"/>
              <a:gd name="T72" fmla="*/ 903 w 1221"/>
              <a:gd name="T73" fmla="*/ 615 h 1134"/>
              <a:gd name="T74" fmla="*/ 912 w 1221"/>
              <a:gd name="T75" fmla="*/ 711 h 1134"/>
              <a:gd name="T76" fmla="*/ 932 w 1221"/>
              <a:gd name="T77" fmla="*/ 807 h 1134"/>
              <a:gd name="T78" fmla="*/ 941 w 1221"/>
              <a:gd name="T79" fmla="*/ 903 h 1134"/>
              <a:gd name="T80" fmla="*/ 951 w 1221"/>
              <a:gd name="T81" fmla="*/ 999 h 1134"/>
              <a:gd name="T82" fmla="*/ 980 w 1221"/>
              <a:gd name="T83" fmla="*/ 1095 h 1134"/>
              <a:gd name="T84" fmla="*/ 1028 w 1221"/>
              <a:gd name="T85" fmla="*/ 1037 h 1134"/>
              <a:gd name="T86" fmla="*/ 1056 w 1221"/>
              <a:gd name="T87" fmla="*/ 931 h 1134"/>
              <a:gd name="T88" fmla="*/ 1124 w 1221"/>
              <a:gd name="T89" fmla="*/ 903 h 1134"/>
              <a:gd name="T90" fmla="*/ 1152 w 1221"/>
              <a:gd name="T91" fmla="*/ 855 h 1134"/>
              <a:gd name="T92" fmla="*/ 1172 w 1221"/>
              <a:gd name="T93" fmla="*/ 759 h 1134"/>
              <a:gd name="T94" fmla="*/ 1191 w 1221"/>
              <a:gd name="T95" fmla="*/ 643 h 1134"/>
              <a:gd name="T96" fmla="*/ 1200 w 1221"/>
              <a:gd name="T97" fmla="*/ 547 h 1134"/>
              <a:gd name="T98" fmla="*/ 1220 w 1221"/>
              <a:gd name="T99" fmla="*/ 451 h 113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21" h="1134">
                <a:moveTo>
                  <a:pt x="0" y="461"/>
                </a:moveTo>
                <a:lnTo>
                  <a:pt x="30" y="423"/>
                </a:lnTo>
                <a:lnTo>
                  <a:pt x="49" y="394"/>
                </a:lnTo>
                <a:lnTo>
                  <a:pt x="58" y="365"/>
                </a:lnTo>
                <a:lnTo>
                  <a:pt x="78" y="346"/>
                </a:lnTo>
                <a:lnTo>
                  <a:pt x="78" y="317"/>
                </a:lnTo>
                <a:lnTo>
                  <a:pt x="87" y="288"/>
                </a:lnTo>
                <a:lnTo>
                  <a:pt x="97" y="259"/>
                </a:lnTo>
                <a:lnTo>
                  <a:pt x="106" y="231"/>
                </a:lnTo>
                <a:lnTo>
                  <a:pt x="116" y="211"/>
                </a:lnTo>
                <a:lnTo>
                  <a:pt x="116" y="183"/>
                </a:lnTo>
                <a:lnTo>
                  <a:pt x="126" y="163"/>
                </a:lnTo>
                <a:lnTo>
                  <a:pt x="126" y="135"/>
                </a:lnTo>
                <a:lnTo>
                  <a:pt x="135" y="115"/>
                </a:lnTo>
                <a:lnTo>
                  <a:pt x="135" y="87"/>
                </a:lnTo>
                <a:lnTo>
                  <a:pt x="145" y="67"/>
                </a:lnTo>
                <a:lnTo>
                  <a:pt x="154" y="39"/>
                </a:lnTo>
                <a:lnTo>
                  <a:pt x="154" y="19"/>
                </a:lnTo>
                <a:lnTo>
                  <a:pt x="174" y="0"/>
                </a:lnTo>
                <a:lnTo>
                  <a:pt x="183" y="29"/>
                </a:lnTo>
                <a:lnTo>
                  <a:pt x="193" y="58"/>
                </a:lnTo>
                <a:lnTo>
                  <a:pt x="202" y="87"/>
                </a:lnTo>
                <a:lnTo>
                  <a:pt x="212" y="115"/>
                </a:lnTo>
                <a:lnTo>
                  <a:pt x="212" y="135"/>
                </a:lnTo>
                <a:lnTo>
                  <a:pt x="221" y="163"/>
                </a:lnTo>
                <a:lnTo>
                  <a:pt x="221" y="183"/>
                </a:lnTo>
                <a:lnTo>
                  <a:pt x="221" y="211"/>
                </a:lnTo>
                <a:lnTo>
                  <a:pt x="231" y="231"/>
                </a:lnTo>
                <a:lnTo>
                  <a:pt x="231" y="259"/>
                </a:lnTo>
                <a:lnTo>
                  <a:pt x="231" y="279"/>
                </a:lnTo>
                <a:lnTo>
                  <a:pt x="241" y="307"/>
                </a:lnTo>
                <a:lnTo>
                  <a:pt x="250" y="279"/>
                </a:lnTo>
                <a:lnTo>
                  <a:pt x="260" y="259"/>
                </a:lnTo>
                <a:lnTo>
                  <a:pt x="269" y="231"/>
                </a:lnTo>
                <a:lnTo>
                  <a:pt x="269" y="211"/>
                </a:lnTo>
                <a:lnTo>
                  <a:pt x="289" y="192"/>
                </a:lnTo>
                <a:lnTo>
                  <a:pt x="298" y="221"/>
                </a:lnTo>
                <a:lnTo>
                  <a:pt x="298" y="250"/>
                </a:lnTo>
                <a:lnTo>
                  <a:pt x="308" y="279"/>
                </a:lnTo>
                <a:lnTo>
                  <a:pt x="308" y="307"/>
                </a:lnTo>
                <a:lnTo>
                  <a:pt x="308" y="327"/>
                </a:lnTo>
                <a:lnTo>
                  <a:pt x="308" y="355"/>
                </a:lnTo>
                <a:lnTo>
                  <a:pt x="308" y="375"/>
                </a:lnTo>
                <a:lnTo>
                  <a:pt x="308" y="403"/>
                </a:lnTo>
                <a:lnTo>
                  <a:pt x="317" y="423"/>
                </a:lnTo>
                <a:lnTo>
                  <a:pt x="317" y="451"/>
                </a:lnTo>
                <a:lnTo>
                  <a:pt x="327" y="471"/>
                </a:lnTo>
                <a:lnTo>
                  <a:pt x="337" y="499"/>
                </a:lnTo>
                <a:lnTo>
                  <a:pt x="337" y="519"/>
                </a:lnTo>
                <a:lnTo>
                  <a:pt x="346" y="547"/>
                </a:lnTo>
                <a:lnTo>
                  <a:pt x="346" y="567"/>
                </a:lnTo>
                <a:lnTo>
                  <a:pt x="346" y="595"/>
                </a:lnTo>
                <a:lnTo>
                  <a:pt x="356" y="615"/>
                </a:lnTo>
                <a:lnTo>
                  <a:pt x="356" y="643"/>
                </a:lnTo>
                <a:lnTo>
                  <a:pt x="356" y="663"/>
                </a:lnTo>
                <a:lnTo>
                  <a:pt x="365" y="691"/>
                </a:lnTo>
                <a:lnTo>
                  <a:pt x="365" y="711"/>
                </a:lnTo>
                <a:lnTo>
                  <a:pt x="375" y="739"/>
                </a:lnTo>
                <a:lnTo>
                  <a:pt x="375" y="759"/>
                </a:lnTo>
                <a:lnTo>
                  <a:pt x="375" y="787"/>
                </a:lnTo>
                <a:lnTo>
                  <a:pt x="375" y="807"/>
                </a:lnTo>
                <a:lnTo>
                  <a:pt x="385" y="835"/>
                </a:lnTo>
                <a:lnTo>
                  <a:pt x="385" y="855"/>
                </a:lnTo>
                <a:lnTo>
                  <a:pt x="385" y="883"/>
                </a:lnTo>
                <a:lnTo>
                  <a:pt x="385" y="979"/>
                </a:lnTo>
                <a:lnTo>
                  <a:pt x="394" y="1056"/>
                </a:lnTo>
                <a:lnTo>
                  <a:pt x="394" y="1133"/>
                </a:lnTo>
                <a:lnTo>
                  <a:pt x="423" y="1123"/>
                </a:lnTo>
                <a:lnTo>
                  <a:pt x="423" y="1095"/>
                </a:lnTo>
                <a:lnTo>
                  <a:pt x="423" y="1075"/>
                </a:lnTo>
                <a:lnTo>
                  <a:pt x="423" y="1047"/>
                </a:lnTo>
                <a:lnTo>
                  <a:pt x="433" y="1027"/>
                </a:lnTo>
                <a:lnTo>
                  <a:pt x="433" y="999"/>
                </a:lnTo>
                <a:lnTo>
                  <a:pt x="442" y="979"/>
                </a:lnTo>
                <a:lnTo>
                  <a:pt x="452" y="951"/>
                </a:lnTo>
                <a:lnTo>
                  <a:pt x="452" y="931"/>
                </a:lnTo>
                <a:lnTo>
                  <a:pt x="461" y="903"/>
                </a:lnTo>
                <a:lnTo>
                  <a:pt x="471" y="883"/>
                </a:lnTo>
                <a:lnTo>
                  <a:pt x="481" y="855"/>
                </a:lnTo>
                <a:lnTo>
                  <a:pt x="481" y="835"/>
                </a:lnTo>
                <a:lnTo>
                  <a:pt x="481" y="807"/>
                </a:lnTo>
                <a:lnTo>
                  <a:pt x="490" y="835"/>
                </a:lnTo>
                <a:lnTo>
                  <a:pt x="500" y="855"/>
                </a:lnTo>
                <a:lnTo>
                  <a:pt x="500" y="883"/>
                </a:lnTo>
                <a:lnTo>
                  <a:pt x="509" y="903"/>
                </a:lnTo>
                <a:lnTo>
                  <a:pt x="509" y="931"/>
                </a:lnTo>
                <a:lnTo>
                  <a:pt x="529" y="931"/>
                </a:lnTo>
                <a:lnTo>
                  <a:pt x="538" y="903"/>
                </a:lnTo>
                <a:lnTo>
                  <a:pt x="538" y="883"/>
                </a:lnTo>
                <a:lnTo>
                  <a:pt x="538" y="855"/>
                </a:lnTo>
                <a:lnTo>
                  <a:pt x="538" y="835"/>
                </a:lnTo>
                <a:lnTo>
                  <a:pt x="538" y="807"/>
                </a:lnTo>
                <a:lnTo>
                  <a:pt x="538" y="787"/>
                </a:lnTo>
                <a:lnTo>
                  <a:pt x="538" y="759"/>
                </a:lnTo>
                <a:lnTo>
                  <a:pt x="538" y="739"/>
                </a:lnTo>
                <a:lnTo>
                  <a:pt x="538" y="711"/>
                </a:lnTo>
                <a:lnTo>
                  <a:pt x="548" y="691"/>
                </a:lnTo>
                <a:lnTo>
                  <a:pt x="557" y="663"/>
                </a:lnTo>
                <a:lnTo>
                  <a:pt x="557" y="643"/>
                </a:lnTo>
                <a:lnTo>
                  <a:pt x="577" y="615"/>
                </a:lnTo>
                <a:lnTo>
                  <a:pt x="577" y="595"/>
                </a:lnTo>
                <a:lnTo>
                  <a:pt x="586" y="567"/>
                </a:lnTo>
                <a:lnTo>
                  <a:pt x="596" y="538"/>
                </a:lnTo>
                <a:lnTo>
                  <a:pt x="596" y="509"/>
                </a:lnTo>
                <a:lnTo>
                  <a:pt x="615" y="480"/>
                </a:lnTo>
                <a:lnTo>
                  <a:pt x="615" y="442"/>
                </a:lnTo>
                <a:lnTo>
                  <a:pt x="625" y="403"/>
                </a:lnTo>
                <a:lnTo>
                  <a:pt x="634" y="375"/>
                </a:lnTo>
                <a:lnTo>
                  <a:pt x="634" y="355"/>
                </a:lnTo>
                <a:lnTo>
                  <a:pt x="644" y="327"/>
                </a:lnTo>
                <a:lnTo>
                  <a:pt x="644" y="307"/>
                </a:lnTo>
                <a:lnTo>
                  <a:pt x="653" y="279"/>
                </a:lnTo>
                <a:lnTo>
                  <a:pt x="653" y="259"/>
                </a:lnTo>
                <a:lnTo>
                  <a:pt x="663" y="231"/>
                </a:lnTo>
                <a:lnTo>
                  <a:pt x="663" y="211"/>
                </a:lnTo>
                <a:lnTo>
                  <a:pt x="673" y="183"/>
                </a:lnTo>
                <a:lnTo>
                  <a:pt x="673" y="163"/>
                </a:lnTo>
                <a:lnTo>
                  <a:pt x="673" y="135"/>
                </a:lnTo>
                <a:lnTo>
                  <a:pt x="682" y="115"/>
                </a:lnTo>
                <a:lnTo>
                  <a:pt x="692" y="87"/>
                </a:lnTo>
                <a:lnTo>
                  <a:pt x="692" y="67"/>
                </a:lnTo>
                <a:lnTo>
                  <a:pt x="701" y="39"/>
                </a:lnTo>
                <a:lnTo>
                  <a:pt x="711" y="19"/>
                </a:lnTo>
                <a:lnTo>
                  <a:pt x="740" y="29"/>
                </a:lnTo>
                <a:lnTo>
                  <a:pt x="740" y="58"/>
                </a:lnTo>
                <a:lnTo>
                  <a:pt x="749" y="87"/>
                </a:lnTo>
                <a:lnTo>
                  <a:pt x="759" y="115"/>
                </a:lnTo>
                <a:lnTo>
                  <a:pt x="778" y="144"/>
                </a:lnTo>
                <a:lnTo>
                  <a:pt x="788" y="173"/>
                </a:lnTo>
                <a:lnTo>
                  <a:pt x="788" y="202"/>
                </a:lnTo>
                <a:lnTo>
                  <a:pt x="797" y="231"/>
                </a:lnTo>
                <a:lnTo>
                  <a:pt x="807" y="259"/>
                </a:lnTo>
                <a:lnTo>
                  <a:pt x="836" y="240"/>
                </a:lnTo>
                <a:lnTo>
                  <a:pt x="855" y="269"/>
                </a:lnTo>
                <a:lnTo>
                  <a:pt x="864" y="298"/>
                </a:lnTo>
                <a:lnTo>
                  <a:pt x="884" y="317"/>
                </a:lnTo>
                <a:lnTo>
                  <a:pt x="893" y="346"/>
                </a:lnTo>
                <a:lnTo>
                  <a:pt x="893" y="375"/>
                </a:lnTo>
                <a:lnTo>
                  <a:pt x="893" y="403"/>
                </a:lnTo>
                <a:lnTo>
                  <a:pt x="893" y="423"/>
                </a:lnTo>
                <a:lnTo>
                  <a:pt x="903" y="451"/>
                </a:lnTo>
                <a:lnTo>
                  <a:pt x="903" y="471"/>
                </a:lnTo>
                <a:lnTo>
                  <a:pt x="903" y="499"/>
                </a:lnTo>
                <a:lnTo>
                  <a:pt x="903" y="519"/>
                </a:lnTo>
                <a:lnTo>
                  <a:pt x="903" y="547"/>
                </a:lnTo>
                <a:lnTo>
                  <a:pt x="903" y="567"/>
                </a:lnTo>
                <a:lnTo>
                  <a:pt x="903" y="595"/>
                </a:lnTo>
                <a:lnTo>
                  <a:pt x="903" y="615"/>
                </a:lnTo>
                <a:lnTo>
                  <a:pt x="912" y="643"/>
                </a:lnTo>
                <a:lnTo>
                  <a:pt x="912" y="663"/>
                </a:lnTo>
                <a:lnTo>
                  <a:pt x="912" y="691"/>
                </a:lnTo>
                <a:lnTo>
                  <a:pt x="912" y="711"/>
                </a:lnTo>
                <a:lnTo>
                  <a:pt x="922" y="739"/>
                </a:lnTo>
                <a:lnTo>
                  <a:pt x="922" y="759"/>
                </a:lnTo>
                <a:lnTo>
                  <a:pt x="932" y="787"/>
                </a:lnTo>
                <a:lnTo>
                  <a:pt x="932" y="807"/>
                </a:lnTo>
                <a:lnTo>
                  <a:pt x="932" y="835"/>
                </a:lnTo>
                <a:lnTo>
                  <a:pt x="932" y="855"/>
                </a:lnTo>
                <a:lnTo>
                  <a:pt x="941" y="883"/>
                </a:lnTo>
                <a:lnTo>
                  <a:pt x="941" y="903"/>
                </a:lnTo>
                <a:lnTo>
                  <a:pt x="941" y="931"/>
                </a:lnTo>
                <a:lnTo>
                  <a:pt x="951" y="951"/>
                </a:lnTo>
                <a:lnTo>
                  <a:pt x="951" y="979"/>
                </a:lnTo>
                <a:lnTo>
                  <a:pt x="951" y="999"/>
                </a:lnTo>
                <a:lnTo>
                  <a:pt x="960" y="1027"/>
                </a:lnTo>
                <a:lnTo>
                  <a:pt x="960" y="1047"/>
                </a:lnTo>
                <a:lnTo>
                  <a:pt x="970" y="1075"/>
                </a:lnTo>
                <a:lnTo>
                  <a:pt x="980" y="1095"/>
                </a:lnTo>
                <a:lnTo>
                  <a:pt x="989" y="1123"/>
                </a:lnTo>
                <a:lnTo>
                  <a:pt x="1018" y="1104"/>
                </a:lnTo>
                <a:lnTo>
                  <a:pt x="1018" y="1075"/>
                </a:lnTo>
                <a:lnTo>
                  <a:pt x="1028" y="1037"/>
                </a:lnTo>
                <a:lnTo>
                  <a:pt x="1037" y="1008"/>
                </a:lnTo>
                <a:lnTo>
                  <a:pt x="1037" y="979"/>
                </a:lnTo>
                <a:lnTo>
                  <a:pt x="1047" y="951"/>
                </a:lnTo>
                <a:lnTo>
                  <a:pt x="1056" y="931"/>
                </a:lnTo>
                <a:lnTo>
                  <a:pt x="1076" y="903"/>
                </a:lnTo>
                <a:lnTo>
                  <a:pt x="1095" y="883"/>
                </a:lnTo>
                <a:lnTo>
                  <a:pt x="1124" y="883"/>
                </a:lnTo>
                <a:lnTo>
                  <a:pt x="1124" y="903"/>
                </a:lnTo>
                <a:lnTo>
                  <a:pt x="1133" y="931"/>
                </a:lnTo>
                <a:lnTo>
                  <a:pt x="1133" y="903"/>
                </a:lnTo>
                <a:lnTo>
                  <a:pt x="1143" y="883"/>
                </a:lnTo>
                <a:lnTo>
                  <a:pt x="1152" y="855"/>
                </a:lnTo>
                <a:lnTo>
                  <a:pt x="1162" y="835"/>
                </a:lnTo>
                <a:lnTo>
                  <a:pt x="1162" y="807"/>
                </a:lnTo>
                <a:lnTo>
                  <a:pt x="1172" y="787"/>
                </a:lnTo>
                <a:lnTo>
                  <a:pt x="1172" y="759"/>
                </a:lnTo>
                <a:lnTo>
                  <a:pt x="1172" y="730"/>
                </a:lnTo>
                <a:lnTo>
                  <a:pt x="1181" y="701"/>
                </a:lnTo>
                <a:lnTo>
                  <a:pt x="1191" y="663"/>
                </a:lnTo>
                <a:lnTo>
                  <a:pt x="1191" y="643"/>
                </a:lnTo>
                <a:lnTo>
                  <a:pt x="1191" y="615"/>
                </a:lnTo>
                <a:lnTo>
                  <a:pt x="1191" y="595"/>
                </a:lnTo>
                <a:lnTo>
                  <a:pt x="1191" y="567"/>
                </a:lnTo>
                <a:lnTo>
                  <a:pt x="1200" y="547"/>
                </a:lnTo>
                <a:lnTo>
                  <a:pt x="1200" y="519"/>
                </a:lnTo>
                <a:lnTo>
                  <a:pt x="1210" y="499"/>
                </a:lnTo>
                <a:lnTo>
                  <a:pt x="1220" y="471"/>
                </a:lnTo>
                <a:lnTo>
                  <a:pt x="1220" y="451"/>
                </a:lnTo>
                <a:lnTo>
                  <a:pt x="1220" y="471"/>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Freeform 27"/>
          <p:cNvSpPr>
            <a:spLocks/>
          </p:cNvSpPr>
          <p:nvPr/>
        </p:nvSpPr>
        <p:spPr bwMode="auto">
          <a:xfrm>
            <a:off x="6839630" y="4133851"/>
            <a:ext cx="1938337" cy="1800225"/>
          </a:xfrm>
          <a:custGeom>
            <a:avLst/>
            <a:gdLst>
              <a:gd name="T0" fmla="*/ 58 w 1221"/>
              <a:gd name="T1" fmla="*/ 365 h 1134"/>
              <a:gd name="T2" fmla="*/ 97 w 1221"/>
              <a:gd name="T3" fmla="*/ 259 h 1134"/>
              <a:gd name="T4" fmla="*/ 126 w 1221"/>
              <a:gd name="T5" fmla="*/ 163 h 1134"/>
              <a:gd name="T6" fmla="*/ 145 w 1221"/>
              <a:gd name="T7" fmla="*/ 67 h 1134"/>
              <a:gd name="T8" fmla="*/ 183 w 1221"/>
              <a:gd name="T9" fmla="*/ 29 h 1134"/>
              <a:gd name="T10" fmla="*/ 212 w 1221"/>
              <a:gd name="T11" fmla="*/ 135 h 1134"/>
              <a:gd name="T12" fmla="*/ 231 w 1221"/>
              <a:gd name="T13" fmla="*/ 231 h 1134"/>
              <a:gd name="T14" fmla="*/ 250 w 1221"/>
              <a:gd name="T15" fmla="*/ 279 h 1134"/>
              <a:gd name="T16" fmla="*/ 289 w 1221"/>
              <a:gd name="T17" fmla="*/ 192 h 1134"/>
              <a:gd name="T18" fmla="*/ 308 w 1221"/>
              <a:gd name="T19" fmla="*/ 307 h 1134"/>
              <a:gd name="T20" fmla="*/ 308 w 1221"/>
              <a:gd name="T21" fmla="*/ 403 h 1134"/>
              <a:gd name="T22" fmla="*/ 337 w 1221"/>
              <a:gd name="T23" fmla="*/ 499 h 1134"/>
              <a:gd name="T24" fmla="*/ 346 w 1221"/>
              <a:gd name="T25" fmla="*/ 595 h 1134"/>
              <a:gd name="T26" fmla="*/ 365 w 1221"/>
              <a:gd name="T27" fmla="*/ 691 h 1134"/>
              <a:gd name="T28" fmla="*/ 375 w 1221"/>
              <a:gd name="T29" fmla="*/ 787 h 1134"/>
              <a:gd name="T30" fmla="*/ 385 w 1221"/>
              <a:gd name="T31" fmla="*/ 883 h 1134"/>
              <a:gd name="T32" fmla="*/ 423 w 1221"/>
              <a:gd name="T33" fmla="*/ 1123 h 1134"/>
              <a:gd name="T34" fmla="*/ 433 w 1221"/>
              <a:gd name="T35" fmla="*/ 1027 h 1134"/>
              <a:gd name="T36" fmla="*/ 452 w 1221"/>
              <a:gd name="T37" fmla="*/ 931 h 1134"/>
              <a:gd name="T38" fmla="*/ 481 w 1221"/>
              <a:gd name="T39" fmla="*/ 835 h 1134"/>
              <a:gd name="T40" fmla="*/ 500 w 1221"/>
              <a:gd name="T41" fmla="*/ 883 h 1134"/>
              <a:gd name="T42" fmla="*/ 538 w 1221"/>
              <a:gd name="T43" fmla="*/ 903 h 1134"/>
              <a:gd name="T44" fmla="*/ 538 w 1221"/>
              <a:gd name="T45" fmla="*/ 807 h 1134"/>
              <a:gd name="T46" fmla="*/ 538 w 1221"/>
              <a:gd name="T47" fmla="*/ 711 h 1134"/>
              <a:gd name="T48" fmla="*/ 577 w 1221"/>
              <a:gd name="T49" fmla="*/ 615 h 1134"/>
              <a:gd name="T50" fmla="*/ 596 w 1221"/>
              <a:gd name="T51" fmla="*/ 509 h 1134"/>
              <a:gd name="T52" fmla="*/ 634 w 1221"/>
              <a:gd name="T53" fmla="*/ 375 h 1134"/>
              <a:gd name="T54" fmla="*/ 653 w 1221"/>
              <a:gd name="T55" fmla="*/ 279 h 1134"/>
              <a:gd name="T56" fmla="*/ 673 w 1221"/>
              <a:gd name="T57" fmla="*/ 183 h 1134"/>
              <a:gd name="T58" fmla="*/ 692 w 1221"/>
              <a:gd name="T59" fmla="*/ 87 h 1134"/>
              <a:gd name="T60" fmla="*/ 740 w 1221"/>
              <a:gd name="T61" fmla="*/ 29 h 1134"/>
              <a:gd name="T62" fmla="*/ 778 w 1221"/>
              <a:gd name="T63" fmla="*/ 144 h 1134"/>
              <a:gd name="T64" fmla="*/ 807 w 1221"/>
              <a:gd name="T65" fmla="*/ 259 h 1134"/>
              <a:gd name="T66" fmla="*/ 884 w 1221"/>
              <a:gd name="T67" fmla="*/ 317 h 1134"/>
              <a:gd name="T68" fmla="*/ 893 w 1221"/>
              <a:gd name="T69" fmla="*/ 423 h 1134"/>
              <a:gd name="T70" fmla="*/ 903 w 1221"/>
              <a:gd name="T71" fmla="*/ 519 h 1134"/>
              <a:gd name="T72" fmla="*/ 903 w 1221"/>
              <a:gd name="T73" fmla="*/ 615 h 1134"/>
              <a:gd name="T74" fmla="*/ 912 w 1221"/>
              <a:gd name="T75" fmla="*/ 711 h 1134"/>
              <a:gd name="T76" fmla="*/ 932 w 1221"/>
              <a:gd name="T77" fmla="*/ 807 h 1134"/>
              <a:gd name="T78" fmla="*/ 941 w 1221"/>
              <a:gd name="T79" fmla="*/ 903 h 1134"/>
              <a:gd name="T80" fmla="*/ 951 w 1221"/>
              <a:gd name="T81" fmla="*/ 999 h 1134"/>
              <a:gd name="T82" fmla="*/ 980 w 1221"/>
              <a:gd name="T83" fmla="*/ 1095 h 1134"/>
              <a:gd name="T84" fmla="*/ 1028 w 1221"/>
              <a:gd name="T85" fmla="*/ 1037 h 1134"/>
              <a:gd name="T86" fmla="*/ 1056 w 1221"/>
              <a:gd name="T87" fmla="*/ 931 h 1134"/>
              <a:gd name="T88" fmla="*/ 1124 w 1221"/>
              <a:gd name="T89" fmla="*/ 903 h 1134"/>
              <a:gd name="T90" fmla="*/ 1152 w 1221"/>
              <a:gd name="T91" fmla="*/ 855 h 1134"/>
              <a:gd name="T92" fmla="*/ 1172 w 1221"/>
              <a:gd name="T93" fmla="*/ 759 h 1134"/>
              <a:gd name="T94" fmla="*/ 1191 w 1221"/>
              <a:gd name="T95" fmla="*/ 643 h 1134"/>
              <a:gd name="T96" fmla="*/ 1200 w 1221"/>
              <a:gd name="T97" fmla="*/ 547 h 1134"/>
              <a:gd name="T98" fmla="*/ 1220 w 1221"/>
              <a:gd name="T99" fmla="*/ 451 h 113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21" h="1134">
                <a:moveTo>
                  <a:pt x="0" y="461"/>
                </a:moveTo>
                <a:lnTo>
                  <a:pt x="30" y="423"/>
                </a:lnTo>
                <a:lnTo>
                  <a:pt x="49" y="394"/>
                </a:lnTo>
                <a:lnTo>
                  <a:pt x="58" y="365"/>
                </a:lnTo>
                <a:lnTo>
                  <a:pt x="78" y="346"/>
                </a:lnTo>
                <a:lnTo>
                  <a:pt x="78" y="317"/>
                </a:lnTo>
                <a:lnTo>
                  <a:pt x="87" y="288"/>
                </a:lnTo>
                <a:lnTo>
                  <a:pt x="97" y="259"/>
                </a:lnTo>
                <a:lnTo>
                  <a:pt x="106" y="231"/>
                </a:lnTo>
                <a:lnTo>
                  <a:pt x="116" y="211"/>
                </a:lnTo>
                <a:lnTo>
                  <a:pt x="116" y="183"/>
                </a:lnTo>
                <a:lnTo>
                  <a:pt x="126" y="163"/>
                </a:lnTo>
                <a:lnTo>
                  <a:pt x="126" y="135"/>
                </a:lnTo>
                <a:lnTo>
                  <a:pt x="135" y="115"/>
                </a:lnTo>
                <a:lnTo>
                  <a:pt x="135" y="87"/>
                </a:lnTo>
                <a:lnTo>
                  <a:pt x="145" y="67"/>
                </a:lnTo>
                <a:lnTo>
                  <a:pt x="154" y="39"/>
                </a:lnTo>
                <a:lnTo>
                  <a:pt x="154" y="19"/>
                </a:lnTo>
                <a:lnTo>
                  <a:pt x="174" y="0"/>
                </a:lnTo>
                <a:lnTo>
                  <a:pt x="183" y="29"/>
                </a:lnTo>
                <a:lnTo>
                  <a:pt x="193" y="58"/>
                </a:lnTo>
                <a:lnTo>
                  <a:pt x="202" y="87"/>
                </a:lnTo>
                <a:lnTo>
                  <a:pt x="212" y="115"/>
                </a:lnTo>
                <a:lnTo>
                  <a:pt x="212" y="135"/>
                </a:lnTo>
                <a:lnTo>
                  <a:pt x="221" y="163"/>
                </a:lnTo>
                <a:lnTo>
                  <a:pt x="221" y="183"/>
                </a:lnTo>
                <a:lnTo>
                  <a:pt x="221" y="211"/>
                </a:lnTo>
                <a:lnTo>
                  <a:pt x="231" y="231"/>
                </a:lnTo>
                <a:lnTo>
                  <a:pt x="231" y="259"/>
                </a:lnTo>
                <a:lnTo>
                  <a:pt x="231" y="279"/>
                </a:lnTo>
                <a:lnTo>
                  <a:pt x="241" y="307"/>
                </a:lnTo>
                <a:lnTo>
                  <a:pt x="250" y="279"/>
                </a:lnTo>
                <a:lnTo>
                  <a:pt x="260" y="259"/>
                </a:lnTo>
                <a:lnTo>
                  <a:pt x="269" y="231"/>
                </a:lnTo>
                <a:lnTo>
                  <a:pt x="269" y="211"/>
                </a:lnTo>
                <a:lnTo>
                  <a:pt x="289" y="192"/>
                </a:lnTo>
                <a:lnTo>
                  <a:pt x="298" y="221"/>
                </a:lnTo>
                <a:lnTo>
                  <a:pt x="298" y="250"/>
                </a:lnTo>
                <a:lnTo>
                  <a:pt x="308" y="279"/>
                </a:lnTo>
                <a:lnTo>
                  <a:pt x="308" y="307"/>
                </a:lnTo>
                <a:lnTo>
                  <a:pt x="308" y="327"/>
                </a:lnTo>
                <a:lnTo>
                  <a:pt x="308" y="355"/>
                </a:lnTo>
                <a:lnTo>
                  <a:pt x="308" y="375"/>
                </a:lnTo>
                <a:lnTo>
                  <a:pt x="308" y="403"/>
                </a:lnTo>
                <a:lnTo>
                  <a:pt x="317" y="423"/>
                </a:lnTo>
                <a:lnTo>
                  <a:pt x="317" y="451"/>
                </a:lnTo>
                <a:lnTo>
                  <a:pt x="327" y="471"/>
                </a:lnTo>
                <a:lnTo>
                  <a:pt x="337" y="499"/>
                </a:lnTo>
                <a:lnTo>
                  <a:pt x="337" y="519"/>
                </a:lnTo>
                <a:lnTo>
                  <a:pt x="346" y="547"/>
                </a:lnTo>
                <a:lnTo>
                  <a:pt x="346" y="567"/>
                </a:lnTo>
                <a:lnTo>
                  <a:pt x="346" y="595"/>
                </a:lnTo>
                <a:lnTo>
                  <a:pt x="356" y="615"/>
                </a:lnTo>
                <a:lnTo>
                  <a:pt x="356" y="643"/>
                </a:lnTo>
                <a:lnTo>
                  <a:pt x="356" y="663"/>
                </a:lnTo>
                <a:lnTo>
                  <a:pt x="365" y="691"/>
                </a:lnTo>
                <a:lnTo>
                  <a:pt x="365" y="711"/>
                </a:lnTo>
                <a:lnTo>
                  <a:pt x="375" y="739"/>
                </a:lnTo>
                <a:lnTo>
                  <a:pt x="375" y="759"/>
                </a:lnTo>
                <a:lnTo>
                  <a:pt x="375" y="787"/>
                </a:lnTo>
                <a:lnTo>
                  <a:pt x="375" y="807"/>
                </a:lnTo>
                <a:lnTo>
                  <a:pt x="385" y="835"/>
                </a:lnTo>
                <a:lnTo>
                  <a:pt x="385" y="855"/>
                </a:lnTo>
                <a:lnTo>
                  <a:pt x="385" y="883"/>
                </a:lnTo>
                <a:lnTo>
                  <a:pt x="385" y="979"/>
                </a:lnTo>
                <a:lnTo>
                  <a:pt x="394" y="1056"/>
                </a:lnTo>
                <a:lnTo>
                  <a:pt x="394" y="1133"/>
                </a:lnTo>
                <a:lnTo>
                  <a:pt x="423" y="1123"/>
                </a:lnTo>
                <a:lnTo>
                  <a:pt x="423" y="1095"/>
                </a:lnTo>
                <a:lnTo>
                  <a:pt x="423" y="1075"/>
                </a:lnTo>
                <a:lnTo>
                  <a:pt x="423" y="1047"/>
                </a:lnTo>
                <a:lnTo>
                  <a:pt x="433" y="1027"/>
                </a:lnTo>
                <a:lnTo>
                  <a:pt x="433" y="999"/>
                </a:lnTo>
                <a:lnTo>
                  <a:pt x="442" y="979"/>
                </a:lnTo>
                <a:lnTo>
                  <a:pt x="452" y="951"/>
                </a:lnTo>
                <a:lnTo>
                  <a:pt x="452" y="931"/>
                </a:lnTo>
                <a:lnTo>
                  <a:pt x="461" y="903"/>
                </a:lnTo>
                <a:lnTo>
                  <a:pt x="471" y="883"/>
                </a:lnTo>
                <a:lnTo>
                  <a:pt x="481" y="855"/>
                </a:lnTo>
                <a:lnTo>
                  <a:pt x="481" y="835"/>
                </a:lnTo>
                <a:lnTo>
                  <a:pt x="481" y="807"/>
                </a:lnTo>
                <a:lnTo>
                  <a:pt x="490" y="835"/>
                </a:lnTo>
                <a:lnTo>
                  <a:pt x="500" y="855"/>
                </a:lnTo>
                <a:lnTo>
                  <a:pt x="500" y="883"/>
                </a:lnTo>
                <a:lnTo>
                  <a:pt x="509" y="903"/>
                </a:lnTo>
                <a:lnTo>
                  <a:pt x="509" y="931"/>
                </a:lnTo>
                <a:lnTo>
                  <a:pt x="529" y="931"/>
                </a:lnTo>
                <a:lnTo>
                  <a:pt x="538" y="903"/>
                </a:lnTo>
                <a:lnTo>
                  <a:pt x="538" y="883"/>
                </a:lnTo>
                <a:lnTo>
                  <a:pt x="538" y="855"/>
                </a:lnTo>
                <a:lnTo>
                  <a:pt x="538" y="835"/>
                </a:lnTo>
                <a:lnTo>
                  <a:pt x="538" y="807"/>
                </a:lnTo>
                <a:lnTo>
                  <a:pt x="538" y="787"/>
                </a:lnTo>
                <a:lnTo>
                  <a:pt x="538" y="759"/>
                </a:lnTo>
                <a:lnTo>
                  <a:pt x="538" y="739"/>
                </a:lnTo>
                <a:lnTo>
                  <a:pt x="538" y="711"/>
                </a:lnTo>
                <a:lnTo>
                  <a:pt x="548" y="691"/>
                </a:lnTo>
                <a:lnTo>
                  <a:pt x="557" y="663"/>
                </a:lnTo>
                <a:lnTo>
                  <a:pt x="557" y="643"/>
                </a:lnTo>
                <a:lnTo>
                  <a:pt x="577" y="615"/>
                </a:lnTo>
                <a:lnTo>
                  <a:pt x="577" y="595"/>
                </a:lnTo>
                <a:lnTo>
                  <a:pt x="586" y="567"/>
                </a:lnTo>
                <a:lnTo>
                  <a:pt x="596" y="538"/>
                </a:lnTo>
                <a:lnTo>
                  <a:pt x="596" y="509"/>
                </a:lnTo>
                <a:lnTo>
                  <a:pt x="615" y="480"/>
                </a:lnTo>
                <a:lnTo>
                  <a:pt x="615" y="442"/>
                </a:lnTo>
                <a:lnTo>
                  <a:pt x="625" y="403"/>
                </a:lnTo>
                <a:lnTo>
                  <a:pt x="634" y="375"/>
                </a:lnTo>
                <a:lnTo>
                  <a:pt x="634" y="355"/>
                </a:lnTo>
                <a:lnTo>
                  <a:pt x="644" y="327"/>
                </a:lnTo>
                <a:lnTo>
                  <a:pt x="644" y="307"/>
                </a:lnTo>
                <a:lnTo>
                  <a:pt x="653" y="279"/>
                </a:lnTo>
                <a:lnTo>
                  <a:pt x="653" y="259"/>
                </a:lnTo>
                <a:lnTo>
                  <a:pt x="663" y="231"/>
                </a:lnTo>
                <a:lnTo>
                  <a:pt x="663" y="211"/>
                </a:lnTo>
                <a:lnTo>
                  <a:pt x="673" y="183"/>
                </a:lnTo>
                <a:lnTo>
                  <a:pt x="673" y="163"/>
                </a:lnTo>
                <a:lnTo>
                  <a:pt x="673" y="135"/>
                </a:lnTo>
                <a:lnTo>
                  <a:pt x="682" y="115"/>
                </a:lnTo>
                <a:lnTo>
                  <a:pt x="692" y="87"/>
                </a:lnTo>
                <a:lnTo>
                  <a:pt x="692" y="67"/>
                </a:lnTo>
                <a:lnTo>
                  <a:pt x="701" y="39"/>
                </a:lnTo>
                <a:lnTo>
                  <a:pt x="711" y="19"/>
                </a:lnTo>
                <a:lnTo>
                  <a:pt x="740" y="29"/>
                </a:lnTo>
                <a:lnTo>
                  <a:pt x="740" y="58"/>
                </a:lnTo>
                <a:lnTo>
                  <a:pt x="749" y="87"/>
                </a:lnTo>
                <a:lnTo>
                  <a:pt x="759" y="115"/>
                </a:lnTo>
                <a:lnTo>
                  <a:pt x="778" y="144"/>
                </a:lnTo>
                <a:lnTo>
                  <a:pt x="788" y="173"/>
                </a:lnTo>
                <a:lnTo>
                  <a:pt x="788" y="202"/>
                </a:lnTo>
                <a:lnTo>
                  <a:pt x="797" y="231"/>
                </a:lnTo>
                <a:lnTo>
                  <a:pt x="807" y="259"/>
                </a:lnTo>
                <a:lnTo>
                  <a:pt x="836" y="240"/>
                </a:lnTo>
                <a:lnTo>
                  <a:pt x="855" y="269"/>
                </a:lnTo>
                <a:lnTo>
                  <a:pt x="864" y="298"/>
                </a:lnTo>
                <a:lnTo>
                  <a:pt x="884" y="317"/>
                </a:lnTo>
                <a:lnTo>
                  <a:pt x="893" y="346"/>
                </a:lnTo>
                <a:lnTo>
                  <a:pt x="893" y="375"/>
                </a:lnTo>
                <a:lnTo>
                  <a:pt x="893" y="403"/>
                </a:lnTo>
                <a:lnTo>
                  <a:pt x="893" y="423"/>
                </a:lnTo>
                <a:lnTo>
                  <a:pt x="903" y="451"/>
                </a:lnTo>
                <a:lnTo>
                  <a:pt x="903" y="471"/>
                </a:lnTo>
                <a:lnTo>
                  <a:pt x="903" y="499"/>
                </a:lnTo>
                <a:lnTo>
                  <a:pt x="903" y="519"/>
                </a:lnTo>
                <a:lnTo>
                  <a:pt x="903" y="547"/>
                </a:lnTo>
                <a:lnTo>
                  <a:pt x="903" y="567"/>
                </a:lnTo>
                <a:lnTo>
                  <a:pt x="903" y="595"/>
                </a:lnTo>
                <a:lnTo>
                  <a:pt x="903" y="615"/>
                </a:lnTo>
                <a:lnTo>
                  <a:pt x="912" y="643"/>
                </a:lnTo>
                <a:lnTo>
                  <a:pt x="912" y="663"/>
                </a:lnTo>
                <a:lnTo>
                  <a:pt x="912" y="691"/>
                </a:lnTo>
                <a:lnTo>
                  <a:pt x="912" y="711"/>
                </a:lnTo>
                <a:lnTo>
                  <a:pt x="922" y="739"/>
                </a:lnTo>
                <a:lnTo>
                  <a:pt x="922" y="759"/>
                </a:lnTo>
                <a:lnTo>
                  <a:pt x="932" y="787"/>
                </a:lnTo>
                <a:lnTo>
                  <a:pt x="932" y="807"/>
                </a:lnTo>
                <a:lnTo>
                  <a:pt x="932" y="835"/>
                </a:lnTo>
                <a:lnTo>
                  <a:pt x="932" y="855"/>
                </a:lnTo>
                <a:lnTo>
                  <a:pt x="941" y="883"/>
                </a:lnTo>
                <a:lnTo>
                  <a:pt x="941" y="903"/>
                </a:lnTo>
                <a:lnTo>
                  <a:pt x="941" y="931"/>
                </a:lnTo>
                <a:lnTo>
                  <a:pt x="951" y="951"/>
                </a:lnTo>
                <a:lnTo>
                  <a:pt x="951" y="979"/>
                </a:lnTo>
                <a:lnTo>
                  <a:pt x="951" y="999"/>
                </a:lnTo>
                <a:lnTo>
                  <a:pt x="960" y="1027"/>
                </a:lnTo>
                <a:lnTo>
                  <a:pt x="960" y="1047"/>
                </a:lnTo>
                <a:lnTo>
                  <a:pt x="970" y="1075"/>
                </a:lnTo>
                <a:lnTo>
                  <a:pt x="980" y="1095"/>
                </a:lnTo>
                <a:lnTo>
                  <a:pt x="989" y="1123"/>
                </a:lnTo>
                <a:lnTo>
                  <a:pt x="1018" y="1104"/>
                </a:lnTo>
                <a:lnTo>
                  <a:pt x="1018" y="1075"/>
                </a:lnTo>
                <a:lnTo>
                  <a:pt x="1028" y="1037"/>
                </a:lnTo>
                <a:lnTo>
                  <a:pt x="1037" y="1008"/>
                </a:lnTo>
                <a:lnTo>
                  <a:pt x="1037" y="979"/>
                </a:lnTo>
                <a:lnTo>
                  <a:pt x="1047" y="951"/>
                </a:lnTo>
                <a:lnTo>
                  <a:pt x="1056" y="931"/>
                </a:lnTo>
                <a:lnTo>
                  <a:pt x="1076" y="903"/>
                </a:lnTo>
                <a:lnTo>
                  <a:pt x="1095" y="883"/>
                </a:lnTo>
                <a:lnTo>
                  <a:pt x="1124" y="883"/>
                </a:lnTo>
                <a:lnTo>
                  <a:pt x="1124" y="903"/>
                </a:lnTo>
                <a:lnTo>
                  <a:pt x="1133" y="931"/>
                </a:lnTo>
                <a:lnTo>
                  <a:pt x="1133" y="903"/>
                </a:lnTo>
                <a:lnTo>
                  <a:pt x="1143" y="883"/>
                </a:lnTo>
                <a:lnTo>
                  <a:pt x="1152" y="855"/>
                </a:lnTo>
                <a:lnTo>
                  <a:pt x="1162" y="835"/>
                </a:lnTo>
                <a:lnTo>
                  <a:pt x="1162" y="807"/>
                </a:lnTo>
                <a:lnTo>
                  <a:pt x="1172" y="787"/>
                </a:lnTo>
                <a:lnTo>
                  <a:pt x="1172" y="759"/>
                </a:lnTo>
                <a:lnTo>
                  <a:pt x="1172" y="730"/>
                </a:lnTo>
                <a:lnTo>
                  <a:pt x="1181" y="701"/>
                </a:lnTo>
                <a:lnTo>
                  <a:pt x="1191" y="663"/>
                </a:lnTo>
                <a:lnTo>
                  <a:pt x="1191" y="643"/>
                </a:lnTo>
                <a:lnTo>
                  <a:pt x="1191" y="615"/>
                </a:lnTo>
                <a:lnTo>
                  <a:pt x="1191" y="595"/>
                </a:lnTo>
                <a:lnTo>
                  <a:pt x="1191" y="567"/>
                </a:lnTo>
                <a:lnTo>
                  <a:pt x="1200" y="547"/>
                </a:lnTo>
                <a:lnTo>
                  <a:pt x="1200" y="519"/>
                </a:lnTo>
                <a:lnTo>
                  <a:pt x="1210" y="499"/>
                </a:lnTo>
                <a:lnTo>
                  <a:pt x="1220" y="471"/>
                </a:lnTo>
                <a:lnTo>
                  <a:pt x="1220" y="451"/>
                </a:lnTo>
                <a:lnTo>
                  <a:pt x="1220" y="471"/>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Line 28"/>
          <p:cNvSpPr>
            <a:spLocks noChangeShapeType="1"/>
          </p:cNvSpPr>
          <p:nvPr/>
        </p:nvSpPr>
        <p:spPr bwMode="auto">
          <a:xfrm>
            <a:off x="1126217" y="5170488"/>
            <a:ext cx="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Text Box 2075"/>
          <p:cNvSpPr txBox="1">
            <a:spLocks noChangeArrowheads="1"/>
          </p:cNvSpPr>
          <p:nvPr/>
        </p:nvSpPr>
        <p:spPr bwMode="auto">
          <a:xfrm>
            <a:off x="8897030" y="5018088"/>
            <a:ext cx="6969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en-US"/>
              <a:t>time</a:t>
            </a:r>
          </a:p>
        </p:txBody>
      </p:sp>
      <p:sp>
        <p:nvSpPr>
          <p:cNvPr id="4" name="Footer Placeholder 3">
            <a:extLst>
              <a:ext uri="{FF2B5EF4-FFF2-40B4-BE49-F238E27FC236}">
                <a16:creationId xmlns:a16="http://schemas.microsoft.com/office/drawing/2014/main" id="{AFDBB367-7AD7-4697-AF3D-A159B76958BE}"/>
              </a:ext>
            </a:extLst>
          </p:cNvPr>
          <p:cNvSpPr>
            <a:spLocks noGrp="1"/>
          </p:cNvSpPr>
          <p:nvPr>
            <p:ph type="ftr" sz="quarter" idx="11"/>
          </p:nvPr>
        </p:nvSpPr>
        <p:spPr/>
        <p:txBody>
          <a:bodyPr/>
          <a:lstStyle/>
          <a:p>
            <a:pPr>
              <a:defRPr/>
            </a:pPr>
            <a:r>
              <a:rPr lang="en-US" altLang="zh-CN"/>
              <a:t>Speech recognition techniques, v.2a3</a:t>
            </a:r>
          </a:p>
        </p:txBody>
      </p:sp>
      <p:sp>
        <p:nvSpPr>
          <p:cNvPr id="5" name="Slide Number Placeholder 4">
            <a:extLst>
              <a:ext uri="{FF2B5EF4-FFF2-40B4-BE49-F238E27FC236}">
                <a16:creationId xmlns:a16="http://schemas.microsoft.com/office/drawing/2014/main" id="{5DADDD27-94BC-4F17-91E4-89D2154D5000}"/>
              </a:ext>
            </a:extLst>
          </p:cNvPr>
          <p:cNvSpPr>
            <a:spLocks noGrp="1"/>
          </p:cNvSpPr>
          <p:nvPr>
            <p:ph type="sldNum" sz="quarter" idx="12"/>
          </p:nvPr>
        </p:nvSpPr>
        <p:spPr/>
        <p:txBody>
          <a:bodyPr/>
          <a:lstStyle/>
          <a:p>
            <a:pPr>
              <a:defRPr/>
            </a:pPr>
            <a:fld id="{736CD8FC-86ED-4AC3-A210-5D0F22D3440C}" type="slidenum">
              <a:rPr lang="en-US" altLang="en-US" smtClean="0"/>
              <a:pPr>
                <a:defRPr/>
              </a:pPr>
              <a:t>31</a:t>
            </a:fld>
            <a:endParaRPr lang="en-US" altLang="en-US"/>
          </a:p>
        </p:txBody>
      </p:sp>
    </p:spTree>
    <p:extLst>
      <p:ext uri="{BB962C8B-B14F-4D97-AF65-F5344CB8AC3E}">
        <p14:creationId xmlns:p14="http://schemas.microsoft.com/office/powerpoint/2010/main" val="8102030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495300" y="277813"/>
            <a:ext cx="4227513" cy="1139825"/>
          </a:xfrm>
        </p:spPr>
        <p:txBody>
          <a:bodyPr/>
          <a:lstStyle/>
          <a:p>
            <a:pPr eaLnBrk="1" hangingPunct="1"/>
            <a:r>
              <a:rPr lang="en-US" altLang="en-US" sz="2900">
                <a:solidFill>
                  <a:srgbClr val="FF0000"/>
                </a:solidFill>
              </a:rPr>
              <a:t>Answer </a:t>
            </a:r>
            <a:r>
              <a:rPr lang="en-US" altLang="zh-TW" sz="2900">
                <a:ea typeface="新細明體" pitchFamily="18" charset="-120"/>
              </a:rPr>
              <a:t>Class exercise 2.2: Fourier Transform</a:t>
            </a:r>
            <a:endParaRPr lang="en-US" altLang="en-US" sz="2900">
              <a:solidFill>
                <a:srgbClr val="FF0000"/>
              </a:solidFill>
            </a:endParaRPr>
          </a:p>
        </p:txBody>
      </p:sp>
      <p:sp>
        <p:nvSpPr>
          <p:cNvPr id="28677" name="Rectangle 3"/>
          <p:cNvSpPr>
            <a:spLocks noGrp="1" noChangeArrowheads="1"/>
          </p:cNvSpPr>
          <p:nvPr>
            <p:ph type="body" sz="half" idx="1"/>
          </p:nvPr>
        </p:nvSpPr>
        <p:spPr>
          <a:xfrm>
            <a:off x="495300" y="1600200"/>
            <a:ext cx="8951913" cy="4530725"/>
          </a:xfrm>
        </p:spPr>
        <p:txBody>
          <a:bodyPr/>
          <a:lstStyle/>
          <a:p>
            <a:pPr eaLnBrk="1" hangingPunct="1">
              <a:lnSpc>
                <a:spcPct val="80000"/>
              </a:lnSpc>
            </a:pPr>
            <a:r>
              <a:rPr lang="en-US" altLang="en-US" sz="1800" dirty="0"/>
              <a:t>For (m=0;m&lt;=N-1;m++)</a:t>
            </a:r>
          </a:p>
          <a:p>
            <a:pPr eaLnBrk="1" hangingPunct="1">
              <a:lnSpc>
                <a:spcPct val="80000"/>
              </a:lnSpc>
            </a:pPr>
            <a:r>
              <a:rPr lang="en-US" altLang="en-US" sz="1800" dirty="0"/>
              <a:t>{</a:t>
            </a:r>
          </a:p>
          <a:p>
            <a:pPr lvl="1" eaLnBrk="1" hangingPunct="1">
              <a:lnSpc>
                <a:spcPct val="80000"/>
              </a:lnSpc>
            </a:pPr>
            <a:r>
              <a:rPr lang="en-US" altLang="en-US" sz="1800" dirty="0" err="1"/>
              <a:t>tmp_real</a:t>
            </a:r>
            <a:r>
              <a:rPr lang="en-US" altLang="en-US" sz="1800" dirty="0"/>
              <a:t>=0; </a:t>
            </a:r>
            <a:r>
              <a:rPr lang="en-US" altLang="en-US" sz="1800" dirty="0" err="1"/>
              <a:t>tmp_img</a:t>
            </a:r>
            <a:r>
              <a:rPr lang="en-US" altLang="en-US" sz="1800" dirty="0"/>
              <a:t>=0;</a:t>
            </a:r>
          </a:p>
          <a:p>
            <a:pPr lvl="1" eaLnBrk="1" hangingPunct="1">
              <a:lnSpc>
                <a:spcPct val="80000"/>
              </a:lnSpc>
            </a:pPr>
            <a:r>
              <a:rPr lang="en-US" altLang="en-US" sz="1800" dirty="0"/>
              <a:t>For(k=0;k&lt;</a:t>
            </a:r>
            <a:r>
              <a:rPr lang="en-US" altLang="en-US" sz="1800" dirty="0">
                <a:solidFill>
                  <a:srgbClr val="FF0000"/>
                </a:solidFill>
              </a:rPr>
              <a:t>=</a:t>
            </a:r>
            <a:r>
              <a:rPr lang="en-US" altLang="en-US" sz="1800" dirty="0"/>
              <a:t>N-1;k++)</a:t>
            </a:r>
          </a:p>
          <a:p>
            <a:pPr lvl="1" eaLnBrk="1" hangingPunct="1">
              <a:lnSpc>
                <a:spcPct val="80000"/>
              </a:lnSpc>
            </a:pPr>
            <a:r>
              <a:rPr lang="en-US" altLang="en-US" sz="1800" dirty="0"/>
              <a:t>{	    </a:t>
            </a:r>
          </a:p>
          <a:p>
            <a:pPr lvl="2" eaLnBrk="1" hangingPunct="1">
              <a:lnSpc>
                <a:spcPct val="80000"/>
              </a:lnSpc>
            </a:pPr>
            <a:r>
              <a:rPr lang="en-US" altLang="en-US" sz="1800" dirty="0" err="1"/>
              <a:t>tmp_real</a:t>
            </a:r>
            <a:r>
              <a:rPr lang="en-US" altLang="en-US" sz="1800" dirty="0"/>
              <a:t>=</a:t>
            </a:r>
            <a:r>
              <a:rPr lang="en-US" altLang="en-US" sz="1800" dirty="0" err="1"/>
              <a:t>tmp_real+S</a:t>
            </a:r>
            <a:r>
              <a:rPr lang="en-US" altLang="en-US" sz="1800" baseline="-25000" dirty="0" err="1"/>
              <a:t>k</a:t>
            </a:r>
            <a:r>
              <a:rPr lang="en-US" altLang="en-US" sz="1800" dirty="0"/>
              <a:t>*</a:t>
            </a:r>
            <a:r>
              <a:rPr lang="en-US" altLang="en-US" sz="1800" dirty="0" err="1"/>
              <a:t>cos</a:t>
            </a:r>
            <a:r>
              <a:rPr lang="en-US" altLang="en-US" sz="1800" dirty="0"/>
              <a:t>(2*pi*k*m/N);</a:t>
            </a:r>
          </a:p>
          <a:p>
            <a:pPr lvl="2" eaLnBrk="1" hangingPunct="1">
              <a:lnSpc>
                <a:spcPct val="80000"/>
              </a:lnSpc>
            </a:pPr>
            <a:r>
              <a:rPr lang="en-US" altLang="en-US" sz="1800" dirty="0" err="1"/>
              <a:t>tmp_img</a:t>
            </a:r>
            <a:r>
              <a:rPr lang="en-US" altLang="en-US" sz="1800" dirty="0"/>
              <a:t>=</a:t>
            </a:r>
            <a:r>
              <a:rPr lang="en-US" altLang="en-US" sz="1800" dirty="0" err="1"/>
              <a:t>tmp_img-S</a:t>
            </a:r>
            <a:r>
              <a:rPr lang="en-US" altLang="en-US" sz="1800" baseline="-25000" dirty="0" err="1"/>
              <a:t>k</a:t>
            </a:r>
            <a:r>
              <a:rPr lang="en-US" altLang="en-US" sz="1800" dirty="0"/>
              <a:t>*sin(2*pi*k*m/N);</a:t>
            </a:r>
          </a:p>
          <a:p>
            <a:pPr lvl="1" eaLnBrk="1" hangingPunct="1">
              <a:lnSpc>
                <a:spcPct val="80000"/>
              </a:lnSpc>
            </a:pPr>
            <a:r>
              <a:rPr lang="en-US" altLang="en-US" sz="1800" dirty="0"/>
              <a:t>}</a:t>
            </a:r>
          </a:p>
          <a:p>
            <a:pPr lvl="1" eaLnBrk="1" hangingPunct="1">
              <a:lnSpc>
                <a:spcPct val="80000"/>
              </a:lnSpc>
            </a:pPr>
            <a:r>
              <a:rPr lang="en-US" altLang="en-US" sz="1800" dirty="0" err="1"/>
              <a:t>X_real</a:t>
            </a:r>
            <a:r>
              <a:rPr lang="en-US" altLang="en-US" sz="1800" dirty="0"/>
              <a:t>(m)=</a:t>
            </a:r>
            <a:r>
              <a:rPr lang="en-US" altLang="en-US" sz="1800" dirty="0" err="1"/>
              <a:t>tmp_real</a:t>
            </a:r>
            <a:r>
              <a:rPr lang="en-US" altLang="en-US" sz="1800" dirty="0"/>
              <a:t>;</a:t>
            </a:r>
          </a:p>
          <a:p>
            <a:pPr lvl="1" eaLnBrk="1" hangingPunct="1">
              <a:lnSpc>
                <a:spcPct val="80000"/>
              </a:lnSpc>
            </a:pPr>
            <a:r>
              <a:rPr lang="en-US" altLang="en-US" sz="1800" dirty="0" err="1"/>
              <a:t>X_img</a:t>
            </a:r>
            <a:r>
              <a:rPr lang="en-US" altLang="en-US" sz="1800" dirty="0"/>
              <a:t>(m)=</a:t>
            </a:r>
            <a:r>
              <a:rPr lang="en-US" altLang="en-US" sz="1800" dirty="0" err="1"/>
              <a:t>tmp_img</a:t>
            </a:r>
            <a:r>
              <a:rPr lang="en-US" altLang="en-US" sz="1800" dirty="0"/>
              <a:t>;</a:t>
            </a:r>
          </a:p>
          <a:p>
            <a:pPr eaLnBrk="1" hangingPunct="1">
              <a:lnSpc>
                <a:spcPct val="80000"/>
              </a:lnSpc>
            </a:pPr>
            <a:r>
              <a:rPr lang="en-US" altLang="en-US" sz="1800" dirty="0"/>
              <a:t>} </a:t>
            </a:r>
          </a:p>
          <a:p>
            <a:pPr eaLnBrk="1" hangingPunct="1">
              <a:lnSpc>
                <a:spcPct val="80000"/>
              </a:lnSpc>
            </a:pPr>
            <a:r>
              <a:rPr lang="en-US" altLang="en-US" sz="1800" dirty="0"/>
              <a:t>E.g. </a:t>
            </a:r>
            <a:r>
              <a:rPr lang="en-US" altLang="en-US" sz="1800" dirty="0" err="1"/>
              <a:t>s</a:t>
            </a:r>
            <a:r>
              <a:rPr lang="en-US" altLang="en-US" sz="1800" baseline="-25000" dirty="0" err="1"/>
              <a:t>k</a:t>
            </a:r>
            <a:r>
              <a:rPr lang="en-US" altLang="en-US" sz="1800" dirty="0"/>
              <a:t>=s</a:t>
            </a:r>
            <a:r>
              <a:rPr lang="en-US" altLang="en-US" sz="1800" baseline="-25000" dirty="0"/>
              <a:t>0</a:t>
            </a:r>
            <a:r>
              <a:rPr lang="en-US" altLang="en-US" sz="1800" dirty="0"/>
              <a:t>,s</a:t>
            </a:r>
            <a:r>
              <a:rPr lang="en-US" altLang="en-US" sz="1800" baseline="-25000" dirty="0"/>
              <a:t>1</a:t>
            </a:r>
            <a:r>
              <a:rPr lang="en-US" altLang="en-US" sz="1800" dirty="0"/>
              <a:t>,..,s</a:t>
            </a:r>
            <a:r>
              <a:rPr lang="en-US" altLang="en-US" sz="1800" baseline="-25000" dirty="0"/>
              <a:t>511</a:t>
            </a:r>
            <a:r>
              <a:rPr lang="en-US" altLang="en-US" sz="1800" dirty="0"/>
              <a:t>        </a:t>
            </a:r>
            <a:r>
              <a:rPr lang="en-US" altLang="en-US" sz="1800" b="1" dirty="0">
                <a:sym typeface="Wingdings" pitchFamily="2" charset="2"/>
              </a:rPr>
              <a:t>    </a:t>
            </a:r>
            <a:r>
              <a:rPr lang="en-US" altLang="en-US" sz="1800" dirty="0">
                <a:sym typeface="Wingdings" pitchFamily="2" charset="2"/>
              </a:rPr>
              <a:t> X</a:t>
            </a:r>
            <a:r>
              <a:rPr lang="en-US" altLang="en-US" sz="1800" dirty="0"/>
              <a:t>_real</a:t>
            </a:r>
            <a:r>
              <a:rPr lang="en-US" altLang="en-US" sz="1800" baseline="-25000" dirty="0"/>
              <a:t>0</a:t>
            </a:r>
            <a:r>
              <a:rPr lang="en-US" altLang="en-US" sz="1800" dirty="0"/>
              <a:t>,</a:t>
            </a:r>
            <a:r>
              <a:rPr lang="en-US" altLang="en-US" sz="1800" dirty="0">
                <a:sym typeface="Wingdings" pitchFamily="2" charset="2"/>
              </a:rPr>
              <a:t>X</a:t>
            </a:r>
            <a:r>
              <a:rPr lang="en-US" altLang="en-US" sz="1800" dirty="0"/>
              <a:t>_real</a:t>
            </a:r>
            <a:r>
              <a:rPr lang="en-US" altLang="en-US" sz="1800" baseline="-25000" dirty="0"/>
              <a:t>1</a:t>
            </a:r>
            <a:r>
              <a:rPr lang="en-US" altLang="en-US" sz="1800" dirty="0"/>
              <a:t>,..,</a:t>
            </a:r>
            <a:r>
              <a:rPr lang="en-US" altLang="en-US" sz="1800" dirty="0">
                <a:sym typeface="Wingdings" pitchFamily="2" charset="2"/>
              </a:rPr>
              <a:t>X</a:t>
            </a:r>
            <a:r>
              <a:rPr lang="en-US" altLang="en-US" sz="1800" dirty="0"/>
              <a:t>_real</a:t>
            </a:r>
            <a:r>
              <a:rPr lang="en-US" altLang="en-US" sz="1800" baseline="-25000" dirty="0"/>
              <a:t>511, </a:t>
            </a:r>
            <a:r>
              <a:rPr lang="en-US" altLang="en-US" sz="1800" dirty="0">
                <a:sym typeface="Wingdings" pitchFamily="2" charset="2"/>
              </a:rPr>
              <a:t>X</a:t>
            </a:r>
            <a:r>
              <a:rPr lang="en-US" altLang="en-US" sz="1800" dirty="0"/>
              <a:t>_imgl</a:t>
            </a:r>
            <a:r>
              <a:rPr lang="en-US" altLang="en-US" sz="1800" baseline="-25000" dirty="0"/>
              <a:t>0</a:t>
            </a:r>
            <a:r>
              <a:rPr lang="en-US" altLang="en-US" sz="1800" dirty="0"/>
              <a:t>,</a:t>
            </a:r>
            <a:r>
              <a:rPr lang="en-US" altLang="en-US" sz="1800" dirty="0">
                <a:sym typeface="Wingdings" pitchFamily="2" charset="2"/>
              </a:rPr>
              <a:t>X</a:t>
            </a:r>
            <a:r>
              <a:rPr lang="en-US" altLang="en-US" sz="1800" dirty="0"/>
              <a:t>_img</a:t>
            </a:r>
            <a:r>
              <a:rPr lang="en-US" altLang="en-US" sz="1800" baseline="-25000" dirty="0"/>
              <a:t>1</a:t>
            </a:r>
            <a:r>
              <a:rPr lang="en-US" altLang="en-US" sz="1800" dirty="0"/>
              <a:t>,..,</a:t>
            </a:r>
            <a:r>
              <a:rPr lang="en-US" altLang="en-US" sz="1800" dirty="0">
                <a:sym typeface="Wingdings" pitchFamily="2" charset="2"/>
              </a:rPr>
              <a:t>X</a:t>
            </a:r>
            <a:r>
              <a:rPr lang="en-US" altLang="en-US" sz="1800" dirty="0"/>
              <a:t>_img</a:t>
            </a:r>
            <a:r>
              <a:rPr lang="en-US" altLang="en-US" sz="1800" baseline="-25000" dirty="0"/>
              <a:t>511,</a:t>
            </a:r>
          </a:p>
          <a:p>
            <a:pPr eaLnBrk="1" hangingPunct="1">
              <a:lnSpc>
                <a:spcPct val="80000"/>
              </a:lnSpc>
            </a:pPr>
            <a:r>
              <a:rPr lang="en-US" altLang="en-US" sz="1800" dirty="0"/>
              <a:t>Note that </a:t>
            </a:r>
            <a:r>
              <a:rPr lang="en-US" altLang="en-US" sz="1800" dirty="0" err="1"/>
              <a:t>X_magnitude</a:t>
            </a:r>
            <a:r>
              <a:rPr lang="en-US" altLang="en-US" sz="1800" dirty="0"/>
              <a:t>(m)= </a:t>
            </a:r>
            <a:r>
              <a:rPr lang="en-US" altLang="en-US" sz="1800" dirty="0" err="1"/>
              <a:t>sqrt</a:t>
            </a:r>
            <a:r>
              <a:rPr lang="en-US" altLang="en-US" sz="1800" dirty="0"/>
              <a:t>[</a:t>
            </a:r>
            <a:r>
              <a:rPr lang="en-US" altLang="en-US" sz="1800" dirty="0" err="1"/>
              <a:t>X_real</a:t>
            </a:r>
            <a:r>
              <a:rPr lang="en-US" altLang="en-US" sz="1800" dirty="0"/>
              <a:t>(m)</a:t>
            </a:r>
            <a:r>
              <a:rPr lang="en-US" altLang="en-US" sz="1800" baseline="30000" dirty="0"/>
              <a:t>2</a:t>
            </a:r>
            <a:r>
              <a:rPr lang="en-US" altLang="en-US" sz="1800" dirty="0"/>
              <a:t>+ </a:t>
            </a:r>
            <a:r>
              <a:rPr lang="en-US" altLang="en-US" sz="1800" dirty="0" err="1"/>
              <a:t>X_img</a:t>
            </a:r>
            <a:r>
              <a:rPr lang="en-US" altLang="en-US" sz="1800" dirty="0"/>
              <a:t>(m)</a:t>
            </a:r>
            <a:r>
              <a:rPr lang="en-US" altLang="en-US" sz="1800" baseline="30000" dirty="0"/>
              <a:t>2</a:t>
            </a:r>
            <a:r>
              <a:rPr lang="en-US" altLang="en-US" sz="1800" dirty="0"/>
              <a:t>]</a:t>
            </a:r>
          </a:p>
        </p:txBody>
      </p:sp>
      <p:graphicFrame>
        <p:nvGraphicFramePr>
          <p:cNvPr id="28678" name="Object 8"/>
          <p:cNvGraphicFramePr>
            <a:graphicFrameLocks noChangeAspect="1"/>
          </p:cNvGraphicFramePr>
          <p:nvPr>
            <p:extLst>
              <p:ext uri="{D42A27DB-BD31-4B8C-83A1-F6EECF244321}">
                <p14:modId xmlns:p14="http://schemas.microsoft.com/office/powerpoint/2010/main" val="3608643211"/>
              </p:ext>
            </p:extLst>
          </p:nvPr>
        </p:nvGraphicFramePr>
        <p:xfrm>
          <a:off x="4591050" y="76200"/>
          <a:ext cx="4605338" cy="1357313"/>
        </p:xfrm>
        <a:graphic>
          <a:graphicData uri="http://schemas.openxmlformats.org/presentationml/2006/ole">
            <mc:AlternateContent xmlns:mc="http://schemas.openxmlformats.org/markup-compatibility/2006">
              <mc:Choice xmlns:v="urn:schemas-microsoft-com:vml" Requires="v">
                <p:oleObj name="Equation" r:id="rId2" imgW="2412720" imgH="711000" progId="Equation.3">
                  <p:embed/>
                </p:oleObj>
              </mc:Choice>
              <mc:Fallback>
                <p:oleObj name="Equation" r:id="rId2" imgW="2412720" imgH="711000" progId="Equation.3">
                  <p:embed/>
                  <p:pic>
                    <p:nvPicPr>
                      <p:cNvPr id="0" name="Object 8"/>
                      <p:cNvPicPr>
                        <a:picLocks noChangeAspect="1" noChangeArrowheads="1"/>
                      </p:cNvPicPr>
                      <p:nvPr/>
                    </p:nvPicPr>
                    <p:blipFill>
                      <a:blip r:embed="rId3"/>
                      <a:srcRect/>
                      <a:stretch>
                        <a:fillRect/>
                      </a:stretch>
                    </p:blipFill>
                    <p:spPr bwMode="auto">
                      <a:xfrm>
                        <a:off x="4591050" y="76200"/>
                        <a:ext cx="4605338" cy="1357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9" name="TextBox 3"/>
          <p:cNvSpPr txBox="1">
            <a:spLocks noChangeArrowheads="1"/>
          </p:cNvSpPr>
          <p:nvPr/>
        </p:nvSpPr>
        <p:spPr bwMode="auto">
          <a:xfrm>
            <a:off x="3275012" y="1439679"/>
            <a:ext cx="64436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en-US" sz="1600" dirty="0">
                <a:hlinkClick r:id="rId4"/>
              </a:rPr>
              <a:t>http://en.wikipedia.org/wiki/List_of_trigonometric_identities</a:t>
            </a:r>
            <a:endParaRPr lang="en-US" altLang="en-US" sz="1600" dirty="0"/>
          </a:p>
        </p:txBody>
      </p:sp>
      <p:sp>
        <p:nvSpPr>
          <p:cNvPr id="4" name="Footer Placeholder 3">
            <a:extLst>
              <a:ext uri="{FF2B5EF4-FFF2-40B4-BE49-F238E27FC236}">
                <a16:creationId xmlns:a16="http://schemas.microsoft.com/office/drawing/2014/main" id="{ECF9C4ED-7A00-4782-AA21-36EBF1103A19}"/>
              </a:ext>
            </a:extLst>
          </p:cNvPr>
          <p:cNvSpPr>
            <a:spLocks noGrp="1"/>
          </p:cNvSpPr>
          <p:nvPr>
            <p:ph type="ftr" sz="quarter" idx="11"/>
          </p:nvPr>
        </p:nvSpPr>
        <p:spPr/>
        <p:txBody>
          <a:bodyPr/>
          <a:lstStyle/>
          <a:p>
            <a:pPr>
              <a:defRPr/>
            </a:pPr>
            <a:r>
              <a:rPr lang="en-US" altLang="zh-CN"/>
              <a:t>Speech recognition techniques, v.2a3</a:t>
            </a:r>
          </a:p>
        </p:txBody>
      </p:sp>
      <p:sp>
        <p:nvSpPr>
          <p:cNvPr id="5" name="Slide Number Placeholder 4">
            <a:extLst>
              <a:ext uri="{FF2B5EF4-FFF2-40B4-BE49-F238E27FC236}">
                <a16:creationId xmlns:a16="http://schemas.microsoft.com/office/drawing/2014/main" id="{F8EEB868-EF3C-48A6-9A15-9A50A2681536}"/>
              </a:ext>
            </a:extLst>
          </p:cNvPr>
          <p:cNvSpPr>
            <a:spLocks noGrp="1"/>
          </p:cNvSpPr>
          <p:nvPr>
            <p:ph type="sldNum" sz="quarter" idx="12"/>
          </p:nvPr>
        </p:nvSpPr>
        <p:spPr/>
        <p:txBody>
          <a:bodyPr/>
          <a:lstStyle/>
          <a:p>
            <a:pPr>
              <a:defRPr/>
            </a:pPr>
            <a:fld id="{D5B5A354-CC3F-4B42-9029-49872BF66C78}" type="slidenum">
              <a:rPr lang="en-US" altLang="en-US" smtClean="0"/>
              <a:pPr>
                <a:defRPr/>
              </a:pPr>
              <a:t>32</a:t>
            </a:fld>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normAutofit fontScale="90000"/>
          </a:bodyPr>
          <a:lstStyle/>
          <a:p>
            <a:pPr>
              <a:defRPr/>
            </a:pPr>
            <a:r>
              <a:rPr lang="en-US" dirty="0">
                <a:solidFill>
                  <a:srgbClr val="FF0000"/>
                </a:solidFill>
              </a:rPr>
              <a:t>Answer: </a:t>
            </a:r>
            <a:r>
              <a:rPr lang="en-US" dirty="0"/>
              <a:t>Class exercise 2.3: In specgram1 (updated)</a:t>
            </a:r>
          </a:p>
        </p:txBody>
      </p:sp>
      <p:sp>
        <p:nvSpPr>
          <p:cNvPr id="29699" name="Content Placeholder 2"/>
          <p:cNvSpPr>
            <a:spLocks noGrp="1"/>
          </p:cNvSpPr>
          <p:nvPr>
            <p:ph idx="1"/>
          </p:nvPr>
        </p:nvSpPr>
        <p:spPr/>
        <p:txBody>
          <a:bodyPr>
            <a:normAutofit lnSpcReduction="10000"/>
          </a:bodyPr>
          <a:lstStyle/>
          <a:p>
            <a:pPr>
              <a:lnSpc>
                <a:spcPct val="90000"/>
              </a:lnSpc>
            </a:pPr>
            <a:r>
              <a:rPr lang="en-US" altLang="en-US" sz="2400" dirty="0"/>
              <a:t>Calculate </a:t>
            </a:r>
            <a:r>
              <a:rPr lang="en-US" altLang="en-US" sz="2400" b="1" dirty="0"/>
              <a:t>the </a:t>
            </a:r>
          </a:p>
          <a:p>
            <a:pPr lvl="1">
              <a:lnSpc>
                <a:spcPct val="90000"/>
              </a:lnSpc>
            </a:pPr>
            <a:r>
              <a:rPr lang="en-US" altLang="en-US" sz="2000" b="1" dirty="0"/>
              <a:t>first sample location and last sample location of the frames q=3 and 7. Note: N=256, m=243</a:t>
            </a:r>
          </a:p>
          <a:p>
            <a:pPr lvl="1">
              <a:lnSpc>
                <a:spcPct val="90000"/>
              </a:lnSpc>
            </a:pPr>
            <a:r>
              <a:rPr lang="en-US" altLang="en-US" sz="2000" dirty="0"/>
              <a:t>Answer: </a:t>
            </a:r>
          </a:p>
          <a:p>
            <a:pPr lvl="2">
              <a:lnSpc>
                <a:spcPct val="90000"/>
              </a:lnSpc>
            </a:pPr>
            <a:r>
              <a:rPr lang="en-US" altLang="en-US" sz="1700" dirty="0">
                <a:solidFill>
                  <a:srgbClr val="FF0000"/>
                </a:solidFill>
              </a:rPr>
              <a:t>q=1, frame starts at sample index =0</a:t>
            </a:r>
          </a:p>
          <a:p>
            <a:pPr lvl="2">
              <a:lnSpc>
                <a:spcPct val="90000"/>
              </a:lnSpc>
            </a:pPr>
            <a:r>
              <a:rPr lang="en-US" altLang="en-US" sz="1700" dirty="0">
                <a:solidFill>
                  <a:srgbClr val="FF0000"/>
                </a:solidFill>
              </a:rPr>
              <a:t>q=1, frame ends at sample index =255</a:t>
            </a:r>
          </a:p>
          <a:p>
            <a:pPr lvl="2">
              <a:lnSpc>
                <a:spcPct val="90000"/>
              </a:lnSpc>
            </a:pPr>
            <a:endParaRPr lang="en-US" altLang="en-US" sz="1700" dirty="0">
              <a:solidFill>
                <a:srgbClr val="FF0000"/>
              </a:solidFill>
            </a:endParaRPr>
          </a:p>
          <a:p>
            <a:pPr lvl="2">
              <a:lnSpc>
                <a:spcPct val="90000"/>
              </a:lnSpc>
            </a:pPr>
            <a:r>
              <a:rPr lang="en-US" altLang="en-US" sz="1700" dirty="0">
                <a:solidFill>
                  <a:srgbClr val="FF0000"/>
                </a:solidFill>
              </a:rPr>
              <a:t>q=2, frame starts at sample index =0+243=243 (so the gap between the q=1 frame and q=2 frame is 243)</a:t>
            </a:r>
          </a:p>
          <a:p>
            <a:pPr lvl="2">
              <a:lnSpc>
                <a:spcPct val="90000"/>
              </a:lnSpc>
            </a:pPr>
            <a:r>
              <a:rPr lang="en-US" altLang="en-US" sz="1700" dirty="0">
                <a:solidFill>
                  <a:srgbClr val="FF0000"/>
                </a:solidFill>
              </a:rPr>
              <a:t>q=2, frame ends at sample index =243+(N-1)=243+255=498 (so q=2 frame has 256 samples)</a:t>
            </a:r>
          </a:p>
          <a:p>
            <a:pPr lvl="2">
              <a:lnSpc>
                <a:spcPct val="90000"/>
              </a:lnSpc>
            </a:pPr>
            <a:endParaRPr lang="en-US" altLang="en-US" sz="1700" dirty="0">
              <a:solidFill>
                <a:srgbClr val="FF0000"/>
              </a:solidFill>
            </a:endParaRPr>
          </a:p>
          <a:p>
            <a:pPr lvl="2">
              <a:lnSpc>
                <a:spcPct val="90000"/>
              </a:lnSpc>
            </a:pPr>
            <a:r>
              <a:rPr lang="en-US" altLang="en-US" sz="1700" dirty="0">
                <a:solidFill>
                  <a:srgbClr val="FF0000"/>
                </a:solidFill>
              </a:rPr>
              <a:t>q=3, frame starts at sample index =0+243+243=486</a:t>
            </a:r>
          </a:p>
          <a:p>
            <a:pPr lvl="2">
              <a:lnSpc>
                <a:spcPct val="90000"/>
              </a:lnSpc>
            </a:pPr>
            <a:r>
              <a:rPr lang="en-US" altLang="en-US" sz="1700" dirty="0">
                <a:solidFill>
                  <a:srgbClr val="FF0000"/>
                </a:solidFill>
              </a:rPr>
              <a:t>q=3, frame ends at sample index =486+(N-1)=486+255=741</a:t>
            </a:r>
          </a:p>
          <a:p>
            <a:pPr lvl="2">
              <a:lnSpc>
                <a:spcPct val="90000"/>
              </a:lnSpc>
            </a:pPr>
            <a:endParaRPr lang="en-US" altLang="en-US" sz="1700" dirty="0">
              <a:solidFill>
                <a:srgbClr val="FF0000"/>
              </a:solidFill>
            </a:endParaRPr>
          </a:p>
          <a:p>
            <a:pPr lvl="2">
              <a:lnSpc>
                <a:spcPct val="90000"/>
              </a:lnSpc>
            </a:pPr>
            <a:r>
              <a:rPr lang="en-US" altLang="en-US" sz="1700" dirty="0">
                <a:solidFill>
                  <a:srgbClr val="FF0000"/>
                </a:solidFill>
              </a:rPr>
              <a:t>q=7, frame starts at sample index =243*6=1458</a:t>
            </a:r>
          </a:p>
          <a:p>
            <a:pPr lvl="2">
              <a:lnSpc>
                <a:spcPct val="90000"/>
              </a:lnSpc>
            </a:pPr>
            <a:r>
              <a:rPr lang="en-US" altLang="en-US" sz="1700" dirty="0">
                <a:solidFill>
                  <a:srgbClr val="FF0000"/>
                </a:solidFill>
              </a:rPr>
              <a:t>q=7, frame ends at sample index =1458+(N-1)=1458+255=1713</a:t>
            </a:r>
          </a:p>
          <a:p>
            <a:pPr lvl="1">
              <a:lnSpc>
                <a:spcPct val="90000"/>
              </a:lnSpc>
            </a:pPr>
            <a:endParaRPr lang="en-US" altLang="en-US" sz="2000" dirty="0"/>
          </a:p>
        </p:txBody>
      </p:sp>
      <p:sp>
        <p:nvSpPr>
          <p:cNvPr id="4" name="Footer Placeholder 3">
            <a:extLst>
              <a:ext uri="{FF2B5EF4-FFF2-40B4-BE49-F238E27FC236}">
                <a16:creationId xmlns:a16="http://schemas.microsoft.com/office/drawing/2014/main" id="{A1877109-1BAA-47AD-BAB0-A26D4DAD2C10}"/>
              </a:ext>
            </a:extLst>
          </p:cNvPr>
          <p:cNvSpPr>
            <a:spLocks noGrp="1"/>
          </p:cNvSpPr>
          <p:nvPr>
            <p:ph type="ftr" sz="quarter" idx="11"/>
          </p:nvPr>
        </p:nvSpPr>
        <p:spPr/>
        <p:txBody>
          <a:bodyPr/>
          <a:lstStyle/>
          <a:p>
            <a:pPr>
              <a:defRPr/>
            </a:pPr>
            <a:r>
              <a:rPr lang="en-US" altLang="zh-CN"/>
              <a:t>Speech recognition techniques, v.2a3</a:t>
            </a:r>
          </a:p>
        </p:txBody>
      </p:sp>
      <p:sp>
        <p:nvSpPr>
          <p:cNvPr id="5" name="Slide Number Placeholder 4">
            <a:extLst>
              <a:ext uri="{FF2B5EF4-FFF2-40B4-BE49-F238E27FC236}">
                <a16:creationId xmlns:a16="http://schemas.microsoft.com/office/drawing/2014/main" id="{03660CF1-F0BF-4A37-A059-99001DEB42FC}"/>
              </a:ext>
            </a:extLst>
          </p:cNvPr>
          <p:cNvSpPr>
            <a:spLocks noGrp="1"/>
          </p:cNvSpPr>
          <p:nvPr>
            <p:ph type="sldNum" sz="quarter" idx="12"/>
          </p:nvPr>
        </p:nvSpPr>
        <p:spPr/>
        <p:txBody>
          <a:bodyPr/>
          <a:lstStyle/>
          <a:p>
            <a:pPr>
              <a:defRPr/>
            </a:pPr>
            <a:fld id="{736CD8FC-86ED-4AC3-A210-5D0F22D3440C}" type="slidenum">
              <a:rPr lang="en-US" altLang="en-US" smtClean="0"/>
              <a:pPr>
                <a:defRPr/>
              </a:pPr>
              <a:t>33</a:t>
            </a:fld>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noAutofit/>
          </a:bodyPr>
          <a:lstStyle/>
          <a:p>
            <a:r>
              <a:rPr lang="en-US" altLang="en-US" sz="2400" dirty="0"/>
              <a:t>Appendix: Why in practical Discrete Fourier transform, the summation is from k=0 to </a:t>
            </a:r>
            <a:r>
              <a:rPr lang="en-US" altLang="en-US" sz="2400"/>
              <a:t>k=N-1 , and </a:t>
            </a:r>
            <a:r>
              <a:rPr lang="en-US" altLang="en-US" sz="2400" dirty="0"/>
              <a:t>m is ranging from 0 to N/2 but not N?</a:t>
            </a:r>
          </a:p>
        </p:txBody>
      </p:sp>
      <p:sp>
        <p:nvSpPr>
          <p:cNvPr id="30723" name="Content Placeholder 2"/>
          <p:cNvSpPr>
            <a:spLocks noGrp="1"/>
          </p:cNvSpPr>
          <p:nvPr>
            <p:ph idx="1"/>
          </p:nvPr>
        </p:nvSpPr>
        <p:spPr>
          <a:xfrm>
            <a:off x="682626" y="2292330"/>
            <a:ext cx="9220199" cy="4530725"/>
          </a:xfrm>
          <a:solidFill>
            <a:schemeClr val="bg1"/>
          </a:solidFill>
        </p:spPr>
        <p:txBody>
          <a:bodyPr>
            <a:normAutofit/>
          </a:bodyPr>
          <a:lstStyle/>
          <a:p>
            <a:r>
              <a:rPr lang="en-US" sz="2000" dirty="0"/>
              <a:t>Since , Fourier frequency  real-value outputs  are mirrored around the vertical axis at 0, so using half are fine for calculating the energy during the calculation of the spectrum. It  is only an engineering approach to save time. In fact, the real definition is  using N sample for forward and inverse Fourier transform where all complex numbers are used.</a:t>
            </a:r>
          </a:p>
          <a:p>
            <a:r>
              <a:rPr lang="en-US" sz="2000" dirty="0"/>
              <a:t>The problem is actual very deep mathematically, i.e., how many samples should we use in forward and reverse transform. To get the best result, one should add more zeros to the original sequence (zero padding at the end of the sequence) to increase frequency resolution.</a:t>
            </a:r>
            <a:br>
              <a:rPr lang="en-US" sz="2000" dirty="0"/>
            </a:br>
            <a:r>
              <a:rPr lang="en-US" sz="2000" dirty="0"/>
              <a:t>x =     1     2     4     6     5     4     3</a:t>
            </a:r>
            <a:br>
              <a:rPr lang="en-US" sz="2000" dirty="0"/>
            </a:br>
            <a:r>
              <a:rPr lang="en-US" sz="2000" dirty="0"/>
              <a:t>&gt;&gt; </a:t>
            </a:r>
            <a:r>
              <a:rPr lang="en-US" sz="2000" dirty="0" err="1"/>
              <a:t>fft</a:t>
            </a:r>
            <a:r>
              <a:rPr lang="en-US" sz="2000" dirty="0"/>
              <a:t>(x),   Columns 1 through 4</a:t>
            </a:r>
            <a:br>
              <a:rPr lang="en-US" sz="2000" dirty="0"/>
            </a:br>
            <a:r>
              <a:rPr lang="en-US" sz="2000" dirty="0"/>
              <a:t>  25.0000 + 0.0000i  -7.5734 + 0.3479i  -0.4620 + 1.7568i  -0.9647 - 0.5410i</a:t>
            </a:r>
            <a:br>
              <a:rPr lang="en-US" sz="2000" dirty="0"/>
            </a:br>
            <a:r>
              <a:rPr lang="en-US" sz="2000" dirty="0"/>
              <a:t>  -0.9647 + 0.5410i  -0.4620 - 1.7568i  -7.5734 - 0.3479i</a:t>
            </a:r>
            <a:endParaRPr lang="en-US" altLang="en-US" sz="2000" dirty="0"/>
          </a:p>
        </p:txBody>
      </p:sp>
      <p:graphicFrame>
        <p:nvGraphicFramePr>
          <p:cNvPr id="30726" name="Object 5"/>
          <p:cNvGraphicFramePr>
            <a:graphicFrameLocks noChangeAspect="1"/>
          </p:cNvGraphicFramePr>
          <p:nvPr>
            <p:extLst>
              <p:ext uri="{D42A27DB-BD31-4B8C-83A1-F6EECF244321}">
                <p14:modId xmlns:p14="http://schemas.microsoft.com/office/powerpoint/2010/main" val="2667876150"/>
              </p:ext>
            </p:extLst>
          </p:nvPr>
        </p:nvGraphicFramePr>
        <p:xfrm>
          <a:off x="712788" y="1219200"/>
          <a:ext cx="7862887" cy="914400"/>
        </p:xfrm>
        <a:graphic>
          <a:graphicData uri="http://schemas.openxmlformats.org/presentationml/2006/ole">
            <mc:AlternateContent xmlns:mc="http://schemas.openxmlformats.org/markup-compatibility/2006">
              <mc:Choice xmlns:v="urn:schemas-microsoft-com:vml" Requires="v">
                <p:oleObj name="Equation" r:id="rId2" imgW="4038480" imgH="469800" progId="Equation.3">
                  <p:embed/>
                </p:oleObj>
              </mc:Choice>
              <mc:Fallback>
                <p:oleObj name="Equation" r:id="rId2" imgW="4038480" imgH="469800" progId="Equation.3">
                  <p:embed/>
                  <p:pic>
                    <p:nvPicPr>
                      <p:cNvPr id="0" name="Object 5"/>
                      <p:cNvPicPr>
                        <a:picLocks noChangeAspect="1" noChangeArrowheads="1"/>
                      </p:cNvPicPr>
                      <p:nvPr/>
                    </p:nvPicPr>
                    <p:blipFill>
                      <a:blip r:embed="rId3"/>
                      <a:srcRect/>
                      <a:stretch>
                        <a:fillRect/>
                      </a:stretch>
                    </p:blipFill>
                    <p:spPr bwMode="auto">
                      <a:xfrm>
                        <a:off x="712788" y="1219200"/>
                        <a:ext cx="7862887" cy="914400"/>
                      </a:xfrm>
                      <a:prstGeom prst="rect">
                        <a:avLst/>
                      </a:prstGeom>
                      <a:noFill/>
                      <a:ln>
                        <a:noFill/>
                      </a:ln>
                      <a:effectLst/>
                    </p:spPr>
                  </p:pic>
                </p:oleObj>
              </mc:Fallback>
            </mc:AlternateContent>
          </a:graphicData>
        </a:graphic>
      </p:graphicFrame>
      <p:sp>
        <p:nvSpPr>
          <p:cNvPr id="2" name="TextBox 1"/>
          <p:cNvSpPr txBox="1"/>
          <p:nvPr/>
        </p:nvSpPr>
        <p:spPr>
          <a:xfrm>
            <a:off x="2741612" y="6361390"/>
            <a:ext cx="5467394" cy="461665"/>
          </a:xfrm>
          <a:prstGeom prst="rect">
            <a:avLst/>
          </a:prstGeom>
          <a:noFill/>
        </p:spPr>
        <p:txBody>
          <a:bodyPr wrap="none" rtlCol="0">
            <a:spAutoFit/>
          </a:bodyPr>
          <a:lstStyle/>
          <a:p>
            <a:r>
              <a:rPr lang="en-US" sz="1200" dirty="0" err="1"/>
              <a:t>Antilasing</a:t>
            </a:r>
            <a:r>
              <a:rPr lang="en-US" sz="1200" dirty="0"/>
              <a:t> Demo: </a:t>
            </a:r>
            <a:r>
              <a:rPr lang="en-US" sz="1200" dirty="0">
                <a:hlinkClick r:id="rId4"/>
              </a:rPr>
              <a:t>https://www.youtube.com/watch?v=ByTsISFXUoY</a:t>
            </a:r>
            <a:endParaRPr lang="en-US" sz="1200" dirty="0"/>
          </a:p>
          <a:p>
            <a:r>
              <a:rPr lang="en-US" sz="1200" dirty="0">
                <a:hlinkClick r:id="rId5"/>
              </a:rPr>
              <a:t>https://www.youtube.com/watch?v=Fy9dJgGCWZI</a:t>
            </a:r>
            <a:endParaRPr lang="en-US" sz="1200" dirty="0"/>
          </a:p>
        </p:txBody>
      </p:sp>
      <p:sp>
        <p:nvSpPr>
          <p:cNvPr id="5" name="Footer Placeholder 4">
            <a:extLst>
              <a:ext uri="{FF2B5EF4-FFF2-40B4-BE49-F238E27FC236}">
                <a16:creationId xmlns:a16="http://schemas.microsoft.com/office/drawing/2014/main" id="{E18241C8-37EB-4D2E-9707-2EE44E1C9312}"/>
              </a:ext>
            </a:extLst>
          </p:cNvPr>
          <p:cNvSpPr>
            <a:spLocks noGrp="1"/>
          </p:cNvSpPr>
          <p:nvPr>
            <p:ph type="ftr" sz="quarter" idx="11"/>
          </p:nvPr>
        </p:nvSpPr>
        <p:spPr/>
        <p:txBody>
          <a:bodyPr/>
          <a:lstStyle/>
          <a:p>
            <a:pPr>
              <a:defRPr/>
            </a:pPr>
            <a:r>
              <a:rPr lang="en-US" altLang="zh-CN"/>
              <a:t>Speech recognition techniques, v.2a3</a:t>
            </a:r>
          </a:p>
        </p:txBody>
      </p:sp>
      <p:sp>
        <p:nvSpPr>
          <p:cNvPr id="6" name="Slide Number Placeholder 5">
            <a:extLst>
              <a:ext uri="{FF2B5EF4-FFF2-40B4-BE49-F238E27FC236}">
                <a16:creationId xmlns:a16="http://schemas.microsoft.com/office/drawing/2014/main" id="{AC3BD60F-C41B-41F3-A3B2-8192E528AE88}"/>
              </a:ext>
            </a:extLst>
          </p:cNvPr>
          <p:cNvSpPr>
            <a:spLocks noGrp="1"/>
          </p:cNvSpPr>
          <p:nvPr>
            <p:ph type="sldNum" sz="quarter" idx="12"/>
          </p:nvPr>
        </p:nvSpPr>
        <p:spPr/>
        <p:txBody>
          <a:bodyPr/>
          <a:lstStyle/>
          <a:p>
            <a:pPr>
              <a:defRPr/>
            </a:pPr>
            <a:fld id="{736CD8FC-86ED-4AC3-A210-5D0F22D3440C}" type="slidenum">
              <a:rPr lang="en-US" altLang="en-US" smtClean="0"/>
              <a:pPr>
                <a:defRPr/>
              </a:pPr>
              <a:t>34</a:t>
            </a:fld>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dirty="0">
                <a:solidFill>
                  <a:srgbClr val="FF0000"/>
                </a:solidFill>
              </a:rPr>
              <a:t>Answer</a:t>
            </a:r>
            <a:r>
              <a:rPr lang="en-US" altLang="en-US" dirty="0"/>
              <a:t>: Exercise 2.4</a:t>
            </a:r>
          </a:p>
        </p:txBody>
      </p:sp>
      <p:sp>
        <p:nvSpPr>
          <p:cNvPr id="31747" name="Content Placeholder 2"/>
          <p:cNvSpPr>
            <a:spLocks noGrp="1"/>
          </p:cNvSpPr>
          <p:nvPr>
            <p:ph idx="1"/>
          </p:nvPr>
        </p:nvSpPr>
        <p:spPr/>
        <p:txBody>
          <a:bodyPr/>
          <a:lstStyle/>
          <a:p>
            <a:r>
              <a:rPr lang="en-US" altLang="en-US" dirty="0"/>
              <a:t>Write the procedures for generating a spectrogram from a source signal X.</a:t>
            </a:r>
          </a:p>
          <a:p>
            <a:r>
              <a:rPr lang="en-US" altLang="en-US" dirty="0"/>
              <a:t>Answer: to be completed by students</a:t>
            </a:r>
          </a:p>
        </p:txBody>
      </p:sp>
      <p:sp>
        <p:nvSpPr>
          <p:cNvPr id="4" name="Footer Placeholder 3">
            <a:extLst>
              <a:ext uri="{FF2B5EF4-FFF2-40B4-BE49-F238E27FC236}">
                <a16:creationId xmlns:a16="http://schemas.microsoft.com/office/drawing/2014/main" id="{D19A7DB5-56B2-4C66-8052-09A2B56CFA9F}"/>
              </a:ext>
            </a:extLst>
          </p:cNvPr>
          <p:cNvSpPr>
            <a:spLocks noGrp="1"/>
          </p:cNvSpPr>
          <p:nvPr>
            <p:ph type="ftr" sz="quarter" idx="11"/>
          </p:nvPr>
        </p:nvSpPr>
        <p:spPr/>
        <p:txBody>
          <a:bodyPr/>
          <a:lstStyle/>
          <a:p>
            <a:pPr>
              <a:defRPr/>
            </a:pPr>
            <a:r>
              <a:rPr lang="en-US" altLang="zh-CN"/>
              <a:t>Speech recognition techniques, v.2a3</a:t>
            </a:r>
          </a:p>
        </p:txBody>
      </p:sp>
      <p:sp>
        <p:nvSpPr>
          <p:cNvPr id="5" name="Slide Number Placeholder 4">
            <a:extLst>
              <a:ext uri="{FF2B5EF4-FFF2-40B4-BE49-F238E27FC236}">
                <a16:creationId xmlns:a16="http://schemas.microsoft.com/office/drawing/2014/main" id="{B9AB0102-A304-42D0-926E-FF13C62269D0}"/>
              </a:ext>
            </a:extLst>
          </p:cNvPr>
          <p:cNvSpPr>
            <a:spLocks noGrp="1"/>
          </p:cNvSpPr>
          <p:nvPr>
            <p:ph type="sldNum" sz="quarter" idx="12"/>
          </p:nvPr>
        </p:nvSpPr>
        <p:spPr/>
        <p:txBody>
          <a:bodyPr/>
          <a:lstStyle/>
          <a:p>
            <a:pPr>
              <a:defRPr/>
            </a:pPr>
            <a:fld id="{736CD8FC-86ED-4AC3-A210-5D0F22D3440C}" type="slidenum">
              <a:rPr lang="en-US" altLang="en-US" smtClean="0"/>
              <a:pPr>
                <a:defRPr/>
              </a:pPr>
              <a:t>35</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noFill/>
        </p:spPr>
        <p:txBody>
          <a:bodyPr lIns="92075" tIns="46038" rIns="92075" bIns="46038" anchor="ctr"/>
          <a:lstStyle/>
          <a:p>
            <a:pPr eaLnBrk="1" hangingPunct="1"/>
            <a:r>
              <a:rPr lang="en-US" altLang="zh-TW">
                <a:ea typeface="新細明體" pitchFamily="18" charset="-120"/>
              </a:rPr>
              <a:t>Time framing</a:t>
            </a:r>
          </a:p>
        </p:txBody>
      </p:sp>
      <p:sp>
        <p:nvSpPr>
          <p:cNvPr id="6149" name="Rectangle 3"/>
          <p:cNvSpPr>
            <a:spLocks noGrp="1" noChangeArrowheads="1"/>
          </p:cNvSpPr>
          <p:nvPr>
            <p:ph idx="1"/>
          </p:nvPr>
        </p:nvSpPr>
        <p:spPr>
          <a:noFill/>
        </p:spPr>
        <p:txBody>
          <a:bodyPr lIns="92075" tIns="46038" rIns="92075" bIns="46038">
            <a:normAutofit fontScale="92500"/>
          </a:bodyPr>
          <a:lstStyle/>
          <a:p>
            <a:pPr eaLnBrk="1" hangingPunct="1"/>
            <a:r>
              <a:rPr lang="en-US" altLang="zh-TW" dirty="0">
                <a:ea typeface="新細明體" pitchFamily="18" charset="-120"/>
              </a:rPr>
              <a:t>Since our ear cannot response to very fast change of speech data content, we normally cut the speech data into frames before analysis</a:t>
            </a:r>
            <a:r>
              <a:rPr lang="en-US" altLang="zh-CN" dirty="0">
                <a:ea typeface="新細明體" pitchFamily="18" charset="-120"/>
              </a:rPr>
              <a:t>. (similar to watch fast changing still pictures to perceive motion )</a:t>
            </a:r>
          </a:p>
          <a:p>
            <a:pPr eaLnBrk="1" hangingPunct="1"/>
            <a:r>
              <a:rPr lang="en-US" altLang="zh-TW" dirty="0">
                <a:ea typeface="新細明體" pitchFamily="18" charset="-120"/>
              </a:rPr>
              <a:t>Frame size  is 10~30ms (1ms=10</a:t>
            </a:r>
            <a:r>
              <a:rPr lang="en-US" altLang="zh-TW" baseline="30000" dirty="0">
                <a:ea typeface="新細明體" pitchFamily="18" charset="-120"/>
              </a:rPr>
              <a:t>-3</a:t>
            </a:r>
            <a:r>
              <a:rPr lang="en-US" altLang="zh-TW" dirty="0">
                <a:ea typeface="新細明體" pitchFamily="18" charset="-120"/>
              </a:rPr>
              <a:t> seconds)</a:t>
            </a:r>
          </a:p>
          <a:p>
            <a:pPr eaLnBrk="1" hangingPunct="1"/>
            <a:r>
              <a:rPr lang="en-US" altLang="zh-TW" dirty="0">
                <a:ea typeface="新細明體" pitchFamily="18" charset="-120"/>
              </a:rPr>
              <a:t>Frames can be overlapped, normally the overlapping region ranges from 0 to 75% of the frame size . </a:t>
            </a:r>
          </a:p>
          <a:p>
            <a:pPr eaLnBrk="1" hangingPunct="1"/>
            <a:r>
              <a:rPr lang="en-US" altLang="zh-TW" dirty="0">
                <a:ea typeface="新細明體" pitchFamily="18" charset="-120"/>
              </a:rPr>
              <a:t>Time framing Video demo:</a:t>
            </a:r>
            <a:r>
              <a:rPr lang="en-US" altLang="zh-TW" sz="2200" dirty="0">
                <a:ea typeface="新細明體" pitchFamily="18" charset="-120"/>
              </a:rPr>
              <a:t> </a:t>
            </a:r>
            <a:r>
              <a:rPr lang="en-US" altLang="zh-TW" sz="2200" dirty="0">
                <a:ea typeface="新細明體" pitchFamily="18" charset="-120"/>
                <a:hlinkClick r:id="rId2"/>
              </a:rPr>
              <a:t>https://youtu.be/lOu-c2UHU00</a:t>
            </a:r>
            <a:endParaRPr lang="en-US" altLang="zh-TW" sz="2200" dirty="0">
              <a:ea typeface="新細明體" pitchFamily="18" charset="-120"/>
            </a:endParaRPr>
          </a:p>
        </p:txBody>
      </p:sp>
      <p:pic>
        <p:nvPicPr>
          <p:cNvPr id="6150" name="Picture 9" descr="C:\Users\khwong\AppData\Local\Microsoft\Windows\INetCache\IE\0Z68A3F5\Media_Player_Classic_MPC_With_Shadow_With_Numbers[1].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1613" y="56388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a:extLst>
              <a:ext uri="{FF2B5EF4-FFF2-40B4-BE49-F238E27FC236}">
                <a16:creationId xmlns:a16="http://schemas.microsoft.com/office/drawing/2014/main" id="{9B172947-8F93-4312-956F-406E3F3447BD}"/>
              </a:ext>
            </a:extLst>
          </p:cNvPr>
          <p:cNvSpPr>
            <a:spLocks noGrp="1"/>
          </p:cNvSpPr>
          <p:nvPr>
            <p:ph type="ftr" sz="quarter" idx="11"/>
          </p:nvPr>
        </p:nvSpPr>
        <p:spPr/>
        <p:txBody>
          <a:bodyPr/>
          <a:lstStyle/>
          <a:p>
            <a:pPr>
              <a:defRPr/>
            </a:pPr>
            <a:r>
              <a:rPr lang="en-US" altLang="zh-CN"/>
              <a:t>Speech recognition techniques, v.2a3</a:t>
            </a:r>
          </a:p>
        </p:txBody>
      </p:sp>
      <p:sp>
        <p:nvSpPr>
          <p:cNvPr id="5" name="Slide Number Placeholder 4">
            <a:extLst>
              <a:ext uri="{FF2B5EF4-FFF2-40B4-BE49-F238E27FC236}">
                <a16:creationId xmlns:a16="http://schemas.microsoft.com/office/drawing/2014/main" id="{4774B012-94DB-4A93-96D4-067EFFAFE2A4}"/>
              </a:ext>
            </a:extLst>
          </p:cNvPr>
          <p:cNvSpPr>
            <a:spLocks noGrp="1"/>
          </p:cNvSpPr>
          <p:nvPr>
            <p:ph type="sldNum" sz="quarter" idx="12"/>
          </p:nvPr>
        </p:nvSpPr>
        <p:spPr/>
        <p:txBody>
          <a:bodyPr/>
          <a:lstStyle/>
          <a:p>
            <a:pPr>
              <a:defRPr/>
            </a:pPr>
            <a:fld id="{736CD8FC-86ED-4AC3-A210-5D0F22D3440C}" type="slidenum">
              <a:rPr lang="en-US" altLang="en-US" smtClean="0"/>
              <a:pPr>
                <a:defRPr/>
              </a:pPr>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noFill/>
        </p:spPr>
        <p:txBody>
          <a:bodyPr lIns="92075" tIns="46038" rIns="92075" bIns="46038" anchor="ctr"/>
          <a:lstStyle/>
          <a:p>
            <a:pPr eaLnBrk="1" hangingPunct="1"/>
            <a:r>
              <a:rPr lang="en-US" altLang="zh-TW" sz="3200">
                <a:solidFill>
                  <a:schemeClr val="tx1"/>
                </a:solidFill>
                <a:ea typeface="新細明體" pitchFamily="18" charset="-120"/>
              </a:rPr>
              <a:t>Frame blocking and Windowing</a:t>
            </a:r>
            <a:br>
              <a:rPr lang="en-US" altLang="zh-TW" sz="3200">
                <a:solidFill>
                  <a:schemeClr val="tx1"/>
                </a:solidFill>
                <a:ea typeface="新細明體" pitchFamily="18" charset="-120"/>
              </a:rPr>
            </a:br>
            <a:endParaRPr lang="en-US" altLang="zh-TW" sz="3200">
              <a:solidFill>
                <a:schemeClr val="tx1"/>
              </a:solidFill>
              <a:ea typeface="新細明體" pitchFamily="18" charset="-120"/>
            </a:endParaRPr>
          </a:p>
        </p:txBody>
      </p:sp>
      <p:sp>
        <p:nvSpPr>
          <p:cNvPr id="7173" name="Rectangle 3"/>
          <p:cNvSpPr>
            <a:spLocks noGrp="1" noChangeArrowheads="1"/>
          </p:cNvSpPr>
          <p:nvPr>
            <p:ph type="body" sz="half" idx="1"/>
          </p:nvPr>
        </p:nvSpPr>
        <p:spPr>
          <a:xfrm>
            <a:off x="495300" y="1600200"/>
            <a:ext cx="8912225" cy="2182813"/>
          </a:xfrm>
          <a:noFill/>
        </p:spPr>
        <p:txBody>
          <a:bodyPr lIns="92075" tIns="46038" rIns="92075" bIns="46038"/>
          <a:lstStyle/>
          <a:p>
            <a:pPr eaLnBrk="1" hangingPunct="1"/>
            <a:r>
              <a:rPr lang="en-US" altLang="zh-TW" sz="2400" dirty="0">
                <a:ea typeface="新細明體" pitchFamily="18" charset="-120"/>
              </a:rPr>
              <a:t>To choose the frame size (N samples )and adjacent frames separated by m samples (</a:t>
            </a:r>
            <a:r>
              <a:rPr lang="en-US" altLang="zh-CN" sz="2400" dirty="0">
                <a:ea typeface="新細明體" pitchFamily="18" charset="-120"/>
              </a:rPr>
              <a:t>non-overlap samples)</a:t>
            </a:r>
            <a:r>
              <a:rPr lang="en-US" altLang="zh-TW" sz="2400" dirty="0">
                <a:ea typeface="新細明體" pitchFamily="18" charset="-120"/>
              </a:rPr>
              <a:t>.</a:t>
            </a:r>
          </a:p>
          <a:p>
            <a:r>
              <a:rPr lang="en-US" altLang="zh-TW" sz="2400" dirty="0">
                <a:ea typeface="新細明體" pitchFamily="18" charset="-120"/>
              </a:rPr>
              <a:t>I.e. a 16KHz sampling signal, a 10ms window has N=160 samples, (</a:t>
            </a:r>
            <a:r>
              <a:rPr lang="en-US" altLang="zh-CN" sz="2400" dirty="0">
                <a:ea typeface="新細明體" pitchFamily="18" charset="-120"/>
              </a:rPr>
              <a:t>non-overlap samples, or </a:t>
            </a:r>
            <a:r>
              <a:rPr lang="en-US" altLang="zh-TW" sz="2400" dirty="0" err="1">
                <a:ea typeface="新細明體" pitchFamily="18" charset="-120"/>
              </a:rPr>
              <a:t>hop_length</a:t>
            </a:r>
            <a:r>
              <a:rPr lang="en-US" altLang="zh-TW" sz="2400" dirty="0">
                <a:ea typeface="新細明體" pitchFamily="18" charset="-120"/>
              </a:rPr>
              <a:t> , or </a:t>
            </a:r>
            <a:r>
              <a:rPr lang="en-US" altLang="zh-TW" sz="2400" dirty="0" err="1">
                <a:ea typeface="新細明體" pitchFamily="18" charset="-120"/>
              </a:rPr>
              <a:t>hop_size</a:t>
            </a:r>
            <a:r>
              <a:rPr lang="en-US" altLang="zh-TW" sz="2400" dirty="0">
                <a:ea typeface="新細明體" pitchFamily="18" charset="-120"/>
              </a:rPr>
              <a:t>= m=40 samples)</a:t>
            </a:r>
          </a:p>
        </p:txBody>
      </p:sp>
      <p:sp>
        <p:nvSpPr>
          <p:cNvPr id="7174" name="Rectangle 13"/>
          <p:cNvSpPr>
            <a:spLocks noChangeArrowheads="1"/>
          </p:cNvSpPr>
          <p:nvPr/>
        </p:nvSpPr>
        <p:spPr bwMode="auto">
          <a:xfrm>
            <a:off x="1843088" y="5943600"/>
            <a:ext cx="3878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zh-TW" sz="2400" i="1">
                <a:latin typeface="Times New Roman" pitchFamily="18" charset="0"/>
              </a:rPr>
              <a:t>l</a:t>
            </a:r>
            <a:r>
              <a:rPr lang="en-US" altLang="zh-TW" sz="2400">
                <a:latin typeface="Times New Roman" pitchFamily="18" charset="0"/>
              </a:rPr>
              <a:t>=1 (first window), length = N</a:t>
            </a:r>
          </a:p>
        </p:txBody>
      </p:sp>
      <p:graphicFrame>
        <p:nvGraphicFramePr>
          <p:cNvPr id="7176" name="Object 4"/>
          <p:cNvGraphicFramePr>
            <a:graphicFrameLocks/>
          </p:cNvGraphicFramePr>
          <p:nvPr/>
        </p:nvGraphicFramePr>
        <p:xfrm>
          <a:off x="591230" y="4332288"/>
          <a:ext cx="8277225" cy="1962150"/>
        </p:xfrm>
        <a:graphic>
          <a:graphicData uri="http://schemas.openxmlformats.org/presentationml/2006/ole">
            <mc:AlternateContent xmlns:mc="http://schemas.openxmlformats.org/markup-compatibility/2006">
              <mc:Choice xmlns:v="urn:schemas-microsoft-com:vml" Requires="v">
                <p:oleObj name="Visio" r:id="rId2" imgW="7799832" imgH="2008632" progId="Visio.Drawing.11">
                  <p:embed/>
                </p:oleObj>
              </mc:Choice>
              <mc:Fallback>
                <p:oleObj name="Visio" r:id="rId2" imgW="7799832" imgH="2008632" progId="Visio.Drawing.11">
                  <p:embed/>
                  <p:pic>
                    <p:nvPicPr>
                      <p:cNvPr id="0" name="Object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230" y="4332288"/>
                        <a:ext cx="8277225" cy="19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7" name="Line 5"/>
          <p:cNvSpPr>
            <a:spLocks noChangeShapeType="1"/>
          </p:cNvSpPr>
          <p:nvPr/>
        </p:nvSpPr>
        <p:spPr bwMode="auto">
          <a:xfrm>
            <a:off x="1056367" y="4865688"/>
            <a:ext cx="7673975"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8" name="Line 7"/>
          <p:cNvSpPr>
            <a:spLocks noChangeShapeType="1"/>
          </p:cNvSpPr>
          <p:nvPr/>
        </p:nvSpPr>
        <p:spPr bwMode="auto">
          <a:xfrm>
            <a:off x="6420530" y="5094288"/>
            <a:ext cx="0" cy="1143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9" name="Line 8"/>
          <p:cNvSpPr>
            <a:spLocks noChangeShapeType="1"/>
          </p:cNvSpPr>
          <p:nvPr/>
        </p:nvSpPr>
        <p:spPr bwMode="auto">
          <a:xfrm>
            <a:off x="1202417" y="5780088"/>
            <a:ext cx="2906712" cy="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0" name="Line 9"/>
          <p:cNvSpPr>
            <a:spLocks noChangeShapeType="1"/>
          </p:cNvSpPr>
          <p:nvPr/>
        </p:nvSpPr>
        <p:spPr bwMode="auto">
          <a:xfrm>
            <a:off x="4521880" y="5780088"/>
            <a:ext cx="18161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1" name="Line 10"/>
          <p:cNvSpPr>
            <a:spLocks noChangeShapeType="1"/>
          </p:cNvSpPr>
          <p:nvPr/>
        </p:nvSpPr>
        <p:spPr bwMode="auto">
          <a:xfrm>
            <a:off x="2453367" y="4027488"/>
            <a:ext cx="0" cy="1524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2" name="Line 11"/>
          <p:cNvSpPr>
            <a:spLocks noChangeShapeType="1"/>
          </p:cNvSpPr>
          <p:nvPr/>
        </p:nvSpPr>
        <p:spPr bwMode="auto">
          <a:xfrm>
            <a:off x="1202417" y="5246688"/>
            <a:ext cx="431800" cy="0"/>
          </a:xfrm>
          <a:prstGeom prst="line">
            <a:avLst/>
          </a:prstGeom>
          <a:noFill/>
          <a:ln w="12700">
            <a:solidFill>
              <a:schemeClr val="tx1"/>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3" name="Line 12"/>
          <p:cNvSpPr>
            <a:spLocks noChangeShapeType="1"/>
          </p:cNvSpPr>
          <p:nvPr/>
        </p:nvSpPr>
        <p:spPr bwMode="auto">
          <a:xfrm>
            <a:off x="2046967" y="5246688"/>
            <a:ext cx="24765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4" name="Rectangle 14"/>
          <p:cNvSpPr>
            <a:spLocks noChangeArrowheads="1"/>
          </p:cNvSpPr>
          <p:nvPr/>
        </p:nvSpPr>
        <p:spPr bwMode="auto">
          <a:xfrm>
            <a:off x="1616755" y="5002213"/>
            <a:ext cx="420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zh-TW" sz="2400">
                <a:latin typeface="Times New Roman" pitchFamily="18" charset="0"/>
              </a:rPr>
              <a:t>m</a:t>
            </a:r>
          </a:p>
        </p:txBody>
      </p:sp>
      <p:sp>
        <p:nvSpPr>
          <p:cNvPr id="7185" name="Line 15"/>
          <p:cNvSpPr>
            <a:spLocks noChangeShapeType="1"/>
          </p:cNvSpPr>
          <p:nvPr/>
        </p:nvSpPr>
        <p:spPr bwMode="auto">
          <a:xfrm>
            <a:off x="7822292" y="3875088"/>
            <a:ext cx="0" cy="1219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6" name="Line 16"/>
          <p:cNvSpPr>
            <a:spLocks noChangeShapeType="1"/>
          </p:cNvSpPr>
          <p:nvPr/>
        </p:nvSpPr>
        <p:spPr bwMode="auto">
          <a:xfrm>
            <a:off x="2540680" y="4332288"/>
            <a:ext cx="2641600" cy="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7" name="Line 17"/>
          <p:cNvSpPr>
            <a:spLocks noChangeShapeType="1"/>
          </p:cNvSpPr>
          <p:nvPr/>
        </p:nvSpPr>
        <p:spPr bwMode="auto">
          <a:xfrm>
            <a:off x="5512480" y="4332288"/>
            <a:ext cx="2144712"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8" name="Rectangle 18"/>
          <p:cNvSpPr>
            <a:spLocks noChangeArrowheads="1"/>
          </p:cNvSpPr>
          <p:nvPr/>
        </p:nvSpPr>
        <p:spPr bwMode="auto">
          <a:xfrm>
            <a:off x="5164817" y="4087813"/>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zh-TW" sz="2400" dirty="0">
                <a:latin typeface="Times New Roman" pitchFamily="18" charset="0"/>
              </a:rPr>
              <a:t>N</a:t>
            </a:r>
          </a:p>
        </p:txBody>
      </p:sp>
      <p:sp>
        <p:nvSpPr>
          <p:cNvPr id="7189" name="Rectangle 19"/>
          <p:cNvSpPr>
            <a:spLocks noChangeArrowheads="1"/>
          </p:cNvSpPr>
          <p:nvPr/>
        </p:nvSpPr>
        <p:spPr bwMode="auto">
          <a:xfrm>
            <a:off x="4091667" y="5535613"/>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zh-TW" sz="2400">
                <a:latin typeface="Times New Roman" pitchFamily="18" charset="0"/>
              </a:rPr>
              <a:t>N</a:t>
            </a:r>
          </a:p>
        </p:txBody>
      </p:sp>
      <p:sp>
        <p:nvSpPr>
          <p:cNvPr id="7190" name="Rectangle 20"/>
          <p:cNvSpPr>
            <a:spLocks noChangeArrowheads="1"/>
          </p:cNvSpPr>
          <p:nvPr/>
        </p:nvSpPr>
        <p:spPr bwMode="auto">
          <a:xfrm>
            <a:off x="2524805" y="3783013"/>
            <a:ext cx="4233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zh-TW" sz="2400" i="1">
                <a:latin typeface="Times New Roman" pitchFamily="18" charset="0"/>
              </a:rPr>
              <a:t>l</a:t>
            </a:r>
            <a:r>
              <a:rPr lang="en-US" altLang="zh-TW" sz="2400">
                <a:latin typeface="Times New Roman" pitchFamily="18" charset="0"/>
              </a:rPr>
              <a:t>=2 (second window), length = N</a:t>
            </a:r>
          </a:p>
        </p:txBody>
      </p:sp>
      <p:sp>
        <p:nvSpPr>
          <p:cNvPr id="7191" name="Rectangle 21"/>
          <p:cNvSpPr>
            <a:spLocks noChangeArrowheads="1"/>
          </p:cNvSpPr>
          <p:nvPr/>
        </p:nvSpPr>
        <p:spPr bwMode="auto">
          <a:xfrm>
            <a:off x="8877980" y="4697413"/>
            <a:ext cx="339837"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zh-TW" sz="2400" dirty="0">
                <a:latin typeface="Times New Roman" pitchFamily="18" charset="0"/>
              </a:rPr>
              <a:t>k</a:t>
            </a:r>
          </a:p>
        </p:txBody>
      </p:sp>
      <p:sp>
        <p:nvSpPr>
          <p:cNvPr id="7192" name="Rectangle 22"/>
          <p:cNvSpPr>
            <a:spLocks noChangeArrowheads="1"/>
          </p:cNvSpPr>
          <p:nvPr/>
        </p:nvSpPr>
        <p:spPr bwMode="auto">
          <a:xfrm>
            <a:off x="461055" y="4087813"/>
            <a:ext cx="408766"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zh-TW" sz="2400" dirty="0" err="1">
                <a:latin typeface="Times New Roman" pitchFamily="18" charset="0"/>
              </a:rPr>
              <a:t>s</a:t>
            </a:r>
            <a:r>
              <a:rPr lang="en-US" altLang="zh-TW" sz="2400" baseline="-25000" dirty="0" err="1">
                <a:latin typeface="Times New Roman" pitchFamily="18" charset="0"/>
              </a:rPr>
              <a:t>k</a:t>
            </a:r>
            <a:endParaRPr lang="en-US" altLang="zh-TW" sz="2400" baseline="-25000" dirty="0">
              <a:latin typeface="Times New Roman" pitchFamily="18" charset="0"/>
            </a:endParaRPr>
          </a:p>
        </p:txBody>
      </p:sp>
      <p:sp>
        <p:nvSpPr>
          <p:cNvPr id="7193" name="Line 23"/>
          <p:cNvSpPr>
            <a:spLocks noChangeShapeType="1"/>
          </p:cNvSpPr>
          <p:nvPr/>
        </p:nvSpPr>
        <p:spPr bwMode="auto">
          <a:xfrm flipV="1">
            <a:off x="1138917" y="4027488"/>
            <a:ext cx="0" cy="838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4" name="Freeform 24"/>
          <p:cNvSpPr>
            <a:spLocks/>
          </p:cNvSpPr>
          <p:nvPr/>
        </p:nvSpPr>
        <p:spPr bwMode="auto">
          <a:xfrm>
            <a:off x="1124630" y="4133851"/>
            <a:ext cx="1938337" cy="1800225"/>
          </a:xfrm>
          <a:custGeom>
            <a:avLst/>
            <a:gdLst>
              <a:gd name="T0" fmla="*/ 58 w 1221"/>
              <a:gd name="T1" fmla="*/ 365 h 1134"/>
              <a:gd name="T2" fmla="*/ 97 w 1221"/>
              <a:gd name="T3" fmla="*/ 259 h 1134"/>
              <a:gd name="T4" fmla="*/ 126 w 1221"/>
              <a:gd name="T5" fmla="*/ 163 h 1134"/>
              <a:gd name="T6" fmla="*/ 145 w 1221"/>
              <a:gd name="T7" fmla="*/ 67 h 1134"/>
              <a:gd name="T8" fmla="*/ 183 w 1221"/>
              <a:gd name="T9" fmla="*/ 29 h 1134"/>
              <a:gd name="T10" fmla="*/ 212 w 1221"/>
              <a:gd name="T11" fmla="*/ 135 h 1134"/>
              <a:gd name="T12" fmla="*/ 231 w 1221"/>
              <a:gd name="T13" fmla="*/ 231 h 1134"/>
              <a:gd name="T14" fmla="*/ 250 w 1221"/>
              <a:gd name="T15" fmla="*/ 279 h 1134"/>
              <a:gd name="T16" fmla="*/ 289 w 1221"/>
              <a:gd name="T17" fmla="*/ 192 h 1134"/>
              <a:gd name="T18" fmla="*/ 308 w 1221"/>
              <a:gd name="T19" fmla="*/ 307 h 1134"/>
              <a:gd name="T20" fmla="*/ 308 w 1221"/>
              <a:gd name="T21" fmla="*/ 403 h 1134"/>
              <a:gd name="T22" fmla="*/ 337 w 1221"/>
              <a:gd name="T23" fmla="*/ 499 h 1134"/>
              <a:gd name="T24" fmla="*/ 346 w 1221"/>
              <a:gd name="T25" fmla="*/ 595 h 1134"/>
              <a:gd name="T26" fmla="*/ 365 w 1221"/>
              <a:gd name="T27" fmla="*/ 691 h 1134"/>
              <a:gd name="T28" fmla="*/ 375 w 1221"/>
              <a:gd name="T29" fmla="*/ 787 h 1134"/>
              <a:gd name="T30" fmla="*/ 385 w 1221"/>
              <a:gd name="T31" fmla="*/ 883 h 1134"/>
              <a:gd name="T32" fmla="*/ 423 w 1221"/>
              <a:gd name="T33" fmla="*/ 1123 h 1134"/>
              <a:gd name="T34" fmla="*/ 433 w 1221"/>
              <a:gd name="T35" fmla="*/ 1027 h 1134"/>
              <a:gd name="T36" fmla="*/ 452 w 1221"/>
              <a:gd name="T37" fmla="*/ 931 h 1134"/>
              <a:gd name="T38" fmla="*/ 481 w 1221"/>
              <a:gd name="T39" fmla="*/ 835 h 1134"/>
              <a:gd name="T40" fmla="*/ 500 w 1221"/>
              <a:gd name="T41" fmla="*/ 883 h 1134"/>
              <a:gd name="T42" fmla="*/ 538 w 1221"/>
              <a:gd name="T43" fmla="*/ 903 h 1134"/>
              <a:gd name="T44" fmla="*/ 538 w 1221"/>
              <a:gd name="T45" fmla="*/ 807 h 1134"/>
              <a:gd name="T46" fmla="*/ 538 w 1221"/>
              <a:gd name="T47" fmla="*/ 711 h 1134"/>
              <a:gd name="T48" fmla="*/ 577 w 1221"/>
              <a:gd name="T49" fmla="*/ 615 h 1134"/>
              <a:gd name="T50" fmla="*/ 596 w 1221"/>
              <a:gd name="T51" fmla="*/ 509 h 1134"/>
              <a:gd name="T52" fmla="*/ 634 w 1221"/>
              <a:gd name="T53" fmla="*/ 375 h 1134"/>
              <a:gd name="T54" fmla="*/ 653 w 1221"/>
              <a:gd name="T55" fmla="*/ 279 h 1134"/>
              <a:gd name="T56" fmla="*/ 673 w 1221"/>
              <a:gd name="T57" fmla="*/ 183 h 1134"/>
              <a:gd name="T58" fmla="*/ 692 w 1221"/>
              <a:gd name="T59" fmla="*/ 87 h 1134"/>
              <a:gd name="T60" fmla="*/ 740 w 1221"/>
              <a:gd name="T61" fmla="*/ 29 h 1134"/>
              <a:gd name="T62" fmla="*/ 778 w 1221"/>
              <a:gd name="T63" fmla="*/ 144 h 1134"/>
              <a:gd name="T64" fmla="*/ 807 w 1221"/>
              <a:gd name="T65" fmla="*/ 259 h 1134"/>
              <a:gd name="T66" fmla="*/ 884 w 1221"/>
              <a:gd name="T67" fmla="*/ 317 h 1134"/>
              <a:gd name="T68" fmla="*/ 893 w 1221"/>
              <a:gd name="T69" fmla="*/ 423 h 1134"/>
              <a:gd name="T70" fmla="*/ 903 w 1221"/>
              <a:gd name="T71" fmla="*/ 519 h 1134"/>
              <a:gd name="T72" fmla="*/ 903 w 1221"/>
              <a:gd name="T73" fmla="*/ 615 h 1134"/>
              <a:gd name="T74" fmla="*/ 912 w 1221"/>
              <a:gd name="T75" fmla="*/ 711 h 1134"/>
              <a:gd name="T76" fmla="*/ 932 w 1221"/>
              <a:gd name="T77" fmla="*/ 807 h 1134"/>
              <a:gd name="T78" fmla="*/ 941 w 1221"/>
              <a:gd name="T79" fmla="*/ 903 h 1134"/>
              <a:gd name="T80" fmla="*/ 951 w 1221"/>
              <a:gd name="T81" fmla="*/ 999 h 1134"/>
              <a:gd name="T82" fmla="*/ 980 w 1221"/>
              <a:gd name="T83" fmla="*/ 1095 h 1134"/>
              <a:gd name="T84" fmla="*/ 1028 w 1221"/>
              <a:gd name="T85" fmla="*/ 1037 h 1134"/>
              <a:gd name="T86" fmla="*/ 1056 w 1221"/>
              <a:gd name="T87" fmla="*/ 931 h 1134"/>
              <a:gd name="T88" fmla="*/ 1124 w 1221"/>
              <a:gd name="T89" fmla="*/ 903 h 1134"/>
              <a:gd name="T90" fmla="*/ 1152 w 1221"/>
              <a:gd name="T91" fmla="*/ 855 h 1134"/>
              <a:gd name="T92" fmla="*/ 1172 w 1221"/>
              <a:gd name="T93" fmla="*/ 759 h 1134"/>
              <a:gd name="T94" fmla="*/ 1191 w 1221"/>
              <a:gd name="T95" fmla="*/ 643 h 1134"/>
              <a:gd name="T96" fmla="*/ 1200 w 1221"/>
              <a:gd name="T97" fmla="*/ 547 h 1134"/>
              <a:gd name="T98" fmla="*/ 1220 w 1221"/>
              <a:gd name="T99" fmla="*/ 451 h 113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21" h="1134">
                <a:moveTo>
                  <a:pt x="0" y="461"/>
                </a:moveTo>
                <a:lnTo>
                  <a:pt x="30" y="423"/>
                </a:lnTo>
                <a:lnTo>
                  <a:pt x="49" y="394"/>
                </a:lnTo>
                <a:lnTo>
                  <a:pt x="58" y="365"/>
                </a:lnTo>
                <a:lnTo>
                  <a:pt x="78" y="346"/>
                </a:lnTo>
                <a:lnTo>
                  <a:pt x="78" y="317"/>
                </a:lnTo>
                <a:lnTo>
                  <a:pt x="87" y="288"/>
                </a:lnTo>
                <a:lnTo>
                  <a:pt x="97" y="259"/>
                </a:lnTo>
                <a:lnTo>
                  <a:pt x="106" y="231"/>
                </a:lnTo>
                <a:lnTo>
                  <a:pt x="116" y="211"/>
                </a:lnTo>
                <a:lnTo>
                  <a:pt x="116" y="183"/>
                </a:lnTo>
                <a:lnTo>
                  <a:pt x="126" y="163"/>
                </a:lnTo>
                <a:lnTo>
                  <a:pt x="126" y="135"/>
                </a:lnTo>
                <a:lnTo>
                  <a:pt x="135" y="115"/>
                </a:lnTo>
                <a:lnTo>
                  <a:pt x="135" y="87"/>
                </a:lnTo>
                <a:lnTo>
                  <a:pt x="145" y="67"/>
                </a:lnTo>
                <a:lnTo>
                  <a:pt x="154" y="39"/>
                </a:lnTo>
                <a:lnTo>
                  <a:pt x="154" y="19"/>
                </a:lnTo>
                <a:lnTo>
                  <a:pt x="174" y="0"/>
                </a:lnTo>
                <a:lnTo>
                  <a:pt x="183" y="29"/>
                </a:lnTo>
                <a:lnTo>
                  <a:pt x="193" y="58"/>
                </a:lnTo>
                <a:lnTo>
                  <a:pt x="202" y="87"/>
                </a:lnTo>
                <a:lnTo>
                  <a:pt x="212" y="115"/>
                </a:lnTo>
                <a:lnTo>
                  <a:pt x="212" y="135"/>
                </a:lnTo>
                <a:lnTo>
                  <a:pt x="221" y="163"/>
                </a:lnTo>
                <a:lnTo>
                  <a:pt x="221" y="183"/>
                </a:lnTo>
                <a:lnTo>
                  <a:pt x="221" y="211"/>
                </a:lnTo>
                <a:lnTo>
                  <a:pt x="231" y="231"/>
                </a:lnTo>
                <a:lnTo>
                  <a:pt x="231" y="259"/>
                </a:lnTo>
                <a:lnTo>
                  <a:pt x="231" y="279"/>
                </a:lnTo>
                <a:lnTo>
                  <a:pt x="241" y="307"/>
                </a:lnTo>
                <a:lnTo>
                  <a:pt x="250" y="279"/>
                </a:lnTo>
                <a:lnTo>
                  <a:pt x="260" y="259"/>
                </a:lnTo>
                <a:lnTo>
                  <a:pt x="269" y="231"/>
                </a:lnTo>
                <a:lnTo>
                  <a:pt x="269" y="211"/>
                </a:lnTo>
                <a:lnTo>
                  <a:pt x="289" y="192"/>
                </a:lnTo>
                <a:lnTo>
                  <a:pt x="298" y="221"/>
                </a:lnTo>
                <a:lnTo>
                  <a:pt x="298" y="250"/>
                </a:lnTo>
                <a:lnTo>
                  <a:pt x="308" y="279"/>
                </a:lnTo>
                <a:lnTo>
                  <a:pt x="308" y="307"/>
                </a:lnTo>
                <a:lnTo>
                  <a:pt x="308" y="327"/>
                </a:lnTo>
                <a:lnTo>
                  <a:pt x="308" y="355"/>
                </a:lnTo>
                <a:lnTo>
                  <a:pt x="308" y="375"/>
                </a:lnTo>
                <a:lnTo>
                  <a:pt x="308" y="403"/>
                </a:lnTo>
                <a:lnTo>
                  <a:pt x="317" y="423"/>
                </a:lnTo>
                <a:lnTo>
                  <a:pt x="317" y="451"/>
                </a:lnTo>
                <a:lnTo>
                  <a:pt x="327" y="471"/>
                </a:lnTo>
                <a:lnTo>
                  <a:pt x="337" y="499"/>
                </a:lnTo>
                <a:lnTo>
                  <a:pt x="337" y="519"/>
                </a:lnTo>
                <a:lnTo>
                  <a:pt x="346" y="547"/>
                </a:lnTo>
                <a:lnTo>
                  <a:pt x="346" y="567"/>
                </a:lnTo>
                <a:lnTo>
                  <a:pt x="346" y="595"/>
                </a:lnTo>
                <a:lnTo>
                  <a:pt x="356" y="615"/>
                </a:lnTo>
                <a:lnTo>
                  <a:pt x="356" y="643"/>
                </a:lnTo>
                <a:lnTo>
                  <a:pt x="356" y="663"/>
                </a:lnTo>
                <a:lnTo>
                  <a:pt x="365" y="691"/>
                </a:lnTo>
                <a:lnTo>
                  <a:pt x="365" y="711"/>
                </a:lnTo>
                <a:lnTo>
                  <a:pt x="375" y="739"/>
                </a:lnTo>
                <a:lnTo>
                  <a:pt x="375" y="759"/>
                </a:lnTo>
                <a:lnTo>
                  <a:pt x="375" y="787"/>
                </a:lnTo>
                <a:lnTo>
                  <a:pt x="375" y="807"/>
                </a:lnTo>
                <a:lnTo>
                  <a:pt x="385" y="835"/>
                </a:lnTo>
                <a:lnTo>
                  <a:pt x="385" y="855"/>
                </a:lnTo>
                <a:lnTo>
                  <a:pt x="385" y="883"/>
                </a:lnTo>
                <a:lnTo>
                  <a:pt x="385" y="979"/>
                </a:lnTo>
                <a:lnTo>
                  <a:pt x="394" y="1056"/>
                </a:lnTo>
                <a:lnTo>
                  <a:pt x="394" y="1133"/>
                </a:lnTo>
                <a:lnTo>
                  <a:pt x="423" y="1123"/>
                </a:lnTo>
                <a:lnTo>
                  <a:pt x="423" y="1095"/>
                </a:lnTo>
                <a:lnTo>
                  <a:pt x="423" y="1075"/>
                </a:lnTo>
                <a:lnTo>
                  <a:pt x="423" y="1047"/>
                </a:lnTo>
                <a:lnTo>
                  <a:pt x="433" y="1027"/>
                </a:lnTo>
                <a:lnTo>
                  <a:pt x="433" y="999"/>
                </a:lnTo>
                <a:lnTo>
                  <a:pt x="442" y="979"/>
                </a:lnTo>
                <a:lnTo>
                  <a:pt x="452" y="951"/>
                </a:lnTo>
                <a:lnTo>
                  <a:pt x="452" y="931"/>
                </a:lnTo>
                <a:lnTo>
                  <a:pt x="461" y="903"/>
                </a:lnTo>
                <a:lnTo>
                  <a:pt x="471" y="883"/>
                </a:lnTo>
                <a:lnTo>
                  <a:pt x="481" y="855"/>
                </a:lnTo>
                <a:lnTo>
                  <a:pt x="481" y="835"/>
                </a:lnTo>
                <a:lnTo>
                  <a:pt x="481" y="807"/>
                </a:lnTo>
                <a:lnTo>
                  <a:pt x="490" y="835"/>
                </a:lnTo>
                <a:lnTo>
                  <a:pt x="500" y="855"/>
                </a:lnTo>
                <a:lnTo>
                  <a:pt x="500" y="883"/>
                </a:lnTo>
                <a:lnTo>
                  <a:pt x="509" y="903"/>
                </a:lnTo>
                <a:lnTo>
                  <a:pt x="509" y="931"/>
                </a:lnTo>
                <a:lnTo>
                  <a:pt x="529" y="931"/>
                </a:lnTo>
                <a:lnTo>
                  <a:pt x="538" y="903"/>
                </a:lnTo>
                <a:lnTo>
                  <a:pt x="538" y="883"/>
                </a:lnTo>
                <a:lnTo>
                  <a:pt x="538" y="855"/>
                </a:lnTo>
                <a:lnTo>
                  <a:pt x="538" y="835"/>
                </a:lnTo>
                <a:lnTo>
                  <a:pt x="538" y="807"/>
                </a:lnTo>
                <a:lnTo>
                  <a:pt x="538" y="787"/>
                </a:lnTo>
                <a:lnTo>
                  <a:pt x="538" y="759"/>
                </a:lnTo>
                <a:lnTo>
                  <a:pt x="538" y="739"/>
                </a:lnTo>
                <a:lnTo>
                  <a:pt x="538" y="711"/>
                </a:lnTo>
                <a:lnTo>
                  <a:pt x="548" y="691"/>
                </a:lnTo>
                <a:lnTo>
                  <a:pt x="557" y="663"/>
                </a:lnTo>
                <a:lnTo>
                  <a:pt x="557" y="643"/>
                </a:lnTo>
                <a:lnTo>
                  <a:pt x="577" y="615"/>
                </a:lnTo>
                <a:lnTo>
                  <a:pt x="577" y="595"/>
                </a:lnTo>
                <a:lnTo>
                  <a:pt x="586" y="567"/>
                </a:lnTo>
                <a:lnTo>
                  <a:pt x="596" y="538"/>
                </a:lnTo>
                <a:lnTo>
                  <a:pt x="596" y="509"/>
                </a:lnTo>
                <a:lnTo>
                  <a:pt x="615" y="480"/>
                </a:lnTo>
                <a:lnTo>
                  <a:pt x="615" y="442"/>
                </a:lnTo>
                <a:lnTo>
                  <a:pt x="625" y="403"/>
                </a:lnTo>
                <a:lnTo>
                  <a:pt x="634" y="375"/>
                </a:lnTo>
                <a:lnTo>
                  <a:pt x="634" y="355"/>
                </a:lnTo>
                <a:lnTo>
                  <a:pt x="644" y="327"/>
                </a:lnTo>
                <a:lnTo>
                  <a:pt x="644" y="307"/>
                </a:lnTo>
                <a:lnTo>
                  <a:pt x="653" y="279"/>
                </a:lnTo>
                <a:lnTo>
                  <a:pt x="653" y="259"/>
                </a:lnTo>
                <a:lnTo>
                  <a:pt x="663" y="231"/>
                </a:lnTo>
                <a:lnTo>
                  <a:pt x="663" y="211"/>
                </a:lnTo>
                <a:lnTo>
                  <a:pt x="673" y="183"/>
                </a:lnTo>
                <a:lnTo>
                  <a:pt x="673" y="163"/>
                </a:lnTo>
                <a:lnTo>
                  <a:pt x="673" y="135"/>
                </a:lnTo>
                <a:lnTo>
                  <a:pt x="682" y="115"/>
                </a:lnTo>
                <a:lnTo>
                  <a:pt x="692" y="87"/>
                </a:lnTo>
                <a:lnTo>
                  <a:pt x="692" y="67"/>
                </a:lnTo>
                <a:lnTo>
                  <a:pt x="701" y="39"/>
                </a:lnTo>
                <a:lnTo>
                  <a:pt x="711" y="19"/>
                </a:lnTo>
                <a:lnTo>
                  <a:pt x="740" y="29"/>
                </a:lnTo>
                <a:lnTo>
                  <a:pt x="740" y="58"/>
                </a:lnTo>
                <a:lnTo>
                  <a:pt x="749" y="87"/>
                </a:lnTo>
                <a:lnTo>
                  <a:pt x="759" y="115"/>
                </a:lnTo>
                <a:lnTo>
                  <a:pt x="778" y="144"/>
                </a:lnTo>
                <a:lnTo>
                  <a:pt x="788" y="173"/>
                </a:lnTo>
                <a:lnTo>
                  <a:pt x="788" y="202"/>
                </a:lnTo>
                <a:lnTo>
                  <a:pt x="797" y="231"/>
                </a:lnTo>
                <a:lnTo>
                  <a:pt x="807" y="259"/>
                </a:lnTo>
                <a:lnTo>
                  <a:pt x="836" y="240"/>
                </a:lnTo>
                <a:lnTo>
                  <a:pt x="855" y="269"/>
                </a:lnTo>
                <a:lnTo>
                  <a:pt x="864" y="298"/>
                </a:lnTo>
                <a:lnTo>
                  <a:pt x="884" y="317"/>
                </a:lnTo>
                <a:lnTo>
                  <a:pt x="893" y="346"/>
                </a:lnTo>
                <a:lnTo>
                  <a:pt x="893" y="375"/>
                </a:lnTo>
                <a:lnTo>
                  <a:pt x="893" y="403"/>
                </a:lnTo>
                <a:lnTo>
                  <a:pt x="893" y="423"/>
                </a:lnTo>
                <a:lnTo>
                  <a:pt x="903" y="451"/>
                </a:lnTo>
                <a:lnTo>
                  <a:pt x="903" y="471"/>
                </a:lnTo>
                <a:lnTo>
                  <a:pt x="903" y="499"/>
                </a:lnTo>
                <a:lnTo>
                  <a:pt x="903" y="519"/>
                </a:lnTo>
                <a:lnTo>
                  <a:pt x="903" y="547"/>
                </a:lnTo>
                <a:lnTo>
                  <a:pt x="903" y="567"/>
                </a:lnTo>
                <a:lnTo>
                  <a:pt x="903" y="595"/>
                </a:lnTo>
                <a:lnTo>
                  <a:pt x="903" y="615"/>
                </a:lnTo>
                <a:lnTo>
                  <a:pt x="912" y="643"/>
                </a:lnTo>
                <a:lnTo>
                  <a:pt x="912" y="663"/>
                </a:lnTo>
                <a:lnTo>
                  <a:pt x="912" y="691"/>
                </a:lnTo>
                <a:lnTo>
                  <a:pt x="912" y="711"/>
                </a:lnTo>
                <a:lnTo>
                  <a:pt x="922" y="739"/>
                </a:lnTo>
                <a:lnTo>
                  <a:pt x="922" y="759"/>
                </a:lnTo>
                <a:lnTo>
                  <a:pt x="932" y="787"/>
                </a:lnTo>
                <a:lnTo>
                  <a:pt x="932" y="807"/>
                </a:lnTo>
                <a:lnTo>
                  <a:pt x="932" y="835"/>
                </a:lnTo>
                <a:lnTo>
                  <a:pt x="932" y="855"/>
                </a:lnTo>
                <a:lnTo>
                  <a:pt x="941" y="883"/>
                </a:lnTo>
                <a:lnTo>
                  <a:pt x="941" y="903"/>
                </a:lnTo>
                <a:lnTo>
                  <a:pt x="941" y="931"/>
                </a:lnTo>
                <a:lnTo>
                  <a:pt x="951" y="951"/>
                </a:lnTo>
                <a:lnTo>
                  <a:pt x="951" y="979"/>
                </a:lnTo>
                <a:lnTo>
                  <a:pt x="951" y="999"/>
                </a:lnTo>
                <a:lnTo>
                  <a:pt x="960" y="1027"/>
                </a:lnTo>
                <a:lnTo>
                  <a:pt x="960" y="1047"/>
                </a:lnTo>
                <a:lnTo>
                  <a:pt x="970" y="1075"/>
                </a:lnTo>
                <a:lnTo>
                  <a:pt x="980" y="1095"/>
                </a:lnTo>
                <a:lnTo>
                  <a:pt x="989" y="1123"/>
                </a:lnTo>
                <a:lnTo>
                  <a:pt x="1018" y="1104"/>
                </a:lnTo>
                <a:lnTo>
                  <a:pt x="1018" y="1075"/>
                </a:lnTo>
                <a:lnTo>
                  <a:pt x="1028" y="1037"/>
                </a:lnTo>
                <a:lnTo>
                  <a:pt x="1037" y="1008"/>
                </a:lnTo>
                <a:lnTo>
                  <a:pt x="1037" y="979"/>
                </a:lnTo>
                <a:lnTo>
                  <a:pt x="1047" y="951"/>
                </a:lnTo>
                <a:lnTo>
                  <a:pt x="1056" y="931"/>
                </a:lnTo>
                <a:lnTo>
                  <a:pt x="1076" y="903"/>
                </a:lnTo>
                <a:lnTo>
                  <a:pt x="1095" y="883"/>
                </a:lnTo>
                <a:lnTo>
                  <a:pt x="1124" y="883"/>
                </a:lnTo>
                <a:lnTo>
                  <a:pt x="1124" y="903"/>
                </a:lnTo>
                <a:lnTo>
                  <a:pt x="1133" y="931"/>
                </a:lnTo>
                <a:lnTo>
                  <a:pt x="1133" y="903"/>
                </a:lnTo>
                <a:lnTo>
                  <a:pt x="1143" y="883"/>
                </a:lnTo>
                <a:lnTo>
                  <a:pt x="1152" y="855"/>
                </a:lnTo>
                <a:lnTo>
                  <a:pt x="1162" y="835"/>
                </a:lnTo>
                <a:lnTo>
                  <a:pt x="1162" y="807"/>
                </a:lnTo>
                <a:lnTo>
                  <a:pt x="1172" y="787"/>
                </a:lnTo>
                <a:lnTo>
                  <a:pt x="1172" y="759"/>
                </a:lnTo>
                <a:lnTo>
                  <a:pt x="1172" y="730"/>
                </a:lnTo>
                <a:lnTo>
                  <a:pt x="1181" y="701"/>
                </a:lnTo>
                <a:lnTo>
                  <a:pt x="1191" y="663"/>
                </a:lnTo>
                <a:lnTo>
                  <a:pt x="1191" y="643"/>
                </a:lnTo>
                <a:lnTo>
                  <a:pt x="1191" y="615"/>
                </a:lnTo>
                <a:lnTo>
                  <a:pt x="1191" y="595"/>
                </a:lnTo>
                <a:lnTo>
                  <a:pt x="1191" y="567"/>
                </a:lnTo>
                <a:lnTo>
                  <a:pt x="1200" y="547"/>
                </a:lnTo>
                <a:lnTo>
                  <a:pt x="1200" y="519"/>
                </a:lnTo>
                <a:lnTo>
                  <a:pt x="1210" y="499"/>
                </a:lnTo>
                <a:lnTo>
                  <a:pt x="1220" y="471"/>
                </a:lnTo>
                <a:lnTo>
                  <a:pt x="1220" y="451"/>
                </a:lnTo>
                <a:lnTo>
                  <a:pt x="1220" y="471"/>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5" name="Freeform 25"/>
          <p:cNvSpPr>
            <a:spLocks/>
          </p:cNvSpPr>
          <p:nvPr/>
        </p:nvSpPr>
        <p:spPr bwMode="auto">
          <a:xfrm>
            <a:off x="3029630" y="4133851"/>
            <a:ext cx="1938337" cy="1800225"/>
          </a:xfrm>
          <a:custGeom>
            <a:avLst/>
            <a:gdLst>
              <a:gd name="T0" fmla="*/ 58 w 1221"/>
              <a:gd name="T1" fmla="*/ 365 h 1134"/>
              <a:gd name="T2" fmla="*/ 97 w 1221"/>
              <a:gd name="T3" fmla="*/ 259 h 1134"/>
              <a:gd name="T4" fmla="*/ 126 w 1221"/>
              <a:gd name="T5" fmla="*/ 163 h 1134"/>
              <a:gd name="T6" fmla="*/ 145 w 1221"/>
              <a:gd name="T7" fmla="*/ 67 h 1134"/>
              <a:gd name="T8" fmla="*/ 183 w 1221"/>
              <a:gd name="T9" fmla="*/ 29 h 1134"/>
              <a:gd name="T10" fmla="*/ 212 w 1221"/>
              <a:gd name="T11" fmla="*/ 135 h 1134"/>
              <a:gd name="T12" fmla="*/ 231 w 1221"/>
              <a:gd name="T13" fmla="*/ 231 h 1134"/>
              <a:gd name="T14" fmla="*/ 250 w 1221"/>
              <a:gd name="T15" fmla="*/ 279 h 1134"/>
              <a:gd name="T16" fmla="*/ 289 w 1221"/>
              <a:gd name="T17" fmla="*/ 192 h 1134"/>
              <a:gd name="T18" fmla="*/ 308 w 1221"/>
              <a:gd name="T19" fmla="*/ 307 h 1134"/>
              <a:gd name="T20" fmla="*/ 308 w 1221"/>
              <a:gd name="T21" fmla="*/ 403 h 1134"/>
              <a:gd name="T22" fmla="*/ 337 w 1221"/>
              <a:gd name="T23" fmla="*/ 499 h 1134"/>
              <a:gd name="T24" fmla="*/ 346 w 1221"/>
              <a:gd name="T25" fmla="*/ 595 h 1134"/>
              <a:gd name="T26" fmla="*/ 365 w 1221"/>
              <a:gd name="T27" fmla="*/ 691 h 1134"/>
              <a:gd name="T28" fmla="*/ 375 w 1221"/>
              <a:gd name="T29" fmla="*/ 787 h 1134"/>
              <a:gd name="T30" fmla="*/ 385 w 1221"/>
              <a:gd name="T31" fmla="*/ 883 h 1134"/>
              <a:gd name="T32" fmla="*/ 423 w 1221"/>
              <a:gd name="T33" fmla="*/ 1123 h 1134"/>
              <a:gd name="T34" fmla="*/ 433 w 1221"/>
              <a:gd name="T35" fmla="*/ 1027 h 1134"/>
              <a:gd name="T36" fmla="*/ 452 w 1221"/>
              <a:gd name="T37" fmla="*/ 931 h 1134"/>
              <a:gd name="T38" fmla="*/ 481 w 1221"/>
              <a:gd name="T39" fmla="*/ 835 h 1134"/>
              <a:gd name="T40" fmla="*/ 500 w 1221"/>
              <a:gd name="T41" fmla="*/ 883 h 1134"/>
              <a:gd name="T42" fmla="*/ 538 w 1221"/>
              <a:gd name="T43" fmla="*/ 903 h 1134"/>
              <a:gd name="T44" fmla="*/ 538 w 1221"/>
              <a:gd name="T45" fmla="*/ 807 h 1134"/>
              <a:gd name="T46" fmla="*/ 538 w 1221"/>
              <a:gd name="T47" fmla="*/ 711 h 1134"/>
              <a:gd name="T48" fmla="*/ 577 w 1221"/>
              <a:gd name="T49" fmla="*/ 615 h 1134"/>
              <a:gd name="T50" fmla="*/ 596 w 1221"/>
              <a:gd name="T51" fmla="*/ 509 h 1134"/>
              <a:gd name="T52" fmla="*/ 634 w 1221"/>
              <a:gd name="T53" fmla="*/ 375 h 1134"/>
              <a:gd name="T54" fmla="*/ 653 w 1221"/>
              <a:gd name="T55" fmla="*/ 279 h 1134"/>
              <a:gd name="T56" fmla="*/ 673 w 1221"/>
              <a:gd name="T57" fmla="*/ 183 h 1134"/>
              <a:gd name="T58" fmla="*/ 692 w 1221"/>
              <a:gd name="T59" fmla="*/ 87 h 1134"/>
              <a:gd name="T60" fmla="*/ 740 w 1221"/>
              <a:gd name="T61" fmla="*/ 29 h 1134"/>
              <a:gd name="T62" fmla="*/ 778 w 1221"/>
              <a:gd name="T63" fmla="*/ 144 h 1134"/>
              <a:gd name="T64" fmla="*/ 807 w 1221"/>
              <a:gd name="T65" fmla="*/ 259 h 1134"/>
              <a:gd name="T66" fmla="*/ 884 w 1221"/>
              <a:gd name="T67" fmla="*/ 317 h 1134"/>
              <a:gd name="T68" fmla="*/ 893 w 1221"/>
              <a:gd name="T69" fmla="*/ 423 h 1134"/>
              <a:gd name="T70" fmla="*/ 903 w 1221"/>
              <a:gd name="T71" fmla="*/ 519 h 1134"/>
              <a:gd name="T72" fmla="*/ 903 w 1221"/>
              <a:gd name="T73" fmla="*/ 615 h 1134"/>
              <a:gd name="T74" fmla="*/ 912 w 1221"/>
              <a:gd name="T75" fmla="*/ 711 h 1134"/>
              <a:gd name="T76" fmla="*/ 932 w 1221"/>
              <a:gd name="T77" fmla="*/ 807 h 1134"/>
              <a:gd name="T78" fmla="*/ 941 w 1221"/>
              <a:gd name="T79" fmla="*/ 903 h 1134"/>
              <a:gd name="T80" fmla="*/ 951 w 1221"/>
              <a:gd name="T81" fmla="*/ 999 h 1134"/>
              <a:gd name="T82" fmla="*/ 980 w 1221"/>
              <a:gd name="T83" fmla="*/ 1095 h 1134"/>
              <a:gd name="T84" fmla="*/ 1028 w 1221"/>
              <a:gd name="T85" fmla="*/ 1037 h 1134"/>
              <a:gd name="T86" fmla="*/ 1056 w 1221"/>
              <a:gd name="T87" fmla="*/ 931 h 1134"/>
              <a:gd name="T88" fmla="*/ 1124 w 1221"/>
              <a:gd name="T89" fmla="*/ 903 h 1134"/>
              <a:gd name="T90" fmla="*/ 1152 w 1221"/>
              <a:gd name="T91" fmla="*/ 855 h 1134"/>
              <a:gd name="T92" fmla="*/ 1172 w 1221"/>
              <a:gd name="T93" fmla="*/ 759 h 1134"/>
              <a:gd name="T94" fmla="*/ 1191 w 1221"/>
              <a:gd name="T95" fmla="*/ 643 h 1134"/>
              <a:gd name="T96" fmla="*/ 1200 w 1221"/>
              <a:gd name="T97" fmla="*/ 547 h 1134"/>
              <a:gd name="T98" fmla="*/ 1220 w 1221"/>
              <a:gd name="T99" fmla="*/ 451 h 113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21" h="1134">
                <a:moveTo>
                  <a:pt x="0" y="461"/>
                </a:moveTo>
                <a:lnTo>
                  <a:pt x="30" y="423"/>
                </a:lnTo>
                <a:lnTo>
                  <a:pt x="49" y="394"/>
                </a:lnTo>
                <a:lnTo>
                  <a:pt x="58" y="365"/>
                </a:lnTo>
                <a:lnTo>
                  <a:pt x="78" y="346"/>
                </a:lnTo>
                <a:lnTo>
                  <a:pt x="78" y="317"/>
                </a:lnTo>
                <a:lnTo>
                  <a:pt x="87" y="288"/>
                </a:lnTo>
                <a:lnTo>
                  <a:pt x="97" y="259"/>
                </a:lnTo>
                <a:lnTo>
                  <a:pt x="106" y="231"/>
                </a:lnTo>
                <a:lnTo>
                  <a:pt x="116" y="211"/>
                </a:lnTo>
                <a:lnTo>
                  <a:pt x="116" y="183"/>
                </a:lnTo>
                <a:lnTo>
                  <a:pt x="126" y="163"/>
                </a:lnTo>
                <a:lnTo>
                  <a:pt x="126" y="135"/>
                </a:lnTo>
                <a:lnTo>
                  <a:pt x="135" y="115"/>
                </a:lnTo>
                <a:lnTo>
                  <a:pt x="135" y="87"/>
                </a:lnTo>
                <a:lnTo>
                  <a:pt x="145" y="67"/>
                </a:lnTo>
                <a:lnTo>
                  <a:pt x="154" y="39"/>
                </a:lnTo>
                <a:lnTo>
                  <a:pt x="154" y="19"/>
                </a:lnTo>
                <a:lnTo>
                  <a:pt x="174" y="0"/>
                </a:lnTo>
                <a:lnTo>
                  <a:pt x="183" y="29"/>
                </a:lnTo>
                <a:lnTo>
                  <a:pt x="193" y="58"/>
                </a:lnTo>
                <a:lnTo>
                  <a:pt x="202" y="87"/>
                </a:lnTo>
                <a:lnTo>
                  <a:pt x="212" y="115"/>
                </a:lnTo>
                <a:lnTo>
                  <a:pt x="212" y="135"/>
                </a:lnTo>
                <a:lnTo>
                  <a:pt x="221" y="163"/>
                </a:lnTo>
                <a:lnTo>
                  <a:pt x="221" y="183"/>
                </a:lnTo>
                <a:lnTo>
                  <a:pt x="221" y="211"/>
                </a:lnTo>
                <a:lnTo>
                  <a:pt x="231" y="231"/>
                </a:lnTo>
                <a:lnTo>
                  <a:pt x="231" y="259"/>
                </a:lnTo>
                <a:lnTo>
                  <a:pt x="231" y="279"/>
                </a:lnTo>
                <a:lnTo>
                  <a:pt x="241" y="307"/>
                </a:lnTo>
                <a:lnTo>
                  <a:pt x="250" y="279"/>
                </a:lnTo>
                <a:lnTo>
                  <a:pt x="260" y="259"/>
                </a:lnTo>
                <a:lnTo>
                  <a:pt x="269" y="231"/>
                </a:lnTo>
                <a:lnTo>
                  <a:pt x="269" y="211"/>
                </a:lnTo>
                <a:lnTo>
                  <a:pt x="289" y="192"/>
                </a:lnTo>
                <a:lnTo>
                  <a:pt x="298" y="221"/>
                </a:lnTo>
                <a:lnTo>
                  <a:pt x="298" y="250"/>
                </a:lnTo>
                <a:lnTo>
                  <a:pt x="308" y="279"/>
                </a:lnTo>
                <a:lnTo>
                  <a:pt x="308" y="307"/>
                </a:lnTo>
                <a:lnTo>
                  <a:pt x="308" y="327"/>
                </a:lnTo>
                <a:lnTo>
                  <a:pt x="308" y="355"/>
                </a:lnTo>
                <a:lnTo>
                  <a:pt x="308" y="375"/>
                </a:lnTo>
                <a:lnTo>
                  <a:pt x="308" y="403"/>
                </a:lnTo>
                <a:lnTo>
                  <a:pt x="317" y="423"/>
                </a:lnTo>
                <a:lnTo>
                  <a:pt x="317" y="451"/>
                </a:lnTo>
                <a:lnTo>
                  <a:pt x="327" y="471"/>
                </a:lnTo>
                <a:lnTo>
                  <a:pt x="337" y="499"/>
                </a:lnTo>
                <a:lnTo>
                  <a:pt x="337" y="519"/>
                </a:lnTo>
                <a:lnTo>
                  <a:pt x="346" y="547"/>
                </a:lnTo>
                <a:lnTo>
                  <a:pt x="346" y="567"/>
                </a:lnTo>
                <a:lnTo>
                  <a:pt x="346" y="595"/>
                </a:lnTo>
                <a:lnTo>
                  <a:pt x="356" y="615"/>
                </a:lnTo>
                <a:lnTo>
                  <a:pt x="356" y="643"/>
                </a:lnTo>
                <a:lnTo>
                  <a:pt x="356" y="663"/>
                </a:lnTo>
                <a:lnTo>
                  <a:pt x="365" y="691"/>
                </a:lnTo>
                <a:lnTo>
                  <a:pt x="365" y="711"/>
                </a:lnTo>
                <a:lnTo>
                  <a:pt x="375" y="739"/>
                </a:lnTo>
                <a:lnTo>
                  <a:pt x="375" y="759"/>
                </a:lnTo>
                <a:lnTo>
                  <a:pt x="375" y="787"/>
                </a:lnTo>
                <a:lnTo>
                  <a:pt x="375" y="807"/>
                </a:lnTo>
                <a:lnTo>
                  <a:pt x="385" y="835"/>
                </a:lnTo>
                <a:lnTo>
                  <a:pt x="385" y="855"/>
                </a:lnTo>
                <a:lnTo>
                  <a:pt x="385" y="883"/>
                </a:lnTo>
                <a:lnTo>
                  <a:pt x="385" y="979"/>
                </a:lnTo>
                <a:lnTo>
                  <a:pt x="394" y="1056"/>
                </a:lnTo>
                <a:lnTo>
                  <a:pt x="394" y="1133"/>
                </a:lnTo>
                <a:lnTo>
                  <a:pt x="423" y="1123"/>
                </a:lnTo>
                <a:lnTo>
                  <a:pt x="423" y="1095"/>
                </a:lnTo>
                <a:lnTo>
                  <a:pt x="423" y="1075"/>
                </a:lnTo>
                <a:lnTo>
                  <a:pt x="423" y="1047"/>
                </a:lnTo>
                <a:lnTo>
                  <a:pt x="433" y="1027"/>
                </a:lnTo>
                <a:lnTo>
                  <a:pt x="433" y="999"/>
                </a:lnTo>
                <a:lnTo>
                  <a:pt x="442" y="979"/>
                </a:lnTo>
                <a:lnTo>
                  <a:pt x="452" y="951"/>
                </a:lnTo>
                <a:lnTo>
                  <a:pt x="452" y="931"/>
                </a:lnTo>
                <a:lnTo>
                  <a:pt x="461" y="903"/>
                </a:lnTo>
                <a:lnTo>
                  <a:pt x="471" y="883"/>
                </a:lnTo>
                <a:lnTo>
                  <a:pt x="481" y="855"/>
                </a:lnTo>
                <a:lnTo>
                  <a:pt x="481" y="835"/>
                </a:lnTo>
                <a:lnTo>
                  <a:pt x="481" y="807"/>
                </a:lnTo>
                <a:lnTo>
                  <a:pt x="490" y="835"/>
                </a:lnTo>
                <a:lnTo>
                  <a:pt x="500" y="855"/>
                </a:lnTo>
                <a:lnTo>
                  <a:pt x="500" y="883"/>
                </a:lnTo>
                <a:lnTo>
                  <a:pt x="509" y="903"/>
                </a:lnTo>
                <a:lnTo>
                  <a:pt x="509" y="931"/>
                </a:lnTo>
                <a:lnTo>
                  <a:pt x="529" y="931"/>
                </a:lnTo>
                <a:lnTo>
                  <a:pt x="538" y="903"/>
                </a:lnTo>
                <a:lnTo>
                  <a:pt x="538" y="883"/>
                </a:lnTo>
                <a:lnTo>
                  <a:pt x="538" y="855"/>
                </a:lnTo>
                <a:lnTo>
                  <a:pt x="538" y="835"/>
                </a:lnTo>
                <a:lnTo>
                  <a:pt x="538" y="807"/>
                </a:lnTo>
                <a:lnTo>
                  <a:pt x="538" y="787"/>
                </a:lnTo>
                <a:lnTo>
                  <a:pt x="538" y="759"/>
                </a:lnTo>
                <a:lnTo>
                  <a:pt x="538" y="739"/>
                </a:lnTo>
                <a:lnTo>
                  <a:pt x="538" y="711"/>
                </a:lnTo>
                <a:lnTo>
                  <a:pt x="548" y="691"/>
                </a:lnTo>
                <a:lnTo>
                  <a:pt x="557" y="663"/>
                </a:lnTo>
                <a:lnTo>
                  <a:pt x="557" y="643"/>
                </a:lnTo>
                <a:lnTo>
                  <a:pt x="577" y="615"/>
                </a:lnTo>
                <a:lnTo>
                  <a:pt x="577" y="595"/>
                </a:lnTo>
                <a:lnTo>
                  <a:pt x="586" y="567"/>
                </a:lnTo>
                <a:lnTo>
                  <a:pt x="596" y="538"/>
                </a:lnTo>
                <a:lnTo>
                  <a:pt x="596" y="509"/>
                </a:lnTo>
                <a:lnTo>
                  <a:pt x="615" y="480"/>
                </a:lnTo>
                <a:lnTo>
                  <a:pt x="615" y="442"/>
                </a:lnTo>
                <a:lnTo>
                  <a:pt x="625" y="403"/>
                </a:lnTo>
                <a:lnTo>
                  <a:pt x="634" y="375"/>
                </a:lnTo>
                <a:lnTo>
                  <a:pt x="634" y="355"/>
                </a:lnTo>
                <a:lnTo>
                  <a:pt x="644" y="327"/>
                </a:lnTo>
                <a:lnTo>
                  <a:pt x="644" y="307"/>
                </a:lnTo>
                <a:lnTo>
                  <a:pt x="653" y="279"/>
                </a:lnTo>
                <a:lnTo>
                  <a:pt x="653" y="259"/>
                </a:lnTo>
                <a:lnTo>
                  <a:pt x="663" y="231"/>
                </a:lnTo>
                <a:lnTo>
                  <a:pt x="663" y="211"/>
                </a:lnTo>
                <a:lnTo>
                  <a:pt x="673" y="183"/>
                </a:lnTo>
                <a:lnTo>
                  <a:pt x="673" y="163"/>
                </a:lnTo>
                <a:lnTo>
                  <a:pt x="673" y="135"/>
                </a:lnTo>
                <a:lnTo>
                  <a:pt x="682" y="115"/>
                </a:lnTo>
                <a:lnTo>
                  <a:pt x="692" y="87"/>
                </a:lnTo>
                <a:lnTo>
                  <a:pt x="692" y="67"/>
                </a:lnTo>
                <a:lnTo>
                  <a:pt x="701" y="39"/>
                </a:lnTo>
                <a:lnTo>
                  <a:pt x="711" y="19"/>
                </a:lnTo>
                <a:lnTo>
                  <a:pt x="740" y="29"/>
                </a:lnTo>
                <a:lnTo>
                  <a:pt x="740" y="58"/>
                </a:lnTo>
                <a:lnTo>
                  <a:pt x="749" y="87"/>
                </a:lnTo>
                <a:lnTo>
                  <a:pt x="759" y="115"/>
                </a:lnTo>
                <a:lnTo>
                  <a:pt x="778" y="144"/>
                </a:lnTo>
                <a:lnTo>
                  <a:pt x="788" y="173"/>
                </a:lnTo>
                <a:lnTo>
                  <a:pt x="788" y="202"/>
                </a:lnTo>
                <a:lnTo>
                  <a:pt x="797" y="231"/>
                </a:lnTo>
                <a:lnTo>
                  <a:pt x="807" y="259"/>
                </a:lnTo>
                <a:lnTo>
                  <a:pt x="836" y="240"/>
                </a:lnTo>
                <a:lnTo>
                  <a:pt x="855" y="269"/>
                </a:lnTo>
                <a:lnTo>
                  <a:pt x="864" y="298"/>
                </a:lnTo>
                <a:lnTo>
                  <a:pt x="884" y="317"/>
                </a:lnTo>
                <a:lnTo>
                  <a:pt x="893" y="346"/>
                </a:lnTo>
                <a:lnTo>
                  <a:pt x="893" y="375"/>
                </a:lnTo>
                <a:lnTo>
                  <a:pt x="893" y="403"/>
                </a:lnTo>
                <a:lnTo>
                  <a:pt x="893" y="423"/>
                </a:lnTo>
                <a:lnTo>
                  <a:pt x="903" y="451"/>
                </a:lnTo>
                <a:lnTo>
                  <a:pt x="903" y="471"/>
                </a:lnTo>
                <a:lnTo>
                  <a:pt x="903" y="499"/>
                </a:lnTo>
                <a:lnTo>
                  <a:pt x="903" y="519"/>
                </a:lnTo>
                <a:lnTo>
                  <a:pt x="903" y="547"/>
                </a:lnTo>
                <a:lnTo>
                  <a:pt x="903" y="567"/>
                </a:lnTo>
                <a:lnTo>
                  <a:pt x="903" y="595"/>
                </a:lnTo>
                <a:lnTo>
                  <a:pt x="903" y="615"/>
                </a:lnTo>
                <a:lnTo>
                  <a:pt x="912" y="643"/>
                </a:lnTo>
                <a:lnTo>
                  <a:pt x="912" y="663"/>
                </a:lnTo>
                <a:lnTo>
                  <a:pt x="912" y="691"/>
                </a:lnTo>
                <a:lnTo>
                  <a:pt x="912" y="711"/>
                </a:lnTo>
                <a:lnTo>
                  <a:pt x="922" y="739"/>
                </a:lnTo>
                <a:lnTo>
                  <a:pt x="922" y="759"/>
                </a:lnTo>
                <a:lnTo>
                  <a:pt x="932" y="787"/>
                </a:lnTo>
                <a:lnTo>
                  <a:pt x="932" y="807"/>
                </a:lnTo>
                <a:lnTo>
                  <a:pt x="932" y="835"/>
                </a:lnTo>
                <a:lnTo>
                  <a:pt x="932" y="855"/>
                </a:lnTo>
                <a:lnTo>
                  <a:pt x="941" y="883"/>
                </a:lnTo>
                <a:lnTo>
                  <a:pt x="941" y="903"/>
                </a:lnTo>
                <a:lnTo>
                  <a:pt x="941" y="931"/>
                </a:lnTo>
                <a:lnTo>
                  <a:pt x="951" y="951"/>
                </a:lnTo>
                <a:lnTo>
                  <a:pt x="951" y="979"/>
                </a:lnTo>
                <a:lnTo>
                  <a:pt x="951" y="999"/>
                </a:lnTo>
                <a:lnTo>
                  <a:pt x="960" y="1027"/>
                </a:lnTo>
                <a:lnTo>
                  <a:pt x="960" y="1047"/>
                </a:lnTo>
                <a:lnTo>
                  <a:pt x="970" y="1075"/>
                </a:lnTo>
                <a:lnTo>
                  <a:pt x="980" y="1095"/>
                </a:lnTo>
                <a:lnTo>
                  <a:pt x="989" y="1123"/>
                </a:lnTo>
                <a:lnTo>
                  <a:pt x="1018" y="1104"/>
                </a:lnTo>
                <a:lnTo>
                  <a:pt x="1018" y="1075"/>
                </a:lnTo>
                <a:lnTo>
                  <a:pt x="1028" y="1037"/>
                </a:lnTo>
                <a:lnTo>
                  <a:pt x="1037" y="1008"/>
                </a:lnTo>
                <a:lnTo>
                  <a:pt x="1037" y="979"/>
                </a:lnTo>
                <a:lnTo>
                  <a:pt x="1047" y="951"/>
                </a:lnTo>
                <a:lnTo>
                  <a:pt x="1056" y="931"/>
                </a:lnTo>
                <a:lnTo>
                  <a:pt x="1076" y="903"/>
                </a:lnTo>
                <a:lnTo>
                  <a:pt x="1095" y="883"/>
                </a:lnTo>
                <a:lnTo>
                  <a:pt x="1124" y="883"/>
                </a:lnTo>
                <a:lnTo>
                  <a:pt x="1124" y="903"/>
                </a:lnTo>
                <a:lnTo>
                  <a:pt x="1133" y="931"/>
                </a:lnTo>
                <a:lnTo>
                  <a:pt x="1133" y="903"/>
                </a:lnTo>
                <a:lnTo>
                  <a:pt x="1143" y="883"/>
                </a:lnTo>
                <a:lnTo>
                  <a:pt x="1152" y="855"/>
                </a:lnTo>
                <a:lnTo>
                  <a:pt x="1162" y="835"/>
                </a:lnTo>
                <a:lnTo>
                  <a:pt x="1162" y="807"/>
                </a:lnTo>
                <a:lnTo>
                  <a:pt x="1172" y="787"/>
                </a:lnTo>
                <a:lnTo>
                  <a:pt x="1172" y="759"/>
                </a:lnTo>
                <a:lnTo>
                  <a:pt x="1172" y="730"/>
                </a:lnTo>
                <a:lnTo>
                  <a:pt x="1181" y="701"/>
                </a:lnTo>
                <a:lnTo>
                  <a:pt x="1191" y="663"/>
                </a:lnTo>
                <a:lnTo>
                  <a:pt x="1191" y="643"/>
                </a:lnTo>
                <a:lnTo>
                  <a:pt x="1191" y="615"/>
                </a:lnTo>
                <a:lnTo>
                  <a:pt x="1191" y="595"/>
                </a:lnTo>
                <a:lnTo>
                  <a:pt x="1191" y="567"/>
                </a:lnTo>
                <a:lnTo>
                  <a:pt x="1200" y="547"/>
                </a:lnTo>
                <a:lnTo>
                  <a:pt x="1200" y="519"/>
                </a:lnTo>
                <a:lnTo>
                  <a:pt x="1210" y="499"/>
                </a:lnTo>
                <a:lnTo>
                  <a:pt x="1220" y="471"/>
                </a:lnTo>
                <a:lnTo>
                  <a:pt x="1220" y="451"/>
                </a:lnTo>
                <a:lnTo>
                  <a:pt x="1220" y="471"/>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6" name="Freeform 26"/>
          <p:cNvSpPr>
            <a:spLocks/>
          </p:cNvSpPr>
          <p:nvPr/>
        </p:nvSpPr>
        <p:spPr bwMode="auto">
          <a:xfrm>
            <a:off x="4934630" y="4133851"/>
            <a:ext cx="1938337" cy="1800225"/>
          </a:xfrm>
          <a:custGeom>
            <a:avLst/>
            <a:gdLst>
              <a:gd name="T0" fmla="*/ 58 w 1221"/>
              <a:gd name="T1" fmla="*/ 365 h 1134"/>
              <a:gd name="T2" fmla="*/ 97 w 1221"/>
              <a:gd name="T3" fmla="*/ 259 h 1134"/>
              <a:gd name="T4" fmla="*/ 126 w 1221"/>
              <a:gd name="T5" fmla="*/ 163 h 1134"/>
              <a:gd name="T6" fmla="*/ 145 w 1221"/>
              <a:gd name="T7" fmla="*/ 67 h 1134"/>
              <a:gd name="T8" fmla="*/ 183 w 1221"/>
              <a:gd name="T9" fmla="*/ 29 h 1134"/>
              <a:gd name="T10" fmla="*/ 212 w 1221"/>
              <a:gd name="T11" fmla="*/ 135 h 1134"/>
              <a:gd name="T12" fmla="*/ 231 w 1221"/>
              <a:gd name="T13" fmla="*/ 231 h 1134"/>
              <a:gd name="T14" fmla="*/ 250 w 1221"/>
              <a:gd name="T15" fmla="*/ 279 h 1134"/>
              <a:gd name="T16" fmla="*/ 289 w 1221"/>
              <a:gd name="T17" fmla="*/ 192 h 1134"/>
              <a:gd name="T18" fmla="*/ 308 w 1221"/>
              <a:gd name="T19" fmla="*/ 307 h 1134"/>
              <a:gd name="T20" fmla="*/ 308 w 1221"/>
              <a:gd name="T21" fmla="*/ 403 h 1134"/>
              <a:gd name="T22" fmla="*/ 337 w 1221"/>
              <a:gd name="T23" fmla="*/ 499 h 1134"/>
              <a:gd name="T24" fmla="*/ 346 w 1221"/>
              <a:gd name="T25" fmla="*/ 595 h 1134"/>
              <a:gd name="T26" fmla="*/ 365 w 1221"/>
              <a:gd name="T27" fmla="*/ 691 h 1134"/>
              <a:gd name="T28" fmla="*/ 375 w 1221"/>
              <a:gd name="T29" fmla="*/ 787 h 1134"/>
              <a:gd name="T30" fmla="*/ 385 w 1221"/>
              <a:gd name="T31" fmla="*/ 883 h 1134"/>
              <a:gd name="T32" fmla="*/ 423 w 1221"/>
              <a:gd name="T33" fmla="*/ 1123 h 1134"/>
              <a:gd name="T34" fmla="*/ 433 w 1221"/>
              <a:gd name="T35" fmla="*/ 1027 h 1134"/>
              <a:gd name="T36" fmla="*/ 452 w 1221"/>
              <a:gd name="T37" fmla="*/ 931 h 1134"/>
              <a:gd name="T38" fmla="*/ 481 w 1221"/>
              <a:gd name="T39" fmla="*/ 835 h 1134"/>
              <a:gd name="T40" fmla="*/ 500 w 1221"/>
              <a:gd name="T41" fmla="*/ 883 h 1134"/>
              <a:gd name="T42" fmla="*/ 538 w 1221"/>
              <a:gd name="T43" fmla="*/ 903 h 1134"/>
              <a:gd name="T44" fmla="*/ 538 w 1221"/>
              <a:gd name="T45" fmla="*/ 807 h 1134"/>
              <a:gd name="T46" fmla="*/ 538 w 1221"/>
              <a:gd name="T47" fmla="*/ 711 h 1134"/>
              <a:gd name="T48" fmla="*/ 577 w 1221"/>
              <a:gd name="T49" fmla="*/ 615 h 1134"/>
              <a:gd name="T50" fmla="*/ 596 w 1221"/>
              <a:gd name="T51" fmla="*/ 509 h 1134"/>
              <a:gd name="T52" fmla="*/ 634 w 1221"/>
              <a:gd name="T53" fmla="*/ 375 h 1134"/>
              <a:gd name="T54" fmla="*/ 653 w 1221"/>
              <a:gd name="T55" fmla="*/ 279 h 1134"/>
              <a:gd name="T56" fmla="*/ 673 w 1221"/>
              <a:gd name="T57" fmla="*/ 183 h 1134"/>
              <a:gd name="T58" fmla="*/ 692 w 1221"/>
              <a:gd name="T59" fmla="*/ 87 h 1134"/>
              <a:gd name="T60" fmla="*/ 740 w 1221"/>
              <a:gd name="T61" fmla="*/ 29 h 1134"/>
              <a:gd name="T62" fmla="*/ 778 w 1221"/>
              <a:gd name="T63" fmla="*/ 144 h 1134"/>
              <a:gd name="T64" fmla="*/ 807 w 1221"/>
              <a:gd name="T65" fmla="*/ 259 h 1134"/>
              <a:gd name="T66" fmla="*/ 884 w 1221"/>
              <a:gd name="T67" fmla="*/ 317 h 1134"/>
              <a:gd name="T68" fmla="*/ 893 w 1221"/>
              <a:gd name="T69" fmla="*/ 423 h 1134"/>
              <a:gd name="T70" fmla="*/ 903 w 1221"/>
              <a:gd name="T71" fmla="*/ 519 h 1134"/>
              <a:gd name="T72" fmla="*/ 903 w 1221"/>
              <a:gd name="T73" fmla="*/ 615 h 1134"/>
              <a:gd name="T74" fmla="*/ 912 w 1221"/>
              <a:gd name="T75" fmla="*/ 711 h 1134"/>
              <a:gd name="T76" fmla="*/ 932 w 1221"/>
              <a:gd name="T77" fmla="*/ 807 h 1134"/>
              <a:gd name="T78" fmla="*/ 941 w 1221"/>
              <a:gd name="T79" fmla="*/ 903 h 1134"/>
              <a:gd name="T80" fmla="*/ 951 w 1221"/>
              <a:gd name="T81" fmla="*/ 999 h 1134"/>
              <a:gd name="T82" fmla="*/ 980 w 1221"/>
              <a:gd name="T83" fmla="*/ 1095 h 1134"/>
              <a:gd name="T84" fmla="*/ 1028 w 1221"/>
              <a:gd name="T85" fmla="*/ 1037 h 1134"/>
              <a:gd name="T86" fmla="*/ 1056 w 1221"/>
              <a:gd name="T87" fmla="*/ 931 h 1134"/>
              <a:gd name="T88" fmla="*/ 1124 w 1221"/>
              <a:gd name="T89" fmla="*/ 903 h 1134"/>
              <a:gd name="T90" fmla="*/ 1152 w 1221"/>
              <a:gd name="T91" fmla="*/ 855 h 1134"/>
              <a:gd name="T92" fmla="*/ 1172 w 1221"/>
              <a:gd name="T93" fmla="*/ 759 h 1134"/>
              <a:gd name="T94" fmla="*/ 1191 w 1221"/>
              <a:gd name="T95" fmla="*/ 643 h 1134"/>
              <a:gd name="T96" fmla="*/ 1200 w 1221"/>
              <a:gd name="T97" fmla="*/ 547 h 1134"/>
              <a:gd name="T98" fmla="*/ 1220 w 1221"/>
              <a:gd name="T99" fmla="*/ 451 h 113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21" h="1134">
                <a:moveTo>
                  <a:pt x="0" y="461"/>
                </a:moveTo>
                <a:lnTo>
                  <a:pt x="30" y="423"/>
                </a:lnTo>
                <a:lnTo>
                  <a:pt x="49" y="394"/>
                </a:lnTo>
                <a:lnTo>
                  <a:pt x="58" y="365"/>
                </a:lnTo>
                <a:lnTo>
                  <a:pt x="78" y="346"/>
                </a:lnTo>
                <a:lnTo>
                  <a:pt x="78" y="317"/>
                </a:lnTo>
                <a:lnTo>
                  <a:pt x="87" y="288"/>
                </a:lnTo>
                <a:lnTo>
                  <a:pt x="97" y="259"/>
                </a:lnTo>
                <a:lnTo>
                  <a:pt x="106" y="231"/>
                </a:lnTo>
                <a:lnTo>
                  <a:pt x="116" y="211"/>
                </a:lnTo>
                <a:lnTo>
                  <a:pt x="116" y="183"/>
                </a:lnTo>
                <a:lnTo>
                  <a:pt x="126" y="163"/>
                </a:lnTo>
                <a:lnTo>
                  <a:pt x="126" y="135"/>
                </a:lnTo>
                <a:lnTo>
                  <a:pt x="135" y="115"/>
                </a:lnTo>
                <a:lnTo>
                  <a:pt x="135" y="87"/>
                </a:lnTo>
                <a:lnTo>
                  <a:pt x="145" y="67"/>
                </a:lnTo>
                <a:lnTo>
                  <a:pt x="154" y="39"/>
                </a:lnTo>
                <a:lnTo>
                  <a:pt x="154" y="19"/>
                </a:lnTo>
                <a:lnTo>
                  <a:pt x="174" y="0"/>
                </a:lnTo>
                <a:lnTo>
                  <a:pt x="183" y="29"/>
                </a:lnTo>
                <a:lnTo>
                  <a:pt x="193" y="58"/>
                </a:lnTo>
                <a:lnTo>
                  <a:pt x="202" y="87"/>
                </a:lnTo>
                <a:lnTo>
                  <a:pt x="212" y="115"/>
                </a:lnTo>
                <a:lnTo>
                  <a:pt x="212" y="135"/>
                </a:lnTo>
                <a:lnTo>
                  <a:pt x="221" y="163"/>
                </a:lnTo>
                <a:lnTo>
                  <a:pt x="221" y="183"/>
                </a:lnTo>
                <a:lnTo>
                  <a:pt x="221" y="211"/>
                </a:lnTo>
                <a:lnTo>
                  <a:pt x="231" y="231"/>
                </a:lnTo>
                <a:lnTo>
                  <a:pt x="231" y="259"/>
                </a:lnTo>
                <a:lnTo>
                  <a:pt x="231" y="279"/>
                </a:lnTo>
                <a:lnTo>
                  <a:pt x="241" y="307"/>
                </a:lnTo>
                <a:lnTo>
                  <a:pt x="250" y="279"/>
                </a:lnTo>
                <a:lnTo>
                  <a:pt x="260" y="259"/>
                </a:lnTo>
                <a:lnTo>
                  <a:pt x="269" y="231"/>
                </a:lnTo>
                <a:lnTo>
                  <a:pt x="269" y="211"/>
                </a:lnTo>
                <a:lnTo>
                  <a:pt x="289" y="192"/>
                </a:lnTo>
                <a:lnTo>
                  <a:pt x="298" y="221"/>
                </a:lnTo>
                <a:lnTo>
                  <a:pt x="298" y="250"/>
                </a:lnTo>
                <a:lnTo>
                  <a:pt x="308" y="279"/>
                </a:lnTo>
                <a:lnTo>
                  <a:pt x="308" y="307"/>
                </a:lnTo>
                <a:lnTo>
                  <a:pt x="308" y="327"/>
                </a:lnTo>
                <a:lnTo>
                  <a:pt x="308" y="355"/>
                </a:lnTo>
                <a:lnTo>
                  <a:pt x="308" y="375"/>
                </a:lnTo>
                <a:lnTo>
                  <a:pt x="308" y="403"/>
                </a:lnTo>
                <a:lnTo>
                  <a:pt x="317" y="423"/>
                </a:lnTo>
                <a:lnTo>
                  <a:pt x="317" y="451"/>
                </a:lnTo>
                <a:lnTo>
                  <a:pt x="327" y="471"/>
                </a:lnTo>
                <a:lnTo>
                  <a:pt x="337" y="499"/>
                </a:lnTo>
                <a:lnTo>
                  <a:pt x="337" y="519"/>
                </a:lnTo>
                <a:lnTo>
                  <a:pt x="346" y="547"/>
                </a:lnTo>
                <a:lnTo>
                  <a:pt x="346" y="567"/>
                </a:lnTo>
                <a:lnTo>
                  <a:pt x="346" y="595"/>
                </a:lnTo>
                <a:lnTo>
                  <a:pt x="356" y="615"/>
                </a:lnTo>
                <a:lnTo>
                  <a:pt x="356" y="643"/>
                </a:lnTo>
                <a:lnTo>
                  <a:pt x="356" y="663"/>
                </a:lnTo>
                <a:lnTo>
                  <a:pt x="365" y="691"/>
                </a:lnTo>
                <a:lnTo>
                  <a:pt x="365" y="711"/>
                </a:lnTo>
                <a:lnTo>
                  <a:pt x="375" y="739"/>
                </a:lnTo>
                <a:lnTo>
                  <a:pt x="375" y="759"/>
                </a:lnTo>
                <a:lnTo>
                  <a:pt x="375" y="787"/>
                </a:lnTo>
                <a:lnTo>
                  <a:pt x="375" y="807"/>
                </a:lnTo>
                <a:lnTo>
                  <a:pt x="385" y="835"/>
                </a:lnTo>
                <a:lnTo>
                  <a:pt x="385" y="855"/>
                </a:lnTo>
                <a:lnTo>
                  <a:pt x="385" y="883"/>
                </a:lnTo>
                <a:lnTo>
                  <a:pt x="385" y="979"/>
                </a:lnTo>
                <a:lnTo>
                  <a:pt x="394" y="1056"/>
                </a:lnTo>
                <a:lnTo>
                  <a:pt x="394" y="1133"/>
                </a:lnTo>
                <a:lnTo>
                  <a:pt x="423" y="1123"/>
                </a:lnTo>
                <a:lnTo>
                  <a:pt x="423" y="1095"/>
                </a:lnTo>
                <a:lnTo>
                  <a:pt x="423" y="1075"/>
                </a:lnTo>
                <a:lnTo>
                  <a:pt x="423" y="1047"/>
                </a:lnTo>
                <a:lnTo>
                  <a:pt x="433" y="1027"/>
                </a:lnTo>
                <a:lnTo>
                  <a:pt x="433" y="999"/>
                </a:lnTo>
                <a:lnTo>
                  <a:pt x="442" y="979"/>
                </a:lnTo>
                <a:lnTo>
                  <a:pt x="452" y="951"/>
                </a:lnTo>
                <a:lnTo>
                  <a:pt x="452" y="931"/>
                </a:lnTo>
                <a:lnTo>
                  <a:pt x="461" y="903"/>
                </a:lnTo>
                <a:lnTo>
                  <a:pt x="471" y="883"/>
                </a:lnTo>
                <a:lnTo>
                  <a:pt x="481" y="855"/>
                </a:lnTo>
                <a:lnTo>
                  <a:pt x="481" y="835"/>
                </a:lnTo>
                <a:lnTo>
                  <a:pt x="481" y="807"/>
                </a:lnTo>
                <a:lnTo>
                  <a:pt x="490" y="835"/>
                </a:lnTo>
                <a:lnTo>
                  <a:pt x="500" y="855"/>
                </a:lnTo>
                <a:lnTo>
                  <a:pt x="500" y="883"/>
                </a:lnTo>
                <a:lnTo>
                  <a:pt x="509" y="903"/>
                </a:lnTo>
                <a:lnTo>
                  <a:pt x="509" y="931"/>
                </a:lnTo>
                <a:lnTo>
                  <a:pt x="529" y="931"/>
                </a:lnTo>
                <a:lnTo>
                  <a:pt x="538" y="903"/>
                </a:lnTo>
                <a:lnTo>
                  <a:pt x="538" y="883"/>
                </a:lnTo>
                <a:lnTo>
                  <a:pt x="538" y="855"/>
                </a:lnTo>
                <a:lnTo>
                  <a:pt x="538" y="835"/>
                </a:lnTo>
                <a:lnTo>
                  <a:pt x="538" y="807"/>
                </a:lnTo>
                <a:lnTo>
                  <a:pt x="538" y="787"/>
                </a:lnTo>
                <a:lnTo>
                  <a:pt x="538" y="759"/>
                </a:lnTo>
                <a:lnTo>
                  <a:pt x="538" y="739"/>
                </a:lnTo>
                <a:lnTo>
                  <a:pt x="538" y="711"/>
                </a:lnTo>
                <a:lnTo>
                  <a:pt x="548" y="691"/>
                </a:lnTo>
                <a:lnTo>
                  <a:pt x="557" y="663"/>
                </a:lnTo>
                <a:lnTo>
                  <a:pt x="557" y="643"/>
                </a:lnTo>
                <a:lnTo>
                  <a:pt x="577" y="615"/>
                </a:lnTo>
                <a:lnTo>
                  <a:pt x="577" y="595"/>
                </a:lnTo>
                <a:lnTo>
                  <a:pt x="586" y="567"/>
                </a:lnTo>
                <a:lnTo>
                  <a:pt x="596" y="538"/>
                </a:lnTo>
                <a:lnTo>
                  <a:pt x="596" y="509"/>
                </a:lnTo>
                <a:lnTo>
                  <a:pt x="615" y="480"/>
                </a:lnTo>
                <a:lnTo>
                  <a:pt x="615" y="442"/>
                </a:lnTo>
                <a:lnTo>
                  <a:pt x="625" y="403"/>
                </a:lnTo>
                <a:lnTo>
                  <a:pt x="634" y="375"/>
                </a:lnTo>
                <a:lnTo>
                  <a:pt x="634" y="355"/>
                </a:lnTo>
                <a:lnTo>
                  <a:pt x="644" y="327"/>
                </a:lnTo>
                <a:lnTo>
                  <a:pt x="644" y="307"/>
                </a:lnTo>
                <a:lnTo>
                  <a:pt x="653" y="279"/>
                </a:lnTo>
                <a:lnTo>
                  <a:pt x="653" y="259"/>
                </a:lnTo>
                <a:lnTo>
                  <a:pt x="663" y="231"/>
                </a:lnTo>
                <a:lnTo>
                  <a:pt x="663" y="211"/>
                </a:lnTo>
                <a:lnTo>
                  <a:pt x="673" y="183"/>
                </a:lnTo>
                <a:lnTo>
                  <a:pt x="673" y="163"/>
                </a:lnTo>
                <a:lnTo>
                  <a:pt x="673" y="135"/>
                </a:lnTo>
                <a:lnTo>
                  <a:pt x="682" y="115"/>
                </a:lnTo>
                <a:lnTo>
                  <a:pt x="692" y="87"/>
                </a:lnTo>
                <a:lnTo>
                  <a:pt x="692" y="67"/>
                </a:lnTo>
                <a:lnTo>
                  <a:pt x="701" y="39"/>
                </a:lnTo>
                <a:lnTo>
                  <a:pt x="711" y="19"/>
                </a:lnTo>
                <a:lnTo>
                  <a:pt x="740" y="29"/>
                </a:lnTo>
                <a:lnTo>
                  <a:pt x="740" y="58"/>
                </a:lnTo>
                <a:lnTo>
                  <a:pt x="749" y="87"/>
                </a:lnTo>
                <a:lnTo>
                  <a:pt x="759" y="115"/>
                </a:lnTo>
                <a:lnTo>
                  <a:pt x="778" y="144"/>
                </a:lnTo>
                <a:lnTo>
                  <a:pt x="788" y="173"/>
                </a:lnTo>
                <a:lnTo>
                  <a:pt x="788" y="202"/>
                </a:lnTo>
                <a:lnTo>
                  <a:pt x="797" y="231"/>
                </a:lnTo>
                <a:lnTo>
                  <a:pt x="807" y="259"/>
                </a:lnTo>
                <a:lnTo>
                  <a:pt x="836" y="240"/>
                </a:lnTo>
                <a:lnTo>
                  <a:pt x="855" y="269"/>
                </a:lnTo>
                <a:lnTo>
                  <a:pt x="864" y="298"/>
                </a:lnTo>
                <a:lnTo>
                  <a:pt x="884" y="317"/>
                </a:lnTo>
                <a:lnTo>
                  <a:pt x="893" y="346"/>
                </a:lnTo>
                <a:lnTo>
                  <a:pt x="893" y="375"/>
                </a:lnTo>
                <a:lnTo>
                  <a:pt x="893" y="403"/>
                </a:lnTo>
                <a:lnTo>
                  <a:pt x="893" y="423"/>
                </a:lnTo>
                <a:lnTo>
                  <a:pt x="903" y="451"/>
                </a:lnTo>
                <a:lnTo>
                  <a:pt x="903" y="471"/>
                </a:lnTo>
                <a:lnTo>
                  <a:pt x="903" y="499"/>
                </a:lnTo>
                <a:lnTo>
                  <a:pt x="903" y="519"/>
                </a:lnTo>
                <a:lnTo>
                  <a:pt x="903" y="547"/>
                </a:lnTo>
                <a:lnTo>
                  <a:pt x="903" y="567"/>
                </a:lnTo>
                <a:lnTo>
                  <a:pt x="903" y="595"/>
                </a:lnTo>
                <a:lnTo>
                  <a:pt x="903" y="615"/>
                </a:lnTo>
                <a:lnTo>
                  <a:pt x="912" y="643"/>
                </a:lnTo>
                <a:lnTo>
                  <a:pt x="912" y="663"/>
                </a:lnTo>
                <a:lnTo>
                  <a:pt x="912" y="691"/>
                </a:lnTo>
                <a:lnTo>
                  <a:pt x="912" y="711"/>
                </a:lnTo>
                <a:lnTo>
                  <a:pt x="922" y="739"/>
                </a:lnTo>
                <a:lnTo>
                  <a:pt x="922" y="759"/>
                </a:lnTo>
                <a:lnTo>
                  <a:pt x="932" y="787"/>
                </a:lnTo>
                <a:lnTo>
                  <a:pt x="932" y="807"/>
                </a:lnTo>
                <a:lnTo>
                  <a:pt x="932" y="835"/>
                </a:lnTo>
                <a:lnTo>
                  <a:pt x="932" y="855"/>
                </a:lnTo>
                <a:lnTo>
                  <a:pt x="941" y="883"/>
                </a:lnTo>
                <a:lnTo>
                  <a:pt x="941" y="903"/>
                </a:lnTo>
                <a:lnTo>
                  <a:pt x="941" y="931"/>
                </a:lnTo>
                <a:lnTo>
                  <a:pt x="951" y="951"/>
                </a:lnTo>
                <a:lnTo>
                  <a:pt x="951" y="979"/>
                </a:lnTo>
                <a:lnTo>
                  <a:pt x="951" y="999"/>
                </a:lnTo>
                <a:lnTo>
                  <a:pt x="960" y="1027"/>
                </a:lnTo>
                <a:lnTo>
                  <a:pt x="960" y="1047"/>
                </a:lnTo>
                <a:lnTo>
                  <a:pt x="970" y="1075"/>
                </a:lnTo>
                <a:lnTo>
                  <a:pt x="980" y="1095"/>
                </a:lnTo>
                <a:lnTo>
                  <a:pt x="989" y="1123"/>
                </a:lnTo>
                <a:lnTo>
                  <a:pt x="1018" y="1104"/>
                </a:lnTo>
                <a:lnTo>
                  <a:pt x="1018" y="1075"/>
                </a:lnTo>
                <a:lnTo>
                  <a:pt x="1028" y="1037"/>
                </a:lnTo>
                <a:lnTo>
                  <a:pt x="1037" y="1008"/>
                </a:lnTo>
                <a:lnTo>
                  <a:pt x="1037" y="979"/>
                </a:lnTo>
                <a:lnTo>
                  <a:pt x="1047" y="951"/>
                </a:lnTo>
                <a:lnTo>
                  <a:pt x="1056" y="931"/>
                </a:lnTo>
                <a:lnTo>
                  <a:pt x="1076" y="903"/>
                </a:lnTo>
                <a:lnTo>
                  <a:pt x="1095" y="883"/>
                </a:lnTo>
                <a:lnTo>
                  <a:pt x="1124" y="883"/>
                </a:lnTo>
                <a:lnTo>
                  <a:pt x="1124" y="903"/>
                </a:lnTo>
                <a:lnTo>
                  <a:pt x="1133" y="931"/>
                </a:lnTo>
                <a:lnTo>
                  <a:pt x="1133" y="903"/>
                </a:lnTo>
                <a:lnTo>
                  <a:pt x="1143" y="883"/>
                </a:lnTo>
                <a:lnTo>
                  <a:pt x="1152" y="855"/>
                </a:lnTo>
                <a:lnTo>
                  <a:pt x="1162" y="835"/>
                </a:lnTo>
                <a:lnTo>
                  <a:pt x="1162" y="807"/>
                </a:lnTo>
                <a:lnTo>
                  <a:pt x="1172" y="787"/>
                </a:lnTo>
                <a:lnTo>
                  <a:pt x="1172" y="759"/>
                </a:lnTo>
                <a:lnTo>
                  <a:pt x="1172" y="730"/>
                </a:lnTo>
                <a:lnTo>
                  <a:pt x="1181" y="701"/>
                </a:lnTo>
                <a:lnTo>
                  <a:pt x="1191" y="663"/>
                </a:lnTo>
                <a:lnTo>
                  <a:pt x="1191" y="643"/>
                </a:lnTo>
                <a:lnTo>
                  <a:pt x="1191" y="615"/>
                </a:lnTo>
                <a:lnTo>
                  <a:pt x="1191" y="595"/>
                </a:lnTo>
                <a:lnTo>
                  <a:pt x="1191" y="567"/>
                </a:lnTo>
                <a:lnTo>
                  <a:pt x="1200" y="547"/>
                </a:lnTo>
                <a:lnTo>
                  <a:pt x="1200" y="519"/>
                </a:lnTo>
                <a:lnTo>
                  <a:pt x="1210" y="499"/>
                </a:lnTo>
                <a:lnTo>
                  <a:pt x="1220" y="471"/>
                </a:lnTo>
                <a:lnTo>
                  <a:pt x="1220" y="451"/>
                </a:lnTo>
                <a:lnTo>
                  <a:pt x="1220" y="471"/>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7" name="Freeform 27"/>
          <p:cNvSpPr>
            <a:spLocks/>
          </p:cNvSpPr>
          <p:nvPr/>
        </p:nvSpPr>
        <p:spPr bwMode="auto">
          <a:xfrm>
            <a:off x="6839630" y="4133851"/>
            <a:ext cx="1938337" cy="1800225"/>
          </a:xfrm>
          <a:custGeom>
            <a:avLst/>
            <a:gdLst>
              <a:gd name="T0" fmla="*/ 58 w 1221"/>
              <a:gd name="T1" fmla="*/ 365 h 1134"/>
              <a:gd name="T2" fmla="*/ 97 w 1221"/>
              <a:gd name="T3" fmla="*/ 259 h 1134"/>
              <a:gd name="T4" fmla="*/ 126 w 1221"/>
              <a:gd name="T5" fmla="*/ 163 h 1134"/>
              <a:gd name="T6" fmla="*/ 145 w 1221"/>
              <a:gd name="T7" fmla="*/ 67 h 1134"/>
              <a:gd name="T8" fmla="*/ 183 w 1221"/>
              <a:gd name="T9" fmla="*/ 29 h 1134"/>
              <a:gd name="T10" fmla="*/ 212 w 1221"/>
              <a:gd name="T11" fmla="*/ 135 h 1134"/>
              <a:gd name="T12" fmla="*/ 231 w 1221"/>
              <a:gd name="T13" fmla="*/ 231 h 1134"/>
              <a:gd name="T14" fmla="*/ 250 w 1221"/>
              <a:gd name="T15" fmla="*/ 279 h 1134"/>
              <a:gd name="T16" fmla="*/ 289 w 1221"/>
              <a:gd name="T17" fmla="*/ 192 h 1134"/>
              <a:gd name="T18" fmla="*/ 308 w 1221"/>
              <a:gd name="T19" fmla="*/ 307 h 1134"/>
              <a:gd name="T20" fmla="*/ 308 w 1221"/>
              <a:gd name="T21" fmla="*/ 403 h 1134"/>
              <a:gd name="T22" fmla="*/ 337 w 1221"/>
              <a:gd name="T23" fmla="*/ 499 h 1134"/>
              <a:gd name="T24" fmla="*/ 346 w 1221"/>
              <a:gd name="T25" fmla="*/ 595 h 1134"/>
              <a:gd name="T26" fmla="*/ 365 w 1221"/>
              <a:gd name="T27" fmla="*/ 691 h 1134"/>
              <a:gd name="T28" fmla="*/ 375 w 1221"/>
              <a:gd name="T29" fmla="*/ 787 h 1134"/>
              <a:gd name="T30" fmla="*/ 385 w 1221"/>
              <a:gd name="T31" fmla="*/ 883 h 1134"/>
              <a:gd name="T32" fmla="*/ 423 w 1221"/>
              <a:gd name="T33" fmla="*/ 1123 h 1134"/>
              <a:gd name="T34" fmla="*/ 433 w 1221"/>
              <a:gd name="T35" fmla="*/ 1027 h 1134"/>
              <a:gd name="T36" fmla="*/ 452 w 1221"/>
              <a:gd name="T37" fmla="*/ 931 h 1134"/>
              <a:gd name="T38" fmla="*/ 481 w 1221"/>
              <a:gd name="T39" fmla="*/ 835 h 1134"/>
              <a:gd name="T40" fmla="*/ 500 w 1221"/>
              <a:gd name="T41" fmla="*/ 883 h 1134"/>
              <a:gd name="T42" fmla="*/ 538 w 1221"/>
              <a:gd name="T43" fmla="*/ 903 h 1134"/>
              <a:gd name="T44" fmla="*/ 538 w 1221"/>
              <a:gd name="T45" fmla="*/ 807 h 1134"/>
              <a:gd name="T46" fmla="*/ 538 w 1221"/>
              <a:gd name="T47" fmla="*/ 711 h 1134"/>
              <a:gd name="T48" fmla="*/ 577 w 1221"/>
              <a:gd name="T49" fmla="*/ 615 h 1134"/>
              <a:gd name="T50" fmla="*/ 596 w 1221"/>
              <a:gd name="T51" fmla="*/ 509 h 1134"/>
              <a:gd name="T52" fmla="*/ 634 w 1221"/>
              <a:gd name="T53" fmla="*/ 375 h 1134"/>
              <a:gd name="T54" fmla="*/ 653 w 1221"/>
              <a:gd name="T55" fmla="*/ 279 h 1134"/>
              <a:gd name="T56" fmla="*/ 673 w 1221"/>
              <a:gd name="T57" fmla="*/ 183 h 1134"/>
              <a:gd name="T58" fmla="*/ 692 w 1221"/>
              <a:gd name="T59" fmla="*/ 87 h 1134"/>
              <a:gd name="T60" fmla="*/ 740 w 1221"/>
              <a:gd name="T61" fmla="*/ 29 h 1134"/>
              <a:gd name="T62" fmla="*/ 778 w 1221"/>
              <a:gd name="T63" fmla="*/ 144 h 1134"/>
              <a:gd name="T64" fmla="*/ 807 w 1221"/>
              <a:gd name="T65" fmla="*/ 259 h 1134"/>
              <a:gd name="T66" fmla="*/ 884 w 1221"/>
              <a:gd name="T67" fmla="*/ 317 h 1134"/>
              <a:gd name="T68" fmla="*/ 893 w 1221"/>
              <a:gd name="T69" fmla="*/ 423 h 1134"/>
              <a:gd name="T70" fmla="*/ 903 w 1221"/>
              <a:gd name="T71" fmla="*/ 519 h 1134"/>
              <a:gd name="T72" fmla="*/ 903 w 1221"/>
              <a:gd name="T73" fmla="*/ 615 h 1134"/>
              <a:gd name="T74" fmla="*/ 912 w 1221"/>
              <a:gd name="T75" fmla="*/ 711 h 1134"/>
              <a:gd name="T76" fmla="*/ 932 w 1221"/>
              <a:gd name="T77" fmla="*/ 807 h 1134"/>
              <a:gd name="T78" fmla="*/ 941 w 1221"/>
              <a:gd name="T79" fmla="*/ 903 h 1134"/>
              <a:gd name="T80" fmla="*/ 951 w 1221"/>
              <a:gd name="T81" fmla="*/ 999 h 1134"/>
              <a:gd name="T82" fmla="*/ 980 w 1221"/>
              <a:gd name="T83" fmla="*/ 1095 h 1134"/>
              <a:gd name="T84" fmla="*/ 1028 w 1221"/>
              <a:gd name="T85" fmla="*/ 1037 h 1134"/>
              <a:gd name="T86" fmla="*/ 1056 w 1221"/>
              <a:gd name="T87" fmla="*/ 931 h 1134"/>
              <a:gd name="T88" fmla="*/ 1124 w 1221"/>
              <a:gd name="T89" fmla="*/ 903 h 1134"/>
              <a:gd name="T90" fmla="*/ 1152 w 1221"/>
              <a:gd name="T91" fmla="*/ 855 h 1134"/>
              <a:gd name="T92" fmla="*/ 1172 w 1221"/>
              <a:gd name="T93" fmla="*/ 759 h 1134"/>
              <a:gd name="T94" fmla="*/ 1191 w 1221"/>
              <a:gd name="T95" fmla="*/ 643 h 1134"/>
              <a:gd name="T96" fmla="*/ 1200 w 1221"/>
              <a:gd name="T97" fmla="*/ 547 h 1134"/>
              <a:gd name="T98" fmla="*/ 1220 w 1221"/>
              <a:gd name="T99" fmla="*/ 451 h 113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21" h="1134">
                <a:moveTo>
                  <a:pt x="0" y="461"/>
                </a:moveTo>
                <a:lnTo>
                  <a:pt x="30" y="423"/>
                </a:lnTo>
                <a:lnTo>
                  <a:pt x="49" y="394"/>
                </a:lnTo>
                <a:lnTo>
                  <a:pt x="58" y="365"/>
                </a:lnTo>
                <a:lnTo>
                  <a:pt x="78" y="346"/>
                </a:lnTo>
                <a:lnTo>
                  <a:pt x="78" y="317"/>
                </a:lnTo>
                <a:lnTo>
                  <a:pt x="87" y="288"/>
                </a:lnTo>
                <a:lnTo>
                  <a:pt x="97" y="259"/>
                </a:lnTo>
                <a:lnTo>
                  <a:pt x="106" y="231"/>
                </a:lnTo>
                <a:lnTo>
                  <a:pt x="116" y="211"/>
                </a:lnTo>
                <a:lnTo>
                  <a:pt x="116" y="183"/>
                </a:lnTo>
                <a:lnTo>
                  <a:pt x="126" y="163"/>
                </a:lnTo>
                <a:lnTo>
                  <a:pt x="126" y="135"/>
                </a:lnTo>
                <a:lnTo>
                  <a:pt x="135" y="115"/>
                </a:lnTo>
                <a:lnTo>
                  <a:pt x="135" y="87"/>
                </a:lnTo>
                <a:lnTo>
                  <a:pt x="145" y="67"/>
                </a:lnTo>
                <a:lnTo>
                  <a:pt x="154" y="39"/>
                </a:lnTo>
                <a:lnTo>
                  <a:pt x="154" y="19"/>
                </a:lnTo>
                <a:lnTo>
                  <a:pt x="174" y="0"/>
                </a:lnTo>
                <a:lnTo>
                  <a:pt x="183" y="29"/>
                </a:lnTo>
                <a:lnTo>
                  <a:pt x="193" y="58"/>
                </a:lnTo>
                <a:lnTo>
                  <a:pt x="202" y="87"/>
                </a:lnTo>
                <a:lnTo>
                  <a:pt x="212" y="115"/>
                </a:lnTo>
                <a:lnTo>
                  <a:pt x="212" y="135"/>
                </a:lnTo>
                <a:lnTo>
                  <a:pt x="221" y="163"/>
                </a:lnTo>
                <a:lnTo>
                  <a:pt x="221" y="183"/>
                </a:lnTo>
                <a:lnTo>
                  <a:pt x="221" y="211"/>
                </a:lnTo>
                <a:lnTo>
                  <a:pt x="231" y="231"/>
                </a:lnTo>
                <a:lnTo>
                  <a:pt x="231" y="259"/>
                </a:lnTo>
                <a:lnTo>
                  <a:pt x="231" y="279"/>
                </a:lnTo>
                <a:lnTo>
                  <a:pt x="241" y="307"/>
                </a:lnTo>
                <a:lnTo>
                  <a:pt x="250" y="279"/>
                </a:lnTo>
                <a:lnTo>
                  <a:pt x="260" y="259"/>
                </a:lnTo>
                <a:lnTo>
                  <a:pt x="269" y="231"/>
                </a:lnTo>
                <a:lnTo>
                  <a:pt x="269" y="211"/>
                </a:lnTo>
                <a:lnTo>
                  <a:pt x="289" y="192"/>
                </a:lnTo>
                <a:lnTo>
                  <a:pt x="298" y="221"/>
                </a:lnTo>
                <a:lnTo>
                  <a:pt x="298" y="250"/>
                </a:lnTo>
                <a:lnTo>
                  <a:pt x="308" y="279"/>
                </a:lnTo>
                <a:lnTo>
                  <a:pt x="308" y="307"/>
                </a:lnTo>
                <a:lnTo>
                  <a:pt x="308" y="327"/>
                </a:lnTo>
                <a:lnTo>
                  <a:pt x="308" y="355"/>
                </a:lnTo>
                <a:lnTo>
                  <a:pt x="308" y="375"/>
                </a:lnTo>
                <a:lnTo>
                  <a:pt x="308" y="403"/>
                </a:lnTo>
                <a:lnTo>
                  <a:pt x="317" y="423"/>
                </a:lnTo>
                <a:lnTo>
                  <a:pt x="317" y="451"/>
                </a:lnTo>
                <a:lnTo>
                  <a:pt x="327" y="471"/>
                </a:lnTo>
                <a:lnTo>
                  <a:pt x="337" y="499"/>
                </a:lnTo>
                <a:lnTo>
                  <a:pt x="337" y="519"/>
                </a:lnTo>
                <a:lnTo>
                  <a:pt x="346" y="547"/>
                </a:lnTo>
                <a:lnTo>
                  <a:pt x="346" y="567"/>
                </a:lnTo>
                <a:lnTo>
                  <a:pt x="346" y="595"/>
                </a:lnTo>
                <a:lnTo>
                  <a:pt x="356" y="615"/>
                </a:lnTo>
                <a:lnTo>
                  <a:pt x="356" y="643"/>
                </a:lnTo>
                <a:lnTo>
                  <a:pt x="356" y="663"/>
                </a:lnTo>
                <a:lnTo>
                  <a:pt x="365" y="691"/>
                </a:lnTo>
                <a:lnTo>
                  <a:pt x="365" y="711"/>
                </a:lnTo>
                <a:lnTo>
                  <a:pt x="375" y="739"/>
                </a:lnTo>
                <a:lnTo>
                  <a:pt x="375" y="759"/>
                </a:lnTo>
                <a:lnTo>
                  <a:pt x="375" y="787"/>
                </a:lnTo>
                <a:lnTo>
                  <a:pt x="375" y="807"/>
                </a:lnTo>
                <a:lnTo>
                  <a:pt x="385" y="835"/>
                </a:lnTo>
                <a:lnTo>
                  <a:pt x="385" y="855"/>
                </a:lnTo>
                <a:lnTo>
                  <a:pt x="385" y="883"/>
                </a:lnTo>
                <a:lnTo>
                  <a:pt x="385" y="979"/>
                </a:lnTo>
                <a:lnTo>
                  <a:pt x="394" y="1056"/>
                </a:lnTo>
                <a:lnTo>
                  <a:pt x="394" y="1133"/>
                </a:lnTo>
                <a:lnTo>
                  <a:pt x="423" y="1123"/>
                </a:lnTo>
                <a:lnTo>
                  <a:pt x="423" y="1095"/>
                </a:lnTo>
                <a:lnTo>
                  <a:pt x="423" y="1075"/>
                </a:lnTo>
                <a:lnTo>
                  <a:pt x="423" y="1047"/>
                </a:lnTo>
                <a:lnTo>
                  <a:pt x="433" y="1027"/>
                </a:lnTo>
                <a:lnTo>
                  <a:pt x="433" y="999"/>
                </a:lnTo>
                <a:lnTo>
                  <a:pt x="442" y="979"/>
                </a:lnTo>
                <a:lnTo>
                  <a:pt x="452" y="951"/>
                </a:lnTo>
                <a:lnTo>
                  <a:pt x="452" y="931"/>
                </a:lnTo>
                <a:lnTo>
                  <a:pt x="461" y="903"/>
                </a:lnTo>
                <a:lnTo>
                  <a:pt x="471" y="883"/>
                </a:lnTo>
                <a:lnTo>
                  <a:pt x="481" y="855"/>
                </a:lnTo>
                <a:lnTo>
                  <a:pt x="481" y="835"/>
                </a:lnTo>
                <a:lnTo>
                  <a:pt x="481" y="807"/>
                </a:lnTo>
                <a:lnTo>
                  <a:pt x="490" y="835"/>
                </a:lnTo>
                <a:lnTo>
                  <a:pt x="500" y="855"/>
                </a:lnTo>
                <a:lnTo>
                  <a:pt x="500" y="883"/>
                </a:lnTo>
                <a:lnTo>
                  <a:pt x="509" y="903"/>
                </a:lnTo>
                <a:lnTo>
                  <a:pt x="509" y="931"/>
                </a:lnTo>
                <a:lnTo>
                  <a:pt x="529" y="931"/>
                </a:lnTo>
                <a:lnTo>
                  <a:pt x="538" y="903"/>
                </a:lnTo>
                <a:lnTo>
                  <a:pt x="538" y="883"/>
                </a:lnTo>
                <a:lnTo>
                  <a:pt x="538" y="855"/>
                </a:lnTo>
                <a:lnTo>
                  <a:pt x="538" y="835"/>
                </a:lnTo>
                <a:lnTo>
                  <a:pt x="538" y="807"/>
                </a:lnTo>
                <a:lnTo>
                  <a:pt x="538" y="787"/>
                </a:lnTo>
                <a:lnTo>
                  <a:pt x="538" y="759"/>
                </a:lnTo>
                <a:lnTo>
                  <a:pt x="538" y="739"/>
                </a:lnTo>
                <a:lnTo>
                  <a:pt x="538" y="711"/>
                </a:lnTo>
                <a:lnTo>
                  <a:pt x="548" y="691"/>
                </a:lnTo>
                <a:lnTo>
                  <a:pt x="557" y="663"/>
                </a:lnTo>
                <a:lnTo>
                  <a:pt x="557" y="643"/>
                </a:lnTo>
                <a:lnTo>
                  <a:pt x="577" y="615"/>
                </a:lnTo>
                <a:lnTo>
                  <a:pt x="577" y="595"/>
                </a:lnTo>
                <a:lnTo>
                  <a:pt x="586" y="567"/>
                </a:lnTo>
                <a:lnTo>
                  <a:pt x="596" y="538"/>
                </a:lnTo>
                <a:lnTo>
                  <a:pt x="596" y="509"/>
                </a:lnTo>
                <a:lnTo>
                  <a:pt x="615" y="480"/>
                </a:lnTo>
                <a:lnTo>
                  <a:pt x="615" y="442"/>
                </a:lnTo>
                <a:lnTo>
                  <a:pt x="625" y="403"/>
                </a:lnTo>
                <a:lnTo>
                  <a:pt x="634" y="375"/>
                </a:lnTo>
                <a:lnTo>
                  <a:pt x="634" y="355"/>
                </a:lnTo>
                <a:lnTo>
                  <a:pt x="644" y="327"/>
                </a:lnTo>
                <a:lnTo>
                  <a:pt x="644" y="307"/>
                </a:lnTo>
                <a:lnTo>
                  <a:pt x="653" y="279"/>
                </a:lnTo>
                <a:lnTo>
                  <a:pt x="653" y="259"/>
                </a:lnTo>
                <a:lnTo>
                  <a:pt x="663" y="231"/>
                </a:lnTo>
                <a:lnTo>
                  <a:pt x="663" y="211"/>
                </a:lnTo>
                <a:lnTo>
                  <a:pt x="673" y="183"/>
                </a:lnTo>
                <a:lnTo>
                  <a:pt x="673" y="163"/>
                </a:lnTo>
                <a:lnTo>
                  <a:pt x="673" y="135"/>
                </a:lnTo>
                <a:lnTo>
                  <a:pt x="682" y="115"/>
                </a:lnTo>
                <a:lnTo>
                  <a:pt x="692" y="87"/>
                </a:lnTo>
                <a:lnTo>
                  <a:pt x="692" y="67"/>
                </a:lnTo>
                <a:lnTo>
                  <a:pt x="701" y="39"/>
                </a:lnTo>
                <a:lnTo>
                  <a:pt x="711" y="19"/>
                </a:lnTo>
                <a:lnTo>
                  <a:pt x="740" y="29"/>
                </a:lnTo>
                <a:lnTo>
                  <a:pt x="740" y="58"/>
                </a:lnTo>
                <a:lnTo>
                  <a:pt x="749" y="87"/>
                </a:lnTo>
                <a:lnTo>
                  <a:pt x="759" y="115"/>
                </a:lnTo>
                <a:lnTo>
                  <a:pt x="778" y="144"/>
                </a:lnTo>
                <a:lnTo>
                  <a:pt x="788" y="173"/>
                </a:lnTo>
                <a:lnTo>
                  <a:pt x="788" y="202"/>
                </a:lnTo>
                <a:lnTo>
                  <a:pt x="797" y="231"/>
                </a:lnTo>
                <a:lnTo>
                  <a:pt x="807" y="259"/>
                </a:lnTo>
                <a:lnTo>
                  <a:pt x="836" y="240"/>
                </a:lnTo>
                <a:lnTo>
                  <a:pt x="855" y="269"/>
                </a:lnTo>
                <a:lnTo>
                  <a:pt x="864" y="298"/>
                </a:lnTo>
                <a:lnTo>
                  <a:pt x="884" y="317"/>
                </a:lnTo>
                <a:lnTo>
                  <a:pt x="893" y="346"/>
                </a:lnTo>
                <a:lnTo>
                  <a:pt x="893" y="375"/>
                </a:lnTo>
                <a:lnTo>
                  <a:pt x="893" y="403"/>
                </a:lnTo>
                <a:lnTo>
                  <a:pt x="893" y="423"/>
                </a:lnTo>
                <a:lnTo>
                  <a:pt x="903" y="451"/>
                </a:lnTo>
                <a:lnTo>
                  <a:pt x="903" y="471"/>
                </a:lnTo>
                <a:lnTo>
                  <a:pt x="903" y="499"/>
                </a:lnTo>
                <a:lnTo>
                  <a:pt x="903" y="519"/>
                </a:lnTo>
                <a:lnTo>
                  <a:pt x="903" y="547"/>
                </a:lnTo>
                <a:lnTo>
                  <a:pt x="903" y="567"/>
                </a:lnTo>
                <a:lnTo>
                  <a:pt x="903" y="595"/>
                </a:lnTo>
                <a:lnTo>
                  <a:pt x="903" y="615"/>
                </a:lnTo>
                <a:lnTo>
                  <a:pt x="912" y="643"/>
                </a:lnTo>
                <a:lnTo>
                  <a:pt x="912" y="663"/>
                </a:lnTo>
                <a:lnTo>
                  <a:pt x="912" y="691"/>
                </a:lnTo>
                <a:lnTo>
                  <a:pt x="912" y="711"/>
                </a:lnTo>
                <a:lnTo>
                  <a:pt x="922" y="739"/>
                </a:lnTo>
                <a:lnTo>
                  <a:pt x="922" y="759"/>
                </a:lnTo>
                <a:lnTo>
                  <a:pt x="932" y="787"/>
                </a:lnTo>
                <a:lnTo>
                  <a:pt x="932" y="807"/>
                </a:lnTo>
                <a:lnTo>
                  <a:pt x="932" y="835"/>
                </a:lnTo>
                <a:lnTo>
                  <a:pt x="932" y="855"/>
                </a:lnTo>
                <a:lnTo>
                  <a:pt x="941" y="883"/>
                </a:lnTo>
                <a:lnTo>
                  <a:pt x="941" y="903"/>
                </a:lnTo>
                <a:lnTo>
                  <a:pt x="941" y="931"/>
                </a:lnTo>
                <a:lnTo>
                  <a:pt x="951" y="951"/>
                </a:lnTo>
                <a:lnTo>
                  <a:pt x="951" y="979"/>
                </a:lnTo>
                <a:lnTo>
                  <a:pt x="951" y="999"/>
                </a:lnTo>
                <a:lnTo>
                  <a:pt x="960" y="1027"/>
                </a:lnTo>
                <a:lnTo>
                  <a:pt x="960" y="1047"/>
                </a:lnTo>
                <a:lnTo>
                  <a:pt x="970" y="1075"/>
                </a:lnTo>
                <a:lnTo>
                  <a:pt x="980" y="1095"/>
                </a:lnTo>
                <a:lnTo>
                  <a:pt x="989" y="1123"/>
                </a:lnTo>
                <a:lnTo>
                  <a:pt x="1018" y="1104"/>
                </a:lnTo>
                <a:lnTo>
                  <a:pt x="1018" y="1075"/>
                </a:lnTo>
                <a:lnTo>
                  <a:pt x="1028" y="1037"/>
                </a:lnTo>
                <a:lnTo>
                  <a:pt x="1037" y="1008"/>
                </a:lnTo>
                <a:lnTo>
                  <a:pt x="1037" y="979"/>
                </a:lnTo>
                <a:lnTo>
                  <a:pt x="1047" y="951"/>
                </a:lnTo>
                <a:lnTo>
                  <a:pt x="1056" y="931"/>
                </a:lnTo>
                <a:lnTo>
                  <a:pt x="1076" y="903"/>
                </a:lnTo>
                <a:lnTo>
                  <a:pt x="1095" y="883"/>
                </a:lnTo>
                <a:lnTo>
                  <a:pt x="1124" y="883"/>
                </a:lnTo>
                <a:lnTo>
                  <a:pt x="1124" y="903"/>
                </a:lnTo>
                <a:lnTo>
                  <a:pt x="1133" y="931"/>
                </a:lnTo>
                <a:lnTo>
                  <a:pt x="1133" y="903"/>
                </a:lnTo>
                <a:lnTo>
                  <a:pt x="1143" y="883"/>
                </a:lnTo>
                <a:lnTo>
                  <a:pt x="1152" y="855"/>
                </a:lnTo>
                <a:lnTo>
                  <a:pt x="1162" y="835"/>
                </a:lnTo>
                <a:lnTo>
                  <a:pt x="1162" y="807"/>
                </a:lnTo>
                <a:lnTo>
                  <a:pt x="1172" y="787"/>
                </a:lnTo>
                <a:lnTo>
                  <a:pt x="1172" y="759"/>
                </a:lnTo>
                <a:lnTo>
                  <a:pt x="1172" y="730"/>
                </a:lnTo>
                <a:lnTo>
                  <a:pt x="1181" y="701"/>
                </a:lnTo>
                <a:lnTo>
                  <a:pt x="1191" y="663"/>
                </a:lnTo>
                <a:lnTo>
                  <a:pt x="1191" y="643"/>
                </a:lnTo>
                <a:lnTo>
                  <a:pt x="1191" y="615"/>
                </a:lnTo>
                <a:lnTo>
                  <a:pt x="1191" y="595"/>
                </a:lnTo>
                <a:lnTo>
                  <a:pt x="1191" y="567"/>
                </a:lnTo>
                <a:lnTo>
                  <a:pt x="1200" y="547"/>
                </a:lnTo>
                <a:lnTo>
                  <a:pt x="1200" y="519"/>
                </a:lnTo>
                <a:lnTo>
                  <a:pt x="1210" y="499"/>
                </a:lnTo>
                <a:lnTo>
                  <a:pt x="1220" y="471"/>
                </a:lnTo>
                <a:lnTo>
                  <a:pt x="1220" y="451"/>
                </a:lnTo>
                <a:lnTo>
                  <a:pt x="1220" y="471"/>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8" name="Line 28"/>
          <p:cNvSpPr>
            <a:spLocks noChangeShapeType="1"/>
          </p:cNvSpPr>
          <p:nvPr/>
        </p:nvSpPr>
        <p:spPr bwMode="auto">
          <a:xfrm>
            <a:off x="1126217" y="5170488"/>
            <a:ext cx="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9" name="Text Box 2075"/>
          <p:cNvSpPr txBox="1">
            <a:spLocks noChangeArrowheads="1"/>
          </p:cNvSpPr>
          <p:nvPr/>
        </p:nvSpPr>
        <p:spPr bwMode="auto">
          <a:xfrm>
            <a:off x="8897030" y="5018088"/>
            <a:ext cx="6969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en-US"/>
              <a:t>time</a:t>
            </a:r>
          </a:p>
        </p:txBody>
      </p:sp>
      <p:sp>
        <p:nvSpPr>
          <p:cNvPr id="4" name="Footer Placeholder 3">
            <a:extLst>
              <a:ext uri="{FF2B5EF4-FFF2-40B4-BE49-F238E27FC236}">
                <a16:creationId xmlns:a16="http://schemas.microsoft.com/office/drawing/2014/main" id="{22347534-15BE-4365-B1BD-EC5094893A19}"/>
              </a:ext>
            </a:extLst>
          </p:cNvPr>
          <p:cNvSpPr>
            <a:spLocks noGrp="1"/>
          </p:cNvSpPr>
          <p:nvPr>
            <p:ph type="ftr" sz="quarter" idx="11"/>
          </p:nvPr>
        </p:nvSpPr>
        <p:spPr/>
        <p:txBody>
          <a:bodyPr/>
          <a:lstStyle/>
          <a:p>
            <a:pPr>
              <a:defRPr/>
            </a:pPr>
            <a:r>
              <a:rPr lang="en-US" altLang="zh-CN"/>
              <a:t>Speech recognition techniques, v.2a3</a:t>
            </a:r>
          </a:p>
        </p:txBody>
      </p:sp>
      <p:sp>
        <p:nvSpPr>
          <p:cNvPr id="5" name="Slide Number Placeholder 4">
            <a:extLst>
              <a:ext uri="{FF2B5EF4-FFF2-40B4-BE49-F238E27FC236}">
                <a16:creationId xmlns:a16="http://schemas.microsoft.com/office/drawing/2014/main" id="{09A97DF4-671A-4F5A-8ADE-D4B5DAA57287}"/>
              </a:ext>
            </a:extLst>
          </p:cNvPr>
          <p:cNvSpPr>
            <a:spLocks noGrp="1"/>
          </p:cNvSpPr>
          <p:nvPr>
            <p:ph type="sldNum" sz="quarter" idx="12"/>
          </p:nvPr>
        </p:nvSpPr>
        <p:spPr/>
        <p:txBody>
          <a:bodyPr/>
          <a:lstStyle/>
          <a:p>
            <a:pPr>
              <a:defRPr/>
            </a:pPr>
            <a:fld id="{3FDAA884-0B8C-4F55-AF8D-12CD8D1720EF}" type="slidenum">
              <a:rPr lang="en-US" altLang="en-US" smtClean="0"/>
              <a:pPr>
                <a:defRPr/>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noFill/>
        </p:spPr>
        <p:txBody>
          <a:bodyPr lIns="92075" tIns="46038" rIns="92075" bIns="46038" anchor="ctr"/>
          <a:lstStyle/>
          <a:p>
            <a:pPr eaLnBrk="1" hangingPunct="1"/>
            <a:r>
              <a:rPr lang="en-US" altLang="zh-TW">
                <a:ea typeface="新細明體" pitchFamily="18" charset="-120"/>
              </a:rPr>
              <a:t>Tutorial for frame blocking</a:t>
            </a:r>
          </a:p>
        </p:txBody>
      </p:sp>
      <p:sp>
        <p:nvSpPr>
          <p:cNvPr id="8197" name="Rectangle 3"/>
          <p:cNvSpPr>
            <a:spLocks noGrp="1" noChangeArrowheads="1"/>
          </p:cNvSpPr>
          <p:nvPr>
            <p:ph idx="1"/>
          </p:nvPr>
        </p:nvSpPr>
        <p:spPr>
          <a:noFill/>
        </p:spPr>
        <p:txBody>
          <a:bodyPr lIns="92075" tIns="46038" rIns="92075" bIns="46038"/>
          <a:lstStyle/>
          <a:p>
            <a:pPr eaLnBrk="1" hangingPunct="1"/>
            <a:r>
              <a:rPr lang="en-US" altLang="zh-TW" dirty="0">
                <a:ea typeface="新細明體" pitchFamily="18" charset="-120"/>
              </a:rPr>
              <a:t>A signal is sampled at 12KHz, the frame size is chosen to be 20ms and adjacent frames are separated by m=5ms. Calculate N (Frame size) and m  (</a:t>
            </a:r>
            <a:r>
              <a:rPr lang="en-US" altLang="zh-TW" dirty="0" err="1">
                <a:ea typeface="新細明體" pitchFamily="18" charset="-120"/>
              </a:rPr>
              <a:t>hop_length</a:t>
            </a:r>
            <a:r>
              <a:rPr lang="en-US" altLang="zh-TW" dirty="0">
                <a:ea typeface="新細明體" pitchFamily="18" charset="-120"/>
              </a:rPr>
              <a:t>) and draw the frame blocking diagram.</a:t>
            </a:r>
            <a:r>
              <a:rPr lang="en-US" altLang="zh-TW" sz="1800" dirty="0">
                <a:ea typeface="新細明體" pitchFamily="18" charset="-120"/>
              </a:rPr>
              <a:t>(</a:t>
            </a:r>
            <a:r>
              <a:rPr lang="en-US" altLang="zh-TW" sz="1800" dirty="0" err="1">
                <a:ea typeface="新細明體" pitchFamily="18" charset="-120"/>
              </a:rPr>
              <a:t>ans</a:t>
            </a:r>
            <a:r>
              <a:rPr lang="en-US" altLang="zh-TW" sz="1800" dirty="0">
                <a:ea typeface="新細明體" pitchFamily="18" charset="-120"/>
              </a:rPr>
              <a:t>: N=240, m=60.)</a:t>
            </a:r>
            <a:endParaRPr lang="en-US" altLang="zh-TW" dirty="0">
              <a:ea typeface="新細明體" pitchFamily="18" charset="-120"/>
            </a:endParaRPr>
          </a:p>
          <a:p>
            <a:pPr eaLnBrk="1" hangingPunct="1"/>
            <a:r>
              <a:rPr lang="en-US" altLang="zh-TW" dirty="0">
                <a:ea typeface="新細明體" pitchFamily="18" charset="-120"/>
              </a:rPr>
              <a:t>Repeat above when adjacent frames do not overlap.</a:t>
            </a:r>
            <a:r>
              <a:rPr lang="en-US" altLang="zh-TW" sz="1800" dirty="0">
                <a:ea typeface="新細明體" pitchFamily="18" charset="-120"/>
              </a:rPr>
              <a:t>(</a:t>
            </a:r>
            <a:r>
              <a:rPr lang="en-US" altLang="zh-TW" sz="1800" dirty="0" err="1">
                <a:ea typeface="新細明體" pitchFamily="18" charset="-120"/>
              </a:rPr>
              <a:t>ans</a:t>
            </a:r>
            <a:r>
              <a:rPr lang="en-US" altLang="zh-TW" sz="1800" dirty="0">
                <a:ea typeface="新細明體" pitchFamily="18" charset="-120"/>
              </a:rPr>
              <a:t>: N=240, m=240.)</a:t>
            </a:r>
          </a:p>
        </p:txBody>
      </p:sp>
      <p:sp>
        <p:nvSpPr>
          <p:cNvPr id="4" name="Footer Placeholder 3">
            <a:extLst>
              <a:ext uri="{FF2B5EF4-FFF2-40B4-BE49-F238E27FC236}">
                <a16:creationId xmlns:a16="http://schemas.microsoft.com/office/drawing/2014/main" id="{1C8B444A-A182-4595-B213-570F67CBC091}"/>
              </a:ext>
            </a:extLst>
          </p:cNvPr>
          <p:cNvSpPr>
            <a:spLocks noGrp="1"/>
          </p:cNvSpPr>
          <p:nvPr>
            <p:ph type="ftr" sz="quarter" idx="11"/>
          </p:nvPr>
        </p:nvSpPr>
        <p:spPr/>
        <p:txBody>
          <a:bodyPr/>
          <a:lstStyle/>
          <a:p>
            <a:pPr>
              <a:defRPr/>
            </a:pPr>
            <a:r>
              <a:rPr lang="en-US" altLang="zh-CN"/>
              <a:t>Speech recognition techniques, v.2a3</a:t>
            </a:r>
          </a:p>
        </p:txBody>
      </p:sp>
      <p:sp>
        <p:nvSpPr>
          <p:cNvPr id="5" name="Slide Number Placeholder 4">
            <a:extLst>
              <a:ext uri="{FF2B5EF4-FFF2-40B4-BE49-F238E27FC236}">
                <a16:creationId xmlns:a16="http://schemas.microsoft.com/office/drawing/2014/main" id="{4BE8E401-2324-4035-BFFA-21846CD922CB}"/>
              </a:ext>
            </a:extLst>
          </p:cNvPr>
          <p:cNvSpPr>
            <a:spLocks noGrp="1"/>
          </p:cNvSpPr>
          <p:nvPr>
            <p:ph type="sldNum" sz="quarter" idx="12"/>
          </p:nvPr>
        </p:nvSpPr>
        <p:spPr/>
        <p:txBody>
          <a:bodyPr/>
          <a:lstStyle/>
          <a:p>
            <a:pPr>
              <a:defRPr/>
            </a:pPr>
            <a:fld id="{736CD8FC-86ED-4AC3-A210-5D0F22D3440C}" type="slidenum">
              <a:rPr lang="en-US" altLang="en-US" smtClean="0"/>
              <a:pPr>
                <a:defRPr/>
              </a:pPr>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marL="838200" indent="-838200" eaLnBrk="1" hangingPunct="1"/>
            <a:r>
              <a:rPr lang="en-US" altLang="zh-CN">
                <a:ea typeface="SimSun" pitchFamily="2" charset="-122"/>
              </a:rPr>
              <a:t>Class exercise 2.1</a:t>
            </a:r>
            <a:endParaRPr lang="en-US" altLang="en-US"/>
          </a:p>
        </p:txBody>
      </p:sp>
      <p:sp>
        <p:nvSpPr>
          <p:cNvPr id="9221" name="Rectangle 3"/>
          <p:cNvSpPr>
            <a:spLocks noGrp="1" noChangeArrowheads="1"/>
          </p:cNvSpPr>
          <p:nvPr>
            <p:ph idx="1"/>
          </p:nvPr>
        </p:nvSpPr>
        <p:spPr/>
        <p:txBody>
          <a:bodyPr/>
          <a:lstStyle/>
          <a:p>
            <a:pPr marL="533400" indent="-533400" eaLnBrk="1" hangingPunct="1"/>
            <a:r>
              <a:rPr lang="en-US" altLang="en-US" dirty="0"/>
              <a:t>For a 22-KHz/16 bit sampling speech wave, frame size is 15 </a:t>
            </a:r>
            <a:r>
              <a:rPr lang="en-US" altLang="en-US" dirty="0" err="1"/>
              <a:t>ms</a:t>
            </a:r>
            <a:r>
              <a:rPr lang="en-US" altLang="en-US" dirty="0"/>
              <a:t> and frame overlapping period is 40 % of the frame size.</a:t>
            </a:r>
            <a:endParaRPr lang="en-US" altLang="zh-CN" dirty="0">
              <a:ea typeface="SimSun" pitchFamily="2" charset="-122"/>
            </a:endParaRPr>
          </a:p>
          <a:p>
            <a:pPr marL="533400" indent="-533400" eaLnBrk="1" hangingPunct="1"/>
            <a:r>
              <a:rPr lang="en-US" altLang="en-US" dirty="0"/>
              <a:t>Draw the frame blocking diagram.</a:t>
            </a:r>
          </a:p>
        </p:txBody>
      </p:sp>
      <p:sp>
        <p:nvSpPr>
          <p:cNvPr id="4" name="Footer Placeholder 3">
            <a:extLst>
              <a:ext uri="{FF2B5EF4-FFF2-40B4-BE49-F238E27FC236}">
                <a16:creationId xmlns:a16="http://schemas.microsoft.com/office/drawing/2014/main" id="{8CBF710C-94C7-46E1-8A6B-E9A5ED3401B0}"/>
              </a:ext>
            </a:extLst>
          </p:cNvPr>
          <p:cNvSpPr>
            <a:spLocks noGrp="1"/>
          </p:cNvSpPr>
          <p:nvPr>
            <p:ph type="ftr" sz="quarter" idx="11"/>
          </p:nvPr>
        </p:nvSpPr>
        <p:spPr/>
        <p:txBody>
          <a:bodyPr/>
          <a:lstStyle/>
          <a:p>
            <a:pPr>
              <a:defRPr/>
            </a:pPr>
            <a:r>
              <a:rPr lang="en-US" altLang="zh-CN"/>
              <a:t>Speech recognition techniques, v.2a3</a:t>
            </a:r>
          </a:p>
        </p:txBody>
      </p:sp>
      <p:sp>
        <p:nvSpPr>
          <p:cNvPr id="5" name="Slide Number Placeholder 4">
            <a:extLst>
              <a:ext uri="{FF2B5EF4-FFF2-40B4-BE49-F238E27FC236}">
                <a16:creationId xmlns:a16="http://schemas.microsoft.com/office/drawing/2014/main" id="{6BB7DF68-12B0-4449-9642-E205F0B073FC}"/>
              </a:ext>
            </a:extLst>
          </p:cNvPr>
          <p:cNvSpPr>
            <a:spLocks noGrp="1"/>
          </p:cNvSpPr>
          <p:nvPr>
            <p:ph type="sldNum" sz="quarter" idx="12"/>
          </p:nvPr>
        </p:nvSpPr>
        <p:spPr/>
        <p:txBody>
          <a:bodyPr/>
          <a:lstStyle/>
          <a:p>
            <a:pPr>
              <a:defRPr/>
            </a:pPr>
            <a:fld id="{736CD8FC-86ED-4AC3-A210-5D0F22D3440C}" type="slidenum">
              <a:rPr lang="en-US" altLang="en-US" smtClean="0"/>
              <a:pPr>
                <a:defRPr/>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455613" y="304800"/>
            <a:ext cx="8912225" cy="1139825"/>
          </a:xfrm>
          <a:noFill/>
        </p:spPr>
        <p:txBody>
          <a:bodyPr lIns="92075" tIns="46038" rIns="92075" bIns="46038" anchor="ctr"/>
          <a:lstStyle/>
          <a:p>
            <a:pPr eaLnBrk="1" hangingPunct="1"/>
            <a:r>
              <a:rPr lang="en-US" altLang="zh-TW">
                <a:ea typeface="新細明體" pitchFamily="18" charset="-120"/>
              </a:rPr>
              <a:t>The frequency model</a:t>
            </a:r>
          </a:p>
        </p:txBody>
      </p:sp>
      <p:sp>
        <p:nvSpPr>
          <p:cNvPr id="10245" name="Rectangle 3"/>
          <p:cNvSpPr>
            <a:spLocks noGrp="1" noChangeArrowheads="1"/>
          </p:cNvSpPr>
          <p:nvPr>
            <p:ph idx="1"/>
          </p:nvPr>
        </p:nvSpPr>
        <p:spPr>
          <a:xfrm>
            <a:off x="531812" y="1600200"/>
            <a:ext cx="8912543" cy="4525963"/>
          </a:xfrm>
          <a:noFill/>
        </p:spPr>
        <p:txBody>
          <a:bodyPr lIns="92075" tIns="46038" rIns="92075" bIns="46038"/>
          <a:lstStyle/>
          <a:p>
            <a:pPr eaLnBrk="1" hangingPunct="1"/>
            <a:r>
              <a:rPr lang="en-US" altLang="zh-TW" dirty="0">
                <a:ea typeface="新細明體" pitchFamily="18" charset="-120"/>
              </a:rPr>
              <a:t>For a frame we can calculate its frequency content by Fourier Transform (FT)</a:t>
            </a:r>
          </a:p>
          <a:p>
            <a:pPr eaLnBrk="1" hangingPunct="1"/>
            <a:r>
              <a:rPr lang="en-US" altLang="zh-TW" dirty="0">
                <a:ea typeface="新細明體" pitchFamily="18" charset="-120"/>
              </a:rPr>
              <a:t>Computationally, you may use Discrete-FT (DFT) or Fast-FT (FFT) algorithms. FFT is popular because it is more efficient.</a:t>
            </a:r>
          </a:p>
          <a:p>
            <a:pPr eaLnBrk="1" hangingPunct="1"/>
            <a:r>
              <a:rPr lang="en-US" altLang="zh-TW" dirty="0">
                <a:ea typeface="新細明體" pitchFamily="18" charset="-120"/>
              </a:rPr>
              <a:t>FFT algorithms can be found in most numerical method textbooks</a:t>
            </a:r>
            <a:r>
              <a:rPr lang="en-US" altLang="zh-CN" dirty="0">
                <a:ea typeface="新細明體" pitchFamily="18" charset="-120"/>
              </a:rPr>
              <a:t>/web pages</a:t>
            </a:r>
            <a:r>
              <a:rPr lang="en-US" altLang="zh-TW" dirty="0">
                <a:ea typeface="新細明體" pitchFamily="18" charset="-120"/>
              </a:rPr>
              <a:t>.</a:t>
            </a:r>
            <a:endParaRPr lang="en-US" altLang="zh-CN" dirty="0">
              <a:ea typeface="新細明體" pitchFamily="18" charset="-120"/>
            </a:endParaRPr>
          </a:p>
          <a:p>
            <a:pPr eaLnBrk="1" hangingPunct="1"/>
            <a:r>
              <a:rPr lang="en-US" altLang="zh-CN" dirty="0">
                <a:ea typeface="新細明體" pitchFamily="18" charset="-120"/>
              </a:rPr>
              <a:t>E.g. </a:t>
            </a:r>
            <a:r>
              <a:rPr lang="en-US" altLang="zh-TW" sz="2400" dirty="0">
                <a:ea typeface="新細明體" pitchFamily="18" charset="-120"/>
              </a:rPr>
              <a:t>http://en.wikipedia.org/wiki/Fast_Fourier_transform</a:t>
            </a:r>
          </a:p>
        </p:txBody>
      </p:sp>
      <p:sp>
        <p:nvSpPr>
          <p:cNvPr id="4" name="Footer Placeholder 3">
            <a:extLst>
              <a:ext uri="{FF2B5EF4-FFF2-40B4-BE49-F238E27FC236}">
                <a16:creationId xmlns:a16="http://schemas.microsoft.com/office/drawing/2014/main" id="{2909562D-29BD-4731-8345-9B89C682241D}"/>
              </a:ext>
            </a:extLst>
          </p:cNvPr>
          <p:cNvSpPr>
            <a:spLocks noGrp="1"/>
          </p:cNvSpPr>
          <p:nvPr>
            <p:ph type="ftr" sz="quarter" idx="11"/>
          </p:nvPr>
        </p:nvSpPr>
        <p:spPr/>
        <p:txBody>
          <a:bodyPr/>
          <a:lstStyle/>
          <a:p>
            <a:pPr>
              <a:defRPr/>
            </a:pPr>
            <a:r>
              <a:rPr lang="en-US" altLang="zh-CN"/>
              <a:t>Speech recognition techniques, v.2a3</a:t>
            </a:r>
          </a:p>
        </p:txBody>
      </p:sp>
      <p:sp>
        <p:nvSpPr>
          <p:cNvPr id="5" name="Slide Number Placeholder 4">
            <a:extLst>
              <a:ext uri="{FF2B5EF4-FFF2-40B4-BE49-F238E27FC236}">
                <a16:creationId xmlns:a16="http://schemas.microsoft.com/office/drawing/2014/main" id="{09EDECBB-9FC4-43A7-B45B-A8B4862925F2}"/>
              </a:ext>
            </a:extLst>
          </p:cNvPr>
          <p:cNvSpPr>
            <a:spLocks noGrp="1"/>
          </p:cNvSpPr>
          <p:nvPr>
            <p:ph type="sldNum" sz="quarter" idx="12"/>
          </p:nvPr>
        </p:nvSpPr>
        <p:spPr/>
        <p:txBody>
          <a:bodyPr/>
          <a:lstStyle/>
          <a:p>
            <a:pPr>
              <a:defRPr/>
            </a:pPr>
            <a:fld id="{736CD8FC-86ED-4AC3-A210-5D0F22D3440C}" type="slidenum">
              <a:rPr lang="en-US" altLang="en-US" smtClean="0"/>
              <a:pPr>
                <a:defRPr/>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time domain signal of N samples</a:t>
            </a:r>
          </a:p>
        </p:txBody>
      </p:sp>
      <p:sp>
        <p:nvSpPr>
          <p:cNvPr id="3" name="Content Placeholder 2"/>
          <p:cNvSpPr>
            <a:spLocks noGrp="1"/>
          </p:cNvSpPr>
          <p:nvPr>
            <p:ph idx="1"/>
          </p:nvPr>
        </p:nvSpPr>
        <p:spPr>
          <a:xfrm>
            <a:off x="8345402" y="5867400"/>
            <a:ext cx="1502571" cy="296655"/>
          </a:xfrm>
        </p:spPr>
        <p:txBody>
          <a:bodyPr>
            <a:normAutofit fontScale="47500" lnSpcReduction="20000"/>
          </a:bodyPr>
          <a:lstStyle/>
          <a:p>
            <a:r>
              <a:rPr lang="en-US" dirty="0"/>
              <a:t> </a:t>
            </a:r>
          </a:p>
        </p:txBody>
      </p:sp>
      <p:grpSp>
        <p:nvGrpSpPr>
          <p:cNvPr id="11" name="Group 1"/>
          <p:cNvGrpSpPr>
            <a:grpSpLocks/>
          </p:cNvGrpSpPr>
          <p:nvPr/>
        </p:nvGrpSpPr>
        <p:grpSpPr bwMode="auto">
          <a:xfrm>
            <a:off x="989013" y="1844879"/>
            <a:ext cx="6963385" cy="2628831"/>
            <a:chOff x="883630" y="3739495"/>
            <a:chExt cx="6963461" cy="3139880"/>
          </a:xfrm>
        </p:grpSpPr>
        <p:sp>
          <p:nvSpPr>
            <p:cNvPr id="12" name="Line 6"/>
            <p:cNvSpPr>
              <a:spLocks noChangeShapeType="1"/>
            </p:cNvSpPr>
            <p:nvPr/>
          </p:nvSpPr>
          <p:spPr bwMode="auto">
            <a:xfrm flipV="1">
              <a:off x="1639887" y="6438244"/>
              <a:ext cx="6207204" cy="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7"/>
            <p:cNvSpPr>
              <a:spLocks noChangeShapeType="1"/>
            </p:cNvSpPr>
            <p:nvPr/>
          </p:nvSpPr>
          <p:spPr bwMode="auto">
            <a:xfrm flipV="1">
              <a:off x="1639887" y="3856458"/>
              <a:ext cx="0" cy="258178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8"/>
            <p:cNvSpPr>
              <a:spLocks/>
            </p:cNvSpPr>
            <p:nvPr/>
          </p:nvSpPr>
          <p:spPr bwMode="auto">
            <a:xfrm>
              <a:off x="2036762" y="3739495"/>
              <a:ext cx="5699125" cy="2546350"/>
            </a:xfrm>
            <a:custGeom>
              <a:avLst/>
              <a:gdLst>
                <a:gd name="T0" fmla="*/ 0 w 1200"/>
                <a:gd name="T1" fmla="*/ 2147483647 h 688"/>
                <a:gd name="T2" fmla="*/ 2147483647 w 1200"/>
                <a:gd name="T3" fmla="*/ 2147483647 h 688"/>
                <a:gd name="T4" fmla="*/ 2147483647 w 1200"/>
                <a:gd name="T5" fmla="*/ 2147483647 h 688"/>
                <a:gd name="T6" fmla="*/ 2147483647 w 1200"/>
                <a:gd name="T7" fmla="*/ 2147483647 h 688"/>
                <a:gd name="T8" fmla="*/ 2147483647 w 1200"/>
                <a:gd name="T9" fmla="*/ 2147483647 h 688"/>
                <a:gd name="T10" fmla="*/ 2147483647 w 1200"/>
                <a:gd name="T11" fmla="*/ 2147483647 h 688"/>
                <a:gd name="T12" fmla="*/ 2147483647 w 1200"/>
                <a:gd name="T13" fmla="*/ 2147483647 h 688"/>
                <a:gd name="T14" fmla="*/ 2147483647 w 1200"/>
                <a:gd name="T15" fmla="*/ 2147483647 h 688"/>
                <a:gd name="T16" fmla="*/ 2147483647 w 1200"/>
                <a:gd name="T17" fmla="*/ 2147483647 h 688"/>
                <a:gd name="T18" fmla="*/ 2147483647 w 1200"/>
                <a:gd name="T19" fmla="*/ 2147483647 h 688"/>
                <a:gd name="T20" fmla="*/ 2147483647 w 1200"/>
                <a:gd name="T21" fmla="*/ 2147483647 h 688"/>
                <a:gd name="T22" fmla="*/ 2147483647 w 1200"/>
                <a:gd name="T23" fmla="*/ 2147483647 h 688"/>
                <a:gd name="T24" fmla="*/ 2147483647 w 1200"/>
                <a:gd name="T25" fmla="*/ 2147483647 h 688"/>
                <a:gd name="T26" fmla="*/ 2147483647 w 1200"/>
                <a:gd name="T27" fmla="*/ 2147483647 h 688"/>
                <a:gd name="T28" fmla="*/ 2147483647 w 1200"/>
                <a:gd name="T29" fmla="*/ 2147483647 h 68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00" h="688">
                  <a:moveTo>
                    <a:pt x="0" y="456"/>
                  </a:moveTo>
                  <a:cubicBezTo>
                    <a:pt x="56" y="352"/>
                    <a:pt x="112" y="248"/>
                    <a:pt x="144" y="216"/>
                  </a:cubicBezTo>
                  <a:cubicBezTo>
                    <a:pt x="176" y="184"/>
                    <a:pt x="168" y="288"/>
                    <a:pt x="192" y="264"/>
                  </a:cubicBezTo>
                  <a:cubicBezTo>
                    <a:pt x="216" y="240"/>
                    <a:pt x="264" y="56"/>
                    <a:pt x="288" y="72"/>
                  </a:cubicBezTo>
                  <a:cubicBezTo>
                    <a:pt x="312" y="88"/>
                    <a:pt x="320" y="264"/>
                    <a:pt x="336" y="360"/>
                  </a:cubicBezTo>
                  <a:cubicBezTo>
                    <a:pt x="352" y="456"/>
                    <a:pt x="352" y="672"/>
                    <a:pt x="384" y="648"/>
                  </a:cubicBezTo>
                  <a:cubicBezTo>
                    <a:pt x="416" y="624"/>
                    <a:pt x="496" y="280"/>
                    <a:pt x="528" y="216"/>
                  </a:cubicBezTo>
                  <a:cubicBezTo>
                    <a:pt x="560" y="152"/>
                    <a:pt x="552" y="288"/>
                    <a:pt x="576" y="264"/>
                  </a:cubicBezTo>
                  <a:cubicBezTo>
                    <a:pt x="600" y="240"/>
                    <a:pt x="648" y="8"/>
                    <a:pt x="672" y="72"/>
                  </a:cubicBezTo>
                  <a:cubicBezTo>
                    <a:pt x="696" y="136"/>
                    <a:pt x="688" y="632"/>
                    <a:pt x="720" y="648"/>
                  </a:cubicBezTo>
                  <a:cubicBezTo>
                    <a:pt x="752" y="664"/>
                    <a:pt x="832" y="240"/>
                    <a:pt x="864" y="168"/>
                  </a:cubicBezTo>
                  <a:cubicBezTo>
                    <a:pt x="896" y="96"/>
                    <a:pt x="888" y="232"/>
                    <a:pt x="912" y="216"/>
                  </a:cubicBezTo>
                  <a:cubicBezTo>
                    <a:pt x="936" y="200"/>
                    <a:pt x="976" y="0"/>
                    <a:pt x="1008" y="72"/>
                  </a:cubicBezTo>
                  <a:cubicBezTo>
                    <a:pt x="1040" y="144"/>
                    <a:pt x="1072" y="608"/>
                    <a:pt x="1104" y="648"/>
                  </a:cubicBezTo>
                  <a:cubicBezTo>
                    <a:pt x="1136" y="688"/>
                    <a:pt x="1168" y="500"/>
                    <a:pt x="1200" y="312"/>
                  </a:cubicBezTo>
                </a:path>
              </a:pathLst>
            </a:custGeom>
            <a:noFill/>
            <a:ln w="127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Text Box 15"/>
            <p:cNvSpPr txBox="1">
              <a:spLocks noChangeArrowheads="1"/>
            </p:cNvSpPr>
            <p:nvPr/>
          </p:nvSpPr>
          <p:spPr bwMode="auto">
            <a:xfrm>
              <a:off x="1435367" y="5190372"/>
              <a:ext cx="619087" cy="441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r>
                <a:rPr lang="en-US" altLang="en-US" sz="1800" i="1" dirty="0" err="1"/>
                <a:t>s</a:t>
              </a:r>
              <a:r>
                <a:rPr lang="en-US" altLang="en-US" sz="1800" i="1" baseline="-25000" dirty="0" err="1"/>
                <a:t>k</a:t>
              </a:r>
              <a:r>
                <a:rPr lang="en-US" altLang="en-US" sz="1800" i="1" baseline="-25000" dirty="0"/>
                <a:t>=0</a:t>
              </a:r>
            </a:p>
          </p:txBody>
        </p:sp>
        <p:sp>
          <p:nvSpPr>
            <p:cNvPr id="17" name="Text Box 16"/>
            <p:cNvSpPr txBox="1">
              <a:spLocks noChangeArrowheads="1"/>
            </p:cNvSpPr>
            <p:nvPr/>
          </p:nvSpPr>
          <p:spPr bwMode="auto">
            <a:xfrm>
              <a:off x="1862313" y="4319854"/>
              <a:ext cx="620690" cy="441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r>
                <a:rPr lang="en-US" altLang="en-US" sz="1800" i="1" dirty="0" err="1"/>
                <a:t>s</a:t>
              </a:r>
              <a:r>
                <a:rPr lang="en-US" altLang="en-US" sz="1800" i="1" baseline="-25000" dirty="0" err="1"/>
                <a:t>k</a:t>
              </a:r>
              <a:r>
                <a:rPr lang="en-US" altLang="en-US" sz="1800" i="1" baseline="-25000" dirty="0"/>
                <a:t>=2</a:t>
              </a:r>
            </a:p>
          </p:txBody>
        </p:sp>
        <p:sp>
          <p:nvSpPr>
            <p:cNvPr id="21" name="Oval 24"/>
            <p:cNvSpPr>
              <a:spLocks noChangeArrowheads="1"/>
            </p:cNvSpPr>
            <p:nvPr/>
          </p:nvSpPr>
          <p:spPr bwMode="auto">
            <a:xfrm>
              <a:off x="3468687" y="4304645"/>
              <a:ext cx="76200" cy="762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endParaRPr lang="en-US" altLang="en-US" sz="1800"/>
            </a:p>
          </p:txBody>
        </p:sp>
        <p:sp>
          <p:nvSpPr>
            <p:cNvPr id="25" name="Line 33"/>
            <p:cNvSpPr>
              <a:spLocks noChangeShapeType="1"/>
            </p:cNvSpPr>
            <p:nvPr/>
          </p:nvSpPr>
          <p:spPr bwMode="auto">
            <a:xfrm>
              <a:off x="2935287" y="4685645"/>
              <a:ext cx="152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34"/>
            <p:cNvSpPr>
              <a:spLocks noChangeShapeType="1"/>
            </p:cNvSpPr>
            <p:nvPr/>
          </p:nvSpPr>
          <p:spPr bwMode="auto">
            <a:xfrm>
              <a:off x="3087687" y="4304645"/>
              <a:ext cx="152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35"/>
            <p:cNvSpPr>
              <a:spLocks noChangeShapeType="1"/>
            </p:cNvSpPr>
            <p:nvPr/>
          </p:nvSpPr>
          <p:spPr bwMode="auto">
            <a:xfrm>
              <a:off x="3316287" y="3999845"/>
              <a:ext cx="152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Text Box 36"/>
            <p:cNvSpPr txBox="1">
              <a:spLocks noChangeArrowheads="1"/>
            </p:cNvSpPr>
            <p:nvPr/>
          </p:nvSpPr>
          <p:spPr bwMode="auto">
            <a:xfrm>
              <a:off x="883630" y="3917447"/>
              <a:ext cx="1076932" cy="1102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r>
                <a:rPr lang="en-US" altLang="en-US" sz="1800" i="1" dirty="0"/>
                <a:t>s</a:t>
              </a:r>
              <a:r>
                <a:rPr lang="en-US" altLang="en-US" sz="1800" dirty="0"/>
                <a:t>=</a:t>
              </a:r>
            </a:p>
            <a:p>
              <a:pPr>
                <a:spcBef>
                  <a:spcPct val="0"/>
                </a:spcBef>
                <a:buClrTx/>
                <a:buSzTx/>
                <a:buFontTx/>
                <a:buNone/>
              </a:pPr>
              <a:r>
                <a:rPr lang="en-US" altLang="en-US" sz="1800" dirty="0"/>
                <a:t>Signal </a:t>
              </a:r>
            </a:p>
            <a:p>
              <a:pPr>
                <a:spcBef>
                  <a:spcPct val="0"/>
                </a:spcBef>
                <a:buClrTx/>
                <a:buSzTx/>
                <a:buFontTx/>
                <a:buNone/>
              </a:pPr>
              <a:r>
                <a:rPr lang="en-US" altLang="en-US" sz="1800" dirty="0"/>
                <a:t>level</a:t>
              </a:r>
            </a:p>
          </p:txBody>
        </p:sp>
        <p:sp>
          <p:nvSpPr>
            <p:cNvPr id="29" name="Text Box 37"/>
            <p:cNvSpPr txBox="1">
              <a:spLocks noChangeArrowheads="1"/>
            </p:cNvSpPr>
            <p:nvPr/>
          </p:nvSpPr>
          <p:spPr bwMode="auto">
            <a:xfrm>
              <a:off x="6006840" y="6438244"/>
              <a:ext cx="971752" cy="441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r>
                <a:rPr lang="en-US" altLang="en-US" sz="1800" dirty="0"/>
                <a:t>Time </a:t>
              </a:r>
              <a:r>
                <a:rPr lang="en-US" altLang="en-US" sz="1800" i="1" dirty="0"/>
                <a:t>k</a:t>
              </a:r>
            </a:p>
          </p:txBody>
        </p:sp>
        <p:sp>
          <p:nvSpPr>
            <p:cNvPr id="33" name="Line 42"/>
            <p:cNvSpPr>
              <a:spLocks noChangeShapeType="1"/>
            </p:cNvSpPr>
            <p:nvPr/>
          </p:nvSpPr>
          <p:spPr bwMode="auto">
            <a:xfrm flipV="1">
              <a:off x="7735887" y="6362045"/>
              <a:ext cx="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46"/>
            <p:cNvSpPr>
              <a:spLocks noChangeShapeType="1"/>
            </p:cNvSpPr>
            <p:nvPr/>
          </p:nvSpPr>
          <p:spPr bwMode="auto">
            <a:xfrm flipH="1">
              <a:off x="2196827" y="5012670"/>
              <a:ext cx="17517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7" name="Text Box 15"/>
          <p:cNvSpPr txBox="1">
            <a:spLocks noChangeArrowheads="1"/>
          </p:cNvSpPr>
          <p:nvPr/>
        </p:nvSpPr>
        <p:spPr bwMode="auto">
          <a:xfrm>
            <a:off x="1755031" y="2669304"/>
            <a:ext cx="6190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r>
              <a:rPr lang="en-US" altLang="en-US" sz="1800" i="1" dirty="0" err="1"/>
              <a:t>s</a:t>
            </a:r>
            <a:r>
              <a:rPr lang="en-US" altLang="en-US" sz="1800" i="1" baseline="-25000" dirty="0" err="1"/>
              <a:t>k</a:t>
            </a:r>
            <a:r>
              <a:rPr lang="en-US" altLang="en-US" sz="1800" i="1" baseline="-25000" dirty="0"/>
              <a:t>=1</a:t>
            </a:r>
          </a:p>
        </p:txBody>
      </p:sp>
      <p:sp>
        <p:nvSpPr>
          <p:cNvPr id="38" name="Line 42"/>
          <p:cNvSpPr>
            <a:spLocks noChangeShapeType="1"/>
          </p:cNvSpPr>
          <p:nvPr/>
        </p:nvSpPr>
        <p:spPr bwMode="auto">
          <a:xfrm flipV="1">
            <a:off x="2142133" y="3103434"/>
            <a:ext cx="0" cy="1046869"/>
          </a:xfrm>
          <a:prstGeom prst="line">
            <a:avLst/>
          </a:prstGeom>
          <a:noFill/>
          <a:ln w="127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42"/>
          <p:cNvSpPr>
            <a:spLocks noChangeShapeType="1"/>
          </p:cNvSpPr>
          <p:nvPr/>
        </p:nvSpPr>
        <p:spPr bwMode="auto">
          <a:xfrm flipH="1" flipV="1">
            <a:off x="2422740" y="2798489"/>
            <a:ext cx="8570" cy="1351814"/>
          </a:xfrm>
          <a:prstGeom prst="line">
            <a:avLst/>
          </a:prstGeom>
          <a:noFill/>
          <a:ln w="127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Line 42"/>
          <p:cNvSpPr>
            <a:spLocks noChangeShapeType="1"/>
          </p:cNvSpPr>
          <p:nvPr/>
        </p:nvSpPr>
        <p:spPr bwMode="auto">
          <a:xfrm flipH="1" flipV="1">
            <a:off x="2701437" y="2508258"/>
            <a:ext cx="0" cy="1642045"/>
          </a:xfrm>
          <a:prstGeom prst="line">
            <a:avLst/>
          </a:prstGeom>
          <a:noFill/>
          <a:ln w="127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TextBox 9"/>
          <p:cNvSpPr txBox="1"/>
          <p:nvPr/>
        </p:nvSpPr>
        <p:spPr>
          <a:xfrm>
            <a:off x="1636569" y="4231974"/>
            <a:ext cx="1552028" cy="369332"/>
          </a:xfrm>
          <a:prstGeom prst="rect">
            <a:avLst/>
          </a:prstGeom>
          <a:noFill/>
        </p:spPr>
        <p:txBody>
          <a:bodyPr wrap="none" rtlCol="0">
            <a:spAutoFit/>
          </a:bodyPr>
          <a:lstStyle/>
          <a:p>
            <a:r>
              <a:rPr lang="en-US" i="1" dirty="0"/>
              <a:t>k=0  1  2….</a:t>
            </a:r>
          </a:p>
        </p:txBody>
      </p:sp>
      <p:sp>
        <p:nvSpPr>
          <p:cNvPr id="30" name="TextBox 29"/>
          <p:cNvSpPr txBox="1"/>
          <p:nvPr/>
        </p:nvSpPr>
        <p:spPr>
          <a:xfrm>
            <a:off x="7202412" y="4239604"/>
            <a:ext cx="1018227" cy="369332"/>
          </a:xfrm>
          <a:prstGeom prst="rect">
            <a:avLst/>
          </a:prstGeom>
          <a:noFill/>
        </p:spPr>
        <p:txBody>
          <a:bodyPr wrap="none" rtlCol="0">
            <a:spAutoFit/>
          </a:bodyPr>
          <a:lstStyle/>
          <a:p>
            <a:r>
              <a:rPr lang="en-US" i="1" dirty="0"/>
              <a:t>     N-1</a:t>
            </a:r>
          </a:p>
        </p:txBody>
      </p:sp>
      <p:sp>
        <p:nvSpPr>
          <p:cNvPr id="52" name="Line 33"/>
          <p:cNvSpPr>
            <a:spLocks noChangeShapeType="1"/>
          </p:cNvSpPr>
          <p:nvPr/>
        </p:nvSpPr>
        <p:spPr bwMode="auto">
          <a:xfrm>
            <a:off x="2616920" y="2637033"/>
            <a:ext cx="15239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Line 33"/>
          <p:cNvSpPr>
            <a:spLocks noChangeShapeType="1"/>
          </p:cNvSpPr>
          <p:nvPr/>
        </p:nvSpPr>
        <p:spPr bwMode="auto">
          <a:xfrm>
            <a:off x="2085444" y="3244276"/>
            <a:ext cx="15239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6" name="Straight Connector 5"/>
          <p:cNvCxnSpPr/>
          <p:nvPr/>
        </p:nvCxnSpPr>
        <p:spPr>
          <a:xfrm>
            <a:off x="7841195" y="3244276"/>
            <a:ext cx="0" cy="98769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1745262" y="4838407"/>
            <a:ext cx="9769" cy="457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71463" y="5287629"/>
            <a:ext cx="2853666" cy="369332"/>
          </a:xfrm>
          <a:prstGeom prst="rect">
            <a:avLst/>
          </a:prstGeom>
          <a:noFill/>
        </p:spPr>
        <p:txBody>
          <a:bodyPr wrap="none" rtlCol="0">
            <a:spAutoFit/>
          </a:bodyPr>
          <a:lstStyle/>
          <a:p>
            <a:r>
              <a:rPr lang="en-US" dirty="0"/>
              <a:t>Beginning of the signal</a:t>
            </a:r>
          </a:p>
        </p:txBody>
      </p:sp>
      <p:cxnSp>
        <p:nvCxnSpPr>
          <p:cNvPr id="34" name="Straight Arrow Connector 33"/>
          <p:cNvCxnSpPr/>
          <p:nvPr/>
        </p:nvCxnSpPr>
        <p:spPr>
          <a:xfrm flipH="1" flipV="1">
            <a:off x="7942629" y="4730183"/>
            <a:ext cx="9769" cy="457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580691" y="5110940"/>
            <a:ext cx="2138727" cy="369332"/>
          </a:xfrm>
          <a:prstGeom prst="rect">
            <a:avLst/>
          </a:prstGeom>
          <a:noFill/>
        </p:spPr>
        <p:txBody>
          <a:bodyPr wrap="none" rtlCol="0">
            <a:spAutoFit/>
          </a:bodyPr>
          <a:lstStyle/>
          <a:p>
            <a:r>
              <a:rPr lang="en-US" dirty="0"/>
              <a:t>End of the signal</a:t>
            </a:r>
          </a:p>
        </p:txBody>
      </p:sp>
      <p:sp>
        <p:nvSpPr>
          <p:cNvPr id="7" name="Footer Placeholder 6">
            <a:extLst>
              <a:ext uri="{FF2B5EF4-FFF2-40B4-BE49-F238E27FC236}">
                <a16:creationId xmlns:a16="http://schemas.microsoft.com/office/drawing/2014/main" id="{4E2C8E98-9813-4C76-B108-F4C08E9AF38B}"/>
              </a:ext>
            </a:extLst>
          </p:cNvPr>
          <p:cNvSpPr>
            <a:spLocks noGrp="1"/>
          </p:cNvSpPr>
          <p:nvPr>
            <p:ph type="ftr" sz="quarter" idx="11"/>
          </p:nvPr>
        </p:nvSpPr>
        <p:spPr/>
        <p:txBody>
          <a:bodyPr/>
          <a:lstStyle/>
          <a:p>
            <a:pPr>
              <a:defRPr/>
            </a:pPr>
            <a:r>
              <a:rPr lang="en-US" altLang="zh-CN"/>
              <a:t>Speech recognition techniques, v.2a3</a:t>
            </a:r>
          </a:p>
        </p:txBody>
      </p:sp>
      <p:sp>
        <p:nvSpPr>
          <p:cNvPr id="15" name="Slide Number Placeholder 14">
            <a:extLst>
              <a:ext uri="{FF2B5EF4-FFF2-40B4-BE49-F238E27FC236}">
                <a16:creationId xmlns:a16="http://schemas.microsoft.com/office/drawing/2014/main" id="{F8FB0D22-1A8E-4E35-BD00-7396B20F0A95}"/>
              </a:ext>
            </a:extLst>
          </p:cNvPr>
          <p:cNvSpPr>
            <a:spLocks noGrp="1"/>
          </p:cNvSpPr>
          <p:nvPr>
            <p:ph type="sldNum" sz="quarter" idx="12"/>
          </p:nvPr>
        </p:nvSpPr>
        <p:spPr/>
        <p:txBody>
          <a:bodyPr/>
          <a:lstStyle/>
          <a:p>
            <a:pPr>
              <a:defRPr/>
            </a:pPr>
            <a:fld id="{736CD8FC-86ED-4AC3-A210-5D0F22D3440C}" type="slidenum">
              <a:rPr lang="en-US" altLang="en-US" smtClean="0"/>
              <a:pPr>
                <a:defRPr/>
              </a:pPr>
              <a:t>9</a:t>
            </a:fld>
            <a:endParaRPr lang="en-US" altLang="en-US"/>
          </a:p>
        </p:txBody>
      </p:sp>
    </p:spTree>
    <p:extLst>
      <p:ext uri="{BB962C8B-B14F-4D97-AF65-F5344CB8AC3E}">
        <p14:creationId xmlns:p14="http://schemas.microsoft.com/office/powerpoint/2010/main" val="1683263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34009</TotalTime>
  <Words>4858</Words>
  <Application>Microsoft Office PowerPoint</Application>
  <PresentationFormat>Custom</PresentationFormat>
  <Paragraphs>526</Paragraphs>
  <Slides>35</Slides>
  <Notes>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35</vt:i4>
      </vt:variant>
    </vt:vector>
  </HeadingPairs>
  <TitlesOfParts>
    <vt:vector size="46" baseType="lpstr">
      <vt:lpstr>CG Times</vt:lpstr>
      <vt:lpstr>Arial</vt:lpstr>
      <vt:lpstr>Calibri</vt:lpstr>
      <vt:lpstr>Cambria Math</vt:lpstr>
      <vt:lpstr>Times New Roman</vt:lpstr>
      <vt:lpstr>Verdana</vt:lpstr>
      <vt:lpstr>Wingdings</vt:lpstr>
      <vt:lpstr>Office Theme</vt:lpstr>
      <vt:lpstr>Visio</vt:lpstr>
      <vt:lpstr>Equation</vt:lpstr>
      <vt:lpstr>Photo Editor Photo</vt:lpstr>
      <vt:lpstr>Ch. 2 : Preprocessing  of audio signals in time and frequency domain </vt:lpstr>
      <vt:lpstr> Revision: Raw data and PCM</vt:lpstr>
      <vt:lpstr>Concept: Human perceives data in  blocks</vt:lpstr>
      <vt:lpstr>Time framing</vt:lpstr>
      <vt:lpstr>Frame blocking and Windowing </vt:lpstr>
      <vt:lpstr>Tutorial for frame blocking</vt:lpstr>
      <vt:lpstr>Class exercise 2.1</vt:lpstr>
      <vt:lpstr>The frequency model</vt:lpstr>
      <vt:lpstr>A time domain signal of N samples</vt:lpstr>
      <vt:lpstr>Windowing</vt:lpstr>
      <vt:lpstr>Effect of Hamming window (For Hanning window See http://en.wikipedia.org/wiki/Window_function )</vt:lpstr>
      <vt:lpstr>Matlab code segment</vt:lpstr>
      <vt:lpstr> The Fourier Transform FT method (Assume Signal Sk is already smoothed by a hamming window to simplify the discussion) </vt:lpstr>
      <vt:lpstr>Fourier Transform  From time domain to frequency domain</vt:lpstr>
      <vt:lpstr>Example</vt:lpstr>
      <vt:lpstr>Examples of FT (Pure wave vs. speech wave)</vt:lpstr>
      <vt:lpstr>Discrete Fourier transform DFT and  Inverse Discrete Fourier transform IDFT</vt:lpstr>
      <vt:lpstr>Use of short term Fourier Transform  (Fourier Transform of a frame)</vt:lpstr>
      <vt:lpstr>Class exercise 2.2: Fourier Transform</vt:lpstr>
      <vt:lpstr>The spectrogram: to see the spectral envelope as time moves forward </vt:lpstr>
      <vt:lpstr>PowerPoint Presentation</vt:lpstr>
      <vt:lpstr>PowerPoint Presentation</vt:lpstr>
      <vt:lpstr>PowerPoint Presentation</vt:lpstr>
      <vt:lpstr>PowerPoint Presentation</vt:lpstr>
      <vt:lpstr>Class exercise 2.3: In specgram1</vt:lpstr>
      <vt:lpstr>Spectrogram plots of some music sounds sound file is tz1.wav </vt:lpstr>
      <vt:lpstr>spectrogram plots of some music sounds</vt:lpstr>
      <vt:lpstr>Exercise 2.4</vt:lpstr>
      <vt:lpstr>Summary</vt:lpstr>
      <vt:lpstr>Appendix %demo_ch2_dft_using_exp_sin_cos.m %Matlab program for DFT/IDFT without using the inbuilt functions</vt:lpstr>
      <vt:lpstr>Answer: Class exercise 2.1</vt:lpstr>
      <vt:lpstr>Answer Class exercise 2.2: Fourier Transform</vt:lpstr>
      <vt:lpstr>Answer: Class exercise 2.3: In specgram1 (updated)</vt:lpstr>
      <vt:lpstr>Appendix: Why in practical Discrete Fourier transform, the summation is from k=0 to k=N-1 , and m is ranging from 0 to N/2 but not N?</vt:lpstr>
      <vt:lpstr>Answer: Exercise 2.4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speech processing</dc:title>
  <dc:creator>Dr. K.H. Wong</dc:creator>
  <cp:lastModifiedBy>Kin Hong Wong (CCO)</cp:lastModifiedBy>
  <cp:revision>520</cp:revision>
  <cp:lastPrinted>2013-11-25T02:39:00Z</cp:lastPrinted>
  <dcterms:created xsi:type="dcterms:W3CDTF">1996-05-13T10:08:08Z</dcterms:created>
  <dcterms:modified xsi:type="dcterms:W3CDTF">2022-08-25T00:39:57Z</dcterms:modified>
</cp:coreProperties>
</file>