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57"/>
  </p:notesMasterIdLst>
  <p:handoutMasterIdLst>
    <p:handoutMasterId r:id="rId58"/>
  </p:handoutMasterIdLst>
  <p:sldIdLst>
    <p:sldId id="399" r:id="rId2"/>
    <p:sldId id="276" r:id="rId3"/>
    <p:sldId id="453" r:id="rId4"/>
    <p:sldId id="479" r:id="rId5"/>
    <p:sldId id="480" r:id="rId6"/>
    <p:sldId id="263" r:id="rId7"/>
    <p:sldId id="454" r:id="rId8"/>
    <p:sldId id="262" r:id="rId9"/>
    <p:sldId id="296" r:id="rId10"/>
    <p:sldId id="421" r:id="rId11"/>
    <p:sldId id="431" r:id="rId12"/>
    <p:sldId id="485" r:id="rId13"/>
    <p:sldId id="297" r:id="rId14"/>
    <p:sldId id="512" r:id="rId15"/>
    <p:sldId id="514" r:id="rId16"/>
    <p:sldId id="455" r:id="rId17"/>
    <p:sldId id="515" r:id="rId18"/>
    <p:sldId id="403" r:id="rId19"/>
    <p:sldId id="460" r:id="rId20"/>
    <p:sldId id="461" r:id="rId21"/>
    <p:sldId id="486" r:id="rId22"/>
    <p:sldId id="264" r:id="rId23"/>
    <p:sldId id="279" r:id="rId24"/>
    <p:sldId id="516" r:id="rId25"/>
    <p:sldId id="428" r:id="rId26"/>
    <p:sldId id="434" r:id="rId27"/>
    <p:sldId id="362" r:id="rId28"/>
    <p:sldId id="432" r:id="rId29"/>
    <p:sldId id="433" r:id="rId30"/>
    <p:sldId id="301" r:id="rId31"/>
    <p:sldId id="363" r:id="rId32"/>
    <p:sldId id="349" r:id="rId33"/>
    <p:sldId id="489" r:id="rId34"/>
    <p:sldId id="525" r:id="rId35"/>
    <p:sldId id="528" r:id="rId36"/>
    <p:sldId id="529" r:id="rId37"/>
    <p:sldId id="484" r:id="rId38"/>
    <p:sldId id="467" r:id="rId39"/>
    <p:sldId id="535" r:id="rId40"/>
    <p:sldId id="470" r:id="rId41"/>
    <p:sldId id="471" r:id="rId42"/>
    <p:sldId id="469" r:id="rId43"/>
    <p:sldId id="472" r:id="rId44"/>
    <p:sldId id="475" r:id="rId45"/>
    <p:sldId id="481" r:id="rId46"/>
    <p:sldId id="482" r:id="rId47"/>
    <p:sldId id="483" r:id="rId48"/>
    <p:sldId id="531" r:id="rId49"/>
    <p:sldId id="511" r:id="rId50"/>
    <p:sldId id="536" r:id="rId51"/>
    <p:sldId id="526" r:id="rId52"/>
    <p:sldId id="502" r:id="rId53"/>
    <p:sldId id="503" r:id="rId54"/>
    <p:sldId id="504" r:id="rId55"/>
    <p:sldId id="532" r:id="rId56"/>
  </p:sldIdLst>
  <p:sldSz cx="9902825" cy="6858000"/>
  <p:notesSz cx="6799263" cy="9904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24">
          <p15:clr>
            <a:srgbClr val="A4A3A4"/>
          </p15:clr>
        </p15:guide>
        <p15:guide id="2" pos="3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7882" autoAdjust="0"/>
  </p:normalViewPr>
  <p:slideViewPr>
    <p:cSldViewPr>
      <p:cViewPr varScale="1">
        <p:scale>
          <a:sx n="52" d="100"/>
          <a:sy n="52" d="100"/>
        </p:scale>
        <p:origin x="1576" y="4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10"/>
    </p:cViewPr>
  </p:sorterViewPr>
  <p:notesViewPr>
    <p:cSldViewPr>
      <p:cViewPr>
        <p:scale>
          <a:sx n="100" d="100"/>
          <a:sy n="100" d="100"/>
        </p:scale>
        <p:origin x="-182" y="82"/>
      </p:cViewPr>
      <p:guideLst>
        <p:guide orient="horz" pos="2324"/>
        <p:guide pos="3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5400" y="7938"/>
            <a:ext cx="29146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7938"/>
            <a:ext cx="29146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400" y="9440863"/>
            <a:ext cx="29146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146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fld id="{16AEF539-1591-4D99-B140-62B1A5DAAA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12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6401" cy="49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-1588"/>
            <a:ext cx="2946400" cy="49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752475"/>
            <a:ext cx="5334000" cy="369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5350"/>
            <a:ext cx="49879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44" tIns="46973" rIns="93944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07525"/>
            <a:ext cx="2946401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07525"/>
            <a:ext cx="2946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fld id="{51ED594A-E5E4-44B7-BEE1-68DA44E7387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8946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5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%%MMMMMMMMMMMMMMMMMMMMMMMMMMMMMMMMMMMMMMMM</a:t>
            </a:r>
          </a:p>
          <a:p>
            <a:r>
              <a:rPr lang="en-US" dirty="0">
                <a:effectLst/>
              </a:rPr>
              <a:t>\section*{program segment for auto-correlation}</a:t>
            </a:r>
          </a:p>
          <a:p>
            <a:r>
              <a:rPr lang="en-US" dirty="0">
                <a:effectLst/>
              </a:rPr>
              <a:t>\begin{</a:t>
            </a:r>
            <a:r>
              <a:rPr lang="en-US" dirty="0" err="1">
                <a:effectLst/>
              </a:rPr>
              <a:t>lstlisting</a:t>
            </a:r>
            <a:r>
              <a:rPr lang="en-US" dirty="0">
                <a:effectLst/>
              </a:rPr>
              <a:t>} </a:t>
            </a:r>
          </a:p>
          <a:p>
            <a:r>
              <a:rPr lang="en-US" dirty="0">
                <a:effectLst/>
              </a:rPr>
              <a:t>WINDOW=size of the frame; auto\_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=autocorrelation matrix; sig =input</a:t>
            </a:r>
          </a:p>
          <a:p>
            <a:r>
              <a:rPr lang="en-US" dirty="0">
                <a:effectLst/>
              </a:rPr>
              <a:t>ORDER=</a:t>
            </a:r>
            <a:r>
              <a:rPr lang="en-US" dirty="0" err="1">
                <a:effectLst/>
              </a:rPr>
              <a:t>lpc</a:t>
            </a:r>
            <a:r>
              <a:rPr lang="en-US" dirty="0">
                <a:effectLst/>
              </a:rPr>
              <a:t>\_order</a:t>
            </a:r>
          </a:p>
          <a:p>
            <a:r>
              <a:rPr lang="en-US" dirty="0">
                <a:effectLst/>
              </a:rPr>
              <a:t>void autocorrelation(float *sig, float *auto\_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i,j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for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=0;i&lt;=</a:t>
            </a:r>
            <a:r>
              <a:rPr lang="en-US" dirty="0" err="1">
                <a:effectLst/>
              </a:rPr>
              <a:t>ORDER;i</a:t>
            </a:r>
            <a:r>
              <a:rPr lang="en-US" dirty="0">
                <a:effectLst/>
              </a:rPr>
              <a:t>++)</a:t>
            </a:r>
          </a:p>
          <a:p>
            <a:r>
              <a:rPr lang="en-US" dirty="0">
                <a:effectLst/>
              </a:rPr>
              <a:t>auto\_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]=0.0;</a:t>
            </a:r>
          </a:p>
          <a:p>
            <a:r>
              <a:rPr lang="en-US" dirty="0">
                <a:effectLst/>
              </a:rPr>
              <a:t>for(j=</a:t>
            </a:r>
            <a:r>
              <a:rPr lang="en-US" dirty="0" err="1">
                <a:effectLst/>
              </a:rPr>
              <a:t>i;j</a:t>
            </a: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WINDOW;j</a:t>
            </a:r>
            <a:r>
              <a:rPr lang="en-US" dirty="0">
                <a:effectLst/>
              </a:rPr>
              <a:t>++)</a:t>
            </a:r>
          </a:p>
          <a:p>
            <a:r>
              <a:rPr lang="en-US" dirty="0" err="1">
                <a:effectLst/>
              </a:rPr>
              <a:t>auto_coeff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]+=sig[j]*sig[j-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lstlisting</a:t>
            </a:r>
            <a:r>
              <a:rPr lang="en-US" dirty="0">
                <a:effectLst/>
              </a:rPr>
              <a:t>} </a:t>
            </a:r>
          </a:p>
          <a:p>
            <a:r>
              <a:rPr lang="en-US" dirty="0">
                <a:effectLst/>
              </a:rPr>
              <a:t>%%MMMMMMMMMMMMMMMMMMMMMMMMMMMMMMMMMMMMMMMM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104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%%%LLLLLLLLLLLLLLLLLLLLLLLLLLLLLLLLLLLLLLLLLLLLLLLLLL</a:t>
            </a:r>
          </a:p>
          <a:p>
            <a:r>
              <a:rPr lang="en-US" dirty="0">
                <a:effectLst/>
              </a:rPr>
              <a:t>\section*{To calculate LPC a[ ] from auto-correlation matrix *</a:t>
            </a:r>
            <a:r>
              <a:rPr lang="en-US" dirty="0" err="1">
                <a:effectLst/>
              </a:rPr>
              <a:t>coef</a:t>
            </a:r>
            <a:r>
              <a:rPr lang="en-US" dirty="0">
                <a:effectLst/>
              </a:rPr>
              <a:t> using Durbin’s Method (solve equation **) }</a:t>
            </a:r>
          </a:p>
          <a:p>
            <a:r>
              <a:rPr lang="en-US" dirty="0">
                <a:effectLst/>
              </a:rPr>
              <a:t>\begin{</a:t>
            </a:r>
            <a:r>
              <a:rPr lang="en-US" dirty="0" err="1">
                <a:effectLst/>
              </a:rPr>
              <a:t>lstlisting</a:t>
            </a:r>
            <a:r>
              <a:rPr lang="en-US" dirty="0">
                <a:effectLst/>
              </a:rPr>
              <a:t>} </a:t>
            </a:r>
          </a:p>
          <a:p>
            <a:r>
              <a:rPr lang="en-US" dirty="0">
                <a:effectLst/>
              </a:rPr>
              <a:t>void </a:t>
            </a:r>
            <a:r>
              <a:rPr lang="en-US" dirty="0" err="1">
                <a:effectLst/>
              </a:rPr>
              <a:t>lpc_coeff</a:t>
            </a:r>
            <a:r>
              <a:rPr lang="en-US" dirty="0">
                <a:effectLst/>
              </a:rPr>
              <a:t>(float *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{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, j; float </a:t>
            </a:r>
            <a:r>
              <a:rPr lang="en-US" dirty="0" err="1">
                <a:effectLst/>
              </a:rPr>
              <a:t>sum,E,K,a</a:t>
            </a:r>
            <a:r>
              <a:rPr lang="en-US" dirty="0">
                <a:effectLst/>
              </a:rPr>
              <a:t>[ORDER+1][ORDER+1];</a:t>
            </a:r>
          </a:p>
          <a:p>
            <a:r>
              <a:rPr lang="en-US" dirty="0">
                <a:effectLst/>
              </a:rPr>
              <a:t>if(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[0]==0.0) 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[0]=1.0E-30;</a:t>
            </a:r>
          </a:p>
          <a:p>
            <a:r>
              <a:rPr lang="en-US" dirty="0">
                <a:effectLst/>
              </a:rPr>
              <a:t>E=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[0];</a:t>
            </a:r>
          </a:p>
          <a:p>
            <a:r>
              <a:rPr lang="en-US" dirty="0">
                <a:effectLst/>
              </a:rPr>
              <a:t>for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=1;i&lt;=</a:t>
            </a:r>
            <a:r>
              <a:rPr lang="en-US" dirty="0" err="1">
                <a:effectLst/>
              </a:rPr>
              <a:t>ORDER;i</a:t>
            </a:r>
            <a:r>
              <a:rPr lang="en-US" dirty="0">
                <a:effectLst/>
              </a:rPr>
              <a:t>++)</a:t>
            </a:r>
          </a:p>
          <a:p>
            <a:r>
              <a:rPr lang="en-US" dirty="0">
                <a:effectLst/>
              </a:rPr>
              <a:t>{ sum=0.0;</a:t>
            </a:r>
          </a:p>
          <a:p>
            <a:r>
              <a:rPr lang="en-US" dirty="0">
                <a:effectLst/>
              </a:rPr>
              <a:t>for (j=1;j&lt;</a:t>
            </a:r>
            <a:r>
              <a:rPr lang="en-US" dirty="0" err="1">
                <a:effectLst/>
              </a:rPr>
              <a:t>i;j</a:t>
            </a:r>
            <a:r>
              <a:rPr lang="en-US" dirty="0">
                <a:effectLst/>
              </a:rPr>
              <a:t>++) sum+= a[j][i-1]*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-j];</a:t>
            </a:r>
          </a:p>
          <a:p>
            <a:r>
              <a:rPr lang="en-US" dirty="0">
                <a:effectLst/>
              </a:rPr>
              <a:t>K=(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]-sum)/E; a[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]=K; E*=(1-K*K);</a:t>
            </a:r>
          </a:p>
          <a:p>
            <a:r>
              <a:rPr lang="en-US" dirty="0">
                <a:effectLst/>
              </a:rPr>
              <a:t>for (j=1;j&lt;</a:t>
            </a:r>
            <a:r>
              <a:rPr lang="en-US" dirty="0" err="1">
                <a:effectLst/>
              </a:rPr>
              <a:t>i;j</a:t>
            </a:r>
            <a:r>
              <a:rPr lang="en-US" dirty="0">
                <a:effectLst/>
              </a:rPr>
              <a:t>++) a[j][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]=a[j][i-1]-K*a[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-j][i-1];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for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=1;i&lt;=</a:t>
            </a:r>
            <a:r>
              <a:rPr lang="en-US" dirty="0" err="1">
                <a:effectLst/>
              </a:rPr>
              <a:t>ORDER;i</a:t>
            </a:r>
            <a:r>
              <a:rPr lang="en-US" dirty="0">
                <a:effectLst/>
              </a:rPr>
              <a:t>++) </a:t>
            </a:r>
            <a:r>
              <a:rPr lang="en-US" dirty="0" err="1">
                <a:effectLst/>
              </a:rPr>
              <a:t>coeff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]=a[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][ORDER];}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lstlisting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%%%%LLLLLLLLLLLLLLLLLLLLLLLLLLLLLLLLLLLLLLLLLLLLLLL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32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\begin{equation}\label{eq3_FOURIER}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</a:t>
            </a:r>
            <a:r>
              <a:rPr lang="en-US" dirty="0" err="1">
                <a:effectLst/>
              </a:rPr>
              <a:t>X_m</a:t>
            </a:r>
            <a:r>
              <a:rPr lang="en-US" dirty="0">
                <a:effectLst/>
              </a:rPr>
              <a:t>=\sum_{k=0}^{N-1}</a:t>
            </a:r>
            <a:r>
              <a:rPr lang="en-US" dirty="0" err="1">
                <a:effectLst/>
              </a:rPr>
              <a:t>s_k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e^{-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{s\pi k m}{N}}=\sum_{k=0}^{N-1} </a:t>
            </a:r>
            <a:r>
              <a:rPr lang="en-US" dirty="0" err="1">
                <a:effectLst/>
              </a:rPr>
              <a:t>s_k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\left( cos \left(-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 {2 \pi k m} {N} \right) </a:t>
            </a:r>
          </a:p>
          <a:p>
            <a:r>
              <a:rPr lang="en-US" dirty="0">
                <a:effectLst/>
              </a:rPr>
              <a:t>+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sin \left(-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 {2 \pi k m} {N} \right) </a:t>
            </a:r>
          </a:p>
          <a:p>
            <a:r>
              <a:rPr lang="en-US" dirty="0">
                <a:effectLst/>
              </a:rPr>
              <a:t>\right) \\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&amp;</a:t>
            </a:r>
            <a:r>
              <a:rPr lang="en-US" dirty="0" err="1">
                <a:effectLst/>
              </a:rPr>
              <a:t>s_m</a:t>
            </a:r>
            <a:r>
              <a:rPr lang="en-US" dirty="0">
                <a:effectLst/>
              </a:rPr>
              <a:t>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{1}{N} \sum_{k=0}^{N-1}</a:t>
            </a:r>
            <a:r>
              <a:rPr lang="en-US" dirty="0" err="1">
                <a:effectLst/>
              </a:rPr>
              <a:t>X_m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e^{-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{s\pi k m}{N}}=\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{1}{N} \sum_{k=0}^{N-1} </a:t>
            </a:r>
            <a:r>
              <a:rPr lang="en-US" dirty="0" err="1">
                <a:effectLst/>
              </a:rPr>
              <a:t>X_m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\left( cos \left(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 {2 \pi k m} {N} \right) </a:t>
            </a:r>
          </a:p>
          <a:p>
            <a:r>
              <a:rPr lang="en-US" dirty="0">
                <a:effectLst/>
              </a:rPr>
              <a:t>+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sin \left( 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 {2 \pi k m} {N} \right) </a:t>
            </a:r>
          </a:p>
          <a:p>
            <a:r>
              <a:rPr lang="en-US" dirty="0">
                <a:effectLst/>
              </a:rPr>
              <a:t>\right) 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\end{equation}Where,\\</a:t>
            </a:r>
          </a:p>
          <a:p>
            <a:r>
              <a:rPr lang="en-US" dirty="0">
                <a:effectLst/>
              </a:rPr>
              <a:t>$N$=number of time samples\\</a:t>
            </a:r>
          </a:p>
          <a:p>
            <a:r>
              <a:rPr lang="en-US" dirty="0">
                <a:effectLst/>
              </a:rPr>
              <a:t>$k$=time index of the current sample , it is from 0 to $N-1$\\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s_k</a:t>
            </a:r>
            <a:r>
              <a:rPr lang="en-US" dirty="0">
                <a:effectLst/>
              </a:rPr>
              <a:t>$=value of the signal sample at time $k$\\</a:t>
            </a:r>
          </a:p>
          <a:p>
            <a:r>
              <a:rPr lang="en-US" dirty="0">
                <a:effectLst/>
              </a:rPr>
              <a:t>$m$=frequency index (from 0 Hz to $N-1$ Hz)\\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X_m</a:t>
            </a:r>
            <a:r>
              <a:rPr lang="en-US" dirty="0">
                <a:effectLst/>
              </a:rPr>
              <a:t>$= amount of frequency m in the signal of all </a:t>
            </a:r>
            <a:r>
              <a:rPr lang="en-US" dirty="0" err="1">
                <a:effectLst/>
              </a:rPr>
              <a:t>s$_k</a:t>
            </a:r>
            <a:r>
              <a:rPr lang="en-US" dirty="0">
                <a:effectLst/>
              </a:rPr>
              <a:t>$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D45FB-ECEC-428A-BF73-A088F4DB2C8D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33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73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41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71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49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71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161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\begin{equation}\label{eq3_preamp}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&amp;S^{'}(k)=S(k)-\tilde{a}S(k-1)\\</a:t>
            </a:r>
          </a:p>
          <a:p>
            <a:r>
              <a:rPr lang="en-US" dirty="0">
                <a:effectLst/>
              </a:rPr>
              <a:t>&amp;0.9&lt;a&lt;1.0, \text{typically } \tilde{a}=0.95\\</a:t>
            </a:r>
          </a:p>
          <a:p>
            <a:r>
              <a:rPr lang="en-US" dirty="0">
                <a:effectLst/>
              </a:rPr>
              <a:t>&amp;For S(0),S(1),S(2),...\\</a:t>
            </a:r>
          </a:p>
          <a:p>
            <a:r>
              <a:rPr lang="en-US" dirty="0">
                <a:effectLst/>
              </a:rPr>
              <a:t>&amp;\text{the value } S^{'}(0) \text{does not exist and is not used. Assume } S^{'}(0)=S^{'}(1)\\</a:t>
            </a:r>
          </a:p>
          <a:p>
            <a:r>
              <a:rPr lang="en-US" dirty="0">
                <a:effectLst/>
              </a:rPr>
              <a:t>&amp;\tilde{a} = \text{pre\_emphasis constant }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4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\begin{equation}\label{eq3_LPC0}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&amp;\text{Predicted } \tilde{s}_n \text{ at $n$ using the past history }\\</a:t>
            </a:r>
          </a:p>
          <a:p>
            <a:r>
              <a:rPr lang="en-US" dirty="0">
                <a:effectLst/>
              </a:rPr>
              <a:t>&amp;\tilde{s}_n=a_1s_{n-1}+a_2s_{n-2}+...+</a:t>
            </a:r>
            <a:r>
              <a:rPr lang="en-US" dirty="0" err="1">
                <a:effectLst/>
              </a:rPr>
              <a:t>a_ps</a:t>
            </a:r>
            <a:r>
              <a:rPr lang="en-US" dirty="0">
                <a:effectLst/>
              </a:rPr>
              <a:t>_{n-p}\\</a:t>
            </a:r>
          </a:p>
          <a:p>
            <a:r>
              <a:rPr lang="en-US" dirty="0">
                <a:effectLst/>
              </a:rPr>
              <a:t>&amp;\text{predicted error at $n$ }=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-\tilde{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} \\</a:t>
            </a:r>
          </a:p>
          <a:p>
            <a:r>
              <a:rPr lang="en-US" dirty="0">
                <a:effectLst/>
              </a:rPr>
              <a:t>&amp;\text{So the error $E$ for the whole segment from } n=0 \text{ to } N-1 \text { is }\\</a:t>
            </a:r>
          </a:p>
          <a:p>
            <a:r>
              <a:rPr lang="en-US" dirty="0">
                <a:effectLst/>
              </a:rPr>
              <a:t>&amp;R=\sum_{n=0}^{n=N-1}\left( 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 \right)^2</a:t>
            </a:r>
          </a:p>
          <a:p>
            <a:r>
              <a:rPr lang="en-US" dirty="0">
                <a:effectLst/>
              </a:rPr>
              <a:t>\end{split}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58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\begin{equation}\label{eq3_LPC1}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&amp;\text{The predicted value } 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 \text{ is denoted by }\tilde{s}_n\\</a:t>
            </a:r>
          </a:p>
          <a:p>
            <a:r>
              <a:rPr lang="en-US" dirty="0">
                <a:effectLst/>
              </a:rPr>
              <a:t>&amp;\tilde{s}_n=a_1s_{n-1}+a_2s_{n-2}+...+</a:t>
            </a:r>
            <a:r>
              <a:rPr lang="en-US" dirty="0" err="1">
                <a:effectLst/>
              </a:rPr>
              <a:t>a_ps</a:t>
            </a:r>
            <a:r>
              <a:rPr lang="en-US" dirty="0">
                <a:effectLst/>
              </a:rPr>
              <a:t>_{n-p}---(*)\\</a:t>
            </a:r>
          </a:p>
          <a:p>
            <a:r>
              <a:rPr lang="en-US" dirty="0">
                <a:effectLst/>
              </a:rPr>
              <a:t>&amp;\text{predicted error }\\</a:t>
            </a:r>
          </a:p>
          <a:p>
            <a:r>
              <a:rPr lang="en-US" dirty="0">
                <a:effectLst/>
              </a:rPr>
              <a:t>&amp;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-\tilde{s}, \text{from} (*)\\</a:t>
            </a:r>
          </a:p>
          <a:p>
            <a:r>
              <a:rPr lang="en-US" dirty="0">
                <a:effectLst/>
              </a:rPr>
              <a:t>&amp;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-(a_1s_{n-1}+a_2s_{n-2}+...+</a:t>
            </a:r>
            <a:r>
              <a:rPr lang="en-US" dirty="0" err="1">
                <a:effectLst/>
              </a:rPr>
              <a:t>a_ps</a:t>
            </a:r>
            <a:r>
              <a:rPr lang="en-US" dirty="0">
                <a:effectLst/>
              </a:rPr>
              <a:t>_{n-p})\\</a:t>
            </a:r>
          </a:p>
          <a:p>
            <a:r>
              <a:rPr lang="en-US" dirty="0">
                <a:effectLst/>
              </a:rPr>
              <a:t>&amp;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-\sum_{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=p}</a:t>
            </a:r>
            <a:r>
              <a:rPr lang="en-US" dirty="0" err="1">
                <a:effectLst/>
              </a:rPr>
              <a:t>a_is</a:t>
            </a:r>
            <a:r>
              <a:rPr lang="en-US" dirty="0">
                <a:effectLst/>
              </a:rPr>
              <a:t>_{n-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},\\</a:t>
            </a:r>
          </a:p>
          <a:p>
            <a:r>
              <a:rPr lang="en-US" dirty="0">
                <a:effectLst/>
              </a:rPr>
              <a:t>&amp;\text{So the whole frame from n=0 to N-1}\\</a:t>
            </a:r>
          </a:p>
          <a:p>
            <a:r>
              <a:rPr lang="en-US" dirty="0">
                <a:effectLst/>
              </a:rPr>
              <a:t>&amp;E=\sum_{n=1}^{n=N-1}{(</a:t>
            </a:r>
            <a:r>
              <a:rPr lang="en-US" dirty="0" err="1">
                <a:effectLst/>
              </a:rPr>
              <a:t>e_n</a:t>
            </a:r>
            <a:r>
              <a:rPr lang="en-US" dirty="0">
                <a:effectLst/>
              </a:rPr>
              <a:t>)}^2=\sum_{n=1}^{n=N-1}{\left( 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-\sum_{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=1}^{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=p}</a:t>
            </a:r>
            <a:r>
              <a:rPr lang="en-US" dirty="0" err="1">
                <a:effectLst/>
              </a:rPr>
              <a:t>a_is</a:t>
            </a:r>
            <a:r>
              <a:rPr lang="en-US" dirty="0">
                <a:effectLst/>
              </a:rPr>
              <a:t>_{n-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} \right) }^2\\</a:t>
            </a:r>
          </a:p>
          <a:p>
            <a:r>
              <a:rPr lang="en-US" dirty="0">
                <a:effectLst/>
              </a:rPr>
              <a:t>&amp;\text{To find } a_{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=1,2,...p} \text{ that generate } E_{min}, \text{solve }\</a:t>
            </a:r>
            <a:r>
              <a:rPr lang="en-US" dirty="0" err="1">
                <a:effectLst/>
              </a:rPr>
              <a:t>frac</a:t>
            </a:r>
            <a:r>
              <a:rPr lang="en-US" dirty="0">
                <a:effectLst/>
              </a:rPr>
              <a:t>{\partial E}{\partial </a:t>
            </a:r>
            <a:r>
              <a:rPr lang="en-US" dirty="0" err="1">
                <a:effectLst/>
              </a:rPr>
              <a:t>a_i</a:t>
            </a:r>
            <a:r>
              <a:rPr lang="en-US" dirty="0">
                <a:effectLst/>
              </a:rPr>
              <a:t>}=0 \text{ for all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=1,2,...,p}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52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\begin{equation}\label{eq3_LPC2}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&amp;\begin{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r_0 &amp; r_1 &amp; r_2 &amp; ..., &amp; r_{p-1} \\</a:t>
            </a:r>
          </a:p>
          <a:p>
            <a:r>
              <a:rPr lang="en-US" dirty="0">
                <a:effectLst/>
              </a:rPr>
              <a:t>r_1 &amp; r_0 &amp; r_1 &amp; ..., &amp; r_{p-2} \\</a:t>
            </a:r>
          </a:p>
          <a:p>
            <a:r>
              <a:rPr lang="en-US" dirty="0">
                <a:effectLst/>
              </a:rPr>
              <a:t>r_2 &amp; r_1 &amp; r_0 &amp; ..., &amp; r_{p-3} \\</a:t>
            </a:r>
          </a:p>
          <a:p>
            <a:r>
              <a:rPr lang="en-US" dirty="0">
                <a:effectLst/>
              </a:rPr>
              <a:t>: &amp; : &amp; : &amp; ..., &amp; : \\</a:t>
            </a:r>
          </a:p>
          <a:p>
            <a:r>
              <a:rPr lang="en-US" dirty="0">
                <a:effectLst/>
              </a:rPr>
              <a:t>r_{p-1} &amp; r_{p-2} &amp; r_{p-3} &amp; ..., &amp; r_0 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a_1\\</a:t>
            </a:r>
          </a:p>
          <a:p>
            <a:r>
              <a:rPr lang="en-US" dirty="0">
                <a:effectLst/>
              </a:rPr>
              <a:t>a_2\\</a:t>
            </a:r>
          </a:p>
          <a:p>
            <a:r>
              <a:rPr lang="en-US" dirty="0">
                <a:effectLst/>
              </a:rPr>
              <a:t>a_3\\</a:t>
            </a:r>
          </a:p>
          <a:p>
            <a:r>
              <a:rPr lang="en-US" dirty="0">
                <a:effectLst/>
              </a:rPr>
              <a:t>:\\</a:t>
            </a:r>
          </a:p>
          <a:p>
            <a:r>
              <a:rPr lang="en-US" dirty="0">
                <a:effectLst/>
              </a:rPr>
              <a:t>a_{p}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}=</a:t>
            </a:r>
          </a:p>
          <a:p>
            <a:r>
              <a:rPr lang="en-US" dirty="0">
                <a:effectLst/>
              </a:rPr>
              <a:t>%</a:t>
            </a:r>
          </a:p>
          <a:p>
            <a:r>
              <a:rPr lang="en-US" dirty="0">
                <a:effectLst/>
              </a:rPr>
              <a:t>\begin{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</a:t>
            </a:r>
          </a:p>
          <a:p>
            <a:r>
              <a:rPr lang="en-US" dirty="0">
                <a:effectLst/>
              </a:rPr>
              <a:t>r_1\\</a:t>
            </a:r>
          </a:p>
          <a:p>
            <a:r>
              <a:rPr lang="en-US" dirty="0">
                <a:effectLst/>
              </a:rPr>
              <a:t>r_2\\</a:t>
            </a:r>
          </a:p>
          <a:p>
            <a:r>
              <a:rPr lang="en-US" dirty="0">
                <a:effectLst/>
              </a:rPr>
              <a:t>r_3\\</a:t>
            </a:r>
          </a:p>
          <a:p>
            <a:r>
              <a:rPr lang="en-US" dirty="0">
                <a:effectLst/>
              </a:rPr>
              <a:t>:\\</a:t>
            </a:r>
          </a:p>
          <a:p>
            <a:r>
              <a:rPr lang="en-US" dirty="0">
                <a:effectLst/>
              </a:rPr>
              <a:t>r_{p}</a:t>
            </a:r>
          </a:p>
          <a:p>
            <a:r>
              <a:rPr lang="en-US" dirty="0">
                <a:effectLst/>
              </a:rPr>
              <a:t>\end{</a:t>
            </a:r>
            <a:r>
              <a:rPr lang="en-US" dirty="0" err="1">
                <a:effectLst/>
              </a:rPr>
              <a:t>bmatrix</a:t>
            </a:r>
            <a:r>
              <a:rPr lang="en-US" dirty="0">
                <a:effectLst/>
              </a:rPr>
              <a:t>}-----(**)\\</a:t>
            </a:r>
          </a:p>
          <a:p>
            <a:r>
              <a:rPr lang="en-US" dirty="0">
                <a:effectLst/>
              </a:rPr>
              <a:t>&amp;\text{where } r_0=\sum_{n=0}^{n=N-1-0}(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), </a:t>
            </a:r>
            <a:r>
              <a:rPr lang="en-US" dirty="0" err="1">
                <a:effectLst/>
              </a:rPr>
              <a:t>r_i</a:t>
            </a:r>
            <a:r>
              <a:rPr lang="en-US" dirty="0">
                <a:effectLst/>
              </a:rPr>
              <a:t>=\sum_{n=0}^{n=N-1-i}(</a:t>
            </a:r>
            <a:r>
              <a:rPr lang="en-US" dirty="0" err="1">
                <a:effectLst/>
              </a:rPr>
              <a:t>s_n</a:t>
            </a:r>
            <a:r>
              <a:rPr lang="en-US" dirty="0">
                <a:effectLst/>
              </a:rPr>
              <a:t> \</a:t>
            </a:r>
            <a:r>
              <a:rPr lang="en-US" dirty="0" err="1">
                <a:effectLst/>
              </a:rPr>
              <a:t>cdot</a:t>
            </a:r>
            <a:r>
              <a:rPr lang="en-US" dirty="0">
                <a:effectLst/>
              </a:rPr>
              <a:t> s_{</a:t>
            </a:r>
            <a:r>
              <a:rPr lang="en-US" dirty="0" err="1">
                <a:effectLst/>
              </a:rPr>
              <a:t>n+i</a:t>
            </a:r>
            <a:r>
              <a:rPr lang="en-US" dirty="0">
                <a:effectLst/>
              </a:rPr>
              <a:t>})=\text{ auto-correlation function } \\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\end{equation}\\</a:t>
            </a:r>
          </a:p>
          <a:p>
            <a:r>
              <a:rPr lang="en-US" dirty="0">
                <a:effectLst/>
              </a:rPr>
              <a:t>If we know $r_0,r_1,r_2,...,</a:t>
            </a:r>
            <a:r>
              <a:rPr lang="en-US" dirty="0" err="1">
                <a:effectLst/>
              </a:rPr>
              <a:t>r_p</a:t>
            </a:r>
            <a:r>
              <a:rPr lang="en-US" dirty="0">
                <a:effectLst/>
              </a:rPr>
              <a:t>$, we can find out $a_1,a_2,a_3,...,</a:t>
            </a:r>
            <a:r>
              <a:rPr lang="en-US" dirty="0" err="1">
                <a:effectLst/>
              </a:rPr>
              <a:t>a_p</a:t>
            </a:r>
            <a:r>
              <a:rPr lang="en-US" dirty="0">
                <a:effectLst/>
              </a:rPr>
              <a:t>$ by the set of equation in (**). See \cite{</a:t>
            </a:r>
            <a:r>
              <a:rPr lang="en-US" dirty="0" err="1">
                <a:effectLst/>
              </a:rPr>
              <a:t>LPC_wiki</a:t>
            </a:r>
            <a:r>
              <a:rPr lang="en-US" dirty="0">
                <a:effectLst/>
              </a:rPr>
              <a:t>} for more information.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94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\begin{equation}\label{eq3_LPC3}</a:t>
            </a:r>
          </a:p>
          <a:p>
            <a:r>
              <a:rPr lang="en-US" dirty="0">
                <a:effectLst/>
              </a:rPr>
              <a:t>\begin{split}</a:t>
            </a:r>
          </a:p>
          <a:p>
            <a:r>
              <a:rPr lang="en-US" dirty="0">
                <a:effectLst/>
              </a:rPr>
              <a:t>&amp;r_0=s_0 </a:t>
            </a:r>
            <a:r>
              <a:rPr lang="en-US" dirty="0" err="1">
                <a:effectLst/>
              </a:rPr>
              <a:t>s_0</a:t>
            </a:r>
            <a:r>
              <a:rPr lang="en-US" dirty="0">
                <a:effectLst/>
              </a:rPr>
              <a:t> + s_1 </a:t>
            </a:r>
            <a:r>
              <a:rPr lang="en-US" dirty="0" err="1">
                <a:effectLst/>
              </a:rPr>
              <a:t>s_1</a:t>
            </a:r>
            <a:r>
              <a:rPr lang="en-US" dirty="0">
                <a:effectLst/>
              </a:rPr>
              <a:t> +s_2 </a:t>
            </a:r>
            <a:r>
              <a:rPr lang="en-US" dirty="0" err="1">
                <a:effectLst/>
              </a:rPr>
              <a:t>s_2</a:t>
            </a:r>
            <a:r>
              <a:rPr lang="en-US" dirty="0">
                <a:effectLst/>
              </a:rPr>
              <a:t> +s_3 </a:t>
            </a:r>
            <a:r>
              <a:rPr lang="en-US" dirty="0" err="1">
                <a:effectLst/>
              </a:rPr>
              <a:t>s_3</a:t>
            </a:r>
            <a:r>
              <a:rPr lang="en-US" dirty="0">
                <a:effectLst/>
              </a:rPr>
              <a:t> +s_4 </a:t>
            </a:r>
            <a:r>
              <a:rPr lang="en-US" dirty="0" err="1">
                <a:effectLst/>
              </a:rPr>
              <a:t>s_4</a:t>
            </a:r>
            <a:r>
              <a:rPr lang="en-US" dirty="0">
                <a:effectLst/>
              </a:rPr>
              <a:t> +...+s_{511} s_{511}\\</a:t>
            </a:r>
          </a:p>
          <a:p>
            <a:r>
              <a:rPr lang="en-US" dirty="0">
                <a:effectLst/>
              </a:rPr>
              <a:t>&amp;r_1=s_0 s_1 + s_1 s_2 +s_2 s_3 +s_3 s_4 +s_4 s_5 +...+s_{510} s_{511}\\</a:t>
            </a:r>
          </a:p>
          <a:p>
            <a:r>
              <a:rPr lang="en-US" dirty="0">
                <a:effectLst/>
              </a:rPr>
              <a:t>&amp;r_2=s_0 s_2 + s_1 s_3 +s_2 s_4 +s_3 s_5 +s_4 s_6 +...+s_{509} s_{511}\\</a:t>
            </a:r>
          </a:p>
          <a:p>
            <a:r>
              <a:rPr lang="en-US" dirty="0">
                <a:effectLst/>
              </a:rPr>
              <a:t>&amp;r_3=s_0 s_3 + s_1 s_4 +s_2 s_5 +s_3 s_6 +s_4 s_7 +...+s_{508} s_{511}\\</a:t>
            </a:r>
          </a:p>
          <a:p>
            <a:r>
              <a:rPr lang="en-US" dirty="0">
                <a:effectLst/>
              </a:rPr>
              <a:t>:\\</a:t>
            </a:r>
          </a:p>
          <a:p>
            <a:r>
              <a:rPr lang="en-US" dirty="0">
                <a:effectLst/>
              </a:rPr>
              <a:t>&amp;r_7=s_0 s_7 + s_1 s_8 +s_2 s_9 +s_3 s_{10} +s_4 s_{11} +...+s_{504} s_{511}\\</a:t>
            </a:r>
          </a:p>
          <a:p>
            <a:r>
              <a:rPr lang="en-US" dirty="0">
                <a:effectLst/>
              </a:rPr>
              <a:t>&amp;r_8=s_0 s_8 + s_1 s_9 +s_2 s_{10} +s_3 s_{11} +s_4 s_{12} +...+s_{503} s_{511}\\</a:t>
            </a:r>
          </a:p>
          <a:p>
            <a:r>
              <a:rPr lang="en-US" dirty="0">
                <a:effectLst/>
              </a:rPr>
              <a:t>\end{split}</a:t>
            </a:r>
          </a:p>
          <a:p>
            <a:r>
              <a:rPr lang="en-US" dirty="0">
                <a:effectLst/>
              </a:rPr>
              <a:t>\end{equation}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94A-E5E4-44B7-BEE1-68DA44E73875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79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F96-867F-4EE8-8394-585EE08E23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8D7D-EA92-4F19-9816-0516289CB4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91A9-3137-44A5-9C32-D598B12D42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62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8912225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941763"/>
            <a:ext cx="8912225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B5D1A-EBC4-4E00-BC1F-8A8AAE965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73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9913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A7383-5897-4A6F-A750-EE6AF110A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5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79913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600200"/>
            <a:ext cx="4379912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3941763"/>
            <a:ext cx="4379912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E68DF-02DA-49D8-9092-E76F2DA11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9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10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5B1-FE49-42B2-91E6-A22FA67160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9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025-F2D1-415A-B89D-7E4BE7CAC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0049-2F4A-4524-AFC2-A66EF339FC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C872-4F55-4AFF-AFA5-E983F73660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2BCF-6960-4D02-AE42-EDEE00212A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4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40F8-1548-49E4-A154-4930F31C2E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5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B347-6B96-408E-A673-CEEA59A170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1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1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5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AA41-3333-421E-93DF-872B5AA03F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0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iverse-review.ca/I10-85-cochlea2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rtz" TargetMode="External"/><Relationship Id="rId3" Type="http://schemas.openxmlformats.org/officeDocument/2006/relationships/hyperlink" Target="https://en.wikipedia.org/wiki/Stanley_Smith_Stevens" TargetMode="External"/><Relationship Id="rId7" Type="http://schemas.openxmlformats.org/officeDocument/2006/relationships/hyperlink" Target="https://en.wikipedia.org/wiki/Frequency" TargetMode="External"/><Relationship Id="rId2" Type="http://schemas.openxmlformats.org/officeDocument/2006/relationships/hyperlink" Target="https://en.wikipedia.org/wiki/Mel_sca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itch_(music)" TargetMode="External"/><Relationship Id="rId11" Type="http://schemas.openxmlformats.org/officeDocument/2006/relationships/hyperlink" Target="https://en.wikipedia.org/wiki/Octave" TargetMode="External"/><Relationship Id="rId5" Type="http://schemas.openxmlformats.org/officeDocument/2006/relationships/hyperlink" Target="https://en.wikipedia.org/wiki/Scale_(music)" TargetMode="External"/><Relationship Id="rId10" Type="http://schemas.openxmlformats.org/officeDocument/2006/relationships/hyperlink" Target="https://en.wikipedia.org/wiki/Interval_(music)" TargetMode="External"/><Relationship Id="rId4" Type="http://schemas.openxmlformats.org/officeDocument/2006/relationships/hyperlink" Target="https://en.wikipedia.org/wiki/Mel_scale#cite_note-stevens1937-1" TargetMode="External"/><Relationship Id="rId9" Type="http://schemas.openxmlformats.org/officeDocument/2006/relationships/hyperlink" Target="https://en.wikipedia.org/wiki/Decibe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hyperlink" Target="http://en.wikipedia.org/wiki/Mel_scal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se.cuhk.edu.hk/~khwong/www2/cmsc5707/sar1.wav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utu.be/cEvYV5cqW0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hyperlink" Target="http://www.mathworks.com/matlabcentral/fileexchange/13529-speech-compression-using-linear-predictive-coding" TargetMode="Externa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3529-speech-compression-using-linear-predictive-coding/content/LPC_fin" TargetMode="External"/><Relationship Id="rId2" Type="http://schemas.openxmlformats.org/officeDocument/2006/relationships/hyperlink" Target="https://youtu.be/KpmvGju_Wc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mvGju_Wc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mathworks.com/matlabcentral/fileexchange/41228-dft-and-idft/content/Untitled3.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itg.vlab.co.in/?sub=59&amp;brch=164&amp;sim=615&amp;cnt=1" TargetMode="External"/><Relationship Id="rId2" Type="http://schemas.openxmlformats.org/officeDocument/2006/relationships/hyperlink" Target="http://fourier.eng.hmc.edu/e101/lectures/handout3/node2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itg.vlab.co.in/?sub=59&amp;brch=164&amp;sim=615&amp;cnt=1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ngineeringproductivitytools.com/stuff/T0001/PT01.HT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200" dirty="0"/>
              <a:t>Ch. 3: Feature extraction from audi</a:t>
            </a:r>
            <a:r>
              <a:rPr lang="en-US" altLang="zh-CN" sz="5400" dirty="0">
                <a:ea typeface="新細明體" pitchFamily="18" charset="-120"/>
              </a:rPr>
              <a:t>o signals</a:t>
            </a:r>
            <a:endParaRPr lang="zh-TW" altLang="en-US" sz="5200" dirty="0">
              <a:ea typeface="新細明體" pitchFamily="18" charset="-120"/>
            </a:endParaRPr>
          </a:p>
        </p:txBody>
      </p:sp>
      <p:sp>
        <p:nvSpPr>
          <p:cNvPr id="307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531812" y="4039437"/>
            <a:ext cx="9144000" cy="2209800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zh-TW" sz="2800" dirty="0">
                <a:ea typeface="新細明體" pitchFamily="18" charset="-120"/>
              </a:rPr>
              <a:t>We will study</a:t>
            </a:r>
          </a:p>
          <a:p>
            <a:pPr marL="514350" indent="-514350" algn="l" eaLnBrk="1" hangingPunct="1">
              <a:buFont typeface="Garamond" pitchFamily="18" charset="0"/>
              <a:buAutoNum type="alphaUcPeriod"/>
            </a:pPr>
            <a:r>
              <a:rPr lang="en-US" altLang="zh-TW" sz="2800" dirty="0">
                <a:ea typeface="新細明體" pitchFamily="18" charset="-120"/>
              </a:rPr>
              <a:t>Filtering</a:t>
            </a:r>
          </a:p>
          <a:p>
            <a:pPr marL="514350" indent="-514350" algn="l" eaLnBrk="1" hangingPunct="1">
              <a:buFont typeface="Garamond" pitchFamily="18" charset="0"/>
              <a:buAutoNum type="alphaUcPeriod"/>
            </a:pPr>
            <a:r>
              <a:rPr lang="en-US" altLang="zh-TW" sz="2800" dirty="0">
                <a:ea typeface="新細明體" pitchFamily="18" charset="-120"/>
              </a:rPr>
              <a:t>Mel scale</a:t>
            </a:r>
          </a:p>
          <a:p>
            <a:pPr marL="514350" indent="-514350" algn="l" eaLnBrk="1" hangingPunct="1">
              <a:buFont typeface="Garamond" pitchFamily="18" charset="0"/>
              <a:buAutoNum type="alphaUcPeriod"/>
            </a:pPr>
            <a:r>
              <a:rPr lang="en-US" altLang="zh-TW" sz="2800" dirty="0">
                <a:ea typeface="新細明體" pitchFamily="18" charset="-120"/>
              </a:rPr>
              <a:t>Linear predictive coding LPC</a:t>
            </a:r>
          </a:p>
          <a:p>
            <a:pPr marL="514350" indent="-514350" algn="l" eaLnBrk="1" hangingPunct="1">
              <a:buFont typeface="Garamond" pitchFamily="18" charset="0"/>
              <a:buAutoNum type="alphaUcPeriod"/>
            </a:pPr>
            <a:r>
              <a:rPr lang="en-US" altLang="zh-TW" sz="2800" dirty="0" err="1">
                <a:ea typeface="新細明體" pitchFamily="18" charset="-120"/>
              </a:rPr>
              <a:t>Cepstrum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7618413" y="609600"/>
            <a:ext cx="559769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C3CA9-DD5F-43F2-85DA-685C77B7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B20C7-4545-4758-9C37-7473BD6E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F96-867F-4EE8-8394-585EE08E236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74638"/>
            <a:ext cx="891254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(B) Mel Scale:</a:t>
            </a:r>
            <a:br>
              <a:rPr lang="en-US" altLang="en-US" sz="4000" dirty="0"/>
            </a:br>
            <a:r>
              <a:rPr lang="en-US" altLang="en-US" sz="4000" dirty="0"/>
              <a:t>Inner ear and the cochlea</a:t>
            </a:r>
            <a:br>
              <a:rPr lang="en-US" altLang="zh-CN" sz="4000" dirty="0">
                <a:ea typeface="SimSun" pitchFamily="2" charset="-122"/>
              </a:rPr>
            </a:br>
            <a:r>
              <a:rPr lang="en-US" altLang="zh-CN" sz="4000" dirty="0">
                <a:ea typeface="SimSun" pitchFamily="2" charset="-122"/>
              </a:rPr>
              <a:t>(human also has filter bands)</a:t>
            </a:r>
            <a:endParaRPr lang="en-US" altLang="en-US" sz="4000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Ear and cochlea</a:t>
            </a:r>
          </a:p>
        </p:txBody>
      </p:sp>
      <p:pic>
        <p:nvPicPr>
          <p:cNvPr id="12294" name="Picture 4" descr="I10-85-cochle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1828800"/>
            <a:ext cx="35385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6" descr="ea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438400"/>
            <a:ext cx="396240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439738" y="6356350"/>
            <a:ext cx="504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hlinkClick r:id="rId4"/>
              </a:rPr>
              <a:t>http://universe-review.ca/I10-85-cochlea2.jpg</a:t>
            </a:r>
            <a:endParaRPr lang="en-US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http://www.edu.ipa.go.jp/chiyo/HuBEd/HTML1/en/3D/ear.html</a:t>
            </a: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5164E-98E2-42C6-8B18-6ABC4789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936E-EE87-4561-A556-6C4867A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Mel filter bands</a:t>
            </a:r>
            <a:r>
              <a:rPr lang="en-US" altLang="zh-CN" sz="4000">
                <a:ea typeface="SimSun" pitchFamily="2" charset="-122"/>
              </a:rPr>
              <a:t> (found by </a:t>
            </a:r>
            <a:r>
              <a:rPr lang="en-US" altLang="en-US" sz="4000"/>
              <a:t>psychological and instrumentation</a:t>
            </a:r>
            <a:r>
              <a:rPr lang="en-US" altLang="zh-CN" sz="4000">
                <a:ea typeface="SimSun" pitchFamily="2" charset="-122"/>
              </a:rPr>
              <a:t> experiments)</a:t>
            </a:r>
            <a:endParaRPr lang="en-US" altLang="en-US" sz="400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3694113" cy="45307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itchFamily="2" charset="-122"/>
              </a:rPr>
              <a:t>Freq. lower than 1 KHz has narrower bands (and in  linear scale)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Higher frequencies have larger bands (and in log scale)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More filter below 1KHz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Less filters above 1KHz</a:t>
            </a:r>
          </a:p>
        </p:txBody>
      </p:sp>
      <p:pic>
        <p:nvPicPr>
          <p:cNvPr id="13318" name="Picture 5" descr="http://instruct1.cit.cornell.edu/courses/ece576/FinalProjects/f2008/pae26_jsc59/pae26_jsc59/images/melfi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2133600"/>
            <a:ext cx="5334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989013" y="6629400"/>
            <a:ext cx="6773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http://instruct1.cit.cornell.edu/courses/ece576/FinalProjects/f2008/pae26_jsc59/pae26_jsc59/images/melfilt.png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722813" y="1531938"/>
            <a:ext cx="9350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6246813" y="63246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CA4EA-5188-4ED0-B960-C2E0BB42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4DBBB-2A72-479A-B417-713F5AA8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383-5897-4A6F-A750-EE6AF110ACE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Mel scale (Melody scale)</a:t>
            </a:r>
            <a:br>
              <a:rPr lang="en-US" altLang="en-US" sz="2800" dirty="0"/>
            </a:br>
            <a:r>
              <a:rPr lang="en-US" altLang="en-US" sz="2400" i="1" dirty="0"/>
              <a:t>From </a:t>
            </a:r>
            <a:r>
              <a:rPr lang="en-US" sz="2400" dirty="0">
                <a:hlinkClick r:id="rId2"/>
              </a:rPr>
              <a:t>https://en.wikipedia.org/wiki/Mel_scale </a:t>
            </a:r>
            <a:br>
              <a:rPr lang="en-US" sz="2400" dirty="0"/>
            </a:br>
            <a:endParaRPr lang="en-US" altLang="en-US" sz="2800" dirty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5613" y="1600200"/>
            <a:ext cx="8912225" cy="453072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Measure relative strength in perception of different frequencies.</a:t>
            </a:r>
          </a:p>
          <a:p>
            <a:r>
              <a:rPr lang="en-US" sz="2400" i="1" dirty="0"/>
              <a:t>The </a:t>
            </a:r>
            <a:r>
              <a:rPr lang="en-US" sz="2400" b="1" i="1" dirty="0" err="1"/>
              <a:t>mel</a:t>
            </a:r>
            <a:r>
              <a:rPr lang="en-US" sz="2400" b="1" i="1" dirty="0"/>
              <a:t> scale</a:t>
            </a:r>
            <a:r>
              <a:rPr lang="en-US" sz="2400" i="1" dirty="0"/>
              <a:t>, named by </a:t>
            </a:r>
            <a:r>
              <a:rPr lang="en-US" sz="2400" i="1" dirty="0">
                <a:hlinkClick r:id="rId3" tooltip="Stanley Smith Stevens"/>
              </a:rPr>
              <a:t>Stevens</a:t>
            </a:r>
            <a:r>
              <a:rPr lang="en-US" sz="2400" i="1" dirty="0"/>
              <a:t>, Volkmann, and Newman in 1937,</a:t>
            </a:r>
            <a:r>
              <a:rPr lang="en-US" sz="2400" i="1" baseline="30000" dirty="0">
                <a:hlinkClick r:id="rId4"/>
              </a:rPr>
              <a:t>[1]</a:t>
            </a:r>
            <a:r>
              <a:rPr lang="en-US" sz="2400" i="1" dirty="0"/>
              <a:t> is a perceptual </a:t>
            </a:r>
            <a:r>
              <a:rPr lang="en-US" sz="2400" i="1" dirty="0">
                <a:hlinkClick r:id="rId5" tooltip="Scale (music)"/>
              </a:rPr>
              <a:t>scale</a:t>
            </a:r>
            <a:r>
              <a:rPr lang="en-US" sz="2400" i="1" dirty="0"/>
              <a:t> of </a:t>
            </a:r>
            <a:r>
              <a:rPr lang="en-US" sz="2400" i="1" dirty="0">
                <a:hlinkClick r:id="rId6" tooltip="Pitch (music)"/>
              </a:rPr>
              <a:t>pitches</a:t>
            </a:r>
            <a:r>
              <a:rPr lang="en-US" sz="2400" i="1" dirty="0"/>
              <a:t> judged by listeners to be equal in distance from one another. The reference point between this scale and normal </a:t>
            </a:r>
            <a:r>
              <a:rPr lang="en-US" sz="2400" i="1" dirty="0">
                <a:hlinkClick r:id="rId7" tooltip="Frequency"/>
              </a:rPr>
              <a:t>frequency</a:t>
            </a:r>
            <a:r>
              <a:rPr lang="en-US" sz="2400" i="1" dirty="0"/>
              <a:t> measurement is defined by assigning a perceptual pitch of 1000 </a:t>
            </a:r>
            <a:r>
              <a:rPr lang="en-US" sz="2400" i="1" dirty="0" err="1"/>
              <a:t>mels</a:t>
            </a:r>
            <a:r>
              <a:rPr lang="en-US" sz="2400" i="1" dirty="0"/>
              <a:t> to a 1000 </a:t>
            </a:r>
            <a:r>
              <a:rPr lang="en-US" sz="2400" i="1" dirty="0">
                <a:hlinkClick r:id="rId8" tooltip="Hertz"/>
              </a:rPr>
              <a:t>Hz</a:t>
            </a:r>
            <a:r>
              <a:rPr lang="en-US" sz="2400" i="1" dirty="0"/>
              <a:t> tone, 40 </a:t>
            </a:r>
            <a:r>
              <a:rPr lang="en-US" sz="2400" i="1" dirty="0">
                <a:hlinkClick r:id="rId9" tooltip="Decibel"/>
              </a:rPr>
              <a:t>dB</a:t>
            </a:r>
            <a:r>
              <a:rPr lang="en-US" sz="2400" i="1" dirty="0"/>
              <a:t> above the listener's threshold. Above about 500 Hz, increasingly large </a:t>
            </a:r>
            <a:r>
              <a:rPr lang="en-US" sz="2400" i="1" dirty="0">
                <a:hlinkClick r:id="rId10" tooltip="Interval (music)"/>
              </a:rPr>
              <a:t>intervals</a:t>
            </a:r>
            <a:r>
              <a:rPr lang="en-US" sz="2400" i="1" dirty="0"/>
              <a:t> are judged by listeners to produce equal pitch increments. As a result, four </a:t>
            </a:r>
            <a:r>
              <a:rPr lang="en-US" sz="2400" i="1" dirty="0">
                <a:hlinkClick r:id="rId11" tooltip="Octave"/>
              </a:rPr>
              <a:t>octaves</a:t>
            </a:r>
            <a:r>
              <a:rPr lang="en-US" sz="2400" i="1" dirty="0"/>
              <a:t> on the hertz scale above 500 Hz are judged to comprise about two octaves on the </a:t>
            </a:r>
            <a:r>
              <a:rPr lang="en-US" sz="2400" i="1" dirty="0" err="1"/>
              <a:t>mel</a:t>
            </a:r>
            <a:r>
              <a:rPr lang="en-US" sz="2400" i="1" dirty="0"/>
              <a:t> scale. The name </a:t>
            </a:r>
            <a:r>
              <a:rPr lang="en-US" sz="2400" b="1" i="1" dirty="0" err="1"/>
              <a:t>mel</a:t>
            </a:r>
            <a:r>
              <a:rPr lang="en-US" sz="2400" i="1" dirty="0"/>
              <a:t> comes from the word </a:t>
            </a:r>
            <a:r>
              <a:rPr lang="en-US" sz="2400" b="1" i="1" dirty="0"/>
              <a:t>melody</a:t>
            </a:r>
            <a:r>
              <a:rPr lang="en-US" sz="2400" i="1" dirty="0"/>
              <a:t> to indicate that the scale is based on pitch comparisons.</a:t>
            </a:r>
            <a:endParaRPr lang="en-US" altLang="en-US" sz="4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3568A-46BC-49C5-81C0-F7375B11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523C-14F8-4806-8E3B-78309FE2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Critical band scale: Mel scale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" y="1565275"/>
            <a:ext cx="4379913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Based on perceptual studies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Log. scale when freq. is above 1KHz </a:t>
            </a:r>
            <a:endParaRPr lang="en-US" altLang="zh-CN" sz="20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Linear scale when freq. is below 1KHz</a:t>
            </a:r>
          </a:p>
          <a:p>
            <a:pPr lvl="1" eaLnBrk="1" hangingPunct="1"/>
            <a:endParaRPr lang="en-US" altLang="zh-TW" sz="2000" dirty="0">
              <a:ea typeface="新細明體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Popular scales are the “Mel” (stands for melody) or “Bark” scales</a:t>
            </a:r>
          </a:p>
        </p:txBody>
      </p:sp>
      <p:graphicFrame>
        <p:nvGraphicFramePr>
          <p:cNvPr id="15373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22363" y="5086350"/>
          <a:ext cx="3505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511300" imgH="431800" progId="Equation.3">
                  <p:embed/>
                </p:oleObj>
              </mc:Choice>
              <mc:Fallback>
                <p:oleObj name="公式" r:id="rId3" imgW="15113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086350"/>
                        <a:ext cx="3505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12" descr="300px-Mel-Hz_pl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478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3"/>
          <p:cNvSpPr txBox="1">
            <a:spLocks noChangeArrowheads="1"/>
          </p:cNvSpPr>
          <p:nvPr/>
        </p:nvSpPr>
        <p:spPr bwMode="auto">
          <a:xfrm>
            <a:off x="6018213" y="579120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(f) </a:t>
            </a:r>
            <a:r>
              <a:rPr lang="en-US" altLang="en-US" sz="1800"/>
              <a:t>Freq in hz</a:t>
            </a: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4570413" y="1232261"/>
            <a:ext cx="7953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Scale</a:t>
            </a:r>
            <a:endParaRPr lang="en-US" altLang="zh-CN" sz="1800">
              <a:ea typeface="SimSun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(m)</a:t>
            </a:r>
            <a:endParaRPr lang="en-US" altLang="en-US" sz="1800"/>
          </a:p>
        </p:txBody>
      </p:sp>
      <p:sp>
        <p:nvSpPr>
          <p:cNvPr id="15369" name="Oval 15"/>
          <p:cNvSpPr>
            <a:spLocks noChangeArrowheads="1"/>
          </p:cNvSpPr>
          <p:nvPr/>
        </p:nvSpPr>
        <p:spPr bwMode="auto">
          <a:xfrm>
            <a:off x="5408613" y="4419600"/>
            <a:ext cx="990600" cy="14478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>
            <a:off x="3808414" y="2362200"/>
            <a:ext cx="2895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7"/>
          <p:cNvSpPr>
            <a:spLocks noChangeShapeType="1"/>
          </p:cNvSpPr>
          <p:nvPr/>
        </p:nvSpPr>
        <p:spPr bwMode="auto">
          <a:xfrm>
            <a:off x="3808413" y="3048000"/>
            <a:ext cx="19050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Oval 18"/>
          <p:cNvSpPr>
            <a:spLocks noChangeArrowheads="1"/>
          </p:cNvSpPr>
          <p:nvPr/>
        </p:nvSpPr>
        <p:spPr bwMode="auto">
          <a:xfrm rot="3203497">
            <a:off x="6970713" y="952500"/>
            <a:ext cx="1219200" cy="4191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973138" y="6391275"/>
            <a:ext cx="4822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800">
                <a:hlinkClick r:id="rId6"/>
              </a:rPr>
              <a:t>http://en.wikipedia.org/wiki/Mel_scale</a:t>
            </a:r>
            <a:endParaRPr lang="en-US" altLang="zh-TW" sz="1800"/>
          </a:p>
        </p:txBody>
      </p:sp>
      <p:sp>
        <p:nvSpPr>
          <p:cNvPr id="15375" name="Line 22"/>
          <p:cNvSpPr>
            <a:spLocks noChangeShapeType="1"/>
          </p:cNvSpPr>
          <p:nvPr/>
        </p:nvSpPr>
        <p:spPr bwMode="auto">
          <a:xfrm>
            <a:off x="7999413" y="23622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6" name="Line 23"/>
          <p:cNvSpPr>
            <a:spLocks noChangeShapeType="1"/>
          </p:cNvSpPr>
          <p:nvPr/>
        </p:nvSpPr>
        <p:spPr bwMode="auto">
          <a:xfrm>
            <a:off x="8380413" y="220980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7" name="Line 24"/>
          <p:cNvSpPr>
            <a:spLocks noChangeShapeType="1"/>
          </p:cNvSpPr>
          <p:nvPr/>
        </p:nvSpPr>
        <p:spPr bwMode="auto">
          <a:xfrm flipH="1">
            <a:off x="5266519" y="2362200"/>
            <a:ext cx="2732894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8" name="Line 25"/>
          <p:cNvSpPr>
            <a:spLocks noChangeShapeType="1"/>
          </p:cNvSpPr>
          <p:nvPr/>
        </p:nvSpPr>
        <p:spPr bwMode="auto">
          <a:xfrm flipH="1">
            <a:off x="5256213" y="2209800"/>
            <a:ext cx="312419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9" name="Text Box 26"/>
          <p:cNvSpPr txBox="1">
            <a:spLocks noChangeArrowheads="1"/>
          </p:cNvSpPr>
          <p:nvPr/>
        </p:nvSpPr>
        <p:spPr bwMode="auto">
          <a:xfrm>
            <a:off x="4087693" y="2074403"/>
            <a:ext cx="117882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m=150</a:t>
            </a:r>
          </a:p>
        </p:txBody>
      </p:sp>
      <p:sp>
        <p:nvSpPr>
          <p:cNvPr id="15380" name="Text Box 27"/>
          <p:cNvSpPr txBox="1">
            <a:spLocks noChangeArrowheads="1"/>
          </p:cNvSpPr>
          <p:nvPr/>
        </p:nvSpPr>
        <p:spPr bwMode="auto">
          <a:xfrm>
            <a:off x="7985125" y="5748338"/>
            <a:ext cx="187773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</a:t>
            </a:r>
            <a:r>
              <a:rPr lang="en-US" altLang="en-US" sz="1800" dirty="0"/>
              <a:t>f=7000-6000</a:t>
            </a:r>
          </a:p>
        </p:txBody>
      </p:sp>
      <p:sp>
        <p:nvSpPr>
          <p:cNvPr id="15381" name="Text Box 29"/>
          <p:cNvSpPr txBox="1">
            <a:spLocks noChangeArrowheads="1"/>
          </p:cNvSpPr>
          <p:nvPr/>
        </p:nvSpPr>
        <p:spPr bwMode="auto">
          <a:xfrm>
            <a:off x="5865813" y="6203950"/>
            <a:ext cx="3757612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ym typeface="Symbol" pitchFamily="18" charset="2"/>
              </a:rPr>
              <a:t>Below 1KHz, </a:t>
            </a:r>
            <a:r>
              <a:rPr lang="en-US" altLang="en-US" sz="1800"/>
              <a:t>f</a:t>
            </a:r>
            <a:r>
              <a:rPr lang="en-US" altLang="en-US" sz="1800">
                <a:sym typeface="Symbol" pitchFamily="18" charset="2"/>
              </a:rPr>
              <a:t>m</a:t>
            </a:r>
            <a:r>
              <a:rPr lang="en-US" altLang="en-US" sz="1800"/>
              <a:t>, linear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ym typeface="Symbol" pitchFamily="18" charset="2"/>
              </a:rPr>
              <a:t>Above 1KHz, </a:t>
            </a:r>
            <a:r>
              <a:rPr lang="en-US" altLang="en-US" sz="1800"/>
              <a:t>f&gt;</a:t>
            </a:r>
            <a:r>
              <a:rPr lang="en-US" altLang="en-US" sz="1800">
                <a:sym typeface="Symbol" pitchFamily="18" charset="2"/>
              </a:rPr>
              <a:t>m</a:t>
            </a:r>
            <a:r>
              <a:rPr lang="en-US" altLang="en-US" sz="1800"/>
              <a:t>, log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131E0-BFEE-47AC-9A96-29F85A5E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1A8EB-9E11-4929-B02E-6C49D1DF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383-5897-4A6F-A750-EE6AF110ACE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3.0: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Exercise (</a:t>
            </a:r>
            <a:r>
              <a:rPr lang="en-US" altLang="en-US" dirty="0" err="1"/>
              <a:t>i</a:t>
            </a:r>
            <a:r>
              <a:rPr lang="en-US" altLang="en-US" dirty="0"/>
              <a:t>): When the input frequency ranges from 200 to 800 Hz (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f=600Hz), what is the delta Mel (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m) in the Mel scale? </a:t>
            </a:r>
          </a:p>
          <a:p>
            <a:r>
              <a:rPr lang="en-US" altLang="en-US" dirty="0"/>
              <a:t>Exercise (ii): When the input frequency ranges from 6000 to 7000 Hz (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f=1000Hz), what is the delta Mel (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m) in the Mel scale? 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C96D6-9C54-4BC6-96F1-EEA2230F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A103A-66D9-4E8E-BD7A-7C404DD6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Matlab program to plot the mel scale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435" name="Text Placeholder 7"/>
          <p:cNvSpPr>
            <a:spLocks noGrp="1"/>
          </p:cNvSpPr>
          <p:nvPr>
            <p:ph type="body" idx="1"/>
          </p:nvPr>
        </p:nvSpPr>
        <p:spPr>
          <a:xfrm>
            <a:off x="463073" y="962662"/>
            <a:ext cx="4375467" cy="639762"/>
          </a:xfrm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18436" name="Content Placeholder 8"/>
          <p:cNvSpPr>
            <a:spLocks noGrp="1"/>
          </p:cNvSpPr>
          <p:nvPr>
            <p:ph sz="half" idx="2"/>
          </p:nvPr>
        </p:nvSpPr>
        <p:spPr>
          <a:xfrm>
            <a:off x="299745" y="747190"/>
            <a:ext cx="4765658" cy="395128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%plot </a:t>
            </a:r>
            <a:r>
              <a:rPr lang="en-US" altLang="en-US" sz="2000" dirty="0" err="1"/>
              <a:t>mel</a:t>
            </a:r>
            <a:r>
              <a:rPr lang="en-US" altLang="en-US" sz="2000" dirty="0"/>
              <a:t> scale, </a:t>
            </a:r>
            <a:r>
              <a:rPr lang="en-US" altLang="en-US" sz="2000" dirty="0" err="1"/>
              <a:t>matlab</a:t>
            </a:r>
            <a:endParaRPr lang="en-US" altLang="en-US" sz="2000" dirty="0"/>
          </a:p>
          <a:p>
            <a:r>
              <a:rPr lang="en-US" altLang="en-US" sz="2000" dirty="0"/>
              <a:t>f=1:10000 %input frequency range</a:t>
            </a:r>
          </a:p>
          <a:p>
            <a:r>
              <a:rPr lang="en-US" altLang="en-US" sz="2000" dirty="0" err="1"/>
              <a:t>mel</a:t>
            </a:r>
            <a:r>
              <a:rPr lang="en-US" altLang="en-US" sz="2000" dirty="0"/>
              <a:t>=(2595* log10(1+f/700));</a:t>
            </a:r>
          </a:p>
          <a:p>
            <a:r>
              <a:rPr lang="en-US" altLang="en-US" sz="2000" dirty="0"/>
              <a:t>figure(1)</a:t>
            </a:r>
          </a:p>
          <a:p>
            <a:r>
              <a:rPr lang="en-US" altLang="en-US" sz="2000" dirty="0" err="1"/>
              <a:t>clf</a:t>
            </a:r>
            <a:endParaRPr lang="en-US" altLang="en-US" sz="2000" dirty="0"/>
          </a:p>
          <a:p>
            <a:r>
              <a:rPr lang="en-US" altLang="en-US" sz="2000" dirty="0"/>
              <a:t>plot(</a:t>
            </a:r>
            <a:r>
              <a:rPr lang="en-US" altLang="en-US" sz="2000" dirty="0" err="1"/>
              <a:t>f,mel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grid on</a:t>
            </a:r>
          </a:p>
          <a:p>
            <a:r>
              <a:rPr lang="en-US" altLang="en-US" sz="2000" dirty="0" err="1"/>
              <a:t>xlabel</a:t>
            </a:r>
            <a:r>
              <a:rPr lang="en-US" altLang="en-US" sz="2000" dirty="0"/>
              <a:t>('</a:t>
            </a:r>
            <a:r>
              <a:rPr lang="en-US" altLang="en-US" sz="2000" dirty="0" err="1"/>
              <a:t>freqeuncy</a:t>
            </a:r>
            <a:r>
              <a:rPr lang="en-US" altLang="en-US" sz="2000" dirty="0"/>
              <a:t> in HZ')</a:t>
            </a:r>
          </a:p>
          <a:p>
            <a:r>
              <a:rPr lang="en-US" altLang="en-US" sz="2000" dirty="0" err="1"/>
              <a:t>ylabel</a:t>
            </a:r>
            <a:r>
              <a:rPr lang="en-US" altLang="en-US" sz="2000" dirty="0"/>
              <a:t>('</a:t>
            </a:r>
            <a:r>
              <a:rPr lang="en-US" altLang="en-US" sz="2000" dirty="0" err="1"/>
              <a:t>freqeuncy</a:t>
            </a:r>
            <a:r>
              <a:rPr lang="en-US" altLang="en-US" sz="2000" dirty="0"/>
              <a:t> Mel scale')</a:t>
            </a:r>
          </a:p>
          <a:p>
            <a:r>
              <a:rPr lang="en-US" altLang="en-US" sz="2000" dirty="0"/>
              <a:t>title('Plot of Frequency to Mel scale')</a:t>
            </a:r>
            <a:r>
              <a:rPr lang="en-US" altLang="en-US" dirty="0"/>
              <a:t> </a:t>
            </a:r>
          </a:p>
          <a:p>
            <a:endParaRPr lang="en-US" altLang="en-US" dirty="0"/>
          </a:p>
        </p:txBody>
      </p:sp>
      <p:sp>
        <p:nvSpPr>
          <p:cNvPr id="18437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Plot</a:t>
            </a:r>
          </a:p>
        </p:txBody>
      </p:sp>
      <p:sp>
        <p:nvSpPr>
          <p:cNvPr id="18438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75" y="1053318"/>
            <a:ext cx="4045608" cy="40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073" y="4708933"/>
            <a:ext cx="848461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%Note: Someone uses log (natural log)</a:t>
            </a:r>
          </a:p>
          <a:p>
            <a:r>
              <a:rPr lang="en-US" sz="1600" dirty="0"/>
              <a:t>format </a:t>
            </a:r>
            <a:r>
              <a:rPr lang="en-US" sz="1600" dirty="0" err="1"/>
              <a:t>shortG</a:t>
            </a:r>
            <a:endParaRPr lang="en-US" sz="1600" dirty="0"/>
          </a:p>
          <a:p>
            <a:r>
              <a:rPr lang="en-US" sz="1600" dirty="0"/>
              <a:t>f=1200  %1200 Hz</a:t>
            </a:r>
          </a:p>
          <a:p>
            <a:r>
              <a:rPr lang="en-US" sz="1600" dirty="0"/>
              <a:t>mel_1=</a:t>
            </a:r>
            <a:r>
              <a:rPr lang="en-US" sz="1600" dirty="0">
                <a:solidFill>
                  <a:srgbClr val="FF0000"/>
                </a:solidFill>
              </a:rPr>
              <a:t>1127.01048</a:t>
            </a:r>
            <a:r>
              <a:rPr lang="en-US" sz="1600" dirty="0"/>
              <a:t> * log((f/700) +1) %</a:t>
            </a:r>
            <a:r>
              <a:rPr lang="en-US" sz="1600" dirty="0" err="1"/>
              <a:t>mel</a:t>
            </a:r>
            <a:r>
              <a:rPr lang="en-US" sz="1600" dirty="0"/>
              <a:t> scale, using ln (natural log)</a:t>
            </a:r>
          </a:p>
          <a:p>
            <a:r>
              <a:rPr lang="en-US" sz="1600" dirty="0"/>
              <a:t>mel_2=2</a:t>
            </a:r>
            <a:r>
              <a:rPr lang="en-US" sz="1600" dirty="0">
                <a:solidFill>
                  <a:srgbClr val="002060"/>
                </a:solidFill>
              </a:rPr>
              <a:t>595.01048</a:t>
            </a:r>
            <a:r>
              <a:rPr lang="en-US" sz="1600" dirty="0"/>
              <a:t> * log10((f/700) +1) %</a:t>
            </a:r>
            <a:r>
              <a:rPr lang="en-US" sz="1600" dirty="0" err="1"/>
              <a:t>mel</a:t>
            </a:r>
            <a:r>
              <a:rPr lang="en-US" sz="1600" dirty="0"/>
              <a:t> scale , using log10, (base10)</a:t>
            </a:r>
          </a:p>
          <a:p>
            <a:r>
              <a:rPr lang="en-US" sz="1600" dirty="0"/>
              <a:t>&gt; %got similar result</a:t>
            </a:r>
          </a:p>
          <a:p>
            <a:r>
              <a:rPr lang="en-US" sz="1600" dirty="0"/>
              <a:t>mel_1 =       1125.4</a:t>
            </a:r>
          </a:p>
          <a:p>
            <a:r>
              <a:rPr lang="en-US" sz="1600" dirty="0"/>
              <a:t>mel_2 =       1125.3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E544-2AD4-4088-A31F-F1079A1F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35D-865A-481A-9A75-86063862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0049-2F4A-4524-AFC2-A66EF339FC2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(C) Use Linear Predictive coding LPC to implement filters</a:t>
            </a:r>
            <a:endParaRPr lang="en-US" alt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Linear Predictive coding LPC methods</a:t>
            </a:r>
            <a:endParaRPr lang="en-US" altLang="en-US" sz="1900">
              <a:ea typeface="新細明體" pitchFamily="18" charset="-12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876DD-310E-4028-A29F-094E43C2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1E97C-856F-4E12-84E7-B61A556E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F96-867F-4EE8-8394-585EE08E236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Fourier transform is a frequency method for finding the parameters of an audio signal, it is the formal method to implement filter. However, there is an alternative, which is a time domain method, and it works faster. It is called Linear Predicted Coding LPC coding method. The next slide shows the procedure for finding the filter output. </a:t>
            </a:r>
          </a:p>
          <a:p>
            <a:r>
              <a:rPr lang="en-US" altLang="en-US" sz="2400" dirty="0"/>
              <a:t>The procedures are: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windowing (Hamming) (ii) Pre-emphasis, (iii) autocorrelation, (iv) LPC calculation, (v) (optional) Cepstral coefficient calculation </a:t>
            </a:r>
          </a:p>
          <a:p>
            <a:r>
              <a:rPr lang="en-US" altLang="en-US" sz="2400" dirty="0"/>
              <a:t>to find the representations the filter output.</a:t>
            </a:r>
          </a:p>
          <a:p>
            <a:endParaRPr lang="en-U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0EB73-6E46-4B2C-80A6-51E3673B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851A-54A8-4E2F-848C-9B21A0AC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itchFamily="18" charset="-120"/>
              </a:rPr>
              <a:t>Feature extraction data flow</a:t>
            </a:r>
            <a:br>
              <a:rPr lang="en-US" altLang="zh-TW" sz="2800">
                <a:ea typeface="新細明體" pitchFamily="18" charset="-120"/>
              </a:rPr>
            </a:br>
            <a:r>
              <a:rPr lang="en-US" altLang="zh-TW" sz="2800">
                <a:ea typeface="新細明體" pitchFamily="18" charset="-120"/>
              </a:rPr>
              <a:t>- The LPC </a:t>
            </a:r>
            <a:r>
              <a:rPr lang="en-US" altLang="zh-CN" sz="2800">
                <a:ea typeface="新細明體" pitchFamily="18" charset="-120"/>
              </a:rPr>
              <a:t>(Liner predictive coding) method</a:t>
            </a:r>
            <a:r>
              <a:rPr lang="en-US" altLang="zh-TW" sz="2800">
                <a:ea typeface="新細明體" pitchFamily="18" charset="-120"/>
              </a:rPr>
              <a:t> based method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9674225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Signal</a:t>
            </a:r>
          </a:p>
          <a:p>
            <a:r>
              <a:rPr lang="en-US" altLang="zh-TW" dirty="0">
                <a:ea typeface="新細明體" pitchFamily="18" charset="-120"/>
              </a:rPr>
              <a:t>           windowing,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 pre-emphasis -&gt;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autocorrelation-&gt; LPC --&gt;cepstral </a:t>
            </a:r>
            <a:r>
              <a:rPr lang="en-US" altLang="zh-TW" dirty="0" err="1">
                <a:ea typeface="新細明體" pitchFamily="18" charset="-120"/>
              </a:rPr>
              <a:t>coef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(pre-emphasis)              </a:t>
            </a:r>
            <a:r>
              <a:rPr lang="en-US" altLang="zh-TW" i="1" dirty="0">
                <a:ea typeface="新細明體" pitchFamily="18" charset="-120"/>
              </a:rPr>
              <a:t> r</a:t>
            </a:r>
            <a:r>
              <a:rPr lang="en-US" altLang="zh-TW" i="1" baseline="-25000" dirty="0">
                <a:ea typeface="新細明體" pitchFamily="18" charset="-120"/>
              </a:rPr>
              <a:t>0</a:t>
            </a:r>
            <a:r>
              <a:rPr lang="en-US" altLang="zh-TW" i="1" dirty="0">
                <a:ea typeface="新細明體" pitchFamily="18" charset="-120"/>
              </a:rPr>
              <a:t>,r</a:t>
            </a:r>
            <a:r>
              <a:rPr lang="en-US" altLang="zh-TW" i="1" baseline="-25000" dirty="0">
                <a:ea typeface="新細明體" pitchFamily="18" charset="-120"/>
              </a:rPr>
              <a:t>1</a:t>
            </a:r>
            <a:r>
              <a:rPr lang="en-US" altLang="zh-TW" i="1" dirty="0">
                <a:ea typeface="新細明體" pitchFamily="18" charset="-120"/>
              </a:rPr>
              <a:t>,.., </a:t>
            </a:r>
            <a:r>
              <a:rPr lang="en-US" altLang="zh-TW" i="1" dirty="0" err="1">
                <a:ea typeface="新細明體" pitchFamily="18" charset="-120"/>
              </a:rPr>
              <a:t>r</a:t>
            </a:r>
            <a:r>
              <a:rPr lang="en-US" altLang="zh-TW" i="1" baseline="-25000" dirty="0" err="1">
                <a:ea typeface="新細明體" pitchFamily="18" charset="-120"/>
              </a:rPr>
              <a:t>p</a:t>
            </a:r>
            <a:r>
              <a:rPr lang="en-US" altLang="zh-TW" i="1" baseline="-25000" dirty="0">
                <a:ea typeface="新細明體" pitchFamily="18" charset="-120"/>
              </a:rPr>
              <a:t>                      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i="1" baseline="-25000" dirty="0">
                <a:ea typeface="新細明體" pitchFamily="18" charset="-120"/>
              </a:rPr>
              <a:t>1</a:t>
            </a:r>
            <a:r>
              <a:rPr lang="en-US" altLang="zh-TW" i="1" dirty="0">
                <a:ea typeface="新細明體" pitchFamily="18" charset="-120"/>
              </a:rPr>
              <a:t>,.., </a:t>
            </a:r>
            <a:r>
              <a:rPr lang="en-US" altLang="zh-TW" i="1" dirty="0" err="1">
                <a:ea typeface="新細明體" pitchFamily="18" charset="-120"/>
              </a:rPr>
              <a:t>a</a:t>
            </a:r>
            <a:r>
              <a:rPr lang="en-US" altLang="zh-TW" i="1" baseline="-25000" dirty="0" err="1">
                <a:ea typeface="新細明體" pitchFamily="18" charset="-120"/>
              </a:rPr>
              <a:t>p</a:t>
            </a:r>
            <a:r>
              <a:rPr lang="en-US" altLang="zh-TW" i="1" baseline="-25000" dirty="0">
                <a:ea typeface="新細明體" pitchFamily="18" charset="-120"/>
              </a:rPr>
              <a:t>      </a:t>
            </a:r>
            <a:r>
              <a:rPr lang="en-US" altLang="zh-TW" i="1" dirty="0">
                <a:ea typeface="新細明體" pitchFamily="18" charset="-120"/>
              </a:rPr>
              <a:t>   c</a:t>
            </a:r>
            <a:r>
              <a:rPr lang="en-US" altLang="zh-TW" i="1" baseline="-25000" dirty="0">
                <a:ea typeface="新細明體" pitchFamily="18" charset="-120"/>
              </a:rPr>
              <a:t>1</a:t>
            </a:r>
            <a:r>
              <a:rPr lang="en-US" altLang="zh-TW" i="1" dirty="0">
                <a:ea typeface="新細明體" pitchFamily="18" charset="-120"/>
              </a:rPr>
              <a:t>,.., </a:t>
            </a:r>
            <a:r>
              <a:rPr lang="en-US" altLang="zh-TW" i="1" dirty="0" err="1">
                <a:ea typeface="新細明體" pitchFamily="18" charset="-120"/>
              </a:rPr>
              <a:t>c</a:t>
            </a:r>
            <a:r>
              <a:rPr lang="en-US" altLang="zh-TW" i="1" baseline="-25000" dirty="0" err="1">
                <a:ea typeface="新細明體" pitchFamily="18" charset="-120"/>
              </a:rPr>
              <a:t>p</a:t>
            </a:r>
            <a:r>
              <a:rPr lang="en-US" altLang="zh-TW" i="1" baseline="-25000" dirty="0">
                <a:ea typeface="新細明體" pitchFamily="18" charset="-120"/>
              </a:rPr>
              <a:t> </a:t>
            </a:r>
            <a:endParaRPr lang="en-US" altLang="zh-TW" i="1" dirty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itchFamily="18" charset="-120"/>
              </a:rPr>
              <a:t>windowing is discussed in the previous chapter                                               (Durbin </a:t>
            </a:r>
            <a:r>
              <a:rPr lang="en-US" altLang="zh-TW" sz="2000" dirty="0" err="1">
                <a:ea typeface="新細明體" pitchFamily="18" charset="-120"/>
              </a:rPr>
              <a:t>alog</a:t>
            </a:r>
            <a:r>
              <a:rPr lang="en-US" altLang="zh-TW" sz="2000" dirty="0">
                <a:ea typeface="新細明體" pitchFamily="18" charset="-120"/>
              </a:rPr>
              <a:t>.)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zh-TW" altLang="zh-TW" dirty="0">
              <a:ea typeface="新細明體" pitchFamily="18" charset="-120"/>
            </a:endParaRPr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2057400" y="1854200"/>
            <a:ext cx="850900" cy="965200"/>
          </a:xfrm>
          <a:custGeom>
            <a:avLst/>
            <a:gdLst>
              <a:gd name="T0" fmla="*/ 0 w 536"/>
              <a:gd name="T1" fmla="*/ 2147483647 h 608"/>
              <a:gd name="T2" fmla="*/ 2147483647 w 536"/>
              <a:gd name="T3" fmla="*/ 2147483647 h 608"/>
              <a:gd name="T4" fmla="*/ 2147483647 w 536"/>
              <a:gd name="T5" fmla="*/ 2147483647 h 608"/>
              <a:gd name="T6" fmla="*/ 2147483647 w 536"/>
              <a:gd name="T7" fmla="*/ 2147483647 h 608"/>
              <a:gd name="T8" fmla="*/ 2147483647 w 536"/>
              <a:gd name="T9" fmla="*/ 2147483647 h 608"/>
              <a:gd name="T10" fmla="*/ 2147483647 w 536"/>
              <a:gd name="T11" fmla="*/ 2147483647 h 608"/>
              <a:gd name="T12" fmla="*/ 2147483647 w 536"/>
              <a:gd name="T13" fmla="*/ 2147483647 h 608"/>
              <a:gd name="T14" fmla="*/ 2147483647 w 536"/>
              <a:gd name="T15" fmla="*/ 2147483647 h 608"/>
              <a:gd name="T16" fmla="*/ 2147483647 w 536"/>
              <a:gd name="T17" fmla="*/ 2147483647 h 608"/>
              <a:gd name="T18" fmla="*/ 2147483647 w 536"/>
              <a:gd name="T19" fmla="*/ 2147483647 h 608"/>
              <a:gd name="T20" fmla="*/ 2147483647 w 536"/>
              <a:gd name="T21" fmla="*/ 2147483647 h 608"/>
              <a:gd name="T22" fmla="*/ 2147483647 w 536"/>
              <a:gd name="T23" fmla="*/ 2147483647 h 608"/>
              <a:gd name="T24" fmla="*/ 2147483647 w 536"/>
              <a:gd name="T25" fmla="*/ 2147483647 h 6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6" h="608">
                <a:moveTo>
                  <a:pt x="0" y="320"/>
                </a:moveTo>
                <a:cubicBezTo>
                  <a:pt x="16" y="204"/>
                  <a:pt x="32" y="88"/>
                  <a:pt x="48" y="128"/>
                </a:cubicBezTo>
                <a:cubicBezTo>
                  <a:pt x="64" y="168"/>
                  <a:pt x="80" y="568"/>
                  <a:pt x="96" y="560"/>
                </a:cubicBezTo>
                <a:cubicBezTo>
                  <a:pt x="112" y="552"/>
                  <a:pt x="128" y="80"/>
                  <a:pt x="144" y="80"/>
                </a:cubicBezTo>
                <a:cubicBezTo>
                  <a:pt x="160" y="80"/>
                  <a:pt x="176" y="536"/>
                  <a:pt x="192" y="560"/>
                </a:cubicBezTo>
                <a:cubicBezTo>
                  <a:pt x="208" y="584"/>
                  <a:pt x="224" y="248"/>
                  <a:pt x="240" y="224"/>
                </a:cubicBezTo>
                <a:cubicBezTo>
                  <a:pt x="256" y="200"/>
                  <a:pt x="272" y="448"/>
                  <a:pt x="288" y="416"/>
                </a:cubicBezTo>
                <a:cubicBezTo>
                  <a:pt x="304" y="384"/>
                  <a:pt x="320" y="0"/>
                  <a:pt x="336" y="32"/>
                </a:cubicBezTo>
                <a:cubicBezTo>
                  <a:pt x="352" y="64"/>
                  <a:pt x="368" y="608"/>
                  <a:pt x="384" y="608"/>
                </a:cubicBezTo>
                <a:cubicBezTo>
                  <a:pt x="400" y="608"/>
                  <a:pt x="416" y="64"/>
                  <a:pt x="432" y="32"/>
                </a:cubicBezTo>
                <a:cubicBezTo>
                  <a:pt x="448" y="0"/>
                  <a:pt x="464" y="376"/>
                  <a:pt x="480" y="416"/>
                </a:cubicBezTo>
                <a:cubicBezTo>
                  <a:pt x="496" y="456"/>
                  <a:pt x="520" y="280"/>
                  <a:pt x="528" y="272"/>
                </a:cubicBezTo>
                <a:cubicBezTo>
                  <a:pt x="536" y="264"/>
                  <a:pt x="528" y="360"/>
                  <a:pt x="528" y="3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Freeform 8"/>
          <p:cNvSpPr>
            <a:spLocks/>
          </p:cNvSpPr>
          <p:nvPr/>
        </p:nvSpPr>
        <p:spPr bwMode="auto">
          <a:xfrm>
            <a:off x="3808412" y="2505456"/>
            <a:ext cx="1524000" cy="533400"/>
          </a:xfrm>
          <a:custGeom>
            <a:avLst/>
            <a:gdLst>
              <a:gd name="T0" fmla="*/ 0 w 960"/>
              <a:gd name="T1" fmla="*/ 2147483647 h 336"/>
              <a:gd name="T2" fmla="*/ 2147483647 w 960"/>
              <a:gd name="T3" fmla="*/ 2147483647 h 336"/>
              <a:gd name="T4" fmla="*/ 2147483647 w 960"/>
              <a:gd name="T5" fmla="*/ 2147483647 h 336"/>
              <a:gd name="T6" fmla="*/ 2147483647 w 960"/>
              <a:gd name="T7" fmla="*/ 2147483647 h 336"/>
              <a:gd name="T8" fmla="*/ 2147483647 w 960"/>
              <a:gd name="T9" fmla="*/ 2147483647 h 336"/>
              <a:gd name="T10" fmla="*/ 2147483647 w 960"/>
              <a:gd name="T11" fmla="*/ 2147483647 h 336"/>
              <a:gd name="T12" fmla="*/ 2147483647 w 960"/>
              <a:gd name="T13" fmla="*/ 2147483647 h 336"/>
              <a:gd name="T14" fmla="*/ 2147483647 w 960"/>
              <a:gd name="T15" fmla="*/ 2147483647 h 336"/>
              <a:gd name="T16" fmla="*/ 2147483647 w 960"/>
              <a:gd name="T17" fmla="*/ 2147483647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60" h="336">
                <a:moveTo>
                  <a:pt x="0" y="312"/>
                </a:moveTo>
                <a:cubicBezTo>
                  <a:pt x="72" y="324"/>
                  <a:pt x="144" y="336"/>
                  <a:pt x="192" y="312"/>
                </a:cubicBezTo>
                <a:cubicBezTo>
                  <a:pt x="240" y="288"/>
                  <a:pt x="248" y="216"/>
                  <a:pt x="288" y="168"/>
                </a:cubicBezTo>
                <a:cubicBezTo>
                  <a:pt x="328" y="120"/>
                  <a:pt x="376" y="48"/>
                  <a:pt x="432" y="24"/>
                </a:cubicBezTo>
                <a:cubicBezTo>
                  <a:pt x="488" y="0"/>
                  <a:pt x="568" y="0"/>
                  <a:pt x="624" y="24"/>
                </a:cubicBezTo>
                <a:cubicBezTo>
                  <a:pt x="680" y="48"/>
                  <a:pt x="736" y="128"/>
                  <a:pt x="768" y="168"/>
                </a:cubicBezTo>
                <a:cubicBezTo>
                  <a:pt x="800" y="208"/>
                  <a:pt x="800" y="240"/>
                  <a:pt x="816" y="264"/>
                </a:cubicBezTo>
                <a:cubicBezTo>
                  <a:pt x="832" y="288"/>
                  <a:pt x="840" y="304"/>
                  <a:pt x="864" y="312"/>
                </a:cubicBezTo>
                <a:cubicBezTo>
                  <a:pt x="888" y="320"/>
                  <a:pt x="924" y="316"/>
                  <a:pt x="960" y="31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2" name="Straight Arrow Connector 2"/>
          <p:cNvCxnSpPr>
            <a:cxnSpLocks noChangeShapeType="1"/>
          </p:cNvCxnSpPr>
          <p:nvPr/>
        </p:nvCxnSpPr>
        <p:spPr bwMode="auto">
          <a:xfrm flipH="1">
            <a:off x="1370012" y="2514600"/>
            <a:ext cx="1" cy="6858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9216B-4A9D-4CA8-876F-0EEB2094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04DD9-1785-4B9D-B2DF-A5EDBF08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Pre-emphasis</a:t>
            </a:r>
            <a:endParaRPr lang="en-US" alt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i="1">
                <a:ea typeface="SimSun" pitchFamily="2" charset="-122"/>
              </a:rPr>
              <a:t>“ </a:t>
            </a:r>
            <a:r>
              <a:rPr lang="en-US" altLang="en-US" i="1"/>
              <a:t>The high concentration of energy in the low frequency range observed for most speech spectra is considered a nuisance because it makes less relevant the energy of the signal at middle and high frequencies in many speech analysis algorithms.</a:t>
            </a:r>
            <a:r>
              <a:rPr lang="en-US" altLang="zh-CN" i="1">
                <a:ea typeface="SimSun" pitchFamily="2" charset="-122"/>
              </a:rPr>
              <a:t>”</a:t>
            </a:r>
            <a:r>
              <a:rPr lang="en-US" altLang="en-US" i="1"/>
              <a:t> </a:t>
            </a:r>
            <a:endParaRPr lang="en-US" altLang="zh-CN" i="1">
              <a:ea typeface="SimSun" pitchFamily="2" charset="-122"/>
            </a:endParaRPr>
          </a:p>
          <a:p>
            <a:pPr eaLnBrk="1" hangingPunct="1"/>
            <a:r>
              <a:rPr lang="en-US" altLang="zh-CN">
                <a:ea typeface="SimSun" pitchFamily="2" charset="-122"/>
              </a:rPr>
              <a:t>From </a:t>
            </a:r>
            <a:r>
              <a:rPr lang="en-US" altLang="en-US"/>
              <a:t>Vergin, R.</a:t>
            </a:r>
            <a:r>
              <a:rPr lang="en-US" altLang="zh-CN">
                <a:ea typeface="SimSun" pitchFamily="2" charset="-122"/>
              </a:rPr>
              <a:t> etal. ,“</a:t>
            </a:r>
            <a:r>
              <a:rPr lang="en-US" altLang="en-US"/>
              <a:t>"Compensated mel frequency cepstrum coefficients ",</a:t>
            </a:r>
            <a:r>
              <a:rPr lang="en-US" altLang="zh-CN">
                <a:ea typeface="SimSun" pitchFamily="2" charset="-122"/>
              </a:rPr>
              <a:t> IEEE, </a:t>
            </a:r>
            <a:r>
              <a:rPr lang="en-US" altLang="en-US"/>
              <a:t>ICASSP-96. 1996 </a:t>
            </a:r>
            <a:r>
              <a:rPr lang="en-US" altLang="zh-CN">
                <a:ea typeface="SimSun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4987F-20FC-4B52-9BE5-4E27902C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66BF0-D2C3-4134-A3E4-40871E4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04800"/>
            <a:ext cx="8912225" cy="11398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(A) Filtering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Ways to find the spectral envelope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Filter banks: uniform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Filter banks can also be non-uniform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LPC and Cepstral LPC parameters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Use Vector </a:t>
            </a:r>
            <a:r>
              <a:rPr lang="en-US" altLang="zh-TW" dirty="0">
                <a:ea typeface="新細明體" pitchFamily="18" charset="-120"/>
              </a:rPr>
              <a:t>quantization method to represent data more efficiently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2132013" y="4495800"/>
            <a:ext cx="627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 flipV="1">
            <a:off x="2146300" y="3124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 flipV="1">
            <a:off x="3548063" y="3505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7"/>
          <p:cNvSpPr>
            <a:spLocks noChangeShapeType="1"/>
          </p:cNvSpPr>
          <p:nvPr/>
        </p:nvSpPr>
        <p:spPr bwMode="auto">
          <a:xfrm flipV="1">
            <a:off x="4868863" y="3886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 flipV="1">
            <a:off x="6189663" y="3505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9"/>
          <p:cNvSpPr>
            <a:spLocks noChangeShapeType="1"/>
          </p:cNvSpPr>
          <p:nvPr/>
        </p:nvSpPr>
        <p:spPr bwMode="auto">
          <a:xfrm flipV="1">
            <a:off x="7345363" y="4038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8316913" y="42513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freq..</a:t>
            </a:r>
          </a:p>
        </p:txBody>
      </p:sp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2541588" y="3184525"/>
            <a:ext cx="1004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filter1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4438650" y="3032125"/>
            <a:ext cx="1004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filter2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4111" name="Rectangle 13"/>
          <p:cNvSpPr>
            <a:spLocks noChangeArrowheads="1"/>
          </p:cNvSpPr>
          <p:nvPr/>
        </p:nvSpPr>
        <p:spPr bwMode="auto">
          <a:xfrm>
            <a:off x="6172200" y="3184525"/>
            <a:ext cx="1004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filter3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7493000" y="3565525"/>
            <a:ext cx="1004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filter4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4113" name="Freeform 15"/>
          <p:cNvSpPr>
            <a:spLocks/>
          </p:cNvSpPr>
          <p:nvPr/>
        </p:nvSpPr>
        <p:spPr bwMode="auto">
          <a:xfrm>
            <a:off x="2132013" y="3505200"/>
            <a:ext cx="5200650" cy="992188"/>
          </a:xfrm>
          <a:custGeom>
            <a:avLst/>
            <a:gdLst>
              <a:gd name="T0" fmla="*/ 0 w 3276"/>
              <a:gd name="T1" fmla="*/ 2147483647 h 625"/>
              <a:gd name="T2" fmla="*/ 2147483647 w 3276"/>
              <a:gd name="T3" fmla="*/ 0 h 625"/>
              <a:gd name="T4" fmla="*/ 2147483647 w 3276"/>
              <a:gd name="T5" fmla="*/ 2147483647 h 625"/>
              <a:gd name="T6" fmla="*/ 2147483647 w 3276"/>
              <a:gd name="T7" fmla="*/ 2147483647 h 625"/>
              <a:gd name="T8" fmla="*/ 2147483647 w 3276"/>
              <a:gd name="T9" fmla="*/ 2147483647 h 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6" h="625">
                <a:moveTo>
                  <a:pt x="0" y="624"/>
                </a:moveTo>
                <a:lnTo>
                  <a:pt x="883" y="0"/>
                </a:lnTo>
                <a:lnTo>
                  <a:pt x="1715" y="288"/>
                </a:lnTo>
                <a:lnTo>
                  <a:pt x="2547" y="48"/>
                </a:lnTo>
                <a:lnTo>
                  <a:pt x="3275" y="336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6"/>
          <p:cNvSpPr>
            <a:spLocks noChangeShapeType="1"/>
          </p:cNvSpPr>
          <p:nvPr/>
        </p:nvSpPr>
        <p:spPr bwMode="auto">
          <a:xfrm flipV="1">
            <a:off x="7180263" y="3200400"/>
            <a:ext cx="823912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7"/>
          <p:cNvSpPr>
            <a:spLocks noChangeArrowheads="1"/>
          </p:cNvSpPr>
          <p:nvPr/>
        </p:nvSpPr>
        <p:spPr bwMode="auto">
          <a:xfrm>
            <a:off x="8070850" y="257492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spectral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envelop</a:t>
            </a:r>
          </a:p>
        </p:txBody>
      </p:sp>
      <p:sp>
        <p:nvSpPr>
          <p:cNvPr id="4116" name="Rectangle 18"/>
          <p:cNvSpPr>
            <a:spLocks noChangeArrowheads="1"/>
          </p:cNvSpPr>
          <p:nvPr/>
        </p:nvSpPr>
        <p:spPr bwMode="auto">
          <a:xfrm>
            <a:off x="7845425" y="2368550"/>
            <a:ext cx="18034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Spectral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envelop</a:t>
            </a:r>
          </a:p>
        </p:txBody>
      </p:sp>
      <p:sp>
        <p:nvSpPr>
          <p:cNvPr id="4117" name="Text Box 19"/>
          <p:cNvSpPr txBox="1">
            <a:spLocks noChangeArrowheads="1"/>
          </p:cNvSpPr>
          <p:nvPr/>
        </p:nvSpPr>
        <p:spPr bwMode="auto">
          <a:xfrm>
            <a:off x="1354138" y="2698750"/>
            <a:ext cx="97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energy</a:t>
            </a: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F1CB1-EB0A-443A-8AA6-4A7053D6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14F6-B411-419A-A119-24112EA7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  <a:t>Pre-emphasis -- high pass filtering</a:t>
            </a:r>
            <a:b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CN" sz="3200">
                <a:solidFill>
                  <a:schemeClr val="tx1"/>
                </a:solidFill>
                <a:ea typeface="新細明體" pitchFamily="18" charset="-120"/>
              </a:rPr>
              <a:t>(the effect is to suppress low frequency)</a:t>
            </a:r>
            <a:endParaRPr lang="en-US" altLang="zh-TW" sz="320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600200"/>
            <a:ext cx="8723312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To reduce noise, average transmission conditions and to average signal spectrum.</a:t>
            </a: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</p:txBody>
      </p:sp>
      <p:graphicFrame>
        <p:nvGraphicFramePr>
          <p:cNvPr id="2355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982466"/>
              </p:ext>
            </p:extLst>
          </p:nvPr>
        </p:nvGraphicFramePr>
        <p:xfrm>
          <a:off x="1974850" y="2895600"/>
          <a:ext cx="5295900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743200" imgH="1396800" progId="Equation.3">
                  <p:embed/>
                </p:oleObj>
              </mc:Choice>
              <mc:Fallback>
                <p:oleObj name="Equation" r:id="rId4" imgW="27432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895600"/>
                        <a:ext cx="5295900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413C-DA7B-4D80-81A2-F3B6CAB3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AE872-98A4-4996-91DA-398EC440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383-5897-4A6F-A750-EE6AF110ACE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exercise 3.1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A speech waveform S has the values s0,s1,s2,s3,s4,s5,s6,s7,s8= [1,3,2,1,4,1,2,4,3]. </a:t>
            </a:r>
            <a:endParaRPr lang="en-US" altLang="en-US" sz="2400"/>
          </a:p>
          <a:p>
            <a:pPr lvl="1"/>
            <a:r>
              <a:rPr lang="en-US" altLang="en-US"/>
              <a:t>Find the pre-emphasized wave if the pre-emphasis constant is 0.98.</a:t>
            </a:r>
            <a:endParaRPr lang="en-US" altLang="en-US" sz="2000"/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F5F3-AD1C-491E-9CC0-92B7F0B7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A2B0-C966-48B2-A5B5-38B283E2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The Linear Predictive Coding </a:t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LPC method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Linear Predictive Coding LPC method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Time domain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Easy to implement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Achieve </a:t>
            </a:r>
            <a:r>
              <a:rPr lang="en-US" altLang="zh-TW" dirty="0">
                <a:ea typeface="新細明體" pitchFamily="18" charset="-120"/>
              </a:rPr>
              <a:t>data compression 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337300" y="4327525"/>
            <a:ext cx="20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1DBE-A5C2-4766-87C2-AD5BF46F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F21DB-74B1-4CC5-9103-987AF0EF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"/>
            <a:ext cx="8912225" cy="11398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4000">
                <a:ea typeface="新細明體" pitchFamily="18" charset="-120"/>
              </a:rPr>
              <a:t>The </a:t>
            </a:r>
            <a:r>
              <a:rPr lang="en-US" altLang="zh-TW" sz="4000">
                <a:ea typeface="新細明體" pitchFamily="18" charset="-120"/>
              </a:rPr>
              <a:t>LPC speech production model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019175"/>
            <a:ext cx="6978650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Speech synthesis model: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Impulse train generator governed by pitch period-- glottis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Random noise generator for consonant. 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Vocal tract parameters = LPC parameters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2557463" y="4953000"/>
            <a:ext cx="9080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V="1">
            <a:off x="2722563" y="5562600"/>
            <a:ext cx="660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4710113" y="5187950"/>
            <a:ext cx="647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4768850" y="5165725"/>
            <a:ext cx="67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5364163" y="5410200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5759450" y="501332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Time-varying</a:t>
            </a:r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5842000" y="5394325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digital filter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8482013" y="5165725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8086725" y="5410200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560388" y="4708525"/>
            <a:ext cx="1874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Impulse train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Generator</a:t>
            </a:r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3217863" y="5410200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3548063" y="54102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3530600" y="4556125"/>
            <a:ext cx="211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Voice/unvoiced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switch</a:t>
            </a:r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>
            <a:off x="5033963" y="556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4603750" y="608012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Gain</a:t>
            </a:r>
          </a:p>
        </p:txBody>
      </p:sp>
      <p:sp>
        <p:nvSpPr>
          <p:cNvPr id="26645" name="Line 19"/>
          <p:cNvSpPr>
            <a:spLocks noChangeShapeType="1"/>
          </p:cNvSpPr>
          <p:nvPr/>
        </p:nvSpPr>
        <p:spPr bwMode="auto">
          <a:xfrm>
            <a:off x="6850063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>
            <a:off x="7427913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303213" y="5670550"/>
            <a:ext cx="16906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Noise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Generator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(Consonant)</a:t>
            </a:r>
          </a:p>
        </p:txBody>
      </p:sp>
      <p:sp>
        <p:nvSpPr>
          <p:cNvPr id="26648" name="Freeform 22"/>
          <p:cNvSpPr>
            <a:spLocks/>
          </p:cNvSpPr>
          <p:nvPr/>
        </p:nvSpPr>
        <p:spPr bwMode="auto">
          <a:xfrm>
            <a:off x="1568450" y="5715000"/>
            <a:ext cx="935038" cy="1073150"/>
          </a:xfrm>
          <a:custGeom>
            <a:avLst/>
            <a:gdLst>
              <a:gd name="T0" fmla="*/ 2147483647 w 589"/>
              <a:gd name="T1" fmla="*/ 2147483647 h 676"/>
              <a:gd name="T2" fmla="*/ 2147483647 w 589"/>
              <a:gd name="T3" fmla="*/ 2147483647 h 676"/>
              <a:gd name="T4" fmla="*/ 2147483647 w 589"/>
              <a:gd name="T5" fmla="*/ 2147483647 h 676"/>
              <a:gd name="T6" fmla="*/ 2147483647 w 589"/>
              <a:gd name="T7" fmla="*/ 2147483647 h 676"/>
              <a:gd name="T8" fmla="*/ 2147483647 w 589"/>
              <a:gd name="T9" fmla="*/ 2147483647 h 676"/>
              <a:gd name="T10" fmla="*/ 2147483647 w 589"/>
              <a:gd name="T11" fmla="*/ 2147483647 h 676"/>
              <a:gd name="T12" fmla="*/ 2147483647 w 589"/>
              <a:gd name="T13" fmla="*/ 2147483647 h 676"/>
              <a:gd name="T14" fmla="*/ 2147483647 w 589"/>
              <a:gd name="T15" fmla="*/ 2147483647 h 676"/>
              <a:gd name="T16" fmla="*/ 2147483647 w 589"/>
              <a:gd name="T17" fmla="*/ 2147483647 h 676"/>
              <a:gd name="T18" fmla="*/ 2147483647 w 589"/>
              <a:gd name="T19" fmla="*/ 2147483647 h 676"/>
              <a:gd name="T20" fmla="*/ 2147483647 w 589"/>
              <a:gd name="T21" fmla="*/ 2147483647 h 676"/>
              <a:gd name="T22" fmla="*/ 2147483647 w 589"/>
              <a:gd name="T23" fmla="*/ 2147483647 h 676"/>
              <a:gd name="T24" fmla="*/ 2147483647 w 589"/>
              <a:gd name="T25" fmla="*/ 2147483647 h 676"/>
              <a:gd name="T26" fmla="*/ 2147483647 w 589"/>
              <a:gd name="T27" fmla="*/ 2147483647 h 676"/>
              <a:gd name="T28" fmla="*/ 2147483647 w 589"/>
              <a:gd name="T29" fmla="*/ 2147483647 h 676"/>
              <a:gd name="T30" fmla="*/ 2147483647 w 589"/>
              <a:gd name="T31" fmla="*/ 2147483647 h 676"/>
              <a:gd name="T32" fmla="*/ 2147483647 w 589"/>
              <a:gd name="T33" fmla="*/ 2147483647 h 676"/>
              <a:gd name="T34" fmla="*/ 2147483647 w 589"/>
              <a:gd name="T35" fmla="*/ 2147483647 h 676"/>
              <a:gd name="T36" fmla="*/ 2147483647 w 589"/>
              <a:gd name="T37" fmla="*/ 2147483647 h 676"/>
              <a:gd name="T38" fmla="*/ 2147483647 w 589"/>
              <a:gd name="T39" fmla="*/ 2147483647 h 676"/>
              <a:gd name="T40" fmla="*/ 2147483647 w 589"/>
              <a:gd name="T41" fmla="*/ 2147483647 h 676"/>
              <a:gd name="T42" fmla="*/ 2147483647 w 589"/>
              <a:gd name="T43" fmla="*/ 2147483647 h 676"/>
              <a:gd name="T44" fmla="*/ 2147483647 w 589"/>
              <a:gd name="T45" fmla="*/ 2147483647 h 676"/>
              <a:gd name="T46" fmla="*/ 2147483647 w 589"/>
              <a:gd name="T47" fmla="*/ 2147483647 h 676"/>
              <a:gd name="T48" fmla="*/ 2147483647 w 589"/>
              <a:gd name="T49" fmla="*/ 2147483647 h 676"/>
              <a:gd name="T50" fmla="*/ 2147483647 w 589"/>
              <a:gd name="T51" fmla="*/ 2147483647 h 676"/>
              <a:gd name="T52" fmla="*/ 2147483647 w 589"/>
              <a:gd name="T53" fmla="*/ 2147483647 h 676"/>
              <a:gd name="T54" fmla="*/ 2147483647 w 589"/>
              <a:gd name="T55" fmla="*/ 2147483647 h 676"/>
              <a:gd name="T56" fmla="*/ 2147483647 w 589"/>
              <a:gd name="T57" fmla="*/ 2147483647 h 676"/>
              <a:gd name="T58" fmla="*/ 2147483647 w 589"/>
              <a:gd name="T59" fmla="*/ 2147483647 h 676"/>
              <a:gd name="T60" fmla="*/ 2147483647 w 589"/>
              <a:gd name="T61" fmla="*/ 2147483647 h 676"/>
              <a:gd name="T62" fmla="*/ 2147483647 w 589"/>
              <a:gd name="T63" fmla="*/ 2147483647 h 676"/>
              <a:gd name="T64" fmla="*/ 2147483647 w 589"/>
              <a:gd name="T65" fmla="*/ 2147483647 h 676"/>
              <a:gd name="T66" fmla="*/ 2147483647 w 589"/>
              <a:gd name="T67" fmla="*/ 2147483647 h 676"/>
              <a:gd name="T68" fmla="*/ 2147483647 w 589"/>
              <a:gd name="T69" fmla="*/ 2147483647 h 676"/>
              <a:gd name="T70" fmla="*/ 2147483647 w 589"/>
              <a:gd name="T71" fmla="*/ 2147483647 h 676"/>
              <a:gd name="T72" fmla="*/ 2147483647 w 589"/>
              <a:gd name="T73" fmla="*/ 2147483647 h 676"/>
              <a:gd name="T74" fmla="*/ 2147483647 w 589"/>
              <a:gd name="T75" fmla="*/ 2147483647 h 676"/>
              <a:gd name="T76" fmla="*/ 2147483647 w 589"/>
              <a:gd name="T77" fmla="*/ 2147483647 h 676"/>
              <a:gd name="T78" fmla="*/ 2147483647 w 589"/>
              <a:gd name="T79" fmla="*/ 2147483647 h 676"/>
              <a:gd name="T80" fmla="*/ 2147483647 w 589"/>
              <a:gd name="T81" fmla="*/ 2147483647 h 676"/>
              <a:gd name="T82" fmla="*/ 2147483647 w 589"/>
              <a:gd name="T83" fmla="*/ 2147483647 h 676"/>
              <a:gd name="T84" fmla="*/ 2147483647 w 589"/>
              <a:gd name="T85" fmla="*/ 2147483647 h 676"/>
              <a:gd name="T86" fmla="*/ 2147483647 w 589"/>
              <a:gd name="T87" fmla="*/ 2147483647 h 676"/>
              <a:gd name="T88" fmla="*/ 2147483647 w 589"/>
              <a:gd name="T89" fmla="*/ 2147483647 h 676"/>
              <a:gd name="T90" fmla="*/ 2147483647 w 589"/>
              <a:gd name="T91" fmla="*/ 2147483647 h 676"/>
              <a:gd name="T92" fmla="*/ 2147483647 w 589"/>
              <a:gd name="T93" fmla="*/ 2147483647 h 676"/>
              <a:gd name="T94" fmla="*/ 2147483647 w 589"/>
              <a:gd name="T95" fmla="*/ 2147483647 h 67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89" h="676">
                <a:moveTo>
                  <a:pt x="0" y="240"/>
                </a:moveTo>
                <a:lnTo>
                  <a:pt x="35" y="180"/>
                </a:lnTo>
                <a:lnTo>
                  <a:pt x="35" y="135"/>
                </a:lnTo>
                <a:lnTo>
                  <a:pt x="35" y="180"/>
                </a:lnTo>
                <a:lnTo>
                  <a:pt x="0" y="240"/>
                </a:lnTo>
                <a:lnTo>
                  <a:pt x="35" y="315"/>
                </a:lnTo>
                <a:lnTo>
                  <a:pt x="0" y="240"/>
                </a:lnTo>
                <a:lnTo>
                  <a:pt x="35" y="315"/>
                </a:lnTo>
                <a:lnTo>
                  <a:pt x="51" y="360"/>
                </a:lnTo>
                <a:lnTo>
                  <a:pt x="0" y="240"/>
                </a:lnTo>
                <a:lnTo>
                  <a:pt x="51" y="135"/>
                </a:lnTo>
                <a:lnTo>
                  <a:pt x="51" y="90"/>
                </a:lnTo>
                <a:lnTo>
                  <a:pt x="68" y="135"/>
                </a:lnTo>
                <a:lnTo>
                  <a:pt x="84" y="225"/>
                </a:lnTo>
                <a:lnTo>
                  <a:pt x="100" y="285"/>
                </a:lnTo>
                <a:lnTo>
                  <a:pt x="100" y="375"/>
                </a:lnTo>
                <a:lnTo>
                  <a:pt x="116" y="435"/>
                </a:lnTo>
                <a:lnTo>
                  <a:pt x="100" y="390"/>
                </a:lnTo>
                <a:lnTo>
                  <a:pt x="100" y="270"/>
                </a:lnTo>
                <a:lnTo>
                  <a:pt x="100" y="225"/>
                </a:lnTo>
                <a:lnTo>
                  <a:pt x="100" y="180"/>
                </a:lnTo>
                <a:lnTo>
                  <a:pt x="133" y="270"/>
                </a:lnTo>
                <a:lnTo>
                  <a:pt x="149" y="330"/>
                </a:lnTo>
                <a:lnTo>
                  <a:pt x="165" y="390"/>
                </a:lnTo>
                <a:lnTo>
                  <a:pt x="165" y="435"/>
                </a:lnTo>
                <a:lnTo>
                  <a:pt x="165" y="375"/>
                </a:lnTo>
                <a:lnTo>
                  <a:pt x="165" y="285"/>
                </a:lnTo>
                <a:lnTo>
                  <a:pt x="149" y="165"/>
                </a:lnTo>
                <a:lnTo>
                  <a:pt x="149" y="120"/>
                </a:lnTo>
                <a:lnTo>
                  <a:pt x="165" y="240"/>
                </a:lnTo>
                <a:lnTo>
                  <a:pt x="165" y="285"/>
                </a:lnTo>
                <a:lnTo>
                  <a:pt x="181" y="330"/>
                </a:lnTo>
                <a:lnTo>
                  <a:pt x="165" y="285"/>
                </a:lnTo>
                <a:lnTo>
                  <a:pt x="165" y="195"/>
                </a:lnTo>
                <a:lnTo>
                  <a:pt x="165" y="105"/>
                </a:lnTo>
                <a:lnTo>
                  <a:pt x="165" y="15"/>
                </a:lnTo>
                <a:lnTo>
                  <a:pt x="198" y="120"/>
                </a:lnTo>
                <a:lnTo>
                  <a:pt x="214" y="240"/>
                </a:lnTo>
                <a:lnTo>
                  <a:pt x="214" y="330"/>
                </a:lnTo>
                <a:lnTo>
                  <a:pt x="214" y="420"/>
                </a:lnTo>
                <a:lnTo>
                  <a:pt x="230" y="510"/>
                </a:lnTo>
                <a:lnTo>
                  <a:pt x="230" y="555"/>
                </a:lnTo>
                <a:lnTo>
                  <a:pt x="230" y="510"/>
                </a:lnTo>
                <a:lnTo>
                  <a:pt x="230" y="390"/>
                </a:lnTo>
                <a:lnTo>
                  <a:pt x="230" y="270"/>
                </a:lnTo>
                <a:lnTo>
                  <a:pt x="230" y="150"/>
                </a:lnTo>
                <a:lnTo>
                  <a:pt x="230" y="270"/>
                </a:lnTo>
                <a:lnTo>
                  <a:pt x="230" y="390"/>
                </a:lnTo>
                <a:lnTo>
                  <a:pt x="230" y="435"/>
                </a:lnTo>
                <a:lnTo>
                  <a:pt x="230" y="315"/>
                </a:lnTo>
                <a:lnTo>
                  <a:pt x="214" y="195"/>
                </a:lnTo>
                <a:lnTo>
                  <a:pt x="214" y="270"/>
                </a:lnTo>
                <a:lnTo>
                  <a:pt x="230" y="390"/>
                </a:lnTo>
                <a:lnTo>
                  <a:pt x="230" y="435"/>
                </a:lnTo>
                <a:lnTo>
                  <a:pt x="230" y="285"/>
                </a:lnTo>
                <a:lnTo>
                  <a:pt x="230" y="165"/>
                </a:lnTo>
                <a:lnTo>
                  <a:pt x="230" y="75"/>
                </a:lnTo>
                <a:lnTo>
                  <a:pt x="246" y="135"/>
                </a:lnTo>
                <a:lnTo>
                  <a:pt x="263" y="255"/>
                </a:lnTo>
                <a:lnTo>
                  <a:pt x="263" y="375"/>
                </a:lnTo>
                <a:lnTo>
                  <a:pt x="279" y="465"/>
                </a:lnTo>
                <a:lnTo>
                  <a:pt x="263" y="330"/>
                </a:lnTo>
                <a:lnTo>
                  <a:pt x="246" y="210"/>
                </a:lnTo>
                <a:lnTo>
                  <a:pt x="246" y="120"/>
                </a:lnTo>
                <a:lnTo>
                  <a:pt x="263" y="270"/>
                </a:lnTo>
                <a:lnTo>
                  <a:pt x="263" y="360"/>
                </a:lnTo>
                <a:lnTo>
                  <a:pt x="263" y="450"/>
                </a:lnTo>
                <a:lnTo>
                  <a:pt x="263" y="360"/>
                </a:lnTo>
                <a:lnTo>
                  <a:pt x="263" y="240"/>
                </a:lnTo>
                <a:lnTo>
                  <a:pt x="246" y="150"/>
                </a:lnTo>
                <a:lnTo>
                  <a:pt x="246" y="105"/>
                </a:lnTo>
                <a:lnTo>
                  <a:pt x="263" y="195"/>
                </a:lnTo>
                <a:lnTo>
                  <a:pt x="279" y="315"/>
                </a:lnTo>
                <a:lnTo>
                  <a:pt x="279" y="435"/>
                </a:lnTo>
                <a:lnTo>
                  <a:pt x="279" y="480"/>
                </a:lnTo>
                <a:lnTo>
                  <a:pt x="279" y="435"/>
                </a:lnTo>
                <a:lnTo>
                  <a:pt x="279" y="315"/>
                </a:lnTo>
                <a:lnTo>
                  <a:pt x="279" y="195"/>
                </a:lnTo>
                <a:lnTo>
                  <a:pt x="279" y="75"/>
                </a:lnTo>
                <a:lnTo>
                  <a:pt x="295" y="180"/>
                </a:lnTo>
                <a:lnTo>
                  <a:pt x="295" y="300"/>
                </a:lnTo>
                <a:lnTo>
                  <a:pt x="295" y="420"/>
                </a:lnTo>
                <a:lnTo>
                  <a:pt x="295" y="510"/>
                </a:lnTo>
                <a:lnTo>
                  <a:pt x="295" y="465"/>
                </a:lnTo>
                <a:lnTo>
                  <a:pt x="295" y="315"/>
                </a:lnTo>
                <a:lnTo>
                  <a:pt x="295" y="195"/>
                </a:lnTo>
                <a:lnTo>
                  <a:pt x="295" y="150"/>
                </a:lnTo>
                <a:lnTo>
                  <a:pt x="295" y="300"/>
                </a:lnTo>
                <a:lnTo>
                  <a:pt x="311" y="390"/>
                </a:lnTo>
                <a:lnTo>
                  <a:pt x="311" y="480"/>
                </a:lnTo>
                <a:lnTo>
                  <a:pt x="311" y="405"/>
                </a:lnTo>
                <a:lnTo>
                  <a:pt x="311" y="285"/>
                </a:lnTo>
                <a:lnTo>
                  <a:pt x="311" y="135"/>
                </a:lnTo>
                <a:lnTo>
                  <a:pt x="311" y="45"/>
                </a:lnTo>
                <a:lnTo>
                  <a:pt x="344" y="195"/>
                </a:lnTo>
                <a:lnTo>
                  <a:pt x="344" y="285"/>
                </a:lnTo>
                <a:lnTo>
                  <a:pt x="360" y="375"/>
                </a:lnTo>
                <a:lnTo>
                  <a:pt x="360" y="300"/>
                </a:lnTo>
                <a:lnTo>
                  <a:pt x="360" y="180"/>
                </a:lnTo>
                <a:lnTo>
                  <a:pt x="360" y="60"/>
                </a:lnTo>
                <a:lnTo>
                  <a:pt x="360" y="165"/>
                </a:lnTo>
                <a:lnTo>
                  <a:pt x="360" y="285"/>
                </a:lnTo>
                <a:lnTo>
                  <a:pt x="360" y="435"/>
                </a:lnTo>
                <a:lnTo>
                  <a:pt x="360" y="585"/>
                </a:lnTo>
                <a:lnTo>
                  <a:pt x="376" y="675"/>
                </a:lnTo>
                <a:lnTo>
                  <a:pt x="360" y="585"/>
                </a:lnTo>
                <a:lnTo>
                  <a:pt x="360" y="435"/>
                </a:lnTo>
                <a:lnTo>
                  <a:pt x="360" y="255"/>
                </a:lnTo>
                <a:lnTo>
                  <a:pt x="360" y="135"/>
                </a:lnTo>
                <a:lnTo>
                  <a:pt x="360" y="45"/>
                </a:lnTo>
                <a:lnTo>
                  <a:pt x="360" y="195"/>
                </a:lnTo>
                <a:lnTo>
                  <a:pt x="360" y="315"/>
                </a:lnTo>
                <a:lnTo>
                  <a:pt x="360" y="405"/>
                </a:lnTo>
                <a:lnTo>
                  <a:pt x="360" y="330"/>
                </a:lnTo>
                <a:lnTo>
                  <a:pt x="360" y="180"/>
                </a:lnTo>
                <a:lnTo>
                  <a:pt x="360" y="90"/>
                </a:lnTo>
                <a:lnTo>
                  <a:pt x="360" y="165"/>
                </a:lnTo>
                <a:lnTo>
                  <a:pt x="376" y="285"/>
                </a:lnTo>
                <a:lnTo>
                  <a:pt x="376" y="405"/>
                </a:lnTo>
                <a:lnTo>
                  <a:pt x="376" y="495"/>
                </a:lnTo>
                <a:lnTo>
                  <a:pt x="360" y="405"/>
                </a:lnTo>
                <a:lnTo>
                  <a:pt x="360" y="255"/>
                </a:lnTo>
                <a:lnTo>
                  <a:pt x="360" y="105"/>
                </a:lnTo>
                <a:lnTo>
                  <a:pt x="360" y="60"/>
                </a:lnTo>
                <a:lnTo>
                  <a:pt x="393" y="195"/>
                </a:lnTo>
                <a:lnTo>
                  <a:pt x="409" y="315"/>
                </a:lnTo>
                <a:lnTo>
                  <a:pt x="409" y="465"/>
                </a:lnTo>
                <a:lnTo>
                  <a:pt x="415" y="480"/>
                </a:lnTo>
                <a:lnTo>
                  <a:pt x="415" y="576"/>
                </a:lnTo>
                <a:lnTo>
                  <a:pt x="409" y="615"/>
                </a:lnTo>
                <a:lnTo>
                  <a:pt x="409" y="570"/>
                </a:lnTo>
                <a:lnTo>
                  <a:pt x="409" y="420"/>
                </a:lnTo>
                <a:lnTo>
                  <a:pt x="409" y="270"/>
                </a:lnTo>
                <a:lnTo>
                  <a:pt x="415" y="144"/>
                </a:lnTo>
                <a:lnTo>
                  <a:pt x="441" y="255"/>
                </a:lnTo>
                <a:lnTo>
                  <a:pt x="458" y="315"/>
                </a:lnTo>
                <a:lnTo>
                  <a:pt x="458" y="180"/>
                </a:lnTo>
                <a:lnTo>
                  <a:pt x="458" y="90"/>
                </a:lnTo>
                <a:lnTo>
                  <a:pt x="458" y="45"/>
                </a:lnTo>
                <a:lnTo>
                  <a:pt x="490" y="165"/>
                </a:lnTo>
                <a:lnTo>
                  <a:pt x="506" y="285"/>
                </a:lnTo>
                <a:lnTo>
                  <a:pt x="506" y="375"/>
                </a:lnTo>
                <a:lnTo>
                  <a:pt x="506" y="420"/>
                </a:lnTo>
                <a:lnTo>
                  <a:pt x="490" y="315"/>
                </a:lnTo>
                <a:lnTo>
                  <a:pt x="490" y="195"/>
                </a:lnTo>
                <a:lnTo>
                  <a:pt x="474" y="105"/>
                </a:lnTo>
                <a:lnTo>
                  <a:pt x="474" y="60"/>
                </a:lnTo>
                <a:lnTo>
                  <a:pt x="474" y="195"/>
                </a:lnTo>
                <a:lnTo>
                  <a:pt x="474" y="345"/>
                </a:lnTo>
                <a:lnTo>
                  <a:pt x="474" y="495"/>
                </a:lnTo>
                <a:lnTo>
                  <a:pt x="474" y="585"/>
                </a:lnTo>
                <a:lnTo>
                  <a:pt x="458" y="495"/>
                </a:lnTo>
                <a:lnTo>
                  <a:pt x="458" y="345"/>
                </a:lnTo>
                <a:lnTo>
                  <a:pt x="458" y="165"/>
                </a:lnTo>
                <a:lnTo>
                  <a:pt x="458" y="75"/>
                </a:lnTo>
                <a:lnTo>
                  <a:pt x="490" y="210"/>
                </a:lnTo>
                <a:lnTo>
                  <a:pt x="490" y="330"/>
                </a:lnTo>
                <a:lnTo>
                  <a:pt x="506" y="420"/>
                </a:lnTo>
                <a:lnTo>
                  <a:pt x="490" y="270"/>
                </a:lnTo>
                <a:lnTo>
                  <a:pt x="490" y="150"/>
                </a:lnTo>
                <a:lnTo>
                  <a:pt x="523" y="285"/>
                </a:lnTo>
                <a:lnTo>
                  <a:pt x="523" y="405"/>
                </a:lnTo>
                <a:lnTo>
                  <a:pt x="523" y="450"/>
                </a:lnTo>
                <a:lnTo>
                  <a:pt x="506" y="360"/>
                </a:lnTo>
                <a:lnTo>
                  <a:pt x="506" y="210"/>
                </a:lnTo>
                <a:lnTo>
                  <a:pt x="506" y="120"/>
                </a:lnTo>
                <a:lnTo>
                  <a:pt x="539" y="255"/>
                </a:lnTo>
                <a:lnTo>
                  <a:pt x="539" y="375"/>
                </a:lnTo>
                <a:lnTo>
                  <a:pt x="539" y="465"/>
                </a:lnTo>
                <a:lnTo>
                  <a:pt x="539" y="390"/>
                </a:lnTo>
                <a:lnTo>
                  <a:pt x="539" y="240"/>
                </a:lnTo>
                <a:lnTo>
                  <a:pt x="539" y="120"/>
                </a:lnTo>
                <a:lnTo>
                  <a:pt x="539" y="30"/>
                </a:lnTo>
                <a:lnTo>
                  <a:pt x="555" y="165"/>
                </a:lnTo>
                <a:lnTo>
                  <a:pt x="555" y="285"/>
                </a:lnTo>
                <a:lnTo>
                  <a:pt x="555" y="405"/>
                </a:lnTo>
                <a:lnTo>
                  <a:pt x="555" y="495"/>
                </a:lnTo>
                <a:lnTo>
                  <a:pt x="555" y="360"/>
                </a:lnTo>
                <a:lnTo>
                  <a:pt x="555" y="240"/>
                </a:lnTo>
                <a:lnTo>
                  <a:pt x="555" y="90"/>
                </a:lnTo>
                <a:lnTo>
                  <a:pt x="555" y="0"/>
                </a:lnTo>
                <a:lnTo>
                  <a:pt x="571" y="45"/>
                </a:lnTo>
                <a:lnTo>
                  <a:pt x="588" y="165"/>
                </a:lnTo>
                <a:lnTo>
                  <a:pt x="588" y="255"/>
                </a:lnTo>
                <a:lnTo>
                  <a:pt x="588" y="345"/>
                </a:lnTo>
                <a:lnTo>
                  <a:pt x="555" y="225"/>
                </a:lnTo>
                <a:lnTo>
                  <a:pt x="539" y="105"/>
                </a:lnTo>
                <a:lnTo>
                  <a:pt x="571" y="255"/>
                </a:lnTo>
                <a:lnTo>
                  <a:pt x="571" y="345"/>
                </a:lnTo>
                <a:lnTo>
                  <a:pt x="571" y="435"/>
                </a:lnTo>
                <a:lnTo>
                  <a:pt x="555" y="390"/>
                </a:lnTo>
                <a:lnTo>
                  <a:pt x="539" y="34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3"/>
          <p:cNvSpPr>
            <a:spLocks/>
          </p:cNvSpPr>
          <p:nvPr/>
        </p:nvSpPr>
        <p:spPr bwMode="auto">
          <a:xfrm>
            <a:off x="722313" y="4405313"/>
            <a:ext cx="1935162" cy="430212"/>
          </a:xfrm>
          <a:custGeom>
            <a:avLst/>
            <a:gdLst>
              <a:gd name="T0" fmla="*/ 2147483647 w 1219"/>
              <a:gd name="T1" fmla="*/ 2147483647 h 271"/>
              <a:gd name="T2" fmla="*/ 0 w 1219"/>
              <a:gd name="T3" fmla="*/ 2147483647 h 271"/>
              <a:gd name="T4" fmla="*/ 2147483647 w 1219"/>
              <a:gd name="T5" fmla="*/ 2147483647 h 271"/>
              <a:gd name="T6" fmla="*/ 2147483647 w 1219"/>
              <a:gd name="T7" fmla="*/ 2147483647 h 271"/>
              <a:gd name="T8" fmla="*/ 2147483647 w 1219"/>
              <a:gd name="T9" fmla="*/ 0 h 271"/>
              <a:gd name="T10" fmla="*/ 2147483647 w 1219"/>
              <a:gd name="T11" fmla="*/ 2147483647 h 271"/>
              <a:gd name="T12" fmla="*/ 2147483647 w 1219"/>
              <a:gd name="T13" fmla="*/ 2147483647 h 271"/>
              <a:gd name="T14" fmla="*/ 2147483647 w 1219"/>
              <a:gd name="T15" fmla="*/ 2147483647 h 271"/>
              <a:gd name="T16" fmla="*/ 2147483647 w 1219"/>
              <a:gd name="T17" fmla="*/ 2147483647 h 271"/>
              <a:gd name="T18" fmla="*/ 2147483647 w 1219"/>
              <a:gd name="T19" fmla="*/ 2147483647 h 271"/>
              <a:gd name="T20" fmla="*/ 2147483647 w 1219"/>
              <a:gd name="T21" fmla="*/ 2147483647 h 271"/>
              <a:gd name="T22" fmla="*/ 2147483647 w 1219"/>
              <a:gd name="T23" fmla="*/ 2147483647 h 271"/>
              <a:gd name="T24" fmla="*/ 2147483647 w 1219"/>
              <a:gd name="T25" fmla="*/ 2147483647 h 271"/>
              <a:gd name="T26" fmla="*/ 2147483647 w 1219"/>
              <a:gd name="T27" fmla="*/ 2147483647 h 271"/>
              <a:gd name="T28" fmla="*/ 2147483647 w 1219"/>
              <a:gd name="T29" fmla="*/ 2147483647 h 271"/>
              <a:gd name="T30" fmla="*/ 2147483647 w 1219"/>
              <a:gd name="T31" fmla="*/ 2147483647 h 271"/>
              <a:gd name="T32" fmla="*/ 2147483647 w 1219"/>
              <a:gd name="T33" fmla="*/ 2147483647 h 271"/>
              <a:gd name="T34" fmla="*/ 2147483647 w 1219"/>
              <a:gd name="T35" fmla="*/ 2147483647 h 271"/>
              <a:gd name="T36" fmla="*/ 2147483647 w 1219"/>
              <a:gd name="T37" fmla="*/ 2147483647 h 271"/>
              <a:gd name="T38" fmla="*/ 2147483647 w 1219"/>
              <a:gd name="T39" fmla="*/ 2147483647 h 271"/>
              <a:gd name="T40" fmla="*/ 2147483647 w 1219"/>
              <a:gd name="T41" fmla="*/ 2147483647 h 271"/>
              <a:gd name="T42" fmla="*/ 2147483647 w 1219"/>
              <a:gd name="T43" fmla="*/ 2147483647 h 271"/>
              <a:gd name="T44" fmla="*/ 2147483647 w 1219"/>
              <a:gd name="T45" fmla="*/ 2147483647 h 271"/>
              <a:gd name="T46" fmla="*/ 2147483647 w 1219"/>
              <a:gd name="T47" fmla="*/ 2147483647 h 271"/>
              <a:gd name="T48" fmla="*/ 2147483647 w 1219"/>
              <a:gd name="T49" fmla="*/ 2147483647 h 271"/>
              <a:gd name="T50" fmla="*/ 2147483647 w 1219"/>
              <a:gd name="T51" fmla="*/ 2147483647 h 271"/>
              <a:gd name="T52" fmla="*/ 2147483647 w 1219"/>
              <a:gd name="T53" fmla="*/ 2147483647 h 271"/>
              <a:gd name="T54" fmla="*/ 2147483647 w 1219"/>
              <a:gd name="T55" fmla="*/ 2147483647 h 271"/>
              <a:gd name="T56" fmla="*/ 2147483647 w 1219"/>
              <a:gd name="T57" fmla="*/ 2147483647 h 271"/>
              <a:gd name="T58" fmla="*/ 2147483647 w 1219"/>
              <a:gd name="T59" fmla="*/ 2147483647 h 271"/>
              <a:gd name="T60" fmla="*/ 2147483647 w 1219"/>
              <a:gd name="T61" fmla="*/ 2147483647 h 271"/>
              <a:gd name="T62" fmla="*/ 2147483647 w 1219"/>
              <a:gd name="T63" fmla="*/ 2147483647 h 271"/>
              <a:gd name="T64" fmla="*/ 2147483647 w 1219"/>
              <a:gd name="T65" fmla="*/ 2147483647 h 271"/>
              <a:gd name="T66" fmla="*/ 2147483647 w 1219"/>
              <a:gd name="T67" fmla="*/ 2147483647 h 271"/>
              <a:gd name="T68" fmla="*/ 2147483647 w 1219"/>
              <a:gd name="T69" fmla="*/ 2147483647 h 271"/>
              <a:gd name="T70" fmla="*/ 2147483647 w 1219"/>
              <a:gd name="T71" fmla="*/ 2147483647 h 271"/>
              <a:gd name="T72" fmla="*/ 2147483647 w 1219"/>
              <a:gd name="T73" fmla="*/ 2147483647 h 271"/>
              <a:gd name="T74" fmla="*/ 2147483647 w 1219"/>
              <a:gd name="T75" fmla="*/ 2147483647 h 271"/>
              <a:gd name="T76" fmla="*/ 2147483647 w 1219"/>
              <a:gd name="T77" fmla="*/ 2147483647 h 271"/>
              <a:gd name="T78" fmla="*/ 2147483647 w 1219"/>
              <a:gd name="T79" fmla="*/ 2147483647 h 271"/>
              <a:gd name="T80" fmla="*/ 2147483647 w 1219"/>
              <a:gd name="T81" fmla="*/ 2147483647 h 271"/>
              <a:gd name="T82" fmla="*/ 2147483647 w 1219"/>
              <a:gd name="T83" fmla="*/ 2147483647 h 271"/>
              <a:gd name="T84" fmla="*/ 2147483647 w 1219"/>
              <a:gd name="T85" fmla="*/ 2147483647 h 271"/>
              <a:gd name="T86" fmla="*/ 2147483647 w 1219"/>
              <a:gd name="T87" fmla="*/ 2147483647 h 271"/>
              <a:gd name="T88" fmla="*/ 2147483647 w 1219"/>
              <a:gd name="T89" fmla="*/ 2147483647 h 271"/>
              <a:gd name="T90" fmla="*/ 2147483647 w 1219"/>
              <a:gd name="T91" fmla="*/ 2147483647 h 271"/>
              <a:gd name="T92" fmla="*/ 2147483647 w 1219"/>
              <a:gd name="T93" fmla="*/ 2147483647 h 271"/>
              <a:gd name="T94" fmla="*/ 2147483647 w 1219"/>
              <a:gd name="T95" fmla="*/ 2147483647 h 271"/>
              <a:gd name="T96" fmla="*/ 2147483647 w 1219"/>
              <a:gd name="T97" fmla="*/ 2147483647 h 271"/>
              <a:gd name="T98" fmla="*/ 2147483647 w 1219"/>
              <a:gd name="T99" fmla="*/ 2147483647 h 271"/>
              <a:gd name="T100" fmla="*/ 2147483647 w 1219"/>
              <a:gd name="T101" fmla="*/ 2147483647 h 271"/>
              <a:gd name="T102" fmla="*/ 2147483647 w 1219"/>
              <a:gd name="T103" fmla="*/ 2147483647 h 271"/>
              <a:gd name="T104" fmla="*/ 2147483647 w 1219"/>
              <a:gd name="T105" fmla="*/ 2147483647 h 27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219" h="271">
                <a:moveTo>
                  <a:pt x="12" y="201"/>
                </a:moveTo>
                <a:lnTo>
                  <a:pt x="0" y="135"/>
                </a:lnTo>
                <a:lnTo>
                  <a:pt x="16" y="90"/>
                </a:lnTo>
                <a:lnTo>
                  <a:pt x="16" y="45"/>
                </a:lnTo>
                <a:lnTo>
                  <a:pt x="32" y="0"/>
                </a:lnTo>
                <a:lnTo>
                  <a:pt x="81" y="15"/>
                </a:lnTo>
                <a:lnTo>
                  <a:pt x="97" y="60"/>
                </a:lnTo>
                <a:lnTo>
                  <a:pt x="113" y="105"/>
                </a:lnTo>
                <a:lnTo>
                  <a:pt x="113" y="150"/>
                </a:lnTo>
                <a:lnTo>
                  <a:pt x="129" y="195"/>
                </a:lnTo>
                <a:lnTo>
                  <a:pt x="162" y="240"/>
                </a:lnTo>
                <a:lnTo>
                  <a:pt x="211" y="240"/>
                </a:lnTo>
                <a:lnTo>
                  <a:pt x="259" y="240"/>
                </a:lnTo>
                <a:lnTo>
                  <a:pt x="308" y="255"/>
                </a:lnTo>
                <a:lnTo>
                  <a:pt x="324" y="210"/>
                </a:lnTo>
                <a:lnTo>
                  <a:pt x="324" y="165"/>
                </a:lnTo>
                <a:lnTo>
                  <a:pt x="324" y="120"/>
                </a:lnTo>
                <a:lnTo>
                  <a:pt x="324" y="75"/>
                </a:lnTo>
                <a:lnTo>
                  <a:pt x="324" y="30"/>
                </a:lnTo>
                <a:lnTo>
                  <a:pt x="373" y="15"/>
                </a:lnTo>
                <a:lnTo>
                  <a:pt x="389" y="60"/>
                </a:lnTo>
                <a:lnTo>
                  <a:pt x="406" y="105"/>
                </a:lnTo>
                <a:lnTo>
                  <a:pt x="438" y="150"/>
                </a:lnTo>
                <a:lnTo>
                  <a:pt x="454" y="195"/>
                </a:lnTo>
                <a:lnTo>
                  <a:pt x="470" y="240"/>
                </a:lnTo>
                <a:lnTo>
                  <a:pt x="519" y="255"/>
                </a:lnTo>
                <a:lnTo>
                  <a:pt x="568" y="240"/>
                </a:lnTo>
                <a:lnTo>
                  <a:pt x="617" y="240"/>
                </a:lnTo>
                <a:lnTo>
                  <a:pt x="665" y="255"/>
                </a:lnTo>
                <a:lnTo>
                  <a:pt x="665" y="210"/>
                </a:lnTo>
                <a:lnTo>
                  <a:pt x="682" y="165"/>
                </a:lnTo>
                <a:lnTo>
                  <a:pt x="682" y="120"/>
                </a:lnTo>
                <a:lnTo>
                  <a:pt x="682" y="75"/>
                </a:lnTo>
                <a:lnTo>
                  <a:pt x="698" y="30"/>
                </a:lnTo>
                <a:lnTo>
                  <a:pt x="714" y="75"/>
                </a:lnTo>
                <a:lnTo>
                  <a:pt x="763" y="105"/>
                </a:lnTo>
                <a:lnTo>
                  <a:pt x="779" y="150"/>
                </a:lnTo>
                <a:lnTo>
                  <a:pt x="795" y="195"/>
                </a:lnTo>
                <a:lnTo>
                  <a:pt x="812" y="240"/>
                </a:lnTo>
                <a:lnTo>
                  <a:pt x="860" y="270"/>
                </a:lnTo>
                <a:lnTo>
                  <a:pt x="909" y="270"/>
                </a:lnTo>
                <a:lnTo>
                  <a:pt x="958" y="270"/>
                </a:lnTo>
                <a:lnTo>
                  <a:pt x="1006" y="240"/>
                </a:lnTo>
                <a:lnTo>
                  <a:pt x="1006" y="195"/>
                </a:lnTo>
                <a:lnTo>
                  <a:pt x="1006" y="150"/>
                </a:lnTo>
                <a:lnTo>
                  <a:pt x="1006" y="105"/>
                </a:lnTo>
                <a:lnTo>
                  <a:pt x="1055" y="105"/>
                </a:lnTo>
                <a:lnTo>
                  <a:pt x="1088" y="150"/>
                </a:lnTo>
                <a:lnTo>
                  <a:pt x="1088" y="195"/>
                </a:lnTo>
                <a:lnTo>
                  <a:pt x="1120" y="240"/>
                </a:lnTo>
                <a:lnTo>
                  <a:pt x="1169" y="255"/>
                </a:lnTo>
                <a:lnTo>
                  <a:pt x="1218" y="255"/>
                </a:lnTo>
                <a:lnTo>
                  <a:pt x="1218" y="2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6007100" y="4403725"/>
            <a:ext cx="215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LPC parameters</a:t>
            </a: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5795963" y="4959350"/>
            <a:ext cx="22733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5926138" y="4937125"/>
            <a:ext cx="1911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Time varying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digital filter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746125" y="3786188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Glottal excitation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vowel</a:t>
            </a:r>
          </a:p>
        </p:txBody>
      </p:sp>
      <p:pic>
        <p:nvPicPr>
          <p:cNvPr id="26654" name="Picture 12" descr="http://home.hib.no/al/engelsk/seksjon/SOFF-MASTER/ill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1490663"/>
            <a:ext cx="16049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5" name="TextBox 1"/>
          <p:cNvSpPr txBox="1">
            <a:spLocks noChangeArrowheads="1"/>
          </p:cNvSpPr>
          <p:nvPr/>
        </p:nvSpPr>
        <p:spPr bwMode="auto">
          <a:xfrm>
            <a:off x="7165975" y="3167063"/>
            <a:ext cx="2667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http://home.hib.no/al/engelsk/seksjon/SOFF-MASTER/ill061.gif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640B-A14A-414A-9683-D13C223D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FF5F6-C921-4C3B-9AB3-5D0CF581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Consonant and Vowel</a:t>
            </a:r>
            <a:br>
              <a:rPr lang="en-US" altLang="en-US"/>
            </a:br>
            <a:r>
              <a:rPr lang="en-US" altLang="en-US" sz="2000"/>
              <a:t>Sound file : http://www.cse.cuhk.edu.hk/~khwong/www2/cmsc5707/sar1.wav</a:t>
            </a:r>
          </a:p>
        </p:txBody>
      </p:sp>
      <p:sp>
        <p:nvSpPr>
          <p:cNvPr id="27651" name="Text Placeholder 6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8342313" cy="3698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The sound of ‘sar’ (沙) in Cantonese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sz="half" idx="2"/>
          </p:nvPr>
        </p:nvSpPr>
        <p:spPr>
          <a:xfrm>
            <a:off x="495300" y="1905000"/>
            <a:ext cx="4375150" cy="4221163"/>
          </a:xfrm>
        </p:spPr>
        <p:txBody>
          <a:bodyPr/>
          <a:lstStyle/>
          <a:p>
            <a:r>
              <a:rPr lang="en-US" altLang="en-US" sz="1400"/>
              <a:t>The sampling frequency is 22050 Hz, so the duration is 2x10</a:t>
            </a:r>
            <a:r>
              <a:rPr lang="en-US" altLang="en-US" sz="1400" baseline="30000"/>
              <a:t>4</a:t>
            </a:r>
            <a:r>
              <a:rPr lang="en-US" altLang="en-US" sz="1400"/>
              <a:t>x(1/22050)=0.9070 seconds. </a:t>
            </a:r>
          </a:p>
          <a:p>
            <a:r>
              <a:rPr lang="en-US" altLang="en-US" sz="1400"/>
              <a:t>By inspection, the consonant ‘s’ is roughly from 0.2x10</a:t>
            </a:r>
            <a:r>
              <a:rPr lang="en-US" altLang="en-US" sz="1400" baseline="30000"/>
              <a:t>4</a:t>
            </a:r>
            <a:r>
              <a:rPr lang="en-US" altLang="en-US" sz="1400"/>
              <a:t> samples to 0.6 x10</a:t>
            </a:r>
            <a:r>
              <a:rPr lang="en-US" altLang="en-US" sz="1400" baseline="30000"/>
              <a:t>4</a:t>
            </a:r>
            <a:r>
              <a:rPr lang="en-US" altLang="en-US" sz="1400"/>
              <a:t>samples. </a:t>
            </a:r>
          </a:p>
          <a:p>
            <a:r>
              <a:rPr lang="en-US" altLang="en-US" sz="1400"/>
              <a:t>The vowel ‘ar’ is from 0.62 x10</a:t>
            </a:r>
            <a:r>
              <a:rPr lang="en-US" altLang="en-US" sz="1400" baseline="30000"/>
              <a:t>4</a:t>
            </a:r>
            <a:r>
              <a:rPr lang="en-US" altLang="en-US" sz="1400"/>
              <a:t> samples to 1.2 2x10</a:t>
            </a:r>
            <a:r>
              <a:rPr lang="en-US" altLang="en-US" sz="1400" baseline="30000"/>
              <a:t>4</a:t>
            </a:r>
            <a:r>
              <a:rPr lang="en-US" altLang="en-US" sz="1400"/>
              <a:t> samples. </a:t>
            </a:r>
          </a:p>
          <a:p>
            <a:r>
              <a:rPr lang="en-US" altLang="en-US" sz="1400"/>
              <a:t>The lower diagram shows a 20ms (which is (20/1000)/(1/22050)=441=samples) segment (vowel sound ‘ar’) taken from the middle (from the location at the 1x10</a:t>
            </a:r>
            <a:r>
              <a:rPr lang="en-US" altLang="en-US" sz="1400" baseline="30000"/>
              <a:t>4</a:t>
            </a:r>
            <a:r>
              <a:rPr lang="en-US" altLang="en-US" sz="1400"/>
              <a:t> </a:t>
            </a:r>
            <a:r>
              <a:rPr lang="en-US" altLang="en-US" sz="1400" baseline="30000"/>
              <a:t>th</a:t>
            </a:r>
            <a:r>
              <a:rPr lang="en-US" altLang="en-US" sz="1400"/>
              <a:t> sample) of the sound.</a:t>
            </a:r>
          </a:p>
          <a:p>
            <a:r>
              <a:rPr lang="en-US" altLang="en-US" sz="1000">
                <a:hlinkClick r:id="rId2"/>
              </a:rPr>
              <a:t>%Sound source is from http://www.cse.cuhk.edu.hk/~khwong/www2/cmsc5707/sar1.wav</a:t>
            </a:r>
            <a:endParaRPr lang="en-US" altLang="en-US" sz="1000"/>
          </a:p>
          <a:p>
            <a:r>
              <a:rPr lang="en-US" altLang="en-US" sz="1000"/>
              <a:t>[x,fs]=wavread('sar1.wav'); %Matlab source to produce plots</a:t>
            </a:r>
          </a:p>
          <a:p>
            <a:r>
              <a:rPr lang="en-US" altLang="en-US" sz="1000"/>
              <a:t>fs % so period =1/fs, during of 20ms is 20/1000</a:t>
            </a:r>
          </a:p>
          <a:p>
            <a:r>
              <a:rPr lang="en-US" altLang="en-US" sz="1000"/>
              <a:t>%for 20ms you need to have n20ms=(20/1000)/(1/fs)</a:t>
            </a:r>
          </a:p>
          <a:p>
            <a:r>
              <a:rPr lang="en-US" altLang="en-US" sz="1000"/>
              <a:t>n20ms=(20/1000)/(1/fs) %20 ms samples</a:t>
            </a:r>
          </a:p>
          <a:p>
            <a:r>
              <a:rPr lang="en-US" altLang="en-US" sz="1000"/>
              <a:t>len=length(x)</a:t>
            </a:r>
          </a:p>
          <a:p>
            <a:r>
              <a:rPr lang="en-US" altLang="en-US" sz="1000"/>
              <a:t>figure(1),clf, subplot(2,1,1),plot(x)</a:t>
            </a:r>
          </a:p>
          <a:p>
            <a:r>
              <a:rPr lang="en-US" altLang="en-US" sz="1000"/>
              <a:t>subplot(2,1,2),T1=round(len/2); %starting point</a:t>
            </a:r>
          </a:p>
          <a:p>
            <a:r>
              <a:rPr lang="en-US" altLang="en-US" sz="1000"/>
              <a:t>plot(x(T1:T1+n20ms))</a:t>
            </a:r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/>
          </a:p>
        </p:txBody>
      </p:sp>
      <p:sp>
        <p:nvSpPr>
          <p:cNvPr id="27653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797425" cy="639762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7654" name="Content Placeholder 8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872037" cy="3951288"/>
          </a:xfrm>
        </p:spPr>
        <p:txBody>
          <a:bodyPr/>
          <a:lstStyle/>
          <a:p>
            <a:r>
              <a:rPr lang="en-US" altLang="en-US"/>
              <a:t>Consonant (s), Vowel(ar)</a:t>
            </a:r>
          </a:p>
          <a:p>
            <a:endParaRPr lang="en-US" altLang="en-US"/>
          </a:p>
        </p:txBody>
      </p:sp>
      <p:pic>
        <p:nvPicPr>
          <p:cNvPr id="276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667000"/>
            <a:ext cx="396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5865813" y="3124200"/>
            <a:ext cx="685800" cy="1066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542088" y="3136900"/>
            <a:ext cx="1600200" cy="1066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27660" name="Straight Arrow Connector 13"/>
          <p:cNvCxnSpPr>
            <a:cxnSpLocks noChangeShapeType="1"/>
          </p:cNvCxnSpPr>
          <p:nvPr/>
        </p:nvCxnSpPr>
        <p:spPr bwMode="auto">
          <a:xfrm>
            <a:off x="5865813" y="2514600"/>
            <a:ext cx="228600" cy="6223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Straight Arrow Connector 15"/>
          <p:cNvCxnSpPr>
            <a:cxnSpLocks noChangeShapeType="1"/>
          </p:cNvCxnSpPr>
          <p:nvPr/>
        </p:nvCxnSpPr>
        <p:spPr bwMode="auto">
          <a:xfrm flipH="1">
            <a:off x="7958138" y="2590800"/>
            <a:ext cx="671512" cy="7159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608012" y="4204330"/>
            <a:ext cx="4114800" cy="2209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7608888" y="4648200"/>
            <a:ext cx="2039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vowel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wave is periodic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6994525" y="3175000"/>
            <a:ext cx="323850" cy="2946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新細明體" pitchFamily="18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94538" y="3136900"/>
            <a:ext cx="123825" cy="138112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4A08-65D0-448A-BD4E-8385ECD5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F4B-F7CC-40C4-B327-FBC1CA0F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0049-2F4A-4524-AFC2-A66EF339FC2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For vowels (voiced sound),</a:t>
            </a:r>
            <a:br>
              <a:rPr lang="en-US" altLang="en-US" sz="4000"/>
            </a:br>
            <a:r>
              <a:rPr lang="en-US" altLang="en-US" sz="4000"/>
              <a:t>use LPC to represent the signal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2225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The concept is to find a set of parameters </a:t>
            </a:r>
            <a:r>
              <a:rPr lang="en-US" altLang="zh-TW" sz="2000" i="1">
                <a:ea typeface="新細明體" pitchFamily="18" charset="-120"/>
              </a:rPr>
              <a:t>ie. 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</a:t>
            </a:r>
            <a:r>
              <a:rPr lang="en-US" altLang="zh-TW" sz="2000" i="1" baseline="-2500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>
                <a:ea typeface="新細明體" pitchFamily="18" charset="-120"/>
                <a:sym typeface="Symbol" pitchFamily="18" charset="2"/>
              </a:rPr>
              <a:t>4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,.. </a:t>
            </a:r>
            <a:r>
              <a:rPr lang="en-US" altLang="zh-TW" sz="2000" i="1" baseline="-25000">
                <a:ea typeface="新細明體" pitchFamily="18" charset="-120"/>
                <a:sym typeface="Symbol" pitchFamily="18" charset="2"/>
              </a:rPr>
              <a:t>p=8 </a:t>
            </a:r>
            <a:r>
              <a:rPr lang="en-US" altLang="zh-TW" sz="2000" i="1">
                <a:ea typeface="新細明體" pitchFamily="18" charset="-120"/>
                <a:sym typeface="Symbol" pitchFamily="18" charset="2"/>
              </a:rPr>
              <a:t>to represent the same waveform (typical values of p=8-&gt;13)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i="1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637213" y="3810000"/>
            <a:ext cx="252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ym typeface="Symbol" pitchFamily="18" charset="2"/>
              </a:rPr>
              <a:t>1, 2, 3, 4,.. 8</a:t>
            </a:r>
            <a:endParaRPr lang="en-US" altLang="en-US" sz="1800" b="1" i="1">
              <a:sym typeface="Symbol" pitchFamily="18" charset="2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0413" y="5562600"/>
            <a:ext cx="43211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Each time frame y=512 samples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1800" i="1"/>
              <a:t>S</a:t>
            </a:r>
            <a:r>
              <a:rPr lang="en-US" altLang="zh-TW" sz="1800" i="1" baseline="-25000"/>
              <a:t>0</a:t>
            </a:r>
            <a:r>
              <a:rPr lang="en-US" altLang="zh-TW" sz="1800" i="1"/>
              <a:t>,S</a:t>
            </a:r>
            <a:r>
              <a:rPr lang="en-US" altLang="zh-TW" sz="1800" i="1" baseline="-25000"/>
              <a:t>1</a:t>
            </a:r>
            <a:r>
              <a:rPr lang="en-US" altLang="zh-TW" sz="1800" i="1"/>
              <a:t>,S</a:t>
            </a:r>
            <a:r>
              <a:rPr lang="en-US" altLang="zh-TW" sz="1800" i="1" baseline="-25000"/>
              <a:t>2</a:t>
            </a:r>
            <a:r>
              <a:rPr lang="en-US" altLang="zh-TW" sz="1800" i="1"/>
              <a:t>,. S</a:t>
            </a:r>
            <a:r>
              <a:rPr lang="en-US" altLang="zh-TW" sz="1800" i="1" baseline="-25000"/>
              <a:t>n</a:t>
            </a:r>
            <a:r>
              <a:rPr lang="en-US" altLang="zh-TW" sz="1800" i="1"/>
              <a:t>,S</a:t>
            </a:r>
            <a:r>
              <a:rPr lang="en-US" altLang="zh-TW" sz="1800" i="1" baseline="-25000"/>
              <a:t>N-1=511</a:t>
            </a:r>
            <a:r>
              <a:rPr lang="en-US" altLang="zh-TW" sz="180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512 integer numbers (16-bit each) </a:t>
            </a:r>
            <a:endParaRPr lang="en-US" altLang="en-US" sz="1800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5865813" y="5638800"/>
            <a:ext cx="40370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Each set has 8 floating point numbers (data compressed)</a:t>
            </a:r>
          </a:p>
        </p:txBody>
      </p:sp>
      <p:sp>
        <p:nvSpPr>
          <p:cNvPr id="28681" name="Text Box 27"/>
          <p:cNvSpPr txBox="1">
            <a:spLocks noChangeArrowheads="1"/>
          </p:cNvSpPr>
          <p:nvPr/>
        </p:nvSpPr>
        <p:spPr bwMode="auto">
          <a:xfrm>
            <a:off x="5713413" y="4191000"/>
            <a:ext cx="2903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ym typeface="Symbol" pitchFamily="18" charset="2"/>
              </a:rPr>
              <a:t>’1, ’2, ’3, ’4,.. ’8</a:t>
            </a:r>
            <a:endParaRPr lang="en-US" altLang="en-US" sz="1800" b="1" i="1">
              <a:sym typeface="Symbol" pitchFamily="18" charset="2"/>
            </a:endParaRPr>
          </a:p>
        </p:txBody>
      </p:sp>
      <p:sp>
        <p:nvSpPr>
          <p:cNvPr id="28682" name="Text Box 28"/>
          <p:cNvSpPr txBox="1">
            <a:spLocks noChangeArrowheads="1"/>
          </p:cNvSpPr>
          <p:nvPr/>
        </p:nvSpPr>
        <p:spPr bwMode="auto">
          <a:xfrm>
            <a:off x="5865813" y="4572000"/>
            <a:ext cx="3284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ym typeface="Symbol" pitchFamily="18" charset="2"/>
              </a:rPr>
              <a:t>’’1, ’’2, ’’3, ’’4,.. ’’8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ym typeface="Symbol" pitchFamily="18" charset="2"/>
              </a:rPr>
              <a:t>:</a:t>
            </a:r>
            <a:endParaRPr lang="en-US" altLang="en-US" sz="1800" b="1" i="1">
              <a:sym typeface="Symbol" pitchFamily="18" charset="2"/>
            </a:endParaRPr>
          </a:p>
        </p:txBody>
      </p:sp>
      <p:sp>
        <p:nvSpPr>
          <p:cNvPr id="28683" name="Line 31"/>
          <p:cNvSpPr>
            <a:spLocks noChangeShapeType="1"/>
          </p:cNvSpPr>
          <p:nvPr/>
        </p:nvSpPr>
        <p:spPr bwMode="auto">
          <a:xfrm>
            <a:off x="4570413" y="5791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8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362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Rectangle 33"/>
          <p:cNvSpPr>
            <a:spLocks noChangeArrowheads="1"/>
          </p:cNvSpPr>
          <p:nvPr/>
        </p:nvSpPr>
        <p:spPr bwMode="auto">
          <a:xfrm>
            <a:off x="5637213" y="3657600"/>
            <a:ext cx="39624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86" name="Line 34"/>
          <p:cNvSpPr>
            <a:spLocks noChangeShapeType="1"/>
          </p:cNvSpPr>
          <p:nvPr/>
        </p:nvSpPr>
        <p:spPr bwMode="auto">
          <a:xfrm flipV="1">
            <a:off x="9523413" y="3048000"/>
            <a:ext cx="0" cy="609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35"/>
          <p:cNvSpPr txBox="1">
            <a:spLocks noChangeArrowheads="1"/>
          </p:cNvSpPr>
          <p:nvPr/>
        </p:nvSpPr>
        <p:spPr bwMode="auto">
          <a:xfrm>
            <a:off x="5103813" y="3048000"/>
            <a:ext cx="4287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Can reconstruct the waveform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these LPC codes</a:t>
            </a:r>
          </a:p>
        </p:txBody>
      </p:sp>
      <p:grpSp>
        <p:nvGrpSpPr>
          <p:cNvPr id="28688" name="Group 43"/>
          <p:cNvGrpSpPr>
            <a:grpSpLocks/>
          </p:cNvGrpSpPr>
          <p:nvPr/>
        </p:nvGrpSpPr>
        <p:grpSpPr bwMode="auto">
          <a:xfrm>
            <a:off x="303213" y="2682875"/>
            <a:ext cx="5410200" cy="2574925"/>
            <a:chOff x="767" y="2362"/>
            <a:chExt cx="3408" cy="1622"/>
          </a:xfrm>
        </p:grpSpPr>
        <p:pic>
          <p:nvPicPr>
            <p:cNvPr id="28690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" y="2668"/>
              <a:ext cx="19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Line 45"/>
            <p:cNvSpPr>
              <a:spLocks noChangeShapeType="1"/>
            </p:cNvSpPr>
            <p:nvPr/>
          </p:nvSpPr>
          <p:spPr bwMode="auto">
            <a:xfrm>
              <a:off x="2351" y="324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46"/>
            <p:cNvSpPr txBox="1">
              <a:spLocks noChangeArrowheads="1"/>
            </p:cNvSpPr>
            <p:nvPr/>
          </p:nvSpPr>
          <p:spPr bwMode="auto">
            <a:xfrm>
              <a:off x="767" y="3148"/>
              <a:ext cx="10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y</a:t>
              </a:r>
            </a:p>
          </p:txBody>
        </p:sp>
        <p:sp>
          <p:nvSpPr>
            <p:cNvPr id="28693" name="Text Box 47"/>
            <p:cNvSpPr txBox="1">
              <a:spLocks noChangeArrowheads="1"/>
            </p:cNvSpPr>
            <p:nvPr/>
          </p:nvSpPr>
          <p:spPr bwMode="auto">
            <a:xfrm>
              <a:off x="815" y="338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y+1</a:t>
              </a:r>
            </a:p>
          </p:txBody>
        </p:sp>
        <p:sp>
          <p:nvSpPr>
            <p:cNvPr id="28694" name="Oval 48"/>
            <p:cNvSpPr>
              <a:spLocks noChangeArrowheads="1"/>
            </p:cNvSpPr>
            <p:nvPr/>
          </p:nvSpPr>
          <p:spPr bwMode="auto">
            <a:xfrm>
              <a:off x="2783" y="393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5" name="Oval 49"/>
            <p:cNvSpPr>
              <a:spLocks noChangeArrowheads="1"/>
            </p:cNvSpPr>
            <p:nvPr/>
          </p:nvSpPr>
          <p:spPr bwMode="auto">
            <a:xfrm>
              <a:off x="2639" y="38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6" name="Text Box 50"/>
            <p:cNvSpPr txBox="1">
              <a:spLocks noChangeArrowheads="1"/>
            </p:cNvSpPr>
            <p:nvPr/>
          </p:nvSpPr>
          <p:spPr bwMode="auto">
            <a:xfrm>
              <a:off x="911" y="358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y+2</a:t>
              </a:r>
            </a:p>
          </p:txBody>
        </p:sp>
        <p:sp>
          <p:nvSpPr>
            <p:cNvPr id="28697" name="Line 51"/>
            <p:cNvSpPr>
              <a:spLocks noChangeShapeType="1"/>
            </p:cNvSpPr>
            <p:nvPr/>
          </p:nvSpPr>
          <p:spPr bwMode="auto">
            <a:xfrm>
              <a:off x="2447" y="350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52"/>
            <p:cNvSpPr>
              <a:spLocks noChangeShapeType="1"/>
            </p:cNvSpPr>
            <p:nvPr/>
          </p:nvSpPr>
          <p:spPr bwMode="auto">
            <a:xfrm>
              <a:off x="2591" y="374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53"/>
            <p:cNvSpPr txBox="1">
              <a:spLocks noChangeArrowheads="1"/>
            </p:cNvSpPr>
            <p:nvPr/>
          </p:nvSpPr>
          <p:spPr bwMode="auto">
            <a:xfrm>
              <a:off x="1032" y="2362"/>
              <a:ext cx="1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Input waveform</a:t>
              </a:r>
            </a:p>
          </p:txBody>
        </p:sp>
        <p:grpSp>
          <p:nvGrpSpPr>
            <p:cNvPr id="28700" name="Group 54"/>
            <p:cNvGrpSpPr>
              <a:grpSpLocks/>
            </p:cNvGrpSpPr>
            <p:nvPr/>
          </p:nvGrpSpPr>
          <p:grpSpPr bwMode="auto">
            <a:xfrm>
              <a:off x="1823" y="3072"/>
              <a:ext cx="338" cy="298"/>
              <a:chOff x="1823" y="3072"/>
              <a:chExt cx="338" cy="298"/>
            </a:xfrm>
          </p:grpSpPr>
          <p:sp>
            <p:nvSpPr>
              <p:cNvPr id="28711" name="Line 55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Line 56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Line 57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Text Box 58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grpSp>
          <p:nvGrpSpPr>
            <p:cNvPr id="28701" name="Group 59"/>
            <p:cNvGrpSpPr>
              <a:grpSpLocks/>
            </p:cNvGrpSpPr>
            <p:nvPr/>
          </p:nvGrpSpPr>
          <p:grpSpPr bwMode="auto">
            <a:xfrm>
              <a:off x="2015" y="3360"/>
              <a:ext cx="338" cy="298"/>
              <a:chOff x="1823" y="3072"/>
              <a:chExt cx="338" cy="298"/>
            </a:xfrm>
          </p:grpSpPr>
          <p:sp>
            <p:nvSpPr>
              <p:cNvPr id="28707" name="Line 60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61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62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Text Box 63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grpSp>
          <p:nvGrpSpPr>
            <p:cNvPr id="28702" name="Group 64"/>
            <p:cNvGrpSpPr>
              <a:grpSpLocks/>
            </p:cNvGrpSpPr>
            <p:nvPr/>
          </p:nvGrpSpPr>
          <p:grpSpPr bwMode="auto">
            <a:xfrm>
              <a:off x="2207" y="3648"/>
              <a:ext cx="338" cy="298"/>
              <a:chOff x="1823" y="3072"/>
              <a:chExt cx="338" cy="298"/>
            </a:xfrm>
          </p:grpSpPr>
          <p:sp>
            <p:nvSpPr>
              <p:cNvPr id="28703" name="Line 65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66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67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Text Box 68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</p:grpSp>
      <p:sp>
        <p:nvSpPr>
          <p:cNvPr id="28689" name="Text Box 69"/>
          <p:cNvSpPr txBox="1">
            <a:spLocks noChangeArrowheads="1"/>
          </p:cNvSpPr>
          <p:nvPr/>
        </p:nvSpPr>
        <p:spPr bwMode="auto">
          <a:xfrm>
            <a:off x="744538" y="2270125"/>
            <a:ext cx="1604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94239-E3E0-4EDB-A85B-4A94F231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0016-6FC5-4B88-8A85-AEF3709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400" b="1"/>
              <a:t>Class Exercise 3.2</a:t>
            </a:r>
            <a:br>
              <a:rPr lang="en-US" altLang="en-US" sz="2400" b="1"/>
            </a:br>
            <a:r>
              <a:rPr lang="en-US" altLang="en-US" sz="2400"/>
              <a:t>Concept: we want to find a set of a1,a2,..,a8, so when applied to all </a:t>
            </a:r>
            <a:r>
              <a:rPr lang="en-US" altLang="en-US" sz="2400" i="1"/>
              <a:t>Sn</a:t>
            </a:r>
            <a:r>
              <a:rPr lang="en-US" altLang="en-US" sz="2400"/>
              <a:t> in this frame (n=0,1,..N-1), the total error </a:t>
            </a:r>
            <a:r>
              <a:rPr lang="en-US" altLang="en-US" sz="2400" i="1"/>
              <a:t>E</a:t>
            </a:r>
            <a:r>
              <a:rPr lang="en-US" altLang="en-US" sz="2400"/>
              <a:t> (n=0</a:t>
            </a:r>
            <a:r>
              <a:rPr lang="en-US" altLang="en-US" sz="2400">
                <a:sym typeface="Wingdings" pitchFamily="2" charset="2"/>
              </a:rPr>
              <a:t>N-1)</a:t>
            </a:r>
            <a:r>
              <a:rPr lang="en-US" altLang="en-US" sz="2400"/>
              <a:t>is minimum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87500"/>
            <a:ext cx="4379913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827213" y="1447800"/>
                <a:ext cx="5011737" cy="219392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past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history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whole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segment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70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827213" y="1447800"/>
                <a:ext cx="5011737" cy="2193925"/>
              </a:xfrm>
              <a:prstGeom prst="rect">
                <a:avLst/>
              </a:prstGeom>
              <a:blipFill>
                <a:blip r:embed="rId4"/>
                <a:stretch>
                  <a:fillRect b="-554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3" name="Text Box 41"/>
          <p:cNvSpPr txBox="1">
            <a:spLocks noChangeArrowheads="1"/>
          </p:cNvSpPr>
          <p:nvPr/>
        </p:nvSpPr>
        <p:spPr bwMode="auto">
          <a:xfrm>
            <a:off x="1563688" y="65151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9704" name="Text Box 43"/>
          <p:cNvSpPr txBox="1">
            <a:spLocks noChangeArrowheads="1"/>
          </p:cNvSpPr>
          <p:nvPr/>
        </p:nvSpPr>
        <p:spPr bwMode="auto">
          <a:xfrm>
            <a:off x="7431088" y="6515100"/>
            <a:ext cx="1406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N-1=511</a:t>
            </a:r>
          </a:p>
        </p:txBody>
      </p:sp>
      <p:sp>
        <p:nvSpPr>
          <p:cNvPr id="29705" name="Text Box 44"/>
          <p:cNvSpPr txBox="1">
            <a:spLocks noChangeArrowheads="1"/>
          </p:cNvSpPr>
          <p:nvPr/>
        </p:nvSpPr>
        <p:spPr bwMode="auto">
          <a:xfrm>
            <a:off x="6931025" y="1447800"/>
            <a:ext cx="2971800" cy="3140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Exercise 2.2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Write the error function </a:t>
            </a: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at n=130, draw it on the graph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Write the error function at n=288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Why e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= s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?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Write E for n=1,..N-1, (showing n=1, 8, 130,288,511)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dirty="0"/>
          </a:p>
        </p:txBody>
      </p:sp>
      <p:grpSp>
        <p:nvGrpSpPr>
          <p:cNvPr id="29706" name="Group 1"/>
          <p:cNvGrpSpPr>
            <a:grpSpLocks/>
          </p:cNvGrpSpPr>
          <p:nvPr/>
        </p:nvGrpSpPr>
        <p:grpSpPr bwMode="auto">
          <a:xfrm>
            <a:off x="455613" y="3529013"/>
            <a:ext cx="8407400" cy="3062287"/>
            <a:chOff x="455612" y="2933045"/>
            <a:chExt cx="8407491" cy="3657600"/>
          </a:xfrm>
        </p:grpSpPr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>
              <a:off x="1639887" y="6438245"/>
              <a:ext cx="6705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 flipV="1">
              <a:off x="1639887" y="2933045"/>
              <a:ext cx="0" cy="3505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8"/>
            <p:cNvSpPr>
              <a:spLocks/>
            </p:cNvSpPr>
            <p:nvPr/>
          </p:nvSpPr>
          <p:spPr bwMode="auto">
            <a:xfrm>
              <a:off x="2036762" y="3739495"/>
              <a:ext cx="5699125" cy="2546350"/>
            </a:xfrm>
            <a:custGeom>
              <a:avLst/>
              <a:gdLst>
                <a:gd name="T0" fmla="*/ 0 w 1200"/>
                <a:gd name="T1" fmla="*/ 2147483647 h 688"/>
                <a:gd name="T2" fmla="*/ 2147483647 w 1200"/>
                <a:gd name="T3" fmla="*/ 2147483647 h 688"/>
                <a:gd name="T4" fmla="*/ 2147483647 w 1200"/>
                <a:gd name="T5" fmla="*/ 2147483647 h 688"/>
                <a:gd name="T6" fmla="*/ 2147483647 w 1200"/>
                <a:gd name="T7" fmla="*/ 2147483647 h 688"/>
                <a:gd name="T8" fmla="*/ 2147483647 w 1200"/>
                <a:gd name="T9" fmla="*/ 2147483647 h 688"/>
                <a:gd name="T10" fmla="*/ 2147483647 w 1200"/>
                <a:gd name="T11" fmla="*/ 2147483647 h 688"/>
                <a:gd name="T12" fmla="*/ 2147483647 w 1200"/>
                <a:gd name="T13" fmla="*/ 2147483647 h 688"/>
                <a:gd name="T14" fmla="*/ 2147483647 w 1200"/>
                <a:gd name="T15" fmla="*/ 2147483647 h 688"/>
                <a:gd name="T16" fmla="*/ 2147483647 w 1200"/>
                <a:gd name="T17" fmla="*/ 2147483647 h 688"/>
                <a:gd name="T18" fmla="*/ 2147483647 w 1200"/>
                <a:gd name="T19" fmla="*/ 2147483647 h 688"/>
                <a:gd name="T20" fmla="*/ 2147483647 w 1200"/>
                <a:gd name="T21" fmla="*/ 2147483647 h 688"/>
                <a:gd name="T22" fmla="*/ 2147483647 w 1200"/>
                <a:gd name="T23" fmla="*/ 2147483647 h 688"/>
                <a:gd name="T24" fmla="*/ 2147483647 w 1200"/>
                <a:gd name="T25" fmla="*/ 2147483647 h 688"/>
                <a:gd name="T26" fmla="*/ 2147483647 w 1200"/>
                <a:gd name="T27" fmla="*/ 2147483647 h 688"/>
                <a:gd name="T28" fmla="*/ 2147483647 w 1200"/>
                <a:gd name="T29" fmla="*/ 2147483647 h 6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0" h="688">
                  <a:moveTo>
                    <a:pt x="0" y="456"/>
                  </a:moveTo>
                  <a:cubicBezTo>
                    <a:pt x="56" y="352"/>
                    <a:pt x="112" y="248"/>
                    <a:pt x="144" y="216"/>
                  </a:cubicBezTo>
                  <a:cubicBezTo>
                    <a:pt x="176" y="184"/>
                    <a:pt x="168" y="288"/>
                    <a:pt x="192" y="264"/>
                  </a:cubicBezTo>
                  <a:cubicBezTo>
                    <a:pt x="216" y="240"/>
                    <a:pt x="264" y="56"/>
                    <a:pt x="288" y="72"/>
                  </a:cubicBezTo>
                  <a:cubicBezTo>
                    <a:pt x="312" y="88"/>
                    <a:pt x="320" y="264"/>
                    <a:pt x="336" y="360"/>
                  </a:cubicBezTo>
                  <a:cubicBezTo>
                    <a:pt x="352" y="456"/>
                    <a:pt x="352" y="672"/>
                    <a:pt x="384" y="648"/>
                  </a:cubicBezTo>
                  <a:cubicBezTo>
                    <a:pt x="416" y="624"/>
                    <a:pt x="496" y="280"/>
                    <a:pt x="528" y="216"/>
                  </a:cubicBezTo>
                  <a:cubicBezTo>
                    <a:pt x="560" y="152"/>
                    <a:pt x="552" y="288"/>
                    <a:pt x="576" y="264"/>
                  </a:cubicBezTo>
                  <a:cubicBezTo>
                    <a:pt x="600" y="240"/>
                    <a:pt x="648" y="8"/>
                    <a:pt x="672" y="72"/>
                  </a:cubicBezTo>
                  <a:cubicBezTo>
                    <a:pt x="696" y="136"/>
                    <a:pt x="688" y="632"/>
                    <a:pt x="720" y="648"/>
                  </a:cubicBezTo>
                  <a:cubicBezTo>
                    <a:pt x="752" y="664"/>
                    <a:pt x="832" y="240"/>
                    <a:pt x="864" y="168"/>
                  </a:cubicBezTo>
                  <a:cubicBezTo>
                    <a:pt x="896" y="96"/>
                    <a:pt x="888" y="232"/>
                    <a:pt x="912" y="216"/>
                  </a:cubicBezTo>
                  <a:cubicBezTo>
                    <a:pt x="936" y="200"/>
                    <a:pt x="976" y="0"/>
                    <a:pt x="1008" y="72"/>
                  </a:cubicBezTo>
                  <a:cubicBezTo>
                    <a:pt x="1040" y="144"/>
                    <a:pt x="1072" y="608"/>
                    <a:pt x="1104" y="648"/>
                  </a:cubicBezTo>
                  <a:cubicBezTo>
                    <a:pt x="1136" y="688"/>
                    <a:pt x="1168" y="500"/>
                    <a:pt x="1200" y="31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Text Box 14"/>
            <p:cNvSpPr txBox="1">
              <a:spLocks noChangeArrowheads="1"/>
            </p:cNvSpPr>
            <p:nvPr/>
          </p:nvSpPr>
          <p:spPr bwMode="auto">
            <a:xfrm>
              <a:off x="2554287" y="3999845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r>
                <a:rPr lang="en-US" altLang="en-US" sz="1800" baseline="-25000"/>
                <a:t>n-2</a:t>
              </a: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097087" y="4304645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r>
                <a:rPr lang="en-US" altLang="en-US" sz="1800" baseline="-25000"/>
                <a:t>n-4</a:t>
              </a:r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2630487" y="4609445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r>
                <a:rPr lang="en-US" altLang="en-US" sz="1800" baseline="-25000"/>
                <a:t>n-3</a:t>
              </a:r>
            </a:p>
          </p:txBody>
        </p:sp>
        <p:sp>
          <p:nvSpPr>
            <p:cNvPr id="29715" name="Text Box 17"/>
            <p:cNvSpPr txBox="1">
              <a:spLocks noChangeArrowheads="1"/>
            </p:cNvSpPr>
            <p:nvPr/>
          </p:nvSpPr>
          <p:spPr bwMode="auto">
            <a:xfrm>
              <a:off x="2782887" y="3542645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r>
                <a:rPr lang="en-US" altLang="en-US" sz="1800" baseline="-25000"/>
                <a:t>n-1</a:t>
              </a:r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 flipV="1">
              <a:off x="3392487" y="3695045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Oval 23"/>
            <p:cNvSpPr>
              <a:spLocks noChangeArrowheads="1"/>
            </p:cNvSpPr>
            <p:nvPr/>
          </p:nvSpPr>
          <p:spPr bwMode="auto">
            <a:xfrm>
              <a:off x="3621087" y="361884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18" name="Oval 24"/>
            <p:cNvSpPr>
              <a:spLocks noChangeArrowheads="1"/>
            </p:cNvSpPr>
            <p:nvPr/>
          </p:nvSpPr>
          <p:spPr bwMode="auto">
            <a:xfrm>
              <a:off x="3468687" y="430464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19" name="Text Box 25"/>
            <p:cNvSpPr txBox="1">
              <a:spLocks noChangeArrowheads="1"/>
            </p:cNvSpPr>
            <p:nvPr/>
          </p:nvSpPr>
          <p:spPr bwMode="auto">
            <a:xfrm>
              <a:off x="3468687" y="3999845"/>
              <a:ext cx="436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r>
                <a:rPr lang="en-US" altLang="en-US" sz="1800" baseline="-25000"/>
                <a:t>n</a:t>
              </a:r>
            </a:p>
          </p:txBody>
        </p:sp>
        <p:graphicFrame>
          <p:nvGraphicFramePr>
            <p:cNvPr id="29720" name="Object 29"/>
            <p:cNvGraphicFramePr>
              <a:graphicFrameLocks noChangeAspect="1"/>
            </p:cNvGraphicFramePr>
            <p:nvPr/>
          </p:nvGraphicFramePr>
          <p:xfrm>
            <a:off x="3697287" y="3390245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5" imgW="165028" imgH="228501" progId="Equation.3">
                    <p:embed/>
                  </p:oleObj>
                </mc:Choice>
                <mc:Fallback>
                  <p:oleObj name="Equation" r:id="rId5" imgW="165028" imgH="22850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287" y="3390245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32"/>
            <p:cNvSpPr>
              <a:spLocks noChangeShapeType="1"/>
            </p:cNvSpPr>
            <p:nvPr/>
          </p:nvSpPr>
          <p:spPr bwMode="auto">
            <a:xfrm>
              <a:off x="2630487" y="45332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33"/>
            <p:cNvSpPr>
              <a:spLocks noChangeShapeType="1"/>
            </p:cNvSpPr>
            <p:nvPr/>
          </p:nvSpPr>
          <p:spPr bwMode="auto">
            <a:xfrm>
              <a:off x="2935287" y="46856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34"/>
            <p:cNvSpPr>
              <a:spLocks noChangeShapeType="1"/>
            </p:cNvSpPr>
            <p:nvPr/>
          </p:nvSpPr>
          <p:spPr bwMode="auto">
            <a:xfrm>
              <a:off x="3087687" y="43046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35"/>
            <p:cNvSpPr>
              <a:spLocks noChangeShapeType="1"/>
            </p:cNvSpPr>
            <p:nvPr/>
          </p:nvSpPr>
          <p:spPr bwMode="auto">
            <a:xfrm>
              <a:off x="3316287" y="399984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36"/>
            <p:cNvSpPr txBox="1">
              <a:spLocks noChangeArrowheads="1"/>
            </p:cNvSpPr>
            <p:nvPr/>
          </p:nvSpPr>
          <p:spPr bwMode="auto">
            <a:xfrm>
              <a:off x="455612" y="3514901"/>
              <a:ext cx="979755" cy="1102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Signal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level</a:t>
              </a:r>
            </a:p>
          </p:txBody>
        </p:sp>
        <p:sp>
          <p:nvSpPr>
            <p:cNvPr id="29726" name="Text Box 37"/>
            <p:cNvSpPr txBox="1">
              <a:spLocks noChangeArrowheads="1"/>
            </p:cNvSpPr>
            <p:nvPr/>
          </p:nvSpPr>
          <p:spPr bwMode="auto">
            <a:xfrm>
              <a:off x="7889966" y="6020296"/>
              <a:ext cx="9731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n</a:t>
              </a:r>
            </a:p>
          </p:txBody>
        </p:sp>
        <p:sp>
          <p:nvSpPr>
            <p:cNvPr id="29727" name="AutoShape 38"/>
            <p:cNvSpPr>
              <a:spLocks/>
            </p:cNvSpPr>
            <p:nvPr/>
          </p:nvSpPr>
          <p:spPr bwMode="auto">
            <a:xfrm>
              <a:off x="4002087" y="3618845"/>
              <a:ext cx="76200" cy="685800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29728" name="Object 39"/>
            <p:cNvGraphicFramePr>
              <a:graphicFrameLocks noChangeAspect="1"/>
            </p:cNvGraphicFramePr>
            <p:nvPr/>
          </p:nvGraphicFramePr>
          <p:xfrm>
            <a:off x="4113212" y="3750607"/>
            <a:ext cx="3587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7" imgW="215713" imgH="253780" progId="Equation.3">
                    <p:embed/>
                  </p:oleObj>
                </mc:Choice>
                <mc:Fallback>
                  <p:oleObj name="Equation" r:id="rId7" imgW="215713" imgH="2537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212" y="3750607"/>
                          <a:ext cx="35877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40"/>
            <p:cNvSpPr>
              <a:spLocks noChangeShapeType="1"/>
            </p:cNvSpPr>
            <p:nvPr/>
          </p:nvSpPr>
          <p:spPr bwMode="auto">
            <a:xfrm>
              <a:off x="3468687" y="438084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42"/>
            <p:cNvSpPr>
              <a:spLocks noChangeShapeType="1"/>
            </p:cNvSpPr>
            <p:nvPr/>
          </p:nvSpPr>
          <p:spPr bwMode="auto">
            <a:xfrm flipV="1">
              <a:off x="7735887" y="6362045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45"/>
            <p:cNvSpPr>
              <a:spLocks noChangeShapeType="1"/>
            </p:cNvSpPr>
            <p:nvPr/>
          </p:nvSpPr>
          <p:spPr bwMode="auto">
            <a:xfrm>
              <a:off x="2513012" y="4741207"/>
              <a:ext cx="7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46"/>
            <p:cNvSpPr>
              <a:spLocks noChangeShapeType="1"/>
            </p:cNvSpPr>
            <p:nvPr/>
          </p:nvSpPr>
          <p:spPr bwMode="auto">
            <a:xfrm>
              <a:off x="2284412" y="4969807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07" name="Straight Connector 3"/>
          <p:cNvCxnSpPr>
            <a:cxnSpLocks noChangeShapeType="1"/>
          </p:cNvCxnSpPr>
          <p:nvPr/>
        </p:nvCxnSpPr>
        <p:spPr bwMode="auto">
          <a:xfrm>
            <a:off x="3506788" y="4740275"/>
            <a:ext cx="0" cy="172243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8" name="Text Box 37"/>
          <p:cNvSpPr txBox="1">
            <a:spLocks noChangeArrowheads="1"/>
          </p:cNvSpPr>
          <p:nvPr/>
        </p:nvSpPr>
        <p:spPr bwMode="auto">
          <a:xfrm>
            <a:off x="3084513" y="6437313"/>
            <a:ext cx="5762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FBB33-93C6-45D2-ADF3-389332CC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EF3EE-5257-4452-818E-1D2B31E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68DF-02DA-49D8-9092-E76F2DA11D1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LPC idea and procedure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idea: from all samples s</a:t>
            </a:r>
            <a:r>
              <a:rPr lang="en-US" altLang="zh-TW" sz="2400" baseline="-25000" dirty="0">
                <a:ea typeface="新細明體" pitchFamily="18" charset="-120"/>
              </a:rPr>
              <a:t>0</a:t>
            </a:r>
            <a:r>
              <a:rPr lang="en-US" altLang="zh-TW" sz="2400" dirty="0">
                <a:ea typeface="新細明體" pitchFamily="18" charset="-120"/>
              </a:rPr>
              <a:t>,s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,s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,s</a:t>
            </a:r>
            <a:r>
              <a:rPr lang="en-US" altLang="zh-TW" sz="2400" baseline="-25000" dirty="0">
                <a:ea typeface="新細明體" pitchFamily="18" charset="-120"/>
              </a:rPr>
              <a:t>N-1=511</a:t>
            </a:r>
            <a:r>
              <a:rPr lang="en-US" altLang="zh-TW" sz="2400" dirty="0">
                <a:ea typeface="新細明體" pitchFamily="18" charset="-120"/>
              </a:rPr>
              <a:t>, we want to find </a:t>
            </a:r>
            <a:r>
              <a:rPr lang="en-US" altLang="zh-TW" sz="2400" i="1" dirty="0">
                <a:ea typeface="新細明體" pitchFamily="18" charset="-120"/>
              </a:rPr>
              <a:t>a</a:t>
            </a:r>
            <a:r>
              <a:rPr lang="en-US" altLang="zh-TW" sz="2400" i="1" baseline="-25000" dirty="0">
                <a:ea typeface="新細明體" pitchFamily="18" charset="-12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(p=1,2,..,8), so that E is a minimum. The periodicity of the input signal provides information for finding the result.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For a speech signal, we first get the signal frame of size </a:t>
            </a:r>
            <a:r>
              <a:rPr lang="en-US" altLang="zh-TW" sz="2000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=512 by windowing(will discuss later).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Sampling at 25.6KHz, it is equal to a period of 20ms.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The signal frame is (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i="1" baseline="-25000" dirty="0">
                <a:ea typeface="新細明體" pitchFamily="18" charset="-120"/>
              </a:rPr>
              <a:t>0</a:t>
            </a:r>
            <a:r>
              <a:rPr lang="en-US" altLang="zh-TW" sz="2000" i="1" dirty="0">
                <a:ea typeface="新細明體" pitchFamily="18" charset="-120"/>
              </a:rPr>
              <a:t>,S</a:t>
            </a:r>
            <a:r>
              <a:rPr lang="en-US" altLang="zh-TW" sz="2000" i="1" baseline="-25000" dirty="0">
                <a:ea typeface="新細明體" pitchFamily="18" charset="-120"/>
              </a:rPr>
              <a:t>1</a:t>
            </a:r>
            <a:r>
              <a:rPr lang="en-US" altLang="zh-TW" sz="2000" i="1" dirty="0">
                <a:ea typeface="新細明體" pitchFamily="18" charset="-120"/>
              </a:rPr>
              <a:t>,S</a:t>
            </a:r>
            <a:r>
              <a:rPr lang="en-US" altLang="zh-TW" sz="2000" i="1" baseline="-25000" dirty="0">
                <a:ea typeface="新細明體" pitchFamily="18" charset="-120"/>
              </a:rPr>
              <a:t>2</a:t>
            </a:r>
            <a:r>
              <a:rPr lang="en-US" altLang="zh-TW" sz="2000" i="1" dirty="0">
                <a:ea typeface="新細明體" pitchFamily="18" charset="-120"/>
              </a:rPr>
              <a:t>,. S</a:t>
            </a:r>
            <a:r>
              <a:rPr lang="en-US" altLang="zh-TW" sz="2000" i="1" baseline="-25000" dirty="0">
                <a:ea typeface="新細明體" pitchFamily="18" charset="-120"/>
              </a:rPr>
              <a:t>n</a:t>
            </a:r>
            <a:r>
              <a:rPr lang="en-US" altLang="zh-TW" sz="2000" i="1" dirty="0">
                <a:ea typeface="新細明體" pitchFamily="18" charset="-120"/>
              </a:rPr>
              <a:t>..,S</a:t>
            </a:r>
            <a:r>
              <a:rPr lang="en-US" altLang="zh-TW" sz="2000" i="1" baseline="-25000" dirty="0">
                <a:ea typeface="新細明體" pitchFamily="18" charset="-120"/>
              </a:rPr>
              <a:t>N-1=511</a:t>
            </a:r>
            <a:r>
              <a:rPr lang="en-US" altLang="zh-TW" sz="2000" dirty="0">
                <a:ea typeface="新細明體" pitchFamily="18" charset="-120"/>
              </a:rPr>
              <a:t>) total 512 samples.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Ignore the effect of outside elements by setting them to zero, I.e. S</a:t>
            </a:r>
            <a:r>
              <a:rPr lang="en-US" altLang="zh-TW" sz="2000" baseline="-25000" dirty="0">
                <a:ea typeface="新細明體" pitchFamily="18" charset="-120"/>
              </a:rPr>
              <a:t>-</a:t>
            </a:r>
            <a:r>
              <a:rPr lang="en-US" altLang="zh-TW" sz="2000" baseline="-25000" dirty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000" baseline="-25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..=S</a:t>
            </a:r>
            <a:r>
              <a:rPr lang="en-US" altLang="zh-TW" sz="2000" baseline="-25000" dirty="0">
                <a:ea typeface="新細明體" pitchFamily="18" charset="-120"/>
              </a:rPr>
              <a:t>-2 </a:t>
            </a:r>
            <a:r>
              <a:rPr lang="en-US" altLang="zh-TW" sz="2000" dirty="0">
                <a:ea typeface="新細明體" pitchFamily="18" charset="-120"/>
              </a:rPr>
              <a:t>= S</a:t>
            </a:r>
            <a:r>
              <a:rPr lang="en-US" altLang="zh-TW" sz="2000" baseline="-25000" dirty="0">
                <a:ea typeface="新細明體" pitchFamily="18" charset="-120"/>
              </a:rPr>
              <a:t>-1 </a:t>
            </a:r>
            <a:r>
              <a:rPr lang="en-US" altLang="zh-TW" sz="2000" dirty="0">
                <a:ea typeface="新細明體" pitchFamily="18" charset="-120"/>
              </a:rPr>
              <a:t>=S</a:t>
            </a:r>
            <a:r>
              <a:rPr lang="en-US" altLang="zh-TW" sz="2000" baseline="-25000" dirty="0">
                <a:ea typeface="新細明體" pitchFamily="18" charset="-120"/>
              </a:rPr>
              <a:t>512 </a:t>
            </a:r>
            <a:r>
              <a:rPr lang="en-US" altLang="zh-TW" sz="2000" dirty="0">
                <a:ea typeface="新細明體" pitchFamily="18" charset="-120"/>
              </a:rPr>
              <a:t>=S</a:t>
            </a:r>
            <a:r>
              <a:rPr lang="en-US" altLang="zh-TW" sz="2000" baseline="-25000" dirty="0">
                <a:ea typeface="新細明體" pitchFamily="18" charset="-120"/>
              </a:rPr>
              <a:t>513</a:t>
            </a:r>
            <a:r>
              <a:rPr lang="en-US" altLang="zh-TW" sz="2000" dirty="0">
                <a:ea typeface="新細明體" pitchFamily="18" charset="-120"/>
              </a:rPr>
              <a:t>=…= S</a:t>
            </a:r>
            <a:r>
              <a:rPr lang="en-US" altLang="zh-TW" sz="2000" baseline="-25000" dirty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000" dirty="0">
                <a:ea typeface="新細明體" pitchFamily="18" charset="-120"/>
              </a:rPr>
              <a:t>=0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want to calculate LPC parameters of order </a:t>
            </a:r>
            <a:r>
              <a:rPr lang="en-US" altLang="zh-TW" sz="2000" i="1" dirty="0">
                <a:ea typeface="新細明體" pitchFamily="18" charset="-120"/>
              </a:rPr>
              <a:t>p=8</a:t>
            </a:r>
            <a:r>
              <a:rPr lang="en-US" altLang="zh-TW" sz="2000" dirty="0">
                <a:ea typeface="新細明體" pitchFamily="18" charset="-120"/>
              </a:rPr>
              <a:t>, i.e.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</a:t>
            </a:r>
            <a:r>
              <a:rPr lang="en-US" altLang="zh-TW" sz="2000" i="1" baseline="-25000" dirty="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 dirty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 dirty="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, </a:t>
            </a:r>
            <a:r>
              <a:rPr lang="en-US" altLang="zh-TW" sz="2000" i="1" baseline="-25000" dirty="0">
                <a:ea typeface="新細明體" pitchFamily="18" charset="-120"/>
                <a:sym typeface="Symbol" pitchFamily="18" charset="2"/>
              </a:rPr>
              <a:t>4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,.. </a:t>
            </a:r>
            <a:r>
              <a:rPr lang="en-US" altLang="zh-TW" sz="2000" i="1" baseline="-25000" dirty="0">
                <a:ea typeface="新細明體" pitchFamily="18" charset="-120"/>
                <a:sym typeface="Symbol" pitchFamily="18" charset="2"/>
              </a:rPr>
              <a:t>p=8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=8 is the minimal choice , using higher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P, say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up to 13 will get better sound quality. But experiments show that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&gt;13 has no significant impact on the sound  quality. </a:t>
            </a:r>
          </a:p>
        </p:txBody>
      </p:sp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8656638" y="192088"/>
            <a:ext cx="559769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1E490-A80B-494C-9713-EF245D6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4ACB-7599-414A-B5AF-BD85DEE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3"/>
            <a:ext cx="1941513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For each 30ms time frame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31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57325" y="1524000"/>
                <a:ext cx="7026275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predicted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denoted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−−−(1)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whole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frame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=1,2,..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generates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solve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31750" name="Object 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57325" y="1524000"/>
                <a:ext cx="7026275" cy="518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51" name="Group 38"/>
          <p:cNvGrpSpPr>
            <a:grpSpLocks/>
          </p:cNvGrpSpPr>
          <p:nvPr/>
        </p:nvGrpSpPr>
        <p:grpSpPr bwMode="auto">
          <a:xfrm>
            <a:off x="2284413" y="0"/>
            <a:ext cx="6408737" cy="1401763"/>
            <a:chOff x="1151" y="0"/>
            <a:chExt cx="4037" cy="883"/>
          </a:xfrm>
        </p:grpSpPr>
        <p:pic>
          <p:nvPicPr>
            <p:cNvPr id="3175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" y="207"/>
              <a:ext cx="1824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Line 6"/>
            <p:cNvSpPr>
              <a:spLocks noChangeShapeType="1"/>
            </p:cNvSpPr>
            <p:nvPr/>
          </p:nvSpPr>
          <p:spPr bwMode="auto">
            <a:xfrm>
              <a:off x="2735" y="7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1151" y="652"/>
              <a:ext cx="10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y</a:t>
              </a:r>
            </a:p>
          </p:txBody>
        </p:sp>
        <p:sp>
          <p:nvSpPr>
            <p:cNvPr id="31755" name="Text Box 14"/>
            <p:cNvSpPr txBox="1">
              <a:spLocks noChangeArrowheads="1"/>
            </p:cNvSpPr>
            <p:nvPr/>
          </p:nvSpPr>
          <p:spPr bwMode="auto">
            <a:xfrm>
              <a:off x="1429" y="0"/>
              <a:ext cx="1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Input waveform</a:t>
              </a:r>
            </a:p>
          </p:txBody>
        </p:sp>
        <p:grpSp>
          <p:nvGrpSpPr>
            <p:cNvPr id="31756" name="Group 15"/>
            <p:cNvGrpSpPr>
              <a:grpSpLocks/>
            </p:cNvGrpSpPr>
            <p:nvPr/>
          </p:nvGrpSpPr>
          <p:grpSpPr bwMode="auto">
            <a:xfrm>
              <a:off x="2207" y="576"/>
              <a:ext cx="338" cy="298"/>
              <a:chOff x="1823" y="3072"/>
              <a:chExt cx="338" cy="298"/>
            </a:xfrm>
          </p:grpSpPr>
          <p:sp>
            <p:nvSpPr>
              <p:cNvPr id="31758" name="Line 16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17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18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Text Box 19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sp>
          <p:nvSpPr>
            <p:cNvPr id="31757" name="Rectangle 30"/>
            <p:cNvSpPr>
              <a:spLocks noChangeArrowheads="1"/>
            </p:cNvSpPr>
            <p:nvPr/>
          </p:nvSpPr>
          <p:spPr bwMode="auto">
            <a:xfrm>
              <a:off x="3599" y="624"/>
              <a:ext cx="1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i="1">
                  <a:sym typeface="Symbol" pitchFamily="18" charset="2"/>
                </a:rPr>
                <a:t>1, 2, 3, 4,.. 8</a:t>
              </a:r>
              <a:endParaRPr lang="en-US" altLang="en-US" sz="1800" b="1" i="1">
                <a:sym typeface="Symbol" pitchFamily="18" charset="2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1C21-AE64-4EF4-A906-200FC03B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860DD-576E-45E4-9FA3-207BBD4A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68DF-02DA-49D8-9092-E76F2DA11D1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              Solve for</a:t>
            </a:r>
            <a:br>
              <a:rPr lang="en-US" altLang="en-US" sz="2400" dirty="0"/>
            </a:br>
            <a:r>
              <a:rPr lang="en-US" altLang="en-US" sz="2400" dirty="0"/>
              <a:t>         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1,2,…,p</a:t>
            </a:r>
            <a:br>
              <a:rPr lang="en-US" altLang="en-US" sz="2400" i="1" baseline="-25000" dirty="0"/>
            </a:br>
            <a:endParaRPr lang="en-US" altLang="en-US" sz="2400" i="1" baseline="-25000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42023" y="5678319"/>
            <a:ext cx="433190" cy="45260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448727" y="1417638"/>
                <a:ext cx="7650163" cy="4067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=1,2,..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generates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solve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manupulations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...,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−−(2)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−1−0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auto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correlation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values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know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auto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correlation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equations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7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448727" y="1417638"/>
                <a:ext cx="7650163" cy="4067175"/>
              </a:xfrm>
              <a:prstGeom prst="rect">
                <a:avLst/>
              </a:prstGeom>
              <a:blipFill>
                <a:blip r:embed="rId3"/>
                <a:stretch>
                  <a:fillRect b="-27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75" name="Group 18"/>
          <p:cNvGrpSpPr>
            <a:grpSpLocks/>
          </p:cNvGrpSpPr>
          <p:nvPr/>
        </p:nvGrpSpPr>
        <p:grpSpPr bwMode="auto">
          <a:xfrm>
            <a:off x="2284413" y="183356"/>
            <a:ext cx="6248399" cy="1401763"/>
            <a:chOff x="1151" y="0"/>
            <a:chExt cx="4037" cy="883"/>
          </a:xfrm>
        </p:grpSpPr>
        <p:pic>
          <p:nvPicPr>
            <p:cNvPr id="32779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" y="284"/>
              <a:ext cx="11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Line 20"/>
            <p:cNvSpPr>
              <a:spLocks noChangeShapeType="1"/>
            </p:cNvSpPr>
            <p:nvPr/>
          </p:nvSpPr>
          <p:spPr bwMode="auto">
            <a:xfrm>
              <a:off x="2735" y="7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21"/>
            <p:cNvSpPr txBox="1">
              <a:spLocks noChangeArrowheads="1"/>
            </p:cNvSpPr>
            <p:nvPr/>
          </p:nvSpPr>
          <p:spPr bwMode="auto">
            <a:xfrm>
              <a:off x="1151" y="652"/>
              <a:ext cx="10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y</a:t>
              </a:r>
            </a:p>
          </p:txBody>
        </p:sp>
        <p:sp>
          <p:nvSpPr>
            <p:cNvPr id="32782" name="Text Box 22"/>
            <p:cNvSpPr txBox="1">
              <a:spLocks noChangeArrowheads="1"/>
            </p:cNvSpPr>
            <p:nvPr/>
          </p:nvSpPr>
          <p:spPr bwMode="auto">
            <a:xfrm>
              <a:off x="1429" y="0"/>
              <a:ext cx="1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Input waveform</a:t>
              </a:r>
            </a:p>
          </p:txBody>
        </p:sp>
        <p:grpSp>
          <p:nvGrpSpPr>
            <p:cNvPr id="32783" name="Group 23"/>
            <p:cNvGrpSpPr>
              <a:grpSpLocks/>
            </p:cNvGrpSpPr>
            <p:nvPr/>
          </p:nvGrpSpPr>
          <p:grpSpPr bwMode="auto">
            <a:xfrm>
              <a:off x="2207" y="576"/>
              <a:ext cx="338" cy="298"/>
              <a:chOff x="1823" y="3072"/>
              <a:chExt cx="338" cy="298"/>
            </a:xfrm>
          </p:grpSpPr>
          <p:sp>
            <p:nvSpPr>
              <p:cNvPr id="32785" name="Line 24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Line 25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Line 26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8" name="Text Box 27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sp>
          <p:nvSpPr>
            <p:cNvPr id="32784" name="Rectangle 28"/>
            <p:cNvSpPr>
              <a:spLocks noChangeArrowheads="1"/>
            </p:cNvSpPr>
            <p:nvPr/>
          </p:nvSpPr>
          <p:spPr bwMode="auto">
            <a:xfrm>
              <a:off x="3599" y="624"/>
              <a:ext cx="1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i="1">
                  <a:sym typeface="Symbol" pitchFamily="18" charset="2"/>
                </a:rPr>
                <a:t>1, 2, 3, 4,.. 8</a:t>
              </a:r>
              <a:endParaRPr lang="en-US" altLang="en-US" sz="1800" b="1" i="1">
                <a:sym typeface="Symbol" pitchFamily="18" charset="2"/>
              </a:endParaRPr>
            </a:p>
          </p:txBody>
        </p:sp>
      </p:grpSp>
      <p:sp>
        <p:nvSpPr>
          <p:cNvPr id="32776" name="Text Box 29"/>
          <p:cNvSpPr txBox="1">
            <a:spLocks noChangeArrowheads="1"/>
          </p:cNvSpPr>
          <p:nvPr/>
        </p:nvSpPr>
        <p:spPr bwMode="auto">
          <a:xfrm>
            <a:off x="5205412" y="2058987"/>
            <a:ext cx="4232275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Derivations can be found 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http://www.cslu.ogi.edu/people/hosom/cs552/lecture07_features.ppt</a:t>
            </a:r>
          </a:p>
        </p:txBody>
      </p:sp>
      <p:sp>
        <p:nvSpPr>
          <p:cNvPr id="32777" name="Text Box 30"/>
          <p:cNvSpPr txBox="1">
            <a:spLocks noChangeArrowheads="1"/>
          </p:cNvSpPr>
          <p:nvPr/>
        </p:nvSpPr>
        <p:spPr bwMode="auto">
          <a:xfrm>
            <a:off x="6624423" y="6211888"/>
            <a:ext cx="280828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Use Durbin’s equation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to solve this</a:t>
            </a:r>
          </a:p>
        </p:txBody>
      </p:sp>
      <p:sp>
        <p:nvSpPr>
          <p:cNvPr id="32778" name="TextBox 1"/>
          <p:cNvSpPr txBox="1">
            <a:spLocks noChangeArrowheads="1"/>
          </p:cNvSpPr>
          <p:nvPr/>
        </p:nvSpPr>
        <p:spPr bwMode="auto">
          <a:xfrm>
            <a:off x="7232187" y="2705011"/>
            <a:ext cx="22219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See (https://en.wikipedia.org/wiki/Linear_prediction)</a:t>
            </a:r>
            <a:endParaRPr lang="en-US" alt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4E90-0F05-42F1-8075-7B975D5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A191-7D07-4DB9-B603-3AE8D588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383-5897-4A6F-A750-EE6AF110ACE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>
                <a:ea typeface="SimSun" pitchFamily="2" charset="-122"/>
              </a:rPr>
              <a:t>You can see the filter band output</a:t>
            </a:r>
            <a:br>
              <a:rPr lang="en-US" altLang="zh-CN" sz="3600">
                <a:ea typeface="SimSun" pitchFamily="2" charset="-122"/>
              </a:rPr>
            </a:br>
            <a:r>
              <a:rPr lang="en-US" altLang="zh-CN" sz="3600">
                <a:ea typeface="SimSun" pitchFamily="2" charset="-122"/>
              </a:rPr>
              <a:t>using windows-media-player for a frame</a:t>
            </a:r>
            <a:endParaRPr lang="en-US" altLang="en-US" sz="360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 Try to look at it</a:t>
            </a:r>
          </a:p>
          <a:p>
            <a:pPr eaLnBrk="1" hangingPunct="1"/>
            <a:r>
              <a:rPr lang="en-US" altLang="zh-CN">
                <a:ea typeface="SimSun" pitchFamily="2" charset="-122"/>
              </a:rPr>
              <a:t>Run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windows-media-player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To play music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Right-click, select</a:t>
            </a:r>
          </a:p>
          <a:p>
            <a:pPr lvl="2" eaLnBrk="1" hangingPunct="1"/>
            <a:r>
              <a:rPr lang="en-US" altLang="zh-CN">
                <a:ea typeface="SimSun" pitchFamily="2" charset="-122"/>
              </a:rPr>
              <a:t>Visualization / bar and waves</a:t>
            </a:r>
          </a:p>
          <a:p>
            <a:pPr lvl="2" eaLnBrk="1" hangingPunct="1"/>
            <a:r>
              <a:rPr lang="en-US" altLang="zh-CN">
                <a:solidFill>
                  <a:srgbClr val="FF6600"/>
                </a:solidFill>
                <a:ea typeface="SimSun" pitchFamily="2" charset="-122"/>
                <a:hlinkClick r:id="rId2"/>
              </a:rPr>
              <a:t>Video Demo</a:t>
            </a:r>
            <a:endParaRPr lang="en-US" altLang="zh-CN">
              <a:solidFill>
                <a:srgbClr val="FF6600"/>
              </a:solidFill>
              <a:ea typeface="SimSun" pitchFamily="2" charset="-122"/>
            </a:endParaRPr>
          </a:p>
          <a:p>
            <a:pPr lvl="1" eaLnBrk="1" hangingPunct="1"/>
            <a:endParaRPr lang="en-US" altLang="en-US"/>
          </a:p>
        </p:txBody>
      </p:sp>
      <p:pic>
        <p:nvPicPr>
          <p:cNvPr id="5126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1676400"/>
            <a:ext cx="3248025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Freeform 6"/>
          <p:cNvSpPr>
            <a:spLocks/>
          </p:cNvSpPr>
          <p:nvPr/>
        </p:nvSpPr>
        <p:spPr bwMode="auto">
          <a:xfrm>
            <a:off x="6094413" y="3505200"/>
            <a:ext cx="2743200" cy="1930400"/>
          </a:xfrm>
          <a:custGeom>
            <a:avLst/>
            <a:gdLst>
              <a:gd name="T0" fmla="*/ 0 w 1728"/>
              <a:gd name="T1" fmla="*/ 2147483647 h 1216"/>
              <a:gd name="T2" fmla="*/ 2147483647 w 1728"/>
              <a:gd name="T3" fmla="*/ 2147483647 h 1216"/>
              <a:gd name="T4" fmla="*/ 2147483647 w 1728"/>
              <a:gd name="T5" fmla="*/ 2147483647 h 1216"/>
              <a:gd name="T6" fmla="*/ 2147483647 w 1728"/>
              <a:gd name="T7" fmla="*/ 2147483647 h 1216"/>
              <a:gd name="T8" fmla="*/ 2147483647 w 1728"/>
              <a:gd name="T9" fmla="*/ 2147483647 h 1216"/>
              <a:gd name="T10" fmla="*/ 2147483647 w 1728"/>
              <a:gd name="T11" fmla="*/ 2147483647 h 1216"/>
              <a:gd name="T12" fmla="*/ 2147483647 w 1728"/>
              <a:gd name="T13" fmla="*/ 2147483647 h 1216"/>
              <a:gd name="T14" fmla="*/ 2147483647 w 1728"/>
              <a:gd name="T15" fmla="*/ 2147483647 h 1216"/>
              <a:gd name="T16" fmla="*/ 2147483647 w 1728"/>
              <a:gd name="T17" fmla="*/ 2147483647 h 1216"/>
              <a:gd name="T18" fmla="*/ 2147483647 w 1728"/>
              <a:gd name="T19" fmla="*/ 2147483647 h 1216"/>
              <a:gd name="T20" fmla="*/ 2147483647 w 1728"/>
              <a:gd name="T21" fmla="*/ 2147483647 h 1216"/>
              <a:gd name="T22" fmla="*/ 2147483647 w 1728"/>
              <a:gd name="T23" fmla="*/ 2147483647 h 1216"/>
              <a:gd name="T24" fmla="*/ 2147483647 w 1728"/>
              <a:gd name="T25" fmla="*/ 2147483647 h 1216"/>
              <a:gd name="T26" fmla="*/ 2147483647 w 1728"/>
              <a:gd name="T27" fmla="*/ 2147483647 h 1216"/>
              <a:gd name="T28" fmla="*/ 2147483647 w 1728"/>
              <a:gd name="T29" fmla="*/ 2147483647 h 1216"/>
              <a:gd name="T30" fmla="*/ 2147483647 w 1728"/>
              <a:gd name="T31" fmla="*/ 2147483647 h 1216"/>
              <a:gd name="T32" fmla="*/ 2147483647 w 1728"/>
              <a:gd name="T33" fmla="*/ 2147483647 h 1216"/>
              <a:gd name="T34" fmla="*/ 2147483647 w 1728"/>
              <a:gd name="T35" fmla="*/ 2147483647 h 1216"/>
              <a:gd name="T36" fmla="*/ 2147483647 w 1728"/>
              <a:gd name="T37" fmla="*/ 2147483647 h 1216"/>
              <a:gd name="T38" fmla="*/ 2147483647 w 1728"/>
              <a:gd name="T39" fmla="*/ 2147483647 h 1216"/>
              <a:gd name="T40" fmla="*/ 2147483647 w 1728"/>
              <a:gd name="T41" fmla="*/ 2147483647 h 1216"/>
              <a:gd name="T42" fmla="*/ 2147483647 w 1728"/>
              <a:gd name="T43" fmla="*/ 2147483647 h 1216"/>
              <a:gd name="T44" fmla="*/ 2147483647 w 1728"/>
              <a:gd name="T45" fmla="*/ 2147483647 h 1216"/>
              <a:gd name="T46" fmla="*/ 2147483647 w 1728"/>
              <a:gd name="T47" fmla="*/ 2147483647 h 1216"/>
              <a:gd name="T48" fmla="*/ 2147483647 w 1728"/>
              <a:gd name="T49" fmla="*/ 2147483647 h 1216"/>
              <a:gd name="T50" fmla="*/ 2147483647 w 1728"/>
              <a:gd name="T51" fmla="*/ 2147483647 h 1216"/>
              <a:gd name="T52" fmla="*/ 2147483647 w 1728"/>
              <a:gd name="T53" fmla="*/ 2147483647 h 1216"/>
              <a:gd name="T54" fmla="*/ 2147483647 w 1728"/>
              <a:gd name="T55" fmla="*/ 2147483647 h 121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28" h="1216">
                <a:moveTo>
                  <a:pt x="0" y="816"/>
                </a:moveTo>
                <a:cubicBezTo>
                  <a:pt x="16" y="864"/>
                  <a:pt x="32" y="912"/>
                  <a:pt x="48" y="912"/>
                </a:cubicBezTo>
                <a:cubicBezTo>
                  <a:pt x="64" y="912"/>
                  <a:pt x="72" y="816"/>
                  <a:pt x="96" y="816"/>
                </a:cubicBezTo>
                <a:cubicBezTo>
                  <a:pt x="120" y="816"/>
                  <a:pt x="160" y="856"/>
                  <a:pt x="192" y="912"/>
                </a:cubicBezTo>
                <a:cubicBezTo>
                  <a:pt x="224" y="968"/>
                  <a:pt x="264" y="1144"/>
                  <a:pt x="288" y="1152"/>
                </a:cubicBezTo>
                <a:cubicBezTo>
                  <a:pt x="312" y="1160"/>
                  <a:pt x="312" y="1008"/>
                  <a:pt x="336" y="960"/>
                </a:cubicBezTo>
                <a:cubicBezTo>
                  <a:pt x="360" y="912"/>
                  <a:pt x="408" y="912"/>
                  <a:pt x="432" y="864"/>
                </a:cubicBezTo>
                <a:cubicBezTo>
                  <a:pt x="456" y="816"/>
                  <a:pt x="448" y="704"/>
                  <a:pt x="480" y="672"/>
                </a:cubicBezTo>
                <a:cubicBezTo>
                  <a:pt x="512" y="640"/>
                  <a:pt x="584" y="664"/>
                  <a:pt x="624" y="672"/>
                </a:cubicBezTo>
                <a:cubicBezTo>
                  <a:pt x="664" y="680"/>
                  <a:pt x="696" y="736"/>
                  <a:pt x="720" y="720"/>
                </a:cubicBezTo>
                <a:cubicBezTo>
                  <a:pt x="744" y="704"/>
                  <a:pt x="752" y="624"/>
                  <a:pt x="768" y="576"/>
                </a:cubicBezTo>
                <a:cubicBezTo>
                  <a:pt x="784" y="528"/>
                  <a:pt x="792" y="520"/>
                  <a:pt x="816" y="432"/>
                </a:cubicBezTo>
                <a:cubicBezTo>
                  <a:pt x="840" y="344"/>
                  <a:pt x="880" y="96"/>
                  <a:pt x="912" y="48"/>
                </a:cubicBezTo>
                <a:cubicBezTo>
                  <a:pt x="944" y="0"/>
                  <a:pt x="984" y="56"/>
                  <a:pt x="1008" y="144"/>
                </a:cubicBezTo>
                <a:cubicBezTo>
                  <a:pt x="1032" y="232"/>
                  <a:pt x="1040" y="496"/>
                  <a:pt x="1056" y="576"/>
                </a:cubicBezTo>
                <a:cubicBezTo>
                  <a:pt x="1072" y="656"/>
                  <a:pt x="1088" y="688"/>
                  <a:pt x="1104" y="624"/>
                </a:cubicBezTo>
                <a:cubicBezTo>
                  <a:pt x="1120" y="560"/>
                  <a:pt x="1136" y="216"/>
                  <a:pt x="1152" y="192"/>
                </a:cubicBezTo>
                <a:cubicBezTo>
                  <a:pt x="1168" y="168"/>
                  <a:pt x="1192" y="408"/>
                  <a:pt x="1200" y="480"/>
                </a:cubicBezTo>
                <a:cubicBezTo>
                  <a:pt x="1208" y="552"/>
                  <a:pt x="1192" y="624"/>
                  <a:pt x="1200" y="624"/>
                </a:cubicBezTo>
                <a:cubicBezTo>
                  <a:pt x="1208" y="624"/>
                  <a:pt x="1224" y="504"/>
                  <a:pt x="1248" y="480"/>
                </a:cubicBezTo>
                <a:cubicBezTo>
                  <a:pt x="1272" y="456"/>
                  <a:pt x="1320" y="424"/>
                  <a:pt x="1344" y="480"/>
                </a:cubicBezTo>
                <a:cubicBezTo>
                  <a:pt x="1368" y="536"/>
                  <a:pt x="1376" y="744"/>
                  <a:pt x="1392" y="816"/>
                </a:cubicBezTo>
                <a:cubicBezTo>
                  <a:pt x="1408" y="888"/>
                  <a:pt x="1424" y="920"/>
                  <a:pt x="1440" y="912"/>
                </a:cubicBezTo>
                <a:cubicBezTo>
                  <a:pt x="1456" y="904"/>
                  <a:pt x="1464" y="776"/>
                  <a:pt x="1488" y="768"/>
                </a:cubicBezTo>
                <a:cubicBezTo>
                  <a:pt x="1512" y="760"/>
                  <a:pt x="1560" y="808"/>
                  <a:pt x="1584" y="864"/>
                </a:cubicBezTo>
                <a:cubicBezTo>
                  <a:pt x="1608" y="920"/>
                  <a:pt x="1624" y="1048"/>
                  <a:pt x="1632" y="1104"/>
                </a:cubicBezTo>
                <a:cubicBezTo>
                  <a:pt x="1640" y="1160"/>
                  <a:pt x="1616" y="1184"/>
                  <a:pt x="1632" y="1200"/>
                </a:cubicBezTo>
                <a:cubicBezTo>
                  <a:pt x="1648" y="1216"/>
                  <a:pt x="1688" y="1208"/>
                  <a:pt x="1728" y="1200"/>
                </a:cubicBezTo>
              </a:path>
            </a:pathLst>
          </a:custGeom>
          <a:noFill/>
          <a:ln w="57150" cap="flat" cmpd="sng">
            <a:solidFill>
              <a:srgbClr val="FF66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3732213" y="4953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itchFamily="2" charset="-122"/>
              </a:rPr>
              <a:t>Spectral envelop</a:t>
            </a:r>
            <a:endParaRPr lang="en-US" altLang="en-US" sz="2400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4189413" y="4648200"/>
            <a:ext cx="1905000" cy="533400"/>
          </a:xfrm>
          <a:prstGeom prst="line">
            <a:avLst/>
          </a:prstGeom>
          <a:noFill/>
          <a:ln w="57150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5789613" y="68580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5789613" y="6477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551613" y="64912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Frequency</a:t>
            </a:r>
            <a:endParaRPr lang="en-US" altLang="en-US" sz="1800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V="1">
            <a:off x="5789613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4875213" y="2209800"/>
            <a:ext cx="97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energy</a:t>
            </a: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28E6-90B1-4A28-8BCB-7CE1E9EE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B8A3-EFDE-4BAE-97FD-F363D60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TW" altLang="en-US">
                <a:ea typeface="新細明體" pitchFamily="18" charset="-120"/>
              </a:rPr>
              <a:t>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For each time frame (25 ms), data is valid only inside the window.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20.48 KHZ sampling, a window frame (25ms) has 512 samples (N)</a:t>
            </a:r>
          </a:p>
          <a:p>
            <a:pPr eaLnBrk="1" hangingPunct="1"/>
            <a:r>
              <a:rPr lang="en-US" altLang="zh-TW">
                <a:ea typeface="新細明體" pitchFamily="18" charset="-120"/>
              </a:rPr>
              <a:t>Require 8-order LPC, i</a:t>
            </a:r>
            <a:r>
              <a:rPr lang="en-US" altLang="zh-TW" i="1">
                <a:ea typeface="新細明體" pitchFamily="18" charset="-120"/>
              </a:rPr>
              <a:t>=1,2,3,..8</a:t>
            </a:r>
            <a:endParaRPr lang="en-US" altLang="zh-TW">
              <a:ea typeface="新細明體" pitchFamily="18" charset="-120"/>
            </a:endParaRPr>
          </a:p>
          <a:p>
            <a:pPr eaLnBrk="1" hangingPunct="1"/>
            <a:r>
              <a:rPr lang="en-US" altLang="zh-TW">
                <a:ea typeface="新細明體" pitchFamily="18" charset="-120"/>
              </a:rPr>
              <a:t>Calculate using </a:t>
            </a:r>
            <a:r>
              <a:rPr lang="en-US" altLang="zh-TW" i="1">
                <a:ea typeface="新細明體" pitchFamily="18" charset="-120"/>
              </a:rPr>
              <a:t>r</a:t>
            </a:r>
            <a:r>
              <a:rPr lang="en-US" altLang="zh-TW" i="1" baseline="-25000">
                <a:ea typeface="新細明體" pitchFamily="18" charset="-120"/>
              </a:rPr>
              <a:t>0</a:t>
            </a:r>
            <a:r>
              <a:rPr lang="en-US" altLang="zh-TW" i="1">
                <a:ea typeface="新細明體" pitchFamily="18" charset="-120"/>
              </a:rPr>
              <a:t>, r</a:t>
            </a:r>
            <a:r>
              <a:rPr lang="en-US" altLang="zh-TW" i="1" baseline="-25000">
                <a:ea typeface="新細明體" pitchFamily="18" charset="-120"/>
              </a:rPr>
              <a:t>1</a:t>
            </a:r>
            <a:r>
              <a:rPr lang="en-US" altLang="zh-TW" i="1">
                <a:ea typeface="新細明體" pitchFamily="18" charset="-120"/>
              </a:rPr>
              <a:t>, r</a:t>
            </a:r>
            <a:r>
              <a:rPr lang="en-US" altLang="zh-TW" i="1" baseline="-25000">
                <a:ea typeface="新細明體" pitchFamily="18" charset="-120"/>
              </a:rPr>
              <a:t>2</a:t>
            </a:r>
            <a:r>
              <a:rPr lang="en-US" altLang="zh-TW" i="1">
                <a:ea typeface="新細明體" pitchFamily="18" charset="-120"/>
              </a:rPr>
              <a:t>,.. r</a:t>
            </a:r>
            <a:r>
              <a:rPr lang="en-US" altLang="zh-TW" i="1" baseline="-25000">
                <a:ea typeface="新細明體" pitchFamily="18" charset="-120"/>
              </a:rPr>
              <a:t>8</a:t>
            </a:r>
            <a:r>
              <a:rPr lang="en-US" altLang="zh-TW">
                <a:ea typeface="新細明體" pitchFamily="18" charset="-120"/>
              </a:rPr>
              <a:t>, using the above formulas, then get LPC parameters 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 i="1" baseline="-25000">
                <a:ea typeface="新細明體" pitchFamily="18" charset="-120"/>
              </a:rPr>
              <a:t>1</a:t>
            </a:r>
            <a:r>
              <a:rPr lang="en-US" altLang="zh-TW" i="1">
                <a:ea typeface="新細明體" pitchFamily="18" charset="-120"/>
              </a:rPr>
              <a:t>, a</a:t>
            </a:r>
            <a:r>
              <a:rPr lang="en-US" altLang="zh-TW" i="1" baseline="-25000">
                <a:ea typeface="新細明體" pitchFamily="18" charset="-120"/>
              </a:rPr>
              <a:t>2</a:t>
            </a:r>
            <a:r>
              <a:rPr lang="en-US" altLang="zh-TW" i="1">
                <a:ea typeface="新細明體" pitchFamily="18" charset="-120"/>
              </a:rPr>
              <a:t>,.. a</a:t>
            </a:r>
            <a:r>
              <a:rPr lang="en-US" altLang="zh-TW" i="1" baseline="-25000">
                <a:ea typeface="新細明體" pitchFamily="18" charset="-120"/>
              </a:rPr>
              <a:t>8</a:t>
            </a:r>
            <a:r>
              <a:rPr lang="en-US" altLang="zh-TW">
                <a:ea typeface="新細明體" pitchFamily="18" charset="-120"/>
              </a:rPr>
              <a:t> by the Durbin recursive Procedure. 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973138" y="8985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Book Antiqua" pitchFamily="18" charset="0"/>
            </a:endParaRP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760413" y="533400"/>
            <a:ext cx="84010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>
                <a:solidFill>
                  <a:schemeClr val="tx2"/>
                </a:solidFill>
                <a:latin typeface="Garamond" pitchFamily="18" charset="0"/>
              </a:rPr>
              <a:t>The example</a:t>
            </a:r>
            <a:endParaRPr lang="en-US" altLang="zh-TW" sz="44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ADE8-DE26-48A0-B83D-B3A267C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423C-620B-4E3E-A2D7-B056C5E4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Steps for each time frame to find a set of LPC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342313" cy="4530725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(step1) N=WINDOW=512, the speech signal is </a:t>
            </a:r>
            <a:r>
              <a:rPr lang="en-US" altLang="zh-TW" sz="2400" i="1" dirty="0">
                <a:ea typeface="新細明體" pitchFamily="18" charset="-120"/>
              </a:rPr>
              <a:t>s</a:t>
            </a:r>
            <a:r>
              <a:rPr lang="en-US" altLang="zh-TW" sz="2400" i="1" baseline="-25000" dirty="0">
                <a:ea typeface="新細明體" pitchFamily="18" charset="-120"/>
              </a:rPr>
              <a:t>0</a:t>
            </a:r>
            <a:r>
              <a:rPr lang="en-US" altLang="zh-TW" sz="2400" i="1" dirty="0">
                <a:ea typeface="新細明體" pitchFamily="18" charset="-120"/>
              </a:rPr>
              <a:t>,s</a:t>
            </a:r>
            <a:r>
              <a:rPr lang="en-US" altLang="zh-TW" sz="2400" i="1" baseline="-25000" dirty="0">
                <a:ea typeface="新細明體" pitchFamily="18" charset="-120"/>
              </a:rPr>
              <a:t>1</a:t>
            </a:r>
            <a:r>
              <a:rPr lang="en-US" altLang="zh-TW" sz="2400" i="1" dirty="0">
                <a:ea typeface="新細明體" pitchFamily="18" charset="-120"/>
              </a:rPr>
              <a:t>,..,s</a:t>
            </a:r>
            <a:r>
              <a:rPr lang="en-US" altLang="zh-TW" sz="2400" i="1" baseline="-25000" dirty="0">
                <a:ea typeface="新細明體" pitchFamily="18" charset="-120"/>
              </a:rPr>
              <a:t>511</a:t>
            </a: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(step2) Order of LPC is 8, so 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i="1" baseline="-25000" dirty="0">
                <a:ea typeface="新細明體" pitchFamily="18" charset="-120"/>
              </a:rPr>
              <a:t>0</a:t>
            </a:r>
            <a:r>
              <a:rPr lang="en-US" altLang="zh-TW" sz="2400" i="1" dirty="0">
                <a:ea typeface="新細明體" pitchFamily="18" charset="-120"/>
              </a:rPr>
              <a:t>, r</a:t>
            </a:r>
            <a:r>
              <a:rPr lang="en-US" altLang="zh-TW" sz="2400" i="1" baseline="-25000" dirty="0">
                <a:ea typeface="新細明體" pitchFamily="18" charset="-120"/>
              </a:rPr>
              <a:t>1</a:t>
            </a:r>
            <a:r>
              <a:rPr lang="en-US" altLang="zh-TW" sz="2400" i="1" dirty="0">
                <a:ea typeface="新細明體" pitchFamily="18" charset="-120"/>
              </a:rPr>
              <a:t>,..,</a:t>
            </a:r>
            <a:r>
              <a:rPr lang="en-US" altLang="zh-TW" sz="2400" i="1" baseline="-250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s</a:t>
            </a:r>
            <a:r>
              <a:rPr lang="en-US" altLang="zh-TW" sz="2400" i="1" baseline="-25000" dirty="0">
                <a:ea typeface="新細明體" pitchFamily="18" charset="-120"/>
              </a:rPr>
              <a:t>8</a:t>
            </a:r>
            <a:r>
              <a:rPr lang="en-US" altLang="zh-TW" sz="2400" i="1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required are: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(step3) Solve the set of linear equations (see previous slides)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Object 6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836613" y="2514600"/>
                <a:ext cx="8001000" cy="34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511</m:t>
                        </m:r>
                      </m:sub>
                    </m:sSub>
                  </m:oMath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509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508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8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836613" y="2514600"/>
                <a:ext cx="80010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0C28-EBF5-4ADE-B946-7826208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0B9C-2F09-4921-9739-9F05108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383-5897-4A6F-A750-EE6AF110ACE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itchFamily="18" charset="-120"/>
              </a:rPr>
              <a:t>Program segmentation</a:t>
            </a:r>
            <a:r>
              <a:rPr lang="en-US" altLang="zh-CN" sz="3200">
                <a:ea typeface="新細明體" pitchFamily="18" charset="-120"/>
              </a:rPr>
              <a:t> algorithm</a:t>
            </a:r>
            <a:r>
              <a:rPr lang="en-US" altLang="zh-TW" sz="3200">
                <a:ea typeface="新細明體" pitchFamily="18" charset="-120"/>
              </a:rPr>
              <a:t> for auto-correlation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pitchFamily="18" charset="-120"/>
              </a:rPr>
              <a:t>WINDOW=size of the frame; auto_coeff = autocorrelation matrix; sig = input, ORDER = lpc order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void autocorrelation(float *sig, float *auto_coeff)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{int i,j;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for (i=0;i&lt;=ORDER;i++)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{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auto_coeff[i]=0.0;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for (j=i;j&lt;WINDOW;j++)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   auto_coeff[i]+= sig[j]*sig[j-i];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}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761DF-B44A-400E-B9F0-F3AC22DE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17F93-31B3-4826-9857-7BD3C85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pitchFamily="18" charset="-120"/>
              </a:rPr>
              <a:t>To calculate LPC a[ ] from auto-correlation matrix *coef using Durbin’s Method (solve equation 2)</a:t>
            </a:r>
            <a:r>
              <a:rPr lang="en-US" altLang="zh-TW" sz="3600">
                <a:ea typeface="新細明體" pitchFamily="18" charset="-120"/>
              </a:rPr>
              <a:t>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828800"/>
            <a:ext cx="8723312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pitchFamily="18" charset="-120"/>
              </a:rPr>
              <a:t>void lpc_coeff(float *coeff)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{int i, j; float sum,E,K,a[ORDER+1][ORDER+1];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if(coeff[0]==0.0) coeff[0]=1.0E-30;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E=coeff[0];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for (i=1;i&lt;=ORDER;i++)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{    sum=0.0;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    for (j=1;j&lt;i;j++) sum+= a[j][i-1]*coeff[i-j];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    K=(coeff[i]-sum)/E;  a[i][i]=K;   E*=(1-K*K);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      for (j=1;j&lt;i;j++) a[j][i]=a[j][i-1]-K*a[i-j][i-1];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}</a:t>
            </a:r>
          </a:p>
          <a:p>
            <a:pPr eaLnBrk="1" hangingPunct="1"/>
            <a:r>
              <a:rPr lang="en-US" altLang="zh-TW" sz="2000">
                <a:ea typeface="新細明體" pitchFamily="18" charset="-120"/>
              </a:rPr>
              <a:t>  for (i=1;i&lt;=ORDER;i++)  coeff[i]=a[i][ORDER];}</a:t>
            </a: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85078451"/>
              </p:ext>
            </p:extLst>
          </p:nvPr>
        </p:nvGraphicFramePr>
        <p:xfrm>
          <a:off x="5713412" y="1828800"/>
          <a:ext cx="3884612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921000" imgH="1168400" progId="Equation.3">
                  <p:embed/>
                </p:oleObj>
              </mc:Choice>
              <mc:Fallback>
                <p:oleObj name="Equation" r:id="rId4" imgW="29210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2" y="1828800"/>
                        <a:ext cx="3884612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Box 1"/>
          <p:cNvSpPr txBox="1">
            <a:spLocks noChangeArrowheads="1"/>
          </p:cNvSpPr>
          <p:nvPr/>
        </p:nvSpPr>
        <p:spPr bwMode="auto">
          <a:xfrm>
            <a:off x="515938" y="6154738"/>
            <a:ext cx="9139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Example matlab -code can be found at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hlinkClick r:id="rId6"/>
              </a:rPr>
              <a:t>http://www.mathworks.com/matlabcentral/fileexchange/13529-speech-compression-using-linear-predictive-coding</a:t>
            </a:r>
            <a:endParaRPr lang="en-US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6FD58-AFE5-49A4-8043-888B80C3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875F5-5ED3-40B3-B3B3-129AA248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68DF-02DA-49D8-9092-E76F2DA11D1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Class exercise 3.3 </a:t>
            </a:r>
            <a:endParaRPr lang="en-US" alt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/>
              <a:t>A speech waveform S has the values s0,s1,s2,s3,s4,s5,s6,s7,s8= [1,3,2,1,4,1,2,4,3]. </a:t>
            </a:r>
            <a:r>
              <a:rPr lang="en-US" altLang="zh-TW" sz="2400">
                <a:ea typeface="新細明體" pitchFamily="18" charset="-120"/>
              </a:rPr>
              <a:t>The frame size is 4. </a:t>
            </a:r>
          </a:p>
          <a:p>
            <a:pPr marL="914400" lvl="1" indent="-457200" eaLnBrk="1" hangingPunct="1"/>
            <a:r>
              <a:rPr lang="en-US" altLang="zh-CN" sz="2000">
                <a:ea typeface="SimSun" pitchFamily="2" charset="-122"/>
              </a:rPr>
              <a:t>For this exercise , for simplicity no pre-emphasis is used (or assume </a:t>
            </a:r>
            <a:r>
              <a:rPr lang="en-US" altLang="en-US" sz="2000"/>
              <a:t>pre-emphasis constant is 0)</a:t>
            </a:r>
            <a:endParaRPr lang="en-US" altLang="zh-CN" sz="2000">
              <a:ea typeface="SimSun" pitchFamily="2" charset="-122"/>
            </a:endParaRPr>
          </a:p>
          <a:p>
            <a:pPr marL="914400" lvl="1" indent="-457200" eaLnBrk="1" hangingPunct="1"/>
            <a:r>
              <a:rPr lang="en-US" altLang="zh-TW" sz="2000">
                <a:ea typeface="新細明體" pitchFamily="18" charset="-120"/>
              </a:rPr>
              <a:t>Find auto-correlation parameter r0, r1, r2 for the first frame.</a:t>
            </a:r>
            <a:endParaRPr lang="en-US" altLang="zh-CN" sz="2000">
              <a:ea typeface="SimSun" pitchFamily="2" charset="-122"/>
            </a:endParaRPr>
          </a:p>
          <a:p>
            <a:pPr marL="914400" lvl="1" indent="-457200" eaLnBrk="1" hangingPunct="1"/>
            <a:r>
              <a:rPr lang="en-US" altLang="en-US" sz="2000"/>
              <a:t>If we use LPC order 2 for our feature extraction system, find LPC coefficients a1, a2.</a:t>
            </a:r>
            <a:endParaRPr lang="en-US" altLang="zh-CN" sz="2000">
              <a:ea typeface="SimSun" pitchFamily="2" charset="-122"/>
            </a:endParaRPr>
          </a:p>
          <a:p>
            <a:pPr marL="914400" lvl="1" indent="-457200" eaLnBrk="1" hangingPunct="1"/>
            <a:r>
              <a:rPr lang="en-US" altLang="en-US" sz="2000"/>
              <a:t>If the number of overlapping samples for two frames is 2, find the LPC coefficients of the second frame. </a:t>
            </a:r>
          </a:p>
          <a:p>
            <a:pPr marL="914400" lvl="1" indent="-457200" eaLnBrk="1" hangingPunct="1"/>
            <a:r>
              <a:rPr lang="en-US" altLang="en-US" sz="2000"/>
              <a:t>Repeat the question if pre-emphasis constant is 0.98</a:t>
            </a:r>
          </a:p>
          <a:p>
            <a:pPr marL="914400" lvl="1" indent="-457200"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635A1-88A8-49B6-B3B6-7D251DE3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A31DC-7E46-4A7E-9B03-E59D9584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video: Sound recorder and reconstructed using LPC  </a:t>
            </a:r>
            <a:r>
              <a:rPr lang="en-US" dirty="0">
                <a:hlinkClick r:id="rId2"/>
              </a:rPr>
              <a:t>https://youtu.be/KpmvGju_WcM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7086577" y="5500798"/>
            <a:ext cx="231065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Verdana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877861-571F-408F-A672-A65B27AC3FC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547015" y="4097447"/>
            <a:ext cx="9080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712115" y="4707047"/>
            <a:ext cx="660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699665" y="4332397"/>
            <a:ext cx="6477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58402" y="4310172"/>
            <a:ext cx="67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353715" y="4554647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749002" y="4157772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Time-varying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31552" y="4538772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digital filter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471565" y="4310172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output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076277" y="4554647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9940" y="3852972"/>
            <a:ext cx="1874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</a:rPr>
              <a:t>Impulse train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</a:rPr>
              <a:t>Generator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207415" y="4554647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537615" y="4554647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520152" y="3700572"/>
            <a:ext cx="211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Voice/unvoiced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switch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023515" y="470704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593302" y="5224572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Gain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839615" y="394504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417465" y="394504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1073224" y="4897547"/>
            <a:ext cx="935038" cy="1073150"/>
          </a:xfrm>
          <a:custGeom>
            <a:avLst/>
            <a:gdLst>
              <a:gd name="T0" fmla="*/ 2147483647 w 589"/>
              <a:gd name="T1" fmla="*/ 2147483647 h 676"/>
              <a:gd name="T2" fmla="*/ 2147483647 w 589"/>
              <a:gd name="T3" fmla="*/ 2147483647 h 676"/>
              <a:gd name="T4" fmla="*/ 2147483647 w 589"/>
              <a:gd name="T5" fmla="*/ 2147483647 h 676"/>
              <a:gd name="T6" fmla="*/ 2147483647 w 589"/>
              <a:gd name="T7" fmla="*/ 2147483647 h 676"/>
              <a:gd name="T8" fmla="*/ 2147483647 w 589"/>
              <a:gd name="T9" fmla="*/ 2147483647 h 676"/>
              <a:gd name="T10" fmla="*/ 2147483647 w 589"/>
              <a:gd name="T11" fmla="*/ 2147483647 h 676"/>
              <a:gd name="T12" fmla="*/ 2147483647 w 589"/>
              <a:gd name="T13" fmla="*/ 2147483647 h 676"/>
              <a:gd name="T14" fmla="*/ 2147483647 w 589"/>
              <a:gd name="T15" fmla="*/ 2147483647 h 676"/>
              <a:gd name="T16" fmla="*/ 2147483647 w 589"/>
              <a:gd name="T17" fmla="*/ 2147483647 h 676"/>
              <a:gd name="T18" fmla="*/ 2147483647 w 589"/>
              <a:gd name="T19" fmla="*/ 2147483647 h 676"/>
              <a:gd name="T20" fmla="*/ 2147483647 w 589"/>
              <a:gd name="T21" fmla="*/ 2147483647 h 676"/>
              <a:gd name="T22" fmla="*/ 2147483647 w 589"/>
              <a:gd name="T23" fmla="*/ 2147483647 h 676"/>
              <a:gd name="T24" fmla="*/ 2147483647 w 589"/>
              <a:gd name="T25" fmla="*/ 2147483647 h 676"/>
              <a:gd name="T26" fmla="*/ 2147483647 w 589"/>
              <a:gd name="T27" fmla="*/ 2147483647 h 676"/>
              <a:gd name="T28" fmla="*/ 2147483647 w 589"/>
              <a:gd name="T29" fmla="*/ 2147483647 h 676"/>
              <a:gd name="T30" fmla="*/ 2147483647 w 589"/>
              <a:gd name="T31" fmla="*/ 2147483647 h 676"/>
              <a:gd name="T32" fmla="*/ 2147483647 w 589"/>
              <a:gd name="T33" fmla="*/ 2147483647 h 676"/>
              <a:gd name="T34" fmla="*/ 2147483647 w 589"/>
              <a:gd name="T35" fmla="*/ 2147483647 h 676"/>
              <a:gd name="T36" fmla="*/ 2147483647 w 589"/>
              <a:gd name="T37" fmla="*/ 2147483647 h 676"/>
              <a:gd name="T38" fmla="*/ 2147483647 w 589"/>
              <a:gd name="T39" fmla="*/ 2147483647 h 676"/>
              <a:gd name="T40" fmla="*/ 2147483647 w 589"/>
              <a:gd name="T41" fmla="*/ 2147483647 h 676"/>
              <a:gd name="T42" fmla="*/ 2147483647 w 589"/>
              <a:gd name="T43" fmla="*/ 2147483647 h 676"/>
              <a:gd name="T44" fmla="*/ 2147483647 w 589"/>
              <a:gd name="T45" fmla="*/ 2147483647 h 676"/>
              <a:gd name="T46" fmla="*/ 2147483647 w 589"/>
              <a:gd name="T47" fmla="*/ 2147483647 h 676"/>
              <a:gd name="T48" fmla="*/ 2147483647 w 589"/>
              <a:gd name="T49" fmla="*/ 2147483647 h 676"/>
              <a:gd name="T50" fmla="*/ 2147483647 w 589"/>
              <a:gd name="T51" fmla="*/ 2147483647 h 676"/>
              <a:gd name="T52" fmla="*/ 2147483647 w 589"/>
              <a:gd name="T53" fmla="*/ 2147483647 h 676"/>
              <a:gd name="T54" fmla="*/ 2147483647 w 589"/>
              <a:gd name="T55" fmla="*/ 2147483647 h 676"/>
              <a:gd name="T56" fmla="*/ 2147483647 w 589"/>
              <a:gd name="T57" fmla="*/ 2147483647 h 676"/>
              <a:gd name="T58" fmla="*/ 2147483647 w 589"/>
              <a:gd name="T59" fmla="*/ 2147483647 h 676"/>
              <a:gd name="T60" fmla="*/ 2147483647 w 589"/>
              <a:gd name="T61" fmla="*/ 2147483647 h 676"/>
              <a:gd name="T62" fmla="*/ 2147483647 w 589"/>
              <a:gd name="T63" fmla="*/ 2147483647 h 676"/>
              <a:gd name="T64" fmla="*/ 2147483647 w 589"/>
              <a:gd name="T65" fmla="*/ 2147483647 h 676"/>
              <a:gd name="T66" fmla="*/ 2147483647 w 589"/>
              <a:gd name="T67" fmla="*/ 2147483647 h 676"/>
              <a:gd name="T68" fmla="*/ 2147483647 w 589"/>
              <a:gd name="T69" fmla="*/ 2147483647 h 676"/>
              <a:gd name="T70" fmla="*/ 2147483647 w 589"/>
              <a:gd name="T71" fmla="*/ 2147483647 h 676"/>
              <a:gd name="T72" fmla="*/ 2147483647 w 589"/>
              <a:gd name="T73" fmla="*/ 2147483647 h 676"/>
              <a:gd name="T74" fmla="*/ 2147483647 w 589"/>
              <a:gd name="T75" fmla="*/ 2147483647 h 676"/>
              <a:gd name="T76" fmla="*/ 2147483647 w 589"/>
              <a:gd name="T77" fmla="*/ 2147483647 h 676"/>
              <a:gd name="T78" fmla="*/ 2147483647 w 589"/>
              <a:gd name="T79" fmla="*/ 2147483647 h 676"/>
              <a:gd name="T80" fmla="*/ 2147483647 w 589"/>
              <a:gd name="T81" fmla="*/ 2147483647 h 676"/>
              <a:gd name="T82" fmla="*/ 2147483647 w 589"/>
              <a:gd name="T83" fmla="*/ 2147483647 h 676"/>
              <a:gd name="T84" fmla="*/ 2147483647 w 589"/>
              <a:gd name="T85" fmla="*/ 2147483647 h 676"/>
              <a:gd name="T86" fmla="*/ 2147483647 w 589"/>
              <a:gd name="T87" fmla="*/ 2147483647 h 676"/>
              <a:gd name="T88" fmla="*/ 2147483647 w 589"/>
              <a:gd name="T89" fmla="*/ 2147483647 h 676"/>
              <a:gd name="T90" fmla="*/ 2147483647 w 589"/>
              <a:gd name="T91" fmla="*/ 2147483647 h 676"/>
              <a:gd name="T92" fmla="*/ 2147483647 w 589"/>
              <a:gd name="T93" fmla="*/ 2147483647 h 676"/>
              <a:gd name="T94" fmla="*/ 2147483647 w 589"/>
              <a:gd name="T95" fmla="*/ 2147483647 h 67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89" h="676">
                <a:moveTo>
                  <a:pt x="0" y="240"/>
                </a:moveTo>
                <a:lnTo>
                  <a:pt x="35" y="180"/>
                </a:lnTo>
                <a:lnTo>
                  <a:pt x="35" y="135"/>
                </a:lnTo>
                <a:lnTo>
                  <a:pt x="35" y="180"/>
                </a:lnTo>
                <a:lnTo>
                  <a:pt x="0" y="240"/>
                </a:lnTo>
                <a:lnTo>
                  <a:pt x="35" y="315"/>
                </a:lnTo>
                <a:lnTo>
                  <a:pt x="0" y="240"/>
                </a:lnTo>
                <a:lnTo>
                  <a:pt x="35" y="315"/>
                </a:lnTo>
                <a:lnTo>
                  <a:pt x="51" y="360"/>
                </a:lnTo>
                <a:lnTo>
                  <a:pt x="0" y="240"/>
                </a:lnTo>
                <a:lnTo>
                  <a:pt x="51" y="135"/>
                </a:lnTo>
                <a:lnTo>
                  <a:pt x="51" y="90"/>
                </a:lnTo>
                <a:lnTo>
                  <a:pt x="68" y="135"/>
                </a:lnTo>
                <a:lnTo>
                  <a:pt x="84" y="225"/>
                </a:lnTo>
                <a:lnTo>
                  <a:pt x="100" y="285"/>
                </a:lnTo>
                <a:lnTo>
                  <a:pt x="100" y="375"/>
                </a:lnTo>
                <a:lnTo>
                  <a:pt x="116" y="435"/>
                </a:lnTo>
                <a:lnTo>
                  <a:pt x="100" y="390"/>
                </a:lnTo>
                <a:lnTo>
                  <a:pt x="100" y="270"/>
                </a:lnTo>
                <a:lnTo>
                  <a:pt x="100" y="225"/>
                </a:lnTo>
                <a:lnTo>
                  <a:pt x="100" y="180"/>
                </a:lnTo>
                <a:lnTo>
                  <a:pt x="133" y="270"/>
                </a:lnTo>
                <a:lnTo>
                  <a:pt x="149" y="330"/>
                </a:lnTo>
                <a:lnTo>
                  <a:pt x="165" y="390"/>
                </a:lnTo>
                <a:lnTo>
                  <a:pt x="165" y="435"/>
                </a:lnTo>
                <a:lnTo>
                  <a:pt x="165" y="375"/>
                </a:lnTo>
                <a:lnTo>
                  <a:pt x="165" y="285"/>
                </a:lnTo>
                <a:lnTo>
                  <a:pt x="149" y="165"/>
                </a:lnTo>
                <a:lnTo>
                  <a:pt x="149" y="120"/>
                </a:lnTo>
                <a:lnTo>
                  <a:pt x="165" y="240"/>
                </a:lnTo>
                <a:lnTo>
                  <a:pt x="165" y="285"/>
                </a:lnTo>
                <a:lnTo>
                  <a:pt x="181" y="330"/>
                </a:lnTo>
                <a:lnTo>
                  <a:pt x="165" y="285"/>
                </a:lnTo>
                <a:lnTo>
                  <a:pt x="165" y="195"/>
                </a:lnTo>
                <a:lnTo>
                  <a:pt x="165" y="105"/>
                </a:lnTo>
                <a:lnTo>
                  <a:pt x="165" y="15"/>
                </a:lnTo>
                <a:lnTo>
                  <a:pt x="198" y="120"/>
                </a:lnTo>
                <a:lnTo>
                  <a:pt x="214" y="240"/>
                </a:lnTo>
                <a:lnTo>
                  <a:pt x="214" y="330"/>
                </a:lnTo>
                <a:lnTo>
                  <a:pt x="214" y="420"/>
                </a:lnTo>
                <a:lnTo>
                  <a:pt x="230" y="510"/>
                </a:lnTo>
                <a:lnTo>
                  <a:pt x="230" y="555"/>
                </a:lnTo>
                <a:lnTo>
                  <a:pt x="230" y="510"/>
                </a:lnTo>
                <a:lnTo>
                  <a:pt x="230" y="390"/>
                </a:lnTo>
                <a:lnTo>
                  <a:pt x="230" y="270"/>
                </a:lnTo>
                <a:lnTo>
                  <a:pt x="230" y="150"/>
                </a:lnTo>
                <a:lnTo>
                  <a:pt x="230" y="270"/>
                </a:lnTo>
                <a:lnTo>
                  <a:pt x="230" y="390"/>
                </a:lnTo>
                <a:lnTo>
                  <a:pt x="230" y="435"/>
                </a:lnTo>
                <a:lnTo>
                  <a:pt x="230" y="315"/>
                </a:lnTo>
                <a:lnTo>
                  <a:pt x="214" y="195"/>
                </a:lnTo>
                <a:lnTo>
                  <a:pt x="214" y="270"/>
                </a:lnTo>
                <a:lnTo>
                  <a:pt x="230" y="390"/>
                </a:lnTo>
                <a:lnTo>
                  <a:pt x="230" y="435"/>
                </a:lnTo>
                <a:lnTo>
                  <a:pt x="230" y="285"/>
                </a:lnTo>
                <a:lnTo>
                  <a:pt x="230" y="165"/>
                </a:lnTo>
                <a:lnTo>
                  <a:pt x="230" y="75"/>
                </a:lnTo>
                <a:lnTo>
                  <a:pt x="246" y="135"/>
                </a:lnTo>
                <a:lnTo>
                  <a:pt x="263" y="255"/>
                </a:lnTo>
                <a:lnTo>
                  <a:pt x="263" y="375"/>
                </a:lnTo>
                <a:lnTo>
                  <a:pt x="279" y="465"/>
                </a:lnTo>
                <a:lnTo>
                  <a:pt x="263" y="330"/>
                </a:lnTo>
                <a:lnTo>
                  <a:pt x="246" y="210"/>
                </a:lnTo>
                <a:lnTo>
                  <a:pt x="246" y="120"/>
                </a:lnTo>
                <a:lnTo>
                  <a:pt x="263" y="270"/>
                </a:lnTo>
                <a:lnTo>
                  <a:pt x="263" y="360"/>
                </a:lnTo>
                <a:lnTo>
                  <a:pt x="263" y="450"/>
                </a:lnTo>
                <a:lnTo>
                  <a:pt x="263" y="360"/>
                </a:lnTo>
                <a:lnTo>
                  <a:pt x="263" y="240"/>
                </a:lnTo>
                <a:lnTo>
                  <a:pt x="246" y="150"/>
                </a:lnTo>
                <a:lnTo>
                  <a:pt x="246" y="105"/>
                </a:lnTo>
                <a:lnTo>
                  <a:pt x="263" y="195"/>
                </a:lnTo>
                <a:lnTo>
                  <a:pt x="279" y="315"/>
                </a:lnTo>
                <a:lnTo>
                  <a:pt x="279" y="435"/>
                </a:lnTo>
                <a:lnTo>
                  <a:pt x="279" y="480"/>
                </a:lnTo>
                <a:lnTo>
                  <a:pt x="279" y="435"/>
                </a:lnTo>
                <a:lnTo>
                  <a:pt x="279" y="315"/>
                </a:lnTo>
                <a:lnTo>
                  <a:pt x="279" y="195"/>
                </a:lnTo>
                <a:lnTo>
                  <a:pt x="279" y="75"/>
                </a:lnTo>
                <a:lnTo>
                  <a:pt x="295" y="180"/>
                </a:lnTo>
                <a:lnTo>
                  <a:pt x="295" y="300"/>
                </a:lnTo>
                <a:lnTo>
                  <a:pt x="295" y="420"/>
                </a:lnTo>
                <a:lnTo>
                  <a:pt x="295" y="510"/>
                </a:lnTo>
                <a:lnTo>
                  <a:pt x="295" y="465"/>
                </a:lnTo>
                <a:lnTo>
                  <a:pt x="295" y="315"/>
                </a:lnTo>
                <a:lnTo>
                  <a:pt x="295" y="195"/>
                </a:lnTo>
                <a:lnTo>
                  <a:pt x="295" y="150"/>
                </a:lnTo>
                <a:lnTo>
                  <a:pt x="295" y="300"/>
                </a:lnTo>
                <a:lnTo>
                  <a:pt x="311" y="390"/>
                </a:lnTo>
                <a:lnTo>
                  <a:pt x="311" y="480"/>
                </a:lnTo>
                <a:lnTo>
                  <a:pt x="311" y="405"/>
                </a:lnTo>
                <a:lnTo>
                  <a:pt x="311" y="285"/>
                </a:lnTo>
                <a:lnTo>
                  <a:pt x="311" y="135"/>
                </a:lnTo>
                <a:lnTo>
                  <a:pt x="311" y="45"/>
                </a:lnTo>
                <a:lnTo>
                  <a:pt x="344" y="195"/>
                </a:lnTo>
                <a:lnTo>
                  <a:pt x="344" y="285"/>
                </a:lnTo>
                <a:lnTo>
                  <a:pt x="360" y="375"/>
                </a:lnTo>
                <a:lnTo>
                  <a:pt x="360" y="300"/>
                </a:lnTo>
                <a:lnTo>
                  <a:pt x="360" y="180"/>
                </a:lnTo>
                <a:lnTo>
                  <a:pt x="360" y="60"/>
                </a:lnTo>
                <a:lnTo>
                  <a:pt x="360" y="165"/>
                </a:lnTo>
                <a:lnTo>
                  <a:pt x="360" y="285"/>
                </a:lnTo>
                <a:lnTo>
                  <a:pt x="360" y="435"/>
                </a:lnTo>
                <a:lnTo>
                  <a:pt x="360" y="585"/>
                </a:lnTo>
                <a:lnTo>
                  <a:pt x="376" y="675"/>
                </a:lnTo>
                <a:lnTo>
                  <a:pt x="360" y="585"/>
                </a:lnTo>
                <a:lnTo>
                  <a:pt x="360" y="435"/>
                </a:lnTo>
                <a:lnTo>
                  <a:pt x="360" y="255"/>
                </a:lnTo>
                <a:lnTo>
                  <a:pt x="360" y="135"/>
                </a:lnTo>
                <a:lnTo>
                  <a:pt x="360" y="45"/>
                </a:lnTo>
                <a:lnTo>
                  <a:pt x="360" y="195"/>
                </a:lnTo>
                <a:lnTo>
                  <a:pt x="360" y="315"/>
                </a:lnTo>
                <a:lnTo>
                  <a:pt x="360" y="405"/>
                </a:lnTo>
                <a:lnTo>
                  <a:pt x="360" y="330"/>
                </a:lnTo>
                <a:lnTo>
                  <a:pt x="360" y="180"/>
                </a:lnTo>
                <a:lnTo>
                  <a:pt x="360" y="90"/>
                </a:lnTo>
                <a:lnTo>
                  <a:pt x="360" y="165"/>
                </a:lnTo>
                <a:lnTo>
                  <a:pt x="376" y="285"/>
                </a:lnTo>
                <a:lnTo>
                  <a:pt x="376" y="405"/>
                </a:lnTo>
                <a:lnTo>
                  <a:pt x="376" y="495"/>
                </a:lnTo>
                <a:lnTo>
                  <a:pt x="360" y="405"/>
                </a:lnTo>
                <a:lnTo>
                  <a:pt x="360" y="255"/>
                </a:lnTo>
                <a:lnTo>
                  <a:pt x="360" y="105"/>
                </a:lnTo>
                <a:lnTo>
                  <a:pt x="360" y="60"/>
                </a:lnTo>
                <a:lnTo>
                  <a:pt x="393" y="195"/>
                </a:lnTo>
                <a:lnTo>
                  <a:pt x="409" y="315"/>
                </a:lnTo>
                <a:lnTo>
                  <a:pt x="409" y="465"/>
                </a:lnTo>
                <a:lnTo>
                  <a:pt x="415" y="480"/>
                </a:lnTo>
                <a:lnTo>
                  <a:pt x="415" y="576"/>
                </a:lnTo>
                <a:lnTo>
                  <a:pt x="409" y="615"/>
                </a:lnTo>
                <a:lnTo>
                  <a:pt x="409" y="570"/>
                </a:lnTo>
                <a:lnTo>
                  <a:pt x="409" y="420"/>
                </a:lnTo>
                <a:lnTo>
                  <a:pt x="409" y="270"/>
                </a:lnTo>
                <a:lnTo>
                  <a:pt x="415" y="144"/>
                </a:lnTo>
                <a:lnTo>
                  <a:pt x="441" y="255"/>
                </a:lnTo>
                <a:lnTo>
                  <a:pt x="458" y="315"/>
                </a:lnTo>
                <a:lnTo>
                  <a:pt x="458" y="180"/>
                </a:lnTo>
                <a:lnTo>
                  <a:pt x="458" y="90"/>
                </a:lnTo>
                <a:lnTo>
                  <a:pt x="458" y="45"/>
                </a:lnTo>
                <a:lnTo>
                  <a:pt x="490" y="165"/>
                </a:lnTo>
                <a:lnTo>
                  <a:pt x="506" y="285"/>
                </a:lnTo>
                <a:lnTo>
                  <a:pt x="506" y="375"/>
                </a:lnTo>
                <a:lnTo>
                  <a:pt x="506" y="420"/>
                </a:lnTo>
                <a:lnTo>
                  <a:pt x="490" y="315"/>
                </a:lnTo>
                <a:lnTo>
                  <a:pt x="490" y="195"/>
                </a:lnTo>
                <a:lnTo>
                  <a:pt x="474" y="105"/>
                </a:lnTo>
                <a:lnTo>
                  <a:pt x="474" y="60"/>
                </a:lnTo>
                <a:lnTo>
                  <a:pt x="474" y="195"/>
                </a:lnTo>
                <a:lnTo>
                  <a:pt x="474" y="345"/>
                </a:lnTo>
                <a:lnTo>
                  <a:pt x="474" y="495"/>
                </a:lnTo>
                <a:lnTo>
                  <a:pt x="474" y="585"/>
                </a:lnTo>
                <a:lnTo>
                  <a:pt x="458" y="495"/>
                </a:lnTo>
                <a:lnTo>
                  <a:pt x="458" y="345"/>
                </a:lnTo>
                <a:lnTo>
                  <a:pt x="458" y="165"/>
                </a:lnTo>
                <a:lnTo>
                  <a:pt x="458" y="75"/>
                </a:lnTo>
                <a:lnTo>
                  <a:pt x="490" y="210"/>
                </a:lnTo>
                <a:lnTo>
                  <a:pt x="490" y="330"/>
                </a:lnTo>
                <a:lnTo>
                  <a:pt x="506" y="420"/>
                </a:lnTo>
                <a:lnTo>
                  <a:pt x="490" y="270"/>
                </a:lnTo>
                <a:lnTo>
                  <a:pt x="490" y="150"/>
                </a:lnTo>
                <a:lnTo>
                  <a:pt x="523" y="285"/>
                </a:lnTo>
                <a:lnTo>
                  <a:pt x="523" y="405"/>
                </a:lnTo>
                <a:lnTo>
                  <a:pt x="523" y="450"/>
                </a:lnTo>
                <a:lnTo>
                  <a:pt x="506" y="360"/>
                </a:lnTo>
                <a:lnTo>
                  <a:pt x="506" y="210"/>
                </a:lnTo>
                <a:lnTo>
                  <a:pt x="506" y="120"/>
                </a:lnTo>
                <a:lnTo>
                  <a:pt x="539" y="255"/>
                </a:lnTo>
                <a:lnTo>
                  <a:pt x="539" y="375"/>
                </a:lnTo>
                <a:lnTo>
                  <a:pt x="539" y="465"/>
                </a:lnTo>
                <a:lnTo>
                  <a:pt x="539" y="390"/>
                </a:lnTo>
                <a:lnTo>
                  <a:pt x="539" y="240"/>
                </a:lnTo>
                <a:lnTo>
                  <a:pt x="539" y="120"/>
                </a:lnTo>
                <a:lnTo>
                  <a:pt x="539" y="30"/>
                </a:lnTo>
                <a:lnTo>
                  <a:pt x="555" y="165"/>
                </a:lnTo>
                <a:lnTo>
                  <a:pt x="555" y="285"/>
                </a:lnTo>
                <a:lnTo>
                  <a:pt x="555" y="405"/>
                </a:lnTo>
                <a:lnTo>
                  <a:pt x="555" y="495"/>
                </a:lnTo>
                <a:lnTo>
                  <a:pt x="555" y="360"/>
                </a:lnTo>
                <a:lnTo>
                  <a:pt x="555" y="240"/>
                </a:lnTo>
                <a:lnTo>
                  <a:pt x="555" y="90"/>
                </a:lnTo>
                <a:lnTo>
                  <a:pt x="555" y="0"/>
                </a:lnTo>
                <a:lnTo>
                  <a:pt x="571" y="45"/>
                </a:lnTo>
                <a:lnTo>
                  <a:pt x="588" y="165"/>
                </a:lnTo>
                <a:lnTo>
                  <a:pt x="588" y="255"/>
                </a:lnTo>
                <a:lnTo>
                  <a:pt x="588" y="345"/>
                </a:lnTo>
                <a:lnTo>
                  <a:pt x="555" y="225"/>
                </a:lnTo>
                <a:lnTo>
                  <a:pt x="539" y="105"/>
                </a:lnTo>
                <a:lnTo>
                  <a:pt x="571" y="255"/>
                </a:lnTo>
                <a:lnTo>
                  <a:pt x="571" y="345"/>
                </a:lnTo>
                <a:lnTo>
                  <a:pt x="571" y="435"/>
                </a:lnTo>
                <a:lnTo>
                  <a:pt x="555" y="390"/>
                </a:lnTo>
                <a:lnTo>
                  <a:pt x="539" y="34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996652" y="3548172"/>
            <a:ext cx="349134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itchFamily="18" charset="0"/>
              </a:rPr>
              <a:t>LPC parameters (order 10)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85515" y="4103797"/>
            <a:ext cx="22733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915690" y="4081572"/>
            <a:ext cx="1911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Time varying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digital filter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80460" y="299741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80460" y="2584153"/>
            <a:ext cx="0" cy="4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32860" y="2584153"/>
            <a:ext cx="0" cy="4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83672" y="2584153"/>
            <a:ext cx="0" cy="4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237660" y="2584153"/>
            <a:ext cx="0" cy="4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860" y="3097917"/>
            <a:ext cx="2676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train simulates </a:t>
            </a:r>
          </a:p>
          <a:p>
            <a:r>
              <a:rPr lang="en-US" dirty="0"/>
              <a:t>Glottal Pluses </a:t>
            </a:r>
          </a:p>
          <a:p>
            <a:r>
              <a:rPr lang="en-US" dirty="0" err="1"/>
              <a:t>e.g</a:t>
            </a:r>
            <a:r>
              <a:rPr lang="en-US" dirty="0"/>
              <a:t> (50Hz)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140" y="1295400"/>
            <a:ext cx="8821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Example code in </a:t>
            </a:r>
            <a:r>
              <a:rPr lang="en-US" sz="1000" dirty="0" err="1">
                <a:hlinkClick r:id="rId3"/>
              </a:rPr>
              <a:t>Matlab</a:t>
            </a:r>
            <a:endParaRPr lang="en-US" sz="1000" dirty="0">
              <a:hlinkClick r:id="rId3"/>
            </a:endParaRPr>
          </a:p>
          <a:p>
            <a:r>
              <a:rPr lang="en-US" sz="1000" dirty="0">
                <a:hlinkClick r:id="rId3"/>
              </a:rPr>
              <a:t>https://www.mathworks.com/matlabcentral/fileexchange/13529-speech-compression-using-linear-predictive-coding/content/LPC_fin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36" name="Title 35"/>
          <p:cNvSpPr txBox="1">
            <a:spLocks noGrp="1"/>
          </p:cNvSpPr>
          <p:nvPr>
            <p:ph type="title"/>
          </p:nvPr>
        </p:nvSpPr>
        <p:spPr>
          <a:xfrm>
            <a:off x="906432" y="476808"/>
            <a:ext cx="80899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Application of LPC for speech data compression</a:t>
            </a:r>
            <a:br>
              <a:rPr lang="en-US" sz="3200" dirty="0"/>
            </a:b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1313860" y="2790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28446" y="27793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541288" y="2790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1703-83D2-46B0-84F3-AD7559DD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C1D505C-2A0F-4EE6-B1C7-8104598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12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79" y="240241"/>
            <a:ext cx="8644546" cy="524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212" y="5867400"/>
            <a:ext cx="341472" cy="25876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453" y="424907"/>
            <a:ext cx="1133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In time </a:t>
            </a:r>
          </a:p>
          <a:p>
            <a:r>
              <a:rPr lang="en-US" dirty="0"/>
              <a:t>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28800"/>
            <a:ext cx="155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1=Voice</a:t>
            </a:r>
          </a:p>
          <a:p>
            <a:r>
              <a:rPr lang="en-US" dirty="0"/>
              <a:t> or </a:t>
            </a:r>
          </a:p>
          <a:p>
            <a:r>
              <a:rPr lang="en-US" dirty="0"/>
              <a:t>0=unvoiced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1" y="3048000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</a:t>
            </a:r>
          </a:p>
          <a:p>
            <a:r>
              <a:rPr lang="en-US" dirty="0"/>
              <a:t>Frequency</a:t>
            </a:r>
          </a:p>
          <a:p>
            <a:r>
              <a:rPr lang="en-US" dirty="0"/>
              <a:t>In Hz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32" y="4539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6812" y="5715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Demo video: Sound recorder and reconstructed using LPC  </a:t>
            </a:r>
            <a:r>
              <a:rPr lang="en-US" dirty="0">
                <a:hlinkClick r:id="rId3"/>
              </a:rPr>
              <a:t>https://youtu.be/KpmvGju_WcM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2" y="55575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1       2       3       4        5       6         7         8      9       10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1B97F30-E956-4699-9057-66F1DCAB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BA852A-FD8A-4FAB-8D67-754D230A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835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(D) </a:t>
            </a:r>
            <a:r>
              <a:rPr lang="en-US" altLang="en-US" dirty="0" err="1"/>
              <a:t>Cepstrum</a:t>
            </a:r>
            <a:endParaRPr lang="en-US" alt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7656513" cy="3587750"/>
          </a:xfrm>
        </p:spPr>
        <p:txBody>
          <a:bodyPr/>
          <a:lstStyle/>
          <a:p>
            <a:pPr algn="l" eaLnBrk="1" hangingPunct="1"/>
            <a:r>
              <a:rPr lang="en-US" altLang="en-US" sz="2400"/>
              <a:t>A new word by reversing the first 4 letters of spectrum </a:t>
            </a:r>
            <a:r>
              <a:rPr lang="en-US" altLang="en-US" sz="2400">
                <a:sym typeface="Wingdings" pitchFamily="2" charset="2"/>
              </a:rPr>
              <a:t> cepstrum.</a:t>
            </a:r>
          </a:p>
          <a:p>
            <a:pPr algn="l" eaLnBrk="1" hangingPunct="1"/>
            <a:r>
              <a:rPr lang="en-US" altLang="en-US" sz="2400"/>
              <a:t>It is the spectrum of a spectrum of a signal</a:t>
            </a:r>
          </a:p>
          <a:p>
            <a:pPr algn="l" eaLnBrk="1" hangingPunct="1"/>
            <a:r>
              <a:rPr lang="en-US" altLang="en-US" sz="2400"/>
              <a:t>MFCC (</a:t>
            </a:r>
            <a:r>
              <a:rPr lang="en-US" altLang="en-US" sz="2400" b="1"/>
              <a:t>Mel-frequency cepstrum</a:t>
            </a:r>
            <a:r>
              <a:rPr lang="en-US" altLang="en-US" sz="2400"/>
              <a:t>) is the most popular audio signal representation method nowadays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BDB85-3622-424D-9ECB-6510872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A6EEB-779D-470B-A0F4-F505932D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F96-867F-4EE8-8394-585EE08E236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ea typeface="SimSun" pitchFamily="2" charset="-122"/>
              </a:rPr>
              <a:t>Glottis and </a:t>
            </a:r>
            <a:r>
              <a:rPr lang="en-US" altLang="zh-CN" sz="4000" dirty="0" err="1">
                <a:ea typeface="SimSun" pitchFamily="2" charset="-122"/>
              </a:rPr>
              <a:t>cepstrum</a:t>
            </a:r>
            <a:br>
              <a:rPr lang="en-US" altLang="zh-CN" sz="4000" dirty="0">
                <a:ea typeface="SimSun" pitchFamily="2" charset="-122"/>
              </a:rPr>
            </a:br>
            <a:r>
              <a:rPr lang="en-US" altLang="zh-TW" sz="3600" dirty="0">
                <a:ea typeface="新細明體" pitchFamily="18" charset="-120"/>
              </a:rPr>
              <a:t>Speech wave (X(m))= Excitation (E(m)) . Filter (H(m))</a:t>
            </a:r>
            <a:endParaRPr lang="en-US" altLang="en-US" sz="3600" dirty="0">
              <a:ea typeface="新細明體" pitchFamily="18" charset="-12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 </a:t>
            </a:r>
            <a:endParaRPr lang="en-US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93813" y="5943600"/>
            <a:ext cx="751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http://home.hib.no/al/engelsk/seksjon/SOFF-MASTER/ill061.gif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96519" y="1563687"/>
            <a:ext cx="14478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[H(m)]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(</a:t>
            </a:r>
            <a:r>
              <a:rPr lang="en-US" altLang="zh-CN" sz="1800" u="sng" dirty="0">
                <a:ea typeface="SimSun" pitchFamily="2" charset="-122"/>
              </a:rPr>
              <a:t>Vocal tract filter</a:t>
            </a:r>
            <a:r>
              <a:rPr lang="en-US" altLang="zh-CN" sz="1800" dirty="0">
                <a:ea typeface="SimSun" pitchFamily="2" charset="-122"/>
              </a:rPr>
              <a:t>)</a:t>
            </a:r>
            <a:endParaRPr lang="en-US" altLang="en-US" sz="1800" dirty="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3046413" y="2209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5637213" y="2209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065213" y="1752600"/>
            <a:ext cx="24495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Output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So voice has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strong glottis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Excitation,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X(m) is in Frequency domain content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SimSun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In </a:t>
            </a:r>
            <a:r>
              <a:rPr lang="en-US" altLang="zh-CN" sz="1800" dirty="0" err="1">
                <a:ea typeface="SimSun" pitchFamily="2" charset="-122"/>
              </a:rPr>
              <a:t>Ceptsrum</a:t>
            </a:r>
            <a:r>
              <a:rPr lang="en-US" altLang="zh-CN" sz="1800" dirty="0">
                <a:ea typeface="SimSun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We can easily identify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remove the glottal excitation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pic>
        <p:nvPicPr>
          <p:cNvPr id="39947" name="Picture 12" descr="http://home.hib.no/al/engelsk/seksjon/SOFF-MASTER/ill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3124200"/>
            <a:ext cx="26908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Freeform 13"/>
          <p:cNvSpPr>
            <a:spLocks/>
          </p:cNvSpPr>
          <p:nvPr/>
        </p:nvSpPr>
        <p:spPr bwMode="auto">
          <a:xfrm>
            <a:off x="6932613" y="1981200"/>
            <a:ext cx="609600" cy="45720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cubicBezTo>
                  <a:pt x="16" y="144"/>
                  <a:pt x="32" y="0"/>
                  <a:pt x="96" y="0"/>
                </a:cubicBezTo>
                <a:cubicBezTo>
                  <a:pt x="160" y="0"/>
                  <a:pt x="272" y="144"/>
                  <a:pt x="384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7542213" y="243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5"/>
          <p:cNvSpPr>
            <a:spLocks/>
          </p:cNvSpPr>
          <p:nvPr/>
        </p:nvSpPr>
        <p:spPr bwMode="auto">
          <a:xfrm>
            <a:off x="7847013" y="1981200"/>
            <a:ext cx="609600" cy="45720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0 h 288"/>
              <a:gd name="T4" fmla="*/ 2147483647 w 38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88">
                <a:moveTo>
                  <a:pt x="0" y="288"/>
                </a:moveTo>
                <a:cubicBezTo>
                  <a:pt x="16" y="144"/>
                  <a:pt x="32" y="0"/>
                  <a:pt x="96" y="0"/>
                </a:cubicBezTo>
                <a:cubicBezTo>
                  <a:pt x="160" y="0"/>
                  <a:pt x="272" y="144"/>
                  <a:pt x="384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8456613" y="2438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6704013" y="2438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7161213" y="3048000"/>
            <a:ext cx="2143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ea typeface="SimSun" pitchFamily="2" charset="-122"/>
              </a:rPr>
              <a:t>Glottal excitation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Vocal cords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(Glottis)</a:t>
            </a:r>
            <a:endParaRPr lang="en-US" altLang="en-US" sz="1800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 flipH="1">
            <a:off x="5789613" y="2667000"/>
            <a:ext cx="11430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Freeform 23"/>
          <p:cNvSpPr>
            <a:spLocks/>
          </p:cNvSpPr>
          <p:nvPr/>
        </p:nvSpPr>
        <p:spPr bwMode="auto">
          <a:xfrm>
            <a:off x="3579813" y="1524000"/>
            <a:ext cx="1981200" cy="1524000"/>
          </a:xfrm>
          <a:custGeom>
            <a:avLst/>
            <a:gdLst>
              <a:gd name="T0" fmla="*/ 0 w 1248"/>
              <a:gd name="T1" fmla="*/ 2147483647 h 960"/>
              <a:gd name="T2" fmla="*/ 0 w 1248"/>
              <a:gd name="T3" fmla="*/ 2147483647 h 960"/>
              <a:gd name="T4" fmla="*/ 2147483647 w 1248"/>
              <a:gd name="T5" fmla="*/ 2147483647 h 960"/>
              <a:gd name="T6" fmla="*/ 2147483647 w 1248"/>
              <a:gd name="T7" fmla="*/ 2147483647 h 960"/>
              <a:gd name="T8" fmla="*/ 2147483647 w 1248"/>
              <a:gd name="T9" fmla="*/ 2147483647 h 960"/>
              <a:gd name="T10" fmla="*/ 2147483647 w 1248"/>
              <a:gd name="T11" fmla="*/ 0 h 960"/>
              <a:gd name="T12" fmla="*/ 2147483647 w 1248"/>
              <a:gd name="T13" fmla="*/ 0 h 960"/>
              <a:gd name="T14" fmla="*/ 2147483647 w 1248"/>
              <a:gd name="T15" fmla="*/ 2147483647 h 960"/>
              <a:gd name="T16" fmla="*/ 2147483647 w 1248"/>
              <a:gd name="T17" fmla="*/ 2147483647 h 960"/>
              <a:gd name="T18" fmla="*/ 2147483647 w 1248"/>
              <a:gd name="T19" fmla="*/ 2147483647 h 960"/>
              <a:gd name="T20" fmla="*/ 2147483647 w 1248"/>
              <a:gd name="T21" fmla="*/ 2147483647 h 960"/>
              <a:gd name="T22" fmla="*/ 2147483647 w 1248"/>
              <a:gd name="T23" fmla="*/ 2147483647 h 960"/>
              <a:gd name="T24" fmla="*/ 2147483647 w 1248"/>
              <a:gd name="T25" fmla="*/ 2147483647 h 960"/>
              <a:gd name="T26" fmla="*/ 2147483647 w 1248"/>
              <a:gd name="T27" fmla="*/ 2147483647 h 960"/>
              <a:gd name="T28" fmla="*/ 2147483647 w 1248"/>
              <a:gd name="T29" fmla="*/ 2147483647 h 960"/>
              <a:gd name="T30" fmla="*/ 2147483647 w 1248"/>
              <a:gd name="T31" fmla="*/ 2147483647 h 960"/>
              <a:gd name="T32" fmla="*/ 2147483647 w 1248"/>
              <a:gd name="T33" fmla="*/ 2147483647 h 960"/>
              <a:gd name="T34" fmla="*/ 2147483647 w 1248"/>
              <a:gd name="T35" fmla="*/ 2147483647 h 960"/>
              <a:gd name="T36" fmla="*/ 2147483647 w 1248"/>
              <a:gd name="T37" fmla="*/ 2147483647 h 960"/>
              <a:gd name="T38" fmla="*/ 2147483647 w 1248"/>
              <a:gd name="T39" fmla="*/ 2147483647 h 960"/>
              <a:gd name="T40" fmla="*/ 0 w 1248"/>
              <a:gd name="T41" fmla="*/ 2147483647 h 960"/>
              <a:gd name="T42" fmla="*/ 0 w 1248"/>
              <a:gd name="T43" fmla="*/ 2147483647 h 9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48" h="960">
                <a:moveTo>
                  <a:pt x="0" y="528"/>
                </a:moveTo>
                <a:lnTo>
                  <a:pt x="0" y="336"/>
                </a:lnTo>
                <a:lnTo>
                  <a:pt x="144" y="336"/>
                </a:lnTo>
                <a:lnTo>
                  <a:pt x="144" y="192"/>
                </a:lnTo>
                <a:lnTo>
                  <a:pt x="336" y="192"/>
                </a:lnTo>
                <a:lnTo>
                  <a:pt x="336" y="0"/>
                </a:lnTo>
                <a:lnTo>
                  <a:pt x="912" y="0"/>
                </a:lnTo>
                <a:lnTo>
                  <a:pt x="912" y="192"/>
                </a:lnTo>
                <a:lnTo>
                  <a:pt x="1056" y="192"/>
                </a:lnTo>
                <a:lnTo>
                  <a:pt x="1056" y="384"/>
                </a:lnTo>
                <a:lnTo>
                  <a:pt x="1248" y="384"/>
                </a:lnTo>
                <a:lnTo>
                  <a:pt x="1248" y="624"/>
                </a:lnTo>
                <a:lnTo>
                  <a:pt x="1056" y="624"/>
                </a:lnTo>
                <a:lnTo>
                  <a:pt x="1056" y="816"/>
                </a:lnTo>
                <a:lnTo>
                  <a:pt x="912" y="816"/>
                </a:lnTo>
                <a:lnTo>
                  <a:pt x="912" y="960"/>
                </a:lnTo>
                <a:lnTo>
                  <a:pt x="384" y="960"/>
                </a:lnTo>
                <a:lnTo>
                  <a:pt x="384" y="816"/>
                </a:lnTo>
                <a:lnTo>
                  <a:pt x="192" y="816"/>
                </a:lnTo>
                <a:lnTo>
                  <a:pt x="192" y="624"/>
                </a:lnTo>
                <a:lnTo>
                  <a:pt x="0" y="624"/>
                </a:lnTo>
                <a:lnTo>
                  <a:pt x="0" y="52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Text Box 25"/>
          <p:cNvSpPr txBox="1">
            <a:spLocks noChangeArrowheads="1"/>
          </p:cNvSpPr>
          <p:nvPr/>
        </p:nvSpPr>
        <p:spPr bwMode="auto">
          <a:xfrm>
            <a:off x="8027988" y="2478088"/>
            <a:ext cx="1592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SimSun" pitchFamily="2" charset="-122"/>
              </a:rPr>
              <a:t>[E(m)]</a:t>
            </a:r>
            <a:endParaRPr lang="en-US" altLang="en-US" b="1" dirty="0"/>
          </a:p>
        </p:txBody>
      </p:sp>
      <p:sp>
        <p:nvSpPr>
          <p:cNvPr id="39957" name="Text Box 27"/>
          <p:cNvSpPr txBox="1">
            <a:spLocks noChangeArrowheads="1"/>
          </p:cNvSpPr>
          <p:nvPr/>
        </p:nvSpPr>
        <p:spPr bwMode="auto">
          <a:xfrm>
            <a:off x="2284413" y="152400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SimSun" pitchFamily="2" charset="-122"/>
              </a:rPr>
              <a:t>[X(m)]</a:t>
            </a:r>
            <a:endParaRPr lang="en-US" alt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44F44-4004-4D85-92F1-38DC25C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D1C2-F3AC-4980-BF78-12E78F0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Discrete Fourier transform </a:t>
            </a:r>
            <a:r>
              <a:rPr lang="en-US" i="1" dirty="0"/>
              <a:t>DFT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Inverse Discrete Fourier transform </a:t>
            </a:r>
            <a:r>
              <a:rPr lang="en-US" i="1" dirty="0"/>
              <a:t>IDFT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846" y="1421202"/>
            <a:ext cx="777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https://en.wikipedia.org/wiki/Discrete_Fourier_transform</a:t>
            </a:r>
            <a:endParaRPr lang="en-US" sz="1200" dirty="0"/>
          </a:p>
          <a:p>
            <a:r>
              <a:rPr lang="en-US" sz="1200" dirty="0" err="1"/>
              <a:t>Matlab</a:t>
            </a:r>
            <a:r>
              <a:rPr lang="en-US" sz="1200" dirty="0"/>
              <a:t> code: </a:t>
            </a:r>
          </a:p>
          <a:p>
            <a:r>
              <a:rPr lang="en-US" sz="1200" dirty="0">
                <a:hlinkClick r:id="rId4"/>
              </a:rPr>
              <a:t>https://www.mathworks.com/matlabcentral/fileexchange/41228-dft-and-idft/content/Untitled3.m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 bwMode="auto">
              <a:xfrm>
                <a:off x="419100" y="2228850"/>
                <a:ext cx="6938963" cy="2544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Fourier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Fourier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2228850"/>
                <a:ext cx="6938963" cy="2544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09098" y="4784587"/>
            <a:ext cx="6668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=number of time samples</a:t>
            </a:r>
          </a:p>
          <a:p>
            <a:r>
              <a:rPr lang="en-US" i="1" dirty="0"/>
              <a:t>k</a:t>
            </a:r>
            <a:r>
              <a:rPr lang="en-US" dirty="0"/>
              <a:t>=time index of the current sample , it is from 0 to N-1</a:t>
            </a:r>
          </a:p>
          <a:p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=value of the signal sample at time </a:t>
            </a:r>
            <a:r>
              <a:rPr lang="en-US" i="1" dirty="0"/>
              <a:t>k</a:t>
            </a:r>
          </a:p>
          <a:p>
            <a:r>
              <a:rPr lang="en-US" i="1" dirty="0"/>
              <a:t>m</a:t>
            </a:r>
            <a:r>
              <a:rPr lang="en-US" dirty="0"/>
              <a:t>=frequency index (from 0 Hz to N-1 Hz)</a:t>
            </a:r>
          </a:p>
          <a:p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= amount of frequency </a:t>
            </a:r>
            <a:r>
              <a:rPr lang="en-US" i="1" dirty="0"/>
              <a:t>m</a:t>
            </a:r>
            <a:r>
              <a:rPr lang="en-US" dirty="0"/>
              <a:t> in the signal of all </a:t>
            </a:r>
            <a:r>
              <a:rPr lang="en-US" dirty="0" err="1"/>
              <a:t>s</a:t>
            </a:r>
            <a:r>
              <a:rPr lang="en-US" i="1" baseline="-25000" dirty="0" err="1"/>
              <a:t>k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7502525" y="2620963"/>
                <a:ext cx="2249488" cy="14478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2525" y="2620963"/>
                <a:ext cx="2249488" cy="1447800"/>
              </a:xfrm>
              <a:prstGeom prst="rect">
                <a:avLst/>
              </a:prstGeom>
              <a:blipFill>
                <a:blip r:embed="rId6"/>
                <a:stretch>
                  <a:fillRect b="-4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220E3DE-3B2E-4923-BB12-32DFE590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73E7D3D-87C0-4096-B4A6-B451A5A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1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Speech recognition idea using 4 linear filters, each bandwidth is 2.5KHz</a:t>
            </a:r>
            <a:endParaRPr lang="en-US" altLang="en-US" sz="2400"/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988425" cy="4551363"/>
          </a:xfrm>
        </p:spPr>
        <p:txBody>
          <a:bodyPr/>
          <a:lstStyle/>
          <a:p>
            <a:pPr eaLnBrk="1" hangingPunct="1"/>
            <a:r>
              <a:rPr lang="en-US" altLang="en-US" sz="2400"/>
              <a:t>Two sounds with two Spectral Envelopes SE</a:t>
            </a:r>
            <a:r>
              <a:rPr lang="en-US" altLang="en-US" sz="2400" baseline="-25000"/>
              <a:t>ar</a:t>
            </a:r>
            <a:r>
              <a:rPr lang="en-US" altLang="en-US" sz="2400"/>
              <a:t>,SE</a:t>
            </a:r>
            <a:r>
              <a:rPr lang="en-US" altLang="en-US" sz="2400" baseline="-25000"/>
              <a:t>ei</a:t>
            </a:r>
            <a:r>
              <a:rPr lang="en-US" altLang="en-US" sz="2400"/>
              <a:t> ,E.g. Spectral Envelop (SE) “ar”, Spectral envelop “ei”</a:t>
            </a:r>
          </a:p>
        </p:txBody>
      </p:sp>
      <p:sp>
        <p:nvSpPr>
          <p:cNvPr id="6148" name="Rectangle 72"/>
          <p:cNvSpPr>
            <a:spLocks noChangeArrowheads="1"/>
          </p:cNvSpPr>
          <p:nvPr/>
        </p:nvSpPr>
        <p:spPr bwMode="auto">
          <a:xfrm>
            <a:off x="1522413" y="4343400"/>
            <a:ext cx="762000" cy="990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9" name="Rectangle 44"/>
          <p:cNvSpPr>
            <a:spLocks noChangeArrowheads="1"/>
          </p:cNvSpPr>
          <p:nvPr/>
        </p:nvSpPr>
        <p:spPr bwMode="auto">
          <a:xfrm>
            <a:off x="1096963" y="2484438"/>
            <a:ext cx="3508375" cy="3714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Spectral envelope SE</a:t>
            </a:r>
            <a:r>
              <a:rPr lang="en-US" altLang="en-US" sz="1800" baseline="-25000"/>
              <a:t>ar</a:t>
            </a:r>
            <a:r>
              <a:rPr lang="en-US" altLang="en-US" sz="1800"/>
              <a:t>=“ar”</a:t>
            </a: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5865813" y="5334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5865813" y="3048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4951413" y="3429000"/>
            <a:ext cx="97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energy</a:t>
            </a:r>
            <a:endParaRPr lang="en-US" altLang="en-US" sz="1800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446213" y="5334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1522413" y="2895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8013" y="3276600"/>
            <a:ext cx="97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energy</a:t>
            </a:r>
            <a:endParaRPr lang="en-US" altLang="en-US" sz="1800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722813" y="487680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Freq.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8837613" y="495300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Freq.</a:t>
            </a:r>
          </a:p>
        </p:txBody>
      </p:sp>
      <p:sp>
        <p:nvSpPr>
          <p:cNvPr id="6160" name="Text Box 19"/>
          <p:cNvSpPr txBox="1">
            <a:spLocks noChangeArrowheads="1"/>
          </p:cNvSpPr>
          <p:nvPr/>
        </p:nvSpPr>
        <p:spPr bwMode="auto">
          <a:xfrm>
            <a:off x="2284413" y="4572000"/>
            <a:ext cx="1525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Spectrum A</a:t>
            </a: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6627813" y="4572000"/>
            <a:ext cx="152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Spectrum B</a:t>
            </a:r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1522413" y="2971800"/>
            <a:ext cx="7620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2844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9702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36560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6" name="Text Box 25"/>
          <p:cNvSpPr txBox="1">
            <a:spLocks noChangeArrowheads="1"/>
          </p:cNvSpPr>
          <p:nvPr/>
        </p:nvSpPr>
        <p:spPr bwMode="auto">
          <a:xfrm>
            <a:off x="760413" y="54864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filter     1       2      3       4</a:t>
            </a:r>
          </a:p>
        </p:txBody>
      </p:sp>
      <p:sp>
        <p:nvSpPr>
          <p:cNvPr id="6167" name="Text Box 26"/>
          <p:cNvSpPr txBox="1">
            <a:spLocks noChangeArrowheads="1"/>
          </p:cNvSpPr>
          <p:nvPr/>
        </p:nvSpPr>
        <p:spPr bwMode="auto">
          <a:xfrm>
            <a:off x="5256213" y="54102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filter   1       2       3       4</a:t>
            </a:r>
          </a:p>
        </p:txBody>
      </p:sp>
      <p:sp>
        <p:nvSpPr>
          <p:cNvPr id="6168" name="Line 34"/>
          <p:cNvSpPr>
            <a:spLocks noChangeShapeType="1"/>
          </p:cNvSpPr>
          <p:nvPr/>
        </p:nvSpPr>
        <p:spPr bwMode="auto">
          <a:xfrm flipV="1">
            <a:off x="5865813" y="2895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Rectangle 36"/>
          <p:cNvSpPr>
            <a:spLocks noChangeArrowheads="1"/>
          </p:cNvSpPr>
          <p:nvPr/>
        </p:nvSpPr>
        <p:spPr bwMode="auto">
          <a:xfrm>
            <a:off x="5865813" y="2971800"/>
            <a:ext cx="7620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0" name="Rectangle 37"/>
          <p:cNvSpPr>
            <a:spLocks noChangeArrowheads="1"/>
          </p:cNvSpPr>
          <p:nvPr/>
        </p:nvSpPr>
        <p:spPr bwMode="auto">
          <a:xfrm>
            <a:off x="66278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1" name="Rectangle 38"/>
          <p:cNvSpPr>
            <a:spLocks noChangeArrowheads="1"/>
          </p:cNvSpPr>
          <p:nvPr/>
        </p:nvSpPr>
        <p:spPr bwMode="auto">
          <a:xfrm>
            <a:off x="73136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2" name="Rectangle 39"/>
          <p:cNvSpPr>
            <a:spLocks noChangeArrowheads="1"/>
          </p:cNvSpPr>
          <p:nvPr/>
        </p:nvSpPr>
        <p:spPr bwMode="auto">
          <a:xfrm>
            <a:off x="7999413" y="2971800"/>
            <a:ext cx="68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3" name="Line 41"/>
          <p:cNvSpPr>
            <a:spLocks noChangeShapeType="1"/>
          </p:cNvSpPr>
          <p:nvPr/>
        </p:nvSpPr>
        <p:spPr bwMode="auto">
          <a:xfrm flipV="1">
            <a:off x="2284413" y="3886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74" name="Line 42"/>
          <p:cNvSpPr>
            <a:spLocks noChangeShapeType="1"/>
          </p:cNvSpPr>
          <p:nvPr/>
        </p:nvSpPr>
        <p:spPr bwMode="auto">
          <a:xfrm>
            <a:off x="2970213" y="342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75" name="Line 43"/>
          <p:cNvSpPr>
            <a:spLocks noChangeShapeType="1"/>
          </p:cNvSpPr>
          <p:nvPr/>
        </p:nvSpPr>
        <p:spPr bwMode="auto">
          <a:xfrm>
            <a:off x="3656013" y="4191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76" name="Rectangle 45"/>
          <p:cNvSpPr>
            <a:spLocks noChangeArrowheads="1"/>
          </p:cNvSpPr>
          <p:nvPr/>
        </p:nvSpPr>
        <p:spPr bwMode="auto">
          <a:xfrm>
            <a:off x="2284413" y="3886200"/>
            <a:ext cx="685800" cy="1447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7" name="Rectangle 46"/>
          <p:cNvSpPr>
            <a:spLocks noChangeArrowheads="1"/>
          </p:cNvSpPr>
          <p:nvPr/>
        </p:nvSpPr>
        <p:spPr bwMode="auto">
          <a:xfrm>
            <a:off x="2970213" y="3429000"/>
            <a:ext cx="685800" cy="1905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8" name="Rectangle 47"/>
          <p:cNvSpPr>
            <a:spLocks noChangeArrowheads="1"/>
          </p:cNvSpPr>
          <p:nvPr/>
        </p:nvSpPr>
        <p:spPr bwMode="auto">
          <a:xfrm>
            <a:off x="3656013" y="4191000"/>
            <a:ext cx="685800" cy="1143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79" name="Freeform 18"/>
          <p:cNvSpPr>
            <a:spLocks/>
          </p:cNvSpPr>
          <p:nvPr/>
        </p:nvSpPr>
        <p:spPr bwMode="auto">
          <a:xfrm>
            <a:off x="1522413" y="3124200"/>
            <a:ext cx="2743200" cy="1752600"/>
          </a:xfrm>
          <a:custGeom>
            <a:avLst/>
            <a:gdLst>
              <a:gd name="T0" fmla="*/ 0 w 1728"/>
              <a:gd name="T1" fmla="*/ 2147483647 h 1104"/>
              <a:gd name="T2" fmla="*/ 2147483647 w 1728"/>
              <a:gd name="T3" fmla="*/ 2147483647 h 1104"/>
              <a:gd name="T4" fmla="*/ 2147483647 w 1728"/>
              <a:gd name="T5" fmla="*/ 2147483647 h 1104"/>
              <a:gd name="T6" fmla="*/ 2147483647 w 1728"/>
              <a:gd name="T7" fmla="*/ 2147483647 h 1104"/>
              <a:gd name="T8" fmla="*/ 2147483647 w 1728"/>
              <a:gd name="T9" fmla="*/ 2147483647 h 1104"/>
              <a:gd name="T10" fmla="*/ 2147483647 w 1728"/>
              <a:gd name="T11" fmla="*/ 2147483647 h 1104"/>
              <a:gd name="T12" fmla="*/ 2147483647 w 1728"/>
              <a:gd name="T13" fmla="*/ 2147483647 h 1104"/>
              <a:gd name="T14" fmla="*/ 2147483647 w 1728"/>
              <a:gd name="T15" fmla="*/ 2147483647 h 1104"/>
              <a:gd name="T16" fmla="*/ 2147483647 w 1728"/>
              <a:gd name="T17" fmla="*/ 2147483647 h 1104"/>
              <a:gd name="T18" fmla="*/ 2147483647 w 1728"/>
              <a:gd name="T19" fmla="*/ 2147483647 h 1104"/>
              <a:gd name="T20" fmla="*/ 2147483647 w 1728"/>
              <a:gd name="T21" fmla="*/ 2147483647 h 1104"/>
              <a:gd name="T22" fmla="*/ 2147483647 w 1728"/>
              <a:gd name="T23" fmla="*/ 2147483647 h 1104"/>
              <a:gd name="T24" fmla="*/ 2147483647 w 1728"/>
              <a:gd name="T25" fmla="*/ 2147483647 h 1104"/>
              <a:gd name="T26" fmla="*/ 2147483647 w 1728"/>
              <a:gd name="T27" fmla="*/ 2147483647 h 1104"/>
              <a:gd name="T28" fmla="*/ 2147483647 w 1728"/>
              <a:gd name="T29" fmla="*/ 2147483647 h 1104"/>
              <a:gd name="T30" fmla="*/ 2147483647 w 1728"/>
              <a:gd name="T31" fmla="*/ 2147483647 h 1104"/>
              <a:gd name="T32" fmla="*/ 2147483647 w 1728"/>
              <a:gd name="T33" fmla="*/ 2147483647 h 1104"/>
              <a:gd name="T34" fmla="*/ 2147483647 w 1728"/>
              <a:gd name="T35" fmla="*/ 2147483647 h 1104"/>
              <a:gd name="T36" fmla="*/ 2147483647 w 1728"/>
              <a:gd name="T37" fmla="*/ 2147483647 h 1104"/>
              <a:gd name="T38" fmla="*/ 2147483647 w 1728"/>
              <a:gd name="T39" fmla="*/ 2147483647 h 1104"/>
              <a:gd name="T40" fmla="*/ 2147483647 w 1728"/>
              <a:gd name="T41" fmla="*/ 2147483647 h 1104"/>
              <a:gd name="T42" fmla="*/ 2147483647 w 1728"/>
              <a:gd name="T43" fmla="*/ 2147483647 h 1104"/>
              <a:gd name="T44" fmla="*/ 2147483647 w 1728"/>
              <a:gd name="T45" fmla="*/ 2147483647 h 1104"/>
              <a:gd name="T46" fmla="*/ 2147483647 w 1728"/>
              <a:gd name="T47" fmla="*/ 2147483647 h 11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28" h="1104">
                <a:moveTo>
                  <a:pt x="0" y="736"/>
                </a:moveTo>
                <a:cubicBezTo>
                  <a:pt x="12" y="760"/>
                  <a:pt x="24" y="784"/>
                  <a:pt x="48" y="784"/>
                </a:cubicBezTo>
                <a:cubicBezTo>
                  <a:pt x="72" y="784"/>
                  <a:pt x="120" y="728"/>
                  <a:pt x="144" y="736"/>
                </a:cubicBezTo>
                <a:cubicBezTo>
                  <a:pt x="168" y="744"/>
                  <a:pt x="168" y="792"/>
                  <a:pt x="192" y="832"/>
                </a:cubicBezTo>
                <a:cubicBezTo>
                  <a:pt x="216" y="872"/>
                  <a:pt x="272" y="968"/>
                  <a:pt x="288" y="976"/>
                </a:cubicBezTo>
                <a:cubicBezTo>
                  <a:pt x="304" y="984"/>
                  <a:pt x="272" y="904"/>
                  <a:pt x="288" y="880"/>
                </a:cubicBezTo>
                <a:cubicBezTo>
                  <a:pt x="304" y="856"/>
                  <a:pt x="352" y="864"/>
                  <a:pt x="384" y="832"/>
                </a:cubicBezTo>
                <a:cubicBezTo>
                  <a:pt x="416" y="800"/>
                  <a:pt x="448" y="728"/>
                  <a:pt x="480" y="688"/>
                </a:cubicBezTo>
                <a:cubicBezTo>
                  <a:pt x="512" y="648"/>
                  <a:pt x="536" y="608"/>
                  <a:pt x="576" y="592"/>
                </a:cubicBezTo>
                <a:cubicBezTo>
                  <a:pt x="616" y="576"/>
                  <a:pt x="688" y="616"/>
                  <a:pt x="720" y="592"/>
                </a:cubicBezTo>
                <a:cubicBezTo>
                  <a:pt x="752" y="568"/>
                  <a:pt x="736" y="496"/>
                  <a:pt x="768" y="448"/>
                </a:cubicBezTo>
                <a:cubicBezTo>
                  <a:pt x="800" y="400"/>
                  <a:pt x="872" y="320"/>
                  <a:pt x="912" y="304"/>
                </a:cubicBezTo>
                <a:cubicBezTo>
                  <a:pt x="952" y="288"/>
                  <a:pt x="984" y="320"/>
                  <a:pt x="1008" y="352"/>
                </a:cubicBezTo>
                <a:cubicBezTo>
                  <a:pt x="1032" y="384"/>
                  <a:pt x="1024" y="520"/>
                  <a:pt x="1056" y="496"/>
                </a:cubicBezTo>
                <a:cubicBezTo>
                  <a:pt x="1088" y="472"/>
                  <a:pt x="1168" y="288"/>
                  <a:pt x="1200" y="208"/>
                </a:cubicBezTo>
                <a:cubicBezTo>
                  <a:pt x="1232" y="128"/>
                  <a:pt x="1232" y="32"/>
                  <a:pt x="1248" y="16"/>
                </a:cubicBezTo>
                <a:cubicBezTo>
                  <a:pt x="1264" y="0"/>
                  <a:pt x="1280" y="48"/>
                  <a:pt x="1296" y="112"/>
                </a:cubicBezTo>
                <a:cubicBezTo>
                  <a:pt x="1312" y="176"/>
                  <a:pt x="1328" y="360"/>
                  <a:pt x="1344" y="400"/>
                </a:cubicBezTo>
                <a:cubicBezTo>
                  <a:pt x="1360" y="440"/>
                  <a:pt x="1376" y="312"/>
                  <a:pt x="1392" y="352"/>
                </a:cubicBezTo>
                <a:cubicBezTo>
                  <a:pt x="1408" y="392"/>
                  <a:pt x="1416" y="584"/>
                  <a:pt x="1440" y="640"/>
                </a:cubicBezTo>
                <a:cubicBezTo>
                  <a:pt x="1464" y="696"/>
                  <a:pt x="1504" y="648"/>
                  <a:pt x="1536" y="688"/>
                </a:cubicBezTo>
                <a:cubicBezTo>
                  <a:pt x="1568" y="728"/>
                  <a:pt x="1616" y="816"/>
                  <a:pt x="1632" y="880"/>
                </a:cubicBezTo>
                <a:cubicBezTo>
                  <a:pt x="1648" y="944"/>
                  <a:pt x="1616" y="1040"/>
                  <a:pt x="1632" y="1072"/>
                </a:cubicBezTo>
                <a:cubicBezTo>
                  <a:pt x="1648" y="1104"/>
                  <a:pt x="1688" y="1088"/>
                  <a:pt x="1728" y="1072"/>
                </a:cubicBezTo>
              </a:path>
            </a:pathLst>
          </a:custGeom>
          <a:noFill/>
          <a:ln w="57150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80" name="Rectangle 48"/>
          <p:cNvSpPr>
            <a:spLocks noChangeArrowheads="1"/>
          </p:cNvSpPr>
          <p:nvPr/>
        </p:nvSpPr>
        <p:spPr bwMode="auto">
          <a:xfrm>
            <a:off x="5865813" y="4648200"/>
            <a:ext cx="762000" cy="685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81" name="Rectangle 49"/>
          <p:cNvSpPr>
            <a:spLocks noChangeArrowheads="1"/>
          </p:cNvSpPr>
          <p:nvPr/>
        </p:nvSpPr>
        <p:spPr bwMode="auto">
          <a:xfrm>
            <a:off x="6627813" y="4191000"/>
            <a:ext cx="685800" cy="1143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82" name="Rectangle 50"/>
          <p:cNvSpPr>
            <a:spLocks noChangeArrowheads="1"/>
          </p:cNvSpPr>
          <p:nvPr/>
        </p:nvSpPr>
        <p:spPr bwMode="auto">
          <a:xfrm>
            <a:off x="7313613" y="3505200"/>
            <a:ext cx="685800" cy="1828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83" name="Rectangle 51"/>
          <p:cNvSpPr>
            <a:spLocks noChangeArrowheads="1"/>
          </p:cNvSpPr>
          <p:nvPr/>
        </p:nvSpPr>
        <p:spPr bwMode="auto">
          <a:xfrm>
            <a:off x="7999413" y="4343400"/>
            <a:ext cx="685800" cy="990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84" name="Freeform 5"/>
          <p:cNvSpPr>
            <a:spLocks/>
          </p:cNvSpPr>
          <p:nvPr/>
        </p:nvSpPr>
        <p:spPr bwMode="auto">
          <a:xfrm>
            <a:off x="5942013" y="3124200"/>
            <a:ext cx="2743200" cy="1930400"/>
          </a:xfrm>
          <a:custGeom>
            <a:avLst/>
            <a:gdLst>
              <a:gd name="T0" fmla="*/ 0 w 1728"/>
              <a:gd name="T1" fmla="*/ 2147483647 h 1216"/>
              <a:gd name="T2" fmla="*/ 2147483647 w 1728"/>
              <a:gd name="T3" fmla="*/ 2147483647 h 1216"/>
              <a:gd name="T4" fmla="*/ 2147483647 w 1728"/>
              <a:gd name="T5" fmla="*/ 2147483647 h 1216"/>
              <a:gd name="T6" fmla="*/ 2147483647 w 1728"/>
              <a:gd name="T7" fmla="*/ 2147483647 h 1216"/>
              <a:gd name="T8" fmla="*/ 2147483647 w 1728"/>
              <a:gd name="T9" fmla="*/ 2147483647 h 1216"/>
              <a:gd name="T10" fmla="*/ 2147483647 w 1728"/>
              <a:gd name="T11" fmla="*/ 2147483647 h 1216"/>
              <a:gd name="T12" fmla="*/ 2147483647 w 1728"/>
              <a:gd name="T13" fmla="*/ 2147483647 h 1216"/>
              <a:gd name="T14" fmla="*/ 2147483647 w 1728"/>
              <a:gd name="T15" fmla="*/ 2147483647 h 1216"/>
              <a:gd name="T16" fmla="*/ 2147483647 w 1728"/>
              <a:gd name="T17" fmla="*/ 2147483647 h 1216"/>
              <a:gd name="T18" fmla="*/ 2147483647 w 1728"/>
              <a:gd name="T19" fmla="*/ 2147483647 h 1216"/>
              <a:gd name="T20" fmla="*/ 2147483647 w 1728"/>
              <a:gd name="T21" fmla="*/ 2147483647 h 1216"/>
              <a:gd name="T22" fmla="*/ 2147483647 w 1728"/>
              <a:gd name="T23" fmla="*/ 2147483647 h 1216"/>
              <a:gd name="T24" fmla="*/ 2147483647 w 1728"/>
              <a:gd name="T25" fmla="*/ 2147483647 h 1216"/>
              <a:gd name="T26" fmla="*/ 2147483647 w 1728"/>
              <a:gd name="T27" fmla="*/ 2147483647 h 1216"/>
              <a:gd name="T28" fmla="*/ 2147483647 w 1728"/>
              <a:gd name="T29" fmla="*/ 2147483647 h 1216"/>
              <a:gd name="T30" fmla="*/ 2147483647 w 1728"/>
              <a:gd name="T31" fmla="*/ 2147483647 h 1216"/>
              <a:gd name="T32" fmla="*/ 2147483647 w 1728"/>
              <a:gd name="T33" fmla="*/ 2147483647 h 1216"/>
              <a:gd name="T34" fmla="*/ 2147483647 w 1728"/>
              <a:gd name="T35" fmla="*/ 2147483647 h 1216"/>
              <a:gd name="T36" fmla="*/ 2147483647 w 1728"/>
              <a:gd name="T37" fmla="*/ 2147483647 h 1216"/>
              <a:gd name="T38" fmla="*/ 2147483647 w 1728"/>
              <a:gd name="T39" fmla="*/ 2147483647 h 1216"/>
              <a:gd name="T40" fmla="*/ 2147483647 w 1728"/>
              <a:gd name="T41" fmla="*/ 2147483647 h 1216"/>
              <a:gd name="T42" fmla="*/ 2147483647 w 1728"/>
              <a:gd name="T43" fmla="*/ 2147483647 h 1216"/>
              <a:gd name="T44" fmla="*/ 2147483647 w 1728"/>
              <a:gd name="T45" fmla="*/ 2147483647 h 1216"/>
              <a:gd name="T46" fmla="*/ 2147483647 w 1728"/>
              <a:gd name="T47" fmla="*/ 2147483647 h 1216"/>
              <a:gd name="T48" fmla="*/ 2147483647 w 1728"/>
              <a:gd name="T49" fmla="*/ 2147483647 h 1216"/>
              <a:gd name="T50" fmla="*/ 2147483647 w 1728"/>
              <a:gd name="T51" fmla="*/ 2147483647 h 1216"/>
              <a:gd name="T52" fmla="*/ 2147483647 w 1728"/>
              <a:gd name="T53" fmla="*/ 2147483647 h 1216"/>
              <a:gd name="T54" fmla="*/ 2147483647 w 1728"/>
              <a:gd name="T55" fmla="*/ 2147483647 h 121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28" h="1216">
                <a:moveTo>
                  <a:pt x="0" y="816"/>
                </a:moveTo>
                <a:cubicBezTo>
                  <a:pt x="16" y="864"/>
                  <a:pt x="32" y="912"/>
                  <a:pt x="48" y="912"/>
                </a:cubicBezTo>
                <a:cubicBezTo>
                  <a:pt x="64" y="912"/>
                  <a:pt x="72" y="816"/>
                  <a:pt x="96" y="816"/>
                </a:cubicBezTo>
                <a:cubicBezTo>
                  <a:pt x="120" y="816"/>
                  <a:pt x="160" y="856"/>
                  <a:pt x="192" y="912"/>
                </a:cubicBezTo>
                <a:cubicBezTo>
                  <a:pt x="224" y="968"/>
                  <a:pt x="264" y="1144"/>
                  <a:pt x="288" y="1152"/>
                </a:cubicBezTo>
                <a:cubicBezTo>
                  <a:pt x="312" y="1160"/>
                  <a:pt x="312" y="1008"/>
                  <a:pt x="336" y="960"/>
                </a:cubicBezTo>
                <a:cubicBezTo>
                  <a:pt x="360" y="912"/>
                  <a:pt x="408" y="912"/>
                  <a:pt x="432" y="864"/>
                </a:cubicBezTo>
                <a:cubicBezTo>
                  <a:pt x="456" y="816"/>
                  <a:pt x="448" y="704"/>
                  <a:pt x="480" y="672"/>
                </a:cubicBezTo>
                <a:cubicBezTo>
                  <a:pt x="512" y="640"/>
                  <a:pt x="584" y="664"/>
                  <a:pt x="624" y="672"/>
                </a:cubicBezTo>
                <a:cubicBezTo>
                  <a:pt x="664" y="680"/>
                  <a:pt x="696" y="736"/>
                  <a:pt x="720" y="720"/>
                </a:cubicBezTo>
                <a:cubicBezTo>
                  <a:pt x="744" y="704"/>
                  <a:pt x="752" y="624"/>
                  <a:pt x="768" y="576"/>
                </a:cubicBezTo>
                <a:cubicBezTo>
                  <a:pt x="784" y="528"/>
                  <a:pt x="792" y="520"/>
                  <a:pt x="816" y="432"/>
                </a:cubicBezTo>
                <a:cubicBezTo>
                  <a:pt x="840" y="344"/>
                  <a:pt x="880" y="96"/>
                  <a:pt x="912" y="48"/>
                </a:cubicBezTo>
                <a:cubicBezTo>
                  <a:pt x="944" y="0"/>
                  <a:pt x="984" y="56"/>
                  <a:pt x="1008" y="144"/>
                </a:cubicBezTo>
                <a:cubicBezTo>
                  <a:pt x="1032" y="232"/>
                  <a:pt x="1040" y="496"/>
                  <a:pt x="1056" y="576"/>
                </a:cubicBezTo>
                <a:cubicBezTo>
                  <a:pt x="1072" y="656"/>
                  <a:pt x="1088" y="688"/>
                  <a:pt x="1104" y="624"/>
                </a:cubicBezTo>
                <a:cubicBezTo>
                  <a:pt x="1120" y="560"/>
                  <a:pt x="1136" y="216"/>
                  <a:pt x="1152" y="192"/>
                </a:cubicBezTo>
                <a:cubicBezTo>
                  <a:pt x="1168" y="168"/>
                  <a:pt x="1192" y="408"/>
                  <a:pt x="1200" y="480"/>
                </a:cubicBezTo>
                <a:cubicBezTo>
                  <a:pt x="1208" y="552"/>
                  <a:pt x="1192" y="624"/>
                  <a:pt x="1200" y="624"/>
                </a:cubicBezTo>
                <a:cubicBezTo>
                  <a:pt x="1208" y="624"/>
                  <a:pt x="1224" y="504"/>
                  <a:pt x="1248" y="480"/>
                </a:cubicBezTo>
                <a:cubicBezTo>
                  <a:pt x="1272" y="456"/>
                  <a:pt x="1320" y="424"/>
                  <a:pt x="1344" y="480"/>
                </a:cubicBezTo>
                <a:cubicBezTo>
                  <a:pt x="1368" y="536"/>
                  <a:pt x="1376" y="744"/>
                  <a:pt x="1392" y="816"/>
                </a:cubicBezTo>
                <a:cubicBezTo>
                  <a:pt x="1408" y="888"/>
                  <a:pt x="1424" y="920"/>
                  <a:pt x="1440" y="912"/>
                </a:cubicBezTo>
                <a:cubicBezTo>
                  <a:pt x="1456" y="904"/>
                  <a:pt x="1464" y="776"/>
                  <a:pt x="1488" y="768"/>
                </a:cubicBezTo>
                <a:cubicBezTo>
                  <a:pt x="1512" y="760"/>
                  <a:pt x="1560" y="808"/>
                  <a:pt x="1584" y="864"/>
                </a:cubicBezTo>
                <a:cubicBezTo>
                  <a:pt x="1608" y="920"/>
                  <a:pt x="1624" y="1048"/>
                  <a:pt x="1632" y="1104"/>
                </a:cubicBezTo>
                <a:cubicBezTo>
                  <a:pt x="1640" y="1160"/>
                  <a:pt x="1616" y="1184"/>
                  <a:pt x="1632" y="1200"/>
                </a:cubicBezTo>
                <a:cubicBezTo>
                  <a:pt x="1648" y="1216"/>
                  <a:pt x="1688" y="1208"/>
                  <a:pt x="1728" y="1200"/>
                </a:cubicBezTo>
              </a:path>
            </a:pathLst>
          </a:custGeom>
          <a:noFill/>
          <a:ln w="57150" cap="flat" cmpd="sng">
            <a:solidFill>
              <a:srgbClr val="FF66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Text Box 53"/>
          <p:cNvSpPr txBox="1">
            <a:spLocks noChangeArrowheads="1"/>
          </p:cNvSpPr>
          <p:nvPr/>
        </p:nvSpPr>
        <p:spPr bwMode="auto">
          <a:xfrm>
            <a:off x="1674813" y="60960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v1       v2     v3     v4</a:t>
            </a:r>
          </a:p>
        </p:txBody>
      </p:sp>
      <p:sp>
        <p:nvSpPr>
          <p:cNvPr id="6186" name="Text Box 54"/>
          <p:cNvSpPr txBox="1">
            <a:spLocks noChangeArrowheads="1"/>
          </p:cNvSpPr>
          <p:nvPr/>
        </p:nvSpPr>
        <p:spPr bwMode="auto">
          <a:xfrm>
            <a:off x="6018213" y="6096000"/>
            <a:ext cx="264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w1     w2      w3   w4</a:t>
            </a:r>
          </a:p>
        </p:txBody>
      </p:sp>
      <p:sp>
        <p:nvSpPr>
          <p:cNvPr id="6187" name="Rectangle 56"/>
          <p:cNvSpPr>
            <a:spLocks noChangeArrowheads="1"/>
          </p:cNvSpPr>
          <p:nvPr/>
        </p:nvSpPr>
        <p:spPr bwMode="auto">
          <a:xfrm>
            <a:off x="5792788" y="2403475"/>
            <a:ext cx="3502025" cy="3714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Spectral envelope SE</a:t>
            </a:r>
            <a:r>
              <a:rPr lang="en-US" altLang="en-US" sz="1800" baseline="-25000"/>
              <a:t>ei</a:t>
            </a:r>
            <a:r>
              <a:rPr lang="en-US" altLang="en-US" sz="1800"/>
              <a:t>=“ei”</a:t>
            </a:r>
          </a:p>
        </p:txBody>
      </p:sp>
      <p:sp>
        <p:nvSpPr>
          <p:cNvPr id="6188" name="Line 57"/>
          <p:cNvSpPr>
            <a:spLocks noChangeShapeType="1"/>
          </p:cNvSpPr>
          <p:nvPr/>
        </p:nvSpPr>
        <p:spPr bwMode="auto">
          <a:xfrm>
            <a:off x="1903413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89" name="Line 58"/>
          <p:cNvSpPr>
            <a:spLocks noChangeShapeType="1"/>
          </p:cNvSpPr>
          <p:nvPr/>
        </p:nvSpPr>
        <p:spPr bwMode="auto">
          <a:xfrm>
            <a:off x="2665413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0" name="Line 59"/>
          <p:cNvSpPr>
            <a:spLocks noChangeShapeType="1"/>
          </p:cNvSpPr>
          <p:nvPr/>
        </p:nvSpPr>
        <p:spPr bwMode="auto">
          <a:xfrm>
            <a:off x="3351213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1" name="Line 60"/>
          <p:cNvSpPr>
            <a:spLocks noChangeShapeType="1"/>
          </p:cNvSpPr>
          <p:nvPr/>
        </p:nvSpPr>
        <p:spPr bwMode="auto">
          <a:xfrm>
            <a:off x="3960813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2" name="Line 61"/>
          <p:cNvSpPr>
            <a:spLocks noChangeShapeType="1"/>
          </p:cNvSpPr>
          <p:nvPr/>
        </p:nvSpPr>
        <p:spPr bwMode="auto">
          <a:xfrm>
            <a:off x="6170613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3" name="Line 62"/>
          <p:cNvSpPr>
            <a:spLocks noChangeShapeType="1"/>
          </p:cNvSpPr>
          <p:nvPr/>
        </p:nvSpPr>
        <p:spPr bwMode="auto">
          <a:xfrm>
            <a:off x="6932613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4" name="Line 64"/>
          <p:cNvSpPr>
            <a:spLocks noChangeShapeType="1"/>
          </p:cNvSpPr>
          <p:nvPr/>
        </p:nvSpPr>
        <p:spPr bwMode="auto">
          <a:xfrm>
            <a:off x="8380413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5" name="Line 65"/>
          <p:cNvSpPr>
            <a:spLocks noChangeShapeType="1"/>
          </p:cNvSpPr>
          <p:nvPr/>
        </p:nvSpPr>
        <p:spPr bwMode="auto">
          <a:xfrm>
            <a:off x="7694613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96" name="Text Box 66"/>
          <p:cNvSpPr txBox="1">
            <a:spLocks noChangeArrowheads="1"/>
          </p:cNvSpPr>
          <p:nvPr/>
        </p:nvSpPr>
        <p:spPr bwMode="auto">
          <a:xfrm>
            <a:off x="5089525" y="5975350"/>
            <a:ext cx="763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</a:t>
            </a:r>
          </a:p>
        </p:txBody>
      </p:sp>
      <p:sp>
        <p:nvSpPr>
          <p:cNvPr id="6197" name="Text Box 67"/>
          <p:cNvSpPr txBox="1">
            <a:spLocks noChangeArrowheads="1"/>
          </p:cNvSpPr>
          <p:nvPr/>
        </p:nvSpPr>
        <p:spPr bwMode="auto">
          <a:xfrm>
            <a:off x="836613" y="5867400"/>
            <a:ext cx="763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</a:t>
            </a:r>
          </a:p>
        </p:txBody>
      </p:sp>
      <p:sp>
        <p:nvSpPr>
          <p:cNvPr id="6198" name="Text Box 68"/>
          <p:cNvSpPr txBox="1">
            <a:spLocks noChangeArrowheads="1"/>
          </p:cNvSpPr>
          <p:nvPr/>
        </p:nvSpPr>
        <p:spPr bwMode="auto">
          <a:xfrm>
            <a:off x="8761413" y="5359400"/>
            <a:ext cx="923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10KHz</a:t>
            </a:r>
          </a:p>
        </p:txBody>
      </p:sp>
      <p:sp>
        <p:nvSpPr>
          <p:cNvPr id="6199" name="Text Box 69"/>
          <p:cNvSpPr txBox="1">
            <a:spLocks noChangeArrowheads="1"/>
          </p:cNvSpPr>
          <p:nvPr/>
        </p:nvSpPr>
        <p:spPr bwMode="auto">
          <a:xfrm>
            <a:off x="4265613" y="5257800"/>
            <a:ext cx="923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10KHz</a:t>
            </a:r>
          </a:p>
        </p:txBody>
      </p:sp>
      <p:sp>
        <p:nvSpPr>
          <p:cNvPr id="6200" name="Text Box 70"/>
          <p:cNvSpPr txBox="1">
            <a:spLocks noChangeArrowheads="1"/>
          </p:cNvSpPr>
          <p:nvPr/>
        </p:nvSpPr>
        <p:spPr bwMode="auto">
          <a:xfrm>
            <a:off x="1203325" y="5060950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201" name="Text Box 71"/>
          <p:cNvSpPr txBox="1">
            <a:spLocks noChangeArrowheads="1"/>
          </p:cNvSpPr>
          <p:nvPr/>
        </p:nvSpPr>
        <p:spPr bwMode="auto">
          <a:xfrm>
            <a:off x="5622925" y="5137150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D8663-E4BD-4E49-B79F-564412EF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4BCD-4413-4130-BB14-4B70803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Cepstral analysis</a:t>
            </a:r>
            <a:endParaRPr lang="en-US" altLang="en-US" dirty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400" dirty="0">
                <a:ea typeface="SimSun" pitchFamily="2" charset="-122"/>
              </a:rPr>
              <a:t>Signal(s)=convolution(*) of 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glottal excitation (e) and </a:t>
            </a:r>
            <a:r>
              <a:rPr lang="en-US" altLang="zh-CN" sz="2000" dirty="0" err="1">
                <a:ea typeface="SimSun" pitchFamily="2" charset="-122"/>
              </a:rPr>
              <a:t>vocal_tract_filter</a:t>
            </a:r>
            <a:r>
              <a:rPr lang="en-US" altLang="zh-CN" sz="2000" dirty="0">
                <a:ea typeface="SimSun" pitchFamily="2" charset="-122"/>
              </a:rPr>
              <a:t> (h)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s(k)=e(k)*h(k), k is time index  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After Fourier transform FT: FT{s(k)}=FT{e(k)*h(k)}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Convolution(*) becomes multiplication (.)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n(time index)</a:t>
            </a: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 m(frequency index), </a:t>
            </a:r>
          </a:p>
          <a:p>
            <a:pPr eaLnBrk="1" hangingPunct="1"/>
            <a:r>
              <a:rPr lang="en-US" altLang="zh-CN" sz="2400" i="1" dirty="0">
                <a:ea typeface="SimSun" pitchFamily="2" charset="-122"/>
              </a:rPr>
              <a:t>S(m) = E(m).H(m)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Find the magnitude of the spectrum</a:t>
            </a:r>
          </a:p>
          <a:p>
            <a:pPr eaLnBrk="1" hangingPunct="1"/>
            <a:r>
              <a:rPr lang="en-US" altLang="zh-CN" sz="2400" i="1" dirty="0">
                <a:ea typeface="SimSun" pitchFamily="2" charset="-122"/>
              </a:rPr>
              <a:t>|S(m)| = |E(m)|.|H(m)|</a:t>
            </a:r>
          </a:p>
          <a:p>
            <a:pPr eaLnBrk="1" hangingPunct="1"/>
            <a:r>
              <a:rPr lang="en-US" altLang="zh-CN" sz="2400" i="1" dirty="0">
                <a:ea typeface="SimSun" pitchFamily="2" charset="-122"/>
              </a:rPr>
              <a:t>log</a:t>
            </a:r>
            <a:r>
              <a:rPr lang="en-US" altLang="zh-CN" sz="2400" i="1" baseline="-25000" dirty="0">
                <a:ea typeface="SimSun" pitchFamily="2" charset="-122"/>
              </a:rPr>
              <a:t>10 </a:t>
            </a:r>
            <a:r>
              <a:rPr lang="en-US" altLang="zh-CN" sz="2400" i="1" dirty="0">
                <a:ea typeface="SimSun" pitchFamily="2" charset="-122"/>
              </a:rPr>
              <a:t>|S(m)|= log</a:t>
            </a:r>
            <a:r>
              <a:rPr lang="en-US" altLang="zh-CN" sz="2400" i="1" baseline="-25000" dirty="0">
                <a:ea typeface="SimSun" pitchFamily="2" charset="-122"/>
              </a:rPr>
              <a:t>10</a:t>
            </a:r>
            <a:r>
              <a:rPr lang="en-US" altLang="zh-CN" sz="2400" i="1" dirty="0">
                <a:ea typeface="SimSun" pitchFamily="2" charset="-122"/>
              </a:rPr>
              <a:t>{|E(m)|}+ log</a:t>
            </a:r>
            <a:r>
              <a:rPr lang="en-US" altLang="zh-CN" sz="2400" i="1" baseline="-25000" dirty="0">
                <a:ea typeface="SimSun" pitchFamily="2" charset="-122"/>
              </a:rPr>
              <a:t>10</a:t>
            </a:r>
            <a:r>
              <a:rPr lang="en-US" altLang="zh-CN" sz="2400" i="1" dirty="0">
                <a:ea typeface="SimSun" pitchFamily="2" charset="-122"/>
              </a:rPr>
              <a:t>{|H(m)|}</a:t>
            </a:r>
          </a:p>
          <a:p>
            <a:r>
              <a:rPr lang="en-US" altLang="en-US" sz="2400" i="1" dirty="0" err="1"/>
              <a:t>Cepstrum</a:t>
            </a:r>
            <a:r>
              <a:rPr lang="en-US" altLang="en-US" sz="2400" i="1" dirty="0"/>
              <a:t> C(n)=IDFT(</a:t>
            </a:r>
            <a:r>
              <a:rPr lang="en-US" altLang="zh-CN" sz="2400" i="1" dirty="0">
                <a:ea typeface="SimSun" pitchFamily="2" charset="-122"/>
              </a:rPr>
              <a:t>log</a:t>
            </a:r>
            <a:r>
              <a:rPr lang="en-US" altLang="zh-CN" sz="2400" i="1" baseline="-25000" dirty="0">
                <a:ea typeface="SimSun" pitchFamily="2" charset="-122"/>
              </a:rPr>
              <a:t>10 </a:t>
            </a:r>
            <a:r>
              <a:rPr lang="en-US" altLang="zh-CN" sz="2400" i="1" dirty="0">
                <a:ea typeface="SimSun" pitchFamily="2" charset="-122"/>
              </a:rPr>
              <a:t>|S(m)|)=IDFT(log</a:t>
            </a:r>
            <a:r>
              <a:rPr lang="en-US" altLang="zh-CN" sz="2400" i="1" baseline="-25000" dirty="0">
                <a:ea typeface="SimSun" pitchFamily="2" charset="-122"/>
              </a:rPr>
              <a:t>10</a:t>
            </a:r>
            <a:r>
              <a:rPr lang="en-US" altLang="zh-CN" sz="2400" i="1" dirty="0">
                <a:ea typeface="SimSun" pitchFamily="2" charset="-122"/>
              </a:rPr>
              <a:t>{|E(m)|}+ log</a:t>
            </a:r>
            <a:r>
              <a:rPr lang="en-US" altLang="zh-CN" sz="2400" i="1" baseline="-25000" dirty="0">
                <a:ea typeface="SimSun" pitchFamily="2" charset="-122"/>
              </a:rPr>
              <a:t>10</a:t>
            </a:r>
            <a:r>
              <a:rPr lang="en-US" altLang="zh-CN" sz="2400" i="1" dirty="0">
                <a:ea typeface="SimSun" pitchFamily="2" charset="-122"/>
              </a:rPr>
              <a:t>{|H(m)|})</a:t>
            </a:r>
          </a:p>
          <a:p>
            <a:r>
              <a:rPr lang="en-US" altLang="en-US" sz="2400" i="1" dirty="0">
                <a:ea typeface="SimSun" pitchFamily="2" charset="-122"/>
              </a:rPr>
              <a:t>Note: Fourier transform has Linearity property: </a:t>
            </a:r>
          </a:p>
          <a:p>
            <a:pPr lvl="1"/>
            <a:r>
              <a:rPr lang="en-US" altLang="en-US" sz="2000" i="1" dirty="0">
                <a:ea typeface="SimSun" pitchFamily="2" charset="-122"/>
              </a:rPr>
              <a:t>DFT{ax(t)+b(y(t)}=</a:t>
            </a:r>
            <a:r>
              <a:rPr lang="en-US" altLang="en-US" sz="2000" i="1" dirty="0" err="1">
                <a:ea typeface="SimSun" pitchFamily="2" charset="-122"/>
              </a:rPr>
              <a:t>a∙DFT</a:t>
            </a:r>
            <a:r>
              <a:rPr lang="en-US" altLang="en-US" sz="2000" i="1" dirty="0">
                <a:ea typeface="SimSun" pitchFamily="2" charset="-122"/>
              </a:rPr>
              <a:t>{x(t)}+</a:t>
            </a:r>
            <a:r>
              <a:rPr lang="en-US" altLang="en-US" sz="2000" i="1" dirty="0" err="1">
                <a:ea typeface="SimSun" pitchFamily="2" charset="-122"/>
              </a:rPr>
              <a:t>b∙DFT</a:t>
            </a:r>
            <a:r>
              <a:rPr lang="en-US" altLang="en-US" sz="2000" i="1" dirty="0">
                <a:ea typeface="SimSun" pitchFamily="2" charset="-122"/>
              </a:rPr>
              <a:t>{y(t)}</a:t>
            </a:r>
          </a:p>
          <a:p>
            <a:pPr lvl="1"/>
            <a:r>
              <a:rPr lang="en-US" altLang="en-US" sz="2000" i="1" dirty="0"/>
              <a:t>See </a:t>
            </a:r>
            <a:r>
              <a:rPr lang="en-US" altLang="en-US" sz="2000" i="1" dirty="0">
                <a:hlinkClick r:id="rId2"/>
              </a:rPr>
              <a:t>http://fourier.eng.hmc.edu/e101/lectures/handout3/node2.html</a:t>
            </a:r>
            <a:endParaRPr lang="en-US" altLang="en-US" sz="2000" i="1" dirty="0"/>
          </a:p>
          <a:p>
            <a:pPr lvl="1"/>
            <a:endParaRPr lang="en-US" altLang="en-US" sz="2000" i="1" dirty="0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79412" y="228600"/>
            <a:ext cx="75964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Ref: </a:t>
            </a:r>
            <a:r>
              <a:rPr lang="en-US" altLang="en-US" sz="1800" dirty="0">
                <a:hlinkClick r:id="rId3"/>
              </a:rPr>
              <a:t>http://iitg.vlab.co.in</a:t>
            </a:r>
            <a:r>
              <a:rPr lang="en-US" altLang="en-US" sz="1800">
                <a:hlinkClick r:id="rId3"/>
              </a:rPr>
              <a:t>/?sub=59&amp;brch=164&amp;sim=615&amp;cnt=1</a:t>
            </a: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DC080-9C5A-44FA-9449-9EEF21E7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D55-610A-4CC3-8D6E-4397D1F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74479" y="94258"/>
            <a:ext cx="8912225" cy="762000"/>
          </a:xfrm>
        </p:spPr>
        <p:txBody>
          <a:bodyPr/>
          <a:lstStyle/>
          <a:p>
            <a:pPr algn="l" eaLnBrk="1" hangingPunct="1"/>
            <a:r>
              <a:rPr lang="en-US" altLang="zh-CN" dirty="0" err="1">
                <a:ea typeface="SimSun" pitchFamily="2" charset="-122"/>
              </a:rPr>
              <a:t>Cepstrum</a:t>
            </a:r>
            <a:r>
              <a:rPr lang="en-US" altLang="zh-CN" dirty="0">
                <a:ea typeface="SimSun" pitchFamily="2" charset="-122"/>
              </a:rPr>
              <a:t> </a:t>
            </a:r>
            <a:endParaRPr lang="en-US" altLang="en-US" dirty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540335" y="971850"/>
            <a:ext cx="9180512" cy="5749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C(n)=IDFT[log</a:t>
            </a:r>
            <a:r>
              <a:rPr lang="en-US" altLang="zh-CN" sz="2400" baseline="-25000" dirty="0">
                <a:ea typeface="SimSun" pitchFamily="2" charset="-122"/>
              </a:rPr>
              <a:t>10 </a:t>
            </a:r>
            <a:r>
              <a:rPr lang="en-US" altLang="zh-CN" sz="2400" dirty="0">
                <a:ea typeface="SimSun" pitchFamily="2" charset="-122"/>
              </a:rPr>
              <a:t>|X(m)|]=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IDFT[ log</a:t>
            </a:r>
            <a:r>
              <a:rPr lang="en-US" altLang="zh-CN" sz="2400" baseline="-25000" dirty="0">
                <a:ea typeface="SimSun" pitchFamily="2" charset="-122"/>
              </a:rPr>
              <a:t>10</a:t>
            </a:r>
            <a:r>
              <a:rPr lang="en-US" altLang="zh-CN" sz="2400" dirty="0">
                <a:ea typeface="SimSun" pitchFamily="2" charset="-122"/>
              </a:rPr>
              <a:t>{|E(m)|} + log</a:t>
            </a:r>
            <a:r>
              <a:rPr lang="en-US" altLang="zh-CN" sz="2400" baseline="-25000" dirty="0">
                <a:ea typeface="SimSun" pitchFamily="2" charset="-122"/>
              </a:rPr>
              <a:t>10</a:t>
            </a:r>
            <a:r>
              <a:rPr lang="en-US" altLang="zh-CN" sz="2400" dirty="0">
                <a:ea typeface="SimSun" pitchFamily="2" charset="-122"/>
              </a:rPr>
              <a:t>{|H(m)|} ]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SimSun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  <a:sym typeface="Wingdings" pitchFamily="2" charset="2"/>
              </a:rPr>
              <a:t>Why do we prefer to use </a:t>
            </a:r>
            <a:r>
              <a:rPr lang="en-US" altLang="zh-CN" sz="2400" dirty="0" err="1">
                <a:ea typeface="SimSun" pitchFamily="2" charset="-122"/>
                <a:sym typeface="Wingdings" pitchFamily="2" charset="2"/>
              </a:rPr>
              <a:t>Cepstrum</a:t>
            </a:r>
            <a:r>
              <a:rPr lang="en-US" altLang="zh-CN" sz="2400" dirty="0">
                <a:ea typeface="SimSun" pitchFamily="2" charset="-122"/>
                <a:sym typeface="Wingdings" pitchFamily="2" charset="2"/>
              </a:rPr>
              <a:t>? Because in C(n), you can see E(n) and H(n) are at two different positions along the n axis.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  <a:sym typeface="Wingdings" pitchFamily="2" charset="2"/>
              </a:rPr>
              <a:t>Therefore you can use it for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(</a:t>
            </a:r>
            <a:r>
              <a:rPr lang="en-US" altLang="zh-CN" sz="2000" dirty="0" err="1">
                <a:ea typeface="SimSun" pitchFamily="2" charset="-122"/>
                <a:sym typeface="Wingdings" pitchFamily="2" charset="2"/>
              </a:rPr>
              <a:t>i</a:t>
            </a: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) glottal excitation removal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  <a:sym typeface="Wingdings" pitchFamily="2" charset="2"/>
              </a:rPr>
              <a:t>(ii) vocal tract filter analysis</a:t>
            </a:r>
            <a:endParaRPr lang="en-US" altLang="en-US" dirty="0"/>
          </a:p>
        </p:txBody>
      </p:sp>
      <p:grpSp>
        <p:nvGrpSpPr>
          <p:cNvPr id="41990" name="Group 25"/>
          <p:cNvGrpSpPr>
            <a:grpSpLocks/>
          </p:cNvGrpSpPr>
          <p:nvPr/>
        </p:nvGrpSpPr>
        <p:grpSpPr bwMode="auto">
          <a:xfrm>
            <a:off x="455612" y="2514601"/>
            <a:ext cx="8904289" cy="2150832"/>
            <a:chOff x="298" y="1440"/>
            <a:chExt cx="5609" cy="1373"/>
          </a:xfrm>
        </p:grpSpPr>
        <p:grpSp>
          <p:nvGrpSpPr>
            <p:cNvPr id="41991" name="Group 23"/>
            <p:cNvGrpSpPr>
              <a:grpSpLocks/>
            </p:cNvGrpSpPr>
            <p:nvPr/>
          </p:nvGrpSpPr>
          <p:grpSpPr bwMode="auto">
            <a:xfrm>
              <a:off x="479" y="1536"/>
              <a:ext cx="5428" cy="1277"/>
              <a:chOff x="383" y="3139"/>
              <a:chExt cx="5428" cy="1277"/>
            </a:xfrm>
          </p:grpSpPr>
          <p:sp>
            <p:nvSpPr>
              <p:cNvPr id="41993" name="Text Box 6"/>
              <p:cNvSpPr txBox="1">
                <a:spLocks noChangeArrowheads="1"/>
              </p:cNvSpPr>
              <p:nvPr/>
            </p:nvSpPr>
            <p:spPr bwMode="auto">
              <a:xfrm>
                <a:off x="968" y="3407"/>
                <a:ext cx="887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SimSun" pitchFamily="2" charset="-122"/>
                  </a:rPr>
                  <a:t>windowing</a:t>
                </a:r>
                <a:endParaRPr lang="en-US" altLang="en-US" sz="1800"/>
              </a:p>
            </p:txBody>
          </p:sp>
          <p:sp>
            <p:nvSpPr>
              <p:cNvPr id="41994" name="Text Box 7"/>
              <p:cNvSpPr txBox="1">
                <a:spLocks noChangeArrowheads="1"/>
              </p:cNvSpPr>
              <p:nvPr/>
            </p:nvSpPr>
            <p:spPr bwMode="auto">
              <a:xfrm>
                <a:off x="2312" y="3407"/>
                <a:ext cx="405" cy="2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SimSun" pitchFamily="2" charset="-122"/>
                  </a:rPr>
                  <a:t>DFT</a:t>
                </a:r>
                <a:endParaRPr lang="en-US" altLang="en-US" sz="1800"/>
              </a:p>
            </p:txBody>
          </p:sp>
          <p:sp>
            <p:nvSpPr>
              <p:cNvPr id="41995" name="Text Box 8"/>
              <p:cNvSpPr txBox="1">
                <a:spLocks noChangeArrowheads="1"/>
              </p:cNvSpPr>
              <p:nvPr/>
            </p:nvSpPr>
            <p:spPr bwMode="auto">
              <a:xfrm>
                <a:off x="3032" y="3407"/>
                <a:ext cx="878" cy="2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err="1">
                    <a:ea typeface="SimSun" pitchFamily="2" charset="-122"/>
                  </a:rPr>
                  <a:t>Log|X</a:t>
                </a:r>
                <a:r>
                  <a:rPr lang="en-US" altLang="zh-CN" sz="1800" dirty="0">
                    <a:ea typeface="SimSun" pitchFamily="2" charset="-122"/>
                  </a:rPr>
                  <a:t>(m)|</a:t>
                </a:r>
                <a:endParaRPr lang="en-US" altLang="en-US" sz="1800" dirty="0"/>
              </a:p>
            </p:txBody>
          </p:sp>
          <p:sp>
            <p:nvSpPr>
              <p:cNvPr id="41996" name="Text Box 9"/>
              <p:cNvSpPr txBox="1">
                <a:spLocks noChangeArrowheads="1"/>
              </p:cNvSpPr>
              <p:nvPr/>
            </p:nvSpPr>
            <p:spPr bwMode="auto">
              <a:xfrm>
                <a:off x="4520" y="3407"/>
                <a:ext cx="546" cy="4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IDFT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/IDCT</a:t>
                </a:r>
                <a:endParaRPr lang="en-US" altLang="en-US" sz="1800" dirty="0"/>
              </a:p>
            </p:txBody>
          </p:sp>
          <p:sp>
            <p:nvSpPr>
              <p:cNvPr id="41997" name="Line 10"/>
              <p:cNvSpPr>
                <a:spLocks noChangeShapeType="1"/>
              </p:cNvSpPr>
              <p:nvPr/>
            </p:nvSpPr>
            <p:spPr bwMode="auto">
              <a:xfrm>
                <a:off x="728" y="3551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8" name="Line 11"/>
              <p:cNvSpPr>
                <a:spLocks noChangeShapeType="1"/>
              </p:cNvSpPr>
              <p:nvPr/>
            </p:nvSpPr>
            <p:spPr bwMode="auto">
              <a:xfrm>
                <a:off x="1880" y="355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9" name="Line 12"/>
              <p:cNvSpPr>
                <a:spLocks noChangeShapeType="1"/>
              </p:cNvSpPr>
              <p:nvPr/>
            </p:nvSpPr>
            <p:spPr bwMode="auto">
              <a:xfrm>
                <a:off x="2696" y="3551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0" name="Line 13"/>
              <p:cNvSpPr>
                <a:spLocks noChangeShapeType="1"/>
              </p:cNvSpPr>
              <p:nvPr/>
            </p:nvSpPr>
            <p:spPr bwMode="auto">
              <a:xfrm>
                <a:off x="3848" y="3503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1" name="Text Box 14"/>
              <p:cNvSpPr txBox="1">
                <a:spLocks noChangeArrowheads="1"/>
              </p:cNvSpPr>
              <p:nvPr/>
            </p:nvSpPr>
            <p:spPr bwMode="auto">
              <a:xfrm>
                <a:off x="1871" y="3139"/>
                <a:ext cx="115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42002" name="Text Box 15"/>
              <p:cNvSpPr txBox="1">
                <a:spLocks noChangeArrowheads="1"/>
              </p:cNvSpPr>
              <p:nvPr/>
            </p:nvSpPr>
            <p:spPr bwMode="auto">
              <a:xfrm>
                <a:off x="2648" y="3167"/>
                <a:ext cx="48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X(m)</a:t>
                </a:r>
                <a:endParaRPr lang="en-US" altLang="en-US" sz="1800" dirty="0"/>
              </a:p>
            </p:txBody>
          </p:sp>
          <p:sp>
            <p:nvSpPr>
              <p:cNvPr id="42003" name="Text Box 16"/>
              <p:cNvSpPr txBox="1">
                <a:spLocks noChangeArrowheads="1"/>
              </p:cNvSpPr>
              <p:nvPr/>
            </p:nvSpPr>
            <p:spPr bwMode="auto">
              <a:xfrm>
                <a:off x="3848" y="3167"/>
                <a:ext cx="856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err="1">
                    <a:ea typeface="SimSun" pitchFamily="2" charset="-122"/>
                  </a:rPr>
                  <a:t>Log|X</a:t>
                </a:r>
                <a:r>
                  <a:rPr lang="en-US" altLang="zh-CN" sz="1800" dirty="0">
                    <a:ea typeface="SimSun" pitchFamily="2" charset="-122"/>
                  </a:rPr>
                  <a:t>(w)|</a:t>
                </a:r>
                <a:endParaRPr lang="en-US" altLang="en-US" sz="1800" dirty="0"/>
              </a:p>
            </p:txBody>
          </p:sp>
          <p:sp>
            <p:nvSpPr>
              <p:cNvPr id="42004" name="Text Box 18"/>
              <p:cNvSpPr txBox="1">
                <a:spLocks noChangeArrowheads="1"/>
              </p:cNvSpPr>
              <p:nvPr/>
            </p:nvSpPr>
            <p:spPr bwMode="auto">
              <a:xfrm>
                <a:off x="383" y="3648"/>
                <a:ext cx="3210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k=time index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m=frequency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I-DFT=Inverse-discrete Fourier transform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n=index for </a:t>
                </a:r>
                <a:r>
                  <a:rPr lang="en-US" altLang="zh-CN" sz="1800" dirty="0" err="1">
                    <a:ea typeface="SimSun" pitchFamily="2" charset="-122"/>
                  </a:rPr>
                  <a:t>Cepstrum</a:t>
                </a:r>
                <a:r>
                  <a:rPr lang="en-US" altLang="zh-CN" sz="1800" dirty="0">
                    <a:ea typeface="SimSun" pitchFamily="2" charset="-122"/>
                  </a:rPr>
                  <a:t> </a:t>
                </a:r>
                <a:endParaRPr lang="en-US" altLang="en-US" sz="1800" dirty="0"/>
              </a:p>
            </p:txBody>
          </p:sp>
          <p:sp>
            <p:nvSpPr>
              <p:cNvPr id="42005" name="Text Box 19"/>
              <p:cNvSpPr txBox="1">
                <a:spLocks noChangeArrowheads="1"/>
              </p:cNvSpPr>
              <p:nvPr/>
            </p:nvSpPr>
            <p:spPr bwMode="auto">
              <a:xfrm>
                <a:off x="383" y="3379"/>
                <a:ext cx="431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SimSun" pitchFamily="2" charset="-122"/>
                  </a:rPr>
                  <a:t>S(k)</a:t>
                </a:r>
                <a:endParaRPr lang="en-US" altLang="en-US" sz="1800" dirty="0"/>
              </a:p>
            </p:txBody>
          </p:sp>
          <p:sp>
            <p:nvSpPr>
              <p:cNvPr id="42006" name="Text Box 20"/>
              <p:cNvSpPr txBox="1">
                <a:spLocks noChangeArrowheads="1"/>
              </p:cNvSpPr>
              <p:nvPr/>
            </p:nvSpPr>
            <p:spPr bwMode="auto">
              <a:xfrm>
                <a:off x="5375" y="3379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SimSun" pitchFamily="2" charset="-122"/>
                  </a:rPr>
                  <a:t>C(n)</a:t>
                </a:r>
                <a:endParaRPr lang="en-US" altLang="en-US" sz="1800"/>
              </a:p>
            </p:txBody>
          </p:sp>
          <p:sp>
            <p:nvSpPr>
              <p:cNvPr id="42007" name="Line 21"/>
              <p:cNvSpPr>
                <a:spLocks noChangeShapeType="1"/>
              </p:cNvSpPr>
              <p:nvPr/>
            </p:nvSpPr>
            <p:spPr bwMode="auto">
              <a:xfrm>
                <a:off x="5066" y="3503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992" name="Rectangle 24"/>
            <p:cNvSpPr>
              <a:spLocks noChangeArrowheads="1"/>
            </p:cNvSpPr>
            <p:nvPr/>
          </p:nvSpPr>
          <p:spPr bwMode="auto">
            <a:xfrm>
              <a:off x="298" y="1440"/>
              <a:ext cx="5605" cy="1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72045" y="155552"/>
            <a:ext cx="39488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MFCC (Mel scale cepstral coefficients) implementation</a:t>
            </a:r>
          </a:p>
          <a:p>
            <a:r>
              <a:rPr lang="en-US" dirty="0"/>
              <a:t>IDCT (Inverse Discrete Cosine Transform) is used to reduce dimension from filter bands (e.g. 20) to MFCC (e.g. 13).see appendix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10438" y="2459295"/>
            <a:ext cx="384174" cy="57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6EEA-14BC-4485-B646-6E44F0E1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AE6A-77E9-4507-8BF3-EAB7EE5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SimSun" pitchFamily="2" charset="-122"/>
              </a:rPr>
              <a:t>Example of cepstrum</a:t>
            </a:r>
            <a:br>
              <a:rPr lang="en-US" altLang="zh-CN" sz="2400">
                <a:ea typeface="SimSun" pitchFamily="2" charset="-122"/>
              </a:rPr>
            </a:br>
            <a:r>
              <a:rPr lang="en-US" altLang="zh-CN" sz="1600">
                <a:ea typeface="SimSun" pitchFamily="2" charset="-122"/>
              </a:rPr>
              <a:t>http://www.cse.cuhk.edu.hk/%7Ekhwong/www2/cmsc5707/demo_for_ch4_cepstrum.zip</a:t>
            </a:r>
            <a:br>
              <a:rPr lang="en-US" altLang="zh-CN" sz="4000">
                <a:ea typeface="SimSun" pitchFamily="2" charset="-122"/>
              </a:rPr>
            </a:br>
            <a:r>
              <a:rPr lang="en-US" altLang="en-US" sz="2000"/>
              <a:t>Run spCepstrumDemo in matlab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 </a:t>
            </a:r>
            <a:endParaRPr lang="en-US" altLang="en-US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875213" y="1524000"/>
            <a:ext cx="498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'sor1.wav‘</a:t>
            </a:r>
            <a:r>
              <a:rPr lang="en-US" altLang="zh-CN" sz="1800">
                <a:ea typeface="SimSun" pitchFamily="2" charset="-122"/>
              </a:rPr>
              <a:t>=sampling frequency 22.05KHz</a:t>
            </a: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43015" name="Picture 10" descr="cept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057400"/>
            <a:ext cx="64198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49177" y="602245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axis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227" y="457200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Cepstrum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012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S(k)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177" y="393223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time index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19206" y="3417888"/>
            <a:ext cx="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170" y="3743107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Cepstral </a:t>
            </a:r>
          </a:p>
          <a:p>
            <a:r>
              <a:rPr lang="en-US" dirty="0"/>
              <a:t>transform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C29A-A45E-499C-8F80-46B6DBD4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4A0BCB-08E2-4FAD-9F2D-6F087D0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912225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61513" y="5732463"/>
            <a:ext cx="341312" cy="39846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>
                <a:ea typeface="SimSun" pitchFamily="2" charset="-122"/>
              </a:rPr>
              <a:t> </a:t>
            </a:r>
            <a:endParaRPr lang="en-US" altLang="en-US"/>
          </a:p>
        </p:txBody>
      </p:sp>
      <p:pic>
        <p:nvPicPr>
          <p:cNvPr id="44038" name="Picture 5" descr="experiment6-theory-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19" y="28575"/>
            <a:ext cx="6885764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50812" y="6424932"/>
            <a:ext cx="57150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hlinkClick r:id="rId3"/>
              </a:rPr>
              <a:t>http://iitg.vlab.co.in/?sub=59&amp;brch=164&amp;sim=615&amp;cnt=1</a:t>
            </a:r>
            <a:endParaRPr lang="en-US" altLang="en-US" sz="11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>
                <a:hlinkClick r:id="rId4"/>
              </a:rPr>
              <a:t>http://www.engineeringproductivitytools.com/stuff/T0001/PT01.HTM</a:t>
            </a:r>
            <a:endParaRPr lang="en-US" altLang="en-US" sz="1100" dirty="0"/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4418013" y="5410200"/>
            <a:ext cx="3276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6232525" y="5365750"/>
            <a:ext cx="329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Glottal excitation cepstrum</a:t>
            </a:r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2894013" y="5334000"/>
            <a:ext cx="14478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3427413" y="5816443"/>
            <a:ext cx="145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Vocal track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cepstrum</a:t>
            </a:r>
            <a:endParaRPr lang="en-US" altLang="en-US" sz="1800" dirty="0"/>
          </a:p>
        </p:txBody>
      </p:sp>
      <p:sp>
        <p:nvSpPr>
          <p:cNvPr id="44044" name="TextBox 1"/>
          <p:cNvSpPr txBox="1">
            <a:spLocks noChangeArrowheads="1"/>
          </p:cNvSpPr>
          <p:nvPr/>
        </p:nvSpPr>
        <p:spPr bwMode="auto">
          <a:xfrm>
            <a:off x="303213" y="76200"/>
            <a:ext cx="3049587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s(n) time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domain signal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x(n)=windowed(s(n))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Suppress two sides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|x(w)|=</a:t>
            </a:r>
            <a:r>
              <a:rPr lang="en-US" altLang="en-US" sz="1800" dirty="0" err="1"/>
              <a:t>dft</a:t>
            </a:r>
            <a:r>
              <a:rPr lang="en-US" altLang="en-US" sz="1800" dirty="0"/>
              <a:t>(x(n))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= frequency signal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dft</a:t>
            </a:r>
            <a:r>
              <a:rPr lang="en-US" altLang="en-US" sz="1800" dirty="0"/>
              <a:t>=discrete Fourier transform)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Log (|x(w)|)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C(n)=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iDft</a:t>
            </a:r>
            <a:r>
              <a:rPr lang="en-US" altLang="en-US" sz="1800" dirty="0"/>
              <a:t>(Log (|x(w)|))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gives </a:t>
            </a:r>
            <a:r>
              <a:rPr lang="en-US" altLang="en-US" sz="1800" dirty="0" err="1"/>
              <a:t>Cepstrum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cxnSp>
        <p:nvCxnSpPr>
          <p:cNvPr id="44045" name="Straight Arrow Connector 3"/>
          <p:cNvCxnSpPr>
            <a:cxnSpLocks noChangeShapeType="1"/>
          </p:cNvCxnSpPr>
          <p:nvPr/>
        </p:nvCxnSpPr>
        <p:spPr bwMode="auto">
          <a:xfrm>
            <a:off x="2917825" y="1143000"/>
            <a:ext cx="0" cy="685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Straight Arrow Connector 14"/>
          <p:cNvCxnSpPr>
            <a:cxnSpLocks noChangeShapeType="1"/>
          </p:cNvCxnSpPr>
          <p:nvPr/>
        </p:nvCxnSpPr>
        <p:spPr bwMode="auto">
          <a:xfrm flipH="1">
            <a:off x="2894013" y="2341563"/>
            <a:ext cx="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Straight Arrow Connector 17"/>
          <p:cNvCxnSpPr>
            <a:cxnSpLocks noChangeShapeType="1"/>
          </p:cNvCxnSpPr>
          <p:nvPr/>
        </p:nvCxnSpPr>
        <p:spPr bwMode="auto">
          <a:xfrm>
            <a:off x="2887663" y="3708400"/>
            <a:ext cx="12700" cy="8143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8" name="Straight Arrow Connector 18"/>
          <p:cNvCxnSpPr>
            <a:cxnSpLocks noChangeShapeType="1"/>
          </p:cNvCxnSpPr>
          <p:nvPr/>
        </p:nvCxnSpPr>
        <p:spPr bwMode="auto">
          <a:xfrm flipH="1">
            <a:off x="2925763" y="4953000"/>
            <a:ext cx="4762" cy="5953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A8A2D-0576-4A36-AD74-2622EC9A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080E5-026A-45D8-AAB2-B797507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2BCF-6960-4D02-AE42-EDEE00212A9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Liftering (to remove glottal excitation)</a:t>
            </a:r>
            <a:endParaRPr lang="en-US" altLang="en-US" dirty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3694112" cy="45307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SimSun" pitchFamily="2" charset="-122"/>
              </a:rPr>
              <a:t>Low time liftering: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Magnify (or Inspect) the low time to find the vocal tract filter </a:t>
            </a:r>
            <a:r>
              <a:rPr lang="en-US" altLang="zh-CN" sz="2000" dirty="0" err="1">
                <a:ea typeface="SimSun" pitchFamily="2" charset="-122"/>
              </a:rPr>
              <a:t>cepstrum</a:t>
            </a:r>
            <a:endParaRPr lang="en-US" altLang="zh-CN" sz="20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High time liftering:</a:t>
            </a:r>
          </a:p>
          <a:p>
            <a:pPr lvl="1" eaLnBrk="1" hangingPunct="1"/>
            <a:r>
              <a:rPr lang="en-US" altLang="zh-CN" sz="2000" dirty="0">
                <a:ea typeface="SimSun" pitchFamily="2" charset="-122"/>
              </a:rPr>
              <a:t>Magnify (or Inspect) the high time to find the glottal excitation </a:t>
            </a:r>
            <a:r>
              <a:rPr lang="en-US" altLang="zh-CN" sz="2000" dirty="0" err="1">
                <a:ea typeface="SimSun" pitchFamily="2" charset="-122"/>
              </a:rPr>
              <a:t>cepstrum</a:t>
            </a:r>
            <a:r>
              <a:rPr lang="en-US" altLang="zh-CN" sz="2000" dirty="0">
                <a:ea typeface="SimSun" pitchFamily="2" charset="-122"/>
              </a:rPr>
              <a:t> (remove this part for speech recognition.</a:t>
            </a:r>
          </a:p>
          <a:p>
            <a:pPr lvl="1" eaLnBrk="1" hangingPunct="1"/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4506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962400"/>
            <a:ext cx="594360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3275013" y="219075"/>
            <a:ext cx="2651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 </a:t>
            </a:r>
            <a:endParaRPr lang="en-US" altLang="en-US" sz="1800">
              <a:ea typeface="SimSun" pitchFamily="2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018213" y="2057400"/>
            <a:ext cx="27765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Glottal excitation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Cepstrum, useless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speech recognition,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SimSun" pitchFamily="2" charset="-122"/>
            </a:endParaRPr>
          </a:p>
        </p:txBody>
      </p:sp>
      <p:sp>
        <p:nvSpPr>
          <p:cNvPr id="45065" name="Text Box 14"/>
          <p:cNvSpPr txBox="1">
            <a:spLocks noChangeArrowheads="1"/>
          </p:cNvSpPr>
          <p:nvPr/>
        </p:nvSpPr>
        <p:spPr bwMode="auto">
          <a:xfrm>
            <a:off x="6170613" y="5942013"/>
            <a:ext cx="3244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Frequency =FS/ quefrency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FS=sample frequency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=22050</a:t>
            </a:r>
            <a:endParaRPr lang="en-US" altLang="en-US" sz="1800"/>
          </a:p>
        </p:txBody>
      </p:sp>
      <p:sp>
        <p:nvSpPr>
          <p:cNvPr id="45066" name="AutoShape 15"/>
          <p:cNvSpPr>
            <a:spLocks/>
          </p:cNvSpPr>
          <p:nvPr/>
        </p:nvSpPr>
        <p:spPr bwMode="auto">
          <a:xfrm rot="5400000">
            <a:off x="6799263" y="1733550"/>
            <a:ext cx="571500" cy="3810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067" name="Line 16"/>
          <p:cNvSpPr>
            <a:spLocks noChangeShapeType="1"/>
          </p:cNvSpPr>
          <p:nvPr/>
        </p:nvSpPr>
        <p:spPr bwMode="auto">
          <a:xfrm flipH="1">
            <a:off x="5180013" y="35814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8" name="Text Box 17"/>
          <p:cNvSpPr txBox="1">
            <a:spLocks noChangeArrowheads="1"/>
          </p:cNvSpPr>
          <p:nvPr/>
        </p:nvSpPr>
        <p:spPr bwMode="auto">
          <a:xfrm>
            <a:off x="4341813" y="1676400"/>
            <a:ext cx="1524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ea typeface="SimSun" pitchFamily="2" charset="-122"/>
              </a:rPr>
              <a:t>Vocal tract</a:t>
            </a:r>
            <a:endParaRPr lang="en-US" altLang="zh-CN" sz="1800">
              <a:ea typeface="SimSun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Cepstrum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Used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Speech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SimSun" pitchFamily="2" charset="-122"/>
              </a:rPr>
              <a:t>recognition</a:t>
            </a:r>
          </a:p>
        </p:txBody>
      </p:sp>
      <p:sp>
        <p:nvSpPr>
          <p:cNvPr id="45069" name="AutoShape 18"/>
          <p:cNvSpPr>
            <a:spLocks/>
          </p:cNvSpPr>
          <p:nvPr/>
        </p:nvSpPr>
        <p:spPr bwMode="auto">
          <a:xfrm rot="5400000">
            <a:off x="4684713" y="3543300"/>
            <a:ext cx="5334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070" name="Text Box 19"/>
          <p:cNvSpPr txBox="1">
            <a:spLocks noChangeArrowheads="1"/>
          </p:cNvSpPr>
          <p:nvPr/>
        </p:nvSpPr>
        <p:spPr bwMode="auto">
          <a:xfrm>
            <a:off x="4265613" y="5867400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Cut-off Found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by experiment</a:t>
            </a:r>
          </a:p>
        </p:txBody>
      </p:sp>
      <p:sp>
        <p:nvSpPr>
          <p:cNvPr id="45071" name="Line 20"/>
          <p:cNvSpPr>
            <a:spLocks noChangeShapeType="1"/>
          </p:cNvSpPr>
          <p:nvPr/>
        </p:nvSpPr>
        <p:spPr bwMode="auto">
          <a:xfrm>
            <a:off x="2894013" y="3124200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2" name="Line 21"/>
          <p:cNvSpPr>
            <a:spLocks noChangeShapeType="1"/>
          </p:cNvSpPr>
          <p:nvPr/>
        </p:nvSpPr>
        <p:spPr bwMode="auto">
          <a:xfrm flipV="1">
            <a:off x="4037013" y="3429000"/>
            <a:ext cx="2895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5E3F-6A45-42B4-9D88-5DE83DFF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93E13-1AD4-4888-BC71-4C70B332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Reasons for liftering</a:t>
            </a:r>
            <a:br>
              <a:rPr lang="en-US" altLang="en-US" sz="4000" dirty="0"/>
            </a:br>
            <a:r>
              <a:rPr lang="en-US" altLang="en-US" sz="4000" dirty="0" err="1"/>
              <a:t>Cepstrum</a:t>
            </a:r>
            <a:r>
              <a:rPr lang="en-US" altLang="en-US" sz="4000" dirty="0"/>
              <a:t> of speech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12225" cy="4411663"/>
          </a:xfrm>
        </p:spPr>
        <p:txBody>
          <a:bodyPr/>
          <a:lstStyle/>
          <a:p>
            <a:pPr eaLnBrk="1" hangingPunct="1"/>
            <a:r>
              <a:rPr lang="en-US" altLang="en-US" sz="2400"/>
              <a:t>Why we need this?</a:t>
            </a:r>
          </a:p>
          <a:p>
            <a:pPr lvl="1" eaLnBrk="1" hangingPunct="1"/>
            <a:r>
              <a:rPr lang="en-US" altLang="en-US" sz="2000"/>
              <a:t>Answer: remove the ripples </a:t>
            </a:r>
          </a:p>
          <a:p>
            <a:pPr lvl="1" eaLnBrk="1" hangingPunct="1"/>
            <a:r>
              <a:rPr lang="en-US" altLang="en-US" sz="2000"/>
              <a:t>of the spectrum caused by </a:t>
            </a:r>
          </a:p>
          <a:p>
            <a:pPr lvl="1" eaLnBrk="1" hangingPunct="1"/>
            <a:r>
              <a:rPr lang="en-US" altLang="en-US" sz="2000"/>
              <a:t>glottal excitation.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/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581400"/>
            <a:ext cx="9647237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073150" y="5410200"/>
            <a:ext cx="2351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Input speech signal x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6223000" y="5546725"/>
            <a:ext cx="1725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Spectrum of x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049963" y="1811338"/>
            <a:ext cx="37957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Too many ripples in the spectrum caused by vocal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cord vibrations (glottal excitation).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But we are more interested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the speech envelope (vocal track characteristic) for recognition and reproduction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46090" name="Freeform 8"/>
          <p:cNvSpPr>
            <a:spLocks/>
          </p:cNvSpPr>
          <p:nvPr/>
        </p:nvSpPr>
        <p:spPr bwMode="auto">
          <a:xfrm>
            <a:off x="5694363" y="4114800"/>
            <a:ext cx="3713162" cy="711200"/>
          </a:xfrm>
          <a:custGeom>
            <a:avLst/>
            <a:gdLst>
              <a:gd name="T0" fmla="*/ 0 w 2160"/>
              <a:gd name="T1" fmla="*/ 2147483647 h 448"/>
              <a:gd name="T2" fmla="*/ 2147483647 w 2160"/>
              <a:gd name="T3" fmla="*/ 2147483647 h 448"/>
              <a:gd name="T4" fmla="*/ 2147483647 w 2160"/>
              <a:gd name="T5" fmla="*/ 2147483647 h 448"/>
              <a:gd name="T6" fmla="*/ 2147483647 w 2160"/>
              <a:gd name="T7" fmla="*/ 2147483647 h 448"/>
              <a:gd name="T8" fmla="*/ 2147483647 w 2160"/>
              <a:gd name="T9" fmla="*/ 2147483647 h 448"/>
              <a:gd name="T10" fmla="*/ 2147483647 w 2160"/>
              <a:gd name="T11" fmla="*/ 2147483647 h 448"/>
              <a:gd name="T12" fmla="*/ 2147483647 w 2160"/>
              <a:gd name="T13" fmla="*/ 2147483647 h 448"/>
              <a:gd name="T14" fmla="*/ 2147483647 w 2160"/>
              <a:gd name="T15" fmla="*/ 2147483647 h 448"/>
              <a:gd name="T16" fmla="*/ 2147483647 w 2160"/>
              <a:gd name="T17" fmla="*/ 2147483647 h 448"/>
              <a:gd name="T18" fmla="*/ 2147483647 w 2160"/>
              <a:gd name="T19" fmla="*/ 2147483647 h 448"/>
              <a:gd name="T20" fmla="*/ 2147483647 w 2160"/>
              <a:gd name="T21" fmla="*/ 2147483647 h 448"/>
              <a:gd name="T22" fmla="*/ 2147483647 w 2160"/>
              <a:gd name="T23" fmla="*/ 2147483647 h 448"/>
              <a:gd name="T24" fmla="*/ 2147483647 w 2160"/>
              <a:gd name="T25" fmla="*/ 2147483647 h 448"/>
              <a:gd name="T26" fmla="*/ 2147483647 w 2160"/>
              <a:gd name="T27" fmla="*/ 2147483647 h 448"/>
              <a:gd name="T28" fmla="*/ 2147483647 w 2160"/>
              <a:gd name="T29" fmla="*/ 2147483647 h 448"/>
              <a:gd name="T30" fmla="*/ 2147483647 w 2160"/>
              <a:gd name="T31" fmla="*/ 2147483647 h 448"/>
              <a:gd name="T32" fmla="*/ 2147483647 w 2160"/>
              <a:gd name="T33" fmla="*/ 2147483647 h 448"/>
              <a:gd name="T34" fmla="*/ 2147483647 w 2160"/>
              <a:gd name="T35" fmla="*/ 2147483647 h 448"/>
              <a:gd name="T36" fmla="*/ 2147483647 w 2160"/>
              <a:gd name="T37" fmla="*/ 2147483647 h 448"/>
              <a:gd name="T38" fmla="*/ 2147483647 w 2160"/>
              <a:gd name="T39" fmla="*/ 2147483647 h 448"/>
              <a:gd name="T40" fmla="*/ 2147483647 w 2160"/>
              <a:gd name="T41" fmla="*/ 2147483647 h 448"/>
              <a:gd name="T42" fmla="*/ 2147483647 w 2160"/>
              <a:gd name="T43" fmla="*/ 2147483647 h 448"/>
              <a:gd name="T44" fmla="*/ 2147483647 w 2160"/>
              <a:gd name="T45" fmla="*/ 2147483647 h 448"/>
              <a:gd name="T46" fmla="*/ 2147483647 w 2160"/>
              <a:gd name="T47" fmla="*/ 2147483647 h 4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" h="448">
                <a:moveTo>
                  <a:pt x="0" y="152"/>
                </a:moveTo>
                <a:cubicBezTo>
                  <a:pt x="12" y="140"/>
                  <a:pt x="24" y="128"/>
                  <a:pt x="48" y="104"/>
                </a:cubicBezTo>
                <a:cubicBezTo>
                  <a:pt x="72" y="80"/>
                  <a:pt x="112" y="16"/>
                  <a:pt x="144" y="8"/>
                </a:cubicBezTo>
                <a:cubicBezTo>
                  <a:pt x="176" y="0"/>
                  <a:pt x="208" y="8"/>
                  <a:pt x="240" y="56"/>
                </a:cubicBezTo>
                <a:cubicBezTo>
                  <a:pt x="272" y="104"/>
                  <a:pt x="320" y="232"/>
                  <a:pt x="336" y="296"/>
                </a:cubicBezTo>
                <a:cubicBezTo>
                  <a:pt x="352" y="360"/>
                  <a:pt x="320" y="448"/>
                  <a:pt x="336" y="440"/>
                </a:cubicBezTo>
                <a:cubicBezTo>
                  <a:pt x="352" y="432"/>
                  <a:pt x="400" y="280"/>
                  <a:pt x="432" y="248"/>
                </a:cubicBezTo>
                <a:cubicBezTo>
                  <a:pt x="464" y="216"/>
                  <a:pt x="472" y="248"/>
                  <a:pt x="528" y="248"/>
                </a:cubicBezTo>
                <a:cubicBezTo>
                  <a:pt x="584" y="248"/>
                  <a:pt x="696" y="272"/>
                  <a:pt x="768" y="248"/>
                </a:cubicBezTo>
                <a:cubicBezTo>
                  <a:pt x="840" y="224"/>
                  <a:pt x="896" y="136"/>
                  <a:pt x="960" y="104"/>
                </a:cubicBezTo>
                <a:cubicBezTo>
                  <a:pt x="1024" y="72"/>
                  <a:pt x="1088" y="64"/>
                  <a:pt x="1152" y="56"/>
                </a:cubicBezTo>
                <a:cubicBezTo>
                  <a:pt x="1216" y="48"/>
                  <a:pt x="1304" y="48"/>
                  <a:pt x="1344" y="56"/>
                </a:cubicBezTo>
                <a:cubicBezTo>
                  <a:pt x="1384" y="64"/>
                  <a:pt x="1368" y="104"/>
                  <a:pt x="1392" y="104"/>
                </a:cubicBezTo>
                <a:cubicBezTo>
                  <a:pt x="1416" y="104"/>
                  <a:pt x="1464" y="48"/>
                  <a:pt x="1488" y="56"/>
                </a:cubicBezTo>
                <a:cubicBezTo>
                  <a:pt x="1512" y="64"/>
                  <a:pt x="1520" y="104"/>
                  <a:pt x="1536" y="152"/>
                </a:cubicBezTo>
                <a:cubicBezTo>
                  <a:pt x="1552" y="200"/>
                  <a:pt x="1568" y="328"/>
                  <a:pt x="1584" y="344"/>
                </a:cubicBezTo>
                <a:cubicBezTo>
                  <a:pt x="1600" y="360"/>
                  <a:pt x="1616" y="296"/>
                  <a:pt x="1632" y="248"/>
                </a:cubicBezTo>
                <a:cubicBezTo>
                  <a:pt x="1648" y="200"/>
                  <a:pt x="1656" y="88"/>
                  <a:pt x="1680" y="56"/>
                </a:cubicBezTo>
                <a:cubicBezTo>
                  <a:pt x="1704" y="24"/>
                  <a:pt x="1744" y="40"/>
                  <a:pt x="1776" y="56"/>
                </a:cubicBezTo>
                <a:cubicBezTo>
                  <a:pt x="1808" y="72"/>
                  <a:pt x="1848" y="144"/>
                  <a:pt x="1872" y="152"/>
                </a:cubicBezTo>
                <a:cubicBezTo>
                  <a:pt x="1896" y="160"/>
                  <a:pt x="1904" y="96"/>
                  <a:pt x="1920" y="104"/>
                </a:cubicBezTo>
                <a:cubicBezTo>
                  <a:pt x="1936" y="112"/>
                  <a:pt x="1944" y="176"/>
                  <a:pt x="1968" y="200"/>
                </a:cubicBezTo>
                <a:cubicBezTo>
                  <a:pt x="1992" y="224"/>
                  <a:pt x="2032" y="224"/>
                  <a:pt x="2064" y="248"/>
                </a:cubicBezTo>
                <a:cubicBezTo>
                  <a:pt x="2096" y="272"/>
                  <a:pt x="2128" y="308"/>
                  <a:pt x="2160" y="34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4456113" y="5410200"/>
            <a:ext cx="8255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4456113" y="4568825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Fourier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Transform</a:t>
            </a:r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H="1">
            <a:off x="6780213" y="32004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412750" y="6564313"/>
            <a:ext cx="6043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http://isdl.ee.washington.edu/people/stevenschimmel/sphsc503/files/notes10.pdf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E6D2-B098-4FB3-A401-9BDEF26D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4F418-8624-4547-B87A-3450327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412266"/>
            <a:ext cx="3981450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88" y="2405791"/>
            <a:ext cx="1377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533400"/>
            <a:ext cx="8191500" cy="763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ea typeface="SimSun" pitchFamily="2" charset="-122"/>
              </a:rPr>
              <a:t>Liftering</a:t>
            </a:r>
            <a:r>
              <a:rPr lang="en-US" altLang="en-US" sz="3700" dirty="0"/>
              <a:t> method: Select the high time and low time liftering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76400"/>
            <a:ext cx="8912225" cy="4411663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912813" y="1619250"/>
            <a:ext cx="2362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Signal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charset="0"/>
                <a:cs typeface="Arial" charset="0"/>
              </a:rPr>
              <a:t>Cepstrum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(quefrency)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Select low time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66FF"/>
                </a:solidFill>
                <a:latin typeface="Arial" charset="0"/>
                <a:cs typeface="Arial" charset="0"/>
              </a:rPr>
              <a:t>C_low</a:t>
            </a:r>
            <a:r>
              <a:rPr lang="en-US" altLang="en-US" sz="1800" dirty="0">
                <a:latin typeface="Arial" charset="0"/>
                <a:cs typeface="Arial" charset="0"/>
              </a:rPr>
              <a:t> (show vocal track characteristic)</a:t>
            </a: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2851150" y="186801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4081463" y="2602214"/>
            <a:ext cx="1098549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5" name="Oval 9"/>
          <p:cNvSpPr>
            <a:spLocks noChangeArrowheads="1"/>
          </p:cNvSpPr>
          <p:nvPr/>
        </p:nvSpPr>
        <p:spPr bwMode="auto">
          <a:xfrm>
            <a:off x="3712388" y="2361210"/>
            <a:ext cx="330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6" name="Freeform 10"/>
          <p:cNvSpPr>
            <a:spLocks/>
          </p:cNvSpPr>
          <p:nvPr/>
        </p:nvSpPr>
        <p:spPr bwMode="auto">
          <a:xfrm>
            <a:off x="3494880" y="3052487"/>
            <a:ext cx="382608" cy="2281513"/>
          </a:xfrm>
          <a:custGeom>
            <a:avLst/>
            <a:gdLst>
              <a:gd name="T0" fmla="*/ 2147483647 w 480"/>
              <a:gd name="T1" fmla="*/ 0 h 1536"/>
              <a:gd name="T2" fmla="*/ 2147483647 w 480"/>
              <a:gd name="T3" fmla="*/ 2147483647 h 1536"/>
              <a:gd name="T4" fmla="*/ 2147483647 w 480"/>
              <a:gd name="T5" fmla="*/ 2147483647 h 1536"/>
              <a:gd name="T6" fmla="*/ 2147483647 w 480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536">
                <a:moveTo>
                  <a:pt x="480" y="0"/>
                </a:moveTo>
                <a:cubicBezTo>
                  <a:pt x="348" y="212"/>
                  <a:pt x="216" y="424"/>
                  <a:pt x="144" y="624"/>
                </a:cubicBezTo>
                <a:cubicBezTo>
                  <a:pt x="72" y="824"/>
                  <a:pt x="0" y="1048"/>
                  <a:pt x="48" y="1200"/>
                </a:cubicBezTo>
                <a:cubicBezTo>
                  <a:pt x="96" y="1352"/>
                  <a:pt x="368" y="1480"/>
                  <a:pt x="432" y="153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117" name="Straight Arrow Connector 5"/>
          <p:cNvCxnSpPr>
            <a:cxnSpLocks noChangeShapeType="1"/>
          </p:cNvCxnSpPr>
          <p:nvPr/>
        </p:nvCxnSpPr>
        <p:spPr bwMode="auto">
          <a:xfrm>
            <a:off x="2436813" y="1828800"/>
            <a:ext cx="8382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8" name="Straight Arrow Connector 17"/>
          <p:cNvCxnSpPr>
            <a:cxnSpLocks noChangeShapeType="1"/>
          </p:cNvCxnSpPr>
          <p:nvPr/>
        </p:nvCxnSpPr>
        <p:spPr bwMode="auto">
          <a:xfrm>
            <a:off x="2489200" y="2638425"/>
            <a:ext cx="8382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9" name="Straight Arrow Connector 18"/>
          <p:cNvCxnSpPr>
            <a:cxnSpLocks noChangeShapeType="1"/>
          </p:cNvCxnSpPr>
          <p:nvPr/>
        </p:nvCxnSpPr>
        <p:spPr bwMode="auto">
          <a:xfrm>
            <a:off x="2957513" y="4876800"/>
            <a:ext cx="5873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0" name="Straight Arrow Connector 19"/>
          <p:cNvCxnSpPr>
            <a:cxnSpLocks noChangeShapeType="1"/>
          </p:cNvCxnSpPr>
          <p:nvPr/>
        </p:nvCxnSpPr>
        <p:spPr bwMode="auto">
          <a:xfrm>
            <a:off x="3043238" y="5943600"/>
            <a:ext cx="61277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1607278"/>
            <a:ext cx="3067050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19411" y="1815151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Select high time,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C_high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(show glottal excitation characteristic</a:t>
            </a:r>
            <a:r>
              <a:rPr lang="en-US" altLang="en-US" dirty="0">
                <a:cs typeface="Arial" charset="0"/>
              </a:rPr>
              <a:t>)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4812" y="2743200"/>
            <a:ext cx="167640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4630737" y="2932076"/>
            <a:ext cx="914400" cy="1106524"/>
          </a:xfrm>
          <a:prstGeom prst="arc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30A5B-FE46-4242-AC47-DB815766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0E2450-EFA2-438E-9E5D-10DB98C9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Recover Glottal excitation and vocal track spectrum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912225" cy="4411663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752600"/>
            <a:ext cx="8243888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230188" y="2246313"/>
            <a:ext cx="1544637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C_high</a:t>
            </a:r>
            <a:endParaRPr lang="en-US" altLang="en-US" sz="18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Glottal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excitation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66FF"/>
                </a:solidFill>
                <a:latin typeface="Arial" charset="0"/>
                <a:cs typeface="Arial" charset="0"/>
              </a:rPr>
              <a:t>C_low</a:t>
            </a:r>
            <a:endParaRPr lang="en-US" altLang="en-US" sz="1800" b="1" dirty="0">
              <a:solidFill>
                <a:srgbClr val="0066FF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Vocal track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charset="0"/>
                <a:cs typeface="Arial" charset="0"/>
              </a:rPr>
              <a:t>characterictic</a:t>
            </a:r>
            <a:endParaRPr lang="en-US" altLang="en-US" sz="1800" dirty="0">
              <a:latin typeface="Arial" charset="0"/>
              <a:cs typeface="Arial" charset="0"/>
            </a:endParaRPr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5033963" y="5105400"/>
            <a:ext cx="43910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This peak may be the pitch period: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This smoothed vocal track spectrum can be used to find pitch</a:t>
            </a:r>
          </a:p>
        </p:txBody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247650" y="5715000"/>
            <a:ext cx="9056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For more information see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http://isdl.ee.washington.edu/people/stevenschimmel/sphsc503/files/notes10.pdf</a:t>
            </a:r>
          </a:p>
        </p:txBody>
      </p:sp>
      <p:sp>
        <p:nvSpPr>
          <p:cNvPr id="48138" name="Text Box 8"/>
          <p:cNvSpPr txBox="1">
            <a:spLocks noChangeArrowheads="1"/>
          </p:cNvSpPr>
          <p:nvPr/>
        </p:nvSpPr>
        <p:spPr bwMode="auto">
          <a:xfrm>
            <a:off x="5099050" y="5065713"/>
            <a:ext cx="20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V="1">
            <a:off x="5942013" y="4114800"/>
            <a:ext cx="2476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Text Box 10"/>
          <p:cNvSpPr txBox="1">
            <a:spLocks noChangeArrowheads="1"/>
          </p:cNvSpPr>
          <p:nvPr/>
        </p:nvSpPr>
        <p:spPr bwMode="auto">
          <a:xfrm>
            <a:off x="8070850" y="48371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Frequency</a:t>
            </a:r>
          </a:p>
        </p:txBody>
      </p:sp>
      <p:sp>
        <p:nvSpPr>
          <p:cNvPr id="48141" name="Text Box 11"/>
          <p:cNvSpPr txBox="1">
            <a:spLocks noChangeArrowheads="1"/>
          </p:cNvSpPr>
          <p:nvPr/>
        </p:nvSpPr>
        <p:spPr bwMode="auto">
          <a:xfrm>
            <a:off x="7921625" y="31242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Frequency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1651000" y="5029200"/>
            <a:ext cx="297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quefrency (sample index)</a:t>
            </a:r>
          </a:p>
        </p:txBody>
      </p:sp>
      <p:sp>
        <p:nvSpPr>
          <p:cNvPr id="48143" name="Text Box 13"/>
          <p:cNvSpPr txBox="1">
            <a:spLocks noChangeArrowheads="1"/>
          </p:cNvSpPr>
          <p:nvPr/>
        </p:nvSpPr>
        <p:spPr bwMode="auto">
          <a:xfrm>
            <a:off x="1733550" y="1981200"/>
            <a:ext cx="313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charset="0"/>
                <a:cs typeface="Arial" charset="0"/>
              </a:rPr>
              <a:t>Cepstrum</a:t>
            </a:r>
            <a:r>
              <a:rPr lang="en-US" altLang="en-US" sz="1800" dirty="0">
                <a:latin typeface="Arial" charset="0"/>
                <a:cs typeface="Arial" charset="0"/>
              </a:rPr>
              <a:t> of glottal excitation</a:t>
            </a:r>
          </a:p>
        </p:txBody>
      </p:sp>
      <p:sp>
        <p:nvSpPr>
          <p:cNvPr id="48144" name="Text Box 14"/>
          <p:cNvSpPr txBox="1">
            <a:spLocks noChangeArrowheads="1"/>
          </p:cNvSpPr>
          <p:nvPr/>
        </p:nvSpPr>
        <p:spPr bwMode="auto">
          <a:xfrm>
            <a:off x="5694363" y="1447800"/>
            <a:ext cx="3376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Spectrum of glottal excitation</a:t>
            </a:r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5611813" y="3352800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Spectrum of vocal track filter</a:t>
            </a:r>
          </a:p>
        </p:txBody>
      </p:sp>
      <p:sp>
        <p:nvSpPr>
          <p:cNvPr id="48146" name="Line 16"/>
          <p:cNvSpPr>
            <a:spLocks noChangeShapeType="1"/>
          </p:cNvSpPr>
          <p:nvPr/>
        </p:nvSpPr>
        <p:spPr bwMode="auto">
          <a:xfrm>
            <a:off x="4951413" y="25146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>
            <a:off x="5033963" y="41910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18"/>
          <p:cNvSpPr txBox="1">
            <a:spLocks noChangeArrowheads="1"/>
          </p:cNvSpPr>
          <p:nvPr/>
        </p:nvSpPr>
        <p:spPr bwMode="auto">
          <a:xfrm>
            <a:off x="1651000" y="36576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Cepstrum of vocal track</a:t>
            </a:r>
          </a:p>
        </p:txBody>
      </p:sp>
      <p:cxnSp>
        <p:nvCxnSpPr>
          <p:cNvPr id="48149" name="Straight Connector 4"/>
          <p:cNvCxnSpPr>
            <a:cxnSpLocks noChangeShapeType="1"/>
          </p:cNvCxnSpPr>
          <p:nvPr/>
        </p:nvCxnSpPr>
        <p:spPr bwMode="auto">
          <a:xfrm>
            <a:off x="1979613" y="1630363"/>
            <a:ext cx="2133600" cy="1908175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Straight Connector 24"/>
          <p:cNvCxnSpPr>
            <a:cxnSpLocks noChangeShapeType="1"/>
          </p:cNvCxnSpPr>
          <p:nvPr/>
        </p:nvCxnSpPr>
        <p:spPr bwMode="auto">
          <a:xfrm flipH="1">
            <a:off x="2589213" y="1630363"/>
            <a:ext cx="1524000" cy="186055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1" name="TextBox 7"/>
          <p:cNvSpPr txBox="1">
            <a:spLocks noChangeArrowheads="1"/>
          </p:cNvSpPr>
          <p:nvPr/>
        </p:nvSpPr>
        <p:spPr bwMode="auto">
          <a:xfrm>
            <a:off x="2806700" y="1568450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 use</a:t>
            </a:r>
          </a:p>
        </p:txBody>
      </p:sp>
      <p:sp>
        <p:nvSpPr>
          <p:cNvPr id="48152" name="Freeform 8"/>
          <p:cNvSpPr>
            <a:spLocks/>
          </p:cNvSpPr>
          <p:nvPr/>
        </p:nvSpPr>
        <p:spPr bwMode="auto">
          <a:xfrm>
            <a:off x="4562475" y="3905250"/>
            <a:ext cx="603250" cy="723900"/>
          </a:xfrm>
          <a:custGeom>
            <a:avLst/>
            <a:gdLst>
              <a:gd name="T0" fmla="*/ 0 w 604299"/>
              <a:gd name="T1" fmla="*/ 557101 h 723569"/>
              <a:gd name="T2" fmla="*/ 126780 w 604299"/>
              <a:gd name="T3" fmla="*/ 724231 h 723569"/>
              <a:gd name="T4" fmla="*/ 602203 w 604299"/>
              <a:gd name="T5" fmla="*/ 0 h 7235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4299" h="723569">
                <a:moveTo>
                  <a:pt x="0" y="556591"/>
                </a:moveTo>
                <a:lnTo>
                  <a:pt x="127221" y="723569"/>
                </a:lnTo>
                <a:lnTo>
                  <a:pt x="604299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801FF-D376-4E97-A28A-2AA9B990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8372F-A707-4E58-A76F-54C672D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procedure for finding the cepstral coefficients of a speech signal S(k).</a:t>
            </a:r>
          </a:p>
          <a:p>
            <a:r>
              <a:rPr lang="en-US" dirty="0"/>
              <a:t>Why do we need low time liftering?</a:t>
            </a:r>
          </a:p>
          <a:p>
            <a:r>
              <a:rPr lang="en-US" dirty="0"/>
              <a:t>Why do we need high time liftering?</a:t>
            </a:r>
          </a:p>
          <a:p>
            <a:r>
              <a:rPr lang="en-US" altLang="zh-CN" i="1" dirty="0">
                <a:ea typeface="SimSun" pitchFamily="2" charset="-122"/>
              </a:rPr>
              <a:t>Given X(m) is the spectrum , </a:t>
            </a:r>
            <a:r>
              <a:rPr lang="en-US" altLang="en-US" i="1" dirty="0"/>
              <a:t>C(n) is the </a:t>
            </a:r>
            <a:r>
              <a:rPr lang="en-US" altLang="en-US" i="1" dirty="0" err="1"/>
              <a:t>cepstrum</a:t>
            </a:r>
            <a:r>
              <a:rPr lang="en-US" dirty="0"/>
              <a:t> , E(m) is the glottal excitation and H(w) is the vocal track response and </a:t>
            </a:r>
          </a:p>
          <a:p>
            <a:pPr lvl="1"/>
            <a:r>
              <a:rPr lang="en-US" altLang="zh-CN" i="1" dirty="0">
                <a:ea typeface="SimSun" pitchFamily="2" charset="-122"/>
              </a:rPr>
              <a:t>|X(m)| = |E(m)|.|H(m)|, </a:t>
            </a:r>
          </a:p>
          <a:p>
            <a:pPr lvl="1"/>
            <a:r>
              <a:rPr lang="en-US" altLang="zh-CN" i="1" dirty="0">
                <a:ea typeface="SimSun" pitchFamily="2" charset="-122"/>
              </a:rPr>
              <a:t>log</a:t>
            </a:r>
            <a:r>
              <a:rPr lang="en-US" altLang="zh-CN" i="1" baseline="-25000" dirty="0">
                <a:ea typeface="SimSun" pitchFamily="2" charset="-122"/>
              </a:rPr>
              <a:t>10 </a:t>
            </a:r>
            <a:r>
              <a:rPr lang="en-US" altLang="zh-CN" i="1" dirty="0">
                <a:ea typeface="SimSun" pitchFamily="2" charset="-122"/>
              </a:rPr>
              <a:t>|X(m)|= log</a:t>
            </a:r>
            <a:r>
              <a:rPr lang="en-US" altLang="zh-CN" i="1" baseline="-25000" dirty="0">
                <a:ea typeface="SimSun" pitchFamily="2" charset="-122"/>
              </a:rPr>
              <a:t>10</a:t>
            </a:r>
            <a:r>
              <a:rPr lang="en-US" altLang="zh-CN" i="1" dirty="0">
                <a:ea typeface="SimSun" pitchFamily="2" charset="-122"/>
              </a:rPr>
              <a:t>{|E(m)|}+ log</a:t>
            </a:r>
            <a:r>
              <a:rPr lang="en-US" altLang="zh-CN" i="1" baseline="-25000" dirty="0">
                <a:ea typeface="SimSun" pitchFamily="2" charset="-122"/>
              </a:rPr>
              <a:t>10</a:t>
            </a:r>
            <a:r>
              <a:rPr lang="en-US" altLang="zh-CN" i="1" dirty="0">
                <a:ea typeface="SimSun" pitchFamily="2" charset="-122"/>
              </a:rPr>
              <a:t>{|H(m)|}</a:t>
            </a:r>
          </a:p>
          <a:p>
            <a:pPr lvl="1"/>
            <a:r>
              <a:rPr lang="en-US" altLang="en-US" i="1" dirty="0" err="1"/>
              <a:t>Cepstrum</a:t>
            </a:r>
            <a:r>
              <a:rPr lang="en-US" altLang="en-US" i="1" dirty="0"/>
              <a:t> C(n)=IDFT(</a:t>
            </a:r>
            <a:r>
              <a:rPr lang="en-US" altLang="zh-CN" i="1" dirty="0">
                <a:ea typeface="SimSun" pitchFamily="2" charset="-122"/>
              </a:rPr>
              <a:t>log</a:t>
            </a:r>
            <a:r>
              <a:rPr lang="en-US" altLang="zh-CN" i="1" baseline="-25000" dirty="0">
                <a:ea typeface="SimSun" pitchFamily="2" charset="-122"/>
              </a:rPr>
              <a:t>10 </a:t>
            </a:r>
            <a:r>
              <a:rPr lang="en-US" altLang="zh-CN" i="1" dirty="0">
                <a:ea typeface="SimSun" pitchFamily="2" charset="-122"/>
              </a:rPr>
              <a:t>|X(m)|)=IDFT(log</a:t>
            </a:r>
            <a:r>
              <a:rPr lang="en-US" altLang="zh-CN" i="1" baseline="-25000" dirty="0">
                <a:ea typeface="SimSun" pitchFamily="2" charset="-122"/>
              </a:rPr>
              <a:t>10</a:t>
            </a:r>
            <a:r>
              <a:rPr lang="en-US" altLang="zh-CN" i="1" dirty="0">
                <a:ea typeface="SimSun" pitchFamily="2" charset="-122"/>
              </a:rPr>
              <a:t>{|E(m)|}+ log</a:t>
            </a:r>
            <a:r>
              <a:rPr lang="en-US" altLang="zh-CN" i="1" baseline="-25000" dirty="0">
                <a:ea typeface="SimSun" pitchFamily="2" charset="-122"/>
              </a:rPr>
              <a:t>10</a:t>
            </a:r>
            <a:r>
              <a:rPr lang="en-US" altLang="zh-CN" i="1" dirty="0">
                <a:ea typeface="SimSun" pitchFamily="2" charset="-122"/>
              </a:rPr>
              <a:t>{|H(m)|})</a:t>
            </a:r>
            <a:endParaRPr lang="en-US" altLang="en-US" i="1" dirty="0"/>
          </a:p>
          <a:p>
            <a:pPr lvl="1"/>
            <a:r>
              <a:rPr lang="en-US" dirty="0"/>
              <a:t>Why do </a:t>
            </a:r>
            <a:r>
              <a:rPr lang="en-US" dirty="0" err="1"/>
              <a:t>cepstrum</a:t>
            </a:r>
            <a:r>
              <a:rPr lang="en-US" dirty="0"/>
              <a:t>  rather spectrum is used  for glottal excitation (E) removal?</a:t>
            </a:r>
          </a:p>
          <a:p>
            <a:pPr lvl="1"/>
            <a:endParaRPr lang="en-US" altLang="zh-CN" dirty="0">
              <a:ea typeface="SimSun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AD49-83E8-46C1-9060-386C9E8F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A048-0427-420B-A5CD-DADD758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91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Learned</a:t>
            </a:r>
          </a:p>
          <a:p>
            <a:pPr lvl="1"/>
            <a:r>
              <a:rPr lang="en-US" altLang="en-US" dirty="0"/>
              <a:t>Audio feature types</a:t>
            </a:r>
          </a:p>
          <a:p>
            <a:pPr lvl="1"/>
            <a:r>
              <a:rPr lang="en-US" altLang="en-US" dirty="0"/>
              <a:t>Signal filtering</a:t>
            </a:r>
          </a:p>
          <a:p>
            <a:pPr lvl="1"/>
            <a:r>
              <a:rPr lang="en-US" altLang="en-US" dirty="0"/>
              <a:t>How to extract audio features</a:t>
            </a:r>
          </a:p>
          <a:p>
            <a:pPr lvl="1"/>
            <a:r>
              <a:rPr lang="en-US" altLang="en-US" dirty="0"/>
              <a:t>Mel scale signal processing</a:t>
            </a:r>
          </a:p>
          <a:p>
            <a:pPr lvl="1"/>
            <a:r>
              <a:rPr lang="en-US" altLang="en-US" dirty="0" err="1"/>
              <a:t>Cepstrum</a:t>
            </a:r>
            <a:r>
              <a:rPr lang="en-US" altLang="en-US" dirty="0"/>
              <a:t> and cepstral coefficients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4A5B4-888A-442E-8291-DF3D0791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6E9D-2FBB-42A1-8E95-3D578A9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Difference between two sounds (or spectral envelopes </a:t>
            </a:r>
            <a:r>
              <a:rPr lang="en-US" altLang="en-US" sz="4000" i="1" dirty="0" err="1"/>
              <a:t>SE</a:t>
            </a:r>
            <a:r>
              <a:rPr lang="en-US" altLang="en-US" sz="4000" i="1" baseline="-25000" dirty="0" err="1"/>
              <a:t>ar</a:t>
            </a:r>
            <a:r>
              <a:rPr lang="en-US" altLang="en-US" sz="4000" dirty="0"/>
              <a:t> , </a:t>
            </a:r>
            <a:r>
              <a:rPr lang="en-US" altLang="en-US" sz="4000" i="1" dirty="0" err="1"/>
              <a:t>SE</a:t>
            </a:r>
            <a:r>
              <a:rPr lang="en-US" altLang="en-US" sz="4000" i="1" baseline="-25000" dirty="0" err="1"/>
              <a:t>ei</a:t>
            </a:r>
            <a:r>
              <a:rPr lang="en-US" altLang="en-US" sz="4000" dirty="0"/>
              <a:t>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12341"/>
              </p:ext>
            </p:extLst>
          </p:nvPr>
        </p:nvGraphicFramePr>
        <p:xfrm>
          <a:off x="989012" y="1682994"/>
          <a:ext cx="815975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517560" imgH="990360" progId="Equation.3">
                  <p:embed/>
                </p:oleObj>
              </mc:Choice>
              <mc:Fallback>
                <p:oleObj name="Equation" r:id="rId3" imgW="35175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2" y="1682994"/>
                        <a:ext cx="8159750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F6EA-7D55-407B-906D-865BE679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8977C-550B-4F7C-B854-B6A2CCFF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Appendix: </a:t>
            </a:r>
            <a:r>
              <a:rPr lang="en-US" dirty="0"/>
              <a:t>Discrete Cosine Transform DCT</a:t>
            </a:r>
            <a:br>
              <a:rPr lang="en-US" dirty="0"/>
            </a:br>
            <a:r>
              <a:rPr lang="en-US" dirty="0"/>
              <a:t>demo_ch3_dct_vs_fft.m</a:t>
            </a:r>
            <a:br>
              <a:rPr lang="en-US" dirty="0"/>
            </a:br>
            <a:r>
              <a:rPr lang="en-US" sz="2000" dirty="0"/>
              <a:t>see also https://en.wikipedia.org/wiki/Discrete_cosine_transform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" y="1593533"/>
            <a:ext cx="8912543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% demo_ch3_dct_vs_fft.m</a:t>
            </a:r>
          </a:p>
          <a:p>
            <a:r>
              <a:rPr lang="en-US" dirty="0"/>
              <a:t>%MATLAB program to show difference between </a:t>
            </a:r>
            <a:r>
              <a:rPr lang="en-US" dirty="0" err="1"/>
              <a:t>dct</a:t>
            </a:r>
            <a:r>
              <a:rPr lang="en-US" dirty="0"/>
              <a:t> and </a:t>
            </a:r>
            <a:r>
              <a:rPr lang="en-US" dirty="0" err="1"/>
              <a:t>fft</a:t>
            </a:r>
            <a:endParaRPr lang="en-US" dirty="0"/>
          </a:p>
          <a:p>
            <a:r>
              <a:rPr lang="en-US" dirty="0"/>
              <a:t>%this is to sow </a:t>
            </a:r>
            <a:r>
              <a:rPr lang="en-US" dirty="0" err="1"/>
              <a:t>exp</a:t>
            </a:r>
            <a:r>
              <a:rPr lang="en-US" dirty="0"/>
              <a:t> () and sin, cos generate the same result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%program to find the DFT/IDFT of a sequence without using the inbuilt functions</a:t>
            </a:r>
          </a:p>
          <a:p>
            <a:r>
              <a:rPr lang="en-US" dirty="0"/>
              <a:t>close all;</a:t>
            </a:r>
          </a:p>
          <a:p>
            <a:r>
              <a:rPr lang="en-US" dirty="0"/>
              <a:t>clear all;</a:t>
            </a:r>
          </a:p>
          <a:p>
            <a:r>
              <a:rPr lang="en-US" dirty="0"/>
              <a:t>%</a:t>
            </a:r>
            <a:r>
              <a:rPr lang="en-US" dirty="0" err="1"/>
              <a:t>xn</a:t>
            </a:r>
            <a:r>
              <a:rPr lang="en-US" dirty="0"/>
              <a:t>=input('Enter the sequence x(n)'); %Get the sequence from user </a:t>
            </a:r>
          </a:p>
          <a:p>
            <a:r>
              <a:rPr lang="en-US" dirty="0" err="1"/>
              <a:t>xn</a:t>
            </a:r>
            <a:r>
              <a:rPr lang="en-US" dirty="0"/>
              <a:t>=[8,16,24,32,40,48,56,64]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xk_fft</a:t>
            </a:r>
            <a:r>
              <a:rPr lang="en-US" dirty="0"/>
              <a:t>=</a:t>
            </a:r>
            <a:r>
              <a:rPr lang="en-US" dirty="0" err="1"/>
              <a:t>fft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);</a:t>
            </a:r>
          </a:p>
          <a:p>
            <a:r>
              <a:rPr lang="en-US" dirty="0" err="1"/>
              <a:t>xn_recovered_full_magnitude</a:t>
            </a:r>
            <a:r>
              <a:rPr lang="en-US" dirty="0"/>
              <a:t>=abs(</a:t>
            </a:r>
            <a:r>
              <a:rPr lang="en-US" dirty="0" err="1"/>
              <a:t>ifft</a:t>
            </a:r>
            <a:r>
              <a:rPr lang="en-US" dirty="0"/>
              <a:t>(</a:t>
            </a:r>
            <a:r>
              <a:rPr lang="en-US" dirty="0" err="1"/>
              <a:t>xk_fft</a:t>
            </a:r>
            <a:r>
              <a:rPr lang="en-US" dirty="0"/>
              <a:t>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'if we remove the last 4 </a:t>
            </a:r>
            <a:r>
              <a:rPr lang="en-US" dirty="0" err="1"/>
              <a:t>fft</a:t>
            </a:r>
            <a:r>
              <a:rPr lang="en-US" dirty="0"/>
              <a:t> parameters, we can still recover the sequence </a:t>
            </a:r>
            <a:r>
              <a:rPr lang="en-US" dirty="0" err="1"/>
              <a:t>xn</a:t>
            </a:r>
            <a:r>
              <a:rPr lang="en-US" dirty="0"/>
              <a:t>'</a:t>
            </a:r>
          </a:p>
          <a:p>
            <a:r>
              <a:rPr lang="en-US" dirty="0" err="1"/>
              <a:t>xk_fft</a:t>
            </a:r>
            <a:r>
              <a:rPr lang="en-US" dirty="0"/>
              <a:t>(5)=0;</a:t>
            </a:r>
          </a:p>
          <a:p>
            <a:r>
              <a:rPr lang="en-US" dirty="0" err="1"/>
              <a:t>xk_fft</a:t>
            </a:r>
            <a:r>
              <a:rPr lang="en-US" dirty="0"/>
              <a:t>(6)=0;</a:t>
            </a:r>
          </a:p>
          <a:p>
            <a:r>
              <a:rPr lang="en-US" dirty="0" err="1"/>
              <a:t>xk_fft</a:t>
            </a:r>
            <a:r>
              <a:rPr lang="en-US" dirty="0"/>
              <a:t>(7)=0;</a:t>
            </a:r>
          </a:p>
          <a:p>
            <a:r>
              <a:rPr lang="en-US" dirty="0" err="1"/>
              <a:t>xk_fft</a:t>
            </a:r>
            <a:r>
              <a:rPr lang="en-US" dirty="0"/>
              <a:t>(8)=0;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xn_recovered_truncated4_magnitude=abs(</a:t>
            </a:r>
            <a:r>
              <a:rPr lang="en-US" dirty="0" err="1"/>
              <a:t>ifft</a:t>
            </a:r>
            <a:r>
              <a:rPr lang="en-US" dirty="0"/>
              <a:t>(</a:t>
            </a:r>
            <a:r>
              <a:rPr lang="en-US" dirty="0" err="1"/>
              <a:t>xk_fft</a:t>
            </a:r>
            <a:r>
              <a:rPr lang="en-US" dirty="0"/>
              <a:t>));</a:t>
            </a:r>
          </a:p>
          <a:p>
            <a:r>
              <a:rPr lang="en-US" dirty="0"/>
              <a:t>'show all </a:t>
            </a:r>
            <a:r>
              <a:rPr lang="en-US" dirty="0" err="1"/>
              <a:t>rsulst</a:t>
            </a:r>
            <a:r>
              <a:rPr lang="en-US" dirty="0"/>
              <a:t>'</a:t>
            </a:r>
          </a:p>
          <a:p>
            <a:r>
              <a:rPr lang="en-US" dirty="0"/>
              <a:t>'</a:t>
            </a:r>
            <a:r>
              <a:rPr lang="en-US" dirty="0" err="1"/>
              <a:t>orginal</a:t>
            </a:r>
            <a:r>
              <a:rPr lang="en-US" dirty="0"/>
              <a:t> </a:t>
            </a:r>
            <a:r>
              <a:rPr lang="en-US" dirty="0" err="1"/>
              <a:t>xn</a:t>
            </a:r>
            <a:r>
              <a:rPr lang="en-US" dirty="0"/>
              <a:t>'</a:t>
            </a:r>
          </a:p>
          <a:p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xn_recovered_full_magnitude</a:t>
            </a:r>
            <a:r>
              <a:rPr lang="en-US" dirty="0"/>
              <a:t>'</a:t>
            </a:r>
          </a:p>
          <a:p>
            <a:r>
              <a:rPr lang="en-US" dirty="0" err="1"/>
              <a:t>xn_recovered_full_magnitude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'xn_recovered_truncated4_magnitude'</a:t>
            </a:r>
          </a:p>
          <a:p>
            <a:r>
              <a:rPr lang="en-US" dirty="0"/>
              <a:t>xn_recovered_truncated4_magnitude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'press key to continue, will test </a:t>
            </a:r>
            <a:r>
              <a:rPr lang="en-US" dirty="0" err="1"/>
              <a:t>dct</a:t>
            </a:r>
            <a:r>
              <a:rPr lang="en-US" dirty="0"/>
              <a:t>'</a:t>
            </a:r>
          </a:p>
          <a:p>
            <a:r>
              <a:rPr lang="en-US" dirty="0"/>
              <a:t>'it shows the xn_recovered_truncated4_magnitude is not the same as </a:t>
            </a:r>
            <a:r>
              <a:rPr lang="en-US" dirty="0" err="1"/>
              <a:t>xn</a:t>
            </a:r>
            <a:r>
              <a:rPr lang="en-US" dirty="0"/>
              <a:t>'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%%%%%%%%%%%%%%%%%%%%%%%%%%%%%%%%%%%%%%%%%%%%%%%%%%%%%%%%%%%%%%%%%%%%%%%%%%</a:t>
            </a:r>
          </a:p>
          <a:p>
            <a:r>
              <a:rPr lang="en-US" dirty="0"/>
              <a:t>'if we remove the last 4 </a:t>
            </a:r>
            <a:r>
              <a:rPr lang="en-US" dirty="0" err="1"/>
              <a:t>dct</a:t>
            </a:r>
            <a:r>
              <a:rPr lang="en-US" dirty="0"/>
              <a:t> parameters, we can still recover the sequence </a:t>
            </a:r>
            <a:r>
              <a:rPr lang="en-US" dirty="0" err="1"/>
              <a:t>xn</a:t>
            </a:r>
            <a:r>
              <a:rPr lang="en-US" dirty="0"/>
              <a:t>'</a:t>
            </a:r>
          </a:p>
          <a:p>
            <a:r>
              <a:rPr lang="en-US" dirty="0" err="1"/>
              <a:t>xn_recovered_by_idct_full</a:t>
            </a:r>
            <a:r>
              <a:rPr lang="en-US" dirty="0"/>
              <a:t>=</a:t>
            </a:r>
            <a:r>
              <a:rPr lang="en-US" dirty="0" err="1"/>
              <a:t>idct</a:t>
            </a:r>
            <a:r>
              <a:rPr lang="en-US" dirty="0"/>
              <a:t>(</a:t>
            </a:r>
            <a:r>
              <a:rPr lang="en-US" dirty="0" err="1"/>
              <a:t>dct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))</a:t>
            </a:r>
          </a:p>
          <a:p>
            <a:r>
              <a:rPr lang="en-US" dirty="0"/>
              <a:t>'</a:t>
            </a:r>
            <a:r>
              <a:rPr lang="en-US" dirty="0" err="1"/>
              <a:t>xn_recovered_by_idct_full</a:t>
            </a:r>
            <a:r>
              <a:rPr lang="en-US" dirty="0"/>
              <a:t>'</a:t>
            </a:r>
          </a:p>
          <a:p>
            <a:r>
              <a:rPr lang="en-US" dirty="0" err="1"/>
              <a:t>xn_recovered_by_idct_full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%%% now truncate some </a:t>
            </a:r>
            <a:r>
              <a:rPr lang="en-US" dirty="0" err="1"/>
              <a:t>dct</a:t>
            </a:r>
            <a:r>
              <a:rPr lang="en-US" dirty="0"/>
              <a:t> parameters</a:t>
            </a:r>
          </a:p>
          <a:p>
            <a:r>
              <a:rPr lang="en-US" dirty="0"/>
              <a:t>xk3_dct=</a:t>
            </a:r>
            <a:r>
              <a:rPr lang="en-US" dirty="0" err="1"/>
              <a:t>dct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r>
              <a:rPr lang="en-US" dirty="0"/>
              <a:t>xk3_dct(5)=0;</a:t>
            </a:r>
          </a:p>
          <a:p>
            <a:r>
              <a:rPr lang="en-US" dirty="0"/>
              <a:t> xk3_dct(6)=0;</a:t>
            </a:r>
          </a:p>
          <a:p>
            <a:r>
              <a:rPr lang="en-US" dirty="0"/>
              <a:t> xk3_dct(7)=0;</a:t>
            </a:r>
          </a:p>
          <a:p>
            <a:r>
              <a:rPr lang="en-US" dirty="0"/>
              <a:t> xk3_dct(8)=0;</a:t>
            </a:r>
          </a:p>
          <a:p>
            <a:r>
              <a:rPr lang="en-US" dirty="0"/>
              <a:t>xn_recovered_by_idct_truncated4=</a:t>
            </a:r>
            <a:r>
              <a:rPr lang="en-US" dirty="0" err="1"/>
              <a:t>idct</a:t>
            </a:r>
            <a:r>
              <a:rPr lang="en-US" dirty="0"/>
              <a:t>(xk3_dct);</a:t>
            </a:r>
          </a:p>
          <a:p>
            <a:r>
              <a:rPr lang="en-US" dirty="0"/>
              <a:t>'compare results'</a:t>
            </a:r>
          </a:p>
          <a:p>
            <a:r>
              <a:rPr lang="en-US" dirty="0"/>
              <a:t>'original input </a:t>
            </a:r>
            <a:r>
              <a:rPr lang="en-US" dirty="0" err="1"/>
              <a:t>xn</a:t>
            </a:r>
            <a:r>
              <a:rPr lang="en-US" dirty="0"/>
              <a:t>'</a:t>
            </a:r>
          </a:p>
          <a:p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 '</a:t>
            </a:r>
            <a:r>
              <a:rPr lang="en-US" dirty="0" err="1"/>
              <a:t>xn_recovered_by_idct_full</a:t>
            </a:r>
            <a:r>
              <a:rPr lang="en-US" dirty="0"/>
              <a:t>'</a:t>
            </a:r>
          </a:p>
          <a:p>
            <a:r>
              <a:rPr lang="en-US" dirty="0"/>
              <a:t> </a:t>
            </a:r>
            <a:r>
              <a:rPr lang="en-US" dirty="0" err="1"/>
              <a:t>xn_recovered_by_idct_full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'xn_recovered_by_idct_truncated4'</a:t>
            </a:r>
          </a:p>
          <a:p>
            <a:r>
              <a:rPr lang="en-US" dirty="0"/>
              <a:t>xn_recovered_by_idct_truncated4</a:t>
            </a:r>
          </a:p>
          <a:p>
            <a:r>
              <a:rPr lang="en-US" dirty="0" err="1"/>
              <a:t>disp</a:t>
            </a:r>
            <a:r>
              <a:rPr lang="en-US" dirty="0"/>
              <a:t>('the whole program shows for </a:t>
            </a:r>
            <a:r>
              <a:rPr lang="en-US" dirty="0" err="1"/>
              <a:t>dct</a:t>
            </a:r>
            <a:r>
              <a:rPr lang="en-US" dirty="0"/>
              <a:t> even you truncate 4 high frequency parameters')</a:t>
            </a:r>
          </a:p>
          <a:p>
            <a:r>
              <a:rPr lang="en-US" dirty="0" err="1"/>
              <a:t>disp</a:t>
            </a:r>
            <a:r>
              <a:rPr lang="en-US" dirty="0"/>
              <a:t>('you can still recovered most of  the original data </a:t>
            </a:r>
            <a:r>
              <a:rPr lang="en-US" dirty="0" err="1"/>
              <a:t>xn</a:t>
            </a:r>
            <a:r>
              <a:rPr lang="en-US" dirty="0"/>
              <a:t>')</a:t>
            </a:r>
          </a:p>
          <a:p>
            <a:r>
              <a:rPr lang="en-US" dirty="0" err="1"/>
              <a:t>disp</a:t>
            </a:r>
            <a:r>
              <a:rPr lang="en-US" dirty="0"/>
              <a:t>('but it is not true for </a:t>
            </a:r>
            <a:r>
              <a:rPr lang="en-US" dirty="0" err="1"/>
              <a:t>fft</a:t>
            </a:r>
            <a:r>
              <a:rPr lang="en-US" dirty="0"/>
              <a:t> , so </a:t>
            </a:r>
            <a:r>
              <a:rPr lang="en-US" dirty="0" err="1"/>
              <a:t>dct</a:t>
            </a:r>
            <a:r>
              <a:rPr lang="en-US" dirty="0"/>
              <a:t> is suitable for data compression, it is used in mp3 and jpeg')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B0630-527A-4A6A-9A7E-2C78939D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1D38-B5D4-4567-B661-92F3CEF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74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2225" cy="63658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ANSWER: </a:t>
            </a:r>
            <a:r>
              <a:rPr lang="en-US" altLang="en-US" dirty="0"/>
              <a:t>Exercise 3.0: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531813" y="914400"/>
            <a:ext cx="9067800" cy="5715000"/>
          </a:xfrm>
        </p:spPr>
        <p:txBody>
          <a:bodyPr/>
          <a:lstStyle/>
          <a:p>
            <a:r>
              <a:rPr lang="en-US" altLang="en-US" sz="2400" dirty="0"/>
              <a:t>Answer(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): also </a:t>
            </a:r>
            <a:r>
              <a:rPr lang="en-US" altLang="en-US" sz="2400" dirty="0">
                <a:sym typeface="Symbol" pitchFamily="18" charset="2"/>
              </a:rPr>
              <a:t>m</a:t>
            </a:r>
            <a:r>
              <a:rPr lang="en-US" altLang="en-US" sz="2400" dirty="0"/>
              <a:t>=600Hz, because it is a linear scale for this frequency range.</a:t>
            </a:r>
          </a:p>
          <a:p>
            <a:r>
              <a:rPr lang="en-US" altLang="en-US" sz="2400" dirty="0"/>
              <a:t>Answer (ii): By observation, in the Mel scale diagram it is from 2600 to 2750, so delta Mel (</a:t>
            </a:r>
            <a:r>
              <a:rPr lang="en-US" altLang="en-US" sz="2400" dirty="0">
                <a:sym typeface="Symbol" pitchFamily="18" charset="2"/>
              </a:rPr>
              <a:t></a:t>
            </a:r>
            <a:r>
              <a:rPr lang="en-US" altLang="en-US" sz="2400" dirty="0"/>
              <a:t>m) in the Mel scale from 2600 to 2750, </a:t>
            </a:r>
            <a:r>
              <a:rPr lang="en-US" altLang="en-US" sz="2400" dirty="0">
                <a:sym typeface="Symbol" pitchFamily="18" charset="2"/>
              </a:rPr>
              <a:t></a:t>
            </a:r>
            <a:r>
              <a:rPr lang="en-US" altLang="en-US" sz="2400" dirty="0"/>
              <a:t>m=150 . It is a log scale change. We can re-calculate the result using the formula M=2595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(1+f/700), </a:t>
            </a:r>
          </a:p>
          <a:p>
            <a:r>
              <a:rPr lang="en-US" altLang="en-US" sz="2400" dirty="0" err="1"/>
              <a:t>M_low</a:t>
            </a:r>
            <a:r>
              <a:rPr lang="en-US" altLang="en-US" sz="2400" dirty="0"/>
              <a:t>=2595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(1+f_low/700)= 2595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(1+6000/700),</a:t>
            </a:r>
          </a:p>
          <a:p>
            <a:r>
              <a:rPr lang="en-US" altLang="en-US" sz="2400" dirty="0" err="1"/>
              <a:t>M_high</a:t>
            </a:r>
            <a:r>
              <a:rPr lang="en-US" altLang="en-US" sz="2400" dirty="0"/>
              <a:t>=2595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(1+f_high/700)= 2595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(1+7000/700),</a:t>
            </a:r>
          </a:p>
          <a:p>
            <a:r>
              <a:rPr lang="en-US" altLang="en-US" sz="2400" dirty="0" err="1"/>
              <a:t>Delta_m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itchFamily="18" charset="2"/>
              </a:rPr>
              <a:t></a:t>
            </a:r>
            <a:r>
              <a:rPr lang="en-US" altLang="en-US" sz="2400" dirty="0"/>
              <a:t>m) = </a:t>
            </a:r>
            <a:r>
              <a:rPr lang="en-US" altLang="en-US" sz="2400" dirty="0" err="1"/>
              <a:t>M_high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M_low</a:t>
            </a:r>
            <a:r>
              <a:rPr lang="en-US" altLang="en-US" sz="2400" dirty="0"/>
              <a:t> = (2595* log10(1+7000/700))-( 2595* log10(1+6000/700)) =  156.7793 (</a:t>
            </a:r>
            <a:r>
              <a:rPr lang="en-US" altLang="en-US" sz="2400" dirty="0">
                <a:sym typeface="Symbol" pitchFamily="18" charset="2"/>
              </a:rPr>
              <a:t></a:t>
            </a:r>
            <a:r>
              <a:rPr lang="en-US" altLang="en-US" sz="2400" dirty="0"/>
              <a:t>m</a:t>
            </a:r>
            <a:r>
              <a:rPr lang="en-US" altLang="en-US" sz="2400" dirty="0">
                <a:sym typeface="Symbol" pitchFamily="18" charset="2"/>
              </a:rPr>
              <a:t></a:t>
            </a:r>
            <a:r>
              <a:rPr lang="en-US" altLang="en-US" sz="2400" dirty="0"/>
              <a:t>150 </a:t>
            </a:r>
            <a:r>
              <a:rPr lang="en-US" altLang="en-US" sz="2400" dirty="0">
                <a:sym typeface="Symbol" pitchFamily="18" charset="2"/>
              </a:rPr>
              <a:t>, which </a:t>
            </a:r>
            <a:r>
              <a:rPr lang="en-US" altLang="en-US" sz="2400" dirty="0"/>
              <a:t>agrees with the observation, it shows Mel scale is a  log scale for this frequency range)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8EE48-5658-40D4-81BD-886D78F8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F1250-8416-4772-840F-1189382F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45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Answer: </a:t>
            </a:r>
            <a:r>
              <a:rPr lang="en-US" altLang="en-US"/>
              <a:t>Class exercise 3.1</a:t>
            </a:r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 A speech waveform S has the values s0,s1,s2,s3,s4,s5,s6,s7,s8= [1,3,2,1,4,1,2,4,3]. The frame size is 4. 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Find the pre-emphasized wave if is 0.98.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Answer: 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s’1=s1- (0.98*s0)=3-1*0.98= 2.02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s’2=s2- (0.98*s1)=2-3*0.98= -0.94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s’3=s3- (0.98*s2)=1-2*0.98= -0.96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s’4=s4- (0.98*s3)=4-1*0.98= 3.02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s’5=s5- (0.98*s4)=1-4*0.98= -2.92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s’6=s6- (0.98*s5)=2-1*0.98= 1.02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s’7=s7- (0.98*s6)=4-2*0.98= 2.04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s’8=s8- (0.98*s7)=3-4*0.98= -0.92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lvl="1">
              <a:lnSpc>
                <a:spcPct val="90000"/>
              </a:lnSpc>
            </a:pPr>
            <a:endParaRPr lang="en-US" altLang="en-US" sz="19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FAE03-882E-4F91-AC92-F0041787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87A60-8A8E-4485-B15A-340A4F96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Answers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Exercise 3.2</a:t>
            </a:r>
          </a:p>
        </p:txBody>
      </p:sp>
      <p:sp>
        <p:nvSpPr>
          <p:cNvPr id="52229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9104313" cy="453072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 dirty="0"/>
              <a:t>Write error function at N=130,draw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on the graph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Write the error function at N=288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Why e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= 0?</a:t>
            </a:r>
          </a:p>
          <a:p>
            <a:pPr lvl="1" eaLnBrk="1" hangingPunct="1"/>
            <a:r>
              <a:rPr lang="en-US" altLang="en-US" sz="2000" dirty="0"/>
              <a:t>Answer: Because s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, s</a:t>
            </a:r>
            <a:r>
              <a:rPr lang="en-US" altLang="en-US" sz="2000" baseline="-25000" dirty="0"/>
              <a:t>-2</a:t>
            </a:r>
            <a:r>
              <a:rPr lang="en-US" altLang="en-US" sz="2000" dirty="0"/>
              <a:t>,.., s</a:t>
            </a:r>
            <a:r>
              <a:rPr lang="en-US" altLang="en-US" sz="2000" baseline="-25000" dirty="0"/>
              <a:t>-8</a:t>
            </a:r>
            <a:r>
              <a:rPr lang="en-US" altLang="en-US" sz="2000" dirty="0"/>
              <a:t> are outside the frame and they are considered as 0. The effect to the overall solution is very small.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 dirty="0"/>
              <a:t>Write E for n=1,..N-1, (showing n=1, 8, 130,288,511)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6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0" name="Object 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841375" y="2085975"/>
                <a:ext cx="6619875" cy="420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129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130−8=122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3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841375" y="2085975"/>
                <a:ext cx="6619875" cy="420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7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73113" y="3005138"/>
                <a:ext cx="7366000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288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286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288−8=280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73113" y="3005138"/>
                <a:ext cx="7366000" cy="46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9"/>
              <p:cNvSpPr txBox="1"/>
              <p:nvPr/>
            </p:nvSpPr>
            <p:spPr bwMode="auto">
              <a:xfrm>
                <a:off x="531813" y="5105400"/>
                <a:ext cx="8969375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288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288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32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3" y="5105400"/>
                <a:ext cx="8969375" cy="555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3" name="TextBox 1"/>
          <p:cNvSpPr txBox="1">
            <a:spLocks noChangeArrowheads="1"/>
          </p:cNvSpPr>
          <p:nvPr/>
        </p:nvSpPr>
        <p:spPr bwMode="auto">
          <a:xfrm>
            <a:off x="2817813" y="555625"/>
            <a:ext cx="133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measured</a:t>
            </a:r>
          </a:p>
        </p:txBody>
      </p:sp>
      <p:cxnSp>
        <p:nvCxnSpPr>
          <p:cNvPr id="52234" name="Straight Arrow Connector 3"/>
          <p:cNvCxnSpPr>
            <a:cxnSpLocks noChangeShapeType="1"/>
          </p:cNvCxnSpPr>
          <p:nvPr/>
        </p:nvCxnSpPr>
        <p:spPr bwMode="auto">
          <a:xfrm flipH="1">
            <a:off x="1751013" y="896938"/>
            <a:ext cx="1905000" cy="13128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TextBox 4"/>
          <p:cNvSpPr txBox="1">
            <a:spLocks noChangeArrowheads="1"/>
          </p:cNvSpPr>
          <p:nvPr/>
        </p:nvSpPr>
        <p:spPr bwMode="auto">
          <a:xfrm>
            <a:off x="4799013" y="896938"/>
            <a:ext cx="1266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predicted</a:t>
            </a:r>
          </a:p>
        </p:txBody>
      </p:sp>
      <p:cxnSp>
        <p:nvCxnSpPr>
          <p:cNvPr id="52236" name="Straight Arrow Connector 6"/>
          <p:cNvCxnSpPr>
            <a:cxnSpLocks noChangeShapeType="1"/>
          </p:cNvCxnSpPr>
          <p:nvPr/>
        </p:nvCxnSpPr>
        <p:spPr bwMode="auto">
          <a:xfrm flipH="1">
            <a:off x="2284413" y="1266825"/>
            <a:ext cx="2514600" cy="942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7" name="TextBox 7"/>
          <p:cNvSpPr txBox="1">
            <a:spLocks noChangeArrowheads="1"/>
          </p:cNvSpPr>
          <p:nvPr/>
        </p:nvSpPr>
        <p:spPr bwMode="auto">
          <a:xfrm>
            <a:off x="454025" y="3429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Prediction error</a:t>
            </a:r>
          </a:p>
        </p:txBody>
      </p:sp>
      <p:cxnSp>
        <p:nvCxnSpPr>
          <p:cNvPr id="52238" name="Straight Arrow Connector 9"/>
          <p:cNvCxnSpPr>
            <a:cxnSpLocks noChangeShapeType="1"/>
          </p:cNvCxnSpPr>
          <p:nvPr/>
        </p:nvCxnSpPr>
        <p:spPr bwMode="auto">
          <a:xfrm>
            <a:off x="495300" y="711200"/>
            <a:ext cx="417513" cy="1422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6ECEC1-AB61-4F76-A49D-0D4490D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4947C3-0EF7-4543-94D1-DF398B1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68DF-02DA-49D8-9092-E76F2DA11D1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Answer: </a:t>
            </a:r>
            <a:r>
              <a:rPr lang="en-US" altLang="zh-CN">
                <a:ea typeface="SimSun" pitchFamily="2" charset="-122"/>
              </a:rPr>
              <a:t>Class exercise 3.3 </a:t>
            </a:r>
            <a:endParaRPr lang="en-US" altLang="en-US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Frame size=4, first frame is [1,3,2,1]</a:t>
            </a:r>
          </a:p>
          <a:p>
            <a:pPr lvl="1"/>
            <a:r>
              <a:rPr lang="en-US" altLang="en-US"/>
              <a:t>r0=1x1+ 3x3 +2x2 +1x1=15</a:t>
            </a:r>
          </a:p>
          <a:p>
            <a:pPr lvl="1"/>
            <a:r>
              <a:rPr lang="en-US" altLang="en-US"/>
              <a:t>r1= 	   3x1 +2x3 +1x2=11</a:t>
            </a:r>
            <a:endParaRPr lang="en-US" altLang="en-US" sz="3200"/>
          </a:p>
          <a:p>
            <a:pPr lvl="1"/>
            <a:r>
              <a:rPr lang="en-US" altLang="en-US"/>
              <a:t>r2=                  2x1 +1x3=5</a:t>
            </a:r>
            <a:endParaRPr lang="en-US" altLang="en-US" sz="3200"/>
          </a:p>
          <a:p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4" name="Object 5"/>
              <p:cNvSpPr txBox="1"/>
              <p:nvPr/>
            </p:nvSpPr>
            <p:spPr bwMode="auto">
              <a:xfrm>
                <a:off x="1370013" y="3810000"/>
                <a:ext cx="2209800" cy="264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𝑖𝑛𝑣𝑒𝑟𝑠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1.0577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−0.4423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25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0013" y="3810000"/>
                <a:ext cx="2209800" cy="264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34C24-F9BB-407B-A945-1822C41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D3E70-0530-4615-9D6D-D607C931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258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</a:t>
            </a:r>
            <a:r>
              <a:rPr lang="en-US" dirty="0"/>
              <a:t>Exercise 3.4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762000"/>
            <a:ext cx="8912543" cy="5562600"/>
          </a:xfrm>
        </p:spPr>
        <p:txBody>
          <a:bodyPr>
            <a:normAutofit fontScale="40000" lnSpcReduction="20000"/>
          </a:bodyPr>
          <a:lstStyle/>
          <a:p>
            <a:r>
              <a:rPr lang="en-US" sz="4300" dirty="0"/>
              <a:t>Write the procedure for finding the cepstral coefficients of a speech signal S(k).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300" dirty="0"/>
              <a:t>s(n) time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300" dirty="0"/>
              <a:t>domain signal</a:t>
            </a:r>
          </a:p>
          <a:p>
            <a:pPr>
              <a:spcBef>
                <a:spcPct val="0"/>
              </a:spcBef>
              <a:buClrTx/>
              <a:buSzTx/>
              <a:buFont typeface="Wingdings"/>
              <a:buChar char="à"/>
            </a:pPr>
            <a:r>
              <a:rPr lang="en-US" altLang="en-US" sz="4300" dirty="0"/>
              <a:t>s’(k)=windowed(s(k)) Suppress two sides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300" dirty="0">
                <a:sym typeface="Wingdings" panose="05000000000000000000" pitchFamily="2" charset="2"/>
              </a:rPr>
              <a:t></a:t>
            </a:r>
            <a:r>
              <a:rPr lang="en-US" altLang="en-US" sz="4300" dirty="0"/>
              <a:t>|X(m)|=</a:t>
            </a:r>
            <a:r>
              <a:rPr lang="en-US" altLang="en-US" sz="4300" dirty="0" err="1"/>
              <a:t>dft</a:t>
            </a:r>
            <a:r>
              <a:rPr lang="en-US" altLang="en-US" sz="4300" dirty="0"/>
              <a:t>(s’(k))  = frequency signal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300" dirty="0">
                <a:sym typeface="Wingdings" panose="05000000000000000000" pitchFamily="2" charset="2"/>
              </a:rPr>
              <a:t></a:t>
            </a:r>
            <a:r>
              <a:rPr lang="en-US" altLang="en-US" sz="4300" dirty="0"/>
              <a:t>(</a:t>
            </a:r>
            <a:r>
              <a:rPr lang="en-US" altLang="en-US" sz="4300" dirty="0" err="1"/>
              <a:t>dft</a:t>
            </a:r>
            <a:r>
              <a:rPr lang="en-US" altLang="en-US" sz="4300" dirty="0"/>
              <a:t>=discrete Fourier transform)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300" dirty="0">
                <a:sym typeface="Wingdings" panose="05000000000000000000" pitchFamily="2" charset="2"/>
              </a:rPr>
              <a:t></a:t>
            </a:r>
            <a:r>
              <a:rPr lang="en-US" altLang="en-US" sz="4300" dirty="0"/>
              <a:t>Log (|X(m)|)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300" dirty="0">
                <a:sym typeface="Wingdings" panose="05000000000000000000" pitchFamily="2" charset="2"/>
              </a:rPr>
              <a:t></a:t>
            </a:r>
            <a:r>
              <a:rPr lang="en-US" altLang="en-US" sz="4300" dirty="0"/>
              <a:t>C(n)=</a:t>
            </a:r>
            <a:r>
              <a:rPr lang="en-US" altLang="en-US" sz="4300" dirty="0" err="1"/>
              <a:t>iDft</a:t>
            </a:r>
            <a:r>
              <a:rPr lang="en-US" altLang="en-US" sz="4300" dirty="0"/>
              <a:t>(Log (|X(m)|))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300" dirty="0"/>
              <a:t>C(n) =</a:t>
            </a:r>
            <a:r>
              <a:rPr lang="en-US" altLang="en-US" sz="4300" dirty="0" err="1"/>
              <a:t>Cepstrum</a:t>
            </a:r>
            <a:r>
              <a:rPr lang="en-US" altLang="en-US" sz="4300" dirty="0"/>
              <a:t> coefficients</a:t>
            </a:r>
          </a:p>
          <a:p>
            <a:r>
              <a:rPr lang="en-US" sz="4300" dirty="0"/>
              <a:t>Why do we need low time liftering?</a:t>
            </a:r>
          </a:p>
          <a:p>
            <a:pPr lvl="1"/>
            <a:r>
              <a:rPr lang="en-US" sz="3700" dirty="0"/>
              <a:t>Answer: remove glottal excitation, so that vocal track responses can be found</a:t>
            </a:r>
          </a:p>
          <a:p>
            <a:r>
              <a:rPr lang="en-US" sz="4300" dirty="0"/>
              <a:t>Why do we need high time liftering?</a:t>
            </a:r>
          </a:p>
          <a:p>
            <a:pPr lvl="1"/>
            <a:r>
              <a:rPr lang="en-US" sz="3700" dirty="0"/>
              <a:t>Answer: remove vocal track information , so that glottal excitation can be found</a:t>
            </a:r>
          </a:p>
          <a:p>
            <a:r>
              <a:rPr lang="en-US" altLang="zh-CN" sz="4300" i="1" dirty="0">
                <a:ea typeface="SimSun" pitchFamily="2" charset="-122"/>
              </a:rPr>
              <a:t>Given X(m) is the spectrum , </a:t>
            </a:r>
            <a:r>
              <a:rPr lang="en-US" altLang="en-US" sz="4300" i="1" dirty="0"/>
              <a:t>C(n) is the </a:t>
            </a:r>
            <a:r>
              <a:rPr lang="en-US" altLang="en-US" sz="4300" i="1" dirty="0" err="1"/>
              <a:t>cepstrum</a:t>
            </a:r>
            <a:r>
              <a:rPr lang="en-US" sz="4300" dirty="0"/>
              <a:t> , E(m) is the glottal excitation and H(m) is the vocal track response and </a:t>
            </a:r>
          </a:p>
          <a:p>
            <a:pPr lvl="1"/>
            <a:r>
              <a:rPr lang="en-US" altLang="zh-CN" sz="3700" i="1" dirty="0">
                <a:ea typeface="SimSun" pitchFamily="2" charset="-122"/>
              </a:rPr>
              <a:t>|X(w)| = |E(m)|.|H(m)|</a:t>
            </a:r>
          </a:p>
          <a:p>
            <a:pPr lvl="1"/>
            <a:r>
              <a:rPr lang="en-US" altLang="zh-CN" sz="3700" i="1" dirty="0">
                <a:ea typeface="SimSun" pitchFamily="2" charset="-122"/>
              </a:rPr>
              <a:t>log</a:t>
            </a:r>
            <a:r>
              <a:rPr lang="en-US" altLang="zh-CN" sz="3700" i="1" baseline="-25000" dirty="0">
                <a:ea typeface="SimSun" pitchFamily="2" charset="-122"/>
              </a:rPr>
              <a:t>10 </a:t>
            </a:r>
            <a:r>
              <a:rPr lang="en-US" altLang="zh-CN" sz="3700" i="1" dirty="0">
                <a:ea typeface="SimSun" pitchFamily="2" charset="-122"/>
              </a:rPr>
              <a:t>|X(m)|= log</a:t>
            </a:r>
            <a:r>
              <a:rPr lang="en-US" altLang="zh-CN" sz="3700" i="1" baseline="-25000" dirty="0">
                <a:ea typeface="SimSun" pitchFamily="2" charset="-122"/>
              </a:rPr>
              <a:t>10</a:t>
            </a:r>
            <a:r>
              <a:rPr lang="en-US" altLang="zh-CN" sz="3700" i="1" dirty="0">
                <a:ea typeface="SimSun" pitchFamily="2" charset="-122"/>
              </a:rPr>
              <a:t>{|E(m)|}+ log</a:t>
            </a:r>
            <a:r>
              <a:rPr lang="en-US" altLang="zh-CN" sz="3700" i="1" baseline="-25000" dirty="0">
                <a:ea typeface="SimSun" pitchFamily="2" charset="-122"/>
              </a:rPr>
              <a:t>10</a:t>
            </a:r>
            <a:r>
              <a:rPr lang="en-US" altLang="zh-CN" sz="3700" i="1" dirty="0">
                <a:ea typeface="SimSun" pitchFamily="2" charset="-122"/>
              </a:rPr>
              <a:t>{|H(m)|}</a:t>
            </a:r>
          </a:p>
          <a:p>
            <a:pPr lvl="1"/>
            <a:r>
              <a:rPr lang="en-US" altLang="en-US" sz="3700" i="1" dirty="0" err="1"/>
              <a:t>Cepstrum</a:t>
            </a:r>
            <a:r>
              <a:rPr lang="en-US" altLang="en-US" sz="3700" i="1" dirty="0"/>
              <a:t> C(n)=IDFT(</a:t>
            </a:r>
            <a:r>
              <a:rPr lang="en-US" altLang="zh-CN" sz="3700" i="1" dirty="0">
                <a:ea typeface="SimSun" pitchFamily="2" charset="-122"/>
              </a:rPr>
              <a:t>log</a:t>
            </a:r>
            <a:r>
              <a:rPr lang="en-US" altLang="zh-CN" sz="3700" i="1" baseline="-25000" dirty="0">
                <a:ea typeface="SimSun" pitchFamily="2" charset="-122"/>
              </a:rPr>
              <a:t>10 </a:t>
            </a:r>
            <a:r>
              <a:rPr lang="en-US" altLang="zh-CN" sz="3700" i="1" dirty="0">
                <a:ea typeface="SimSun" pitchFamily="2" charset="-122"/>
              </a:rPr>
              <a:t>|X(w)|)=IDFT(log</a:t>
            </a:r>
            <a:r>
              <a:rPr lang="en-US" altLang="zh-CN" sz="3700" i="1" baseline="-25000" dirty="0">
                <a:ea typeface="SimSun" pitchFamily="2" charset="-122"/>
              </a:rPr>
              <a:t>10</a:t>
            </a:r>
            <a:r>
              <a:rPr lang="en-US" altLang="zh-CN" sz="3700" i="1" dirty="0">
                <a:ea typeface="SimSun" pitchFamily="2" charset="-122"/>
              </a:rPr>
              <a:t>{|E(m)|}+ log</a:t>
            </a:r>
            <a:r>
              <a:rPr lang="en-US" altLang="zh-CN" sz="3700" i="1" baseline="-25000" dirty="0">
                <a:ea typeface="SimSun" pitchFamily="2" charset="-122"/>
              </a:rPr>
              <a:t>10</a:t>
            </a:r>
            <a:r>
              <a:rPr lang="en-US" altLang="zh-CN" sz="3700" i="1" dirty="0">
                <a:ea typeface="SimSun" pitchFamily="2" charset="-122"/>
              </a:rPr>
              <a:t>{|H(m|})</a:t>
            </a:r>
            <a:endParaRPr lang="en-US" altLang="en-US" sz="3700" i="1" dirty="0"/>
          </a:p>
          <a:p>
            <a:pPr lvl="1"/>
            <a:r>
              <a:rPr lang="en-US" sz="3700" dirty="0"/>
              <a:t>Why do </a:t>
            </a:r>
            <a:r>
              <a:rPr lang="en-US" sz="3700" dirty="0" err="1"/>
              <a:t>cepstrum</a:t>
            </a:r>
            <a:r>
              <a:rPr lang="en-US" sz="3700" dirty="0"/>
              <a:t>  rather spectrum is used  for glottal excitation E(m) removal?</a:t>
            </a:r>
          </a:p>
          <a:p>
            <a:pPr lvl="1"/>
            <a:endParaRPr lang="en-US" altLang="zh-CN" sz="3700" dirty="0">
              <a:ea typeface="SimSun" pitchFamily="2" charset="-122"/>
            </a:endParaRPr>
          </a:p>
          <a:p>
            <a:pPr lvl="1"/>
            <a:r>
              <a:rPr lang="en-US" altLang="zh-CN" sz="3700" dirty="0">
                <a:ea typeface="SimSun" pitchFamily="2" charset="-122"/>
              </a:rPr>
              <a:t>Answer: Because spectrum, E and H are mixed by multiplication, While in </a:t>
            </a:r>
            <a:r>
              <a:rPr lang="en-US" altLang="en-US" sz="3700" i="1" dirty="0" err="1"/>
              <a:t>Cepstrum</a:t>
            </a:r>
            <a:r>
              <a:rPr lang="en-US" altLang="en-US" sz="3700" i="1" dirty="0"/>
              <a:t> </a:t>
            </a:r>
          </a:p>
          <a:p>
            <a:r>
              <a:rPr lang="en-US" altLang="zh-CN" sz="4300" dirty="0">
                <a:ea typeface="SimSun" pitchFamily="2" charset="-122"/>
              </a:rPr>
              <a:t>Glottal excitation E and vocal track characteristic H are appear separately on the quefrency axis indexed by n. So it can easily be separated.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08D9-7B31-4DAE-8A77-E9C594B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6600-4DA3-4F51-B715-BED644F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8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Filtering method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571341" y="1087310"/>
            <a:ext cx="8912543" cy="452596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Example: For each frame (N=30 </a:t>
            </a:r>
            <a:r>
              <a:rPr lang="en-US" altLang="zh-TW" sz="2800" dirty="0" err="1">
                <a:ea typeface="新細明體" pitchFamily="18" charset="-120"/>
              </a:rPr>
              <a:t>ms</a:t>
            </a:r>
            <a:r>
              <a:rPr lang="en-US" altLang="zh-TW" sz="2800" dirty="0">
                <a:ea typeface="新細明體" pitchFamily="18" charset="-120"/>
              </a:rPr>
              <a:t>), a set of filter outputs will be calculated. (frame overlap 5ms), that is non-overlapping  samples=</a:t>
            </a:r>
            <a:r>
              <a:rPr lang="en-US" altLang="zh-TW" sz="2800" dirty="0" err="1">
                <a:ea typeface="新細明體" pitchFamily="18" charset="-120"/>
              </a:rPr>
              <a:t>hop_length</a:t>
            </a:r>
            <a:r>
              <a:rPr lang="en-US" altLang="zh-TW" sz="2800" dirty="0">
                <a:ea typeface="新細明體" pitchFamily="18" charset="-120"/>
              </a:rPr>
              <a:t>=</a:t>
            </a:r>
            <a:r>
              <a:rPr lang="en-US" altLang="zh-TW" sz="2800" dirty="0" err="1">
                <a:ea typeface="新細明體" pitchFamily="18" charset="-120"/>
              </a:rPr>
              <a:t>hop_size</a:t>
            </a:r>
            <a:r>
              <a:rPr lang="en-US" altLang="zh-TW" sz="2800" dirty="0">
                <a:ea typeface="新細明體" pitchFamily="18" charset="-120"/>
              </a:rPr>
              <a:t>=N-5ms.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There are many different methods for setting the filter bandwidths -- uniform or non-uniform</a:t>
            </a:r>
          </a:p>
        </p:txBody>
      </p:sp>
      <p:grpSp>
        <p:nvGrpSpPr>
          <p:cNvPr id="8198" name="Group 83"/>
          <p:cNvGrpSpPr>
            <a:grpSpLocks/>
          </p:cNvGrpSpPr>
          <p:nvPr/>
        </p:nvGrpSpPr>
        <p:grpSpPr bwMode="auto">
          <a:xfrm>
            <a:off x="1217613" y="3878263"/>
            <a:ext cx="5410200" cy="2446338"/>
            <a:chOff x="767" y="2443"/>
            <a:chExt cx="3408" cy="1541"/>
          </a:xfrm>
        </p:grpSpPr>
        <p:pic>
          <p:nvPicPr>
            <p:cNvPr id="820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" y="2668"/>
              <a:ext cx="19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Line 42"/>
            <p:cNvSpPr>
              <a:spLocks noChangeShapeType="1"/>
            </p:cNvSpPr>
            <p:nvPr/>
          </p:nvSpPr>
          <p:spPr bwMode="auto">
            <a:xfrm>
              <a:off x="2351" y="324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49"/>
            <p:cNvSpPr txBox="1">
              <a:spLocks noChangeArrowheads="1"/>
            </p:cNvSpPr>
            <p:nvPr/>
          </p:nvSpPr>
          <p:spPr bwMode="auto">
            <a:xfrm>
              <a:off x="767" y="3148"/>
              <a:ext cx="10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i</a:t>
              </a:r>
            </a:p>
          </p:txBody>
        </p:sp>
        <p:sp>
          <p:nvSpPr>
            <p:cNvPr id="8211" name="Text Box 50"/>
            <p:cNvSpPr txBox="1">
              <a:spLocks noChangeArrowheads="1"/>
            </p:cNvSpPr>
            <p:nvPr/>
          </p:nvSpPr>
          <p:spPr bwMode="auto">
            <a:xfrm>
              <a:off x="815" y="338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i+1</a:t>
              </a:r>
            </a:p>
          </p:txBody>
        </p:sp>
        <p:sp>
          <p:nvSpPr>
            <p:cNvPr id="8212" name="Oval 54"/>
            <p:cNvSpPr>
              <a:spLocks noChangeArrowheads="1"/>
            </p:cNvSpPr>
            <p:nvPr/>
          </p:nvSpPr>
          <p:spPr bwMode="auto">
            <a:xfrm>
              <a:off x="2783" y="393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3" name="Oval 55"/>
            <p:cNvSpPr>
              <a:spLocks noChangeArrowheads="1"/>
            </p:cNvSpPr>
            <p:nvPr/>
          </p:nvSpPr>
          <p:spPr bwMode="auto">
            <a:xfrm>
              <a:off x="2639" y="38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4" name="Text Box 56"/>
            <p:cNvSpPr txBox="1">
              <a:spLocks noChangeArrowheads="1"/>
            </p:cNvSpPr>
            <p:nvPr/>
          </p:nvSpPr>
          <p:spPr bwMode="auto">
            <a:xfrm>
              <a:off x="911" y="358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 frame i+2</a:t>
              </a:r>
            </a:p>
          </p:txBody>
        </p:sp>
        <p:sp>
          <p:nvSpPr>
            <p:cNvPr id="8215" name="Line 57"/>
            <p:cNvSpPr>
              <a:spLocks noChangeShapeType="1"/>
            </p:cNvSpPr>
            <p:nvPr/>
          </p:nvSpPr>
          <p:spPr bwMode="auto">
            <a:xfrm>
              <a:off x="2447" y="350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58"/>
            <p:cNvSpPr>
              <a:spLocks noChangeShapeType="1"/>
            </p:cNvSpPr>
            <p:nvPr/>
          </p:nvSpPr>
          <p:spPr bwMode="auto">
            <a:xfrm>
              <a:off x="2591" y="374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59"/>
            <p:cNvSpPr txBox="1">
              <a:spLocks noChangeArrowheads="1"/>
            </p:cNvSpPr>
            <p:nvPr/>
          </p:nvSpPr>
          <p:spPr bwMode="auto">
            <a:xfrm>
              <a:off x="1045" y="2443"/>
              <a:ext cx="1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Input waveform</a:t>
              </a:r>
            </a:p>
          </p:txBody>
        </p:sp>
        <p:grpSp>
          <p:nvGrpSpPr>
            <p:cNvPr id="8218" name="Group 72"/>
            <p:cNvGrpSpPr>
              <a:grpSpLocks/>
            </p:cNvGrpSpPr>
            <p:nvPr/>
          </p:nvGrpSpPr>
          <p:grpSpPr bwMode="auto">
            <a:xfrm>
              <a:off x="1823" y="3072"/>
              <a:ext cx="338" cy="298"/>
              <a:chOff x="1823" y="3072"/>
              <a:chExt cx="338" cy="298"/>
            </a:xfrm>
          </p:grpSpPr>
          <p:sp>
            <p:nvSpPr>
              <p:cNvPr id="8229" name="Line 43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44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45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Text Box 60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grpSp>
          <p:nvGrpSpPr>
            <p:cNvPr id="8219" name="Group 73"/>
            <p:cNvGrpSpPr>
              <a:grpSpLocks/>
            </p:cNvGrpSpPr>
            <p:nvPr/>
          </p:nvGrpSpPr>
          <p:grpSpPr bwMode="auto">
            <a:xfrm>
              <a:off x="2015" y="3360"/>
              <a:ext cx="338" cy="298"/>
              <a:chOff x="1823" y="3072"/>
              <a:chExt cx="338" cy="298"/>
            </a:xfrm>
          </p:grpSpPr>
          <p:sp>
            <p:nvSpPr>
              <p:cNvPr id="8225" name="Line 74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75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76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Text Box 77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  <p:grpSp>
          <p:nvGrpSpPr>
            <p:cNvPr id="8220" name="Group 78"/>
            <p:cNvGrpSpPr>
              <a:grpSpLocks/>
            </p:cNvGrpSpPr>
            <p:nvPr/>
          </p:nvGrpSpPr>
          <p:grpSpPr bwMode="auto">
            <a:xfrm>
              <a:off x="2207" y="3648"/>
              <a:ext cx="338" cy="298"/>
              <a:chOff x="1823" y="3072"/>
              <a:chExt cx="338" cy="298"/>
            </a:xfrm>
          </p:grpSpPr>
          <p:sp>
            <p:nvSpPr>
              <p:cNvPr id="8221" name="Line 79"/>
              <p:cNvSpPr>
                <a:spLocks noChangeShapeType="1"/>
              </p:cNvSpPr>
              <p:nvPr/>
            </p:nvSpPr>
            <p:spPr bwMode="auto">
              <a:xfrm>
                <a:off x="187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0"/>
              <p:cNvSpPr>
                <a:spLocks noChangeShapeType="1"/>
              </p:cNvSpPr>
              <p:nvPr/>
            </p:nvSpPr>
            <p:spPr bwMode="auto">
              <a:xfrm>
                <a:off x="2111" y="3072"/>
                <a:ext cx="0" cy="2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Line 81"/>
              <p:cNvSpPr>
                <a:spLocks noChangeShapeType="1"/>
              </p:cNvSpPr>
              <p:nvPr/>
            </p:nvSpPr>
            <p:spPr bwMode="auto">
              <a:xfrm>
                <a:off x="1871" y="31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Text Box 82"/>
              <p:cNvSpPr txBox="1">
                <a:spLocks noChangeArrowheads="1"/>
              </p:cNvSpPr>
              <p:nvPr/>
            </p:nvSpPr>
            <p:spPr bwMode="auto">
              <a:xfrm>
                <a:off x="1823" y="3216"/>
                <a:ext cx="33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30ms</a:t>
                </a:r>
              </a:p>
            </p:txBody>
          </p:sp>
        </p:grpSp>
      </p:grpSp>
      <p:sp>
        <p:nvSpPr>
          <p:cNvPr id="8199" name="Line 84"/>
          <p:cNvSpPr>
            <a:spLocks noChangeShapeType="1"/>
          </p:cNvSpPr>
          <p:nvPr/>
        </p:nvSpPr>
        <p:spPr bwMode="auto">
          <a:xfrm>
            <a:off x="3656013" y="6248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5"/>
          <p:cNvSpPr>
            <a:spLocks noChangeShapeType="1"/>
          </p:cNvSpPr>
          <p:nvPr/>
        </p:nvSpPr>
        <p:spPr bwMode="auto">
          <a:xfrm>
            <a:off x="3579813" y="6248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86"/>
          <p:cNvSpPr>
            <a:spLocks noChangeShapeType="1"/>
          </p:cNvSpPr>
          <p:nvPr/>
        </p:nvSpPr>
        <p:spPr bwMode="auto">
          <a:xfrm>
            <a:off x="3351213" y="6324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87"/>
          <p:cNvSpPr>
            <a:spLocks noChangeShapeType="1"/>
          </p:cNvSpPr>
          <p:nvPr/>
        </p:nvSpPr>
        <p:spPr bwMode="auto">
          <a:xfrm flipH="1">
            <a:off x="3656013" y="6324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88"/>
          <p:cNvSpPr txBox="1">
            <a:spLocks noChangeArrowheads="1"/>
          </p:cNvSpPr>
          <p:nvPr/>
        </p:nvSpPr>
        <p:spPr bwMode="auto">
          <a:xfrm>
            <a:off x="3487738" y="6457950"/>
            <a:ext cx="45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5ms</a:t>
            </a:r>
          </a:p>
        </p:txBody>
      </p:sp>
      <p:sp>
        <p:nvSpPr>
          <p:cNvPr id="8204" name="Text Box 89"/>
          <p:cNvSpPr txBox="1">
            <a:spLocks noChangeArrowheads="1"/>
          </p:cNvSpPr>
          <p:nvPr/>
        </p:nvSpPr>
        <p:spPr bwMode="auto">
          <a:xfrm>
            <a:off x="6627813" y="4953000"/>
            <a:ext cx="2919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outputs (v1,v2,…)</a:t>
            </a:r>
          </a:p>
        </p:txBody>
      </p:sp>
      <p:sp>
        <p:nvSpPr>
          <p:cNvPr id="8205" name="Text Box 90"/>
          <p:cNvSpPr txBox="1">
            <a:spLocks noChangeArrowheads="1"/>
          </p:cNvSpPr>
          <p:nvPr/>
        </p:nvSpPr>
        <p:spPr bwMode="auto">
          <a:xfrm>
            <a:off x="6627813" y="5410200"/>
            <a:ext cx="304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outputs (v’1,v’2,…)</a:t>
            </a:r>
          </a:p>
        </p:txBody>
      </p:sp>
      <p:sp>
        <p:nvSpPr>
          <p:cNvPr id="8206" name="Text Box 91"/>
          <p:cNvSpPr txBox="1">
            <a:spLocks noChangeArrowheads="1"/>
          </p:cNvSpPr>
          <p:nvPr/>
        </p:nvSpPr>
        <p:spPr bwMode="auto">
          <a:xfrm>
            <a:off x="6627813" y="5791200"/>
            <a:ext cx="3167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outputs (v’’1,v’’2,…)</a:t>
            </a:r>
          </a:p>
        </p:txBody>
      </p:sp>
      <p:cxnSp>
        <p:nvCxnSpPr>
          <p:cNvPr id="8207" name="Straight Connector 2"/>
          <p:cNvCxnSpPr>
            <a:cxnSpLocks noChangeShapeType="1"/>
            <a:stCxn id="8226" idx="0"/>
            <a:endCxn id="8199" idx="0"/>
          </p:cNvCxnSpPr>
          <p:nvPr/>
        </p:nvCxnSpPr>
        <p:spPr bwMode="auto">
          <a:xfrm>
            <a:off x="3656013" y="5334000"/>
            <a:ext cx="0" cy="9144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>
          <a:xfrm>
            <a:off x="11352212" y="4061619"/>
            <a:ext cx="76200" cy="17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C339-A712-462A-8C16-4F10068B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A3D5-0749-439D-8285-4B84424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How to determine filter band ranges</a:t>
            </a:r>
            <a:endParaRPr lang="en-US" alt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pervious example of using 4 linear filters is too simple and primitive.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We will discuss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Uniform filter banks</a:t>
            </a:r>
            <a:endParaRPr lang="en-US" altLang="zh-CN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800" dirty="0">
                <a:ea typeface="新細明體" pitchFamily="18" charset="-120"/>
              </a:rPr>
              <a:t>Non-uniform filter banks</a:t>
            </a:r>
            <a:r>
              <a:rPr lang="en-US" altLang="zh-CN" sz="2800" dirty="0">
                <a:ea typeface="新細明體" pitchFamily="18" charset="-120"/>
              </a:rPr>
              <a:t>: Log frequency</a:t>
            </a:r>
          </a:p>
          <a:p>
            <a:pPr lvl="1" eaLnBrk="1" hangingPunct="1"/>
            <a:r>
              <a:rPr lang="en-US" altLang="en-US" dirty="0"/>
              <a:t>Mel filter bands</a:t>
            </a:r>
            <a:endParaRPr lang="en-US" altLang="zh-CN" dirty="0">
              <a:ea typeface="新細明體" pitchFamily="18" charset="-120"/>
            </a:endParaRPr>
          </a:p>
          <a:p>
            <a:pPr eaLnBrk="1" hangingPunct="1"/>
            <a:endParaRPr lang="en-US" altLang="zh-CN" dirty="0">
              <a:ea typeface="新細明體" pitchFamily="18" charset="-120"/>
            </a:endParaRPr>
          </a:p>
          <a:p>
            <a:pPr eaLnBrk="1" hangingPunct="1"/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2010-B56F-4B84-975E-FACBFD57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06CDD-F8A3-4EEA-B3B6-53C12394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Uniform Filter Banks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600200"/>
            <a:ext cx="8912225" cy="45307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Uniform filter banks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bandwidth B= Sampling Freq... (Fs)/no. of banks (N)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For example, Fs=10Kz, N=20 then B=500Hz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Simple to implement but not too useful</a:t>
            </a:r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990600" y="5943600"/>
            <a:ext cx="775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 flipV="1">
            <a:off x="9906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1751013" y="5105400"/>
            <a:ext cx="893762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2646363" y="5111750"/>
            <a:ext cx="89535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3554413" y="5111750"/>
            <a:ext cx="89535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4462463" y="5111750"/>
            <a:ext cx="89535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5370513" y="5111750"/>
            <a:ext cx="89535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6278563" y="5111750"/>
            <a:ext cx="89535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7186613" y="5111750"/>
            <a:ext cx="893762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8729663" y="57753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freq..</a:t>
            </a:r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1293813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2132013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2894013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0259" name="Rectangle 17"/>
          <p:cNvSpPr>
            <a:spLocks noChangeArrowheads="1"/>
          </p:cNvSpPr>
          <p:nvPr/>
        </p:nvSpPr>
        <p:spPr bwMode="auto">
          <a:xfrm>
            <a:off x="3808413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722813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0261" name="Rectangle 19"/>
          <p:cNvSpPr>
            <a:spLocks noChangeArrowheads="1"/>
          </p:cNvSpPr>
          <p:nvPr/>
        </p:nvSpPr>
        <p:spPr bwMode="auto">
          <a:xfrm>
            <a:off x="6502400" y="4632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....</a:t>
            </a:r>
          </a:p>
        </p:txBody>
      </p:sp>
      <p:sp>
        <p:nvSpPr>
          <p:cNvPr id="10262" name="Rectangle 20"/>
          <p:cNvSpPr>
            <a:spLocks noChangeArrowheads="1"/>
          </p:cNvSpPr>
          <p:nvPr/>
        </p:nvSpPr>
        <p:spPr bwMode="auto">
          <a:xfrm>
            <a:off x="7410450" y="46323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Q</a:t>
            </a:r>
          </a:p>
        </p:txBody>
      </p:sp>
      <p:sp>
        <p:nvSpPr>
          <p:cNvPr id="10263" name="Rectangle 21"/>
          <p:cNvSpPr>
            <a:spLocks noChangeArrowheads="1"/>
          </p:cNvSpPr>
          <p:nvPr/>
        </p:nvSpPr>
        <p:spPr bwMode="auto">
          <a:xfrm>
            <a:off x="1446213" y="6096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500</a:t>
            </a:r>
          </a:p>
        </p:txBody>
      </p:sp>
      <p:sp>
        <p:nvSpPr>
          <p:cNvPr id="10264" name="Rectangle 22"/>
          <p:cNvSpPr>
            <a:spLocks noChangeArrowheads="1"/>
          </p:cNvSpPr>
          <p:nvPr/>
        </p:nvSpPr>
        <p:spPr bwMode="auto">
          <a:xfrm>
            <a:off x="2459038" y="60801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K</a:t>
            </a:r>
          </a:p>
        </p:txBody>
      </p:sp>
      <p:sp>
        <p:nvSpPr>
          <p:cNvPr id="10265" name="Rectangle 23"/>
          <p:cNvSpPr>
            <a:spLocks noChangeArrowheads="1"/>
          </p:cNvSpPr>
          <p:nvPr/>
        </p:nvSpPr>
        <p:spPr bwMode="auto">
          <a:xfrm>
            <a:off x="3284538" y="6080125"/>
            <a:ext cx="78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1.5</a:t>
            </a:r>
            <a:r>
              <a:rPr lang="en-US" altLang="zh-TW" sz="2400">
                <a:latin typeface="Times New Roman" pitchFamily="18" charset="0"/>
              </a:rPr>
              <a:t>K</a:t>
            </a:r>
          </a:p>
        </p:txBody>
      </p:sp>
      <p:sp>
        <p:nvSpPr>
          <p:cNvPr id="10266" name="Rectangle 24"/>
          <p:cNvSpPr>
            <a:spLocks noChangeArrowheads="1"/>
          </p:cNvSpPr>
          <p:nvPr/>
        </p:nvSpPr>
        <p:spPr bwMode="auto">
          <a:xfrm>
            <a:off x="4273550" y="60801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K</a:t>
            </a:r>
          </a:p>
        </p:txBody>
      </p:sp>
      <p:sp>
        <p:nvSpPr>
          <p:cNvPr id="10267" name="Rectangle 25"/>
          <p:cNvSpPr>
            <a:spLocks noChangeArrowheads="1"/>
          </p:cNvSpPr>
          <p:nvPr/>
        </p:nvSpPr>
        <p:spPr bwMode="auto">
          <a:xfrm>
            <a:off x="5181600" y="6080125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2.5</a:t>
            </a:r>
            <a:r>
              <a:rPr lang="en-US" altLang="zh-TW" sz="2400">
                <a:latin typeface="Times New Roman" pitchFamily="18" charset="0"/>
              </a:rPr>
              <a:t>K</a:t>
            </a:r>
          </a:p>
        </p:txBody>
      </p:sp>
      <p:sp>
        <p:nvSpPr>
          <p:cNvPr id="10268" name="Rectangle 26"/>
          <p:cNvSpPr>
            <a:spLocks noChangeArrowheads="1"/>
          </p:cNvSpPr>
          <p:nvPr/>
        </p:nvSpPr>
        <p:spPr bwMode="auto">
          <a:xfrm>
            <a:off x="6007100" y="60801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3</a:t>
            </a:r>
            <a:r>
              <a:rPr lang="en-US" altLang="zh-TW" sz="2400">
                <a:latin typeface="Times New Roman" pitchFamily="18" charset="0"/>
              </a:rPr>
              <a:t>K</a:t>
            </a:r>
          </a:p>
        </p:txBody>
      </p:sp>
      <p:sp>
        <p:nvSpPr>
          <p:cNvPr id="10269" name="Rectangle 27"/>
          <p:cNvSpPr>
            <a:spLocks noChangeArrowheads="1"/>
          </p:cNvSpPr>
          <p:nvPr/>
        </p:nvSpPr>
        <p:spPr bwMode="auto">
          <a:xfrm>
            <a:off x="6750050" y="6080125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10270" name="Rectangle 28"/>
          <p:cNvSpPr>
            <a:spLocks noChangeArrowheads="1"/>
          </p:cNvSpPr>
          <p:nvPr/>
        </p:nvSpPr>
        <p:spPr bwMode="auto">
          <a:xfrm>
            <a:off x="8729663" y="600392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(</a:t>
            </a:r>
            <a:r>
              <a:rPr lang="en-US" altLang="zh-TW" sz="2400">
                <a:latin typeface="Times New Roman" pitchFamily="18" charset="0"/>
              </a:rPr>
              <a:t>Hz)</a:t>
            </a:r>
          </a:p>
        </p:txBody>
      </p:sp>
      <p:sp>
        <p:nvSpPr>
          <p:cNvPr id="10271" name="Text Box 29"/>
          <p:cNvSpPr txBox="1">
            <a:spLocks noChangeArrowheads="1"/>
          </p:cNvSpPr>
          <p:nvPr/>
        </p:nvSpPr>
        <p:spPr bwMode="auto">
          <a:xfrm>
            <a:off x="206375" y="3913188"/>
            <a:ext cx="935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</a:t>
            </a:r>
          </a:p>
        </p:txBody>
      </p:sp>
      <p:sp>
        <p:nvSpPr>
          <p:cNvPr id="10272" name="Text Box 30"/>
          <p:cNvSpPr txBox="1">
            <a:spLocks noChangeArrowheads="1"/>
          </p:cNvSpPr>
          <p:nvPr/>
        </p:nvSpPr>
        <p:spPr bwMode="auto">
          <a:xfrm>
            <a:off x="1180747" y="4077922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v1</a:t>
            </a:r>
          </a:p>
        </p:txBody>
      </p:sp>
      <p:sp>
        <p:nvSpPr>
          <p:cNvPr id="10273" name="Text Box 31"/>
          <p:cNvSpPr txBox="1">
            <a:spLocks noChangeArrowheads="1"/>
          </p:cNvSpPr>
          <p:nvPr/>
        </p:nvSpPr>
        <p:spPr bwMode="auto">
          <a:xfrm>
            <a:off x="1983581" y="4052887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10274" name="Text Box 32"/>
          <p:cNvSpPr txBox="1">
            <a:spLocks noChangeArrowheads="1"/>
          </p:cNvSpPr>
          <p:nvPr/>
        </p:nvSpPr>
        <p:spPr bwMode="auto">
          <a:xfrm>
            <a:off x="2770445" y="4029869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10275" name="AutoShape 33"/>
          <p:cNvSpPr>
            <a:spLocks/>
          </p:cNvSpPr>
          <p:nvPr/>
        </p:nvSpPr>
        <p:spPr bwMode="auto">
          <a:xfrm rot="5400000">
            <a:off x="1284824" y="4238089"/>
            <a:ext cx="251254" cy="614276"/>
          </a:xfrm>
          <a:prstGeom prst="leftBrace">
            <a:avLst>
              <a:gd name="adj1" fmla="val 1456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6" name="AutoShape 34"/>
          <p:cNvSpPr>
            <a:spLocks/>
          </p:cNvSpPr>
          <p:nvPr/>
        </p:nvSpPr>
        <p:spPr bwMode="auto">
          <a:xfrm rot="5400000">
            <a:off x="2071688" y="415131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7" name="AutoShape 35"/>
          <p:cNvSpPr>
            <a:spLocks/>
          </p:cNvSpPr>
          <p:nvPr/>
        </p:nvSpPr>
        <p:spPr bwMode="auto">
          <a:xfrm rot="5400000">
            <a:off x="2924175" y="4114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8" name="Oval 36"/>
          <p:cNvSpPr>
            <a:spLocks noChangeArrowheads="1"/>
          </p:cNvSpPr>
          <p:nvPr/>
        </p:nvSpPr>
        <p:spPr bwMode="auto">
          <a:xfrm>
            <a:off x="4037013" y="44958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79" name="Oval 37"/>
          <p:cNvSpPr>
            <a:spLocks noChangeArrowheads="1"/>
          </p:cNvSpPr>
          <p:nvPr/>
        </p:nvSpPr>
        <p:spPr bwMode="auto">
          <a:xfrm>
            <a:off x="4570413" y="44958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80" name="Oval 38"/>
          <p:cNvSpPr>
            <a:spLocks noChangeArrowheads="1"/>
          </p:cNvSpPr>
          <p:nvPr/>
        </p:nvSpPr>
        <p:spPr bwMode="auto">
          <a:xfrm>
            <a:off x="4341813" y="44958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81" name="Rectangle 39"/>
          <p:cNvSpPr>
            <a:spLocks noChangeArrowheads="1"/>
          </p:cNvSpPr>
          <p:nvPr/>
        </p:nvSpPr>
        <p:spPr bwMode="auto">
          <a:xfrm>
            <a:off x="989013" y="5105400"/>
            <a:ext cx="817562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61789-F528-4BB0-B4DD-37DEF5D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81A7-E987-4492-8CB9-0C11905A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2D6C-B8FF-4830-ACC3-164BA493495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Non-uniform filter banks</a:t>
            </a:r>
            <a:r>
              <a:rPr lang="en-US" altLang="zh-CN" sz="4000" dirty="0">
                <a:ea typeface="新細明體" pitchFamily="18" charset="-120"/>
              </a:rPr>
              <a:t>: Log frequency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12225" cy="21828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pitchFamily="18" charset="-120"/>
              </a:rPr>
              <a:t>Log. Freq...  scale : close to human ear </a:t>
            </a:r>
          </a:p>
          <a:p>
            <a:pPr eaLnBrk="1" hangingPunct="1"/>
            <a:endParaRPr lang="zh-TW" altLang="en-US" sz="2400">
              <a:ea typeface="新細明體" pitchFamily="18" charset="-120"/>
            </a:endParaRPr>
          </a:p>
        </p:txBody>
      </p:sp>
      <p:graphicFrame>
        <p:nvGraphicFramePr>
          <p:cNvPr id="11270" name="Object 4"/>
          <p:cNvGraphicFramePr>
            <a:graphicFrameLocks noGrp="1"/>
          </p:cNvGraphicFramePr>
          <p:nvPr>
            <p:ph sz="half" idx="2"/>
          </p:nvPr>
        </p:nvGraphicFramePr>
        <p:xfrm>
          <a:off x="1600200" y="2266950"/>
          <a:ext cx="783431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228975" imgH="495300" progId="Excel.Sheet.8">
                  <p:embed/>
                </p:oleObj>
              </mc:Choice>
              <mc:Fallback>
                <p:oleObj name="Worksheet" r:id="rId3" imgW="3228975" imgH="4953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66950"/>
                        <a:ext cx="7834313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742950" y="52578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1079500" y="4197350"/>
            <a:ext cx="482600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1574800" y="4197350"/>
            <a:ext cx="1058863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2646363" y="4197350"/>
            <a:ext cx="2298700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642938" y="52419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200</a:t>
            </a:r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1468438" y="52419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400</a:t>
            </a:r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2459038" y="52419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800</a:t>
            </a:r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4603750" y="5241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1600</a:t>
            </a: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4957763" y="4197350"/>
            <a:ext cx="4691062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8977313" y="53181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itchFamily="18" charset="0"/>
              </a:rPr>
              <a:t>3200</a:t>
            </a:r>
          </a:p>
        </p:txBody>
      </p:sp>
      <p:sp>
        <p:nvSpPr>
          <p:cNvPr id="11281" name="Line 15"/>
          <p:cNvSpPr>
            <a:spLocks noChangeShapeType="1"/>
          </p:cNvSpPr>
          <p:nvPr/>
        </p:nvSpPr>
        <p:spPr bwMode="auto">
          <a:xfrm flipV="1">
            <a:off x="742950" y="3886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6"/>
          <p:cNvSpPr>
            <a:spLocks noChangeArrowheads="1"/>
          </p:cNvSpPr>
          <p:nvPr/>
        </p:nvSpPr>
        <p:spPr bwMode="auto">
          <a:xfrm>
            <a:off x="6419850" y="5394325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freq.. (Hz)</a:t>
            </a:r>
          </a:p>
        </p:txBody>
      </p:sp>
      <p:sp>
        <p:nvSpPr>
          <p:cNvPr id="11283" name="Rectangle 17"/>
          <p:cNvSpPr>
            <a:spLocks noChangeArrowheads="1"/>
          </p:cNvSpPr>
          <p:nvPr/>
        </p:nvSpPr>
        <p:spPr bwMode="auto">
          <a:xfrm>
            <a:off x="455613" y="3581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1284" name="Text Box 18"/>
          <p:cNvSpPr txBox="1">
            <a:spLocks noChangeArrowheads="1"/>
          </p:cNvSpPr>
          <p:nvPr/>
        </p:nvSpPr>
        <p:spPr bwMode="auto">
          <a:xfrm>
            <a:off x="1141413" y="3581400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11285" name="Text Box 19"/>
          <p:cNvSpPr txBox="1">
            <a:spLocks noChangeArrowheads="1"/>
          </p:cNvSpPr>
          <p:nvPr/>
        </p:nvSpPr>
        <p:spPr bwMode="auto">
          <a:xfrm>
            <a:off x="1827213" y="3581400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3579813" y="3581400"/>
            <a:ext cx="46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11287" name="AutoShape 22"/>
          <p:cNvSpPr>
            <a:spLocks/>
          </p:cNvSpPr>
          <p:nvPr/>
        </p:nvSpPr>
        <p:spPr bwMode="auto">
          <a:xfrm rot="5400000">
            <a:off x="1179513" y="37719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88" name="AutoShape 23"/>
          <p:cNvSpPr>
            <a:spLocks/>
          </p:cNvSpPr>
          <p:nvPr/>
        </p:nvSpPr>
        <p:spPr bwMode="auto">
          <a:xfrm rot="5400000">
            <a:off x="2017713" y="35433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89" name="AutoShape 24"/>
          <p:cNvSpPr>
            <a:spLocks/>
          </p:cNvSpPr>
          <p:nvPr/>
        </p:nvSpPr>
        <p:spPr bwMode="auto">
          <a:xfrm rot="5400000">
            <a:off x="3656013" y="29718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90" name="Oval 25"/>
          <p:cNvSpPr>
            <a:spLocks noChangeArrowheads="1"/>
          </p:cNvSpPr>
          <p:nvPr/>
        </p:nvSpPr>
        <p:spPr bwMode="auto">
          <a:xfrm>
            <a:off x="5484813" y="39624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91" name="Oval 26"/>
          <p:cNvSpPr>
            <a:spLocks noChangeArrowheads="1"/>
          </p:cNvSpPr>
          <p:nvPr/>
        </p:nvSpPr>
        <p:spPr bwMode="auto">
          <a:xfrm>
            <a:off x="5942013" y="39624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92" name="Oval 27"/>
          <p:cNvSpPr>
            <a:spLocks noChangeArrowheads="1"/>
          </p:cNvSpPr>
          <p:nvPr/>
        </p:nvSpPr>
        <p:spPr bwMode="auto">
          <a:xfrm>
            <a:off x="6399213" y="39624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227013" y="3048000"/>
            <a:ext cx="9350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Filter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3202B-A566-48D5-BBEF-587CB57A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extraction, v.2a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A242-4A57-4B87-91F4-1CBF53DA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5D1A-EBC4-4E00-BC1F-8A8AAE96561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32142</TotalTime>
  <Words>8982</Words>
  <Application>Microsoft Office PowerPoint</Application>
  <PresentationFormat>Custom</PresentationFormat>
  <Paragraphs>1027</Paragraphs>
  <Slides>55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Book Antiqua</vt:lpstr>
      <vt:lpstr>Calibri</vt:lpstr>
      <vt:lpstr>Cambria Math</vt:lpstr>
      <vt:lpstr>Garamond</vt:lpstr>
      <vt:lpstr>Times New Roman</vt:lpstr>
      <vt:lpstr>Verdana</vt:lpstr>
      <vt:lpstr>Wingdings</vt:lpstr>
      <vt:lpstr>Office Theme</vt:lpstr>
      <vt:lpstr>Equation</vt:lpstr>
      <vt:lpstr>Worksheet</vt:lpstr>
      <vt:lpstr>公式</vt:lpstr>
      <vt:lpstr>Ch. 3: Feature extraction from audio signals</vt:lpstr>
      <vt:lpstr>(A) Filtering</vt:lpstr>
      <vt:lpstr>You can see the filter band output using windows-media-player for a frame</vt:lpstr>
      <vt:lpstr>Speech recognition idea using 4 linear filters, each bandwidth is 2.5KHz</vt:lpstr>
      <vt:lpstr>Difference between two sounds (or spectral envelopes SEar , SEei)</vt:lpstr>
      <vt:lpstr>Filtering method</vt:lpstr>
      <vt:lpstr>How to determine filter band ranges</vt:lpstr>
      <vt:lpstr>Uniform Filter Banks</vt:lpstr>
      <vt:lpstr>Non-uniform filter banks: Log frequency</vt:lpstr>
      <vt:lpstr>(B) Mel Scale: Inner ear and the cochlea (human also has filter bands)</vt:lpstr>
      <vt:lpstr>Mel filter bands (found by psychological and instrumentation experiments)</vt:lpstr>
      <vt:lpstr>Mel scale (Melody scale) From https://en.wikipedia.org/wiki/Mel_scale  </vt:lpstr>
      <vt:lpstr>Critical band scale: Mel scale</vt:lpstr>
      <vt:lpstr>Exercise 3.0:</vt:lpstr>
      <vt:lpstr>Matlab program to plot the mel scale </vt:lpstr>
      <vt:lpstr>(C) Use Linear Predictive coding LPC to implement filters</vt:lpstr>
      <vt:lpstr>Motivation</vt:lpstr>
      <vt:lpstr>Feature extraction data flow - The LPC (Liner predictive coding) method based method</vt:lpstr>
      <vt:lpstr>Pre-emphasis</vt:lpstr>
      <vt:lpstr>Pre-emphasis -- high pass filtering (the effect is to suppress low frequency)</vt:lpstr>
      <vt:lpstr>Class exercise 3.1</vt:lpstr>
      <vt:lpstr>The Linear Predictive Coding  LPC method</vt:lpstr>
      <vt:lpstr>The LPC speech production model</vt:lpstr>
      <vt:lpstr>Example of a Consonant and Vowel Sound file : http://www.cse.cuhk.edu.hk/~khwong/www2/cmsc5707/sar1.wav</vt:lpstr>
      <vt:lpstr>For vowels (voiced sound), use LPC to represent the signal</vt:lpstr>
      <vt:lpstr>Class Exercise 3.2 Concept: we want to find a set of a1,a2,..,a8, so when applied to all Sn in this frame (n=0,1,..N-1), the total error E (n=0N-1)is minimum</vt:lpstr>
      <vt:lpstr>LPC idea and procedure</vt:lpstr>
      <vt:lpstr>For each 30ms time frame</vt:lpstr>
      <vt:lpstr>              Solve for           a1,2,…,p </vt:lpstr>
      <vt:lpstr> </vt:lpstr>
      <vt:lpstr>Steps for each time frame to find a set of LPC</vt:lpstr>
      <vt:lpstr>Program segmentation algorithm for auto-correlation </vt:lpstr>
      <vt:lpstr>To calculate LPC a[ ] from auto-correlation matrix *coef using Durbin’s Method (solve equation 2) </vt:lpstr>
      <vt:lpstr>Class exercise 3.3 </vt:lpstr>
      <vt:lpstr>Application of LPC for speech data compression </vt:lpstr>
      <vt:lpstr> </vt:lpstr>
      <vt:lpstr>(D) Cepstrum</vt:lpstr>
      <vt:lpstr>Glottis and cepstrum Speech wave (X(m))= Excitation (E(m)) . Filter (H(m))</vt:lpstr>
      <vt:lpstr>Recall: Discrete Fourier transform DFT and  Inverse Discrete Fourier transform IDFT</vt:lpstr>
      <vt:lpstr>Cepstral analysis</vt:lpstr>
      <vt:lpstr>Cepstrum </vt:lpstr>
      <vt:lpstr>Example of cepstrum http://www.cse.cuhk.edu.hk/%7Ekhwong/www2/cmsc5707/demo_for_ch4_cepstrum.zip Run spCepstrumDemo in matlab</vt:lpstr>
      <vt:lpstr> </vt:lpstr>
      <vt:lpstr>Liftering (to remove glottal excitation)</vt:lpstr>
      <vt:lpstr>Reasons for liftering Cepstrum of speech</vt:lpstr>
      <vt:lpstr>Liftering method: Select the high time and low time liftering</vt:lpstr>
      <vt:lpstr>Recover Glottal excitation and vocal track spectrum</vt:lpstr>
      <vt:lpstr>Exercise 3.4</vt:lpstr>
      <vt:lpstr>Summary</vt:lpstr>
      <vt:lpstr>Appendix: Discrete Cosine Transform DCT demo_ch3_dct_vs_fft.m see also https://en.wikipedia.org/wiki/Discrete_cosine_transform</vt:lpstr>
      <vt:lpstr>ANSWER: Exercise 3.0:</vt:lpstr>
      <vt:lpstr>Answer: Class exercise 3.1</vt:lpstr>
      <vt:lpstr>Answers:  Exercise 3.2</vt:lpstr>
      <vt:lpstr>Answer: Class exercise 3.3 </vt:lpstr>
      <vt:lpstr>Answer: Exercise 3.4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speech processing</dc:title>
  <dc:creator>Dr. K.H. Wong</dc:creator>
  <cp:lastModifiedBy>kh</cp:lastModifiedBy>
  <cp:revision>578</cp:revision>
  <cp:lastPrinted>2015-09-11T07:58:23Z</cp:lastPrinted>
  <dcterms:created xsi:type="dcterms:W3CDTF">1996-05-13T10:08:08Z</dcterms:created>
  <dcterms:modified xsi:type="dcterms:W3CDTF">2022-05-31T03:31:33Z</dcterms:modified>
</cp:coreProperties>
</file>