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71" r:id="rId1"/>
  </p:sldMasterIdLst>
  <p:notesMasterIdLst>
    <p:notesMasterId r:id="rId30"/>
  </p:notesMasterIdLst>
  <p:handoutMasterIdLst>
    <p:handoutMasterId r:id="rId31"/>
  </p:handoutMasterIdLst>
  <p:sldIdLst>
    <p:sldId id="399" r:id="rId2"/>
    <p:sldId id="270" r:id="rId3"/>
    <p:sldId id="535" r:id="rId4"/>
    <p:sldId id="429" r:id="rId5"/>
    <p:sldId id="404" r:id="rId6"/>
    <p:sldId id="430" r:id="rId7"/>
    <p:sldId id="303" r:id="rId8"/>
    <p:sldId id="524" r:id="rId9"/>
    <p:sldId id="530" r:id="rId10"/>
    <p:sldId id="525" r:id="rId11"/>
    <p:sldId id="526" r:id="rId12"/>
    <p:sldId id="322" r:id="rId13"/>
    <p:sldId id="476" r:id="rId14"/>
    <p:sldId id="477" r:id="rId15"/>
    <p:sldId id="478" r:id="rId16"/>
    <p:sldId id="457" r:id="rId17"/>
    <p:sldId id="523" r:id="rId18"/>
    <p:sldId id="532" r:id="rId19"/>
    <p:sldId id="533" r:id="rId20"/>
    <p:sldId id="511" r:id="rId21"/>
    <p:sldId id="510" r:id="rId22"/>
    <p:sldId id="505" r:id="rId23"/>
    <p:sldId id="527" r:id="rId24"/>
    <p:sldId id="506" r:id="rId25"/>
    <p:sldId id="507" r:id="rId26"/>
    <p:sldId id="508" r:id="rId27"/>
    <p:sldId id="509" r:id="rId28"/>
    <p:sldId id="534" r:id="rId29"/>
  </p:sldIdLst>
  <p:sldSz cx="9902825" cy="6858000"/>
  <p:notesSz cx="6772275" cy="9929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30" userDrawn="1">
          <p15:clr>
            <a:srgbClr val="A4A3A4"/>
          </p15:clr>
        </p15:guide>
        <p15:guide id="2" pos="31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66FF"/>
    <a:srgbClr val="C0C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252" y="56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10"/>
    </p:cViewPr>
  </p:sorterViewPr>
  <p:notesViewPr>
    <p:cSldViewPr>
      <p:cViewPr>
        <p:scale>
          <a:sx n="100" d="100"/>
          <a:sy n="100" d="100"/>
        </p:scale>
        <p:origin x="-182" y="82"/>
      </p:cViewPr>
      <p:guideLst>
        <p:guide orient="horz" pos="2330"/>
        <p:guide pos="31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4621" y="8502"/>
            <a:ext cx="2903723" cy="45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37" tIns="0" rIns="19437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2393" y="8502"/>
            <a:ext cx="2903722" cy="45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37" tIns="0" rIns="19437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4621" y="9465629"/>
            <a:ext cx="2903723" cy="45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37" tIns="0" rIns="19437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i="1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2393" y="9465629"/>
            <a:ext cx="2903722" cy="45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37" tIns="0" rIns="19437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D6DB30C-97D2-4DF3-87F9-C7296D6EC4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9386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39" y="-1701"/>
            <a:ext cx="2934499" cy="49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37" tIns="0" rIns="19437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7777" y="-1701"/>
            <a:ext cx="2934499" cy="49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37" tIns="0" rIns="19437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55650"/>
            <a:ext cx="5345112" cy="3703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39" y="4716661"/>
            <a:ext cx="4967258" cy="4470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44" tIns="46973" rIns="93944" bIns="4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39" y="9431623"/>
            <a:ext cx="2934499" cy="499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37" tIns="0" rIns="19437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i="1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7777" y="9431623"/>
            <a:ext cx="2934499" cy="499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37" tIns="0" rIns="19437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1975AF6-FFC5-4FD6-B7AB-01811B094F1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81626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Dr. K.H. Wong, Introduction  to Speech Processing 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V.74d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75AF6-FFC5-4FD6-B7AB-01811B094F13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845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2788" y="755650"/>
            <a:ext cx="5345112" cy="3703638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ea typeface="新細明體" pitchFamily="18" charset="-120"/>
            </a:endParaRPr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zh-TW" altLang="en-US">
                <a:latin typeface="Times New Roman" pitchFamily="18" charset="0"/>
              </a:rPr>
              <a:t>Dr. K.H. Wong, Introduction  to Speech Processing </a:t>
            </a:r>
            <a:endParaRPr lang="en-US" altLang="zh-TW">
              <a:latin typeface="Times New Roman" pitchFamily="18" charset="0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zh-TW" altLang="en-US">
                <a:latin typeface="Times New Roman" pitchFamily="18" charset="0"/>
              </a:rPr>
              <a:t>V.74d</a:t>
            </a:r>
            <a:endParaRPr lang="en-US" altLang="zh-TW">
              <a:latin typeface="Times New Roman" pitchFamily="18" charset="0"/>
            </a:endParaRP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defTabSz="9334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2E2C906C-6295-4D2D-AA29-B40D32D557C6}" type="slidenum">
              <a:rPr lang="zh-TW" altLang="en-US">
                <a:latin typeface="Times New Roman" pitchFamily="18" charset="0"/>
              </a:rPr>
              <a:pPr/>
              <a:t>17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95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712" y="2130426"/>
            <a:ext cx="84174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424" y="3886200"/>
            <a:ext cx="69319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5A3F2-51AA-4740-A895-6C7675706B4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70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6F457A-60C2-433F-B557-27D3830F57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08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9548" y="274639"/>
            <a:ext cx="222813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141" y="274639"/>
            <a:ext cx="651936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5D9281-532A-424A-B474-10533CA3C8D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974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7815"/>
            <a:ext cx="8912225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1" y="1600202"/>
            <a:ext cx="4379913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613" y="1600202"/>
            <a:ext cx="4379912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79A4E-54E1-4481-AE39-FA317804C6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9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A178-8D29-4316-B0A3-BED3701D2EC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27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255" y="4406901"/>
            <a:ext cx="8417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255" y="2906713"/>
            <a:ext cx="8417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77977-51C8-4D0E-B323-B66E98631A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35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141" y="1600201"/>
            <a:ext cx="437374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936" y="1600201"/>
            <a:ext cx="437374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E77B6-428C-464D-B0CC-EDD8B490CE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73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141" y="1535113"/>
            <a:ext cx="437546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141" y="2174875"/>
            <a:ext cx="437546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498" y="1535113"/>
            <a:ext cx="43771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498" y="2174875"/>
            <a:ext cx="43771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92967-53B5-4FFE-8F37-2400AF201F0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87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5E29B-7025-420B-879A-652071A5D2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9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745BD-3F7B-4FA1-9974-8225212FD9B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10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2" y="273050"/>
            <a:ext cx="32579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730" y="273051"/>
            <a:ext cx="55359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142" y="1435101"/>
            <a:ext cx="32579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8A7AC-CAB4-4938-9258-19B08E0AD83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48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023" y="4800600"/>
            <a:ext cx="59416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023" y="612775"/>
            <a:ext cx="59416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023" y="5367338"/>
            <a:ext cx="59416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D3D5-B6CE-4A4A-880B-BD8346CFDA9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94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141" y="274638"/>
            <a:ext cx="89125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141" y="1600201"/>
            <a:ext cx="89125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141" y="6356351"/>
            <a:ext cx="231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3465" y="6356351"/>
            <a:ext cx="3135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7025" y="6356351"/>
            <a:ext cx="231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C9D11E9-9A41-4923-A20B-8A6A98B1BE4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7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2" r:id="rId1"/>
    <p:sldLayoutId id="2147484373" r:id="rId2"/>
    <p:sldLayoutId id="2147484374" r:id="rId3"/>
    <p:sldLayoutId id="2147484375" r:id="rId4"/>
    <p:sldLayoutId id="2147484376" r:id="rId5"/>
    <p:sldLayoutId id="2147484377" r:id="rId6"/>
    <p:sldLayoutId id="2147484378" r:id="rId7"/>
    <p:sldLayoutId id="2147484379" r:id="rId8"/>
    <p:sldLayoutId id="2147484380" r:id="rId9"/>
    <p:sldLayoutId id="2147484381" r:id="rId10"/>
    <p:sldLayoutId id="2147484382" r:id="rId11"/>
    <p:sldLayoutId id="2147484383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SbFZelgfsQ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smb4\research\image2\khwong\www2\cmsc5707\demo041_kmeans_demo_3D.rar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www.youtube.com/watch?v=ZSbFZelgfsQ&amp;feature=youtu.b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matlabcentral/fileexchange/16762-k-means-algorithm-demo" TargetMode="External"/><Relationship Id="rId2" Type="http://schemas.openxmlformats.org/officeDocument/2006/relationships/hyperlink" Target="https://www.youtube.com/watch?v=BVFG7fd1H3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787064" y="2209800"/>
            <a:ext cx="8417401" cy="1470025"/>
          </a:xfrm>
        </p:spPr>
        <p:txBody>
          <a:bodyPr>
            <a:normAutofit/>
          </a:bodyPr>
          <a:lstStyle/>
          <a:p>
            <a:r>
              <a:rPr lang="en-US" altLang="en-US" sz="5200" dirty="0"/>
              <a:t>Ch. 4: Feature representation</a:t>
            </a:r>
            <a:endParaRPr lang="en-US" altLang="zh-TW" sz="5400" dirty="0"/>
          </a:p>
        </p:txBody>
      </p:sp>
      <p:sp>
        <p:nvSpPr>
          <p:cNvPr id="205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379412" y="4343400"/>
            <a:ext cx="8839201" cy="114300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Using Vector Quantization (VQ) and K-means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5A3F2-51AA-4740-A895-6C7675706B45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95301" y="0"/>
            <a:ext cx="8912225" cy="1143000"/>
          </a:xfrm>
        </p:spPr>
        <p:txBody>
          <a:bodyPr rtlCol="0">
            <a:normAutofit fontScale="90000"/>
          </a:bodyPr>
          <a:lstStyle/>
          <a:p>
            <a:pPr defTabSz="742676" eaLnBrk="1" fontAlgn="auto" hangingPunct="1">
              <a:spcAft>
                <a:spcPts val="0"/>
              </a:spcAft>
              <a:defRPr/>
            </a:pPr>
            <a:r>
              <a:rPr lang="en-US" altLang="zh-TW" sz="3574" dirty="0"/>
              <a:t>Method 1: </a:t>
            </a:r>
            <a:r>
              <a:rPr lang="en-US" altLang="en-US" sz="3574" dirty="0"/>
              <a:t>Standard K-means example for 3 clusters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30201" y="938213"/>
            <a:ext cx="8912225" cy="4525962"/>
          </a:xfrm>
        </p:spPr>
        <p:txBody>
          <a:bodyPr rtlCol="0">
            <a:normAutofit/>
          </a:bodyPr>
          <a:lstStyle/>
          <a:p>
            <a:pPr marL="185669" indent="-185669" defTabSz="742676" eaLnBrk="1" fontAlgn="auto" hangingPunct="1">
              <a:spcBef>
                <a:spcPts val="81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274" b="1" u="sng" dirty="0"/>
              <a:t>Step1</a:t>
            </a:r>
            <a:r>
              <a:rPr lang="en-US" altLang="en-US" sz="2274" dirty="0"/>
              <a:t>: Randomly select 3 samples among the candidates as centroids. Each centroid represents  a cluster (a group) .</a:t>
            </a:r>
          </a:p>
          <a:p>
            <a:pPr marL="185669" indent="-185669" defTabSz="742676" eaLnBrk="1" fontAlgn="auto" hangingPunct="1">
              <a:spcBef>
                <a:spcPts val="81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274" b="1" u="sng" dirty="0"/>
              <a:t>Step2</a:t>
            </a:r>
            <a:r>
              <a:rPr lang="en-US" altLang="en-US" sz="2274" dirty="0"/>
              <a:t>: For each sample, find the nearest centroid and that sample becomes a member of that cluster.</a:t>
            </a:r>
          </a:p>
        </p:txBody>
      </p:sp>
      <p:grpSp>
        <p:nvGrpSpPr>
          <p:cNvPr id="10246" name="Group 15"/>
          <p:cNvGrpSpPr>
            <a:grpSpLocks/>
          </p:cNvGrpSpPr>
          <p:nvPr/>
        </p:nvGrpSpPr>
        <p:grpSpPr bwMode="auto">
          <a:xfrm>
            <a:off x="4575176" y="3624263"/>
            <a:ext cx="3630613" cy="2590800"/>
            <a:chOff x="2057400" y="2438400"/>
            <a:chExt cx="3352800" cy="2590800"/>
          </a:xfrm>
        </p:grpSpPr>
        <p:sp>
          <p:nvSpPr>
            <p:cNvPr id="4" name="Oval 3"/>
            <p:cNvSpPr/>
            <p:nvPr/>
          </p:nvSpPr>
          <p:spPr>
            <a:xfrm>
              <a:off x="2286100" y="2438400"/>
              <a:ext cx="76233" cy="762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057400" y="3124200"/>
              <a:ext cx="76233" cy="762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438567" y="3810000"/>
              <a:ext cx="76233" cy="762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81616" y="3352800"/>
              <a:ext cx="76233" cy="76200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61767" y="4953000"/>
              <a:ext cx="76233" cy="762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800334" y="2628900"/>
              <a:ext cx="76233" cy="762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768081" y="4264025"/>
              <a:ext cx="76233" cy="76200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333967" y="4329112"/>
              <a:ext cx="76233" cy="762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023169" y="3263900"/>
              <a:ext cx="76233" cy="76200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495400" y="2590800"/>
              <a:ext cx="76233" cy="762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577498" y="4789487"/>
              <a:ext cx="76233" cy="762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734533" y="4579937"/>
              <a:ext cx="74768" cy="762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121151" y="3379788"/>
            <a:ext cx="4703763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4113213" y="3422652"/>
            <a:ext cx="4710112" cy="3076575"/>
          </a:xfrm>
          <a:custGeom>
            <a:avLst/>
            <a:gdLst>
              <a:gd name="connsiteX0" fmla="*/ 1765190 w 4349364"/>
              <a:gd name="connsiteY0" fmla="*/ 0 h 3077154"/>
              <a:gd name="connsiteX1" fmla="*/ 2250220 w 4349364"/>
              <a:gd name="connsiteY1" fmla="*/ 1383527 h 3077154"/>
              <a:gd name="connsiteX2" fmla="*/ 4349364 w 4349364"/>
              <a:gd name="connsiteY2" fmla="*/ 1606163 h 3077154"/>
              <a:gd name="connsiteX3" fmla="*/ 2250220 w 4349364"/>
              <a:gd name="connsiteY3" fmla="*/ 1391478 h 3077154"/>
              <a:gd name="connsiteX4" fmla="*/ 0 w 4349364"/>
              <a:gd name="connsiteY4" fmla="*/ 3077154 h 3077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364" h="3077154">
                <a:moveTo>
                  <a:pt x="1765190" y="0"/>
                </a:moveTo>
                <a:lnTo>
                  <a:pt x="2250220" y="1383527"/>
                </a:lnTo>
                <a:lnTo>
                  <a:pt x="4349364" y="1606163"/>
                </a:lnTo>
                <a:lnTo>
                  <a:pt x="2250220" y="1391478"/>
                </a:lnTo>
                <a:lnTo>
                  <a:pt x="0" y="307715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9" name="TextBox 21"/>
          <p:cNvSpPr txBox="1">
            <a:spLocks noChangeArrowheads="1"/>
          </p:cNvSpPr>
          <p:nvPr/>
        </p:nvSpPr>
        <p:spPr bwMode="auto">
          <a:xfrm>
            <a:off x="660399" y="4275139"/>
            <a:ext cx="2444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After step2, three </a:t>
            </a:r>
          </a:p>
          <a:p>
            <a:r>
              <a:rPr lang="en-US" altLang="en-US"/>
              <a:t>clusters are formed</a:t>
            </a:r>
          </a:p>
        </p:txBody>
      </p:sp>
      <p:sp>
        <p:nvSpPr>
          <p:cNvPr id="10250" name="TextBox 22"/>
          <p:cNvSpPr txBox="1">
            <a:spLocks noChangeArrowheads="1"/>
          </p:cNvSpPr>
          <p:nvPr/>
        </p:nvSpPr>
        <p:spPr bwMode="auto">
          <a:xfrm>
            <a:off x="762001" y="5340350"/>
            <a:ext cx="20621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= randomly selected </a:t>
            </a:r>
          </a:p>
          <a:p>
            <a:r>
              <a:rPr lang="en-US" altLang="en-US"/>
              <a:t>as centroid at the beginning</a:t>
            </a:r>
          </a:p>
        </p:txBody>
      </p:sp>
      <p:sp>
        <p:nvSpPr>
          <p:cNvPr id="24" name="Oval 23"/>
          <p:cNvSpPr/>
          <p:nvPr/>
        </p:nvSpPr>
        <p:spPr>
          <a:xfrm>
            <a:off x="676275" y="5468938"/>
            <a:ext cx="66675" cy="8255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A178-8D29-4316-B0A3-BED3701D2EC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95301" y="0"/>
            <a:ext cx="8912225" cy="1143000"/>
          </a:xfrm>
        </p:spPr>
        <p:txBody>
          <a:bodyPr rtlCol="0">
            <a:normAutofit/>
          </a:bodyPr>
          <a:lstStyle/>
          <a:p>
            <a:pPr defTabSz="742676" eaLnBrk="1" fontAlgn="auto" hangingPunct="1">
              <a:spcAft>
                <a:spcPts val="0"/>
              </a:spcAft>
              <a:defRPr/>
            </a:pPr>
            <a:r>
              <a:rPr lang="en-US" altLang="zh-TW" sz="3574" dirty="0"/>
              <a:t>Method 1: </a:t>
            </a:r>
            <a:r>
              <a:rPr lang="en-US" altLang="en-US" sz="3574" dirty="0"/>
              <a:t>Standard K-means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30201" y="938213"/>
            <a:ext cx="8912225" cy="4525962"/>
          </a:xfrm>
        </p:spPr>
        <p:txBody>
          <a:bodyPr/>
          <a:lstStyle/>
          <a:p>
            <a:pPr eaLnBrk="1" hangingPunct="1"/>
            <a:r>
              <a:rPr lang="en-US" altLang="en-US" sz="2400" b="1" u="sng"/>
              <a:t>Step3</a:t>
            </a:r>
            <a:r>
              <a:rPr lang="en-US" altLang="en-US" sz="2400"/>
              <a:t>: Find the new centroid within a cluster for all clusters.</a:t>
            </a:r>
            <a:r>
              <a:rPr lang="en-US" altLang="en-US" sz="2400" b="1" u="sng"/>
              <a:t> </a:t>
            </a:r>
          </a:p>
          <a:p>
            <a:pPr eaLnBrk="1" hangingPunct="1"/>
            <a:r>
              <a:rPr lang="en-US" altLang="en-US" sz="2400" b="1" u="sng"/>
              <a:t>Step4</a:t>
            </a:r>
            <a:r>
              <a:rPr lang="en-US" altLang="en-US" sz="2400"/>
              <a:t>: Regroup all samples based on the new centroids.</a:t>
            </a:r>
          </a:p>
          <a:p>
            <a:pPr eaLnBrk="1" hangingPunct="1"/>
            <a:r>
              <a:rPr lang="en-US" altLang="en-US" sz="2400" b="1" u="sng"/>
              <a:t>Step5</a:t>
            </a:r>
            <a:r>
              <a:rPr lang="en-US" altLang="en-US" sz="2400"/>
              <a:t>: Repeat until no change of grouping. Each final centroid is the presentative of that cluster. Done!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/>
          </a:p>
        </p:txBody>
      </p:sp>
      <p:grpSp>
        <p:nvGrpSpPr>
          <p:cNvPr id="11270" name="Group 29"/>
          <p:cNvGrpSpPr>
            <a:grpSpLocks/>
          </p:cNvGrpSpPr>
          <p:nvPr/>
        </p:nvGrpSpPr>
        <p:grpSpPr bwMode="auto">
          <a:xfrm>
            <a:off x="3414713" y="3589338"/>
            <a:ext cx="3632200" cy="2590800"/>
            <a:chOff x="2057400" y="2438400"/>
            <a:chExt cx="3352800" cy="2590800"/>
          </a:xfrm>
        </p:grpSpPr>
        <p:sp>
          <p:nvSpPr>
            <p:cNvPr id="31" name="Oval 30"/>
            <p:cNvSpPr/>
            <p:nvPr/>
          </p:nvSpPr>
          <p:spPr>
            <a:xfrm>
              <a:off x="2286000" y="2438400"/>
              <a:ext cx="76200" cy="762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057400" y="3124200"/>
              <a:ext cx="76200" cy="762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781300" y="3352800"/>
              <a:ext cx="76200" cy="76200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962400" y="4953000"/>
              <a:ext cx="76200" cy="762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4800600" y="2628900"/>
              <a:ext cx="76200" cy="762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768362" y="4264025"/>
              <a:ext cx="76200" cy="76200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334000" y="4329112"/>
              <a:ext cx="76200" cy="762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5023338" y="3263900"/>
              <a:ext cx="76200" cy="76200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495800" y="2590800"/>
              <a:ext cx="76200" cy="762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4577862" y="4789487"/>
              <a:ext cx="76200" cy="762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733800" y="4579937"/>
              <a:ext cx="76200" cy="762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2962276" y="3344863"/>
            <a:ext cx="4703763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811588" y="4213227"/>
            <a:ext cx="174625" cy="13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305550" y="4075113"/>
            <a:ext cx="174625" cy="13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27738" y="5654677"/>
            <a:ext cx="174625" cy="13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新細明體" pitchFamily="18" charset="-12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4049714" y="4351338"/>
            <a:ext cx="149225" cy="10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6" name="TextBox 58"/>
          <p:cNvSpPr txBox="1">
            <a:spLocks noChangeArrowheads="1"/>
          </p:cNvSpPr>
          <p:nvPr/>
        </p:nvSpPr>
        <p:spPr bwMode="auto">
          <a:xfrm>
            <a:off x="990600" y="3794126"/>
            <a:ext cx="18966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=New centroid</a:t>
            </a:r>
          </a:p>
          <a:p>
            <a:r>
              <a:rPr lang="en-US" altLang="en-US"/>
              <a:t>=Old centroid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03288" y="3910013"/>
            <a:ext cx="174625" cy="13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941388" y="4213225"/>
            <a:ext cx="82550" cy="76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2954338" y="3387727"/>
            <a:ext cx="4710112" cy="3076575"/>
          </a:xfrm>
          <a:custGeom>
            <a:avLst/>
            <a:gdLst>
              <a:gd name="connsiteX0" fmla="*/ 1765190 w 4349364"/>
              <a:gd name="connsiteY0" fmla="*/ 0 h 3077154"/>
              <a:gd name="connsiteX1" fmla="*/ 2250220 w 4349364"/>
              <a:gd name="connsiteY1" fmla="*/ 1383527 h 3077154"/>
              <a:gd name="connsiteX2" fmla="*/ 4349364 w 4349364"/>
              <a:gd name="connsiteY2" fmla="*/ 1606163 h 3077154"/>
              <a:gd name="connsiteX3" fmla="*/ 2250220 w 4349364"/>
              <a:gd name="connsiteY3" fmla="*/ 1391478 h 3077154"/>
              <a:gd name="connsiteX4" fmla="*/ 0 w 4349364"/>
              <a:gd name="connsiteY4" fmla="*/ 3077154 h 3077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364" h="3077154">
                <a:moveTo>
                  <a:pt x="1765190" y="0"/>
                </a:moveTo>
                <a:lnTo>
                  <a:pt x="2250220" y="1383527"/>
                </a:lnTo>
                <a:lnTo>
                  <a:pt x="4349364" y="1606163"/>
                </a:lnTo>
                <a:lnTo>
                  <a:pt x="2250220" y="1391478"/>
                </a:lnTo>
                <a:lnTo>
                  <a:pt x="0" y="307715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6469063" y="4275138"/>
            <a:ext cx="133350" cy="12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6265863" y="5516563"/>
            <a:ext cx="80962" cy="14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A178-8D29-4316-B0A3-BED3701D2EC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altLang="zh-TW" sz="3600"/>
              <a:t>Method 2(more efficient):Binary split K-means:</a:t>
            </a:r>
            <a:r>
              <a:rPr lang="en-AU" altLang="zh-TW" sz="2500"/>
              <a:t>(assume you use all available samples in building the centroids at all stages of calculations)</a:t>
            </a:r>
            <a:r>
              <a:rPr lang="en-US" altLang="zh-TW" sz="2500"/>
              <a:t> </a:t>
            </a:r>
            <a:br>
              <a:rPr lang="en-US" altLang="zh-TW" sz="2900"/>
            </a:br>
            <a:endParaRPr lang="en-US" altLang="zh-TW" sz="2900"/>
          </a:p>
        </p:txBody>
      </p:sp>
      <p:graphicFrame>
        <p:nvGraphicFramePr>
          <p:cNvPr id="12293" name="Object 3"/>
          <p:cNvGraphicFramePr>
            <a:graphicFrameLocks/>
          </p:cNvGraphicFramePr>
          <p:nvPr/>
        </p:nvGraphicFramePr>
        <p:xfrm>
          <a:off x="771525" y="1901827"/>
          <a:ext cx="6248400" cy="490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6124454" imgH="5046710" progId="Visio.Drawing.11">
                  <p:embed/>
                </p:oleObj>
              </mc:Choice>
              <mc:Fallback>
                <p:oleObj name="Visio" r:id="rId3" imgW="6124454" imgH="5046710" progId="Visio.Drawing.11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901827"/>
                        <a:ext cx="6248400" cy="490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377826" y="1509715"/>
            <a:ext cx="2817813" cy="216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Split function: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new_centroid=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old_centriod(1+/-e),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for 0.01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>
                <a:latin typeface="Times New Roman" pitchFamily="18" charset="0"/>
              </a:rPr>
              <a:t>e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>
                <a:latin typeface="Times New Roman" pitchFamily="18" charset="0"/>
              </a:rPr>
              <a:t> 0.05</a:t>
            </a:r>
          </a:p>
          <a:p>
            <a:pPr>
              <a:spcBef>
                <a:spcPct val="50000"/>
              </a:spcBef>
            </a:pPr>
            <a:endParaRPr lang="en-US" altLang="zh-TW" sz="2400">
              <a:latin typeface="Times New Roman" pitchFamily="18" charset="0"/>
            </a:endParaRPr>
          </a:p>
        </p:txBody>
      </p:sp>
      <p:cxnSp>
        <p:nvCxnSpPr>
          <p:cNvPr id="12295" name="Straight Arrow Connector 2"/>
          <p:cNvCxnSpPr>
            <a:cxnSpLocks noChangeShapeType="1"/>
          </p:cNvCxnSpPr>
          <p:nvPr/>
        </p:nvCxnSpPr>
        <p:spPr bwMode="auto">
          <a:xfrm>
            <a:off x="1787525" y="1781175"/>
            <a:ext cx="1030288" cy="10668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6" name="TextBox 4"/>
          <p:cNvSpPr txBox="1">
            <a:spLocks noChangeArrowheads="1"/>
          </p:cNvSpPr>
          <p:nvPr/>
        </p:nvSpPr>
        <p:spPr bwMode="auto">
          <a:xfrm>
            <a:off x="625475" y="3962401"/>
            <a:ext cx="1676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A simplified model of the Binary split K-means VQ algorithm </a:t>
            </a:r>
          </a:p>
        </p:txBody>
      </p:sp>
      <p:sp>
        <p:nvSpPr>
          <p:cNvPr id="12297" name="TextBox 6"/>
          <p:cNvSpPr txBox="1">
            <a:spLocks noChangeArrowheads="1"/>
          </p:cNvSpPr>
          <p:nvPr/>
        </p:nvSpPr>
        <p:spPr bwMode="auto">
          <a:xfrm>
            <a:off x="5789613" y="3225591"/>
            <a:ext cx="4038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en-US"/>
              <a:t>m is the counter of how many clusters are current using.</a:t>
            </a:r>
          </a:p>
          <a:p>
            <a:pPr>
              <a:buFont typeface="Arial" charset="0"/>
              <a:buChar char="•"/>
            </a:pPr>
            <a:r>
              <a:rPr lang="en-US" altLang="en-US"/>
              <a:t>M is the number of clusters you want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08913" y="1509715"/>
            <a:ext cx="14750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centroid</a:t>
            </a:r>
          </a:p>
          <a:p>
            <a:r>
              <a:rPr lang="en-US" dirty="0"/>
              <a:t>2 centroids</a:t>
            </a:r>
          </a:p>
          <a:p>
            <a:r>
              <a:rPr lang="en-US" dirty="0"/>
              <a:t>4 centroids</a:t>
            </a:r>
          </a:p>
          <a:p>
            <a:r>
              <a:rPr lang="en-US" dirty="0"/>
              <a:t>8 centroids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694612" y="1676400"/>
            <a:ext cx="0" cy="917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66012" y="266330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7389812" y="1371600"/>
            <a:ext cx="2133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5E29B-7025-420B-879A-652071A5D2C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9" y="7940"/>
            <a:ext cx="8912225" cy="1139825"/>
          </a:xfrm>
        </p:spPr>
        <p:txBody>
          <a:bodyPr rtlCol="0">
            <a:normAutofit/>
          </a:bodyPr>
          <a:lstStyle/>
          <a:p>
            <a:pPr defTabSz="742676" eaLnBrk="1" fontAlgn="auto" hangingPunct="1">
              <a:spcAft>
                <a:spcPts val="0"/>
              </a:spcAft>
              <a:defRPr/>
            </a:pPr>
            <a:r>
              <a:rPr lang="en-US" altLang="en-US" sz="2400" dirty="0"/>
              <a:t>Example: VQ : 240 samples use VQ-binary-split to split to 4 classes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531814" y="1447802"/>
            <a:ext cx="3998912" cy="4530725"/>
          </a:xfrm>
        </p:spPr>
        <p:txBody>
          <a:bodyPr rtlCol="0">
            <a:normAutofit/>
          </a:bodyPr>
          <a:lstStyle/>
          <a:p>
            <a:pPr marL="185669" indent="-185669" defTabSz="742676" eaLnBrk="1" fontAlgn="auto" hangingPunct="1">
              <a:spcBef>
                <a:spcPts val="81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274"/>
              <a:t>Steps</a:t>
            </a:r>
          </a:p>
        </p:txBody>
      </p:sp>
      <p:pic>
        <p:nvPicPr>
          <p:cNvPr id="13318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2133600"/>
            <a:ext cx="3962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5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937392"/>
            <a:ext cx="5715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31814" y="5257801"/>
            <a:ext cx="3689128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Step1: all data find centroid C</a:t>
            </a:r>
          </a:p>
          <a:p>
            <a:r>
              <a:rPr lang="en-US" altLang="en-US"/>
              <a:t>C1=C(1+e)</a:t>
            </a:r>
          </a:p>
          <a:p>
            <a:r>
              <a:rPr lang="en-US" altLang="en-US"/>
              <a:t>C2=C(1-e)</a:t>
            </a:r>
          </a:p>
          <a:p>
            <a:endParaRPr lang="en-US" alt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H="1" flipV="1">
            <a:off x="2436813" y="3657600"/>
            <a:ext cx="152400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646613" y="5257802"/>
            <a:ext cx="50292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dirty="0"/>
              <a:t>Step2: </a:t>
            </a:r>
          </a:p>
          <a:p>
            <a:pPr>
              <a:buFontTx/>
              <a:buChar char="•"/>
            </a:pPr>
            <a:r>
              <a:rPr lang="en-US" altLang="en-US"/>
              <a:t>Split the centroid into two C1,C2</a:t>
            </a:r>
          </a:p>
          <a:p>
            <a:pPr>
              <a:buFontTx/>
              <a:buChar char="•"/>
            </a:pPr>
            <a:r>
              <a:rPr lang="en-US" altLang="en-US" dirty="0"/>
              <a:t>Regroup data into two classes according to the two new centroids C1,C2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H="1" flipV="1">
            <a:off x="7085013" y="3276600"/>
            <a:ext cx="91440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H="1" flipV="1">
            <a:off x="7237413" y="3200400"/>
            <a:ext cx="121920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7832725" y="6592889"/>
            <a:ext cx="18182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A178-8D29-4316-B0A3-BED3701D2EC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742676" eaLnBrk="1" fontAlgn="auto" hangingPunct="1">
              <a:spcAft>
                <a:spcPts val="0"/>
              </a:spcAft>
              <a:defRPr/>
            </a:pPr>
            <a:r>
              <a:rPr lang="en-US" altLang="en-US" sz="3574"/>
              <a:t> continue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5669" indent="-185669" defTabSz="742676" eaLnBrk="1" fontAlgn="auto" hangingPunct="1">
              <a:spcBef>
                <a:spcPts val="81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274"/>
              <a:t> </a:t>
            </a:r>
          </a:p>
        </p:txBody>
      </p:sp>
      <p:pic>
        <p:nvPicPr>
          <p:cNvPr id="14342" name="Picture 4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3" y="1828800"/>
            <a:ext cx="49530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4" y="1828800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760413" y="5105401"/>
            <a:ext cx="4052887" cy="147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Stage3: </a:t>
            </a:r>
          </a:p>
          <a:p>
            <a:pPr>
              <a:buFontTx/>
              <a:buChar char="•"/>
            </a:pPr>
            <a:r>
              <a:rPr lang="en-US" altLang="en-US"/>
              <a:t>Update the 2 centroids according to the two spitted groups</a:t>
            </a:r>
          </a:p>
          <a:p>
            <a:pPr>
              <a:buFontTx/>
              <a:buChar char="•"/>
            </a:pPr>
            <a:r>
              <a:rPr lang="en-US" altLang="en-US"/>
              <a:t>Each group find a new centroid.</a:t>
            </a:r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 flipH="1" flipV="1">
            <a:off x="3046413" y="4267200"/>
            <a:ext cx="6096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346" name="Line 9"/>
          <p:cNvSpPr>
            <a:spLocks noChangeShapeType="1"/>
          </p:cNvSpPr>
          <p:nvPr/>
        </p:nvSpPr>
        <p:spPr bwMode="auto">
          <a:xfrm flipH="1" flipV="1">
            <a:off x="2970213" y="3200400"/>
            <a:ext cx="8382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347" name="Oval 10"/>
          <p:cNvSpPr>
            <a:spLocks noChangeArrowheads="1"/>
          </p:cNvSpPr>
          <p:nvPr/>
        </p:nvSpPr>
        <p:spPr bwMode="auto">
          <a:xfrm>
            <a:off x="2885798" y="4005991"/>
            <a:ext cx="255677" cy="52241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4348" name="Oval 11"/>
          <p:cNvSpPr>
            <a:spLocks noChangeArrowheads="1"/>
          </p:cNvSpPr>
          <p:nvPr/>
        </p:nvSpPr>
        <p:spPr bwMode="auto">
          <a:xfrm>
            <a:off x="2802015" y="2876324"/>
            <a:ext cx="255677" cy="52241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4349" name="Text Box 12"/>
          <p:cNvSpPr txBox="1">
            <a:spLocks noChangeArrowheads="1"/>
          </p:cNvSpPr>
          <p:nvPr/>
        </p:nvSpPr>
        <p:spPr bwMode="auto">
          <a:xfrm>
            <a:off x="5180013" y="5486400"/>
            <a:ext cx="42799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Stage 4: split the 2 centroids again to become 4 centroids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A178-8D29-4316-B0A3-BED3701D2EC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742676" eaLnBrk="1" fontAlgn="auto" hangingPunct="1">
              <a:spcAft>
                <a:spcPts val="0"/>
              </a:spcAft>
              <a:defRPr/>
            </a:pPr>
            <a:r>
              <a:rPr lang="en-US" altLang="en-US" sz="3574"/>
              <a:t>Final result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5669" indent="-185669" defTabSz="742676" eaLnBrk="1" fontAlgn="auto" hangingPunct="1">
              <a:spcBef>
                <a:spcPts val="81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274" dirty="0"/>
              <a:t> </a:t>
            </a:r>
          </a:p>
        </p:txBody>
      </p:sp>
      <p:pic>
        <p:nvPicPr>
          <p:cNvPr id="15366" name="Picture 4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4" y="1676400"/>
            <a:ext cx="6400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2360615" y="6172202"/>
            <a:ext cx="676529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Stage 5: regroup and update the 4 new centroids, done.</a:t>
            </a:r>
          </a:p>
        </p:txBody>
      </p:sp>
      <p:sp>
        <p:nvSpPr>
          <p:cNvPr id="15368" name="Line 6"/>
          <p:cNvSpPr>
            <a:spLocks noChangeShapeType="1"/>
          </p:cNvSpPr>
          <p:nvPr/>
        </p:nvSpPr>
        <p:spPr bwMode="auto">
          <a:xfrm flipH="1" flipV="1">
            <a:off x="5027613" y="4800600"/>
            <a:ext cx="21336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 flipH="1" flipV="1">
            <a:off x="6627813" y="5029200"/>
            <a:ext cx="457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 flipH="1" flipV="1">
            <a:off x="6323013" y="3657600"/>
            <a:ext cx="91440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371" name="Line 9"/>
          <p:cNvSpPr>
            <a:spLocks noChangeShapeType="1"/>
          </p:cNvSpPr>
          <p:nvPr/>
        </p:nvSpPr>
        <p:spPr bwMode="auto">
          <a:xfrm flipH="1" flipV="1">
            <a:off x="4875213" y="3276600"/>
            <a:ext cx="2286000" cy="297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" name="TextBox 1">
            <a:hlinkClick r:id="rId3"/>
          </p:cNvPr>
          <p:cNvSpPr txBox="1"/>
          <p:nvPr/>
        </p:nvSpPr>
        <p:spPr>
          <a:xfrm>
            <a:off x="457200" y="3784601"/>
            <a:ext cx="1965325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Video Demo: 3D , 3 clusters</a:t>
            </a:r>
          </a:p>
        </p:txBody>
      </p:sp>
      <p:pic>
        <p:nvPicPr>
          <p:cNvPr id="15373" name="Picture 14" descr="C:\Users\khwong\AppData\Local\Microsoft\Windows\INetCache\IE\0Z68A3F5\Media_Player_Classic_MPC_With_Shadow_With_Numbers[1]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4" y="2616200"/>
            <a:ext cx="1041401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46812" y="283183"/>
            <a:ext cx="358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demo041_kmeans_demo_3D</a:t>
            </a:r>
            <a:br>
              <a:rPr lang="en-US" dirty="0"/>
            </a:br>
            <a:r>
              <a:rPr lang="en-US" dirty="0">
                <a:hlinkClick r:id="rId4"/>
              </a:rPr>
              <a:t>video</a:t>
            </a:r>
            <a:endParaRPr lang="en-US" dirty="0"/>
          </a:p>
        </p:txBody>
      </p:sp>
      <p:pic>
        <p:nvPicPr>
          <p:cNvPr id="13314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3" y="936441"/>
            <a:ext cx="2219324" cy="199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A178-8D29-4316-B0A3-BED3701D2EC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Exercise 4.1: VQ</a:t>
            </a:r>
            <a:r>
              <a:rPr lang="en-US" altLang="zh-CN"/>
              <a:t> </a:t>
            </a: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z="2400" dirty="0"/>
              <a:t>Given 4 speech frames, each is described by a 2-D vector (</a:t>
            </a:r>
            <a:r>
              <a:rPr lang="en-US" altLang="en-US" sz="2400" dirty="0" err="1"/>
              <a:t>x,y</a:t>
            </a:r>
            <a:r>
              <a:rPr lang="en-US" altLang="en-US" sz="2400" dirty="0"/>
              <a:t>) as below. </a:t>
            </a:r>
          </a:p>
          <a:p>
            <a:pPr marL="533400" indent="-533400" eaLnBrk="1" hangingPunct="1"/>
            <a:r>
              <a:rPr lang="en-US" altLang="en-US" sz="2400" dirty="0"/>
              <a:t>P1=(1.2,8.8); P2=(1.8,6.9); P3=(7.2,1.5); P4=(9.1,0.3). </a:t>
            </a:r>
          </a:p>
          <a:p>
            <a:pPr marL="914400" lvl="1" indent="-457200" eaLnBrk="1" hangingPunct="1"/>
            <a:r>
              <a:rPr lang="en-US" altLang="en-US" sz="2000" dirty="0"/>
              <a:t>Use K-means method to find the two centroids.</a:t>
            </a:r>
            <a:endParaRPr lang="en-US" altLang="zh-CN" sz="2000" dirty="0"/>
          </a:p>
          <a:p>
            <a:pPr marL="914400" lvl="1" indent="-457200" eaLnBrk="1" hangingPunct="1"/>
            <a:r>
              <a:rPr lang="en-US" altLang="en-US" sz="2000" dirty="0"/>
              <a:t>Use Binary split K-means method to find the two centroids. Assume you use all available samples in building the centroids at all stages of calculations</a:t>
            </a:r>
            <a:endParaRPr lang="en-US" altLang="zh-TW" sz="2000" dirty="0"/>
          </a:p>
          <a:p>
            <a:pPr marL="914400" lvl="1" indent="-457200" eaLnBrk="1" hangingPunct="1"/>
            <a:r>
              <a:rPr lang="en-US" altLang="zh-TW" sz="2000" dirty="0"/>
              <a:t>A raw speech signal is sampled at 10KHz/8-bit. Estimate compression ratio (=raw data storage/compressed data storage) if LPC-order is 10 and frame size is 25ms with no overlapping samples.</a:t>
            </a:r>
            <a:endParaRPr lang="en-US" alt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A178-8D29-4316-B0A3-BED3701D2EC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777874" y="387352"/>
            <a:ext cx="8821738" cy="792163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altLang="zh-TW" sz="2400" dirty="0"/>
              <a:t>Exercise 4.2:  Binary split K-means method for the number of required centroids is fixed  </a:t>
            </a:r>
            <a:r>
              <a:rPr lang="en-AU" altLang="zh-TW" sz="2400" dirty="0"/>
              <a:t>(assume you use all available samples in building the centroids at all stages of calculations)</a:t>
            </a:r>
            <a:r>
              <a:rPr lang="en-US" altLang="zh-TW" sz="2400" dirty="0"/>
              <a:t> .Find the 4 centroids</a:t>
            </a:r>
            <a:br>
              <a:rPr lang="en-US" altLang="zh-TW" sz="1600" dirty="0"/>
            </a:br>
            <a:endParaRPr lang="en-US" altLang="zh-TW" sz="16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143000"/>
            <a:ext cx="9523412" cy="5715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 dirty="0"/>
              <a:t>P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=(1.2,8.8);P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=(1.8,6.9);P</a:t>
            </a:r>
            <a:r>
              <a:rPr lang="en-US" altLang="zh-TW" sz="2000" baseline="-25000" dirty="0"/>
              <a:t>3</a:t>
            </a:r>
            <a:r>
              <a:rPr lang="en-US" altLang="zh-TW" sz="2000" dirty="0"/>
              <a:t>=(7.2,1.5);P</a:t>
            </a:r>
            <a:r>
              <a:rPr lang="en-US" altLang="zh-TW" sz="2000" baseline="-25000" dirty="0"/>
              <a:t>4</a:t>
            </a:r>
            <a:r>
              <a:rPr lang="en-US" altLang="zh-TW" sz="2000" dirty="0"/>
              <a:t>=(9.1,0.3),P</a:t>
            </a:r>
            <a:r>
              <a:rPr lang="en-US" altLang="zh-TW" sz="2000" baseline="-25000" dirty="0"/>
              <a:t>5</a:t>
            </a:r>
            <a:r>
              <a:rPr lang="en-US" altLang="zh-TW" sz="2000" dirty="0"/>
              <a:t>=(8.5,6.0),P</a:t>
            </a:r>
            <a:r>
              <a:rPr lang="en-US" altLang="zh-TW" sz="2000" baseline="-25000" dirty="0"/>
              <a:t>6</a:t>
            </a:r>
            <a:r>
              <a:rPr lang="en-US" altLang="zh-TW" sz="2000" dirty="0"/>
              <a:t>=(9.3,6.9)</a:t>
            </a:r>
          </a:p>
          <a:p>
            <a:pPr eaLnBrk="1" hangingPunct="1"/>
            <a:r>
              <a:rPr lang="en-US" altLang="zh-TW" sz="2000" b="1" dirty="0"/>
              <a:t>first centroid C</a:t>
            </a:r>
            <a:r>
              <a:rPr lang="en-US" altLang="zh-TW" sz="2000" b="1" baseline="-25000" dirty="0"/>
              <a:t>1</a:t>
            </a:r>
            <a:r>
              <a:rPr lang="en-US" altLang="zh-TW" sz="2000" dirty="0"/>
              <a:t>=((1.2+1.8+7.2+9.1+8.5+9.3)/6, 8.8+6.9+1.5+0.3+6.0+6.9)/6) = </a:t>
            </a:r>
            <a:r>
              <a:rPr lang="en-US" altLang="zh-TW" sz="2000" b="1" dirty="0"/>
              <a:t>(6.183,5.067)</a:t>
            </a:r>
          </a:p>
          <a:p>
            <a:pPr eaLnBrk="1" hangingPunct="1"/>
            <a:r>
              <a:rPr lang="en-US" altLang="zh-TW" sz="2000" dirty="0"/>
              <a:t>Use </a:t>
            </a:r>
            <a:r>
              <a:rPr lang="en-US" altLang="zh-TW" sz="2000" b="1" dirty="0"/>
              <a:t>e=0.02</a:t>
            </a:r>
            <a:r>
              <a:rPr lang="en-US" altLang="zh-TW" sz="2000" dirty="0"/>
              <a:t> find the two new centroids </a:t>
            </a:r>
          </a:p>
          <a:p>
            <a:pPr eaLnBrk="1" hangingPunct="1"/>
            <a:r>
              <a:rPr lang="en-US" altLang="zh-TW" sz="2000" dirty="0"/>
              <a:t>Step1: </a:t>
            </a:r>
            <a:r>
              <a:rPr lang="en-US" altLang="zh-TW" sz="2000" b="1" dirty="0" err="1"/>
              <a:t>CC</a:t>
            </a:r>
            <a:r>
              <a:rPr lang="en-US" altLang="zh-TW" sz="2000" b="1" baseline="-25000" dirty="0" err="1"/>
              <a:t>a</a:t>
            </a:r>
            <a:r>
              <a:rPr lang="en-US" altLang="zh-TW" sz="2000" dirty="0"/>
              <a:t>= C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(1+e)=(6.183x1.02, 5.067x1.02)=</a:t>
            </a:r>
            <a:r>
              <a:rPr lang="en-US" altLang="zh-TW" sz="2000" b="1" dirty="0"/>
              <a:t>(6.3067,5.1683</a:t>
            </a:r>
            <a:r>
              <a:rPr lang="zh-TW" altLang="en-US" sz="2000" b="1" dirty="0"/>
              <a:t>)</a:t>
            </a:r>
            <a:r>
              <a:rPr lang="en-US" altLang="zh-TW" sz="2000" dirty="0"/>
              <a:t> </a:t>
            </a:r>
          </a:p>
          <a:p>
            <a:pPr eaLnBrk="1" hangingPunct="1"/>
            <a:r>
              <a:rPr lang="en-US" altLang="zh-TW" sz="2000" b="1" dirty="0" err="1"/>
              <a:t>CC</a:t>
            </a:r>
            <a:r>
              <a:rPr lang="en-US" altLang="zh-TW" sz="2000" b="1" baseline="-25000" dirty="0" err="1"/>
              <a:t>b</a:t>
            </a:r>
            <a:r>
              <a:rPr lang="en-US" altLang="zh-TW" sz="2000" dirty="0"/>
              <a:t>= C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(1-e)=(6.183x0.98,5.067x0.98)</a:t>
            </a:r>
            <a:r>
              <a:rPr lang="zh-TW" altLang="en-US" sz="2000" dirty="0"/>
              <a:t>=</a:t>
            </a:r>
            <a:r>
              <a:rPr lang="zh-TW" altLang="en-US" sz="2000" b="1" dirty="0"/>
              <a:t>(</a:t>
            </a:r>
            <a:r>
              <a:rPr lang="en-US" altLang="zh-TW" sz="2000" b="1" dirty="0"/>
              <a:t>6.0593</a:t>
            </a:r>
            <a:r>
              <a:rPr lang="zh-TW" altLang="en-US" sz="2000" b="1" dirty="0"/>
              <a:t>,</a:t>
            </a:r>
            <a:r>
              <a:rPr lang="en-US" altLang="zh-TW" sz="2000" b="1" dirty="0"/>
              <a:t>4.9657</a:t>
            </a:r>
            <a:r>
              <a:rPr lang="zh-TW" altLang="en-US" sz="2000" b="1" dirty="0"/>
              <a:t>)</a:t>
            </a:r>
            <a:r>
              <a:rPr lang="zh-TW" altLang="en-US" sz="2000" dirty="0"/>
              <a:t> </a:t>
            </a:r>
            <a:r>
              <a:rPr lang="en-US" altLang="zh-TW" sz="2000" b="1" dirty="0" err="1"/>
              <a:t>CCa</a:t>
            </a:r>
            <a:r>
              <a:rPr lang="en-US" altLang="zh-TW" sz="2000" b="1" dirty="0"/>
              <a:t>=(6.3067,5.1683</a:t>
            </a:r>
            <a:r>
              <a:rPr lang="zh-TW" altLang="en-US" sz="2000" b="1" dirty="0"/>
              <a:t>)</a:t>
            </a:r>
            <a:r>
              <a:rPr lang="en-US" altLang="zh-TW" sz="2000" dirty="0"/>
              <a:t> ; </a:t>
            </a:r>
            <a:r>
              <a:rPr lang="en-US" altLang="zh-TW" sz="2000" b="1" dirty="0" err="1"/>
              <a:t>CCb</a:t>
            </a:r>
            <a:r>
              <a:rPr lang="zh-TW" altLang="en-US" sz="2000" b="1" dirty="0"/>
              <a:t>=(</a:t>
            </a:r>
            <a:r>
              <a:rPr lang="en-US" altLang="zh-TW" sz="2000" b="1" dirty="0"/>
              <a:t>6.0593</a:t>
            </a:r>
            <a:r>
              <a:rPr lang="zh-TW" altLang="en-US" sz="2000" b="1" dirty="0"/>
              <a:t>,</a:t>
            </a:r>
            <a:r>
              <a:rPr lang="en-US" altLang="zh-TW" sz="2000" b="1" dirty="0"/>
              <a:t>4.9657</a:t>
            </a:r>
            <a:r>
              <a:rPr lang="zh-TW" altLang="en-US" sz="2000" b="1" dirty="0"/>
              <a:t>)</a:t>
            </a:r>
            <a:r>
              <a:rPr lang="zh-TW" altLang="en-US" sz="2000" dirty="0"/>
              <a:t> </a:t>
            </a:r>
            <a:endParaRPr lang="zh-TW" altLang="en-US" sz="2000" b="1" dirty="0"/>
          </a:p>
          <a:p>
            <a:pPr eaLnBrk="1" hangingPunct="1"/>
            <a:r>
              <a:rPr lang="en-US" altLang="zh-TW" sz="2000" u="sng" dirty="0"/>
              <a:t>The function </a:t>
            </a:r>
            <a:r>
              <a:rPr lang="en-US" altLang="zh-TW" sz="2000" u="sng" dirty="0" err="1"/>
              <a:t>dist</a:t>
            </a:r>
            <a:r>
              <a:rPr lang="en-US" altLang="zh-TW" sz="2000" u="sng" dirty="0"/>
              <a:t>(</a:t>
            </a:r>
            <a:r>
              <a:rPr lang="en-US" altLang="zh-TW" sz="2000" u="sng" dirty="0" err="1"/>
              <a:t>Pi,CCx</a:t>
            </a:r>
            <a:r>
              <a:rPr lang="en-US" altLang="zh-TW" sz="2000" u="sng" dirty="0"/>
              <a:t> )=Euclidean distance between Pi and </a:t>
            </a:r>
            <a:r>
              <a:rPr lang="en-US" altLang="zh-TW" sz="2000" u="sng" dirty="0" err="1"/>
              <a:t>CCx</a:t>
            </a:r>
            <a:endParaRPr lang="en-US" altLang="zh-TW" sz="2000" u="sn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5613" y="4119563"/>
          <a:ext cx="9067800" cy="2589211"/>
        </p:xfrm>
        <a:graphic>
          <a:graphicData uri="http://schemas.openxmlformats.org/drawingml/2006/table">
            <a:tbl>
              <a:tblPr/>
              <a:tblGrid>
                <a:gridCol w="181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13">
                <a:tc>
                  <a:txBody>
                    <a:bodyPr/>
                    <a:lstStyle/>
                    <a:p>
                      <a:pPr marL="0" marR="0" lvl="0" indent="0" algn="ctr" defTabSz="741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Points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1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Dist. To CC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a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1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-1 *Dist. To CC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b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1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Diff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1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Group to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17">
                <a:tc>
                  <a:txBody>
                    <a:bodyPr/>
                    <a:lstStyle/>
                    <a:p>
                      <a:pPr marL="0" marR="0" lvl="0" indent="0" algn="ctr" defTabSz="741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P1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1363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6.2664</a:t>
                      </a:r>
                    </a:p>
                  </a:txBody>
                  <a:tcPr marL="9525" marR="9525" marT="9527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1363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-6.1899</a:t>
                      </a:r>
                    </a:p>
                  </a:txBody>
                  <a:tcPr marL="9525" marR="9525" marT="9527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1363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0.0765</a:t>
                      </a:r>
                    </a:p>
                  </a:txBody>
                  <a:tcPr marL="9525" marR="9525" marT="9527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CC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525" marR="9525" marT="9527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17">
                <a:tc>
                  <a:txBody>
                    <a:bodyPr/>
                    <a:lstStyle/>
                    <a:p>
                      <a:pPr marL="0" marR="0" lvl="0" indent="0" algn="ctr" defTabSz="741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1363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4.8280</a:t>
                      </a:r>
                    </a:p>
                  </a:txBody>
                  <a:tcPr marL="9525" marR="9525" marT="9527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1363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-4.6779</a:t>
                      </a:r>
                    </a:p>
                  </a:txBody>
                  <a:tcPr marL="9525" marR="9525" marT="9527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1363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0.1500</a:t>
                      </a:r>
                    </a:p>
                  </a:txBody>
                  <a:tcPr marL="9525" marR="9525" marT="9527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CC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525" marR="9525" marT="9527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17">
                <a:tc>
                  <a:txBody>
                    <a:bodyPr/>
                    <a:lstStyle/>
                    <a:p>
                      <a:pPr marL="0" marR="0" lvl="0" indent="0" algn="ctr" defTabSz="741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P3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1363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3.7755</a:t>
                      </a:r>
                    </a:p>
                  </a:txBody>
                  <a:tcPr marL="9525" marR="9525" marT="9527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1363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-3.6486</a:t>
                      </a:r>
                    </a:p>
                  </a:txBody>
                  <a:tcPr marL="9525" marR="9525" marT="9527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1363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0.1269</a:t>
                      </a:r>
                    </a:p>
                  </a:txBody>
                  <a:tcPr marL="9525" marR="9525" marT="9527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CC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525" marR="9525" marT="9527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17">
                <a:tc>
                  <a:txBody>
                    <a:bodyPr/>
                    <a:lstStyle/>
                    <a:p>
                      <a:pPr marL="0" marR="0" lvl="0" indent="0" algn="ctr" defTabSz="741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1363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5.6127</a:t>
                      </a:r>
                    </a:p>
                  </a:txBody>
                  <a:tcPr marL="9525" marR="9525" marT="9527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1363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-5.5691</a:t>
                      </a:r>
                    </a:p>
                  </a:txBody>
                  <a:tcPr marL="9525" marR="9525" marT="9527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1363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0.0437</a:t>
                      </a:r>
                    </a:p>
                  </a:txBody>
                  <a:tcPr marL="9525" marR="9525" marT="9527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CC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525" marR="9525" marT="9527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17">
                <a:tc>
                  <a:txBody>
                    <a:bodyPr/>
                    <a:lstStyle/>
                    <a:p>
                      <a:pPr marL="0" marR="0" lvl="0" indent="0" algn="ctr" defTabSz="741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P5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1363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2.3457</a:t>
                      </a:r>
                    </a:p>
                  </a:txBody>
                  <a:tcPr marL="9525" marR="9525" marT="9527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1363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-2.6508</a:t>
                      </a:r>
                    </a:p>
                  </a:txBody>
                  <a:tcPr marL="9525" marR="9525" marT="9527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1363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-0.3051</a:t>
                      </a:r>
                    </a:p>
                  </a:txBody>
                  <a:tcPr marL="9525" marR="9525" marT="9527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Cc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525" marR="9525" marT="9527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13">
                <a:tc>
                  <a:txBody>
                    <a:bodyPr/>
                    <a:lstStyle/>
                    <a:p>
                      <a:pPr marL="0" marR="0" lvl="0" indent="0" algn="ctr" defTabSz="741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P6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1363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3.4581</a:t>
                      </a:r>
                    </a:p>
                  </a:txBody>
                  <a:tcPr marL="9525" marR="9525" marT="9527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1363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-3.7741</a:t>
                      </a:r>
                    </a:p>
                  </a:txBody>
                  <a:tcPr marL="9525" marR="9525" marT="9527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1363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-0.3160</a:t>
                      </a:r>
                    </a:p>
                  </a:txBody>
                  <a:tcPr marL="9525" marR="9525" marT="9527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CC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L="9525" marR="9525" marT="9527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97889" y="3276600"/>
            <a:ext cx="2104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Group to the side </a:t>
            </a:r>
          </a:p>
          <a:p>
            <a:r>
              <a:rPr lang="en-US" sz="1400" dirty="0"/>
              <a:t>(a or b) if |diff| for that side is smaller</a:t>
            </a:r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A178-8D29-4316-B0A3-BED3701D2EC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defTabSz="742676" eaLnBrk="1" fontAlgn="auto" hangingPunct="1">
              <a:spcAft>
                <a:spcPts val="0"/>
              </a:spcAft>
              <a:defRPr/>
            </a:pPr>
            <a:r>
              <a:rPr lang="en-US" altLang="en-US" sz="3574" dirty="0"/>
              <a:t>Recall: Application of K-means to build the vector quantization (VQ) table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5939" y="1285876"/>
            <a:ext cx="8951912" cy="4530725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Record many sound samples, each sound sample should belong to one of the 256 clusters (sound group) such as a “</a:t>
            </a:r>
            <a:r>
              <a:rPr lang="en-US" altLang="en-US" sz="1800" dirty="0" err="1"/>
              <a:t>i</a:t>
            </a:r>
            <a:r>
              <a:rPr lang="en-US" altLang="en-US" sz="1800" dirty="0"/>
              <a:t>”,“e:”, “</a:t>
            </a:r>
            <a:r>
              <a:rPr lang="en-US" altLang="en-US" sz="1800" dirty="0" err="1"/>
              <a:t>i</a:t>
            </a:r>
            <a:r>
              <a:rPr lang="en-US" altLang="en-US" sz="1800" dirty="0"/>
              <a:t>:”.. etc. Construct the VQ table as follows.</a:t>
            </a:r>
          </a:p>
          <a:p>
            <a:pPr eaLnBrk="1" hangingPunct="1"/>
            <a:r>
              <a:rPr lang="en-US" altLang="en-US" sz="1800" dirty="0"/>
              <a:t>Use K-means to find 256 centroids , each is an representation of that sound group.</a:t>
            </a:r>
          </a:p>
          <a:p>
            <a:pPr eaLnBrk="1" hangingPunct="1"/>
            <a:r>
              <a:rPr lang="en-US" altLang="en-US" sz="1800" dirty="0"/>
              <a:t>Each row is a centroid which has 8-columns, each column is an LPC code (a1,..,a8 etc.)</a:t>
            </a:r>
          </a:p>
          <a:p>
            <a:pPr eaLnBrk="1" hangingPunct="1"/>
            <a:r>
              <a:rPr lang="en-US" altLang="en-US" sz="1800" dirty="0"/>
              <a:t>Use one byte to index each row, enough for  a table of 256 rows.</a:t>
            </a:r>
          </a:p>
          <a:p>
            <a:pPr eaLnBrk="1" hangingPunct="1"/>
            <a:r>
              <a:rPr lang="en-US" altLang="en-US" sz="1800" dirty="0"/>
              <a:t>In telecomm sys., the transmitter only transmits the code (1 sound segment of 20ms using 1 byte), the receiver reconstructs the sound using that code and the table. The table is only transmitted once at the beginning. This table can also be used for speech recognition.</a:t>
            </a:r>
          </a:p>
        </p:txBody>
      </p:sp>
      <p:graphicFrame>
        <p:nvGraphicFramePr>
          <p:cNvPr id="232661" name="Group 213"/>
          <p:cNvGraphicFramePr>
            <a:graphicFrameLocks noGrp="1"/>
          </p:cNvGraphicFramePr>
          <p:nvPr>
            <p:ph sz="half" idx="2"/>
          </p:nvPr>
        </p:nvGraphicFramePr>
        <p:xfrm>
          <a:off x="455613" y="4267200"/>
          <a:ext cx="8763001" cy="2438400"/>
        </p:xfrm>
        <a:graphic>
          <a:graphicData uri="http://schemas.openxmlformats.org/drawingml/2006/table">
            <a:tbl>
              <a:tblPr/>
              <a:tblGrid>
                <a:gridCol w="1265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(1 byte)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a4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a5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a6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a7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a8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0=(e:)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8.4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1=(i:)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2=(u:)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510" name="Line 214"/>
          <p:cNvSpPr>
            <a:spLocks noChangeShapeType="1"/>
          </p:cNvSpPr>
          <p:nvPr/>
        </p:nvSpPr>
        <p:spPr bwMode="auto">
          <a:xfrm flipV="1">
            <a:off x="2046288" y="4083050"/>
            <a:ext cx="64960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1" name="Text Box 215"/>
          <p:cNvSpPr txBox="1">
            <a:spLocks noChangeArrowheads="1"/>
          </p:cNvSpPr>
          <p:nvPr/>
        </p:nvSpPr>
        <p:spPr bwMode="auto">
          <a:xfrm>
            <a:off x="546100" y="3821113"/>
            <a:ext cx="14806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transmitter</a:t>
            </a:r>
          </a:p>
        </p:txBody>
      </p:sp>
      <p:sp>
        <p:nvSpPr>
          <p:cNvPr id="18512" name="Text Box 216"/>
          <p:cNvSpPr txBox="1">
            <a:spLocks noChangeArrowheads="1"/>
          </p:cNvSpPr>
          <p:nvPr/>
        </p:nvSpPr>
        <p:spPr bwMode="auto">
          <a:xfrm>
            <a:off x="8542338" y="3825876"/>
            <a:ext cx="11123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receiver</a:t>
            </a:r>
          </a:p>
        </p:txBody>
      </p:sp>
      <p:sp>
        <p:nvSpPr>
          <p:cNvPr id="18513" name="Text Box 217"/>
          <p:cNvSpPr txBox="1">
            <a:spLocks noChangeArrowheads="1"/>
          </p:cNvSpPr>
          <p:nvPr/>
        </p:nvSpPr>
        <p:spPr bwMode="auto">
          <a:xfrm>
            <a:off x="2132013" y="3663950"/>
            <a:ext cx="655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One segment (512 samples ) compressed into 1 byte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79A4E-54E1-4481-AE39-FA317804C6A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4.3 Exercise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5141" y="1600201"/>
            <a:ext cx="3999071" cy="452596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X =[1.5     5.9</a:t>
            </a:r>
          </a:p>
          <a:p>
            <a:r>
              <a:rPr lang="en-US" dirty="0"/>
              <a:t>            0.6     4.2</a:t>
            </a:r>
          </a:p>
          <a:p>
            <a:r>
              <a:rPr lang="en-US" dirty="0"/>
              <a:t>            4.9     8.5</a:t>
            </a:r>
          </a:p>
          <a:p>
            <a:r>
              <a:rPr lang="en-US" dirty="0"/>
              <a:t>            9.5     10</a:t>
            </a:r>
          </a:p>
          <a:p>
            <a:r>
              <a:rPr lang="en-US" dirty="0"/>
              <a:t>            7.0     9.5</a:t>
            </a:r>
          </a:p>
          <a:p>
            <a:r>
              <a:rPr lang="en-US" dirty="0"/>
              <a:t>            6.9     0.3</a:t>
            </a:r>
          </a:p>
          <a:p>
            <a:r>
              <a:rPr lang="en-US" dirty="0"/>
              <a:t>            11.2    4.2</a:t>
            </a:r>
          </a:p>
          <a:p>
            <a:r>
              <a:rPr lang="en-US" dirty="0"/>
              <a:t>            4.8     2.1]</a:t>
            </a:r>
          </a:p>
          <a:p>
            <a:r>
              <a:rPr lang="en-US" dirty="0"/>
              <a:t>e=0.1</a:t>
            </a:r>
          </a:p>
          <a:p>
            <a:r>
              <a:rPr lang="en-US" dirty="0"/>
              <a:t>Use Binary Split K-means to find centroids of 4 cluster 4 </a:t>
            </a:r>
          </a:p>
          <a:p>
            <a:r>
              <a:rPr lang="en-US" dirty="0"/>
              <a:t>Answer: 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A178-8D29-4316-B0A3-BED3701D2EC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3A01B-BF4A-4125-9ABF-645D5C334EC0}"/>
              </a:ext>
            </a:extLst>
          </p:cNvPr>
          <p:cNvSpPr txBox="1"/>
          <p:nvPr/>
        </p:nvSpPr>
        <p:spPr>
          <a:xfrm>
            <a:off x="4189412" y="274638"/>
            <a:ext cx="5562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% Answer: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code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=[1.5     5.9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0.6     4.2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4.9     8.5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9.5     10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7.0     9.5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6.9     0.3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11.2    4.2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4.8     2.1]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[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cts,c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kmeans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(X,4)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cts</a:t>
            </a: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c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%run the above to check the result</a:t>
            </a: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%warning https://www.mathworks.com/matlabcentral/answers/367432-k-means-clustering-giving-different-results</a:t>
            </a: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%</a:t>
            </a:r>
            <a:r>
              <a:rPr lang="en-US" b="0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K-means clustering giving different results</a:t>
            </a:r>
          </a:p>
          <a:p>
            <a:r>
              <a:rPr lang="en-US" dirty="0">
                <a:solidFill>
                  <a:srgbClr val="C05708"/>
                </a:solidFill>
                <a:latin typeface="Roboto" panose="02000000000000000000" pitchFamily="2" charset="0"/>
              </a:rPr>
              <a:t>%So, the results depend on the initial guess which is random. But if you have large number of sample data, the result is more stable and acceptable.</a:t>
            </a:r>
            <a:endParaRPr lang="en-US" b="0" dirty="0">
              <a:solidFill>
                <a:srgbClr val="C05708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rtlCol="0">
            <a:normAutofit fontScale="90000"/>
          </a:bodyPr>
          <a:lstStyle/>
          <a:p>
            <a:pPr defTabSz="742676" eaLnBrk="1" fontAlgn="auto" hangingPunct="1">
              <a:spcAft>
                <a:spcPts val="0"/>
              </a:spcAft>
              <a:defRPr/>
            </a:pPr>
            <a:r>
              <a:rPr lang="en-US" altLang="zh-TW" sz="3574"/>
              <a:t>Representing features using Vector Quantization (VQ)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531814" y="1600202"/>
            <a:ext cx="8912225" cy="4530725"/>
          </a:xfrm>
        </p:spPr>
        <p:txBody>
          <a:bodyPr lIns="92075" tIns="46038" rIns="92075" bIns="46038" rtlCol="0">
            <a:normAutofit/>
          </a:bodyPr>
          <a:lstStyle/>
          <a:p>
            <a:pPr marL="185669" indent="-185669" defTabSz="742676" eaLnBrk="1" fontAlgn="auto" hangingPunct="1">
              <a:spcBef>
                <a:spcPts val="81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2274" dirty="0"/>
              <a:t>Speech data is not random, human voices have limited forms.</a:t>
            </a:r>
          </a:p>
          <a:p>
            <a:pPr marL="185669" indent="-185669" defTabSz="742676" eaLnBrk="1" fontAlgn="auto" hangingPunct="1">
              <a:spcBef>
                <a:spcPts val="81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2274" dirty="0"/>
              <a:t>Vector quantization is a data compression method </a:t>
            </a:r>
          </a:p>
          <a:p>
            <a:pPr marL="557007" lvl="1" indent="-185669" defTabSz="742676" eaLnBrk="1" fontAlgn="auto" hangingPunct="1">
              <a:spcBef>
                <a:spcPts val="406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1949" dirty="0"/>
              <a:t>raw speech 10KHz/8-bit data for  a 30ms frame is 300 bytes</a:t>
            </a:r>
          </a:p>
          <a:p>
            <a:pPr marL="557007" lvl="1" indent="-185669" defTabSz="742676" eaLnBrk="1" fontAlgn="auto" hangingPunct="1">
              <a:spcBef>
                <a:spcPts val="406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1949" dirty="0"/>
              <a:t>10th order LPC =10 floating numbers=40 bytes</a:t>
            </a:r>
          </a:p>
          <a:p>
            <a:pPr marL="557007" lvl="1" indent="-185669" defTabSz="742676" eaLnBrk="1" fontAlgn="auto" hangingPunct="1">
              <a:spcBef>
                <a:spcPts val="406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1949" dirty="0"/>
              <a:t>after VQ it can be as small as one byte. </a:t>
            </a:r>
          </a:p>
          <a:p>
            <a:pPr marL="185669" indent="-185669" defTabSz="742676" eaLnBrk="1" fontAlgn="auto" hangingPunct="1">
              <a:spcBef>
                <a:spcPts val="81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2274" dirty="0"/>
              <a:t>Used in tele-communication  systems.</a:t>
            </a:r>
          </a:p>
          <a:p>
            <a:pPr marL="185669" indent="-185669" defTabSz="742676" eaLnBrk="1" fontAlgn="auto" hangingPunct="1">
              <a:spcBef>
                <a:spcPts val="81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2274" dirty="0"/>
              <a:t>Enhance recognition systems since less data is involved.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A178-8D29-4316-B0A3-BED3701D2EC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742676" eaLnBrk="1" fontAlgn="auto" hangingPunct="1">
              <a:spcAft>
                <a:spcPts val="0"/>
              </a:spcAft>
              <a:defRPr/>
            </a:pPr>
            <a:r>
              <a:rPr lang="en-US" altLang="en-US" sz="3574"/>
              <a:t>Summary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5669" indent="-185669" defTabSz="742676" eaLnBrk="1" fontAlgn="auto" hangingPunct="1">
              <a:spcBef>
                <a:spcPts val="81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274"/>
              <a:t>Learned</a:t>
            </a:r>
          </a:p>
          <a:p>
            <a:pPr marL="557007" lvl="1" indent="-185669" defTabSz="742676" eaLnBrk="1" fontAlgn="auto" hangingPunct="1">
              <a:spcBef>
                <a:spcPts val="406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949"/>
              <a:t>Audio feature types</a:t>
            </a:r>
          </a:p>
          <a:p>
            <a:pPr marL="557007" lvl="1" indent="-185669" defTabSz="742676" eaLnBrk="1" fontAlgn="auto" hangingPunct="1">
              <a:spcBef>
                <a:spcPts val="406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949"/>
              <a:t>How to extract audio features</a:t>
            </a:r>
          </a:p>
          <a:p>
            <a:pPr marL="557007" lvl="1" indent="-185669" defTabSz="742676" eaLnBrk="1" fontAlgn="auto" hangingPunct="1">
              <a:spcBef>
                <a:spcPts val="406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949"/>
              <a:t>How to represent these features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A178-8D29-4316-B0A3-BED3701D2EC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defTabSz="742676" eaLnBrk="1" fontAlgn="auto" hangingPunct="1">
              <a:spcAft>
                <a:spcPts val="0"/>
              </a:spcAft>
              <a:defRPr/>
            </a:pPr>
            <a:r>
              <a:rPr lang="en-US" altLang="en-US" sz="3574"/>
              <a:t>Appendix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5A3F2-51AA-4740-A895-6C7675706B45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altLang="zh-TW" sz="3600">
                <a:solidFill>
                  <a:srgbClr val="FF0000"/>
                </a:solidFill>
              </a:rPr>
              <a:t>Answer 4.1 :</a:t>
            </a:r>
            <a:r>
              <a:rPr lang="en-US" altLang="zh-TW" sz="3600"/>
              <a:t> </a:t>
            </a:r>
            <a:r>
              <a:rPr lang="en-US" altLang="zh-TW" sz="2600"/>
              <a:t>Class exercise 4.1 : </a:t>
            </a:r>
            <a:r>
              <a:rPr lang="en-US" altLang="zh-TW" sz="2600" i="1"/>
              <a:t> </a:t>
            </a:r>
            <a:br>
              <a:rPr lang="en-US" altLang="zh-TW" sz="2600" i="1"/>
            </a:br>
            <a:r>
              <a:rPr lang="en-US" altLang="zh-TW" sz="2600" i="1"/>
              <a:t>K-means method to find the two centroids</a:t>
            </a:r>
            <a:br>
              <a:rPr lang="en-US" altLang="zh-TW" sz="2600" i="1"/>
            </a:br>
            <a:endParaRPr lang="en-US" altLang="zh-TW" sz="2600" i="1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66750" y="1371600"/>
            <a:ext cx="8416925" cy="4114800"/>
          </a:xfrm>
        </p:spPr>
        <p:txBody>
          <a:bodyPr lIns="92075" tIns="46038" rIns="92075" bIns="46038">
            <a:normAutofit fontScale="85000" lnSpcReduction="20000"/>
          </a:bodyPr>
          <a:lstStyle/>
          <a:p>
            <a:pPr eaLnBrk="1" hangingPunct="1"/>
            <a:r>
              <a:rPr lang="en-US" altLang="zh-TW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=(1.2,8.8);P</a:t>
            </a:r>
            <a:r>
              <a:rPr lang="en-US" altLang="zh-TW" baseline="-25000" dirty="0"/>
              <a:t>2</a:t>
            </a:r>
            <a:r>
              <a:rPr lang="en-US" altLang="zh-TW" dirty="0"/>
              <a:t>=(1.8,6.9);P</a:t>
            </a:r>
            <a:r>
              <a:rPr lang="en-US" altLang="zh-TW" baseline="-25000" dirty="0"/>
              <a:t>3</a:t>
            </a:r>
            <a:r>
              <a:rPr lang="en-US" altLang="zh-TW" dirty="0"/>
              <a:t>=(7.2,1.5);P</a:t>
            </a:r>
            <a:r>
              <a:rPr lang="en-US" altLang="zh-TW" baseline="-25000" dirty="0"/>
              <a:t>4</a:t>
            </a:r>
            <a:r>
              <a:rPr lang="en-US" altLang="zh-TW" dirty="0"/>
              <a:t>=(9.1,0.3)</a:t>
            </a:r>
          </a:p>
          <a:p>
            <a:pPr eaLnBrk="1" hangingPunct="1"/>
            <a:r>
              <a:rPr lang="en-US" altLang="zh-TW" dirty="0"/>
              <a:t>Arbitrarily choose P</a:t>
            </a:r>
            <a:r>
              <a:rPr lang="en-US" altLang="zh-TW" baseline="-25000" dirty="0"/>
              <a:t>1</a:t>
            </a:r>
            <a:r>
              <a:rPr lang="en-US" altLang="zh-TW" dirty="0"/>
              <a:t> and P</a:t>
            </a:r>
            <a:r>
              <a:rPr lang="en-US" altLang="zh-TW" baseline="-25000" dirty="0"/>
              <a:t>4 </a:t>
            </a:r>
            <a:r>
              <a:rPr lang="en-US" altLang="zh-TW" dirty="0"/>
              <a:t>as the 2 centroids. So C</a:t>
            </a:r>
            <a:r>
              <a:rPr lang="en-US" altLang="zh-TW" baseline="-25000" dirty="0"/>
              <a:t>1</a:t>
            </a:r>
            <a:r>
              <a:rPr lang="en-US" altLang="zh-TW" dirty="0"/>
              <a:t>=(1.2,8.8); C</a:t>
            </a:r>
            <a:r>
              <a:rPr lang="en-US" altLang="zh-TW" baseline="-25000" dirty="0"/>
              <a:t>2</a:t>
            </a:r>
            <a:r>
              <a:rPr lang="en-US" altLang="zh-TW" dirty="0"/>
              <a:t>=(9.1,0.3).</a:t>
            </a:r>
          </a:p>
          <a:p>
            <a:pPr eaLnBrk="1" hangingPunct="1"/>
            <a:r>
              <a:rPr lang="en-US" altLang="zh-TW" dirty="0"/>
              <a:t>Nearest neighbor search; find closest centroid</a:t>
            </a:r>
          </a:p>
          <a:p>
            <a:pPr lvl="1" eaLnBrk="1" hangingPunct="1"/>
            <a:r>
              <a:rPr lang="en-US" altLang="zh-TW" sz="2200" dirty="0"/>
              <a:t>P</a:t>
            </a:r>
            <a:r>
              <a:rPr lang="en-US" altLang="zh-TW" sz="2200" baseline="-25000" dirty="0"/>
              <a:t>1</a:t>
            </a:r>
            <a:r>
              <a:rPr lang="en-US" altLang="zh-TW" sz="2200" dirty="0"/>
              <a:t>--&gt;C</a:t>
            </a:r>
            <a:r>
              <a:rPr lang="en-US" altLang="zh-TW" sz="2200" baseline="-25000" dirty="0"/>
              <a:t>1 </a:t>
            </a:r>
            <a:r>
              <a:rPr lang="en-US" altLang="zh-TW" sz="2200" dirty="0"/>
              <a:t>;  P</a:t>
            </a:r>
            <a:r>
              <a:rPr lang="en-US" altLang="zh-TW" sz="2200" baseline="-25000" dirty="0"/>
              <a:t>2</a:t>
            </a:r>
            <a:r>
              <a:rPr lang="en-US" altLang="zh-TW" sz="2200" dirty="0"/>
              <a:t>--&gt;C</a:t>
            </a:r>
            <a:r>
              <a:rPr lang="en-US" altLang="zh-TW" sz="2200" baseline="-25000" dirty="0"/>
              <a:t>1 </a:t>
            </a:r>
            <a:r>
              <a:rPr lang="en-US" altLang="zh-TW" sz="2200" dirty="0"/>
              <a:t>;  P</a:t>
            </a:r>
            <a:r>
              <a:rPr lang="en-US" altLang="zh-TW" sz="2200" baseline="-25000" dirty="0"/>
              <a:t>3</a:t>
            </a:r>
            <a:r>
              <a:rPr lang="en-US" altLang="zh-TW" sz="2200" dirty="0"/>
              <a:t>--&gt;C</a:t>
            </a:r>
            <a:r>
              <a:rPr lang="en-US" altLang="zh-TW" sz="2200" baseline="-25000" dirty="0"/>
              <a:t>2 </a:t>
            </a:r>
            <a:r>
              <a:rPr lang="en-US" altLang="zh-TW" sz="2200" dirty="0"/>
              <a:t>;  P</a:t>
            </a:r>
            <a:r>
              <a:rPr lang="en-US" altLang="zh-TW" sz="2200" baseline="-25000" dirty="0"/>
              <a:t>4</a:t>
            </a:r>
            <a:r>
              <a:rPr lang="en-US" altLang="zh-TW" sz="2200" dirty="0"/>
              <a:t>--&gt;C</a:t>
            </a:r>
            <a:r>
              <a:rPr lang="en-US" altLang="zh-TW" sz="2200" baseline="-25000" dirty="0"/>
              <a:t>2</a:t>
            </a:r>
            <a:endParaRPr lang="en-US" altLang="zh-TW" sz="2200" dirty="0"/>
          </a:p>
          <a:p>
            <a:pPr eaLnBrk="1" hangingPunct="1"/>
            <a:r>
              <a:rPr lang="en-US" altLang="zh-TW" dirty="0"/>
              <a:t> Update centroids</a:t>
            </a:r>
          </a:p>
          <a:p>
            <a:pPr lvl="1" eaLnBrk="1" hangingPunct="1"/>
            <a:r>
              <a:rPr lang="en-US" altLang="zh-TW" dirty="0"/>
              <a:t>C’</a:t>
            </a:r>
            <a:r>
              <a:rPr lang="en-US" altLang="zh-TW" baseline="-25000" dirty="0"/>
              <a:t>1</a:t>
            </a:r>
            <a:r>
              <a:rPr lang="en-US" altLang="zh-TW" dirty="0"/>
              <a:t>=Mean(P</a:t>
            </a:r>
            <a:r>
              <a:rPr lang="en-US" altLang="zh-TW" baseline="-25000" dirty="0"/>
              <a:t>1</a:t>
            </a:r>
            <a:r>
              <a:rPr lang="en-US" altLang="zh-TW" dirty="0"/>
              <a:t>,P</a:t>
            </a:r>
            <a:r>
              <a:rPr lang="en-US" altLang="zh-TW" baseline="-25000" dirty="0"/>
              <a:t>2</a:t>
            </a:r>
            <a:r>
              <a:rPr lang="en-US" altLang="zh-TW" dirty="0"/>
              <a:t>)=(1.5,7.85); C’</a:t>
            </a:r>
            <a:r>
              <a:rPr lang="en-US" altLang="zh-TW" baseline="-25000" dirty="0"/>
              <a:t>2</a:t>
            </a:r>
            <a:r>
              <a:rPr lang="en-US" altLang="zh-TW" dirty="0"/>
              <a:t>=Mean(P</a:t>
            </a:r>
            <a:r>
              <a:rPr lang="en-US" altLang="zh-TW" baseline="-25000" dirty="0"/>
              <a:t>3</a:t>
            </a:r>
            <a:r>
              <a:rPr lang="en-US" altLang="zh-TW" dirty="0"/>
              <a:t>,P</a:t>
            </a:r>
            <a:r>
              <a:rPr lang="en-US" altLang="zh-TW" baseline="-25000" dirty="0"/>
              <a:t>4</a:t>
            </a:r>
            <a:r>
              <a:rPr lang="en-US" altLang="zh-TW" dirty="0"/>
              <a:t>)=(8.15,0.9).</a:t>
            </a:r>
          </a:p>
          <a:p>
            <a:pPr eaLnBrk="1" hangingPunct="1"/>
            <a:r>
              <a:rPr lang="en-US" altLang="zh-TW" dirty="0"/>
              <a:t>Nearest neighbor search again. No further changes, so VQ vectors =(1.5,7.85) and (8.15,0.9)</a:t>
            </a:r>
          </a:p>
          <a:p>
            <a:pPr eaLnBrk="1" hangingPunct="1"/>
            <a:r>
              <a:rPr lang="en-US" altLang="zh-TW" dirty="0"/>
              <a:t>Draw the diagrams to show the steps.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A178-8D29-4316-B0A3-BED3701D2EC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742676" eaLnBrk="1" fontAlgn="auto" hangingPunct="1">
              <a:spcAft>
                <a:spcPts val="0"/>
              </a:spcAft>
              <a:defRPr/>
            </a:pPr>
            <a:r>
              <a:rPr lang="en-US" altLang="en-US" sz="3574">
                <a:solidFill>
                  <a:srgbClr val="FF0000"/>
                </a:solidFill>
              </a:rPr>
              <a:t>Answer for exercise </a:t>
            </a:r>
            <a:r>
              <a:rPr lang="en-US" altLang="en-US" sz="3574"/>
              <a:t>4.1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buClr>
                <a:schemeClr val="bg2"/>
              </a:buClr>
              <a:buFont typeface="Wingdings" pitchFamily="2" charset="2"/>
              <a:buChar char="p"/>
            </a:pPr>
            <a:r>
              <a:rPr lang="en-US" altLang="zh-TW" sz="2000" dirty="0"/>
              <a:t>A raw speech signal is sampled at 10KHz/8-bit. Estimate compression ratio (=raw data storage/compressed data storage) if LPC-order is 10 and frame size is 25ms with no overlapping samples.</a:t>
            </a:r>
            <a:endParaRPr lang="en-US" altLang="en-US" sz="2000" dirty="0"/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Answer: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Raw data for a frame is 25ms/(1/10KHz)=25*10^-3/(1/(10*10^3)) bytes=250 bytes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LPC order is 10, assume each code is a floating point of 4 bytes, so totally 40 bytes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Compression ratio is 250/40=6.25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A178-8D29-4316-B0A3-BED3701D2EC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77876" y="387352"/>
            <a:ext cx="8401050" cy="792163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altLang="zh-TW" sz="1600">
                <a:solidFill>
                  <a:srgbClr val="FF0000"/>
                </a:solidFill>
              </a:rPr>
              <a:t>Answer 4.2:  </a:t>
            </a:r>
            <a:r>
              <a:rPr lang="en-US" altLang="zh-TW" sz="1600"/>
              <a:t>Binary split K-means method for the number of required contriods is fixed  </a:t>
            </a:r>
            <a:r>
              <a:rPr lang="en-AU" altLang="zh-TW" sz="1600"/>
              <a:t>(assume you use all available samples in building the centroids at all stages of calculations)</a:t>
            </a:r>
            <a:r>
              <a:rPr lang="en-US" altLang="zh-TW" sz="1600"/>
              <a:t> </a:t>
            </a:r>
            <a:br>
              <a:rPr lang="en-US" altLang="zh-TW" sz="1600"/>
            </a:br>
            <a:endParaRPr lang="en-US" altLang="zh-TW" sz="16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62001" y="1143000"/>
            <a:ext cx="9140825" cy="5715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 dirty="0"/>
              <a:t>P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=(1.2,8.8);P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=(1.8,6.9);P</a:t>
            </a:r>
            <a:r>
              <a:rPr lang="en-US" altLang="zh-TW" sz="2000" baseline="-25000" dirty="0"/>
              <a:t>3</a:t>
            </a:r>
            <a:r>
              <a:rPr lang="en-US" altLang="zh-TW" sz="2000" dirty="0"/>
              <a:t>=(7.2,1.5);P</a:t>
            </a:r>
            <a:r>
              <a:rPr lang="en-US" altLang="zh-TW" sz="2000" baseline="-25000" dirty="0"/>
              <a:t>4</a:t>
            </a:r>
            <a:r>
              <a:rPr lang="en-US" altLang="zh-TW" sz="2000" dirty="0"/>
              <a:t>=(9.1,0.3)</a:t>
            </a:r>
          </a:p>
          <a:p>
            <a:pPr eaLnBrk="1" hangingPunct="1"/>
            <a:r>
              <a:rPr lang="en-US" altLang="zh-TW" sz="2000" dirty="0"/>
              <a:t>first centroid C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=((1.2+1.8+7.2+9.1)/4, 8.8+6.9+1.5+0.3)/4) = (4.825,4.375)</a:t>
            </a:r>
          </a:p>
          <a:p>
            <a:pPr eaLnBrk="1" hangingPunct="1"/>
            <a:r>
              <a:rPr lang="en-US" altLang="zh-TW" sz="2000" dirty="0"/>
              <a:t>Use e=0.02 find the two new centroids </a:t>
            </a:r>
          </a:p>
          <a:p>
            <a:pPr eaLnBrk="1" hangingPunct="1"/>
            <a:r>
              <a:rPr lang="en-US" altLang="zh-TW" sz="2000" dirty="0"/>
              <a:t>Step1: </a:t>
            </a:r>
            <a:r>
              <a:rPr lang="en-US" altLang="zh-TW" sz="2000" dirty="0" err="1"/>
              <a:t>CC</a:t>
            </a:r>
            <a:r>
              <a:rPr lang="en-US" altLang="zh-TW" sz="2000" baseline="-25000" dirty="0" err="1"/>
              <a:t>a</a:t>
            </a:r>
            <a:r>
              <a:rPr lang="en-US" altLang="zh-TW" sz="2000" dirty="0"/>
              <a:t>= C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(1+e)=(4.825x1.02,4.375x1.02)=(</a:t>
            </a:r>
            <a:r>
              <a:rPr lang="zh-TW" altLang="en-US" sz="2000" dirty="0"/>
              <a:t>4.9215,4.4625)</a:t>
            </a:r>
            <a:r>
              <a:rPr lang="en-US" altLang="zh-TW" sz="2000" dirty="0"/>
              <a:t> </a:t>
            </a:r>
          </a:p>
          <a:p>
            <a:pPr eaLnBrk="1" hangingPunct="1"/>
            <a:r>
              <a:rPr lang="en-US" altLang="zh-TW" sz="2000" dirty="0" err="1"/>
              <a:t>CC</a:t>
            </a:r>
            <a:r>
              <a:rPr lang="en-US" altLang="zh-TW" sz="2000" baseline="-25000" dirty="0" err="1"/>
              <a:t>b</a:t>
            </a:r>
            <a:r>
              <a:rPr lang="en-US" altLang="zh-TW" sz="2000" dirty="0"/>
              <a:t>= C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(1-e)=(4.825x0.98,4.375x0.98)</a:t>
            </a:r>
            <a:r>
              <a:rPr lang="zh-TW" altLang="en-US" sz="2000" dirty="0"/>
              <a:t>=(4.7285,4.2875) </a:t>
            </a:r>
            <a:r>
              <a:rPr lang="en-US" altLang="zh-TW" sz="2000" dirty="0" err="1"/>
              <a:t>CCa</a:t>
            </a:r>
            <a:r>
              <a:rPr lang="en-US" altLang="zh-TW" sz="2000" dirty="0"/>
              <a:t>=(</a:t>
            </a:r>
            <a:r>
              <a:rPr lang="zh-TW" altLang="en-US" sz="2000" dirty="0"/>
              <a:t>4.9215,4.4625)</a:t>
            </a:r>
            <a:r>
              <a:rPr lang="en-US" altLang="zh-TW" sz="2000" dirty="0"/>
              <a:t> </a:t>
            </a:r>
          </a:p>
          <a:p>
            <a:pPr eaLnBrk="1" hangingPunct="1"/>
            <a:r>
              <a:rPr lang="en-US" altLang="zh-TW" sz="2000" dirty="0" err="1"/>
              <a:t>CCb</a:t>
            </a:r>
            <a:r>
              <a:rPr lang="zh-TW" altLang="en-US" sz="2000" dirty="0"/>
              <a:t>=(4.7285,4.2875)</a:t>
            </a:r>
          </a:p>
          <a:p>
            <a:pPr eaLnBrk="1" hangingPunct="1"/>
            <a:r>
              <a:rPr lang="en-US" altLang="zh-TW" sz="2000" u="sng" dirty="0"/>
              <a:t>The function </a:t>
            </a:r>
            <a:r>
              <a:rPr lang="en-US" altLang="zh-TW" sz="2000" u="sng" dirty="0" err="1"/>
              <a:t>dist</a:t>
            </a:r>
            <a:r>
              <a:rPr lang="en-US" altLang="zh-TW" sz="2000" u="sng" dirty="0"/>
              <a:t>(</a:t>
            </a:r>
            <a:r>
              <a:rPr lang="en-US" altLang="zh-TW" sz="2000" u="sng" dirty="0" err="1"/>
              <a:t>Pi,CCx</a:t>
            </a:r>
            <a:r>
              <a:rPr lang="en-US" altLang="zh-TW" sz="2000" u="sng" dirty="0"/>
              <a:t> )=Euclidean distance between Pi and </a:t>
            </a:r>
            <a:r>
              <a:rPr lang="en-US" altLang="zh-TW" sz="2000" u="sng" dirty="0" err="1"/>
              <a:t>CCx</a:t>
            </a:r>
            <a:endParaRPr lang="en-US" altLang="zh-TW" sz="2000" dirty="0"/>
          </a:p>
          <a:p>
            <a:pPr eaLnBrk="1" hangingPunct="1"/>
            <a:r>
              <a:rPr lang="en-US" altLang="zh-TW" sz="1800" u="sng" dirty="0"/>
              <a:t>points	</a:t>
            </a:r>
            <a:r>
              <a:rPr lang="en-US" altLang="zh-TW" sz="1800" u="sng" dirty="0" err="1"/>
              <a:t>dist</a:t>
            </a:r>
            <a:r>
              <a:rPr lang="en-US" altLang="zh-TW" sz="1800" u="sng" dirty="0"/>
              <a:t> to </a:t>
            </a:r>
            <a:r>
              <a:rPr lang="en-US" altLang="zh-TW" sz="1800" u="sng" dirty="0" err="1"/>
              <a:t>CCa</a:t>
            </a:r>
            <a:r>
              <a:rPr lang="en-US" altLang="zh-TW" sz="1800" u="sng" dirty="0"/>
              <a:t>	-1*</a:t>
            </a:r>
            <a:r>
              <a:rPr lang="en-US" altLang="zh-TW" sz="1800" u="sng" dirty="0" err="1"/>
              <a:t>dist</a:t>
            </a:r>
            <a:r>
              <a:rPr lang="en-US" altLang="zh-TW" sz="1800" u="sng" dirty="0"/>
              <a:t> to </a:t>
            </a:r>
            <a:r>
              <a:rPr lang="en-US" altLang="zh-TW" sz="1800" u="sng" dirty="0" err="1"/>
              <a:t>CCb</a:t>
            </a:r>
            <a:r>
              <a:rPr lang="en-US" altLang="zh-TW" sz="1800" u="sng" dirty="0"/>
              <a:t>	=diff    Group to </a:t>
            </a:r>
          </a:p>
          <a:p>
            <a:pPr eaLnBrk="1" hangingPunct="1"/>
            <a:r>
              <a:rPr lang="en-US" altLang="zh-TW" sz="2000" dirty="0"/>
              <a:t>P1		</a:t>
            </a:r>
            <a:r>
              <a:rPr lang="zh-TW" altLang="en-US" sz="2000" dirty="0"/>
              <a:t>5.7152		-5.7283	= </a:t>
            </a:r>
            <a:r>
              <a:rPr lang="en-US" altLang="zh-TW" sz="2000" dirty="0"/>
              <a:t>	</a:t>
            </a:r>
            <a:r>
              <a:rPr lang="zh-TW" altLang="en-US" sz="2000" dirty="0"/>
              <a:t>-0.0131 </a:t>
            </a:r>
            <a:r>
              <a:rPr lang="en-US" altLang="zh-TW" sz="2000" dirty="0"/>
              <a:t>	</a:t>
            </a:r>
            <a:r>
              <a:rPr lang="en-US" altLang="zh-TW" sz="2000" dirty="0" err="1"/>
              <a:t>CCa</a:t>
            </a:r>
            <a:endParaRPr lang="en-US" altLang="zh-TW" sz="2000" dirty="0"/>
          </a:p>
          <a:p>
            <a:pPr eaLnBrk="1" hangingPunct="1"/>
            <a:r>
              <a:rPr lang="en-US" altLang="zh-TW" sz="2000" dirty="0"/>
              <a:t>P2		</a:t>
            </a:r>
            <a:r>
              <a:rPr lang="zh-TW" altLang="en-US" sz="2000" dirty="0"/>
              <a:t>3.9605		-3.9244	= </a:t>
            </a:r>
            <a:r>
              <a:rPr lang="en-US" altLang="zh-TW" sz="2000" dirty="0"/>
              <a:t>	</a:t>
            </a:r>
            <a:r>
              <a:rPr lang="zh-TW" altLang="en-US" sz="2000" dirty="0"/>
              <a:t>0.036	</a:t>
            </a:r>
            <a:r>
              <a:rPr lang="en-US" altLang="zh-TW" sz="2000" dirty="0" err="1"/>
              <a:t>CCb</a:t>
            </a:r>
            <a:endParaRPr lang="en-US" altLang="zh-TW" sz="2000" dirty="0"/>
          </a:p>
          <a:p>
            <a:pPr eaLnBrk="1" hangingPunct="1"/>
            <a:r>
              <a:rPr lang="en-US" altLang="zh-TW" sz="2000" dirty="0"/>
              <a:t>P3		</a:t>
            </a:r>
            <a:r>
              <a:rPr lang="zh-TW" altLang="en-US" sz="2000" dirty="0"/>
              <a:t>3.7374		-3.7254	= </a:t>
            </a:r>
            <a:r>
              <a:rPr lang="en-US" altLang="zh-TW" sz="2000" dirty="0"/>
              <a:t>	</a:t>
            </a:r>
            <a:r>
              <a:rPr lang="zh-TW" altLang="en-US" sz="2000" dirty="0"/>
              <a:t>0.012	</a:t>
            </a:r>
            <a:r>
              <a:rPr lang="en-US" altLang="zh-TW" sz="2000" dirty="0" err="1"/>
              <a:t>CCb</a:t>
            </a:r>
            <a:endParaRPr lang="en-US" altLang="zh-TW" sz="2000" dirty="0"/>
          </a:p>
          <a:p>
            <a:pPr eaLnBrk="1" hangingPunct="1"/>
            <a:r>
              <a:rPr lang="en-US" altLang="zh-TW" sz="2000" dirty="0"/>
              <a:t>P4		</a:t>
            </a:r>
            <a:r>
              <a:rPr lang="zh-TW" altLang="en-US" sz="2000" dirty="0"/>
              <a:t>5.8980		-5.9169	= </a:t>
            </a:r>
            <a:r>
              <a:rPr lang="en-US" altLang="zh-TW" sz="2000" dirty="0"/>
              <a:t>	</a:t>
            </a:r>
            <a:r>
              <a:rPr lang="zh-TW" altLang="en-US" sz="2000" dirty="0"/>
              <a:t>-0.019	</a:t>
            </a:r>
            <a:r>
              <a:rPr lang="en-US" altLang="zh-TW" sz="2000" dirty="0" err="1"/>
              <a:t>CCa</a:t>
            </a:r>
            <a:endParaRPr lang="en-US" altLang="zh-TW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A178-8D29-4316-B0A3-BED3701D2EC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742676" eaLnBrk="1" fontAlgn="auto" hangingPunct="1">
              <a:spcAft>
                <a:spcPts val="0"/>
              </a:spcAft>
              <a:defRPr/>
            </a:pPr>
            <a:r>
              <a:rPr lang="zh-TW" altLang="en-US" sz="3574"/>
              <a:t>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60413" y="609600"/>
            <a:ext cx="8416925" cy="5791200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solidFill>
                  <a:srgbClr val="FF0000"/>
                </a:solidFill>
              </a:rPr>
              <a:t>Answer 4.2: </a:t>
            </a:r>
            <a:r>
              <a:rPr lang="en-US" altLang="zh-TW" sz="2000" dirty="0"/>
              <a:t>Nearest neighbor search to form two groups. Find the centroid for each group using K-means method. Then split again and find new 2 centroids. P1,P4 -&gt; </a:t>
            </a:r>
            <a:r>
              <a:rPr lang="en-US" altLang="zh-TW" sz="2000" dirty="0" err="1"/>
              <a:t>CCa</a:t>
            </a:r>
            <a:r>
              <a:rPr lang="en-US" altLang="zh-TW" sz="2000" dirty="0"/>
              <a:t> group; P2,P3 -&gt; </a:t>
            </a:r>
            <a:r>
              <a:rPr lang="en-US" altLang="zh-TW" sz="2000" dirty="0" err="1"/>
              <a:t>CCb</a:t>
            </a:r>
            <a:r>
              <a:rPr lang="en-US" altLang="zh-TW" sz="2000" baseline="-25000" dirty="0"/>
              <a:t> </a:t>
            </a:r>
            <a:r>
              <a:rPr lang="en-US" altLang="zh-TW" sz="2000" dirty="0"/>
              <a:t>group </a:t>
            </a:r>
          </a:p>
          <a:p>
            <a:pPr eaLnBrk="1" hangingPunct="1"/>
            <a:r>
              <a:rPr lang="en-US" altLang="zh-TW" sz="2000" dirty="0"/>
              <a:t>Step2: </a:t>
            </a:r>
            <a:r>
              <a:rPr lang="en-US" altLang="zh-TW" sz="2000" dirty="0" err="1"/>
              <a:t>CCCa</a:t>
            </a:r>
            <a:r>
              <a:rPr lang="en-US" altLang="zh-TW" sz="2000" dirty="0"/>
              <a:t>=mean(P1,P4),</a:t>
            </a:r>
            <a:r>
              <a:rPr lang="en-US" altLang="zh-TW" sz="2000" dirty="0" err="1"/>
              <a:t>CCCb</a:t>
            </a:r>
            <a:r>
              <a:rPr lang="en-US" altLang="zh-TW" sz="2000" baseline="-25000" dirty="0"/>
              <a:t> </a:t>
            </a:r>
            <a:r>
              <a:rPr lang="en-US" altLang="zh-TW" sz="2000" dirty="0"/>
              <a:t>=mean(P3,P2); </a:t>
            </a:r>
          </a:p>
          <a:p>
            <a:pPr eaLnBrk="1" hangingPunct="1"/>
            <a:r>
              <a:rPr lang="en-US" altLang="zh-TW" sz="2000" dirty="0" err="1"/>
              <a:t>CCCa</a:t>
            </a:r>
            <a:r>
              <a:rPr lang="en-US" altLang="zh-TW" sz="2000" dirty="0"/>
              <a:t>=(</a:t>
            </a:r>
            <a:r>
              <a:rPr lang="zh-TW" altLang="en-US" sz="2000" dirty="0"/>
              <a:t>5.15,4.55</a:t>
            </a:r>
            <a:r>
              <a:rPr lang="en-US" altLang="zh-TW" sz="2000" dirty="0"/>
              <a:t>)</a:t>
            </a:r>
          </a:p>
          <a:p>
            <a:pPr eaLnBrk="1" hangingPunct="1"/>
            <a:r>
              <a:rPr lang="en-US" altLang="zh-TW" sz="2000" dirty="0" err="1"/>
              <a:t>CCCb</a:t>
            </a:r>
            <a:r>
              <a:rPr lang="en-US" altLang="zh-TW" sz="2000" dirty="0"/>
              <a:t>=(4.50,4.20)</a:t>
            </a:r>
          </a:p>
          <a:p>
            <a:pPr eaLnBrk="1" hangingPunct="1"/>
            <a:r>
              <a:rPr lang="en-US" altLang="zh-TW" sz="2000" dirty="0"/>
              <a:t>Run K-means again based on two centroids </a:t>
            </a:r>
            <a:r>
              <a:rPr lang="en-US" altLang="zh-TW" sz="2000" dirty="0" err="1"/>
              <a:t>CCCa,CCCb</a:t>
            </a:r>
            <a:r>
              <a:rPr lang="en-US" altLang="zh-TW" sz="2000" dirty="0"/>
              <a:t> for the whole pool -- P1,P2,P3,P4.</a:t>
            </a:r>
          </a:p>
          <a:p>
            <a:pPr eaLnBrk="1" hangingPunct="1"/>
            <a:r>
              <a:rPr lang="en-US" altLang="zh-TW" sz="2000" u="sng" dirty="0"/>
              <a:t>points	</a:t>
            </a:r>
            <a:r>
              <a:rPr lang="en-US" altLang="zh-TW" sz="2000" u="sng" dirty="0" err="1"/>
              <a:t>dist</a:t>
            </a:r>
            <a:r>
              <a:rPr lang="en-US" altLang="zh-TW" sz="2000" u="sng" dirty="0"/>
              <a:t> to </a:t>
            </a:r>
            <a:r>
              <a:rPr lang="en-US" altLang="zh-TW" sz="2000" u="sng" dirty="0" err="1"/>
              <a:t>CCCa</a:t>
            </a:r>
            <a:r>
              <a:rPr lang="en-US" altLang="zh-TW" sz="2000" u="sng" dirty="0"/>
              <a:t>	-</a:t>
            </a:r>
            <a:r>
              <a:rPr lang="en-US" altLang="zh-TW" sz="2000" u="sng" dirty="0" err="1"/>
              <a:t>dist</a:t>
            </a:r>
            <a:r>
              <a:rPr lang="en-US" altLang="zh-TW" sz="2000" u="sng" dirty="0"/>
              <a:t> to </a:t>
            </a:r>
            <a:r>
              <a:rPr lang="en-US" altLang="zh-TW" sz="2000" u="sng" dirty="0" err="1"/>
              <a:t>CCCb</a:t>
            </a:r>
            <a:r>
              <a:rPr lang="en-US" altLang="zh-TW" sz="2000" u="sng" dirty="0"/>
              <a:t>=diff2	Group to </a:t>
            </a:r>
          </a:p>
          <a:p>
            <a:pPr eaLnBrk="1" hangingPunct="1"/>
            <a:r>
              <a:rPr lang="en-US" altLang="zh-TW" sz="2000" dirty="0"/>
              <a:t>P1		</a:t>
            </a:r>
            <a:r>
              <a:rPr lang="zh-TW" altLang="en-US" sz="2000" dirty="0"/>
              <a:t>5.8022		-5.6613	= 0.1409	</a:t>
            </a:r>
            <a:r>
              <a:rPr lang="en-US" altLang="zh-TW" sz="2000" dirty="0"/>
              <a:t>	</a:t>
            </a:r>
            <a:r>
              <a:rPr lang="en-US" altLang="zh-TW" sz="2000" dirty="0" err="1"/>
              <a:t>CCCb</a:t>
            </a:r>
            <a:endParaRPr lang="en-US" altLang="zh-TW" sz="2000" dirty="0"/>
          </a:p>
          <a:p>
            <a:pPr eaLnBrk="1" hangingPunct="1"/>
            <a:r>
              <a:rPr lang="en-US" altLang="zh-TW" sz="2000" dirty="0"/>
              <a:t>P2		4.0921</a:t>
            </a:r>
            <a:r>
              <a:rPr lang="zh-TW" altLang="en-US" sz="2000" dirty="0"/>
              <a:t>		-3.8148	= 0.2737	</a:t>
            </a:r>
            <a:r>
              <a:rPr lang="en-US" altLang="zh-TW" sz="2000" dirty="0"/>
              <a:t>	</a:t>
            </a:r>
            <a:r>
              <a:rPr lang="en-US" altLang="zh-TW" sz="2000" dirty="0" err="1"/>
              <a:t>CCCb</a:t>
            </a:r>
            <a:endParaRPr lang="en-US" altLang="zh-TW" sz="2000" dirty="0"/>
          </a:p>
          <a:p>
            <a:pPr eaLnBrk="1" hangingPunct="1"/>
            <a:r>
              <a:rPr lang="en-US" altLang="zh-TW" sz="2000" dirty="0"/>
              <a:t>P3		3.6749</a:t>
            </a:r>
            <a:r>
              <a:rPr lang="zh-TW" altLang="en-US" sz="2000" dirty="0"/>
              <a:t>		-3.8184	= -0.1435	</a:t>
            </a:r>
            <a:r>
              <a:rPr lang="en-US" altLang="zh-TW" sz="2000" dirty="0" err="1"/>
              <a:t>CCCa</a:t>
            </a:r>
            <a:endParaRPr lang="en-US" altLang="zh-TW" sz="2000" dirty="0"/>
          </a:p>
          <a:p>
            <a:pPr eaLnBrk="1" hangingPunct="1"/>
            <a:r>
              <a:rPr lang="en-US" altLang="zh-TW" sz="2000" dirty="0"/>
              <a:t>P4		</a:t>
            </a:r>
            <a:r>
              <a:rPr lang="zh-TW" altLang="en-US" sz="2000" dirty="0"/>
              <a:t>5.8022		-6.0308	= -0.2286	</a:t>
            </a:r>
            <a:r>
              <a:rPr lang="en-US" altLang="zh-TW" sz="2000" dirty="0" err="1"/>
              <a:t>CCCa</a:t>
            </a:r>
            <a:endParaRPr lang="en-US" altLang="zh-TW" sz="2000" dirty="0"/>
          </a:p>
          <a:p>
            <a:pPr eaLnBrk="1" hangingPunct="1"/>
            <a:r>
              <a:rPr lang="en-US" altLang="zh-TW" sz="2000" dirty="0"/>
              <a:t>Regrouping we get the final result</a:t>
            </a:r>
            <a:endParaRPr lang="zh-TW" altLang="en-US" dirty="0"/>
          </a:p>
          <a:p>
            <a:pPr eaLnBrk="1" hangingPunct="1"/>
            <a:r>
              <a:rPr lang="en-US" altLang="zh-TW" sz="2000" dirty="0" err="1"/>
              <a:t>CCCCa</a:t>
            </a:r>
            <a:r>
              <a:rPr lang="en-US" altLang="zh-TW" sz="2000" dirty="0"/>
              <a:t> =(P3+P4)/2=(8.15, 0.9); </a:t>
            </a:r>
            <a:r>
              <a:rPr lang="en-US" altLang="zh-TW" sz="2000" dirty="0" err="1"/>
              <a:t>CCCCb</a:t>
            </a:r>
            <a:r>
              <a:rPr lang="en-US" altLang="zh-TW" sz="2000" dirty="0"/>
              <a:t> =(P1+P2)/2=(1.5,7.85)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A178-8D29-4316-B0A3-BED3701D2EC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2" descr="vq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86836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1524002" y="685801"/>
            <a:ext cx="17684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Times New Roman" pitchFamily="18" charset="0"/>
              </a:rPr>
              <a:t>P</a:t>
            </a:r>
            <a:r>
              <a:rPr lang="en-US" altLang="zh-TW" sz="2400" baseline="-25000">
                <a:latin typeface="Times New Roman" pitchFamily="18" charset="0"/>
              </a:rPr>
              <a:t>1</a:t>
            </a:r>
            <a:r>
              <a:rPr lang="en-US" altLang="zh-TW" sz="2400">
                <a:latin typeface="Times New Roman" pitchFamily="18" charset="0"/>
              </a:rPr>
              <a:t>=(1.2,8.8);</a:t>
            </a:r>
            <a:endParaRPr lang="zh-TW" altLang="en-US">
              <a:latin typeface="Times New Roman" pitchFamily="18" charset="0"/>
            </a:endParaRP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2057400" y="1828801"/>
            <a:ext cx="16834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Times New Roman" pitchFamily="18" charset="0"/>
              </a:rPr>
              <a:t>P</a:t>
            </a:r>
            <a:r>
              <a:rPr lang="en-US" altLang="zh-TW" sz="2400" baseline="-25000">
                <a:latin typeface="Times New Roman" pitchFamily="18" charset="0"/>
              </a:rPr>
              <a:t>2</a:t>
            </a:r>
            <a:r>
              <a:rPr lang="en-US" altLang="zh-TW" sz="2400">
                <a:latin typeface="Times New Roman" pitchFamily="18" charset="0"/>
              </a:rPr>
              <a:t>=(1.8,6.9)</a:t>
            </a:r>
            <a:endParaRPr lang="zh-TW" altLang="en-US">
              <a:latin typeface="Times New Roman" pitchFamily="18" charset="0"/>
            </a:endParaRP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6096001" y="5105402"/>
            <a:ext cx="17684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Times New Roman" pitchFamily="18" charset="0"/>
              </a:rPr>
              <a:t>P</a:t>
            </a:r>
            <a:r>
              <a:rPr lang="en-US" altLang="zh-TW" sz="2400" baseline="-25000">
                <a:latin typeface="Times New Roman" pitchFamily="18" charset="0"/>
              </a:rPr>
              <a:t>3</a:t>
            </a:r>
            <a:r>
              <a:rPr lang="en-US" altLang="zh-TW" sz="2400">
                <a:latin typeface="Times New Roman" pitchFamily="18" charset="0"/>
              </a:rPr>
              <a:t>=(7.2,1.5);</a:t>
            </a:r>
            <a:endParaRPr lang="zh-TW" altLang="en-US">
              <a:latin typeface="Times New Roman" pitchFamily="18" charset="0"/>
            </a:endParaRPr>
          </a:p>
        </p:txBody>
      </p:sp>
      <p:sp>
        <p:nvSpPr>
          <p:cNvPr id="25608" name="Text Box 6"/>
          <p:cNvSpPr txBox="1">
            <a:spLocks noChangeArrowheads="1"/>
          </p:cNvSpPr>
          <p:nvPr/>
        </p:nvSpPr>
        <p:spPr bwMode="auto">
          <a:xfrm>
            <a:off x="5638800" y="5867402"/>
            <a:ext cx="16834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Times New Roman" pitchFamily="18" charset="0"/>
              </a:rPr>
              <a:t>P</a:t>
            </a:r>
            <a:r>
              <a:rPr lang="en-US" altLang="zh-TW" sz="2400" baseline="-25000">
                <a:latin typeface="Times New Roman" pitchFamily="18" charset="0"/>
              </a:rPr>
              <a:t>4</a:t>
            </a:r>
            <a:r>
              <a:rPr lang="en-US" altLang="zh-TW" sz="2400">
                <a:latin typeface="Times New Roman" pitchFamily="18" charset="0"/>
              </a:rPr>
              <a:t>=(9.1,0.3)</a:t>
            </a:r>
            <a:endParaRPr lang="zh-TW" altLang="en-US">
              <a:latin typeface="Times New Roman" pitchFamily="18" charset="0"/>
            </a:endParaRPr>
          </a:p>
        </p:txBody>
      </p:sp>
      <p:sp>
        <p:nvSpPr>
          <p:cNvPr id="25609" name="Text Box 7"/>
          <p:cNvSpPr txBox="1">
            <a:spLocks noChangeArrowheads="1"/>
          </p:cNvSpPr>
          <p:nvPr/>
        </p:nvSpPr>
        <p:spPr bwMode="auto">
          <a:xfrm>
            <a:off x="5029200" y="3505201"/>
            <a:ext cx="27510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>
                <a:latin typeface="Times New Roman" pitchFamily="18" charset="0"/>
              </a:rPr>
              <a:t>C1=(4.825,4.375)</a:t>
            </a:r>
            <a:endParaRPr lang="zh-TW" altLang="en-US" sz="2800">
              <a:latin typeface="Times New Roman" pitchFamily="18" charset="0"/>
            </a:endParaRPr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 flipH="1" flipV="1">
            <a:off x="4267201" y="36576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Text Box 9"/>
          <p:cNvSpPr txBox="1">
            <a:spLocks noChangeArrowheads="1"/>
          </p:cNvSpPr>
          <p:nvPr/>
        </p:nvSpPr>
        <p:spPr bwMode="auto">
          <a:xfrm>
            <a:off x="914400" y="4038602"/>
            <a:ext cx="40014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Times New Roman" pitchFamily="18" charset="0"/>
              </a:rPr>
              <a:t>CC</a:t>
            </a:r>
            <a:r>
              <a:rPr lang="en-US" altLang="zh-TW" sz="2400" baseline="-25000">
                <a:latin typeface="Times New Roman" pitchFamily="18" charset="0"/>
              </a:rPr>
              <a:t>b</a:t>
            </a:r>
            <a:r>
              <a:rPr lang="en-US" altLang="zh-TW" sz="2400">
                <a:latin typeface="Times New Roman" pitchFamily="18" charset="0"/>
              </a:rPr>
              <a:t>= C</a:t>
            </a:r>
            <a:r>
              <a:rPr lang="en-US" altLang="zh-TW" sz="2400" baseline="-25000">
                <a:latin typeface="Times New Roman" pitchFamily="18" charset="0"/>
              </a:rPr>
              <a:t>1</a:t>
            </a:r>
            <a:r>
              <a:rPr lang="en-US" altLang="zh-TW" sz="2400">
                <a:latin typeface="Times New Roman" pitchFamily="18" charset="0"/>
              </a:rPr>
              <a:t>(1-e)</a:t>
            </a:r>
            <a:r>
              <a:rPr lang="zh-TW" altLang="en-US" sz="2400">
                <a:latin typeface="Times New Roman" pitchFamily="18" charset="0"/>
              </a:rPr>
              <a:t>=(4.7285,4.2875)</a:t>
            </a:r>
            <a:endParaRPr lang="zh-TW" altLang="en-US">
              <a:latin typeface="Times New Roman" pitchFamily="18" charset="0"/>
            </a:endParaRPr>
          </a:p>
        </p:txBody>
      </p:sp>
      <p:sp>
        <p:nvSpPr>
          <p:cNvPr id="25612" name="Text Box 10"/>
          <p:cNvSpPr txBox="1">
            <a:spLocks noChangeArrowheads="1"/>
          </p:cNvSpPr>
          <p:nvPr/>
        </p:nvSpPr>
        <p:spPr bwMode="auto">
          <a:xfrm>
            <a:off x="4038601" y="2743202"/>
            <a:ext cx="40607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Times New Roman" pitchFamily="18" charset="0"/>
              </a:rPr>
              <a:t>CC</a:t>
            </a:r>
            <a:r>
              <a:rPr lang="en-US" altLang="zh-TW" sz="2400" baseline="-25000">
                <a:latin typeface="Times New Roman" pitchFamily="18" charset="0"/>
              </a:rPr>
              <a:t>a</a:t>
            </a:r>
            <a:r>
              <a:rPr lang="en-US" altLang="zh-TW" sz="2400">
                <a:latin typeface="Times New Roman" pitchFamily="18" charset="0"/>
              </a:rPr>
              <a:t>= C</a:t>
            </a:r>
            <a:r>
              <a:rPr lang="en-US" altLang="zh-TW" sz="2400" baseline="-25000">
                <a:latin typeface="Times New Roman" pitchFamily="18" charset="0"/>
              </a:rPr>
              <a:t>1</a:t>
            </a:r>
            <a:r>
              <a:rPr lang="en-US" altLang="zh-TW" sz="2400">
                <a:latin typeface="Times New Roman" pitchFamily="18" charset="0"/>
              </a:rPr>
              <a:t>(1+e)=(</a:t>
            </a:r>
            <a:r>
              <a:rPr lang="zh-TW" altLang="en-US" sz="2400">
                <a:latin typeface="Times New Roman" pitchFamily="18" charset="0"/>
              </a:rPr>
              <a:t>4.9215,4.4625)</a:t>
            </a:r>
            <a:endParaRPr lang="zh-TW" altLang="en-US">
              <a:latin typeface="Times New Roman" pitchFamily="18" charset="0"/>
            </a:endParaRPr>
          </a:p>
        </p:txBody>
      </p:sp>
      <p:sp>
        <p:nvSpPr>
          <p:cNvPr id="25613" name="Line 11"/>
          <p:cNvSpPr>
            <a:spLocks noChangeShapeType="1"/>
          </p:cNvSpPr>
          <p:nvPr/>
        </p:nvSpPr>
        <p:spPr bwMode="auto">
          <a:xfrm flipV="1">
            <a:off x="3505201" y="37338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2"/>
          <p:cNvSpPr>
            <a:spLocks noChangeShapeType="1"/>
          </p:cNvSpPr>
          <p:nvPr/>
        </p:nvSpPr>
        <p:spPr bwMode="auto">
          <a:xfrm flipH="1">
            <a:off x="4267201" y="31242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Text Box 13"/>
          <p:cNvSpPr txBox="1">
            <a:spLocks noChangeArrowheads="1"/>
          </p:cNvSpPr>
          <p:nvPr/>
        </p:nvSpPr>
        <p:spPr bwMode="auto">
          <a:xfrm>
            <a:off x="3794125" y="727075"/>
            <a:ext cx="3874779" cy="19389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Times New Roman" pitchFamily="18" charset="0"/>
              </a:rPr>
              <a:t>Step1:</a:t>
            </a:r>
          </a:p>
          <a:p>
            <a:pPr eaLnBrk="1" hangingPunct="1"/>
            <a:r>
              <a:rPr lang="en-US" altLang="zh-TW" sz="2400">
                <a:latin typeface="Times New Roman" pitchFamily="18" charset="0"/>
              </a:rPr>
              <a:t>Binary split K-means method</a:t>
            </a:r>
          </a:p>
          <a:p>
            <a:pPr eaLnBrk="1" hangingPunct="1"/>
            <a:r>
              <a:rPr lang="en-US" altLang="zh-TW" sz="2400">
                <a:latin typeface="Times New Roman" pitchFamily="18" charset="0"/>
              </a:rPr>
              <a:t>for the number of required </a:t>
            </a:r>
          </a:p>
          <a:p>
            <a:pPr eaLnBrk="1" hangingPunct="1"/>
            <a:r>
              <a:rPr lang="en-US" altLang="zh-TW" sz="2400">
                <a:latin typeface="Times New Roman" pitchFamily="18" charset="0"/>
              </a:rPr>
              <a:t>contriods is fixed, say 2, here.</a:t>
            </a:r>
          </a:p>
          <a:p>
            <a:pPr eaLnBrk="1" hangingPunct="1"/>
            <a:r>
              <a:rPr lang="en-US" altLang="zh-TW" sz="2400">
                <a:latin typeface="Times New Roman" pitchFamily="18" charset="0"/>
              </a:rPr>
              <a:t>CC</a:t>
            </a:r>
            <a:r>
              <a:rPr lang="en-US" altLang="zh-TW" sz="2400" baseline="-25000">
                <a:latin typeface="Times New Roman" pitchFamily="18" charset="0"/>
              </a:rPr>
              <a:t>a</a:t>
            </a:r>
            <a:r>
              <a:rPr lang="en-US" altLang="zh-TW" sz="2400">
                <a:latin typeface="Times New Roman" pitchFamily="18" charset="0"/>
              </a:rPr>
              <a:t>,CC</a:t>
            </a:r>
            <a:r>
              <a:rPr lang="en-US" altLang="zh-TW" sz="2400" baseline="-25000">
                <a:latin typeface="Times New Roman" pitchFamily="18" charset="0"/>
              </a:rPr>
              <a:t>b</a:t>
            </a:r>
            <a:r>
              <a:rPr lang="en-US" altLang="zh-TW" sz="2400">
                <a:latin typeface="Times New Roman" pitchFamily="18" charset="0"/>
              </a:rPr>
              <a:t>= formed</a:t>
            </a:r>
          </a:p>
        </p:txBody>
      </p:sp>
      <p:sp>
        <p:nvSpPr>
          <p:cNvPr id="25616" name="Rectangle 1"/>
          <p:cNvSpPr>
            <a:spLocks noChangeArrowheads="1"/>
          </p:cNvSpPr>
          <p:nvPr/>
        </p:nvSpPr>
        <p:spPr bwMode="auto">
          <a:xfrm>
            <a:off x="4038600" y="228600"/>
            <a:ext cx="1492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Answer 4.2</a:t>
            </a:r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745BD-3F7B-4FA1-9974-8225212FD9B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10" descr="new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8305800" cy="679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4343401" y="3276600"/>
            <a:ext cx="1898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>
                <a:latin typeface="Times New Roman" pitchFamily="18" charset="0"/>
              </a:rPr>
              <a:t>CCCa=(</a:t>
            </a:r>
            <a:r>
              <a:rPr lang="zh-TW" altLang="en-US">
                <a:latin typeface="Times New Roman" pitchFamily="18" charset="0"/>
              </a:rPr>
              <a:t>5.15,4.55</a:t>
            </a:r>
            <a:r>
              <a:rPr lang="en-US" altLang="zh-TW">
                <a:latin typeface="Times New Roman" pitchFamily="18" charset="0"/>
              </a:rPr>
              <a:t>)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4114800" y="5486402"/>
            <a:ext cx="23326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itchFamily="18" charset="0"/>
              </a:rPr>
              <a:t>CCC</a:t>
            </a:r>
            <a:r>
              <a:rPr kumimoji="1" lang="en-US" altLang="zh-TW" sz="2400" baseline="-25000">
                <a:latin typeface="Times New Roman" pitchFamily="18" charset="0"/>
              </a:rPr>
              <a:t>b </a:t>
            </a:r>
            <a:r>
              <a:rPr lang="en-US" altLang="zh-TW" sz="2400">
                <a:latin typeface="Times New Roman" pitchFamily="18" charset="0"/>
              </a:rPr>
              <a:t>=(</a:t>
            </a:r>
            <a:r>
              <a:rPr lang="zh-TW" altLang="en-US" sz="2400">
                <a:latin typeface="Times New Roman" pitchFamily="18" charset="0"/>
              </a:rPr>
              <a:t>8.15,0.9)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26631" name="Text Box 5"/>
          <p:cNvSpPr txBox="1">
            <a:spLocks noChangeArrowheads="1"/>
          </p:cNvSpPr>
          <p:nvPr/>
        </p:nvSpPr>
        <p:spPr bwMode="auto">
          <a:xfrm>
            <a:off x="1524002" y="685801"/>
            <a:ext cx="17684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Times New Roman" pitchFamily="18" charset="0"/>
              </a:rPr>
              <a:t>P</a:t>
            </a:r>
            <a:r>
              <a:rPr lang="en-US" altLang="zh-TW" sz="2400" baseline="-25000">
                <a:latin typeface="Times New Roman" pitchFamily="18" charset="0"/>
              </a:rPr>
              <a:t>1</a:t>
            </a:r>
            <a:r>
              <a:rPr lang="en-US" altLang="zh-TW" sz="2400">
                <a:latin typeface="Times New Roman" pitchFamily="18" charset="0"/>
              </a:rPr>
              <a:t>=(1.2,8.8);</a:t>
            </a:r>
            <a:endParaRPr lang="zh-TW" altLang="en-US">
              <a:latin typeface="Times New Roman" pitchFamily="18" charset="0"/>
            </a:endParaRPr>
          </a:p>
        </p:txBody>
      </p:sp>
      <p:sp>
        <p:nvSpPr>
          <p:cNvPr id="26632" name="Text Box 6"/>
          <p:cNvSpPr txBox="1">
            <a:spLocks noChangeArrowheads="1"/>
          </p:cNvSpPr>
          <p:nvPr/>
        </p:nvSpPr>
        <p:spPr bwMode="auto">
          <a:xfrm>
            <a:off x="2057400" y="1828801"/>
            <a:ext cx="16834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Times New Roman" pitchFamily="18" charset="0"/>
              </a:rPr>
              <a:t>P</a:t>
            </a:r>
            <a:r>
              <a:rPr lang="en-US" altLang="zh-TW" sz="2400" baseline="-25000">
                <a:latin typeface="Times New Roman" pitchFamily="18" charset="0"/>
              </a:rPr>
              <a:t>2</a:t>
            </a:r>
            <a:r>
              <a:rPr lang="en-US" altLang="zh-TW" sz="2400">
                <a:latin typeface="Times New Roman" pitchFamily="18" charset="0"/>
              </a:rPr>
              <a:t>=(1.8,6.9)</a:t>
            </a:r>
            <a:endParaRPr lang="zh-TW" altLang="en-US">
              <a:latin typeface="Times New Roman" pitchFamily="18" charset="0"/>
            </a:endParaRPr>
          </a:p>
        </p:txBody>
      </p:sp>
      <p:sp>
        <p:nvSpPr>
          <p:cNvPr id="26633" name="Text Box 7"/>
          <p:cNvSpPr txBox="1">
            <a:spLocks noChangeArrowheads="1"/>
          </p:cNvSpPr>
          <p:nvPr/>
        </p:nvSpPr>
        <p:spPr bwMode="auto">
          <a:xfrm>
            <a:off x="6096001" y="5105402"/>
            <a:ext cx="17684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Times New Roman" pitchFamily="18" charset="0"/>
              </a:rPr>
              <a:t>P</a:t>
            </a:r>
            <a:r>
              <a:rPr lang="en-US" altLang="zh-TW" sz="2400" baseline="-25000">
                <a:latin typeface="Times New Roman" pitchFamily="18" charset="0"/>
              </a:rPr>
              <a:t>3</a:t>
            </a:r>
            <a:r>
              <a:rPr lang="en-US" altLang="zh-TW" sz="2400">
                <a:latin typeface="Times New Roman" pitchFamily="18" charset="0"/>
              </a:rPr>
              <a:t>=(7.2,1.5);</a:t>
            </a:r>
            <a:endParaRPr lang="zh-TW" altLang="en-US">
              <a:latin typeface="Times New Roman" pitchFamily="18" charset="0"/>
            </a:endParaRPr>
          </a:p>
        </p:txBody>
      </p:sp>
      <p:sp>
        <p:nvSpPr>
          <p:cNvPr id="26634" name="Text Box 8"/>
          <p:cNvSpPr txBox="1">
            <a:spLocks noChangeArrowheads="1"/>
          </p:cNvSpPr>
          <p:nvPr/>
        </p:nvSpPr>
        <p:spPr bwMode="auto">
          <a:xfrm>
            <a:off x="5257800" y="5867402"/>
            <a:ext cx="16834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Times New Roman" pitchFamily="18" charset="0"/>
              </a:rPr>
              <a:t>P</a:t>
            </a:r>
            <a:r>
              <a:rPr lang="en-US" altLang="zh-TW" sz="2400" baseline="-25000">
                <a:latin typeface="Times New Roman" pitchFamily="18" charset="0"/>
              </a:rPr>
              <a:t>4</a:t>
            </a:r>
            <a:r>
              <a:rPr lang="en-US" altLang="zh-TW" sz="2400">
                <a:latin typeface="Times New Roman" pitchFamily="18" charset="0"/>
              </a:rPr>
              <a:t>=(9.1,0.3)</a:t>
            </a:r>
            <a:endParaRPr lang="zh-TW" altLang="en-US">
              <a:latin typeface="Times New Roman" pitchFamily="18" charset="0"/>
            </a:endParaRPr>
          </a:p>
        </p:txBody>
      </p:sp>
      <p:sp>
        <p:nvSpPr>
          <p:cNvPr id="26635" name="Text Box 9"/>
          <p:cNvSpPr txBox="1">
            <a:spLocks noChangeArrowheads="1"/>
          </p:cNvSpPr>
          <p:nvPr/>
        </p:nvSpPr>
        <p:spPr bwMode="auto">
          <a:xfrm>
            <a:off x="3794125" y="727075"/>
            <a:ext cx="3874779" cy="19389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Times New Roman" pitchFamily="18" charset="0"/>
              </a:rPr>
              <a:t>Step2:</a:t>
            </a:r>
          </a:p>
          <a:p>
            <a:pPr eaLnBrk="1" hangingPunct="1"/>
            <a:r>
              <a:rPr lang="en-US" altLang="zh-TW" sz="2400">
                <a:latin typeface="Times New Roman" pitchFamily="18" charset="0"/>
              </a:rPr>
              <a:t>Binary split K-means method</a:t>
            </a:r>
          </a:p>
          <a:p>
            <a:pPr eaLnBrk="1" hangingPunct="1"/>
            <a:r>
              <a:rPr lang="en-US" altLang="zh-TW" sz="2400">
                <a:latin typeface="Times New Roman" pitchFamily="18" charset="0"/>
              </a:rPr>
              <a:t>for the number of required </a:t>
            </a:r>
          </a:p>
          <a:p>
            <a:pPr eaLnBrk="1" hangingPunct="1"/>
            <a:r>
              <a:rPr lang="en-US" altLang="zh-TW" sz="2400">
                <a:latin typeface="Times New Roman" pitchFamily="18" charset="0"/>
              </a:rPr>
              <a:t>contriods is fixed, say 2, here.</a:t>
            </a:r>
          </a:p>
          <a:p>
            <a:pPr eaLnBrk="1" hangingPunct="1"/>
            <a:r>
              <a:rPr lang="en-US" altLang="zh-TW" sz="2400">
                <a:latin typeface="Times New Roman" pitchFamily="18" charset="0"/>
              </a:rPr>
              <a:t>CCC</a:t>
            </a:r>
            <a:r>
              <a:rPr lang="en-US" altLang="zh-TW" sz="2400" baseline="-25000">
                <a:latin typeface="Times New Roman" pitchFamily="18" charset="0"/>
              </a:rPr>
              <a:t>a</a:t>
            </a:r>
            <a:r>
              <a:rPr lang="en-US" altLang="zh-TW" sz="2400">
                <a:latin typeface="Times New Roman" pitchFamily="18" charset="0"/>
              </a:rPr>
              <a:t>,CCC</a:t>
            </a:r>
            <a:r>
              <a:rPr lang="en-US" altLang="zh-TW" sz="2400" baseline="-25000">
                <a:latin typeface="Times New Roman" pitchFamily="18" charset="0"/>
              </a:rPr>
              <a:t>b</a:t>
            </a:r>
            <a:r>
              <a:rPr lang="en-US" altLang="zh-TW" sz="2400">
                <a:latin typeface="Times New Roman" pitchFamily="18" charset="0"/>
              </a:rPr>
              <a:t>= formed</a:t>
            </a: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1676400" y="3581400"/>
            <a:ext cx="19111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</a:rPr>
              <a:t>CCCb=(4.50,4.20)</a:t>
            </a:r>
            <a:endParaRPr lang="zh-TW" altLang="en-US">
              <a:latin typeface="Times New Roman" pitchFamily="18" charset="0"/>
            </a:endParaRPr>
          </a:p>
        </p:txBody>
      </p:sp>
      <p:sp>
        <p:nvSpPr>
          <p:cNvPr id="26637" name="AutoShape 12"/>
          <p:cNvSpPr>
            <a:spLocks noChangeArrowheads="1"/>
          </p:cNvSpPr>
          <p:nvPr/>
        </p:nvSpPr>
        <p:spPr bwMode="auto">
          <a:xfrm>
            <a:off x="4191000" y="35052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06509" name="AutoShape 13"/>
          <p:cNvSpPr>
            <a:spLocks noChangeArrowheads="1"/>
          </p:cNvSpPr>
          <p:nvPr/>
        </p:nvSpPr>
        <p:spPr bwMode="auto">
          <a:xfrm>
            <a:off x="3733800" y="37338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V="1">
            <a:off x="457200" y="228600"/>
            <a:ext cx="7696200" cy="6096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Text Box 17"/>
          <p:cNvSpPr txBox="1">
            <a:spLocks noChangeArrowheads="1"/>
          </p:cNvSpPr>
          <p:nvPr/>
        </p:nvSpPr>
        <p:spPr bwMode="auto">
          <a:xfrm>
            <a:off x="8070586" y="452865"/>
            <a:ext cx="14991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1" lang="en-US" altLang="zh-TW" sz="2400">
                <a:latin typeface="Times New Roman" pitchFamily="18" charset="0"/>
              </a:rPr>
              <a:t>Direction </a:t>
            </a:r>
          </a:p>
          <a:p>
            <a:pPr algn="ctr" eaLnBrk="1" hangingPunct="1"/>
            <a:r>
              <a:rPr kumimoji="1" lang="en-US" altLang="zh-TW" sz="2400">
                <a:latin typeface="Times New Roman" pitchFamily="18" charset="0"/>
              </a:rPr>
              <a:t>of the split</a:t>
            </a:r>
          </a:p>
        </p:txBody>
      </p:sp>
      <p:sp>
        <p:nvSpPr>
          <p:cNvPr id="26641" name="Freeform 18"/>
          <p:cNvSpPr>
            <a:spLocks/>
          </p:cNvSpPr>
          <p:nvPr/>
        </p:nvSpPr>
        <p:spPr bwMode="auto">
          <a:xfrm>
            <a:off x="762000" y="503238"/>
            <a:ext cx="3233738" cy="3738562"/>
          </a:xfrm>
          <a:custGeom>
            <a:avLst/>
            <a:gdLst>
              <a:gd name="T0" fmla="*/ 2147483647 w 2037"/>
              <a:gd name="T1" fmla="*/ 2147483647 h 2355"/>
              <a:gd name="T2" fmla="*/ 2147483647 w 2037"/>
              <a:gd name="T3" fmla="*/ 2147483647 h 2355"/>
              <a:gd name="T4" fmla="*/ 2147483647 w 2037"/>
              <a:gd name="T5" fmla="*/ 2147483647 h 2355"/>
              <a:gd name="T6" fmla="*/ 2147483647 w 2037"/>
              <a:gd name="T7" fmla="*/ 2147483647 h 2355"/>
              <a:gd name="T8" fmla="*/ 0 w 2037"/>
              <a:gd name="T9" fmla="*/ 2147483647 h 2355"/>
              <a:gd name="T10" fmla="*/ 2147483647 w 2037"/>
              <a:gd name="T11" fmla="*/ 2147483647 h 2355"/>
              <a:gd name="T12" fmla="*/ 2147483647 w 2037"/>
              <a:gd name="T13" fmla="*/ 2147483647 h 2355"/>
              <a:gd name="T14" fmla="*/ 2147483647 w 2037"/>
              <a:gd name="T15" fmla="*/ 2147483647 h 2355"/>
              <a:gd name="T16" fmla="*/ 2147483647 w 2037"/>
              <a:gd name="T17" fmla="*/ 2147483647 h 2355"/>
              <a:gd name="T18" fmla="*/ 2147483647 w 2037"/>
              <a:gd name="T19" fmla="*/ 2147483647 h 2355"/>
              <a:gd name="T20" fmla="*/ 2147483647 w 2037"/>
              <a:gd name="T21" fmla="*/ 2147483647 h 2355"/>
              <a:gd name="T22" fmla="*/ 2147483647 w 2037"/>
              <a:gd name="T23" fmla="*/ 2147483647 h 2355"/>
              <a:gd name="T24" fmla="*/ 2147483647 w 2037"/>
              <a:gd name="T25" fmla="*/ 2147483647 h 2355"/>
              <a:gd name="T26" fmla="*/ 2147483647 w 2037"/>
              <a:gd name="T27" fmla="*/ 2147483647 h 2355"/>
              <a:gd name="T28" fmla="*/ 2147483647 w 2037"/>
              <a:gd name="T29" fmla="*/ 2147483647 h 2355"/>
              <a:gd name="T30" fmla="*/ 2147483647 w 2037"/>
              <a:gd name="T31" fmla="*/ 2147483647 h 2355"/>
              <a:gd name="T32" fmla="*/ 2147483647 w 2037"/>
              <a:gd name="T33" fmla="*/ 2147483647 h 2355"/>
              <a:gd name="T34" fmla="*/ 2147483647 w 2037"/>
              <a:gd name="T35" fmla="*/ 2147483647 h 2355"/>
              <a:gd name="T36" fmla="*/ 2147483647 w 2037"/>
              <a:gd name="T37" fmla="*/ 2147483647 h 2355"/>
              <a:gd name="T38" fmla="*/ 2147483647 w 2037"/>
              <a:gd name="T39" fmla="*/ 2147483647 h 2355"/>
              <a:gd name="T40" fmla="*/ 2147483647 w 2037"/>
              <a:gd name="T41" fmla="*/ 0 h 2355"/>
              <a:gd name="T42" fmla="*/ 2147483647 w 2037"/>
              <a:gd name="T43" fmla="*/ 2147483647 h 2355"/>
              <a:gd name="T44" fmla="*/ 2147483647 w 2037"/>
              <a:gd name="T45" fmla="*/ 2147483647 h 2355"/>
              <a:gd name="T46" fmla="*/ 2147483647 w 2037"/>
              <a:gd name="T47" fmla="*/ 2147483647 h 2355"/>
              <a:gd name="T48" fmla="*/ 2147483647 w 2037"/>
              <a:gd name="T49" fmla="*/ 2147483647 h 2355"/>
              <a:gd name="T50" fmla="*/ 2147483647 w 2037"/>
              <a:gd name="T51" fmla="*/ 2147483647 h 235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037" h="2355">
                <a:moveTo>
                  <a:pt x="326" y="153"/>
                </a:moveTo>
                <a:cubicBezTo>
                  <a:pt x="281" y="156"/>
                  <a:pt x="236" y="155"/>
                  <a:pt x="192" y="163"/>
                </a:cubicBezTo>
                <a:cubicBezTo>
                  <a:pt x="139" y="172"/>
                  <a:pt x="87" y="268"/>
                  <a:pt x="58" y="307"/>
                </a:cubicBezTo>
                <a:cubicBezTo>
                  <a:pt x="45" y="371"/>
                  <a:pt x="32" y="435"/>
                  <a:pt x="19" y="499"/>
                </a:cubicBezTo>
                <a:cubicBezTo>
                  <a:pt x="5" y="568"/>
                  <a:pt x="0" y="710"/>
                  <a:pt x="0" y="710"/>
                </a:cubicBezTo>
                <a:cubicBezTo>
                  <a:pt x="8" y="922"/>
                  <a:pt x="15" y="1136"/>
                  <a:pt x="58" y="1344"/>
                </a:cubicBezTo>
                <a:cubicBezTo>
                  <a:pt x="71" y="1513"/>
                  <a:pt x="140" y="1760"/>
                  <a:pt x="259" y="1891"/>
                </a:cubicBezTo>
                <a:cubicBezTo>
                  <a:pt x="368" y="2011"/>
                  <a:pt x="296" y="1931"/>
                  <a:pt x="394" y="2006"/>
                </a:cubicBezTo>
                <a:cubicBezTo>
                  <a:pt x="438" y="2039"/>
                  <a:pt x="486" y="2083"/>
                  <a:pt x="538" y="2102"/>
                </a:cubicBezTo>
                <a:cubicBezTo>
                  <a:pt x="719" y="2167"/>
                  <a:pt x="960" y="2224"/>
                  <a:pt x="1152" y="2256"/>
                </a:cubicBezTo>
                <a:cubicBezTo>
                  <a:pt x="1236" y="2298"/>
                  <a:pt x="1329" y="2294"/>
                  <a:pt x="1421" y="2304"/>
                </a:cubicBezTo>
                <a:cubicBezTo>
                  <a:pt x="1637" y="2355"/>
                  <a:pt x="1788" y="2300"/>
                  <a:pt x="1978" y="2256"/>
                </a:cubicBezTo>
                <a:cubicBezTo>
                  <a:pt x="2037" y="2216"/>
                  <a:pt x="2026" y="2218"/>
                  <a:pt x="2035" y="2131"/>
                </a:cubicBezTo>
                <a:cubicBezTo>
                  <a:pt x="2027" y="1971"/>
                  <a:pt x="2014" y="1808"/>
                  <a:pt x="1978" y="1651"/>
                </a:cubicBezTo>
                <a:cubicBezTo>
                  <a:pt x="1958" y="1565"/>
                  <a:pt x="1935" y="1480"/>
                  <a:pt x="1920" y="1392"/>
                </a:cubicBezTo>
                <a:cubicBezTo>
                  <a:pt x="1913" y="1300"/>
                  <a:pt x="1903" y="1192"/>
                  <a:pt x="1872" y="1104"/>
                </a:cubicBezTo>
                <a:cubicBezTo>
                  <a:pt x="1855" y="987"/>
                  <a:pt x="1828" y="874"/>
                  <a:pt x="1805" y="758"/>
                </a:cubicBezTo>
                <a:cubicBezTo>
                  <a:pt x="1793" y="623"/>
                  <a:pt x="1782" y="438"/>
                  <a:pt x="1718" y="317"/>
                </a:cubicBezTo>
                <a:cubicBezTo>
                  <a:pt x="1705" y="264"/>
                  <a:pt x="1693" y="193"/>
                  <a:pt x="1661" y="144"/>
                </a:cubicBezTo>
                <a:cubicBezTo>
                  <a:pt x="1619" y="80"/>
                  <a:pt x="1505" y="57"/>
                  <a:pt x="1440" y="48"/>
                </a:cubicBezTo>
                <a:cubicBezTo>
                  <a:pt x="1307" y="29"/>
                  <a:pt x="1171" y="13"/>
                  <a:pt x="1037" y="0"/>
                </a:cubicBezTo>
                <a:cubicBezTo>
                  <a:pt x="957" y="7"/>
                  <a:pt x="876" y="6"/>
                  <a:pt x="797" y="19"/>
                </a:cubicBezTo>
                <a:cubicBezTo>
                  <a:pt x="769" y="24"/>
                  <a:pt x="730" y="48"/>
                  <a:pt x="701" y="57"/>
                </a:cubicBezTo>
                <a:cubicBezTo>
                  <a:pt x="671" y="89"/>
                  <a:pt x="635" y="83"/>
                  <a:pt x="595" y="96"/>
                </a:cubicBezTo>
                <a:cubicBezTo>
                  <a:pt x="499" y="128"/>
                  <a:pt x="409" y="135"/>
                  <a:pt x="307" y="144"/>
                </a:cubicBezTo>
                <a:cubicBezTo>
                  <a:pt x="263" y="158"/>
                  <a:pt x="268" y="153"/>
                  <a:pt x="326" y="153"/>
                </a:cubicBez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Freeform 19"/>
          <p:cNvSpPr>
            <a:spLocks/>
          </p:cNvSpPr>
          <p:nvPr/>
        </p:nvSpPr>
        <p:spPr bwMode="auto">
          <a:xfrm>
            <a:off x="3932238" y="3097215"/>
            <a:ext cx="3886200" cy="3292475"/>
          </a:xfrm>
          <a:custGeom>
            <a:avLst/>
            <a:gdLst>
              <a:gd name="T0" fmla="*/ 2147483647 w 2448"/>
              <a:gd name="T1" fmla="*/ 2147483647 h 2075"/>
              <a:gd name="T2" fmla="*/ 2147483647 w 2448"/>
              <a:gd name="T3" fmla="*/ 2147483647 h 2075"/>
              <a:gd name="T4" fmla="*/ 0 w 2448"/>
              <a:gd name="T5" fmla="*/ 2147483647 h 2075"/>
              <a:gd name="T6" fmla="*/ 2147483647 w 2448"/>
              <a:gd name="T7" fmla="*/ 2147483647 h 2075"/>
              <a:gd name="T8" fmla="*/ 2147483647 w 2448"/>
              <a:gd name="T9" fmla="*/ 2147483647 h 2075"/>
              <a:gd name="T10" fmla="*/ 2147483647 w 2448"/>
              <a:gd name="T11" fmla="*/ 2147483647 h 2075"/>
              <a:gd name="T12" fmla="*/ 2147483647 w 2448"/>
              <a:gd name="T13" fmla="*/ 2147483647 h 2075"/>
              <a:gd name="T14" fmla="*/ 2147483647 w 2448"/>
              <a:gd name="T15" fmla="*/ 2147483647 h 2075"/>
              <a:gd name="T16" fmla="*/ 2147483647 w 2448"/>
              <a:gd name="T17" fmla="*/ 2147483647 h 2075"/>
              <a:gd name="T18" fmla="*/ 2147483647 w 2448"/>
              <a:gd name="T19" fmla="*/ 2147483647 h 2075"/>
              <a:gd name="T20" fmla="*/ 2147483647 w 2448"/>
              <a:gd name="T21" fmla="*/ 2147483647 h 2075"/>
              <a:gd name="T22" fmla="*/ 2147483647 w 2448"/>
              <a:gd name="T23" fmla="*/ 2147483647 h 2075"/>
              <a:gd name="T24" fmla="*/ 2147483647 w 2448"/>
              <a:gd name="T25" fmla="*/ 2147483647 h 2075"/>
              <a:gd name="T26" fmla="*/ 2147483647 w 2448"/>
              <a:gd name="T27" fmla="*/ 2147483647 h 2075"/>
              <a:gd name="T28" fmla="*/ 2147483647 w 2448"/>
              <a:gd name="T29" fmla="*/ 2147483647 h 2075"/>
              <a:gd name="T30" fmla="*/ 2147483647 w 2448"/>
              <a:gd name="T31" fmla="*/ 2147483647 h 2075"/>
              <a:gd name="T32" fmla="*/ 2147483647 w 2448"/>
              <a:gd name="T33" fmla="*/ 2147483647 h 2075"/>
              <a:gd name="T34" fmla="*/ 2147483647 w 2448"/>
              <a:gd name="T35" fmla="*/ 2147483647 h 2075"/>
              <a:gd name="T36" fmla="*/ 2147483647 w 2448"/>
              <a:gd name="T37" fmla="*/ 2147483647 h 2075"/>
              <a:gd name="T38" fmla="*/ 2147483647 w 2448"/>
              <a:gd name="T39" fmla="*/ 2147483647 h 2075"/>
              <a:gd name="T40" fmla="*/ 2147483647 w 2448"/>
              <a:gd name="T41" fmla="*/ 2147483647 h 2075"/>
              <a:gd name="T42" fmla="*/ 2147483647 w 2448"/>
              <a:gd name="T43" fmla="*/ 2147483647 h 2075"/>
              <a:gd name="T44" fmla="*/ 2147483647 w 2448"/>
              <a:gd name="T45" fmla="*/ 2147483647 h 2075"/>
              <a:gd name="T46" fmla="*/ 2147483647 w 2448"/>
              <a:gd name="T47" fmla="*/ 2147483647 h 207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48" h="2075">
                <a:moveTo>
                  <a:pt x="134" y="102"/>
                </a:moveTo>
                <a:cubicBezTo>
                  <a:pt x="104" y="177"/>
                  <a:pt x="81" y="243"/>
                  <a:pt x="67" y="323"/>
                </a:cubicBezTo>
                <a:cubicBezTo>
                  <a:pt x="44" y="585"/>
                  <a:pt x="16" y="847"/>
                  <a:pt x="0" y="1110"/>
                </a:cubicBezTo>
                <a:cubicBezTo>
                  <a:pt x="7" y="1210"/>
                  <a:pt x="1" y="1331"/>
                  <a:pt x="38" y="1427"/>
                </a:cubicBezTo>
                <a:cubicBezTo>
                  <a:pt x="96" y="1579"/>
                  <a:pt x="208" y="1729"/>
                  <a:pt x="355" y="1802"/>
                </a:cubicBezTo>
                <a:cubicBezTo>
                  <a:pt x="413" y="1831"/>
                  <a:pt x="474" y="1833"/>
                  <a:pt x="537" y="1840"/>
                </a:cubicBezTo>
                <a:cubicBezTo>
                  <a:pt x="581" y="1855"/>
                  <a:pt x="627" y="1868"/>
                  <a:pt x="672" y="1878"/>
                </a:cubicBezTo>
                <a:cubicBezTo>
                  <a:pt x="773" y="1939"/>
                  <a:pt x="912" y="1955"/>
                  <a:pt x="1027" y="1974"/>
                </a:cubicBezTo>
                <a:cubicBezTo>
                  <a:pt x="1275" y="2016"/>
                  <a:pt x="1524" y="2040"/>
                  <a:pt x="1776" y="2051"/>
                </a:cubicBezTo>
                <a:cubicBezTo>
                  <a:pt x="1904" y="2062"/>
                  <a:pt x="2036" y="2075"/>
                  <a:pt x="2160" y="2032"/>
                </a:cubicBezTo>
                <a:cubicBezTo>
                  <a:pt x="2201" y="1991"/>
                  <a:pt x="2239" y="1945"/>
                  <a:pt x="2275" y="1898"/>
                </a:cubicBezTo>
                <a:cubicBezTo>
                  <a:pt x="2286" y="1865"/>
                  <a:pt x="2294" y="1840"/>
                  <a:pt x="2313" y="1811"/>
                </a:cubicBezTo>
                <a:cubicBezTo>
                  <a:pt x="2329" y="1751"/>
                  <a:pt x="2366" y="1704"/>
                  <a:pt x="2390" y="1648"/>
                </a:cubicBezTo>
                <a:cubicBezTo>
                  <a:pt x="2402" y="1621"/>
                  <a:pt x="2409" y="1590"/>
                  <a:pt x="2419" y="1562"/>
                </a:cubicBezTo>
                <a:cubicBezTo>
                  <a:pt x="2426" y="1469"/>
                  <a:pt x="2438" y="1385"/>
                  <a:pt x="2448" y="1293"/>
                </a:cubicBezTo>
                <a:cubicBezTo>
                  <a:pt x="2433" y="1072"/>
                  <a:pt x="2388" y="874"/>
                  <a:pt x="2313" y="669"/>
                </a:cubicBezTo>
                <a:cubicBezTo>
                  <a:pt x="2299" y="631"/>
                  <a:pt x="2295" y="589"/>
                  <a:pt x="2275" y="554"/>
                </a:cubicBezTo>
                <a:cubicBezTo>
                  <a:pt x="2250" y="511"/>
                  <a:pt x="2215" y="472"/>
                  <a:pt x="2179" y="438"/>
                </a:cubicBezTo>
                <a:cubicBezTo>
                  <a:pt x="1926" y="199"/>
                  <a:pt x="1999" y="261"/>
                  <a:pt x="1680" y="170"/>
                </a:cubicBezTo>
                <a:cubicBezTo>
                  <a:pt x="1550" y="133"/>
                  <a:pt x="1432" y="104"/>
                  <a:pt x="1296" y="93"/>
                </a:cubicBezTo>
                <a:cubicBezTo>
                  <a:pt x="1190" y="66"/>
                  <a:pt x="969" y="64"/>
                  <a:pt x="969" y="64"/>
                </a:cubicBezTo>
                <a:cubicBezTo>
                  <a:pt x="859" y="35"/>
                  <a:pt x="738" y="45"/>
                  <a:pt x="624" y="35"/>
                </a:cubicBezTo>
                <a:cubicBezTo>
                  <a:pt x="538" y="15"/>
                  <a:pt x="465" y="12"/>
                  <a:pt x="374" y="6"/>
                </a:cubicBezTo>
                <a:cubicBezTo>
                  <a:pt x="335" y="9"/>
                  <a:pt x="134" y="0"/>
                  <a:pt x="134" y="102"/>
                </a:cubicBez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6" name="AutoShape 20"/>
          <p:cNvSpPr>
            <a:spLocks noChangeArrowheads="1"/>
          </p:cNvSpPr>
          <p:nvPr/>
        </p:nvSpPr>
        <p:spPr bwMode="auto">
          <a:xfrm>
            <a:off x="1524000" y="16002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6644" name="AutoShape 21"/>
          <p:cNvSpPr>
            <a:spLocks noChangeArrowheads="1"/>
          </p:cNvSpPr>
          <p:nvPr/>
        </p:nvSpPr>
        <p:spPr bwMode="auto">
          <a:xfrm>
            <a:off x="6629400" y="5791200"/>
            <a:ext cx="152400" cy="1524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6645" name="Line 22"/>
          <p:cNvSpPr>
            <a:spLocks noChangeShapeType="1"/>
          </p:cNvSpPr>
          <p:nvPr/>
        </p:nvSpPr>
        <p:spPr bwMode="auto">
          <a:xfrm flipH="1" flipV="1">
            <a:off x="1676399" y="1752600"/>
            <a:ext cx="213360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Line 23"/>
          <p:cNvSpPr>
            <a:spLocks noChangeShapeType="1"/>
          </p:cNvSpPr>
          <p:nvPr/>
        </p:nvSpPr>
        <p:spPr bwMode="auto">
          <a:xfrm>
            <a:off x="4267200" y="3581400"/>
            <a:ext cx="228600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Text Box 24"/>
          <p:cNvSpPr txBox="1">
            <a:spLocks noChangeArrowheads="1"/>
          </p:cNvSpPr>
          <p:nvPr/>
        </p:nvSpPr>
        <p:spPr bwMode="auto">
          <a:xfrm>
            <a:off x="1219201" y="1143002"/>
            <a:ext cx="25378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Times New Roman" pitchFamily="18" charset="0"/>
              </a:rPr>
              <a:t>CCCCb=(</a:t>
            </a:r>
            <a:r>
              <a:rPr lang="zh-TW" altLang="en-US" sz="2400">
                <a:latin typeface="Times New Roman" pitchFamily="18" charset="0"/>
              </a:rPr>
              <a:t>1.5,7.85</a:t>
            </a:r>
            <a:r>
              <a:rPr lang="en-US" altLang="zh-TW" sz="2400">
                <a:latin typeface="Times New Roman" pitchFamily="18" charset="0"/>
              </a:rPr>
              <a:t>)</a:t>
            </a:r>
          </a:p>
        </p:txBody>
      </p:sp>
      <p:sp>
        <p:nvSpPr>
          <p:cNvPr id="26648" name="Text Box 25"/>
          <p:cNvSpPr txBox="1">
            <a:spLocks noChangeArrowheads="1"/>
          </p:cNvSpPr>
          <p:nvPr/>
        </p:nvSpPr>
        <p:spPr bwMode="auto">
          <a:xfrm>
            <a:off x="7010400" y="5638802"/>
            <a:ext cx="25202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Times New Roman" pitchFamily="18" charset="0"/>
              </a:rPr>
              <a:t>CCCCa=(8.15,0.9)</a:t>
            </a:r>
          </a:p>
        </p:txBody>
      </p:sp>
      <p:sp>
        <p:nvSpPr>
          <p:cNvPr id="26649" name="Rectangle 1"/>
          <p:cNvSpPr>
            <a:spLocks noChangeArrowheads="1"/>
          </p:cNvSpPr>
          <p:nvPr/>
        </p:nvSpPr>
        <p:spPr bwMode="auto">
          <a:xfrm>
            <a:off x="4154488" y="315914"/>
            <a:ext cx="1492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Answer 4.2</a:t>
            </a:r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745BD-3F7B-4FA1-9974-8225212FD9B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Exercise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X =[1.5     5.9</a:t>
            </a:r>
          </a:p>
          <a:p>
            <a:r>
              <a:rPr lang="en-US" dirty="0"/>
              <a:t>            0.6     4.2</a:t>
            </a:r>
          </a:p>
          <a:p>
            <a:r>
              <a:rPr lang="en-US" dirty="0"/>
              <a:t>            4.9     8.5</a:t>
            </a:r>
          </a:p>
          <a:p>
            <a:r>
              <a:rPr lang="en-US" dirty="0"/>
              <a:t>            9.5     10</a:t>
            </a:r>
          </a:p>
          <a:p>
            <a:r>
              <a:rPr lang="en-US" dirty="0"/>
              <a:t>            7.0     9.5</a:t>
            </a:r>
          </a:p>
          <a:p>
            <a:r>
              <a:rPr lang="en-US" dirty="0"/>
              <a:t>            6.9     0.3</a:t>
            </a:r>
          </a:p>
          <a:p>
            <a:r>
              <a:rPr lang="en-US" dirty="0"/>
              <a:t>            11.2    4.2</a:t>
            </a:r>
          </a:p>
          <a:p>
            <a:r>
              <a:rPr lang="en-US" dirty="0"/>
              <a:t>            4.8     2.1]</a:t>
            </a:r>
          </a:p>
          <a:p>
            <a:r>
              <a:rPr lang="en-US" dirty="0"/>
              <a:t>e=0.01</a:t>
            </a:r>
          </a:p>
          <a:p>
            <a:r>
              <a:rPr lang="en-US" dirty="0"/>
              <a:t>Use Binary Split K-means to find centroids of 4 clusters. </a:t>
            </a:r>
          </a:p>
          <a:p>
            <a:r>
              <a:rPr lang="en-US" dirty="0">
                <a:solidFill>
                  <a:srgbClr val="FF0000"/>
                </a:solidFill>
              </a:rPr>
              <a:t>Answer: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A178-8D29-4316-B0A3-BED3701D2EC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22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8-bit Linear Quantization</a:t>
            </a:r>
            <a:br>
              <a:rPr lang="en-US" dirty="0"/>
            </a:br>
            <a:r>
              <a:rPr lang="en-US" dirty="0"/>
              <a:t>Analog–to-digital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Note: 1/(2^8)=1/256= 0.00390625x1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15038" y="2985227"/>
            <a:ext cx="0" cy="129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24538" y="6212084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86438" y="5866254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24538" y="5562938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24538" y="3005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24538" y="3348428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31780" y="2796292"/>
            <a:ext cx="85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Volt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0041" y="6007292"/>
            <a:ext cx="85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Volt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09986" y="5641253"/>
            <a:ext cx="252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0.00390625x1 Volts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09986" y="5348003"/>
            <a:ext cx="252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0.00390625x2 Volts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7434" y="3135671"/>
            <a:ext cx="28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1- 0.00390625x1 Volts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4651" y="2227229"/>
            <a:ext cx="30407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Input analog voltage Vin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27699" y="5866254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0000B=00 Hex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27699" y="5528760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 0001B=01 Hex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015038" y="4863878"/>
            <a:ext cx="0" cy="1371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70607" y="42180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70607" y="44353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07215" y="298095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1111 1111B=FF Hex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35119" y="3348187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1111 1110B=FE Hex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831767" y="3665218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09271" y="3480552"/>
            <a:ext cx="2855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1- 0.00390625x2 Volts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4307141" y="5899419"/>
            <a:ext cx="228600" cy="2817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>
            <a:off x="4307141" y="5562938"/>
            <a:ext cx="228600" cy="2817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4212767" y="3391962"/>
            <a:ext cx="228600" cy="2817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/>
          <p:cNvSpPr/>
          <p:nvPr/>
        </p:nvSpPr>
        <p:spPr>
          <a:xfrm>
            <a:off x="4212767" y="3016518"/>
            <a:ext cx="228600" cy="2817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1554362" y="4239535"/>
            <a:ext cx="1065402" cy="633406"/>
          </a:xfrm>
          <a:custGeom>
            <a:avLst/>
            <a:gdLst>
              <a:gd name="connsiteX0" fmla="*/ 0 w 1065402"/>
              <a:gd name="connsiteY0" fmla="*/ 241621 h 633406"/>
              <a:gd name="connsiteX1" fmla="*/ 310393 w 1065402"/>
              <a:gd name="connsiteY1" fmla="*/ 15118 h 633406"/>
              <a:gd name="connsiteX2" fmla="*/ 578840 w 1065402"/>
              <a:gd name="connsiteY2" fmla="*/ 619125 h 633406"/>
              <a:gd name="connsiteX3" fmla="*/ 1065402 w 1065402"/>
              <a:gd name="connsiteY3" fmla="*/ 384233 h 63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402" h="633406">
                <a:moveTo>
                  <a:pt x="0" y="241621"/>
                </a:moveTo>
                <a:cubicBezTo>
                  <a:pt x="106960" y="96911"/>
                  <a:pt x="213920" y="-47799"/>
                  <a:pt x="310393" y="15118"/>
                </a:cubicBezTo>
                <a:cubicBezTo>
                  <a:pt x="406866" y="78035"/>
                  <a:pt x="453005" y="557606"/>
                  <a:pt x="578840" y="619125"/>
                </a:cubicBezTo>
                <a:cubicBezTo>
                  <a:pt x="704675" y="680644"/>
                  <a:pt x="885038" y="532438"/>
                  <a:pt x="1065402" y="3842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820985" y="4435350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34H,38H,76H ….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07434" y="464984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65167" y="439949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90240" y="2103922"/>
            <a:ext cx="459587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Quantized 8-bit value representation </a:t>
            </a:r>
          </a:p>
          <a:p>
            <a:r>
              <a:rPr lang="en-US" dirty="0"/>
              <a:t>if Vin falls into this range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A178-8D29-4316-B0A3-BED3701D2EC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30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Use of Vector quantization for Further compression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31812" y="1316563"/>
            <a:ext cx="8912543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If the order of LPC is 10, it is a data in a 10-dimensional space</a:t>
            </a:r>
          </a:p>
          <a:p>
            <a:pPr eaLnBrk="1" hangingPunct="1"/>
            <a:r>
              <a:rPr lang="en-US" altLang="zh-TW" dirty="0"/>
              <a:t>after VQ it can be as small as one byte. </a:t>
            </a:r>
          </a:p>
          <a:p>
            <a:pPr eaLnBrk="1" hangingPunct="1"/>
            <a:r>
              <a:rPr lang="en-US" altLang="zh-TW" dirty="0"/>
              <a:t>Example, the order of LPC is 2 (2 D space, it is simplified for illustrating the idea)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4102" name="Line 4"/>
          <p:cNvSpPr>
            <a:spLocks noChangeShapeType="1"/>
          </p:cNvSpPr>
          <p:nvPr/>
        </p:nvSpPr>
        <p:spPr bwMode="auto">
          <a:xfrm flipV="1">
            <a:off x="1154113" y="42545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Line 5"/>
          <p:cNvSpPr>
            <a:spLocks noChangeShapeType="1"/>
          </p:cNvSpPr>
          <p:nvPr/>
        </p:nvSpPr>
        <p:spPr bwMode="auto">
          <a:xfrm>
            <a:off x="1154112" y="6235700"/>
            <a:ext cx="297180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Oval 6"/>
          <p:cNvSpPr>
            <a:spLocks noChangeArrowheads="1"/>
          </p:cNvSpPr>
          <p:nvPr/>
        </p:nvSpPr>
        <p:spPr bwMode="auto">
          <a:xfrm>
            <a:off x="1535114" y="44831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105" name="Oval 7"/>
          <p:cNvSpPr>
            <a:spLocks noChangeArrowheads="1"/>
          </p:cNvSpPr>
          <p:nvPr/>
        </p:nvSpPr>
        <p:spPr bwMode="auto">
          <a:xfrm>
            <a:off x="1687514" y="46355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106" name="Oval 8"/>
          <p:cNvSpPr>
            <a:spLocks noChangeArrowheads="1"/>
          </p:cNvSpPr>
          <p:nvPr/>
        </p:nvSpPr>
        <p:spPr bwMode="auto">
          <a:xfrm>
            <a:off x="1992314" y="45593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107" name="Oval 9"/>
          <p:cNvSpPr>
            <a:spLocks noChangeArrowheads="1"/>
          </p:cNvSpPr>
          <p:nvPr/>
        </p:nvSpPr>
        <p:spPr bwMode="auto">
          <a:xfrm>
            <a:off x="1916114" y="47879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108" name="Oval 10"/>
          <p:cNvSpPr>
            <a:spLocks noChangeArrowheads="1"/>
          </p:cNvSpPr>
          <p:nvPr/>
        </p:nvSpPr>
        <p:spPr bwMode="auto">
          <a:xfrm>
            <a:off x="2144714" y="42545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109" name="Rectangle 11"/>
          <p:cNvSpPr>
            <a:spLocks noChangeArrowheads="1"/>
          </p:cNvSpPr>
          <p:nvPr/>
        </p:nvSpPr>
        <p:spPr bwMode="auto">
          <a:xfrm>
            <a:off x="3440113" y="4559300"/>
            <a:ext cx="76200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110" name="Rectangle 12"/>
          <p:cNvSpPr>
            <a:spLocks noChangeArrowheads="1"/>
          </p:cNvSpPr>
          <p:nvPr/>
        </p:nvSpPr>
        <p:spPr bwMode="auto">
          <a:xfrm>
            <a:off x="3821113" y="4635500"/>
            <a:ext cx="76200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111" name="Rectangle 13"/>
          <p:cNvSpPr>
            <a:spLocks noChangeArrowheads="1"/>
          </p:cNvSpPr>
          <p:nvPr/>
        </p:nvSpPr>
        <p:spPr bwMode="auto">
          <a:xfrm>
            <a:off x="3897313" y="5016500"/>
            <a:ext cx="76200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112" name="Rectangle 14"/>
          <p:cNvSpPr>
            <a:spLocks noChangeArrowheads="1"/>
          </p:cNvSpPr>
          <p:nvPr/>
        </p:nvSpPr>
        <p:spPr bwMode="auto">
          <a:xfrm>
            <a:off x="3440113" y="5168900"/>
            <a:ext cx="76200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113" name="AutoShape 15"/>
          <p:cNvSpPr>
            <a:spLocks noChangeArrowheads="1"/>
          </p:cNvSpPr>
          <p:nvPr/>
        </p:nvSpPr>
        <p:spPr bwMode="auto">
          <a:xfrm>
            <a:off x="1687514" y="5473700"/>
            <a:ext cx="76200" cy="762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114" name="AutoShape 16"/>
          <p:cNvSpPr>
            <a:spLocks noChangeArrowheads="1"/>
          </p:cNvSpPr>
          <p:nvPr/>
        </p:nvSpPr>
        <p:spPr bwMode="auto">
          <a:xfrm>
            <a:off x="1916114" y="5549900"/>
            <a:ext cx="76200" cy="762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115" name="AutoShape 17"/>
          <p:cNvSpPr>
            <a:spLocks noChangeArrowheads="1"/>
          </p:cNvSpPr>
          <p:nvPr/>
        </p:nvSpPr>
        <p:spPr bwMode="auto">
          <a:xfrm>
            <a:off x="2220914" y="5702300"/>
            <a:ext cx="76200" cy="762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116" name="AutoShape 18"/>
          <p:cNvSpPr>
            <a:spLocks noChangeArrowheads="1"/>
          </p:cNvSpPr>
          <p:nvPr/>
        </p:nvSpPr>
        <p:spPr bwMode="auto">
          <a:xfrm>
            <a:off x="2144714" y="5397500"/>
            <a:ext cx="76200" cy="762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117" name="Freeform 19"/>
          <p:cNvSpPr>
            <a:spLocks/>
          </p:cNvSpPr>
          <p:nvPr/>
        </p:nvSpPr>
        <p:spPr bwMode="auto">
          <a:xfrm>
            <a:off x="1276351" y="4991100"/>
            <a:ext cx="2346325" cy="1016000"/>
          </a:xfrm>
          <a:custGeom>
            <a:avLst/>
            <a:gdLst>
              <a:gd name="T0" fmla="*/ 0 w 1478"/>
              <a:gd name="T1" fmla="*/ 2147483647 h 640"/>
              <a:gd name="T2" fmla="*/ 2147483647 w 1478"/>
              <a:gd name="T3" fmla="*/ 2147483647 h 640"/>
              <a:gd name="T4" fmla="*/ 2147483647 w 1478"/>
              <a:gd name="T5" fmla="*/ 2147483647 h 640"/>
              <a:gd name="T6" fmla="*/ 2147483647 w 1478"/>
              <a:gd name="T7" fmla="*/ 2147483647 h 640"/>
              <a:gd name="T8" fmla="*/ 2147483647 w 1478"/>
              <a:gd name="T9" fmla="*/ 2147483647 h 640"/>
              <a:gd name="T10" fmla="*/ 2147483647 w 1478"/>
              <a:gd name="T11" fmla="*/ 2147483647 h 640"/>
              <a:gd name="T12" fmla="*/ 2147483647 w 1478"/>
              <a:gd name="T13" fmla="*/ 2147483647 h 640"/>
              <a:gd name="T14" fmla="*/ 2147483647 w 1478"/>
              <a:gd name="T15" fmla="*/ 2147483647 h 640"/>
              <a:gd name="T16" fmla="*/ 2147483647 w 1478"/>
              <a:gd name="T17" fmla="*/ 2147483647 h 640"/>
              <a:gd name="T18" fmla="*/ 2147483647 w 1478"/>
              <a:gd name="T19" fmla="*/ 2147483647 h 640"/>
              <a:gd name="T20" fmla="*/ 2147483647 w 1478"/>
              <a:gd name="T21" fmla="*/ 2147483647 h 640"/>
              <a:gd name="T22" fmla="*/ 2147483647 w 1478"/>
              <a:gd name="T23" fmla="*/ 2147483647 h 64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78" h="640">
                <a:moveTo>
                  <a:pt x="0" y="35"/>
                </a:moveTo>
                <a:cubicBezTo>
                  <a:pt x="108" y="29"/>
                  <a:pt x="211" y="22"/>
                  <a:pt x="317" y="6"/>
                </a:cubicBezTo>
                <a:cubicBezTo>
                  <a:pt x="427" y="10"/>
                  <a:pt x="560" y="0"/>
                  <a:pt x="672" y="35"/>
                </a:cubicBezTo>
                <a:cubicBezTo>
                  <a:pt x="718" y="65"/>
                  <a:pt x="768" y="88"/>
                  <a:pt x="816" y="112"/>
                </a:cubicBezTo>
                <a:cubicBezTo>
                  <a:pt x="873" y="141"/>
                  <a:pt x="817" y="120"/>
                  <a:pt x="873" y="160"/>
                </a:cubicBezTo>
                <a:cubicBezTo>
                  <a:pt x="885" y="168"/>
                  <a:pt x="900" y="171"/>
                  <a:pt x="912" y="179"/>
                </a:cubicBezTo>
                <a:cubicBezTo>
                  <a:pt x="1030" y="253"/>
                  <a:pt x="879" y="165"/>
                  <a:pt x="979" y="237"/>
                </a:cubicBezTo>
                <a:cubicBezTo>
                  <a:pt x="1006" y="257"/>
                  <a:pt x="1037" y="275"/>
                  <a:pt x="1065" y="294"/>
                </a:cubicBezTo>
                <a:cubicBezTo>
                  <a:pt x="1092" y="333"/>
                  <a:pt x="1122" y="364"/>
                  <a:pt x="1161" y="390"/>
                </a:cubicBezTo>
                <a:cubicBezTo>
                  <a:pt x="1200" y="447"/>
                  <a:pt x="1262" y="491"/>
                  <a:pt x="1315" y="534"/>
                </a:cubicBezTo>
                <a:cubicBezTo>
                  <a:pt x="1352" y="564"/>
                  <a:pt x="1383" y="597"/>
                  <a:pt x="1430" y="611"/>
                </a:cubicBezTo>
                <a:cubicBezTo>
                  <a:pt x="1465" y="634"/>
                  <a:pt x="1449" y="625"/>
                  <a:pt x="1478" y="64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Freeform 20"/>
          <p:cNvSpPr>
            <a:spLocks/>
          </p:cNvSpPr>
          <p:nvPr/>
        </p:nvSpPr>
        <p:spPr bwMode="auto">
          <a:xfrm>
            <a:off x="2632076" y="4102102"/>
            <a:ext cx="625475" cy="1127125"/>
          </a:xfrm>
          <a:custGeom>
            <a:avLst/>
            <a:gdLst>
              <a:gd name="T0" fmla="*/ 0 w 394"/>
              <a:gd name="T1" fmla="*/ 2147483647 h 710"/>
              <a:gd name="T2" fmla="*/ 2147483647 w 394"/>
              <a:gd name="T3" fmla="*/ 2147483647 h 710"/>
              <a:gd name="T4" fmla="*/ 2147483647 w 394"/>
              <a:gd name="T5" fmla="*/ 2147483647 h 710"/>
              <a:gd name="T6" fmla="*/ 2147483647 w 394"/>
              <a:gd name="T7" fmla="*/ 2147483647 h 710"/>
              <a:gd name="T8" fmla="*/ 2147483647 w 394"/>
              <a:gd name="T9" fmla="*/ 2147483647 h 710"/>
              <a:gd name="T10" fmla="*/ 2147483647 w 394"/>
              <a:gd name="T11" fmla="*/ 0 h 7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4" h="710">
                <a:moveTo>
                  <a:pt x="0" y="710"/>
                </a:moveTo>
                <a:cubicBezTo>
                  <a:pt x="9" y="669"/>
                  <a:pt x="12" y="625"/>
                  <a:pt x="29" y="586"/>
                </a:cubicBezTo>
                <a:cubicBezTo>
                  <a:pt x="59" y="516"/>
                  <a:pt x="39" y="596"/>
                  <a:pt x="58" y="528"/>
                </a:cubicBezTo>
                <a:cubicBezTo>
                  <a:pt x="77" y="458"/>
                  <a:pt x="92" y="390"/>
                  <a:pt x="125" y="326"/>
                </a:cubicBezTo>
                <a:cubicBezTo>
                  <a:pt x="167" y="243"/>
                  <a:pt x="163" y="177"/>
                  <a:pt x="231" y="106"/>
                </a:cubicBezTo>
                <a:cubicBezTo>
                  <a:pt x="278" y="57"/>
                  <a:pt x="336" y="31"/>
                  <a:pt x="394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Text Box 22"/>
          <p:cNvSpPr txBox="1">
            <a:spLocks noChangeArrowheads="1"/>
          </p:cNvSpPr>
          <p:nvPr/>
        </p:nvSpPr>
        <p:spPr bwMode="auto">
          <a:xfrm>
            <a:off x="2274888" y="4344988"/>
            <a:ext cx="4267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e:</a:t>
            </a:r>
          </a:p>
        </p:txBody>
      </p:sp>
      <p:sp>
        <p:nvSpPr>
          <p:cNvPr id="4120" name="Text Box 23"/>
          <p:cNvSpPr txBox="1">
            <a:spLocks noChangeArrowheads="1"/>
          </p:cNvSpPr>
          <p:nvPr/>
        </p:nvSpPr>
        <p:spPr bwMode="auto">
          <a:xfrm>
            <a:off x="3508374" y="4787901"/>
            <a:ext cx="3529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i:</a:t>
            </a:r>
          </a:p>
        </p:txBody>
      </p:sp>
      <p:sp>
        <p:nvSpPr>
          <p:cNvPr id="4121" name="Text Box 24"/>
          <p:cNvSpPr txBox="1">
            <a:spLocks noChangeArrowheads="1"/>
          </p:cNvSpPr>
          <p:nvPr/>
        </p:nvSpPr>
        <p:spPr bwMode="auto">
          <a:xfrm>
            <a:off x="2266950" y="5829301"/>
            <a:ext cx="43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u:</a:t>
            </a:r>
          </a:p>
        </p:txBody>
      </p:sp>
      <p:sp>
        <p:nvSpPr>
          <p:cNvPr id="4122" name="TextBox 1"/>
          <p:cNvSpPr txBox="1">
            <a:spLocks noChangeArrowheads="1"/>
          </p:cNvSpPr>
          <p:nvPr/>
        </p:nvSpPr>
        <p:spPr bwMode="auto">
          <a:xfrm>
            <a:off x="4217989" y="5997575"/>
            <a:ext cx="2247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LPC coefficient a1</a:t>
            </a:r>
          </a:p>
        </p:txBody>
      </p:sp>
      <p:sp>
        <p:nvSpPr>
          <p:cNvPr id="4123" name="TextBox 26"/>
          <p:cNvSpPr txBox="1">
            <a:spLocks noChangeArrowheads="1"/>
          </p:cNvSpPr>
          <p:nvPr/>
        </p:nvSpPr>
        <p:spPr bwMode="auto">
          <a:xfrm>
            <a:off x="49214" y="3932239"/>
            <a:ext cx="2247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LPC coefficient a2</a:t>
            </a:r>
          </a:p>
        </p:txBody>
      </p:sp>
      <p:sp>
        <p:nvSpPr>
          <p:cNvPr id="4124" name="TextBox 27"/>
          <p:cNvSpPr txBox="1">
            <a:spLocks noChangeArrowheads="1"/>
          </p:cNvSpPr>
          <p:nvPr/>
        </p:nvSpPr>
        <p:spPr bwMode="auto">
          <a:xfrm>
            <a:off x="4125913" y="4273552"/>
            <a:ext cx="474345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e.g. same voices (i:) spoken by the same person at different times</a:t>
            </a:r>
          </a:p>
        </p:txBody>
      </p:sp>
      <p:cxnSp>
        <p:nvCxnSpPr>
          <p:cNvPr id="4125" name="Straight Arrow Connector 3"/>
          <p:cNvCxnSpPr>
            <a:cxnSpLocks noChangeShapeType="1"/>
          </p:cNvCxnSpPr>
          <p:nvPr/>
        </p:nvCxnSpPr>
        <p:spPr bwMode="auto">
          <a:xfrm flipH="1">
            <a:off x="3897313" y="4144965"/>
            <a:ext cx="228600" cy="45243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26" name="Straight Arrow Connector 30"/>
          <p:cNvCxnSpPr>
            <a:cxnSpLocks noChangeShapeType="1"/>
          </p:cNvCxnSpPr>
          <p:nvPr/>
        </p:nvCxnSpPr>
        <p:spPr bwMode="auto">
          <a:xfrm flipH="1">
            <a:off x="3516313" y="4144965"/>
            <a:ext cx="577850" cy="37623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A178-8D29-4316-B0A3-BED3701D2EC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defTabSz="742676" eaLnBrk="1" fontAlgn="auto" hangingPunct="1">
              <a:spcAft>
                <a:spcPts val="0"/>
              </a:spcAft>
              <a:defRPr/>
            </a:pPr>
            <a:r>
              <a:rPr lang="en-US" altLang="zh-TW" sz="2800" dirty="0"/>
              <a:t>Vector Quantization (VQ) (weeek3) </a:t>
            </a:r>
            <a:br>
              <a:rPr lang="en-US" altLang="zh-TW" sz="2800" dirty="0"/>
            </a:br>
            <a:r>
              <a:rPr lang="en-US" altLang="zh-TW" sz="2800" dirty="0"/>
              <a:t>A simple example, 2</a:t>
            </a:r>
            <a:r>
              <a:rPr lang="en-US" altLang="zh-TW" sz="2800" baseline="30000" dirty="0"/>
              <a:t>nd</a:t>
            </a:r>
            <a:r>
              <a:rPr lang="en-US" altLang="zh-TW" sz="2800" dirty="0"/>
              <a:t> order LPC,  LPC2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TW" sz="1800"/>
              <a:t>We can classify speech sound segments by Vector quantization</a:t>
            </a:r>
          </a:p>
          <a:p>
            <a:pPr eaLnBrk="1" hangingPunct="1"/>
            <a:r>
              <a:rPr lang="en-US" altLang="zh-TW" sz="1800"/>
              <a:t>Make a table </a:t>
            </a:r>
          </a:p>
          <a:p>
            <a:pPr eaLnBrk="1" hangingPunct="1"/>
            <a:endParaRPr lang="zh-TW" altLang="zh-TW" sz="2400"/>
          </a:p>
        </p:txBody>
      </p:sp>
      <p:graphicFrame>
        <p:nvGraphicFramePr>
          <p:cNvPr id="144486" name="Group 10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9402722"/>
              </p:ext>
            </p:extLst>
          </p:nvPr>
        </p:nvGraphicFramePr>
        <p:xfrm>
          <a:off x="6724046" y="476252"/>
          <a:ext cx="3173412" cy="3870960"/>
        </p:xfrm>
        <a:graphic>
          <a:graphicData uri="http://schemas.openxmlformats.org/drawingml/2006/table">
            <a:tbl>
              <a:tblPr/>
              <a:tblGrid>
                <a:gridCol w="589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Sound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Mean values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of samples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Lpc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 code: 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Lpc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 code:a2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e: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i: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u: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53" name="Line 4"/>
          <p:cNvSpPr>
            <a:spLocks noChangeShapeType="1"/>
          </p:cNvSpPr>
          <p:nvPr/>
        </p:nvSpPr>
        <p:spPr bwMode="auto">
          <a:xfrm flipH="1" flipV="1">
            <a:off x="1446215" y="3810000"/>
            <a:ext cx="1587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5"/>
          <p:cNvSpPr>
            <a:spLocks noChangeShapeType="1"/>
          </p:cNvSpPr>
          <p:nvPr/>
        </p:nvSpPr>
        <p:spPr bwMode="auto">
          <a:xfrm>
            <a:off x="1447799" y="6019800"/>
            <a:ext cx="297180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Oval 6"/>
          <p:cNvSpPr>
            <a:spLocks noChangeArrowheads="1"/>
          </p:cNvSpPr>
          <p:nvPr/>
        </p:nvSpPr>
        <p:spPr bwMode="auto">
          <a:xfrm>
            <a:off x="1828800" y="4267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156" name="Oval 7"/>
          <p:cNvSpPr>
            <a:spLocks noChangeArrowheads="1"/>
          </p:cNvSpPr>
          <p:nvPr/>
        </p:nvSpPr>
        <p:spPr bwMode="auto">
          <a:xfrm>
            <a:off x="1981200" y="4419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157" name="Oval 8"/>
          <p:cNvSpPr>
            <a:spLocks noChangeArrowheads="1"/>
          </p:cNvSpPr>
          <p:nvPr/>
        </p:nvSpPr>
        <p:spPr bwMode="auto">
          <a:xfrm>
            <a:off x="2286000" y="4343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158" name="Oval 9"/>
          <p:cNvSpPr>
            <a:spLocks noChangeArrowheads="1"/>
          </p:cNvSpPr>
          <p:nvPr/>
        </p:nvSpPr>
        <p:spPr bwMode="auto">
          <a:xfrm>
            <a:off x="2209800" y="4572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159" name="Oval 10"/>
          <p:cNvSpPr>
            <a:spLocks noChangeArrowheads="1"/>
          </p:cNvSpPr>
          <p:nvPr/>
        </p:nvSpPr>
        <p:spPr bwMode="auto">
          <a:xfrm>
            <a:off x="2513013" y="4267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160" name="Rectangle 11"/>
          <p:cNvSpPr>
            <a:spLocks noChangeArrowheads="1"/>
          </p:cNvSpPr>
          <p:nvPr/>
        </p:nvSpPr>
        <p:spPr bwMode="auto">
          <a:xfrm>
            <a:off x="3733801" y="4343400"/>
            <a:ext cx="76200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161" name="Rectangle 12"/>
          <p:cNvSpPr>
            <a:spLocks noChangeArrowheads="1"/>
          </p:cNvSpPr>
          <p:nvPr/>
        </p:nvSpPr>
        <p:spPr bwMode="auto">
          <a:xfrm>
            <a:off x="4114801" y="4419600"/>
            <a:ext cx="76200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162" name="Rectangle 13"/>
          <p:cNvSpPr>
            <a:spLocks noChangeArrowheads="1"/>
          </p:cNvSpPr>
          <p:nvPr/>
        </p:nvSpPr>
        <p:spPr bwMode="auto">
          <a:xfrm>
            <a:off x="4191001" y="4800600"/>
            <a:ext cx="76200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163" name="Rectangle 14"/>
          <p:cNvSpPr>
            <a:spLocks noChangeArrowheads="1"/>
          </p:cNvSpPr>
          <p:nvPr/>
        </p:nvSpPr>
        <p:spPr bwMode="auto">
          <a:xfrm>
            <a:off x="3733801" y="4953000"/>
            <a:ext cx="76200" cy="152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164" name="AutoShape 15"/>
          <p:cNvSpPr>
            <a:spLocks noChangeArrowheads="1"/>
          </p:cNvSpPr>
          <p:nvPr/>
        </p:nvSpPr>
        <p:spPr bwMode="auto">
          <a:xfrm>
            <a:off x="1981200" y="5257800"/>
            <a:ext cx="76200" cy="762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165" name="AutoShape 16"/>
          <p:cNvSpPr>
            <a:spLocks noChangeArrowheads="1"/>
          </p:cNvSpPr>
          <p:nvPr/>
        </p:nvSpPr>
        <p:spPr bwMode="auto">
          <a:xfrm>
            <a:off x="2209800" y="5334000"/>
            <a:ext cx="76200" cy="762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166" name="AutoShape 17"/>
          <p:cNvSpPr>
            <a:spLocks noChangeArrowheads="1"/>
          </p:cNvSpPr>
          <p:nvPr/>
        </p:nvSpPr>
        <p:spPr bwMode="auto">
          <a:xfrm>
            <a:off x="2514600" y="5486400"/>
            <a:ext cx="76200" cy="762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167" name="AutoShape 18"/>
          <p:cNvSpPr>
            <a:spLocks noChangeArrowheads="1"/>
          </p:cNvSpPr>
          <p:nvPr/>
        </p:nvSpPr>
        <p:spPr bwMode="auto">
          <a:xfrm>
            <a:off x="2438400" y="5181600"/>
            <a:ext cx="76200" cy="762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168" name="Freeform 19"/>
          <p:cNvSpPr>
            <a:spLocks/>
          </p:cNvSpPr>
          <p:nvPr/>
        </p:nvSpPr>
        <p:spPr bwMode="auto">
          <a:xfrm>
            <a:off x="1570039" y="4775200"/>
            <a:ext cx="2346325" cy="1016000"/>
          </a:xfrm>
          <a:custGeom>
            <a:avLst/>
            <a:gdLst>
              <a:gd name="T0" fmla="*/ 0 w 1478"/>
              <a:gd name="T1" fmla="*/ 2147483647 h 640"/>
              <a:gd name="T2" fmla="*/ 2147483647 w 1478"/>
              <a:gd name="T3" fmla="*/ 2147483647 h 640"/>
              <a:gd name="T4" fmla="*/ 2147483647 w 1478"/>
              <a:gd name="T5" fmla="*/ 2147483647 h 640"/>
              <a:gd name="T6" fmla="*/ 2147483647 w 1478"/>
              <a:gd name="T7" fmla="*/ 2147483647 h 640"/>
              <a:gd name="T8" fmla="*/ 2147483647 w 1478"/>
              <a:gd name="T9" fmla="*/ 2147483647 h 640"/>
              <a:gd name="T10" fmla="*/ 2147483647 w 1478"/>
              <a:gd name="T11" fmla="*/ 2147483647 h 640"/>
              <a:gd name="T12" fmla="*/ 2147483647 w 1478"/>
              <a:gd name="T13" fmla="*/ 2147483647 h 640"/>
              <a:gd name="T14" fmla="*/ 2147483647 w 1478"/>
              <a:gd name="T15" fmla="*/ 2147483647 h 640"/>
              <a:gd name="T16" fmla="*/ 2147483647 w 1478"/>
              <a:gd name="T17" fmla="*/ 2147483647 h 640"/>
              <a:gd name="T18" fmla="*/ 2147483647 w 1478"/>
              <a:gd name="T19" fmla="*/ 2147483647 h 640"/>
              <a:gd name="T20" fmla="*/ 2147483647 w 1478"/>
              <a:gd name="T21" fmla="*/ 2147483647 h 640"/>
              <a:gd name="T22" fmla="*/ 2147483647 w 1478"/>
              <a:gd name="T23" fmla="*/ 2147483647 h 64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78" h="640">
                <a:moveTo>
                  <a:pt x="0" y="35"/>
                </a:moveTo>
                <a:cubicBezTo>
                  <a:pt x="108" y="29"/>
                  <a:pt x="211" y="22"/>
                  <a:pt x="317" y="6"/>
                </a:cubicBezTo>
                <a:cubicBezTo>
                  <a:pt x="427" y="10"/>
                  <a:pt x="560" y="0"/>
                  <a:pt x="672" y="35"/>
                </a:cubicBezTo>
                <a:cubicBezTo>
                  <a:pt x="718" y="65"/>
                  <a:pt x="768" y="88"/>
                  <a:pt x="816" y="112"/>
                </a:cubicBezTo>
                <a:cubicBezTo>
                  <a:pt x="873" y="141"/>
                  <a:pt x="817" y="120"/>
                  <a:pt x="873" y="160"/>
                </a:cubicBezTo>
                <a:cubicBezTo>
                  <a:pt x="885" y="168"/>
                  <a:pt x="900" y="171"/>
                  <a:pt x="912" y="179"/>
                </a:cubicBezTo>
                <a:cubicBezTo>
                  <a:pt x="1030" y="253"/>
                  <a:pt x="879" y="165"/>
                  <a:pt x="979" y="237"/>
                </a:cubicBezTo>
                <a:cubicBezTo>
                  <a:pt x="1006" y="257"/>
                  <a:pt x="1037" y="275"/>
                  <a:pt x="1065" y="294"/>
                </a:cubicBezTo>
                <a:cubicBezTo>
                  <a:pt x="1092" y="333"/>
                  <a:pt x="1122" y="364"/>
                  <a:pt x="1161" y="390"/>
                </a:cubicBezTo>
                <a:cubicBezTo>
                  <a:pt x="1200" y="447"/>
                  <a:pt x="1262" y="491"/>
                  <a:pt x="1315" y="534"/>
                </a:cubicBezTo>
                <a:cubicBezTo>
                  <a:pt x="1352" y="564"/>
                  <a:pt x="1383" y="597"/>
                  <a:pt x="1430" y="611"/>
                </a:cubicBezTo>
                <a:cubicBezTo>
                  <a:pt x="1465" y="634"/>
                  <a:pt x="1449" y="625"/>
                  <a:pt x="1478" y="64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9" name="Freeform 20"/>
          <p:cNvSpPr>
            <a:spLocks/>
          </p:cNvSpPr>
          <p:nvPr/>
        </p:nvSpPr>
        <p:spPr bwMode="auto">
          <a:xfrm>
            <a:off x="2925764" y="3886202"/>
            <a:ext cx="625475" cy="1127125"/>
          </a:xfrm>
          <a:custGeom>
            <a:avLst/>
            <a:gdLst>
              <a:gd name="T0" fmla="*/ 0 w 394"/>
              <a:gd name="T1" fmla="*/ 2147483647 h 710"/>
              <a:gd name="T2" fmla="*/ 2147483647 w 394"/>
              <a:gd name="T3" fmla="*/ 2147483647 h 710"/>
              <a:gd name="T4" fmla="*/ 2147483647 w 394"/>
              <a:gd name="T5" fmla="*/ 2147483647 h 710"/>
              <a:gd name="T6" fmla="*/ 2147483647 w 394"/>
              <a:gd name="T7" fmla="*/ 2147483647 h 710"/>
              <a:gd name="T8" fmla="*/ 2147483647 w 394"/>
              <a:gd name="T9" fmla="*/ 2147483647 h 710"/>
              <a:gd name="T10" fmla="*/ 2147483647 w 394"/>
              <a:gd name="T11" fmla="*/ 0 h 7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4" h="710">
                <a:moveTo>
                  <a:pt x="0" y="710"/>
                </a:moveTo>
                <a:cubicBezTo>
                  <a:pt x="9" y="669"/>
                  <a:pt x="12" y="625"/>
                  <a:pt x="29" y="586"/>
                </a:cubicBezTo>
                <a:cubicBezTo>
                  <a:pt x="59" y="516"/>
                  <a:pt x="39" y="596"/>
                  <a:pt x="58" y="528"/>
                </a:cubicBezTo>
                <a:cubicBezTo>
                  <a:pt x="77" y="458"/>
                  <a:pt x="92" y="390"/>
                  <a:pt x="125" y="326"/>
                </a:cubicBezTo>
                <a:cubicBezTo>
                  <a:pt x="167" y="243"/>
                  <a:pt x="163" y="177"/>
                  <a:pt x="231" y="106"/>
                </a:cubicBezTo>
                <a:cubicBezTo>
                  <a:pt x="278" y="57"/>
                  <a:pt x="336" y="31"/>
                  <a:pt x="394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0" name="Text Box 21"/>
          <p:cNvSpPr txBox="1">
            <a:spLocks noChangeArrowheads="1"/>
          </p:cNvSpPr>
          <p:nvPr/>
        </p:nvSpPr>
        <p:spPr bwMode="auto">
          <a:xfrm>
            <a:off x="4951412" y="5280030"/>
            <a:ext cx="373070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sz="2000" dirty="0">
                <a:latin typeface="Times New Roman" pitchFamily="18" charset="0"/>
              </a:rPr>
              <a:t>Feature space and sounds are</a:t>
            </a:r>
          </a:p>
          <a:p>
            <a:pPr eaLnBrk="1" hangingPunct="1"/>
            <a:r>
              <a:rPr kumimoji="1" lang="en-US" altLang="zh-TW" sz="2000" dirty="0">
                <a:latin typeface="Times New Roman" pitchFamily="18" charset="0"/>
              </a:rPr>
              <a:t>classified into three different types</a:t>
            </a:r>
          </a:p>
          <a:p>
            <a:pPr eaLnBrk="1" hangingPunct="1"/>
            <a:r>
              <a:rPr kumimoji="1" lang="en-US" altLang="zh-TW" sz="2000" dirty="0">
                <a:latin typeface="Times New Roman" pitchFamily="18" charset="0"/>
              </a:rPr>
              <a:t>e:, i: , u:</a:t>
            </a:r>
          </a:p>
        </p:txBody>
      </p:sp>
      <p:sp>
        <p:nvSpPr>
          <p:cNvPr id="5171" name="Text Box 22"/>
          <p:cNvSpPr txBox="1">
            <a:spLocks noChangeArrowheads="1"/>
          </p:cNvSpPr>
          <p:nvPr/>
        </p:nvSpPr>
        <p:spPr bwMode="auto">
          <a:xfrm>
            <a:off x="1979613" y="3962400"/>
            <a:ext cx="4267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e:</a:t>
            </a:r>
          </a:p>
        </p:txBody>
      </p:sp>
      <p:sp>
        <p:nvSpPr>
          <p:cNvPr id="5172" name="Text Box 23"/>
          <p:cNvSpPr txBox="1">
            <a:spLocks noChangeArrowheads="1"/>
          </p:cNvSpPr>
          <p:nvPr/>
        </p:nvSpPr>
        <p:spPr bwMode="auto">
          <a:xfrm>
            <a:off x="3411538" y="4451351"/>
            <a:ext cx="3529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i:</a:t>
            </a:r>
          </a:p>
        </p:txBody>
      </p:sp>
      <p:sp>
        <p:nvSpPr>
          <p:cNvPr id="5173" name="Text Box 24"/>
          <p:cNvSpPr txBox="1">
            <a:spLocks noChangeArrowheads="1"/>
          </p:cNvSpPr>
          <p:nvPr/>
        </p:nvSpPr>
        <p:spPr bwMode="auto">
          <a:xfrm>
            <a:off x="2513013" y="5181601"/>
            <a:ext cx="43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u:</a:t>
            </a:r>
          </a:p>
        </p:txBody>
      </p:sp>
      <p:sp>
        <p:nvSpPr>
          <p:cNvPr id="5174" name="Text Box 28"/>
          <p:cNvSpPr txBox="1">
            <a:spLocks noChangeArrowheads="1"/>
          </p:cNvSpPr>
          <p:nvPr/>
        </p:nvSpPr>
        <p:spPr bwMode="auto">
          <a:xfrm>
            <a:off x="227013" y="2590802"/>
            <a:ext cx="3276600" cy="1203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/>
              <a:t>The standard sound is </a:t>
            </a:r>
          </a:p>
          <a:p>
            <a:r>
              <a:rPr lang="en-US" altLang="zh-TW"/>
              <a:t>the centroid of all </a:t>
            </a:r>
          </a:p>
          <a:p>
            <a:r>
              <a:rPr lang="en-US" altLang="zh-TW"/>
              <a:t>samples of e: (a1,a2)=(0.5,1.5)</a:t>
            </a:r>
            <a:endParaRPr lang="en-US" altLang="en-US"/>
          </a:p>
        </p:txBody>
      </p:sp>
      <p:sp>
        <p:nvSpPr>
          <p:cNvPr id="5175" name="Line 29"/>
          <p:cNvSpPr>
            <a:spLocks noChangeShapeType="1"/>
          </p:cNvSpPr>
          <p:nvPr/>
        </p:nvSpPr>
        <p:spPr bwMode="auto">
          <a:xfrm>
            <a:off x="1674813" y="38100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6" name="Text Box 30"/>
          <p:cNvSpPr txBox="1">
            <a:spLocks noChangeArrowheads="1"/>
          </p:cNvSpPr>
          <p:nvPr/>
        </p:nvSpPr>
        <p:spPr bwMode="auto">
          <a:xfrm>
            <a:off x="3732213" y="2362202"/>
            <a:ext cx="2667000" cy="1477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/>
              <a:t>The standard sound is </a:t>
            </a:r>
          </a:p>
          <a:p>
            <a:r>
              <a:rPr lang="en-US" altLang="zh-TW"/>
              <a:t>the centroid of all </a:t>
            </a:r>
          </a:p>
          <a:p>
            <a:r>
              <a:rPr lang="en-US" altLang="zh-TW"/>
              <a:t>samples of I</a:t>
            </a:r>
            <a:r>
              <a:rPr lang="en-US" altLang="zh-TW">
                <a:sym typeface="Wingdings" pitchFamily="2" charset="2"/>
              </a:rPr>
              <a:t> (a1,a2)=(2,1.3)</a:t>
            </a:r>
            <a:endParaRPr lang="en-US" altLang="en-US"/>
          </a:p>
        </p:txBody>
      </p:sp>
      <p:sp>
        <p:nvSpPr>
          <p:cNvPr id="5177" name="Line 31"/>
          <p:cNvSpPr>
            <a:spLocks noChangeShapeType="1"/>
          </p:cNvSpPr>
          <p:nvPr/>
        </p:nvSpPr>
        <p:spPr bwMode="auto">
          <a:xfrm flipH="1">
            <a:off x="3884613" y="3810000"/>
            <a:ext cx="533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8" name="Text Box 32"/>
          <p:cNvSpPr txBox="1">
            <a:spLocks noChangeArrowheads="1"/>
          </p:cNvSpPr>
          <p:nvPr/>
        </p:nvSpPr>
        <p:spPr bwMode="auto">
          <a:xfrm>
            <a:off x="227014" y="6324602"/>
            <a:ext cx="5029200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1400"/>
              <a:t>The standard sound is the centroid of all samples of u:, (a1,a2)=(0.7,0.8)</a:t>
            </a:r>
            <a:endParaRPr lang="en-US" altLang="en-US" sz="1400"/>
          </a:p>
        </p:txBody>
      </p:sp>
      <p:sp>
        <p:nvSpPr>
          <p:cNvPr id="5179" name="Line 33"/>
          <p:cNvSpPr>
            <a:spLocks noChangeShapeType="1"/>
          </p:cNvSpPr>
          <p:nvPr/>
        </p:nvSpPr>
        <p:spPr bwMode="auto">
          <a:xfrm flipV="1">
            <a:off x="2132014" y="5257800"/>
            <a:ext cx="228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0" name="Text Box 67"/>
          <p:cNvSpPr txBox="1">
            <a:spLocks noChangeArrowheads="1"/>
          </p:cNvSpPr>
          <p:nvPr/>
        </p:nvSpPr>
        <p:spPr bwMode="auto">
          <a:xfrm>
            <a:off x="989013" y="3733800"/>
            <a:ext cx="47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a2</a:t>
            </a:r>
          </a:p>
        </p:txBody>
      </p:sp>
      <p:sp>
        <p:nvSpPr>
          <p:cNvPr id="5181" name="Text Box 68"/>
          <p:cNvSpPr txBox="1">
            <a:spLocks noChangeArrowheads="1"/>
          </p:cNvSpPr>
          <p:nvPr/>
        </p:nvSpPr>
        <p:spPr bwMode="auto">
          <a:xfrm>
            <a:off x="3960814" y="5943601"/>
            <a:ext cx="47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a1</a:t>
            </a:r>
          </a:p>
        </p:txBody>
      </p:sp>
      <p:sp>
        <p:nvSpPr>
          <p:cNvPr id="5182" name="Line 85"/>
          <p:cNvSpPr>
            <a:spLocks noChangeShapeType="1"/>
          </p:cNvSpPr>
          <p:nvPr/>
        </p:nvSpPr>
        <p:spPr bwMode="auto">
          <a:xfrm>
            <a:off x="1370013" y="5029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3" name="Line 86"/>
          <p:cNvSpPr>
            <a:spLocks noChangeShapeType="1"/>
          </p:cNvSpPr>
          <p:nvPr/>
        </p:nvSpPr>
        <p:spPr bwMode="auto">
          <a:xfrm>
            <a:off x="1370013" y="4114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4" name="Text Box 87"/>
          <p:cNvSpPr txBox="1">
            <a:spLocks noChangeArrowheads="1"/>
          </p:cNvSpPr>
          <p:nvPr/>
        </p:nvSpPr>
        <p:spPr bwMode="auto">
          <a:xfrm>
            <a:off x="1049338" y="4756151"/>
            <a:ext cx="3321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5185" name="Text Box 88"/>
          <p:cNvSpPr txBox="1">
            <a:spLocks noChangeArrowheads="1"/>
          </p:cNvSpPr>
          <p:nvPr/>
        </p:nvSpPr>
        <p:spPr bwMode="auto">
          <a:xfrm>
            <a:off x="1065213" y="3962400"/>
            <a:ext cx="3321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5186" name="Line 89"/>
          <p:cNvSpPr>
            <a:spLocks noChangeShapeType="1"/>
          </p:cNvSpPr>
          <p:nvPr/>
        </p:nvSpPr>
        <p:spPr bwMode="auto">
          <a:xfrm>
            <a:off x="2741613" y="5943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7" name="Line 90"/>
          <p:cNvSpPr>
            <a:spLocks noChangeShapeType="1"/>
          </p:cNvSpPr>
          <p:nvPr/>
        </p:nvSpPr>
        <p:spPr bwMode="auto">
          <a:xfrm>
            <a:off x="3808413" y="5943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8" name="Text Box 91"/>
          <p:cNvSpPr txBox="1">
            <a:spLocks noChangeArrowheads="1"/>
          </p:cNvSpPr>
          <p:nvPr/>
        </p:nvSpPr>
        <p:spPr bwMode="auto">
          <a:xfrm>
            <a:off x="3656013" y="5943601"/>
            <a:ext cx="3321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5189" name="Text Box 103"/>
          <p:cNvSpPr txBox="1">
            <a:spLocks noChangeArrowheads="1"/>
          </p:cNvSpPr>
          <p:nvPr/>
        </p:nvSpPr>
        <p:spPr bwMode="auto">
          <a:xfrm>
            <a:off x="4722812" y="4687669"/>
            <a:ext cx="3664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dirty="0"/>
              <a:t>Using this table, 2 bits are</a:t>
            </a:r>
          </a:p>
          <a:p>
            <a:r>
              <a:rPr lang="en-US" altLang="en-US" dirty="0"/>
              <a:t>enough to encode each sound</a:t>
            </a:r>
          </a:p>
        </p:txBody>
      </p:sp>
      <p:cxnSp>
        <p:nvCxnSpPr>
          <p:cNvPr id="3" name="Straight Arrow Connector 2"/>
          <p:cNvCxnSpPr>
            <a:endCxn id="5175" idx="1"/>
          </p:cNvCxnSpPr>
          <p:nvPr/>
        </p:nvCxnSpPr>
        <p:spPr>
          <a:xfrm flipH="1">
            <a:off x="2132013" y="2514602"/>
            <a:ext cx="6307786" cy="1828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226425" y="2185244"/>
            <a:ext cx="1676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226425" y="2910683"/>
            <a:ext cx="1676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226425" y="3649665"/>
            <a:ext cx="1676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53" idx="3"/>
            <a:endCxn id="5179" idx="1"/>
          </p:cNvCxnSpPr>
          <p:nvPr/>
        </p:nvCxnSpPr>
        <p:spPr>
          <a:xfrm flipH="1">
            <a:off x="2360614" y="3974869"/>
            <a:ext cx="6111314" cy="1282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3"/>
            <a:endCxn id="5177" idx="1"/>
          </p:cNvCxnSpPr>
          <p:nvPr/>
        </p:nvCxnSpPr>
        <p:spPr>
          <a:xfrm flipH="1">
            <a:off x="3884613" y="3235887"/>
            <a:ext cx="4587315" cy="1488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79A4E-54E1-4481-AE39-FA317804C6A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742676" eaLnBrk="1" fontAlgn="auto" hangingPunct="1">
              <a:spcAft>
                <a:spcPts val="0"/>
              </a:spcAft>
              <a:defRPr/>
            </a:pPr>
            <a:r>
              <a:rPr lang="en-US" altLang="en-US" sz="3574"/>
              <a:t>Another example LPC8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1814" y="1524000"/>
            <a:ext cx="8951912" cy="4530725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256 different sounds encoded by the table (one segment which has 512 samples is represented by one byte)</a:t>
            </a:r>
          </a:p>
          <a:p>
            <a:pPr eaLnBrk="1" hangingPunct="1"/>
            <a:r>
              <a:rPr lang="en-US" altLang="en-US" sz="1800" dirty="0"/>
              <a:t>Use many samples to find the centroid of that sound, “</a:t>
            </a:r>
            <a:r>
              <a:rPr lang="en-US" altLang="en-US" sz="1800" dirty="0" err="1"/>
              <a:t>i</a:t>
            </a:r>
            <a:r>
              <a:rPr lang="en-US" altLang="en-US" sz="1800" dirty="0"/>
              <a:t>”,“e:”, or “</a:t>
            </a:r>
            <a:r>
              <a:rPr lang="en-US" altLang="en-US" sz="1800" dirty="0" err="1"/>
              <a:t>i</a:t>
            </a:r>
            <a:r>
              <a:rPr lang="en-US" altLang="en-US" sz="1800" dirty="0"/>
              <a:t>:”</a:t>
            </a:r>
          </a:p>
          <a:p>
            <a:pPr eaLnBrk="1" hangingPunct="1"/>
            <a:r>
              <a:rPr lang="en-US" altLang="en-US" sz="1800" dirty="0"/>
              <a:t>Each row is the centroid of that sound in LPC8.</a:t>
            </a:r>
          </a:p>
          <a:p>
            <a:pPr eaLnBrk="1" hangingPunct="1"/>
            <a:r>
              <a:rPr lang="en-US" altLang="en-US" sz="1800" dirty="0"/>
              <a:t>In telecomm sys., the transmitter only transmits the code (1 segment using 1 byte), the receiver reconstructs the sound using that code and the table. The table is only transmitted once at the beginning.</a:t>
            </a:r>
          </a:p>
        </p:txBody>
      </p:sp>
      <p:graphicFrame>
        <p:nvGraphicFramePr>
          <p:cNvPr id="232661" name="Group 213"/>
          <p:cNvGraphicFramePr>
            <a:graphicFrameLocks noGrp="1"/>
          </p:cNvGraphicFramePr>
          <p:nvPr>
            <p:ph sz="half" idx="2"/>
          </p:nvPr>
        </p:nvGraphicFramePr>
        <p:xfrm>
          <a:off x="455613" y="4267200"/>
          <a:ext cx="8763001" cy="2438400"/>
        </p:xfrm>
        <a:graphic>
          <a:graphicData uri="http://schemas.openxmlformats.org/drawingml/2006/table">
            <a:tbl>
              <a:tblPr/>
              <a:tblGrid>
                <a:gridCol w="1265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(1 byte)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a4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a5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a6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a7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a8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0=(e:)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8.4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1=(i:)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2=(u:)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22" name="Line 214"/>
          <p:cNvSpPr>
            <a:spLocks noChangeShapeType="1"/>
          </p:cNvSpPr>
          <p:nvPr/>
        </p:nvSpPr>
        <p:spPr bwMode="auto">
          <a:xfrm>
            <a:off x="2436813" y="4038600"/>
            <a:ext cx="5943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3" name="Text Box 215"/>
          <p:cNvSpPr txBox="1">
            <a:spLocks noChangeArrowheads="1"/>
          </p:cNvSpPr>
          <p:nvPr/>
        </p:nvSpPr>
        <p:spPr bwMode="auto">
          <a:xfrm>
            <a:off x="836613" y="3810001"/>
            <a:ext cx="14806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transmitter</a:t>
            </a:r>
          </a:p>
        </p:txBody>
      </p:sp>
      <p:sp>
        <p:nvSpPr>
          <p:cNvPr id="6224" name="Text Box 216"/>
          <p:cNvSpPr txBox="1">
            <a:spLocks noChangeArrowheads="1"/>
          </p:cNvSpPr>
          <p:nvPr/>
        </p:nvSpPr>
        <p:spPr bwMode="auto">
          <a:xfrm>
            <a:off x="8380413" y="3733800"/>
            <a:ext cx="11123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receiver</a:t>
            </a:r>
          </a:p>
        </p:txBody>
      </p:sp>
      <p:sp>
        <p:nvSpPr>
          <p:cNvPr id="6225" name="Text Box 217"/>
          <p:cNvSpPr txBox="1">
            <a:spLocks noChangeArrowheads="1"/>
          </p:cNvSpPr>
          <p:nvPr/>
        </p:nvSpPr>
        <p:spPr bwMode="auto">
          <a:xfrm>
            <a:off x="2132013" y="3581402"/>
            <a:ext cx="655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One segment (512 samples ) compressed into 1 byte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79A4E-54E1-4481-AE39-FA317804C6A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rtlCol="0">
            <a:normAutofit fontScale="90000"/>
          </a:bodyPr>
          <a:lstStyle/>
          <a:p>
            <a:pPr defTabSz="742676" eaLnBrk="1" fontAlgn="auto" hangingPunct="1">
              <a:spcAft>
                <a:spcPts val="0"/>
              </a:spcAft>
              <a:defRPr/>
            </a:pPr>
            <a:r>
              <a:rPr lang="en-US" altLang="zh-TW" sz="3574"/>
              <a:t>VQ techniques, M code-book vectors from L training vectors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>
            <a:normAutofit fontScale="92500" lnSpcReduction="20000"/>
          </a:bodyPr>
          <a:lstStyle/>
          <a:p>
            <a:pPr eaLnBrk="1" hangingPunct="1"/>
            <a:r>
              <a:rPr lang="en-US" altLang="zh-TW" dirty="0"/>
              <a:t>Method 1: </a:t>
            </a:r>
            <a:r>
              <a:rPr lang="en-US" altLang="zh-TW" u="sng" dirty="0"/>
              <a:t>standard K-means </a:t>
            </a:r>
            <a:r>
              <a:rPr lang="en-US" altLang="zh-TW" dirty="0"/>
              <a:t>clustering algorithm(slower, more accurate)</a:t>
            </a:r>
          </a:p>
          <a:p>
            <a:pPr lvl="1" eaLnBrk="1" hangingPunct="1"/>
            <a:r>
              <a:rPr lang="en-US" altLang="zh-TW" dirty="0"/>
              <a:t>Arbitrarily choose M vectors</a:t>
            </a:r>
          </a:p>
          <a:p>
            <a:pPr lvl="1" eaLnBrk="1" hangingPunct="1"/>
            <a:r>
              <a:rPr lang="en-US" altLang="zh-TW" dirty="0"/>
              <a:t>Nearest Neighbor search</a:t>
            </a:r>
          </a:p>
          <a:p>
            <a:pPr lvl="1" eaLnBrk="1" hangingPunct="1"/>
            <a:r>
              <a:rPr lang="en-US" altLang="zh-TW" dirty="0"/>
              <a:t>Centroid update and reassignment, back to above statement until error is minimum.</a:t>
            </a:r>
          </a:p>
          <a:p>
            <a:pPr eaLnBrk="1" hangingPunct="1"/>
            <a:r>
              <a:rPr lang="en-US" altLang="zh-TW" dirty="0"/>
              <a:t>Method 2: </a:t>
            </a:r>
            <a:r>
              <a:rPr lang="en-US" altLang="zh-TW" u="sng" dirty="0"/>
              <a:t>Binary split K-means </a:t>
            </a:r>
            <a:r>
              <a:rPr lang="en-US" altLang="zh-TW" dirty="0"/>
              <a:t>(faster) clustering algorithm, this method is more efficient.</a:t>
            </a:r>
          </a:p>
          <a:p>
            <a:pPr eaLnBrk="1" hangingPunct="1"/>
            <a:r>
              <a:rPr lang="en-US" altLang="zh-TW" dirty="0"/>
              <a:t>Video Demo:</a:t>
            </a:r>
          </a:p>
          <a:p>
            <a:pPr eaLnBrk="1" hangingPunct="1"/>
            <a:r>
              <a:rPr lang="en-US" altLang="zh-TW" sz="2000" dirty="0">
                <a:hlinkClick r:id="rId2"/>
              </a:rPr>
              <a:t>https://www.youtube.com/watch?v=BVFG7fd1H30</a:t>
            </a:r>
            <a:endParaRPr lang="en-US" altLang="zh-TW" sz="2000" dirty="0"/>
          </a:p>
          <a:p>
            <a:pPr eaLnBrk="1" hangingPunct="1"/>
            <a:r>
              <a:rPr lang="en-US" altLang="zh-TW" sz="2000" dirty="0" err="1"/>
              <a:t>Matlab</a:t>
            </a:r>
            <a:r>
              <a:rPr lang="en-US" altLang="zh-TW" sz="2000" dirty="0"/>
              <a:t> Demo</a:t>
            </a:r>
          </a:p>
          <a:p>
            <a:pPr lvl="1"/>
            <a:r>
              <a:rPr lang="en-US" altLang="zh-TW" sz="1600">
                <a:hlinkClick r:id="rId3"/>
              </a:rPr>
              <a:t>http://www.mathworks.com/matlabcentral/fileexchange/16762-k-means-algorithm-demo</a:t>
            </a:r>
            <a:endParaRPr lang="en-US" altLang="zh-TW" sz="1600"/>
          </a:p>
          <a:p>
            <a:endParaRPr lang="en-US" altLang="zh-TW" sz="2000" dirty="0"/>
          </a:p>
          <a:p>
            <a:pPr eaLnBrk="1" hangingPunct="1"/>
            <a:endParaRPr lang="en-US" altLang="zh-TW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A178-8D29-4316-B0A3-BED3701D2EC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12752" y="0"/>
            <a:ext cx="8912225" cy="1143000"/>
          </a:xfrm>
        </p:spPr>
        <p:txBody>
          <a:bodyPr rtlCol="0">
            <a:normAutofit/>
          </a:bodyPr>
          <a:lstStyle/>
          <a:p>
            <a:pPr defTabSz="742676" eaLnBrk="1" fontAlgn="auto" hangingPunct="1">
              <a:spcAft>
                <a:spcPts val="0"/>
              </a:spcAft>
              <a:defRPr/>
            </a:pPr>
            <a:r>
              <a:rPr lang="en-US" altLang="zh-TW" sz="3574" dirty="0"/>
              <a:t>Method 1: </a:t>
            </a:r>
            <a:r>
              <a:rPr lang="en-US" altLang="en-US" sz="3574" u="sng" dirty="0"/>
              <a:t>Standard K-means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12752" y="1584325"/>
            <a:ext cx="8912225" cy="4525963"/>
          </a:xfrm>
        </p:spPr>
        <p:txBody>
          <a:bodyPr rtlCol="0">
            <a:normAutofit/>
          </a:bodyPr>
          <a:lstStyle/>
          <a:p>
            <a:pPr marL="185669" indent="-185669" defTabSz="742676" eaLnBrk="1" fontAlgn="auto" hangingPunct="1">
              <a:spcBef>
                <a:spcPts val="81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274"/>
              <a:t>Example: the goal is to partition these sample data into 3 clusters (groups).</a:t>
            </a:r>
          </a:p>
        </p:txBody>
      </p:sp>
      <p:grpSp>
        <p:nvGrpSpPr>
          <p:cNvPr id="8198" name="Group 15"/>
          <p:cNvGrpSpPr>
            <a:grpSpLocks/>
          </p:cNvGrpSpPr>
          <p:nvPr/>
        </p:nvGrpSpPr>
        <p:grpSpPr bwMode="auto">
          <a:xfrm>
            <a:off x="3011488" y="3124200"/>
            <a:ext cx="3632200" cy="2590800"/>
            <a:chOff x="2057400" y="2438400"/>
            <a:chExt cx="3352800" cy="2590800"/>
          </a:xfrm>
        </p:grpSpPr>
        <p:sp>
          <p:nvSpPr>
            <p:cNvPr id="4" name="Oval 3"/>
            <p:cNvSpPr/>
            <p:nvPr/>
          </p:nvSpPr>
          <p:spPr>
            <a:xfrm>
              <a:off x="22860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057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813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800600" y="26289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768362" y="426402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334000" y="4329113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023338" y="32639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4958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577862" y="478948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733800" y="457993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722564" y="2895600"/>
            <a:ext cx="470535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A178-8D29-4316-B0A3-BED3701D2EC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9" y="382588"/>
            <a:ext cx="8540750" cy="1325562"/>
          </a:xfrm>
        </p:spPr>
        <p:txBody>
          <a:bodyPr rtlCol="0">
            <a:normAutofit/>
          </a:bodyPr>
          <a:lstStyle/>
          <a:p>
            <a:pPr defTabSz="742676" eaLnBrk="1" fontAlgn="auto" hangingPunct="1">
              <a:spcAft>
                <a:spcPts val="0"/>
              </a:spcAft>
              <a:defRPr/>
            </a:pPr>
            <a:r>
              <a:rPr lang="en-US" sz="3574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5669" indent="-185669" defTabSz="742676" eaLnBrk="1" fontAlgn="auto" hangingPunct="1">
              <a:spcBef>
                <a:spcPts val="81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74" dirty="0"/>
              <a:t> 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692390"/>
              </p:ext>
            </p:extLst>
          </p:nvPr>
        </p:nvGraphicFramePr>
        <p:xfrm>
          <a:off x="965200" y="898525"/>
          <a:ext cx="5805488" cy="517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4101840" imgH="3657600" progId="Equation.3">
                  <p:embed/>
                </p:oleObj>
              </mc:Choice>
              <mc:Fallback>
                <p:oleObj name="Equation" r:id="rId3" imgW="4101840" imgH="3657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898525"/>
                        <a:ext cx="5805488" cy="517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55614" y="2"/>
            <a:ext cx="854075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7426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The Standard K-means algorithm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Feature representation using VQ and Kmeans. v.2a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A178-8D29-4316-B0A3-BED3701D2EC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25461</TotalTime>
  <Words>3121</Words>
  <Application>Microsoft Office PowerPoint</Application>
  <PresentationFormat>Custom</PresentationFormat>
  <Paragraphs>466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Courier New</vt:lpstr>
      <vt:lpstr>Roboto</vt:lpstr>
      <vt:lpstr>Times New Roman</vt:lpstr>
      <vt:lpstr>Verdana</vt:lpstr>
      <vt:lpstr>Wingdings</vt:lpstr>
      <vt:lpstr>Office Theme</vt:lpstr>
      <vt:lpstr>Equation</vt:lpstr>
      <vt:lpstr>Visio</vt:lpstr>
      <vt:lpstr>Ch. 4: Feature representation</vt:lpstr>
      <vt:lpstr>Representing features using Vector Quantization (VQ)</vt:lpstr>
      <vt:lpstr>8-bit Linear Quantization Analog–to-digital conversion</vt:lpstr>
      <vt:lpstr>Use of Vector quantization for Further compression</vt:lpstr>
      <vt:lpstr>Vector Quantization (VQ) (weeek3)  A simple example, 2nd order LPC,  LPC2</vt:lpstr>
      <vt:lpstr>Another example LPC8</vt:lpstr>
      <vt:lpstr>VQ techniques, M code-book vectors from L training vectors</vt:lpstr>
      <vt:lpstr>Method 1: Standard K-means</vt:lpstr>
      <vt:lpstr> </vt:lpstr>
      <vt:lpstr>Method 1: Standard K-means example for 3 clusters</vt:lpstr>
      <vt:lpstr>Method 1: Standard K-means</vt:lpstr>
      <vt:lpstr>Method 2(more efficient):Binary split K-means:(assume you use all available samples in building the centroids at all stages of calculations)  </vt:lpstr>
      <vt:lpstr>Example: VQ : 240 samples use VQ-binary-split to split to 4 classes</vt:lpstr>
      <vt:lpstr> continue</vt:lpstr>
      <vt:lpstr>Final result</vt:lpstr>
      <vt:lpstr>Exercise 4.1: VQ </vt:lpstr>
      <vt:lpstr>Exercise 4.2:  Binary split K-means method for the number of required centroids is fixed  (assume you use all available samples in building the centroids at all stages of calculations) .Find the 4 centroids </vt:lpstr>
      <vt:lpstr>Recall: Application of K-means to build the vector quantization (VQ) table</vt:lpstr>
      <vt:lpstr>4.3 Exercise</vt:lpstr>
      <vt:lpstr>Summary</vt:lpstr>
      <vt:lpstr>Appendix</vt:lpstr>
      <vt:lpstr>Answer 4.1 : Class exercise 4.1 :   K-means method to find the two centroids </vt:lpstr>
      <vt:lpstr>Answer for exercise 4.1</vt:lpstr>
      <vt:lpstr>Answer 4.2:  Binary split K-means method for the number of required contriods is fixed  (assume you use all available samples in building the centroids at all stages of calculations)  </vt:lpstr>
      <vt:lpstr> </vt:lpstr>
      <vt:lpstr>PowerPoint Presentation</vt:lpstr>
      <vt:lpstr>PowerPoint Presentation</vt:lpstr>
      <vt:lpstr>4.3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speech processing</dc:title>
  <dc:creator>Dr. K.H. Wong</dc:creator>
  <cp:lastModifiedBy>kh</cp:lastModifiedBy>
  <cp:revision>510</cp:revision>
  <cp:lastPrinted>2021-09-15T08:02:10Z</cp:lastPrinted>
  <dcterms:created xsi:type="dcterms:W3CDTF">1996-05-13T10:08:08Z</dcterms:created>
  <dcterms:modified xsi:type="dcterms:W3CDTF">2022-05-31T03:33:08Z</dcterms:modified>
</cp:coreProperties>
</file>