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02" r:id="rId1"/>
  </p:sldMasterIdLst>
  <p:notesMasterIdLst>
    <p:notesMasterId r:id="rId44"/>
  </p:notesMasterIdLst>
  <p:handoutMasterIdLst>
    <p:handoutMasterId r:id="rId45"/>
  </p:handoutMasterIdLst>
  <p:sldIdLst>
    <p:sldId id="490" r:id="rId2"/>
    <p:sldId id="401" r:id="rId3"/>
    <p:sldId id="266" r:id="rId4"/>
    <p:sldId id="265" r:id="rId5"/>
    <p:sldId id="494" r:id="rId6"/>
    <p:sldId id="267" r:id="rId7"/>
    <p:sldId id="314" r:id="rId8"/>
    <p:sldId id="329" r:id="rId9"/>
    <p:sldId id="412" r:id="rId10"/>
    <p:sldId id="333" r:id="rId11"/>
    <p:sldId id="280" r:id="rId12"/>
    <p:sldId id="348" r:id="rId13"/>
    <p:sldId id="415" r:id="rId14"/>
    <p:sldId id="361" r:id="rId15"/>
    <p:sldId id="315" r:id="rId16"/>
    <p:sldId id="407" r:id="rId17"/>
    <p:sldId id="411" r:id="rId18"/>
    <p:sldId id="465" r:id="rId19"/>
    <p:sldId id="499" r:id="rId20"/>
    <p:sldId id="501" r:id="rId21"/>
    <p:sldId id="268" r:id="rId22"/>
    <p:sldId id="269" r:id="rId23"/>
    <p:sldId id="323" r:id="rId24"/>
    <p:sldId id="324" r:id="rId25"/>
    <p:sldId id="325" r:id="rId26"/>
    <p:sldId id="503" r:id="rId27"/>
    <p:sldId id="418" r:id="rId28"/>
    <p:sldId id="419" r:id="rId29"/>
    <p:sldId id="498" r:id="rId30"/>
    <p:sldId id="504" r:id="rId31"/>
    <p:sldId id="341" r:id="rId32"/>
    <p:sldId id="342" r:id="rId33"/>
    <p:sldId id="337" r:id="rId34"/>
    <p:sldId id="464" r:id="rId35"/>
    <p:sldId id="502" r:id="rId36"/>
    <p:sldId id="368" r:id="rId37"/>
    <p:sldId id="422" r:id="rId38"/>
    <p:sldId id="440" r:id="rId39"/>
    <p:sldId id="441" r:id="rId40"/>
    <p:sldId id="474" r:id="rId41"/>
    <p:sldId id="497" r:id="rId42"/>
    <p:sldId id="500" r:id="rId43"/>
  </p:sldIdLst>
  <p:sldSz cx="9902825" cy="6858000"/>
  <p:notesSz cx="6799263" cy="9904413"/>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新細明體" pitchFamily="18" charset="-120"/>
        <a:cs typeface="+mn-cs"/>
      </a:defRPr>
    </a:lvl1pPr>
    <a:lvl2pPr marL="457200" algn="l" rtl="0" eaLnBrk="0" fontAlgn="base" hangingPunct="0">
      <a:spcBef>
        <a:spcPct val="0"/>
      </a:spcBef>
      <a:spcAft>
        <a:spcPct val="0"/>
      </a:spcAft>
      <a:defRPr kern="1200">
        <a:solidFill>
          <a:schemeClr val="tx1"/>
        </a:solidFill>
        <a:latin typeface="Verdana" pitchFamily="34" charset="0"/>
        <a:ea typeface="新細明體" pitchFamily="18" charset="-120"/>
        <a:cs typeface="+mn-cs"/>
      </a:defRPr>
    </a:lvl2pPr>
    <a:lvl3pPr marL="914400" algn="l" rtl="0" eaLnBrk="0" fontAlgn="base" hangingPunct="0">
      <a:spcBef>
        <a:spcPct val="0"/>
      </a:spcBef>
      <a:spcAft>
        <a:spcPct val="0"/>
      </a:spcAft>
      <a:defRPr kern="1200">
        <a:solidFill>
          <a:schemeClr val="tx1"/>
        </a:solidFill>
        <a:latin typeface="Verdana" pitchFamily="34" charset="0"/>
        <a:ea typeface="新細明體" pitchFamily="18" charset="-120"/>
        <a:cs typeface="+mn-cs"/>
      </a:defRPr>
    </a:lvl3pPr>
    <a:lvl4pPr marL="1371600" algn="l" rtl="0" eaLnBrk="0" fontAlgn="base" hangingPunct="0">
      <a:spcBef>
        <a:spcPct val="0"/>
      </a:spcBef>
      <a:spcAft>
        <a:spcPct val="0"/>
      </a:spcAft>
      <a:defRPr kern="1200">
        <a:solidFill>
          <a:schemeClr val="tx1"/>
        </a:solidFill>
        <a:latin typeface="Verdana" pitchFamily="34" charset="0"/>
        <a:ea typeface="新細明體" pitchFamily="18" charset="-120"/>
        <a:cs typeface="+mn-cs"/>
      </a:defRPr>
    </a:lvl4pPr>
    <a:lvl5pPr marL="1828800" algn="l" rtl="0" eaLnBrk="0" fontAlgn="base" hangingPunct="0">
      <a:spcBef>
        <a:spcPct val="0"/>
      </a:spcBef>
      <a:spcAft>
        <a:spcPct val="0"/>
      </a:spcAft>
      <a:defRPr kern="1200">
        <a:solidFill>
          <a:schemeClr val="tx1"/>
        </a:solidFill>
        <a:latin typeface="Verdana" pitchFamily="34" charset="0"/>
        <a:ea typeface="新細明體" pitchFamily="18" charset="-120"/>
        <a:cs typeface="+mn-cs"/>
      </a:defRPr>
    </a:lvl5pPr>
    <a:lvl6pPr marL="2286000" algn="l" defTabSz="914400" rtl="0" eaLnBrk="1" latinLnBrk="0" hangingPunct="1">
      <a:defRPr kern="1200">
        <a:solidFill>
          <a:schemeClr val="tx1"/>
        </a:solidFill>
        <a:latin typeface="Verdana" pitchFamily="34" charset="0"/>
        <a:ea typeface="新細明體" pitchFamily="18" charset="-120"/>
        <a:cs typeface="+mn-cs"/>
      </a:defRPr>
    </a:lvl6pPr>
    <a:lvl7pPr marL="2743200" algn="l" defTabSz="914400" rtl="0" eaLnBrk="1" latinLnBrk="0" hangingPunct="1">
      <a:defRPr kern="1200">
        <a:solidFill>
          <a:schemeClr val="tx1"/>
        </a:solidFill>
        <a:latin typeface="Verdana" pitchFamily="34" charset="0"/>
        <a:ea typeface="新細明體" pitchFamily="18" charset="-120"/>
        <a:cs typeface="+mn-cs"/>
      </a:defRPr>
    </a:lvl7pPr>
    <a:lvl8pPr marL="3200400" algn="l" defTabSz="914400" rtl="0" eaLnBrk="1" latinLnBrk="0" hangingPunct="1">
      <a:defRPr kern="1200">
        <a:solidFill>
          <a:schemeClr val="tx1"/>
        </a:solidFill>
        <a:latin typeface="Verdana" pitchFamily="34" charset="0"/>
        <a:ea typeface="新細明體" pitchFamily="18" charset="-120"/>
        <a:cs typeface="+mn-cs"/>
      </a:defRPr>
    </a:lvl8pPr>
    <a:lvl9pPr marL="3657600" algn="l" defTabSz="914400" rtl="0" eaLnBrk="1" latinLnBrk="0" hangingPunct="1">
      <a:defRPr kern="1200">
        <a:solidFill>
          <a:schemeClr val="tx1"/>
        </a:solidFill>
        <a:latin typeface="Verdana"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15:guide id="1" orient="horz" pos="2324">
          <p15:clr>
            <a:srgbClr val="A4A3A4"/>
          </p15:clr>
        </p15:guide>
        <p15:guide id="2" pos="31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6600"/>
    <a:srgbClr val="C0C0C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2" autoAdjust="0"/>
    <p:restoredTop sz="94660"/>
  </p:normalViewPr>
  <p:slideViewPr>
    <p:cSldViewPr>
      <p:cViewPr varScale="1">
        <p:scale>
          <a:sx n="62" d="100"/>
          <a:sy n="62" d="100"/>
        </p:scale>
        <p:origin x="1268" y="48"/>
      </p:cViewPr>
      <p:guideLst>
        <p:guide orient="horz" pos="2160"/>
        <p:guide pos="3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610"/>
    </p:cViewPr>
  </p:sorterViewPr>
  <p:notesViewPr>
    <p:cSldViewPr>
      <p:cViewPr>
        <p:scale>
          <a:sx n="100" d="100"/>
          <a:sy n="100" d="100"/>
        </p:scale>
        <p:origin x="-182" y="82"/>
      </p:cViewPr>
      <p:guideLst>
        <p:guide orient="horz" pos="2324"/>
        <p:guide pos="311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4720" y="8480"/>
            <a:ext cx="2915294" cy="454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437" tIns="0" rIns="19437" bIns="0" numCol="1" anchor="t" anchorCtr="0" compatLnSpc="1">
            <a:prstTxWarp prst="textNoShape">
              <a:avLst/>
            </a:prstTxWarp>
          </a:bodyPr>
          <a:lstStyle>
            <a:lvl1pPr defTabSz="933450">
              <a:defRPr sz="1000" i="1">
                <a:latin typeface="Times New Roman" pitchFamily="18" charset="0"/>
              </a:defRPr>
            </a:lvl1pPr>
          </a:lstStyle>
          <a:p>
            <a:r>
              <a:rPr lang="zh-TW" altLang="en-US"/>
              <a:t>Dr. K.H. Wong, Introduction  to Speech Processing </a:t>
            </a:r>
            <a:endParaRPr lang="en-US" altLang="zh-TW"/>
          </a:p>
        </p:txBody>
      </p:sp>
      <p:sp>
        <p:nvSpPr>
          <p:cNvPr id="4099" name="Rectangle 3"/>
          <p:cNvSpPr>
            <a:spLocks noGrp="1" noChangeArrowheads="1"/>
          </p:cNvSpPr>
          <p:nvPr>
            <p:ph type="dt" sz="quarter" idx="1"/>
          </p:nvPr>
        </p:nvSpPr>
        <p:spPr bwMode="auto">
          <a:xfrm>
            <a:off x="3857705" y="8480"/>
            <a:ext cx="2915293" cy="454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437" tIns="0" rIns="19437" bIns="0" numCol="1" anchor="t" anchorCtr="0" compatLnSpc="1">
            <a:prstTxWarp prst="textNoShape">
              <a:avLst/>
            </a:prstTxWarp>
          </a:bodyPr>
          <a:lstStyle>
            <a:lvl1pPr algn="r" defTabSz="933450">
              <a:defRPr sz="1000" i="1">
                <a:latin typeface="Times New Roman" pitchFamily="18" charset="0"/>
              </a:defRPr>
            </a:lvl1pPr>
          </a:lstStyle>
          <a:p>
            <a:endParaRPr lang="en-US" altLang="zh-TW"/>
          </a:p>
        </p:txBody>
      </p:sp>
      <p:sp>
        <p:nvSpPr>
          <p:cNvPr id="4100" name="Rectangle 4"/>
          <p:cNvSpPr>
            <a:spLocks noGrp="1" noChangeArrowheads="1"/>
          </p:cNvSpPr>
          <p:nvPr>
            <p:ph type="ftr" sz="quarter" idx="2"/>
          </p:nvPr>
        </p:nvSpPr>
        <p:spPr bwMode="auto">
          <a:xfrm>
            <a:off x="24720" y="9441416"/>
            <a:ext cx="2915294" cy="454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437" tIns="0" rIns="19437" bIns="0" numCol="1" anchor="b" anchorCtr="0" compatLnSpc="1">
            <a:prstTxWarp prst="textNoShape">
              <a:avLst/>
            </a:prstTxWarp>
          </a:bodyPr>
          <a:lstStyle>
            <a:lvl1pPr defTabSz="933450">
              <a:defRPr sz="1000" i="1">
                <a:latin typeface="Times New Roman" pitchFamily="18" charset="0"/>
              </a:defRPr>
            </a:lvl1pPr>
          </a:lstStyle>
          <a:p>
            <a:r>
              <a:rPr lang="zh-TW" altLang="en-US"/>
              <a:t>V.74d</a:t>
            </a:r>
            <a:endParaRPr lang="en-US" altLang="zh-TW"/>
          </a:p>
        </p:txBody>
      </p:sp>
      <p:sp>
        <p:nvSpPr>
          <p:cNvPr id="4101" name="Rectangle 5"/>
          <p:cNvSpPr>
            <a:spLocks noGrp="1" noChangeArrowheads="1"/>
          </p:cNvSpPr>
          <p:nvPr>
            <p:ph type="sldNum" sz="quarter" idx="3"/>
          </p:nvPr>
        </p:nvSpPr>
        <p:spPr bwMode="auto">
          <a:xfrm>
            <a:off x="3857705" y="9441416"/>
            <a:ext cx="2915293" cy="454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437" tIns="0" rIns="19437" bIns="0" numCol="1" anchor="b" anchorCtr="0" compatLnSpc="1">
            <a:prstTxWarp prst="textNoShape">
              <a:avLst/>
            </a:prstTxWarp>
          </a:bodyPr>
          <a:lstStyle>
            <a:lvl1pPr algn="r" defTabSz="933450">
              <a:defRPr sz="1000" i="1">
                <a:latin typeface="Times New Roman" pitchFamily="18" charset="0"/>
              </a:defRPr>
            </a:lvl1pPr>
          </a:lstStyle>
          <a:p>
            <a:fld id="{F0EF9E25-4476-4BD2-BFA0-87490A51B969}" type="slidenum">
              <a:rPr lang="zh-TW" altLang="en-US"/>
              <a:pPr/>
              <a:t>‹#›</a:t>
            </a:fld>
            <a:endParaRPr lang="en-US" altLang="zh-TW"/>
          </a:p>
        </p:txBody>
      </p:sp>
    </p:spTree>
    <p:extLst>
      <p:ext uri="{BB962C8B-B14F-4D97-AF65-F5344CB8AC3E}">
        <p14:creationId xmlns:p14="http://schemas.microsoft.com/office/powerpoint/2010/main" val="35321550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45" y="-1697"/>
            <a:ext cx="2946193" cy="49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437" tIns="0" rIns="19437" bIns="0" numCol="1" anchor="t" anchorCtr="0" compatLnSpc="1">
            <a:prstTxWarp prst="textNoShape">
              <a:avLst/>
            </a:prstTxWarp>
          </a:bodyPr>
          <a:lstStyle>
            <a:lvl1pPr defTabSz="933450">
              <a:defRPr sz="1000" i="1">
                <a:latin typeface="Times New Roman" pitchFamily="18" charset="0"/>
              </a:defRPr>
            </a:lvl1pPr>
          </a:lstStyle>
          <a:p>
            <a:r>
              <a:rPr lang="zh-TW" altLang="en-US"/>
              <a:t>Dr. K.H. Wong, Introduction  to Speech Processing </a:t>
            </a:r>
            <a:endParaRPr lang="en-US" altLang="zh-TW"/>
          </a:p>
        </p:txBody>
      </p:sp>
      <p:sp>
        <p:nvSpPr>
          <p:cNvPr id="2051" name="Rectangle 3"/>
          <p:cNvSpPr>
            <a:spLocks noGrp="1" noChangeArrowheads="1"/>
          </p:cNvSpPr>
          <p:nvPr>
            <p:ph type="dt" idx="1"/>
          </p:nvPr>
        </p:nvSpPr>
        <p:spPr bwMode="auto">
          <a:xfrm>
            <a:off x="3853070" y="-1697"/>
            <a:ext cx="2946193" cy="49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437" tIns="0" rIns="19437" bIns="0" numCol="1" anchor="t" anchorCtr="0" compatLnSpc="1">
            <a:prstTxWarp prst="textNoShape">
              <a:avLst/>
            </a:prstTxWarp>
          </a:bodyPr>
          <a:lstStyle>
            <a:lvl1pPr algn="r" defTabSz="933450">
              <a:defRPr sz="1000" i="1">
                <a:latin typeface="Times New Roman" pitchFamily="18" charset="0"/>
              </a:defRPr>
            </a:lvl1pPr>
          </a:lstStyle>
          <a:p>
            <a:endParaRPr lang="en-US" altLang="zh-TW"/>
          </a:p>
        </p:txBody>
      </p:sp>
      <p:sp>
        <p:nvSpPr>
          <p:cNvPr id="43012" name="Rectangle 4"/>
          <p:cNvSpPr>
            <a:spLocks noGrp="1" noRot="1" noChangeAspect="1" noChangeArrowheads="1" noTextEdit="1"/>
          </p:cNvSpPr>
          <p:nvPr>
            <p:ph type="sldImg" idx="2"/>
          </p:nvPr>
        </p:nvSpPr>
        <p:spPr bwMode="auto">
          <a:xfrm>
            <a:off x="731838" y="752475"/>
            <a:ext cx="5334000" cy="3695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05332" y="4704596"/>
            <a:ext cx="4987053" cy="4458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44" tIns="46973" rIns="93944" bIns="46973"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2054" name="Rectangle 6"/>
          <p:cNvSpPr>
            <a:spLocks noGrp="1" noChangeArrowheads="1"/>
          </p:cNvSpPr>
          <p:nvPr>
            <p:ph type="ftr" sz="quarter" idx="4"/>
          </p:nvPr>
        </p:nvSpPr>
        <p:spPr bwMode="auto">
          <a:xfrm>
            <a:off x="-1545" y="9407497"/>
            <a:ext cx="2946193" cy="4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437" tIns="0" rIns="19437" bIns="0" numCol="1" anchor="b" anchorCtr="0" compatLnSpc="1">
            <a:prstTxWarp prst="textNoShape">
              <a:avLst/>
            </a:prstTxWarp>
          </a:bodyPr>
          <a:lstStyle>
            <a:lvl1pPr defTabSz="933450">
              <a:defRPr sz="1000" i="1">
                <a:latin typeface="Times New Roman" pitchFamily="18" charset="0"/>
              </a:defRPr>
            </a:lvl1pPr>
          </a:lstStyle>
          <a:p>
            <a:r>
              <a:rPr lang="zh-TW" altLang="en-US"/>
              <a:t>V.74d</a:t>
            </a:r>
            <a:endParaRPr lang="en-US" altLang="zh-TW"/>
          </a:p>
        </p:txBody>
      </p:sp>
      <p:sp>
        <p:nvSpPr>
          <p:cNvPr id="2055" name="Rectangle 7"/>
          <p:cNvSpPr>
            <a:spLocks noGrp="1" noChangeArrowheads="1"/>
          </p:cNvSpPr>
          <p:nvPr>
            <p:ph type="sldNum" sz="quarter" idx="5"/>
          </p:nvPr>
        </p:nvSpPr>
        <p:spPr bwMode="auto">
          <a:xfrm>
            <a:off x="3853070" y="9407497"/>
            <a:ext cx="2946193" cy="4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437" tIns="0" rIns="19437" bIns="0" numCol="1" anchor="b" anchorCtr="0" compatLnSpc="1">
            <a:prstTxWarp prst="textNoShape">
              <a:avLst/>
            </a:prstTxWarp>
          </a:bodyPr>
          <a:lstStyle>
            <a:lvl1pPr algn="r" defTabSz="933450">
              <a:defRPr sz="1000" i="1">
                <a:latin typeface="Times New Roman" pitchFamily="18" charset="0"/>
              </a:defRPr>
            </a:lvl1pPr>
          </a:lstStyle>
          <a:p>
            <a:fld id="{740FA9F0-80A9-4E75-9165-36FDC103C19E}" type="slidenum">
              <a:rPr lang="zh-TW" altLang="en-US"/>
              <a:pPr/>
              <a:t>‹#›</a:t>
            </a:fld>
            <a:endParaRPr lang="en-US" altLang="zh-TW"/>
          </a:p>
        </p:txBody>
      </p:sp>
    </p:spTree>
    <p:extLst>
      <p:ext uri="{BB962C8B-B14F-4D97-AF65-F5344CB8AC3E}">
        <p14:creationId xmlns:p14="http://schemas.microsoft.com/office/powerpoint/2010/main" val="356305500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新細明體" charset="-12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新細明體" charset="-12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新細明體" charset="-12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新細明體" charset="-12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zh-TW" altLang="en-US"/>
              <a:t>Dr. K.H. Wong, Introduction  to Speech Processing </a:t>
            </a:r>
            <a:endParaRPr lang="en-US" altLang="zh-TW"/>
          </a:p>
        </p:txBody>
      </p:sp>
      <p:sp>
        <p:nvSpPr>
          <p:cNvPr id="5" name="Footer Placeholder 4"/>
          <p:cNvSpPr>
            <a:spLocks noGrp="1"/>
          </p:cNvSpPr>
          <p:nvPr>
            <p:ph type="ftr" sz="quarter" idx="11"/>
          </p:nvPr>
        </p:nvSpPr>
        <p:spPr/>
        <p:txBody>
          <a:bodyPr/>
          <a:lstStyle/>
          <a:p>
            <a:r>
              <a:rPr lang="zh-TW" altLang="en-US"/>
              <a:t>V.74d</a:t>
            </a:r>
            <a:endParaRPr lang="en-US" altLang="zh-TW"/>
          </a:p>
        </p:txBody>
      </p:sp>
      <p:sp>
        <p:nvSpPr>
          <p:cNvPr id="6" name="Slide Number Placeholder 5"/>
          <p:cNvSpPr>
            <a:spLocks noGrp="1"/>
          </p:cNvSpPr>
          <p:nvPr>
            <p:ph type="sldNum" sz="quarter" idx="12"/>
          </p:nvPr>
        </p:nvSpPr>
        <p:spPr/>
        <p:txBody>
          <a:bodyPr/>
          <a:lstStyle/>
          <a:p>
            <a:fld id="{740FA9F0-80A9-4E75-9165-36FDC103C19E}" type="slidenum">
              <a:rPr lang="zh-TW" altLang="en-US" smtClean="0"/>
              <a:pPr/>
              <a:t>1</a:t>
            </a:fld>
            <a:endParaRPr lang="en-US" altLang="zh-TW"/>
          </a:p>
        </p:txBody>
      </p:sp>
    </p:spTree>
    <p:extLst>
      <p:ext uri="{BB962C8B-B14F-4D97-AF65-F5344CB8AC3E}">
        <p14:creationId xmlns:p14="http://schemas.microsoft.com/office/powerpoint/2010/main" val="1134767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lvl1pPr defTabSz="933450">
              <a:defRPr>
                <a:solidFill>
                  <a:schemeClr val="tx1"/>
                </a:solidFill>
                <a:latin typeface="Verdana" pitchFamily="34" charset="0"/>
                <a:ea typeface="新細明體" pitchFamily="18" charset="-120"/>
              </a:defRPr>
            </a:lvl1pPr>
            <a:lvl2pPr marL="742950" indent="-285750" defTabSz="933450">
              <a:defRPr>
                <a:solidFill>
                  <a:schemeClr val="tx1"/>
                </a:solidFill>
                <a:latin typeface="Verdana" pitchFamily="34" charset="0"/>
                <a:ea typeface="新細明體" pitchFamily="18" charset="-120"/>
              </a:defRPr>
            </a:lvl2pPr>
            <a:lvl3pPr marL="1143000" indent="-228600" defTabSz="933450">
              <a:defRPr>
                <a:solidFill>
                  <a:schemeClr val="tx1"/>
                </a:solidFill>
                <a:latin typeface="Verdana" pitchFamily="34" charset="0"/>
                <a:ea typeface="新細明體" pitchFamily="18" charset="-120"/>
              </a:defRPr>
            </a:lvl3pPr>
            <a:lvl4pPr marL="1600200" indent="-228600" defTabSz="933450">
              <a:defRPr>
                <a:solidFill>
                  <a:schemeClr val="tx1"/>
                </a:solidFill>
                <a:latin typeface="Verdana" pitchFamily="34" charset="0"/>
                <a:ea typeface="新細明體" pitchFamily="18" charset="-120"/>
              </a:defRPr>
            </a:lvl4pPr>
            <a:lvl5pPr marL="2057400" indent="-228600" defTabSz="933450">
              <a:defRPr>
                <a:solidFill>
                  <a:schemeClr val="tx1"/>
                </a:solidFill>
                <a:latin typeface="Verdana" pitchFamily="34" charset="0"/>
                <a:ea typeface="新細明體" pitchFamily="18" charset="-120"/>
              </a:defRPr>
            </a:lvl5pPr>
            <a:lvl6pPr marL="2514600" indent="-228600" defTabSz="93345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defTabSz="93345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defTabSz="93345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defTabSz="93345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zh-TW" altLang="en-US">
                <a:latin typeface="Times New Roman" pitchFamily="18" charset="0"/>
              </a:rPr>
              <a:t>Dr. K.H. Wong, Introduction  to Speech Processing </a:t>
            </a:r>
            <a:endParaRPr lang="en-US" altLang="zh-TW">
              <a:latin typeface="Times New Roman" pitchFamily="18" charset="0"/>
            </a:endParaRPr>
          </a:p>
        </p:txBody>
      </p:sp>
      <p:sp>
        <p:nvSpPr>
          <p:cNvPr id="44035" name="Rectangle 6"/>
          <p:cNvSpPr>
            <a:spLocks noGrp="1" noChangeArrowheads="1"/>
          </p:cNvSpPr>
          <p:nvPr>
            <p:ph type="ftr" sz="quarter" idx="4"/>
          </p:nvPr>
        </p:nvSpPr>
        <p:spPr>
          <a:noFill/>
        </p:spPr>
        <p:txBody>
          <a:bodyPr/>
          <a:lstStyle>
            <a:lvl1pPr defTabSz="933450">
              <a:defRPr>
                <a:solidFill>
                  <a:schemeClr val="tx1"/>
                </a:solidFill>
                <a:latin typeface="Verdana" pitchFamily="34" charset="0"/>
                <a:ea typeface="新細明體" pitchFamily="18" charset="-120"/>
              </a:defRPr>
            </a:lvl1pPr>
            <a:lvl2pPr marL="742950" indent="-285750" defTabSz="933450">
              <a:defRPr>
                <a:solidFill>
                  <a:schemeClr val="tx1"/>
                </a:solidFill>
                <a:latin typeface="Verdana" pitchFamily="34" charset="0"/>
                <a:ea typeface="新細明體" pitchFamily="18" charset="-120"/>
              </a:defRPr>
            </a:lvl2pPr>
            <a:lvl3pPr marL="1143000" indent="-228600" defTabSz="933450">
              <a:defRPr>
                <a:solidFill>
                  <a:schemeClr val="tx1"/>
                </a:solidFill>
                <a:latin typeface="Verdana" pitchFamily="34" charset="0"/>
                <a:ea typeface="新細明體" pitchFamily="18" charset="-120"/>
              </a:defRPr>
            </a:lvl3pPr>
            <a:lvl4pPr marL="1600200" indent="-228600" defTabSz="933450">
              <a:defRPr>
                <a:solidFill>
                  <a:schemeClr val="tx1"/>
                </a:solidFill>
                <a:latin typeface="Verdana" pitchFamily="34" charset="0"/>
                <a:ea typeface="新細明體" pitchFamily="18" charset="-120"/>
              </a:defRPr>
            </a:lvl4pPr>
            <a:lvl5pPr marL="2057400" indent="-228600" defTabSz="933450">
              <a:defRPr>
                <a:solidFill>
                  <a:schemeClr val="tx1"/>
                </a:solidFill>
                <a:latin typeface="Verdana" pitchFamily="34" charset="0"/>
                <a:ea typeface="新細明體" pitchFamily="18" charset="-120"/>
              </a:defRPr>
            </a:lvl5pPr>
            <a:lvl6pPr marL="2514600" indent="-228600" defTabSz="93345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defTabSz="93345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defTabSz="93345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defTabSz="93345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zh-TW" altLang="en-US">
                <a:latin typeface="Times New Roman" pitchFamily="18" charset="0"/>
              </a:rPr>
              <a:t>V.74d</a:t>
            </a:r>
            <a:endParaRPr lang="en-US" altLang="zh-TW">
              <a:latin typeface="Times New Roman" pitchFamily="18" charset="0"/>
            </a:endParaRPr>
          </a:p>
        </p:txBody>
      </p:sp>
      <p:sp>
        <p:nvSpPr>
          <p:cNvPr id="44036" name="Rectangle 7"/>
          <p:cNvSpPr>
            <a:spLocks noGrp="1" noChangeArrowheads="1"/>
          </p:cNvSpPr>
          <p:nvPr>
            <p:ph type="sldNum" sz="quarter" idx="5"/>
          </p:nvPr>
        </p:nvSpPr>
        <p:spPr>
          <a:noFill/>
        </p:spPr>
        <p:txBody>
          <a:bodyPr/>
          <a:lstStyle>
            <a:lvl1pPr defTabSz="933450">
              <a:defRPr>
                <a:solidFill>
                  <a:schemeClr val="tx1"/>
                </a:solidFill>
                <a:latin typeface="Verdana" pitchFamily="34" charset="0"/>
                <a:ea typeface="新細明體" pitchFamily="18" charset="-120"/>
              </a:defRPr>
            </a:lvl1pPr>
            <a:lvl2pPr marL="742950" indent="-285750" defTabSz="933450">
              <a:defRPr>
                <a:solidFill>
                  <a:schemeClr val="tx1"/>
                </a:solidFill>
                <a:latin typeface="Verdana" pitchFamily="34" charset="0"/>
                <a:ea typeface="新細明體" pitchFamily="18" charset="-120"/>
              </a:defRPr>
            </a:lvl2pPr>
            <a:lvl3pPr marL="1143000" indent="-228600" defTabSz="933450">
              <a:defRPr>
                <a:solidFill>
                  <a:schemeClr val="tx1"/>
                </a:solidFill>
                <a:latin typeface="Verdana" pitchFamily="34" charset="0"/>
                <a:ea typeface="新細明體" pitchFamily="18" charset="-120"/>
              </a:defRPr>
            </a:lvl3pPr>
            <a:lvl4pPr marL="1600200" indent="-228600" defTabSz="933450">
              <a:defRPr>
                <a:solidFill>
                  <a:schemeClr val="tx1"/>
                </a:solidFill>
                <a:latin typeface="Verdana" pitchFamily="34" charset="0"/>
                <a:ea typeface="新細明體" pitchFamily="18" charset="-120"/>
              </a:defRPr>
            </a:lvl4pPr>
            <a:lvl5pPr marL="2057400" indent="-228600" defTabSz="933450">
              <a:defRPr>
                <a:solidFill>
                  <a:schemeClr val="tx1"/>
                </a:solidFill>
                <a:latin typeface="Verdana" pitchFamily="34" charset="0"/>
                <a:ea typeface="新細明體" pitchFamily="18" charset="-120"/>
              </a:defRPr>
            </a:lvl5pPr>
            <a:lvl6pPr marL="2514600" indent="-228600" defTabSz="93345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defTabSz="93345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defTabSz="93345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defTabSz="933450" eaLnBrk="0" fontAlgn="base" hangingPunct="0">
              <a:spcBef>
                <a:spcPct val="0"/>
              </a:spcBef>
              <a:spcAft>
                <a:spcPct val="0"/>
              </a:spcAft>
              <a:defRPr>
                <a:solidFill>
                  <a:schemeClr val="tx1"/>
                </a:solidFill>
                <a:latin typeface="Verdana" pitchFamily="34" charset="0"/>
                <a:ea typeface="新細明體" pitchFamily="18" charset="-120"/>
              </a:defRPr>
            </a:lvl9pPr>
          </a:lstStyle>
          <a:p>
            <a:fld id="{B59F37DA-F66D-40C4-8746-97A0B75E6179}" type="slidenum">
              <a:rPr lang="zh-TW" altLang="en-US">
                <a:latin typeface="Times New Roman" pitchFamily="18" charset="0"/>
              </a:rPr>
              <a:pPr/>
              <a:t>4</a:t>
            </a:fld>
            <a:endParaRPr lang="en-US" altLang="zh-TW">
              <a:latin typeface="Times New Roman" pitchFamily="18" charset="0"/>
            </a:endParaRPr>
          </a:p>
        </p:txBody>
      </p:sp>
      <p:sp>
        <p:nvSpPr>
          <p:cNvPr id="44037" name="Rectangle 2"/>
          <p:cNvSpPr>
            <a:spLocks noGrp="1" noRot="1" noChangeAspect="1" noChangeArrowheads="1" noTextEdit="1"/>
          </p:cNvSpPr>
          <p:nvPr>
            <p:ph type="sldImg"/>
          </p:nvPr>
        </p:nvSpPr>
        <p:spPr>
          <a:ln cap="flat"/>
        </p:spPr>
      </p:sp>
      <p:sp>
        <p:nvSpPr>
          <p:cNvPr id="44038" name="Rectangle 3"/>
          <p:cNvSpPr>
            <a:spLocks noGrp="1" noChangeArrowheads="1"/>
          </p:cNvSpPr>
          <p:nvPr>
            <p:ph type="body" idx="1"/>
          </p:nvPr>
        </p:nvSpPr>
        <p:spPr>
          <a:noFill/>
        </p:spPr>
        <p:txBody>
          <a:bodyPr/>
          <a:lstStyle/>
          <a:p>
            <a:endParaRPr lang="zh-TW" altLang="en-US">
              <a:ea typeface="新細明體" pitchFamily="18" charset="-120"/>
            </a:endParaRPr>
          </a:p>
        </p:txBody>
      </p:sp>
    </p:spTree>
    <p:extLst>
      <p:ext uri="{BB962C8B-B14F-4D97-AF65-F5344CB8AC3E}">
        <p14:creationId xmlns:p14="http://schemas.microsoft.com/office/powerpoint/2010/main" val="1248462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zh-TW" altLang="en-US"/>
              <a:t>Dr. K.H. Wong, Introduction  to Speech Processing </a:t>
            </a:r>
            <a:endParaRPr lang="en-US" altLang="zh-TW"/>
          </a:p>
        </p:txBody>
      </p:sp>
      <p:sp>
        <p:nvSpPr>
          <p:cNvPr id="5" name="Footer Placeholder 4"/>
          <p:cNvSpPr>
            <a:spLocks noGrp="1"/>
          </p:cNvSpPr>
          <p:nvPr>
            <p:ph type="ftr" sz="quarter" idx="11"/>
          </p:nvPr>
        </p:nvSpPr>
        <p:spPr/>
        <p:txBody>
          <a:bodyPr/>
          <a:lstStyle/>
          <a:p>
            <a:r>
              <a:rPr lang="zh-TW" altLang="en-US"/>
              <a:t>V.74d</a:t>
            </a:r>
            <a:endParaRPr lang="en-US" altLang="zh-TW"/>
          </a:p>
        </p:txBody>
      </p:sp>
      <p:sp>
        <p:nvSpPr>
          <p:cNvPr id="6" name="Slide Number Placeholder 5"/>
          <p:cNvSpPr>
            <a:spLocks noGrp="1"/>
          </p:cNvSpPr>
          <p:nvPr>
            <p:ph type="sldNum" sz="quarter" idx="12"/>
          </p:nvPr>
        </p:nvSpPr>
        <p:spPr/>
        <p:txBody>
          <a:bodyPr/>
          <a:lstStyle/>
          <a:p>
            <a:fld id="{740FA9F0-80A9-4E75-9165-36FDC103C19E}" type="slidenum">
              <a:rPr lang="zh-TW" altLang="en-US" smtClean="0"/>
              <a:pPr/>
              <a:t>25</a:t>
            </a:fld>
            <a:endParaRPr lang="en-US" altLang="zh-TW"/>
          </a:p>
        </p:txBody>
      </p:sp>
    </p:spTree>
    <p:extLst>
      <p:ext uri="{BB962C8B-B14F-4D97-AF65-F5344CB8AC3E}">
        <p14:creationId xmlns:p14="http://schemas.microsoft.com/office/powerpoint/2010/main" val="2805501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zh-TW" altLang="en-US"/>
              <a:t>Dr. K.H. Wong, Introduction  to Speech Processing </a:t>
            </a:r>
            <a:endParaRPr lang="en-US" altLang="zh-TW"/>
          </a:p>
        </p:txBody>
      </p:sp>
      <p:sp>
        <p:nvSpPr>
          <p:cNvPr id="5" name="Footer Placeholder 4"/>
          <p:cNvSpPr>
            <a:spLocks noGrp="1"/>
          </p:cNvSpPr>
          <p:nvPr>
            <p:ph type="ftr" sz="quarter" idx="11"/>
          </p:nvPr>
        </p:nvSpPr>
        <p:spPr/>
        <p:txBody>
          <a:bodyPr/>
          <a:lstStyle/>
          <a:p>
            <a:r>
              <a:rPr lang="zh-TW" altLang="en-US"/>
              <a:t>V.74d</a:t>
            </a:r>
            <a:endParaRPr lang="en-US" altLang="zh-TW"/>
          </a:p>
        </p:txBody>
      </p:sp>
      <p:sp>
        <p:nvSpPr>
          <p:cNvPr id="6" name="Slide Number Placeholder 5"/>
          <p:cNvSpPr>
            <a:spLocks noGrp="1"/>
          </p:cNvSpPr>
          <p:nvPr>
            <p:ph type="sldNum" sz="quarter" idx="12"/>
          </p:nvPr>
        </p:nvSpPr>
        <p:spPr/>
        <p:txBody>
          <a:bodyPr/>
          <a:lstStyle/>
          <a:p>
            <a:fld id="{740FA9F0-80A9-4E75-9165-36FDC103C19E}" type="slidenum">
              <a:rPr lang="zh-TW" altLang="en-US" smtClean="0"/>
              <a:pPr/>
              <a:t>27</a:t>
            </a:fld>
            <a:endParaRPr lang="en-US" altLang="zh-TW"/>
          </a:p>
        </p:txBody>
      </p:sp>
    </p:spTree>
    <p:extLst>
      <p:ext uri="{BB962C8B-B14F-4D97-AF65-F5344CB8AC3E}">
        <p14:creationId xmlns:p14="http://schemas.microsoft.com/office/powerpoint/2010/main" val="3209529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zh-TW" altLang="en-US"/>
              <a:t>Dr. K.H. Wong, Introduction  to Speech Processing </a:t>
            </a:r>
            <a:endParaRPr lang="en-US" altLang="zh-TW"/>
          </a:p>
        </p:txBody>
      </p:sp>
      <p:sp>
        <p:nvSpPr>
          <p:cNvPr id="5" name="Footer Placeholder 4"/>
          <p:cNvSpPr>
            <a:spLocks noGrp="1"/>
          </p:cNvSpPr>
          <p:nvPr>
            <p:ph type="ftr" sz="quarter" idx="11"/>
          </p:nvPr>
        </p:nvSpPr>
        <p:spPr/>
        <p:txBody>
          <a:bodyPr/>
          <a:lstStyle/>
          <a:p>
            <a:r>
              <a:rPr lang="zh-TW" altLang="en-US"/>
              <a:t>V.74d</a:t>
            </a:r>
            <a:endParaRPr lang="en-US" altLang="zh-TW"/>
          </a:p>
        </p:txBody>
      </p:sp>
      <p:sp>
        <p:nvSpPr>
          <p:cNvPr id="6" name="Slide Number Placeholder 5"/>
          <p:cNvSpPr>
            <a:spLocks noGrp="1"/>
          </p:cNvSpPr>
          <p:nvPr>
            <p:ph type="sldNum" sz="quarter" idx="12"/>
          </p:nvPr>
        </p:nvSpPr>
        <p:spPr/>
        <p:txBody>
          <a:bodyPr/>
          <a:lstStyle/>
          <a:p>
            <a:fld id="{740FA9F0-80A9-4E75-9165-36FDC103C19E}" type="slidenum">
              <a:rPr lang="zh-TW" altLang="en-US" smtClean="0"/>
              <a:pPr/>
              <a:t>31</a:t>
            </a:fld>
            <a:endParaRPr lang="en-US" altLang="zh-TW"/>
          </a:p>
        </p:txBody>
      </p:sp>
    </p:spTree>
    <p:extLst>
      <p:ext uri="{BB962C8B-B14F-4D97-AF65-F5344CB8AC3E}">
        <p14:creationId xmlns:p14="http://schemas.microsoft.com/office/powerpoint/2010/main" val="3613252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712" y="2130426"/>
            <a:ext cx="8417401" cy="1470025"/>
          </a:xfrm>
        </p:spPr>
        <p:txBody>
          <a:bodyPr/>
          <a:lstStyle/>
          <a:p>
            <a:r>
              <a:rPr lang="en-US"/>
              <a:t>Click to edit Master title style</a:t>
            </a:r>
          </a:p>
        </p:txBody>
      </p:sp>
      <p:sp>
        <p:nvSpPr>
          <p:cNvPr id="3" name="Subtitle 2"/>
          <p:cNvSpPr>
            <a:spLocks noGrp="1"/>
          </p:cNvSpPr>
          <p:nvPr>
            <p:ph type="subTitle" idx="1"/>
          </p:nvPr>
        </p:nvSpPr>
        <p:spPr>
          <a:xfrm>
            <a:off x="1485424" y="3886200"/>
            <a:ext cx="69319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pPr>
              <a:defRPr/>
            </a:pPr>
            <a:r>
              <a:rPr lang="en-US" altLang="zh-CN"/>
              <a:t>Speech recognition techniques, v.2b</a:t>
            </a:r>
          </a:p>
        </p:txBody>
      </p:sp>
      <p:sp>
        <p:nvSpPr>
          <p:cNvPr id="6" name="Slide Number Placeholder 5"/>
          <p:cNvSpPr>
            <a:spLocks noGrp="1"/>
          </p:cNvSpPr>
          <p:nvPr>
            <p:ph type="sldNum" sz="quarter" idx="12"/>
          </p:nvPr>
        </p:nvSpPr>
        <p:spPr/>
        <p:txBody>
          <a:bodyPr/>
          <a:lstStyle/>
          <a:p>
            <a:fld id="{828877E6-21CE-49CB-B004-287B725304FC}" type="slidenum">
              <a:rPr lang="en-US" altLang="en-US" smtClean="0"/>
              <a:pPr/>
              <a:t>‹#›</a:t>
            </a:fld>
            <a:endParaRPr lang="en-US" altLang="en-US"/>
          </a:p>
        </p:txBody>
      </p:sp>
    </p:spTree>
    <p:extLst>
      <p:ext uri="{BB962C8B-B14F-4D97-AF65-F5344CB8AC3E}">
        <p14:creationId xmlns:p14="http://schemas.microsoft.com/office/powerpoint/2010/main" val="3965096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pPr>
              <a:defRPr/>
            </a:pPr>
            <a:r>
              <a:rPr lang="en-US" altLang="zh-CN"/>
              <a:t>Speech recognition techniques, v.2b</a:t>
            </a:r>
          </a:p>
        </p:txBody>
      </p:sp>
      <p:sp>
        <p:nvSpPr>
          <p:cNvPr id="6" name="Slide Number Placeholder 5"/>
          <p:cNvSpPr>
            <a:spLocks noGrp="1"/>
          </p:cNvSpPr>
          <p:nvPr>
            <p:ph type="sldNum" sz="quarter" idx="12"/>
          </p:nvPr>
        </p:nvSpPr>
        <p:spPr/>
        <p:txBody>
          <a:bodyPr/>
          <a:lstStyle/>
          <a:p>
            <a:fld id="{EFFE4160-51B3-461D-9A2B-724B68C06911}" type="slidenum">
              <a:rPr lang="en-US" altLang="en-US" smtClean="0"/>
              <a:pPr/>
              <a:t>‹#›</a:t>
            </a:fld>
            <a:endParaRPr lang="en-US" altLang="en-US"/>
          </a:p>
        </p:txBody>
      </p:sp>
    </p:spTree>
    <p:extLst>
      <p:ext uri="{BB962C8B-B14F-4D97-AF65-F5344CB8AC3E}">
        <p14:creationId xmlns:p14="http://schemas.microsoft.com/office/powerpoint/2010/main" val="20553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79548" y="274639"/>
            <a:ext cx="222813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141" y="274639"/>
            <a:ext cx="651936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pPr>
              <a:defRPr/>
            </a:pPr>
            <a:r>
              <a:rPr lang="en-US" altLang="zh-CN"/>
              <a:t>Speech recognition techniques, v.2b</a:t>
            </a:r>
          </a:p>
        </p:txBody>
      </p:sp>
      <p:sp>
        <p:nvSpPr>
          <p:cNvPr id="6" name="Slide Number Placeholder 5"/>
          <p:cNvSpPr>
            <a:spLocks noGrp="1"/>
          </p:cNvSpPr>
          <p:nvPr>
            <p:ph type="sldNum" sz="quarter" idx="12"/>
          </p:nvPr>
        </p:nvSpPr>
        <p:spPr/>
        <p:txBody>
          <a:bodyPr/>
          <a:lstStyle/>
          <a:p>
            <a:fld id="{1858A2B1-46EF-4C2B-A6F6-511A86011C00}" type="slidenum">
              <a:rPr lang="en-US" altLang="en-US" smtClean="0"/>
              <a:pPr/>
              <a:t>‹#›</a:t>
            </a:fld>
            <a:endParaRPr lang="en-US" altLang="en-US"/>
          </a:p>
        </p:txBody>
      </p:sp>
    </p:spTree>
    <p:extLst>
      <p:ext uri="{BB962C8B-B14F-4D97-AF65-F5344CB8AC3E}">
        <p14:creationId xmlns:p14="http://schemas.microsoft.com/office/powerpoint/2010/main" val="1353949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7813"/>
            <a:ext cx="8912225" cy="1139825"/>
          </a:xfrm>
        </p:spPr>
        <p:txBody>
          <a:bodyPr/>
          <a:lstStyle/>
          <a:p>
            <a:r>
              <a:rPr lang="en-US"/>
              <a:t>Click to edit Master title style</a:t>
            </a:r>
          </a:p>
        </p:txBody>
      </p:sp>
      <p:sp>
        <p:nvSpPr>
          <p:cNvPr id="3" name="Text Placeholder 2"/>
          <p:cNvSpPr>
            <a:spLocks noGrp="1"/>
          </p:cNvSpPr>
          <p:nvPr>
            <p:ph type="body" sz="half" idx="1"/>
          </p:nvPr>
        </p:nvSpPr>
        <p:spPr>
          <a:xfrm>
            <a:off x="495300" y="1600200"/>
            <a:ext cx="4379913"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7613" y="1600200"/>
            <a:ext cx="4379912"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Speech recognition techniques, v.2b</a:t>
            </a:r>
          </a:p>
        </p:txBody>
      </p:sp>
      <p:sp>
        <p:nvSpPr>
          <p:cNvPr id="7" name="Rectangle 6"/>
          <p:cNvSpPr>
            <a:spLocks noGrp="1" noChangeArrowheads="1"/>
          </p:cNvSpPr>
          <p:nvPr>
            <p:ph type="sldNum" sz="quarter" idx="12"/>
          </p:nvPr>
        </p:nvSpPr>
        <p:spPr>
          <a:ln/>
        </p:spPr>
        <p:txBody>
          <a:bodyPr/>
          <a:lstStyle>
            <a:lvl1pPr>
              <a:defRPr/>
            </a:lvl1pPr>
          </a:lstStyle>
          <a:p>
            <a:fld id="{F655D5F6-FAFC-4BD8-A778-50BE8206BBEA}" type="slidenum">
              <a:rPr lang="en-US" altLang="en-US"/>
              <a:pPr/>
              <a:t>‹#›</a:t>
            </a:fld>
            <a:endParaRPr lang="en-US" altLang="en-US"/>
          </a:p>
        </p:txBody>
      </p:sp>
    </p:spTree>
    <p:extLst>
      <p:ext uri="{BB962C8B-B14F-4D97-AF65-F5344CB8AC3E}">
        <p14:creationId xmlns:p14="http://schemas.microsoft.com/office/powerpoint/2010/main" val="2587966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95300" y="277813"/>
            <a:ext cx="8912225" cy="1139825"/>
          </a:xfrm>
        </p:spPr>
        <p:txBody>
          <a:bodyPr/>
          <a:lstStyle/>
          <a:p>
            <a:r>
              <a:rPr lang="en-US"/>
              <a:t>Click to edit Master title style</a:t>
            </a:r>
          </a:p>
        </p:txBody>
      </p:sp>
      <p:sp>
        <p:nvSpPr>
          <p:cNvPr id="3" name="Content Placeholder 2"/>
          <p:cNvSpPr>
            <a:spLocks noGrp="1"/>
          </p:cNvSpPr>
          <p:nvPr>
            <p:ph sz="quarter" idx="1"/>
          </p:nvPr>
        </p:nvSpPr>
        <p:spPr>
          <a:xfrm>
            <a:off x="495300" y="1600200"/>
            <a:ext cx="4379913"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27613" y="1600200"/>
            <a:ext cx="4379912"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5300" y="3941763"/>
            <a:ext cx="4379913"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027613" y="3941763"/>
            <a:ext cx="4379912"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Speech recognition techniques, v.2b</a:t>
            </a:r>
          </a:p>
        </p:txBody>
      </p:sp>
      <p:sp>
        <p:nvSpPr>
          <p:cNvPr id="9" name="Rectangle 6"/>
          <p:cNvSpPr>
            <a:spLocks noGrp="1" noChangeArrowheads="1"/>
          </p:cNvSpPr>
          <p:nvPr>
            <p:ph type="sldNum" sz="quarter" idx="12"/>
          </p:nvPr>
        </p:nvSpPr>
        <p:spPr>
          <a:ln/>
        </p:spPr>
        <p:txBody>
          <a:bodyPr/>
          <a:lstStyle>
            <a:lvl1pPr>
              <a:defRPr/>
            </a:lvl1pPr>
          </a:lstStyle>
          <a:p>
            <a:fld id="{D5585837-F6D0-4AA2-9B5A-C26D180E4096}" type="slidenum">
              <a:rPr lang="en-US" altLang="en-US"/>
              <a:pPr/>
              <a:t>‹#›</a:t>
            </a:fld>
            <a:endParaRPr lang="en-US" altLang="en-US"/>
          </a:p>
        </p:txBody>
      </p:sp>
    </p:spTree>
    <p:extLst>
      <p:ext uri="{BB962C8B-B14F-4D97-AF65-F5344CB8AC3E}">
        <p14:creationId xmlns:p14="http://schemas.microsoft.com/office/powerpoint/2010/main" val="2534345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7813"/>
            <a:ext cx="8912225" cy="1139825"/>
          </a:xfrm>
        </p:spPr>
        <p:txBody>
          <a:bodyPr/>
          <a:lstStyle/>
          <a:p>
            <a:r>
              <a:rPr lang="en-US"/>
              <a:t>Click to edit Master title style</a:t>
            </a:r>
          </a:p>
        </p:txBody>
      </p:sp>
      <p:sp>
        <p:nvSpPr>
          <p:cNvPr id="3" name="Text Placeholder 2"/>
          <p:cNvSpPr>
            <a:spLocks noGrp="1"/>
          </p:cNvSpPr>
          <p:nvPr>
            <p:ph type="body" sz="half" idx="1"/>
          </p:nvPr>
        </p:nvSpPr>
        <p:spPr>
          <a:xfrm>
            <a:off x="495300" y="1600200"/>
            <a:ext cx="4379913"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27613" y="1600200"/>
            <a:ext cx="4379912"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27613" y="3941763"/>
            <a:ext cx="4379912"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endParaRPr lang="en-US" alt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ltLang="zh-CN"/>
              <a:t>Speech recognition techniques, v.2b</a:t>
            </a:r>
          </a:p>
        </p:txBody>
      </p:sp>
      <p:sp>
        <p:nvSpPr>
          <p:cNvPr id="8" name="Rectangle 6"/>
          <p:cNvSpPr>
            <a:spLocks noGrp="1" noChangeArrowheads="1"/>
          </p:cNvSpPr>
          <p:nvPr>
            <p:ph type="sldNum" sz="quarter" idx="12"/>
          </p:nvPr>
        </p:nvSpPr>
        <p:spPr>
          <a:ln/>
        </p:spPr>
        <p:txBody>
          <a:bodyPr/>
          <a:lstStyle>
            <a:lvl1pPr>
              <a:defRPr/>
            </a:lvl1pPr>
          </a:lstStyle>
          <a:p>
            <a:fld id="{69D3AF2E-0F76-467B-8A57-FC3BABA895ED}" type="slidenum">
              <a:rPr lang="en-US" altLang="en-US"/>
              <a:pPr/>
              <a:t>‹#›</a:t>
            </a:fld>
            <a:endParaRPr lang="en-US" altLang="en-US"/>
          </a:p>
        </p:txBody>
      </p:sp>
    </p:spTree>
    <p:extLst>
      <p:ext uri="{BB962C8B-B14F-4D97-AF65-F5344CB8AC3E}">
        <p14:creationId xmlns:p14="http://schemas.microsoft.com/office/powerpoint/2010/main" val="303937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pPr>
              <a:defRPr/>
            </a:pPr>
            <a:r>
              <a:rPr lang="en-US" altLang="zh-CN"/>
              <a:t>Speech recognition techniques, v.2b</a:t>
            </a:r>
          </a:p>
        </p:txBody>
      </p:sp>
      <p:sp>
        <p:nvSpPr>
          <p:cNvPr id="6" name="Slide Number Placeholder 5"/>
          <p:cNvSpPr>
            <a:spLocks noGrp="1"/>
          </p:cNvSpPr>
          <p:nvPr>
            <p:ph type="sldNum" sz="quarter" idx="12"/>
          </p:nvPr>
        </p:nvSpPr>
        <p:spPr/>
        <p:txBody>
          <a:bodyPr/>
          <a:lstStyle/>
          <a:p>
            <a:fld id="{C00EF027-BAE4-4B2B-B4D5-2754FF5E55FD}" type="slidenum">
              <a:rPr lang="en-US" altLang="en-US" smtClean="0"/>
              <a:pPr/>
              <a:t>‹#›</a:t>
            </a:fld>
            <a:endParaRPr lang="en-US" altLang="en-US"/>
          </a:p>
        </p:txBody>
      </p:sp>
    </p:spTree>
    <p:extLst>
      <p:ext uri="{BB962C8B-B14F-4D97-AF65-F5344CB8AC3E}">
        <p14:creationId xmlns:p14="http://schemas.microsoft.com/office/powerpoint/2010/main" val="353564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255" y="4406901"/>
            <a:ext cx="84174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255" y="2906713"/>
            <a:ext cx="84174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pPr>
              <a:defRPr/>
            </a:pPr>
            <a:r>
              <a:rPr lang="en-US" altLang="zh-CN"/>
              <a:t>Speech recognition techniques, v.2b</a:t>
            </a:r>
          </a:p>
        </p:txBody>
      </p:sp>
      <p:sp>
        <p:nvSpPr>
          <p:cNvPr id="6" name="Slide Number Placeholder 5"/>
          <p:cNvSpPr>
            <a:spLocks noGrp="1"/>
          </p:cNvSpPr>
          <p:nvPr>
            <p:ph type="sldNum" sz="quarter" idx="12"/>
          </p:nvPr>
        </p:nvSpPr>
        <p:spPr/>
        <p:txBody>
          <a:bodyPr/>
          <a:lstStyle/>
          <a:p>
            <a:fld id="{670996AD-CE14-4D2A-8404-D15BB084844C}" type="slidenum">
              <a:rPr lang="en-US" altLang="en-US" smtClean="0"/>
              <a:pPr/>
              <a:t>‹#›</a:t>
            </a:fld>
            <a:endParaRPr lang="en-US" altLang="en-US"/>
          </a:p>
        </p:txBody>
      </p:sp>
    </p:spTree>
    <p:extLst>
      <p:ext uri="{BB962C8B-B14F-4D97-AF65-F5344CB8AC3E}">
        <p14:creationId xmlns:p14="http://schemas.microsoft.com/office/powerpoint/2010/main" val="3857632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141" y="1600201"/>
            <a:ext cx="437374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3936" y="1600201"/>
            <a:ext cx="437374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pPr>
              <a:defRPr/>
            </a:pPr>
            <a:r>
              <a:rPr lang="en-US" altLang="zh-CN"/>
              <a:t>Speech recognition techniques, v.2b</a:t>
            </a:r>
          </a:p>
        </p:txBody>
      </p:sp>
      <p:sp>
        <p:nvSpPr>
          <p:cNvPr id="7" name="Slide Number Placeholder 6"/>
          <p:cNvSpPr>
            <a:spLocks noGrp="1"/>
          </p:cNvSpPr>
          <p:nvPr>
            <p:ph type="sldNum" sz="quarter" idx="12"/>
          </p:nvPr>
        </p:nvSpPr>
        <p:spPr/>
        <p:txBody>
          <a:bodyPr/>
          <a:lstStyle/>
          <a:p>
            <a:fld id="{DA75CC7A-4550-4813-9050-F0D3E31B871C}" type="slidenum">
              <a:rPr lang="en-US" altLang="en-US" smtClean="0"/>
              <a:pPr/>
              <a:t>‹#›</a:t>
            </a:fld>
            <a:endParaRPr lang="en-US" altLang="en-US"/>
          </a:p>
        </p:txBody>
      </p:sp>
    </p:spTree>
    <p:extLst>
      <p:ext uri="{BB962C8B-B14F-4D97-AF65-F5344CB8AC3E}">
        <p14:creationId xmlns:p14="http://schemas.microsoft.com/office/powerpoint/2010/main" val="1004122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141" y="1535113"/>
            <a:ext cx="437546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141" y="2174875"/>
            <a:ext cx="437546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0498" y="1535113"/>
            <a:ext cx="437718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0498" y="2174875"/>
            <a:ext cx="437718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pPr>
              <a:defRPr/>
            </a:pPr>
            <a:r>
              <a:rPr lang="en-US" altLang="zh-CN"/>
              <a:t>Speech recognition techniques, v.2b</a:t>
            </a:r>
          </a:p>
        </p:txBody>
      </p:sp>
      <p:sp>
        <p:nvSpPr>
          <p:cNvPr id="9" name="Slide Number Placeholder 8"/>
          <p:cNvSpPr>
            <a:spLocks noGrp="1"/>
          </p:cNvSpPr>
          <p:nvPr>
            <p:ph type="sldNum" sz="quarter" idx="12"/>
          </p:nvPr>
        </p:nvSpPr>
        <p:spPr/>
        <p:txBody>
          <a:bodyPr/>
          <a:lstStyle/>
          <a:p>
            <a:fld id="{08AFBCDD-8520-4FD7-BBDD-807813A8137C}" type="slidenum">
              <a:rPr lang="en-US" altLang="en-US" smtClean="0"/>
              <a:pPr/>
              <a:t>‹#›</a:t>
            </a:fld>
            <a:endParaRPr lang="en-US" altLang="en-US"/>
          </a:p>
        </p:txBody>
      </p:sp>
    </p:spTree>
    <p:extLst>
      <p:ext uri="{BB962C8B-B14F-4D97-AF65-F5344CB8AC3E}">
        <p14:creationId xmlns:p14="http://schemas.microsoft.com/office/powerpoint/2010/main" val="342306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pPr>
              <a:defRPr/>
            </a:pPr>
            <a:r>
              <a:rPr lang="en-US" altLang="zh-CN"/>
              <a:t>Speech recognition techniques, v.2b</a:t>
            </a:r>
          </a:p>
        </p:txBody>
      </p:sp>
      <p:sp>
        <p:nvSpPr>
          <p:cNvPr id="5" name="Slide Number Placeholder 4"/>
          <p:cNvSpPr>
            <a:spLocks noGrp="1"/>
          </p:cNvSpPr>
          <p:nvPr>
            <p:ph type="sldNum" sz="quarter" idx="12"/>
          </p:nvPr>
        </p:nvSpPr>
        <p:spPr/>
        <p:txBody>
          <a:bodyPr/>
          <a:lstStyle/>
          <a:p>
            <a:fld id="{6DEE4B85-3FA6-418B-B51F-823ECE06900F}" type="slidenum">
              <a:rPr lang="en-US" altLang="en-US" smtClean="0"/>
              <a:pPr/>
              <a:t>‹#›</a:t>
            </a:fld>
            <a:endParaRPr lang="en-US" altLang="en-US"/>
          </a:p>
        </p:txBody>
      </p:sp>
    </p:spTree>
    <p:extLst>
      <p:ext uri="{BB962C8B-B14F-4D97-AF65-F5344CB8AC3E}">
        <p14:creationId xmlns:p14="http://schemas.microsoft.com/office/powerpoint/2010/main" val="2898915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pPr>
              <a:defRPr/>
            </a:pPr>
            <a:r>
              <a:rPr lang="en-US" altLang="zh-CN"/>
              <a:t>Speech recognition techniques, v.2b</a:t>
            </a:r>
          </a:p>
        </p:txBody>
      </p:sp>
      <p:sp>
        <p:nvSpPr>
          <p:cNvPr id="4" name="Slide Number Placeholder 3"/>
          <p:cNvSpPr>
            <a:spLocks noGrp="1"/>
          </p:cNvSpPr>
          <p:nvPr>
            <p:ph type="sldNum" sz="quarter" idx="12"/>
          </p:nvPr>
        </p:nvSpPr>
        <p:spPr/>
        <p:txBody>
          <a:bodyPr/>
          <a:lstStyle/>
          <a:p>
            <a:fld id="{5BB47CA7-C3A1-42A5-839D-8F4179FD6D1C}" type="slidenum">
              <a:rPr lang="en-US" altLang="en-US" smtClean="0"/>
              <a:pPr/>
              <a:t>‹#›</a:t>
            </a:fld>
            <a:endParaRPr lang="en-US" altLang="en-US"/>
          </a:p>
        </p:txBody>
      </p:sp>
    </p:spTree>
    <p:extLst>
      <p:ext uri="{BB962C8B-B14F-4D97-AF65-F5344CB8AC3E}">
        <p14:creationId xmlns:p14="http://schemas.microsoft.com/office/powerpoint/2010/main" val="340618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142" y="273050"/>
            <a:ext cx="3257961"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1730" y="273051"/>
            <a:ext cx="553595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142" y="1435101"/>
            <a:ext cx="325796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pPr>
              <a:defRPr/>
            </a:pPr>
            <a:r>
              <a:rPr lang="en-US" altLang="zh-CN"/>
              <a:t>Speech recognition techniques, v.2b</a:t>
            </a:r>
          </a:p>
        </p:txBody>
      </p:sp>
      <p:sp>
        <p:nvSpPr>
          <p:cNvPr id="7" name="Slide Number Placeholder 6"/>
          <p:cNvSpPr>
            <a:spLocks noGrp="1"/>
          </p:cNvSpPr>
          <p:nvPr>
            <p:ph type="sldNum" sz="quarter" idx="12"/>
          </p:nvPr>
        </p:nvSpPr>
        <p:spPr/>
        <p:txBody>
          <a:bodyPr/>
          <a:lstStyle/>
          <a:p>
            <a:fld id="{72F34F9A-95AD-4D71-B540-A3F85D47DEA2}" type="slidenum">
              <a:rPr lang="en-US" altLang="en-US" smtClean="0"/>
              <a:pPr/>
              <a:t>‹#›</a:t>
            </a:fld>
            <a:endParaRPr lang="en-US" altLang="en-US"/>
          </a:p>
        </p:txBody>
      </p:sp>
    </p:spTree>
    <p:extLst>
      <p:ext uri="{BB962C8B-B14F-4D97-AF65-F5344CB8AC3E}">
        <p14:creationId xmlns:p14="http://schemas.microsoft.com/office/powerpoint/2010/main" val="429140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023" y="4800600"/>
            <a:ext cx="59416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023" y="612775"/>
            <a:ext cx="59416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023" y="5367338"/>
            <a:ext cx="59416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pPr>
              <a:defRPr/>
            </a:pPr>
            <a:r>
              <a:rPr lang="en-US" altLang="zh-CN"/>
              <a:t>Speech recognition techniques, v.2b</a:t>
            </a:r>
          </a:p>
        </p:txBody>
      </p:sp>
      <p:sp>
        <p:nvSpPr>
          <p:cNvPr id="7" name="Slide Number Placeholder 6"/>
          <p:cNvSpPr>
            <a:spLocks noGrp="1"/>
          </p:cNvSpPr>
          <p:nvPr>
            <p:ph type="sldNum" sz="quarter" idx="12"/>
          </p:nvPr>
        </p:nvSpPr>
        <p:spPr/>
        <p:txBody>
          <a:bodyPr/>
          <a:lstStyle/>
          <a:p>
            <a:fld id="{FFBF2E4D-DF30-4284-A060-5DED32CECFFE}" type="slidenum">
              <a:rPr lang="en-US" altLang="en-US" smtClean="0"/>
              <a:pPr/>
              <a:t>‹#›</a:t>
            </a:fld>
            <a:endParaRPr lang="en-US" altLang="en-US"/>
          </a:p>
        </p:txBody>
      </p:sp>
    </p:spTree>
    <p:extLst>
      <p:ext uri="{BB962C8B-B14F-4D97-AF65-F5344CB8AC3E}">
        <p14:creationId xmlns:p14="http://schemas.microsoft.com/office/powerpoint/2010/main" val="238572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141" y="274638"/>
            <a:ext cx="89125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141" y="1600201"/>
            <a:ext cx="89125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141" y="6356351"/>
            <a:ext cx="23106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383465" y="6356351"/>
            <a:ext cx="31358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zh-CN"/>
              <a:t>Speech recognition techniques, v.2b</a:t>
            </a:r>
          </a:p>
        </p:txBody>
      </p:sp>
      <p:sp>
        <p:nvSpPr>
          <p:cNvPr id="6" name="Slide Number Placeholder 5"/>
          <p:cNvSpPr>
            <a:spLocks noGrp="1"/>
          </p:cNvSpPr>
          <p:nvPr>
            <p:ph type="sldNum" sz="quarter" idx="4"/>
          </p:nvPr>
        </p:nvSpPr>
        <p:spPr>
          <a:xfrm>
            <a:off x="7097025" y="6356351"/>
            <a:ext cx="23106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FC309E-17C1-4B1E-87A2-904385786C7A}" type="slidenum">
              <a:rPr lang="en-US" altLang="en-US" smtClean="0"/>
              <a:pPr/>
              <a:t>‹#›</a:t>
            </a:fld>
            <a:endParaRPr lang="en-US" altLang="en-US"/>
          </a:p>
        </p:txBody>
      </p:sp>
    </p:spTree>
    <p:extLst>
      <p:ext uri="{BB962C8B-B14F-4D97-AF65-F5344CB8AC3E}">
        <p14:creationId xmlns:p14="http://schemas.microsoft.com/office/powerpoint/2010/main" val="4124075818"/>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 id="2147484115" r:id="rId13"/>
    <p:sldLayoutId id="2147484116" r:id="rId1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oleObject" Target="../embeddings/oleObject3.bin"/><Relationship Id="rId7" Type="http://schemas.openxmlformats.org/officeDocument/2006/relationships/image" Target="../media/image6.wmf"/><Relationship Id="rId12" Type="http://schemas.openxmlformats.org/officeDocument/2006/relationships/image" Target="../media/image9.wmf"/><Relationship Id="rId2" Type="http://schemas.openxmlformats.org/officeDocument/2006/relationships/hyperlink" Target="http://en.wikipedia.org/wiki/Window_function" TargetMode="External"/><Relationship Id="rId1" Type="http://schemas.openxmlformats.org/officeDocument/2006/relationships/slideLayout" Target="../slideLayouts/slideLayout13.xml"/><Relationship Id="rId6" Type="http://schemas.openxmlformats.org/officeDocument/2006/relationships/oleObject" Target="../embeddings/oleObject5.bin"/><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6.bin"/><Relationship Id="rId1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haythamfayek.com/2016/04/21/speech-processing-for-machine-learning.html"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8.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oleObject" Target="../embeddings/oleObject9.bin"/><Relationship Id="rId4" Type="http://schemas.openxmlformats.org/officeDocument/2006/relationships/image" Target="../media/image1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0.bin"/><Relationship Id="rId1" Type="http://schemas.openxmlformats.org/officeDocument/2006/relationships/slideLayout" Target="../slideLayouts/slideLayout12.xml"/><Relationship Id="rId5" Type="http://schemas.openxmlformats.org/officeDocument/2006/relationships/image" Target="../media/image17.wmf"/><Relationship Id="rId4" Type="http://schemas.openxmlformats.org/officeDocument/2006/relationships/oleObject" Target="../embeddings/oleObject11.bin"/></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2.bin"/><Relationship Id="rId1" Type="http://schemas.openxmlformats.org/officeDocument/2006/relationships/slideLayout" Target="../slideLayouts/slideLayout14.xml"/><Relationship Id="rId5" Type="http://schemas.openxmlformats.org/officeDocument/2006/relationships/image" Target="../media/image17.wmf"/><Relationship Id="rId4" Type="http://schemas.openxmlformats.org/officeDocument/2006/relationships/oleObject" Target="../embeddings/oleObject13.bin"/></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Confusion_matrix"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4.bin"/><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5.bin"/><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6.bin"/><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r>
              <a:rPr lang="en-US" altLang="zh-TW">
                <a:ea typeface="新細明體" pitchFamily="18" charset="-120"/>
              </a:rPr>
              <a:t>Ch. </a:t>
            </a:r>
            <a:r>
              <a:rPr lang="en-US" altLang="zh-TW" dirty="0">
                <a:ea typeface="新細明體" pitchFamily="18" charset="-120"/>
              </a:rPr>
              <a:t>5: Speech Recognition</a:t>
            </a:r>
            <a:endParaRPr lang="en-US" altLang="en-US" dirty="0"/>
          </a:p>
        </p:txBody>
      </p:sp>
      <p:sp>
        <p:nvSpPr>
          <p:cNvPr id="3075" name="Subtitle 5"/>
          <p:cNvSpPr>
            <a:spLocks noGrp="1"/>
          </p:cNvSpPr>
          <p:nvPr>
            <p:ph type="subTitle" idx="1"/>
          </p:nvPr>
        </p:nvSpPr>
        <p:spPr/>
        <p:txBody>
          <a:bodyPr/>
          <a:lstStyle/>
          <a:p>
            <a:r>
              <a:rPr lang="en-US" altLang="en-US" dirty="0"/>
              <a:t>An example of a speech recognition system using dynamic programming</a:t>
            </a:r>
          </a:p>
        </p:txBody>
      </p:sp>
      <p:sp>
        <p:nvSpPr>
          <p:cNvPr id="2" name="Footer Placeholder 1">
            <a:extLst>
              <a:ext uri="{FF2B5EF4-FFF2-40B4-BE49-F238E27FC236}">
                <a16:creationId xmlns:a16="http://schemas.microsoft.com/office/drawing/2014/main" id="{69D7F88B-1DAA-4B0B-B176-4EDF6A935695}"/>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E13662AD-B239-48B8-A9E7-B19567C20ED3}"/>
              </a:ext>
            </a:extLst>
          </p:cNvPr>
          <p:cNvSpPr>
            <a:spLocks noGrp="1"/>
          </p:cNvSpPr>
          <p:nvPr>
            <p:ph type="sldNum" sz="quarter" idx="12"/>
          </p:nvPr>
        </p:nvSpPr>
        <p:spPr/>
        <p:txBody>
          <a:bodyPr/>
          <a:lstStyle/>
          <a:p>
            <a:fld id="{828877E6-21CE-49CB-B004-287B725304FC}"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noFill/>
        </p:spPr>
        <p:txBody>
          <a:bodyPr lIns="92075" tIns="46038" rIns="92075" bIns="46038" anchor="ctr"/>
          <a:lstStyle/>
          <a:p>
            <a:pPr eaLnBrk="1" hangingPunct="1"/>
            <a:r>
              <a:rPr lang="en-US" altLang="zh-TW">
                <a:ea typeface="新細明體" pitchFamily="18" charset="-120"/>
              </a:rPr>
              <a:t>Zero crossing calculation</a:t>
            </a:r>
          </a:p>
        </p:txBody>
      </p:sp>
      <p:sp>
        <p:nvSpPr>
          <p:cNvPr id="12293" name="Rectangle 3"/>
          <p:cNvSpPr>
            <a:spLocks noGrp="1" noChangeArrowheads="1"/>
          </p:cNvSpPr>
          <p:nvPr>
            <p:ph idx="1"/>
          </p:nvPr>
        </p:nvSpPr>
        <p:spPr>
          <a:noFill/>
        </p:spPr>
        <p:txBody>
          <a:bodyPr lIns="92075" tIns="46038" rIns="92075" bIns="46038"/>
          <a:lstStyle/>
          <a:p>
            <a:pPr eaLnBrk="1" hangingPunct="1"/>
            <a:r>
              <a:rPr lang="en-US" altLang="zh-TW" dirty="0">
                <a:ea typeface="新細明體" pitchFamily="18" charset="-120"/>
              </a:rPr>
              <a:t>A zero-crossing point is obtained when</a:t>
            </a:r>
          </a:p>
          <a:p>
            <a:pPr lvl="1" eaLnBrk="1" hangingPunct="1"/>
            <a:r>
              <a:rPr lang="en-US" altLang="zh-TW" dirty="0">
                <a:ea typeface="新細明體" pitchFamily="18" charset="-120"/>
              </a:rPr>
              <a:t>sign[s(k)] != sign[s(k-1)] (=at change of sign)</a:t>
            </a:r>
          </a:p>
          <a:p>
            <a:pPr eaLnBrk="1" hangingPunct="1"/>
            <a:r>
              <a:rPr lang="en-US" altLang="zh-TW" dirty="0">
                <a:ea typeface="新細明體" pitchFamily="18" charset="-120"/>
              </a:rPr>
              <a:t>The zero-crossing points of s(k)= 6 (you may exclude k=0 and k=N-1.</a:t>
            </a:r>
          </a:p>
        </p:txBody>
      </p:sp>
      <p:sp>
        <p:nvSpPr>
          <p:cNvPr id="12294" name="Line 4"/>
          <p:cNvSpPr>
            <a:spLocks noChangeShapeType="1"/>
          </p:cNvSpPr>
          <p:nvPr/>
        </p:nvSpPr>
        <p:spPr bwMode="auto">
          <a:xfrm flipH="1">
            <a:off x="1981200" y="4089479"/>
            <a:ext cx="8488" cy="1685846"/>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Line 5"/>
          <p:cNvSpPr>
            <a:spLocks noChangeShapeType="1"/>
          </p:cNvSpPr>
          <p:nvPr/>
        </p:nvSpPr>
        <p:spPr bwMode="auto">
          <a:xfrm>
            <a:off x="4552517" y="4137025"/>
            <a:ext cx="0" cy="1557664"/>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Line 6"/>
          <p:cNvSpPr>
            <a:spLocks noChangeShapeType="1"/>
          </p:cNvSpPr>
          <p:nvPr/>
        </p:nvSpPr>
        <p:spPr bwMode="auto">
          <a:xfrm>
            <a:off x="1733550" y="4800600"/>
            <a:ext cx="3135313"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Rectangle 7"/>
          <p:cNvSpPr>
            <a:spLocks noChangeArrowheads="1"/>
          </p:cNvSpPr>
          <p:nvPr/>
        </p:nvSpPr>
        <p:spPr bwMode="auto">
          <a:xfrm>
            <a:off x="5016500" y="4556125"/>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dirty="0">
                <a:latin typeface="Times New Roman" pitchFamily="18" charset="0"/>
              </a:rPr>
              <a:t>k</a:t>
            </a:r>
          </a:p>
        </p:txBody>
      </p:sp>
      <p:sp>
        <p:nvSpPr>
          <p:cNvPr id="12298" name="Rectangle 8"/>
          <p:cNvSpPr>
            <a:spLocks noChangeArrowheads="1"/>
          </p:cNvSpPr>
          <p:nvPr/>
        </p:nvSpPr>
        <p:spPr bwMode="auto">
          <a:xfrm>
            <a:off x="1138238" y="3946525"/>
            <a:ext cx="66524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dirty="0">
                <a:latin typeface="Times New Roman" pitchFamily="18" charset="0"/>
              </a:rPr>
              <a:t>s(k)</a:t>
            </a:r>
          </a:p>
        </p:txBody>
      </p:sp>
      <p:sp>
        <p:nvSpPr>
          <p:cNvPr id="12299" name="Freeform 9"/>
          <p:cNvSpPr>
            <a:spLocks/>
          </p:cNvSpPr>
          <p:nvPr/>
        </p:nvSpPr>
        <p:spPr bwMode="auto">
          <a:xfrm>
            <a:off x="1981200" y="4114800"/>
            <a:ext cx="2559050" cy="1449388"/>
          </a:xfrm>
          <a:custGeom>
            <a:avLst/>
            <a:gdLst>
              <a:gd name="T0" fmla="*/ 0 w 1612"/>
              <a:gd name="T1" fmla="*/ 2147483647 h 913"/>
              <a:gd name="T2" fmla="*/ 2147483647 w 1612"/>
              <a:gd name="T3" fmla="*/ 2147483647 h 913"/>
              <a:gd name="T4" fmla="*/ 2147483647 w 1612"/>
              <a:gd name="T5" fmla="*/ 2147483647 h 913"/>
              <a:gd name="T6" fmla="*/ 2147483647 w 1612"/>
              <a:gd name="T7" fmla="*/ 2147483647 h 913"/>
              <a:gd name="T8" fmla="*/ 2147483647 w 1612"/>
              <a:gd name="T9" fmla="*/ 2147483647 h 913"/>
              <a:gd name="T10" fmla="*/ 2147483647 w 1612"/>
              <a:gd name="T11" fmla="*/ 2147483647 h 913"/>
              <a:gd name="T12" fmla="*/ 2147483647 w 1612"/>
              <a:gd name="T13" fmla="*/ 2147483647 h 913"/>
              <a:gd name="T14" fmla="*/ 2147483647 w 1612"/>
              <a:gd name="T15" fmla="*/ 2147483647 h 913"/>
              <a:gd name="T16" fmla="*/ 2147483647 w 1612"/>
              <a:gd name="T17" fmla="*/ 2147483647 h 913"/>
              <a:gd name="T18" fmla="*/ 2147483647 w 1612"/>
              <a:gd name="T19" fmla="*/ 0 h 913"/>
              <a:gd name="T20" fmla="*/ 2147483647 w 1612"/>
              <a:gd name="T21" fmla="*/ 2147483647 h 913"/>
              <a:gd name="T22" fmla="*/ 2147483647 w 1612"/>
              <a:gd name="T23" fmla="*/ 0 h 913"/>
              <a:gd name="T24" fmla="*/ 2147483647 w 1612"/>
              <a:gd name="T25" fmla="*/ 2147483647 h 913"/>
              <a:gd name="T26" fmla="*/ 2147483647 w 1612"/>
              <a:gd name="T27" fmla="*/ 2147483647 h 913"/>
              <a:gd name="T28" fmla="*/ 2147483647 w 1612"/>
              <a:gd name="T29" fmla="*/ 2147483647 h 913"/>
              <a:gd name="T30" fmla="*/ 2147483647 w 1612"/>
              <a:gd name="T31" fmla="*/ 2147483647 h 913"/>
              <a:gd name="T32" fmla="*/ 2147483647 w 1612"/>
              <a:gd name="T33" fmla="*/ 2147483647 h 913"/>
              <a:gd name="T34" fmla="*/ 2147483647 w 1612"/>
              <a:gd name="T35" fmla="*/ 2147483647 h 913"/>
              <a:gd name="T36" fmla="*/ 2147483647 w 1612"/>
              <a:gd name="T37" fmla="*/ 2147483647 h 913"/>
              <a:gd name="T38" fmla="*/ 2147483647 w 1612"/>
              <a:gd name="T39" fmla="*/ 2147483647 h 913"/>
              <a:gd name="T40" fmla="*/ 2147483647 w 1612"/>
              <a:gd name="T41" fmla="*/ 2147483647 h 9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2" h="913">
                <a:moveTo>
                  <a:pt x="0" y="432"/>
                </a:moveTo>
                <a:lnTo>
                  <a:pt x="155" y="192"/>
                </a:lnTo>
                <a:lnTo>
                  <a:pt x="207" y="768"/>
                </a:lnTo>
                <a:lnTo>
                  <a:pt x="363" y="96"/>
                </a:lnTo>
                <a:lnTo>
                  <a:pt x="415" y="288"/>
                </a:lnTo>
                <a:lnTo>
                  <a:pt x="571" y="48"/>
                </a:lnTo>
                <a:lnTo>
                  <a:pt x="623" y="768"/>
                </a:lnTo>
                <a:lnTo>
                  <a:pt x="727" y="528"/>
                </a:lnTo>
                <a:lnTo>
                  <a:pt x="779" y="768"/>
                </a:lnTo>
                <a:lnTo>
                  <a:pt x="883" y="0"/>
                </a:lnTo>
                <a:lnTo>
                  <a:pt x="935" y="336"/>
                </a:lnTo>
                <a:lnTo>
                  <a:pt x="987" y="0"/>
                </a:lnTo>
                <a:lnTo>
                  <a:pt x="1091" y="912"/>
                </a:lnTo>
                <a:lnTo>
                  <a:pt x="1143" y="624"/>
                </a:lnTo>
                <a:lnTo>
                  <a:pt x="1195" y="864"/>
                </a:lnTo>
                <a:lnTo>
                  <a:pt x="1221" y="858"/>
                </a:lnTo>
                <a:lnTo>
                  <a:pt x="1299" y="144"/>
                </a:lnTo>
                <a:lnTo>
                  <a:pt x="1351" y="336"/>
                </a:lnTo>
                <a:lnTo>
                  <a:pt x="1455" y="144"/>
                </a:lnTo>
                <a:lnTo>
                  <a:pt x="1459" y="168"/>
                </a:lnTo>
                <a:lnTo>
                  <a:pt x="1611" y="432"/>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Rectangle 10"/>
          <p:cNvSpPr>
            <a:spLocks noChangeArrowheads="1"/>
          </p:cNvSpPr>
          <p:nvPr/>
        </p:nvSpPr>
        <p:spPr bwMode="auto">
          <a:xfrm>
            <a:off x="2046288" y="53181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zh-TW" altLang="en-US" sz="2400">
                <a:latin typeface="Times New Roman" pitchFamily="18" charset="0"/>
              </a:rPr>
              <a:t>1</a:t>
            </a:r>
          </a:p>
        </p:txBody>
      </p:sp>
      <p:sp>
        <p:nvSpPr>
          <p:cNvPr id="12301" name="Rectangle 11"/>
          <p:cNvSpPr>
            <a:spLocks noChangeArrowheads="1"/>
          </p:cNvSpPr>
          <p:nvPr/>
        </p:nvSpPr>
        <p:spPr bwMode="auto">
          <a:xfrm>
            <a:off x="2376488" y="50133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zh-TW" altLang="en-US" sz="2400">
                <a:latin typeface="Times New Roman" pitchFamily="18" charset="0"/>
              </a:rPr>
              <a:t>2</a:t>
            </a:r>
          </a:p>
        </p:txBody>
      </p:sp>
      <p:sp>
        <p:nvSpPr>
          <p:cNvPr id="12302" name="Rectangle 12"/>
          <p:cNvSpPr>
            <a:spLocks noChangeArrowheads="1"/>
          </p:cNvSpPr>
          <p:nvPr/>
        </p:nvSpPr>
        <p:spPr bwMode="auto">
          <a:xfrm>
            <a:off x="2706688" y="53181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zh-TW" altLang="en-US" sz="2400">
                <a:latin typeface="Times New Roman" pitchFamily="18" charset="0"/>
              </a:rPr>
              <a:t>3</a:t>
            </a:r>
          </a:p>
        </p:txBody>
      </p:sp>
      <p:sp>
        <p:nvSpPr>
          <p:cNvPr id="12303" name="Rectangle 13"/>
          <p:cNvSpPr>
            <a:spLocks noChangeArrowheads="1"/>
          </p:cNvSpPr>
          <p:nvPr/>
        </p:nvSpPr>
        <p:spPr bwMode="auto">
          <a:xfrm>
            <a:off x="3201988" y="48609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zh-TW" altLang="en-US" sz="2400">
                <a:latin typeface="Times New Roman" pitchFamily="18" charset="0"/>
              </a:rPr>
              <a:t>4</a:t>
            </a:r>
          </a:p>
        </p:txBody>
      </p:sp>
      <p:sp>
        <p:nvSpPr>
          <p:cNvPr id="12304" name="Rectangle 14"/>
          <p:cNvSpPr>
            <a:spLocks noChangeArrowheads="1"/>
          </p:cNvSpPr>
          <p:nvPr/>
        </p:nvSpPr>
        <p:spPr bwMode="auto">
          <a:xfrm>
            <a:off x="3613150" y="43275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zh-TW" altLang="en-US" sz="2400">
                <a:latin typeface="Times New Roman" pitchFamily="18" charset="0"/>
              </a:rPr>
              <a:t>5</a:t>
            </a:r>
          </a:p>
        </p:txBody>
      </p:sp>
      <p:sp>
        <p:nvSpPr>
          <p:cNvPr id="12305" name="Rectangle 15"/>
          <p:cNvSpPr>
            <a:spLocks noChangeArrowheads="1"/>
          </p:cNvSpPr>
          <p:nvPr/>
        </p:nvSpPr>
        <p:spPr bwMode="auto">
          <a:xfrm>
            <a:off x="3943350" y="47847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zh-TW" altLang="en-US" sz="2400">
                <a:latin typeface="Times New Roman" pitchFamily="18" charset="0"/>
              </a:rPr>
              <a:t>6</a:t>
            </a:r>
          </a:p>
        </p:txBody>
      </p:sp>
      <p:sp>
        <p:nvSpPr>
          <p:cNvPr id="18" name="Rectangle 7"/>
          <p:cNvSpPr>
            <a:spLocks noChangeArrowheads="1"/>
          </p:cNvSpPr>
          <p:nvPr/>
        </p:nvSpPr>
        <p:spPr bwMode="auto">
          <a:xfrm>
            <a:off x="4192516" y="5694688"/>
            <a:ext cx="99225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dirty="0">
                <a:latin typeface="Times New Roman" pitchFamily="18" charset="0"/>
              </a:rPr>
              <a:t>k=N-1</a:t>
            </a:r>
          </a:p>
        </p:txBody>
      </p:sp>
      <p:sp>
        <p:nvSpPr>
          <p:cNvPr id="19" name="Rectangle 7"/>
          <p:cNvSpPr>
            <a:spLocks noChangeArrowheads="1"/>
          </p:cNvSpPr>
          <p:nvPr/>
        </p:nvSpPr>
        <p:spPr bwMode="auto">
          <a:xfrm>
            <a:off x="1598612" y="5694689"/>
            <a:ext cx="66684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dirty="0">
                <a:latin typeface="Times New Roman" pitchFamily="18" charset="0"/>
              </a:rPr>
              <a:t>k=0</a:t>
            </a:r>
          </a:p>
        </p:txBody>
      </p:sp>
      <p:sp>
        <p:nvSpPr>
          <p:cNvPr id="2" name="Footer Placeholder 1">
            <a:extLst>
              <a:ext uri="{FF2B5EF4-FFF2-40B4-BE49-F238E27FC236}">
                <a16:creationId xmlns:a16="http://schemas.microsoft.com/office/drawing/2014/main" id="{3404F4D1-E25D-4EF8-9905-C99371B06E50}"/>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80CBB8A6-465A-4333-83D2-5F41CE3B8394}"/>
              </a:ext>
            </a:extLst>
          </p:cNvPr>
          <p:cNvSpPr>
            <a:spLocks noGrp="1"/>
          </p:cNvSpPr>
          <p:nvPr>
            <p:ph type="sldNum" sz="quarter" idx="12"/>
          </p:nvPr>
        </p:nvSpPr>
        <p:spPr/>
        <p:txBody>
          <a:bodyPr/>
          <a:lstStyle/>
          <a:p>
            <a:fld id="{C00EF027-BAE4-4B2B-B4D5-2754FF5E55FD}"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noFill/>
        </p:spPr>
        <p:txBody>
          <a:bodyPr lIns="92075" tIns="46038" rIns="92075" bIns="46038" anchor="ctr"/>
          <a:lstStyle/>
          <a:p>
            <a:pPr eaLnBrk="1" hangingPunct="1"/>
            <a:r>
              <a:rPr lang="en-US" altLang="zh-TW" sz="3200">
                <a:solidFill>
                  <a:schemeClr val="tx1"/>
                </a:solidFill>
                <a:ea typeface="新細明體" pitchFamily="18" charset="-120"/>
              </a:rPr>
              <a:t>Step2: Pre-emphasis -- high pass filtering</a:t>
            </a:r>
            <a:br>
              <a:rPr lang="en-US" altLang="zh-TW" sz="3200">
                <a:solidFill>
                  <a:schemeClr val="tx1"/>
                </a:solidFill>
                <a:ea typeface="新細明體" pitchFamily="18" charset="-120"/>
              </a:rPr>
            </a:br>
            <a:endParaRPr lang="en-US" altLang="zh-TW" sz="3200">
              <a:solidFill>
                <a:schemeClr val="tx1"/>
              </a:solidFill>
              <a:ea typeface="新細明體" pitchFamily="18" charset="-120"/>
            </a:endParaRPr>
          </a:p>
        </p:txBody>
      </p:sp>
      <p:sp>
        <p:nvSpPr>
          <p:cNvPr id="13317" name="Rectangle 3"/>
          <p:cNvSpPr>
            <a:spLocks noGrp="1" noChangeArrowheads="1"/>
          </p:cNvSpPr>
          <p:nvPr>
            <p:ph type="body" sz="half" idx="1"/>
          </p:nvPr>
        </p:nvSpPr>
        <p:spPr>
          <a:xfrm>
            <a:off x="531813" y="1600200"/>
            <a:ext cx="8723312" cy="4530725"/>
          </a:xfrm>
          <a:noFill/>
        </p:spPr>
        <p:txBody>
          <a:bodyPr lIns="92075" tIns="46038" rIns="92075" bIns="46038"/>
          <a:lstStyle/>
          <a:p>
            <a:pPr eaLnBrk="1" hangingPunct="1"/>
            <a:r>
              <a:rPr lang="en-US" altLang="zh-TW" sz="2400" dirty="0">
                <a:ea typeface="新細明體" pitchFamily="18" charset="-120"/>
              </a:rPr>
              <a:t>To reduce noise, average transmission conditions and to average signal spectrum.</a:t>
            </a:r>
          </a:p>
          <a:p>
            <a:pPr eaLnBrk="1" hangingPunct="1"/>
            <a:endParaRPr lang="en-US" altLang="zh-TW" sz="2400" dirty="0">
              <a:ea typeface="新細明體" pitchFamily="18" charset="-120"/>
            </a:endParaRPr>
          </a:p>
          <a:p>
            <a:pPr eaLnBrk="1" hangingPunct="1"/>
            <a:endParaRPr lang="en-US" altLang="zh-TW" sz="2400" dirty="0">
              <a:ea typeface="新細明體" pitchFamily="18" charset="-120"/>
            </a:endParaRPr>
          </a:p>
          <a:p>
            <a:pPr eaLnBrk="1" hangingPunct="1"/>
            <a:endParaRPr lang="en-US" altLang="zh-TW" sz="2400" dirty="0">
              <a:ea typeface="新細明體" pitchFamily="18" charset="-120"/>
            </a:endParaRPr>
          </a:p>
          <a:p>
            <a:pPr eaLnBrk="1" hangingPunct="1"/>
            <a:endParaRPr lang="en-US" altLang="zh-TW" sz="2400" dirty="0">
              <a:ea typeface="新細明體" pitchFamily="18" charset="-120"/>
            </a:endParaRPr>
          </a:p>
          <a:p>
            <a:pPr eaLnBrk="1" hangingPunct="1"/>
            <a:endParaRPr lang="en-US" altLang="zh-TW" sz="2400" dirty="0">
              <a:ea typeface="新細明體" pitchFamily="18" charset="-120"/>
            </a:endParaRPr>
          </a:p>
          <a:p>
            <a:pPr eaLnBrk="1" hangingPunct="1"/>
            <a:r>
              <a:rPr lang="en-US" altLang="zh-TW" sz="2400" dirty="0">
                <a:ea typeface="新細明體" pitchFamily="18" charset="-120"/>
              </a:rPr>
              <a:t>Tutorial: write a program segment to perform pre-emphasis to a speech frame stored in an array </a:t>
            </a:r>
            <a:r>
              <a:rPr lang="en-US" altLang="zh-TW" sz="2400" dirty="0" err="1">
                <a:ea typeface="新細明體" pitchFamily="18" charset="-120"/>
              </a:rPr>
              <a:t>int</a:t>
            </a:r>
            <a:r>
              <a:rPr lang="en-US" altLang="zh-TW" sz="2400" dirty="0">
                <a:ea typeface="新細明體" pitchFamily="18" charset="-120"/>
              </a:rPr>
              <a:t> s[1000]. </a:t>
            </a:r>
          </a:p>
        </p:txBody>
      </p:sp>
      <p:graphicFrame>
        <p:nvGraphicFramePr>
          <p:cNvPr id="13318" name="Object 2"/>
          <p:cNvGraphicFramePr>
            <a:graphicFrameLocks noGrp="1" noChangeAspect="1"/>
          </p:cNvGraphicFramePr>
          <p:nvPr>
            <p:ph sz="half" idx="2"/>
            <p:extLst>
              <p:ext uri="{D42A27DB-BD31-4B8C-83A1-F6EECF244321}">
                <p14:modId xmlns:p14="http://schemas.microsoft.com/office/powerpoint/2010/main" val="1018942883"/>
              </p:ext>
            </p:extLst>
          </p:nvPr>
        </p:nvGraphicFramePr>
        <p:xfrm>
          <a:off x="1598613" y="2638425"/>
          <a:ext cx="4267200" cy="1639888"/>
        </p:xfrm>
        <a:graphic>
          <a:graphicData uri="http://schemas.openxmlformats.org/presentationml/2006/ole">
            <mc:AlternateContent xmlns:mc="http://schemas.openxmlformats.org/markup-compatibility/2006">
              <mc:Choice xmlns:v="urn:schemas-microsoft-com:vml" Requires="v">
                <p:oleObj name="Equation" r:id="rId2" imgW="2247840" imgH="863280" progId="Equation.3">
                  <p:embed/>
                </p:oleObj>
              </mc:Choice>
              <mc:Fallback>
                <p:oleObj name="Equation" r:id="rId2" imgW="2247840" imgH="863280" progId="Equation.3">
                  <p:embed/>
                  <p:pic>
                    <p:nvPicPr>
                      <p:cNvPr id="0" name="Object 2"/>
                      <p:cNvPicPr>
                        <a:picLocks noChangeAspect="1" noChangeArrowheads="1"/>
                      </p:cNvPicPr>
                      <p:nvPr/>
                    </p:nvPicPr>
                    <p:blipFill>
                      <a:blip r:embed="rId3"/>
                      <a:srcRect/>
                      <a:stretch>
                        <a:fillRect/>
                      </a:stretch>
                    </p:blipFill>
                    <p:spPr bwMode="auto">
                      <a:xfrm>
                        <a:off x="1598613" y="2638425"/>
                        <a:ext cx="4267200" cy="163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7E6E6711-4AC9-4DC1-8DF6-CC2582D43F16}"/>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C890B2A9-F840-47BD-BA23-31611EDAF0AF}"/>
              </a:ext>
            </a:extLst>
          </p:cNvPr>
          <p:cNvSpPr>
            <a:spLocks noGrp="1"/>
          </p:cNvSpPr>
          <p:nvPr>
            <p:ph type="sldNum" sz="quarter" idx="12"/>
          </p:nvPr>
        </p:nvSpPr>
        <p:spPr/>
        <p:txBody>
          <a:bodyPr/>
          <a:lstStyle/>
          <a:p>
            <a:fld id="{F655D5F6-FAFC-4BD8-A778-50BE8206BBEA}"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noFill/>
        </p:spPr>
        <p:txBody>
          <a:bodyPr lIns="92075" tIns="46038" rIns="92075" bIns="46038" anchor="ctr"/>
          <a:lstStyle/>
          <a:p>
            <a:pPr eaLnBrk="1" hangingPunct="1"/>
            <a:r>
              <a:rPr lang="en-US" altLang="zh-TW">
                <a:ea typeface="新細明體" pitchFamily="18" charset="-120"/>
              </a:rPr>
              <a:t>Pre-emphasis program segment</a:t>
            </a:r>
          </a:p>
        </p:txBody>
      </p:sp>
      <p:sp>
        <p:nvSpPr>
          <p:cNvPr id="14341" name="Rectangle 3"/>
          <p:cNvSpPr>
            <a:spLocks noGrp="1" noChangeArrowheads="1"/>
          </p:cNvSpPr>
          <p:nvPr>
            <p:ph idx="1"/>
          </p:nvPr>
        </p:nvSpPr>
        <p:spPr>
          <a:noFill/>
        </p:spPr>
        <p:txBody>
          <a:bodyPr lIns="92075" tIns="46038" rIns="92075" bIns="46038">
            <a:normAutofit lnSpcReduction="10000"/>
          </a:bodyPr>
          <a:lstStyle/>
          <a:p>
            <a:pPr eaLnBrk="1" hangingPunct="1"/>
            <a:r>
              <a:rPr lang="en-US" altLang="zh-TW" dirty="0">
                <a:ea typeface="新細明體" pitchFamily="18" charset="-120"/>
              </a:rPr>
              <a:t>input=sig1, output=sig2</a:t>
            </a:r>
          </a:p>
          <a:p>
            <a:pPr eaLnBrk="1" hangingPunct="1"/>
            <a:r>
              <a:rPr lang="en-US" altLang="zh-TW" dirty="0">
                <a:ea typeface="新細明體" pitchFamily="18" charset="-120"/>
              </a:rPr>
              <a:t>void </a:t>
            </a:r>
            <a:r>
              <a:rPr lang="en-US" altLang="zh-TW" dirty="0" err="1">
                <a:ea typeface="新細明體" pitchFamily="18" charset="-120"/>
              </a:rPr>
              <a:t>pre_emphasize</a:t>
            </a:r>
            <a:r>
              <a:rPr lang="en-US" altLang="zh-TW" dirty="0">
                <a:ea typeface="新細明體" pitchFamily="18" charset="-120"/>
              </a:rPr>
              <a:t>(char far *sig1, float *sig2)</a:t>
            </a:r>
          </a:p>
          <a:p>
            <a:pPr eaLnBrk="1" hangingPunct="1"/>
            <a:r>
              <a:rPr lang="en-US" altLang="zh-TW" dirty="0">
                <a:ea typeface="新細明體" pitchFamily="18" charset="-120"/>
              </a:rPr>
              <a:t>{</a:t>
            </a:r>
          </a:p>
          <a:p>
            <a:pPr eaLnBrk="1" hangingPunct="1"/>
            <a:r>
              <a:rPr lang="en-US" altLang="zh-TW" dirty="0">
                <a:ea typeface="新細明體" pitchFamily="18" charset="-120"/>
              </a:rPr>
              <a:t>  </a:t>
            </a:r>
            <a:r>
              <a:rPr lang="en-US" altLang="zh-TW" dirty="0" err="1">
                <a:ea typeface="新細明體" pitchFamily="18" charset="-120"/>
              </a:rPr>
              <a:t>int</a:t>
            </a:r>
            <a:r>
              <a:rPr lang="en-US" altLang="zh-TW" dirty="0">
                <a:ea typeface="新細明體" pitchFamily="18" charset="-120"/>
              </a:rPr>
              <a:t> k;</a:t>
            </a:r>
          </a:p>
          <a:p>
            <a:pPr eaLnBrk="1" hangingPunct="1"/>
            <a:r>
              <a:rPr lang="en-US" altLang="zh-TW" dirty="0">
                <a:ea typeface="新細明體" pitchFamily="18" charset="-120"/>
              </a:rPr>
              <a:t>  sig2[0]=(float)sig1[0];</a:t>
            </a:r>
          </a:p>
          <a:p>
            <a:pPr eaLnBrk="1" hangingPunct="1"/>
            <a:r>
              <a:rPr lang="en-US" altLang="zh-TW" dirty="0">
                <a:ea typeface="新細明體" pitchFamily="18" charset="-120"/>
              </a:rPr>
              <a:t>  for (k=1;k&lt;</a:t>
            </a:r>
            <a:r>
              <a:rPr lang="en-US" altLang="zh-TW" dirty="0" err="1">
                <a:ea typeface="新細明體" pitchFamily="18" charset="-120"/>
              </a:rPr>
              <a:t>WINDOW;k</a:t>
            </a:r>
            <a:r>
              <a:rPr lang="en-US" altLang="zh-TW" dirty="0">
                <a:ea typeface="新細明體" pitchFamily="18" charset="-120"/>
              </a:rPr>
              <a:t>++)</a:t>
            </a:r>
          </a:p>
          <a:p>
            <a:pPr eaLnBrk="1" hangingPunct="1"/>
            <a:r>
              <a:rPr lang="en-US" altLang="zh-TW" dirty="0">
                <a:ea typeface="新細明體" pitchFamily="18" charset="-120"/>
              </a:rPr>
              <a:t>     sig2[k]=(float)sig1[k] - 0.95*(float)sig1[k-1];</a:t>
            </a:r>
          </a:p>
          <a:p>
            <a:pPr eaLnBrk="1" hangingPunct="1"/>
            <a:r>
              <a:rPr lang="en-US" altLang="zh-TW" dirty="0">
                <a:ea typeface="新細明體" pitchFamily="18" charset="-120"/>
              </a:rPr>
              <a:t>}</a:t>
            </a:r>
          </a:p>
        </p:txBody>
      </p:sp>
      <p:sp>
        <p:nvSpPr>
          <p:cNvPr id="2" name="Footer Placeholder 1">
            <a:extLst>
              <a:ext uri="{FF2B5EF4-FFF2-40B4-BE49-F238E27FC236}">
                <a16:creationId xmlns:a16="http://schemas.microsoft.com/office/drawing/2014/main" id="{E1FE54D7-2669-4D3E-AE52-732FCA7CF148}"/>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49835613-A153-4AEF-81B7-7B270422B09A}"/>
              </a:ext>
            </a:extLst>
          </p:cNvPr>
          <p:cNvSpPr>
            <a:spLocks noGrp="1"/>
          </p:cNvSpPr>
          <p:nvPr>
            <p:ph type="sldNum" sz="quarter" idx="12"/>
          </p:nvPr>
        </p:nvSpPr>
        <p:spPr/>
        <p:txBody>
          <a:bodyPr/>
          <a:lstStyle/>
          <a:p>
            <a:fld id="{C00EF027-BAE4-4B2B-B4D5-2754FF5E55FD}"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zh-TW">
                <a:ea typeface="新細明體" pitchFamily="18" charset="-120"/>
              </a:rPr>
              <a:t>Pre-emphasis</a:t>
            </a:r>
          </a:p>
        </p:txBody>
      </p:sp>
      <p:pic>
        <p:nvPicPr>
          <p:cNvPr id="1536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360936" y="1729848"/>
            <a:ext cx="5180952" cy="4266667"/>
          </a:xfrm>
        </p:spPr>
      </p:pic>
      <p:sp>
        <p:nvSpPr>
          <p:cNvPr id="2" name="Footer Placeholder 1">
            <a:extLst>
              <a:ext uri="{FF2B5EF4-FFF2-40B4-BE49-F238E27FC236}">
                <a16:creationId xmlns:a16="http://schemas.microsoft.com/office/drawing/2014/main" id="{ECD117DA-C0CC-4C7C-977D-D8CA5C4C4DB4}"/>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BA000A4F-0252-47F0-98FD-2014239D4DF3}"/>
              </a:ext>
            </a:extLst>
          </p:cNvPr>
          <p:cNvSpPr>
            <a:spLocks noGrp="1"/>
          </p:cNvSpPr>
          <p:nvPr>
            <p:ph type="sldNum" sz="quarter" idx="12"/>
          </p:nvPr>
        </p:nvSpPr>
        <p:spPr/>
        <p:txBody>
          <a:bodyPr/>
          <a:lstStyle/>
          <a:p>
            <a:fld id="{C00EF027-BAE4-4B2B-B4D5-2754FF5E55FD}"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noFill/>
        </p:spPr>
        <p:txBody>
          <a:bodyPr lIns="92075" tIns="46038" rIns="92075" bIns="46038" anchor="ctr"/>
          <a:lstStyle/>
          <a:p>
            <a:pPr eaLnBrk="1" hangingPunct="1"/>
            <a:r>
              <a:rPr lang="en-US" altLang="zh-TW" sz="3200" dirty="0">
                <a:solidFill>
                  <a:schemeClr val="tx1"/>
                </a:solidFill>
                <a:ea typeface="新細明體" pitchFamily="18" charset="-120"/>
              </a:rPr>
              <a:t>Step3(a): Frame blocking and Windowing</a:t>
            </a:r>
            <a:br>
              <a:rPr lang="en-US" altLang="zh-TW" sz="3200" dirty="0">
                <a:solidFill>
                  <a:schemeClr val="tx1"/>
                </a:solidFill>
                <a:ea typeface="新細明體" pitchFamily="18" charset="-120"/>
              </a:rPr>
            </a:br>
            <a:endParaRPr lang="en-US" altLang="zh-TW" sz="3200" dirty="0">
              <a:solidFill>
                <a:schemeClr val="tx1"/>
              </a:solidFill>
              <a:ea typeface="新細明體" pitchFamily="18" charset="-120"/>
            </a:endParaRPr>
          </a:p>
        </p:txBody>
      </p:sp>
      <p:sp>
        <p:nvSpPr>
          <p:cNvPr id="16389" name="Rectangle 3"/>
          <p:cNvSpPr>
            <a:spLocks noGrp="1" noChangeArrowheads="1"/>
          </p:cNvSpPr>
          <p:nvPr>
            <p:ph idx="1"/>
          </p:nvPr>
        </p:nvSpPr>
        <p:spPr>
          <a:noFill/>
        </p:spPr>
        <p:txBody>
          <a:bodyPr lIns="92075" tIns="46038" rIns="92075" bIns="46038"/>
          <a:lstStyle/>
          <a:p>
            <a:pPr eaLnBrk="1" hangingPunct="1"/>
            <a:r>
              <a:rPr lang="en-US" altLang="zh-TW" sz="2400" dirty="0">
                <a:ea typeface="新細明體" pitchFamily="18" charset="-120"/>
              </a:rPr>
              <a:t>To choose the frame size (N samples )and adjacent frames separated by m samples.</a:t>
            </a:r>
          </a:p>
          <a:p>
            <a:pPr eaLnBrk="1" hangingPunct="1"/>
            <a:r>
              <a:rPr lang="en-US" altLang="zh-TW" sz="2400" dirty="0">
                <a:ea typeface="新細明體" pitchFamily="18" charset="-120"/>
              </a:rPr>
              <a:t>I.e.. a 16KHz sampling signal, a 10ms window has N=160 samples, m=40 samples.</a:t>
            </a:r>
            <a:endParaRPr lang="en-US" altLang="zh-TW" dirty="0">
              <a:ea typeface="新細明體" pitchFamily="18" charset="-120"/>
            </a:endParaRPr>
          </a:p>
          <a:p>
            <a:pPr eaLnBrk="1" hangingPunct="1"/>
            <a:endParaRPr lang="zh-TW" altLang="en-US" dirty="0">
              <a:ea typeface="新細明體" pitchFamily="18" charset="-120"/>
            </a:endParaRPr>
          </a:p>
        </p:txBody>
      </p:sp>
      <p:graphicFrame>
        <p:nvGraphicFramePr>
          <p:cNvPr id="16390" name="Object 4"/>
          <p:cNvGraphicFramePr>
            <a:graphicFrameLocks/>
          </p:cNvGraphicFramePr>
          <p:nvPr>
            <p:extLst>
              <p:ext uri="{D42A27DB-BD31-4B8C-83A1-F6EECF244321}">
                <p14:modId xmlns:p14="http://schemas.microsoft.com/office/powerpoint/2010/main" val="3821171818"/>
              </p:ext>
            </p:extLst>
          </p:nvPr>
        </p:nvGraphicFramePr>
        <p:xfrm>
          <a:off x="-2262981" y="4048124"/>
          <a:ext cx="8277225" cy="1962150"/>
        </p:xfrm>
        <a:graphic>
          <a:graphicData uri="http://schemas.openxmlformats.org/presentationml/2006/ole">
            <mc:AlternateContent xmlns:mc="http://schemas.openxmlformats.org/markup-compatibility/2006">
              <mc:Choice xmlns:v="urn:schemas-microsoft-com:vml" Requires="v">
                <p:oleObj name="Visio" r:id="rId2" imgW="7799832" imgH="2008632" progId="Visio.Drawing.11">
                  <p:embed/>
                </p:oleObj>
              </mc:Choice>
              <mc:Fallback>
                <p:oleObj name="Visio" r:id="rId2" imgW="7799832" imgH="2008632" progId="Visio.Drawing.11">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981" y="4048124"/>
                        <a:ext cx="8277225"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1" name="Line 5"/>
          <p:cNvSpPr>
            <a:spLocks noChangeShapeType="1"/>
          </p:cNvSpPr>
          <p:nvPr/>
        </p:nvSpPr>
        <p:spPr bwMode="auto">
          <a:xfrm>
            <a:off x="1073150" y="4800600"/>
            <a:ext cx="7673975"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2" name="Line 6"/>
          <p:cNvSpPr>
            <a:spLocks noChangeShapeType="1"/>
          </p:cNvSpPr>
          <p:nvPr/>
        </p:nvSpPr>
        <p:spPr bwMode="auto">
          <a:xfrm>
            <a:off x="1141413" y="5029200"/>
            <a:ext cx="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3" name="Line 7"/>
          <p:cNvSpPr>
            <a:spLocks noChangeShapeType="1"/>
          </p:cNvSpPr>
          <p:nvPr/>
        </p:nvSpPr>
        <p:spPr bwMode="auto">
          <a:xfrm>
            <a:off x="6437313" y="5029200"/>
            <a:ext cx="0"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Line 8"/>
          <p:cNvSpPr>
            <a:spLocks noChangeShapeType="1"/>
          </p:cNvSpPr>
          <p:nvPr/>
        </p:nvSpPr>
        <p:spPr bwMode="auto">
          <a:xfrm>
            <a:off x="1217613" y="5715000"/>
            <a:ext cx="29083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5" name="Line 9"/>
          <p:cNvSpPr>
            <a:spLocks noChangeShapeType="1"/>
          </p:cNvSpPr>
          <p:nvPr/>
        </p:nvSpPr>
        <p:spPr bwMode="auto">
          <a:xfrm>
            <a:off x="4538663" y="5715000"/>
            <a:ext cx="18161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6" name="Line 10"/>
          <p:cNvSpPr>
            <a:spLocks noChangeShapeType="1"/>
          </p:cNvSpPr>
          <p:nvPr/>
        </p:nvSpPr>
        <p:spPr bwMode="auto">
          <a:xfrm>
            <a:off x="2470150" y="3962400"/>
            <a:ext cx="0" cy="1524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7" name="Line 11"/>
          <p:cNvSpPr>
            <a:spLocks noChangeShapeType="1"/>
          </p:cNvSpPr>
          <p:nvPr/>
        </p:nvSpPr>
        <p:spPr bwMode="auto">
          <a:xfrm>
            <a:off x="1141413" y="5181600"/>
            <a:ext cx="509587" cy="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8" name="Line 12"/>
          <p:cNvSpPr>
            <a:spLocks noChangeShapeType="1"/>
          </p:cNvSpPr>
          <p:nvPr/>
        </p:nvSpPr>
        <p:spPr bwMode="auto">
          <a:xfrm>
            <a:off x="2063750" y="5181600"/>
            <a:ext cx="24765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9" name="Rectangle 13"/>
          <p:cNvSpPr>
            <a:spLocks noChangeArrowheads="1"/>
          </p:cNvSpPr>
          <p:nvPr/>
        </p:nvSpPr>
        <p:spPr bwMode="auto">
          <a:xfrm>
            <a:off x="1633538" y="4937125"/>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a:latin typeface="Times New Roman" pitchFamily="18" charset="0"/>
              </a:rPr>
              <a:t>m</a:t>
            </a:r>
          </a:p>
        </p:txBody>
      </p:sp>
      <p:sp>
        <p:nvSpPr>
          <p:cNvPr id="16400" name="Line 14"/>
          <p:cNvSpPr>
            <a:spLocks noChangeShapeType="1"/>
          </p:cNvSpPr>
          <p:nvPr/>
        </p:nvSpPr>
        <p:spPr bwMode="auto">
          <a:xfrm>
            <a:off x="2557463" y="4267200"/>
            <a:ext cx="26416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1" name="Line 15"/>
          <p:cNvSpPr>
            <a:spLocks noChangeShapeType="1"/>
          </p:cNvSpPr>
          <p:nvPr/>
        </p:nvSpPr>
        <p:spPr bwMode="auto">
          <a:xfrm>
            <a:off x="5529263" y="4267200"/>
            <a:ext cx="214471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2" name="Rectangle 16"/>
          <p:cNvSpPr>
            <a:spLocks noChangeArrowheads="1"/>
          </p:cNvSpPr>
          <p:nvPr/>
        </p:nvSpPr>
        <p:spPr bwMode="auto">
          <a:xfrm>
            <a:off x="5181600" y="40227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a:latin typeface="Times New Roman" pitchFamily="18" charset="0"/>
              </a:rPr>
              <a:t>N</a:t>
            </a:r>
          </a:p>
        </p:txBody>
      </p:sp>
      <p:sp>
        <p:nvSpPr>
          <p:cNvPr id="16403" name="Rectangle 17"/>
          <p:cNvSpPr>
            <a:spLocks noChangeArrowheads="1"/>
          </p:cNvSpPr>
          <p:nvPr/>
        </p:nvSpPr>
        <p:spPr bwMode="auto">
          <a:xfrm>
            <a:off x="4108450" y="547052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a:latin typeface="Times New Roman" pitchFamily="18" charset="0"/>
              </a:rPr>
              <a:t>N</a:t>
            </a:r>
          </a:p>
        </p:txBody>
      </p:sp>
      <p:sp>
        <p:nvSpPr>
          <p:cNvPr id="16404" name="Rectangle 18"/>
          <p:cNvSpPr>
            <a:spLocks noChangeArrowheads="1"/>
          </p:cNvSpPr>
          <p:nvPr/>
        </p:nvSpPr>
        <p:spPr bwMode="auto">
          <a:xfrm>
            <a:off x="8894763" y="46323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a:latin typeface="Times New Roman" pitchFamily="18" charset="0"/>
              </a:rPr>
              <a:t>n</a:t>
            </a:r>
          </a:p>
        </p:txBody>
      </p:sp>
      <p:sp>
        <p:nvSpPr>
          <p:cNvPr id="16405" name="Rectangle 19"/>
          <p:cNvSpPr>
            <a:spLocks noChangeArrowheads="1"/>
          </p:cNvSpPr>
          <p:nvPr/>
        </p:nvSpPr>
        <p:spPr bwMode="auto">
          <a:xfrm>
            <a:off x="477838" y="4022725"/>
            <a:ext cx="40876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dirty="0" err="1">
                <a:latin typeface="Times New Roman" pitchFamily="18" charset="0"/>
              </a:rPr>
              <a:t>s</a:t>
            </a:r>
            <a:r>
              <a:rPr lang="en-US" altLang="zh-TW" sz="2400" baseline="-25000" dirty="0" err="1">
                <a:latin typeface="Times New Roman" pitchFamily="18" charset="0"/>
              </a:rPr>
              <a:t>k</a:t>
            </a:r>
            <a:endParaRPr lang="en-US" altLang="zh-TW" sz="2400" baseline="-25000" dirty="0">
              <a:latin typeface="Times New Roman" pitchFamily="18" charset="0"/>
            </a:endParaRPr>
          </a:p>
        </p:txBody>
      </p:sp>
      <p:sp>
        <p:nvSpPr>
          <p:cNvPr id="16406" name="Line 20"/>
          <p:cNvSpPr>
            <a:spLocks noChangeShapeType="1"/>
          </p:cNvSpPr>
          <p:nvPr/>
        </p:nvSpPr>
        <p:spPr bwMode="auto">
          <a:xfrm flipV="1">
            <a:off x="1155700" y="3962400"/>
            <a:ext cx="0" cy="838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7" name="Freeform 21"/>
          <p:cNvSpPr>
            <a:spLocks/>
          </p:cNvSpPr>
          <p:nvPr/>
        </p:nvSpPr>
        <p:spPr bwMode="auto">
          <a:xfrm>
            <a:off x="1141413" y="4068763"/>
            <a:ext cx="1938337" cy="1800225"/>
          </a:xfrm>
          <a:custGeom>
            <a:avLst/>
            <a:gdLst>
              <a:gd name="T0" fmla="*/ 2147483647 w 1221"/>
              <a:gd name="T1" fmla="*/ 2147483647 h 1134"/>
              <a:gd name="T2" fmla="*/ 2147483647 w 1221"/>
              <a:gd name="T3" fmla="*/ 2147483647 h 1134"/>
              <a:gd name="T4" fmla="*/ 2147483647 w 1221"/>
              <a:gd name="T5" fmla="*/ 2147483647 h 1134"/>
              <a:gd name="T6" fmla="*/ 2147483647 w 1221"/>
              <a:gd name="T7" fmla="*/ 2147483647 h 1134"/>
              <a:gd name="T8" fmla="*/ 2147483647 w 1221"/>
              <a:gd name="T9" fmla="*/ 2147483647 h 1134"/>
              <a:gd name="T10" fmla="*/ 2147483647 w 1221"/>
              <a:gd name="T11" fmla="*/ 2147483647 h 1134"/>
              <a:gd name="T12" fmla="*/ 2147483647 w 1221"/>
              <a:gd name="T13" fmla="*/ 2147483647 h 1134"/>
              <a:gd name="T14" fmla="*/ 2147483647 w 1221"/>
              <a:gd name="T15" fmla="*/ 2147483647 h 1134"/>
              <a:gd name="T16" fmla="*/ 2147483647 w 1221"/>
              <a:gd name="T17" fmla="*/ 2147483647 h 1134"/>
              <a:gd name="T18" fmla="*/ 2147483647 w 1221"/>
              <a:gd name="T19" fmla="*/ 2147483647 h 1134"/>
              <a:gd name="T20" fmla="*/ 2147483647 w 1221"/>
              <a:gd name="T21" fmla="*/ 2147483647 h 1134"/>
              <a:gd name="T22" fmla="*/ 2147483647 w 1221"/>
              <a:gd name="T23" fmla="*/ 2147483647 h 1134"/>
              <a:gd name="T24" fmla="*/ 2147483647 w 1221"/>
              <a:gd name="T25" fmla="*/ 2147483647 h 1134"/>
              <a:gd name="T26" fmla="*/ 2147483647 w 1221"/>
              <a:gd name="T27" fmla="*/ 2147483647 h 1134"/>
              <a:gd name="T28" fmla="*/ 2147483647 w 1221"/>
              <a:gd name="T29" fmla="*/ 2147483647 h 1134"/>
              <a:gd name="T30" fmla="*/ 2147483647 w 1221"/>
              <a:gd name="T31" fmla="*/ 2147483647 h 1134"/>
              <a:gd name="T32" fmla="*/ 2147483647 w 1221"/>
              <a:gd name="T33" fmla="*/ 2147483647 h 1134"/>
              <a:gd name="T34" fmla="*/ 2147483647 w 1221"/>
              <a:gd name="T35" fmla="*/ 2147483647 h 1134"/>
              <a:gd name="T36" fmla="*/ 2147483647 w 1221"/>
              <a:gd name="T37" fmla="*/ 2147483647 h 1134"/>
              <a:gd name="T38" fmla="*/ 2147483647 w 1221"/>
              <a:gd name="T39" fmla="*/ 2147483647 h 1134"/>
              <a:gd name="T40" fmla="*/ 2147483647 w 1221"/>
              <a:gd name="T41" fmla="*/ 2147483647 h 1134"/>
              <a:gd name="T42" fmla="*/ 2147483647 w 1221"/>
              <a:gd name="T43" fmla="*/ 2147483647 h 1134"/>
              <a:gd name="T44" fmla="*/ 2147483647 w 1221"/>
              <a:gd name="T45" fmla="*/ 2147483647 h 1134"/>
              <a:gd name="T46" fmla="*/ 2147483647 w 1221"/>
              <a:gd name="T47" fmla="*/ 2147483647 h 1134"/>
              <a:gd name="T48" fmla="*/ 2147483647 w 1221"/>
              <a:gd name="T49" fmla="*/ 2147483647 h 1134"/>
              <a:gd name="T50" fmla="*/ 2147483647 w 1221"/>
              <a:gd name="T51" fmla="*/ 2147483647 h 1134"/>
              <a:gd name="T52" fmla="*/ 2147483647 w 1221"/>
              <a:gd name="T53" fmla="*/ 2147483647 h 1134"/>
              <a:gd name="T54" fmla="*/ 2147483647 w 1221"/>
              <a:gd name="T55" fmla="*/ 2147483647 h 1134"/>
              <a:gd name="T56" fmla="*/ 2147483647 w 1221"/>
              <a:gd name="T57" fmla="*/ 2147483647 h 1134"/>
              <a:gd name="T58" fmla="*/ 2147483647 w 1221"/>
              <a:gd name="T59" fmla="*/ 2147483647 h 1134"/>
              <a:gd name="T60" fmla="*/ 2147483647 w 1221"/>
              <a:gd name="T61" fmla="*/ 2147483647 h 1134"/>
              <a:gd name="T62" fmla="*/ 2147483647 w 1221"/>
              <a:gd name="T63" fmla="*/ 2147483647 h 1134"/>
              <a:gd name="T64" fmla="*/ 2147483647 w 1221"/>
              <a:gd name="T65" fmla="*/ 2147483647 h 1134"/>
              <a:gd name="T66" fmla="*/ 2147483647 w 1221"/>
              <a:gd name="T67" fmla="*/ 2147483647 h 1134"/>
              <a:gd name="T68" fmla="*/ 2147483647 w 1221"/>
              <a:gd name="T69" fmla="*/ 2147483647 h 1134"/>
              <a:gd name="T70" fmla="*/ 2147483647 w 1221"/>
              <a:gd name="T71" fmla="*/ 2147483647 h 1134"/>
              <a:gd name="T72" fmla="*/ 2147483647 w 1221"/>
              <a:gd name="T73" fmla="*/ 2147483647 h 1134"/>
              <a:gd name="T74" fmla="*/ 2147483647 w 1221"/>
              <a:gd name="T75" fmla="*/ 2147483647 h 1134"/>
              <a:gd name="T76" fmla="*/ 2147483647 w 1221"/>
              <a:gd name="T77" fmla="*/ 2147483647 h 1134"/>
              <a:gd name="T78" fmla="*/ 2147483647 w 1221"/>
              <a:gd name="T79" fmla="*/ 2147483647 h 1134"/>
              <a:gd name="T80" fmla="*/ 2147483647 w 1221"/>
              <a:gd name="T81" fmla="*/ 2147483647 h 1134"/>
              <a:gd name="T82" fmla="*/ 2147483647 w 1221"/>
              <a:gd name="T83" fmla="*/ 2147483647 h 1134"/>
              <a:gd name="T84" fmla="*/ 2147483647 w 1221"/>
              <a:gd name="T85" fmla="*/ 2147483647 h 1134"/>
              <a:gd name="T86" fmla="*/ 2147483647 w 1221"/>
              <a:gd name="T87" fmla="*/ 2147483647 h 1134"/>
              <a:gd name="T88" fmla="*/ 2147483647 w 1221"/>
              <a:gd name="T89" fmla="*/ 2147483647 h 1134"/>
              <a:gd name="T90" fmla="*/ 2147483647 w 1221"/>
              <a:gd name="T91" fmla="*/ 2147483647 h 1134"/>
              <a:gd name="T92" fmla="*/ 2147483647 w 1221"/>
              <a:gd name="T93" fmla="*/ 2147483647 h 1134"/>
              <a:gd name="T94" fmla="*/ 2147483647 w 1221"/>
              <a:gd name="T95" fmla="*/ 2147483647 h 1134"/>
              <a:gd name="T96" fmla="*/ 2147483647 w 1221"/>
              <a:gd name="T97" fmla="*/ 2147483647 h 1134"/>
              <a:gd name="T98" fmla="*/ 2147483647 w 1221"/>
              <a:gd name="T99" fmla="*/ 2147483647 h 1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21" h="1134">
                <a:moveTo>
                  <a:pt x="0" y="461"/>
                </a:moveTo>
                <a:lnTo>
                  <a:pt x="30" y="423"/>
                </a:lnTo>
                <a:lnTo>
                  <a:pt x="49" y="394"/>
                </a:lnTo>
                <a:lnTo>
                  <a:pt x="58" y="365"/>
                </a:lnTo>
                <a:lnTo>
                  <a:pt x="78" y="346"/>
                </a:lnTo>
                <a:lnTo>
                  <a:pt x="78" y="317"/>
                </a:lnTo>
                <a:lnTo>
                  <a:pt x="87" y="288"/>
                </a:lnTo>
                <a:lnTo>
                  <a:pt x="97" y="259"/>
                </a:lnTo>
                <a:lnTo>
                  <a:pt x="106" y="231"/>
                </a:lnTo>
                <a:lnTo>
                  <a:pt x="116" y="211"/>
                </a:lnTo>
                <a:lnTo>
                  <a:pt x="116" y="183"/>
                </a:lnTo>
                <a:lnTo>
                  <a:pt x="126" y="163"/>
                </a:lnTo>
                <a:lnTo>
                  <a:pt x="126" y="135"/>
                </a:lnTo>
                <a:lnTo>
                  <a:pt x="135" y="115"/>
                </a:lnTo>
                <a:lnTo>
                  <a:pt x="135" y="87"/>
                </a:lnTo>
                <a:lnTo>
                  <a:pt x="145" y="67"/>
                </a:lnTo>
                <a:lnTo>
                  <a:pt x="154" y="39"/>
                </a:lnTo>
                <a:lnTo>
                  <a:pt x="154" y="19"/>
                </a:lnTo>
                <a:lnTo>
                  <a:pt x="174" y="0"/>
                </a:lnTo>
                <a:lnTo>
                  <a:pt x="183" y="29"/>
                </a:lnTo>
                <a:lnTo>
                  <a:pt x="193" y="58"/>
                </a:lnTo>
                <a:lnTo>
                  <a:pt x="202" y="87"/>
                </a:lnTo>
                <a:lnTo>
                  <a:pt x="212" y="115"/>
                </a:lnTo>
                <a:lnTo>
                  <a:pt x="212" y="135"/>
                </a:lnTo>
                <a:lnTo>
                  <a:pt x="221" y="163"/>
                </a:lnTo>
                <a:lnTo>
                  <a:pt x="221" y="183"/>
                </a:lnTo>
                <a:lnTo>
                  <a:pt x="221" y="211"/>
                </a:lnTo>
                <a:lnTo>
                  <a:pt x="231" y="231"/>
                </a:lnTo>
                <a:lnTo>
                  <a:pt x="231" y="259"/>
                </a:lnTo>
                <a:lnTo>
                  <a:pt x="231" y="279"/>
                </a:lnTo>
                <a:lnTo>
                  <a:pt x="241" y="307"/>
                </a:lnTo>
                <a:lnTo>
                  <a:pt x="250" y="279"/>
                </a:lnTo>
                <a:lnTo>
                  <a:pt x="260" y="259"/>
                </a:lnTo>
                <a:lnTo>
                  <a:pt x="269" y="231"/>
                </a:lnTo>
                <a:lnTo>
                  <a:pt x="269" y="211"/>
                </a:lnTo>
                <a:lnTo>
                  <a:pt x="289" y="192"/>
                </a:lnTo>
                <a:lnTo>
                  <a:pt x="298" y="221"/>
                </a:lnTo>
                <a:lnTo>
                  <a:pt x="298" y="250"/>
                </a:lnTo>
                <a:lnTo>
                  <a:pt x="308" y="279"/>
                </a:lnTo>
                <a:lnTo>
                  <a:pt x="308" y="307"/>
                </a:lnTo>
                <a:lnTo>
                  <a:pt x="308" y="327"/>
                </a:lnTo>
                <a:lnTo>
                  <a:pt x="308" y="355"/>
                </a:lnTo>
                <a:lnTo>
                  <a:pt x="308" y="375"/>
                </a:lnTo>
                <a:lnTo>
                  <a:pt x="308" y="403"/>
                </a:lnTo>
                <a:lnTo>
                  <a:pt x="317" y="423"/>
                </a:lnTo>
                <a:lnTo>
                  <a:pt x="317" y="451"/>
                </a:lnTo>
                <a:lnTo>
                  <a:pt x="327" y="471"/>
                </a:lnTo>
                <a:lnTo>
                  <a:pt x="337" y="499"/>
                </a:lnTo>
                <a:lnTo>
                  <a:pt x="337" y="519"/>
                </a:lnTo>
                <a:lnTo>
                  <a:pt x="346" y="547"/>
                </a:lnTo>
                <a:lnTo>
                  <a:pt x="346" y="567"/>
                </a:lnTo>
                <a:lnTo>
                  <a:pt x="346" y="595"/>
                </a:lnTo>
                <a:lnTo>
                  <a:pt x="356" y="615"/>
                </a:lnTo>
                <a:lnTo>
                  <a:pt x="356" y="643"/>
                </a:lnTo>
                <a:lnTo>
                  <a:pt x="356" y="663"/>
                </a:lnTo>
                <a:lnTo>
                  <a:pt x="365" y="691"/>
                </a:lnTo>
                <a:lnTo>
                  <a:pt x="365" y="711"/>
                </a:lnTo>
                <a:lnTo>
                  <a:pt x="375" y="739"/>
                </a:lnTo>
                <a:lnTo>
                  <a:pt x="375" y="759"/>
                </a:lnTo>
                <a:lnTo>
                  <a:pt x="375" y="787"/>
                </a:lnTo>
                <a:lnTo>
                  <a:pt x="375" y="807"/>
                </a:lnTo>
                <a:lnTo>
                  <a:pt x="385" y="835"/>
                </a:lnTo>
                <a:lnTo>
                  <a:pt x="385" y="855"/>
                </a:lnTo>
                <a:lnTo>
                  <a:pt x="385" y="883"/>
                </a:lnTo>
                <a:lnTo>
                  <a:pt x="385" y="979"/>
                </a:lnTo>
                <a:lnTo>
                  <a:pt x="394" y="1056"/>
                </a:lnTo>
                <a:lnTo>
                  <a:pt x="394" y="1133"/>
                </a:lnTo>
                <a:lnTo>
                  <a:pt x="423" y="1123"/>
                </a:lnTo>
                <a:lnTo>
                  <a:pt x="423" y="1095"/>
                </a:lnTo>
                <a:lnTo>
                  <a:pt x="423" y="1075"/>
                </a:lnTo>
                <a:lnTo>
                  <a:pt x="423" y="1047"/>
                </a:lnTo>
                <a:lnTo>
                  <a:pt x="433" y="1027"/>
                </a:lnTo>
                <a:lnTo>
                  <a:pt x="433" y="999"/>
                </a:lnTo>
                <a:lnTo>
                  <a:pt x="442" y="979"/>
                </a:lnTo>
                <a:lnTo>
                  <a:pt x="452" y="951"/>
                </a:lnTo>
                <a:lnTo>
                  <a:pt x="452" y="931"/>
                </a:lnTo>
                <a:lnTo>
                  <a:pt x="461" y="903"/>
                </a:lnTo>
                <a:lnTo>
                  <a:pt x="471" y="883"/>
                </a:lnTo>
                <a:lnTo>
                  <a:pt x="481" y="855"/>
                </a:lnTo>
                <a:lnTo>
                  <a:pt x="481" y="835"/>
                </a:lnTo>
                <a:lnTo>
                  <a:pt x="481" y="807"/>
                </a:lnTo>
                <a:lnTo>
                  <a:pt x="490" y="835"/>
                </a:lnTo>
                <a:lnTo>
                  <a:pt x="500" y="855"/>
                </a:lnTo>
                <a:lnTo>
                  <a:pt x="500" y="883"/>
                </a:lnTo>
                <a:lnTo>
                  <a:pt x="509" y="903"/>
                </a:lnTo>
                <a:lnTo>
                  <a:pt x="509" y="931"/>
                </a:lnTo>
                <a:lnTo>
                  <a:pt x="529" y="931"/>
                </a:lnTo>
                <a:lnTo>
                  <a:pt x="538" y="903"/>
                </a:lnTo>
                <a:lnTo>
                  <a:pt x="538" y="883"/>
                </a:lnTo>
                <a:lnTo>
                  <a:pt x="538" y="855"/>
                </a:lnTo>
                <a:lnTo>
                  <a:pt x="538" y="835"/>
                </a:lnTo>
                <a:lnTo>
                  <a:pt x="538" y="807"/>
                </a:lnTo>
                <a:lnTo>
                  <a:pt x="538" y="787"/>
                </a:lnTo>
                <a:lnTo>
                  <a:pt x="538" y="759"/>
                </a:lnTo>
                <a:lnTo>
                  <a:pt x="538" y="739"/>
                </a:lnTo>
                <a:lnTo>
                  <a:pt x="538" y="711"/>
                </a:lnTo>
                <a:lnTo>
                  <a:pt x="548" y="691"/>
                </a:lnTo>
                <a:lnTo>
                  <a:pt x="557" y="663"/>
                </a:lnTo>
                <a:lnTo>
                  <a:pt x="557" y="643"/>
                </a:lnTo>
                <a:lnTo>
                  <a:pt x="577" y="615"/>
                </a:lnTo>
                <a:lnTo>
                  <a:pt x="577" y="595"/>
                </a:lnTo>
                <a:lnTo>
                  <a:pt x="586" y="567"/>
                </a:lnTo>
                <a:lnTo>
                  <a:pt x="596" y="538"/>
                </a:lnTo>
                <a:lnTo>
                  <a:pt x="596" y="509"/>
                </a:lnTo>
                <a:lnTo>
                  <a:pt x="615" y="480"/>
                </a:lnTo>
                <a:lnTo>
                  <a:pt x="615" y="442"/>
                </a:lnTo>
                <a:lnTo>
                  <a:pt x="625" y="403"/>
                </a:lnTo>
                <a:lnTo>
                  <a:pt x="634" y="375"/>
                </a:lnTo>
                <a:lnTo>
                  <a:pt x="634" y="355"/>
                </a:lnTo>
                <a:lnTo>
                  <a:pt x="644" y="327"/>
                </a:lnTo>
                <a:lnTo>
                  <a:pt x="644" y="307"/>
                </a:lnTo>
                <a:lnTo>
                  <a:pt x="653" y="279"/>
                </a:lnTo>
                <a:lnTo>
                  <a:pt x="653" y="259"/>
                </a:lnTo>
                <a:lnTo>
                  <a:pt x="663" y="231"/>
                </a:lnTo>
                <a:lnTo>
                  <a:pt x="663" y="211"/>
                </a:lnTo>
                <a:lnTo>
                  <a:pt x="673" y="183"/>
                </a:lnTo>
                <a:lnTo>
                  <a:pt x="673" y="163"/>
                </a:lnTo>
                <a:lnTo>
                  <a:pt x="673" y="135"/>
                </a:lnTo>
                <a:lnTo>
                  <a:pt x="682" y="115"/>
                </a:lnTo>
                <a:lnTo>
                  <a:pt x="692" y="87"/>
                </a:lnTo>
                <a:lnTo>
                  <a:pt x="692" y="67"/>
                </a:lnTo>
                <a:lnTo>
                  <a:pt x="701" y="39"/>
                </a:lnTo>
                <a:lnTo>
                  <a:pt x="711" y="19"/>
                </a:lnTo>
                <a:lnTo>
                  <a:pt x="740" y="29"/>
                </a:lnTo>
                <a:lnTo>
                  <a:pt x="740" y="58"/>
                </a:lnTo>
                <a:lnTo>
                  <a:pt x="749" y="87"/>
                </a:lnTo>
                <a:lnTo>
                  <a:pt x="759" y="115"/>
                </a:lnTo>
                <a:lnTo>
                  <a:pt x="778" y="144"/>
                </a:lnTo>
                <a:lnTo>
                  <a:pt x="788" y="173"/>
                </a:lnTo>
                <a:lnTo>
                  <a:pt x="788" y="202"/>
                </a:lnTo>
                <a:lnTo>
                  <a:pt x="797" y="231"/>
                </a:lnTo>
                <a:lnTo>
                  <a:pt x="807" y="259"/>
                </a:lnTo>
                <a:lnTo>
                  <a:pt x="836" y="240"/>
                </a:lnTo>
                <a:lnTo>
                  <a:pt x="855" y="269"/>
                </a:lnTo>
                <a:lnTo>
                  <a:pt x="864" y="298"/>
                </a:lnTo>
                <a:lnTo>
                  <a:pt x="884" y="317"/>
                </a:lnTo>
                <a:lnTo>
                  <a:pt x="893" y="346"/>
                </a:lnTo>
                <a:lnTo>
                  <a:pt x="893" y="375"/>
                </a:lnTo>
                <a:lnTo>
                  <a:pt x="893" y="403"/>
                </a:lnTo>
                <a:lnTo>
                  <a:pt x="893" y="423"/>
                </a:lnTo>
                <a:lnTo>
                  <a:pt x="903" y="451"/>
                </a:lnTo>
                <a:lnTo>
                  <a:pt x="903" y="471"/>
                </a:lnTo>
                <a:lnTo>
                  <a:pt x="903" y="499"/>
                </a:lnTo>
                <a:lnTo>
                  <a:pt x="903" y="519"/>
                </a:lnTo>
                <a:lnTo>
                  <a:pt x="903" y="547"/>
                </a:lnTo>
                <a:lnTo>
                  <a:pt x="903" y="567"/>
                </a:lnTo>
                <a:lnTo>
                  <a:pt x="903" y="595"/>
                </a:lnTo>
                <a:lnTo>
                  <a:pt x="903" y="615"/>
                </a:lnTo>
                <a:lnTo>
                  <a:pt x="912" y="643"/>
                </a:lnTo>
                <a:lnTo>
                  <a:pt x="912" y="663"/>
                </a:lnTo>
                <a:lnTo>
                  <a:pt x="912" y="691"/>
                </a:lnTo>
                <a:lnTo>
                  <a:pt x="912" y="711"/>
                </a:lnTo>
                <a:lnTo>
                  <a:pt x="922" y="739"/>
                </a:lnTo>
                <a:lnTo>
                  <a:pt x="922" y="759"/>
                </a:lnTo>
                <a:lnTo>
                  <a:pt x="932" y="787"/>
                </a:lnTo>
                <a:lnTo>
                  <a:pt x="932" y="807"/>
                </a:lnTo>
                <a:lnTo>
                  <a:pt x="932" y="835"/>
                </a:lnTo>
                <a:lnTo>
                  <a:pt x="932" y="855"/>
                </a:lnTo>
                <a:lnTo>
                  <a:pt x="941" y="883"/>
                </a:lnTo>
                <a:lnTo>
                  <a:pt x="941" y="903"/>
                </a:lnTo>
                <a:lnTo>
                  <a:pt x="941" y="931"/>
                </a:lnTo>
                <a:lnTo>
                  <a:pt x="951" y="951"/>
                </a:lnTo>
                <a:lnTo>
                  <a:pt x="951" y="979"/>
                </a:lnTo>
                <a:lnTo>
                  <a:pt x="951" y="999"/>
                </a:lnTo>
                <a:lnTo>
                  <a:pt x="960" y="1027"/>
                </a:lnTo>
                <a:lnTo>
                  <a:pt x="960" y="1047"/>
                </a:lnTo>
                <a:lnTo>
                  <a:pt x="970" y="1075"/>
                </a:lnTo>
                <a:lnTo>
                  <a:pt x="980" y="1095"/>
                </a:lnTo>
                <a:lnTo>
                  <a:pt x="989" y="1123"/>
                </a:lnTo>
                <a:lnTo>
                  <a:pt x="1018" y="1104"/>
                </a:lnTo>
                <a:lnTo>
                  <a:pt x="1018" y="1075"/>
                </a:lnTo>
                <a:lnTo>
                  <a:pt x="1028" y="1037"/>
                </a:lnTo>
                <a:lnTo>
                  <a:pt x="1037" y="1008"/>
                </a:lnTo>
                <a:lnTo>
                  <a:pt x="1037" y="979"/>
                </a:lnTo>
                <a:lnTo>
                  <a:pt x="1047" y="951"/>
                </a:lnTo>
                <a:lnTo>
                  <a:pt x="1056" y="931"/>
                </a:lnTo>
                <a:lnTo>
                  <a:pt x="1076" y="903"/>
                </a:lnTo>
                <a:lnTo>
                  <a:pt x="1095" y="883"/>
                </a:lnTo>
                <a:lnTo>
                  <a:pt x="1124" y="883"/>
                </a:lnTo>
                <a:lnTo>
                  <a:pt x="1124" y="903"/>
                </a:lnTo>
                <a:lnTo>
                  <a:pt x="1133" y="931"/>
                </a:lnTo>
                <a:lnTo>
                  <a:pt x="1133" y="903"/>
                </a:lnTo>
                <a:lnTo>
                  <a:pt x="1143" y="883"/>
                </a:lnTo>
                <a:lnTo>
                  <a:pt x="1152" y="855"/>
                </a:lnTo>
                <a:lnTo>
                  <a:pt x="1162" y="835"/>
                </a:lnTo>
                <a:lnTo>
                  <a:pt x="1162" y="807"/>
                </a:lnTo>
                <a:lnTo>
                  <a:pt x="1172" y="787"/>
                </a:lnTo>
                <a:lnTo>
                  <a:pt x="1172" y="759"/>
                </a:lnTo>
                <a:lnTo>
                  <a:pt x="1172" y="730"/>
                </a:lnTo>
                <a:lnTo>
                  <a:pt x="1181" y="701"/>
                </a:lnTo>
                <a:lnTo>
                  <a:pt x="1191" y="663"/>
                </a:lnTo>
                <a:lnTo>
                  <a:pt x="1191" y="643"/>
                </a:lnTo>
                <a:lnTo>
                  <a:pt x="1191" y="615"/>
                </a:lnTo>
                <a:lnTo>
                  <a:pt x="1191" y="595"/>
                </a:lnTo>
                <a:lnTo>
                  <a:pt x="1191" y="567"/>
                </a:lnTo>
                <a:lnTo>
                  <a:pt x="1200" y="547"/>
                </a:lnTo>
                <a:lnTo>
                  <a:pt x="1200" y="519"/>
                </a:lnTo>
                <a:lnTo>
                  <a:pt x="1210" y="499"/>
                </a:lnTo>
                <a:lnTo>
                  <a:pt x="1220" y="471"/>
                </a:lnTo>
                <a:lnTo>
                  <a:pt x="1220" y="451"/>
                </a:lnTo>
                <a:lnTo>
                  <a:pt x="1220" y="471"/>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8" name="Freeform 22"/>
          <p:cNvSpPr>
            <a:spLocks/>
          </p:cNvSpPr>
          <p:nvPr/>
        </p:nvSpPr>
        <p:spPr bwMode="auto">
          <a:xfrm>
            <a:off x="3046413" y="4068763"/>
            <a:ext cx="1938337" cy="1800225"/>
          </a:xfrm>
          <a:custGeom>
            <a:avLst/>
            <a:gdLst>
              <a:gd name="T0" fmla="*/ 2147483647 w 1221"/>
              <a:gd name="T1" fmla="*/ 2147483647 h 1134"/>
              <a:gd name="T2" fmla="*/ 2147483647 w 1221"/>
              <a:gd name="T3" fmla="*/ 2147483647 h 1134"/>
              <a:gd name="T4" fmla="*/ 2147483647 w 1221"/>
              <a:gd name="T5" fmla="*/ 2147483647 h 1134"/>
              <a:gd name="T6" fmla="*/ 2147483647 w 1221"/>
              <a:gd name="T7" fmla="*/ 2147483647 h 1134"/>
              <a:gd name="T8" fmla="*/ 2147483647 w 1221"/>
              <a:gd name="T9" fmla="*/ 2147483647 h 1134"/>
              <a:gd name="T10" fmla="*/ 2147483647 w 1221"/>
              <a:gd name="T11" fmla="*/ 2147483647 h 1134"/>
              <a:gd name="T12" fmla="*/ 2147483647 w 1221"/>
              <a:gd name="T13" fmla="*/ 2147483647 h 1134"/>
              <a:gd name="T14" fmla="*/ 2147483647 w 1221"/>
              <a:gd name="T15" fmla="*/ 2147483647 h 1134"/>
              <a:gd name="T16" fmla="*/ 2147483647 w 1221"/>
              <a:gd name="T17" fmla="*/ 2147483647 h 1134"/>
              <a:gd name="T18" fmla="*/ 2147483647 w 1221"/>
              <a:gd name="T19" fmla="*/ 2147483647 h 1134"/>
              <a:gd name="T20" fmla="*/ 2147483647 w 1221"/>
              <a:gd name="T21" fmla="*/ 2147483647 h 1134"/>
              <a:gd name="T22" fmla="*/ 2147483647 w 1221"/>
              <a:gd name="T23" fmla="*/ 2147483647 h 1134"/>
              <a:gd name="T24" fmla="*/ 2147483647 w 1221"/>
              <a:gd name="T25" fmla="*/ 2147483647 h 1134"/>
              <a:gd name="T26" fmla="*/ 2147483647 w 1221"/>
              <a:gd name="T27" fmla="*/ 2147483647 h 1134"/>
              <a:gd name="T28" fmla="*/ 2147483647 w 1221"/>
              <a:gd name="T29" fmla="*/ 2147483647 h 1134"/>
              <a:gd name="T30" fmla="*/ 2147483647 w 1221"/>
              <a:gd name="T31" fmla="*/ 2147483647 h 1134"/>
              <a:gd name="T32" fmla="*/ 2147483647 w 1221"/>
              <a:gd name="T33" fmla="*/ 2147483647 h 1134"/>
              <a:gd name="T34" fmla="*/ 2147483647 w 1221"/>
              <a:gd name="T35" fmla="*/ 2147483647 h 1134"/>
              <a:gd name="T36" fmla="*/ 2147483647 w 1221"/>
              <a:gd name="T37" fmla="*/ 2147483647 h 1134"/>
              <a:gd name="T38" fmla="*/ 2147483647 w 1221"/>
              <a:gd name="T39" fmla="*/ 2147483647 h 1134"/>
              <a:gd name="T40" fmla="*/ 2147483647 w 1221"/>
              <a:gd name="T41" fmla="*/ 2147483647 h 1134"/>
              <a:gd name="T42" fmla="*/ 2147483647 w 1221"/>
              <a:gd name="T43" fmla="*/ 2147483647 h 1134"/>
              <a:gd name="T44" fmla="*/ 2147483647 w 1221"/>
              <a:gd name="T45" fmla="*/ 2147483647 h 1134"/>
              <a:gd name="T46" fmla="*/ 2147483647 w 1221"/>
              <a:gd name="T47" fmla="*/ 2147483647 h 1134"/>
              <a:gd name="T48" fmla="*/ 2147483647 w 1221"/>
              <a:gd name="T49" fmla="*/ 2147483647 h 1134"/>
              <a:gd name="T50" fmla="*/ 2147483647 w 1221"/>
              <a:gd name="T51" fmla="*/ 2147483647 h 1134"/>
              <a:gd name="T52" fmla="*/ 2147483647 w 1221"/>
              <a:gd name="T53" fmla="*/ 2147483647 h 1134"/>
              <a:gd name="T54" fmla="*/ 2147483647 w 1221"/>
              <a:gd name="T55" fmla="*/ 2147483647 h 1134"/>
              <a:gd name="T56" fmla="*/ 2147483647 w 1221"/>
              <a:gd name="T57" fmla="*/ 2147483647 h 1134"/>
              <a:gd name="T58" fmla="*/ 2147483647 w 1221"/>
              <a:gd name="T59" fmla="*/ 2147483647 h 1134"/>
              <a:gd name="T60" fmla="*/ 2147483647 w 1221"/>
              <a:gd name="T61" fmla="*/ 2147483647 h 1134"/>
              <a:gd name="T62" fmla="*/ 2147483647 w 1221"/>
              <a:gd name="T63" fmla="*/ 2147483647 h 1134"/>
              <a:gd name="T64" fmla="*/ 2147483647 w 1221"/>
              <a:gd name="T65" fmla="*/ 2147483647 h 1134"/>
              <a:gd name="T66" fmla="*/ 2147483647 w 1221"/>
              <a:gd name="T67" fmla="*/ 2147483647 h 1134"/>
              <a:gd name="T68" fmla="*/ 2147483647 w 1221"/>
              <a:gd name="T69" fmla="*/ 2147483647 h 1134"/>
              <a:gd name="T70" fmla="*/ 2147483647 w 1221"/>
              <a:gd name="T71" fmla="*/ 2147483647 h 1134"/>
              <a:gd name="T72" fmla="*/ 2147483647 w 1221"/>
              <a:gd name="T73" fmla="*/ 2147483647 h 1134"/>
              <a:gd name="T74" fmla="*/ 2147483647 w 1221"/>
              <a:gd name="T75" fmla="*/ 2147483647 h 1134"/>
              <a:gd name="T76" fmla="*/ 2147483647 w 1221"/>
              <a:gd name="T77" fmla="*/ 2147483647 h 1134"/>
              <a:gd name="T78" fmla="*/ 2147483647 w 1221"/>
              <a:gd name="T79" fmla="*/ 2147483647 h 1134"/>
              <a:gd name="T80" fmla="*/ 2147483647 w 1221"/>
              <a:gd name="T81" fmla="*/ 2147483647 h 1134"/>
              <a:gd name="T82" fmla="*/ 2147483647 w 1221"/>
              <a:gd name="T83" fmla="*/ 2147483647 h 1134"/>
              <a:gd name="T84" fmla="*/ 2147483647 w 1221"/>
              <a:gd name="T85" fmla="*/ 2147483647 h 1134"/>
              <a:gd name="T86" fmla="*/ 2147483647 w 1221"/>
              <a:gd name="T87" fmla="*/ 2147483647 h 1134"/>
              <a:gd name="T88" fmla="*/ 2147483647 w 1221"/>
              <a:gd name="T89" fmla="*/ 2147483647 h 1134"/>
              <a:gd name="T90" fmla="*/ 2147483647 w 1221"/>
              <a:gd name="T91" fmla="*/ 2147483647 h 1134"/>
              <a:gd name="T92" fmla="*/ 2147483647 w 1221"/>
              <a:gd name="T93" fmla="*/ 2147483647 h 1134"/>
              <a:gd name="T94" fmla="*/ 2147483647 w 1221"/>
              <a:gd name="T95" fmla="*/ 2147483647 h 1134"/>
              <a:gd name="T96" fmla="*/ 2147483647 w 1221"/>
              <a:gd name="T97" fmla="*/ 2147483647 h 1134"/>
              <a:gd name="T98" fmla="*/ 2147483647 w 1221"/>
              <a:gd name="T99" fmla="*/ 2147483647 h 1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21" h="1134">
                <a:moveTo>
                  <a:pt x="0" y="461"/>
                </a:moveTo>
                <a:lnTo>
                  <a:pt x="30" y="423"/>
                </a:lnTo>
                <a:lnTo>
                  <a:pt x="49" y="394"/>
                </a:lnTo>
                <a:lnTo>
                  <a:pt x="58" y="365"/>
                </a:lnTo>
                <a:lnTo>
                  <a:pt x="78" y="346"/>
                </a:lnTo>
                <a:lnTo>
                  <a:pt x="78" y="317"/>
                </a:lnTo>
                <a:lnTo>
                  <a:pt x="87" y="288"/>
                </a:lnTo>
                <a:lnTo>
                  <a:pt x="97" y="259"/>
                </a:lnTo>
                <a:lnTo>
                  <a:pt x="106" y="231"/>
                </a:lnTo>
                <a:lnTo>
                  <a:pt x="116" y="211"/>
                </a:lnTo>
                <a:lnTo>
                  <a:pt x="116" y="183"/>
                </a:lnTo>
                <a:lnTo>
                  <a:pt x="126" y="163"/>
                </a:lnTo>
                <a:lnTo>
                  <a:pt x="126" y="135"/>
                </a:lnTo>
                <a:lnTo>
                  <a:pt x="135" y="115"/>
                </a:lnTo>
                <a:lnTo>
                  <a:pt x="135" y="87"/>
                </a:lnTo>
                <a:lnTo>
                  <a:pt x="145" y="67"/>
                </a:lnTo>
                <a:lnTo>
                  <a:pt x="154" y="39"/>
                </a:lnTo>
                <a:lnTo>
                  <a:pt x="154" y="19"/>
                </a:lnTo>
                <a:lnTo>
                  <a:pt x="174" y="0"/>
                </a:lnTo>
                <a:lnTo>
                  <a:pt x="183" y="29"/>
                </a:lnTo>
                <a:lnTo>
                  <a:pt x="193" y="58"/>
                </a:lnTo>
                <a:lnTo>
                  <a:pt x="202" y="87"/>
                </a:lnTo>
                <a:lnTo>
                  <a:pt x="212" y="115"/>
                </a:lnTo>
                <a:lnTo>
                  <a:pt x="212" y="135"/>
                </a:lnTo>
                <a:lnTo>
                  <a:pt x="221" y="163"/>
                </a:lnTo>
                <a:lnTo>
                  <a:pt x="221" y="183"/>
                </a:lnTo>
                <a:lnTo>
                  <a:pt x="221" y="211"/>
                </a:lnTo>
                <a:lnTo>
                  <a:pt x="231" y="231"/>
                </a:lnTo>
                <a:lnTo>
                  <a:pt x="231" y="259"/>
                </a:lnTo>
                <a:lnTo>
                  <a:pt x="231" y="279"/>
                </a:lnTo>
                <a:lnTo>
                  <a:pt x="241" y="307"/>
                </a:lnTo>
                <a:lnTo>
                  <a:pt x="250" y="279"/>
                </a:lnTo>
                <a:lnTo>
                  <a:pt x="260" y="259"/>
                </a:lnTo>
                <a:lnTo>
                  <a:pt x="269" y="231"/>
                </a:lnTo>
                <a:lnTo>
                  <a:pt x="269" y="211"/>
                </a:lnTo>
                <a:lnTo>
                  <a:pt x="289" y="192"/>
                </a:lnTo>
                <a:lnTo>
                  <a:pt x="298" y="221"/>
                </a:lnTo>
                <a:lnTo>
                  <a:pt x="298" y="250"/>
                </a:lnTo>
                <a:lnTo>
                  <a:pt x="308" y="279"/>
                </a:lnTo>
                <a:lnTo>
                  <a:pt x="308" y="307"/>
                </a:lnTo>
                <a:lnTo>
                  <a:pt x="308" y="327"/>
                </a:lnTo>
                <a:lnTo>
                  <a:pt x="308" y="355"/>
                </a:lnTo>
                <a:lnTo>
                  <a:pt x="308" y="375"/>
                </a:lnTo>
                <a:lnTo>
                  <a:pt x="308" y="403"/>
                </a:lnTo>
                <a:lnTo>
                  <a:pt x="317" y="423"/>
                </a:lnTo>
                <a:lnTo>
                  <a:pt x="317" y="451"/>
                </a:lnTo>
                <a:lnTo>
                  <a:pt x="327" y="471"/>
                </a:lnTo>
                <a:lnTo>
                  <a:pt x="337" y="499"/>
                </a:lnTo>
                <a:lnTo>
                  <a:pt x="337" y="519"/>
                </a:lnTo>
                <a:lnTo>
                  <a:pt x="346" y="547"/>
                </a:lnTo>
                <a:lnTo>
                  <a:pt x="346" y="567"/>
                </a:lnTo>
                <a:lnTo>
                  <a:pt x="346" y="595"/>
                </a:lnTo>
                <a:lnTo>
                  <a:pt x="356" y="615"/>
                </a:lnTo>
                <a:lnTo>
                  <a:pt x="356" y="643"/>
                </a:lnTo>
                <a:lnTo>
                  <a:pt x="356" y="663"/>
                </a:lnTo>
                <a:lnTo>
                  <a:pt x="365" y="691"/>
                </a:lnTo>
                <a:lnTo>
                  <a:pt x="365" y="711"/>
                </a:lnTo>
                <a:lnTo>
                  <a:pt x="375" y="739"/>
                </a:lnTo>
                <a:lnTo>
                  <a:pt x="375" y="759"/>
                </a:lnTo>
                <a:lnTo>
                  <a:pt x="375" y="787"/>
                </a:lnTo>
                <a:lnTo>
                  <a:pt x="375" y="807"/>
                </a:lnTo>
                <a:lnTo>
                  <a:pt x="385" y="835"/>
                </a:lnTo>
                <a:lnTo>
                  <a:pt x="385" y="855"/>
                </a:lnTo>
                <a:lnTo>
                  <a:pt x="385" y="883"/>
                </a:lnTo>
                <a:lnTo>
                  <a:pt x="385" y="979"/>
                </a:lnTo>
                <a:lnTo>
                  <a:pt x="394" y="1056"/>
                </a:lnTo>
                <a:lnTo>
                  <a:pt x="394" y="1133"/>
                </a:lnTo>
                <a:lnTo>
                  <a:pt x="423" y="1123"/>
                </a:lnTo>
                <a:lnTo>
                  <a:pt x="423" y="1095"/>
                </a:lnTo>
                <a:lnTo>
                  <a:pt x="423" y="1075"/>
                </a:lnTo>
                <a:lnTo>
                  <a:pt x="423" y="1047"/>
                </a:lnTo>
                <a:lnTo>
                  <a:pt x="433" y="1027"/>
                </a:lnTo>
                <a:lnTo>
                  <a:pt x="433" y="999"/>
                </a:lnTo>
                <a:lnTo>
                  <a:pt x="442" y="979"/>
                </a:lnTo>
                <a:lnTo>
                  <a:pt x="452" y="951"/>
                </a:lnTo>
                <a:lnTo>
                  <a:pt x="452" y="931"/>
                </a:lnTo>
                <a:lnTo>
                  <a:pt x="461" y="903"/>
                </a:lnTo>
                <a:lnTo>
                  <a:pt x="471" y="883"/>
                </a:lnTo>
                <a:lnTo>
                  <a:pt x="481" y="855"/>
                </a:lnTo>
                <a:lnTo>
                  <a:pt x="481" y="835"/>
                </a:lnTo>
                <a:lnTo>
                  <a:pt x="481" y="807"/>
                </a:lnTo>
                <a:lnTo>
                  <a:pt x="490" y="835"/>
                </a:lnTo>
                <a:lnTo>
                  <a:pt x="500" y="855"/>
                </a:lnTo>
                <a:lnTo>
                  <a:pt x="500" y="883"/>
                </a:lnTo>
                <a:lnTo>
                  <a:pt x="509" y="903"/>
                </a:lnTo>
                <a:lnTo>
                  <a:pt x="509" y="931"/>
                </a:lnTo>
                <a:lnTo>
                  <a:pt x="529" y="931"/>
                </a:lnTo>
                <a:lnTo>
                  <a:pt x="538" y="903"/>
                </a:lnTo>
                <a:lnTo>
                  <a:pt x="538" y="883"/>
                </a:lnTo>
                <a:lnTo>
                  <a:pt x="538" y="855"/>
                </a:lnTo>
                <a:lnTo>
                  <a:pt x="538" y="835"/>
                </a:lnTo>
                <a:lnTo>
                  <a:pt x="538" y="807"/>
                </a:lnTo>
                <a:lnTo>
                  <a:pt x="538" y="787"/>
                </a:lnTo>
                <a:lnTo>
                  <a:pt x="538" y="759"/>
                </a:lnTo>
                <a:lnTo>
                  <a:pt x="538" y="739"/>
                </a:lnTo>
                <a:lnTo>
                  <a:pt x="538" y="711"/>
                </a:lnTo>
                <a:lnTo>
                  <a:pt x="548" y="691"/>
                </a:lnTo>
                <a:lnTo>
                  <a:pt x="557" y="663"/>
                </a:lnTo>
                <a:lnTo>
                  <a:pt x="557" y="643"/>
                </a:lnTo>
                <a:lnTo>
                  <a:pt x="577" y="615"/>
                </a:lnTo>
                <a:lnTo>
                  <a:pt x="577" y="595"/>
                </a:lnTo>
                <a:lnTo>
                  <a:pt x="586" y="567"/>
                </a:lnTo>
                <a:lnTo>
                  <a:pt x="596" y="538"/>
                </a:lnTo>
                <a:lnTo>
                  <a:pt x="596" y="509"/>
                </a:lnTo>
                <a:lnTo>
                  <a:pt x="615" y="480"/>
                </a:lnTo>
                <a:lnTo>
                  <a:pt x="615" y="442"/>
                </a:lnTo>
                <a:lnTo>
                  <a:pt x="625" y="403"/>
                </a:lnTo>
                <a:lnTo>
                  <a:pt x="634" y="375"/>
                </a:lnTo>
                <a:lnTo>
                  <a:pt x="634" y="355"/>
                </a:lnTo>
                <a:lnTo>
                  <a:pt x="644" y="327"/>
                </a:lnTo>
                <a:lnTo>
                  <a:pt x="644" y="307"/>
                </a:lnTo>
                <a:lnTo>
                  <a:pt x="653" y="279"/>
                </a:lnTo>
                <a:lnTo>
                  <a:pt x="653" y="259"/>
                </a:lnTo>
                <a:lnTo>
                  <a:pt x="663" y="231"/>
                </a:lnTo>
                <a:lnTo>
                  <a:pt x="663" y="211"/>
                </a:lnTo>
                <a:lnTo>
                  <a:pt x="673" y="183"/>
                </a:lnTo>
                <a:lnTo>
                  <a:pt x="673" y="163"/>
                </a:lnTo>
                <a:lnTo>
                  <a:pt x="673" y="135"/>
                </a:lnTo>
                <a:lnTo>
                  <a:pt x="682" y="115"/>
                </a:lnTo>
                <a:lnTo>
                  <a:pt x="692" y="87"/>
                </a:lnTo>
                <a:lnTo>
                  <a:pt x="692" y="67"/>
                </a:lnTo>
                <a:lnTo>
                  <a:pt x="701" y="39"/>
                </a:lnTo>
                <a:lnTo>
                  <a:pt x="711" y="19"/>
                </a:lnTo>
                <a:lnTo>
                  <a:pt x="740" y="29"/>
                </a:lnTo>
                <a:lnTo>
                  <a:pt x="740" y="58"/>
                </a:lnTo>
                <a:lnTo>
                  <a:pt x="749" y="87"/>
                </a:lnTo>
                <a:lnTo>
                  <a:pt x="759" y="115"/>
                </a:lnTo>
                <a:lnTo>
                  <a:pt x="778" y="144"/>
                </a:lnTo>
                <a:lnTo>
                  <a:pt x="788" y="173"/>
                </a:lnTo>
                <a:lnTo>
                  <a:pt x="788" y="202"/>
                </a:lnTo>
                <a:lnTo>
                  <a:pt x="797" y="231"/>
                </a:lnTo>
                <a:lnTo>
                  <a:pt x="807" y="259"/>
                </a:lnTo>
                <a:lnTo>
                  <a:pt x="836" y="240"/>
                </a:lnTo>
                <a:lnTo>
                  <a:pt x="855" y="269"/>
                </a:lnTo>
                <a:lnTo>
                  <a:pt x="864" y="298"/>
                </a:lnTo>
                <a:lnTo>
                  <a:pt x="884" y="317"/>
                </a:lnTo>
                <a:lnTo>
                  <a:pt x="893" y="346"/>
                </a:lnTo>
                <a:lnTo>
                  <a:pt x="893" y="375"/>
                </a:lnTo>
                <a:lnTo>
                  <a:pt x="893" y="403"/>
                </a:lnTo>
                <a:lnTo>
                  <a:pt x="893" y="423"/>
                </a:lnTo>
                <a:lnTo>
                  <a:pt x="903" y="451"/>
                </a:lnTo>
                <a:lnTo>
                  <a:pt x="903" y="471"/>
                </a:lnTo>
                <a:lnTo>
                  <a:pt x="903" y="499"/>
                </a:lnTo>
                <a:lnTo>
                  <a:pt x="903" y="519"/>
                </a:lnTo>
                <a:lnTo>
                  <a:pt x="903" y="547"/>
                </a:lnTo>
                <a:lnTo>
                  <a:pt x="903" y="567"/>
                </a:lnTo>
                <a:lnTo>
                  <a:pt x="903" y="595"/>
                </a:lnTo>
                <a:lnTo>
                  <a:pt x="903" y="615"/>
                </a:lnTo>
                <a:lnTo>
                  <a:pt x="912" y="643"/>
                </a:lnTo>
                <a:lnTo>
                  <a:pt x="912" y="663"/>
                </a:lnTo>
                <a:lnTo>
                  <a:pt x="912" y="691"/>
                </a:lnTo>
                <a:lnTo>
                  <a:pt x="912" y="711"/>
                </a:lnTo>
                <a:lnTo>
                  <a:pt x="922" y="739"/>
                </a:lnTo>
                <a:lnTo>
                  <a:pt x="922" y="759"/>
                </a:lnTo>
                <a:lnTo>
                  <a:pt x="932" y="787"/>
                </a:lnTo>
                <a:lnTo>
                  <a:pt x="932" y="807"/>
                </a:lnTo>
                <a:lnTo>
                  <a:pt x="932" y="835"/>
                </a:lnTo>
                <a:lnTo>
                  <a:pt x="932" y="855"/>
                </a:lnTo>
                <a:lnTo>
                  <a:pt x="941" y="883"/>
                </a:lnTo>
                <a:lnTo>
                  <a:pt x="941" y="903"/>
                </a:lnTo>
                <a:lnTo>
                  <a:pt x="941" y="931"/>
                </a:lnTo>
                <a:lnTo>
                  <a:pt x="951" y="951"/>
                </a:lnTo>
                <a:lnTo>
                  <a:pt x="951" y="979"/>
                </a:lnTo>
                <a:lnTo>
                  <a:pt x="951" y="999"/>
                </a:lnTo>
                <a:lnTo>
                  <a:pt x="960" y="1027"/>
                </a:lnTo>
                <a:lnTo>
                  <a:pt x="960" y="1047"/>
                </a:lnTo>
                <a:lnTo>
                  <a:pt x="970" y="1075"/>
                </a:lnTo>
                <a:lnTo>
                  <a:pt x="980" y="1095"/>
                </a:lnTo>
                <a:lnTo>
                  <a:pt x="989" y="1123"/>
                </a:lnTo>
                <a:lnTo>
                  <a:pt x="1018" y="1104"/>
                </a:lnTo>
                <a:lnTo>
                  <a:pt x="1018" y="1075"/>
                </a:lnTo>
                <a:lnTo>
                  <a:pt x="1028" y="1037"/>
                </a:lnTo>
                <a:lnTo>
                  <a:pt x="1037" y="1008"/>
                </a:lnTo>
                <a:lnTo>
                  <a:pt x="1037" y="979"/>
                </a:lnTo>
                <a:lnTo>
                  <a:pt x="1047" y="951"/>
                </a:lnTo>
                <a:lnTo>
                  <a:pt x="1056" y="931"/>
                </a:lnTo>
                <a:lnTo>
                  <a:pt x="1076" y="903"/>
                </a:lnTo>
                <a:lnTo>
                  <a:pt x="1095" y="883"/>
                </a:lnTo>
                <a:lnTo>
                  <a:pt x="1124" y="883"/>
                </a:lnTo>
                <a:lnTo>
                  <a:pt x="1124" y="903"/>
                </a:lnTo>
                <a:lnTo>
                  <a:pt x="1133" y="931"/>
                </a:lnTo>
                <a:lnTo>
                  <a:pt x="1133" y="903"/>
                </a:lnTo>
                <a:lnTo>
                  <a:pt x="1143" y="883"/>
                </a:lnTo>
                <a:lnTo>
                  <a:pt x="1152" y="855"/>
                </a:lnTo>
                <a:lnTo>
                  <a:pt x="1162" y="835"/>
                </a:lnTo>
                <a:lnTo>
                  <a:pt x="1162" y="807"/>
                </a:lnTo>
                <a:lnTo>
                  <a:pt x="1172" y="787"/>
                </a:lnTo>
                <a:lnTo>
                  <a:pt x="1172" y="759"/>
                </a:lnTo>
                <a:lnTo>
                  <a:pt x="1172" y="730"/>
                </a:lnTo>
                <a:lnTo>
                  <a:pt x="1181" y="701"/>
                </a:lnTo>
                <a:lnTo>
                  <a:pt x="1191" y="663"/>
                </a:lnTo>
                <a:lnTo>
                  <a:pt x="1191" y="643"/>
                </a:lnTo>
                <a:lnTo>
                  <a:pt x="1191" y="615"/>
                </a:lnTo>
                <a:lnTo>
                  <a:pt x="1191" y="595"/>
                </a:lnTo>
                <a:lnTo>
                  <a:pt x="1191" y="567"/>
                </a:lnTo>
                <a:lnTo>
                  <a:pt x="1200" y="547"/>
                </a:lnTo>
                <a:lnTo>
                  <a:pt x="1200" y="519"/>
                </a:lnTo>
                <a:lnTo>
                  <a:pt x="1210" y="499"/>
                </a:lnTo>
                <a:lnTo>
                  <a:pt x="1220" y="471"/>
                </a:lnTo>
                <a:lnTo>
                  <a:pt x="1220" y="451"/>
                </a:lnTo>
                <a:lnTo>
                  <a:pt x="1220" y="471"/>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9" name="Freeform 23"/>
          <p:cNvSpPr>
            <a:spLocks/>
          </p:cNvSpPr>
          <p:nvPr/>
        </p:nvSpPr>
        <p:spPr bwMode="auto">
          <a:xfrm>
            <a:off x="4951413" y="4068763"/>
            <a:ext cx="1938337" cy="1800225"/>
          </a:xfrm>
          <a:custGeom>
            <a:avLst/>
            <a:gdLst>
              <a:gd name="T0" fmla="*/ 2147483647 w 1221"/>
              <a:gd name="T1" fmla="*/ 2147483647 h 1134"/>
              <a:gd name="T2" fmla="*/ 2147483647 w 1221"/>
              <a:gd name="T3" fmla="*/ 2147483647 h 1134"/>
              <a:gd name="T4" fmla="*/ 2147483647 w 1221"/>
              <a:gd name="T5" fmla="*/ 2147483647 h 1134"/>
              <a:gd name="T6" fmla="*/ 2147483647 w 1221"/>
              <a:gd name="T7" fmla="*/ 2147483647 h 1134"/>
              <a:gd name="T8" fmla="*/ 2147483647 w 1221"/>
              <a:gd name="T9" fmla="*/ 2147483647 h 1134"/>
              <a:gd name="T10" fmla="*/ 2147483647 w 1221"/>
              <a:gd name="T11" fmla="*/ 2147483647 h 1134"/>
              <a:gd name="T12" fmla="*/ 2147483647 w 1221"/>
              <a:gd name="T13" fmla="*/ 2147483647 h 1134"/>
              <a:gd name="T14" fmla="*/ 2147483647 w 1221"/>
              <a:gd name="T15" fmla="*/ 2147483647 h 1134"/>
              <a:gd name="T16" fmla="*/ 2147483647 w 1221"/>
              <a:gd name="T17" fmla="*/ 2147483647 h 1134"/>
              <a:gd name="T18" fmla="*/ 2147483647 w 1221"/>
              <a:gd name="T19" fmla="*/ 2147483647 h 1134"/>
              <a:gd name="T20" fmla="*/ 2147483647 w 1221"/>
              <a:gd name="T21" fmla="*/ 2147483647 h 1134"/>
              <a:gd name="T22" fmla="*/ 2147483647 w 1221"/>
              <a:gd name="T23" fmla="*/ 2147483647 h 1134"/>
              <a:gd name="T24" fmla="*/ 2147483647 w 1221"/>
              <a:gd name="T25" fmla="*/ 2147483647 h 1134"/>
              <a:gd name="T26" fmla="*/ 2147483647 w 1221"/>
              <a:gd name="T27" fmla="*/ 2147483647 h 1134"/>
              <a:gd name="T28" fmla="*/ 2147483647 w 1221"/>
              <a:gd name="T29" fmla="*/ 2147483647 h 1134"/>
              <a:gd name="T30" fmla="*/ 2147483647 w 1221"/>
              <a:gd name="T31" fmla="*/ 2147483647 h 1134"/>
              <a:gd name="T32" fmla="*/ 2147483647 w 1221"/>
              <a:gd name="T33" fmla="*/ 2147483647 h 1134"/>
              <a:gd name="T34" fmla="*/ 2147483647 w 1221"/>
              <a:gd name="T35" fmla="*/ 2147483647 h 1134"/>
              <a:gd name="T36" fmla="*/ 2147483647 w 1221"/>
              <a:gd name="T37" fmla="*/ 2147483647 h 1134"/>
              <a:gd name="T38" fmla="*/ 2147483647 w 1221"/>
              <a:gd name="T39" fmla="*/ 2147483647 h 1134"/>
              <a:gd name="T40" fmla="*/ 2147483647 w 1221"/>
              <a:gd name="T41" fmla="*/ 2147483647 h 1134"/>
              <a:gd name="T42" fmla="*/ 2147483647 w 1221"/>
              <a:gd name="T43" fmla="*/ 2147483647 h 1134"/>
              <a:gd name="T44" fmla="*/ 2147483647 w 1221"/>
              <a:gd name="T45" fmla="*/ 2147483647 h 1134"/>
              <a:gd name="T46" fmla="*/ 2147483647 w 1221"/>
              <a:gd name="T47" fmla="*/ 2147483647 h 1134"/>
              <a:gd name="T48" fmla="*/ 2147483647 w 1221"/>
              <a:gd name="T49" fmla="*/ 2147483647 h 1134"/>
              <a:gd name="T50" fmla="*/ 2147483647 w 1221"/>
              <a:gd name="T51" fmla="*/ 2147483647 h 1134"/>
              <a:gd name="T52" fmla="*/ 2147483647 w 1221"/>
              <a:gd name="T53" fmla="*/ 2147483647 h 1134"/>
              <a:gd name="T54" fmla="*/ 2147483647 w 1221"/>
              <a:gd name="T55" fmla="*/ 2147483647 h 1134"/>
              <a:gd name="T56" fmla="*/ 2147483647 w 1221"/>
              <a:gd name="T57" fmla="*/ 2147483647 h 1134"/>
              <a:gd name="T58" fmla="*/ 2147483647 w 1221"/>
              <a:gd name="T59" fmla="*/ 2147483647 h 1134"/>
              <a:gd name="T60" fmla="*/ 2147483647 w 1221"/>
              <a:gd name="T61" fmla="*/ 2147483647 h 1134"/>
              <a:gd name="T62" fmla="*/ 2147483647 w 1221"/>
              <a:gd name="T63" fmla="*/ 2147483647 h 1134"/>
              <a:gd name="T64" fmla="*/ 2147483647 w 1221"/>
              <a:gd name="T65" fmla="*/ 2147483647 h 1134"/>
              <a:gd name="T66" fmla="*/ 2147483647 w 1221"/>
              <a:gd name="T67" fmla="*/ 2147483647 h 1134"/>
              <a:gd name="T68" fmla="*/ 2147483647 w 1221"/>
              <a:gd name="T69" fmla="*/ 2147483647 h 1134"/>
              <a:gd name="T70" fmla="*/ 2147483647 w 1221"/>
              <a:gd name="T71" fmla="*/ 2147483647 h 1134"/>
              <a:gd name="T72" fmla="*/ 2147483647 w 1221"/>
              <a:gd name="T73" fmla="*/ 2147483647 h 1134"/>
              <a:gd name="T74" fmla="*/ 2147483647 w 1221"/>
              <a:gd name="T75" fmla="*/ 2147483647 h 1134"/>
              <a:gd name="T76" fmla="*/ 2147483647 w 1221"/>
              <a:gd name="T77" fmla="*/ 2147483647 h 1134"/>
              <a:gd name="T78" fmla="*/ 2147483647 w 1221"/>
              <a:gd name="T79" fmla="*/ 2147483647 h 1134"/>
              <a:gd name="T80" fmla="*/ 2147483647 w 1221"/>
              <a:gd name="T81" fmla="*/ 2147483647 h 1134"/>
              <a:gd name="T82" fmla="*/ 2147483647 w 1221"/>
              <a:gd name="T83" fmla="*/ 2147483647 h 1134"/>
              <a:gd name="T84" fmla="*/ 2147483647 w 1221"/>
              <a:gd name="T85" fmla="*/ 2147483647 h 1134"/>
              <a:gd name="T86" fmla="*/ 2147483647 w 1221"/>
              <a:gd name="T87" fmla="*/ 2147483647 h 1134"/>
              <a:gd name="T88" fmla="*/ 2147483647 w 1221"/>
              <a:gd name="T89" fmla="*/ 2147483647 h 1134"/>
              <a:gd name="T90" fmla="*/ 2147483647 w 1221"/>
              <a:gd name="T91" fmla="*/ 2147483647 h 1134"/>
              <a:gd name="T92" fmla="*/ 2147483647 w 1221"/>
              <a:gd name="T93" fmla="*/ 2147483647 h 1134"/>
              <a:gd name="T94" fmla="*/ 2147483647 w 1221"/>
              <a:gd name="T95" fmla="*/ 2147483647 h 1134"/>
              <a:gd name="T96" fmla="*/ 2147483647 w 1221"/>
              <a:gd name="T97" fmla="*/ 2147483647 h 1134"/>
              <a:gd name="T98" fmla="*/ 2147483647 w 1221"/>
              <a:gd name="T99" fmla="*/ 2147483647 h 1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21" h="1134">
                <a:moveTo>
                  <a:pt x="0" y="461"/>
                </a:moveTo>
                <a:lnTo>
                  <a:pt x="30" y="423"/>
                </a:lnTo>
                <a:lnTo>
                  <a:pt x="49" y="394"/>
                </a:lnTo>
                <a:lnTo>
                  <a:pt x="58" y="365"/>
                </a:lnTo>
                <a:lnTo>
                  <a:pt x="78" y="346"/>
                </a:lnTo>
                <a:lnTo>
                  <a:pt x="78" y="317"/>
                </a:lnTo>
                <a:lnTo>
                  <a:pt x="87" y="288"/>
                </a:lnTo>
                <a:lnTo>
                  <a:pt x="97" y="259"/>
                </a:lnTo>
                <a:lnTo>
                  <a:pt x="106" y="231"/>
                </a:lnTo>
                <a:lnTo>
                  <a:pt x="116" y="211"/>
                </a:lnTo>
                <a:lnTo>
                  <a:pt x="116" y="183"/>
                </a:lnTo>
                <a:lnTo>
                  <a:pt x="126" y="163"/>
                </a:lnTo>
                <a:lnTo>
                  <a:pt x="126" y="135"/>
                </a:lnTo>
                <a:lnTo>
                  <a:pt x="135" y="115"/>
                </a:lnTo>
                <a:lnTo>
                  <a:pt x="135" y="87"/>
                </a:lnTo>
                <a:lnTo>
                  <a:pt x="145" y="67"/>
                </a:lnTo>
                <a:lnTo>
                  <a:pt x="154" y="39"/>
                </a:lnTo>
                <a:lnTo>
                  <a:pt x="154" y="19"/>
                </a:lnTo>
                <a:lnTo>
                  <a:pt x="174" y="0"/>
                </a:lnTo>
                <a:lnTo>
                  <a:pt x="183" y="29"/>
                </a:lnTo>
                <a:lnTo>
                  <a:pt x="193" y="58"/>
                </a:lnTo>
                <a:lnTo>
                  <a:pt x="202" y="87"/>
                </a:lnTo>
                <a:lnTo>
                  <a:pt x="212" y="115"/>
                </a:lnTo>
                <a:lnTo>
                  <a:pt x="212" y="135"/>
                </a:lnTo>
                <a:lnTo>
                  <a:pt x="221" y="163"/>
                </a:lnTo>
                <a:lnTo>
                  <a:pt x="221" y="183"/>
                </a:lnTo>
                <a:lnTo>
                  <a:pt x="221" y="211"/>
                </a:lnTo>
                <a:lnTo>
                  <a:pt x="231" y="231"/>
                </a:lnTo>
                <a:lnTo>
                  <a:pt x="231" y="259"/>
                </a:lnTo>
                <a:lnTo>
                  <a:pt x="231" y="279"/>
                </a:lnTo>
                <a:lnTo>
                  <a:pt x="241" y="307"/>
                </a:lnTo>
                <a:lnTo>
                  <a:pt x="250" y="279"/>
                </a:lnTo>
                <a:lnTo>
                  <a:pt x="260" y="259"/>
                </a:lnTo>
                <a:lnTo>
                  <a:pt x="269" y="231"/>
                </a:lnTo>
                <a:lnTo>
                  <a:pt x="269" y="211"/>
                </a:lnTo>
                <a:lnTo>
                  <a:pt x="289" y="192"/>
                </a:lnTo>
                <a:lnTo>
                  <a:pt x="298" y="221"/>
                </a:lnTo>
                <a:lnTo>
                  <a:pt x="298" y="250"/>
                </a:lnTo>
                <a:lnTo>
                  <a:pt x="308" y="279"/>
                </a:lnTo>
                <a:lnTo>
                  <a:pt x="308" y="307"/>
                </a:lnTo>
                <a:lnTo>
                  <a:pt x="308" y="327"/>
                </a:lnTo>
                <a:lnTo>
                  <a:pt x="308" y="355"/>
                </a:lnTo>
                <a:lnTo>
                  <a:pt x="308" y="375"/>
                </a:lnTo>
                <a:lnTo>
                  <a:pt x="308" y="403"/>
                </a:lnTo>
                <a:lnTo>
                  <a:pt x="317" y="423"/>
                </a:lnTo>
                <a:lnTo>
                  <a:pt x="317" y="451"/>
                </a:lnTo>
                <a:lnTo>
                  <a:pt x="327" y="471"/>
                </a:lnTo>
                <a:lnTo>
                  <a:pt x="337" y="499"/>
                </a:lnTo>
                <a:lnTo>
                  <a:pt x="337" y="519"/>
                </a:lnTo>
                <a:lnTo>
                  <a:pt x="346" y="547"/>
                </a:lnTo>
                <a:lnTo>
                  <a:pt x="346" y="567"/>
                </a:lnTo>
                <a:lnTo>
                  <a:pt x="346" y="595"/>
                </a:lnTo>
                <a:lnTo>
                  <a:pt x="356" y="615"/>
                </a:lnTo>
                <a:lnTo>
                  <a:pt x="356" y="643"/>
                </a:lnTo>
                <a:lnTo>
                  <a:pt x="356" y="663"/>
                </a:lnTo>
                <a:lnTo>
                  <a:pt x="365" y="691"/>
                </a:lnTo>
                <a:lnTo>
                  <a:pt x="365" y="711"/>
                </a:lnTo>
                <a:lnTo>
                  <a:pt x="375" y="739"/>
                </a:lnTo>
                <a:lnTo>
                  <a:pt x="375" y="759"/>
                </a:lnTo>
                <a:lnTo>
                  <a:pt x="375" y="787"/>
                </a:lnTo>
                <a:lnTo>
                  <a:pt x="375" y="807"/>
                </a:lnTo>
                <a:lnTo>
                  <a:pt x="385" y="835"/>
                </a:lnTo>
                <a:lnTo>
                  <a:pt x="385" y="855"/>
                </a:lnTo>
                <a:lnTo>
                  <a:pt x="385" y="883"/>
                </a:lnTo>
                <a:lnTo>
                  <a:pt x="385" y="979"/>
                </a:lnTo>
                <a:lnTo>
                  <a:pt x="394" y="1056"/>
                </a:lnTo>
                <a:lnTo>
                  <a:pt x="394" y="1133"/>
                </a:lnTo>
                <a:lnTo>
                  <a:pt x="423" y="1123"/>
                </a:lnTo>
                <a:lnTo>
                  <a:pt x="423" y="1095"/>
                </a:lnTo>
                <a:lnTo>
                  <a:pt x="423" y="1075"/>
                </a:lnTo>
                <a:lnTo>
                  <a:pt x="423" y="1047"/>
                </a:lnTo>
                <a:lnTo>
                  <a:pt x="433" y="1027"/>
                </a:lnTo>
                <a:lnTo>
                  <a:pt x="433" y="999"/>
                </a:lnTo>
                <a:lnTo>
                  <a:pt x="442" y="979"/>
                </a:lnTo>
                <a:lnTo>
                  <a:pt x="452" y="951"/>
                </a:lnTo>
                <a:lnTo>
                  <a:pt x="452" y="931"/>
                </a:lnTo>
                <a:lnTo>
                  <a:pt x="461" y="903"/>
                </a:lnTo>
                <a:lnTo>
                  <a:pt x="471" y="883"/>
                </a:lnTo>
                <a:lnTo>
                  <a:pt x="481" y="855"/>
                </a:lnTo>
                <a:lnTo>
                  <a:pt x="481" y="835"/>
                </a:lnTo>
                <a:lnTo>
                  <a:pt x="481" y="807"/>
                </a:lnTo>
                <a:lnTo>
                  <a:pt x="490" y="835"/>
                </a:lnTo>
                <a:lnTo>
                  <a:pt x="500" y="855"/>
                </a:lnTo>
                <a:lnTo>
                  <a:pt x="500" y="883"/>
                </a:lnTo>
                <a:lnTo>
                  <a:pt x="509" y="903"/>
                </a:lnTo>
                <a:lnTo>
                  <a:pt x="509" y="931"/>
                </a:lnTo>
                <a:lnTo>
                  <a:pt x="529" y="931"/>
                </a:lnTo>
                <a:lnTo>
                  <a:pt x="538" y="903"/>
                </a:lnTo>
                <a:lnTo>
                  <a:pt x="538" y="883"/>
                </a:lnTo>
                <a:lnTo>
                  <a:pt x="538" y="855"/>
                </a:lnTo>
                <a:lnTo>
                  <a:pt x="538" y="835"/>
                </a:lnTo>
                <a:lnTo>
                  <a:pt x="538" y="807"/>
                </a:lnTo>
                <a:lnTo>
                  <a:pt x="538" y="787"/>
                </a:lnTo>
                <a:lnTo>
                  <a:pt x="538" y="759"/>
                </a:lnTo>
                <a:lnTo>
                  <a:pt x="538" y="739"/>
                </a:lnTo>
                <a:lnTo>
                  <a:pt x="538" y="711"/>
                </a:lnTo>
                <a:lnTo>
                  <a:pt x="548" y="691"/>
                </a:lnTo>
                <a:lnTo>
                  <a:pt x="557" y="663"/>
                </a:lnTo>
                <a:lnTo>
                  <a:pt x="557" y="643"/>
                </a:lnTo>
                <a:lnTo>
                  <a:pt x="577" y="615"/>
                </a:lnTo>
                <a:lnTo>
                  <a:pt x="577" y="595"/>
                </a:lnTo>
                <a:lnTo>
                  <a:pt x="586" y="567"/>
                </a:lnTo>
                <a:lnTo>
                  <a:pt x="596" y="538"/>
                </a:lnTo>
                <a:lnTo>
                  <a:pt x="596" y="509"/>
                </a:lnTo>
                <a:lnTo>
                  <a:pt x="615" y="480"/>
                </a:lnTo>
                <a:lnTo>
                  <a:pt x="615" y="442"/>
                </a:lnTo>
                <a:lnTo>
                  <a:pt x="625" y="403"/>
                </a:lnTo>
                <a:lnTo>
                  <a:pt x="634" y="375"/>
                </a:lnTo>
                <a:lnTo>
                  <a:pt x="634" y="355"/>
                </a:lnTo>
                <a:lnTo>
                  <a:pt x="644" y="327"/>
                </a:lnTo>
                <a:lnTo>
                  <a:pt x="644" y="307"/>
                </a:lnTo>
                <a:lnTo>
                  <a:pt x="653" y="279"/>
                </a:lnTo>
                <a:lnTo>
                  <a:pt x="653" y="259"/>
                </a:lnTo>
                <a:lnTo>
                  <a:pt x="663" y="231"/>
                </a:lnTo>
                <a:lnTo>
                  <a:pt x="663" y="211"/>
                </a:lnTo>
                <a:lnTo>
                  <a:pt x="673" y="183"/>
                </a:lnTo>
                <a:lnTo>
                  <a:pt x="673" y="163"/>
                </a:lnTo>
                <a:lnTo>
                  <a:pt x="673" y="135"/>
                </a:lnTo>
                <a:lnTo>
                  <a:pt x="682" y="115"/>
                </a:lnTo>
                <a:lnTo>
                  <a:pt x="692" y="87"/>
                </a:lnTo>
                <a:lnTo>
                  <a:pt x="692" y="67"/>
                </a:lnTo>
                <a:lnTo>
                  <a:pt x="701" y="39"/>
                </a:lnTo>
                <a:lnTo>
                  <a:pt x="711" y="19"/>
                </a:lnTo>
                <a:lnTo>
                  <a:pt x="740" y="29"/>
                </a:lnTo>
                <a:lnTo>
                  <a:pt x="740" y="58"/>
                </a:lnTo>
                <a:lnTo>
                  <a:pt x="749" y="87"/>
                </a:lnTo>
                <a:lnTo>
                  <a:pt x="759" y="115"/>
                </a:lnTo>
                <a:lnTo>
                  <a:pt x="778" y="144"/>
                </a:lnTo>
                <a:lnTo>
                  <a:pt x="788" y="173"/>
                </a:lnTo>
                <a:lnTo>
                  <a:pt x="788" y="202"/>
                </a:lnTo>
                <a:lnTo>
                  <a:pt x="797" y="231"/>
                </a:lnTo>
                <a:lnTo>
                  <a:pt x="807" y="259"/>
                </a:lnTo>
                <a:lnTo>
                  <a:pt x="836" y="240"/>
                </a:lnTo>
                <a:lnTo>
                  <a:pt x="855" y="269"/>
                </a:lnTo>
                <a:lnTo>
                  <a:pt x="864" y="298"/>
                </a:lnTo>
                <a:lnTo>
                  <a:pt x="884" y="317"/>
                </a:lnTo>
                <a:lnTo>
                  <a:pt x="893" y="346"/>
                </a:lnTo>
                <a:lnTo>
                  <a:pt x="893" y="375"/>
                </a:lnTo>
                <a:lnTo>
                  <a:pt x="893" y="403"/>
                </a:lnTo>
                <a:lnTo>
                  <a:pt x="893" y="423"/>
                </a:lnTo>
                <a:lnTo>
                  <a:pt x="903" y="451"/>
                </a:lnTo>
                <a:lnTo>
                  <a:pt x="903" y="471"/>
                </a:lnTo>
                <a:lnTo>
                  <a:pt x="903" y="499"/>
                </a:lnTo>
                <a:lnTo>
                  <a:pt x="903" y="519"/>
                </a:lnTo>
                <a:lnTo>
                  <a:pt x="903" y="547"/>
                </a:lnTo>
                <a:lnTo>
                  <a:pt x="903" y="567"/>
                </a:lnTo>
                <a:lnTo>
                  <a:pt x="903" y="595"/>
                </a:lnTo>
                <a:lnTo>
                  <a:pt x="903" y="615"/>
                </a:lnTo>
                <a:lnTo>
                  <a:pt x="912" y="643"/>
                </a:lnTo>
                <a:lnTo>
                  <a:pt x="912" y="663"/>
                </a:lnTo>
                <a:lnTo>
                  <a:pt x="912" y="691"/>
                </a:lnTo>
                <a:lnTo>
                  <a:pt x="912" y="711"/>
                </a:lnTo>
                <a:lnTo>
                  <a:pt x="922" y="739"/>
                </a:lnTo>
                <a:lnTo>
                  <a:pt x="922" y="759"/>
                </a:lnTo>
                <a:lnTo>
                  <a:pt x="932" y="787"/>
                </a:lnTo>
                <a:lnTo>
                  <a:pt x="932" y="807"/>
                </a:lnTo>
                <a:lnTo>
                  <a:pt x="932" y="835"/>
                </a:lnTo>
                <a:lnTo>
                  <a:pt x="932" y="855"/>
                </a:lnTo>
                <a:lnTo>
                  <a:pt x="941" y="883"/>
                </a:lnTo>
                <a:lnTo>
                  <a:pt x="941" y="903"/>
                </a:lnTo>
                <a:lnTo>
                  <a:pt x="941" y="931"/>
                </a:lnTo>
                <a:lnTo>
                  <a:pt x="951" y="951"/>
                </a:lnTo>
                <a:lnTo>
                  <a:pt x="951" y="979"/>
                </a:lnTo>
                <a:lnTo>
                  <a:pt x="951" y="999"/>
                </a:lnTo>
                <a:lnTo>
                  <a:pt x="960" y="1027"/>
                </a:lnTo>
                <a:lnTo>
                  <a:pt x="960" y="1047"/>
                </a:lnTo>
                <a:lnTo>
                  <a:pt x="970" y="1075"/>
                </a:lnTo>
                <a:lnTo>
                  <a:pt x="980" y="1095"/>
                </a:lnTo>
                <a:lnTo>
                  <a:pt x="989" y="1123"/>
                </a:lnTo>
                <a:lnTo>
                  <a:pt x="1018" y="1104"/>
                </a:lnTo>
                <a:lnTo>
                  <a:pt x="1018" y="1075"/>
                </a:lnTo>
                <a:lnTo>
                  <a:pt x="1028" y="1037"/>
                </a:lnTo>
                <a:lnTo>
                  <a:pt x="1037" y="1008"/>
                </a:lnTo>
                <a:lnTo>
                  <a:pt x="1037" y="979"/>
                </a:lnTo>
                <a:lnTo>
                  <a:pt x="1047" y="951"/>
                </a:lnTo>
                <a:lnTo>
                  <a:pt x="1056" y="931"/>
                </a:lnTo>
                <a:lnTo>
                  <a:pt x="1076" y="903"/>
                </a:lnTo>
                <a:lnTo>
                  <a:pt x="1095" y="883"/>
                </a:lnTo>
                <a:lnTo>
                  <a:pt x="1124" y="883"/>
                </a:lnTo>
                <a:lnTo>
                  <a:pt x="1124" y="903"/>
                </a:lnTo>
                <a:lnTo>
                  <a:pt x="1133" y="931"/>
                </a:lnTo>
                <a:lnTo>
                  <a:pt x="1133" y="903"/>
                </a:lnTo>
                <a:lnTo>
                  <a:pt x="1143" y="883"/>
                </a:lnTo>
                <a:lnTo>
                  <a:pt x="1152" y="855"/>
                </a:lnTo>
                <a:lnTo>
                  <a:pt x="1162" y="835"/>
                </a:lnTo>
                <a:lnTo>
                  <a:pt x="1162" y="807"/>
                </a:lnTo>
                <a:lnTo>
                  <a:pt x="1172" y="787"/>
                </a:lnTo>
                <a:lnTo>
                  <a:pt x="1172" y="759"/>
                </a:lnTo>
                <a:lnTo>
                  <a:pt x="1172" y="730"/>
                </a:lnTo>
                <a:lnTo>
                  <a:pt x="1181" y="701"/>
                </a:lnTo>
                <a:lnTo>
                  <a:pt x="1191" y="663"/>
                </a:lnTo>
                <a:lnTo>
                  <a:pt x="1191" y="643"/>
                </a:lnTo>
                <a:lnTo>
                  <a:pt x="1191" y="615"/>
                </a:lnTo>
                <a:lnTo>
                  <a:pt x="1191" y="595"/>
                </a:lnTo>
                <a:lnTo>
                  <a:pt x="1191" y="567"/>
                </a:lnTo>
                <a:lnTo>
                  <a:pt x="1200" y="547"/>
                </a:lnTo>
                <a:lnTo>
                  <a:pt x="1200" y="519"/>
                </a:lnTo>
                <a:lnTo>
                  <a:pt x="1210" y="499"/>
                </a:lnTo>
                <a:lnTo>
                  <a:pt x="1220" y="471"/>
                </a:lnTo>
                <a:lnTo>
                  <a:pt x="1220" y="451"/>
                </a:lnTo>
                <a:lnTo>
                  <a:pt x="1220" y="471"/>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0" name="Freeform 24"/>
          <p:cNvSpPr>
            <a:spLocks/>
          </p:cNvSpPr>
          <p:nvPr/>
        </p:nvSpPr>
        <p:spPr bwMode="auto">
          <a:xfrm>
            <a:off x="6856413" y="4068763"/>
            <a:ext cx="1938337" cy="1800225"/>
          </a:xfrm>
          <a:custGeom>
            <a:avLst/>
            <a:gdLst>
              <a:gd name="T0" fmla="*/ 2147483647 w 1221"/>
              <a:gd name="T1" fmla="*/ 2147483647 h 1134"/>
              <a:gd name="T2" fmla="*/ 2147483647 w 1221"/>
              <a:gd name="T3" fmla="*/ 2147483647 h 1134"/>
              <a:gd name="T4" fmla="*/ 2147483647 w 1221"/>
              <a:gd name="T5" fmla="*/ 2147483647 h 1134"/>
              <a:gd name="T6" fmla="*/ 2147483647 w 1221"/>
              <a:gd name="T7" fmla="*/ 2147483647 h 1134"/>
              <a:gd name="T8" fmla="*/ 2147483647 w 1221"/>
              <a:gd name="T9" fmla="*/ 2147483647 h 1134"/>
              <a:gd name="T10" fmla="*/ 2147483647 w 1221"/>
              <a:gd name="T11" fmla="*/ 2147483647 h 1134"/>
              <a:gd name="T12" fmla="*/ 2147483647 w 1221"/>
              <a:gd name="T13" fmla="*/ 2147483647 h 1134"/>
              <a:gd name="T14" fmla="*/ 2147483647 w 1221"/>
              <a:gd name="T15" fmla="*/ 2147483647 h 1134"/>
              <a:gd name="T16" fmla="*/ 2147483647 w 1221"/>
              <a:gd name="T17" fmla="*/ 2147483647 h 1134"/>
              <a:gd name="T18" fmla="*/ 2147483647 w 1221"/>
              <a:gd name="T19" fmla="*/ 2147483647 h 1134"/>
              <a:gd name="T20" fmla="*/ 2147483647 w 1221"/>
              <a:gd name="T21" fmla="*/ 2147483647 h 1134"/>
              <a:gd name="T22" fmla="*/ 2147483647 w 1221"/>
              <a:gd name="T23" fmla="*/ 2147483647 h 1134"/>
              <a:gd name="T24" fmla="*/ 2147483647 w 1221"/>
              <a:gd name="T25" fmla="*/ 2147483647 h 1134"/>
              <a:gd name="T26" fmla="*/ 2147483647 w 1221"/>
              <a:gd name="T27" fmla="*/ 2147483647 h 1134"/>
              <a:gd name="T28" fmla="*/ 2147483647 w 1221"/>
              <a:gd name="T29" fmla="*/ 2147483647 h 1134"/>
              <a:gd name="T30" fmla="*/ 2147483647 w 1221"/>
              <a:gd name="T31" fmla="*/ 2147483647 h 1134"/>
              <a:gd name="T32" fmla="*/ 2147483647 w 1221"/>
              <a:gd name="T33" fmla="*/ 2147483647 h 1134"/>
              <a:gd name="T34" fmla="*/ 2147483647 w 1221"/>
              <a:gd name="T35" fmla="*/ 2147483647 h 1134"/>
              <a:gd name="T36" fmla="*/ 2147483647 w 1221"/>
              <a:gd name="T37" fmla="*/ 2147483647 h 1134"/>
              <a:gd name="T38" fmla="*/ 2147483647 w 1221"/>
              <a:gd name="T39" fmla="*/ 2147483647 h 1134"/>
              <a:gd name="T40" fmla="*/ 2147483647 w 1221"/>
              <a:gd name="T41" fmla="*/ 2147483647 h 1134"/>
              <a:gd name="T42" fmla="*/ 2147483647 w 1221"/>
              <a:gd name="T43" fmla="*/ 2147483647 h 1134"/>
              <a:gd name="T44" fmla="*/ 2147483647 w 1221"/>
              <a:gd name="T45" fmla="*/ 2147483647 h 1134"/>
              <a:gd name="T46" fmla="*/ 2147483647 w 1221"/>
              <a:gd name="T47" fmla="*/ 2147483647 h 1134"/>
              <a:gd name="T48" fmla="*/ 2147483647 w 1221"/>
              <a:gd name="T49" fmla="*/ 2147483647 h 1134"/>
              <a:gd name="T50" fmla="*/ 2147483647 w 1221"/>
              <a:gd name="T51" fmla="*/ 2147483647 h 1134"/>
              <a:gd name="T52" fmla="*/ 2147483647 w 1221"/>
              <a:gd name="T53" fmla="*/ 2147483647 h 1134"/>
              <a:gd name="T54" fmla="*/ 2147483647 w 1221"/>
              <a:gd name="T55" fmla="*/ 2147483647 h 1134"/>
              <a:gd name="T56" fmla="*/ 2147483647 w 1221"/>
              <a:gd name="T57" fmla="*/ 2147483647 h 1134"/>
              <a:gd name="T58" fmla="*/ 2147483647 w 1221"/>
              <a:gd name="T59" fmla="*/ 2147483647 h 1134"/>
              <a:gd name="T60" fmla="*/ 2147483647 w 1221"/>
              <a:gd name="T61" fmla="*/ 2147483647 h 1134"/>
              <a:gd name="T62" fmla="*/ 2147483647 w 1221"/>
              <a:gd name="T63" fmla="*/ 2147483647 h 1134"/>
              <a:gd name="T64" fmla="*/ 2147483647 w 1221"/>
              <a:gd name="T65" fmla="*/ 2147483647 h 1134"/>
              <a:gd name="T66" fmla="*/ 2147483647 w 1221"/>
              <a:gd name="T67" fmla="*/ 2147483647 h 1134"/>
              <a:gd name="T68" fmla="*/ 2147483647 w 1221"/>
              <a:gd name="T69" fmla="*/ 2147483647 h 1134"/>
              <a:gd name="T70" fmla="*/ 2147483647 w 1221"/>
              <a:gd name="T71" fmla="*/ 2147483647 h 1134"/>
              <a:gd name="T72" fmla="*/ 2147483647 w 1221"/>
              <a:gd name="T73" fmla="*/ 2147483647 h 1134"/>
              <a:gd name="T74" fmla="*/ 2147483647 w 1221"/>
              <a:gd name="T75" fmla="*/ 2147483647 h 1134"/>
              <a:gd name="T76" fmla="*/ 2147483647 w 1221"/>
              <a:gd name="T77" fmla="*/ 2147483647 h 1134"/>
              <a:gd name="T78" fmla="*/ 2147483647 w 1221"/>
              <a:gd name="T79" fmla="*/ 2147483647 h 1134"/>
              <a:gd name="T80" fmla="*/ 2147483647 w 1221"/>
              <a:gd name="T81" fmla="*/ 2147483647 h 1134"/>
              <a:gd name="T82" fmla="*/ 2147483647 w 1221"/>
              <a:gd name="T83" fmla="*/ 2147483647 h 1134"/>
              <a:gd name="T84" fmla="*/ 2147483647 w 1221"/>
              <a:gd name="T85" fmla="*/ 2147483647 h 1134"/>
              <a:gd name="T86" fmla="*/ 2147483647 w 1221"/>
              <a:gd name="T87" fmla="*/ 2147483647 h 1134"/>
              <a:gd name="T88" fmla="*/ 2147483647 w 1221"/>
              <a:gd name="T89" fmla="*/ 2147483647 h 1134"/>
              <a:gd name="T90" fmla="*/ 2147483647 w 1221"/>
              <a:gd name="T91" fmla="*/ 2147483647 h 1134"/>
              <a:gd name="T92" fmla="*/ 2147483647 w 1221"/>
              <a:gd name="T93" fmla="*/ 2147483647 h 1134"/>
              <a:gd name="T94" fmla="*/ 2147483647 w 1221"/>
              <a:gd name="T95" fmla="*/ 2147483647 h 1134"/>
              <a:gd name="T96" fmla="*/ 2147483647 w 1221"/>
              <a:gd name="T97" fmla="*/ 2147483647 h 1134"/>
              <a:gd name="T98" fmla="*/ 2147483647 w 1221"/>
              <a:gd name="T99" fmla="*/ 2147483647 h 1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21" h="1134">
                <a:moveTo>
                  <a:pt x="0" y="461"/>
                </a:moveTo>
                <a:lnTo>
                  <a:pt x="30" y="423"/>
                </a:lnTo>
                <a:lnTo>
                  <a:pt x="49" y="394"/>
                </a:lnTo>
                <a:lnTo>
                  <a:pt x="58" y="365"/>
                </a:lnTo>
                <a:lnTo>
                  <a:pt x="78" y="346"/>
                </a:lnTo>
                <a:lnTo>
                  <a:pt x="78" y="317"/>
                </a:lnTo>
                <a:lnTo>
                  <a:pt x="87" y="288"/>
                </a:lnTo>
                <a:lnTo>
                  <a:pt x="97" y="259"/>
                </a:lnTo>
                <a:lnTo>
                  <a:pt x="106" y="231"/>
                </a:lnTo>
                <a:lnTo>
                  <a:pt x="116" y="211"/>
                </a:lnTo>
                <a:lnTo>
                  <a:pt x="116" y="183"/>
                </a:lnTo>
                <a:lnTo>
                  <a:pt x="126" y="163"/>
                </a:lnTo>
                <a:lnTo>
                  <a:pt x="126" y="135"/>
                </a:lnTo>
                <a:lnTo>
                  <a:pt x="135" y="115"/>
                </a:lnTo>
                <a:lnTo>
                  <a:pt x="135" y="87"/>
                </a:lnTo>
                <a:lnTo>
                  <a:pt x="145" y="67"/>
                </a:lnTo>
                <a:lnTo>
                  <a:pt x="154" y="39"/>
                </a:lnTo>
                <a:lnTo>
                  <a:pt x="154" y="19"/>
                </a:lnTo>
                <a:lnTo>
                  <a:pt x="174" y="0"/>
                </a:lnTo>
                <a:lnTo>
                  <a:pt x="183" y="29"/>
                </a:lnTo>
                <a:lnTo>
                  <a:pt x="193" y="58"/>
                </a:lnTo>
                <a:lnTo>
                  <a:pt x="202" y="87"/>
                </a:lnTo>
                <a:lnTo>
                  <a:pt x="212" y="115"/>
                </a:lnTo>
                <a:lnTo>
                  <a:pt x="212" y="135"/>
                </a:lnTo>
                <a:lnTo>
                  <a:pt x="221" y="163"/>
                </a:lnTo>
                <a:lnTo>
                  <a:pt x="221" y="183"/>
                </a:lnTo>
                <a:lnTo>
                  <a:pt x="221" y="211"/>
                </a:lnTo>
                <a:lnTo>
                  <a:pt x="231" y="231"/>
                </a:lnTo>
                <a:lnTo>
                  <a:pt x="231" y="259"/>
                </a:lnTo>
                <a:lnTo>
                  <a:pt x="231" y="279"/>
                </a:lnTo>
                <a:lnTo>
                  <a:pt x="241" y="307"/>
                </a:lnTo>
                <a:lnTo>
                  <a:pt x="250" y="279"/>
                </a:lnTo>
                <a:lnTo>
                  <a:pt x="260" y="259"/>
                </a:lnTo>
                <a:lnTo>
                  <a:pt x="269" y="231"/>
                </a:lnTo>
                <a:lnTo>
                  <a:pt x="269" y="211"/>
                </a:lnTo>
                <a:lnTo>
                  <a:pt x="289" y="192"/>
                </a:lnTo>
                <a:lnTo>
                  <a:pt x="298" y="221"/>
                </a:lnTo>
                <a:lnTo>
                  <a:pt x="298" y="250"/>
                </a:lnTo>
                <a:lnTo>
                  <a:pt x="308" y="279"/>
                </a:lnTo>
                <a:lnTo>
                  <a:pt x="308" y="307"/>
                </a:lnTo>
                <a:lnTo>
                  <a:pt x="308" y="327"/>
                </a:lnTo>
                <a:lnTo>
                  <a:pt x="308" y="355"/>
                </a:lnTo>
                <a:lnTo>
                  <a:pt x="308" y="375"/>
                </a:lnTo>
                <a:lnTo>
                  <a:pt x="308" y="403"/>
                </a:lnTo>
                <a:lnTo>
                  <a:pt x="317" y="423"/>
                </a:lnTo>
                <a:lnTo>
                  <a:pt x="317" y="451"/>
                </a:lnTo>
                <a:lnTo>
                  <a:pt x="327" y="471"/>
                </a:lnTo>
                <a:lnTo>
                  <a:pt x="337" y="499"/>
                </a:lnTo>
                <a:lnTo>
                  <a:pt x="337" y="519"/>
                </a:lnTo>
                <a:lnTo>
                  <a:pt x="346" y="547"/>
                </a:lnTo>
                <a:lnTo>
                  <a:pt x="346" y="567"/>
                </a:lnTo>
                <a:lnTo>
                  <a:pt x="346" y="595"/>
                </a:lnTo>
                <a:lnTo>
                  <a:pt x="356" y="615"/>
                </a:lnTo>
                <a:lnTo>
                  <a:pt x="356" y="643"/>
                </a:lnTo>
                <a:lnTo>
                  <a:pt x="356" y="663"/>
                </a:lnTo>
                <a:lnTo>
                  <a:pt x="365" y="691"/>
                </a:lnTo>
                <a:lnTo>
                  <a:pt x="365" y="711"/>
                </a:lnTo>
                <a:lnTo>
                  <a:pt x="375" y="739"/>
                </a:lnTo>
                <a:lnTo>
                  <a:pt x="375" y="759"/>
                </a:lnTo>
                <a:lnTo>
                  <a:pt x="375" y="787"/>
                </a:lnTo>
                <a:lnTo>
                  <a:pt x="375" y="807"/>
                </a:lnTo>
                <a:lnTo>
                  <a:pt x="385" y="835"/>
                </a:lnTo>
                <a:lnTo>
                  <a:pt x="385" y="855"/>
                </a:lnTo>
                <a:lnTo>
                  <a:pt x="385" y="883"/>
                </a:lnTo>
                <a:lnTo>
                  <a:pt x="385" y="979"/>
                </a:lnTo>
                <a:lnTo>
                  <a:pt x="394" y="1056"/>
                </a:lnTo>
                <a:lnTo>
                  <a:pt x="394" y="1133"/>
                </a:lnTo>
                <a:lnTo>
                  <a:pt x="423" y="1123"/>
                </a:lnTo>
                <a:lnTo>
                  <a:pt x="423" y="1095"/>
                </a:lnTo>
                <a:lnTo>
                  <a:pt x="423" y="1075"/>
                </a:lnTo>
                <a:lnTo>
                  <a:pt x="423" y="1047"/>
                </a:lnTo>
                <a:lnTo>
                  <a:pt x="433" y="1027"/>
                </a:lnTo>
                <a:lnTo>
                  <a:pt x="433" y="999"/>
                </a:lnTo>
                <a:lnTo>
                  <a:pt x="442" y="979"/>
                </a:lnTo>
                <a:lnTo>
                  <a:pt x="452" y="951"/>
                </a:lnTo>
                <a:lnTo>
                  <a:pt x="452" y="931"/>
                </a:lnTo>
                <a:lnTo>
                  <a:pt x="461" y="903"/>
                </a:lnTo>
                <a:lnTo>
                  <a:pt x="471" y="883"/>
                </a:lnTo>
                <a:lnTo>
                  <a:pt x="481" y="855"/>
                </a:lnTo>
                <a:lnTo>
                  <a:pt x="481" y="835"/>
                </a:lnTo>
                <a:lnTo>
                  <a:pt x="481" y="807"/>
                </a:lnTo>
                <a:lnTo>
                  <a:pt x="490" y="835"/>
                </a:lnTo>
                <a:lnTo>
                  <a:pt x="500" y="855"/>
                </a:lnTo>
                <a:lnTo>
                  <a:pt x="500" y="883"/>
                </a:lnTo>
                <a:lnTo>
                  <a:pt x="509" y="903"/>
                </a:lnTo>
                <a:lnTo>
                  <a:pt x="509" y="931"/>
                </a:lnTo>
                <a:lnTo>
                  <a:pt x="529" y="931"/>
                </a:lnTo>
                <a:lnTo>
                  <a:pt x="538" y="903"/>
                </a:lnTo>
                <a:lnTo>
                  <a:pt x="538" y="883"/>
                </a:lnTo>
                <a:lnTo>
                  <a:pt x="538" y="855"/>
                </a:lnTo>
                <a:lnTo>
                  <a:pt x="538" y="835"/>
                </a:lnTo>
                <a:lnTo>
                  <a:pt x="538" y="807"/>
                </a:lnTo>
                <a:lnTo>
                  <a:pt x="538" y="787"/>
                </a:lnTo>
                <a:lnTo>
                  <a:pt x="538" y="759"/>
                </a:lnTo>
                <a:lnTo>
                  <a:pt x="538" y="739"/>
                </a:lnTo>
                <a:lnTo>
                  <a:pt x="538" y="711"/>
                </a:lnTo>
                <a:lnTo>
                  <a:pt x="548" y="691"/>
                </a:lnTo>
                <a:lnTo>
                  <a:pt x="557" y="663"/>
                </a:lnTo>
                <a:lnTo>
                  <a:pt x="557" y="643"/>
                </a:lnTo>
                <a:lnTo>
                  <a:pt x="577" y="615"/>
                </a:lnTo>
                <a:lnTo>
                  <a:pt x="577" y="595"/>
                </a:lnTo>
                <a:lnTo>
                  <a:pt x="586" y="567"/>
                </a:lnTo>
                <a:lnTo>
                  <a:pt x="596" y="538"/>
                </a:lnTo>
                <a:lnTo>
                  <a:pt x="596" y="509"/>
                </a:lnTo>
                <a:lnTo>
                  <a:pt x="615" y="480"/>
                </a:lnTo>
                <a:lnTo>
                  <a:pt x="615" y="442"/>
                </a:lnTo>
                <a:lnTo>
                  <a:pt x="625" y="403"/>
                </a:lnTo>
                <a:lnTo>
                  <a:pt x="634" y="375"/>
                </a:lnTo>
                <a:lnTo>
                  <a:pt x="634" y="355"/>
                </a:lnTo>
                <a:lnTo>
                  <a:pt x="644" y="327"/>
                </a:lnTo>
                <a:lnTo>
                  <a:pt x="644" y="307"/>
                </a:lnTo>
                <a:lnTo>
                  <a:pt x="653" y="279"/>
                </a:lnTo>
                <a:lnTo>
                  <a:pt x="653" y="259"/>
                </a:lnTo>
                <a:lnTo>
                  <a:pt x="663" y="231"/>
                </a:lnTo>
                <a:lnTo>
                  <a:pt x="663" y="211"/>
                </a:lnTo>
                <a:lnTo>
                  <a:pt x="673" y="183"/>
                </a:lnTo>
                <a:lnTo>
                  <a:pt x="673" y="163"/>
                </a:lnTo>
                <a:lnTo>
                  <a:pt x="673" y="135"/>
                </a:lnTo>
                <a:lnTo>
                  <a:pt x="682" y="115"/>
                </a:lnTo>
                <a:lnTo>
                  <a:pt x="692" y="87"/>
                </a:lnTo>
                <a:lnTo>
                  <a:pt x="692" y="67"/>
                </a:lnTo>
                <a:lnTo>
                  <a:pt x="701" y="39"/>
                </a:lnTo>
                <a:lnTo>
                  <a:pt x="711" y="19"/>
                </a:lnTo>
                <a:lnTo>
                  <a:pt x="740" y="29"/>
                </a:lnTo>
                <a:lnTo>
                  <a:pt x="740" y="58"/>
                </a:lnTo>
                <a:lnTo>
                  <a:pt x="749" y="87"/>
                </a:lnTo>
                <a:lnTo>
                  <a:pt x="759" y="115"/>
                </a:lnTo>
                <a:lnTo>
                  <a:pt x="778" y="144"/>
                </a:lnTo>
                <a:lnTo>
                  <a:pt x="788" y="173"/>
                </a:lnTo>
                <a:lnTo>
                  <a:pt x="788" y="202"/>
                </a:lnTo>
                <a:lnTo>
                  <a:pt x="797" y="231"/>
                </a:lnTo>
                <a:lnTo>
                  <a:pt x="807" y="259"/>
                </a:lnTo>
                <a:lnTo>
                  <a:pt x="836" y="240"/>
                </a:lnTo>
                <a:lnTo>
                  <a:pt x="855" y="269"/>
                </a:lnTo>
                <a:lnTo>
                  <a:pt x="864" y="298"/>
                </a:lnTo>
                <a:lnTo>
                  <a:pt x="884" y="317"/>
                </a:lnTo>
                <a:lnTo>
                  <a:pt x="893" y="346"/>
                </a:lnTo>
                <a:lnTo>
                  <a:pt x="893" y="375"/>
                </a:lnTo>
                <a:lnTo>
                  <a:pt x="893" y="403"/>
                </a:lnTo>
                <a:lnTo>
                  <a:pt x="893" y="423"/>
                </a:lnTo>
                <a:lnTo>
                  <a:pt x="903" y="451"/>
                </a:lnTo>
                <a:lnTo>
                  <a:pt x="903" y="471"/>
                </a:lnTo>
                <a:lnTo>
                  <a:pt x="903" y="499"/>
                </a:lnTo>
                <a:lnTo>
                  <a:pt x="903" y="519"/>
                </a:lnTo>
                <a:lnTo>
                  <a:pt x="903" y="547"/>
                </a:lnTo>
                <a:lnTo>
                  <a:pt x="903" y="567"/>
                </a:lnTo>
                <a:lnTo>
                  <a:pt x="903" y="595"/>
                </a:lnTo>
                <a:lnTo>
                  <a:pt x="903" y="615"/>
                </a:lnTo>
                <a:lnTo>
                  <a:pt x="912" y="643"/>
                </a:lnTo>
                <a:lnTo>
                  <a:pt x="912" y="663"/>
                </a:lnTo>
                <a:lnTo>
                  <a:pt x="912" y="691"/>
                </a:lnTo>
                <a:lnTo>
                  <a:pt x="912" y="711"/>
                </a:lnTo>
                <a:lnTo>
                  <a:pt x="922" y="739"/>
                </a:lnTo>
                <a:lnTo>
                  <a:pt x="922" y="759"/>
                </a:lnTo>
                <a:lnTo>
                  <a:pt x="932" y="787"/>
                </a:lnTo>
                <a:lnTo>
                  <a:pt x="932" y="807"/>
                </a:lnTo>
                <a:lnTo>
                  <a:pt x="932" y="835"/>
                </a:lnTo>
                <a:lnTo>
                  <a:pt x="932" y="855"/>
                </a:lnTo>
                <a:lnTo>
                  <a:pt x="941" y="883"/>
                </a:lnTo>
                <a:lnTo>
                  <a:pt x="941" y="903"/>
                </a:lnTo>
                <a:lnTo>
                  <a:pt x="941" y="931"/>
                </a:lnTo>
                <a:lnTo>
                  <a:pt x="951" y="951"/>
                </a:lnTo>
                <a:lnTo>
                  <a:pt x="951" y="979"/>
                </a:lnTo>
                <a:lnTo>
                  <a:pt x="951" y="999"/>
                </a:lnTo>
                <a:lnTo>
                  <a:pt x="960" y="1027"/>
                </a:lnTo>
                <a:lnTo>
                  <a:pt x="960" y="1047"/>
                </a:lnTo>
                <a:lnTo>
                  <a:pt x="970" y="1075"/>
                </a:lnTo>
                <a:lnTo>
                  <a:pt x="980" y="1095"/>
                </a:lnTo>
                <a:lnTo>
                  <a:pt x="989" y="1123"/>
                </a:lnTo>
                <a:lnTo>
                  <a:pt x="1018" y="1104"/>
                </a:lnTo>
                <a:lnTo>
                  <a:pt x="1018" y="1075"/>
                </a:lnTo>
                <a:lnTo>
                  <a:pt x="1028" y="1037"/>
                </a:lnTo>
                <a:lnTo>
                  <a:pt x="1037" y="1008"/>
                </a:lnTo>
                <a:lnTo>
                  <a:pt x="1037" y="979"/>
                </a:lnTo>
                <a:lnTo>
                  <a:pt x="1047" y="951"/>
                </a:lnTo>
                <a:lnTo>
                  <a:pt x="1056" y="931"/>
                </a:lnTo>
                <a:lnTo>
                  <a:pt x="1076" y="903"/>
                </a:lnTo>
                <a:lnTo>
                  <a:pt x="1095" y="883"/>
                </a:lnTo>
                <a:lnTo>
                  <a:pt x="1124" y="883"/>
                </a:lnTo>
                <a:lnTo>
                  <a:pt x="1124" y="903"/>
                </a:lnTo>
                <a:lnTo>
                  <a:pt x="1133" y="931"/>
                </a:lnTo>
                <a:lnTo>
                  <a:pt x="1133" y="903"/>
                </a:lnTo>
                <a:lnTo>
                  <a:pt x="1143" y="883"/>
                </a:lnTo>
                <a:lnTo>
                  <a:pt x="1152" y="855"/>
                </a:lnTo>
                <a:lnTo>
                  <a:pt x="1162" y="835"/>
                </a:lnTo>
                <a:lnTo>
                  <a:pt x="1162" y="807"/>
                </a:lnTo>
                <a:lnTo>
                  <a:pt x="1172" y="787"/>
                </a:lnTo>
                <a:lnTo>
                  <a:pt x="1172" y="759"/>
                </a:lnTo>
                <a:lnTo>
                  <a:pt x="1172" y="730"/>
                </a:lnTo>
                <a:lnTo>
                  <a:pt x="1181" y="701"/>
                </a:lnTo>
                <a:lnTo>
                  <a:pt x="1191" y="663"/>
                </a:lnTo>
                <a:lnTo>
                  <a:pt x="1191" y="643"/>
                </a:lnTo>
                <a:lnTo>
                  <a:pt x="1191" y="615"/>
                </a:lnTo>
                <a:lnTo>
                  <a:pt x="1191" y="595"/>
                </a:lnTo>
                <a:lnTo>
                  <a:pt x="1191" y="567"/>
                </a:lnTo>
                <a:lnTo>
                  <a:pt x="1200" y="547"/>
                </a:lnTo>
                <a:lnTo>
                  <a:pt x="1200" y="519"/>
                </a:lnTo>
                <a:lnTo>
                  <a:pt x="1210" y="499"/>
                </a:lnTo>
                <a:lnTo>
                  <a:pt x="1220" y="471"/>
                </a:lnTo>
                <a:lnTo>
                  <a:pt x="1220" y="451"/>
                </a:lnTo>
                <a:lnTo>
                  <a:pt x="1220" y="471"/>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1" name="Rectangle 25"/>
          <p:cNvSpPr>
            <a:spLocks noChangeArrowheads="1"/>
          </p:cNvSpPr>
          <p:nvPr/>
        </p:nvSpPr>
        <p:spPr bwMode="auto">
          <a:xfrm>
            <a:off x="4233863" y="3733800"/>
            <a:ext cx="3109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i="1" dirty="0">
                <a:latin typeface="Times New Roman" pitchFamily="18" charset="0"/>
              </a:rPr>
              <a:t>l</a:t>
            </a:r>
            <a:r>
              <a:rPr lang="en-US" altLang="zh-TW" sz="2400" dirty="0">
                <a:latin typeface="Times New Roman" pitchFamily="18" charset="0"/>
              </a:rPr>
              <a:t>=2 window, length = N</a:t>
            </a:r>
          </a:p>
        </p:txBody>
      </p:sp>
      <p:sp>
        <p:nvSpPr>
          <p:cNvPr id="16412" name="Rectangle 26"/>
          <p:cNvSpPr>
            <a:spLocks noChangeArrowheads="1"/>
          </p:cNvSpPr>
          <p:nvPr/>
        </p:nvSpPr>
        <p:spPr bwMode="auto">
          <a:xfrm>
            <a:off x="2481263" y="5943600"/>
            <a:ext cx="3109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i="1" dirty="0">
                <a:latin typeface="Times New Roman" pitchFamily="18" charset="0"/>
              </a:rPr>
              <a:t>l</a:t>
            </a:r>
            <a:r>
              <a:rPr lang="en-US" altLang="zh-TW" sz="2400" dirty="0">
                <a:latin typeface="Times New Roman" pitchFamily="18" charset="0"/>
              </a:rPr>
              <a:t>=1 window, length = N</a:t>
            </a:r>
          </a:p>
        </p:txBody>
      </p:sp>
      <p:sp>
        <p:nvSpPr>
          <p:cNvPr id="2" name="Footer Placeholder 1">
            <a:extLst>
              <a:ext uri="{FF2B5EF4-FFF2-40B4-BE49-F238E27FC236}">
                <a16:creationId xmlns:a16="http://schemas.microsoft.com/office/drawing/2014/main" id="{39C20744-D5F1-42F4-9B8A-BC597744A400}"/>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B9A4A050-2236-44F3-87F8-B9FDFECC0862}"/>
              </a:ext>
            </a:extLst>
          </p:cNvPr>
          <p:cNvSpPr>
            <a:spLocks noGrp="1"/>
          </p:cNvSpPr>
          <p:nvPr>
            <p:ph type="sldNum" sz="quarter" idx="12"/>
          </p:nvPr>
        </p:nvSpPr>
        <p:spPr/>
        <p:txBody>
          <a:bodyPr/>
          <a:lstStyle/>
          <a:p>
            <a:fld id="{C00EF027-BAE4-4B2B-B4D5-2754FF5E55FD}"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noFill/>
        </p:spPr>
        <p:txBody>
          <a:bodyPr lIns="92075" tIns="46038" rIns="92075" bIns="46038" anchor="ctr"/>
          <a:lstStyle/>
          <a:p>
            <a:pPr eaLnBrk="1" hangingPunct="1"/>
            <a:r>
              <a:rPr lang="en-US" altLang="zh-TW" dirty="0">
                <a:ea typeface="新細明體" pitchFamily="18" charset="-120"/>
              </a:rPr>
              <a:t>Step3(b): Windowing</a:t>
            </a:r>
          </a:p>
        </p:txBody>
      </p:sp>
      <p:sp>
        <p:nvSpPr>
          <p:cNvPr id="17413" name="Rectangle 3"/>
          <p:cNvSpPr>
            <a:spLocks noGrp="1" noChangeArrowheads="1"/>
          </p:cNvSpPr>
          <p:nvPr>
            <p:ph type="body" sz="half" idx="1"/>
          </p:nvPr>
        </p:nvSpPr>
        <p:spPr>
          <a:xfrm>
            <a:off x="495301" y="1600200"/>
            <a:ext cx="4760912" cy="4530725"/>
          </a:xfrm>
          <a:noFill/>
        </p:spPr>
        <p:txBody>
          <a:bodyPr lIns="92075" tIns="46038" rIns="92075" bIns="46038">
            <a:normAutofit/>
          </a:bodyPr>
          <a:lstStyle/>
          <a:p>
            <a:pPr eaLnBrk="1" hangingPunct="1"/>
            <a:r>
              <a:rPr lang="en-US" altLang="zh-TW" sz="2400" dirty="0">
                <a:ea typeface="新細明體" pitchFamily="18" charset="-120"/>
              </a:rPr>
              <a:t>To smooth out the discontinuities at the beginning and end.</a:t>
            </a:r>
          </a:p>
          <a:p>
            <a:pPr eaLnBrk="1" hangingPunct="1"/>
            <a:r>
              <a:rPr lang="en-US" altLang="zh-TW" sz="2400" dirty="0">
                <a:ea typeface="新細明體" pitchFamily="18" charset="-120"/>
              </a:rPr>
              <a:t>Hamming or </a:t>
            </a:r>
            <a:r>
              <a:rPr lang="en-US" altLang="zh-TW" sz="2400" dirty="0" err="1">
                <a:ea typeface="新細明體" pitchFamily="18" charset="-120"/>
              </a:rPr>
              <a:t>Hanning</a:t>
            </a:r>
            <a:r>
              <a:rPr lang="en-US" altLang="zh-TW" sz="2400" dirty="0">
                <a:ea typeface="新細明體" pitchFamily="18" charset="-120"/>
              </a:rPr>
              <a:t> windows can be used.</a:t>
            </a:r>
          </a:p>
          <a:p>
            <a:pPr eaLnBrk="1" hangingPunct="1"/>
            <a:r>
              <a:rPr lang="en-US" altLang="zh-TW" sz="2400" dirty="0">
                <a:ea typeface="新細明體" pitchFamily="18" charset="-120"/>
              </a:rPr>
              <a:t>Hamming window </a:t>
            </a:r>
            <a:r>
              <a:rPr lang="en-US" altLang="zh-TW" sz="2400" dirty="0">
                <a:ea typeface="新細明體" pitchFamily="18" charset="-120"/>
                <a:sym typeface="Wingdings" panose="05000000000000000000" pitchFamily="2" charset="2"/>
              </a:rPr>
              <a:t></a:t>
            </a:r>
            <a:endParaRPr lang="en-US" altLang="zh-TW" sz="2400" dirty="0">
              <a:ea typeface="新細明體" pitchFamily="18" charset="-120"/>
            </a:endParaRPr>
          </a:p>
          <a:p>
            <a:pPr eaLnBrk="1" hangingPunct="1"/>
            <a:r>
              <a:rPr lang="en-US" altLang="zh-TW" sz="2400" dirty="0">
                <a:ea typeface="新細明體" pitchFamily="18" charset="-120"/>
              </a:rPr>
              <a:t>Tutorial: write a program segment to find the result of passing a speech frame, stored in an array int s[1000], into the Hamming window.</a:t>
            </a:r>
          </a:p>
        </p:txBody>
      </p:sp>
      <mc:AlternateContent xmlns:mc="http://schemas.openxmlformats.org/markup-compatibility/2006" xmlns:a14="http://schemas.microsoft.com/office/drawing/2010/main">
        <mc:Choice Requires="a14">
          <p:sp>
            <p:nvSpPr>
              <p:cNvPr id="17414" name="Object 5"/>
              <p:cNvSpPr txBox="1">
                <a:spLocks noGrp="1"/>
              </p:cNvSpPr>
              <p:nvPr>
                <p:ph sz="half" idx="2"/>
              </p:nvPr>
            </p:nvSpPr>
            <p:spPr bwMode="auto">
              <a:xfrm>
                <a:off x="5332412" y="3065462"/>
                <a:ext cx="3989388" cy="1600200"/>
              </a:xfrm>
              <a:prstGeom prst="rect">
                <a:avLst/>
              </a:prstGeom>
              <a:noFill/>
              <a:ln>
                <a:noFill/>
              </a:ln>
              <a:effectLst/>
            </p:spPr>
            <p:txBody>
              <a:bodyPr>
                <a:normAutofit fontScale="55000" lnSpcReduction="20000"/>
              </a:bodyPr>
              <a:lstStyle/>
              <a:p>
                <a:pPr>
                  <a:buNone/>
                </a:pPr>
                <a14:m>
                  <m:oMathPara xmlns:m="http://schemas.openxmlformats.org/officeDocument/2006/math">
                    <m:oMathParaPr>
                      <m:jc m:val="left"/>
                    </m:oMathParaPr>
                    <m:oMath xmlns:m="http://schemas.openxmlformats.org/officeDocument/2006/math">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𝑆</m:t>
                          </m:r>
                        </m:e>
                      </m:ac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𝑆</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𝑊</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m:t>
                      </m:r>
                    </m:oMath>
                    <m:oMath xmlns:m="http://schemas.openxmlformats.org/officeDocument/2006/math">
                      <m:r>
                        <m:rPr>
                          <m:nor/>
                        </m:rPr>
                        <a:rPr lang="en-US" i="0">
                          <a:solidFill>
                            <a:srgbClr val="000000"/>
                          </a:solidFill>
                          <a:latin typeface="Cambria Math" panose="02040503050406030204" pitchFamily="18" charset="0"/>
                        </a:rPr>
                        <m:t>while</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𝑊</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)=0.54−0.46</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cos</m:t>
                          </m:r>
                        </m:fName>
                        <m:e>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𝜋</m:t>
                                  </m:r>
                                  <m:r>
                                    <a:rPr lang="en-US" i="1">
                                      <a:solidFill>
                                        <a:srgbClr val="000000"/>
                                      </a:solidFill>
                                      <a:latin typeface="Cambria Math" panose="02040503050406030204" pitchFamily="18" charset="0"/>
                                    </a:rPr>
                                    <m:t>𝑘</m:t>
                                  </m:r>
                                </m:num>
                                <m:den>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−1</m:t>
                                  </m:r>
                                </m:den>
                              </m:f>
                            </m:e>
                          </m:d>
                        </m:e>
                      </m:func>
                    </m:oMath>
                    <m:oMath xmlns:m="http://schemas.openxmlformats.org/officeDocument/2006/math">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−1,</m:t>
                      </m:r>
                      <m:r>
                        <m:rPr>
                          <m:nor/>
                        </m:rPr>
                        <a:rPr lang="en-US" i="0">
                          <a:solidFill>
                            <a:srgbClr val="000000"/>
                          </a:solidFill>
                          <a:latin typeface="Cambria Math" panose="02040503050406030204" pitchFamily="18" charset="0"/>
                        </a:rPr>
                        <m:t>window</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size</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is</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𝑁</m:t>
                      </m:r>
                    </m:oMath>
                  </m:oMathPara>
                </a14:m>
                <a:endParaRPr lang="en-US" dirty="0"/>
              </a:p>
            </p:txBody>
          </p:sp>
        </mc:Choice>
        <mc:Fallback xmlns="">
          <p:sp>
            <p:nvSpPr>
              <p:cNvPr id="17414" name="Object 5"/>
              <p:cNvSpPr txBox="1">
                <a:spLocks noGrp="1" noRot="1" noChangeAspect="1" noMove="1" noResize="1" noEditPoints="1" noAdjustHandles="1" noChangeArrowheads="1" noChangeShapeType="1" noTextEdit="1"/>
              </p:cNvSpPr>
              <p:nvPr>
                <p:ph sz="half" idx="2"/>
              </p:nvPr>
            </p:nvSpPr>
            <p:spPr bwMode="auto">
              <a:xfrm>
                <a:off x="5332412" y="3065462"/>
                <a:ext cx="3989388" cy="1600200"/>
              </a:xfrm>
              <a:prstGeom prst="rect">
                <a:avLst/>
              </a:prstGeom>
              <a:blipFill>
                <a:blip r:embed="rId2"/>
                <a:stretch>
                  <a:fillRect t="-763"/>
                </a:stretch>
              </a:blipFill>
              <a:ln>
                <a:noFill/>
              </a:ln>
              <a:effectLst/>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4D621A2-38F6-44D3-AE32-BBA7CD77BCB6}"/>
              </a:ext>
            </a:extLst>
          </p:cNvPr>
          <p:cNvSpPr>
            <a:spLocks noGrp="1"/>
          </p:cNvSpPr>
          <p:nvPr>
            <p:ph type="ftr" sz="quarter" idx="11"/>
          </p:nvPr>
        </p:nvSpPr>
        <p:spPr/>
        <p:txBody>
          <a:bodyPr/>
          <a:lstStyle/>
          <a:p>
            <a:pPr>
              <a:defRPr/>
            </a:pPr>
            <a:r>
              <a:rPr lang="en-US" altLang="zh-CN"/>
              <a:t>Speech recognition techniques, v.2b</a:t>
            </a:r>
          </a:p>
        </p:txBody>
      </p:sp>
      <p:sp>
        <p:nvSpPr>
          <p:cNvPr id="5" name="Slide Number Placeholder 4">
            <a:extLst>
              <a:ext uri="{FF2B5EF4-FFF2-40B4-BE49-F238E27FC236}">
                <a16:creationId xmlns:a16="http://schemas.microsoft.com/office/drawing/2014/main" id="{B57304FF-8C60-40F8-9252-2D2A8F94D609}"/>
              </a:ext>
            </a:extLst>
          </p:cNvPr>
          <p:cNvSpPr>
            <a:spLocks noGrp="1"/>
          </p:cNvSpPr>
          <p:nvPr>
            <p:ph type="sldNum" sz="quarter" idx="12"/>
          </p:nvPr>
        </p:nvSpPr>
        <p:spPr/>
        <p:txBody>
          <a:bodyPr/>
          <a:lstStyle/>
          <a:p>
            <a:fld id="{F655D5F6-FAFC-4BD8-A778-50BE8206BBEA}" type="slidenum">
              <a:rPr lang="en-US" altLang="en-US" smtClean="0"/>
              <a:pPr/>
              <a:t>15</a:t>
            </a:fld>
            <a:endParaRPr lang="en-US" altLang="en-US"/>
          </a:p>
        </p:txBody>
      </p:sp>
      <p:sp>
        <p:nvSpPr>
          <p:cNvPr id="2" name="TextBox 1">
            <a:extLst>
              <a:ext uri="{FF2B5EF4-FFF2-40B4-BE49-F238E27FC236}">
                <a16:creationId xmlns:a16="http://schemas.microsoft.com/office/drawing/2014/main" id="{1588490B-9B6B-42EF-BCEA-78E36ED4510D}"/>
              </a:ext>
            </a:extLst>
          </p:cNvPr>
          <p:cNvSpPr txBox="1"/>
          <p:nvPr/>
        </p:nvSpPr>
        <p:spPr>
          <a:xfrm>
            <a:off x="5484812" y="2362200"/>
            <a:ext cx="2252540" cy="646331"/>
          </a:xfrm>
          <a:prstGeom prst="rect">
            <a:avLst/>
          </a:prstGeom>
          <a:noFill/>
        </p:spPr>
        <p:txBody>
          <a:bodyPr wrap="none" rtlCol="0">
            <a:spAutoFit/>
          </a:bodyPr>
          <a:lstStyle/>
          <a:p>
            <a:r>
              <a:rPr lang="en-US" altLang="zh-TW" sz="1800" dirty="0">
                <a:ea typeface="新細明體" pitchFamily="18" charset="-120"/>
              </a:rPr>
              <a:t>Hamming window</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sz="quarter"/>
          </p:nvPr>
        </p:nvSpPr>
        <p:spPr>
          <a:xfrm>
            <a:off x="531812" y="152400"/>
            <a:ext cx="8912225" cy="1139825"/>
          </a:xfrm>
        </p:spPr>
        <p:txBody>
          <a:bodyPr>
            <a:normAutofit fontScale="90000"/>
          </a:bodyPr>
          <a:lstStyle/>
          <a:p>
            <a:pPr eaLnBrk="1" hangingPunct="1"/>
            <a:r>
              <a:rPr lang="en-US" altLang="zh-TW" sz="3200">
                <a:ea typeface="新細明體" pitchFamily="18" charset="-120"/>
              </a:rPr>
              <a:t>Effect of Hamming window</a:t>
            </a:r>
            <a:br>
              <a:rPr lang="en-US" altLang="zh-TW" sz="3200">
                <a:ea typeface="新細明體" pitchFamily="18" charset="-120"/>
              </a:rPr>
            </a:br>
            <a:r>
              <a:rPr lang="en-US" altLang="zh-TW" sz="3200">
                <a:ea typeface="新細明體" pitchFamily="18" charset="-120"/>
              </a:rPr>
              <a:t>(For Hanning window See </a:t>
            </a:r>
            <a:r>
              <a:rPr lang="en-US" altLang="en-US" sz="1800">
                <a:hlinkClick r:id="rId2"/>
              </a:rPr>
              <a:t>http://en.wikipedia.org/wiki/Window_function</a:t>
            </a:r>
            <a:r>
              <a:rPr lang="en-US" altLang="en-US" sz="1800">
                <a:ea typeface="新細明體" pitchFamily="18" charset="-120"/>
              </a:rPr>
              <a:t> </a:t>
            </a:r>
            <a:r>
              <a:rPr lang="en-US" altLang="zh-TW" sz="2800">
                <a:ea typeface="新細明體" pitchFamily="18" charset="-120"/>
              </a:rPr>
              <a:t>)</a:t>
            </a:r>
          </a:p>
        </p:txBody>
      </p:sp>
      <p:graphicFrame>
        <p:nvGraphicFramePr>
          <p:cNvPr id="18443" name="Object 18"/>
          <p:cNvGraphicFramePr>
            <a:graphicFrameLocks noGrp="1" noChangeAspect="1"/>
          </p:cNvGraphicFramePr>
          <p:nvPr>
            <p:ph sz="quarter" idx="1"/>
            <p:extLst>
              <p:ext uri="{D42A27DB-BD31-4B8C-83A1-F6EECF244321}">
                <p14:modId xmlns:p14="http://schemas.microsoft.com/office/powerpoint/2010/main" val="3304428628"/>
              </p:ext>
            </p:extLst>
          </p:nvPr>
        </p:nvGraphicFramePr>
        <p:xfrm>
          <a:off x="693738" y="2819400"/>
          <a:ext cx="742950" cy="457200"/>
        </p:xfrm>
        <a:graphic>
          <a:graphicData uri="http://schemas.openxmlformats.org/presentationml/2006/ole">
            <mc:AlternateContent xmlns:mc="http://schemas.openxmlformats.org/markup-compatibility/2006">
              <mc:Choice xmlns:v="urn:schemas-microsoft-com:vml" Requires="v">
                <p:oleObj name="Equation" r:id="rId3" imgW="330120" imgH="203040" progId="Equation.3">
                  <p:embed/>
                </p:oleObj>
              </mc:Choice>
              <mc:Fallback>
                <p:oleObj name="Equation" r:id="rId3" imgW="330120" imgH="203040" progId="Equation.3">
                  <p:embed/>
                  <p:pic>
                    <p:nvPicPr>
                      <p:cNvPr id="0" name="Object 18"/>
                      <p:cNvPicPr>
                        <a:picLocks noGrp="1" noChangeAspect="1" noChangeArrowheads="1"/>
                      </p:cNvPicPr>
                      <p:nvPr/>
                    </p:nvPicPr>
                    <p:blipFill>
                      <a:blip r:embed="rId4"/>
                      <a:srcRect/>
                      <a:stretch>
                        <a:fillRect/>
                      </a:stretch>
                    </p:blipFill>
                    <p:spPr bwMode="auto">
                      <a:xfrm>
                        <a:off x="693738" y="2819400"/>
                        <a:ext cx="74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7" name="Rectangle 11"/>
          <p:cNvGraphicFramePr>
            <a:graphicFrameLocks noGrp="1"/>
          </p:cNvGraphicFramePr>
          <p:nvPr>
            <p:ph sz="quarter" idx="2"/>
          </p:nvPr>
        </p:nvGraphicFramePr>
        <p:xfrm>
          <a:off x="6694488" y="2170113"/>
          <a:ext cx="1047750" cy="1047750"/>
        </p:xfrm>
        <a:graphic>
          <a:graphicData uri="http://schemas.openxmlformats.org/presentationml/2006/ole">
            <mc:AlternateContent xmlns:mc="http://schemas.openxmlformats.org/markup-compatibility/2006">
              <mc:Choice xmlns:v="urn:schemas-microsoft-com:vml" Requires="v">
                <p:oleObj name="Equation" r:id="rId5" imgW="0" imgH="0" progId="Equation.3">
                  <p:embed/>
                </p:oleObj>
              </mc:Choice>
              <mc:Fallback>
                <p:oleObj name="Equation" r:id="rId5" imgW="0" imgH="0" progId="Equation.3">
                  <p:embed/>
                  <p:pic>
                    <p:nvPicPr>
                      <p:cNvPr id="0" name="Rectangle 1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94488" y="2170113"/>
                        <a:ext cx="104775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13"/>
          <p:cNvGraphicFramePr>
            <a:graphicFrameLocks noGrp="1" noChangeAspect="1"/>
          </p:cNvGraphicFramePr>
          <p:nvPr>
            <p:ph sz="quarter" idx="3"/>
          </p:nvPr>
        </p:nvGraphicFramePr>
        <p:xfrm>
          <a:off x="2303463" y="4808538"/>
          <a:ext cx="762000" cy="457200"/>
        </p:xfrm>
        <a:graphic>
          <a:graphicData uri="http://schemas.openxmlformats.org/presentationml/2006/ole">
            <mc:AlternateContent xmlns:mc="http://schemas.openxmlformats.org/markup-compatibility/2006">
              <mc:Choice xmlns:v="urn:schemas-microsoft-com:vml" Requires="v">
                <p:oleObj name="Equation" r:id="rId6" imgW="762000" imgH="457200" progId="Equation.3">
                  <p:embed/>
                </p:oleObj>
              </mc:Choice>
              <mc:Fallback>
                <p:oleObj name="Equation" r:id="rId6" imgW="762000" imgH="4572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3463" y="4808538"/>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439" name="Picture 3" descr="f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6688" y="1468437"/>
            <a:ext cx="5991225"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Line 6"/>
          <p:cNvSpPr>
            <a:spLocks noChangeShapeType="1"/>
          </p:cNvSpPr>
          <p:nvPr/>
        </p:nvSpPr>
        <p:spPr bwMode="auto">
          <a:xfrm flipH="1">
            <a:off x="5408613" y="2667000"/>
            <a:ext cx="2209800" cy="2209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Line 10"/>
          <p:cNvSpPr>
            <a:spLocks noChangeShapeType="1"/>
          </p:cNvSpPr>
          <p:nvPr/>
        </p:nvSpPr>
        <p:spPr bwMode="auto">
          <a:xfrm>
            <a:off x="1370013" y="4953000"/>
            <a:ext cx="2362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8444" name="Object 20"/>
          <p:cNvGraphicFramePr>
            <a:graphicFrameLocks noChangeAspect="1"/>
          </p:cNvGraphicFramePr>
          <p:nvPr>
            <p:extLst>
              <p:ext uri="{D42A27DB-BD31-4B8C-83A1-F6EECF244321}">
                <p14:modId xmlns:p14="http://schemas.microsoft.com/office/powerpoint/2010/main" val="264918935"/>
              </p:ext>
            </p:extLst>
          </p:nvPr>
        </p:nvGraphicFramePr>
        <p:xfrm>
          <a:off x="651925" y="4572000"/>
          <a:ext cx="641888" cy="450850"/>
        </p:xfrm>
        <a:graphic>
          <a:graphicData uri="http://schemas.openxmlformats.org/presentationml/2006/ole">
            <mc:AlternateContent xmlns:mc="http://schemas.openxmlformats.org/markup-compatibility/2006">
              <mc:Choice xmlns:v="urn:schemas-microsoft-com:vml" Requires="v">
                <p:oleObj name="Equation" r:id="rId9" imgW="342720" imgH="241200" progId="Equation.3">
                  <p:embed/>
                </p:oleObj>
              </mc:Choice>
              <mc:Fallback>
                <p:oleObj name="Equation" r:id="rId9" imgW="342720" imgH="241200" progId="Equation.3">
                  <p:embed/>
                  <p:pic>
                    <p:nvPicPr>
                      <p:cNvPr id="0" name="Object 20"/>
                      <p:cNvPicPr>
                        <a:picLocks noChangeAspect="1" noChangeArrowheads="1"/>
                      </p:cNvPicPr>
                      <p:nvPr/>
                    </p:nvPicPr>
                    <p:blipFill>
                      <a:blip r:embed="rId10"/>
                      <a:srcRect/>
                      <a:stretch>
                        <a:fillRect/>
                      </a:stretch>
                    </p:blipFill>
                    <p:spPr bwMode="auto">
                      <a:xfrm>
                        <a:off x="651925" y="4572000"/>
                        <a:ext cx="641888" cy="450850"/>
                      </a:xfrm>
                      <a:prstGeom prst="rect">
                        <a:avLst/>
                      </a:prstGeom>
                      <a:noFill/>
                      <a:ln>
                        <a:noFill/>
                      </a:ln>
                      <a:effectLst/>
                    </p:spPr>
                  </p:pic>
                </p:oleObj>
              </mc:Fallback>
            </mc:AlternateContent>
          </a:graphicData>
        </a:graphic>
      </p:graphicFrame>
      <p:graphicFrame>
        <p:nvGraphicFramePr>
          <p:cNvPr id="18445" name="Object 21"/>
          <p:cNvGraphicFramePr>
            <a:graphicFrameLocks noChangeAspect="1"/>
          </p:cNvGraphicFramePr>
          <p:nvPr>
            <p:extLst>
              <p:ext uri="{D42A27DB-BD31-4B8C-83A1-F6EECF244321}">
                <p14:modId xmlns:p14="http://schemas.microsoft.com/office/powerpoint/2010/main" val="1866900104"/>
              </p:ext>
            </p:extLst>
          </p:nvPr>
        </p:nvGraphicFramePr>
        <p:xfrm>
          <a:off x="7599363" y="2466975"/>
          <a:ext cx="573087" cy="315913"/>
        </p:xfrm>
        <a:graphic>
          <a:graphicData uri="http://schemas.openxmlformats.org/presentationml/2006/ole">
            <mc:AlternateContent xmlns:mc="http://schemas.openxmlformats.org/markup-compatibility/2006">
              <mc:Choice xmlns:v="urn:schemas-microsoft-com:vml" Requires="v">
                <p:oleObj name="Equation" r:id="rId11" imgW="368280" imgH="203040" progId="Equation.3">
                  <p:embed/>
                </p:oleObj>
              </mc:Choice>
              <mc:Fallback>
                <p:oleObj name="Equation" r:id="rId11" imgW="368280" imgH="203040" progId="Equation.3">
                  <p:embed/>
                  <p:pic>
                    <p:nvPicPr>
                      <p:cNvPr id="0" name="Object 21"/>
                      <p:cNvPicPr>
                        <a:picLocks noChangeAspect="1" noChangeArrowheads="1"/>
                      </p:cNvPicPr>
                      <p:nvPr/>
                    </p:nvPicPr>
                    <p:blipFill>
                      <a:blip r:embed="rId12"/>
                      <a:srcRect/>
                      <a:stretch>
                        <a:fillRect/>
                      </a:stretch>
                    </p:blipFill>
                    <p:spPr bwMode="auto">
                      <a:xfrm>
                        <a:off x="7599363" y="2466975"/>
                        <a:ext cx="573087"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8442" name="Object 15"/>
              <p:cNvSpPr txBox="1">
                <a:spLocks noGrp="1"/>
              </p:cNvSpPr>
              <p:nvPr>
                <p:ph sz="quarter" idx="4"/>
              </p:nvPr>
            </p:nvSpPr>
            <p:spPr bwMode="auto">
              <a:xfrm>
                <a:off x="7388226" y="3429000"/>
                <a:ext cx="2514599" cy="1960563"/>
              </a:xfrm>
              <a:prstGeom prst="rect">
                <a:avLst/>
              </a:prstGeom>
              <a:noFill/>
              <a:ln>
                <a:noFill/>
              </a:ln>
              <a:effectLst/>
            </p:spPr>
            <p:txBody>
              <a:bodyPr>
                <a:normAutofit fontScale="40000" lnSpcReduction="20000"/>
              </a:bodyPr>
              <a:lstStyle/>
              <a:p>
                <a:pPr>
                  <a:buNone/>
                </a:pPr>
                <a14:m>
                  <m:oMathPara xmlns:m="http://schemas.openxmlformats.org/officeDocument/2006/math">
                    <m:oMathParaPr>
                      <m:jc m:val="left"/>
                    </m:oMathParaPr>
                    <m:oMath xmlns:m="http://schemas.openxmlformats.org/officeDocument/2006/math">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𝑆</m:t>
                          </m:r>
                        </m:e>
                      </m:ac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m:t>
                      </m:r>
                    </m:oMath>
                    <m:oMath xmlns:m="http://schemas.openxmlformats.org/officeDocument/2006/math">
                      <m:r>
                        <a:rPr lang="en-US" i="1">
                          <a:solidFill>
                            <a:srgbClr val="000000"/>
                          </a:solidFill>
                          <a:latin typeface="Cambria Math" panose="02040503050406030204" pitchFamily="18" charset="0"/>
                        </a:rPr>
                        <m:t>𝑆</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𝑊</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m:t>
                      </m:r>
                    </m:oMath>
                    <m:oMath xmlns:m="http://schemas.openxmlformats.org/officeDocument/2006/math">
                      <m:r>
                        <a:rPr lang="en-US" i="1">
                          <a:solidFill>
                            <a:srgbClr val="000000"/>
                          </a:solidFill>
                          <a:latin typeface="Cambria Math" panose="02040503050406030204" pitchFamily="18" charset="0"/>
                        </a:rPr>
                        <m:t>𝑆</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0.54−0.46</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cos</m:t>
                              </m:r>
                            </m:fName>
                            <m:e>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𝜋</m:t>
                                      </m:r>
                                      <m:r>
                                        <a:rPr lang="en-US" i="1">
                                          <a:solidFill>
                                            <a:srgbClr val="000000"/>
                                          </a:solidFill>
                                          <a:latin typeface="Cambria Math" panose="02040503050406030204" pitchFamily="18" charset="0"/>
                                        </a:rPr>
                                        <m:t>𝑘</m:t>
                                      </m:r>
                                    </m:num>
                                    <m:den>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−1</m:t>
                                      </m:r>
                                    </m:den>
                                  </m:f>
                                </m:e>
                              </m:d>
                            </m:e>
                          </m:func>
                        </m:e>
                      </m:d>
                    </m:oMath>
                    <m:oMath xmlns:m="http://schemas.openxmlformats.org/officeDocument/2006/math">
                      <m:r>
                        <a:rPr lang="en-US" i="1">
                          <a:solidFill>
                            <a:srgbClr val="000000"/>
                          </a:solidFill>
                          <a:latin typeface="Cambria Math" panose="02040503050406030204" pitchFamily="18" charset="0"/>
                        </a:rPr>
                        <m:t>0≤</m:t>
                      </m:r>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𝑁</m:t>
                      </m:r>
                      <m:r>
                        <a:rPr lang="en-US" i="1">
                          <a:solidFill>
                            <a:srgbClr val="000000"/>
                          </a:solidFill>
                          <a:latin typeface="Cambria Math" panose="02040503050406030204" pitchFamily="18" charset="0"/>
                        </a:rPr>
                        <m:t>−1</m:t>
                      </m:r>
                    </m:oMath>
                  </m:oMathPara>
                </a14:m>
                <a:endParaRPr lang="en-US" dirty="0"/>
              </a:p>
            </p:txBody>
          </p:sp>
        </mc:Choice>
        <mc:Fallback xmlns="">
          <p:sp>
            <p:nvSpPr>
              <p:cNvPr id="18442" name="Object 15"/>
              <p:cNvSpPr txBox="1">
                <a:spLocks noRot="1" noChangeAspect="1" noMove="1" noResize="1" noEditPoints="1" noAdjustHandles="1" noChangeArrowheads="1" noChangeShapeType="1" noTextEdit="1"/>
              </p:cNvSpPr>
              <p:nvPr>
                <p:ph sz="quarter" idx="4"/>
              </p:nvPr>
            </p:nvSpPr>
            <p:spPr bwMode="auto">
              <a:xfrm>
                <a:off x="7388226" y="3429000"/>
                <a:ext cx="2514599" cy="1960563"/>
              </a:xfrm>
              <a:prstGeom prst="rect">
                <a:avLst/>
              </a:prstGeom>
              <a:blipFill>
                <a:blip r:embed="rId14"/>
                <a:stretch>
                  <a:fillRect l="-12136" t="-19626" r="-17476" b="-53583"/>
                </a:stretch>
              </a:blipFill>
              <a:ln>
                <a:noFill/>
              </a:ln>
              <a:effectLst/>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B83DF42-1351-4F02-8D4A-7708EA220B99}"/>
              </a:ext>
            </a:extLst>
          </p:cNvPr>
          <p:cNvSpPr>
            <a:spLocks noGrp="1"/>
          </p:cNvSpPr>
          <p:nvPr>
            <p:ph type="ftr" sz="quarter" idx="11"/>
          </p:nvPr>
        </p:nvSpPr>
        <p:spPr/>
        <p:txBody>
          <a:bodyPr/>
          <a:lstStyle/>
          <a:p>
            <a:pPr>
              <a:defRPr/>
            </a:pPr>
            <a:r>
              <a:rPr lang="en-US" altLang="zh-CN"/>
              <a:t>Speech recognition techniques, v.2b</a:t>
            </a:r>
          </a:p>
        </p:txBody>
      </p:sp>
      <p:sp>
        <p:nvSpPr>
          <p:cNvPr id="5" name="Slide Number Placeholder 4">
            <a:extLst>
              <a:ext uri="{FF2B5EF4-FFF2-40B4-BE49-F238E27FC236}">
                <a16:creationId xmlns:a16="http://schemas.microsoft.com/office/drawing/2014/main" id="{D3DAFB94-DB43-4679-A952-B58E0432B76D}"/>
              </a:ext>
            </a:extLst>
          </p:cNvPr>
          <p:cNvSpPr>
            <a:spLocks noGrp="1"/>
          </p:cNvSpPr>
          <p:nvPr>
            <p:ph type="sldNum" sz="quarter" idx="12"/>
          </p:nvPr>
        </p:nvSpPr>
        <p:spPr/>
        <p:txBody>
          <a:bodyPr/>
          <a:lstStyle/>
          <a:p>
            <a:fld id="{D5585837-F6D0-4AA2-9B5A-C26D180E4096}"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1026"/>
          <p:cNvSpPr>
            <a:spLocks noGrp="1" noChangeArrowheads="1"/>
          </p:cNvSpPr>
          <p:nvPr>
            <p:ph type="title"/>
          </p:nvPr>
        </p:nvSpPr>
        <p:spPr/>
        <p:txBody>
          <a:bodyPr/>
          <a:lstStyle/>
          <a:p>
            <a:pPr eaLnBrk="1" hangingPunct="1"/>
            <a:r>
              <a:rPr lang="en-US" altLang="zh-TW">
                <a:ea typeface="新細明體" pitchFamily="18" charset="-120"/>
              </a:rPr>
              <a:t>Matlab code segment</a:t>
            </a:r>
          </a:p>
        </p:txBody>
      </p:sp>
      <p:sp>
        <p:nvSpPr>
          <p:cNvPr id="19461" name="Rectangle 1027"/>
          <p:cNvSpPr>
            <a:spLocks noGrp="1" noChangeArrowheads="1"/>
          </p:cNvSpPr>
          <p:nvPr>
            <p:ph idx="1"/>
          </p:nvPr>
        </p:nvSpPr>
        <p:spPr/>
        <p:txBody>
          <a:bodyPr>
            <a:normAutofit lnSpcReduction="10000"/>
          </a:bodyPr>
          <a:lstStyle/>
          <a:p>
            <a:pPr eaLnBrk="1" hangingPunct="1"/>
            <a:r>
              <a:rPr lang="en-US" altLang="zh-TW" dirty="0">
                <a:ea typeface="新細明體" pitchFamily="18" charset="-120"/>
                <a:cs typeface="Courier New" pitchFamily="49" charset="0"/>
              </a:rPr>
              <a:t>x1=</a:t>
            </a:r>
            <a:r>
              <a:rPr lang="en-US" altLang="zh-TW" dirty="0" err="1">
                <a:ea typeface="新細明體" pitchFamily="18" charset="-120"/>
                <a:cs typeface="Courier New" pitchFamily="49" charset="0"/>
              </a:rPr>
              <a:t>wavread</a:t>
            </a:r>
            <a:r>
              <a:rPr lang="en-US" altLang="zh-TW" dirty="0">
                <a:ea typeface="新細明體" pitchFamily="18" charset="-120"/>
                <a:cs typeface="Courier New" pitchFamily="49" charset="0"/>
              </a:rPr>
              <a:t>(</a:t>
            </a:r>
            <a:r>
              <a:rPr lang="en-US" altLang="zh-TW" dirty="0">
                <a:solidFill>
                  <a:srgbClr val="B22222"/>
                </a:solidFill>
                <a:ea typeface="新細明體" pitchFamily="18" charset="-120"/>
                <a:cs typeface="Courier New" pitchFamily="49" charset="0"/>
              </a:rPr>
              <a:t>'violin3.wav'</a:t>
            </a:r>
            <a:r>
              <a:rPr lang="en-US" altLang="zh-TW" dirty="0">
                <a:ea typeface="新細明體" pitchFamily="18" charset="-120"/>
                <a:cs typeface="Courier New" pitchFamily="49" charset="0"/>
              </a:rPr>
              <a:t>);</a:t>
            </a:r>
            <a:endParaRPr lang="en-US" altLang="zh-TW" dirty="0">
              <a:solidFill>
                <a:srgbClr val="0000FF"/>
              </a:solidFill>
              <a:ea typeface="新細明體" pitchFamily="18" charset="-120"/>
              <a:cs typeface="Courier New" pitchFamily="49" charset="0"/>
            </a:endParaRPr>
          </a:p>
          <a:p>
            <a:pPr eaLnBrk="1" hangingPunct="1"/>
            <a:r>
              <a:rPr lang="en-US" altLang="zh-TW" dirty="0">
                <a:solidFill>
                  <a:srgbClr val="0000FF"/>
                </a:solidFill>
                <a:ea typeface="新細明體" pitchFamily="18" charset="-120"/>
                <a:cs typeface="Courier New" pitchFamily="49" charset="0"/>
              </a:rPr>
              <a:t>for</a:t>
            </a:r>
            <a:r>
              <a:rPr lang="en-US" altLang="zh-TW" dirty="0">
                <a:ea typeface="新細明體" pitchFamily="18" charset="-120"/>
                <a:cs typeface="Courier New" pitchFamily="49" charset="0"/>
              </a:rPr>
              <a:t> </a:t>
            </a:r>
            <a:r>
              <a:rPr lang="en-US" altLang="zh-TW" dirty="0" err="1">
                <a:ea typeface="新細明體" pitchFamily="18" charset="-120"/>
                <a:cs typeface="Courier New" pitchFamily="49" charset="0"/>
              </a:rPr>
              <a:t>i</a:t>
            </a:r>
            <a:r>
              <a:rPr lang="en-US" altLang="zh-TW" dirty="0">
                <a:ea typeface="新細明體" pitchFamily="18" charset="-120"/>
                <a:cs typeface="Courier New" pitchFamily="49" charset="0"/>
              </a:rPr>
              <a:t>=1:N</a:t>
            </a:r>
          </a:p>
          <a:p>
            <a:pPr eaLnBrk="1" hangingPunct="1"/>
            <a:r>
              <a:rPr lang="en-US" altLang="zh-TW" dirty="0">
                <a:ea typeface="新細明體" pitchFamily="18" charset="-120"/>
                <a:cs typeface="Courier New" pitchFamily="49" charset="0"/>
              </a:rPr>
              <a:t>   </a:t>
            </a:r>
          </a:p>
          <a:p>
            <a:pPr eaLnBrk="1" hangingPunct="1"/>
            <a:r>
              <a:rPr lang="en-US" altLang="zh-TW" dirty="0">
                <a:ea typeface="新細明體" pitchFamily="18" charset="-120"/>
                <a:cs typeface="Courier New" pitchFamily="49" charset="0"/>
              </a:rPr>
              <a:t>   </a:t>
            </a:r>
            <a:r>
              <a:rPr lang="en-US" altLang="zh-TW" dirty="0" err="1">
                <a:ea typeface="新細明體" pitchFamily="18" charset="-120"/>
                <a:cs typeface="Courier New" pitchFamily="49" charset="0"/>
              </a:rPr>
              <a:t>hamming_window</a:t>
            </a:r>
            <a:r>
              <a:rPr lang="en-US" altLang="zh-TW" dirty="0">
                <a:ea typeface="新細明體" pitchFamily="18" charset="-120"/>
                <a:cs typeface="Courier New" pitchFamily="49" charset="0"/>
              </a:rPr>
              <a:t>(</a:t>
            </a:r>
            <a:r>
              <a:rPr lang="en-US" altLang="zh-TW" dirty="0" err="1">
                <a:ea typeface="新細明體" pitchFamily="18" charset="-120"/>
                <a:cs typeface="Courier New" pitchFamily="49" charset="0"/>
              </a:rPr>
              <a:t>i</a:t>
            </a:r>
            <a:r>
              <a:rPr lang="en-US" altLang="zh-TW" dirty="0">
                <a:ea typeface="新細明體" pitchFamily="18" charset="-120"/>
                <a:cs typeface="Courier New" pitchFamily="49" charset="0"/>
              </a:rPr>
              <a:t>)= </a:t>
            </a:r>
          </a:p>
          <a:p>
            <a:pPr eaLnBrk="1" hangingPunct="1"/>
            <a:r>
              <a:rPr lang="en-US" altLang="zh-TW" dirty="0">
                <a:ea typeface="新細明體" pitchFamily="18" charset="-120"/>
                <a:cs typeface="Courier New" pitchFamily="49" charset="0"/>
              </a:rPr>
              <a:t>               abs(0.54-0.46*cos(</a:t>
            </a:r>
            <a:r>
              <a:rPr lang="en-US" altLang="zh-TW" dirty="0" err="1">
                <a:ea typeface="新細明體" pitchFamily="18" charset="-120"/>
                <a:cs typeface="Courier New" pitchFamily="49" charset="0"/>
              </a:rPr>
              <a:t>i</a:t>
            </a:r>
            <a:r>
              <a:rPr lang="en-US" altLang="zh-TW" dirty="0">
                <a:ea typeface="新細明體" pitchFamily="18" charset="-120"/>
                <a:cs typeface="Courier New" pitchFamily="49" charset="0"/>
              </a:rPr>
              <a:t>*(2*pi/N)));</a:t>
            </a:r>
          </a:p>
          <a:p>
            <a:pPr eaLnBrk="1" hangingPunct="1"/>
            <a:r>
              <a:rPr lang="en-US" altLang="zh-TW" dirty="0">
                <a:ea typeface="新細明體" pitchFamily="18" charset="-120"/>
                <a:cs typeface="Courier New" pitchFamily="49" charset="0"/>
              </a:rPr>
              <a:t>   </a:t>
            </a:r>
          </a:p>
          <a:p>
            <a:pPr eaLnBrk="1" hangingPunct="1"/>
            <a:r>
              <a:rPr lang="en-US" altLang="zh-TW" dirty="0">
                <a:ea typeface="新細明體" pitchFamily="18" charset="-120"/>
                <a:cs typeface="Courier New" pitchFamily="49" charset="0"/>
              </a:rPr>
              <a:t>   y1(</a:t>
            </a:r>
            <a:r>
              <a:rPr lang="en-US" altLang="zh-TW" dirty="0" err="1">
                <a:ea typeface="新細明體" pitchFamily="18" charset="-120"/>
                <a:cs typeface="Courier New" pitchFamily="49" charset="0"/>
              </a:rPr>
              <a:t>i</a:t>
            </a:r>
            <a:r>
              <a:rPr lang="en-US" altLang="zh-TW" dirty="0">
                <a:ea typeface="新細明體" pitchFamily="18" charset="-120"/>
                <a:cs typeface="Courier New" pitchFamily="49" charset="0"/>
              </a:rPr>
              <a:t>)=</a:t>
            </a:r>
            <a:r>
              <a:rPr lang="en-US" altLang="zh-TW" dirty="0" err="1">
                <a:ea typeface="新細明體" pitchFamily="18" charset="-120"/>
                <a:cs typeface="Courier New" pitchFamily="49" charset="0"/>
              </a:rPr>
              <a:t>hamming_window</a:t>
            </a:r>
            <a:r>
              <a:rPr lang="en-US" altLang="zh-TW" dirty="0">
                <a:ea typeface="新細明體" pitchFamily="18" charset="-120"/>
                <a:cs typeface="Courier New" pitchFamily="49" charset="0"/>
              </a:rPr>
              <a:t>(</a:t>
            </a:r>
            <a:r>
              <a:rPr lang="en-US" altLang="zh-TW" dirty="0" err="1">
                <a:ea typeface="新細明體" pitchFamily="18" charset="-120"/>
                <a:cs typeface="Courier New" pitchFamily="49" charset="0"/>
              </a:rPr>
              <a:t>i</a:t>
            </a:r>
            <a:r>
              <a:rPr lang="en-US" altLang="zh-TW" dirty="0">
                <a:ea typeface="新細明體" pitchFamily="18" charset="-120"/>
                <a:cs typeface="Courier New" pitchFamily="49" charset="0"/>
              </a:rPr>
              <a:t>)*x1(</a:t>
            </a:r>
            <a:r>
              <a:rPr lang="en-US" altLang="zh-TW" dirty="0" err="1">
                <a:ea typeface="新細明體" pitchFamily="18" charset="-120"/>
                <a:cs typeface="Courier New" pitchFamily="49" charset="0"/>
              </a:rPr>
              <a:t>i</a:t>
            </a:r>
            <a:r>
              <a:rPr lang="en-US" altLang="zh-TW" dirty="0">
                <a:ea typeface="新細明體" pitchFamily="18" charset="-120"/>
                <a:cs typeface="Courier New" pitchFamily="49" charset="0"/>
              </a:rPr>
              <a:t>);</a:t>
            </a:r>
          </a:p>
          <a:p>
            <a:pPr eaLnBrk="1" hangingPunct="1"/>
            <a:r>
              <a:rPr lang="en-US" altLang="zh-TW" dirty="0">
                <a:solidFill>
                  <a:srgbClr val="0000FF"/>
                </a:solidFill>
                <a:ea typeface="新細明體" pitchFamily="18" charset="-120"/>
                <a:cs typeface="Courier New" pitchFamily="49" charset="0"/>
              </a:rPr>
              <a:t>end</a:t>
            </a:r>
            <a:endParaRPr lang="en-US" altLang="zh-TW" sz="1800" dirty="0">
              <a:latin typeface="CG Times" pitchFamily="18" charset="0"/>
              <a:ea typeface="新細明體" pitchFamily="18" charset="-120"/>
              <a:cs typeface="Courier New" pitchFamily="49" charset="0"/>
            </a:endParaRPr>
          </a:p>
          <a:p>
            <a:pPr eaLnBrk="1" hangingPunct="1"/>
            <a:endParaRPr lang="zh-TW" altLang="en-US" dirty="0">
              <a:ea typeface="新細明體" pitchFamily="18" charset="-120"/>
              <a:cs typeface="Courier New" pitchFamily="49" charset="0"/>
            </a:endParaRPr>
          </a:p>
        </p:txBody>
      </p:sp>
      <p:sp>
        <p:nvSpPr>
          <p:cNvPr id="2" name="Footer Placeholder 1">
            <a:extLst>
              <a:ext uri="{FF2B5EF4-FFF2-40B4-BE49-F238E27FC236}">
                <a16:creationId xmlns:a16="http://schemas.microsoft.com/office/drawing/2014/main" id="{B936E095-992C-4CEF-AE5F-8FBA7F78D63C}"/>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A7B43581-8D28-4A3A-8E67-4792C29C5C2B}"/>
              </a:ext>
            </a:extLst>
          </p:cNvPr>
          <p:cNvSpPr>
            <a:spLocks noGrp="1"/>
          </p:cNvSpPr>
          <p:nvPr>
            <p:ph type="sldNum" sz="quarter" idx="12"/>
          </p:nvPr>
        </p:nvSpPr>
        <p:spPr/>
        <p:txBody>
          <a:bodyPr/>
          <a:lstStyle/>
          <a:p>
            <a:fld id="{C00EF027-BAE4-4B2B-B4D5-2754FF5E55FD}"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noFill/>
        </p:spPr>
        <p:txBody>
          <a:bodyPr lIns="92075" tIns="46038" rIns="92075" bIns="46038" anchor="ctr"/>
          <a:lstStyle/>
          <a:p>
            <a:pPr eaLnBrk="1" hangingPunct="1"/>
            <a:r>
              <a:rPr lang="en-US" altLang="zh-TW">
                <a:ea typeface="新細明體" pitchFamily="18" charset="-120"/>
              </a:rPr>
              <a:t>Cepstrum Vs spectrum</a:t>
            </a:r>
          </a:p>
        </p:txBody>
      </p:sp>
      <p:sp>
        <p:nvSpPr>
          <p:cNvPr id="20485" name="Rectangle 3"/>
          <p:cNvSpPr>
            <a:spLocks noGrp="1" noChangeArrowheads="1"/>
          </p:cNvSpPr>
          <p:nvPr>
            <p:ph idx="1"/>
          </p:nvPr>
        </p:nvSpPr>
        <p:spPr>
          <a:noFill/>
        </p:spPr>
        <p:txBody>
          <a:bodyPr lIns="92075" tIns="46038" rIns="92075" bIns="46038">
            <a:normAutofit lnSpcReduction="10000"/>
          </a:bodyPr>
          <a:lstStyle/>
          <a:p>
            <a:pPr eaLnBrk="1" hangingPunct="1"/>
            <a:r>
              <a:rPr lang="en-US" altLang="zh-TW">
                <a:ea typeface="新細明體" pitchFamily="18" charset="-120"/>
              </a:rPr>
              <a:t>The spectrum is sensitive to glottal excitation (E). But we only interested in the filter H</a:t>
            </a:r>
          </a:p>
          <a:p>
            <a:pPr eaLnBrk="1" hangingPunct="1"/>
            <a:r>
              <a:rPr lang="en-US" altLang="zh-TW">
                <a:ea typeface="新細明體" pitchFamily="18" charset="-120"/>
              </a:rPr>
              <a:t>In frequency domain</a:t>
            </a:r>
          </a:p>
          <a:p>
            <a:pPr lvl="1" eaLnBrk="1" hangingPunct="1"/>
            <a:r>
              <a:rPr lang="en-US" altLang="zh-TW">
                <a:ea typeface="新細明體" pitchFamily="18" charset="-120"/>
              </a:rPr>
              <a:t>Speech wave (X)= Excitation (E) . Filter (H)</a:t>
            </a:r>
          </a:p>
          <a:p>
            <a:pPr lvl="1" eaLnBrk="1" hangingPunct="1"/>
            <a:r>
              <a:rPr lang="en-US" altLang="zh-TW">
                <a:ea typeface="新細明體" pitchFamily="18" charset="-120"/>
              </a:rPr>
              <a:t>Log (X) = Log (E) + Log (H)</a:t>
            </a:r>
          </a:p>
          <a:p>
            <a:pPr eaLnBrk="1" hangingPunct="1"/>
            <a:r>
              <a:rPr lang="en-US" altLang="zh-TW">
                <a:ea typeface="新細明體" pitchFamily="18" charset="-120"/>
              </a:rPr>
              <a:t>Cepstrum =Fourier transform of log of the signal’s power spectrum</a:t>
            </a:r>
          </a:p>
          <a:p>
            <a:pPr eaLnBrk="1" hangingPunct="1"/>
            <a:r>
              <a:rPr lang="en-US" altLang="zh-TW">
                <a:ea typeface="新細明體" pitchFamily="18" charset="-120"/>
              </a:rPr>
              <a:t>In Cepstrum, the Log(E) term can easily be isolated and removed.</a:t>
            </a:r>
          </a:p>
        </p:txBody>
      </p:sp>
      <p:sp>
        <p:nvSpPr>
          <p:cNvPr id="2" name="Footer Placeholder 1">
            <a:extLst>
              <a:ext uri="{FF2B5EF4-FFF2-40B4-BE49-F238E27FC236}">
                <a16:creationId xmlns:a16="http://schemas.microsoft.com/office/drawing/2014/main" id="{A69015A4-3E48-46A0-BD26-A67E6A00D728}"/>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BE751FDA-CB57-42B7-8BA2-0ED2B0359944}"/>
              </a:ext>
            </a:extLst>
          </p:cNvPr>
          <p:cNvSpPr>
            <a:spLocks noGrp="1"/>
          </p:cNvSpPr>
          <p:nvPr>
            <p:ph type="sldNum" sz="quarter" idx="12"/>
          </p:nvPr>
        </p:nvSpPr>
        <p:spPr/>
        <p:txBody>
          <a:bodyPr/>
          <a:lstStyle/>
          <a:p>
            <a:fld id="{C00EF027-BAE4-4B2B-B4D5-2754FF5E55FD}"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35433" y="533400"/>
            <a:ext cx="8912225" cy="762000"/>
          </a:xfrm>
        </p:spPr>
        <p:txBody>
          <a:bodyPr>
            <a:normAutofit fontScale="90000"/>
          </a:bodyPr>
          <a:lstStyle/>
          <a:p>
            <a:pPr algn="l"/>
            <a:r>
              <a:rPr lang="en-US" altLang="zh-TW" sz="3100" dirty="0">
                <a:ea typeface="新細明體" pitchFamily="18" charset="-120"/>
              </a:rPr>
              <a:t>Step 4 : Cepstral coefficients calculation </a:t>
            </a:r>
            <a:r>
              <a:rPr lang="en-US" altLang="zh-TW" sz="3100" dirty="0">
                <a:solidFill>
                  <a:srgbClr val="FF0000"/>
                </a:solidFill>
                <a:ea typeface="新細明體" pitchFamily="18" charset="-120"/>
              </a:rPr>
              <a:t>(more accurate)</a:t>
            </a:r>
            <a:br>
              <a:rPr lang="en-US" altLang="zh-TW" sz="3100" dirty="0">
                <a:solidFill>
                  <a:srgbClr val="FF0000"/>
                </a:solidFill>
                <a:ea typeface="新細明體" pitchFamily="18" charset="-120"/>
              </a:rPr>
            </a:br>
            <a:r>
              <a:rPr lang="en-US" altLang="zh-TW" sz="3100" dirty="0">
                <a:ea typeface="新細明體" pitchFamily="18" charset="-120"/>
              </a:rPr>
              <a:t>If Cepstral coefficients are weight by the Mel scale, it is called MFCC (Mel scale Cepstral coefficients) </a:t>
            </a:r>
            <a:br>
              <a:rPr lang="en-US" altLang="zh-TW" dirty="0">
                <a:ea typeface="新細明體" pitchFamily="18" charset="-120"/>
              </a:rPr>
            </a:br>
            <a:endParaRPr lang="en-US" altLang="en-US" dirty="0"/>
          </a:p>
        </p:txBody>
      </p:sp>
      <p:sp>
        <p:nvSpPr>
          <p:cNvPr id="41989" name="Rectangle 3"/>
          <p:cNvSpPr>
            <a:spLocks noGrp="1" noChangeArrowheads="1"/>
          </p:cNvSpPr>
          <p:nvPr>
            <p:ph idx="1"/>
          </p:nvPr>
        </p:nvSpPr>
        <p:spPr>
          <a:xfrm>
            <a:off x="722313" y="1676400"/>
            <a:ext cx="9180512" cy="4225925"/>
          </a:xfrm>
        </p:spPr>
        <p:txBody>
          <a:bodyPr/>
          <a:lstStyle/>
          <a:p>
            <a:pPr eaLnBrk="1" hangingPunct="1">
              <a:lnSpc>
                <a:spcPct val="90000"/>
              </a:lnSpc>
            </a:pPr>
            <a:r>
              <a:rPr lang="en-US" altLang="zh-CN" sz="2400" dirty="0">
                <a:ea typeface="SimSun" pitchFamily="2" charset="-122"/>
              </a:rPr>
              <a:t>C(n)=IDFT[log</a:t>
            </a:r>
            <a:r>
              <a:rPr lang="en-US" altLang="zh-CN" sz="2400" baseline="-25000" dirty="0">
                <a:ea typeface="SimSun" pitchFamily="2" charset="-122"/>
              </a:rPr>
              <a:t>10 </a:t>
            </a:r>
            <a:r>
              <a:rPr lang="en-US" altLang="zh-CN" sz="2400" dirty="0">
                <a:ea typeface="SimSun" pitchFamily="2" charset="-122"/>
              </a:rPr>
              <a:t>|S(m)|]=</a:t>
            </a:r>
          </a:p>
          <a:p>
            <a:pPr eaLnBrk="1" hangingPunct="1">
              <a:lnSpc>
                <a:spcPct val="90000"/>
              </a:lnSpc>
            </a:pPr>
            <a:r>
              <a:rPr lang="en-US" altLang="zh-CN" sz="2400" dirty="0">
                <a:ea typeface="SimSun" pitchFamily="2" charset="-122"/>
              </a:rPr>
              <a:t>IDFT[ log</a:t>
            </a:r>
            <a:r>
              <a:rPr lang="en-US" altLang="zh-CN" sz="2400" baseline="-25000" dirty="0">
                <a:ea typeface="SimSun" pitchFamily="2" charset="-122"/>
              </a:rPr>
              <a:t>10</a:t>
            </a:r>
            <a:r>
              <a:rPr lang="en-US" altLang="zh-CN" sz="2400" dirty="0">
                <a:ea typeface="SimSun" pitchFamily="2" charset="-122"/>
              </a:rPr>
              <a:t>{|E(m)|} + log</a:t>
            </a:r>
            <a:r>
              <a:rPr lang="en-US" altLang="zh-CN" sz="2400" baseline="-25000" dirty="0">
                <a:ea typeface="SimSun" pitchFamily="2" charset="-122"/>
              </a:rPr>
              <a:t>10</a:t>
            </a:r>
            <a:r>
              <a:rPr lang="en-US" altLang="zh-CN" sz="2400" dirty="0">
                <a:ea typeface="SimSun" pitchFamily="2" charset="-122"/>
              </a:rPr>
              <a:t>{|H(m)|} ]</a:t>
            </a:r>
          </a:p>
          <a:p>
            <a:pPr eaLnBrk="1" hangingPunct="1">
              <a:lnSpc>
                <a:spcPct val="90000"/>
              </a:lnSpc>
            </a:pPr>
            <a:endParaRPr lang="en-US" altLang="zh-CN" sz="2400" dirty="0">
              <a:ea typeface="SimSun" pitchFamily="2" charset="-122"/>
            </a:endParaRPr>
          </a:p>
          <a:p>
            <a:pPr eaLnBrk="1" hangingPunct="1">
              <a:lnSpc>
                <a:spcPct val="90000"/>
              </a:lnSpc>
            </a:pPr>
            <a:endParaRPr lang="en-US" altLang="zh-CN" sz="2400" dirty="0">
              <a:ea typeface="SimSun" pitchFamily="2" charset="-122"/>
              <a:sym typeface="Wingdings" pitchFamily="2" charset="2"/>
            </a:endParaRPr>
          </a:p>
          <a:p>
            <a:pPr eaLnBrk="1" hangingPunct="1">
              <a:lnSpc>
                <a:spcPct val="90000"/>
              </a:lnSpc>
            </a:pPr>
            <a:endParaRPr lang="en-US" altLang="zh-CN" sz="2400" dirty="0">
              <a:ea typeface="SimSun" pitchFamily="2" charset="-122"/>
              <a:sym typeface="Wingdings" pitchFamily="2" charset="2"/>
            </a:endParaRPr>
          </a:p>
          <a:p>
            <a:pPr eaLnBrk="1" hangingPunct="1">
              <a:lnSpc>
                <a:spcPct val="90000"/>
              </a:lnSpc>
            </a:pPr>
            <a:endParaRPr lang="en-US" altLang="zh-CN" sz="2400" dirty="0">
              <a:ea typeface="SimSun" pitchFamily="2" charset="-122"/>
              <a:sym typeface="Wingdings" pitchFamily="2" charset="2"/>
            </a:endParaRPr>
          </a:p>
          <a:p>
            <a:pPr eaLnBrk="1" hangingPunct="1">
              <a:lnSpc>
                <a:spcPct val="90000"/>
              </a:lnSpc>
            </a:pPr>
            <a:endParaRPr lang="en-US" altLang="zh-CN" sz="2400" dirty="0">
              <a:ea typeface="SimSun" pitchFamily="2" charset="-122"/>
              <a:sym typeface="Wingdings" pitchFamily="2" charset="2"/>
            </a:endParaRPr>
          </a:p>
          <a:p>
            <a:pPr eaLnBrk="1" hangingPunct="1">
              <a:lnSpc>
                <a:spcPct val="90000"/>
              </a:lnSpc>
            </a:pPr>
            <a:r>
              <a:rPr lang="en-US" altLang="zh-CN" sz="2400" dirty="0">
                <a:ea typeface="SimSun" pitchFamily="2" charset="-122"/>
                <a:sym typeface="Wingdings" pitchFamily="2" charset="2"/>
              </a:rPr>
              <a:t>In C(n), you can see E(n) and H(n) at two different positions</a:t>
            </a:r>
          </a:p>
          <a:p>
            <a:pPr eaLnBrk="1" hangingPunct="1">
              <a:lnSpc>
                <a:spcPct val="90000"/>
              </a:lnSpc>
            </a:pPr>
            <a:r>
              <a:rPr lang="en-US" altLang="zh-CN" sz="2400" dirty="0">
                <a:ea typeface="SimSun" pitchFamily="2" charset="-122"/>
                <a:sym typeface="Wingdings" pitchFamily="2" charset="2"/>
              </a:rPr>
              <a:t>Application: useful for (</a:t>
            </a:r>
            <a:r>
              <a:rPr lang="en-US" altLang="zh-CN" sz="2400" dirty="0" err="1">
                <a:ea typeface="SimSun" pitchFamily="2" charset="-122"/>
                <a:sym typeface="Wingdings" pitchFamily="2" charset="2"/>
              </a:rPr>
              <a:t>i</a:t>
            </a:r>
            <a:r>
              <a:rPr lang="en-US" altLang="zh-CN" sz="2400" dirty="0">
                <a:ea typeface="SimSun" pitchFamily="2" charset="-122"/>
                <a:sym typeface="Wingdings" pitchFamily="2" charset="2"/>
              </a:rPr>
              <a:t>) glottal excitation removal (ii) vocal tract filter analysis</a:t>
            </a:r>
            <a:endParaRPr lang="en-US" altLang="en-US" dirty="0"/>
          </a:p>
        </p:txBody>
      </p:sp>
      <p:grpSp>
        <p:nvGrpSpPr>
          <p:cNvPr id="41990" name="Group 25"/>
          <p:cNvGrpSpPr>
            <a:grpSpLocks/>
          </p:cNvGrpSpPr>
          <p:nvPr/>
        </p:nvGrpSpPr>
        <p:grpSpPr bwMode="auto">
          <a:xfrm>
            <a:off x="514350" y="2514600"/>
            <a:ext cx="8845550" cy="1905000"/>
            <a:chOff x="335" y="1440"/>
            <a:chExt cx="5572" cy="1200"/>
          </a:xfrm>
        </p:grpSpPr>
        <p:grpSp>
          <p:nvGrpSpPr>
            <p:cNvPr id="41991" name="Group 23"/>
            <p:cNvGrpSpPr>
              <a:grpSpLocks/>
            </p:cNvGrpSpPr>
            <p:nvPr/>
          </p:nvGrpSpPr>
          <p:grpSpPr bwMode="auto">
            <a:xfrm>
              <a:off x="479" y="1536"/>
              <a:ext cx="5428" cy="1086"/>
              <a:chOff x="383" y="3139"/>
              <a:chExt cx="5428" cy="1086"/>
            </a:xfrm>
          </p:grpSpPr>
          <p:sp>
            <p:nvSpPr>
              <p:cNvPr id="41993" name="Text Box 6"/>
              <p:cNvSpPr txBox="1">
                <a:spLocks noChangeArrowheads="1"/>
              </p:cNvSpPr>
              <p:nvPr/>
            </p:nvSpPr>
            <p:spPr bwMode="auto">
              <a:xfrm>
                <a:off x="968" y="3407"/>
                <a:ext cx="887"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CN" sz="1800">
                    <a:ea typeface="SimSun" pitchFamily="2" charset="-122"/>
                  </a:rPr>
                  <a:t>windowing</a:t>
                </a:r>
                <a:endParaRPr lang="en-US" altLang="en-US" sz="1800"/>
              </a:p>
            </p:txBody>
          </p:sp>
          <p:sp>
            <p:nvSpPr>
              <p:cNvPr id="41994" name="Text Box 7"/>
              <p:cNvSpPr txBox="1">
                <a:spLocks noChangeArrowheads="1"/>
              </p:cNvSpPr>
              <p:nvPr/>
            </p:nvSpPr>
            <p:spPr bwMode="auto">
              <a:xfrm>
                <a:off x="2312" y="3407"/>
                <a:ext cx="405" cy="23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CN" sz="1800">
                    <a:ea typeface="SimSun" pitchFamily="2" charset="-122"/>
                  </a:rPr>
                  <a:t>DFT</a:t>
                </a:r>
                <a:endParaRPr lang="en-US" altLang="en-US" sz="1800"/>
              </a:p>
            </p:txBody>
          </p:sp>
          <p:sp>
            <p:nvSpPr>
              <p:cNvPr id="41995" name="Text Box 8"/>
              <p:cNvSpPr txBox="1">
                <a:spLocks noChangeArrowheads="1"/>
              </p:cNvSpPr>
              <p:nvPr/>
            </p:nvSpPr>
            <p:spPr bwMode="auto">
              <a:xfrm>
                <a:off x="3032" y="3407"/>
                <a:ext cx="864" cy="23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CN" sz="1800" dirty="0" err="1">
                    <a:ea typeface="SimSun" pitchFamily="2" charset="-122"/>
                  </a:rPr>
                  <a:t>Log|x</a:t>
                </a:r>
                <a:r>
                  <a:rPr lang="en-US" altLang="zh-CN" sz="1800" dirty="0">
                    <a:ea typeface="SimSun" pitchFamily="2" charset="-122"/>
                  </a:rPr>
                  <a:t>(m)|</a:t>
                </a:r>
                <a:endParaRPr lang="en-US" altLang="en-US" sz="1800" dirty="0"/>
              </a:p>
            </p:txBody>
          </p:sp>
          <p:sp>
            <p:nvSpPr>
              <p:cNvPr id="41996" name="Text Box 9"/>
              <p:cNvSpPr txBox="1">
                <a:spLocks noChangeArrowheads="1"/>
              </p:cNvSpPr>
              <p:nvPr/>
            </p:nvSpPr>
            <p:spPr bwMode="auto">
              <a:xfrm>
                <a:off x="4520" y="3407"/>
                <a:ext cx="480" cy="23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CN" sz="1800" dirty="0">
                    <a:ea typeface="SimSun" pitchFamily="2" charset="-122"/>
                  </a:rPr>
                  <a:t>I</a:t>
                </a:r>
                <a:r>
                  <a:rPr lang="en-US" altLang="en-US" sz="1800" dirty="0">
                    <a:ea typeface="SimSun" pitchFamily="2" charset="-122"/>
                  </a:rPr>
                  <a:t>DCT</a:t>
                </a:r>
                <a:endParaRPr lang="en-US" altLang="en-US" sz="1800" dirty="0"/>
              </a:p>
            </p:txBody>
          </p:sp>
          <p:sp>
            <p:nvSpPr>
              <p:cNvPr id="41997" name="Line 10"/>
              <p:cNvSpPr>
                <a:spLocks noChangeShapeType="1"/>
              </p:cNvSpPr>
              <p:nvPr/>
            </p:nvSpPr>
            <p:spPr bwMode="auto">
              <a:xfrm>
                <a:off x="728" y="3551"/>
                <a:ext cx="24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41998" name="Line 11"/>
              <p:cNvSpPr>
                <a:spLocks noChangeShapeType="1"/>
              </p:cNvSpPr>
              <p:nvPr/>
            </p:nvSpPr>
            <p:spPr bwMode="auto">
              <a:xfrm>
                <a:off x="1880" y="3551"/>
                <a:ext cx="38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41999" name="Line 12"/>
              <p:cNvSpPr>
                <a:spLocks noChangeShapeType="1"/>
              </p:cNvSpPr>
              <p:nvPr/>
            </p:nvSpPr>
            <p:spPr bwMode="auto">
              <a:xfrm>
                <a:off x="2696" y="3551"/>
                <a:ext cx="3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42000" name="Line 13"/>
              <p:cNvSpPr>
                <a:spLocks noChangeShapeType="1"/>
              </p:cNvSpPr>
              <p:nvPr/>
            </p:nvSpPr>
            <p:spPr bwMode="auto">
              <a:xfrm>
                <a:off x="3848" y="3503"/>
                <a:ext cx="67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42001" name="Text Box 14"/>
              <p:cNvSpPr txBox="1">
                <a:spLocks noChangeArrowheads="1"/>
              </p:cNvSpPr>
              <p:nvPr/>
            </p:nvSpPr>
            <p:spPr bwMode="auto">
              <a:xfrm>
                <a:off x="1871" y="3139"/>
                <a:ext cx="43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CN" sz="1800" dirty="0">
                    <a:ea typeface="SimSun" pitchFamily="2" charset="-122"/>
                  </a:rPr>
                  <a:t>X(k)</a:t>
                </a:r>
                <a:endParaRPr lang="en-US" altLang="en-US" sz="1800" dirty="0"/>
              </a:p>
            </p:txBody>
          </p:sp>
          <p:sp>
            <p:nvSpPr>
              <p:cNvPr id="42002" name="Text Box 15"/>
              <p:cNvSpPr txBox="1">
                <a:spLocks noChangeArrowheads="1"/>
              </p:cNvSpPr>
              <p:nvPr/>
            </p:nvSpPr>
            <p:spPr bwMode="auto">
              <a:xfrm>
                <a:off x="2648" y="3167"/>
                <a:ext cx="48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CN" sz="1800" dirty="0">
                    <a:ea typeface="SimSun" pitchFamily="2" charset="-122"/>
                  </a:rPr>
                  <a:t>X(m)</a:t>
                </a:r>
                <a:endParaRPr lang="en-US" altLang="en-US" sz="1800" dirty="0"/>
              </a:p>
            </p:txBody>
          </p:sp>
          <p:sp>
            <p:nvSpPr>
              <p:cNvPr id="42003" name="Text Box 16"/>
              <p:cNvSpPr txBox="1">
                <a:spLocks noChangeArrowheads="1"/>
              </p:cNvSpPr>
              <p:nvPr/>
            </p:nvSpPr>
            <p:spPr bwMode="auto">
              <a:xfrm>
                <a:off x="3848" y="3167"/>
                <a:ext cx="864"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CN" sz="1800" dirty="0" err="1">
                    <a:ea typeface="SimSun" pitchFamily="2" charset="-122"/>
                  </a:rPr>
                  <a:t>Log|x</a:t>
                </a:r>
                <a:r>
                  <a:rPr lang="en-US" altLang="zh-CN" sz="1800" dirty="0">
                    <a:ea typeface="SimSun" pitchFamily="2" charset="-122"/>
                  </a:rPr>
                  <a:t>(m)|</a:t>
                </a:r>
                <a:endParaRPr lang="en-US" altLang="en-US" sz="1800" dirty="0"/>
              </a:p>
            </p:txBody>
          </p:sp>
          <p:sp>
            <p:nvSpPr>
              <p:cNvPr id="42004" name="Text Box 18"/>
              <p:cNvSpPr txBox="1">
                <a:spLocks noChangeArrowheads="1"/>
              </p:cNvSpPr>
              <p:nvPr/>
            </p:nvSpPr>
            <p:spPr bwMode="auto">
              <a:xfrm>
                <a:off x="431" y="3648"/>
                <a:ext cx="319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CN" sz="1800">
                    <a:ea typeface="SimSun" pitchFamily="2" charset="-122"/>
                  </a:rPr>
                  <a:t>N=time index</a:t>
                </a:r>
              </a:p>
              <a:p>
                <a:pPr>
                  <a:spcBef>
                    <a:spcPct val="0"/>
                  </a:spcBef>
                  <a:buClrTx/>
                  <a:buSzTx/>
                  <a:buFontTx/>
                  <a:buNone/>
                </a:pPr>
                <a:r>
                  <a:rPr lang="en-US" altLang="zh-CN" sz="1800">
                    <a:ea typeface="SimSun" pitchFamily="2" charset="-122"/>
                  </a:rPr>
                  <a:t>w=frequency</a:t>
                </a:r>
              </a:p>
              <a:p>
                <a:pPr>
                  <a:spcBef>
                    <a:spcPct val="0"/>
                  </a:spcBef>
                  <a:buClrTx/>
                  <a:buSzTx/>
                  <a:buFontTx/>
                  <a:buNone/>
                </a:pPr>
                <a:r>
                  <a:rPr lang="en-US" altLang="zh-CN" sz="1800">
                    <a:ea typeface="SimSun" pitchFamily="2" charset="-122"/>
                  </a:rPr>
                  <a:t>I-DFT=Inverse-discrete Fourier transform </a:t>
                </a:r>
                <a:endParaRPr lang="en-US" altLang="en-US" sz="1800"/>
              </a:p>
            </p:txBody>
          </p:sp>
          <p:sp>
            <p:nvSpPr>
              <p:cNvPr id="42005" name="Text Box 19"/>
              <p:cNvSpPr txBox="1">
                <a:spLocks noChangeArrowheads="1"/>
              </p:cNvSpPr>
              <p:nvPr/>
            </p:nvSpPr>
            <p:spPr bwMode="auto">
              <a:xfrm>
                <a:off x="383" y="3379"/>
                <a:ext cx="431"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CN" sz="1800" dirty="0">
                    <a:ea typeface="SimSun" pitchFamily="2" charset="-122"/>
                  </a:rPr>
                  <a:t>S(k)</a:t>
                </a:r>
                <a:endParaRPr lang="en-US" altLang="en-US" sz="1800" dirty="0"/>
              </a:p>
            </p:txBody>
          </p:sp>
          <p:sp>
            <p:nvSpPr>
              <p:cNvPr id="42006" name="Text Box 20"/>
              <p:cNvSpPr txBox="1">
                <a:spLocks noChangeArrowheads="1"/>
              </p:cNvSpPr>
              <p:nvPr/>
            </p:nvSpPr>
            <p:spPr bwMode="auto">
              <a:xfrm>
                <a:off x="5375" y="3379"/>
                <a:ext cx="4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CN" sz="1800">
                    <a:ea typeface="SimSun" pitchFamily="2" charset="-122"/>
                  </a:rPr>
                  <a:t>C(n)</a:t>
                </a:r>
                <a:endParaRPr lang="en-US" altLang="en-US" sz="1800"/>
              </a:p>
            </p:txBody>
          </p:sp>
          <p:sp>
            <p:nvSpPr>
              <p:cNvPr id="42007" name="Line 21"/>
              <p:cNvSpPr>
                <a:spLocks noChangeShapeType="1"/>
              </p:cNvSpPr>
              <p:nvPr/>
            </p:nvSpPr>
            <p:spPr bwMode="auto">
              <a:xfrm>
                <a:off x="5000" y="3503"/>
                <a:ext cx="38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grpSp>
        <p:sp>
          <p:nvSpPr>
            <p:cNvPr id="41992" name="Rectangle 24"/>
            <p:cNvSpPr>
              <a:spLocks noChangeArrowheads="1"/>
            </p:cNvSpPr>
            <p:nvPr/>
          </p:nvSpPr>
          <p:spPr bwMode="auto">
            <a:xfrm>
              <a:off x="335" y="1440"/>
              <a:ext cx="5568" cy="1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endParaRPr lang="en-US" altLang="en-US" sz="1800"/>
            </a:p>
          </p:txBody>
        </p:sp>
      </p:grpSp>
      <p:sp>
        <p:nvSpPr>
          <p:cNvPr id="3" name="TextBox 2"/>
          <p:cNvSpPr txBox="1"/>
          <p:nvPr/>
        </p:nvSpPr>
        <p:spPr>
          <a:xfrm>
            <a:off x="7097025" y="811946"/>
            <a:ext cx="2728013" cy="1600438"/>
          </a:xfrm>
          <a:prstGeom prst="rect">
            <a:avLst/>
          </a:prstGeom>
          <a:noFill/>
          <a:ln>
            <a:solidFill>
              <a:schemeClr val="accent1"/>
            </a:solidFill>
          </a:ln>
        </p:spPr>
        <p:txBody>
          <a:bodyPr wrap="square" rtlCol="0">
            <a:spAutoFit/>
          </a:bodyPr>
          <a:lstStyle/>
          <a:p>
            <a:r>
              <a:rPr lang="en-US" sz="1400" dirty="0"/>
              <a:t>In MFCC (Mel scale cepstral coefficients) implementation</a:t>
            </a:r>
          </a:p>
          <a:p>
            <a:r>
              <a:rPr lang="en-US" sz="1400" dirty="0"/>
              <a:t>IDCT (inverse cosine transform) is used to reduce dimension from filter bands (e.g. 20) to MFCC (e.g. 13).</a:t>
            </a:r>
          </a:p>
        </p:txBody>
      </p:sp>
      <p:cxnSp>
        <p:nvCxnSpPr>
          <p:cNvPr id="5" name="Straight Arrow Connector 4"/>
          <p:cNvCxnSpPr/>
          <p:nvPr/>
        </p:nvCxnSpPr>
        <p:spPr>
          <a:xfrm flipH="1">
            <a:off x="7945439" y="2399507"/>
            <a:ext cx="892173" cy="638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6629EBE-AE8D-44B7-92F4-95FFAC20BE48}"/>
              </a:ext>
            </a:extLst>
          </p:cNvPr>
          <p:cNvSpPr>
            <a:spLocks noGrp="1"/>
          </p:cNvSpPr>
          <p:nvPr>
            <p:ph type="ftr" sz="quarter" idx="11"/>
          </p:nvPr>
        </p:nvSpPr>
        <p:spPr/>
        <p:txBody>
          <a:bodyPr/>
          <a:lstStyle/>
          <a:p>
            <a:pPr>
              <a:defRPr/>
            </a:pPr>
            <a:r>
              <a:rPr lang="en-US" altLang="zh-CN"/>
              <a:t>Speech recognition techniques, v.2b</a:t>
            </a:r>
          </a:p>
        </p:txBody>
      </p:sp>
      <p:sp>
        <p:nvSpPr>
          <p:cNvPr id="4" name="Slide Number Placeholder 3">
            <a:extLst>
              <a:ext uri="{FF2B5EF4-FFF2-40B4-BE49-F238E27FC236}">
                <a16:creationId xmlns:a16="http://schemas.microsoft.com/office/drawing/2014/main" id="{8E513362-6D46-47E6-ADDC-C5597F7AA477}"/>
              </a:ext>
            </a:extLst>
          </p:cNvPr>
          <p:cNvSpPr>
            <a:spLocks noGrp="1"/>
          </p:cNvSpPr>
          <p:nvPr>
            <p:ph type="sldNum" sz="quarter" idx="12"/>
          </p:nvPr>
        </p:nvSpPr>
        <p:spPr/>
        <p:txBody>
          <a:bodyPr/>
          <a:lstStyle/>
          <a:p>
            <a:fld id="{C00EF027-BAE4-4B2B-B4D5-2754FF5E55FD}" type="slidenum">
              <a:rPr lang="en-US" altLang="en-US" smtClean="0"/>
              <a:pPr/>
              <a:t>19</a:t>
            </a:fld>
            <a:endParaRPr lang="en-US" altLang="en-US"/>
          </a:p>
        </p:txBody>
      </p:sp>
    </p:spTree>
    <p:extLst>
      <p:ext uri="{BB962C8B-B14F-4D97-AF65-F5344CB8AC3E}">
        <p14:creationId xmlns:p14="http://schemas.microsoft.com/office/powerpoint/2010/main" val="156867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ctrTitle"/>
          </p:nvPr>
        </p:nvSpPr>
        <p:spPr/>
        <p:txBody>
          <a:bodyPr/>
          <a:lstStyle/>
          <a:p>
            <a:pPr eaLnBrk="1" hangingPunct="1"/>
            <a:r>
              <a:rPr lang="en-US" altLang="zh-TW">
                <a:ea typeface="新細明體" pitchFamily="18" charset="-120"/>
              </a:rPr>
              <a:t>Overview</a:t>
            </a:r>
            <a:endParaRPr lang="zh-TW" altLang="en-US">
              <a:ea typeface="新細明體" pitchFamily="18" charset="-120"/>
            </a:endParaRPr>
          </a:p>
        </p:txBody>
      </p:sp>
      <p:sp>
        <p:nvSpPr>
          <p:cNvPr id="4101" name="Rectangle 3"/>
          <p:cNvSpPr>
            <a:spLocks noGrp="1" noChangeArrowheads="1"/>
          </p:cNvSpPr>
          <p:nvPr>
            <p:ph type="subTitle" idx="1"/>
          </p:nvPr>
        </p:nvSpPr>
        <p:spPr/>
        <p:txBody>
          <a:bodyPr/>
          <a:lstStyle/>
          <a:p>
            <a:pPr algn="l" eaLnBrk="1" hangingPunct="1">
              <a:buFont typeface="Wingdings" pitchFamily="2" charset="2"/>
              <a:buChar char="p"/>
            </a:pPr>
            <a:r>
              <a:rPr lang="en-US" altLang="zh-TW">
                <a:ea typeface="新細明體" pitchFamily="18" charset="-120"/>
              </a:rPr>
              <a:t>(A) Recognition procedures</a:t>
            </a:r>
          </a:p>
          <a:p>
            <a:pPr algn="l" eaLnBrk="1" hangingPunct="1">
              <a:buFont typeface="Wingdings" pitchFamily="2" charset="2"/>
              <a:buChar char="p"/>
            </a:pPr>
            <a:r>
              <a:rPr lang="en-US" altLang="zh-TW">
                <a:ea typeface="新細明體" pitchFamily="18" charset="-120"/>
              </a:rPr>
              <a:t>(B) Dynamic programming</a:t>
            </a:r>
          </a:p>
        </p:txBody>
      </p:sp>
      <p:sp>
        <p:nvSpPr>
          <p:cNvPr id="2" name="Footer Placeholder 1">
            <a:extLst>
              <a:ext uri="{FF2B5EF4-FFF2-40B4-BE49-F238E27FC236}">
                <a16:creationId xmlns:a16="http://schemas.microsoft.com/office/drawing/2014/main" id="{878091A4-ADE0-4128-9E46-20BC4498BE7E}"/>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75A8F921-FBA6-4E0C-AAB3-2305CCFA1D84}"/>
              </a:ext>
            </a:extLst>
          </p:cNvPr>
          <p:cNvSpPr>
            <a:spLocks noGrp="1"/>
          </p:cNvSpPr>
          <p:nvPr>
            <p:ph type="sldNum" sz="quarter" idx="12"/>
          </p:nvPr>
        </p:nvSpPr>
        <p:spPr/>
        <p:txBody>
          <a:bodyPr/>
          <a:lstStyle/>
          <a:p>
            <a:fld id="{828877E6-21CE-49CB-B004-287B725304FC}"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MFCC (</a:t>
            </a:r>
            <a:r>
              <a:rPr lang="en-US" altLang="zh-TW" sz="2800" dirty="0">
                <a:ea typeface="新細明體" pitchFamily="18" charset="-120"/>
              </a:rPr>
              <a:t>Mel scale Cepstral coefficients)</a:t>
            </a:r>
            <a:r>
              <a:rPr lang="en-US" sz="2800" dirty="0"/>
              <a:t> implementation</a:t>
            </a:r>
          </a:p>
        </p:txBody>
      </p:sp>
      <p:sp>
        <p:nvSpPr>
          <p:cNvPr id="7" name="Content Placeholder 6"/>
          <p:cNvSpPr>
            <a:spLocks noGrp="1"/>
          </p:cNvSpPr>
          <p:nvPr>
            <p:ph idx="1"/>
          </p:nvPr>
        </p:nvSpPr>
        <p:spPr/>
        <p:txBody>
          <a:bodyPr>
            <a:normAutofit lnSpcReduction="10000"/>
          </a:bodyPr>
          <a:lstStyle/>
          <a:p>
            <a:pPr marL="342900" lvl="1" indent="-342900">
              <a:buFont typeface="Arial" panose="020B0604020202020204" pitchFamily="34" charset="0"/>
              <a:buChar char="•"/>
            </a:pPr>
            <a:r>
              <a:rPr lang="en-US" altLang="zh-TW" sz="2000" dirty="0">
                <a:ea typeface="新細明體" pitchFamily="18" charset="-120"/>
              </a:rPr>
              <a:t>Detailed implementation of using filter banks and Fourier transform to obtain the MFCC parameters:</a:t>
            </a:r>
          </a:p>
          <a:p>
            <a:endParaRPr lang="en-US" dirty="0"/>
          </a:p>
          <a:p>
            <a:endParaRPr lang="en-US" dirty="0"/>
          </a:p>
          <a:p>
            <a:endParaRPr lang="en-US" dirty="0"/>
          </a:p>
          <a:p>
            <a:endParaRPr lang="en-US" dirty="0"/>
          </a:p>
          <a:p>
            <a:endParaRPr lang="en-US" dirty="0"/>
          </a:p>
          <a:p>
            <a:r>
              <a:rPr lang="en-US" dirty="0"/>
              <a:t>Signal s(k)</a:t>
            </a:r>
            <a:r>
              <a:rPr lang="en-US" dirty="0">
                <a:sym typeface="Wingdings" pitchFamily="2" charset="2"/>
              </a:rPr>
              <a:t> </a:t>
            </a:r>
            <a:r>
              <a:rPr lang="en-US" dirty="0"/>
              <a:t>(each filter band m)</a:t>
            </a:r>
            <a:r>
              <a:rPr lang="en-US" dirty="0">
                <a:sym typeface="Wingdings" pitchFamily="2" charset="2"/>
              </a:rPr>
              <a:t> power </a:t>
            </a:r>
            <a:r>
              <a:rPr lang="en-US" dirty="0" err="1">
                <a:sym typeface="Wingdings" pitchFamily="2" charset="2"/>
              </a:rPr>
              <a:t>ceptrum</a:t>
            </a:r>
            <a:r>
              <a:rPr lang="en-US" dirty="0">
                <a:sym typeface="Wingdings" pitchFamily="2" charset="2"/>
              </a:rPr>
              <a:t>  c(n)</a:t>
            </a:r>
            <a:endParaRPr lang="en-US" dirty="0"/>
          </a:p>
        </p:txBody>
      </p:sp>
      <p:sp>
        <p:nvSpPr>
          <p:cNvPr id="8" name="TextBox 7"/>
          <p:cNvSpPr txBox="1"/>
          <p:nvPr/>
        </p:nvSpPr>
        <p:spPr>
          <a:xfrm>
            <a:off x="1368424" y="5916967"/>
            <a:ext cx="6664004" cy="261610"/>
          </a:xfrm>
          <a:prstGeom prst="rect">
            <a:avLst/>
          </a:prstGeom>
          <a:noFill/>
        </p:spPr>
        <p:txBody>
          <a:bodyPr wrap="none" rtlCol="0">
            <a:spAutoFit/>
          </a:bodyPr>
          <a:lstStyle/>
          <a:p>
            <a:r>
              <a:rPr lang="en-US" sz="1100">
                <a:hlinkClick r:id="rId2"/>
              </a:rPr>
              <a:t>Ref:  https</a:t>
            </a:r>
            <a:r>
              <a:rPr lang="en-US" sz="1100" dirty="0">
                <a:hlinkClick r:id="rId2"/>
              </a:rPr>
              <a:t>://haythamfayek.com/2016/04/21/speech-processing-for-machine-learning.html</a:t>
            </a:r>
            <a:endParaRPr lang="en-US" sz="1100" dirty="0"/>
          </a:p>
        </p:txBody>
      </p:sp>
      <p:pic>
        <p:nvPicPr>
          <p:cNvPr id="430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3222" y="2273300"/>
            <a:ext cx="3653326"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0705" y="2133600"/>
            <a:ext cx="3257551" cy="259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A344E925-FB6E-4263-9F45-69D8F9B3AB74}"/>
              </a:ext>
            </a:extLst>
          </p:cNvPr>
          <p:cNvSpPr txBox="1"/>
          <p:nvPr/>
        </p:nvSpPr>
        <p:spPr>
          <a:xfrm>
            <a:off x="2208212" y="4359831"/>
            <a:ext cx="4270721" cy="646331"/>
          </a:xfrm>
          <a:prstGeom prst="rect">
            <a:avLst/>
          </a:prstGeom>
          <a:noFill/>
        </p:spPr>
        <p:txBody>
          <a:bodyPr wrap="none" rtlCol="0">
            <a:spAutoFit/>
          </a:bodyPr>
          <a:lstStyle/>
          <a:p>
            <a:r>
              <a:rPr lang="en-US" dirty="0"/>
              <a:t>Mel scale filters. Each peak </a:t>
            </a:r>
          </a:p>
          <a:p>
            <a:r>
              <a:rPr lang="en-US" dirty="0"/>
              <a:t>is the center frequency in the band</a:t>
            </a:r>
          </a:p>
        </p:txBody>
      </p:sp>
      <p:sp>
        <p:nvSpPr>
          <p:cNvPr id="10" name="TextBox 9">
            <a:extLst>
              <a:ext uri="{FF2B5EF4-FFF2-40B4-BE49-F238E27FC236}">
                <a16:creationId xmlns:a16="http://schemas.microsoft.com/office/drawing/2014/main" id="{6887132C-8016-4E21-B20D-B55ECA0A6936}"/>
              </a:ext>
            </a:extLst>
          </p:cNvPr>
          <p:cNvSpPr txBox="1"/>
          <p:nvPr/>
        </p:nvSpPr>
        <p:spPr>
          <a:xfrm>
            <a:off x="6318663" y="4290259"/>
            <a:ext cx="2956259" cy="369332"/>
          </a:xfrm>
          <a:prstGeom prst="rect">
            <a:avLst/>
          </a:prstGeom>
          <a:noFill/>
        </p:spPr>
        <p:txBody>
          <a:bodyPr wrap="none" rtlCol="0">
            <a:spAutoFit/>
          </a:bodyPr>
          <a:lstStyle/>
          <a:p>
            <a:r>
              <a:rPr lang="en-US" dirty="0"/>
              <a:t>Mel / frequency relation</a:t>
            </a:r>
          </a:p>
        </p:txBody>
      </p:sp>
      <p:sp>
        <p:nvSpPr>
          <p:cNvPr id="4" name="Footer Placeholder 3">
            <a:extLst>
              <a:ext uri="{FF2B5EF4-FFF2-40B4-BE49-F238E27FC236}">
                <a16:creationId xmlns:a16="http://schemas.microsoft.com/office/drawing/2014/main" id="{4F90D568-145E-46CC-8EE1-DABDCF471702}"/>
              </a:ext>
            </a:extLst>
          </p:cNvPr>
          <p:cNvSpPr>
            <a:spLocks noGrp="1"/>
          </p:cNvSpPr>
          <p:nvPr>
            <p:ph type="ftr" sz="quarter" idx="11"/>
          </p:nvPr>
        </p:nvSpPr>
        <p:spPr/>
        <p:txBody>
          <a:bodyPr/>
          <a:lstStyle/>
          <a:p>
            <a:pPr>
              <a:defRPr/>
            </a:pPr>
            <a:r>
              <a:rPr lang="en-US" altLang="zh-CN"/>
              <a:t>Speech recognition techniques, v.2b</a:t>
            </a:r>
          </a:p>
        </p:txBody>
      </p:sp>
      <p:sp>
        <p:nvSpPr>
          <p:cNvPr id="9" name="Slide Number Placeholder 8">
            <a:extLst>
              <a:ext uri="{FF2B5EF4-FFF2-40B4-BE49-F238E27FC236}">
                <a16:creationId xmlns:a16="http://schemas.microsoft.com/office/drawing/2014/main" id="{0935B94D-3C18-46A6-863F-D785A2C910AA}"/>
              </a:ext>
            </a:extLst>
          </p:cNvPr>
          <p:cNvSpPr>
            <a:spLocks noGrp="1"/>
          </p:cNvSpPr>
          <p:nvPr>
            <p:ph type="sldNum" sz="quarter" idx="12"/>
          </p:nvPr>
        </p:nvSpPr>
        <p:spPr/>
        <p:txBody>
          <a:bodyPr/>
          <a:lstStyle/>
          <a:p>
            <a:fld id="{C00EF027-BAE4-4B2B-B4D5-2754FF5E55FD}" type="slidenum">
              <a:rPr lang="en-US" altLang="en-US" smtClean="0"/>
              <a:pPr/>
              <a:t>20</a:t>
            </a:fld>
            <a:endParaRPr lang="en-US" altLang="en-US"/>
          </a:p>
        </p:txBody>
      </p:sp>
      <p:sp>
        <p:nvSpPr>
          <p:cNvPr id="11" name="TextBox 10">
            <a:extLst>
              <a:ext uri="{FF2B5EF4-FFF2-40B4-BE49-F238E27FC236}">
                <a16:creationId xmlns:a16="http://schemas.microsoft.com/office/drawing/2014/main" id="{B5FF22BE-D21F-449E-BF0A-5AF99AE6093A}"/>
              </a:ext>
            </a:extLst>
          </p:cNvPr>
          <p:cNvSpPr txBox="1"/>
          <p:nvPr/>
        </p:nvSpPr>
        <p:spPr>
          <a:xfrm rot="16200000">
            <a:off x="448932" y="3105834"/>
            <a:ext cx="2510624" cy="646331"/>
          </a:xfrm>
          <a:prstGeom prst="rect">
            <a:avLst/>
          </a:prstGeom>
          <a:noFill/>
        </p:spPr>
        <p:txBody>
          <a:bodyPr wrap="none" rtlCol="0">
            <a:spAutoFit/>
          </a:bodyPr>
          <a:lstStyle/>
          <a:p>
            <a:r>
              <a:rPr lang="en-US" dirty="0"/>
              <a:t>Magnitude of  band </a:t>
            </a:r>
          </a:p>
          <a:p>
            <a:r>
              <a:rPr lang="en-US" dirty="0"/>
              <a:t>filters</a:t>
            </a:r>
          </a:p>
        </p:txBody>
      </p:sp>
    </p:spTree>
    <p:extLst>
      <p:ext uri="{BB962C8B-B14F-4D97-AF65-F5344CB8AC3E}">
        <p14:creationId xmlns:p14="http://schemas.microsoft.com/office/powerpoint/2010/main" val="618068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noFill/>
        </p:spPr>
        <p:txBody>
          <a:bodyPr lIns="92075" tIns="46038" rIns="92075" bIns="46038" anchor="ctr">
            <a:normAutofit fontScale="90000"/>
          </a:bodyPr>
          <a:lstStyle/>
          <a:p>
            <a:pPr eaLnBrk="1" hangingPunct="1"/>
            <a:r>
              <a:rPr lang="en-US" altLang="zh-TW" dirty="0">
                <a:ea typeface="新細明體" pitchFamily="18" charset="-120"/>
              </a:rPr>
              <a:t>Step 5: Distortion measure - difference between two signals</a:t>
            </a:r>
          </a:p>
        </p:txBody>
      </p:sp>
      <p:sp>
        <p:nvSpPr>
          <p:cNvPr id="24581" name="Rectangle 3"/>
          <p:cNvSpPr>
            <a:spLocks noGrp="1" noChangeArrowheads="1"/>
          </p:cNvSpPr>
          <p:nvPr>
            <p:ph type="body" sz="half" idx="1"/>
          </p:nvPr>
        </p:nvSpPr>
        <p:spPr>
          <a:noFill/>
        </p:spPr>
        <p:txBody>
          <a:bodyPr lIns="92075" tIns="46038" rIns="92075" bIns="46038">
            <a:normAutofit fontScale="92500" lnSpcReduction="20000"/>
          </a:bodyPr>
          <a:lstStyle/>
          <a:p>
            <a:pPr lvl="1" eaLnBrk="1" hangingPunct="1"/>
            <a:r>
              <a:rPr lang="en-US" altLang="zh-TW" sz="2400" dirty="0">
                <a:ea typeface="新細明體" pitchFamily="18" charset="-120"/>
              </a:rPr>
              <a:t>Measure how different two signals is:</a:t>
            </a:r>
          </a:p>
          <a:p>
            <a:pPr lvl="1" eaLnBrk="1" hangingPunct="1"/>
            <a:r>
              <a:rPr lang="en-US" altLang="zh-TW" sz="2400" dirty="0">
                <a:ea typeface="新細明體" pitchFamily="18" charset="-120"/>
              </a:rPr>
              <a:t>Cepstral distances between a frame (described by cepstral </a:t>
            </a:r>
            <a:r>
              <a:rPr lang="en-US" altLang="zh-TW" sz="2400" dirty="0" err="1">
                <a:ea typeface="新細明體" pitchFamily="18" charset="-120"/>
              </a:rPr>
              <a:t>coeffs</a:t>
            </a:r>
            <a:r>
              <a:rPr lang="en-US" altLang="zh-TW" sz="2400" dirty="0">
                <a:ea typeface="新細明體" pitchFamily="18" charset="-120"/>
              </a:rPr>
              <a:t> (c</a:t>
            </a:r>
            <a:r>
              <a:rPr lang="en-US" altLang="zh-TW" sz="2400" baseline="-25000" dirty="0">
                <a:ea typeface="新細明體" pitchFamily="18" charset="-120"/>
              </a:rPr>
              <a:t>1</a:t>
            </a:r>
            <a:r>
              <a:rPr lang="en-US" altLang="zh-TW" sz="2400" dirty="0">
                <a:ea typeface="新細明體" pitchFamily="18" charset="-120"/>
              </a:rPr>
              <a:t>,c</a:t>
            </a:r>
            <a:r>
              <a:rPr lang="en-US" altLang="zh-TW" sz="2400" baseline="-25000" dirty="0">
                <a:ea typeface="新細明體" pitchFamily="18" charset="-120"/>
              </a:rPr>
              <a:t>2</a:t>
            </a:r>
            <a:r>
              <a:rPr lang="en-US" altLang="zh-TW" sz="2400" dirty="0">
                <a:ea typeface="新細明體" pitchFamily="18" charset="-120"/>
              </a:rPr>
              <a:t>…</a:t>
            </a:r>
            <a:r>
              <a:rPr lang="en-US" altLang="zh-TW" sz="2400" dirty="0" err="1">
                <a:ea typeface="新細明體" pitchFamily="18" charset="-120"/>
              </a:rPr>
              <a:t>c</a:t>
            </a:r>
            <a:r>
              <a:rPr lang="en-US" altLang="zh-TW" sz="2400" baseline="-25000" dirty="0" err="1">
                <a:ea typeface="新細明體" pitchFamily="18" charset="-120"/>
              </a:rPr>
              <a:t>p</a:t>
            </a:r>
            <a:r>
              <a:rPr lang="en-US" altLang="zh-TW" sz="2400" dirty="0">
                <a:ea typeface="新細明體" pitchFamily="18" charset="-120"/>
              </a:rPr>
              <a:t> )and the other frame (c’</a:t>
            </a:r>
            <a:r>
              <a:rPr lang="en-US" altLang="zh-TW" sz="2400" baseline="-25000" dirty="0">
                <a:ea typeface="新細明體" pitchFamily="18" charset="-120"/>
              </a:rPr>
              <a:t>1</a:t>
            </a:r>
            <a:r>
              <a:rPr lang="en-US" altLang="zh-TW" sz="2400" dirty="0">
                <a:ea typeface="新細明體" pitchFamily="18" charset="-120"/>
              </a:rPr>
              <a:t>,c’</a:t>
            </a:r>
            <a:r>
              <a:rPr lang="en-US" altLang="zh-TW" sz="2400" baseline="-25000" dirty="0">
                <a:ea typeface="新細明體" pitchFamily="18" charset="-120"/>
              </a:rPr>
              <a:t>2</a:t>
            </a:r>
            <a:r>
              <a:rPr lang="en-US" altLang="zh-TW" sz="2400" dirty="0">
                <a:ea typeface="新細明體" pitchFamily="18" charset="-120"/>
              </a:rPr>
              <a:t>…</a:t>
            </a:r>
            <a:r>
              <a:rPr lang="en-US" altLang="zh-TW" sz="2400" dirty="0" err="1">
                <a:ea typeface="新細明體" pitchFamily="18" charset="-120"/>
              </a:rPr>
              <a:t>c’</a:t>
            </a:r>
            <a:r>
              <a:rPr lang="en-US" altLang="zh-TW" sz="2400" baseline="-25000" dirty="0" err="1">
                <a:ea typeface="新細明體" pitchFamily="18" charset="-120"/>
              </a:rPr>
              <a:t>p</a:t>
            </a:r>
            <a:r>
              <a:rPr lang="en-US" altLang="zh-TW" sz="2400" dirty="0">
                <a:ea typeface="新細明體" pitchFamily="18" charset="-120"/>
              </a:rPr>
              <a:t>) is</a:t>
            </a:r>
          </a:p>
          <a:p>
            <a:pPr lvl="1"/>
            <a:r>
              <a:rPr lang="en-US" altLang="zh-TW" sz="2400" i="1" dirty="0">
                <a:ea typeface="新細明體" pitchFamily="18" charset="-120"/>
              </a:rPr>
              <a:t>w(n)</a:t>
            </a:r>
            <a:r>
              <a:rPr lang="en-US" altLang="zh-TW" sz="2400" dirty="0">
                <a:ea typeface="新細明體" pitchFamily="18" charset="-120"/>
              </a:rPr>
              <a:t> is the weight correspond to the Mel scale (found by experimentation)</a:t>
            </a:r>
          </a:p>
          <a:p>
            <a:pPr lvl="1"/>
            <a:r>
              <a:rPr lang="en-US" altLang="zh-TW" sz="2400" dirty="0">
                <a:ea typeface="新細明體" pitchFamily="18" charset="-120"/>
              </a:rPr>
              <a:t>MFCC (Mel scale Cepstral coefficients) : Weighted Cepstral distances to give different weighting to different cepstral coefficients( more accurate)</a:t>
            </a:r>
          </a:p>
        </p:txBody>
      </p:sp>
      <mc:AlternateContent xmlns:mc="http://schemas.openxmlformats.org/markup-compatibility/2006" xmlns:a14="http://schemas.microsoft.com/office/drawing/2010/main">
        <mc:Choice Requires="a14">
          <p:sp>
            <p:nvSpPr>
              <p:cNvPr id="24582" name="Object 6"/>
              <p:cNvSpPr txBox="1">
                <a:spLocks noGrp="1"/>
              </p:cNvSpPr>
              <p:nvPr>
                <p:ph sz="half" idx="2"/>
              </p:nvPr>
            </p:nvSpPr>
            <p:spPr bwMode="auto">
              <a:xfrm>
                <a:off x="5332412" y="1828800"/>
                <a:ext cx="4570413" cy="4038600"/>
              </a:xfrm>
              <a:prstGeom prst="rect">
                <a:avLst/>
              </a:prstGeom>
              <a:noFill/>
              <a:ln>
                <a:noFill/>
              </a:ln>
              <a:effectLst/>
            </p:spPr>
            <p:txBody>
              <a:bodyPr>
                <a:normAutofit fontScale="85000" lnSpcReduction="10000"/>
              </a:bodyPr>
              <a:lstStyle/>
              <a:p>
                <a:pPr>
                  <a:buNone/>
                </a:pPr>
                <a14:m>
                  <m:oMathPara xmlns:m="http://schemas.openxmlformats.org/officeDocument/2006/math">
                    <m:oMathParaPr>
                      <m:jc m:val="left"/>
                    </m:oMathParaPr>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𝑑</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𝑝</m:t>
                          </m:r>
                        </m:sup>
                        <m:e>
                          <m:sSup>
                            <m:sSupPr>
                              <m:ctrlPr>
                                <a:rPr lang="en-US" i="1">
                                  <a:solidFill>
                                    <a:srgbClr val="000000"/>
                                  </a:solidFill>
                                  <a:latin typeface="Cambria Math" panose="02040503050406030204" pitchFamily="18" charset="0"/>
                                </a:rPr>
                              </m:ctrlPr>
                            </m:sSupPr>
                            <m:e>
                              <m:d>
                                <m:dPr>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𝑐</m:t>
                                      </m:r>
                                    </m:e>
                                    <m:sub>
                                      <m:r>
                                        <a:rPr lang="en-US" i="1">
                                          <a:solidFill>
                                            <a:srgbClr val="000000"/>
                                          </a:solidFill>
                                          <a:latin typeface="Cambria Math" panose="02040503050406030204" pitchFamily="18" charset="0"/>
                                        </a:rPr>
                                        <m:t>𝑛</m:t>
                                      </m:r>
                                    </m:sub>
                                  </m:sSub>
                                  <m:r>
                                    <a:rPr lang="en-US" i="1">
                                      <a:solidFill>
                                        <a:srgbClr val="000000"/>
                                      </a:solidFill>
                                      <a:latin typeface="Cambria Math" panose="02040503050406030204" pitchFamily="18" charset="0"/>
                                    </a:rPr>
                                    <m:t>−</m:t>
                                  </m:r>
                                  <m:sSubSup>
                                    <m:sSubSupPr>
                                      <m:ctrlPr>
                                        <a:rPr lang="en-US" i="1">
                                          <a:solidFill>
                                            <a:srgbClr val="000000"/>
                                          </a:solidFill>
                                          <a:latin typeface="Cambria Math" panose="02040503050406030204" pitchFamily="18" charset="0"/>
                                        </a:rPr>
                                      </m:ctrlPr>
                                    </m:sSubSupPr>
                                    <m:e>
                                      <m:r>
                                        <a:rPr lang="en-US" i="1">
                                          <a:solidFill>
                                            <a:srgbClr val="000000"/>
                                          </a:solidFill>
                                          <a:latin typeface="Cambria Math" panose="02040503050406030204" pitchFamily="18" charset="0"/>
                                        </a:rPr>
                                        <m:t>𝑐</m:t>
                                      </m:r>
                                    </m:e>
                                    <m:sub>
                                      <m:r>
                                        <a:rPr lang="en-US" i="1">
                                          <a:solidFill>
                                            <a:srgbClr val="000000"/>
                                          </a:solidFill>
                                          <a:latin typeface="Cambria Math" panose="02040503050406030204" pitchFamily="18" charset="0"/>
                                        </a:rPr>
                                        <m:t>𝑛</m:t>
                                      </m:r>
                                    </m:sub>
                                    <m:sup>
                                      <m:r>
                                        <a:rPr lang="en-US" i="1">
                                          <a:solidFill>
                                            <a:srgbClr val="000000"/>
                                          </a:solidFill>
                                          <a:latin typeface="Cambria Math" panose="02040503050406030204" pitchFamily="18" charset="0"/>
                                        </a:rPr>
                                        <m:t>′</m:t>
                                      </m:r>
                                    </m:sup>
                                  </m:sSubSup>
                                </m:e>
                              </m:d>
                            </m:e>
                            <m:sup>
                              <m:r>
                                <a:rPr lang="en-US" i="1">
                                  <a:solidFill>
                                    <a:srgbClr val="000000"/>
                                  </a:solidFill>
                                  <a:latin typeface="Cambria Math" panose="02040503050406030204" pitchFamily="18" charset="0"/>
                                </a:rPr>
                                <m:t>2</m:t>
                              </m:r>
                            </m:sup>
                          </m:sSup>
                        </m:e>
                      </m:nary>
                    </m:oMath>
                  </m:oMathPara>
                </a14:m>
                <a:br>
                  <a:rPr lang="en-US" i="1" dirty="0">
                    <a:solidFill>
                      <a:srgbClr val="000000"/>
                    </a:solidFill>
                    <a:latin typeface="Cambria Math" panose="02040503050406030204" pitchFamily="18" charset="0"/>
                  </a:rPr>
                </a:br>
                <a:br>
                  <a:rPr lang="en-US" i="1" dirty="0">
                    <a:solidFill>
                      <a:srgbClr val="000000"/>
                    </a:solidFill>
                    <a:latin typeface="Cambria Math" panose="02040503050406030204" pitchFamily="18" charset="0"/>
                  </a:rPr>
                </a:br>
                <a:br>
                  <a:rPr 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sSup>
                        <m:sSupPr>
                          <m:ctrlPr>
                            <a:rPr lang="en-US" i="1">
                              <a:solidFill>
                                <a:srgbClr val="000000"/>
                              </a:solidFill>
                              <a:latin typeface="Cambria Math" panose="02040503050406030204" pitchFamily="18" charset="0"/>
                            </a:rPr>
                          </m:ctrlPr>
                        </m:sSup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𝑀𝐹𝐶𝐶</m:t>
                              </m:r>
                            </m:sub>
                          </m:sSub>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𝑝</m:t>
                          </m:r>
                        </m:sup>
                        <m:e>
                          <m:r>
                            <a:rPr lang="en-US" i="1">
                              <a:solidFill>
                                <a:srgbClr val="000000"/>
                              </a:solidFill>
                              <a:latin typeface="Cambria Math" panose="02040503050406030204" pitchFamily="18" charset="0"/>
                            </a:rPr>
                            <m:t>𝑤</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d>
                                <m:dPr>
                                  <m:ctrlPr>
                                    <a:rPr lang="en-US" i="1">
                                      <a:solidFill>
                                        <a:srgbClr val="000000"/>
                                      </a:solidFill>
                                      <a:latin typeface="Cambria Math" panose="02040503050406030204" pitchFamily="18" charset="0"/>
                                    </a:rPr>
                                  </m:ctrlPr>
                                </m:d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𝑐</m:t>
                                      </m:r>
                                    </m:e>
                                    <m:sub>
                                      <m:r>
                                        <a:rPr lang="en-US" i="1">
                                          <a:solidFill>
                                            <a:srgbClr val="000000"/>
                                          </a:solidFill>
                                          <a:latin typeface="Cambria Math" panose="02040503050406030204" pitchFamily="18" charset="0"/>
                                        </a:rPr>
                                        <m:t>𝑛</m:t>
                                      </m:r>
                                    </m:sub>
                                  </m:sSub>
                                  <m:r>
                                    <a:rPr lang="en-US" i="1">
                                      <a:solidFill>
                                        <a:srgbClr val="000000"/>
                                      </a:solidFill>
                                      <a:latin typeface="Cambria Math" panose="02040503050406030204" pitchFamily="18" charset="0"/>
                                    </a:rPr>
                                    <m:t>−</m:t>
                                  </m:r>
                                  <m:sSubSup>
                                    <m:sSubSupPr>
                                      <m:ctrlPr>
                                        <a:rPr lang="en-US" i="1">
                                          <a:solidFill>
                                            <a:srgbClr val="000000"/>
                                          </a:solidFill>
                                          <a:latin typeface="Cambria Math" panose="02040503050406030204" pitchFamily="18" charset="0"/>
                                        </a:rPr>
                                      </m:ctrlPr>
                                    </m:sSubSupPr>
                                    <m:e>
                                      <m:r>
                                        <a:rPr lang="en-US" i="1">
                                          <a:solidFill>
                                            <a:srgbClr val="000000"/>
                                          </a:solidFill>
                                          <a:latin typeface="Cambria Math" panose="02040503050406030204" pitchFamily="18" charset="0"/>
                                        </a:rPr>
                                        <m:t>𝑐</m:t>
                                      </m:r>
                                    </m:e>
                                    <m:sub>
                                      <m:r>
                                        <a:rPr lang="en-US" i="1">
                                          <a:solidFill>
                                            <a:srgbClr val="000000"/>
                                          </a:solidFill>
                                          <a:latin typeface="Cambria Math" panose="02040503050406030204" pitchFamily="18" charset="0"/>
                                        </a:rPr>
                                        <m:t>𝑛</m:t>
                                      </m:r>
                                    </m:sub>
                                    <m:sup>
                                      <m:r>
                                        <a:rPr lang="en-US" i="1">
                                          <a:solidFill>
                                            <a:srgbClr val="000000"/>
                                          </a:solidFill>
                                          <a:latin typeface="Cambria Math" panose="02040503050406030204" pitchFamily="18" charset="0"/>
                                        </a:rPr>
                                        <m:t>′</m:t>
                                      </m:r>
                                    </m:sup>
                                  </m:sSubSup>
                                </m:e>
                              </m:d>
                            </m:e>
                            <m:sup>
                              <m:r>
                                <a:rPr lang="en-US" i="1">
                                  <a:solidFill>
                                    <a:srgbClr val="000000"/>
                                  </a:solidFill>
                                  <a:latin typeface="Cambria Math" panose="02040503050406030204" pitchFamily="18" charset="0"/>
                                </a:rPr>
                                <m:t>2</m:t>
                              </m:r>
                            </m:sup>
                          </m:sSup>
                        </m:e>
                      </m:nary>
                    </m:oMath>
                  </m:oMathPara>
                </a14:m>
                <a:endParaRPr lang="en-US" dirty="0"/>
              </a:p>
            </p:txBody>
          </p:sp>
        </mc:Choice>
        <mc:Fallback xmlns="">
          <p:sp>
            <p:nvSpPr>
              <p:cNvPr id="24582" name="Object 6"/>
              <p:cNvSpPr txBox="1">
                <a:spLocks noRot="1" noChangeAspect="1" noMove="1" noResize="1" noEditPoints="1" noAdjustHandles="1" noChangeArrowheads="1" noChangeShapeType="1" noTextEdit="1"/>
              </p:cNvSpPr>
              <p:nvPr>
                <p:ph sz="half" idx="2"/>
              </p:nvPr>
            </p:nvSpPr>
            <p:spPr bwMode="auto">
              <a:xfrm>
                <a:off x="5332412" y="1828800"/>
                <a:ext cx="4570413" cy="4038600"/>
              </a:xfrm>
              <a:prstGeom prst="rect">
                <a:avLst/>
              </a:prstGeom>
              <a:blipFill>
                <a:blip r:embed="rId2"/>
                <a:stretch>
                  <a:fillRect/>
                </a:stretch>
              </a:blipFill>
              <a:ln>
                <a:noFill/>
              </a:ln>
              <a:effectLst/>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7EF1519-7E10-476E-9C08-90CED9F324C9}"/>
              </a:ext>
            </a:extLst>
          </p:cNvPr>
          <p:cNvSpPr>
            <a:spLocks noGrp="1"/>
          </p:cNvSpPr>
          <p:nvPr>
            <p:ph type="ftr" sz="quarter" idx="11"/>
          </p:nvPr>
        </p:nvSpPr>
        <p:spPr/>
        <p:txBody>
          <a:bodyPr/>
          <a:lstStyle/>
          <a:p>
            <a:pPr>
              <a:defRPr/>
            </a:pPr>
            <a:r>
              <a:rPr lang="en-US" altLang="zh-CN"/>
              <a:t>Speech recognition techniques, v.2b</a:t>
            </a:r>
          </a:p>
        </p:txBody>
      </p:sp>
      <p:sp>
        <p:nvSpPr>
          <p:cNvPr id="5" name="Slide Number Placeholder 4">
            <a:extLst>
              <a:ext uri="{FF2B5EF4-FFF2-40B4-BE49-F238E27FC236}">
                <a16:creationId xmlns:a16="http://schemas.microsoft.com/office/drawing/2014/main" id="{F07BA26F-3164-4C10-A5AF-6DF091D356D3}"/>
              </a:ext>
            </a:extLst>
          </p:cNvPr>
          <p:cNvSpPr>
            <a:spLocks noGrp="1"/>
          </p:cNvSpPr>
          <p:nvPr>
            <p:ph type="sldNum" sz="quarter" idx="12"/>
          </p:nvPr>
        </p:nvSpPr>
        <p:spPr/>
        <p:txBody>
          <a:bodyPr/>
          <a:lstStyle/>
          <a:p>
            <a:fld id="{F655D5F6-FAFC-4BD8-A778-50BE8206BBEA}"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noFill/>
        </p:spPr>
        <p:txBody>
          <a:bodyPr lIns="92075" tIns="46038" rIns="92075" bIns="46038" anchor="ctr">
            <a:normAutofit fontScale="90000"/>
          </a:bodyPr>
          <a:lstStyle/>
          <a:p>
            <a:pPr eaLnBrk="1" hangingPunct="1"/>
            <a:r>
              <a:rPr lang="en-US" altLang="zh-TW">
                <a:ea typeface="新細明體" pitchFamily="18" charset="-120"/>
              </a:rPr>
              <a:t>Matching method: Dynamic programming DP</a:t>
            </a:r>
          </a:p>
        </p:txBody>
      </p:sp>
      <p:sp>
        <p:nvSpPr>
          <p:cNvPr id="25605" name="Rectangle 3"/>
          <p:cNvSpPr>
            <a:spLocks noGrp="1" noChangeArrowheads="1"/>
          </p:cNvSpPr>
          <p:nvPr>
            <p:ph idx="1"/>
          </p:nvPr>
        </p:nvSpPr>
        <p:spPr>
          <a:noFill/>
        </p:spPr>
        <p:txBody>
          <a:bodyPr lIns="92075" tIns="46038" rIns="92075" bIns="46038"/>
          <a:lstStyle/>
          <a:p>
            <a:pPr eaLnBrk="1" hangingPunct="1"/>
            <a:r>
              <a:rPr lang="en-US" altLang="zh-TW" dirty="0">
                <a:ea typeface="新細明體" pitchFamily="18" charset="-120"/>
              </a:rPr>
              <a:t>Correlation is a simple method for pattern matching BUT:</a:t>
            </a:r>
          </a:p>
          <a:p>
            <a:pPr eaLnBrk="1" hangingPunct="1"/>
            <a:r>
              <a:rPr lang="en-US" altLang="zh-TW" dirty="0">
                <a:ea typeface="新細明體" pitchFamily="18" charset="-120"/>
              </a:rPr>
              <a:t>The most difficult problem in speech recognition is time alignment. No two speech sounds are exactly the same even produced by the same person.</a:t>
            </a:r>
          </a:p>
          <a:p>
            <a:pPr eaLnBrk="1" hangingPunct="1"/>
            <a:r>
              <a:rPr lang="en-US" altLang="zh-TW" dirty="0">
                <a:ea typeface="新細明體" pitchFamily="18" charset="-120"/>
              </a:rPr>
              <a:t>Align the speech features by an elastic matching method -- DP.</a:t>
            </a:r>
          </a:p>
        </p:txBody>
      </p:sp>
      <p:sp>
        <p:nvSpPr>
          <p:cNvPr id="2" name="Footer Placeholder 1">
            <a:extLst>
              <a:ext uri="{FF2B5EF4-FFF2-40B4-BE49-F238E27FC236}">
                <a16:creationId xmlns:a16="http://schemas.microsoft.com/office/drawing/2014/main" id="{17C46B24-1EA1-41E5-B020-A42ADBAB8CE8}"/>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EB95F8DF-412D-4E0C-8BB2-8664ABA5BFEF}"/>
              </a:ext>
            </a:extLst>
          </p:cNvPr>
          <p:cNvSpPr>
            <a:spLocks noGrp="1"/>
          </p:cNvSpPr>
          <p:nvPr>
            <p:ph type="sldNum" sz="quarter" idx="12"/>
          </p:nvPr>
        </p:nvSpPr>
        <p:spPr/>
        <p:txBody>
          <a:bodyPr/>
          <a:lstStyle/>
          <a:p>
            <a:fld id="{C00EF027-BAE4-4B2B-B4D5-2754FF5E55FD}"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noFill/>
        </p:spPr>
        <p:txBody>
          <a:bodyPr lIns="92075" tIns="46038" rIns="92075" bIns="46038" anchor="ctr"/>
          <a:lstStyle/>
          <a:p>
            <a:pPr eaLnBrk="1" hangingPunct="1"/>
            <a:r>
              <a:rPr lang="en-US" altLang="zh-TW" sz="2800">
                <a:ea typeface="新細明體" pitchFamily="18" charset="-120"/>
              </a:rPr>
              <a:t>Example: A 10 words speech recognizer</a:t>
            </a:r>
            <a:br>
              <a:rPr lang="en-US" altLang="zh-TW" sz="2800">
                <a:ea typeface="新細明體" pitchFamily="18" charset="-120"/>
              </a:rPr>
            </a:br>
            <a:r>
              <a:rPr lang="en-US" altLang="zh-TW" sz="2800">
                <a:ea typeface="新細明體" pitchFamily="18" charset="-120"/>
              </a:rPr>
              <a:t>Small Vocabulary (10 words) DP speech recognition system</a:t>
            </a:r>
          </a:p>
        </p:txBody>
      </p:sp>
      <p:sp>
        <p:nvSpPr>
          <p:cNvPr id="26629" name="Rectangle 3"/>
          <p:cNvSpPr>
            <a:spLocks noGrp="1" noChangeArrowheads="1"/>
          </p:cNvSpPr>
          <p:nvPr>
            <p:ph idx="1"/>
          </p:nvPr>
        </p:nvSpPr>
        <p:spPr>
          <a:xfrm>
            <a:off x="455613" y="1600200"/>
            <a:ext cx="8912225" cy="4530725"/>
          </a:xfrm>
          <a:noFill/>
        </p:spPr>
        <p:txBody>
          <a:bodyPr lIns="92075" tIns="46038" rIns="92075" bIns="46038"/>
          <a:lstStyle/>
          <a:p>
            <a:r>
              <a:rPr lang="en-US" altLang="en-US"/>
              <a:t>Store 10 templates of standard sounds : such as sounds of one , two, three ,…</a:t>
            </a:r>
          </a:p>
          <a:p>
            <a:r>
              <a:rPr lang="en-US" altLang="en-US"/>
              <a:t>Unknown input –&gt;Compare (using DP) with each sound. Each comparison generates an error</a:t>
            </a:r>
          </a:p>
          <a:p>
            <a:r>
              <a:rPr lang="en-US" altLang="en-US"/>
              <a:t>The one with the smallest error is result.</a:t>
            </a:r>
          </a:p>
        </p:txBody>
      </p:sp>
      <p:sp>
        <p:nvSpPr>
          <p:cNvPr id="2" name="Footer Placeholder 1">
            <a:extLst>
              <a:ext uri="{FF2B5EF4-FFF2-40B4-BE49-F238E27FC236}">
                <a16:creationId xmlns:a16="http://schemas.microsoft.com/office/drawing/2014/main" id="{1373E3BC-0BC5-4FA0-8A64-CAC34B1B08BC}"/>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2F9B50F7-1E75-42F7-A0A3-A1BAE479F2B2}"/>
              </a:ext>
            </a:extLst>
          </p:cNvPr>
          <p:cNvSpPr>
            <a:spLocks noGrp="1"/>
          </p:cNvSpPr>
          <p:nvPr>
            <p:ph type="sldNum" sz="quarter" idx="12"/>
          </p:nvPr>
        </p:nvSpPr>
        <p:spPr/>
        <p:txBody>
          <a:bodyPr/>
          <a:lstStyle/>
          <a:p>
            <a:fld id="{C00EF027-BAE4-4B2B-B4D5-2754FF5E55FD}" type="slidenum">
              <a:rPr lang="en-US" altLang="en-US" smtClean="0"/>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noFill/>
        </p:spPr>
        <p:txBody>
          <a:bodyPr lIns="92075" tIns="46038" rIns="92075" bIns="46038" anchor="ctr"/>
          <a:lstStyle/>
          <a:p>
            <a:pPr eaLnBrk="1" hangingPunct="1"/>
            <a:r>
              <a:rPr lang="en-US" altLang="zh-TW">
                <a:ea typeface="新細明體" pitchFamily="18" charset="-120"/>
              </a:rPr>
              <a:t>(B) Dynamic programming algo.</a:t>
            </a:r>
          </a:p>
        </p:txBody>
      </p:sp>
      <p:sp>
        <p:nvSpPr>
          <p:cNvPr id="27653" name="Rectangle 3"/>
          <p:cNvSpPr>
            <a:spLocks noGrp="1" noChangeArrowheads="1"/>
          </p:cNvSpPr>
          <p:nvPr>
            <p:ph type="body" sz="half" idx="1"/>
          </p:nvPr>
        </p:nvSpPr>
        <p:spPr>
          <a:xfrm>
            <a:off x="495300" y="1600200"/>
            <a:ext cx="9256712" cy="4530725"/>
          </a:xfrm>
          <a:noFill/>
        </p:spPr>
        <p:txBody>
          <a:bodyPr lIns="92075" tIns="46038" rIns="92075" bIns="46038">
            <a:normAutofit/>
          </a:bodyPr>
          <a:lstStyle/>
          <a:p>
            <a:r>
              <a:rPr lang="en-US" altLang="zh-TW" sz="2400" dirty="0">
                <a:ea typeface="新細明體" pitchFamily="18" charset="-120"/>
              </a:rPr>
              <a:t>Step 1: calculate </a:t>
            </a:r>
            <a:r>
              <a:rPr lang="en-US" altLang="en-US" sz="2400" i="1" dirty="0"/>
              <a:t>Distortion score matrix: </a:t>
            </a:r>
            <a:r>
              <a:rPr lang="en-US" altLang="en-US" sz="2400" i="1" dirty="0" err="1"/>
              <a:t>Dist</a:t>
            </a:r>
            <a:r>
              <a:rPr lang="en-US" altLang="en-US" sz="2400" i="1" dirty="0"/>
              <a:t>(</a:t>
            </a:r>
            <a:r>
              <a:rPr lang="en-US" altLang="en-US" sz="2400" i="1" dirty="0" err="1"/>
              <a:t>i,j</a:t>
            </a:r>
            <a:r>
              <a:rPr lang="en-US" altLang="en-US" sz="2400" i="1" dirty="0"/>
              <a:t>)</a:t>
            </a:r>
          </a:p>
          <a:p>
            <a:r>
              <a:rPr lang="en-US" altLang="zh-TW" sz="2400" dirty="0">
                <a:ea typeface="新細明體" pitchFamily="18" charset="-120"/>
              </a:rPr>
              <a:t>Step 2: calculate </a:t>
            </a:r>
            <a:r>
              <a:rPr lang="en-US" altLang="zh-TW" sz="2400" dirty="0">
                <a:latin typeface="Times New Roman" pitchFamily="18" charset="0"/>
              </a:rPr>
              <a:t>Accumulated distortion score matrix </a:t>
            </a:r>
            <a:r>
              <a:rPr lang="en-US" altLang="zh-TW" sz="2400" dirty="0">
                <a:ea typeface="新細明體" pitchFamily="18" charset="-120"/>
              </a:rPr>
              <a:t>for </a:t>
            </a:r>
            <a:r>
              <a:rPr lang="en-US" altLang="zh-TW" sz="2400" i="1" dirty="0">
                <a:ea typeface="新細明體" pitchFamily="18" charset="-120"/>
              </a:rPr>
              <a:t>D(</a:t>
            </a:r>
            <a:r>
              <a:rPr lang="en-US" altLang="zh-TW" sz="2400" i="1" dirty="0" err="1">
                <a:ea typeface="新細明體" pitchFamily="18" charset="-120"/>
              </a:rPr>
              <a:t>i,j</a:t>
            </a:r>
            <a:r>
              <a:rPr lang="en-US" altLang="zh-TW" sz="2400" i="1" dirty="0">
                <a:ea typeface="新細明體" pitchFamily="18" charset="-120"/>
              </a:rPr>
              <a:t>)</a:t>
            </a:r>
          </a:p>
          <a:p>
            <a:pPr lvl="1" eaLnBrk="1" hangingPunct="1"/>
            <a:r>
              <a:rPr lang="en-US" altLang="zh-TW" sz="1800" dirty="0">
                <a:ea typeface="新細明體" pitchFamily="18" charset="-120"/>
              </a:rPr>
              <a:t>Based on the formula</a:t>
            </a:r>
          </a:p>
        </p:txBody>
      </p:sp>
      <mc:AlternateContent xmlns:mc="http://schemas.openxmlformats.org/markup-compatibility/2006" xmlns:a14="http://schemas.microsoft.com/office/drawing/2010/main">
        <mc:Choice Requires="a14">
          <p:sp>
            <p:nvSpPr>
              <p:cNvPr id="27661" name="Object 13"/>
              <p:cNvSpPr txBox="1">
                <a:spLocks noGrp="1"/>
              </p:cNvSpPr>
              <p:nvPr>
                <p:ph sz="half" idx="2"/>
              </p:nvPr>
            </p:nvSpPr>
            <p:spPr bwMode="auto">
              <a:xfrm>
                <a:off x="2590800" y="2773363"/>
                <a:ext cx="5075238" cy="1449387"/>
              </a:xfrm>
              <a:prstGeom prst="rect">
                <a:avLst/>
              </a:prstGeom>
              <a:noFill/>
              <a:ln>
                <a:solidFill>
                  <a:schemeClr val="accent1">
                    <a:shade val="95000"/>
                    <a:satMod val="105000"/>
                  </a:schemeClr>
                </a:solidFill>
              </a:ln>
              <a:effectLst/>
            </p:spPr>
            <p:txBody>
              <a:bodyPr>
                <a:normAutofit fontScale="62500" lnSpcReduction="20000"/>
              </a:bodyPr>
              <a:lstStyle/>
              <a:p>
                <a:pPr>
                  <a:buNone/>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𝐷</m:t>
                      </m:r>
                      <m:r>
                        <a:rPr lang="en-US" i="1" smtClean="0">
                          <a:solidFill>
                            <a:srgbClr val="000000"/>
                          </a:solidFill>
                          <a:latin typeface="Cambria Math" panose="02040503050406030204" pitchFamily="18" charset="0"/>
                        </a:rPr>
                        <m:t>(</m:t>
                      </m:r>
                      <m:r>
                        <a:rPr lang="en-US" i="1" smtClean="0">
                          <a:solidFill>
                            <a:srgbClr val="000000"/>
                          </a:solidFill>
                          <a:latin typeface="Cambria Math" panose="02040503050406030204" pitchFamily="18" charset="0"/>
                        </a:rPr>
                        <m:t>𝑖</m:t>
                      </m:r>
                      <m:r>
                        <a:rPr lang="en-US" i="1" smtClean="0">
                          <a:solidFill>
                            <a:srgbClr val="000000"/>
                          </a:solidFill>
                          <a:latin typeface="Cambria Math" panose="02040503050406030204" pitchFamily="18" charset="0"/>
                        </a:rPr>
                        <m:t>,</m:t>
                      </m:r>
                      <m:r>
                        <a:rPr lang="en-US" i="1" smtClean="0">
                          <a:solidFill>
                            <a:srgbClr val="000000"/>
                          </a:solidFill>
                          <a:latin typeface="Cambria Math" panose="02040503050406030204" pitchFamily="18" charset="0"/>
                        </a:rPr>
                        <m:t>𝑗</m:t>
                      </m:r>
                      <m:r>
                        <a:rPr lang="en-US" i="1" smtClean="0">
                          <a:solidFill>
                            <a:srgbClr val="000000"/>
                          </a:solidFill>
                          <a:latin typeface="Cambria Math" panose="02040503050406030204" pitchFamily="18" charset="0"/>
                        </a:rPr>
                        <m:t>)=</m:t>
                      </m:r>
                      <m:r>
                        <a:rPr lang="en-US" i="1" smtClean="0">
                          <a:solidFill>
                            <a:srgbClr val="000000"/>
                          </a:solidFill>
                          <a:latin typeface="Cambria Math" panose="02040503050406030204" pitchFamily="18" charset="0"/>
                        </a:rPr>
                        <m:t>𝐷𝑖𝑠𝑡</m:t>
                      </m:r>
                      <m:r>
                        <a:rPr lang="en-US" i="1" smtClean="0">
                          <a:solidFill>
                            <a:srgbClr val="000000"/>
                          </a:solidFill>
                          <a:latin typeface="Cambria Math" panose="02040503050406030204" pitchFamily="18" charset="0"/>
                        </a:rPr>
                        <m:t>(</m:t>
                      </m:r>
                      <m:r>
                        <a:rPr lang="en-US" i="1" smtClean="0">
                          <a:solidFill>
                            <a:srgbClr val="000000"/>
                          </a:solidFill>
                          <a:latin typeface="Cambria Math" panose="02040503050406030204" pitchFamily="18" charset="0"/>
                        </a:rPr>
                        <m:t>𝑖</m:t>
                      </m:r>
                      <m:r>
                        <a:rPr lang="en-US" i="1" smtClean="0">
                          <a:solidFill>
                            <a:srgbClr val="000000"/>
                          </a:solidFill>
                          <a:latin typeface="Cambria Math" panose="02040503050406030204" pitchFamily="18" charset="0"/>
                        </a:rPr>
                        <m:t>,</m:t>
                      </m:r>
                      <m:r>
                        <a:rPr lang="en-US" i="1" smtClean="0">
                          <a:solidFill>
                            <a:srgbClr val="000000"/>
                          </a:solidFill>
                          <a:latin typeface="Cambria Math" panose="02040503050406030204" pitchFamily="18" charset="0"/>
                        </a:rPr>
                        <m:t>𝑗</m:t>
                      </m:r>
                      <m:r>
                        <a:rPr lang="en-US" i="1" smtClean="0">
                          <a:solidFill>
                            <a:srgbClr val="000000"/>
                          </a:solidFill>
                          <a:latin typeface="Cambria Math" panose="02040503050406030204" pitchFamily="18" charset="0"/>
                        </a:rPr>
                        <m:t>)+</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min</m:t>
                          </m:r>
                        </m:fName>
                        <m:e>
                          <m:d>
                            <m:dPr>
                              <m:begChr m:val="{"/>
                              <m:endChr m:val="}"/>
                              <m:ctrlPr>
                                <a:rPr lang="en-US" i="1">
                                  <a:solidFill>
                                    <a:srgbClr val="000000"/>
                                  </a:solidFill>
                                  <a:latin typeface="Cambria Math" panose="02040503050406030204" pitchFamily="18" charset="0"/>
                                </a:rPr>
                              </m:ctrlPr>
                            </m:dPr>
                            <m:e>
                              <m:eqArr>
                                <m:eqArrPr>
                                  <m:ctrlPr>
                                    <a:rPr lang="en-US" i="1">
                                      <a:solidFill>
                                        <a:srgbClr val="000000"/>
                                      </a:solidFill>
                                      <a:latin typeface="Cambria Math" panose="02040503050406030204" pitchFamily="18" charset="0"/>
                                    </a:rPr>
                                  </m:ctrlPr>
                                </m:eqArrPr>
                                <m:e>
                                  <m:r>
                                    <a:rPr lang="en-US" i="1">
                                      <a:solidFill>
                                        <a:srgbClr val="000000"/>
                                      </a:solidFill>
                                      <a:latin typeface="Cambria Math" panose="02040503050406030204" pitchFamily="18" charset="0"/>
                                    </a:rPr>
                                    <m:t>&amp;</m:t>
                                  </m:r>
                                  <m:r>
                                    <a:rPr lang="en-US" i="1">
                                      <a:solidFill>
                                        <a:srgbClr val="000000"/>
                                      </a:solidFill>
                                      <a:latin typeface="Cambria Math" panose="02040503050406030204" pitchFamily="18" charset="0"/>
                                    </a:rPr>
                                    <m:t>𝐷</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&amp;</m:t>
                                  </m:r>
                                  <m:r>
                                    <a:rPr lang="en-US" i="1">
                                      <a:solidFill>
                                        <a:srgbClr val="000000"/>
                                      </a:solidFill>
                                      <a:latin typeface="Cambria Math" panose="02040503050406030204" pitchFamily="18" charset="0"/>
                                    </a:rPr>
                                    <m:t>𝐷</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m:t>
                                  </m:r>
                                </m:e>
                                <m:e>
                                  <m:r>
                                    <a:rPr lang="en-US" i="1">
                                      <a:solidFill>
                                        <a:srgbClr val="000000"/>
                                      </a:solidFill>
                                      <a:latin typeface="Cambria Math" panose="02040503050406030204" pitchFamily="18" charset="0"/>
                                    </a:rPr>
                                    <m:t>&amp;</m:t>
                                  </m:r>
                                  <m:r>
                                    <a:rPr lang="en-US" i="1">
                                      <a:solidFill>
                                        <a:srgbClr val="000000"/>
                                      </a:solidFill>
                                      <a:latin typeface="Cambria Math" panose="02040503050406030204" pitchFamily="18" charset="0"/>
                                    </a:rPr>
                                    <m:t>𝐷</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−1)</m:t>
                                  </m:r>
                                </m:e>
                              </m:eqArr>
                            </m:e>
                          </m:d>
                        </m:e>
                      </m:func>
                    </m:oMath>
                  </m:oMathPara>
                </a14:m>
                <a:endParaRPr lang="en-US" dirty="0"/>
              </a:p>
            </p:txBody>
          </p:sp>
        </mc:Choice>
        <mc:Fallback xmlns="">
          <p:sp>
            <p:nvSpPr>
              <p:cNvPr id="27661" name="Object 13"/>
              <p:cNvSpPr txBox="1">
                <a:spLocks noGrp="1" noRot="1" noChangeAspect="1" noMove="1" noResize="1" noEditPoints="1" noAdjustHandles="1" noChangeArrowheads="1" noChangeShapeType="1" noTextEdit="1"/>
              </p:cNvSpPr>
              <p:nvPr>
                <p:ph sz="half" idx="2"/>
              </p:nvPr>
            </p:nvSpPr>
            <p:spPr bwMode="auto">
              <a:xfrm>
                <a:off x="2590800" y="2773363"/>
                <a:ext cx="5075238" cy="1449387"/>
              </a:xfrm>
              <a:prstGeom prst="rect">
                <a:avLst/>
              </a:prstGeom>
              <a:blipFill>
                <a:blip r:embed="rId2"/>
                <a:stretch>
                  <a:fillRect/>
                </a:stretch>
              </a:blipFill>
              <a:ln>
                <a:solidFill>
                  <a:schemeClr val="accent1">
                    <a:shade val="95000"/>
                    <a:satMod val="105000"/>
                  </a:schemeClr>
                </a:solidFill>
              </a:ln>
              <a:effectLst/>
            </p:spPr>
            <p:txBody>
              <a:bodyPr/>
              <a:lstStyle/>
              <a:p>
                <a:r>
                  <a:rPr lang="en-US">
                    <a:noFill/>
                  </a:rPr>
                  <a:t> </a:t>
                </a:r>
              </a:p>
            </p:txBody>
          </p:sp>
        </mc:Fallback>
      </mc:AlternateContent>
      <p:sp>
        <p:nvSpPr>
          <p:cNvPr id="27654" name="Line 4"/>
          <p:cNvSpPr>
            <a:spLocks noChangeShapeType="1"/>
          </p:cNvSpPr>
          <p:nvPr/>
        </p:nvSpPr>
        <p:spPr bwMode="auto">
          <a:xfrm>
            <a:off x="4259262" y="4507370"/>
            <a:ext cx="823913"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5" name="Line 5"/>
          <p:cNvSpPr>
            <a:spLocks noChangeShapeType="1"/>
          </p:cNvSpPr>
          <p:nvPr/>
        </p:nvSpPr>
        <p:spPr bwMode="auto">
          <a:xfrm flipV="1">
            <a:off x="5661025" y="4964570"/>
            <a:ext cx="0" cy="685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Line 6"/>
          <p:cNvSpPr>
            <a:spLocks noChangeShapeType="1"/>
          </p:cNvSpPr>
          <p:nvPr/>
        </p:nvSpPr>
        <p:spPr bwMode="auto">
          <a:xfrm flipV="1">
            <a:off x="4341812" y="4735970"/>
            <a:ext cx="906463" cy="914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7" name="Rectangle 7"/>
          <p:cNvSpPr>
            <a:spLocks noChangeArrowheads="1"/>
          </p:cNvSpPr>
          <p:nvPr/>
        </p:nvSpPr>
        <p:spPr bwMode="auto">
          <a:xfrm>
            <a:off x="5314950" y="4248608"/>
            <a:ext cx="1290418"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3200" i="1" dirty="0">
                <a:latin typeface="Times New Roman" pitchFamily="18" charset="0"/>
              </a:rPr>
              <a:t>D( </a:t>
            </a:r>
            <a:r>
              <a:rPr lang="en-US" altLang="zh-TW" sz="3200" i="1" dirty="0" err="1">
                <a:latin typeface="Times New Roman" pitchFamily="18" charset="0"/>
              </a:rPr>
              <a:t>i</a:t>
            </a:r>
            <a:r>
              <a:rPr lang="en-US" altLang="zh-TW" sz="3200" i="1" dirty="0">
                <a:latin typeface="Times New Roman" pitchFamily="18" charset="0"/>
              </a:rPr>
              <a:t>, j)</a:t>
            </a:r>
          </a:p>
        </p:txBody>
      </p:sp>
      <p:sp>
        <p:nvSpPr>
          <p:cNvPr id="27658" name="Rectangle 8"/>
          <p:cNvSpPr>
            <a:spLocks noChangeArrowheads="1"/>
          </p:cNvSpPr>
          <p:nvPr/>
        </p:nvSpPr>
        <p:spPr bwMode="auto">
          <a:xfrm>
            <a:off x="2590800" y="4172408"/>
            <a:ext cx="1734449"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3200" i="1" dirty="0">
                <a:latin typeface="Times New Roman" pitchFamily="18" charset="0"/>
              </a:rPr>
              <a:t>D(  i-1, j)</a:t>
            </a:r>
          </a:p>
        </p:txBody>
      </p:sp>
      <p:sp>
        <p:nvSpPr>
          <p:cNvPr id="27659" name="Rectangle 9"/>
          <p:cNvSpPr>
            <a:spLocks noChangeArrowheads="1"/>
          </p:cNvSpPr>
          <p:nvPr/>
        </p:nvSpPr>
        <p:spPr bwMode="auto">
          <a:xfrm>
            <a:off x="5314950" y="5772608"/>
            <a:ext cx="1631857"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3200" i="1" dirty="0">
                <a:latin typeface="Times New Roman" pitchFamily="18" charset="0"/>
              </a:rPr>
              <a:t>D( </a:t>
            </a:r>
            <a:r>
              <a:rPr lang="en-US" altLang="zh-TW" sz="3200" i="1" dirty="0" err="1">
                <a:latin typeface="Times New Roman" pitchFamily="18" charset="0"/>
              </a:rPr>
              <a:t>i</a:t>
            </a:r>
            <a:r>
              <a:rPr lang="en-US" altLang="zh-TW" sz="3200" i="1" dirty="0">
                <a:latin typeface="Times New Roman" pitchFamily="18" charset="0"/>
              </a:rPr>
              <a:t>, j-1)</a:t>
            </a:r>
          </a:p>
        </p:txBody>
      </p:sp>
      <p:sp>
        <p:nvSpPr>
          <p:cNvPr id="27660" name="Rectangle 10"/>
          <p:cNvSpPr>
            <a:spLocks noChangeArrowheads="1"/>
          </p:cNvSpPr>
          <p:nvPr/>
        </p:nvSpPr>
        <p:spPr bwMode="auto">
          <a:xfrm>
            <a:off x="2590800" y="5620208"/>
            <a:ext cx="2075889"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3200" i="1" dirty="0">
                <a:latin typeface="Times New Roman" pitchFamily="18" charset="0"/>
              </a:rPr>
              <a:t>D(  i-1, j-1)</a:t>
            </a:r>
          </a:p>
        </p:txBody>
      </p:sp>
      <p:sp>
        <p:nvSpPr>
          <p:cNvPr id="4" name="Footer Placeholder 3">
            <a:extLst>
              <a:ext uri="{FF2B5EF4-FFF2-40B4-BE49-F238E27FC236}">
                <a16:creationId xmlns:a16="http://schemas.microsoft.com/office/drawing/2014/main" id="{D6B0514C-A991-4E99-A1B7-A16E86FCEA3C}"/>
              </a:ext>
            </a:extLst>
          </p:cNvPr>
          <p:cNvSpPr>
            <a:spLocks noGrp="1"/>
          </p:cNvSpPr>
          <p:nvPr>
            <p:ph type="ftr" sz="quarter" idx="11"/>
          </p:nvPr>
        </p:nvSpPr>
        <p:spPr/>
        <p:txBody>
          <a:bodyPr/>
          <a:lstStyle/>
          <a:p>
            <a:pPr>
              <a:defRPr/>
            </a:pPr>
            <a:r>
              <a:rPr lang="en-US" altLang="zh-CN"/>
              <a:t>Speech recognition techniques, v.2b</a:t>
            </a:r>
          </a:p>
        </p:txBody>
      </p:sp>
      <p:sp>
        <p:nvSpPr>
          <p:cNvPr id="5" name="Slide Number Placeholder 4">
            <a:extLst>
              <a:ext uri="{FF2B5EF4-FFF2-40B4-BE49-F238E27FC236}">
                <a16:creationId xmlns:a16="http://schemas.microsoft.com/office/drawing/2014/main" id="{0FFE6861-6F7A-46D1-9515-8F5D3478341F}"/>
              </a:ext>
            </a:extLst>
          </p:cNvPr>
          <p:cNvSpPr>
            <a:spLocks noGrp="1"/>
          </p:cNvSpPr>
          <p:nvPr>
            <p:ph type="sldNum" sz="quarter" idx="12"/>
          </p:nvPr>
        </p:nvSpPr>
        <p:spPr/>
        <p:txBody>
          <a:bodyPr/>
          <a:lstStyle/>
          <a:p>
            <a:fld id="{F655D5F6-FAFC-4BD8-A778-50BE8206BBEA}" type="slidenum">
              <a:rPr lang="en-US" altLang="en-US" smtClean="0"/>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495141" y="-60154"/>
            <a:ext cx="8912543" cy="1143000"/>
          </a:xfrm>
          <a:noFill/>
        </p:spPr>
        <p:txBody>
          <a:bodyPr lIns="92075" tIns="46038" rIns="92075" bIns="46038" anchor="ctr"/>
          <a:lstStyle/>
          <a:p>
            <a:pPr algn="l" eaLnBrk="1" hangingPunct="1"/>
            <a:r>
              <a:rPr lang="en-US" altLang="zh-TW" sz="3200" dirty="0">
                <a:ea typeface="新細明體" pitchFamily="18" charset="-120"/>
              </a:rPr>
              <a:t>Example</a:t>
            </a:r>
            <a:br>
              <a:rPr lang="en-US" altLang="zh-TW" sz="3200" dirty="0">
                <a:ea typeface="新細明體" pitchFamily="18" charset="-120"/>
              </a:rPr>
            </a:br>
            <a:endParaRPr lang="en-US" altLang="zh-TW" sz="1400" dirty="0">
              <a:ea typeface="新細明體" pitchFamily="18" charset="-120"/>
            </a:endParaRPr>
          </a:p>
        </p:txBody>
      </p:sp>
      <p:sp>
        <p:nvSpPr>
          <p:cNvPr id="28677" name="Rectangle 3"/>
          <p:cNvSpPr>
            <a:spLocks noGrp="1" noChangeArrowheads="1"/>
          </p:cNvSpPr>
          <p:nvPr>
            <p:ph idx="1"/>
          </p:nvPr>
        </p:nvSpPr>
        <p:spPr>
          <a:xfrm>
            <a:off x="133350" y="788659"/>
            <a:ext cx="8912543" cy="4525963"/>
          </a:xfrm>
          <a:noFill/>
        </p:spPr>
        <p:txBody>
          <a:bodyPr lIns="92075" tIns="46038" rIns="92075" bIns="46038">
            <a:normAutofit fontScale="92500" lnSpcReduction="10000"/>
          </a:bodyPr>
          <a:lstStyle/>
          <a:p>
            <a:pPr eaLnBrk="1" hangingPunct="1"/>
            <a:r>
              <a:rPr lang="en-US" altLang="zh-TW" dirty="0">
                <a:ea typeface="新細明體" pitchFamily="18" charset="-120"/>
              </a:rPr>
              <a:t>Step 1 : find</a:t>
            </a:r>
          </a:p>
          <a:p>
            <a:pPr eaLnBrk="1" hangingPunct="1"/>
            <a:r>
              <a:rPr lang="en-US" altLang="zh-TW" sz="2000" dirty="0">
                <a:ea typeface="新細明體" pitchFamily="18" charset="-120"/>
              </a:rPr>
              <a:t>Distortion score matrix</a:t>
            </a:r>
          </a:p>
          <a:p>
            <a:pPr eaLnBrk="1" hangingPunct="1"/>
            <a:r>
              <a:rPr lang="en-US" altLang="zh-TW" sz="2000" i="1" dirty="0" err="1">
                <a:ea typeface="新細明體" pitchFamily="18" charset="-120"/>
              </a:rPr>
              <a:t>Dist</a:t>
            </a:r>
            <a:r>
              <a:rPr lang="en-US" altLang="zh-TW" sz="2000" i="1" dirty="0">
                <a:ea typeface="新細明體" pitchFamily="18" charset="-120"/>
              </a:rPr>
              <a:t>(</a:t>
            </a:r>
            <a:r>
              <a:rPr lang="en-US" altLang="zh-TW" sz="2000" i="1" dirty="0" err="1">
                <a:ea typeface="新細明體" pitchFamily="18" charset="-120"/>
              </a:rPr>
              <a:t>I,j</a:t>
            </a:r>
            <a:r>
              <a:rPr lang="en-US" altLang="zh-TW" sz="2000" i="1" dirty="0">
                <a:ea typeface="新細明體" pitchFamily="18" charset="-120"/>
              </a:rPr>
              <a:t>)</a:t>
            </a:r>
            <a:endParaRPr lang="en-US" altLang="zh-TW" i="1" dirty="0">
              <a:ea typeface="新細明體" pitchFamily="18" charset="-120"/>
            </a:endParaRPr>
          </a:p>
          <a:p>
            <a:pPr eaLnBrk="1" hangingPunct="1"/>
            <a:endParaRPr lang="en-US" altLang="zh-TW" dirty="0">
              <a:ea typeface="新細明體" pitchFamily="18" charset="-120"/>
            </a:endParaRPr>
          </a:p>
          <a:p>
            <a:pPr marL="0" indent="0" eaLnBrk="1" hangingPunct="1">
              <a:buNone/>
            </a:pPr>
            <a:endParaRPr lang="en-US" altLang="zh-TW" dirty="0">
              <a:ea typeface="新細明體" pitchFamily="18" charset="-120"/>
            </a:endParaRPr>
          </a:p>
          <a:p>
            <a:pPr marL="0" indent="0" eaLnBrk="1" hangingPunct="1">
              <a:buNone/>
            </a:pPr>
            <a:endParaRPr lang="en-US" altLang="zh-TW" dirty="0">
              <a:ea typeface="新細明體" pitchFamily="18" charset="-120"/>
            </a:endParaRPr>
          </a:p>
          <a:p>
            <a:pPr marL="0" indent="0" eaLnBrk="1" hangingPunct="1">
              <a:buNone/>
            </a:pPr>
            <a:endParaRPr lang="en-US" altLang="zh-TW" dirty="0">
              <a:ea typeface="新細明體" pitchFamily="18" charset="-120"/>
            </a:endParaRPr>
          </a:p>
          <a:p>
            <a:pPr marL="0" indent="0" eaLnBrk="1" hangingPunct="1">
              <a:buNone/>
            </a:pPr>
            <a:r>
              <a:rPr lang="en-US" altLang="zh-TW" dirty="0">
                <a:ea typeface="新細明體" pitchFamily="18" charset="-120"/>
              </a:rPr>
              <a:t>Step 2: Find   </a:t>
            </a:r>
          </a:p>
          <a:p>
            <a:pPr eaLnBrk="1" hangingPunct="1"/>
            <a:r>
              <a:rPr lang="en-US" altLang="zh-TW" dirty="0">
                <a:ea typeface="新細明體" pitchFamily="18" charset="-120"/>
              </a:rPr>
              <a:t>   </a:t>
            </a:r>
          </a:p>
        </p:txBody>
      </p:sp>
      <p:graphicFrame>
        <p:nvGraphicFramePr>
          <p:cNvPr id="28678" name="Object 4"/>
          <p:cNvGraphicFramePr>
            <a:graphicFrameLocks/>
          </p:cNvGraphicFramePr>
          <p:nvPr>
            <p:extLst>
              <p:ext uri="{D42A27DB-BD31-4B8C-83A1-F6EECF244321}">
                <p14:modId xmlns:p14="http://schemas.microsoft.com/office/powerpoint/2010/main" val="3168951266"/>
              </p:ext>
            </p:extLst>
          </p:nvPr>
        </p:nvGraphicFramePr>
        <p:xfrm>
          <a:off x="3598337" y="511346"/>
          <a:ext cx="5545137" cy="2089150"/>
        </p:xfrm>
        <a:graphic>
          <a:graphicData uri="http://schemas.openxmlformats.org/presentationml/2006/ole">
            <mc:AlternateContent xmlns:mc="http://schemas.openxmlformats.org/markup-compatibility/2006">
              <mc:Choice xmlns:v="urn:schemas-microsoft-com:vml" Requires="v">
                <p:oleObj name="Worksheet" r:id="rId3" imgW="3057525" imgH="1152550" progId="Excel.Sheet.8">
                  <p:embed/>
                </p:oleObj>
              </mc:Choice>
              <mc:Fallback>
                <p:oleObj name="Worksheet" r:id="rId3" imgW="3057525" imgH="1152550" progId="Excel.Sheet.8">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8337" y="511346"/>
                        <a:ext cx="5545137"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9" name="Object 5"/>
          <p:cNvGraphicFramePr>
            <a:graphicFrameLocks/>
          </p:cNvGraphicFramePr>
          <p:nvPr>
            <p:extLst>
              <p:ext uri="{D42A27DB-BD31-4B8C-83A1-F6EECF244321}">
                <p14:modId xmlns:p14="http://schemas.microsoft.com/office/powerpoint/2010/main" val="2101042197"/>
              </p:ext>
            </p:extLst>
          </p:nvPr>
        </p:nvGraphicFramePr>
        <p:xfrm>
          <a:off x="3340326" y="3953194"/>
          <a:ext cx="6042025" cy="2322513"/>
        </p:xfrm>
        <a:graphic>
          <a:graphicData uri="http://schemas.openxmlformats.org/presentationml/2006/ole">
            <mc:AlternateContent xmlns:mc="http://schemas.openxmlformats.org/markup-compatibility/2006">
              <mc:Choice xmlns:v="urn:schemas-microsoft-com:vml" Requires="v">
                <p:oleObj name="Worksheet" r:id="rId5" imgW="3212927" imgH="1257300" progId="Excel.Sheet.8">
                  <p:embed/>
                </p:oleObj>
              </mc:Choice>
              <mc:Fallback>
                <p:oleObj name="Worksheet" r:id="rId5" imgW="3212927" imgH="1257300" progId="Excel.Sheet.8">
                  <p:embed/>
                  <p:pic>
                    <p:nvPicPr>
                      <p:cNvPr id="0" name="Object 5"/>
                      <p:cNvPicPr>
                        <a:picLocks noChangeArrowheads="1"/>
                      </p:cNvPicPr>
                      <p:nvPr/>
                    </p:nvPicPr>
                    <p:blipFill>
                      <a:blip r:embed="rId6"/>
                      <a:srcRect/>
                      <a:stretch>
                        <a:fillRect/>
                      </a:stretch>
                    </p:blipFill>
                    <p:spPr bwMode="auto">
                      <a:xfrm>
                        <a:off x="3340326" y="3953194"/>
                        <a:ext cx="6042025" cy="232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0" name="Line 6"/>
          <p:cNvSpPr>
            <a:spLocks noChangeShapeType="1"/>
          </p:cNvSpPr>
          <p:nvPr/>
        </p:nvSpPr>
        <p:spPr bwMode="auto">
          <a:xfrm flipV="1">
            <a:off x="3132150" y="2582862"/>
            <a:ext cx="6346814" cy="14969"/>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1" name="Line 7"/>
          <p:cNvSpPr>
            <a:spLocks noChangeShapeType="1"/>
          </p:cNvSpPr>
          <p:nvPr/>
        </p:nvSpPr>
        <p:spPr bwMode="auto">
          <a:xfrm flipH="1" flipV="1">
            <a:off x="3132149" y="870133"/>
            <a:ext cx="0" cy="166737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2" name="Rectangle 8"/>
          <p:cNvSpPr>
            <a:spLocks noChangeArrowheads="1"/>
          </p:cNvSpPr>
          <p:nvPr/>
        </p:nvSpPr>
        <p:spPr bwMode="auto">
          <a:xfrm>
            <a:off x="5408612" y="6324600"/>
            <a:ext cx="2020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a:latin typeface="Times New Roman" pitchFamily="18" charset="0"/>
              </a:rPr>
              <a:t>unknown input</a:t>
            </a:r>
          </a:p>
        </p:txBody>
      </p:sp>
      <p:sp>
        <p:nvSpPr>
          <p:cNvPr id="28683" name="Line 9"/>
          <p:cNvSpPr>
            <a:spLocks noChangeShapeType="1"/>
          </p:cNvSpPr>
          <p:nvPr/>
        </p:nvSpPr>
        <p:spPr bwMode="auto">
          <a:xfrm>
            <a:off x="3275013" y="6781800"/>
            <a:ext cx="621506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4" name="Line 10"/>
          <p:cNvSpPr>
            <a:spLocks noChangeShapeType="1"/>
          </p:cNvSpPr>
          <p:nvPr/>
        </p:nvSpPr>
        <p:spPr bwMode="auto">
          <a:xfrm flipV="1">
            <a:off x="3281363" y="4343400"/>
            <a:ext cx="0" cy="2438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5" name="Rectangle 12"/>
          <p:cNvSpPr>
            <a:spLocks noChangeArrowheads="1"/>
          </p:cNvSpPr>
          <p:nvPr/>
        </p:nvSpPr>
        <p:spPr bwMode="auto">
          <a:xfrm>
            <a:off x="155615" y="4627206"/>
            <a:ext cx="3045706"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dirty="0">
                <a:latin typeface="Times New Roman" pitchFamily="18" charset="0"/>
              </a:rPr>
              <a:t>Accumulated</a:t>
            </a:r>
          </a:p>
          <a:p>
            <a:pPr>
              <a:spcBef>
                <a:spcPct val="0"/>
              </a:spcBef>
              <a:buClrTx/>
              <a:buSzTx/>
              <a:buFontTx/>
              <a:buNone/>
            </a:pPr>
            <a:r>
              <a:rPr lang="en-US" altLang="zh-TW" sz="2400" dirty="0">
                <a:latin typeface="Times New Roman" pitchFamily="18" charset="0"/>
              </a:rPr>
              <a:t>distortion score matrix </a:t>
            </a:r>
          </a:p>
          <a:p>
            <a:pPr>
              <a:spcBef>
                <a:spcPct val="0"/>
              </a:spcBef>
              <a:buClrTx/>
              <a:buSzTx/>
              <a:buFontTx/>
              <a:buNone/>
            </a:pPr>
            <a:r>
              <a:rPr lang="en-US" altLang="zh-TW" sz="2400" i="1" dirty="0">
                <a:latin typeface="Times New Roman" pitchFamily="18" charset="0"/>
              </a:rPr>
              <a:t>D(</a:t>
            </a:r>
            <a:r>
              <a:rPr lang="en-US" altLang="zh-TW" sz="2400" i="1" dirty="0" err="1">
                <a:latin typeface="Times New Roman" pitchFamily="18" charset="0"/>
              </a:rPr>
              <a:t>i,j</a:t>
            </a:r>
            <a:r>
              <a:rPr lang="en-US" altLang="zh-TW" sz="2400" i="1" dirty="0">
                <a:latin typeface="Times New Roman" pitchFamily="18" charset="0"/>
              </a:rPr>
              <a:t>)</a:t>
            </a:r>
          </a:p>
        </p:txBody>
      </p:sp>
      <p:sp>
        <p:nvSpPr>
          <p:cNvPr id="28686" name="Text Box 13"/>
          <p:cNvSpPr txBox="1">
            <a:spLocks noChangeArrowheads="1"/>
          </p:cNvSpPr>
          <p:nvPr/>
        </p:nvSpPr>
        <p:spPr bwMode="auto">
          <a:xfrm>
            <a:off x="2271724" y="4030452"/>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50000"/>
              </a:spcBef>
              <a:buClrTx/>
              <a:buSzTx/>
              <a:buFontTx/>
              <a:buNone/>
            </a:pPr>
            <a:r>
              <a:rPr lang="en-US" altLang="zh-TW" sz="2400" i="1" dirty="0">
                <a:latin typeface="Times New Roman" pitchFamily="18" charset="0"/>
              </a:rPr>
              <a:t>j-axis</a:t>
            </a:r>
          </a:p>
        </p:txBody>
      </p:sp>
      <p:sp>
        <p:nvSpPr>
          <p:cNvPr id="28687" name="Text Box 14"/>
          <p:cNvSpPr txBox="1">
            <a:spLocks noChangeArrowheads="1"/>
          </p:cNvSpPr>
          <p:nvPr/>
        </p:nvSpPr>
        <p:spPr bwMode="auto">
          <a:xfrm>
            <a:off x="8269248" y="6356350"/>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50000"/>
              </a:spcBef>
              <a:buClrTx/>
              <a:buSzTx/>
              <a:buFontTx/>
              <a:buNone/>
            </a:pPr>
            <a:r>
              <a:rPr lang="en-US" altLang="zh-TW" sz="2400" i="1" dirty="0" err="1">
                <a:latin typeface="Times New Roman" pitchFamily="18" charset="0"/>
              </a:rPr>
              <a:t>i</a:t>
            </a:r>
            <a:r>
              <a:rPr lang="en-US" altLang="zh-TW" sz="2400" i="1" dirty="0">
                <a:latin typeface="Times New Roman" pitchFamily="18" charset="0"/>
              </a:rPr>
              <a:t>-axis</a:t>
            </a:r>
          </a:p>
        </p:txBody>
      </p:sp>
      <p:sp>
        <p:nvSpPr>
          <p:cNvPr id="28688" name="Rectangle 8"/>
          <p:cNvSpPr>
            <a:spLocks noChangeArrowheads="1"/>
          </p:cNvSpPr>
          <p:nvPr/>
        </p:nvSpPr>
        <p:spPr bwMode="auto">
          <a:xfrm>
            <a:off x="4875213" y="2667000"/>
            <a:ext cx="2020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dirty="0">
                <a:latin typeface="Times New Roman" pitchFamily="18" charset="0"/>
              </a:rPr>
              <a:t>unknown input</a:t>
            </a:r>
          </a:p>
        </p:txBody>
      </p:sp>
      <p:sp>
        <p:nvSpPr>
          <p:cNvPr id="28689" name="Rectangle 8"/>
          <p:cNvSpPr>
            <a:spLocks noChangeArrowheads="1"/>
          </p:cNvSpPr>
          <p:nvPr/>
        </p:nvSpPr>
        <p:spPr bwMode="auto">
          <a:xfrm rot="16200000">
            <a:off x="2190121" y="1653601"/>
            <a:ext cx="143148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dirty="0">
                <a:latin typeface="Times New Roman" pitchFamily="18" charset="0"/>
              </a:rPr>
              <a:t>Reference</a:t>
            </a:r>
          </a:p>
        </p:txBody>
      </p:sp>
      <p:sp>
        <p:nvSpPr>
          <p:cNvPr id="28690" name="TextBox 1"/>
          <p:cNvSpPr txBox="1">
            <a:spLocks noChangeArrowheads="1"/>
          </p:cNvSpPr>
          <p:nvPr/>
        </p:nvSpPr>
        <p:spPr bwMode="auto">
          <a:xfrm>
            <a:off x="4992575" y="54147"/>
            <a:ext cx="39196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en-US" sz="1800" i="1" dirty="0">
                <a:solidFill>
                  <a:srgbClr val="FF0000"/>
                </a:solidFill>
              </a:rPr>
              <a:t>Distortion score matrix</a:t>
            </a:r>
            <a:r>
              <a:rPr lang="en-US" altLang="en-US" sz="1800" i="1" dirty="0"/>
              <a:t>: </a:t>
            </a:r>
            <a:r>
              <a:rPr lang="en-US" altLang="en-US" sz="1800" i="1" dirty="0" err="1"/>
              <a:t>Dist</a:t>
            </a:r>
            <a:r>
              <a:rPr lang="en-US" altLang="en-US" sz="1800" i="1" dirty="0"/>
              <a:t>(</a:t>
            </a:r>
            <a:r>
              <a:rPr lang="en-US" altLang="en-US" sz="1800" i="1" dirty="0" err="1"/>
              <a:t>i,j</a:t>
            </a:r>
            <a:r>
              <a:rPr lang="en-US" altLang="en-US" sz="1800" i="1" dirty="0"/>
              <a:t>)</a:t>
            </a:r>
          </a:p>
        </p:txBody>
      </p:sp>
      <p:sp>
        <p:nvSpPr>
          <p:cNvPr id="28691" name="TextBox 18"/>
          <p:cNvSpPr txBox="1">
            <a:spLocks noChangeArrowheads="1"/>
          </p:cNvSpPr>
          <p:nvPr/>
        </p:nvSpPr>
        <p:spPr bwMode="auto">
          <a:xfrm>
            <a:off x="4332706" y="3608983"/>
            <a:ext cx="51988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en-US" sz="1800" i="1" dirty="0">
                <a:solidFill>
                  <a:srgbClr val="FF0000"/>
                </a:solidFill>
              </a:rPr>
              <a:t>Accumulated distortion score matrix </a:t>
            </a:r>
            <a:r>
              <a:rPr lang="en-US" altLang="en-US" sz="1800" i="1" dirty="0"/>
              <a:t>D(</a:t>
            </a:r>
            <a:r>
              <a:rPr lang="en-US" altLang="en-US" sz="1800" i="1" dirty="0" err="1"/>
              <a:t>i,j</a:t>
            </a:r>
            <a:r>
              <a:rPr lang="en-US" altLang="en-US" sz="1800" i="1" dirty="0"/>
              <a:t>)</a:t>
            </a:r>
          </a:p>
        </p:txBody>
      </p:sp>
      <p:sp>
        <p:nvSpPr>
          <p:cNvPr id="28692" name="Text Box 14"/>
          <p:cNvSpPr txBox="1">
            <a:spLocks noChangeArrowheads="1"/>
          </p:cNvSpPr>
          <p:nvPr/>
        </p:nvSpPr>
        <p:spPr bwMode="auto">
          <a:xfrm>
            <a:off x="8304213" y="2582863"/>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50000"/>
              </a:spcBef>
              <a:buClrTx/>
              <a:buSzTx/>
              <a:buFontTx/>
              <a:buNone/>
            </a:pPr>
            <a:r>
              <a:rPr lang="en-US" altLang="zh-TW" sz="2400" i="1">
                <a:latin typeface="Times New Roman" pitchFamily="18" charset="0"/>
              </a:rPr>
              <a:t>i-axis</a:t>
            </a:r>
          </a:p>
        </p:txBody>
      </p:sp>
      <p:sp>
        <p:nvSpPr>
          <p:cNvPr id="28693" name="Text Box 13"/>
          <p:cNvSpPr txBox="1">
            <a:spLocks noChangeArrowheads="1"/>
          </p:cNvSpPr>
          <p:nvPr/>
        </p:nvSpPr>
        <p:spPr bwMode="auto">
          <a:xfrm>
            <a:off x="2686713" y="53578"/>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50000"/>
              </a:spcBef>
              <a:buClrTx/>
              <a:buSzTx/>
              <a:buFontTx/>
              <a:buNone/>
            </a:pPr>
            <a:r>
              <a:rPr lang="en-US" altLang="zh-TW" sz="2400" i="1" dirty="0">
                <a:latin typeface="Times New Roman" pitchFamily="18" charset="0"/>
              </a:rPr>
              <a:t>j-axis</a:t>
            </a:r>
          </a:p>
        </p:txBody>
      </p:sp>
      <p:sp>
        <p:nvSpPr>
          <p:cNvPr id="3" name="TextBox 2"/>
          <p:cNvSpPr txBox="1"/>
          <p:nvPr/>
        </p:nvSpPr>
        <p:spPr>
          <a:xfrm>
            <a:off x="334006" y="5828178"/>
            <a:ext cx="2340705" cy="430887"/>
          </a:xfrm>
          <a:prstGeom prst="rect">
            <a:avLst/>
          </a:prstGeom>
          <a:noFill/>
        </p:spPr>
        <p:txBody>
          <a:bodyPr wrap="none" rtlCol="0">
            <a:spAutoFit/>
          </a:bodyPr>
          <a:lstStyle/>
          <a:p>
            <a:r>
              <a:rPr lang="en-US" altLang="zh-TW" sz="1100" dirty="0"/>
              <a:t>DP(LEA , </a:t>
            </a:r>
            <a:br>
              <a:rPr lang="en-US" altLang="zh-TW" sz="1100" dirty="0"/>
            </a:br>
            <a:r>
              <a:rPr lang="en-US" altLang="zh-TW" sz="1100" dirty="0"/>
              <a:t>Trends in speech recognition.)</a:t>
            </a:r>
            <a:endParaRPr lang="en-US" sz="1100" dirty="0"/>
          </a:p>
        </p:txBody>
      </p:sp>
      <p:sp>
        <p:nvSpPr>
          <p:cNvPr id="28" name="Rectangle 8"/>
          <p:cNvSpPr>
            <a:spLocks noChangeArrowheads="1"/>
          </p:cNvSpPr>
          <p:nvPr/>
        </p:nvSpPr>
        <p:spPr bwMode="auto">
          <a:xfrm rot="16200000">
            <a:off x="1877689" y="5801579"/>
            <a:ext cx="154337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dirty="0">
                <a:latin typeface="Times New Roman" pitchFamily="18" charset="0"/>
              </a:rPr>
              <a:t>Reference</a:t>
            </a:r>
          </a:p>
        </p:txBody>
      </p:sp>
      <mc:AlternateContent xmlns:mc="http://schemas.openxmlformats.org/markup-compatibility/2006" xmlns:a14="http://schemas.microsoft.com/office/drawing/2010/main">
        <mc:Choice Requires="a14">
          <p:sp>
            <p:nvSpPr>
              <p:cNvPr id="24" name="Object 13">
                <a:extLst>
                  <a:ext uri="{FF2B5EF4-FFF2-40B4-BE49-F238E27FC236}">
                    <a16:creationId xmlns:a16="http://schemas.microsoft.com/office/drawing/2014/main" id="{0E337E2C-8E18-49A4-BC99-E976DB15CAF7}"/>
                  </a:ext>
                </a:extLst>
              </p:cNvPr>
              <p:cNvSpPr txBox="1"/>
              <p:nvPr/>
            </p:nvSpPr>
            <p:spPr bwMode="auto">
              <a:xfrm>
                <a:off x="331788" y="2700338"/>
                <a:ext cx="4000500" cy="1143000"/>
              </a:xfrm>
              <a:prstGeom prst="rect">
                <a:avLst/>
              </a:prstGeom>
              <a:noFill/>
              <a:ln>
                <a:solidFill>
                  <a:schemeClr val="accent1">
                    <a:shade val="95000"/>
                    <a:satMod val="105000"/>
                  </a:schemeClr>
                </a:solid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en-US" b="0" i="1" smtClean="0">
                          <a:solidFill>
                            <a:srgbClr val="000000"/>
                          </a:solidFill>
                          <a:latin typeface="Cambria Math" panose="02040503050406030204" pitchFamily="18" charset="0"/>
                        </a:rPr>
                        <m:t>𝐹𝑖𝑙𝑙</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𝑢𝑝</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𝑡h𝑒</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𝑐𝑒𝑙𝑙𝑠</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𝑠𝑡𝑎𝑟𝑡𝑖𝑛𝑔</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𝑓𝑟𝑜𝑚</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𝑡h𝑒</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𝑙𝑜𝑤𝑒𝑠𝑡</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𝑙𝑒𝑓𝑡</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𝑐𝑒𝑙𝑙</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𝑢𝑠𝑖𝑛𝑔</m:t>
                      </m:r>
                    </m:oMath>
                  </m:oMathPara>
                </a14:m>
                <a:endParaRPr lang="en-US" b="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𝐷</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𝐷𝑖𝑠𝑡</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min</m:t>
                          </m:r>
                        </m:fName>
                        <m:e>
                          <m:d>
                            <m:dPr>
                              <m:begChr m:val="{"/>
                              <m:endChr m:val="}"/>
                              <m:ctrlPr>
                                <a:rPr lang="en-US" i="1">
                                  <a:solidFill>
                                    <a:srgbClr val="000000"/>
                                  </a:solidFill>
                                  <a:latin typeface="Cambria Math" panose="02040503050406030204" pitchFamily="18" charset="0"/>
                                </a:rPr>
                              </m:ctrlPr>
                            </m:dPr>
                            <m:e>
                              <m:eqArr>
                                <m:eqArrPr>
                                  <m:ctrlPr>
                                    <a:rPr lang="en-US" i="1">
                                      <a:solidFill>
                                        <a:srgbClr val="000000"/>
                                      </a:solidFill>
                                      <a:latin typeface="Cambria Math" panose="02040503050406030204" pitchFamily="18" charset="0"/>
                                    </a:rPr>
                                  </m:ctrlPr>
                                </m:eqArrPr>
                                <m:e>
                                  <m:r>
                                    <a:rPr lang="en-US" i="1">
                                      <a:solidFill>
                                        <a:srgbClr val="000000"/>
                                      </a:solidFill>
                                      <a:latin typeface="Cambria Math" panose="02040503050406030204" pitchFamily="18" charset="0"/>
                                    </a:rPr>
                                    <m:t>&amp;</m:t>
                                  </m:r>
                                  <m:r>
                                    <a:rPr lang="en-US" i="1">
                                      <a:solidFill>
                                        <a:srgbClr val="000000"/>
                                      </a:solidFill>
                                      <a:latin typeface="Cambria Math" panose="02040503050406030204" pitchFamily="18" charset="0"/>
                                    </a:rPr>
                                    <m:t>𝐷</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−1),</m:t>
                                  </m:r>
                                </m:e>
                                <m:e>
                                  <m:r>
                                    <a:rPr lang="en-US" i="1">
                                      <a:solidFill>
                                        <a:srgbClr val="000000"/>
                                      </a:solidFill>
                                      <a:latin typeface="Cambria Math" panose="02040503050406030204" pitchFamily="18" charset="0"/>
                                    </a:rPr>
                                    <m:t>&amp;</m:t>
                                  </m:r>
                                  <m:r>
                                    <a:rPr lang="en-US" i="1">
                                      <a:solidFill>
                                        <a:srgbClr val="000000"/>
                                      </a:solidFill>
                                      <a:latin typeface="Cambria Math" panose="02040503050406030204" pitchFamily="18" charset="0"/>
                                    </a:rPr>
                                    <m:t>𝐷</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m:t>
                                  </m:r>
                                </m:e>
                                <m:e>
                                  <m:r>
                                    <a:rPr lang="en-US" i="1">
                                      <a:solidFill>
                                        <a:srgbClr val="000000"/>
                                      </a:solidFill>
                                      <a:latin typeface="Cambria Math" panose="02040503050406030204" pitchFamily="18" charset="0"/>
                                    </a:rPr>
                                    <m:t>&amp;</m:t>
                                  </m:r>
                                  <m:r>
                                    <a:rPr lang="en-US" i="1">
                                      <a:solidFill>
                                        <a:srgbClr val="000000"/>
                                      </a:solidFill>
                                      <a:latin typeface="Cambria Math" panose="02040503050406030204" pitchFamily="18" charset="0"/>
                                    </a:rPr>
                                    <m:t>𝐷</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−1)</m:t>
                                  </m:r>
                                </m:e>
                              </m:eqArr>
                            </m:e>
                          </m:d>
                        </m:e>
                      </m:func>
                    </m:oMath>
                  </m:oMathPara>
                </a14:m>
                <a:endParaRPr lang="en-US" dirty="0"/>
              </a:p>
            </p:txBody>
          </p:sp>
        </mc:Choice>
        <mc:Fallback xmlns="">
          <p:sp>
            <p:nvSpPr>
              <p:cNvPr id="24" name="Object 13">
                <a:extLst>
                  <a:ext uri="{FF2B5EF4-FFF2-40B4-BE49-F238E27FC236}">
                    <a16:creationId xmlns:a16="http://schemas.microsoft.com/office/drawing/2014/main" id="{0E337E2C-8E18-49A4-BC99-E976DB15CAF7}"/>
                  </a:ext>
                </a:extLst>
              </p:cNvPr>
              <p:cNvSpPr txBox="1">
                <a:spLocks noRot="1" noChangeAspect="1" noMove="1" noResize="1" noEditPoints="1" noAdjustHandles="1" noChangeArrowheads="1" noChangeShapeType="1" noTextEdit="1"/>
              </p:cNvSpPr>
              <p:nvPr/>
            </p:nvSpPr>
            <p:spPr bwMode="auto">
              <a:xfrm>
                <a:off x="331788" y="2700338"/>
                <a:ext cx="4000500" cy="1143000"/>
              </a:xfrm>
              <a:prstGeom prst="rect">
                <a:avLst/>
              </a:prstGeom>
              <a:blipFill>
                <a:blip r:embed="rId8"/>
                <a:stretch>
                  <a:fillRect/>
                </a:stretch>
              </a:blipFill>
              <a:ln>
                <a:solidFill>
                  <a:schemeClr val="accent1">
                    <a:shade val="95000"/>
                    <a:satMod val="105000"/>
                  </a:schemeClr>
                </a:solidFill>
              </a:ln>
              <a:effectLst/>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5B870116-F28C-4901-96C2-689A3FFA0D54}"/>
              </a:ext>
            </a:extLst>
          </p:cNvPr>
          <p:cNvCxnSpPr/>
          <p:nvPr/>
        </p:nvCxnSpPr>
        <p:spPr>
          <a:xfrm>
            <a:off x="4332706" y="3124200"/>
            <a:ext cx="4366754" cy="484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223385" y="3007463"/>
            <a:ext cx="3320140" cy="369332"/>
          </a:xfrm>
          <a:prstGeom prst="rect">
            <a:avLst/>
          </a:prstGeom>
          <a:noFill/>
        </p:spPr>
        <p:txBody>
          <a:bodyPr wrap="none" rtlCol="0">
            <a:spAutoFit/>
          </a:bodyPr>
          <a:lstStyle/>
          <a:p>
            <a:r>
              <a:rPr lang="en-US" dirty="0"/>
              <a:t>Optimal path is (1,3,4,5,7)</a:t>
            </a:r>
          </a:p>
        </p:txBody>
      </p:sp>
      <p:sp>
        <p:nvSpPr>
          <p:cNvPr id="7" name="TextBox 6">
            <a:extLst>
              <a:ext uri="{FF2B5EF4-FFF2-40B4-BE49-F238E27FC236}">
                <a16:creationId xmlns:a16="http://schemas.microsoft.com/office/drawing/2014/main" id="{93E3305D-29ED-4249-8483-11276B7191B0}"/>
              </a:ext>
            </a:extLst>
          </p:cNvPr>
          <p:cNvSpPr txBox="1"/>
          <p:nvPr/>
        </p:nvSpPr>
        <p:spPr>
          <a:xfrm>
            <a:off x="4332288" y="6235506"/>
            <a:ext cx="5115503" cy="369332"/>
          </a:xfrm>
          <a:prstGeom prst="rect">
            <a:avLst/>
          </a:prstGeom>
          <a:noFill/>
        </p:spPr>
        <p:txBody>
          <a:bodyPr wrap="none" rtlCol="0">
            <a:spAutoFit/>
          </a:bodyPr>
          <a:lstStyle/>
          <a:p>
            <a:r>
              <a:rPr lang="en-US" i="1" dirty="0" err="1"/>
              <a:t>i</a:t>
            </a:r>
            <a:r>
              <a:rPr lang="en-US" dirty="0"/>
              <a:t>=1             2            3               4          </a:t>
            </a:r>
          </a:p>
        </p:txBody>
      </p:sp>
      <p:sp>
        <p:nvSpPr>
          <p:cNvPr id="33" name="TextBox 32">
            <a:extLst>
              <a:ext uri="{FF2B5EF4-FFF2-40B4-BE49-F238E27FC236}">
                <a16:creationId xmlns:a16="http://schemas.microsoft.com/office/drawing/2014/main" id="{48B39159-4332-4B1D-BD4B-CAD247B759C2}"/>
              </a:ext>
            </a:extLst>
          </p:cNvPr>
          <p:cNvSpPr txBox="1"/>
          <p:nvPr/>
        </p:nvSpPr>
        <p:spPr>
          <a:xfrm>
            <a:off x="2778625" y="5558353"/>
            <a:ext cx="4957280" cy="369332"/>
          </a:xfrm>
          <a:prstGeom prst="rect">
            <a:avLst/>
          </a:prstGeom>
          <a:noFill/>
        </p:spPr>
        <p:txBody>
          <a:bodyPr wrap="square">
            <a:spAutoFit/>
          </a:bodyPr>
          <a:lstStyle/>
          <a:p>
            <a:r>
              <a:rPr lang="en-US" i="1" dirty="0"/>
              <a:t>j</a:t>
            </a:r>
            <a:r>
              <a:rPr lang="en-US" dirty="0"/>
              <a:t>=1 </a:t>
            </a:r>
          </a:p>
        </p:txBody>
      </p:sp>
      <p:sp>
        <p:nvSpPr>
          <p:cNvPr id="34" name="TextBox 33">
            <a:extLst>
              <a:ext uri="{FF2B5EF4-FFF2-40B4-BE49-F238E27FC236}">
                <a16:creationId xmlns:a16="http://schemas.microsoft.com/office/drawing/2014/main" id="{FAAC9889-729B-41B4-A4EF-B44FCF3B587E}"/>
              </a:ext>
            </a:extLst>
          </p:cNvPr>
          <p:cNvSpPr txBox="1"/>
          <p:nvPr/>
        </p:nvSpPr>
        <p:spPr>
          <a:xfrm>
            <a:off x="4589621" y="2526268"/>
            <a:ext cx="5115503" cy="369332"/>
          </a:xfrm>
          <a:prstGeom prst="rect">
            <a:avLst/>
          </a:prstGeom>
          <a:noFill/>
        </p:spPr>
        <p:txBody>
          <a:bodyPr wrap="none" rtlCol="0">
            <a:spAutoFit/>
          </a:bodyPr>
          <a:lstStyle/>
          <a:p>
            <a:r>
              <a:rPr lang="en-US" i="1" dirty="0" err="1"/>
              <a:t>i</a:t>
            </a:r>
            <a:r>
              <a:rPr lang="en-US" dirty="0"/>
              <a:t>=1             2            3               4          </a:t>
            </a:r>
          </a:p>
        </p:txBody>
      </p:sp>
      <p:sp>
        <p:nvSpPr>
          <p:cNvPr id="35" name="TextBox 34">
            <a:extLst>
              <a:ext uri="{FF2B5EF4-FFF2-40B4-BE49-F238E27FC236}">
                <a16:creationId xmlns:a16="http://schemas.microsoft.com/office/drawing/2014/main" id="{9F2DFEC0-37B3-47CF-94AF-F860282F4B5F}"/>
              </a:ext>
            </a:extLst>
          </p:cNvPr>
          <p:cNvSpPr txBox="1"/>
          <p:nvPr/>
        </p:nvSpPr>
        <p:spPr>
          <a:xfrm>
            <a:off x="3116925" y="1848587"/>
            <a:ext cx="4957280" cy="369332"/>
          </a:xfrm>
          <a:prstGeom prst="rect">
            <a:avLst/>
          </a:prstGeom>
          <a:noFill/>
        </p:spPr>
        <p:txBody>
          <a:bodyPr wrap="square">
            <a:spAutoFit/>
          </a:bodyPr>
          <a:lstStyle/>
          <a:p>
            <a:r>
              <a:rPr lang="en-US" i="1" dirty="0"/>
              <a:t>j</a:t>
            </a:r>
            <a:r>
              <a:rPr lang="en-US" dirty="0"/>
              <a:t>=1 </a:t>
            </a:r>
          </a:p>
        </p:txBody>
      </p:sp>
      <p:sp>
        <p:nvSpPr>
          <p:cNvPr id="10" name="Footer Placeholder 9">
            <a:extLst>
              <a:ext uri="{FF2B5EF4-FFF2-40B4-BE49-F238E27FC236}">
                <a16:creationId xmlns:a16="http://schemas.microsoft.com/office/drawing/2014/main" id="{9EFA7467-A438-430F-A515-8B5F53F87712}"/>
              </a:ext>
            </a:extLst>
          </p:cNvPr>
          <p:cNvSpPr>
            <a:spLocks noGrp="1"/>
          </p:cNvSpPr>
          <p:nvPr>
            <p:ph type="ftr" sz="quarter" idx="11"/>
          </p:nvPr>
        </p:nvSpPr>
        <p:spPr/>
        <p:txBody>
          <a:bodyPr/>
          <a:lstStyle/>
          <a:p>
            <a:pPr>
              <a:defRPr/>
            </a:pPr>
            <a:r>
              <a:rPr lang="en-US" altLang="zh-CN"/>
              <a:t>Speech recognition techniques, v.2b</a:t>
            </a:r>
          </a:p>
        </p:txBody>
      </p:sp>
      <p:sp>
        <p:nvSpPr>
          <p:cNvPr id="11" name="Slide Number Placeholder 10">
            <a:extLst>
              <a:ext uri="{FF2B5EF4-FFF2-40B4-BE49-F238E27FC236}">
                <a16:creationId xmlns:a16="http://schemas.microsoft.com/office/drawing/2014/main" id="{D514F4EB-E6F8-4A08-B612-F137ACF47FAD}"/>
              </a:ext>
            </a:extLst>
          </p:cNvPr>
          <p:cNvSpPr>
            <a:spLocks noGrp="1"/>
          </p:cNvSpPr>
          <p:nvPr>
            <p:ph type="sldNum" sz="quarter" idx="12"/>
          </p:nvPr>
        </p:nvSpPr>
        <p:spPr/>
        <p:txBody>
          <a:bodyPr/>
          <a:lstStyle/>
          <a:p>
            <a:fld id="{C00EF027-BAE4-4B2B-B4D5-2754FF5E55FD}" type="slidenum">
              <a:rPr lang="en-US" altLang="en-US" smtClean="0"/>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2512"/>
            <a:ext cx="8912543" cy="1143000"/>
          </a:xfrm>
        </p:spPr>
        <p:txBody>
          <a:bodyPr>
            <a:normAutofit/>
          </a:bodyPr>
          <a:lstStyle/>
          <a:p>
            <a:r>
              <a:rPr lang="en-US" sz="3600" dirty="0"/>
              <a:t>How to produce the distortion score matrix</a:t>
            </a:r>
          </a:p>
        </p:txBody>
      </p:sp>
      <p:sp>
        <p:nvSpPr>
          <p:cNvPr id="3" name="Content Placeholder 2"/>
          <p:cNvSpPr>
            <a:spLocks noGrp="1"/>
          </p:cNvSpPr>
          <p:nvPr>
            <p:ph idx="1"/>
          </p:nvPr>
        </p:nvSpPr>
        <p:spPr>
          <a:xfrm>
            <a:off x="495141" y="838201"/>
            <a:ext cx="9104471" cy="6019800"/>
          </a:xfrm>
        </p:spPr>
        <p:txBody>
          <a:bodyPr>
            <a:noAutofit/>
          </a:bodyPr>
          <a:lstStyle/>
          <a:p>
            <a:r>
              <a:rPr lang="en-US" sz="2400" dirty="0"/>
              <a:t>From the previous slide, the distortion score matrix shows the differences between two sequences. For example (1) you record the reference-speech of "FFOOR", you may assume the numbers are LPC code a1 in LPC8 (but only a1 is shown, this is to simplify the problem). (2)  And you record the input-speech "FORR" . It is shorter, but it doesn't matter, Dynamic Programming can handle it.</a:t>
            </a:r>
          </a:p>
          <a:p>
            <a:r>
              <a:rPr lang="en-US" sz="2400" dirty="0"/>
              <a:t>The distortion matrix is found by comparing the two sequences , here, the first element in the reference sequence is  F, it compares with the first element in the input sequence which is also F. The distortion  between them is  1 (small distortion due to noise), because they are supposed to be F so they are similar. </a:t>
            </a:r>
          </a:p>
          <a:p>
            <a:r>
              <a:rPr lang="en-US" sz="2400" dirty="0"/>
              <a:t>The second element in reference is F, it compares to the first in the input which is F, they are similar too, so the score is 2 (small). But the third element in the reference is O , when compared to the first element of the input which is F, they are not the same, so the distortion is 8 (large),etc.</a:t>
            </a:r>
          </a:p>
          <a:p>
            <a:endParaRPr lang="en-US" sz="1200" dirty="0"/>
          </a:p>
          <a:p>
            <a:endParaRPr lang="en-US" sz="1200" dirty="0"/>
          </a:p>
        </p:txBody>
      </p:sp>
      <p:sp>
        <p:nvSpPr>
          <p:cNvPr id="6" name="Footer Placeholder 5">
            <a:extLst>
              <a:ext uri="{FF2B5EF4-FFF2-40B4-BE49-F238E27FC236}">
                <a16:creationId xmlns:a16="http://schemas.microsoft.com/office/drawing/2014/main" id="{AE052E3B-0A8D-4C0C-9BCA-7DA5D4413A51}"/>
              </a:ext>
            </a:extLst>
          </p:cNvPr>
          <p:cNvSpPr>
            <a:spLocks noGrp="1"/>
          </p:cNvSpPr>
          <p:nvPr>
            <p:ph type="ftr" sz="quarter" idx="11"/>
          </p:nvPr>
        </p:nvSpPr>
        <p:spPr/>
        <p:txBody>
          <a:bodyPr/>
          <a:lstStyle/>
          <a:p>
            <a:pPr>
              <a:defRPr/>
            </a:pPr>
            <a:r>
              <a:rPr lang="en-US" altLang="zh-CN"/>
              <a:t>Speech recognition techniques, v.2b</a:t>
            </a:r>
          </a:p>
        </p:txBody>
      </p:sp>
      <p:sp>
        <p:nvSpPr>
          <p:cNvPr id="7" name="Slide Number Placeholder 6">
            <a:extLst>
              <a:ext uri="{FF2B5EF4-FFF2-40B4-BE49-F238E27FC236}">
                <a16:creationId xmlns:a16="http://schemas.microsoft.com/office/drawing/2014/main" id="{2249AE6B-CC6E-46FC-9039-69A10C799290}"/>
              </a:ext>
            </a:extLst>
          </p:cNvPr>
          <p:cNvSpPr>
            <a:spLocks noGrp="1"/>
          </p:cNvSpPr>
          <p:nvPr>
            <p:ph type="sldNum" sz="quarter" idx="12"/>
          </p:nvPr>
        </p:nvSpPr>
        <p:spPr/>
        <p:txBody>
          <a:bodyPr/>
          <a:lstStyle/>
          <a:p>
            <a:fld id="{C00EF027-BAE4-4B2B-B4D5-2754FF5E55FD}" type="slidenum">
              <a:rPr lang="en-US" altLang="en-US" smtClean="0"/>
              <a:pPr/>
              <a:t>26</a:t>
            </a:fld>
            <a:endParaRPr lang="en-US" altLang="en-US"/>
          </a:p>
        </p:txBody>
      </p:sp>
    </p:spTree>
    <p:extLst>
      <p:ext uri="{BB962C8B-B14F-4D97-AF65-F5344CB8AC3E}">
        <p14:creationId xmlns:p14="http://schemas.microsoft.com/office/powerpoint/2010/main" val="2749633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normAutofit/>
          </a:bodyPr>
          <a:lstStyle/>
          <a:p>
            <a:pPr eaLnBrk="1" hangingPunct="1"/>
            <a:r>
              <a:rPr lang="en-US" altLang="zh-TW" sz="2800" dirty="0">
                <a:ea typeface="新細明體" pitchFamily="18" charset="-120"/>
              </a:rPr>
              <a:t>To find the optimal path in the accumulated distortion (or distance) score (or cost) matrix</a:t>
            </a:r>
            <a:endParaRPr lang="en-US" altLang="zh-TW" sz="2800" dirty="0">
              <a:solidFill>
                <a:srgbClr val="FF0000"/>
              </a:solidFill>
              <a:ea typeface="新細明體" pitchFamily="18" charset="-120"/>
            </a:endParaRPr>
          </a:p>
        </p:txBody>
      </p:sp>
      <mc:AlternateContent xmlns:mc="http://schemas.openxmlformats.org/markup-compatibility/2006" xmlns:a14="http://schemas.microsoft.com/office/drawing/2010/main">
        <mc:Choice Requires="a14">
          <p:sp>
            <p:nvSpPr>
              <p:cNvPr id="29701" name="Rectangle 3"/>
              <p:cNvSpPr>
                <a:spLocks noGrp="1" noChangeArrowheads="1"/>
              </p:cNvSpPr>
              <p:nvPr>
                <p:ph idx="1"/>
              </p:nvPr>
            </p:nvSpPr>
            <p:spPr>
              <a:xfrm>
                <a:off x="495141" y="1295401"/>
                <a:ext cx="9256871" cy="5562600"/>
              </a:xfrm>
            </p:spPr>
            <p:txBody>
              <a:bodyPr>
                <a:normAutofit fontScale="77500" lnSpcReduction="20000"/>
              </a:bodyPr>
              <a:lstStyle/>
              <a:p>
                <a:endParaRPr lang="en-US" sz="2400" b="0" i="1" dirty="0">
                  <a:solidFill>
                    <a:srgbClr val="000000"/>
                  </a:solidFill>
                  <a:latin typeface="Cambria Math" panose="02040503050406030204" pitchFamily="18" charset="0"/>
                </a:endParaRPr>
              </a:p>
              <a:p>
                <a:r>
                  <a:rPr lang="en-US" altLang="zh-TW" sz="2400" dirty="0"/>
                  <a:t>Building the </a:t>
                </a:r>
                <a:r>
                  <a:rPr lang="en-US" altLang="en-US" sz="2400" i="1" dirty="0">
                    <a:solidFill>
                      <a:srgbClr val="FF0000"/>
                    </a:solidFill>
                  </a:rPr>
                  <a:t>Accumulated distortion score matrix </a:t>
                </a:r>
                <a:r>
                  <a:rPr lang="en-US" altLang="en-US" sz="2400" i="1" dirty="0"/>
                  <a:t>D(</a:t>
                </a:r>
                <a:r>
                  <a:rPr lang="en-US" altLang="en-US" sz="2400" i="1" dirty="0" err="1"/>
                  <a:t>i,j</a:t>
                </a:r>
                <a:r>
                  <a:rPr lang="en-US" altLang="en-US" sz="2400" i="1" dirty="0"/>
                  <a:t>) by using </a:t>
                </a:r>
                <a:r>
                  <a:rPr lang="en-US" altLang="en-US" sz="2400" i="1" dirty="0">
                    <a:solidFill>
                      <a:srgbClr val="FF0000"/>
                    </a:solidFill>
                  </a:rPr>
                  <a:t>Distortion score matrix</a:t>
                </a:r>
                <a:r>
                  <a:rPr lang="en-US" altLang="en-US" sz="2400" i="1" dirty="0"/>
                  <a:t>: </a:t>
                </a:r>
                <a:r>
                  <a:rPr lang="en-US" altLang="en-US" sz="2400" i="1" dirty="0" err="1"/>
                  <a:t>Dist</a:t>
                </a:r>
                <a:r>
                  <a:rPr lang="en-US" altLang="en-US" sz="2400" i="1" dirty="0"/>
                  <a:t>(</a:t>
                </a:r>
                <a:r>
                  <a:rPr lang="en-US" altLang="en-US" sz="2400" i="1" dirty="0" err="1"/>
                  <a:t>i,j</a:t>
                </a:r>
                <a:r>
                  <a:rPr lang="en-US" altLang="en-US" sz="2400" i="1" dirty="0"/>
                  <a:t>) and D(</a:t>
                </a:r>
                <a:r>
                  <a:rPr lang="en-US" altLang="en-US" sz="2400" i="1" dirty="0" err="1"/>
                  <a:t>I,j</a:t>
                </a:r>
                <a:r>
                  <a:rPr lang="en-US" altLang="en-US" sz="2400" i="1" dirty="0"/>
                  <a:t>). Procedure: f</a:t>
                </a:r>
                <a14:m>
                  <m:oMath xmlns:m="http://schemas.openxmlformats.org/officeDocument/2006/math">
                    <m:r>
                      <a:rPr lang="en-US" sz="2400" b="0" i="1" smtClean="0">
                        <a:solidFill>
                          <a:srgbClr val="000000"/>
                        </a:solidFill>
                        <a:latin typeface="Cambria Math" panose="02040503050406030204" pitchFamily="18" charset="0"/>
                      </a:rPr>
                      <m:t>𝑖𝑙𝑙</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𝑢𝑝</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𝑡h𝑒</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𝑐𝑒𝑙𝑙𝑠</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𝑠𝑡𝑎𝑟𝑡𝑖𝑛𝑔</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𝑓𝑟𝑜𝑚</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𝑡h𝑒</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𝑙𝑜𝑤𝑒𝑠𝑡</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𝑙𝑒𝑓𝑡</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𝐷</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𝑖</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𝑗</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𝑐𝑒𝑙𝑙</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𝑢𝑠𝑖𝑛𝑔</m:t>
                    </m:r>
                  </m:oMath>
                </a14:m>
                <a:endParaRPr lang="en-US" sz="2400" b="0" i="1" dirty="0">
                  <a:solidFill>
                    <a:srgbClr val="000000"/>
                  </a:solidFill>
                  <a:latin typeface="Cambria Math" panose="02040503050406030204" pitchFamily="18" charset="0"/>
                </a:endParaRPr>
              </a:p>
              <a:p>
                <a14:m>
                  <m:oMath xmlns:m="http://schemas.openxmlformats.org/officeDocument/2006/math">
                    <m:r>
                      <a:rPr lang="en-US" sz="2400" i="1">
                        <a:solidFill>
                          <a:srgbClr val="000000"/>
                        </a:solidFill>
                        <a:latin typeface="Cambria Math" panose="02040503050406030204" pitchFamily="18" charset="0"/>
                      </a:rPr>
                      <m:t>𝐷</m:t>
                    </m:r>
                    <m:d>
                      <m:dPr>
                        <m:ctrlPr>
                          <a:rPr lang="en-US" sz="2400" i="1">
                            <a:solidFill>
                              <a:srgbClr val="000000"/>
                            </a:solidFill>
                            <a:latin typeface="Cambria Math" panose="02040503050406030204" pitchFamily="18" charset="0"/>
                          </a:rPr>
                        </m:ctrlPr>
                      </m:dPr>
                      <m:e>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𝑗</m:t>
                        </m:r>
                      </m:e>
                    </m:d>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𝐷𝑖𝑠𝑡</m:t>
                    </m:r>
                    <m:d>
                      <m:dPr>
                        <m:ctrlPr>
                          <a:rPr lang="en-US" sz="2400" i="1">
                            <a:solidFill>
                              <a:srgbClr val="000000"/>
                            </a:solidFill>
                            <a:latin typeface="Cambria Math" panose="02040503050406030204" pitchFamily="18" charset="0"/>
                          </a:rPr>
                        </m:ctrlPr>
                      </m:dPr>
                      <m:e>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𝑗</m:t>
                        </m:r>
                      </m:e>
                    </m:d>
                    <m:r>
                      <a:rPr lang="en-US" sz="2400" i="1">
                        <a:solidFill>
                          <a:srgbClr val="000000"/>
                        </a:solidFill>
                        <a:latin typeface="Cambria Math" panose="02040503050406030204" pitchFamily="18" charset="0"/>
                      </a:rPr>
                      <m:t>+</m:t>
                    </m:r>
                    <m:func>
                      <m:funcPr>
                        <m:ctrlPr>
                          <a:rPr lang="en-US" sz="2400" i="1">
                            <a:solidFill>
                              <a:srgbClr val="000000"/>
                            </a:solidFill>
                            <a:latin typeface="Cambria Math" panose="02040503050406030204" pitchFamily="18" charset="0"/>
                          </a:rPr>
                        </m:ctrlPr>
                      </m:funcPr>
                      <m:fName>
                        <m:r>
                          <m:rPr>
                            <m:sty m:val="p"/>
                          </m:rPr>
                          <a:rPr lang="en-US" sz="2400" i="0">
                            <a:solidFill>
                              <a:srgbClr val="000000"/>
                            </a:solidFill>
                            <a:latin typeface="Cambria Math" panose="02040503050406030204" pitchFamily="18" charset="0"/>
                          </a:rPr>
                          <m:t>min</m:t>
                        </m:r>
                      </m:fName>
                      <m:e>
                        <m:d>
                          <m:dPr>
                            <m:begChr m:val="{"/>
                            <m:endChr m:val="}"/>
                            <m:ctrlPr>
                              <a:rPr lang="en-US" sz="2400" i="1">
                                <a:solidFill>
                                  <a:srgbClr val="000000"/>
                                </a:solidFill>
                                <a:latin typeface="Cambria Math" panose="02040503050406030204" pitchFamily="18" charset="0"/>
                              </a:rPr>
                            </m:ctrlPr>
                          </m:dPr>
                          <m:e>
                            <m:eqArr>
                              <m:eqArrPr>
                                <m:ctrlPr>
                                  <a:rPr lang="en-US" sz="2400" i="1">
                                    <a:solidFill>
                                      <a:srgbClr val="000000"/>
                                    </a:solidFill>
                                    <a:latin typeface="Cambria Math" panose="02040503050406030204" pitchFamily="18" charset="0"/>
                                  </a:rPr>
                                </m:ctrlPr>
                              </m:eqArrPr>
                              <m:e>
                                <m:r>
                                  <a:rPr lang="en-US" sz="2400" i="1">
                                    <a:solidFill>
                                      <a:srgbClr val="000000"/>
                                    </a:solidFill>
                                    <a:latin typeface="Cambria Math" panose="02040503050406030204" pitchFamily="18" charset="0"/>
                                  </a:rPr>
                                  <m:t>&amp;</m:t>
                                </m:r>
                                <m:r>
                                  <a:rPr lang="en-US" sz="2400" i="1">
                                    <a:solidFill>
                                      <a:srgbClr val="000000"/>
                                    </a:solidFill>
                                    <a:latin typeface="Cambria Math" panose="02040503050406030204" pitchFamily="18" charset="0"/>
                                  </a:rPr>
                                  <m:t>𝐷</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−1,</m:t>
                                </m:r>
                                <m:r>
                                  <a:rPr lang="en-US" sz="2400" i="1">
                                    <a:solidFill>
                                      <a:srgbClr val="000000"/>
                                    </a:solidFill>
                                    <a:latin typeface="Cambria Math" panose="02040503050406030204" pitchFamily="18" charset="0"/>
                                  </a:rPr>
                                  <m:t>𝑗</m:t>
                                </m:r>
                                <m:r>
                                  <a:rPr lang="en-US" sz="2400" i="1">
                                    <a:solidFill>
                                      <a:srgbClr val="000000"/>
                                    </a:solidFill>
                                    <a:latin typeface="Cambria Math" panose="02040503050406030204" pitchFamily="18" charset="0"/>
                                  </a:rPr>
                                  <m:t>−1),</m:t>
                                </m:r>
                              </m:e>
                              <m:e>
                                <m:r>
                                  <a:rPr lang="en-US" sz="2400" i="1">
                                    <a:solidFill>
                                      <a:srgbClr val="000000"/>
                                    </a:solidFill>
                                    <a:latin typeface="Cambria Math" panose="02040503050406030204" pitchFamily="18" charset="0"/>
                                  </a:rPr>
                                  <m:t>&amp;</m:t>
                                </m:r>
                                <m:r>
                                  <a:rPr lang="en-US" sz="2400" i="1">
                                    <a:solidFill>
                                      <a:srgbClr val="000000"/>
                                    </a:solidFill>
                                    <a:latin typeface="Cambria Math" panose="02040503050406030204" pitchFamily="18" charset="0"/>
                                  </a:rPr>
                                  <m:t>𝐷</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−1,</m:t>
                                </m:r>
                                <m:r>
                                  <a:rPr lang="en-US" sz="2400" i="1">
                                    <a:solidFill>
                                      <a:srgbClr val="000000"/>
                                    </a:solidFill>
                                    <a:latin typeface="Cambria Math" panose="02040503050406030204" pitchFamily="18" charset="0"/>
                                  </a:rPr>
                                  <m:t>𝑗</m:t>
                                </m:r>
                                <m:r>
                                  <a:rPr lang="en-US" sz="2400" i="1">
                                    <a:solidFill>
                                      <a:srgbClr val="000000"/>
                                    </a:solidFill>
                                    <a:latin typeface="Cambria Math" panose="02040503050406030204" pitchFamily="18" charset="0"/>
                                  </a:rPr>
                                  <m:t>),</m:t>
                                </m:r>
                              </m:e>
                              <m:e>
                                <m:r>
                                  <a:rPr lang="en-US" sz="2400" i="1">
                                    <a:solidFill>
                                      <a:srgbClr val="000000"/>
                                    </a:solidFill>
                                    <a:latin typeface="Cambria Math" panose="02040503050406030204" pitchFamily="18" charset="0"/>
                                  </a:rPr>
                                  <m:t>&amp;</m:t>
                                </m:r>
                                <m:r>
                                  <a:rPr lang="en-US" sz="2400" i="1">
                                    <a:solidFill>
                                      <a:srgbClr val="000000"/>
                                    </a:solidFill>
                                    <a:latin typeface="Cambria Math" panose="02040503050406030204" pitchFamily="18" charset="0"/>
                                  </a:rPr>
                                  <m:t>𝐷</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𝑖</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𝑗</m:t>
                                </m:r>
                                <m:r>
                                  <a:rPr lang="en-US" sz="2400" i="1">
                                    <a:solidFill>
                                      <a:srgbClr val="000000"/>
                                    </a:solidFill>
                                    <a:latin typeface="Cambria Math" panose="02040503050406030204" pitchFamily="18" charset="0"/>
                                  </a:rPr>
                                  <m:t>−1)</m:t>
                                </m:r>
                              </m:e>
                            </m:eqArr>
                          </m:e>
                        </m:d>
                      </m:e>
                    </m:func>
                    <m:r>
                      <a:rPr lang="en-US" sz="2400" b="0" i="1" smtClean="0">
                        <a:solidFill>
                          <a:srgbClr val="000000"/>
                        </a:solidFill>
                        <a:latin typeface="Cambria Math" panose="02040503050406030204" pitchFamily="18" charset="0"/>
                      </a:rPr>
                      <m:t>, </m:t>
                    </m:r>
                  </m:oMath>
                </a14:m>
                <a:endParaRPr lang="en-US" sz="2400" b="0" i="1" dirty="0">
                  <a:solidFill>
                    <a:srgbClr val="000000"/>
                  </a:solidFill>
                  <a:latin typeface="Cambria Math" panose="02040503050406030204" pitchFamily="18" charset="0"/>
                </a:endParaRPr>
              </a:p>
              <a:p>
                <a14:m>
                  <m:oMath xmlns:m="http://schemas.openxmlformats.org/officeDocument/2006/math">
                    <m:r>
                      <a:rPr lang="en-US" sz="2400" b="0" i="1" smtClean="0">
                        <a:solidFill>
                          <a:srgbClr val="000000"/>
                        </a:solidFill>
                        <a:latin typeface="Cambria Math" panose="02040503050406030204" pitchFamily="18" charset="0"/>
                      </a:rPr>
                      <m:t>𝑐𝑒𝑙𝑙𝑠</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𝑜𝑢𝑡𝑠𝑖𝑑𝑒</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𝑡h𝑒</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𝑚𝑎𝑡𝑟𝑖𝑥</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𝑎𝑟𝑒</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𝑛𝑜𝑡</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𝑐𝑜𝑛𝑠𝑖𝑑𝑒𝑟𝑒𝑑</m:t>
                    </m:r>
                  </m:oMath>
                </a14:m>
                <a:endParaRPr lang="en-US" altLang="zh-TW" sz="4000" dirty="0">
                  <a:ea typeface="新細明體" pitchFamily="18" charset="-120"/>
                </a:endParaRPr>
              </a:p>
              <a:p>
                <a:pPr eaLnBrk="1" hangingPunct="1">
                  <a:lnSpc>
                    <a:spcPct val="80000"/>
                  </a:lnSpc>
                </a:pPr>
                <a:r>
                  <a:rPr lang="en-US" altLang="zh-TW" sz="2400" dirty="0">
                    <a:ea typeface="新細明體" pitchFamily="18" charset="-120"/>
                  </a:rPr>
                  <a:t>Find optimal path: after the </a:t>
                </a:r>
                <a:r>
                  <a:rPr lang="en-US" altLang="en-US" sz="2400" i="1" dirty="0">
                    <a:solidFill>
                      <a:srgbClr val="FF0000"/>
                    </a:solidFill>
                  </a:rPr>
                  <a:t>Accumulated distortion score matrix </a:t>
                </a:r>
                <a:r>
                  <a:rPr lang="en-US" altLang="en-US" sz="2400" i="1" dirty="0"/>
                  <a:t>(D(</a:t>
                </a:r>
                <a:r>
                  <a:rPr lang="en-US" altLang="en-US" sz="2400" i="1" dirty="0" err="1"/>
                  <a:t>i,j</a:t>
                </a:r>
                <a:r>
                  <a:rPr lang="en-US" altLang="en-US" sz="2400" i="1" dirty="0"/>
                  <a:t>))  is found .</a:t>
                </a:r>
              </a:p>
              <a:p>
                <a:pPr eaLnBrk="1" hangingPunct="1">
                  <a:lnSpc>
                    <a:spcPct val="80000"/>
                  </a:lnSpc>
                </a:pPr>
                <a:r>
                  <a:rPr lang="en-US" altLang="zh-TW" sz="2400" dirty="0">
                    <a:ea typeface="新細明體" pitchFamily="18" charset="-120"/>
                  </a:rPr>
                  <a:t>Starting from the top row and right most column of the </a:t>
                </a:r>
                <a:r>
                  <a:rPr lang="en-US" altLang="en-US" sz="2400" i="1" dirty="0">
                    <a:solidFill>
                      <a:srgbClr val="FF0000"/>
                    </a:solidFill>
                  </a:rPr>
                  <a:t>Accumulated distortion score matrix</a:t>
                </a:r>
                <a:r>
                  <a:rPr lang="en-US" altLang="zh-TW" sz="2400" dirty="0">
                    <a:ea typeface="新細明體" pitchFamily="18" charset="-120"/>
                  </a:rPr>
                  <a:t> , find the lowest cost D (</a:t>
                </a:r>
                <a:r>
                  <a:rPr lang="en-US" altLang="zh-TW" sz="2400" dirty="0" err="1">
                    <a:ea typeface="新細明體" pitchFamily="18" charset="-120"/>
                  </a:rPr>
                  <a:t>i,j</a:t>
                </a:r>
                <a:r>
                  <a:rPr lang="en-US" altLang="zh-TW" sz="2400" dirty="0">
                    <a:ea typeface="新細明體" pitchFamily="18" charset="-120"/>
                  </a:rPr>
                  <a:t>)</a:t>
                </a:r>
                <a:r>
                  <a:rPr lang="en-US" altLang="zh-TW" sz="2400" baseline="-25000" dirty="0">
                    <a:ea typeface="新細明體" pitchFamily="18" charset="-120"/>
                  </a:rPr>
                  <a:t>t</a:t>
                </a:r>
                <a:r>
                  <a:rPr lang="en-US" altLang="zh-TW" sz="2400" dirty="0">
                    <a:ea typeface="新細明體" pitchFamily="18" charset="-120"/>
                  </a:rPr>
                  <a:t> : it is found to be the cell at (</a:t>
                </a:r>
                <a:r>
                  <a:rPr lang="en-US" altLang="zh-TW" sz="2400" dirty="0" err="1">
                    <a:ea typeface="新細明體" pitchFamily="18" charset="-120"/>
                  </a:rPr>
                  <a:t>i,j</a:t>
                </a:r>
                <a:r>
                  <a:rPr lang="en-US" altLang="zh-TW" sz="2400" dirty="0">
                    <a:ea typeface="新細明體" pitchFamily="18" charset="-120"/>
                  </a:rPr>
                  <a:t>)=(3,5), D(3,5)=7 in the top row. </a:t>
                </a:r>
                <a:r>
                  <a:rPr lang="en-US" altLang="zh-TW" sz="2400" dirty="0">
                    <a:solidFill>
                      <a:srgbClr val="FF0000"/>
                    </a:solidFill>
                    <a:ea typeface="新細明體" pitchFamily="18" charset="-120"/>
                  </a:rPr>
                  <a:t>*(this cost is called the “</a:t>
                </a:r>
                <a:r>
                  <a:rPr lang="en-AU" altLang="en-US" sz="2400" dirty="0">
                    <a:solidFill>
                      <a:srgbClr val="FF0000"/>
                    </a:solidFill>
                  </a:rPr>
                  <a:t>minimum accumulated distortion” , or “minimum accumulated distance”</a:t>
                </a:r>
                <a:r>
                  <a:rPr lang="en-US" altLang="zh-TW" sz="2400" dirty="0">
                    <a:solidFill>
                      <a:srgbClr val="FF0000"/>
                    </a:solidFill>
                    <a:ea typeface="新細明體" pitchFamily="18" charset="-120"/>
                  </a:rPr>
                  <a:t>)</a:t>
                </a:r>
              </a:p>
              <a:p>
                <a:pPr eaLnBrk="1" hangingPunct="1">
                  <a:lnSpc>
                    <a:spcPct val="80000"/>
                  </a:lnSpc>
                </a:pPr>
                <a:r>
                  <a:rPr lang="en-US" altLang="zh-TW" sz="2400" dirty="0">
                    <a:ea typeface="新細明體" pitchFamily="18" charset="-120"/>
                  </a:rPr>
                  <a:t>From the lowest cost position p(</a:t>
                </a:r>
                <a:r>
                  <a:rPr lang="en-US" altLang="zh-TW" sz="2400" dirty="0" err="1">
                    <a:ea typeface="新細明體" pitchFamily="18" charset="-120"/>
                  </a:rPr>
                  <a:t>i</a:t>
                </a:r>
                <a:r>
                  <a:rPr lang="en-US" altLang="zh-TW" sz="2400" dirty="0">
                    <a:ea typeface="新細明體" pitchFamily="18" charset="-120"/>
                  </a:rPr>
                  <a:t>=3,j=5) (the cell is D(3,5)</a:t>
                </a:r>
                <a:r>
                  <a:rPr lang="en-US" altLang="zh-TW" sz="2400" baseline="-25000" dirty="0">
                    <a:ea typeface="新細明體" pitchFamily="18" charset="-120"/>
                  </a:rPr>
                  <a:t>t</a:t>
                </a:r>
                <a:r>
                  <a:rPr lang="en-US" altLang="zh-TW" sz="2400" dirty="0">
                    <a:ea typeface="新細明體" pitchFamily="18" charset="-120"/>
                  </a:rPr>
                  <a:t>),find the next position (</a:t>
                </a:r>
                <a:r>
                  <a:rPr lang="en-US" altLang="zh-TW" sz="2400" dirty="0" err="1">
                    <a:ea typeface="新細明體" pitchFamily="18" charset="-120"/>
                  </a:rPr>
                  <a:t>i,j</a:t>
                </a:r>
                <a:r>
                  <a:rPr lang="en-US" altLang="zh-TW" sz="2400" dirty="0">
                    <a:ea typeface="新細明體" pitchFamily="18" charset="-120"/>
                  </a:rPr>
                  <a:t>)</a:t>
                </a:r>
                <a:r>
                  <a:rPr lang="en-US" altLang="zh-TW" sz="2400" baseline="-25000" dirty="0">
                    <a:ea typeface="新細明體" pitchFamily="18" charset="-120"/>
                  </a:rPr>
                  <a:t>t-1</a:t>
                </a:r>
              </a:p>
              <a:p>
                <a:pPr eaLnBrk="1" hangingPunct="1">
                  <a:lnSpc>
                    <a:spcPct val="80000"/>
                  </a:lnSpc>
                </a:pPr>
                <a:r>
                  <a:rPr lang="en-US" altLang="zh-TW" sz="2400" dirty="0">
                    <a:ea typeface="新細明體" pitchFamily="18" charset="-120"/>
                  </a:rPr>
                  <a:t> =</a:t>
                </a:r>
                <a:r>
                  <a:rPr lang="en-US" altLang="zh-TW" sz="2400" dirty="0" err="1">
                    <a:ea typeface="新細明體" pitchFamily="18" charset="-120"/>
                  </a:rPr>
                  <a:t>argument_min_i,j</a:t>
                </a:r>
                <a:r>
                  <a:rPr lang="en-US" altLang="zh-TW" sz="2400" dirty="0">
                    <a:ea typeface="新細明體" pitchFamily="18" charset="-120"/>
                  </a:rPr>
                  <a:t>{D(i-1,j), D(i-1,j-1), D(i,j-1)}.</a:t>
                </a:r>
              </a:p>
              <a:p>
                <a:pPr eaLnBrk="1" hangingPunct="1">
                  <a:lnSpc>
                    <a:spcPct val="80000"/>
                  </a:lnSpc>
                </a:pPr>
                <a:r>
                  <a:rPr lang="en-US" altLang="zh-TW" sz="2400" dirty="0">
                    <a:ea typeface="新細明體" pitchFamily="18" charset="-120"/>
                  </a:rPr>
                  <a:t> E.g. p(</a:t>
                </a:r>
                <a:r>
                  <a:rPr lang="en-US" altLang="zh-TW" sz="2400" dirty="0" err="1">
                    <a:ea typeface="新細明體" pitchFamily="18" charset="-120"/>
                  </a:rPr>
                  <a:t>i,j</a:t>
                </a:r>
                <a:r>
                  <a:rPr lang="en-US" altLang="zh-TW" sz="2400" dirty="0">
                    <a:ea typeface="新細明體" pitchFamily="18" charset="-120"/>
                  </a:rPr>
                  <a:t>)</a:t>
                </a:r>
                <a:r>
                  <a:rPr lang="en-US" altLang="zh-TW" sz="2400" baseline="-25000" dirty="0">
                    <a:ea typeface="新細明體" pitchFamily="18" charset="-120"/>
                  </a:rPr>
                  <a:t>t-1</a:t>
                </a:r>
                <a:r>
                  <a:rPr lang="en-US" altLang="zh-TW" sz="2400" dirty="0">
                    <a:ea typeface="新細明體" pitchFamily="18" charset="-120"/>
                  </a:rPr>
                  <a:t> =</a:t>
                </a:r>
                <a:r>
                  <a:rPr lang="en-US" altLang="zh-TW" sz="2400" dirty="0" err="1">
                    <a:ea typeface="新細明體" pitchFamily="18" charset="-120"/>
                  </a:rPr>
                  <a:t>argument_min</a:t>
                </a:r>
                <a:r>
                  <a:rPr lang="en-US" altLang="zh-TW" sz="2400" baseline="-25000" dirty="0" err="1">
                    <a:ea typeface="新細明體" pitchFamily="18" charset="-120"/>
                  </a:rPr>
                  <a:t>i,j</a:t>
                </a:r>
                <a:r>
                  <a:rPr lang="en-US" altLang="zh-TW" sz="2400" dirty="0">
                    <a:ea typeface="新細明體" pitchFamily="18" charset="-120"/>
                  </a:rPr>
                  <a:t>{11,5,12)} = 5 (</a:t>
                </a:r>
                <a:r>
                  <a:rPr lang="en-US" altLang="zh-TW" sz="2400" dirty="0" err="1">
                    <a:ea typeface="新細明體" pitchFamily="18" charset="-120"/>
                  </a:rPr>
                  <a:t>i</a:t>
                </a:r>
                <a:r>
                  <a:rPr lang="en-US" altLang="zh-TW" sz="2400" dirty="0">
                    <a:ea typeface="新細明體" pitchFamily="18" charset="-120"/>
                  </a:rPr>
                  <a:t>=2,j=4)is selected.</a:t>
                </a:r>
              </a:p>
              <a:p>
                <a:pPr eaLnBrk="1" hangingPunct="1">
                  <a:lnSpc>
                    <a:spcPct val="80000"/>
                  </a:lnSpc>
                </a:pPr>
                <a:r>
                  <a:rPr lang="en-US" altLang="zh-TW" sz="2400" dirty="0">
                    <a:ea typeface="新細明體" pitchFamily="18" charset="-120"/>
                  </a:rPr>
                  <a:t>Repeat above until the path reaches the left most column or the lowest row. This path is called the “optimal path”.  For equal score cases, you can randomly choose one.</a:t>
                </a:r>
              </a:p>
              <a:p>
                <a:pPr>
                  <a:lnSpc>
                    <a:spcPct val="80000"/>
                  </a:lnSpc>
                </a:pPr>
                <a:r>
                  <a:rPr lang="en-US" altLang="zh-TW" sz="2400" dirty="0">
                    <a:ea typeface="新細明體" pitchFamily="18" charset="-120"/>
                  </a:rPr>
                  <a:t>Note:  </a:t>
                </a:r>
              </a:p>
              <a:p>
                <a:pPr lvl="1">
                  <a:lnSpc>
                    <a:spcPct val="80000"/>
                  </a:lnSpc>
                </a:pPr>
                <a:r>
                  <a:rPr lang="en-US" altLang="zh-TW" sz="2000" dirty="0" err="1">
                    <a:ea typeface="新細明體" pitchFamily="18" charset="-120"/>
                  </a:rPr>
                  <a:t>argument_min_i,j</a:t>
                </a:r>
                <a:r>
                  <a:rPr lang="en-US" altLang="zh-TW" sz="2000" dirty="0">
                    <a:ea typeface="新細明體" pitchFamily="18" charset="-120"/>
                  </a:rPr>
                  <a:t>{cell1, cell2, cell3} means the argument </a:t>
                </a:r>
                <a:r>
                  <a:rPr lang="en-US" altLang="zh-TW" sz="2000" dirty="0" err="1">
                    <a:ea typeface="新細明體" pitchFamily="18" charset="-120"/>
                  </a:rPr>
                  <a:t>i,j</a:t>
                </a:r>
                <a:r>
                  <a:rPr lang="en-US" altLang="zh-TW" sz="2000" dirty="0">
                    <a:ea typeface="新細明體" pitchFamily="18" charset="-120"/>
                  </a:rPr>
                  <a:t> of the cell with the lowest value is selected.</a:t>
                </a:r>
              </a:p>
              <a:p>
                <a:pPr lvl="1">
                  <a:lnSpc>
                    <a:spcPct val="80000"/>
                  </a:lnSpc>
                </a:pPr>
                <a:r>
                  <a:rPr lang="en-US" altLang="zh-TW" sz="2000" dirty="0">
                    <a:ea typeface="新細明體" pitchFamily="18" charset="-120"/>
                  </a:rPr>
                  <a:t>The above procedure is tracking from the last element of the optimal path back to the beginning of the path.</a:t>
                </a:r>
              </a:p>
            </p:txBody>
          </p:sp>
        </mc:Choice>
        <mc:Fallback xmlns="">
          <p:sp>
            <p:nvSpPr>
              <p:cNvPr id="29701" name="Rectangle 3"/>
              <p:cNvSpPr>
                <a:spLocks noGrp="1" noRot="1" noChangeAspect="1" noMove="1" noResize="1" noEditPoints="1" noAdjustHandles="1" noChangeArrowheads="1" noChangeShapeType="1" noTextEdit="1"/>
              </p:cNvSpPr>
              <p:nvPr>
                <p:ph idx="1"/>
              </p:nvPr>
            </p:nvSpPr>
            <p:spPr>
              <a:xfrm>
                <a:off x="495141" y="1295401"/>
                <a:ext cx="9256871" cy="5562600"/>
              </a:xfrm>
              <a:blipFill>
                <a:blip r:embed="rId3"/>
                <a:stretch>
                  <a:fillRect l="-461" b="-1096"/>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E93A1A7D-B016-48A7-8CC6-6E23675072AA}"/>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B0144657-D148-4934-8661-CEA4DDE6526D}"/>
              </a:ext>
            </a:extLst>
          </p:cNvPr>
          <p:cNvSpPr>
            <a:spLocks noGrp="1"/>
          </p:cNvSpPr>
          <p:nvPr>
            <p:ph type="sldNum" sz="quarter" idx="12"/>
          </p:nvPr>
        </p:nvSpPr>
        <p:spPr/>
        <p:txBody>
          <a:bodyPr/>
          <a:lstStyle/>
          <a:p>
            <a:fld id="{C00EF027-BAE4-4B2B-B4D5-2754FF5E55FD}"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495141" y="0"/>
            <a:ext cx="8912543" cy="381000"/>
          </a:xfrm>
        </p:spPr>
        <p:txBody>
          <a:bodyPr>
            <a:normAutofit fontScale="90000"/>
          </a:bodyPr>
          <a:lstStyle/>
          <a:p>
            <a:pPr eaLnBrk="1" hangingPunct="1"/>
            <a:r>
              <a:rPr lang="en-US" altLang="zh-TW" sz="3200" dirty="0">
                <a:ea typeface="新細明體" pitchFamily="18" charset="-120"/>
              </a:rPr>
              <a:t>More discussions on the Optimal path </a:t>
            </a:r>
          </a:p>
        </p:txBody>
      </p:sp>
      <p:sp>
        <p:nvSpPr>
          <p:cNvPr id="30725" name="Rectangle 3"/>
          <p:cNvSpPr>
            <a:spLocks noGrp="1" noChangeArrowheads="1"/>
          </p:cNvSpPr>
          <p:nvPr>
            <p:ph idx="1"/>
          </p:nvPr>
        </p:nvSpPr>
        <p:spPr>
          <a:xfrm>
            <a:off x="495141" y="385187"/>
            <a:ext cx="8912543" cy="6336289"/>
          </a:xfrm>
        </p:spPr>
        <p:txBody>
          <a:bodyPr>
            <a:normAutofit fontScale="85000" lnSpcReduction="20000"/>
          </a:bodyPr>
          <a:lstStyle/>
          <a:p>
            <a:pPr eaLnBrk="1" hangingPunct="1">
              <a:lnSpc>
                <a:spcPct val="90000"/>
              </a:lnSpc>
            </a:pPr>
            <a:endParaRPr lang="zh-TW" altLang="en-US" sz="2400" dirty="0">
              <a:ea typeface="新細明體" pitchFamily="18" charset="-120"/>
            </a:endParaRPr>
          </a:p>
          <a:p>
            <a:pPr eaLnBrk="1" hangingPunct="1">
              <a:lnSpc>
                <a:spcPct val="90000"/>
              </a:lnSpc>
            </a:pPr>
            <a:r>
              <a:rPr lang="en-US" altLang="zh-TW" sz="2400" dirty="0">
                <a:ea typeface="新細明體" pitchFamily="18" charset="-120"/>
              </a:rPr>
              <a:t>The path should be from any element in the ‘top-row’ or ‘right-most-column’ to any element in the ‘bottom-row’ or ‘left-most-column’.</a:t>
            </a:r>
          </a:p>
          <a:p>
            <a:pPr eaLnBrk="1" hangingPunct="1">
              <a:lnSpc>
                <a:spcPct val="90000"/>
              </a:lnSpc>
            </a:pPr>
            <a:r>
              <a:rPr lang="en-US" altLang="zh-TW" sz="2400" dirty="0">
                <a:ea typeface="新細明體" pitchFamily="18" charset="-120"/>
              </a:rPr>
              <a:t>The reason is noise may be corrupting elements at the beginning or the end of the input sequence. </a:t>
            </a:r>
          </a:p>
          <a:p>
            <a:pPr eaLnBrk="1" hangingPunct="1">
              <a:lnSpc>
                <a:spcPct val="90000"/>
              </a:lnSpc>
            </a:pPr>
            <a:r>
              <a:rPr lang="en-US" altLang="zh-TW" sz="2400" dirty="0">
                <a:ea typeface="新細明體" pitchFamily="18" charset="-120"/>
              </a:rPr>
              <a:t>However, in fact, in actual processing the path should be restrained near the 45-degree diagonal (from bottom-left to top-right), see the diagram in the next slide, the path cannot pass over the restricted regions. The user can set a reasonable range for this regions. </a:t>
            </a:r>
          </a:p>
          <a:p>
            <a:pPr eaLnBrk="1" hangingPunct="1">
              <a:lnSpc>
                <a:spcPct val="90000"/>
              </a:lnSpc>
            </a:pPr>
            <a:r>
              <a:rPr lang="en-US" altLang="zh-TW" sz="2400" dirty="0">
                <a:ea typeface="新細明體" pitchFamily="18" charset="-120"/>
              </a:rPr>
              <a:t>If the optimal path (score) is inside the restricted region, that means the reference and input sequence lengths are very different, that is not a good solution even the optimal distortion score is low. So, avoid the optimal score goes inside the restriction region, it also makes the algorithm runs faster because less data-cells are considered.</a:t>
            </a:r>
          </a:p>
          <a:p>
            <a:pPr eaLnBrk="0" fontAlgn="base" hangingPunct="0"/>
            <a:r>
              <a:rPr lang="en-US" sz="2300" dirty="0"/>
              <a:t>In the accumulated matrix example shown earlier, since we only pick the smallest value (</a:t>
            </a:r>
            <a:r>
              <a:rPr lang="en-US" altLang="en-US" sz="2000" dirty="0"/>
              <a:t>optimal distortion score -- </a:t>
            </a:r>
            <a:r>
              <a:rPr lang="en-US" altLang="en-US" sz="1800" dirty="0" err="1"/>
              <a:t>Op</a:t>
            </a:r>
            <a:r>
              <a:rPr lang="en-US" altLang="en-US" sz="1800" baseline="-25000" dirty="0" err="1"/>
              <a:t>dist_core</a:t>
            </a:r>
            <a:r>
              <a:rPr lang="en-US" altLang="en-US" sz="2000" dirty="0"/>
              <a:t> )</a:t>
            </a:r>
            <a:r>
              <a:rPr lang="en-US" sz="2300" dirty="0"/>
              <a:t>  in the top row,</a:t>
            </a:r>
            <a:r>
              <a:rPr lang="en-US" sz="2300" u="sng" dirty="0"/>
              <a:t> OR</a:t>
            </a:r>
            <a:r>
              <a:rPr lang="en-US" sz="2300" dirty="0"/>
              <a:t> the right column, therefore the optimal path is (1,3,4,5,7),  9 is formally not included in the optimal path. There are three cases for the optimal path:</a:t>
            </a:r>
          </a:p>
          <a:p>
            <a:pPr lvl="1" eaLnBrk="0" fontAlgn="base" hangingPunct="0"/>
            <a:r>
              <a:rPr lang="en-US" sz="2000" dirty="0"/>
              <a:t>The optimal path ends at (where </a:t>
            </a:r>
            <a:r>
              <a:rPr lang="en-US" altLang="en-US" sz="2400" dirty="0"/>
              <a:t> </a:t>
            </a:r>
            <a:r>
              <a:rPr lang="en-US" altLang="en-US" sz="2000" dirty="0" err="1"/>
              <a:t>Op</a:t>
            </a:r>
            <a:r>
              <a:rPr lang="en-US" altLang="en-US" sz="2000" baseline="-25000" dirty="0" err="1"/>
              <a:t>dist_core</a:t>
            </a:r>
            <a:r>
              <a:rPr lang="en-US" altLang="en-US" sz="2400" dirty="0"/>
              <a:t> </a:t>
            </a:r>
            <a:r>
              <a:rPr lang="en-US" altLang="en-US" sz="2100" dirty="0"/>
              <a:t>is located)</a:t>
            </a:r>
            <a:r>
              <a:rPr lang="en-US" sz="2100" dirty="0"/>
              <a:t> </a:t>
            </a:r>
            <a:r>
              <a:rPr lang="en-US" sz="2000" dirty="0"/>
              <a:t>the top-row, in this case, it means the input sequence is shorter than the reference sequence.</a:t>
            </a:r>
          </a:p>
          <a:p>
            <a:pPr lvl="1" eaLnBrk="0" fontAlgn="base" hangingPunct="0"/>
            <a:r>
              <a:rPr lang="en-US" sz="2000" dirty="0"/>
              <a:t>The optimal path ends at (where </a:t>
            </a:r>
            <a:r>
              <a:rPr lang="en-US" altLang="en-US" sz="2400" dirty="0"/>
              <a:t> </a:t>
            </a:r>
            <a:r>
              <a:rPr lang="en-US" altLang="en-US" sz="2000" dirty="0" err="1"/>
              <a:t>Op</a:t>
            </a:r>
            <a:r>
              <a:rPr lang="en-US" altLang="en-US" sz="2000" baseline="-25000" dirty="0" err="1"/>
              <a:t>dist_core</a:t>
            </a:r>
            <a:r>
              <a:rPr lang="en-US" altLang="en-US" sz="2400" dirty="0"/>
              <a:t> </a:t>
            </a:r>
            <a:r>
              <a:rPr lang="en-US" altLang="en-US" sz="2100" dirty="0"/>
              <a:t>is located)</a:t>
            </a:r>
            <a:r>
              <a:rPr lang="en-US" sz="2000" dirty="0"/>
              <a:t> the top-right corner cell, in this case, it means the input sequence is the same length as reference sequence.</a:t>
            </a:r>
          </a:p>
          <a:p>
            <a:pPr lvl="1" eaLnBrk="0" fontAlgn="base" hangingPunct="0"/>
            <a:r>
              <a:rPr lang="en-US" sz="2000" dirty="0"/>
              <a:t>The optimal path ends at (where </a:t>
            </a:r>
            <a:r>
              <a:rPr lang="en-US" altLang="en-US" sz="2400" dirty="0"/>
              <a:t> </a:t>
            </a:r>
            <a:r>
              <a:rPr lang="en-US" altLang="en-US" sz="2000" dirty="0" err="1"/>
              <a:t>Op</a:t>
            </a:r>
            <a:r>
              <a:rPr lang="en-US" altLang="en-US" sz="2000" baseline="-25000" dirty="0" err="1"/>
              <a:t>dist_core</a:t>
            </a:r>
            <a:r>
              <a:rPr lang="en-US" altLang="en-US" sz="2400" dirty="0"/>
              <a:t> </a:t>
            </a:r>
            <a:r>
              <a:rPr lang="en-US" altLang="en-US" sz="2100" dirty="0"/>
              <a:t>is located) </a:t>
            </a:r>
            <a:r>
              <a:rPr lang="en-US" sz="2000" dirty="0"/>
              <a:t>the right-column, in this case, it means the input sequence is longer than the reference sequence.</a:t>
            </a:r>
          </a:p>
          <a:p>
            <a:pPr eaLnBrk="1" hangingPunct="1">
              <a:lnSpc>
                <a:spcPct val="90000"/>
              </a:lnSpc>
            </a:pPr>
            <a:endParaRPr lang="zh-TW" altLang="en-US" sz="2400" u="sng" dirty="0">
              <a:ea typeface="新細明體" pitchFamily="18" charset="-120"/>
            </a:endParaRPr>
          </a:p>
        </p:txBody>
      </p:sp>
      <p:sp>
        <p:nvSpPr>
          <p:cNvPr id="2" name="Footer Placeholder 1">
            <a:extLst>
              <a:ext uri="{FF2B5EF4-FFF2-40B4-BE49-F238E27FC236}">
                <a16:creationId xmlns:a16="http://schemas.microsoft.com/office/drawing/2014/main" id="{9AC8609C-D5BB-471E-8CE1-44C5D67B125A}"/>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E78F28AA-70CA-42CB-816F-785ECCC52484}"/>
              </a:ext>
            </a:extLst>
          </p:cNvPr>
          <p:cNvSpPr>
            <a:spLocks noGrp="1"/>
          </p:cNvSpPr>
          <p:nvPr>
            <p:ph type="sldNum" sz="quarter" idx="12"/>
          </p:nvPr>
        </p:nvSpPr>
        <p:spPr/>
        <p:txBody>
          <a:bodyPr/>
          <a:lstStyle/>
          <a:p>
            <a:fld id="{C00EF027-BAE4-4B2B-B4D5-2754FF5E55FD}" type="slidenum">
              <a:rPr lang="en-US" altLang="en-US" smtClean="0"/>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32089" y="292034"/>
            <a:ext cx="8912543" cy="1143000"/>
          </a:xfrm>
        </p:spPr>
        <p:txBody>
          <a:bodyPr/>
          <a:lstStyle/>
          <a:p>
            <a:r>
              <a:rPr lang="en-US" altLang="en-US" dirty="0"/>
              <a:t>Optimal path and restricted regions</a:t>
            </a:r>
          </a:p>
        </p:txBody>
      </p:sp>
      <p:sp>
        <p:nvSpPr>
          <p:cNvPr id="31747" name="Content Placeholder 2"/>
          <p:cNvSpPr>
            <a:spLocks noGrp="1"/>
          </p:cNvSpPr>
          <p:nvPr>
            <p:ph idx="1"/>
          </p:nvPr>
        </p:nvSpPr>
        <p:spPr>
          <a:xfrm>
            <a:off x="6532088" y="1435034"/>
            <a:ext cx="3163009" cy="4720045"/>
          </a:xfrm>
        </p:spPr>
        <p:txBody>
          <a:bodyPr>
            <a:normAutofit fontScale="62500" lnSpcReduction="20000"/>
          </a:bodyPr>
          <a:lstStyle/>
          <a:p>
            <a:r>
              <a:rPr lang="en-US" altLang="en-US" dirty="0"/>
              <a:t>The optimal distortion score (</a:t>
            </a:r>
            <a:r>
              <a:rPr lang="en-US" altLang="en-US" dirty="0" err="1"/>
              <a:t>Op</a:t>
            </a:r>
            <a:r>
              <a:rPr lang="en-US" altLang="en-US" baseline="-25000" dirty="0" err="1"/>
              <a:t>dist_core</a:t>
            </a:r>
            <a:r>
              <a:rPr lang="en-US" altLang="en-US" dirty="0"/>
              <a:t>) is the minimum score located either at the top-row </a:t>
            </a:r>
            <a:r>
              <a:rPr lang="en-US" altLang="en-US" b="1" u="sng" dirty="0"/>
              <a:t>or </a:t>
            </a:r>
            <a:r>
              <a:rPr lang="en-US" altLang="en-US" dirty="0"/>
              <a:t>the </a:t>
            </a:r>
            <a:r>
              <a:rPr lang="en-US" altLang="en-US" dirty="0">
                <a:solidFill>
                  <a:srgbClr val="FF0000"/>
                </a:solidFill>
              </a:rPr>
              <a:t>right-</a:t>
            </a:r>
            <a:r>
              <a:rPr lang="en-US" altLang="en-US" dirty="0"/>
              <a:t>most-column of the accumulated matrix table . Also, the</a:t>
            </a:r>
          </a:p>
          <a:p>
            <a:r>
              <a:rPr lang="en-US" altLang="en-US" dirty="0" err="1"/>
              <a:t>Op</a:t>
            </a:r>
            <a:r>
              <a:rPr lang="en-US" altLang="en-US" baseline="-25000" dirty="0" err="1"/>
              <a:t>dist_core</a:t>
            </a:r>
            <a:r>
              <a:rPr lang="en-US" altLang="en-US" baseline="-25000" dirty="0"/>
              <a:t> </a:t>
            </a:r>
            <a:r>
              <a:rPr lang="en-US" altLang="en-US" dirty="0"/>
              <a:t>(and optimal path</a:t>
            </a:r>
            <a:r>
              <a:rPr lang="en-US" altLang="en-US" dirty="0">
                <a:solidFill>
                  <a:srgbClr val="FF0000"/>
                </a:solidFill>
              </a:rPr>
              <a:t>) should not be </a:t>
            </a:r>
            <a:r>
              <a:rPr lang="en-US" altLang="en-US" dirty="0"/>
              <a:t>inside the restricted regions because if it is true, the input and reference sequence lengths are would be very different and is not a good (or possible) solution</a:t>
            </a:r>
          </a:p>
        </p:txBody>
      </p:sp>
      <p:sp>
        <p:nvSpPr>
          <p:cNvPr id="31751" name="TextBox 1"/>
          <p:cNvSpPr txBox="1">
            <a:spLocks noChangeArrowheads="1"/>
          </p:cNvSpPr>
          <p:nvPr/>
        </p:nvSpPr>
        <p:spPr bwMode="auto">
          <a:xfrm>
            <a:off x="2902166" y="5235652"/>
            <a:ext cx="2162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en-US" sz="1800" dirty="0"/>
              <a:t>The accumulated</a:t>
            </a:r>
          </a:p>
          <a:p>
            <a:pPr>
              <a:spcBef>
                <a:spcPct val="0"/>
              </a:spcBef>
              <a:buClrTx/>
              <a:buSzTx/>
              <a:buFontTx/>
              <a:buNone/>
            </a:pPr>
            <a:r>
              <a:rPr lang="en-US" altLang="en-US" sz="1800" dirty="0"/>
              <a:t>matrix</a:t>
            </a:r>
          </a:p>
        </p:txBody>
      </p:sp>
      <p:sp>
        <p:nvSpPr>
          <p:cNvPr id="3" name="Right Brace 2"/>
          <p:cNvSpPr/>
          <p:nvPr/>
        </p:nvSpPr>
        <p:spPr>
          <a:xfrm>
            <a:off x="5283923" y="2542612"/>
            <a:ext cx="600260" cy="1860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16200000">
            <a:off x="4635746" y="1899661"/>
            <a:ext cx="461247" cy="3959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5051030" y="3085093"/>
            <a:ext cx="1374010" cy="2031325"/>
          </a:xfrm>
          <a:prstGeom prst="rect">
            <a:avLst/>
          </a:prstGeom>
          <a:noFill/>
        </p:spPr>
        <p:txBody>
          <a:bodyPr wrap="square" rtlCol="0">
            <a:spAutoFit/>
          </a:bodyPr>
          <a:lstStyle/>
          <a:p>
            <a:r>
              <a:rPr lang="en-US" dirty="0">
                <a:solidFill>
                  <a:srgbClr val="FF0000"/>
                </a:solidFill>
              </a:rPr>
              <a:t>Right-</a:t>
            </a:r>
            <a:r>
              <a:rPr lang="en-US" dirty="0"/>
              <a:t>most-column which is not in the restricted region</a:t>
            </a:r>
          </a:p>
        </p:txBody>
      </p:sp>
      <p:sp>
        <p:nvSpPr>
          <p:cNvPr id="6" name="TextBox 5"/>
          <p:cNvSpPr txBox="1"/>
          <p:nvPr/>
        </p:nvSpPr>
        <p:spPr>
          <a:xfrm>
            <a:off x="1283987" y="1670173"/>
            <a:ext cx="3225967" cy="646331"/>
          </a:xfrm>
          <a:prstGeom prst="rect">
            <a:avLst/>
          </a:prstGeom>
          <a:noFill/>
        </p:spPr>
        <p:txBody>
          <a:bodyPr wrap="square" rtlCol="0">
            <a:spAutoFit/>
          </a:bodyPr>
          <a:lstStyle/>
          <a:p>
            <a:r>
              <a:rPr lang="en-US" dirty="0"/>
              <a:t>Top row which is not in the restricted region</a:t>
            </a:r>
          </a:p>
        </p:txBody>
      </p:sp>
      <p:pic>
        <p:nvPicPr>
          <p:cNvPr id="2" name="Picture 1"/>
          <p:cNvPicPr>
            <a:picLocks noChangeAspect="1"/>
          </p:cNvPicPr>
          <p:nvPr/>
        </p:nvPicPr>
        <p:blipFill>
          <a:blip r:embed="rId2"/>
          <a:stretch>
            <a:fillRect/>
          </a:stretch>
        </p:blipFill>
        <p:spPr>
          <a:xfrm>
            <a:off x="668553" y="2316504"/>
            <a:ext cx="4467225" cy="3838575"/>
          </a:xfrm>
          <a:prstGeom prst="rect">
            <a:avLst/>
          </a:prstGeom>
        </p:spPr>
      </p:pic>
      <p:sp>
        <p:nvSpPr>
          <p:cNvPr id="8" name="TextBox 7"/>
          <p:cNvSpPr txBox="1"/>
          <p:nvPr/>
        </p:nvSpPr>
        <p:spPr>
          <a:xfrm>
            <a:off x="5199645" y="5183307"/>
            <a:ext cx="1232549" cy="646331"/>
          </a:xfrm>
          <a:prstGeom prst="rect">
            <a:avLst/>
          </a:prstGeom>
          <a:noFill/>
          <a:ln>
            <a:solidFill>
              <a:schemeClr val="accent1">
                <a:shade val="95000"/>
                <a:satMod val="105000"/>
              </a:schemeClr>
            </a:solidFill>
          </a:ln>
        </p:spPr>
        <p:txBody>
          <a:bodyPr wrap="square" rtlCol="0">
            <a:spAutoFit/>
          </a:bodyPr>
          <a:lstStyle/>
          <a:p>
            <a:r>
              <a:rPr lang="en-US" dirty="0"/>
              <a:t>Optimal path</a:t>
            </a:r>
          </a:p>
        </p:txBody>
      </p:sp>
      <p:cxnSp>
        <p:nvCxnSpPr>
          <p:cNvPr id="15" name="Straight Arrow Connector 14"/>
          <p:cNvCxnSpPr>
            <a:stCxn id="3" idx="1"/>
          </p:cNvCxnSpPr>
          <p:nvPr/>
        </p:nvCxnSpPr>
        <p:spPr>
          <a:xfrm>
            <a:off x="5884183" y="2635651"/>
            <a:ext cx="0" cy="39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96539" y="6100261"/>
            <a:ext cx="1379754" cy="369332"/>
          </a:xfrm>
          <a:prstGeom prst="rect">
            <a:avLst/>
          </a:prstGeom>
          <a:noFill/>
        </p:spPr>
        <p:txBody>
          <a:bodyPr wrap="square" rtlCol="0">
            <a:spAutoFit/>
          </a:bodyPr>
          <a:lstStyle/>
          <a:p>
            <a:r>
              <a:rPr lang="en-US" dirty="0"/>
              <a:t>Input</a:t>
            </a:r>
          </a:p>
        </p:txBody>
      </p:sp>
      <p:sp>
        <p:nvSpPr>
          <p:cNvPr id="24" name="TextBox 23"/>
          <p:cNvSpPr txBox="1"/>
          <p:nvPr/>
        </p:nvSpPr>
        <p:spPr>
          <a:xfrm rot="16200000">
            <a:off x="-162514" y="3892691"/>
            <a:ext cx="1557619" cy="369332"/>
          </a:xfrm>
          <a:prstGeom prst="rect">
            <a:avLst/>
          </a:prstGeom>
          <a:noFill/>
        </p:spPr>
        <p:txBody>
          <a:bodyPr wrap="square" rtlCol="0">
            <a:spAutoFit/>
          </a:bodyPr>
          <a:lstStyle/>
          <a:p>
            <a:r>
              <a:rPr lang="en-US" dirty="0"/>
              <a:t>Reference</a:t>
            </a:r>
          </a:p>
        </p:txBody>
      </p:sp>
      <p:cxnSp>
        <p:nvCxnSpPr>
          <p:cNvPr id="19" name="Straight Arrow Connector 18"/>
          <p:cNvCxnSpPr/>
          <p:nvPr/>
        </p:nvCxnSpPr>
        <p:spPr>
          <a:xfrm>
            <a:off x="4866369" y="6019800"/>
            <a:ext cx="414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798944" y="2248200"/>
            <a:ext cx="1" cy="609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1"/>
          </p:cNvCxnSpPr>
          <p:nvPr/>
        </p:nvCxnSpPr>
        <p:spPr>
          <a:xfrm flipH="1">
            <a:off x="4333239" y="1867009"/>
            <a:ext cx="5331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815920" y="2097632"/>
            <a:ext cx="45719" cy="369332"/>
          </a:xfrm>
          <a:prstGeom prst="rect">
            <a:avLst/>
          </a:prstGeom>
          <a:noFill/>
        </p:spPr>
        <p:txBody>
          <a:bodyPr wrap="square" rtlCol="0">
            <a:spAutoFit/>
          </a:bodyPr>
          <a:lstStyle/>
          <a:p>
            <a:endParaRPr lang="en-US" dirty="0"/>
          </a:p>
        </p:txBody>
      </p:sp>
      <p:sp>
        <p:nvSpPr>
          <p:cNvPr id="28" name="Rectangle 27"/>
          <p:cNvSpPr/>
          <p:nvPr/>
        </p:nvSpPr>
        <p:spPr>
          <a:xfrm>
            <a:off x="5281348" y="1143000"/>
            <a:ext cx="1381131" cy="1200329"/>
          </a:xfrm>
          <a:prstGeom prst="rect">
            <a:avLst/>
          </a:prstGeom>
          <a:ln>
            <a:solidFill>
              <a:schemeClr val="accent1">
                <a:shade val="95000"/>
                <a:satMod val="105000"/>
              </a:schemeClr>
            </a:solidFill>
          </a:ln>
        </p:spPr>
        <p:txBody>
          <a:bodyPr wrap="square">
            <a:spAutoFit/>
          </a:bodyPr>
          <a:lstStyle/>
          <a:p>
            <a:r>
              <a:rPr lang="en-US" altLang="en-US" dirty="0"/>
              <a:t>E.g. we pick this as the </a:t>
            </a:r>
            <a:r>
              <a:rPr lang="en-US" altLang="en-US" dirty="0" err="1"/>
              <a:t>Op</a:t>
            </a:r>
            <a:r>
              <a:rPr lang="en-US" altLang="en-US" baseline="-25000" dirty="0" err="1"/>
              <a:t>dist_core</a:t>
            </a:r>
            <a:endParaRPr lang="en-US" dirty="0"/>
          </a:p>
        </p:txBody>
      </p:sp>
      <p:cxnSp>
        <p:nvCxnSpPr>
          <p:cNvPr id="30" name="Straight Arrow Connector 29"/>
          <p:cNvCxnSpPr/>
          <p:nvPr/>
        </p:nvCxnSpPr>
        <p:spPr>
          <a:xfrm flipH="1">
            <a:off x="5110214" y="2316504"/>
            <a:ext cx="155955" cy="318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flipH="1" flipV="1">
            <a:off x="4110757" y="3152252"/>
            <a:ext cx="1072682" cy="223212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051030" y="2635651"/>
            <a:ext cx="45719" cy="93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251AC98B-0BB0-440C-B8C1-7D559A878171}"/>
              </a:ext>
            </a:extLst>
          </p:cNvPr>
          <p:cNvSpPr>
            <a:spLocks noGrp="1"/>
          </p:cNvSpPr>
          <p:nvPr>
            <p:ph type="ftr" sz="quarter" idx="11"/>
          </p:nvPr>
        </p:nvSpPr>
        <p:spPr/>
        <p:txBody>
          <a:bodyPr/>
          <a:lstStyle/>
          <a:p>
            <a:pPr>
              <a:defRPr/>
            </a:pPr>
            <a:r>
              <a:rPr lang="en-US" altLang="zh-CN"/>
              <a:t>Speech recognition techniques, v.2b</a:t>
            </a:r>
          </a:p>
        </p:txBody>
      </p:sp>
      <p:sp>
        <p:nvSpPr>
          <p:cNvPr id="9" name="Slide Number Placeholder 8">
            <a:extLst>
              <a:ext uri="{FF2B5EF4-FFF2-40B4-BE49-F238E27FC236}">
                <a16:creationId xmlns:a16="http://schemas.microsoft.com/office/drawing/2014/main" id="{A5AEC6A0-D834-4FE8-8A5F-CB57410E2113}"/>
              </a:ext>
            </a:extLst>
          </p:cNvPr>
          <p:cNvSpPr>
            <a:spLocks noGrp="1"/>
          </p:cNvSpPr>
          <p:nvPr>
            <p:ph type="sldNum" sz="quarter" idx="12"/>
          </p:nvPr>
        </p:nvSpPr>
        <p:spPr/>
        <p:txBody>
          <a:bodyPr/>
          <a:lstStyle/>
          <a:p>
            <a:fld id="{C00EF027-BAE4-4B2B-B4D5-2754FF5E55FD}" type="slidenum">
              <a:rPr lang="en-US" altLang="en-US" smtClean="0"/>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noFill/>
        </p:spPr>
        <p:txBody>
          <a:bodyPr lIns="92075" tIns="46038" rIns="92075" bIns="46038" anchor="ctr"/>
          <a:lstStyle/>
          <a:p>
            <a:pPr eaLnBrk="1" hangingPunct="1"/>
            <a:r>
              <a:rPr lang="en-US" altLang="zh-TW">
                <a:ea typeface="新細明體" pitchFamily="18" charset="-120"/>
              </a:rPr>
              <a:t>(A) Recognition Procedures</a:t>
            </a:r>
          </a:p>
        </p:txBody>
      </p:sp>
      <p:sp>
        <p:nvSpPr>
          <p:cNvPr id="5125" name="Rectangle 3"/>
          <p:cNvSpPr>
            <a:spLocks noGrp="1" noChangeArrowheads="1"/>
          </p:cNvSpPr>
          <p:nvPr>
            <p:ph idx="1"/>
          </p:nvPr>
        </p:nvSpPr>
        <p:spPr>
          <a:noFill/>
        </p:spPr>
        <p:txBody>
          <a:bodyPr lIns="92075" tIns="46038" rIns="92075" bIns="46038"/>
          <a:lstStyle/>
          <a:p>
            <a:pPr eaLnBrk="1" hangingPunct="1">
              <a:lnSpc>
                <a:spcPct val="90000"/>
              </a:lnSpc>
            </a:pPr>
            <a:r>
              <a:rPr lang="en-US" altLang="zh-TW" dirty="0">
                <a:ea typeface="新細明體" pitchFamily="18" charset="-120"/>
              </a:rPr>
              <a:t>Preprocessing for recognition</a:t>
            </a:r>
          </a:p>
          <a:p>
            <a:pPr lvl="1" eaLnBrk="1" hangingPunct="1">
              <a:lnSpc>
                <a:spcPct val="90000"/>
              </a:lnSpc>
            </a:pPr>
            <a:r>
              <a:rPr lang="en-US" altLang="zh-TW" sz="2800" dirty="0">
                <a:ea typeface="新細明體" pitchFamily="18" charset="-120"/>
              </a:rPr>
              <a:t>endpoint detection</a:t>
            </a:r>
            <a:endParaRPr lang="en-US" altLang="zh-CN" sz="2800" dirty="0">
              <a:ea typeface="新細明體" pitchFamily="18" charset="-120"/>
            </a:endParaRPr>
          </a:p>
          <a:p>
            <a:pPr lvl="1" eaLnBrk="1" hangingPunct="1">
              <a:lnSpc>
                <a:spcPct val="90000"/>
              </a:lnSpc>
            </a:pPr>
            <a:r>
              <a:rPr lang="en-US" altLang="zh-CN" sz="2800" dirty="0">
                <a:ea typeface="新細明體" pitchFamily="18" charset="-120"/>
              </a:rPr>
              <a:t>Pre-emphasis</a:t>
            </a:r>
          </a:p>
          <a:p>
            <a:pPr lvl="1" eaLnBrk="1" hangingPunct="1">
              <a:lnSpc>
                <a:spcPct val="90000"/>
              </a:lnSpc>
            </a:pPr>
            <a:r>
              <a:rPr lang="en-US" altLang="zh-CN" sz="2800" dirty="0">
                <a:ea typeface="新細明體" pitchFamily="18" charset="-120"/>
              </a:rPr>
              <a:t>Frame blocking and windowing</a:t>
            </a:r>
          </a:p>
          <a:p>
            <a:pPr lvl="1" eaLnBrk="1" hangingPunct="1">
              <a:lnSpc>
                <a:spcPct val="90000"/>
              </a:lnSpc>
            </a:pPr>
            <a:r>
              <a:rPr lang="en-US" altLang="zh-TW" sz="2800" dirty="0">
                <a:ea typeface="新細明體" pitchFamily="18" charset="-120"/>
              </a:rPr>
              <a:t>distortion measure methods</a:t>
            </a:r>
          </a:p>
          <a:p>
            <a:pPr eaLnBrk="1" hangingPunct="1">
              <a:lnSpc>
                <a:spcPct val="90000"/>
              </a:lnSpc>
            </a:pPr>
            <a:r>
              <a:rPr lang="en-US" altLang="zh-TW" dirty="0">
                <a:ea typeface="新細明體" pitchFamily="18" charset="-120"/>
              </a:rPr>
              <a:t>Comparison methods</a:t>
            </a:r>
          </a:p>
          <a:p>
            <a:pPr lvl="1" eaLnBrk="1" hangingPunct="1">
              <a:lnSpc>
                <a:spcPct val="90000"/>
              </a:lnSpc>
            </a:pPr>
            <a:r>
              <a:rPr lang="en-US" altLang="zh-TW" sz="2800" dirty="0">
                <a:ea typeface="新細明體" pitchFamily="18" charset="-120"/>
              </a:rPr>
              <a:t>Vector quantization</a:t>
            </a:r>
          </a:p>
          <a:p>
            <a:pPr lvl="1" eaLnBrk="1" hangingPunct="1">
              <a:lnSpc>
                <a:spcPct val="90000"/>
              </a:lnSpc>
            </a:pPr>
            <a:r>
              <a:rPr lang="en-US" altLang="zh-TW" sz="2800" dirty="0">
                <a:ea typeface="新細明體" pitchFamily="18" charset="-120"/>
              </a:rPr>
              <a:t>Dynamic programming</a:t>
            </a:r>
          </a:p>
          <a:p>
            <a:pPr lvl="1" eaLnBrk="1" hangingPunct="1">
              <a:lnSpc>
                <a:spcPct val="90000"/>
              </a:lnSpc>
            </a:pPr>
            <a:r>
              <a:rPr lang="en-US" altLang="zh-TW" sz="2800" dirty="0">
                <a:ea typeface="新細明體" pitchFamily="18" charset="-120"/>
              </a:rPr>
              <a:t>Hidden Markov Model</a:t>
            </a:r>
          </a:p>
        </p:txBody>
      </p:sp>
      <p:sp>
        <p:nvSpPr>
          <p:cNvPr id="2" name="Footer Placeholder 1">
            <a:extLst>
              <a:ext uri="{FF2B5EF4-FFF2-40B4-BE49-F238E27FC236}">
                <a16:creationId xmlns:a16="http://schemas.microsoft.com/office/drawing/2014/main" id="{4D710320-BE83-4646-BFB5-9D9D044184F8}"/>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68AE8339-7330-4A8D-9FD3-735C8A03296E}"/>
              </a:ext>
            </a:extLst>
          </p:cNvPr>
          <p:cNvSpPr>
            <a:spLocks noGrp="1"/>
          </p:cNvSpPr>
          <p:nvPr>
            <p:ph type="sldNum" sz="quarter" idx="12"/>
          </p:nvPr>
        </p:nvSpPr>
        <p:spPr/>
        <p:txBody>
          <a:bodyPr/>
          <a:lstStyle/>
          <a:p>
            <a:fld id="{C00EF027-BAE4-4B2B-B4D5-2754FF5E55FD}"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45C6-F2E1-E9A7-C1C5-0417EAB11D4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580CF4F-AD37-4554-CE8A-A2EEBCEF1A10}"/>
              </a:ext>
            </a:extLst>
          </p:cNvPr>
          <p:cNvSpPr>
            <a:spLocks noGrp="1"/>
          </p:cNvSpPr>
          <p:nvPr>
            <p:ph idx="1"/>
          </p:nvPr>
        </p:nvSpPr>
        <p:spPr/>
        <p:txBody>
          <a:bodyPr>
            <a:normAutofit/>
          </a:bodyPr>
          <a:lstStyle/>
          <a:p>
            <a:r>
              <a:rPr lang="en-US" dirty="0">
                <a:effectLst/>
                <a:latin typeface="Calibri" panose="020F0502020204030204" pitchFamily="34" charset="0"/>
                <a:ea typeface="Times New Roman" panose="02020603050405020304" pitchFamily="18" charset="0"/>
                <a:cs typeface="Times New Roman" panose="02020603050405020304" pitchFamily="18" charset="0"/>
              </a:rPr>
              <a:t>A speech signal is 0.8 seconds in duration. A frame blocking method is applied to obtain the frames, the frame size is 20ms and non-overlapping region is 5ms. Estimate how many frames (+/-1 accuracy allowed) will you obtain for this signal.</a:t>
            </a:r>
          </a:p>
          <a:p>
            <a:r>
              <a:rPr lang="en-US" dirty="0">
                <a:latin typeface="Calibri" panose="020F0502020204030204" pitchFamily="34" charset="0"/>
                <a:ea typeface="Calibri" panose="020F0502020204030204" pitchFamily="34" charset="0"/>
                <a:cs typeface="Times New Roman" panose="02020603050405020304" pitchFamily="18" charset="0"/>
              </a:rPr>
              <a:t>Answer: </a:t>
            </a:r>
          </a:p>
          <a:p>
            <a:r>
              <a:rPr lang="en-US" dirty="0">
                <a:effectLst/>
                <a:latin typeface="Calibri" panose="020F0502020204030204" pitchFamily="34" charset="0"/>
                <a:ea typeface="Calibri" panose="020F0502020204030204" pitchFamily="34" charset="0"/>
                <a:cs typeface="Times New Roman" panose="02020603050405020304" pitchFamily="18" charset="0"/>
              </a:rPr>
              <a:t>(Duration - </a:t>
            </a:r>
            <a:r>
              <a:rPr lang="en-US" dirty="0" err="1">
                <a:effectLst/>
                <a:latin typeface="Calibri" panose="020F0502020204030204" pitchFamily="34" charset="0"/>
                <a:ea typeface="Calibri" panose="020F0502020204030204" pitchFamily="34" charset="0"/>
                <a:cs typeface="Times New Roman" panose="02020603050405020304" pitchFamily="18" charset="0"/>
              </a:rPr>
              <a:t>frame_size</a:t>
            </a:r>
            <a:r>
              <a:rPr lang="en-US" dirty="0">
                <a:effectLst/>
                <a:latin typeface="Calibri" panose="020F0502020204030204" pitchFamily="34" charset="0"/>
                <a:ea typeface="Calibri" panose="020F0502020204030204" pitchFamily="34" charset="0"/>
                <a:cs typeface="Times New Roman" panose="02020603050405020304" pitchFamily="18" charset="0"/>
              </a:rPr>
              <a:t>)/non-</a:t>
            </a:r>
            <a:r>
              <a:rPr lang="en-US" dirty="0" err="1">
                <a:effectLst/>
                <a:latin typeface="Calibri" panose="020F0502020204030204" pitchFamily="34" charset="0"/>
                <a:ea typeface="Calibri" panose="020F0502020204030204" pitchFamily="34" charset="0"/>
                <a:cs typeface="Times New Roman" panose="02020603050405020304" pitchFamily="18" charset="0"/>
              </a:rPr>
              <a:t>overlapping_region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Calibri" panose="020F0502020204030204" pitchFamily="34" charset="0"/>
                <a:ea typeface="Calibri" panose="020F0502020204030204" pitchFamily="34" charset="0"/>
                <a:cs typeface="Times New Roman" panose="02020603050405020304" pitchFamily="18" charset="0"/>
              </a:rPr>
              <a:t>(800-20)/5=156 frames</a:t>
            </a:r>
          </a:p>
          <a:p>
            <a:endParaRPr lang="en-US" dirty="0"/>
          </a:p>
        </p:txBody>
      </p:sp>
      <p:sp>
        <p:nvSpPr>
          <p:cNvPr id="4" name="Footer Placeholder 3">
            <a:extLst>
              <a:ext uri="{FF2B5EF4-FFF2-40B4-BE49-F238E27FC236}">
                <a16:creationId xmlns:a16="http://schemas.microsoft.com/office/drawing/2014/main" id="{97CF35AC-FF6D-9F40-6700-369DD976CFF8}"/>
              </a:ext>
            </a:extLst>
          </p:cNvPr>
          <p:cNvSpPr>
            <a:spLocks noGrp="1"/>
          </p:cNvSpPr>
          <p:nvPr>
            <p:ph type="ftr" sz="quarter" idx="11"/>
          </p:nvPr>
        </p:nvSpPr>
        <p:spPr/>
        <p:txBody>
          <a:bodyPr/>
          <a:lstStyle/>
          <a:p>
            <a:pPr>
              <a:defRPr/>
            </a:pPr>
            <a:r>
              <a:rPr lang="en-US" altLang="zh-CN"/>
              <a:t>Speech recognition techniques, v.2b</a:t>
            </a:r>
          </a:p>
        </p:txBody>
      </p:sp>
      <p:sp>
        <p:nvSpPr>
          <p:cNvPr id="5" name="Slide Number Placeholder 4">
            <a:extLst>
              <a:ext uri="{FF2B5EF4-FFF2-40B4-BE49-F238E27FC236}">
                <a16:creationId xmlns:a16="http://schemas.microsoft.com/office/drawing/2014/main" id="{EE61C4B7-5260-40D9-5C2F-D83B31C8568D}"/>
              </a:ext>
            </a:extLst>
          </p:cNvPr>
          <p:cNvSpPr>
            <a:spLocks noGrp="1"/>
          </p:cNvSpPr>
          <p:nvPr>
            <p:ph type="sldNum" sz="quarter" idx="12"/>
          </p:nvPr>
        </p:nvSpPr>
        <p:spPr/>
        <p:txBody>
          <a:bodyPr/>
          <a:lstStyle/>
          <a:p>
            <a:fld id="{C00EF027-BAE4-4B2B-B4D5-2754FF5E55FD}" type="slidenum">
              <a:rPr lang="en-US" altLang="en-US" smtClean="0"/>
              <a:pPr/>
              <a:t>30</a:t>
            </a:fld>
            <a:endParaRPr lang="en-US" altLang="en-US"/>
          </a:p>
        </p:txBody>
      </p:sp>
    </p:spTree>
    <p:extLst>
      <p:ext uri="{BB962C8B-B14F-4D97-AF65-F5344CB8AC3E}">
        <p14:creationId xmlns:p14="http://schemas.microsoft.com/office/powerpoint/2010/main" val="3542601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1026"/>
          <p:cNvSpPr>
            <a:spLocks noGrp="1" noChangeArrowheads="1"/>
          </p:cNvSpPr>
          <p:nvPr>
            <p:ph type="title"/>
          </p:nvPr>
        </p:nvSpPr>
        <p:spPr>
          <a:noFill/>
        </p:spPr>
        <p:txBody>
          <a:bodyPr lIns="92075" tIns="46038" rIns="92075" bIns="46038" anchor="ctr">
            <a:normAutofit fontScale="90000"/>
          </a:bodyPr>
          <a:lstStyle/>
          <a:p>
            <a:pPr eaLnBrk="1" hangingPunct="1"/>
            <a:r>
              <a:rPr lang="en-US" altLang="zh-TW">
                <a:ea typeface="新細明體" pitchFamily="18" charset="-120"/>
              </a:rPr>
              <a:t>Example of an isolated 10-word recognition system</a:t>
            </a:r>
          </a:p>
        </p:txBody>
      </p:sp>
      <p:sp>
        <p:nvSpPr>
          <p:cNvPr id="32773" name="Rectangle 1027"/>
          <p:cNvSpPr>
            <a:spLocks noGrp="1" noChangeArrowheads="1"/>
          </p:cNvSpPr>
          <p:nvPr>
            <p:ph idx="1"/>
          </p:nvPr>
        </p:nvSpPr>
        <p:spPr>
          <a:noFill/>
        </p:spPr>
        <p:txBody>
          <a:bodyPr lIns="92075" tIns="46038" rIns="92075" bIns="46038">
            <a:normAutofit fontScale="92500" lnSpcReduction="10000"/>
          </a:bodyPr>
          <a:lstStyle/>
          <a:p>
            <a:pPr eaLnBrk="1" hangingPunct="1"/>
            <a:r>
              <a:rPr lang="en-US" altLang="zh-TW" dirty="0">
                <a:ea typeface="新細明體" pitchFamily="18" charset="-120"/>
              </a:rPr>
              <a:t>A word (with duration 1 second) is recorded 5 times to train the system, so there are 5x10 templates.</a:t>
            </a:r>
          </a:p>
          <a:p>
            <a:pPr eaLnBrk="1" hangingPunct="1"/>
            <a:r>
              <a:rPr lang="en-US" altLang="zh-TW" dirty="0">
                <a:ea typeface="新細明體" pitchFamily="18" charset="-120"/>
              </a:rPr>
              <a:t>Sampling freq.. = 16KHz, 16-bit, so each sample has 16,000 integers.</a:t>
            </a:r>
          </a:p>
          <a:p>
            <a:pPr eaLnBrk="1" hangingPunct="1"/>
            <a:r>
              <a:rPr lang="en-US" altLang="zh-TW" dirty="0">
                <a:ea typeface="新細明體" pitchFamily="18" charset="-120"/>
              </a:rPr>
              <a:t>Each frame is 20ms, overlapping 50%, so there are about =(duration-</a:t>
            </a:r>
            <a:r>
              <a:rPr lang="en-US" altLang="zh-TW" dirty="0" err="1">
                <a:ea typeface="新細明體" pitchFamily="18" charset="-120"/>
              </a:rPr>
              <a:t>frame_size</a:t>
            </a:r>
            <a:r>
              <a:rPr lang="en-US" altLang="zh-TW" dirty="0">
                <a:ea typeface="新細明體" pitchFamily="18" charset="-120"/>
              </a:rPr>
              <a:t>)/overlapping=(1000-20)/10= 98 frames.</a:t>
            </a:r>
          </a:p>
          <a:p>
            <a:pPr eaLnBrk="1" hangingPunct="1"/>
            <a:r>
              <a:rPr lang="en-US" altLang="zh-TW" dirty="0">
                <a:ea typeface="新細明體" pitchFamily="18" charset="-120"/>
              </a:rPr>
              <a:t>For 12-ordered  LPC, each frame generates 12 LPC floating point numbers,, hence 12 cepstral coefficients C</a:t>
            </a:r>
            <a:r>
              <a:rPr lang="en-US" altLang="zh-TW" baseline="-25000" dirty="0">
                <a:ea typeface="新細明體" pitchFamily="18" charset="-120"/>
              </a:rPr>
              <a:t>1</a:t>
            </a:r>
            <a:r>
              <a:rPr lang="en-US" altLang="zh-TW" dirty="0">
                <a:ea typeface="新細明體" pitchFamily="18" charset="-120"/>
              </a:rPr>
              <a:t>,C</a:t>
            </a:r>
            <a:r>
              <a:rPr lang="en-US" altLang="zh-TW" baseline="-25000" dirty="0">
                <a:ea typeface="新細明體" pitchFamily="18" charset="-120"/>
              </a:rPr>
              <a:t>2</a:t>
            </a:r>
            <a:r>
              <a:rPr lang="en-US" altLang="zh-TW" dirty="0">
                <a:ea typeface="新細明體" pitchFamily="18" charset="-120"/>
              </a:rPr>
              <a:t>,..,C</a:t>
            </a:r>
            <a:r>
              <a:rPr lang="en-US" altLang="zh-TW" baseline="-25000" dirty="0">
                <a:ea typeface="新細明體" pitchFamily="18" charset="-120"/>
              </a:rPr>
              <a:t>12</a:t>
            </a:r>
            <a:r>
              <a:rPr lang="en-US" altLang="zh-TW" dirty="0">
                <a:ea typeface="新細明體" pitchFamily="18" charset="-120"/>
              </a:rPr>
              <a:t>.</a:t>
            </a:r>
          </a:p>
        </p:txBody>
      </p:sp>
      <p:sp>
        <p:nvSpPr>
          <p:cNvPr id="2" name="Footer Placeholder 1">
            <a:extLst>
              <a:ext uri="{FF2B5EF4-FFF2-40B4-BE49-F238E27FC236}">
                <a16:creationId xmlns:a16="http://schemas.microsoft.com/office/drawing/2014/main" id="{4E017AC5-A59A-4497-B3AD-08731426129B}"/>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34099526-72E4-4A32-A590-6D1A3BD6DF69}"/>
              </a:ext>
            </a:extLst>
          </p:cNvPr>
          <p:cNvSpPr>
            <a:spLocks noGrp="1"/>
          </p:cNvSpPr>
          <p:nvPr>
            <p:ph type="sldNum" sz="quarter" idx="12"/>
          </p:nvPr>
        </p:nvSpPr>
        <p:spPr/>
        <p:txBody>
          <a:bodyPr/>
          <a:lstStyle/>
          <a:p>
            <a:fld id="{C00EF027-BAE4-4B2B-B4D5-2754FF5E55FD}" type="slidenum">
              <a:rPr lang="en-US" altLang="en-US" smtClean="0"/>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noFill/>
        </p:spPr>
        <p:txBody>
          <a:bodyPr lIns="92075" tIns="46038" rIns="92075" bIns="46038" anchor="ctr"/>
          <a:lstStyle/>
          <a:p>
            <a:pPr eaLnBrk="1" hangingPunct="1"/>
            <a:r>
              <a:rPr lang="zh-TW" altLang="en-US">
                <a:ea typeface="新細明體" pitchFamily="18" charset="-120"/>
              </a:rPr>
              <a:t> </a:t>
            </a:r>
          </a:p>
        </p:txBody>
      </p:sp>
      <p:sp>
        <p:nvSpPr>
          <p:cNvPr id="33797" name="Rectangle 3"/>
          <p:cNvSpPr>
            <a:spLocks noGrp="1" noChangeArrowheads="1"/>
          </p:cNvSpPr>
          <p:nvPr>
            <p:ph idx="1"/>
          </p:nvPr>
        </p:nvSpPr>
        <p:spPr>
          <a:xfrm>
            <a:off x="495141" y="274638"/>
            <a:ext cx="9028271" cy="6446837"/>
          </a:xfrm>
          <a:noFill/>
        </p:spPr>
        <p:txBody>
          <a:bodyPr lIns="92075" tIns="46038" rIns="92075" bIns="46038">
            <a:normAutofit lnSpcReduction="10000"/>
          </a:bodyPr>
          <a:lstStyle/>
          <a:p>
            <a:pPr eaLnBrk="1" hangingPunct="1"/>
            <a:r>
              <a:rPr lang="en-US" altLang="zh-TW" sz="1600" dirty="0">
                <a:ea typeface="新細明體" pitchFamily="18" charset="-120"/>
              </a:rPr>
              <a:t>So, there are 5x10samples=5x10x98 frame</a:t>
            </a:r>
            <a:r>
              <a:rPr lang="en-US" altLang="zh-CN" sz="1600" dirty="0">
                <a:ea typeface="新細明體" pitchFamily="18" charset="-120"/>
              </a:rPr>
              <a:t>s</a:t>
            </a:r>
            <a:endParaRPr lang="en-US" altLang="zh-TW" sz="1600" dirty="0">
              <a:ea typeface="新細明體" pitchFamily="18" charset="-120"/>
            </a:endParaRPr>
          </a:p>
          <a:p>
            <a:pPr eaLnBrk="1" hangingPunct="1"/>
            <a:r>
              <a:rPr lang="en-US" altLang="zh-TW" sz="1600" dirty="0">
                <a:ea typeface="新細明體" pitchFamily="18" charset="-120"/>
              </a:rPr>
              <a:t>Each frame is described by a vector of 12-th dimensions (12 cepstral coefficients = 12 floating point numbers) </a:t>
            </a:r>
          </a:p>
          <a:p>
            <a:pPr eaLnBrk="1" hangingPunct="1"/>
            <a:r>
              <a:rPr lang="en-US" altLang="zh-TW" sz="1600" dirty="0">
                <a:ea typeface="新細明體" pitchFamily="18" charset="-120"/>
              </a:rPr>
              <a:t>Put all frames to train a code-book of size 64. So, each frame can be represented by an index ranged from 1 to 64 </a:t>
            </a:r>
            <a:r>
              <a:rPr lang="en-US" altLang="zh-TW" sz="1600" dirty="0">
                <a:solidFill>
                  <a:srgbClr val="FF0000"/>
                </a:solidFill>
                <a:ea typeface="新細明體" pitchFamily="18" charset="-120"/>
              </a:rPr>
              <a:t>(See ** below)</a:t>
            </a:r>
          </a:p>
          <a:p>
            <a:r>
              <a:rPr lang="en-US" altLang="zh-TW" sz="1600" dirty="0">
                <a:ea typeface="新細明體" pitchFamily="18" charset="-120"/>
              </a:rPr>
              <a:t>Use dynamic programming (DP) to compare an input with each of the templates based on the index </a:t>
            </a:r>
            <a:r>
              <a:rPr lang="en-US" altLang="zh-TW" sz="1600" dirty="0">
                <a:solidFill>
                  <a:srgbClr val="FF0000"/>
                </a:solidFill>
                <a:ea typeface="新細明體" pitchFamily="18" charset="-120"/>
              </a:rPr>
              <a:t>(See ** below)</a:t>
            </a:r>
            <a:r>
              <a:rPr lang="en-US" altLang="zh-TW" sz="1600" dirty="0">
                <a:ea typeface="新細明體" pitchFamily="18" charset="-120"/>
              </a:rPr>
              <a:t> to obtain the optimal result of minimum distortion.</a:t>
            </a:r>
          </a:p>
          <a:p>
            <a:pPr eaLnBrk="1" hangingPunct="1"/>
            <a:r>
              <a:rPr lang="en-US" altLang="zh-TW" sz="1600" dirty="0">
                <a:solidFill>
                  <a:srgbClr val="FF0000"/>
                </a:solidFill>
                <a:ea typeface="新細明體" pitchFamily="18" charset="-120"/>
              </a:rPr>
              <a:t>**Q&amp;A</a:t>
            </a:r>
          </a:p>
          <a:p>
            <a:pPr eaLnBrk="1" hangingPunct="1"/>
            <a:r>
              <a:rPr lang="en-US" altLang="zh-TW" sz="1600" dirty="0">
                <a:ea typeface="新細明體" pitchFamily="18" charset="-120"/>
              </a:rPr>
              <a:t>Question: How to </a:t>
            </a:r>
            <a:r>
              <a:rPr lang="en-US" sz="1600" dirty="0"/>
              <a:t>convert a frame to an index? </a:t>
            </a:r>
            <a:endParaRPr lang="en-US" altLang="zh-TW" sz="1600" dirty="0">
              <a:ea typeface="新細明體" pitchFamily="18" charset="-120"/>
            </a:endParaRPr>
          </a:p>
          <a:p>
            <a:r>
              <a:rPr lang="en-US" sz="1600" dirty="0"/>
              <a:t>Answer: Assume each word is 1 second, you choose 20 </a:t>
            </a:r>
            <a:r>
              <a:rPr lang="en-US" sz="1600" dirty="0" err="1"/>
              <a:t>ms</a:t>
            </a:r>
            <a:r>
              <a:rPr lang="en-US" sz="1600" dirty="0"/>
              <a:t> as the frame size, and if the non-overlapping time (hop time ) between 2 frames is 50% of 20ms (=10ms), you have </a:t>
            </a:r>
            <a:r>
              <a:rPr lang="en-US" altLang="zh-TW" sz="1600" dirty="0">
                <a:ea typeface="新細明體" pitchFamily="18" charset="-120"/>
              </a:rPr>
              <a:t>=(duration-</a:t>
            </a:r>
            <a:r>
              <a:rPr lang="en-US" altLang="zh-TW" sz="1600" dirty="0" err="1">
                <a:ea typeface="新細明體" pitchFamily="18" charset="-120"/>
              </a:rPr>
              <a:t>frame_size</a:t>
            </a:r>
            <a:r>
              <a:rPr lang="en-US" altLang="zh-TW" sz="1600" dirty="0">
                <a:ea typeface="新細明體" pitchFamily="18" charset="-120"/>
              </a:rPr>
              <a:t>)/overlapping =(1000-20)/10=</a:t>
            </a:r>
            <a:r>
              <a:rPr lang="en-US" sz="1600" dirty="0"/>
              <a:t>98 frames.</a:t>
            </a:r>
          </a:p>
          <a:p>
            <a:r>
              <a:rPr lang="en-US" sz="1600" dirty="0"/>
              <a:t>For a  frame </a:t>
            </a:r>
            <a:r>
              <a:rPr lang="en-US" sz="1600" dirty="0" err="1"/>
              <a:t>i</a:t>
            </a:r>
            <a:r>
              <a:rPr lang="en-US" sz="1600" dirty="0"/>
              <a:t>, you can obtain cepstral coefficients (such as MFCC) for that frame, i.e. 13 MFCC parameters: [C0,C1,C2, ... C12]_</a:t>
            </a:r>
            <a:r>
              <a:rPr lang="en-US" sz="1600" dirty="0" err="1"/>
              <a:t>frame_i</a:t>
            </a:r>
            <a:endParaRPr lang="en-US" sz="1600" dirty="0"/>
          </a:p>
          <a:p>
            <a:r>
              <a:rPr lang="en-US" sz="1600" dirty="0"/>
              <a:t>Because you have 5 recordings for each word (your target 10 words are 'one' to 'ten') , and each word has 99 frames , so altogether there are 5*10 *98 = 4900 frames. </a:t>
            </a:r>
            <a:br>
              <a:rPr lang="en-US" sz="1600" dirty="0"/>
            </a:br>
            <a:r>
              <a:rPr lang="en-US" sz="1600" dirty="0"/>
              <a:t>Imagine you have an MFCC-space of 13 dimensions, and each frame( [C0,C1,C2, ... C12]_</a:t>
            </a:r>
            <a:r>
              <a:rPr lang="en-US" sz="1600" dirty="0" err="1"/>
              <a:t>frame_i</a:t>
            </a:r>
            <a:r>
              <a:rPr lang="en-US" sz="1600" dirty="0"/>
              <a:t>) is a point in that space.</a:t>
            </a:r>
          </a:p>
          <a:p>
            <a:r>
              <a:rPr lang="en-US" sz="1600" dirty="0"/>
              <a:t>So, you have 4950 points (each point represent a frame) in that space, run a K-means algo. and assume there are  64 clusters, you will get 64 centroids. Then, you index the centroids from  1 to 64.</a:t>
            </a:r>
            <a:br>
              <a:rPr lang="en-US" sz="1600" dirty="0"/>
            </a:br>
            <a:r>
              <a:rPr lang="en-US" sz="1600" dirty="0"/>
              <a:t>However, it is not very accurate to use the index directly in the Dynamic Programming DP algorithm in the next slide, because the distortion(distance or difference) between two indexes is not the squared difference as in the note: (</a:t>
            </a:r>
            <a:r>
              <a:rPr lang="en-US" sz="1600" dirty="0" err="1"/>
              <a:t>index_i-index_j</a:t>
            </a:r>
            <a:r>
              <a:rPr lang="en-US" sz="1600" dirty="0"/>
              <a:t>)^2. To be more precise, it is the  distortion (Euclidean distance ) between the 2 points of </a:t>
            </a:r>
            <a:r>
              <a:rPr lang="en-US" sz="1600" dirty="0" err="1"/>
              <a:t>index_i</a:t>
            </a:r>
            <a:r>
              <a:rPr lang="en-US" sz="1600" dirty="0"/>
              <a:t>, </a:t>
            </a:r>
            <a:r>
              <a:rPr lang="en-US" sz="1600" dirty="0" err="1"/>
              <a:t>index_j</a:t>
            </a:r>
            <a:r>
              <a:rPr lang="en-US" sz="1600" dirty="0"/>
              <a:t> in the 13-dimensional MFCC space. The example  used in the next slide is just to illustrate the idea of Dynamic program, so a very crude description of the distortion function  (</a:t>
            </a:r>
            <a:r>
              <a:rPr lang="en-US" sz="1600" dirty="0" err="1"/>
              <a:t>index_i-index_j</a:t>
            </a:r>
            <a:r>
              <a:rPr lang="en-US" sz="1600" dirty="0"/>
              <a:t>)^2  is given in that slide. </a:t>
            </a:r>
            <a:endParaRPr lang="en-US" altLang="zh-TW" sz="1600" dirty="0"/>
          </a:p>
        </p:txBody>
      </p:sp>
      <p:sp>
        <p:nvSpPr>
          <p:cNvPr id="2" name="Footer Placeholder 1">
            <a:extLst>
              <a:ext uri="{FF2B5EF4-FFF2-40B4-BE49-F238E27FC236}">
                <a16:creationId xmlns:a16="http://schemas.microsoft.com/office/drawing/2014/main" id="{DD84C5CE-2C0D-457F-B48C-82EBF7E30381}"/>
              </a:ext>
            </a:extLst>
          </p:cNvPr>
          <p:cNvSpPr>
            <a:spLocks noGrp="1"/>
          </p:cNvSpPr>
          <p:nvPr>
            <p:ph type="ftr" sz="quarter" idx="11"/>
          </p:nvPr>
        </p:nvSpPr>
        <p:spPr/>
        <p:txBody>
          <a:bodyPr/>
          <a:lstStyle/>
          <a:p>
            <a:pPr>
              <a:defRPr/>
            </a:pPr>
            <a:r>
              <a:rPr lang="en-US" altLang="zh-CN" sz="1600">
                <a:solidFill>
                  <a:schemeClr val="tx1"/>
                </a:solidFill>
                <a:latin typeface="+mn-lt"/>
                <a:ea typeface="+mn-ea"/>
              </a:rPr>
              <a:t>Speech recognition techniques, v.2b</a:t>
            </a:r>
            <a:endParaRPr lang="en-US" altLang="zh-CN" dirty="0"/>
          </a:p>
        </p:txBody>
      </p:sp>
      <p:sp>
        <p:nvSpPr>
          <p:cNvPr id="3" name="Slide Number Placeholder 2">
            <a:extLst>
              <a:ext uri="{FF2B5EF4-FFF2-40B4-BE49-F238E27FC236}">
                <a16:creationId xmlns:a16="http://schemas.microsoft.com/office/drawing/2014/main" id="{B5970AC9-518F-4E37-932A-25780CA724FD}"/>
              </a:ext>
            </a:extLst>
          </p:cNvPr>
          <p:cNvSpPr>
            <a:spLocks noGrp="1"/>
          </p:cNvSpPr>
          <p:nvPr>
            <p:ph type="sldNum" sz="quarter" idx="12"/>
          </p:nvPr>
        </p:nvSpPr>
        <p:spPr/>
        <p:txBody>
          <a:bodyPr/>
          <a:lstStyle/>
          <a:p>
            <a:fld id="{C00EF027-BAE4-4B2B-B4D5-2754FF5E55FD}" type="slidenum">
              <a:rPr lang="en-US" altLang="en-US" smtClean="0"/>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noFill/>
        </p:spPr>
        <p:txBody>
          <a:bodyPr lIns="92075" tIns="46038" rIns="92075" bIns="46038" anchor="ctr"/>
          <a:lstStyle/>
          <a:p>
            <a:pPr eaLnBrk="1" hangingPunct="1"/>
            <a:r>
              <a:rPr lang="en-US" altLang="zh-CN">
                <a:ea typeface="新細明體" pitchFamily="18" charset="-120"/>
              </a:rPr>
              <a:t>Exercise 5.1: </a:t>
            </a:r>
            <a:r>
              <a:rPr lang="en-US" altLang="zh-TW">
                <a:ea typeface="新細明體" pitchFamily="18" charset="-120"/>
              </a:rPr>
              <a:t> for DP</a:t>
            </a:r>
          </a:p>
        </p:txBody>
      </p:sp>
      <p:sp>
        <p:nvSpPr>
          <p:cNvPr id="34821" name="Rectangle 3"/>
          <p:cNvSpPr>
            <a:spLocks noGrp="1" noChangeArrowheads="1"/>
          </p:cNvSpPr>
          <p:nvPr>
            <p:ph type="body" sz="half" idx="1"/>
          </p:nvPr>
        </p:nvSpPr>
        <p:spPr>
          <a:xfrm>
            <a:off x="495300" y="1600200"/>
            <a:ext cx="8723313" cy="4530725"/>
          </a:xfrm>
          <a:noFill/>
        </p:spPr>
        <p:txBody>
          <a:bodyPr lIns="92075" tIns="46038" rIns="92075" bIns="46038"/>
          <a:lstStyle/>
          <a:p>
            <a:pPr eaLnBrk="1" hangingPunct="1"/>
            <a:r>
              <a:rPr lang="en-US" altLang="zh-TW" sz="2400" dirty="0">
                <a:ea typeface="新細明體" pitchFamily="18" charset="-120"/>
              </a:rPr>
              <a:t>The VQ-LPC codes of the speech sounds of ‘</a:t>
            </a:r>
            <a:r>
              <a:rPr lang="en-US" altLang="zh-TW" sz="2400" dirty="0" err="1">
                <a:ea typeface="新細明體" pitchFamily="18" charset="-120"/>
              </a:rPr>
              <a:t>YES’and</a:t>
            </a:r>
            <a:r>
              <a:rPr lang="en-US" altLang="zh-TW" sz="2400" dirty="0">
                <a:ea typeface="新細明體" pitchFamily="18" charset="-120"/>
              </a:rPr>
              <a:t> ‘NO’ and an unknown ‘input’ are shown. </a:t>
            </a:r>
            <a:endParaRPr lang="en-US" altLang="zh-TW" sz="1600" dirty="0">
              <a:ea typeface="新細明體" pitchFamily="18" charset="-120"/>
            </a:endParaRPr>
          </a:p>
          <a:p>
            <a:r>
              <a:rPr lang="en-US" altLang="zh-TW" sz="2000" dirty="0">
                <a:ea typeface="新細明體" pitchFamily="18" charset="-120"/>
              </a:rPr>
              <a:t>Find </a:t>
            </a:r>
            <a:r>
              <a:rPr lang="en-US" altLang="zh-TW" sz="2000" dirty="0" err="1">
                <a:ea typeface="新細明體" pitchFamily="18" charset="-120"/>
              </a:rPr>
              <a:t>Op_</a:t>
            </a:r>
            <a:r>
              <a:rPr lang="en-US" altLang="zh-TW" sz="2000" baseline="-25000" dirty="0" err="1">
                <a:ea typeface="新細明體" pitchFamily="18" charset="-120"/>
              </a:rPr>
              <a:t>score</a:t>
            </a:r>
            <a:r>
              <a:rPr lang="en-US" altLang="zh-TW" sz="2000" dirty="0">
                <a:ea typeface="新細明體" pitchFamily="18" charset="-120"/>
              </a:rPr>
              <a:t>(reference=‘yes’, input) and </a:t>
            </a:r>
            <a:r>
              <a:rPr lang="en-US" altLang="zh-TW" sz="2000" dirty="0" err="1">
                <a:ea typeface="新細明體" pitchFamily="18" charset="-120"/>
              </a:rPr>
              <a:t>Op_</a:t>
            </a:r>
            <a:r>
              <a:rPr lang="en-US" altLang="zh-TW" sz="2000" baseline="-25000" dirty="0" err="1">
                <a:ea typeface="新細明體" pitchFamily="18" charset="-120"/>
              </a:rPr>
              <a:t>score</a:t>
            </a:r>
            <a:r>
              <a:rPr lang="en-US" altLang="zh-TW" sz="2000" dirty="0">
                <a:ea typeface="新細明體" pitchFamily="18" charset="-120"/>
              </a:rPr>
              <a:t>(reference=‘No’, input) , which is smaller?</a:t>
            </a:r>
          </a:p>
          <a:p>
            <a:r>
              <a:rPr lang="en-US" altLang="zh-TW" sz="2000" dirty="0">
                <a:ea typeface="新細明體" pitchFamily="18" charset="-120"/>
              </a:rPr>
              <a:t>Is the ‘input’ = ‘Yes’ or ‘NO’? {</a:t>
            </a:r>
            <a:r>
              <a:rPr lang="en-US" altLang="zh-TW" sz="1400" dirty="0" err="1">
                <a:ea typeface="新細明體" pitchFamily="18" charset="-120"/>
              </a:rPr>
              <a:t>ans</a:t>
            </a:r>
            <a:r>
              <a:rPr lang="en-US" altLang="zh-TW" sz="1400" dirty="0">
                <a:ea typeface="新細明體" pitchFamily="18" charset="-120"/>
              </a:rPr>
              <a:t>: is ‘Yes’, because</a:t>
            </a:r>
            <a:r>
              <a:rPr lang="en-US" altLang="zh-TW" sz="2000" dirty="0">
                <a:ea typeface="新細明體" pitchFamily="18" charset="-120"/>
              </a:rPr>
              <a:t> </a:t>
            </a:r>
            <a:r>
              <a:rPr lang="en-US" altLang="zh-TW" sz="1600" dirty="0" err="1">
                <a:ea typeface="新細明體" pitchFamily="18" charset="-120"/>
              </a:rPr>
              <a:t>Op_</a:t>
            </a:r>
            <a:r>
              <a:rPr lang="en-US" altLang="zh-TW" sz="1600" baseline="-25000" dirty="0" err="1">
                <a:ea typeface="新細明體" pitchFamily="18" charset="-120"/>
              </a:rPr>
              <a:t>score</a:t>
            </a:r>
            <a:r>
              <a:rPr lang="en-US" altLang="zh-TW" sz="1600" dirty="0">
                <a:ea typeface="新細明體" pitchFamily="18" charset="-120"/>
              </a:rPr>
              <a:t>(reference=‘yes’, input) is smaller}</a:t>
            </a:r>
            <a:endParaRPr lang="en-US" altLang="zh-TW" sz="2000" dirty="0">
              <a:ea typeface="新細明體" pitchFamily="18" charset="-120"/>
            </a:endParaRPr>
          </a:p>
        </p:txBody>
      </p:sp>
      <p:graphicFrame>
        <p:nvGraphicFramePr>
          <p:cNvPr id="34823" name="Object 7"/>
          <p:cNvGraphicFramePr>
            <a:graphicFrameLocks noGrp="1" noChangeAspect="1"/>
          </p:cNvGraphicFramePr>
          <p:nvPr>
            <p:ph sz="half" idx="2"/>
            <p:extLst>
              <p:ext uri="{D42A27DB-BD31-4B8C-83A1-F6EECF244321}">
                <p14:modId xmlns:p14="http://schemas.microsoft.com/office/powerpoint/2010/main" val="2349482915"/>
              </p:ext>
            </p:extLst>
          </p:nvPr>
        </p:nvGraphicFramePr>
        <p:xfrm>
          <a:off x="2152933" y="3464709"/>
          <a:ext cx="4379912" cy="1049338"/>
        </p:xfrm>
        <a:graphic>
          <a:graphicData uri="http://schemas.openxmlformats.org/presentationml/2006/ole">
            <mc:AlternateContent xmlns:mc="http://schemas.openxmlformats.org/markup-compatibility/2006">
              <mc:Choice xmlns:v="urn:schemas-microsoft-com:vml" Requires="v">
                <p:oleObj name="Equation" r:id="rId2" imgW="1803400" imgH="431800" progId="Equation.3">
                  <p:embed/>
                </p:oleObj>
              </mc:Choice>
              <mc:Fallback>
                <p:oleObj name="Equation" r:id="rId2" imgW="1803400" imgH="4318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933" y="3464709"/>
                        <a:ext cx="4379912" cy="1049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4"/>
          <p:cNvGraphicFramePr>
            <a:graphicFrameLocks/>
          </p:cNvGraphicFramePr>
          <p:nvPr/>
        </p:nvGraphicFramePr>
        <p:xfrm>
          <a:off x="1293813" y="4724400"/>
          <a:ext cx="7573962" cy="1082675"/>
        </p:xfrm>
        <a:graphic>
          <a:graphicData uri="http://schemas.openxmlformats.org/presentationml/2006/ole">
            <mc:AlternateContent xmlns:mc="http://schemas.openxmlformats.org/markup-compatibility/2006">
              <mc:Choice xmlns:v="urn:schemas-microsoft-com:vml" Requires="v">
                <p:oleObj name="Worksheet" r:id="rId4" imgW="6103620" imgH="876300" progId="Excel.Sheet.8">
                  <p:embed/>
                </p:oleObj>
              </mc:Choice>
              <mc:Fallback>
                <p:oleObj name="Worksheet" r:id="rId4" imgW="6103620" imgH="876300" progId="Excel.Shee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3813" y="4724400"/>
                        <a:ext cx="7573962"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F8944EED-6A87-410B-924B-316FDE992D0D}"/>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9E00BEAA-E3CA-4000-8972-2946935AA899}"/>
              </a:ext>
            </a:extLst>
          </p:cNvPr>
          <p:cNvSpPr>
            <a:spLocks noGrp="1"/>
          </p:cNvSpPr>
          <p:nvPr>
            <p:ph type="sldNum" sz="quarter" idx="12"/>
          </p:nvPr>
        </p:nvSpPr>
        <p:spPr/>
        <p:txBody>
          <a:bodyPr/>
          <a:lstStyle/>
          <a:p>
            <a:fld id="{F655D5F6-FAFC-4BD8-A778-50BE8206BBEA}" type="slidenum">
              <a:rPr lang="en-US" altLang="en-US" smtClean="0"/>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5"/>
          <p:cNvSpPr>
            <a:spLocks noGrp="1" noChangeArrowheads="1"/>
          </p:cNvSpPr>
          <p:nvPr>
            <p:ph type="title"/>
          </p:nvPr>
        </p:nvSpPr>
        <p:spPr/>
        <p:txBody>
          <a:bodyPr/>
          <a:lstStyle/>
          <a:p>
            <a:pPr eaLnBrk="1" hangingPunct="1"/>
            <a:r>
              <a:rPr lang="en-US" altLang="zh-CN">
                <a:ea typeface="SimSun" pitchFamily="2" charset="-122"/>
              </a:rPr>
              <a:t> </a:t>
            </a:r>
            <a:endParaRPr lang="en-US" altLang="en-US"/>
          </a:p>
        </p:txBody>
      </p:sp>
      <p:sp>
        <p:nvSpPr>
          <p:cNvPr id="35845" name="Rectangle 3"/>
          <p:cNvSpPr>
            <a:spLocks noGrp="1" noChangeArrowheads="1"/>
          </p:cNvSpPr>
          <p:nvPr>
            <p:ph type="body" sz="half" idx="1"/>
          </p:nvPr>
        </p:nvSpPr>
        <p:spPr/>
        <p:txBody>
          <a:bodyPr/>
          <a:lstStyle/>
          <a:p>
            <a:pPr eaLnBrk="1" hangingPunct="1"/>
            <a:r>
              <a:rPr lang="en-US" altLang="zh-CN" sz="2400">
                <a:ea typeface="SimSun" pitchFamily="2" charset="-122"/>
              </a:rPr>
              <a:t> </a:t>
            </a:r>
            <a:endParaRPr lang="en-US" altLang="en-US" sz="2400"/>
          </a:p>
        </p:txBody>
      </p:sp>
      <p:graphicFrame>
        <p:nvGraphicFramePr>
          <p:cNvPr id="35846" name="Object 4"/>
          <p:cNvGraphicFramePr>
            <a:graphicFrameLocks noGrp="1" noChangeAspect="1"/>
          </p:cNvGraphicFramePr>
          <p:nvPr>
            <p:ph sz="quarter" idx="2"/>
          </p:nvPr>
        </p:nvGraphicFramePr>
        <p:xfrm>
          <a:off x="1141413" y="1204913"/>
          <a:ext cx="7239000" cy="5651500"/>
        </p:xfrm>
        <a:graphic>
          <a:graphicData uri="http://schemas.openxmlformats.org/presentationml/2006/ole">
            <mc:AlternateContent xmlns:mc="http://schemas.openxmlformats.org/markup-compatibility/2006">
              <mc:Choice xmlns:v="urn:schemas-microsoft-com:vml" Requires="v">
                <p:oleObj name="Worksheet" r:id="rId2" imgW="6713166" imgH="5242488" progId="Excel.Sheet.8">
                  <p:embed/>
                </p:oleObj>
              </mc:Choice>
              <mc:Fallback>
                <p:oleObj name="Worksheet" r:id="rId2" imgW="6713166" imgH="5242488" progId="Excel.Shee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3" y="1204913"/>
                        <a:ext cx="7239000" cy="565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7"/>
          <p:cNvGraphicFramePr>
            <a:graphicFrameLocks noGrp="1"/>
          </p:cNvGraphicFramePr>
          <p:nvPr>
            <p:ph sz="quarter" idx="3"/>
          </p:nvPr>
        </p:nvGraphicFramePr>
        <p:xfrm>
          <a:off x="1293813" y="101600"/>
          <a:ext cx="4953000" cy="711200"/>
        </p:xfrm>
        <a:graphic>
          <a:graphicData uri="http://schemas.openxmlformats.org/presentationml/2006/ole">
            <mc:AlternateContent xmlns:mc="http://schemas.openxmlformats.org/markup-compatibility/2006">
              <mc:Choice xmlns:v="urn:schemas-microsoft-com:vml" Requires="v">
                <p:oleObj name="Worksheet" r:id="rId4" imgW="6103620" imgH="876300" progId="Excel.Sheet.8">
                  <p:embed/>
                </p:oleObj>
              </mc:Choice>
              <mc:Fallback>
                <p:oleObj name="Worksheet" r:id="rId4" imgW="6103620" imgH="876300" progId="Excel.Sheet.8">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3813" y="101600"/>
                        <a:ext cx="4953000"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FE691E80-A8D1-4774-A326-E98E25F42A0D}"/>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FAD17422-9B48-4398-919B-9245262F0C1A}"/>
              </a:ext>
            </a:extLst>
          </p:cNvPr>
          <p:cNvSpPr>
            <a:spLocks noGrp="1"/>
          </p:cNvSpPr>
          <p:nvPr>
            <p:ph type="sldNum" sz="quarter" idx="12"/>
          </p:nvPr>
        </p:nvSpPr>
        <p:spPr/>
        <p:txBody>
          <a:bodyPr/>
          <a:lstStyle/>
          <a:p>
            <a:fld id="{69D3AF2E-0F76-467B-8A57-FC3BABA895ED}" type="slidenum">
              <a:rPr lang="en-US" altLang="en-US" smtClean="0"/>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fontScale="90000"/>
          </a:bodyPr>
          <a:lstStyle/>
          <a:p>
            <a:r>
              <a:rPr lang="en-US" dirty="0"/>
              <a:t>Confusion matrix table: an example</a:t>
            </a:r>
            <a:br>
              <a:rPr lang="en-US" dirty="0"/>
            </a:br>
            <a:r>
              <a:rPr lang="en-US" sz="2700" dirty="0">
                <a:hlinkClick r:id="rId2"/>
              </a:rPr>
              <a:t>https://en.wikipedia.org/wiki/Confusion_matrix</a:t>
            </a:r>
            <a:br>
              <a:rPr lang="en-US" dirty="0"/>
            </a:br>
            <a:endParaRPr lang="en-US" dirty="0"/>
          </a:p>
        </p:txBody>
      </p:sp>
      <p:sp>
        <p:nvSpPr>
          <p:cNvPr id="12" name="Content Placeholder 11"/>
          <p:cNvSpPr>
            <a:spLocks noGrp="1"/>
          </p:cNvSpPr>
          <p:nvPr>
            <p:ph idx="1"/>
          </p:nvPr>
        </p:nvSpPr>
        <p:spPr>
          <a:xfrm>
            <a:off x="379412" y="990600"/>
            <a:ext cx="9523413" cy="4830764"/>
          </a:xfrm>
        </p:spPr>
        <p:txBody>
          <a:bodyPr/>
          <a:lstStyle/>
          <a:p>
            <a:r>
              <a:rPr lang="en-US" sz="2000" dirty="0"/>
              <a:t>Example: A speech recognition system for 5 words of different types of fruits</a:t>
            </a:r>
          </a:p>
          <a:p>
            <a:r>
              <a:rPr lang="en-US" sz="2000" dirty="0"/>
              <a:t>The confusion table contains optimal distortion scores  between entries in the reference class and unknown input.</a:t>
            </a:r>
          </a:p>
          <a:p>
            <a:r>
              <a:rPr lang="en-US" sz="2000" dirty="0"/>
              <a:t>For every reference/input pair , find the distortion and accumulated score, then </a:t>
            </a:r>
            <a:r>
              <a:rPr lang="en-US" sz="2000" dirty="0" err="1"/>
              <a:t>Op</a:t>
            </a:r>
            <a:r>
              <a:rPr lang="en-US" sz="2000" baseline="-25000" dirty="0" err="1"/>
              <a:t>score</a:t>
            </a:r>
            <a:r>
              <a:rPr lang="en-US" sz="2000" dirty="0"/>
              <a:t>.</a:t>
            </a:r>
          </a:p>
          <a:p>
            <a:r>
              <a:rPr lang="en-US" sz="2000" dirty="0"/>
              <a:t>As shown in the table, if the type matched (e.g. reference class =Pear, input =Pear), then </a:t>
            </a:r>
            <a:r>
              <a:rPr lang="en-US" sz="2000" dirty="0" err="1"/>
              <a:t>Op</a:t>
            </a:r>
            <a:r>
              <a:rPr lang="en-US" sz="2000" baseline="-25000" dirty="0" err="1"/>
              <a:t>score</a:t>
            </a:r>
            <a:r>
              <a:rPr lang="en-US" sz="2000" dirty="0"/>
              <a:t>( </a:t>
            </a:r>
            <a:r>
              <a:rPr lang="en-US" sz="2000" dirty="0" err="1"/>
              <a:t>Pear,Pear</a:t>
            </a:r>
            <a:r>
              <a:rPr lang="en-US" sz="2000" dirty="0"/>
              <a:t>) the accumulated distortion score is low. Therefore, the diagonal of the table should contain the lower scores.</a:t>
            </a:r>
          </a:p>
          <a:p>
            <a:r>
              <a:rPr lang="en-US" sz="2000" dirty="0"/>
              <a:t>Recall: The optimal distortion score (</a:t>
            </a:r>
            <a:r>
              <a:rPr lang="en-US" sz="2000" dirty="0" err="1"/>
              <a:t>Op</a:t>
            </a:r>
            <a:r>
              <a:rPr lang="en-US" sz="2000" baseline="-25000" dirty="0" err="1"/>
              <a:t>score</a:t>
            </a:r>
            <a:r>
              <a:rPr lang="en-US" sz="2000" dirty="0"/>
              <a:t>)should be located at the top row or </a:t>
            </a:r>
            <a:r>
              <a:rPr lang="en-US" sz="2000" dirty="0">
                <a:solidFill>
                  <a:srgbClr val="FF0000"/>
                </a:solidFill>
              </a:rPr>
              <a:t>right-column</a:t>
            </a:r>
            <a:r>
              <a:rPr lang="en-US" sz="2000" dirty="0"/>
              <a:t> (outside the restricted regions) of the accumulated table, see previous slides.</a:t>
            </a:r>
          </a:p>
          <a:p>
            <a:endParaRPr lang="en-US" sz="2000" dirty="0"/>
          </a:p>
        </p:txBody>
      </p:sp>
      <p:graphicFrame>
        <p:nvGraphicFramePr>
          <p:cNvPr id="17" name="Table 16"/>
          <p:cNvGraphicFramePr>
            <a:graphicFrameLocks noGrp="1"/>
          </p:cNvGraphicFramePr>
          <p:nvPr>
            <p:extLst>
              <p:ext uri="{D42A27DB-BD31-4B8C-83A1-F6EECF244321}">
                <p14:modId xmlns:p14="http://schemas.microsoft.com/office/powerpoint/2010/main" val="3751336139"/>
              </p:ext>
            </p:extLst>
          </p:nvPr>
        </p:nvGraphicFramePr>
        <p:xfrm>
          <a:off x="379412" y="4096900"/>
          <a:ext cx="8229599" cy="2753993"/>
        </p:xfrm>
        <a:graphic>
          <a:graphicData uri="http://schemas.openxmlformats.org/drawingml/2006/table">
            <a:tbl>
              <a:tblPr firstRow="1" bandRow="1">
                <a:tableStyleId>{5940675A-B579-460E-94D1-54222C63F5DA}</a:tableStyleId>
              </a:tblPr>
              <a:tblGrid>
                <a:gridCol w="1184390">
                  <a:extLst>
                    <a:ext uri="{9D8B030D-6E8A-4147-A177-3AD203B41FA5}">
                      <a16:colId xmlns:a16="http://schemas.microsoft.com/office/drawing/2014/main" val="20000"/>
                    </a:ext>
                  </a:extLst>
                </a:gridCol>
                <a:gridCol w="1184390">
                  <a:extLst>
                    <a:ext uri="{9D8B030D-6E8A-4147-A177-3AD203B41FA5}">
                      <a16:colId xmlns:a16="http://schemas.microsoft.com/office/drawing/2014/main" val="20001"/>
                    </a:ext>
                  </a:extLst>
                </a:gridCol>
                <a:gridCol w="1184390">
                  <a:extLst>
                    <a:ext uri="{9D8B030D-6E8A-4147-A177-3AD203B41FA5}">
                      <a16:colId xmlns:a16="http://schemas.microsoft.com/office/drawing/2014/main" val="20002"/>
                    </a:ext>
                  </a:extLst>
                </a:gridCol>
                <a:gridCol w="1184390">
                  <a:extLst>
                    <a:ext uri="{9D8B030D-6E8A-4147-A177-3AD203B41FA5}">
                      <a16:colId xmlns:a16="http://schemas.microsoft.com/office/drawing/2014/main" val="20003"/>
                    </a:ext>
                  </a:extLst>
                </a:gridCol>
                <a:gridCol w="1184390">
                  <a:extLst>
                    <a:ext uri="{9D8B030D-6E8A-4147-A177-3AD203B41FA5}">
                      <a16:colId xmlns:a16="http://schemas.microsoft.com/office/drawing/2014/main" val="20004"/>
                    </a:ext>
                  </a:extLst>
                </a:gridCol>
                <a:gridCol w="1184390">
                  <a:extLst>
                    <a:ext uri="{9D8B030D-6E8A-4147-A177-3AD203B41FA5}">
                      <a16:colId xmlns:a16="http://schemas.microsoft.com/office/drawing/2014/main" val="20005"/>
                    </a:ext>
                  </a:extLst>
                </a:gridCol>
                <a:gridCol w="1123259">
                  <a:extLst>
                    <a:ext uri="{9D8B030D-6E8A-4147-A177-3AD203B41FA5}">
                      <a16:colId xmlns:a16="http://schemas.microsoft.com/office/drawing/2014/main" val="20006"/>
                    </a:ext>
                  </a:extLst>
                </a:gridCol>
              </a:tblGrid>
              <a:tr h="370840">
                <a:tc rowSpan="2" gridSpan="2">
                  <a:txBody>
                    <a:bodyPr/>
                    <a:lstStyle/>
                    <a:p>
                      <a:endParaRPr lang="en-US" dirty="0"/>
                    </a:p>
                  </a:txBody>
                  <a:tcPr/>
                </a:tc>
                <a:tc rowSpan="2" hMerge="1">
                  <a:txBody>
                    <a:bodyPr/>
                    <a:lstStyle/>
                    <a:p>
                      <a:endParaRPr lang="en-US"/>
                    </a:p>
                  </a:txBody>
                  <a:tcPr/>
                </a:tc>
                <a:tc gridSpan="5">
                  <a:txBody>
                    <a:bodyPr/>
                    <a:lstStyle/>
                    <a:p>
                      <a:r>
                        <a:rPr lang="en-US" dirty="0"/>
                        <a:t>Actual class (reference class)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gridSpan="2" vMerge="1">
                  <a:txBody>
                    <a:bodyPr/>
                    <a:lstStyle/>
                    <a:p>
                      <a:endParaRPr lang="en-US" dirty="0"/>
                    </a:p>
                  </a:txBody>
                  <a:tcPr/>
                </a:tc>
                <a:tc hMerge="1" vMerge="1">
                  <a:txBody>
                    <a:bodyPr/>
                    <a:lstStyle/>
                    <a:p>
                      <a:endParaRPr lang="en-US" dirty="0"/>
                    </a:p>
                  </a:txBody>
                  <a:tcPr/>
                </a:tc>
                <a:tc>
                  <a:txBody>
                    <a:bodyPr/>
                    <a:lstStyle/>
                    <a:p>
                      <a:r>
                        <a:rPr lang="en-US" dirty="0"/>
                        <a:t>Apple</a:t>
                      </a:r>
                    </a:p>
                  </a:txBody>
                  <a:tcPr/>
                </a:tc>
                <a:tc>
                  <a:txBody>
                    <a:bodyPr/>
                    <a:lstStyle/>
                    <a:p>
                      <a:r>
                        <a:rPr lang="en-US" dirty="0"/>
                        <a:t>Lemon</a:t>
                      </a:r>
                    </a:p>
                  </a:txBody>
                  <a:tcPr/>
                </a:tc>
                <a:tc>
                  <a:txBody>
                    <a:bodyPr/>
                    <a:lstStyle/>
                    <a:p>
                      <a:r>
                        <a:rPr lang="en-US" dirty="0"/>
                        <a:t>Pear</a:t>
                      </a:r>
                    </a:p>
                  </a:txBody>
                  <a:tcPr/>
                </a:tc>
                <a:tc>
                  <a:txBody>
                    <a:bodyPr/>
                    <a:lstStyle/>
                    <a:p>
                      <a:r>
                        <a:rPr lang="en-US" dirty="0"/>
                        <a:t>Peach</a:t>
                      </a:r>
                    </a:p>
                  </a:txBody>
                  <a:tcPr/>
                </a:tc>
                <a:tc>
                  <a:txBody>
                    <a:bodyPr/>
                    <a:lstStyle/>
                    <a:p>
                      <a:r>
                        <a:rPr lang="en-US" dirty="0"/>
                        <a:t>Banana</a:t>
                      </a:r>
                    </a:p>
                  </a:txBody>
                  <a:tcPr/>
                </a:tc>
                <a:extLst>
                  <a:ext uri="{0D108BD9-81ED-4DB2-BD59-A6C34878D82A}">
                    <a16:rowId xmlns:a16="http://schemas.microsoft.com/office/drawing/2014/main" val="10001"/>
                  </a:ext>
                </a:extLst>
              </a:tr>
              <a:tr h="370840">
                <a:tc rowSpan="5">
                  <a:txBody>
                    <a:bodyPr/>
                    <a:lstStyle/>
                    <a:p>
                      <a:r>
                        <a:rPr lang="en-US" dirty="0"/>
                        <a:t>Predicted class</a:t>
                      </a:r>
                    </a:p>
                    <a:p>
                      <a:r>
                        <a:rPr lang="en-US" dirty="0"/>
                        <a:t>(unknown input)</a:t>
                      </a:r>
                    </a:p>
                    <a:p>
                      <a:endParaRPr lang="en-US" dirty="0"/>
                    </a:p>
                  </a:txBody>
                  <a:tcPr/>
                </a:tc>
                <a:tc>
                  <a:txBody>
                    <a:bodyPr/>
                    <a:lstStyle/>
                    <a:p>
                      <a:r>
                        <a:rPr lang="en-US" dirty="0"/>
                        <a:t>Apple</a:t>
                      </a:r>
                    </a:p>
                  </a:txBody>
                  <a:tcPr/>
                </a:tc>
                <a:tc>
                  <a:txBody>
                    <a:bodyPr/>
                    <a:lstStyle/>
                    <a:p>
                      <a:r>
                        <a:rPr lang="en-US" dirty="0"/>
                        <a:t>2</a:t>
                      </a:r>
                    </a:p>
                  </a:txBody>
                  <a:tcPr>
                    <a:solidFill>
                      <a:schemeClr val="tx2">
                        <a:lumMod val="20000"/>
                        <a:lumOff val="80000"/>
                      </a:schemeClr>
                    </a:solidFill>
                  </a:tcPr>
                </a:tc>
                <a:tc>
                  <a:txBody>
                    <a:bodyPr/>
                    <a:lstStyle/>
                    <a:p>
                      <a:r>
                        <a:rPr lang="en-US" dirty="0"/>
                        <a:t>10</a:t>
                      </a:r>
                    </a:p>
                  </a:txBody>
                  <a:tcPr/>
                </a:tc>
                <a:tc>
                  <a:txBody>
                    <a:bodyPr/>
                    <a:lstStyle/>
                    <a:p>
                      <a:r>
                        <a:rPr lang="en-US" dirty="0"/>
                        <a:t>14</a:t>
                      </a:r>
                    </a:p>
                  </a:txBody>
                  <a:tcPr/>
                </a:tc>
                <a:tc>
                  <a:txBody>
                    <a:bodyPr/>
                    <a:lstStyle/>
                    <a:p>
                      <a:r>
                        <a:rPr lang="en-US" dirty="0"/>
                        <a:t>7</a:t>
                      </a:r>
                    </a:p>
                  </a:txBody>
                  <a:tcPr/>
                </a:tc>
                <a:tc>
                  <a:txBody>
                    <a:bodyPr/>
                    <a:lstStyle/>
                    <a:p>
                      <a:r>
                        <a:rPr lang="en-US" dirty="0"/>
                        <a:t>11</a:t>
                      </a:r>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dirty="0"/>
                        <a:t>Lemon</a:t>
                      </a:r>
                    </a:p>
                  </a:txBody>
                  <a:tcPr/>
                </a:tc>
                <a:tc>
                  <a:txBody>
                    <a:bodyPr/>
                    <a:lstStyle/>
                    <a:p>
                      <a:r>
                        <a:rPr lang="en-US" dirty="0"/>
                        <a:t>21</a:t>
                      </a:r>
                    </a:p>
                  </a:txBody>
                  <a:tcPr/>
                </a:tc>
                <a:tc>
                  <a:txBody>
                    <a:bodyPr/>
                    <a:lstStyle/>
                    <a:p>
                      <a:pPr marL="0" algn="l" defTabSz="914400" rtl="0" eaLnBrk="1" latinLnBrk="0" hangingPunct="1"/>
                      <a:r>
                        <a:rPr lang="en-US" sz="1800" kern="1200" dirty="0">
                          <a:solidFill>
                            <a:schemeClr val="tx1"/>
                          </a:solidFill>
                          <a:latin typeface="+mn-lt"/>
                          <a:ea typeface="+mn-ea"/>
                          <a:cs typeface="+mn-cs"/>
                        </a:rPr>
                        <a:t>3</a:t>
                      </a:r>
                    </a:p>
                  </a:txBody>
                  <a:tcPr>
                    <a:solidFill>
                      <a:schemeClr val="tx2">
                        <a:lumMod val="20000"/>
                        <a:lumOff val="80000"/>
                      </a:schemeClr>
                    </a:solidFill>
                  </a:tcPr>
                </a:tc>
                <a:tc>
                  <a:txBody>
                    <a:bodyPr/>
                    <a:lstStyle/>
                    <a:p>
                      <a:r>
                        <a:rPr lang="en-US" dirty="0"/>
                        <a:t>9</a:t>
                      </a:r>
                    </a:p>
                  </a:txBody>
                  <a:tcPr/>
                </a:tc>
                <a:tc>
                  <a:txBody>
                    <a:bodyPr/>
                    <a:lstStyle/>
                    <a:p>
                      <a:r>
                        <a:rPr lang="en-US" dirty="0"/>
                        <a:t>9</a:t>
                      </a:r>
                    </a:p>
                  </a:txBody>
                  <a:tcPr/>
                </a:tc>
                <a:tc>
                  <a:txBody>
                    <a:bodyPr/>
                    <a:lstStyle/>
                    <a:p>
                      <a:r>
                        <a:rPr lang="en-US" dirty="0"/>
                        <a:t>8</a:t>
                      </a:r>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dirty="0"/>
                        <a:t>Pear</a:t>
                      </a:r>
                    </a:p>
                  </a:txBody>
                  <a:tcPr/>
                </a:tc>
                <a:tc>
                  <a:txBody>
                    <a:bodyPr/>
                    <a:lstStyle/>
                    <a:p>
                      <a:r>
                        <a:rPr lang="en-US" dirty="0"/>
                        <a:t>9</a:t>
                      </a:r>
                    </a:p>
                  </a:txBody>
                  <a:tcPr/>
                </a:tc>
                <a:tc>
                  <a:txBody>
                    <a:bodyPr/>
                    <a:lstStyle/>
                    <a:p>
                      <a:r>
                        <a:rPr lang="en-US" dirty="0"/>
                        <a:t>13</a:t>
                      </a:r>
                    </a:p>
                  </a:txBody>
                  <a:tcPr/>
                </a:tc>
                <a:tc>
                  <a:txBody>
                    <a:bodyPr/>
                    <a:lstStyle/>
                    <a:p>
                      <a:r>
                        <a:rPr lang="en-US" dirty="0"/>
                        <a:t>1</a:t>
                      </a:r>
                    </a:p>
                  </a:txBody>
                  <a:tcPr>
                    <a:solidFill>
                      <a:schemeClr val="tx2">
                        <a:lumMod val="20000"/>
                        <a:lumOff val="80000"/>
                      </a:schemeClr>
                    </a:solidFill>
                  </a:tcPr>
                </a:tc>
                <a:tc>
                  <a:txBody>
                    <a:bodyPr/>
                    <a:lstStyle/>
                    <a:p>
                      <a:r>
                        <a:rPr lang="en-US" dirty="0"/>
                        <a:t>23</a:t>
                      </a:r>
                    </a:p>
                  </a:txBody>
                  <a:tcPr/>
                </a:tc>
                <a:tc>
                  <a:txBody>
                    <a:bodyPr/>
                    <a:lstStyle/>
                    <a:p>
                      <a:r>
                        <a:rPr lang="en-US" dirty="0"/>
                        <a:t>13</a:t>
                      </a:r>
                    </a:p>
                  </a:txBody>
                  <a:tcPr/>
                </a:tc>
                <a:extLst>
                  <a:ext uri="{0D108BD9-81ED-4DB2-BD59-A6C34878D82A}">
                    <a16:rowId xmlns:a16="http://schemas.microsoft.com/office/drawing/2014/main" val="10004"/>
                  </a:ext>
                </a:extLst>
              </a:tr>
              <a:tr h="528953">
                <a:tc vMerge="1">
                  <a:txBody>
                    <a:bodyPr/>
                    <a:lstStyle/>
                    <a:p>
                      <a:endParaRPr lang="en-US" dirty="0"/>
                    </a:p>
                  </a:txBody>
                  <a:tcPr/>
                </a:tc>
                <a:tc>
                  <a:txBody>
                    <a:bodyPr/>
                    <a:lstStyle/>
                    <a:p>
                      <a:r>
                        <a:rPr lang="en-US" dirty="0"/>
                        <a:t>peach</a:t>
                      </a:r>
                    </a:p>
                  </a:txBody>
                  <a:tcPr/>
                </a:tc>
                <a:tc>
                  <a:txBody>
                    <a:bodyPr/>
                    <a:lstStyle/>
                    <a:p>
                      <a:r>
                        <a:rPr lang="en-US" dirty="0"/>
                        <a:t>21</a:t>
                      </a:r>
                    </a:p>
                  </a:txBody>
                  <a:tcPr/>
                </a:tc>
                <a:tc>
                  <a:txBody>
                    <a:bodyPr/>
                    <a:lstStyle/>
                    <a:p>
                      <a:r>
                        <a:rPr lang="en-US" dirty="0"/>
                        <a:t>22</a:t>
                      </a:r>
                    </a:p>
                  </a:txBody>
                  <a:tcPr/>
                </a:tc>
                <a:tc>
                  <a:txBody>
                    <a:bodyPr/>
                    <a:lstStyle/>
                    <a:p>
                      <a:r>
                        <a:rPr lang="en-US" dirty="0"/>
                        <a:t>14</a:t>
                      </a:r>
                    </a:p>
                  </a:txBody>
                  <a:tcPr/>
                </a:tc>
                <a:tc>
                  <a:txBody>
                    <a:bodyPr/>
                    <a:lstStyle/>
                    <a:p>
                      <a:r>
                        <a:rPr lang="en-US" dirty="0"/>
                        <a:t>0</a:t>
                      </a:r>
                    </a:p>
                  </a:txBody>
                  <a:tcPr>
                    <a:solidFill>
                      <a:schemeClr val="tx2">
                        <a:lumMod val="20000"/>
                        <a:lumOff val="80000"/>
                      </a:schemeClr>
                    </a:solidFill>
                  </a:tcPr>
                </a:tc>
                <a:tc>
                  <a:txBody>
                    <a:bodyPr/>
                    <a:lstStyle/>
                    <a:p>
                      <a:r>
                        <a:rPr lang="en-US" dirty="0"/>
                        <a:t>10</a:t>
                      </a:r>
                    </a:p>
                  </a:txBody>
                  <a:tcPr/>
                </a:tc>
                <a:extLst>
                  <a:ext uri="{0D108BD9-81ED-4DB2-BD59-A6C34878D82A}">
                    <a16:rowId xmlns:a16="http://schemas.microsoft.com/office/drawing/2014/main" val="10005"/>
                  </a:ext>
                </a:extLst>
              </a:tr>
              <a:tr h="370840">
                <a:tc vMerge="1">
                  <a:txBody>
                    <a:bodyPr/>
                    <a:lstStyle/>
                    <a:p>
                      <a:endParaRPr lang="en-US" dirty="0"/>
                    </a:p>
                  </a:txBody>
                  <a:tcPr/>
                </a:tc>
                <a:tc>
                  <a:txBody>
                    <a:bodyPr/>
                    <a:lstStyle/>
                    <a:p>
                      <a:r>
                        <a:rPr lang="en-US" dirty="0"/>
                        <a:t>Banana</a:t>
                      </a:r>
                    </a:p>
                  </a:txBody>
                  <a:tcPr/>
                </a:tc>
                <a:tc>
                  <a:txBody>
                    <a:bodyPr/>
                    <a:lstStyle/>
                    <a:p>
                      <a:r>
                        <a:rPr lang="en-US" dirty="0"/>
                        <a:t>13</a:t>
                      </a:r>
                    </a:p>
                  </a:txBody>
                  <a:tcPr/>
                </a:tc>
                <a:tc>
                  <a:txBody>
                    <a:bodyPr/>
                    <a:lstStyle/>
                    <a:p>
                      <a:r>
                        <a:rPr lang="en-US" dirty="0"/>
                        <a:t>14</a:t>
                      </a:r>
                    </a:p>
                  </a:txBody>
                  <a:tcPr/>
                </a:tc>
                <a:tc>
                  <a:txBody>
                    <a:bodyPr/>
                    <a:lstStyle/>
                    <a:p>
                      <a:r>
                        <a:rPr lang="en-US" dirty="0"/>
                        <a:t>20</a:t>
                      </a:r>
                    </a:p>
                  </a:txBody>
                  <a:tcPr/>
                </a:tc>
                <a:tc>
                  <a:txBody>
                    <a:bodyPr/>
                    <a:lstStyle/>
                    <a:p>
                      <a:r>
                        <a:rPr lang="en-US" dirty="0"/>
                        <a:t>14</a:t>
                      </a:r>
                    </a:p>
                  </a:txBody>
                  <a:tcPr/>
                </a:tc>
                <a:tc>
                  <a:txBody>
                    <a:bodyPr/>
                    <a:lstStyle/>
                    <a:p>
                      <a:r>
                        <a:rPr lang="en-US" dirty="0"/>
                        <a:t>1</a:t>
                      </a:r>
                    </a:p>
                  </a:txBody>
                  <a:tcPr>
                    <a:solidFill>
                      <a:schemeClr val="tx2">
                        <a:lumMod val="20000"/>
                        <a:lumOff val="80000"/>
                      </a:schemeClr>
                    </a:solidFill>
                  </a:tcPr>
                </a:tc>
                <a:extLst>
                  <a:ext uri="{0D108BD9-81ED-4DB2-BD59-A6C34878D82A}">
                    <a16:rowId xmlns:a16="http://schemas.microsoft.com/office/drawing/2014/main" val="10006"/>
                  </a:ext>
                </a:extLst>
              </a:tr>
            </a:tbl>
          </a:graphicData>
        </a:graphic>
      </p:graphicFrame>
      <p:sp>
        <p:nvSpPr>
          <p:cNvPr id="2" name="Footer Placeholder 1">
            <a:extLst>
              <a:ext uri="{FF2B5EF4-FFF2-40B4-BE49-F238E27FC236}">
                <a16:creationId xmlns:a16="http://schemas.microsoft.com/office/drawing/2014/main" id="{A61D938A-0DCF-4B3E-B2EB-7789B70AFA69}"/>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1B6781AB-72AF-471D-81DB-20B898320606}"/>
              </a:ext>
            </a:extLst>
          </p:cNvPr>
          <p:cNvSpPr>
            <a:spLocks noGrp="1"/>
          </p:cNvSpPr>
          <p:nvPr>
            <p:ph type="sldNum" sz="quarter" idx="12"/>
          </p:nvPr>
        </p:nvSpPr>
        <p:spPr/>
        <p:txBody>
          <a:bodyPr/>
          <a:lstStyle/>
          <a:p>
            <a:fld id="{C00EF027-BAE4-4B2B-B4D5-2754FF5E55FD}" type="slidenum">
              <a:rPr lang="en-US" altLang="en-US" smtClean="0"/>
              <a:pPr/>
              <a:t>35</a:t>
            </a:fld>
            <a:endParaRPr lang="en-US" altLang="en-US"/>
          </a:p>
        </p:txBody>
      </p:sp>
    </p:spTree>
    <p:extLst>
      <p:ext uri="{BB962C8B-B14F-4D97-AF65-F5344CB8AC3E}">
        <p14:creationId xmlns:p14="http://schemas.microsoft.com/office/powerpoint/2010/main" val="769061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a:noFill/>
        </p:spPr>
        <p:txBody>
          <a:bodyPr lIns="92075" tIns="46038" rIns="92075" bIns="46038" anchor="ctr"/>
          <a:lstStyle/>
          <a:p>
            <a:pPr eaLnBrk="1" hangingPunct="1"/>
            <a:r>
              <a:rPr lang="en-US" altLang="zh-TW">
                <a:ea typeface="新細明體" pitchFamily="18" charset="-120"/>
              </a:rPr>
              <a:t>Summary</a:t>
            </a:r>
          </a:p>
        </p:txBody>
      </p:sp>
      <p:sp>
        <p:nvSpPr>
          <p:cNvPr id="36869" name="Rectangle 3"/>
          <p:cNvSpPr>
            <a:spLocks noGrp="1" noChangeArrowheads="1"/>
          </p:cNvSpPr>
          <p:nvPr>
            <p:ph idx="1"/>
          </p:nvPr>
        </p:nvSpPr>
        <p:spPr>
          <a:noFill/>
        </p:spPr>
        <p:txBody>
          <a:bodyPr lIns="92075" tIns="46038" rIns="92075" bIns="46038">
            <a:normAutofit/>
          </a:bodyPr>
          <a:lstStyle/>
          <a:p>
            <a:pPr eaLnBrk="1" hangingPunct="1"/>
            <a:r>
              <a:rPr lang="en-US" altLang="zh-TW" dirty="0">
                <a:ea typeface="新細明體" pitchFamily="18" charset="-120"/>
              </a:rPr>
              <a:t>Speech processing is important in communication and AI systems to build more user friendly interfaces.</a:t>
            </a:r>
          </a:p>
          <a:p>
            <a:pPr eaLnBrk="1" hangingPunct="1"/>
            <a:r>
              <a:rPr lang="en-US" altLang="zh-TW" dirty="0">
                <a:ea typeface="新細明體" pitchFamily="18" charset="-120"/>
              </a:rPr>
              <a:t>We studied the data processing pathway for a simple speech recognition system.</a:t>
            </a:r>
          </a:p>
          <a:p>
            <a:pPr eaLnBrk="1" hangingPunct="1"/>
            <a:r>
              <a:rPr lang="en-US" altLang="zh-TW" dirty="0">
                <a:ea typeface="新細明體" pitchFamily="18" charset="-120"/>
              </a:rPr>
              <a:t>We studied the use of dynamic programming for speech recognition, it can also be used in many pattern recognition problems.</a:t>
            </a:r>
          </a:p>
        </p:txBody>
      </p:sp>
      <p:sp>
        <p:nvSpPr>
          <p:cNvPr id="2" name="Footer Placeholder 1">
            <a:extLst>
              <a:ext uri="{FF2B5EF4-FFF2-40B4-BE49-F238E27FC236}">
                <a16:creationId xmlns:a16="http://schemas.microsoft.com/office/drawing/2014/main" id="{4F7F3974-584A-4DE5-96DE-6C4B34ADEC96}"/>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F746C7AF-7A3C-4D27-A1E1-21D876A51943}"/>
              </a:ext>
            </a:extLst>
          </p:cNvPr>
          <p:cNvSpPr>
            <a:spLocks noGrp="1"/>
          </p:cNvSpPr>
          <p:nvPr>
            <p:ph type="sldNum" sz="quarter" idx="12"/>
          </p:nvPr>
        </p:nvSpPr>
        <p:spPr/>
        <p:txBody>
          <a:bodyPr/>
          <a:lstStyle/>
          <a:p>
            <a:fld id="{C00EF027-BAE4-4B2B-B4D5-2754FF5E55FD}" type="slidenum">
              <a:rPr lang="en-US" altLang="en-US" smtClean="0"/>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noFill/>
        </p:spPr>
        <p:txBody>
          <a:bodyPr lIns="92075" tIns="46038" rIns="92075" bIns="46038" anchor="ctr"/>
          <a:lstStyle/>
          <a:p>
            <a:pPr eaLnBrk="1" hangingPunct="1"/>
            <a:r>
              <a:rPr lang="en-US" altLang="zh-TW">
                <a:ea typeface="新細明體" pitchFamily="18" charset="-120"/>
              </a:rPr>
              <a:t>Appendix 1. Cepstrum Vs spectrum</a:t>
            </a:r>
          </a:p>
        </p:txBody>
      </p:sp>
      <p:sp>
        <p:nvSpPr>
          <p:cNvPr id="37893" name="Rectangle 3"/>
          <p:cNvSpPr>
            <a:spLocks noGrp="1" noChangeArrowheads="1"/>
          </p:cNvSpPr>
          <p:nvPr>
            <p:ph idx="1"/>
          </p:nvPr>
        </p:nvSpPr>
        <p:spPr>
          <a:noFill/>
        </p:spPr>
        <p:txBody>
          <a:bodyPr lIns="92075" tIns="46038" rIns="92075" bIns="46038">
            <a:normAutofit lnSpcReduction="10000"/>
          </a:bodyPr>
          <a:lstStyle/>
          <a:p>
            <a:pPr eaLnBrk="1" hangingPunct="1"/>
            <a:r>
              <a:rPr lang="en-US" altLang="zh-TW">
                <a:ea typeface="新細明體" pitchFamily="18" charset="-120"/>
              </a:rPr>
              <a:t>the spectrum is sensitive to glottal excitation (E). But we only interested in the filter H</a:t>
            </a:r>
          </a:p>
          <a:p>
            <a:pPr eaLnBrk="1" hangingPunct="1"/>
            <a:r>
              <a:rPr lang="en-US" altLang="zh-TW">
                <a:ea typeface="新細明體" pitchFamily="18" charset="-120"/>
              </a:rPr>
              <a:t>In frequency domain</a:t>
            </a:r>
          </a:p>
          <a:p>
            <a:pPr lvl="1" eaLnBrk="1" hangingPunct="1"/>
            <a:r>
              <a:rPr lang="en-US" altLang="zh-TW">
                <a:ea typeface="新細明體" pitchFamily="18" charset="-120"/>
              </a:rPr>
              <a:t>Speech wave (X)= Excitation (E) . Filter (H)</a:t>
            </a:r>
          </a:p>
          <a:p>
            <a:pPr lvl="1" eaLnBrk="1" hangingPunct="1"/>
            <a:r>
              <a:rPr lang="en-US" altLang="zh-TW">
                <a:ea typeface="新細明體" pitchFamily="18" charset="-120"/>
              </a:rPr>
              <a:t>Log (X) = Log (E) + Log (H)</a:t>
            </a:r>
          </a:p>
          <a:p>
            <a:pPr eaLnBrk="1" hangingPunct="1"/>
            <a:r>
              <a:rPr lang="en-US" altLang="zh-TW">
                <a:ea typeface="新細明體" pitchFamily="18" charset="-120"/>
              </a:rPr>
              <a:t>Cepstrum =Fourier transform of log of the signal’s power spectrum</a:t>
            </a:r>
          </a:p>
          <a:p>
            <a:pPr eaLnBrk="1" hangingPunct="1"/>
            <a:r>
              <a:rPr lang="en-US" altLang="zh-TW">
                <a:ea typeface="新細明體" pitchFamily="18" charset="-120"/>
              </a:rPr>
              <a:t>In Cepstrum, the Log(E) term can easily be isolated and removed.</a:t>
            </a:r>
          </a:p>
        </p:txBody>
      </p:sp>
      <p:sp>
        <p:nvSpPr>
          <p:cNvPr id="2" name="Footer Placeholder 1">
            <a:extLst>
              <a:ext uri="{FF2B5EF4-FFF2-40B4-BE49-F238E27FC236}">
                <a16:creationId xmlns:a16="http://schemas.microsoft.com/office/drawing/2014/main" id="{A8774CA1-C3A4-4D3B-A809-C7317ABFBAE2}"/>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7DE27F2E-01B4-43D4-A400-E1FA0692BD5C}"/>
              </a:ext>
            </a:extLst>
          </p:cNvPr>
          <p:cNvSpPr>
            <a:spLocks noGrp="1"/>
          </p:cNvSpPr>
          <p:nvPr>
            <p:ph type="sldNum" sz="quarter" idx="12"/>
          </p:nvPr>
        </p:nvSpPr>
        <p:spPr/>
        <p:txBody>
          <a:bodyPr/>
          <a:lstStyle/>
          <a:p>
            <a:fld id="{C00EF027-BAE4-4B2B-B4D5-2754FF5E55FD}" type="slidenum">
              <a:rPr lang="en-US" altLang="en-US" smtClean="0"/>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noFill/>
        </p:spPr>
        <p:txBody>
          <a:bodyPr lIns="92075" tIns="46038" rIns="92075" bIns="46038" anchor="ctr">
            <a:normAutofit fontScale="90000"/>
          </a:bodyPr>
          <a:lstStyle/>
          <a:p>
            <a:pPr eaLnBrk="1" hangingPunct="1"/>
            <a:r>
              <a:rPr lang="en-US" altLang="zh-TW" sz="2400">
                <a:solidFill>
                  <a:schemeClr val="tx1"/>
                </a:solidFill>
                <a:ea typeface="新細明體" pitchFamily="18" charset="-120"/>
              </a:rPr>
              <a:t>Appendix 2: LPC analysis for a frame based on the auto-correlation values r(0),…,r(p), and  use the  Durbin’s method (See P.115 [Rabiner 93])</a:t>
            </a:r>
            <a:br>
              <a:rPr lang="en-US" altLang="zh-TW" sz="2400">
                <a:solidFill>
                  <a:schemeClr val="tx1"/>
                </a:solidFill>
                <a:ea typeface="新細明體" pitchFamily="18" charset="-120"/>
              </a:rPr>
            </a:br>
            <a:endParaRPr lang="en-US" altLang="zh-TW" sz="2400">
              <a:solidFill>
                <a:schemeClr val="tx1"/>
              </a:solidFill>
              <a:ea typeface="新細明體" pitchFamily="18" charset="-120"/>
            </a:endParaRPr>
          </a:p>
        </p:txBody>
      </p:sp>
      <p:sp>
        <p:nvSpPr>
          <p:cNvPr id="38917" name="Rectangle 3"/>
          <p:cNvSpPr>
            <a:spLocks noGrp="1" noChangeArrowheads="1"/>
          </p:cNvSpPr>
          <p:nvPr>
            <p:ph type="body" sz="half" idx="1"/>
          </p:nvPr>
        </p:nvSpPr>
        <p:spPr>
          <a:xfrm>
            <a:off x="495300" y="1600200"/>
            <a:ext cx="8647113" cy="4530725"/>
          </a:xfrm>
          <a:noFill/>
        </p:spPr>
        <p:txBody>
          <a:bodyPr lIns="92075" tIns="46038" rIns="92075" bIns="46038"/>
          <a:lstStyle/>
          <a:p>
            <a:pPr eaLnBrk="1" hangingPunct="1"/>
            <a:r>
              <a:rPr lang="en-US" altLang="zh-TW" sz="2400">
                <a:ea typeface="新細明體" pitchFamily="18" charset="-120"/>
              </a:rPr>
              <a:t>LPC parameters </a:t>
            </a:r>
            <a:r>
              <a:rPr lang="en-US" altLang="zh-TW" sz="2400" i="1">
                <a:ea typeface="新細明體" pitchFamily="18" charset="-120"/>
              </a:rPr>
              <a:t>a</a:t>
            </a:r>
            <a:r>
              <a:rPr lang="en-US" altLang="zh-TW" sz="2400" i="1" baseline="-25000">
                <a:ea typeface="新細明體" pitchFamily="18" charset="-120"/>
              </a:rPr>
              <a:t>1</a:t>
            </a:r>
            <a:r>
              <a:rPr lang="en-US" altLang="zh-TW" sz="2400" i="1">
                <a:ea typeface="新細明體" pitchFamily="18" charset="-120"/>
              </a:rPr>
              <a:t>, a</a:t>
            </a:r>
            <a:r>
              <a:rPr lang="en-US" altLang="zh-TW" sz="2400" i="1" baseline="-25000">
                <a:ea typeface="新細明體" pitchFamily="18" charset="-120"/>
              </a:rPr>
              <a:t>2</a:t>
            </a:r>
            <a:r>
              <a:rPr lang="en-US" altLang="zh-TW" sz="2400" i="1">
                <a:ea typeface="新細明體" pitchFamily="18" charset="-120"/>
              </a:rPr>
              <a:t>,..a</a:t>
            </a:r>
            <a:r>
              <a:rPr lang="en-US" altLang="zh-TW" sz="2400" i="1" baseline="-25000">
                <a:ea typeface="新細明體" pitchFamily="18" charset="-120"/>
              </a:rPr>
              <a:t>p</a:t>
            </a:r>
            <a:r>
              <a:rPr lang="en-US" altLang="zh-TW" sz="2400">
                <a:ea typeface="新細明體" pitchFamily="18" charset="-120"/>
              </a:rPr>
              <a:t> can be obtained by setting for </a:t>
            </a:r>
            <a:r>
              <a:rPr lang="en-US" altLang="zh-TW" sz="2400" i="1">
                <a:ea typeface="新細明體" pitchFamily="18" charset="-120"/>
              </a:rPr>
              <a:t>i</a:t>
            </a:r>
            <a:r>
              <a:rPr lang="en-US" altLang="zh-TW" sz="2400">
                <a:ea typeface="新細明體" pitchFamily="18" charset="-120"/>
              </a:rPr>
              <a:t>=0 to </a:t>
            </a:r>
            <a:r>
              <a:rPr lang="en-US" altLang="zh-TW" sz="2400" i="1">
                <a:ea typeface="新細明體" pitchFamily="18" charset="-120"/>
              </a:rPr>
              <a:t>i</a:t>
            </a:r>
            <a:r>
              <a:rPr lang="en-US" altLang="zh-TW" sz="2400">
                <a:ea typeface="新細明體" pitchFamily="18" charset="-120"/>
              </a:rPr>
              <a:t>=</a:t>
            </a:r>
            <a:r>
              <a:rPr lang="en-US" altLang="zh-TW" sz="2400" i="1">
                <a:ea typeface="新細明體" pitchFamily="18" charset="-120"/>
              </a:rPr>
              <a:t>p</a:t>
            </a:r>
            <a:r>
              <a:rPr lang="en-US" altLang="zh-TW" sz="2400">
                <a:ea typeface="新細明體" pitchFamily="18" charset="-120"/>
              </a:rPr>
              <a:t> to the formulas</a:t>
            </a:r>
          </a:p>
        </p:txBody>
      </p:sp>
      <p:graphicFrame>
        <p:nvGraphicFramePr>
          <p:cNvPr id="38918" name="Object 4"/>
          <p:cNvGraphicFramePr>
            <a:graphicFrameLocks noGrp="1" noChangeAspect="1"/>
          </p:cNvGraphicFramePr>
          <p:nvPr>
            <p:ph sz="half" idx="2"/>
          </p:nvPr>
        </p:nvGraphicFramePr>
        <p:xfrm>
          <a:off x="1674813" y="2514600"/>
          <a:ext cx="4572000" cy="3797300"/>
        </p:xfrm>
        <a:graphic>
          <a:graphicData uri="http://schemas.openxmlformats.org/presentationml/2006/ole">
            <mc:AlternateContent xmlns:mc="http://schemas.openxmlformats.org/markup-compatibility/2006">
              <mc:Choice xmlns:v="urn:schemas-microsoft-com:vml" Requires="v">
                <p:oleObj name="Equation" r:id="rId2" imgW="2324100" imgH="1930400" progId="Equation.3">
                  <p:embed/>
                </p:oleObj>
              </mc:Choice>
              <mc:Fallback>
                <p:oleObj name="Equation" r:id="rId2" imgW="2324100" imgH="1930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13" y="2514600"/>
                        <a:ext cx="4572000" cy="379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E999350E-E0A8-4AC5-B9AB-7AEAE292C5DD}"/>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8F676DA0-3656-46CE-A984-8708B64F5224}"/>
              </a:ext>
            </a:extLst>
          </p:cNvPr>
          <p:cNvSpPr>
            <a:spLocks noGrp="1"/>
          </p:cNvSpPr>
          <p:nvPr>
            <p:ph type="sldNum" sz="quarter" idx="12"/>
          </p:nvPr>
        </p:nvSpPr>
        <p:spPr/>
        <p:txBody>
          <a:bodyPr/>
          <a:lstStyle/>
          <a:p>
            <a:fld id="{F655D5F6-FAFC-4BD8-A778-50BE8206BBEA}" type="slidenum">
              <a:rPr lang="en-US" altLang="en-US" smtClean="0"/>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noFill/>
        </p:spPr>
        <p:txBody>
          <a:bodyPr lIns="92075" tIns="46038" rIns="92075" bIns="46038" anchor="ctr"/>
          <a:lstStyle/>
          <a:p>
            <a:pPr eaLnBrk="1" hangingPunct="1"/>
            <a:r>
              <a:rPr lang="en-US" altLang="zh-TW" sz="3200">
                <a:ea typeface="新細明體" pitchFamily="18" charset="-120"/>
              </a:rPr>
              <a:t>Appendix 3 Program to Convert LPC coeffs. to Cepstral coeffs.</a:t>
            </a:r>
          </a:p>
        </p:txBody>
      </p:sp>
      <p:sp>
        <p:nvSpPr>
          <p:cNvPr id="39941" name="Rectangle 3"/>
          <p:cNvSpPr>
            <a:spLocks noGrp="1" noChangeArrowheads="1"/>
          </p:cNvSpPr>
          <p:nvPr>
            <p:ph idx="1"/>
          </p:nvPr>
        </p:nvSpPr>
        <p:spPr>
          <a:noFill/>
        </p:spPr>
        <p:txBody>
          <a:bodyPr lIns="92075" tIns="46038" rIns="92075" bIns="46038"/>
          <a:lstStyle/>
          <a:p>
            <a:pPr eaLnBrk="1" hangingPunct="1"/>
            <a:r>
              <a:rPr lang="en-US" altLang="zh-TW" sz="2400">
                <a:ea typeface="新細明體" pitchFamily="18" charset="-120"/>
              </a:rPr>
              <a:t>void cepstrum_coeff(float *coeff)</a:t>
            </a:r>
          </a:p>
          <a:p>
            <a:pPr eaLnBrk="1" hangingPunct="1"/>
            <a:r>
              <a:rPr lang="en-US" altLang="zh-TW" sz="2400">
                <a:ea typeface="新細明體" pitchFamily="18" charset="-120"/>
              </a:rPr>
              <a:t>{int i,n,k; float sum,h[ORDER+1];</a:t>
            </a:r>
          </a:p>
          <a:p>
            <a:pPr eaLnBrk="1" hangingPunct="1"/>
            <a:r>
              <a:rPr lang="en-US" altLang="zh-TW" sz="2400">
                <a:ea typeface="新細明體" pitchFamily="18" charset="-120"/>
              </a:rPr>
              <a:t>  h[0]=coeff[0],h[1]=coeff[1];</a:t>
            </a:r>
          </a:p>
          <a:p>
            <a:pPr eaLnBrk="1" hangingPunct="1"/>
            <a:r>
              <a:rPr lang="en-US" altLang="zh-TW" sz="2400">
                <a:ea typeface="新細明體" pitchFamily="18" charset="-120"/>
              </a:rPr>
              <a:t>  for (n=2;n&lt;=ORDER;n++){ sum=0.0;</a:t>
            </a:r>
          </a:p>
          <a:p>
            <a:pPr eaLnBrk="1" hangingPunct="1"/>
            <a:r>
              <a:rPr lang="en-US" altLang="zh-TW" sz="2400">
                <a:ea typeface="新細明體" pitchFamily="18" charset="-120"/>
              </a:rPr>
              <a:t>      for (k=1;k&lt;n;k++) </a:t>
            </a:r>
          </a:p>
          <a:p>
            <a:pPr eaLnBrk="1" hangingPunct="1"/>
            <a:r>
              <a:rPr lang="en-US" altLang="zh-TW" sz="2400">
                <a:ea typeface="新細明體" pitchFamily="18" charset="-120"/>
              </a:rPr>
              <a:t>      sum+= (float)k/(float)n*h[k]*coeff[n-k];</a:t>
            </a:r>
          </a:p>
          <a:p>
            <a:pPr eaLnBrk="1" hangingPunct="1"/>
            <a:r>
              <a:rPr lang="en-US" altLang="zh-TW" sz="2400">
                <a:ea typeface="新細明體" pitchFamily="18" charset="-120"/>
              </a:rPr>
              <a:t>      h[n]=coeff[n]+sum;}</a:t>
            </a:r>
          </a:p>
          <a:p>
            <a:pPr eaLnBrk="1" hangingPunct="1"/>
            <a:r>
              <a:rPr lang="en-US" altLang="zh-TW" sz="2400">
                <a:ea typeface="新細明體" pitchFamily="18" charset="-120"/>
              </a:rPr>
              <a:t>  for (i=1;i&lt;=ORDER;i++)</a:t>
            </a:r>
          </a:p>
          <a:p>
            <a:pPr eaLnBrk="1" hangingPunct="1"/>
            <a:r>
              <a:rPr lang="en-US" altLang="zh-TW" sz="2400">
                <a:ea typeface="新細明體" pitchFamily="18" charset="-120"/>
              </a:rPr>
              <a:t>      coeff[i-1]=h[i]*(1+ORDER/2*sin(PI_10*i));}</a:t>
            </a:r>
          </a:p>
        </p:txBody>
      </p:sp>
      <p:sp>
        <p:nvSpPr>
          <p:cNvPr id="2" name="Footer Placeholder 1">
            <a:extLst>
              <a:ext uri="{FF2B5EF4-FFF2-40B4-BE49-F238E27FC236}">
                <a16:creationId xmlns:a16="http://schemas.microsoft.com/office/drawing/2014/main" id="{A65CD5A1-4E8C-4BD3-9DED-1C5327F90D53}"/>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6FCC6E1F-A644-4B8B-AA6D-31923CDA460A}"/>
              </a:ext>
            </a:extLst>
          </p:cNvPr>
          <p:cNvSpPr>
            <a:spLocks noGrp="1"/>
          </p:cNvSpPr>
          <p:nvPr>
            <p:ph type="sldNum" sz="quarter" idx="12"/>
          </p:nvPr>
        </p:nvSpPr>
        <p:spPr/>
        <p:txBody>
          <a:bodyPr/>
          <a:lstStyle/>
          <a:p>
            <a:fld id="{C00EF027-BAE4-4B2B-B4D5-2754FF5E55FD}" type="slidenum">
              <a:rPr lang="en-US" altLang="en-US" smtClean="0"/>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noFill/>
        </p:spPr>
        <p:txBody>
          <a:bodyPr lIns="92075" tIns="46038" rIns="92075" bIns="46038" anchor="ctr">
            <a:normAutofit fontScale="90000"/>
          </a:bodyPr>
          <a:lstStyle/>
          <a:p>
            <a:pPr eaLnBrk="1" hangingPunct="1"/>
            <a:r>
              <a:rPr lang="en-US" altLang="zh-TW">
                <a:ea typeface="新細明體" pitchFamily="18" charset="-120"/>
              </a:rPr>
              <a:t>LPC processor for a 10-word isolated speech recognition system</a:t>
            </a:r>
          </a:p>
        </p:txBody>
      </p:sp>
      <p:sp>
        <p:nvSpPr>
          <p:cNvPr id="58373" name="Rectangle 3"/>
          <p:cNvSpPr>
            <a:spLocks noGrp="1" noChangeArrowheads="1"/>
          </p:cNvSpPr>
          <p:nvPr>
            <p:ph idx="1"/>
          </p:nvPr>
        </p:nvSpPr>
        <p:spPr/>
        <p:txBody>
          <a:bodyPr lIns="92075" tIns="46038" rIns="92075" bIns="46038">
            <a:normAutofit fontScale="85000" lnSpcReduction="20000"/>
          </a:bodyPr>
          <a:lstStyle/>
          <a:p>
            <a:pPr marL="0" indent="0" eaLnBrk="1" hangingPunct="1">
              <a:buFont typeface="Wingdings" pitchFamily="2" charset="2"/>
              <a:buNone/>
              <a:defRPr/>
            </a:pPr>
            <a:r>
              <a:rPr lang="en-US" altLang="zh-CN" dirty="0">
                <a:ea typeface="新細明體" charset="-120"/>
              </a:rPr>
              <a:t>Steps</a:t>
            </a:r>
          </a:p>
          <a:p>
            <a:pPr marL="514350" indent="-514350" eaLnBrk="1" hangingPunct="1">
              <a:buFont typeface="+mj-lt"/>
              <a:buAutoNum type="arabicPeriod"/>
              <a:defRPr/>
            </a:pPr>
            <a:r>
              <a:rPr lang="en-US" altLang="zh-CN" dirty="0">
                <a:ea typeface="新細明體" charset="-120"/>
              </a:rPr>
              <a:t>End-point detection</a:t>
            </a:r>
          </a:p>
          <a:p>
            <a:pPr marL="514350" indent="-514350" eaLnBrk="1" hangingPunct="1">
              <a:buFont typeface="+mj-lt"/>
              <a:buAutoNum type="arabicPeriod"/>
              <a:defRPr/>
            </a:pPr>
            <a:r>
              <a:rPr lang="en-US" altLang="zh-TW" dirty="0">
                <a:ea typeface="新細明體" charset="-120"/>
              </a:rPr>
              <a:t>Pre-emphasis -- high pass filtering </a:t>
            </a:r>
          </a:p>
          <a:p>
            <a:pPr marL="514350" indent="-514350" eaLnBrk="1" hangingPunct="1">
              <a:buFont typeface="+mj-lt"/>
              <a:buAutoNum type="arabicPeriod"/>
              <a:defRPr/>
            </a:pPr>
            <a:r>
              <a:rPr lang="en-US" altLang="zh-TW" dirty="0">
                <a:ea typeface="新細明體" charset="-120"/>
              </a:rPr>
              <a:t>(3a) Frame blocking and (3b) Windowing</a:t>
            </a:r>
          </a:p>
          <a:p>
            <a:pPr marL="514350" indent="-514350" eaLnBrk="1" hangingPunct="1">
              <a:buFont typeface="+mj-lt"/>
              <a:buAutoNum type="arabicPeriod"/>
              <a:defRPr/>
            </a:pPr>
            <a:r>
              <a:rPr lang="en-US" altLang="zh-TW" dirty="0">
                <a:ea typeface="新細明體" charset="-120"/>
              </a:rPr>
              <a:t>Feature extraction</a:t>
            </a:r>
          </a:p>
          <a:p>
            <a:pPr marL="914400" lvl="1" indent="-514350" eaLnBrk="1" hangingPunct="1">
              <a:buFont typeface="+mj-lt"/>
              <a:buAutoNum type="alphaLcParenR"/>
              <a:defRPr/>
            </a:pPr>
            <a:r>
              <a:rPr lang="en-US" altLang="zh-TW" dirty="0">
                <a:ea typeface="新細明體" charset="-120"/>
              </a:rPr>
              <a:t>Find Cepstral coefficients by LPC</a:t>
            </a:r>
          </a:p>
          <a:p>
            <a:pPr marL="1314450" lvl="2" indent="-514350" eaLnBrk="1" hangingPunct="1">
              <a:buFont typeface="+mj-lt"/>
              <a:buAutoNum type="romanLcPeriod"/>
              <a:defRPr/>
            </a:pPr>
            <a:r>
              <a:rPr lang="en-US" altLang="zh-TW" dirty="0">
                <a:ea typeface="新細明體" charset="-120"/>
              </a:rPr>
              <a:t>Auto-correlation analysis</a:t>
            </a:r>
          </a:p>
          <a:p>
            <a:pPr marL="1314450" lvl="2" indent="-514350" eaLnBrk="1" hangingPunct="1">
              <a:buFont typeface="+mj-lt"/>
              <a:buAutoNum type="romanLcPeriod"/>
              <a:defRPr/>
            </a:pPr>
            <a:r>
              <a:rPr lang="en-US" altLang="zh-TW" dirty="0">
                <a:ea typeface="新細明體" charset="-120"/>
              </a:rPr>
              <a:t>LPC analysis,</a:t>
            </a:r>
          </a:p>
          <a:p>
            <a:pPr marL="1314450" lvl="2" indent="-514350" eaLnBrk="1" hangingPunct="1">
              <a:buFont typeface="+mj-lt"/>
              <a:buAutoNum type="romanLcPeriod"/>
              <a:defRPr/>
            </a:pPr>
            <a:r>
              <a:rPr lang="en-US" altLang="zh-TW" dirty="0">
                <a:ea typeface="新細明體" charset="-120"/>
              </a:rPr>
              <a:t>Find Cepstral coefficients, </a:t>
            </a:r>
          </a:p>
          <a:p>
            <a:pPr marL="914400" lvl="1" indent="-514350" eaLnBrk="1" hangingPunct="1">
              <a:buFont typeface="+mj-lt"/>
              <a:buAutoNum type="alphaLcParenR"/>
              <a:defRPr/>
            </a:pPr>
            <a:r>
              <a:rPr lang="en-US" altLang="zh-TW" dirty="0">
                <a:ea typeface="新細明體" charset="-120"/>
              </a:rPr>
              <a:t>or find Cepstral coefficients directly</a:t>
            </a:r>
          </a:p>
          <a:p>
            <a:pPr marL="514350" indent="-514350" eaLnBrk="1" hangingPunct="1">
              <a:buFont typeface="+mj-lt"/>
              <a:buAutoNum type="arabicPeriod"/>
              <a:defRPr/>
            </a:pPr>
            <a:r>
              <a:rPr lang="en-US" altLang="zh-TW" dirty="0">
                <a:ea typeface="新細明體" charset="-120"/>
              </a:rPr>
              <a:t>Distortion measure calculations</a:t>
            </a:r>
          </a:p>
        </p:txBody>
      </p:sp>
      <p:sp>
        <p:nvSpPr>
          <p:cNvPr id="2" name="Footer Placeholder 1">
            <a:extLst>
              <a:ext uri="{FF2B5EF4-FFF2-40B4-BE49-F238E27FC236}">
                <a16:creationId xmlns:a16="http://schemas.microsoft.com/office/drawing/2014/main" id="{0A59AE30-7111-4716-A1F0-A8AFF6FDA066}"/>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CCCC7FB7-F84F-44A9-8343-649BCC3200BF}"/>
              </a:ext>
            </a:extLst>
          </p:cNvPr>
          <p:cNvSpPr>
            <a:spLocks noGrp="1"/>
          </p:cNvSpPr>
          <p:nvPr>
            <p:ph type="sldNum" sz="quarter" idx="12"/>
          </p:nvPr>
        </p:nvSpPr>
        <p:spPr/>
        <p:txBody>
          <a:bodyPr/>
          <a:lstStyle/>
          <a:p>
            <a:fld id="{C00EF027-BAE4-4B2B-B4D5-2754FF5E55FD}" type="slidenum">
              <a:rPr lang="en-US" altLang="en-US" smtClean="0"/>
              <a:pPr/>
              <a:t>4</a:t>
            </a:fld>
            <a:endParaRPr lang="en-US" altLang="en-US"/>
          </a:p>
        </p:txBody>
      </p:sp>
      <p:sp>
        <p:nvSpPr>
          <p:cNvPr id="4" name="TextBox 3">
            <a:extLst>
              <a:ext uri="{FF2B5EF4-FFF2-40B4-BE49-F238E27FC236}">
                <a16:creationId xmlns:a16="http://schemas.microsoft.com/office/drawing/2014/main" id="{D8193899-6584-4813-8886-34A9A0E2D60F}"/>
              </a:ext>
            </a:extLst>
          </p:cNvPr>
          <p:cNvSpPr txBox="1"/>
          <p:nvPr/>
        </p:nvSpPr>
        <p:spPr>
          <a:xfrm>
            <a:off x="7097025" y="3810000"/>
            <a:ext cx="184731" cy="369332"/>
          </a:xfrm>
          <a:prstGeom prst="rect">
            <a:avLst/>
          </a:prstGeom>
          <a:noFill/>
        </p:spPr>
        <p:txBody>
          <a:bodyPr wrap="none" rtlCol="0">
            <a:spAutoFit/>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normAutofit fontScale="90000"/>
          </a:bodyPr>
          <a:lstStyle/>
          <a:p>
            <a:pPr eaLnBrk="1" hangingPunct="1"/>
            <a:r>
              <a:rPr lang="en-US" altLang="zh-CN" sz="4000">
                <a:ea typeface="SimSun" pitchFamily="2" charset="-122"/>
              </a:rPr>
              <a:t>Appendix 4 Define Cepstrum: also called</a:t>
            </a:r>
            <a:r>
              <a:rPr lang="en-US" altLang="en-US" sz="4000"/>
              <a:t> the spectrum of a spectrum </a:t>
            </a:r>
          </a:p>
        </p:txBody>
      </p:sp>
      <p:sp>
        <p:nvSpPr>
          <p:cNvPr id="40965" name="Rectangle 3"/>
          <p:cNvSpPr>
            <a:spLocks noGrp="1" noChangeArrowheads="1"/>
          </p:cNvSpPr>
          <p:nvPr>
            <p:ph type="body" sz="half" idx="1"/>
          </p:nvPr>
        </p:nvSpPr>
        <p:spPr>
          <a:xfrm>
            <a:off x="303213" y="1524000"/>
            <a:ext cx="8839200" cy="4530725"/>
          </a:xfrm>
        </p:spPr>
        <p:txBody>
          <a:bodyPr/>
          <a:lstStyle/>
          <a:p>
            <a:pPr eaLnBrk="1" hangingPunct="1"/>
            <a:r>
              <a:rPr lang="en-US" altLang="zh-CN" sz="2400" i="1">
                <a:ea typeface="SimSun" pitchFamily="2" charset="-122"/>
                <a:sym typeface="Wingdings" pitchFamily="2" charset="2"/>
              </a:rPr>
              <a:t>“The power cepstrum (of a signal) is the squared magnitude of the Fourier transform (FT) of the logarithm of the squared magnitude of the Fourier transform of a signal”</a:t>
            </a:r>
            <a:r>
              <a:rPr lang="en-US" altLang="zh-CN" sz="2400">
                <a:ea typeface="SimSun" pitchFamily="2" charset="-122"/>
                <a:sym typeface="Wingdings" pitchFamily="2" charset="2"/>
              </a:rPr>
              <a:t> From Norton, Michael; Karczub, Denis (2003). Fundamentals of Noise and Vibration Analysis for Engineers. Cambridge University Press </a:t>
            </a:r>
          </a:p>
          <a:p>
            <a:pPr eaLnBrk="1" hangingPunct="1"/>
            <a:r>
              <a:rPr lang="en-US" altLang="zh-CN" sz="2400">
                <a:ea typeface="SimSun" pitchFamily="2" charset="-122"/>
                <a:sym typeface="Wingdings" pitchFamily="2" charset="2"/>
              </a:rPr>
              <a:t>Algorithm: signal → FT → abs() → square → log</a:t>
            </a:r>
            <a:r>
              <a:rPr lang="en-US" altLang="zh-CN" sz="2400" baseline="-25000">
                <a:ea typeface="SimSun" pitchFamily="2" charset="-122"/>
                <a:sym typeface="Wingdings" pitchFamily="2" charset="2"/>
              </a:rPr>
              <a:t>10</a:t>
            </a:r>
            <a:r>
              <a:rPr lang="en-US" altLang="zh-CN" sz="2400">
                <a:ea typeface="SimSun" pitchFamily="2" charset="-122"/>
                <a:sym typeface="Wingdings" pitchFamily="2" charset="2"/>
              </a:rPr>
              <a:t> → FT → abs() → square → power cepstrum </a:t>
            </a:r>
          </a:p>
          <a:p>
            <a:pPr eaLnBrk="1" hangingPunct="1"/>
            <a:endParaRPr lang="en-US" altLang="en-US" sz="2400"/>
          </a:p>
        </p:txBody>
      </p:sp>
      <p:sp>
        <p:nvSpPr>
          <p:cNvPr id="40968" name="Content Placeholder 1"/>
          <p:cNvSpPr>
            <a:spLocks noGrp="1"/>
          </p:cNvSpPr>
          <p:nvPr>
            <p:ph sz="quarter" idx="2"/>
          </p:nvPr>
        </p:nvSpPr>
        <p:spPr>
          <a:xfrm>
            <a:off x="9066213" y="2743200"/>
            <a:ext cx="341312" cy="1046163"/>
          </a:xfrm>
        </p:spPr>
        <p:txBody>
          <a:bodyPr/>
          <a:lstStyle/>
          <a:p>
            <a:r>
              <a:rPr lang="en-US" altLang="en-US"/>
              <a:t> </a:t>
            </a:r>
          </a:p>
        </p:txBody>
      </p:sp>
      <p:graphicFrame>
        <p:nvGraphicFramePr>
          <p:cNvPr id="40967" name="Object 6"/>
          <p:cNvGraphicFramePr>
            <a:graphicFrameLocks noGrp="1" noChangeAspect="1"/>
          </p:cNvGraphicFramePr>
          <p:nvPr>
            <p:ph sz="quarter" idx="3"/>
          </p:nvPr>
        </p:nvGraphicFramePr>
        <p:xfrm>
          <a:off x="2057400" y="4800600"/>
          <a:ext cx="4948238" cy="703263"/>
        </p:xfrm>
        <a:graphic>
          <a:graphicData uri="http://schemas.openxmlformats.org/presentationml/2006/ole">
            <mc:AlternateContent xmlns:mc="http://schemas.openxmlformats.org/markup-compatibility/2006">
              <mc:Choice xmlns:v="urn:schemas-microsoft-com:vml" Requires="v">
                <p:oleObj name="Equation" r:id="rId2" imgW="2501900" imgH="355600" progId="Equation.3">
                  <p:embed/>
                </p:oleObj>
              </mc:Choice>
              <mc:Fallback>
                <p:oleObj name="Equation" r:id="rId2" imgW="2501900" imgH="3556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800600"/>
                        <a:ext cx="4948238"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6" name="Text Box 5"/>
          <p:cNvSpPr txBox="1">
            <a:spLocks noChangeArrowheads="1"/>
          </p:cNvSpPr>
          <p:nvPr/>
        </p:nvSpPr>
        <p:spPr bwMode="auto">
          <a:xfrm>
            <a:off x="1446213" y="5638800"/>
            <a:ext cx="58848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CN" sz="1800">
                <a:ea typeface="SimSun" pitchFamily="2" charset="-122"/>
              </a:rPr>
              <a:t>http://mi.eng.cam.ac.uk/~ajr/SA95/node33.html</a:t>
            </a:r>
          </a:p>
          <a:p>
            <a:pPr>
              <a:spcBef>
                <a:spcPct val="0"/>
              </a:spcBef>
              <a:buClrTx/>
              <a:buSzTx/>
              <a:buFontTx/>
              <a:buNone/>
            </a:pPr>
            <a:r>
              <a:rPr lang="en-US" altLang="zh-CN" sz="1800">
                <a:ea typeface="SimSun" pitchFamily="2" charset="-122"/>
              </a:rPr>
              <a:t>http://en.wikipedia.org/wiki/Cepstrum</a:t>
            </a:r>
            <a:endParaRPr lang="en-US" altLang="en-US" sz="1800"/>
          </a:p>
        </p:txBody>
      </p:sp>
      <p:sp>
        <p:nvSpPr>
          <p:cNvPr id="2" name="Footer Placeholder 1">
            <a:extLst>
              <a:ext uri="{FF2B5EF4-FFF2-40B4-BE49-F238E27FC236}">
                <a16:creationId xmlns:a16="http://schemas.microsoft.com/office/drawing/2014/main" id="{11E8CD27-5A08-42A4-B3EB-D27770ED9CB8}"/>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E4AA1786-2478-4057-A063-073480A95A88}"/>
              </a:ext>
            </a:extLst>
          </p:cNvPr>
          <p:cNvSpPr>
            <a:spLocks noGrp="1"/>
          </p:cNvSpPr>
          <p:nvPr>
            <p:ph type="sldNum" sz="quarter" idx="12"/>
          </p:nvPr>
        </p:nvSpPr>
        <p:spPr/>
        <p:txBody>
          <a:bodyPr/>
          <a:lstStyle/>
          <a:p>
            <a:fld id="{69D3AF2E-0F76-467B-8A57-FC3BABA895ED}" type="slidenum">
              <a:rPr lang="en-US" altLang="en-US" smtClean="0"/>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4"/>
          <p:cNvSpPr>
            <a:spLocks noGrp="1"/>
          </p:cNvSpPr>
          <p:nvPr>
            <p:ph idx="1"/>
          </p:nvPr>
        </p:nvSpPr>
        <p:spPr>
          <a:xfrm>
            <a:off x="382588" y="152400"/>
            <a:ext cx="3429000" cy="6569076"/>
          </a:xfrm>
        </p:spPr>
        <p:txBody>
          <a:bodyPr>
            <a:normAutofit fontScale="77500" lnSpcReduction="20000"/>
          </a:bodyPr>
          <a:lstStyle/>
          <a:p>
            <a:r>
              <a:rPr lang="en-US" altLang="en-US" sz="1600" dirty="0">
                <a:solidFill>
                  <a:srgbClr val="FF0000"/>
                </a:solidFill>
              </a:rPr>
              <a:t>Appendix 5, </a:t>
            </a:r>
            <a:r>
              <a:rPr lang="en-US" altLang="en-US" sz="1600" dirty="0" err="1">
                <a:solidFill>
                  <a:srgbClr val="FF0000"/>
                </a:solidFill>
              </a:rPr>
              <a:t>Ans</a:t>
            </a:r>
            <a:r>
              <a:rPr lang="en-US" altLang="en-US" sz="1600" dirty="0">
                <a:solidFill>
                  <a:srgbClr val="FF0000"/>
                </a:solidFill>
              </a:rPr>
              <a:t> for ex. 5.1</a:t>
            </a:r>
          </a:p>
          <a:p>
            <a:r>
              <a:rPr lang="en-US" altLang="en-US" sz="1600" dirty="0"/>
              <a:t>Starting from the top row and right most column, find the lowest cost D (</a:t>
            </a:r>
            <a:r>
              <a:rPr lang="en-US" altLang="en-US" sz="1600" dirty="0" err="1"/>
              <a:t>i,j</a:t>
            </a:r>
            <a:r>
              <a:rPr lang="en-US" altLang="en-US" sz="1600" dirty="0"/>
              <a:t>)t : it is found to be the cell at (</a:t>
            </a:r>
            <a:r>
              <a:rPr lang="en-US" altLang="en-US" sz="1600" dirty="0" err="1"/>
              <a:t>i,j</a:t>
            </a:r>
            <a:r>
              <a:rPr lang="en-US" altLang="en-US" sz="1600" dirty="0"/>
              <a:t>)=(9,9), D(9,9)=13.</a:t>
            </a:r>
          </a:p>
          <a:p>
            <a:r>
              <a:rPr lang="en-US" altLang="en-US" sz="1600" dirty="0"/>
              <a:t>From the lowest cost position (</a:t>
            </a:r>
            <a:r>
              <a:rPr lang="en-US" altLang="en-US" sz="1600" dirty="0" err="1"/>
              <a:t>i,j</a:t>
            </a:r>
            <a:r>
              <a:rPr lang="en-US" altLang="en-US" sz="1600" dirty="0"/>
              <a:t>)t, find the next position (</a:t>
            </a:r>
            <a:r>
              <a:rPr lang="en-US" altLang="en-US" sz="1600" dirty="0" err="1"/>
              <a:t>i,j</a:t>
            </a:r>
            <a:r>
              <a:rPr lang="en-US" altLang="en-US" sz="1600" dirty="0"/>
              <a:t>)t-1</a:t>
            </a:r>
          </a:p>
          <a:p>
            <a:r>
              <a:rPr lang="en-US" altLang="en-US" sz="1600" dirty="0"/>
              <a:t>=</a:t>
            </a:r>
            <a:r>
              <a:rPr lang="en-US" altLang="en-US" sz="1600" dirty="0" err="1"/>
              <a:t>argument_mini,j</a:t>
            </a:r>
            <a:r>
              <a:rPr lang="en-US" altLang="en-US" sz="1600" dirty="0"/>
              <a:t>{D(i-1,j), D(i-1,j-1), D(i,j-1)}. E.g. position (</a:t>
            </a:r>
            <a:r>
              <a:rPr lang="en-US" altLang="en-US" sz="1600" dirty="0" err="1"/>
              <a:t>i,j</a:t>
            </a:r>
            <a:r>
              <a:rPr lang="en-US" altLang="en-US" sz="1600" dirty="0"/>
              <a:t>)t-1 =</a:t>
            </a:r>
            <a:r>
              <a:rPr lang="en-US" altLang="en-US" sz="1600" dirty="0" err="1"/>
              <a:t>argument_mini,j</a:t>
            </a:r>
            <a:r>
              <a:rPr lang="en-US" altLang="en-US" sz="1600" dirty="0"/>
              <a:t>{48,12,47)} =(9-1,9-1)=(8,8) that contains “12” is selected.</a:t>
            </a:r>
          </a:p>
          <a:p>
            <a:r>
              <a:rPr lang="en-US" altLang="en-US" sz="1600" dirty="0"/>
              <a:t>Repeat above until the path reaches the right most column or the lowest row.</a:t>
            </a:r>
          </a:p>
          <a:p>
            <a:r>
              <a:rPr lang="en-US" altLang="en-US" sz="1600" dirty="0"/>
              <a:t>Note: </a:t>
            </a:r>
            <a:r>
              <a:rPr lang="en-US" altLang="en-US" sz="1600" dirty="0" err="1"/>
              <a:t>argument_min_i,j</a:t>
            </a:r>
            <a:r>
              <a:rPr lang="en-US" altLang="en-US" sz="1600" dirty="0"/>
              <a:t>{cell1, cell2, cell3} means the argument </a:t>
            </a:r>
            <a:r>
              <a:rPr lang="en-US" altLang="en-US" sz="1600" dirty="0" err="1"/>
              <a:t>i,j</a:t>
            </a:r>
            <a:r>
              <a:rPr lang="en-US" altLang="en-US" sz="1600" dirty="0"/>
              <a:t> of the cell with the lowest value is selected.</a:t>
            </a: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Q&amp;A</a:t>
            </a: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Question:  During the process of getting the optimal path which is indicated by the red line: (13,12,11,7,6,.....), there are equal values (11 and 11) when picking the 3th element. Is it OK to pick another 11 instead? Or, is the diagonal movement has higher priority?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Answer : In this case, either one is correct. And it does not affect the final optimal score (at the top right corner). There are two optimal paths, and according to the data, they are equally correct. Choose either one as the answer is your personal own choice.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altLang="en-US" sz="1600" dirty="0"/>
          </a:p>
          <a:p>
            <a:pPr marL="0" indent="0">
              <a:buNone/>
            </a:pPr>
            <a:r>
              <a:rPr lang="en-US" altLang="en-US" sz="1600" dirty="0"/>
              <a:t> </a:t>
            </a:r>
          </a:p>
        </p:txBody>
      </p:sp>
      <p:pic>
        <p:nvPicPr>
          <p:cNvPr id="419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1588" y="84138"/>
            <a:ext cx="5316537" cy="578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656012" y="5886779"/>
            <a:ext cx="4376454" cy="646331"/>
          </a:xfrm>
          <a:prstGeom prst="rect">
            <a:avLst/>
          </a:prstGeom>
          <a:noFill/>
          <a:ln>
            <a:solidFill>
              <a:schemeClr val="accent1">
                <a:shade val="95000"/>
                <a:satMod val="105000"/>
              </a:schemeClr>
            </a:solidFill>
          </a:ln>
        </p:spPr>
        <p:txBody>
          <a:bodyPr wrap="none" rtlCol="0">
            <a:spAutoFit/>
          </a:bodyPr>
          <a:lstStyle/>
          <a:p>
            <a:r>
              <a:rPr lang="en-US" altLang="zh-TW" dirty="0" err="1"/>
              <a:t>Op_</a:t>
            </a:r>
            <a:r>
              <a:rPr lang="en-US" altLang="zh-TW" baseline="-25000" dirty="0" err="1"/>
              <a:t>score</a:t>
            </a:r>
            <a:r>
              <a:rPr lang="en-US" altLang="zh-TW" dirty="0"/>
              <a:t>(reference=‘yes’, input) </a:t>
            </a:r>
            <a:r>
              <a:rPr lang="en-US" dirty="0"/>
              <a:t>=13</a:t>
            </a:r>
          </a:p>
          <a:p>
            <a:r>
              <a:rPr lang="en-US" altLang="zh-TW" dirty="0" err="1"/>
              <a:t>Op_</a:t>
            </a:r>
            <a:r>
              <a:rPr lang="en-US" altLang="zh-TW" baseline="-25000" dirty="0" err="1"/>
              <a:t>score</a:t>
            </a:r>
            <a:r>
              <a:rPr lang="en-US" altLang="zh-TW" dirty="0"/>
              <a:t>(reference=‘No’, input)=37</a:t>
            </a:r>
            <a:endParaRPr lang="en-US" dirty="0"/>
          </a:p>
        </p:txBody>
      </p:sp>
      <p:cxnSp>
        <p:nvCxnSpPr>
          <p:cNvPr id="6" name="Straight Arrow Connector 5"/>
          <p:cNvCxnSpPr>
            <a:stCxn id="2" idx="0"/>
          </p:cNvCxnSpPr>
          <p:nvPr/>
        </p:nvCxnSpPr>
        <p:spPr>
          <a:xfrm flipH="1" flipV="1">
            <a:off x="5789613" y="5648491"/>
            <a:ext cx="54626" cy="238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7CEDF96A-263E-4657-8CA9-48C47E562137}"/>
              </a:ext>
            </a:extLst>
          </p:cNvPr>
          <p:cNvSpPr>
            <a:spLocks noGrp="1"/>
          </p:cNvSpPr>
          <p:nvPr>
            <p:ph type="ftr" sz="quarter" idx="11"/>
          </p:nvPr>
        </p:nvSpPr>
        <p:spPr/>
        <p:txBody>
          <a:bodyPr/>
          <a:lstStyle/>
          <a:p>
            <a:pPr>
              <a:defRPr/>
            </a:pPr>
            <a:r>
              <a:rPr lang="en-US" altLang="zh-CN"/>
              <a:t>Speech recognition techniques, v.2b</a:t>
            </a:r>
          </a:p>
        </p:txBody>
      </p:sp>
      <p:sp>
        <p:nvSpPr>
          <p:cNvPr id="5" name="Slide Number Placeholder 4">
            <a:extLst>
              <a:ext uri="{FF2B5EF4-FFF2-40B4-BE49-F238E27FC236}">
                <a16:creationId xmlns:a16="http://schemas.microsoft.com/office/drawing/2014/main" id="{2DBA64AD-4EF2-46CF-84BA-D258F1321249}"/>
              </a:ext>
            </a:extLst>
          </p:cNvPr>
          <p:cNvSpPr>
            <a:spLocks noGrp="1"/>
          </p:cNvSpPr>
          <p:nvPr>
            <p:ph type="sldNum" sz="quarter" idx="12"/>
          </p:nvPr>
        </p:nvSpPr>
        <p:spPr/>
        <p:txBody>
          <a:bodyPr/>
          <a:lstStyle/>
          <a:p>
            <a:fld id="{C00EF027-BAE4-4B2B-B4D5-2754FF5E55FD}" type="slidenum">
              <a:rPr lang="en-US" altLang="en-US" smtClean="0"/>
              <a:pPr/>
              <a:t>41</a:t>
            </a:fld>
            <a:endParaRPr lang="en-US" altLang="en-US"/>
          </a:p>
        </p:txBody>
      </p:sp>
      <p:cxnSp>
        <p:nvCxnSpPr>
          <p:cNvPr id="8" name="Straight Arrow Connector 7">
            <a:extLst>
              <a:ext uri="{FF2B5EF4-FFF2-40B4-BE49-F238E27FC236}">
                <a16:creationId xmlns:a16="http://schemas.microsoft.com/office/drawing/2014/main" id="{B43CAA8C-5E2F-44ED-8108-7BBCB0993FC2}"/>
              </a:ext>
            </a:extLst>
          </p:cNvPr>
          <p:cNvCxnSpPr>
            <a:cxnSpLocks/>
          </p:cNvCxnSpPr>
          <p:nvPr/>
        </p:nvCxnSpPr>
        <p:spPr>
          <a:xfrm>
            <a:off x="3601386" y="3119800"/>
            <a:ext cx="2489852" cy="1568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531812" y="304800"/>
            <a:ext cx="8912225" cy="1139825"/>
          </a:xfrm>
          <a:noFill/>
        </p:spPr>
        <p:txBody>
          <a:bodyPr lIns="92075" tIns="46038" rIns="92075" bIns="46038" anchor="ctr">
            <a:normAutofit fontScale="90000"/>
          </a:bodyPr>
          <a:lstStyle/>
          <a:p>
            <a:pPr algn="l" eaLnBrk="1" hangingPunct="1"/>
            <a:r>
              <a:rPr lang="en-US" altLang="zh-TW" sz="2200" dirty="0">
                <a:ea typeface="新細明體" pitchFamily="18" charset="-120"/>
              </a:rPr>
              <a:t>Appendix 6:</a:t>
            </a:r>
            <a:br>
              <a:rPr lang="en-US" altLang="zh-TW" sz="2200" dirty="0">
                <a:ea typeface="新細明體" pitchFamily="18" charset="-120"/>
              </a:rPr>
            </a:br>
            <a:r>
              <a:rPr lang="en-US" altLang="zh-TW" sz="2200" dirty="0">
                <a:ea typeface="新細明體" pitchFamily="18" charset="-120"/>
              </a:rPr>
              <a:t>LPC to Cepstral coefficients conversion (an alternative method for Cepstral coefficient valuation. This is more efficient as compared to the Fourier-FFT-IFFT method discussed earlier)</a:t>
            </a:r>
            <a:endParaRPr lang="en-US" altLang="zh-TW" dirty="0">
              <a:ea typeface="新細明體" pitchFamily="18" charset="-120"/>
            </a:endParaRPr>
          </a:p>
        </p:txBody>
      </p:sp>
      <p:sp>
        <p:nvSpPr>
          <p:cNvPr id="23557" name="Rectangle 3"/>
          <p:cNvSpPr>
            <a:spLocks noGrp="1" noChangeArrowheads="1"/>
          </p:cNvSpPr>
          <p:nvPr>
            <p:ph type="body" sz="half" idx="1"/>
          </p:nvPr>
        </p:nvSpPr>
        <p:spPr>
          <a:xfrm>
            <a:off x="495300" y="1600200"/>
            <a:ext cx="8266113" cy="4530725"/>
          </a:xfrm>
          <a:noFill/>
        </p:spPr>
        <p:txBody>
          <a:bodyPr lIns="92075" tIns="46038" rIns="92075" bIns="46038"/>
          <a:lstStyle/>
          <a:p>
            <a:pPr eaLnBrk="1" hangingPunct="1"/>
            <a:r>
              <a:rPr lang="en-US" altLang="zh-TW" sz="2400" dirty="0">
                <a:ea typeface="新細明體" pitchFamily="18" charset="-120"/>
              </a:rPr>
              <a:t>Cepstral coefficient is more accurate in describing the characteristics of speech signal</a:t>
            </a:r>
          </a:p>
          <a:p>
            <a:pPr eaLnBrk="1" hangingPunct="1"/>
            <a:r>
              <a:rPr lang="en-US" altLang="zh-TW" sz="2400" dirty="0">
                <a:ea typeface="新細明體" pitchFamily="18" charset="-120"/>
              </a:rPr>
              <a:t>Normally cepstral coefficients of order 1&lt;=m&lt;=p are enough to describe the speech signal.</a:t>
            </a:r>
          </a:p>
          <a:p>
            <a:pPr eaLnBrk="1" hangingPunct="1"/>
            <a:r>
              <a:rPr lang="en-US" altLang="zh-TW" sz="2400" dirty="0">
                <a:ea typeface="新細明體" pitchFamily="18" charset="-120"/>
              </a:rPr>
              <a:t>Calculate </a:t>
            </a:r>
            <a:r>
              <a:rPr lang="en-US" altLang="zh-TW" sz="2400" i="1" dirty="0">
                <a:ea typeface="新細明體" pitchFamily="18" charset="-120"/>
              </a:rPr>
              <a:t>c</a:t>
            </a:r>
            <a:r>
              <a:rPr lang="en-US" altLang="zh-TW" sz="2400" i="1" baseline="-25000" dirty="0">
                <a:ea typeface="新細明體" pitchFamily="18" charset="-120"/>
              </a:rPr>
              <a:t>1</a:t>
            </a:r>
            <a:r>
              <a:rPr lang="en-US" altLang="zh-TW" sz="2400" i="1" dirty="0">
                <a:ea typeface="新細明體" pitchFamily="18" charset="-120"/>
              </a:rPr>
              <a:t>, c</a:t>
            </a:r>
            <a:r>
              <a:rPr lang="en-US" altLang="zh-TW" sz="2400" i="1" baseline="-25000" dirty="0">
                <a:ea typeface="新細明體" pitchFamily="18" charset="-120"/>
              </a:rPr>
              <a:t>2</a:t>
            </a:r>
            <a:r>
              <a:rPr lang="en-US" altLang="zh-TW" sz="2400" i="1" dirty="0">
                <a:ea typeface="新細明體" pitchFamily="18" charset="-120"/>
              </a:rPr>
              <a:t>, c</a:t>
            </a:r>
            <a:r>
              <a:rPr lang="en-US" altLang="zh-TW" sz="2400" i="1" baseline="-25000" dirty="0">
                <a:ea typeface="新細明體" pitchFamily="18" charset="-120"/>
              </a:rPr>
              <a:t>3</a:t>
            </a:r>
            <a:r>
              <a:rPr lang="en-US" altLang="zh-TW" sz="2400" i="1" dirty="0">
                <a:ea typeface="新細明體" pitchFamily="18" charset="-120"/>
              </a:rPr>
              <a:t>,.. </a:t>
            </a:r>
            <a:r>
              <a:rPr lang="en-US" altLang="zh-TW" sz="2400" i="1" dirty="0" err="1">
                <a:ea typeface="新細明體" pitchFamily="18" charset="-120"/>
              </a:rPr>
              <a:t>c</a:t>
            </a:r>
            <a:r>
              <a:rPr lang="en-US" altLang="zh-TW" sz="2400" i="1" baseline="-25000" dirty="0" err="1">
                <a:ea typeface="新細明體" pitchFamily="18" charset="-120"/>
              </a:rPr>
              <a:t>p</a:t>
            </a:r>
            <a:r>
              <a:rPr lang="en-US" altLang="zh-TW" sz="2400" baseline="-25000" dirty="0">
                <a:ea typeface="新細明體" pitchFamily="18" charset="-120"/>
              </a:rPr>
              <a:t> </a:t>
            </a:r>
            <a:r>
              <a:rPr lang="en-US" altLang="zh-TW" sz="2400" dirty="0">
                <a:ea typeface="新細明體" pitchFamily="18" charset="-120"/>
              </a:rPr>
              <a:t>from LPC </a:t>
            </a:r>
            <a:r>
              <a:rPr lang="en-US" altLang="zh-TW" sz="2400" i="1" dirty="0">
                <a:ea typeface="新細明體" pitchFamily="18" charset="-120"/>
              </a:rPr>
              <a:t>a</a:t>
            </a:r>
            <a:r>
              <a:rPr lang="en-US" altLang="zh-TW" sz="2400" i="1" baseline="-25000" dirty="0">
                <a:ea typeface="新細明體" pitchFamily="18" charset="-120"/>
              </a:rPr>
              <a:t>1</a:t>
            </a:r>
            <a:r>
              <a:rPr lang="en-US" altLang="zh-TW" sz="2400" i="1" dirty="0">
                <a:ea typeface="新細明體" pitchFamily="18" charset="-120"/>
              </a:rPr>
              <a:t>, a</a:t>
            </a:r>
            <a:r>
              <a:rPr lang="en-US" altLang="zh-TW" sz="2400" i="1" baseline="-25000" dirty="0">
                <a:ea typeface="新細明體" pitchFamily="18" charset="-120"/>
              </a:rPr>
              <a:t>2</a:t>
            </a:r>
            <a:r>
              <a:rPr lang="en-US" altLang="zh-TW" sz="2400" i="1" dirty="0">
                <a:ea typeface="新細明體" pitchFamily="18" charset="-120"/>
              </a:rPr>
              <a:t>, a</a:t>
            </a:r>
            <a:r>
              <a:rPr lang="en-US" altLang="zh-TW" sz="2400" i="1" baseline="-25000" dirty="0">
                <a:ea typeface="新細明體" pitchFamily="18" charset="-120"/>
              </a:rPr>
              <a:t>3</a:t>
            </a:r>
            <a:r>
              <a:rPr lang="en-US" altLang="zh-TW" sz="2400" i="1" dirty="0">
                <a:ea typeface="新細明體" pitchFamily="18" charset="-120"/>
              </a:rPr>
              <a:t>,.. </a:t>
            </a:r>
            <a:r>
              <a:rPr lang="en-US" altLang="zh-TW" sz="2400" i="1" dirty="0" err="1">
                <a:ea typeface="新細明體" pitchFamily="18" charset="-120"/>
              </a:rPr>
              <a:t>a</a:t>
            </a:r>
            <a:r>
              <a:rPr lang="en-US" altLang="zh-TW" sz="2400" i="1" baseline="-25000" dirty="0" err="1">
                <a:ea typeface="新細明體" pitchFamily="18" charset="-120"/>
              </a:rPr>
              <a:t>p</a:t>
            </a:r>
            <a:endParaRPr lang="en-US" altLang="zh-TW" i="1" baseline="-25000" dirty="0">
              <a:ea typeface="新細明體" pitchFamily="18" charset="-120"/>
            </a:endParaRPr>
          </a:p>
        </p:txBody>
      </p:sp>
      <p:graphicFrame>
        <p:nvGraphicFramePr>
          <p:cNvPr id="23558" name="Object 6"/>
          <p:cNvGraphicFramePr>
            <a:graphicFrameLocks noGrp="1" noChangeAspect="1"/>
          </p:cNvGraphicFramePr>
          <p:nvPr>
            <p:ph sz="half" idx="2"/>
            <p:extLst>
              <p:ext uri="{D42A27DB-BD31-4B8C-83A1-F6EECF244321}">
                <p14:modId xmlns:p14="http://schemas.microsoft.com/office/powerpoint/2010/main" val="2558066644"/>
              </p:ext>
            </p:extLst>
          </p:nvPr>
        </p:nvGraphicFramePr>
        <p:xfrm>
          <a:off x="1979612" y="3886200"/>
          <a:ext cx="5257800" cy="2089150"/>
        </p:xfrm>
        <a:graphic>
          <a:graphicData uri="http://schemas.openxmlformats.org/presentationml/2006/ole">
            <mc:AlternateContent xmlns:mc="http://schemas.openxmlformats.org/markup-compatibility/2006">
              <mc:Choice xmlns:v="urn:schemas-microsoft-com:vml" Requires="v">
                <p:oleObj name="Equation" r:id="rId2" imgW="2844800" imgH="1130300" progId="Equation.3">
                  <p:embed/>
                </p:oleObj>
              </mc:Choice>
              <mc:Fallback>
                <p:oleObj name="Equation" r:id="rId2" imgW="2844800" imgH="11303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2" y="3886200"/>
                        <a:ext cx="5257800" cy="208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9" name="Text Box 8"/>
          <p:cNvSpPr txBox="1">
            <a:spLocks noChangeArrowheads="1"/>
          </p:cNvSpPr>
          <p:nvPr/>
        </p:nvSpPr>
        <p:spPr bwMode="auto">
          <a:xfrm>
            <a:off x="684212" y="6096000"/>
            <a:ext cx="649528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en-US" sz="1200" dirty="0" err="1"/>
              <a:t>Ref:http</a:t>
            </a:r>
            <a:r>
              <a:rPr lang="en-US" altLang="en-US" sz="1200" dirty="0"/>
              <a:t>://www.mathworks.com/help/dsp/ref/lpctofromcepstralcoefficients.html</a:t>
            </a:r>
          </a:p>
          <a:p>
            <a:pPr>
              <a:spcBef>
                <a:spcPct val="0"/>
              </a:spcBef>
              <a:buClrTx/>
              <a:buSzTx/>
              <a:buFontTx/>
              <a:buNone/>
            </a:pPr>
            <a:r>
              <a:rPr lang="en-US" altLang="en-US" sz="1200" dirty="0"/>
              <a:t>http://www.clear.rice.edu/elec532/PROJECTS98/speech/cepstrum/cepstrum.html</a:t>
            </a:r>
          </a:p>
        </p:txBody>
      </p:sp>
      <p:sp>
        <p:nvSpPr>
          <p:cNvPr id="23560" name="TextBox 1"/>
          <p:cNvSpPr txBox="1">
            <a:spLocks noChangeArrowheads="1"/>
          </p:cNvSpPr>
          <p:nvPr/>
        </p:nvSpPr>
        <p:spPr bwMode="auto">
          <a:xfrm>
            <a:off x="6856413" y="3886200"/>
            <a:ext cx="2865437" cy="9239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Verdana" pitchFamily="34" charset="0"/>
                <a:ea typeface="新細明體" pitchFamily="18" charset="-120"/>
              </a:defRPr>
            </a:lvl1pPr>
            <a:lvl2pPr marL="742950" indent="-285750">
              <a:defRPr>
                <a:solidFill>
                  <a:schemeClr val="tx1"/>
                </a:solidFill>
                <a:latin typeface="Verdana" pitchFamily="34" charset="0"/>
                <a:ea typeface="新細明體" pitchFamily="18" charset="-120"/>
              </a:defRPr>
            </a:lvl2pPr>
            <a:lvl3pPr marL="1143000" indent="-228600">
              <a:defRPr>
                <a:solidFill>
                  <a:schemeClr val="tx1"/>
                </a:solidFill>
                <a:latin typeface="Verdana" pitchFamily="34" charset="0"/>
                <a:ea typeface="新細明體" pitchFamily="18" charset="-120"/>
              </a:defRPr>
            </a:lvl3pPr>
            <a:lvl4pPr marL="1600200" indent="-228600">
              <a:defRPr>
                <a:solidFill>
                  <a:schemeClr val="tx1"/>
                </a:solidFill>
                <a:latin typeface="Verdana" pitchFamily="34" charset="0"/>
                <a:ea typeface="新細明體" pitchFamily="18" charset="-120"/>
              </a:defRPr>
            </a:lvl4pPr>
            <a:lvl5pPr marL="2057400" indent="-228600">
              <a:defRPr>
                <a:solidFill>
                  <a:schemeClr val="tx1"/>
                </a:solidFill>
                <a:latin typeface="Verdana" pitchFamily="34" charset="0"/>
                <a:ea typeface="新細明體" pitchFamily="18" charset="-120"/>
              </a:defRPr>
            </a:lvl5pPr>
            <a:lvl6pPr marL="2514600" indent="-228600" eaLnBrk="0" fontAlgn="base" hangingPunct="0">
              <a:spcBef>
                <a:spcPct val="0"/>
              </a:spcBef>
              <a:spcAft>
                <a:spcPct val="0"/>
              </a:spcAft>
              <a:defRPr>
                <a:solidFill>
                  <a:schemeClr val="tx1"/>
                </a:solidFill>
                <a:latin typeface="Verdana" pitchFamily="34" charset="0"/>
                <a:ea typeface="新細明體" pitchFamily="18" charset="-120"/>
              </a:defRPr>
            </a:lvl6pPr>
            <a:lvl7pPr marL="2971800" indent="-228600" eaLnBrk="0" fontAlgn="base" hangingPunct="0">
              <a:spcBef>
                <a:spcPct val="0"/>
              </a:spcBef>
              <a:spcAft>
                <a:spcPct val="0"/>
              </a:spcAft>
              <a:defRPr>
                <a:solidFill>
                  <a:schemeClr val="tx1"/>
                </a:solidFill>
                <a:latin typeface="Verdana" pitchFamily="34" charset="0"/>
                <a:ea typeface="新細明體" pitchFamily="18" charset="-120"/>
              </a:defRPr>
            </a:lvl7pPr>
            <a:lvl8pPr marL="3429000" indent="-228600" eaLnBrk="0" fontAlgn="base" hangingPunct="0">
              <a:spcBef>
                <a:spcPct val="0"/>
              </a:spcBef>
              <a:spcAft>
                <a:spcPct val="0"/>
              </a:spcAft>
              <a:defRPr>
                <a:solidFill>
                  <a:schemeClr val="tx1"/>
                </a:solidFill>
                <a:latin typeface="Verdana" pitchFamily="34" charset="0"/>
                <a:ea typeface="新細明體" pitchFamily="18" charset="-120"/>
              </a:defRPr>
            </a:lvl8pPr>
            <a:lvl9pPr marL="3886200" indent="-228600" eaLnBrk="0" fontAlgn="base" hangingPunct="0">
              <a:spcBef>
                <a:spcPct val="0"/>
              </a:spcBef>
              <a:spcAft>
                <a:spcPct val="0"/>
              </a:spcAft>
              <a:defRPr>
                <a:solidFill>
                  <a:schemeClr val="tx1"/>
                </a:solidFill>
                <a:latin typeface="Verdana" pitchFamily="34" charset="0"/>
                <a:ea typeface="新細明體" pitchFamily="18" charset="-120"/>
              </a:defRPr>
            </a:lvl9pPr>
          </a:lstStyle>
          <a:p>
            <a:r>
              <a:rPr lang="en-US" altLang="en-US"/>
              <a:t>Note:</a:t>
            </a:r>
          </a:p>
          <a:p>
            <a:r>
              <a:rPr lang="en-US" altLang="en-US"/>
              <a:t>c1=a1 and </a:t>
            </a:r>
          </a:p>
          <a:p>
            <a:r>
              <a:rPr lang="en-US" altLang="en-US"/>
              <a:t>a0=-1 (see chapter 3)</a:t>
            </a:r>
          </a:p>
        </p:txBody>
      </p:sp>
      <p:sp>
        <p:nvSpPr>
          <p:cNvPr id="2" name="Footer Placeholder 1">
            <a:extLst>
              <a:ext uri="{FF2B5EF4-FFF2-40B4-BE49-F238E27FC236}">
                <a16:creationId xmlns:a16="http://schemas.microsoft.com/office/drawing/2014/main" id="{14C4016D-9B11-41E9-B153-74B96FC21EFA}"/>
              </a:ext>
            </a:extLst>
          </p:cNvPr>
          <p:cNvSpPr>
            <a:spLocks noGrp="1"/>
          </p:cNvSpPr>
          <p:nvPr>
            <p:ph type="ftr" sz="quarter" idx="11"/>
          </p:nvPr>
        </p:nvSpPr>
        <p:spPr/>
        <p:txBody>
          <a:bodyPr/>
          <a:lstStyle/>
          <a:p>
            <a:pPr>
              <a:defRPr/>
            </a:pPr>
            <a:r>
              <a:rPr lang="en-US" altLang="zh-CN"/>
              <a:t>Speech recognition techniques, v.2b</a:t>
            </a:r>
            <a:endParaRPr lang="en-US" altLang="zh-CN" dirty="0"/>
          </a:p>
        </p:txBody>
      </p:sp>
      <p:sp>
        <p:nvSpPr>
          <p:cNvPr id="3" name="Slide Number Placeholder 2">
            <a:extLst>
              <a:ext uri="{FF2B5EF4-FFF2-40B4-BE49-F238E27FC236}">
                <a16:creationId xmlns:a16="http://schemas.microsoft.com/office/drawing/2014/main" id="{CA2F37B7-F6CA-48C2-8C6B-9184312C0E90}"/>
              </a:ext>
            </a:extLst>
          </p:cNvPr>
          <p:cNvSpPr>
            <a:spLocks noGrp="1"/>
          </p:cNvSpPr>
          <p:nvPr>
            <p:ph type="sldNum" sz="quarter" idx="12"/>
          </p:nvPr>
        </p:nvSpPr>
        <p:spPr/>
        <p:txBody>
          <a:bodyPr/>
          <a:lstStyle/>
          <a:p>
            <a:fld id="{F655D5F6-FAFC-4BD8-A778-50BE8206BBEA}" type="slidenum">
              <a:rPr lang="en-US" altLang="en-US" smtClean="0"/>
              <a:pPr/>
              <a:t>42</a:t>
            </a:fld>
            <a:endParaRPr lang="en-US" altLang="en-US"/>
          </a:p>
        </p:txBody>
      </p:sp>
    </p:spTree>
    <p:extLst>
      <p:ext uri="{BB962C8B-B14F-4D97-AF65-F5344CB8AC3E}">
        <p14:creationId xmlns:p14="http://schemas.microsoft.com/office/powerpoint/2010/main" val="1699380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ormAutofit fontScale="90000"/>
          </a:bodyPr>
          <a:lstStyle/>
          <a:p>
            <a:pPr eaLnBrk="1" hangingPunct="1"/>
            <a:r>
              <a:rPr lang="en-US" altLang="zh-TW" dirty="0">
                <a:ea typeface="新細明體" pitchFamily="18" charset="-120"/>
              </a:rPr>
              <a:t>Example of speech signal analysis</a:t>
            </a:r>
            <a:br>
              <a:rPr lang="en-US" altLang="zh-TW" dirty="0">
                <a:ea typeface="新細明體" pitchFamily="18" charset="-120"/>
              </a:rPr>
            </a:br>
            <a:r>
              <a:rPr lang="en-US" altLang="zh-TW" sz="2400" dirty="0">
                <a:ea typeface="新細明體" pitchFamily="18" charset="-120"/>
              </a:rPr>
              <a:t>Frame size is 20ms, separated by 10 </a:t>
            </a:r>
            <a:r>
              <a:rPr lang="en-US" altLang="zh-TW" sz="2400" dirty="0" err="1">
                <a:ea typeface="新細明體" pitchFamily="18" charset="-120"/>
              </a:rPr>
              <a:t>ms</a:t>
            </a:r>
            <a:r>
              <a:rPr lang="en-US" altLang="zh-TW" sz="2400" dirty="0">
                <a:ea typeface="新細明體" pitchFamily="18" charset="-120"/>
              </a:rPr>
              <a:t>, S is sampled at 44.1 KHz</a:t>
            </a:r>
            <a:br>
              <a:rPr lang="en-US" altLang="zh-TW" sz="2400" dirty="0">
                <a:ea typeface="新細明體" pitchFamily="18" charset="-120"/>
              </a:rPr>
            </a:br>
            <a:r>
              <a:rPr lang="en-US" altLang="zh-TW" sz="2400" dirty="0">
                <a:ea typeface="新細明體" pitchFamily="18" charset="-120"/>
              </a:rPr>
              <a:t>Calculate: N  and m.</a:t>
            </a:r>
          </a:p>
        </p:txBody>
      </p:sp>
      <p:sp>
        <p:nvSpPr>
          <p:cNvPr id="7173" name="Rectangle 3"/>
          <p:cNvSpPr>
            <a:spLocks noGrp="1" noChangeArrowheads="1"/>
          </p:cNvSpPr>
          <p:nvPr>
            <p:ph idx="1"/>
          </p:nvPr>
        </p:nvSpPr>
        <p:spPr/>
        <p:txBody>
          <a:bodyPr/>
          <a:lstStyle/>
          <a:p>
            <a:pPr eaLnBrk="1" hangingPunct="1"/>
            <a:r>
              <a:rPr lang="zh-TW" altLang="en-US">
                <a:ea typeface="新細明體" pitchFamily="18" charset="-120"/>
              </a:rPr>
              <a:t> </a:t>
            </a:r>
          </a:p>
        </p:txBody>
      </p:sp>
      <p:sp>
        <p:nvSpPr>
          <p:cNvPr id="7174" name="Line 4"/>
          <p:cNvSpPr>
            <a:spLocks noChangeShapeType="1"/>
          </p:cNvSpPr>
          <p:nvPr/>
        </p:nvSpPr>
        <p:spPr bwMode="auto">
          <a:xfrm>
            <a:off x="1219200" y="2971800"/>
            <a:ext cx="73914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 name="Line 6"/>
          <p:cNvSpPr>
            <a:spLocks noChangeShapeType="1"/>
          </p:cNvSpPr>
          <p:nvPr/>
        </p:nvSpPr>
        <p:spPr bwMode="auto">
          <a:xfrm>
            <a:off x="1219200" y="3505200"/>
            <a:ext cx="14478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6" name="Line 7"/>
          <p:cNvSpPr>
            <a:spLocks noChangeShapeType="1"/>
          </p:cNvSpPr>
          <p:nvPr/>
        </p:nvSpPr>
        <p:spPr bwMode="auto">
          <a:xfrm>
            <a:off x="1219200" y="3352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7" name="Line 8"/>
          <p:cNvSpPr>
            <a:spLocks noChangeShapeType="1"/>
          </p:cNvSpPr>
          <p:nvPr/>
        </p:nvSpPr>
        <p:spPr bwMode="auto">
          <a:xfrm>
            <a:off x="2667000" y="3352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8" name="Text Box 9"/>
          <p:cNvSpPr txBox="1">
            <a:spLocks noChangeArrowheads="1"/>
          </p:cNvSpPr>
          <p:nvPr/>
        </p:nvSpPr>
        <p:spPr bwMode="auto">
          <a:xfrm>
            <a:off x="0" y="3733800"/>
            <a:ext cx="164820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eaLnBrk="1" hangingPunct="1">
              <a:spcBef>
                <a:spcPct val="0"/>
              </a:spcBef>
              <a:buClrTx/>
              <a:buSzTx/>
              <a:buFontTx/>
              <a:buNone/>
            </a:pPr>
            <a:r>
              <a:rPr kumimoji="1" lang="en-US" altLang="zh-TW" sz="2400" dirty="0">
                <a:latin typeface="Times New Roman" pitchFamily="18" charset="0"/>
              </a:rPr>
              <a:t>One frame</a:t>
            </a:r>
          </a:p>
          <a:p>
            <a:pPr eaLnBrk="1" hangingPunct="1">
              <a:spcBef>
                <a:spcPct val="0"/>
              </a:spcBef>
              <a:buClrTx/>
              <a:buSzTx/>
              <a:buFontTx/>
              <a:buNone/>
            </a:pPr>
            <a:r>
              <a:rPr kumimoji="1" lang="en-US" altLang="zh-TW" sz="2400" dirty="0">
                <a:latin typeface="Times New Roman" pitchFamily="18" charset="0"/>
              </a:rPr>
              <a:t>=N samples</a:t>
            </a:r>
          </a:p>
        </p:txBody>
      </p:sp>
      <p:sp>
        <p:nvSpPr>
          <p:cNvPr id="7179" name="Line 25"/>
          <p:cNvSpPr>
            <a:spLocks noChangeShapeType="1"/>
          </p:cNvSpPr>
          <p:nvPr/>
        </p:nvSpPr>
        <p:spPr bwMode="auto">
          <a:xfrm>
            <a:off x="1981200" y="3962400"/>
            <a:ext cx="14478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Line 26"/>
          <p:cNvSpPr>
            <a:spLocks noChangeShapeType="1"/>
          </p:cNvSpPr>
          <p:nvPr/>
        </p:nvSpPr>
        <p:spPr bwMode="auto">
          <a:xfrm>
            <a:off x="1981200" y="38100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1" name="Line 27"/>
          <p:cNvSpPr>
            <a:spLocks noChangeShapeType="1"/>
          </p:cNvSpPr>
          <p:nvPr/>
        </p:nvSpPr>
        <p:spPr bwMode="auto">
          <a:xfrm>
            <a:off x="3429000" y="38100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2" name="Line 28"/>
          <p:cNvSpPr>
            <a:spLocks noChangeShapeType="1"/>
          </p:cNvSpPr>
          <p:nvPr/>
        </p:nvSpPr>
        <p:spPr bwMode="auto">
          <a:xfrm>
            <a:off x="2514600" y="4419600"/>
            <a:ext cx="14478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3" name="Line 29"/>
          <p:cNvSpPr>
            <a:spLocks noChangeShapeType="1"/>
          </p:cNvSpPr>
          <p:nvPr/>
        </p:nvSpPr>
        <p:spPr bwMode="auto">
          <a:xfrm>
            <a:off x="2514600" y="4267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4" name="Line 30"/>
          <p:cNvSpPr>
            <a:spLocks noChangeShapeType="1"/>
          </p:cNvSpPr>
          <p:nvPr/>
        </p:nvSpPr>
        <p:spPr bwMode="auto">
          <a:xfrm>
            <a:off x="3962400" y="4267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5" name="Line 31"/>
          <p:cNvSpPr>
            <a:spLocks noChangeShapeType="1"/>
          </p:cNvSpPr>
          <p:nvPr/>
        </p:nvSpPr>
        <p:spPr bwMode="auto">
          <a:xfrm>
            <a:off x="3124200" y="4953000"/>
            <a:ext cx="14478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6" name="Line 32"/>
          <p:cNvSpPr>
            <a:spLocks noChangeShapeType="1"/>
          </p:cNvSpPr>
          <p:nvPr/>
        </p:nvSpPr>
        <p:spPr bwMode="auto">
          <a:xfrm>
            <a:off x="3124200" y="4800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7" name="Line 33"/>
          <p:cNvSpPr>
            <a:spLocks noChangeShapeType="1"/>
          </p:cNvSpPr>
          <p:nvPr/>
        </p:nvSpPr>
        <p:spPr bwMode="auto">
          <a:xfrm>
            <a:off x="4572000" y="4800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8" name="Line 34"/>
          <p:cNvSpPr>
            <a:spLocks noChangeShapeType="1"/>
          </p:cNvSpPr>
          <p:nvPr/>
        </p:nvSpPr>
        <p:spPr bwMode="auto">
          <a:xfrm>
            <a:off x="3886200" y="5410200"/>
            <a:ext cx="14478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9" name="Line 35"/>
          <p:cNvSpPr>
            <a:spLocks noChangeShapeType="1"/>
          </p:cNvSpPr>
          <p:nvPr/>
        </p:nvSpPr>
        <p:spPr bwMode="auto">
          <a:xfrm>
            <a:off x="3886200" y="5257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0" name="Line 36"/>
          <p:cNvSpPr>
            <a:spLocks noChangeShapeType="1"/>
          </p:cNvSpPr>
          <p:nvPr/>
        </p:nvSpPr>
        <p:spPr bwMode="auto">
          <a:xfrm>
            <a:off x="5334000" y="5257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1" name="Oval 37"/>
          <p:cNvSpPr>
            <a:spLocks noChangeArrowheads="1"/>
          </p:cNvSpPr>
          <p:nvPr/>
        </p:nvSpPr>
        <p:spPr bwMode="auto">
          <a:xfrm>
            <a:off x="5181600" y="58674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endParaRPr lang="en-US" altLang="en-US" sz="1800"/>
          </a:p>
        </p:txBody>
      </p:sp>
      <p:sp>
        <p:nvSpPr>
          <p:cNvPr id="7192" name="Oval 38"/>
          <p:cNvSpPr>
            <a:spLocks noChangeArrowheads="1"/>
          </p:cNvSpPr>
          <p:nvPr/>
        </p:nvSpPr>
        <p:spPr bwMode="auto">
          <a:xfrm>
            <a:off x="5334000" y="6019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endParaRPr lang="en-US" altLang="en-US" sz="1800"/>
          </a:p>
        </p:txBody>
      </p:sp>
      <p:sp>
        <p:nvSpPr>
          <p:cNvPr id="7193" name="Oval 39"/>
          <p:cNvSpPr>
            <a:spLocks noChangeArrowheads="1"/>
          </p:cNvSpPr>
          <p:nvPr/>
        </p:nvSpPr>
        <p:spPr bwMode="auto">
          <a:xfrm>
            <a:off x="5486400" y="61722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endParaRPr lang="en-US" altLang="en-US" sz="1800"/>
          </a:p>
        </p:txBody>
      </p:sp>
      <p:sp>
        <p:nvSpPr>
          <p:cNvPr id="7194" name="Oval 40"/>
          <p:cNvSpPr>
            <a:spLocks noChangeArrowheads="1"/>
          </p:cNvSpPr>
          <p:nvPr/>
        </p:nvSpPr>
        <p:spPr bwMode="auto">
          <a:xfrm>
            <a:off x="5638800" y="6324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endParaRPr lang="en-US" altLang="en-US" sz="1800"/>
          </a:p>
        </p:txBody>
      </p:sp>
      <p:sp>
        <p:nvSpPr>
          <p:cNvPr id="7195" name="Text Box 41"/>
          <p:cNvSpPr txBox="1">
            <a:spLocks noChangeArrowheads="1"/>
          </p:cNvSpPr>
          <p:nvPr/>
        </p:nvSpPr>
        <p:spPr bwMode="auto">
          <a:xfrm>
            <a:off x="2727325" y="3241675"/>
            <a:ext cx="1325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eaLnBrk="1" hangingPunct="1">
              <a:spcBef>
                <a:spcPct val="0"/>
              </a:spcBef>
              <a:buClrTx/>
              <a:buSzTx/>
              <a:buFontTx/>
              <a:buNone/>
            </a:pPr>
            <a:r>
              <a:rPr kumimoji="1" lang="zh-TW" altLang="en-US" sz="2400">
                <a:latin typeface="Times New Roman" pitchFamily="18" charset="0"/>
              </a:rPr>
              <a:t>1</a:t>
            </a:r>
            <a:r>
              <a:rPr kumimoji="1" lang="en-US" altLang="zh-TW" sz="2400">
                <a:latin typeface="Times New Roman" pitchFamily="18" charset="0"/>
              </a:rPr>
              <a:t>st frame</a:t>
            </a:r>
          </a:p>
        </p:txBody>
      </p:sp>
      <p:sp>
        <p:nvSpPr>
          <p:cNvPr id="7196" name="Text Box 42"/>
          <p:cNvSpPr txBox="1">
            <a:spLocks noChangeArrowheads="1"/>
          </p:cNvSpPr>
          <p:nvPr/>
        </p:nvSpPr>
        <p:spPr bwMode="auto">
          <a:xfrm>
            <a:off x="3733800" y="3810000"/>
            <a:ext cx="142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eaLnBrk="1" hangingPunct="1">
              <a:spcBef>
                <a:spcPct val="0"/>
              </a:spcBef>
              <a:buClrTx/>
              <a:buSzTx/>
              <a:buFontTx/>
              <a:buNone/>
            </a:pPr>
            <a:r>
              <a:rPr kumimoji="1" lang="zh-TW" altLang="en-US" sz="2400">
                <a:latin typeface="Times New Roman" pitchFamily="18" charset="0"/>
              </a:rPr>
              <a:t>2</a:t>
            </a:r>
            <a:r>
              <a:rPr kumimoji="1" lang="en-US" altLang="zh-TW" sz="2400">
                <a:latin typeface="Times New Roman" pitchFamily="18" charset="0"/>
              </a:rPr>
              <a:t>nd frame</a:t>
            </a:r>
          </a:p>
        </p:txBody>
      </p:sp>
      <p:sp>
        <p:nvSpPr>
          <p:cNvPr id="7197" name="Text Box 43"/>
          <p:cNvSpPr txBox="1">
            <a:spLocks noChangeArrowheads="1"/>
          </p:cNvSpPr>
          <p:nvPr/>
        </p:nvSpPr>
        <p:spPr bwMode="auto">
          <a:xfrm>
            <a:off x="4267200" y="4343400"/>
            <a:ext cx="1376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eaLnBrk="1" hangingPunct="1">
              <a:spcBef>
                <a:spcPct val="0"/>
              </a:spcBef>
              <a:buClrTx/>
              <a:buSzTx/>
              <a:buFontTx/>
              <a:buNone/>
            </a:pPr>
            <a:r>
              <a:rPr kumimoji="1" lang="zh-TW" altLang="en-US" sz="2400">
                <a:latin typeface="Times New Roman" pitchFamily="18" charset="0"/>
              </a:rPr>
              <a:t>3</a:t>
            </a:r>
            <a:r>
              <a:rPr kumimoji="1" lang="en-US" altLang="zh-TW" sz="2400">
                <a:latin typeface="Times New Roman" pitchFamily="18" charset="0"/>
              </a:rPr>
              <a:t>rd frame</a:t>
            </a:r>
          </a:p>
        </p:txBody>
      </p:sp>
      <p:sp>
        <p:nvSpPr>
          <p:cNvPr id="7198" name="Text Box 44"/>
          <p:cNvSpPr txBox="1">
            <a:spLocks noChangeArrowheads="1"/>
          </p:cNvSpPr>
          <p:nvPr/>
        </p:nvSpPr>
        <p:spPr bwMode="auto">
          <a:xfrm>
            <a:off x="4876800" y="4800600"/>
            <a:ext cx="1358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eaLnBrk="1" hangingPunct="1">
              <a:spcBef>
                <a:spcPct val="0"/>
              </a:spcBef>
              <a:buClrTx/>
              <a:buSzTx/>
              <a:buFontTx/>
              <a:buNone/>
            </a:pPr>
            <a:r>
              <a:rPr kumimoji="1" lang="zh-TW" altLang="zh-TW" sz="2400">
                <a:latin typeface="Times New Roman" pitchFamily="18" charset="0"/>
              </a:rPr>
              <a:t>4</a:t>
            </a:r>
            <a:r>
              <a:rPr kumimoji="1" lang="en-US" altLang="zh-TW" sz="2400">
                <a:latin typeface="Times New Roman" pitchFamily="18" charset="0"/>
              </a:rPr>
              <a:t>th frame</a:t>
            </a:r>
          </a:p>
        </p:txBody>
      </p:sp>
      <p:sp>
        <p:nvSpPr>
          <p:cNvPr id="7199" name="Text Box 45"/>
          <p:cNvSpPr txBox="1">
            <a:spLocks noChangeArrowheads="1"/>
          </p:cNvSpPr>
          <p:nvPr/>
        </p:nvSpPr>
        <p:spPr bwMode="auto">
          <a:xfrm>
            <a:off x="5867400" y="5257800"/>
            <a:ext cx="1358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eaLnBrk="1" hangingPunct="1">
              <a:spcBef>
                <a:spcPct val="0"/>
              </a:spcBef>
              <a:buClrTx/>
              <a:buSzTx/>
              <a:buFontTx/>
              <a:buNone/>
            </a:pPr>
            <a:r>
              <a:rPr kumimoji="1" lang="zh-TW" altLang="en-US" sz="2400">
                <a:latin typeface="Times New Roman" pitchFamily="18" charset="0"/>
              </a:rPr>
              <a:t>5</a:t>
            </a:r>
            <a:r>
              <a:rPr kumimoji="1" lang="en-US" altLang="zh-TW" sz="2400">
                <a:latin typeface="Times New Roman" pitchFamily="18" charset="0"/>
              </a:rPr>
              <a:t>th frame</a:t>
            </a:r>
          </a:p>
        </p:txBody>
      </p:sp>
      <p:sp>
        <p:nvSpPr>
          <p:cNvPr id="7200" name="Line 46"/>
          <p:cNvSpPr>
            <a:spLocks noChangeShapeType="1"/>
          </p:cNvSpPr>
          <p:nvPr/>
        </p:nvSpPr>
        <p:spPr bwMode="auto">
          <a:xfrm>
            <a:off x="3124200" y="5562600"/>
            <a:ext cx="7620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1" name="Line 47"/>
          <p:cNvSpPr>
            <a:spLocks noChangeShapeType="1"/>
          </p:cNvSpPr>
          <p:nvPr/>
        </p:nvSpPr>
        <p:spPr bwMode="auto">
          <a:xfrm>
            <a:off x="3124200" y="5181600"/>
            <a:ext cx="0" cy="6096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2" name="Text Box 48"/>
          <p:cNvSpPr txBox="1">
            <a:spLocks noChangeArrowheads="1"/>
          </p:cNvSpPr>
          <p:nvPr/>
        </p:nvSpPr>
        <p:spPr bwMode="auto">
          <a:xfrm>
            <a:off x="3122613" y="5562600"/>
            <a:ext cx="18764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eaLnBrk="1" hangingPunct="1">
              <a:spcBef>
                <a:spcPct val="0"/>
              </a:spcBef>
              <a:buClrTx/>
              <a:buSzTx/>
              <a:buFontTx/>
              <a:buNone/>
            </a:pPr>
            <a:r>
              <a:rPr kumimoji="1" lang="en-US" altLang="zh-TW" sz="2400">
                <a:latin typeface="Times New Roman" pitchFamily="18" charset="0"/>
              </a:rPr>
              <a:t>Separated</a:t>
            </a:r>
          </a:p>
          <a:p>
            <a:pPr eaLnBrk="1" hangingPunct="1">
              <a:spcBef>
                <a:spcPct val="0"/>
              </a:spcBef>
              <a:buClrTx/>
              <a:buSzTx/>
              <a:buFontTx/>
              <a:buNone/>
            </a:pPr>
            <a:r>
              <a:rPr kumimoji="1" lang="en-US" altLang="zh-TW" sz="2400">
                <a:latin typeface="Times New Roman" pitchFamily="18" charset="0"/>
              </a:rPr>
              <a:t>by m samples</a:t>
            </a:r>
          </a:p>
        </p:txBody>
      </p:sp>
      <p:sp>
        <p:nvSpPr>
          <p:cNvPr id="7203" name="Text Box 49"/>
          <p:cNvSpPr txBox="1">
            <a:spLocks noChangeArrowheads="1"/>
          </p:cNvSpPr>
          <p:nvPr/>
        </p:nvSpPr>
        <p:spPr bwMode="auto">
          <a:xfrm>
            <a:off x="3870325" y="3165475"/>
            <a:ext cx="3910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eaLnBrk="1" hangingPunct="1">
              <a:spcBef>
                <a:spcPct val="0"/>
              </a:spcBef>
              <a:buClrTx/>
              <a:buSzTx/>
              <a:buFontTx/>
              <a:buNone/>
            </a:pPr>
            <a:r>
              <a:rPr kumimoji="1" lang="zh-TW" altLang="en-US" sz="2400">
                <a:latin typeface="Times New Roman" pitchFamily="18" charset="0"/>
              </a:rPr>
              <a:t>(</a:t>
            </a:r>
            <a:r>
              <a:rPr kumimoji="1" lang="en-US" altLang="zh-TW" sz="2400">
                <a:latin typeface="Times New Roman" pitchFamily="18" charset="0"/>
              </a:rPr>
              <a:t>one set of LPC -&gt; code word)</a:t>
            </a:r>
          </a:p>
        </p:txBody>
      </p:sp>
      <p:sp>
        <p:nvSpPr>
          <p:cNvPr id="7204" name="Text Box 50"/>
          <p:cNvSpPr txBox="1">
            <a:spLocks noChangeArrowheads="1"/>
          </p:cNvSpPr>
          <p:nvPr/>
        </p:nvSpPr>
        <p:spPr bwMode="auto">
          <a:xfrm>
            <a:off x="5105400" y="3810000"/>
            <a:ext cx="3910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eaLnBrk="1" hangingPunct="1">
              <a:spcBef>
                <a:spcPct val="0"/>
              </a:spcBef>
              <a:buClrTx/>
              <a:buSzTx/>
              <a:buFontTx/>
              <a:buNone/>
            </a:pPr>
            <a:r>
              <a:rPr kumimoji="1" lang="zh-TW" altLang="en-US" sz="2400">
                <a:latin typeface="Times New Roman" pitchFamily="18" charset="0"/>
              </a:rPr>
              <a:t>(</a:t>
            </a:r>
            <a:r>
              <a:rPr kumimoji="1" lang="en-US" altLang="zh-TW" sz="2400">
                <a:latin typeface="Times New Roman" pitchFamily="18" charset="0"/>
              </a:rPr>
              <a:t>one set of LPC -&gt; code word)</a:t>
            </a:r>
          </a:p>
        </p:txBody>
      </p:sp>
      <p:sp>
        <p:nvSpPr>
          <p:cNvPr id="7205" name="Text Box 51"/>
          <p:cNvSpPr txBox="1">
            <a:spLocks noChangeArrowheads="1"/>
          </p:cNvSpPr>
          <p:nvPr/>
        </p:nvSpPr>
        <p:spPr bwMode="auto">
          <a:xfrm>
            <a:off x="5562600" y="4343400"/>
            <a:ext cx="3910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eaLnBrk="1" hangingPunct="1">
              <a:spcBef>
                <a:spcPct val="0"/>
              </a:spcBef>
              <a:buClrTx/>
              <a:buSzTx/>
              <a:buFontTx/>
              <a:buNone/>
            </a:pPr>
            <a:r>
              <a:rPr kumimoji="1" lang="zh-TW" altLang="en-US" sz="2400">
                <a:latin typeface="Times New Roman" pitchFamily="18" charset="0"/>
              </a:rPr>
              <a:t>(</a:t>
            </a:r>
            <a:r>
              <a:rPr kumimoji="1" lang="en-US" altLang="zh-TW" sz="2400">
                <a:latin typeface="Times New Roman" pitchFamily="18" charset="0"/>
              </a:rPr>
              <a:t>one set of LPC -&gt; code word)</a:t>
            </a:r>
          </a:p>
        </p:txBody>
      </p:sp>
      <p:sp>
        <p:nvSpPr>
          <p:cNvPr id="7206" name="Text Box 52"/>
          <p:cNvSpPr txBox="1">
            <a:spLocks noChangeArrowheads="1"/>
          </p:cNvSpPr>
          <p:nvPr/>
        </p:nvSpPr>
        <p:spPr bwMode="auto">
          <a:xfrm>
            <a:off x="6096000" y="4800600"/>
            <a:ext cx="3910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eaLnBrk="1" hangingPunct="1">
              <a:spcBef>
                <a:spcPct val="0"/>
              </a:spcBef>
              <a:buClrTx/>
              <a:buSzTx/>
              <a:buFontTx/>
              <a:buNone/>
            </a:pPr>
            <a:r>
              <a:rPr kumimoji="1" lang="zh-TW" altLang="en-US" sz="2400">
                <a:latin typeface="Times New Roman" pitchFamily="18" charset="0"/>
              </a:rPr>
              <a:t>(</a:t>
            </a:r>
            <a:r>
              <a:rPr kumimoji="1" lang="en-US" altLang="zh-TW" sz="2400">
                <a:latin typeface="Times New Roman" pitchFamily="18" charset="0"/>
              </a:rPr>
              <a:t>one set of LPC -&gt; code word)</a:t>
            </a:r>
          </a:p>
        </p:txBody>
      </p:sp>
      <p:sp>
        <p:nvSpPr>
          <p:cNvPr id="7207" name="Freeform 53"/>
          <p:cNvSpPr>
            <a:spLocks/>
          </p:cNvSpPr>
          <p:nvPr/>
        </p:nvSpPr>
        <p:spPr bwMode="auto">
          <a:xfrm>
            <a:off x="1295400" y="2286000"/>
            <a:ext cx="7162800" cy="1130300"/>
          </a:xfrm>
          <a:custGeom>
            <a:avLst/>
            <a:gdLst>
              <a:gd name="T0" fmla="*/ 2147483647 w 4512"/>
              <a:gd name="T1" fmla="*/ 2147483647 h 712"/>
              <a:gd name="T2" fmla="*/ 2147483647 w 4512"/>
              <a:gd name="T3" fmla="*/ 2147483647 h 712"/>
              <a:gd name="T4" fmla="*/ 2147483647 w 4512"/>
              <a:gd name="T5" fmla="*/ 2147483647 h 712"/>
              <a:gd name="T6" fmla="*/ 2147483647 w 4512"/>
              <a:gd name="T7" fmla="*/ 2147483647 h 712"/>
              <a:gd name="T8" fmla="*/ 2147483647 w 4512"/>
              <a:gd name="T9" fmla="*/ 2147483647 h 712"/>
              <a:gd name="T10" fmla="*/ 2147483647 w 4512"/>
              <a:gd name="T11" fmla="*/ 2147483647 h 712"/>
              <a:gd name="T12" fmla="*/ 2147483647 w 4512"/>
              <a:gd name="T13" fmla="*/ 2147483647 h 712"/>
              <a:gd name="T14" fmla="*/ 2147483647 w 4512"/>
              <a:gd name="T15" fmla="*/ 2147483647 h 712"/>
              <a:gd name="T16" fmla="*/ 2147483647 w 4512"/>
              <a:gd name="T17" fmla="*/ 2147483647 h 712"/>
              <a:gd name="T18" fmla="*/ 2147483647 w 4512"/>
              <a:gd name="T19" fmla="*/ 2147483647 h 712"/>
              <a:gd name="T20" fmla="*/ 2147483647 w 4512"/>
              <a:gd name="T21" fmla="*/ 2147483647 h 712"/>
              <a:gd name="T22" fmla="*/ 2147483647 w 4512"/>
              <a:gd name="T23" fmla="*/ 2147483647 h 712"/>
              <a:gd name="T24" fmla="*/ 2147483647 w 4512"/>
              <a:gd name="T25" fmla="*/ 2147483647 h 712"/>
              <a:gd name="T26" fmla="*/ 2147483647 w 4512"/>
              <a:gd name="T27" fmla="*/ 2147483647 h 712"/>
              <a:gd name="T28" fmla="*/ 2147483647 w 4512"/>
              <a:gd name="T29" fmla="*/ 2147483647 h 712"/>
              <a:gd name="T30" fmla="*/ 2147483647 w 4512"/>
              <a:gd name="T31" fmla="*/ 2147483647 h 712"/>
              <a:gd name="T32" fmla="*/ 2147483647 w 4512"/>
              <a:gd name="T33" fmla="*/ 2147483647 h 712"/>
              <a:gd name="T34" fmla="*/ 2147483647 w 4512"/>
              <a:gd name="T35" fmla="*/ 2147483647 h 712"/>
              <a:gd name="T36" fmla="*/ 2147483647 w 4512"/>
              <a:gd name="T37" fmla="*/ 2147483647 h 712"/>
              <a:gd name="T38" fmla="*/ 2147483647 w 4512"/>
              <a:gd name="T39" fmla="*/ 2147483647 h 712"/>
              <a:gd name="T40" fmla="*/ 2147483647 w 4512"/>
              <a:gd name="T41" fmla="*/ 2147483647 h 712"/>
              <a:gd name="T42" fmla="*/ 2147483647 w 4512"/>
              <a:gd name="T43" fmla="*/ 2147483647 h 712"/>
              <a:gd name="T44" fmla="*/ 2147483647 w 4512"/>
              <a:gd name="T45" fmla="*/ 0 h 712"/>
              <a:gd name="T46" fmla="*/ 2147483647 w 4512"/>
              <a:gd name="T47" fmla="*/ 2147483647 h 712"/>
              <a:gd name="T48" fmla="*/ 2147483647 w 4512"/>
              <a:gd name="T49" fmla="*/ 2147483647 h 712"/>
              <a:gd name="T50" fmla="*/ 2147483647 w 4512"/>
              <a:gd name="T51" fmla="*/ 2147483647 h 712"/>
              <a:gd name="T52" fmla="*/ 2147483647 w 4512"/>
              <a:gd name="T53" fmla="*/ 2147483647 h 712"/>
              <a:gd name="T54" fmla="*/ 2147483647 w 4512"/>
              <a:gd name="T55" fmla="*/ 2147483647 h 712"/>
              <a:gd name="T56" fmla="*/ 2147483647 w 4512"/>
              <a:gd name="T57" fmla="*/ 2147483647 h 712"/>
              <a:gd name="T58" fmla="*/ 2147483647 w 4512"/>
              <a:gd name="T59" fmla="*/ 2147483647 h 712"/>
              <a:gd name="T60" fmla="*/ 2147483647 w 4512"/>
              <a:gd name="T61" fmla="*/ 2147483647 h 712"/>
              <a:gd name="T62" fmla="*/ 2147483647 w 4512"/>
              <a:gd name="T63" fmla="*/ 2147483647 h 712"/>
              <a:gd name="T64" fmla="*/ 2147483647 w 4512"/>
              <a:gd name="T65" fmla="*/ 2147483647 h 712"/>
              <a:gd name="T66" fmla="*/ 2147483647 w 4512"/>
              <a:gd name="T67" fmla="*/ 2147483647 h 712"/>
              <a:gd name="T68" fmla="*/ 2147483647 w 4512"/>
              <a:gd name="T69" fmla="*/ 2147483647 h 712"/>
              <a:gd name="T70" fmla="*/ 2147483647 w 4512"/>
              <a:gd name="T71" fmla="*/ 2147483647 h 712"/>
              <a:gd name="T72" fmla="*/ 2147483647 w 4512"/>
              <a:gd name="T73" fmla="*/ 2147483647 h 712"/>
              <a:gd name="T74" fmla="*/ 2147483647 w 4512"/>
              <a:gd name="T75" fmla="*/ 2147483647 h 712"/>
              <a:gd name="T76" fmla="*/ 2147483647 w 4512"/>
              <a:gd name="T77" fmla="*/ 2147483647 h 712"/>
              <a:gd name="T78" fmla="*/ 2147483647 w 4512"/>
              <a:gd name="T79" fmla="*/ 2147483647 h 712"/>
              <a:gd name="T80" fmla="*/ 2147483647 w 4512"/>
              <a:gd name="T81" fmla="*/ 2147483647 h 7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4512" h="712">
                <a:moveTo>
                  <a:pt x="0" y="432"/>
                </a:moveTo>
                <a:cubicBezTo>
                  <a:pt x="20" y="256"/>
                  <a:pt x="40" y="80"/>
                  <a:pt x="48" y="96"/>
                </a:cubicBezTo>
                <a:cubicBezTo>
                  <a:pt x="56" y="112"/>
                  <a:pt x="40" y="496"/>
                  <a:pt x="48" y="528"/>
                </a:cubicBezTo>
                <a:cubicBezTo>
                  <a:pt x="56" y="560"/>
                  <a:pt x="80" y="280"/>
                  <a:pt x="96" y="288"/>
                </a:cubicBezTo>
                <a:cubicBezTo>
                  <a:pt x="112" y="296"/>
                  <a:pt x="128" y="608"/>
                  <a:pt x="144" y="576"/>
                </a:cubicBezTo>
                <a:cubicBezTo>
                  <a:pt x="160" y="544"/>
                  <a:pt x="176" y="104"/>
                  <a:pt x="192" y="96"/>
                </a:cubicBezTo>
                <a:cubicBezTo>
                  <a:pt x="208" y="88"/>
                  <a:pt x="224" y="496"/>
                  <a:pt x="240" y="528"/>
                </a:cubicBezTo>
                <a:cubicBezTo>
                  <a:pt x="256" y="560"/>
                  <a:pt x="272" y="272"/>
                  <a:pt x="288" y="288"/>
                </a:cubicBezTo>
                <a:cubicBezTo>
                  <a:pt x="304" y="304"/>
                  <a:pt x="328" y="624"/>
                  <a:pt x="336" y="624"/>
                </a:cubicBezTo>
                <a:cubicBezTo>
                  <a:pt x="344" y="624"/>
                  <a:pt x="328" y="296"/>
                  <a:pt x="336" y="288"/>
                </a:cubicBezTo>
                <a:cubicBezTo>
                  <a:pt x="344" y="280"/>
                  <a:pt x="368" y="608"/>
                  <a:pt x="384" y="576"/>
                </a:cubicBezTo>
                <a:cubicBezTo>
                  <a:pt x="400" y="544"/>
                  <a:pt x="400" y="96"/>
                  <a:pt x="432" y="96"/>
                </a:cubicBezTo>
                <a:cubicBezTo>
                  <a:pt x="464" y="96"/>
                  <a:pt x="544" y="552"/>
                  <a:pt x="576" y="576"/>
                </a:cubicBezTo>
                <a:cubicBezTo>
                  <a:pt x="608" y="600"/>
                  <a:pt x="608" y="264"/>
                  <a:pt x="624" y="240"/>
                </a:cubicBezTo>
                <a:cubicBezTo>
                  <a:pt x="640" y="216"/>
                  <a:pt x="664" y="424"/>
                  <a:pt x="672" y="432"/>
                </a:cubicBezTo>
                <a:cubicBezTo>
                  <a:pt x="680" y="440"/>
                  <a:pt x="664" y="256"/>
                  <a:pt x="672" y="288"/>
                </a:cubicBezTo>
                <a:cubicBezTo>
                  <a:pt x="680" y="320"/>
                  <a:pt x="704" y="624"/>
                  <a:pt x="720" y="624"/>
                </a:cubicBezTo>
                <a:cubicBezTo>
                  <a:pt x="736" y="624"/>
                  <a:pt x="752" y="312"/>
                  <a:pt x="768" y="288"/>
                </a:cubicBezTo>
                <a:cubicBezTo>
                  <a:pt x="784" y="264"/>
                  <a:pt x="784" y="512"/>
                  <a:pt x="816" y="480"/>
                </a:cubicBezTo>
                <a:cubicBezTo>
                  <a:pt x="848" y="448"/>
                  <a:pt x="928" y="80"/>
                  <a:pt x="960" y="96"/>
                </a:cubicBezTo>
                <a:cubicBezTo>
                  <a:pt x="992" y="112"/>
                  <a:pt x="992" y="552"/>
                  <a:pt x="1008" y="576"/>
                </a:cubicBezTo>
                <a:cubicBezTo>
                  <a:pt x="1024" y="600"/>
                  <a:pt x="1032" y="256"/>
                  <a:pt x="1056" y="240"/>
                </a:cubicBezTo>
                <a:cubicBezTo>
                  <a:pt x="1080" y="224"/>
                  <a:pt x="1136" y="464"/>
                  <a:pt x="1152" y="480"/>
                </a:cubicBezTo>
                <a:cubicBezTo>
                  <a:pt x="1168" y="496"/>
                  <a:pt x="1144" y="320"/>
                  <a:pt x="1152" y="336"/>
                </a:cubicBezTo>
                <a:cubicBezTo>
                  <a:pt x="1160" y="352"/>
                  <a:pt x="1184" y="616"/>
                  <a:pt x="1200" y="576"/>
                </a:cubicBezTo>
                <a:cubicBezTo>
                  <a:pt x="1216" y="536"/>
                  <a:pt x="1224" y="88"/>
                  <a:pt x="1248" y="96"/>
                </a:cubicBezTo>
                <a:cubicBezTo>
                  <a:pt x="1272" y="104"/>
                  <a:pt x="1320" y="632"/>
                  <a:pt x="1344" y="624"/>
                </a:cubicBezTo>
                <a:cubicBezTo>
                  <a:pt x="1368" y="616"/>
                  <a:pt x="1360" y="56"/>
                  <a:pt x="1392" y="48"/>
                </a:cubicBezTo>
                <a:cubicBezTo>
                  <a:pt x="1424" y="40"/>
                  <a:pt x="1504" y="568"/>
                  <a:pt x="1536" y="576"/>
                </a:cubicBezTo>
                <a:cubicBezTo>
                  <a:pt x="1568" y="584"/>
                  <a:pt x="1560" y="80"/>
                  <a:pt x="1584" y="96"/>
                </a:cubicBezTo>
                <a:cubicBezTo>
                  <a:pt x="1608" y="112"/>
                  <a:pt x="1664" y="632"/>
                  <a:pt x="1680" y="672"/>
                </a:cubicBezTo>
                <a:cubicBezTo>
                  <a:pt x="1696" y="712"/>
                  <a:pt x="1672" y="360"/>
                  <a:pt x="1680" y="336"/>
                </a:cubicBezTo>
                <a:cubicBezTo>
                  <a:pt x="1688" y="312"/>
                  <a:pt x="1712" y="560"/>
                  <a:pt x="1728" y="528"/>
                </a:cubicBezTo>
                <a:cubicBezTo>
                  <a:pt x="1744" y="496"/>
                  <a:pt x="1752" y="120"/>
                  <a:pt x="1776" y="144"/>
                </a:cubicBezTo>
                <a:cubicBezTo>
                  <a:pt x="1800" y="168"/>
                  <a:pt x="1848" y="656"/>
                  <a:pt x="1872" y="672"/>
                </a:cubicBezTo>
                <a:cubicBezTo>
                  <a:pt x="1896" y="688"/>
                  <a:pt x="1912" y="272"/>
                  <a:pt x="1920" y="240"/>
                </a:cubicBezTo>
                <a:cubicBezTo>
                  <a:pt x="1928" y="208"/>
                  <a:pt x="1912" y="480"/>
                  <a:pt x="1920" y="480"/>
                </a:cubicBezTo>
                <a:cubicBezTo>
                  <a:pt x="1928" y="480"/>
                  <a:pt x="1952" y="232"/>
                  <a:pt x="1968" y="240"/>
                </a:cubicBezTo>
                <a:cubicBezTo>
                  <a:pt x="1984" y="248"/>
                  <a:pt x="1992" y="560"/>
                  <a:pt x="2016" y="528"/>
                </a:cubicBezTo>
                <a:cubicBezTo>
                  <a:pt x="2040" y="496"/>
                  <a:pt x="2088" y="56"/>
                  <a:pt x="2112" y="48"/>
                </a:cubicBezTo>
                <a:cubicBezTo>
                  <a:pt x="2136" y="40"/>
                  <a:pt x="2144" y="432"/>
                  <a:pt x="2160" y="480"/>
                </a:cubicBezTo>
                <a:cubicBezTo>
                  <a:pt x="2176" y="528"/>
                  <a:pt x="2200" y="328"/>
                  <a:pt x="2208" y="336"/>
                </a:cubicBezTo>
                <a:cubicBezTo>
                  <a:pt x="2216" y="344"/>
                  <a:pt x="2200" y="560"/>
                  <a:pt x="2208" y="528"/>
                </a:cubicBezTo>
                <a:cubicBezTo>
                  <a:pt x="2216" y="496"/>
                  <a:pt x="2224" y="136"/>
                  <a:pt x="2256" y="144"/>
                </a:cubicBezTo>
                <a:cubicBezTo>
                  <a:pt x="2288" y="152"/>
                  <a:pt x="2336" y="600"/>
                  <a:pt x="2400" y="576"/>
                </a:cubicBezTo>
                <a:cubicBezTo>
                  <a:pt x="2464" y="552"/>
                  <a:pt x="2584" y="0"/>
                  <a:pt x="2640" y="0"/>
                </a:cubicBezTo>
                <a:cubicBezTo>
                  <a:pt x="2696" y="0"/>
                  <a:pt x="2712" y="504"/>
                  <a:pt x="2736" y="576"/>
                </a:cubicBezTo>
                <a:cubicBezTo>
                  <a:pt x="2760" y="648"/>
                  <a:pt x="2776" y="440"/>
                  <a:pt x="2784" y="432"/>
                </a:cubicBezTo>
                <a:cubicBezTo>
                  <a:pt x="2792" y="424"/>
                  <a:pt x="2776" y="544"/>
                  <a:pt x="2784" y="528"/>
                </a:cubicBezTo>
                <a:cubicBezTo>
                  <a:pt x="2792" y="512"/>
                  <a:pt x="2824" y="320"/>
                  <a:pt x="2832" y="336"/>
                </a:cubicBezTo>
                <a:cubicBezTo>
                  <a:pt x="2840" y="352"/>
                  <a:pt x="2824" y="632"/>
                  <a:pt x="2832" y="624"/>
                </a:cubicBezTo>
                <a:cubicBezTo>
                  <a:pt x="2840" y="616"/>
                  <a:pt x="2864" y="304"/>
                  <a:pt x="2880" y="288"/>
                </a:cubicBezTo>
                <a:cubicBezTo>
                  <a:pt x="2896" y="272"/>
                  <a:pt x="2896" y="544"/>
                  <a:pt x="2928" y="528"/>
                </a:cubicBezTo>
                <a:cubicBezTo>
                  <a:pt x="2960" y="512"/>
                  <a:pt x="3016" y="184"/>
                  <a:pt x="3072" y="192"/>
                </a:cubicBezTo>
                <a:cubicBezTo>
                  <a:pt x="3128" y="200"/>
                  <a:pt x="3232" y="552"/>
                  <a:pt x="3264" y="576"/>
                </a:cubicBezTo>
                <a:cubicBezTo>
                  <a:pt x="3296" y="600"/>
                  <a:pt x="3256" y="344"/>
                  <a:pt x="3264" y="336"/>
                </a:cubicBezTo>
                <a:cubicBezTo>
                  <a:pt x="3272" y="328"/>
                  <a:pt x="3304" y="520"/>
                  <a:pt x="3312" y="528"/>
                </a:cubicBezTo>
                <a:cubicBezTo>
                  <a:pt x="3320" y="536"/>
                  <a:pt x="3304" y="368"/>
                  <a:pt x="3312" y="384"/>
                </a:cubicBezTo>
                <a:cubicBezTo>
                  <a:pt x="3320" y="400"/>
                  <a:pt x="3344" y="640"/>
                  <a:pt x="3360" y="624"/>
                </a:cubicBezTo>
                <a:cubicBezTo>
                  <a:pt x="3376" y="608"/>
                  <a:pt x="3392" y="320"/>
                  <a:pt x="3408" y="288"/>
                </a:cubicBezTo>
                <a:cubicBezTo>
                  <a:pt x="3424" y="256"/>
                  <a:pt x="3432" y="424"/>
                  <a:pt x="3456" y="432"/>
                </a:cubicBezTo>
                <a:cubicBezTo>
                  <a:pt x="3480" y="440"/>
                  <a:pt x="3528" y="304"/>
                  <a:pt x="3552" y="336"/>
                </a:cubicBezTo>
                <a:cubicBezTo>
                  <a:pt x="3576" y="368"/>
                  <a:pt x="3592" y="656"/>
                  <a:pt x="3600" y="624"/>
                </a:cubicBezTo>
                <a:cubicBezTo>
                  <a:pt x="3608" y="592"/>
                  <a:pt x="3592" y="160"/>
                  <a:pt x="3600" y="144"/>
                </a:cubicBezTo>
                <a:cubicBezTo>
                  <a:pt x="3608" y="128"/>
                  <a:pt x="3632" y="496"/>
                  <a:pt x="3648" y="528"/>
                </a:cubicBezTo>
                <a:cubicBezTo>
                  <a:pt x="3664" y="560"/>
                  <a:pt x="3680" y="344"/>
                  <a:pt x="3696" y="336"/>
                </a:cubicBezTo>
                <a:cubicBezTo>
                  <a:pt x="3712" y="328"/>
                  <a:pt x="3728" y="480"/>
                  <a:pt x="3744" y="480"/>
                </a:cubicBezTo>
                <a:cubicBezTo>
                  <a:pt x="3760" y="480"/>
                  <a:pt x="3768" y="336"/>
                  <a:pt x="3792" y="336"/>
                </a:cubicBezTo>
                <a:cubicBezTo>
                  <a:pt x="3816" y="336"/>
                  <a:pt x="3872" y="488"/>
                  <a:pt x="3888" y="480"/>
                </a:cubicBezTo>
                <a:cubicBezTo>
                  <a:pt x="3904" y="472"/>
                  <a:pt x="3872" y="272"/>
                  <a:pt x="3888" y="288"/>
                </a:cubicBezTo>
                <a:cubicBezTo>
                  <a:pt x="3904" y="304"/>
                  <a:pt x="3960" y="576"/>
                  <a:pt x="3984" y="576"/>
                </a:cubicBezTo>
                <a:cubicBezTo>
                  <a:pt x="4008" y="576"/>
                  <a:pt x="4016" y="280"/>
                  <a:pt x="4032" y="288"/>
                </a:cubicBezTo>
                <a:cubicBezTo>
                  <a:pt x="4048" y="296"/>
                  <a:pt x="4072" y="624"/>
                  <a:pt x="4080" y="624"/>
                </a:cubicBezTo>
                <a:cubicBezTo>
                  <a:pt x="4088" y="624"/>
                  <a:pt x="4072" y="280"/>
                  <a:pt x="4080" y="288"/>
                </a:cubicBezTo>
                <a:cubicBezTo>
                  <a:pt x="4088" y="296"/>
                  <a:pt x="4096" y="696"/>
                  <a:pt x="4128" y="672"/>
                </a:cubicBezTo>
                <a:cubicBezTo>
                  <a:pt x="4160" y="648"/>
                  <a:pt x="4240" y="168"/>
                  <a:pt x="4272" y="144"/>
                </a:cubicBezTo>
                <a:cubicBezTo>
                  <a:pt x="4304" y="120"/>
                  <a:pt x="4304" y="496"/>
                  <a:pt x="4320" y="528"/>
                </a:cubicBezTo>
                <a:cubicBezTo>
                  <a:pt x="4336" y="560"/>
                  <a:pt x="4352" y="336"/>
                  <a:pt x="4368" y="336"/>
                </a:cubicBezTo>
                <a:cubicBezTo>
                  <a:pt x="4384" y="336"/>
                  <a:pt x="4400" y="528"/>
                  <a:pt x="4416" y="528"/>
                </a:cubicBezTo>
                <a:cubicBezTo>
                  <a:pt x="4432" y="528"/>
                  <a:pt x="4456" y="328"/>
                  <a:pt x="4464" y="336"/>
                </a:cubicBezTo>
                <a:cubicBezTo>
                  <a:pt x="4472" y="344"/>
                  <a:pt x="4456" y="560"/>
                  <a:pt x="4464" y="576"/>
                </a:cubicBezTo>
                <a:cubicBezTo>
                  <a:pt x="4472" y="592"/>
                  <a:pt x="4492" y="512"/>
                  <a:pt x="4512" y="432"/>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8" name="Text Box 54"/>
          <p:cNvSpPr txBox="1">
            <a:spLocks noChangeArrowheads="1"/>
          </p:cNvSpPr>
          <p:nvPr/>
        </p:nvSpPr>
        <p:spPr bwMode="auto">
          <a:xfrm>
            <a:off x="1660525" y="1946275"/>
            <a:ext cx="21320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eaLnBrk="1" hangingPunct="1">
              <a:spcBef>
                <a:spcPct val="0"/>
              </a:spcBef>
              <a:buClrTx/>
              <a:buSzTx/>
              <a:buFontTx/>
              <a:buNone/>
            </a:pPr>
            <a:r>
              <a:rPr kumimoji="1" lang="en-US" altLang="zh-TW" sz="2400">
                <a:latin typeface="Times New Roman" pitchFamily="18" charset="0"/>
              </a:rPr>
              <a:t>Speech signal S</a:t>
            </a:r>
          </a:p>
        </p:txBody>
      </p:sp>
      <p:sp>
        <p:nvSpPr>
          <p:cNvPr id="7209" name="Line 6"/>
          <p:cNvSpPr>
            <a:spLocks noChangeShapeType="1"/>
          </p:cNvSpPr>
          <p:nvPr/>
        </p:nvSpPr>
        <p:spPr bwMode="auto">
          <a:xfrm>
            <a:off x="1219200" y="1911350"/>
            <a:ext cx="73914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10" name="Line 26"/>
          <p:cNvSpPr>
            <a:spLocks noChangeShapeType="1"/>
          </p:cNvSpPr>
          <p:nvPr/>
        </p:nvSpPr>
        <p:spPr bwMode="auto">
          <a:xfrm>
            <a:off x="1219200" y="1755775"/>
            <a:ext cx="0" cy="14097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11" name="Line 26"/>
          <p:cNvSpPr>
            <a:spLocks noChangeShapeType="1"/>
          </p:cNvSpPr>
          <p:nvPr/>
        </p:nvSpPr>
        <p:spPr bwMode="auto">
          <a:xfrm>
            <a:off x="8610600" y="1755775"/>
            <a:ext cx="0" cy="14097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12" name="Text Box 41"/>
          <p:cNvSpPr txBox="1">
            <a:spLocks noChangeArrowheads="1"/>
          </p:cNvSpPr>
          <p:nvPr/>
        </p:nvSpPr>
        <p:spPr bwMode="auto">
          <a:xfrm>
            <a:off x="3779838" y="1487488"/>
            <a:ext cx="48910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eaLnBrk="1" hangingPunct="1">
              <a:spcBef>
                <a:spcPct val="0"/>
              </a:spcBef>
              <a:buClrTx/>
              <a:buSzTx/>
              <a:buFontTx/>
              <a:buNone/>
            </a:pPr>
            <a:r>
              <a:rPr kumimoji="1" lang="en-US" altLang="zh-TW" sz="2400">
                <a:latin typeface="Times New Roman" pitchFamily="18" charset="0"/>
              </a:rPr>
              <a:t>E.g. whole duration about  is 1 second</a:t>
            </a:r>
          </a:p>
        </p:txBody>
      </p:sp>
      <p:sp>
        <p:nvSpPr>
          <p:cNvPr id="7213" name="TextBox 1"/>
          <p:cNvSpPr txBox="1">
            <a:spLocks noChangeArrowheads="1"/>
          </p:cNvSpPr>
          <p:nvPr/>
        </p:nvSpPr>
        <p:spPr bwMode="auto">
          <a:xfrm>
            <a:off x="6399212" y="5726906"/>
            <a:ext cx="2651688" cy="7386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1400" dirty="0"/>
              <a:t>Answer:</a:t>
            </a:r>
          </a:p>
          <a:p>
            <a:pPr>
              <a:spcBef>
                <a:spcPct val="0"/>
              </a:spcBef>
              <a:buClrTx/>
              <a:buSzTx/>
              <a:buFontTx/>
              <a:buNone/>
            </a:pPr>
            <a:r>
              <a:rPr lang="en-US" altLang="zh-TW" sz="1400" dirty="0"/>
              <a:t>N=20ms/(1/44100)=882,  </a:t>
            </a:r>
          </a:p>
          <a:p>
            <a:pPr>
              <a:spcBef>
                <a:spcPct val="0"/>
              </a:spcBef>
              <a:buClrTx/>
              <a:buSzTx/>
              <a:buFontTx/>
              <a:buNone/>
            </a:pPr>
            <a:r>
              <a:rPr lang="en-US" altLang="zh-TW" sz="1400" dirty="0"/>
              <a:t>m=10ms/(1/44100)=441</a:t>
            </a:r>
            <a:endParaRPr lang="en-US" altLang="en-US" sz="1400" dirty="0"/>
          </a:p>
        </p:txBody>
      </p:sp>
      <p:sp>
        <p:nvSpPr>
          <p:cNvPr id="2" name="Footer Placeholder 1">
            <a:extLst>
              <a:ext uri="{FF2B5EF4-FFF2-40B4-BE49-F238E27FC236}">
                <a16:creationId xmlns:a16="http://schemas.microsoft.com/office/drawing/2014/main" id="{E47C1345-71B3-46FB-BA5D-8956E1146C79}"/>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BEE0AE26-E953-4D1A-802E-485B44E701F6}"/>
              </a:ext>
            </a:extLst>
          </p:cNvPr>
          <p:cNvSpPr>
            <a:spLocks noGrp="1"/>
          </p:cNvSpPr>
          <p:nvPr>
            <p:ph type="sldNum" sz="quarter" idx="12"/>
          </p:nvPr>
        </p:nvSpPr>
        <p:spPr/>
        <p:txBody>
          <a:bodyPr/>
          <a:lstStyle/>
          <a:p>
            <a:fld id="{C00EF027-BAE4-4B2B-B4D5-2754FF5E55FD}"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noFill/>
        </p:spPr>
        <p:txBody>
          <a:bodyPr lIns="92075" tIns="46038" rIns="92075" bIns="46038" anchor="ctr">
            <a:normAutofit fontScale="90000"/>
          </a:bodyPr>
          <a:lstStyle/>
          <a:p>
            <a:pPr eaLnBrk="1" hangingPunct="1"/>
            <a:r>
              <a:rPr lang="en-US" altLang="zh-TW">
                <a:ea typeface="新細明體" pitchFamily="18" charset="-120"/>
              </a:rPr>
              <a:t>Step1: Get one frame and execute end point detection</a:t>
            </a:r>
          </a:p>
        </p:txBody>
      </p:sp>
      <p:sp>
        <p:nvSpPr>
          <p:cNvPr id="8197" name="Rectangle 3"/>
          <p:cNvSpPr>
            <a:spLocks noGrp="1" noChangeArrowheads="1"/>
          </p:cNvSpPr>
          <p:nvPr>
            <p:ph idx="1"/>
          </p:nvPr>
        </p:nvSpPr>
        <p:spPr>
          <a:noFill/>
        </p:spPr>
        <p:txBody>
          <a:bodyPr lIns="92075" tIns="46038" rIns="92075" bIns="46038">
            <a:normAutofit/>
          </a:bodyPr>
          <a:lstStyle/>
          <a:p>
            <a:pPr eaLnBrk="1" hangingPunct="1"/>
            <a:r>
              <a:rPr lang="en-US" altLang="zh-TW" sz="2800" dirty="0">
                <a:ea typeface="新細明體" pitchFamily="18" charset="-120"/>
              </a:rPr>
              <a:t>To determine the start and end points of the speech sound</a:t>
            </a:r>
          </a:p>
          <a:p>
            <a:pPr lvl="1" eaLnBrk="1" hangingPunct="1"/>
            <a:r>
              <a:rPr lang="en-US" altLang="zh-TW" sz="2400" dirty="0">
                <a:ea typeface="新細明體" pitchFamily="18" charset="-120"/>
              </a:rPr>
              <a:t>It is not always easy since the energy of the starting energy is always low.</a:t>
            </a:r>
          </a:p>
          <a:p>
            <a:pPr lvl="1" eaLnBrk="1" hangingPunct="1"/>
            <a:r>
              <a:rPr lang="en-US" altLang="zh-TW" sz="2400" dirty="0">
                <a:ea typeface="新細明體" pitchFamily="18" charset="-120"/>
              </a:rPr>
              <a:t>Determined by  energy &amp; zero crossing rate</a:t>
            </a:r>
          </a:p>
        </p:txBody>
      </p:sp>
      <p:sp>
        <p:nvSpPr>
          <p:cNvPr id="8198" name="Line 4"/>
          <p:cNvSpPr>
            <a:spLocks noChangeShapeType="1"/>
          </p:cNvSpPr>
          <p:nvPr/>
        </p:nvSpPr>
        <p:spPr bwMode="auto">
          <a:xfrm>
            <a:off x="1320800" y="5715000"/>
            <a:ext cx="7491413" cy="381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Freeform 5"/>
          <p:cNvSpPr>
            <a:spLocks/>
          </p:cNvSpPr>
          <p:nvPr/>
        </p:nvSpPr>
        <p:spPr bwMode="auto">
          <a:xfrm>
            <a:off x="2311400" y="5214938"/>
            <a:ext cx="2744788" cy="1406525"/>
          </a:xfrm>
          <a:custGeom>
            <a:avLst/>
            <a:gdLst>
              <a:gd name="T0" fmla="*/ 2147483647 w 1729"/>
              <a:gd name="T1" fmla="*/ 2147483647 h 886"/>
              <a:gd name="T2" fmla="*/ 2147483647 w 1729"/>
              <a:gd name="T3" fmla="*/ 2147483647 h 886"/>
              <a:gd name="T4" fmla="*/ 2147483647 w 1729"/>
              <a:gd name="T5" fmla="*/ 2147483647 h 886"/>
              <a:gd name="T6" fmla="*/ 2147483647 w 1729"/>
              <a:gd name="T7" fmla="*/ 2147483647 h 886"/>
              <a:gd name="T8" fmla="*/ 2147483647 w 1729"/>
              <a:gd name="T9" fmla="*/ 2147483647 h 886"/>
              <a:gd name="T10" fmla="*/ 2147483647 w 1729"/>
              <a:gd name="T11" fmla="*/ 2147483647 h 886"/>
              <a:gd name="T12" fmla="*/ 2147483647 w 1729"/>
              <a:gd name="T13" fmla="*/ 2147483647 h 886"/>
              <a:gd name="T14" fmla="*/ 2147483647 w 1729"/>
              <a:gd name="T15" fmla="*/ 2147483647 h 886"/>
              <a:gd name="T16" fmla="*/ 2147483647 w 1729"/>
              <a:gd name="T17" fmla="*/ 2147483647 h 886"/>
              <a:gd name="T18" fmla="*/ 2147483647 w 1729"/>
              <a:gd name="T19" fmla="*/ 2147483647 h 886"/>
              <a:gd name="T20" fmla="*/ 2147483647 w 1729"/>
              <a:gd name="T21" fmla="*/ 2147483647 h 886"/>
              <a:gd name="T22" fmla="*/ 2147483647 w 1729"/>
              <a:gd name="T23" fmla="*/ 2147483647 h 886"/>
              <a:gd name="T24" fmla="*/ 2147483647 w 1729"/>
              <a:gd name="T25" fmla="*/ 2147483647 h 886"/>
              <a:gd name="T26" fmla="*/ 2147483647 w 1729"/>
              <a:gd name="T27" fmla="*/ 2147483647 h 886"/>
              <a:gd name="T28" fmla="*/ 2147483647 w 1729"/>
              <a:gd name="T29" fmla="*/ 2147483647 h 886"/>
              <a:gd name="T30" fmla="*/ 2147483647 w 1729"/>
              <a:gd name="T31" fmla="*/ 2147483647 h 886"/>
              <a:gd name="T32" fmla="*/ 2147483647 w 1729"/>
              <a:gd name="T33" fmla="*/ 2147483647 h 886"/>
              <a:gd name="T34" fmla="*/ 2147483647 w 1729"/>
              <a:gd name="T35" fmla="*/ 2147483647 h 886"/>
              <a:gd name="T36" fmla="*/ 2147483647 w 1729"/>
              <a:gd name="T37" fmla="*/ 2147483647 h 886"/>
              <a:gd name="T38" fmla="*/ 2147483647 w 1729"/>
              <a:gd name="T39" fmla="*/ 2147483647 h 886"/>
              <a:gd name="T40" fmla="*/ 2147483647 w 1729"/>
              <a:gd name="T41" fmla="*/ 2147483647 h 886"/>
              <a:gd name="T42" fmla="*/ 2147483647 w 1729"/>
              <a:gd name="T43" fmla="*/ 2147483647 h 886"/>
              <a:gd name="T44" fmla="*/ 2147483647 w 1729"/>
              <a:gd name="T45" fmla="*/ 2147483647 h 886"/>
              <a:gd name="T46" fmla="*/ 2147483647 w 1729"/>
              <a:gd name="T47" fmla="*/ 2147483647 h 886"/>
              <a:gd name="T48" fmla="*/ 2147483647 w 1729"/>
              <a:gd name="T49" fmla="*/ 2147483647 h 886"/>
              <a:gd name="T50" fmla="*/ 2147483647 w 1729"/>
              <a:gd name="T51" fmla="*/ 2147483647 h 886"/>
              <a:gd name="T52" fmla="*/ 2147483647 w 1729"/>
              <a:gd name="T53" fmla="*/ 2147483647 h 886"/>
              <a:gd name="T54" fmla="*/ 2147483647 w 1729"/>
              <a:gd name="T55" fmla="*/ 2147483647 h 886"/>
              <a:gd name="T56" fmla="*/ 2147483647 w 1729"/>
              <a:gd name="T57" fmla="*/ 2147483647 h 886"/>
              <a:gd name="T58" fmla="*/ 2147483647 w 1729"/>
              <a:gd name="T59" fmla="*/ 2147483647 h 886"/>
              <a:gd name="T60" fmla="*/ 2147483647 w 1729"/>
              <a:gd name="T61" fmla="*/ 2147483647 h 886"/>
              <a:gd name="T62" fmla="*/ 2147483647 w 1729"/>
              <a:gd name="T63" fmla="*/ 2147483647 h 886"/>
              <a:gd name="T64" fmla="*/ 2147483647 w 1729"/>
              <a:gd name="T65" fmla="*/ 2147483647 h 886"/>
              <a:gd name="T66" fmla="*/ 2147483647 w 1729"/>
              <a:gd name="T67" fmla="*/ 2147483647 h 886"/>
              <a:gd name="T68" fmla="*/ 2147483647 w 1729"/>
              <a:gd name="T69" fmla="*/ 2147483647 h 886"/>
              <a:gd name="T70" fmla="*/ 2147483647 w 1729"/>
              <a:gd name="T71" fmla="*/ 2147483647 h 886"/>
              <a:gd name="T72" fmla="*/ 2147483647 w 1729"/>
              <a:gd name="T73" fmla="*/ 2147483647 h 886"/>
              <a:gd name="T74" fmla="*/ 2147483647 w 1729"/>
              <a:gd name="T75" fmla="*/ 2147483647 h 886"/>
              <a:gd name="T76" fmla="*/ 2147483647 w 1729"/>
              <a:gd name="T77" fmla="*/ 2147483647 h 886"/>
              <a:gd name="T78" fmla="*/ 2147483647 w 1729"/>
              <a:gd name="T79" fmla="*/ 2147483647 h 886"/>
              <a:gd name="T80" fmla="*/ 2147483647 w 1729"/>
              <a:gd name="T81" fmla="*/ 2147483647 h 886"/>
              <a:gd name="T82" fmla="*/ 2147483647 w 1729"/>
              <a:gd name="T83" fmla="*/ 2147483647 h 886"/>
              <a:gd name="T84" fmla="*/ 2147483647 w 1729"/>
              <a:gd name="T85" fmla="*/ 2147483647 h 886"/>
              <a:gd name="T86" fmla="*/ 2147483647 w 1729"/>
              <a:gd name="T87" fmla="*/ 2147483647 h 886"/>
              <a:gd name="T88" fmla="*/ 2147483647 w 1729"/>
              <a:gd name="T89" fmla="*/ 2147483647 h 886"/>
              <a:gd name="T90" fmla="*/ 2147483647 w 1729"/>
              <a:gd name="T91" fmla="*/ 2147483647 h 886"/>
              <a:gd name="T92" fmla="*/ 2147483647 w 1729"/>
              <a:gd name="T93" fmla="*/ 2147483647 h 886"/>
              <a:gd name="T94" fmla="*/ 2147483647 w 1729"/>
              <a:gd name="T95" fmla="*/ 2147483647 h 886"/>
              <a:gd name="T96" fmla="*/ 2147483647 w 1729"/>
              <a:gd name="T97" fmla="*/ 2147483647 h 886"/>
              <a:gd name="T98" fmla="*/ 2147483647 w 1729"/>
              <a:gd name="T99" fmla="*/ 2147483647 h 886"/>
              <a:gd name="T100" fmla="*/ 2147483647 w 1729"/>
              <a:gd name="T101" fmla="*/ 2147483647 h 886"/>
              <a:gd name="T102" fmla="*/ 2147483647 w 1729"/>
              <a:gd name="T103" fmla="*/ 2147483647 h 886"/>
              <a:gd name="T104" fmla="*/ 2147483647 w 1729"/>
              <a:gd name="T105" fmla="*/ 2147483647 h 886"/>
              <a:gd name="T106" fmla="*/ 2147483647 w 1729"/>
              <a:gd name="T107" fmla="*/ 2147483647 h 88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29" h="886">
                <a:moveTo>
                  <a:pt x="0" y="315"/>
                </a:moveTo>
                <a:lnTo>
                  <a:pt x="71" y="270"/>
                </a:lnTo>
                <a:lnTo>
                  <a:pt x="71" y="315"/>
                </a:lnTo>
                <a:lnTo>
                  <a:pt x="71" y="360"/>
                </a:lnTo>
                <a:lnTo>
                  <a:pt x="71" y="405"/>
                </a:lnTo>
                <a:lnTo>
                  <a:pt x="120" y="360"/>
                </a:lnTo>
                <a:lnTo>
                  <a:pt x="136" y="315"/>
                </a:lnTo>
                <a:lnTo>
                  <a:pt x="152" y="270"/>
                </a:lnTo>
                <a:lnTo>
                  <a:pt x="152" y="225"/>
                </a:lnTo>
                <a:lnTo>
                  <a:pt x="152" y="270"/>
                </a:lnTo>
                <a:lnTo>
                  <a:pt x="152" y="315"/>
                </a:lnTo>
                <a:lnTo>
                  <a:pt x="152" y="360"/>
                </a:lnTo>
                <a:lnTo>
                  <a:pt x="152" y="405"/>
                </a:lnTo>
                <a:lnTo>
                  <a:pt x="152" y="450"/>
                </a:lnTo>
                <a:lnTo>
                  <a:pt x="152" y="495"/>
                </a:lnTo>
                <a:lnTo>
                  <a:pt x="185" y="450"/>
                </a:lnTo>
                <a:lnTo>
                  <a:pt x="185" y="390"/>
                </a:lnTo>
                <a:lnTo>
                  <a:pt x="185" y="345"/>
                </a:lnTo>
                <a:lnTo>
                  <a:pt x="185" y="300"/>
                </a:lnTo>
                <a:lnTo>
                  <a:pt x="217" y="360"/>
                </a:lnTo>
                <a:lnTo>
                  <a:pt x="217" y="405"/>
                </a:lnTo>
                <a:lnTo>
                  <a:pt x="266" y="345"/>
                </a:lnTo>
                <a:lnTo>
                  <a:pt x="282" y="300"/>
                </a:lnTo>
                <a:lnTo>
                  <a:pt x="282" y="360"/>
                </a:lnTo>
                <a:lnTo>
                  <a:pt x="282" y="420"/>
                </a:lnTo>
                <a:lnTo>
                  <a:pt x="298" y="375"/>
                </a:lnTo>
                <a:lnTo>
                  <a:pt x="315" y="285"/>
                </a:lnTo>
                <a:lnTo>
                  <a:pt x="331" y="195"/>
                </a:lnTo>
                <a:lnTo>
                  <a:pt x="347" y="105"/>
                </a:lnTo>
                <a:lnTo>
                  <a:pt x="347" y="165"/>
                </a:lnTo>
                <a:lnTo>
                  <a:pt x="363" y="255"/>
                </a:lnTo>
                <a:lnTo>
                  <a:pt x="363" y="315"/>
                </a:lnTo>
                <a:lnTo>
                  <a:pt x="380" y="360"/>
                </a:lnTo>
                <a:lnTo>
                  <a:pt x="396" y="315"/>
                </a:lnTo>
                <a:lnTo>
                  <a:pt x="396" y="225"/>
                </a:lnTo>
                <a:lnTo>
                  <a:pt x="412" y="345"/>
                </a:lnTo>
                <a:lnTo>
                  <a:pt x="412" y="465"/>
                </a:lnTo>
                <a:lnTo>
                  <a:pt x="412" y="615"/>
                </a:lnTo>
                <a:lnTo>
                  <a:pt x="428" y="705"/>
                </a:lnTo>
                <a:lnTo>
                  <a:pt x="428" y="615"/>
                </a:lnTo>
                <a:lnTo>
                  <a:pt x="444" y="495"/>
                </a:lnTo>
                <a:lnTo>
                  <a:pt x="477" y="345"/>
                </a:lnTo>
                <a:lnTo>
                  <a:pt x="493" y="195"/>
                </a:lnTo>
                <a:lnTo>
                  <a:pt x="493" y="105"/>
                </a:lnTo>
                <a:lnTo>
                  <a:pt x="493" y="60"/>
                </a:lnTo>
                <a:lnTo>
                  <a:pt x="526" y="150"/>
                </a:lnTo>
                <a:lnTo>
                  <a:pt x="526" y="300"/>
                </a:lnTo>
                <a:lnTo>
                  <a:pt x="542" y="450"/>
                </a:lnTo>
                <a:lnTo>
                  <a:pt x="542" y="600"/>
                </a:lnTo>
                <a:lnTo>
                  <a:pt x="542" y="690"/>
                </a:lnTo>
                <a:lnTo>
                  <a:pt x="542" y="555"/>
                </a:lnTo>
                <a:lnTo>
                  <a:pt x="558" y="405"/>
                </a:lnTo>
                <a:lnTo>
                  <a:pt x="574" y="285"/>
                </a:lnTo>
                <a:lnTo>
                  <a:pt x="574" y="225"/>
                </a:lnTo>
                <a:lnTo>
                  <a:pt x="574" y="180"/>
                </a:lnTo>
                <a:lnTo>
                  <a:pt x="574" y="135"/>
                </a:lnTo>
                <a:lnTo>
                  <a:pt x="591" y="240"/>
                </a:lnTo>
                <a:lnTo>
                  <a:pt x="607" y="360"/>
                </a:lnTo>
                <a:lnTo>
                  <a:pt x="607" y="480"/>
                </a:lnTo>
                <a:lnTo>
                  <a:pt x="607" y="630"/>
                </a:lnTo>
                <a:lnTo>
                  <a:pt x="607" y="720"/>
                </a:lnTo>
                <a:lnTo>
                  <a:pt x="607" y="810"/>
                </a:lnTo>
                <a:lnTo>
                  <a:pt x="607" y="855"/>
                </a:lnTo>
                <a:lnTo>
                  <a:pt x="623" y="735"/>
                </a:lnTo>
                <a:lnTo>
                  <a:pt x="639" y="615"/>
                </a:lnTo>
                <a:lnTo>
                  <a:pt x="656" y="495"/>
                </a:lnTo>
                <a:lnTo>
                  <a:pt x="672" y="345"/>
                </a:lnTo>
                <a:lnTo>
                  <a:pt x="688" y="225"/>
                </a:lnTo>
                <a:lnTo>
                  <a:pt x="688" y="180"/>
                </a:lnTo>
                <a:lnTo>
                  <a:pt x="721" y="75"/>
                </a:lnTo>
                <a:lnTo>
                  <a:pt x="721" y="30"/>
                </a:lnTo>
                <a:lnTo>
                  <a:pt x="737" y="150"/>
                </a:lnTo>
                <a:lnTo>
                  <a:pt x="737" y="210"/>
                </a:lnTo>
                <a:lnTo>
                  <a:pt x="753" y="255"/>
                </a:lnTo>
                <a:lnTo>
                  <a:pt x="753" y="210"/>
                </a:lnTo>
                <a:lnTo>
                  <a:pt x="769" y="120"/>
                </a:lnTo>
                <a:lnTo>
                  <a:pt x="786" y="30"/>
                </a:lnTo>
                <a:lnTo>
                  <a:pt x="786" y="75"/>
                </a:lnTo>
                <a:lnTo>
                  <a:pt x="786" y="195"/>
                </a:lnTo>
                <a:lnTo>
                  <a:pt x="802" y="315"/>
                </a:lnTo>
                <a:lnTo>
                  <a:pt x="802" y="435"/>
                </a:lnTo>
                <a:lnTo>
                  <a:pt x="802" y="615"/>
                </a:lnTo>
                <a:lnTo>
                  <a:pt x="802" y="765"/>
                </a:lnTo>
                <a:lnTo>
                  <a:pt x="818" y="885"/>
                </a:lnTo>
                <a:lnTo>
                  <a:pt x="834" y="810"/>
                </a:lnTo>
                <a:lnTo>
                  <a:pt x="834" y="690"/>
                </a:lnTo>
                <a:lnTo>
                  <a:pt x="851" y="540"/>
                </a:lnTo>
                <a:lnTo>
                  <a:pt x="867" y="360"/>
                </a:lnTo>
                <a:lnTo>
                  <a:pt x="883" y="180"/>
                </a:lnTo>
                <a:lnTo>
                  <a:pt x="883" y="60"/>
                </a:lnTo>
                <a:lnTo>
                  <a:pt x="899" y="0"/>
                </a:lnTo>
                <a:lnTo>
                  <a:pt x="915" y="120"/>
                </a:lnTo>
                <a:lnTo>
                  <a:pt x="932" y="300"/>
                </a:lnTo>
                <a:lnTo>
                  <a:pt x="932" y="450"/>
                </a:lnTo>
                <a:lnTo>
                  <a:pt x="932" y="600"/>
                </a:lnTo>
                <a:lnTo>
                  <a:pt x="948" y="720"/>
                </a:lnTo>
                <a:lnTo>
                  <a:pt x="948" y="810"/>
                </a:lnTo>
                <a:lnTo>
                  <a:pt x="948" y="855"/>
                </a:lnTo>
                <a:lnTo>
                  <a:pt x="964" y="810"/>
                </a:lnTo>
                <a:lnTo>
                  <a:pt x="964" y="690"/>
                </a:lnTo>
                <a:lnTo>
                  <a:pt x="980" y="570"/>
                </a:lnTo>
                <a:lnTo>
                  <a:pt x="997" y="420"/>
                </a:lnTo>
                <a:lnTo>
                  <a:pt x="997" y="300"/>
                </a:lnTo>
                <a:lnTo>
                  <a:pt x="1013" y="210"/>
                </a:lnTo>
                <a:lnTo>
                  <a:pt x="1013" y="165"/>
                </a:lnTo>
                <a:lnTo>
                  <a:pt x="1045" y="225"/>
                </a:lnTo>
                <a:lnTo>
                  <a:pt x="1062" y="345"/>
                </a:lnTo>
                <a:lnTo>
                  <a:pt x="1078" y="495"/>
                </a:lnTo>
                <a:lnTo>
                  <a:pt x="1110" y="645"/>
                </a:lnTo>
                <a:lnTo>
                  <a:pt x="1110" y="765"/>
                </a:lnTo>
                <a:lnTo>
                  <a:pt x="1127" y="690"/>
                </a:lnTo>
                <a:lnTo>
                  <a:pt x="1127" y="540"/>
                </a:lnTo>
                <a:lnTo>
                  <a:pt x="1143" y="390"/>
                </a:lnTo>
                <a:lnTo>
                  <a:pt x="1159" y="240"/>
                </a:lnTo>
                <a:lnTo>
                  <a:pt x="1159" y="150"/>
                </a:lnTo>
                <a:lnTo>
                  <a:pt x="1175" y="300"/>
                </a:lnTo>
                <a:lnTo>
                  <a:pt x="1192" y="450"/>
                </a:lnTo>
                <a:lnTo>
                  <a:pt x="1192" y="570"/>
                </a:lnTo>
                <a:lnTo>
                  <a:pt x="1192" y="660"/>
                </a:lnTo>
                <a:lnTo>
                  <a:pt x="1208" y="540"/>
                </a:lnTo>
                <a:lnTo>
                  <a:pt x="1224" y="390"/>
                </a:lnTo>
                <a:lnTo>
                  <a:pt x="1240" y="240"/>
                </a:lnTo>
                <a:lnTo>
                  <a:pt x="1240" y="150"/>
                </a:lnTo>
                <a:lnTo>
                  <a:pt x="1240" y="105"/>
                </a:lnTo>
                <a:lnTo>
                  <a:pt x="1257" y="225"/>
                </a:lnTo>
                <a:lnTo>
                  <a:pt x="1257" y="345"/>
                </a:lnTo>
                <a:lnTo>
                  <a:pt x="1273" y="495"/>
                </a:lnTo>
                <a:lnTo>
                  <a:pt x="1273" y="540"/>
                </a:lnTo>
                <a:lnTo>
                  <a:pt x="1273" y="420"/>
                </a:lnTo>
                <a:lnTo>
                  <a:pt x="1289" y="300"/>
                </a:lnTo>
                <a:lnTo>
                  <a:pt x="1305" y="180"/>
                </a:lnTo>
                <a:lnTo>
                  <a:pt x="1305" y="90"/>
                </a:lnTo>
                <a:lnTo>
                  <a:pt x="1321" y="240"/>
                </a:lnTo>
                <a:lnTo>
                  <a:pt x="1321" y="330"/>
                </a:lnTo>
                <a:lnTo>
                  <a:pt x="1321" y="450"/>
                </a:lnTo>
                <a:lnTo>
                  <a:pt x="1338" y="495"/>
                </a:lnTo>
                <a:lnTo>
                  <a:pt x="1338" y="450"/>
                </a:lnTo>
                <a:lnTo>
                  <a:pt x="1354" y="360"/>
                </a:lnTo>
                <a:lnTo>
                  <a:pt x="1354" y="240"/>
                </a:lnTo>
                <a:lnTo>
                  <a:pt x="1370" y="180"/>
                </a:lnTo>
                <a:lnTo>
                  <a:pt x="1386" y="285"/>
                </a:lnTo>
                <a:lnTo>
                  <a:pt x="1386" y="405"/>
                </a:lnTo>
                <a:lnTo>
                  <a:pt x="1419" y="300"/>
                </a:lnTo>
                <a:lnTo>
                  <a:pt x="1435" y="210"/>
                </a:lnTo>
                <a:lnTo>
                  <a:pt x="1451" y="255"/>
                </a:lnTo>
                <a:lnTo>
                  <a:pt x="1451" y="315"/>
                </a:lnTo>
                <a:lnTo>
                  <a:pt x="1468" y="195"/>
                </a:lnTo>
                <a:lnTo>
                  <a:pt x="1484" y="150"/>
                </a:lnTo>
                <a:lnTo>
                  <a:pt x="1516" y="255"/>
                </a:lnTo>
                <a:lnTo>
                  <a:pt x="1516" y="345"/>
                </a:lnTo>
                <a:lnTo>
                  <a:pt x="1516" y="390"/>
                </a:lnTo>
                <a:lnTo>
                  <a:pt x="1516" y="345"/>
                </a:lnTo>
                <a:lnTo>
                  <a:pt x="1533" y="300"/>
                </a:lnTo>
                <a:lnTo>
                  <a:pt x="1549" y="345"/>
                </a:lnTo>
                <a:lnTo>
                  <a:pt x="1549" y="390"/>
                </a:lnTo>
                <a:lnTo>
                  <a:pt x="1549" y="330"/>
                </a:lnTo>
                <a:lnTo>
                  <a:pt x="1581" y="375"/>
                </a:lnTo>
                <a:lnTo>
                  <a:pt x="1581" y="315"/>
                </a:lnTo>
                <a:lnTo>
                  <a:pt x="1614" y="360"/>
                </a:lnTo>
                <a:lnTo>
                  <a:pt x="1630" y="315"/>
                </a:lnTo>
                <a:lnTo>
                  <a:pt x="1679" y="315"/>
                </a:lnTo>
                <a:lnTo>
                  <a:pt x="1728" y="33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0" name="Line 6"/>
          <p:cNvSpPr>
            <a:spLocks noChangeShapeType="1"/>
          </p:cNvSpPr>
          <p:nvPr/>
        </p:nvSpPr>
        <p:spPr bwMode="auto">
          <a:xfrm>
            <a:off x="1403350" y="4876800"/>
            <a:ext cx="0" cy="1905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1" name="Line 7"/>
          <p:cNvSpPr>
            <a:spLocks noChangeShapeType="1"/>
          </p:cNvSpPr>
          <p:nvPr/>
        </p:nvSpPr>
        <p:spPr bwMode="auto">
          <a:xfrm>
            <a:off x="8334375" y="4800600"/>
            <a:ext cx="0" cy="1905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 name="Line 8"/>
          <p:cNvSpPr>
            <a:spLocks noChangeShapeType="1"/>
          </p:cNvSpPr>
          <p:nvPr/>
        </p:nvSpPr>
        <p:spPr bwMode="auto">
          <a:xfrm>
            <a:off x="2393950" y="4110038"/>
            <a:ext cx="0" cy="19859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 name="Line 9"/>
          <p:cNvSpPr>
            <a:spLocks noChangeShapeType="1"/>
          </p:cNvSpPr>
          <p:nvPr/>
        </p:nvSpPr>
        <p:spPr bwMode="auto">
          <a:xfrm>
            <a:off x="4951413" y="4110038"/>
            <a:ext cx="0" cy="2138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4" name="Line 10"/>
          <p:cNvSpPr>
            <a:spLocks noChangeShapeType="1"/>
          </p:cNvSpPr>
          <p:nvPr/>
        </p:nvSpPr>
        <p:spPr bwMode="auto">
          <a:xfrm>
            <a:off x="1403350" y="6629400"/>
            <a:ext cx="3548063"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Line 11"/>
          <p:cNvSpPr>
            <a:spLocks noChangeShapeType="1"/>
          </p:cNvSpPr>
          <p:nvPr/>
        </p:nvSpPr>
        <p:spPr bwMode="auto">
          <a:xfrm>
            <a:off x="6354763" y="6629400"/>
            <a:ext cx="197961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6" name="Rectangle 12"/>
          <p:cNvSpPr>
            <a:spLocks noChangeArrowheads="1"/>
          </p:cNvSpPr>
          <p:nvPr/>
        </p:nvSpPr>
        <p:spPr bwMode="auto">
          <a:xfrm>
            <a:off x="5016500" y="6384925"/>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a:latin typeface="Times New Roman" pitchFamily="18" charset="0"/>
              </a:rPr>
              <a:t>recorded</a:t>
            </a:r>
          </a:p>
        </p:txBody>
      </p:sp>
      <p:sp>
        <p:nvSpPr>
          <p:cNvPr id="8207" name="Line 13"/>
          <p:cNvSpPr>
            <a:spLocks noChangeShapeType="1"/>
          </p:cNvSpPr>
          <p:nvPr/>
        </p:nvSpPr>
        <p:spPr bwMode="auto">
          <a:xfrm>
            <a:off x="2393950" y="5105400"/>
            <a:ext cx="411163"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8" name="Line 14"/>
          <p:cNvSpPr>
            <a:spLocks noChangeShapeType="1"/>
          </p:cNvSpPr>
          <p:nvPr/>
        </p:nvSpPr>
        <p:spPr bwMode="auto">
          <a:xfrm>
            <a:off x="4208463" y="5105400"/>
            <a:ext cx="660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9" name="Rectangle 15"/>
          <p:cNvSpPr>
            <a:spLocks noChangeArrowheads="1"/>
          </p:cNvSpPr>
          <p:nvPr/>
        </p:nvSpPr>
        <p:spPr bwMode="auto">
          <a:xfrm>
            <a:off x="2871788" y="4479925"/>
            <a:ext cx="1428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a:latin typeface="Times New Roman" pitchFamily="18" charset="0"/>
              </a:rPr>
              <a:t>end-point </a:t>
            </a:r>
          </a:p>
          <a:p>
            <a:pPr>
              <a:spcBef>
                <a:spcPct val="0"/>
              </a:spcBef>
              <a:buClrTx/>
              <a:buSzTx/>
              <a:buFontTx/>
              <a:buNone/>
            </a:pPr>
            <a:r>
              <a:rPr lang="en-US" altLang="zh-TW" sz="2400">
                <a:latin typeface="Times New Roman" pitchFamily="18" charset="0"/>
              </a:rPr>
              <a:t>detected</a:t>
            </a:r>
          </a:p>
        </p:txBody>
      </p:sp>
      <p:sp>
        <p:nvSpPr>
          <p:cNvPr id="8210" name="Rectangle 16"/>
          <p:cNvSpPr>
            <a:spLocks noChangeArrowheads="1"/>
          </p:cNvSpPr>
          <p:nvPr/>
        </p:nvSpPr>
        <p:spPr bwMode="auto">
          <a:xfrm>
            <a:off x="8812213" y="5470525"/>
            <a:ext cx="3398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dirty="0">
                <a:latin typeface="Times New Roman" pitchFamily="18" charset="0"/>
              </a:rPr>
              <a:t>k</a:t>
            </a:r>
          </a:p>
        </p:txBody>
      </p:sp>
      <p:sp>
        <p:nvSpPr>
          <p:cNvPr id="8211" name="Rectangle 17"/>
          <p:cNvSpPr>
            <a:spLocks noChangeArrowheads="1"/>
          </p:cNvSpPr>
          <p:nvPr/>
        </p:nvSpPr>
        <p:spPr bwMode="auto">
          <a:xfrm>
            <a:off x="1138238" y="4479925"/>
            <a:ext cx="66524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zh-TW" sz="2400" dirty="0">
                <a:latin typeface="Times New Roman" pitchFamily="18" charset="0"/>
              </a:rPr>
              <a:t>s(k)</a:t>
            </a:r>
          </a:p>
        </p:txBody>
      </p:sp>
      <p:cxnSp>
        <p:nvCxnSpPr>
          <p:cNvPr id="8212" name="Straight Arrow Connector 4"/>
          <p:cNvCxnSpPr>
            <a:cxnSpLocks noChangeShapeType="1"/>
          </p:cNvCxnSpPr>
          <p:nvPr/>
        </p:nvCxnSpPr>
        <p:spPr bwMode="auto">
          <a:xfrm>
            <a:off x="2363788" y="4483100"/>
            <a:ext cx="2587625" cy="0"/>
          </a:xfrm>
          <a:prstGeom prst="straightConnector1">
            <a:avLst/>
          </a:prstGeom>
          <a:noFill/>
          <a:ln w="12700" algn="ctr">
            <a:solidFill>
              <a:schemeClr val="tx1"/>
            </a:solidFill>
            <a:prstDash val="dash"/>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13" name="TextBox 5"/>
          <p:cNvSpPr txBox="1">
            <a:spLocks noChangeArrowheads="1"/>
          </p:cNvSpPr>
          <p:nvPr/>
        </p:nvSpPr>
        <p:spPr bwMode="auto">
          <a:xfrm>
            <a:off x="2327275" y="3741738"/>
            <a:ext cx="25415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itchFamily="34" charset="0"/>
              </a:defRPr>
            </a:lvl1pPr>
            <a:lvl2pPr marL="742950" indent="-285750">
              <a:spcBef>
                <a:spcPct val="20000"/>
              </a:spcBef>
              <a:buClr>
                <a:schemeClr val="tx2"/>
              </a:buClr>
              <a:buSzPct val="75000"/>
              <a:buFont typeface="Wingdings" pitchFamily="2" charset="2"/>
              <a:buChar char="n"/>
              <a:defRPr sz="2400">
                <a:solidFill>
                  <a:schemeClr val="tx1"/>
                </a:solidFill>
                <a:latin typeface="Verdana" pitchFamily="34"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itchFamily="34" charset="0"/>
              </a:defRPr>
            </a:lvl3pPr>
            <a:lvl4pPr marL="1600200" indent="-228600">
              <a:spcBef>
                <a:spcPct val="20000"/>
              </a:spcBef>
              <a:buClr>
                <a:schemeClr val="bg2"/>
              </a:buClr>
              <a:buFont typeface="Wingdings" pitchFamily="2" charset="2"/>
              <a:buChar char="§"/>
              <a:defRPr>
                <a:solidFill>
                  <a:schemeClr val="tx1"/>
                </a:solidFill>
                <a:latin typeface="Verdana" pitchFamily="34" charset="0"/>
              </a:defRPr>
            </a:lvl4pPr>
            <a:lvl5pPr marL="2057400" indent="-228600">
              <a:spcBef>
                <a:spcPct val="20000"/>
              </a:spcBef>
              <a:buClr>
                <a:schemeClr val="tx2"/>
              </a:buClr>
              <a:buSzPct val="80000"/>
              <a:buFont typeface="Wingdings" pitchFamily="2" charset="2"/>
              <a:buChar char="§"/>
              <a:defRPr>
                <a:solidFill>
                  <a:schemeClr val="tx1"/>
                </a:solidFill>
                <a:latin typeface="Verdana"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Verdana" pitchFamily="34" charset="0"/>
              </a:defRPr>
            </a:lvl9pPr>
          </a:lstStyle>
          <a:p>
            <a:pPr>
              <a:spcBef>
                <a:spcPct val="0"/>
              </a:spcBef>
              <a:buClrTx/>
              <a:buSzTx/>
              <a:buFontTx/>
              <a:buNone/>
            </a:pPr>
            <a:r>
              <a:rPr lang="en-US" altLang="en-US" sz="1800" dirty="0"/>
              <a:t>In our example it is about 1 second </a:t>
            </a:r>
          </a:p>
        </p:txBody>
      </p:sp>
      <p:sp>
        <p:nvSpPr>
          <p:cNvPr id="2" name="Footer Placeholder 1">
            <a:extLst>
              <a:ext uri="{FF2B5EF4-FFF2-40B4-BE49-F238E27FC236}">
                <a16:creationId xmlns:a16="http://schemas.microsoft.com/office/drawing/2014/main" id="{7CA6F490-E848-4D84-9421-AF12FCF97955}"/>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4C72B07B-ECB1-4701-9769-BB1C806402EB}"/>
              </a:ext>
            </a:extLst>
          </p:cNvPr>
          <p:cNvSpPr>
            <a:spLocks noGrp="1"/>
          </p:cNvSpPr>
          <p:nvPr>
            <p:ph type="sldNum" sz="quarter" idx="12"/>
          </p:nvPr>
        </p:nvSpPr>
        <p:spPr/>
        <p:txBody>
          <a:bodyPr/>
          <a:lstStyle/>
          <a:p>
            <a:fld id="{C00EF027-BAE4-4B2B-B4D5-2754FF5E55FD}" type="slidenum">
              <a:rPr lang="en-US" altLang="en-US" smtClean="0"/>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noFill/>
        </p:spPr>
        <p:txBody>
          <a:bodyPr lIns="92075" tIns="46038" rIns="92075" bIns="46038" anchor="ctr">
            <a:normAutofit fontScale="90000"/>
          </a:bodyPr>
          <a:lstStyle/>
          <a:p>
            <a:pPr eaLnBrk="1" hangingPunct="1"/>
            <a:r>
              <a:rPr lang="en-US" altLang="zh-TW">
                <a:ea typeface="新細明體" pitchFamily="18" charset="-120"/>
              </a:rPr>
              <a:t>A simple End point detection algorithm</a:t>
            </a:r>
          </a:p>
        </p:txBody>
      </p:sp>
      <p:sp>
        <p:nvSpPr>
          <p:cNvPr id="9221" name="Rectangle 3"/>
          <p:cNvSpPr>
            <a:spLocks noGrp="1" noChangeArrowheads="1"/>
          </p:cNvSpPr>
          <p:nvPr>
            <p:ph idx="1"/>
          </p:nvPr>
        </p:nvSpPr>
        <p:spPr>
          <a:noFill/>
        </p:spPr>
        <p:txBody>
          <a:bodyPr lIns="92075" tIns="46038" rIns="92075" bIns="46038">
            <a:normAutofit fontScale="92500" lnSpcReduction="10000"/>
          </a:bodyPr>
          <a:lstStyle/>
          <a:p>
            <a:r>
              <a:rPr lang="en-US" dirty="0"/>
              <a:t>At the beginning the energy level is low.</a:t>
            </a:r>
          </a:p>
          <a:p>
            <a:r>
              <a:rPr lang="en-US" dirty="0"/>
              <a:t>If the energy level and zero-crossing rate </a:t>
            </a:r>
            <a:r>
              <a:rPr lang="en-US" dirty="0" err="1"/>
              <a:t>N</a:t>
            </a:r>
            <a:r>
              <a:rPr lang="en-US" baseline="-25000" dirty="0" err="1"/>
              <a:t>zc_start</a:t>
            </a:r>
            <a:r>
              <a:rPr lang="en-US" dirty="0"/>
              <a:t> (e.g. 3) of successive frames is high it is a starting point.</a:t>
            </a:r>
          </a:p>
          <a:p>
            <a:r>
              <a:rPr lang="en-US" dirty="0"/>
              <a:t>After the starting point if the energy and zero-crossing rate </a:t>
            </a:r>
            <a:r>
              <a:rPr lang="en-US" dirty="0" err="1"/>
              <a:t>N</a:t>
            </a:r>
            <a:r>
              <a:rPr lang="en-US" baseline="-25000" dirty="0" err="1"/>
              <a:t>zc_end</a:t>
            </a:r>
            <a:r>
              <a:rPr lang="en-US" dirty="0"/>
              <a:t> (e.g. 5) for successive frames are low it is the end point.</a:t>
            </a:r>
          </a:p>
          <a:p>
            <a:r>
              <a:rPr lang="en-US" dirty="0"/>
              <a:t>The actual values of </a:t>
            </a:r>
            <a:r>
              <a:rPr lang="en-US" dirty="0" err="1"/>
              <a:t>N</a:t>
            </a:r>
            <a:r>
              <a:rPr lang="en-US" baseline="-25000" dirty="0" err="1"/>
              <a:t>zc_start</a:t>
            </a:r>
            <a:r>
              <a:rPr lang="en-US" baseline="-25000" dirty="0"/>
              <a:t> </a:t>
            </a:r>
            <a:r>
              <a:rPr lang="en-US" dirty="0"/>
              <a:t>and </a:t>
            </a:r>
            <a:r>
              <a:rPr lang="en-US" dirty="0" err="1"/>
              <a:t>N</a:t>
            </a:r>
            <a:r>
              <a:rPr lang="en-US" baseline="-25000" dirty="0" err="1"/>
              <a:t>zc_end</a:t>
            </a:r>
            <a:r>
              <a:rPr lang="en-US" baseline="-25000" dirty="0"/>
              <a:t>  </a:t>
            </a:r>
            <a:r>
              <a:rPr lang="en-US" dirty="0"/>
              <a:t>and the threshold setting depend on the actual noise level and condition of the recording. (They should be found by empirical methods)</a:t>
            </a:r>
            <a:endParaRPr lang="en-US" altLang="zh-TW" dirty="0">
              <a:ea typeface="新細明體" pitchFamily="18" charset="-120"/>
            </a:endParaRPr>
          </a:p>
        </p:txBody>
      </p:sp>
      <p:sp>
        <p:nvSpPr>
          <p:cNvPr id="2" name="Footer Placeholder 1">
            <a:extLst>
              <a:ext uri="{FF2B5EF4-FFF2-40B4-BE49-F238E27FC236}">
                <a16:creationId xmlns:a16="http://schemas.microsoft.com/office/drawing/2014/main" id="{112FDF62-2289-4090-BD5F-B6DC636E63D6}"/>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8EC5E997-88DA-4C68-952D-F350EF8374A6}"/>
              </a:ext>
            </a:extLst>
          </p:cNvPr>
          <p:cNvSpPr>
            <a:spLocks noGrp="1"/>
          </p:cNvSpPr>
          <p:nvPr>
            <p:ph type="sldNum" sz="quarter" idx="12"/>
          </p:nvPr>
        </p:nvSpPr>
        <p:spPr/>
        <p:txBody>
          <a:bodyPr/>
          <a:lstStyle/>
          <a:p>
            <a:fld id="{C00EF027-BAE4-4B2B-B4D5-2754FF5E55FD}"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noFill/>
        </p:spPr>
        <p:txBody>
          <a:bodyPr lIns="92075" tIns="46038" rIns="92075" bIns="46038" anchor="ctr"/>
          <a:lstStyle/>
          <a:p>
            <a:pPr eaLnBrk="1" hangingPunct="1"/>
            <a:r>
              <a:rPr lang="en-US" altLang="zh-TW" dirty="0">
                <a:ea typeface="新細明體" pitchFamily="18" charset="-120"/>
              </a:rPr>
              <a:t>Energy calculation from time signal s(k)</a:t>
            </a:r>
          </a:p>
        </p:txBody>
      </p:sp>
      <p:sp>
        <p:nvSpPr>
          <p:cNvPr id="10245" name="Rectangle 3"/>
          <p:cNvSpPr>
            <a:spLocks noGrp="1" noChangeArrowheads="1"/>
          </p:cNvSpPr>
          <p:nvPr>
            <p:ph idx="1"/>
          </p:nvPr>
        </p:nvSpPr>
        <p:spPr>
          <a:noFill/>
        </p:spPr>
        <p:txBody>
          <a:bodyPr lIns="92075" tIns="46038" rIns="92075" bIns="46038"/>
          <a:lstStyle/>
          <a:p>
            <a:pPr eaLnBrk="1" hangingPunct="1"/>
            <a:r>
              <a:rPr lang="en-US" altLang="zh-TW" dirty="0">
                <a:ea typeface="新細明體" pitchFamily="18" charset="-120"/>
              </a:rPr>
              <a:t>Energy(k) = s(k).s(k)</a:t>
            </a:r>
          </a:p>
          <a:p>
            <a:pPr eaLnBrk="1" hangingPunct="1"/>
            <a:r>
              <a:rPr lang="en-US" altLang="zh-TW" dirty="0">
                <a:ea typeface="新細明體" pitchFamily="18" charset="-120"/>
              </a:rPr>
              <a:t>For a frame of size N, </a:t>
            </a:r>
          </a:p>
          <a:p>
            <a:pPr eaLnBrk="1" hangingPunct="1"/>
            <a:r>
              <a:rPr lang="en-US" altLang="zh-TW" dirty="0">
                <a:ea typeface="新細明體" pitchFamily="18" charset="-120"/>
              </a:rPr>
              <a:t>The program to calculate the energy level: </a:t>
            </a:r>
          </a:p>
          <a:p>
            <a:pPr eaLnBrk="1" hangingPunct="1"/>
            <a:r>
              <a:rPr lang="en-US" altLang="zh-TW" dirty="0">
                <a:ea typeface="新細明體" pitchFamily="18" charset="-120"/>
              </a:rPr>
              <a:t>for(k=0;k&lt;</a:t>
            </a:r>
            <a:r>
              <a:rPr lang="en-US" altLang="zh-TW" dirty="0" err="1">
                <a:ea typeface="新細明體" pitchFamily="18" charset="-120"/>
              </a:rPr>
              <a:t>N;k</a:t>
            </a:r>
            <a:r>
              <a:rPr lang="en-US" altLang="zh-TW" dirty="0">
                <a:ea typeface="新細明體" pitchFamily="18" charset="-120"/>
              </a:rPr>
              <a:t>++)</a:t>
            </a:r>
          </a:p>
          <a:p>
            <a:pPr eaLnBrk="1" hangingPunct="1"/>
            <a:r>
              <a:rPr lang="en-US" altLang="zh-TW" dirty="0">
                <a:ea typeface="新細明體" pitchFamily="18" charset="-120"/>
              </a:rPr>
              <a:t>{ </a:t>
            </a:r>
          </a:p>
          <a:p>
            <a:pPr eaLnBrk="1" hangingPunct="1"/>
            <a:r>
              <a:rPr lang="en-US" altLang="zh-TW" dirty="0">
                <a:ea typeface="新細明體" pitchFamily="18" charset="-120"/>
              </a:rPr>
              <a:t>      Energy(k)=s(k) s(k);</a:t>
            </a:r>
          </a:p>
          <a:p>
            <a:pPr eaLnBrk="1" hangingPunct="1"/>
            <a:r>
              <a:rPr lang="en-US" altLang="zh-TW" dirty="0">
                <a:ea typeface="新細明體" pitchFamily="18" charset="-120"/>
              </a:rPr>
              <a:t> }</a:t>
            </a:r>
          </a:p>
        </p:txBody>
      </p:sp>
      <p:sp>
        <p:nvSpPr>
          <p:cNvPr id="2" name="Footer Placeholder 1">
            <a:extLst>
              <a:ext uri="{FF2B5EF4-FFF2-40B4-BE49-F238E27FC236}">
                <a16:creationId xmlns:a16="http://schemas.microsoft.com/office/drawing/2014/main" id="{0AF554D0-AF08-4BEA-BFEC-6F4DA57F3DC7}"/>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19530D5A-BC92-4340-939A-F464B2FCA898}"/>
              </a:ext>
            </a:extLst>
          </p:cNvPr>
          <p:cNvSpPr>
            <a:spLocks noGrp="1"/>
          </p:cNvSpPr>
          <p:nvPr>
            <p:ph type="sldNum" sz="quarter" idx="12"/>
          </p:nvPr>
        </p:nvSpPr>
        <p:spPr/>
        <p:txBody>
          <a:bodyPr/>
          <a:lstStyle/>
          <a:p>
            <a:fld id="{C00EF027-BAE4-4B2B-B4D5-2754FF5E55FD}"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495141" y="304800"/>
            <a:ext cx="8912543" cy="1143000"/>
          </a:xfrm>
        </p:spPr>
        <p:txBody>
          <a:bodyPr/>
          <a:lstStyle/>
          <a:p>
            <a:pPr eaLnBrk="1" hangingPunct="1"/>
            <a:r>
              <a:rPr lang="en-US" altLang="zh-TW">
                <a:ea typeface="新細明體" pitchFamily="18" charset="-120"/>
              </a:rPr>
              <a:t>Energy plot</a:t>
            </a:r>
          </a:p>
        </p:txBody>
      </p:sp>
      <p:pic>
        <p:nvPicPr>
          <p:cNvPr id="1126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360936" y="1729848"/>
            <a:ext cx="5180952" cy="4266667"/>
          </a:xfrm>
        </p:spPr>
      </p:pic>
      <p:sp>
        <p:nvSpPr>
          <p:cNvPr id="2" name="Footer Placeholder 1">
            <a:extLst>
              <a:ext uri="{FF2B5EF4-FFF2-40B4-BE49-F238E27FC236}">
                <a16:creationId xmlns:a16="http://schemas.microsoft.com/office/drawing/2014/main" id="{C0CD21B7-801C-4761-AD89-A3D2696DDAAD}"/>
              </a:ext>
            </a:extLst>
          </p:cNvPr>
          <p:cNvSpPr>
            <a:spLocks noGrp="1"/>
          </p:cNvSpPr>
          <p:nvPr>
            <p:ph type="ftr" sz="quarter" idx="11"/>
          </p:nvPr>
        </p:nvSpPr>
        <p:spPr/>
        <p:txBody>
          <a:bodyPr/>
          <a:lstStyle/>
          <a:p>
            <a:pPr>
              <a:defRPr/>
            </a:pPr>
            <a:r>
              <a:rPr lang="en-US" altLang="zh-CN"/>
              <a:t>Speech recognition techniques, v.2b</a:t>
            </a:r>
          </a:p>
        </p:txBody>
      </p:sp>
      <p:sp>
        <p:nvSpPr>
          <p:cNvPr id="3" name="Slide Number Placeholder 2">
            <a:extLst>
              <a:ext uri="{FF2B5EF4-FFF2-40B4-BE49-F238E27FC236}">
                <a16:creationId xmlns:a16="http://schemas.microsoft.com/office/drawing/2014/main" id="{9897D30F-340E-4D32-9FC5-D202C3E1A2F8}"/>
              </a:ext>
            </a:extLst>
          </p:cNvPr>
          <p:cNvSpPr>
            <a:spLocks noGrp="1"/>
          </p:cNvSpPr>
          <p:nvPr>
            <p:ph type="sldNum" sz="quarter" idx="12"/>
          </p:nvPr>
        </p:nvSpPr>
        <p:spPr/>
        <p:txBody>
          <a:bodyPr/>
          <a:lstStyle/>
          <a:p>
            <a:fld id="{C00EF027-BAE4-4B2B-B4D5-2754FF5E55FD}" type="slidenum">
              <a:rPr lang="en-US" altLang="en-US" smtClean="0"/>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25064</TotalTime>
  <Words>5079</Words>
  <Application>Microsoft Office PowerPoint</Application>
  <PresentationFormat>Custom</PresentationFormat>
  <Paragraphs>490</Paragraphs>
  <Slides>42</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42</vt:i4>
      </vt:variant>
    </vt:vector>
  </HeadingPairs>
  <TitlesOfParts>
    <vt:vector size="53" baseType="lpstr">
      <vt:lpstr>Arial</vt:lpstr>
      <vt:lpstr>Calibri</vt:lpstr>
      <vt:lpstr>Cambria Math</vt:lpstr>
      <vt:lpstr>CG Times</vt:lpstr>
      <vt:lpstr>Times New Roman</vt:lpstr>
      <vt:lpstr>Verdana</vt:lpstr>
      <vt:lpstr>Wingdings</vt:lpstr>
      <vt:lpstr>Office Theme</vt:lpstr>
      <vt:lpstr>Equation</vt:lpstr>
      <vt:lpstr>Visio</vt:lpstr>
      <vt:lpstr>Worksheet</vt:lpstr>
      <vt:lpstr>Ch. 5: Speech Recognition</vt:lpstr>
      <vt:lpstr>Overview</vt:lpstr>
      <vt:lpstr>(A) Recognition Procedures</vt:lpstr>
      <vt:lpstr>LPC processor for a 10-word isolated speech recognition system</vt:lpstr>
      <vt:lpstr>Example of speech signal analysis Frame size is 20ms, separated by 10 ms, S is sampled at 44.1 KHz Calculate: N  and m.</vt:lpstr>
      <vt:lpstr>Step1: Get one frame and execute end point detection</vt:lpstr>
      <vt:lpstr>A simple End point detection algorithm</vt:lpstr>
      <vt:lpstr>Energy calculation from time signal s(k)</vt:lpstr>
      <vt:lpstr>Energy plot</vt:lpstr>
      <vt:lpstr>Zero crossing calculation</vt:lpstr>
      <vt:lpstr>Step2: Pre-emphasis -- high pass filtering </vt:lpstr>
      <vt:lpstr>Pre-emphasis program segment</vt:lpstr>
      <vt:lpstr>Pre-emphasis</vt:lpstr>
      <vt:lpstr>Step3(a): Frame blocking and Windowing </vt:lpstr>
      <vt:lpstr>Step3(b): Windowing</vt:lpstr>
      <vt:lpstr>Effect of Hamming window (For Hanning window See http://en.wikipedia.org/wiki/Window_function )</vt:lpstr>
      <vt:lpstr>Matlab code segment</vt:lpstr>
      <vt:lpstr>Cepstrum Vs spectrum</vt:lpstr>
      <vt:lpstr>Step 4 : Cepstral coefficients calculation (more accurate) If Cepstral coefficients are weight by the Mel scale, it is called MFCC (Mel scale Cepstral coefficients)  </vt:lpstr>
      <vt:lpstr>MFCC (Mel scale Cepstral coefficients) implementation</vt:lpstr>
      <vt:lpstr>Step 5: Distortion measure - difference between two signals</vt:lpstr>
      <vt:lpstr>Matching method: Dynamic programming DP</vt:lpstr>
      <vt:lpstr>Example: A 10 words speech recognizer Small Vocabulary (10 words) DP speech recognition system</vt:lpstr>
      <vt:lpstr>(B) Dynamic programming algo.</vt:lpstr>
      <vt:lpstr>Example </vt:lpstr>
      <vt:lpstr>How to produce the distortion score matrix</vt:lpstr>
      <vt:lpstr>To find the optimal path in the accumulated distortion (or distance) score (or cost) matrix</vt:lpstr>
      <vt:lpstr>More discussions on the Optimal path </vt:lpstr>
      <vt:lpstr>Optimal path and restricted regions</vt:lpstr>
      <vt:lpstr>Example</vt:lpstr>
      <vt:lpstr>Example of an isolated 10-word recognition system</vt:lpstr>
      <vt:lpstr> </vt:lpstr>
      <vt:lpstr>Exercise 5.1:  for DP</vt:lpstr>
      <vt:lpstr> </vt:lpstr>
      <vt:lpstr>Confusion matrix table: an example https://en.wikipedia.org/wiki/Confusion_matrix </vt:lpstr>
      <vt:lpstr>Summary</vt:lpstr>
      <vt:lpstr>Appendix 1. Cepstrum Vs spectrum</vt:lpstr>
      <vt:lpstr>Appendix 2: LPC analysis for a frame based on the auto-correlation values r(0),…,r(p), and  use the  Durbin’s method (See P.115 [Rabiner 93]) </vt:lpstr>
      <vt:lpstr>Appendix 3 Program to Convert LPC coeffs. to Cepstral coeffs.</vt:lpstr>
      <vt:lpstr>Appendix 4 Define Cepstrum: also called the spectrum of a spectrum </vt:lpstr>
      <vt:lpstr>PowerPoint Presentation</vt:lpstr>
      <vt:lpstr>Appendix 6: LPC to Cepstral coefficients conversion (an alternative method for Cepstral coefficient valuation. This is more efficient as compared to the Fourier-FFT-IFFT method discussed earlier)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speech processing</dc:title>
  <dc:creator>Dr. K.H. Wong</dc:creator>
  <cp:lastModifiedBy>kh</cp:lastModifiedBy>
  <cp:revision>518</cp:revision>
  <cp:lastPrinted>2018-09-21T01:58:34Z</cp:lastPrinted>
  <dcterms:created xsi:type="dcterms:W3CDTF">1996-05-13T10:08:08Z</dcterms:created>
  <dcterms:modified xsi:type="dcterms:W3CDTF">2022-09-10T10:25:56Z</dcterms:modified>
</cp:coreProperties>
</file>