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85"/>
  </p:notesMasterIdLst>
  <p:sldIdLst>
    <p:sldId id="256" r:id="rId2"/>
    <p:sldId id="276" r:id="rId3"/>
    <p:sldId id="257" r:id="rId4"/>
    <p:sldId id="261" r:id="rId5"/>
    <p:sldId id="260" r:id="rId6"/>
    <p:sldId id="259" r:id="rId7"/>
    <p:sldId id="409" r:id="rId8"/>
    <p:sldId id="413" r:id="rId9"/>
    <p:sldId id="395" r:id="rId10"/>
    <p:sldId id="311" r:id="rId11"/>
    <p:sldId id="394" r:id="rId12"/>
    <p:sldId id="403" r:id="rId13"/>
    <p:sldId id="309" r:id="rId14"/>
    <p:sldId id="427" r:id="rId15"/>
    <p:sldId id="310" r:id="rId16"/>
    <p:sldId id="371" r:id="rId17"/>
    <p:sldId id="296" r:id="rId18"/>
    <p:sldId id="317" r:id="rId19"/>
    <p:sldId id="414" r:id="rId20"/>
    <p:sldId id="318" r:id="rId21"/>
    <p:sldId id="415" r:id="rId22"/>
    <p:sldId id="374" r:id="rId23"/>
    <p:sldId id="399" r:id="rId24"/>
    <p:sldId id="410" r:id="rId25"/>
    <p:sldId id="397" r:id="rId26"/>
    <p:sldId id="398" r:id="rId27"/>
    <p:sldId id="345" r:id="rId28"/>
    <p:sldId id="401" r:id="rId29"/>
    <p:sldId id="297" r:id="rId30"/>
    <p:sldId id="314" r:id="rId31"/>
    <p:sldId id="312" r:id="rId32"/>
    <p:sldId id="298" r:id="rId33"/>
    <p:sldId id="293" r:id="rId34"/>
    <p:sldId id="321" r:id="rId35"/>
    <p:sldId id="315" r:id="rId36"/>
    <p:sldId id="299" r:id="rId37"/>
    <p:sldId id="402" r:id="rId38"/>
    <p:sldId id="411" r:id="rId39"/>
    <p:sldId id="304" r:id="rId40"/>
    <p:sldId id="303" r:id="rId41"/>
    <p:sldId id="305" r:id="rId42"/>
    <p:sldId id="287" r:id="rId43"/>
    <p:sldId id="306" r:id="rId44"/>
    <p:sldId id="286" r:id="rId45"/>
    <p:sldId id="288" r:id="rId46"/>
    <p:sldId id="319" r:id="rId47"/>
    <p:sldId id="327" r:id="rId48"/>
    <p:sldId id="348" r:id="rId49"/>
    <p:sldId id="328" r:id="rId50"/>
    <p:sldId id="381" r:id="rId51"/>
    <p:sldId id="421" r:id="rId52"/>
    <p:sldId id="329" r:id="rId53"/>
    <p:sldId id="420" r:id="rId54"/>
    <p:sldId id="382" r:id="rId55"/>
    <p:sldId id="426" r:id="rId56"/>
    <p:sldId id="425" r:id="rId57"/>
    <p:sldId id="418" r:id="rId58"/>
    <p:sldId id="422" r:id="rId59"/>
    <p:sldId id="416" r:id="rId60"/>
    <p:sldId id="331" r:id="rId61"/>
    <p:sldId id="372" r:id="rId62"/>
    <p:sldId id="406" r:id="rId63"/>
    <p:sldId id="407" r:id="rId64"/>
    <p:sldId id="408" r:id="rId65"/>
    <p:sldId id="346" r:id="rId66"/>
    <p:sldId id="384" r:id="rId67"/>
    <p:sldId id="389" r:id="rId68"/>
    <p:sldId id="385" r:id="rId69"/>
    <p:sldId id="386" r:id="rId70"/>
    <p:sldId id="387" r:id="rId71"/>
    <p:sldId id="388" r:id="rId72"/>
    <p:sldId id="282" r:id="rId73"/>
    <p:sldId id="274" r:id="rId74"/>
    <p:sldId id="275" r:id="rId75"/>
    <p:sldId id="258" r:id="rId76"/>
    <p:sldId id="320" r:id="rId77"/>
    <p:sldId id="351" r:id="rId78"/>
    <p:sldId id="352" r:id="rId79"/>
    <p:sldId id="353" r:id="rId80"/>
    <p:sldId id="355" r:id="rId81"/>
    <p:sldId id="373" r:id="rId82"/>
    <p:sldId id="366" r:id="rId83"/>
    <p:sldId id="359" r:id="rId84"/>
  </p:sldIdLst>
  <p:sldSz cx="9144000" cy="6858000" type="screen4x3"/>
  <p:notesSz cx="677227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 Hong Wong (CCO)" initials="KHW(" lastIdx="1" clrIdx="0">
    <p:extLst>
      <p:ext uri="{19B8F6BF-5375-455C-9EA6-DF929625EA0E}">
        <p15:presenceInfo xmlns:p15="http://schemas.microsoft.com/office/powerpoint/2012/main" userId="Kin Hong Wong (C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7C80"/>
    <a:srgbClr val="5B1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7" autoAdjust="0"/>
    <p:restoredTop sz="85685" autoAdjust="0"/>
  </p:normalViewPr>
  <p:slideViewPr>
    <p:cSldViewPr>
      <p:cViewPr varScale="1">
        <p:scale>
          <a:sx n="65" d="100"/>
          <a:sy n="65" d="100"/>
        </p:scale>
        <p:origin x="6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470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05" tIns="46953" rIns="93905" bIns="46953" numCol="1" anchor="t" anchorCtr="0" compatLnSpc="1">
            <a:prstTxWarp prst="textNoShape">
              <a:avLst/>
            </a:prstTxWarp>
          </a:bodyPr>
          <a:lstStyle>
            <a:lvl1pPr defTabSz="938213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988" y="0"/>
            <a:ext cx="293470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05" tIns="46953" rIns="93905" bIns="46953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endParaRPr lang="en-US" alt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753" y="4716464"/>
            <a:ext cx="5418769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05" tIns="46953" rIns="93905" bIns="46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3470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05" tIns="46953" rIns="93905" bIns="46953" numCol="1" anchor="b" anchorCtr="0" compatLnSpc="1">
            <a:prstTxWarp prst="textNoShape">
              <a:avLst/>
            </a:prstTxWarp>
          </a:bodyPr>
          <a:lstStyle>
            <a:lvl1pPr defTabSz="938213"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988" y="9432925"/>
            <a:ext cx="293470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05" tIns="46953" rIns="93905" bIns="46953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fld id="{9CA31959-C680-4FEB-8D6A-897EC6821F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43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54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971075-73FF-4DF8-9817-D2AA5EF83637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35988" y="9432925"/>
            <a:ext cx="293470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92" tIns="46945" rIns="93892" bIns="46945" anchor="b"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3E64C12-A100-41E5-8446-2F1CF35C6799}" type="slidenum">
              <a:rPr lang="en-US" altLang="en-US" sz="1100"/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 sz="1100"/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4538"/>
            <a:ext cx="4965700" cy="3724275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892" tIns="46945" rIns="93892" bIns="46945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93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B4BA27-8EFF-4A76-AFC8-04CE6739092B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D(</a:t>
            </a:r>
            <a:r>
              <a:rPr lang="en-US" altLang="zh-CN" dirty="0" err="1"/>
              <a:t>i</a:t>
            </a:r>
            <a:r>
              <a:rPr lang="en-US" altLang="zh-CN" dirty="0"/>
              <a:t>) is the weight for each training sample, which determines the probability of being selected for a training set for an individual component classifier.</a:t>
            </a:r>
          </a:p>
          <a:p>
            <a:pPr eaLnBrk="1" hangingPunct="1"/>
            <a:r>
              <a:rPr lang="en-US" altLang="zh-CN" dirty="0"/>
              <a:t>(</a:t>
            </a:r>
            <a:r>
              <a:rPr lang="en-US" altLang="zh-CN" dirty="0" err="1"/>
              <a:t>Epislon</a:t>
            </a:r>
            <a:r>
              <a:rPr lang="en-US" altLang="zh-CN" dirty="0"/>
              <a:t> is the sum of the weights of those misclassified samples.)</a:t>
            </a:r>
          </a:p>
          <a:p>
            <a:pPr eaLnBrk="1" hangingPunct="1"/>
            <a:r>
              <a:rPr lang="en-US" altLang="zh-CN" dirty="0"/>
              <a:t>Specifically, we initialize the weights across the training set to be uniform.</a:t>
            </a:r>
          </a:p>
          <a:p>
            <a:pPr eaLnBrk="1" hangingPunct="1"/>
            <a:r>
              <a:rPr lang="en-US" altLang="zh-CN" dirty="0"/>
              <a:t>On each iteration t, we find a classifier h(x) that minimizes the error with respect to the distribution.</a:t>
            </a:r>
          </a:p>
          <a:p>
            <a:pPr eaLnBrk="1" hangingPunct="1"/>
            <a:r>
              <a:rPr lang="en-US" altLang="zh-CN" dirty="0"/>
              <a:t>Next we increase weights of training examples misclassified by h(x), and decrease weights of the examples correctly classified by h(x)</a:t>
            </a:r>
          </a:p>
          <a:p>
            <a:pPr eaLnBrk="1" hangingPunct="1"/>
            <a:r>
              <a:rPr lang="en-US" altLang="zh-CN" dirty="0"/>
              <a:t>The new distribution is used to train the next classifier, and the process is iterated.</a:t>
            </a:r>
          </a:p>
        </p:txBody>
      </p:sp>
    </p:spTree>
    <p:extLst>
      <p:ext uri="{BB962C8B-B14F-4D97-AF65-F5344CB8AC3E}">
        <p14:creationId xmlns:p14="http://schemas.microsoft.com/office/powerpoint/2010/main" val="271565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BC84B3-91CC-49EF-804F-7C5B5910B9D6}" type="slidenum">
              <a:rPr lang="en-US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(from http://www.slideserve.com/robbin/a-brief-introduction-to-adaboost) </a:t>
            </a:r>
          </a:p>
          <a:p>
            <a:pPr eaLnBrk="1" hangingPunct="1"/>
            <a:r>
              <a:rPr lang="en-US" altLang="zh-CN" i="1"/>
              <a:t>By Hongbo Deng</a:t>
            </a:r>
          </a:p>
          <a:p>
            <a:pPr eaLnBrk="1" hangingPunct="1"/>
            <a:r>
              <a:rPr lang="en-US" altLang="zh-CN" i="1"/>
              <a:t>D(i) is the weight for each training sample, which determines the probability of being selected for a training set for an individual component classifier.</a:t>
            </a:r>
          </a:p>
          <a:p>
            <a:pPr eaLnBrk="1" hangingPunct="1"/>
            <a:r>
              <a:rPr lang="en-US" altLang="zh-CN" i="1"/>
              <a:t>(Epislon is the sum of the weights of those misclassified samples.)</a:t>
            </a:r>
          </a:p>
          <a:p>
            <a:pPr eaLnBrk="1" hangingPunct="1"/>
            <a:r>
              <a:rPr lang="en-US" altLang="zh-CN" i="1"/>
              <a:t>Specifically, we initialize the weights across the training set to be uniform.</a:t>
            </a:r>
          </a:p>
          <a:p>
            <a:pPr eaLnBrk="1" hangingPunct="1"/>
            <a:r>
              <a:rPr lang="en-US" altLang="zh-CN" i="1"/>
              <a:t>On each iteration t, we find a classifier h(x) that minimizes the error with respect to the distribution.</a:t>
            </a:r>
          </a:p>
          <a:p>
            <a:pPr eaLnBrk="1" hangingPunct="1"/>
            <a:r>
              <a:rPr lang="en-US" altLang="zh-CN" i="1"/>
              <a:t>Next we increase weights of training examples misclassified by h(x), and decrease weights of the examples correctly classified by h(x)</a:t>
            </a:r>
          </a:p>
          <a:p>
            <a:pPr eaLnBrk="1" hangingPunct="1"/>
            <a:r>
              <a:rPr lang="en-US" altLang="zh-CN" i="1"/>
              <a:t>The new distribution is used to train the next classifier, and the process is iterated</a:t>
            </a:r>
            <a:r>
              <a:rPr lang="en-US" altLang="zh-CN"/>
              <a:t>. 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83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18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90440A-85E2-40F4-B044-5AF73F251A5E}" type="slidenum">
              <a:rPr lang="en-US" altLang="en-US"/>
              <a:pPr eaLnBrk="1" hangingPunct="1">
                <a:spcBef>
                  <a:spcPct val="0"/>
                </a:spcBef>
              </a:pPr>
              <a:t>73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50888"/>
            <a:ext cx="4940300" cy="3705225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865" y="4716463"/>
            <a:ext cx="4961802" cy="4462462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82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E377A-68CC-4441-B724-ECE8C53DF986}" type="slidenum">
              <a:rPr lang="en-US" altLang="en-US"/>
              <a:pPr eaLnBrk="1" hangingPunct="1">
                <a:spcBef>
                  <a:spcPct val="0"/>
                </a:spcBef>
              </a:pPr>
              <a:t>74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50888"/>
            <a:ext cx="4940300" cy="370522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865" y="4716463"/>
            <a:ext cx="4961802" cy="4462462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32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31959-C680-4FEB-8D6A-897EC6821F48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34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6C0D-2E41-4B42-9282-2A694FBCB4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43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78B4-1101-4FE3-84A4-6909C6BCAD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84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0807-87FB-4F77-999D-874C943E75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14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667DD-4AA9-4668-BBA2-76C012BE1C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29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B3C58-239C-48F5-98C9-2DD668D4D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99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44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C7F76-98CC-4DF1-92D3-0A63D725EA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9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8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73F9-9CE2-4DE0-AE42-887AD8E688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15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7AE3-907E-43CF-A255-48E172EB55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9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AD-9912-4E33-9329-03CA5C1A32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72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3D3D-D65D-475E-A4A3-8401B07850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48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39E7-B972-4D03-9BB1-5DCA9ECD4C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59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EAC2D-494C-4E2C-883A-6E84925CE5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9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cision_tree_learning" TargetMode="External"/><Relationship Id="rId2" Type="http://schemas.openxmlformats.org/officeDocument/2006/relationships/hyperlink" Target="http://en.wikipedia.org/wiki/Machine_learn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Decision_stump" TargetMode="External"/><Relationship Id="rId5" Type="http://schemas.openxmlformats.org/officeDocument/2006/relationships/hyperlink" Target="http://en.wikipedia.org/wiki/Decision_stump#cite_note-1" TargetMode="External"/><Relationship Id="rId4" Type="http://schemas.openxmlformats.org/officeDocument/2006/relationships/hyperlink" Target="http://en.wikipedia.org/wiki/Decision_stump#cite_note-IL92-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hk/history/pk9g6g2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metsoc.org/view/journals/wefo/32/3/waf-d-16-0208_1.xml" TargetMode="External"/><Relationship Id="rId2" Type="http://schemas.openxmlformats.org/officeDocument/2006/relationships/hyperlink" Target="https://ieeexplore.ieee.org/document/660724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s://www.mdpi.com/2073-4433/11/1/111/ht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one-vs-rest-and-one-vs-one-for-multi-class-classification/#:~:text=Like%20one%2Dvs%2Drest%2C,class%20versus%20every%20other%20clas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vision.ucsd.edu/~bbabenko/data/boosting_note.pdf" TargetMode="Externa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vision.ucsd.edu/~bbabenko/data/boosting_note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2.png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matlabcentral/fileexchange/27813-classic-adaboost-classifie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0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5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7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27813-classic-adaboost-classifier" TargetMode="External"/><Relationship Id="rId2" Type="http://schemas.openxmlformats.org/officeDocument/2006/relationships/hyperlink" Target="http://vision.ucsd.edu/~bbabenko/data/boosting_note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csail.mit.edu/torralba/shortCourseRLOC/boosting/boosting.htm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Adaboost</a:t>
            </a:r>
            <a:r>
              <a:rPr lang="en-US" altLang="en-US" dirty="0"/>
              <a:t> for building robust classifiers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KH Wong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826A90-0C66-4296-B5D6-6C03685D9CA5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144463"/>
            <a:ext cx="8229600" cy="1139825"/>
          </a:xfrm>
        </p:spPr>
        <p:txBody>
          <a:bodyPr/>
          <a:lstStyle/>
          <a:p>
            <a:pPr algn="l" eaLnBrk="1" hangingPunct="1"/>
            <a:r>
              <a:rPr lang="en-US" altLang="zh-CN" sz="3400"/>
              <a:t>The weak classifier (a summary)</a:t>
            </a:r>
            <a:endParaRPr lang="en-US" altLang="en-US" sz="3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By definition a weak classifier should be slightly better than a random choice (probability of correct classification =0.5) . Otherwise, you should use a dice!</a:t>
            </a:r>
          </a:p>
          <a:p>
            <a:pPr eaLnBrk="1" hangingPunct="1"/>
            <a:r>
              <a:rPr lang="en-US" altLang="zh-CN" sz="2000" dirty="0"/>
              <a:t>In </a:t>
            </a:r>
            <a:r>
              <a:rPr lang="en-US" altLang="zh-CN" sz="2000" i="1" dirty="0"/>
              <a:t>[</a:t>
            </a:r>
            <a:r>
              <a:rPr lang="en-US" altLang="zh-CN" sz="2000" i="1" dirty="0" err="1"/>
              <a:t>u,v</a:t>
            </a:r>
            <a:r>
              <a:rPr lang="en-US" altLang="zh-CN" sz="2000" i="1" dirty="0"/>
              <a:t>] </a:t>
            </a:r>
            <a:r>
              <a:rPr lang="en-US" altLang="zh-CN" sz="2000" dirty="0"/>
              <a:t>space, the decision function </a:t>
            </a:r>
            <a:r>
              <a:rPr lang="en-US" altLang="zh-CN" sz="2000" i="1" dirty="0"/>
              <a:t>f </a:t>
            </a:r>
            <a:r>
              <a:rPr lang="en-US" altLang="zh-CN" sz="2000" dirty="0"/>
              <a:t>: </a:t>
            </a:r>
            <a:r>
              <a:rPr lang="en-US" altLang="zh-CN" sz="2000" i="1" dirty="0"/>
              <a:t>(v-mu)=c </a:t>
            </a:r>
            <a:r>
              <a:rPr lang="en-US" altLang="zh-CN" sz="2000" dirty="0"/>
              <a:t>is  a straight line defined by </a:t>
            </a:r>
            <a:r>
              <a:rPr lang="en-US" altLang="zh-CN" sz="2000" i="1" dirty="0" err="1"/>
              <a:t>m,c</a:t>
            </a:r>
            <a:r>
              <a:rPr lang="en-US" altLang="zh-CN" sz="2000" i="1" dirty="0"/>
              <a:t>.</a:t>
            </a:r>
            <a:endParaRPr lang="en-US" altLang="en-US" sz="2000" i="1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3BE903-2A84-46E4-91F6-10DE0188813E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10246" name="Text Box 23"/>
          <p:cNvSpPr txBox="1">
            <a:spLocks noChangeArrowheads="1"/>
          </p:cNvSpPr>
          <p:nvPr/>
        </p:nvSpPr>
        <p:spPr bwMode="auto">
          <a:xfrm>
            <a:off x="6096000" y="381000"/>
            <a:ext cx="290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Function </a:t>
            </a:r>
            <a:r>
              <a:rPr lang="en-US" altLang="zh-CN" sz="1800" i="1">
                <a:latin typeface="Arial" charset="0"/>
              </a:rPr>
              <a:t>f</a:t>
            </a:r>
            <a:r>
              <a:rPr lang="en-US" altLang="zh-CN" sz="1800">
                <a:latin typeface="Arial" charset="0"/>
              </a:rPr>
              <a:t> is  a straight line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grpSp>
        <p:nvGrpSpPr>
          <p:cNvPr id="10247" name="Group 25"/>
          <p:cNvGrpSpPr>
            <a:grpSpLocks/>
          </p:cNvGrpSpPr>
          <p:nvPr/>
        </p:nvGrpSpPr>
        <p:grpSpPr bwMode="auto">
          <a:xfrm>
            <a:off x="5791200" y="1295400"/>
            <a:ext cx="2378075" cy="2239963"/>
            <a:chOff x="4055" y="1392"/>
            <a:chExt cx="1498" cy="1411"/>
          </a:xfrm>
        </p:grpSpPr>
        <p:sp>
          <p:nvSpPr>
            <p:cNvPr id="10250" name="Freeform 5"/>
            <p:cNvSpPr>
              <a:spLocks/>
            </p:cNvSpPr>
            <p:nvPr/>
          </p:nvSpPr>
          <p:spPr bwMode="auto">
            <a:xfrm>
              <a:off x="4347" y="1692"/>
              <a:ext cx="1164" cy="1081"/>
            </a:xfrm>
            <a:custGeom>
              <a:avLst/>
              <a:gdLst>
                <a:gd name="T0" fmla="*/ 1 w 1814"/>
                <a:gd name="T1" fmla="*/ 0 h 1633"/>
                <a:gd name="T2" fmla="*/ 0 w 1814"/>
                <a:gd name="T3" fmla="*/ 1 h 1633"/>
                <a:gd name="T4" fmla="*/ 1 w 1814"/>
                <a:gd name="T5" fmla="*/ 1 h 1633"/>
                <a:gd name="T6" fmla="*/ 1 w 1814"/>
                <a:gd name="T7" fmla="*/ 0 h 16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4" h="1633">
                  <a:moveTo>
                    <a:pt x="1814" y="0"/>
                  </a:moveTo>
                  <a:lnTo>
                    <a:pt x="0" y="1633"/>
                  </a:lnTo>
                  <a:lnTo>
                    <a:pt x="1814" y="1633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6"/>
            <p:cNvSpPr>
              <a:spLocks noChangeShapeType="1"/>
            </p:cNvSpPr>
            <p:nvPr/>
          </p:nvSpPr>
          <p:spPr bwMode="auto">
            <a:xfrm>
              <a:off x="4055" y="2623"/>
              <a:ext cx="1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7"/>
            <p:cNvSpPr>
              <a:spLocks noChangeShapeType="1"/>
            </p:cNvSpPr>
            <p:nvPr/>
          </p:nvSpPr>
          <p:spPr bwMode="auto">
            <a:xfrm flipV="1">
              <a:off x="4725" y="1692"/>
              <a:ext cx="0" cy="1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4065" y="1710"/>
              <a:ext cx="1449" cy="10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4589" y="13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v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0255" name="Text Box 12"/>
            <p:cNvSpPr txBox="1">
              <a:spLocks noChangeArrowheads="1"/>
            </p:cNvSpPr>
            <p:nvPr/>
          </p:nvSpPr>
          <p:spPr bwMode="auto">
            <a:xfrm>
              <a:off x="4571" y="23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c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0256" name="Freeform 13"/>
            <p:cNvSpPr>
              <a:spLocks/>
            </p:cNvSpPr>
            <p:nvPr/>
          </p:nvSpPr>
          <p:spPr bwMode="auto">
            <a:xfrm>
              <a:off x="4958" y="1932"/>
              <a:ext cx="291" cy="270"/>
            </a:xfrm>
            <a:custGeom>
              <a:avLst/>
              <a:gdLst>
                <a:gd name="T0" fmla="*/ 0 w 454"/>
                <a:gd name="T1" fmla="*/ 1 h 408"/>
                <a:gd name="T2" fmla="*/ 1 w 454"/>
                <a:gd name="T3" fmla="*/ 1 h 408"/>
                <a:gd name="T4" fmla="*/ 1 w 454"/>
                <a:gd name="T5" fmla="*/ 0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4" h="408">
                  <a:moveTo>
                    <a:pt x="0" y="408"/>
                  </a:moveTo>
                  <a:lnTo>
                    <a:pt x="454" y="408"/>
                  </a:lnTo>
                  <a:lnTo>
                    <a:pt x="45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Text Box 14"/>
            <p:cNvSpPr txBox="1">
              <a:spLocks noChangeArrowheads="1"/>
            </p:cNvSpPr>
            <p:nvPr/>
          </p:nvSpPr>
          <p:spPr bwMode="auto">
            <a:xfrm>
              <a:off x="4725" y="1842"/>
              <a:ext cx="8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Gradient m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5308" y="1632"/>
              <a:ext cx="2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4696" y="2412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Text Box 17"/>
            <p:cNvSpPr txBox="1">
              <a:spLocks noChangeArrowheads="1"/>
            </p:cNvSpPr>
            <p:nvPr/>
          </p:nvSpPr>
          <p:spPr bwMode="auto">
            <a:xfrm>
              <a:off x="4544" y="2544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(0,0)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0261" name="Text Box 18"/>
            <p:cNvSpPr txBox="1">
              <a:spLocks noChangeArrowheads="1"/>
            </p:cNvSpPr>
            <p:nvPr/>
          </p:nvSpPr>
          <p:spPr bwMode="auto">
            <a:xfrm>
              <a:off x="4944" y="2352"/>
              <a:ext cx="5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v-mu&lt;c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0262" name="Text Box 19"/>
            <p:cNvSpPr txBox="1">
              <a:spLocks noChangeArrowheads="1"/>
            </p:cNvSpPr>
            <p:nvPr/>
          </p:nvSpPr>
          <p:spPr bwMode="auto">
            <a:xfrm>
              <a:off x="4128" y="2131"/>
              <a:ext cx="5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v-mu&gt;c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0263" name="Text Box 10"/>
            <p:cNvSpPr txBox="1">
              <a:spLocks noChangeArrowheads="1"/>
            </p:cNvSpPr>
            <p:nvPr/>
          </p:nvSpPr>
          <p:spPr bwMode="auto">
            <a:xfrm>
              <a:off x="5232" y="254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u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588250" y="828675"/>
            <a:ext cx="10382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v=mu+c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v-mu=c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pic>
        <p:nvPicPr>
          <p:cNvPr id="10249" name="Picture 23" descr="D:\Users\khwong\AppData\Local\Microsoft\Windows\Temporary Internet Files\Content.IE5\XHW131PG\MP90043871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1662113"/>
            <a:ext cx="8445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9325EF7-0D3C-44F9-8DFD-BAC9BCBD9B43}"/>
              </a:ext>
            </a:extLst>
          </p:cNvPr>
          <p:cNvSpPr/>
          <p:nvPr/>
        </p:nvSpPr>
        <p:spPr>
          <a:xfrm>
            <a:off x="6758781" y="3108326"/>
            <a:ext cx="192087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2  :</a:t>
            </a:r>
          </a:p>
        </p:txBody>
      </p:sp>
      <p:sp>
        <p:nvSpPr>
          <p:cNvPr id="11267" name="Content Placeholder 11"/>
          <p:cNvSpPr>
            <a:spLocks noGrp="1"/>
          </p:cNvSpPr>
          <p:nvPr>
            <p:ph idx="1"/>
          </p:nvPr>
        </p:nvSpPr>
        <p:spPr>
          <a:xfrm>
            <a:off x="152400" y="1265237"/>
            <a:ext cx="4545013" cy="45307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Find the equation of the line :v=</a:t>
            </a:r>
            <a:r>
              <a:rPr lang="en-US" altLang="en-US" dirty="0" err="1"/>
              <a:t>mu+c</a:t>
            </a:r>
            <a:endParaRPr lang="en-US" altLang="en-US" dirty="0"/>
          </a:p>
          <a:p>
            <a:pPr lvl="1" eaLnBrk="1" hangingPunct="1"/>
            <a:r>
              <a:rPr lang="en-US" altLang="en-US" sz="2000" dirty="0"/>
              <a:t>Answer: c=2, m=(6-2)/10=0.4, So v=0.4u+2</a:t>
            </a:r>
          </a:p>
          <a:p>
            <a:pPr eaLnBrk="1" hangingPunct="1"/>
            <a:r>
              <a:rPr lang="en-US" altLang="en-US" sz="2000" dirty="0"/>
              <a:t>Assume polarity Pt=1, classify P1,2,3,4.</a:t>
            </a:r>
          </a:p>
          <a:p>
            <a:pPr eaLnBrk="1" hangingPunct="1"/>
            <a:r>
              <a:rPr lang="en-US" altLang="en-US" sz="2000" dirty="0"/>
              <a:t>P1(u=5,v=9) </a:t>
            </a:r>
          </a:p>
          <a:p>
            <a:pPr lvl="1" eaLnBrk="1" hangingPunct="1"/>
            <a:r>
              <a:rPr lang="en-US" altLang="en-US" sz="2000" dirty="0"/>
              <a:t>Answer: V-mu=9-0.4*5=7, since c=2, so v-mu&gt;c, so it is class: -1</a:t>
            </a:r>
          </a:p>
          <a:p>
            <a:pPr eaLnBrk="1" hangingPunct="1"/>
            <a:r>
              <a:rPr lang="en-US" altLang="en-US" sz="2000" dirty="0"/>
              <a:t>P2(u=9,v=4):</a:t>
            </a:r>
          </a:p>
          <a:p>
            <a:pPr lvl="1" eaLnBrk="1" hangingPunct="1"/>
            <a:r>
              <a:rPr lang="en-US" altLang="en-US" sz="2000" dirty="0"/>
              <a:t>Answer: V-mu=4-0.4*9=0.4, since c=2, so v-mu&lt;c, so it is class:+1</a:t>
            </a:r>
          </a:p>
          <a:p>
            <a:pPr eaLnBrk="1" hangingPunct="1"/>
            <a:r>
              <a:rPr lang="en-US" altLang="en-US" sz="2000" dirty="0"/>
              <a:t>P3 (u=6,v=3): </a:t>
            </a:r>
          </a:p>
          <a:p>
            <a:pPr eaLnBrk="1" hangingPunct="1"/>
            <a:r>
              <a:rPr lang="en-US" altLang="en-US" sz="2000" dirty="0"/>
              <a:t>P4(u=2,v=3):       </a:t>
            </a:r>
          </a:p>
          <a:p>
            <a:pPr eaLnBrk="1" hangingPunct="1"/>
            <a:r>
              <a:rPr lang="en-US" altLang="en-US" sz="2000" dirty="0"/>
              <a:t>Repeat using P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= -1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1600" dirty="0"/>
          </a:p>
          <a:p>
            <a:pPr eaLnBrk="1" hangingPunct="1">
              <a:buFont typeface="Garamond" pitchFamily="18" charset="0"/>
              <a:buAutoNum type="arabicPeriod"/>
            </a:pPr>
            <a:endParaRPr lang="en-US" altLang="en-US" sz="1600" dirty="0"/>
          </a:p>
          <a:p>
            <a:pPr eaLnBrk="1" hangingPunct="1">
              <a:buFont typeface="Garamond" pitchFamily="18" charset="0"/>
              <a:buAutoNum type="arabicPeriod"/>
            </a:pPr>
            <a:endParaRPr lang="en-US" altLang="en-US" sz="1800" dirty="0"/>
          </a:p>
          <a:p>
            <a:pPr eaLnBrk="1" hangingPunct="1">
              <a:buFont typeface="Garamond" pitchFamily="18" charset="0"/>
              <a:buAutoNum type="arabicPeriod"/>
            </a:pPr>
            <a:endParaRPr lang="en-US" altLang="en-US" sz="1800" dirty="0"/>
          </a:p>
          <a:p>
            <a:pPr eaLnBrk="1" hangingPunct="1">
              <a:buFont typeface="Garamond" pitchFamily="18" charset="0"/>
              <a:buAutoNum type="arabicPeriod"/>
            </a:pPr>
            <a:endParaRPr lang="en-US" altLang="en-US" sz="1800" dirty="0"/>
          </a:p>
          <a:p>
            <a:pPr eaLnBrk="1" hangingPunct="1"/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0" y="64039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E6A9BA-B1F7-478D-8EAA-CA1795F90385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11270" name="Picture 3" descr="B:\13Btemp\quadon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2133600"/>
            <a:ext cx="43053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858320"/>
              </p:ext>
            </p:extLst>
          </p:nvPr>
        </p:nvGraphicFramePr>
        <p:xfrm>
          <a:off x="4256088" y="228600"/>
          <a:ext cx="47117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4840" imgH="939600" progId="Equation.3">
                  <p:embed/>
                </p:oleObj>
              </mc:Choice>
              <mc:Fallback>
                <p:oleObj name="Equation" r:id="rId3" imgW="3174840" imgH="939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228600"/>
                        <a:ext cx="47117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22"/>
          <p:cNvSpPr txBox="1">
            <a:spLocks noChangeArrowheads="1"/>
          </p:cNvSpPr>
          <p:nvPr/>
        </p:nvSpPr>
        <p:spPr bwMode="auto">
          <a:xfrm>
            <a:off x="6232525" y="5029200"/>
            <a:ext cx="115252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Class +1: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V-mu&lt;c</a:t>
            </a:r>
            <a:endParaRPr lang="en-US" altLang="en-US" sz="1800">
              <a:solidFill>
                <a:srgbClr val="FF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1273" name="Text Box 22"/>
          <p:cNvSpPr txBox="1">
            <a:spLocks noChangeArrowheads="1"/>
          </p:cNvSpPr>
          <p:nvPr/>
        </p:nvSpPr>
        <p:spPr bwMode="auto">
          <a:xfrm>
            <a:off x="6184900" y="3106738"/>
            <a:ext cx="10953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B050"/>
                </a:solidFill>
                <a:latin typeface="Arial" charset="0"/>
              </a:rPr>
              <a:t>Class -1: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B050"/>
                </a:solidFill>
                <a:latin typeface="Arial" charset="0"/>
              </a:rPr>
              <a:t>V-mu&gt;c</a:t>
            </a:r>
            <a:endParaRPr lang="en-US" altLang="en-US" sz="1800">
              <a:solidFill>
                <a:srgbClr val="00B05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11274" name="TextBox 21"/>
          <p:cNvSpPr txBox="1">
            <a:spLocks noChangeArrowheads="1"/>
          </p:cNvSpPr>
          <p:nvPr/>
        </p:nvSpPr>
        <p:spPr bwMode="auto">
          <a:xfrm>
            <a:off x="5562600" y="203835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Assume Polarity </a:t>
            </a:r>
            <a:r>
              <a:rPr lang="en-US" altLang="en-US" sz="2000" i="1">
                <a:latin typeface="Arial" charset="0"/>
              </a:rPr>
              <a:t>P</a:t>
            </a:r>
            <a:r>
              <a:rPr lang="en-US" altLang="en-US" sz="2000" i="1" baseline="-25000">
                <a:latin typeface="Arial" charset="0"/>
              </a:rPr>
              <a:t>t</a:t>
            </a:r>
            <a:r>
              <a:rPr lang="en-US" altLang="en-US" sz="2000">
                <a:latin typeface="Arial" charset="0"/>
              </a:rPr>
              <a:t> is 1</a:t>
            </a:r>
          </a:p>
        </p:txBody>
      </p:sp>
      <p:sp>
        <p:nvSpPr>
          <p:cNvPr id="11275" name="Text Box 8"/>
          <p:cNvSpPr txBox="1">
            <a:spLocks noChangeArrowheads="1"/>
          </p:cNvSpPr>
          <p:nvPr/>
        </p:nvSpPr>
        <p:spPr bwMode="auto">
          <a:xfrm>
            <a:off x="8001000" y="2428875"/>
            <a:ext cx="10382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v=mu+c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v-mu=c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cxnSp>
        <p:nvCxnSpPr>
          <p:cNvPr id="11276" name="Straight Arrow Connector 25"/>
          <p:cNvCxnSpPr>
            <a:cxnSpLocks noChangeShapeType="1"/>
          </p:cNvCxnSpPr>
          <p:nvPr/>
        </p:nvCxnSpPr>
        <p:spPr bwMode="auto">
          <a:xfrm flipH="1">
            <a:off x="8229600" y="3276600"/>
            <a:ext cx="762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Straight Arrow Connector 2"/>
          <p:cNvCxnSpPr>
            <a:cxnSpLocks noChangeShapeType="1"/>
          </p:cNvCxnSpPr>
          <p:nvPr/>
        </p:nvCxnSpPr>
        <p:spPr bwMode="auto">
          <a:xfrm flipV="1">
            <a:off x="5565854" y="1524000"/>
            <a:ext cx="838200" cy="2438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8" name="Freeform 8"/>
          <p:cNvSpPr>
            <a:spLocks/>
          </p:cNvSpPr>
          <p:nvPr/>
        </p:nvSpPr>
        <p:spPr bwMode="auto">
          <a:xfrm>
            <a:off x="6049188" y="1265237"/>
            <a:ext cx="1209675" cy="4022725"/>
          </a:xfrm>
          <a:custGeom>
            <a:avLst/>
            <a:gdLst>
              <a:gd name="T0" fmla="*/ 0 w 1254358"/>
              <a:gd name="T1" fmla="*/ 5403431 h 3471746"/>
              <a:gd name="T2" fmla="*/ 837007 w 1254358"/>
              <a:gd name="T3" fmla="*/ 2175266 h 3471746"/>
              <a:gd name="T4" fmla="*/ 1109369 w 1254358"/>
              <a:gd name="T5" fmla="*/ 833080 h 3471746"/>
              <a:gd name="T6" fmla="*/ 1062869 w 1254358"/>
              <a:gd name="T7" fmla="*/ 150409 h 3471746"/>
              <a:gd name="T8" fmla="*/ 996437 w 1254358"/>
              <a:gd name="T9" fmla="*/ 0 h 34717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4358" h="3471746">
                <a:moveTo>
                  <a:pt x="0" y="3471746"/>
                </a:moveTo>
                <a:cubicBezTo>
                  <a:pt x="364893" y="2679390"/>
                  <a:pt x="729786" y="1887034"/>
                  <a:pt x="936703" y="1397619"/>
                </a:cubicBezTo>
                <a:cubicBezTo>
                  <a:pt x="1143620" y="908204"/>
                  <a:pt x="1199376" y="752087"/>
                  <a:pt x="1241503" y="535258"/>
                </a:cubicBezTo>
                <a:cubicBezTo>
                  <a:pt x="1283630" y="318429"/>
                  <a:pt x="1210527" y="185854"/>
                  <a:pt x="1189464" y="96644"/>
                </a:cubicBezTo>
                <a:cubicBezTo>
                  <a:pt x="1168401" y="7434"/>
                  <a:pt x="1141761" y="3717"/>
                  <a:pt x="111512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8520112" y="3810000"/>
            <a:ext cx="166688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35135" y="4380813"/>
            <a:ext cx="69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6-2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6757601" y="4674800"/>
            <a:ext cx="228598" cy="302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91050" y="6244089"/>
            <a:ext cx="544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729B33-9148-4302-A965-6A05C80FBCE2}"/>
              </a:ext>
            </a:extLst>
          </p:cNvPr>
          <p:cNvSpPr/>
          <p:nvPr/>
        </p:nvSpPr>
        <p:spPr>
          <a:xfrm>
            <a:off x="5226937" y="5607052"/>
            <a:ext cx="192087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0C99A-F24C-450A-A53F-3E29A2BCCFB2}"/>
              </a:ext>
            </a:extLst>
          </p:cNvPr>
          <p:cNvSpPr txBox="1"/>
          <p:nvPr/>
        </p:nvSpPr>
        <p:spPr>
          <a:xfrm>
            <a:off x="4463436" y="5801685"/>
            <a:ext cx="4654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(0,0)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z="3600" dirty="0">
                <a:solidFill>
                  <a:srgbClr val="FF0000"/>
                </a:solidFill>
              </a:rPr>
              <a:t>Answer for exercise 2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dirty="0"/>
              <a:t>P3(u=6,v=3):</a:t>
            </a:r>
          </a:p>
          <a:p>
            <a:pPr marL="695325" lvl="2" indent="-342900" eaLnBrk="1" hangingPunct="1"/>
            <a:r>
              <a:rPr lang="en-US" altLang="en-US" sz="2000" dirty="0"/>
              <a:t>V-mu=3-0.4*6=0.6, since c=2, so v-mu&lt;c, so it is class +1</a:t>
            </a:r>
          </a:p>
          <a:p>
            <a:pPr eaLnBrk="1" hangingPunct="1"/>
            <a:r>
              <a:rPr lang="en-US" altLang="en-US" sz="2800" dirty="0"/>
              <a:t>P4(u=2,v=3):</a:t>
            </a:r>
          </a:p>
          <a:p>
            <a:pPr marL="695325" lvl="2" indent="-342900" eaLnBrk="1" hangingPunct="1"/>
            <a:r>
              <a:rPr lang="en-US" altLang="en-US" sz="2000" dirty="0"/>
              <a:t>V-mu=3-0.4*2=2.2, since c=2, so v-mu&gt;c, so it is class -1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3EE2AE-DD7C-460E-9937-FBE16BF42EA9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400" dirty="0"/>
              <a:t>Learn what is h( ), a weak classifier.</a:t>
            </a:r>
            <a:r>
              <a:rPr lang="en-US" altLang="en-US" sz="3400" dirty="0"/>
              <a:t> </a:t>
            </a:r>
            <a:br>
              <a:rPr lang="en-US" altLang="zh-CN" sz="3400" dirty="0"/>
            </a:br>
            <a:r>
              <a:rPr lang="en-US" altLang="en-US" sz="3400" dirty="0"/>
              <a:t>Decision stump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38600" cy="55022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 dirty="0"/>
              <a:t>Decision stump definition</a:t>
            </a:r>
          </a:p>
          <a:p>
            <a:pPr eaLnBrk="1" hangingPunct="1"/>
            <a:r>
              <a:rPr lang="en-US" altLang="en-US" sz="2000" i="1" dirty="0"/>
              <a:t>A </a:t>
            </a:r>
            <a:r>
              <a:rPr lang="en-US" altLang="en-US" sz="2000" b="1" i="1" dirty="0"/>
              <a:t>decision stump</a:t>
            </a:r>
            <a:r>
              <a:rPr lang="en-US" altLang="en-US" sz="2000" i="1" dirty="0"/>
              <a:t> is a </a:t>
            </a:r>
            <a:r>
              <a:rPr lang="en-US" altLang="en-US" sz="2000" i="1" dirty="0">
                <a:hlinkClick r:id="rId2" tooltip="Machine learning"/>
              </a:rPr>
              <a:t>machine learning</a:t>
            </a:r>
            <a:r>
              <a:rPr lang="en-US" altLang="en-US" sz="2000" i="1" dirty="0"/>
              <a:t> model consisting of a one-level </a:t>
            </a:r>
            <a:r>
              <a:rPr lang="en-US" altLang="en-US" sz="2000" i="1" dirty="0">
                <a:hlinkClick r:id="rId3" tooltip="Decision tree learning"/>
              </a:rPr>
              <a:t>decision tree</a:t>
            </a:r>
            <a:r>
              <a:rPr lang="en-US" altLang="en-US" sz="2000" i="1" dirty="0"/>
              <a:t>.</a:t>
            </a:r>
            <a:r>
              <a:rPr lang="en-US" altLang="en-US" sz="2000" i="1" dirty="0">
                <a:hlinkClick r:id="rId4"/>
              </a:rPr>
              <a:t>[1]</a:t>
            </a:r>
            <a:r>
              <a:rPr lang="en-US" altLang="en-US" sz="2000" i="1" dirty="0"/>
              <a:t> That is, it is a decision tree with one internal node (the root) which is immediately connected to the terminal nodes. A decision stump makes a prediction based on the value of just a single input feature. Sometimes they are also called </a:t>
            </a:r>
            <a:r>
              <a:rPr lang="en-US" altLang="en-US" sz="2000" b="1" i="1" dirty="0"/>
              <a:t>1-rules</a:t>
            </a:r>
            <a:r>
              <a:rPr lang="en-US" altLang="en-US" sz="2000" i="1" dirty="0"/>
              <a:t>.</a:t>
            </a:r>
            <a:r>
              <a:rPr lang="en-US" altLang="en-US" sz="2000" i="1" dirty="0">
                <a:hlinkClick r:id="rId5"/>
              </a:rPr>
              <a:t>[2]</a:t>
            </a:r>
            <a:r>
              <a:rPr lang="en-US" altLang="en-US" sz="2000" i="1" dirty="0"/>
              <a:t> </a:t>
            </a:r>
          </a:p>
          <a:p>
            <a:pPr eaLnBrk="1" hangingPunct="1"/>
            <a:endParaRPr lang="en-US" altLang="en-US" sz="2000" i="1" dirty="0"/>
          </a:p>
          <a:p>
            <a:pPr eaLnBrk="1" hangingPunct="1"/>
            <a:r>
              <a:rPr lang="en-US" altLang="en-US" sz="1600" i="1" dirty="0"/>
              <a:t>From </a:t>
            </a:r>
            <a:r>
              <a:rPr lang="en-US" altLang="en-US" sz="1600" i="1" dirty="0">
                <a:hlinkClick r:id="rId6"/>
              </a:rPr>
              <a:t>http://en.wikipedia.org/wiki/Decision_stump</a:t>
            </a:r>
            <a:endParaRPr lang="en-US" altLang="en-US" sz="1600" i="1" dirty="0"/>
          </a:p>
          <a:p>
            <a:pPr eaLnBrk="1" hangingPunct="1"/>
            <a:endParaRPr lang="en-US" altLang="en-US" sz="2600" i="1" dirty="0"/>
          </a:p>
          <a:p>
            <a:pPr eaLnBrk="1" hangingPunct="1"/>
            <a:endParaRPr lang="en-US" altLang="en-US" sz="2600" i="1" dirty="0"/>
          </a:p>
        </p:txBody>
      </p:sp>
      <p:sp>
        <p:nvSpPr>
          <p:cNvPr id="2" name="Rectangle 10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900" i="1" dirty="0"/>
              <a:t>Example</a:t>
            </a:r>
          </a:p>
          <a:p>
            <a:pPr eaLnBrk="1" hangingPunct="1"/>
            <a:endParaRPr lang="en-US" altLang="en-US" sz="2600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133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D5765C-6756-4849-8561-68B772E55A43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5562600" y="2590800"/>
            <a:ext cx="1695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Temperature 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3320" name="Oval 5"/>
          <p:cNvSpPr>
            <a:spLocks noChangeArrowheads="1"/>
          </p:cNvSpPr>
          <p:nvPr/>
        </p:nvSpPr>
        <p:spPr bwMode="auto">
          <a:xfrm>
            <a:off x="5029200" y="2362200"/>
            <a:ext cx="2590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13321" name="Line 6"/>
          <p:cNvSpPr>
            <a:spLocks noChangeShapeType="1"/>
          </p:cNvSpPr>
          <p:nvPr/>
        </p:nvSpPr>
        <p:spPr bwMode="auto">
          <a:xfrm flipH="1">
            <a:off x="5029200" y="3276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7"/>
          <p:cNvSpPr>
            <a:spLocks noChangeShapeType="1"/>
          </p:cNvSpPr>
          <p:nvPr/>
        </p:nvSpPr>
        <p:spPr bwMode="auto">
          <a:xfrm>
            <a:off x="6400800" y="3276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8"/>
          <p:cNvSpPr txBox="1">
            <a:spLocks noChangeArrowheads="1"/>
          </p:cNvSpPr>
          <p:nvPr/>
        </p:nvSpPr>
        <p:spPr bwMode="auto">
          <a:xfrm>
            <a:off x="4332514" y="38544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T&lt;=10</a:t>
            </a:r>
            <a:r>
              <a:rPr lang="en-US" altLang="en-US" sz="1800" baseline="30000" dirty="0">
                <a:latin typeface="Arial" charset="0"/>
              </a:rPr>
              <a:t>o</a:t>
            </a:r>
            <a:r>
              <a:rPr lang="en-US" altLang="en-US" sz="1800" dirty="0">
                <a:latin typeface="Arial" charset="0"/>
              </a:rPr>
              <a:t>c</a:t>
            </a:r>
            <a:r>
              <a:rPr lang="en-US" altLang="en-US" sz="1800" baseline="30000" dirty="0">
                <a:latin typeface="Arial" charset="0"/>
              </a:rPr>
              <a:t> 	         </a:t>
            </a:r>
            <a:r>
              <a:rPr lang="en-US" altLang="en-US" sz="1800" dirty="0">
                <a:latin typeface="Arial" charset="0"/>
              </a:rPr>
              <a:t>10</a:t>
            </a:r>
            <a:r>
              <a:rPr lang="en-US" altLang="en-US" sz="1800" baseline="30000" dirty="0">
                <a:latin typeface="Arial" charset="0"/>
              </a:rPr>
              <a:t>o</a:t>
            </a:r>
            <a:r>
              <a:rPr lang="en-US" altLang="en-US" sz="1800" dirty="0">
                <a:latin typeface="Arial" charset="0"/>
              </a:rPr>
              <a:t>c&lt;T&lt;28</a:t>
            </a:r>
            <a:r>
              <a:rPr lang="en-US" altLang="en-US" sz="1800" baseline="30000" dirty="0">
                <a:latin typeface="Arial" charset="0"/>
              </a:rPr>
              <a:t>o</a:t>
            </a:r>
            <a:r>
              <a:rPr lang="en-US" altLang="en-US" sz="1800" dirty="0">
                <a:latin typeface="Arial" charset="0"/>
              </a:rPr>
              <a:t>c</a:t>
            </a:r>
            <a:r>
              <a:rPr lang="en-US" altLang="en-US" sz="1800" baseline="30000" dirty="0">
                <a:latin typeface="Arial" charset="0"/>
              </a:rPr>
              <a:t> </a:t>
            </a:r>
            <a:r>
              <a:rPr lang="en-US" altLang="en-US" sz="1800" dirty="0">
                <a:latin typeface="Arial" charset="0"/>
              </a:rPr>
              <a:t>   T&gt;=28</a:t>
            </a:r>
            <a:r>
              <a:rPr lang="en-US" altLang="en-US" sz="1800" baseline="30000" dirty="0">
                <a:latin typeface="Arial" charset="0"/>
              </a:rPr>
              <a:t>0</a:t>
            </a:r>
            <a:r>
              <a:rPr lang="en-US" altLang="en-US" sz="1800" dirty="0">
                <a:latin typeface="Arial" charset="0"/>
              </a:rPr>
              <a:t>c</a:t>
            </a:r>
            <a:r>
              <a:rPr lang="en-US" altLang="en-US" sz="1800" baseline="30000" dirty="0"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Cold    	            mild 	   hot    </a:t>
            </a:r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63246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9363-1130-6B7B-0C9A-60A52CCD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weak classifiers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0814DC-9112-4405-F115-9EA2F1EE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  <a:p>
            <a:pPr lvl="1"/>
            <a:r>
              <a:rPr lang="en-US" dirty="0"/>
              <a:t>Such as parallel axis partition of a space</a:t>
            </a:r>
          </a:p>
          <a:p>
            <a:r>
              <a:rPr lang="en-US" dirty="0"/>
              <a:t>Decision tree (*)</a:t>
            </a:r>
          </a:p>
          <a:p>
            <a:r>
              <a:rPr lang="en-US" dirty="0"/>
              <a:t>Multilayer perceptron (*)</a:t>
            </a:r>
          </a:p>
          <a:p>
            <a:r>
              <a:rPr lang="en-US" dirty="0"/>
              <a:t>Support Vector machines (*) </a:t>
            </a:r>
          </a:p>
          <a:p>
            <a:r>
              <a:rPr lang="en-US" dirty="0"/>
              <a:t>These topics (*) will be taught later in the course)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7FC3-6E9B-7325-CF93-AAA6D961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13A6-1638-2615-6FC9-6DC427A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B52E-FA0E-4891-8DE5-B17DB55296B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22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B79DF4-625A-4D1B-81B4-A624C3623CBA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400"/>
              <a:t>A weak learner (classifier )</a:t>
            </a:r>
            <a:r>
              <a:rPr lang="en-US" altLang="zh-CN" sz="3400"/>
              <a:t> </a:t>
            </a:r>
            <a:r>
              <a:rPr lang="en-US" altLang="en-US" sz="3400"/>
              <a:t>is a decision stump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2213"/>
            <a:ext cx="7772400" cy="5257800"/>
          </a:xfrm>
          <a:ln>
            <a:solidFill>
              <a:srgbClr val="FFFF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/>
              <a:t>Define weak learners based on rectangle features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2676525"/>
          <a:ext cx="40386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41500" imgH="685800" progId="Equation.3">
                  <p:embed/>
                </p:oleObj>
              </mc:Choice>
              <mc:Fallback>
                <p:oleObj name="公式" r:id="rId3" imgW="18415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76525"/>
                        <a:ext cx="403860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Freeform 20"/>
          <p:cNvSpPr>
            <a:spLocks/>
          </p:cNvSpPr>
          <p:nvPr/>
        </p:nvSpPr>
        <p:spPr bwMode="auto">
          <a:xfrm>
            <a:off x="7050088" y="4267200"/>
            <a:ext cx="1600200" cy="1828800"/>
          </a:xfrm>
          <a:custGeom>
            <a:avLst/>
            <a:gdLst>
              <a:gd name="T0" fmla="*/ 2147483647 w 1008"/>
              <a:gd name="T1" fmla="*/ 0 h 1152"/>
              <a:gd name="T2" fmla="*/ 0 w 1008"/>
              <a:gd name="T3" fmla="*/ 2147483647 h 1152"/>
              <a:gd name="T4" fmla="*/ 2147483647 w 1008"/>
              <a:gd name="T5" fmla="*/ 2147483647 h 1152"/>
              <a:gd name="T6" fmla="*/ 2147483647 w 1008"/>
              <a:gd name="T7" fmla="*/ 0 h 1152"/>
              <a:gd name="T8" fmla="*/ 2147483647 w 1008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8" h="1152">
                <a:moveTo>
                  <a:pt x="384" y="0"/>
                </a:moveTo>
                <a:lnTo>
                  <a:pt x="0" y="1152"/>
                </a:lnTo>
                <a:lnTo>
                  <a:pt x="1008" y="1152"/>
                </a:lnTo>
                <a:lnTo>
                  <a:pt x="1008" y="0"/>
                </a:lnTo>
                <a:lnTo>
                  <a:pt x="384" y="0"/>
                </a:ln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6808" name="Line 8"/>
          <p:cNvSpPr>
            <a:spLocks noChangeShapeType="1"/>
          </p:cNvSpPr>
          <p:nvPr/>
        </p:nvSpPr>
        <p:spPr bwMode="auto">
          <a:xfrm flipH="1">
            <a:off x="2743200" y="2301875"/>
            <a:ext cx="1485900" cy="89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6809" name="Text Box 9"/>
          <p:cNvSpPr txBox="1">
            <a:spLocks noChangeArrowheads="1"/>
          </p:cNvSpPr>
          <p:nvPr/>
        </p:nvSpPr>
        <p:spPr bwMode="auto">
          <a:xfrm>
            <a:off x="2514600" y="19812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The function </a:t>
            </a:r>
            <a:r>
              <a:rPr lang="en-US" altLang="zh-CN" sz="1800" i="1">
                <a:latin typeface="Arial" charset="0"/>
              </a:rPr>
              <a:t>f</a:t>
            </a:r>
            <a:r>
              <a:rPr lang="en-US" altLang="zh-CN" sz="1800" i="1" baseline="-25000">
                <a:latin typeface="Arial" charset="0"/>
              </a:rPr>
              <a:t>t</a:t>
            </a:r>
            <a:r>
              <a:rPr lang="en-US" altLang="zh-CN" sz="1800" i="1">
                <a:latin typeface="Arial" charset="0"/>
              </a:rPr>
              <a:t>(x) </a:t>
            </a:r>
            <a:r>
              <a:rPr lang="en-US" altLang="zh-CN" sz="1800">
                <a:latin typeface="Arial" charset="0"/>
              </a:rPr>
              <a:t>of a decision-line in space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1356810" name="Line 10"/>
          <p:cNvSpPr>
            <a:spLocks noChangeShapeType="1"/>
          </p:cNvSpPr>
          <p:nvPr/>
        </p:nvSpPr>
        <p:spPr bwMode="auto">
          <a:xfrm flipH="1" flipV="1">
            <a:off x="3810000" y="3657600"/>
            <a:ext cx="3429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6811" name="Text Box 11"/>
          <p:cNvSpPr txBox="1">
            <a:spLocks noChangeArrowheads="1"/>
          </p:cNvSpPr>
          <p:nvPr/>
        </p:nvSpPr>
        <p:spPr bwMode="auto">
          <a:xfrm>
            <a:off x="3352800" y="3965575"/>
            <a:ext cx="1752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p</a:t>
            </a:r>
            <a:r>
              <a:rPr lang="en-US" altLang="en-US" sz="1800" i="1" baseline="-25000">
                <a:latin typeface="Arial" charset="0"/>
              </a:rPr>
              <a:t>t</a:t>
            </a:r>
            <a:r>
              <a:rPr lang="en-US" altLang="en-US" sz="1800">
                <a:latin typeface="Arial" charset="0"/>
              </a:rPr>
              <a:t>= polarity{+1,-1}</a:t>
            </a:r>
            <a:endParaRPr lang="en-US" altLang="zh-CN" sz="1800">
              <a:latin typeface="Arial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Select which side separated by the line you prefer</a:t>
            </a:r>
            <a:endParaRPr lang="en-US" altLang="en-US" sz="1800">
              <a:latin typeface="Arial" charset="0"/>
            </a:endParaRPr>
          </a:p>
        </p:txBody>
      </p:sp>
      <p:sp>
        <p:nvSpPr>
          <p:cNvPr id="1356812" name="Line 12"/>
          <p:cNvSpPr>
            <a:spLocks noChangeShapeType="1"/>
          </p:cNvSpPr>
          <p:nvPr/>
        </p:nvSpPr>
        <p:spPr bwMode="auto">
          <a:xfrm flipH="1" flipV="1">
            <a:off x="4152900" y="3440113"/>
            <a:ext cx="4762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6813" name="Text Box 13"/>
          <p:cNvSpPr txBox="1">
            <a:spLocks noChangeArrowheads="1"/>
          </p:cNvSpPr>
          <p:nvPr/>
        </p:nvSpPr>
        <p:spPr bwMode="auto">
          <a:xfrm>
            <a:off x="4451350" y="3671888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  <a:sym typeface="Symbol" pitchFamily="18" charset="2"/>
              </a:rPr>
              <a:t></a:t>
            </a:r>
            <a:r>
              <a:rPr lang="en-US" altLang="en-US" sz="1800" i="1" baseline="-25000">
                <a:latin typeface="Arial" charset="0"/>
                <a:sym typeface="Symbol" pitchFamily="18" charset="2"/>
              </a:rPr>
              <a:t>t </a:t>
            </a:r>
            <a:r>
              <a:rPr lang="en-US" altLang="en-US" sz="1800">
                <a:latin typeface="Arial" charset="0"/>
              </a:rPr>
              <a:t>=threshold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2041525" y="5294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876800" y="4495800"/>
            <a:ext cx="22098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343400" y="4495800"/>
            <a:ext cx="3200400" cy="116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7543800" y="4343400"/>
            <a:ext cx="1123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Decision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line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14354" name="Rectangle 19"/>
          <p:cNvSpPr>
            <a:spLocks noChangeArrowheads="1"/>
          </p:cNvSpPr>
          <p:nvPr/>
        </p:nvSpPr>
        <p:spPr bwMode="auto">
          <a:xfrm>
            <a:off x="6477000" y="4267200"/>
            <a:ext cx="2133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3962400" y="2590800"/>
            <a:ext cx="3581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TextBox 1"/>
          <p:cNvSpPr txBox="1">
            <a:spLocks noChangeArrowheads="1"/>
          </p:cNvSpPr>
          <p:nvPr/>
        </p:nvSpPr>
        <p:spPr bwMode="auto">
          <a:xfrm>
            <a:off x="7475538" y="5505450"/>
            <a:ext cx="126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+1 region</a:t>
            </a:r>
          </a:p>
        </p:txBody>
      </p:sp>
      <p:sp>
        <p:nvSpPr>
          <p:cNvPr id="14357" name="TextBox 23"/>
          <p:cNvSpPr txBox="1">
            <a:spLocks noChangeArrowheads="1"/>
          </p:cNvSpPr>
          <p:nvPr/>
        </p:nvSpPr>
        <p:spPr bwMode="auto">
          <a:xfrm>
            <a:off x="6477000" y="43815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-1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8" grpId="0" animBg="1"/>
      <p:bldP spid="1356809" grpId="0"/>
      <p:bldP spid="1356810" grpId="0" animBg="1"/>
      <p:bldP spid="1356811" grpId="0"/>
      <p:bldP spid="1356812" grpId="0" animBg="1"/>
      <p:bldP spid="1356813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400"/>
              <a:t>Weak classifier we use here: Axis parallel weak classifier</a:t>
            </a:r>
            <a:br>
              <a:rPr lang="en-US" altLang="en-US" sz="3400"/>
            </a:br>
            <a:endParaRPr lang="en-US" altLang="en-US" sz="3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4025" y="1219200"/>
            <a:ext cx="3276600" cy="4530725"/>
          </a:xfrm>
        </p:spPr>
        <p:txBody>
          <a:bodyPr/>
          <a:lstStyle/>
          <a:p>
            <a:r>
              <a:rPr lang="en-US" altLang="en-US" sz="1800" dirty="0"/>
              <a:t>In order to simplify the derivation, we will use the simple “axis parallel weak classifier”. E.g., when m=0 for v=</a:t>
            </a:r>
            <a:r>
              <a:rPr lang="en-US" altLang="en-US" sz="1800" dirty="0" err="1"/>
              <a:t>mu+c</a:t>
            </a:r>
            <a:r>
              <a:rPr lang="en-US" altLang="en-US" sz="1800" dirty="0"/>
              <a:t>, hence v=c; (v=input, c=constant)</a:t>
            </a:r>
          </a:p>
          <a:p>
            <a:pPr eaLnBrk="1" hangingPunct="1"/>
            <a:r>
              <a:rPr lang="en-US" altLang="en-US" sz="1800" dirty="0"/>
              <a:t>It assumes gradient (m) of the decision line is =0(horizontal) or </a:t>
            </a:r>
            <a:r>
              <a:rPr lang="en-US" altLang="en-US" sz="1800" dirty="0">
                <a:sym typeface="Symbol" pitchFamily="18" charset="2"/>
              </a:rPr>
              <a:t>(vertical).</a:t>
            </a:r>
            <a:r>
              <a:rPr lang="en-US" altLang="en-US" sz="1800" dirty="0"/>
              <a:t> </a:t>
            </a:r>
          </a:p>
          <a:p>
            <a:pPr eaLnBrk="1" hangingPunct="1"/>
            <a:r>
              <a:rPr lang="en-US" altLang="en-US" sz="1800" dirty="0"/>
              <a:t>The decision line is parallel to  either the horizontal or vertical axis.</a:t>
            </a:r>
          </a:p>
          <a:p>
            <a:pPr eaLnBrk="1" hangingPunct="1"/>
            <a:endParaRPr lang="en-US" altLang="en-US" sz="2600" dirty="0"/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87350" y="4648200"/>
          <a:ext cx="304165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00" imgH="939800" progId="Equation.3">
                  <p:embed/>
                </p:oleObj>
              </mc:Choice>
              <mc:Fallback>
                <p:oleObj name="Equation" r:id="rId2" imgW="2171700" imgH="9398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648200"/>
                        <a:ext cx="3041650" cy="1316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1536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2C3567-9C47-4AEF-A599-4B8BE35BA97F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15367" name="Picture 4" descr="ou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257800" cy="3943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3546475" y="3733800"/>
            <a:ext cx="620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</a:t>
            </a:r>
            <a:r>
              <a:rPr lang="en-US" altLang="en-US" sz="1800" baseline="-25000">
                <a:latin typeface="Arial" charset="0"/>
              </a:rPr>
              <a:t>t</a:t>
            </a:r>
            <a:r>
              <a:rPr lang="en-US" altLang="en-US" sz="1800">
                <a:latin typeface="Arial" charset="0"/>
              </a:rPr>
              <a:t>(x)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3962400" y="39624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v</a:t>
            </a:r>
            <a:r>
              <a:rPr lang="en-US" altLang="en-US" sz="1800" i="1" baseline="-25000">
                <a:latin typeface="Arial" charset="0"/>
              </a:rPr>
              <a:t>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4419600" y="4114800"/>
            <a:ext cx="4114800" cy="609600"/>
          </a:xfrm>
          <a:prstGeom prst="rect">
            <a:avLst/>
          </a:prstGeom>
          <a:solidFill>
            <a:srgbClr val="FFFF99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3641725" y="5294313"/>
            <a:ext cx="35044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If polarity </a:t>
            </a:r>
            <a:r>
              <a:rPr lang="en-US" altLang="en-US" sz="1800" i="1" dirty="0" err="1">
                <a:latin typeface="Arial" charset="0"/>
              </a:rPr>
              <a:t>p</a:t>
            </a:r>
            <a:r>
              <a:rPr lang="en-US" altLang="en-US" sz="1800" i="1" baseline="-25000" dirty="0" err="1">
                <a:latin typeface="Arial" charset="0"/>
              </a:rPr>
              <a:t>t</a:t>
            </a:r>
            <a:r>
              <a:rPr lang="en-US" altLang="en-US" sz="1800" dirty="0">
                <a:latin typeface="Arial" charset="0"/>
              </a:rPr>
              <a:t>=+1, this region is 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If polarity </a:t>
            </a:r>
            <a:r>
              <a:rPr lang="en-US" altLang="en-US" sz="1800" i="1" dirty="0" err="1">
                <a:latin typeface="Arial" charset="0"/>
              </a:rPr>
              <a:t>p</a:t>
            </a:r>
            <a:r>
              <a:rPr lang="en-US" altLang="en-US" sz="1800" i="1" baseline="-25000" dirty="0" err="1">
                <a:latin typeface="Arial" charset="0"/>
              </a:rPr>
              <a:t>t</a:t>
            </a:r>
            <a:r>
              <a:rPr lang="en-US" altLang="en-US" sz="1800" dirty="0">
                <a:latin typeface="Arial" charset="0"/>
              </a:rPr>
              <a:t>=-1, this region is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 flipV="1">
            <a:off x="6400800" y="4419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4495800" y="2057400"/>
            <a:ext cx="34147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If polarity p</a:t>
            </a:r>
            <a:r>
              <a:rPr lang="en-US" altLang="en-US" sz="1800" baseline="-25000">
                <a:latin typeface="Arial" charset="0"/>
              </a:rPr>
              <a:t>t</a:t>
            </a:r>
            <a:r>
              <a:rPr lang="en-US" altLang="en-US" sz="1800">
                <a:latin typeface="Arial" charset="0"/>
              </a:rPr>
              <a:t>=1, this region is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If polarity p</a:t>
            </a:r>
            <a:r>
              <a:rPr lang="en-US" altLang="en-US" sz="1800" baseline="-25000">
                <a:latin typeface="Arial" charset="0"/>
              </a:rPr>
              <a:t>t</a:t>
            </a:r>
            <a:r>
              <a:rPr lang="en-US" altLang="en-US" sz="1800">
                <a:latin typeface="Arial" charset="0"/>
              </a:rPr>
              <a:t>=-1, this region is 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V="1">
            <a:off x="3962400" y="4191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400" dirty="0"/>
              <a:t>An example</a:t>
            </a:r>
            <a:r>
              <a:rPr lang="en-US" altLang="zh-CN" sz="3400" dirty="0"/>
              <a:t> to show how </a:t>
            </a:r>
            <a:r>
              <a:rPr lang="en-US" altLang="zh-CN" sz="3400" dirty="0" err="1"/>
              <a:t>Adaboost</a:t>
            </a:r>
            <a:r>
              <a:rPr lang="en-US" altLang="zh-CN" sz="3400" dirty="0"/>
              <a:t> works</a:t>
            </a:r>
            <a:endParaRPr lang="en-US" altLang="en-US" sz="34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00600" cy="4530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Training,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Present ten samples to the system :[xi={</a:t>
            </a:r>
            <a:r>
              <a:rPr lang="en-US" altLang="en-US" sz="2000" dirty="0" err="1"/>
              <a:t>ui,vi</a:t>
            </a:r>
            <a:r>
              <a:rPr lang="en-US" altLang="en-US" sz="2000" dirty="0"/>
              <a:t>},</a:t>
            </a:r>
            <a:r>
              <a:rPr lang="en-US" altLang="en-US" sz="2000" dirty="0" err="1"/>
              <a:t>yi</a:t>
            </a:r>
            <a:r>
              <a:rPr lang="en-US" altLang="en-US" sz="2000" dirty="0"/>
              <a:t>={’+’ or ‘-’}]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5 +</a:t>
            </a:r>
            <a:r>
              <a:rPr lang="en-US" altLang="en-US" sz="1800" dirty="0" err="1"/>
              <a:t>ve</a:t>
            </a:r>
            <a:r>
              <a:rPr lang="en-US" altLang="en-US" sz="1800" dirty="0"/>
              <a:t> (blue, diamond) samples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5 –</a:t>
            </a:r>
            <a:r>
              <a:rPr lang="en-US" altLang="en-US" sz="1800" dirty="0" err="1"/>
              <a:t>ve</a:t>
            </a:r>
            <a:r>
              <a:rPr lang="en-US" altLang="en-US" sz="1800" dirty="0"/>
              <a:t> (red,  circle) samples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Train up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Detection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Give an input </a:t>
            </a:r>
            <a:r>
              <a:rPr lang="en-US" altLang="en-US" sz="1800" dirty="0" err="1"/>
              <a:t>xj</a:t>
            </a:r>
            <a:r>
              <a:rPr lang="en-US" altLang="en-US" sz="1800" dirty="0"/>
              <a:t>=(1.5,3.4)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The system will tell you it is ‘+’ or ‘-’. E.g. Face or non-face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dirty="0"/>
              <a:t>Example1: u</a:t>
            </a:r>
            <a:r>
              <a:rPr lang="en-US" altLang="zh-CN" sz="2000" dirty="0"/>
              <a:t>=</a:t>
            </a:r>
            <a:r>
              <a:rPr lang="en-US" altLang="zh-CN" sz="1800" dirty="0"/>
              <a:t>weight</a:t>
            </a:r>
            <a:r>
              <a:rPr lang="en-US" altLang="zh-CN" sz="2000" dirty="0"/>
              <a:t>, </a:t>
            </a:r>
            <a:r>
              <a:rPr lang="en-US" altLang="zh-CN" sz="2000" i="1" dirty="0"/>
              <a:t>v</a:t>
            </a:r>
            <a:r>
              <a:rPr lang="en-US" altLang="zh-CN" sz="2000" dirty="0"/>
              <a:t>=height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Classification: suitability to be a boxer.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dirty="0"/>
              <a:t>Example2: u</a:t>
            </a:r>
            <a:r>
              <a:rPr lang="en-US" altLang="zh-CN" sz="2000" dirty="0"/>
              <a:t>=rainfall, </a:t>
            </a:r>
            <a:r>
              <a:rPr lang="en-US" altLang="zh-CN" sz="2000" i="1" dirty="0"/>
              <a:t>v</a:t>
            </a:r>
            <a:r>
              <a:rPr lang="en-US" altLang="zh-CN" sz="2000" dirty="0"/>
              <a:t>=wind 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Classification: landslide will occur</a:t>
            </a:r>
            <a:endParaRPr lang="en-US" altLang="en-US" sz="20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1FA62D-998D-419F-AD55-ACEEFFFE0DD9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5334000" y="1143000"/>
            <a:ext cx="20796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[xi={-0.48,0},yi=’+’]</a:t>
            </a:r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 flipH="1">
            <a:off x="6172200" y="1600200"/>
            <a:ext cx="304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6705600" y="5105400"/>
            <a:ext cx="2219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[xi={-0.2,-0.5},yi=’+’]</a:t>
            </a: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 flipH="1" flipV="1">
            <a:off x="6781800" y="42672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5257800" y="50292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5715000" y="50292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u-axis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 flipV="1">
            <a:off x="5181600" y="1447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4572000" y="10668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v-axis</a:t>
            </a:r>
          </a:p>
        </p:txBody>
      </p:sp>
      <p:pic>
        <p:nvPicPr>
          <p:cNvPr id="1639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924300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400"/>
              <a:t>Adaboost concept</a:t>
            </a:r>
            <a:br>
              <a:rPr lang="en-US" altLang="zh-CN" sz="3400"/>
            </a:br>
            <a:endParaRPr lang="en-US" altLang="en-US" sz="3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24345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zh-CN" dirty="0"/>
              <a:t>Use this training data, how to make a classifier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19CE9C-2665-41DD-9DA5-EE780CBB4D94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17414" name="Text Box 92"/>
          <p:cNvSpPr txBox="1">
            <a:spLocks noChangeArrowheads="1"/>
          </p:cNvSpPr>
          <p:nvPr/>
        </p:nvSpPr>
        <p:spPr bwMode="auto">
          <a:xfrm>
            <a:off x="609600" y="4110038"/>
            <a:ext cx="3429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Only one axis-parallel weak classifier cannot achieve 100% classification. For the above example, h1() or  h2() or h3() alone will fail. That means no matter how you place the decision line (horizontally or vertically) you cannot get 100% classification result.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You may try it yourself!</a:t>
            </a:r>
            <a:endParaRPr lang="en-US" altLang="en-US" sz="1800" dirty="0">
              <a:latin typeface="Arial" charset="0"/>
              <a:ea typeface="SimSun" pitchFamily="2" charset="-122"/>
            </a:endParaRPr>
          </a:p>
        </p:txBody>
      </p:sp>
      <p:sp>
        <p:nvSpPr>
          <p:cNvPr id="17415" name="Text Box 93"/>
          <p:cNvSpPr txBox="1">
            <a:spLocks noChangeArrowheads="1"/>
          </p:cNvSpPr>
          <p:nvPr/>
        </p:nvSpPr>
        <p:spPr bwMode="auto">
          <a:xfrm>
            <a:off x="4876800" y="4495800"/>
            <a:ext cx="4267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The above strong classifier should work, but how can we find it?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u="sng" dirty="0">
                <a:solidFill>
                  <a:srgbClr val="FF0000"/>
                </a:solidFill>
                <a:latin typeface="Aria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u="sng" dirty="0">
                <a:solidFill>
                  <a:srgbClr val="FF0000"/>
                </a:solidFill>
                <a:latin typeface="Arial" charset="0"/>
              </a:rPr>
              <a:t>Combine many weak classifiers to achieve it.</a:t>
            </a:r>
          </a:p>
        </p:txBody>
      </p:sp>
      <p:sp>
        <p:nvSpPr>
          <p:cNvPr id="17416" name="Line 98"/>
          <p:cNvSpPr>
            <a:spLocks noChangeShapeType="1"/>
          </p:cNvSpPr>
          <p:nvPr/>
        </p:nvSpPr>
        <p:spPr bwMode="auto">
          <a:xfrm flipV="1">
            <a:off x="4419600" y="1447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Text Box 99"/>
          <p:cNvSpPr txBox="1">
            <a:spLocks noChangeArrowheads="1"/>
          </p:cNvSpPr>
          <p:nvPr/>
        </p:nvSpPr>
        <p:spPr bwMode="auto">
          <a:xfrm>
            <a:off x="7467600" y="685800"/>
            <a:ext cx="1517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Training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6 squares,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5 circles.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17418" name="Text Box 100"/>
          <p:cNvSpPr txBox="1">
            <a:spLocks noChangeArrowheads="1"/>
          </p:cNvSpPr>
          <p:nvPr/>
        </p:nvSpPr>
        <p:spPr bwMode="auto">
          <a:xfrm>
            <a:off x="800100" y="27432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h1( )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17419" name="Text Box 101"/>
          <p:cNvSpPr txBox="1">
            <a:spLocks noChangeArrowheads="1"/>
          </p:cNvSpPr>
          <p:nvPr/>
        </p:nvSpPr>
        <p:spPr bwMode="auto">
          <a:xfrm>
            <a:off x="800100" y="3124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h2 ( )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17420" name="Text Box 102"/>
          <p:cNvSpPr txBox="1">
            <a:spLocks noChangeArrowheads="1"/>
          </p:cNvSpPr>
          <p:nvPr/>
        </p:nvSpPr>
        <p:spPr bwMode="auto">
          <a:xfrm>
            <a:off x="2324100" y="20574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h3( )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17421" name="Text Box 116"/>
          <p:cNvSpPr txBox="1">
            <a:spLocks noChangeArrowheads="1"/>
          </p:cNvSpPr>
          <p:nvPr/>
        </p:nvSpPr>
        <p:spPr bwMode="auto">
          <a:xfrm>
            <a:off x="7086600" y="3429000"/>
            <a:ext cx="184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The solution is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H_complex( )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17422" name="Freeform 133"/>
          <p:cNvSpPr>
            <a:spLocks/>
          </p:cNvSpPr>
          <p:nvPr/>
        </p:nvSpPr>
        <p:spPr bwMode="auto">
          <a:xfrm>
            <a:off x="5334000" y="3276600"/>
            <a:ext cx="1752600" cy="838200"/>
          </a:xfrm>
          <a:custGeom>
            <a:avLst/>
            <a:gdLst>
              <a:gd name="T0" fmla="*/ 0 w 1104"/>
              <a:gd name="T1" fmla="*/ 0 h 528"/>
              <a:gd name="T2" fmla="*/ 2147483647 w 1104"/>
              <a:gd name="T3" fmla="*/ 0 h 528"/>
              <a:gd name="T4" fmla="*/ 2147483647 w 1104"/>
              <a:gd name="T5" fmla="*/ 2147483647 h 528"/>
              <a:gd name="T6" fmla="*/ 2147483647 w 1104"/>
              <a:gd name="T7" fmla="*/ 2147483647 h 528"/>
              <a:gd name="T8" fmla="*/ 2147483647 w 1104"/>
              <a:gd name="T9" fmla="*/ 2147483647 h 528"/>
              <a:gd name="T10" fmla="*/ 2147483647 w 1104"/>
              <a:gd name="T11" fmla="*/ 2147483647 h 528"/>
              <a:gd name="T12" fmla="*/ 2147483647 w 1104"/>
              <a:gd name="T13" fmla="*/ 2147483647 h 528"/>
              <a:gd name="T14" fmla="*/ 2147483647 w 1104"/>
              <a:gd name="T15" fmla="*/ 2147483647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04" h="528">
                <a:moveTo>
                  <a:pt x="0" y="0"/>
                </a:moveTo>
                <a:lnTo>
                  <a:pt x="240" y="0"/>
                </a:lnTo>
                <a:lnTo>
                  <a:pt x="240" y="288"/>
                </a:lnTo>
                <a:lnTo>
                  <a:pt x="624" y="288"/>
                </a:lnTo>
                <a:lnTo>
                  <a:pt x="624" y="528"/>
                </a:lnTo>
                <a:lnTo>
                  <a:pt x="864" y="528"/>
                </a:lnTo>
                <a:lnTo>
                  <a:pt x="864" y="192"/>
                </a:lnTo>
                <a:lnTo>
                  <a:pt x="1104" y="192"/>
                </a:lnTo>
              </a:path>
            </a:pathLst>
          </a:custGeom>
          <a:noFill/>
          <a:ln w="28575" cap="flat" cmpd="sng">
            <a:solidFill>
              <a:srgbClr val="FF7C8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46"/>
          <p:cNvSpPr>
            <a:spLocks noChangeShapeType="1"/>
          </p:cNvSpPr>
          <p:nvPr/>
        </p:nvSpPr>
        <p:spPr bwMode="auto">
          <a:xfrm>
            <a:off x="1562100" y="2971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47"/>
          <p:cNvSpPr>
            <a:spLocks noChangeShapeType="1"/>
          </p:cNvSpPr>
          <p:nvPr/>
        </p:nvSpPr>
        <p:spPr bwMode="auto">
          <a:xfrm>
            <a:off x="2400300" y="2438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48"/>
          <p:cNvSpPr>
            <a:spLocks noChangeShapeType="1"/>
          </p:cNvSpPr>
          <p:nvPr/>
        </p:nvSpPr>
        <p:spPr bwMode="auto">
          <a:xfrm>
            <a:off x="1562100" y="3429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Text Box 149"/>
          <p:cNvSpPr txBox="1">
            <a:spLocks noChangeArrowheads="1"/>
          </p:cNvSpPr>
          <p:nvPr/>
        </p:nvSpPr>
        <p:spPr bwMode="auto">
          <a:xfrm>
            <a:off x="4876800" y="190500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Objective: Train a classifier to classify an unknown input to see if it is a circle or a square.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17427" name="Line 151"/>
          <p:cNvSpPr>
            <a:spLocks noChangeShapeType="1"/>
          </p:cNvSpPr>
          <p:nvPr/>
        </p:nvSpPr>
        <p:spPr bwMode="auto">
          <a:xfrm>
            <a:off x="3162300" y="2743200"/>
            <a:ext cx="762000" cy="1219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Freeform 152"/>
          <p:cNvSpPr>
            <a:spLocks/>
          </p:cNvSpPr>
          <p:nvPr/>
        </p:nvSpPr>
        <p:spPr bwMode="auto">
          <a:xfrm>
            <a:off x="7391400" y="2667000"/>
            <a:ext cx="685800" cy="609600"/>
          </a:xfrm>
          <a:custGeom>
            <a:avLst/>
            <a:gdLst>
              <a:gd name="T0" fmla="*/ 0 w 432"/>
              <a:gd name="T1" fmla="*/ 2147483647 h 384"/>
              <a:gd name="T2" fmla="*/ 2147483647 w 432"/>
              <a:gd name="T3" fmla="*/ 2147483647 h 384"/>
              <a:gd name="T4" fmla="*/ 2147483647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288"/>
                </a:moveTo>
                <a:lnTo>
                  <a:pt x="144" y="384"/>
                </a:lnTo>
                <a:lnTo>
                  <a:pt x="432" y="0"/>
                </a:ln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9" name="Group 156"/>
          <p:cNvGrpSpPr>
            <a:grpSpLocks/>
          </p:cNvGrpSpPr>
          <p:nvPr/>
        </p:nvGrpSpPr>
        <p:grpSpPr bwMode="auto">
          <a:xfrm>
            <a:off x="5334000" y="2819400"/>
            <a:ext cx="1752600" cy="1524000"/>
            <a:chOff x="3456" y="240"/>
            <a:chExt cx="1104" cy="960"/>
          </a:xfrm>
        </p:grpSpPr>
        <p:sp>
          <p:nvSpPr>
            <p:cNvPr id="17463" name="Rectangle 81"/>
            <p:cNvSpPr>
              <a:spLocks noChangeArrowheads="1"/>
            </p:cNvSpPr>
            <p:nvPr/>
          </p:nvSpPr>
          <p:spPr bwMode="auto">
            <a:xfrm>
              <a:off x="3456" y="240"/>
              <a:ext cx="110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64" name="Rectangle 82"/>
            <p:cNvSpPr>
              <a:spLocks noChangeArrowheads="1"/>
            </p:cNvSpPr>
            <p:nvPr/>
          </p:nvSpPr>
          <p:spPr bwMode="auto">
            <a:xfrm>
              <a:off x="4176" y="38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65" name="Rectangle 83"/>
            <p:cNvSpPr>
              <a:spLocks noChangeArrowheads="1"/>
            </p:cNvSpPr>
            <p:nvPr/>
          </p:nvSpPr>
          <p:spPr bwMode="auto">
            <a:xfrm>
              <a:off x="4176" y="86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66" name="Rectangle 84"/>
            <p:cNvSpPr>
              <a:spLocks noChangeArrowheads="1"/>
            </p:cNvSpPr>
            <p:nvPr/>
          </p:nvSpPr>
          <p:spPr bwMode="auto">
            <a:xfrm>
              <a:off x="3552" y="33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67" name="Rectangle 85"/>
            <p:cNvSpPr>
              <a:spLocks noChangeArrowheads="1"/>
            </p:cNvSpPr>
            <p:nvPr/>
          </p:nvSpPr>
          <p:spPr bwMode="auto">
            <a:xfrm>
              <a:off x="4368" y="52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68" name="Rectangle 86"/>
            <p:cNvSpPr>
              <a:spLocks noChangeArrowheads="1"/>
            </p:cNvSpPr>
            <p:nvPr/>
          </p:nvSpPr>
          <p:spPr bwMode="auto">
            <a:xfrm>
              <a:off x="3840" y="28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69" name="Oval 87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70" name="Oval 88"/>
            <p:cNvSpPr>
              <a:spLocks noChangeArrowheads="1"/>
            </p:cNvSpPr>
            <p:nvPr/>
          </p:nvSpPr>
          <p:spPr bwMode="auto">
            <a:xfrm>
              <a:off x="3984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71" name="Rectangle 89"/>
            <p:cNvSpPr>
              <a:spLocks noChangeArrowheads="1"/>
            </p:cNvSpPr>
            <p:nvPr/>
          </p:nvSpPr>
          <p:spPr bwMode="auto">
            <a:xfrm>
              <a:off x="3792" y="67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72" name="Oval 90"/>
            <p:cNvSpPr>
              <a:spLocks noChangeArrowheads="1"/>
            </p:cNvSpPr>
            <p:nvPr/>
          </p:nvSpPr>
          <p:spPr bwMode="auto">
            <a:xfrm>
              <a:off x="4416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73" name="Oval 91"/>
            <p:cNvSpPr>
              <a:spLocks noChangeArrowheads="1"/>
            </p:cNvSpPr>
            <p:nvPr/>
          </p:nvSpPr>
          <p:spPr bwMode="auto">
            <a:xfrm>
              <a:off x="3552" y="6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74" name="Oval 154"/>
            <p:cNvSpPr>
              <a:spLocks noChangeArrowheads="1"/>
            </p:cNvSpPr>
            <p:nvPr/>
          </p:nvSpPr>
          <p:spPr bwMode="auto">
            <a:xfrm>
              <a:off x="4368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7430" name="Group 158"/>
          <p:cNvGrpSpPr>
            <a:grpSpLocks/>
          </p:cNvGrpSpPr>
          <p:nvPr/>
        </p:nvGrpSpPr>
        <p:grpSpPr bwMode="auto">
          <a:xfrm>
            <a:off x="1638300" y="2514600"/>
            <a:ext cx="1752600" cy="1524000"/>
            <a:chOff x="3456" y="240"/>
            <a:chExt cx="1104" cy="960"/>
          </a:xfrm>
        </p:grpSpPr>
        <p:sp>
          <p:nvSpPr>
            <p:cNvPr id="17451" name="Rectangle 159"/>
            <p:cNvSpPr>
              <a:spLocks noChangeArrowheads="1"/>
            </p:cNvSpPr>
            <p:nvPr/>
          </p:nvSpPr>
          <p:spPr bwMode="auto">
            <a:xfrm>
              <a:off x="3456" y="240"/>
              <a:ext cx="110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52" name="Rectangle 160"/>
            <p:cNvSpPr>
              <a:spLocks noChangeArrowheads="1"/>
            </p:cNvSpPr>
            <p:nvPr/>
          </p:nvSpPr>
          <p:spPr bwMode="auto">
            <a:xfrm>
              <a:off x="4176" y="38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53" name="Rectangle 161"/>
            <p:cNvSpPr>
              <a:spLocks noChangeArrowheads="1"/>
            </p:cNvSpPr>
            <p:nvPr/>
          </p:nvSpPr>
          <p:spPr bwMode="auto">
            <a:xfrm>
              <a:off x="4176" y="86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54" name="Rectangle 162"/>
            <p:cNvSpPr>
              <a:spLocks noChangeArrowheads="1"/>
            </p:cNvSpPr>
            <p:nvPr/>
          </p:nvSpPr>
          <p:spPr bwMode="auto">
            <a:xfrm>
              <a:off x="3552" y="33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55" name="Rectangle 163"/>
            <p:cNvSpPr>
              <a:spLocks noChangeArrowheads="1"/>
            </p:cNvSpPr>
            <p:nvPr/>
          </p:nvSpPr>
          <p:spPr bwMode="auto">
            <a:xfrm>
              <a:off x="4368" y="52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56" name="Rectangle 164"/>
            <p:cNvSpPr>
              <a:spLocks noChangeArrowheads="1"/>
            </p:cNvSpPr>
            <p:nvPr/>
          </p:nvSpPr>
          <p:spPr bwMode="auto">
            <a:xfrm>
              <a:off x="3840" y="28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57" name="Oval 165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58" name="Oval 166"/>
            <p:cNvSpPr>
              <a:spLocks noChangeArrowheads="1"/>
            </p:cNvSpPr>
            <p:nvPr/>
          </p:nvSpPr>
          <p:spPr bwMode="auto">
            <a:xfrm>
              <a:off x="3984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59" name="Rectangle 167"/>
            <p:cNvSpPr>
              <a:spLocks noChangeArrowheads="1"/>
            </p:cNvSpPr>
            <p:nvPr/>
          </p:nvSpPr>
          <p:spPr bwMode="auto">
            <a:xfrm>
              <a:off x="3792" y="67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60" name="Oval 168"/>
            <p:cNvSpPr>
              <a:spLocks noChangeArrowheads="1"/>
            </p:cNvSpPr>
            <p:nvPr/>
          </p:nvSpPr>
          <p:spPr bwMode="auto">
            <a:xfrm>
              <a:off x="4416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61" name="Oval 169"/>
            <p:cNvSpPr>
              <a:spLocks noChangeArrowheads="1"/>
            </p:cNvSpPr>
            <p:nvPr/>
          </p:nvSpPr>
          <p:spPr bwMode="auto">
            <a:xfrm>
              <a:off x="3552" y="6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62" name="Oval 170"/>
            <p:cNvSpPr>
              <a:spLocks noChangeArrowheads="1"/>
            </p:cNvSpPr>
            <p:nvPr/>
          </p:nvSpPr>
          <p:spPr bwMode="auto">
            <a:xfrm>
              <a:off x="4368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7431" name="Group 173"/>
          <p:cNvGrpSpPr>
            <a:grpSpLocks/>
          </p:cNvGrpSpPr>
          <p:nvPr/>
        </p:nvGrpSpPr>
        <p:grpSpPr bwMode="auto">
          <a:xfrm>
            <a:off x="5715000" y="304800"/>
            <a:ext cx="1752600" cy="1524000"/>
            <a:chOff x="3456" y="240"/>
            <a:chExt cx="1104" cy="960"/>
          </a:xfrm>
        </p:grpSpPr>
        <p:sp>
          <p:nvSpPr>
            <p:cNvPr id="17439" name="Rectangle 174"/>
            <p:cNvSpPr>
              <a:spLocks noChangeArrowheads="1"/>
            </p:cNvSpPr>
            <p:nvPr/>
          </p:nvSpPr>
          <p:spPr bwMode="auto">
            <a:xfrm>
              <a:off x="3456" y="240"/>
              <a:ext cx="110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40" name="Rectangle 175"/>
            <p:cNvSpPr>
              <a:spLocks noChangeArrowheads="1"/>
            </p:cNvSpPr>
            <p:nvPr/>
          </p:nvSpPr>
          <p:spPr bwMode="auto">
            <a:xfrm>
              <a:off x="4176" y="38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41" name="Rectangle 176"/>
            <p:cNvSpPr>
              <a:spLocks noChangeArrowheads="1"/>
            </p:cNvSpPr>
            <p:nvPr/>
          </p:nvSpPr>
          <p:spPr bwMode="auto">
            <a:xfrm>
              <a:off x="4176" y="864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42" name="Rectangle 177"/>
            <p:cNvSpPr>
              <a:spLocks noChangeArrowheads="1"/>
            </p:cNvSpPr>
            <p:nvPr/>
          </p:nvSpPr>
          <p:spPr bwMode="auto">
            <a:xfrm>
              <a:off x="3552" y="336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43" name="Rectangle 178"/>
            <p:cNvSpPr>
              <a:spLocks noChangeArrowheads="1"/>
            </p:cNvSpPr>
            <p:nvPr/>
          </p:nvSpPr>
          <p:spPr bwMode="auto">
            <a:xfrm>
              <a:off x="4368" y="52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44" name="Rectangle 179"/>
            <p:cNvSpPr>
              <a:spLocks noChangeArrowheads="1"/>
            </p:cNvSpPr>
            <p:nvPr/>
          </p:nvSpPr>
          <p:spPr bwMode="auto">
            <a:xfrm>
              <a:off x="3840" y="288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45" name="Oval 180"/>
            <p:cNvSpPr>
              <a:spLocks noChangeArrowheads="1"/>
            </p:cNvSpPr>
            <p:nvPr/>
          </p:nvSpPr>
          <p:spPr bwMode="auto">
            <a:xfrm>
              <a:off x="3744" y="9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46" name="Oval 181"/>
            <p:cNvSpPr>
              <a:spLocks noChangeArrowheads="1"/>
            </p:cNvSpPr>
            <p:nvPr/>
          </p:nvSpPr>
          <p:spPr bwMode="auto">
            <a:xfrm>
              <a:off x="3984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47" name="Rectangle 182"/>
            <p:cNvSpPr>
              <a:spLocks noChangeArrowheads="1"/>
            </p:cNvSpPr>
            <p:nvPr/>
          </p:nvSpPr>
          <p:spPr bwMode="auto">
            <a:xfrm>
              <a:off x="3792" y="67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48" name="Oval 183"/>
            <p:cNvSpPr>
              <a:spLocks noChangeArrowheads="1"/>
            </p:cNvSpPr>
            <p:nvPr/>
          </p:nvSpPr>
          <p:spPr bwMode="auto">
            <a:xfrm>
              <a:off x="4416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49" name="Oval 184"/>
            <p:cNvSpPr>
              <a:spLocks noChangeArrowheads="1"/>
            </p:cNvSpPr>
            <p:nvPr/>
          </p:nvSpPr>
          <p:spPr bwMode="auto">
            <a:xfrm>
              <a:off x="3552" y="6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7450" name="Oval 185"/>
            <p:cNvSpPr>
              <a:spLocks noChangeArrowheads="1"/>
            </p:cNvSpPr>
            <p:nvPr/>
          </p:nvSpPr>
          <p:spPr bwMode="auto">
            <a:xfrm>
              <a:off x="4368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sp>
        <p:nvSpPr>
          <p:cNvPr id="17432" name="Line 150"/>
          <p:cNvSpPr>
            <a:spLocks noChangeShapeType="1"/>
          </p:cNvSpPr>
          <p:nvPr/>
        </p:nvSpPr>
        <p:spPr bwMode="auto">
          <a:xfrm flipH="1">
            <a:off x="3086100" y="2667000"/>
            <a:ext cx="60960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433" name="Straight Connector 2"/>
          <p:cNvCxnSpPr>
            <a:cxnSpLocks noChangeShapeType="1"/>
          </p:cNvCxnSpPr>
          <p:nvPr/>
        </p:nvCxnSpPr>
        <p:spPr bwMode="auto">
          <a:xfrm>
            <a:off x="5715000" y="2743200"/>
            <a:ext cx="0" cy="1752600"/>
          </a:xfrm>
          <a:prstGeom prst="line">
            <a:avLst/>
          </a:prstGeom>
          <a:noFill/>
          <a:ln w="15875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4" name="Straight Connector 63"/>
          <p:cNvCxnSpPr>
            <a:cxnSpLocks noChangeShapeType="1"/>
          </p:cNvCxnSpPr>
          <p:nvPr/>
        </p:nvCxnSpPr>
        <p:spPr bwMode="auto">
          <a:xfrm>
            <a:off x="6324600" y="2724150"/>
            <a:ext cx="0" cy="1752600"/>
          </a:xfrm>
          <a:prstGeom prst="line">
            <a:avLst/>
          </a:prstGeom>
          <a:noFill/>
          <a:ln w="15875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5" name="Straight Connector 64"/>
          <p:cNvCxnSpPr>
            <a:cxnSpLocks noChangeShapeType="1"/>
          </p:cNvCxnSpPr>
          <p:nvPr/>
        </p:nvCxnSpPr>
        <p:spPr bwMode="auto">
          <a:xfrm>
            <a:off x="6675438" y="2733675"/>
            <a:ext cx="0" cy="1752600"/>
          </a:xfrm>
          <a:prstGeom prst="line">
            <a:avLst/>
          </a:prstGeom>
          <a:noFill/>
          <a:ln w="15875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6" name="Straight Connector 4"/>
          <p:cNvCxnSpPr>
            <a:cxnSpLocks noChangeShapeType="1"/>
          </p:cNvCxnSpPr>
          <p:nvPr/>
        </p:nvCxnSpPr>
        <p:spPr bwMode="auto">
          <a:xfrm>
            <a:off x="5181600" y="3276600"/>
            <a:ext cx="1981200" cy="0"/>
          </a:xfrm>
          <a:prstGeom prst="line">
            <a:avLst/>
          </a:prstGeom>
          <a:noFill/>
          <a:ln w="19050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7" name="Straight Connector 67"/>
          <p:cNvCxnSpPr>
            <a:cxnSpLocks noChangeShapeType="1"/>
          </p:cNvCxnSpPr>
          <p:nvPr/>
        </p:nvCxnSpPr>
        <p:spPr bwMode="auto">
          <a:xfrm>
            <a:off x="5276850" y="3744913"/>
            <a:ext cx="1981200" cy="0"/>
          </a:xfrm>
          <a:prstGeom prst="line">
            <a:avLst/>
          </a:prstGeom>
          <a:noFill/>
          <a:ln w="19050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8" name="Straight Connector 68"/>
          <p:cNvCxnSpPr>
            <a:cxnSpLocks noChangeShapeType="1"/>
          </p:cNvCxnSpPr>
          <p:nvPr/>
        </p:nvCxnSpPr>
        <p:spPr bwMode="auto">
          <a:xfrm>
            <a:off x="5219700" y="4110038"/>
            <a:ext cx="1981200" cy="0"/>
          </a:xfrm>
          <a:prstGeom prst="line">
            <a:avLst/>
          </a:prstGeom>
          <a:noFill/>
          <a:ln w="19050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9CA2-6500-4183-90E9-5013CA81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ideal of ensemble methods</a:t>
            </a:r>
            <a:br>
              <a:rPr lang="en-US" dirty="0"/>
            </a:br>
            <a:r>
              <a:rPr lang="en-US" dirty="0"/>
              <a:t> such as </a:t>
            </a:r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A4D4-7945-4F36-9692-41665564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many weak classifiers to become a strong classier.</a:t>
            </a:r>
          </a:p>
          <a:p>
            <a:r>
              <a:rPr lang="en-US" dirty="0"/>
              <a:t>Two heads are better </a:t>
            </a:r>
            <a:r>
              <a:rPr lang="en-US"/>
              <a:t>than one</a:t>
            </a:r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D0B02-45E1-49F7-9AE7-43C417F4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349-AB9D-479B-B429-FAF4E5A9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61D7B-C622-463B-9B8C-260E075F6CF2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6C326C-C377-4C77-9003-1D5B1A4F9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60007"/>
            <a:ext cx="45148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D39E2-30D5-4855-8FBD-83DF00E3D8BF}"/>
              </a:ext>
            </a:extLst>
          </p:cNvPr>
          <p:cNvSpPr txBox="1"/>
          <p:nvPr/>
        </p:nvSpPr>
        <p:spPr>
          <a:xfrm>
            <a:off x="5562600" y="3957905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 </a:t>
            </a:r>
            <a:r>
              <a:rPr lang="en-US" sz="2000" dirty="0">
                <a:hlinkClick r:id="rId3"/>
              </a:rPr>
              <a:t>https://kknews.cc/zh-hk/history/pk9g6g2.html</a:t>
            </a:r>
            <a:r>
              <a:rPr lang="en-US" sz="20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 of </a:t>
            </a:r>
            <a:r>
              <a:rPr lang="en-US" altLang="en-US" dirty="0" err="1"/>
              <a:t>AdaBoost</a:t>
            </a:r>
            <a:endParaRPr lang="en-US" altLang="en-US" dirty="0"/>
          </a:p>
          <a:p>
            <a:pPr eaLnBrk="1" hangingPunct="1"/>
            <a:r>
              <a:rPr lang="en-US" altLang="en-US" dirty="0"/>
              <a:t>Solve 2-class classification problems</a:t>
            </a:r>
          </a:p>
          <a:p>
            <a:pPr eaLnBrk="1" hangingPunct="1"/>
            <a:r>
              <a:rPr lang="en-US" altLang="en-US" dirty="0"/>
              <a:t>Will discuss</a:t>
            </a:r>
          </a:p>
          <a:p>
            <a:pPr lvl="1" eaLnBrk="1" hangingPunct="1"/>
            <a:r>
              <a:rPr lang="en-US" altLang="en-US" dirty="0"/>
              <a:t>Training</a:t>
            </a:r>
          </a:p>
          <a:p>
            <a:pPr lvl="1" eaLnBrk="1" hangingPunct="1"/>
            <a:r>
              <a:rPr lang="en-US" altLang="en-US" dirty="0"/>
              <a:t>Detection</a:t>
            </a:r>
          </a:p>
          <a:p>
            <a:pPr lvl="1" eaLnBrk="1" hangingPunct="1"/>
            <a:r>
              <a:rPr lang="en-US" altLang="en-US" dirty="0"/>
              <a:t>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F82B78-D509-41BF-AD03-61F21EED2AF9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34413" cy="1139825"/>
          </a:xfrm>
        </p:spPr>
        <p:txBody>
          <a:bodyPr/>
          <a:lstStyle/>
          <a:p>
            <a:pPr eaLnBrk="1" hangingPunct="1"/>
            <a:r>
              <a:rPr lang="en-US" altLang="zh-CN" dirty="0"/>
              <a:t>How? </a:t>
            </a:r>
            <a:r>
              <a:rPr lang="en-US" altLang="zh-CN" sz="1800" dirty="0"/>
              <a:t>Each classifier may not be perfect, but each can achieve over 50% correct rate.</a:t>
            </a:r>
            <a:endParaRPr lang="en-US" altLang="en-US" dirty="0"/>
          </a:p>
        </p:txBody>
      </p:sp>
      <p:sp>
        <p:nvSpPr>
          <p:cNvPr id="18473" name="Text Placeholder 3"/>
          <p:cNvSpPr>
            <a:spLocks noGrp="1"/>
          </p:cNvSpPr>
          <p:nvPr>
            <p:ph type="body" sz="half" idx="1"/>
          </p:nvPr>
        </p:nvSpPr>
        <p:spPr>
          <a:xfrm>
            <a:off x="6831013" y="6400800"/>
            <a:ext cx="336550" cy="3206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18471" name="Content Placeholder 1"/>
          <p:cNvSpPr>
            <a:spLocks noGrp="1"/>
          </p:cNvSpPr>
          <p:nvPr>
            <p:ph sz="quarter" idx="2"/>
          </p:nvPr>
        </p:nvSpPr>
        <p:spPr>
          <a:xfrm>
            <a:off x="8734425" y="6400800"/>
            <a:ext cx="338138" cy="322263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18435" name="Object 22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05109421"/>
              </p:ext>
            </p:extLst>
          </p:nvPr>
        </p:nvGraphicFramePr>
        <p:xfrm>
          <a:off x="5967427" y="5276850"/>
          <a:ext cx="217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457200" progId="Equation.3">
                  <p:embed/>
                </p:oleObj>
              </mc:Choice>
              <mc:Fallback>
                <p:oleObj name="Equation" r:id="rId2" imgW="1447800" imgH="457200" progId="Equation.3">
                  <p:embed/>
                  <p:pic>
                    <p:nvPicPr>
                      <p:cNvPr id="0" name="Object 2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27" y="5276850"/>
                        <a:ext cx="2171700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1843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5237BE-3EB8-450E-808C-90857E717772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18438" name="Text Box 110"/>
          <p:cNvSpPr txBox="1">
            <a:spLocks noChangeArrowheads="1"/>
          </p:cNvSpPr>
          <p:nvPr/>
        </p:nvSpPr>
        <p:spPr bwMode="auto">
          <a:xfrm>
            <a:off x="0" y="2362200"/>
            <a:ext cx="1530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Classification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18439" name="Line 111"/>
          <p:cNvSpPr>
            <a:spLocks noChangeShapeType="1"/>
          </p:cNvSpPr>
          <p:nvPr/>
        </p:nvSpPr>
        <p:spPr bwMode="auto">
          <a:xfrm>
            <a:off x="990600" y="1295400"/>
            <a:ext cx="304800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112"/>
          <p:cNvSpPr>
            <a:spLocks noChangeShapeType="1"/>
          </p:cNvSpPr>
          <p:nvPr/>
        </p:nvSpPr>
        <p:spPr bwMode="auto">
          <a:xfrm>
            <a:off x="1981200" y="1981200"/>
            <a:ext cx="228600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116"/>
          <p:cNvSpPr txBox="1">
            <a:spLocks noChangeArrowheads="1"/>
          </p:cNvSpPr>
          <p:nvPr/>
        </p:nvSpPr>
        <p:spPr bwMode="auto">
          <a:xfrm>
            <a:off x="5884069" y="4338935"/>
            <a:ext cx="28520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Combine weak classifiers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 to form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Final strong classifier</a:t>
            </a:r>
            <a:endParaRPr lang="en-US" altLang="en-US" sz="1800" dirty="0">
              <a:latin typeface="Arial" charset="0"/>
              <a:ea typeface="SimSun" pitchFamily="2" charset="-122"/>
            </a:endParaRPr>
          </a:p>
        </p:txBody>
      </p:sp>
      <p:sp>
        <p:nvSpPr>
          <p:cNvPr id="18442" name="Line 196"/>
          <p:cNvSpPr>
            <a:spLocks noChangeShapeType="1"/>
          </p:cNvSpPr>
          <p:nvPr/>
        </p:nvSpPr>
        <p:spPr bwMode="auto">
          <a:xfrm>
            <a:off x="3581400" y="1676400"/>
            <a:ext cx="914400" cy="388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Freeform 210"/>
          <p:cNvSpPr>
            <a:spLocks/>
          </p:cNvSpPr>
          <p:nvPr/>
        </p:nvSpPr>
        <p:spPr bwMode="auto">
          <a:xfrm>
            <a:off x="3962400" y="5105400"/>
            <a:ext cx="1143000" cy="609600"/>
          </a:xfrm>
          <a:custGeom>
            <a:avLst/>
            <a:gdLst>
              <a:gd name="T0" fmla="*/ 0 w 720"/>
              <a:gd name="T1" fmla="*/ 0 h 384"/>
              <a:gd name="T2" fmla="*/ 2147483647 w 720"/>
              <a:gd name="T3" fmla="*/ 0 h 384"/>
              <a:gd name="T4" fmla="*/ 2147483647 w 720"/>
              <a:gd name="T5" fmla="*/ 2147483647 h 384"/>
              <a:gd name="T6" fmla="*/ 2147483647 w 720"/>
              <a:gd name="T7" fmla="*/ 2147483647 h 384"/>
              <a:gd name="T8" fmla="*/ 2147483647 w 720"/>
              <a:gd name="T9" fmla="*/ 2147483647 h 384"/>
              <a:gd name="T10" fmla="*/ 2147483647 w 720"/>
              <a:gd name="T11" fmla="*/ 2147483647 h 384"/>
              <a:gd name="T12" fmla="*/ 2147483647 w 720"/>
              <a:gd name="T13" fmla="*/ 2147483647 h 384"/>
              <a:gd name="T14" fmla="*/ 2147483647 w 720"/>
              <a:gd name="T15" fmla="*/ 2147483647 h 3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20" h="384">
                <a:moveTo>
                  <a:pt x="0" y="0"/>
                </a:moveTo>
                <a:lnTo>
                  <a:pt x="192" y="0"/>
                </a:lnTo>
                <a:lnTo>
                  <a:pt x="192" y="288"/>
                </a:lnTo>
                <a:lnTo>
                  <a:pt x="384" y="288"/>
                </a:lnTo>
                <a:lnTo>
                  <a:pt x="384" y="384"/>
                </a:lnTo>
                <a:lnTo>
                  <a:pt x="576" y="384"/>
                </a:lnTo>
                <a:lnTo>
                  <a:pt x="576" y="144"/>
                </a:lnTo>
                <a:lnTo>
                  <a:pt x="720" y="144"/>
                </a:lnTo>
              </a:path>
            </a:pathLst>
          </a:custGeom>
          <a:noFill/>
          <a:ln w="38100" cap="flat" cmpd="sng">
            <a:solidFill>
              <a:srgbClr val="FF7C8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13"/>
          <p:cNvSpPr>
            <a:spLocks noChangeShapeType="1"/>
          </p:cNvSpPr>
          <p:nvPr/>
        </p:nvSpPr>
        <p:spPr bwMode="auto">
          <a:xfrm flipH="1">
            <a:off x="4572000" y="2133600"/>
            <a:ext cx="38100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14"/>
          <p:cNvSpPr>
            <a:spLocks noChangeShapeType="1"/>
          </p:cNvSpPr>
          <p:nvPr/>
        </p:nvSpPr>
        <p:spPr bwMode="auto">
          <a:xfrm flipH="1">
            <a:off x="4724400" y="1828800"/>
            <a:ext cx="990600" cy="388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15"/>
          <p:cNvSpPr>
            <a:spLocks noChangeShapeType="1"/>
          </p:cNvSpPr>
          <p:nvPr/>
        </p:nvSpPr>
        <p:spPr bwMode="auto">
          <a:xfrm flipH="1">
            <a:off x="4876800" y="2057400"/>
            <a:ext cx="274320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216"/>
          <p:cNvSpPr>
            <a:spLocks noChangeShapeType="1"/>
          </p:cNvSpPr>
          <p:nvPr/>
        </p:nvSpPr>
        <p:spPr bwMode="auto">
          <a:xfrm flipH="1">
            <a:off x="5181600" y="1600200"/>
            <a:ext cx="342900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04"/>
          <p:cNvSpPr>
            <a:spLocks noChangeShapeType="1"/>
          </p:cNvSpPr>
          <p:nvPr/>
        </p:nvSpPr>
        <p:spPr bwMode="auto">
          <a:xfrm>
            <a:off x="1981200" y="990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05"/>
          <p:cNvSpPr>
            <a:spLocks noChangeShapeType="1"/>
          </p:cNvSpPr>
          <p:nvPr/>
        </p:nvSpPr>
        <p:spPr bwMode="auto">
          <a:xfrm>
            <a:off x="2971800" y="1676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08"/>
          <p:cNvSpPr>
            <a:spLocks noChangeShapeType="1"/>
          </p:cNvSpPr>
          <p:nvPr/>
        </p:nvSpPr>
        <p:spPr bwMode="auto">
          <a:xfrm>
            <a:off x="7620000" y="990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09"/>
          <p:cNvSpPr>
            <a:spLocks noChangeShapeType="1"/>
          </p:cNvSpPr>
          <p:nvPr/>
        </p:nvSpPr>
        <p:spPr bwMode="auto">
          <a:xfrm>
            <a:off x="8001000" y="160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147"/>
          <p:cNvSpPr>
            <a:spLocks noChangeShapeType="1"/>
          </p:cNvSpPr>
          <p:nvPr/>
        </p:nvSpPr>
        <p:spPr bwMode="auto">
          <a:xfrm>
            <a:off x="5486400" y="182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Text Box 217"/>
          <p:cNvSpPr txBox="1">
            <a:spLocks noChangeArrowheads="1"/>
          </p:cNvSpPr>
          <p:nvPr/>
        </p:nvSpPr>
        <p:spPr bwMode="auto">
          <a:xfrm>
            <a:off x="692150" y="2133600"/>
            <a:ext cx="8169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Arial" charset="0"/>
              </a:rPr>
              <a:t>h</a:t>
            </a:r>
            <a:r>
              <a:rPr lang="en-US" altLang="zh-CN" sz="1800" i="1" baseline="-25000">
                <a:latin typeface="Arial" charset="0"/>
              </a:rPr>
              <a:t>t</a:t>
            </a:r>
            <a:r>
              <a:rPr lang="en-US" altLang="zh-TW" sz="1800" i="1" baseline="-25000">
                <a:latin typeface="Arial" charset="0"/>
              </a:rPr>
              <a:t>=</a:t>
            </a:r>
            <a:r>
              <a:rPr lang="en-US" altLang="zh-CN" sz="1800" i="1" baseline="-25000">
                <a:latin typeface="Arial" charset="0"/>
              </a:rPr>
              <a:t>1</a:t>
            </a:r>
            <a:r>
              <a:rPr lang="en-US" altLang="zh-CN" sz="1800" i="1">
                <a:latin typeface="Arial" charset="0"/>
              </a:rPr>
              <a:t>( )</a:t>
            </a:r>
            <a:r>
              <a:rPr lang="en-US" altLang="zh-CN" sz="1800">
                <a:latin typeface="Arial" charset="0"/>
              </a:rPr>
              <a:t>	     </a:t>
            </a:r>
            <a:r>
              <a:rPr lang="en-US" altLang="zh-CN" sz="1800" i="1">
                <a:latin typeface="Arial" charset="0"/>
              </a:rPr>
              <a:t>h</a:t>
            </a:r>
            <a:r>
              <a:rPr lang="en-US" altLang="zh-CN" sz="1800" i="1" baseline="-25000">
                <a:latin typeface="Arial" charset="0"/>
              </a:rPr>
              <a:t>t</a:t>
            </a:r>
            <a:r>
              <a:rPr lang="en-US" altLang="zh-TW" sz="1800" i="1" baseline="-25000">
                <a:latin typeface="Arial" charset="0"/>
              </a:rPr>
              <a:t>=2</a:t>
            </a:r>
            <a:r>
              <a:rPr lang="en-US" altLang="zh-CN" sz="1800" i="1">
                <a:latin typeface="Arial" charset="0"/>
              </a:rPr>
              <a:t>( )             h</a:t>
            </a:r>
            <a:r>
              <a:rPr lang="en-US" altLang="zh-CN" sz="1800" i="1" baseline="-25000">
                <a:latin typeface="Arial" charset="0"/>
              </a:rPr>
              <a:t>t</a:t>
            </a:r>
            <a:r>
              <a:rPr lang="en-US" altLang="zh-TW" sz="1800" i="1" baseline="-25000">
                <a:latin typeface="Arial" charset="0"/>
              </a:rPr>
              <a:t>=3</a:t>
            </a:r>
            <a:r>
              <a:rPr lang="en-US" altLang="zh-CN" sz="1800" i="1">
                <a:latin typeface="Arial" charset="0"/>
              </a:rPr>
              <a:t>( )            h</a:t>
            </a:r>
            <a:r>
              <a:rPr lang="en-US" altLang="zh-CN" sz="1800" i="1" baseline="-25000">
                <a:latin typeface="Arial" charset="0"/>
              </a:rPr>
              <a:t>t</a:t>
            </a:r>
            <a:r>
              <a:rPr lang="en-US" altLang="zh-TW" sz="1800" i="1" baseline="-25000">
                <a:latin typeface="Arial" charset="0"/>
              </a:rPr>
              <a:t>=4</a:t>
            </a:r>
            <a:r>
              <a:rPr lang="en-US" altLang="zh-CN" sz="1800" i="1">
                <a:latin typeface="Arial" charset="0"/>
              </a:rPr>
              <a:t>( )           h</a:t>
            </a:r>
            <a:r>
              <a:rPr lang="en-US" altLang="zh-CN" sz="1800" i="1" baseline="-25000">
                <a:latin typeface="Arial" charset="0"/>
              </a:rPr>
              <a:t>t</a:t>
            </a:r>
            <a:r>
              <a:rPr lang="en-US" altLang="zh-TW" sz="1800" i="1" baseline="-25000">
                <a:latin typeface="Arial" charset="0"/>
              </a:rPr>
              <a:t>=5</a:t>
            </a:r>
            <a:r>
              <a:rPr lang="en-US" altLang="zh-CN" sz="1800" i="1">
                <a:latin typeface="Arial" charset="0"/>
              </a:rPr>
              <a:t>( )         h</a:t>
            </a:r>
            <a:r>
              <a:rPr lang="en-US" altLang="zh-CN" sz="1800" i="1" baseline="-25000">
                <a:latin typeface="Arial" charset="0"/>
              </a:rPr>
              <a:t>t</a:t>
            </a:r>
            <a:r>
              <a:rPr lang="en-US" altLang="zh-TW" sz="1800" i="1" baseline="-25000">
                <a:latin typeface="Arial" charset="0"/>
              </a:rPr>
              <a:t>=6</a:t>
            </a:r>
            <a:r>
              <a:rPr lang="en-US" altLang="zh-CN" sz="1800" i="1">
                <a:latin typeface="Arial" charset="0"/>
              </a:rPr>
              <a:t>( )         h</a:t>
            </a:r>
            <a:r>
              <a:rPr lang="en-US" altLang="zh-CN" sz="1800" i="1" baseline="-25000">
                <a:latin typeface="Arial" charset="0"/>
              </a:rPr>
              <a:t>t</a:t>
            </a:r>
            <a:r>
              <a:rPr lang="en-US" altLang="zh-TW" sz="1800" i="1" baseline="-25000">
                <a:latin typeface="Arial" charset="0"/>
              </a:rPr>
              <a:t>=</a:t>
            </a:r>
            <a:r>
              <a:rPr lang="en-US" altLang="zh-CN" sz="1800" i="1" baseline="-25000">
                <a:latin typeface="Arial" charset="0"/>
              </a:rPr>
              <a:t>7</a:t>
            </a:r>
            <a:r>
              <a:rPr lang="en-US" altLang="zh-CN" sz="1800" i="1">
                <a:latin typeface="Arial" charset="0"/>
              </a:rPr>
              <a:t>( ) 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graphicFrame>
        <p:nvGraphicFramePr>
          <p:cNvPr id="18454" name="Object 225"/>
          <p:cNvGraphicFramePr>
            <a:graphicFrameLocks noChangeAspect="1"/>
          </p:cNvGraphicFramePr>
          <p:nvPr/>
        </p:nvGraphicFramePr>
        <p:xfrm>
          <a:off x="2743200" y="2909888"/>
          <a:ext cx="6524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6584" imgH="228501" progId="Equation.3">
                  <p:embed/>
                </p:oleObj>
              </mc:Choice>
              <mc:Fallback>
                <p:oleObj name="公式" r:id="rId4" imgW="266584" imgH="228501" progId="Equation.3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09888"/>
                        <a:ext cx="6524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26"/>
          <p:cNvGraphicFramePr>
            <a:graphicFrameLocks noChangeAspect="1"/>
          </p:cNvGraphicFramePr>
          <p:nvPr/>
        </p:nvGraphicFramePr>
        <p:xfrm>
          <a:off x="3656013" y="2909888"/>
          <a:ext cx="6524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6584" imgH="228501" progId="Equation.3">
                  <p:embed/>
                </p:oleObj>
              </mc:Choice>
              <mc:Fallback>
                <p:oleObj name="公式" r:id="rId6" imgW="266584" imgH="228501" progId="Equation.3">
                  <p:embed/>
                  <p:pic>
                    <p:nvPicPr>
                      <p:cNvPr id="0" name="Objec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2909888"/>
                        <a:ext cx="6524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28"/>
          <p:cNvGraphicFramePr>
            <a:graphicFrameLocks noChangeAspect="1"/>
          </p:cNvGraphicFramePr>
          <p:nvPr/>
        </p:nvGraphicFramePr>
        <p:xfrm>
          <a:off x="5332413" y="2986088"/>
          <a:ext cx="6524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6584" imgH="228501" progId="Equation.3">
                  <p:embed/>
                </p:oleObj>
              </mc:Choice>
              <mc:Fallback>
                <p:oleObj name="公式" r:id="rId8" imgW="266584" imgH="228501" progId="Equation.3">
                  <p:embed/>
                  <p:pic>
                    <p:nvPicPr>
                      <p:cNvPr id="0" name="Objec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986088"/>
                        <a:ext cx="6524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29"/>
          <p:cNvGraphicFramePr>
            <a:graphicFrameLocks noChangeAspect="1"/>
          </p:cNvGraphicFramePr>
          <p:nvPr/>
        </p:nvGraphicFramePr>
        <p:xfrm>
          <a:off x="6248400" y="3062288"/>
          <a:ext cx="6524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66584" imgH="228501" progId="Equation.3">
                  <p:embed/>
                </p:oleObj>
              </mc:Choice>
              <mc:Fallback>
                <p:oleObj name="公式" r:id="rId10" imgW="266584" imgH="228501" progId="Equation.3">
                  <p:embed/>
                  <p:pic>
                    <p:nvPicPr>
                      <p:cNvPr id="0" name="Objec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62288"/>
                        <a:ext cx="65246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30"/>
          <p:cNvGraphicFramePr>
            <a:graphicFrameLocks noChangeAspect="1"/>
          </p:cNvGraphicFramePr>
          <p:nvPr/>
        </p:nvGraphicFramePr>
        <p:xfrm>
          <a:off x="7010400" y="3441700"/>
          <a:ext cx="6524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66584" imgH="228501" progId="Equation.3">
                  <p:embed/>
                </p:oleObj>
              </mc:Choice>
              <mc:Fallback>
                <p:oleObj name="公式" r:id="rId12" imgW="266584" imgH="228501" progId="Equation.3">
                  <p:embed/>
                  <p:pic>
                    <p:nvPicPr>
                      <p:cNvPr id="0" name="Object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441700"/>
                        <a:ext cx="6524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32"/>
          <p:cNvGraphicFramePr>
            <a:graphicFrameLocks noChangeAspect="1"/>
          </p:cNvGraphicFramePr>
          <p:nvPr/>
        </p:nvGraphicFramePr>
        <p:xfrm>
          <a:off x="304800" y="3352800"/>
          <a:ext cx="18176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54100" imgH="673100" progId="Equation.3">
                  <p:embed/>
                </p:oleObj>
              </mc:Choice>
              <mc:Fallback>
                <p:oleObj name="公式" r:id="rId14" imgW="1054100" imgH="673100" progId="Equation.3">
                  <p:embed/>
                  <p:pic>
                    <p:nvPicPr>
                      <p:cNvPr id="0" name="Object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181768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60" name="Group 263"/>
          <p:cNvGrpSpPr>
            <a:grpSpLocks/>
          </p:cNvGrpSpPr>
          <p:nvPr/>
        </p:nvGrpSpPr>
        <p:grpSpPr bwMode="auto">
          <a:xfrm>
            <a:off x="381000" y="990600"/>
            <a:ext cx="1143000" cy="1162050"/>
            <a:chOff x="240" y="624"/>
            <a:chExt cx="720" cy="732"/>
          </a:xfrm>
        </p:grpSpPr>
        <p:sp>
          <p:nvSpPr>
            <p:cNvPr id="18558" name="Rectangle 149"/>
            <p:cNvSpPr>
              <a:spLocks noChangeArrowheads="1"/>
            </p:cNvSpPr>
            <p:nvPr/>
          </p:nvSpPr>
          <p:spPr bwMode="auto">
            <a:xfrm>
              <a:off x="240" y="636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59" name="Rectangle 150"/>
            <p:cNvSpPr>
              <a:spLocks noChangeArrowheads="1"/>
            </p:cNvSpPr>
            <p:nvPr/>
          </p:nvSpPr>
          <p:spPr bwMode="auto">
            <a:xfrm>
              <a:off x="720" y="72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60" name="Rectangle 151"/>
            <p:cNvSpPr>
              <a:spLocks noChangeArrowheads="1"/>
            </p:cNvSpPr>
            <p:nvPr/>
          </p:nvSpPr>
          <p:spPr bwMode="auto">
            <a:xfrm>
              <a:off x="720" y="1068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61" name="Rectangle 152"/>
            <p:cNvSpPr>
              <a:spLocks noChangeArrowheads="1"/>
            </p:cNvSpPr>
            <p:nvPr/>
          </p:nvSpPr>
          <p:spPr bwMode="auto">
            <a:xfrm>
              <a:off x="303" y="66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62" name="Rectangle 153"/>
            <p:cNvSpPr>
              <a:spLocks noChangeArrowheads="1"/>
            </p:cNvSpPr>
            <p:nvPr/>
          </p:nvSpPr>
          <p:spPr bwMode="auto">
            <a:xfrm>
              <a:off x="835" y="804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63" name="Rectangle 154"/>
            <p:cNvSpPr>
              <a:spLocks noChangeArrowheads="1"/>
            </p:cNvSpPr>
            <p:nvPr/>
          </p:nvSpPr>
          <p:spPr bwMode="auto">
            <a:xfrm>
              <a:off x="490" y="624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64" name="Oval 155"/>
            <p:cNvSpPr>
              <a:spLocks noChangeArrowheads="1"/>
            </p:cNvSpPr>
            <p:nvPr/>
          </p:nvSpPr>
          <p:spPr bwMode="auto">
            <a:xfrm>
              <a:off x="576" y="120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65" name="Rectangle 156"/>
            <p:cNvSpPr>
              <a:spLocks noChangeArrowheads="1"/>
            </p:cNvSpPr>
            <p:nvPr/>
          </p:nvSpPr>
          <p:spPr bwMode="auto">
            <a:xfrm>
              <a:off x="459" y="912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66" name="Oval 157"/>
            <p:cNvSpPr>
              <a:spLocks noChangeArrowheads="1"/>
            </p:cNvSpPr>
            <p:nvPr/>
          </p:nvSpPr>
          <p:spPr bwMode="auto">
            <a:xfrm>
              <a:off x="864" y="102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67" name="Oval 158"/>
            <p:cNvSpPr>
              <a:spLocks noChangeArrowheads="1"/>
            </p:cNvSpPr>
            <p:nvPr/>
          </p:nvSpPr>
          <p:spPr bwMode="auto">
            <a:xfrm>
              <a:off x="432" y="1116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68" name="Oval 159"/>
            <p:cNvSpPr>
              <a:spLocks noChangeArrowheads="1"/>
            </p:cNvSpPr>
            <p:nvPr/>
          </p:nvSpPr>
          <p:spPr bwMode="auto">
            <a:xfrm>
              <a:off x="288" y="82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69" name="Oval 247"/>
            <p:cNvSpPr>
              <a:spLocks noChangeArrowheads="1"/>
            </p:cNvSpPr>
            <p:nvPr/>
          </p:nvSpPr>
          <p:spPr bwMode="auto">
            <a:xfrm>
              <a:off x="864" y="124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sp>
        <p:nvSpPr>
          <p:cNvPr id="18461" name="Line 264"/>
          <p:cNvSpPr>
            <a:spLocks noChangeShapeType="1"/>
          </p:cNvSpPr>
          <p:nvPr/>
        </p:nvSpPr>
        <p:spPr bwMode="auto">
          <a:xfrm>
            <a:off x="381000" y="1295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62" name="Group 265"/>
          <p:cNvGrpSpPr>
            <a:grpSpLocks/>
          </p:cNvGrpSpPr>
          <p:nvPr/>
        </p:nvGrpSpPr>
        <p:grpSpPr bwMode="auto">
          <a:xfrm>
            <a:off x="1676400" y="990600"/>
            <a:ext cx="1143000" cy="1162050"/>
            <a:chOff x="240" y="624"/>
            <a:chExt cx="720" cy="732"/>
          </a:xfrm>
        </p:grpSpPr>
        <p:sp>
          <p:nvSpPr>
            <p:cNvPr id="18546" name="Rectangle 266"/>
            <p:cNvSpPr>
              <a:spLocks noChangeArrowheads="1"/>
            </p:cNvSpPr>
            <p:nvPr/>
          </p:nvSpPr>
          <p:spPr bwMode="auto">
            <a:xfrm>
              <a:off x="240" y="636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47" name="Rectangle 267"/>
            <p:cNvSpPr>
              <a:spLocks noChangeArrowheads="1"/>
            </p:cNvSpPr>
            <p:nvPr/>
          </p:nvSpPr>
          <p:spPr bwMode="auto">
            <a:xfrm>
              <a:off x="720" y="72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48" name="Rectangle 268"/>
            <p:cNvSpPr>
              <a:spLocks noChangeArrowheads="1"/>
            </p:cNvSpPr>
            <p:nvPr/>
          </p:nvSpPr>
          <p:spPr bwMode="auto">
            <a:xfrm>
              <a:off x="720" y="1068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49" name="Rectangle 269"/>
            <p:cNvSpPr>
              <a:spLocks noChangeArrowheads="1"/>
            </p:cNvSpPr>
            <p:nvPr/>
          </p:nvSpPr>
          <p:spPr bwMode="auto">
            <a:xfrm>
              <a:off x="303" y="66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50" name="Rectangle 270"/>
            <p:cNvSpPr>
              <a:spLocks noChangeArrowheads="1"/>
            </p:cNvSpPr>
            <p:nvPr/>
          </p:nvSpPr>
          <p:spPr bwMode="auto">
            <a:xfrm>
              <a:off x="835" y="804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51" name="Rectangle 271"/>
            <p:cNvSpPr>
              <a:spLocks noChangeArrowheads="1"/>
            </p:cNvSpPr>
            <p:nvPr/>
          </p:nvSpPr>
          <p:spPr bwMode="auto">
            <a:xfrm>
              <a:off x="490" y="624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52" name="Oval 272"/>
            <p:cNvSpPr>
              <a:spLocks noChangeArrowheads="1"/>
            </p:cNvSpPr>
            <p:nvPr/>
          </p:nvSpPr>
          <p:spPr bwMode="auto">
            <a:xfrm>
              <a:off x="576" y="120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53" name="Rectangle 273"/>
            <p:cNvSpPr>
              <a:spLocks noChangeArrowheads="1"/>
            </p:cNvSpPr>
            <p:nvPr/>
          </p:nvSpPr>
          <p:spPr bwMode="auto">
            <a:xfrm>
              <a:off x="459" y="912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54" name="Oval 274"/>
            <p:cNvSpPr>
              <a:spLocks noChangeArrowheads="1"/>
            </p:cNvSpPr>
            <p:nvPr/>
          </p:nvSpPr>
          <p:spPr bwMode="auto">
            <a:xfrm>
              <a:off x="864" y="102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55" name="Oval 275"/>
            <p:cNvSpPr>
              <a:spLocks noChangeArrowheads="1"/>
            </p:cNvSpPr>
            <p:nvPr/>
          </p:nvSpPr>
          <p:spPr bwMode="auto">
            <a:xfrm>
              <a:off x="432" y="1116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56" name="Oval 276"/>
            <p:cNvSpPr>
              <a:spLocks noChangeArrowheads="1"/>
            </p:cNvSpPr>
            <p:nvPr/>
          </p:nvSpPr>
          <p:spPr bwMode="auto">
            <a:xfrm>
              <a:off x="288" y="82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57" name="Oval 277"/>
            <p:cNvSpPr>
              <a:spLocks noChangeArrowheads="1"/>
            </p:cNvSpPr>
            <p:nvPr/>
          </p:nvSpPr>
          <p:spPr bwMode="auto">
            <a:xfrm>
              <a:off x="864" y="124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8463" name="Group 278"/>
          <p:cNvGrpSpPr>
            <a:grpSpLocks/>
          </p:cNvGrpSpPr>
          <p:nvPr/>
        </p:nvGrpSpPr>
        <p:grpSpPr bwMode="auto">
          <a:xfrm>
            <a:off x="2971800" y="990600"/>
            <a:ext cx="1143000" cy="1162050"/>
            <a:chOff x="240" y="624"/>
            <a:chExt cx="720" cy="732"/>
          </a:xfrm>
        </p:grpSpPr>
        <p:sp>
          <p:nvSpPr>
            <p:cNvPr id="18534" name="Rectangle 279"/>
            <p:cNvSpPr>
              <a:spLocks noChangeArrowheads="1"/>
            </p:cNvSpPr>
            <p:nvPr/>
          </p:nvSpPr>
          <p:spPr bwMode="auto">
            <a:xfrm>
              <a:off x="240" y="636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35" name="Rectangle 280"/>
            <p:cNvSpPr>
              <a:spLocks noChangeArrowheads="1"/>
            </p:cNvSpPr>
            <p:nvPr/>
          </p:nvSpPr>
          <p:spPr bwMode="auto">
            <a:xfrm>
              <a:off x="720" y="72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36" name="Rectangle 281"/>
            <p:cNvSpPr>
              <a:spLocks noChangeArrowheads="1"/>
            </p:cNvSpPr>
            <p:nvPr/>
          </p:nvSpPr>
          <p:spPr bwMode="auto">
            <a:xfrm>
              <a:off x="720" y="1068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37" name="Rectangle 282"/>
            <p:cNvSpPr>
              <a:spLocks noChangeArrowheads="1"/>
            </p:cNvSpPr>
            <p:nvPr/>
          </p:nvSpPr>
          <p:spPr bwMode="auto">
            <a:xfrm>
              <a:off x="303" y="66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38" name="Rectangle 283"/>
            <p:cNvSpPr>
              <a:spLocks noChangeArrowheads="1"/>
            </p:cNvSpPr>
            <p:nvPr/>
          </p:nvSpPr>
          <p:spPr bwMode="auto">
            <a:xfrm>
              <a:off x="835" y="804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39" name="Rectangle 284"/>
            <p:cNvSpPr>
              <a:spLocks noChangeArrowheads="1"/>
            </p:cNvSpPr>
            <p:nvPr/>
          </p:nvSpPr>
          <p:spPr bwMode="auto">
            <a:xfrm>
              <a:off x="490" y="624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40" name="Oval 285"/>
            <p:cNvSpPr>
              <a:spLocks noChangeArrowheads="1"/>
            </p:cNvSpPr>
            <p:nvPr/>
          </p:nvSpPr>
          <p:spPr bwMode="auto">
            <a:xfrm>
              <a:off x="576" y="120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41" name="Rectangle 286"/>
            <p:cNvSpPr>
              <a:spLocks noChangeArrowheads="1"/>
            </p:cNvSpPr>
            <p:nvPr/>
          </p:nvSpPr>
          <p:spPr bwMode="auto">
            <a:xfrm>
              <a:off x="459" y="912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42" name="Oval 287"/>
            <p:cNvSpPr>
              <a:spLocks noChangeArrowheads="1"/>
            </p:cNvSpPr>
            <p:nvPr/>
          </p:nvSpPr>
          <p:spPr bwMode="auto">
            <a:xfrm>
              <a:off x="864" y="102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43" name="Oval 288"/>
            <p:cNvSpPr>
              <a:spLocks noChangeArrowheads="1"/>
            </p:cNvSpPr>
            <p:nvPr/>
          </p:nvSpPr>
          <p:spPr bwMode="auto">
            <a:xfrm>
              <a:off x="432" y="1116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44" name="Oval 289"/>
            <p:cNvSpPr>
              <a:spLocks noChangeArrowheads="1"/>
            </p:cNvSpPr>
            <p:nvPr/>
          </p:nvSpPr>
          <p:spPr bwMode="auto">
            <a:xfrm>
              <a:off x="288" y="82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45" name="Oval 290"/>
            <p:cNvSpPr>
              <a:spLocks noChangeArrowheads="1"/>
            </p:cNvSpPr>
            <p:nvPr/>
          </p:nvSpPr>
          <p:spPr bwMode="auto">
            <a:xfrm>
              <a:off x="864" y="124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8464" name="Group 291"/>
          <p:cNvGrpSpPr>
            <a:grpSpLocks/>
          </p:cNvGrpSpPr>
          <p:nvPr/>
        </p:nvGrpSpPr>
        <p:grpSpPr bwMode="auto">
          <a:xfrm>
            <a:off x="4267200" y="990600"/>
            <a:ext cx="1143000" cy="1162050"/>
            <a:chOff x="240" y="624"/>
            <a:chExt cx="720" cy="732"/>
          </a:xfrm>
        </p:grpSpPr>
        <p:sp>
          <p:nvSpPr>
            <p:cNvPr id="18522" name="Rectangle 292"/>
            <p:cNvSpPr>
              <a:spLocks noChangeArrowheads="1"/>
            </p:cNvSpPr>
            <p:nvPr/>
          </p:nvSpPr>
          <p:spPr bwMode="auto">
            <a:xfrm>
              <a:off x="240" y="636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23" name="Rectangle 293"/>
            <p:cNvSpPr>
              <a:spLocks noChangeArrowheads="1"/>
            </p:cNvSpPr>
            <p:nvPr/>
          </p:nvSpPr>
          <p:spPr bwMode="auto">
            <a:xfrm>
              <a:off x="720" y="72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24" name="Rectangle 294"/>
            <p:cNvSpPr>
              <a:spLocks noChangeArrowheads="1"/>
            </p:cNvSpPr>
            <p:nvPr/>
          </p:nvSpPr>
          <p:spPr bwMode="auto">
            <a:xfrm>
              <a:off x="720" y="1068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25" name="Rectangle 295"/>
            <p:cNvSpPr>
              <a:spLocks noChangeArrowheads="1"/>
            </p:cNvSpPr>
            <p:nvPr/>
          </p:nvSpPr>
          <p:spPr bwMode="auto">
            <a:xfrm>
              <a:off x="303" y="66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26" name="Rectangle 296"/>
            <p:cNvSpPr>
              <a:spLocks noChangeArrowheads="1"/>
            </p:cNvSpPr>
            <p:nvPr/>
          </p:nvSpPr>
          <p:spPr bwMode="auto">
            <a:xfrm>
              <a:off x="835" y="804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27" name="Rectangle 297"/>
            <p:cNvSpPr>
              <a:spLocks noChangeArrowheads="1"/>
            </p:cNvSpPr>
            <p:nvPr/>
          </p:nvSpPr>
          <p:spPr bwMode="auto">
            <a:xfrm>
              <a:off x="490" y="624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28" name="Oval 298"/>
            <p:cNvSpPr>
              <a:spLocks noChangeArrowheads="1"/>
            </p:cNvSpPr>
            <p:nvPr/>
          </p:nvSpPr>
          <p:spPr bwMode="auto">
            <a:xfrm>
              <a:off x="576" y="120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29" name="Rectangle 299"/>
            <p:cNvSpPr>
              <a:spLocks noChangeArrowheads="1"/>
            </p:cNvSpPr>
            <p:nvPr/>
          </p:nvSpPr>
          <p:spPr bwMode="auto">
            <a:xfrm>
              <a:off x="459" y="912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30" name="Oval 300"/>
            <p:cNvSpPr>
              <a:spLocks noChangeArrowheads="1"/>
            </p:cNvSpPr>
            <p:nvPr/>
          </p:nvSpPr>
          <p:spPr bwMode="auto">
            <a:xfrm>
              <a:off x="864" y="102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31" name="Oval 301"/>
            <p:cNvSpPr>
              <a:spLocks noChangeArrowheads="1"/>
            </p:cNvSpPr>
            <p:nvPr/>
          </p:nvSpPr>
          <p:spPr bwMode="auto">
            <a:xfrm>
              <a:off x="432" y="1116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32" name="Oval 302"/>
            <p:cNvSpPr>
              <a:spLocks noChangeArrowheads="1"/>
            </p:cNvSpPr>
            <p:nvPr/>
          </p:nvSpPr>
          <p:spPr bwMode="auto">
            <a:xfrm>
              <a:off x="288" y="82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33" name="Oval 303"/>
            <p:cNvSpPr>
              <a:spLocks noChangeArrowheads="1"/>
            </p:cNvSpPr>
            <p:nvPr/>
          </p:nvSpPr>
          <p:spPr bwMode="auto">
            <a:xfrm>
              <a:off x="864" y="124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sp>
        <p:nvSpPr>
          <p:cNvPr id="18465" name="Line 304"/>
          <p:cNvSpPr>
            <a:spLocks noChangeShapeType="1"/>
          </p:cNvSpPr>
          <p:nvPr/>
        </p:nvSpPr>
        <p:spPr bwMode="auto">
          <a:xfrm>
            <a:off x="4953000" y="990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66" name="Group 305"/>
          <p:cNvGrpSpPr>
            <a:grpSpLocks/>
          </p:cNvGrpSpPr>
          <p:nvPr/>
        </p:nvGrpSpPr>
        <p:grpSpPr bwMode="auto">
          <a:xfrm>
            <a:off x="5486400" y="990600"/>
            <a:ext cx="1143000" cy="1162050"/>
            <a:chOff x="240" y="624"/>
            <a:chExt cx="720" cy="732"/>
          </a:xfrm>
        </p:grpSpPr>
        <p:sp>
          <p:nvSpPr>
            <p:cNvPr id="18510" name="Rectangle 306"/>
            <p:cNvSpPr>
              <a:spLocks noChangeArrowheads="1"/>
            </p:cNvSpPr>
            <p:nvPr/>
          </p:nvSpPr>
          <p:spPr bwMode="auto">
            <a:xfrm>
              <a:off x="240" y="636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11" name="Rectangle 307"/>
            <p:cNvSpPr>
              <a:spLocks noChangeArrowheads="1"/>
            </p:cNvSpPr>
            <p:nvPr/>
          </p:nvSpPr>
          <p:spPr bwMode="auto">
            <a:xfrm>
              <a:off x="720" y="72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12" name="Rectangle 308"/>
            <p:cNvSpPr>
              <a:spLocks noChangeArrowheads="1"/>
            </p:cNvSpPr>
            <p:nvPr/>
          </p:nvSpPr>
          <p:spPr bwMode="auto">
            <a:xfrm>
              <a:off x="720" y="1068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13" name="Rectangle 309"/>
            <p:cNvSpPr>
              <a:spLocks noChangeArrowheads="1"/>
            </p:cNvSpPr>
            <p:nvPr/>
          </p:nvSpPr>
          <p:spPr bwMode="auto">
            <a:xfrm>
              <a:off x="303" y="66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14" name="Rectangle 310"/>
            <p:cNvSpPr>
              <a:spLocks noChangeArrowheads="1"/>
            </p:cNvSpPr>
            <p:nvPr/>
          </p:nvSpPr>
          <p:spPr bwMode="auto">
            <a:xfrm>
              <a:off x="835" y="804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15" name="Rectangle 311"/>
            <p:cNvSpPr>
              <a:spLocks noChangeArrowheads="1"/>
            </p:cNvSpPr>
            <p:nvPr/>
          </p:nvSpPr>
          <p:spPr bwMode="auto">
            <a:xfrm>
              <a:off x="490" y="624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16" name="Oval 312"/>
            <p:cNvSpPr>
              <a:spLocks noChangeArrowheads="1"/>
            </p:cNvSpPr>
            <p:nvPr/>
          </p:nvSpPr>
          <p:spPr bwMode="auto">
            <a:xfrm>
              <a:off x="576" y="120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17" name="Rectangle 313"/>
            <p:cNvSpPr>
              <a:spLocks noChangeArrowheads="1"/>
            </p:cNvSpPr>
            <p:nvPr/>
          </p:nvSpPr>
          <p:spPr bwMode="auto">
            <a:xfrm>
              <a:off x="459" y="912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18" name="Oval 314"/>
            <p:cNvSpPr>
              <a:spLocks noChangeArrowheads="1"/>
            </p:cNvSpPr>
            <p:nvPr/>
          </p:nvSpPr>
          <p:spPr bwMode="auto">
            <a:xfrm>
              <a:off x="864" y="102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19" name="Oval 315"/>
            <p:cNvSpPr>
              <a:spLocks noChangeArrowheads="1"/>
            </p:cNvSpPr>
            <p:nvPr/>
          </p:nvSpPr>
          <p:spPr bwMode="auto">
            <a:xfrm>
              <a:off x="432" y="1116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20" name="Oval 316"/>
            <p:cNvSpPr>
              <a:spLocks noChangeArrowheads="1"/>
            </p:cNvSpPr>
            <p:nvPr/>
          </p:nvSpPr>
          <p:spPr bwMode="auto">
            <a:xfrm>
              <a:off x="288" y="82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21" name="Oval 317"/>
            <p:cNvSpPr>
              <a:spLocks noChangeArrowheads="1"/>
            </p:cNvSpPr>
            <p:nvPr/>
          </p:nvSpPr>
          <p:spPr bwMode="auto">
            <a:xfrm>
              <a:off x="864" y="124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8467" name="Group 318"/>
          <p:cNvGrpSpPr>
            <a:grpSpLocks/>
          </p:cNvGrpSpPr>
          <p:nvPr/>
        </p:nvGrpSpPr>
        <p:grpSpPr bwMode="auto">
          <a:xfrm>
            <a:off x="6705600" y="990600"/>
            <a:ext cx="1143000" cy="1162050"/>
            <a:chOff x="240" y="624"/>
            <a:chExt cx="720" cy="732"/>
          </a:xfrm>
        </p:grpSpPr>
        <p:sp>
          <p:nvSpPr>
            <p:cNvPr id="18498" name="Rectangle 319"/>
            <p:cNvSpPr>
              <a:spLocks noChangeArrowheads="1"/>
            </p:cNvSpPr>
            <p:nvPr/>
          </p:nvSpPr>
          <p:spPr bwMode="auto">
            <a:xfrm>
              <a:off x="240" y="636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99" name="Rectangle 320"/>
            <p:cNvSpPr>
              <a:spLocks noChangeArrowheads="1"/>
            </p:cNvSpPr>
            <p:nvPr/>
          </p:nvSpPr>
          <p:spPr bwMode="auto">
            <a:xfrm>
              <a:off x="720" y="72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00" name="Rectangle 321"/>
            <p:cNvSpPr>
              <a:spLocks noChangeArrowheads="1"/>
            </p:cNvSpPr>
            <p:nvPr/>
          </p:nvSpPr>
          <p:spPr bwMode="auto">
            <a:xfrm>
              <a:off x="720" y="1068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01" name="Rectangle 322"/>
            <p:cNvSpPr>
              <a:spLocks noChangeArrowheads="1"/>
            </p:cNvSpPr>
            <p:nvPr/>
          </p:nvSpPr>
          <p:spPr bwMode="auto">
            <a:xfrm>
              <a:off x="303" y="66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02" name="Rectangle 323"/>
            <p:cNvSpPr>
              <a:spLocks noChangeArrowheads="1"/>
            </p:cNvSpPr>
            <p:nvPr/>
          </p:nvSpPr>
          <p:spPr bwMode="auto">
            <a:xfrm>
              <a:off x="835" y="804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03" name="Rectangle 324"/>
            <p:cNvSpPr>
              <a:spLocks noChangeArrowheads="1"/>
            </p:cNvSpPr>
            <p:nvPr/>
          </p:nvSpPr>
          <p:spPr bwMode="auto">
            <a:xfrm>
              <a:off x="490" y="624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04" name="Oval 325"/>
            <p:cNvSpPr>
              <a:spLocks noChangeArrowheads="1"/>
            </p:cNvSpPr>
            <p:nvPr/>
          </p:nvSpPr>
          <p:spPr bwMode="auto">
            <a:xfrm>
              <a:off x="576" y="120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05" name="Rectangle 326"/>
            <p:cNvSpPr>
              <a:spLocks noChangeArrowheads="1"/>
            </p:cNvSpPr>
            <p:nvPr/>
          </p:nvSpPr>
          <p:spPr bwMode="auto">
            <a:xfrm>
              <a:off x="459" y="912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06" name="Oval 327"/>
            <p:cNvSpPr>
              <a:spLocks noChangeArrowheads="1"/>
            </p:cNvSpPr>
            <p:nvPr/>
          </p:nvSpPr>
          <p:spPr bwMode="auto">
            <a:xfrm>
              <a:off x="864" y="102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07" name="Oval 328"/>
            <p:cNvSpPr>
              <a:spLocks noChangeArrowheads="1"/>
            </p:cNvSpPr>
            <p:nvPr/>
          </p:nvSpPr>
          <p:spPr bwMode="auto">
            <a:xfrm>
              <a:off x="432" y="1116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08" name="Oval 329"/>
            <p:cNvSpPr>
              <a:spLocks noChangeArrowheads="1"/>
            </p:cNvSpPr>
            <p:nvPr/>
          </p:nvSpPr>
          <p:spPr bwMode="auto">
            <a:xfrm>
              <a:off x="288" y="82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509" name="Oval 330"/>
            <p:cNvSpPr>
              <a:spLocks noChangeArrowheads="1"/>
            </p:cNvSpPr>
            <p:nvPr/>
          </p:nvSpPr>
          <p:spPr bwMode="auto">
            <a:xfrm>
              <a:off x="864" y="124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8468" name="Group 331"/>
          <p:cNvGrpSpPr>
            <a:grpSpLocks/>
          </p:cNvGrpSpPr>
          <p:nvPr/>
        </p:nvGrpSpPr>
        <p:grpSpPr bwMode="auto">
          <a:xfrm>
            <a:off x="8001000" y="990600"/>
            <a:ext cx="1143000" cy="1162050"/>
            <a:chOff x="240" y="624"/>
            <a:chExt cx="720" cy="732"/>
          </a:xfrm>
        </p:grpSpPr>
        <p:sp>
          <p:nvSpPr>
            <p:cNvPr id="18486" name="Rectangle 332"/>
            <p:cNvSpPr>
              <a:spLocks noChangeArrowheads="1"/>
            </p:cNvSpPr>
            <p:nvPr/>
          </p:nvSpPr>
          <p:spPr bwMode="auto">
            <a:xfrm>
              <a:off x="240" y="636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87" name="Rectangle 333"/>
            <p:cNvSpPr>
              <a:spLocks noChangeArrowheads="1"/>
            </p:cNvSpPr>
            <p:nvPr/>
          </p:nvSpPr>
          <p:spPr bwMode="auto">
            <a:xfrm>
              <a:off x="720" y="72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88" name="Rectangle 334"/>
            <p:cNvSpPr>
              <a:spLocks noChangeArrowheads="1"/>
            </p:cNvSpPr>
            <p:nvPr/>
          </p:nvSpPr>
          <p:spPr bwMode="auto">
            <a:xfrm>
              <a:off x="720" y="1068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89" name="Rectangle 335"/>
            <p:cNvSpPr>
              <a:spLocks noChangeArrowheads="1"/>
            </p:cNvSpPr>
            <p:nvPr/>
          </p:nvSpPr>
          <p:spPr bwMode="auto">
            <a:xfrm>
              <a:off x="303" y="66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90" name="Rectangle 336"/>
            <p:cNvSpPr>
              <a:spLocks noChangeArrowheads="1"/>
            </p:cNvSpPr>
            <p:nvPr/>
          </p:nvSpPr>
          <p:spPr bwMode="auto">
            <a:xfrm>
              <a:off x="835" y="804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91" name="Rectangle 337"/>
            <p:cNvSpPr>
              <a:spLocks noChangeArrowheads="1"/>
            </p:cNvSpPr>
            <p:nvPr/>
          </p:nvSpPr>
          <p:spPr bwMode="auto">
            <a:xfrm>
              <a:off x="490" y="624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92" name="Oval 338"/>
            <p:cNvSpPr>
              <a:spLocks noChangeArrowheads="1"/>
            </p:cNvSpPr>
            <p:nvPr/>
          </p:nvSpPr>
          <p:spPr bwMode="auto">
            <a:xfrm>
              <a:off x="576" y="120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93" name="Rectangle 339"/>
            <p:cNvSpPr>
              <a:spLocks noChangeArrowheads="1"/>
            </p:cNvSpPr>
            <p:nvPr/>
          </p:nvSpPr>
          <p:spPr bwMode="auto">
            <a:xfrm>
              <a:off x="459" y="912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94" name="Oval 340"/>
            <p:cNvSpPr>
              <a:spLocks noChangeArrowheads="1"/>
            </p:cNvSpPr>
            <p:nvPr/>
          </p:nvSpPr>
          <p:spPr bwMode="auto">
            <a:xfrm>
              <a:off x="864" y="102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95" name="Oval 341"/>
            <p:cNvSpPr>
              <a:spLocks noChangeArrowheads="1"/>
            </p:cNvSpPr>
            <p:nvPr/>
          </p:nvSpPr>
          <p:spPr bwMode="auto">
            <a:xfrm>
              <a:off x="432" y="1116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96" name="Oval 342"/>
            <p:cNvSpPr>
              <a:spLocks noChangeArrowheads="1"/>
            </p:cNvSpPr>
            <p:nvPr/>
          </p:nvSpPr>
          <p:spPr bwMode="auto">
            <a:xfrm>
              <a:off x="288" y="82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97" name="Oval 343"/>
            <p:cNvSpPr>
              <a:spLocks noChangeArrowheads="1"/>
            </p:cNvSpPr>
            <p:nvPr/>
          </p:nvSpPr>
          <p:spPr bwMode="auto">
            <a:xfrm>
              <a:off x="864" y="124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8469" name="Group 344"/>
          <p:cNvGrpSpPr>
            <a:grpSpLocks/>
          </p:cNvGrpSpPr>
          <p:nvPr/>
        </p:nvGrpSpPr>
        <p:grpSpPr bwMode="auto">
          <a:xfrm>
            <a:off x="3962400" y="4800600"/>
            <a:ext cx="1143000" cy="1162050"/>
            <a:chOff x="240" y="624"/>
            <a:chExt cx="720" cy="732"/>
          </a:xfrm>
        </p:grpSpPr>
        <p:sp>
          <p:nvSpPr>
            <p:cNvPr id="18474" name="Rectangle 345"/>
            <p:cNvSpPr>
              <a:spLocks noChangeArrowheads="1"/>
            </p:cNvSpPr>
            <p:nvPr/>
          </p:nvSpPr>
          <p:spPr bwMode="auto">
            <a:xfrm>
              <a:off x="240" y="636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75" name="Rectangle 346"/>
            <p:cNvSpPr>
              <a:spLocks noChangeArrowheads="1"/>
            </p:cNvSpPr>
            <p:nvPr/>
          </p:nvSpPr>
          <p:spPr bwMode="auto">
            <a:xfrm>
              <a:off x="720" y="72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76" name="Rectangle 347"/>
            <p:cNvSpPr>
              <a:spLocks noChangeArrowheads="1"/>
            </p:cNvSpPr>
            <p:nvPr/>
          </p:nvSpPr>
          <p:spPr bwMode="auto">
            <a:xfrm>
              <a:off x="720" y="1068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77" name="Rectangle 348"/>
            <p:cNvSpPr>
              <a:spLocks noChangeArrowheads="1"/>
            </p:cNvSpPr>
            <p:nvPr/>
          </p:nvSpPr>
          <p:spPr bwMode="auto">
            <a:xfrm>
              <a:off x="303" y="660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78" name="Rectangle 349"/>
            <p:cNvSpPr>
              <a:spLocks noChangeArrowheads="1"/>
            </p:cNvSpPr>
            <p:nvPr/>
          </p:nvSpPr>
          <p:spPr bwMode="auto">
            <a:xfrm>
              <a:off x="835" y="804"/>
              <a:ext cx="62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79" name="Rectangle 350"/>
            <p:cNvSpPr>
              <a:spLocks noChangeArrowheads="1"/>
            </p:cNvSpPr>
            <p:nvPr/>
          </p:nvSpPr>
          <p:spPr bwMode="auto">
            <a:xfrm>
              <a:off x="490" y="624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80" name="Oval 351"/>
            <p:cNvSpPr>
              <a:spLocks noChangeArrowheads="1"/>
            </p:cNvSpPr>
            <p:nvPr/>
          </p:nvSpPr>
          <p:spPr bwMode="auto">
            <a:xfrm>
              <a:off x="576" y="120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81" name="Rectangle 352"/>
            <p:cNvSpPr>
              <a:spLocks noChangeArrowheads="1"/>
            </p:cNvSpPr>
            <p:nvPr/>
          </p:nvSpPr>
          <p:spPr bwMode="auto">
            <a:xfrm>
              <a:off x="459" y="912"/>
              <a:ext cx="63" cy="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82" name="Oval 353"/>
            <p:cNvSpPr>
              <a:spLocks noChangeArrowheads="1"/>
            </p:cNvSpPr>
            <p:nvPr/>
          </p:nvSpPr>
          <p:spPr bwMode="auto">
            <a:xfrm>
              <a:off x="864" y="1020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83" name="Oval 354"/>
            <p:cNvSpPr>
              <a:spLocks noChangeArrowheads="1"/>
            </p:cNvSpPr>
            <p:nvPr/>
          </p:nvSpPr>
          <p:spPr bwMode="auto">
            <a:xfrm>
              <a:off x="432" y="1116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84" name="Oval 355"/>
            <p:cNvSpPr>
              <a:spLocks noChangeArrowheads="1"/>
            </p:cNvSpPr>
            <p:nvPr/>
          </p:nvSpPr>
          <p:spPr bwMode="auto">
            <a:xfrm>
              <a:off x="288" y="82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18485" name="Oval 356"/>
            <p:cNvSpPr>
              <a:spLocks noChangeArrowheads="1"/>
            </p:cNvSpPr>
            <p:nvPr/>
          </p:nvSpPr>
          <p:spPr bwMode="auto">
            <a:xfrm>
              <a:off x="864" y="1248"/>
              <a:ext cx="63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graphicFrame>
        <p:nvGraphicFramePr>
          <p:cNvPr id="18470" name="Object 1"/>
          <p:cNvGraphicFramePr>
            <a:graphicFrameLocks noChangeAspect="1"/>
          </p:cNvGraphicFramePr>
          <p:nvPr/>
        </p:nvGraphicFramePr>
        <p:xfrm>
          <a:off x="4376738" y="3062288"/>
          <a:ext cx="6524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66584" imgH="228501" progId="Equation.3">
                  <p:embed/>
                </p:oleObj>
              </mc:Choice>
              <mc:Fallback>
                <p:oleObj name="公式" r:id="rId16" imgW="266584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3062288"/>
                        <a:ext cx="6524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2" name="Object 2"/>
          <p:cNvGraphicFramePr>
            <a:graphicFrameLocks noChangeAspect="1"/>
          </p:cNvGraphicFramePr>
          <p:nvPr/>
        </p:nvGraphicFramePr>
        <p:xfrm>
          <a:off x="2566988" y="3492500"/>
          <a:ext cx="622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53890" imgH="228501" progId="Equation.3">
                  <p:embed/>
                </p:oleObj>
              </mc:Choice>
              <mc:Fallback>
                <p:oleObj name="公式" r:id="rId18" imgW="253890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492500"/>
                        <a:ext cx="622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C49480-2F60-4046-A980-B0D0B89137D1}"/>
              </a:ext>
            </a:extLst>
          </p:cNvPr>
          <p:cNvSpPr txBox="1"/>
          <p:nvPr/>
        </p:nvSpPr>
        <p:spPr>
          <a:xfrm>
            <a:off x="132648" y="5416887"/>
            <a:ext cx="458349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Main steps: Find</a:t>
            </a:r>
          </a:p>
          <a:p>
            <a:r>
              <a:rPr lang="en-US" dirty="0"/>
              <a:t>Weak classifiers </a:t>
            </a:r>
            <a:r>
              <a:rPr lang="en-US" i="1" dirty="0"/>
              <a:t>h()</a:t>
            </a:r>
            <a:r>
              <a:rPr lang="en-US" i="1" baseline="-25000" dirty="0">
                <a:sym typeface="Symbol" panose="05050102010706020507" pitchFamily="18" charset="2"/>
              </a:rPr>
              <a:t>t=1,2,3,..,T</a:t>
            </a:r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Weights or confidents values  </a:t>
            </a:r>
            <a:r>
              <a:rPr lang="en-US" i="1" baseline="-25000" dirty="0">
                <a:sym typeface="Symbol" panose="05050102010706020507" pitchFamily="18" charset="2"/>
              </a:rPr>
              <a:t>t=1,2,3,..,T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74406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A</a:t>
            </a:r>
            <a:r>
              <a:rPr lang="en-US"/>
              <a:t>daboost</a:t>
            </a:r>
            <a:r>
              <a:rPr lang="en-US" dirty="0"/>
              <a:t> algorithm</a:t>
            </a:r>
            <a:br>
              <a:rPr lang="en-US" dirty="0"/>
            </a:br>
            <a:r>
              <a:rPr lang="en-US" dirty="0"/>
              <a:t>N=samples, D=dimension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32288" y="136061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Initialization: Treat all samples equal weight</a:t>
            </a:r>
          </a:p>
          <a:p>
            <a:r>
              <a:rPr lang="en-US" sz="2800" dirty="0"/>
              <a:t>Loop t=1 to T {</a:t>
            </a:r>
          </a:p>
          <a:p>
            <a:pPr lvl="1"/>
            <a:r>
              <a:rPr lang="en-US" sz="2400" dirty="0"/>
              <a:t>From samples, find the best weak classifier  that has the smallest error </a:t>
            </a:r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r>
              <a:rPr lang="en-US" sz="2400" dirty="0"/>
              <a:t>() . The search space of h() is D*2*N-1 (will explain later)</a:t>
            </a:r>
          </a:p>
          <a:p>
            <a:pPr lvl="1"/>
            <a:r>
              <a:rPr lang="en-US" sz="2400" dirty="0"/>
              <a:t>Find weight(confident value </a:t>
            </a:r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t</a:t>
            </a:r>
            <a:r>
              <a:rPr lang="en-US" sz="2400" dirty="0">
                <a:sym typeface="Symbol" panose="05050102010706020507" pitchFamily="18" charset="2"/>
              </a:rPr>
              <a:t>) </a:t>
            </a:r>
            <a:r>
              <a:rPr lang="en-US" sz="2400" dirty="0"/>
              <a:t>for </a:t>
            </a:r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Readjust weight for each sample for t+1 based on:</a:t>
            </a:r>
          </a:p>
          <a:p>
            <a:pPr lvl="2"/>
            <a:r>
              <a:rPr lang="en-US" sz="2000" dirty="0"/>
              <a:t>Correctly classified by </a:t>
            </a:r>
            <a:r>
              <a:rPr lang="en-US" sz="2000" dirty="0" err="1"/>
              <a:t>h</a:t>
            </a:r>
            <a:r>
              <a:rPr lang="en-US" sz="2000" baseline="-25000" dirty="0" err="1"/>
              <a:t>t</a:t>
            </a:r>
            <a:r>
              <a:rPr lang="en-US" sz="2000" dirty="0"/>
              <a:t>() will decrease weight</a:t>
            </a:r>
          </a:p>
          <a:p>
            <a:pPr lvl="2"/>
            <a:r>
              <a:rPr lang="en-US" sz="2000" dirty="0"/>
              <a:t>Incorrectly classified by </a:t>
            </a:r>
            <a:r>
              <a:rPr lang="en-US" sz="2000" dirty="0" err="1"/>
              <a:t>h</a:t>
            </a:r>
            <a:r>
              <a:rPr lang="en-US" sz="2000" baseline="-25000" dirty="0" err="1"/>
              <a:t>t</a:t>
            </a:r>
            <a:r>
              <a:rPr lang="en-US" sz="2000" dirty="0"/>
              <a:t>() will increase weight</a:t>
            </a:r>
          </a:p>
          <a:p>
            <a:pPr lvl="1"/>
            <a:r>
              <a:rPr lang="en-US" sz="2400" dirty="0"/>
              <a:t>Stop if all (or most) samples are correctly classified by the strong classifier </a:t>
            </a:r>
            <a:r>
              <a:rPr lang="en-US" sz="2400" i="1" dirty="0"/>
              <a:t>H(x)</a:t>
            </a:r>
            <a:r>
              <a:rPr lang="en-US" sz="2400" dirty="0"/>
              <a:t> at by setting T= current t.</a:t>
            </a:r>
          </a:p>
          <a:p>
            <a:r>
              <a:rPr lang="en-US" sz="2800" dirty="0"/>
              <a:t>}</a:t>
            </a:r>
          </a:p>
          <a:p>
            <a:pPr marL="914400" lvl="2" indent="0">
              <a:buNone/>
            </a:pPr>
            <a:endParaRPr lang="en-US" sz="2000" dirty="0"/>
          </a:p>
          <a:p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67DD-4AA9-4668-BBA2-76C012BE1CE1}" type="slidenum">
              <a:rPr lang="en-US" altLang="en-US" smtClean="0"/>
              <a:pPr/>
              <a:t>21</a:t>
            </a:fld>
            <a:endParaRPr lang="en-US" altLang="en-US"/>
          </a:p>
        </p:txBody>
      </p:sp>
      <p:graphicFrame>
        <p:nvGraphicFramePr>
          <p:cNvPr id="13" name="Object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717393"/>
              </p:ext>
            </p:extLst>
          </p:nvPr>
        </p:nvGraphicFramePr>
        <p:xfrm>
          <a:off x="439994" y="5743792"/>
          <a:ext cx="2514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685800" progId="Equation.3">
                  <p:embed/>
                </p:oleObj>
              </mc:Choice>
              <mc:Fallback>
                <p:oleObj name="Equation" r:id="rId2" imgW="1676160" imgH="685800" progId="Equation.3">
                  <p:embed/>
                  <p:pic>
                    <p:nvPicPr>
                      <p:cNvPr id="18435" name="Object 2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94" y="5743792"/>
                        <a:ext cx="2514600" cy="1028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5E0BDB-0BA6-4801-A2EF-FAB391F05063}"/>
              </a:ext>
            </a:extLst>
          </p:cNvPr>
          <p:cNvSpPr txBox="1"/>
          <p:nvPr/>
        </p:nvSpPr>
        <p:spPr>
          <a:xfrm>
            <a:off x="3112288" y="5295164"/>
            <a:ext cx="58977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TW" sz="1800" dirty="0"/>
              <a:t>What is sign()? </a:t>
            </a:r>
          </a:p>
          <a:p>
            <a:r>
              <a:rPr lang="pt-BR" altLang="zh-TW" sz="1800" dirty="0"/>
              <a:t>Answer: check the sign of the number, examples:</a:t>
            </a:r>
          </a:p>
          <a:p>
            <a:r>
              <a:rPr lang="pt-BR" altLang="zh-TW" sz="1800" dirty="0"/>
              <a:t>Sign(+0.123)=sign(10000056)=sign(0.0000000001)= +1</a:t>
            </a:r>
          </a:p>
          <a:p>
            <a:r>
              <a:rPr lang="pt-BR" altLang="zh-TW" sz="1800" dirty="0"/>
              <a:t>Sign(-1200) = sign(-0.000001)=sign(-12345000000)= -1</a:t>
            </a:r>
          </a:p>
          <a:p>
            <a:r>
              <a:rPr lang="pt-BR" altLang="zh-TW" sz="1800" dirty="0"/>
              <a:t>The absolute values are irrelevant.</a:t>
            </a:r>
            <a:endParaRPr lang="en-US" sz="1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294B2B-81F2-470B-9D14-B8B96AF704E3}"/>
              </a:ext>
            </a:extLst>
          </p:cNvPr>
          <p:cNvCxnSpPr/>
          <p:nvPr/>
        </p:nvCxnSpPr>
        <p:spPr>
          <a:xfrm flipH="1">
            <a:off x="838200" y="5181600"/>
            <a:ext cx="16002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6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2133600" cy="1362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1800" cap="none" dirty="0"/>
              <a:t>THE </a:t>
            </a:r>
            <a:br>
              <a:rPr lang="en-US" altLang="zh-CN" sz="1800" cap="none" dirty="0"/>
            </a:br>
            <a:r>
              <a:rPr lang="en-US" altLang="zh-CN" sz="1800" cap="none" dirty="0"/>
              <a:t>ADABOOST</a:t>
            </a:r>
            <a:br>
              <a:rPr lang="en-US" altLang="zh-CN" sz="1800" cap="none" dirty="0"/>
            </a:br>
            <a:r>
              <a:rPr lang="en-US" altLang="zh-CN" sz="1800" cap="none" dirty="0"/>
              <a:t>ALGORITHM</a:t>
            </a:r>
            <a:br>
              <a:rPr lang="en-US" altLang="zh-CN" sz="1800" cap="none" dirty="0"/>
            </a:br>
            <a:r>
              <a:rPr lang="en-US" altLang="zh-CN" sz="1800" cap="none" dirty="0"/>
              <a:t>(will explain this algorithm in the following slides)</a:t>
            </a:r>
            <a:endParaRPr lang="zh-CN" altLang="en-US" sz="1800" cap="none" dirty="0"/>
          </a:p>
        </p:txBody>
      </p:sp>
      <p:sp>
        <p:nvSpPr>
          <p:cNvPr id="19459" name="Text Placeholder 3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33412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CAE591-FA4C-4112-A7B9-572164F864F7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111250" y="398463"/>
            <a:ext cx="1447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charset="0"/>
              </a:rPr>
              <a:t>Initialization</a:t>
            </a:r>
          </a:p>
        </p:txBody>
      </p:sp>
      <p:sp>
        <p:nvSpPr>
          <p:cNvPr id="19463" name="AutoShape 7"/>
          <p:cNvSpPr>
            <a:spLocks/>
          </p:cNvSpPr>
          <p:nvPr/>
        </p:nvSpPr>
        <p:spPr bwMode="auto">
          <a:xfrm>
            <a:off x="2286000" y="990600"/>
            <a:ext cx="304800" cy="5105400"/>
          </a:xfrm>
          <a:prstGeom prst="leftBrace">
            <a:avLst>
              <a:gd name="adj1" fmla="val 1291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19464" name="AutoShape 8"/>
          <p:cNvSpPr>
            <a:spLocks/>
          </p:cNvSpPr>
          <p:nvPr/>
        </p:nvSpPr>
        <p:spPr bwMode="auto">
          <a:xfrm>
            <a:off x="2573338" y="76200"/>
            <a:ext cx="76200" cy="6096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62000" y="3352800"/>
            <a:ext cx="14478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charset="0"/>
              </a:rPr>
              <a:t>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charset="0"/>
              </a:rPr>
              <a:t>Training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charset="0"/>
              </a:rPr>
              <a:t>loop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381000" y="6267450"/>
            <a:ext cx="1981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charset="0"/>
              </a:rPr>
              <a:t>The final strong classifier</a:t>
            </a:r>
          </a:p>
        </p:txBody>
      </p:sp>
      <p:sp>
        <p:nvSpPr>
          <p:cNvPr id="19467" name="AutoShape 12"/>
          <p:cNvSpPr>
            <a:spLocks/>
          </p:cNvSpPr>
          <p:nvPr/>
        </p:nvSpPr>
        <p:spPr bwMode="auto">
          <a:xfrm>
            <a:off x="2362200" y="62484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1946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graphicFrame>
        <p:nvGraphicFramePr>
          <p:cNvPr id="19470" name="Object 1"/>
          <p:cNvGraphicFramePr>
            <a:graphicFrameLocks noChangeAspect="1"/>
          </p:cNvGraphicFramePr>
          <p:nvPr/>
        </p:nvGraphicFramePr>
        <p:xfrm>
          <a:off x="2743200" y="6324600"/>
          <a:ext cx="299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97200" imgH="457200" progId="Equation.3">
                  <p:embed/>
                </p:oleObj>
              </mc:Choice>
              <mc:Fallback>
                <p:oleObj name="Equation" r:id="rId3" imgW="29972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324600"/>
                        <a:ext cx="299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47431"/>
              </p:ext>
            </p:extLst>
          </p:nvPr>
        </p:nvGraphicFramePr>
        <p:xfrm>
          <a:off x="2774950" y="63500"/>
          <a:ext cx="5880100" cy="621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79880" imgH="6210000" progId="Equation.3">
                  <p:embed/>
                </p:oleObj>
              </mc:Choice>
              <mc:Fallback>
                <p:oleObj name="Equation" r:id="rId5" imgW="5879880" imgH="6210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63500"/>
                        <a:ext cx="5880100" cy="6210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Overview: Initialization</a:t>
            </a:r>
          </a:p>
        </p:txBody>
      </p:sp>
      <p:sp>
        <p:nvSpPr>
          <p:cNvPr id="2048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EEB609-8797-41AD-AF5D-2CDF03009690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latin typeface="Garamond" pitchFamily="18" charset="0"/>
            </a:endParaRPr>
          </a:p>
        </p:txBody>
      </p:sp>
      <p:graphicFrame>
        <p:nvGraphicFramePr>
          <p:cNvPr id="2048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468543"/>
              </p:ext>
            </p:extLst>
          </p:nvPr>
        </p:nvGraphicFramePr>
        <p:xfrm>
          <a:off x="838200" y="1417638"/>
          <a:ext cx="7559675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1600200" progId="Equation.3">
                  <p:embed/>
                </p:oleObj>
              </mc:Choice>
              <mc:Fallback>
                <p:oleObj name="Equation" r:id="rId2" imgW="3238200" imgH="160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17638"/>
                        <a:ext cx="7559675" cy="373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Overview: 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t</a:t>
            </a:r>
            <a:r>
              <a:rPr lang="en-US" altLang="zh-CN" i="1" dirty="0"/>
              <a:t>(</a:t>
            </a:r>
            <a:r>
              <a:rPr lang="en-US" altLang="zh-CN" i="1" dirty="0" err="1"/>
              <a:t>i</a:t>
            </a:r>
            <a:r>
              <a:rPr lang="en-US" altLang="zh-CN" i="1" dirty="0"/>
              <a:t>)</a:t>
            </a:r>
            <a:r>
              <a:rPr lang="en-US" altLang="zh-CN" dirty="0"/>
              <a:t> =weight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D</a:t>
            </a:r>
            <a:r>
              <a:rPr lang="en-US" altLang="zh-CN" i="1" baseline="-25000"/>
              <a:t>t</a:t>
            </a:r>
            <a:r>
              <a:rPr lang="en-US" altLang="zh-CN" i="1"/>
              <a:t>(i) </a:t>
            </a:r>
            <a:r>
              <a:rPr lang="en-US" altLang="zh-CN"/>
              <a:t>= </a:t>
            </a:r>
            <a:r>
              <a:rPr lang="en-US" altLang="zh-CN" sz="3600"/>
              <a:t>probability distribution </a:t>
            </a:r>
            <a:r>
              <a:rPr lang="en-US" altLang="zh-CN"/>
              <a:t>of the </a:t>
            </a:r>
            <a:r>
              <a:rPr lang="en-US" altLang="zh-CN" i="1"/>
              <a:t>i-th</a:t>
            </a:r>
            <a:r>
              <a:rPr lang="en-US" altLang="zh-CN"/>
              <a:t> training sample at time</a:t>
            </a:r>
            <a:r>
              <a:rPr lang="en-US" altLang="zh-CN" i="1"/>
              <a:t> t . i=1,2…n.</a:t>
            </a:r>
          </a:p>
          <a:p>
            <a:pPr eaLnBrk="1" hangingPunct="1"/>
            <a:r>
              <a:rPr lang="en-US" altLang="zh-CN"/>
              <a:t>It shows how much you trust this sample.</a:t>
            </a:r>
          </a:p>
          <a:p>
            <a:pPr eaLnBrk="1" hangingPunct="1"/>
            <a:r>
              <a:rPr lang="en-US" altLang="zh-CN"/>
              <a:t>At </a:t>
            </a:r>
            <a:r>
              <a:rPr lang="en-US" altLang="zh-CN" i="1"/>
              <a:t>t=1</a:t>
            </a:r>
            <a:r>
              <a:rPr lang="en-US" altLang="zh-CN"/>
              <a:t>, all samples are the same with equal weight. </a:t>
            </a:r>
            <a:r>
              <a:rPr lang="en-US" altLang="zh-CN" i="1"/>
              <a:t>D</a:t>
            </a:r>
            <a:r>
              <a:rPr lang="en-US" altLang="zh-CN" i="1" baseline="-25000"/>
              <a:t>t=1</a:t>
            </a:r>
            <a:r>
              <a:rPr lang="en-US" altLang="zh-CN" i="1"/>
              <a:t>(all i)</a:t>
            </a:r>
            <a:r>
              <a:rPr lang="en-US" altLang="zh-CN"/>
              <a:t> are the same </a:t>
            </a:r>
          </a:p>
          <a:p>
            <a:pPr eaLnBrk="1" hangingPunct="1"/>
            <a:r>
              <a:rPr lang="en-US" altLang="zh-CN"/>
              <a:t>At </a:t>
            </a:r>
            <a:r>
              <a:rPr lang="en-US" altLang="zh-CN" i="1"/>
              <a:t>t </a:t>
            </a:r>
            <a:r>
              <a:rPr lang="en-US" altLang="zh-CN" i="1">
                <a:sym typeface="Symbol" pitchFamily="18" charset="2"/>
              </a:rPr>
              <a:t>&gt;</a:t>
            </a:r>
            <a:r>
              <a:rPr lang="en-US" altLang="zh-CN" i="1"/>
              <a:t>1</a:t>
            </a:r>
            <a:r>
              <a:rPr lang="en-US" altLang="zh-CN"/>
              <a:t> , </a:t>
            </a:r>
            <a:r>
              <a:rPr lang="en-US" altLang="zh-CN" i="1"/>
              <a:t>D</a:t>
            </a:r>
            <a:r>
              <a:rPr lang="en-US" altLang="zh-CN" i="1" baseline="-25000"/>
              <a:t>t&gt;1</a:t>
            </a:r>
            <a:r>
              <a:rPr lang="en-US" altLang="zh-CN" i="1"/>
              <a:t>(i)</a:t>
            </a:r>
            <a:r>
              <a:rPr lang="en-US" altLang="zh-CN"/>
              <a:t> will be modified, we will see later.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400C1E-AC31-4AC5-8209-DAB39CEB8470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/>
              <a:t>Overview: Main loop </a:t>
            </a:r>
            <a:br>
              <a:rPr lang="en-US" altLang="en-US" sz="2800" dirty="0"/>
            </a:br>
            <a:r>
              <a:rPr lang="en-US" altLang="en-US" sz="2800" dirty="0"/>
              <a:t>(step1,2,3) </a:t>
            </a:r>
            <a:br>
              <a:rPr lang="en-US" altLang="en-US" sz="2800" dirty="0"/>
            </a:br>
            <a:r>
              <a:rPr lang="en-US" altLang="en-US" sz="2800" i="1" dirty="0"/>
              <a:t>t</a:t>
            </a:r>
            <a:r>
              <a:rPr lang="en-US" altLang="en-US" sz="2800" dirty="0"/>
              <a:t> is the index for the weak classifier at stage </a:t>
            </a:r>
            <a:r>
              <a:rPr lang="en-US" altLang="en-US" sz="2800" i="1" dirty="0"/>
              <a:t>t</a:t>
            </a:r>
            <a:r>
              <a:rPr lang="en-US" altLang="en-US" sz="2800" dirty="0"/>
              <a:t>,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the number of weak classifiers (NWC) needed</a:t>
            </a:r>
          </a:p>
        </p:txBody>
      </p:sp>
      <p:graphicFrame>
        <p:nvGraphicFramePr>
          <p:cNvPr id="22531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685800" y="1828800"/>
          <a:ext cx="81153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16600" imgH="2667000" progId="Equation.3">
                  <p:embed/>
                </p:oleObj>
              </mc:Choice>
              <mc:Fallback>
                <p:oleObj name="公式" r:id="rId2" imgW="5816600" imgH="2667000" progId="Equation.3">
                  <p:embed/>
                  <p:pic>
                    <p:nvPicPr>
                      <p:cNvPr id="0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8115300" cy="372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5888D6-0410-4AFD-A048-43C1D4135240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5410200"/>
            <a:ext cx="2438400" cy="1016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 err="1"/>
              <a:t>Z</a:t>
            </a:r>
            <a:r>
              <a:rPr lang="en-US" i="1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= normalization factor it will be discussed later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352800" y="5105400"/>
            <a:ext cx="1752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6397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800" dirty="0"/>
              <a:t>Overview: </a:t>
            </a:r>
            <a:r>
              <a:rPr lang="en-US" altLang="en-US" sz="2500" dirty="0"/>
              <a:t>Main Loop Step 4 (updated) </a:t>
            </a:r>
            <a:br>
              <a:rPr lang="en-US" altLang="en-US" sz="2500" dirty="0"/>
            </a:br>
            <a:endParaRPr lang="en-US" altLang="en-US" sz="2500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altLang="zh-HK" dirty="0"/>
              <a:t>Step 4 in  English:</a:t>
            </a:r>
          </a:p>
          <a:p>
            <a:r>
              <a:rPr lang="en-US" altLang="zh-HK" dirty="0"/>
              <a:t>If all training samples </a:t>
            </a:r>
            <a:r>
              <a:rPr lang="en-US" altLang="zh-HK" i="1" dirty="0"/>
              <a:t>x</a:t>
            </a:r>
            <a:r>
              <a:rPr lang="en-US" altLang="zh-HK" i="1" baseline="-25000" dirty="0"/>
              <a:t>i</a:t>
            </a:r>
            <a:r>
              <a:rPr lang="en-US" altLang="zh-HK" baseline="-25000" dirty="0"/>
              <a:t>=1,..,all</a:t>
            </a:r>
            <a:r>
              <a:rPr lang="en-US" altLang="zh-HK" dirty="0"/>
              <a:t> are correctly classified by </a:t>
            </a:r>
            <a:r>
              <a:rPr lang="en-US" altLang="zh-HK" i="1" dirty="0"/>
              <a:t>H(),then stop the training</a:t>
            </a:r>
            <a:r>
              <a:rPr lang="en-US" altLang="zh-HK" dirty="0"/>
              <a:t>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59E94D-7920-4253-A616-F7C7170AF150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latin typeface="Garamond" pitchFamily="18" charset="0"/>
            </a:endParaRPr>
          </a:p>
        </p:txBody>
      </p:sp>
      <p:graphicFrame>
        <p:nvGraphicFramePr>
          <p:cNvPr id="235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613253"/>
              </p:ext>
            </p:extLst>
          </p:nvPr>
        </p:nvGraphicFramePr>
        <p:xfrm>
          <a:off x="654050" y="3124200"/>
          <a:ext cx="7235825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952200" progId="Equation.3">
                  <p:embed/>
                </p:oleObj>
              </mc:Choice>
              <mc:Fallback>
                <p:oleObj name="Equation" r:id="rId2" imgW="426708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124200"/>
                        <a:ext cx="7235825" cy="1614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/>
          <p:cNvGraphicFramePr>
            <a:graphicFrameLocks noChangeAspect="1"/>
          </p:cNvGraphicFramePr>
          <p:nvPr/>
        </p:nvGraphicFramePr>
        <p:xfrm>
          <a:off x="685800" y="5029200"/>
          <a:ext cx="65770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300" imgH="457200" progId="Equation.3">
                  <p:embed/>
                </p:oleObj>
              </mc:Choice>
              <mc:Fallback>
                <p:oleObj name="Equation" r:id="rId4" imgW="3035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29200"/>
                        <a:ext cx="6577013" cy="99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Note: To find Normalization factor </a:t>
            </a:r>
            <a:r>
              <a:rPr lang="en-US" altLang="zh-CN" sz="3200" i="1" dirty="0" err="1"/>
              <a:t>Z</a:t>
            </a:r>
            <a:r>
              <a:rPr lang="en-US" altLang="zh-CN" sz="3200" i="1" baseline="-25000" dirty="0" err="1"/>
              <a:t>t</a:t>
            </a:r>
            <a:r>
              <a:rPr lang="en-US" altLang="zh-CN" sz="3200" baseline="-25000" dirty="0"/>
              <a:t> </a:t>
            </a:r>
            <a:r>
              <a:rPr lang="en-US" altLang="zh-CN" sz="3200" dirty="0"/>
              <a:t>in step3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7709292"/>
              </p:ext>
            </p:extLst>
          </p:nvPr>
        </p:nvGraphicFramePr>
        <p:xfrm>
          <a:off x="533400" y="2878002"/>
          <a:ext cx="6650038" cy="32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46440" imgH="2247840" progId="Equation.3">
                  <p:embed/>
                </p:oleObj>
              </mc:Choice>
              <mc:Fallback>
                <p:oleObj name="Equation" r:id="rId3" imgW="4546440" imgH="224784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78002"/>
                        <a:ext cx="6650038" cy="3287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6400" y="1143000"/>
          <a:ext cx="4572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43100" imgH="228600" progId="Equation.3">
                  <p:embed/>
                </p:oleObj>
              </mc:Choice>
              <mc:Fallback>
                <p:oleObj name="Equation" r:id="rId5" imgW="1943100" imgH="228600" progId="Equation.3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4572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458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EF3741-0F97-4ABF-BF81-6F4DCD97AB19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24583" name="Text Box 16"/>
          <p:cNvSpPr txBox="1">
            <a:spLocks noChangeArrowheads="1"/>
          </p:cNvSpPr>
          <p:nvPr/>
        </p:nvSpPr>
        <p:spPr bwMode="auto">
          <a:xfrm>
            <a:off x="885825" y="838200"/>
            <a:ext cx="75834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Arial" charset="0"/>
              </a:rPr>
              <a:t>AdaBoost</a:t>
            </a:r>
            <a:r>
              <a:rPr lang="en-US" altLang="en-US" sz="2000" dirty="0">
                <a:latin typeface="Arial" charset="0"/>
              </a:rPr>
              <a:t> chooses this </a:t>
            </a:r>
            <a:r>
              <a:rPr lang="en-US" altLang="en-US" sz="2000" dirty="0" err="1">
                <a:latin typeface="Arial" charset="0"/>
              </a:rPr>
              <a:t>weight_update</a:t>
            </a:r>
            <a:r>
              <a:rPr lang="en-US" altLang="en-US" sz="2000" dirty="0">
                <a:latin typeface="Arial" charset="0"/>
              </a:rPr>
              <a:t> function deliberately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Because the idea is,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Arial" charset="0"/>
              </a:rPr>
              <a:t>when a training sample is correctly classified, weight decreases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000" dirty="0">
                <a:latin typeface="Arial" charset="0"/>
              </a:rPr>
              <a:t>when a training sample is incorrectly classified, weight increases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382000" y="2133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534400" y="2514600"/>
            <a:ext cx="0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8B944F-EEC6-4008-87D3-5B8B4ACBD249}"/>
                  </a:ext>
                </a:extLst>
              </p:cNvPr>
              <p:cNvSpPr txBox="1"/>
              <p:nvPr/>
            </p:nvSpPr>
            <p:spPr>
              <a:xfrm>
                <a:off x="7203130" y="3793117"/>
                <a:ext cx="194087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Note: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It is called the natural 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Exponential 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8B944F-EEC6-4008-87D3-5B8B4ACB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130" y="3793117"/>
                <a:ext cx="1940870" cy="2246769"/>
              </a:xfrm>
              <a:prstGeom prst="rect">
                <a:avLst/>
              </a:prstGeom>
              <a:blipFill>
                <a:blip r:embed="rId8"/>
                <a:stretch>
                  <a:fillRect l="-3459" t="-1084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400"/>
              <a:t>An example</a:t>
            </a:r>
            <a:r>
              <a:rPr lang="en-US" altLang="zh-CN" sz="3400"/>
              <a:t> to show how Adaboost works</a:t>
            </a:r>
            <a:endParaRPr lang="en-US" altLang="en-US" sz="3400"/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00600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Training,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Present ten samples to the system :[xi={</a:t>
            </a:r>
            <a:r>
              <a:rPr lang="en-US" altLang="en-US" sz="2000" dirty="0" err="1"/>
              <a:t>ui,vi</a:t>
            </a:r>
            <a:r>
              <a:rPr lang="en-US" altLang="en-US" sz="2000" dirty="0"/>
              <a:t>},</a:t>
            </a:r>
            <a:r>
              <a:rPr lang="en-US" altLang="en-US" sz="2000" dirty="0" err="1"/>
              <a:t>yi</a:t>
            </a:r>
            <a:r>
              <a:rPr lang="en-US" altLang="en-US" sz="2000" dirty="0"/>
              <a:t>={’+’ or ‘-’}]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5 +</a:t>
            </a:r>
            <a:r>
              <a:rPr lang="en-US" altLang="en-US" sz="1800" dirty="0" err="1"/>
              <a:t>ve</a:t>
            </a:r>
            <a:r>
              <a:rPr lang="en-US" altLang="en-US" sz="1800" dirty="0"/>
              <a:t> (blue, diamond) samples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5 –</a:t>
            </a:r>
            <a:r>
              <a:rPr lang="en-US" altLang="en-US" sz="1800" dirty="0" err="1"/>
              <a:t>ve</a:t>
            </a:r>
            <a:r>
              <a:rPr lang="en-US" altLang="en-US" sz="1800" dirty="0"/>
              <a:t> (red,  circle) samples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Train up the classification system.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Detection example: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Give an input </a:t>
            </a:r>
            <a:r>
              <a:rPr lang="en-US" altLang="en-US" sz="1800" dirty="0" err="1"/>
              <a:t>xj</a:t>
            </a:r>
            <a:r>
              <a:rPr lang="en-US" altLang="en-US" sz="1800" dirty="0"/>
              <a:t>=(1.5,3.4)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The system will tell you it is ‘+’ or ‘-’. E.g. Face or non-face.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Example: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/>
              <a:t>You may treat u</a:t>
            </a:r>
            <a:r>
              <a:rPr lang="en-US" altLang="zh-CN" sz="2000" dirty="0"/>
              <a:t>=skills, </a:t>
            </a:r>
            <a:r>
              <a:rPr lang="en-US" altLang="zh-CN" sz="2000" i="1" dirty="0"/>
              <a:t>v</a:t>
            </a:r>
            <a:r>
              <a:rPr lang="en-US" altLang="zh-CN" sz="2000" dirty="0"/>
              <a:t>=height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Classification task: suitability to play in a school basketball team. </a:t>
            </a:r>
            <a:endParaRPr lang="en-US" altLang="en-US" sz="20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B8D673-B2C2-41BF-A645-A62A73039B82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334000" y="1143000"/>
            <a:ext cx="20796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[xi={-0.48,0},yi=’+’]</a:t>
            </a:r>
          </a:p>
        </p:txBody>
      </p:sp>
      <p:sp>
        <p:nvSpPr>
          <p:cNvPr id="25607" name="Line 8"/>
          <p:cNvSpPr>
            <a:spLocks noChangeShapeType="1"/>
          </p:cNvSpPr>
          <p:nvPr/>
        </p:nvSpPr>
        <p:spPr bwMode="auto">
          <a:xfrm flipH="1">
            <a:off x="6172200" y="1600200"/>
            <a:ext cx="304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6705600" y="5105400"/>
            <a:ext cx="22193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[xi={-0.2,-0.5},yi=’+’]</a:t>
            </a:r>
          </a:p>
        </p:txBody>
      </p:sp>
      <p:sp>
        <p:nvSpPr>
          <p:cNvPr id="25609" name="Line 10"/>
          <p:cNvSpPr>
            <a:spLocks noChangeShapeType="1"/>
          </p:cNvSpPr>
          <p:nvPr/>
        </p:nvSpPr>
        <p:spPr bwMode="auto">
          <a:xfrm flipH="1" flipV="1">
            <a:off x="6781800" y="42672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>
            <a:off x="5257800" y="50292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5715000" y="50292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u-axis</a:t>
            </a:r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 flipV="1">
            <a:off x="5181600" y="1447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572000" y="10668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v-axis</a:t>
            </a:r>
          </a:p>
        </p:txBody>
      </p:sp>
      <p:pic>
        <p:nvPicPr>
          <p:cNvPr id="2561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924300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400" dirty="0"/>
              <a:t>Initialization</a:t>
            </a:r>
            <a:r>
              <a:rPr lang="en-US" altLang="zh-CN" sz="3400" dirty="0"/>
              <a:t> </a:t>
            </a:r>
            <a:endParaRPr lang="en-US" altLang="en-US" sz="34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200400"/>
            <a:ext cx="6858000" cy="2930525"/>
          </a:xfrm>
        </p:spPr>
        <p:txBody>
          <a:bodyPr/>
          <a:lstStyle/>
          <a:p>
            <a:pPr eaLnBrk="1" hangingPunct="1"/>
            <a:r>
              <a:rPr lang="en-US" altLang="en-US" sz="2600"/>
              <a:t>M=5 +ve (blue, diamond) samples</a:t>
            </a:r>
          </a:p>
          <a:p>
            <a:pPr eaLnBrk="1" hangingPunct="1"/>
            <a:r>
              <a:rPr lang="en-US" altLang="en-US" sz="2600"/>
              <a:t>L=5 –ve (red,  circle) samples</a:t>
            </a:r>
          </a:p>
          <a:p>
            <a:pPr eaLnBrk="1" hangingPunct="1"/>
            <a:r>
              <a:rPr lang="en-US" altLang="en-US" sz="2600"/>
              <a:t>n=M+L=10 (usually make M</a:t>
            </a:r>
            <a:r>
              <a:rPr lang="en-US" altLang="en-US" sz="2600">
                <a:sym typeface="Symbol" pitchFamily="18" charset="2"/>
              </a:rPr>
              <a:t></a:t>
            </a:r>
            <a:r>
              <a:rPr lang="en-US" altLang="en-US" sz="2600"/>
              <a:t>N)</a:t>
            </a:r>
          </a:p>
          <a:p>
            <a:pPr eaLnBrk="1" hangingPunct="1"/>
            <a:r>
              <a:rPr lang="en-US" altLang="en-US" sz="2600"/>
              <a:t>Initialize </a:t>
            </a:r>
            <a:r>
              <a:rPr lang="en-US" altLang="zh-CN" sz="2600"/>
              <a:t>weight </a:t>
            </a:r>
            <a:r>
              <a:rPr lang="en-US" altLang="en-US" sz="2600"/>
              <a:t>D</a:t>
            </a:r>
            <a:r>
              <a:rPr lang="en-US" altLang="en-US" sz="2600" baseline="-25000"/>
              <a:t>(t=1)</a:t>
            </a:r>
            <a:r>
              <a:rPr lang="en-US" altLang="en-US" sz="2600"/>
              <a:t>(i)= 1/10 for all i=1,2,..,10,</a:t>
            </a:r>
          </a:p>
          <a:p>
            <a:pPr lvl="1" eaLnBrk="1" hangingPunct="1"/>
            <a:r>
              <a:rPr lang="en-US" altLang="en-US" sz="2200"/>
              <a:t>So, D</a:t>
            </a:r>
            <a:r>
              <a:rPr lang="en-US" altLang="en-US" sz="2200" baseline="-25000"/>
              <a:t>(1)</a:t>
            </a:r>
            <a:r>
              <a:rPr lang="en-US" altLang="en-US" sz="2200"/>
              <a:t>(1)=0.1, D</a:t>
            </a:r>
            <a:r>
              <a:rPr lang="en-US" altLang="en-US" sz="2200" baseline="-25000"/>
              <a:t>(1)</a:t>
            </a:r>
            <a:r>
              <a:rPr lang="en-US" altLang="en-US" sz="2200"/>
              <a:t> (2)=0.1,……, D</a:t>
            </a:r>
            <a:r>
              <a:rPr lang="en-US" altLang="en-US" sz="2200" baseline="-25000"/>
              <a:t>(1)</a:t>
            </a:r>
            <a:r>
              <a:rPr lang="en-US" altLang="en-US" sz="2200"/>
              <a:t>(10)=0.1</a:t>
            </a:r>
            <a:endParaRPr lang="en-US" altLang="zh-CN" sz="2200"/>
          </a:p>
          <a:p>
            <a:pPr lvl="1" eaLnBrk="1" hangingPunct="1"/>
            <a:endParaRPr lang="en-US" altLang="en-US" sz="2200"/>
          </a:p>
          <a:p>
            <a:pPr eaLnBrk="1" hangingPunct="1"/>
            <a:endParaRPr lang="en-US" altLang="en-US" sz="260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566894"/>
              </p:ext>
            </p:extLst>
          </p:nvPr>
        </p:nvGraphicFramePr>
        <p:xfrm>
          <a:off x="669925" y="1768475"/>
          <a:ext cx="65849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640" imgH="698400" progId="Equation.3">
                  <p:embed/>
                </p:oleObj>
              </mc:Choice>
              <mc:Fallback>
                <p:oleObj name="Equation" r:id="rId2" imgW="3644640" imgH="6984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768475"/>
                        <a:ext cx="658495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663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DEE99F-D606-4D81-8296-12EA51A00E56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57200" y="1600200"/>
            <a:ext cx="7010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8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20750"/>
            <a:ext cx="5791200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/>
              <a:t>Automatically classify inputs into different categories of similar features</a:t>
            </a:r>
          </a:p>
          <a:p>
            <a:pPr eaLnBrk="1" hangingPunct="1"/>
            <a:r>
              <a:rPr lang="en-US" altLang="en-US" dirty="0"/>
              <a:t>Example</a:t>
            </a:r>
          </a:p>
          <a:p>
            <a:pPr lvl="1" eaLnBrk="1" hangingPunct="1"/>
            <a:r>
              <a:rPr lang="en-US" altLang="en-US" dirty="0"/>
              <a:t>Spam mail detection and filtering</a:t>
            </a:r>
          </a:p>
          <a:p>
            <a:pPr lvl="1" eaLnBrk="1" hangingPunct="1"/>
            <a:r>
              <a:rPr lang="en-US" altLang="en-US" dirty="0">
                <a:hlinkClick r:id="rId2"/>
              </a:rPr>
              <a:t>https://ieeexplore.ieee.org/document/6607244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>
                <a:hlinkClick r:id="rId3"/>
              </a:rPr>
              <a:t>Weather forecast</a:t>
            </a:r>
          </a:p>
          <a:p>
            <a:pPr lvl="2"/>
            <a:r>
              <a:rPr lang="en-US" altLang="en-US" dirty="0">
                <a:hlinkClick r:id="rId3"/>
              </a:rPr>
              <a:t>https://journals.ametsoc.org/view/journals/wefo/32/3/waf-d-16-0208_1.xml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Face detection: </a:t>
            </a:r>
          </a:p>
          <a:p>
            <a:pPr lvl="2" eaLnBrk="1" hangingPunct="1"/>
            <a:r>
              <a:rPr lang="en-US" altLang="en-US" dirty="0"/>
              <a:t>find the faces in the input image</a:t>
            </a:r>
          </a:p>
          <a:p>
            <a:pPr lvl="1" eaLnBrk="1" hangingPunct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Extreme rainfall forecast</a:t>
            </a:r>
          </a:p>
          <a:p>
            <a:pPr lvl="2"/>
            <a:r>
              <a:rPr lang="en-US" altLang="en-US" dirty="0">
                <a:hlinkClick r:id="rId4"/>
              </a:rPr>
              <a:t>https://www.mdpi.com/2073-4433/11/1/111/htm</a:t>
            </a:r>
            <a:r>
              <a:rPr lang="en-US" altLang="en-US" dirty="0"/>
              <a:t> 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ACC0EA-E6D8-4972-88F1-7E84D8852C30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latin typeface="Garamond" pitchFamily="18" charset="0"/>
            </a:endParaRPr>
          </a:p>
        </p:txBody>
      </p:sp>
      <p:grpSp>
        <p:nvGrpSpPr>
          <p:cNvPr id="4103" name="Group 19"/>
          <p:cNvGrpSpPr>
            <a:grpSpLocks/>
          </p:cNvGrpSpPr>
          <p:nvPr/>
        </p:nvGrpSpPr>
        <p:grpSpPr bwMode="auto">
          <a:xfrm>
            <a:off x="6477000" y="2438400"/>
            <a:ext cx="2209800" cy="2085975"/>
            <a:chOff x="3840" y="1440"/>
            <a:chExt cx="1440" cy="1410"/>
          </a:xfrm>
        </p:grpSpPr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440"/>
              <a:ext cx="1440" cy="1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4224" y="1728"/>
              <a:ext cx="240" cy="1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320" y="2112"/>
              <a:ext cx="240" cy="2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800" y="1680"/>
              <a:ext cx="192" cy="2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5088" y="2160"/>
              <a:ext cx="192" cy="2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4944" y="1872"/>
              <a:ext cx="192" cy="2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auto">
            <a:xfrm>
              <a:off x="4560" y="1824"/>
              <a:ext cx="192" cy="2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4656" y="2112"/>
              <a:ext cx="192" cy="2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auto">
            <a:xfrm>
              <a:off x="3888" y="1824"/>
              <a:ext cx="240" cy="1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3840" y="2208"/>
              <a:ext cx="240" cy="1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4656" y="2496"/>
              <a:ext cx="240" cy="19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A3B8BCE-FC7A-4083-90C2-0740D73C2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010" y="4637808"/>
            <a:ext cx="2144086" cy="16178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9A2481-9858-4936-8504-46392E980857}"/>
              </a:ext>
            </a:extLst>
          </p:cNvPr>
          <p:cNvSpPr txBox="1"/>
          <p:nvPr/>
        </p:nvSpPr>
        <p:spPr>
          <a:xfrm>
            <a:off x="2162810" y="533667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Partial distribution of a 3 h accumulated rainfall for observation</a:t>
            </a:r>
            <a:endParaRPr lang="en-US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training loop</a:t>
            </a:r>
            <a:endParaRPr lang="en-US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>
                <a:solidFill>
                  <a:srgbClr val="898989"/>
                </a:solidFill>
              </a:rPr>
              <a:t>Step 1a, 1b</a:t>
            </a:r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6362D8-4450-4FAE-B120-AF0F2D5A0447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/>
              <a:t>Select</a:t>
            </a:r>
            <a:r>
              <a:rPr lang="en-US" altLang="zh-CN" sz="3400" i="1" dirty="0"/>
              <a:t> h( ):</a:t>
            </a:r>
            <a:r>
              <a:rPr lang="en-US" altLang="zh-CN" sz="3400" dirty="0"/>
              <a:t> For simplicity in implementation we use the </a:t>
            </a:r>
            <a:r>
              <a:rPr lang="en-US" altLang="zh-CN" sz="3400" u="sng" dirty="0"/>
              <a:t>axis-parallel weak classifier</a:t>
            </a:r>
            <a:endParaRPr lang="en-US" altLang="en-US" sz="3400" u="sng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600"/>
              <a:t> </a:t>
            </a:r>
            <a:endParaRPr lang="en-US" altLang="en-US" sz="2600"/>
          </a:p>
        </p:txBody>
      </p:sp>
      <p:graphicFrame>
        <p:nvGraphicFramePr>
          <p:cNvPr id="28676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7138457"/>
              </p:ext>
            </p:extLst>
          </p:nvPr>
        </p:nvGraphicFramePr>
        <p:xfrm>
          <a:off x="735013" y="1981200"/>
          <a:ext cx="5538787" cy="411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38480" imgH="2997000" progId="Equation.3">
                  <p:embed/>
                </p:oleObj>
              </mc:Choice>
              <mc:Fallback>
                <p:oleObj name="Equation" r:id="rId2" imgW="4038480" imgH="29970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981200"/>
                        <a:ext cx="5538787" cy="411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9E6848-CB0A-42F9-B1B6-7E44611B343B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43400"/>
            <a:ext cx="1752600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7924800" y="4572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81200"/>
            <a:ext cx="1752600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2" name="Line 7"/>
          <p:cNvSpPr>
            <a:spLocks noChangeShapeType="1"/>
          </p:cNvSpPr>
          <p:nvPr/>
        </p:nvSpPr>
        <p:spPr bwMode="auto">
          <a:xfrm>
            <a:off x="6858000" y="2819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Text Box 8"/>
          <p:cNvSpPr txBox="1">
            <a:spLocks noChangeArrowheads="1"/>
          </p:cNvSpPr>
          <p:nvPr/>
        </p:nvSpPr>
        <p:spPr bwMode="auto">
          <a:xfrm>
            <a:off x="7620000" y="41910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h</a:t>
            </a:r>
            <a:r>
              <a:rPr lang="en-US" altLang="zh-CN" sz="1800" baseline="-25000">
                <a:latin typeface="Arial" charset="0"/>
              </a:rPr>
              <a:t>a </a:t>
            </a:r>
            <a:r>
              <a:rPr lang="en-US" altLang="zh-CN" sz="1800">
                <a:latin typeface="Arial" charset="0"/>
              </a:rPr>
              <a:t>(x)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8482013" y="2514600"/>
            <a:ext cx="661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h</a:t>
            </a:r>
            <a:r>
              <a:rPr lang="en-US" altLang="zh-CN" sz="1800" baseline="-25000">
                <a:latin typeface="Arial" charset="0"/>
              </a:rPr>
              <a:t>b</a:t>
            </a:r>
            <a:r>
              <a:rPr lang="en-US" altLang="zh-CN" sz="1800">
                <a:latin typeface="Arial" charset="0"/>
              </a:rPr>
              <a:t>(x)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4114800" y="2819400"/>
            <a:ext cx="342900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V="1">
            <a:off x="4343400" y="5105400"/>
            <a:ext cx="3581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7772400" y="6248400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Arial" charset="0"/>
              </a:rPr>
              <a:t>u</a:t>
            </a:r>
            <a:r>
              <a:rPr lang="en-US" altLang="zh-CN" sz="1800" i="1" baseline="-25000">
                <a:latin typeface="Arial" charset="0"/>
              </a:rPr>
              <a:t>0</a:t>
            </a:r>
            <a:endParaRPr lang="en-US" altLang="en-US" sz="1800" i="1" baseline="-25000">
              <a:latin typeface="Arial" charset="0"/>
              <a:ea typeface="SimSun" pitchFamily="2" charset="-122"/>
            </a:endParaRP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5943600" y="2667000"/>
            <a:ext cx="455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Arial" charset="0"/>
              </a:rPr>
              <a:t>v</a:t>
            </a:r>
            <a:r>
              <a:rPr lang="en-US" altLang="zh-CN" sz="1800" i="1" baseline="-25000">
                <a:latin typeface="Arial" charset="0"/>
              </a:rPr>
              <a:t>0</a:t>
            </a:r>
            <a:endParaRPr lang="en-US" altLang="en-US" sz="1800" i="1" baseline="-25000">
              <a:latin typeface="Arial" charset="0"/>
              <a:ea typeface="SimSun" pitchFamily="2" charset="-122"/>
            </a:endParaRP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63246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79248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V="1">
            <a:off x="838200" y="2590800"/>
            <a:ext cx="121920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V="1">
            <a:off x="914400" y="2667000"/>
            <a:ext cx="11430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sz="3800" dirty="0"/>
              <a:t>Step1a,</a:t>
            </a:r>
            <a:br>
              <a:rPr lang="en-US" altLang="en-US" sz="3800" dirty="0"/>
            </a:br>
            <a:r>
              <a:rPr lang="en-US" altLang="en-US" sz="3800" dirty="0"/>
              <a:t>1b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39624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Assume h() can only be horizontal or vertical separators.</a:t>
            </a:r>
            <a:r>
              <a:rPr lang="en-US" altLang="zh-CN" sz="2200" dirty="0"/>
              <a:t> (axis-parallel weak classifier)</a:t>
            </a:r>
            <a:endParaRPr lang="en-US" altLang="en-US" sz="22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There are </a:t>
            </a:r>
            <a:r>
              <a:rPr lang="en-US" altLang="zh-CN" sz="2200" dirty="0"/>
              <a:t>still </a:t>
            </a:r>
            <a:r>
              <a:rPr lang="en-US" altLang="en-US" sz="2200" dirty="0"/>
              <a:t>many ways to set h(),  here, for example, if this </a:t>
            </a:r>
            <a:r>
              <a:rPr lang="en-US" altLang="en-US" sz="2200" dirty="0" err="1"/>
              <a:t>h</a:t>
            </a:r>
            <a:r>
              <a:rPr lang="en-US" altLang="en-US" sz="2200" baseline="-25000" dirty="0" err="1"/>
              <a:t>q</a:t>
            </a:r>
            <a:r>
              <a:rPr lang="en-US" altLang="en-US" sz="2200" dirty="0"/>
              <a:t>() is selected, there will be 3 incorrectly classified training samples (errors).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See the 3 circled training samples</a:t>
            </a: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200" u="sng" dirty="0"/>
              <a:t>We can go through all h( )s and select the best with least misclassification (see the following 2 slides)</a:t>
            </a:r>
            <a:endParaRPr lang="en-US" altLang="en-US" sz="2200" u="sng" dirty="0"/>
          </a:p>
        </p:txBody>
      </p:sp>
      <p:graphicFrame>
        <p:nvGraphicFramePr>
          <p:cNvPr id="2970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381000"/>
          <a:ext cx="63992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397500" imgH="838200" progId="Equation.3">
                  <p:embed/>
                </p:oleObj>
              </mc:Choice>
              <mc:Fallback>
                <p:oleObj name="公式" r:id="rId2" imgW="5397500" imgH="838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"/>
                        <a:ext cx="63992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97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85D532-8EE1-4AB6-AD19-99BD8B7AA0D8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2970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89200"/>
            <a:ext cx="4533900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4" name="Line 5"/>
          <p:cNvSpPr>
            <a:spLocks noChangeShapeType="1"/>
          </p:cNvSpPr>
          <p:nvPr/>
        </p:nvSpPr>
        <p:spPr bwMode="auto">
          <a:xfrm>
            <a:off x="70866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7391400" y="2514600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5943600" y="4876800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4876800" y="5562600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V="1">
            <a:off x="3962400" y="3276600"/>
            <a:ext cx="3124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4953000" y="1524000"/>
            <a:ext cx="298291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Incorrectly classified by h</a:t>
            </a:r>
            <a:r>
              <a:rPr lang="en-US" altLang="en-US" sz="1800" baseline="-25000">
                <a:latin typeface="Arial" charset="0"/>
              </a:rPr>
              <a:t>q</a:t>
            </a:r>
            <a:r>
              <a:rPr lang="en-US" altLang="en-US" sz="1800">
                <a:latin typeface="Arial" charset="0"/>
              </a:rPr>
              <a:t>()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6781800" y="1981200"/>
            <a:ext cx="547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h</a:t>
            </a:r>
            <a:r>
              <a:rPr lang="en-US" altLang="en-US" sz="1800" baseline="-25000">
                <a:latin typeface="Arial" charset="0"/>
              </a:rPr>
              <a:t>q</a:t>
            </a:r>
            <a:r>
              <a:rPr lang="en-US" altLang="en-US" sz="1800">
                <a:latin typeface="Arial" charset="0"/>
              </a:rPr>
              <a:t>()</a:t>
            </a: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 flipH="1">
            <a:off x="5181600" y="1905000"/>
            <a:ext cx="68580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8"/>
          <p:cNvSpPr>
            <a:spLocks noChangeShapeType="1"/>
          </p:cNvSpPr>
          <p:nvPr/>
        </p:nvSpPr>
        <p:spPr bwMode="auto">
          <a:xfrm>
            <a:off x="7239000" y="190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9"/>
          <p:cNvSpPr>
            <a:spLocks noChangeShapeType="1"/>
          </p:cNvSpPr>
          <p:nvPr/>
        </p:nvSpPr>
        <p:spPr bwMode="auto">
          <a:xfrm flipH="1">
            <a:off x="6172200" y="1905000"/>
            <a:ext cx="381000" cy="2971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  <a:noFill/>
        </p:spPr>
        <p:txBody>
          <a:bodyPr/>
          <a:lstStyle/>
          <a:p>
            <a:pPr algn="l" eaLnBrk="1" hangingPunct="1"/>
            <a:r>
              <a:rPr lang="en-US" altLang="en-US" sz="1800" dirty="0"/>
              <a:t>Example :Training example slides from [Smyth ]</a:t>
            </a:r>
            <a:br>
              <a:rPr lang="en-US" altLang="en-US" sz="1800" dirty="0"/>
            </a:br>
            <a:r>
              <a:rPr lang="en-US" altLang="en-US" sz="1800" dirty="0"/>
              <a:t>classifier the ten red (circle)/blue (diamond) dots </a:t>
            </a:r>
            <a:br>
              <a:rPr lang="en-US" altLang="en-US" sz="1800" dirty="0"/>
            </a:br>
            <a:r>
              <a:rPr lang="en-US" altLang="en-US" sz="1800" dirty="0"/>
              <a:t>Step 1a: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 </a:t>
            </a:r>
          </a:p>
        </p:txBody>
      </p:sp>
      <p:graphicFrame>
        <p:nvGraphicFramePr>
          <p:cNvPr id="30724" name="Object 4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6803097"/>
              </p:ext>
            </p:extLst>
          </p:nvPr>
        </p:nvGraphicFramePr>
        <p:xfrm>
          <a:off x="6164958" y="3155155"/>
          <a:ext cx="2712026" cy="229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" imgH="1384300" progId="Equation.3">
                  <p:embed/>
                </p:oleObj>
              </mc:Choice>
              <mc:Fallback>
                <p:oleObj name="Equation" r:id="rId2" imgW="1638300" imgH="1384300" progId="Equation.3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958" y="3155155"/>
                        <a:ext cx="2712026" cy="2291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0DAE7D-A2C4-4FBD-AB1A-9BEFBC1CC246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822325" y="5446713"/>
            <a:ext cx="132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Initialize: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</a:t>
            </a:r>
            <a:r>
              <a:rPr lang="en-US" altLang="en-US" sz="1800" baseline="-25000">
                <a:latin typeface="Arial" charset="0"/>
              </a:rPr>
              <a:t>n</a:t>
            </a:r>
            <a:r>
              <a:rPr lang="en-US" altLang="en-US" sz="1800" baseline="30000">
                <a:latin typeface="Arial" charset="0"/>
              </a:rPr>
              <a:t>(t=1)</a:t>
            </a:r>
            <a:r>
              <a:rPr lang="en-US" altLang="en-US" sz="1800">
                <a:latin typeface="Arial" charset="0"/>
              </a:rPr>
              <a:t>=1/10</a:t>
            </a: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6324600" y="1554163"/>
            <a:ext cx="253365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You may choose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one of the following  axis-parallel (vertical line)  classifiers</a:t>
            </a: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30729" name="Text Box 23"/>
          <p:cNvSpPr txBox="1">
            <a:spLocks noChangeArrowheads="1"/>
          </p:cNvSpPr>
          <p:nvPr/>
        </p:nvSpPr>
        <p:spPr bwMode="auto">
          <a:xfrm>
            <a:off x="1821243" y="6055946"/>
            <a:ext cx="274319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E.g. Vertical Dotted lines are possible choices</a:t>
            </a:r>
          </a:p>
        </p:txBody>
      </p:sp>
      <p:pic>
        <p:nvPicPr>
          <p:cNvPr id="3073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44577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31" name="Line 8"/>
          <p:cNvSpPr>
            <a:spLocks noChangeShapeType="1"/>
          </p:cNvSpPr>
          <p:nvPr/>
        </p:nvSpPr>
        <p:spPr bwMode="auto">
          <a:xfrm>
            <a:off x="22098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>
            <a:off x="26670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33"/>
          <p:cNvSpPr>
            <a:spLocks noChangeShapeType="1"/>
          </p:cNvSpPr>
          <p:nvPr/>
        </p:nvSpPr>
        <p:spPr bwMode="auto">
          <a:xfrm>
            <a:off x="31242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34"/>
          <p:cNvSpPr>
            <a:spLocks noChangeShapeType="1"/>
          </p:cNvSpPr>
          <p:nvPr/>
        </p:nvSpPr>
        <p:spPr bwMode="auto">
          <a:xfrm>
            <a:off x="3733800" y="1828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35"/>
          <p:cNvSpPr>
            <a:spLocks noChangeShapeType="1"/>
          </p:cNvSpPr>
          <p:nvPr/>
        </p:nvSpPr>
        <p:spPr bwMode="auto">
          <a:xfrm>
            <a:off x="40386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36"/>
          <p:cNvSpPr>
            <a:spLocks noChangeShapeType="1"/>
          </p:cNvSpPr>
          <p:nvPr/>
        </p:nvSpPr>
        <p:spPr bwMode="auto">
          <a:xfrm>
            <a:off x="42672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37"/>
          <p:cNvSpPr>
            <a:spLocks noChangeShapeType="1"/>
          </p:cNvSpPr>
          <p:nvPr/>
        </p:nvSpPr>
        <p:spPr bwMode="auto">
          <a:xfrm>
            <a:off x="48006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38"/>
          <p:cNvSpPr>
            <a:spLocks noChangeShapeType="1"/>
          </p:cNvSpPr>
          <p:nvPr/>
        </p:nvSpPr>
        <p:spPr bwMode="auto">
          <a:xfrm>
            <a:off x="52578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39"/>
          <p:cNvSpPr>
            <a:spLocks noChangeShapeType="1"/>
          </p:cNvSpPr>
          <p:nvPr/>
        </p:nvSpPr>
        <p:spPr bwMode="auto">
          <a:xfrm>
            <a:off x="57912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25"/>
          <p:cNvSpPr>
            <a:spLocks noChangeShapeType="1"/>
          </p:cNvSpPr>
          <p:nvPr/>
        </p:nvSpPr>
        <p:spPr bwMode="auto">
          <a:xfrm flipV="1">
            <a:off x="4564441" y="5029200"/>
            <a:ext cx="1226758" cy="1327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24"/>
          <p:cNvSpPr>
            <a:spLocks noChangeShapeType="1"/>
          </p:cNvSpPr>
          <p:nvPr/>
        </p:nvSpPr>
        <p:spPr bwMode="auto">
          <a:xfrm flipV="1">
            <a:off x="4191000" y="5029200"/>
            <a:ext cx="609600" cy="10267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Text Box 32"/>
          <p:cNvSpPr txBox="1">
            <a:spLocks noChangeArrowheads="1"/>
          </p:cNvSpPr>
          <p:nvPr/>
        </p:nvSpPr>
        <p:spPr bwMode="auto">
          <a:xfrm>
            <a:off x="1600200" y="13716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h</a:t>
            </a:r>
            <a:r>
              <a:rPr lang="en-US" altLang="en-US" sz="1800" i="1" baseline="-25000">
                <a:latin typeface="Arial" charset="0"/>
              </a:rPr>
              <a:t>i=1</a:t>
            </a:r>
            <a:r>
              <a:rPr lang="en-US" altLang="en-US" sz="1800" i="1">
                <a:latin typeface="Arial" charset="0"/>
              </a:rPr>
              <a:t>(x) ………….. h</a:t>
            </a:r>
            <a:r>
              <a:rPr lang="en-US" altLang="en-US" sz="1800" i="1" baseline="-25000">
                <a:latin typeface="Arial" charset="0"/>
              </a:rPr>
              <a:t>i=4</a:t>
            </a:r>
            <a:r>
              <a:rPr lang="en-US" altLang="en-US" sz="1800" i="1">
                <a:latin typeface="Arial" charset="0"/>
              </a:rPr>
              <a:t>(x) ……………… h</a:t>
            </a:r>
            <a:r>
              <a:rPr lang="en-US" altLang="en-US" sz="1800" i="1" baseline="-25000">
                <a:latin typeface="Arial" charset="0"/>
              </a:rPr>
              <a:t>i=9</a:t>
            </a:r>
            <a:r>
              <a:rPr lang="en-US" altLang="en-US" sz="1800" i="1">
                <a:latin typeface="Arial" charset="0"/>
              </a:rPr>
              <a:t>(x)</a:t>
            </a:r>
            <a:r>
              <a:rPr lang="en-US" altLang="en-US" sz="1800">
                <a:latin typeface="Arial" charset="0"/>
              </a:rPr>
              <a:t> </a:t>
            </a:r>
          </a:p>
        </p:txBody>
      </p:sp>
      <p:sp>
        <p:nvSpPr>
          <p:cNvPr id="30743" name="Text Box 41"/>
          <p:cNvSpPr txBox="1">
            <a:spLocks noChangeArrowheads="1"/>
          </p:cNvSpPr>
          <p:nvPr/>
        </p:nvSpPr>
        <p:spPr bwMode="auto">
          <a:xfrm>
            <a:off x="2041525" y="5218113"/>
            <a:ext cx="380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u1 u2  u3      u4  u5 u6  u7   u8    u9</a:t>
            </a:r>
          </a:p>
        </p:txBody>
      </p:sp>
      <p:sp>
        <p:nvSpPr>
          <p:cNvPr id="30744" name="Text Box 46"/>
          <p:cNvSpPr txBox="1">
            <a:spLocks noChangeArrowheads="1"/>
          </p:cNvSpPr>
          <p:nvPr/>
        </p:nvSpPr>
        <p:spPr bwMode="auto">
          <a:xfrm>
            <a:off x="2971800" y="55626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u-axis</a:t>
            </a:r>
          </a:p>
        </p:txBody>
      </p:sp>
      <p:sp>
        <p:nvSpPr>
          <p:cNvPr id="30745" name="Text Box 47"/>
          <p:cNvSpPr txBox="1">
            <a:spLocks noChangeArrowheads="1"/>
          </p:cNvSpPr>
          <p:nvPr/>
        </p:nvSpPr>
        <p:spPr bwMode="auto">
          <a:xfrm>
            <a:off x="762000" y="29718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v-axis</a:t>
            </a:r>
          </a:p>
        </p:txBody>
      </p:sp>
      <p:sp>
        <p:nvSpPr>
          <p:cNvPr id="30746" name="Text Box 48"/>
          <p:cNvSpPr txBox="1">
            <a:spLocks noChangeArrowheads="1"/>
          </p:cNvSpPr>
          <p:nvPr/>
        </p:nvSpPr>
        <p:spPr bwMode="auto">
          <a:xfrm>
            <a:off x="5732463" y="152400"/>
            <a:ext cx="3092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There are 9x2 choices here,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h</a:t>
            </a:r>
            <a:r>
              <a:rPr lang="en-US" altLang="en-US" sz="1800" i="1" baseline="-25000">
                <a:latin typeface="Arial" charset="0"/>
              </a:rPr>
              <a:t>i=1,2,3,..9, </a:t>
            </a:r>
            <a:r>
              <a:rPr lang="en-US" altLang="en-US" sz="1800" i="1">
                <a:latin typeface="Arial" charset="0"/>
              </a:rPr>
              <a:t>(polarity +1)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h’</a:t>
            </a:r>
            <a:r>
              <a:rPr lang="en-US" altLang="en-US" sz="1800" i="1" baseline="-25000">
                <a:latin typeface="Arial" charset="0"/>
              </a:rPr>
              <a:t>i=1,2,3,..9,</a:t>
            </a:r>
            <a:r>
              <a:rPr lang="en-US" altLang="en-US" sz="1800" i="1">
                <a:latin typeface="Arial" charset="0"/>
              </a:rPr>
              <a:t> (polarity -1)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latin typeface="Arial" charset="0"/>
            </a:endParaRPr>
          </a:p>
        </p:txBody>
      </p:sp>
      <p:cxnSp>
        <p:nvCxnSpPr>
          <p:cNvPr id="30747" name="Straight Arrow Connector 2"/>
          <p:cNvCxnSpPr>
            <a:cxnSpLocks noChangeShapeType="1"/>
          </p:cNvCxnSpPr>
          <p:nvPr/>
        </p:nvCxnSpPr>
        <p:spPr bwMode="auto">
          <a:xfrm>
            <a:off x="2151063" y="1738313"/>
            <a:ext cx="58737" cy="90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8" name="Straight Arrow Connector 28"/>
          <p:cNvCxnSpPr>
            <a:cxnSpLocks noChangeShapeType="1"/>
          </p:cNvCxnSpPr>
          <p:nvPr/>
        </p:nvCxnSpPr>
        <p:spPr bwMode="auto">
          <a:xfrm>
            <a:off x="3581400" y="1738313"/>
            <a:ext cx="152400" cy="90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9" name="Straight Arrow Connector 31"/>
          <p:cNvCxnSpPr>
            <a:cxnSpLocks noChangeShapeType="1"/>
          </p:cNvCxnSpPr>
          <p:nvPr/>
        </p:nvCxnSpPr>
        <p:spPr bwMode="auto">
          <a:xfrm>
            <a:off x="5732463" y="1738313"/>
            <a:ext cx="58737" cy="90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6228" y="1077742"/>
            <a:ext cx="8229600" cy="1139825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1800" dirty="0"/>
              <a:t>Example :Training example slides from [Smyth 2007]</a:t>
            </a:r>
            <a:br>
              <a:rPr lang="en-US" altLang="en-US" sz="1800" dirty="0"/>
            </a:br>
            <a:r>
              <a:rPr lang="en-US" altLang="en-US" sz="1800" dirty="0"/>
              <a:t>classifier the ten red (circle)/blue (diamond) dots </a:t>
            </a:r>
            <a:br>
              <a:rPr lang="en-US" altLang="en-US" sz="1800" dirty="0"/>
            </a:br>
            <a:r>
              <a:rPr lang="en-US" altLang="en-US" sz="1800" dirty="0"/>
              <a:t>Step 1a: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35125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en-US" sz="2600"/>
              <a:t> </a:t>
            </a:r>
          </a:p>
        </p:txBody>
      </p:sp>
      <p:graphicFrame>
        <p:nvGraphicFramePr>
          <p:cNvPr id="31748" name="Object 2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3791352"/>
              </p:ext>
            </p:extLst>
          </p:nvPr>
        </p:nvGraphicFramePr>
        <p:xfrm>
          <a:off x="6214018" y="4284661"/>
          <a:ext cx="2472782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1409700" progId="Equation.3">
                  <p:embed/>
                </p:oleObj>
              </mc:Choice>
              <mc:Fallback>
                <p:oleObj name="Equation" r:id="rId2" imgW="1651000" imgH="1409700" progId="Equation.3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018" y="4284661"/>
                        <a:ext cx="2472782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3175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8E2A88-7416-425B-861D-DAA57B4EE749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71500" y="5808662"/>
            <a:ext cx="132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Initialize: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D</a:t>
            </a:r>
            <a:r>
              <a:rPr lang="en-US" altLang="en-US" sz="1800" baseline="-25000">
                <a:latin typeface="Arial" charset="0"/>
              </a:rPr>
              <a:t>n</a:t>
            </a:r>
            <a:r>
              <a:rPr lang="en-US" altLang="en-US" sz="1800" baseline="30000">
                <a:latin typeface="Arial" charset="0"/>
              </a:rPr>
              <a:t>(t=1)</a:t>
            </a:r>
            <a:r>
              <a:rPr lang="en-US" altLang="en-US" sz="1800">
                <a:latin typeface="Arial" charset="0"/>
              </a:rPr>
              <a:t>=1/10</a:t>
            </a: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6210300" y="2601556"/>
            <a:ext cx="2472782" cy="14773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You may choose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one of the following  axis-parallel (horizontal lines)  classifiers</a:t>
            </a:r>
            <a:endParaRPr lang="en-US" altLang="en-US" sz="1800" dirty="0">
              <a:latin typeface="Arial" charset="0"/>
              <a:ea typeface="SimSun" pitchFamily="2" charset="-122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2322335" y="5979892"/>
            <a:ext cx="29718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E.g. Horizontal dotted lines are possible choices</a:t>
            </a:r>
          </a:p>
        </p:txBody>
      </p:sp>
      <p:pic>
        <p:nvPicPr>
          <p:cNvPr id="3175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2190749"/>
            <a:ext cx="44577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5" name="Line 17"/>
          <p:cNvSpPr>
            <a:spLocks noChangeShapeType="1"/>
          </p:cNvSpPr>
          <p:nvPr/>
        </p:nvSpPr>
        <p:spPr bwMode="auto">
          <a:xfrm flipV="1">
            <a:off x="4888091" y="4441821"/>
            <a:ext cx="347484" cy="153670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8"/>
          <p:cNvSpPr>
            <a:spLocks noChangeShapeType="1"/>
          </p:cNvSpPr>
          <p:nvPr/>
        </p:nvSpPr>
        <p:spPr bwMode="auto">
          <a:xfrm flipV="1">
            <a:off x="4168775" y="5127624"/>
            <a:ext cx="228599" cy="85090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22"/>
          <p:cNvSpPr>
            <a:spLocks noChangeShapeType="1"/>
          </p:cNvSpPr>
          <p:nvPr/>
        </p:nvSpPr>
        <p:spPr bwMode="auto">
          <a:xfrm>
            <a:off x="1425575" y="249554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23"/>
          <p:cNvSpPr>
            <a:spLocks noChangeShapeType="1"/>
          </p:cNvSpPr>
          <p:nvPr/>
        </p:nvSpPr>
        <p:spPr bwMode="auto">
          <a:xfrm>
            <a:off x="1425575" y="264794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24"/>
          <p:cNvSpPr>
            <a:spLocks noChangeShapeType="1"/>
          </p:cNvSpPr>
          <p:nvPr/>
        </p:nvSpPr>
        <p:spPr bwMode="auto">
          <a:xfrm>
            <a:off x="1425575" y="348614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25"/>
          <p:cNvSpPr>
            <a:spLocks noChangeShapeType="1"/>
          </p:cNvSpPr>
          <p:nvPr/>
        </p:nvSpPr>
        <p:spPr bwMode="auto">
          <a:xfrm>
            <a:off x="1425575" y="302894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26"/>
          <p:cNvSpPr>
            <a:spLocks noChangeShapeType="1"/>
          </p:cNvSpPr>
          <p:nvPr/>
        </p:nvSpPr>
        <p:spPr bwMode="auto">
          <a:xfrm>
            <a:off x="1425575" y="386714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27"/>
          <p:cNvSpPr>
            <a:spLocks noChangeShapeType="1"/>
          </p:cNvSpPr>
          <p:nvPr/>
        </p:nvSpPr>
        <p:spPr bwMode="auto">
          <a:xfrm>
            <a:off x="1425575" y="401954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28"/>
          <p:cNvSpPr>
            <a:spLocks noChangeShapeType="1"/>
          </p:cNvSpPr>
          <p:nvPr/>
        </p:nvSpPr>
        <p:spPr bwMode="auto">
          <a:xfrm>
            <a:off x="1425575" y="440054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9"/>
          <p:cNvSpPr>
            <a:spLocks noChangeShapeType="1"/>
          </p:cNvSpPr>
          <p:nvPr/>
        </p:nvSpPr>
        <p:spPr bwMode="auto">
          <a:xfrm>
            <a:off x="1425575" y="508634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30"/>
          <p:cNvSpPr>
            <a:spLocks noChangeShapeType="1"/>
          </p:cNvSpPr>
          <p:nvPr/>
        </p:nvSpPr>
        <p:spPr bwMode="auto">
          <a:xfrm>
            <a:off x="1425575" y="470534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Text Box 31"/>
          <p:cNvSpPr txBox="1">
            <a:spLocks noChangeArrowheads="1"/>
          </p:cNvSpPr>
          <p:nvPr/>
        </p:nvSpPr>
        <p:spPr bwMode="auto">
          <a:xfrm>
            <a:off x="723900" y="2303462"/>
            <a:ext cx="78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h</a:t>
            </a:r>
            <a:r>
              <a:rPr lang="en-US" altLang="en-US" sz="1800" i="1" baseline="-25000">
                <a:latin typeface="Arial" charset="0"/>
              </a:rPr>
              <a:t>j=1</a:t>
            </a:r>
            <a:r>
              <a:rPr lang="en-US" altLang="en-US" sz="1800" i="1">
                <a:latin typeface="Arial" charset="0"/>
              </a:rPr>
              <a:t>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h</a:t>
            </a:r>
            <a:r>
              <a:rPr lang="en-US" altLang="en-US" sz="1800" i="1" baseline="-25000">
                <a:latin typeface="Arial" charset="0"/>
              </a:rPr>
              <a:t>j=2</a:t>
            </a:r>
            <a:r>
              <a:rPr lang="en-US" altLang="en-US" sz="1800" i="1">
                <a:latin typeface="Arial" charset="0"/>
              </a:rPr>
              <a:t>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h</a:t>
            </a:r>
            <a:r>
              <a:rPr lang="en-US" altLang="en-US" sz="1800" i="1" baseline="-25000">
                <a:latin typeface="Arial" charset="0"/>
              </a:rPr>
              <a:t>j=4</a:t>
            </a:r>
            <a:r>
              <a:rPr lang="en-US" altLang="en-US" sz="1800" i="1">
                <a:latin typeface="Arial" charset="0"/>
              </a:rPr>
              <a:t>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h</a:t>
            </a:r>
            <a:r>
              <a:rPr lang="en-US" altLang="en-US" sz="1800" i="1" baseline="-25000">
                <a:latin typeface="Arial" charset="0"/>
              </a:rPr>
              <a:t>j=9</a:t>
            </a:r>
            <a:r>
              <a:rPr lang="en-US" altLang="en-US" sz="1800" i="1">
                <a:latin typeface="Arial" charset="0"/>
              </a:rPr>
              <a:t>(x)</a:t>
            </a:r>
          </a:p>
        </p:txBody>
      </p:sp>
      <p:sp>
        <p:nvSpPr>
          <p:cNvPr id="31767" name="Text Box 32"/>
          <p:cNvSpPr txBox="1">
            <a:spLocks noChangeArrowheads="1"/>
          </p:cNvSpPr>
          <p:nvPr/>
        </p:nvSpPr>
        <p:spPr bwMode="auto">
          <a:xfrm>
            <a:off x="5676900" y="2227262"/>
            <a:ext cx="4635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v1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v2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v3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V4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V5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V6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V7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V8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i="1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v9</a:t>
            </a:r>
          </a:p>
        </p:txBody>
      </p:sp>
      <p:sp>
        <p:nvSpPr>
          <p:cNvPr id="31768" name="Text Box 34"/>
          <p:cNvSpPr txBox="1">
            <a:spLocks noChangeArrowheads="1"/>
          </p:cNvSpPr>
          <p:nvPr/>
        </p:nvSpPr>
        <p:spPr bwMode="auto">
          <a:xfrm>
            <a:off x="2933700" y="5621337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u-axis</a:t>
            </a:r>
          </a:p>
        </p:txBody>
      </p:sp>
      <p:sp>
        <p:nvSpPr>
          <p:cNvPr id="31769" name="Text Box 35"/>
          <p:cNvSpPr txBox="1">
            <a:spLocks noChangeArrowheads="1"/>
          </p:cNvSpPr>
          <p:nvPr/>
        </p:nvSpPr>
        <p:spPr bwMode="auto">
          <a:xfrm>
            <a:off x="0" y="27432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v-axis</a:t>
            </a:r>
          </a:p>
        </p:txBody>
      </p:sp>
      <p:sp>
        <p:nvSpPr>
          <p:cNvPr id="31770" name="Text Box 36"/>
          <p:cNvSpPr txBox="1">
            <a:spLocks noChangeArrowheads="1"/>
          </p:cNvSpPr>
          <p:nvPr/>
        </p:nvSpPr>
        <p:spPr bwMode="auto">
          <a:xfrm>
            <a:off x="6151411" y="136525"/>
            <a:ext cx="28020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There are 9x2 choices here,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 err="1">
                <a:latin typeface="Arial" charset="0"/>
              </a:rPr>
              <a:t>h</a:t>
            </a:r>
            <a:r>
              <a:rPr lang="en-US" altLang="en-US" sz="1800" i="1" baseline="-25000" dirty="0" err="1">
                <a:latin typeface="Arial" charset="0"/>
              </a:rPr>
              <a:t>j</a:t>
            </a:r>
            <a:r>
              <a:rPr lang="en-US" altLang="en-US" sz="1800" i="1" baseline="-25000" dirty="0">
                <a:latin typeface="Arial" charset="0"/>
              </a:rPr>
              <a:t>=1,2,3,..9,</a:t>
            </a:r>
            <a:r>
              <a:rPr lang="en-US" altLang="en-US" sz="1800" i="1" dirty="0">
                <a:latin typeface="Arial" charset="0"/>
              </a:rPr>
              <a:t> (polarity +1)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 err="1">
                <a:latin typeface="Arial" charset="0"/>
              </a:rPr>
              <a:t>h’</a:t>
            </a:r>
            <a:r>
              <a:rPr lang="en-US" altLang="en-US" sz="1800" i="1" baseline="-25000" dirty="0" err="1">
                <a:latin typeface="Arial" charset="0"/>
              </a:rPr>
              <a:t>j</a:t>
            </a:r>
            <a:r>
              <a:rPr lang="en-US" altLang="en-US" sz="1800" i="1" baseline="-25000" dirty="0">
                <a:latin typeface="Arial" charset="0"/>
              </a:rPr>
              <a:t>=1,2,3,..9,</a:t>
            </a:r>
            <a:r>
              <a:rPr lang="en-US" altLang="en-US" sz="1800" i="1" dirty="0">
                <a:latin typeface="Arial" charset="0"/>
              </a:rPr>
              <a:t> (polarity -1)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i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Altogether including the previous slide, there are 36 choices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5859F-766B-4F8C-B368-89DC47B68DB8}"/>
              </a:ext>
            </a:extLst>
          </p:cNvPr>
          <p:cNvSpPr txBox="1"/>
          <p:nvPr/>
        </p:nvSpPr>
        <p:spPr>
          <a:xfrm>
            <a:off x="723900" y="206471"/>
            <a:ext cx="5080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For parallel-axis weak classifiers, if you have N (+</a:t>
            </a:r>
            <a:r>
              <a:rPr lang="en-US" altLang="zh-CN" sz="2000" dirty="0" err="1">
                <a:solidFill>
                  <a:srgbClr val="FF0000"/>
                </a:solidFill>
              </a:rPr>
              <a:t>ve</a:t>
            </a:r>
            <a:r>
              <a:rPr lang="en-US" altLang="zh-CN" sz="2000" dirty="0">
                <a:solidFill>
                  <a:srgbClr val="FF0000"/>
                </a:solidFill>
              </a:rPr>
              <a:t> and –</a:t>
            </a:r>
            <a:r>
              <a:rPr lang="en-US" altLang="zh-CN" sz="2000" dirty="0" err="1">
                <a:solidFill>
                  <a:srgbClr val="FF0000"/>
                </a:solidFill>
              </a:rPr>
              <a:t>ve</a:t>
            </a:r>
            <a:r>
              <a:rPr lang="en-US" altLang="zh-CN" sz="2000" dirty="0">
                <a:solidFill>
                  <a:srgbClr val="FF0000"/>
                </a:solidFill>
              </a:rPr>
              <a:t>) training samples, you will have (N-1)x4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Step 1b:</a:t>
            </a:r>
            <a:br>
              <a:rPr lang="en-US" altLang="zh-CN" sz="3000"/>
            </a:br>
            <a:r>
              <a:rPr lang="en-US" altLang="zh-CN" sz="3000"/>
              <a:t>Find and check the error of the weak classifier </a:t>
            </a:r>
            <a:r>
              <a:rPr lang="en-US" altLang="zh-CN" sz="3000" i="1"/>
              <a:t>h( )</a:t>
            </a:r>
            <a:endParaRPr lang="en-US" altLang="en-US" sz="3000" i="1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01000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900" dirty="0"/>
              <a:t>To evaluate </a:t>
            </a:r>
            <a:r>
              <a:rPr lang="en-US" altLang="zh-CN" sz="1900" dirty="0"/>
              <a:t>how successful is your selected weak classifier </a:t>
            </a:r>
            <a:r>
              <a:rPr lang="en-US" altLang="zh-CN" sz="1900" i="1" dirty="0"/>
              <a:t>h( )</a:t>
            </a:r>
            <a:r>
              <a:rPr lang="en-US" altLang="zh-CN" sz="1900" dirty="0"/>
              <a:t>, </a:t>
            </a:r>
            <a:r>
              <a:rPr lang="en-US" altLang="en-US" sz="1900" dirty="0"/>
              <a:t>we </a:t>
            </a:r>
            <a:r>
              <a:rPr lang="en-US" altLang="zh-CN" sz="1900" dirty="0"/>
              <a:t>can evaluate the error rate of the weak classifier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 dirty="0"/>
              <a:t>For parallel-axis weak classifiers, if you have N (+</a:t>
            </a:r>
            <a:r>
              <a:rPr lang="en-US" altLang="zh-CN" sz="1900" dirty="0" err="1"/>
              <a:t>ve</a:t>
            </a:r>
            <a:r>
              <a:rPr lang="en-US" altLang="zh-CN" sz="1900" dirty="0"/>
              <a:t> and –</a:t>
            </a:r>
            <a:r>
              <a:rPr lang="en-US" altLang="zh-CN" sz="1900" dirty="0" err="1"/>
              <a:t>ve</a:t>
            </a:r>
            <a:r>
              <a:rPr lang="en-US" altLang="zh-CN" sz="1900" dirty="0"/>
              <a:t>) training samples, you will have (N-1)x4 (Proof that!)</a:t>
            </a:r>
          </a:p>
          <a:p>
            <a:pPr eaLnBrk="1" hangingPunct="1">
              <a:lnSpc>
                <a:spcPct val="90000"/>
              </a:lnSpc>
            </a:pPr>
            <a:endParaRPr lang="en-US" altLang="zh-CN" sz="1900" dirty="0"/>
          </a:p>
          <a:p>
            <a:pPr eaLnBrk="1" hangingPunct="1">
              <a:lnSpc>
                <a:spcPct val="90000"/>
              </a:lnSpc>
            </a:pPr>
            <a:endParaRPr lang="en-US" altLang="zh-CN" sz="1900" dirty="0"/>
          </a:p>
          <a:p>
            <a:pPr eaLnBrk="1" hangingPunct="1">
              <a:lnSpc>
                <a:spcPct val="90000"/>
              </a:lnSpc>
            </a:pPr>
            <a:endParaRPr lang="en-US" altLang="zh-CN" sz="1900" dirty="0"/>
          </a:p>
          <a:p>
            <a:pPr eaLnBrk="1" hangingPunct="1">
              <a:lnSpc>
                <a:spcPct val="90000"/>
              </a:lnSpc>
            </a:pPr>
            <a:endParaRPr lang="en-US" altLang="zh-CN" sz="19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900" dirty="0" err="1"/>
              <a:t>ɛ</a:t>
            </a:r>
            <a:r>
              <a:rPr lang="en-US" altLang="en-US" sz="1900" baseline="-25000" dirty="0" err="1"/>
              <a:t>t</a:t>
            </a:r>
            <a:r>
              <a:rPr lang="en-US" altLang="en-US" sz="1900" dirty="0"/>
              <a:t> = </a:t>
            </a:r>
            <a:r>
              <a:rPr lang="en-US" altLang="zh-CN" sz="1900" dirty="0"/>
              <a:t>Misclassification probability of  </a:t>
            </a:r>
            <a:r>
              <a:rPr lang="en-US" altLang="zh-CN" sz="1900" i="1" dirty="0"/>
              <a:t>h( )</a:t>
            </a:r>
            <a:r>
              <a:rPr lang="en-US" altLang="en-US" sz="1900" dirty="0"/>
              <a:t> </a:t>
            </a:r>
            <a:endParaRPr lang="en-US" altLang="zh-CN" sz="19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900" dirty="0"/>
              <a:t>Checking: If </a:t>
            </a:r>
            <a:r>
              <a:rPr lang="el-GR" altLang="zh-CN" sz="2200" dirty="0"/>
              <a:t>ε</a:t>
            </a:r>
            <a:r>
              <a:rPr lang="en-US" altLang="zh-CN" sz="2200" baseline="-25000" dirty="0"/>
              <a:t>t</a:t>
            </a:r>
            <a:r>
              <a:rPr lang="en-US" altLang="zh-CN" sz="1900" dirty="0"/>
              <a:t>&gt;= 0.5 (something wrong), stop the training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Because, by definition, a weak classifier should be slightly better than a random choice, </a:t>
            </a:r>
            <a:r>
              <a:rPr lang="en-US" altLang="zh-CN" sz="2000"/>
              <a:t>i.e. probability </a:t>
            </a:r>
            <a:r>
              <a:rPr lang="en-US" altLang="zh-CN" sz="2000" dirty="0"/>
              <a:t>=0.5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So if </a:t>
            </a:r>
            <a:r>
              <a:rPr lang="el-GR" altLang="zh-CN" sz="2200" dirty="0"/>
              <a:t>ε</a:t>
            </a:r>
            <a:r>
              <a:rPr lang="en-US" altLang="zh-CN" sz="2200" baseline="-25000" dirty="0"/>
              <a:t>t</a:t>
            </a:r>
            <a:r>
              <a:rPr lang="en-US" altLang="zh-CN" sz="2000" dirty="0"/>
              <a:t> </a:t>
            </a:r>
            <a:r>
              <a:rPr lang="en-US" altLang="en-US" sz="2000" dirty="0"/>
              <a:t> </a:t>
            </a:r>
            <a:r>
              <a:rPr lang="en-US" altLang="zh-CN" sz="2000" dirty="0"/>
              <a:t>&gt;= 0.5 , your </a:t>
            </a:r>
            <a:r>
              <a:rPr lang="en-US" altLang="zh-CN" sz="2000" i="1" dirty="0"/>
              <a:t>h( )</a:t>
            </a:r>
            <a:r>
              <a:rPr lang="en-US" altLang="zh-CN" sz="2000" dirty="0"/>
              <a:t> is a bad choice, redesign another </a:t>
            </a:r>
            <a:r>
              <a:rPr lang="en-US" altLang="zh-CN" sz="2000" i="1" dirty="0"/>
              <a:t>h”( )</a:t>
            </a:r>
            <a:r>
              <a:rPr lang="en-US" altLang="zh-CN" sz="2000" dirty="0"/>
              <a:t> and do the training based on the new </a:t>
            </a:r>
            <a:r>
              <a:rPr lang="en-US" altLang="zh-CN" sz="2000" i="1" dirty="0"/>
              <a:t>h”( ).</a:t>
            </a:r>
            <a:endParaRPr lang="en-US" altLang="en-US" sz="2000" i="1" dirty="0">
              <a:ea typeface="SimSun" pitchFamily="2" charset="-122"/>
            </a:endParaRP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2514600"/>
          <a:ext cx="8370888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14900" imgH="711200" progId="Equation.3">
                  <p:embed/>
                </p:oleObj>
              </mc:Choice>
              <mc:Fallback>
                <p:oleObj name="公式" r:id="rId2" imgW="4914900" imgH="711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8370888" cy="1211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3277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F80F58-F907-4F34-A5F4-BB48310F88FE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Exercise 3 for Step1a,1b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39624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Assume h() can only be horizontal or vertical separators.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How many different classifiers are available?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If </a:t>
            </a:r>
            <a:r>
              <a:rPr lang="en-US" altLang="en-US" sz="2100" i="1" dirty="0" err="1"/>
              <a:t>h</a:t>
            </a:r>
            <a:r>
              <a:rPr lang="en-US" altLang="en-US" sz="2100" i="1" baseline="-25000" dirty="0" err="1"/>
              <a:t>j</a:t>
            </a:r>
            <a:r>
              <a:rPr lang="en-US" altLang="en-US" sz="2100" i="1" dirty="0"/>
              <a:t>()</a:t>
            </a:r>
            <a:r>
              <a:rPr lang="en-US" altLang="en-US" sz="2100" dirty="0"/>
              <a:t> is selected as shown, circle the misclassified training samples. Find ɛ(</a:t>
            </a:r>
            <a:r>
              <a:rPr lang="en-US" altLang="zh-CN" sz="2100" dirty="0"/>
              <a:t> ) to see</a:t>
            </a:r>
            <a:r>
              <a:rPr lang="en-US" altLang="en-US" sz="2100" dirty="0"/>
              <a:t> misclassifi</a:t>
            </a:r>
            <a:r>
              <a:rPr lang="en-US" altLang="zh-CN" sz="2100" dirty="0"/>
              <a:t>cation probability if the </a:t>
            </a:r>
            <a:r>
              <a:rPr lang="en-US" altLang="zh-CN" sz="2000" dirty="0"/>
              <a:t>probability distribution</a:t>
            </a:r>
            <a:r>
              <a:rPr lang="en-US" altLang="zh-CN" sz="2100" dirty="0"/>
              <a:t> (D) for each sample is the same.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Find </a:t>
            </a:r>
            <a:r>
              <a:rPr lang="en-US" altLang="en-US" sz="2100" i="1" dirty="0"/>
              <a:t>h()</a:t>
            </a:r>
            <a:r>
              <a:rPr lang="en-US" altLang="en-US" sz="2100" dirty="0"/>
              <a:t> with minimum error.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/>
          </a:p>
        </p:txBody>
      </p:sp>
      <p:graphicFrame>
        <p:nvGraphicFramePr>
          <p:cNvPr id="33796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9196386"/>
              </p:ext>
            </p:extLst>
          </p:nvPr>
        </p:nvGraphicFramePr>
        <p:xfrm>
          <a:off x="457200" y="990600"/>
          <a:ext cx="84566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83200" imgH="457200" progId="Equation.3">
                  <p:embed/>
                </p:oleObj>
              </mc:Choice>
              <mc:Fallback>
                <p:oleObj name="Equation" r:id="rId2" imgW="5283200" imgH="457200" progId="Equation.3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845661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3379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743B41-5C97-43B8-AC27-83F16CD15FCC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4419600" y="44196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Rectangle 16"/>
          <p:cNvSpPr>
            <a:spLocks noChangeArrowheads="1"/>
          </p:cNvSpPr>
          <p:nvPr/>
        </p:nvSpPr>
        <p:spPr bwMode="auto">
          <a:xfrm>
            <a:off x="4419600" y="2438400"/>
            <a:ext cx="4114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01" name="Rectangle 17"/>
          <p:cNvSpPr>
            <a:spLocks noChangeArrowheads="1"/>
          </p:cNvSpPr>
          <p:nvPr/>
        </p:nvSpPr>
        <p:spPr bwMode="auto">
          <a:xfrm>
            <a:off x="7467600" y="5181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02" name="Rectangle 19"/>
          <p:cNvSpPr>
            <a:spLocks noChangeArrowheads="1"/>
          </p:cNvSpPr>
          <p:nvPr/>
        </p:nvSpPr>
        <p:spPr bwMode="auto">
          <a:xfrm>
            <a:off x="5943600" y="5334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6781800" y="4572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04" name="Rectangle 21"/>
          <p:cNvSpPr>
            <a:spLocks noChangeArrowheads="1"/>
          </p:cNvSpPr>
          <p:nvPr/>
        </p:nvSpPr>
        <p:spPr bwMode="auto">
          <a:xfrm>
            <a:off x="7239000" y="3352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05" name="Oval 22"/>
          <p:cNvSpPr>
            <a:spLocks noChangeArrowheads="1"/>
          </p:cNvSpPr>
          <p:nvPr/>
        </p:nvSpPr>
        <p:spPr bwMode="auto">
          <a:xfrm>
            <a:off x="64008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06" name="Oval 23"/>
          <p:cNvSpPr>
            <a:spLocks noChangeArrowheads="1"/>
          </p:cNvSpPr>
          <p:nvPr/>
        </p:nvSpPr>
        <p:spPr bwMode="auto">
          <a:xfrm>
            <a:off x="4876800" y="2971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07" name="Oval 24"/>
          <p:cNvSpPr>
            <a:spLocks noChangeArrowheads="1"/>
          </p:cNvSpPr>
          <p:nvPr/>
        </p:nvSpPr>
        <p:spPr bwMode="auto">
          <a:xfrm>
            <a:off x="4800600" y="4953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08" name="Oval 25"/>
          <p:cNvSpPr>
            <a:spLocks noChangeArrowheads="1"/>
          </p:cNvSpPr>
          <p:nvPr/>
        </p:nvSpPr>
        <p:spPr bwMode="auto">
          <a:xfrm>
            <a:off x="7848600" y="3733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09" name="Rectangle 28"/>
          <p:cNvSpPr>
            <a:spLocks noChangeArrowheads="1"/>
          </p:cNvSpPr>
          <p:nvPr/>
        </p:nvSpPr>
        <p:spPr bwMode="auto">
          <a:xfrm>
            <a:off x="6858000" y="4876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10" name="Rectangle 29"/>
          <p:cNvSpPr>
            <a:spLocks noChangeArrowheads="1"/>
          </p:cNvSpPr>
          <p:nvPr/>
        </p:nvSpPr>
        <p:spPr bwMode="auto">
          <a:xfrm>
            <a:off x="6858000" y="2514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11" name="Oval 30"/>
          <p:cNvSpPr>
            <a:spLocks noChangeArrowheads="1"/>
          </p:cNvSpPr>
          <p:nvPr/>
        </p:nvSpPr>
        <p:spPr bwMode="auto">
          <a:xfrm>
            <a:off x="6324600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12" name="Oval 31"/>
          <p:cNvSpPr>
            <a:spLocks noChangeArrowheads="1"/>
          </p:cNvSpPr>
          <p:nvPr/>
        </p:nvSpPr>
        <p:spPr bwMode="auto">
          <a:xfrm>
            <a:off x="5334000" y="2743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3813" name="Text Box 4"/>
          <p:cNvSpPr txBox="1">
            <a:spLocks noChangeArrowheads="1"/>
          </p:cNvSpPr>
          <p:nvPr/>
        </p:nvSpPr>
        <p:spPr bwMode="auto">
          <a:xfrm>
            <a:off x="4378325" y="4083050"/>
            <a:ext cx="4648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h</a:t>
            </a:r>
            <a:r>
              <a:rPr lang="en-US" altLang="en-US" sz="1800" i="1" baseline="-25000">
                <a:latin typeface="Arial" charset="0"/>
              </a:rPr>
              <a:t>j</a:t>
            </a:r>
            <a:r>
              <a:rPr lang="en-US" altLang="en-US" sz="1800" i="1">
                <a:latin typeface="Arial" charset="0"/>
              </a:rPr>
              <a:t>(): </a:t>
            </a:r>
            <a:r>
              <a:rPr lang="en-US" altLang="en-US" sz="1400" i="1">
                <a:latin typeface="Arial" charset="0"/>
              </a:rPr>
              <a:t>below the line are squares, above are circles)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9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800" dirty="0">
                <a:solidFill>
                  <a:srgbClr val="FF0000"/>
                </a:solidFill>
              </a:rPr>
              <a:t>Answer 3</a:t>
            </a:r>
            <a:r>
              <a:rPr lang="en-US" altLang="en-US" sz="3800" dirty="0"/>
              <a:t> : Example B for Step1a,1b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565275"/>
            <a:ext cx="3962400" cy="4530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Assume h() can only be horizontal or vertical separators.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How many different classifiers are available?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>
                <a:solidFill>
                  <a:srgbClr val="FF0000"/>
                </a:solidFill>
              </a:rPr>
              <a:t>Answer: because there are 12 training samples, we will have 11x2 vertical + 11x2 horizontal classifies. so the total is (11x2+11x2)=44. (updated)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If </a:t>
            </a:r>
            <a:r>
              <a:rPr lang="en-US" altLang="en-US" sz="1800" i="1"/>
              <a:t>h</a:t>
            </a:r>
            <a:r>
              <a:rPr lang="en-US" altLang="en-US" sz="1800" i="1" baseline="-25000"/>
              <a:t>j</a:t>
            </a:r>
            <a:r>
              <a:rPr lang="en-US" altLang="en-US" sz="1800" i="1"/>
              <a:t>()</a:t>
            </a:r>
            <a:r>
              <a:rPr lang="en-US" altLang="en-US" sz="1800"/>
              <a:t> is selected as shown, circle the misclassified training samples. Find ɛ(</a:t>
            </a:r>
            <a:r>
              <a:rPr lang="en-US" altLang="zh-CN" sz="1800"/>
              <a:t> ) to see</a:t>
            </a:r>
            <a:r>
              <a:rPr lang="en-US" altLang="en-US" sz="1800"/>
              <a:t> misclassifi</a:t>
            </a:r>
            <a:r>
              <a:rPr lang="en-US" altLang="zh-CN" sz="1800"/>
              <a:t>cation probability if the probability distribution (D) for each sample is the same.</a:t>
            </a:r>
            <a:endParaRPr lang="en-US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Answer=(1/12), 4 misclassified (circled) samples.  ɛ=4*(1/12)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Find </a:t>
            </a:r>
            <a:r>
              <a:rPr lang="en-US" altLang="en-US" sz="1800" i="1"/>
              <a:t>h()</a:t>
            </a:r>
            <a:r>
              <a:rPr lang="en-US" altLang="en-US" sz="1800"/>
              <a:t> with minimum error. Answer: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?? Repeat above and find ɛ</a:t>
            </a:r>
            <a:r>
              <a:rPr lang="en-US" altLang="en-US" sz="1600" baseline="-25000"/>
              <a:t>j</a:t>
            </a:r>
            <a:r>
              <a:rPr lang="en-US" altLang="en-US" sz="1600"/>
              <a:t>(</a:t>
            </a:r>
            <a:r>
              <a:rPr lang="en-US" altLang="zh-CN" sz="1600"/>
              <a:t> ) </a:t>
            </a:r>
            <a:r>
              <a:rPr lang="en-US" altLang="en-US" sz="1600"/>
              <a:t>for each of the h</a:t>
            </a:r>
            <a:r>
              <a:rPr lang="en-US" altLang="en-US" sz="1600" baseline="-25000"/>
              <a:t>j=1,,..44</a:t>
            </a:r>
            <a:r>
              <a:rPr lang="en-US" altLang="en-US" sz="1600"/>
              <a:t>(), compare ɛ</a:t>
            </a:r>
            <a:r>
              <a:rPr lang="en-US" altLang="en-US" sz="1600" baseline="-25000"/>
              <a:t>j</a:t>
            </a:r>
            <a:r>
              <a:rPr lang="en-US" altLang="en-US" sz="1600"/>
              <a:t>(</a:t>
            </a:r>
            <a:r>
              <a:rPr lang="en-US" altLang="zh-CN" sz="1600"/>
              <a:t> ) </a:t>
            </a:r>
            <a:r>
              <a:rPr lang="en-US" altLang="en-US" sz="1600"/>
              <a:t>and find the smallest ɛ</a:t>
            </a:r>
            <a:r>
              <a:rPr lang="en-US" altLang="en-US" sz="1600" baseline="-25000"/>
              <a:t>j</a:t>
            </a:r>
            <a:r>
              <a:rPr lang="en-US" altLang="en-US" sz="1600"/>
              <a:t>(</a:t>
            </a:r>
            <a:r>
              <a:rPr lang="en-US" altLang="zh-CN" sz="1600"/>
              <a:t> )</a:t>
            </a:r>
            <a:r>
              <a:rPr lang="en-US" altLang="en-US" sz="1600"/>
              <a:t>. Then this indicates the best h</a:t>
            </a:r>
            <a:r>
              <a:rPr lang="en-US" altLang="en-US" sz="1600" baseline="-25000"/>
              <a:t>j</a:t>
            </a:r>
            <a:r>
              <a:rPr lang="en-US" altLang="en-US" sz="1600"/>
              <a:t>() </a:t>
            </a:r>
          </a:p>
        </p:txBody>
      </p:sp>
      <p:graphicFrame>
        <p:nvGraphicFramePr>
          <p:cNvPr id="34820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987235"/>
              </p:ext>
            </p:extLst>
          </p:nvPr>
        </p:nvGraphicFramePr>
        <p:xfrm>
          <a:off x="441325" y="817563"/>
          <a:ext cx="84105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10000" imgH="457200" progId="Equation.3">
                  <p:embed/>
                </p:oleObj>
              </mc:Choice>
              <mc:Fallback>
                <p:oleObj name="Equation" r:id="rId2" imgW="6210000" imgH="457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817563"/>
                        <a:ext cx="84105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3482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2378F4-C921-4EAB-AFEC-3BB7C8147146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495800" y="4038600"/>
            <a:ext cx="4648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" charset="0"/>
              </a:rPr>
              <a:t>h</a:t>
            </a:r>
            <a:r>
              <a:rPr lang="en-US" altLang="en-US" sz="1800" i="1" baseline="-25000">
                <a:latin typeface="Arial" charset="0"/>
              </a:rPr>
              <a:t>j</a:t>
            </a:r>
            <a:r>
              <a:rPr lang="en-US" altLang="en-US" sz="1800" i="1">
                <a:latin typeface="Arial" charset="0"/>
              </a:rPr>
              <a:t>(): </a:t>
            </a:r>
            <a:r>
              <a:rPr lang="en-US" altLang="en-US" sz="1400" i="1">
                <a:latin typeface="Arial" charset="0"/>
              </a:rPr>
              <a:t>below the line are squares, above are circles)</a:t>
            </a:r>
          </a:p>
        </p:txBody>
      </p:sp>
      <p:sp>
        <p:nvSpPr>
          <p:cNvPr id="34824" name="Line 5"/>
          <p:cNvSpPr>
            <a:spLocks noChangeShapeType="1"/>
          </p:cNvSpPr>
          <p:nvPr/>
        </p:nvSpPr>
        <p:spPr bwMode="auto">
          <a:xfrm flipV="1">
            <a:off x="4419600" y="44196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4419600" y="2438400"/>
            <a:ext cx="4114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26" name="Rectangle 8"/>
          <p:cNvSpPr>
            <a:spLocks noChangeArrowheads="1"/>
          </p:cNvSpPr>
          <p:nvPr/>
        </p:nvSpPr>
        <p:spPr bwMode="auto">
          <a:xfrm>
            <a:off x="7467600" y="5181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27" name="Rectangle 9"/>
          <p:cNvSpPr>
            <a:spLocks noChangeArrowheads="1"/>
          </p:cNvSpPr>
          <p:nvPr/>
        </p:nvSpPr>
        <p:spPr bwMode="auto">
          <a:xfrm>
            <a:off x="5943600" y="5334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28" name="Rectangle 10"/>
          <p:cNvSpPr>
            <a:spLocks noChangeArrowheads="1"/>
          </p:cNvSpPr>
          <p:nvPr/>
        </p:nvSpPr>
        <p:spPr bwMode="auto">
          <a:xfrm>
            <a:off x="6781800" y="4572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29" name="Rectangle 11"/>
          <p:cNvSpPr>
            <a:spLocks noChangeArrowheads="1"/>
          </p:cNvSpPr>
          <p:nvPr/>
        </p:nvSpPr>
        <p:spPr bwMode="auto">
          <a:xfrm>
            <a:off x="7239000" y="3352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30" name="Oval 12"/>
          <p:cNvSpPr>
            <a:spLocks noChangeArrowheads="1"/>
          </p:cNvSpPr>
          <p:nvPr/>
        </p:nvSpPr>
        <p:spPr bwMode="auto">
          <a:xfrm>
            <a:off x="6477000" y="5638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31" name="Oval 13"/>
          <p:cNvSpPr>
            <a:spLocks noChangeArrowheads="1"/>
          </p:cNvSpPr>
          <p:nvPr/>
        </p:nvSpPr>
        <p:spPr bwMode="auto">
          <a:xfrm>
            <a:off x="4876800" y="2971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32" name="Oval 14"/>
          <p:cNvSpPr>
            <a:spLocks noChangeArrowheads="1"/>
          </p:cNvSpPr>
          <p:nvPr/>
        </p:nvSpPr>
        <p:spPr bwMode="auto">
          <a:xfrm>
            <a:off x="4800600" y="4953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33" name="Oval 15"/>
          <p:cNvSpPr>
            <a:spLocks noChangeArrowheads="1"/>
          </p:cNvSpPr>
          <p:nvPr/>
        </p:nvSpPr>
        <p:spPr bwMode="auto">
          <a:xfrm>
            <a:off x="7848600" y="3733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34" name="Oval 16"/>
          <p:cNvSpPr>
            <a:spLocks noChangeArrowheads="1"/>
          </p:cNvSpPr>
          <p:nvPr/>
        </p:nvSpPr>
        <p:spPr bwMode="auto">
          <a:xfrm>
            <a:off x="4648200" y="4724400"/>
            <a:ext cx="5334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35" name="Oval 17"/>
          <p:cNvSpPr>
            <a:spLocks noChangeArrowheads="1"/>
          </p:cNvSpPr>
          <p:nvPr/>
        </p:nvSpPr>
        <p:spPr bwMode="auto">
          <a:xfrm>
            <a:off x="6629400" y="243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36" name="Rectangle 18"/>
          <p:cNvSpPr>
            <a:spLocks noChangeArrowheads="1"/>
          </p:cNvSpPr>
          <p:nvPr/>
        </p:nvSpPr>
        <p:spPr bwMode="auto">
          <a:xfrm>
            <a:off x="6858000" y="4876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37" name="Rectangle 19"/>
          <p:cNvSpPr>
            <a:spLocks noChangeArrowheads="1"/>
          </p:cNvSpPr>
          <p:nvPr/>
        </p:nvSpPr>
        <p:spPr bwMode="auto">
          <a:xfrm>
            <a:off x="6858000" y="2514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38" name="Oval 20"/>
          <p:cNvSpPr>
            <a:spLocks noChangeArrowheads="1"/>
          </p:cNvSpPr>
          <p:nvPr/>
        </p:nvSpPr>
        <p:spPr bwMode="auto">
          <a:xfrm>
            <a:off x="6324600" y="3124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39" name="Oval 21"/>
          <p:cNvSpPr>
            <a:spLocks noChangeArrowheads="1"/>
          </p:cNvSpPr>
          <p:nvPr/>
        </p:nvSpPr>
        <p:spPr bwMode="auto">
          <a:xfrm>
            <a:off x="5334000" y="2743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40" name="Oval 22"/>
          <p:cNvSpPr>
            <a:spLocks noChangeArrowheads="1"/>
          </p:cNvSpPr>
          <p:nvPr/>
        </p:nvSpPr>
        <p:spPr bwMode="auto">
          <a:xfrm>
            <a:off x="7010400" y="3200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4841" name="Oval 23"/>
          <p:cNvSpPr>
            <a:spLocks noChangeArrowheads="1"/>
          </p:cNvSpPr>
          <p:nvPr/>
        </p:nvSpPr>
        <p:spPr bwMode="auto">
          <a:xfrm>
            <a:off x="6324600" y="5410200"/>
            <a:ext cx="533400" cy="6858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 classifiers required</a:t>
            </a:r>
          </a:p>
        </p:txBody>
      </p:sp>
      <p:sp>
        <p:nvSpPr>
          <p:cNvPr id="3584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D=Dimension on of the problem</a:t>
            </a:r>
          </a:p>
          <a:p>
            <a:r>
              <a:rPr lang="en-US" altLang="en-US" dirty="0"/>
              <a:t>N=Number of total training samples</a:t>
            </a:r>
          </a:p>
          <a:p>
            <a:r>
              <a:rPr lang="en-US" altLang="en-US" dirty="0"/>
              <a:t>M=Number of weak classifier required</a:t>
            </a:r>
          </a:p>
          <a:p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</a:rPr>
              <a:t>D*2*(N-1). </a:t>
            </a:r>
            <a:r>
              <a:rPr lang="en-US" altLang="en-US" dirty="0"/>
              <a:t>The ‘2’ is for +</a:t>
            </a:r>
            <a:r>
              <a:rPr lang="en-US" altLang="en-US" dirty="0" err="1"/>
              <a:t>ve</a:t>
            </a:r>
            <a:r>
              <a:rPr lang="en-US" altLang="en-US" dirty="0"/>
              <a:t> and –</a:t>
            </a:r>
            <a:r>
              <a:rPr lang="en-US" altLang="en-US" dirty="0" err="1"/>
              <a:t>ve</a:t>
            </a:r>
            <a:r>
              <a:rPr lang="en-US" altLang="en-US" dirty="0"/>
              <a:t>  choices</a:t>
            </a:r>
          </a:p>
          <a:p>
            <a:r>
              <a:rPr lang="en-US" altLang="en-US" dirty="0"/>
              <a:t>Explain why?</a:t>
            </a:r>
          </a:p>
          <a:p>
            <a:r>
              <a:rPr lang="en-US" altLang="en-US" dirty="0"/>
              <a:t>Question: If the problem is three dimension, and the number of total training samples (positive +</a:t>
            </a:r>
            <a:r>
              <a:rPr lang="en-US" altLang="en-US" dirty="0" err="1"/>
              <a:t>ve</a:t>
            </a:r>
            <a:r>
              <a:rPr lang="en-US" altLang="en-US" dirty="0"/>
              <a:t> plus negative –</a:t>
            </a:r>
            <a:r>
              <a:rPr lang="en-US" altLang="en-US" dirty="0" err="1"/>
              <a:t>ve</a:t>
            </a:r>
            <a:r>
              <a:rPr lang="en-US" altLang="en-US" dirty="0"/>
              <a:t> samples) is 20, Calculate M.</a:t>
            </a:r>
          </a:p>
          <a:p>
            <a:r>
              <a:rPr lang="en-US" altLang="en-US" sz="1200" dirty="0"/>
              <a:t>Answer: M=3*2*(20-1)=114, explain the answer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0C7901-2690-4DA0-AB7C-9988185E413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 of step2 at t=1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3A90CF-9088-432C-A440-9B9421B7650E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1910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286000"/>
            <a:ext cx="4524375" cy="361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5181600" y="52578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6248400" y="44196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7772400" y="21336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953000" y="1219200"/>
            <a:ext cx="36583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charset="0"/>
              </a:rPr>
              <a:t>Incorrectly classified </a:t>
            </a:r>
            <a:r>
              <a:rPr lang="en-US" altLang="en-US" sz="2000" dirty="0">
                <a:latin typeface="Arial" charset="0"/>
              </a:rPr>
              <a:t>by </a:t>
            </a:r>
            <a:r>
              <a:rPr lang="en-US" altLang="en-US" sz="2000" dirty="0" err="1">
                <a:latin typeface="Arial" charset="0"/>
              </a:rPr>
              <a:t>h</a:t>
            </a:r>
            <a:r>
              <a:rPr lang="en-US" altLang="en-US" sz="2000" baseline="-25000" dirty="0" err="1">
                <a:latin typeface="Arial" charset="0"/>
              </a:rPr>
              <a:t>t</a:t>
            </a:r>
            <a:r>
              <a:rPr lang="en-US" altLang="en-US" sz="2000" baseline="-25000" dirty="0">
                <a:latin typeface="Arial" charset="0"/>
              </a:rPr>
              <a:t>=1</a:t>
            </a:r>
            <a:r>
              <a:rPr lang="en-US" altLang="en-US" sz="2000" dirty="0">
                <a:latin typeface="Arial" charset="0"/>
              </a:rPr>
              <a:t>(x) 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5410200" y="1676400"/>
            <a:ext cx="1219200" cy="3581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6629400" y="16764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6629400" y="1676400"/>
            <a:ext cx="7620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086600" y="5029200"/>
            <a:ext cx="9255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h</a:t>
            </a:r>
            <a:r>
              <a:rPr lang="en-US" altLang="en-US" sz="2000" baseline="-25000">
                <a:latin typeface="Arial" charset="0"/>
              </a:rPr>
              <a:t>t=1</a:t>
            </a:r>
            <a:r>
              <a:rPr lang="en-US" altLang="en-US" sz="2000">
                <a:latin typeface="Arial" charset="0"/>
              </a:rPr>
              <a:t>(x)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dirty="0"/>
              <a:t>Two-class problem (will be discussed here)</a:t>
            </a:r>
          </a:p>
          <a:p>
            <a:pPr lvl="1" eaLnBrk="1" hangingPunct="1"/>
            <a:r>
              <a:rPr lang="en-US" altLang="en-US" dirty="0"/>
              <a:t>E.g. face detection</a:t>
            </a:r>
          </a:p>
          <a:p>
            <a:pPr lvl="2" eaLnBrk="1" hangingPunct="1"/>
            <a:r>
              <a:rPr lang="en-US" altLang="en-US" dirty="0"/>
              <a:t>In a picture, are there any faces or no face? </a:t>
            </a:r>
          </a:p>
          <a:p>
            <a:pPr eaLnBrk="1" hangingPunct="1"/>
            <a:r>
              <a:rPr lang="en-US" altLang="en-US" dirty="0"/>
              <a:t>Multi-class problems (Not discussed here)</a:t>
            </a:r>
          </a:p>
          <a:p>
            <a:pPr lvl="1" eaLnBrk="1" hangingPunct="1"/>
            <a:r>
              <a:rPr lang="en-US" altLang="en-US" dirty="0" err="1"/>
              <a:t>Adaboost</a:t>
            </a:r>
            <a:r>
              <a:rPr lang="en-US" altLang="en-US" dirty="0"/>
              <a:t> can be extended to handle multi class problems</a:t>
            </a:r>
          </a:p>
          <a:p>
            <a:pPr fontAlgn="base"/>
            <a:r>
              <a:rPr lang="en-US" b="1" i="1" dirty="0"/>
              <a:t>One-Vs-One for Multi-Class Classification</a:t>
            </a:r>
          </a:p>
          <a:p>
            <a:pPr lvl="1" fontAlgn="base"/>
            <a:r>
              <a:rPr lang="en-US" i="1" dirty="0"/>
              <a:t>One-vs-One (</a:t>
            </a:r>
            <a:r>
              <a:rPr lang="en-US" i="1" dirty="0" err="1"/>
              <a:t>OvO</a:t>
            </a:r>
            <a:r>
              <a:rPr lang="en-US" i="1" dirty="0"/>
              <a:t> for short) is another heuristic method for using binary classification algorithms for multi-class classification.</a:t>
            </a:r>
          </a:p>
          <a:p>
            <a:pPr lvl="1" fontAlgn="base"/>
            <a:r>
              <a:rPr lang="en-US" i="1" dirty="0"/>
              <a:t>Like one-vs-rest, one-vs-one splits a multi-class classification dataset into binary classification problems. Unlike one-vs-rest that splits it into one binary dataset for each class, the one-vs-one approach splits the dataset into one dataset for each class versus every other class.</a:t>
            </a:r>
          </a:p>
          <a:p>
            <a:pPr lvl="1" fontAlgn="base"/>
            <a:r>
              <a:rPr lang="en-US" i="1" dirty="0">
                <a:hlinkClick r:id="rId2"/>
              </a:rPr>
              <a:t>https://machinelearningmastery.com/one-vs-rest-and-one-vs-one-for-multi-class-classification/#:~:text=Like%20one%2Dvs%2Drest%2C,class%20versus%20every%20other%20class</a:t>
            </a:r>
            <a:r>
              <a:rPr lang="en-US" i="1" dirty="0"/>
              <a:t> .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343355D-EA36-493A-8603-5B5C633799F5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524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800"/>
              <a:t>Step2 at t=1 (refer to the previous slide)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4038600" cy="4530725"/>
          </a:xfrm>
        </p:spPr>
        <p:txBody>
          <a:bodyPr/>
          <a:lstStyle/>
          <a:p>
            <a:pPr eaLnBrk="1" hangingPunct="1"/>
            <a:r>
              <a:rPr lang="en-US" altLang="en-US" sz="2600"/>
              <a:t> Using </a:t>
            </a:r>
            <a:r>
              <a:rPr lang="el-GR" altLang="en-US" sz="2600"/>
              <a:t>ε</a:t>
            </a:r>
            <a:r>
              <a:rPr lang="en-US" altLang="en-US" sz="2600" baseline="-25000"/>
              <a:t>t=1</a:t>
            </a:r>
            <a:r>
              <a:rPr lang="en-US" altLang="en-US" sz="2600"/>
              <a:t>=0.3, because 3 samples are incorrectly classified</a:t>
            </a:r>
          </a:p>
          <a:p>
            <a:pPr eaLnBrk="1" hangingPunct="1"/>
            <a:endParaRPr lang="en-US" altLang="en-US" sz="2600"/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6100" y="2667000"/>
          <a:ext cx="5842000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09900" imgH="1536700" progId="Equation.3">
                  <p:embed/>
                </p:oleObj>
              </mc:Choice>
              <mc:Fallback>
                <p:oleObj name="公式" r:id="rId2" imgW="3009900" imgH="15367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667000"/>
                        <a:ext cx="5842000" cy="29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53000" y="1066800"/>
          <a:ext cx="40052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914400" progId="Equation.3">
                  <p:embed/>
                </p:oleObj>
              </mc:Choice>
              <mc:Fallback>
                <p:oleObj name="Equation" r:id="rId4" imgW="2184400" imgH="9144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400526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3789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58D90F-35C1-4437-A60B-8D329CA24E23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533400" y="2514600"/>
            <a:ext cx="424815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441325" y="5827713"/>
            <a:ext cx="8680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The proof can be found at </a:t>
            </a:r>
            <a:r>
              <a:rPr lang="en-US" altLang="en-US" sz="1800">
                <a:latin typeface="Arial" charset="0"/>
                <a:hlinkClick r:id="rId6"/>
              </a:rPr>
              <a:t>http://vision.ucsd.edu/~bbabenko/data/boosting_note.pdf</a:t>
            </a: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Also see appendix.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Step3 at t=1, </a:t>
            </a:r>
            <a:r>
              <a:rPr lang="en-US" altLang="en-US" sz="3200"/>
              <a:t>update D</a:t>
            </a:r>
            <a:r>
              <a:rPr lang="en-US" altLang="en-US" sz="3200" baseline="-25000"/>
              <a:t>t</a:t>
            </a:r>
            <a:r>
              <a:rPr lang="en-US" altLang="en-US" sz="3200"/>
              <a:t> to D</a:t>
            </a:r>
            <a:r>
              <a:rPr lang="en-US" altLang="en-US" sz="3200" baseline="-25000"/>
              <a:t>t+1</a:t>
            </a:r>
            <a:endParaRPr lang="en-US" altLang="en-US" sz="32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77200" cy="4378325"/>
          </a:xfrm>
        </p:spPr>
        <p:txBody>
          <a:bodyPr/>
          <a:lstStyle/>
          <a:p>
            <a:pPr eaLnBrk="1" hangingPunct="1"/>
            <a:r>
              <a:rPr lang="en-US" altLang="en-US" sz="2600"/>
              <a:t>Update the weight </a:t>
            </a:r>
            <a:r>
              <a:rPr lang="en-US" altLang="en-US" sz="2600" i="1"/>
              <a:t>D</a:t>
            </a:r>
            <a:r>
              <a:rPr lang="en-US" altLang="en-US" sz="2600" i="1" baseline="-25000"/>
              <a:t>t</a:t>
            </a:r>
            <a:r>
              <a:rPr lang="en-US" altLang="en-US" sz="2600" i="1"/>
              <a:t>(i) </a:t>
            </a:r>
            <a:r>
              <a:rPr lang="en-US" altLang="en-US" sz="2600"/>
              <a:t>for each training sample </a:t>
            </a:r>
            <a:r>
              <a:rPr lang="en-US" altLang="en-US" sz="2600" i="1"/>
              <a:t>i</a:t>
            </a:r>
            <a:r>
              <a:rPr lang="en-US" altLang="en-US" sz="2600"/>
              <a:t>  </a:t>
            </a:r>
          </a:p>
        </p:txBody>
      </p:sp>
      <p:graphicFrame>
        <p:nvGraphicFramePr>
          <p:cNvPr id="3891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7929005"/>
              </p:ext>
            </p:extLst>
          </p:nvPr>
        </p:nvGraphicFramePr>
        <p:xfrm>
          <a:off x="1524000" y="2362200"/>
          <a:ext cx="569436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640" imgH="1600200" progId="Equation.3">
                  <p:embed/>
                </p:oleObj>
              </mc:Choice>
              <mc:Fallback>
                <p:oleObj name="Equation" r:id="rId2" imgW="2717640" imgH="1600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5694363" cy="3352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389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6F60B1-2F6E-4399-A1F3-6700BB6C24B7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441325" y="5827713"/>
            <a:ext cx="8680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The proof can be found at </a:t>
            </a:r>
            <a:r>
              <a:rPr lang="en-US" altLang="en-US" sz="1800">
                <a:latin typeface="Arial" charset="0"/>
                <a:hlinkClick r:id="rId4"/>
              </a:rPr>
              <a:t>http://vision.ucsd.edu/~bbabenko/data/boosting_note.pdf</a:t>
            </a:r>
            <a:endParaRPr lang="en-US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Also see appendix.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6629400" cy="561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900" dirty="0"/>
              <a:t>Step 3: Find Z (the normalization factor). Note that D</a:t>
            </a:r>
            <a:r>
              <a:rPr lang="en-US" altLang="en-US" sz="2900" baseline="-25000" dirty="0"/>
              <a:t>t=1</a:t>
            </a:r>
            <a:r>
              <a:rPr lang="en-US" altLang="en-US" sz="2900" dirty="0"/>
              <a:t>=0.1,  </a:t>
            </a:r>
            <a:r>
              <a:rPr lang="en-US" altLang="en-US" sz="2900" i="1" dirty="0"/>
              <a:t>a</a:t>
            </a:r>
            <a:r>
              <a:rPr lang="en-US" altLang="zh-CN" sz="2900" i="1" baseline="-25000" dirty="0"/>
              <a:t>t=1</a:t>
            </a:r>
            <a:r>
              <a:rPr lang="en-US" altLang="en-US" sz="2900" i="1" dirty="0"/>
              <a:t> </a:t>
            </a:r>
            <a:r>
              <a:rPr lang="en-US" altLang="en-US" sz="2900" dirty="0"/>
              <a:t>=0.424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 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41388" y="1235075"/>
          <a:ext cx="6880225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91000" imgH="3225800" progId="Equation.3">
                  <p:embed/>
                </p:oleObj>
              </mc:Choice>
              <mc:Fallback>
                <p:oleObj name="公式" r:id="rId2" imgW="4191000" imgH="3225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235075"/>
                        <a:ext cx="6880225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3994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3F1A9C-8D83-4F58-94F4-CFAA17F8EA49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39943" name="TextBox 1"/>
          <p:cNvSpPr txBox="1">
            <a:spLocks noChangeArrowheads="1"/>
          </p:cNvSpPr>
          <p:nvPr/>
        </p:nvSpPr>
        <p:spPr bwMode="auto">
          <a:xfrm>
            <a:off x="5715000" y="5791200"/>
            <a:ext cx="2719388" cy="1077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Note: currently t=1, D</a:t>
            </a:r>
            <a:r>
              <a:rPr lang="en-US" altLang="en-US" sz="1600" baseline="-25000">
                <a:latin typeface="Arial" charset="0"/>
              </a:rPr>
              <a:t>t=1</a:t>
            </a:r>
            <a:r>
              <a:rPr lang="en-US" altLang="en-US" sz="1600">
                <a:latin typeface="Arial" charset="0"/>
              </a:rPr>
              <a:t>(i)=0.1 for all </a:t>
            </a:r>
            <a:r>
              <a:rPr lang="en-US" altLang="en-US" sz="1600" i="1">
                <a:latin typeface="Arial" charset="0"/>
              </a:rPr>
              <a:t>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7 correctly classified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3 incorrectly classified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077200" cy="94138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Step 3: Example: update D</a:t>
            </a:r>
            <a:r>
              <a:rPr lang="en-US" altLang="en-US" sz="2400" baseline="-25000" dirty="0"/>
              <a:t>t</a:t>
            </a:r>
            <a:r>
              <a:rPr lang="en-US" altLang="en-US" sz="2400" dirty="0"/>
              <a:t> to D</a:t>
            </a:r>
            <a:r>
              <a:rPr lang="en-US" altLang="en-US" sz="2400" baseline="-25000" dirty="0"/>
              <a:t>t+1</a:t>
            </a:r>
            <a:br>
              <a:rPr lang="en-US" altLang="en-US" sz="2400" baseline="-25000" dirty="0"/>
            </a:br>
            <a:r>
              <a:rPr lang="en-US" altLang="en-US" sz="2400" dirty="0"/>
              <a:t>If correctly classified, </a:t>
            </a:r>
            <a:r>
              <a:rPr lang="en-US" altLang="en-US" sz="2400" dirty="0">
                <a:solidFill>
                  <a:srgbClr val="FF0000"/>
                </a:solidFill>
              </a:rPr>
              <a:t>weight D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t+1 </a:t>
            </a:r>
            <a:r>
              <a:rPr lang="en-US" altLang="en-US" sz="2400" dirty="0">
                <a:solidFill>
                  <a:srgbClr val="FF0000"/>
                </a:solidFill>
              </a:rPr>
              <a:t>will decrease</a:t>
            </a:r>
            <a:r>
              <a:rPr lang="en-US" altLang="en-US" sz="2400" dirty="0"/>
              <a:t>, and vice versa.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 </a:t>
            </a:r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4673560"/>
              </p:ext>
            </p:extLst>
          </p:nvPr>
        </p:nvGraphicFramePr>
        <p:xfrm>
          <a:off x="1719263" y="1708150"/>
          <a:ext cx="6161087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81280" imgH="2387520" progId="Equation.3">
                  <p:embed/>
                </p:oleObj>
              </mc:Choice>
              <mc:Fallback>
                <p:oleObj name="Equation" r:id="rId2" imgW="3581280" imgH="23875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708150"/>
                        <a:ext cx="6161087" cy="410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4096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F7C5F9-BEA9-4F9D-A5A8-47AEA99D48EB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2800"/>
              <a:t>Now run the main training loop the second time(t=2)</a:t>
            </a:r>
            <a:endParaRPr lang="en-US" altLang="en-US" sz="36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 </a:t>
            </a:r>
          </a:p>
        </p:txBody>
      </p:sp>
      <p:graphicFrame>
        <p:nvGraphicFramePr>
          <p:cNvPr id="41988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838200"/>
          <a:ext cx="525462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812800" progId="Equation.3">
                  <p:embed/>
                </p:oleObj>
              </mc:Choice>
              <mc:Fallback>
                <p:oleObj name="Equation" r:id="rId2" imgW="2832100" imgH="81280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838200"/>
                        <a:ext cx="525462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4199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6A9CE1E-C630-4A95-9173-0A581464FA8B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419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90800"/>
            <a:ext cx="41243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42005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3" name="Line 13"/>
          <p:cNvSpPr>
            <a:spLocks noChangeShapeType="1"/>
          </p:cNvSpPr>
          <p:nvPr/>
        </p:nvSpPr>
        <p:spPr bwMode="auto">
          <a:xfrm>
            <a:off x="1752600" y="2209800"/>
            <a:ext cx="2286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4"/>
          <p:cNvSpPr>
            <a:spLocks noChangeShapeType="1"/>
          </p:cNvSpPr>
          <p:nvPr/>
        </p:nvSpPr>
        <p:spPr bwMode="auto">
          <a:xfrm flipH="1">
            <a:off x="1295400" y="1447800"/>
            <a:ext cx="22860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/>
              <a:t>Now run the main training loop second time t=2, and then t=3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9AC6FB-0C65-4811-B567-CA5CEE702B8B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153400" cy="455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685800" y="2286000"/>
            <a:ext cx="2454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Final classifier by combining three weak classifiers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400" dirty="0"/>
              <a:t>Combined classifier for t=1,2,3</a:t>
            </a:r>
            <a:br>
              <a:rPr lang="en-US" altLang="zh-CN" sz="3400" dirty="0"/>
            </a:br>
            <a:r>
              <a:rPr lang="en-US" altLang="zh-CN" sz="3400" dirty="0"/>
              <a:t>Exercise: work out </a:t>
            </a:r>
            <a:r>
              <a:rPr lang="en-US" altLang="zh-CN" sz="3400" i="1" dirty="0">
                <a:sym typeface="Symbol" pitchFamily="18" charset="2"/>
              </a:rPr>
              <a:t></a:t>
            </a:r>
            <a:r>
              <a:rPr lang="en-US" altLang="zh-CN" sz="3400" i="1" baseline="-25000" dirty="0"/>
              <a:t>1</a:t>
            </a:r>
            <a:r>
              <a:rPr lang="en-US" altLang="zh-CN" sz="3400" i="1" dirty="0"/>
              <a:t>and </a:t>
            </a:r>
            <a:r>
              <a:rPr lang="en-US" altLang="zh-CN" sz="3400" i="1" dirty="0">
                <a:sym typeface="Symbol" pitchFamily="18" charset="2"/>
              </a:rPr>
              <a:t></a:t>
            </a:r>
            <a:r>
              <a:rPr lang="en-US" altLang="zh-CN" sz="3400" i="1" baseline="-25000" dirty="0"/>
              <a:t>2</a:t>
            </a:r>
            <a:endParaRPr lang="en-US" altLang="en-US" sz="3400" i="1" baseline="-250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600" dirty="0"/>
              <a:t> </a:t>
            </a:r>
            <a:endParaRPr lang="en-US" altLang="en-US" sz="2600" dirty="0"/>
          </a:p>
        </p:txBody>
      </p:sp>
      <p:graphicFrame>
        <p:nvGraphicFramePr>
          <p:cNvPr id="2" name="Object 1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0110247"/>
              </p:ext>
            </p:extLst>
          </p:nvPr>
        </p:nvGraphicFramePr>
        <p:xfrm>
          <a:off x="5212694" y="4256088"/>
          <a:ext cx="3926143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927000" progId="Equation.3">
                  <p:embed/>
                </p:oleObj>
              </mc:Choice>
              <mc:Fallback>
                <p:oleObj name="Equation" r:id="rId2" imgW="2958840" imgH="92700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694" y="4256088"/>
                        <a:ext cx="3926143" cy="1230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4403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D12001-D247-4460-B29D-C20F88F26E3A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29718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4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19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4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275272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7848600" y="1600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3048000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4" name="Rectangle 15"/>
          <p:cNvSpPr>
            <a:spLocks noChangeArrowheads="1"/>
          </p:cNvSpPr>
          <p:nvPr/>
        </p:nvSpPr>
        <p:spPr bwMode="auto">
          <a:xfrm>
            <a:off x="5338539" y="5599113"/>
            <a:ext cx="3429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Combine to form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classifier.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  <a:ea typeface="SimSun" pitchFamily="2" charset="-122"/>
              </a:rPr>
              <a:t>May need one more step for the final classifier</a:t>
            </a:r>
          </a:p>
        </p:txBody>
      </p:sp>
      <p:sp>
        <p:nvSpPr>
          <p:cNvPr id="44045" name="Line 16"/>
          <p:cNvSpPr>
            <a:spLocks noChangeShapeType="1"/>
          </p:cNvSpPr>
          <p:nvPr/>
        </p:nvSpPr>
        <p:spPr bwMode="auto">
          <a:xfrm>
            <a:off x="1219200" y="3886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7"/>
          <p:cNvSpPr>
            <a:spLocks noChangeShapeType="1"/>
          </p:cNvSpPr>
          <p:nvPr/>
        </p:nvSpPr>
        <p:spPr bwMode="auto">
          <a:xfrm flipH="1">
            <a:off x="3886200" y="2895600"/>
            <a:ext cx="457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8"/>
          <p:cNvSpPr>
            <a:spLocks noChangeShapeType="1"/>
          </p:cNvSpPr>
          <p:nvPr/>
        </p:nvSpPr>
        <p:spPr bwMode="auto">
          <a:xfrm flipH="1">
            <a:off x="4572000" y="3657600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Text Box 19"/>
          <p:cNvSpPr txBox="1">
            <a:spLocks noChangeArrowheads="1"/>
          </p:cNvSpPr>
          <p:nvPr/>
        </p:nvSpPr>
        <p:spPr bwMode="auto">
          <a:xfrm>
            <a:off x="1638300" y="1214438"/>
            <a:ext cx="6842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Arial" charset="0"/>
              </a:rPr>
              <a:t>h</a:t>
            </a:r>
            <a:r>
              <a:rPr lang="en-US" altLang="zh-CN" sz="1800" i="1" baseline="-25000">
                <a:latin typeface="Arial" charset="0"/>
              </a:rPr>
              <a:t>t=1</a:t>
            </a:r>
            <a:r>
              <a:rPr lang="en-US" altLang="zh-CN" sz="1800" i="1">
                <a:latin typeface="Arial" charset="0"/>
              </a:rPr>
              <a:t>()</a:t>
            </a:r>
            <a:endParaRPr lang="en-US" altLang="en-US" sz="1800" i="1">
              <a:latin typeface="Arial" charset="0"/>
              <a:ea typeface="SimSun" pitchFamily="2" charset="-122"/>
            </a:endParaRPr>
          </a:p>
        </p:txBody>
      </p:sp>
      <p:sp>
        <p:nvSpPr>
          <p:cNvPr id="44049" name="Text Box 20"/>
          <p:cNvSpPr txBox="1">
            <a:spLocks noChangeArrowheads="1"/>
          </p:cNvSpPr>
          <p:nvPr/>
        </p:nvSpPr>
        <p:spPr bwMode="auto">
          <a:xfrm>
            <a:off x="4495800" y="2819400"/>
            <a:ext cx="6842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Arial" charset="0"/>
              </a:rPr>
              <a:t>h</a:t>
            </a:r>
            <a:r>
              <a:rPr lang="en-US" altLang="zh-CN" sz="1800" i="1" baseline="-25000">
                <a:latin typeface="Arial" charset="0"/>
              </a:rPr>
              <a:t>t=2</a:t>
            </a:r>
            <a:r>
              <a:rPr lang="en-US" altLang="zh-CN" sz="1800" i="1">
                <a:latin typeface="Arial" charset="0"/>
              </a:rPr>
              <a:t>()</a:t>
            </a:r>
            <a:endParaRPr lang="en-US" altLang="en-US" sz="1800" i="1">
              <a:latin typeface="Arial" charset="0"/>
              <a:ea typeface="SimSun" pitchFamily="2" charset="-122"/>
            </a:endParaRPr>
          </a:p>
        </p:txBody>
      </p:sp>
      <p:sp>
        <p:nvSpPr>
          <p:cNvPr id="44050" name="Text Box 21"/>
          <p:cNvSpPr txBox="1">
            <a:spLocks noChangeArrowheads="1"/>
          </p:cNvSpPr>
          <p:nvPr/>
        </p:nvSpPr>
        <p:spPr bwMode="auto">
          <a:xfrm>
            <a:off x="6477000" y="2971800"/>
            <a:ext cx="6842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Arial" charset="0"/>
              </a:rPr>
              <a:t>h</a:t>
            </a:r>
            <a:r>
              <a:rPr lang="en-US" altLang="zh-CN" sz="1800" i="1" baseline="-25000">
                <a:latin typeface="Arial" charset="0"/>
              </a:rPr>
              <a:t>t=3</a:t>
            </a:r>
            <a:r>
              <a:rPr lang="en-US" altLang="zh-CN" sz="1800" i="1">
                <a:latin typeface="Arial" charset="0"/>
              </a:rPr>
              <a:t>()</a:t>
            </a:r>
            <a:endParaRPr lang="en-US" altLang="en-US" sz="1800" i="1">
              <a:latin typeface="Arial" charset="0"/>
              <a:ea typeface="SimSun" pitchFamily="2" charset="-122"/>
            </a:endParaRPr>
          </a:p>
        </p:txBody>
      </p:sp>
      <p:sp>
        <p:nvSpPr>
          <p:cNvPr id="44051" name="Text Box 22"/>
          <p:cNvSpPr txBox="1">
            <a:spLocks noChangeArrowheads="1"/>
          </p:cNvSpPr>
          <p:nvPr/>
        </p:nvSpPr>
        <p:spPr bwMode="auto">
          <a:xfrm>
            <a:off x="1046163" y="3916363"/>
            <a:ext cx="12604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Arial" charset="0"/>
                <a:sym typeface="Symbol" pitchFamily="18" charset="2"/>
              </a:rPr>
              <a:t></a:t>
            </a:r>
            <a:r>
              <a:rPr lang="en-US" altLang="zh-CN" sz="1800" i="1" baseline="-25000">
                <a:latin typeface="Arial" charset="0"/>
              </a:rPr>
              <a:t>t=1</a:t>
            </a:r>
            <a:r>
              <a:rPr lang="en-US" altLang="zh-CN" sz="1800" i="1">
                <a:latin typeface="Arial" charset="0"/>
              </a:rPr>
              <a:t>=0.424</a:t>
            </a:r>
            <a:endParaRPr lang="en-US" altLang="en-US" sz="1800" i="1">
              <a:latin typeface="Arial" charset="0"/>
              <a:ea typeface="SimSun" pitchFamily="2" charset="-122"/>
            </a:endParaRPr>
          </a:p>
        </p:txBody>
      </p:sp>
      <p:sp>
        <p:nvSpPr>
          <p:cNvPr id="44052" name="Text Box 23"/>
          <p:cNvSpPr txBox="1">
            <a:spLocks noChangeArrowheads="1"/>
          </p:cNvSpPr>
          <p:nvPr/>
        </p:nvSpPr>
        <p:spPr bwMode="auto">
          <a:xfrm>
            <a:off x="3962400" y="3886200"/>
            <a:ext cx="549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Arial" charset="0"/>
                <a:sym typeface="Symbol" pitchFamily="18" charset="2"/>
              </a:rPr>
              <a:t></a:t>
            </a:r>
            <a:r>
              <a:rPr lang="en-US" altLang="zh-CN" sz="1800" i="1" baseline="-25000">
                <a:latin typeface="Arial" charset="0"/>
              </a:rPr>
              <a:t>t=2</a:t>
            </a:r>
            <a:endParaRPr lang="en-US" altLang="en-US" sz="1800" i="1" baseline="-25000">
              <a:latin typeface="Arial" charset="0"/>
              <a:ea typeface="SimSun" pitchFamily="2" charset="-122"/>
            </a:endParaRPr>
          </a:p>
        </p:txBody>
      </p:sp>
      <p:sp>
        <p:nvSpPr>
          <p:cNvPr id="44053" name="Rectangle 25"/>
          <p:cNvSpPr>
            <a:spLocks noChangeArrowheads="1"/>
          </p:cNvSpPr>
          <p:nvPr/>
        </p:nvSpPr>
        <p:spPr bwMode="auto">
          <a:xfrm>
            <a:off x="4800600" y="3886200"/>
            <a:ext cx="549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Arial" charset="0"/>
                <a:sym typeface="Symbol" pitchFamily="18" charset="2"/>
              </a:rPr>
              <a:t></a:t>
            </a:r>
            <a:r>
              <a:rPr lang="en-US" altLang="zh-CN" sz="1800" i="1" baseline="-25000">
                <a:latin typeface="Arial" charset="0"/>
                <a:sym typeface="Symbol" pitchFamily="18" charset="2"/>
              </a:rPr>
              <a:t>t=3</a:t>
            </a:r>
            <a:endParaRPr lang="en-US" altLang="en-US" sz="1800" i="1" baseline="-25000">
              <a:latin typeface="Arial" charset="0"/>
              <a:ea typeface="SimSun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8A881-2B31-4D60-A122-6F6100C81AD9}"/>
              </a:ext>
            </a:extLst>
          </p:cNvPr>
          <p:cNvSpPr txBox="1"/>
          <p:nvPr/>
        </p:nvSpPr>
        <p:spPr>
          <a:xfrm flipH="1">
            <a:off x="6438899" y="83662"/>
            <a:ext cx="2286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Define sign(y)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e.g.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sign(-0.42) = -1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sign(-272) = -1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sign(123.2) = +1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88C9E4-DA41-4026-9588-9DE4E181ABC6}"/>
              </a:ext>
            </a:extLst>
          </p:cNvPr>
          <p:cNvCxnSpPr>
            <a:cxnSpLocks/>
          </p:cNvCxnSpPr>
          <p:nvPr/>
        </p:nvCxnSpPr>
        <p:spPr>
          <a:xfrm flipH="1">
            <a:off x="6029326" y="1560990"/>
            <a:ext cx="676274" cy="27363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400" dirty="0"/>
              <a:t>Exercise 4</a:t>
            </a:r>
            <a:br>
              <a:rPr lang="en-US" altLang="en-US" sz="3400" dirty="0"/>
            </a:br>
            <a:endParaRPr lang="en-US" altLang="en-US" sz="3400" dirty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45307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if example ==1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blue(*)=[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    -26   38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     3     34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     32   3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     42   10];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red(O)=[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     23   38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     -4    -33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    -22   -25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    -37   -31];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</a:t>
            </a:r>
            <a:r>
              <a:rPr lang="en-US" altLang="en-US" sz="2600" dirty="0" err="1"/>
              <a:t>datafeatures</a:t>
            </a:r>
            <a:r>
              <a:rPr lang="en-US" altLang="en-US" sz="2600" dirty="0"/>
              <a:t>=[</a:t>
            </a:r>
            <a:r>
              <a:rPr lang="en-US" altLang="en-US" sz="2600" dirty="0" err="1"/>
              <a:t>blue;red</a:t>
            </a:r>
            <a:r>
              <a:rPr lang="en-US" altLang="en-US" sz="2600" dirty="0"/>
              <a:t>];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600" dirty="0"/>
              <a:t>        </a:t>
            </a:r>
            <a:r>
              <a:rPr lang="en-US" altLang="en-US" sz="2600" dirty="0" err="1"/>
              <a:t>dataclass</a:t>
            </a:r>
            <a:r>
              <a:rPr lang="en-US" altLang="en-US" sz="2600" dirty="0"/>
              <a:t>=[ -1 -1 -1 -1  1  1 1 1  ];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600" dirty="0"/>
              <a:t>See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600" dirty="0"/>
              <a:t>%Red =  +1, Blue= -1</a:t>
            </a:r>
          </a:p>
          <a:p>
            <a:pPr>
              <a:lnSpc>
                <a:spcPct val="80000"/>
              </a:lnSpc>
              <a:defRPr/>
            </a:pPr>
            <a:endParaRPr lang="en-US" altLang="en-US" sz="2600" dirty="0"/>
          </a:p>
          <a:p>
            <a:pPr>
              <a:lnSpc>
                <a:spcPct val="80000"/>
              </a:lnSpc>
              <a:defRPr/>
            </a:pPr>
            <a:r>
              <a:rPr lang="nl-NL" altLang="en-US" sz="2800" dirty="0">
                <a:hlinkClick r:id="rId2"/>
              </a:rPr>
              <a:t>http://www.mathworks.com/matlabcentral/fileexchange/27813-classic-adaboost-classifier</a:t>
            </a:r>
            <a:r>
              <a:rPr lang="nl-NL" altLang="en-US" sz="2800" dirty="0"/>
              <a:t> </a:t>
            </a:r>
            <a:endParaRPr lang="en-US" altLang="en-US" sz="28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430415-184F-4A9A-801E-00EF57B5E90C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Answer-4</a:t>
            </a:r>
            <a:r>
              <a:rPr lang="en-US" altLang="en-US" dirty="0"/>
              <a:t> , initialized, t=1</a:t>
            </a:r>
            <a:br>
              <a:rPr lang="en-US" altLang="en-US" dirty="0"/>
            </a:br>
            <a:r>
              <a:rPr lang="en-US" altLang="en-US" dirty="0"/>
              <a:t>Find the best h() by inspection</a:t>
            </a:r>
            <a:br>
              <a:rPr lang="en-US" altLang="en-US" dirty="0"/>
            </a:br>
            <a:r>
              <a:rPr lang="en-US" altLang="en-US" dirty="0"/>
              <a:t>What is D(</a:t>
            </a:r>
            <a:r>
              <a:rPr lang="en-US" altLang="en-US" dirty="0" err="1"/>
              <a:t>i</a:t>
            </a:r>
            <a:r>
              <a:rPr lang="en-US" altLang="en-US" dirty="0"/>
              <a:t>) for all </a:t>
            </a:r>
            <a:r>
              <a:rPr lang="en-US" altLang="en-US" dirty="0" err="1"/>
              <a:t>i</a:t>
            </a:r>
            <a:r>
              <a:rPr lang="en-US" altLang="en-US" dirty="0"/>
              <a:t>=1 to 8?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429000" cy="4530725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B99A57-1EB5-4065-A162-37730DE12837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46086" name="Picture 5" descr="out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74" y="3280787"/>
            <a:ext cx="1449436" cy="5847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Red =  +1</a:t>
            </a:r>
            <a:r>
              <a:rPr lang="en-US" altLang="en-US" dirty="0"/>
              <a:t>,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0070C0"/>
                </a:solidFill>
              </a:rPr>
              <a:t>Blue= -1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1" name="Picture 19" descr="ou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78933"/>
            <a:ext cx="52578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400" dirty="0">
                <a:solidFill>
                  <a:srgbClr val="FF0000"/>
                </a:solidFill>
              </a:rPr>
              <a:t>Answer-4</a:t>
            </a:r>
            <a:r>
              <a:rPr lang="en-US" altLang="en-US" sz="2200" dirty="0"/>
              <a:t>, t=1</a:t>
            </a:r>
            <a:br>
              <a:rPr lang="en-US" altLang="en-US" sz="2200" dirty="0"/>
            </a:br>
            <a:r>
              <a:rPr lang="en-US" altLang="en-US" sz="2200" dirty="0"/>
              <a:t>h1(upper half =</a:t>
            </a:r>
            <a:r>
              <a:rPr lang="en-US" altLang="en-US" sz="2200" dirty="0">
                <a:solidFill>
                  <a:srgbClr val="0070C0"/>
                </a:solidFill>
              </a:rPr>
              <a:t>*</a:t>
            </a:r>
            <a:r>
              <a:rPr lang="en-US" altLang="en-US" sz="2200" dirty="0"/>
              <a:t>, lower= </a:t>
            </a:r>
            <a:r>
              <a:rPr lang="en-US" altLang="en-US" sz="2200" dirty="0">
                <a:solidFill>
                  <a:srgbClr val="FF0000"/>
                </a:solidFill>
              </a:rPr>
              <a:t>o</a:t>
            </a:r>
            <a:r>
              <a:rPr lang="en-US" altLang="en-US" sz="2200" dirty="0"/>
              <a:t>)</a:t>
            </a:r>
            <a:br>
              <a:rPr lang="en-US" altLang="en-US" sz="2200" dirty="0"/>
            </a:br>
            <a:endParaRPr lang="en-US" altLang="en-US" sz="22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66800"/>
            <a:ext cx="4038600" cy="4530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Weak classifier h1(upper half =*, lower= o)</a:t>
            </a:r>
            <a:br>
              <a:rPr lang="en-US" altLang="en-US" sz="1800" dirty="0"/>
            </a:br>
            <a:r>
              <a:rPr lang="en-US" altLang="en-US" sz="1800" dirty="0"/>
              <a:t>We see that Feature(5) is wrongly classified, 1 sample is wrong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err =</a:t>
            </a:r>
            <a:r>
              <a:rPr lang="el-GR" altLang="en-US" sz="1800" dirty="0"/>
              <a:t>ε</a:t>
            </a:r>
            <a:r>
              <a:rPr lang="en-US" altLang="en-US" sz="1800" dirty="0"/>
              <a:t>(t)=D(t)*1, </a:t>
            </a:r>
          </a:p>
          <a:p>
            <a:pPr eaLnBrk="1" hangingPunct="1">
              <a:lnSpc>
                <a:spcPct val="80000"/>
              </a:lnSpc>
            </a:pPr>
            <a:r>
              <a:rPr lang="el-GR" altLang="en-US" sz="1800" dirty="0"/>
              <a:t>ε</a:t>
            </a:r>
            <a:r>
              <a:rPr lang="en-US" altLang="en-US" sz="1800" dirty="0"/>
              <a:t>(t) =0.125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Alpha=</a:t>
            </a:r>
            <a:r>
              <a:rPr lang="el-GR" altLang="en-US" sz="1800" dirty="0"/>
              <a:t>α</a:t>
            </a:r>
            <a:r>
              <a:rPr lang="en-US" altLang="en-US" sz="1800" dirty="0"/>
              <a:t>=0.5*log[1- </a:t>
            </a:r>
            <a:r>
              <a:rPr lang="el-GR" altLang="en-US" sz="1800" dirty="0"/>
              <a:t>ε</a:t>
            </a:r>
            <a:r>
              <a:rPr lang="en-US" altLang="en-US" sz="1800" dirty="0"/>
              <a:t>(t) )/ </a:t>
            </a:r>
            <a:r>
              <a:rPr lang="el-GR" altLang="en-US" sz="1800" dirty="0"/>
              <a:t>ε</a:t>
            </a:r>
            <a:r>
              <a:rPr lang="en-US" altLang="en-US" sz="1800" dirty="0"/>
              <a:t>(t)]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=0.973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Find next D(t+1) =D(t)*</a:t>
            </a:r>
            <a:r>
              <a:rPr lang="en-US" altLang="en-US" sz="1800" dirty="0" err="1"/>
              <a:t>exp</a:t>
            </a:r>
            <a:r>
              <a:rPr lang="en-US" altLang="en-US" sz="1800" dirty="0"/>
              <a:t>(</a:t>
            </a:r>
            <a:r>
              <a:rPr lang="el-GR" altLang="en-US" sz="1800" dirty="0"/>
              <a:t>α</a:t>
            </a:r>
            <a:r>
              <a:rPr lang="en-US" altLang="en-US" sz="1800" dirty="0"/>
              <a:t>*(h(x)≠y)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I.e. </a:t>
            </a:r>
            <a:r>
              <a:rPr lang="en-US" altLang="en-US" sz="1800" u="sng" dirty="0"/>
              <a:t>Incorrect</a:t>
            </a:r>
            <a:r>
              <a:rPr lang="en-US" altLang="en-US" sz="1800" dirty="0"/>
              <a:t>=D</a:t>
            </a:r>
            <a:r>
              <a:rPr lang="en-US" altLang="en-US" sz="1800" baseline="-25000" dirty="0"/>
              <a:t>t+1</a:t>
            </a:r>
            <a:r>
              <a:rPr lang="en-US" altLang="en-US" sz="1800" dirty="0"/>
              <a:t>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)=D</a:t>
            </a:r>
            <a:r>
              <a:rPr lang="en-US" altLang="en-US" sz="1800" baseline="-25000" dirty="0"/>
              <a:t>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)*</a:t>
            </a:r>
            <a:r>
              <a:rPr lang="en-US" altLang="en-US" sz="1800" dirty="0" err="1"/>
              <a:t>exp</a:t>
            </a:r>
            <a:r>
              <a:rPr lang="en-US" altLang="en-US" sz="1800" dirty="0"/>
              <a:t>(</a:t>
            </a:r>
            <a:r>
              <a:rPr lang="el-GR" altLang="en-US" sz="1800" dirty="0"/>
              <a:t>α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D(5)=0.125*</a:t>
            </a:r>
            <a:r>
              <a:rPr lang="en-US" altLang="en-US" sz="1800" dirty="0" err="1"/>
              <a:t>exp</a:t>
            </a:r>
            <a:r>
              <a:rPr lang="en-US" altLang="en-US" sz="1800" dirty="0"/>
              <a:t>(0.973)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=0.3307 (not normalized yet)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u="sng" dirty="0"/>
              <a:t>Correct</a:t>
            </a:r>
            <a:r>
              <a:rPr lang="en-US" altLang="en-US" sz="1800" dirty="0"/>
              <a:t>=D</a:t>
            </a:r>
            <a:r>
              <a:rPr lang="en-US" altLang="en-US" sz="1800" baseline="-25000" dirty="0"/>
              <a:t>t+1</a:t>
            </a:r>
            <a:r>
              <a:rPr lang="en-US" altLang="en-US" sz="1800" dirty="0"/>
              <a:t>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)=D</a:t>
            </a:r>
            <a:r>
              <a:rPr lang="en-US" altLang="en-US" sz="1800" baseline="-25000" dirty="0"/>
              <a:t>t</a:t>
            </a:r>
            <a:r>
              <a:rPr lang="en-US" altLang="en-US" sz="1800" dirty="0"/>
              <a:t>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)*</a:t>
            </a:r>
            <a:r>
              <a:rPr lang="en-US" altLang="en-US" sz="1800" dirty="0" err="1"/>
              <a:t>exp</a:t>
            </a:r>
            <a:r>
              <a:rPr lang="en-US" altLang="en-US" sz="1800" dirty="0"/>
              <a:t>(-</a:t>
            </a:r>
            <a:r>
              <a:rPr lang="el-GR" altLang="en-US" sz="1800" dirty="0"/>
              <a:t>α</a:t>
            </a:r>
            <a:r>
              <a:rPr lang="en-US" altLang="en-US" sz="18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D(1)=0.125*</a:t>
            </a:r>
            <a:r>
              <a:rPr lang="en-US" altLang="en-US" sz="1800" dirty="0" err="1"/>
              <a:t>exp</a:t>
            </a:r>
            <a:r>
              <a:rPr lang="en-US" altLang="en-US" sz="1800" dirty="0"/>
              <a:t>(-0.973)=0.0472 (not normalized yet)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------------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Z=(7*0.0472+0.3307)=0.6611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After normalization, D at t+1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D(5)=0.3307 / Z=0.5002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D(1)=D(2)..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 =0.0472 / Z=0.0714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Work out the rest:</a:t>
            </a:r>
            <a:endParaRPr lang="el-GR" altLang="en-US" sz="1800" dirty="0"/>
          </a:p>
          <a:p>
            <a:pPr eaLnBrk="1" hangingPunct="1">
              <a:lnSpc>
                <a:spcPct val="80000"/>
              </a:lnSpc>
            </a:pPr>
            <a:endParaRPr lang="el-GR" altLang="en-US" sz="1800" dirty="0"/>
          </a:p>
        </p:txBody>
      </p:sp>
      <p:graphicFrame>
        <p:nvGraphicFramePr>
          <p:cNvPr id="47108" name="Object 2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62400" y="266700"/>
          <a:ext cx="4646613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24300" imgH="1371600" progId="Equation.3">
                  <p:embed/>
                </p:oleObj>
              </mc:Choice>
              <mc:Fallback>
                <p:oleObj name="Equation" r:id="rId3" imgW="3924300" imgH="1371600" progId="Equation.3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"/>
                        <a:ext cx="4646613" cy="1624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4711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D1210E-F501-4E71-8D6E-D40318A716D1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47112" name="Text Box 18"/>
          <p:cNvSpPr txBox="1">
            <a:spLocks noChangeArrowheads="1"/>
          </p:cNvSpPr>
          <p:nvPr/>
        </p:nvSpPr>
        <p:spPr bwMode="auto">
          <a:xfrm>
            <a:off x="4572000" y="5029200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h1( )</a:t>
            </a:r>
          </a:p>
        </p:txBody>
      </p:sp>
      <p:sp>
        <p:nvSpPr>
          <p:cNvPr id="2" name="Oval 1"/>
          <p:cNvSpPr/>
          <p:nvPr/>
        </p:nvSpPr>
        <p:spPr>
          <a:xfrm>
            <a:off x="7162800" y="2278933"/>
            <a:ext cx="1295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98765" y="5325128"/>
            <a:ext cx="1308371" cy="5847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Red =  +1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0070C0"/>
                </a:solidFill>
              </a:rPr>
              <a:t>Blue= 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43249" y="4366466"/>
            <a:ext cx="3619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 h(t=1), this area is blue :-1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5972327"/>
            <a:ext cx="356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h(t=1), this area is red :+1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800" dirty="0"/>
              <a:t>Define a 2-class classifier</a:t>
            </a:r>
            <a:br>
              <a:rPr lang="en-US" altLang="en-US" sz="3800" dirty="0"/>
            </a:br>
            <a:r>
              <a:rPr lang="en-US" altLang="en-US" sz="3800"/>
              <a:t>  Methods and Procedures</a:t>
            </a:r>
            <a:endParaRPr lang="en-US" altLang="en-US" sz="38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Supervised 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Show many </a:t>
            </a:r>
            <a:r>
              <a:rPr lang="en-US" altLang="en-US" u="sng" dirty="0"/>
              <a:t>positive</a:t>
            </a:r>
            <a:r>
              <a:rPr lang="en-US" altLang="en-US" dirty="0"/>
              <a:t> samples (face) to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Show many </a:t>
            </a:r>
            <a:r>
              <a:rPr lang="en-US" altLang="en-US" u="sng" dirty="0"/>
              <a:t>negative</a:t>
            </a:r>
            <a:r>
              <a:rPr lang="en-US" altLang="en-US" dirty="0"/>
              <a:t> samples (non-face) to the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Learn the parameters and construct the final strong classifier.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Given an unknown input image, the system can tell if there are faces or not.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0B2BD6-9CA2-46CB-B1D0-E52D03AB2012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5029200" cy="113982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600" dirty="0">
                <a:solidFill>
                  <a:srgbClr val="FF0000"/>
                </a:solidFill>
              </a:rPr>
              <a:t>Answer-4</a:t>
            </a:r>
            <a:r>
              <a:rPr lang="en-US" altLang="en-US" sz="3400" dirty="0"/>
              <a:t>, Result at t=1, </a:t>
            </a:r>
            <a:r>
              <a:rPr lang="el-GR" altLang="en-US" sz="3600" dirty="0"/>
              <a:t>α</a:t>
            </a:r>
            <a:r>
              <a:rPr lang="en-US" altLang="en-US" sz="3600" baseline="-25000" dirty="0"/>
              <a:t>(t=1)</a:t>
            </a:r>
            <a:r>
              <a:rPr lang="en-US" altLang="en-US" sz="3600" dirty="0"/>
              <a:t>=0.973</a:t>
            </a:r>
            <a:br>
              <a:rPr lang="en-US" altLang="en-US" sz="3600" dirty="0"/>
            </a:br>
            <a:endParaRPr lang="en-US" altLang="en-US" sz="34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975" y="1163637"/>
            <a:ext cx="8686800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105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t= 1,i= 1, err =0.125,alpha=0.973,D_current(1)=0.125, </a:t>
            </a:r>
            <a:r>
              <a:rPr lang="en-US" altLang="en-US" sz="1600" dirty="0" err="1"/>
              <a:t>correct_i</a:t>
            </a:r>
            <a:r>
              <a:rPr lang="en-US" altLang="en-US" sz="1600" dirty="0"/>
              <a:t>(1)=1.000, </a:t>
            </a:r>
            <a:r>
              <a:rPr lang="en-US" altLang="en-US" sz="1600" dirty="0" err="1"/>
              <a:t>D_next</a:t>
            </a:r>
            <a:r>
              <a:rPr lang="en-US" altLang="en-US" sz="1600" dirty="0"/>
              <a:t>(1)=0.071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t= 1,i= 2, err =0.125,alpha=0.973,D_current(2)=0.125, </a:t>
            </a:r>
            <a:r>
              <a:rPr lang="en-US" altLang="en-US" sz="1600" dirty="0" err="1"/>
              <a:t>correct_i</a:t>
            </a:r>
            <a:r>
              <a:rPr lang="en-US" altLang="en-US" sz="1600" dirty="0"/>
              <a:t>(2)=1.000, </a:t>
            </a:r>
            <a:r>
              <a:rPr lang="en-US" altLang="en-US" sz="1600" dirty="0" err="1"/>
              <a:t>D_next</a:t>
            </a:r>
            <a:r>
              <a:rPr lang="en-US" altLang="en-US" sz="1600" dirty="0"/>
              <a:t>(2)=0.071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t= 1,i= 3, err =0.125,alpha=0.973,D_current(3)=0.125, </a:t>
            </a:r>
            <a:r>
              <a:rPr lang="en-US" altLang="en-US" sz="1600" dirty="0" err="1"/>
              <a:t>correct_i</a:t>
            </a:r>
            <a:r>
              <a:rPr lang="en-US" altLang="en-US" sz="1600" dirty="0"/>
              <a:t>(3)=1.000, </a:t>
            </a:r>
            <a:r>
              <a:rPr lang="en-US" altLang="en-US" sz="1600" dirty="0" err="1"/>
              <a:t>D_next</a:t>
            </a:r>
            <a:r>
              <a:rPr lang="en-US" altLang="en-US" sz="1600" dirty="0"/>
              <a:t>(3)=0.071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t= 1,i= 4, err =0.125,alpha=0.973,D_current(4)=0.125, </a:t>
            </a:r>
            <a:r>
              <a:rPr lang="en-US" altLang="en-US" sz="1600" dirty="0" err="1"/>
              <a:t>correct_i</a:t>
            </a:r>
            <a:r>
              <a:rPr lang="en-US" altLang="en-US" sz="1600" dirty="0"/>
              <a:t>(4)=1.000, </a:t>
            </a:r>
            <a:r>
              <a:rPr lang="en-US" altLang="en-US" sz="1600" dirty="0" err="1"/>
              <a:t>D_next</a:t>
            </a:r>
            <a:r>
              <a:rPr lang="en-US" altLang="en-US" sz="1600" dirty="0"/>
              <a:t>(4)=0.071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>
                <a:solidFill>
                  <a:srgbClr val="FF0000"/>
                </a:solidFill>
              </a:rPr>
              <a:t>t= 1,i= 5, err =0.125,alpha=0.973,D_current(5)=0.125, </a:t>
            </a:r>
            <a:r>
              <a:rPr lang="en-US" altLang="en-US" sz="1600" dirty="0" err="1">
                <a:solidFill>
                  <a:srgbClr val="FF0000"/>
                </a:solidFill>
              </a:rPr>
              <a:t>correct_i</a:t>
            </a:r>
            <a:r>
              <a:rPr lang="en-US" altLang="en-US" sz="1600" dirty="0">
                <a:solidFill>
                  <a:srgbClr val="FF0000"/>
                </a:solidFill>
              </a:rPr>
              <a:t>(5)=-1.000, </a:t>
            </a:r>
            <a:r>
              <a:rPr lang="en-US" altLang="en-US" sz="1600" dirty="0" err="1">
                <a:solidFill>
                  <a:srgbClr val="FF0000"/>
                </a:solidFill>
              </a:rPr>
              <a:t>D_next</a:t>
            </a:r>
            <a:r>
              <a:rPr lang="en-US" altLang="en-US" sz="1600" dirty="0">
                <a:solidFill>
                  <a:srgbClr val="FF0000"/>
                </a:solidFill>
              </a:rPr>
              <a:t>(5)=0.500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t= 1,i= 6, err =0.125,alpha=0.973,D_current(6)=0.125, </a:t>
            </a:r>
            <a:r>
              <a:rPr lang="en-US" altLang="en-US" sz="1600" dirty="0" err="1"/>
              <a:t>correct_i</a:t>
            </a:r>
            <a:r>
              <a:rPr lang="en-US" altLang="en-US" sz="1600" dirty="0"/>
              <a:t>(6)=1.000, </a:t>
            </a:r>
            <a:r>
              <a:rPr lang="en-US" altLang="en-US" sz="1600" dirty="0" err="1"/>
              <a:t>D_next</a:t>
            </a:r>
            <a:r>
              <a:rPr lang="en-US" altLang="en-US" sz="1600" dirty="0"/>
              <a:t>(6)=0.071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t= 1,i= 7, err =0.125,alpha=0.973,D_current(7)=0.125, </a:t>
            </a:r>
            <a:r>
              <a:rPr lang="en-US" altLang="en-US" sz="1600" dirty="0" err="1"/>
              <a:t>correct_i</a:t>
            </a:r>
            <a:r>
              <a:rPr lang="en-US" altLang="en-US" sz="1600" dirty="0"/>
              <a:t>(7)=1.000, </a:t>
            </a:r>
            <a:r>
              <a:rPr lang="en-US" altLang="en-US" sz="1600" dirty="0" err="1"/>
              <a:t>D_next</a:t>
            </a:r>
            <a:r>
              <a:rPr lang="en-US" altLang="en-US" sz="1600" dirty="0"/>
              <a:t>(7)=0.071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t= 1,i= 8, err =0.125,alpha=0.973,D_current(8)=0.125, </a:t>
            </a:r>
            <a:r>
              <a:rPr lang="en-US" altLang="en-US" sz="1600" dirty="0" err="1"/>
              <a:t>correct_i</a:t>
            </a:r>
            <a:r>
              <a:rPr lang="en-US" altLang="en-US" sz="1600" dirty="0"/>
              <a:t>(8)=1.000, </a:t>
            </a:r>
            <a:r>
              <a:rPr lang="en-US" altLang="en-US" sz="1600" dirty="0" err="1"/>
              <a:t>D_next</a:t>
            </a:r>
            <a:r>
              <a:rPr lang="en-US" altLang="en-US" sz="1600" dirty="0"/>
              <a:t>(8)=0.071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</p:txBody>
      </p:sp>
      <p:sp>
        <p:nvSpPr>
          <p:cNvPr id="48134" name="Content Placeholder 1"/>
          <p:cNvSpPr>
            <a:spLocks noGrp="1"/>
          </p:cNvSpPr>
          <p:nvPr>
            <p:ph sz="half" idx="2"/>
          </p:nvPr>
        </p:nvSpPr>
        <p:spPr>
          <a:xfrm>
            <a:off x="8534400" y="5105400"/>
            <a:ext cx="304800" cy="339725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EE8FA4-C997-4C0F-AEDB-102CA0BCC5A3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48135" name="TextBox 7"/>
          <p:cNvSpPr txBox="1">
            <a:spLocks noChangeArrowheads="1"/>
          </p:cNvSpPr>
          <p:nvPr/>
        </p:nvSpPr>
        <p:spPr bwMode="auto">
          <a:xfrm>
            <a:off x="6172200" y="381000"/>
            <a:ext cx="2209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Use Step4 of the AdaBoost algo.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To find CE</a:t>
            </a:r>
            <a:r>
              <a:rPr lang="en-US" altLang="en-US" sz="2000" baseline="-25000">
                <a:latin typeface="Arial" charset="0"/>
              </a:rPr>
              <a:t>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5029200" cy="113982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600" dirty="0">
                <a:solidFill>
                  <a:srgbClr val="FF0000"/>
                </a:solidFill>
              </a:rPr>
              <a:t>Answer-4</a:t>
            </a:r>
            <a:r>
              <a:rPr lang="en-US" altLang="en-US" sz="3400" dirty="0"/>
              <a:t>, Result at t=1, </a:t>
            </a:r>
            <a:r>
              <a:rPr lang="el-GR" altLang="en-US" sz="3600" dirty="0"/>
              <a:t>α</a:t>
            </a:r>
            <a:r>
              <a:rPr lang="en-US" altLang="en-US" sz="3600" baseline="-25000" dirty="0"/>
              <a:t>(t=1)</a:t>
            </a:r>
            <a:r>
              <a:rPr lang="en-US" altLang="en-US" sz="3600" dirty="0"/>
              <a:t>=0.973</a:t>
            </a:r>
            <a:br>
              <a:rPr lang="en-US" altLang="en-US" sz="3600" dirty="0"/>
            </a:br>
            <a:endParaRPr lang="en-US" altLang="en-US" sz="34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975" y="1163637"/>
            <a:ext cx="8686800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700" dirty="0"/>
          </a:p>
          <a:p>
            <a:pPr eaLnBrk="1" hangingPunct="1">
              <a:lnSpc>
                <a:spcPct val="80000"/>
              </a:lnSpc>
            </a:pPr>
            <a:endParaRPr lang="en-US" altLang="en-US" sz="1050" dirty="0"/>
          </a:p>
          <a:p>
            <a:r>
              <a:rPr lang="en-US" altLang="en-US" sz="1600" dirty="0"/>
              <a:t>h(t=1,xi=1)= -1 , true class =-1</a:t>
            </a:r>
          </a:p>
          <a:p>
            <a:r>
              <a:rPr lang="en-US" altLang="en-US" sz="1600" dirty="0"/>
              <a:t>h(t=1,xi=2)= -1, true class = -1</a:t>
            </a:r>
          </a:p>
          <a:p>
            <a:r>
              <a:rPr lang="en-US" altLang="en-US" sz="1600" dirty="0"/>
              <a:t>h(t=1,xi=3)= -1, true class = -1</a:t>
            </a:r>
          </a:p>
          <a:p>
            <a:r>
              <a:rPr lang="en-US" altLang="en-US" sz="1600" dirty="0"/>
              <a:t>h(t=1,xi=4)= -1, true class = -1</a:t>
            </a:r>
          </a:p>
          <a:p>
            <a:r>
              <a:rPr lang="en-US" altLang="en-US" sz="1600" dirty="0"/>
              <a:t>h(t=1,xi=5)= -1, true class = 1 (incorrect)</a:t>
            </a:r>
          </a:p>
          <a:p>
            <a:r>
              <a:rPr lang="en-US" altLang="en-US" sz="1600" dirty="0"/>
              <a:t>h(t=1,xi=6)= 1, true class = 1</a:t>
            </a:r>
          </a:p>
          <a:p>
            <a:r>
              <a:rPr lang="en-US" altLang="en-US" sz="1600" dirty="0"/>
              <a:t>h(t=1,xi=7)= 1, true class = 1</a:t>
            </a:r>
          </a:p>
          <a:p>
            <a:r>
              <a:rPr lang="en-US" altLang="en-US" sz="1600" dirty="0"/>
              <a:t>h(t=1,xi=8)= 1, true class = 1</a:t>
            </a:r>
          </a:p>
          <a:p>
            <a:pPr eaLnBrk="1" hangingPunct="1">
              <a:lnSpc>
                <a:spcPct val="80000"/>
              </a:lnSpc>
            </a:pPr>
            <a:endParaRPr lang="en-US" altLang="zh-TW" sz="1500" dirty="0"/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</p:txBody>
      </p:sp>
      <p:sp>
        <p:nvSpPr>
          <p:cNvPr id="48134" name="Content Placeholder 1"/>
          <p:cNvSpPr>
            <a:spLocks noGrp="1"/>
          </p:cNvSpPr>
          <p:nvPr>
            <p:ph sz="half" idx="2"/>
          </p:nvPr>
        </p:nvSpPr>
        <p:spPr>
          <a:xfrm>
            <a:off x="8534400" y="5105400"/>
            <a:ext cx="304800" cy="339725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EE8FA4-C997-4C0F-AEDB-102CA0BCC5A3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48135" name="TextBox 7"/>
          <p:cNvSpPr txBox="1">
            <a:spLocks noChangeArrowheads="1"/>
          </p:cNvSpPr>
          <p:nvPr/>
        </p:nvSpPr>
        <p:spPr bwMode="auto">
          <a:xfrm>
            <a:off x="6172200" y="381000"/>
            <a:ext cx="2209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Use Step4 of the AdaBoost algo.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To find CE</a:t>
            </a:r>
            <a:r>
              <a:rPr lang="en-US" altLang="en-US" sz="2000" baseline="-25000">
                <a:latin typeface="Arial" charset="0"/>
              </a:rPr>
              <a:t>t</a:t>
            </a:r>
          </a:p>
        </p:txBody>
      </p:sp>
      <p:pic>
        <p:nvPicPr>
          <p:cNvPr id="8" name="Picture 19" descr="ou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81200"/>
            <a:ext cx="52578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7232855" y="1795463"/>
            <a:ext cx="1295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93867" y="3885606"/>
            <a:ext cx="3619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 h(t=1), this area is blue :-1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3867" y="5542575"/>
            <a:ext cx="356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h(t=1), this area is red :+1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91083" y="4887536"/>
            <a:ext cx="1308371" cy="5847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Red =  +1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0070C0"/>
                </a:solidFill>
              </a:rPr>
              <a:t>Blue= 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43" y="4085661"/>
            <a:ext cx="3387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the red dot is under</a:t>
            </a:r>
          </a:p>
          <a:p>
            <a:r>
              <a:rPr lang="en-US" dirty="0"/>
              <a:t>h(t=1)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4471453"/>
            <a:ext cx="3110619" cy="32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76931" y="4683625"/>
            <a:ext cx="859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h(t=1)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0748" y="1546226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 classified by h(t=1)</a:t>
            </a:r>
          </a:p>
        </p:txBody>
      </p:sp>
    </p:spTree>
    <p:extLst>
      <p:ext uri="{BB962C8B-B14F-4D97-AF65-F5344CB8AC3E}">
        <p14:creationId xmlns:p14="http://schemas.microsoft.com/office/powerpoint/2010/main" val="1949758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9832"/>
            <a:ext cx="8229600" cy="2555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Answer-4</a:t>
            </a:r>
            <a:r>
              <a:rPr lang="en-US" altLang="en-US" sz="2600" dirty="0"/>
              <a:t>, t=2, </a:t>
            </a:r>
            <a:r>
              <a:rPr lang="el-GR" altLang="en-US" sz="2800" dirty="0"/>
              <a:t>α</a:t>
            </a:r>
            <a:r>
              <a:rPr lang="en-US" altLang="en-US" sz="2800" baseline="-25000" dirty="0"/>
              <a:t>(t=2)</a:t>
            </a:r>
            <a:r>
              <a:rPr lang="en-US" altLang="en-US" sz="2800" dirty="0"/>
              <a:t>=0.8961</a:t>
            </a:r>
            <a:br>
              <a:rPr lang="en-US" altLang="en-US" sz="2800" dirty="0"/>
            </a:br>
            <a:endParaRPr lang="en-US" altLang="en-US" sz="2600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33400"/>
            <a:ext cx="44196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Weak classifier h1(left =o, eight= *)</a:t>
            </a:r>
            <a:br>
              <a:rPr lang="en-US" altLang="en-US" sz="1700" dirty="0"/>
            </a:br>
            <a:r>
              <a:rPr lang="en-US" altLang="en-US" sz="1700" dirty="0"/>
              <a:t>:Feature(1),(2) are wrongly classified, 2 samples are wrong.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err =</a:t>
            </a:r>
            <a:r>
              <a:rPr lang="el-GR" altLang="en-US" sz="1700" dirty="0"/>
              <a:t>ε</a:t>
            </a:r>
            <a:r>
              <a:rPr lang="en-US" altLang="en-US" sz="1700" dirty="0"/>
              <a:t>(t)=</a:t>
            </a:r>
            <a:r>
              <a:rPr lang="en-US" altLang="en-US" sz="1700" dirty="0" err="1"/>
              <a:t>D</a:t>
            </a:r>
            <a:r>
              <a:rPr lang="en-US" altLang="en-US" sz="1700" baseline="-25000" dirty="0" err="1"/>
              <a:t>t</a:t>
            </a:r>
            <a:r>
              <a:rPr lang="en-US" altLang="en-US" sz="1700" dirty="0"/>
              <a:t>(1)+</a:t>
            </a:r>
            <a:r>
              <a:rPr lang="en-US" altLang="en-US" sz="1700" dirty="0" err="1"/>
              <a:t>D</a:t>
            </a:r>
            <a:r>
              <a:rPr lang="en-US" altLang="en-US" sz="1700" baseline="-25000" dirty="0" err="1"/>
              <a:t>t</a:t>
            </a:r>
            <a:r>
              <a:rPr lang="en-US" altLang="en-US" sz="1700" dirty="0"/>
              <a:t>(2)=0.0714+0.0714=</a:t>
            </a:r>
          </a:p>
          <a:p>
            <a:pPr eaLnBrk="1" hangingPunct="1">
              <a:lnSpc>
                <a:spcPct val="70000"/>
              </a:lnSpc>
            </a:pPr>
            <a:r>
              <a:rPr lang="el-GR" altLang="en-US" sz="1700" dirty="0"/>
              <a:t>ε</a:t>
            </a:r>
            <a:r>
              <a:rPr lang="en-US" altLang="en-US" sz="1700" dirty="0"/>
              <a:t>(t) =0.1428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Alpha=</a:t>
            </a:r>
            <a:r>
              <a:rPr lang="el-GR" altLang="en-US" sz="1700" dirty="0"/>
              <a:t>α</a:t>
            </a:r>
            <a:r>
              <a:rPr lang="en-US" altLang="en-US" sz="1700" dirty="0"/>
              <a:t>=0.5*log[1- </a:t>
            </a:r>
            <a:r>
              <a:rPr lang="el-GR" altLang="en-US" sz="1700" dirty="0"/>
              <a:t>ε</a:t>
            </a:r>
            <a:r>
              <a:rPr lang="en-US" altLang="en-US" sz="1700" dirty="0"/>
              <a:t>(t) )/ </a:t>
            </a:r>
            <a:r>
              <a:rPr lang="el-GR" altLang="en-US" sz="1700" dirty="0"/>
              <a:t>ε</a:t>
            </a:r>
            <a:r>
              <a:rPr lang="en-US" altLang="en-US" sz="1700" dirty="0"/>
              <a:t>(t)]=0.8961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Find next D(t+1) =D(t)*</a:t>
            </a:r>
            <a:r>
              <a:rPr lang="en-US" altLang="en-US" sz="1700" dirty="0" err="1"/>
              <a:t>exp</a:t>
            </a:r>
            <a:r>
              <a:rPr lang="en-US" altLang="en-US" sz="1700" dirty="0"/>
              <a:t>(</a:t>
            </a:r>
            <a:r>
              <a:rPr lang="el-GR" altLang="en-US" sz="1700" dirty="0"/>
              <a:t>α</a:t>
            </a:r>
            <a:r>
              <a:rPr lang="en-US" altLang="en-US" sz="1700" dirty="0"/>
              <a:t>*(h(x)≠y), </a:t>
            </a:r>
            <a:r>
              <a:rPr lang="en-US" altLang="en-US" sz="1700" dirty="0" err="1"/>
              <a:t>ie</a:t>
            </a:r>
            <a:r>
              <a:rPr lang="en-US" altLang="en-US" sz="1700" dirty="0"/>
              <a:t>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u="sng" dirty="0"/>
              <a:t>Incorrect</a:t>
            </a:r>
            <a:r>
              <a:rPr lang="en-US" altLang="en-US" sz="1700" dirty="0"/>
              <a:t>=D</a:t>
            </a:r>
            <a:r>
              <a:rPr lang="en-US" altLang="en-US" sz="1700" baseline="-25000" dirty="0"/>
              <a:t>t+1</a:t>
            </a:r>
            <a:r>
              <a:rPr lang="en-US" altLang="en-US" sz="1700" dirty="0"/>
              <a:t>(i)=</a:t>
            </a:r>
            <a:r>
              <a:rPr lang="en-US" altLang="en-US" sz="1700" dirty="0" err="1"/>
              <a:t>D</a:t>
            </a:r>
            <a:r>
              <a:rPr lang="en-US" altLang="en-US" sz="1700" baseline="-25000" dirty="0" err="1"/>
              <a:t>t</a:t>
            </a:r>
            <a:r>
              <a:rPr lang="en-US" altLang="en-US" sz="1700" dirty="0"/>
              <a:t>(i)*</a:t>
            </a:r>
            <a:r>
              <a:rPr lang="en-US" altLang="en-US" sz="1700" dirty="0" err="1"/>
              <a:t>exp</a:t>
            </a:r>
            <a:r>
              <a:rPr lang="en-US" altLang="en-US" sz="1700" dirty="0"/>
              <a:t>( </a:t>
            </a:r>
            <a:r>
              <a:rPr lang="el-GR" altLang="en-US" sz="1700" dirty="0"/>
              <a:t>α</a:t>
            </a:r>
            <a:r>
              <a:rPr lang="en-US" altLang="en-US" sz="1700" dirty="0"/>
              <a:t>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D(1)=D(2)=0.0714*</a:t>
            </a:r>
            <a:r>
              <a:rPr lang="en-US" altLang="en-US" sz="1700" dirty="0" err="1"/>
              <a:t>exp</a:t>
            </a:r>
            <a:r>
              <a:rPr lang="en-US" altLang="en-US" sz="1700" dirty="0"/>
              <a:t>(0.8961)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=0.1749 (not normalized yet)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u="sng" dirty="0"/>
              <a:t>correct</a:t>
            </a:r>
            <a:r>
              <a:rPr lang="en-US" altLang="en-US" sz="1700" dirty="0"/>
              <a:t>=D</a:t>
            </a:r>
            <a:r>
              <a:rPr lang="en-US" altLang="en-US" sz="1700" baseline="-25000" dirty="0"/>
              <a:t>t+1</a:t>
            </a:r>
            <a:r>
              <a:rPr lang="en-US" altLang="en-US" sz="1700" dirty="0"/>
              <a:t>(i)=</a:t>
            </a:r>
            <a:r>
              <a:rPr lang="en-US" altLang="en-US" sz="1700" dirty="0" err="1"/>
              <a:t>D</a:t>
            </a:r>
            <a:r>
              <a:rPr lang="en-US" altLang="en-US" sz="1700" baseline="-25000" dirty="0" err="1"/>
              <a:t>t</a:t>
            </a:r>
            <a:r>
              <a:rPr lang="en-US" altLang="en-US" sz="1700" dirty="0"/>
              <a:t>(i)*</a:t>
            </a:r>
            <a:r>
              <a:rPr lang="en-US" altLang="en-US" sz="1700" dirty="0" err="1"/>
              <a:t>exp</a:t>
            </a:r>
            <a:r>
              <a:rPr lang="en-US" altLang="en-US" sz="1700" dirty="0"/>
              <a:t>(-</a:t>
            </a:r>
            <a:r>
              <a:rPr lang="el-GR" altLang="en-US" sz="1700" dirty="0"/>
              <a:t>α</a:t>
            </a:r>
            <a:r>
              <a:rPr lang="en-US" altLang="en-US" sz="1700" dirty="0"/>
              <a:t>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D(7)=D(6)=D(3)D=(4)=D(8)=0.071*</a:t>
            </a:r>
            <a:r>
              <a:rPr lang="en-US" altLang="en-US" sz="1700" dirty="0" err="1"/>
              <a:t>exp</a:t>
            </a:r>
            <a:r>
              <a:rPr lang="en-US" altLang="en-US" sz="1700" dirty="0"/>
              <a:t>(-0.8961)=0.029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Same for sample  (7)(6)(3,)(4), but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D(5)=0.5*</a:t>
            </a:r>
            <a:r>
              <a:rPr lang="en-US" altLang="en-US" sz="1700" dirty="0" err="1"/>
              <a:t>exp</a:t>
            </a:r>
            <a:r>
              <a:rPr lang="en-US" altLang="en-US" sz="1700" dirty="0"/>
              <a:t>(-0.8961)=0.2041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Z=(2*0.1749 +5*0.029+0.2041)=0.6989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After normalization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D at t+1, D(1)=D(2) = 0.1749 /0.6989=0.2503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D(5)= 0.2041 /0.6989=0.292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1700" dirty="0"/>
              <a:t>D(8)= 0.029 / 0.6989=0.0415</a:t>
            </a:r>
          </a:p>
        </p:txBody>
      </p:sp>
      <p:graphicFrame>
        <p:nvGraphicFramePr>
          <p:cNvPr id="2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495800" y="358775"/>
          <a:ext cx="46482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62400" imgH="1371600" progId="Equation.3">
                  <p:embed/>
                </p:oleObj>
              </mc:Choice>
              <mc:Fallback>
                <p:oleObj name="Equation" r:id="rId2" imgW="3962400" imgH="13716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8775"/>
                        <a:ext cx="4648200" cy="1609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71BE02-9142-47C5-B736-3D3FB569ACF6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49159" name="Picture 8" descr="out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14550"/>
            <a:ext cx="464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6362700" y="2743200"/>
            <a:ext cx="914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81152" y="2686050"/>
            <a:ext cx="914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45246" y="3443496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Incorrectly classifier</a:t>
            </a:r>
          </a:p>
          <a:p>
            <a:r>
              <a:rPr lang="en-US" dirty="0"/>
              <a:t>By weak h(t=2)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9595" y="4727515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h(t=2)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964930" y="3295651"/>
            <a:ext cx="76201" cy="27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V="1">
            <a:off x="6120213" y="3263526"/>
            <a:ext cx="376398" cy="30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9360" y="5740470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side </a:t>
            </a:r>
          </a:p>
          <a:p>
            <a:r>
              <a:rPr lang="en-US" dirty="0">
                <a:solidFill>
                  <a:srgbClr val="0070C0"/>
                </a:solidFill>
              </a:rPr>
              <a:t>is blue 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68010" y="5744274"/>
            <a:ext cx="345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h(t=2), this side is red= 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378541" y="2411003"/>
            <a:ext cx="12859" cy="394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9832"/>
            <a:ext cx="8229600" cy="2555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Answer-4</a:t>
            </a:r>
            <a:r>
              <a:rPr lang="en-US" altLang="en-US" sz="2600" dirty="0"/>
              <a:t>, t=2, </a:t>
            </a:r>
            <a:r>
              <a:rPr lang="el-GR" altLang="en-US" sz="2800" dirty="0"/>
              <a:t>α</a:t>
            </a:r>
            <a:r>
              <a:rPr lang="en-US" altLang="en-US" sz="2800" baseline="-25000" dirty="0"/>
              <a:t>(t=2)</a:t>
            </a:r>
            <a:r>
              <a:rPr lang="en-US" altLang="en-US" sz="2800" dirty="0"/>
              <a:t>=0.8961</a:t>
            </a:r>
            <a:br>
              <a:rPr lang="en-US" altLang="en-US" sz="2800" dirty="0"/>
            </a:br>
            <a:endParaRPr lang="en-US" altLang="en-US" sz="2600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33400"/>
            <a:ext cx="4419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sz="1100" dirty="0"/>
          </a:p>
          <a:p>
            <a:r>
              <a:rPr lang="en-US" altLang="en-US" sz="1800" dirty="0"/>
              <a:t>%%%%%%%%%%%%%%%%%%%%%</a:t>
            </a:r>
          </a:p>
          <a:p>
            <a:r>
              <a:rPr lang="en-US" altLang="en-US" sz="1800" dirty="0"/>
              <a:t>h(t=2,xi=1)=1 , true class =-1 (incorrect)</a:t>
            </a:r>
          </a:p>
          <a:p>
            <a:r>
              <a:rPr lang="en-US" altLang="en-US" sz="1800" dirty="0"/>
              <a:t>h(t=2,xi=2)=1, true class =-1 (incorrect)</a:t>
            </a:r>
          </a:p>
          <a:p>
            <a:r>
              <a:rPr lang="en-US" altLang="en-US" sz="1800" dirty="0"/>
              <a:t>h(t=2,xi=3)=-1, true class =-1</a:t>
            </a:r>
          </a:p>
          <a:p>
            <a:r>
              <a:rPr lang="en-US" altLang="en-US" sz="1800" dirty="0"/>
              <a:t>h(t=2,xi=4)=-1, true class =-1</a:t>
            </a:r>
          </a:p>
          <a:p>
            <a:r>
              <a:rPr lang="en-US" altLang="en-US" sz="1800" dirty="0"/>
              <a:t>h(t=2,xi=5)=1, true class =1</a:t>
            </a:r>
          </a:p>
          <a:p>
            <a:r>
              <a:rPr lang="en-US" altLang="en-US" sz="1800" dirty="0"/>
              <a:t>h(t=2,xi=6)=1, true class =1</a:t>
            </a:r>
          </a:p>
          <a:p>
            <a:r>
              <a:rPr lang="en-US" altLang="en-US" sz="1800" dirty="0"/>
              <a:t>h(t=2,xi=7)=1, true class =1</a:t>
            </a:r>
          </a:p>
          <a:p>
            <a:r>
              <a:rPr lang="en-US" altLang="en-US" sz="1800" dirty="0"/>
              <a:t>h(t=2,xi=8)=1, true class =1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endParaRPr lang="en-US" sz="1800" dirty="0"/>
          </a:p>
          <a:p>
            <a:pPr eaLnBrk="1" hangingPunct="1">
              <a:lnSpc>
                <a:spcPct val="70000"/>
              </a:lnSpc>
            </a:pPr>
            <a:endParaRPr lang="en-US" altLang="en-US" sz="1700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71BE02-9142-47C5-B736-3D3FB569ACF6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49159" name="Picture 8" descr="ou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14550"/>
            <a:ext cx="464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6362700" y="2743200"/>
            <a:ext cx="914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81152" y="2686050"/>
            <a:ext cx="914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45246" y="3443496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Incorrectly classifier</a:t>
            </a:r>
          </a:p>
          <a:p>
            <a:r>
              <a:rPr lang="en-US" dirty="0"/>
              <a:t>By weak h(t=2)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964930" y="3295651"/>
            <a:ext cx="76201" cy="27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V="1">
            <a:off x="6120213" y="3263526"/>
            <a:ext cx="376398" cy="30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0921" y="740845"/>
            <a:ext cx="382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red dot is on the left side of h(t=2)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67500" y="1125749"/>
            <a:ext cx="653032" cy="170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82567" y="4151382"/>
            <a:ext cx="1449436" cy="5847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Red =  +1</a:t>
            </a:r>
            <a:r>
              <a:rPr lang="en-US" altLang="en-US" dirty="0"/>
              <a:t>,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solidFill>
                  <a:srgbClr val="0070C0"/>
                </a:solidFill>
              </a:rPr>
              <a:t>Blue= 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79360" y="5740470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side </a:t>
            </a:r>
          </a:p>
          <a:p>
            <a:r>
              <a:rPr lang="en-US" dirty="0">
                <a:solidFill>
                  <a:srgbClr val="0070C0"/>
                </a:solidFill>
              </a:rPr>
              <a:t>is blue -1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68010" y="5744274"/>
            <a:ext cx="345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h(t=2), this side is red=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49595" y="4727515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h(t=2)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378541" y="2411003"/>
            <a:ext cx="12859" cy="394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70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2971800" cy="1139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solidFill>
                  <a:srgbClr val="FF0000"/>
                </a:solidFill>
              </a:rPr>
              <a:t>Answer-4</a:t>
            </a:r>
            <a:r>
              <a:rPr lang="en-US" altLang="en-US" sz="3400" dirty="0"/>
              <a:t>, Result at t=2</a:t>
            </a:r>
          </a:p>
        </p:txBody>
      </p:sp>
      <p:sp>
        <p:nvSpPr>
          <p:cNvPr id="50182" name="Content Placeholder 1"/>
          <p:cNvSpPr>
            <a:spLocks noGrp="1"/>
          </p:cNvSpPr>
          <p:nvPr>
            <p:ph sz="half" idx="2"/>
          </p:nvPr>
        </p:nvSpPr>
        <p:spPr>
          <a:xfrm>
            <a:off x="8229600" y="5867400"/>
            <a:ext cx="457200" cy="263525"/>
          </a:xfrm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9D2CCE-2CD3-4DEE-BED2-74F7D8B42C20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0183" name="TextBox 8"/>
          <p:cNvSpPr txBox="1">
            <a:spLocks noChangeArrowheads="1"/>
          </p:cNvSpPr>
          <p:nvPr/>
        </p:nvSpPr>
        <p:spPr bwMode="auto">
          <a:xfrm>
            <a:off x="3429000" y="187700"/>
            <a:ext cx="2209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Use Step4 of the AdaBoost algo.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To find </a:t>
            </a:r>
            <a:r>
              <a:rPr lang="en-US" altLang="en-US" sz="2000" dirty="0" err="1">
                <a:latin typeface="Arial" charset="0"/>
              </a:rPr>
              <a:t>CE</a:t>
            </a:r>
            <a:r>
              <a:rPr lang="en-US" altLang="en-US" sz="2000" baseline="-25000" dirty="0" err="1">
                <a:latin typeface="Arial" charset="0"/>
              </a:rPr>
              <a:t>t</a:t>
            </a:r>
            <a:endParaRPr lang="en-US" altLang="en-US" sz="2000" baseline="-25000" dirty="0"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BBF5A-C8A0-4E10-8B68-C151427058F2}"/>
              </a:ext>
            </a:extLst>
          </p:cNvPr>
          <p:cNvSpPr txBox="1"/>
          <p:nvPr/>
        </p:nvSpPr>
        <p:spPr>
          <a:xfrm>
            <a:off x="6164560" y="54832"/>
            <a:ext cx="2811988" cy="138499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Check with H(xi) for each sample</a:t>
            </a:r>
          </a:p>
          <a:p>
            <a:r>
              <a:rPr lang="en-US" sz="1400" dirty="0"/>
              <a:t>Xi, and </a:t>
            </a:r>
          </a:p>
          <a:p>
            <a:r>
              <a:rPr lang="en-US" sz="1400" dirty="0"/>
              <a:t>CE =sum(| (</a:t>
            </a:r>
            <a:r>
              <a:rPr lang="en-US" sz="1400" dirty="0" err="1"/>
              <a:t>Yi</a:t>
            </a:r>
            <a:r>
              <a:rPr lang="en-US" sz="1400" baseline="-25000" dirty="0" err="1"/>
              <a:t>class</a:t>
            </a:r>
            <a:r>
              <a:rPr lang="en-US" sz="1400" dirty="0"/>
              <a:t>-H(xi)) |)/N</a:t>
            </a:r>
          </a:p>
          <a:p>
            <a:r>
              <a:rPr lang="en-US" sz="1400" dirty="0"/>
              <a:t>Since CE  is non-zero, so</a:t>
            </a:r>
          </a:p>
          <a:p>
            <a:r>
              <a:rPr lang="en-US" sz="1400" dirty="0" err="1"/>
              <a:t>Adaboost</a:t>
            </a:r>
            <a:r>
              <a:rPr lang="en-US" sz="1400" dirty="0"/>
              <a:t> will run again to</a:t>
            </a:r>
          </a:p>
          <a:p>
            <a:r>
              <a:rPr lang="en-US" sz="1400" dirty="0"/>
              <a:t>search for another h</a:t>
            </a:r>
            <a:r>
              <a:rPr lang="en-US" sz="1400" baseline="-25000" dirty="0"/>
              <a:t>(t=3)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6BDE8-92B6-4CC0-888B-C9080B884AE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589498"/>
            <a:ext cx="9144000" cy="45307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t= 2,i= 1, err =0.143,alpha=0.896,D_current(1)=0.071, </a:t>
            </a:r>
            <a:r>
              <a:rPr lang="en-US" sz="1800" dirty="0" err="1">
                <a:solidFill>
                  <a:srgbClr val="FF0000"/>
                </a:solidFill>
              </a:rPr>
              <a:t>correct_i</a:t>
            </a:r>
            <a:r>
              <a:rPr lang="en-US" sz="1800" dirty="0">
                <a:solidFill>
                  <a:srgbClr val="FF0000"/>
                </a:solidFill>
              </a:rPr>
              <a:t>(1)=-1.000, </a:t>
            </a:r>
            <a:r>
              <a:rPr lang="en-US" sz="1800" dirty="0" err="1">
                <a:solidFill>
                  <a:srgbClr val="FF0000"/>
                </a:solidFill>
              </a:rPr>
              <a:t>D_next</a:t>
            </a:r>
            <a:r>
              <a:rPr lang="en-US" sz="1800" dirty="0">
                <a:solidFill>
                  <a:srgbClr val="FF0000"/>
                </a:solidFill>
              </a:rPr>
              <a:t>(1)=0.250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t= 2,i= 2, err =0.143,alpha=0.896,D_current(2)=0.071, </a:t>
            </a:r>
            <a:r>
              <a:rPr lang="en-US" sz="1800" dirty="0" err="1">
                <a:solidFill>
                  <a:srgbClr val="FF0000"/>
                </a:solidFill>
              </a:rPr>
              <a:t>correct_i</a:t>
            </a:r>
            <a:r>
              <a:rPr lang="en-US" sz="1800" dirty="0">
                <a:solidFill>
                  <a:srgbClr val="FF0000"/>
                </a:solidFill>
              </a:rPr>
              <a:t>(2)=-1.000, </a:t>
            </a:r>
            <a:r>
              <a:rPr lang="en-US" sz="1800" dirty="0" err="1">
                <a:solidFill>
                  <a:srgbClr val="FF0000"/>
                </a:solidFill>
              </a:rPr>
              <a:t>D_next</a:t>
            </a:r>
            <a:r>
              <a:rPr lang="en-US" sz="1800" dirty="0">
                <a:solidFill>
                  <a:srgbClr val="FF0000"/>
                </a:solidFill>
              </a:rPr>
              <a:t>(2)=0.250</a:t>
            </a:r>
          </a:p>
          <a:p>
            <a:r>
              <a:rPr lang="en-US" sz="1800" dirty="0"/>
              <a:t>t= 2,i= 3, err =0.143,alpha=0.896,D_current(3)=0.071, </a:t>
            </a:r>
            <a:r>
              <a:rPr lang="en-US" sz="1800" dirty="0" err="1"/>
              <a:t>correct_i</a:t>
            </a:r>
            <a:r>
              <a:rPr lang="en-US" sz="1800" dirty="0"/>
              <a:t>(3)=1.000, </a:t>
            </a:r>
            <a:r>
              <a:rPr lang="en-US" sz="1800" dirty="0" err="1"/>
              <a:t>D_next</a:t>
            </a:r>
            <a:r>
              <a:rPr lang="en-US" sz="1800" dirty="0"/>
              <a:t>(3)=0.042</a:t>
            </a:r>
          </a:p>
          <a:p>
            <a:r>
              <a:rPr lang="en-US" sz="1800" dirty="0"/>
              <a:t>t= 2,i= 4, err =0.143,alpha=0.896,D_current(4)=0.071, </a:t>
            </a:r>
            <a:r>
              <a:rPr lang="en-US" sz="1800" dirty="0" err="1"/>
              <a:t>correct_i</a:t>
            </a:r>
            <a:r>
              <a:rPr lang="en-US" sz="1800" dirty="0"/>
              <a:t>(4)=1.000, </a:t>
            </a:r>
            <a:r>
              <a:rPr lang="en-US" sz="1800" dirty="0" err="1"/>
              <a:t>D_next</a:t>
            </a:r>
            <a:r>
              <a:rPr lang="en-US" sz="1800" dirty="0"/>
              <a:t>(4)=0.042</a:t>
            </a:r>
          </a:p>
          <a:p>
            <a:r>
              <a:rPr lang="en-US" sz="1800" dirty="0"/>
              <a:t>t= 2,i= 5, err =0.143,alpha=0.896,D_current(5)=0.500, </a:t>
            </a:r>
            <a:r>
              <a:rPr lang="en-US" sz="1800" dirty="0" err="1"/>
              <a:t>correct_i</a:t>
            </a:r>
            <a:r>
              <a:rPr lang="en-US" sz="1800" dirty="0"/>
              <a:t>(5)=1.000, </a:t>
            </a:r>
            <a:r>
              <a:rPr lang="en-US" sz="1800" dirty="0" err="1"/>
              <a:t>D_next</a:t>
            </a:r>
            <a:r>
              <a:rPr lang="en-US" sz="1800" dirty="0"/>
              <a:t>(5)=0.292</a:t>
            </a:r>
          </a:p>
          <a:p>
            <a:r>
              <a:rPr lang="en-US" sz="1800" dirty="0"/>
              <a:t>t= 2,i= 6, err =0.143,alpha=0.896,D_current(6)=0.071, </a:t>
            </a:r>
            <a:r>
              <a:rPr lang="en-US" sz="1800" dirty="0" err="1"/>
              <a:t>correct_i</a:t>
            </a:r>
            <a:r>
              <a:rPr lang="en-US" sz="1800" dirty="0"/>
              <a:t>(6)=1.000, </a:t>
            </a:r>
            <a:r>
              <a:rPr lang="en-US" sz="1800" dirty="0" err="1"/>
              <a:t>D_next</a:t>
            </a:r>
            <a:r>
              <a:rPr lang="en-US" sz="1800" dirty="0"/>
              <a:t>(6)=0.042</a:t>
            </a:r>
          </a:p>
          <a:p>
            <a:r>
              <a:rPr lang="en-US" sz="1800" dirty="0"/>
              <a:t>t= 2,i= 7, err =0.143,alpha=0.896,D_current(7)=0.071, </a:t>
            </a:r>
            <a:r>
              <a:rPr lang="en-US" sz="1800" dirty="0" err="1"/>
              <a:t>correct_i</a:t>
            </a:r>
            <a:r>
              <a:rPr lang="en-US" sz="1800" dirty="0"/>
              <a:t>(7)=1.000, </a:t>
            </a:r>
            <a:r>
              <a:rPr lang="en-US" sz="1800" dirty="0" err="1"/>
              <a:t>D_next</a:t>
            </a:r>
            <a:r>
              <a:rPr lang="en-US" sz="1800" dirty="0"/>
              <a:t>(7)=0.042</a:t>
            </a:r>
          </a:p>
          <a:p>
            <a:r>
              <a:rPr lang="en-US" sz="1800" dirty="0"/>
              <a:t>t= 2,i= 8, err =0.143,alpha=0.896,D_current(8)=0.071, </a:t>
            </a:r>
            <a:r>
              <a:rPr lang="en-US" sz="1800" dirty="0" err="1"/>
              <a:t>correct_i</a:t>
            </a:r>
            <a:r>
              <a:rPr lang="en-US" sz="1800" dirty="0"/>
              <a:t>(8)=1.000, </a:t>
            </a:r>
            <a:r>
              <a:rPr lang="en-US" sz="1800" dirty="0" err="1"/>
              <a:t>D_next</a:t>
            </a:r>
            <a:r>
              <a:rPr lang="en-US" sz="1800" dirty="0"/>
              <a:t>(8)=0.042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A290AA-306D-4D77-A4DB-A5D31C90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FF0000"/>
                </a:solidFill>
              </a:rPr>
              <a:t>Answer-4</a:t>
            </a:r>
            <a:r>
              <a:rPr lang="en-US" altLang="en-US" sz="4400" dirty="0"/>
              <a:t>, Result at </a:t>
            </a:r>
            <a:r>
              <a:rPr lang="en-US" dirty="0"/>
              <a:t>t=3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F80F5A-CDF6-4392-9F08-8EA8A2DB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t= 3,i= 1, err =0.208,alpha=0.668,D_current(1)=0.250, </a:t>
            </a:r>
            <a:r>
              <a:rPr lang="en-US" sz="1600" dirty="0" err="1"/>
              <a:t>correct_i</a:t>
            </a:r>
            <a:r>
              <a:rPr lang="en-US" sz="1600" dirty="0"/>
              <a:t>(1)=1.000, </a:t>
            </a:r>
            <a:r>
              <a:rPr lang="en-US" sz="1600" dirty="0" err="1"/>
              <a:t>D_next</a:t>
            </a:r>
            <a:r>
              <a:rPr lang="en-US" sz="1600" dirty="0"/>
              <a:t>(1)=0.158</a:t>
            </a:r>
          </a:p>
          <a:p>
            <a:r>
              <a:rPr lang="en-US" sz="1600" dirty="0"/>
              <a:t>t= 3,i= 2, err =0.208,alpha=0.668,D_current(2)=0.250, </a:t>
            </a:r>
            <a:r>
              <a:rPr lang="en-US" sz="1600" dirty="0" err="1"/>
              <a:t>correct_i</a:t>
            </a:r>
            <a:r>
              <a:rPr lang="en-US" sz="1600" dirty="0"/>
              <a:t>(2)=1.000, </a:t>
            </a:r>
            <a:r>
              <a:rPr lang="en-US" sz="1600" dirty="0" err="1"/>
              <a:t>D_next</a:t>
            </a:r>
            <a:r>
              <a:rPr lang="en-US" sz="1600" dirty="0"/>
              <a:t>(2)=0.158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t= 3,i= 3, err =0.208,alpha=0.668,D_current(3)=0.042, </a:t>
            </a:r>
            <a:r>
              <a:rPr lang="en-US" sz="1600" dirty="0" err="1">
                <a:solidFill>
                  <a:srgbClr val="FF0000"/>
                </a:solidFill>
              </a:rPr>
              <a:t>correct_i</a:t>
            </a:r>
            <a:r>
              <a:rPr lang="en-US" sz="1600" dirty="0">
                <a:solidFill>
                  <a:srgbClr val="FF0000"/>
                </a:solidFill>
              </a:rPr>
              <a:t>(3)=-1.000, </a:t>
            </a:r>
            <a:r>
              <a:rPr lang="en-US" sz="1600" dirty="0" err="1">
                <a:solidFill>
                  <a:srgbClr val="FF0000"/>
                </a:solidFill>
              </a:rPr>
              <a:t>D_next</a:t>
            </a:r>
            <a:r>
              <a:rPr lang="en-US" sz="1600" dirty="0">
                <a:solidFill>
                  <a:srgbClr val="FF0000"/>
                </a:solidFill>
              </a:rPr>
              <a:t>(3)=0.100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t= 3,i= 4, err =0.208,alpha=0.668,D_current(4)=0.042, </a:t>
            </a:r>
            <a:r>
              <a:rPr lang="en-US" sz="1600" dirty="0" err="1">
                <a:solidFill>
                  <a:srgbClr val="FF0000"/>
                </a:solidFill>
              </a:rPr>
              <a:t>correct_i</a:t>
            </a:r>
            <a:r>
              <a:rPr lang="en-US" sz="1600" dirty="0">
                <a:solidFill>
                  <a:srgbClr val="FF0000"/>
                </a:solidFill>
              </a:rPr>
              <a:t>(4)=-1.000, </a:t>
            </a:r>
            <a:r>
              <a:rPr lang="en-US" sz="1600" dirty="0" err="1">
                <a:solidFill>
                  <a:srgbClr val="FF0000"/>
                </a:solidFill>
              </a:rPr>
              <a:t>D_next</a:t>
            </a:r>
            <a:r>
              <a:rPr lang="en-US" sz="1600" dirty="0">
                <a:solidFill>
                  <a:srgbClr val="FF0000"/>
                </a:solidFill>
              </a:rPr>
              <a:t>(4)=0.100</a:t>
            </a:r>
          </a:p>
          <a:p>
            <a:r>
              <a:rPr lang="en-US" sz="1600" dirty="0"/>
              <a:t>t= 3,i= 5, err =0.208,alpha=0.668,D_current(5)=0.292, </a:t>
            </a:r>
            <a:r>
              <a:rPr lang="en-US" sz="1600" dirty="0" err="1"/>
              <a:t>correct_i</a:t>
            </a:r>
            <a:r>
              <a:rPr lang="en-US" sz="1600" dirty="0"/>
              <a:t>(5)=1.000, </a:t>
            </a:r>
            <a:r>
              <a:rPr lang="en-US" sz="1600" dirty="0" err="1"/>
              <a:t>D_next</a:t>
            </a:r>
            <a:r>
              <a:rPr lang="en-US" sz="1600" dirty="0"/>
              <a:t>(5)=0.184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t= 3,i= 6, err =0.208,alpha=0.668,D_current(6)=0.042, </a:t>
            </a:r>
            <a:r>
              <a:rPr lang="en-US" sz="1600" dirty="0" err="1">
                <a:solidFill>
                  <a:srgbClr val="FF0000"/>
                </a:solidFill>
              </a:rPr>
              <a:t>correct_i</a:t>
            </a:r>
            <a:r>
              <a:rPr lang="en-US" sz="1600" dirty="0">
                <a:solidFill>
                  <a:srgbClr val="FF0000"/>
                </a:solidFill>
              </a:rPr>
              <a:t>(6)=-1.000, </a:t>
            </a:r>
            <a:r>
              <a:rPr lang="en-US" sz="1600" dirty="0" err="1">
                <a:solidFill>
                  <a:srgbClr val="FF0000"/>
                </a:solidFill>
              </a:rPr>
              <a:t>D_next</a:t>
            </a:r>
            <a:r>
              <a:rPr lang="en-US" sz="1600" dirty="0">
                <a:solidFill>
                  <a:srgbClr val="FF0000"/>
                </a:solidFill>
              </a:rPr>
              <a:t>(6)=0.100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t= 3,i= 7, err =0.208,alpha=0.668,D_current(7)=0.042, </a:t>
            </a:r>
            <a:r>
              <a:rPr lang="en-US" sz="1600" dirty="0" err="1">
                <a:solidFill>
                  <a:srgbClr val="FF0000"/>
                </a:solidFill>
              </a:rPr>
              <a:t>correct_i</a:t>
            </a:r>
            <a:r>
              <a:rPr lang="en-US" sz="1600" dirty="0">
                <a:solidFill>
                  <a:srgbClr val="FF0000"/>
                </a:solidFill>
              </a:rPr>
              <a:t>(7)=-1.000, </a:t>
            </a:r>
            <a:r>
              <a:rPr lang="en-US" sz="1600" dirty="0" err="1">
                <a:solidFill>
                  <a:srgbClr val="FF0000"/>
                </a:solidFill>
              </a:rPr>
              <a:t>D_next</a:t>
            </a:r>
            <a:r>
              <a:rPr lang="en-US" sz="1600" dirty="0">
                <a:solidFill>
                  <a:srgbClr val="FF0000"/>
                </a:solidFill>
              </a:rPr>
              <a:t>(7)=0.100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t= 3,i= 8, err =0.208,alpha=0.668,D_current(8)=0.042, </a:t>
            </a:r>
            <a:r>
              <a:rPr lang="en-US" sz="1600" dirty="0" err="1">
                <a:solidFill>
                  <a:srgbClr val="FF0000"/>
                </a:solidFill>
              </a:rPr>
              <a:t>correct_i</a:t>
            </a:r>
            <a:r>
              <a:rPr lang="en-US" sz="1600" dirty="0">
                <a:solidFill>
                  <a:srgbClr val="FF0000"/>
                </a:solidFill>
              </a:rPr>
              <a:t>(8)=-1.000, </a:t>
            </a:r>
            <a:r>
              <a:rPr lang="en-US" sz="1600" dirty="0" err="1">
                <a:solidFill>
                  <a:srgbClr val="FF0000"/>
                </a:solidFill>
              </a:rPr>
              <a:t>D_next</a:t>
            </a:r>
            <a:r>
              <a:rPr lang="en-US" sz="1600" dirty="0">
                <a:solidFill>
                  <a:srgbClr val="FF0000"/>
                </a:solidFill>
              </a:rPr>
              <a:t>(8)=0.100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1889-513A-42AB-BF6F-E354CCB4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3DBC-9166-416B-9E7C-7246BD80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3C58-239C-48F5-98C9-2DD668D4DB6C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983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94" y="125802"/>
            <a:ext cx="8229600" cy="70042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Update from D(t=2) to D(t=3), select h(t=3)</a:t>
            </a:r>
            <a:br>
              <a:rPr lang="en-US" sz="3200" dirty="0"/>
            </a:br>
            <a:r>
              <a:rPr lang="en-US" sz="3200" dirty="0"/>
              <a:t>Find error, then find a3= 0.6625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-19899" y="847724"/>
            <a:ext cx="4850065" cy="6035675"/>
          </a:xfrm>
        </p:spPr>
        <p:txBody>
          <a:bodyPr>
            <a:noAutofit/>
          </a:bodyPr>
          <a:lstStyle/>
          <a:p>
            <a:r>
              <a:rPr lang="en-US" sz="1400" dirty="0"/>
              <a:t>Error(e ) of h(t=3), e = 3*0.0415+2*0.0415</a:t>
            </a:r>
          </a:p>
          <a:p>
            <a:r>
              <a:rPr lang="en-US" sz="1400" dirty="0"/>
              <a:t>a3=0.5*log( (1-e)/e)=0.6625</a:t>
            </a:r>
          </a:p>
          <a:p>
            <a:r>
              <a:rPr lang="en-US" sz="1400" dirty="0"/>
              <a:t> Not normalized weights </a:t>
            </a:r>
          </a:p>
          <a:p>
            <a:r>
              <a:rPr lang="en-US" sz="1400" dirty="0"/>
              <a:t>D(t=3,i=1)=D(t=2,i=1)*</a:t>
            </a:r>
            <a:r>
              <a:rPr lang="en-US" sz="1400" dirty="0" err="1"/>
              <a:t>exp</a:t>
            </a:r>
            <a:r>
              <a:rPr lang="en-US" sz="1400" dirty="0"/>
              <a:t>(a2)=0.25*</a:t>
            </a:r>
            <a:r>
              <a:rPr lang="en-US" sz="1400" dirty="0" err="1"/>
              <a:t>exp</a:t>
            </a:r>
            <a:r>
              <a:rPr lang="en-US" sz="1400" dirty="0"/>
              <a:t>(-0.6625</a:t>
            </a:r>
            <a:r>
              <a:rPr lang="en-US" altLang="en-US" sz="1400" dirty="0"/>
              <a:t>)=0.1289</a:t>
            </a:r>
          </a:p>
          <a:p>
            <a:r>
              <a:rPr lang="en-US" sz="1400" dirty="0"/>
              <a:t>D(t=3,i=2)=D(t=2,i=2)*</a:t>
            </a:r>
            <a:r>
              <a:rPr lang="en-US" sz="1400" dirty="0" err="1"/>
              <a:t>exp</a:t>
            </a:r>
            <a:r>
              <a:rPr lang="en-US" sz="1400" dirty="0"/>
              <a:t>(a2)= 0.25*</a:t>
            </a:r>
            <a:r>
              <a:rPr lang="en-US" sz="1400" dirty="0" err="1"/>
              <a:t>exp</a:t>
            </a:r>
            <a:r>
              <a:rPr lang="en-US" sz="1400" dirty="0"/>
              <a:t>(-0.6625</a:t>
            </a:r>
            <a:r>
              <a:rPr lang="en-US" altLang="en-US" sz="1400" dirty="0"/>
              <a:t>)=0.1289</a:t>
            </a:r>
          </a:p>
          <a:p>
            <a:r>
              <a:rPr lang="en-US" sz="1400" dirty="0"/>
              <a:t>D(t=3,i=3)=D(t=2,i=3)*</a:t>
            </a:r>
            <a:r>
              <a:rPr lang="en-US" sz="1400" dirty="0" err="1"/>
              <a:t>exp</a:t>
            </a:r>
            <a:r>
              <a:rPr lang="en-US" sz="1400" dirty="0"/>
              <a:t>(-a2)=0.042*</a:t>
            </a:r>
            <a:r>
              <a:rPr lang="en-US" sz="1400" dirty="0" err="1"/>
              <a:t>exp</a:t>
            </a:r>
            <a:r>
              <a:rPr lang="en-US" sz="1400" dirty="0"/>
              <a:t>(0.6625</a:t>
            </a:r>
            <a:r>
              <a:rPr lang="en-US" altLang="en-US" sz="1400" dirty="0"/>
              <a:t>)=0.0815</a:t>
            </a:r>
          </a:p>
          <a:p>
            <a:r>
              <a:rPr lang="en-US" sz="1400" dirty="0"/>
              <a:t>D(t=3,i=4)=D(t=2,i=4)*</a:t>
            </a:r>
            <a:r>
              <a:rPr lang="en-US" sz="1400" dirty="0" err="1"/>
              <a:t>exp</a:t>
            </a:r>
            <a:r>
              <a:rPr lang="en-US" sz="1400" dirty="0"/>
              <a:t>(-a2)= 0.042*</a:t>
            </a:r>
            <a:r>
              <a:rPr lang="en-US" sz="1400" dirty="0" err="1"/>
              <a:t>exp</a:t>
            </a:r>
            <a:r>
              <a:rPr lang="en-US" sz="1400" dirty="0"/>
              <a:t>(0.6625</a:t>
            </a:r>
            <a:r>
              <a:rPr lang="en-US" altLang="en-US" sz="1400" dirty="0"/>
              <a:t>)=0.0815</a:t>
            </a:r>
          </a:p>
          <a:p>
            <a:r>
              <a:rPr lang="en-US" sz="1400" dirty="0"/>
              <a:t>D(t=3,i=5)=D(t=2,i=5)*</a:t>
            </a:r>
            <a:r>
              <a:rPr lang="en-US" sz="1400" dirty="0" err="1"/>
              <a:t>exp</a:t>
            </a:r>
            <a:r>
              <a:rPr lang="en-US" sz="1400" dirty="0"/>
              <a:t>(-a2)=0.292*</a:t>
            </a:r>
            <a:r>
              <a:rPr lang="en-US" sz="1400" dirty="0" err="1"/>
              <a:t>exp</a:t>
            </a:r>
            <a:r>
              <a:rPr lang="en-US" sz="1400" dirty="0"/>
              <a:t>(-0.6625</a:t>
            </a:r>
            <a:r>
              <a:rPr lang="en-US" altLang="en-US" sz="1400" dirty="0"/>
              <a:t>)=0.1506</a:t>
            </a:r>
          </a:p>
          <a:p>
            <a:r>
              <a:rPr lang="en-US" sz="1400" dirty="0"/>
              <a:t>D(t=3,i=6)=D(t=2,i=6)*</a:t>
            </a:r>
            <a:r>
              <a:rPr lang="en-US" sz="1400" dirty="0" err="1"/>
              <a:t>exp</a:t>
            </a:r>
            <a:r>
              <a:rPr lang="en-US" sz="1400" dirty="0"/>
              <a:t>(-a2)= 0.042*</a:t>
            </a:r>
            <a:r>
              <a:rPr lang="en-US" sz="1400" dirty="0" err="1"/>
              <a:t>exp</a:t>
            </a:r>
            <a:r>
              <a:rPr lang="en-US" sz="1400" dirty="0"/>
              <a:t>(0.6625</a:t>
            </a:r>
            <a:r>
              <a:rPr lang="en-US" altLang="en-US" sz="1400" dirty="0"/>
              <a:t>)=0.0815</a:t>
            </a:r>
          </a:p>
          <a:p>
            <a:r>
              <a:rPr lang="en-US" sz="1400" dirty="0"/>
              <a:t>D(t=3,i=7)=D(t=2,i=7)*</a:t>
            </a:r>
            <a:r>
              <a:rPr lang="en-US" sz="1400" dirty="0" err="1"/>
              <a:t>exp</a:t>
            </a:r>
            <a:r>
              <a:rPr lang="en-US" sz="1400" dirty="0"/>
              <a:t>(-a2)= 0.042*</a:t>
            </a:r>
            <a:r>
              <a:rPr lang="en-US" sz="1400" dirty="0" err="1"/>
              <a:t>exp</a:t>
            </a:r>
            <a:r>
              <a:rPr lang="en-US" sz="1400" dirty="0"/>
              <a:t>(0.6625</a:t>
            </a:r>
            <a:r>
              <a:rPr lang="en-US" altLang="en-US" sz="1400" dirty="0"/>
              <a:t>)=0.0815</a:t>
            </a:r>
          </a:p>
          <a:p>
            <a:r>
              <a:rPr lang="en-US" sz="1400" dirty="0"/>
              <a:t>D(t=3,i=8)=D(t=2,i=8)*</a:t>
            </a:r>
            <a:r>
              <a:rPr lang="en-US" sz="1400" dirty="0" err="1"/>
              <a:t>exp</a:t>
            </a:r>
            <a:r>
              <a:rPr lang="en-US" sz="1400" dirty="0"/>
              <a:t>(-a2)= 0.042*</a:t>
            </a:r>
            <a:r>
              <a:rPr lang="en-US" sz="1400" dirty="0" err="1"/>
              <a:t>exp</a:t>
            </a:r>
            <a:r>
              <a:rPr lang="en-US" sz="1400" dirty="0"/>
              <a:t>(0.6625</a:t>
            </a:r>
            <a:r>
              <a:rPr lang="en-US" altLang="en-US" sz="1400" dirty="0"/>
              <a:t>)=0.0815 Normalize weights</a:t>
            </a:r>
          </a:p>
          <a:p>
            <a:r>
              <a:rPr lang="en-US" altLang="en-US" sz="1400" dirty="0"/>
              <a:t>Z=0.1289*2+0.0815*5+0.1506=0.8159</a:t>
            </a:r>
          </a:p>
          <a:p>
            <a:r>
              <a:rPr lang="en-US" sz="1600" dirty="0"/>
              <a:t>D(t=3,i=1)</a:t>
            </a:r>
            <a:r>
              <a:rPr lang="en-US" altLang="en-US" sz="1600" dirty="0"/>
              <a:t> =0.1289/0.0.8159=0.158</a:t>
            </a:r>
          </a:p>
          <a:p>
            <a:r>
              <a:rPr lang="en-US" sz="1600" dirty="0"/>
              <a:t>D(t=3,i=2)</a:t>
            </a:r>
            <a:r>
              <a:rPr lang="en-US" altLang="en-US" sz="1600" dirty="0"/>
              <a:t> =0.1289/0.0.8159=0.158</a:t>
            </a:r>
            <a:endParaRPr lang="en-US" sz="1600" dirty="0"/>
          </a:p>
          <a:p>
            <a:r>
              <a:rPr lang="en-US" sz="1600" dirty="0"/>
              <a:t>D(t=3,i=3)=</a:t>
            </a:r>
            <a:r>
              <a:rPr lang="en-US" altLang="en-US" sz="1600" dirty="0"/>
              <a:t> 0.0815/0.0.8159=0.1</a:t>
            </a:r>
            <a:endParaRPr lang="en-US" sz="1600" dirty="0"/>
          </a:p>
          <a:p>
            <a:r>
              <a:rPr lang="en-US" sz="1600" dirty="0"/>
              <a:t>D(t=3,i=4)=</a:t>
            </a:r>
            <a:r>
              <a:rPr lang="en-US" altLang="en-US" sz="1600" dirty="0"/>
              <a:t> 0.0815/0.0.8159=0.1</a:t>
            </a:r>
            <a:endParaRPr lang="en-US" sz="1600" dirty="0"/>
          </a:p>
          <a:p>
            <a:r>
              <a:rPr lang="en-US" sz="1600" dirty="0"/>
              <a:t>D(t=3,i=5)=</a:t>
            </a:r>
            <a:r>
              <a:rPr lang="en-US" altLang="en-US" sz="1600" dirty="0"/>
              <a:t> 0.1506/0.08159=1.8458</a:t>
            </a:r>
            <a:endParaRPr lang="en-US" sz="1600" dirty="0"/>
          </a:p>
          <a:p>
            <a:r>
              <a:rPr lang="en-US" sz="1600" dirty="0"/>
              <a:t>D(t=3,i=6)=</a:t>
            </a:r>
            <a:r>
              <a:rPr lang="en-US" altLang="en-US" sz="1600" dirty="0"/>
              <a:t> 0.0815/0.8159=0.1</a:t>
            </a:r>
            <a:endParaRPr lang="en-US" sz="1600" dirty="0"/>
          </a:p>
          <a:p>
            <a:r>
              <a:rPr lang="en-US" sz="1600" dirty="0"/>
              <a:t>D(t=3,i=7)=</a:t>
            </a:r>
            <a:r>
              <a:rPr lang="en-US" altLang="en-US" sz="1600" dirty="0"/>
              <a:t> 0.0815/0.8159=0.1</a:t>
            </a:r>
            <a:endParaRPr lang="en-US" sz="1600" dirty="0"/>
          </a:p>
          <a:p>
            <a:r>
              <a:rPr lang="en-US" sz="1600" dirty="0"/>
              <a:t>D(t=3,i=8)=</a:t>
            </a:r>
            <a:r>
              <a:rPr lang="en-US" altLang="en-US" sz="1600" dirty="0"/>
              <a:t> 0.0815/0.8159=0.1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3C58-239C-48F5-98C9-2DD668D4DB6C}" type="slidenum">
              <a:rPr lang="en-US" altLang="en-US" smtClean="0"/>
              <a:pPr/>
              <a:t>56</a:t>
            </a:fld>
            <a:endParaRPr lang="en-US" altLang="en-US"/>
          </a:p>
        </p:txBody>
      </p:sp>
      <p:pic>
        <p:nvPicPr>
          <p:cNvPr id="7" name="Picture 8" descr="out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66" y="2336318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016816-94FA-40C5-9355-C933035C3748}" type="slidenum">
              <a:rPr lang="en-US" altLang="en-US" sz="1200" smtClean="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 bwMode="auto">
          <a:xfrm>
            <a:off x="7191234" y="641575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dirty="0">
              <a:latin typeface="Garamon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7366" y="5408270"/>
            <a:ext cx="1314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Fro h(t=3)</a:t>
            </a:r>
          </a:p>
          <a:p>
            <a:r>
              <a:rPr lang="en-US" dirty="0">
                <a:solidFill>
                  <a:srgbClr val="0070C0"/>
                </a:solidFill>
              </a:rPr>
              <a:t>This side </a:t>
            </a:r>
          </a:p>
          <a:p>
            <a:r>
              <a:rPr lang="en-US" dirty="0">
                <a:solidFill>
                  <a:srgbClr val="0070C0"/>
                </a:solidFill>
              </a:rPr>
              <a:t>is blue 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9900" y="5424673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h(t=3), this side is red= 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543800" y="2535226"/>
            <a:ext cx="0" cy="337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10134" y="4536407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h(t=3)</a:t>
            </a:r>
          </a:p>
        </p:txBody>
      </p:sp>
      <p:sp>
        <p:nvSpPr>
          <p:cNvPr id="15" name="Oval 14"/>
          <p:cNvSpPr/>
          <p:nvPr/>
        </p:nvSpPr>
        <p:spPr>
          <a:xfrm>
            <a:off x="5058766" y="3850793"/>
            <a:ext cx="2314434" cy="1085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01966" y="3184313"/>
            <a:ext cx="1149118" cy="1085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15758" y="3727175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05822" y="382119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</a:t>
            </a:r>
          </a:p>
        </p:txBody>
      </p:sp>
    </p:spTree>
    <p:extLst>
      <p:ext uri="{BB962C8B-B14F-4D97-AF65-F5344CB8AC3E}">
        <p14:creationId xmlns:p14="http://schemas.microsoft.com/office/powerpoint/2010/main" val="239695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2971800" cy="1139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solidFill>
                  <a:srgbClr val="FF0000"/>
                </a:solidFill>
              </a:rPr>
              <a:t>Answer-4</a:t>
            </a:r>
            <a:r>
              <a:rPr lang="en-US" altLang="en-US" sz="3400" dirty="0"/>
              <a:t>, Result at t=3,</a:t>
            </a:r>
            <a:r>
              <a:rPr lang="el-GR" altLang="en-US" sz="3600" dirty="0"/>
              <a:t> </a:t>
            </a:r>
            <a:endParaRPr lang="en-US" altLang="en-US" sz="34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02139"/>
            <a:ext cx="86868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TW" sz="15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500" dirty="0"/>
              <a:t> </a:t>
            </a:r>
            <a:r>
              <a:rPr lang="en-US" altLang="zh-TW" sz="1300" dirty="0"/>
              <a:t>##display result </a:t>
            </a:r>
            <a:r>
              <a:rPr lang="en-US" altLang="zh-TW" sz="1300" dirty="0" err="1"/>
              <a:t>t_step</a:t>
            </a:r>
            <a:r>
              <a:rPr lang="en-US" altLang="zh-TW" sz="1300" dirty="0"/>
              <a:t>=3 ## O_=</a:t>
            </a:r>
            <a:r>
              <a:rPr lang="en-US" altLang="zh-TW" sz="1300" dirty="0" err="1"/>
              <a:t>cascaded_sum</a:t>
            </a:r>
            <a:r>
              <a:rPr lang="en-US" altLang="zh-TW" sz="1300" dirty="0"/>
              <a:t>, S_=sign(O_),Y=</a:t>
            </a:r>
            <a:r>
              <a:rPr lang="en-US" altLang="zh-TW" sz="1300" dirty="0" err="1"/>
              <a:t>train_class,CE</a:t>
            </a:r>
            <a:r>
              <a:rPr lang="en-US" altLang="zh-TW" sz="1300" dirty="0"/>
              <a:t>=classification error##</a:t>
            </a:r>
            <a:endParaRPr lang="pt-BR" altLang="zh-TW" sz="1300" dirty="0"/>
          </a:p>
          <a:p>
            <a:pPr eaLnBrk="1" hangingPunct="1">
              <a:lnSpc>
                <a:spcPct val="80000"/>
              </a:lnSpc>
            </a:pPr>
            <a:r>
              <a:rPr lang="pt-BR" altLang="zh-TW" sz="1300" dirty="0"/>
              <a:t>&gt;i=1, a1*h1(xi)=-0.973, a2*h2(xi)=0.896, a3*h3(xi)=-0.668, O_=-0.745, S_=-1.000, Y_=-1, CE_=0</a:t>
            </a:r>
          </a:p>
          <a:p>
            <a:pPr eaLnBrk="1" hangingPunct="1">
              <a:lnSpc>
                <a:spcPct val="80000"/>
              </a:lnSpc>
            </a:pPr>
            <a:r>
              <a:rPr lang="pt-BR" altLang="zh-TW" sz="1300" dirty="0"/>
              <a:t>&gt;i=2, a1*h1(xi)=-0.973, a2*h2(xi)=0.896, a3*h3(xi)=-0.668, O_=-0.745, S_=-1.000, Y_=-1, CE_=0</a:t>
            </a:r>
          </a:p>
          <a:p>
            <a:pPr eaLnBrk="1" hangingPunct="1">
              <a:lnSpc>
                <a:spcPct val="80000"/>
              </a:lnSpc>
            </a:pPr>
            <a:r>
              <a:rPr lang="pt-BR" altLang="zh-TW" sz="1300" dirty="0"/>
              <a:t>&gt;i=3, a1*h1(xi)=-0.973, a2*h2(xi)=-0.896, a3*h3(xi)=0.668, O_=-1.201, S_=-1.000, Y_=-1, CE_=0</a:t>
            </a:r>
          </a:p>
          <a:p>
            <a:pPr eaLnBrk="1" hangingPunct="1">
              <a:lnSpc>
                <a:spcPct val="80000"/>
              </a:lnSpc>
            </a:pPr>
            <a:r>
              <a:rPr lang="pt-BR" altLang="zh-TW" sz="1300" dirty="0"/>
              <a:t>&gt;i=4, a1*h1(xi)=-0.973, a2*h2(xi)=-0.896, a3*h3(xi)=0.668, O_=-1.201, S_=-1.000, Y_=-1, CE_=0</a:t>
            </a:r>
          </a:p>
          <a:p>
            <a:pPr eaLnBrk="1" hangingPunct="1">
              <a:lnSpc>
                <a:spcPct val="80000"/>
              </a:lnSpc>
            </a:pPr>
            <a:r>
              <a:rPr lang="pt-BR" altLang="zh-TW" sz="1300" dirty="0"/>
              <a:t>&gt;i=5, a1*h1(xi)=-0.973, a2*h2(xi)=0.896, a3*h3(xi)=0.668, O_=0.590, S_=1.000, Y_=1, CE_=0</a:t>
            </a:r>
          </a:p>
          <a:p>
            <a:pPr eaLnBrk="1" hangingPunct="1">
              <a:lnSpc>
                <a:spcPct val="80000"/>
              </a:lnSpc>
            </a:pPr>
            <a:r>
              <a:rPr lang="pt-BR" altLang="zh-TW" sz="1300" dirty="0"/>
              <a:t>&gt;i=6, a1*h1(xi)=0.973, a2*h2(xi)=0.896, a3*h3(xi)=-0.668, O_=1.201, S_=1.000, Y_=1, CE_=0</a:t>
            </a:r>
          </a:p>
          <a:p>
            <a:pPr eaLnBrk="1" hangingPunct="1">
              <a:lnSpc>
                <a:spcPct val="80000"/>
              </a:lnSpc>
            </a:pPr>
            <a:r>
              <a:rPr lang="pt-BR" altLang="zh-TW" sz="1300" dirty="0"/>
              <a:t>&gt;i=7, a1*h1(xi)=0.973, a2*h2(xi)=0.896, a3*h3(xi)=-0.668, O_=1.201, S_=1.000, Y_=1, CE_=0</a:t>
            </a:r>
          </a:p>
          <a:p>
            <a:pPr eaLnBrk="1" hangingPunct="1">
              <a:lnSpc>
                <a:spcPct val="80000"/>
              </a:lnSpc>
            </a:pPr>
            <a:r>
              <a:rPr lang="pt-BR" altLang="zh-TW" sz="1300" dirty="0"/>
              <a:t>&gt;i=8, a1*h1(xi)=0.973, a2*h2(xi)=0.896, a3*h3(xi)=-0.668, O_=1.201, S_=1.000, Y_=1, CE_=0</a:t>
            </a:r>
            <a:endParaRPr lang="en-US" altLang="zh-TW" sz="13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300" dirty="0"/>
              <a:t>&gt;weak classifier specifications: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300" dirty="0"/>
              <a:t> -dimension: 1=vertical  :direction:1=(left="blue_*", right="</a:t>
            </a:r>
            <a:r>
              <a:rPr lang="en-US" altLang="zh-TW" sz="1300" dirty="0" err="1"/>
              <a:t>red_O</a:t>
            </a:r>
            <a:r>
              <a:rPr lang="en-US" altLang="zh-TW" sz="1300" dirty="0"/>
              <a:t>"); -1=(reverse direction of 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300" dirty="0"/>
              <a:t> -dimension: 2=horizontal:direction:1=(up="</a:t>
            </a:r>
            <a:r>
              <a:rPr lang="en-US" altLang="zh-TW" sz="1300" dirty="0" err="1"/>
              <a:t>red_O</a:t>
            </a:r>
            <a:r>
              <a:rPr lang="en-US" altLang="zh-TW" sz="1300" dirty="0"/>
              <a:t>", down="blue_*"); -1=(reverse direction of 1)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300" dirty="0"/>
              <a:t>&gt;#-new weak classifier at stage(3):dimension=1,threshold=3.00;direction=1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300" dirty="0"/>
              <a:t>&gt;Cascaded classifier error up to stage(t=3)for(N=8 training samples) =[sum(CE_)/N]= 0.000</a:t>
            </a:r>
            <a:endParaRPr lang="en-US" altLang="en-US" sz="1300" dirty="0"/>
          </a:p>
          <a:p>
            <a:pPr eaLnBrk="1" hangingPunct="1">
              <a:lnSpc>
                <a:spcPct val="80000"/>
              </a:lnSpc>
            </a:pPr>
            <a:endParaRPr lang="en-US" altLang="en-US" sz="9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8399206" y="6034087"/>
            <a:ext cx="6858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223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AFEC1C-3A56-4DA9-A1F4-BE6CED998F33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2231" name="TextBox 8"/>
          <p:cNvSpPr txBox="1">
            <a:spLocks noChangeArrowheads="1"/>
          </p:cNvSpPr>
          <p:nvPr/>
        </p:nvSpPr>
        <p:spPr bwMode="auto">
          <a:xfrm>
            <a:off x="3581400" y="339725"/>
            <a:ext cx="2209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Use Step4 of the AdaBoost algo.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To find </a:t>
            </a:r>
            <a:r>
              <a:rPr lang="en-US" altLang="en-US" sz="2000" dirty="0" err="1">
                <a:latin typeface="Arial" charset="0"/>
              </a:rPr>
              <a:t>CE</a:t>
            </a:r>
            <a:r>
              <a:rPr lang="en-US" altLang="en-US" sz="2000" baseline="-25000" dirty="0" err="1">
                <a:latin typeface="Arial" charset="0"/>
              </a:rPr>
              <a:t>t</a:t>
            </a:r>
            <a:endParaRPr lang="en-US" altLang="en-US" sz="2000" baseline="-2500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23">
                <a:extLst>
                  <a:ext uri="{FF2B5EF4-FFF2-40B4-BE49-F238E27FC236}">
                    <a16:creationId xmlns:a16="http://schemas.microsoft.com/office/drawing/2014/main" id="{BB3C9B7E-5474-4010-A87D-D43F02281CB7}"/>
                  </a:ext>
                </a:extLst>
              </p:cNvPr>
              <p:cNvSpPr txBox="1"/>
              <p:nvPr/>
            </p:nvSpPr>
            <p:spPr bwMode="auto">
              <a:xfrm>
                <a:off x="19050" y="4906329"/>
                <a:ext cx="2211940" cy="10245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Resulting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strong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classifier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223">
                <a:extLst>
                  <a:ext uri="{FF2B5EF4-FFF2-40B4-BE49-F238E27FC236}">
                    <a16:creationId xmlns:a16="http://schemas.microsoft.com/office/drawing/2014/main" id="{BB3C9B7E-5474-4010-A87D-D43F02281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" y="4906329"/>
                <a:ext cx="2211940" cy="10245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5F6B08D0-CC69-484E-94DD-052A06A2D07B}"/>
              </a:ext>
            </a:extLst>
          </p:cNvPr>
          <p:cNvSpPr/>
          <p:nvPr/>
        </p:nvSpPr>
        <p:spPr>
          <a:xfrm>
            <a:off x="7205642" y="2323388"/>
            <a:ext cx="304800" cy="147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10A2D-79A4-4B17-977A-FDD613BBF9B0}"/>
              </a:ext>
            </a:extLst>
          </p:cNvPr>
          <p:cNvSpPr txBox="1"/>
          <p:nvPr/>
        </p:nvSpPr>
        <p:spPr>
          <a:xfrm>
            <a:off x="6162488" y="21226"/>
            <a:ext cx="2811988" cy="160043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Check with H(xi) for each sample</a:t>
            </a:r>
          </a:p>
          <a:p>
            <a:r>
              <a:rPr lang="en-US" sz="1400" dirty="0"/>
              <a:t> xi, and </a:t>
            </a:r>
          </a:p>
          <a:p>
            <a:r>
              <a:rPr lang="en-US" sz="1400" dirty="0"/>
              <a:t>CE =sum(| (</a:t>
            </a:r>
            <a:r>
              <a:rPr lang="en-US" sz="1400" dirty="0" err="1"/>
              <a:t>Yi</a:t>
            </a:r>
            <a:r>
              <a:rPr lang="en-US" sz="1400" baseline="-25000" dirty="0" err="1"/>
              <a:t>class</a:t>
            </a:r>
            <a:r>
              <a:rPr lang="en-US" sz="1400" dirty="0"/>
              <a:t>-H(xi)) |)/N</a:t>
            </a:r>
          </a:p>
          <a:p>
            <a:r>
              <a:rPr lang="en-US" sz="1400" dirty="0"/>
              <a:t>If CE=0, </a:t>
            </a:r>
            <a:r>
              <a:rPr lang="en-US" sz="1400" dirty="0" err="1"/>
              <a:t>Adaboost</a:t>
            </a:r>
            <a:r>
              <a:rPr lang="en-US" sz="1400" dirty="0"/>
              <a:t> will stop</a:t>
            </a:r>
          </a:p>
          <a:p>
            <a:r>
              <a:rPr lang="en-US" sz="1400" dirty="0"/>
              <a:t>No need to find more classifiers</a:t>
            </a:r>
          </a:p>
          <a:p>
            <a:r>
              <a:rPr lang="en-US" sz="1400" dirty="0"/>
              <a:t>So in this example</a:t>
            </a:r>
          </a:p>
          <a:p>
            <a:r>
              <a:rPr lang="en-US" sz="1400" dirty="0"/>
              <a:t>T=3 is final, no t-4 or more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85F246-DDDF-488A-BB46-BD7EBE754A7E}"/>
              </a:ext>
            </a:extLst>
          </p:cNvPr>
          <p:cNvCxnSpPr>
            <a:endCxn id="4" idx="1"/>
          </p:cNvCxnSpPr>
          <p:nvPr/>
        </p:nvCxnSpPr>
        <p:spPr>
          <a:xfrm flipH="1">
            <a:off x="7510442" y="1621664"/>
            <a:ext cx="642958" cy="144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369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/>
              <a:t>Analysis of the strong classifier H(t=3,x)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" y="3200400"/>
            <a:ext cx="9067800" cy="4525963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H(t=2,xi) </a:t>
            </a:r>
            <a:r>
              <a:rPr lang="pt-BR" altLang="zh-TW" sz="1800" dirty="0"/>
              <a:t>=sign{ a1*h1(xi)+ a2*h2(xi) + a3*h3(xi)  }, recall earlier : a1=</a:t>
            </a:r>
            <a:r>
              <a:rPr lang="en-US" altLang="en-US" sz="1800" dirty="0"/>
              <a:t> 0.973</a:t>
            </a:r>
            <a:r>
              <a:rPr lang="pt-BR" altLang="zh-TW" sz="1800" dirty="0"/>
              <a:t>,a2=</a:t>
            </a:r>
            <a:r>
              <a:rPr lang="en-US" altLang="en-US" sz="1800" dirty="0"/>
              <a:t> 0.8961, a3=</a:t>
            </a:r>
            <a:r>
              <a:rPr lang="pt-BR" altLang="zh-TW" sz="1800" dirty="0"/>
              <a:t>-0.668</a:t>
            </a:r>
          </a:p>
          <a:p>
            <a:r>
              <a:rPr lang="pt-BR" altLang="zh-TW" sz="1800" dirty="0"/>
              <a:t>Now Test each xi,  </a:t>
            </a:r>
          </a:p>
          <a:p>
            <a:r>
              <a:rPr lang="pt-BR" altLang="zh-TW" sz="1400" dirty="0"/>
              <a:t>H(xi=1)= sign{a1*h1(xi)+ a2*h2(xi) + a3*h3(xi)}=sign(0.973*-1+0.896*1-0.668*1)=-1, true class =-1, (correct)</a:t>
            </a:r>
          </a:p>
          <a:p>
            <a:r>
              <a:rPr lang="pt-BR" altLang="zh-TW" sz="1400" dirty="0"/>
              <a:t>H(xi=2)= sign{a1*h1(xi)+ a2*h2(xi) + a3*h3(xi)}=sign(0.973*-1+0.896*1-0.668*1)-1=, true class =-1, (correct)</a:t>
            </a:r>
          </a:p>
          <a:p>
            <a:r>
              <a:rPr lang="pt-BR" altLang="zh-TW" sz="1400" dirty="0"/>
              <a:t>H(xi=3)= sign{a1*h1(xi)+ a2*h2(xi) + a3*h3(xi)}=sign(0.973*-1+0.896*-1-0.668*-1)=-1, true class =-1, (correct)</a:t>
            </a:r>
          </a:p>
          <a:p>
            <a:r>
              <a:rPr lang="pt-BR" altLang="zh-TW" sz="1400" dirty="0"/>
              <a:t>H(xi=4)= sign{a1*h1(xi)+ a2*h2(xi) + a3*h3(xi)}=sign(0.973*-1+0.896*-1-0.668*-1)=-1, true class =-1, (correct)</a:t>
            </a:r>
          </a:p>
          <a:p>
            <a:r>
              <a:rPr lang="pt-BR" altLang="zh-TW" sz="1400" dirty="0"/>
              <a:t>H(xi=5)= sign{a1*h1(xi)+ a2*h2(xi) + a3*h3(xi)}=sign(0.973*-1+0.896*1-0.668*-1)=1, true class =-1, (correct)</a:t>
            </a:r>
          </a:p>
          <a:p>
            <a:r>
              <a:rPr lang="pt-BR" altLang="zh-TW" sz="1400" dirty="0"/>
              <a:t>H(xi=6)= sign{a1*h1(xi)+ a2*h2(xi) + a3*h3(xi)}=sign(0.973*1+0.896*1-0.668*1)=1, true class =-1, (correct)</a:t>
            </a:r>
          </a:p>
          <a:p>
            <a:r>
              <a:rPr lang="pt-BR" altLang="zh-TW" sz="1400" dirty="0"/>
              <a:t>H(xi=7)= sign{a1*h1(xi)+ a2*h2(xi) + a3*h3(xi)}=sign(0.973*1+0.896*1-0.668*1)=1, true class =-1, (correct)</a:t>
            </a:r>
          </a:p>
          <a:p>
            <a:r>
              <a:rPr lang="pt-BR" altLang="zh-TW" sz="1400" dirty="0"/>
              <a:t>H(xi=8)= sign{a1*h1(xi)+ a2*h2(xi) + a3*h3(xi)}=sign(0.973*1+0.896*1-0.668*1)=1, true class =-1, (correct)</a:t>
            </a:r>
          </a:p>
          <a:p>
            <a:r>
              <a:rPr lang="pt-BR" altLang="zh-TW" sz="1400" dirty="0"/>
              <a:t>H(t=3) is all correct for all xi, so adaboost will stop.</a:t>
            </a:r>
          </a:p>
          <a:p>
            <a:endParaRPr lang="pt-BR" altLang="zh-TW" sz="1400" dirty="0"/>
          </a:p>
          <a:p>
            <a:endParaRPr lang="pt-BR" altLang="zh-TW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3C58-239C-48F5-98C9-2DD668D4DB6C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776071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/>
              <a:t>h(t=1,xi=1)= -1 , </a:t>
            </a:r>
          </a:p>
          <a:p>
            <a:r>
              <a:rPr lang="en-US" altLang="en-US" sz="1600" dirty="0"/>
              <a:t>h(t=1,xi=2)= -1, </a:t>
            </a:r>
          </a:p>
          <a:p>
            <a:r>
              <a:rPr lang="en-US" altLang="en-US" sz="1600" dirty="0"/>
              <a:t>h(t=1,xi=3)= -1, </a:t>
            </a:r>
          </a:p>
          <a:p>
            <a:r>
              <a:rPr lang="en-US" altLang="en-US" sz="1600" dirty="0"/>
              <a:t>h(t=1,xi=4)= -1, </a:t>
            </a:r>
          </a:p>
          <a:p>
            <a:r>
              <a:rPr lang="en-US" altLang="en-US" sz="1600" dirty="0"/>
              <a:t>h(t=1,xi=5)= -1, </a:t>
            </a:r>
          </a:p>
          <a:p>
            <a:r>
              <a:rPr lang="en-US" altLang="en-US" sz="1600" dirty="0"/>
              <a:t>h(t=1,xi=6)= 1, </a:t>
            </a:r>
          </a:p>
          <a:p>
            <a:r>
              <a:rPr lang="en-US" altLang="en-US" sz="1600" dirty="0"/>
              <a:t>h(t=1,xi=7)= 1, </a:t>
            </a:r>
          </a:p>
          <a:p>
            <a:r>
              <a:rPr lang="en-US" altLang="en-US" sz="1600" dirty="0"/>
              <a:t>h(t=1,xi=8)= 1, 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% For the Strong classifier H(x), weak h(x) classifiers’ correctness is not important any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9155" y="772518"/>
            <a:ext cx="157447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/>
              <a:t>h(t=2,xi=1)=1 , </a:t>
            </a:r>
          </a:p>
          <a:p>
            <a:r>
              <a:rPr lang="en-US" altLang="en-US" sz="1600" dirty="0"/>
              <a:t>h(t=2,xi=2)=1, </a:t>
            </a:r>
          </a:p>
          <a:p>
            <a:r>
              <a:rPr lang="en-US" altLang="en-US" sz="1600" dirty="0"/>
              <a:t>h(t=2,xi=3)=-1,</a:t>
            </a:r>
          </a:p>
          <a:p>
            <a:r>
              <a:rPr lang="en-US" altLang="en-US" sz="1600" dirty="0"/>
              <a:t>h(t=2,xi=4)=-1,</a:t>
            </a:r>
          </a:p>
          <a:p>
            <a:r>
              <a:rPr lang="en-US" altLang="en-US" sz="1600" dirty="0"/>
              <a:t>h(t=2,xi=5)=1, </a:t>
            </a:r>
          </a:p>
          <a:p>
            <a:r>
              <a:rPr lang="en-US" altLang="en-US" sz="1600" dirty="0"/>
              <a:t>h(t=2,xi=6)=1, </a:t>
            </a:r>
          </a:p>
          <a:p>
            <a:r>
              <a:rPr lang="en-US" altLang="en-US" sz="1600" dirty="0"/>
              <a:t>h(t=2,xi=7)=1, </a:t>
            </a:r>
          </a:p>
          <a:p>
            <a:r>
              <a:rPr lang="en-US" altLang="en-US" sz="1600" dirty="0"/>
              <a:t>h(t=2,xi=8)=1,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91000" y="499041"/>
            <a:ext cx="16433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endParaRPr lang="en-US" altLang="en-US" sz="1600" dirty="0"/>
          </a:p>
          <a:p>
            <a:r>
              <a:rPr lang="en-US" altLang="en-US" sz="1600" dirty="0"/>
              <a:t>h(t=3,xi=1)= 1 , </a:t>
            </a:r>
          </a:p>
          <a:p>
            <a:r>
              <a:rPr lang="en-US" altLang="en-US" sz="1600" dirty="0"/>
              <a:t>h(t=3,xi=2)= 1, </a:t>
            </a:r>
          </a:p>
          <a:p>
            <a:r>
              <a:rPr lang="en-US" altLang="en-US" sz="1600" dirty="0"/>
              <a:t>h(t=3,xi=3)= -1,</a:t>
            </a:r>
          </a:p>
          <a:p>
            <a:r>
              <a:rPr lang="en-US" altLang="en-US" sz="1600" dirty="0"/>
              <a:t>h(t=3,xi=4)= -1 ,</a:t>
            </a:r>
          </a:p>
          <a:p>
            <a:r>
              <a:rPr lang="en-US" altLang="en-US" sz="1600" dirty="0"/>
              <a:t>h(t=3,xi=5)= -1 ,</a:t>
            </a:r>
          </a:p>
          <a:p>
            <a:r>
              <a:rPr lang="en-US" altLang="en-US" sz="1600" dirty="0"/>
              <a:t>h(t=3,xi=6)= 1 , </a:t>
            </a:r>
          </a:p>
          <a:p>
            <a:r>
              <a:rPr lang="en-US" altLang="en-US" sz="1600" dirty="0"/>
              <a:t>h(t=3,xi=7)= 1 , </a:t>
            </a:r>
          </a:p>
          <a:p>
            <a:r>
              <a:rPr lang="en-US" altLang="en-US" sz="1600" dirty="0"/>
              <a:t>h(t=3,xi=8)= 1 ,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605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33643B-B89E-4877-8F03-BCD19061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545"/>
            <a:ext cx="8229600" cy="365125"/>
          </a:xfrm>
        </p:spPr>
        <p:txBody>
          <a:bodyPr>
            <a:noAutofit/>
          </a:bodyPr>
          <a:lstStyle/>
          <a:p>
            <a:r>
              <a:rPr lang="en-US" sz="2800" dirty="0"/>
              <a:t>Overall result discussion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38D3DD-A162-415D-9051-1D36BB98F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70113"/>
            <a:ext cx="4495800" cy="4525963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/>
              <a:t>////////// cycle t=1 ///////////////</a:t>
            </a:r>
          </a:p>
          <a:p>
            <a:r>
              <a:rPr lang="en-US" sz="1800" dirty="0"/>
              <a:t>sample index = </a:t>
            </a:r>
            <a:r>
              <a:rPr lang="en-US" sz="1800" dirty="0" err="1"/>
              <a:t>i</a:t>
            </a:r>
            <a:r>
              <a:rPr lang="en-US" sz="1800" dirty="0"/>
              <a:t>, num of samples N=8</a:t>
            </a:r>
          </a:p>
          <a:p>
            <a:r>
              <a:rPr lang="en-US" sz="1800" dirty="0"/>
              <a:t>model(t=1).alpha=0.973</a:t>
            </a:r>
          </a:p>
          <a:p>
            <a:r>
              <a:rPr lang="en-US" sz="1800" dirty="0"/>
              <a:t>model(t=1).dimension=2.000</a:t>
            </a:r>
          </a:p>
          <a:p>
            <a:r>
              <a:rPr lang="en-US" sz="1800" dirty="0"/>
              <a:t>Strong (cascade) classifier err=</a:t>
            </a:r>
            <a:r>
              <a:rPr lang="en-US" sz="1800" dirty="0" err="1"/>
              <a:t>sum_all_i</a:t>
            </a:r>
            <a:r>
              <a:rPr lang="en-US" sz="1800" dirty="0"/>
              <a:t>(</a:t>
            </a:r>
            <a:r>
              <a:rPr lang="en-US" sz="1800" dirty="0" err="1"/>
              <a:t>error_samples_i</a:t>
            </a:r>
            <a:r>
              <a:rPr lang="en-US" sz="1800" dirty="0"/>
              <a:t>)/N)=0.125</a:t>
            </a:r>
          </a:p>
          <a:p>
            <a:r>
              <a:rPr lang="en-US" sz="1800" dirty="0"/>
              <a:t>////////// cycle t=2 ///////////////</a:t>
            </a:r>
          </a:p>
          <a:p>
            <a:r>
              <a:rPr lang="en-US" sz="1800" dirty="0"/>
              <a:t>sample index = </a:t>
            </a:r>
            <a:r>
              <a:rPr lang="en-US" sz="1800" dirty="0" err="1"/>
              <a:t>i</a:t>
            </a:r>
            <a:r>
              <a:rPr lang="en-US" sz="1800" dirty="0"/>
              <a:t>, num of samples N=8</a:t>
            </a:r>
          </a:p>
          <a:p>
            <a:r>
              <a:rPr lang="en-US" sz="1800" dirty="0"/>
              <a:t>model(t=2).alpha=0.896</a:t>
            </a:r>
          </a:p>
          <a:p>
            <a:r>
              <a:rPr lang="en-US" sz="1800" dirty="0"/>
              <a:t>model(t=2).dimension=1.000</a:t>
            </a:r>
          </a:p>
          <a:p>
            <a:r>
              <a:rPr lang="en-US" sz="1800" dirty="0"/>
              <a:t>Strong (cascade) classifier err=</a:t>
            </a:r>
            <a:r>
              <a:rPr lang="en-US" sz="1800" dirty="0" err="1"/>
              <a:t>sum_all_i</a:t>
            </a:r>
            <a:r>
              <a:rPr lang="en-US" sz="1800" dirty="0"/>
              <a:t>(</a:t>
            </a:r>
            <a:r>
              <a:rPr lang="en-US" sz="1800" dirty="0" err="1"/>
              <a:t>error_samples_i</a:t>
            </a:r>
            <a:r>
              <a:rPr lang="en-US" sz="1800" dirty="0"/>
              <a:t>)/N)=0.125</a:t>
            </a:r>
          </a:p>
          <a:p>
            <a:r>
              <a:rPr lang="en-US" sz="1800" dirty="0"/>
              <a:t>////////// cycle t=3 ///////////////</a:t>
            </a:r>
          </a:p>
          <a:p>
            <a:r>
              <a:rPr lang="en-US" sz="1800" dirty="0"/>
              <a:t>sample index = </a:t>
            </a:r>
            <a:r>
              <a:rPr lang="en-US" sz="1800" dirty="0" err="1"/>
              <a:t>i</a:t>
            </a:r>
            <a:r>
              <a:rPr lang="en-US" sz="1800" dirty="0"/>
              <a:t>, num of samples N=8</a:t>
            </a:r>
          </a:p>
          <a:p>
            <a:r>
              <a:rPr lang="en-US" sz="1800" dirty="0"/>
              <a:t>model(t=3).alpha=0.668</a:t>
            </a:r>
          </a:p>
          <a:p>
            <a:r>
              <a:rPr lang="en-US" sz="1800" dirty="0"/>
              <a:t>model(t=3).dimension=1.000</a:t>
            </a:r>
          </a:p>
          <a:p>
            <a:r>
              <a:rPr lang="en-US" sz="1800" dirty="0"/>
              <a:t>Strong (cascade) classifier err=</a:t>
            </a:r>
            <a:r>
              <a:rPr lang="en-US" sz="1800" dirty="0" err="1"/>
              <a:t>sum_all_i</a:t>
            </a:r>
            <a:r>
              <a:rPr lang="en-US" sz="1800" dirty="0"/>
              <a:t>(</a:t>
            </a:r>
            <a:r>
              <a:rPr lang="en-US" sz="1800" dirty="0" err="1"/>
              <a:t>error_samples_i</a:t>
            </a:r>
            <a:r>
              <a:rPr lang="en-US" sz="1800" dirty="0"/>
              <a:t>)/N)=0.000</a:t>
            </a:r>
          </a:p>
          <a:p>
            <a:r>
              <a:rPr lang="en-US" sz="1800" dirty="0"/>
              <a:t>Since this error =0, so </a:t>
            </a:r>
            <a:r>
              <a:rPr lang="en-US" sz="1800" dirty="0" err="1"/>
              <a:t>Adaboost</a:t>
            </a:r>
            <a:r>
              <a:rPr lang="en-US" sz="1800" dirty="0"/>
              <a:t> stops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3FD45-316C-4717-BB51-5811A2B9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609600"/>
            <a:ext cx="4800600" cy="5516563"/>
          </a:xfrm>
        </p:spPr>
        <p:txBody>
          <a:bodyPr>
            <a:noAutofit/>
          </a:bodyPr>
          <a:lstStyle/>
          <a:p>
            <a:r>
              <a:rPr lang="en-US" sz="1800" dirty="0"/>
              <a:t>For each cycle,  after H(x) is calculated up to that time cycle t, say t2</a:t>
            </a:r>
          </a:p>
          <a:p>
            <a:r>
              <a:rPr lang="en-US" sz="1800" dirty="0"/>
              <a:t>The strong cascade classifier is </a:t>
            </a:r>
            <a:br>
              <a:rPr lang="en-US" sz="1800" dirty="0"/>
            </a:br>
            <a:r>
              <a:rPr lang="en-US" sz="1800" dirty="0"/>
              <a:t>H(t=2, x) =   sign{ alpha(t=1)*h(t=1,x)+alpha(t=2)*h(t=2,x)}</a:t>
            </a:r>
          </a:p>
          <a:p>
            <a:r>
              <a:rPr lang="en-US" sz="1800" dirty="0"/>
              <a:t>Based on this H(x), You test all xi from </a:t>
            </a:r>
            <a:r>
              <a:rPr lang="en-US" sz="1800" dirty="0" err="1"/>
              <a:t>i</a:t>
            </a:r>
            <a:r>
              <a:rPr lang="en-US" sz="1800" dirty="0"/>
              <a:t>=1,..,N , and see if there is error.</a:t>
            </a:r>
            <a:br>
              <a:rPr lang="en-US" sz="1800" dirty="0"/>
            </a:br>
            <a:r>
              <a:rPr lang="en-US" sz="1800" dirty="0"/>
              <a:t>In exercise 4, it has 1 error at t=2 (Note: 2 is the number of errors for weak classifier h(t=2), but for H(t=2,x) it has 1 error. You can repeat the calculate yourself, it is not shown in my note here) , so </a:t>
            </a:r>
            <a:br>
              <a:rPr lang="en-US" sz="1800" dirty="0"/>
            </a:br>
            <a:r>
              <a:rPr lang="en-US" sz="1800" dirty="0"/>
              <a:t>total error/N=1/8=0.125</a:t>
            </a:r>
          </a:p>
          <a:p>
            <a:r>
              <a:rPr lang="en-US" sz="1800" dirty="0"/>
              <a:t>At t=3, H(t=3,X) , it has no error for all 8 samples. So </a:t>
            </a:r>
            <a:r>
              <a:rPr lang="en-US" sz="1800" dirty="0" err="1"/>
              <a:t>adaboost</a:t>
            </a:r>
            <a:r>
              <a:rPr lang="en-US" sz="1800" dirty="0"/>
              <a:t> stops  at=3.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1A61-9BC0-433F-9BCA-C59404B6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9073-D20D-4FFA-8628-AA1F454A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3C58-239C-48F5-98C9-2DD668D4DB6C}" type="slidenum">
              <a:rPr lang="en-US" altLang="en-US" smtClean="0"/>
              <a:pPr/>
              <a:t>59</a:t>
            </a:fld>
            <a:endParaRPr lang="en-US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7CA47-65C9-4E3D-A94D-C2AD83203666}"/>
              </a:ext>
            </a:extLst>
          </p:cNvPr>
          <p:cNvCxnSpPr>
            <a:cxnSpLocks/>
          </p:cNvCxnSpPr>
          <p:nvPr/>
        </p:nvCxnSpPr>
        <p:spPr>
          <a:xfrm flipH="1">
            <a:off x="4419600" y="4343400"/>
            <a:ext cx="1981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DFB70A-9B31-491F-8194-D8329EF89CDF}"/>
              </a:ext>
            </a:extLst>
          </p:cNvPr>
          <p:cNvCxnSpPr>
            <a:cxnSpLocks/>
          </p:cNvCxnSpPr>
          <p:nvPr/>
        </p:nvCxnSpPr>
        <p:spPr>
          <a:xfrm flipH="1">
            <a:off x="4343400" y="5029200"/>
            <a:ext cx="3276600" cy="1096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91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will learn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Training procedures</a:t>
            </a:r>
          </a:p>
          <a:p>
            <a:pPr lvl="1" eaLnBrk="1" hangingPunct="1"/>
            <a:r>
              <a:rPr lang="en-US" altLang="en-US"/>
              <a:t>Give +ve and –ve examples to the system, then the system will learn to classify an unknown input.</a:t>
            </a:r>
          </a:p>
          <a:p>
            <a:pPr lvl="2" eaLnBrk="1" hangingPunct="1"/>
            <a:r>
              <a:rPr lang="en-US" altLang="en-US"/>
              <a:t>E.g. give pictures of faces (+ve examples) and non-faces (-ve examples) to train the system.</a:t>
            </a:r>
          </a:p>
          <a:p>
            <a:pPr eaLnBrk="1" hangingPunct="1"/>
            <a:r>
              <a:rPr lang="en-US" altLang="en-US"/>
              <a:t>Detection procedures </a:t>
            </a:r>
          </a:p>
          <a:p>
            <a:pPr lvl="1" eaLnBrk="1" hangingPunct="1"/>
            <a:r>
              <a:rPr lang="en-US" altLang="en-US"/>
              <a:t>Input an unknown (e.g. an image) , the system will tell you it is a face or  not.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E835B4-631C-439C-A98A-3BE18E58B450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7174" name="Picture 4" descr="MP900423035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578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5" descr="j02168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Freeform 7"/>
          <p:cNvSpPr>
            <a:spLocks/>
          </p:cNvSpPr>
          <p:nvPr/>
        </p:nvSpPr>
        <p:spPr bwMode="auto">
          <a:xfrm>
            <a:off x="6172200" y="6096000"/>
            <a:ext cx="609600" cy="304800"/>
          </a:xfrm>
          <a:custGeom>
            <a:avLst/>
            <a:gdLst>
              <a:gd name="T0" fmla="*/ 0 w 384"/>
              <a:gd name="T1" fmla="*/ 2147483647 h 192"/>
              <a:gd name="T2" fmla="*/ 2147483647 w 384"/>
              <a:gd name="T3" fmla="*/ 2147483647 h 192"/>
              <a:gd name="T4" fmla="*/ 2147483647 w 384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192">
                <a:moveTo>
                  <a:pt x="0" y="96"/>
                </a:moveTo>
                <a:lnTo>
                  <a:pt x="144" y="192"/>
                </a:lnTo>
                <a:lnTo>
                  <a:pt x="384" y="0"/>
                </a:lnTo>
              </a:path>
            </a:pathLst>
          </a:custGeom>
          <a:noFill/>
          <a:ln w="5715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 flipH="1">
            <a:off x="7543800" y="5486400"/>
            <a:ext cx="457200" cy="609600"/>
          </a:xfrm>
          <a:prstGeom prst="line">
            <a:avLst/>
          </a:prstGeom>
          <a:noFill/>
          <a:ln w="57150">
            <a:solidFill>
              <a:srgbClr val="5B18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7467600" y="5410200"/>
            <a:ext cx="762000" cy="609600"/>
          </a:xfrm>
          <a:prstGeom prst="line">
            <a:avLst/>
          </a:prstGeom>
          <a:noFill/>
          <a:ln w="57150">
            <a:solidFill>
              <a:srgbClr val="5B180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6156325" y="6284913"/>
            <a:ext cx="215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Face         non-face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Answer-4</a:t>
            </a:r>
            <a:r>
              <a:rPr lang="en-US" altLang="en-US" dirty="0"/>
              <a:t>, strong classifier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4ACD68-1147-4009-9E6D-85C669FB229A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60488"/>
            <a:ext cx="4343400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381000" y="1981200"/>
            <a:ext cx="146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The strong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classifier</a:t>
            </a:r>
          </a:p>
        </p:txBody>
      </p:sp>
      <p:cxnSp>
        <p:nvCxnSpPr>
          <p:cNvPr id="53256" name="Straight Connector 2"/>
          <p:cNvCxnSpPr>
            <a:cxnSpLocks noChangeShapeType="1"/>
          </p:cNvCxnSpPr>
          <p:nvPr/>
        </p:nvCxnSpPr>
        <p:spPr bwMode="auto">
          <a:xfrm>
            <a:off x="4191000" y="1828800"/>
            <a:ext cx="0" cy="3810000"/>
          </a:xfrm>
          <a:prstGeom prst="line">
            <a:avLst/>
          </a:prstGeom>
          <a:noFill/>
          <a:ln w="25400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57" name="Straight Connector 13"/>
          <p:cNvCxnSpPr>
            <a:cxnSpLocks noChangeShapeType="1"/>
          </p:cNvCxnSpPr>
          <p:nvPr/>
        </p:nvCxnSpPr>
        <p:spPr bwMode="auto">
          <a:xfrm>
            <a:off x="4554538" y="1828800"/>
            <a:ext cx="0" cy="3810000"/>
          </a:xfrm>
          <a:prstGeom prst="line">
            <a:avLst/>
          </a:prstGeom>
          <a:noFill/>
          <a:ln w="25400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58" name="Straight Connector 5"/>
          <p:cNvCxnSpPr>
            <a:cxnSpLocks noChangeShapeType="1"/>
          </p:cNvCxnSpPr>
          <p:nvPr/>
        </p:nvCxnSpPr>
        <p:spPr bwMode="auto">
          <a:xfrm>
            <a:off x="2209800" y="4206875"/>
            <a:ext cx="3733800" cy="0"/>
          </a:xfrm>
          <a:prstGeom prst="line">
            <a:avLst/>
          </a:prstGeom>
          <a:noFill/>
          <a:ln w="25400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9" name="TextBox 6"/>
          <p:cNvSpPr txBox="1">
            <a:spLocks noChangeArrowheads="1"/>
          </p:cNvSpPr>
          <p:nvPr/>
        </p:nvSpPr>
        <p:spPr bwMode="auto">
          <a:xfrm>
            <a:off x="1504950" y="4006850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h1</a:t>
            </a:r>
          </a:p>
        </p:txBody>
      </p:sp>
      <p:sp>
        <p:nvSpPr>
          <p:cNvPr id="53260" name="TextBox 18"/>
          <p:cNvSpPr txBox="1">
            <a:spLocks noChangeArrowheads="1"/>
          </p:cNvSpPr>
          <p:nvPr/>
        </p:nvSpPr>
        <p:spPr bwMode="auto">
          <a:xfrm>
            <a:off x="4648200" y="1554163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h2</a:t>
            </a:r>
          </a:p>
        </p:txBody>
      </p:sp>
      <p:sp>
        <p:nvSpPr>
          <p:cNvPr id="53261" name="TextBox 19"/>
          <p:cNvSpPr txBox="1">
            <a:spLocks noChangeArrowheads="1"/>
          </p:cNvSpPr>
          <p:nvPr/>
        </p:nvSpPr>
        <p:spPr bwMode="auto">
          <a:xfrm>
            <a:off x="3721100" y="155892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B419F-21C6-469A-8A58-983037DBBE4A}"/>
              </a:ext>
            </a:extLst>
          </p:cNvPr>
          <p:cNvSpPr txBox="1"/>
          <p:nvPr/>
        </p:nvSpPr>
        <p:spPr>
          <a:xfrm>
            <a:off x="672807" y="5819745"/>
            <a:ext cx="766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h1,h3,h2 are axes-parallel decision lines used by weak classifiers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FDA3C5-DB1C-4329-B274-02D239258212}"/>
              </a:ext>
            </a:extLst>
          </p:cNvPr>
          <p:cNvCxnSpPr>
            <a:cxnSpLocks/>
          </p:cNvCxnSpPr>
          <p:nvPr/>
        </p:nvCxnSpPr>
        <p:spPr>
          <a:xfrm flipV="1">
            <a:off x="939800" y="4206876"/>
            <a:ext cx="1398587" cy="162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11E8B8-95CD-413D-8B46-7222319B9A37}"/>
              </a:ext>
            </a:extLst>
          </p:cNvPr>
          <p:cNvCxnSpPr>
            <a:cxnSpLocks/>
          </p:cNvCxnSpPr>
          <p:nvPr/>
        </p:nvCxnSpPr>
        <p:spPr>
          <a:xfrm flipV="1">
            <a:off x="1295400" y="4847357"/>
            <a:ext cx="2895600" cy="102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46F9B0-2DC1-4C6A-9466-5E5FD10728E7}"/>
              </a:ext>
            </a:extLst>
          </p:cNvPr>
          <p:cNvCxnSpPr>
            <a:cxnSpLocks/>
            <a:endCxn id="53254" idx="2"/>
          </p:cNvCxnSpPr>
          <p:nvPr/>
        </p:nvCxnSpPr>
        <p:spPr>
          <a:xfrm flipV="1">
            <a:off x="1739900" y="5497513"/>
            <a:ext cx="2832100" cy="3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Answer-4 </a:t>
            </a:r>
            <a:r>
              <a:rPr lang="en-US" altLang="en-US" sz="3200" dirty="0"/>
              <a:t>:Test result, example 5.1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 </a:t>
            </a:r>
          </a:p>
        </p:txBody>
      </p:sp>
      <p:graphicFrame>
        <p:nvGraphicFramePr>
          <p:cNvPr id="54276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72433868"/>
              </p:ext>
            </p:extLst>
          </p:nvPr>
        </p:nvGraphicFramePr>
        <p:xfrm>
          <a:off x="7467600" y="2590800"/>
          <a:ext cx="1587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685800" progId="Equation.3">
                  <p:embed/>
                </p:oleObj>
              </mc:Choice>
              <mc:Fallback>
                <p:oleObj name="Equation" r:id="rId2" imgW="1587500" imgH="6858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590800"/>
                        <a:ext cx="1587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Content Placeholder 1"/>
          <p:cNvSpPr>
            <a:spLocks noGrp="1"/>
          </p:cNvSpPr>
          <p:nvPr>
            <p:ph sz="quarter" idx="3"/>
          </p:nvPr>
        </p:nvSpPr>
        <p:spPr>
          <a:xfrm>
            <a:off x="7924800" y="5943600"/>
            <a:ext cx="762000" cy="187325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/>
              <a:t> 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427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958FB8-2AFA-4313-A3AC-9ABE20C78F65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54280" name="Picture 5" descr="tes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6172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609600" y="3886200"/>
            <a:ext cx="58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Arial" charset="0"/>
              </a:rPr>
              <a:t>CE</a:t>
            </a:r>
            <a:r>
              <a:rPr lang="en-US" altLang="en-US" sz="2000" i="1" baseline="-25000">
                <a:latin typeface="Arial" charset="0"/>
              </a:rPr>
              <a:t>t</a:t>
            </a:r>
          </a:p>
        </p:txBody>
      </p:sp>
      <p:sp>
        <p:nvSpPr>
          <p:cNvPr id="54282" name="TextBox 13"/>
          <p:cNvSpPr txBox="1">
            <a:spLocks noChangeArrowheads="1"/>
          </p:cNvSpPr>
          <p:nvPr/>
        </p:nvSpPr>
        <p:spPr bwMode="auto">
          <a:xfrm>
            <a:off x="88900" y="5367338"/>
            <a:ext cx="2209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Use Step4 of the AdaBoost algo.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To find CE</a:t>
            </a:r>
            <a:r>
              <a:rPr lang="en-US" altLang="en-US" sz="2000" baseline="-25000">
                <a:latin typeface="Arial" charset="0"/>
              </a:rPr>
              <a:t>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32D01-2A92-4553-AF58-DDFAD37E8CA2}"/>
              </a:ext>
            </a:extLst>
          </p:cNvPr>
          <p:cNvSpPr txBox="1"/>
          <p:nvPr/>
        </p:nvSpPr>
        <p:spPr>
          <a:xfrm>
            <a:off x="6705600" y="3822700"/>
            <a:ext cx="2349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is generated randomly to test the final  </a:t>
            </a:r>
            <a:r>
              <a:rPr lang="en-US" dirty="0" err="1"/>
              <a:t>Adaboost</a:t>
            </a:r>
            <a:r>
              <a:rPr lang="en-US" dirty="0"/>
              <a:t>-strong classifier.</a:t>
            </a:r>
          </a:p>
          <a:p>
            <a:r>
              <a:rPr lang="en-US" dirty="0"/>
              <a:t>Data are classified correctly to ‘*’ or ‘o’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F86A774-9868-48F9-AF42-B483A1C82901}"/>
              </a:ext>
            </a:extLst>
          </p:cNvPr>
          <p:cNvSpPr/>
          <p:nvPr/>
        </p:nvSpPr>
        <p:spPr>
          <a:xfrm>
            <a:off x="6553200" y="3276600"/>
            <a:ext cx="2286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Class exercise 5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600" dirty="0"/>
              <a:t> if example ==2</a:t>
            </a:r>
          </a:p>
          <a:p>
            <a:pPr eaLnBrk="1" hangingPunct="1"/>
            <a:r>
              <a:rPr lang="en-US" altLang="en-US" sz="1600" dirty="0"/>
              <a:t>        blue=[ -46   18</a:t>
            </a:r>
          </a:p>
          <a:p>
            <a:pPr eaLnBrk="1" hangingPunct="1"/>
            <a:r>
              <a:rPr lang="en-US" altLang="en-US" sz="1600" dirty="0"/>
              <a:t>                  -30    -30</a:t>
            </a:r>
          </a:p>
          <a:p>
            <a:pPr eaLnBrk="1" hangingPunct="1"/>
            <a:r>
              <a:rPr lang="en-US" altLang="en-US" sz="1600" dirty="0"/>
              <a:t>                  -31    -19</a:t>
            </a:r>
          </a:p>
          <a:p>
            <a:pPr eaLnBrk="1" hangingPunct="1"/>
            <a:r>
              <a:rPr lang="en-US" altLang="en-US" sz="1600" dirty="0"/>
              <a:t>                    -8    15</a:t>
            </a:r>
          </a:p>
          <a:p>
            <a:pPr eaLnBrk="1" hangingPunct="1"/>
            <a:r>
              <a:rPr lang="en-US" altLang="en-US" sz="1600" dirty="0"/>
              <a:t>                     8    -45</a:t>
            </a:r>
          </a:p>
          <a:p>
            <a:pPr eaLnBrk="1" hangingPunct="1"/>
            <a:r>
              <a:rPr lang="en-US" altLang="en-US" sz="1600" dirty="0"/>
              <a:t>                    -22   2];</a:t>
            </a:r>
          </a:p>
          <a:p>
            <a:pPr eaLnBrk="1" hangingPunct="1"/>
            <a:r>
              <a:rPr lang="en-US" altLang="en-US" sz="1600" dirty="0"/>
              <a:t>        red=[     33   38</a:t>
            </a:r>
          </a:p>
          <a:p>
            <a:pPr eaLnBrk="1" hangingPunct="1"/>
            <a:r>
              <a:rPr lang="en-US" altLang="en-US" sz="1600" dirty="0"/>
              <a:t>                      30   10</a:t>
            </a:r>
          </a:p>
          <a:p>
            <a:pPr eaLnBrk="1" hangingPunct="1"/>
            <a:r>
              <a:rPr lang="en-US" altLang="en-US" sz="1600" dirty="0"/>
              <a:t>                      21   35</a:t>
            </a:r>
          </a:p>
          <a:p>
            <a:pPr eaLnBrk="1" hangingPunct="1"/>
            <a:r>
              <a:rPr lang="en-US" altLang="en-US" sz="1600" dirty="0"/>
              <a:t>                       1   19</a:t>
            </a:r>
          </a:p>
          <a:p>
            <a:pPr eaLnBrk="1" hangingPunct="1"/>
            <a:r>
              <a:rPr lang="en-US" altLang="en-US" sz="1600" dirty="0"/>
              <a:t>                       14  23</a:t>
            </a:r>
          </a:p>
          <a:p>
            <a:pPr eaLnBrk="1" hangingPunct="1"/>
            <a:r>
              <a:rPr lang="en-US" altLang="en-US" sz="1600" dirty="0"/>
              <a:t>                       37  -41];</a:t>
            </a:r>
          </a:p>
          <a:p>
            <a:pPr eaLnBrk="1" hangingPunct="1"/>
            <a:r>
              <a:rPr lang="en-US" altLang="en-US" sz="1600" dirty="0" err="1"/>
              <a:t>datafeatures</a:t>
            </a:r>
            <a:r>
              <a:rPr lang="en-US" altLang="en-US" sz="1600" dirty="0"/>
              <a:t>=[</a:t>
            </a:r>
            <a:r>
              <a:rPr lang="en-US" altLang="en-US" sz="1600" dirty="0" err="1"/>
              <a:t>blue;red</a:t>
            </a:r>
            <a:r>
              <a:rPr lang="en-US" altLang="en-US" sz="1600" dirty="0"/>
              <a:t>];</a:t>
            </a:r>
          </a:p>
          <a:p>
            <a:pPr eaLnBrk="1" hangingPunct="1"/>
            <a:r>
              <a:rPr lang="en-US" altLang="en-US" sz="1600" dirty="0"/>
              <a:t>        </a:t>
            </a:r>
            <a:r>
              <a:rPr lang="en-US" altLang="en-US" sz="1600" dirty="0" err="1"/>
              <a:t>dataclass</a:t>
            </a:r>
            <a:r>
              <a:rPr lang="en-US" altLang="en-US" sz="1600" dirty="0"/>
              <a:t>=[ -1 -1 -1 -1 -1 -1 1 1  1 1 1 1 ];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4A817C-C228-43A0-9077-30EEA499D81B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5302" name="TextBox 1"/>
          <p:cNvSpPr txBox="1">
            <a:spLocks noChangeArrowheads="1"/>
          </p:cNvSpPr>
          <p:nvPr/>
        </p:nvSpPr>
        <p:spPr bwMode="auto">
          <a:xfrm>
            <a:off x="4191000" y="941388"/>
            <a:ext cx="1997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B0F0"/>
                </a:solidFill>
                <a:latin typeface="Arial" charset="0"/>
              </a:rPr>
              <a:t>Blue=* (star)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Red =     (circle)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5113338" y="1447800"/>
            <a:ext cx="76200" cy="762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FF0000"/>
                </a:solidFill>
              </a:rPr>
              <a:t>Answer: exercise 5 ,</a:t>
            </a:r>
            <a:r>
              <a:rPr lang="en-US" altLang="en-US" dirty="0"/>
              <a:t>t=0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056D53-F835-47D0-A77C-251CA2CC29C7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56326" name="Picture 5" descr="out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Box 7"/>
          <p:cNvSpPr txBox="1">
            <a:spLocks noChangeArrowheads="1"/>
          </p:cNvSpPr>
          <p:nvPr/>
        </p:nvSpPr>
        <p:spPr bwMode="auto">
          <a:xfrm>
            <a:off x="6096000" y="484188"/>
            <a:ext cx="1997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B0F0"/>
                </a:solidFill>
                <a:latin typeface="Arial" charset="0"/>
              </a:rPr>
              <a:t>Blue=* (star)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Red =     (circle)</a:t>
            </a:r>
          </a:p>
        </p:txBody>
      </p:sp>
      <p:sp>
        <p:nvSpPr>
          <p:cNvPr id="56328" name="Oval 9"/>
          <p:cNvSpPr>
            <a:spLocks noChangeArrowheads="1"/>
          </p:cNvSpPr>
          <p:nvPr/>
        </p:nvSpPr>
        <p:spPr bwMode="auto">
          <a:xfrm>
            <a:off x="6934200" y="914400"/>
            <a:ext cx="76200" cy="762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Learned</a:t>
            </a:r>
          </a:p>
          <a:p>
            <a:pPr lvl="1" eaLnBrk="1" hangingPunct="1"/>
            <a:r>
              <a:rPr lang="en-US" altLang="en-US" dirty="0"/>
              <a:t>What are weak classifiers, strong classifiers</a:t>
            </a:r>
          </a:p>
          <a:p>
            <a:pPr lvl="1" eaLnBrk="1" hangingPunct="1"/>
            <a:r>
              <a:rPr lang="en-US" altLang="en-US" dirty="0"/>
              <a:t>The classification technique </a:t>
            </a:r>
            <a:r>
              <a:rPr lang="en-US" altLang="en-US" dirty="0" err="1"/>
              <a:t>Adaboost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Studied </a:t>
            </a:r>
            <a:r>
              <a:rPr lang="en-US" altLang="en-US" dirty="0" err="1"/>
              <a:t>Adaboost</a:t>
            </a:r>
            <a:r>
              <a:rPr lang="en-US" altLang="en-US" dirty="0"/>
              <a:t> work examples</a:t>
            </a:r>
          </a:p>
          <a:p>
            <a:pPr lvl="1" eaLnBrk="1" hangingPunct="1"/>
            <a:r>
              <a:rPr lang="en-US" altLang="en-US" dirty="0"/>
              <a:t>How to evaluate a decision support system.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01E00E-FF94-4AB5-B160-9A98289A3875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67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Appendix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/>
              <a:t>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DE9FA1-DF34-4542-AF38-20BBA5CE821E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066800"/>
                <a:ext cx="8534400" cy="565467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/>
                <a:r>
                  <a:rPr lang="en-US" altLang="en-US" sz="2200" dirty="0"/>
                  <a:t>We first make up a measurement function called “Exponential Loss function” to measure the strength of a strong classifier.</a:t>
                </a:r>
              </a:p>
              <a:p>
                <a:pPr lvl="1" eaLnBrk="1" hangingPunct="1"/>
                <a:r>
                  <a:rPr lang="en-US" altLang="en-US" sz="2000" dirty="0"/>
                  <a:t>Exponential Loss function</a:t>
                </a:r>
                <a:r>
                  <a:rPr lang="en-US" altLang="en-US" sz="2000" i="1" dirty="0"/>
                  <a:t> L (H)</a:t>
                </a:r>
                <a:r>
                  <a:rPr lang="en-US" altLang="en-US" sz="2000" dirty="0"/>
                  <a:t> =a measurement of the misclassification rate of a </a:t>
                </a:r>
                <a:r>
                  <a:rPr lang="en-US" altLang="en-US" sz="2000" u="sng" dirty="0"/>
                  <a:t>strong classifier </a:t>
                </a:r>
                <a:r>
                  <a:rPr lang="en-US" altLang="en-US" sz="2000" i="1" u="sng" dirty="0"/>
                  <a:t>H</a:t>
                </a:r>
                <a:r>
                  <a:rPr lang="en-US" altLang="en-US" sz="2000" dirty="0"/>
                  <a:t> .</a:t>
                </a:r>
              </a:p>
              <a:p>
                <a:pPr eaLnBrk="1" hangingPunct="1"/>
                <a:r>
                  <a:rPr lang="en-US" altLang="en-US" sz="2200" i="1" dirty="0" err="1"/>
                  <a:t>y</a:t>
                </a:r>
                <a:r>
                  <a:rPr lang="en-US" altLang="en-US" sz="2200" i="1" baseline="-25000" dirty="0" err="1"/>
                  <a:t>i</a:t>
                </a:r>
                <a:r>
                  <a:rPr lang="en-US" altLang="en-US" sz="2200" i="1" dirty="0" err="1"/>
                  <a:t>H</a:t>
                </a:r>
                <a:r>
                  <a:rPr lang="en-US" altLang="en-US" sz="2200" i="1" dirty="0"/>
                  <a:t>(x</a:t>
                </a:r>
                <a:r>
                  <a:rPr lang="en-US" altLang="en-US" sz="2200" i="1" baseline="-25000" dirty="0"/>
                  <a:t>i</a:t>
                </a:r>
                <a:r>
                  <a:rPr lang="en-US" altLang="en-US" sz="2200" i="1" dirty="0"/>
                  <a:t>)=+1 ( correctly classified)</a:t>
                </a:r>
              </a:p>
              <a:p>
                <a:pPr eaLnBrk="1" hangingPunct="1"/>
                <a:r>
                  <a:rPr lang="en-US" altLang="en-US" sz="2200" i="1" dirty="0" err="1"/>
                  <a:t>y</a:t>
                </a:r>
                <a:r>
                  <a:rPr lang="en-US" altLang="en-US" sz="2200" i="1" baseline="-25000" dirty="0" err="1"/>
                  <a:t>i</a:t>
                </a:r>
                <a:r>
                  <a:rPr lang="en-US" altLang="en-US" sz="2200" i="1" dirty="0" err="1"/>
                  <a:t>H</a:t>
                </a:r>
                <a:r>
                  <a:rPr lang="en-US" altLang="en-US" sz="2200" i="1" dirty="0"/>
                  <a:t>(x</a:t>
                </a:r>
                <a:r>
                  <a:rPr lang="en-US" altLang="en-US" sz="2200" i="1" baseline="-25000" dirty="0"/>
                  <a:t>i</a:t>
                </a:r>
                <a:r>
                  <a:rPr lang="en-US" altLang="en-US" sz="2200" i="1" dirty="0"/>
                  <a:t>)=-1 ( incorrectly classified)</a:t>
                </a:r>
              </a:p>
              <a:p>
                <a:pPr eaLnBrk="1" hangingPunct="1"/>
                <a:r>
                  <a:rPr lang="en-US" altLang="en-US" sz="2200" b="1" i="1" u="sng" dirty="0"/>
                  <a:t>A good Strong classifier should have low L(H)</a:t>
                </a:r>
                <a:r>
                  <a:rPr lang="en-US" altLang="en-US" sz="2200" i="1" dirty="0"/>
                  <a:t>  </a:t>
                </a:r>
              </a:p>
              <a:p>
                <a:endParaRPr lang="en-US" sz="1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1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Note: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agree with each other (both have the same sign), the loss= L(H) will be decreased. This is what we want to achieve.</a:t>
                </a:r>
              </a:p>
              <a:p>
                <a:pPr eaLnBrk="1" hangingPunct="1"/>
                <a:endParaRPr lang="en-US" altLang="en-US" sz="2200" i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066800"/>
                <a:ext cx="8534400" cy="5654675"/>
              </a:xfrm>
              <a:blipFill>
                <a:blip r:embed="rId3"/>
                <a:stretch>
                  <a:fillRect l="-643" t="-1509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3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2080715"/>
              </p:ext>
            </p:extLst>
          </p:nvPr>
        </p:nvGraphicFramePr>
        <p:xfrm>
          <a:off x="1294471" y="3339351"/>
          <a:ext cx="6303963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1000" imgH="1143000" progId="Equation.3">
                  <p:embed/>
                </p:oleObj>
              </mc:Choice>
              <mc:Fallback>
                <p:oleObj name="Equation" r:id="rId4" imgW="2921000" imgH="11430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471" y="3339351"/>
                        <a:ext cx="6303963" cy="2466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939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FA576A-2BBD-430B-8918-47F0F509B044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800" dirty="0"/>
              <a:t>Theory:</a:t>
            </a:r>
            <a:br>
              <a:rPr lang="en-US" altLang="en-US" sz="3800" dirty="0"/>
            </a:br>
            <a:r>
              <a:rPr lang="en-US" altLang="en-US" sz="3800" dirty="0"/>
              <a:t>By definition, the weight update rule is chosen to achieve </a:t>
            </a:r>
            <a:r>
              <a:rPr lang="en-US" altLang="en-US" sz="3800" u="sng" dirty="0">
                <a:solidFill>
                  <a:srgbClr val="FF0000"/>
                </a:solidFill>
              </a:rPr>
              <a:t>ada</a:t>
            </a:r>
            <a:r>
              <a:rPr lang="en-US" altLang="en-US" sz="3800" dirty="0"/>
              <a:t>ptive </a:t>
            </a:r>
            <a:r>
              <a:rPr lang="en-US" altLang="en-US" sz="3800" u="sng" dirty="0">
                <a:solidFill>
                  <a:srgbClr val="FF0000"/>
                </a:solidFill>
              </a:rPr>
              <a:t>boosting</a:t>
            </a:r>
            <a:r>
              <a:rPr lang="en-US" altLang="en-US" sz="3800" dirty="0"/>
              <a:t>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FF0000"/>
                </a:solidFill>
              </a:rPr>
              <a:t>AdaBoost</a:t>
            </a:r>
            <a:r>
              <a:rPr lang="en-US" altLang="en-US" dirty="0"/>
              <a:t> chooses this weight update function deliberately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000" dirty="0"/>
              <a:t>Because, </a:t>
            </a:r>
          </a:p>
          <a:p>
            <a:pPr eaLnBrk="1" hangingPunct="1"/>
            <a:r>
              <a:rPr lang="en-US" altLang="en-US" sz="2000" dirty="0"/>
              <a:t>when a training sample is correctly classified, weight decreases</a:t>
            </a:r>
          </a:p>
          <a:p>
            <a:pPr eaLnBrk="1" hangingPunct="1"/>
            <a:r>
              <a:rPr lang="en-US" altLang="en-US" sz="2000" dirty="0"/>
              <a:t>when a training sample is incorrectly classified, weight increases</a:t>
            </a:r>
          </a:p>
          <a:p>
            <a:pPr eaLnBrk="1" hangingPunct="1"/>
            <a:r>
              <a:rPr lang="en-US" altLang="en-US" sz="2000" dirty="0"/>
              <a:t>Some other systems may  use different weight update formulas but with the same spirit (correctly classified samples will result in decreased weight, and vice versa) 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F7D03C-5C79-46D9-BBC7-0026A3796767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184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rial" charset="0"/>
            </a:endParaRPr>
          </a:p>
        </p:txBody>
      </p:sp>
      <p:graphicFrame>
        <p:nvGraphicFramePr>
          <p:cNvPr id="60423" name="Object 5"/>
          <p:cNvGraphicFramePr>
            <a:graphicFrameLocks noChangeAspect="1"/>
          </p:cNvGraphicFramePr>
          <p:nvPr/>
        </p:nvGraphicFramePr>
        <p:xfrm>
          <a:off x="1981200" y="3200400"/>
          <a:ext cx="4572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3100" imgH="228600" progId="Equation.3">
                  <p:embed/>
                </p:oleObj>
              </mc:Choice>
              <mc:Fallback>
                <p:oleObj name="Equation" r:id="rId3" imgW="1943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572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7696200" y="4206875"/>
            <a:ext cx="0" cy="21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848600" y="4572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2555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200"/>
              <a:t>Theory: part1a  </a:t>
            </a:r>
            <a:endParaRPr lang="el-GR" altLang="en-US" sz="22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38440" y="6518275"/>
            <a:ext cx="381000" cy="339725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600" dirty="0"/>
              <a:t> 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144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8C18CA-C109-4EA3-AABA-E829E1576E11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6" name="Object 4"/>
              <p:cNvSpPr txBox="1"/>
              <p:nvPr/>
            </p:nvSpPr>
            <p:spPr bwMode="auto">
              <a:xfrm>
                <a:off x="457200" y="381000"/>
                <a:ext cx="8094663" cy="60928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Given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𝑏𝑎𝑏𝑖𝑙𝑖𝑡𝑦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𝑖𝑛𝑐𝑜𝑟𝑟𝑒𝑐𝑡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𝑤𝑒𝑎𝑘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𝑐𝑙𝑎𝑠𝑠𝑖𝑓𝑖𝑒𝑟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selected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stage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want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prove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Define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Loss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stage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Loss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stage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𝑠𝑖𝑚𝑝𝑙𝑖𝑐𝑖𝑓𝑖𝑐𝑎𝑡𝑖𝑜𝑛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Objective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−−−−−−−−−−(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𝑐𝑜𝑟𝑟𝑒𝑐𝑡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𝑐𝑎𝑠𝑒𝑠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:{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hence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)=+1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cases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&amp;+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𝑖𝑛𝑐𝑜𝑟𝑟𝑒𝑐𝑡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𝑐𝑎𝑠𝑒𝑠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:{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hence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)=−1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cases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4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1000"/>
                <a:ext cx="8094663" cy="6092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25558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200"/>
              <a:t>Theory : part2a </a:t>
            </a:r>
            <a:endParaRPr lang="el-GR" altLang="en-US" sz="22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 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" y="533400"/>
          <a:ext cx="7010400" cy="564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65700" imgH="4000500" progId="Equation.3">
                  <p:embed/>
                </p:oleObj>
              </mc:Choice>
              <mc:Fallback>
                <p:oleObj name="Equation" r:id="rId2" imgW="4965700" imgH="40005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7010400" cy="5648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247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D553B7-3CF3-406D-9363-8F7C1DC4434F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>
              <a:latin typeface="Garamond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797023"/>
              </p:ext>
            </p:extLst>
          </p:nvPr>
        </p:nvGraphicFramePr>
        <p:xfrm>
          <a:off x="5486400" y="3429000"/>
          <a:ext cx="173181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419040" progId="Equation.3">
                  <p:embed/>
                </p:oleObj>
              </mc:Choice>
              <mc:Fallback>
                <p:oleObj name="Equation" r:id="rId4" imgW="9522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3429000"/>
                        <a:ext cx="1731818" cy="7620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057400" y="3886200"/>
            <a:ext cx="3429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B3138-E39F-42D9-8CD6-30A2C139E49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7924800" y="5410199"/>
            <a:ext cx="762000" cy="7207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86200" y="274638"/>
            <a:ext cx="4800600" cy="1143000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3200" dirty="0"/>
              <a:t>Exercise 1 :A linear programming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4648200" cy="655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HK" sz="2300" dirty="0"/>
              <a:t>A line y=</a:t>
            </a:r>
            <a:r>
              <a:rPr lang="en-US" altLang="zh-HK" sz="2300" dirty="0" err="1"/>
              <a:t>mx+c</a:t>
            </a:r>
            <a:endParaRPr lang="en-US" altLang="zh-HK" sz="2300" dirty="0"/>
          </a:p>
          <a:p>
            <a:pPr eaLnBrk="1" hangingPunct="1">
              <a:lnSpc>
                <a:spcPct val="80000"/>
              </a:lnSpc>
            </a:pPr>
            <a:r>
              <a:rPr lang="en-US" altLang="zh-HK" sz="2300" dirty="0"/>
              <a:t>m=3, c=2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HK" sz="2300" dirty="0"/>
              <a:t>(a) When x=1, y=3*x+2=5. So when X=1 , y’=5.5, is (</a:t>
            </a:r>
            <a:r>
              <a:rPr lang="en-US" altLang="zh-HK" sz="2300" dirty="0" err="1"/>
              <a:t>x,y</a:t>
            </a:r>
            <a:r>
              <a:rPr lang="en-US" altLang="zh-HK" sz="2300" dirty="0"/>
              <a:t>’) </a:t>
            </a:r>
            <a:r>
              <a:rPr lang="en-US" altLang="zh-HK" sz="2300" u="sng" dirty="0"/>
              <a:t>a</a:t>
            </a:r>
            <a:r>
              <a:rPr lang="en-US" altLang="zh-HK" sz="2300" dirty="0"/>
              <a:t>bove[i]/below[ii] the line?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HK" sz="2300" dirty="0"/>
              <a:t>Answer: [i] or [ii]?________</a:t>
            </a:r>
          </a:p>
          <a:p>
            <a:pPr>
              <a:lnSpc>
                <a:spcPct val="80000"/>
              </a:lnSpc>
            </a:pPr>
            <a:endParaRPr lang="en-US" altLang="zh-HK" sz="2300" dirty="0"/>
          </a:p>
          <a:p>
            <a:pPr>
              <a:lnSpc>
                <a:spcPct val="80000"/>
              </a:lnSpc>
            </a:pPr>
            <a:r>
              <a:rPr lang="en-US" altLang="zh-HK" sz="2300" dirty="0"/>
              <a:t>(a) When x=0, y=3*x+2=2. So when x=0,y”=1.5, is (</a:t>
            </a:r>
            <a:r>
              <a:rPr lang="en-US" altLang="zh-HK" sz="2300" dirty="0" err="1"/>
              <a:t>x,y</a:t>
            </a:r>
            <a:r>
              <a:rPr lang="en-US" altLang="zh-HK" sz="2300" dirty="0"/>
              <a:t>”) above[i]/</a:t>
            </a:r>
            <a:r>
              <a:rPr lang="en-US" altLang="zh-HK" sz="2300" u="sng" dirty="0"/>
              <a:t>b</a:t>
            </a:r>
            <a:r>
              <a:rPr lang="en-US" altLang="zh-HK" sz="2300" dirty="0"/>
              <a:t>elow[ii] the line? </a:t>
            </a:r>
          </a:p>
          <a:p>
            <a:pPr>
              <a:lnSpc>
                <a:spcPct val="80000"/>
              </a:lnSpc>
            </a:pPr>
            <a:r>
              <a:rPr lang="en-US" altLang="zh-HK" sz="2300" dirty="0"/>
              <a:t>Answer: [i] or [ii]?________</a:t>
            </a:r>
          </a:p>
          <a:p>
            <a:pPr eaLnBrk="1" hangingPunct="1">
              <a:lnSpc>
                <a:spcPct val="80000"/>
              </a:lnSpc>
            </a:pPr>
            <a:endParaRPr lang="en-US" altLang="zh-HK" sz="2300" dirty="0"/>
          </a:p>
          <a:p>
            <a:pPr eaLnBrk="1" hangingPunct="1">
              <a:lnSpc>
                <a:spcPct val="80000"/>
              </a:lnSpc>
            </a:pPr>
            <a:r>
              <a:rPr lang="en-US" altLang="zh-HK" sz="2300" dirty="0"/>
              <a:t>Conclusion,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HK" sz="1800" dirty="0"/>
              <a:t>if a point (</a:t>
            </a:r>
            <a:r>
              <a:rPr lang="en-US" altLang="zh-HK" sz="1800" dirty="0" err="1"/>
              <a:t>x,y</a:t>
            </a:r>
            <a:r>
              <a:rPr lang="en-US" altLang="zh-HK" sz="1800" dirty="0"/>
              <a:t>) is above  and on the left of the line y=</a:t>
            </a:r>
            <a:r>
              <a:rPr lang="en-US" altLang="zh-HK" sz="1800" dirty="0" err="1"/>
              <a:t>mx+c</a:t>
            </a:r>
            <a:r>
              <a:rPr lang="en-US" altLang="zh-HK" sz="1800" dirty="0"/>
              <a:t>, y&gt;</a:t>
            </a:r>
            <a:r>
              <a:rPr lang="en-US" altLang="zh-HK" sz="1800" dirty="0" err="1"/>
              <a:t>mx+c</a:t>
            </a:r>
            <a:endParaRPr lang="en-US" altLang="zh-HK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HK" sz="1800" dirty="0"/>
              <a:t>if a (</a:t>
            </a:r>
            <a:r>
              <a:rPr lang="en-US" altLang="zh-HK" sz="1800" dirty="0" err="1"/>
              <a:t>x,y</a:t>
            </a:r>
            <a:r>
              <a:rPr lang="en-US" altLang="zh-HK" sz="1800" dirty="0"/>
              <a:t>) is below  and on the right side of the line y=</a:t>
            </a:r>
            <a:r>
              <a:rPr lang="en-US" altLang="zh-HK" sz="1800" dirty="0" err="1"/>
              <a:t>mx+c</a:t>
            </a:r>
            <a:r>
              <a:rPr lang="en-US" altLang="zh-HK" sz="1800" dirty="0"/>
              <a:t>, y&lt;</a:t>
            </a:r>
            <a:r>
              <a:rPr lang="en-US" altLang="zh-HK" sz="1800" dirty="0" err="1"/>
              <a:t>mx+c</a:t>
            </a:r>
            <a:endParaRPr lang="en-US" altLang="zh-HK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C4A352-FB62-4DC0-B7A8-BBE0896FC98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36675"/>
            <a:ext cx="41513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086600" y="2098675"/>
            <a:ext cx="0" cy="2895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4191000"/>
            <a:ext cx="3795713" cy="7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TextBox 9"/>
          <p:cNvSpPr txBox="1">
            <a:spLocks noChangeArrowheads="1"/>
          </p:cNvSpPr>
          <p:nvPr/>
        </p:nvSpPr>
        <p:spPr bwMode="auto">
          <a:xfrm>
            <a:off x="5024438" y="2962275"/>
            <a:ext cx="855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y-axis</a:t>
            </a:r>
          </a:p>
        </p:txBody>
      </p:sp>
      <p:sp>
        <p:nvSpPr>
          <p:cNvPr id="8202" name="TextBox 11"/>
          <p:cNvSpPr txBox="1">
            <a:spLocks noChangeArrowheads="1"/>
          </p:cNvSpPr>
          <p:nvPr/>
        </p:nvSpPr>
        <p:spPr bwMode="auto">
          <a:xfrm>
            <a:off x="7419975" y="49720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X-axis</a:t>
            </a:r>
          </a:p>
        </p:txBody>
      </p:sp>
      <p:sp>
        <p:nvSpPr>
          <p:cNvPr id="8203" name="TextBox 10"/>
          <p:cNvSpPr txBox="1">
            <a:spLocks noChangeArrowheads="1"/>
          </p:cNvSpPr>
          <p:nvPr/>
        </p:nvSpPr>
        <p:spPr bwMode="auto">
          <a:xfrm>
            <a:off x="5884863" y="3530600"/>
            <a:ext cx="107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y=mx+c</a:t>
            </a:r>
          </a:p>
        </p:txBody>
      </p:sp>
      <p:sp>
        <p:nvSpPr>
          <p:cNvPr id="14" name="Oval 13"/>
          <p:cNvSpPr/>
          <p:nvPr/>
        </p:nvSpPr>
        <p:spPr>
          <a:xfrm>
            <a:off x="8534400" y="2098675"/>
            <a:ext cx="228600" cy="111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HK" sz="20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64363" y="3306763"/>
            <a:ext cx="228600" cy="111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HK" sz="20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38763" y="4495800"/>
            <a:ext cx="300037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HK" sz="20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207" name="TextBox 18"/>
          <p:cNvSpPr txBox="1">
            <a:spLocks noChangeArrowheads="1"/>
          </p:cNvSpPr>
          <p:nvPr/>
        </p:nvSpPr>
        <p:spPr bwMode="auto">
          <a:xfrm>
            <a:off x="7239000" y="3417888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</a:rPr>
              <a:t>x=0,y=2</a:t>
            </a:r>
            <a:endParaRPr lang="en-US" altLang="en-US" sz="2000">
              <a:latin typeface="Arial" charset="0"/>
              <a:ea typeface="新細明體" pitchFamily="18" charset="-120"/>
            </a:endParaRPr>
          </a:p>
        </p:txBody>
      </p:sp>
      <p:sp>
        <p:nvSpPr>
          <p:cNvPr id="8208" name="TextBox 20"/>
          <p:cNvSpPr txBox="1">
            <a:spLocks noChangeArrowheads="1"/>
          </p:cNvSpPr>
          <p:nvPr/>
        </p:nvSpPr>
        <p:spPr bwMode="auto">
          <a:xfrm>
            <a:off x="7439025" y="2009775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</a:rPr>
              <a:t>x=1,y=5</a:t>
            </a:r>
            <a:endParaRPr lang="en-US" altLang="en-US" sz="2000">
              <a:latin typeface="Arial" charset="0"/>
              <a:ea typeface="新細明體" pitchFamily="18" charset="-120"/>
            </a:endParaRPr>
          </a:p>
        </p:txBody>
      </p:sp>
      <p:sp>
        <p:nvSpPr>
          <p:cNvPr id="8209" name="TextBox 21"/>
          <p:cNvSpPr txBox="1">
            <a:spLocks noChangeArrowheads="1"/>
          </p:cNvSpPr>
          <p:nvPr/>
        </p:nvSpPr>
        <p:spPr bwMode="auto">
          <a:xfrm>
            <a:off x="5638800" y="4583113"/>
            <a:ext cx="1265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</a:rPr>
              <a:t>x=-1,y=-1</a:t>
            </a:r>
            <a:endParaRPr lang="en-US" altLang="en-US" sz="20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522912" y="2125662"/>
            <a:ext cx="3163888" cy="2473325"/>
          </a:xfrm>
          <a:custGeom>
            <a:avLst/>
            <a:gdLst>
              <a:gd name="connsiteX0" fmla="*/ 3156667 w 3164619"/>
              <a:gd name="connsiteY0" fmla="*/ 0 h 2472855"/>
              <a:gd name="connsiteX1" fmla="*/ 0 w 3164619"/>
              <a:gd name="connsiteY1" fmla="*/ 2472855 h 2472855"/>
              <a:gd name="connsiteX2" fmla="*/ 3164619 w 3164619"/>
              <a:gd name="connsiteY2" fmla="*/ 2425148 h 2472855"/>
              <a:gd name="connsiteX3" fmla="*/ 3156667 w 3164619"/>
              <a:gd name="connsiteY3" fmla="*/ 0 h 247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619" h="2472855">
                <a:moveTo>
                  <a:pt x="3156667" y="0"/>
                </a:moveTo>
                <a:lnTo>
                  <a:pt x="0" y="2472855"/>
                </a:lnTo>
                <a:lnTo>
                  <a:pt x="3164619" y="2425148"/>
                </a:lnTo>
                <a:cubicBezTo>
                  <a:pt x="3161968" y="1614115"/>
                  <a:pt x="3159318" y="803081"/>
                  <a:pt x="3156667" y="0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514600"/>
            <a:ext cx="1016000" cy="4000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y-mx&gt;c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8400" y="3817938"/>
            <a:ext cx="1016000" cy="4000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y-mx&lt;c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0" y="3930650"/>
            <a:ext cx="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7000036" y="4125912"/>
            <a:ext cx="192087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6236" y="420208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2555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200"/>
              <a:t>Theory : part3a </a:t>
            </a:r>
            <a:endParaRPr lang="el-GR" altLang="en-US" sz="220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 </a:t>
            </a:r>
          </a:p>
        </p:txBody>
      </p:sp>
      <p:graphicFrame>
        <p:nvGraphicFramePr>
          <p:cNvPr id="2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49269653"/>
              </p:ext>
            </p:extLst>
          </p:nvPr>
        </p:nvGraphicFramePr>
        <p:xfrm>
          <a:off x="5044159" y="1219200"/>
          <a:ext cx="4083467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600" imgH="4000500" progId="Equation.3">
                  <p:embed/>
                </p:oleObj>
              </mc:Choice>
              <mc:Fallback>
                <p:oleObj name="Equation" r:id="rId2" imgW="3403600" imgH="40005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159" y="1219200"/>
                        <a:ext cx="4083467" cy="48006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" y="1225550"/>
          <a:ext cx="4724400" cy="507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900" imgH="3098800" progId="Equation.3">
                  <p:embed/>
                </p:oleObj>
              </mc:Choice>
              <mc:Fallback>
                <p:oleObj name="Equation" r:id="rId4" imgW="2882900" imgH="3098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25550"/>
                        <a:ext cx="4724400" cy="50784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349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F19F91-659F-4009-8D65-36F060B6E982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63497" name="Text Box 7"/>
          <p:cNvSpPr txBox="1">
            <a:spLocks noChangeArrowheads="1"/>
          </p:cNvSpPr>
          <p:nvPr/>
        </p:nvSpPr>
        <p:spPr bwMode="auto">
          <a:xfrm>
            <a:off x="4479925" y="239713"/>
            <a:ext cx="4511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This is because of step 3 of previous stage (t-1) and step1b of current stage t</a:t>
            </a:r>
          </a:p>
        </p:txBody>
      </p:sp>
      <p:sp>
        <p:nvSpPr>
          <p:cNvPr id="63498" name="Line 8"/>
          <p:cNvSpPr>
            <a:spLocks noChangeShapeType="1"/>
          </p:cNvSpPr>
          <p:nvPr/>
        </p:nvSpPr>
        <p:spPr bwMode="auto">
          <a:xfrm>
            <a:off x="4953000" y="8382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400"/>
              <a:t>Advanced topic: Viola Jones’ implementation, compared with the original AdaBoost</a:t>
            </a:r>
            <a:br>
              <a:rPr lang="en-US" altLang="en-US" sz="3400"/>
            </a:br>
            <a:endParaRPr lang="en-US" altLang="en-US" sz="340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953000" cy="4530725"/>
          </a:xfrm>
        </p:spPr>
        <p:txBody>
          <a:bodyPr/>
          <a:lstStyle/>
          <a:p>
            <a:pPr eaLnBrk="1" hangingPunct="1"/>
            <a:r>
              <a:rPr lang="en-US" altLang="en-US" sz="2600"/>
              <a:t>Also , classes can be {1,0} rather than {1,-1} 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03768984"/>
              </p:ext>
            </p:extLst>
          </p:nvPr>
        </p:nvGraphicFramePr>
        <p:xfrm>
          <a:off x="4800600" y="2286000"/>
          <a:ext cx="411977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49800" imgH="3162300" progId="Equation.3">
                  <p:embed/>
                </p:oleObj>
              </mc:Choice>
              <mc:Fallback>
                <p:oleObj name="Equation" r:id="rId2" imgW="4749800" imgH="31623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86000"/>
                        <a:ext cx="4119773" cy="2743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68901213"/>
              </p:ext>
            </p:extLst>
          </p:nvPr>
        </p:nvGraphicFramePr>
        <p:xfrm>
          <a:off x="152399" y="2286000"/>
          <a:ext cx="4638579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29100" imgH="2362200" progId="Equation.3">
                  <p:embed/>
                </p:oleObj>
              </mc:Choice>
              <mc:Fallback>
                <p:oleObj name="Equation" r:id="rId4" imgW="4229100" imgH="23622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" y="2286000"/>
                        <a:ext cx="4638579" cy="25908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451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4583C1-48F9-405F-BC40-9F5626E4ACE2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Face detection idea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1) in Adaboost use parallel-axis (tree decision) classifier </a:t>
            </a:r>
            <a:br>
              <a:rPr lang="en-US" altLang="en-US"/>
            </a:br>
            <a:r>
              <a:rPr lang="en-US" altLang="en-US"/>
              <a:t>2) in Viola  Jones, the weak classifier is the specially designed classifier described in the paper.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5AFECA-350E-4D0A-845A-CCE0EB513BC6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Useful Features Learned by Boosting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D4A4FD-228A-48D8-8CC2-E44ABFC5CE30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181600" cy="299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800"/>
              <a:t>A Cascade of Classifiers</a:t>
            </a:r>
            <a:br>
              <a:rPr lang="en-US" altLang="en-US" sz="3800"/>
            </a:br>
            <a:r>
              <a:rPr lang="en-US" altLang="en-US" sz="3800"/>
              <a:t>will be discussed in the next chapter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F99163-2961-4C91-8F1C-0325C6E822AC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1617663"/>
            <a:ext cx="6359525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[Chen 007] Qing Chen, Nicolas D. </a:t>
            </a:r>
            <a:r>
              <a:rPr lang="en-US" altLang="en-US" sz="1600" dirty="0" err="1"/>
              <a:t>Georganas</a:t>
            </a:r>
            <a:r>
              <a:rPr lang="en-US" altLang="en-US" sz="1600" dirty="0"/>
              <a:t> and Emil M. </a:t>
            </a:r>
            <a:r>
              <a:rPr lang="en-US" altLang="en-US" sz="1600" dirty="0" err="1"/>
              <a:t>Petriu</a:t>
            </a:r>
            <a:r>
              <a:rPr lang="en-US" altLang="en-US" sz="1600" dirty="0"/>
              <a:t>,” Real-Time Vision-Based Gesture Recognition Using </a:t>
            </a:r>
            <a:r>
              <a:rPr lang="en-US" altLang="en-US" sz="1600" dirty="0" err="1"/>
              <a:t>Haar</a:t>
            </a:r>
            <a:r>
              <a:rPr lang="en-US" altLang="en-US" sz="1600" dirty="0"/>
              <a:t>-like Features”, IMTC 2007, Warsaw, Poland, May 1-3, 2007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[</a:t>
            </a:r>
            <a:r>
              <a:rPr lang="en-US" altLang="en-US" sz="1600" dirty="0" err="1"/>
              <a:t>smyth</a:t>
            </a:r>
            <a:r>
              <a:rPr lang="en-US" altLang="en-US" sz="1600" dirty="0"/>
              <a:t> 2007] : slides: </a:t>
            </a:r>
            <a:r>
              <a:rPr lang="en-US" altLang="en-US" sz="1600" dirty="0" err="1"/>
              <a:t>smyth</a:t>
            </a:r>
            <a:r>
              <a:rPr lang="en-US" altLang="en-US" sz="1600" dirty="0"/>
              <a:t>, “Face Detection using the Viola-Jones Method” slide: http://www.ics.uci.edu/~smyth/courses/cs175/slides12_viola_jones_face_detection.ppt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[Deng 2007 ] slides: </a:t>
            </a:r>
            <a:r>
              <a:rPr lang="en-US" altLang="en-US" sz="1600" dirty="0" err="1"/>
              <a:t>Hongbo</a:t>
            </a:r>
            <a:r>
              <a:rPr lang="en-US" altLang="en-US" sz="1600" dirty="0"/>
              <a:t> Deng A brief introduction to </a:t>
            </a:r>
            <a:r>
              <a:rPr lang="en-US" altLang="en-US" sz="1600" dirty="0" err="1"/>
              <a:t>adaboost</a:t>
            </a:r>
            <a:r>
              <a:rPr lang="en-US" altLang="en-US" sz="1600" dirty="0"/>
              <a:t>, 6 Feb, 2007, </a:t>
            </a:r>
            <a:r>
              <a:rPr lang="en-US" altLang="en-US" sz="1600" dirty="0" err="1"/>
              <a:t>sildes</a:t>
            </a:r>
            <a:r>
              <a:rPr lang="en-US" altLang="en-US" sz="1600" dirty="0"/>
              <a:t>: http://dtpapers.googlecode.com/files/Hongbo.ppt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[Freund ] slides: A tutorial on boosting , A Tutorial on Boosting A Tutorial on Boosting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 www.cs.toronto.edu/~hinton/csc321/notes/boosting.pdf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[</a:t>
            </a:r>
            <a:r>
              <a:rPr lang="en-US" altLang="en-US" sz="1600" dirty="0" err="1"/>
              <a:t>Hoiem</a:t>
            </a:r>
            <a:r>
              <a:rPr lang="en-US" altLang="en-US" sz="1600" dirty="0"/>
              <a:t> 2004]: </a:t>
            </a:r>
            <a:r>
              <a:rPr lang="en-US" altLang="en-US" sz="1600" dirty="0" err="1"/>
              <a:t>sildes</a:t>
            </a:r>
            <a:r>
              <a:rPr lang="en-US" altLang="en-US" sz="1600" dirty="0"/>
              <a:t>: Derek </a:t>
            </a:r>
            <a:r>
              <a:rPr lang="en-US" altLang="en-US" sz="1600" dirty="0" err="1"/>
              <a:t>Hoiem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Adaboost</a:t>
            </a:r>
            <a:r>
              <a:rPr lang="en-US" altLang="en-US" sz="1600" dirty="0"/>
              <a:t> , March 31, 2004, http://www.cs.uiuc.edu/~dhoiem/presentations/Adaboost_Tutorial.ppt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[Jensen 2008] Jensen , “Implementing the Viola-Jones Face Detection Algorithm”,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http://orbit.dtu.dk/getResource?recordId=223656&amp;objectId=1&amp;versionId=1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http://informatik.unibas.ch/lehre/ws05/cs232/_Folien/08_AdaBoost.pdf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[Boris </a:t>
            </a:r>
            <a:r>
              <a:rPr lang="en-US" altLang="en-US" sz="1600" dirty="0" err="1"/>
              <a:t>Babenko</a:t>
            </a:r>
            <a:r>
              <a:rPr lang="en-US" altLang="en-US" sz="1600" dirty="0"/>
              <a:t>]: Boris </a:t>
            </a:r>
            <a:r>
              <a:rPr lang="en-US" altLang="en-US" sz="1600" dirty="0" err="1"/>
              <a:t>Babenko</a:t>
            </a:r>
            <a:r>
              <a:rPr lang="en-US" altLang="en-US" sz="1600" dirty="0"/>
              <a:t> , “Note: A Derivation of Discrete AdaBoost”, Department of Computer Science and </a:t>
            </a:r>
            <a:r>
              <a:rPr lang="en-US" altLang="en-US" sz="1600" dirty="0" err="1"/>
              <a:t>Engineering,University</a:t>
            </a:r>
            <a:r>
              <a:rPr lang="en-US" altLang="en-US" sz="1600" dirty="0"/>
              <a:t> of California, San Diego </a:t>
            </a:r>
            <a:r>
              <a:rPr lang="en-US" altLang="en-US" sz="1600" dirty="0">
                <a:hlinkClick r:id="rId2"/>
              </a:rPr>
              <a:t>http://vision.ucsd.edu/~bbabenko/data/boosting_note.pdf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r>
              <a:rPr lang="nl-NL" altLang="en-US" sz="1600" dirty="0"/>
              <a:t>[Kroon 2010] </a:t>
            </a:r>
            <a:r>
              <a:rPr lang="nl-NL" altLang="en-US" sz="1600" dirty="0">
                <a:hlinkClick r:id="rId3"/>
              </a:rPr>
              <a:t>http://www.mathworks.com/matlabcentral/fileexchange/27813-classic-adaboost-classifier</a:t>
            </a:r>
            <a:endParaRPr lang="nl-NL" alt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Wu, </a:t>
            </a:r>
            <a:r>
              <a:rPr lang="en-US" sz="1600" dirty="0" err="1"/>
              <a:t>Yanli</a:t>
            </a:r>
            <a:r>
              <a:rPr lang="en-US" sz="1600" dirty="0"/>
              <a:t>, et al. "Application of alternating decision tree with AdaBoost and bagging ensembles for landslide susceptibility mapping." Catena 187 (2020): 104396.</a:t>
            </a:r>
            <a:r>
              <a:rPr lang="nl-NL" sz="1600" dirty="0"/>
              <a:t> 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endParaRPr lang="en-US" alt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86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190772-0ECD-44B4-999A-CF69F845A3DD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Matlab demo</a:t>
            </a:r>
            <a:endParaRPr lang="en-US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en-US" dirty="0"/>
              <a:t>[Kroon 2010] http://www.mathworks.com/matlabcentral/fileexchange/27813-classic-adaboost-classifier</a:t>
            </a:r>
            <a:endParaRPr lang="en-US" altLang="en-US" dirty="0"/>
          </a:p>
          <a:p>
            <a:pPr eaLnBrk="1" hangingPunct="1"/>
            <a:r>
              <a:rPr lang="en-US" altLang="en-US" dirty="0">
                <a:hlinkClick r:id="rId2"/>
              </a:rPr>
              <a:t>http://people.csail.mit.edu/torralba/shortCourseRLOC/boosting/boosting.html</a:t>
            </a:r>
            <a:endParaRPr lang="en-US" altLang="zh-CN" dirty="0"/>
          </a:p>
          <a:p>
            <a:pPr eaLnBrk="1" hangingPunct="1"/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696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4CEB0B-96B4-417E-B1FD-669565EC0393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Answer : Exercise 5</a:t>
            </a:r>
            <a:r>
              <a:rPr lang="en-US" altLang="en-US" dirty="0"/>
              <a:t>, t=1</a:t>
            </a:r>
            <a:r>
              <a:rPr lang="en-US" altLang="en-US" i="1" dirty="0"/>
              <a:t>, </a:t>
            </a:r>
            <a:r>
              <a:rPr lang="en-US" altLang="en-US" i="1" dirty="0">
                <a:sym typeface="Symbol" pitchFamily="18" charset="2"/>
              </a:rPr>
              <a:t></a:t>
            </a:r>
            <a:r>
              <a:rPr lang="en-US" altLang="en-US" i="1" baseline="-25000" dirty="0"/>
              <a:t>t=1</a:t>
            </a:r>
            <a:r>
              <a:rPr lang="en-US" altLang="en-US" i="1" dirty="0"/>
              <a:t>=1.1989</a:t>
            </a:r>
            <a:endParaRPr lang="en-US" alt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06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EB0EE4-E903-41F1-9CCD-F6081D2F9CC8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70662" name="Picture 7" descr="ou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solidFill>
                  <a:srgbClr val="FF0000"/>
                </a:solidFill>
              </a:rPr>
              <a:t>Answer : Exercise 5</a:t>
            </a:r>
            <a:r>
              <a:rPr lang="en-US" altLang="en-US" dirty="0"/>
              <a:t>, </a:t>
            </a:r>
            <a:r>
              <a:rPr lang="en-US" altLang="en-US" i="1" dirty="0"/>
              <a:t>t=2, </a:t>
            </a:r>
            <a:r>
              <a:rPr lang="en-US" altLang="en-US" i="1" dirty="0">
                <a:sym typeface="Symbol" pitchFamily="18" charset="2"/>
              </a:rPr>
              <a:t></a:t>
            </a:r>
            <a:r>
              <a:rPr lang="en-US" altLang="en-US" i="1" baseline="-25000" dirty="0"/>
              <a:t>t=2</a:t>
            </a:r>
            <a:r>
              <a:rPr lang="en-US" altLang="en-US" i="1" dirty="0"/>
              <a:t>=1.5223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16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29D8BD-E96C-4802-9D42-F12FD361CB76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71686" name="Picture 7" descr="ou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Answer : Exercise 5</a:t>
            </a:r>
            <a:r>
              <a:rPr lang="en-US" altLang="en-US" dirty="0"/>
              <a:t>, </a:t>
            </a:r>
            <a:r>
              <a:rPr lang="en-US" altLang="en-US" i="1" dirty="0"/>
              <a:t>t=3, </a:t>
            </a:r>
            <a:r>
              <a:rPr lang="en-US" altLang="en-US" i="1" dirty="0">
                <a:sym typeface="Symbol" pitchFamily="18" charset="2"/>
              </a:rPr>
              <a:t></a:t>
            </a:r>
            <a:r>
              <a:rPr lang="en-US" altLang="en-US" i="1" baseline="-25000" dirty="0"/>
              <a:t>t=3</a:t>
            </a:r>
            <a:r>
              <a:rPr lang="en-US" altLang="en-US" i="1" dirty="0"/>
              <a:t>=1.4979</a:t>
            </a:r>
            <a:endParaRPr lang="en-US" alt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27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FAD059-684A-46AD-9CBF-E2B4ED9B4498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72710" name="Picture 7" descr="ou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86200" y="274638"/>
            <a:ext cx="4800600" cy="1143000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3200" dirty="0">
                <a:solidFill>
                  <a:srgbClr val="FF0000"/>
                </a:solidFill>
              </a:rPr>
              <a:t>ANSWER 1 </a:t>
            </a:r>
            <a:r>
              <a:rPr lang="en-US" altLang="en-US" sz="3200" dirty="0"/>
              <a:t>:A linear programming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4648200" cy="655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HK" sz="2300" dirty="0"/>
              <a:t>A line y=</a:t>
            </a:r>
            <a:r>
              <a:rPr lang="en-US" altLang="zh-HK" sz="2300" dirty="0" err="1"/>
              <a:t>mx+c</a:t>
            </a:r>
            <a:endParaRPr lang="en-US" altLang="zh-HK" sz="2300" dirty="0"/>
          </a:p>
          <a:p>
            <a:pPr eaLnBrk="1" hangingPunct="1">
              <a:lnSpc>
                <a:spcPct val="80000"/>
              </a:lnSpc>
            </a:pPr>
            <a:r>
              <a:rPr lang="en-US" altLang="zh-HK" sz="2300" dirty="0"/>
              <a:t>m=3, c=2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HK" sz="2300" dirty="0"/>
              <a:t>(a) When x=1, y=3*x+2=5. So when x=1,y’=5.5, is (</a:t>
            </a:r>
            <a:r>
              <a:rPr lang="en-US" altLang="zh-HK" sz="2300" dirty="0" err="1"/>
              <a:t>x,y</a:t>
            </a:r>
            <a:r>
              <a:rPr lang="en-US" altLang="zh-HK" sz="2300" dirty="0"/>
              <a:t>’) above[i]/below[ii] the line?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HK" sz="2300" dirty="0"/>
              <a:t>Answer: [i] or [ii]?_</a:t>
            </a:r>
            <a:r>
              <a:rPr lang="en-US" altLang="zh-HK" sz="2300" dirty="0">
                <a:solidFill>
                  <a:srgbClr val="FF0000"/>
                </a:solidFill>
              </a:rPr>
              <a:t>i above</a:t>
            </a:r>
            <a:endParaRPr lang="en-US" altLang="zh-HK" sz="2300" dirty="0"/>
          </a:p>
          <a:p>
            <a:pPr>
              <a:lnSpc>
                <a:spcPct val="80000"/>
              </a:lnSpc>
            </a:pPr>
            <a:endParaRPr lang="en-US" altLang="zh-HK" sz="2300" dirty="0"/>
          </a:p>
          <a:p>
            <a:pPr>
              <a:lnSpc>
                <a:spcPct val="80000"/>
              </a:lnSpc>
            </a:pPr>
            <a:r>
              <a:rPr lang="en-US" altLang="zh-HK" sz="2300" dirty="0"/>
              <a:t>(a) When x=0, y=3*x+2=2. So when x=0,y”=1.5, is (</a:t>
            </a:r>
            <a:r>
              <a:rPr lang="en-US" altLang="zh-HK" sz="2300" dirty="0" err="1"/>
              <a:t>x,y</a:t>
            </a:r>
            <a:r>
              <a:rPr lang="en-US" altLang="zh-HK" sz="2300" dirty="0"/>
              <a:t>”) above[i]/below[ii] the line? </a:t>
            </a:r>
          </a:p>
          <a:p>
            <a:pPr>
              <a:lnSpc>
                <a:spcPct val="80000"/>
              </a:lnSpc>
            </a:pPr>
            <a:r>
              <a:rPr lang="en-US" altLang="zh-HK" sz="2300" dirty="0"/>
              <a:t>Answer: [i] or [ii]?_</a:t>
            </a:r>
            <a:r>
              <a:rPr lang="en-US" altLang="zh-HK" sz="2300" dirty="0">
                <a:solidFill>
                  <a:srgbClr val="FF0000"/>
                </a:solidFill>
              </a:rPr>
              <a:t>ii below</a:t>
            </a:r>
            <a:endParaRPr lang="en-US" altLang="zh-HK" sz="2300" dirty="0"/>
          </a:p>
          <a:p>
            <a:pPr eaLnBrk="1" hangingPunct="1">
              <a:lnSpc>
                <a:spcPct val="80000"/>
              </a:lnSpc>
            </a:pPr>
            <a:endParaRPr lang="en-US" altLang="zh-HK" sz="2300" dirty="0"/>
          </a:p>
          <a:p>
            <a:pPr eaLnBrk="1" hangingPunct="1">
              <a:lnSpc>
                <a:spcPct val="80000"/>
              </a:lnSpc>
            </a:pPr>
            <a:r>
              <a:rPr lang="en-US" altLang="zh-HK" sz="2300" dirty="0"/>
              <a:t>Conclusion,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HK" sz="1800" dirty="0"/>
              <a:t>if a point (</a:t>
            </a:r>
            <a:r>
              <a:rPr lang="en-US" altLang="zh-HK" sz="1800" dirty="0" err="1"/>
              <a:t>x,y</a:t>
            </a:r>
            <a:r>
              <a:rPr lang="en-US" altLang="zh-HK" sz="1800" dirty="0"/>
              <a:t>) is above  and on the left of the line y=</a:t>
            </a:r>
            <a:r>
              <a:rPr lang="en-US" altLang="zh-HK" sz="1800" dirty="0" err="1"/>
              <a:t>mx+c</a:t>
            </a:r>
            <a:r>
              <a:rPr lang="en-US" altLang="zh-HK" sz="1800" dirty="0"/>
              <a:t>, y&gt;</a:t>
            </a:r>
            <a:r>
              <a:rPr lang="en-US" altLang="zh-HK" sz="1800" dirty="0" err="1"/>
              <a:t>mx+c</a:t>
            </a:r>
            <a:endParaRPr lang="en-US" altLang="zh-HK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HK" sz="1800" dirty="0"/>
              <a:t>if a (</a:t>
            </a:r>
            <a:r>
              <a:rPr lang="en-US" altLang="zh-HK" sz="1800" dirty="0" err="1"/>
              <a:t>x,y</a:t>
            </a:r>
            <a:r>
              <a:rPr lang="en-US" altLang="zh-HK" sz="1800" dirty="0"/>
              <a:t>) is below  and on the right side of the line y=</a:t>
            </a:r>
            <a:r>
              <a:rPr lang="en-US" altLang="zh-HK" sz="1800" dirty="0" err="1"/>
              <a:t>mx+c</a:t>
            </a:r>
            <a:r>
              <a:rPr lang="en-US" altLang="zh-HK" sz="1800" dirty="0"/>
              <a:t>, y&lt;</a:t>
            </a:r>
            <a:r>
              <a:rPr lang="en-US" altLang="zh-HK" sz="1800" dirty="0" err="1"/>
              <a:t>mx+c</a:t>
            </a:r>
            <a:endParaRPr lang="en-US" altLang="zh-HK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C4A352-FB62-4DC0-B7A8-BBE0896FC98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36675"/>
            <a:ext cx="41513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7086600" y="2098675"/>
            <a:ext cx="0" cy="2895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4191000"/>
            <a:ext cx="3795713" cy="7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TextBox 9"/>
          <p:cNvSpPr txBox="1">
            <a:spLocks noChangeArrowheads="1"/>
          </p:cNvSpPr>
          <p:nvPr/>
        </p:nvSpPr>
        <p:spPr bwMode="auto">
          <a:xfrm>
            <a:off x="5024438" y="2962275"/>
            <a:ext cx="855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y-axis</a:t>
            </a:r>
          </a:p>
        </p:txBody>
      </p:sp>
      <p:sp>
        <p:nvSpPr>
          <p:cNvPr id="8202" name="TextBox 11"/>
          <p:cNvSpPr txBox="1">
            <a:spLocks noChangeArrowheads="1"/>
          </p:cNvSpPr>
          <p:nvPr/>
        </p:nvSpPr>
        <p:spPr bwMode="auto">
          <a:xfrm>
            <a:off x="7419975" y="4972050"/>
            <a:ext cx="89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X-axis</a:t>
            </a:r>
          </a:p>
        </p:txBody>
      </p:sp>
      <p:sp>
        <p:nvSpPr>
          <p:cNvPr id="8203" name="TextBox 10"/>
          <p:cNvSpPr txBox="1">
            <a:spLocks noChangeArrowheads="1"/>
          </p:cNvSpPr>
          <p:nvPr/>
        </p:nvSpPr>
        <p:spPr bwMode="auto">
          <a:xfrm>
            <a:off x="5884863" y="3530600"/>
            <a:ext cx="107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y=mx+c</a:t>
            </a:r>
          </a:p>
        </p:txBody>
      </p:sp>
      <p:sp>
        <p:nvSpPr>
          <p:cNvPr id="14" name="Oval 13"/>
          <p:cNvSpPr/>
          <p:nvPr/>
        </p:nvSpPr>
        <p:spPr>
          <a:xfrm>
            <a:off x="8534400" y="2098675"/>
            <a:ext cx="228600" cy="111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HK" sz="20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64363" y="3306763"/>
            <a:ext cx="228600" cy="1111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HK" sz="20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38763" y="4495800"/>
            <a:ext cx="300037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HK" sz="20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207" name="TextBox 18"/>
          <p:cNvSpPr txBox="1">
            <a:spLocks noChangeArrowheads="1"/>
          </p:cNvSpPr>
          <p:nvPr/>
        </p:nvSpPr>
        <p:spPr bwMode="auto">
          <a:xfrm>
            <a:off x="7239000" y="3417888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</a:rPr>
              <a:t>x=0,y=2</a:t>
            </a:r>
            <a:endParaRPr lang="en-US" altLang="en-US" sz="2000">
              <a:latin typeface="Arial" charset="0"/>
              <a:ea typeface="新細明體" pitchFamily="18" charset="-120"/>
            </a:endParaRPr>
          </a:p>
        </p:txBody>
      </p:sp>
      <p:sp>
        <p:nvSpPr>
          <p:cNvPr id="8208" name="TextBox 20"/>
          <p:cNvSpPr txBox="1">
            <a:spLocks noChangeArrowheads="1"/>
          </p:cNvSpPr>
          <p:nvPr/>
        </p:nvSpPr>
        <p:spPr bwMode="auto">
          <a:xfrm>
            <a:off x="7439025" y="2009775"/>
            <a:ext cx="1095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</a:rPr>
              <a:t>x=1,y=5</a:t>
            </a:r>
            <a:endParaRPr lang="en-US" altLang="en-US" sz="2000">
              <a:latin typeface="Arial" charset="0"/>
              <a:ea typeface="新細明體" pitchFamily="18" charset="-120"/>
            </a:endParaRPr>
          </a:p>
        </p:txBody>
      </p:sp>
      <p:sp>
        <p:nvSpPr>
          <p:cNvPr id="8209" name="TextBox 21"/>
          <p:cNvSpPr txBox="1">
            <a:spLocks noChangeArrowheads="1"/>
          </p:cNvSpPr>
          <p:nvPr/>
        </p:nvSpPr>
        <p:spPr bwMode="auto">
          <a:xfrm>
            <a:off x="5638800" y="4583113"/>
            <a:ext cx="1265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</a:rPr>
              <a:t>x=-1,y=-1</a:t>
            </a:r>
            <a:endParaRPr lang="en-US" altLang="en-US" sz="2000">
              <a:latin typeface="Arial" charset="0"/>
              <a:ea typeface="新細明體" pitchFamily="18" charset="-12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502275" y="2162175"/>
            <a:ext cx="3163888" cy="2473325"/>
          </a:xfrm>
          <a:custGeom>
            <a:avLst/>
            <a:gdLst>
              <a:gd name="connsiteX0" fmla="*/ 3156667 w 3164619"/>
              <a:gd name="connsiteY0" fmla="*/ 0 h 2472855"/>
              <a:gd name="connsiteX1" fmla="*/ 0 w 3164619"/>
              <a:gd name="connsiteY1" fmla="*/ 2472855 h 2472855"/>
              <a:gd name="connsiteX2" fmla="*/ 3164619 w 3164619"/>
              <a:gd name="connsiteY2" fmla="*/ 2425148 h 2472855"/>
              <a:gd name="connsiteX3" fmla="*/ 3156667 w 3164619"/>
              <a:gd name="connsiteY3" fmla="*/ 0 h 247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619" h="2472855">
                <a:moveTo>
                  <a:pt x="3156667" y="0"/>
                </a:moveTo>
                <a:lnTo>
                  <a:pt x="0" y="2472855"/>
                </a:lnTo>
                <a:lnTo>
                  <a:pt x="3164619" y="2425148"/>
                </a:lnTo>
                <a:cubicBezTo>
                  <a:pt x="3161968" y="1614115"/>
                  <a:pt x="3159318" y="803081"/>
                  <a:pt x="3156667" y="0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514600"/>
            <a:ext cx="1016000" cy="4000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y-mx&gt;c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8400" y="3817938"/>
            <a:ext cx="1016000" cy="4000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y-mx&lt;c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0" y="3930650"/>
            <a:ext cx="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191000" y="2962275"/>
            <a:ext cx="1905000" cy="162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72000" y="3925095"/>
            <a:ext cx="2847975" cy="133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00036" y="4125912"/>
            <a:ext cx="192087" cy="1809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2159" y="4174638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19088896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1905000"/>
            <a:ext cx="48260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Answer : Exercise 5</a:t>
            </a:r>
            <a:r>
              <a:rPr lang="en-US" altLang="en-US" dirty="0"/>
              <a:t>, strong classifier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E35283-7935-40EB-BEF8-120B19383CB5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>
              <a:latin typeface="Garamond" pitchFamily="18" charset="0"/>
            </a:endParaRPr>
          </a:p>
        </p:txBody>
      </p:sp>
      <p:cxnSp>
        <p:nvCxnSpPr>
          <p:cNvPr id="73735" name="Straight Connector 2"/>
          <p:cNvCxnSpPr>
            <a:cxnSpLocks noChangeShapeType="1"/>
          </p:cNvCxnSpPr>
          <p:nvPr/>
        </p:nvCxnSpPr>
        <p:spPr bwMode="auto">
          <a:xfrm>
            <a:off x="3273425" y="2463800"/>
            <a:ext cx="0" cy="3479800"/>
          </a:xfrm>
          <a:prstGeom prst="line">
            <a:avLst/>
          </a:prstGeom>
          <a:noFill/>
          <a:ln w="25400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6" name="Straight Connector 10"/>
          <p:cNvCxnSpPr>
            <a:cxnSpLocks noChangeShapeType="1"/>
          </p:cNvCxnSpPr>
          <p:nvPr/>
        </p:nvCxnSpPr>
        <p:spPr bwMode="auto">
          <a:xfrm>
            <a:off x="3505200" y="2438400"/>
            <a:ext cx="0" cy="3505200"/>
          </a:xfrm>
          <a:prstGeom prst="line">
            <a:avLst/>
          </a:prstGeom>
          <a:noFill/>
          <a:ln w="25400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7" name="Straight Connector 8"/>
          <p:cNvCxnSpPr>
            <a:cxnSpLocks noChangeShapeType="1"/>
          </p:cNvCxnSpPr>
          <p:nvPr/>
        </p:nvCxnSpPr>
        <p:spPr bwMode="auto">
          <a:xfrm>
            <a:off x="1828800" y="4049713"/>
            <a:ext cx="3733800" cy="0"/>
          </a:xfrm>
          <a:prstGeom prst="line">
            <a:avLst/>
          </a:prstGeom>
          <a:noFill/>
          <a:ln w="25400" algn="ctr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38" name="TextBox 12"/>
          <p:cNvSpPr txBox="1">
            <a:spLocks noChangeArrowheads="1"/>
          </p:cNvSpPr>
          <p:nvPr/>
        </p:nvSpPr>
        <p:spPr bwMode="auto">
          <a:xfrm>
            <a:off x="2816225" y="239077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h1</a:t>
            </a:r>
          </a:p>
        </p:txBody>
      </p:sp>
      <p:sp>
        <p:nvSpPr>
          <p:cNvPr id="73739" name="TextBox 17"/>
          <p:cNvSpPr txBox="1">
            <a:spLocks noChangeArrowheads="1"/>
          </p:cNvSpPr>
          <p:nvPr/>
        </p:nvSpPr>
        <p:spPr bwMode="auto">
          <a:xfrm>
            <a:off x="1295400" y="3790950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h3</a:t>
            </a:r>
          </a:p>
        </p:txBody>
      </p:sp>
      <p:sp>
        <p:nvSpPr>
          <p:cNvPr id="73740" name="TextBox 18"/>
          <p:cNvSpPr txBox="1">
            <a:spLocks noChangeArrowheads="1"/>
          </p:cNvSpPr>
          <p:nvPr/>
        </p:nvSpPr>
        <p:spPr bwMode="auto">
          <a:xfrm>
            <a:off x="3517900" y="239077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h2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 dirty="0">
                <a:solidFill>
                  <a:srgbClr val="FF0000"/>
                </a:solidFill>
              </a:rPr>
              <a:t>Answer:5 </a:t>
            </a:r>
            <a:r>
              <a:rPr lang="en-US" altLang="en-US" sz="3200" dirty="0"/>
              <a:t> </a:t>
            </a:r>
            <a:br>
              <a:rPr lang="en-US" altLang="en-US" sz="3200" dirty="0"/>
            </a:br>
            <a:r>
              <a:rPr lang="en-US" altLang="en-US" sz="3200" dirty="0"/>
              <a:t>Testing example 5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 </a:t>
            </a:r>
          </a:p>
        </p:txBody>
      </p:sp>
      <p:graphicFrame>
        <p:nvGraphicFramePr>
          <p:cNvPr id="7475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181600" y="152400"/>
          <a:ext cx="28209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685800" progId="Equation.3">
                  <p:embed/>
                </p:oleObj>
              </mc:Choice>
              <mc:Fallback>
                <p:oleObj name="Equation" r:id="rId2" imgW="1587500" imgH="6858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"/>
                        <a:ext cx="282098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475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9FB8D4-3BFD-4367-B619-2068F0AB05E1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74759" name="Picture 5" descr="tes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TextBox 1"/>
          <p:cNvSpPr txBox="1">
            <a:spLocks noChangeArrowheads="1"/>
          </p:cNvSpPr>
          <p:nvPr/>
        </p:nvSpPr>
        <p:spPr bwMode="auto">
          <a:xfrm>
            <a:off x="847725" y="4343400"/>
            <a:ext cx="59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CE</a:t>
            </a:r>
            <a:r>
              <a:rPr lang="en-US" altLang="en-US" sz="2000" baseline="-25000">
                <a:latin typeface="Arial" charset="0"/>
              </a:rPr>
              <a:t>t</a:t>
            </a:r>
          </a:p>
        </p:txBody>
      </p:sp>
      <p:sp>
        <p:nvSpPr>
          <p:cNvPr id="74761" name="TextBox 10"/>
          <p:cNvSpPr txBox="1">
            <a:spLocks noChangeArrowheads="1"/>
          </p:cNvSpPr>
          <p:nvPr/>
        </p:nvSpPr>
        <p:spPr bwMode="auto">
          <a:xfrm>
            <a:off x="304800" y="5029200"/>
            <a:ext cx="11953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Use Step4 of the AdaBoost algo.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charset="0"/>
              </a:rPr>
              <a:t>To find CE</a:t>
            </a:r>
            <a:r>
              <a:rPr lang="en-US" altLang="en-US" sz="1200" baseline="-25000">
                <a:latin typeface="Arial" charset="0"/>
              </a:rPr>
              <a:t>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300" dirty="0"/>
              <a:t>exercise 6 (Take home exercise )</a:t>
            </a:r>
            <a:br>
              <a:rPr lang="en-US" altLang="en-US" sz="2300" dirty="0"/>
            </a:br>
            <a:r>
              <a:rPr lang="en-US" altLang="en-US" sz="2300" dirty="0"/>
              <a:t>Find the strong classifier from this training data set. Write clearly the types of h( ) (e.g. left=blue, right =red, threshold at u or v </a:t>
            </a:r>
            <a:r>
              <a:rPr lang="en-US" altLang="en-US" sz="2300" dirty="0" err="1"/>
              <a:t>etc</a:t>
            </a:r>
            <a:r>
              <a:rPr lang="en-US" altLang="en-US" sz="2300" dirty="0"/>
              <a:t>) and value of </a:t>
            </a:r>
            <a:r>
              <a:rPr lang="el-GR" altLang="en-US" sz="2300" dirty="0"/>
              <a:t>ε</a:t>
            </a:r>
            <a:r>
              <a:rPr lang="en-US" altLang="en-US" sz="2300" dirty="0"/>
              <a:t> and </a:t>
            </a:r>
            <a:r>
              <a:rPr lang="el-GR" altLang="en-US" sz="2300" dirty="0"/>
              <a:t>α</a:t>
            </a:r>
            <a:r>
              <a:rPr lang="en-US" altLang="en-US" sz="2300" dirty="0"/>
              <a:t> of each stage t.</a:t>
            </a:r>
            <a:endParaRPr lang="el-GR" altLang="en-US" sz="2300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3600"/>
            <a:ext cx="4572000" cy="39973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en-US" sz="1900"/>
              <a:t>if example ==3 %assign 13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900"/>
              <a:t> blue=[ -23   19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900"/>
              <a:t>                18  13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900"/>
              <a:t>                3   23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900"/>
              <a:t>                12   22];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900"/>
              <a:t>        red=[   13   18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900"/>
              <a:t>                -43 -3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900"/>
              <a:t>                21  -14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900"/>
              <a:t>                29 -8];        datafeatures=[blue;red];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1900"/>
              <a:t>        dataclass=[ -1 -1 -1 -1 -1  1 1  1 1 1 ];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en-US" sz="1900"/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83175" y="2438400"/>
          <a:ext cx="271145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901700" progId="Equation.3">
                  <p:embed/>
                </p:oleObj>
              </mc:Choice>
              <mc:Fallback>
                <p:oleObj name="Equation" r:id="rId2" imgW="1587500" imgH="9017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2438400"/>
                        <a:ext cx="271145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578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72C2CA-0508-40F6-ADBB-D4C230E13D7E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/>
              <a:t>Take home exercise 6 </a:t>
            </a:r>
            <a:br>
              <a:rPr lang="en-US" altLang="en-US" sz="3600" dirty="0"/>
            </a:br>
            <a:r>
              <a:rPr lang="en-US" altLang="en-US" sz="3600" dirty="0"/>
              <a:t>on </a:t>
            </a:r>
            <a:r>
              <a:rPr lang="en-US" altLang="en-US" sz="3600" dirty="0" err="1"/>
              <a:t>AdaBoost</a:t>
            </a:r>
            <a:r>
              <a:rPr lang="en-US" altLang="en-US" sz="3600" dirty="0"/>
              <a:t> , t=0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</a:p>
        </p:txBody>
      </p:sp>
      <p:sp>
        <p:nvSpPr>
          <p:cNvPr id="768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21DFB9-AE77-4A66-83BE-81F920FBDBF1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76806" name="Rectangle 1"/>
          <p:cNvSpPr>
            <a:spLocks noChangeArrowheads="1"/>
          </p:cNvSpPr>
          <p:nvPr/>
        </p:nvSpPr>
        <p:spPr bwMode="auto">
          <a:xfrm>
            <a:off x="4351338" y="32289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ｉ</a:t>
            </a:r>
          </a:p>
        </p:txBody>
      </p:sp>
      <p:pic>
        <p:nvPicPr>
          <p:cNvPr id="76807" name="Picture 8" descr="assignment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3500"/>
            <a:ext cx="6096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52400"/>
            <a:ext cx="8229600" cy="484188"/>
          </a:xfrm>
        </p:spPr>
        <p:txBody>
          <a:bodyPr/>
          <a:lstStyle/>
          <a:p>
            <a:pPr eaLnBrk="1" hangingPunct="1"/>
            <a:r>
              <a:rPr lang="en-US" altLang="zh-CN" sz="1800"/>
              <a:t>First let us learn what is a weak classifier h( )</a:t>
            </a:r>
            <a:endParaRPr lang="en-US" altLang="en-US" sz="1800">
              <a:ea typeface="SimSun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 flipH="1">
            <a:off x="7791450" y="6324600"/>
            <a:ext cx="228600" cy="339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000"/>
              <a:t> </a:t>
            </a:r>
            <a:endParaRPr lang="en-US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5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03225" y="538163"/>
                <a:ext cx="5287963" cy="6237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4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1−−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point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"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gray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area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)=+1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otherwise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])=−1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written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𝑚𝑢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where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given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constants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2−−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point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"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white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area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)=+1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otherwise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])=−1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written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+1   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−(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𝑚𝑢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)&lt;−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,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where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are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given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constants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combine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together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become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polarity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which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you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want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−−−−−−−−−(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polarity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{+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constants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variables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𝑚𝑢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becomes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𝑚𝑢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−−−−−−−−−(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03225" y="538163"/>
                <a:ext cx="5287963" cy="6237287"/>
              </a:xfrm>
              <a:prstGeom prst="rect">
                <a:avLst/>
              </a:prstGeom>
              <a:blipFill>
                <a:blip r:embed="rId2"/>
                <a:stretch>
                  <a:fillRect t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4035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Adaboost ,(for 2022-23) v2.a</a:t>
            </a:r>
            <a:endParaRPr lang="en-US" altLang="zh-CN" dirty="0"/>
          </a:p>
        </p:txBody>
      </p:sp>
      <p:sp>
        <p:nvSpPr>
          <p:cNvPr id="9222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3221051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F88CB0-F644-472E-A92B-9543B4306C9C}" type="slidenum">
              <a:rPr lang="en-US" altLang="en-US" sz="1200">
                <a:latin typeface="Garamond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7735888" y="1714500"/>
            <a:ext cx="10382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v=mu+c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v-mu=c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ea typeface="SimSun" pitchFamily="2" charset="-122"/>
            </a:endParaRPr>
          </a:p>
        </p:txBody>
      </p:sp>
      <p:sp>
        <p:nvSpPr>
          <p:cNvPr id="9224" name="Text Box 21"/>
          <p:cNvSpPr txBox="1">
            <a:spLocks noChangeArrowheads="1"/>
          </p:cNvSpPr>
          <p:nvPr/>
        </p:nvSpPr>
        <p:spPr bwMode="auto">
          <a:xfrm>
            <a:off x="5334001" y="5000293"/>
            <a:ext cx="37313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1800" dirty="0" err="1">
                <a:latin typeface="Arial" charset="0"/>
              </a:rPr>
              <a:t>m,c</a:t>
            </a:r>
            <a:r>
              <a:rPr lang="en-US" altLang="zh-CN" sz="1800" dirty="0">
                <a:latin typeface="Arial" charset="0"/>
              </a:rPr>
              <a:t> are used to define the line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1800" dirty="0">
                <a:latin typeface="Arial" charset="0"/>
              </a:rPr>
              <a:t>Any points in the gray area satisfy v-mu&lt;c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1800" dirty="0">
                <a:latin typeface="Arial" charset="0"/>
              </a:rPr>
              <a:t>Any points in the white area satisfy v-mu&gt;c</a:t>
            </a:r>
            <a:endParaRPr lang="en-US" altLang="en-US" sz="1800" dirty="0">
              <a:latin typeface="Arial" charset="0"/>
              <a:ea typeface="SimSun" pitchFamily="2" charset="-122"/>
            </a:endParaRPr>
          </a:p>
        </p:txBody>
      </p:sp>
      <p:sp>
        <p:nvSpPr>
          <p:cNvPr id="9225" name="Line 23"/>
          <p:cNvSpPr>
            <a:spLocks noChangeShapeType="1"/>
          </p:cNvSpPr>
          <p:nvPr/>
        </p:nvSpPr>
        <p:spPr bwMode="auto">
          <a:xfrm>
            <a:off x="1974848" y="1701803"/>
            <a:ext cx="4806952" cy="202803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6" name="Group 25"/>
          <p:cNvGrpSpPr>
            <a:grpSpLocks/>
          </p:cNvGrpSpPr>
          <p:nvPr/>
        </p:nvGrpSpPr>
        <p:grpSpPr bwMode="auto">
          <a:xfrm>
            <a:off x="6390915" y="2186781"/>
            <a:ext cx="2378075" cy="2239963"/>
            <a:chOff x="4055" y="1392"/>
            <a:chExt cx="1498" cy="1411"/>
          </a:xfrm>
        </p:grpSpPr>
        <p:sp>
          <p:nvSpPr>
            <p:cNvPr id="9228" name="Freeform 5"/>
            <p:cNvSpPr>
              <a:spLocks/>
            </p:cNvSpPr>
            <p:nvPr/>
          </p:nvSpPr>
          <p:spPr bwMode="auto">
            <a:xfrm>
              <a:off x="4347" y="1692"/>
              <a:ext cx="1164" cy="1081"/>
            </a:xfrm>
            <a:custGeom>
              <a:avLst/>
              <a:gdLst>
                <a:gd name="T0" fmla="*/ 1 w 1814"/>
                <a:gd name="T1" fmla="*/ 0 h 1633"/>
                <a:gd name="T2" fmla="*/ 0 w 1814"/>
                <a:gd name="T3" fmla="*/ 1 h 1633"/>
                <a:gd name="T4" fmla="*/ 1 w 1814"/>
                <a:gd name="T5" fmla="*/ 1 h 1633"/>
                <a:gd name="T6" fmla="*/ 1 w 1814"/>
                <a:gd name="T7" fmla="*/ 0 h 16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14" h="1633">
                  <a:moveTo>
                    <a:pt x="1814" y="0"/>
                  </a:moveTo>
                  <a:lnTo>
                    <a:pt x="0" y="1633"/>
                  </a:lnTo>
                  <a:lnTo>
                    <a:pt x="1814" y="1633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>
              <a:off x="4055" y="2623"/>
              <a:ext cx="1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7"/>
            <p:cNvSpPr>
              <a:spLocks noChangeShapeType="1"/>
            </p:cNvSpPr>
            <p:nvPr/>
          </p:nvSpPr>
          <p:spPr bwMode="auto">
            <a:xfrm flipV="1">
              <a:off x="4725" y="1692"/>
              <a:ext cx="0" cy="1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Rectangle 9"/>
            <p:cNvSpPr>
              <a:spLocks noChangeArrowheads="1"/>
            </p:cNvSpPr>
            <p:nvPr/>
          </p:nvSpPr>
          <p:spPr bwMode="auto">
            <a:xfrm>
              <a:off x="4065" y="1710"/>
              <a:ext cx="1449" cy="10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Arial" charset="0"/>
              </a:endParaRPr>
            </a:p>
          </p:txBody>
        </p:sp>
        <p:sp>
          <p:nvSpPr>
            <p:cNvPr id="9232" name="Text Box 11"/>
            <p:cNvSpPr txBox="1">
              <a:spLocks noChangeArrowheads="1"/>
            </p:cNvSpPr>
            <p:nvPr/>
          </p:nvSpPr>
          <p:spPr bwMode="auto">
            <a:xfrm>
              <a:off x="4589" y="13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Arial" charset="0"/>
                </a:rPr>
                <a:t>v</a:t>
              </a:r>
              <a:endParaRPr lang="en-US" altLang="en-US" sz="1800" i="1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9233" name="Text Box 12"/>
            <p:cNvSpPr txBox="1">
              <a:spLocks noChangeArrowheads="1"/>
            </p:cNvSpPr>
            <p:nvPr/>
          </p:nvSpPr>
          <p:spPr bwMode="auto">
            <a:xfrm>
              <a:off x="4571" y="23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c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9234" name="Freeform 13"/>
            <p:cNvSpPr>
              <a:spLocks/>
            </p:cNvSpPr>
            <p:nvPr/>
          </p:nvSpPr>
          <p:spPr bwMode="auto">
            <a:xfrm>
              <a:off x="4958" y="1932"/>
              <a:ext cx="291" cy="270"/>
            </a:xfrm>
            <a:custGeom>
              <a:avLst/>
              <a:gdLst>
                <a:gd name="T0" fmla="*/ 0 w 454"/>
                <a:gd name="T1" fmla="*/ 1 h 408"/>
                <a:gd name="T2" fmla="*/ 1 w 454"/>
                <a:gd name="T3" fmla="*/ 1 h 408"/>
                <a:gd name="T4" fmla="*/ 1 w 454"/>
                <a:gd name="T5" fmla="*/ 0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4" h="408">
                  <a:moveTo>
                    <a:pt x="0" y="408"/>
                  </a:moveTo>
                  <a:lnTo>
                    <a:pt x="454" y="408"/>
                  </a:lnTo>
                  <a:lnTo>
                    <a:pt x="45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Text Box 14"/>
            <p:cNvSpPr txBox="1">
              <a:spLocks noChangeArrowheads="1"/>
            </p:cNvSpPr>
            <p:nvPr/>
          </p:nvSpPr>
          <p:spPr bwMode="auto">
            <a:xfrm>
              <a:off x="4725" y="1842"/>
              <a:ext cx="8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Gradient m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9236" name="Line 15"/>
            <p:cNvSpPr>
              <a:spLocks noChangeShapeType="1"/>
            </p:cNvSpPr>
            <p:nvPr/>
          </p:nvSpPr>
          <p:spPr bwMode="auto">
            <a:xfrm flipH="1">
              <a:off x="5308" y="1632"/>
              <a:ext cx="2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6"/>
            <p:cNvSpPr>
              <a:spLocks noChangeShapeType="1"/>
            </p:cNvSpPr>
            <p:nvPr/>
          </p:nvSpPr>
          <p:spPr bwMode="auto">
            <a:xfrm>
              <a:off x="4696" y="2412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Text Box 17"/>
            <p:cNvSpPr txBox="1">
              <a:spLocks noChangeArrowheads="1"/>
            </p:cNvSpPr>
            <p:nvPr/>
          </p:nvSpPr>
          <p:spPr bwMode="auto">
            <a:xfrm>
              <a:off x="4696" y="247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(0,0)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9239" name="Text Box 18"/>
            <p:cNvSpPr txBox="1">
              <a:spLocks noChangeArrowheads="1"/>
            </p:cNvSpPr>
            <p:nvPr/>
          </p:nvSpPr>
          <p:spPr bwMode="auto">
            <a:xfrm>
              <a:off x="4944" y="2352"/>
              <a:ext cx="5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v-mu&lt;c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9240" name="Text Box 19"/>
            <p:cNvSpPr txBox="1">
              <a:spLocks noChangeArrowheads="1"/>
            </p:cNvSpPr>
            <p:nvPr/>
          </p:nvSpPr>
          <p:spPr bwMode="auto">
            <a:xfrm>
              <a:off x="4128" y="2131"/>
              <a:ext cx="5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charset="0"/>
                </a:rPr>
                <a:t>v-mu&gt;c</a:t>
              </a:r>
              <a:endParaRPr lang="en-US" altLang="en-US" sz="180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9241" name="Text Box 10"/>
            <p:cNvSpPr txBox="1">
              <a:spLocks noChangeArrowheads="1"/>
            </p:cNvSpPr>
            <p:nvPr/>
          </p:nvSpPr>
          <p:spPr bwMode="auto">
            <a:xfrm>
              <a:off x="5232" y="254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Arial" charset="0"/>
                </a:rPr>
                <a:t>u</a:t>
              </a:r>
              <a:endParaRPr lang="en-US" altLang="en-US" sz="1800" i="1"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9227" name="Line 22"/>
          <p:cNvSpPr>
            <a:spLocks noChangeShapeType="1"/>
          </p:cNvSpPr>
          <p:nvPr/>
        </p:nvSpPr>
        <p:spPr bwMode="auto">
          <a:xfrm>
            <a:off x="1570399" y="659413"/>
            <a:ext cx="6541366" cy="296881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22197" y="609600"/>
            <a:ext cx="3843106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this weak classifier </a:t>
            </a:r>
            <a:r>
              <a:rPr lang="en-US" b="1" i="1" dirty="0" err="1">
                <a:solidFill>
                  <a:srgbClr val="FF0000"/>
                </a:solidFill>
              </a:rPr>
              <a:t>p</a:t>
            </a:r>
            <a:r>
              <a:rPr lang="en-US" b="1" i="1" baseline="-25000" dirty="0" err="1">
                <a:solidFill>
                  <a:srgbClr val="FF0000"/>
                </a:solidFill>
              </a:rPr>
              <a:t>t</a:t>
            </a:r>
            <a:r>
              <a:rPr lang="en-US" b="1" i="1" dirty="0" err="1">
                <a:solidFill>
                  <a:srgbClr val="FF0000"/>
                </a:solidFill>
              </a:rPr>
              <a:t>,m,c</a:t>
            </a:r>
            <a:r>
              <a:rPr lang="en-US" b="1" dirty="0">
                <a:solidFill>
                  <a:srgbClr val="FF0000"/>
                </a:solidFill>
              </a:rPr>
              <a:t> are constants defining the classifier. Variables </a:t>
            </a:r>
          </a:p>
          <a:p>
            <a:r>
              <a:rPr lang="en-US" b="1" i="1" dirty="0" err="1">
                <a:solidFill>
                  <a:srgbClr val="FF0000"/>
                </a:solidFill>
              </a:rPr>
              <a:t>u,v</a:t>
            </a:r>
            <a:r>
              <a:rPr lang="en-US" b="1" dirty="0">
                <a:solidFill>
                  <a:srgbClr val="FF0000"/>
                </a:solidFill>
              </a:rPr>
              <a:t> are inputs.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44749" y="4292407"/>
            <a:ext cx="1838885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u,v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is here , h(x=[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u,v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])=1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292975" y="4145756"/>
            <a:ext cx="141288" cy="350044"/>
          </a:xfrm>
          <a:prstGeom prst="straightConnector1">
            <a:avLst/>
          </a:prstGeom>
          <a:ln w="34925" cmpd="thickThin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0767" y="2050395"/>
            <a:ext cx="1838885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If </a:t>
            </a:r>
            <a:r>
              <a:rPr lang="en-US" b="1" dirty="0" err="1">
                <a:solidFill>
                  <a:srgbClr val="FFC000"/>
                </a:solidFill>
              </a:rPr>
              <a:t>u,v</a:t>
            </a:r>
            <a:r>
              <a:rPr lang="en-US" b="1" dirty="0">
                <a:solidFill>
                  <a:srgbClr val="FFC000"/>
                </a:solidFill>
              </a:rPr>
              <a:t> is here , h(x=[</a:t>
            </a:r>
            <a:r>
              <a:rPr lang="en-US" b="1" dirty="0" err="1">
                <a:solidFill>
                  <a:srgbClr val="FFC000"/>
                </a:solidFill>
              </a:rPr>
              <a:t>u,v</a:t>
            </a:r>
            <a:r>
              <a:rPr lang="en-US" b="1" dirty="0">
                <a:solidFill>
                  <a:srgbClr val="FFC000"/>
                </a:solidFill>
              </a:rPr>
              <a:t>])=-1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90807" y="2673350"/>
            <a:ext cx="619258" cy="411162"/>
          </a:xfrm>
          <a:prstGeom prst="straightConnector1">
            <a:avLst/>
          </a:prstGeom>
          <a:ln w="349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" y="533400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" y="1562100"/>
            <a:ext cx="147125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7752</TotalTime>
  <Words>10567</Words>
  <Application>Microsoft Office PowerPoint</Application>
  <PresentationFormat>On-screen Show (4:3)</PresentationFormat>
  <Paragraphs>1042</Paragraphs>
  <Slides>83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Calibri</vt:lpstr>
      <vt:lpstr>Cambria Math</vt:lpstr>
      <vt:lpstr>Garamond</vt:lpstr>
      <vt:lpstr>Wingdings</vt:lpstr>
      <vt:lpstr>Office Theme</vt:lpstr>
      <vt:lpstr>Equation</vt:lpstr>
      <vt:lpstr>公式</vt:lpstr>
      <vt:lpstr>Adaboost for building robust classifiers</vt:lpstr>
      <vt:lpstr>Overview</vt:lpstr>
      <vt:lpstr>Objectives</vt:lpstr>
      <vt:lpstr>Detection problems</vt:lpstr>
      <vt:lpstr>Define a 2-class classifier   Methods and Procedures</vt:lpstr>
      <vt:lpstr>We will learn</vt:lpstr>
      <vt:lpstr>Exercise 1 :A linear programming example</vt:lpstr>
      <vt:lpstr>ANSWER 1 :A linear programming example</vt:lpstr>
      <vt:lpstr>First let us learn what is a weak classifier h( )</vt:lpstr>
      <vt:lpstr>The weak classifier (a summary)</vt:lpstr>
      <vt:lpstr>Example 2  :</vt:lpstr>
      <vt:lpstr>Answer for exercise 2 </vt:lpstr>
      <vt:lpstr>Learn what is h( ), a weak classifier.  Decision stump</vt:lpstr>
      <vt:lpstr>Possible weak classifiers</vt:lpstr>
      <vt:lpstr>A weak learner (classifier ) is a decision stump</vt:lpstr>
      <vt:lpstr>Weak classifier we use here: Axis parallel weak classifier </vt:lpstr>
      <vt:lpstr>An example to show how Adaboost works</vt:lpstr>
      <vt:lpstr>Adaboost concept </vt:lpstr>
      <vt:lpstr>Main ideal of ensemble methods  such as Adaboost</vt:lpstr>
      <vt:lpstr>How? Each classifier may not be perfect, but each can achieve over 50% correct rate.</vt:lpstr>
      <vt:lpstr>The Adaboost algorithm N=samples, D=dimension </vt:lpstr>
      <vt:lpstr>THE  ADABOOST ALGORITHM (will explain this algorithm in the following slides)</vt:lpstr>
      <vt:lpstr>Overview: Initialization</vt:lpstr>
      <vt:lpstr>Overview: Dt(i) =weight</vt:lpstr>
      <vt:lpstr>Overview: Main loop  (step1,2,3)  t is the index for the weak classifier at stage t, T is the number of weak classifiers (NWC) needed</vt:lpstr>
      <vt:lpstr>Overview: Main Loop Step 4 (updated)  </vt:lpstr>
      <vt:lpstr>Note: To find Normalization factor Zt in step3 </vt:lpstr>
      <vt:lpstr>An example to show how Adaboost works</vt:lpstr>
      <vt:lpstr>Initialization </vt:lpstr>
      <vt:lpstr>Main training loop</vt:lpstr>
      <vt:lpstr>Select h( ): For simplicity in implementation we use the axis-parallel weak classifier</vt:lpstr>
      <vt:lpstr>Step1a, 1b</vt:lpstr>
      <vt:lpstr>Example :Training example slides from [Smyth ] classifier the ten red (circle)/blue (diamond) dots  Step 1a:</vt:lpstr>
      <vt:lpstr>Example :Training example slides from [Smyth 2007] classifier the ten red (circle)/blue (diamond) dots  Step 1a:</vt:lpstr>
      <vt:lpstr>Step 1b: Find and check the error of the weak classifier h( )</vt:lpstr>
      <vt:lpstr>Exercise 3 for Step1a,1b</vt:lpstr>
      <vt:lpstr>Answer 3 : Example B for Step1a,1b</vt:lpstr>
      <vt:lpstr>Weak classifiers required</vt:lpstr>
      <vt:lpstr>Result of step2 at t=1</vt:lpstr>
      <vt:lpstr>Step2 at t=1 (refer to the previous slide)</vt:lpstr>
      <vt:lpstr>Step3 at t=1, update Dt to Dt+1</vt:lpstr>
      <vt:lpstr>Step 3: Find Z (the normalization factor). Note that Dt=1=0.1,  at=1 =0.424</vt:lpstr>
      <vt:lpstr>Step 3: Example: update Dt to Dt+1 If correctly classified, weight Dt+1 will decrease, and vice versa.</vt:lpstr>
      <vt:lpstr>Now run the main training loop the second time(t=2)</vt:lpstr>
      <vt:lpstr>Now run the main training loop second time t=2, and then t=3</vt:lpstr>
      <vt:lpstr>Combined classifier for t=1,2,3 Exercise: work out 1and 2</vt:lpstr>
      <vt:lpstr>Exercise 4 </vt:lpstr>
      <vt:lpstr>Answer-4 , initialized, t=1 Find the best h() by inspection What is D(i) for all i=1 to 8?</vt:lpstr>
      <vt:lpstr>Answer-4, t=1 h1(upper half =*, lower= o) </vt:lpstr>
      <vt:lpstr>Answer-4, Result at t=1, α(t=1)=0.973 </vt:lpstr>
      <vt:lpstr>Answer-4, Result at t=1, α(t=1)=0.973 </vt:lpstr>
      <vt:lpstr>Answer-4, t=2, α(t=2)=0.8961 </vt:lpstr>
      <vt:lpstr>Answer-4, t=2, α(t=2)=0.8961 </vt:lpstr>
      <vt:lpstr>Answer-4, Result at t=2</vt:lpstr>
      <vt:lpstr>Answer-4, Result at t=3</vt:lpstr>
      <vt:lpstr>Update from D(t=2) to D(t=3), select h(t=3) Find error, then find a3= 0.6625</vt:lpstr>
      <vt:lpstr>Answer-4, Result at t=3, </vt:lpstr>
      <vt:lpstr>Analysis of the strong classifier H(t=3,x)</vt:lpstr>
      <vt:lpstr>Overall result discussion </vt:lpstr>
      <vt:lpstr>Answer-4, strong classifier</vt:lpstr>
      <vt:lpstr>Answer-4 :Test result, example 5.1</vt:lpstr>
      <vt:lpstr>Class exercise 5</vt:lpstr>
      <vt:lpstr>Answer: exercise 5 ,t=0</vt:lpstr>
      <vt:lpstr>Summary</vt:lpstr>
      <vt:lpstr>Appendix</vt:lpstr>
      <vt:lpstr>Theory</vt:lpstr>
      <vt:lpstr>Theory: By definition, the weight update rule is chosen to achieve adaptive boosting </vt:lpstr>
      <vt:lpstr>Theory: part1a  </vt:lpstr>
      <vt:lpstr>Theory : part2a </vt:lpstr>
      <vt:lpstr>Theory : part3a </vt:lpstr>
      <vt:lpstr>Advanced topic: Viola Jones’ implementation, compared with the original AdaBoost </vt:lpstr>
      <vt:lpstr>Face detection idea</vt:lpstr>
      <vt:lpstr>Useful Features Learned by Boosting</vt:lpstr>
      <vt:lpstr>A Cascade of Classifiers will be discussed in the next chapter</vt:lpstr>
      <vt:lpstr>Reference</vt:lpstr>
      <vt:lpstr>Matlab demo</vt:lpstr>
      <vt:lpstr>Answer : Exercise 5, t=1, t=1=1.1989</vt:lpstr>
      <vt:lpstr>Answer : Exercise 5, t=2, t=2=1.5223</vt:lpstr>
      <vt:lpstr>Answer : Exercise 5, t=3, t=3=1.4979</vt:lpstr>
      <vt:lpstr>Answer : Exercise 5, strong classifier</vt:lpstr>
      <vt:lpstr>Answer:5   Testing example 5 </vt:lpstr>
      <vt:lpstr>exercise 6 (Take home exercise ) Find the strong classifier from this training data set. Write clearly the types of h( ) (e.g. left=blue, right =red, threshold at u or v etc) and value of ε and α of each stage t.</vt:lpstr>
      <vt:lpstr>Take home exercise 6  on AdaBoost , t=0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</dc:title>
  <dc:creator>user</dc:creator>
  <cp:lastModifiedBy>kh</cp:lastModifiedBy>
  <cp:revision>521</cp:revision>
  <cp:lastPrinted>2016-10-07T08:02:08Z</cp:lastPrinted>
  <dcterms:created xsi:type="dcterms:W3CDTF">2011-09-11T07:17:36Z</dcterms:created>
  <dcterms:modified xsi:type="dcterms:W3CDTF">2022-09-13T03:05:33Z</dcterms:modified>
</cp:coreProperties>
</file>