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72"/>
  </p:notesMasterIdLst>
  <p:sldIdLst>
    <p:sldId id="256" r:id="rId2"/>
    <p:sldId id="257" r:id="rId3"/>
    <p:sldId id="258" r:id="rId4"/>
    <p:sldId id="259" r:id="rId5"/>
    <p:sldId id="262" r:id="rId6"/>
    <p:sldId id="363" r:id="rId7"/>
    <p:sldId id="383" r:id="rId8"/>
    <p:sldId id="533" r:id="rId9"/>
    <p:sldId id="507" r:id="rId10"/>
    <p:sldId id="534" r:id="rId11"/>
    <p:sldId id="541" r:id="rId12"/>
    <p:sldId id="542" r:id="rId13"/>
    <p:sldId id="261" r:id="rId14"/>
    <p:sldId id="335" r:id="rId15"/>
    <p:sldId id="264" r:id="rId16"/>
    <p:sldId id="312" r:id="rId17"/>
    <p:sldId id="370" r:id="rId18"/>
    <p:sldId id="265" r:id="rId19"/>
    <p:sldId id="266" r:id="rId20"/>
    <p:sldId id="364" r:id="rId21"/>
    <p:sldId id="268" r:id="rId22"/>
    <p:sldId id="269" r:id="rId23"/>
    <p:sldId id="324" r:id="rId24"/>
    <p:sldId id="270" r:id="rId25"/>
    <p:sldId id="320" r:id="rId26"/>
    <p:sldId id="368" r:id="rId27"/>
    <p:sldId id="323" r:id="rId28"/>
    <p:sldId id="366" r:id="rId29"/>
    <p:sldId id="271" r:id="rId30"/>
    <p:sldId id="344" r:id="rId31"/>
    <p:sldId id="308" r:id="rId32"/>
    <p:sldId id="336" r:id="rId33"/>
    <p:sldId id="273" r:id="rId34"/>
    <p:sldId id="275" r:id="rId35"/>
    <p:sldId id="288" r:id="rId36"/>
    <p:sldId id="289" r:id="rId37"/>
    <p:sldId id="290" r:id="rId38"/>
    <p:sldId id="291" r:id="rId39"/>
    <p:sldId id="337" r:id="rId40"/>
    <p:sldId id="292" r:id="rId41"/>
    <p:sldId id="309" r:id="rId42"/>
    <p:sldId id="375" r:id="rId43"/>
    <p:sldId id="294" r:id="rId44"/>
    <p:sldId id="310" r:id="rId45"/>
    <p:sldId id="374" r:id="rId46"/>
    <p:sldId id="379" r:id="rId47"/>
    <p:sldId id="380" r:id="rId48"/>
    <p:sldId id="381" r:id="rId49"/>
    <p:sldId id="382" r:id="rId50"/>
    <p:sldId id="260" r:id="rId51"/>
    <p:sldId id="334" r:id="rId52"/>
    <p:sldId id="325" r:id="rId53"/>
    <p:sldId id="326" r:id="rId54"/>
    <p:sldId id="328" r:id="rId55"/>
    <p:sldId id="329" r:id="rId56"/>
    <p:sldId id="330" r:id="rId57"/>
    <p:sldId id="331" r:id="rId58"/>
    <p:sldId id="332" r:id="rId59"/>
    <p:sldId id="333" r:id="rId60"/>
    <p:sldId id="360" r:id="rId61"/>
    <p:sldId id="367" r:id="rId62"/>
    <p:sldId id="371" r:id="rId63"/>
    <p:sldId id="369" r:id="rId64"/>
    <p:sldId id="372" r:id="rId65"/>
    <p:sldId id="353" r:id="rId66"/>
    <p:sldId id="354" r:id="rId67"/>
    <p:sldId id="355" r:id="rId68"/>
    <p:sldId id="356" r:id="rId69"/>
    <p:sldId id="357" r:id="rId70"/>
    <p:sldId id="376" r:id="rId71"/>
  </p:sldIdLst>
  <p:sldSz cx="9144000" cy="6858000" type="screen4x3"/>
  <p:notesSz cx="7010400" cy="9271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23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a:defRPr sz="1200"/>
            </a:lvl1pPr>
          </a:lstStyle>
          <a:p>
            <a:endParaRPr lang="en-US" altLang="en-US"/>
          </a:p>
        </p:txBody>
      </p:sp>
      <p:sp>
        <p:nvSpPr>
          <p:cNvPr id="4099" name="Rectangle 3"/>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a:lvl1pPr>
          </a:lstStyle>
          <a:p>
            <a:endParaRPr lang="en-US" altLang="en-US"/>
          </a:p>
        </p:txBody>
      </p:sp>
      <p:sp>
        <p:nvSpPr>
          <p:cNvPr id="66564" name="Rectangle 4"/>
          <p:cNvSpPr>
            <a:spLocks noGrp="1" noRot="1" noChangeAspect="1" noChangeArrowheads="1" noTextEdit="1"/>
          </p:cNvSpPr>
          <p:nvPr>
            <p:ph type="sldImg" idx="2"/>
          </p:nvPr>
        </p:nvSpPr>
        <p:spPr bwMode="auto">
          <a:xfrm>
            <a:off x="118745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1675" y="4403725"/>
            <a:ext cx="56070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058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a:defRPr sz="1200"/>
            </a:lvl1pPr>
          </a:lstStyle>
          <a:p>
            <a:endParaRPr lang="en-US" altLang="en-US"/>
          </a:p>
        </p:txBody>
      </p:sp>
      <p:sp>
        <p:nvSpPr>
          <p:cNvPr id="4103" name="Rectangle 7"/>
          <p:cNvSpPr>
            <a:spLocks noGrp="1" noChangeArrowheads="1"/>
          </p:cNvSpPr>
          <p:nvPr>
            <p:ph type="sldNum" sz="quarter" idx="5"/>
          </p:nvPr>
        </p:nvSpPr>
        <p:spPr bwMode="auto">
          <a:xfrm>
            <a:off x="3970338" y="88058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a:lvl1pPr>
          </a:lstStyle>
          <a:p>
            <a:fld id="{340B9977-355C-445E-8570-00CBA80783BA}" type="slidenum">
              <a:rPr lang="en-US" altLang="en-US"/>
              <a:pPr/>
              <a:t>‹#›</a:t>
            </a:fld>
            <a:endParaRPr lang="en-US" altLang="en-US"/>
          </a:p>
        </p:txBody>
      </p:sp>
    </p:spTree>
    <p:extLst>
      <p:ext uri="{BB962C8B-B14F-4D97-AF65-F5344CB8AC3E}">
        <p14:creationId xmlns:p14="http://schemas.microsoft.com/office/powerpoint/2010/main" val="4227890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0B9977-355C-445E-8570-00CBA80783BA}" type="slidenum">
              <a:rPr lang="en-US" altLang="en-US" smtClean="0"/>
              <a:pPr/>
              <a:t>1</a:t>
            </a:fld>
            <a:endParaRPr lang="en-US" altLang="en-US"/>
          </a:p>
        </p:txBody>
      </p:sp>
    </p:spTree>
    <p:extLst>
      <p:ext uri="{BB962C8B-B14F-4D97-AF65-F5344CB8AC3E}">
        <p14:creationId xmlns:p14="http://schemas.microsoft.com/office/powerpoint/2010/main" val="4081542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76C8021-0841-479D-BFD0-9BF8634DC0EB}" type="slidenum">
              <a:rPr lang="en-US" altLang="en-US"/>
              <a:pPr eaLnBrk="1" hangingPunct="1">
                <a:spcBef>
                  <a:spcPct val="0"/>
                </a:spcBef>
              </a:pPr>
              <a:t>35</a:t>
            </a:fld>
            <a:endParaRPr lang="en-US" altLang="en-US"/>
          </a:p>
        </p:txBody>
      </p:sp>
      <p:sp>
        <p:nvSpPr>
          <p:cNvPr id="75779"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668BDE17-BB27-4EF9-96CB-9831D38B4475}" type="slidenum">
              <a:rPr lang="en-US" altLang="en-US" sz="1100"/>
              <a:pPr algn="r" eaLnBrk="1" hangingPunct="1">
                <a:spcBef>
                  <a:spcPct val="0"/>
                </a:spcBef>
              </a:pPr>
              <a:t>35</a:t>
            </a:fld>
            <a:endParaRPr lang="en-US" altLang="en-US" sz="1100"/>
          </a:p>
        </p:txBody>
      </p:sp>
      <p:sp>
        <p:nvSpPr>
          <p:cNvPr id="75780" name="Rectangle 2"/>
          <p:cNvSpPr>
            <a:spLocks noGrp="1" noRot="1" noChangeAspect="1" noChangeArrowheads="1" noTextEdit="1"/>
          </p:cNvSpPr>
          <p:nvPr>
            <p:ph type="sldImg"/>
          </p:nvPr>
        </p:nvSpPr>
        <p:spPr>
          <a:xfrm>
            <a:off x="1189038" y="695325"/>
            <a:ext cx="4635500" cy="3476625"/>
          </a:xfrm>
          <a:ln/>
        </p:spPr>
      </p:sp>
      <p:sp>
        <p:nvSpPr>
          <p:cNvPr id="75781"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345209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039C9C1-6FA5-4560-8BD5-24CCF903C91C}" type="slidenum">
              <a:rPr lang="en-US" altLang="en-US"/>
              <a:pPr eaLnBrk="1" hangingPunct="1">
                <a:spcBef>
                  <a:spcPct val="0"/>
                </a:spcBef>
              </a:pPr>
              <a:t>36</a:t>
            </a:fld>
            <a:endParaRPr lang="en-US" altLang="en-US"/>
          </a:p>
        </p:txBody>
      </p:sp>
      <p:sp>
        <p:nvSpPr>
          <p:cNvPr id="76803"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276D55EB-81F2-4200-8797-48CC89FA66FA}" type="slidenum">
              <a:rPr lang="en-US" altLang="en-US" sz="1100"/>
              <a:pPr algn="r" eaLnBrk="1" hangingPunct="1">
                <a:spcBef>
                  <a:spcPct val="0"/>
                </a:spcBef>
              </a:pPr>
              <a:t>36</a:t>
            </a:fld>
            <a:endParaRPr lang="en-US" altLang="en-US" sz="1100"/>
          </a:p>
        </p:txBody>
      </p:sp>
      <p:sp>
        <p:nvSpPr>
          <p:cNvPr id="76804" name="Rectangle 2"/>
          <p:cNvSpPr>
            <a:spLocks noGrp="1" noRot="1" noChangeAspect="1" noChangeArrowheads="1" noTextEdit="1"/>
          </p:cNvSpPr>
          <p:nvPr>
            <p:ph type="sldImg"/>
          </p:nvPr>
        </p:nvSpPr>
        <p:spPr>
          <a:xfrm>
            <a:off x="1189038" y="695325"/>
            <a:ext cx="4635500" cy="3476625"/>
          </a:xfrm>
          <a:ln/>
        </p:spPr>
      </p:sp>
      <p:sp>
        <p:nvSpPr>
          <p:cNvPr id="76805"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99781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45E1B81-5D6E-48CC-8A00-5745C54BD271}" type="slidenum">
              <a:rPr lang="en-US" altLang="en-US"/>
              <a:pPr eaLnBrk="1" hangingPunct="1">
                <a:spcBef>
                  <a:spcPct val="0"/>
                </a:spcBef>
              </a:pPr>
              <a:t>37</a:t>
            </a:fld>
            <a:endParaRPr lang="en-US" altLang="en-US"/>
          </a:p>
        </p:txBody>
      </p:sp>
      <p:sp>
        <p:nvSpPr>
          <p:cNvPr id="77827"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EB6C7077-8B48-4FB0-B96F-C4A5A9FE8A9D}" type="slidenum">
              <a:rPr lang="en-US" altLang="en-US" sz="1100"/>
              <a:pPr algn="r" eaLnBrk="1" hangingPunct="1">
                <a:spcBef>
                  <a:spcPct val="0"/>
                </a:spcBef>
              </a:pPr>
              <a:t>37</a:t>
            </a:fld>
            <a:endParaRPr lang="en-US" altLang="en-US" sz="1100"/>
          </a:p>
        </p:txBody>
      </p:sp>
      <p:sp>
        <p:nvSpPr>
          <p:cNvPr id="77828" name="Rectangle 2"/>
          <p:cNvSpPr>
            <a:spLocks noGrp="1" noRot="1" noChangeAspect="1" noChangeArrowheads="1" noTextEdit="1"/>
          </p:cNvSpPr>
          <p:nvPr>
            <p:ph type="sldImg"/>
          </p:nvPr>
        </p:nvSpPr>
        <p:spPr>
          <a:xfrm>
            <a:off x="1189038" y="695325"/>
            <a:ext cx="4635500" cy="3476625"/>
          </a:xfrm>
          <a:ln/>
        </p:spPr>
      </p:sp>
      <p:sp>
        <p:nvSpPr>
          <p:cNvPr id="77829"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2348540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A2BB7B0-4837-43B3-BE1F-F761BA4BBBCF}" type="slidenum">
              <a:rPr lang="en-US" altLang="en-US"/>
              <a:pPr eaLnBrk="1" hangingPunct="1">
                <a:spcBef>
                  <a:spcPct val="0"/>
                </a:spcBef>
              </a:pPr>
              <a:t>38</a:t>
            </a:fld>
            <a:endParaRPr lang="en-US" altLang="en-US"/>
          </a:p>
        </p:txBody>
      </p:sp>
      <p:sp>
        <p:nvSpPr>
          <p:cNvPr id="78851" name="Slide Image Placeholder 1"/>
          <p:cNvSpPr>
            <a:spLocks noGrp="1" noRot="1" noChangeAspect="1" noTextEdit="1"/>
          </p:cNvSpPr>
          <p:nvPr>
            <p:ph type="sldImg"/>
          </p:nvPr>
        </p:nvSpPr>
        <p:spPr>
          <a:xfrm>
            <a:off x="1189038" y="695325"/>
            <a:ext cx="4635500" cy="3476625"/>
          </a:xfrm>
          <a:ln/>
        </p:spPr>
      </p:sp>
      <p:sp>
        <p:nvSpPr>
          <p:cNvPr id="78852" name="Notes Placeholder 2"/>
          <p:cNvSpPr>
            <a:spLocks noGrp="1"/>
          </p:cNvSpPr>
          <p:nvPr>
            <p:ph type="body" idx="1"/>
          </p:nvPr>
        </p:nvSpPr>
        <p:spPr>
          <a:noFill/>
        </p:spPr>
        <p:txBody>
          <a:bodyPr lIns="93018" tIns="46508" rIns="93018" bIns="46508"/>
          <a:lstStyle/>
          <a:p>
            <a:pPr eaLnBrk="1" hangingPunct="1"/>
            <a:endParaRPr lang="en-US" altLang="en-US"/>
          </a:p>
        </p:txBody>
      </p:sp>
      <p:sp>
        <p:nvSpPr>
          <p:cNvPr id="78853" name="Slide Number Placeholder 3"/>
          <p:cNvSpPr txBox="1">
            <a:spLocks noGrp="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CA89200A-B59B-4365-A828-62E7BD5399F5}" type="slidenum">
              <a:rPr lang="en-US" altLang="en-US" sz="1100"/>
              <a:pPr algn="r" eaLnBrk="1" hangingPunct="1">
                <a:spcBef>
                  <a:spcPct val="0"/>
                </a:spcBef>
              </a:pPr>
              <a:t>38</a:t>
            </a:fld>
            <a:endParaRPr lang="en-US" altLang="en-US" sz="1100"/>
          </a:p>
        </p:txBody>
      </p:sp>
    </p:spTree>
    <p:extLst>
      <p:ext uri="{BB962C8B-B14F-4D97-AF65-F5344CB8AC3E}">
        <p14:creationId xmlns:p14="http://schemas.microsoft.com/office/powerpoint/2010/main" val="251727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D1CD84F-2FCB-4174-B825-205ABA741897}" type="slidenum">
              <a:rPr lang="en-US" altLang="en-US"/>
              <a:pPr eaLnBrk="1" hangingPunct="1">
                <a:spcBef>
                  <a:spcPct val="0"/>
                </a:spcBef>
              </a:pPr>
              <a:t>40</a:t>
            </a:fld>
            <a:endParaRPr lang="en-US" altLang="en-US"/>
          </a:p>
        </p:txBody>
      </p:sp>
      <p:sp>
        <p:nvSpPr>
          <p:cNvPr id="79875"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E81B859-4099-4543-B3DC-880D5FDC8AA7}" type="slidenum">
              <a:rPr lang="en-US" altLang="en-US" sz="1100"/>
              <a:pPr algn="r" eaLnBrk="1" hangingPunct="1">
                <a:spcBef>
                  <a:spcPct val="0"/>
                </a:spcBef>
              </a:pPr>
              <a:t>40</a:t>
            </a:fld>
            <a:endParaRPr lang="en-US" altLang="en-US" sz="1100"/>
          </a:p>
        </p:txBody>
      </p:sp>
      <p:sp>
        <p:nvSpPr>
          <p:cNvPr id="79876" name="Rectangle 2"/>
          <p:cNvSpPr>
            <a:spLocks noGrp="1" noRot="1" noChangeAspect="1" noChangeArrowheads="1" noTextEdit="1"/>
          </p:cNvSpPr>
          <p:nvPr>
            <p:ph type="sldImg"/>
          </p:nvPr>
        </p:nvSpPr>
        <p:spPr>
          <a:xfrm>
            <a:off x="1189038" y="695325"/>
            <a:ext cx="4635500" cy="3476625"/>
          </a:xfrm>
          <a:ln/>
        </p:spPr>
      </p:sp>
      <p:sp>
        <p:nvSpPr>
          <p:cNvPr id="79877"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2119403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12813" eaLnBrk="0" hangingPunct="0">
              <a:spcBef>
                <a:spcPct val="30000"/>
              </a:spcBef>
              <a:defRPr sz="1200">
                <a:solidFill>
                  <a:schemeClr val="tx1"/>
                </a:solidFill>
                <a:latin typeface="Arial" charset="0"/>
                <a:cs typeface="Arial" charset="0"/>
              </a:defRPr>
            </a:lvl1pPr>
            <a:lvl2pPr marL="742950" indent="-285750" defTabSz="912813" eaLnBrk="0" hangingPunct="0">
              <a:spcBef>
                <a:spcPct val="30000"/>
              </a:spcBef>
              <a:defRPr sz="1200">
                <a:solidFill>
                  <a:schemeClr val="tx1"/>
                </a:solidFill>
                <a:latin typeface="Arial" charset="0"/>
                <a:cs typeface="Arial" charset="0"/>
              </a:defRPr>
            </a:lvl2pPr>
            <a:lvl3pPr marL="1143000" indent="-228600" defTabSz="912813" eaLnBrk="0" hangingPunct="0">
              <a:spcBef>
                <a:spcPct val="30000"/>
              </a:spcBef>
              <a:defRPr sz="1200">
                <a:solidFill>
                  <a:schemeClr val="tx1"/>
                </a:solidFill>
                <a:latin typeface="Arial" charset="0"/>
                <a:cs typeface="Arial" charset="0"/>
              </a:defRPr>
            </a:lvl3pPr>
            <a:lvl4pPr marL="1600200" indent="-228600" defTabSz="912813" eaLnBrk="0" hangingPunct="0">
              <a:spcBef>
                <a:spcPct val="30000"/>
              </a:spcBef>
              <a:defRPr sz="1200">
                <a:solidFill>
                  <a:schemeClr val="tx1"/>
                </a:solidFill>
                <a:latin typeface="Arial" charset="0"/>
                <a:cs typeface="Arial" charset="0"/>
              </a:defRPr>
            </a:lvl4pPr>
            <a:lvl5pPr marL="2057400" indent="-228600" defTabSz="912813" eaLnBrk="0" hangingPunct="0">
              <a:spcBef>
                <a:spcPct val="30000"/>
              </a:spcBef>
              <a:defRPr sz="1200">
                <a:solidFill>
                  <a:schemeClr val="tx1"/>
                </a:solidFill>
                <a:latin typeface="Arial" charset="0"/>
                <a:cs typeface="Arial" charset="0"/>
              </a:defRPr>
            </a:lvl5pPr>
            <a:lvl6pPr marL="2514600" indent="-228600" defTabSz="912813" eaLnBrk="0" fontAlgn="base" hangingPunct="0">
              <a:spcBef>
                <a:spcPct val="30000"/>
              </a:spcBef>
              <a:spcAft>
                <a:spcPct val="0"/>
              </a:spcAft>
              <a:defRPr sz="1200">
                <a:solidFill>
                  <a:schemeClr val="tx1"/>
                </a:solidFill>
                <a:latin typeface="Arial" charset="0"/>
                <a:cs typeface="Arial" charset="0"/>
              </a:defRPr>
            </a:lvl6pPr>
            <a:lvl7pPr marL="2971800" indent="-228600" defTabSz="912813" eaLnBrk="0" fontAlgn="base" hangingPunct="0">
              <a:spcBef>
                <a:spcPct val="30000"/>
              </a:spcBef>
              <a:spcAft>
                <a:spcPct val="0"/>
              </a:spcAft>
              <a:defRPr sz="1200">
                <a:solidFill>
                  <a:schemeClr val="tx1"/>
                </a:solidFill>
                <a:latin typeface="Arial" charset="0"/>
                <a:cs typeface="Arial" charset="0"/>
              </a:defRPr>
            </a:lvl7pPr>
            <a:lvl8pPr marL="3429000" indent="-228600" defTabSz="912813" eaLnBrk="0" fontAlgn="base" hangingPunct="0">
              <a:spcBef>
                <a:spcPct val="30000"/>
              </a:spcBef>
              <a:spcAft>
                <a:spcPct val="0"/>
              </a:spcAft>
              <a:defRPr sz="1200">
                <a:solidFill>
                  <a:schemeClr val="tx1"/>
                </a:solidFill>
                <a:latin typeface="Arial" charset="0"/>
                <a:cs typeface="Arial" charset="0"/>
              </a:defRPr>
            </a:lvl8pPr>
            <a:lvl9pPr marL="3886200" indent="-228600" defTabSz="9128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9611587-6450-464D-AF83-76EC86D3F7ED}" type="slidenum">
              <a:rPr lang="en-US" altLang="en-US"/>
              <a:pPr eaLnBrk="1" hangingPunct="1">
                <a:spcBef>
                  <a:spcPct val="0"/>
                </a:spcBef>
              </a:pPr>
              <a:t>42</a:t>
            </a:fld>
            <a:endParaRPr lang="en-US" altLang="en-US"/>
          </a:p>
        </p:txBody>
      </p:sp>
      <p:sp>
        <p:nvSpPr>
          <p:cNvPr id="80899"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8" rIns="91418" bIns="457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E437715B-04B9-4D4F-BF7D-C95957E28B3D}" type="slidenum">
              <a:rPr lang="en-US" altLang="en-US" sz="1100"/>
              <a:pPr algn="r" eaLnBrk="1" hangingPunct="1">
                <a:spcBef>
                  <a:spcPct val="0"/>
                </a:spcBef>
              </a:pPr>
              <a:t>42</a:t>
            </a:fld>
            <a:endParaRPr lang="en-US" altLang="en-US" sz="1100"/>
          </a:p>
        </p:txBody>
      </p:sp>
      <p:sp>
        <p:nvSpPr>
          <p:cNvPr id="80900" name="Rectangle 2"/>
          <p:cNvSpPr>
            <a:spLocks noGrp="1" noRot="1" noChangeAspect="1" noChangeArrowheads="1" noTextEdit="1"/>
          </p:cNvSpPr>
          <p:nvPr>
            <p:ph type="sldImg"/>
          </p:nvPr>
        </p:nvSpPr>
        <p:spPr>
          <a:xfrm>
            <a:off x="1195388" y="700088"/>
            <a:ext cx="4621212" cy="3465512"/>
          </a:xfrm>
          <a:ln/>
        </p:spPr>
      </p:sp>
      <p:sp>
        <p:nvSpPr>
          <p:cNvPr id="80901" name="Rectangle 3"/>
          <p:cNvSpPr>
            <a:spLocks noGrp="1" noChangeArrowheads="1"/>
          </p:cNvSpPr>
          <p:nvPr>
            <p:ph type="body" idx="1"/>
          </p:nvPr>
        </p:nvSpPr>
        <p:spPr>
          <a:xfrm>
            <a:off x="935038" y="4403725"/>
            <a:ext cx="5140325" cy="4171950"/>
          </a:xfrm>
          <a:noFill/>
        </p:spPr>
        <p:txBody>
          <a:bodyPr lIns="91418" tIns="45708" rIns="91418" bIns="45708"/>
          <a:lstStyle/>
          <a:p>
            <a:pPr eaLnBrk="1" hangingPunct="1"/>
            <a:r>
              <a:rPr lang="en-US" altLang="en-US"/>
              <a:t>In general simple classifiers, while they are more efficient,  they are also weaker.</a:t>
            </a:r>
          </a:p>
          <a:p>
            <a:pPr eaLnBrk="1" hangingPunct="1"/>
            <a:endParaRPr lang="en-US" altLang="en-US"/>
          </a:p>
          <a:p>
            <a:pPr eaLnBrk="1" hangingPunct="1"/>
            <a:r>
              <a:rPr lang="en-US" altLang="en-US"/>
              <a:t>We could define a computational risk hierarchy (in analogy with structural risk minimization)…</a:t>
            </a:r>
          </a:p>
          <a:p>
            <a:pPr eaLnBrk="1" hangingPunct="1"/>
            <a:r>
              <a:rPr lang="en-US" altLang="en-US"/>
              <a:t>  A nested set of  classifier classes</a:t>
            </a:r>
          </a:p>
          <a:p>
            <a:pPr eaLnBrk="1" hangingPunct="1"/>
            <a:endParaRPr lang="en-US" altLang="en-US"/>
          </a:p>
          <a:p>
            <a:pPr eaLnBrk="1" hangingPunct="1"/>
            <a:endParaRPr lang="en-US" altLang="en-US"/>
          </a:p>
          <a:p>
            <a:pPr eaLnBrk="1" hangingPunct="1"/>
            <a:endParaRPr lang="en-US" altLang="en-US"/>
          </a:p>
          <a:p>
            <a:pPr eaLnBrk="1" hangingPunct="1"/>
            <a:r>
              <a:rPr lang="en-US" altLang="en-US"/>
              <a:t>The training process is reminiscent of boosting…</a:t>
            </a:r>
          </a:p>
          <a:p>
            <a:pPr eaLnBrk="1" hangingPunct="1"/>
            <a:r>
              <a:rPr lang="en-US" altLang="en-US"/>
              <a:t>   - previous classifiers reweight the examples used to train subsequent classifiers</a:t>
            </a:r>
          </a:p>
          <a:p>
            <a:pPr eaLnBrk="1" hangingPunct="1"/>
            <a:endParaRPr lang="en-US" altLang="en-US"/>
          </a:p>
          <a:p>
            <a:pPr eaLnBrk="1" hangingPunct="1"/>
            <a:r>
              <a:rPr lang="en-US" altLang="en-US"/>
              <a:t>The goal of the training process is different</a:t>
            </a:r>
          </a:p>
          <a:p>
            <a:pPr eaLnBrk="1" hangingPunct="1"/>
            <a:r>
              <a:rPr lang="en-US" altLang="en-US"/>
              <a:t>   - instead of minimizing errors minimize false positives</a:t>
            </a:r>
          </a:p>
        </p:txBody>
      </p:sp>
    </p:spTree>
    <p:extLst>
      <p:ext uri="{BB962C8B-B14F-4D97-AF65-F5344CB8AC3E}">
        <p14:creationId xmlns:p14="http://schemas.microsoft.com/office/powerpoint/2010/main" val="3391349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98D20E11-9D57-4A90-A364-3B5FBB0AF64E}" type="slidenum">
              <a:rPr lang="en-US" altLang="en-US"/>
              <a:pPr eaLnBrk="1" hangingPunct="1">
                <a:spcBef>
                  <a:spcPct val="0"/>
                </a:spcBef>
              </a:pPr>
              <a:t>43</a:t>
            </a:fld>
            <a:endParaRPr lang="en-US" altLang="en-US"/>
          </a:p>
        </p:txBody>
      </p:sp>
      <p:sp>
        <p:nvSpPr>
          <p:cNvPr id="81923" name="Slide Image Placeholder 1"/>
          <p:cNvSpPr>
            <a:spLocks noGrp="1" noRot="1" noChangeAspect="1" noTextEdit="1"/>
          </p:cNvSpPr>
          <p:nvPr>
            <p:ph type="sldImg"/>
          </p:nvPr>
        </p:nvSpPr>
        <p:spPr>
          <a:xfrm>
            <a:off x="1189038" y="695325"/>
            <a:ext cx="4635500" cy="3476625"/>
          </a:xfrm>
          <a:ln/>
        </p:spPr>
      </p:sp>
      <p:sp>
        <p:nvSpPr>
          <p:cNvPr id="81924" name="Notes Placeholder 2"/>
          <p:cNvSpPr>
            <a:spLocks noGrp="1"/>
          </p:cNvSpPr>
          <p:nvPr>
            <p:ph type="body" idx="1"/>
          </p:nvPr>
        </p:nvSpPr>
        <p:spPr>
          <a:noFill/>
        </p:spPr>
        <p:txBody>
          <a:bodyPr lIns="93018" tIns="46508" rIns="93018" bIns="46508"/>
          <a:lstStyle/>
          <a:p>
            <a:pPr eaLnBrk="1" hangingPunct="1"/>
            <a:endParaRPr lang="en-US" altLang="en-US"/>
          </a:p>
        </p:txBody>
      </p:sp>
      <p:sp>
        <p:nvSpPr>
          <p:cNvPr id="81925" name="Slide Number Placeholder 3"/>
          <p:cNvSpPr txBox="1">
            <a:spLocks noGrp="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D41B527E-E5E3-46AA-90F0-3A32D80E74C9}" type="slidenum">
              <a:rPr lang="en-US" altLang="en-US" sz="1100"/>
              <a:pPr algn="r" eaLnBrk="1" hangingPunct="1">
                <a:spcBef>
                  <a:spcPct val="0"/>
                </a:spcBef>
              </a:pPr>
              <a:t>43</a:t>
            </a:fld>
            <a:endParaRPr lang="en-US" altLang="en-US" sz="1100"/>
          </a:p>
        </p:txBody>
      </p:sp>
    </p:spTree>
    <p:extLst>
      <p:ext uri="{BB962C8B-B14F-4D97-AF65-F5344CB8AC3E}">
        <p14:creationId xmlns:p14="http://schemas.microsoft.com/office/powerpoint/2010/main" val="352690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5DDFFF93-5625-49A0-97D3-5CFFB5324DA5}" type="slidenum">
              <a:rPr lang="en-US" altLang="en-US"/>
              <a:pPr eaLnBrk="1" hangingPunct="1">
                <a:spcBef>
                  <a:spcPct val="0"/>
                </a:spcBef>
              </a:pPr>
              <a:t>64</a:t>
            </a:fld>
            <a:endParaRPr lang="en-US" altLang="en-US"/>
          </a:p>
        </p:txBody>
      </p:sp>
      <p:sp>
        <p:nvSpPr>
          <p:cNvPr id="82947"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BFCF4AC3-ED94-4EE7-9124-F135E989885C}" type="slidenum">
              <a:rPr lang="en-US" altLang="en-US" sz="1100"/>
              <a:pPr algn="r" eaLnBrk="1" hangingPunct="1">
                <a:spcBef>
                  <a:spcPct val="0"/>
                </a:spcBef>
              </a:pPr>
              <a:t>64</a:t>
            </a:fld>
            <a:endParaRPr lang="en-US" altLang="en-US" sz="1100"/>
          </a:p>
        </p:txBody>
      </p:sp>
      <p:sp>
        <p:nvSpPr>
          <p:cNvPr id="82948" name="Rectangle 2"/>
          <p:cNvSpPr>
            <a:spLocks noGrp="1" noRot="1" noChangeAspect="1" noChangeArrowheads="1" noTextEdit="1"/>
          </p:cNvSpPr>
          <p:nvPr>
            <p:ph type="sldImg"/>
          </p:nvPr>
        </p:nvSpPr>
        <p:spPr>
          <a:xfrm>
            <a:off x="1187450" y="695325"/>
            <a:ext cx="4637088" cy="3476625"/>
          </a:xfrm>
          <a:ln/>
        </p:spPr>
      </p:sp>
      <p:sp>
        <p:nvSpPr>
          <p:cNvPr id="82949"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410665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12813" eaLnBrk="0" hangingPunct="0">
              <a:spcBef>
                <a:spcPct val="30000"/>
              </a:spcBef>
              <a:defRPr sz="1200">
                <a:solidFill>
                  <a:schemeClr val="tx1"/>
                </a:solidFill>
                <a:latin typeface="Arial" charset="0"/>
                <a:cs typeface="Arial" charset="0"/>
              </a:defRPr>
            </a:lvl1pPr>
            <a:lvl2pPr marL="742950" indent="-285750" defTabSz="912813" eaLnBrk="0" hangingPunct="0">
              <a:spcBef>
                <a:spcPct val="30000"/>
              </a:spcBef>
              <a:defRPr sz="1200">
                <a:solidFill>
                  <a:schemeClr val="tx1"/>
                </a:solidFill>
                <a:latin typeface="Arial" charset="0"/>
                <a:cs typeface="Arial" charset="0"/>
              </a:defRPr>
            </a:lvl2pPr>
            <a:lvl3pPr marL="1143000" indent="-228600" defTabSz="912813" eaLnBrk="0" hangingPunct="0">
              <a:spcBef>
                <a:spcPct val="30000"/>
              </a:spcBef>
              <a:defRPr sz="1200">
                <a:solidFill>
                  <a:schemeClr val="tx1"/>
                </a:solidFill>
                <a:latin typeface="Arial" charset="0"/>
                <a:cs typeface="Arial" charset="0"/>
              </a:defRPr>
            </a:lvl3pPr>
            <a:lvl4pPr marL="1600200" indent="-228600" defTabSz="912813" eaLnBrk="0" hangingPunct="0">
              <a:spcBef>
                <a:spcPct val="30000"/>
              </a:spcBef>
              <a:defRPr sz="1200">
                <a:solidFill>
                  <a:schemeClr val="tx1"/>
                </a:solidFill>
                <a:latin typeface="Arial" charset="0"/>
                <a:cs typeface="Arial" charset="0"/>
              </a:defRPr>
            </a:lvl4pPr>
            <a:lvl5pPr marL="2057400" indent="-228600" defTabSz="912813" eaLnBrk="0" hangingPunct="0">
              <a:spcBef>
                <a:spcPct val="30000"/>
              </a:spcBef>
              <a:defRPr sz="1200">
                <a:solidFill>
                  <a:schemeClr val="tx1"/>
                </a:solidFill>
                <a:latin typeface="Arial" charset="0"/>
                <a:cs typeface="Arial" charset="0"/>
              </a:defRPr>
            </a:lvl5pPr>
            <a:lvl6pPr marL="2514600" indent="-228600" defTabSz="912813" eaLnBrk="0" fontAlgn="base" hangingPunct="0">
              <a:spcBef>
                <a:spcPct val="30000"/>
              </a:spcBef>
              <a:spcAft>
                <a:spcPct val="0"/>
              </a:spcAft>
              <a:defRPr sz="1200">
                <a:solidFill>
                  <a:schemeClr val="tx1"/>
                </a:solidFill>
                <a:latin typeface="Arial" charset="0"/>
                <a:cs typeface="Arial" charset="0"/>
              </a:defRPr>
            </a:lvl6pPr>
            <a:lvl7pPr marL="2971800" indent="-228600" defTabSz="912813" eaLnBrk="0" fontAlgn="base" hangingPunct="0">
              <a:spcBef>
                <a:spcPct val="30000"/>
              </a:spcBef>
              <a:spcAft>
                <a:spcPct val="0"/>
              </a:spcAft>
              <a:defRPr sz="1200">
                <a:solidFill>
                  <a:schemeClr val="tx1"/>
                </a:solidFill>
                <a:latin typeface="Arial" charset="0"/>
                <a:cs typeface="Arial" charset="0"/>
              </a:defRPr>
            </a:lvl7pPr>
            <a:lvl8pPr marL="3429000" indent="-228600" defTabSz="912813" eaLnBrk="0" fontAlgn="base" hangingPunct="0">
              <a:spcBef>
                <a:spcPct val="30000"/>
              </a:spcBef>
              <a:spcAft>
                <a:spcPct val="0"/>
              </a:spcAft>
              <a:defRPr sz="1200">
                <a:solidFill>
                  <a:schemeClr val="tx1"/>
                </a:solidFill>
                <a:latin typeface="Arial" charset="0"/>
                <a:cs typeface="Arial" charset="0"/>
              </a:defRPr>
            </a:lvl8pPr>
            <a:lvl9pPr marL="3886200" indent="-228600" defTabSz="912813"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F6445374-8B38-4F58-99FF-33FB75F6632E}" type="slidenum">
              <a:rPr lang="en-US" altLang="en-US"/>
              <a:pPr eaLnBrk="1" hangingPunct="1">
                <a:spcBef>
                  <a:spcPct val="0"/>
                </a:spcBef>
              </a:pPr>
              <a:t>70</a:t>
            </a:fld>
            <a:endParaRPr lang="en-US" altLang="en-US"/>
          </a:p>
        </p:txBody>
      </p:sp>
      <p:sp>
        <p:nvSpPr>
          <p:cNvPr id="83971"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8" rIns="91418" bIns="457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906502F1-8305-4FDB-B129-3F880EBBBF51}" type="slidenum">
              <a:rPr lang="en-US" altLang="en-US" sz="1100"/>
              <a:pPr algn="r" eaLnBrk="1" hangingPunct="1">
                <a:spcBef>
                  <a:spcPct val="0"/>
                </a:spcBef>
              </a:pPr>
              <a:t>70</a:t>
            </a:fld>
            <a:endParaRPr lang="en-US" altLang="en-US" sz="1100"/>
          </a:p>
        </p:txBody>
      </p:sp>
      <p:sp>
        <p:nvSpPr>
          <p:cNvPr id="83972" name="Rectangle 2"/>
          <p:cNvSpPr>
            <a:spLocks noGrp="1" noRot="1" noChangeAspect="1" noChangeArrowheads="1" noTextEdit="1"/>
          </p:cNvSpPr>
          <p:nvPr>
            <p:ph type="sldImg"/>
          </p:nvPr>
        </p:nvSpPr>
        <p:spPr>
          <a:xfrm>
            <a:off x="1195388" y="700088"/>
            <a:ext cx="4621212" cy="3465512"/>
          </a:xfrm>
          <a:ln/>
        </p:spPr>
      </p:sp>
      <p:sp>
        <p:nvSpPr>
          <p:cNvPr id="83973" name="Rectangle 3"/>
          <p:cNvSpPr>
            <a:spLocks noGrp="1" noChangeArrowheads="1"/>
          </p:cNvSpPr>
          <p:nvPr>
            <p:ph type="body" idx="1"/>
          </p:nvPr>
        </p:nvSpPr>
        <p:spPr>
          <a:xfrm>
            <a:off x="935038" y="4403725"/>
            <a:ext cx="5140325" cy="4171950"/>
          </a:xfrm>
          <a:noFill/>
        </p:spPr>
        <p:txBody>
          <a:bodyPr lIns="91418" tIns="45708" rIns="91418" bIns="45708"/>
          <a:lstStyle/>
          <a:p>
            <a:pPr eaLnBrk="1" hangingPunct="1"/>
            <a:r>
              <a:rPr lang="en-US" altLang="en-US"/>
              <a:t>In general simple classifiers, while they are more efficient,  they are also weaker.</a:t>
            </a:r>
          </a:p>
          <a:p>
            <a:pPr eaLnBrk="1" hangingPunct="1"/>
            <a:endParaRPr lang="en-US" altLang="en-US"/>
          </a:p>
          <a:p>
            <a:pPr eaLnBrk="1" hangingPunct="1"/>
            <a:r>
              <a:rPr lang="en-US" altLang="en-US"/>
              <a:t>We could define a computational risk hierarchy (in analogy with structural risk minimization)…</a:t>
            </a:r>
          </a:p>
          <a:p>
            <a:pPr eaLnBrk="1" hangingPunct="1"/>
            <a:r>
              <a:rPr lang="en-US" altLang="en-US"/>
              <a:t>  A nested set of  classifier classes</a:t>
            </a:r>
          </a:p>
          <a:p>
            <a:pPr eaLnBrk="1" hangingPunct="1"/>
            <a:endParaRPr lang="en-US" altLang="en-US"/>
          </a:p>
          <a:p>
            <a:pPr eaLnBrk="1" hangingPunct="1"/>
            <a:endParaRPr lang="en-US" altLang="en-US"/>
          </a:p>
          <a:p>
            <a:pPr eaLnBrk="1" hangingPunct="1"/>
            <a:endParaRPr lang="en-US" altLang="en-US"/>
          </a:p>
          <a:p>
            <a:pPr eaLnBrk="1" hangingPunct="1"/>
            <a:r>
              <a:rPr lang="en-US" altLang="en-US"/>
              <a:t>The training process is reminiscent of boosting…</a:t>
            </a:r>
          </a:p>
          <a:p>
            <a:pPr eaLnBrk="1" hangingPunct="1"/>
            <a:r>
              <a:rPr lang="en-US" altLang="en-US"/>
              <a:t>   - previous classifiers reweight the examples used to train subsequent classifiers</a:t>
            </a:r>
          </a:p>
          <a:p>
            <a:pPr eaLnBrk="1" hangingPunct="1"/>
            <a:endParaRPr lang="en-US" altLang="en-US"/>
          </a:p>
          <a:p>
            <a:pPr eaLnBrk="1" hangingPunct="1"/>
            <a:r>
              <a:rPr lang="en-US" altLang="en-US"/>
              <a:t>The goal of the training process is different</a:t>
            </a:r>
          </a:p>
          <a:p>
            <a:pPr eaLnBrk="1" hangingPunct="1"/>
            <a:r>
              <a:rPr lang="en-US" altLang="en-US"/>
              <a:t>   - instead of minimizing errors minimize false positives</a:t>
            </a:r>
          </a:p>
        </p:txBody>
      </p:sp>
    </p:spTree>
    <p:extLst>
      <p:ext uri="{BB962C8B-B14F-4D97-AF65-F5344CB8AC3E}">
        <p14:creationId xmlns:p14="http://schemas.microsoft.com/office/powerpoint/2010/main" val="242246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30C18580-8D98-4422-97A8-8C28CFED2ECF}" type="slidenum">
              <a:rPr lang="en-US" altLang="en-US"/>
              <a:pPr eaLnBrk="1" hangingPunct="1">
                <a:spcBef>
                  <a:spcPct val="0"/>
                </a:spcBef>
              </a:pPr>
              <a:t>15</a:t>
            </a:fld>
            <a:endParaRPr lang="en-US" altLang="en-US"/>
          </a:p>
        </p:txBody>
      </p:sp>
      <p:sp>
        <p:nvSpPr>
          <p:cNvPr id="67587"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650F3180-4033-4586-9AAE-D4D7A78634F9}" type="slidenum">
              <a:rPr lang="en-US" altLang="en-US" sz="1100"/>
              <a:pPr algn="r" eaLnBrk="1" hangingPunct="1">
                <a:spcBef>
                  <a:spcPct val="0"/>
                </a:spcBef>
              </a:pPr>
              <a:t>15</a:t>
            </a:fld>
            <a:endParaRPr lang="en-US" altLang="en-US" sz="1100"/>
          </a:p>
        </p:txBody>
      </p:sp>
      <p:sp>
        <p:nvSpPr>
          <p:cNvPr id="67588" name="Rectangle 2"/>
          <p:cNvSpPr>
            <a:spLocks noGrp="1" noRot="1" noChangeAspect="1" noChangeArrowheads="1" noTextEdit="1"/>
          </p:cNvSpPr>
          <p:nvPr>
            <p:ph type="sldImg"/>
          </p:nvPr>
        </p:nvSpPr>
        <p:spPr>
          <a:xfrm>
            <a:off x="1195388" y="700088"/>
            <a:ext cx="4621212" cy="3465512"/>
          </a:xfrm>
          <a:ln/>
        </p:spPr>
      </p:sp>
      <p:sp>
        <p:nvSpPr>
          <p:cNvPr id="67589" name="Rectangle 3"/>
          <p:cNvSpPr>
            <a:spLocks noGrp="1" noChangeArrowheads="1"/>
          </p:cNvSpPr>
          <p:nvPr>
            <p:ph type="body" idx="1"/>
          </p:nvPr>
        </p:nvSpPr>
        <p:spPr>
          <a:xfrm>
            <a:off x="935038" y="4403725"/>
            <a:ext cx="5140325" cy="4171950"/>
          </a:xfrm>
          <a:noFill/>
        </p:spPr>
        <p:txBody>
          <a:bodyPr lIns="93018" tIns="46508" rIns="93018" bIns="46508"/>
          <a:lstStyle/>
          <a:p>
            <a:pPr eaLnBrk="1" hangingPunct="1"/>
            <a:r>
              <a:rPr lang="en-US" altLang="en-US"/>
              <a:t>For real problems results are only as good as the features used...</a:t>
            </a:r>
          </a:p>
          <a:p>
            <a:pPr eaLnBrk="1" hangingPunct="1"/>
            <a:r>
              <a:rPr lang="en-US" altLang="en-US"/>
              <a:t>    This is the main piece of ad-hoc (or domain) knowledge</a:t>
            </a:r>
          </a:p>
          <a:p>
            <a:pPr eaLnBrk="1" hangingPunct="1"/>
            <a:endParaRPr lang="en-US" altLang="en-US"/>
          </a:p>
          <a:p>
            <a:pPr eaLnBrk="1" hangingPunct="1"/>
            <a:r>
              <a:rPr lang="en-US" altLang="en-US"/>
              <a:t>Rather than the pixels,  we have selected a very large set of simple functions </a:t>
            </a:r>
          </a:p>
          <a:p>
            <a:pPr eaLnBrk="1" hangingPunct="1"/>
            <a:r>
              <a:rPr lang="en-US" altLang="en-US"/>
              <a:t>   Sensitive to edges and other critcal features of the image</a:t>
            </a:r>
          </a:p>
          <a:p>
            <a:pPr eaLnBrk="1" hangingPunct="1"/>
            <a:r>
              <a:rPr lang="en-US" altLang="en-US"/>
              <a:t>   ** At multiple scales</a:t>
            </a:r>
          </a:p>
          <a:p>
            <a:pPr eaLnBrk="1" hangingPunct="1"/>
            <a:endParaRPr lang="en-US" altLang="en-US"/>
          </a:p>
          <a:p>
            <a:pPr eaLnBrk="1" hangingPunct="1"/>
            <a:r>
              <a:rPr lang="en-US" altLang="en-US"/>
              <a:t>Since the final classifier is a perceptron it is important that the features be non-linear…  otherwise the final classifier will be a simple perceptron.</a:t>
            </a:r>
          </a:p>
          <a:p>
            <a:pPr eaLnBrk="1" hangingPunct="1"/>
            <a:endParaRPr lang="en-US" altLang="en-US"/>
          </a:p>
          <a:p>
            <a:pPr eaLnBrk="1" hangingPunct="1"/>
            <a:r>
              <a:rPr lang="en-US" altLang="en-US"/>
              <a:t>We introduce a threshold to yield binary features </a:t>
            </a:r>
          </a:p>
          <a:p>
            <a:pPr eaLnBrk="1" hangingPunct="1"/>
            <a:endParaRPr lang="en-US" altLang="en-US"/>
          </a:p>
          <a:p>
            <a:pPr eaLnBrk="1" hangingPunct="1"/>
            <a:r>
              <a:rPr lang="en-US" altLang="en-US"/>
              <a:t>    </a:t>
            </a:r>
          </a:p>
        </p:txBody>
      </p:sp>
    </p:spTree>
    <p:extLst>
      <p:ext uri="{BB962C8B-B14F-4D97-AF65-F5344CB8AC3E}">
        <p14:creationId xmlns:p14="http://schemas.microsoft.com/office/powerpoint/2010/main" val="305263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31A6B44C-5709-4A71-B540-BD41ED46B9DD}" type="slidenum">
              <a:rPr lang="en-US" altLang="en-US"/>
              <a:pPr eaLnBrk="1" hangingPunct="1">
                <a:spcBef>
                  <a:spcPct val="0"/>
                </a:spcBef>
              </a:pPr>
              <a:t>18</a:t>
            </a:fld>
            <a:endParaRPr lang="en-US" altLang="en-US"/>
          </a:p>
        </p:txBody>
      </p:sp>
      <p:sp>
        <p:nvSpPr>
          <p:cNvPr id="68611"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6CA88BCF-B5F4-434E-8586-2755ED957C7D}" type="slidenum">
              <a:rPr lang="en-US" altLang="en-US" sz="1100"/>
              <a:pPr algn="r" eaLnBrk="1" hangingPunct="1">
                <a:spcBef>
                  <a:spcPct val="0"/>
                </a:spcBef>
              </a:pPr>
              <a:t>18</a:t>
            </a:fld>
            <a:endParaRPr lang="en-US" altLang="en-US" sz="1100"/>
          </a:p>
        </p:txBody>
      </p:sp>
      <p:sp>
        <p:nvSpPr>
          <p:cNvPr id="68612" name="Rectangle 2"/>
          <p:cNvSpPr>
            <a:spLocks noGrp="1" noRot="1" noChangeAspect="1" noChangeArrowheads="1" noTextEdit="1"/>
          </p:cNvSpPr>
          <p:nvPr>
            <p:ph type="sldImg"/>
          </p:nvPr>
        </p:nvSpPr>
        <p:spPr>
          <a:xfrm>
            <a:off x="1189038" y="695325"/>
            <a:ext cx="4635500" cy="3476625"/>
          </a:xfrm>
          <a:ln/>
        </p:spPr>
      </p:sp>
      <p:sp>
        <p:nvSpPr>
          <p:cNvPr id="68613"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30011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CB619D3B-B13C-49CB-A001-37634FD24117}" type="slidenum">
              <a:rPr lang="en-US" altLang="en-US"/>
              <a:pPr eaLnBrk="1" hangingPunct="1">
                <a:spcBef>
                  <a:spcPct val="0"/>
                </a:spcBef>
              </a:pPr>
              <a:t>19</a:t>
            </a:fld>
            <a:endParaRPr lang="en-US" altLang="en-US"/>
          </a:p>
        </p:txBody>
      </p:sp>
      <p:sp>
        <p:nvSpPr>
          <p:cNvPr id="69635"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0F7F7E5-94E5-4DAE-B312-9B7680084371}" type="slidenum">
              <a:rPr lang="en-US" altLang="en-US" sz="1100"/>
              <a:pPr algn="r" eaLnBrk="1" hangingPunct="1">
                <a:spcBef>
                  <a:spcPct val="0"/>
                </a:spcBef>
              </a:pPr>
              <a:t>19</a:t>
            </a:fld>
            <a:endParaRPr lang="en-US" altLang="en-US" sz="1100"/>
          </a:p>
        </p:txBody>
      </p:sp>
      <p:sp>
        <p:nvSpPr>
          <p:cNvPr id="69636" name="Rectangle 2"/>
          <p:cNvSpPr>
            <a:spLocks noGrp="1" noRot="1" noChangeAspect="1" noChangeArrowheads="1" noTextEdit="1"/>
          </p:cNvSpPr>
          <p:nvPr>
            <p:ph type="sldImg"/>
          </p:nvPr>
        </p:nvSpPr>
        <p:spPr>
          <a:xfrm>
            <a:off x="1189038" y="695325"/>
            <a:ext cx="4635500" cy="3476625"/>
          </a:xfrm>
          <a:ln/>
        </p:spPr>
      </p:sp>
      <p:sp>
        <p:nvSpPr>
          <p:cNvPr id="69637"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2734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DD0F14D-D4C0-415D-8526-FAE216719513}" type="slidenum">
              <a:rPr lang="en-US" altLang="en-US"/>
              <a:pPr eaLnBrk="1" hangingPunct="1">
                <a:spcBef>
                  <a:spcPct val="0"/>
                </a:spcBef>
              </a:pPr>
              <a:t>21</a:t>
            </a:fld>
            <a:endParaRPr lang="en-US" altLang="en-US"/>
          </a:p>
        </p:txBody>
      </p:sp>
      <p:sp>
        <p:nvSpPr>
          <p:cNvPr id="70659" name="Slide Image Placeholder 1"/>
          <p:cNvSpPr>
            <a:spLocks noGrp="1" noRot="1" noChangeAspect="1" noTextEdit="1"/>
          </p:cNvSpPr>
          <p:nvPr>
            <p:ph type="sldImg"/>
          </p:nvPr>
        </p:nvSpPr>
        <p:spPr>
          <a:xfrm>
            <a:off x="1189038" y="695325"/>
            <a:ext cx="4635500" cy="3476625"/>
          </a:xfrm>
          <a:ln/>
        </p:spPr>
      </p:sp>
      <p:sp>
        <p:nvSpPr>
          <p:cNvPr id="70660" name="Notes Placeholder 2"/>
          <p:cNvSpPr>
            <a:spLocks noGrp="1"/>
          </p:cNvSpPr>
          <p:nvPr>
            <p:ph type="body" idx="1"/>
          </p:nvPr>
        </p:nvSpPr>
        <p:spPr>
          <a:noFill/>
        </p:spPr>
        <p:txBody>
          <a:bodyPr lIns="93018" tIns="46508" rIns="93018" bIns="46508"/>
          <a:lstStyle/>
          <a:p>
            <a:pPr eaLnBrk="1" hangingPunct="1"/>
            <a:endParaRPr lang="en-US" altLang="en-US"/>
          </a:p>
        </p:txBody>
      </p:sp>
      <p:sp>
        <p:nvSpPr>
          <p:cNvPr id="70661" name="Slide Number Placeholder 3"/>
          <p:cNvSpPr txBox="1">
            <a:spLocks noGrp="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4CCBA809-AC0E-4E44-976B-D558A901ACB6}" type="slidenum">
              <a:rPr lang="en-US" altLang="en-US" sz="1100"/>
              <a:pPr algn="r" eaLnBrk="1" hangingPunct="1">
                <a:spcBef>
                  <a:spcPct val="0"/>
                </a:spcBef>
              </a:pPr>
              <a:t>21</a:t>
            </a:fld>
            <a:endParaRPr lang="en-US" altLang="en-US" sz="1100"/>
          </a:p>
        </p:txBody>
      </p:sp>
    </p:spTree>
    <p:extLst>
      <p:ext uri="{BB962C8B-B14F-4D97-AF65-F5344CB8AC3E}">
        <p14:creationId xmlns:p14="http://schemas.microsoft.com/office/powerpoint/2010/main" val="247418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A75A219-C217-4B92-AA01-6C4C2D521903}" type="slidenum">
              <a:rPr lang="en-US" altLang="en-US"/>
              <a:pPr eaLnBrk="1" hangingPunct="1">
                <a:spcBef>
                  <a:spcPct val="0"/>
                </a:spcBef>
              </a:pPr>
              <a:t>22</a:t>
            </a:fld>
            <a:endParaRPr lang="en-US" altLang="en-US"/>
          </a:p>
        </p:txBody>
      </p:sp>
      <p:sp>
        <p:nvSpPr>
          <p:cNvPr id="71683"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1853500F-4F97-4DB1-A5D5-8EA244103FAE}" type="slidenum">
              <a:rPr lang="en-US" altLang="en-US" sz="1100"/>
              <a:pPr algn="r" eaLnBrk="1" hangingPunct="1">
                <a:spcBef>
                  <a:spcPct val="0"/>
                </a:spcBef>
              </a:pPr>
              <a:t>22</a:t>
            </a:fld>
            <a:endParaRPr lang="en-US" altLang="en-US" sz="1100"/>
          </a:p>
        </p:txBody>
      </p:sp>
      <p:sp>
        <p:nvSpPr>
          <p:cNvPr id="71684" name="Rectangle 2"/>
          <p:cNvSpPr>
            <a:spLocks noGrp="1" noRot="1" noChangeAspect="1" noChangeArrowheads="1" noTextEdit="1"/>
          </p:cNvSpPr>
          <p:nvPr>
            <p:ph type="sldImg"/>
          </p:nvPr>
        </p:nvSpPr>
        <p:spPr>
          <a:xfrm>
            <a:off x="1189038" y="695325"/>
            <a:ext cx="4635500" cy="3476625"/>
          </a:xfrm>
          <a:ln/>
        </p:spPr>
      </p:sp>
      <p:sp>
        <p:nvSpPr>
          <p:cNvPr id="71685"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252886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CB647735-0559-429B-94D4-D049AD4E4A25}" type="slidenum">
              <a:rPr lang="en-US" altLang="en-US"/>
              <a:pPr eaLnBrk="1" hangingPunct="1">
                <a:spcBef>
                  <a:spcPct val="0"/>
                </a:spcBef>
              </a:pPr>
              <a:t>24</a:t>
            </a:fld>
            <a:endParaRPr lang="en-US" altLang="en-US"/>
          </a:p>
        </p:txBody>
      </p:sp>
      <p:sp>
        <p:nvSpPr>
          <p:cNvPr id="72707"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FE681003-758C-410B-878C-9D9EEDA7A49F}" type="slidenum">
              <a:rPr lang="en-US" altLang="en-US" sz="1100"/>
              <a:pPr algn="r" eaLnBrk="1" hangingPunct="1">
                <a:spcBef>
                  <a:spcPct val="0"/>
                </a:spcBef>
              </a:pPr>
              <a:t>24</a:t>
            </a:fld>
            <a:endParaRPr lang="en-US" altLang="en-US" sz="1100"/>
          </a:p>
        </p:txBody>
      </p:sp>
      <p:sp>
        <p:nvSpPr>
          <p:cNvPr id="72708" name="Rectangle 2"/>
          <p:cNvSpPr>
            <a:spLocks noGrp="1" noRot="1" noChangeAspect="1" noChangeArrowheads="1" noTextEdit="1"/>
          </p:cNvSpPr>
          <p:nvPr>
            <p:ph type="sldImg"/>
          </p:nvPr>
        </p:nvSpPr>
        <p:spPr>
          <a:xfrm>
            <a:off x="1189038" y="695325"/>
            <a:ext cx="4635500" cy="3476625"/>
          </a:xfrm>
          <a:ln/>
        </p:spPr>
      </p:sp>
      <p:sp>
        <p:nvSpPr>
          <p:cNvPr id="72709"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3085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p:spPr>
        <p:txBody>
          <a:bodyPr/>
          <a:lstStyle/>
          <a:p>
            <a:endParaRPr lang="en-US" altLang="en-US"/>
          </a:p>
        </p:txBody>
      </p:sp>
      <p:sp>
        <p:nvSpPr>
          <p:cNvPr id="73732" name="Slide Number Placeholder 3"/>
          <p:cNvSpPr>
            <a:spLocks noGrp="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4539BFFC-CC7E-4737-98B1-CC3BB6691060}" type="slidenum">
              <a:rPr lang="en-US" altLang="en-US"/>
              <a:pPr eaLnBrk="1" hangingPunct="1">
                <a:spcBef>
                  <a:spcPct val="0"/>
                </a:spcBef>
              </a:pPr>
              <a:t>28</a:t>
            </a:fld>
            <a:endParaRPr lang="en-US" altLang="en-US"/>
          </a:p>
        </p:txBody>
      </p:sp>
    </p:spTree>
    <p:extLst>
      <p:ext uri="{BB962C8B-B14F-4D97-AF65-F5344CB8AC3E}">
        <p14:creationId xmlns:p14="http://schemas.microsoft.com/office/powerpoint/2010/main" val="3753417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1AB6A8B5-9860-4256-9E3E-969ACEE765CF}" type="slidenum">
              <a:rPr lang="en-US" altLang="en-US"/>
              <a:pPr eaLnBrk="1" hangingPunct="1">
                <a:spcBef>
                  <a:spcPct val="0"/>
                </a:spcBef>
              </a:pPr>
              <a:t>29</a:t>
            </a:fld>
            <a:endParaRPr lang="en-US" altLang="en-US"/>
          </a:p>
        </p:txBody>
      </p:sp>
      <p:sp>
        <p:nvSpPr>
          <p:cNvPr id="74755" name="Rectangle 7"/>
          <p:cNvSpPr txBox="1">
            <a:spLocks noGrp="1" noChangeArrowheads="1"/>
          </p:cNvSpPr>
          <p:nvPr/>
        </p:nvSpPr>
        <p:spPr bwMode="auto">
          <a:xfrm>
            <a:off x="3970338" y="8805863"/>
            <a:ext cx="3038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18" tIns="46508" rIns="93018" bIns="46508" anchor="b"/>
          <a:lstStyle>
            <a:lvl1pPr defTabSz="930275" eaLnBrk="0" hangingPunct="0">
              <a:spcBef>
                <a:spcPct val="30000"/>
              </a:spcBef>
              <a:defRPr sz="1200">
                <a:solidFill>
                  <a:schemeClr val="tx1"/>
                </a:solidFill>
                <a:latin typeface="Arial" charset="0"/>
                <a:cs typeface="Arial" charset="0"/>
              </a:defRPr>
            </a:lvl1pPr>
            <a:lvl2pPr marL="742950" indent="-285750" defTabSz="930275" eaLnBrk="0" hangingPunct="0">
              <a:spcBef>
                <a:spcPct val="30000"/>
              </a:spcBef>
              <a:defRPr sz="1200">
                <a:solidFill>
                  <a:schemeClr val="tx1"/>
                </a:solidFill>
                <a:latin typeface="Arial" charset="0"/>
                <a:cs typeface="Arial" charset="0"/>
              </a:defRPr>
            </a:lvl2pPr>
            <a:lvl3pPr marL="1143000" indent="-228600" defTabSz="930275" eaLnBrk="0" hangingPunct="0">
              <a:spcBef>
                <a:spcPct val="30000"/>
              </a:spcBef>
              <a:defRPr sz="1200">
                <a:solidFill>
                  <a:schemeClr val="tx1"/>
                </a:solidFill>
                <a:latin typeface="Arial" charset="0"/>
                <a:cs typeface="Arial" charset="0"/>
              </a:defRPr>
            </a:lvl3pPr>
            <a:lvl4pPr marL="1600200" indent="-228600" defTabSz="930275" eaLnBrk="0" hangingPunct="0">
              <a:spcBef>
                <a:spcPct val="30000"/>
              </a:spcBef>
              <a:defRPr sz="1200">
                <a:solidFill>
                  <a:schemeClr val="tx1"/>
                </a:solidFill>
                <a:latin typeface="Arial" charset="0"/>
                <a:cs typeface="Arial" charset="0"/>
              </a:defRPr>
            </a:lvl4pPr>
            <a:lvl5pPr marL="2057400" indent="-228600" defTabSz="930275" eaLnBrk="0" hangingPunct="0">
              <a:spcBef>
                <a:spcPct val="30000"/>
              </a:spcBef>
              <a:defRPr sz="1200">
                <a:solidFill>
                  <a:schemeClr val="tx1"/>
                </a:solidFill>
                <a:latin typeface="Arial" charset="0"/>
                <a:cs typeface="Arial" charset="0"/>
              </a:defRPr>
            </a:lvl5pPr>
            <a:lvl6pPr marL="2514600" indent="-228600" defTabSz="930275" eaLnBrk="0" fontAlgn="base" hangingPunct="0">
              <a:spcBef>
                <a:spcPct val="30000"/>
              </a:spcBef>
              <a:spcAft>
                <a:spcPct val="0"/>
              </a:spcAft>
              <a:defRPr sz="1200">
                <a:solidFill>
                  <a:schemeClr val="tx1"/>
                </a:solidFill>
                <a:latin typeface="Arial" charset="0"/>
                <a:cs typeface="Arial" charset="0"/>
              </a:defRPr>
            </a:lvl6pPr>
            <a:lvl7pPr marL="2971800" indent="-228600" defTabSz="930275" eaLnBrk="0" fontAlgn="base" hangingPunct="0">
              <a:spcBef>
                <a:spcPct val="30000"/>
              </a:spcBef>
              <a:spcAft>
                <a:spcPct val="0"/>
              </a:spcAft>
              <a:defRPr sz="1200">
                <a:solidFill>
                  <a:schemeClr val="tx1"/>
                </a:solidFill>
                <a:latin typeface="Arial" charset="0"/>
                <a:cs typeface="Arial" charset="0"/>
              </a:defRPr>
            </a:lvl7pPr>
            <a:lvl8pPr marL="3429000" indent="-228600" defTabSz="930275" eaLnBrk="0" fontAlgn="base" hangingPunct="0">
              <a:spcBef>
                <a:spcPct val="30000"/>
              </a:spcBef>
              <a:spcAft>
                <a:spcPct val="0"/>
              </a:spcAft>
              <a:defRPr sz="1200">
                <a:solidFill>
                  <a:schemeClr val="tx1"/>
                </a:solidFill>
                <a:latin typeface="Arial" charset="0"/>
                <a:cs typeface="Arial" charset="0"/>
              </a:defRPr>
            </a:lvl8pPr>
            <a:lvl9pPr marL="3886200" indent="-228600" defTabSz="930275"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7E7A105F-7BF3-4278-A07D-B606A1701183}" type="slidenum">
              <a:rPr lang="en-US" altLang="en-US" sz="1100"/>
              <a:pPr algn="r" eaLnBrk="1" hangingPunct="1">
                <a:spcBef>
                  <a:spcPct val="0"/>
                </a:spcBef>
              </a:pPr>
              <a:t>29</a:t>
            </a:fld>
            <a:endParaRPr lang="en-US" altLang="en-US" sz="1100"/>
          </a:p>
        </p:txBody>
      </p:sp>
      <p:sp>
        <p:nvSpPr>
          <p:cNvPr id="74756" name="Rectangle 2"/>
          <p:cNvSpPr>
            <a:spLocks noGrp="1" noRot="1" noChangeAspect="1" noChangeArrowheads="1" noTextEdit="1"/>
          </p:cNvSpPr>
          <p:nvPr>
            <p:ph type="sldImg"/>
          </p:nvPr>
        </p:nvSpPr>
        <p:spPr>
          <a:xfrm>
            <a:off x="1189038" y="695325"/>
            <a:ext cx="4635500" cy="3476625"/>
          </a:xfrm>
          <a:ln/>
        </p:spPr>
      </p:sp>
      <p:sp>
        <p:nvSpPr>
          <p:cNvPr id="74757" name="Rectangle 3"/>
          <p:cNvSpPr>
            <a:spLocks noGrp="1" noChangeArrowheads="1"/>
          </p:cNvSpPr>
          <p:nvPr>
            <p:ph type="body" idx="1"/>
          </p:nvPr>
        </p:nvSpPr>
        <p:spPr>
          <a:noFill/>
        </p:spPr>
        <p:txBody>
          <a:bodyPr lIns="93018" tIns="46508" rIns="93018" bIns="46508"/>
          <a:lstStyle/>
          <a:p>
            <a:pPr eaLnBrk="1" hangingPunct="1"/>
            <a:endParaRPr lang="en-US" altLang="en-US"/>
          </a:p>
        </p:txBody>
      </p:sp>
    </p:spTree>
    <p:extLst>
      <p:ext uri="{BB962C8B-B14F-4D97-AF65-F5344CB8AC3E}">
        <p14:creationId xmlns:p14="http://schemas.microsoft.com/office/powerpoint/2010/main" val="316284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 name="Slide Number Placeholder 5"/>
          <p:cNvSpPr>
            <a:spLocks noGrp="1"/>
          </p:cNvSpPr>
          <p:nvPr>
            <p:ph type="sldNum" sz="quarter" idx="12"/>
          </p:nvPr>
        </p:nvSpPr>
        <p:spPr/>
        <p:txBody>
          <a:bodyPr/>
          <a:lstStyle/>
          <a:p>
            <a:fld id="{DE87D5C6-B592-4510-A52B-431174D34712}" type="slidenum">
              <a:rPr lang="en-US" altLang="en-US" smtClean="0"/>
              <a:pPr/>
              <a:t>‹#›</a:t>
            </a:fld>
            <a:endParaRPr lang="en-US" altLang="en-US"/>
          </a:p>
        </p:txBody>
      </p:sp>
    </p:spTree>
    <p:extLst>
      <p:ext uri="{BB962C8B-B14F-4D97-AF65-F5344CB8AC3E}">
        <p14:creationId xmlns:p14="http://schemas.microsoft.com/office/powerpoint/2010/main" val="261884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 name="Slide Number Placeholder 5"/>
          <p:cNvSpPr>
            <a:spLocks noGrp="1"/>
          </p:cNvSpPr>
          <p:nvPr>
            <p:ph type="sldNum" sz="quarter" idx="12"/>
          </p:nvPr>
        </p:nvSpPr>
        <p:spPr/>
        <p:txBody>
          <a:bodyPr/>
          <a:lstStyle/>
          <a:p>
            <a:fld id="{A8170402-3A8E-4B43-A4FE-F840F1931129}" type="slidenum">
              <a:rPr lang="en-US" altLang="en-US" smtClean="0"/>
              <a:pPr/>
              <a:t>‹#›</a:t>
            </a:fld>
            <a:endParaRPr lang="en-US" altLang="en-US"/>
          </a:p>
        </p:txBody>
      </p:sp>
    </p:spTree>
    <p:extLst>
      <p:ext uri="{BB962C8B-B14F-4D97-AF65-F5344CB8AC3E}">
        <p14:creationId xmlns:p14="http://schemas.microsoft.com/office/powerpoint/2010/main" val="253787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 name="Slide Number Placeholder 5"/>
          <p:cNvSpPr>
            <a:spLocks noGrp="1"/>
          </p:cNvSpPr>
          <p:nvPr>
            <p:ph type="sldNum" sz="quarter" idx="12"/>
          </p:nvPr>
        </p:nvSpPr>
        <p:spPr/>
        <p:txBody>
          <a:bodyPr/>
          <a:lstStyle/>
          <a:p>
            <a:fld id="{EF890CF4-BA2B-455E-86BA-9020A4029C08}" type="slidenum">
              <a:rPr lang="en-US" altLang="en-US" smtClean="0"/>
              <a:pPr/>
              <a:t>‹#›</a:t>
            </a:fld>
            <a:endParaRPr lang="en-US" altLang="en-US"/>
          </a:p>
        </p:txBody>
      </p:sp>
    </p:spTree>
    <p:extLst>
      <p:ext uri="{BB962C8B-B14F-4D97-AF65-F5344CB8AC3E}">
        <p14:creationId xmlns:p14="http://schemas.microsoft.com/office/powerpoint/2010/main" val="336284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Object recogntiion (for 22-23) v2.a</a:t>
            </a:r>
          </a:p>
        </p:txBody>
      </p:sp>
      <p:sp>
        <p:nvSpPr>
          <p:cNvPr id="7" name="Rectangle 6"/>
          <p:cNvSpPr>
            <a:spLocks noGrp="1" noChangeArrowheads="1"/>
          </p:cNvSpPr>
          <p:nvPr>
            <p:ph type="sldNum" sz="quarter" idx="12"/>
          </p:nvPr>
        </p:nvSpPr>
        <p:spPr>
          <a:ln/>
        </p:spPr>
        <p:txBody>
          <a:bodyPr/>
          <a:lstStyle>
            <a:lvl1pPr>
              <a:defRPr/>
            </a:lvl1pPr>
          </a:lstStyle>
          <a:p>
            <a:fld id="{175C94BE-4002-4A45-92ED-C217C67DE9D6}" type="slidenum">
              <a:rPr lang="en-US" altLang="en-US"/>
              <a:pPr/>
              <a:t>‹#›</a:t>
            </a:fld>
            <a:endParaRPr lang="en-US" altLang="en-US"/>
          </a:p>
        </p:txBody>
      </p:sp>
    </p:spTree>
    <p:extLst>
      <p:ext uri="{BB962C8B-B14F-4D97-AF65-F5344CB8AC3E}">
        <p14:creationId xmlns:p14="http://schemas.microsoft.com/office/powerpoint/2010/main" val="2514333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zh-CN"/>
              <a:t>Object recogntiion (for 22-23) v2.a</a:t>
            </a:r>
          </a:p>
        </p:txBody>
      </p:sp>
      <p:sp>
        <p:nvSpPr>
          <p:cNvPr id="8" name="Rectangle 6"/>
          <p:cNvSpPr>
            <a:spLocks noGrp="1" noChangeArrowheads="1"/>
          </p:cNvSpPr>
          <p:nvPr>
            <p:ph type="sldNum" sz="quarter" idx="12"/>
          </p:nvPr>
        </p:nvSpPr>
        <p:spPr>
          <a:ln/>
        </p:spPr>
        <p:txBody>
          <a:bodyPr/>
          <a:lstStyle>
            <a:lvl1pPr>
              <a:defRPr/>
            </a:lvl1pPr>
          </a:lstStyle>
          <a:p>
            <a:fld id="{763915C3-F9CD-422C-B9AD-663F818BA6FF}" type="slidenum">
              <a:rPr lang="en-US" altLang="en-US"/>
              <a:pPr/>
              <a:t>‹#›</a:t>
            </a:fld>
            <a:endParaRPr lang="en-US" altLang="en-US"/>
          </a:p>
        </p:txBody>
      </p:sp>
    </p:spTree>
    <p:extLst>
      <p:ext uri="{BB962C8B-B14F-4D97-AF65-F5344CB8AC3E}">
        <p14:creationId xmlns:p14="http://schemas.microsoft.com/office/powerpoint/2010/main" val="112706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 name="Slide Number Placeholder 5"/>
          <p:cNvSpPr>
            <a:spLocks noGrp="1"/>
          </p:cNvSpPr>
          <p:nvPr>
            <p:ph type="sldNum" sz="quarter" idx="12"/>
          </p:nvPr>
        </p:nvSpPr>
        <p:spPr/>
        <p:txBody>
          <a:bodyPr/>
          <a:lstStyle/>
          <a:p>
            <a:fld id="{946565EE-6D06-4FE9-982E-616E3F73370E}" type="slidenum">
              <a:rPr lang="en-US" altLang="en-US" smtClean="0"/>
              <a:pPr/>
              <a:t>‹#›</a:t>
            </a:fld>
            <a:endParaRPr lang="en-US" altLang="en-US"/>
          </a:p>
        </p:txBody>
      </p:sp>
    </p:spTree>
    <p:extLst>
      <p:ext uri="{BB962C8B-B14F-4D97-AF65-F5344CB8AC3E}">
        <p14:creationId xmlns:p14="http://schemas.microsoft.com/office/powerpoint/2010/main" val="15794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 name="Slide Number Placeholder 5"/>
          <p:cNvSpPr>
            <a:spLocks noGrp="1"/>
          </p:cNvSpPr>
          <p:nvPr>
            <p:ph type="sldNum" sz="quarter" idx="12"/>
          </p:nvPr>
        </p:nvSpPr>
        <p:spPr/>
        <p:txBody>
          <a:bodyPr/>
          <a:lstStyle/>
          <a:p>
            <a:fld id="{08A7BA6C-F682-46BC-B542-68393132812D}" type="slidenum">
              <a:rPr lang="en-US" altLang="en-US" smtClean="0"/>
              <a:pPr/>
              <a:t>‹#›</a:t>
            </a:fld>
            <a:endParaRPr lang="en-US" altLang="en-US"/>
          </a:p>
        </p:txBody>
      </p:sp>
    </p:spTree>
    <p:extLst>
      <p:ext uri="{BB962C8B-B14F-4D97-AF65-F5344CB8AC3E}">
        <p14:creationId xmlns:p14="http://schemas.microsoft.com/office/powerpoint/2010/main" val="48900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7" name="Slide Number Placeholder 6"/>
          <p:cNvSpPr>
            <a:spLocks noGrp="1"/>
          </p:cNvSpPr>
          <p:nvPr>
            <p:ph type="sldNum" sz="quarter" idx="12"/>
          </p:nvPr>
        </p:nvSpPr>
        <p:spPr/>
        <p:txBody>
          <a:bodyPr/>
          <a:lstStyle/>
          <a:p>
            <a:fld id="{AC182FD4-807A-4CFB-8CA2-1F2EB6A4FC51}" type="slidenum">
              <a:rPr lang="en-US" altLang="en-US" smtClean="0"/>
              <a:pPr/>
              <a:t>‹#›</a:t>
            </a:fld>
            <a:endParaRPr lang="en-US" altLang="en-US"/>
          </a:p>
        </p:txBody>
      </p:sp>
    </p:spTree>
    <p:extLst>
      <p:ext uri="{BB962C8B-B14F-4D97-AF65-F5344CB8AC3E}">
        <p14:creationId xmlns:p14="http://schemas.microsoft.com/office/powerpoint/2010/main" val="250444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pPr>
              <a:defRPr/>
            </a:pPr>
            <a:r>
              <a:rPr lang="en-US" altLang="zh-CN"/>
              <a:t>Object recogntiion (for 22-23) v2.a</a:t>
            </a:r>
          </a:p>
        </p:txBody>
      </p:sp>
      <p:sp>
        <p:nvSpPr>
          <p:cNvPr id="9" name="Slide Number Placeholder 8"/>
          <p:cNvSpPr>
            <a:spLocks noGrp="1"/>
          </p:cNvSpPr>
          <p:nvPr>
            <p:ph type="sldNum" sz="quarter" idx="12"/>
          </p:nvPr>
        </p:nvSpPr>
        <p:spPr/>
        <p:txBody>
          <a:bodyPr/>
          <a:lstStyle/>
          <a:p>
            <a:fld id="{692D8BB4-A9B1-43A6-ADEE-DD44ADA7D97F}" type="slidenum">
              <a:rPr lang="en-US" altLang="en-US" smtClean="0"/>
              <a:pPr/>
              <a:t>‹#›</a:t>
            </a:fld>
            <a:endParaRPr lang="en-US" altLang="en-US"/>
          </a:p>
        </p:txBody>
      </p:sp>
    </p:spTree>
    <p:extLst>
      <p:ext uri="{BB962C8B-B14F-4D97-AF65-F5344CB8AC3E}">
        <p14:creationId xmlns:p14="http://schemas.microsoft.com/office/powerpoint/2010/main" val="339901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5" name="Slide Number Placeholder 4"/>
          <p:cNvSpPr>
            <a:spLocks noGrp="1"/>
          </p:cNvSpPr>
          <p:nvPr>
            <p:ph type="sldNum" sz="quarter" idx="12"/>
          </p:nvPr>
        </p:nvSpPr>
        <p:spPr/>
        <p:txBody>
          <a:bodyPr/>
          <a:lstStyle/>
          <a:p>
            <a:fld id="{9638326E-E419-4214-A0DB-7D9E3D0C3E43}" type="slidenum">
              <a:rPr lang="en-US" altLang="en-US" smtClean="0"/>
              <a:pPr/>
              <a:t>‹#›</a:t>
            </a:fld>
            <a:endParaRPr lang="en-US" altLang="en-US"/>
          </a:p>
        </p:txBody>
      </p:sp>
    </p:spTree>
    <p:extLst>
      <p:ext uri="{BB962C8B-B14F-4D97-AF65-F5344CB8AC3E}">
        <p14:creationId xmlns:p14="http://schemas.microsoft.com/office/powerpoint/2010/main" val="132723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pPr>
              <a:defRPr/>
            </a:pPr>
            <a:r>
              <a:rPr lang="en-US" altLang="zh-CN"/>
              <a:t>Object recogntiion (for 22-23) v2.a</a:t>
            </a:r>
          </a:p>
        </p:txBody>
      </p:sp>
      <p:sp>
        <p:nvSpPr>
          <p:cNvPr id="4" name="Slide Number Placeholder 3"/>
          <p:cNvSpPr>
            <a:spLocks noGrp="1"/>
          </p:cNvSpPr>
          <p:nvPr>
            <p:ph type="sldNum" sz="quarter" idx="12"/>
          </p:nvPr>
        </p:nvSpPr>
        <p:spPr/>
        <p:txBody>
          <a:bodyPr/>
          <a:lstStyle/>
          <a:p>
            <a:fld id="{86CD7CB2-D8DB-4216-A097-039AB6AC16DA}" type="slidenum">
              <a:rPr lang="en-US" altLang="en-US" smtClean="0"/>
              <a:pPr/>
              <a:t>‹#›</a:t>
            </a:fld>
            <a:endParaRPr lang="en-US" altLang="en-US"/>
          </a:p>
        </p:txBody>
      </p:sp>
    </p:spTree>
    <p:extLst>
      <p:ext uri="{BB962C8B-B14F-4D97-AF65-F5344CB8AC3E}">
        <p14:creationId xmlns:p14="http://schemas.microsoft.com/office/powerpoint/2010/main" val="373677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7" name="Slide Number Placeholder 6"/>
          <p:cNvSpPr>
            <a:spLocks noGrp="1"/>
          </p:cNvSpPr>
          <p:nvPr>
            <p:ph type="sldNum" sz="quarter" idx="12"/>
          </p:nvPr>
        </p:nvSpPr>
        <p:spPr/>
        <p:txBody>
          <a:bodyPr/>
          <a:lstStyle/>
          <a:p>
            <a:fld id="{52D70BCA-016D-4BA0-83E3-549AECBECB9D}" type="slidenum">
              <a:rPr lang="en-US" altLang="en-US" smtClean="0"/>
              <a:pPr/>
              <a:t>‹#›</a:t>
            </a:fld>
            <a:endParaRPr lang="en-US" altLang="en-US"/>
          </a:p>
        </p:txBody>
      </p:sp>
    </p:spTree>
    <p:extLst>
      <p:ext uri="{BB962C8B-B14F-4D97-AF65-F5344CB8AC3E}">
        <p14:creationId xmlns:p14="http://schemas.microsoft.com/office/powerpoint/2010/main" val="98787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7" name="Slide Number Placeholder 6"/>
          <p:cNvSpPr>
            <a:spLocks noGrp="1"/>
          </p:cNvSpPr>
          <p:nvPr>
            <p:ph type="sldNum" sz="quarter" idx="12"/>
          </p:nvPr>
        </p:nvSpPr>
        <p:spPr/>
        <p:txBody>
          <a:bodyPr/>
          <a:lstStyle/>
          <a:p>
            <a:fld id="{0500D8B2-3D1D-4C74-86D7-BDEC9E99064E}" type="slidenum">
              <a:rPr lang="en-US" altLang="en-US" smtClean="0"/>
              <a:pPr/>
              <a:t>‹#›</a:t>
            </a:fld>
            <a:endParaRPr lang="en-US" altLang="en-US"/>
          </a:p>
        </p:txBody>
      </p:sp>
    </p:spTree>
    <p:extLst>
      <p:ext uri="{BB962C8B-B14F-4D97-AF65-F5344CB8AC3E}">
        <p14:creationId xmlns:p14="http://schemas.microsoft.com/office/powerpoint/2010/main" val="332658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Object recogntiion (for 22-23) v2.a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6C14A-D26B-410F-A8F6-35FC52A83DE7}" type="slidenum">
              <a:rPr lang="en-US" altLang="en-US" smtClean="0"/>
              <a:pPr/>
              <a:t>‹#›</a:t>
            </a:fld>
            <a:endParaRPr lang="en-US" altLang="en-US"/>
          </a:p>
        </p:txBody>
      </p:sp>
    </p:spTree>
    <p:extLst>
      <p:ext uri="{BB962C8B-B14F-4D97-AF65-F5344CB8AC3E}">
        <p14:creationId xmlns:p14="http://schemas.microsoft.com/office/powerpoint/2010/main" val="2071297183"/>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1.jpeg"/><Relationship Id="rId5" Type="http://schemas.openxmlformats.org/officeDocument/2006/relationships/image" Target="../media/image9.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ackoverflow.com/questions/1707620/viola-jones-face-detection-claims-180k-features"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2" Type="http://schemas.openxmlformats.org/officeDocument/2006/relationships/hyperlink" Target="http://stackoverflow.com/questions/1707620/viola-jones-face-detection-claims-180k-featur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tackoverflow.com/questions/1707620/viola-jones-face-detection-claims-180k-features"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tackoverflow.com/questions/1707620/viola-jones-face-detection-claims-180k-feature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en.wikipedia.org/wiki/Precision_and_recall" TargetMode="External"/><Relationship Id="rId7" Type="http://schemas.openxmlformats.org/officeDocument/2006/relationships/hyperlink" Target="https://freeimage.eu/ca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www.newsofmillcreek.com/content/forever-home-dog-week-river" TargetMode="External"/><Relationship Id="rId4" Type="http://schemas.openxmlformats.org/officeDocument/2006/relationships/hyperlink" Target="https://www.dataschool.io/simple-guide-to-confusion-matrix-terminology/" TargetMode="Externa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p:txBody>
          <a:bodyPr/>
          <a:lstStyle/>
          <a:p>
            <a:pPr eaLnBrk="1" hangingPunct="1"/>
            <a:r>
              <a:rPr lang="en-US" altLang="en-US" dirty="0"/>
              <a:t>Ch. 7: Face detection</a:t>
            </a:r>
          </a:p>
        </p:txBody>
      </p:sp>
      <p:sp>
        <p:nvSpPr>
          <p:cNvPr id="3077" name="Rectangle 3"/>
          <p:cNvSpPr>
            <a:spLocks noGrp="1" noChangeArrowheads="1"/>
          </p:cNvSpPr>
          <p:nvPr>
            <p:ph type="subTitle" idx="1"/>
          </p:nvPr>
        </p:nvSpPr>
        <p:spPr/>
        <p:txBody>
          <a:bodyPr/>
          <a:lstStyle/>
          <a:p>
            <a:pPr eaLnBrk="1" hangingPunct="1"/>
            <a:r>
              <a:rPr lang="en-US" altLang="en-US" dirty="0"/>
              <a:t>KH Wong</a:t>
            </a:r>
          </a:p>
        </p:txBody>
      </p:sp>
      <p:sp>
        <p:nvSpPr>
          <p:cNvPr id="6" name="Footer Placeholder 5"/>
          <p:cNvSpPr>
            <a:spLocks noGrp="1" noChangeArrowheads="1"/>
          </p:cNvSpPr>
          <p:nvPr>
            <p:ph type="ftr" sz="quarter" idx="11"/>
          </p:nvPr>
        </p:nvSpPr>
        <p:spPr/>
        <p:txBody>
          <a:bodyPr/>
          <a:lstStyle/>
          <a:p>
            <a:pPr>
              <a:defRPr/>
            </a:pPr>
            <a:r>
              <a:rPr lang="en-US" altLang="zh-CN"/>
              <a:t>Object recogntiion (for 22-23) v2.a</a:t>
            </a:r>
          </a:p>
        </p:txBody>
      </p:sp>
      <p:sp>
        <p:nvSpPr>
          <p:cNvPr id="3075" name="Slide Number Placeholder 6"/>
          <p:cNvSpPr>
            <a:spLocks noGrp="1" noChangeArrowheads="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97B6BA1-095D-4D2D-85D5-7D606D04FC7A}" type="slidenum">
              <a:rPr lang="en-US" altLang="en-US" sz="1200">
                <a:latin typeface="Garamond" pitchFamily="18" charset="0"/>
              </a:rPr>
              <a:pPr eaLnBrk="1" hangingPunct="1">
                <a:spcBef>
                  <a:spcPct val="0"/>
                </a:spcBef>
                <a:buClrTx/>
                <a:buSzTx/>
                <a:buFontTx/>
                <a:buNone/>
              </a:pPr>
              <a:t>1</a:t>
            </a:fld>
            <a:endParaRPr lang="en-US" altLang="en-US" sz="1200">
              <a:latin typeface="Garamond" pitchFamily="18" charset="0"/>
            </a:endParaRPr>
          </a:p>
        </p:txBody>
      </p:sp>
      <p:sp>
        <p:nvSpPr>
          <p:cNvPr id="3078" name="Text Box 4"/>
          <p:cNvSpPr txBox="1">
            <a:spLocks noChangeArrowheads="1"/>
          </p:cNvSpPr>
          <p:nvPr/>
        </p:nvSpPr>
        <p:spPr bwMode="auto">
          <a:xfrm>
            <a:off x="1508125" y="5218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evaluate classifiers</a:t>
            </a:r>
          </a:p>
        </p:txBody>
      </p:sp>
      <p:sp>
        <p:nvSpPr>
          <p:cNvPr id="3" name="Content Placeholder 2"/>
          <p:cNvSpPr>
            <a:spLocks noGrp="1"/>
          </p:cNvSpPr>
          <p:nvPr>
            <p:ph sz="half" idx="1"/>
          </p:nvPr>
        </p:nvSpPr>
        <p:spPr/>
        <p:txBody>
          <a:bodyPr>
            <a:normAutofit fontScale="92500" lnSpcReduction="20000"/>
          </a:bodyPr>
          <a:lstStyle/>
          <a:p>
            <a:pPr fontAlgn="base"/>
            <a:r>
              <a:rPr lang="en-US" b="1" i="1" dirty="0">
                <a:solidFill>
                  <a:srgbClr val="00B050"/>
                </a:solidFill>
              </a:rPr>
              <a:t>A summary:</a:t>
            </a:r>
          </a:p>
          <a:p>
            <a:pPr lvl="1" fontAlgn="base"/>
            <a:endParaRPr lang="en-US" i="1" dirty="0">
              <a:solidFill>
                <a:srgbClr val="00B050"/>
              </a:solidFill>
            </a:endParaRPr>
          </a:p>
          <a:p>
            <a:pPr lvl="1" fontAlgn="base"/>
            <a:r>
              <a:rPr lang="en-US" b="1" i="1" dirty="0">
                <a:solidFill>
                  <a:srgbClr val="00B050"/>
                </a:solidFill>
              </a:rPr>
              <a:t>True Positives (TP)</a:t>
            </a:r>
            <a:r>
              <a:rPr lang="en-US" i="1" dirty="0">
                <a:solidFill>
                  <a:srgbClr val="00B050"/>
                </a:solidFill>
              </a:rPr>
              <a:t> </a:t>
            </a:r>
          </a:p>
          <a:p>
            <a:pPr lvl="1" fontAlgn="base"/>
            <a:r>
              <a:rPr lang="en-US" b="1" i="1" dirty="0">
                <a:solidFill>
                  <a:srgbClr val="00B050"/>
                </a:solidFill>
              </a:rPr>
              <a:t>True Negatives (TN)</a:t>
            </a:r>
          </a:p>
          <a:p>
            <a:pPr lvl="1" fontAlgn="base"/>
            <a:r>
              <a:rPr lang="en-US" b="1" i="1" dirty="0">
                <a:solidFill>
                  <a:srgbClr val="FF0000"/>
                </a:solidFill>
              </a:rPr>
              <a:t>False Positives (FP)</a:t>
            </a:r>
            <a:r>
              <a:rPr lang="en-US" i="1" dirty="0">
                <a:solidFill>
                  <a:srgbClr val="FF0000"/>
                </a:solidFill>
              </a:rPr>
              <a:t> </a:t>
            </a:r>
          </a:p>
          <a:p>
            <a:pPr lvl="1" fontAlgn="base"/>
            <a:r>
              <a:rPr lang="en-US" b="1" i="1" dirty="0">
                <a:solidFill>
                  <a:srgbClr val="FF0000"/>
                </a:solidFill>
              </a:rPr>
              <a:t>False Negatives (FN)</a:t>
            </a:r>
          </a:p>
          <a:p>
            <a:pPr lvl="1" fontAlgn="base"/>
            <a:r>
              <a:rPr lang="en-US" b="1" dirty="0"/>
              <a:t>Accuracy</a:t>
            </a:r>
            <a:r>
              <a:rPr lang="en-US" dirty="0"/>
              <a:t>  = (TP+TN)/(TP+TN+FP+FN)</a:t>
            </a:r>
          </a:p>
          <a:p>
            <a:pPr lvl="1" fontAlgn="base"/>
            <a:r>
              <a:rPr lang="en-US" b="1" dirty="0"/>
              <a:t>Precision</a:t>
            </a:r>
            <a:r>
              <a:rPr lang="en-US" dirty="0"/>
              <a:t>  = TP/(TP+FP)</a:t>
            </a:r>
          </a:p>
          <a:p>
            <a:pPr lvl="1" fontAlgn="base"/>
            <a:r>
              <a:rPr lang="en-US" b="1" dirty="0"/>
              <a:t>Recall=</a:t>
            </a:r>
            <a:r>
              <a:rPr lang="en-US" dirty="0"/>
              <a:t> TP/(TP+FN)</a:t>
            </a:r>
          </a:p>
          <a:p>
            <a:pPr lvl="1" fontAlgn="base"/>
            <a:r>
              <a:rPr lang="en-US" b="1" dirty="0"/>
              <a:t>F1 score</a:t>
            </a:r>
            <a:r>
              <a:rPr lang="en-US" dirty="0"/>
              <a:t> = 2*(Recall * Precision) / (Recall + Precision)</a:t>
            </a:r>
          </a:p>
          <a:p>
            <a:pPr lvl="1" fontAlgn="base"/>
            <a:endParaRPr lang="en-US" dirty="0"/>
          </a:p>
        </p:txBody>
      </p:sp>
      <p:sp>
        <p:nvSpPr>
          <p:cNvPr id="6" name="Content Placeholder 5">
            <a:extLst>
              <a:ext uri="{FF2B5EF4-FFF2-40B4-BE49-F238E27FC236}">
                <a16:creationId xmlns:a16="http://schemas.microsoft.com/office/drawing/2014/main" id="{3B5CBFA0-E5EA-46E0-B436-0FECE6786FEA}"/>
              </a:ext>
            </a:extLst>
          </p:cNvPr>
          <p:cNvSpPr>
            <a:spLocks noGrp="1"/>
          </p:cNvSpPr>
          <p:nvPr>
            <p:ph sz="half" idx="2"/>
          </p:nvPr>
        </p:nvSpPr>
        <p:spPr>
          <a:xfrm>
            <a:off x="4629149" y="1825625"/>
            <a:ext cx="4276725" cy="4351338"/>
          </a:xfrm>
        </p:spPr>
        <p:txBody>
          <a:bodyPr>
            <a:normAutofit fontScale="92500" lnSpcReduction="20000"/>
          </a:bodyPr>
          <a:lstStyle/>
          <a:p>
            <a:r>
              <a:rPr lang="en-US" sz="2200" b="0" i="0" dirty="0">
                <a:solidFill>
                  <a:srgbClr val="202122"/>
                </a:solidFill>
                <a:effectLst/>
                <a:latin typeface="Arial" panose="020B0604020202020204" pitchFamily="34" charset="0"/>
              </a:rPr>
              <a:t>I</a:t>
            </a:r>
            <a:r>
              <a:rPr lang="en-US" sz="2200" dirty="0">
                <a:solidFill>
                  <a:srgbClr val="202124"/>
                </a:solidFill>
                <a:latin typeface="arial" panose="020B0604020202020204" pitchFamily="34" charset="0"/>
              </a:rPr>
              <a:t>n program x example</a:t>
            </a:r>
          </a:p>
          <a:p>
            <a:r>
              <a:rPr lang="en-US" sz="2200" dirty="0">
                <a:solidFill>
                  <a:srgbClr val="202124"/>
                </a:solidFill>
                <a:latin typeface="arial" panose="020B0604020202020204" pitchFamily="34" charset="0"/>
              </a:rPr>
              <a:t>TP =5</a:t>
            </a:r>
          </a:p>
          <a:p>
            <a:r>
              <a:rPr lang="en-US" sz="2200" dirty="0">
                <a:solidFill>
                  <a:srgbClr val="202124"/>
                </a:solidFill>
                <a:latin typeface="arial" panose="020B0604020202020204" pitchFamily="34" charset="0"/>
              </a:rPr>
              <a:t>FP=3</a:t>
            </a:r>
          </a:p>
          <a:p>
            <a:r>
              <a:rPr lang="en-US" sz="2200" dirty="0">
                <a:solidFill>
                  <a:srgbClr val="202124"/>
                </a:solidFill>
                <a:latin typeface="arial" panose="020B0604020202020204" pitchFamily="34" charset="0"/>
              </a:rPr>
              <a:t>FN=7</a:t>
            </a:r>
          </a:p>
          <a:p>
            <a:r>
              <a:rPr lang="en-US" sz="2200" dirty="0">
                <a:solidFill>
                  <a:srgbClr val="202124"/>
                </a:solidFill>
                <a:latin typeface="arial" panose="020B0604020202020204" pitchFamily="34" charset="0"/>
              </a:rPr>
              <a:t>TN=7</a:t>
            </a:r>
          </a:p>
          <a:p>
            <a:r>
              <a:rPr lang="en-US" sz="2200" dirty="0">
                <a:solidFill>
                  <a:srgbClr val="202124"/>
                </a:solidFill>
                <a:latin typeface="arial" panose="020B0604020202020204" pitchFamily="34" charset="0"/>
              </a:rPr>
              <a:t>Accuracy=(5+7)/(5+3+7+7)=0.545</a:t>
            </a:r>
          </a:p>
          <a:p>
            <a:r>
              <a:rPr lang="en-US" sz="2200" dirty="0">
                <a:solidFill>
                  <a:srgbClr val="202124"/>
                </a:solidFill>
                <a:latin typeface="arial" panose="020B0604020202020204" pitchFamily="34" charset="0"/>
              </a:rPr>
              <a:t>Precision=5/(5+3)=0.625</a:t>
            </a:r>
          </a:p>
          <a:p>
            <a:r>
              <a:rPr lang="en-US" sz="2200" dirty="0">
                <a:solidFill>
                  <a:srgbClr val="202124"/>
                </a:solidFill>
                <a:latin typeface="arial" panose="020B0604020202020204" pitchFamily="34" charset="0"/>
              </a:rPr>
              <a:t>Recall=5/(5+7)=0.4166</a:t>
            </a:r>
          </a:p>
          <a:p>
            <a:r>
              <a:rPr lang="en-US" sz="2200" dirty="0">
                <a:solidFill>
                  <a:srgbClr val="202124"/>
                </a:solidFill>
                <a:latin typeface="arial" panose="020B0604020202020204" pitchFamily="34" charset="0"/>
              </a:rPr>
              <a:t>F1 score=</a:t>
            </a:r>
          </a:p>
          <a:p>
            <a:r>
              <a:rPr lang="en-US" sz="2200" dirty="0">
                <a:solidFill>
                  <a:srgbClr val="202124"/>
                </a:solidFill>
                <a:latin typeface="arial" panose="020B0604020202020204" pitchFamily="34" charset="0"/>
              </a:rPr>
              <a:t>2*(0.4166* 0.625)/(0.4166+ 0.625)</a:t>
            </a:r>
          </a:p>
          <a:p>
            <a:r>
              <a:rPr lang="en-US" sz="2200" dirty="0">
                <a:solidFill>
                  <a:srgbClr val="202124"/>
                </a:solidFill>
                <a:latin typeface="arial" panose="020B0604020202020204" pitchFamily="34" charset="0"/>
              </a:rPr>
              <a:t>=0.49995</a:t>
            </a:r>
          </a:p>
          <a:p>
            <a:endParaRPr lang="en-US" dirty="0"/>
          </a:p>
        </p:txBody>
      </p:sp>
      <p:sp>
        <p:nvSpPr>
          <p:cNvPr id="4" name="Footer Placeholder 3">
            <a:extLst>
              <a:ext uri="{FF2B5EF4-FFF2-40B4-BE49-F238E27FC236}">
                <a16:creationId xmlns:a16="http://schemas.microsoft.com/office/drawing/2014/main" id="{DC3E3095-9428-41C5-88EF-461AF669CC56}"/>
              </a:ext>
            </a:extLst>
          </p:cNvPr>
          <p:cNvSpPr>
            <a:spLocks noGrp="1"/>
          </p:cNvSpPr>
          <p:nvPr>
            <p:ph type="ftr" sz="quarter" idx="11"/>
          </p:nvPr>
        </p:nvSpPr>
        <p:spPr/>
        <p:txBody>
          <a:bodyPr/>
          <a:lstStyle/>
          <a:p>
            <a:pPr>
              <a:defRPr/>
            </a:pPr>
            <a:r>
              <a:rPr lang="en-US" altLang="zh-CN"/>
              <a:t>Object recogntiion (for 22-23) v2.a</a:t>
            </a:r>
          </a:p>
        </p:txBody>
      </p:sp>
      <p:sp>
        <p:nvSpPr>
          <p:cNvPr id="5" name="Slide Number Placeholder 4">
            <a:extLst>
              <a:ext uri="{FF2B5EF4-FFF2-40B4-BE49-F238E27FC236}">
                <a16:creationId xmlns:a16="http://schemas.microsoft.com/office/drawing/2014/main" id="{0E4E74DC-6E0B-4BD0-99B7-412D76D29907}"/>
              </a:ext>
            </a:extLst>
          </p:cNvPr>
          <p:cNvSpPr>
            <a:spLocks noGrp="1"/>
          </p:cNvSpPr>
          <p:nvPr>
            <p:ph type="sldNum" sz="quarter" idx="12"/>
          </p:nvPr>
        </p:nvSpPr>
        <p:spPr/>
        <p:txBody>
          <a:bodyPr/>
          <a:lstStyle/>
          <a:p>
            <a:fld id="{946565EE-6D06-4FE9-982E-616E3F73370E}"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6259"/>
            <a:ext cx="7886700" cy="612709"/>
          </a:xfrm>
        </p:spPr>
        <p:txBody>
          <a:bodyPr>
            <a:normAutofit/>
          </a:bodyPr>
          <a:lstStyle/>
          <a:p>
            <a:pPr algn="l"/>
            <a:r>
              <a:rPr lang="en-US" sz="2400" dirty="0"/>
              <a:t>True/False, and Positive/ Negative</a:t>
            </a:r>
          </a:p>
        </p:txBody>
      </p:sp>
      <p:sp>
        <p:nvSpPr>
          <p:cNvPr id="3" name="Content Placeholder 2"/>
          <p:cNvSpPr>
            <a:spLocks noGrp="1"/>
          </p:cNvSpPr>
          <p:nvPr>
            <p:ph idx="1"/>
          </p:nvPr>
        </p:nvSpPr>
        <p:spPr>
          <a:xfrm>
            <a:off x="628650" y="2971748"/>
            <a:ext cx="8177420" cy="3627835"/>
          </a:xfrm>
        </p:spPr>
        <p:txBody>
          <a:bodyPr>
            <a:noAutofit/>
          </a:bodyPr>
          <a:lstStyle/>
          <a:p>
            <a:pPr fontAlgn="base"/>
            <a:r>
              <a:rPr lang="en-US" sz="1400" i="1" dirty="0"/>
              <a:t>True positive and true negatives are the observations that are correctly predicted and therefore shown in green. We want to minimize false positives and false negatives so they are shown in red color. These terms are a bit confusing. So let’s take each term one by one and understand it fully.</a:t>
            </a:r>
          </a:p>
          <a:p>
            <a:pPr fontAlgn="base"/>
            <a:r>
              <a:rPr lang="en-US" sz="1400" b="1" i="1" dirty="0">
                <a:solidFill>
                  <a:srgbClr val="00B050"/>
                </a:solidFill>
              </a:rPr>
              <a:t>True Positives (TP)</a:t>
            </a:r>
            <a:r>
              <a:rPr lang="en-US" sz="1400" i="1" dirty="0">
                <a:solidFill>
                  <a:srgbClr val="00B050"/>
                </a:solidFill>
              </a:rPr>
              <a:t> - These are the correctly predicted positive values which means that the value of actual class is yes and the value of predicted class is also yes. E.g. if actual class value indicates that this passenger survived (in an accident) and predicted class tells you the same thing.</a:t>
            </a:r>
          </a:p>
          <a:p>
            <a:pPr fontAlgn="base"/>
            <a:r>
              <a:rPr lang="en-US" sz="1400" b="1" i="1" dirty="0">
                <a:solidFill>
                  <a:srgbClr val="00B050"/>
                </a:solidFill>
              </a:rPr>
              <a:t>True Negatives (TN)</a:t>
            </a:r>
            <a:r>
              <a:rPr lang="en-US" sz="1400" i="1" dirty="0">
                <a:solidFill>
                  <a:srgbClr val="00B050"/>
                </a:solidFill>
              </a:rPr>
              <a:t> - These are the correctly predicted negative values which means that the value of actual class is no and value of predicted class is also no. E.g. if actual class says this passenger did not survive and predicted class tells you the same thing.</a:t>
            </a:r>
          </a:p>
          <a:p>
            <a:pPr fontAlgn="base"/>
            <a:r>
              <a:rPr lang="en-US" sz="1400" i="1" dirty="0"/>
              <a:t>False positives and false negatives, these values occur when your actual class contradicts with the predicted class.</a:t>
            </a:r>
          </a:p>
          <a:p>
            <a:pPr fontAlgn="base"/>
            <a:r>
              <a:rPr lang="en-US" sz="1400" b="1" i="1" dirty="0">
                <a:solidFill>
                  <a:srgbClr val="FF0000"/>
                </a:solidFill>
              </a:rPr>
              <a:t>False Positives (FP)</a:t>
            </a:r>
            <a:r>
              <a:rPr lang="en-US" sz="1400" i="1" dirty="0">
                <a:solidFill>
                  <a:srgbClr val="FF0000"/>
                </a:solidFill>
              </a:rPr>
              <a:t> – When actual class is no and predicted class is yes. E.g. if actual class says this passenger did not survive but predicted class tells you that this passenger will survive.</a:t>
            </a:r>
          </a:p>
          <a:p>
            <a:pPr fontAlgn="base"/>
            <a:r>
              <a:rPr lang="en-US" sz="1400" b="1" i="1" dirty="0">
                <a:solidFill>
                  <a:srgbClr val="FF0000"/>
                </a:solidFill>
              </a:rPr>
              <a:t>False Negatives (FN)</a:t>
            </a:r>
            <a:r>
              <a:rPr lang="en-US" sz="1400" i="1" dirty="0">
                <a:solidFill>
                  <a:srgbClr val="FF0000"/>
                </a:solidFill>
              </a:rPr>
              <a:t> – When actual class is yes but predicted class in no. E.g. if actual class value indicates that this passenger survived and predicted class tells you that passenger will die.</a:t>
            </a:r>
          </a:p>
          <a:p>
            <a:endParaRPr lang="en-US" sz="1400" dirty="0"/>
          </a:p>
        </p:txBody>
      </p:sp>
      <p:pic>
        <p:nvPicPr>
          <p:cNvPr id="2050" name="Picture 2" descr="Accuracy, Precision, Recall &amp; F1 Sc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3" y="888968"/>
            <a:ext cx="7546480" cy="1779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37923" y="408334"/>
            <a:ext cx="3714748" cy="415497"/>
          </a:xfrm>
          <a:prstGeom prst="rect">
            <a:avLst/>
          </a:prstGeom>
          <a:noFill/>
        </p:spPr>
        <p:txBody>
          <a:bodyPr wrap="square" rtlCol="0">
            <a:spAutoFit/>
          </a:bodyPr>
          <a:lstStyle/>
          <a:p>
            <a:r>
              <a:rPr lang="en-US" sz="1050" dirty="0"/>
              <a:t>Source: https://blog.exsilio.com/all/accuracy-precision-recall-f1-score-interpretation-of-performance-measures/</a:t>
            </a:r>
          </a:p>
        </p:txBody>
      </p:sp>
      <p:sp>
        <p:nvSpPr>
          <p:cNvPr id="5" name="Footer Placeholder 4">
            <a:extLst>
              <a:ext uri="{FF2B5EF4-FFF2-40B4-BE49-F238E27FC236}">
                <a16:creationId xmlns:a16="http://schemas.microsoft.com/office/drawing/2014/main" id="{841360AB-7A8A-4CBE-9DC9-6ECB7DD107C5}"/>
              </a:ext>
            </a:extLst>
          </p:cNvPr>
          <p:cNvSpPr>
            <a:spLocks noGrp="1"/>
          </p:cNvSpPr>
          <p:nvPr>
            <p:ph type="ftr" sz="quarter" idx="11"/>
          </p:nvPr>
        </p:nvSpPr>
        <p:spPr/>
        <p:txBody>
          <a:bodyPr/>
          <a:lstStyle/>
          <a:p>
            <a:pPr>
              <a:defRPr/>
            </a:pPr>
            <a:r>
              <a:rPr lang="en-US" altLang="zh-CN"/>
              <a:t>Object recogntiion (for 22-23) v2.a</a:t>
            </a:r>
          </a:p>
        </p:txBody>
      </p:sp>
      <p:sp>
        <p:nvSpPr>
          <p:cNvPr id="6" name="Slide Number Placeholder 5">
            <a:extLst>
              <a:ext uri="{FF2B5EF4-FFF2-40B4-BE49-F238E27FC236}">
                <a16:creationId xmlns:a16="http://schemas.microsoft.com/office/drawing/2014/main" id="{835B55B5-1D15-4994-9EE4-0468672B5D2E}"/>
              </a:ext>
            </a:extLst>
          </p:cNvPr>
          <p:cNvSpPr>
            <a:spLocks noGrp="1"/>
          </p:cNvSpPr>
          <p:nvPr>
            <p:ph type="sldNum" sz="quarter" idx="12"/>
          </p:nvPr>
        </p:nvSpPr>
        <p:spPr/>
        <p:txBody>
          <a:bodyPr/>
          <a:lstStyle/>
          <a:p>
            <a:fld id="{946565EE-6D06-4FE9-982E-616E3F73370E}"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9086"/>
            <a:ext cx="7886700" cy="1325563"/>
          </a:xfrm>
        </p:spPr>
        <p:txBody>
          <a:bodyPr>
            <a:noAutofit/>
          </a:bodyPr>
          <a:lstStyle/>
          <a:p>
            <a:r>
              <a:rPr lang="en-US" sz="2400" dirty="0"/>
              <a:t>Accuracy, Precision, Recall and F1 score</a:t>
            </a:r>
          </a:p>
        </p:txBody>
      </p:sp>
      <p:sp>
        <p:nvSpPr>
          <p:cNvPr id="3" name="Content Placeholder 2"/>
          <p:cNvSpPr>
            <a:spLocks noGrp="1"/>
          </p:cNvSpPr>
          <p:nvPr>
            <p:ph idx="1"/>
          </p:nvPr>
        </p:nvSpPr>
        <p:spPr>
          <a:xfrm>
            <a:off x="628650" y="720036"/>
            <a:ext cx="7886700" cy="5441467"/>
          </a:xfrm>
        </p:spPr>
        <p:txBody>
          <a:bodyPr>
            <a:noAutofit/>
          </a:bodyPr>
          <a:lstStyle/>
          <a:p>
            <a:pPr fontAlgn="base"/>
            <a:r>
              <a:rPr lang="en-US" sz="1800" b="1" dirty="0"/>
              <a:t>Accuracy</a:t>
            </a:r>
            <a:r>
              <a:rPr lang="en-US" sz="1800" dirty="0"/>
              <a:t> - Accuracy is the most intuitive performance measure and it is simply a ratio of correctly predicted observation to the total observations. </a:t>
            </a:r>
          </a:p>
          <a:p>
            <a:pPr fontAlgn="base"/>
            <a:r>
              <a:rPr lang="en-US" sz="1800" dirty="0"/>
              <a:t>Accuracy = (TP+TN)/(TP+FP+FN+TN)</a:t>
            </a:r>
          </a:p>
          <a:p>
            <a:pPr fontAlgn="base"/>
            <a:endParaRPr lang="en-US" sz="1800" dirty="0"/>
          </a:p>
          <a:p>
            <a:pPr fontAlgn="base"/>
            <a:r>
              <a:rPr lang="en-US" sz="1800" b="1" dirty="0"/>
              <a:t>Precision</a:t>
            </a:r>
            <a:r>
              <a:rPr lang="en-US" sz="1800" dirty="0"/>
              <a:t> - Precision is the ratio of correctly predicted positive observations to the total predicted positive observations. </a:t>
            </a:r>
          </a:p>
          <a:p>
            <a:pPr fontAlgn="base"/>
            <a:r>
              <a:rPr lang="en-US" sz="1800" dirty="0"/>
              <a:t>Precision = TP/(TP+FP)</a:t>
            </a:r>
          </a:p>
          <a:p>
            <a:pPr fontAlgn="base"/>
            <a:endParaRPr lang="en-US" sz="1800" dirty="0"/>
          </a:p>
          <a:p>
            <a:pPr fontAlgn="base"/>
            <a:r>
              <a:rPr lang="en-US" sz="1800" b="1" dirty="0"/>
              <a:t>Recall </a:t>
            </a:r>
            <a:r>
              <a:rPr lang="en-US" sz="1800" dirty="0"/>
              <a:t>(Sensitivity) - Recall is the ratio of correctly predicted positive observations to the all observations in actual class - yes. Recall = TP/(TP+FN)</a:t>
            </a:r>
          </a:p>
          <a:p>
            <a:pPr fontAlgn="base"/>
            <a:endParaRPr lang="en-US" sz="1800" dirty="0"/>
          </a:p>
          <a:p>
            <a:pPr fontAlgn="base"/>
            <a:r>
              <a:rPr lang="en-US" sz="1800" b="1" dirty="0"/>
              <a:t>F1 score</a:t>
            </a:r>
            <a:r>
              <a:rPr lang="en-US" sz="1800" dirty="0"/>
              <a:t> - F1 Score is the weighted average of Precision and Recall. Therefore, this score takes both false positives and false negatives into account</a:t>
            </a:r>
          </a:p>
          <a:p>
            <a:pPr fontAlgn="base"/>
            <a:endParaRPr lang="en-US" sz="1800" dirty="0"/>
          </a:p>
          <a:p>
            <a:pPr fontAlgn="base"/>
            <a:r>
              <a:rPr lang="en-US" sz="1800" dirty="0"/>
              <a:t>F1 Score = 2*(Recall * Precision) / (Recall + Precision)</a:t>
            </a:r>
          </a:p>
          <a:p>
            <a:pPr fontAlgn="base"/>
            <a:r>
              <a:rPr lang="en-US" sz="1800" dirty="0"/>
              <a:t>So, whenever you build a model, this article should help you to figure out what these parameters mean and how good your model has performed.</a:t>
            </a:r>
          </a:p>
          <a:p>
            <a:endParaRPr lang="en-US" sz="1000" dirty="0"/>
          </a:p>
        </p:txBody>
      </p:sp>
      <p:sp>
        <p:nvSpPr>
          <p:cNvPr id="4" name="Footer Placeholder 3">
            <a:extLst>
              <a:ext uri="{FF2B5EF4-FFF2-40B4-BE49-F238E27FC236}">
                <a16:creationId xmlns:a16="http://schemas.microsoft.com/office/drawing/2014/main" id="{C31AAAA0-1461-4150-8AE6-4B5E32B97CDC}"/>
              </a:ext>
            </a:extLst>
          </p:cNvPr>
          <p:cNvSpPr>
            <a:spLocks noGrp="1"/>
          </p:cNvSpPr>
          <p:nvPr>
            <p:ph type="ftr" sz="quarter" idx="11"/>
          </p:nvPr>
        </p:nvSpPr>
        <p:spPr/>
        <p:txBody>
          <a:bodyPr/>
          <a:lstStyle/>
          <a:p>
            <a:pPr>
              <a:defRPr/>
            </a:pPr>
            <a:r>
              <a:rPr lang="en-US" altLang="zh-CN"/>
              <a:t>Object recogntiion (for 22-23) v2.a</a:t>
            </a:r>
          </a:p>
        </p:txBody>
      </p:sp>
      <p:sp>
        <p:nvSpPr>
          <p:cNvPr id="5" name="Slide Number Placeholder 4">
            <a:extLst>
              <a:ext uri="{FF2B5EF4-FFF2-40B4-BE49-F238E27FC236}">
                <a16:creationId xmlns:a16="http://schemas.microsoft.com/office/drawing/2014/main" id="{A5286F2B-B572-44FD-9829-738D702C3EB6}"/>
              </a:ext>
            </a:extLst>
          </p:cNvPr>
          <p:cNvSpPr>
            <a:spLocks noGrp="1"/>
          </p:cNvSpPr>
          <p:nvPr>
            <p:ph type="sldNum" sz="quarter" idx="12"/>
          </p:nvPr>
        </p:nvSpPr>
        <p:spPr/>
        <p:txBody>
          <a:bodyPr/>
          <a:lstStyle/>
          <a:p>
            <a:fld id="{946565EE-6D06-4FE9-982E-616E3F73370E}"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The Viola and Jones method </a:t>
            </a:r>
            <a:r>
              <a:rPr lang="en-US" altLang="en-US" sz="4000"/>
              <a:t>[</a:t>
            </a:r>
            <a:r>
              <a:rPr lang="en-US" altLang="zh-CN" sz="4000">
                <a:ea typeface="SimSun" pitchFamily="2" charset="-122"/>
              </a:rPr>
              <a:t>1</a:t>
            </a:r>
            <a:r>
              <a:rPr lang="en-US" altLang="en-US" sz="4000"/>
              <a:t>] </a:t>
            </a:r>
            <a:endParaRPr lang="en-US" altLang="en-US"/>
          </a:p>
        </p:txBody>
      </p:sp>
      <p:sp>
        <p:nvSpPr>
          <p:cNvPr id="8197" name="Rectangle 3"/>
          <p:cNvSpPr>
            <a:spLocks noGrp="1" noChangeArrowheads="1"/>
          </p:cNvSpPr>
          <p:nvPr>
            <p:ph idx="1"/>
          </p:nvPr>
        </p:nvSpPr>
        <p:spPr/>
        <p:txBody>
          <a:bodyPr>
            <a:normAutofit lnSpcReduction="10000"/>
          </a:bodyPr>
          <a:lstStyle/>
          <a:p>
            <a:pPr eaLnBrk="1" hangingPunct="1"/>
            <a:r>
              <a:rPr lang="en-US" altLang="zh-CN">
                <a:ea typeface="SimSun" pitchFamily="2" charset="-122"/>
              </a:rPr>
              <a:t>The most famous method</a:t>
            </a:r>
          </a:p>
          <a:p>
            <a:pPr eaLnBrk="1" hangingPunct="1"/>
            <a:r>
              <a:rPr lang="en-US" altLang="zh-CN">
                <a:ea typeface="SimSun" pitchFamily="2" charset="-122"/>
              </a:rPr>
              <a:t>Training may need weeks</a:t>
            </a:r>
          </a:p>
          <a:p>
            <a:pPr eaLnBrk="1" hangingPunct="1"/>
            <a:r>
              <a:rPr lang="en-US" altLang="zh-CN">
                <a:ea typeface="SimSun" pitchFamily="2" charset="-122"/>
              </a:rPr>
              <a:t>Recognition is very fast, e.g. real-time for digital cameras.</a:t>
            </a:r>
          </a:p>
          <a:p>
            <a:pPr eaLnBrk="1" hangingPunct="1"/>
            <a:r>
              <a:rPr lang="en-US" altLang="zh-CN">
                <a:ea typeface="SimSun" pitchFamily="2" charset="-122"/>
              </a:rPr>
              <a:t>Techniques</a:t>
            </a:r>
          </a:p>
          <a:p>
            <a:pPr marL="857250" lvl="1" indent="-514350" eaLnBrk="1" hangingPunct="1">
              <a:buFont typeface="Garamond" pitchFamily="18" charset="0"/>
              <a:buAutoNum type="arabicPeriod"/>
            </a:pPr>
            <a:r>
              <a:rPr lang="en-US" altLang="zh-CN">
                <a:ea typeface="SimSun" pitchFamily="2" charset="-122"/>
              </a:rPr>
              <a:t>Integral image for feature extraction</a:t>
            </a:r>
          </a:p>
          <a:p>
            <a:pPr marL="857250" lvl="1" indent="-514350" eaLnBrk="1" hangingPunct="1">
              <a:buFont typeface="Garamond" pitchFamily="18" charset="0"/>
              <a:buAutoNum type="arabicPeriod"/>
            </a:pPr>
            <a:r>
              <a:rPr lang="en-US" altLang="zh-CN">
                <a:ea typeface="SimSun" pitchFamily="2" charset="-122"/>
              </a:rPr>
              <a:t>Ada-Boost for face detection</a:t>
            </a:r>
          </a:p>
          <a:p>
            <a:pPr marL="857250" lvl="1" indent="-514350" eaLnBrk="1" hangingPunct="1">
              <a:buFont typeface="Garamond" pitchFamily="18" charset="0"/>
              <a:buAutoNum type="arabicPeriod"/>
            </a:pPr>
            <a:r>
              <a:rPr lang="en-US" altLang="zh-CN">
                <a:ea typeface="SimSun" pitchFamily="2" charset="-122"/>
              </a:rPr>
              <a:t>Attentional cascade for fast rejection of non-face sub-windows </a:t>
            </a:r>
          </a:p>
          <a:p>
            <a:pPr eaLnBrk="1" hangingPunct="1"/>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8195"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C8DDD44-6171-4235-8A8F-E6F5974D2C7A}" type="slidenum">
              <a:rPr lang="en-US" altLang="en-US" sz="1200">
                <a:latin typeface="Garamond" pitchFamily="18" charset="0"/>
              </a:rPr>
              <a:pPr eaLnBrk="1" hangingPunct="1">
                <a:spcBef>
                  <a:spcPct val="0"/>
                </a:spcBef>
                <a:buClrTx/>
                <a:buSzTx/>
                <a:buFontTx/>
                <a:buNone/>
              </a:pPr>
              <a:t>13</a:t>
            </a:fld>
            <a:endParaRPr lang="en-US" altLang="en-US" sz="1200">
              <a:latin typeface="Garamond"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p:txBody>
          <a:bodyPr/>
          <a:lstStyle/>
          <a:p>
            <a:r>
              <a:rPr lang="en-US" altLang="en-US" sz="4400"/>
              <a:t>The Viola and Jones method Technique 1:</a:t>
            </a:r>
            <a:endParaRPr lang="en-US" altLang="en-US"/>
          </a:p>
        </p:txBody>
      </p:sp>
      <p:sp>
        <p:nvSpPr>
          <p:cNvPr id="10243" name="Subtitle 5"/>
          <p:cNvSpPr>
            <a:spLocks noGrp="1"/>
          </p:cNvSpPr>
          <p:nvPr>
            <p:ph type="subTitle" idx="1"/>
          </p:nvPr>
        </p:nvSpPr>
        <p:spPr/>
        <p:txBody>
          <a:bodyPr/>
          <a:lstStyle/>
          <a:p>
            <a:r>
              <a:rPr lang="en-US" altLang="zh-CN">
                <a:ea typeface="SimSun" pitchFamily="2" charset="-122"/>
              </a:rPr>
              <a:t>Integral image for feature extraction</a:t>
            </a:r>
            <a:br>
              <a:rPr lang="en-US" altLang="zh-CN">
                <a:ea typeface="SimSun" pitchFamily="2" charset="-122"/>
              </a:rPr>
            </a:br>
            <a:endParaRPr lang="en-US" altLang="en-US"/>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10245"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9D0F5D43-AB3B-4CC4-A1BC-347243B8E6DB}" type="slidenum">
              <a:rPr lang="en-US" altLang="en-US" sz="1200">
                <a:latin typeface="Garamond" pitchFamily="18" charset="0"/>
              </a:rPr>
              <a:pPr eaLnBrk="1" hangingPunct="1">
                <a:spcBef>
                  <a:spcPct val="0"/>
                </a:spcBef>
                <a:buClrTx/>
                <a:buSzTx/>
                <a:buFontTx/>
                <a:buNone/>
              </a:pPr>
              <a:t>14</a:t>
            </a:fld>
            <a:endParaRPr lang="en-US" altLang="en-US" sz="1200">
              <a:latin typeface="Garamond"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pPr>
              <a:defRPr/>
            </a:pPr>
            <a:r>
              <a:rPr lang="en-US" altLang="zh-CN"/>
              <a:t>Object recogntiion (for 22-23) v2.a</a:t>
            </a:r>
          </a:p>
        </p:txBody>
      </p:sp>
      <p:sp>
        <p:nvSpPr>
          <p:cNvPr id="11267"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C556A03-9D1C-480D-9A08-59AC97DFF275}" type="slidenum">
              <a:rPr lang="en-US" altLang="en-US" sz="1200">
                <a:latin typeface="Garamond" pitchFamily="18" charset="0"/>
              </a:rPr>
              <a:pPr eaLnBrk="1" hangingPunct="1">
                <a:spcBef>
                  <a:spcPct val="0"/>
                </a:spcBef>
                <a:buClrTx/>
                <a:buSzTx/>
                <a:buFontTx/>
                <a:buNone/>
              </a:pPr>
              <a:t>15</a:t>
            </a:fld>
            <a:endParaRPr lang="en-US" altLang="en-US" sz="1200">
              <a:latin typeface="Garamond" pitchFamily="18" charset="0"/>
            </a:endParaRPr>
          </a:p>
        </p:txBody>
      </p:sp>
      <p:sp>
        <p:nvSpPr>
          <p:cNvPr id="11268" name="Rectangle 3"/>
          <p:cNvSpPr>
            <a:spLocks noGrp="1" noChangeArrowheads="1"/>
          </p:cNvSpPr>
          <p:nvPr>
            <p:ph type="title" idx="4294967295"/>
          </p:nvPr>
        </p:nvSpPr>
        <p:spPr>
          <a:xfrm>
            <a:off x="914400" y="304800"/>
            <a:ext cx="8229600" cy="838200"/>
          </a:xfrm>
        </p:spPr>
        <p:txBody>
          <a:bodyPr anchor="ctr"/>
          <a:lstStyle/>
          <a:p>
            <a:pPr marL="342900" indent="-342900" eaLnBrk="1" hangingPunct="1"/>
            <a:r>
              <a:rPr lang="en-US" altLang="en-US" sz="2800"/>
              <a:t>Image Features </a:t>
            </a:r>
            <a:r>
              <a:rPr lang="en-US" altLang="zh-CN" sz="2800">
                <a:ea typeface="SimSun" pitchFamily="2" charset="-122"/>
              </a:rPr>
              <a:t>ref</a:t>
            </a:r>
            <a:r>
              <a:rPr lang="en-US" altLang="en-US" sz="2800"/>
              <a:t>[</a:t>
            </a:r>
            <a:r>
              <a:rPr lang="en-US" altLang="zh-CN" sz="2800">
                <a:ea typeface="SimSun" pitchFamily="2" charset="-122"/>
              </a:rPr>
              <a:t>3</a:t>
            </a:r>
            <a:r>
              <a:rPr lang="en-US" altLang="en-US" sz="2800"/>
              <a:t>]</a:t>
            </a:r>
          </a:p>
        </p:txBody>
      </p:sp>
      <p:pic>
        <p:nvPicPr>
          <p:cNvPr id="11269" name="Picture 4" descr="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47800"/>
            <a:ext cx="342900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5"/>
          <p:cNvSpPr txBox="1">
            <a:spLocks noChangeArrowheads="1"/>
          </p:cNvSpPr>
          <p:nvPr/>
        </p:nvSpPr>
        <p:spPr bwMode="auto">
          <a:xfrm>
            <a:off x="517525" y="1600200"/>
            <a:ext cx="35210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2800"/>
              <a:t>A very simple feature calculation method</a:t>
            </a:r>
          </a:p>
          <a:p>
            <a:pPr>
              <a:spcBef>
                <a:spcPct val="0"/>
              </a:spcBef>
              <a:buClrTx/>
              <a:buSzTx/>
              <a:buFontTx/>
              <a:buNone/>
            </a:pPr>
            <a:r>
              <a:rPr lang="en-US" altLang="en-US" sz="2800"/>
              <a:t>“Rectangle filters”</a:t>
            </a:r>
          </a:p>
          <a:p>
            <a:pPr>
              <a:spcBef>
                <a:spcPct val="0"/>
              </a:spcBef>
              <a:buClrTx/>
              <a:buSzTx/>
              <a:buFontTx/>
              <a:buNone/>
            </a:pPr>
            <a:endParaRPr lang="en-US" altLang="en-US" sz="2800"/>
          </a:p>
        </p:txBody>
      </p:sp>
      <p:sp>
        <p:nvSpPr>
          <p:cNvPr id="1296393" name="Text Box 9"/>
          <p:cNvSpPr txBox="1">
            <a:spLocks noChangeArrowheads="1"/>
          </p:cNvSpPr>
          <p:nvPr/>
        </p:nvSpPr>
        <p:spPr bwMode="auto">
          <a:xfrm>
            <a:off x="685800" y="4248150"/>
            <a:ext cx="6858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50000"/>
              </a:spcBef>
              <a:buClrTx/>
              <a:buSzTx/>
              <a:buFontTx/>
              <a:buNone/>
            </a:pPr>
            <a:r>
              <a:rPr lang="en-US" altLang="en-US" sz="2800" i="1"/>
              <a:t>Rectangle_Feature_value f=  </a:t>
            </a:r>
          </a:p>
          <a:p>
            <a:pPr eaLnBrk="1" hangingPunct="1">
              <a:spcBef>
                <a:spcPct val="50000"/>
              </a:spcBef>
              <a:buClrTx/>
              <a:buSzTx/>
              <a:buFontTx/>
              <a:buNone/>
            </a:pPr>
            <a:r>
              <a:rPr lang="en-US" altLang="en-US" sz="2800" i="1"/>
              <a:t>∑ (pixels values in white area) – </a:t>
            </a:r>
            <a:br>
              <a:rPr lang="en-US" altLang="en-US" sz="2800" i="1"/>
            </a:br>
            <a:r>
              <a:rPr lang="en-US" altLang="en-US" sz="2800" i="1"/>
              <a:t>∑ (pixels values in shaded area)</a:t>
            </a:r>
          </a:p>
          <a:p>
            <a:pPr eaLnBrk="1" hangingPunct="1">
              <a:spcBef>
                <a:spcPct val="50000"/>
              </a:spcBef>
              <a:buClrTx/>
              <a:buSzTx/>
              <a:buFontTx/>
              <a:buNone/>
            </a:pPr>
            <a:endParaRPr lang="en-US" altLang="en-US" sz="2800" i="1"/>
          </a:p>
        </p:txBody>
      </p:sp>
      <p:pic>
        <p:nvPicPr>
          <p:cNvPr id="112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75" y="1524000"/>
            <a:ext cx="12954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6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84188" y="144463"/>
            <a:ext cx="8229600" cy="1139825"/>
          </a:xfrm>
        </p:spPr>
        <p:txBody>
          <a:bodyPr/>
          <a:lstStyle/>
          <a:p>
            <a:pPr eaLnBrk="1" hangingPunct="1"/>
            <a:r>
              <a:rPr lang="en-US" altLang="zh-CN" dirty="0">
                <a:ea typeface="SimSun" pitchFamily="2" charset="-122"/>
              </a:rPr>
              <a:t>Example</a:t>
            </a:r>
            <a:endParaRPr lang="en-US" altLang="en-US" dirty="0"/>
          </a:p>
        </p:txBody>
      </p:sp>
      <p:sp>
        <p:nvSpPr>
          <p:cNvPr id="12293" name="Rectangle 3"/>
          <p:cNvSpPr>
            <a:spLocks noGrp="1" noChangeArrowheads="1"/>
          </p:cNvSpPr>
          <p:nvPr>
            <p:ph type="body" sz="half" idx="1"/>
          </p:nvPr>
        </p:nvSpPr>
        <p:spPr>
          <a:xfrm>
            <a:off x="457200" y="1600200"/>
            <a:ext cx="4343400" cy="4530725"/>
          </a:xfrm>
        </p:spPr>
        <p:txBody>
          <a:bodyPr/>
          <a:lstStyle/>
          <a:p>
            <a:pPr eaLnBrk="1" hangingPunct="1"/>
            <a:r>
              <a:rPr lang="en-US" altLang="zh-CN" sz="2600">
                <a:ea typeface="SimSun" pitchFamily="2" charset="-122"/>
              </a:rPr>
              <a:t>Find the </a:t>
            </a:r>
            <a:r>
              <a:rPr lang="en-US" altLang="en-US" sz="2600" i="1"/>
              <a:t>Rectangle_Feature_value</a:t>
            </a:r>
            <a:r>
              <a:rPr lang="en-US" altLang="zh-CN" sz="2600">
                <a:ea typeface="SimSun" pitchFamily="2" charset="-122"/>
              </a:rPr>
              <a:t> (f) of the box enclosed by the dotted line </a:t>
            </a:r>
          </a:p>
          <a:p>
            <a:pPr eaLnBrk="1" hangingPunct="1"/>
            <a:r>
              <a:rPr lang="en-US" altLang="en-US" sz="1800" i="1"/>
              <a:t>Rectangle_Feature_value f=  </a:t>
            </a:r>
          </a:p>
          <a:p>
            <a:pPr eaLnBrk="1" hangingPunct="1"/>
            <a:r>
              <a:rPr lang="en-US" altLang="en-US" sz="1800" i="1"/>
              <a:t>∑ (pixel value in white area) – </a:t>
            </a:r>
            <a:br>
              <a:rPr lang="en-US" altLang="en-US" sz="1800" i="1"/>
            </a:br>
            <a:r>
              <a:rPr lang="en-US" altLang="en-US" sz="1800" i="1"/>
              <a:t>∑ (pixel value in shaded area)</a:t>
            </a:r>
          </a:p>
          <a:p>
            <a:pPr eaLnBrk="1" hangingPunct="1"/>
            <a:r>
              <a:rPr lang="en-US" altLang="en-US" sz="1800" i="1"/>
              <a:t>f=(8+7)-(0+1)</a:t>
            </a:r>
          </a:p>
          <a:p>
            <a:pPr eaLnBrk="1" hangingPunct="1"/>
            <a:r>
              <a:rPr lang="en-US" altLang="en-US" sz="1800" i="1"/>
              <a:t>=15-1= 14 </a:t>
            </a:r>
          </a:p>
          <a:p>
            <a:pPr eaLnBrk="1" hangingPunct="1"/>
            <a:endParaRPr lang="en-US" altLang="en-US" sz="2600">
              <a:ea typeface="SimSun" pitchFamily="2" charset="-122"/>
            </a:endParaRPr>
          </a:p>
        </p:txBody>
      </p:sp>
      <p:graphicFrame>
        <p:nvGraphicFramePr>
          <p:cNvPr id="117793" name="Group 33"/>
          <p:cNvGraphicFramePr>
            <a:graphicFrameLocks noGrp="1"/>
          </p:cNvGraphicFramePr>
          <p:nvPr>
            <p:ph sz="half" idx="2"/>
          </p:nvPr>
        </p:nvGraphicFramePr>
        <p:xfrm>
          <a:off x="4724400" y="1447800"/>
          <a:ext cx="3962400" cy="42672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 name="Footer Placeholder 5"/>
          <p:cNvSpPr>
            <a:spLocks noGrp="1"/>
          </p:cNvSpPr>
          <p:nvPr>
            <p:ph type="ftr" sz="quarter" idx="11"/>
          </p:nvPr>
        </p:nvSpPr>
        <p:spPr/>
        <p:txBody>
          <a:bodyPr/>
          <a:lstStyle/>
          <a:p>
            <a:pPr>
              <a:defRPr/>
            </a:pPr>
            <a:r>
              <a:rPr lang="en-US" altLang="zh-CN"/>
              <a:t>Object recogntiion (for 22-23) v2.a</a:t>
            </a:r>
          </a:p>
        </p:txBody>
      </p:sp>
      <p:sp>
        <p:nvSpPr>
          <p:cNvPr id="12291"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D248029-BDCB-4117-8F44-217964622D41}" type="slidenum">
              <a:rPr lang="en-US" altLang="en-US" sz="1200">
                <a:latin typeface="Garamond" pitchFamily="18" charset="0"/>
              </a:rPr>
              <a:pPr eaLnBrk="1" hangingPunct="1">
                <a:spcBef>
                  <a:spcPct val="0"/>
                </a:spcBef>
                <a:buClrTx/>
                <a:buSzTx/>
                <a:buFontTx/>
                <a:buNone/>
              </a:pPr>
              <a:t>16</a:t>
            </a:fld>
            <a:endParaRPr lang="en-US" altLang="en-US" sz="1200">
              <a:latin typeface="Garamond" pitchFamily="18" charset="0"/>
            </a:endParaRPr>
          </a:p>
        </p:txBody>
      </p:sp>
      <p:sp>
        <p:nvSpPr>
          <p:cNvPr id="12321" name="Rectangle 34"/>
          <p:cNvSpPr>
            <a:spLocks noChangeArrowheads="1"/>
          </p:cNvSpPr>
          <p:nvPr/>
        </p:nvSpPr>
        <p:spPr bwMode="auto">
          <a:xfrm>
            <a:off x="5715000" y="2514600"/>
            <a:ext cx="1981200" cy="20574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2322" name="TextBox 1"/>
          <p:cNvSpPr txBox="1">
            <a:spLocks noChangeArrowheads="1"/>
          </p:cNvSpPr>
          <p:nvPr/>
        </p:nvSpPr>
        <p:spPr bwMode="auto">
          <a:xfrm>
            <a:off x="5181600" y="914400"/>
            <a:ext cx="353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An image with gray levels shown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SimSun" pitchFamily="2" charset="-122"/>
              </a:rPr>
              <a:t>Class exercise 8.2</a:t>
            </a:r>
            <a:endParaRPr lang="en-US" altLang="en-US"/>
          </a:p>
        </p:txBody>
      </p:sp>
      <p:sp>
        <p:nvSpPr>
          <p:cNvPr id="13317" name="Rectangle 3"/>
          <p:cNvSpPr>
            <a:spLocks noGrp="1" noChangeArrowheads="1"/>
          </p:cNvSpPr>
          <p:nvPr>
            <p:ph type="body" sz="half" idx="1"/>
          </p:nvPr>
        </p:nvSpPr>
        <p:spPr>
          <a:xfrm>
            <a:off x="457200" y="1600200"/>
            <a:ext cx="4343400" cy="4530725"/>
          </a:xfrm>
        </p:spPr>
        <p:txBody>
          <a:bodyPr/>
          <a:lstStyle/>
          <a:p>
            <a:pPr eaLnBrk="1" hangingPunct="1"/>
            <a:r>
              <a:rPr lang="en-US" altLang="zh-CN" sz="2600">
                <a:ea typeface="SimSun" pitchFamily="2" charset="-122"/>
              </a:rPr>
              <a:t>Find the </a:t>
            </a:r>
            <a:r>
              <a:rPr lang="en-US" altLang="en-US" sz="2600" i="1"/>
              <a:t>Rectangle_Feature_value</a:t>
            </a:r>
            <a:r>
              <a:rPr lang="en-US" altLang="zh-CN" sz="2600">
                <a:ea typeface="SimSun" pitchFamily="2" charset="-122"/>
              </a:rPr>
              <a:t> (f) of the box enclosed by the dotted line </a:t>
            </a:r>
          </a:p>
          <a:p>
            <a:pPr eaLnBrk="1" hangingPunct="1"/>
            <a:r>
              <a:rPr lang="en-US" altLang="en-US" sz="1800" i="1"/>
              <a:t>Rectangle_Feature_value f=  </a:t>
            </a:r>
          </a:p>
          <a:p>
            <a:pPr eaLnBrk="1" hangingPunct="1"/>
            <a:r>
              <a:rPr lang="en-US" altLang="en-US" sz="1800" i="1"/>
              <a:t>∑ (pixel value in white area) – </a:t>
            </a:r>
            <a:br>
              <a:rPr lang="en-US" altLang="en-US" sz="1800" i="1"/>
            </a:br>
            <a:r>
              <a:rPr lang="en-US" altLang="en-US" sz="1800" i="1"/>
              <a:t>∑ (pixel value in shaded area)</a:t>
            </a:r>
          </a:p>
          <a:p>
            <a:pPr eaLnBrk="1" hangingPunct="1"/>
            <a:r>
              <a:rPr lang="en-US" altLang="en-US" sz="1800" i="1"/>
              <a:t>f=</a:t>
            </a:r>
            <a:endParaRPr lang="en-US" altLang="en-US" sz="2600">
              <a:ea typeface="SimSun" pitchFamily="2" charset="-122"/>
            </a:endParaRPr>
          </a:p>
        </p:txBody>
      </p:sp>
      <p:graphicFrame>
        <p:nvGraphicFramePr>
          <p:cNvPr id="117793" name="Group 33"/>
          <p:cNvGraphicFramePr>
            <a:graphicFrameLocks noGrp="1"/>
          </p:cNvGraphicFramePr>
          <p:nvPr>
            <p:ph sz="half" idx="2"/>
          </p:nvPr>
        </p:nvGraphicFramePr>
        <p:xfrm>
          <a:off x="4730750" y="1676400"/>
          <a:ext cx="3962400" cy="42672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 name="Footer Placeholder 5"/>
          <p:cNvSpPr>
            <a:spLocks noGrp="1"/>
          </p:cNvSpPr>
          <p:nvPr>
            <p:ph type="ftr" sz="quarter" idx="11"/>
          </p:nvPr>
        </p:nvSpPr>
        <p:spPr/>
        <p:txBody>
          <a:bodyPr/>
          <a:lstStyle/>
          <a:p>
            <a:pPr>
              <a:defRPr/>
            </a:pPr>
            <a:r>
              <a:rPr lang="en-US" altLang="zh-CN"/>
              <a:t>Object recogntiion (for 22-23) v2.a</a:t>
            </a:r>
          </a:p>
        </p:txBody>
      </p:sp>
      <p:sp>
        <p:nvSpPr>
          <p:cNvPr id="1331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30BAD4F5-4D7E-4DA9-A1A3-D70B1EACC192}" type="slidenum">
              <a:rPr lang="en-US" altLang="en-US" sz="1200">
                <a:latin typeface="Garamond" pitchFamily="18" charset="0"/>
              </a:rPr>
              <a:pPr eaLnBrk="1" hangingPunct="1">
                <a:spcBef>
                  <a:spcPct val="0"/>
                </a:spcBef>
                <a:buClrTx/>
                <a:buSzTx/>
                <a:buFontTx/>
                <a:buNone/>
              </a:pPr>
              <a:t>17</a:t>
            </a:fld>
            <a:endParaRPr lang="en-US" altLang="en-US" sz="1200">
              <a:latin typeface="Garamond" pitchFamily="18" charset="0"/>
            </a:endParaRPr>
          </a:p>
        </p:txBody>
      </p:sp>
      <p:sp>
        <p:nvSpPr>
          <p:cNvPr id="13345" name="Rectangle 34"/>
          <p:cNvSpPr>
            <a:spLocks noChangeArrowheads="1"/>
          </p:cNvSpPr>
          <p:nvPr/>
        </p:nvSpPr>
        <p:spPr bwMode="auto">
          <a:xfrm>
            <a:off x="5638800" y="2743200"/>
            <a:ext cx="2133600" cy="20574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2"/>
          <p:cNvSpPr>
            <a:spLocks noGrp="1"/>
          </p:cNvSpPr>
          <p:nvPr>
            <p:ph type="ftr" sz="quarter" idx="11"/>
          </p:nvPr>
        </p:nvSpPr>
        <p:spPr/>
        <p:txBody>
          <a:bodyPr/>
          <a:lstStyle/>
          <a:p>
            <a:pPr>
              <a:defRPr/>
            </a:pPr>
            <a:r>
              <a:rPr lang="en-US" altLang="zh-CN"/>
              <a:t>Object recogntiion (for 22-23) v2.a</a:t>
            </a:r>
          </a:p>
        </p:txBody>
      </p:sp>
      <p:sp>
        <p:nvSpPr>
          <p:cNvPr id="14339"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6DFA819A-320B-450E-8D8C-29589CE74EA8}" type="slidenum">
              <a:rPr lang="en-US" altLang="en-US" sz="1200">
                <a:latin typeface="Garamond" pitchFamily="18" charset="0"/>
              </a:rPr>
              <a:pPr eaLnBrk="1" hangingPunct="1">
                <a:spcBef>
                  <a:spcPct val="0"/>
                </a:spcBef>
                <a:buClrTx/>
                <a:buSzTx/>
                <a:buFontTx/>
                <a:buNone/>
              </a:pPr>
              <a:t>18</a:t>
            </a:fld>
            <a:endParaRPr lang="en-US" altLang="en-US" sz="1200">
              <a:latin typeface="Garamond" pitchFamily="18" charset="0"/>
            </a:endParaRPr>
          </a:p>
        </p:txBody>
      </p:sp>
      <p:sp>
        <p:nvSpPr>
          <p:cNvPr id="14342" name="Rectangle 2"/>
          <p:cNvSpPr>
            <a:spLocks noGrp="1" noChangeArrowheads="1"/>
          </p:cNvSpPr>
          <p:nvPr>
            <p:ph type="title" idx="4294967295"/>
          </p:nvPr>
        </p:nvSpPr>
        <p:spPr>
          <a:xfrm>
            <a:off x="0" y="304800"/>
            <a:ext cx="8229600" cy="1143000"/>
          </a:xfrm>
        </p:spPr>
        <p:txBody>
          <a:bodyPr anchor="ctr">
            <a:normAutofit fontScale="90000"/>
          </a:bodyPr>
          <a:lstStyle/>
          <a:p>
            <a:pPr eaLnBrk="1" hangingPunct="1"/>
            <a:r>
              <a:rPr lang="en-US" altLang="en-US" sz="3800"/>
              <a:t>Example: A simple face detection method using one feature in the middle of image</a:t>
            </a:r>
            <a:endParaRPr lang="en-US" altLang="en-US" sz="3800">
              <a:ea typeface="SimSun" pitchFamily="2" charset="-122"/>
            </a:endParaRPr>
          </a:p>
        </p:txBody>
      </p:sp>
      <p:pic>
        <p:nvPicPr>
          <p:cNvPr id="14340" name="Picture 21" descr="MP90044428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14800"/>
            <a:ext cx="1992313"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95600"/>
            <a:ext cx="23622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2357" name="Text Box 5"/>
          <p:cNvSpPr txBox="1">
            <a:spLocks noChangeArrowheads="1"/>
          </p:cNvSpPr>
          <p:nvPr/>
        </p:nvSpPr>
        <p:spPr bwMode="auto">
          <a:xfrm>
            <a:off x="5867400" y="2590800"/>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Result</a:t>
            </a:r>
          </a:p>
        </p:txBody>
      </p:sp>
      <p:grpSp>
        <p:nvGrpSpPr>
          <p:cNvPr id="2" name="Group 9"/>
          <p:cNvGrpSpPr>
            <a:grpSpLocks/>
          </p:cNvGrpSpPr>
          <p:nvPr/>
        </p:nvGrpSpPr>
        <p:grpSpPr bwMode="auto">
          <a:xfrm>
            <a:off x="6248400" y="3505200"/>
            <a:ext cx="1143000" cy="711200"/>
            <a:chOff x="144" y="1296"/>
            <a:chExt cx="864" cy="864"/>
          </a:xfrm>
        </p:grpSpPr>
        <p:sp>
          <p:nvSpPr>
            <p:cNvPr id="14353" name="Rectangle 10"/>
            <p:cNvSpPr>
              <a:spLocks noChangeArrowheads="1"/>
            </p:cNvSpPr>
            <p:nvPr/>
          </p:nvSpPr>
          <p:spPr bwMode="auto">
            <a:xfrm>
              <a:off x="144" y="1296"/>
              <a:ext cx="864" cy="432"/>
            </a:xfrm>
            <a:prstGeom prst="rect">
              <a:avLst/>
            </a:prstGeom>
            <a:solidFill>
              <a:srgbClr val="000000">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4354" name="Rectangle 11"/>
            <p:cNvSpPr>
              <a:spLocks noChangeArrowheads="1"/>
            </p:cNvSpPr>
            <p:nvPr/>
          </p:nvSpPr>
          <p:spPr bwMode="auto">
            <a:xfrm>
              <a:off x="144" y="1728"/>
              <a:ext cx="864" cy="432"/>
            </a:xfrm>
            <a:prstGeom prst="rect">
              <a:avLst/>
            </a:prstGeom>
            <a:solidFill>
              <a:srgbClr val="FFFFFF">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grpSp>
      <p:grpSp>
        <p:nvGrpSpPr>
          <p:cNvPr id="3" name="Group 12"/>
          <p:cNvGrpSpPr>
            <a:grpSpLocks/>
          </p:cNvGrpSpPr>
          <p:nvPr/>
        </p:nvGrpSpPr>
        <p:grpSpPr bwMode="auto">
          <a:xfrm>
            <a:off x="2209800" y="4648200"/>
            <a:ext cx="1143000" cy="711200"/>
            <a:chOff x="144" y="1296"/>
            <a:chExt cx="864" cy="864"/>
          </a:xfrm>
        </p:grpSpPr>
        <p:sp>
          <p:nvSpPr>
            <p:cNvPr id="14351" name="Rectangle 13"/>
            <p:cNvSpPr>
              <a:spLocks noChangeArrowheads="1"/>
            </p:cNvSpPr>
            <p:nvPr/>
          </p:nvSpPr>
          <p:spPr bwMode="auto">
            <a:xfrm>
              <a:off x="144" y="1296"/>
              <a:ext cx="864" cy="432"/>
            </a:xfrm>
            <a:prstGeom prst="rect">
              <a:avLst/>
            </a:prstGeom>
            <a:solidFill>
              <a:srgbClr val="000000">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4352" name="Rectangle 14"/>
            <p:cNvSpPr>
              <a:spLocks noChangeArrowheads="1"/>
            </p:cNvSpPr>
            <p:nvPr/>
          </p:nvSpPr>
          <p:spPr bwMode="auto">
            <a:xfrm>
              <a:off x="144" y="1728"/>
              <a:ext cx="864" cy="432"/>
            </a:xfrm>
            <a:prstGeom prst="rect">
              <a:avLst/>
            </a:prstGeom>
            <a:solidFill>
              <a:srgbClr val="FFFFFF">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grpSp>
      <p:pic>
        <p:nvPicPr>
          <p:cNvPr id="1252367" name="Picture 15" descr="ThreshLow"/>
          <p:cNvPicPr>
            <a:picLocks noChangeAspect="1" noChangeArrowheads="1"/>
          </p:cNvPicPr>
          <p:nvPr/>
        </p:nvPicPr>
        <p:blipFill>
          <a:blip r:embed="rId6">
            <a:clrChange>
              <a:clrFrom>
                <a:srgbClr val="F9FFFF"/>
              </a:clrFrom>
              <a:clrTo>
                <a:srgbClr val="F9FFFF">
                  <a:alpha val="0"/>
                </a:srgbClr>
              </a:clrTo>
            </a:clrChange>
            <a:extLst>
              <a:ext uri="{28A0092B-C50C-407E-A947-70E740481C1C}">
                <a14:useLocalDpi xmlns:a14="http://schemas.microsoft.com/office/drawing/2010/main" val="0"/>
              </a:ext>
            </a:extLst>
          </a:blip>
          <a:srcRect t="29091" r="64706" b="32121"/>
          <a:stretch>
            <a:fillRect/>
          </a:stretch>
        </p:blipFill>
        <p:spPr bwMode="auto">
          <a:xfrm>
            <a:off x="914400" y="5029200"/>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2368" name="Picture 16" descr="ThreshHigh"/>
          <p:cNvPicPr>
            <a:picLocks noChangeAspect="1" noChangeArrowheads="1"/>
          </p:cNvPicPr>
          <p:nvPr/>
        </p:nvPicPr>
        <p:blipFill>
          <a:blip r:embed="rId7">
            <a:clrChange>
              <a:clrFrom>
                <a:srgbClr val="FFFFFD"/>
              </a:clrFrom>
              <a:clrTo>
                <a:srgbClr val="FFFFFD">
                  <a:alpha val="0"/>
                </a:srgbClr>
              </a:clrTo>
            </a:clrChange>
            <a:extLst>
              <a:ext uri="{28A0092B-C50C-407E-A947-70E740481C1C}">
                <a14:useLocalDpi xmlns:a14="http://schemas.microsoft.com/office/drawing/2010/main" val="0"/>
              </a:ext>
            </a:extLst>
          </a:blip>
          <a:srcRect t="27272" r="60001" b="29091"/>
          <a:stretch>
            <a:fillRect/>
          </a:stretch>
        </p:blipFill>
        <p:spPr bwMode="auto">
          <a:xfrm>
            <a:off x="5105400" y="3733800"/>
            <a:ext cx="53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 Box 22"/>
          <p:cNvSpPr txBox="1">
            <a:spLocks noChangeArrowheads="1"/>
          </p:cNvSpPr>
          <p:nvPr/>
        </p:nvSpPr>
        <p:spPr bwMode="auto">
          <a:xfrm>
            <a:off x="4648200" y="5105400"/>
            <a:ext cx="388620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This is a face: The eye-area (shaded area)is dark, the nose-area(white area) is bright.</a:t>
            </a:r>
          </a:p>
          <a:p>
            <a:pPr eaLnBrk="1" hangingPunct="1">
              <a:spcBef>
                <a:spcPct val="0"/>
              </a:spcBef>
              <a:buClrTx/>
              <a:buSzTx/>
              <a:buFontTx/>
              <a:buNone/>
            </a:pPr>
            <a:r>
              <a:rPr lang="en-US" altLang="en-US" sz="1800"/>
              <a:t>So f is large, hence it is face</a:t>
            </a:r>
          </a:p>
          <a:p>
            <a:pPr eaLnBrk="1" hangingPunct="1">
              <a:spcBef>
                <a:spcPct val="0"/>
              </a:spcBef>
              <a:buClrTx/>
              <a:buSzTx/>
              <a:buFontTx/>
              <a:buNone/>
            </a:pPr>
            <a:endParaRPr lang="en-US" altLang="en-US" sz="1800"/>
          </a:p>
        </p:txBody>
      </p:sp>
      <p:sp>
        <p:nvSpPr>
          <p:cNvPr id="14349" name="Text Box 23"/>
          <p:cNvSpPr txBox="1">
            <a:spLocks noChangeArrowheads="1"/>
          </p:cNvSpPr>
          <p:nvPr/>
        </p:nvSpPr>
        <p:spPr bwMode="auto">
          <a:xfrm>
            <a:off x="914400" y="6248400"/>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This is not a face.</a:t>
            </a:r>
          </a:p>
          <a:p>
            <a:pPr eaLnBrk="1" hangingPunct="1">
              <a:spcBef>
                <a:spcPct val="0"/>
              </a:spcBef>
              <a:buClrTx/>
              <a:buSzTx/>
              <a:buFontTx/>
              <a:buNone/>
            </a:pPr>
            <a:r>
              <a:rPr lang="en-US" altLang="en-US" sz="1800"/>
              <a:t>Because f is small</a:t>
            </a:r>
          </a:p>
        </p:txBody>
      </p:sp>
      <p:sp>
        <p:nvSpPr>
          <p:cNvPr id="14350" name="Rectangle 24"/>
          <p:cNvSpPr>
            <a:spLocks noChangeArrowheads="1"/>
          </p:cNvSpPr>
          <p:nvPr/>
        </p:nvSpPr>
        <p:spPr bwMode="auto">
          <a:xfrm>
            <a:off x="533400" y="1447800"/>
            <a:ext cx="7467600"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 typeface="Wingdings" pitchFamily="2" charset="2"/>
              <a:buChar char="q"/>
            </a:pPr>
            <a:r>
              <a:rPr lang="en-US" altLang="en-US" sz="2000" i="1"/>
              <a:t>Rectangle_Feature_value f</a:t>
            </a:r>
          </a:p>
          <a:p>
            <a:pPr eaLnBrk="1" hangingPunct="1">
              <a:spcBef>
                <a:spcPct val="0"/>
              </a:spcBef>
              <a:buClrTx/>
              <a:buSzTx/>
              <a:buFont typeface="Wingdings" pitchFamily="2" charset="2"/>
              <a:buChar char="q"/>
            </a:pPr>
            <a:r>
              <a:rPr lang="en-US" altLang="en-US" sz="2000" i="1"/>
              <a:t>f= ∑(pixels in white area) – ∑ (pixels in shaded area)</a:t>
            </a:r>
          </a:p>
          <a:p>
            <a:pPr eaLnBrk="1" hangingPunct="1">
              <a:spcBef>
                <a:spcPct val="0"/>
              </a:spcBef>
              <a:buClrTx/>
              <a:buSzTx/>
              <a:buFont typeface="Wingdings" pitchFamily="2" charset="2"/>
              <a:buChar char="q"/>
            </a:pPr>
            <a:endParaRPr lang="en-US" altLang="en-US" sz="2000" i="1"/>
          </a:p>
          <a:p>
            <a:pPr eaLnBrk="1" hangingPunct="1">
              <a:spcBef>
                <a:spcPct val="0"/>
              </a:spcBef>
              <a:buClrTx/>
              <a:buSzTx/>
              <a:buFont typeface="Wingdings" pitchFamily="2" charset="2"/>
              <a:buChar char="q"/>
            </a:pPr>
            <a:r>
              <a:rPr lang="en-US" altLang="en-US" sz="2000" u="sng"/>
              <a:t>If (f) is large, then it is  face ,i.e. </a:t>
            </a:r>
          </a:p>
          <a:p>
            <a:pPr eaLnBrk="1" hangingPunct="1">
              <a:spcBef>
                <a:spcPct val="0"/>
              </a:spcBef>
              <a:buClrTx/>
              <a:buSzTx/>
              <a:buFont typeface="Wingdings" pitchFamily="2" charset="2"/>
              <a:buChar char="q"/>
            </a:pPr>
            <a:r>
              <a:rPr lang="en-US" altLang="en-US" sz="2000"/>
              <a:t>if (f)&gt;threshold, then </a:t>
            </a:r>
          </a:p>
          <a:p>
            <a:pPr eaLnBrk="1" hangingPunct="1">
              <a:spcBef>
                <a:spcPct val="0"/>
              </a:spcBef>
              <a:buClrTx/>
              <a:buSzTx/>
              <a:buFont typeface="Wingdings" pitchFamily="2" charset="2"/>
              <a:buChar char="q"/>
            </a:pPr>
            <a:r>
              <a:rPr lang="en-US" altLang="en-US" sz="2000"/>
              <a:t>     face</a:t>
            </a:r>
          </a:p>
          <a:p>
            <a:pPr eaLnBrk="1" hangingPunct="1">
              <a:spcBef>
                <a:spcPct val="0"/>
              </a:spcBef>
              <a:buClrTx/>
              <a:buSzTx/>
              <a:buFont typeface="Wingdings" pitchFamily="2" charset="2"/>
              <a:buChar char="q"/>
            </a:pPr>
            <a:r>
              <a:rPr lang="en-US" altLang="en-US" sz="2000"/>
              <a:t>Else</a:t>
            </a:r>
          </a:p>
          <a:p>
            <a:pPr eaLnBrk="1" hangingPunct="1">
              <a:spcBef>
                <a:spcPct val="0"/>
              </a:spcBef>
              <a:buClrTx/>
              <a:buSzTx/>
              <a:buFont typeface="Wingdings" pitchFamily="2" charset="2"/>
              <a:buChar char="q"/>
            </a:pPr>
            <a:r>
              <a:rPr lang="en-US" altLang="en-US" sz="2000"/>
              <a:t>    non-face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23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23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2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p:txBody>
          <a:bodyPr/>
          <a:lstStyle/>
          <a:p>
            <a:pPr>
              <a:defRPr/>
            </a:pPr>
            <a:r>
              <a:rPr lang="en-US" altLang="zh-CN"/>
              <a:t>Object recogntiion (for 22-23) v2.a</a:t>
            </a:r>
          </a:p>
        </p:txBody>
      </p:sp>
      <p:sp>
        <p:nvSpPr>
          <p:cNvPr id="15363"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3C316BC-C31A-4B97-BCA4-8A28FF0BACEB}" type="slidenum">
              <a:rPr lang="en-US" altLang="en-US" sz="1200">
                <a:latin typeface="Garamond" pitchFamily="18" charset="0"/>
              </a:rPr>
              <a:pPr eaLnBrk="1" hangingPunct="1">
                <a:spcBef>
                  <a:spcPct val="0"/>
                </a:spcBef>
                <a:buClrTx/>
                <a:buSzTx/>
                <a:buFontTx/>
                <a:buNone/>
              </a:pPr>
              <a:t>19</a:t>
            </a:fld>
            <a:endParaRPr lang="en-US" altLang="en-US" sz="1200">
              <a:latin typeface="Garamond" pitchFamily="18" charset="0"/>
            </a:endParaRPr>
          </a:p>
        </p:txBody>
      </p:sp>
      <p:sp>
        <p:nvSpPr>
          <p:cNvPr id="15364" name="Rectangle 2"/>
          <p:cNvSpPr>
            <a:spLocks noGrp="1" noChangeArrowheads="1"/>
          </p:cNvSpPr>
          <p:nvPr>
            <p:ph type="title" idx="4294967295"/>
          </p:nvPr>
        </p:nvSpPr>
        <p:spPr>
          <a:xfrm>
            <a:off x="0" y="277813"/>
            <a:ext cx="8229600" cy="1139825"/>
          </a:xfrm>
        </p:spPr>
        <p:txBody>
          <a:bodyPr anchor="ctr">
            <a:normAutofit fontScale="90000"/>
          </a:bodyPr>
          <a:lstStyle/>
          <a:p>
            <a:pPr eaLnBrk="1" hangingPunct="1"/>
            <a:r>
              <a:rPr lang="en-US" altLang="en-US" sz="3000"/>
              <a:t>How to find features faster?</a:t>
            </a:r>
            <a:br>
              <a:rPr lang="en-US" altLang="en-US" sz="3000"/>
            </a:br>
            <a:r>
              <a:rPr lang="en-US" altLang="en-US" sz="3000"/>
              <a:t>Integral images fast calculation method </a:t>
            </a:r>
            <a:r>
              <a:rPr lang="en-US" altLang="zh-CN" sz="3000">
                <a:ea typeface="SimSun" pitchFamily="2" charset="-122"/>
              </a:rPr>
              <a:t>[Lazebnik09 ]</a:t>
            </a:r>
            <a:r>
              <a:rPr lang="en-US" altLang="zh-CN">
                <a:ea typeface="SimSun" pitchFamily="2" charset="-122"/>
              </a:rPr>
              <a:t> </a:t>
            </a:r>
            <a:endParaRPr lang="en-US" altLang="en-US"/>
          </a:p>
        </p:txBody>
      </p:sp>
      <p:sp>
        <p:nvSpPr>
          <p:cNvPr id="15365" name="Rectangle 3"/>
          <p:cNvSpPr>
            <a:spLocks noGrp="1" noChangeArrowheads="1"/>
          </p:cNvSpPr>
          <p:nvPr>
            <p:ph type="body" idx="4294967295"/>
          </p:nvPr>
        </p:nvSpPr>
        <p:spPr>
          <a:xfrm>
            <a:off x="0" y="1600200"/>
            <a:ext cx="4921250" cy="4530725"/>
          </a:xfrm>
        </p:spPr>
        <p:txBody>
          <a:bodyPr/>
          <a:lstStyle/>
          <a:p>
            <a:pPr eaLnBrk="1" hangingPunct="1"/>
            <a:r>
              <a:rPr lang="en-US" altLang="en-US" dirty="0"/>
              <a:t>The </a:t>
            </a:r>
            <a:r>
              <a:rPr lang="en-US" altLang="en-US" i="1" dirty="0"/>
              <a:t>integral image = sum of all </a:t>
            </a:r>
            <a:r>
              <a:rPr lang="en-US" altLang="en-US" dirty="0"/>
              <a:t>pixel values above and to the left of (</a:t>
            </a:r>
            <a:r>
              <a:rPr lang="en-US" altLang="en-US" i="1" dirty="0" err="1"/>
              <a:t>x</a:t>
            </a:r>
            <a:r>
              <a:rPr lang="en-US" altLang="en-US" dirty="0" err="1"/>
              <a:t>,</a:t>
            </a:r>
            <a:r>
              <a:rPr lang="en-US" altLang="en-US" i="1" dirty="0" err="1"/>
              <a:t>y</a:t>
            </a:r>
            <a:r>
              <a:rPr lang="en-US" altLang="en-US" dirty="0"/>
              <a:t>)</a:t>
            </a:r>
          </a:p>
          <a:p>
            <a:pPr eaLnBrk="1" hangingPunct="1"/>
            <a:r>
              <a:rPr lang="en-US" altLang="en-US" dirty="0"/>
              <a:t>Can be found very quickly by the </a:t>
            </a:r>
            <a:r>
              <a:rPr lang="en-US" altLang="en-US"/>
              <a:t>hardware system</a:t>
            </a:r>
            <a:endParaRPr lang="en-US" altLang="en-US" dirty="0"/>
          </a:p>
          <a:p>
            <a:pPr eaLnBrk="1" hangingPunct="1"/>
            <a:endParaRPr lang="en-US" altLang="en-US" dirty="0"/>
          </a:p>
        </p:txBody>
      </p:sp>
      <p:sp>
        <p:nvSpPr>
          <p:cNvPr id="15366" name="Rectangle 4"/>
          <p:cNvSpPr>
            <a:spLocks noChangeArrowheads="1"/>
          </p:cNvSpPr>
          <p:nvPr/>
        </p:nvSpPr>
        <p:spPr bwMode="auto">
          <a:xfrm>
            <a:off x="5562600" y="1447800"/>
            <a:ext cx="2667000" cy="2743200"/>
          </a:xfrm>
          <a:prstGeom prst="rect">
            <a:avLst/>
          </a:prstGeom>
          <a:solidFill>
            <a:schemeClr val="bg1"/>
          </a:solidFill>
          <a:ln w="38100" algn="ctr">
            <a:solidFill>
              <a:schemeClr val="tx1"/>
            </a:solidFill>
            <a:miter lim="800000"/>
            <a:headEnd/>
            <a:tailEnd/>
          </a:ln>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endParaRPr lang="en-US" altLang="en-US" sz="2400">
              <a:latin typeface="Times New Roman" pitchFamily="18" charset="0"/>
            </a:endParaRPr>
          </a:p>
        </p:txBody>
      </p:sp>
      <p:sp>
        <p:nvSpPr>
          <p:cNvPr id="15367" name="Text Box 5"/>
          <p:cNvSpPr txBox="1">
            <a:spLocks noChangeArrowheads="1"/>
          </p:cNvSpPr>
          <p:nvPr/>
        </p:nvSpPr>
        <p:spPr bwMode="auto">
          <a:xfrm>
            <a:off x="6400800" y="243840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2400">
                <a:latin typeface="Times New Roman" pitchFamily="18" charset="0"/>
              </a:rPr>
              <a:t>(x,y)</a:t>
            </a:r>
          </a:p>
        </p:txBody>
      </p:sp>
      <p:sp>
        <p:nvSpPr>
          <p:cNvPr id="15368" name="Rectangle 6"/>
          <p:cNvSpPr>
            <a:spLocks noChangeArrowheads="1"/>
          </p:cNvSpPr>
          <p:nvPr/>
        </p:nvSpPr>
        <p:spPr bwMode="auto">
          <a:xfrm>
            <a:off x="5562600" y="1447800"/>
            <a:ext cx="914400" cy="1143000"/>
          </a:xfrm>
          <a:prstGeom prst="rect">
            <a:avLst/>
          </a:prstGeom>
          <a:solidFill>
            <a:schemeClr val="accent5"/>
          </a:solidFill>
          <a:ln w="19050" algn="ctr">
            <a:solidFill>
              <a:schemeClr val="tx1"/>
            </a:solidFill>
            <a:miter lim="800000"/>
            <a:headEnd/>
            <a:tailEnd/>
          </a:ln>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Introduction</a:t>
            </a:r>
          </a:p>
        </p:txBody>
      </p:sp>
      <p:sp>
        <p:nvSpPr>
          <p:cNvPr id="4101" name="Rectangle 3"/>
          <p:cNvSpPr>
            <a:spLocks noGrp="1" noChangeArrowheads="1"/>
          </p:cNvSpPr>
          <p:nvPr>
            <p:ph idx="1"/>
          </p:nvPr>
        </p:nvSpPr>
        <p:spPr/>
        <p:txBody>
          <a:bodyPr/>
          <a:lstStyle/>
          <a:p>
            <a:pPr eaLnBrk="1" hangingPunct="1"/>
            <a:r>
              <a:rPr lang="en-US" altLang="en-US"/>
              <a:t>Face interface</a:t>
            </a:r>
          </a:p>
          <a:p>
            <a:pPr lvl="1" eaLnBrk="1" hangingPunct="1"/>
            <a:r>
              <a:rPr lang="en-US" altLang="en-US"/>
              <a:t>Face detection</a:t>
            </a:r>
          </a:p>
          <a:p>
            <a:pPr lvl="1" eaLnBrk="1" hangingPunct="1"/>
            <a:r>
              <a:rPr lang="en-US" altLang="en-US"/>
              <a:t>Face recognition</a:t>
            </a:r>
          </a:p>
          <a:p>
            <a:pPr lvl="1" eaLnBrk="1" hangingPunct="1">
              <a:buFont typeface="Wingdings" pitchFamily="2" charset="2"/>
              <a:buNone/>
            </a:pPr>
            <a:endParaRPr lang="en-US" altLang="en-US"/>
          </a:p>
          <a:p>
            <a:pPr lvl="1" eaLnBrk="1" hangingPunct="1"/>
            <a:endParaRPr lang="en-US" altLang="en-US"/>
          </a:p>
        </p:txBody>
      </p:sp>
      <p:sp>
        <p:nvSpPr>
          <p:cNvPr id="41" name="Footer Placeholder 4"/>
          <p:cNvSpPr>
            <a:spLocks noGrp="1"/>
          </p:cNvSpPr>
          <p:nvPr>
            <p:ph type="ftr" sz="quarter" idx="11"/>
          </p:nvPr>
        </p:nvSpPr>
        <p:spPr/>
        <p:txBody>
          <a:bodyPr/>
          <a:lstStyle/>
          <a:p>
            <a:pPr>
              <a:defRPr/>
            </a:pPr>
            <a:r>
              <a:rPr lang="en-US" altLang="zh-CN"/>
              <a:t>Object recogntiion (for 22-23) v2.a</a:t>
            </a:r>
          </a:p>
        </p:txBody>
      </p:sp>
      <p:sp>
        <p:nvSpPr>
          <p:cNvPr id="4099"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D2CDC97D-E0A6-487F-9F11-E8993199B593}" type="slidenum">
              <a:rPr lang="en-US" altLang="en-US" sz="1200">
                <a:latin typeface="Garamond" pitchFamily="18" charset="0"/>
              </a:rPr>
              <a:pPr eaLnBrk="1" hangingPunct="1">
                <a:spcBef>
                  <a:spcPct val="0"/>
                </a:spcBef>
                <a:buClrTx/>
                <a:buSzTx/>
                <a:buFontTx/>
                <a:buNone/>
              </a:pPr>
              <a:t>2</a:t>
            </a:fld>
            <a:endParaRPr lang="en-US" altLang="en-US" sz="1200">
              <a:latin typeface="Garamond" pitchFamily="18" charset="0"/>
            </a:endParaRPr>
          </a:p>
        </p:txBody>
      </p:sp>
      <p:sp>
        <p:nvSpPr>
          <p:cNvPr id="4102" name="Line 5"/>
          <p:cNvSpPr>
            <a:spLocks noChangeShapeType="1"/>
          </p:cNvSpPr>
          <p:nvPr/>
        </p:nvSpPr>
        <p:spPr bwMode="auto">
          <a:xfrm>
            <a:off x="2133600" y="38100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Text Box 6"/>
          <p:cNvSpPr txBox="1">
            <a:spLocks noChangeArrowheads="1"/>
          </p:cNvSpPr>
          <p:nvPr/>
        </p:nvSpPr>
        <p:spPr bwMode="auto">
          <a:xfrm>
            <a:off x="3124200" y="3657600"/>
            <a:ext cx="16922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 detection</a:t>
            </a:r>
          </a:p>
        </p:txBody>
      </p:sp>
      <p:sp>
        <p:nvSpPr>
          <p:cNvPr id="4104" name="Text Box 7"/>
          <p:cNvSpPr txBox="1">
            <a:spLocks noChangeArrowheads="1"/>
          </p:cNvSpPr>
          <p:nvPr/>
        </p:nvSpPr>
        <p:spPr bwMode="auto">
          <a:xfrm>
            <a:off x="5410200" y="3657600"/>
            <a:ext cx="18827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 recognition</a:t>
            </a:r>
          </a:p>
        </p:txBody>
      </p:sp>
      <p:sp>
        <p:nvSpPr>
          <p:cNvPr id="4105" name="Line 8"/>
          <p:cNvSpPr>
            <a:spLocks noChangeShapeType="1"/>
          </p:cNvSpPr>
          <p:nvPr/>
        </p:nvSpPr>
        <p:spPr bwMode="auto">
          <a:xfrm>
            <a:off x="4876800" y="3810000"/>
            <a:ext cx="52863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10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3" descr="MC9004338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766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15"/>
          <p:cNvSpPr>
            <a:spLocks noChangeArrowheads="1"/>
          </p:cNvSpPr>
          <p:nvPr/>
        </p:nvSpPr>
        <p:spPr bwMode="auto">
          <a:xfrm>
            <a:off x="3200400" y="46482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09" name="Rectangle 16"/>
          <p:cNvSpPr>
            <a:spLocks noChangeArrowheads="1"/>
          </p:cNvSpPr>
          <p:nvPr/>
        </p:nvSpPr>
        <p:spPr bwMode="auto">
          <a:xfrm>
            <a:off x="3352800" y="5257800"/>
            <a:ext cx="3810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0" name="Rectangle 17"/>
          <p:cNvSpPr>
            <a:spLocks noChangeArrowheads="1"/>
          </p:cNvSpPr>
          <p:nvPr/>
        </p:nvSpPr>
        <p:spPr bwMode="auto">
          <a:xfrm>
            <a:off x="4114800" y="4572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1" name="Rectangle 18"/>
          <p:cNvSpPr>
            <a:spLocks noChangeArrowheads="1"/>
          </p:cNvSpPr>
          <p:nvPr/>
        </p:nvSpPr>
        <p:spPr bwMode="auto">
          <a:xfrm>
            <a:off x="4572000" y="5334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2" name="Rectangle 19"/>
          <p:cNvSpPr>
            <a:spLocks noChangeArrowheads="1"/>
          </p:cNvSpPr>
          <p:nvPr/>
        </p:nvSpPr>
        <p:spPr bwMode="auto">
          <a:xfrm>
            <a:off x="4343400" y="4876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3" name="Rectangle 20"/>
          <p:cNvSpPr>
            <a:spLocks noChangeArrowheads="1"/>
          </p:cNvSpPr>
          <p:nvPr/>
        </p:nvSpPr>
        <p:spPr bwMode="auto">
          <a:xfrm>
            <a:off x="3733800" y="48006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4" name="Rectangle 21"/>
          <p:cNvSpPr>
            <a:spLocks noChangeArrowheads="1"/>
          </p:cNvSpPr>
          <p:nvPr/>
        </p:nvSpPr>
        <p:spPr bwMode="auto">
          <a:xfrm>
            <a:off x="3886200" y="5257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5" name="Rectangle 23"/>
          <p:cNvSpPr>
            <a:spLocks noChangeArrowheads="1"/>
          </p:cNvSpPr>
          <p:nvPr/>
        </p:nvSpPr>
        <p:spPr bwMode="auto">
          <a:xfrm>
            <a:off x="2667000" y="48006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6" name="Rectangle 24"/>
          <p:cNvSpPr>
            <a:spLocks noChangeArrowheads="1"/>
          </p:cNvSpPr>
          <p:nvPr/>
        </p:nvSpPr>
        <p:spPr bwMode="auto">
          <a:xfrm>
            <a:off x="2590800" y="54102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17" name="Line 25"/>
          <p:cNvSpPr>
            <a:spLocks noChangeShapeType="1"/>
          </p:cNvSpPr>
          <p:nvPr/>
        </p:nvSpPr>
        <p:spPr bwMode="auto">
          <a:xfrm flipH="1">
            <a:off x="3581400" y="40386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6"/>
          <p:cNvSpPr>
            <a:spLocks noChangeShapeType="1"/>
          </p:cNvSpPr>
          <p:nvPr/>
        </p:nvSpPr>
        <p:spPr bwMode="auto">
          <a:xfrm>
            <a:off x="3810000" y="40386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Text Box 27"/>
          <p:cNvSpPr txBox="1">
            <a:spLocks noChangeArrowheads="1"/>
          </p:cNvSpPr>
          <p:nvPr/>
        </p:nvSpPr>
        <p:spPr bwMode="auto">
          <a:xfrm>
            <a:off x="7740650" y="3429000"/>
            <a:ext cx="1403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Mr.Chan</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Prof..Cheng</a:t>
            </a:r>
          </a:p>
        </p:txBody>
      </p:sp>
      <p:pic>
        <p:nvPicPr>
          <p:cNvPr id="412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2672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1" name="Rectangle 31"/>
          <p:cNvSpPr>
            <a:spLocks noChangeArrowheads="1"/>
          </p:cNvSpPr>
          <p:nvPr/>
        </p:nvSpPr>
        <p:spPr bwMode="auto">
          <a:xfrm>
            <a:off x="5943600" y="4724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2" name="Rectangle 32"/>
          <p:cNvSpPr>
            <a:spLocks noChangeArrowheads="1"/>
          </p:cNvSpPr>
          <p:nvPr/>
        </p:nvSpPr>
        <p:spPr bwMode="auto">
          <a:xfrm>
            <a:off x="6096000" y="5334000"/>
            <a:ext cx="3810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3" name="Rectangle 33"/>
          <p:cNvSpPr>
            <a:spLocks noChangeArrowheads="1"/>
          </p:cNvSpPr>
          <p:nvPr/>
        </p:nvSpPr>
        <p:spPr bwMode="auto">
          <a:xfrm>
            <a:off x="6858000" y="46482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4" name="Rectangle 34"/>
          <p:cNvSpPr>
            <a:spLocks noChangeArrowheads="1"/>
          </p:cNvSpPr>
          <p:nvPr/>
        </p:nvSpPr>
        <p:spPr bwMode="auto">
          <a:xfrm>
            <a:off x="7315200" y="54102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5" name="Rectangle 35"/>
          <p:cNvSpPr>
            <a:spLocks noChangeArrowheads="1"/>
          </p:cNvSpPr>
          <p:nvPr/>
        </p:nvSpPr>
        <p:spPr bwMode="auto">
          <a:xfrm>
            <a:off x="7086600" y="4953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6" name="Rectangle 36"/>
          <p:cNvSpPr>
            <a:spLocks noChangeArrowheads="1"/>
          </p:cNvSpPr>
          <p:nvPr/>
        </p:nvSpPr>
        <p:spPr bwMode="auto">
          <a:xfrm>
            <a:off x="6477000" y="4876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7" name="Rectangle 37"/>
          <p:cNvSpPr>
            <a:spLocks noChangeArrowheads="1"/>
          </p:cNvSpPr>
          <p:nvPr/>
        </p:nvSpPr>
        <p:spPr bwMode="auto">
          <a:xfrm>
            <a:off x="6629400" y="5334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8" name="Rectangle 38"/>
          <p:cNvSpPr>
            <a:spLocks noChangeArrowheads="1"/>
          </p:cNvSpPr>
          <p:nvPr/>
        </p:nvSpPr>
        <p:spPr bwMode="auto">
          <a:xfrm>
            <a:off x="5410200" y="4876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4129" name="Rectangle 39"/>
          <p:cNvSpPr>
            <a:spLocks noChangeArrowheads="1"/>
          </p:cNvSpPr>
          <p:nvPr/>
        </p:nvSpPr>
        <p:spPr bwMode="auto">
          <a:xfrm>
            <a:off x="5334000" y="5486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pic>
        <p:nvPicPr>
          <p:cNvPr id="4130"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910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1" name="Line 28"/>
          <p:cNvSpPr>
            <a:spLocks noChangeShapeType="1"/>
          </p:cNvSpPr>
          <p:nvPr/>
        </p:nvSpPr>
        <p:spPr bwMode="auto">
          <a:xfrm flipH="1">
            <a:off x="6781800" y="3810000"/>
            <a:ext cx="1447800" cy="1066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2" name="Line 41"/>
          <p:cNvSpPr>
            <a:spLocks noChangeShapeType="1"/>
          </p:cNvSpPr>
          <p:nvPr/>
        </p:nvSpPr>
        <p:spPr bwMode="auto">
          <a:xfrm flipH="1">
            <a:off x="6934200" y="4343400"/>
            <a:ext cx="1524000" cy="11430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3" name="Text Box 42"/>
          <p:cNvSpPr txBox="1">
            <a:spLocks noChangeArrowheads="1"/>
          </p:cNvSpPr>
          <p:nvPr/>
        </p:nvSpPr>
        <p:spPr bwMode="auto">
          <a:xfrm>
            <a:off x="5638800" y="2057400"/>
            <a:ext cx="17049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 database</a:t>
            </a:r>
          </a:p>
        </p:txBody>
      </p:sp>
      <p:sp>
        <p:nvSpPr>
          <p:cNvPr id="4134" name="Line 43"/>
          <p:cNvSpPr>
            <a:spLocks noChangeShapeType="1"/>
          </p:cNvSpPr>
          <p:nvPr/>
        </p:nvSpPr>
        <p:spPr bwMode="auto">
          <a:xfrm>
            <a:off x="6248400" y="25146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35" name="Picture 45" descr="MC90035173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438400"/>
            <a:ext cx="685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6" name="Line 46"/>
          <p:cNvSpPr>
            <a:spLocks noChangeShapeType="1"/>
          </p:cNvSpPr>
          <p:nvPr/>
        </p:nvSpPr>
        <p:spPr bwMode="auto">
          <a:xfrm>
            <a:off x="7315200" y="3886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7" name="Text Box 47"/>
          <p:cNvSpPr txBox="1">
            <a:spLocks noChangeArrowheads="1"/>
          </p:cNvSpPr>
          <p:nvPr/>
        </p:nvSpPr>
        <p:spPr bwMode="auto">
          <a:xfrm>
            <a:off x="7756525" y="3008313"/>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u="sng"/>
              <a:t>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6"/>
          <p:cNvSpPr>
            <a:spLocks noGrp="1"/>
          </p:cNvSpPr>
          <p:nvPr>
            <p:ph type="title"/>
          </p:nvPr>
        </p:nvSpPr>
        <p:spPr>
          <a:xfrm>
            <a:off x="457200" y="274638"/>
            <a:ext cx="8229600" cy="668337"/>
          </a:xfrm>
        </p:spPr>
        <p:txBody>
          <a:bodyPr>
            <a:normAutofit fontScale="90000"/>
          </a:bodyPr>
          <a:lstStyle/>
          <a:p>
            <a:r>
              <a:rPr lang="en-US" altLang="en-US" dirty="0"/>
              <a:t>Examples</a:t>
            </a:r>
          </a:p>
        </p:txBody>
      </p:sp>
      <p:sp>
        <p:nvSpPr>
          <p:cNvPr id="16387" name="Content Placeholder 17"/>
          <p:cNvSpPr>
            <a:spLocks noGrp="1"/>
          </p:cNvSpPr>
          <p:nvPr>
            <p:ph idx="1"/>
          </p:nvPr>
        </p:nvSpPr>
        <p:spPr>
          <a:xfrm>
            <a:off x="446088" y="1108075"/>
            <a:ext cx="4114800" cy="4530725"/>
          </a:xfrm>
        </p:spPr>
        <p:txBody>
          <a:bodyPr>
            <a:normAutofit lnSpcReduction="10000"/>
          </a:bodyPr>
          <a:lstStyle/>
          <a:p>
            <a:r>
              <a:rPr lang="en-US" altLang="en-US" sz="2800"/>
              <a:t>The </a:t>
            </a:r>
            <a:r>
              <a:rPr lang="en-US" altLang="en-US" sz="2800" b="1" i="1" u="sng"/>
              <a:t>integral image </a:t>
            </a:r>
            <a:r>
              <a:rPr lang="en-US" altLang="en-US" sz="2800" i="1"/>
              <a:t>= sum of all </a:t>
            </a:r>
            <a:r>
              <a:rPr lang="en-US" altLang="en-US" sz="2800"/>
              <a:t>pixel values above and to the left of (</a:t>
            </a:r>
            <a:r>
              <a:rPr lang="en-US" altLang="en-US" sz="2800" i="1"/>
              <a:t>x</a:t>
            </a:r>
            <a:r>
              <a:rPr lang="en-US" altLang="en-US" sz="2800"/>
              <a:t>,</a:t>
            </a:r>
            <a:r>
              <a:rPr lang="en-US" altLang="en-US" sz="2800" i="1"/>
              <a:t>y</a:t>
            </a:r>
            <a:r>
              <a:rPr lang="en-US" altLang="en-US" sz="2800"/>
              <a:t>)</a:t>
            </a:r>
          </a:p>
          <a:p>
            <a:r>
              <a:rPr lang="en-US" altLang="en-US" sz="2800"/>
              <a:t>Pixel P is at (x=3,y=2)</a:t>
            </a:r>
          </a:p>
          <a:p>
            <a:pPr lvl="1"/>
            <a:r>
              <a:rPr lang="en-US" altLang="en-US" sz="2400" i="1"/>
              <a:t>integral image of P is =1+2+3+3+4+6</a:t>
            </a:r>
          </a:p>
          <a:p>
            <a:r>
              <a:rPr lang="en-US" altLang="en-US" sz="2800" i="1"/>
              <a:t>integral image of Q is </a:t>
            </a:r>
          </a:p>
          <a:p>
            <a:r>
              <a:rPr lang="en-US" altLang="en-US" sz="2800" i="1"/>
              <a:t>=1+2+3+3+4+6+5+2+4+0+2+3</a:t>
            </a:r>
          </a:p>
          <a:p>
            <a:endParaRPr lang="en-US" altLang="en-US" i="1"/>
          </a:p>
        </p:txBody>
      </p:sp>
      <p:sp>
        <p:nvSpPr>
          <p:cNvPr id="2" name="Footer Placeholder 1"/>
          <p:cNvSpPr>
            <a:spLocks noGrp="1"/>
          </p:cNvSpPr>
          <p:nvPr>
            <p:ph type="ftr" sz="quarter" idx="11"/>
          </p:nvPr>
        </p:nvSpPr>
        <p:spPr/>
        <p:txBody>
          <a:bodyPr/>
          <a:lstStyle/>
          <a:p>
            <a:pPr>
              <a:defRPr/>
            </a:pPr>
            <a:r>
              <a:rPr lang="en-US" altLang="zh-CN"/>
              <a:t>Object recogntiion (for 22-23) v2.a</a:t>
            </a:r>
          </a:p>
        </p:txBody>
      </p:sp>
      <p:sp>
        <p:nvSpPr>
          <p:cNvPr id="16389" name="Slide Number Placeholder 2"/>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B7663783-A612-43C0-98B7-6809D7BD4FC8}" type="slidenum">
              <a:rPr lang="en-US" altLang="en-US" sz="1200">
                <a:latin typeface="Garamond" pitchFamily="18" charset="0"/>
              </a:rPr>
              <a:pPr eaLnBrk="1" hangingPunct="1">
                <a:spcBef>
                  <a:spcPct val="0"/>
                </a:spcBef>
                <a:buClrTx/>
                <a:buSzTx/>
                <a:buFontTx/>
                <a:buNone/>
              </a:pPr>
              <a:t>20</a:t>
            </a:fld>
            <a:endParaRPr lang="en-US" altLang="en-US" sz="1200">
              <a:latin typeface="Garamond" pitchFamily="18" charset="0"/>
            </a:endParaRPr>
          </a:p>
        </p:txBody>
      </p:sp>
      <p:graphicFrame>
        <p:nvGraphicFramePr>
          <p:cNvPr id="4" name="Group 4"/>
          <p:cNvGraphicFramePr>
            <a:graphicFrameLocks/>
          </p:cNvGraphicFramePr>
          <p:nvPr/>
        </p:nvGraphicFramePr>
        <p:xfrm>
          <a:off x="4648200" y="1600200"/>
          <a:ext cx="4038600" cy="453072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17" name="Text Box 32"/>
          <p:cNvSpPr txBox="1">
            <a:spLocks noChangeArrowheads="1"/>
          </p:cNvSpPr>
          <p:nvPr/>
        </p:nvSpPr>
        <p:spPr bwMode="auto">
          <a:xfrm>
            <a:off x="5394325" y="3617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6418" name="Text Box 34"/>
          <p:cNvSpPr txBox="1">
            <a:spLocks noChangeArrowheads="1"/>
          </p:cNvSpPr>
          <p:nvPr/>
        </p:nvSpPr>
        <p:spPr bwMode="auto">
          <a:xfrm>
            <a:off x="7162800" y="3276600"/>
            <a:ext cx="390525"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P</a:t>
            </a:r>
          </a:p>
        </p:txBody>
      </p:sp>
      <p:sp>
        <p:nvSpPr>
          <p:cNvPr id="16419" name="Text Box 40"/>
          <p:cNvSpPr txBox="1">
            <a:spLocks noChangeArrowheads="1"/>
          </p:cNvSpPr>
          <p:nvPr/>
        </p:nvSpPr>
        <p:spPr bwMode="auto">
          <a:xfrm>
            <a:off x="4889500" y="942975"/>
            <a:ext cx="35131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solidFill>
                  <a:srgbClr val="FF0000"/>
                </a:solidFill>
              </a:rPr>
              <a:t>Top-left corner(x,y)position=(1,1)</a:t>
            </a:r>
          </a:p>
        </p:txBody>
      </p:sp>
      <p:sp>
        <p:nvSpPr>
          <p:cNvPr id="16420" name="Line 41"/>
          <p:cNvSpPr>
            <a:spLocks noChangeShapeType="1"/>
          </p:cNvSpPr>
          <p:nvPr/>
        </p:nvSpPr>
        <p:spPr bwMode="auto">
          <a:xfrm>
            <a:off x="4419600" y="1524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p:cNvSpPr/>
          <p:nvPr/>
        </p:nvSpPr>
        <p:spPr>
          <a:xfrm>
            <a:off x="4537075" y="823913"/>
            <a:ext cx="3865563"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sp>
        <p:nvSpPr>
          <p:cNvPr id="16422" name="Text Box 34"/>
          <p:cNvSpPr txBox="1">
            <a:spLocks noChangeArrowheads="1"/>
          </p:cNvSpPr>
          <p:nvPr/>
        </p:nvSpPr>
        <p:spPr bwMode="auto">
          <a:xfrm>
            <a:off x="7162800" y="5024438"/>
            <a:ext cx="423863" cy="461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Q</a:t>
            </a:r>
          </a:p>
        </p:txBody>
      </p:sp>
      <p:cxnSp>
        <p:nvCxnSpPr>
          <p:cNvPr id="21" name="Straight Arrow Connector 20"/>
          <p:cNvCxnSpPr/>
          <p:nvPr/>
        </p:nvCxnSpPr>
        <p:spPr>
          <a:xfrm>
            <a:off x="4648200" y="15240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72000" y="1527175"/>
            <a:ext cx="0" cy="4797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25" name="TextBox 23"/>
          <p:cNvSpPr txBox="1">
            <a:spLocks noChangeArrowheads="1"/>
          </p:cNvSpPr>
          <p:nvPr/>
        </p:nvSpPr>
        <p:spPr bwMode="auto">
          <a:xfrm>
            <a:off x="8305800" y="10731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x</a:t>
            </a:r>
          </a:p>
        </p:txBody>
      </p:sp>
      <p:sp>
        <p:nvSpPr>
          <p:cNvPr id="16426" name="TextBox 24"/>
          <p:cNvSpPr txBox="1">
            <a:spLocks noChangeArrowheads="1"/>
          </p:cNvSpPr>
          <p:nvPr/>
        </p:nvSpPr>
        <p:spPr bwMode="auto">
          <a:xfrm>
            <a:off x="4267200" y="57150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y</a:t>
            </a:r>
          </a:p>
        </p:txBody>
      </p:sp>
      <p:cxnSp>
        <p:nvCxnSpPr>
          <p:cNvPr id="5" name="Straight Arrow Connector 4"/>
          <p:cNvCxnSpPr/>
          <p:nvPr/>
        </p:nvCxnSpPr>
        <p:spPr>
          <a:xfrm>
            <a:off x="5181600" y="1433513"/>
            <a:ext cx="0" cy="62388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1"/>
          </p:nvPr>
        </p:nvSpPr>
        <p:spPr/>
        <p:txBody>
          <a:bodyPr/>
          <a:lstStyle/>
          <a:p>
            <a:pPr>
              <a:defRPr/>
            </a:pPr>
            <a:r>
              <a:rPr lang="en-US" altLang="zh-CN"/>
              <a:t>Object recogntiion (for 22-23) v2.a</a:t>
            </a:r>
          </a:p>
        </p:txBody>
      </p:sp>
      <p:sp>
        <p:nvSpPr>
          <p:cNvPr id="17411"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CEEC306C-0BC5-46ED-8B80-65399A6C0C3A}" type="slidenum">
              <a:rPr lang="en-US" altLang="en-US" sz="1200">
                <a:latin typeface="Garamond" pitchFamily="18" charset="0"/>
              </a:rPr>
              <a:pPr eaLnBrk="1" hangingPunct="1">
                <a:spcBef>
                  <a:spcPct val="0"/>
                </a:spcBef>
                <a:buClrTx/>
                <a:buSzTx/>
                <a:buFontTx/>
                <a:buNone/>
              </a:pPr>
              <a:t>21</a:t>
            </a:fld>
            <a:endParaRPr lang="en-US" altLang="en-US" sz="1200">
              <a:latin typeface="Garamond" pitchFamily="18" charset="0"/>
            </a:endParaRPr>
          </a:p>
        </p:txBody>
      </p:sp>
      <p:sp>
        <p:nvSpPr>
          <p:cNvPr id="17412" name="Title 1"/>
          <p:cNvSpPr>
            <a:spLocks noGrp="1"/>
          </p:cNvSpPr>
          <p:nvPr>
            <p:ph type="title" idx="4294967295"/>
          </p:nvPr>
        </p:nvSpPr>
        <p:spPr>
          <a:xfrm>
            <a:off x="0" y="277813"/>
            <a:ext cx="8229600" cy="1139825"/>
          </a:xfrm>
        </p:spPr>
        <p:txBody>
          <a:bodyPr anchor="ctr"/>
          <a:lstStyle/>
          <a:p>
            <a:pPr eaLnBrk="1" hangingPunct="1"/>
            <a:r>
              <a:rPr lang="en-US" altLang="en-US" sz="3400"/>
              <a:t>Computing the integral image </a:t>
            </a:r>
            <a:r>
              <a:rPr lang="en-US" altLang="zh-CN" sz="3400">
                <a:ea typeface="SimSun" pitchFamily="2" charset="-122"/>
              </a:rPr>
              <a:t>[Lazebnik09 ]</a:t>
            </a:r>
            <a:r>
              <a:rPr lang="en-US" altLang="zh-CN" sz="3800">
                <a:ea typeface="SimSun" pitchFamily="2" charset="-122"/>
              </a:rPr>
              <a:t> </a:t>
            </a:r>
            <a:endParaRPr lang="en-US" altLang="en-US" sz="3800"/>
          </a:p>
        </p:txBody>
      </p:sp>
      <p:sp>
        <p:nvSpPr>
          <p:cNvPr id="3" name="Content Placeholder 2"/>
          <p:cNvSpPr>
            <a:spLocks noGrp="1"/>
          </p:cNvSpPr>
          <p:nvPr>
            <p:ph idx="4294967295"/>
          </p:nvPr>
        </p:nvSpPr>
        <p:spPr>
          <a:xfrm>
            <a:off x="0" y="4818063"/>
            <a:ext cx="8763000" cy="1181100"/>
          </a:xfrm>
        </p:spPr>
        <p:txBody>
          <a:bodyPr>
            <a:normAutofit/>
          </a:bodyPr>
          <a:lstStyle/>
          <a:p>
            <a:pPr eaLnBrk="1" hangingPunct="1"/>
            <a:r>
              <a:rPr lang="es-ES" altLang="en-US" sz="2000" dirty="0" err="1">
                <a:solidFill>
                  <a:schemeClr val="accent6"/>
                </a:solidFill>
              </a:rPr>
              <a:t>Cumulative</a:t>
            </a:r>
            <a:r>
              <a:rPr lang="es-ES" altLang="en-US" sz="2000" dirty="0">
                <a:solidFill>
                  <a:schemeClr val="accent6"/>
                </a:solidFill>
              </a:rPr>
              <a:t> </a:t>
            </a:r>
            <a:r>
              <a:rPr lang="es-ES" altLang="en-US" sz="2000" dirty="0" err="1">
                <a:solidFill>
                  <a:schemeClr val="accent6"/>
                </a:solidFill>
              </a:rPr>
              <a:t>row</a:t>
            </a:r>
            <a:r>
              <a:rPr lang="es-ES" altLang="en-US" sz="2000" dirty="0">
                <a:solidFill>
                  <a:schemeClr val="accent6"/>
                </a:solidFill>
              </a:rPr>
              <a:t> sum</a:t>
            </a:r>
            <a:r>
              <a:rPr lang="es-ES" altLang="en-US" sz="2000" dirty="0"/>
              <a:t>: </a:t>
            </a:r>
            <a:r>
              <a:rPr lang="es-ES" altLang="en-US" sz="2000" dirty="0" err="1"/>
              <a:t>row_s</a:t>
            </a:r>
            <a:r>
              <a:rPr lang="es-ES" altLang="en-US" sz="2000" dirty="0"/>
              <a:t>(x, y) = </a:t>
            </a:r>
            <a:r>
              <a:rPr lang="es-ES" altLang="en-US" sz="2000" dirty="0" err="1"/>
              <a:t>row_s</a:t>
            </a:r>
            <a:r>
              <a:rPr lang="es-ES" altLang="en-US" sz="2000" dirty="0"/>
              <a:t>(x–1, y) + i(x, y)</a:t>
            </a:r>
          </a:p>
          <a:p>
            <a:pPr eaLnBrk="1" hangingPunct="1"/>
            <a:r>
              <a:rPr lang="es-ES" altLang="en-US" sz="2000" dirty="0"/>
              <a:t> </a:t>
            </a:r>
          </a:p>
          <a:p>
            <a:r>
              <a:rPr lang="es-ES" altLang="en-US" sz="2000" dirty="0">
                <a:solidFill>
                  <a:schemeClr val="accent1"/>
                </a:solidFill>
              </a:rPr>
              <a:t>Integral </a:t>
            </a:r>
            <a:r>
              <a:rPr lang="es-ES" altLang="en-US" sz="2000" dirty="0" err="1">
                <a:solidFill>
                  <a:schemeClr val="accent1"/>
                </a:solidFill>
              </a:rPr>
              <a:t>image</a:t>
            </a:r>
            <a:r>
              <a:rPr lang="es-ES" altLang="en-US" sz="2000" dirty="0">
                <a:solidFill>
                  <a:schemeClr val="accent1"/>
                </a:solidFill>
              </a:rPr>
              <a:t> </a:t>
            </a:r>
            <a:r>
              <a:rPr lang="es-ES" altLang="en-US" sz="2000" dirty="0"/>
              <a:t>: </a:t>
            </a:r>
            <a:r>
              <a:rPr lang="es-ES" altLang="en-US" sz="2000" dirty="0" err="1"/>
              <a:t>Integral_img_ii</a:t>
            </a:r>
            <a:r>
              <a:rPr lang="es-ES" altLang="en-US" sz="2000" dirty="0"/>
              <a:t>(x, y) = </a:t>
            </a:r>
            <a:r>
              <a:rPr lang="es-ES" altLang="en-US" sz="2000" dirty="0" err="1"/>
              <a:t>Integral_img_ii</a:t>
            </a:r>
            <a:r>
              <a:rPr lang="es-ES" altLang="en-US" sz="2000" dirty="0"/>
              <a:t>(x, y−1) + </a:t>
            </a:r>
            <a:r>
              <a:rPr lang="es-ES" altLang="en-US" sz="2000" dirty="0" err="1"/>
              <a:t>row_s</a:t>
            </a:r>
            <a:r>
              <a:rPr lang="es-ES" altLang="en-US" sz="2000" dirty="0"/>
              <a:t>(x, y)</a:t>
            </a:r>
          </a:p>
          <a:p>
            <a:pPr eaLnBrk="1" hangingPunct="1"/>
            <a:endParaRPr lang="en-US" altLang="en-US" sz="1900" dirty="0"/>
          </a:p>
        </p:txBody>
      </p:sp>
      <p:sp>
        <p:nvSpPr>
          <p:cNvPr id="17414" name="Rectangle 4"/>
          <p:cNvSpPr>
            <a:spLocks noChangeArrowheads="1"/>
          </p:cNvSpPr>
          <p:nvPr/>
        </p:nvSpPr>
        <p:spPr bwMode="auto">
          <a:xfrm>
            <a:off x="1371600" y="1143000"/>
            <a:ext cx="6172200" cy="3352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7415" name="Rectangle 5"/>
          <p:cNvSpPr>
            <a:spLocks noChangeArrowheads="1"/>
          </p:cNvSpPr>
          <p:nvPr/>
        </p:nvSpPr>
        <p:spPr bwMode="auto">
          <a:xfrm>
            <a:off x="1371600" y="1143000"/>
            <a:ext cx="3200400" cy="1752600"/>
          </a:xfrm>
          <a:prstGeom prst="rect">
            <a:avLst/>
          </a:prstGeom>
          <a:solidFill>
            <a:schemeClr val="accent1">
              <a:lumMod val="40000"/>
              <a:lumOff val="60000"/>
            </a:schemeClr>
          </a:solidFill>
          <a:ln w="9525" algn="ctr">
            <a:solidFill>
              <a:schemeClr val="tx1"/>
            </a:solidFill>
            <a:round/>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7416" name="Rectangle 6"/>
          <p:cNvSpPr>
            <a:spLocks noChangeArrowheads="1"/>
          </p:cNvSpPr>
          <p:nvPr/>
        </p:nvSpPr>
        <p:spPr bwMode="auto">
          <a:xfrm>
            <a:off x="1371600" y="2895600"/>
            <a:ext cx="2743200" cy="457200"/>
          </a:xfrm>
          <a:prstGeom prst="rect">
            <a:avLst/>
          </a:prstGeom>
          <a:solidFill>
            <a:srgbClr val="FFC000"/>
          </a:solidFill>
          <a:ln w="9525" algn="ctr">
            <a:solidFill>
              <a:schemeClr val="tx1"/>
            </a:solidFill>
            <a:round/>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7417" name="Rectangle 7"/>
          <p:cNvSpPr>
            <a:spLocks noChangeArrowheads="1"/>
          </p:cNvSpPr>
          <p:nvPr/>
        </p:nvSpPr>
        <p:spPr bwMode="auto">
          <a:xfrm>
            <a:off x="4114800" y="2895600"/>
            <a:ext cx="457200" cy="457200"/>
          </a:xfrm>
          <a:prstGeom prst="rect">
            <a:avLst/>
          </a:prstGeom>
          <a:solidFill>
            <a:srgbClr val="FFFF00"/>
          </a:solidFill>
          <a:ln w="9525" algn="ctr">
            <a:solidFill>
              <a:schemeClr val="tx1"/>
            </a:solidFill>
            <a:round/>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7418" name="TextBox 12"/>
          <p:cNvSpPr txBox="1">
            <a:spLocks noChangeArrowheads="1"/>
          </p:cNvSpPr>
          <p:nvPr/>
        </p:nvSpPr>
        <p:spPr bwMode="auto">
          <a:xfrm>
            <a:off x="1393031" y="1997372"/>
            <a:ext cx="33473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2400" b="1" dirty="0" err="1"/>
              <a:t>Integral_img_ii</a:t>
            </a:r>
            <a:r>
              <a:rPr lang="en-US" altLang="en-US" sz="2400" b="1" dirty="0"/>
              <a:t>(x, y-1)</a:t>
            </a:r>
          </a:p>
        </p:txBody>
      </p:sp>
      <p:sp>
        <p:nvSpPr>
          <p:cNvPr id="17419" name="TextBox 13"/>
          <p:cNvSpPr txBox="1">
            <a:spLocks noChangeArrowheads="1"/>
          </p:cNvSpPr>
          <p:nvPr/>
        </p:nvSpPr>
        <p:spPr bwMode="auto">
          <a:xfrm>
            <a:off x="2080846" y="2906713"/>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2400" b="1" dirty="0" err="1"/>
              <a:t>row_s</a:t>
            </a:r>
            <a:r>
              <a:rPr lang="en-US" altLang="en-US" sz="2400" b="1" dirty="0"/>
              <a:t>(x-1, y)</a:t>
            </a:r>
          </a:p>
        </p:txBody>
      </p:sp>
      <p:sp>
        <p:nvSpPr>
          <p:cNvPr id="17420" name="TextBox 16"/>
          <p:cNvSpPr txBox="1">
            <a:spLocks noChangeArrowheads="1"/>
          </p:cNvSpPr>
          <p:nvPr/>
        </p:nvSpPr>
        <p:spPr bwMode="auto">
          <a:xfrm>
            <a:off x="5257800" y="3500438"/>
            <a:ext cx="987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2400" b="1" dirty="0" err="1"/>
              <a:t>i</a:t>
            </a:r>
            <a:r>
              <a:rPr lang="en-US" altLang="en-US" sz="2400" b="1" dirty="0"/>
              <a:t>(x, y)</a:t>
            </a:r>
          </a:p>
        </p:txBody>
      </p:sp>
      <p:cxnSp>
        <p:nvCxnSpPr>
          <p:cNvPr id="17421" name="Straight Arrow Connector 17"/>
          <p:cNvCxnSpPr>
            <a:cxnSpLocks noChangeShapeType="1"/>
            <a:stCxn id="17420" idx="1"/>
          </p:cNvCxnSpPr>
          <p:nvPr/>
        </p:nvCxnSpPr>
        <p:spPr bwMode="auto">
          <a:xfrm rot="10800000">
            <a:off x="4343400" y="3124200"/>
            <a:ext cx="914400" cy="6080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2" name="TextBox 1"/>
          <p:cNvSpPr txBox="1">
            <a:spLocks noChangeArrowheads="1"/>
          </p:cNvSpPr>
          <p:nvPr/>
        </p:nvSpPr>
        <p:spPr bwMode="auto">
          <a:xfrm>
            <a:off x="812800" y="1060450"/>
            <a:ext cx="116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(x=1,y=1)</a:t>
            </a:r>
          </a:p>
        </p:txBody>
      </p:sp>
      <p:sp>
        <p:nvSpPr>
          <p:cNvPr id="15" name="Rectangle 7"/>
          <p:cNvSpPr>
            <a:spLocks noChangeArrowheads="1"/>
          </p:cNvSpPr>
          <p:nvPr/>
        </p:nvSpPr>
        <p:spPr bwMode="auto">
          <a:xfrm>
            <a:off x="4114800" y="2422822"/>
            <a:ext cx="457200" cy="457200"/>
          </a:xfrm>
          <a:prstGeom prst="rect">
            <a:avLst/>
          </a:prstGeom>
          <a:solidFill>
            <a:srgbClr val="92D050"/>
          </a:solidFill>
          <a:ln w="9525" algn="ctr">
            <a:solidFill>
              <a:schemeClr val="tx1"/>
            </a:solidFill>
            <a:round/>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16" name="TextBox 16"/>
          <p:cNvSpPr txBox="1">
            <a:spLocks noChangeArrowheads="1"/>
          </p:cNvSpPr>
          <p:nvPr/>
        </p:nvSpPr>
        <p:spPr bwMode="auto">
          <a:xfrm>
            <a:off x="5322887" y="2664619"/>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2400" b="1" dirty="0" err="1"/>
              <a:t>i</a:t>
            </a:r>
            <a:r>
              <a:rPr lang="en-US" altLang="en-US" sz="2400" b="1" dirty="0"/>
              <a:t>(x, y-1)</a:t>
            </a:r>
          </a:p>
        </p:txBody>
      </p:sp>
      <p:cxnSp>
        <p:nvCxnSpPr>
          <p:cNvPr id="17" name="Straight Arrow Connector 17"/>
          <p:cNvCxnSpPr>
            <a:cxnSpLocks noChangeShapeType="1"/>
            <a:stCxn id="16" idx="1"/>
          </p:cNvCxnSpPr>
          <p:nvPr/>
        </p:nvCxnSpPr>
        <p:spPr bwMode="auto">
          <a:xfrm flipH="1" flipV="1">
            <a:off x="4457701" y="2766218"/>
            <a:ext cx="865186" cy="12923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 name="Straight Arrow Connector 5"/>
          <p:cNvCxnSpPr/>
          <p:nvPr/>
        </p:nvCxnSpPr>
        <p:spPr>
          <a:xfrm>
            <a:off x="3048000" y="5181600"/>
            <a:ext cx="3962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62200" y="3435350"/>
            <a:ext cx="1785237" cy="1417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1"/>
          </p:nvPr>
        </p:nvSpPr>
        <p:spPr/>
        <p:txBody>
          <a:bodyPr/>
          <a:lstStyle/>
          <a:p>
            <a:pPr>
              <a:defRPr/>
            </a:pPr>
            <a:r>
              <a:rPr lang="en-US" altLang="zh-CN"/>
              <a:t>Object recogntiion (for 22-23) v2.a</a:t>
            </a:r>
          </a:p>
        </p:txBody>
      </p:sp>
      <p:sp>
        <p:nvSpPr>
          <p:cNvPr id="18435"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7E58FFE-51A0-4F9B-B699-194FE33EC835}" type="slidenum">
              <a:rPr lang="en-US" altLang="en-US" sz="1200">
                <a:latin typeface="Garamond" pitchFamily="18" charset="0"/>
              </a:rPr>
              <a:pPr eaLnBrk="1" hangingPunct="1">
                <a:spcBef>
                  <a:spcPct val="0"/>
                </a:spcBef>
                <a:buClrTx/>
                <a:buSzTx/>
                <a:buFontTx/>
                <a:buNone/>
              </a:pPr>
              <a:t>22</a:t>
            </a:fld>
            <a:endParaRPr lang="en-US" altLang="en-US" sz="1200">
              <a:latin typeface="Garamond" pitchFamily="18" charset="0"/>
            </a:endParaRPr>
          </a:p>
        </p:txBody>
      </p:sp>
      <p:sp>
        <p:nvSpPr>
          <p:cNvPr id="18436" name="Rectangle 2"/>
          <p:cNvSpPr>
            <a:spLocks noGrp="1" noChangeArrowheads="1"/>
          </p:cNvSpPr>
          <p:nvPr>
            <p:ph type="title" idx="4294967295"/>
          </p:nvPr>
        </p:nvSpPr>
        <p:spPr>
          <a:xfrm>
            <a:off x="0" y="277813"/>
            <a:ext cx="7924800" cy="863600"/>
          </a:xfrm>
        </p:spPr>
        <p:txBody>
          <a:bodyPr anchor="ctr"/>
          <a:lstStyle/>
          <a:p>
            <a:pPr eaLnBrk="1" hangingPunct="1"/>
            <a:r>
              <a:rPr lang="en-US" altLang="en-US" sz="3000"/>
              <a:t>Calculate sum within a rectangle</a:t>
            </a:r>
            <a:r>
              <a:rPr lang="en-US" altLang="zh-CN" sz="3000">
                <a:ea typeface="SimSun" pitchFamily="2" charset="-122"/>
              </a:rPr>
              <a:t> </a:t>
            </a:r>
            <a:endParaRPr lang="en-US" altLang="en-US" sz="3800"/>
          </a:p>
        </p:txBody>
      </p:sp>
      <p:sp>
        <p:nvSpPr>
          <p:cNvPr id="1300483" name="Rectangle 3"/>
          <p:cNvSpPr>
            <a:spLocks noGrp="1" noChangeArrowheads="1"/>
          </p:cNvSpPr>
          <p:nvPr>
            <p:ph type="body" idx="4294967295"/>
          </p:nvPr>
        </p:nvSpPr>
        <p:spPr>
          <a:xfrm>
            <a:off x="0" y="990600"/>
            <a:ext cx="4572000" cy="5867400"/>
          </a:xfrm>
        </p:spPr>
        <p:txBody>
          <a:bodyPr/>
          <a:lstStyle/>
          <a:p>
            <a:pPr eaLnBrk="1" hangingPunct="1">
              <a:lnSpc>
                <a:spcPct val="90000"/>
              </a:lnSpc>
            </a:pPr>
            <a:r>
              <a:rPr lang="en-US" altLang="en-US" sz="2100"/>
              <a:t>A,B,C,D are the values of the integral images at the corners of the rectangle R.</a:t>
            </a:r>
          </a:p>
          <a:p>
            <a:pPr eaLnBrk="1" hangingPunct="1">
              <a:lnSpc>
                <a:spcPct val="90000"/>
              </a:lnSpc>
            </a:pPr>
            <a:r>
              <a:rPr lang="en-US" altLang="en-US" sz="2100"/>
              <a:t>The sum of image values inside R is:</a:t>
            </a:r>
          </a:p>
          <a:p>
            <a:pPr lvl="1" eaLnBrk="1" hangingPunct="1">
              <a:lnSpc>
                <a:spcPct val="90000"/>
              </a:lnSpc>
              <a:buFont typeface="Wingdings" pitchFamily="2" charset="2"/>
              <a:buNone/>
            </a:pPr>
            <a:r>
              <a:rPr lang="en-US" altLang="en-US" sz="2200"/>
              <a:t>   Area_R = A – B – C + D</a:t>
            </a:r>
          </a:p>
          <a:p>
            <a:pPr eaLnBrk="1" hangingPunct="1">
              <a:lnSpc>
                <a:spcPct val="90000"/>
              </a:lnSpc>
            </a:pPr>
            <a:r>
              <a:rPr lang="en-US" altLang="en-US" sz="2100"/>
              <a:t>If A,B,C,D are found , only 3 additions are needed to find Area_R</a:t>
            </a:r>
          </a:p>
          <a:p>
            <a:pPr eaLnBrk="1" hangingPunct="1">
              <a:lnSpc>
                <a:spcPct val="90000"/>
              </a:lnSpc>
            </a:pPr>
            <a:r>
              <a:rPr lang="en-US" altLang="en-US" sz="2100"/>
              <a:t>Calculations of areas can reused for other windows.</a:t>
            </a:r>
          </a:p>
        </p:txBody>
      </p:sp>
      <p:grpSp>
        <p:nvGrpSpPr>
          <p:cNvPr id="18438" name="Group 16"/>
          <p:cNvGrpSpPr>
            <a:grpSpLocks/>
          </p:cNvGrpSpPr>
          <p:nvPr/>
        </p:nvGrpSpPr>
        <p:grpSpPr bwMode="auto">
          <a:xfrm>
            <a:off x="5257800" y="1447800"/>
            <a:ext cx="3886200" cy="3200400"/>
            <a:chOff x="1536" y="2736"/>
            <a:chExt cx="1584" cy="1200"/>
          </a:xfrm>
        </p:grpSpPr>
        <p:sp>
          <p:nvSpPr>
            <p:cNvPr id="18440" name="Rectangle 10"/>
            <p:cNvSpPr>
              <a:spLocks noChangeArrowheads="1"/>
            </p:cNvSpPr>
            <p:nvPr/>
          </p:nvSpPr>
          <p:spPr bwMode="auto">
            <a:xfrm>
              <a:off x="1536" y="2736"/>
              <a:ext cx="1584" cy="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8441" name="Rectangle 11"/>
            <p:cNvSpPr>
              <a:spLocks noChangeArrowheads="1"/>
            </p:cNvSpPr>
            <p:nvPr/>
          </p:nvSpPr>
          <p:spPr bwMode="auto">
            <a:xfrm>
              <a:off x="1968" y="2928"/>
              <a:ext cx="672" cy="48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8442" name="Text Box 12"/>
            <p:cNvSpPr txBox="1">
              <a:spLocks noChangeArrowheads="1"/>
            </p:cNvSpPr>
            <p:nvPr/>
          </p:nvSpPr>
          <p:spPr bwMode="auto">
            <a:xfrm>
              <a:off x="1889" y="2859"/>
              <a:ext cx="14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D</a:t>
              </a:r>
            </a:p>
          </p:txBody>
        </p:sp>
        <p:sp>
          <p:nvSpPr>
            <p:cNvPr id="18443" name="Text Box 13"/>
            <p:cNvSpPr txBox="1">
              <a:spLocks noChangeArrowheads="1"/>
            </p:cNvSpPr>
            <p:nvPr/>
          </p:nvSpPr>
          <p:spPr bwMode="auto">
            <a:xfrm>
              <a:off x="1889" y="3344"/>
              <a:ext cx="14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C</a:t>
              </a:r>
            </a:p>
          </p:txBody>
        </p:sp>
        <p:sp>
          <p:nvSpPr>
            <p:cNvPr id="18444" name="Text Box 14"/>
            <p:cNvSpPr txBox="1">
              <a:spLocks noChangeArrowheads="1"/>
            </p:cNvSpPr>
            <p:nvPr/>
          </p:nvSpPr>
          <p:spPr bwMode="auto">
            <a:xfrm>
              <a:off x="2617" y="3339"/>
              <a:ext cx="137"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a:t>
              </a:r>
            </a:p>
          </p:txBody>
        </p:sp>
        <p:sp>
          <p:nvSpPr>
            <p:cNvPr id="18445" name="Text Box 15"/>
            <p:cNvSpPr txBox="1">
              <a:spLocks noChangeArrowheads="1"/>
            </p:cNvSpPr>
            <p:nvPr/>
          </p:nvSpPr>
          <p:spPr bwMode="auto">
            <a:xfrm>
              <a:off x="2589" y="2855"/>
              <a:ext cx="137"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B</a:t>
              </a:r>
            </a:p>
          </p:txBody>
        </p:sp>
      </p:grpSp>
      <p:sp>
        <p:nvSpPr>
          <p:cNvPr id="18439" name="Text Box 17"/>
          <p:cNvSpPr txBox="1">
            <a:spLocks noChangeArrowheads="1"/>
          </p:cNvSpPr>
          <p:nvPr/>
        </p:nvSpPr>
        <p:spPr bwMode="auto">
          <a:xfrm>
            <a:off x="6318250" y="2092325"/>
            <a:ext cx="20208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u="sng"/>
              <a:t>For the </a:t>
            </a:r>
          </a:p>
          <a:p>
            <a:pPr eaLnBrk="1" hangingPunct="1">
              <a:spcBef>
                <a:spcPct val="0"/>
              </a:spcBef>
              <a:buClrTx/>
              <a:buSzTx/>
              <a:buFontTx/>
              <a:buNone/>
            </a:pPr>
            <a:r>
              <a:rPr lang="en-US" altLang="en-US" sz="1800" u="sng"/>
              <a:t>Rectangle R</a:t>
            </a:r>
          </a:p>
          <a:p>
            <a:pPr eaLnBrk="1" hangingPunct="1">
              <a:spcBef>
                <a:spcPct val="0"/>
              </a:spcBef>
              <a:buClrTx/>
              <a:buSzTx/>
              <a:buFontTx/>
              <a:buNone/>
            </a:pPr>
            <a:r>
              <a:rPr lang="en-US" altLang="en-US" sz="1800"/>
              <a:t>the Area is Area_R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4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sz="3000">
                <a:ea typeface="SimSun" pitchFamily="2" charset="-122"/>
              </a:rPr>
              <a:t>Why do we need to find pixel sum of rectangles?</a:t>
            </a:r>
            <a:br>
              <a:rPr lang="en-US" altLang="zh-CN" sz="3000">
                <a:ea typeface="SimSun" pitchFamily="2" charset="-122"/>
              </a:rPr>
            </a:br>
            <a:r>
              <a:rPr lang="en-US" altLang="zh-CN" sz="3000">
                <a:ea typeface="SimSun" pitchFamily="2" charset="-122"/>
              </a:rPr>
              <a:t>Answer: We want to get face features</a:t>
            </a:r>
            <a:endParaRPr lang="en-US" altLang="en-US" sz="3000"/>
          </a:p>
        </p:txBody>
      </p:sp>
      <p:sp>
        <p:nvSpPr>
          <p:cNvPr id="19461" name="Rectangle 3"/>
          <p:cNvSpPr>
            <a:spLocks noGrp="1" noChangeArrowheads="1"/>
          </p:cNvSpPr>
          <p:nvPr>
            <p:ph sz="half" idx="1"/>
          </p:nvPr>
        </p:nvSpPr>
        <p:spPr/>
        <p:txBody>
          <a:bodyPr/>
          <a:lstStyle/>
          <a:p>
            <a:pPr eaLnBrk="1" hangingPunct="1"/>
            <a:r>
              <a:rPr lang="en-US" altLang="zh-CN" sz="2200">
                <a:ea typeface="SimSun" pitchFamily="2" charset="-122"/>
              </a:rPr>
              <a:t>You may consider these features as face features</a:t>
            </a:r>
          </a:p>
          <a:p>
            <a:pPr lvl="1" eaLnBrk="1" hangingPunct="1"/>
            <a:r>
              <a:rPr lang="en-US" altLang="zh-CN" sz="2000">
                <a:ea typeface="SimSun" pitchFamily="2" charset="-122"/>
              </a:rPr>
              <a:t>Left Eye: </a:t>
            </a:r>
            <a:r>
              <a:rPr lang="en-US" altLang="zh-CN" sz="1600">
                <a:ea typeface="SimSun" pitchFamily="2" charset="-122"/>
              </a:rPr>
              <a:t>(Area_A-Area_B)</a:t>
            </a:r>
            <a:endParaRPr lang="en-US" altLang="zh-CN" sz="2000">
              <a:ea typeface="SimSun" pitchFamily="2" charset="-122"/>
            </a:endParaRPr>
          </a:p>
          <a:p>
            <a:pPr lvl="1" eaLnBrk="1" hangingPunct="1"/>
            <a:endParaRPr lang="en-US" altLang="zh-CN" sz="2000">
              <a:ea typeface="SimSun" pitchFamily="2" charset="-122"/>
            </a:endParaRPr>
          </a:p>
          <a:p>
            <a:pPr lvl="1" eaLnBrk="1" hangingPunct="1"/>
            <a:r>
              <a:rPr lang="en-US" altLang="zh-CN" sz="2000">
                <a:ea typeface="SimSun" pitchFamily="2" charset="-122"/>
              </a:rPr>
              <a:t>Nose :</a:t>
            </a:r>
            <a:r>
              <a:rPr lang="en-US" altLang="zh-CN" sz="1600">
                <a:ea typeface="SimSun" pitchFamily="2" charset="-122"/>
              </a:rPr>
              <a:t>(Area_C+Area_E-Area_D)</a:t>
            </a:r>
          </a:p>
          <a:p>
            <a:pPr lvl="1" eaLnBrk="1" hangingPunct="1"/>
            <a:r>
              <a:rPr lang="en-US" altLang="zh-CN" sz="2000">
                <a:ea typeface="SimSun" pitchFamily="2" charset="-122"/>
              </a:rPr>
              <a:t>Mouth:</a:t>
            </a:r>
            <a:r>
              <a:rPr lang="en-US" altLang="zh-CN" sz="1600">
                <a:ea typeface="SimSun" pitchFamily="2" charset="-122"/>
              </a:rPr>
              <a:t>(Area_F+Area_H-Area_G)</a:t>
            </a:r>
            <a:endParaRPr lang="en-US" altLang="zh-CN" sz="2000">
              <a:ea typeface="SimSun" pitchFamily="2" charset="-122"/>
            </a:endParaRPr>
          </a:p>
          <a:p>
            <a:pPr lvl="1" eaLnBrk="1" hangingPunct="1"/>
            <a:endParaRPr lang="en-US" altLang="zh-CN" sz="2000">
              <a:ea typeface="SimSun" pitchFamily="2" charset="-122"/>
            </a:endParaRPr>
          </a:p>
          <a:p>
            <a:pPr eaLnBrk="1" hangingPunct="1"/>
            <a:r>
              <a:rPr lang="en-US" altLang="zh-CN" sz="2200">
                <a:ea typeface="SimSun" pitchFamily="2" charset="-122"/>
              </a:rPr>
              <a:t>They can be different sizes, polarity and aspect ratios</a:t>
            </a:r>
            <a:endParaRPr lang="en-US" altLang="en-US" sz="2200">
              <a:ea typeface="SimSun" pitchFamily="2" charset="-122"/>
            </a:endParaRPr>
          </a:p>
        </p:txBody>
      </p:sp>
      <p:sp>
        <p:nvSpPr>
          <p:cNvPr id="19462" name="Rectangle 4"/>
          <p:cNvSpPr>
            <a:spLocks noGrp="1" noChangeArrowheads="1"/>
          </p:cNvSpPr>
          <p:nvPr>
            <p:ph sz="half" idx="2"/>
          </p:nvPr>
        </p:nvSpPr>
        <p:spPr/>
        <p:txBody>
          <a:bodyPr/>
          <a:lstStyle/>
          <a:p>
            <a:pPr eaLnBrk="1" hangingPunct="1">
              <a:lnSpc>
                <a:spcPct val="90000"/>
              </a:lnSpc>
            </a:pPr>
            <a:r>
              <a:rPr lang="en-US" altLang="en-US" sz="2600"/>
              <a:t> </a:t>
            </a:r>
          </a:p>
        </p:txBody>
      </p:sp>
      <p:sp>
        <p:nvSpPr>
          <p:cNvPr id="27" name="Footer Placeholder 5"/>
          <p:cNvSpPr>
            <a:spLocks noGrp="1"/>
          </p:cNvSpPr>
          <p:nvPr>
            <p:ph type="ftr" sz="quarter" idx="11"/>
          </p:nvPr>
        </p:nvSpPr>
        <p:spPr/>
        <p:txBody>
          <a:bodyPr/>
          <a:lstStyle/>
          <a:p>
            <a:pPr>
              <a:defRPr/>
            </a:pPr>
            <a:r>
              <a:rPr lang="en-US" altLang="zh-CN"/>
              <a:t>Object recogntiion (for 22-23) v2.a</a:t>
            </a:r>
          </a:p>
        </p:txBody>
      </p:sp>
      <p:sp>
        <p:nvSpPr>
          <p:cNvPr id="19459"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AC8C870-BBE1-4A8D-9013-1ADE8069F75D}" type="slidenum">
              <a:rPr lang="en-US" altLang="en-US" sz="1200">
                <a:latin typeface="Garamond" pitchFamily="18" charset="0"/>
              </a:rPr>
              <a:pPr eaLnBrk="1" hangingPunct="1">
                <a:spcBef>
                  <a:spcPct val="0"/>
                </a:spcBef>
                <a:buClrTx/>
                <a:buSzTx/>
                <a:buFontTx/>
                <a:buNone/>
              </a:pPr>
              <a:t>23</a:t>
            </a:fld>
            <a:endParaRPr lang="en-US" altLang="en-US" sz="1200">
              <a:latin typeface="Garamond" pitchFamily="18" charset="0"/>
            </a:endParaRPr>
          </a:p>
        </p:txBody>
      </p:sp>
      <p:sp>
        <p:nvSpPr>
          <p:cNvPr id="19463" name="Rectangle 6"/>
          <p:cNvSpPr>
            <a:spLocks noChangeArrowheads="1"/>
          </p:cNvSpPr>
          <p:nvPr/>
        </p:nvSpPr>
        <p:spPr bwMode="auto">
          <a:xfrm>
            <a:off x="6096000" y="3429000"/>
            <a:ext cx="1295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4" name="Rectangle 7"/>
          <p:cNvSpPr>
            <a:spLocks noChangeArrowheads="1"/>
          </p:cNvSpPr>
          <p:nvPr/>
        </p:nvSpPr>
        <p:spPr bwMode="auto">
          <a:xfrm>
            <a:off x="6553200" y="3429000"/>
            <a:ext cx="381000" cy="457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5" name="Rectangle 8"/>
          <p:cNvSpPr>
            <a:spLocks noChangeArrowheads="1"/>
          </p:cNvSpPr>
          <p:nvPr/>
        </p:nvSpPr>
        <p:spPr bwMode="auto">
          <a:xfrm>
            <a:off x="5867400" y="2667000"/>
            <a:ext cx="533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6" name="Rectangle 9"/>
          <p:cNvSpPr>
            <a:spLocks noChangeArrowheads="1"/>
          </p:cNvSpPr>
          <p:nvPr/>
        </p:nvSpPr>
        <p:spPr bwMode="auto">
          <a:xfrm>
            <a:off x="5867400" y="2971800"/>
            <a:ext cx="533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7" name="Rectangle 10"/>
          <p:cNvSpPr>
            <a:spLocks noChangeArrowheads="1"/>
          </p:cNvSpPr>
          <p:nvPr/>
        </p:nvSpPr>
        <p:spPr bwMode="auto">
          <a:xfrm>
            <a:off x="6324600" y="4191000"/>
            <a:ext cx="914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8" name="Rectangle 11"/>
          <p:cNvSpPr>
            <a:spLocks noChangeArrowheads="1"/>
          </p:cNvSpPr>
          <p:nvPr/>
        </p:nvSpPr>
        <p:spPr bwMode="auto">
          <a:xfrm>
            <a:off x="6324600" y="4343400"/>
            <a:ext cx="914400" cy="152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69" name="Rectangle 12"/>
          <p:cNvSpPr>
            <a:spLocks noChangeArrowheads="1"/>
          </p:cNvSpPr>
          <p:nvPr/>
        </p:nvSpPr>
        <p:spPr bwMode="auto">
          <a:xfrm>
            <a:off x="7086600" y="2667000"/>
            <a:ext cx="533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70" name="Rectangle 13"/>
          <p:cNvSpPr>
            <a:spLocks noChangeArrowheads="1"/>
          </p:cNvSpPr>
          <p:nvPr/>
        </p:nvSpPr>
        <p:spPr bwMode="auto">
          <a:xfrm>
            <a:off x="7086600" y="2971800"/>
            <a:ext cx="533400" cy="304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71" name="Line 14"/>
          <p:cNvSpPr>
            <a:spLocks noChangeShapeType="1"/>
          </p:cNvSpPr>
          <p:nvPr/>
        </p:nvSpPr>
        <p:spPr bwMode="auto">
          <a:xfrm>
            <a:off x="4419600" y="3294063"/>
            <a:ext cx="1676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5"/>
          <p:cNvSpPr>
            <a:spLocks noChangeShapeType="1"/>
          </p:cNvSpPr>
          <p:nvPr/>
        </p:nvSpPr>
        <p:spPr bwMode="auto">
          <a:xfrm flipV="1">
            <a:off x="4419600" y="26670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6"/>
          <p:cNvSpPr>
            <a:spLocks noChangeShapeType="1"/>
          </p:cNvSpPr>
          <p:nvPr/>
        </p:nvSpPr>
        <p:spPr bwMode="auto">
          <a:xfrm>
            <a:off x="4572000" y="3657600"/>
            <a:ext cx="1752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Text Box 18"/>
          <p:cNvSpPr txBox="1">
            <a:spLocks noChangeArrowheads="1"/>
          </p:cNvSpPr>
          <p:nvPr/>
        </p:nvSpPr>
        <p:spPr bwMode="auto">
          <a:xfrm>
            <a:off x="6477000" y="2590800"/>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a:t>
            </a:r>
          </a:p>
          <a:p>
            <a:pPr eaLnBrk="1" hangingPunct="1">
              <a:spcBef>
                <a:spcPct val="0"/>
              </a:spcBef>
              <a:buClrTx/>
              <a:buSzTx/>
              <a:buFontTx/>
              <a:buNone/>
            </a:pPr>
            <a:r>
              <a:rPr lang="en-US" altLang="en-US" sz="1800"/>
              <a:t>B</a:t>
            </a:r>
          </a:p>
        </p:txBody>
      </p:sp>
      <p:sp>
        <p:nvSpPr>
          <p:cNvPr id="19475" name="Text Box 19"/>
          <p:cNvSpPr txBox="1">
            <a:spLocks noChangeArrowheads="1"/>
          </p:cNvSpPr>
          <p:nvPr/>
        </p:nvSpPr>
        <p:spPr bwMode="auto">
          <a:xfrm>
            <a:off x="7772400" y="3048000"/>
            <a:ext cx="3492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C</a:t>
            </a:r>
          </a:p>
          <a:p>
            <a:pPr eaLnBrk="1" hangingPunct="1">
              <a:spcBef>
                <a:spcPct val="0"/>
              </a:spcBef>
              <a:buClrTx/>
              <a:buSzTx/>
              <a:buFontTx/>
              <a:buNone/>
            </a:pPr>
            <a:r>
              <a:rPr lang="en-US" altLang="en-US" sz="1800"/>
              <a:t>D</a:t>
            </a:r>
          </a:p>
          <a:p>
            <a:pPr eaLnBrk="1" hangingPunct="1">
              <a:spcBef>
                <a:spcPct val="0"/>
              </a:spcBef>
              <a:buClrTx/>
              <a:buSzTx/>
              <a:buFontTx/>
              <a:buNone/>
            </a:pPr>
            <a:r>
              <a:rPr lang="en-US" altLang="en-US" sz="1800"/>
              <a:t>E</a:t>
            </a:r>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p:txBody>
      </p:sp>
      <p:sp>
        <p:nvSpPr>
          <p:cNvPr id="19476" name="Line 20"/>
          <p:cNvSpPr>
            <a:spLocks noChangeShapeType="1"/>
          </p:cNvSpPr>
          <p:nvPr/>
        </p:nvSpPr>
        <p:spPr bwMode="auto">
          <a:xfrm flipH="1">
            <a:off x="6324600" y="3276600"/>
            <a:ext cx="1524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1"/>
          <p:cNvSpPr>
            <a:spLocks noChangeShapeType="1"/>
          </p:cNvSpPr>
          <p:nvPr/>
        </p:nvSpPr>
        <p:spPr bwMode="auto">
          <a:xfrm flipH="1">
            <a:off x="6934200" y="35052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2"/>
          <p:cNvSpPr>
            <a:spLocks noChangeShapeType="1"/>
          </p:cNvSpPr>
          <p:nvPr/>
        </p:nvSpPr>
        <p:spPr bwMode="auto">
          <a:xfrm flipH="1" flipV="1">
            <a:off x="7391400" y="37338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Oval 23"/>
          <p:cNvSpPr>
            <a:spLocks noChangeArrowheads="1"/>
          </p:cNvSpPr>
          <p:nvPr/>
        </p:nvSpPr>
        <p:spPr bwMode="auto">
          <a:xfrm>
            <a:off x="5105400" y="1752600"/>
            <a:ext cx="3200400" cy="3810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19480" name="Text Box 24"/>
          <p:cNvSpPr txBox="1">
            <a:spLocks noChangeArrowheads="1"/>
          </p:cNvSpPr>
          <p:nvPr/>
        </p:nvSpPr>
        <p:spPr bwMode="auto">
          <a:xfrm>
            <a:off x="8305800" y="3962400"/>
            <a:ext cx="361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t>
            </a:r>
          </a:p>
          <a:p>
            <a:pPr eaLnBrk="1" hangingPunct="1">
              <a:spcBef>
                <a:spcPct val="0"/>
              </a:spcBef>
              <a:buClrTx/>
              <a:buSzTx/>
              <a:buFontTx/>
              <a:buNone/>
            </a:pPr>
            <a:r>
              <a:rPr lang="en-US" altLang="en-US" sz="1800"/>
              <a:t>G</a:t>
            </a:r>
          </a:p>
          <a:p>
            <a:pPr eaLnBrk="1" hangingPunct="1">
              <a:spcBef>
                <a:spcPct val="0"/>
              </a:spcBef>
              <a:buClrTx/>
              <a:buSzTx/>
              <a:buFontTx/>
              <a:buNone/>
            </a:pPr>
            <a:r>
              <a:rPr lang="en-US" altLang="en-US" sz="1800"/>
              <a:t>H</a:t>
            </a:r>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p:txBody>
      </p:sp>
      <p:sp>
        <p:nvSpPr>
          <p:cNvPr id="19481" name="Line 25"/>
          <p:cNvSpPr>
            <a:spLocks noChangeShapeType="1"/>
          </p:cNvSpPr>
          <p:nvPr/>
        </p:nvSpPr>
        <p:spPr bwMode="auto">
          <a:xfrm flipH="1">
            <a:off x="7239000" y="41148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2" name="Line 26"/>
          <p:cNvSpPr>
            <a:spLocks noChangeShapeType="1"/>
          </p:cNvSpPr>
          <p:nvPr/>
        </p:nvSpPr>
        <p:spPr bwMode="auto">
          <a:xfrm flipH="1">
            <a:off x="7010400" y="4419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Line 27"/>
          <p:cNvSpPr>
            <a:spLocks noChangeShapeType="1"/>
          </p:cNvSpPr>
          <p:nvPr/>
        </p:nvSpPr>
        <p:spPr bwMode="auto">
          <a:xfrm flipH="1" flipV="1">
            <a:off x="7239000" y="45720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2"/>
          <p:cNvSpPr>
            <a:spLocks noGrp="1"/>
          </p:cNvSpPr>
          <p:nvPr>
            <p:ph type="ftr" sz="quarter" idx="11"/>
          </p:nvPr>
        </p:nvSpPr>
        <p:spPr>
          <a:xfrm>
            <a:off x="5513388" y="6307138"/>
            <a:ext cx="2895600" cy="457200"/>
          </a:xfrm>
        </p:spPr>
        <p:txBody>
          <a:bodyPr/>
          <a:lstStyle/>
          <a:p>
            <a:pPr>
              <a:defRPr/>
            </a:pPr>
            <a:r>
              <a:rPr lang="en-US" altLang="zh-CN"/>
              <a:t>Object recogntiion (for 22-23) v2.a</a:t>
            </a:r>
            <a:endParaRPr lang="en-US" altLang="zh-CN" dirty="0"/>
          </a:p>
        </p:txBody>
      </p:sp>
      <p:sp>
        <p:nvSpPr>
          <p:cNvPr id="20483"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4BB488B7-AAEC-4463-AC0C-DF414CEE288F}" type="slidenum">
              <a:rPr lang="en-US" altLang="en-US" sz="1200">
                <a:latin typeface="Garamond" pitchFamily="18" charset="0"/>
              </a:rPr>
              <a:pPr eaLnBrk="1" hangingPunct="1">
                <a:spcBef>
                  <a:spcPct val="0"/>
                </a:spcBef>
                <a:buClrTx/>
                <a:buSzTx/>
                <a:buFontTx/>
                <a:buNone/>
              </a:pPr>
              <a:t>24</a:t>
            </a:fld>
            <a:endParaRPr lang="en-US" altLang="en-US" sz="1200">
              <a:latin typeface="Garamond" pitchFamily="18" charset="0"/>
            </a:endParaRPr>
          </a:p>
        </p:txBody>
      </p:sp>
      <p:sp>
        <p:nvSpPr>
          <p:cNvPr id="20485" name="Rectangle 2"/>
          <p:cNvSpPr>
            <a:spLocks noGrp="1" noChangeArrowheads="1"/>
          </p:cNvSpPr>
          <p:nvPr>
            <p:ph type="title" idx="4294967295"/>
          </p:nvPr>
        </p:nvSpPr>
        <p:spPr>
          <a:xfrm>
            <a:off x="0" y="304800"/>
            <a:ext cx="8229600" cy="533400"/>
          </a:xfrm>
        </p:spPr>
        <p:txBody>
          <a:bodyPr anchor="ctr">
            <a:normAutofit fontScale="90000"/>
          </a:bodyPr>
          <a:lstStyle/>
          <a:p>
            <a:pPr eaLnBrk="1" hangingPunct="1"/>
            <a:r>
              <a:rPr lang="en-US" altLang="en-US" sz="3800"/>
              <a:t>Face feature and example </a:t>
            </a:r>
            <a:endParaRPr lang="en-US" altLang="en-US" sz="1400"/>
          </a:p>
        </p:txBody>
      </p:sp>
      <p:pic>
        <p:nvPicPr>
          <p:cNvPr id="20484"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762000"/>
            <a:ext cx="281940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486" name="Group 5"/>
          <p:cNvGrpSpPr>
            <a:grpSpLocks/>
          </p:cNvGrpSpPr>
          <p:nvPr/>
        </p:nvGrpSpPr>
        <p:grpSpPr bwMode="auto">
          <a:xfrm>
            <a:off x="1066800" y="1447800"/>
            <a:ext cx="1652588" cy="1028700"/>
            <a:chOff x="144" y="1296"/>
            <a:chExt cx="864" cy="864"/>
          </a:xfrm>
        </p:grpSpPr>
        <p:sp>
          <p:nvSpPr>
            <p:cNvPr id="20522" name="Rectangle 6"/>
            <p:cNvSpPr>
              <a:spLocks noChangeArrowheads="1"/>
            </p:cNvSpPr>
            <p:nvPr/>
          </p:nvSpPr>
          <p:spPr bwMode="auto">
            <a:xfrm>
              <a:off x="144" y="1296"/>
              <a:ext cx="864" cy="432"/>
            </a:xfrm>
            <a:prstGeom prst="rect">
              <a:avLst/>
            </a:prstGeom>
            <a:solidFill>
              <a:srgbClr val="000000">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20523" name="Rectangle 7"/>
            <p:cNvSpPr>
              <a:spLocks noChangeArrowheads="1"/>
            </p:cNvSpPr>
            <p:nvPr/>
          </p:nvSpPr>
          <p:spPr bwMode="auto">
            <a:xfrm>
              <a:off x="144" y="1728"/>
              <a:ext cx="864" cy="432"/>
            </a:xfrm>
            <a:prstGeom prst="rect">
              <a:avLst/>
            </a:prstGeom>
            <a:solidFill>
              <a:srgbClr val="FFFFFF">
                <a:alpha val="67058"/>
              </a:srgbClr>
            </a:solidFill>
            <a:ln w="9525">
              <a:solidFill>
                <a:schemeClr val="tx1"/>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grpSp>
      <p:sp>
        <p:nvSpPr>
          <p:cNvPr id="11271" name="Text Box 13"/>
          <p:cNvSpPr txBox="1">
            <a:spLocks noChangeArrowheads="1"/>
          </p:cNvSpPr>
          <p:nvPr/>
        </p:nvSpPr>
        <p:spPr bwMode="auto">
          <a:xfrm>
            <a:off x="5181600" y="1371600"/>
            <a:ext cx="882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50000"/>
              </a:spcBef>
              <a:buClrTx/>
              <a:buSzTx/>
              <a:buFontTx/>
              <a:buNone/>
            </a:pPr>
            <a:r>
              <a:rPr lang="en-US" altLang="en-US" sz="2800">
                <a:solidFill>
                  <a:schemeClr val="bg1"/>
                </a:solidFill>
              </a:rPr>
              <a:t>-1</a:t>
            </a:r>
          </a:p>
        </p:txBody>
      </p:sp>
      <p:sp>
        <p:nvSpPr>
          <p:cNvPr id="11273" name="Text Box 15"/>
          <p:cNvSpPr txBox="1">
            <a:spLocks noChangeArrowheads="1"/>
          </p:cNvSpPr>
          <p:nvPr/>
        </p:nvSpPr>
        <p:spPr bwMode="auto">
          <a:xfrm>
            <a:off x="5072063" y="1814513"/>
            <a:ext cx="881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50000"/>
              </a:spcBef>
              <a:buClrTx/>
              <a:buSzTx/>
              <a:buFontTx/>
              <a:buNone/>
            </a:pPr>
            <a:r>
              <a:rPr lang="en-US" altLang="en-US" sz="2800">
                <a:solidFill>
                  <a:schemeClr val="bg1"/>
                </a:solidFill>
              </a:rPr>
              <a:t>+2</a:t>
            </a:r>
          </a:p>
        </p:txBody>
      </p:sp>
      <p:sp>
        <p:nvSpPr>
          <p:cNvPr id="20489" name="AutoShape 34"/>
          <p:cNvSpPr>
            <a:spLocks noChangeArrowheads="1"/>
          </p:cNvSpPr>
          <p:nvPr/>
        </p:nvSpPr>
        <p:spPr bwMode="auto">
          <a:xfrm>
            <a:off x="3429000" y="1524000"/>
            <a:ext cx="1143000" cy="609600"/>
          </a:xfrm>
          <a:prstGeom prst="rightArrow">
            <a:avLst>
              <a:gd name="adj1" fmla="val 50000"/>
              <a:gd name="adj2" fmla="val 46875"/>
            </a:avLst>
          </a:prstGeom>
          <a:solidFill>
            <a:srgbClr val="FFCC00"/>
          </a:solidFill>
          <a:ln w="9525">
            <a:solidFill>
              <a:srgbClr val="FF0000"/>
            </a:solidFill>
            <a:miter lim="800000"/>
            <a:headEnd/>
            <a:tailEnd/>
          </a:ln>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pic>
        <p:nvPicPr>
          <p:cNvPr id="2049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38600"/>
            <a:ext cx="12954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1" name="Text Box 21"/>
          <p:cNvSpPr txBox="1">
            <a:spLocks noChangeArrowheads="1"/>
          </p:cNvSpPr>
          <p:nvPr/>
        </p:nvSpPr>
        <p:spPr bwMode="auto">
          <a:xfrm>
            <a:off x="609600" y="51816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 face</a:t>
            </a:r>
          </a:p>
        </p:txBody>
      </p:sp>
      <p:sp>
        <p:nvSpPr>
          <p:cNvPr id="20492" name="Text Box 22"/>
          <p:cNvSpPr txBox="1">
            <a:spLocks noChangeArrowheads="1"/>
          </p:cNvSpPr>
          <p:nvPr/>
        </p:nvSpPr>
        <p:spPr bwMode="auto">
          <a:xfrm>
            <a:off x="4572000" y="9906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Shaded area</a:t>
            </a:r>
          </a:p>
        </p:txBody>
      </p:sp>
      <p:sp>
        <p:nvSpPr>
          <p:cNvPr id="20493" name="Text Box 23"/>
          <p:cNvSpPr txBox="1">
            <a:spLocks noChangeArrowheads="1"/>
          </p:cNvSpPr>
          <p:nvPr/>
        </p:nvSpPr>
        <p:spPr bwMode="auto">
          <a:xfrm>
            <a:off x="4876800" y="1703388"/>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White area</a:t>
            </a:r>
          </a:p>
        </p:txBody>
      </p:sp>
      <p:sp>
        <p:nvSpPr>
          <p:cNvPr id="20494" name="Text Box 24"/>
          <p:cNvSpPr txBox="1">
            <a:spLocks noChangeArrowheads="1"/>
          </p:cNvSpPr>
          <p:nvPr/>
        </p:nvSpPr>
        <p:spPr bwMode="auto">
          <a:xfrm>
            <a:off x="3636963" y="2016125"/>
            <a:ext cx="49530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F=Feat_val = </a:t>
            </a:r>
          </a:p>
          <a:p>
            <a:pPr eaLnBrk="1" hangingPunct="1">
              <a:spcBef>
                <a:spcPct val="0"/>
              </a:spcBef>
              <a:buClrTx/>
              <a:buSzTx/>
              <a:buFontTx/>
              <a:buNone/>
            </a:pPr>
            <a:r>
              <a:rPr lang="en-US" altLang="en-US" sz="1800"/>
              <a:t>pixel sum in white area - pixel sum in shaded area</a:t>
            </a:r>
          </a:p>
          <a:p>
            <a:pPr eaLnBrk="1" hangingPunct="1">
              <a:spcBef>
                <a:spcPct val="0"/>
              </a:spcBef>
              <a:buClrTx/>
              <a:buSzTx/>
              <a:buFontTx/>
              <a:buNone/>
            </a:pPr>
            <a:r>
              <a:rPr lang="en-US" altLang="en-US" sz="1800"/>
              <a:t>Example</a:t>
            </a:r>
          </a:p>
          <a:p>
            <a:pPr eaLnBrk="1" hangingPunct="1">
              <a:spcBef>
                <a:spcPct val="0"/>
              </a:spcBef>
              <a:buClrTx/>
              <a:buSzTx/>
              <a:buFontTx/>
              <a:buChar char="•"/>
            </a:pPr>
            <a:r>
              <a:rPr lang="en-US" altLang="en-US" sz="1800"/>
              <a:t>Pixel sum in white area= 216+102+78+129+210+111=846</a:t>
            </a:r>
          </a:p>
          <a:p>
            <a:pPr eaLnBrk="1" hangingPunct="1">
              <a:spcBef>
                <a:spcPct val="0"/>
              </a:spcBef>
              <a:buClrTx/>
              <a:buSzTx/>
              <a:buFontTx/>
              <a:buChar char="•"/>
            </a:pPr>
            <a:endParaRPr lang="en-US" altLang="en-US" sz="1800"/>
          </a:p>
          <a:p>
            <a:pPr eaLnBrk="1" hangingPunct="1">
              <a:spcBef>
                <a:spcPct val="0"/>
              </a:spcBef>
              <a:buClrTx/>
              <a:buSzTx/>
              <a:buFontTx/>
              <a:buChar char="•"/>
            </a:pPr>
            <a:r>
              <a:rPr lang="en-US" altLang="en-US" sz="1800"/>
              <a:t>Pixel sum in shared area= 10+20+4+7+45+7=93</a:t>
            </a:r>
          </a:p>
          <a:p>
            <a:pPr eaLnBrk="1" hangingPunct="1">
              <a:spcBef>
                <a:spcPct val="0"/>
              </a:spcBef>
              <a:buClrTx/>
              <a:buSzTx/>
              <a:buFontTx/>
              <a:buChar char="•"/>
            </a:pPr>
            <a:endParaRPr lang="en-US" altLang="en-US" sz="1800"/>
          </a:p>
          <a:p>
            <a:pPr eaLnBrk="1" hangingPunct="1">
              <a:spcBef>
                <a:spcPct val="0"/>
              </a:spcBef>
              <a:buClrTx/>
              <a:buSzTx/>
              <a:buFontTx/>
              <a:buNone/>
            </a:pPr>
            <a:r>
              <a:rPr lang="en-US" altLang="en-US" sz="1800"/>
              <a:t>Feat_val=F=846-93=753</a:t>
            </a:r>
          </a:p>
          <a:p>
            <a:pPr eaLnBrk="1" hangingPunct="1">
              <a:spcBef>
                <a:spcPct val="0"/>
              </a:spcBef>
              <a:buClrTx/>
              <a:buSzTx/>
              <a:buFontTx/>
              <a:buNone/>
            </a:pPr>
            <a:r>
              <a:rPr lang="en-US" altLang="en-US" sz="1800"/>
              <a:t>If F&gt;threshold,  </a:t>
            </a:r>
          </a:p>
          <a:p>
            <a:pPr eaLnBrk="1" hangingPunct="1">
              <a:spcBef>
                <a:spcPct val="0"/>
              </a:spcBef>
              <a:buClrTx/>
              <a:buSzTx/>
              <a:buFontTx/>
              <a:buNone/>
            </a:pPr>
            <a:r>
              <a:rPr lang="en-US" altLang="en-US" sz="1800"/>
              <a:t>      feature= +1</a:t>
            </a:r>
          </a:p>
          <a:p>
            <a:pPr eaLnBrk="1" hangingPunct="1">
              <a:spcBef>
                <a:spcPct val="0"/>
              </a:spcBef>
              <a:buClrTx/>
              <a:buSzTx/>
              <a:buFontTx/>
              <a:buNone/>
            </a:pPr>
            <a:r>
              <a:rPr lang="en-US" altLang="en-US" sz="1800"/>
              <a:t>Else         </a:t>
            </a:r>
          </a:p>
          <a:p>
            <a:pPr eaLnBrk="1" hangingPunct="1">
              <a:spcBef>
                <a:spcPct val="0"/>
              </a:spcBef>
              <a:buClrTx/>
              <a:buSzTx/>
              <a:buFontTx/>
              <a:buNone/>
            </a:pPr>
            <a:r>
              <a:rPr lang="en-US" altLang="en-US" sz="1800"/>
              <a:t>      feature= -1   End if;</a:t>
            </a:r>
          </a:p>
          <a:p>
            <a:pPr eaLnBrk="1" hangingPunct="1">
              <a:spcBef>
                <a:spcPct val="0"/>
              </a:spcBef>
              <a:buClrTx/>
              <a:buSzTx/>
              <a:buFontTx/>
              <a:buNone/>
            </a:pPr>
            <a:r>
              <a:rPr lang="en-US" altLang="en-US" sz="1800"/>
              <a:t>If we can choose threshold =700 , so feature is +1.</a:t>
            </a:r>
          </a:p>
        </p:txBody>
      </p:sp>
      <p:graphicFrame>
        <p:nvGraphicFramePr>
          <p:cNvPr id="23607" name="Group 55"/>
          <p:cNvGraphicFramePr>
            <a:graphicFrameLocks noGrp="1"/>
          </p:cNvGraphicFramePr>
          <p:nvPr/>
        </p:nvGraphicFramePr>
        <p:xfrm>
          <a:off x="6400800" y="838200"/>
          <a:ext cx="2133600" cy="1463676"/>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10</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20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7</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45</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7</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216</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102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78</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129</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210</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cs typeface="Arial" charset="0"/>
                        </a:rPr>
                        <a:t>111</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17" name="AutoShape 56"/>
          <p:cNvSpPr>
            <a:spLocks/>
          </p:cNvSpPr>
          <p:nvPr/>
        </p:nvSpPr>
        <p:spPr bwMode="auto">
          <a:xfrm>
            <a:off x="2971800" y="1447800"/>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0518" name="AutoShape 57"/>
          <p:cNvSpPr>
            <a:spLocks/>
          </p:cNvSpPr>
          <p:nvPr/>
        </p:nvSpPr>
        <p:spPr bwMode="auto">
          <a:xfrm>
            <a:off x="3124200" y="1447800"/>
            <a:ext cx="152400" cy="76200"/>
          </a:xfrm>
          <a:prstGeom prst="leftBrace">
            <a:avLst>
              <a:gd name="adj1" fmla="val 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0519" name="AutoShape 58"/>
          <p:cNvSpPr>
            <a:spLocks/>
          </p:cNvSpPr>
          <p:nvPr/>
        </p:nvSpPr>
        <p:spPr bwMode="auto">
          <a:xfrm>
            <a:off x="6019800" y="990600"/>
            <a:ext cx="228600" cy="381000"/>
          </a:xfrm>
          <a:prstGeom prst="leftBrace">
            <a:avLst>
              <a:gd name="adj1" fmla="val 13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0520" name="AutoShape 59"/>
          <p:cNvSpPr>
            <a:spLocks/>
          </p:cNvSpPr>
          <p:nvPr/>
        </p:nvSpPr>
        <p:spPr bwMode="auto">
          <a:xfrm>
            <a:off x="6096000" y="1752600"/>
            <a:ext cx="228600" cy="381000"/>
          </a:xfrm>
          <a:prstGeom prst="leftBrace">
            <a:avLst>
              <a:gd name="adj1" fmla="val 13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0521" name="Text Box 60"/>
          <p:cNvSpPr txBox="1">
            <a:spLocks noChangeArrowheads="1"/>
          </p:cNvSpPr>
          <p:nvPr/>
        </p:nvSpPr>
        <p:spPr bwMode="auto">
          <a:xfrm>
            <a:off x="6400800" y="228600"/>
            <a:ext cx="206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Pixel values inside</a:t>
            </a:r>
          </a:p>
          <a:p>
            <a:pPr eaLnBrk="1" hangingPunct="1">
              <a:spcBef>
                <a:spcPct val="0"/>
              </a:spcBef>
              <a:buClrTx/>
              <a:buSzTx/>
              <a:buFontTx/>
              <a:buNone/>
            </a:pPr>
            <a:r>
              <a:rPr lang="en-US" altLang="en-US" sz="1800"/>
              <a:t>the areas</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12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277813"/>
            <a:ext cx="8382000" cy="1139825"/>
          </a:xfrm>
        </p:spPr>
        <p:txBody>
          <a:bodyPr>
            <a:normAutofit fontScale="90000"/>
          </a:bodyPr>
          <a:lstStyle/>
          <a:p>
            <a:pPr eaLnBrk="1" hangingPunct="1"/>
            <a:r>
              <a:rPr lang="en-US" altLang="en-US" sz="2400"/>
              <a:t>Definition:  Area_X  = sum of pixels in the rectangular area from the left-top corner to pixel X  (including the top left corner and pixel X).</a:t>
            </a:r>
            <a:br>
              <a:rPr lang="en-US" altLang="en-US" sz="2400"/>
            </a:br>
            <a:br>
              <a:rPr lang="en-US" altLang="en-US" sz="2200"/>
            </a:br>
            <a:endParaRPr lang="en-US" altLang="en-US" sz="2200"/>
          </a:p>
        </p:txBody>
      </p:sp>
      <p:sp>
        <p:nvSpPr>
          <p:cNvPr id="21509" name="Rectangle 3"/>
          <p:cNvSpPr>
            <a:spLocks noGrp="1" noChangeArrowheads="1"/>
          </p:cNvSpPr>
          <p:nvPr>
            <p:ph type="body" sz="half" idx="1"/>
          </p:nvPr>
        </p:nvSpPr>
        <p:spPr>
          <a:xfrm>
            <a:off x="381000" y="1828800"/>
            <a:ext cx="3810000" cy="3276600"/>
          </a:xfrm>
        </p:spPr>
        <p:txBody>
          <a:bodyPr/>
          <a:lstStyle/>
          <a:p>
            <a:pPr eaLnBrk="1" hangingPunct="1">
              <a:lnSpc>
                <a:spcPct val="80000"/>
              </a:lnSpc>
            </a:pPr>
            <a:r>
              <a:rPr lang="en-US" altLang="en-US" sz="1700"/>
              <a:t>Find the feature output of this image.</a:t>
            </a:r>
          </a:p>
          <a:p>
            <a:pPr eaLnBrk="1" hangingPunct="1">
              <a:lnSpc>
                <a:spcPct val="80000"/>
              </a:lnSpc>
            </a:pPr>
            <a:r>
              <a:rPr lang="en-US" altLang="en-US" sz="1700"/>
              <a:t>Area_D=1</a:t>
            </a:r>
          </a:p>
          <a:p>
            <a:pPr eaLnBrk="1" hangingPunct="1">
              <a:lnSpc>
                <a:spcPct val="80000"/>
              </a:lnSpc>
            </a:pPr>
            <a:r>
              <a:rPr lang="en-US" altLang="en-US" sz="1700"/>
              <a:t>Area_B=1+2+3=6</a:t>
            </a:r>
          </a:p>
          <a:p>
            <a:pPr eaLnBrk="1" hangingPunct="1">
              <a:lnSpc>
                <a:spcPct val="80000"/>
              </a:lnSpc>
            </a:pPr>
            <a:r>
              <a:rPr lang="en-US" altLang="en-US" sz="1700"/>
              <a:t>Area_C =1+3=4</a:t>
            </a:r>
          </a:p>
          <a:p>
            <a:pPr eaLnBrk="1" hangingPunct="1">
              <a:lnSpc>
                <a:spcPct val="80000"/>
              </a:lnSpc>
            </a:pPr>
            <a:r>
              <a:rPr lang="en-US" altLang="en-US" sz="1700"/>
              <a:t>Area_A=1+2+3+3+4+6=19</a:t>
            </a:r>
          </a:p>
          <a:p>
            <a:pPr eaLnBrk="1" hangingPunct="1">
              <a:lnSpc>
                <a:spcPct val="80000"/>
              </a:lnSpc>
            </a:pPr>
            <a:r>
              <a:rPr lang="en-US" altLang="en-US" sz="1700"/>
              <a:t>Area_E=? </a:t>
            </a:r>
            <a:r>
              <a:rPr lang="en-US" altLang="en-US" sz="1600"/>
              <a:t>1+3+5=9</a:t>
            </a:r>
          </a:p>
          <a:p>
            <a:pPr eaLnBrk="1" hangingPunct="1">
              <a:lnSpc>
                <a:spcPct val="80000"/>
              </a:lnSpc>
            </a:pPr>
            <a:r>
              <a:rPr lang="en-US" altLang="en-US" sz="1700"/>
              <a:t>Area_F=? </a:t>
            </a:r>
            <a:r>
              <a:rPr lang="en-US" altLang="en-US" sz="1400"/>
              <a:t>1+2+3+3+4+6+5+2+4=30</a:t>
            </a:r>
          </a:p>
          <a:p>
            <a:pPr eaLnBrk="1" hangingPunct="1">
              <a:lnSpc>
                <a:spcPct val="80000"/>
              </a:lnSpc>
            </a:pPr>
            <a:r>
              <a:rPr lang="en-US" altLang="en-US" sz="1700"/>
              <a:t>Pixel sum of the area inside the box enclosed by the dotted lines=</a:t>
            </a:r>
          </a:p>
          <a:p>
            <a:pPr eaLnBrk="1" hangingPunct="1">
              <a:lnSpc>
                <a:spcPct val="80000"/>
              </a:lnSpc>
            </a:pPr>
            <a:r>
              <a:rPr lang="en-US" altLang="en-US" sz="1700"/>
              <a:t>Area_F - Area_B - Area_E +Area_D =? 30</a:t>
            </a:r>
            <a:r>
              <a:rPr lang="en-US" altLang="en-US" sz="1600"/>
              <a:t>-6-9+1=16</a:t>
            </a:r>
          </a:p>
        </p:txBody>
      </p:sp>
      <p:graphicFrame>
        <p:nvGraphicFramePr>
          <p:cNvPr id="130052" name="Group 4"/>
          <p:cNvGraphicFramePr>
            <a:graphicFrameLocks noGrp="1"/>
          </p:cNvGraphicFramePr>
          <p:nvPr>
            <p:ph sz="half" idx="2"/>
          </p:nvPr>
        </p:nvGraphicFramePr>
        <p:xfrm>
          <a:off x="4648200" y="1600200"/>
          <a:ext cx="4038600" cy="453072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 name="Footer Placeholder 5"/>
          <p:cNvSpPr>
            <a:spLocks noGrp="1"/>
          </p:cNvSpPr>
          <p:nvPr>
            <p:ph type="ftr" sz="quarter" idx="11"/>
          </p:nvPr>
        </p:nvSpPr>
        <p:spPr/>
        <p:txBody>
          <a:bodyPr/>
          <a:lstStyle/>
          <a:p>
            <a:pPr>
              <a:defRPr/>
            </a:pPr>
            <a:r>
              <a:rPr lang="en-US" altLang="zh-CN"/>
              <a:t>Object recogntiion (for 22-23) v2.a</a:t>
            </a:r>
          </a:p>
        </p:txBody>
      </p:sp>
      <p:sp>
        <p:nvSpPr>
          <p:cNvPr id="21507"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BC81160F-9A42-4445-930D-A14ABAF689B0}" type="slidenum">
              <a:rPr lang="en-US" altLang="en-US" sz="1200">
                <a:latin typeface="Garamond" pitchFamily="18" charset="0"/>
              </a:rPr>
              <a:pPr eaLnBrk="1" hangingPunct="1">
                <a:spcBef>
                  <a:spcPct val="0"/>
                </a:spcBef>
                <a:buClrTx/>
                <a:buSzTx/>
                <a:buFontTx/>
                <a:buNone/>
              </a:pPr>
              <a:t>25</a:t>
            </a:fld>
            <a:endParaRPr lang="en-US" altLang="en-US" sz="1200">
              <a:latin typeface="Garamond" pitchFamily="18" charset="0"/>
            </a:endParaRPr>
          </a:p>
        </p:txBody>
      </p:sp>
      <p:sp>
        <p:nvSpPr>
          <p:cNvPr id="21537" name="Text Box 31"/>
          <p:cNvSpPr txBox="1">
            <a:spLocks noChangeArrowheads="1"/>
          </p:cNvSpPr>
          <p:nvPr/>
        </p:nvSpPr>
        <p:spPr bwMode="auto">
          <a:xfrm>
            <a:off x="5264150" y="22098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D</a:t>
            </a:r>
          </a:p>
        </p:txBody>
      </p:sp>
      <p:sp>
        <p:nvSpPr>
          <p:cNvPr id="21538" name="Text Box 32"/>
          <p:cNvSpPr txBox="1">
            <a:spLocks noChangeArrowheads="1"/>
          </p:cNvSpPr>
          <p:nvPr/>
        </p:nvSpPr>
        <p:spPr bwMode="auto">
          <a:xfrm>
            <a:off x="5394325" y="3617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1539" name="Text Box 33"/>
          <p:cNvSpPr txBox="1">
            <a:spLocks noChangeArrowheads="1"/>
          </p:cNvSpPr>
          <p:nvPr/>
        </p:nvSpPr>
        <p:spPr bwMode="auto">
          <a:xfrm>
            <a:off x="51911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C</a:t>
            </a:r>
          </a:p>
        </p:txBody>
      </p:sp>
      <p:sp>
        <p:nvSpPr>
          <p:cNvPr id="21540" name="Text Box 34"/>
          <p:cNvSpPr txBox="1">
            <a:spLocks noChangeArrowheads="1"/>
          </p:cNvSpPr>
          <p:nvPr/>
        </p:nvSpPr>
        <p:spPr bwMode="auto">
          <a:xfrm>
            <a:off x="7272338" y="3325813"/>
            <a:ext cx="396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A</a:t>
            </a:r>
          </a:p>
        </p:txBody>
      </p:sp>
      <p:sp>
        <p:nvSpPr>
          <p:cNvPr id="21541" name="Text Box 35"/>
          <p:cNvSpPr txBox="1">
            <a:spLocks noChangeArrowheads="1"/>
          </p:cNvSpPr>
          <p:nvPr/>
        </p:nvSpPr>
        <p:spPr bwMode="auto">
          <a:xfrm>
            <a:off x="7281863" y="22748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B</a:t>
            </a:r>
          </a:p>
        </p:txBody>
      </p:sp>
      <p:sp>
        <p:nvSpPr>
          <p:cNvPr id="21542" name="Rectangle 37"/>
          <p:cNvSpPr>
            <a:spLocks noChangeArrowheads="1"/>
          </p:cNvSpPr>
          <p:nvPr/>
        </p:nvSpPr>
        <p:spPr bwMode="auto">
          <a:xfrm>
            <a:off x="5562600" y="2743200"/>
            <a:ext cx="2133600" cy="22860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1543" name="Text Box 38"/>
          <p:cNvSpPr txBox="1">
            <a:spLocks noChangeArrowheads="1"/>
          </p:cNvSpPr>
          <p:nvPr/>
        </p:nvSpPr>
        <p:spPr bwMode="auto">
          <a:xfrm>
            <a:off x="5295900" y="46386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E</a:t>
            </a:r>
          </a:p>
        </p:txBody>
      </p:sp>
      <p:sp>
        <p:nvSpPr>
          <p:cNvPr id="21544" name="Text Box 39"/>
          <p:cNvSpPr txBox="1">
            <a:spLocks noChangeArrowheads="1"/>
          </p:cNvSpPr>
          <p:nvPr/>
        </p:nvSpPr>
        <p:spPr bwMode="auto">
          <a:xfrm>
            <a:off x="7345363"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t>
            </a:r>
          </a:p>
        </p:txBody>
      </p:sp>
      <p:sp>
        <p:nvSpPr>
          <p:cNvPr id="21545" name="Text Box 40"/>
          <p:cNvSpPr txBox="1">
            <a:spLocks noChangeArrowheads="1"/>
          </p:cNvSpPr>
          <p:nvPr/>
        </p:nvSpPr>
        <p:spPr bwMode="auto">
          <a:xfrm>
            <a:off x="3962400" y="11430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solidFill>
                  <a:srgbClr val="FF0000"/>
                </a:solidFill>
              </a:rPr>
              <a:t>Top-left corner</a:t>
            </a:r>
          </a:p>
        </p:txBody>
      </p:sp>
      <p:sp>
        <p:nvSpPr>
          <p:cNvPr id="21546" name="Line 41"/>
          <p:cNvSpPr>
            <a:spLocks noChangeShapeType="1"/>
          </p:cNvSpPr>
          <p:nvPr/>
        </p:nvSpPr>
        <p:spPr bwMode="auto">
          <a:xfrm>
            <a:off x="4419600" y="1524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p:cNvSpPr/>
          <p:nvPr/>
        </p:nvSpPr>
        <p:spPr>
          <a:xfrm>
            <a:off x="3878263" y="1108075"/>
            <a:ext cx="1616075"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3175"/>
            <a:ext cx="8229600" cy="1139825"/>
          </a:xfrm>
        </p:spPr>
        <p:txBody>
          <a:bodyPr>
            <a:normAutofit fontScale="90000"/>
          </a:bodyPr>
          <a:lstStyle/>
          <a:p>
            <a:pPr eaLnBrk="1" hangingPunct="1"/>
            <a:r>
              <a:rPr lang="en-US" altLang="zh-CN" sz="4000" dirty="0">
                <a:ea typeface="SimSun" pitchFamily="2" charset="-122"/>
              </a:rPr>
              <a:t>Class exercise 8.</a:t>
            </a:r>
            <a:r>
              <a:rPr lang="en-US" altLang="en-US" sz="3800" dirty="0"/>
              <a:t>3</a:t>
            </a:r>
            <a:br>
              <a:rPr lang="en-US" altLang="en-US" sz="2000" dirty="0"/>
            </a:br>
            <a:r>
              <a:rPr lang="en-US" altLang="en-US" sz="2000" dirty="0"/>
              <a:t> </a:t>
            </a:r>
            <a:r>
              <a:rPr lang="en-US" altLang="en-US" sz="2200" dirty="0"/>
              <a:t>Definition: Area at X =pixel sum of the area from top-left corner to X= </a:t>
            </a:r>
            <a:r>
              <a:rPr lang="en-US" altLang="en-US" sz="2200" dirty="0" err="1"/>
              <a:t>Area_X</a:t>
            </a:r>
            <a:endParaRPr lang="en-US" altLang="en-US" sz="2200" dirty="0"/>
          </a:p>
        </p:txBody>
      </p:sp>
      <p:sp>
        <p:nvSpPr>
          <p:cNvPr id="22533" name="Rectangle 3"/>
          <p:cNvSpPr>
            <a:spLocks noGrp="1" noChangeArrowheads="1"/>
          </p:cNvSpPr>
          <p:nvPr>
            <p:ph type="body" sz="half" idx="1"/>
          </p:nvPr>
        </p:nvSpPr>
        <p:spPr/>
        <p:txBody>
          <a:bodyPr/>
          <a:lstStyle/>
          <a:p>
            <a:pPr eaLnBrk="1" hangingPunct="1">
              <a:lnSpc>
                <a:spcPct val="80000"/>
              </a:lnSpc>
            </a:pPr>
            <a:r>
              <a:rPr lang="en-US" altLang="en-US" sz="1700"/>
              <a:t>Find the feature output of this image.</a:t>
            </a:r>
          </a:p>
          <a:p>
            <a:pPr eaLnBrk="1" hangingPunct="1">
              <a:lnSpc>
                <a:spcPct val="80000"/>
              </a:lnSpc>
            </a:pPr>
            <a:r>
              <a:rPr lang="en-US" altLang="en-US" sz="1700"/>
              <a:t>Area_D=1</a:t>
            </a:r>
          </a:p>
          <a:p>
            <a:pPr eaLnBrk="1" hangingPunct="1">
              <a:lnSpc>
                <a:spcPct val="80000"/>
              </a:lnSpc>
            </a:pPr>
            <a:r>
              <a:rPr lang="en-US" altLang="en-US" sz="1700"/>
              <a:t>Area_B=1+2+3=6</a:t>
            </a:r>
          </a:p>
          <a:p>
            <a:pPr eaLnBrk="1" hangingPunct="1">
              <a:lnSpc>
                <a:spcPct val="80000"/>
              </a:lnSpc>
            </a:pPr>
            <a:r>
              <a:rPr lang="en-US" altLang="en-US" sz="1700"/>
              <a:t>Area_C =1+3=4</a:t>
            </a:r>
          </a:p>
          <a:p>
            <a:pPr eaLnBrk="1" hangingPunct="1">
              <a:lnSpc>
                <a:spcPct val="80000"/>
              </a:lnSpc>
            </a:pPr>
            <a:r>
              <a:rPr lang="en-US" altLang="en-US" sz="1700"/>
              <a:t>Area_A=1+2+3+3+4+6=19</a:t>
            </a:r>
          </a:p>
          <a:p>
            <a:pPr eaLnBrk="1" hangingPunct="1">
              <a:lnSpc>
                <a:spcPct val="80000"/>
              </a:lnSpc>
            </a:pPr>
            <a:r>
              <a:rPr lang="en-US" altLang="en-US" sz="1700"/>
              <a:t>Area_E=? </a:t>
            </a:r>
            <a:r>
              <a:rPr lang="en-US" altLang="en-US" sz="1600"/>
              <a:t>1+3+5=9</a:t>
            </a:r>
          </a:p>
          <a:p>
            <a:pPr eaLnBrk="1" hangingPunct="1">
              <a:lnSpc>
                <a:spcPct val="80000"/>
              </a:lnSpc>
            </a:pPr>
            <a:r>
              <a:rPr lang="en-US" altLang="en-US" sz="1700"/>
              <a:t>Area_F=? </a:t>
            </a:r>
            <a:r>
              <a:rPr lang="en-US" altLang="en-US" sz="1400"/>
              <a:t>1+2+3+3+4+6+5+2+4=30</a:t>
            </a:r>
          </a:p>
          <a:p>
            <a:pPr eaLnBrk="1" hangingPunct="1">
              <a:lnSpc>
                <a:spcPct val="80000"/>
              </a:lnSpc>
            </a:pPr>
            <a:r>
              <a:rPr lang="en-US" altLang="en-US" sz="1700"/>
              <a:t>Pixel sum of the area inside the box enclosed by the dotted lines=</a:t>
            </a:r>
          </a:p>
          <a:p>
            <a:pPr eaLnBrk="1" hangingPunct="1">
              <a:lnSpc>
                <a:spcPct val="80000"/>
              </a:lnSpc>
            </a:pPr>
            <a:r>
              <a:rPr lang="en-US" altLang="en-US" sz="1700"/>
              <a:t>Area_F - Area_B - Area_E +Area_D =30</a:t>
            </a:r>
            <a:r>
              <a:rPr lang="en-US" altLang="en-US" sz="1600"/>
              <a:t>-6-9+1=16</a:t>
            </a:r>
          </a:p>
          <a:p>
            <a:pPr eaLnBrk="1" hangingPunct="1">
              <a:lnSpc>
                <a:spcPct val="80000"/>
              </a:lnSpc>
            </a:pPr>
            <a:r>
              <a:rPr lang="en-US" altLang="en-US" sz="1700"/>
              <a:t>WA=White area enclosed by the dotted line=?</a:t>
            </a:r>
          </a:p>
          <a:p>
            <a:pPr eaLnBrk="1" hangingPunct="1">
              <a:lnSpc>
                <a:spcPct val="80000"/>
              </a:lnSpc>
            </a:pPr>
            <a:r>
              <a:rPr lang="en-US" altLang="en-US" sz="1700"/>
              <a:t>GA=Gray area enclosed by the dotted line=?</a:t>
            </a:r>
          </a:p>
          <a:p>
            <a:pPr eaLnBrk="1" hangingPunct="1">
              <a:lnSpc>
                <a:spcPct val="80000"/>
              </a:lnSpc>
            </a:pPr>
            <a:r>
              <a:rPr lang="en-US" altLang="en-US" sz="1700"/>
              <a:t>(white area-shaded area)=WA-WG=?</a:t>
            </a:r>
          </a:p>
        </p:txBody>
      </p:sp>
      <p:graphicFrame>
        <p:nvGraphicFramePr>
          <p:cNvPr id="130052" name="Group 4"/>
          <p:cNvGraphicFramePr>
            <a:graphicFrameLocks noGrp="1"/>
          </p:cNvGraphicFramePr>
          <p:nvPr>
            <p:ph sz="half" idx="2"/>
          </p:nvPr>
        </p:nvGraphicFramePr>
        <p:xfrm>
          <a:off x="4648200" y="1600200"/>
          <a:ext cx="4038600" cy="453072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 name="Footer Placeholder 5"/>
          <p:cNvSpPr>
            <a:spLocks noGrp="1"/>
          </p:cNvSpPr>
          <p:nvPr>
            <p:ph type="ftr" sz="quarter" idx="11"/>
          </p:nvPr>
        </p:nvSpPr>
        <p:spPr/>
        <p:txBody>
          <a:bodyPr/>
          <a:lstStyle/>
          <a:p>
            <a:pPr>
              <a:defRPr/>
            </a:pPr>
            <a:r>
              <a:rPr lang="en-US" altLang="zh-CN"/>
              <a:t>Object recogntiion (for 22-23) v2.a</a:t>
            </a:r>
          </a:p>
        </p:txBody>
      </p:sp>
      <p:sp>
        <p:nvSpPr>
          <p:cNvPr id="22531"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120CE37-CDFA-4BFE-BD94-60A87E40E49F}" type="slidenum">
              <a:rPr lang="en-US" altLang="en-US" sz="1200">
                <a:latin typeface="Garamond" pitchFamily="18" charset="0"/>
              </a:rPr>
              <a:pPr eaLnBrk="1" hangingPunct="1">
                <a:spcBef>
                  <a:spcPct val="0"/>
                </a:spcBef>
                <a:buClrTx/>
                <a:buSzTx/>
                <a:buFontTx/>
                <a:buNone/>
              </a:pPr>
              <a:t>26</a:t>
            </a:fld>
            <a:endParaRPr lang="en-US" altLang="en-US" sz="1200">
              <a:latin typeface="Garamond" pitchFamily="18" charset="0"/>
            </a:endParaRPr>
          </a:p>
        </p:txBody>
      </p:sp>
      <p:sp>
        <p:nvSpPr>
          <p:cNvPr id="22561" name="Text Box 31"/>
          <p:cNvSpPr txBox="1">
            <a:spLocks noChangeArrowheads="1"/>
          </p:cNvSpPr>
          <p:nvPr/>
        </p:nvSpPr>
        <p:spPr bwMode="auto">
          <a:xfrm>
            <a:off x="5264150" y="22098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D</a:t>
            </a:r>
          </a:p>
        </p:txBody>
      </p:sp>
      <p:sp>
        <p:nvSpPr>
          <p:cNvPr id="22562" name="Text Box 32"/>
          <p:cNvSpPr txBox="1">
            <a:spLocks noChangeArrowheads="1"/>
          </p:cNvSpPr>
          <p:nvPr/>
        </p:nvSpPr>
        <p:spPr bwMode="auto">
          <a:xfrm>
            <a:off x="5394325" y="3617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2563" name="Text Box 33"/>
          <p:cNvSpPr txBox="1">
            <a:spLocks noChangeArrowheads="1"/>
          </p:cNvSpPr>
          <p:nvPr/>
        </p:nvSpPr>
        <p:spPr bwMode="auto">
          <a:xfrm>
            <a:off x="51911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C</a:t>
            </a:r>
          </a:p>
        </p:txBody>
      </p:sp>
      <p:sp>
        <p:nvSpPr>
          <p:cNvPr id="22564" name="Text Box 34"/>
          <p:cNvSpPr txBox="1">
            <a:spLocks noChangeArrowheads="1"/>
          </p:cNvSpPr>
          <p:nvPr/>
        </p:nvSpPr>
        <p:spPr bwMode="auto">
          <a:xfrm>
            <a:off x="7272338" y="3325813"/>
            <a:ext cx="396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A</a:t>
            </a:r>
          </a:p>
        </p:txBody>
      </p:sp>
      <p:sp>
        <p:nvSpPr>
          <p:cNvPr id="22565" name="Text Box 35"/>
          <p:cNvSpPr txBox="1">
            <a:spLocks noChangeArrowheads="1"/>
          </p:cNvSpPr>
          <p:nvPr/>
        </p:nvSpPr>
        <p:spPr bwMode="auto">
          <a:xfrm>
            <a:off x="7281863" y="22748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B</a:t>
            </a:r>
          </a:p>
        </p:txBody>
      </p:sp>
      <p:sp>
        <p:nvSpPr>
          <p:cNvPr id="22566" name="Rectangle 37"/>
          <p:cNvSpPr>
            <a:spLocks noChangeArrowheads="1"/>
          </p:cNvSpPr>
          <p:nvPr/>
        </p:nvSpPr>
        <p:spPr bwMode="auto">
          <a:xfrm>
            <a:off x="5562600" y="2743200"/>
            <a:ext cx="2133600" cy="22860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2567" name="Text Box 38"/>
          <p:cNvSpPr txBox="1">
            <a:spLocks noChangeArrowheads="1"/>
          </p:cNvSpPr>
          <p:nvPr/>
        </p:nvSpPr>
        <p:spPr bwMode="auto">
          <a:xfrm>
            <a:off x="5295900" y="46386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E</a:t>
            </a:r>
          </a:p>
        </p:txBody>
      </p:sp>
      <p:sp>
        <p:nvSpPr>
          <p:cNvPr id="22568" name="Text Box 39"/>
          <p:cNvSpPr txBox="1">
            <a:spLocks noChangeArrowheads="1"/>
          </p:cNvSpPr>
          <p:nvPr/>
        </p:nvSpPr>
        <p:spPr bwMode="auto">
          <a:xfrm>
            <a:off x="7345363"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t>
            </a:r>
          </a:p>
        </p:txBody>
      </p:sp>
      <p:sp>
        <p:nvSpPr>
          <p:cNvPr id="22569" name="Text Box 40"/>
          <p:cNvSpPr txBox="1">
            <a:spLocks noChangeArrowheads="1"/>
          </p:cNvSpPr>
          <p:nvPr/>
        </p:nvSpPr>
        <p:spPr bwMode="auto">
          <a:xfrm>
            <a:off x="3962400" y="11430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solidFill>
                  <a:srgbClr val="FF0000"/>
                </a:solidFill>
              </a:rPr>
              <a:t>Top-left corner</a:t>
            </a:r>
          </a:p>
        </p:txBody>
      </p:sp>
      <p:sp>
        <p:nvSpPr>
          <p:cNvPr id="22570" name="Line 41"/>
          <p:cNvSpPr>
            <a:spLocks noChangeShapeType="1"/>
          </p:cNvSpPr>
          <p:nvPr/>
        </p:nvSpPr>
        <p:spPr bwMode="auto">
          <a:xfrm>
            <a:off x="4419600" y="1524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p:cNvSpPr/>
          <p:nvPr/>
        </p:nvSpPr>
        <p:spPr>
          <a:xfrm>
            <a:off x="3878263" y="1108075"/>
            <a:ext cx="1616075"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fontScale="90000"/>
          </a:bodyPr>
          <a:lstStyle/>
          <a:p>
            <a:pPr eaLnBrk="1" hangingPunct="1"/>
            <a:r>
              <a:rPr lang="en-US" altLang="en-US" sz="3800"/>
              <a:t>Basic </a:t>
            </a:r>
            <a:r>
              <a:rPr lang="en-US" altLang="en-US" sz="3800" dirty="0"/>
              <a:t>types of </a:t>
            </a:r>
            <a:r>
              <a:rPr lang="en-US" altLang="en-US" sz="3800" u="sng" dirty="0"/>
              <a:t>Rectangular Features </a:t>
            </a:r>
            <a:br>
              <a:rPr lang="en-US" altLang="en-US" sz="3800" dirty="0"/>
            </a:br>
            <a:r>
              <a:rPr lang="en-US" altLang="en-US" sz="3800" dirty="0"/>
              <a:t>for (</a:t>
            </a:r>
            <a:r>
              <a:rPr lang="en-US" altLang="en-US" sz="3800" dirty="0" err="1"/>
              <a:t>white_area</a:t>
            </a:r>
            <a:r>
              <a:rPr lang="en-US" altLang="en-US" sz="3800" dirty="0"/>
              <a:t>)-(</a:t>
            </a:r>
            <a:r>
              <a:rPr lang="en-US" altLang="en-US" sz="3800" dirty="0" err="1"/>
              <a:t>gray_area</a:t>
            </a:r>
            <a:r>
              <a:rPr lang="en-US" altLang="en-US" sz="3800" dirty="0"/>
              <a:t>)</a:t>
            </a:r>
          </a:p>
        </p:txBody>
      </p:sp>
      <p:sp>
        <p:nvSpPr>
          <p:cNvPr id="23557" name="Rectangle 3"/>
          <p:cNvSpPr>
            <a:spLocks noGrp="1" noChangeArrowheads="1"/>
          </p:cNvSpPr>
          <p:nvPr>
            <p:ph sz="half" idx="1"/>
          </p:nvPr>
        </p:nvSpPr>
        <p:spPr/>
        <p:txBody>
          <a:bodyPr>
            <a:normAutofit lnSpcReduction="10000"/>
          </a:bodyPr>
          <a:lstStyle/>
          <a:p>
            <a:pPr eaLnBrk="1" hangingPunct="1">
              <a:lnSpc>
                <a:spcPct val="90000"/>
              </a:lnSpc>
            </a:pPr>
            <a:r>
              <a:rPr lang="en-US" altLang="en-US" sz="2600" u="sng"/>
              <a:t>Type) Rows x columns</a:t>
            </a:r>
          </a:p>
          <a:p>
            <a:pPr eaLnBrk="1" hangingPunct="1">
              <a:lnSpc>
                <a:spcPct val="90000"/>
              </a:lnSpc>
            </a:pPr>
            <a:r>
              <a:rPr lang="en-US" altLang="en-US" sz="2600"/>
              <a:t>Type 1) 1x2</a:t>
            </a:r>
          </a:p>
          <a:p>
            <a:pPr eaLnBrk="1" hangingPunct="1">
              <a:lnSpc>
                <a:spcPct val="90000"/>
              </a:lnSpc>
            </a:pPr>
            <a:endParaRPr lang="en-US" altLang="en-US" sz="2600"/>
          </a:p>
          <a:p>
            <a:pPr eaLnBrk="1" hangingPunct="1">
              <a:lnSpc>
                <a:spcPct val="90000"/>
              </a:lnSpc>
            </a:pPr>
            <a:r>
              <a:rPr lang="en-US" altLang="en-US" sz="2600"/>
              <a:t>Type 2) 2x1</a:t>
            </a:r>
          </a:p>
          <a:p>
            <a:pPr eaLnBrk="1" hangingPunct="1">
              <a:lnSpc>
                <a:spcPct val="90000"/>
              </a:lnSpc>
            </a:pPr>
            <a:endParaRPr lang="en-US" altLang="en-US" sz="2600"/>
          </a:p>
          <a:p>
            <a:pPr eaLnBrk="1" hangingPunct="1">
              <a:lnSpc>
                <a:spcPct val="90000"/>
              </a:lnSpc>
            </a:pPr>
            <a:r>
              <a:rPr lang="en-US" altLang="en-US" sz="2600"/>
              <a:t>Type 3) 1x3</a:t>
            </a:r>
          </a:p>
          <a:p>
            <a:pPr eaLnBrk="1" hangingPunct="1">
              <a:lnSpc>
                <a:spcPct val="90000"/>
              </a:lnSpc>
            </a:pPr>
            <a:endParaRPr lang="en-US" altLang="en-US" sz="2600"/>
          </a:p>
          <a:p>
            <a:pPr eaLnBrk="1" hangingPunct="1">
              <a:lnSpc>
                <a:spcPct val="90000"/>
              </a:lnSpc>
            </a:pPr>
            <a:r>
              <a:rPr lang="en-US" altLang="en-US" sz="2600"/>
              <a:t>Type 4) 3x1</a:t>
            </a:r>
          </a:p>
          <a:p>
            <a:pPr eaLnBrk="1" hangingPunct="1">
              <a:lnSpc>
                <a:spcPct val="90000"/>
              </a:lnSpc>
            </a:pPr>
            <a:endParaRPr lang="en-US" altLang="en-US" sz="2600"/>
          </a:p>
          <a:p>
            <a:pPr eaLnBrk="1" hangingPunct="1">
              <a:lnSpc>
                <a:spcPct val="90000"/>
              </a:lnSpc>
            </a:pPr>
            <a:r>
              <a:rPr lang="en-US" altLang="en-US" sz="2600"/>
              <a:t>Type 5) 2x2</a:t>
            </a:r>
          </a:p>
          <a:p>
            <a:pPr eaLnBrk="1" hangingPunct="1">
              <a:lnSpc>
                <a:spcPct val="90000"/>
              </a:lnSpc>
            </a:pPr>
            <a:endParaRPr lang="en-US" altLang="en-US" sz="2600"/>
          </a:p>
        </p:txBody>
      </p:sp>
      <p:sp>
        <p:nvSpPr>
          <p:cNvPr id="23558" name="Rectangle 18"/>
          <p:cNvSpPr>
            <a:spLocks noGrp="1" noChangeArrowheads="1"/>
          </p:cNvSpPr>
          <p:nvPr>
            <p:ph sz="half" idx="2"/>
          </p:nvPr>
        </p:nvSpPr>
        <p:spPr>
          <a:xfrm>
            <a:off x="4648200" y="1641475"/>
            <a:ext cx="4038600" cy="3387725"/>
          </a:xfrm>
        </p:spPr>
        <p:txBody>
          <a:bodyPr>
            <a:normAutofit lnSpcReduction="10000"/>
          </a:bodyPr>
          <a:lstStyle/>
          <a:p>
            <a:pPr eaLnBrk="1" hangingPunct="1">
              <a:lnSpc>
                <a:spcPct val="90000"/>
              </a:lnSpc>
            </a:pPr>
            <a:r>
              <a:rPr lang="en-US" altLang="en-US" sz="2400"/>
              <a:t>Each basic type can have difference sizes and aspect ratios.</a:t>
            </a:r>
          </a:p>
          <a:p>
            <a:pPr eaLnBrk="1" hangingPunct="1">
              <a:lnSpc>
                <a:spcPct val="90000"/>
              </a:lnSpc>
            </a:pPr>
            <a:r>
              <a:rPr lang="en-US" altLang="en-US" sz="2400"/>
              <a:t>I.e. the following feature windows are of the same type (Type2) even they have different sizes, or aspect ratios</a:t>
            </a:r>
          </a:p>
          <a:p>
            <a:pPr eaLnBrk="1" hangingPunct="1">
              <a:lnSpc>
                <a:spcPct val="90000"/>
              </a:lnSpc>
            </a:pPr>
            <a:r>
              <a:rPr lang="en-US" altLang="en-US" sz="2400"/>
              <a:t>Each rectangle inside is  of the same dimension</a:t>
            </a:r>
          </a:p>
        </p:txBody>
      </p:sp>
      <p:sp>
        <p:nvSpPr>
          <p:cNvPr id="21" name="Footer Placeholder 5"/>
          <p:cNvSpPr>
            <a:spLocks noGrp="1"/>
          </p:cNvSpPr>
          <p:nvPr>
            <p:ph type="ftr" sz="quarter" idx="11"/>
          </p:nvPr>
        </p:nvSpPr>
        <p:spPr/>
        <p:txBody>
          <a:bodyPr/>
          <a:lstStyle/>
          <a:p>
            <a:pPr>
              <a:defRPr/>
            </a:pPr>
            <a:r>
              <a:rPr lang="en-US" altLang="zh-CN"/>
              <a:t>Object recogntiion (for 22-23) v2.a</a:t>
            </a:r>
          </a:p>
        </p:txBody>
      </p:sp>
      <p:sp>
        <p:nvSpPr>
          <p:cNvPr id="2355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6B1AB9FA-8769-484B-94CC-377448F2B391}" type="slidenum">
              <a:rPr lang="en-US" altLang="en-US" sz="1200">
                <a:latin typeface="Garamond" pitchFamily="18" charset="0"/>
              </a:rPr>
              <a:pPr eaLnBrk="1" hangingPunct="1">
                <a:spcBef>
                  <a:spcPct val="0"/>
                </a:spcBef>
                <a:buClrTx/>
                <a:buSzTx/>
                <a:buFontTx/>
                <a:buNone/>
              </a:pPr>
              <a:t>27</a:t>
            </a:fld>
            <a:endParaRPr lang="en-US" altLang="en-US" sz="1200">
              <a:latin typeface="Garamond" pitchFamily="18" charset="0"/>
            </a:endParaRPr>
          </a:p>
        </p:txBody>
      </p:sp>
      <p:grpSp>
        <p:nvGrpSpPr>
          <p:cNvPr id="23559" name="Group 24"/>
          <p:cNvGrpSpPr>
            <a:grpSpLocks/>
          </p:cNvGrpSpPr>
          <p:nvPr/>
        </p:nvGrpSpPr>
        <p:grpSpPr bwMode="auto">
          <a:xfrm>
            <a:off x="2971800" y="2209800"/>
            <a:ext cx="685800" cy="3962400"/>
            <a:chOff x="1872" y="1392"/>
            <a:chExt cx="432" cy="2496"/>
          </a:xfrm>
        </p:grpSpPr>
        <p:sp>
          <p:nvSpPr>
            <p:cNvPr id="23568" name="Rectangle 4"/>
            <p:cNvSpPr>
              <a:spLocks noChangeArrowheads="1"/>
            </p:cNvSpPr>
            <p:nvPr/>
          </p:nvSpPr>
          <p:spPr bwMode="auto">
            <a:xfrm>
              <a:off x="1920" y="19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9" name="Rectangle 5"/>
            <p:cNvSpPr>
              <a:spLocks noChangeArrowheads="1"/>
            </p:cNvSpPr>
            <p:nvPr/>
          </p:nvSpPr>
          <p:spPr bwMode="auto">
            <a:xfrm>
              <a:off x="201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0" name="Rectangle 6"/>
            <p:cNvSpPr>
              <a:spLocks noChangeArrowheads="1"/>
            </p:cNvSpPr>
            <p:nvPr/>
          </p:nvSpPr>
          <p:spPr bwMode="auto">
            <a:xfrm>
              <a:off x="2064" y="139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1" name="Rectangle 7"/>
            <p:cNvSpPr>
              <a:spLocks noChangeArrowheads="1"/>
            </p:cNvSpPr>
            <p:nvPr/>
          </p:nvSpPr>
          <p:spPr bwMode="auto">
            <a:xfrm>
              <a:off x="192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2" name="Rectangle 8"/>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3" name="Rectangle 13"/>
            <p:cNvSpPr>
              <a:spLocks noChangeArrowheads="1"/>
            </p:cNvSpPr>
            <p:nvPr/>
          </p:nvSpPr>
          <p:spPr bwMode="auto">
            <a:xfrm>
              <a:off x="2064" y="360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4" name="Rectangle 14"/>
            <p:cNvSpPr>
              <a:spLocks noChangeArrowheads="1"/>
            </p:cNvSpPr>
            <p:nvPr/>
          </p:nvSpPr>
          <p:spPr bwMode="auto">
            <a:xfrm>
              <a:off x="2064" y="374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5" name="Rectangle 15"/>
            <p:cNvSpPr>
              <a:spLocks noChangeArrowheads="1"/>
            </p:cNvSpPr>
            <p:nvPr/>
          </p:nvSpPr>
          <p:spPr bwMode="auto">
            <a:xfrm>
              <a:off x="1920" y="37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6" name="Rectangle 16"/>
            <p:cNvSpPr>
              <a:spLocks noChangeArrowheads="1"/>
            </p:cNvSpPr>
            <p:nvPr/>
          </p:nvSpPr>
          <p:spPr bwMode="auto">
            <a:xfrm>
              <a:off x="1920" y="36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7" name="Rectangle 17"/>
            <p:cNvSpPr>
              <a:spLocks noChangeArrowheads="1"/>
            </p:cNvSpPr>
            <p:nvPr/>
          </p:nvSpPr>
          <p:spPr bwMode="auto">
            <a:xfrm>
              <a:off x="1920" y="13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8" name="Rectangle 19"/>
            <p:cNvSpPr>
              <a:spLocks noChangeArrowheads="1"/>
            </p:cNvSpPr>
            <p:nvPr/>
          </p:nvSpPr>
          <p:spPr bwMode="auto">
            <a:xfrm>
              <a:off x="18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79" name="Rectangle 20"/>
            <p:cNvSpPr>
              <a:spLocks noChangeArrowheads="1"/>
            </p:cNvSpPr>
            <p:nvPr/>
          </p:nvSpPr>
          <p:spPr bwMode="auto">
            <a:xfrm>
              <a:off x="19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80" name="Rectangle 21"/>
            <p:cNvSpPr>
              <a:spLocks noChangeArrowheads="1"/>
            </p:cNvSpPr>
            <p:nvPr/>
          </p:nvSpPr>
          <p:spPr bwMode="auto">
            <a:xfrm>
              <a:off x="1920" y="316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81" name="Rectangle 22"/>
            <p:cNvSpPr>
              <a:spLocks noChangeArrowheads="1"/>
            </p:cNvSpPr>
            <p:nvPr/>
          </p:nvSpPr>
          <p:spPr bwMode="auto">
            <a:xfrm>
              <a:off x="1920" y="28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
        <p:nvSpPr>
          <p:cNvPr id="23560" name="Rectangle 6"/>
          <p:cNvSpPr>
            <a:spLocks noChangeArrowheads="1"/>
          </p:cNvSpPr>
          <p:nvPr/>
        </p:nvSpPr>
        <p:spPr bwMode="auto">
          <a:xfrm>
            <a:off x="5181600" y="537368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1" name="Rectangle 17"/>
          <p:cNvSpPr>
            <a:spLocks noChangeArrowheads="1"/>
          </p:cNvSpPr>
          <p:nvPr/>
        </p:nvSpPr>
        <p:spPr bwMode="auto">
          <a:xfrm>
            <a:off x="5181600" y="5145088"/>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2" name="Rectangle 6"/>
          <p:cNvSpPr>
            <a:spLocks noChangeArrowheads="1"/>
          </p:cNvSpPr>
          <p:nvPr/>
        </p:nvSpPr>
        <p:spPr bwMode="auto">
          <a:xfrm>
            <a:off x="6477000" y="5832475"/>
            <a:ext cx="685800" cy="7096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3" name="Rectangle 17"/>
          <p:cNvSpPr>
            <a:spLocks noChangeArrowheads="1"/>
          </p:cNvSpPr>
          <p:nvPr/>
        </p:nvSpPr>
        <p:spPr bwMode="auto">
          <a:xfrm>
            <a:off x="6477000" y="5172075"/>
            <a:ext cx="6858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4" name="Rectangle 6"/>
          <p:cNvSpPr>
            <a:spLocks noChangeArrowheads="1"/>
          </p:cNvSpPr>
          <p:nvPr/>
        </p:nvSpPr>
        <p:spPr bwMode="auto">
          <a:xfrm>
            <a:off x="7620000" y="5837238"/>
            <a:ext cx="304800" cy="7080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5" name="Rectangle 17"/>
          <p:cNvSpPr>
            <a:spLocks noChangeArrowheads="1"/>
          </p:cNvSpPr>
          <p:nvPr/>
        </p:nvSpPr>
        <p:spPr bwMode="auto">
          <a:xfrm>
            <a:off x="7620000" y="5176838"/>
            <a:ext cx="304800" cy="655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6" name="Rectangle 17"/>
          <p:cNvSpPr>
            <a:spLocks noChangeArrowheads="1"/>
          </p:cNvSpPr>
          <p:nvPr/>
        </p:nvSpPr>
        <p:spPr bwMode="auto">
          <a:xfrm>
            <a:off x="5638800" y="5143500"/>
            <a:ext cx="381000" cy="114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3567" name="Rectangle 6"/>
          <p:cNvSpPr>
            <a:spLocks noChangeArrowheads="1"/>
          </p:cNvSpPr>
          <p:nvPr/>
        </p:nvSpPr>
        <p:spPr bwMode="auto">
          <a:xfrm>
            <a:off x="5638800" y="5257800"/>
            <a:ext cx="381000" cy="10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a:t>Faces can be any sizes, </a:t>
            </a:r>
            <a:br>
              <a:rPr lang="en-US" altLang="en-US"/>
            </a:br>
            <a:endParaRPr lang="en-US" altLang="en-US"/>
          </a:p>
        </p:txBody>
      </p:sp>
      <p:sp>
        <p:nvSpPr>
          <p:cNvPr id="24579" name="Text Placeholder 8"/>
          <p:cNvSpPr>
            <a:spLocks noGrp="1"/>
          </p:cNvSpPr>
          <p:nvPr>
            <p:ph type="body" idx="1"/>
          </p:nvPr>
        </p:nvSpPr>
        <p:spPr/>
        <p:txBody>
          <a:bodyPr>
            <a:normAutofit fontScale="92500" lnSpcReduction="10000"/>
          </a:bodyPr>
          <a:lstStyle/>
          <a:p>
            <a:r>
              <a:rPr lang="en-US" altLang="en-US" sz="2000"/>
              <a:t>Example:  a face can be big or small , from  24 x24 to 1024x1024,</a:t>
            </a:r>
          </a:p>
        </p:txBody>
      </p:sp>
      <p:sp>
        <p:nvSpPr>
          <p:cNvPr id="24580" name="Content Placeholder 6"/>
          <p:cNvSpPr>
            <a:spLocks noGrp="1"/>
          </p:cNvSpPr>
          <p:nvPr>
            <p:ph sz="half" idx="2"/>
          </p:nvPr>
        </p:nvSpPr>
        <p:spPr/>
        <p:txBody>
          <a:bodyPr/>
          <a:lstStyle/>
          <a:p>
            <a:r>
              <a:rPr lang="en-US" altLang="en-US"/>
              <a:t>There are faces with different sizes</a:t>
            </a:r>
          </a:p>
          <a:p>
            <a:endParaRPr lang="en-US" altLang="en-US"/>
          </a:p>
        </p:txBody>
      </p:sp>
      <p:sp>
        <p:nvSpPr>
          <p:cNvPr id="24581" name="Text Placeholder 9"/>
          <p:cNvSpPr>
            <a:spLocks noGrp="1"/>
          </p:cNvSpPr>
          <p:nvPr>
            <p:ph type="body" sz="quarter" idx="3"/>
          </p:nvPr>
        </p:nvSpPr>
        <p:spPr/>
        <p:txBody>
          <a:bodyPr>
            <a:normAutofit fontScale="92500" lnSpcReduction="20000"/>
          </a:bodyPr>
          <a:lstStyle/>
          <a:p>
            <a:r>
              <a:rPr lang="en-US" altLang="en-US"/>
              <a:t>So, we need feature windows with different sizes.</a:t>
            </a:r>
          </a:p>
        </p:txBody>
      </p:sp>
      <p:sp>
        <p:nvSpPr>
          <p:cNvPr id="24582" name="Content Placeholder 10"/>
          <p:cNvSpPr>
            <a:spLocks noGrp="1"/>
          </p:cNvSpPr>
          <p:nvPr>
            <p:ph sz="quarter" idx="4"/>
          </p:nvPr>
        </p:nvSpPr>
        <p:spPr>
          <a:xfrm>
            <a:off x="4724400" y="2286000"/>
            <a:ext cx="4041775" cy="1839913"/>
          </a:xfrm>
        </p:spPr>
        <p:txBody>
          <a:bodyPr>
            <a:normAutofit fontScale="70000" lnSpcReduction="20000"/>
          </a:bodyPr>
          <a:lstStyle/>
          <a:p>
            <a:r>
              <a:rPr lang="en-US" altLang="en-US"/>
              <a:t>As long as white/gray areas have the relations</a:t>
            </a:r>
          </a:p>
          <a:p>
            <a:r>
              <a:rPr lang="en-US" altLang="en-US"/>
              <a:t>The followings are Type2 </a:t>
            </a:r>
            <a:r>
              <a:rPr lang="en-US" altLang="en-US" u="sng"/>
              <a:t>Rectangular Features</a:t>
            </a:r>
          </a:p>
          <a:p>
            <a:pPr lvl="1"/>
            <a:r>
              <a:rPr lang="en-US" altLang="en-US" sz="1800" u="sng"/>
              <a:t>The white rectangle is above the shaded rectangle</a:t>
            </a:r>
          </a:p>
          <a:p>
            <a:pPr lvl="1"/>
            <a:r>
              <a:rPr lang="en-US" altLang="en-US" sz="1800" u="sng"/>
              <a:t>White and shaded rectangle are of same dimension</a:t>
            </a:r>
          </a:p>
        </p:txBody>
      </p:sp>
      <p:sp>
        <p:nvSpPr>
          <p:cNvPr id="5" name="Footer Placeholder 4"/>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24584" name="Slide Number Placeholder 5"/>
          <p:cNvSpPr>
            <a:spLocks noGrp="1"/>
          </p:cNvSpPr>
          <p:nvPr>
            <p:ph type="sldNum" sz="quarter" idx="12"/>
          </p:nvPr>
        </p:nvSpPr>
        <p:spPr>
          <a:xfrm>
            <a:off x="6477000" y="6115050"/>
            <a:ext cx="2133600" cy="457200"/>
          </a:xfrm>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0C65924D-E44B-42E3-8EE8-A57E1A5878C4}" type="slidenum">
              <a:rPr lang="en-US" altLang="en-US" sz="1200">
                <a:latin typeface="Garamond" pitchFamily="18" charset="0"/>
              </a:rPr>
              <a:pPr eaLnBrk="1" hangingPunct="1">
                <a:spcBef>
                  <a:spcPct val="0"/>
                </a:spcBef>
                <a:buClrTx/>
                <a:buSzTx/>
                <a:buFontTx/>
                <a:buNone/>
              </a:pPr>
              <a:t>28</a:t>
            </a:fld>
            <a:endParaRPr lang="en-US" altLang="en-US" sz="1200">
              <a:latin typeface="Garamond" pitchFamily="18" charset="0"/>
            </a:endParaRPr>
          </a:p>
        </p:txBody>
      </p:sp>
      <p:pic>
        <p:nvPicPr>
          <p:cNvPr id="24585" name="Picture 3" descr="D:\Users\khwong\AppData\Local\Microsoft\Windows\Temporary Internet Files\Content.IE5\XHW131PG\MC90043612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221038"/>
            <a:ext cx="1728788" cy="180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86" name="Picture 6" descr="D:\Users\khwong\AppData\Local\Microsoft\Windows\Temporary Internet Files\Content.IE5\WXJ0XO9A\MC90042317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600" y="3221038"/>
            <a:ext cx="1809750" cy="1809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587" name="Rectangle 6"/>
          <p:cNvSpPr>
            <a:spLocks noChangeArrowheads="1"/>
          </p:cNvSpPr>
          <p:nvPr/>
        </p:nvSpPr>
        <p:spPr bwMode="auto">
          <a:xfrm>
            <a:off x="5181600" y="5373688"/>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88" name="Rectangle 17"/>
          <p:cNvSpPr>
            <a:spLocks noChangeArrowheads="1"/>
          </p:cNvSpPr>
          <p:nvPr/>
        </p:nvSpPr>
        <p:spPr bwMode="auto">
          <a:xfrm>
            <a:off x="5181600" y="5145088"/>
            <a:ext cx="2286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89" name="Rectangle 6"/>
          <p:cNvSpPr>
            <a:spLocks noChangeArrowheads="1"/>
          </p:cNvSpPr>
          <p:nvPr/>
        </p:nvSpPr>
        <p:spPr bwMode="auto">
          <a:xfrm>
            <a:off x="6477000" y="5832475"/>
            <a:ext cx="685800" cy="7096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90" name="Rectangle 17"/>
          <p:cNvSpPr>
            <a:spLocks noChangeArrowheads="1"/>
          </p:cNvSpPr>
          <p:nvPr/>
        </p:nvSpPr>
        <p:spPr bwMode="auto">
          <a:xfrm>
            <a:off x="6477000" y="5172075"/>
            <a:ext cx="6858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91" name="Rectangle 6"/>
          <p:cNvSpPr>
            <a:spLocks noChangeArrowheads="1"/>
          </p:cNvSpPr>
          <p:nvPr/>
        </p:nvSpPr>
        <p:spPr bwMode="auto">
          <a:xfrm>
            <a:off x="7620000" y="5608638"/>
            <a:ext cx="304800" cy="5635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92" name="Rectangle 17"/>
          <p:cNvSpPr>
            <a:spLocks noChangeArrowheads="1"/>
          </p:cNvSpPr>
          <p:nvPr/>
        </p:nvSpPr>
        <p:spPr bwMode="auto">
          <a:xfrm>
            <a:off x="7620000" y="5176838"/>
            <a:ext cx="304800" cy="425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93" name="Rectangle 17"/>
          <p:cNvSpPr>
            <a:spLocks noChangeArrowheads="1"/>
          </p:cNvSpPr>
          <p:nvPr/>
        </p:nvSpPr>
        <p:spPr bwMode="auto">
          <a:xfrm>
            <a:off x="5638800" y="5143500"/>
            <a:ext cx="381000" cy="114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4594" name="Rectangle 6"/>
          <p:cNvSpPr>
            <a:spLocks noChangeArrowheads="1"/>
          </p:cNvSpPr>
          <p:nvPr/>
        </p:nvSpPr>
        <p:spPr bwMode="auto">
          <a:xfrm>
            <a:off x="5638800" y="5257800"/>
            <a:ext cx="381000" cy="10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1"/>
          </p:nvPr>
        </p:nvSpPr>
        <p:spPr/>
        <p:txBody>
          <a:bodyPr/>
          <a:lstStyle/>
          <a:p>
            <a:pPr>
              <a:defRPr/>
            </a:pPr>
            <a:r>
              <a:rPr lang="en-US" altLang="zh-CN"/>
              <a:t>Object recogntiion (for 22-23) v2.a</a:t>
            </a:r>
          </a:p>
        </p:txBody>
      </p:sp>
      <p:sp>
        <p:nvSpPr>
          <p:cNvPr id="25603"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A05677A-C472-4D4A-B6E4-03B7FB806CE5}" type="slidenum">
              <a:rPr lang="en-US" altLang="en-US" sz="1200">
                <a:latin typeface="Garamond" pitchFamily="18" charset="0"/>
              </a:rPr>
              <a:pPr eaLnBrk="1" hangingPunct="1">
                <a:spcBef>
                  <a:spcPct val="0"/>
                </a:spcBef>
                <a:buClrTx/>
                <a:buSzTx/>
                <a:buFontTx/>
                <a:buNone/>
              </a:pPr>
              <a:t>29</a:t>
            </a:fld>
            <a:endParaRPr lang="en-US" altLang="en-US" sz="1200">
              <a:latin typeface="Garamond" pitchFamily="18" charset="0"/>
            </a:endParaRPr>
          </a:p>
        </p:txBody>
      </p:sp>
      <p:sp>
        <p:nvSpPr>
          <p:cNvPr id="25604" name="Rectangle 2"/>
          <p:cNvSpPr>
            <a:spLocks noGrp="1" noChangeArrowheads="1"/>
          </p:cNvSpPr>
          <p:nvPr>
            <p:ph type="title" idx="4294967295"/>
          </p:nvPr>
        </p:nvSpPr>
        <p:spPr>
          <a:xfrm>
            <a:off x="0" y="155575"/>
            <a:ext cx="8229600" cy="1139825"/>
          </a:xfrm>
        </p:spPr>
        <p:txBody>
          <a:bodyPr anchor="ctr">
            <a:normAutofit fontScale="90000"/>
          </a:bodyPr>
          <a:lstStyle/>
          <a:p>
            <a:pPr eaLnBrk="1" hangingPunct="1"/>
            <a:r>
              <a:rPr lang="en-US" altLang="zh-CN" sz="4400" dirty="0">
                <a:ea typeface="SimSun" pitchFamily="2" charset="-122"/>
              </a:rPr>
              <a:t>Class exercise</a:t>
            </a:r>
            <a:r>
              <a:rPr lang="en-US" altLang="en-US" sz="4400" dirty="0"/>
              <a:t> 8.4</a:t>
            </a:r>
            <a:br>
              <a:rPr lang="en-US" altLang="en-US" sz="4400" dirty="0"/>
            </a:br>
            <a:r>
              <a:rPr lang="en-US" altLang="en-US" dirty="0"/>
              <a:t>Feature selection</a:t>
            </a:r>
            <a:r>
              <a:rPr lang="en-US" altLang="zh-CN" dirty="0">
                <a:ea typeface="SimSun" pitchFamily="2" charset="-122"/>
              </a:rPr>
              <a:t> [Lazebnik09 ] </a:t>
            </a:r>
            <a:endParaRPr lang="en-US" altLang="en-US" dirty="0"/>
          </a:p>
        </p:txBody>
      </p:sp>
      <p:sp>
        <p:nvSpPr>
          <p:cNvPr id="25605" name="Rectangle 3"/>
          <p:cNvSpPr>
            <a:spLocks noGrp="1" noChangeArrowheads="1"/>
          </p:cNvSpPr>
          <p:nvPr>
            <p:ph type="body" idx="4294967295"/>
          </p:nvPr>
        </p:nvSpPr>
        <p:spPr>
          <a:xfrm>
            <a:off x="0" y="1600200"/>
            <a:ext cx="4038600" cy="4530725"/>
          </a:xfrm>
        </p:spPr>
        <p:txBody>
          <a:bodyPr/>
          <a:lstStyle/>
          <a:p>
            <a:pPr eaLnBrk="1" hangingPunct="1"/>
            <a:r>
              <a:rPr lang="en-US" altLang="en-US" sz="2600"/>
              <a:t>For a 24x24 detection region, the number of possible rectangle features is ~160,000!</a:t>
            </a:r>
          </a:p>
          <a:p>
            <a:pPr eaLnBrk="1" hangingPunct="1"/>
            <a:r>
              <a:rPr lang="en-US" altLang="en-US" sz="2600"/>
              <a:t>Name the types (type 1,2,3,4,5) of the </a:t>
            </a:r>
            <a:r>
              <a:rPr lang="en-US" altLang="en-US" sz="2600" u="sng"/>
              <a:t>rectangular features </a:t>
            </a:r>
            <a:r>
              <a:rPr lang="en-US" altLang="en-US" sz="2600"/>
              <a:t>in the figures. </a:t>
            </a:r>
          </a:p>
        </p:txBody>
      </p:sp>
      <p:pic>
        <p:nvPicPr>
          <p:cNvPr id="25606" name="Picture 4"/>
          <p:cNvPicPr>
            <a:picLocks noChangeAspect="1" noChangeArrowheads="1"/>
          </p:cNvPicPr>
          <p:nvPr/>
        </p:nvPicPr>
        <p:blipFill>
          <a:blip r:embed="rId4">
            <a:lum contrast="30000"/>
            <a:extLst>
              <a:ext uri="{28A0092B-C50C-407E-A947-70E740481C1C}">
                <a14:useLocalDpi xmlns:a14="http://schemas.microsoft.com/office/drawing/2010/main" val="0"/>
              </a:ext>
            </a:extLst>
          </a:blip>
          <a:srcRect/>
          <a:stretch>
            <a:fillRect/>
          </a:stretch>
        </p:blipFill>
        <p:spPr bwMode="auto">
          <a:xfrm>
            <a:off x="4343400" y="2057400"/>
            <a:ext cx="4191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5"/>
          <p:cNvSpPr txBox="1">
            <a:spLocks noChangeArrowheads="1"/>
          </p:cNvSpPr>
          <p:nvPr/>
        </p:nvSpPr>
        <p:spPr bwMode="auto">
          <a:xfrm>
            <a:off x="4495800" y="1295400"/>
            <a:ext cx="4341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a:t>Some examples and their types</a:t>
            </a:r>
          </a:p>
          <a:p>
            <a:pPr eaLnBrk="1" hangingPunct="1">
              <a:spcBef>
                <a:spcPct val="0"/>
              </a:spcBef>
              <a:buClrTx/>
              <a:buSzTx/>
              <a:buFontTx/>
              <a:buNone/>
            </a:pPr>
            <a:r>
              <a:rPr lang="en-US" altLang="en-US" sz="2000"/>
              <a:t>Fill in the types for the  2nd, 3rd rows</a:t>
            </a:r>
          </a:p>
        </p:txBody>
      </p:sp>
      <p:sp>
        <p:nvSpPr>
          <p:cNvPr id="25608" name="Text Box 6"/>
          <p:cNvSpPr txBox="1">
            <a:spLocks noChangeArrowheads="1"/>
          </p:cNvSpPr>
          <p:nvPr/>
        </p:nvSpPr>
        <p:spPr bwMode="auto">
          <a:xfrm>
            <a:off x="53181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2</a:t>
            </a:r>
          </a:p>
        </p:txBody>
      </p:sp>
      <p:sp>
        <p:nvSpPr>
          <p:cNvPr id="25609" name="Text Box 7"/>
          <p:cNvSpPr txBox="1">
            <a:spLocks noChangeArrowheads="1"/>
          </p:cNvSpPr>
          <p:nvPr/>
        </p:nvSpPr>
        <p:spPr bwMode="auto">
          <a:xfrm>
            <a:off x="6080125" y="2017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10" name="Text Box 8"/>
          <p:cNvSpPr txBox="1">
            <a:spLocks noChangeArrowheads="1"/>
          </p:cNvSpPr>
          <p:nvPr/>
        </p:nvSpPr>
        <p:spPr bwMode="auto">
          <a:xfrm>
            <a:off x="67659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a:t>
            </a:r>
          </a:p>
        </p:txBody>
      </p:sp>
      <p:sp>
        <p:nvSpPr>
          <p:cNvPr id="25611" name="Text Box 9"/>
          <p:cNvSpPr txBox="1">
            <a:spLocks noChangeArrowheads="1"/>
          </p:cNvSpPr>
          <p:nvPr/>
        </p:nvSpPr>
        <p:spPr bwMode="auto">
          <a:xfrm>
            <a:off x="7375525" y="1941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a:t>
            </a:r>
          </a:p>
        </p:txBody>
      </p:sp>
      <p:sp>
        <p:nvSpPr>
          <p:cNvPr id="25612" name="Text Box 10"/>
          <p:cNvSpPr txBox="1">
            <a:spLocks noChangeArrowheads="1"/>
          </p:cNvSpPr>
          <p:nvPr/>
        </p:nvSpPr>
        <p:spPr bwMode="auto">
          <a:xfrm>
            <a:off x="82137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4</a:t>
            </a:r>
          </a:p>
        </p:txBody>
      </p:sp>
      <p:sp>
        <p:nvSpPr>
          <p:cNvPr id="25613" name="Text Box 11"/>
          <p:cNvSpPr txBox="1">
            <a:spLocks noChangeArrowheads="1"/>
          </p:cNvSpPr>
          <p:nvPr/>
        </p:nvSpPr>
        <p:spPr bwMode="auto">
          <a:xfrm>
            <a:off x="60039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3</a:t>
            </a:r>
          </a:p>
        </p:txBody>
      </p:sp>
      <p:cxnSp>
        <p:nvCxnSpPr>
          <p:cNvPr id="3" name="Straight Arrow Connector 2"/>
          <p:cNvCxnSpPr/>
          <p:nvPr/>
        </p:nvCxnSpPr>
        <p:spPr>
          <a:xfrm flipV="1">
            <a:off x="4343400" y="41910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615" name="Text Box 27"/>
          <p:cNvSpPr txBox="1">
            <a:spLocks noChangeArrowheads="1"/>
          </p:cNvSpPr>
          <p:nvPr/>
        </p:nvSpPr>
        <p:spPr bwMode="auto">
          <a:xfrm>
            <a:off x="5715000" y="4495800"/>
            <a:ext cx="3200400" cy="224631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t>Standard  </a:t>
            </a:r>
            <a:r>
              <a:rPr lang="en-US" altLang="en-US" sz="1400" u="sng"/>
              <a:t>Rectangular Feature </a:t>
            </a:r>
            <a:r>
              <a:rPr lang="en-US" altLang="en-US" sz="1400"/>
              <a:t>Types</a:t>
            </a:r>
          </a:p>
          <a:p>
            <a:pPr eaLnBrk="1" hangingPunct="1">
              <a:spcBef>
                <a:spcPct val="0"/>
              </a:spcBef>
              <a:buClrTx/>
              <a:buSzTx/>
              <a:buFontTx/>
              <a:buNone/>
            </a:pPr>
            <a:r>
              <a:rPr lang="en-US" altLang="en-US" sz="1400"/>
              <a:t>1)</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2)</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3)</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4)</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5)</a:t>
            </a:r>
          </a:p>
        </p:txBody>
      </p:sp>
      <p:grpSp>
        <p:nvGrpSpPr>
          <p:cNvPr id="25616" name="Group 12"/>
          <p:cNvGrpSpPr>
            <a:grpSpLocks/>
          </p:cNvGrpSpPr>
          <p:nvPr/>
        </p:nvGrpSpPr>
        <p:grpSpPr bwMode="auto">
          <a:xfrm>
            <a:off x="6477000" y="4876800"/>
            <a:ext cx="381000" cy="1828800"/>
            <a:chOff x="1872" y="1392"/>
            <a:chExt cx="432" cy="2496"/>
          </a:xfrm>
        </p:grpSpPr>
        <p:sp>
          <p:nvSpPr>
            <p:cNvPr id="25617" name="Rectangle 13"/>
            <p:cNvSpPr>
              <a:spLocks noChangeArrowheads="1"/>
            </p:cNvSpPr>
            <p:nvPr/>
          </p:nvSpPr>
          <p:spPr bwMode="auto">
            <a:xfrm>
              <a:off x="1920" y="19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18" name="Rectangle 14"/>
            <p:cNvSpPr>
              <a:spLocks noChangeArrowheads="1"/>
            </p:cNvSpPr>
            <p:nvPr/>
          </p:nvSpPr>
          <p:spPr bwMode="auto">
            <a:xfrm>
              <a:off x="201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19" name="Rectangle 15"/>
            <p:cNvSpPr>
              <a:spLocks noChangeArrowheads="1"/>
            </p:cNvSpPr>
            <p:nvPr/>
          </p:nvSpPr>
          <p:spPr bwMode="auto">
            <a:xfrm>
              <a:off x="2064" y="139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0" name="Rectangle 16"/>
            <p:cNvSpPr>
              <a:spLocks noChangeArrowheads="1"/>
            </p:cNvSpPr>
            <p:nvPr/>
          </p:nvSpPr>
          <p:spPr bwMode="auto">
            <a:xfrm>
              <a:off x="192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1" name="Rectangle 17"/>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2" name="Rectangle 18"/>
            <p:cNvSpPr>
              <a:spLocks noChangeArrowheads="1"/>
            </p:cNvSpPr>
            <p:nvPr/>
          </p:nvSpPr>
          <p:spPr bwMode="auto">
            <a:xfrm>
              <a:off x="2064" y="360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3" name="Rectangle 19"/>
            <p:cNvSpPr>
              <a:spLocks noChangeArrowheads="1"/>
            </p:cNvSpPr>
            <p:nvPr/>
          </p:nvSpPr>
          <p:spPr bwMode="auto">
            <a:xfrm>
              <a:off x="2064" y="374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4" name="Rectangle 20"/>
            <p:cNvSpPr>
              <a:spLocks noChangeArrowheads="1"/>
            </p:cNvSpPr>
            <p:nvPr/>
          </p:nvSpPr>
          <p:spPr bwMode="auto">
            <a:xfrm>
              <a:off x="1920" y="37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5" name="Rectangle 21"/>
            <p:cNvSpPr>
              <a:spLocks noChangeArrowheads="1"/>
            </p:cNvSpPr>
            <p:nvPr/>
          </p:nvSpPr>
          <p:spPr bwMode="auto">
            <a:xfrm>
              <a:off x="1920" y="36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6" name="Rectangle 22"/>
            <p:cNvSpPr>
              <a:spLocks noChangeArrowheads="1"/>
            </p:cNvSpPr>
            <p:nvPr/>
          </p:nvSpPr>
          <p:spPr bwMode="auto">
            <a:xfrm>
              <a:off x="1920" y="13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7" name="Rectangle 23"/>
            <p:cNvSpPr>
              <a:spLocks noChangeArrowheads="1"/>
            </p:cNvSpPr>
            <p:nvPr/>
          </p:nvSpPr>
          <p:spPr bwMode="auto">
            <a:xfrm>
              <a:off x="18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8" name="Rectangle 24"/>
            <p:cNvSpPr>
              <a:spLocks noChangeArrowheads="1"/>
            </p:cNvSpPr>
            <p:nvPr/>
          </p:nvSpPr>
          <p:spPr bwMode="auto">
            <a:xfrm>
              <a:off x="19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29" name="Rectangle 25"/>
            <p:cNvSpPr>
              <a:spLocks noChangeArrowheads="1"/>
            </p:cNvSpPr>
            <p:nvPr/>
          </p:nvSpPr>
          <p:spPr bwMode="auto">
            <a:xfrm>
              <a:off x="1920" y="316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5630" name="Rectangle 26"/>
            <p:cNvSpPr>
              <a:spLocks noChangeArrowheads="1"/>
            </p:cNvSpPr>
            <p:nvPr/>
          </p:nvSpPr>
          <p:spPr bwMode="auto">
            <a:xfrm>
              <a:off x="1920" y="28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Face detection [1]</a:t>
            </a:r>
          </a:p>
        </p:txBody>
      </p:sp>
      <p:sp>
        <p:nvSpPr>
          <p:cNvPr id="5125" name="Rectangle 3"/>
          <p:cNvSpPr>
            <a:spLocks noGrp="1" noChangeArrowheads="1"/>
          </p:cNvSpPr>
          <p:nvPr>
            <p:ph idx="1"/>
          </p:nvPr>
        </p:nvSpPr>
        <p:spPr/>
        <p:txBody>
          <a:bodyPr/>
          <a:lstStyle/>
          <a:p>
            <a:pPr eaLnBrk="1" hangingPunct="1"/>
            <a:r>
              <a:rPr lang="en-US" altLang="en-US" sz="2600" dirty="0"/>
              <a:t>To detect faces in an image (Not recognize it yet)</a:t>
            </a:r>
          </a:p>
          <a:p>
            <a:pPr eaLnBrk="1" hangingPunct="1"/>
            <a:r>
              <a:rPr lang="en-US" altLang="en-US" sz="2600" dirty="0"/>
              <a:t>Challenges</a:t>
            </a:r>
          </a:p>
          <a:p>
            <a:pPr lvl="1" eaLnBrk="1" hangingPunct="1"/>
            <a:r>
              <a:rPr lang="en-US" altLang="en-US" sz="2200" dirty="0"/>
              <a:t>A picture has 0,1 or many faces.</a:t>
            </a:r>
          </a:p>
          <a:p>
            <a:pPr lvl="1" eaLnBrk="1" hangingPunct="1"/>
            <a:r>
              <a:rPr lang="en-US" altLang="en-US" sz="2200" dirty="0"/>
              <a:t>Faces are not the same: with spectacles, mustache etc.</a:t>
            </a:r>
          </a:p>
          <a:p>
            <a:pPr lvl="1" eaLnBrk="1" hangingPunct="1"/>
            <a:r>
              <a:rPr lang="en-US" altLang="en-US" sz="2200" dirty="0"/>
              <a:t>Sizes of faces vary  a lot.</a:t>
            </a:r>
          </a:p>
          <a:p>
            <a:pPr eaLnBrk="1" hangingPunct="1"/>
            <a:r>
              <a:rPr lang="en-US" altLang="en-US" sz="2600" dirty="0"/>
              <a:t>Available in most digital cameras nowadays</a:t>
            </a:r>
          </a:p>
          <a:p>
            <a:pPr eaLnBrk="1" hangingPunct="1"/>
            <a:r>
              <a:rPr lang="en-US" altLang="en-US" sz="2600" dirty="0"/>
              <a:t>The simple method</a:t>
            </a:r>
          </a:p>
          <a:p>
            <a:pPr lvl="1" eaLnBrk="1" hangingPunct="1"/>
            <a:r>
              <a:rPr lang="en-US" altLang="en-US" sz="2200" dirty="0"/>
              <a:t>Slide a window across the window and detect faces.</a:t>
            </a:r>
          </a:p>
          <a:p>
            <a:pPr lvl="2" eaLnBrk="1" hangingPunct="1"/>
            <a:r>
              <a:rPr lang="en-US" altLang="en-US" dirty="0"/>
              <a:t>Too slow, pictures have too many pixels. (1280x1024=1.3M pixels)</a:t>
            </a:r>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5123"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2AD9BE4-9046-4E3A-A5CF-1EF02F21E87E}" type="slidenum">
              <a:rPr lang="en-US" altLang="en-US" sz="1200">
                <a:latin typeface="Garamond" pitchFamily="18" charset="0"/>
              </a:rPr>
              <a:pPr eaLnBrk="1" hangingPunct="1">
                <a:spcBef>
                  <a:spcPct val="0"/>
                </a:spcBef>
                <a:buClrTx/>
                <a:buSzTx/>
                <a:buFontTx/>
                <a:buNone/>
              </a:pPr>
              <a:t>3</a:t>
            </a:fld>
            <a:endParaRPr lang="en-US" altLang="en-US" sz="1200">
              <a:latin typeface="Garamond"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sz="2800">
                <a:ea typeface="SimSun" pitchFamily="2" charset="-122"/>
              </a:rPr>
              <a:t>Class exercise 8.5: Features in a 24x24 (pixel) window</a:t>
            </a:r>
            <a:br>
              <a:rPr lang="en-US" altLang="zh-CN" sz="2800">
                <a:ea typeface="SimSun" pitchFamily="2" charset="-122"/>
              </a:rPr>
            </a:br>
            <a:endParaRPr lang="en-US" altLang="en-US" sz="2800">
              <a:ea typeface="SimSun" pitchFamily="2" charset="-122"/>
            </a:endParaRPr>
          </a:p>
        </p:txBody>
      </p:sp>
      <p:sp>
        <p:nvSpPr>
          <p:cNvPr id="26629" name="Rectangle 3"/>
          <p:cNvSpPr>
            <a:spLocks noGrp="1" noChangeArrowheads="1"/>
          </p:cNvSpPr>
          <p:nvPr>
            <p:ph type="body" sz="half" idx="1"/>
          </p:nvPr>
        </p:nvSpPr>
        <p:spPr>
          <a:xfrm>
            <a:off x="457200" y="1143000"/>
            <a:ext cx="4038600" cy="4530725"/>
          </a:xfrm>
        </p:spPr>
        <p:txBody>
          <a:bodyPr/>
          <a:lstStyle/>
          <a:p>
            <a:pPr eaLnBrk="1" hangingPunct="1"/>
            <a:r>
              <a:rPr lang="en-US" altLang="zh-CN" sz="2600" dirty="0">
                <a:ea typeface="SimSun" pitchFamily="2" charset="-122"/>
              </a:rPr>
              <a:t>Exercise 8.5a : How many rectangular features of all-5-types can be found a 24x24 pixel window?</a:t>
            </a:r>
          </a:p>
          <a:p>
            <a:pPr eaLnBrk="1" hangingPunct="1"/>
            <a:r>
              <a:rPr lang="en-US" altLang="zh-CN" sz="2600" dirty="0">
                <a:ea typeface="SimSun" pitchFamily="2" charset="-122"/>
              </a:rPr>
              <a:t>Answer: </a:t>
            </a:r>
            <a:r>
              <a:rPr lang="en-US" altLang="zh-CN" sz="2800" dirty="0">
                <a:ea typeface="SimSun" pitchFamily="2" charset="-122"/>
              </a:rPr>
              <a:t>162,336 (explain)</a:t>
            </a:r>
            <a:endParaRPr lang="en-US" altLang="zh-CN" sz="2600" dirty="0">
              <a:ea typeface="SimSun" pitchFamily="2" charset="-122"/>
            </a:endParaRPr>
          </a:p>
          <a:p>
            <a:pPr eaLnBrk="1" hangingPunct="1"/>
            <a:r>
              <a:rPr lang="en-US" altLang="zh-CN" sz="2600" dirty="0">
                <a:ea typeface="SimSun" pitchFamily="2" charset="-122"/>
              </a:rPr>
              <a:t>Exercise 8.5b : How many type 1 features are in a 24x24 (pixel) window?</a:t>
            </a:r>
          </a:p>
          <a:p>
            <a:pPr eaLnBrk="1" hangingPunct="1"/>
            <a:r>
              <a:rPr lang="en-US" altLang="zh-CN" sz="1800" dirty="0">
                <a:ea typeface="SimSun" pitchFamily="2" charset="-122"/>
              </a:rPr>
              <a:t>Answer:_43200 (explain)</a:t>
            </a:r>
            <a:endParaRPr lang="en-US" altLang="zh-CN" sz="1400" dirty="0">
              <a:ea typeface="SimSun" pitchFamily="2" charset="-122"/>
            </a:endParaRPr>
          </a:p>
          <a:p>
            <a:pPr lvl="1" eaLnBrk="1" hangingPunct="1"/>
            <a:endParaRPr lang="en-US" altLang="zh-CN" sz="1400" dirty="0">
              <a:ea typeface="SimSun" pitchFamily="2" charset="-122"/>
            </a:endParaRPr>
          </a:p>
          <a:p>
            <a:pPr eaLnBrk="1" hangingPunct="1"/>
            <a:endParaRPr lang="en-US" altLang="en-US" sz="2600" dirty="0"/>
          </a:p>
        </p:txBody>
      </p:sp>
      <p:sp>
        <p:nvSpPr>
          <p:cNvPr id="26631" name="Content Placeholder 2"/>
          <p:cNvSpPr>
            <a:spLocks noGrp="1"/>
          </p:cNvSpPr>
          <p:nvPr>
            <p:ph sz="half" idx="2"/>
          </p:nvPr>
        </p:nvSpPr>
        <p:spPr/>
        <p:txBody>
          <a:bodyPr/>
          <a:lstStyle/>
          <a:p>
            <a:r>
              <a:rPr lang="en-US" altLang="en-US" dirty="0"/>
              <a:t> </a:t>
            </a:r>
          </a:p>
        </p:txBody>
      </p:sp>
      <p:sp>
        <p:nvSpPr>
          <p:cNvPr id="7" name="Footer Placeholder 5"/>
          <p:cNvSpPr>
            <a:spLocks noGrp="1"/>
          </p:cNvSpPr>
          <p:nvPr>
            <p:ph type="ftr" sz="quarter" idx="11"/>
          </p:nvPr>
        </p:nvSpPr>
        <p:spPr/>
        <p:txBody>
          <a:bodyPr/>
          <a:lstStyle/>
          <a:p>
            <a:pPr>
              <a:defRPr/>
            </a:pPr>
            <a:r>
              <a:rPr lang="en-US" altLang="zh-CN"/>
              <a:t>Object recogntiion (for 22-23) v2.a</a:t>
            </a:r>
          </a:p>
        </p:txBody>
      </p:sp>
      <p:sp>
        <p:nvSpPr>
          <p:cNvPr id="26627"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CB16E12D-BB49-4B7A-A6AC-98C489EE639E}" type="slidenum">
              <a:rPr lang="en-US" altLang="en-US" sz="1200">
                <a:latin typeface="Garamond" pitchFamily="18" charset="0"/>
              </a:rPr>
              <a:pPr eaLnBrk="1" hangingPunct="1">
                <a:spcBef>
                  <a:spcPct val="0"/>
                </a:spcBef>
                <a:buClrTx/>
                <a:buSzTx/>
                <a:buFontTx/>
                <a:buNone/>
              </a:pPr>
              <a:t>30</a:t>
            </a:fld>
            <a:endParaRPr lang="en-US" altLang="en-US" sz="1200">
              <a:latin typeface="Garamond" pitchFamily="18" charset="0"/>
            </a:endParaRPr>
          </a:p>
        </p:txBody>
      </p:sp>
      <p:sp>
        <p:nvSpPr>
          <p:cNvPr id="26630" name="Text Box 8"/>
          <p:cNvSpPr txBox="1">
            <a:spLocks noChangeArrowheads="1"/>
          </p:cNvSpPr>
          <p:nvPr/>
        </p:nvSpPr>
        <p:spPr bwMode="auto">
          <a:xfrm>
            <a:off x="669925" y="6411913"/>
            <a:ext cx="740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solidFill>
                  <a:schemeClr val="tx2"/>
                </a:solidFill>
                <a:hlinkClick r:id="rId2"/>
              </a:rPr>
              <a:t>http://stackoverflow.com/questions/1707620/viola-jones-face-detection-claims-180k-features</a:t>
            </a:r>
            <a:endParaRPr lang="en-US" altLang="en-US" sz="1400">
              <a:solidFill>
                <a:schemeClr val="tx2"/>
              </a:solidFill>
            </a:endParaRPr>
          </a:p>
        </p:txBody>
      </p:sp>
      <p:sp>
        <p:nvSpPr>
          <p:cNvPr id="26633" name="TextBox 1"/>
          <p:cNvSpPr txBox="1">
            <a:spLocks noChangeArrowheads="1"/>
          </p:cNvSpPr>
          <p:nvPr/>
        </p:nvSpPr>
        <p:spPr bwMode="auto">
          <a:xfrm>
            <a:off x="5033963" y="109537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7"/>
          <p:cNvSpPr txBox="1">
            <a:spLocks noChangeArrowheads="1"/>
          </p:cNvSpPr>
          <p:nvPr/>
        </p:nvSpPr>
        <p:spPr bwMode="auto">
          <a:xfrm>
            <a:off x="5715000" y="4495800"/>
            <a:ext cx="1524000" cy="224631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t>Standard Types</a:t>
            </a:r>
          </a:p>
          <a:p>
            <a:pPr eaLnBrk="1" hangingPunct="1">
              <a:spcBef>
                <a:spcPct val="0"/>
              </a:spcBef>
              <a:buClrTx/>
              <a:buSzTx/>
              <a:buFontTx/>
              <a:buNone/>
            </a:pPr>
            <a:r>
              <a:rPr lang="en-US" altLang="en-US" sz="1400"/>
              <a:t>1)</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2)</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3)</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4)</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5)</a:t>
            </a:r>
          </a:p>
        </p:txBody>
      </p:sp>
      <p:sp>
        <p:nvSpPr>
          <p:cNvPr id="27653" name="Rectangle 2"/>
          <p:cNvSpPr>
            <a:spLocks noGrp="1" noChangeArrowheads="1"/>
          </p:cNvSpPr>
          <p:nvPr>
            <p:ph type="title"/>
          </p:nvPr>
        </p:nvSpPr>
        <p:spPr/>
        <p:txBody>
          <a:bodyPr/>
          <a:lstStyle/>
          <a:p>
            <a:pPr eaLnBrk="1" hangingPunct="1"/>
            <a:r>
              <a:rPr lang="en-US" altLang="en-US"/>
              <a:t>Class exercise 8.6?</a:t>
            </a:r>
          </a:p>
        </p:txBody>
      </p:sp>
      <p:sp>
        <p:nvSpPr>
          <p:cNvPr id="27654" name="Rectangle 3"/>
          <p:cNvSpPr>
            <a:spLocks noGrp="1" noChangeArrowheads="1"/>
          </p:cNvSpPr>
          <p:nvPr>
            <p:ph idx="1"/>
          </p:nvPr>
        </p:nvSpPr>
        <p:spPr>
          <a:xfrm>
            <a:off x="457200" y="1600200"/>
            <a:ext cx="8153400" cy="2895600"/>
          </a:xfrm>
        </p:spPr>
        <p:txBody>
          <a:bodyPr>
            <a:normAutofit lnSpcReduction="10000"/>
          </a:bodyPr>
          <a:lstStyle/>
          <a:p>
            <a:pPr eaLnBrk="1" hangingPunct="1"/>
            <a:r>
              <a:rPr lang="en-US" altLang="en-US"/>
              <a:t>Still keeping the 5 basic rectangular features types (1,2,3,4,5)</a:t>
            </a:r>
            <a:r>
              <a:rPr lang="en-US" altLang="en-US" sz="3200"/>
              <a:t> (5 types: 2x1,1x2,3x1,1x3,2x2)</a:t>
            </a:r>
            <a:endParaRPr lang="en-US" altLang="en-US"/>
          </a:p>
          <a:p>
            <a:pPr lvl="1" eaLnBrk="1" hangingPunct="1"/>
            <a:r>
              <a:rPr lang="en-US" altLang="en-US"/>
              <a:t>Find the number of rectangular features for a resolution of  36 x36 windows</a:t>
            </a:r>
          </a:p>
          <a:p>
            <a:pPr lvl="1" eaLnBrk="1" hangingPunct="1"/>
            <a:r>
              <a:rPr lang="en-US" altLang="en-US"/>
              <a:t>Answer: </a:t>
            </a:r>
            <a:r>
              <a:rPr lang="en-US" altLang="en-US" sz="2800"/>
              <a:t>816264</a:t>
            </a:r>
            <a:r>
              <a:rPr lang="en-US" altLang="en-US"/>
              <a:t>, explain your answer.</a:t>
            </a:r>
          </a:p>
          <a:p>
            <a:pPr eaLnBrk="1" hangingPunct="1"/>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27652"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A0F0CB2-BC14-4490-82D3-9B182BEC840B}" type="slidenum">
              <a:rPr lang="en-US" altLang="en-US" sz="1200">
                <a:latin typeface="Garamond" pitchFamily="18" charset="0"/>
              </a:rPr>
              <a:pPr eaLnBrk="1" hangingPunct="1">
                <a:spcBef>
                  <a:spcPct val="0"/>
                </a:spcBef>
                <a:buClrTx/>
                <a:buSzTx/>
                <a:buFontTx/>
                <a:buNone/>
              </a:pPr>
              <a:t>31</a:t>
            </a:fld>
            <a:endParaRPr lang="en-US" altLang="en-US" sz="1200">
              <a:latin typeface="Garamond" pitchFamily="18" charset="0"/>
            </a:endParaRPr>
          </a:p>
        </p:txBody>
      </p:sp>
      <p:grpSp>
        <p:nvGrpSpPr>
          <p:cNvPr id="27655" name="Group 12"/>
          <p:cNvGrpSpPr>
            <a:grpSpLocks/>
          </p:cNvGrpSpPr>
          <p:nvPr/>
        </p:nvGrpSpPr>
        <p:grpSpPr bwMode="auto">
          <a:xfrm>
            <a:off x="6477000" y="4876800"/>
            <a:ext cx="381000" cy="1828800"/>
            <a:chOff x="1872" y="1392"/>
            <a:chExt cx="432" cy="2496"/>
          </a:xfrm>
        </p:grpSpPr>
        <p:sp>
          <p:nvSpPr>
            <p:cNvPr id="27656" name="Rectangle 13"/>
            <p:cNvSpPr>
              <a:spLocks noChangeArrowheads="1"/>
            </p:cNvSpPr>
            <p:nvPr/>
          </p:nvSpPr>
          <p:spPr bwMode="auto">
            <a:xfrm>
              <a:off x="1920" y="19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57" name="Rectangle 14"/>
            <p:cNvSpPr>
              <a:spLocks noChangeArrowheads="1"/>
            </p:cNvSpPr>
            <p:nvPr/>
          </p:nvSpPr>
          <p:spPr bwMode="auto">
            <a:xfrm>
              <a:off x="201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58" name="Rectangle 15"/>
            <p:cNvSpPr>
              <a:spLocks noChangeArrowheads="1"/>
            </p:cNvSpPr>
            <p:nvPr/>
          </p:nvSpPr>
          <p:spPr bwMode="auto">
            <a:xfrm>
              <a:off x="2064" y="139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59" name="Rectangle 16"/>
            <p:cNvSpPr>
              <a:spLocks noChangeArrowheads="1"/>
            </p:cNvSpPr>
            <p:nvPr/>
          </p:nvSpPr>
          <p:spPr bwMode="auto">
            <a:xfrm>
              <a:off x="192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0" name="Rectangle 17"/>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1" name="Rectangle 18"/>
            <p:cNvSpPr>
              <a:spLocks noChangeArrowheads="1"/>
            </p:cNvSpPr>
            <p:nvPr/>
          </p:nvSpPr>
          <p:spPr bwMode="auto">
            <a:xfrm>
              <a:off x="2064" y="360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2" name="Rectangle 19"/>
            <p:cNvSpPr>
              <a:spLocks noChangeArrowheads="1"/>
            </p:cNvSpPr>
            <p:nvPr/>
          </p:nvSpPr>
          <p:spPr bwMode="auto">
            <a:xfrm>
              <a:off x="2064" y="374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3" name="Rectangle 20"/>
            <p:cNvSpPr>
              <a:spLocks noChangeArrowheads="1"/>
            </p:cNvSpPr>
            <p:nvPr/>
          </p:nvSpPr>
          <p:spPr bwMode="auto">
            <a:xfrm>
              <a:off x="1920" y="37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4" name="Rectangle 21"/>
            <p:cNvSpPr>
              <a:spLocks noChangeArrowheads="1"/>
            </p:cNvSpPr>
            <p:nvPr/>
          </p:nvSpPr>
          <p:spPr bwMode="auto">
            <a:xfrm>
              <a:off x="1920" y="36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5" name="Rectangle 22"/>
            <p:cNvSpPr>
              <a:spLocks noChangeArrowheads="1"/>
            </p:cNvSpPr>
            <p:nvPr/>
          </p:nvSpPr>
          <p:spPr bwMode="auto">
            <a:xfrm>
              <a:off x="1920" y="13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6" name="Rectangle 23"/>
            <p:cNvSpPr>
              <a:spLocks noChangeArrowheads="1"/>
            </p:cNvSpPr>
            <p:nvPr/>
          </p:nvSpPr>
          <p:spPr bwMode="auto">
            <a:xfrm>
              <a:off x="18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7" name="Rectangle 24"/>
            <p:cNvSpPr>
              <a:spLocks noChangeArrowheads="1"/>
            </p:cNvSpPr>
            <p:nvPr/>
          </p:nvSpPr>
          <p:spPr bwMode="auto">
            <a:xfrm>
              <a:off x="19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8" name="Rectangle 25"/>
            <p:cNvSpPr>
              <a:spLocks noChangeArrowheads="1"/>
            </p:cNvSpPr>
            <p:nvPr/>
          </p:nvSpPr>
          <p:spPr bwMode="auto">
            <a:xfrm>
              <a:off x="1920" y="316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7669" name="Rectangle 26"/>
            <p:cNvSpPr>
              <a:spLocks noChangeArrowheads="1"/>
            </p:cNvSpPr>
            <p:nvPr/>
          </p:nvSpPr>
          <p:spPr bwMode="auto">
            <a:xfrm>
              <a:off x="1920" y="28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p:txBody>
          <a:bodyPr/>
          <a:lstStyle/>
          <a:p>
            <a:r>
              <a:rPr lang="en-US" altLang="en-US" sz="4400"/>
              <a:t>The Viola and Jones method Technique 2:</a:t>
            </a:r>
            <a:endParaRPr lang="en-US" altLang="en-US"/>
          </a:p>
        </p:txBody>
      </p:sp>
      <p:sp>
        <p:nvSpPr>
          <p:cNvPr id="28675" name="Subtitle 5"/>
          <p:cNvSpPr>
            <a:spLocks noGrp="1"/>
          </p:cNvSpPr>
          <p:nvPr>
            <p:ph type="subTitle" idx="1"/>
          </p:nvPr>
        </p:nvSpPr>
        <p:spPr/>
        <p:txBody>
          <a:bodyPr/>
          <a:lstStyle/>
          <a:p>
            <a:r>
              <a:rPr lang="en-US" altLang="en-US"/>
              <a:t>AdaBoost for face detection</a:t>
            </a:r>
            <a:br>
              <a:rPr lang="en-US" altLang="zh-CN">
                <a:ea typeface="SimSun" pitchFamily="2" charset="-122"/>
              </a:rPr>
            </a:br>
            <a:endParaRPr lang="en-US" altLang="en-US"/>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28677"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CF5AB565-BF5D-4A0A-AAA8-1A433CF4A08B}" type="slidenum">
              <a:rPr lang="en-US" altLang="en-US" sz="1200">
                <a:latin typeface="Garamond" pitchFamily="18" charset="0"/>
              </a:rPr>
              <a:pPr eaLnBrk="1" hangingPunct="1">
                <a:spcBef>
                  <a:spcPct val="0"/>
                </a:spcBef>
                <a:buClrTx/>
                <a:buSzTx/>
                <a:buFontTx/>
                <a:buNone/>
              </a:pPr>
              <a:t>32</a:t>
            </a:fld>
            <a:endParaRPr lang="en-US" altLang="en-US" sz="1200">
              <a:latin typeface="Garamond"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4408"/>
            <a:ext cx="8229600" cy="1143000"/>
          </a:xfrm>
        </p:spPr>
        <p:txBody>
          <a:bodyPr/>
          <a:lstStyle/>
          <a:p>
            <a:pPr marL="342900" indent="-342900" eaLnBrk="1" hangingPunct="1"/>
            <a:r>
              <a:rPr lang="en-US" altLang="zh-CN" sz="3600" dirty="0">
                <a:ea typeface="SimSun" pitchFamily="2" charset="-122"/>
              </a:rPr>
              <a:t>Class exercise 8.7: The detection challenge</a:t>
            </a:r>
            <a:endParaRPr lang="en-US" altLang="en-US" sz="3600" dirty="0"/>
          </a:p>
        </p:txBody>
      </p:sp>
      <p:sp>
        <p:nvSpPr>
          <p:cNvPr id="29701" name="Rectangle 3"/>
          <p:cNvSpPr>
            <a:spLocks noGrp="1" noChangeArrowheads="1"/>
          </p:cNvSpPr>
          <p:nvPr>
            <p:ph sz="half" idx="1"/>
          </p:nvPr>
        </p:nvSpPr>
        <p:spPr>
          <a:xfrm>
            <a:off x="457200" y="990600"/>
            <a:ext cx="4648200" cy="4530725"/>
          </a:xfrm>
        </p:spPr>
        <p:txBody>
          <a:bodyPr/>
          <a:lstStyle/>
          <a:p>
            <a:pPr eaLnBrk="1" hangingPunct="1"/>
            <a:r>
              <a:rPr lang="en-US" altLang="zh-CN" sz="2400">
                <a:ea typeface="SimSun" pitchFamily="2" charset="-122"/>
              </a:rPr>
              <a:t>Use 24x24 base window</a:t>
            </a:r>
          </a:p>
          <a:p>
            <a:pPr eaLnBrk="1" hangingPunct="1"/>
            <a:r>
              <a:rPr lang="en-US" altLang="zh-CN" sz="2400">
                <a:ea typeface="SimSun" pitchFamily="2" charset="-122"/>
              </a:rPr>
              <a:t>For y=1;y&lt;=1024;y++</a:t>
            </a:r>
          </a:p>
          <a:p>
            <a:pPr lvl="1" eaLnBrk="1" hangingPunct="1">
              <a:buFont typeface="Wingdings" pitchFamily="2" charset="2"/>
              <a:buNone/>
            </a:pPr>
            <a:r>
              <a:rPr lang="en-US" altLang="zh-CN" sz="2000">
                <a:ea typeface="SimSun" pitchFamily="2" charset="-122"/>
              </a:rPr>
              <a:t>{For x=1;x&lt;=1024;x++{</a:t>
            </a:r>
          </a:p>
          <a:p>
            <a:pPr lvl="2" eaLnBrk="1" hangingPunct="1"/>
            <a:r>
              <a:rPr lang="en-US" altLang="zh-CN" sz="1800">
                <a:ea typeface="SimSun" pitchFamily="2" charset="-122"/>
              </a:rPr>
              <a:t>Set (x,y) = the left top corner of the 24x24 sub-window, different scales are needed to be considered too.</a:t>
            </a:r>
          </a:p>
          <a:p>
            <a:pPr lvl="2" eaLnBrk="1" hangingPunct="1"/>
            <a:r>
              <a:rPr lang="en-US" altLang="zh-CN" sz="1800">
                <a:ea typeface="SimSun" pitchFamily="2" charset="-122"/>
              </a:rPr>
              <a:t>For the 24x24 sub-window, extract 162,336 features and see they combine to form a face or not.}</a:t>
            </a:r>
          </a:p>
          <a:p>
            <a:pPr lvl="1" eaLnBrk="1" hangingPunct="1"/>
            <a:r>
              <a:rPr lang="en-US" altLang="zh-CN" sz="2200">
                <a:ea typeface="SimSun" pitchFamily="2" charset="-122"/>
              </a:rPr>
              <a:t>}</a:t>
            </a:r>
          </a:p>
          <a:p>
            <a:pPr eaLnBrk="1" hangingPunct="1"/>
            <a:r>
              <a:rPr lang="en-US" altLang="zh-CN" sz="1800">
                <a:ea typeface="SimSun" pitchFamily="2" charset="-122"/>
              </a:rPr>
              <a:t>Exercise 7 : Discuss the number of operations required. </a:t>
            </a:r>
          </a:p>
          <a:p>
            <a:pPr eaLnBrk="1" hangingPunct="1"/>
            <a:r>
              <a:rPr lang="en-US" altLang="zh-CN" sz="1800">
                <a:ea typeface="SimSun" pitchFamily="2" charset="-122"/>
              </a:rPr>
              <a:t>Conclusion : too slow, solution use boosting</a:t>
            </a:r>
            <a:endParaRPr lang="en-US" altLang="en-US" sz="1800"/>
          </a:p>
        </p:txBody>
      </p:sp>
      <p:sp>
        <p:nvSpPr>
          <p:cNvPr id="29702" name="Rectangle 4"/>
          <p:cNvSpPr>
            <a:spLocks noGrp="1" noChangeArrowheads="1"/>
          </p:cNvSpPr>
          <p:nvPr>
            <p:ph sz="half" idx="2"/>
          </p:nvPr>
        </p:nvSpPr>
        <p:spPr/>
        <p:txBody>
          <a:bodyPr/>
          <a:lstStyle/>
          <a:p>
            <a:pPr eaLnBrk="1" hangingPunct="1"/>
            <a:r>
              <a:rPr lang="en-US" altLang="zh-CN" sz="2600">
                <a:ea typeface="SimSun" pitchFamily="2" charset="-122"/>
              </a:rPr>
              <a:t> </a:t>
            </a:r>
            <a:endParaRPr lang="en-US" altLang="en-US" sz="2600"/>
          </a:p>
        </p:txBody>
      </p:sp>
      <p:sp>
        <p:nvSpPr>
          <p:cNvPr id="21" name="Footer Placeholder 5"/>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29699"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DBF4106-843C-4D10-ABD8-B3BD5636D698}" type="slidenum">
              <a:rPr lang="en-US" altLang="en-US" sz="1200">
                <a:latin typeface="Garamond" pitchFamily="18" charset="0"/>
              </a:rPr>
              <a:pPr eaLnBrk="1" hangingPunct="1">
                <a:spcBef>
                  <a:spcPct val="0"/>
                </a:spcBef>
                <a:buClrTx/>
                <a:buSzTx/>
                <a:buFontTx/>
                <a:buNone/>
              </a:pPr>
              <a:t>33</a:t>
            </a:fld>
            <a:endParaRPr lang="en-US" altLang="en-US" sz="1200">
              <a:latin typeface="Garamond" pitchFamily="18" charset="0"/>
            </a:endParaRPr>
          </a:p>
        </p:txBody>
      </p:sp>
      <p:pic>
        <p:nvPicPr>
          <p:cNvPr id="297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18288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4" name="Rectangle 7"/>
          <p:cNvSpPr>
            <a:spLocks noChangeArrowheads="1"/>
          </p:cNvSpPr>
          <p:nvPr/>
        </p:nvSpPr>
        <p:spPr bwMode="auto">
          <a:xfrm>
            <a:off x="5984875" y="19812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29705" name="Line 8"/>
          <p:cNvSpPr>
            <a:spLocks noChangeShapeType="1"/>
          </p:cNvSpPr>
          <p:nvPr/>
        </p:nvSpPr>
        <p:spPr bwMode="auto">
          <a:xfrm>
            <a:off x="5832475" y="1676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9"/>
          <p:cNvSpPr>
            <a:spLocks noChangeShapeType="1"/>
          </p:cNvSpPr>
          <p:nvPr/>
        </p:nvSpPr>
        <p:spPr bwMode="auto">
          <a:xfrm>
            <a:off x="5832475" y="1676400"/>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10"/>
          <p:cNvSpPr txBox="1">
            <a:spLocks noChangeArrowheads="1"/>
          </p:cNvSpPr>
          <p:nvPr/>
        </p:nvSpPr>
        <p:spPr bwMode="auto">
          <a:xfrm>
            <a:off x="6975475" y="1295400"/>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X-axis</a:t>
            </a:r>
            <a:endParaRPr lang="en-US" altLang="en-US" sz="1800"/>
          </a:p>
        </p:txBody>
      </p:sp>
      <p:sp>
        <p:nvSpPr>
          <p:cNvPr id="29708" name="Text Box 11"/>
          <p:cNvSpPr txBox="1">
            <a:spLocks noChangeArrowheads="1"/>
          </p:cNvSpPr>
          <p:nvPr/>
        </p:nvSpPr>
        <p:spPr bwMode="auto">
          <a:xfrm>
            <a:off x="5146675" y="2590800"/>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Y-axis</a:t>
            </a:r>
            <a:endParaRPr lang="en-US" altLang="en-US" sz="1800"/>
          </a:p>
        </p:txBody>
      </p:sp>
      <p:sp>
        <p:nvSpPr>
          <p:cNvPr id="29709" name="Text Box 12"/>
          <p:cNvSpPr txBox="1">
            <a:spLocks noChangeArrowheads="1"/>
          </p:cNvSpPr>
          <p:nvPr/>
        </p:nvSpPr>
        <p:spPr bwMode="auto">
          <a:xfrm>
            <a:off x="5603875" y="922338"/>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(x,y)</a:t>
            </a:r>
            <a:endParaRPr lang="en-US" altLang="en-US" sz="1800"/>
          </a:p>
        </p:txBody>
      </p:sp>
      <p:sp>
        <p:nvSpPr>
          <p:cNvPr id="29710" name="Line 13"/>
          <p:cNvSpPr>
            <a:spLocks noChangeShapeType="1"/>
          </p:cNvSpPr>
          <p:nvPr/>
        </p:nvSpPr>
        <p:spPr bwMode="auto">
          <a:xfrm>
            <a:off x="5918200" y="1219200"/>
            <a:ext cx="66675"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Text Box 15"/>
          <p:cNvSpPr txBox="1">
            <a:spLocks noChangeArrowheads="1"/>
          </p:cNvSpPr>
          <p:nvPr/>
        </p:nvSpPr>
        <p:spPr bwMode="auto">
          <a:xfrm>
            <a:off x="6226175" y="928688"/>
            <a:ext cx="205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24x24Sub-window</a:t>
            </a:r>
            <a:endParaRPr lang="en-US" altLang="en-US" sz="1800"/>
          </a:p>
        </p:txBody>
      </p:sp>
      <p:sp>
        <p:nvSpPr>
          <p:cNvPr id="29712" name="Line 16"/>
          <p:cNvSpPr>
            <a:spLocks noChangeShapeType="1"/>
          </p:cNvSpPr>
          <p:nvPr/>
        </p:nvSpPr>
        <p:spPr bwMode="auto">
          <a:xfrm flipH="1">
            <a:off x="6213475" y="12954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a:off x="5680075" y="4038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Text Box 18"/>
          <p:cNvSpPr txBox="1">
            <a:spLocks noChangeArrowheads="1"/>
          </p:cNvSpPr>
          <p:nvPr/>
        </p:nvSpPr>
        <p:spPr bwMode="auto">
          <a:xfrm>
            <a:off x="5130800" y="36941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1024</a:t>
            </a:r>
            <a:endParaRPr lang="en-US" altLang="en-US" sz="1800"/>
          </a:p>
        </p:txBody>
      </p:sp>
      <p:sp>
        <p:nvSpPr>
          <p:cNvPr id="29715" name="Text Box 19"/>
          <p:cNvSpPr txBox="1">
            <a:spLocks noChangeArrowheads="1"/>
          </p:cNvSpPr>
          <p:nvPr/>
        </p:nvSpPr>
        <p:spPr bwMode="auto">
          <a:xfrm>
            <a:off x="5222875" y="14478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(1,1)</a:t>
            </a:r>
            <a:endParaRPr lang="en-US" altLang="en-US" sz="1800"/>
          </a:p>
        </p:txBody>
      </p:sp>
      <p:sp>
        <p:nvSpPr>
          <p:cNvPr id="29716" name="Text Box 20"/>
          <p:cNvSpPr txBox="1">
            <a:spLocks noChangeArrowheads="1"/>
          </p:cNvSpPr>
          <p:nvPr/>
        </p:nvSpPr>
        <p:spPr bwMode="auto">
          <a:xfrm>
            <a:off x="7661275" y="1219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1280</a:t>
            </a:r>
            <a:endParaRPr lang="en-US" altLang="en-US" sz="1800"/>
          </a:p>
        </p:txBody>
      </p:sp>
      <p:sp>
        <p:nvSpPr>
          <p:cNvPr id="29717" name="Line 21"/>
          <p:cNvSpPr>
            <a:spLocks noChangeShapeType="1"/>
          </p:cNvSpPr>
          <p:nvPr/>
        </p:nvSpPr>
        <p:spPr bwMode="auto">
          <a:xfrm>
            <a:off x="8194675" y="1600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4495800" y="5943600"/>
            <a:ext cx="419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719" name="TextBox 3"/>
          <p:cNvSpPr txBox="1">
            <a:spLocks noChangeArrowheads="1"/>
          </p:cNvSpPr>
          <p:nvPr/>
        </p:nvSpPr>
        <p:spPr bwMode="auto">
          <a:xfrm>
            <a:off x="4800600" y="4114800"/>
            <a:ext cx="4343400" cy="2308225"/>
          </a:xfrm>
          <a:prstGeom prst="rect">
            <a:avLst/>
          </a:prstGeom>
          <a:solidFill>
            <a:schemeClr val="bg1"/>
          </a:solidFill>
          <a:ln w="9525">
            <a:solidFill>
              <a:schemeClr val="accent1"/>
            </a:solidFill>
            <a:miter lim="800000"/>
            <a:headEnd/>
            <a:tailEnd/>
          </a:ln>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600">
                <a:solidFill>
                  <a:srgbClr val="FF3300"/>
                </a:solidFill>
                <a:ea typeface="SimSun" pitchFamily="2" charset="-122"/>
              </a:rPr>
              <a:t>Answer 7: </a:t>
            </a: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a:p>
            <a:pPr eaLnBrk="1" hangingPunct="1">
              <a:spcBef>
                <a:spcPct val="0"/>
              </a:spcBef>
              <a:buClrTx/>
              <a:buSzTx/>
              <a:buFontTx/>
              <a:buNone/>
            </a:pPr>
            <a:endParaRPr lang="en-US" altLang="zh-CN" sz="1600">
              <a:solidFill>
                <a:srgbClr val="FF3300"/>
              </a:solidFill>
              <a:ea typeface="SimSun"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zh-CN">
                <a:ea typeface="SimSun" pitchFamily="2" charset="-122"/>
              </a:rPr>
              <a:t>Solution to make it efficient</a:t>
            </a:r>
            <a:endParaRPr lang="en-US" altLang="en-US"/>
          </a:p>
        </p:txBody>
      </p:sp>
      <p:sp>
        <p:nvSpPr>
          <p:cNvPr id="30725" name="Rectangle 3"/>
          <p:cNvSpPr>
            <a:spLocks noGrp="1" noChangeArrowheads="1"/>
          </p:cNvSpPr>
          <p:nvPr>
            <p:ph idx="1"/>
          </p:nvPr>
        </p:nvSpPr>
        <p:spPr/>
        <p:txBody>
          <a:bodyPr/>
          <a:lstStyle/>
          <a:p>
            <a:pPr eaLnBrk="1" hangingPunct="1"/>
            <a:r>
              <a:rPr lang="en-US" altLang="zh-CN">
                <a:ea typeface="SimSun" pitchFamily="2" charset="-122"/>
              </a:rPr>
              <a:t>The whole 162,336 feature set is too large</a:t>
            </a:r>
          </a:p>
          <a:p>
            <a:pPr lvl="1" eaLnBrk="1" hangingPunct="1"/>
            <a:r>
              <a:rPr lang="en-US" altLang="zh-CN">
                <a:ea typeface="SimSun" pitchFamily="2" charset="-122"/>
              </a:rPr>
              <a:t>Solution: select good features to make it more efficient.</a:t>
            </a:r>
          </a:p>
          <a:p>
            <a:pPr lvl="1" eaLnBrk="1" hangingPunct="1"/>
            <a:r>
              <a:rPr lang="en-US" altLang="zh-CN">
                <a:ea typeface="SimSun" pitchFamily="2" charset="-122"/>
              </a:rPr>
              <a:t>Use: “Boosting”</a:t>
            </a:r>
          </a:p>
          <a:p>
            <a:pPr eaLnBrk="1" hangingPunct="1"/>
            <a:r>
              <a:rPr lang="en-US" altLang="zh-CN">
                <a:ea typeface="SimSun" pitchFamily="2" charset="-122"/>
              </a:rPr>
              <a:t>Boosting</a:t>
            </a:r>
          </a:p>
          <a:p>
            <a:pPr lvl="1" eaLnBrk="1" hangingPunct="1"/>
            <a:r>
              <a:rPr lang="en-US" altLang="zh-CN">
                <a:ea typeface="SimSun" pitchFamily="2" charset="-122"/>
              </a:rPr>
              <a:t>Combine many small weak classifiers to become a strong classifier.</a:t>
            </a:r>
          </a:p>
          <a:p>
            <a:pPr lvl="1" eaLnBrk="1" hangingPunct="1"/>
            <a:r>
              <a:rPr lang="en-US" altLang="zh-CN">
                <a:ea typeface="SimSun" pitchFamily="2" charset="-122"/>
              </a:rPr>
              <a:t>Training is needed.</a:t>
            </a:r>
          </a:p>
          <a:p>
            <a:pPr lvl="1" eaLnBrk="1" hangingPunct="1"/>
            <a:endParaRPr lang="en-US" altLang="zh-CN">
              <a:ea typeface="SimSun" pitchFamily="2" charset="-122"/>
            </a:endParaRPr>
          </a:p>
          <a:p>
            <a:pPr eaLnBrk="1" hangingPunct="1"/>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30723"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6410E7B-52D8-45E3-8D53-908ABADB6AEA}" type="slidenum">
              <a:rPr lang="en-US" altLang="en-US" sz="1200">
                <a:latin typeface="Garamond" pitchFamily="18" charset="0"/>
              </a:rPr>
              <a:pPr eaLnBrk="1" hangingPunct="1">
                <a:spcBef>
                  <a:spcPct val="0"/>
                </a:spcBef>
                <a:buClrTx/>
                <a:buSzTx/>
                <a:buFontTx/>
                <a:buNone/>
              </a:pPr>
              <a:t>34</a:t>
            </a:fld>
            <a:endParaRPr lang="en-US" altLang="en-US" sz="1200">
              <a:latin typeface="Garamond"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p:cNvSpPr>
            <a:spLocks noGrp="1"/>
          </p:cNvSpPr>
          <p:nvPr>
            <p:ph type="ftr" sz="quarter" idx="11"/>
          </p:nvPr>
        </p:nvSpPr>
        <p:spPr/>
        <p:txBody>
          <a:bodyPr/>
          <a:lstStyle/>
          <a:p>
            <a:pPr>
              <a:defRPr/>
            </a:pPr>
            <a:r>
              <a:rPr lang="en-US" altLang="zh-CN"/>
              <a:t>Object recogntiion (for 22-23) v2.a</a:t>
            </a:r>
          </a:p>
        </p:txBody>
      </p:sp>
      <p:sp>
        <p:nvSpPr>
          <p:cNvPr id="31747"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F1C71111-ED8E-45BB-B847-EE49B83391FD}" type="slidenum">
              <a:rPr lang="en-US" altLang="en-US" sz="1200">
                <a:latin typeface="Garamond" pitchFamily="18" charset="0"/>
              </a:rPr>
              <a:pPr eaLnBrk="1" hangingPunct="1">
                <a:spcBef>
                  <a:spcPct val="0"/>
                </a:spcBef>
                <a:buClrTx/>
                <a:buSzTx/>
                <a:buFontTx/>
                <a:buNone/>
              </a:pPr>
              <a:t>35</a:t>
            </a:fld>
            <a:endParaRPr lang="en-US" altLang="en-US" sz="1200">
              <a:latin typeface="Garamond" pitchFamily="18" charset="0"/>
            </a:endParaRPr>
          </a:p>
        </p:txBody>
      </p:sp>
      <p:sp>
        <p:nvSpPr>
          <p:cNvPr id="31748" name="Rectangle 2"/>
          <p:cNvSpPr>
            <a:spLocks noGrp="1" noChangeArrowheads="1"/>
          </p:cNvSpPr>
          <p:nvPr>
            <p:ph type="title" idx="4294967295"/>
          </p:nvPr>
        </p:nvSpPr>
        <p:spPr>
          <a:xfrm>
            <a:off x="0" y="277813"/>
            <a:ext cx="8229600" cy="1139825"/>
          </a:xfrm>
        </p:spPr>
        <p:txBody>
          <a:bodyPr anchor="ctr"/>
          <a:lstStyle/>
          <a:p>
            <a:pPr eaLnBrk="1" hangingPunct="1"/>
            <a:r>
              <a:rPr lang="en-US" altLang="en-US"/>
              <a:t>Boosting for face detection</a:t>
            </a:r>
          </a:p>
        </p:txBody>
      </p:sp>
      <p:sp>
        <p:nvSpPr>
          <p:cNvPr id="1028" name="Rectangle 3"/>
          <p:cNvSpPr>
            <a:spLocks noGrp="1" noChangeArrowheads="1"/>
          </p:cNvSpPr>
          <p:nvPr>
            <p:ph type="body" idx="4294967295"/>
          </p:nvPr>
        </p:nvSpPr>
        <p:spPr>
          <a:xfrm>
            <a:off x="1371600" y="1135063"/>
            <a:ext cx="7772400" cy="5257800"/>
          </a:xfrm>
        </p:spPr>
        <p:txBody>
          <a:bodyPr/>
          <a:lstStyle/>
          <a:p>
            <a:pPr eaLnBrk="1" hangingPunct="1"/>
            <a:r>
              <a:rPr lang="en-US" altLang="en-US"/>
              <a:t>Define weak learners based on rectangle features</a:t>
            </a:r>
          </a:p>
        </p:txBody>
      </p:sp>
      <p:graphicFrame>
        <p:nvGraphicFramePr>
          <p:cNvPr id="1026" name="Object 5"/>
          <p:cNvGraphicFramePr>
            <a:graphicFrameLocks noGrp="1" noChangeAspect="1"/>
          </p:cNvGraphicFramePr>
          <p:nvPr>
            <p:ph sz="half" idx="4294967295"/>
            <p:extLst>
              <p:ext uri="{D42A27DB-BD31-4B8C-83A1-F6EECF244321}">
                <p14:modId xmlns:p14="http://schemas.microsoft.com/office/powerpoint/2010/main" val="3588043520"/>
              </p:ext>
            </p:extLst>
          </p:nvPr>
        </p:nvGraphicFramePr>
        <p:xfrm>
          <a:off x="1776413" y="2895600"/>
          <a:ext cx="3946525" cy="1052513"/>
        </p:xfrm>
        <a:graphic>
          <a:graphicData uri="http://schemas.openxmlformats.org/presentationml/2006/ole">
            <mc:AlternateContent xmlns:mc="http://schemas.openxmlformats.org/markup-compatibility/2006">
              <mc:Choice xmlns:v="urn:schemas-microsoft-com:vml" Requires="v">
                <p:oleObj spid="_x0000_s1036" name="Equation" r:id="rId4" imgW="1714320" imgH="457200" progId="Equation.3">
                  <p:embed/>
                </p:oleObj>
              </mc:Choice>
              <mc:Fallback>
                <p:oleObj name="Equation" r:id="rId4" imgW="1714320" imgH="457200" progId="Equation.3">
                  <p:embed/>
                  <p:pic>
                    <p:nvPicPr>
                      <p:cNvPr id="0" name="Object 5"/>
                      <p:cNvPicPr>
                        <a:picLocks noChangeAspect="1" noChangeArrowheads="1"/>
                      </p:cNvPicPr>
                      <p:nvPr/>
                    </p:nvPicPr>
                    <p:blipFill>
                      <a:blip r:embed="rId5"/>
                      <a:srcRect/>
                      <a:stretch>
                        <a:fillRect/>
                      </a:stretch>
                    </p:blipFill>
                    <p:spPr bwMode="auto">
                      <a:xfrm>
                        <a:off x="1776413" y="2895600"/>
                        <a:ext cx="3946525"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6806" name="Line 6"/>
          <p:cNvSpPr>
            <a:spLocks noChangeShapeType="1"/>
          </p:cNvSpPr>
          <p:nvPr/>
        </p:nvSpPr>
        <p:spPr bwMode="auto">
          <a:xfrm flipV="1">
            <a:off x="1905000" y="3962400"/>
            <a:ext cx="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07" name="Text Box 7"/>
          <p:cNvSpPr txBox="1">
            <a:spLocks noChangeArrowheads="1"/>
          </p:cNvSpPr>
          <p:nvPr/>
        </p:nvSpPr>
        <p:spPr bwMode="auto">
          <a:xfrm>
            <a:off x="1524000" y="397668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1800"/>
              <a:t>window</a:t>
            </a:r>
          </a:p>
        </p:txBody>
      </p:sp>
      <p:sp>
        <p:nvSpPr>
          <p:cNvPr id="1356808" name="Line 8"/>
          <p:cNvSpPr>
            <a:spLocks noChangeShapeType="1"/>
          </p:cNvSpPr>
          <p:nvPr/>
        </p:nvSpPr>
        <p:spPr bwMode="auto">
          <a:xfrm flipH="1">
            <a:off x="4451350" y="2514600"/>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09" name="Text Box 9"/>
          <p:cNvSpPr txBox="1">
            <a:spLocks noChangeArrowheads="1"/>
          </p:cNvSpPr>
          <p:nvPr/>
        </p:nvSpPr>
        <p:spPr bwMode="auto">
          <a:xfrm>
            <a:off x="4375150" y="2209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800"/>
              <a:t>value of rectangle feature</a:t>
            </a:r>
          </a:p>
        </p:txBody>
      </p:sp>
      <p:sp>
        <p:nvSpPr>
          <p:cNvPr id="1356810" name="Line 10"/>
          <p:cNvSpPr>
            <a:spLocks noChangeShapeType="1"/>
          </p:cNvSpPr>
          <p:nvPr/>
        </p:nvSpPr>
        <p:spPr bwMode="auto">
          <a:xfrm flipH="1" flipV="1">
            <a:off x="5170488" y="3416300"/>
            <a:ext cx="0" cy="328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11" name="Text Box 11"/>
          <p:cNvSpPr txBox="1">
            <a:spLocks noChangeArrowheads="1"/>
          </p:cNvSpPr>
          <p:nvPr/>
        </p:nvSpPr>
        <p:spPr bwMode="auto">
          <a:xfrm>
            <a:off x="4343400" y="3717925"/>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800" i="1"/>
              <a:t>P</a:t>
            </a:r>
            <a:r>
              <a:rPr lang="en-US" altLang="en-US" sz="1800" i="1" baseline="-25000"/>
              <a:t>t</a:t>
            </a:r>
            <a:r>
              <a:rPr lang="en-US" altLang="en-US" sz="1800"/>
              <a:t>= polarity{+1,-1}</a:t>
            </a:r>
          </a:p>
        </p:txBody>
      </p:sp>
      <p:sp>
        <p:nvSpPr>
          <p:cNvPr id="1356812" name="Line 12"/>
          <p:cNvSpPr>
            <a:spLocks noChangeShapeType="1"/>
          </p:cNvSpPr>
          <p:nvPr/>
        </p:nvSpPr>
        <p:spPr bwMode="auto">
          <a:xfrm flipH="1" flipV="1">
            <a:off x="5568950" y="3405188"/>
            <a:ext cx="685800" cy="176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6813" name="Text Box 13"/>
          <p:cNvSpPr txBox="1">
            <a:spLocks noChangeArrowheads="1"/>
          </p:cNvSpPr>
          <p:nvPr/>
        </p:nvSpPr>
        <p:spPr bwMode="auto">
          <a:xfrm>
            <a:off x="6205538" y="3581400"/>
            <a:ext cx="147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800"/>
              <a:t>threshold</a:t>
            </a:r>
          </a:p>
        </p:txBody>
      </p:sp>
      <p:sp>
        <p:nvSpPr>
          <p:cNvPr id="31759" name="Rectangle 6"/>
          <p:cNvSpPr>
            <a:spLocks noChangeArrowheads="1"/>
          </p:cNvSpPr>
          <p:nvPr/>
        </p:nvSpPr>
        <p:spPr bwMode="auto">
          <a:xfrm>
            <a:off x="5029200" y="5429250"/>
            <a:ext cx="685800" cy="7096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1760" name="Rectangle 17"/>
          <p:cNvSpPr>
            <a:spLocks noChangeArrowheads="1"/>
          </p:cNvSpPr>
          <p:nvPr/>
        </p:nvSpPr>
        <p:spPr bwMode="auto">
          <a:xfrm>
            <a:off x="5029200" y="4768850"/>
            <a:ext cx="6858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1761" name="Rectangle 6"/>
          <p:cNvSpPr>
            <a:spLocks noChangeArrowheads="1"/>
          </p:cNvSpPr>
          <p:nvPr/>
        </p:nvSpPr>
        <p:spPr bwMode="auto">
          <a:xfrm>
            <a:off x="5859463" y="4759325"/>
            <a:ext cx="685800" cy="7096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1762" name="Rectangle 17"/>
          <p:cNvSpPr>
            <a:spLocks noChangeArrowheads="1"/>
          </p:cNvSpPr>
          <p:nvPr/>
        </p:nvSpPr>
        <p:spPr bwMode="auto">
          <a:xfrm>
            <a:off x="5862638" y="5468938"/>
            <a:ext cx="6858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cxnSp>
        <p:nvCxnSpPr>
          <p:cNvPr id="3" name="Straight Arrow Connector 2"/>
          <p:cNvCxnSpPr/>
          <p:nvPr/>
        </p:nvCxnSpPr>
        <p:spPr>
          <a:xfrm flipH="1">
            <a:off x="5257800" y="4359275"/>
            <a:ext cx="11430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15000" y="43434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568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68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68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68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68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68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68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6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P spid="1356806" grpId="0" animBg="1"/>
      <p:bldP spid="1356807" grpId="0"/>
      <p:bldP spid="1356808" grpId="0" animBg="1"/>
      <p:bldP spid="1356809" grpId="0"/>
      <p:bldP spid="1356810" grpId="0" animBg="1"/>
      <p:bldP spid="1356811" grpId="0"/>
      <p:bldP spid="1356812" grpId="0" animBg="1"/>
      <p:bldP spid="13568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a:xfrm>
            <a:off x="6019800" y="6399213"/>
            <a:ext cx="2895600" cy="457200"/>
          </a:xfrm>
        </p:spPr>
        <p:txBody>
          <a:bodyPr/>
          <a:lstStyle/>
          <a:p>
            <a:pPr>
              <a:defRPr/>
            </a:pPr>
            <a:r>
              <a:rPr lang="en-US" altLang="zh-CN"/>
              <a:t>Object recogntiion (for 22-23) v2.a</a:t>
            </a:r>
            <a:endParaRPr lang="en-US" altLang="zh-CN" dirty="0"/>
          </a:p>
        </p:txBody>
      </p:sp>
      <p:sp>
        <p:nvSpPr>
          <p:cNvPr id="32771"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D9795D75-C2FD-46EB-B6B4-60CBCA2DB878}" type="slidenum">
              <a:rPr lang="en-US" altLang="en-US" sz="1200">
                <a:latin typeface="Garamond" pitchFamily="18" charset="0"/>
              </a:rPr>
              <a:pPr eaLnBrk="1" hangingPunct="1">
                <a:spcBef>
                  <a:spcPct val="0"/>
                </a:spcBef>
                <a:buClrTx/>
                <a:buSzTx/>
                <a:buFontTx/>
                <a:buNone/>
              </a:pPr>
              <a:t>36</a:t>
            </a:fld>
            <a:endParaRPr lang="en-US" altLang="en-US" sz="1200">
              <a:latin typeface="Garamond" pitchFamily="18" charset="0"/>
            </a:endParaRPr>
          </a:p>
        </p:txBody>
      </p:sp>
      <p:sp>
        <p:nvSpPr>
          <p:cNvPr id="1359875" name="Rectangle 3"/>
          <p:cNvSpPr>
            <a:spLocks noGrp="1" noChangeArrowheads="1"/>
          </p:cNvSpPr>
          <p:nvPr>
            <p:ph type="body" idx="4294967295"/>
          </p:nvPr>
        </p:nvSpPr>
        <p:spPr>
          <a:xfrm>
            <a:off x="1371600" y="990600"/>
            <a:ext cx="7772400" cy="5334000"/>
          </a:xfrm>
        </p:spPr>
        <p:txBody>
          <a:bodyPr/>
          <a:lstStyle/>
          <a:p>
            <a:pPr eaLnBrk="1" hangingPunct="1">
              <a:lnSpc>
                <a:spcPct val="90000"/>
              </a:lnSpc>
            </a:pPr>
            <a:r>
              <a:rPr lang="en-US" altLang="en-US" sz="2900"/>
              <a:t>AdaBoost training</a:t>
            </a:r>
          </a:p>
          <a:p>
            <a:pPr lvl="1" eaLnBrk="1" hangingPunct="1">
              <a:lnSpc>
                <a:spcPct val="90000"/>
              </a:lnSpc>
            </a:pPr>
            <a:r>
              <a:rPr lang="en-US" altLang="en-US" sz="2500"/>
              <a:t>E.g. Collect 5000 faces, and 9400 non-faces. Different scales.</a:t>
            </a:r>
          </a:p>
          <a:p>
            <a:pPr lvl="1" eaLnBrk="1" hangingPunct="1">
              <a:lnSpc>
                <a:spcPct val="90000"/>
              </a:lnSpc>
            </a:pPr>
            <a:r>
              <a:rPr lang="en-US" altLang="en-US" sz="2500"/>
              <a:t>Use AdaBoost for training to build a strong classifier.</a:t>
            </a:r>
          </a:p>
          <a:p>
            <a:pPr lvl="1" eaLnBrk="1" hangingPunct="1">
              <a:lnSpc>
                <a:spcPct val="90000"/>
              </a:lnSpc>
            </a:pPr>
            <a:r>
              <a:rPr lang="en-US" altLang="en-US" sz="2500"/>
              <a:t>Pick suitable features of different scales and positions, pick the best few. (Take months to do , details is in [Viola 2004] paper) </a:t>
            </a:r>
          </a:p>
          <a:p>
            <a:pPr eaLnBrk="1" hangingPunct="1">
              <a:lnSpc>
                <a:spcPct val="90000"/>
              </a:lnSpc>
            </a:pPr>
            <a:r>
              <a:rPr lang="en-US" altLang="en-US" sz="2900"/>
              <a:t>Testing</a:t>
            </a:r>
          </a:p>
          <a:p>
            <a:pPr lvl="1" eaLnBrk="1" hangingPunct="1">
              <a:lnSpc>
                <a:spcPct val="90000"/>
              </a:lnSpc>
            </a:pPr>
            <a:r>
              <a:rPr lang="en-US" altLang="en-US" sz="2500"/>
              <a:t>Scan through the image (any where), pick a window (any size ≥ 24x24) and rescale it to 24x24, </a:t>
            </a:r>
          </a:p>
          <a:p>
            <a:pPr lvl="1" eaLnBrk="1" hangingPunct="1">
              <a:lnSpc>
                <a:spcPct val="90000"/>
              </a:lnSpc>
            </a:pPr>
            <a:r>
              <a:rPr lang="en-US" altLang="en-US" sz="2500"/>
              <a:t>Pass it to the strong classifier for detection.</a:t>
            </a:r>
          </a:p>
          <a:p>
            <a:pPr lvl="1" eaLnBrk="1" hangingPunct="1">
              <a:lnSpc>
                <a:spcPct val="90000"/>
              </a:lnSpc>
            </a:pPr>
            <a:r>
              <a:rPr lang="en-US" altLang="en-US" sz="2500"/>
              <a:t>Report face, if the output is positive</a:t>
            </a:r>
          </a:p>
        </p:txBody>
      </p:sp>
      <p:sp>
        <p:nvSpPr>
          <p:cNvPr id="32773" name="Rectangle 4"/>
          <p:cNvSpPr>
            <a:spLocks noGrp="1" noChangeArrowheads="1"/>
          </p:cNvSpPr>
          <p:nvPr>
            <p:ph type="title" idx="4294967295"/>
          </p:nvPr>
        </p:nvSpPr>
        <p:spPr>
          <a:xfrm>
            <a:off x="0" y="76200"/>
            <a:ext cx="8229600" cy="1143000"/>
          </a:xfrm>
        </p:spPr>
        <p:txBody>
          <a:bodyPr anchor="ctr"/>
          <a:lstStyle/>
          <a:p>
            <a:pPr eaLnBrk="1" hangingPunct="1"/>
            <a:r>
              <a:rPr lang="en-US" altLang="en-US"/>
              <a:t>Face detection</a:t>
            </a:r>
            <a:r>
              <a:rPr lang="en-US" altLang="zh-CN">
                <a:ea typeface="SimSun" pitchFamily="2" charset="-122"/>
              </a:rPr>
              <a:t> using Adaboost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9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9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5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5"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p:cNvSpPr>
            <a:spLocks noGrp="1"/>
          </p:cNvSpPr>
          <p:nvPr>
            <p:ph type="ftr" sz="quarter" idx="11"/>
          </p:nvPr>
        </p:nvSpPr>
        <p:spPr/>
        <p:txBody>
          <a:bodyPr/>
          <a:lstStyle/>
          <a:p>
            <a:pPr>
              <a:defRPr/>
            </a:pPr>
            <a:r>
              <a:rPr lang="en-US" altLang="zh-CN"/>
              <a:t>Object recogntiion (for 22-23) v2.a</a:t>
            </a:r>
          </a:p>
        </p:txBody>
      </p:sp>
      <p:sp>
        <p:nvSpPr>
          <p:cNvPr id="33795"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D5EC778F-31DF-4BF0-8B82-0A2FB9DC268D}" type="slidenum">
              <a:rPr lang="en-US" altLang="en-US" sz="1200">
                <a:latin typeface="Garamond" pitchFamily="18" charset="0"/>
              </a:rPr>
              <a:pPr eaLnBrk="1" hangingPunct="1">
                <a:spcBef>
                  <a:spcPct val="0"/>
                </a:spcBef>
                <a:buClrTx/>
                <a:buSzTx/>
                <a:buFontTx/>
                <a:buNone/>
              </a:pPr>
              <a:t>37</a:t>
            </a:fld>
            <a:endParaRPr lang="en-US" altLang="en-US" sz="1200">
              <a:latin typeface="Garamond" pitchFamily="18" charset="0"/>
            </a:endParaRPr>
          </a:p>
        </p:txBody>
      </p:sp>
      <p:sp>
        <p:nvSpPr>
          <p:cNvPr id="33796" name="Rectangle 2"/>
          <p:cNvSpPr>
            <a:spLocks noGrp="1" noChangeArrowheads="1"/>
          </p:cNvSpPr>
          <p:nvPr>
            <p:ph type="title" idx="4294967295"/>
          </p:nvPr>
        </p:nvSpPr>
        <p:spPr>
          <a:xfrm>
            <a:off x="0" y="304800"/>
            <a:ext cx="7848600" cy="638175"/>
          </a:xfrm>
        </p:spPr>
        <p:txBody>
          <a:bodyPr anchor="ctr">
            <a:normAutofit fontScale="90000"/>
          </a:bodyPr>
          <a:lstStyle/>
          <a:p>
            <a:pPr eaLnBrk="1" hangingPunct="1"/>
            <a:r>
              <a:rPr lang="en-US" altLang="en-US" sz="2500"/>
              <a:t>Boosting for face detection</a:t>
            </a:r>
            <a:r>
              <a:rPr lang="en-US" altLang="zh-CN" sz="2500">
                <a:ea typeface="SimSun" pitchFamily="2" charset="-122"/>
              </a:rPr>
              <a:t> </a:t>
            </a:r>
            <a:r>
              <a:rPr lang="en-US" altLang="en-US" sz="2500"/>
              <a:t>[viola2004]</a:t>
            </a:r>
            <a:r>
              <a:rPr lang="en-US" altLang="en-US" sz="3800"/>
              <a:t> </a:t>
            </a:r>
          </a:p>
        </p:txBody>
      </p:sp>
      <p:sp>
        <p:nvSpPr>
          <p:cNvPr id="33797" name="Rectangle 5"/>
          <p:cNvSpPr>
            <a:spLocks noGrp="1" noChangeArrowheads="1"/>
          </p:cNvSpPr>
          <p:nvPr>
            <p:ph idx="4294967295"/>
          </p:nvPr>
        </p:nvSpPr>
        <p:spPr>
          <a:xfrm>
            <a:off x="0" y="914400"/>
            <a:ext cx="7772400" cy="5638800"/>
          </a:xfrm>
        </p:spPr>
        <p:txBody>
          <a:bodyPr/>
          <a:lstStyle/>
          <a:p>
            <a:pPr eaLnBrk="1" hangingPunct="1"/>
            <a:r>
              <a:rPr lang="en-US" altLang="zh-CN" sz="2000">
                <a:ea typeface="SimSun" pitchFamily="2" charset="-122"/>
              </a:rPr>
              <a:t>In the paper it shows that the following </a:t>
            </a:r>
            <a:r>
              <a:rPr lang="en-US" altLang="en-US" sz="2000"/>
              <a:t>two features</a:t>
            </a:r>
            <a:r>
              <a:rPr lang="en-US" altLang="zh-CN" sz="2000">
                <a:ea typeface="SimSun" pitchFamily="2" charset="-122"/>
              </a:rPr>
              <a:t> (obtained after training) in cascaded picked by AdaBoost have</a:t>
            </a:r>
            <a:r>
              <a:rPr lang="en-US" altLang="en-US" sz="2000"/>
              <a:t> 100% detection rate and 50% false positive rate</a:t>
            </a:r>
          </a:p>
          <a:p>
            <a:pPr eaLnBrk="1" hangingPunct="1"/>
            <a:r>
              <a:rPr lang="en-US" altLang="zh-CN" sz="2000">
                <a:ea typeface="SimSun" pitchFamily="2" charset="-122"/>
              </a:rPr>
              <a:t>But </a:t>
            </a:r>
            <a:r>
              <a:rPr lang="en-US" altLang="en-US" sz="2000"/>
              <a:t>50% false positive rate</a:t>
            </a:r>
            <a:r>
              <a:rPr lang="en-US" altLang="zh-CN" sz="2000">
                <a:ea typeface="SimSun" pitchFamily="2" charset="-122"/>
              </a:rPr>
              <a:t> is not good enough</a:t>
            </a:r>
          </a:p>
          <a:p>
            <a:pPr eaLnBrk="1" hangingPunct="1"/>
            <a:r>
              <a:rPr lang="en-US" altLang="zh-CN" sz="2000">
                <a:ea typeface="SimSun" pitchFamily="2" charset="-122"/>
              </a:rPr>
              <a:t>Approach </a:t>
            </a:r>
            <a:r>
              <a:rPr lang="en-US" altLang="en-US" sz="2000"/>
              <a:t>[viola2004] </a:t>
            </a:r>
            <a:r>
              <a:rPr lang="en-US" altLang="zh-CN" sz="2000">
                <a:ea typeface="SimSun" pitchFamily="2" charset="-122"/>
              </a:rPr>
              <a:t>:</a:t>
            </a:r>
            <a:r>
              <a:rPr lang="en-US" altLang="en-US" sz="2000"/>
              <a:t>Attention</a:t>
            </a:r>
            <a:r>
              <a:rPr lang="en-US" altLang="zh-CN" sz="2000">
                <a:ea typeface="SimSun" pitchFamily="2" charset="-122"/>
              </a:rPr>
              <a:t>al</a:t>
            </a:r>
            <a:r>
              <a:rPr lang="en-US" altLang="en-US" sz="2000"/>
              <a:t> cascade</a:t>
            </a:r>
            <a:br>
              <a:rPr lang="en-US" altLang="en-US" sz="2000"/>
            </a:br>
            <a:br>
              <a:rPr lang="en-US" altLang="en-US"/>
            </a:br>
            <a:br>
              <a:rPr lang="en-US" altLang="en-US"/>
            </a:br>
            <a:br>
              <a:rPr lang="en-US" altLang="en-US"/>
            </a:br>
            <a:br>
              <a:rPr lang="en-US" altLang="en-US"/>
            </a:br>
            <a:br>
              <a:rPr lang="en-US" altLang="en-US"/>
            </a:br>
            <a:br>
              <a:rPr lang="en-US" altLang="en-US"/>
            </a:br>
            <a:br>
              <a:rPr lang="en-US" altLang="en-US"/>
            </a:br>
            <a:endParaRPr lang="en-US" altLang="en-US"/>
          </a:p>
        </p:txBody>
      </p:sp>
      <p:pic>
        <p:nvPicPr>
          <p:cNvPr id="337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64770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5"/>
          <p:cNvSpPr txBox="1">
            <a:spLocks noChangeArrowheads="1"/>
          </p:cNvSpPr>
          <p:nvPr/>
        </p:nvSpPr>
        <p:spPr bwMode="auto">
          <a:xfrm>
            <a:off x="3048000" y="4114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type2</a:t>
            </a:r>
          </a:p>
        </p:txBody>
      </p:sp>
      <p:sp>
        <p:nvSpPr>
          <p:cNvPr id="33800" name="Text Box 6"/>
          <p:cNvSpPr txBox="1">
            <a:spLocks noChangeArrowheads="1"/>
          </p:cNvSpPr>
          <p:nvPr/>
        </p:nvSpPr>
        <p:spPr bwMode="auto">
          <a:xfrm>
            <a:off x="5562600" y="38862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type3</a:t>
            </a:r>
          </a:p>
        </p:txBody>
      </p:sp>
      <p:sp>
        <p:nvSpPr>
          <p:cNvPr id="33801" name="Text Box 7"/>
          <p:cNvSpPr txBox="1">
            <a:spLocks noChangeArrowheads="1"/>
          </p:cNvSpPr>
          <p:nvPr/>
        </p:nvSpPr>
        <p:spPr bwMode="auto">
          <a:xfrm>
            <a:off x="228600" y="3124200"/>
            <a:ext cx="2514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Pick a window in the image and rescale it to 24x24 as “image”</a:t>
            </a:r>
          </a:p>
        </p:txBody>
      </p:sp>
      <p:sp>
        <p:nvSpPr>
          <p:cNvPr id="33802" name="Line 8"/>
          <p:cNvSpPr>
            <a:spLocks noChangeShapeType="1"/>
          </p:cNvSpPr>
          <p:nvPr/>
        </p:nvSpPr>
        <p:spPr bwMode="auto">
          <a:xfrm>
            <a:off x="762000" y="40386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Line 9"/>
          <p:cNvSpPr>
            <a:spLocks noChangeShapeType="1"/>
          </p:cNvSpPr>
          <p:nvPr/>
        </p:nvSpPr>
        <p:spPr bwMode="auto">
          <a:xfrm flipH="1">
            <a:off x="3581400" y="1219200"/>
            <a:ext cx="2286000" cy="1600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4" name="Line 10"/>
          <p:cNvSpPr>
            <a:spLocks noChangeShapeType="1"/>
          </p:cNvSpPr>
          <p:nvPr/>
        </p:nvSpPr>
        <p:spPr bwMode="auto">
          <a:xfrm>
            <a:off x="5867400" y="1219200"/>
            <a:ext cx="76200" cy="16002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Text Box 11"/>
          <p:cNvSpPr txBox="1">
            <a:spLocks noChangeArrowheads="1"/>
          </p:cNvSpPr>
          <p:nvPr/>
        </p:nvSpPr>
        <p:spPr bwMode="auto">
          <a:xfrm>
            <a:off x="6805613" y="1828800"/>
            <a:ext cx="2211387" cy="2524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I.e. Strong classifier</a:t>
            </a:r>
          </a:p>
          <a:p>
            <a:pPr eaLnBrk="1" hangingPunct="1">
              <a:spcBef>
                <a:spcPct val="0"/>
              </a:spcBef>
              <a:buClrTx/>
              <a:buSzTx/>
              <a:buFontTx/>
              <a:buNone/>
            </a:pPr>
            <a:r>
              <a:rPr lang="en-US" altLang="en-US" sz="1800"/>
              <a:t>H(face)=</a:t>
            </a:r>
          </a:p>
          <a:p>
            <a:pPr eaLnBrk="1" hangingPunct="1">
              <a:spcBef>
                <a:spcPct val="0"/>
              </a:spcBef>
              <a:buClrTx/>
              <a:buSzTx/>
              <a:buFontTx/>
              <a:buNone/>
            </a:pPr>
            <a:r>
              <a:rPr lang="en-US" altLang="en-US" sz="1800"/>
              <a:t>Sign{</a:t>
            </a:r>
            <a:r>
              <a:rPr lang="el-GR" altLang="en-US" sz="1800"/>
              <a:t>α</a:t>
            </a:r>
            <a:r>
              <a:rPr lang="en-US" altLang="en-US" sz="1800" baseline="-25000"/>
              <a:t>1</a:t>
            </a:r>
            <a:r>
              <a:rPr lang="en-US" altLang="en-US" sz="1800"/>
              <a:t>h</a:t>
            </a:r>
            <a:r>
              <a:rPr lang="en-US" altLang="en-US" sz="1800" baseline="-25000"/>
              <a:t>1</a:t>
            </a:r>
            <a:r>
              <a:rPr lang="en-US" altLang="en-US" sz="1800"/>
              <a:t>(image)</a:t>
            </a:r>
          </a:p>
          <a:p>
            <a:pPr eaLnBrk="1" hangingPunct="1">
              <a:spcBef>
                <a:spcPct val="0"/>
              </a:spcBef>
              <a:buClrTx/>
              <a:buSzTx/>
              <a:buFontTx/>
              <a:buNone/>
            </a:pPr>
            <a:r>
              <a:rPr lang="en-US" altLang="en-US" sz="1800"/>
              <a:t>+</a:t>
            </a:r>
            <a:r>
              <a:rPr lang="el-GR" altLang="en-US" sz="1800"/>
              <a:t>α</a:t>
            </a:r>
            <a:r>
              <a:rPr lang="en-US" altLang="en-US" sz="1800" baseline="-25000"/>
              <a:t>2</a:t>
            </a:r>
            <a:r>
              <a:rPr lang="en-US" altLang="en-US" sz="1800"/>
              <a:t>h</a:t>
            </a:r>
            <a:r>
              <a:rPr lang="en-US" altLang="en-US" sz="1800" baseline="-25000"/>
              <a:t>2</a:t>
            </a:r>
            <a:r>
              <a:rPr lang="en-US" altLang="en-US" sz="1800"/>
              <a:t>(image)}</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600"/>
              <a:t>H(face)=+1</a:t>
            </a:r>
            <a:r>
              <a:rPr lang="en-US" altLang="en-US" sz="1600">
                <a:sym typeface="Wingdings" pitchFamily="2" charset="2"/>
              </a:rPr>
              <a:t></a:t>
            </a:r>
            <a:r>
              <a:rPr lang="en-US" altLang="en-US" sz="1600"/>
              <a:t> face</a:t>
            </a:r>
          </a:p>
          <a:p>
            <a:pPr eaLnBrk="1" hangingPunct="1">
              <a:spcBef>
                <a:spcPct val="0"/>
              </a:spcBef>
              <a:buClrTx/>
              <a:buSzTx/>
              <a:buFontTx/>
              <a:buNone/>
            </a:pPr>
            <a:r>
              <a:rPr lang="en-US" altLang="en-US" sz="1600"/>
              <a:t>H(face)=-1</a:t>
            </a:r>
            <a:r>
              <a:rPr lang="en-US" altLang="en-US" sz="1600">
                <a:sym typeface="Wingdings" pitchFamily="2" charset="2"/>
              </a:rPr>
              <a:t></a:t>
            </a:r>
            <a:r>
              <a:rPr lang="en-US" altLang="en-US" sz="1600"/>
              <a:t>non-face</a:t>
            </a:r>
          </a:p>
          <a:p>
            <a:pPr eaLnBrk="1" hangingPunct="1">
              <a:spcBef>
                <a:spcPct val="0"/>
              </a:spcBef>
              <a:buClrTx/>
              <a:buSzTx/>
              <a:buFontTx/>
              <a:buNone/>
            </a:pPr>
            <a:endParaRPr lang="en-US" altLang="en-US" sz="1800"/>
          </a:p>
          <a:p>
            <a:pPr eaLnBrk="1" hangingPunct="1">
              <a:spcBef>
                <a:spcPct val="0"/>
              </a:spcBef>
              <a:buClrTx/>
              <a:buSzTx/>
              <a:buFontTx/>
              <a:buNone/>
            </a:pPr>
            <a:endParaRPr lang="en-US" altLang="en-US" sz="1800"/>
          </a:p>
        </p:txBody>
      </p:sp>
      <p:sp>
        <p:nvSpPr>
          <p:cNvPr id="33806" name="Text Box 12"/>
          <p:cNvSpPr txBox="1">
            <a:spLocks noChangeArrowheads="1"/>
          </p:cNvSpPr>
          <p:nvPr/>
        </p:nvSpPr>
        <p:spPr bwMode="auto">
          <a:xfrm>
            <a:off x="2971800" y="3733800"/>
            <a:ext cx="1169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h</a:t>
            </a:r>
            <a:r>
              <a:rPr lang="en-US" altLang="en-US" sz="1800" baseline="-25000"/>
              <a:t>1</a:t>
            </a:r>
            <a:r>
              <a:rPr lang="en-US" altLang="en-US" sz="1800"/>
              <a:t>(image)</a:t>
            </a:r>
          </a:p>
        </p:txBody>
      </p:sp>
      <p:sp>
        <p:nvSpPr>
          <p:cNvPr id="33807" name="Text Box 13"/>
          <p:cNvSpPr txBox="1">
            <a:spLocks noChangeArrowheads="1"/>
          </p:cNvSpPr>
          <p:nvPr/>
        </p:nvSpPr>
        <p:spPr bwMode="auto">
          <a:xfrm>
            <a:off x="5410200" y="3581400"/>
            <a:ext cx="1169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h</a:t>
            </a:r>
            <a:r>
              <a:rPr lang="en-US" altLang="en-US" sz="1800" baseline="-25000"/>
              <a:t>2</a:t>
            </a:r>
            <a:r>
              <a:rPr lang="en-US" altLang="en-US" sz="1800"/>
              <a:t>(image)</a:t>
            </a:r>
          </a:p>
        </p:txBody>
      </p:sp>
      <p:sp>
        <p:nvSpPr>
          <p:cNvPr id="33808" name="Text Box 27"/>
          <p:cNvSpPr txBox="1">
            <a:spLocks noChangeArrowheads="1"/>
          </p:cNvSpPr>
          <p:nvPr/>
        </p:nvSpPr>
        <p:spPr bwMode="auto">
          <a:xfrm>
            <a:off x="6805613" y="4410075"/>
            <a:ext cx="1524000" cy="224631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t>Standard Types</a:t>
            </a:r>
          </a:p>
          <a:p>
            <a:pPr eaLnBrk="1" hangingPunct="1">
              <a:spcBef>
                <a:spcPct val="0"/>
              </a:spcBef>
              <a:buClrTx/>
              <a:buSzTx/>
              <a:buFontTx/>
              <a:buNone/>
            </a:pPr>
            <a:r>
              <a:rPr lang="en-US" altLang="en-US" sz="1400"/>
              <a:t>1)</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2)</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3)</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4)</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5)</a:t>
            </a:r>
          </a:p>
        </p:txBody>
      </p:sp>
      <p:grpSp>
        <p:nvGrpSpPr>
          <p:cNvPr id="33809" name="Group 12"/>
          <p:cNvGrpSpPr>
            <a:grpSpLocks/>
          </p:cNvGrpSpPr>
          <p:nvPr/>
        </p:nvGrpSpPr>
        <p:grpSpPr bwMode="auto">
          <a:xfrm>
            <a:off x="7567613" y="4791075"/>
            <a:ext cx="381000" cy="1828800"/>
            <a:chOff x="1872" y="1392"/>
            <a:chExt cx="432" cy="2496"/>
          </a:xfrm>
        </p:grpSpPr>
        <p:sp>
          <p:nvSpPr>
            <p:cNvPr id="33810" name="Rectangle 13"/>
            <p:cNvSpPr>
              <a:spLocks noChangeArrowheads="1"/>
            </p:cNvSpPr>
            <p:nvPr/>
          </p:nvSpPr>
          <p:spPr bwMode="auto">
            <a:xfrm>
              <a:off x="1920" y="19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1" name="Rectangle 14"/>
            <p:cNvSpPr>
              <a:spLocks noChangeArrowheads="1"/>
            </p:cNvSpPr>
            <p:nvPr/>
          </p:nvSpPr>
          <p:spPr bwMode="auto">
            <a:xfrm>
              <a:off x="201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2" name="Rectangle 15"/>
            <p:cNvSpPr>
              <a:spLocks noChangeArrowheads="1"/>
            </p:cNvSpPr>
            <p:nvPr/>
          </p:nvSpPr>
          <p:spPr bwMode="auto">
            <a:xfrm>
              <a:off x="2064" y="139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3" name="Rectangle 16"/>
            <p:cNvSpPr>
              <a:spLocks noChangeArrowheads="1"/>
            </p:cNvSpPr>
            <p:nvPr/>
          </p:nvSpPr>
          <p:spPr bwMode="auto">
            <a:xfrm>
              <a:off x="192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4" name="Rectangle 17"/>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5" name="Rectangle 18"/>
            <p:cNvSpPr>
              <a:spLocks noChangeArrowheads="1"/>
            </p:cNvSpPr>
            <p:nvPr/>
          </p:nvSpPr>
          <p:spPr bwMode="auto">
            <a:xfrm>
              <a:off x="2064" y="360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6" name="Rectangle 19"/>
            <p:cNvSpPr>
              <a:spLocks noChangeArrowheads="1"/>
            </p:cNvSpPr>
            <p:nvPr/>
          </p:nvSpPr>
          <p:spPr bwMode="auto">
            <a:xfrm>
              <a:off x="2064" y="374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7" name="Rectangle 20"/>
            <p:cNvSpPr>
              <a:spLocks noChangeArrowheads="1"/>
            </p:cNvSpPr>
            <p:nvPr/>
          </p:nvSpPr>
          <p:spPr bwMode="auto">
            <a:xfrm>
              <a:off x="1920" y="37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8" name="Rectangle 21"/>
            <p:cNvSpPr>
              <a:spLocks noChangeArrowheads="1"/>
            </p:cNvSpPr>
            <p:nvPr/>
          </p:nvSpPr>
          <p:spPr bwMode="auto">
            <a:xfrm>
              <a:off x="1920" y="36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19" name="Rectangle 22"/>
            <p:cNvSpPr>
              <a:spLocks noChangeArrowheads="1"/>
            </p:cNvSpPr>
            <p:nvPr/>
          </p:nvSpPr>
          <p:spPr bwMode="auto">
            <a:xfrm>
              <a:off x="1920" y="13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20" name="Rectangle 23"/>
            <p:cNvSpPr>
              <a:spLocks noChangeArrowheads="1"/>
            </p:cNvSpPr>
            <p:nvPr/>
          </p:nvSpPr>
          <p:spPr bwMode="auto">
            <a:xfrm>
              <a:off x="18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21" name="Rectangle 24"/>
            <p:cNvSpPr>
              <a:spLocks noChangeArrowheads="1"/>
            </p:cNvSpPr>
            <p:nvPr/>
          </p:nvSpPr>
          <p:spPr bwMode="auto">
            <a:xfrm>
              <a:off x="19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22" name="Rectangle 25"/>
            <p:cNvSpPr>
              <a:spLocks noChangeArrowheads="1"/>
            </p:cNvSpPr>
            <p:nvPr/>
          </p:nvSpPr>
          <p:spPr bwMode="auto">
            <a:xfrm>
              <a:off x="1920" y="316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3823" name="Rectangle 26"/>
            <p:cNvSpPr>
              <a:spLocks noChangeArrowheads="1"/>
            </p:cNvSpPr>
            <p:nvPr/>
          </p:nvSpPr>
          <p:spPr bwMode="auto">
            <a:xfrm>
              <a:off x="1920" y="28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
          <p:cNvSpPr>
            <a:spLocks noGrp="1"/>
          </p:cNvSpPr>
          <p:nvPr>
            <p:ph type="ftr" sz="quarter" idx="11"/>
          </p:nvPr>
        </p:nvSpPr>
        <p:spPr/>
        <p:txBody>
          <a:bodyPr/>
          <a:lstStyle/>
          <a:p>
            <a:pPr>
              <a:defRPr/>
            </a:pPr>
            <a:r>
              <a:rPr lang="en-US" altLang="zh-CN"/>
              <a:t>Object recogntiion (for 22-23) v2.a</a:t>
            </a:r>
          </a:p>
        </p:txBody>
      </p:sp>
      <p:sp>
        <p:nvSpPr>
          <p:cNvPr id="34819"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61E09C2-3EE8-4497-9E86-B443A7C07854}" type="slidenum">
              <a:rPr lang="en-US" altLang="en-US" sz="1200">
                <a:latin typeface="Garamond" pitchFamily="18" charset="0"/>
              </a:rPr>
              <a:pPr eaLnBrk="1" hangingPunct="1">
                <a:spcBef>
                  <a:spcPct val="0"/>
                </a:spcBef>
                <a:buClrTx/>
                <a:buSzTx/>
                <a:buFontTx/>
                <a:buNone/>
              </a:pPr>
              <a:t>38</a:t>
            </a:fld>
            <a:endParaRPr lang="en-US" altLang="en-US" sz="1200">
              <a:latin typeface="Garamond" pitchFamily="18" charset="0"/>
            </a:endParaRPr>
          </a:p>
        </p:txBody>
      </p:sp>
      <p:sp>
        <p:nvSpPr>
          <p:cNvPr id="34820" name="Title 1"/>
          <p:cNvSpPr>
            <a:spLocks noGrp="1"/>
          </p:cNvSpPr>
          <p:nvPr>
            <p:ph type="title" idx="4294967295"/>
          </p:nvPr>
        </p:nvSpPr>
        <p:spPr>
          <a:xfrm>
            <a:off x="0" y="277813"/>
            <a:ext cx="8229600" cy="1139825"/>
          </a:xfrm>
        </p:spPr>
        <p:txBody>
          <a:bodyPr anchor="ctr"/>
          <a:lstStyle/>
          <a:p>
            <a:pPr eaLnBrk="1" hangingPunct="1"/>
            <a:r>
              <a:rPr lang="en-US" altLang="en-US"/>
              <a:t>Boosting for face detection</a:t>
            </a:r>
          </a:p>
        </p:txBody>
      </p:sp>
      <p:sp>
        <p:nvSpPr>
          <p:cNvPr id="34821" name="Content Placeholder 2"/>
          <p:cNvSpPr>
            <a:spLocks noGrp="1"/>
          </p:cNvSpPr>
          <p:nvPr>
            <p:ph idx="4294967295"/>
          </p:nvPr>
        </p:nvSpPr>
        <p:spPr>
          <a:xfrm>
            <a:off x="685800" y="1219200"/>
            <a:ext cx="8458200" cy="5257800"/>
          </a:xfrm>
        </p:spPr>
        <p:txBody>
          <a:bodyPr/>
          <a:lstStyle/>
          <a:p>
            <a:pPr eaLnBrk="1" hangingPunct="1"/>
            <a:r>
              <a:rPr lang="en-US" altLang="en-US" sz="1800"/>
              <a:t>An experiment shows: A 200-feature classifier can yield 95% detection rate and a false positive rate of 1 in 14084 (7.1x10</a:t>
            </a:r>
            <a:r>
              <a:rPr lang="en-US" altLang="en-US" sz="1800" baseline="30000"/>
              <a:t>-5</a:t>
            </a:r>
            <a:r>
              <a:rPr lang="en-US" altLang="en-US" sz="1800"/>
              <a:t> Still not good enough)</a:t>
            </a:r>
          </a:p>
          <a:p>
            <a:pPr eaLnBrk="1" hangingPunct="1"/>
            <a:r>
              <a:rPr lang="en-US" altLang="en-US" sz="1800"/>
              <a:t>Recall: False positive rate </a:t>
            </a:r>
          </a:p>
          <a:p>
            <a:pPr lvl="1" eaLnBrk="1" hangingPunct="1"/>
            <a:r>
              <a:rPr lang="en-US" altLang="en-US" sz="1800"/>
              <a:t>The detector output is positive but it is false (there is actually no face). </a:t>
            </a:r>
            <a:r>
              <a:rPr lang="en-US" altLang="en-US" sz="1800" i="1" u="sng"/>
              <a:t>Definition of False positive</a:t>
            </a:r>
            <a:r>
              <a:rPr lang="en-US" altLang="en-US" sz="1800" i="1"/>
              <a:t>: A result that is erroneously positive when a situation is normal. An example of a false positive: a particular test designed to detect cancer of the toenail is positive but the person does not have toenail cancer.</a:t>
            </a:r>
            <a:r>
              <a:rPr lang="en-US" altLang="en-US" sz="1800"/>
              <a:t> (http://www.medterms.com/script/main/art.asp?articlekey=3377)</a:t>
            </a:r>
          </a:p>
          <a:p>
            <a:pPr eaLnBrk="1" hangingPunct="1"/>
            <a:endParaRPr lang="en-US" altLang="en-US" sz="1800"/>
          </a:p>
        </p:txBody>
      </p:sp>
      <p:pic>
        <p:nvPicPr>
          <p:cNvPr id="34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57625"/>
            <a:ext cx="29718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209800" y="4343400"/>
            <a:ext cx="2514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3200" b="1">
                <a:solidFill>
                  <a:srgbClr val="FF0000"/>
                </a:solidFill>
              </a:rPr>
              <a:t>Still not good enough!</a:t>
            </a:r>
          </a:p>
        </p:txBody>
      </p:sp>
      <p:sp>
        <p:nvSpPr>
          <p:cNvPr id="34824" name="Text Box 7"/>
          <p:cNvSpPr txBox="1">
            <a:spLocks noChangeArrowheads="1"/>
          </p:cNvSpPr>
          <p:nvPr/>
        </p:nvSpPr>
        <p:spPr bwMode="auto">
          <a:xfrm>
            <a:off x="1812925" y="6208713"/>
            <a:ext cx="203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 positive rate</a:t>
            </a:r>
          </a:p>
        </p:txBody>
      </p:sp>
      <p:sp>
        <p:nvSpPr>
          <p:cNvPr id="34825" name="Text Box 8"/>
          <p:cNvSpPr txBox="1">
            <a:spLocks noChangeArrowheads="1"/>
          </p:cNvSpPr>
          <p:nvPr/>
        </p:nvSpPr>
        <p:spPr bwMode="auto">
          <a:xfrm>
            <a:off x="609600" y="4191000"/>
            <a:ext cx="11493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Correct</a:t>
            </a:r>
          </a:p>
          <a:p>
            <a:pPr eaLnBrk="1" hangingPunct="1">
              <a:spcBef>
                <a:spcPct val="0"/>
              </a:spcBef>
              <a:buClrTx/>
              <a:buSzTx/>
              <a:buFontTx/>
              <a:buNone/>
            </a:pPr>
            <a:r>
              <a:rPr lang="en-US" altLang="en-US" sz="1800"/>
              <a:t>Detection</a:t>
            </a:r>
          </a:p>
          <a:p>
            <a:pPr eaLnBrk="1" hangingPunct="1">
              <a:spcBef>
                <a:spcPct val="0"/>
              </a:spcBef>
              <a:buClrTx/>
              <a:buSzTx/>
              <a:buFontTx/>
              <a:buNone/>
            </a:pPr>
            <a:r>
              <a:rPr lang="en-US" altLang="en-US" sz="1800"/>
              <a:t>rate</a:t>
            </a:r>
          </a:p>
        </p:txBody>
      </p:sp>
      <p:sp>
        <p:nvSpPr>
          <p:cNvPr id="34826" name="Text Box 9"/>
          <p:cNvSpPr txBox="1">
            <a:spLocks noChangeArrowheads="1"/>
          </p:cNvSpPr>
          <p:nvPr/>
        </p:nvSpPr>
        <p:spPr bwMode="auto">
          <a:xfrm>
            <a:off x="4419600" y="6019800"/>
            <a:ext cx="72548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X10</a:t>
            </a:r>
            <a:r>
              <a:rPr lang="en-US" altLang="en-US" sz="1800" baseline="30000"/>
              <a:t>-3</a:t>
            </a:r>
          </a:p>
        </p:txBody>
      </p:sp>
      <p:pic>
        <p:nvPicPr>
          <p:cNvPr id="348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0005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8" name="Rectangle 21"/>
          <p:cNvSpPr>
            <a:spLocks noChangeArrowheads="1"/>
          </p:cNvSpPr>
          <p:nvPr/>
        </p:nvSpPr>
        <p:spPr bwMode="auto">
          <a:xfrm>
            <a:off x="7924800" y="5638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4829" name="Line 22"/>
          <p:cNvSpPr>
            <a:spLocks noChangeShapeType="1"/>
          </p:cNvSpPr>
          <p:nvPr/>
        </p:nvSpPr>
        <p:spPr bwMode="auto">
          <a:xfrm>
            <a:off x="7467600" y="2438400"/>
            <a:ext cx="533400" cy="3200400"/>
          </a:xfrm>
          <a:prstGeom prst="line">
            <a:avLst/>
          </a:prstGeom>
          <a:noFill/>
          <a:ln w="28575">
            <a:solidFill>
              <a:schemeClr val="tx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p:cNvSpPr/>
          <p:nvPr/>
        </p:nvSpPr>
        <p:spPr>
          <a:xfrm>
            <a:off x="19812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cxnSp>
        <p:nvCxnSpPr>
          <p:cNvPr id="4" name="Straight Arrow Connector 3"/>
          <p:cNvCxnSpPr/>
          <p:nvPr/>
        </p:nvCxnSpPr>
        <p:spPr>
          <a:xfrm flipH="1">
            <a:off x="2019300" y="1828800"/>
            <a:ext cx="2705100" cy="2362200"/>
          </a:xfrm>
          <a:prstGeom prst="straightConnector1">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p:txBody>
          <a:bodyPr/>
          <a:lstStyle/>
          <a:p>
            <a:r>
              <a:rPr lang="en-US" altLang="en-US" sz="4400"/>
              <a:t>The Viola and Jones method Technique 3:</a:t>
            </a:r>
            <a:endParaRPr lang="en-US" altLang="en-US"/>
          </a:p>
        </p:txBody>
      </p:sp>
      <p:sp>
        <p:nvSpPr>
          <p:cNvPr id="35843" name="Subtitle 5"/>
          <p:cNvSpPr>
            <a:spLocks noGrp="1"/>
          </p:cNvSpPr>
          <p:nvPr>
            <p:ph type="subTitle" idx="1"/>
          </p:nvPr>
        </p:nvSpPr>
        <p:spPr/>
        <p:txBody>
          <a:bodyPr/>
          <a:lstStyle/>
          <a:p>
            <a:pPr marL="0" lvl="1" indent="0">
              <a:buClr>
                <a:schemeClr val="accent1"/>
              </a:buClr>
              <a:buSzPct val="65000"/>
              <a:buFont typeface="Wingdings" pitchFamily="2" charset="2"/>
              <a:buNone/>
            </a:pPr>
            <a:r>
              <a:rPr lang="en-US" altLang="zh-CN">
                <a:ea typeface="SimSun" pitchFamily="2" charset="-122"/>
              </a:rPr>
              <a:t>Attentional cascade for fast rejection of non-face sub-windows </a:t>
            </a:r>
            <a:br>
              <a:rPr lang="en-US" altLang="zh-CN">
                <a:ea typeface="SimSun" pitchFamily="2" charset="-122"/>
              </a:rPr>
            </a:br>
            <a:endParaRPr lang="en-US" altLang="en-US"/>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35845"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16DA0DC3-72A2-4274-B928-2D981FB9F2FB}" type="slidenum">
              <a:rPr lang="en-US" altLang="en-US" sz="1200">
                <a:latin typeface="Garamond" pitchFamily="18" charset="0"/>
              </a:rPr>
              <a:pPr eaLnBrk="1" hangingPunct="1">
                <a:spcBef>
                  <a:spcPct val="0"/>
                </a:spcBef>
                <a:buClrTx/>
                <a:buSzTx/>
                <a:buFontTx/>
                <a:buNone/>
              </a:pPr>
              <a:t>39</a:t>
            </a:fld>
            <a:endParaRPr lang="en-US" altLang="en-US" sz="1200">
              <a:latin typeface="Garamond"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7200" y="304800"/>
            <a:ext cx="8229600" cy="1143000"/>
          </a:xfrm>
        </p:spPr>
        <p:txBody>
          <a:bodyPr/>
          <a:lstStyle/>
          <a:p>
            <a:pPr eaLnBrk="1" hangingPunct="1"/>
            <a:r>
              <a:rPr lang="en-US" altLang="en-US"/>
              <a:t>Evaluation of face detection</a:t>
            </a:r>
          </a:p>
        </p:txBody>
      </p:sp>
      <p:sp>
        <p:nvSpPr>
          <p:cNvPr id="6149" name="Rectangle 3"/>
          <p:cNvSpPr>
            <a:spLocks noGrp="1" noChangeArrowheads="1"/>
          </p:cNvSpPr>
          <p:nvPr>
            <p:ph idx="1"/>
          </p:nvPr>
        </p:nvSpPr>
        <p:spPr>
          <a:xfrm>
            <a:off x="457200" y="1260475"/>
            <a:ext cx="8229600" cy="4530725"/>
          </a:xfrm>
        </p:spPr>
        <p:txBody>
          <a:bodyPr/>
          <a:lstStyle/>
          <a:p>
            <a:pPr eaLnBrk="1" hangingPunct="1">
              <a:lnSpc>
                <a:spcPct val="90000"/>
              </a:lnSpc>
            </a:pPr>
            <a:r>
              <a:rPr lang="en-US" altLang="en-US" sz="2100" dirty="0"/>
              <a:t>Detection rate</a:t>
            </a:r>
          </a:p>
          <a:p>
            <a:pPr lvl="1" eaLnBrk="1" hangingPunct="1">
              <a:lnSpc>
                <a:spcPct val="90000"/>
              </a:lnSpc>
            </a:pPr>
            <a:r>
              <a:rPr lang="en-US" altLang="en-US" sz="2000" dirty="0"/>
              <a:t>Total number of faces that are correctly detected/total number of faces actually exist in the picture </a:t>
            </a:r>
          </a:p>
          <a:p>
            <a:pPr lvl="1" eaLnBrk="1" hangingPunct="1">
              <a:lnSpc>
                <a:spcPct val="90000"/>
              </a:lnSpc>
            </a:pPr>
            <a:r>
              <a:rPr lang="en-US" altLang="en-US" sz="2000" dirty="0"/>
              <a:t>Should be high &gt; 95%.</a:t>
            </a:r>
          </a:p>
          <a:p>
            <a:pPr eaLnBrk="1" hangingPunct="1">
              <a:lnSpc>
                <a:spcPct val="90000"/>
              </a:lnSpc>
            </a:pPr>
            <a:r>
              <a:rPr lang="en-US" altLang="en-US" sz="2100" dirty="0"/>
              <a:t>False positive rate </a:t>
            </a:r>
          </a:p>
          <a:p>
            <a:pPr lvl="1" eaLnBrk="1" hangingPunct="1">
              <a:lnSpc>
                <a:spcPct val="90000"/>
              </a:lnSpc>
            </a:pPr>
            <a:r>
              <a:rPr lang="en-US" altLang="en-US" sz="2000" dirty="0"/>
              <a:t>The detector output is positive, but it is false (there is actually no face).</a:t>
            </a:r>
            <a:r>
              <a:rPr lang="en-US" altLang="en-US" sz="1300" dirty="0"/>
              <a:t>Definition of False positive: A result that is erroneously positive when a situation is normal. An example of a false positive: a particular test designed to detect cancer of the toenail is positive, but the person does not have toenail cancer. (http://www.medterms.com/script/main/art.asp?articlekey=3377)</a:t>
            </a:r>
          </a:p>
          <a:p>
            <a:pPr lvl="1" eaLnBrk="1" hangingPunct="1">
              <a:lnSpc>
                <a:spcPct val="90000"/>
              </a:lnSpc>
            </a:pPr>
            <a:r>
              <a:rPr lang="en-US" altLang="en-US" sz="2000" dirty="0"/>
              <a:t>Should be low &lt;10</a:t>
            </a:r>
            <a:r>
              <a:rPr lang="en-US" altLang="en-US" sz="2000" baseline="30000" dirty="0"/>
              <a:t>-6</a:t>
            </a:r>
          </a:p>
          <a:p>
            <a:pPr eaLnBrk="1" hangingPunct="1">
              <a:lnSpc>
                <a:spcPct val="90000"/>
              </a:lnSpc>
            </a:pPr>
            <a:r>
              <a:rPr lang="en-US" altLang="en-US" sz="2100" dirty="0"/>
              <a:t>A good system has </a:t>
            </a:r>
          </a:p>
          <a:p>
            <a:pPr lvl="1" eaLnBrk="1" hangingPunct="1">
              <a:lnSpc>
                <a:spcPct val="90000"/>
              </a:lnSpc>
            </a:pPr>
            <a:r>
              <a:rPr lang="en-US" altLang="en-US" sz="2000" dirty="0"/>
              <a:t>High detection rate,</a:t>
            </a:r>
          </a:p>
          <a:p>
            <a:pPr lvl="1" eaLnBrk="1" hangingPunct="1">
              <a:lnSpc>
                <a:spcPct val="90000"/>
              </a:lnSpc>
            </a:pPr>
            <a:r>
              <a:rPr lang="en-US" altLang="en-US" sz="2000" dirty="0"/>
              <a:t>Low false positive rate. </a:t>
            </a:r>
          </a:p>
          <a:p>
            <a:pPr lvl="1" eaLnBrk="1" hangingPunct="1">
              <a:lnSpc>
                <a:spcPct val="90000"/>
              </a:lnSpc>
            </a:pPr>
            <a:endParaRPr lang="en-US" altLang="en-US" sz="2000" dirty="0"/>
          </a:p>
        </p:txBody>
      </p:sp>
      <p:sp>
        <p:nvSpPr>
          <p:cNvPr id="19" name="Footer Placeholder 4"/>
          <p:cNvSpPr>
            <a:spLocks noGrp="1"/>
          </p:cNvSpPr>
          <p:nvPr>
            <p:ph type="ftr" sz="quarter" idx="11"/>
          </p:nvPr>
        </p:nvSpPr>
        <p:spPr/>
        <p:txBody>
          <a:bodyPr/>
          <a:lstStyle/>
          <a:p>
            <a:pPr>
              <a:defRPr/>
            </a:pPr>
            <a:r>
              <a:rPr lang="en-US" altLang="zh-CN"/>
              <a:t>Object recogntiion (for 22-23) v2.a</a:t>
            </a:r>
          </a:p>
        </p:txBody>
      </p:sp>
      <p:sp>
        <p:nvSpPr>
          <p:cNvPr id="6147"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15BA3809-8B13-4D51-870E-A2D40B719B05}" type="slidenum">
              <a:rPr lang="en-US" altLang="en-US" sz="1200">
                <a:latin typeface="Garamond" pitchFamily="18" charset="0"/>
              </a:rPr>
              <a:pPr eaLnBrk="1" hangingPunct="1">
                <a:spcBef>
                  <a:spcPct val="0"/>
                </a:spcBef>
                <a:buClrTx/>
                <a:buSzTx/>
                <a:buFontTx/>
                <a:buNone/>
              </a:pPr>
              <a:t>4</a:t>
            </a:fld>
            <a:endParaRPr lang="en-US" altLang="en-US" sz="1200">
              <a:latin typeface="Garamond" pitchFamily="18" charset="0"/>
            </a:endParaRPr>
          </a:p>
        </p:txBody>
      </p:sp>
      <p:grpSp>
        <p:nvGrpSpPr>
          <p:cNvPr id="6150" name="Group 18"/>
          <p:cNvGrpSpPr>
            <a:grpSpLocks/>
          </p:cNvGrpSpPr>
          <p:nvPr/>
        </p:nvGrpSpPr>
        <p:grpSpPr bwMode="auto">
          <a:xfrm>
            <a:off x="6629400" y="3962400"/>
            <a:ext cx="2286000" cy="2238375"/>
            <a:chOff x="3456" y="2496"/>
            <a:chExt cx="1440" cy="1410"/>
          </a:xfrm>
        </p:grpSpPr>
        <p:pic>
          <p:nvPicPr>
            <p:cNvPr id="61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 y="2496"/>
              <a:ext cx="1440" cy="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4" name="Rectangle 5"/>
            <p:cNvSpPr>
              <a:spLocks noChangeArrowheads="1"/>
            </p:cNvSpPr>
            <p:nvPr/>
          </p:nvSpPr>
          <p:spPr bwMode="auto">
            <a:xfrm>
              <a:off x="3840" y="2784"/>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55" name="Rectangle 6"/>
            <p:cNvSpPr>
              <a:spLocks noChangeArrowheads="1"/>
            </p:cNvSpPr>
            <p:nvPr/>
          </p:nvSpPr>
          <p:spPr bwMode="auto">
            <a:xfrm>
              <a:off x="3936" y="3168"/>
              <a:ext cx="240"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56" name="Rectangle 7"/>
            <p:cNvSpPr>
              <a:spLocks noChangeArrowheads="1"/>
            </p:cNvSpPr>
            <p:nvPr/>
          </p:nvSpPr>
          <p:spPr bwMode="auto">
            <a:xfrm>
              <a:off x="4416" y="2736"/>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57" name="Rectangle 8"/>
            <p:cNvSpPr>
              <a:spLocks noChangeArrowheads="1"/>
            </p:cNvSpPr>
            <p:nvPr/>
          </p:nvSpPr>
          <p:spPr bwMode="auto">
            <a:xfrm>
              <a:off x="4704" y="3216"/>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58" name="Rectangle 9"/>
            <p:cNvSpPr>
              <a:spLocks noChangeArrowheads="1"/>
            </p:cNvSpPr>
            <p:nvPr/>
          </p:nvSpPr>
          <p:spPr bwMode="auto">
            <a:xfrm>
              <a:off x="4560" y="2928"/>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59" name="Rectangle 10"/>
            <p:cNvSpPr>
              <a:spLocks noChangeArrowheads="1"/>
            </p:cNvSpPr>
            <p:nvPr/>
          </p:nvSpPr>
          <p:spPr bwMode="auto">
            <a:xfrm>
              <a:off x="4176" y="2880"/>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60" name="Rectangle 11"/>
            <p:cNvSpPr>
              <a:spLocks noChangeArrowheads="1"/>
            </p:cNvSpPr>
            <p:nvPr/>
          </p:nvSpPr>
          <p:spPr bwMode="auto">
            <a:xfrm>
              <a:off x="4272" y="3168"/>
              <a:ext cx="192" cy="24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61" name="Rectangle 12"/>
            <p:cNvSpPr>
              <a:spLocks noChangeArrowheads="1"/>
            </p:cNvSpPr>
            <p:nvPr/>
          </p:nvSpPr>
          <p:spPr bwMode="auto">
            <a:xfrm>
              <a:off x="3504" y="2880"/>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62" name="Rectangle 13"/>
            <p:cNvSpPr>
              <a:spLocks noChangeArrowheads="1"/>
            </p:cNvSpPr>
            <p:nvPr/>
          </p:nvSpPr>
          <p:spPr bwMode="auto">
            <a:xfrm>
              <a:off x="3456" y="3264"/>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63" name="Rectangle 14"/>
            <p:cNvSpPr>
              <a:spLocks noChangeArrowheads="1"/>
            </p:cNvSpPr>
            <p:nvPr/>
          </p:nvSpPr>
          <p:spPr bwMode="auto">
            <a:xfrm>
              <a:off x="4272" y="3552"/>
              <a:ext cx="240" cy="19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
        <p:nvSpPr>
          <p:cNvPr id="6151" name="Text Box 16"/>
          <p:cNvSpPr txBox="1">
            <a:spLocks noChangeArrowheads="1"/>
          </p:cNvSpPr>
          <p:nvPr/>
        </p:nvSpPr>
        <p:spPr bwMode="auto">
          <a:xfrm>
            <a:off x="5562600" y="6324600"/>
            <a:ext cx="220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False positive result</a:t>
            </a:r>
            <a:endParaRPr lang="en-US" altLang="en-US" sz="1800"/>
          </a:p>
        </p:txBody>
      </p:sp>
      <p:sp>
        <p:nvSpPr>
          <p:cNvPr id="6152" name="Line 17"/>
          <p:cNvSpPr>
            <a:spLocks noChangeShapeType="1"/>
          </p:cNvSpPr>
          <p:nvPr/>
        </p:nvSpPr>
        <p:spPr bwMode="auto">
          <a:xfrm flipV="1">
            <a:off x="6629400" y="59436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
          <p:cNvSpPr>
            <a:spLocks noGrp="1"/>
          </p:cNvSpPr>
          <p:nvPr>
            <p:ph type="ftr" sz="quarter" idx="11"/>
          </p:nvPr>
        </p:nvSpPr>
        <p:spPr/>
        <p:txBody>
          <a:bodyPr/>
          <a:lstStyle/>
          <a:p>
            <a:pPr>
              <a:defRPr/>
            </a:pPr>
            <a:r>
              <a:rPr lang="en-US" altLang="zh-CN"/>
              <a:t>Object recogntiion (for 22-23) v2.a</a:t>
            </a:r>
          </a:p>
        </p:txBody>
      </p:sp>
      <p:sp>
        <p:nvSpPr>
          <p:cNvPr id="36867"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DF16093-22CC-46AF-9B0F-A66C9D2C7254}" type="slidenum">
              <a:rPr lang="en-US" altLang="en-US" sz="1200">
                <a:latin typeface="Garamond" pitchFamily="18" charset="0"/>
              </a:rPr>
              <a:pPr eaLnBrk="1" hangingPunct="1">
                <a:spcBef>
                  <a:spcPct val="0"/>
                </a:spcBef>
                <a:buClrTx/>
                <a:buSzTx/>
                <a:buFontTx/>
                <a:buNone/>
              </a:pPr>
              <a:t>40</a:t>
            </a:fld>
            <a:endParaRPr lang="en-US" altLang="en-US" sz="1200">
              <a:latin typeface="Garamond" pitchFamily="18" charset="0"/>
            </a:endParaRPr>
          </a:p>
        </p:txBody>
      </p:sp>
      <p:sp>
        <p:nvSpPr>
          <p:cNvPr id="36868" name="Rectangle 2"/>
          <p:cNvSpPr>
            <a:spLocks noGrp="1" noChangeArrowheads="1"/>
          </p:cNvSpPr>
          <p:nvPr>
            <p:ph type="title" idx="4294967295"/>
          </p:nvPr>
        </p:nvSpPr>
        <p:spPr>
          <a:xfrm>
            <a:off x="0" y="304800"/>
            <a:ext cx="8229600" cy="838200"/>
          </a:xfrm>
        </p:spPr>
        <p:txBody>
          <a:bodyPr anchor="ctr">
            <a:normAutofit fontScale="90000"/>
          </a:bodyPr>
          <a:lstStyle/>
          <a:p>
            <a:pPr eaLnBrk="1" hangingPunct="1"/>
            <a:r>
              <a:rPr lang="en-US" altLang="en-US" sz="3800"/>
              <a:t>To improve false positive rate:</a:t>
            </a:r>
            <a:br>
              <a:rPr lang="en-US" altLang="en-US" sz="3800"/>
            </a:br>
            <a:r>
              <a:rPr lang="en-US" altLang="en-US" sz="3800"/>
              <a:t>Attention</a:t>
            </a:r>
            <a:r>
              <a:rPr lang="en-US" altLang="zh-CN" sz="3800">
                <a:ea typeface="SimSun" pitchFamily="2" charset="-122"/>
              </a:rPr>
              <a:t>al</a:t>
            </a:r>
            <a:r>
              <a:rPr lang="en-US" altLang="en-US" sz="3800"/>
              <a:t> cascade</a:t>
            </a:r>
          </a:p>
        </p:txBody>
      </p:sp>
      <p:sp>
        <p:nvSpPr>
          <p:cNvPr id="1263619" name="Rectangle 3"/>
          <p:cNvSpPr>
            <a:spLocks noGrp="1" noChangeArrowheads="1"/>
          </p:cNvSpPr>
          <p:nvPr>
            <p:ph type="body" idx="4294967295"/>
          </p:nvPr>
        </p:nvSpPr>
        <p:spPr>
          <a:xfrm>
            <a:off x="0" y="1295400"/>
            <a:ext cx="7772400" cy="5257800"/>
          </a:xfrm>
        </p:spPr>
        <p:txBody>
          <a:bodyPr/>
          <a:lstStyle/>
          <a:p>
            <a:pPr eaLnBrk="1" hangingPunct="1"/>
            <a:r>
              <a:rPr lang="en-US" altLang="en-US" sz="2600"/>
              <a:t>Cascade of many AdaBoost strong classifiers.</a:t>
            </a:r>
          </a:p>
          <a:p>
            <a:pPr eaLnBrk="1" hangingPunct="1"/>
            <a:r>
              <a:rPr lang="en-US" altLang="en-US" sz="2600"/>
              <a:t>Begin with simple classifiers to reject many negative sub-windows.</a:t>
            </a:r>
          </a:p>
          <a:p>
            <a:pPr eaLnBrk="1" hangingPunct="1"/>
            <a:r>
              <a:rPr lang="en-US" altLang="en-US" sz="2600"/>
              <a:t>Many non-faces are rejected at the first few stages.</a:t>
            </a:r>
          </a:p>
          <a:p>
            <a:pPr eaLnBrk="1" hangingPunct="1"/>
            <a:r>
              <a:rPr lang="en-US" altLang="en-US" sz="2600"/>
              <a:t>Hence the system is efficient enough for real time processing.</a:t>
            </a:r>
          </a:p>
        </p:txBody>
      </p:sp>
      <p:grpSp>
        <p:nvGrpSpPr>
          <p:cNvPr id="36870" name="Group 82"/>
          <p:cNvGrpSpPr>
            <a:grpSpLocks/>
          </p:cNvGrpSpPr>
          <p:nvPr/>
        </p:nvGrpSpPr>
        <p:grpSpPr bwMode="auto">
          <a:xfrm>
            <a:off x="152400" y="4724400"/>
            <a:ext cx="8528050" cy="1662113"/>
            <a:chOff x="96" y="2976"/>
            <a:chExt cx="5372" cy="1047"/>
          </a:xfrm>
        </p:grpSpPr>
        <p:sp>
          <p:nvSpPr>
            <p:cNvPr id="36872" name="Oval 83"/>
            <p:cNvSpPr>
              <a:spLocks noChangeArrowheads="1"/>
            </p:cNvSpPr>
            <p:nvPr/>
          </p:nvSpPr>
          <p:spPr bwMode="auto">
            <a:xfrm>
              <a:off x="912" y="3120"/>
              <a:ext cx="912" cy="480"/>
            </a:xfrm>
            <a:prstGeom prst="ellipse">
              <a:avLst/>
            </a:prstGeom>
            <a:noFill/>
            <a:ln w="508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Classifier1</a:t>
              </a:r>
            </a:p>
          </p:txBody>
        </p:sp>
        <p:sp>
          <p:nvSpPr>
            <p:cNvPr id="36873" name="Oval 84"/>
            <p:cNvSpPr>
              <a:spLocks noChangeArrowheads="1"/>
            </p:cNvSpPr>
            <p:nvPr/>
          </p:nvSpPr>
          <p:spPr bwMode="auto">
            <a:xfrm>
              <a:off x="2016" y="3120"/>
              <a:ext cx="912" cy="480"/>
            </a:xfrm>
            <a:prstGeom prst="ellipse">
              <a:avLst/>
            </a:prstGeom>
            <a:noFill/>
            <a:ln w="38100">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Classifier2</a:t>
              </a:r>
            </a:p>
          </p:txBody>
        </p:sp>
        <p:sp>
          <p:nvSpPr>
            <p:cNvPr id="36874" name="Oval 85"/>
            <p:cNvSpPr>
              <a:spLocks noChangeArrowheads="1"/>
            </p:cNvSpPr>
            <p:nvPr/>
          </p:nvSpPr>
          <p:spPr bwMode="auto">
            <a:xfrm>
              <a:off x="3120" y="3120"/>
              <a:ext cx="912"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Classifier3</a:t>
              </a:r>
            </a:p>
          </p:txBody>
        </p:sp>
        <p:sp>
          <p:nvSpPr>
            <p:cNvPr id="36875" name="Line 86"/>
            <p:cNvSpPr>
              <a:spLocks noChangeShapeType="1"/>
            </p:cNvSpPr>
            <p:nvPr/>
          </p:nvSpPr>
          <p:spPr bwMode="auto">
            <a:xfrm>
              <a:off x="1824"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Line 87"/>
            <p:cNvSpPr>
              <a:spLocks noChangeShapeType="1"/>
            </p:cNvSpPr>
            <p:nvPr/>
          </p:nvSpPr>
          <p:spPr bwMode="auto">
            <a:xfrm>
              <a:off x="292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88"/>
            <p:cNvSpPr>
              <a:spLocks noChangeShapeType="1"/>
            </p:cNvSpPr>
            <p:nvPr/>
          </p:nvSpPr>
          <p:spPr bwMode="auto">
            <a:xfrm>
              <a:off x="4512" y="33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Oval 89"/>
            <p:cNvSpPr>
              <a:spLocks noChangeArrowheads="1"/>
            </p:cNvSpPr>
            <p:nvPr/>
          </p:nvSpPr>
          <p:spPr bwMode="auto">
            <a:xfrm>
              <a:off x="4224"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6879" name="Oval 90"/>
            <p:cNvSpPr>
              <a:spLocks noChangeArrowheads="1"/>
            </p:cNvSpPr>
            <p:nvPr/>
          </p:nvSpPr>
          <p:spPr bwMode="auto">
            <a:xfrm>
              <a:off x="4320"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6880" name="Oval 91"/>
            <p:cNvSpPr>
              <a:spLocks noChangeArrowheads="1"/>
            </p:cNvSpPr>
            <p:nvPr/>
          </p:nvSpPr>
          <p:spPr bwMode="auto">
            <a:xfrm>
              <a:off x="4416"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6881" name="Line 92"/>
            <p:cNvSpPr>
              <a:spLocks noChangeShapeType="1"/>
            </p:cNvSpPr>
            <p:nvPr/>
          </p:nvSpPr>
          <p:spPr bwMode="auto">
            <a:xfrm>
              <a:off x="4032" y="3360"/>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Text Box 93"/>
            <p:cNvSpPr txBox="1">
              <a:spLocks noChangeArrowheads="1"/>
            </p:cNvSpPr>
            <p:nvPr/>
          </p:nvSpPr>
          <p:spPr bwMode="auto">
            <a:xfrm>
              <a:off x="1728"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6883" name="Text Box 94"/>
            <p:cNvSpPr txBox="1">
              <a:spLocks noChangeArrowheads="1"/>
            </p:cNvSpPr>
            <p:nvPr/>
          </p:nvSpPr>
          <p:spPr bwMode="auto">
            <a:xfrm>
              <a:off x="2784"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6884" name="Text Box 95"/>
            <p:cNvSpPr txBox="1">
              <a:spLocks noChangeArrowheads="1"/>
            </p:cNvSpPr>
            <p:nvPr/>
          </p:nvSpPr>
          <p:spPr bwMode="auto">
            <a:xfrm>
              <a:off x="3888" y="3120"/>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6885" name="Text Box 96"/>
            <p:cNvSpPr txBox="1">
              <a:spLocks noChangeArrowheads="1"/>
            </p:cNvSpPr>
            <p:nvPr/>
          </p:nvSpPr>
          <p:spPr bwMode="auto">
            <a:xfrm>
              <a:off x="4992" y="321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a:t>
              </a:r>
            </a:p>
            <a:p>
              <a:pPr eaLnBrk="1" hangingPunct="1">
                <a:spcBef>
                  <a:spcPct val="0"/>
                </a:spcBef>
                <a:buClrTx/>
                <a:buSzTx/>
                <a:buFontTx/>
                <a:buNone/>
              </a:pPr>
              <a:r>
                <a:rPr lang="en-US" altLang="en-US" sz="1800"/>
                <a:t>found</a:t>
              </a:r>
            </a:p>
          </p:txBody>
        </p:sp>
        <p:sp>
          <p:nvSpPr>
            <p:cNvPr id="36886" name="Line 97"/>
            <p:cNvSpPr>
              <a:spLocks noChangeShapeType="1"/>
            </p:cNvSpPr>
            <p:nvPr/>
          </p:nvSpPr>
          <p:spPr bwMode="auto">
            <a:xfrm>
              <a:off x="1344"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Text Box 98"/>
            <p:cNvSpPr txBox="1">
              <a:spLocks noChangeArrowheads="1"/>
            </p:cNvSpPr>
            <p:nvPr/>
          </p:nvSpPr>
          <p:spPr bwMode="auto">
            <a:xfrm>
              <a:off x="1104"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6888" name="Text Box 99"/>
            <p:cNvSpPr txBox="1">
              <a:spLocks noChangeArrowheads="1"/>
            </p:cNvSpPr>
            <p:nvPr/>
          </p:nvSpPr>
          <p:spPr bwMode="auto">
            <a:xfrm>
              <a:off x="2112"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6889" name="Text Box 100"/>
            <p:cNvSpPr txBox="1">
              <a:spLocks noChangeArrowheads="1"/>
            </p:cNvSpPr>
            <p:nvPr/>
          </p:nvSpPr>
          <p:spPr bwMode="auto">
            <a:xfrm>
              <a:off x="96" y="2976"/>
              <a:ext cx="8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Input image</a:t>
              </a:r>
            </a:p>
            <a:p>
              <a:pPr eaLnBrk="1" hangingPunct="1">
                <a:spcBef>
                  <a:spcPct val="0"/>
                </a:spcBef>
                <a:buClrTx/>
                <a:buSzTx/>
                <a:buFontTx/>
                <a:buNone/>
              </a:pPr>
              <a:endParaRPr lang="en-US" altLang="en-US" sz="1800"/>
            </a:p>
          </p:txBody>
        </p:sp>
        <p:sp>
          <p:nvSpPr>
            <p:cNvPr id="36890" name="Line 101"/>
            <p:cNvSpPr>
              <a:spLocks noChangeShapeType="1"/>
            </p:cNvSpPr>
            <p:nvPr/>
          </p:nvSpPr>
          <p:spPr bwMode="auto">
            <a:xfrm>
              <a:off x="624" y="33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1" name="Line 102"/>
            <p:cNvSpPr>
              <a:spLocks noChangeShapeType="1"/>
            </p:cNvSpPr>
            <p:nvPr/>
          </p:nvSpPr>
          <p:spPr bwMode="auto">
            <a:xfrm>
              <a:off x="2448"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2" name="Line 103"/>
            <p:cNvSpPr>
              <a:spLocks noChangeShapeType="1"/>
            </p:cNvSpPr>
            <p:nvPr/>
          </p:nvSpPr>
          <p:spPr bwMode="auto">
            <a:xfrm>
              <a:off x="3552"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Text Box 104"/>
            <p:cNvSpPr txBox="1">
              <a:spLocks noChangeArrowheads="1"/>
            </p:cNvSpPr>
            <p:nvPr/>
          </p:nvSpPr>
          <p:spPr bwMode="auto">
            <a:xfrm>
              <a:off x="1392" y="3552"/>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6894" name="Text Box 105"/>
            <p:cNvSpPr txBox="1">
              <a:spLocks noChangeArrowheads="1"/>
            </p:cNvSpPr>
            <p:nvPr/>
          </p:nvSpPr>
          <p:spPr bwMode="auto">
            <a:xfrm>
              <a:off x="2496"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6895" name="Text Box 106"/>
            <p:cNvSpPr txBox="1">
              <a:spLocks noChangeArrowheads="1"/>
            </p:cNvSpPr>
            <p:nvPr/>
          </p:nvSpPr>
          <p:spPr bwMode="auto">
            <a:xfrm>
              <a:off x="3600"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6896" name="Text Box 107"/>
            <p:cNvSpPr txBox="1">
              <a:spLocks noChangeArrowheads="1"/>
            </p:cNvSpPr>
            <p:nvPr/>
          </p:nvSpPr>
          <p:spPr bwMode="auto">
            <a:xfrm>
              <a:off x="3216" y="3792"/>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grpSp>
      <p:sp>
        <p:nvSpPr>
          <p:cNvPr id="36871" name="Line 110"/>
          <p:cNvSpPr>
            <a:spLocks noChangeShapeType="1"/>
          </p:cNvSpPr>
          <p:nvPr/>
        </p:nvSpPr>
        <p:spPr bwMode="auto">
          <a:xfrm>
            <a:off x="6553200" y="4648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3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3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en-US"/>
              <a:t> An example</a:t>
            </a:r>
          </a:p>
        </p:txBody>
      </p:sp>
      <p:sp>
        <p:nvSpPr>
          <p:cNvPr id="37893" name="Rectangle 3"/>
          <p:cNvSpPr>
            <a:spLocks noGrp="1" noChangeArrowheads="1"/>
          </p:cNvSpPr>
          <p:nvPr>
            <p:ph idx="1"/>
          </p:nvPr>
        </p:nvSpPr>
        <p:spPr>
          <a:xfrm>
            <a:off x="228600" y="838200"/>
            <a:ext cx="8229600" cy="4530725"/>
          </a:xfrm>
        </p:spPr>
        <p:txBody>
          <a:bodyPr/>
          <a:lstStyle/>
          <a:p>
            <a:pPr eaLnBrk="1" hangingPunct="1"/>
            <a:r>
              <a:rPr lang="en-US" altLang="en-US"/>
              <a:t>More features for later stages in the cascade [viola2004] </a:t>
            </a:r>
          </a:p>
        </p:txBody>
      </p:sp>
      <p:sp>
        <p:nvSpPr>
          <p:cNvPr id="39" name="Footer Placeholder 4"/>
          <p:cNvSpPr>
            <a:spLocks noGrp="1"/>
          </p:cNvSpPr>
          <p:nvPr>
            <p:ph type="ftr" sz="quarter" idx="11"/>
          </p:nvPr>
        </p:nvSpPr>
        <p:spPr/>
        <p:txBody>
          <a:bodyPr/>
          <a:lstStyle/>
          <a:p>
            <a:pPr>
              <a:defRPr/>
            </a:pPr>
            <a:r>
              <a:rPr lang="en-US" altLang="zh-CN"/>
              <a:t>Object recogntiion (for 22-23) v2.a</a:t>
            </a:r>
          </a:p>
        </p:txBody>
      </p:sp>
      <p:sp>
        <p:nvSpPr>
          <p:cNvPr id="37891"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05575DC-0446-421B-8FF3-4D0291E4712A}" type="slidenum">
              <a:rPr lang="en-US" altLang="en-US" sz="1200">
                <a:latin typeface="Garamond" pitchFamily="18" charset="0"/>
              </a:rPr>
              <a:pPr eaLnBrk="1" hangingPunct="1">
                <a:spcBef>
                  <a:spcPct val="0"/>
                </a:spcBef>
                <a:buClrTx/>
                <a:buSzTx/>
                <a:buFontTx/>
                <a:buNone/>
              </a:pPr>
              <a:t>41</a:t>
            </a:fld>
            <a:endParaRPr lang="en-US" altLang="en-US" sz="1200">
              <a:latin typeface="Garamond" pitchFamily="18" charset="0"/>
            </a:endParaRPr>
          </a:p>
        </p:txBody>
      </p:sp>
      <p:sp>
        <p:nvSpPr>
          <p:cNvPr id="37894" name="Text Box 30"/>
          <p:cNvSpPr txBox="1">
            <a:spLocks noChangeArrowheads="1"/>
          </p:cNvSpPr>
          <p:nvPr/>
        </p:nvSpPr>
        <p:spPr bwMode="auto">
          <a:xfrm>
            <a:off x="1447800" y="4114800"/>
            <a:ext cx="19796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2 features</a:t>
            </a:r>
          </a:p>
          <a:p>
            <a:pPr eaLnBrk="1" hangingPunct="1">
              <a:spcBef>
                <a:spcPct val="0"/>
              </a:spcBef>
              <a:buClrTx/>
              <a:buSzTx/>
              <a:buFontTx/>
              <a:buNone/>
            </a:pPr>
            <a:r>
              <a:rPr lang="en-US" altLang="en-US" sz="1800"/>
              <a:t>Based on type2,3</a:t>
            </a:r>
          </a:p>
        </p:txBody>
      </p:sp>
      <p:sp>
        <p:nvSpPr>
          <p:cNvPr id="37895" name="Text Box 31"/>
          <p:cNvSpPr txBox="1">
            <a:spLocks noChangeArrowheads="1"/>
          </p:cNvSpPr>
          <p:nvPr/>
        </p:nvSpPr>
        <p:spPr bwMode="auto">
          <a:xfrm>
            <a:off x="3200400" y="4114800"/>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10 features</a:t>
            </a:r>
          </a:p>
        </p:txBody>
      </p:sp>
      <p:sp>
        <p:nvSpPr>
          <p:cNvPr id="37896" name="Text Box 32"/>
          <p:cNvSpPr txBox="1">
            <a:spLocks noChangeArrowheads="1"/>
          </p:cNvSpPr>
          <p:nvPr/>
        </p:nvSpPr>
        <p:spPr bwMode="auto">
          <a:xfrm>
            <a:off x="4953000" y="4114800"/>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25 features</a:t>
            </a:r>
          </a:p>
        </p:txBody>
      </p:sp>
      <p:sp>
        <p:nvSpPr>
          <p:cNvPr id="37897" name="Text Box 33"/>
          <p:cNvSpPr txBox="1">
            <a:spLocks noChangeArrowheads="1"/>
          </p:cNvSpPr>
          <p:nvPr/>
        </p:nvSpPr>
        <p:spPr bwMode="auto">
          <a:xfrm>
            <a:off x="6705600" y="41910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50 features…</a:t>
            </a:r>
          </a:p>
        </p:txBody>
      </p:sp>
      <p:pic>
        <p:nvPicPr>
          <p:cNvPr id="378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133600"/>
            <a:ext cx="2819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AutoShape 35"/>
          <p:cNvSpPr>
            <a:spLocks/>
          </p:cNvSpPr>
          <p:nvPr/>
        </p:nvSpPr>
        <p:spPr bwMode="auto">
          <a:xfrm rot="-5400000">
            <a:off x="1714500" y="2705100"/>
            <a:ext cx="304800" cy="2667000"/>
          </a:xfrm>
          <a:prstGeom prst="leftBrace">
            <a:avLst>
              <a:gd name="adj1" fmla="val 7291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7900" name="Text Box 36"/>
          <p:cNvSpPr txBox="1">
            <a:spLocks noChangeArrowheads="1"/>
          </p:cNvSpPr>
          <p:nvPr/>
        </p:nvSpPr>
        <p:spPr bwMode="auto">
          <a:xfrm>
            <a:off x="2362200" y="25146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type3</a:t>
            </a:r>
          </a:p>
        </p:txBody>
      </p:sp>
      <p:sp>
        <p:nvSpPr>
          <p:cNvPr id="37901" name="Text Box 37"/>
          <p:cNvSpPr txBox="1">
            <a:spLocks noChangeArrowheads="1"/>
          </p:cNvSpPr>
          <p:nvPr/>
        </p:nvSpPr>
        <p:spPr bwMode="auto">
          <a:xfrm>
            <a:off x="1371600" y="2590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type2</a:t>
            </a:r>
          </a:p>
        </p:txBody>
      </p:sp>
      <p:grpSp>
        <p:nvGrpSpPr>
          <p:cNvPr id="37902" name="Group 82"/>
          <p:cNvGrpSpPr>
            <a:grpSpLocks/>
          </p:cNvGrpSpPr>
          <p:nvPr/>
        </p:nvGrpSpPr>
        <p:grpSpPr bwMode="auto">
          <a:xfrm>
            <a:off x="152400" y="4724400"/>
            <a:ext cx="8528050" cy="1662113"/>
            <a:chOff x="96" y="2976"/>
            <a:chExt cx="5372" cy="1047"/>
          </a:xfrm>
        </p:grpSpPr>
        <p:sp>
          <p:nvSpPr>
            <p:cNvPr id="37904" name="Oval 83"/>
            <p:cNvSpPr>
              <a:spLocks noChangeArrowheads="1"/>
            </p:cNvSpPr>
            <p:nvPr/>
          </p:nvSpPr>
          <p:spPr bwMode="auto">
            <a:xfrm>
              <a:off x="912" y="3120"/>
              <a:ext cx="912" cy="480"/>
            </a:xfrm>
            <a:prstGeom prst="ellipse">
              <a:avLst/>
            </a:prstGeom>
            <a:noFill/>
            <a:ln w="508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Classifier1</a:t>
              </a:r>
            </a:p>
          </p:txBody>
        </p:sp>
        <p:sp>
          <p:nvSpPr>
            <p:cNvPr id="37905" name="Oval 84"/>
            <p:cNvSpPr>
              <a:spLocks noChangeArrowheads="1"/>
            </p:cNvSpPr>
            <p:nvPr/>
          </p:nvSpPr>
          <p:spPr bwMode="auto">
            <a:xfrm>
              <a:off x="2016" y="3120"/>
              <a:ext cx="912" cy="480"/>
            </a:xfrm>
            <a:prstGeom prst="ellipse">
              <a:avLst/>
            </a:prstGeom>
            <a:noFill/>
            <a:ln w="38100">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Classifier2</a:t>
              </a:r>
            </a:p>
          </p:txBody>
        </p:sp>
        <p:sp>
          <p:nvSpPr>
            <p:cNvPr id="37906" name="Oval 85"/>
            <p:cNvSpPr>
              <a:spLocks noChangeArrowheads="1"/>
            </p:cNvSpPr>
            <p:nvPr/>
          </p:nvSpPr>
          <p:spPr bwMode="auto">
            <a:xfrm>
              <a:off x="3120" y="3120"/>
              <a:ext cx="912"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Classifier3</a:t>
              </a:r>
            </a:p>
          </p:txBody>
        </p:sp>
        <p:sp>
          <p:nvSpPr>
            <p:cNvPr id="37907" name="Line 86"/>
            <p:cNvSpPr>
              <a:spLocks noChangeShapeType="1"/>
            </p:cNvSpPr>
            <p:nvPr/>
          </p:nvSpPr>
          <p:spPr bwMode="auto">
            <a:xfrm>
              <a:off x="1824"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87"/>
            <p:cNvSpPr>
              <a:spLocks noChangeShapeType="1"/>
            </p:cNvSpPr>
            <p:nvPr/>
          </p:nvSpPr>
          <p:spPr bwMode="auto">
            <a:xfrm>
              <a:off x="292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Line 88"/>
            <p:cNvSpPr>
              <a:spLocks noChangeShapeType="1"/>
            </p:cNvSpPr>
            <p:nvPr/>
          </p:nvSpPr>
          <p:spPr bwMode="auto">
            <a:xfrm>
              <a:off x="4512" y="33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Oval 89"/>
            <p:cNvSpPr>
              <a:spLocks noChangeArrowheads="1"/>
            </p:cNvSpPr>
            <p:nvPr/>
          </p:nvSpPr>
          <p:spPr bwMode="auto">
            <a:xfrm>
              <a:off x="4224"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7911" name="Oval 90"/>
            <p:cNvSpPr>
              <a:spLocks noChangeArrowheads="1"/>
            </p:cNvSpPr>
            <p:nvPr/>
          </p:nvSpPr>
          <p:spPr bwMode="auto">
            <a:xfrm>
              <a:off x="4320"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7912" name="Oval 91"/>
            <p:cNvSpPr>
              <a:spLocks noChangeArrowheads="1"/>
            </p:cNvSpPr>
            <p:nvPr/>
          </p:nvSpPr>
          <p:spPr bwMode="auto">
            <a:xfrm>
              <a:off x="4416"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7913" name="Line 92"/>
            <p:cNvSpPr>
              <a:spLocks noChangeShapeType="1"/>
            </p:cNvSpPr>
            <p:nvPr/>
          </p:nvSpPr>
          <p:spPr bwMode="auto">
            <a:xfrm>
              <a:off x="4032" y="3360"/>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4" name="Text Box 93"/>
            <p:cNvSpPr txBox="1">
              <a:spLocks noChangeArrowheads="1"/>
            </p:cNvSpPr>
            <p:nvPr/>
          </p:nvSpPr>
          <p:spPr bwMode="auto">
            <a:xfrm>
              <a:off x="1728"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7915" name="Text Box 94"/>
            <p:cNvSpPr txBox="1">
              <a:spLocks noChangeArrowheads="1"/>
            </p:cNvSpPr>
            <p:nvPr/>
          </p:nvSpPr>
          <p:spPr bwMode="auto">
            <a:xfrm>
              <a:off x="2784"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7916" name="Text Box 95"/>
            <p:cNvSpPr txBox="1">
              <a:spLocks noChangeArrowheads="1"/>
            </p:cNvSpPr>
            <p:nvPr/>
          </p:nvSpPr>
          <p:spPr bwMode="auto">
            <a:xfrm>
              <a:off x="3888" y="3120"/>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7917" name="Text Box 96"/>
            <p:cNvSpPr txBox="1">
              <a:spLocks noChangeArrowheads="1"/>
            </p:cNvSpPr>
            <p:nvPr/>
          </p:nvSpPr>
          <p:spPr bwMode="auto">
            <a:xfrm>
              <a:off x="4992" y="321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a:t>
              </a:r>
            </a:p>
            <a:p>
              <a:pPr eaLnBrk="1" hangingPunct="1">
                <a:spcBef>
                  <a:spcPct val="0"/>
                </a:spcBef>
                <a:buClrTx/>
                <a:buSzTx/>
                <a:buFontTx/>
                <a:buNone/>
              </a:pPr>
              <a:r>
                <a:rPr lang="en-US" altLang="en-US" sz="1800"/>
                <a:t>found</a:t>
              </a:r>
            </a:p>
          </p:txBody>
        </p:sp>
        <p:sp>
          <p:nvSpPr>
            <p:cNvPr id="37918" name="Line 97"/>
            <p:cNvSpPr>
              <a:spLocks noChangeShapeType="1"/>
            </p:cNvSpPr>
            <p:nvPr/>
          </p:nvSpPr>
          <p:spPr bwMode="auto">
            <a:xfrm>
              <a:off x="1344"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9" name="Text Box 98"/>
            <p:cNvSpPr txBox="1">
              <a:spLocks noChangeArrowheads="1"/>
            </p:cNvSpPr>
            <p:nvPr/>
          </p:nvSpPr>
          <p:spPr bwMode="auto">
            <a:xfrm>
              <a:off x="1104"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7920" name="Text Box 99"/>
            <p:cNvSpPr txBox="1">
              <a:spLocks noChangeArrowheads="1"/>
            </p:cNvSpPr>
            <p:nvPr/>
          </p:nvSpPr>
          <p:spPr bwMode="auto">
            <a:xfrm>
              <a:off x="2112"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7921" name="Text Box 100"/>
            <p:cNvSpPr txBox="1">
              <a:spLocks noChangeArrowheads="1"/>
            </p:cNvSpPr>
            <p:nvPr/>
          </p:nvSpPr>
          <p:spPr bwMode="auto">
            <a:xfrm>
              <a:off x="96" y="2976"/>
              <a:ext cx="8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Input image</a:t>
              </a:r>
            </a:p>
            <a:p>
              <a:pPr eaLnBrk="1" hangingPunct="1">
                <a:spcBef>
                  <a:spcPct val="0"/>
                </a:spcBef>
                <a:buClrTx/>
                <a:buSzTx/>
                <a:buFontTx/>
                <a:buNone/>
              </a:pPr>
              <a:endParaRPr lang="en-US" altLang="en-US" sz="1800"/>
            </a:p>
          </p:txBody>
        </p:sp>
        <p:sp>
          <p:nvSpPr>
            <p:cNvPr id="37922" name="Line 101"/>
            <p:cNvSpPr>
              <a:spLocks noChangeShapeType="1"/>
            </p:cNvSpPr>
            <p:nvPr/>
          </p:nvSpPr>
          <p:spPr bwMode="auto">
            <a:xfrm>
              <a:off x="624" y="33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3" name="Line 102"/>
            <p:cNvSpPr>
              <a:spLocks noChangeShapeType="1"/>
            </p:cNvSpPr>
            <p:nvPr/>
          </p:nvSpPr>
          <p:spPr bwMode="auto">
            <a:xfrm>
              <a:off x="2448"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4" name="Line 103"/>
            <p:cNvSpPr>
              <a:spLocks noChangeShapeType="1"/>
            </p:cNvSpPr>
            <p:nvPr/>
          </p:nvSpPr>
          <p:spPr bwMode="auto">
            <a:xfrm>
              <a:off x="3552"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5" name="Text Box 104"/>
            <p:cNvSpPr txBox="1">
              <a:spLocks noChangeArrowheads="1"/>
            </p:cNvSpPr>
            <p:nvPr/>
          </p:nvSpPr>
          <p:spPr bwMode="auto">
            <a:xfrm>
              <a:off x="1392" y="3552"/>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7926" name="Text Box 105"/>
            <p:cNvSpPr txBox="1">
              <a:spLocks noChangeArrowheads="1"/>
            </p:cNvSpPr>
            <p:nvPr/>
          </p:nvSpPr>
          <p:spPr bwMode="auto">
            <a:xfrm>
              <a:off x="2496"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7927" name="Text Box 106"/>
            <p:cNvSpPr txBox="1">
              <a:spLocks noChangeArrowheads="1"/>
            </p:cNvSpPr>
            <p:nvPr/>
          </p:nvSpPr>
          <p:spPr bwMode="auto">
            <a:xfrm>
              <a:off x="3600"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7928" name="Text Box 107"/>
            <p:cNvSpPr txBox="1">
              <a:spLocks noChangeArrowheads="1"/>
            </p:cNvSpPr>
            <p:nvPr/>
          </p:nvSpPr>
          <p:spPr bwMode="auto">
            <a:xfrm>
              <a:off x="3216" y="3792"/>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grpSp>
      <p:sp>
        <p:nvSpPr>
          <p:cNvPr id="37903" name="Line 110"/>
          <p:cNvSpPr>
            <a:spLocks noChangeShapeType="1"/>
          </p:cNvSpPr>
          <p:nvPr/>
        </p:nvSpPr>
        <p:spPr bwMode="auto">
          <a:xfrm>
            <a:off x="6553200" y="4648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2"/>
          <p:cNvSpPr>
            <a:spLocks noGrp="1"/>
          </p:cNvSpPr>
          <p:nvPr>
            <p:ph type="ftr" sz="quarter" idx="11"/>
          </p:nvPr>
        </p:nvSpPr>
        <p:spPr/>
        <p:txBody>
          <a:bodyPr/>
          <a:lstStyle/>
          <a:p>
            <a:pPr>
              <a:defRPr/>
            </a:pPr>
            <a:r>
              <a:rPr lang="en-US" altLang="zh-CN"/>
              <a:t>Object recogntiion (for 22-23) v2.a</a:t>
            </a:r>
          </a:p>
        </p:txBody>
      </p:sp>
      <p:sp>
        <p:nvSpPr>
          <p:cNvPr id="38915"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6DD89DFF-04F9-4AF4-9BC4-793C596CC94F}" type="slidenum">
              <a:rPr lang="en-US" altLang="en-US" sz="1200">
                <a:latin typeface="Garamond" pitchFamily="18" charset="0"/>
              </a:rPr>
              <a:pPr eaLnBrk="1" hangingPunct="1">
                <a:spcBef>
                  <a:spcPct val="0"/>
                </a:spcBef>
                <a:buClrTx/>
                <a:buSzTx/>
                <a:buFontTx/>
                <a:buNone/>
              </a:pPr>
              <a:t>42</a:t>
            </a:fld>
            <a:endParaRPr lang="en-US" altLang="en-US" sz="1200">
              <a:latin typeface="Garamond" pitchFamily="18" charset="0"/>
            </a:endParaRPr>
          </a:p>
        </p:txBody>
      </p:sp>
      <p:sp>
        <p:nvSpPr>
          <p:cNvPr id="38916" name="Rectangle 2"/>
          <p:cNvSpPr>
            <a:spLocks noGrp="1" noChangeArrowheads="1"/>
          </p:cNvSpPr>
          <p:nvPr>
            <p:ph type="title" idx="4294967295"/>
          </p:nvPr>
        </p:nvSpPr>
        <p:spPr>
          <a:xfrm>
            <a:off x="0" y="277813"/>
            <a:ext cx="8229600" cy="1139825"/>
          </a:xfrm>
        </p:spPr>
        <p:txBody>
          <a:bodyPr anchor="ctr">
            <a:normAutofit fontScale="90000"/>
          </a:bodyPr>
          <a:lstStyle/>
          <a:p>
            <a:pPr eaLnBrk="1" hangingPunct="1"/>
            <a:r>
              <a:rPr lang="en-US" altLang="en-US"/>
              <a:t>Class exercise 8.8: Attentional cascade</a:t>
            </a:r>
          </a:p>
        </p:txBody>
      </p:sp>
      <p:sp>
        <p:nvSpPr>
          <p:cNvPr id="38917" name="Rectangle 3"/>
          <p:cNvSpPr>
            <a:spLocks noGrp="1" noChangeArrowheads="1"/>
          </p:cNvSpPr>
          <p:nvPr>
            <p:ph type="body" idx="4294967295"/>
          </p:nvPr>
        </p:nvSpPr>
        <p:spPr>
          <a:xfrm>
            <a:off x="0" y="990600"/>
            <a:ext cx="5562600" cy="2057400"/>
          </a:xfrm>
        </p:spPr>
        <p:txBody>
          <a:bodyPr/>
          <a:lstStyle/>
          <a:p>
            <a:pPr eaLnBrk="1" hangingPunct="1"/>
            <a:r>
              <a:rPr lang="en-US" altLang="en-US"/>
              <a:t>Chain classifiers that are progressively more complex and have lower false positive rates:</a:t>
            </a:r>
          </a:p>
          <a:p>
            <a:pPr eaLnBrk="1" hangingPunct="1"/>
            <a:endParaRPr lang="en-US" altLang="en-US"/>
          </a:p>
          <a:p>
            <a:pPr eaLnBrk="1" hangingPunct="1"/>
            <a:endParaRPr lang="en-US" altLang="en-US"/>
          </a:p>
        </p:txBody>
      </p:sp>
      <p:grpSp>
        <p:nvGrpSpPr>
          <p:cNvPr id="38918" name="Group 4"/>
          <p:cNvGrpSpPr>
            <a:grpSpLocks/>
          </p:cNvGrpSpPr>
          <p:nvPr/>
        </p:nvGrpSpPr>
        <p:grpSpPr bwMode="auto">
          <a:xfrm>
            <a:off x="5943600" y="1981200"/>
            <a:ext cx="2984500" cy="2887663"/>
            <a:chOff x="3744" y="1248"/>
            <a:chExt cx="1880" cy="1819"/>
          </a:xfrm>
        </p:grpSpPr>
        <p:sp>
          <p:nvSpPr>
            <p:cNvPr id="38964" name="Rectangle 5"/>
            <p:cNvSpPr>
              <a:spLocks noChangeArrowheads="1"/>
            </p:cNvSpPr>
            <p:nvPr/>
          </p:nvSpPr>
          <p:spPr bwMode="auto">
            <a:xfrm>
              <a:off x="4056" y="1616"/>
              <a:ext cx="1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vs</a:t>
              </a:r>
              <a:endParaRPr lang="en-US" altLang="en-US" sz="3200">
                <a:latin typeface="Times New Roman" pitchFamily="18" charset="0"/>
              </a:endParaRPr>
            </a:p>
          </p:txBody>
        </p:sp>
        <p:sp>
          <p:nvSpPr>
            <p:cNvPr id="38965" name="Rectangle 6"/>
            <p:cNvSpPr>
              <a:spLocks noChangeArrowheads="1"/>
            </p:cNvSpPr>
            <p:nvPr/>
          </p:nvSpPr>
          <p:spPr bwMode="auto">
            <a:xfrm>
              <a:off x="4158" y="1616"/>
              <a:ext cx="3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 false </a:t>
              </a:r>
              <a:endParaRPr lang="en-US" altLang="en-US" sz="3200">
                <a:latin typeface="Times New Roman" pitchFamily="18" charset="0"/>
              </a:endParaRPr>
            </a:p>
          </p:txBody>
        </p:sp>
        <p:sp>
          <p:nvSpPr>
            <p:cNvPr id="38966" name="Rectangle 7"/>
            <p:cNvSpPr>
              <a:spLocks noChangeArrowheads="1"/>
            </p:cNvSpPr>
            <p:nvPr/>
          </p:nvSpPr>
          <p:spPr bwMode="auto">
            <a:xfrm>
              <a:off x="4454" y="1616"/>
              <a:ext cx="2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neg </a:t>
              </a:r>
              <a:endParaRPr lang="en-US" altLang="en-US" sz="3200">
                <a:latin typeface="Times New Roman" pitchFamily="18" charset="0"/>
              </a:endParaRPr>
            </a:p>
          </p:txBody>
        </p:sp>
        <p:sp>
          <p:nvSpPr>
            <p:cNvPr id="38967" name="Rectangle 8"/>
            <p:cNvSpPr>
              <a:spLocks noChangeArrowheads="1"/>
            </p:cNvSpPr>
            <p:nvPr/>
          </p:nvSpPr>
          <p:spPr bwMode="auto">
            <a:xfrm>
              <a:off x="4649" y="1616"/>
              <a:ext cx="7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determined by</a:t>
              </a:r>
              <a:endParaRPr lang="en-US" altLang="en-US" sz="3200">
                <a:latin typeface="Times New Roman" pitchFamily="18" charset="0"/>
              </a:endParaRPr>
            </a:p>
          </p:txBody>
        </p:sp>
        <p:sp>
          <p:nvSpPr>
            <p:cNvPr id="38968" name="Rectangle 9"/>
            <p:cNvSpPr>
              <a:spLocks noChangeArrowheads="1"/>
            </p:cNvSpPr>
            <p:nvPr/>
          </p:nvSpPr>
          <p:spPr bwMode="auto">
            <a:xfrm>
              <a:off x="3775" y="1279"/>
              <a:ext cx="1849" cy="17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69" name="Rectangle 10"/>
            <p:cNvSpPr>
              <a:spLocks noChangeArrowheads="1"/>
            </p:cNvSpPr>
            <p:nvPr/>
          </p:nvSpPr>
          <p:spPr bwMode="auto">
            <a:xfrm>
              <a:off x="3744" y="1248"/>
              <a:ext cx="1842" cy="1781"/>
            </a:xfrm>
            <a:prstGeom prst="rect">
              <a:avLst/>
            </a:prstGeom>
            <a:solidFill>
              <a:srgbClr val="FFFFFF"/>
            </a:solidFill>
            <a:ln w="9525">
              <a:solidFill>
                <a:srgbClr val="0000CC"/>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70" name="Rectangle 11"/>
            <p:cNvSpPr>
              <a:spLocks noChangeArrowheads="1"/>
            </p:cNvSpPr>
            <p:nvPr/>
          </p:nvSpPr>
          <p:spPr bwMode="auto">
            <a:xfrm>
              <a:off x="4143" y="1616"/>
              <a:ext cx="1412" cy="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71" name="Rectangle 12"/>
            <p:cNvSpPr>
              <a:spLocks noChangeArrowheads="1"/>
            </p:cNvSpPr>
            <p:nvPr/>
          </p:nvSpPr>
          <p:spPr bwMode="auto">
            <a:xfrm>
              <a:off x="4527" y="1279"/>
              <a:ext cx="5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72" name="Rectangle 13"/>
            <p:cNvSpPr>
              <a:spLocks noChangeArrowheads="1"/>
            </p:cNvSpPr>
            <p:nvPr/>
          </p:nvSpPr>
          <p:spPr bwMode="auto">
            <a:xfrm>
              <a:off x="4573" y="1302"/>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False Pos</a:t>
              </a:r>
              <a:endParaRPr lang="en-US" altLang="en-US" sz="3200">
                <a:latin typeface="Times New Roman" pitchFamily="18" charset="0"/>
              </a:endParaRPr>
            </a:p>
          </p:txBody>
        </p:sp>
        <p:sp>
          <p:nvSpPr>
            <p:cNvPr id="38973" name="Rectangle 14"/>
            <p:cNvSpPr>
              <a:spLocks noChangeArrowheads="1"/>
            </p:cNvSpPr>
            <p:nvPr/>
          </p:nvSpPr>
          <p:spPr bwMode="auto">
            <a:xfrm rot="16200000">
              <a:off x="3542" y="2247"/>
              <a:ext cx="6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dirty="0">
                  <a:solidFill>
                    <a:srgbClr val="000000"/>
                  </a:solidFill>
                  <a:latin typeface="Times New Roman" pitchFamily="18" charset="0"/>
                </a:rPr>
                <a:t>% True positive</a:t>
              </a:r>
              <a:endParaRPr lang="en-US" altLang="en-US" sz="3200" dirty="0">
                <a:latin typeface="Times New Roman" pitchFamily="18" charset="0"/>
              </a:endParaRPr>
            </a:p>
          </p:txBody>
        </p:sp>
        <p:sp>
          <p:nvSpPr>
            <p:cNvPr id="38974" name="Rectangle 15"/>
            <p:cNvSpPr>
              <a:spLocks noChangeArrowheads="1"/>
            </p:cNvSpPr>
            <p:nvPr/>
          </p:nvSpPr>
          <p:spPr bwMode="auto">
            <a:xfrm>
              <a:off x="4673" y="2076"/>
              <a:ext cx="7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75" name="Rectangle 16"/>
            <p:cNvSpPr>
              <a:spLocks noChangeArrowheads="1"/>
            </p:cNvSpPr>
            <p:nvPr/>
          </p:nvSpPr>
          <p:spPr bwMode="auto">
            <a:xfrm>
              <a:off x="4143" y="1462"/>
              <a:ext cx="138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76" name="Rectangle 17"/>
            <p:cNvSpPr>
              <a:spLocks noChangeArrowheads="1"/>
            </p:cNvSpPr>
            <p:nvPr/>
          </p:nvSpPr>
          <p:spPr bwMode="auto">
            <a:xfrm>
              <a:off x="4226" y="1486"/>
              <a:ext cx="9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0                                       </a:t>
              </a:r>
              <a:endParaRPr lang="en-US" altLang="en-US" sz="3200">
                <a:latin typeface="Times New Roman" pitchFamily="18" charset="0"/>
              </a:endParaRPr>
            </a:p>
          </p:txBody>
        </p:sp>
        <p:sp>
          <p:nvSpPr>
            <p:cNvPr id="38977" name="Rectangle 18"/>
            <p:cNvSpPr>
              <a:spLocks noChangeArrowheads="1"/>
            </p:cNvSpPr>
            <p:nvPr/>
          </p:nvSpPr>
          <p:spPr bwMode="auto">
            <a:xfrm>
              <a:off x="5234" y="1486"/>
              <a:ext cx="1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a:t>
              </a:r>
              <a:endParaRPr lang="en-US" altLang="en-US" sz="3200">
                <a:latin typeface="Times New Roman" pitchFamily="18" charset="0"/>
              </a:endParaRPr>
            </a:p>
          </p:txBody>
        </p:sp>
        <p:sp>
          <p:nvSpPr>
            <p:cNvPr id="38978" name="Rectangle 19"/>
            <p:cNvSpPr>
              <a:spLocks noChangeArrowheads="1"/>
            </p:cNvSpPr>
            <p:nvPr/>
          </p:nvSpPr>
          <p:spPr bwMode="auto">
            <a:xfrm>
              <a:off x="5372" y="1486"/>
              <a:ext cx="12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50</a:t>
              </a:r>
              <a:endParaRPr lang="en-US" altLang="en-US" sz="3200">
                <a:latin typeface="Times New Roman" pitchFamily="18" charset="0"/>
              </a:endParaRPr>
            </a:p>
          </p:txBody>
        </p:sp>
        <p:sp>
          <p:nvSpPr>
            <p:cNvPr id="38979" name="Rectangle 20"/>
            <p:cNvSpPr>
              <a:spLocks noChangeArrowheads="1"/>
            </p:cNvSpPr>
            <p:nvPr/>
          </p:nvSpPr>
          <p:spPr bwMode="auto">
            <a:xfrm rot="-5400000">
              <a:off x="3462" y="2194"/>
              <a:ext cx="116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0                                        100</a:t>
              </a:r>
              <a:endParaRPr lang="en-US" altLang="en-US" sz="3200">
                <a:latin typeface="Times New Roman" pitchFamily="18" charset="0"/>
              </a:endParaRPr>
            </a:p>
          </p:txBody>
        </p:sp>
      </p:grpSp>
      <p:sp>
        <p:nvSpPr>
          <p:cNvPr id="38919" name="Freeform 53"/>
          <p:cNvSpPr>
            <a:spLocks/>
          </p:cNvSpPr>
          <p:nvPr/>
        </p:nvSpPr>
        <p:spPr bwMode="auto">
          <a:xfrm>
            <a:off x="6621463" y="2563813"/>
            <a:ext cx="2143125" cy="2044700"/>
          </a:xfrm>
          <a:custGeom>
            <a:avLst/>
            <a:gdLst>
              <a:gd name="T0" fmla="*/ 0 w 1056"/>
              <a:gd name="T1" fmla="*/ 2147483647 h 1008"/>
              <a:gd name="T2" fmla="*/ 2147483647 w 1056"/>
              <a:gd name="T3" fmla="*/ 2147483647 h 1008"/>
              <a:gd name="T4" fmla="*/ 2147483647 w 1056"/>
              <a:gd name="T5" fmla="*/ 2147483647 h 1008"/>
              <a:gd name="T6" fmla="*/ 2147483647 w 1056"/>
              <a:gd name="T7" fmla="*/ 2147483647 h 1008"/>
              <a:gd name="T8" fmla="*/ 2147483647 w 1056"/>
              <a:gd name="T9" fmla="*/ 0 h 1008"/>
              <a:gd name="T10" fmla="*/ 0 60000 65536"/>
              <a:gd name="T11" fmla="*/ 0 60000 65536"/>
              <a:gd name="T12" fmla="*/ 0 60000 65536"/>
              <a:gd name="T13" fmla="*/ 0 60000 65536"/>
              <a:gd name="T14" fmla="*/ 0 60000 65536"/>
              <a:gd name="T15" fmla="*/ 0 w 1056"/>
              <a:gd name="T16" fmla="*/ 0 h 1008"/>
              <a:gd name="T17" fmla="*/ 1056 w 1056"/>
              <a:gd name="T18" fmla="*/ 1008 h 1008"/>
            </a:gdLst>
            <a:ahLst/>
            <a:cxnLst>
              <a:cxn ang="T10">
                <a:pos x="T0" y="T1"/>
              </a:cxn>
              <a:cxn ang="T11">
                <a:pos x="T2" y="T3"/>
              </a:cxn>
              <a:cxn ang="T12">
                <a:pos x="T4" y="T5"/>
              </a:cxn>
              <a:cxn ang="T13">
                <a:pos x="T6" y="T7"/>
              </a:cxn>
              <a:cxn ang="T14">
                <a:pos x="T8" y="T9"/>
              </a:cxn>
            </a:cxnLst>
            <a:rect l="T15" t="T16" r="T17" b="T18"/>
            <a:pathLst>
              <a:path w="1056" h="1008">
                <a:moveTo>
                  <a:pt x="0" y="1008"/>
                </a:moveTo>
                <a:cubicBezTo>
                  <a:pt x="0" y="832"/>
                  <a:pt x="0" y="656"/>
                  <a:pt x="48" y="528"/>
                </a:cubicBezTo>
                <a:cubicBezTo>
                  <a:pt x="96" y="400"/>
                  <a:pt x="192" y="320"/>
                  <a:pt x="288" y="240"/>
                </a:cubicBezTo>
                <a:cubicBezTo>
                  <a:pt x="384" y="160"/>
                  <a:pt x="496" y="88"/>
                  <a:pt x="624" y="48"/>
                </a:cubicBezTo>
                <a:cubicBezTo>
                  <a:pt x="752" y="8"/>
                  <a:pt x="904" y="4"/>
                  <a:pt x="1056" y="0"/>
                </a:cubicBezTo>
              </a:path>
            </a:pathLst>
          </a:custGeom>
          <a:noFill/>
          <a:ln w="28575">
            <a:solidFill>
              <a:srgbClr val="00B0F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8920" name="Oval 54"/>
          <p:cNvSpPr>
            <a:spLocks noChangeArrowheads="1"/>
          </p:cNvSpPr>
          <p:nvPr/>
        </p:nvSpPr>
        <p:spPr bwMode="auto">
          <a:xfrm>
            <a:off x="2819400" y="3581400"/>
            <a:ext cx="4572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21" name="Freeform 55"/>
          <p:cNvSpPr>
            <a:spLocks/>
          </p:cNvSpPr>
          <p:nvPr/>
        </p:nvSpPr>
        <p:spPr bwMode="auto">
          <a:xfrm>
            <a:off x="6581775" y="2536825"/>
            <a:ext cx="2197100" cy="2128838"/>
          </a:xfrm>
          <a:custGeom>
            <a:avLst/>
            <a:gdLst>
              <a:gd name="T0" fmla="*/ 2147483647 w 1879"/>
              <a:gd name="T1" fmla="*/ 2147483647 h 1821"/>
              <a:gd name="T2" fmla="*/ 2147483647 w 1879"/>
              <a:gd name="T3" fmla="*/ 2147483647 h 1821"/>
              <a:gd name="T4" fmla="*/ 2147483647 w 1879"/>
              <a:gd name="T5" fmla="*/ 2147483647 h 1821"/>
              <a:gd name="T6" fmla="*/ 2147483647 w 1879"/>
              <a:gd name="T7" fmla="*/ 2147483647 h 1821"/>
              <a:gd name="T8" fmla="*/ 2147483647 w 1879"/>
              <a:gd name="T9" fmla="*/ 2147483647 h 1821"/>
              <a:gd name="T10" fmla="*/ 0 60000 65536"/>
              <a:gd name="T11" fmla="*/ 0 60000 65536"/>
              <a:gd name="T12" fmla="*/ 0 60000 65536"/>
              <a:gd name="T13" fmla="*/ 0 60000 65536"/>
              <a:gd name="T14" fmla="*/ 0 60000 65536"/>
              <a:gd name="T15" fmla="*/ 0 w 1879"/>
              <a:gd name="T16" fmla="*/ 0 h 1821"/>
              <a:gd name="T17" fmla="*/ 1879 w 1879"/>
              <a:gd name="T18" fmla="*/ 1821 h 1821"/>
            </a:gdLst>
            <a:ahLst/>
            <a:cxnLst>
              <a:cxn ang="T10">
                <a:pos x="T0" y="T1"/>
              </a:cxn>
              <a:cxn ang="T11">
                <a:pos x="T2" y="T3"/>
              </a:cxn>
              <a:cxn ang="T12">
                <a:pos x="T4" y="T5"/>
              </a:cxn>
              <a:cxn ang="T13">
                <a:pos x="T6" y="T7"/>
              </a:cxn>
              <a:cxn ang="T14">
                <a:pos x="T8" y="T9"/>
              </a:cxn>
            </a:cxnLst>
            <a:rect l="T15" t="T16" r="T17" b="T18"/>
            <a:pathLst>
              <a:path w="1879" h="1821">
                <a:moveTo>
                  <a:pt x="35" y="1821"/>
                </a:moveTo>
                <a:cubicBezTo>
                  <a:pt x="36" y="1682"/>
                  <a:pt x="0" y="1236"/>
                  <a:pt x="45" y="983"/>
                </a:cubicBezTo>
                <a:cubicBezTo>
                  <a:pt x="90" y="730"/>
                  <a:pt x="174" y="454"/>
                  <a:pt x="305" y="298"/>
                </a:cubicBezTo>
                <a:cubicBezTo>
                  <a:pt x="436" y="142"/>
                  <a:pt x="572" y="88"/>
                  <a:pt x="834" y="44"/>
                </a:cubicBezTo>
                <a:cubicBezTo>
                  <a:pt x="1096" y="0"/>
                  <a:pt x="1661" y="36"/>
                  <a:pt x="1879" y="34"/>
                </a:cubicBezTo>
              </a:path>
            </a:pathLst>
          </a:custGeom>
          <a:noFill/>
          <a:ln w="28575">
            <a:solidFill>
              <a:srgbClr val="33CC33"/>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8922" name="Oval 56"/>
          <p:cNvSpPr>
            <a:spLocks noChangeArrowheads="1"/>
          </p:cNvSpPr>
          <p:nvPr/>
        </p:nvSpPr>
        <p:spPr bwMode="auto">
          <a:xfrm>
            <a:off x="2286000" y="3124200"/>
            <a:ext cx="1524000" cy="1295400"/>
          </a:xfrm>
          <a:prstGeom prst="ellipse">
            <a:avLst/>
          </a:prstGeom>
          <a:noFill/>
          <a:ln w="28575">
            <a:solidFill>
              <a:srgbClr val="00FF00"/>
            </a:solidFill>
            <a:prstDash val="sys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23" name="Freeform 57"/>
          <p:cNvSpPr>
            <a:spLocks/>
          </p:cNvSpPr>
          <p:nvPr/>
        </p:nvSpPr>
        <p:spPr bwMode="auto">
          <a:xfrm>
            <a:off x="6546850" y="2565400"/>
            <a:ext cx="2284413" cy="2108200"/>
          </a:xfrm>
          <a:custGeom>
            <a:avLst/>
            <a:gdLst>
              <a:gd name="T0" fmla="*/ 2147483647 w 1953"/>
              <a:gd name="T1" fmla="*/ 2147483647 h 1803"/>
              <a:gd name="T2" fmla="*/ 2147483647 w 1953"/>
              <a:gd name="T3" fmla="*/ 2147483647 h 1803"/>
              <a:gd name="T4" fmla="*/ 2147483647 w 1953"/>
              <a:gd name="T5" fmla="*/ 2147483647 h 1803"/>
              <a:gd name="T6" fmla="*/ 2147483647 w 1953"/>
              <a:gd name="T7" fmla="*/ 2147483647 h 1803"/>
              <a:gd name="T8" fmla="*/ 2147483647 w 1953"/>
              <a:gd name="T9" fmla="*/ 2147483647 h 1803"/>
              <a:gd name="T10" fmla="*/ 0 60000 65536"/>
              <a:gd name="T11" fmla="*/ 0 60000 65536"/>
              <a:gd name="T12" fmla="*/ 0 60000 65536"/>
              <a:gd name="T13" fmla="*/ 0 60000 65536"/>
              <a:gd name="T14" fmla="*/ 0 60000 65536"/>
              <a:gd name="T15" fmla="*/ 0 w 1953"/>
              <a:gd name="T16" fmla="*/ 0 h 1803"/>
              <a:gd name="T17" fmla="*/ 1953 w 1953"/>
              <a:gd name="T18" fmla="*/ 1803 h 1803"/>
            </a:gdLst>
            <a:ahLst/>
            <a:cxnLst>
              <a:cxn ang="T10">
                <a:pos x="T0" y="T1"/>
              </a:cxn>
              <a:cxn ang="T11">
                <a:pos x="T2" y="T3"/>
              </a:cxn>
              <a:cxn ang="T12">
                <a:pos x="T4" y="T5"/>
              </a:cxn>
              <a:cxn ang="T13">
                <a:pos x="T6" y="T7"/>
              </a:cxn>
              <a:cxn ang="T14">
                <a:pos x="T8" y="T9"/>
              </a:cxn>
            </a:cxnLst>
            <a:rect l="T15" t="T16" r="T17" b="T18"/>
            <a:pathLst>
              <a:path w="1953" h="1803">
                <a:moveTo>
                  <a:pt x="36" y="1803"/>
                </a:moveTo>
                <a:cubicBezTo>
                  <a:pt x="57" y="1408"/>
                  <a:pt x="14" y="1045"/>
                  <a:pt x="31" y="750"/>
                </a:cubicBezTo>
                <a:cubicBezTo>
                  <a:pt x="0" y="478"/>
                  <a:pt x="108" y="266"/>
                  <a:pt x="222" y="152"/>
                </a:cubicBezTo>
                <a:cubicBezTo>
                  <a:pt x="336" y="37"/>
                  <a:pt x="277" y="61"/>
                  <a:pt x="558" y="9"/>
                </a:cubicBezTo>
                <a:cubicBezTo>
                  <a:pt x="861" y="0"/>
                  <a:pt x="1755" y="22"/>
                  <a:pt x="1953" y="11"/>
                </a:cubicBezTo>
              </a:path>
            </a:pathLst>
          </a:custGeom>
          <a:noFill/>
          <a:ln w="28575">
            <a:solidFill>
              <a:srgbClr val="FF0F0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4" name="Oval 58"/>
          <p:cNvSpPr>
            <a:spLocks noChangeArrowheads="1"/>
          </p:cNvSpPr>
          <p:nvPr/>
        </p:nvSpPr>
        <p:spPr bwMode="auto">
          <a:xfrm>
            <a:off x="1676400" y="2971800"/>
            <a:ext cx="2819400" cy="1905000"/>
          </a:xfrm>
          <a:prstGeom prst="ellipse">
            <a:avLst/>
          </a:prstGeom>
          <a:noFill/>
          <a:ln w="28575">
            <a:solidFill>
              <a:srgbClr val="00B0F0"/>
            </a:solidFill>
            <a:prstDash val="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38925" name="Text Box 65"/>
          <p:cNvSpPr txBox="1">
            <a:spLocks noChangeArrowheads="1"/>
          </p:cNvSpPr>
          <p:nvPr/>
        </p:nvSpPr>
        <p:spPr bwMode="auto">
          <a:xfrm>
            <a:off x="5927725" y="1295400"/>
            <a:ext cx="2911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800"/>
              <a:t>Receiver operating characteristic</a:t>
            </a:r>
          </a:p>
        </p:txBody>
      </p:sp>
      <p:grpSp>
        <p:nvGrpSpPr>
          <p:cNvPr id="38926" name="Group 82"/>
          <p:cNvGrpSpPr>
            <a:grpSpLocks/>
          </p:cNvGrpSpPr>
          <p:nvPr/>
        </p:nvGrpSpPr>
        <p:grpSpPr bwMode="auto">
          <a:xfrm>
            <a:off x="152400" y="4724400"/>
            <a:ext cx="8528050" cy="1662113"/>
            <a:chOff x="96" y="2976"/>
            <a:chExt cx="5372" cy="1047"/>
          </a:xfrm>
        </p:grpSpPr>
        <p:sp>
          <p:nvSpPr>
            <p:cNvPr id="38939" name="Oval 83"/>
            <p:cNvSpPr>
              <a:spLocks noChangeArrowheads="1"/>
            </p:cNvSpPr>
            <p:nvPr/>
          </p:nvSpPr>
          <p:spPr bwMode="auto">
            <a:xfrm>
              <a:off x="912" y="3120"/>
              <a:ext cx="912" cy="480"/>
            </a:xfrm>
            <a:prstGeom prst="ellipse">
              <a:avLst/>
            </a:prstGeom>
            <a:noFill/>
            <a:ln w="508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Classifier1</a:t>
              </a:r>
            </a:p>
          </p:txBody>
        </p:sp>
        <p:sp>
          <p:nvSpPr>
            <p:cNvPr id="38940" name="Oval 84"/>
            <p:cNvSpPr>
              <a:spLocks noChangeArrowheads="1"/>
            </p:cNvSpPr>
            <p:nvPr/>
          </p:nvSpPr>
          <p:spPr bwMode="auto">
            <a:xfrm>
              <a:off x="2016" y="3120"/>
              <a:ext cx="912" cy="480"/>
            </a:xfrm>
            <a:prstGeom prst="ellipse">
              <a:avLst/>
            </a:prstGeom>
            <a:noFill/>
            <a:ln w="38100">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Classifier2</a:t>
              </a:r>
            </a:p>
          </p:txBody>
        </p:sp>
        <p:sp>
          <p:nvSpPr>
            <p:cNvPr id="38941" name="Oval 85"/>
            <p:cNvSpPr>
              <a:spLocks noChangeArrowheads="1"/>
            </p:cNvSpPr>
            <p:nvPr/>
          </p:nvSpPr>
          <p:spPr bwMode="auto">
            <a:xfrm>
              <a:off x="3120" y="3120"/>
              <a:ext cx="912"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Classifier3</a:t>
              </a:r>
            </a:p>
          </p:txBody>
        </p:sp>
        <p:sp>
          <p:nvSpPr>
            <p:cNvPr id="38942" name="Line 86"/>
            <p:cNvSpPr>
              <a:spLocks noChangeShapeType="1"/>
            </p:cNvSpPr>
            <p:nvPr/>
          </p:nvSpPr>
          <p:spPr bwMode="auto">
            <a:xfrm>
              <a:off x="1824"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3" name="Line 87"/>
            <p:cNvSpPr>
              <a:spLocks noChangeShapeType="1"/>
            </p:cNvSpPr>
            <p:nvPr/>
          </p:nvSpPr>
          <p:spPr bwMode="auto">
            <a:xfrm>
              <a:off x="292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88"/>
            <p:cNvSpPr>
              <a:spLocks noChangeShapeType="1"/>
            </p:cNvSpPr>
            <p:nvPr/>
          </p:nvSpPr>
          <p:spPr bwMode="auto">
            <a:xfrm>
              <a:off x="4512" y="33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Oval 89"/>
            <p:cNvSpPr>
              <a:spLocks noChangeArrowheads="1"/>
            </p:cNvSpPr>
            <p:nvPr/>
          </p:nvSpPr>
          <p:spPr bwMode="auto">
            <a:xfrm>
              <a:off x="4224"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8946" name="Oval 90"/>
            <p:cNvSpPr>
              <a:spLocks noChangeArrowheads="1"/>
            </p:cNvSpPr>
            <p:nvPr/>
          </p:nvSpPr>
          <p:spPr bwMode="auto">
            <a:xfrm>
              <a:off x="4320"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8947" name="Oval 91"/>
            <p:cNvSpPr>
              <a:spLocks noChangeArrowheads="1"/>
            </p:cNvSpPr>
            <p:nvPr/>
          </p:nvSpPr>
          <p:spPr bwMode="auto">
            <a:xfrm>
              <a:off x="4416"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8948" name="Line 92"/>
            <p:cNvSpPr>
              <a:spLocks noChangeShapeType="1"/>
            </p:cNvSpPr>
            <p:nvPr/>
          </p:nvSpPr>
          <p:spPr bwMode="auto">
            <a:xfrm>
              <a:off x="4032" y="3360"/>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9" name="Text Box 93"/>
            <p:cNvSpPr txBox="1">
              <a:spLocks noChangeArrowheads="1"/>
            </p:cNvSpPr>
            <p:nvPr/>
          </p:nvSpPr>
          <p:spPr bwMode="auto">
            <a:xfrm>
              <a:off x="1728"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8950" name="Text Box 94"/>
            <p:cNvSpPr txBox="1">
              <a:spLocks noChangeArrowheads="1"/>
            </p:cNvSpPr>
            <p:nvPr/>
          </p:nvSpPr>
          <p:spPr bwMode="auto">
            <a:xfrm>
              <a:off x="2784"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8951" name="Text Box 95"/>
            <p:cNvSpPr txBox="1">
              <a:spLocks noChangeArrowheads="1"/>
            </p:cNvSpPr>
            <p:nvPr/>
          </p:nvSpPr>
          <p:spPr bwMode="auto">
            <a:xfrm>
              <a:off x="3888" y="3120"/>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8952" name="Text Box 96"/>
            <p:cNvSpPr txBox="1">
              <a:spLocks noChangeArrowheads="1"/>
            </p:cNvSpPr>
            <p:nvPr/>
          </p:nvSpPr>
          <p:spPr bwMode="auto">
            <a:xfrm>
              <a:off x="4992" y="321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a:t>
              </a:r>
            </a:p>
            <a:p>
              <a:pPr eaLnBrk="1" hangingPunct="1">
                <a:spcBef>
                  <a:spcPct val="0"/>
                </a:spcBef>
                <a:buClrTx/>
                <a:buSzTx/>
                <a:buFontTx/>
                <a:buNone/>
              </a:pPr>
              <a:r>
                <a:rPr lang="en-US" altLang="en-US" sz="1800"/>
                <a:t>found</a:t>
              </a:r>
            </a:p>
          </p:txBody>
        </p:sp>
        <p:sp>
          <p:nvSpPr>
            <p:cNvPr id="38953" name="Line 97"/>
            <p:cNvSpPr>
              <a:spLocks noChangeShapeType="1"/>
            </p:cNvSpPr>
            <p:nvPr/>
          </p:nvSpPr>
          <p:spPr bwMode="auto">
            <a:xfrm>
              <a:off x="1344"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4" name="Text Box 98"/>
            <p:cNvSpPr txBox="1">
              <a:spLocks noChangeArrowheads="1"/>
            </p:cNvSpPr>
            <p:nvPr/>
          </p:nvSpPr>
          <p:spPr bwMode="auto">
            <a:xfrm>
              <a:off x="1104"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8955" name="Text Box 99"/>
            <p:cNvSpPr txBox="1">
              <a:spLocks noChangeArrowheads="1"/>
            </p:cNvSpPr>
            <p:nvPr/>
          </p:nvSpPr>
          <p:spPr bwMode="auto">
            <a:xfrm>
              <a:off x="2112"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8956" name="Text Box 100"/>
            <p:cNvSpPr txBox="1">
              <a:spLocks noChangeArrowheads="1"/>
            </p:cNvSpPr>
            <p:nvPr/>
          </p:nvSpPr>
          <p:spPr bwMode="auto">
            <a:xfrm>
              <a:off x="96" y="2976"/>
              <a:ext cx="8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Input image</a:t>
              </a:r>
            </a:p>
            <a:p>
              <a:pPr eaLnBrk="1" hangingPunct="1">
                <a:spcBef>
                  <a:spcPct val="0"/>
                </a:spcBef>
                <a:buClrTx/>
                <a:buSzTx/>
                <a:buFontTx/>
                <a:buNone/>
              </a:pPr>
              <a:endParaRPr lang="en-US" altLang="en-US" sz="1800"/>
            </a:p>
          </p:txBody>
        </p:sp>
        <p:sp>
          <p:nvSpPr>
            <p:cNvPr id="38957" name="Line 101"/>
            <p:cNvSpPr>
              <a:spLocks noChangeShapeType="1"/>
            </p:cNvSpPr>
            <p:nvPr/>
          </p:nvSpPr>
          <p:spPr bwMode="auto">
            <a:xfrm>
              <a:off x="624" y="33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8" name="Line 102"/>
            <p:cNvSpPr>
              <a:spLocks noChangeShapeType="1"/>
            </p:cNvSpPr>
            <p:nvPr/>
          </p:nvSpPr>
          <p:spPr bwMode="auto">
            <a:xfrm>
              <a:off x="2448"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Line 103"/>
            <p:cNvSpPr>
              <a:spLocks noChangeShapeType="1"/>
            </p:cNvSpPr>
            <p:nvPr/>
          </p:nvSpPr>
          <p:spPr bwMode="auto">
            <a:xfrm>
              <a:off x="3552"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0" name="Text Box 104"/>
            <p:cNvSpPr txBox="1">
              <a:spLocks noChangeArrowheads="1"/>
            </p:cNvSpPr>
            <p:nvPr/>
          </p:nvSpPr>
          <p:spPr bwMode="auto">
            <a:xfrm>
              <a:off x="1392" y="3552"/>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8961" name="Text Box 105"/>
            <p:cNvSpPr txBox="1">
              <a:spLocks noChangeArrowheads="1"/>
            </p:cNvSpPr>
            <p:nvPr/>
          </p:nvSpPr>
          <p:spPr bwMode="auto">
            <a:xfrm>
              <a:off x="2496"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8962" name="Text Box 106"/>
            <p:cNvSpPr txBox="1">
              <a:spLocks noChangeArrowheads="1"/>
            </p:cNvSpPr>
            <p:nvPr/>
          </p:nvSpPr>
          <p:spPr bwMode="auto">
            <a:xfrm>
              <a:off x="3600"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8963" name="Text Box 107"/>
            <p:cNvSpPr txBox="1">
              <a:spLocks noChangeArrowheads="1"/>
            </p:cNvSpPr>
            <p:nvPr/>
          </p:nvSpPr>
          <p:spPr bwMode="auto">
            <a:xfrm>
              <a:off x="3216" y="3792"/>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grpSp>
      <p:sp>
        <p:nvSpPr>
          <p:cNvPr id="38927" name="Text Box 108"/>
          <p:cNvSpPr txBox="1">
            <a:spLocks noChangeArrowheads="1"/>
          </p:cNvSpPr>
          <p:nvPr/>
        </p:nvSpPr>
        <p:spPr bwMode="auto">
          <a:xfrm>
            <a:off x="6934200" y="457200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 positive rate</a:t>
            </a:r>
          </a:p>
        </p:txBody>
      </p:sp>
      <p:sp>
        <p:nvSpPr>
          <p:cNvPr id="38928" name="Line 110"/>
          <p:cNvSpPr>
            <a:spLocks noChangeShapeType="1"/>
          </p:cNvSpPr>
          <p:nvPr/>
        </p:nvSpPr>
        <p:spPr bwMode="auto">
          <a:xfrm>
            <a:off x="6553200" y="4648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TextBox 1"/>
          <p:cNvSpPr txBox="1">
            <a:spLocks noChangeArrowheads="1"/>
          </p:cNvSpPr>
          <p:nvPr/>
        </p:nvSpPr>
        <p:spPr bwMode="auto">
          <a:xfrm>
            <a:off x="1995488" y="2332038"/>
            <a:ext cx="3414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Fill in ?: Name the</a:t>
            </a:r>
            <a:r>
              <a:rPr lang="zh-TW" altLang="en-US" sz="1800">
                <a:ea typeface="新細明體" pitchFamily="18" charset="-120"/>
              </a:rPr>
              <a:t> </a:t>
            </a:r>
            <a:r>
              <a:rPr lang="en-US" altLang="zh-TW" sz="1800">
                <a:ea typeface="新細明體" pitchFamily="18" charset="-120"/>
              </a:rPr>
              <a:t>c</a:t>
            </a:r>
            <a:r>
              <a:rPr lang="en-US" altLang="en-US" sz="1800"/>
              <a:t>lassifier (1 or 2 or3), explain your answer</a:t>
            </a:r>
          </a:p>
        </p:txBody>
      </p:sp>
      <p:cxnSp>
        <p:nvCxnSpPr>
          <p:cNvPr id="5" name="Straight Arrow Connector 4"/>
          <p:cNvCxnSpPr/>
          <p:nvPr/>
        </p:nvCxnSpPr>
        <p:spPr>
          <a:xfrm flipV="1">
            <a:off x="4495800" y="3659188"/>
            <a:ext cx="577850" cy="379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31" name="TextBox 5"/>
          <p:cNvSpPr txBox="1">
            <a:spLocks noChangeArrowheads="1"/>
          </p:cNvSpPr>
          <p:nvPr/>
        </p:nvSpPr>
        <p:spPr bwMode="auto">
          <a:xfrm>
            <a:off x="5073650" y="3390900"/>
            <a:ext cx="569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__</a:t>
            </a:r>
            <a:endParaRPr lang="en-US" altLang="en-US" sz="1800"/>
          </a:p>
        </p:txBody>
      </p:sp>
      <p:cxnSp>
        <p:nvCxnSpPr>
          <p:cNvPr id="63" name="Straight Arrow Connector 62"/>
          <p:cNvCxnSpPr>
            <a:endCxn id="38931" idx="3"/>
          </p:cNvCxnSpPr>
          <p:nvPr/>
        </p:nvCxnSpPr>
        <p:spPr>
          <a:xfrm flipH="1">
            <a:off x="5643563" y="3308350"/>
            <a:ext cx="1252537"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33" name="TextBox 66"/>
          <p:cNvSpPr txBox="1">
            <a:spLocks noChangeArrowheads="1"/>
          </p:cNvSpPr>
          <p:nvPr/>
        </p:nvSpPr>
        <p:spPr bwMode="auto">
          <a:xfrm>
            <a:off x="4648200" y="3087688"/>
            <a:ext cx="569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__</a:t>
            </a:r>
            <a:endParaRPr lang="en-US" altLang="en-US" sz="1800"/>
          </a:p>
        </p:txBody>
      </p:sp>
      <p:cxnSp>
        <p:nvCxnSpPr>
          <p:cNvPr id="68" name="Straight Arrow Connector 67"/>
          <p:cNvCxnSpPr>
            <a:endCxn id="38933" idx="1"/>
          </p:cNvCxnSpPr>
          <p:nvPr/>
        </p:nvCxnSpPr>
        <p:spPr>
          <a:xfrm flipV="1">
            <a:off x="3756025" y="3273425"/>
            <a:ext cx="892175"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218113" y="3113088"/>
            <a:ext cx="1563687" cy="16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36" name="TextBox 71"/>
          <p:cNvSpPr txBox="1">
            <a:spLocks noChangeArrowheads="1"/>
          </p:cNvSpPr>
          <p:nvPr/>
        </p:nvSpPr>
        <p:spPr bwMode="auto">
          <a:xfrm>
            <a:off x="4373563" y="2787650"/>
            <a:ext cx="568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__</a:t>
            </a:r>
            <a:endParaRPr lang="en-US" altLang="en-US" sz="1800"/>
          </a:p>
        </p:txBody>
      </p:sp>
      <p:cxnSp>
        <p:nvCxnSpPr>
          <p:cNvPr id="73" name="Straight Arrow Connector 72"/>
          <p:cNvCxnSpPr/>
          <p:nvPr/>
        </p:nvCxnSpPr>
        <p:spPr>
          <a:xfrm flipH="1">
            <a:off x="4941888" y="2809875"/>
            <a:ext cx="1766887" cy="168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38936" idx="1"/>
          </p:cNvCxnSpPr>
          <p:nvPr/>
        </p:nvCxnSpPr>
        <p:spPr>
          <a:xfrm flipV="1">
            <a:off x="3200400" y="2971800"/>
            <a:ext cx="1173163" cy="674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
          <p:cNvSpPr>
            <a:spLocks noGrp="1"/>
          </p:cNvSpPr>
          <p:nvPr>
            <p:ph type="ftr" sz="quarter" idx="11"/>
          </p:nvPr>
        </p:nvSpPr>
        <p:spPr/>
        <p:txBody>
          <a:bodyPr/>
          <a:lstStyle/>
          <a:p>
            <a:pPr>
              <a:defRPr/>
            </a:pPr>
            <a:r>
              <a:rPr lang="en-US" altLang="zh-CN"/>
              <a:t>Object recogntiion (for 22-23) v2.a</a:t>
            </a:r>
          </a:p>
        </p:txBody>
      </p:sp>
      <p:sp>
        <p:nvSpPr>
          <p:cNvPr id="39939"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219A009-0920-4FC8-A58E-34A87BE42136}" type="slidenum">
              <a:rPr lang="en-US" altLang="en-US" sz="1200">
                <a:latin typeface="Garamond" pitchFamily="18" charset="0"/>
              </a:rPr>
              <a:pPr eaLnBrk="1" hangingPunct="1">
                <a:spcBef>
                  <a:spcPct val="0"/>
                </a:spcBef>
                <a:buClrTx/>
                <a:buSzTx/>
                <a:buFontTx/>
                <a:buNone/>
              </a:pPr>
              <a:t>43</a:t>
            </a:fld>
            <a:endParaRPr lang="en-US" altLang="en-US" sz="1200">
              <a:latin typeface="Garamond" pitchFamily="18" charset="0"/>
            </a:endParaRPr>
          </a:p>
        </p:txBody>
      </p:sp>
      <p:sp>
        <p:nvSpPr>
          <p:cNvPr id="39940" name="Title 1"/>
          <p:cNvSpPr>
            <a:spLocks noGrp="1"/>
          </p:cNvSpPr>
          <p:nvPr>
            <p:ph type="title" idx="4294967295"/>
          </p:nvPr>
        </p:nvSpPr>
        <p:spPr>
          <a:xfrm>
            <a:off x="0" y="0"/>
            <a:ext cx="8229600" cy="1143000"/>
          </a:xfrm>
        </p:spPr>
        <p:txBody>
          <a:bodyPr anchor="ctr"/>
          <a:lstStyle/>
          <a:p>
            <a:pPr eaLnBrk="1" hangingPunct="1"/>
            <a:r>
              <a:rPr lang="en-US" altLang="en-US"/>
              <a:t>Attentional cascade [Viola2004] </a:t>
            </a:r>
          </a:p>
        </p:txBody>
      </p:sp>
      <p:sp>
        <p:nvSpPr>
          <p:cNvPr id="3" name="Content Placeholder 2"/>
          <p:cNvSpPr>
            <a:spLocks noGrp="1"/>
          </p:cNvSpPr>
          <p:nvPr>
            <p:ph idx="4294967295"/>
          </p:nvPr>
        </p:nvSpPr>
        <p:spPr>
          <a:xfrm>
            <a:off x="1066800" y="914400"/>
            <a:ext cx="8077200" cy="5257800"/>
          </a:xfrm>
        </p:spPr>
        <p:txBody>
          <a:bodyPr/>
          <a:lstStyle/>
          <a:p>
            <a:pPr eaLnBrk="1" hangingPunct="1"/>
            <a:r>
              <a:rPr lang="en-US" altLang="en-US" sz="2900" dirty="0"/>
              <a:t>Detection  rate for each stage is 0.99 , for 10 stages, </a:t>
            </a:r>
          </a:p>
          <a:p>
            <a:pPr lvl="1" eaLnBrk="1" hangingPunct="1"/>
            <a:r>
              <a:rPr lang="en-US" altLang="en-US" sz="2500" dirty="0"/>
              <a:t>overall detection rate is 0.99</a:t>
            </a:r>
            <a:r>
              <a:rPr lang="en-US" altLang="en-US" sz="2500" baseline="30000" dirty="0"/>
              <a:t>10</a:t>
            </a:r>
            <a:r>
              <a:rPr lang="en-US" altLang="en-US" sz="2500" dirty="0"/>
              <a:t> ≈ 0.9</a:t>
            </a:r>
          </a:p>
          <a:p>
            <a:pPr eaLnBrk="1" hangingPunct="1"/>
            <a:endParaRPr lang="en-US" altLang="en-US" sz="2900" dirty="0"/>
          </a:p>
          <a:p>
            <a:pPr eaLnBrk="1" hangingPunct="1"/>
            <a:r>
              <a:rPr lang="en-US" altLang="en-US" sz="2900" dirty="0"/>
              <a:t>False positive rate at each stage is 0.3, for 10 stages</a:t>
            </a:r>
          </a:p>
          <a:p>
            <a:pPr lvl="1" eaLnBrk="1" hangingPunct="1"/>
            <a:r>
              <a:rPr lang="en-US" altLang="en-US" sz="2500" dirty="0"/>
              <a:t>false positive rate =0.3</a:t>
            </a:r>
            <a:r>
              <a:rPr lang="en-US" altLang="en-US" sz="2500" baseline="30000" dirty="0"/>
              <a:t>10</a:t>
            </a:r>
            <a:r>
              <a:rPr lang="en-US" altLang="en-US" sz="2500" dirty="0"/>
              <a:t> ≈ 6×10</a:t>
            </a:r>
            <a:r>
              <a:rPr lang="en-US" altLang="en-US" sz="2500" baseline="30000" dirty="0"/>
              <a:t>-6</a:t>
            </a:r>
            <a:r>
              <a:rPr lang="en-US" altLang="en-US" sz="2500" dirty="0"/>
              <a:t> </a:t>
            </a:r>
          </a:p>
          <a:p>
            <a:pPr eaLnBrk="1" hangingPunct="1"/>
            <a:endParaRPr lang="en-US" altLang="en-US" sz="2900" dirty="0"/>
          </a:p>
        </p:txBody>
      </p:sp>
      <p:grpSp>
        <p:nvGrpSpPr>
          <p:cNvPr id="39942" name="Group 82"/>
          <p:cNvGrpSpPr>
            <a:grpSpLocks/>
          </p:cNvGrpSpPr>
          <p:nvPr/>
        </p:nvGrpSpPr>
        <p:grpSpPr bwMode="auto">
          <a:xfrm>
            <a:off x="152400" y="4724400"/>
            <a:ext cx="8528050" cy="1662113"/>
            <a:chOff x="96" y="2976"/>
            <a:chExt cx="5372" cy="1047"/>
          </a:xfrm>
        </p:grpSpPr>
        <p:sp>
          <p:nvSpPr>
            <p:cNvPr id="39943" name="Oval 83"/>
            <p:cNvSpPr>
              <a:spLocks noChangeArrowheads="1"/>
            </p:cNvSpPr>
            <p:nvPr/>
          </p:nvSpPr>
          <p:spPr bwMode="auto">
            <a:xfrm>
              <a:off x="912" y="3120"/>
              <a:ext cx="912" cy="480"/>
            </a:xfrm>
            <a:prstGeom prst="ellipse">
              <a:avLst/>
            </a:prstGeom>
            <a:noFill/>
            <a:ln w="508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Classifier1</a:t>
              </a:r>
            </a:p>
          </p:txBody>
        </p:sp>
        <p:sp>
          <p:nvSpPr>
            <p:cNvPr id="39944" name="Oval 84"/>
            <p:cNvSpPr>
              <a:spLocks noChangeArrowheads="1"/>
            </p:cNvSpPr>
            <p:nvPr/>
          </p:nvSpPr>
          <p:spPr bwMode="auto">
            <a:xfrm>
              <a:off x="2016" y="3120"/>
              <a:ext cx="912" cy="480"/>
            </a:xfrm>
            <a:prstGeom prst="ellipse">
              <a:avLst/>
            </a:prstGeom>
            <a:noFill/>
            <a:ln w="38100">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Classifier2</a:t>
              </a:r>
            </a:p>
          </p:txBody>
        </p:sp>
        <p:sp>
          <p:nvSpPr>
            <p:cNvPr id="39945" name="Oval 85"/>
            <p:cNvSpPr>
              <a:spLocks noChangeArrowheads="1"/>
            </p:cNvSpPr>
            <p:nvPr/>
          </p:nvSpPr>
          <p:spPr bwMode="auto">
            <a:xfrm>
              <a:off x="3120" y="3120"/>
              <a:ext cx="912"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Classifier3</a:t>
              </a:r>
            </a:p>
          </p:txBody>
        </p:sp>
        <p:sp>
          <p:nvSpPr>
            <p:cNvPr id="39946" name="Line 86"/>
            <p:cNvSpPr>
              <a:spLocks noChangeShapeType="1"/>
            </p:cNvSpPr>
            <p:nvPr/>
          </p:nvSpPr>
          <p:spPr bwMode="auto">
            <a:xfrm>
              <a:off x="1824"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Line 87"/>
            <p:cNvSpPr>
              <a:spLocks noChangeShapeType="1"/>
            </p:cNvSpPr>
            <p:nvPr/>
          </p:nvSpPr>
          <p:spPr bwMode="auto">
            <a:xfrm>
              <a:off x="292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Line 88"/>
            <p:cNvSpPr>
              <a:spLocks noChangeShapeType="1"/>
            </p:cNvSpPr>
            <p:nvPr/>
          </p:nvSpPr>
          <p:spPr bwMode="auto">
            <a:xfrm>
              <a:off x="4512" y="33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Oval 89"/>
            <p:cNvSpPr>
              <a:spLocks noChangeArrowheads="1"/>
            </p:cNvSpPr>
            <p:nvPr/>
          </p:nvSpPr>
          <p:spPr bwMode="auto">
            <a:xfrm>
              <a:off x="4224"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9950" name="Oval 90"/>
            <p:cNvSpPr>
              <a:spLocks noChangeArrowheads="1"/>
            </p:cNvSpPr>
            <p:nvPr/>
          </p:nvSpPr>
          <p:spPr bwMode="auto">
            <a:xfrm>
              <a:off x="4320"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9951" name="Oval 91"/>
            <p:cNvSpPr>
              <a:spLocks noChangeArrowheads="1"/>
            </p:cNvSpPr>
            <p:nvPr/>
          </p:nvSpPr>
          <p:spPr bwMode="auto">
            <a:xfrm>
              <a:off x="4416"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9952" name="Line 92"/>
            <p:cNvSpPr>
              <a:spLocks noChangeShapeType="1"/>
            </p:cNvSpPr>
            <p:nvPr/>
          </p:nvSpPr>
          <p:spPr bwMode="auto">
            <a:xfrm>
              <a:off x="4032" y="3360"/>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Text Box 93"/>
            <p:cNvSpPr txBox="1">
              <a:spLocks noChangeArrowheads="1"/>
            </p:cNvSpPr>
            <p:nvPr/>
          </p:nvSpPr>
          <p:spPr bwMode="auto">
            <a:xfrm>
              <a:off x="1728"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9954" name="Text Box 94"/>
            <p:cNvSpPr txBox="1">
              <a:spLocks noChangeArrowheads="1"/>
            </p:cNvSpPr>
            <p:nvPr/>
          </p:nvSpPr>
          <p:spPr bwMode="auto">
            <a:xfrm>
              <a:off x="2784"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9955" name="Text Box 95"/>
            <p:cNvSpPr txBox="1">
              <a:spLocks noChangeArrowheads="1"/>
            </p:cNvSpPr>
            <p:nvPr/>
          </p:nvSpPr>
          <p:spPr bwMode="auto">
            <a:xfrm>
              <a:off x="3888" y="3120"/>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39956" name="Text Box 96"/>
            <p:cNvSpPr txBox="1">
              <a:spLocks noChangeArrowheads="1"/>
            </p:cNvSpPr>
            <p:nvPr/>
          </p:nvSpPr>
          <p:spPr bwMode="auto">
            <a:xfrm>
              <a:off x="4992" y="321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a:t>
              </a:r>
            </a:p>
            <a:p>
              <a:pPr eaLnBrk="1" hangingPunct="1">
                <a:spcBef>
                  <a:spcPct val="0"/>
                </a:spcBef>
                <a:buClrTx/>
                <a:buSzTx/>
                <a:buFontTx/>
                <a:buNone/>
              </a:pPr>
              <a:r>
                <a:rPr lang="en-US" altLang="en-US" sz="1800"/>
                <a:t>found</a:t>
              </a:r>
            </a:p>
          </p:txBody>
        </p:sp>
        <p:sp>
          <p:nvSpPr>
            <p:cNvPr id="39957" name="Line 97"/>
            <p:cNvSpPr>
              <a:spLocks noChangeShapeType="1"/>
            </p:cNvSpPr>
            <p:nvPr/>
          </p:nvSpPr>
          <p:spPr bwMode="auto">
            <a:xfrm>
              <a:off x="1344"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8" name="Text Box 98"/>
            <p:cNvSpPr txBox="1">
              <a:spLocks noChangeArrowheads="1"/>
            </p:cNvSpPr>
            <p:nvPr/>
          </p:nvSpPr>
          <p:spPr bwMode="auto">
            <a:xfrm>
              <a:off x="1104"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9959" name="Text Box 99"/>
            <p:cNvSpPr txBox="1">
              <a:spLocks noChangeArrowheads="1"/>
            </p:cNvSpPr>
            <p:nvPr/>
          </p:nvSpPr>
          <p:spPr bwMode="auto">
            <a:xfrm>
              <a:off x="2112"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39960" name="Text Box 100"/>
            <p:cNvSpPr txBox="1">
              <a:spLocks noChangeArrowheads="1"/>
            </p:cNvSpPr>
            <p:nvPr/>
          </p:nvSpPr>
          <p:spPr bwMode="auto">
            <a:xfrm>
              <a:off x="96" y="2976"/>
              <a:ext cx="8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Input image</a:t>
              </a:r>
            </a:p>
            <a:p>
              <a:pPr eaLnBrk="1" hangingPunct="1">
                <a:spcBef>
                  <a:spcPct val="0"/>
                </a:spcBef>
                <a:buClrTx/>
                <a:buSzTx/>
                <a:buFontTx/>
                <a:buNone/>
              </a:pPr>
              <a:endParaRPr lang="en-US" altLang="en-US" sz="1800"/>
            </a:p>
          </p:txBody>
        </p:sp>
        <p:sp>
          <p:nvSpPr>
            <p:cNvPr id="39961" name="Line 101"/>
            <p:cNvSpPr>
              <a:spLocks noChangeShapeType="1"/>
            </p:cNvSpPr>
            <p:nvPr/>
          </p:nvSpPr>
          <p:spPr bwMode="auto">
            <a:xfrm>
              <a:off x="624" y="33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Line 102"/>
            <p:cNvSpPr>
              <a:spLocks noChangeShapeType="1"/>
            </p:cNvSpPr>
            <p:nvPr/>
          </p:nvSpPr>
          <p:spPr bwMode="auto">
            <a:xfrm>
              <a:off x="2448"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3" name="Line 103"/>
            <p:cNvSpPr>
              <a:spLocks noChangeShapeType="1"/>
            </p:cNvSpPr>
            <p:nvPr/>
          </p:nvSpPr>
          <p:spPr bwMode="auto">
            <a:xfrm>
              <a:off x="3552"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4" name="Text Box 104"/>
            <p:cNvSpPr txBox="1">
              <a:spLocks noChangeArrowheads="1"/>
            </p:cNvSpPr>
            <p:nvPr/>
          </p:nvSpPr>
          <p:spPr bwMode="auto">
            <a:xfrm>
              <a:off x="1392" y="3552"/>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9965" name="Text Box 105"/>
            <p:cNvSpPr txBox="1">
              <a:spLocks noChangeArrowheads="1"/>
            </p:cNvSpPr>
            <p:nvPr/>
          </p:nvSpPr>
          <p:spPr bwMode="auto">
            <a:xfrm>
              <a:off x="2496"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9966" name="Text Box 106"/>
            <p:cNvSpPr txBox="1">
              <a:spLocks noChangeArrowheads="1"/>
            </p:cNvSpPr>
            <p:nvPr/>
          </p:nvSpPr>
          <p:spPr bwMode="auto">
            <a:xfrm>
              <a:off x="3600"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39967" name="Text Box 107"/>
            <p:cNvSpPr txBox="1">
              <a:spLocks noChangeArrowheads="1"/>
            </p:cNvSpPr>
            <p:nvPr/>
          </p:nvSpPr>
          <p:spPr bwMode="auto">
            <a:xfrm>
              <a:off x="3216" y="3792"/>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fontScale="90000"/>
          </a:bodyPr>
          <a:lstStyle/>
          <a:p>
            <a:pPr eaLnBrk="1" hangingPunct="1"/>
            <a:r>
              <a:rPr lang="en-US" altLang="en-US" sz="3800"/>
              <a:t>Detection process in practice [smyth2007]</a:t>
            </a:r>
          </a:p>
        </p:txBody>
      </p:sp>
      <p:sp>
        <p:nvSpPr>
          <p:cNvPr id="40965" name="Rectangle 3"/>
          <p:cNvSpPr>
            <a:spLocks noGrp="1" noChangeArrowheads="1"/>
          </p:cNvSpPr>
          <p:nvPr>
            <p:ph idx="1"/>
          </p:nvPr>
        </p:nvSpPr>
        <p:spPr/>
        <p:txBody>
          <a:bodyPr>
            <a:normAutofit fontScale="92500"/>
          </a:bodyPr>
          <a:lstStyle/>
          <a:p>
            <a:pPr eaLnBrk="1" hangingPunct="1">
              <a:lnSpc>
                <a:spcPct val="90000"/>
              </a:lnSpc>
            </a:pPr>
            <a:r>
              <a:rPr lang="en-US" altLang="en-US"/>
              <a:t>Use 24x24 sub-window</a:t>
            </a:r>
          </a:p>
          <a:p>
            <a:pPr eaLnBrk="1" hangingPunct="1">
              <a:lnSpc>
                <a:spcPct val="90000"/>
              </a:lnSpc>
            </a:pPr>
            <a:r>
              <a:rPr lang="en-US" altLang="en-US"/>
              <a:t>Scaling </a:t>
            </a:r>
          </a:p>
          <a:p>
            <a:pPr lvl="1" eaLnBrk="1" hangingPunct="1">
              <a:lnSpc>
                <a:spcPct val="90000"/>
              </a:lnSpc>
            </a:pPr>
            <a:r>
              <a:rPr lang="en-US" altLang="en-US"/>
              <a:t>scale the detection (not the input image)</a:t>
            </a:r>
          </a:p>
          <a:p>
            <a:pPr lvl="1" eaLnBrk="1" hangingPunct="1">
              <a:lnSpc>
                <a:spcPct val="90000"/>
              </a:lnSpc>
            </a:pPr>
            <a:r>
              <a:rPr lang="en-US" altLang="en-US"/>
              <a:t>Features evaluated at scales by factors of 1.25 at each level</a:t>
            </a:r>
          </a:p>
          <a:p>
            <a:pPr lvl="1" eaLnBrk="1" hangingPunct="1">
              <a:lnSpc>
                <a:spcPct val="90000"/>
              </a:lnSpc>
            </a:pPr>
            <a:r>
              <a:rPr lang="en-US" altLang="en-US"/>
              <a:t>Location : move detector around the image (1 pixel increments)</a:t>
            </a:r>
          </a:p>
          <a:p>
            <a:pPr eaLnBrk="1" hangingPunct="1">
              <a:lnSpc>
                <a:spcPct val="90000"/>
              </a:lnSpc>
            </a:pPr>
            <a:r>
              <a:rPr lang="en-US" altLang="en-US"/>
              <a:t>Final detections</a:t>
            </a:r>
          </a:p>
          <a:p>
            <a:pPr lvl="1" eaLnBrk="1" hangingPunct="1">
              <a:lnSpc>
                <a:spcPct val="90000"/>
              </a:lnSpc>
            </a:pPr>
            <a:r>
              <a:rPr lang="en-US" altLang="en-US"/>
              <a:t>A real face may result in multiple nearby detections (merge them to become the final result)</a:t>
            </a:r>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40963"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45BA92C9-B199-4751-9E79-F1F6D9C13A1D}" type="slidenum">
              <a:rPr lang="en-US" altLang="en-US" sz="1200">
                <a:latin typeface="Garamond" pitchFamily="18" charset="0"/>
              </a:rPr>
              <a:pPr eaLnBrk="1" hangingPunct="1">
                <a:spcBef>
                  <a:spcPct val="0"/>
                </a:spcBef>
                <a:buClrTx/>
                <a:buSzTx/>
                <a:buFontTx/>
                <a:buNone/>
              </a:pPr>
              <a:t>44</a:t>
            </a:fld>
            <a:endParaRPr lang="en-US" altLang="en-US" sz="1200">
              <a:latin typeface="Garamond"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Summary</a:t>
            </a:r>
          </a:p>
        </p:txBody>
      </p:sp>
      <p:sp>
        <p:nvSpPr>
          <p:cNvPr id="41987" name="Content Placeholder 2"/>
          <p:cNvSpPr>
            <a:spLocks noGrp="1"/>
          </p:cNvSpPr>
          <p:nvPr>
            <p:ph idx="1"/>
          </p:nvPr>
        </p:nvSpPr>
        <p:spPr/>
        <p:txBody>
          <a:bodyPr/>
          <a:lstStyle/>
          <a:p>
            <a:r>
              <a:rPr lang="en-US" altLang="en-US" dirty="0"/>
              <a:t>Learned</a:t>
            </a:r>
          </a:p>
          <a:p>
            <a:pPr lvl="1"/>
            <a:r>
              <a:rPr lang="en-US" altLang="en-US" dirty="0"/>
              <a:t>How to extract face feature</a:t>
            </a:r>
          </a:p>
          <a:p>
            <a:pPr lvl="1"/>
            <a:r>
              <a:rPr lang="en-US" altLang="en-US" dirty="0"/>
              <a:t>How to apply </a:t>
            </a:r>
            <a:r>
              <a:rPr lang="en-US" altLang="en-US" dirty="0" err="1"/>
              <a:t>adaboost</a:t>
            </a:r>
            <a:r>
              <a:rPr lang="en-US" altLang="en-US" dirty="0"/>
              <a:t> for face detection</a:t>
            </a:r>
          </a:p>
          <a:p>
            <a:pPr lvl="1"/>
            <a:r>
              <a:rPr lang="en-US" altLang="en-US" dirty="0"/>
              <a:t>How to train up the system and how to detect faces</a:t>
            </a:r>
          </a:p>
          <a:p>
            <a:pPr lvl="1"/>
            <a:r>
              <a:rPr lang="en-US" altLang="en-US" dirty="0"/>
              <a:t>Learned the technique of attentional cascade</a:t>
            </a:r>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41989"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A96C266-3F40-4EF4-ABFF-87408848B284}" type="slidenum">
              <a:rPr lang="en-US" altLang="en-US" sz="1200">
                <a:latin typeface="Garamond" pitchFamily="18" charset="0"/>
              </a:rPr>
              <a:pPr eaLnBrk="1" hangingPunct="1">
                <a:spcBef>
                  <a:spcPct val="0"/>
                </a:spcBef>
                <a:buClrTx/>
                <a:buSzTx/>
                <a:buFontTx/>
                <a:buNone/>
              </a:pPr>
              <a:t>45</a:t>
            </a:fld>
            <a:endParaRPr lang="en-US" altLang="en-US" sz="1200">
              <a:latin typeface="Garamond"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algn="l"/>
            <a:r>
              <a:rPr lang="en-US" altLang="en-US" dirty="0"/>
              <a:t>Additional</a:t>
            </a:r>
            <a:br>
              <a:rPr lang="en-US" altLang="en-US" dirty="0"/>
            </a:br>
            <a:r>
              <a:rPr lang="en-US" altLang="en-US" dirty="0"/>
              <a:t>Exercise A1</a:t>
            </a:r>
            <a:br>
              <a:rPr lang="en-US" altLang="en-US" dirty="0"/>
            </a:br>
            <a:endParaRPr lang="en-US" altLang="en-US" dirty="0"/>
          </a:p>
        </p:txBody>
      </p:sp>
      <p:sp>
        <p:nvSpPr>
          <p:cNvPr id="43011" name="Content Placeholder 2"/>
          <p:cNvSpPr>
            <a:spLocks noGrp="1"/>
          </p:cNvSpPr>
          <p:nvPr>
            <p:ph idx="1"/>
          </p:nvPr>
        </p:nvSpPr>
        <p:spPr>
          <a:xfrm>
            <a:off x="344488" y="1736725"/>
            <a:ext cx="3581400" cy="3997325"/>
          </a:xfrm>
        </p:spPr>
        <p:txBody>
          <a:bodyPr/>
          <a:lstStyle/>
          <a:p>
            <a:r>
              <a:rPr lang="en-US" altLang="en-US" sz="1600"/>
              <a:t>Definition: = Area_X  = sum of pixels in the area from left-top corner to pixel X </a:t>
            </a:r>
          </a:p>
          <a:p>
            <a:r>
              <a:rPr lang="en-US" altLang="en-US" sz="1600"/>
              <a:t>Based on the window in image1, answer the following questions.</a:t>
            </a:r>
          </a:p>
          <a:p>
            <a:r>
              <a:rPr lang="en-US" altLang="en-US" sz="1600"/>
              <a:t>i) Find Area_A, Area_B, Area_C, Area_D, Area_E, Area_F</a:t>
            </a:r>
          </a:p>
          <a:p>
            <a:r>
              <a:rPr lang="en-US" altLang="en-US" sz="1600"/>
              <a:t>In image1, calculate the number of Type-3 features found in each of the following different cases :</a:t>
            </a:r>
          </a:p>
          <a:p>
            <a:r>
              <a:rPr lang="en-US" altLang="en-US" sz="1600"/>
              <a:t>W=1 pixel, H=1 pixel, </a:t>
            </a:r>
          </a:p>
          <a:p>
            <a:r>
              <a:rPr lang="en-US" altLang="en-US" sz="1600"/>
              <a:t>W=2 pixels, H=2 pixels.</a:t>
            </a:r>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43013"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E5FAADC-132D-4637-AE88-DD9AC93E9C99}" type="slidenum">
              <a:rPr lang="en-US" altLang="en-US" sz="1200">
                <a:latin typeface="Garamond" pitchFamily="18" charset="0"/>
              </a:rPr>
              <a:pPr eaLnBrk="1" hangingPunct="1">
                <a:spcBef>
                  <a:spcPct val="0"/>
                </a:spcBef>
                <a:buClrTx/>
                <a:buSzTx/>
                <a:buFontTx/>
                <a:buNone/>
              </a:pPr>
              <a:t>46</a:t>
            </a:fld>
            <a:endParaRPr lang="en-US" altLang="en-US" sz="1200">
              <a:latin typeface="Garamond" pitchFamily="18" charset="0"/>
            </a:endParaRPr>
          </a:p>
        </p:txBody>
      </p:sp>
      <p:graphicFrame>
        <p:nvGraphicFramePr>
          <p:cNvPr id="6" name="Table 5"/>
          <p:cNvGraphicFramePr>
            <a:graphicFrameLocks noGrp="1"/>
          </p:cNvGraphicFramePr>
          <p:nvPr/>
        </p:nvGraphicFramePr>
        <p:xfrm>
          <a:off x="4495800" y="381000"/>
          <a:ext cx="4572000" cy="3018155"/>
        </p:xfrm>
        <a:graphic>
          <a:graphicData uri="http://schemas.openxmlformats.org/drawingml/2006/table">
            <a:tbl>
              <a:tblPr/>
              <a:tblGrid>
                <a:gridCol w="5080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5492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a:ln>
                            <a:noFill/>
                          </a:ln>
                          <a:solidFill>
                            <a:schemeClr val="tx1"/>
                          </a:solidFill>
                          <a:effectLst/>
                          <a:latin typeface="Arial" charset="0"/>
                          <a:cs typeface="Arial" charset="0"/>
                        </a:rPr>
                        <a:t>Type</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a:ln>
                            <a:noFill/>
                          </a:ln>
                          <a:solidFill>
                            <a:schemeClr val="tx1"/>
                          </a:solidFill>
                          <a:effectLst/>
                          <a:latin typeface="Arial" charset="0"/>
                          <a:cs typeface="Arial" charset="0"/>
                        </a:rPr>
                        <a:t>Rows × Columns</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a:ln>
                            <a:noFill/>
                          </a:ln>
                          <a:solidFill>
                            <a:schemeClr val="tx1"/>
                          </a:solidFill>
                          <a:effectLst/>
                          <a:latin typeface="Arial" charset="0"/>
                          <a:cs typeface="Arial" charset="0"/>
                        </a:rPr>
                        <a:t>Feature value</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a:ln>
                            <a:noFill/>
                          </a:ln>
                          <a:solidFill>
                            <a:schemeClr val="tx1"/>
                          </a:solidFill>
                          <a:effectLst/>
                          <a:latin typeface="Arial" charset="0"/>
                          <a:cs typeface="Arial" charset="0"/>
                        </a:rPr>
                        <a:t>Features</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8563">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1" i="0" u="none" strike="noStrike" cap="none" normalizeH="0" baseline="0">
                          <a:ln>
                            <a:noFill/>
                          </a:ln>
                          <a:solidFill>
                            <a:schemeClr val="tx1"/>
                          </a:solidFill>
                          <a:effectLst/>
                          <a:latin typeface="Arial" charset="0"/>
                          <a:cs typeface="Arial" charset="0"/>
                        </a:rPr>
                        <a:t>Type-3</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0" i="0" u="none" strike="noStrike" cap="none" normalizeH="0" baseline="0">
                          <a:ln>
                            <a:noFill/>
                          </a:ln>
                          <a:solidFill>
                            <a:schemeClr val="tx1"/>
                          </a:solidFill>
                          <a:effectLst/>
                          <a:latin typeface="Arial" charset="0"/>
                          <a:cs typeface="Arial" charset="0"/>
                        </a:rPr>
                        <a:t>1 × 3</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(Sum of pixles in shaded area) - (Sum of pixles in white area)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Three rectangular blocks in a row.</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Width of each rectangle =W pixels.</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charset="0"/>
                          <a:cs typeface="Arial" charset="0"/>
                        </a:rPr>
                        <a:t>Height of each rectangle =H pixels.</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AU" altLang="en-US" sz="12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303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143000"/>
            <a:ext cx="18859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Table 18"/>
          <p:cNvGraphicFramePr>
            <a:graphicFrameLocks noGrp="1"/>
          </p:cNvGraphicFramePr>
          <p:nvPr/>
        </p:nvGraphicFramePr>
        <p:xfrm>
          <a:off x="6553200" y="4038600"/>
          <a:ext cx="1920875" cy="1809131"/>
        </p:xfrm>
        <a:graphic>
          <a:graphicData uri="http://schemas.openxmlformats.org/drawingml/2006/table">
            <a:tbl>
              <a:tblPr/>
              <a:tblGrid>
                <a:gridCol w="320675">
                  <a:extLst>
                    <a:ext uri="{9D8B030D-6E8A-4147-A177-3AD203B41FA5}">
                      <a16:colId xmlns:a16="http://schemas.microsoft.com/office/drawing/2014/main" val="20000"/>
                    </a:ext>
                  </a:extLst>
                </a:gridCol>
                <a:gridCol w="319088">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19087">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tblGrid>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2</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A</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7 </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3</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8</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2</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4</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B</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0</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C</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4</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D</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1</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E</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6</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8</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8</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F</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8 </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0</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1</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7</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4</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1</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076" name="TextBox 19"/>
          <p:cNvSpPr txBox="1">
            <a:spLocks noChangeArrowheads="1"/>
          </p:cNvSpPr>
          <p:nvPr/>
        </p:nvSpPr>
        <p:spPr bwMode="auto">
          <a:xfrm>
            <a:off x="7010400" y="59436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Image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8229600" cy="715962"/>
          </a:xfrm>
        </p:spPr>
        <p:txBody>
          <a:bodyPr>
            <a:normAutofit fontScale="90000"/>
          </a:bodyPr>
          <a:lstStyle/>
          <a:p>
            <a:r>
              <a:rPr lang="en-US" altLang="en-US" dirty="0">
                <a:solidFill>
                  <a:srgbClr val="FF0000"/>
                </a:solidFill>
              </a:rPr>
              <a:t>Answer for A1</a:t>
            </a:r>
          </a:p>
        </p:txBody>
      </p:sp>
      <p:sp>
        <p:nvSpPr>
          <p:cNvPr id="44035" name="Content Placeholder 2"/>
          <p:cNvSpPr>
            <a:spLocks noGrp="1"/>
          </p:cNvSpPr>
          <p:nvPr>
            <p:ph idx="1"/>
          </p:nvPr>
        </p:nvSpPr>
        <p:spPr>
          <a:xfrm>
            <a:off x="457200" y="914400"/>
            <a:ext cx="8229600" cy="5216525"/>
          </a:xfrm>
        </p:spPr>
        <p:txBody>
          <a:bodyPr>
            <a:normAutofit lnSpcReduction="10000"/>
          </a:bodyPr>
          <a:lstStyle/>
          <a:p>
            <a:r>
              <a:rPr lang="en-US" altLang="en-US" sz="1600" dirty="0"/>
              <a:t> Definition: = </a:t>
            </a:r>
            <a:r>
              <a:rPr lang="en-US" altLang="en-US" sz="1600" dirty="0" err="1"/>
              <a:t>Area_X</a:t>
            </a:r>
            <a:r>
              <a:rPr lang="en-US" altLang="en-US" sz="1600" dirty="0"/>
              <a:t>  = sum of pixels in the area from left-top corner to pixel X </a:t>
            </a:r>
          </a:p>
          <a:p>
            <a:r>
              <a:rPr lang="en-US" altLang="en-US" sz="1600" dirty="0"/>
              <a:t>Based on the window in Figure 1, answer the following questions.</a:t>
            </a:r>
          </a:p>
          <a:p>
            <a:r>
              <a:rPr lang="en-US" altLang="en-US" sz="1600" dirty="0" err="1"/>
              <a:t>i</a:t>
            </a:r>
            <a:r>
              <a:rPr lang="en-US" altLang="en-US" sz="1600" dirty="0"/>
              <a:t>) Find </a:t>
            </a:r>
            <a:r>
              <a:rPr lang="en-US" altLang="en-US" sz="1600" dirty="0" err="1"/>
              <a:t>Area_A</a:t>
            </a:r>
            <a:r>
              <a:rPr lang="en-US" altLang="en-US" sz="1600" dirty="0"/>
              <a:t>, </a:t>
            </a:r>
            <a:r>
              <a:rPr lang="en-US" altLang="en-US" sz="1600" dirty="0" err="1"/>
              <a:t>Area_B</a:t>
            </a:r>
            <a:r>
              <a:rPr lang="en-US" altLang="en-US" sz="1600" dirty="0"/>
              <a:t>, </a:t>
            </a:r>
            <a:r>
              <a:rPr lang="en-US" altLang="en-US" sz="1600" dirty="0" err="1"/>
              <a:t>Area_C</a:t>
            </a:r>
            <a:r>
              <a:rPr lang="en-US" altLang="en-US" sz="1600" dirty="0"/>
              <a:t>, </a:t>
            </a:r>
            <a:r>
              <a:rPr lang="en-US" altLang="en-US" sz="1600" dirty="0" err="1"/>
              <a:t>Area_D</a:t>
            </a:r>
            <a:r>
              <a:rPr lang="en-US" altLang="en-US" sz="1600" dirty="0"/>
              <a:t>, </a:t>
            </a:r>
            <a:r>
              <a:rPr lang="en-US" altLang="en-US" sz="1600" dirty="0" err="1"/>
              <a:t>Area_E</a:t>
            </a:r>
            <a:r>
              <a:rPr lang="en-US" altLang="en-US" sz="1600" dirty="0"/>
              <a:t>, </a:t>
            </a:r>
            <a:r>
              <a:rPr lang="en-US" altLang="en-US" sz="1600" dirty="0" err="1"/>
              <a:t>Area_F</a:t>
            </a:r>
            <a:endParaRPr lang="en-US" altLang="en-US" sz="1600" dirty="0"/>
          </a:p>
          <a:p>
            <a:r>
              <a:rPr lang="en-US" altLang="en-US" sz="1600" dirty="0"/>
              <a:t>Answer: </a:t>
            </a:r>
          </a:p>
          <a:p>
            <a:r>
              <a:rPr lang="en-US" altLang="en-US" sz="1600" dirty="0" err="1"/>
              <a:t>Area_A</a:t>
            </a:r>
            <a:r>
              <a:rPr lang="en-US" altLang="en-US" sz="1600" dirty="0"/>
              <a:t>=2</a:t>
            </a:r>
          </a:p>
          <a:p>
            <a:r>
              <a:rPr lang="en-US" altLang="en-US" sz="1600" dirty="0" err="1"/>
              <a:t>Area_B</a:t>
            </a:r>
            <a:r>
              <a:rPr lang="en-US" altLang="en-US" sz="1600" dirty="0"/>
              <a:t>=2+7+3+8+2+4=26</a:t>
            </a:r>
          </a:p>
          <a:p>
            <a:r>
              <a:rPr lang="en-US" altLang="en-US" sz="1600" dirty="0" err="1"/>
              <a:t>Area_C</a:t>
            </a:r>
            <a:r>
              <a:rPr lang="en-US" altLang="en-US" sz="1600" dirty="0"/>
              <a:t>=2</a:t>
            </a:r>
          </a:p>
          <a:p>
            <a:r>
              <a:rPr lang="en-US" altLang="en-US" sz="1600" dirty="0" err="1"/>
              <a:t>Area_D</a:t>
            </a:r>
            <a:r>
              <a:rPr lang="en-US" altLang="en-US" sz="1600" dirty="0"/>
              <a:t>=AreaB+4+2+3+5+5=26+4+2+3+5+5=45</a:t>
            </a:r>
          </a:p>
          <a:p>
            <a:r>
              <a:rPr lang="en-US" altLang="en-US" sz="1600" dirty="0" err="1"/>
              <a:t>Area_E</a:t>
            </a:r>
            <a:r>
              <a:rPr lang="en-US" altLang="en-US" sz="1600" dirty="0"/>
              <a:t>=3</a:t>
            </a:r>
          </a:p>
          <a:p>
            <a:r>
              <a:rPr lang="en-US" altLang="en-US" sz="1600" dirty="0" err="1"/>
              <a:t>Area_F</a:t>
            </a:r>
            <a:r>
              <a:rPr lang="en-US" altLang="en-US" sz="1600" dirty="0"/>
              <a:t>=Area_D+1+3+6+8+2+8=45+73</a:t>
            </a:r>
          </a:p>
          <a:p>
            <a:endParaRPr lang="en-US" altLang="en-US" sz="1600" dirty="0"/>
          </a:p>
          <a:p>
            <a:r>
              <a:rPr lang="en-US" altLang="en-US" sz="1600" dirty="0"/>
              <a:t>ii) Find the area inside the box CDFE based on the result in (</a:t>
            </a:r>
            <a:r>
              <a:rPr lang="en-US" altLang="en-US" sz="1600" dirty="0" err="1"/>
              <a:t>i</a:t>
            </a:r>
            <a:r>
              <a:rPr lang="en-US" altLang="en-US" sz="1600" dirty="0"/>
              <a:t>).</a:t>
            </a:r>
          </a:p>
          <a:p>
            <a:r>
              <a:rPr lang="en-US" altLang="en-US" sz="1600" dirty="0"/>
              <a:t>Answer: </a:t>
            </a:r>
            <a:r>
              <a:rPr lang="en-US" altLang="en-US" sz="1600" dirty="0" err="1"/>
              <a:t>Area_F-Area_B</a:t>
            </a:r>
            <a:r>
              <a:rPr lang="en-US" altLang="en-US" sz="1600" dirty="0"/>
              <a:t>=73-26=47 </a:t>
            </a:r>
          </a:p>
          <a:p>
            <a:r>
              <a:rPr lang="en-US" altLang="en-US" sz="1600" dirty="0"/>
              <a:t>iii)Calculate the type 3 feature value in the area CDFE.</a:t>
            </a:r>
          </a:p>
          <a:p>
            <a:r>
              <a:rPr lang="en-US" altLang="en-US" sz="1600" dirty="0"/>
              <a:t>Answer:(2+3+6+8)-(0+4+1+3)-(5+5+2+8)= -9 </a:t>
            </a:r>
          </a:p>
          <a:p>
            <a:r>
              <a:rPr lang="en-US" altLang="en-US" sz="1600" dirty="0"/>
              <a:t>iv)Calculate the number of features found in each of the following cases if W and H are the features are :</a:t>
            </a:r>
          </a:p>
          <a:p>
            <a:r>
              <a:rPr lang="en-US" altLang="en-US" sz="1600" dirty="0"/>
              <a:t>W=1 </a:t>
            </a:r>
            <a:r>
              <a:rPr lang="en-US" altLang="en-US" sz="1600" dirty="0" err="1"/>
              <a:t>pixel,H</a:t>
            </a:r>
            <a:r>
              <a:rPr lang="en-US" altLang="en-US" sz="1600" dirty="0"/>
              <a:t>=1 pixels, answer=5x4=20 </a:t>
            </a:r>
          </a:p>
          <a:p>
            <a:r>
              <a:rPr lang="en-US" altLang="en-US" sz="1600" dirty="0"/>
              <a:t>W=2 </a:t>
            </a:r>
            <a:r>
              <a:rPr lang="en-US" altLang="en-US" sz="1600" dirty="0" err="1"/>
              <a:t>pixels,H</a:t>
            </a:r>
            <a:r>
              <a:rPr lang="en-US" altLang="en-US" sz="1600" dirty="0"/>
              <a:t>=2 pixels, Answer:4x1= 4</a:t>
            </a:r>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44037" name="Slide Number Placeholder 4"/>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9BEC3B6-1401-43F0-AB8A-9DC52215D788}" type="slidenum">
              <a:rPr lang="en-US" altLang="en-US" sz="1200">
                <a:latin typeface="Garamond" pitchFamily="18" charset="0"/>
              </a:rPr>
              <a:pPr eaLnBrk="1" hangingPunct="1">
                <a:spcBef>
                  <a:spcPct val="0"/>
                </a:spcBef>
                <a:buClrTx/>
                <a:buSzTx/>
                <a:buFontTx/>
                <a:buNone/>
              </a:pPr>
              <a:t>47</a:t>
            </a:fld>
            <a:endParaRPr lang="en-US" altLang="en-US" sz="1200">
              <a:latin typeface="Garamond" pitchFamily="18" charset="0"/>
            </a:endParaRPr>
          </a:p>
        </p:txBody>
      </p:sp>
      <p:graphicFrame>
        <p:nvGraphicFramePr>
          <p:cNvPr id="6" name="Table 5"/>
          <p:cNvGraphicFramePr>
            <a:graphicFrameLocks noGrp="1"/>
          </p:cNvGraphicFramePr>
          <p:nvPr/>
        </p:nvGraphicFramePr>
        <p:xfrm>
          <a:off x="6705600" y="2743200"/>
          <a:ext cx="1920875" cy="1809131"/>
        </p:xfrm>
        <a:graphic>
          <a:graphicData uri="http://schemas.openxmlformats.org/drawingml/2006/table">
            <a:tbl>
              <a:tblPr/>
              <a:tblGrid>
                <a:gridCol w="320675">
                  <a:extLst>
                    <a:ext uri="{9D8B030D-6E8A-4147-A177-3AD203B41FA5}">
                      <a16:colId xmlns:a16="http://schemas.microsoft.com/office/drawing/2014/main" val="20000"/>
                    </a:ext>
                  </a:extLst>
                </a:gridCol>
                <a:gridCol w="319088">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19087">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tblGrid>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2</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A</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7 </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3</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8</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2</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4</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B</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0</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C</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4</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D</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1</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E</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6</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8</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8</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F</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8 </a:t>
                      </a:r>
                      <a:endParaRPr kumimoji="0" lang="en-US" altLang="en-US" sz="1000" b="1"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     </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0</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2 </a:t>
                      </a:r>
                      <a:endParaRPr kumimoji="0" lang="en-US" altLang="en-US" sz="1000" b="0"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 </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1" i="0" u="none" strike="noStrike" cap="none" normalizeH="0" baseline="0">
                          <a:ln>
                            <a:noFill/>
                          </a:ln>
                          <a:solidFill>
                            <a:schemeClr val="tx1"/>
                          </a:solidFill>
                          <a:effectLst/>
                          <a:latin typeface="Arial" charset="0"/>
                          <a:cs typeface="Arial" charset="0"/>
                        </a:rPr>
                        <a:t>1</a:t>
                      </a:r>
                      <a:endParaRPr kumimoji="0" lang="en-US" altLang="en-US" sz="1000" b="1"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3</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5</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7</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4</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6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defRPr sz="22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defRPr sz="20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defRPr>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defRPr>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100" b="0" i="0" u="none" strike="noStrike" cap="none" normalizeH="0" baseline="0">
                          <a:ln>
                            <a:noFill/>
                          </a:ln>
                          <a:solidFill>
                            <a:schemeClr val="tx1"/>
                          </a:solidFill>
                          <a:effectLst/>
                          <a:latin typeface="Arial" charset="0"/>
                          <a:cs typeface="Arial" charset="0"/>
                        </a:rPr>
                        <a:t>1</a:t>
                      </a:r>
                      <a:endParaRPr kumimoji="0" lang="en-US" altLang="en-US" sz="1000" b="0" i="0" u="none" strike="noStrike" cap="none" normalizeH="0" baseline="0">
                        <a:ln>
                          <a:noFill/>
                        </a:ln>
                        <a:solidFill>
                          <a:schemeClr val="tx1"/>
                        </a:solidFill>
                        <a:effectLst/>
                        <a:latin typeface="Times New Roman" pitchFamily="18" charset="0"/>
                        <a:ea typeface="新細明體" pitchFamily="18" charset="-120"/>
                        <a:cs typeface="Arial" charset="0"/>
                      </a:endParaRPr>
                    </a:p>
                  </a:txBody>
                  <a:tcPr marL="18421" marR="18421" marT="18417" marB="184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408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752600"/>
            <a:ext cx="18859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Additional exercise: A2</a:t>
            </a:r>
          </a:p>
        </p:txBody>
      </p:sp>
      <p:sp>
        <p:nvSpPr>
          <p:cNvPr id="5" name="Content Placeholder 4"/>
          <p:cNvSpPr>
            <a:spLocks noGrp="1"/>
          </p:cNvSpPr>
          <p:nvPr>
            <p:ph idx="1"/>
          </p:nvPr>
        </p:nvSpPr>
        <p:spPr>
          <a:xfrm>
            <a:off x="457200" y="1600200"/>
            <a:ext cx="3505200" cy="4525963"/>
          </a:xfrm>
        </p:spPr>
        <p:txBody>
          <a:bodyPr/>
          <a:lstStyle/>
          <a:p>
            <a:r>
              <a:rPr lang="en-US" dirty="0"/>
              <a:t>If the window is 6x6, how many type K features are there in the window? </a:t>
            </a:r>
          </a:p>
        </p:txBody>
      </p:sp>
      <p:sp>
        <p:nvSpPr>
          <p:cNvPr id="2" name="Footer Placeholder 1"/>
          <p:cNvSpPr>
            <a:spLocks noGrp="1"/>
          </p:cNvSpPr>
          <p:nvPr>
            <p:ph type="ftr" sz="quarter" idx="11"/>
          </p:nvPr>
        </p:nvSpPr>
        <p:spPr/>
        <p:txBody>
          <a:bodyPr/>
          <a:lstStyle/>
          <a:p>
            <a:pPr>
              <a:defRPr/>
            </a:pPr>
            <a:r>
              <a:rPr lang="en-US" altLang="zh-CN"/>
              <a:t>Object recogntiion (for 22-23) v2.a</a:t>
            </a:r>
          </a:p>
        </p:txBody>
      </p:sp>
      <p:sp>
        <p:nvSpPr>
          <p:cNvPr id="3" name="Slide Number Placeholder 2"/>
          <p:cNvSpPr>
            <a:spLocks noGrp="1"/>
          </p:cNvSpPr>
          <p:nvPr>
            <p:ph type="sldNum" sz="quarter" idx="12"/>
          </p:nvPr>
        </p:nvSpPr>
        <p:spPr/>
        <p:txBody>
          <a:bodyPr/>
          <a:lstStyle/>
          <a:p>
            <a:fld id="{86CD7CB2-D8DB-4216-A097-039AB6AC16DA}" type="slidenum">
              <a:rPr lang="en-US" altLang="en-US" smtClean="0"/>
              <a:pPr/>
              <a:t>48</a:t>
            </a:fld>
            <a:endParaRPr lang="en-US" altLang="en-US"/>
          </a:p>
        </p:txBody>
      </p:sp>
      <p:pic>
        <p:nvPicPr>
          <p:cNvPr id="56341"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5152171"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96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1143000"/>
          </a:xfrm>
        </p:spPr>
        <p:txBody>
          <a:bodyPr>
            <a:normAutofit/>
          </a:bodyPr>
          <a:lstStyle/>
          <a:p>
            <a:pPr algn="r"/>
            <a:r>
              <a:rPr lang="en-US" sz="2400" dirty="0">
                <a:solidFill>
                  <a:srgbClr val="FF0000"/>
                </a:solidFill>
              </a:rPr>
              <a:t>Answer: ex for A2</a:t>
            </a:r>
          </a:p>
        </p:txBody>
      </p:sp>
      <p:sp>
        <p:nvSpPr>
          <p:cNvPr id="3" name="Content Placeholder 2"/>
          <p:cNvSpPr>
            <a:spLocks noGrp="1"/>
          </p:cNvSpPr>
          <p:nvPr>
            <p:ph idx="1"/>
          </p:nvPr>
        </p:nvSpPr>
        <p:spPr>
          <a:xfrm>
            <a:off x="457200" y="381000"/>
            <a:ext cx="6629400" cy="6019800"/>
          </a:xfrm>
        </p:spPr>
        <p:txBody>
          <a:bodyPr>
            <a:normAutofit fontScale="47500" lnSpcReduction="20000"/>
          </a:bodyPr>
          <a:lstStyle/>
          <a:p>
            <a:r>
              <a:rPr lang="en-US" sz="3700" dirty="0"/>
              <a:t>Hi=Horizontal width of possible choices </a:t>
            </a:r>
            <a:r>
              <a:rPr lang="en-US" sz="3700" dirty="0" err="1"/>
              <a:t>i</a:t>
            </a:r>
            <a:endParaRPr lang="en-US" sz="3700" dirty="0"/>
          </a:p>
          <a:p>
            <a:r>
              <a:rPr lang="en-US" sz="3700" dirty="0"/>
              <a:t>Wi=vertical  height of possible choices j</a:t>
            </a:r>
          </a:p>
          <a:p>
            <a:r>
              <a:rPr lang="en-US" sz="3700" dirty="0"/>
              <a:t>In this problem possible choices of </a:t>
            </a:r>
            <a:r>
              <a:rPr lang="en-US" sz="3700"/>
              <a:t>i </a:t>
            </a:r>
            <a:r>
              <a:rPr lang="en-US" sz="3700" dirty="0"/>
              <a:t>and j are:  possible </a:t>
            </a:r>
            <a:r>
              <a:rPr lang="en-US" sz="3700" dirty="0" err="1"/>
              <a:t>i</a:t>
            </a:r>
            <a:r>
              <a:rPr lang="en-US" sz="3700" dirty="0"/>
              <a:t>=1,2,   j=1,2,3,4,5,6</a:t>
            </a:r>
          </a:p>
          <a:p>
            <a:r>
              <a:rPr lang="pl-PL" sz="3700" dirty="0"/>
              <a:t>H</a:t>
            </a:r>
            <a:r>
              <a:rPr lang="en-US" sz="3700" dirty="0"/>
              <a:t>=</a:t>
            </a:r>
            <a:r>
              <a:rPr lang="pl-PL" sz="3700" dirty="0"/>
              <a:t>1, W=1:	4x6=24</a:t>
            </a:r>
          </a:p>
          <a:p>
            <a:r>
              <a:rPr lang="pl-PL" sz="3700" dirty="0"/>
              <a:t>H</a:t>
            </a:r>
            <a:r>
              <a:rPr lang="en-US" sz="3700" dirty="0"/>
              <a:t>=</a:t>
            </a:r>
            <a:r>
              <a:rPr lang="pl-PL" sz="3700" dirty="0"/>
              <a:t>2, W=1:	=6</a:t>
            </a:r>
          </a:p>
          <a:p>
            <a:endParaRPr lang="en-US" sz="3700" dirty="0"/>
          </a:p>
          <a:p>
            <a:r>
              <a:rPr lang="pl-PL" sz="3700" dirty="0"/>
              <a:t>H</a:t>
            </a:r>
            <a:r>
              <a:rPr lang="en-US" sz="3700" dirty="0"/>
              <a:t>=</a:t>
            </a:r>
            <a:r>
              <a:rPr lang="pl-PL" sz="3700" dirty="0"/>
              <a:t>1, W=2:	4x5=20</a:t>
            </a:r>
          </a:p>
          <a:p>
            <a:r>
              <a:rPr lang="pl-PL" sz="3700" dirty="0"/>
              <a:t>H</a:t>
            </a:r>
            <a:r>
              <a:rPr lang="en-US" sz="3700" dirty="0"/>
              <a:t>=</a:t>
            </a:r>
            <a:r>
              <a:rPr lang="pl-PL" sz="3700" dirty="0"/>
              <a:t>2, W=2:	=5</a:t>
            </a:r>
          </a:p>
          <a:p>
            <a:endParaRPr lang="pl-PL" sz="3700" dirty="0"/>
          </a:p>
          <a:p>
            <a:r>
              <a:rPr lang="pl-PL" sz="3700" dirty="0"/>
              <a:t>H</a:t>
            </a:r>
            <a:r>
              <a:rPr lang="en-US" sz="3700" dirty="0"/>
              <a:t>=</a:t>
            </a:r>
            <a:r>
              <a:rPr lang="pl-PL" sz="3700" dirty="0"/>
              <a:t>1, W=3:	=4x4=16</a:t>
            </a:r>
          </a:p>
          <a:p>
            <a:r>
              <a:rPr lang="pl-PL" sz="3700" dirty="0"/>
              <a:t>H</a:t>
            </a:r>
            <a:r>
              <a:rPr lang="en-US" sz="3700" dirty="0"/>
              <a:t>=</a:t>
            </a:r>
            <a:r>
              <a:rPr lang="pl-PL" sz="3700" dirty="0"/>
              <a:t>2, W=3:	=4</a:t>
            </a:r>
          </a:p>
          <a:p>
            <a:endParaRPr lang="pl-PL" sz="3700" dirty="0"/>
          </a:p>
          <a:p>
            <a:r>
              <a:rPr lang="pl-PL" sz="3700" dirty="0"/>
              <a:t>H</a:t>
            </a:r>
            <a:r>
              <a:rPr lang="en-US" sz="3700" dirty="0"/>
              <a:t>=</a:t>
            </a:r>
            <a:r>
              <a:rPr lang="pl-PL" sz="3700" dirty="0"/>
              <a:t>1, W=4:	=4x3=12</a:t>
            </a:r>
          </a:p>
          <a:p>
            <a:r>
              <a:rPr lang="pl-PL" sz="3700" dirty="0"/>
              <a:t>H</a:t>
            </a:r>
            <a:r>
              <a:rPr lang="en-US" sz="3700" dirty="0"/>
              <a:t>=</a:t>
            </a:r>
            <a:r>
              <a:rPr lang="pl-PL" sz="3700" dirty="0"/>
              <a:t>2, W=4:	=3</a:t>
            </a:r>
          </a:p>
          <a:p>
            <a:endParaRPr lang="pl-PL" sz="3700" dirty="0"/>
          </a:p>
          <a:p>
            <a:r>
              <a:rPr lang="pl-PL" sz="3700" dirty="0"/>
              <a:t>H</a:t>
            </a:r>
            <a:r>
              <a:rPr lang="en-US" sz="3700" dirty="0"/>
              <a:t>=</a:t>
            </a:r>
            <a:r>
              <a:rPr lang="pl-PL" sz="3700" dirty="0"/>
              <a:t>1, W=5:	=4x2=8</a:t>
            </a:r>
          </a:p>
          <a:p>
            <a:r>
              <a:rPr lang="pl-PL" sz="3700" dirty="0"/>
              <a:t>H</a:t>
            </a:r>
            <a:r>
              <a:rPr lang="en-US" sz="3700" dirty="0"/>
              <a:t>=</a:t>
            </a:r>
            <a:r>
              <a:rPr lang="pl-PL" sz="3700" dirty="0"/>
              <a:t>2, W=5:	=2</a:t>
            </a:r>
          </a:p>
          <a:p>
            <a:endParaRPr lang="pl-PL" sz="3700" dirty="0"/>
          </a:p>
          <a:p>
            <a:r>
              <a:rPr lang="pl-PL" sz="3700" dirty="0"/>
              <a:t>H</a:t>
            </a:r>
            <a:r>
              <a:rPr lang="en-US" sz="3700" dirty="0"/>
              <a:t>=</a:t>
            </a:r>
            <a:r>
              <a:rPr lang="pl-PL" sz="3700" dirty="0"/>
              <a:t>1, W=6:	=4x1=4</a:t>
            </a:r>
          </a:p>
          <a:p>
            <a:r>
              <a:rPr lang="pl-PL" sz="3700" dirty="0"/>
              <a:t>H</a:t>
            </a:r>
            <a:r>
              <a:rPr lang="en-US" sz="3700" dirty="0"/>
              <a:t>=</a:t>
            </a:r>
            <a:r>
              <a:rPr lang="pl-PL" sz="3700" dirty="0"/>
              <a:t>2, W=6:	=1</a:t>
            </a:r>
          </a:p>
          <a:p>
            <a:r>
              <a:rPr lang="pl-PL" sz="3700" dirty="0"/>
              <a:t>ii)	Total= 24+6   +20+5+     16+4+     12+3+    8+2+   4+1  =105</a:t>
            </a:r>
          </a:p>
          <a:p>
            <a:endParaRPr lang="en-US" dirty="0"/>
          </a:p>
        </p:txBody>
      </p:sp>
      <p:sp>
        <p:nvSpPr>
          <p:cNvPr id="4" name="Footer Placeholder 3"/>
          <p:cNvSpPr>
            <a:spLocks noGrp="1"/>
          </p:cNvSpPr>
          <p:nvPr>
            <p:ph type="ftr" sz="quarter" idx="11"/>
          </p:nvPr>
        </p:nvSpPr>
        <p:spPr/>
        <p:txBody>
          <a:bodyPr/>
          <a:lstStyle/>
          <a:p>
            <a:pPr>
              <a:defRPr/>
            </a:pPr>
            <a:r>
              <a:rPr lang="en-US" altLang="zh-CN"/>
              <a:t>Object recogntiion (for 22-23) v2.a</a:t>
            </a:r>
          </a:p>
        </p:txBody>
      </p:sp>
      <p:sp>
        <p:nvSpPr>
          <p:cNvPr id="5" name="Slide Number Placeholder 4"/>
          <p:cNvSpPr>
            <a:spLocks noGrp="1"/>
          </p:cNvSpPr>
          <p:nvPr>
            <p:ph type="sldNum" sz="quarter" idx="12"/>
          </p:nvPr>
        </p:nvSpPr>
        <p:spPr/>
        <p:txBody>
          <a:bodyPr/>
          <a:lstStyle/>
          <a:p>
            <a:fld id="{946565EE-6D06-4FE9-982E-616E3F73370E}" type="slidenum">
              <a:rPr lang="en-US" altLang="en-US" smtClean="0"/>
              <a:pPr/>
              <a:t>49</a:t>
            </a:fld>
            <a:endParaRPr lang="en-US" altLang="en-US" dirty="0"/>
          </a:p>
        </p:txBody>
      </p:sp>
    </p:spTree>
    <p:extLst>
      <p:ext uri="{BB962C8B-B14F-4D97-AF65-F5344CB8AC3E}">
        <p14:creationId xmlns:p14="http://schemas.microsoft.com/office/powerpoint/2010/main" val="298444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a:ea typeface="SimSun" pitchFamily="2" charset="-122"/>
              </a:rPr>
              <a:t>Example</a:t>
            </a:r>
            <a:endParaRPr lang="en-US" altLang="en-US"/>
          </a:p>
        </p:txBody>
      </p:sp>
      <p:sp>
        <p:nvSpPr>
          <p:cNvPr id="7173" name="Rectangle 3"/>
          <p:cNvSpPr>
            <a:spLocks noGrp="1" noChangeArrowheads="1"/>
          </p:cNvSpPr>
          <p:nvPr>
            <p:ph idx="1"/>
          </p:nvPr>
        </p:nvSpPr>
        <p:spPr/>
        <p:txBody>
          <a:bodyPr/>
          <a:lstStyle/>
          <a:p>
            <a:pPr eaLnBrk="1" hangingPunct="1"/>
            <a:r>
              <a:rPr lang="en-US" altLang="zh-CN">
                <a:ea typeface="SimSun" pitchFamily="2" charset="-122"/>
              </a:rPr>
              <a:t>What are the detection rate and false positive rate here?</a:t>
            </a:r>
          </a:p>
          <a:p>
            <a:pPr lvl="1" eaLnBrk="1" hangingPunct="1"/>
            <a:endParaRPr lang="en-US" altLang="zh-CN">
              <a:ea typeface="SimSun" pitchFamily="2" charset="-122"/>
            </a:endParaRPr>
          </a:p>
          <a:p>
            <a:pPr lvl="1" eaLnBrk="1" hangingPunct="1"/>
            <a:r>
              <a:rPr lang="en-US" altLang="zh-CN">
                <a:ea typeface="SimSun" pitchFamily="2" charset="-122"/>
              </a:rPr>
              <a:t>Answer</a:t>
            </a:r>
          </a:p>
          <a:p>
            <a:pPr lvl="2" eaLnBrk="1" hangingPunct="1"/>
            <a:r>
              <a:rPr lang="en-US" altLang="zh-CN">
                <a:ea typeface="SimSun" pitchFamily="2" charset="-122"/>
              </a:rPr>
              <a:t>detection rate=(6/9)*100%</a:t>
            </a:r>
          </a:p>
          <a:p>
            <a:pPr lvl="2" eaLnBrk="1" hangingPunct="1"/>
            <a:r>
              <a:rPr lang="en-US" altLang="zh-CN">
                <a:ea typeface="SimSun" pitchFamily="2" charset="-122"/>
              </a:rPr>
              <a:t>false positive rate=(1/7)*100%</a:t>
            </a:r>
          </a:p>
          <a:p>
            <a:pPr lvl="2" eaLnBrk="1" hangingPunct="1"/>
            <a:endParaRPr lang="en-US" altLang="en-US"/>
          </a:p>
        </p:txBody>
      </p:sp>
      <p:sp>
        <p:nvSpPr>
          <p:cNvPr id="22" name="Footer Placeholder 4"/>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7171"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3A0FCDCD-ABDC-4F66-9CD7-F7D7EB1DB723}" type="slidenum">
              <a:rPr lang="en-US" altLang="en-US" sz="1200">
                <a:latin typeface="Garamond" pitchFamily="18" charset="0"/>
              </a:rPr>
              <a:pPr eaLnBrk="1" hangingPunct="1">
                <a:spcBef>
                  <a:spcPct val="0"/>
                </a:spcBef>
                <a:buClrTx/>
                <a:buSzTx/>
                <a:buFontTx/>
                <a:buNone/>
              </a:pPr>
              <a:t>5</a:t>
            </a:fld>
            <a:endParaRPr lang="en-US" altLang="en-US" sz="1200">
              <a:latin typeface="Garamond" pitchFamily="18" charset="0"/>
            </a:endParaRPr>
          </a:p>
        </p:txBody>
      </p:sp>
      <p:pic>
        <p:nvPicPr>
          <p:cNvPr id="71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7432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5" name="Rectangle 5"/>
          <p:cNvSpPr>
            <a:spLocks noChangeArrowheads="1"/>
          </p:cNvSpPr>
          <p:nvPr/>
        </p:nvSpPr>
        <p:spPr bwMode="auto">
          <a:xfrm>
            <a:off x="6781800" y="3200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76" name="Rectangle 6"/>
          <p:cNvSpPr>
            <a:spLocks noChangeArrowheads="1"/>
          </p:cNvSpPr>
          <p:nvPr/>
        </p:nvSpPr>
        <p:spPr bwMode="auto">
          <a:xfrm>
            <a:off x="6934200" y="3810000"/>
            <a:ext cx="3810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77" name="Rectangle 7"/>
          <p:cNvSpPr>
            <a:spLocks noChangeArrowheads="1"/>
          </p:cNvSpPr>
          <p:nvPr/>
        </p:nvSpPr>
        <p:spPr bwMode="auto">
          <a:xfrm>
            <a:off x="7696200" y="31242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78" name="Rectangle 10"/>
          <p:cNvSpPr>
            <a:spLocks noChangeArrowheads="1"/>
          </p:cNvSpPr>
          <p:nvPr/>
        </p:nvSpPr>
        <p:spPr bwMode="auto">
          <a:xfrm>
            <a:off x="7315200" y="3352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79" name="Rectangle 11"/>
          <p:cNvSpPr>
            <a:spLocks noChangeArrowheads="1"/>
          </p:cNvSpPr>
          <p:nvPr/>
        </p:nvSpPr>
        <p:spPr bwMode="auto">
          <a:xfrm>
            <a:off x="7467600" y="3810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80" name="Rectangle 13"/>
          <p:cNvSpPr>
            <a:spLocks noChangeArrowheads="1"/>
          </p:cNvSpPr>
          <p:nvPr/>
        </p:nvSpPr>
        <p:spPr bwMode="auto">
          <a:xfrm>
            <a:off x="6172200" y="3962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81" name="Rectangle 14"/>
          <p:cNvSpPr>
            <a:spLocks noChangeArrowheads="1"/>
          </p:cNvSpPr>
          <p:nvPr/>
        </p:nvSpPr>
        <p:spPr bwMode="auto">
          <a:xfrm>
            <a:off x="7467600" y="44196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7182" name="Text Box 15"/>
          <p:cNvSpPr txBox="1">
            <a:spLocks noChangeArrowheads="1"/>
          </p:cNvSpPr>
          <p:nvPr/>
        </p:nvSpPr>
        <p:spPr bwMode="auto">
          <a:xfrm>
            <a:off x="6248400" y="5105400"/>
            <a:ext cx="220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False positive result</a:t>
            </a:r>
            <a:endParaRPr lang="en-US" altLang="en-US" sz="1800"/>
          </a:p>
        </p:txBody>
      </p:sp>
      <p:sp>
        <p:nvSpPr>
          <p:cNvPr id="7183" name="Line 16"/>
          <p:cNvSpPr>
            <a:spLocks noChangeShapeType="1"/>
          </p:cNvSpPr>
          <p:nvPr/>
        </p:nvSpPr>
        <p:spPr bwMode="auto">
          <a:xfrm flipV="1">
            <a:off x="7315200" y="4724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Text Box 17"/>
          <p:cNvSpPr txBox="1">
            <a:spLocks noChangeArrowheads="1"/>
          </p:cNvSpPr>
          <p:nvPr/>
        </p:nvSpPr>
        <p:spPr bwMode="auto">
          <a:xfrm>
            <a:off x="3629025" y="2138363"/>
            <a:ext cx="243840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dirty="0"/>
              <a:t>6 faces correctly detected in the picture, 9 actually faces exist in the image</a:t>
            </a:r>
          </a:p>
        </p:txBody>
      </p:sp>
      <p:sp>
        <p:nvSpPr>
          <p:cNvPr id="7185" name="Line 18"/>
          <p:cNvSpPr>
            <a:spLocks noChangeShapeType="1"/>
          </p:cNvSpPr>
          <p:nvPr/>
        </p:nvSpPr>
        <p:spPr bwMode="auto">
          <a:xfrm flipH="1">
            <a:off x="3629025" y="2438400"/>
            <a:ext cx="85725" cy="1181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Text Box 19"/>
          <p:cNvSpPr txBox="1">
            <a:spLocks noChangeArrowheads="1"/>
          </p:cNvSpPr>
          <p:nvPr/>
        </p:nvSpPr>
        <p:spPr bwMode="auto">
          <a:xfrm>
            <a:off x="3870325" y="4532313"/>
            <a:ext cx="214947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7 windows reported to have faces , but in 1 window it is not a face</a:t>
            </a:r>
          </a:p>
        </p:txBody>
      </p:sp>
      <p:sp>
        <p:nvSpPr>
          <p:cNvPr id="7187" name="Line 20"/>
          <p:cNvSpPr>
            <a:spLocks noChangeShapeType="1"/>
          </p:cNvSpPr>
          <p:nvPr/>
        </p:nvSpPr>
        <p:spPr bwMode="auto">
          <a:xfrm flipV="1">
            <a:off x="5867400" y="4572000"/>
            <a:ext cx="1524000" cy="152400"/>
          </a:xfrm>
          <a:prstGeom prst="line">
            <a:avLst/>
          </a:prstGeom>
          <a:noFill/>
          <a:ln w="60325">
            <a:solidFill>
              <a:srgbClr val="0070C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 name="Line 21"/>
          <p:cNvSpPr>
            <a:spLocks noChangeShapeType="1"/>
          </p:cNvSpPr>
          <p:nvPr/>
        </p:nvSpPr>
        <p:spPr bwMode="auto">
          <a:xfrm flipV="1">
            <a:off x="4267200" y="4493911"/>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457200" y="304800"/>
            <a:ext cx="8229600" cy="1143000"/>
          </a:xfrm>
        </p:spPr>
        <p:txBody>
          <a:bodyPr/>
          <a:lstStyle/>
          <a:p>
            <a:pPr eaLnBrk="1" hangingPunct="1"/>
            <a:r>
              <a:rPr lang="en-US" altLang="en-US"/>
              <a:t>References</a:t>
            </a:r>
          </a:p>
        </p:txBody>
      </p:sp>
      <p:sp>
        <p:nvSpPr>
          <p:cNvPr id="45061" name="Rectangle 3"/>
          <p:cNvSpPr>
            <a:spLocks noGrp="1" noChangeArrowheads="1"/>
          </p:cNvSpPr>
          <p:nvPr>
            <p:ph idx="1"/>
          </p:nvPr>
        </p:nvSpPr>
        <p:spPr/>
        <p:txBody>
          <a:bodyPr/>
          <a:lstStyle/>
          <a:p>
            <a:pPr marL="609600" indent="-609600" eaLnBrk="1" hangingPunct="1">
              <a:lnSpc>
                <a:spcPct val="80000"/>
              </a:lnSpc>
              <a:buFont typeface="Garamond" pitchFamily="18" charset="0"/>
              <a:buAutoNum type="arabicPeriod"/>
            </a:pPr>
            <a:r>
              <a:rPr lang="en-US" altLang="zh-CN" sz="1500">
                <a:ea typeface="SimSun" pitchFamily="2" charset="-122"/>
              </a:rPr>
              <a:t>[viola2004] Paul A. Viola, Michael J. Jones: Robust Real-Time Face Detection. International Journal of Computer Vision 57(2): 137-154 (2004) (PDF: http://citeseerx.ist.psu.edu/viewdoc/download?doi=10.1.1.137.4879&amp;rep=rep1&amp;type=pdf )</a:t>
            </a:r>
          </a:p>
          <a:p>
            <a:pPr marL="609600" indent="-609600" eaLnBrk="1" hangingPunct="1">
              <a:lnSpc>
                <a:spcPct val="80000"/>
              </a:lnSpc>
              <a:buFont typeface="Garamond" pitchFamily="18" charset="0"/>
              <a:buAutoNum type="arabicPeriod"/>
            </a:pPr>
            <a:r>
              <a:rPr lang="en-US" altLang="zh-CN" sz="1500">
                <a:ea typeface="SimSun" pitchFamily="2" charset="-122"/>
              </a:rPr>
              <a:t>[viola2001] Paul A. Viola, Michael J. Jones, Rapid object detection using a boosted cascade of simple features CVPR 2001 (PDF: http://research.microsoft.com/en-us/um/people/viola/Pubs/Detect/violaJones_CVPR2001.pdf)</a:t>
            </a:r>
          </a:p>
          <a:p>
            <a:pPr marL="609600" indent="-609600" eaLnBrk="1" hangingPunct="1">
              <a:lnSpc>
                <a:spcPct val="80000"/>
              </a:lnSpc>
              <a:buFont typeface="Garamond" pitchFamily="18" charset="0"/>
              <a:buAutoNum type="arabicPeriod"/>
            </a:pPr>
            <a:r>
              <a:rPr lang="en-US" altLang="zh-CN" sz="1500">
                <a:ea typeface="SimSun" pitchFamily="2" charset="-122"/>
              </a:rPr>
              <a:t>[Lazebnik09 ] www.cs.unc.edu/~lazebnik/spring09/lec23_face_detection.ppt </a:t>
            </a:r>
          </a:p>
          <a:p>
            <a:pPr marL="609600" indent="-609600" eaLnBrk="1" hangingPunct="1">
              <a:lnSpc>
                <a:spcPct val="80000"/>
              </a:lnSpc>
              <a:buFont typeface="Garamond" pitchFamily="18" charset="0"/>
              <a:buAutoNum type="arabicPeriod"/>
            </a:pPr>
            <a:r>
              <a:rPr lang="en-US" altLang="zh-CN" sz="1500">
                <a:ea typeface="SimSun" pitchFamily="2" charset="-122"/>
              </a:rPr>
              <a:t>[stackoverflow] http://stackoverflow.com/questions/1707620/viola-jones-face-detection-claims-180k-features </a:t>
            </a:r>
          </a:p>
          <a:p>
            <a:pPr marL="609600" indent="-609600" eaLnBrk="1" hangingPunct="1">
              <a:lnSpc>
                <a:spcPct val="80000"/>
              </a:lnSpc>
              <a:buFont typeface="Garamond" pitchFamily="18" charset="0"/>
              <a:buAutoNum type="arabicPeriod"/>
            </a:pPr>
            <a:r>
              <a:rPr lang="en-US" altLang="zh-CN" sz="1500">
                <a:ea typeface="SimSun" pitchFamily="2" charset="-122"/>
              </a:rPr>
              <a:t>[Jensen 2008 ] Ole Helvig Jensen," Implementing the Viola-Jones Face Detection Algorithm "Kongens Lyngby 2008 “, IMM-M.Sc.-2008-93,Technical University of Denmark Informatics and Mathematical Modeling</a:t>
            </a:r>
          </a:p>
          <a:p>
            <a:pPr marL="609600" indent="-609600" eaLnBrk="1" hangingPunct="1">
              <a:lnSpc>
                <a:spcPct val="80000"/>
              </a:lnSpc>
              <a:buFont typeface="Garamond" pitchFamily="18" charset="0"/>
              <a:buAutoNum type="arabicPeriod"/>
            </a:pPr>
            <a:r>
              <a:rPr lang="en-US" altLang="zh-CN" sz="1500">
                <a:ea typeface="SimSun" pitchFamily="2" charset="-122"/>
              </a:rPr>
              <a:t>[smyth2007] Face detection using the viola Jones method ppt, UL Irvine (lecture notes of CS175 Fall 2007)</a:t>
            </a:r>
          </a:p>
          <a:p>
            <a:pPr marL="609600" indent="-609600" eaLnBrk="1" hangingPunct="1">
              <a:lnSpc>
                <a:spcPct val="80000"/>
              </a:lnSpc>
              <a:buFont typeface="Garamond" pitchFamily="18" charset="0"/>
              <a:buAutoNum type="arabicPeriod"/>
            </a:pPr>
            <a:r>
              <a:rPr lang="en-US" altLang="zh-CN" sz="1500">
                <a:ea typeface="SimSun" pitchFamily="2" charset="-122"/>
              </a:rPr>
              <a:t>[yu tm ]http://aimm02.cse.ttu.edu.tw/class_2009_1/PR/Lecture%207/Adaboost.ppt</a:t>
            </a:r>
          </a:p>
          <a:p>
            <a:pPr marL="609600" indent="-609600" eaLnBrk="1" hangingPunct="1">
              <a:lnSpc>
                <a:spcPct val="80000"/>
              </a:lnSpc>
              <a:buFont typeface="Garamond" pitchFamily="18" charset="0"/>
              <a:buAutoNum type="arabicPeriod"/>
            </a:pPr>
            <a:r>
              <a:rPr lang="en-US" altLang="zh-CN" sz="1500">
                <a:ea typeface="SimSun" pitchFamily="2" charset="-122"/>
              </a:rPr>
              <a:t>[</a:t>
            </a:r>
            <a:r>
              <a:rPr lang="en-US" altLang="en-US" sz="1500"/>
              <a:t>stackoverflow</a:t>
            </a:r>
            <a:r>
              <a:rPr lang="en-US" altLang="zh-CN" sz="1500">
                <a:ea typeface="SimSun" pitchFamily="2" charset="-122"/>
              </a:rPr>
              <a:t>] </a:t>
            </a:r>
            <a:r>
              <a:rPr lang="en-US" altLang="en-US" sz="1500"/>
              <a:t>http://stackoverflow.com/questions/1707620/viola-jones-face-detection-claims-180k-features</a:t>
            </a:r>
          </a:p>
          <a:p>
            <a:pPr marL="609600" indent="-609600" eaLnBrk="1" hangingPunct="1">
              <a:lnSpc>
                <a:spcPct val="80000"/>
              </a:lnSpc>
            </a:pPr>
            <a:endParaRPr lang="en-US" altLang="en-US" sz="1500"/>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45059"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B7F395AC-9624-473F-B3E1-402F93227CC7}" type="slidenum">
              <a:rPr lang="en-US" altLang="en-US" sz="1200">
                <a:latin typeface="Garamond" pitchFamily="18" charset="0"/>
              </a:rPr>
              <a:pPr eaLnBrk="1" hangingPunct="1">
                <a:spcBef>
                  <a:spcPct val="0"/>
                </a:spcBef>
                <a:buClrTx/>
                <a:buSzTx/>
                <a:buFontTx/>
                <a:buNone/>
              </a:pPr>
              <a:t>50</a:t>
            </a:fld>
            <a:endParaRPr lang="en-US" altLang="en-US" sz="1200">
              <a:latin typeface="Garamond"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eaLnBrk="1" hangingPunct="1"/>
            <a:r>
              <a:rPr lang="en-US" altLang="en-US"/>
              <a:t>Appendix1</a:t>
            </a:r>
          </a:p>
        </p:txBody>
      </p:sp>
      <p:sp>
        <p:nvSpPr>
          <p:cNvPr id="46085" name="Rectangle 5"/>
          <p:cNvSpPr>
            <a:spLocks noGrp="1" noChangeArrowheads="1"/>
          </p:cNvSpPr>
          <p:nvPr>
            <p:ph type="subTitle" idx="1"/>
          </p:nvPr>
        </p:nvSpPr>
        <p:spPr/>
        <p:txBody>
          <a:bodyPr/>
          <a:lstStyle/>
          <a:p>
            <a:pPr eaLnBrk="1" hangingPunct="1"/>
            <a:r>
              <a:rPr lang="en-US" altLang="en-US"/>
              <a:t>Advanced topics</a:t>
            </a:r>
          </a:p>
        </p:txBody>
      </p:sp>
      <p:sp>
        <p:nvSpPr>
          <p:cNvPr id="5" name="Rectangle 5"/>
          <p:cNvSpPr>
            <a:spLocks noGrp="1" noChangeArrowheads="1"/>
          </p:cNvSpPr>
          <p:nvPr>
            <p:ph type="ftr" sz="quarter" idx="11"/>
          </p:nvPr>
        </p:nvSpPr>
        <p:spPr/>
        <p:txBody>
          <a:bodyPr/>
          <a:lstStyle/>
          <a:p>
            <a:pPr>
              <a:defRPr/>
            </a:pPr>
            <a:r>
              <a:rPr lang="en-US" altLang="zh-CN"/>
              <a:t>Object recogntiion (for 22-23) v2.a</a:t>
            </a:r>
          </a:p>
        </p:txBody>
      </p:sp>
      <p:sp>
        <p:nvSpPr>
          <p:cNvPr id="46083" name="Rectangle 6"/>
          <p:cNvSpPr>
            <a:spLocks noGrp="1" noChangeArrowheads="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1F81D6B-FDAC-43EE-BDA6-0BEFE624497C}" type="slidenum">
              <a:rPr lang="en-US" altLang="en-US" sz="1200">
                <a:latin typeface="Garamond" pitchFamily="18" charset="0"/>
              </a:rPr>
              <a:pPr eaLnBrk="1" hangingPunct="1">
                <a:spcBef>
                  <a:spcPct val="0"/>
                </a:spcBef>
                <a:buClrTx/>
                <a:buSzTx/>
                <a:buFontTx/>
                <a:buNone/>
              </a:pPr>
              <a:t>51</a:t>
            </a:fld>
            <a:endParaRPr lang="en-US" altLang="en-US" sz="1200">
              <a:latin typeface="Garamond"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ctrTitle"/>
          </p:nvPr>
        </p:nvSpPr>
        <p:spPr/>
        <p:txBody>
          <a:bodyPr/>
          <a:lstStyle/>
          <a:p>
            <a:pPr eaLnBrk="1" hangingPunct="1"/>
            <a:r>
              <a:rPr lang="en-US" altLang="en-US"/>
              <a:t>Training</a:t>
            </a:r>
          </a:p>
        </p:txBody>
      </p:sp>
      <p:sp>
        <p:nvSpPr>
          <p:cNvPr id="47109" name="Rectangle 3"/>
          <p:cNvSpPr>
            <a:spLocks noGrp="1" noChangeArrowheads="1"/>
          </p:cNvSpPr>
          <p:nvPr>
            <p:ph type="subTitle" idx="1"/>
          </p:nvPr>
        </p:nvSpPr>
        <p:spPr/>
        <p:txBody>
          <a:bodyPr/>
          <a:lstStyle/>
          <a:p>
            <a:pPr eaLnBrk="1" hangingPunct="1"/>
            <a:r>
              <a:rPr lang="en-US" altLang="en-US"/>
              <a:t>The face </a:t>
            </a:r>
            <a:r>
              <a:rPr lang="en-US" altLang="zh-CN">
                <a:ea typeface="SimSun" pitchFamily="2" charset="-122"/>
              </a:rPr>
              <a:t>A</a:t>
            </a:r>
            <a:r>
              <a:rPr lang="en-US" altLang="en-US"/>
              <a:t>daboost detection system</a:t>
            </a:r>
          </a:p>
        </p:txBody>
      </p:sp>
      <p:sp>
        <p:nvSpPr>
          <p:cNvPr id="5" name="Rectangle 5"/>
          <p:cNvSpPr>
            <a:spLocks noGrp="1" noChangeArrowheads="1"/>
          </p:cNvSpPr>
          <p:nvPr>
            <p:ph type="ftr" sz="quarter" idx="11"/>
          </p:nvPr>
        </p:nvSpPr>
        <p:spPr/>
        <p:txBody>
          <a:bodyPr/>
          <a:lstStyle/>
          <a:p>
            <a:pPr>
              <a:defRPr/>
            </a:pPr>
            <a:r>
              <a:rPr lang="en-US" altLang="zh-CN"/>
              <a:t>Object recogntiion (for 22-23) v2.a</a:t>
            </a:r>
          </a:p>
        </p:txBody>
      </p:sp>
      <p:sp>
        <p:nvSpPr>
          <p:cNvPr id="47107" name="Rectangle 6"/>
          <p:cNvSpPr>
            <a:spLocks noGrp="1" noChangeArrowheads="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B2EFBEF-6C54-47DA-B1B8-65FBF2F680EC}" type="slidenum">
              <a:rPr lang="en-US" altLang="en-US" sz="1200">
                <a:latin typeface="Garamond" pitchFamily="18" charset="0"/>
              </a:rPr>
              <a:pPr eaLnBrk="1" hangingPunct="1">
                <a:spcBef>
                  <a:spcPct val="0"/>
                </a:spcBef>
                <a:buClrTx/>
                <a:buSzTx/>
                <a:buFontTx/>
                <a:buNone/>
              </a:pPr>
              <a:t>52</a:t>
            </a:fld>
            <a:endParaRPr lang="en-US" altLang="en-US" sz="1200">
              <a:latin typeface="Garamond"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410200" y="914400"/>
            <a:ext cx="3505200" cy="1139825"/>
          </a:xfrm>
        </p:spPr>
        <p:txBody>
          <a:bodyPr>
            <a:normAutofit fontScale="90000"/>
          </a:bodyPr>
          <a:lstStyle/>
          <a:p>
            <a:pPr eaLnBrk="1" hangingPunct="1"/>
            <a:r>
              <a:rPr lang="en-US" altLang="en-US" sz="2500"/>
              <a:t>Adaboost face detection Training algorithm [Jensen 2008 ]</a:t>
            </a:r>
            <a:r>
              <a:rPr lang="en-US" altLang="en-US" sz="3400"/>
              <a:t> </a:t>
            </a:r>
          </a:p>
        </p:txBody>
      </p:sp>
      <p:sp>
        <p:nvSpPr>
          <p:cNvPr id="48133" name="Rectangle 3"/>
          <p:cNvSpPr>
            <a:spLocks noGrp="1" noChangeArrowheads="1"/>
          </p:cNvSpPr>
          <p:nvPr>
            <p:ph type="body" sz="half" idx="1"/>
          </p:nvPr>
        </p:nvSpPr>
        <p:spPr/>
        <p:txBody>
          <a:bodyPr/>
          <a:lstStyle/>
          <a:p>
            <a:pPr eaLnBrk="1" hangingPunct="1"/>
            <a:r>
              <a:rPr lang="en-US" altLang="en-US" sz="2600"/>
              <a:t> </a:t>
            </a:r>
          </a:p>
        </p:txBody>
      </p:sp>
      <p:graphicFrame>
        <p:nvGraphicFramePr>
          <p:cNvPr id="48134" name="Object 4"/>
          <p:cNvGraphicFramePr>
            <a:graphicFrameLocks noGrp="1" noChangeAspect="1"/>
          </p:cNvGraphicFramePr>
          <p:nvPr>
            <p:ph sz="quarter" idx="2"/>
            <p:extLst>
              <p:ext uri="{D42A27DB-BD31-4B8C-83A1-F6EECF244321}">
                <p14:modId xmlns:p14="http://schemas.microsoft.com/office/powerpoint/2010/main" val="1837184423"/>
              </p:ext>
            </p:extLst>
          </p:nvPr>
        </p:nvGraphicFramePr>
        <p:xfrm>
          <a:off x="533400" y="152400"/>
          <a:ext cx="6842125" cy="6483350"/>
        </p:xfrm>
        <a:graphic>
          <a:graphicData uri="http://schemas.openxmlformats.org/presentationml/2006/ole">
            <mc:AlternateContent xmlns:mc="http://schemas.openxmlformats.org/markup-compatibility/2006">
              <mc:Choice xmlns:v="urn:schemas-microsoft-com:vml" Requires="v">
                <p:oleObj spid="_x0000_s2060" name="Equation" r:id="rId3" imgW="5079960" imgH="4813200" progId="Equation.3">
                  <p:embed/>
                </p:oleObj>
              </mc:Choice>
              <mc:Fallback>
                <p:oleObj name="Equation" r:id="rId3" imgW="5079960" imgH="4813200" progId="Equation.3">
                  <p:embed/>
                  <p:pic>
                    <p:nvPicPr>
                      <p:cNvPr id="0" name="Object 4"/>
                      <p:cNvPicPr>
                        <a:picLocks noChangeAspect="1" noChangeArrowheads="1"/>
                      </p:cNvPicPr>
                      <p:nvPr/>
                    </p:nvPicPr>
                    <p:blipFill>
                      <a:blip r:embed="rId4"/>
                      <a:srcRect/>
                      <a:stretch>
                        <a:fillRect/>
                      </a:stretch>
                    </p:blipFill>
                    <p:spPr bwMode="auto">
                      <a:xfrm>
                        <a:off x="533400" y="152400"/>
                        <a:ext cx="6842125" cy="648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6"/>
          <p:cNvSpPr>
            <a:spLocks noGrp="1"/>
          </p:cNvSpPr>
          <p:nvPr>
            <p:ph type="ftr" sz="quarter" idx="11"/>
          </p:nvPr>
        </p:nvSpPr>
        <p:spPr>
          <a:xfrm>
            <a:off x="6248400" y="6492875"/>
            <a:ext cx="2895600" cy="365125"/>
          </a:xfrm>
        </p:spPr>
        <p:txBody>
          <a:bodyPr/>
          <a:lstStyle/>
          <a:p>
            <a:pPr>
              <a:defRPr/>
            </a:pPr>
            <a:r>
              <a:rPr lang="en-US" altLang="zh-CN"/>
              <a:t>Object recogntiion (for 22-23) v2.a</a:t>
            </a:r>
            <a:endParaRPr lang="en-US" altLang="zh-CN" dirty="0"/>
          </a:p>
        </p:txBody>
      </p:sp>
      <p:sp>
        <p:nvSpPr>
          <p:cNvPr id="48131" name="Slide Number Placeholder 7"/>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D71ED3C-CF02-4888-AA13-64C1CE3AC506}" type="slidenum">
              <a:rPr lang="en-US" altLang="en-US" sz="1200">
                <a:latin typeface="Garamond" pitchFamily="18" charset="0"/>
              </a:rPr>
              <a:pPr eaLnBrk="1" hangingPunct="1">
                <a:spcBef>
                  <a:spcPct val="0"/>
                </a:spcBef>
                <a:buClrTx/>
                <a:buSzTx/>
                <a:buFontTx/>
                <a:buNone/>
              </a:pPr>
              <a:t>53</a:t>
            </a:fld>
            <a:endParaRPr lang="en-US" altLang="en-US" sz="1200">
              <a:latin typeface="Garamond"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altLang="en-US" sz="3400"/>
              <a:t>Inside the main loop for training</a:t>
            </a:r>
            <a:br>
              <a:rPr lang="en-US" altLang="en-US" sz="3400"/>
            </a:br>
            <a:r>
              <a:rPr lang="en-US" altLang="en-US" sz="3400"/>
              <a:t>For t=1,…T</a:t>
            </a:r>
            <a:br>
              <a:rPr lang="en-US" altLang="en-US" sz="3400"/>
            </a:br>
            <a:endParaRPr lang="en-US" altLang="en-US" sz="3400"/>
          </a:p>
        </p:txBody>
      </p:sp>
      <p:sp>
        <p:nvSpPr>
          <p:cNvPr id="49157" name="Rectangle 3"/>
          <p:cNvSpPr>
            <a:spLocks noGrp="1" noChangeArrowheads="1"/>
          </p:cNvSpPr>
          <p:nvPr>
            <p:ph type="body" sz="half" idx="1"/>
          </p:nvPr>
        </p:nvSpPr>
        <p:spPr>
          <a:xfrm>
            <a:off x="457200" y="1600200"/>
            <a:ext cx="4800600" cy="4530725"/>
          </a:xfrm>
        </p:spPr>
        <p:txBody>
          <a:bodyPr/>
          <a:lstStyle/>
          <a:p>
            <a:pPr eaLnBrk="1" hangingPunct="1"/>
            <a:r>
              <a:rPr lang="en-US" altLang="en-US" sz="2600"/>
              <a:t>Step1</a:t>
            </a:r>
          </a:p>
          <a:p>
            <a:pPr lvl="1" eaLnBrk="1" hangingPunct="1"/>
            <a:r>
              <a:rPr lang="en-US" altLang="en-US" sz="2200"/>
              <a:t>Init all weights </a:t>
            </a:r>
          </a:p>
          <a:p>
            <a:pPr lvl="1" eaLnBrk="1" hangingPunct="1"/>
            <a:r>
              <a:rPr lang="en-US" altLang="en-US" sz="2200" i="1"/>
              <a:t>Same weights all for samples at t=1</a:t>
            </a:r>
          </a:p>
        </p:txBody>
      </p:sp>
      <p:sp>
        <p:nvSpPr>
          <p:cNvPr id="5" name="Footer Placeholder 5"/>
          <p:cNvSpPr>
            <a:spLocks noGrp="1"/>
          </p:cNvSpPr>
          <p:nvPr>
            <p:ph type="ftr" sz="quarter" idx="11"/>
          </p:nvPr>
        </p:nvSpPr>
        <p:spPr/>
        <p:txBody>
          <a:bodyPr/>
          <a:lstStyle/>
          <a:p>
            <a:pPr>
              <a:defRPr/>
            </a:pPr>
            <a:r>
              <a:rPr lang="en-US" altLang="zh-CN"/>
              <a:t>Object recogntiion (for 22-23) v2.a</a:t>
            </a:r>
          </a:p>
        </p:txBody>
      </p:sp>
      <p:sp>
        <p:nvSpPr>
          <p:cNvPr id="4915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F02F3036-C110-42BD-B10E-E9CC9381FD37}" type="slidenum">
              <a:rPr lang="en-US" altLang="en-US" sz="1200">
                <a:latin typeface="Garamond" pitchFamily="18" charset="0"/>
              </a:rPr>
              <a:pPr eaLnBrk="1" hangingPunct="1">
                <a:spcBef>
                  <a:spcPct val="0"/>
                </a:spcBef>
                <a:buClrTx/>
                <a:buSzTx/>
                <a:buFontTx/>
                <a:buNone/>
              </a:pPr>
              <a:t>54</a:t>
            </a:fld>
            <a:endParaRPr lang="en-US" altLang="en-US" sz="1200">
              <a:latin typeface="Garamond"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pPr algn="l" eaLnBrk="1" hangingPunct="1"/>
            <a:r>
              <a:rPr lang="en-US" altLang="en-US" sz="2500" dirty="0"/>
              <a:t>Inside the main loop for training</a:t>
            </a:r>
            <a:br>
              <a:rPr lang="en-US" altLang="en-US" sz="2500" dirty="0"/>
            </a:br>
            <a:r>
              <a:rPr lang="en-US" altLang="en-US" sz="2500" dirty="0"/>
              <a:t>For t=1,…T</a:t>
            </a:r>
            <a:br>
              <a:rPr lang="en-US" altLang="en-US" sz="2500" dirty="0"/>
            </a:br>
            <a:r>
              <a:rPr lang="en-US" altLang="en-US" sz="2500" dirty="0"/>
              <a:t>-assume at stage </a:t>
            </a:r>
            <a:r>
              <a:rPr lang="en-US" altLang="en-US" sz="2500" i="1" dirty="0"/>
              <a:t>t</a:t>
            </a:r>
          </a:p>
        </p:txBody>
      </p:sp>
      <p:sp>
        <p:nvSpPr>
          <p:cNvPr id="50181" name="Rectangle 3"/>
          <p:cNvSpPr>
            <a:spLocks noGrp="1" noChangeArrowheads="1"/>
          </p:cNvSpPr>
          <p:nvPr>
            <p:ph type="body" sz="half" idx="1"/>
          </p:nvPr>
        </p:nvSpPr>
        <p:spPr>
          <a:xfrm>
            <a:off x="457200" y="1600200"/>
            <a:ext cx="8077200" cy="4530725"/>
          </a:xfrm>
        </p:spPr>
        <p:txBody>
          <a:bodyPr/>
          <a:lstStyle/>
          <a:p>
            <a:pPr eaLnBrk="1" hangingPunct="1"/>
            <a:r>
              <a:rPr lang="en-US" altLang="en-US" sz="2600" dirty="0"/>
              <a:t>Step2: select the best weak classifier (weak learner)</a:t>
            </a:r>
          </a:p>
          <a:p>
            <a:pPr eaLnBrk="1" hangingPunct="1"/>
            <a:endParaRPr lang="en-US" altLang="en-US" sz="2600" dirty="0"/>
          </a:p>
          <a:p>
            <a:pPr eaLnBrk="1" hangingPunct="1"/>
            <a:r>
              <a:rPr lang="en-US" altLang="en-US" sz="2600" dirty="0"/>
              <a:t>For all f (1,2,3,… </a:t>
            </a:r>
            <a:r>
              <a:rPr lang="en-US" altLang="zh-CN" sz="2600" dirty="0">
                <a:ea typeface="SimSun" pitchFamily="2" charset="-122"/>
              </a:rPr>
              <a:t>162,336 feature set)</a:t>
            </a:r>
          </a:p>
          <a:p>
            <a:pPr eaLnBrk="1" hangingPunct="1"/>
            <a:r>
              <a:rPr lang="en-US" altLang="en-US" sz="2600" dirty="0"/>
              <a:t>   For all p (p=+1 or -1)</a:t>
            </a:r>
          </a:p>
          <a:p>
            <a:pPr lvl="1" eaLnBrk="1" hangingPunct="1"/>
            <a:r>
              <a:rPr lang="en-US" altLang="en-US" sz="2200" dirty="0"/>
              <a:t>For different </a:t>
            </a:r>
            <a:r>
              <a:rPr lang="en-US" altLang="en-US" sz="2200" dirty="0">
                <a:sym typeface="Symbol" pitchFamily="18" charset="2"/>
              </a:rPr>
              <a:t>, ( as low as possible to produce good result)</a:t>
            </a:r>
          </a:p>
          <a:p>
            <a:pPr lvl="2" eaLnBrk="1" hangingPunct="1"/>
            <a:r>
              <a:rPr lang="en-US" altLang="en-US" sz="2000" dirty="0">
                <a:sym typeface="Symbol" pitchFamily="18" charset="2"/>
              </a:rPr>
              <a:t>{</a:t>
            </a:r>
          </a:p>
          <a:p>
            <a:pPr lvl="2" eaLnBrk="1" hangingPunct="1"/>
            <a:endParaRPr lang="en-US" altLang="en-US" sz="2000" dirty="0">
              <a:sym typeface="Symbol" pitchFamily="18" charset="2"/>
            </a:endParaRPr>
          </a:p>
          <a:p>
            <a:pPr lvl="2" eaLnBrk="1" hangingPunct="1"/>
            <a:endParaRPr lang="en-US" altLang="en-US" sz="2000" dirty="0">
              <a:sym typeface="Symbol" pitchFamily="18" charset="2"/>
            </a:endParaRPr>
          </a:p>
          <a:p>
            <a:pPr lvl="2" eaLnBrk="1" hangingPunct="1"/>
            <a:r>
              <a:rPr lang="en-US" altLang="en-US" sz="2000" dirty="0">
                <a:sym typeface="Symbol" pitchFamily="18" charset="2"/>
              </a:rPr>
              <a:t>}</a:t>
            </a:r>
          </a:p>
          <a:p>
            <a:pPr eaLnBrk="1" hangingPunct="1"/>
            <a:endParaRPr lang="en-US" altLang="en-US" sz="2600" dirty="0"/>
          </a:p>
          <a:p>
            <a:pPr lvl="1" eaLnBrk="1" hangingPunct="1"/>
            <a:endParaRPr lang="en-US" altLang="en-US" sz="2200" dirty="0"/>
          </a:p>
        </p:txBody>
      </p:sp>
      <p:graphicFrame>
        <p:nvGraphicFramePr>
          <p:cNvPr id="50182" name="Object 4"/>
          <p:cNvGraphicFramePr>
            <a:graphicFrameLocks noGrp="1" noChangeAspect="1"/>
          </p:cNvGraphicFramePr>
          <p:nvPr>
            <p:ph sz="quarter" idx="2"/>
          </p:nvPr>
        </p:nvGraphicFramePr>
        <p:xfrm>
          <a:off x="2416175" y="4270375"/>
          <a:ext cx="3865563" cy="876300"/>
        </p:xfrm>
        <a:graphic>
          <a:graphicData uri="http://schemas.openxmlformats.org/presentationml/2006/ole">
            <mc:AlternateContent xmlns:mc="http://schemas.openxmlformats.org/markup-compatibility/2006">
              <mc:Choice xmlns:v="urn:schemas-microsoft-com:vml" Requires="v">
                <p:oleObj spid="_x0000_s3104" name="Equation" r:id="rId3" imgW="1905000" imgH="431800" progId="Equation.3">
                  <p:embed/>
                </p:oleObj>
              </mc:Choice>
              <mc:Fallback>
                <p:oleObj name="Equation" r:id="rId3" imgW="1905000" imgH="43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4270375"/>
                        <a:ext cx="386556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5"/>
          <p:cNvGraphicFramePr>
            <a:graphicFrameLocks noGrp="1" noChangeAspect="1"/>
          </p:cNvGraphicFramePr>
          <p:nvPr>
            <p:ph sz="quarter" idx="3"/>
            <p:extLst>
              <p:ext uri="{D42A27DB-BD31-4B8C-83A1-F6EECF244321}">
                <p14:modId xmlns:p14="http://schemas.microsoft.com/office/powerpoint/2010/main" val="2889793604"/>
              </p:ext>
            </p:extLst>
          </p:nvPr>
        </p:nvGraphicFramePr>
        <p:xfrm>
          <a:off x="2286000" y="1905000"/>
          <a:ext cx="4572000" cy="793750"/>
        </p:xfrm>
        <a:graphic>
          <a:graphicData uri="http://schemas.openxmlformats.org/presentationml/2006/ole">
            <mc:AlternateContent xmlns:mc="http://schemas.openxmlformats.org/markup-compatibility/2006">
              <mc:Choice xmlns:v="urn:schemas-microsoft-com:vml" Requires="v">
                <p:oleObj spid="_x0000_s3105" name="Equation" r:id="rId5" imgW="2489200" imgH="431800" progId="Equation.3">
                  <p:embed/>
                </p:oleObj>
              </mc:Choice>
              <mc:Fallback>
                <p:oleObj name="Equation" r:id="rId5" imgW="24892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905000"/>
                        <a:ext cx="4572000" cy="793750"/>
                      </a:xfrm>
                      <a:prstGeom prst="rect">
                        <a:avLst/>
                      </a:prstGeom>
                      <a:noFill/>
                      <a:ln>
                        <a:noFill/>
                      </a:ln>
                      <a:effectLst/>
                    </p:spPr>
                  </p:pic>
                </p:oleObj>
              </mc:Fallback>
            </mc:AlternateContent>
          </a:graphicData>
        </a:graphic>
      </p:graphicFrame>
      <p:sp>
        <p:nvSpPr>
          <p:cNvPr id="10" name="Footer Placeholder 6"/>
          <p:cNvSpPr>
            <a:spLocks noGrp="1"/>
          </p:cNvSpPr>
          <p:nvPr>
            <p:ph type="ftr" sz="quarter" idx="11"/>
          </p:nvPr>
        </p:nvSpPr>
        <p:spPr/>
        <p:txBody>
          <a:bodyPr/>
          <a:lstStyle/>
          <a:p>
            <a:pPr>
              <a:defRPr/>
            </a:pPr>
            <a:r>
              <a:rPr lang="en-US" altLang="zh-CN"/>
              <a:t>Object recogntiion (for 22-23) v2.a</a:t>
            </a:r>
          </a:p>
        </p:txBody>
      </p:sp>
      <p:sp>
        <p:nvSpPr>
          <p:cNvPr id="50179" name="Slide Number Placeholder 7"/>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77A675CD-231D-4090-BE64-3E9E3A2C38DF}" type="slidenum">
              <a:rPr lang="en-US" altLang="en-US" sz="1200">
                <a:latin typeface="Garamond" pitchFamily="18" charset="0"/>
              </a:rPr>
              <a:pPr eaLnBrk="1" hangingPunct="1">
                <a:spcBef>
                  <a:spcPct val="0"/>
                </a:spcBef>
                <a:buClrTx/>
                <a:buSzTx/>
                <a:buFontTx/>
                <a:buNone/>
              </a:pPr>
              <a:t>55</a:t>
            </a:fld>
            <a:endParaRPr lang="en-US" altLang="en-US" sz="1200">
              <a:latin typeface="Garamond" pitchFamily="18" charset="0"/>
            </a:endParaRPr>
          </a:p>
        </p:txBody>
      </p:sp>
      <p:graphicFrame>
        <p:nvGraphicFramePr>
          <p:cNvPr id="50184" name="Object 6"/>
          <p:cNvGraphicFramePr>
            <a:graphicFrameLocks noChangeAspect="1"/>
          </p:cNvGraphicFramePr>
          <p:nvPr/>
        </p:nvGraphicFramePr>
        <p:xfrm>
          <a:off x="1016000" y="5638800"/>
          <a:ext cx="6019800" cy="490538"/>
        </p:xfrm>
        <a:graphic>
          <a:graphicData uri="http://schemas.openxmlformats.org/presentationml/2006/ole">
            <mc:AlternateContent xmlns:mc="http://schemas.openxmlformats.org/markup-compatibility/2006">
              <mc:Choice xmlns:v="urn:schemas-microsoft-com:vml" Requires="v">
                <p:oleObj spid="_x0000_s3106" name="Equation" r:id="rId7" imgW="2959100" imgH="241300" progId="Equation.3">
                  <p:embed/>
                </p:oleObj>
              </mc:Choice>
              <mc:Fallback>
                <p:oleObj name="Equation" r:id="rId7" imgW="29591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 y="5638800"/>
                        <a:ext cx="60198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Text Box 7"/>
          <p:cNvSpPr txBox="1">
            <a:spLocks noChangeArrowheads="1"/>
          </p:cNvSpPr>
          <p:nvPr/>
        </p:nvSpPr>
        <p:spPr bwMode="auto">
          <a:xfrm>
            <a:off x="4479925" y="3922713"/>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Mistakenly classified</a:t>
            </a:r>
          </a:p>
        </p:txBody>
      </p:sp>
      <p:sp>
        <p:nvSpPr>
          <p:cNvPr id="50186" name="AutoShape 8"/>
          <p:cNvSpPr>
            <a:spLocks/>
          </p:cNvSpPr>
          <p:nvPr/>
        </p:nvSpPr>
        <p:spPr bwMode="auto">
          <a:xfrm rot="5400000">
            <a:off x="4991100" y="3314700"/>
            <a:ext cx="304800" cy="2057400"/>
          </a:xfrm>
          <a:prstGeom prst="leftBrace">
            <a:avLst>
              <a:gd name="adj1" fmla="val 562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fontScale="90000"/>
          </a:bodyPr>
          <a:lstStyle/>
          <a:p>
            <a:pPr eaLnBrk="1" hangingPunct="1"/>
            <a:r>
              <a:rPr lang="en-US" altLang="en-US" sz="3800"/>
              <a:t>Step2 : more explanation </a:t>
            </a:r>
            <a:br>
              <a:rPr lang="en-US" altLang="en-US" sz="3800"/>
            </a:br>
            <a:r>
              <a:rPr lang="en-US" altLang="en-US" sz="3400"/>
              <a:t>-assume at stage </a:t>
            </a:r>
            <a:r>
              <a:rPr lang="en-US" altLang="en-US" sz="3400" i="1"/>
              <a:t>t</a:t>
            </a:r>
          </a:p>
        </p:txBody>
      </p:sp>
      <p:sp>
        <p:nvSpPr>
          <p:cNvPr id="51205" name="Rectangle 3"/>
          <p:cNvSpPr>
            <a:spLocks noGrp="1" noChangeArrowheads="1"/>
          </p:cNvSpPr>
          <p:nvPr>
            <p:ph idx="1"/>
          </p:nvPr>
        </p:nvSpPr>
        <p:spPr/>
        <p:txBody>
          <a:bodyPr/>
          <a:lstStyle/>
          <a:p>
            <a:pPr eaLnBrk="1" hangingPunct="1"/>
            <a:r>
              <a:rPr lang="en-US" altLang="en-US" sz="2600" dirty="0"/>
              <a:t>Test every feature in the feature set {1,2,3,… </a:t>
            </a:r>
            <a:r>
              <a:rPr lang="en-US" altLang="zh-CN" sz="2600" dirty="0">
                <a:ea typeface="SimSun" pitchFamily="2" charset="-122"/>
              </a:rPr>
              <a:t>162,336 feature set}</a:t>
            </a:r>
          </a:p>
          <a:p>
            <a:pPr eaLnBrk="1" hangingPunct="1"/>
            <a:r>
              <a:rPr lang="en-US" altLang="en-US" sz="2600" dirty="0"/>
              <a:t>Test different </a:t>
            </a:r>
            <a:r>
              <a:rPr lang="en-US" altLang="en-US" sz="2600" dirty="0" err="1"/>
              <a:t>polairty</a:t>
            </a:r>
            <a:r>
              <a:rPr lang="en-US" altLang="en-US" sz="2600" dirty="0"/>
              <a:t>{+1,-1}: dark/white reversed.</a:t>
            </a:r>
          </a:p>
          <a:p>
            <a:pPr eaLnBrk="1" hangingPunct="1"/>
            <a:r>
              <a:rPr lang="en-US" altLang="en-US" sz="2600" dirty="0"/>
              <a:t>Try different </a:t>
            </a:r>
            <a:r>
              <a:rPr lang="en-US" altLang="en-US" sz="2600" dirty="0">
                <a:sym typeface="Symbol" pitchFamily="18" charset="2"/>
              </a:rPr>
              <a:t> (for simplicity start from 0.4), make it lower to see if performance (recognition, false-positive rates are improved.</a:t>
            </a:r>
          </a:p>
          <a:p>
            <a:pPr eaLnBrk="1" hangingPunct="1"/>
            <a:r>
              <a:rPr lang="en-US" altLang="en-US" sz="2600" dirty="0">
                <a:sym typeface="Symbol" pitchFamily="18" charset="2"/>
              </a:rPr>
              <a:t>Output= {</a:t>
            </a:r>
            <a:r>
              <a:rPr lang="en-US" altLang="en-US" sz="2600" i="1" dirty="0" err="1">
                <a:sym typeface="Symbol" pitchFamily="18" charset="2"/>
              </a:rPr>
              <a:t>f</a:t>
            </a:r>
            <a:r>
              <a:rPr lang="en-US" altLang="en-US" sz="2600" i="1" baseline="-25000" dirty="0" err="1">
                <a:sym typeface="Symbol" pitchFamily="18" charset="2"/>
              </a:rPr>
              <a:t>t</a:t>
            </a:r>
            <a:r>
              <a:rPr lang="en-US" altLang="en-US" sz="2600" dirty="0">
                <a:sym typeface="Symbol" pitchFamily="18" charset="2"/>
              </a:rPr>
              <a:t> (type of feature), </a:t>
            </a:r>
            <a:r>
              <a:rPr lang="en-US" altLang="en-US" sz="2600" i="1" dirty="0" err="1">
                <a:sym typeface="Symbol" pitchFamily="18" charset="2"/>
              </a:rPr>
              <a:t>p</a:t>
            </a:r>
            <a:r>
              <a:rPr lang="en-US" altLang="en-US" sz="2600" i="1" baseline="-25000" dirty="0" err="1">
                <a:sym typeface="Symbol" pitchFamily="18" charset="2"/>
              </a:rPr>
              <a:t>t</a:t>
            </a:r>
            <a:r>
              <a:rPr lang="en-US" altLang="en-US" sz="2600" dirty="0">
                <a:sym typeface="Symbol" pitchFamily="18" charset="2"/>
              </a:rPr>
              <a:t> (polarity), </a:t>
            </a:r>
            <a:r>
              <a:rPr lang="en-US" altLang="en-US" sz="2600" i="1" dirty="0">
                <a:sym typeface="Symbol" pitchFamily="18" charset="2"/>
              </a:rPr>
              <a:t></a:t>
            </a:r>
            <a:r>
              <a:rPr lang="en-US" altLang="en-US" sz="2600" i="1" baseline="-25000" dirty="0">
                <a:sym typeface="Symbol" pitchFamily="18" charset="2"/>
              </a:rPr>
              <a:t>t </a:t>
            </a:r>
            <a:r>
              <a:rPr lang="en-US" altLang="en-US" sz="2600" dirty="0">
                <a:sym typeface="Symbol" pitchFamily="18" charset="2"/>
              </a:rPr>
              <a:t>(threshold)} which give the minimum error </a:t>
            </a:r>
            <a:r>
              <a:rPr lang="en-US" altLang="en-US" sz="2600" i="1" dirty="0" err="1">
                <a:sym typeface="Symbol" pitchFamily="18" charset="2"/>
              </a:rPr>
              <a:t>ɛ</a:t>
            </a:r>
            <a:r>
              <a:rPr lang="en-US" altLang="en-US" sz="2600" i="1" baseline="-25000" dirty="0" err="1">
                <a:sym typeface="Symbol" pitchFamily="18" charset="2"/>
              </a:rPr>
              <a:t>t</a:t>
            </a:r>
            <a:endParaRPr lang="en-US" altLang="en-US" sz="2600" i="1" baseline="-25000" dirty="0">
              <a:sym typeface="Symbol" pitchFamily="18" charset="2"/>
            </a:endParaRPr>
          </a:p>
          <a:p>
            <a:pPr eaLnBrk="1" hangingPunct="1"/>
            <a:r>
              <a:rPr lang="en-US" altLang="en-US" sz="2600" dirty="0">
                <a:sym typeface="Symbol" pitchFamily="18" charset="2"/>
              </a:rPr>
              <a:t>{</a:t>
            </a:r>
            <a:r>
              <a:rPr lang="en-US" altLang="en-US" sz="2600" i="1" dirty="0" err="1">
                <a:sym typeface="Symbol" pitchFamily="18" charset="2"/>
              </a:rPr>
              <a:t>f</a:t>
            </a:r>
            <a:r>
              <a:rPr lang="en-US" altLang="en-US" sz="2600" i="1" baseline="-25000" dirty="0" err="1">
                <a:sym typeface="Symbol" pitchFamily="18" charset="2"/>
              </a:rPr>
              <a:t>t</a:t>
            </a:r>
            <a:r>
              <a:rPr lang="en-US" altLang="en-US" sz="2600" dirty="0">
                <a:sym typeface="Symbol" pitchFamily="18" charset="2"/>
              </a:rPr>
              <a:t> , </a:t>
            </a:r>
            <a:r>
              <a:rPr lang="en-US" altLang="en-US" sz="2600" i="1" dirty="0" err="1">
                <a:sym typeface="Symbol" pitchFamily="18" charset="2"/>
              </a:rPr>
              <a:t>p</a:t>
            </a:r>
            <a:r>
              <a:rPr lang="en-US" altLang="en-US" sz="2600" i="1" baseline="-25000" dirty="0" err="1">
                <a:sym typeface="Symbol" pitchFamily="18" charset="2"/>
              </a:rPr>
              <a:t>t</a:t>
            </a:r>
            <a:r>
              <a:rPr lang="en-US" altLang="en-US" sz="2600" dirty="0">
                <a:sym typeface="Symbol" pitchFamily="18" charset="2"/>
              </a:rPr>
              <a:t> , </a:t>
            </a:r>
            <a:r>
              <a:rPr lang="en-US" altLang="en-US" sz="2600" i="1" dirty="0">
                <a:sym typeface="Symbol" pitchFamily="18" charset="2"/>
              </a:rPr>
              <a:t></a:t>
            </a:r>
            <a:r>
              <a:rPr lang="en-US" altLang="en-US" sz="2600" i="1" baseline="-25000" dirty="0">
                <a:sym typeface="Symbol" pitchFamily="18" charset="2"/>
              </a:rPr>
              <a:t>t</a:t>
            </a:r>
            <a:r>
              <a:rPr lang="en-US" altLang="en-US" sz="2600" i="1" dirty="0">
                <a:sym typeface="Symbol" pitchFamily="18" charset="2"/>
              </a:rPr>
              <a:t>}= (minimizer of </a:t>
            </a:r>
            <a:r>
              <a:rPr lang="en-US" altLang="en-US" sz="2600" i="1" dirty="0" err="1">
                <a:sym typeface="Symbol" pitchFamily="18" charset="2"/>
              </a:rPr>
              <a:t>ɛ</a:t>
            </a:r>
            <a:r>
              <a:rPr lang="en-US" altLang="en-US" sz="2600" i="1" baseline="-25000" dirty="0" err="1">
                <a:sym typeface="Symbol" pitchFamily="18" charset="2"/>
              </a:rPr>
              <a:t>t</a:t>
            </a:r>
            <a:r>
              <a:rPr lang="en-US" altLang="en-US" sz="2600" i="1" dirty="0">
                <a:sym typeface="Symbol" pitchFamily="18" charset="2"/>
              </a:rPr>
              <a:t>) at stage t</a:t>
            </a:r>
          </a:p>
          <a:p>
            <a:pPr eaLnBrk="1" hangingPunct="1"/>
            <a:endParaRPr lang="en-US" altLang="en-US" sz="2600" i="1" dirty="0"/>
          </a:p>
          <a:p>
            <a:pPr eaLnBrk="1" hangingPunct="1"/>
            <a:endParaRPr lang="en-US" altLang="en-US" sz="2600" dirty="0"/>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51203"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AC5C0F5-96B8-413F-A707-9A2B08EA50FA}" type="slidenum">
              <a:rPr lang="en-US" altLang="en-US" sz="1200">
                <a:latin typeface="Garamond" pitchFamily="18" charset="0"/>
              </a:rPr>
              <a:pPr eaLnBrk="1" hangingPunct="1">
                <a:spcBef>
                  <a:spcPct val="0"/>
                </a:spcBef>
                <a:buClrTx/>
                <a:buSzTx/>
                <a:buFontTx/>
                <a:buNone/>
              </a:pPr>
              <a:t>56</a:t>
            </a:fld>
            <a:endParaRPr lang="en-US" altLang="en-US" sz="1200">
              <a:latin typeface="Garamond"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noFill/>
        </p:spPr>
        <p:txBody>
          <a:bodyPr anchor="ctr">
            <a:normAutofit fontScale="90000"/>
          </a:bodyPr>
          <a:lstStyle/>
          <a:p>
            <a:pPr eaLnBrk="1" hangingPunct="1"/>
            <a:r>
              <a:rPr lang="en-US" altLang="en-US" sz="2500"/>
              <a:t>Inside the main loop for training</a:t>
            </a:r>
            <a:br>
              <a:rPr lang="en-US" altLang="en-US" sz="2500"/>
            </a:br>
            <a:r>
              <a:rPr lang="en-US" altLang="en-US" sz="2500"/>
              <a:t>For t=1,…T</a:t>
            </a:r>
            <a:br>
              <a:rPr lang="en-US" altLang="en-US" sz="2500"/>
            </a:br>
            <a:r>
              <a:rPr lang="en-US" altLang="en-US" sz="2500"/>
              <a:t>-assume at stage </a:t>
            </a:r>
            <a:r>
              <a:rPr lang="en-US" altLang="en-US" sz="2500" i="1"/>
              <a:t>t</a:t>
            </a:r>
          </a:p>
        </p:txBody>
      </p:sp>
      <p:sp>
        <p:nvSpPr>
          <p:cNvPr id="52229" name="Rectangle 3"/>
          <p:cNvSpPr>
            <a:spLocks noGrp="1" noChangeArrowheads="1"/>
          </p:cNvSpPr>
          <p:nvPr>
            <p:ph type="body" sz="half" idx="1"/>
          </p:nvPr>
        </p:nvSpPr>
        <p:spPr/>
        <p:txBody>
          <a:bodyPr/>
          <a:lstStyle/>
          <a:p>
            <a:pPr eaLnBrk="1" hangingPunct="1"/>
            <a:r>
              <a:rPr lang="en-US" altLang="en-US" sz="2600"/>
              <a:t>Step3</a:t>
            </a:r>
          </a:p>
        </p:txBody>
      </p:sp>
      <p:graphicFrame>
        <p:nvGraphicFramePr>
          <p:cNvPr id="52230" name="Object 4"/>
          <p:cNvGraphicFramePr>
            <a:graphicFrameLocks noGrp="1" noChangeAspect="1"/>
          </p:cNvGraphicFramePr>
          <p:nvPr>
            <p:ph sz="half" idx="2"/>
          </p:nvPr>
        </p:nvGraphicFramePr>
        <p:xfrm>
          <a:off x="1684338" y="2517775"/>
          <a:ext cx="6461125" cy="1277938"/>
        </p:xfrm>
        <a:graphic>
          <a:graphicData uri="http://schemas.openxmlformats.org/presentationml/2006/ole">
            <mc:AlternateContent xmlns:mc="http://schemas.openxmlformats.org/markup-compatibility/2006">
              <mc:Choice xmlns:v="urn:schemas-microsoft-com:vml" Requires="v">
                <p:oleObj spid="_x0000_s4108" name="Equation" r:id="rId3" imgW="2311400" imgH="457200" progId="Equation.3">
                  <p:embed/>
                </p:oleObj>
              </mc:Choice>
              <mc:Fallback>
                <p:oleObj name="Equation" r:id="rId3" imgW="2311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8" y="2517775"/>
                        <a:ext cx="6461125"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52227"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0C410B4-3385-4DBB-9996-93720B23F661}" type="slidenum">
              <a:rPr lang="en-US" altLang="en-US" sz="1200">
                <a:latin typeface="Garamond" pitchFamily="18" charset="0"/>
              </a:rPr>
              <a:pPr eaLnBrk="1" hangingPunct="1">
                <a:spcBef>
                  <a:spcPct val="0"/>
                </a:spcBef>
                <a:buClrTx/>
                <a:buSzTx/>
                <a:buFontTx/>
                <a:buNone/>
              </a:pPr>
              <a:t>57</a:t>
            </a:fld>
            <a:endParaRPr lang="en-US" altLang="en-US" sz="1200">
              <a:latin typeface="Garamond"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fontScale="90000"/>
          </a:bodyPr>
          <a:lstStyle/>
          <a:p>
            <a:pPr eaLnBrk="1" hangingPunct="1"/>
            <a:r>
              <a:rPr lang="en-US" altLang="en-US" sz="2500"/>
              <a:t>Inside the main loop for training</a:t>
            </a:r>
            <a:br>
              <a:rPr lang="en-US" altLang="en-US" sz="2500"/>
            </a:br>
            <a:r>
              <a:rPr lang="en-US" altLang="en-US" sz="2500"/>
              <a:t>For t=1,…T</a:t>
            </a:r>
            <a:br>
              <a:rPr lang="en-US" altLang="en-US" sz="2500"/>
            </a:br>
            <a:r>
              <a:rPr lang="en-US" altLang="en-US" sz="2500"/>
              <a:t>-assume at stage </a:t>
            </a:r>
            <a:r>
              <a:rPr lang="en-US" altLang="en-US" sz="2500" i="1"/>
              <a:t>t</a:t>
            </a:r>
          </a:p>
        </p:txBody>
      </p:sp>
      <p:sp>
        <p:nvSpPr>
          <p:cNvPr id="53253" name="Rectangle 3"/>
          <p:cNvSpPr>
            <a:spLocks noGrp="1" noChangeArrowheads="1"/>
          </p:cNvSpPr>
          <p:nvPr>
            <p:ph type="body" sz="half" idx="1"/>
          </p:nvPr>
        </p:nvSpPr>
        <p:spPr/>
        <p:txBody>
          <a:bodyPr/>
          <a:lstStyle/>
          <a:p>
            <a:pPr eaLnBrk="1" hangingPunct="1"/>
            <a:r>
              <a:rPr lang="en-US" altLang="en-US" sz="2600"/>
              <a:t>step4</a:t>
            </a:r>
          </a:p>
        </p:txBody>
      </p:sp>
      <p:graphicFrame>
        <p:nvGraphicFramePr>
          <p:cNvPr id="53254" name="Object 4"/>
          <p:cNvGraphicFramePr>
            <a:graphicFrameLocks noGrp="1" noChangeAspect="1"/>
          </p:cNvGraphicFramePr>
          <p:nvPr>
            <p:ph sz="half" idx="2"/>
          </p:nvPr>
        </p:nvGraphicFramePr>
        <p:xfrm>
          <a:off x="611188" y="2133600"/>
          <a:ext cx="8529637" cy="2278063"/>
        </p:xfrm>
        <a:graphic>
          <a:graphicData uri="http://schemas.openxmlformats.org/presentationml/2006/ole">
            <mc:AlternateContent xmlns:mc="http://schemas.openxmlformats.org/markup-compatibility/2006">
              <mc:Choice xmlns:v="urn:schemas-microsoft-com:vml" Requires="v">
                <p:oleObj spid="_x0000_s5132" name="Equation" r:id="rId3" imgW="4279900" imgH="1143000" progId="Equation.3">
                  <p:embed/>
                </p:oleObj>
              </mc:Choice>
              <mc:Fallback>
                <p:oleObj name="Equation" r:id="rId3" imgW="42799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33600"/>
                        <a:ext cx="8529637" cy="227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53251"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9796544C-F57E-45F4-A81A-FC69781A5E4C}" type="slidenum">
              <a:rPr lang="en-US" altLang="en-US" sz="1200">
                <a:latin typeface="Garamond" pitchFamily="18" charset="0"/>
              </a:rPr>
              <a:pPr eaLnBrk="1" hangingPunct="1">
                <a:spcBef>
                  <a:spcPct val="0"/>
                </a:spcBef>
                <a:buClrTx/>
                <a:buSzTx/>
                <a:buFontTx/>
                <a:buNone/>
              </a:pPr>
              <a:t>58</a:t>
            </a:fld>
            <a:endParaRPr lang="en-US" altLang="en-US" sz="1200">
              <a:latin typeface="Garamond"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normAutofit fontScale="90000"/>
          </a:bodyPr>
          <a:lstStyle/>
          <a:p>
            <a:pPr eaLnBrk="1" hangingPunct="1"/>
            <a:r>
              <a:rPr lang="en-US" altLang="en-US" sz="2500"/>
              <a:t>Inside the main loop for training</a:t>
            </a:r>
            <a:br>
              <a:rPr lang="en-US" altLang="en-US" sz="2500"/>
            </a:br>
            <a:r>
              <a:rPr lang="en-US" altLang="en-US" sz="2500"/>
              <a:t>For t=1,…T</a:t>
            </a:r>
            <a:br>
              <a:rPr lang="en-US" altLang="en-US" sz="2500"/>
            </a:br>
            <a:r>
              <a:rPr lang="en-US" altLang="en-US" sz="2500"/>
              <a:t>-assume at stage </a:t>
            </a:r>
            <a:r>
              <a:rPr lang="en-US" altLang="en-US" sz="2500" i="1"/>
              <a:t>t</a:t>
            </a:r>
          </a:p>
        </p:txBody>
      </p:sp>
      <p:sp>
        <p:nvSpPr>
          <p:cNvPr id="54277" name="Rectangle 3"/>
          <p:cNvSpPr>
            <a:spLocks noGrp="1" noChangeArrowheads="1"/>
          </p:cNvSpPr>
          <p:nvPr>
            <p:ph type="body" sz="half" idx="1"/>
          </p:nvPr>
        </p:nvSpPr>
        <p:spPr/>
        <p:txBody>
          <a:bodyPr/>
          <a:lstStyle/>
          <a:p>
            <a:pPr eaLnBrk="1" hangingPunct="1"/>
            <a:r>
              <a:rPr lang="en-US" altLang="en-US" sz="2600"/>
              <a:t>step5</a:t>
            </a:r>
          </a:p>
        </p:txBody>
      </p:sp>
      <p:graphicFrame>
        <p:nvGraphicFramePr>
          <p:cNvPr id="54278" name="Object 4"/>
          <p:cNvGraphicFramePr>
            <a:graphicFrameLocks noGrp="1" noChangeAspect="1"/>
          </p:cNvGraphicFramePr>
          <p:nvPr>
            <p:ph sz="half" idx="2"/>
          </p:nvPr>
        </p:nvGraphicFramePr>
        <p:xfrm>
          <a:off x="1905000" y="1828800"/>
          <a:ext cx="5562600" cy="2935288"/>
        </p:xfrm>
        <a:graphic>
          <a:graphicData uri="http://schemas.openxmlformats.org/presentationml/2006/ole">
            <mc:AlternateContent xmlns:mc="http://schemas.openxmlformats.org/markup-compatibility/2006">
              <mc:Choice xmlns:v="urn:schemas-microsoft-com:vml" Requires="v">
                <p:oleObj spid="_x0000_s6156" name="Equation" r:id="rId3" imgW="2070100" imgH="1092200" progId="Equation.3">
                  <p:embed/>
                </p:oleObj>
              </mc:Choice>
              <mc:Fallback>
                <p:oleObj name="Equation" r:id="rId3" imgW="2070100" imgH="1092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28800"/>
                        <a:ext cx="5562600" cy="293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pPr>
              <a:defRPr/>
            </a:pPr>
            <a:r>
              <a:rPr lang="en-US" altLang="zh-CN"/>
              <a:t>Object recogntiion (for 22-23) v2.a</a:t>
            </a:r>
          </a:p>
        </p:txBody>
      </p:sp>
      <p:sp>
        <p:nvSpPr>
          <p:cNvPr id="5427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EBC2836-8A6E-4CB0-9372-89424E82298A}" type="slidenum">
              <a:rPr lang="en-US" altLang="en-US" sz="1200">
                <a:latin typeface="Garamond" pitchFamily="18" charset="0"/>
              </a:rPr>
              <a:pPr eaLnBrk="1" hangingPunct="1">
                <a:spcBef>
                  <a:spcPct val="0"/>
                </a:spcBef>
                <a:buClrTx/>
                <a:buSzTx/>
                <a:buFontTx/>
                <a:buNone/>
              </a:pPr>
              <a:t>59</a:t>
            </a:fld>
            <a:endParaRPr lang="en-US" altLang="en-US" sz="1200">
              <a:latin typeface="Garamond"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ea typeface="SimSun" pitchFamily="2" charset="-122"/>
              </a:rPr>
              <a:t>Class exercise 8.1</a:t>
            </a:r>
            <a:endParaRPr lang="en-US" altLang="en-US"/>
          </a:p>
        </p:txBody>
      </p:sp>
      <p:sp>
        <p:nvSpPr>
          <p:cNvPr id="9221" name="Rectangle 3"/>
          <p:cNvSpPr>
            <a:spLocks noGrp="1" noChangeArrowheads="1"/>
          </p:cNvSpPr>
          <p:nvPr>
            <p:ph idx="1"/>
          </p:nvPr>
        </p:nvSpPr>
        <p:spPr>
          <a:xfrm>
            <a:off x="304800" y="1277938"/>
            <a:ext cx="8229600" cy="4530725"/>
          </a:xfrm>
        </p:spPr>
        <p:txBody>
          <a:bodyPr/>
          <a:lstStyle/>
          <a:p>
            <a:pPr eaLnBrk="1" hangingPunct="1"/>
            <a:r>
              <a:rPr lang="en-US" altLang="zh-CN" dirty="0">
                <a:ea typeface="SimSun" pitchFamily="2" charset="-122"/>
              </a:rPr>
              <a:t>Detected results are in red frames</a:t>
            </a:r>
          </a:p>
          <a:p>
            <a:pPr eaLnBrk="1" hangingPunct="1"/>
            <a:r>
              <a:rPr lang="en-US" altLang="zh-CN" dirty="0">
                <a:ea typeface="SimSun" pitchFamily="2" charset="-122"/>
              </a:rPr>
              <a:t>What are the detection rate and false positive rate here?</a:t>
            </a:r>
          </a:p>
          <a:p>
            <a:pPr lvl="1" eaLnBrk="1" hangingPunct="1"/>
            <a:endParaRPr lang="en-US" altLang="zh-CN" dirty="0">
              <a:ea typeface="SimSun" pitchFamily="2" charset="-122"/>
            </a:endParaRPr>
          </a:p>
          <a:p>
            <a:pPr lvl="1" eaLnBrk="1" hangingPunct="1"/>
            <a:r>
              <a:rPr lang="en-US" altLang="zh-CN" dirty="0">
                <a:ea typeface="SimSun" pitchFamily="2" charset="-122"/>
              </a:rPr>
              <a:t>Answer</a:t>
            </a:r>
          </a:p>
          <a:p>
            <a:pPr lvl="2" eaLnBrk="1" hangingPunct="1"/>
            <a:r>
              <a:rPr lang="en-US" altLang="zh-CN" dirty="0">
                <a:ea typeface="SimSun" pitchFamily="2" charset="-122"/>
              </a:rPr>
              <a:t>detection rate=?</a:t>
            </a:r>
          </a:p>
          <a:p>
            <a:pPr lvl="2" eaLnBrk="1" hangingPunct="1"/>
            <a:r>
              <a:rPr lang="en-US" altLang="zh-CN" dirty="0">
                <a:ea typeface="SimSun" pitchFamily="2" charset="-122"/>
              </a:rPr>
              <a:t>false positive rate=?</a:t>
            </a:r>
            <a:endParaRPr lang="en-US" altLang="en-US" dirty="0"/>
          </a:p>
        </p:txBody>
      </p:sp>
      <p:sp>
        <p:nvSpPr>
          <p:cNvPr id="22" name="Footer Placeholder 4"/>
          <p:cNvSpPr>
            <a:spLocks noGrp="1"/>
          </p:cNvSpPr>
          <p:nvPr>
            <p:ph type="ftr" sz="quarter" idx="11"/>
          </p:nvPr>
        </p:nvSpPr>
        <p:spPr/>
        <p:txBody>
          <a:bodyPr/>
          <a:lstStyle/>
          <a:p>
            <a:pPr>
              <a:defRPr/>
            </a:pPr>
            <a:r>
              <a:rPr lang="en-US" altLang="zh-CN"/>
              <a:t>Object recogntiion (for 22-23) v2.a</a:t>
            </a:r>
          </a:p>
        </p:txBody>
      </p:sp>
      <p:sp>
        <p:nvSpPr>
          <p:cNvPr id="9219"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F7E5B67-CE79-4803-9BD4-969B6B9EFC8F}" type="slidenum">
              <a:rPr lang="en-US" altLang="en-US" sz="1200">
                <a:latin typeface="Garamond" pitchFamily="18" charset="0"/>
              </a:rPr>
              <a:pPr eaLnBrk="1" hangingPunct="1">
                <a:spcBef>
                  <a:spcPct val="0"/>
                </a:spcBef>
                <a:buClrTx/>
                <a:buSzTx/>
                <a:buFontTx/>
                <a:buNone/>
              </a:pPr>
              <a:t>6</a:t>
            </a:fld>
            <a:endParaRPr lang="en-US" altLang="en-US" sz="1200">
              <a:latin typeface="Garamond" pitchFamily="18" charset="0"/>
            </a:endParaRPr>
          </a:p>
        </p:txBody>
      </p:sp>
      <p:pic>
        <p:nvPicPr>
          <p:cNvPr id="92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7432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3" name="Rectangle 5"/>
          <p:cNvSpPr>
            <a:spLocks noChangeArrowheads="1"/>
          </p:cNvSpPr>
          <p:nvPr/>
        </p:nvSpPr>
        <p:spPr bwMode="auto">
          <a:xfrm>
            <a:off x="6781800" y="3200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4" name="Rectangle 6"/>
          <p:cNvSpPr>
            <a:spLocks noChangeArrowheads="1"/>
          </p:cNvSpPr>
          <p:nvPr/>
        </p:nvSpPr>
        <p:spPr bwMode="auto">
          <a:xfrm>
            <a:off x="6934200" y="3810000"/>
            <a:ext cx="3810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5" name="Rectangle 7"/>
          <p:cNvSpPr>
            <a:spLocks noChangeArrowheads="1"/>
          </p:cNvSpPr>
          <p:nvPr/>
        </p:nvSpPr>
        <p:spPr bwMode="auto">
          <a:xfrm>
            <a:off x="7696200" y="31242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6" name="Rectangle 10"/>
          <p:cNvSpPr>
            <a:spLocks noChangeArrowheads="1"/>
          </p:cNvSpPr>
          <p:nvPr/>
        </p:nvSpPr>
        <p:spPr bwMode="auto">
          <a:xfrm>
            <a:off x="7315200" y="3352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7" name="Rectangle 11"/>
          <p:cNvSpPr>
            <a:spLocks noChangeArrowheads="1"/>
          </p:cNvSpPr>
          <p:nvPr/>
        </p:nvSpPr>
        <p:spPr bwMode="auto">
          <a:xfrm>
            <a:off x="7467600" y="3810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8" name="Rectangle 13"/>
          <p:cNvSpPr>
            <a:spLocks noChangeArrowheads="1"/>
          </p:cNvSpPr>
          <p:nvPr/>
        </p:nvSpPr>
        <p:spPr bwMode="auto">
          <a:xfrm>
            <a:off x="6172200" y="3962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29" name="Rectangle 14"/>
          <p:cNvSpPr>
            <a:spLocks noChangeArrowheads="1"/>
          </p:cNvSpPr>
          <p:nvPr/>
        </p:nvSpPr>
        <p:spPr bwMode="auto">
          <a:xfrm>
            <a:off x="7467600" y="44196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30" name="Rectangle 14"/>
          <p:cNvSpPr>
            <a:spLocks noChangeArrowheads="1"/>
          </p:cNvSpPr>
          <p:nvPr/>
        </p:nvSpPr>
        <p:spPr bwMode="auto">
          <a:xfrm>
            <a:off x="6224588" y="3352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31" name="Rectangle 14"/>
          <p:cNvSpPr>
            <a:spLocks noChangeArrowheads="1"/>
          </p:cNvSpPr>
          <p:nvPr/>
        </p:nvSpPr>
        <p:spPr bwMode="auto">
          <a:xfrm>
            <a:off x="7996238" y="4365625"/>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9232" name="Rectangle 14"/>
          <p:cNvSpPr>
            <a:spLocks noChangeArrowheads="1"/>
          </p:cNvSpPr>
          <p:nvPr/>
        </p:nvSpPr>
        <p:spPr bwMode="auto">
          <a:xfrm>
            <a:off x="6362700" y="4495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565106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6"/>
          <p:cNvSpPr>
            <a:spLocks noGrp="1"/>
          </p:cNvSpPr>
          <p:nvPr>
            <p:ph type="title"/>
          </p:nvPr>
        </p:nvSpPr>
        <p:spPr/>
        <p:txBody>
          <a:bodyPr/>
          <a:lstStyle/>
          <a:p>
            <a:r>
              <a:rPr lang="en-US" altLang="en-US"/>
              <a:t>Appendix2 </a:t>
            </a:r>
          </a:p>
        </p:txBody>
      </p:sp>
      <p:sp>
        <p:nvSpPr>
          <p:cNvPr id="55299" name="Content Placeholder 7"/>
          <p:cNvSpPr>
            <a:spLocks noGrp="1"/>
          </p:cNvSpPr>
          <p:nvPr>
            <p:ph idx="1"/>
          </p:nvPr>
        </p:nvSpPr>
        <p:spPr/>
        <p:txBody>
          <a:bodyPr/>
          <a:lstStyle/>
          <a:p>
            <a:r>
              <a:rPr lang="en-US" altLang="en-US"/>
              <a:t>Answers to exercises</a:t>
            </a:r>
          </a:p>
          <a:p>
            <a:endParaRPr lang="en-US" altLang="en-US"/>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55301"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A28AC10B-6F45-4320-B31F-5C49815C1494}" type="slidenum">
              <a:rPr lang="en-US" altLang="en-US" sz="1200">
                <a:latin typeface="Garamond" pitchFamily="18" charset="0"/>
              </a:rPr>
              <a:pPr eaLnBrk="1" hangingPunct="1">
                <a:spcBef>
                  <a:spcPct val="0"/>
                </a:spcBef>
                <a:buClrTx/>
                <a:buSzTx/>
                <a:buFontTx/>
                <a:buNone/>
              </a:pPr>
              <a:t>60</a:t>
            </a:fld>
            <a:endParaRPr lang="en-US" altLang="en-US" sz="1200">
              <a:latin typeface="Garamond"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altLang="zh-CN">
                <a:solidFill>
                  <a:srgbClr val="FF3300"/>
                </a:solidFill>
                <a:ea typeface="SimSun" pitchFamily="2" charset="-122"/>
              </a:rPr>
              <a:t>Answer</a:t>
            </a:r>
            <a:r>
              <a:rPr lang="en-US" altLang="zh-CN">
                <a:ea typeface="SimSun" pitchFamily="2" charset="-122"/>
              </a:rPr>
              <a:t>: Class exercise 8.1</a:t>
            </a:r>
            <a:endParaRPr lang="en-US" altLang="en-US"/>
          </a:p>
        </p:txBody>
      </p:sp>
      <p:sp>
        <p:nvSpPr>
          <p:cNvPr id="56325" name="Rectangle 3"/>
          <p:cNvSpPr>
            <a:spLocks noGrp="1" noChangeArrowheads="1"/>
          </p:cNvSpPr>
          <p:nvPr>
            <p:ph idx="1"/>
          </p:nvPr>
        </p:nvSpPr>
        <p:spPr>
          <a:xfrm>
            <a:off x="457200" y="1143000"/>
            <a:ext cx="8229600" cy="4987925"/>
          </a:xfrm>
        </p:spPr>
        <p:txBody>
          <a:bodyPr/>
          <a:lstStyle/>
          <a:p>
            <a:pPr eaLnBrk="1" hangingPunct="1"/>
            <a:r>
              <a:rPr lang="en-US" altLang="zh-CN">
                <a:ea typeface="SimSun" pitchFamily="2" charset="-122"/>
              </a:rPr>
              <a:t>Detected results are in red frames</a:t>
            </a:r>
          </a:p>
          <a:p>
            <a:pPr eaLnBrk="1" hangingPunct="1"/>
            <a:r>
              <a:rPr lang="en-US" altLang="zh-CN">
                <a:ea typeface="SimSun" pitchFamily="2" charset="-122"/>
              </a:rPr>
              <a:t>What are the detection rate and false positive rate here?</a:t>
            </a:r>
          </a:p>
          <a:p>
            <a:pPr lvl="1" eaLnBrk="1" hangingPunct="1"/>
            <a:endParaRPr lang="en-US" altLang="zh-CN">
              <a:ea typeface="SimSun" pitchFamily="2" charset="-122"/>
            </a:endParaRPr>
          </a:p>
          <a:p>
            <a:pPr lvl="1" eaLnBrk="1" hangingPunct="1"/>
            <a:r>
              <a:rPr lang="en-US" altLang="zh-CN">
                <a:ea typeface="SimSun" pitchFamily="2" charset="-122"/>
              </a:rPr>
              <a:t>Answer</a:t>
            </a:r>
          </a:p>
          <a:p>
            <a:pPr lvl="2" eaLnBrk="1" hangingPunct="1"/>
            <a:r>
              <a:rPr lang="en-US" altLang="zh-CN">
                <a:ea typeface="SimSun" pitchFamily="2" charset="-122"/>
              </a:rPr>
              <a:t>detection rate=(7/9)*100%</a:t>
            </a:r>
          </a:p>
          <a:p>
            <a:pPr lvl="2" eaLnBrk="1" hangingPunct="1"/>
            <a:r>
              <a:rPr lang="en-US" altLang="zh-CN">
                <a:ea typeface="SimSun" pitchFamily="2" charset="-122"/>
              </a:rPr>
              <a:t>false positive rate=(3/10)*100%</a:t>
            </a:r>
          </a:p>
          <a:p>
            <a:pPr lvl="2" eaLnBrk="1" hangingPunct="1"/>
            <a:endParaRPr lang="en-US" altLang="en-US"/>
          </a:p>
        </p:txBody>
      </p:sp>
      <p:sp>
        <p:nvSpPr>
          <p:cNvPr id="22" name="Footer Placeholder 4"/>
          <p:cNvSpPr>
            <a:spLocks noGrp="1"/>
          </p:cNvSpPr>
          <p:nvPr>
            <p:ph type="ftr" sz="quarter" idx="11"/>
          </p:nvPr>
        </p:nvSpPr>
        <p:spPr/>
        <p:txBody>
          <a:bodyPr/>
          <a:lstStyle/>
          <a:p>
            <a:pPr>
              <a:defRPr/>
            </a:pPr>
            <a:r>
              <a:rPr lang="en-US" altLang="zh-CN"/>
              <a:t>Object recogntiion (for 22-23) v2.a</a:t>
            </a:r>
          </a:p>
        </p:txBody>
      </p:sp>
      <p:sp>
        <p:nvSpPr>
          <p:cNvPr id="56323"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CB91B4E-DAFB-483A-AB2F-BD1C0D8027B5}" type="slidenum">
              <a:rPr lang="en-US" altLang="en-US" sz="1200">
                <a:latin typeface="Garamond" pitchFamily="18" charset="0"/>
              </a:rPr>
              <a:pPr eaLnBrk="1" hangingPunct="1">
                <a:spcBef>
                  <a:spcPct val="0"/>
                </a:spcBef>
                <a:buClrTx/>
                <a:buSzTx/>
                <a:buFontTx/>
                <a:buNone/>
              </a:pPr>
              <a:t>61</a:t>
            </a:fld>
            <a:endParaRPr lang="en-US" altLang="en-US" sz="1200">
              <a:latin typeface="Garamond" pitchFamily="18" charset="0"/>
            </a:endParaRPr>
          </a:p>
        </p:txBody>
      </p:sp>
      <p:pic>
        <p:nvPicPr>
          <p:cNvPr id="563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743200"/>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7" name="Rectangle 5"/>
          <p:cNvSpPr>
            <a:spLocks noChangeArrowheads="1"/>
          </p:cNvSpPr>
          <p:nvPr/>
        </p:nvSpPr>
        <p:spPr bwMode="auto">
          <a:xfrm>
            <a:off x="6781800" y="3200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28" name="Rectangle 6"/>
          <p:cNvSpPr>
            <a:spLocks noChangeArrowheads="1"/>
          </p:cNvSpPr>
          <p:nvPr/>
        </p:nvSpPr>
        <p:spPr bwMode="auto">
          <a:xfrm>
            <a:off x="6934200" y="3810000"/>
            <a:ext cx="3810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29" name="Rectangle 7"/>
          <p:cNvSpPr>
            <a:spLocks noChangeArrowheads="1"/>
          </p:cNvSpPr>
          <p:nvPr/>
        </p:nvSpPr>
        <p:spPr bwMode="auto">
          <a:xfrm>
            <a:off x="7696200" y="31242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30" name="Rectangle 10"/>
          <p:cNvSpPr>
            <a:spLocks noChangeArrowheads="1"/>
          </p:cNvSpPr>
          <p:nvPr/>
        </p:nvSpPr>
        <p:spPr bwMode="auto">
          <a:xfrm>
            <a:off x="7315200" y="33528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31" name="Rectangle 11"/>
          <p:cNvSpPr>
            <a:spLocks noChangeArrowheads="1"/>
          </p:cNvSpPr>
          <p:nvPr/>
        </p:nvSpPr>
        <p:spPr bwMode="auto">
          <a:xfrm>
            <a:off x="7467600" y="3810000"/>
            <a:ext cx="304800" cy="381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32" name="Rectangle 13"/>
          <p:cNvSpPr>
            <a:spLocks noChangeArrowheads="1"/>
          </p:cNvSpPr>
          <p:nvPr/>
        </p:nvSpPr>
        <p:spPr bwMode="auto">
          <a:xfrm>
            <a:off x="6172200" y="39624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33" name="Rectangle 14"/>
          <p:cNvSpPr>
            <a:spLocks noChangeArrowheads="1"/>
          </p:cNvSpPr>
          <p:nvPr/>
        </p:nvSpPr>
        <p:spPr bwMode="auto">
          <a:xfrm>
            <a:off x="7467600" y="44196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34" name="Text Box 15"/>
          <p:cNvSpPr txBox="1">
            <a:spLocks noChangeArrowheads="1"/>
          </p:cNvSpPr>
          <p:nvPr/>
        </p:nvSpPr>
        <p:spPr bwMode="auto">
          <a:xfrm>
            <a:off x="6248400" y="5105400"/>
            <a:ext cx="23383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False positive results</a:t>
            </a:r>
            <a:endParaRPr lang="en-US" altLang="en-US" sz="1800"/>
          </a:p>
        </p:txBody>
      </p:sp>
      <p:sp>
        <p:nvSpPr>
          <p:cNvPr id="56335" name="Line 16"/>
          <p:cNvSpPr>
            <a:spLocks noChangeShapeType="1"/>
          </p:cNvSpPr>
          <p:nvPr/>
        </p:nvSpPr>
        <p:spPr bwMode="auto">
          <a:xfrm flipV="1">
            <a:off x="7315200" y="4724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Text Box 17"/>
          <p:cNvSpPr txBox="1">
            <a:spLocks noChangeArrowheads="1"/>
          </p:cNvSpPr>
          <p:nvPr/>
        </p:nvSpPr>
        <p:spPr bwMode="auto">
          <a:xfrm>
            <a:off x="3629025" y="2138363"/>
            <a:ext cx="243840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7 faces correctly detected in the picture, 9 actually faces exit in the image</a:t>
            </a:r>
          </a:p>
        </p:txBody>
      </p:sp>
      <p:sp>
        <p:nvSpPr>
          <p:cNvPr id="56337" name="Line 18"/>
          <p:cNvSpPr>
            <a:spLocks noChangeShapeType="1"/>
          </p:cNvSpPr>
          <p:nvPr/>
        </p:nvSpPr>
        <p:spPr bwMode="auto">
          <a:xfrm flipH="1">
            <a:off x="3629025" y="2438400"/>
            <a:ext cx="85725" cy="1181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Text Box 19"/>
          <p:cNvSpPr txBox="1">
            <a:spLocks noChangeArrowheads="1"/>
          </p:cNvSpPr>
          <p:nvPr/>
        </p:nvSpPr>
        <p:spPr bwMode="auto">
          <a:xfrm>
            <a:off x="3870325" y="4532313"/>
            <a:ext cx="2149475"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10 windows reported to have faces , but in 3 windows they are not faces.</a:t>
            </a:r>
          </a:p>
        </p:txBody>
      </p:sp>
      <p:sp>
        <p:nvSpPr>
          <p:cNvPr id="56339" name="Line 21"/>
          <p:cNvSpPr>
            <a:spLocks noChangeShapeType="1"/>
          </p:cNvSpPr>
          <p:nvPr/>
        </p:nvSpPr>
        <p:spPr bwMode="auto">
          <a:xfrm flipV="1">
            <a:off x="4267200" y="4381500"/>
            <a:ext cx="0"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0" name="Rectangle 14"/>
          <p:cNvSpPr>
            <a:spLocks noChangeArrowheads="1"/>
          </p:cNvSpPr>
          <p:nvPr/>
        </p:nvSpPr>
        <p:spPr bwMode="auto">
          <a:xfrm>
            <a:off x="6224588" y="3352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41" name="Rectangle 14"/>
          <p:cNvSpPr>
            <a:spLocks noChangeArrowheads="1"/>
          </p:cNvSpPr>
          <p:nvPr/>
        </p:nvSpPr>
        <p:spPr bwMode="auto">
          <a:xfrm>
            <a:off x="7996238" y="4365625"/>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42" name="Rectangle 14"/>
          <p:cNvSpPr>
            <a:spLocks noChangeArrowheads="1"/>
          </p:cNvSpPr>
          <p:nvPr/>
        </p:nvSpPr>
        <p:spPr bwMode="auto">
          <a:xfrm>
            <a:off x="6362700" y="4495800"/>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6343" name="Line 16"/>
          <p:cNvSpPr>
            <a:spLocks noChangeShapeType="1"/>
          </p:cNvSpPr>
          <p:nvPr/>
        </p:nvSpPr>
        <p:spPr bwMode="auto">
          <a:xfrm flipV="1">
            <a:off x="7350125" y="4648200"/>
            <a:ext cx="803275"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4" name="Line 16"/>
          <p:cNvSpPr>
            <a:spLocks noChangeShapeType="1"/>
          </p:cNvSpPr>
          <p:nvPr/>
        </p:nvSpPr>
        <p:spPr bwMode="auto">
          <a:xfrm flipH="1" flipV="1">
            <a:off x="6743700" y="4800600"/>
            <a:ext cx="5715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altLang="zh-CN">
                <a:solidFill>
                  <a:srgbClr val="FF3300"/>
                </a:solidFill>
                <a:ea typeface="SimSun" pitchFamily="2" charset="-122"/>
              </a:rPr>
              <a:t>Answer: </a:t>
            </a:r>
            <a:r>
              <a:rPr lang="en-US" altLang="zh-CN">
                <a:ea typeface="SimSun" pitchFamily="2" charset="-122"/>
              </a:rPr>
              <a:t>Class exercise 8.2</a:t>
            </a:r>
            <a:endParaRPr lang="en-US" altLang="en-US"/>
          </a:p>
        </p:txBody>
      </p:sp>
      <p:sp>
        <p:nvSpPr>
          <p:cNvPr id="57349" name="Rectangle 3"/>
          <p:cNvSpPr>
            <a:spLocks noGrp="1" noChangeArrowheads="1"/>
          </p:cNvSpPr>
          <p:nvPr>
            <p:ph type="body" sz="half" idx="1"/>
          </p:nvPr>
        </p:nvSpPr>
        <p:spPr>
          <a:xfrm>
            <a:off x="457200" y="1600200"/>
            <a:ext cx="4343400" cy="4530725"/>
          </a:xfrm>
        </p:spPr>
        <p:txBody>
          <a:bodyPr/>
          <a:lstStyle/>
          <a:p>
            <a:pPr eaLnBrk="1" hangingPunct="1"/>
            <a:r>
              <a:rPr lang="en-US" altLang="zh-CN" sz="2600">
                <a:ea typeface="SimSun" pitchFamily="2" charset="-122"/>
              </a:rPr>
              <a:t>Find the </a:t>
            </a:r>
            <a:r>
              <a:rPr lang="en-US" altLang="en-US" sz="2600" i="1"/>
              <a:t>Rectangle_Feature_value</a:t>
            </a:r>
            <a:r>
              <a:rPr lang="en-US" altLang="zh-CN" sz="2600">
                <a:ea typeface="SimSun" pitchFamily="2" charset="-122"/>
              </a:rPr>
              <a:t> (f) of the box enclosed by the dotted line </a:t>
            </a:r>
          </a:p>
          <a:p>
            <a:pPr eaLnBrk="1" hangingPunct="1"/>
            <a:r>
              <a:rPr lang="en-US" altLang="en-US" sz="1800" i="1"/>
              <a:t>Rectangle_Feature_value f=  </a:t>
            </a:r>
          </a:p>
          <a:p>
            <a:pPr eaLnBrk="1" hangingPunct="1"/>
            <a:r>
              <a:rPr lang="en-US" altLang="en-US" sz="1800" i="1"/>
              <a:t>∑ (pixel value in white area) – </a:t>
            </a:r>
            <a:br>
              <a:rPr lang="en-US" altLang="en-US" sz="1800" i="1"/>
            </a:br>
            <a:r>
              <a:rPr lang="en-US" altLang="en-US" sz="1800" i="1"/>
              <a:t>∑ (pixel value in shaded area)</a:t>
            </a:r>
          </a:p>
          <a:p>
            <a:pPr eaLnBrk="1" hangingPunct="1"/>
            <a:r>
              <a:rPr lang="en-US" altLang="en-US" sz="1800" i="1"/>
              <a:t>f=(4+8)-(6+2)=12-8=4</a:t>
            </a:r>
            <a:endParaRPr lang="en-US" altLang="en-US" sz="2600">
              <a:ea typeface="SimSun" pitchFamily="2" charset="-122"/>
            </a:endParaRPr>
          </a:p>
        </p:txBody>
      </p:sp>
      <p:graphicFrame>
        <p:nvGraphicFramePr>
          <p:cNvPr id="117793" name="Group 33"/>
          <p:cNvGraphicFramePr>
            <a:graphicFrameLocks noGrp="1"/>
          </p:cNvGraphicFramePr>
          <p:nvPr>
            <p:ph sz="half" idx="2"/>
          </p:nvPr>
        </p:nvGraphicFramePr>
        <p:xfrm>
          <a:off x="5029200" y="1905000"/>
          <a:ext cx="3962400" cy="42672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 name="Footer Placeholder 5"/>
          <p:cNvSpPr>
            <a:spLocks noGrp="1"/>
          </p:cNvSpPr>
          <p:nvPr>
            <p:ph type="ftr" sz="quarter" idx="11"/>
          </p:nvPr>
        </p:nvSpPr>
        <p:spPr/>
        <p:txBody>
          <a:bodyPr/>
          <a:lstStyle/>
          <a:p>
            <a:pPr>
              <a:defRPr/>
            </a:pPr>
            <a:r>
              <a:rPr lang="en-US" altLang="zh-CN"/>
              <a:t>Object recogntiion (for 22-23) v2.a</a:t>
            </a:r>
          </a:p>
        </p:txBody>
      </p:sp>
      <p:sp>
        <p:nvSpPr>
          <p:cNvPr id="57347"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D4EE904D-2078-46AA-9B7D-49E4E574F332}" type="slidenum">
              <a:rPr lang="en-US" altLang="en-US" sz="1200">
                <a:latin typeface="Garamond" pitchFamily="18" charset="0"/>
              </a:rPr>
              <a:pPr eaLnBrk="1" hangingPunct="1">
                <a:spcBef>
                  <a:spcPct val="0"/>
                </a:spcBef>
                <a:buClrTx/>
                <a:buSzTx/>
                <a:buFontTx/>
                <a:buNone/>
              </a:pPr>
              <a:t>62</a:t>
            </a:fld>
            <a:endParaRPr lang="en-US" altLang="en-US" sz="1200">
              <a:latin typeface="Garamond" pitchFamily="18" charset="0"/>
            </a:endParaRPr>
          </a:p>
        </p:txBody>
      </p:sp>
      <p:sp>
        <p:nvSpPr>
          <p:cNvPr id="57377" name="Rectangle 34"/>
          <p:cNvSpPr>
            <a:spLocks noChangeArrowheads="1"/>
          </p:cNvSpPr>
          <p:nvPr/>
        </p:nvSpPr>
        <p:spPr bwMode="auto">
          <a:xfrm>
            <a:off x="5943600" y="2971800"/>
            <a:ext cx="2133600" cy="20574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457200" y="28365"/>
            <a:ext cx="8229600" cy="1139825"/>
          </a:xfrm>
        </p:spPr>
        <p:txBody>
          <a:bodyPr>
            <a:normAutofit fontScale="90000"/>
          </a:bodyPr>
          <a:lstStyle/>
          <a:p>
            <a:pPr algn="l" eaLnBrk="1" hangingPunct="1"/>
            <a:r>
              <a:rPr lang="en-US" altLang="en-US" sz="3800" dirty="0">
                <a:solidFill>
                  <a:srgbClr val="FF3300"/>
                </a:solidFill>
              </a:rPr>
              <a:t> Answer: </a:t>
            </a:r>
            <a:r>
              <a:rPr lang="en-US" altLang="en-US" sz="3800" dirty="0"/>
              <a:t>Class exercise 8.3</a:t>
            </a:r>
            <a:br>
              <a:rPr lang="en-US" altLang="en-US" sz="2000" dirty="0"/>
            </a:br>
            <a:r>
              <a:rPr lang="en-US" altLang="en-US" sz="2000" dirty="0"/>
              <a:t> </a:t>
            </a:r>
            <a:r>
              <a:rPr lang="en-US" altLang="en-US" sz="2200" dirty="0"/>
              <a:t>Definition: Area at X =pixel sum of the area from top-left corner to X= </a:t>
            </a:r>
            <a:r>
              <a:rPr lang="en-US" altLang="en-US" sz="2200" dirty="0" err="1"/>
              <a:t>Area_X</a:t>
            </a:r>
            <a:endParaRPr lang="en-US" altLang="en-US" sz="2200" dirty="0"/>
          </a:p>
        </p:txBody>
      </p:sp>
      <p:sp>
        <p:nvSpPr>
          <p:cNvPr id="58373" name="Rectangle 3"/>
          <p:cNvSpPr>
            <a:spLocks noGrp="1" noChangeArrowheads="1"/>
          </p:cNvSpPr>
          <p:nvPr>
            <p:ph type="body" sz="half" idx="1"/>
          </p:nvPr>
        </p:nvSpPr>
        <p:spPr/>
        <p:txBody>
          <a:bodyPr>
            <a:normAutofit lnSpcReduction="10000"/>
          </a:bodyPr>
          <a:lstStyle/>
          <a:p>
            <a:pPr eaLnBrk="1" hangingPunct="1">
              <a:lnSpc>
                <a:spcPct val="80000"/>
              </a:lnSpc>
            </a:pPr>
            <a:r>
              <a:rPr lang="en-US" altLang="en-US" sz="1700"/>
              <a:t>Find the feature output of this image.</a:t>
            </a:r>
          </a:p>
          <a:p>
            <a:pPr eaLnBrk="1" hangingPunct="1">
              <a:lnSpc>
                <a:spcPct val="80000"/>
              </a:lnSpc>
            </a:pPr>
            <a:r>
              <a:rPr lang="en-US" altLang="en-US" sz="1700"/>
              <a:t>Area_D=1</a:t>
            </a:r>
          </a:p>
          <a:p>
            <a:pPr eaLnBrk="1" hangingPunct="1">
              <a:lnSpc>
                <a:spcPct val="80000"/>
              </a:lnSpc>
            </a:pPr>
            <a:r>
              <a:rPr lang="en-US" altLang="en-US" sz="1700"/>
              <a:t>Area_B=1+2+3=6</a:t>
            </a:r>
          </a:p>
          <a:p>
            <a:pPr eaLnBrk="1" hangingPunct="1">
              <a:lnSpc>
                <a:spcPct val="80000"/>
              </a:lnSpc>
            </a:pPr>
            <a:r>
              <a:rPr lang="en-US" altLang="en-US" sz="1700"/>
              <a:t>Area_C =1+3=4</a:t>
            </a:r>
          </a:p>
          <a:p>
            <a:pPr eaLnBrk="1" hangingPunct="1">
              <a:lnSpc>
                <a:spcPct val="80000"/>
              </a:lnSpc>
            </a:pPr>
            <a:r>
              <a:rPr lang="en-US" altLang="en-US" sz="1700"/>
              <a:t>Area_A=1+2+3+3+4+6=19</a:t>
            </a:r>
          </a:p>
          <a:p>
            <a:pPr eaLnBrk="1" hangingPunct="1">
              <a:lnSpc>
                <a:spcPct val="80000"/>
              </a:lnSpc>
            </a:pPr>
            <a:r>
              <a:rPr lang="en-US" altLang="en-US" sz="1700"/>
              <a:t>Area_E=? </a:t>
            </a:r>
            <a:r>
              <a:rPr lang="en-US" altLang="en-US" sz="1600"/>
              <a:t>1+3+5=9</a:t>
            </a:r>
          </a:p>
          <a:p>
            <a:pPr eaLnBrk="1" hangingPunct="1">
              <a:lnSpc>
                <a:spcPct val="80000"/>
              </a:lnSpc>
            </a:pPr>
            <a:r>
              <a:rPr lang="en-US" altLang="en-US" sz="1700"/>
              <a:t>Area_F=? </a:t>
            </a:r>
            <a:r>
              <a:rPr lang="en-US" altLang="en-US" sz="1400"/>
              <a:t>1+2+3+3+4+6+5+2+4=30</a:t>
            </a:r>
          </a:p>
          <a:p>
            <a:pPr eaLnBrk="1" hangingPunct="1">
              <a:lnSpc>
                <a:spcPct val="80000"/>
              </a:lnSpc>
            </a:pPr>
            <a:r>
              <a:rPr lang="en-US" altLang="en-US" sz="1700"/>
              <a:t>Pixel sum of the area inside the box enclosed by the dotted lines=</a:t>
            </a:r>
          </a:p>
          <a:p>
            <a:pPr eaLnBrk="1" hangingPunct="1">
              <a:lnSpc>
                <a:spcPct val="80000"/>
              </a:lnSpc>
            </a:pPr>
            <a:r>
              <a:rPr lang="en-US" altLang="en-US" sz="1700"/>
              <a:t>Area_F - Area_B - Area_E +Area_D =? 30</a:t>
            </a:r>
            <a:r>
              <a:rPr lang="en-US" altLang="en-US" sz="1600"/>
              <a:t>-6-9+1=16</a:t>
            </a:r>
          </a:p>
          <a:p>
            <a:pPr eaLnBrk="1" hangingPunct="1">
              <a:lnSpc>
                <a:spcPct val="80000"/>
              </a:lnSpc>
            </a:pPr>
            <a:r>
              <a:rPr lang="en-US" altLang="en-US" sz="1700"/>
              <a:t>WA=White area enclosed by the dotted line= Area_F - Area_A - Area_E +Area_C=30-19-9+4= 6</a:t>
            </a:r>
          </a:p>
          <a:p>
            <a:pPr eaLnBrk="1" hangingPunct="1">
              <a:lnSpc>
                <a:spcPct val="80000"/>
              </a:lnSpc>
            </a:pPr>
            <a:r>
              <a:rPr lang="en-US" altLang="en-US" sz="1700"/>
              <a:t>GA=Gray area enclosed by the dotted line= Area_A - Area_B - Area_C +Area_D=19-6-4+1=10</a:t>
            </a:r>
          </a:p>
          <a:p>
            <a:pPr eaLnBrk="1" hangingPunct="1">
              <a:lnSpc>
                <a:spcPct val="80000"/>
              </a:lnSpc>
            </a:pPr>
            <a:r>
              <a:rPr lang="en-US" altLang="en-US" sz="1700"/>
              <a:t>(white area-shaded area)=WA-WG=6-10=-4</a:t>
            </a:r>
          </a:p>
        </p:txBody>
      </p:sp>
      <p:graphicFrame>
        <p:nvGraphicFramePr>
          <p:cNvPr id="130052" name="Group 4"/>
          <p:cNvGraphicFramePr>
            <a:graphicFrameLocks noGrp="1"/>
          </p:cNvGraphicFramePr>
          <p:nvPr>
            <p:ph sz="half" idx="2"/>
          </p:nvPr>
        </p:nvGraphicFramePr>
        <p:xfrm>
          <a:off x="4648200" y="1600200"/>
          <a:ext cx="4038600" cy="453072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 name="Footer Placeholder 5"/>
          <p:cNvSpPr>
            <a:spLocks noGrp="1"/>
          </p:cNvSpPr>
          <p:nvPr>
            <p:ph type="ftr" sz="quarter" idx="11"/>
          </p:nvPr>
        </p:nvSpPr>
        <p:spPr/>
        <p:txBody>
          <a:bodyPr/>
          <a:lstStyle/>
          <a:p>
            <a:pPr>
              <a:defRPr/>
            </a:pPr>
            <a:r>
              <a:rPr lang="en-US" altLang="zh-CN"/>
              <a:t>Object recogntiion (for 22-23) v2.a</a:t>
            </a:r>
          </a:p>
        </p:txBody>
      </p:sp>
      <p:sp>
        <p:nvSpPr>
          <p:cNvPr id="58371"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09832424-4638-4D20-8A5A-DC376F0E5808}" type="slidenum">
              <a:rPr lang="en-US" altLang="en-US" sz="1200">
                <a:latin typeface="Garamond" pitchFamily="18" charset="0"/>
              </a:rPr>
              <a:pPr eaLnBrk="1" hangingPunct="1">
                <a:spcBef>
                  <a:spcPct val="0"/>
                </a:spcBef>
                <a:buClrTx/>
                <a:buSzTx/>
                <a:buFontTx/>
                <a:buNone/>
              </a:pPr>
              <a:t>63</a:t>
            </a:fld>
            <a:endParaRPr lang="en-US" altLang="en-US" sz="1200">
              <a:latin typeface="Garamond" pitchFamily="18" charset="0"/>
            </a:endParaRPr>
          </a:p>
        </p:txBody>
      </p:sp>
      <p:sp>
        <p:nvSpPr>
          <p:cNvPr id="58401" name="Text Box 31"/>
          <p:cNvSpPr txBox="1">
            <a:spLocks noChangeArrowheads="1"/>
          </p:cNvSpPr>
          <p:nvPr/>
        </p:nvSpPr>
        <p:spPr bwMode="auto">
          <a:xfrm>
            <a:off x="5264150" y="2209800"/>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D</a:t>
            </a:r>
          </a:p>
        </p:txBody>
      </p:sp>
      <p:sp>
        <p:nvSpPr>
          <p:cNvPr id="58402" name="Text Box 32"/>
          <p:cNvSpPr txBox="1">
            <a:spLocks noChangeArrowheads="1"/>
          </p:cNvSpPr>
          <p:nvPr/>
        </p:nvSpPr>
        <p:spPr bwMode="auto">
          <a:xfrm>
            <a:off x="5394325" y="3617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8403" name="Text Box 33"/>
          <p:cNvSpPr txBox="1">
            <a:spLocks noChangeArrowheads="1"/>
          </p:cNvSpPr>
          <p:nvPr/>
        </p:nvSpPr>
        <p:spPr bwMode="auto">
          <a:xfrm>
            <a:off x="5191125" y="34290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C</a:t>
            </a:r>
          </a:p>
        </p:txBody>
      </p:sp>
      <p:sp>
        <p:nvSpPr>
          <p:cNvPr id="58404" name="Text Box 34"/>
          <p:cNvSpPr txBox="1">
            <a:spLocks noChangeArrowheads="1"/>
          </p:cNvSpPr>
          <p:nvPr/>
        </p:nvSpPr>
        <p:spPr bwMode="auto">
          <a:xfrm>
            <a:off x="7272338" y="3325813"/>
            <a:ext cx="396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A</a:t>
            </a:r>
          </a:p>
        </p:txBody>
      </p:sp>
      <p:sp>
        <p:nvSpPr>
          <p:cNvPr id="58405" name="Text Box 35"/>
          <p:cNvSpPr txBox="1">
            <a:spLocks noChangeArrowheads="1"/>
          </p:cNvSpPr>
          <p:nvPr/>
        </p:nvSpPr>
        <p:spPr bwMode="auto">
          <a:xfrm>
            <a:off x="7281863" y="22748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400"/>
              <a:t>B</a:t>
            </a:r>
          </a:p>
        </p:txBody>
      </p:sp>
      <p:sp>
        <p:nvSpPr>
          <p:cNvPr id="58406" name="Rectangle 36"/>
          <p:cNvSpPr>
            <a:spLocks noChangeArrowheads="1"/>
          </p:cNvSpPr>
          <p:nvPr/>
        </p:nvSpPr>
        <p:spPr bwMode="auto">
          <a:xfrm>
            <a:off x="5638800" y="2743200"/>
            <a:ext cx="2057400" cy="1066800"/>
          </a:xfrm>
          <a:prstGeom prst="rect">
            <a:avLst/>
          </a:prstGeom>
          <a:noFill/>
          <a:ln w="1905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8407" name="Rectangle 37"/>
          <p:cNvSpPr>
            <a:spLocks noChangeArrowheads="1"/>
          </p:cNvSpPr>
          <p:nvPr/>
        </p:nvSpPr>
        <p:spPr bwMode="auto">
          <a:xfrm>
            <a:off x="5562600" y="2743200"/>
            <a:ext cx="2133600" cy="2286000"/>
          </a:xfrm>
          <a:prstGeom prst="rect">
            <a:avLst/>
          </a:prstGeom>
          <a:noFill/>
          <a:ln w="381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8408" name="Text Box 38"/>
          <p:cNvSpPr txBox="1">
            <a:spLocks noChangeArrowheads="1"/>
          </p:cNvSpPr>
          <p:nvPr/>
        </p:nvSpPr>
        <p:spPr bwMode="auto">
          <a:xfrm>
            <a:off x="5295900" y="46386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E</a:t>
            </a:r>
          </a:p>
        </p:txBody>
      </p:sp>
      <p:sp>
        <p:nvSpPr>
          <p:cNvPr id="58409" name="Text Box 39"/>
          <p:cNvSpPr txBox="1">
            <a:spLocks noChangeArrowheads="1"/>
          </p:cNvSpPr>
          <p:nvPr/>
        </p:nvSpPr>
        <p:spPr bwMode="auto">
          <a:xfrm>
            <a:off x="7345363" y="45720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t>
            </a:r>
          </a:p>
        </p:txBody>
      </p:sp>
      <p:sp>
        <p:nvSpPr>
          <p:cNvPr id="58410" name="Text Box 40"/>
          <p:cNvSpPr txBox="1">
            <a:spLocks noChangeArrowheads="1"/>
          </p:cNvSpPr>
          <p:nvPr/>
        </p:nvSpPr>
        <p:spPr bwMode="auto">
          <a:xfrm>
            <a:off x="3962400" y="11430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solidFill>
                  <a:srgbClr val="FF0000"/>
                </a:solidFill>
              </a:rPr>
              <a:t>Top-left corner</a:t>
            </a:r>
          </a:p>
        </p:txBody>
      </p:sp>
      <p:sp>
        <p:nvSpPr>
          <p:cNvPr id="58411" name="Line 41"/>
          <p:cNvSpPr>
            <a:spLocks noChangeShapeType="1"/>
          </p:cNvSpPr>
          <p:nvPr/>
        </p:nvSpPr>
        <p:spPr bwMode="auto">
          <a:xfrm>
            <a:off x="4419600" y="1524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p:cNvSpPr/>
          <p:nvPr/>
        </p:nvSpPr>
        <p:spPr>
          <a:xfrm>
            <a:off x="3878263" y="1108075"/>
            <a:ext cx="1616075"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1"/>
          </p:nvPr>
        </p:nvSpPr>
        <p:spPr/>
        <p:txBody>
          <a:bodyPr/>
          <a:lstStyle/>
          <a:p>
            <a:pPr>
              <a:defRPr/>
            </a:pPr>
            <a:r>
              <a:rPr lang="en-US" altLang="zh-CN"/>
              <a:t>Object recogntiion (for 22-23) v2.a</a:t>
            </a:r>
          </a:p>
        </p:txBody>
      </p:sp>
      <p:sp>
        <p:nvSpPr>
          <p:cNvPr id="59395"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EB07EC6F-355C-49A7-830D-58E19AEBB6D8}" type="slidenum">
              <a:rPr lang="en-US" altLang="en-US" sz="1200">
                <a:latin typeface="Garamond" pitchFamily="18" charset="0"/>
              </a:rPr>
              <a:pPr eaLnBrk="1" hangingPunct="1">
                <a:spcBef>
                  <a:spcPct val="0"/>
                </a:spcBef>
                <a:buClrTx/>
                <a:buSzTx/>
                <a:buFontTx/>
                <a:buNone/>
              </a:pPr>
              <a:t>64</a:t>
            </a:fld>
            <a:endParaRPr lang="en-US" altLang="en-US" sz="1200">
              <a:latin typeface="Garamond" pitchFamily="18" charset="0"/>
            </a:endParaRPr>
          </a:p>
        </p:txBody>
      </p:sp>
      <p:sp>
        <p:nvSpPr>
          <p:cNvPr id="59396" name="Rectangle 2"/>
          <p:cNvSpPr>
            <a:spLocks noGrp="1" noChangeArrowheads="1"/>
          </p:cNvSpPr>
          <p:nvPr>
            <p:ph type="title" idx="4294967295"/>
          </p:nvPr>
        </p:nvSpPr>
        <p:spPr>
          <a:xfrm>
            <a:off x="-5556" y="34636"/>
            <a:ext cx="8229600" cy="1139825"/>
          </a:xfrm>
        </p:spPr>
        <p:txBody>
          <a:bodyPr anchor="ctr">
            <a:normAutofit fontScale="90000"/>
          </a:bodyPr>
          <a:lstStyle/>
          <a:p>
            <a:pPr eaLnBrk="1" hangingPunct="1"/>
            <a:r>
              <a:rPr lang="en-US" altLang="en-US" sz="4400" dirty="0">
                <a:solidFill>
                  <a:srgbClr val="FF3300"/>
                </a:solidFill>
              </a:rPr>
              <a:t>Answer: </a:t>
            </a:r>
            <a:r>
              <a:rPr lang="en-US" altLang="en-US" sz="4400" dirty="0"/>
              <a:t>class exercise 8.4</a:t>
            </a:r>
            <a:br>
              <a:rPr lang="en-US" altLang="en-US" sz="4400" dirty="0"/>
            </a:br>
            <a:r>
              <a:rPr lang="en-US" altLang="en-US" dirty="0"/>
              <a:t>Feature selection</a:t>
            </a:r>
            <a:r>
              <a:rPr lang="en-US" altLang="zh-CN" dirty="0">
                <a:ea typeface="SimSun" pitchFamily="2" charset="-122"/>
              </a:rPr>
              <a:t> [Lazebnik09 ] </a:t>
            </a:r>
            <a:endParaRPr lang="en-US" altLang="en-US" dirty="0"/>
          </a:p>
        </p:txBody>
      </p:sp>
      <p:sp>
        <p:nvSpPr>
          <p:cNvPr id="59397" name="Rectangle 3"/>
          <p:cNvSpPr>
            <a:spLocks noGrp="1" noChangeArrowheads="1"/>
          </p:cNvSpPr>
          <p:nvPr>
            <p:ph type="body" idx="4294967295"/>
          </p:nvPr>
        </p:nvSpPr>
        <p:spPr>
          <a:xfrm>
            <a:off x="0" y="1600200"/>
            <a:ext cx="4038600" cy="4530725"/>
          </a:xfrm>
        </p:spPr>
        <p:txBody>
          <a:bodyPr/>
          <a:lstStyle/>
          <a:p>
            <a:pPr eaLnBrk="1" hangingPunct="1"/>
            <a:r>
              <a:rPr lang="en-US" altLang="en-US" sz="2600"/>
              <a:t>For a 24x24 detection region, the number of possible rectangle features is ~160,000!</a:t>
            </a:r>
          </a:p>
          <a:p>
            <a:pPr eaLnBrk="1" hangingPunct="1"/>
            <a:r>
              <a:rPr lang="en-US" altLang="en-US" sz="2600"/>
              <a:t>Name the types (type 1,2,3,4,5) of the </a:t>
            </a:r>
            <a:r>
              <a:rPr lang="en-US" altLang="en-US" sz="2600" u="sng"/>
              <a:t>rectangular features </a:t>
            </a:r>
            <a:r>
              <a:rPr lang="en-US" altLang="en-US" sz="2600"/>
              <a:t>in the figures .</a:t>
            </a:r>
          </a:p>
          <a:p>
            <a:pPr eaLnBrk="1" hangingPunct="1"/>
            <a:r>
              <a:rPr lang="en-US" altLang="en-US" sz="2600">
                <a:solidFill>
                  <a:srgbClr val="FF3300"/>
                </a:solidFill>
              </a:rPr>
              <a:t>Answer: see the labels in the diagram.  </a:t>
            </a:r>
            <a:r>
              <a:rPr lang="en-US" altLang="en-US" sz="2600"/>
              <a:t> </a:t>
            </a:r>
          </a:p>
        </p:txBody>
      </p:sp>
      <p:pic>
        <p:nvPicPr>
          <p:cNvPr id="59398" name="Picture 4"/>
          <p:cNvPicPr>
            <a:picLocks noChangeAspect="1" noChangeArrowheads="1"/>
          </p:cNvPicPr>
          <p:nvPr/>
        </p:nvPicPr>
        <p:blipFill>
          <a:blip r:embed="rId4">
            <a:lum contrast="30000"/>
            <a:extLst>
              <a:ext uri="{28A0092B-C50C-407E-A947-70E740481C1C}">
                <a14:useLocalDpi xmlns:a14="http://schemas.microsoft.com/office/drawing/2010/main" val="0"/>
              </a:ext>
            </a:extLst>
          </a:blip>
          <a:srcRect/>
          <a:stretch>
            <a:fillRect/>
          </a:stretch>
        </p:blipFill>
        <p:spPr bwMode="auto">
          <a:xfrm>
            <a:off x="4343400" y="2057400"/>
            <a:ext cx="4191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Text Box 5"/>
          <p:cNvSpPr txBox="1">
            <a:spLocks noChangeArrowheads="1"/>
          </p:cNvSpPr>
          <p:nvPr/>
        </p:nvSpPr>
        <p:spPr bwMode="auto">
          <a:xfrm>
            <a:off x="4495800" y="1295400"/>
            <a:ext cx="4341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a:t>Some examples and their types</a:t>
            </a:r>
          </a:p>
          <a:p>
            <a:pPr eaLnBrk="1" hangingPunct="1">
              <a:spcBef>
                <a:spcPct val="0"/>
              </a:spcBef>
              <a:buClrTx/>
              <a:buSzTx/>
              <a:buFontTx/>
              <a:buNone/>
            </a:pPr>
            <a:r>
              <a:rPr lang="en-US" altLang="en-US" sz="2000"/>
              <a:t>Fill in the types for the  2nd, 3rd rows</a:t>
            </a:r>
          </a:p>
        </p:txBody>
      </p:sp>
      <p:sp>
        <p:nvSpPr>
          <p:cNvPr id="59400" name="Text Box 6"/>
          <p:cNvSpPr txBox="1">
            <a:spLocks noChangeArrowheads="1"/>
          </p:cNvSpPr>
          <p:nvPr/>
        </p:nvSpPr>
        <p:spPr bwMode="auto">
          <a:xfrm>
            <a:off x="53181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2</a:t>
            </a:r>
          </a:p>
        </p:txBody>
      </p:sp>
      <p:sp>
        <p:nvSpPr>
          <p:cNvPr id="59401" name="Text Box 7"/>
          <p:cNvSpPr txBox="1">
            <a:spLocks noChangeArrowheads="1"/>
          </p:cNvSpPr>
          <p:nvPr/>
        </p:nvSpPr>
        <p:spPr bwMode="auto">
          <a:xfrm>
            <a:off x="6080125" y="2017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02" name="Text Box 8"/>
          <p:cNvSpPr txBox="1">
            <a:spLocks noChangeArrowheads="1"/>
          </p:cNvSpPr>
          <p:nvPr/>
        </p:nvSpPr>
        <p:spPr bwMode="auto">
          <a:xfrm>
            <a:off x="67659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a:t>
            </a:r>
          </a:p>
        </p:txBody>
      </p:sp>
      <p:sp>
        <p:nvSpPr>
          <p:cNvPr id="59403" name="Text Box 9"/>
          <p:cNvSpPr txBox="1">
            <a:spLocks noChangeArrowheads="1"/>
          </p:cNvSpPr>
          <p:nvPr/>
        </p:nvSpPr>
        <p:spPr bwMode="auto">
          <a:xfrm>
            <a:off x="7375525" y="1941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a:t>
            </a:r>
          </a:p>
        </p:txBody>
      </p:sp>
      <p:sp>
        <p:nvSpPr>
          <p:cNvPr id="59404" name="Text Box 10"/>
          <p:cNvSpPr txBox="1">
            <a:spLocks noChangeArrowheads="1"/>
          </p:cNvSpPr>
          <p:nvPr/>
        </p:nvSpPr>
        <p:spPr bwMode="auto">
          <a:xfrm>
            <a:off x="82137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4</a:t>
            </a:r>
          </a:p>
        </p:txBody>
      </p:sp>
      <p:sp>
        <p:nvSpPr>
          <p:cNvPr id="59405" name="Text Box 11"/>
          <p:cNvSpPr txBox="1">
            <a:spLocks noChangeArrowheads="1"/>
          </p:cNvSpPr>
          <p:nvPr/>
        </p:nvSpPr>
        <p:spPr bwMode="auto">
          <a:xfrm>
            <a:off x="6003925" y="2017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3</a:t>
            </a:r>
          </a:p>
        </p:txBody>
      </p:sp>
      <p:cxnSp>
        <p:nvCxnSpPr>
          <p:cNvPr id="3" name="Straight Arrow Connector 2"/>
          <p:cNvCxnSpPr/>
          <p:nvPr/>
        </p:nvCxnSpPr>
        <p:spPr>
          <a:xfrm flipV="1">
            <a:off x="4343400" y="4191000"/>
            <a:ext cx="457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407" name="Text Box 27"/>
          <p:cNvSpPr txBox="1">
            <a:spLocks noChangeArrowheads="1"/>
          </p:cNvSpPr>
          <p:nvPr/>
        </p:nvSpPr>
        <p:spPr bwMode="auto">
          <a:xfrm>
            <a:off x="5715000" y="4495800"/>
            <a:ext cx="1524000" cy="224631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t>Standard Types</a:t>
            </a:r>
          </a:p>
          <a:p>
            <a:pPr eaLnBrk="1" hangingPunct="1">
              <a:spcBef>
                <a:spcPct val="0"/>
              </a:spcBef>
              <a:buClrTx/>
              <a:buSzTx/>
              <a:buFontTx/>
              <a:buNone/>
            </a:pPr>
            <a:r>
              <a:rPr lang="en-US" altLang="en-US" sz="1400"/>
              <a:t>1)</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2)</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3)</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4)</a:t>
            </a:r>
          </a:p>
          <a:p>
            <a:pPr eaLnBrk="1" hangingPunct="1">
              <a:spcBef>
                <a:spcPct val="0"/>
              </a:spcBef>
              <a:buClrTx/>
              <a:buSzTx/>
              <a:buFontTx/>
              <a:buNone/>
            </a:pPr>
            <a:endParaRPr lang="en-US" altLang="en-US" sz="1400"/>
          </a:p>
          <a:p>
            <a:pPr eaLnBrk="1" hangingPunct="1">
              <a:spcBef>
                <a:spcPct val="0"/>
              </a:spcBef>
              <a:buClrTx/>
              <a:buSzTx/>
              <a:buFontTx/>
              <a:buNone/>
            </a:pPr>
            <a:r>
              <a:rPr lang="en-US" altLang="en-US" sz="1400"/>
              <a:t>5)</a:t>
            </a:r>
          </a:p>
        </p:txBody>
      </p:sp>
      <p:grpSp>
        <p:nvGrpSpPr>
          <p:cNvPr id="59408" name="Group 12"/>
          <p:cNvGrpSpPr>
            <a:grpSpLocks/>
          </p:cNvGrpSpPr>
          <p:nvPr/>
        </p:nvGrpSpPr>
        <p:grpSpPr bwMode="auto">
          <a:xfrm>
            <a:off x="6477000" y="4876800"/>
            <a:ext cx="381000" cy="1828800"/>
            <a:chOff x="1872" y="1392"/>
            <a:chExt cx="432" cy="2496"/>
          </a:xfrm>
        </p:grpSpPr>
        <p:sp>
          <p:nvSpPr>
            <p:cNvPr id="59419" name="Rectangle 13"/>
            <p:cNvSpPr>
              <a:spLocks noChangeArrowheads="1"/>
            </p:cNvSpPr>
            <p:nvPr/>
          </p:nvSpPr>
          <p:spPr bwMode="auto">
            <a:xfrm>
              <a:off x="1920" y="192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0" name="Rectangle 14"/>
            <p:cNvSpPr>
              <a:spLocks noChangeArrowheads="1"/>
            </p:cNvSpPr>
            <p:nvPr/>
          </p:nvSpPr>
          <p:spPr bwMode="auto">
            <a:xfrm>
              <a:off x="2016" y="2448"/>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1" name="Rectangle 15"/>
            <p:cNvSpPr>
              <a:spLocks noChangeArrowheads="1"/>
            </p:cNvSpPr>
            <p:nvPr/>
          </p:nvSpPr>
          <p:spPr bwMode="auto">
            <a:xfrm>
              <a:off x="2064" y="1392"/>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2" name="Rectangle 16"/>
            <p:cNvSpPr>
              <a:spLocks noChangeArrowheads="1"/>
            </p:cNvSpPr>
            <p:nvPr/>
          </p:nvSpPr>
          <p:spPr bwMode="auto">
            <a:xfrm>
              <a:off x="1920" y="206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3" name="Rectangle 17"/>
            <p:cNvSpPr>
              <a:spLocks noChangeArrowheads="1"/>
            </p:cNvSpPr>
            <p:nvPr/>
          </p:nvSpPr>
          <p:spPr bwMode="auto">
            <a:xfrm>
              <a:off x="2160"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4" name="Rectangle 18"/>
            <p:cNvSpPr>
              <a:spLocks noChangeArrowheads="1"/>
            </p:cNvSpPr>
            <p:nvPr/>
          </p:nvSpPr>
          <p:spPr bwMode="auto">
            <a:xfrm>
              <a:off x="2064" y="3600"/>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5" name="Rectangle 19"/>
            <p:cNvSpPr>
              <a:spLocks noChangeArrowheads="1"/>
            </p:cNvSpPr>
            <p:nvPr/>
          </p:nvSpPr>
          <p:spPr bwMode="auto">
            <a:xfrm>
              <a:off x="2064" y="3744"/>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6" name="Rectangle 20"/>
            <p:cNvSpPr>
              <a:spLocks noChangeArrowheads="1"/>
            </p:cNvSpPr>
            <p:nvPr/>
          </p:nvSpPr>
          <p:spPr bwMode="auto">
            <a:xfrm>
              <a:off x="1920" y="374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7" name="Rectangle 21"/>
            <p:cNvSpPr>
              <a:spLocks noChangeArrowheads="1"/>
            </p:cNvSpPr>
            <p:nvPr/>
          </p:nvSpPr>
          <p:spPr bwMode="auto">
            <a:xfrm>
              <a:off x="1920" y="36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8" name="Rectangle 22"/>
            <p:cNvSpPr>
              <a:spLocks noChangeArrowheads="1"/>
            </p:cNvSpPr>
            <p:nvPr/>
          </p:nvSpPr>
          <p:spPr bwMode="auto">
            <a:xfrm>
              <a:off x="1920" y="1392"/>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29" name="Rectangle 23"/>
            <p:cNvSpPr>
              <a:spLocks noChangeArrowheads="1"/>
            </p:cNvSpPr>
            <p:nvPr/>
          </p:nvSpPr>
          <p:spPr bwMode="auto">
            <a:xfrm>
              <a:off x="1872" y="244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30" name="Rectangle 24"/>
            <p:cNvSpPr>
              <a:spLocks noChangeArrowheads="1"/>
            </p:cNvSpPr>
            <p:nvPr/>
          </p:nvSpPr>
          <p:spPr bwMode="auto">
            <a:xfrm>
              <a:off x="1920" y="3024"/>
              <a:ext cx="14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31" name="Rectangle 25"/>
            <p:cNvSpPr>
              <a:spLocks noChangeArrowheads="1"/>
            </p:cNvSpPr>
            <p:nvPr/>
          </p:nvSpPr>
          <p:spPr bwMode="auto">
            <a:xfrm>
              <a:off x="1920" y="3168"/>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59432" name="Rectangle 26"/>
            <p:cNvSpPr>
              <a:spLocks noChangeArrowheads="1"/>
            </p:cNvSpPr>
            <p:nvPr/>
          </p:nvSpPr>
          <p:spPr bwMode="auto">
            <a:xfrm>
              <a:off x="1920" y="288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grpSp>
      <p:sp>
        <p:nvSpPr>
          <p:cNvPr id="59409" name="Text Box 8"/>
          <p:cNvSpPr txBox="1">
            <a:spLocks noChangeArrowheads="1"/>
          </p:cNvSpPr>
          <p:nvPr/>
        </p:nvSpPr>
        <p:spPr bwMode="auto">
          <a:xfrm>
            <a:off x="5286375" y="3201988"/>
            <a:ext cx="31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a:t>
            </a:r>
          </a:p>
        </p:txBody>
      </p:sp>
      <p:sp>
        <p:nvSpPr>
          <p:cNvPr id="59410" name="Text Box 9"/>
          <p:cNvSpPr txBox="1">
            <a:spLocks noChangeArrowheads="1"/>
          </p:cNvSpPr>
          <p:nvPr/>
        </p:nvSpPr>
        <p:spPr bwMode="auto">
          <a:xfrm>
            <a:off x="5953125" y="30194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a:t>
            </a:r>
          </a:p>
        </p:txBody>
      </p:sp>
      <p:sp>
        <p:nvSpPr>
          <p:cNvPr id="59411" name="Text Box 9"/>
          <p:cNvSpPr txBox="1">
            <a:spLocks noChangeArrowheads="1"/>
          </p:cNvSpPr>
          <p:nvPr/>
        </p:nvSpPr>
        <p:spPr bwMode="auto">
          <a:xfrm>
            <a:off x="6702425" y="30210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a:t>
            </a:r>
          </a:p>
        </p:txBody>
      </p:sp>
      <p:sp>
        <p:nvSpPr>
          <p:cNvPr id="59412" name="Text Box 10"/>
          <p:cNvSpPr txBox="1">
            <a:spLocks noChangeArrowheads="1"/>
          </p:cNvSpPr>
          <p:nvPr/>
        </p:nvSpPr>
        <p:spPr bwMode="auto">
          <a:xfrm>
            <a:off x="7426325" y="30035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4</a:t>
            </a:r>
          </a:p>
        </p:txBody>
      </p:sp>
      <p:sp>
        <p:nvSpPr>
          <p:cNvPr id="59413" name="Text Box 10"/>
          <p:cNvSpPr txBox="1">
            <a:spLocks noChangeArrowheads="1"/>
          </p:cNvSpPr>
          <p:nvPr/>
        </p:nvSpPr>
        <p:spPr bwMode="auto">
          <a:xfrm>
            <a:off x="8067675" y="3194050"/>
            <a:ext cx="3127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2</a:t>
            </a:r>
          </a:p>
        </p:txBody>
      </p:sp>
      <p:sp>
        <p:nvSpPr>
          <p:cNvPr id="59414" name="Text Box 10"/>
          <p:cNvSpPr txBox="1">
            <a:spLocks noChangeArrowheads="1"/>
          </p:cNvSpPr>
          <p:nvPr/>
        </p:nvSpPr>
        <p:spPr bwMode="auto">
          <a:xfrm>
            <a:off x="7924800" y="3716338"/>
            <a:ext cx="312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a:t>
            </a:r>
          </a:p>
        </p:txBody>
      </p:sp>
      <p:sp>
        <p:nvSpPr>
          <p:cNvPr id="59415" name="Text Box 10"/>
          <p:cNvSpPr txBox="1">
            <a:spLocks noChangeArrowheads="1"/>
          </p:cNvSpPr>
          <p:nvPr/>
        </p:nvSpPr>
        <p:spPr bwMode="auto">
          <a:xfrm>
            <a:off x="7529513" y="3821113"/>
            <a:ext cx="314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3</a:t>
            </a:r>
          </a:p>
        </p:txBody>
      </p:sp>
      <p:sp>
        <p:nvSpPr>
          <p:cNvPr id="59416" name="Text Box 10"/>
          <p:cNvSpPr txBox="1">
            <a:spLocks noChangeArrowheads="1"/>
          </p:cNvSpPr>
          <p:nvPr/>
        </p:nvSpPr>
        <p:spPr bwMode="auto">
          <a:xfrm>
            <a:off x="6813550" y="3736975"/>
            <a:ext cx="3127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1</a:t>
            </a:r>
          </a:p>
        </p:txBody>
      </p:sp>
      <p:sp>
        <p:nvSpPr>
          <p:cNvPr id="59417" name="Text Box 10"/>
          <p:cNvSpPr txBox="1">
            <a:spLocks noChangeArrowheads="1"/>
          </p:cNvSpPr>
          <p:nvPr/>
        </p:nvSpPr>
        <p:spPr bwMode="auto">
          <a:xfrm>
            <a:off x="6072188" y="3817938"/>
            <a:ext cx="3127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5</a:t>
            </a:r>
          </a:p>
        </p:txBody>
      </p:sp>
      <p:sp>
        <p:nvSpPr>
          <p:cNvPr id="59418" name="Text Box 10"/>
          <p:cNvSpPr txBox="1">
            <a:spLocks noChangeArrowheads="1"/>
          </p:cNvSpPr>
          <p:nvPr/>
        </p:nvSpPr>
        <p:spPr bwMode="auto">
          <a:xfrm>
            <a:off x="5005388" y="4076700"/>
            <a:ext cx="3127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3</a:t>
            </a:r>
          </a:p>
        </p:txBody>
      </p:sp>
    </p:spTree>
    <p:custDataLst>
      <p:tags r:id="rId1"/>
    </p:custData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normAutofit fontScale="90000"/>
          </a:bodyPr>
          <a:lstStyle/>
          <a:p>
            <a:pPr eaLnBrk="1" hangingPunct="1"/>
            <a:r>
              <a:rPr lang="en-US" altLang="zh-CN" sz="2800" dirty="0">
                <a:solidFill>
                  <a:srgbClr val="FF3300"/>
                </a:solidFill>
                <a:ea typeface="SimSun" pitchFamily="2" charset="-122"/>
              </a:rPr>
              <a:t>Answer(</a:t>
            </a:r>
            <a:r>
              <a:rPr lang="en-US" altLang="zh-CN" sz="2800" dirty="0" err="1">
                <a:solidFill>
                  <a:srgbClr val="FF3300"/>
                </a:solidFill>
                <a:ea typeface="SimSun" pitchFamily="2" charset="-122"/>
              </a:rPr>
              <a:t>i</a:t>
            </a:r>
            <a:r>
              <a:rPr lang="en-US" altLang="zh-CN" sz="2800" dirty="0">
                <a:solidFill>
                  <a:srgbClr val="FF3300"/>
                </a:solidFill>
                <a:ea typeface="SimSun" pitchFamily="2" charset="-122"/>
              </a:rPr>
              <a:t>): </a:t>
            </a:r>
            <a:r>
              <a:rPr lang="en-US" altLang="zh-CN" sz="2800" dirty="0">
                <a:ea typeface="SimSun" pitchFamily="2" charset="-122"/>
              </a:rPr>
              <a:t>Class exercise 8.5a : How many type 1 features in a 24x24 (pixel) window? </a:t>
            </a:r>
            <a:br>
              <a:rPr lang="en-US" altLang="zh-CN" sz="2800" dirty="0">
                <a:ea typeface="SimSun" pitchFamily="2" charset="-122"/>
              </a:rPr>
            </a:br>
            <a:r>
              <a:rPr lang="en-US" altLang="zh-CN" sz="2800" dirty="0">
                <a:ea typeface="SimSun" pitchFamily="2" charset="-122"/>
              </a:rPr>
              <a:t>We see that </a:t>
            </a:r>
            <a:r>
              <a:rPr lang="en-US" altLang="zh-CN" sz="2800" dirty="0" err="1">
                <a:ea typeface="SimSun" pitchFamily="2" charset="-122"/>
              </a:rPr>
              <a:t>win_width</a:t>
            </a:r>
            <a:r>
              <a:rPr lang="en-US" altLang="zh-CN" sz="2800" dirty="0">
                <a:ea typeface="SimSun" pitchFamily="2" charset="-122"/>
              </a:rPr>
              <a:t>=24, </a:t>
            </a:r>
            <a:r>
              <a:rPr lang="en-US" altLang="zh-CN" sz="2800" dirty="0" err="1">
                <a:ea typeface="SimSun" pitchFamily="2" charset="-122"/>
              </a:rPr>
              <a:t>win_height</a:t>
            </a:r>
            <a:r>
              <a:rPr lang="en-US" altLang="zh-CN" sz="2800" dirty="0">
                <a:ea typeface="SimSun" pitchFamily="2" charset="-122"/>
              </a:rPr>
              <a:t>=24,</a:t>
            </a:r>
            <a:endParaRPr lang="en-US" altLang="en-US" sz="2800" dirty="0">
              <a:ea typeface="SimSun" pitchFamily="2" charset="-122"/>
            </a:endParaRPr>
          </a:p>
        </p:txBody>
      </p:sp>
      <p:sp>
        <p:nvSpPr>
          <p:cNvPr id="60419" name="Content Placeholder 12"/>
          <p:cNvSpPr>
            <a:spLocks noGrp="1"/>
          </p:cNvSpPr>
          <p:nvPr>
            <p:ph idx="1"/>
          </p:nvPr>
        </p:nvSpPr>
        <p:spPr>
          <a:xfrm>
            <a:off x="457200" y="1600200"/>
            <a:ext cx="8229600" cy="2590800"/>
          </a:xfrm>
        </p:spPr>
        <p:txBody>
          <a:bodyPr/>
          <a:lstStyle/>
          <a:p>
            <a:r>
              <a:rPr lang="en-US" altLang="en-US"/>
              <a:t> </a:t>
            </a:r>
          </a:p>
        </p:txBody>
      </p:sp>
      <p:sp>
        <p:nvSpPr>
          <p:cNvPr id="7" name="Footer Placeholder 5"/>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60421"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CCBE48AB-8F4B-4F9C-8B66-84BA26B70627}" type="slidenum">
              <a:rPr lang="en-US" altLang="en-US" sz="1200">
                <a:latin typeface="Garamond" pitchFamily="18" charset="0"/>
              </a:rPr>
              <a:pPr eaLnBrk="1" hangingPunct="1">
                <a:spcBef>
                  <a:spcPct val="0"/>
                </a:spcBef>
                <a:buClrTx/>
                <a:buSzTx/>
                <a:buFontTx/>
                <a:buNone/>
              </a:pPr>
              <a:t>65</a:t>
            </a:fld>
            <a:endParaRPr lang="en-US" altLang="en-US" sz="1200">
              <a:latin typeface="Garamond" pitchFamily="18" charset="0"/>
            </a:endParaRPr>
          </a:p>
        </p:txBody>
      </p:sp>
      <p:sp>
        <p:nvSpPr>
          <p:cNvPr id="60423" name="Rectangle 3"/>
          <p:cNvSpPr>
            <a:spLocks noGrp="1" noChangeArrowheads="1"/>
          </p:cNvSpPr>
          <p:nvPr>
            <p:ph type="body" sz="half" idx="4294967295"/>
          </p:nvPr>
        </p:nvSpPr>
        <p:spPr>
          <a:xfrm>
            <a:off x="490538" y="1438275"/>
            <a:ext cx="8653462" cy="2890838"/>
          </a:xfrm>
        </p:spPr>
        <p:txBody>
          <a:bodyPr>
            <a:normAutofit fontScale="92500" lnSpcReduction="10000"/>
          </a:bodyPr>
          <a:lstStyle/>
          <a:p>
            <a:r>
              <a:rPr lang="en-US" altLang="zh-CN" sz="1800" dirty="0" err="1">
                <a:ea typeface="SimSun" pitchFamily="2" charset="-122"/>
              </a:rPr>
              <a:t>win_width</a:t>
            </a:r>
            <a:r>
              <a:rPr lang="en-US" altLang="zh-CN" sz="1800" dirty="0">
                <a:ea typeface="SimSun" pitchFamily="2" charset="-122"/>
              </a:rPr>
              <a:t>=24, </a:t>
            </a:r>
            <a:r>
              <a:rPr lang="en-US" altLang="zh-CN" sz="1800" dirty="0" err="1">
                <a:ea typeface="SimSun" pitchFamily="2" charset="-122"/>
              </a:rPr>
              <a:t>win_height</a:t>
            </a:r>
            <a:r>
              <a:rPr lang="en-US" altLang="zh-CN" sz="1800" dirty="0">
                <a:ea typeface="SimSun" pitchFamily="2" charset="-122"/>
              </a:rPr>
              <a:t>=24</a:t>
            </a:r>
            <a:endParaRPr lang="en-US" altLang="en-US" sz="1800" dirty="0"/>
          </a:p>
          <a:p>
            <a:r>
              <a:rPr lang="en-US" altLang="en-US" sz="1800" dirty="0"/>
              <a:t>temp=0; %Type1 feature: block aspect ratio is width=2 units, height=1unit</a:t>
            </a:r>
          </a:p>
          <a:p>
            <a:r>
              <a:rPr lang="en-US" altLang="en-US" sz="1800" dirty="0"/>
              <a:t>for </a:t>
            </a:r>
            <a:r>
              <a:rPr lang="en-US" altLang="en-US" sz="1800" dirty="0" err="1"/>
              <a:t>nx</a:t>
            </a:r>
            <a:r>
              <a:rPr lang="en-US" altLang="en-US" sz="1800" dirty="0"/>
              <a:t>=1:win_width/2</a:t>
            </a:r>
            <a:r>
              <a:rPr lang="en-US" altLang="en-US" sz="1800" dirty="0">
                <a:solidFill>
                  <a:srgbClr val="00B050"/>
                </a:solidFill>
              </a:rPr>
              <a:t>%nx=no. of x pixels in white area. Min =1,max=</a:t>
            </a:r>
            <a:r>
              <a:rPr lang="en-US" altLang="en-US" sz="1800" dirty="0" err="1">
                <a:solidFill>
                  <a:srgbClr val="00B050"/>
                </a:solidFill>
              </a:rPr>
              <a:t>win_width</a:t>
            </a:r>
            <a:r>
              <a:rPr lang="en-US" altLang="en-US" sz="1800" dirty="0">
                <a:solidFill>
                  <a:srgbClr val="00B050"/>
                </a:solidFill>
              </a:rPr>
              <a:t>/2</a:t>
            </a:r>
          </a:p>
          <a:p>
            <a:r>
              <a:rPr lang="en-US" altLang="en-US" sz="1800" dirty="0"/>
              <a:t>    for </a:t>
            </a:r>
            <a:r>
              <a:rPr lang="en-US" altLang="en-US" sz="1800" dirty="0" err="1"/>
              <a:t>ny</a:t>
            </a:r>
            <a:r>
              <a:rPr lang="en-US" altLang="en-US" sz="1800" dirty="0"/>
              <a:t>=1:win_height</a:t>
            </a:r>
            <a:r>
              <a:rPr lang="en-US" altLang="en-US" sz="1800" dirty="0">
                <a:solidFill>
                  <a:srgbClr val="00B050"/>
                </a:solidFill>
              </a:rPr>
              <a:t>%ny=no. of y pixels in white area. Min =1,max=</a:t>
            </a:r>
            <a:r>
              <a:rPr lang="en-US" altLang="en-US" sz="1800" dirty="0" err="1">
                <a:solidFill>
                  <a:srgbClr val="00B050"/>
                </a:solidFill>
              </a:rPr>
              <a:t>win_height</a:t>
            </a:r>
            <a:endParaRPr lang="en-US" altLang="en-US" sz="1800" dirty="0">
              <a:solidFill>
                <a:srgbClr val="00B050"/>
              </a:solidFill>
            </a:endParaRPr>
          </a:p>
          <a:p>
            <a:r>
              <a:rPr lang="en-US" altLang="en-US" sz="1800" dirty="0"/>
              <a:t>       </a:t>
            </a:r>
            <a:r>
              <a:rPr lang="en-US" altLang="en-US" sz="1800" dirty="0" err="1"/>
              <a:t>number_of_blocks_x</a:t>
            </a:r>
            <a:r>
              <a:rPr lang="en-US" altLang="en-US" sz="1800" dirty="0"/>
              <a:t>=(win_width-2*nx+1);</a:t>
            </a:r>
            <a:r>
              <a:rPr lang="en-US" altLang="en-US" sz="1800" dirty="0">
                <a:solidFill>
                  <a:srgbClr val="00B050"/>
                </a:solidFill>
              </a:rPr>
              <a:t>%</a:t>
            </a:r>
            <a:r>
              <a:rPr lang="en-US" altLang="en-US" sz="1800" dirty="0" err="1">
                <a:solidFill>
                  <a:srgbClr val="00B050"/>
                </a:solidFill>
              </a:rPr>
              <a:t>no.of</a:t>
            </a:r>
            <a:r>
              <a:rPr lang="en-US" altLang="en-US" sz="1800" dirty="0">
                <a:solidFill>
                  <a:srgbClr val="00B050"/>
                </a:solidFill>
              </a:rPr>
              <a:t> x Blocks fit in </a:t>
            </a:r>
            <a:r>
              <a:rPr lang="en-US" altLang="en-US" sz="1800" dirty="0" err="1">
                <a:solidFill>
                  <a:srgbClr val="00B050"/>
                </a:solidFill>
              </a:rPr>
              <a:t>win_width</a:t>
            </a:r>
            <a:endParaRPr lang="en-US" altLang="en-US" sz="1800" dirty="0">
              <a:solidFill>
                <a:srgbClr val="00B050"/>
              </a:solidFill>
            </a:endParaRPr>
          </a:p>
          <a:p>
            <a:r>
              <a:rPr lang="en-US" altLang="en-US" sz="1800" dirty="0"/>
              <a:t>       </a:t>
            </a:r>
            <a:r>
              <a:rPr lang="en-US" altLang="en-US" sz="1800" dirty="0" err="1"/>
              <a:t>number_of_blocks_y</a:t>
            </a:r>
            <a:r>
              <a:rPr lang="en-US" altLang="en-US" sz="1800" dirty="0"/>
              <a:t>=(win_height-ny+1);</a:t>
            </a:r>
            <a:r>
              <a:rPr lang="en-US" altLang="en-US" sz="1800" dirty="0">
                <a:solidFill>
                  <a:srgbClr val="00B050"/>
                </a:solidFill>
              </a:rPr>
              <a:t>%</a:t>
            </a:r>
            <a:r>
              <a:rPr lang="en-US" altLang="en-US" sz="1800" dirty="0" err="1">
                <a:solidFill>
                  <a:srgbClr val="00B050"/>
                </a:solidFill>
              </a:rPr>
              <a:t>no.of</a:t>
            </a:r>
            <a:r>
              <a:rPr lang="en-US" altLang="en-US" sz="1800" dirty="0">
                <a:solidFill>
                  <a:srgbClr val="00B050"/>
                </a:solidFill>
              </a:rPr>
              <a:t> y Blocks fit in </a:t>
            </a:r>
            <a:r>
              <a:rPr lang="en-US" altLang="en-US" sz="1800" dirty="0" err="1">
                <a:solidFill>
                  <a:srgbClr val="00B050"/>
                </a:solidFill>
              </a:rPr>
              <a:t>win_height</a:t>
            </a:r>
            <a:endParaRPr lang="en-US" altLang="en-US" sz="1800" dirty="0">
              <a:solidFill>
                <a:srgbClr val="00B050"/>
              </a:solidFill>
            </a:endParaRPr>
          </a:p>
          <a:p>
            <a:r>
              <a:rPr lang="en-US" altLang="en-US" sz="1800" dirty="0"/>
              <a:t>       temp=</a:t>
            </a:r>
            <a:r>
              <a:rPr lang="en-US" altLang="en-US" sz="1800" dirty="0" err="1"/>
              <a:t>number_of_blocks_x</a:t>
            </a:r>
            <a:r>
              <a:rPr lang="en-US" altLang="en-US" sz="1800" dirty="0"/>
              <a:t>*</a:t>
            </a:r>
            <a:r>
              <a:rPr lang="en-US" altLang="en-US" sz="1800" dirty="0" err="1"/>
              <a:t>number_of_blocks_y+temp</a:t>
            </a:r>
            <a:r>
              <a:rPr lang="en-US" altLang="en-US" sz="1800" dirty="0"/>
              <a:t>;</a:t>
            </a:r>
          </a:p>
          <a:p>
            <a:r>
              <a:rPr lang="en-US" altLang="en-US" sz="1800" dirty="0"/>
              <a:t>    end</a:t>
            </a:r>
          </a:p>
          <a:p>
            <a:r>
              <a:rPr lang="en-US" altLang="en-US" sz="1800" dirty="0"/>
              <a:t>end</a:t>
            </a:r>
          </a:p>
          <a:p>
            <a:pPr eaLnBrk="1" hangingPunct="1"/>
            <a:r>
              <a:rPr lang="en-US" altLang="zh-CN" sz="1800" dirty="0">
                <a:ea typeface="SimSun" pitchFamily="2" charset="-122"/>
              </a:rPr>
              <a:t>temp %type 1 total= 43200. Same for type 2 (similar case) , total(1+2)=43200*2</a:t>
            </a: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400" dirty="0">
              <a:ea typeface="SimSun" pitchFamily="2" charset="-122"/>
            </a:endParaRPr>
          </a:p>
          <a:p>
            <a:pPr lvl="1" eaLnBrk="1" hangingPunct="1"/>
            <a:endParaRPr lang="en-US" altLang="zh-CN" sz="1400" dirty="0">
              <a:ea typeface="SimSun" pitchFamily="2" charset="-122"/>
            </a:endParaRPr>
          </a:p>
          <a:p>
            <a:pPr eaLnBrk="1" hangingPunct="1"/>
            <a:endParaRPr lang="en-US" altLang="en-US" sz="2600" dirty="0"/>
          </a:p>
        </p:txBody>
      </p:sp>
      <p:sp>
        <p:nvSpPr>
          <p:cNvPr id="60422" name="Text Box 8"/>
          <p:cNvSpPr txBox="1">
            <a:spLocks noChangeArrowheads="1"/>
          </p:cNvSpPr>
          <p:nvPr/>
        </p:nvSpPr>
        <p:spPr bwMode="auto">
          <a:xfrm>
            <a:off x="669925" y="6553200"/>
            <a:ext cx="740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solidFill>
                  <a:schemeClr val="tx2"/>
                </a:solidFill>
                <a:hlinkClick r:id="rId2"/>
              </a:rPr>
              <a:t>http://stackoverflow.com/questions/1707620/viola-jones-face-detection-claims-180k-features</a:t>
            </a:r>
            <a:endParaRPr lang="en-US" altLang="en-US" sz="1400">
              <a:solidFill>
                <a:schemeClr val="tx2"/>
              </a:solidFill>
            </a:endParaRPr>
          </a:p>
        </p:txBody>
      </p:sp>
      <p:sp>
        <p:nvSpPr>
          <p:cNvPr id="60424" name="Rectangle 15"/>
          <p:cNvSpPr>
            <a:spLocks noChangeArrowheads="1"/>
          </p:cNvSpPr>
          <p:nvPr/>
        </p:nvSpPr>
        <p:spPr bwMode="auto">
          <a:xfrm>
            <a:off x="2679700" y="4953000"/>
            <a:ext cx="3492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0425" name="Rectangle 22"/>
          <p:cNvSpPr>
            <a:spLocks noChangeArrowheads="1"/>
          </p:cNvSpPr>
          <p:nvPr/>
        </p:nvSpPr>
        <p:spPr bwMode="auto">
          <a:xfrm>
            <a:off x="2349500" y="4953000"/>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 name="Rectangle 2"/>
          <p:cNvSpPr/>
          <p:nvPr/>
        </p:nvSpPr>
        <p:spPr>
          <a:xfrm>
            <a:off x="2209800" y="47244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cxnSp>
        <p:nvCxnSpPr>
          <p:cNvPr id="5" name="Straight Arrow Connector 4"/>
          <p:cNvCxnSpPr/>
          <p:nvPr/>
        </p:nvCxnSpPr>
        <p:spPr>
          <a:xfrm>
            <a:off x="2209800" y="6096000"/>
            <a:ext cx="1447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4724400"/>
            <a:ext cx="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0429" name="Rectangle 11"/>
          <p:cNvSpPr>
            <a:spLocks noChangeArrowheads="1"/>
          </p:cNvSpPr>
          <p:nvPr/>
        </p:nvSpPr>
        <p:spPr bwMode="auto">
          <a:xfrm>
            <a:off x="2139950" y="6110288"/>
            <a:ext cx="158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win_width=24</a:t>
            </a:r>
          </a:p>
        </p:txBody>
      </p:sp>
      <p:sp>
        <p:nvSpPr>
          <p:cNvPr id="60430" name="Rectangle 16"/>
          <p:cNvSpPr>
            <a:spLocks noChangeArrowheads="1"/>
          </p:cNvSpPr>
          <p:nvPr/>
        </p:nvSpPr>
        <p:spPr bwMode="auto">
          <a:xfrm>
            <a:off x="457200" y="5257800"/>
            <a:ext cx="167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win_height=24</a:t>
            </a:r>
          </a:p>
        </p:txBody>
      </p:sp>
      <p:sp>
        <p:nvSpPr>
          <p:cNvPr id="15" name="Right Brace 14"/>
          <p:cNvSpPr/>
          <p:nvPr/>
        </p:nvSpPr>
        <p:spPr>
          <a:xfrm>
            <a:off x="3276600" y="49530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21" name="Right Brace 20"/>
          <p:cNvSpPr/>
          <p:nvPr/>
        </p:nvSpPr>
        <p:spPr>
          <a:xfrm rot="16200000">
            <a:off x="2380456" y="4653757"/>
            <a:ext cx="268287" cy="3302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60433" name="TextBox 17"/>
          <p:cNvSpPr txBox="1">
            <a:spLocks noChangeArrowheads="1"/>
          </p:cNvSpPr>
          <p:nvPr/>
        </p:nvSpPr>
        <p:spPr bwMode="auto">
          <a:xfrm>
            <a:off x="2514600" y="4314825"/>
            <a:ext cx="4502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nx (from 1 to win_width/2 pixels for Type1)</a:t>
            </a:r>
          </a:p>
        </p:txBody>
      </p:sp>
      <p:sp>
        <p:nvSpPr>
          <p:cNvPr id="60434" name="TextBox 23"/>
          <p:cNvSpPr txBox="1">
            <a:spLocks noChangeArrowheads="1"/>
          </p:cNvSpPr>
          <p:nvPr/>
        </p:nvSpPr>
        <p:spPr bwMode="auto">
          <a:xfrm>
            <a:off x="3514725" y="4953000"/>
            <a:ext cx="4373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ny (from 1 to win_width pixels for Type 1)</a:t>
            </a:r>
          </a:p>
          <a:p>
            <a:pPr eaLnBrk="1" hangingPunct="1">
              <a:spcBef>
                <a:spcPct val="0"/>
              </a:spcBef>
              <a:buClrTx/>
              <a:buSzTx/>
              <a:buFontTx/>
              <a:buNone/>
            </a:pPr>
            <a:r>
              <a:rPr lang="en-US" altLang="en-US" sz="1800"/>
              <a:t>)</a:t>
            </a:r>
          </a:p>
        </p:txBody>
      </p:sp>
      <p:sp>
        <p:nvSpPr>
          <p:cNvPr id="60435" name="TextBox 18"/>
          <p:cNvSpPr txBox="1">
            <a:spLocks noChangeArrowheads="1"/>
          </p:cNvSpPr>
          <p:nvPr/>
        </p:nvSpPr>
        <p:spPr bwMode="auto">
          <a:xfrm>
            <a:off x="4735513" y="5599113"/>
            <a:ext cx="431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Two examples of Type1 feature blocks </a:t>
            </a:r>
          </a:p>
          <a:p>
            <a:pPr eaLnBrk="1" hangingPunct="1">
              <a:spcBef>
                <a:spcPct val="0"/>
              </a:spcBef>
              <a:buClrTx/>
              <a:buSzTx/>
              <a:buFontTx/>
              <a:buNone/>
            </a:pPr>
            <a:r>
              <a:rPr lang="en-US" altLang="en-US" sz="1800"/>
              <a:t>(aspect ratio is 2-column x 1-row)</a:t>
            </a:r>
          </a:p>
        </p:txBody>
      </p:sp>
      <p:cxnSp>
        <p:nvCxnSpPr>
          <p:cNvPr id="22" name="Straight Arrow Connector 21"/>
          <p:cNvCxnSpPr>
            <a:stCxn id="60435" idx="1"/>
          </p:cNvCxnSpPr>
          <p:nvPr/>
        </p:nvCxnSpPr>
        <p:spPr>
          <a:xfrm flipH="1" flipV="1">
            <a:off x="3108325" y="5181600"/>
            <a:ext cx="1627188" cy="741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437" name="Rectangle 15"/>
          <p:cNvSpPr>
            <a:spLocks noChangeArrowheads="1"/>
          </p:cNvSpPr>
          <p:nvPr/>
        </p:nvSpPr>
        <p:spPr bwMode="auto">
          <a:xfrm>
            <a:off x="2759075" y="5322888"/>
            <a:ext cx="3492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0438" name="Rectangle 22"/>
          <p:cNvSpPr>
            <a:spLocks noChangeArrowheads="1"/>
          </p:cNvSpPr>
          <p:nvPr/>
        </p:nvSpPr>
        <p:spPr bwMode="auto">
          <a:xfrm>
            <a:off x="2420938" y="5322888"/>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cxnSp>
        <p:nvCxnSpPr>
          <p:cNvPr id="28" name="Straight Arrow Connector 27"/>
          <p:cNvCxnSpPr>
            <a:stCxn id="60435" idx="1"/>
          </p:cNvCxnSpPr>
          <p:nvPr/>
        </p:nvCxnSpPr>
        <p:spPr>
          <a:xfrm flipH="1" flipV="1">
            <a:off x="3276600" y="5627688"/>
            <a:ext cx="1458913" cy="295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en-US" altLang="zh-CN" sz="3400" dirty="0">
                <a:solidFill>
                  <a:srgbClr val="FF3300"/>
                </a:solidFill>
                <a:ea typeface="SimSun" pitchFamily="2" charset="-122"/>
              </a:rPr>
              <a:t>Answer(ii): </a:t>
            </a:r>
            <a:r>
              <a:rPr lang="en-US" altLang="zh-CN" sz="3600" dirty="0">
                <a:ea typeface="SimSun" pitchFamily="2" charset="-122"/>
              </a:rPr>
              <a:t>Class exercise 8.5a : How many type 3 features in a 24x24 (pixel) window?</a:t>
            </a:r>
            <a:br>
              <a:rPr lang="en-US" altLang="zh-CN" sz="3600" dirty="0">
                <a:ea typeface="SimSun" pitchFamily="2" charset="-122"/>
              </a:rPr>
            </a:br>
            <a:endParaRPr lang="en-US" altLang="en-US" sz="3400" dirty="0">
              <a:ea typeface="SimSun" pitchFamily="2" charset="-122"/>
            </a:endParaRPr>
          </a:p>
        </p:txBody>
      </p:sp>
      <p:sp>
        <p:nvSpPr>
          <p:cNvPr id="61443" name="Content Placeholder 12"/>
          <p:cNvSpPr>
            <a:spLocks noGrp="1"/>
          </p:cNvSpPr>
          <p:nvPr>
            <p:ph idx="1"/>
          </p:nvPr>
        </p:nvSpPr>
        <p:spPr>
          <a:xfrm>
            <a:off x="457200" y="1600200"/>
            <a:ext cx="8229600" cy="2590800"/>
          </a:xfrm>
        </p:spPr>
        <p:txBody>
          <a:bodyPr/>
          <a:lstStyle/>
          <a:p>
            <a:r>
              <a:rPr lang="en-US" altLang="en-US"/>
              <a:t> </a:t>
            </a:r>
          </a:p>
        </p:txBody>
      </p:sp>
      <p:sp>
        <p:nvSpPr>
          <p:cNvPr id="7" name="Footer Placeholder 5"/>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6144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211B25C0-8E73-45E2-92D8-944A1C3D0CA7}" type="slidenum">
              <a:rPr lang="en-US" altLang="en-US" sz="1200">
                <a:latin typeface="Garamond" pitchFamily="18" charset="0"/>
              </a:rPr>
              <a:pPr eaLnBrk="1" hangingPunct="1">
                <a:spcBef>
                  <a:spcPct val="0"/>
                </a:spcBef>
                <a:buClrTx/>
                <a:buSzTx/>
                <a:buFontTx/>
                <a:buNone/>
              </a:pPr>
              <a:t>66</a:t>
            </a:fld>
            <a:endParaRPr lang="en-US" altLang="en-US" sz="1200">
              <a:latin typeface="Garamond" pitchFamily="18" charset="0"/>
            </a:endParaRPr>
          </a:p>
        </p:txBody>
      </p:sp>
      <p:sp>
        <p:nvSpPr>
          <p:cNvPr id="61446" name="Rectangle 3"/>
          <p:cNvSpPr>
            <a:spLocks noGrp="1" noChangeArrowheads="1"/>
          </p:cNvSpPr>
          <p:nvPr>
            <p:ph type="body" sz="half" idx="4294967295"/>
          </p:nvPr>
        </p:nvSpPr>
        <p:spPr>
          <a:xfrm>
            <a:off x="490538" y="1438275"/>
            <a:ext cx="8653462" cy="2890838"/>
          </a:xfrm>
        </p:spPr>
        <p:txBody>
          <a:bodyPr>
            <a:normAutofit lnSpcReduction="10000"/>
          </a:bodyPr>
          <a:lstStyle/>
          <a:p>
            <a:r>
              <a:rPr lang="en-US" altLang="en-US" sz="1600" dirty="0"/>
              <a:t>temp=0;</a:t>
            </a:r>
          </a:p>
          <a:p>
            <a:r>
              <a:rPr lang="en-US" altLang="en-US" sz="1600" dirty="0"/>
              <a:t>%Type3: aspect ratio of the feature block, width=3 units, height=1unit</a:t>
            </a:r>
          </a:p>
          <a:p>
            <a:r>
              <a:rPr lang="en-US" altLang="en-US" sz="1600" dirty="0"/>
              <a:t>for </a:t>
            </a:r>
            <a:r>
              <a:rPr lang="en-US" altLang="en-US" sz="1600" dirty="0" err="1"/>
              <a:t>nx</a:t>
            </a:r>
            <a:r>
              <a:rPr lang="en-US" altLang="en-US" sz="1600" dirty="0"/>
              <a:t>=1:win_width/3 %</a:t>
            </a:r>
            <a:r>
              <a:rPr lang="en-US" altLang="en-US" sz="1600" dirty="0" err="1"/>
              <a:t>nx</a:t>
            </a:r>
            <a:r>
              <a:rPr lang="en-US" altLang="en-US" sz="1600" dirty="0"/>
              <a:t>=no. of x pixels in white </a:t>
            </a:r>
            <a:r>
              <a:rPr lang="en-US" altLang="en-US" sz="1600" dirty="0" err="1"/>
              <a:t>area.Min</a:t>
            </a:r>
            <a:r>
              <a:rPr lang="en-US" altLang="en-US" sz="1600" dirty="0"/>
              <a:t> =1,max=</a:t>
            </a:r>
            <a:r>
              <a:rPr lang="en-US" altLang="en-US" sz="1600" dirty="0" err="1"/>
              <a:t>win_width</a:t>
            </a:r>
            <a:r>
              <a:rPr lang="en-US" altLang="en-US" sz="1600" dirty="0"/>
              <a:t>/3</a:t>
            </a:r>
          </a:p>
          <a:p>
            <a:r>
              <a:rPr lang="en-US" altLang="en-US" sz="1600" dirty="0"/>
              <a:t>    for </a:t>
            </a:r>
            <a:r>
              <a:rPr lang="en-US" altLang="en-US" sz="1600" dirty="0" err="1"/>
              <a:t>ny</a:t>
            </a:r>
            <a:r>
              <a:rPr lang="en-US" altLang="en-US" sz="1600" dirty="0"/>
              <a:t>=1:win_height %</a:t>
            </a:r>
            <a:r>
              <a:rPr lang="en-US" altLang="en-US" sz="1600" dirty="0" err="1"/>
              <a:t>ny</a:t>
            </a:r>
            <a:r>
              <a:rPr lang="en-US" altLang="en-US" sz="1600" dirty="0"/>
              <a:t>=no. of y pixels in white </a:t>
            </a:r>
            <a:r>
              <a:rPr lang="en-US" altLang="en-US" sz="1600" dirty="0" err="1"/>
              <a:t>area.Min</a:t>
            </a:r>
            <a:r>
              <a:rPr lang="en-US" altLang="en-US" sz="1600" dirty="0"/>
              <a:t> =1,max=</a:t>
            </a:r>
            <a:r>
              <a:rPr lang="en-US" altLang="en-US" sz="1600" dirty="0" err="1"/>
              <a:t>win_height</a:t>
            </a:r>
            <a:endParaRPr lang="en-US" altLang="en-US" sz="1600" dirty="0"/>
          </a:p>
          <a:p>
            <a:r>
              <a:rPr lang="en-US" altLang="en-US" sz="1600" dirty="0"/>
              <a:t>       </a:t>
            </a:r>
            <a:r>
              <a:rPr lang="en-US" altLang="en-US" sz="1600" dirty="0" err="1"/>
              <a:t>number_of_blocks_x</a:t>
            </a:r>
            <a:r>
              <a:rPr lang="en-US" altLang="en-US" sz="1600" dirty="0"/>
              <a:t>=(win_width-3*nx+1);%</a:t>
            </a:r>
            <a:r>
              <a:rPr lang="en-US" altLang="en-US" sz="1600" dirty="0" err="1"/>
              <a:t>no.of</a:t>
            </a:r>
            <a:r>
              <a:rPr lang="en-US" altLang="en-US" sz="1600" dirty="0"/>
              <a:t> x Blocks fit in </a:t>
            </a:r>
            <a:r>
              <a:rPr lang="en-US" altLang="en-US" sz="1600" dirty="0" err="1"/>
              <a:t>win_width</a:t>
            </a:r>
            <a:endParaRPr lang="en-US" altLang="en-US" sz="1600" dirty="0"/>
          </a:p>
          <a:p>
            <a:r>
              <a:rPr lang="en-US" altLang="en-US" sz="1600" dirty="0"/>
              <a:t>       </a:t>
            </a:r>
            <a:r>
              <a:rPr lang="en-US" altLang="en-US" sz="1600" dirty="0" err="1"/>
              <a:t>number_of_blocks_y</a:t>
            </a:r>
            <a:r>
              <a:rPr lang="en-US" altLang="en-US" sz="1600" dirty="0"/>
              <a:t>=(win_height-ny+1);%</a:t>
            </a:r>
            <a:r>
              <a:rPr lang="en-US" altLang="en-US" sz="1600" dirty="0" err="1"/>
              <a:t>no.of</a:t>
            </a:r>
            <a:r>
              <a:rPr lang="en-US" altLang="en-US" sz="1600" dirty="0"/>
              <a:t> y Blocks fit in </a:t>
            </a:r>
            <a:r>
              <a:rPr lang="en-US" altLang="en-US" sz="1600" dirty="0" err="1"/>
              <a:t>win_height</a:t>
            </a:r>
            <a:endParaRPr lang="en-US" altLang="en-US" sz="1600" dirty="0"/>
          </a:p>
          <a:p>
            <a:r>
              <a:rPr lang="en-US" altLang="en-US" sz="1600" dirty="0"/>
              <a:t>        temp=</a:t>
            </a:r>
            <a:r>
              <a:rPr lang="en-US" altLang="en-US" sz="1600" dirty="0" err="1"/>
              <a:t>number_of_blocks_x</a:t>
            </a:r>
            <a:r>
              <a:rPr lang="en-US" altLang="en-US" sz="1600" dirty="0"/>
              <a:t>*</a:t>
            </a:r>
            <a:r>
              <a:rPr lang="en-US" altLang="en-US" sz="1600" dirty="0" err="1"/>
              <a:t>number_of_blocks_y+temp</a:t>
            </a:r>
            <a:r>
              <a:rPr lang="en-US" altLang="en-US" sz="1600" dirty="0"/>
              <a:t>;</a:t>
            </a:r>
          </a:p>
          <a:p>
            <a:r>
              <a:rPr lang="en-US" altLang="en-US" sz="1600" dirty="0"/>
              <a:t>    end</a:t>
            </a:r>
          </a:p>
          <a:p>
            <a:r>
              <a:rPr lang="en-US" altLang="en-US" sz="1600" dirty="0"/>
              <a:t>end</a:t>
            </a:r>
          </a:p>
          <a:p>
            <a:r>
              <a:rPr lang="en-US" altLang="en-US" sz="1600" dirty="0"/>
              <a:t>N_Type3=temp %answer= 27600. similar for type 4, total(type3+type4)=27600*2</a:t>
            </a: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400" dirty="0">
              <a:ea typeface="SimSun" pitchFamily="2" charset="-122"/>
            </a:endParaRPr>
          </a:p>
          <a:p>
            <a:pPr lvl="1" eaLnBrk="1" hangingPunct="1"/>
            <a:endParaRPr lang="en-US" altLang="zh-CN" sz="1400" dirty="0">
              <a:ea typeface="SimSun" pitchFamily="2" charset="-122"/>
            </a:endParaRPr>
          </a:p>
          <a:p>
            <a:pPr eaLnBrk="1" hangingPunct="1"/>
            <a:endParaRPr lang="en-US" altLang="en-US" sz="2600" dirty="0"/>
          </a:p>
        </p:txBody>
      </p:sp>
      <p:sp>
        <p:nvSpPr>
          <p:cNvPr id="61447" name="Text Box 8"/>
          <p:cNvSpPr txBox="1">
            <a:spLocks noChangeArrowheads="1"/>
          </p:cNvSpPr>
          <p:nvPr/>
        </p:nvSpPr>
        <p:spPr bwMode="auto">
          <a:xfrm>
            <a:off x="669925" y="6411913"/>
            <a:ext cx="740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solidFill>
                  <a:schemeClr val="tx2"/>
                </a:solidFill>
                <a:hlinkClick r:id="rId2"/>
              </a:rPr>
              <a:t>http://stackoverflow.com/questions/1707620/viola-jones-face-detection-claims-180k-features</a:t>
            </a:r>
            <a:endParaRPr lang="en-US" altLang="en-US" sz="1400">
              <a:solidFill>
                <a:schemeClr val="tx2"/>
              </a:solidFill>
            </a:endParaRPr>
          </a:p>
        </p:txBody>
      </p:sp>
      <p:sp>
        <p:nvSpPr>
          <p:cNvPr id="61448" name="Rectangle 15"/>
          <p:cNvSpPr>
            <a:spLocks noChangeArrowheads="1"/>
          </p:cNvSpPr>
          <p:nvPr/>
        </p:nvSpPr>
        <p:spPr bwMode="auto">
          <a:xfrm>
            <a:off x="2679700" y="4953000"/>
            <a:ext cx="3492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449" name="Rectangle 22"/>
          <p:cNvSpPr>
            <a:spLocks noChangeArrowheads="1"/>
          </p:cNvSpPr>
          <p:nvPr/>
        </p:nvSpPr>
        <p:spPr bwMode="auto">
          <a:xfrm>
            <a:off x="2349500" y="4953000"/>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 name="Rectangle 2"/>
          <p:cNvSpPr/>
          <p:nvPr/>
        </p:nvSpPr>
        <p:spPr>
          <a:xfrm>
            <a:off x="2209800" y="47244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cxnSp>
        <p:nvCxnSpPr>
          <p:cNvPr id="5" name="Straight Arrow Connector 4"/>
          <p:cNvCxnSpPr/>
          <p:nvPr/>
        </p:nvCxnSpPr>
        <p:spPr>
          <a:xfrm>
            <a:off x="2209800" y="6096000"/>
            <a:ext cx="1447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4724400"/>
            <a:ext cx="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453" name="Rectangle 11"/>
          <p:cNvSpPr>
            <a:spLocks noChangeArrowheads="1"/>
          </p:cNvSpPr>
          <p:nvPr/>
        </p:nvSpPr>
        <p:spPr bwMode="auto">
          <a:xfrm>
            <a:off x="2139950" y="6110288"/>
            <a:ext cx="158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win_width=24</a:t>
            </a:r>
          </a:p>
        </p:txBody>
      </p:sp>
      <p:sp>
        <p:nvSpPr>
          <p:cNvPr id="61454" name="Rectangle 16"/>
          <p:cNvSpPr>
            <a:spLocks noChangeArrowheads="1"/>
          </p:cNvSpPr>
          <p:nvPr/>
        </p:nvSpPr>
        <p:spPr bwMode="auto">
          <a:xfrm>
            <a:off x="457200" y="5257800"/>
            <a:ext cx="167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win_height=24</a:t>
            </a:r>
          </a:p>
        </p:txBody>
      </p:sp>
      <p:sp>
        <p:nvSpPr>
          <p:cNvPr id="15" name="Right Brace 14"/>
          <p:cNvSpPr/>
          <p:nvPr/>
        </p:nvSpPr>
        <p:spPr>
          <a:xfrm>
            <a:off x="3429000" y="49530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21" name="Right Brace 20"/>
          <p:cNvSpPr/>
          <p:nvPr/>
        </p:nvSpPr>
        <p:spPr>
          <a:xfrm rot="16200000">
            <a:off x="2380456" y="4653757"/>
            <a:ext cx="268287" cy="3302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61457" name="TextBox 17"/>
          <p:cNvSpPr txBox="1">
            <a:spLocks noChangeArrowheads="1"/>
          </p:cNvSpPr>
          <p:nvPr/>
        </p:nvSpPr>
        <p:spPr bwMode="auto">
          <a:xfrm>
            <a:off x="2514600" y="4314825"/>
            <a:ext cx="4502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nx (from 1 to win_width/2 pixels for Type3)</a:t>
            </a:r>
          </a:p>
        </p:txBody>
      </p:sp>
      <p:sp>
        <p:nvSpPr>
          <p:cNvPr id="61458" name="TextBox 23"/>
          <p:cNvSpPr txBox="1">
            <a:spLocks noChangeArrowheads="1"/>
          </p:cNvSpPr>
          <p:nvPr/>
        </p:nvSpPr>
        <p:spPr bwMode="auto">
          <a:xfrm>
            <a:off x="3514725" y="4953000"/>
            <a:ext cx="4373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ny (from 1 to win_width pixels for Type 3)</a:t>
            </a:r>
          </a:p>
        </p:txBody>
      </p:sp>
      <p:sp>
        <p:nvSpPr>
          <p:cNvPr id="61459" name="TextBox 18"/>
          <p:cNvSpPr txBox="1">
            <a:spLocks noChangeArrowheads="1"/>
          </p:cNvSpPr>
          <p:nvPr/>
        </p:nvSpPr>
        <p:spPr bwMode="auto">
          <a:xfrm>
            <a:off x="4735513" y="5599113"/>
            <a:ext cx="431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Example of Type3 feature blocks </a:t>
            </a:r>
          </a:p>
          <a:p>
            <a:pPr eaLnBrk="1" hangingPunct="1">
              <a:spcBef>
                <a:spcPct val="0"/>
              </a:spcBef>
              <a:buClrTx/>
              <a:buSzTx/>
              <a:buFontTx/>
              <a:buNone/>
            </a:pPr>
            <a:r>
              <a:rPr lang="en-US" altLang="en-US" sz="1800"/>
              <a:t>(aspect ratio is 3-column x 1-row)</a:t>
            </a:r>
          </a:p>
        </p:txBody>
      </p:sp>
      <p:cxnSp>
        <p:nvCxnSpPr>
          <p:cNvPr id="22" name="Straight Arrow Connector 21"/>
          <p:cNvCxnSpPr>
            <a:stCxn id="61459" idx="1"/>
          </p:cNvCxnSpPr>
          <p:nvPr/>
        </p:nvCxnSpPr>
        <p:spPr>
          <a:xfrm flipH="1" flipV="1">
            <a:off x="3438525" y="5257800"/>
            <a:ext cx="1296988" cy="665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1459" idx="1"/>
          </p:cNvCxnSpPr>
          <p:nvPr/>
        </p:nvCxnSpPr>
        <p:spPr>
          <a:xfrm flipH="1" flipV="1">
            <a:off x="3505200" y="5627688"/>
            <a:ext cx="1230313" cy="295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462" name="Rectangle 22"/>
          <p:cNvSpPr>
            <a:spLocks noChangeArrowheads="1"/>
          </p:cNvSpPr>
          <p:nvPr/>
        </p:nvSpPr>
        <p:spPr bwMode="auto">
          <a:xfrm>
            <a:off x="3028950" y="4953000"/>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463" name="Rectangle 22"/>
          <p:cNvSpPr>
            <a:spLocks noChangeArrowheads="1"/>
          </p:cNvSpPr>
          <p:nvPr/>
        </p:nvSpPr>
        <p:spPr bwMode="auto">
          <a:xfrm>
            <a:off x="3175000" y="5470525"/>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464" name="Rectangle 15"/>
          <p:cNvSpPr>
            <a:spLocks noChangeArrowheads="1"/>
          </p:cNvSpPr>
          <p:nvPr/>
        </p:nvSpPr>
        <p:spPr bwMode="auto">
          <a:xfrm>
            <a:off x="2827338" y="5470525"/>
            <a:ext cx="347662"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1465" name="Rectangle 22"/>
          <p:cNvSpPr>
            <a:spLocks noChangeArrowheads="1"/>
          </p:cNvSpPr>
          <p:nvPr/>
        </p:nvSpPr>
        <p:spPr bwMode="auto">
          <a:xfrm>
            <a:off x="2501900" y="5475288"/>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US" altLang="zh-CN" sz="3400" dirty="0">
                <a:solidFill>
                  <a:srgbClr val="FF3300"/>
                </a:solidFill>
                <a:ea typeface="SimSun" pitchFamily="2" charset="-122"/>
              </a:rPr>
              <a:t>Answer(iii): </a:t>
            </a:r>
            <a:r>
              <a:rPr lang="en-US" altLang="zh-CN" sz="3600" dirty="0">
                <a:ea typeface="SimSun" pitchFamily="2" charset="-122"/>
              </a:rPr>
              <a:t>Exercise 8.5b : How many type 5 features in a 24x24 (pixel) window?</a:t>
            </a:r>
            <a:br>
              <a:rPr lang="en-US" altLang="zh-CN" sz="3600" dirty="0">
                <a:ea typeface="SimSun" pitchFamily="2" charset="-122"/>
              </a:rPr>
            </a:br>
            <a:endParaRPr lang="en-US" altLang="en-US" sz="3400" dirty="0">
              <a:ea typeface="SimSun" pitchFamily="2" charset="-122"/>
            </a:endParaRPr>
          </a:p>
        </p:txBody>
      </p:sp>
      <p:sp>
        <p:nvSpPr>
          <p:cNvPr id="62467" name="Content Placeholder 12"/>
          <p:cNvSpPr>
            <a:spLocks noGrp="1"/>
          </p:cNvSpPr>
          <p:nvPr>
            <p:ph idx="1"/>
          </p:nvPr>
        </p:nvSpPr>
        <p:spPr>
          <a:xfrm>
            <a:off x="457200" y="1600200"/>
            <a:ext cx="8229600" cy="2590800"/>
          </a:xfrm>
        </p:spPr>
        <p:txBody>
          <a:bodyPr/>
          <a:lstStyle/>
          <a:p>
            <a:r>
              <a:rPr lang="en-US" altLang="en-US"/>
              <a:t> </a:t>
            </a:r>
          </a:p>
        </p:txBody>
      </p:sp>
      <p:sp>
        <p:nvSpPr>
          <p:cNvPr id="7" name="Footer Placeholder 5"/>
          <p:cNvSpPr>
            <a:spLocks noGrp="1"/>
          </p:cNvSpPr>
          <p:nvPr>
            <p:ph type="ftr" sz="quarter" idx="11"/>
          </p:nvPr>
        </p:nvSpPr>
        <p:spPr/>
        <p:txBody>
          <a:bodyPr/>
          <a:lstStyle/>
          <a:p>
            <a:pPr>
              <a:defRPr/>
            </a:pPr>
            <a:r>
              <a:rPr lang="en-US" altLang="zh-CN"/>
              <a:t>Object recogntiion (for 22-23) v2.a</a:t>
            </a:r>
            <a:endParaRPr lang="en-US" altLang="zh-CN" dirty="0"/>
          </a:p>
        </p:txBody>
      </p:sp>
      <p:sp>
        <p:nvSpPr>
          <p:cNvPr id="62469"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D530C50-02BF-492E-B378-8BB109B3A8EC}" type="slidenum">
              <a:rPr lang="en-US" altLang="en-US" sz="1200">
                <a:latin typeface="Garamond" pitchFamily="18" charset="0"/>
              </a:rPr>
              <a:pPr eaLnBrk="1" hangingPunct="1">
                <a:spcBef>
                  <a:spcPct val="0"/>
                </a:spcBef>
                <a:buClrTx/>
                <a:buSzTx/>
                <a:buFontTx/>
                <a:buNone/>
              </a:pPr>
              <a:t>67</a:t>
            </a:fld>
            <a:endParaRPr lang="en-US" altLang="en-US" sz="1200">
              <a:latin typeface="Garamond" pitchFamily="18" charset="0"/>
            </a:endParaRPr>
          </a:p>
        </p:txBody>
      </p:sp>
      <p:sp>
        <p:nvSpPr>
          <p:cNvPr id="62470" name="Rectangle 3"/>
          <p:cNvSpPr>
            <a:spLocks noGrp="1" noChangeArrowheads="1"/>
          </p:cNvSpPr>
          <p:nvPr>
            <p:ph type="body" sz="half" idx="4294967295"/>
          </p:nvPr>
        </p:nvSpPr>
        <p:spPr>
          <a:xfrm>
            <a:off x="490538" y="1438275"/>
            <a:ext cx="8653462" cy="2890838"/>
          </a:xfrm>
        </p:spPr>
        <p:txBody>
          <a:bodyPr>
            <a:normAutofit lnSpcReduction="10000"/>
          </a:bodyPr>
          <a:lstStyle/>
          <a:p>
            <a:r>
              <a:rPr lang="en-US" altLang="en-US" sz="1600" dirty="0"/>
              <a:t>temp=0; %--------------------------------------------------------------------</a:t>
            </a:r>
          </a:p>
          <a:p>
            <a:r>
              <a:rPr lang="en-US" altLang="en-US" sz="1600" dirty="0"/>
              <a:t>%type5: aspect ratio of the feature block, width=2 units, height=2unit</a:t>
            </a:r>
          </a:p>
          <a:p>
            <a:r>
              <a:rPr lang="en-US" altLang="en-US" sz="1600" dirty="0"/>
              <a:t>for </a:t>
            </a:r>
            <a:r>
              <a:rPr lang="en-US" altLang="en-US" sz="1600" dirty="0" err="1"/>
              <a:t>nx</a:t>
            </a:r>
            <a:r>
              <a:rPr lang="en-US" altLang="en-US" sz="1600" dirty="0"/>
              <a:t>=1:win_width/2%nx=no. of x pixels in white </a:t>
            </a:r>
            <a:r>
              <a:rPr lang="en-US" altLang="en-US" sz="1600" dirty="0" err="1"/>
              <a:t>area.Min</a:t>
            </a:r>
            <a:r>
              <a:rPr lang="en-US" altLang="en-US" sz="1600" dirty="0"/>
              <a:t> =1,max=</a:t>
            </a:r>
            <a:r>
              <a:rPr lang="en-US" altLang="en-US" sz="1600" dirty="0" err="1"/>
              <a:t>win_width</a:t>
            </a:r>
            <a:r>
              <a:rPr lang="en-US" altLang="en-US" sz="1600" dirty="0"/>
              <a:t>/2</a:t>
            </a:r>
          </a:p>
          <a:p>
            <a:r>
              <a:rPr lang="en-US" altLang="en-US" sz="1600" dirty="0"/>
              <a:t>    for </a:t>
            </a:r>
            <a:r>
              <a:rPr lang="en-US" altLang="en-US" sz="1600" dirty="0" err="1"/>
              <a:t>ny</a:t>
            </a:r>
            <a:r>
              <a:rPr lang="en-US" altLang="en-US" sz="1600" dirty="0"/>
              <a:t>=1:win_height/2%ny=no. of y pixels in white </a:t>
            </a:r>
            <a:r>
              <a:rPr lang="en-US" altLang="en-US" sz="1600" dirty="0" err="1"/>
              <a:t>area.Min</a:t>
            </a:r>
            <a:r>
              <a:rPr lang="en-US" altLang="en-US" sz="1600" dirty="0"/>
              <a:t> =1,max=</a:t>
            </a:r>
            <a:r>
              <a:rPr lang="en-US" altLang="en-US" sz="1600" dirty="0" err="1"/>
              <a:t>win_height</a:t>
            </a:r>
            <a:r>
              <a:rPr lang="en-US" altLang="en-US" sz="1600" dirty="0"/>
              <a:t>/2</a:t>
            </a:r>
          </a:p>
          <a:p>
            <a:r>
              <a:rPr lang="en-US" altLang="en-US" sz="1600" dirty="0"/>
              <a:t>       </a:t>
            </a:r>
            <a:r>
              <a:rPr lang="en-US" altLang="en-US" sz="1600" dirty="0" err="1"/>
              <a:t>number_of_blocks_x</a:t>
            </a:r>
            <a:r>
              <a:rPr lang="en-US" altLang="en-US" sz="1600" dirty="0"/>
              <a:t>=(win_width-2*nx+1);%</a:t>
            </a:r>
            <a:r>
              <a:rPr lang="en-US" altLang="en-US" sz="1600" dirty="0" err="1"/>
              <a:t>no.of</a:t>
            </a:r>
            <a:r>
              <a:rPr lang="en-US" altLang="en-US" sz="1600" dirty="0"/>
              <a:t> x Blocks fit in </a:t>
            </a:r>
            <a:r>
              <a:rPr lang="en-US" altLang="en-US" sz="1600" dirty="0" err="1"/>
              <a:t>win_width</a:t>
            </a:r>
            <a:endParaRPr lang="en-US" altLang="en-US" sz="1600" dirty="0"/>
          </a:p>
          <a:p>
            <a:r>
              <a:rPr lang="en-US" altLang="en-US" sz="1600" dirty="0"/>
              <a:t>       </a:t>
            </a:r>
            <a:r>
              <a:rPr lang="en-US" altLang="en-US" sz="1600" dirty="0" err="1"/>
              <a:t>number_of_blocks_y</a:t>
            </a:r>
            <a:r>
              <a:rPr lang="en-US" altLang="en-US" sz="1600" dirty="0"/>
              <a:t>=(win_height-2*ny+1);%</a:t>
            </a:r>
            <a:r>
              <a:rPr lang="en-US" altLang="en-US" sz="1600" dirty="0" err="1"/>
              <a:t>no.of</a:t>
            </a:r>
            <a:r>
              <a:rPr lang="en-US" altLang="en-US" sz="1600" dirty="0"/>
              <a:t> y Blocks fit in </a:t>
            </a:r>
            <a:r>
              <a:rPr lang="en-US" altLang="en-US" sz="1600" dirty="0" err="1"/>
              <a:t>win_height</a:t>
            </a:r>
            <a:endParaRPr lang="en-US" altLang="en-US" sz="1600" dirty="0"/>
          </a:p>
          <a:p>
            <a:r>
              <a:rPr lang="en-US" altLang="en-US" sz="1600" dirty="0"/>
              <a:t>        temp=</a:t>
            </a:r>
            <a:r>
              <a:rPr lang="en-US" altLang="en-US" sz="1600" dirty="0" err="1"/>
              <a:t>number_of_blocks_x</a:t>
            </a:r>
            <a:r>
              <a:rPr lang="en-US" altLang="en-US" sz="1600" dirty="0"/>
              <a:t>*</a:t>
            </a:r>
            <a:r>
              <a:rPr lang="en-US" altLang="en-US" sz="1600" dirty="0" err="1"/>
              <a:t>number_of_blocks_y+temp</a:t>
            </a:r>
            <a:r>
              <a:rPr lang="en-US" altLang="en-US" sz="1600" dirty="0"/>
              <a:t>;</a:t>
            </a:r>
          </a:p>
          <a:p>
            <a:r>
              <a:rPr lang="en-US" altLang="en-US" sz="1600" dirty="0"/>
              <a:t>    end</a:t>
            </a:r>
          </a:p>
          <a:p>
            <a:r>
              <a:rPr lang="en-US" altLang="en-US" sz="1600" dirty="0"/>
              <a:t>end</a:t>
            </a:r>
          </a:p>
          <a:p>
            <a:r>
              <a:rPr lang="en-US" altLang="en-US" sz="1600" dirty="0"/>
              <a:t>N_Type5=temp %=20736</a:t>
            </a: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800" dirty="0">
              <a:ea typeface="SimSun" pitchFamily="2" charset="-122"/>
            </a:endParaRPr>
          </a:p>
          <a:p>
            <a:pPr eaLnBrk="1" hangingPunct="1"/>
            <a:endParaRPr lang="en-US" altLang="zh-CN" sz="1400" dirty="0">
              <a:ea typeface="SimSun" pitchFamily="2" charset="-122"/>
            </a:endParaRPr>
          </a:p>
          <a:p>
            <a:pPr lvl="1" eaLnBrk="1" hangingPunct="1"/>
            <a:endParaRPr lang="en-US" altLang="zh-CN" sz="1400" dirty="0">
              <a:ea typeface="SimSun" pitchFamily="2" charset="-122"/>
            </a:endParaRPr>
          </a:p>
          <a:p>
            <a:pPr eaLnBrk="1" hangingPunct="1"/>
            <a:endParaRPr lang="en-US" altLang="en-US" sz="2600" dirty="0"/>
          </a:p>
        </p:txBody>
      </p:sp>
      <p:sp>
        <p:nvSpPr>
          <p:cNvPr id="62471" name="Text Box 8"/>
          <p:cNvSpPr txBox="1">
            <a:spLocks noChangeArrowheads="1"/>
          </p:cNvSpPr>
          <p:nvPr/>
        </p:nvSpPr>
        <p:spPr bwMode="auto">
          <a:xfrm>
            <a:off x="669925" y="6411913"/>
            <a:ext cx="740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400">
                <a:solidFill>
                  <a:schemeClr val="tx2"/>
                </a:solidFill>
                <a:hlinkClick r:id="rId2"/>
              </a:rPr>
              <a:t>http://stackoverflow.com/questions/1707620/viola-jones-face-detection-claims-180k-features</a:t>
            </a:r>
            <a:endParaRPr lang="en-US" altLang="en-US" sz="1400">
              <a:solidFill>
                <a:schemeClr val="tx2"/>
              </a:solidFill>
            </a:endParaRPr>
          </a:p>
        </p:txBody>
      </p:sp>
      <p:sp>
        <p:nvSpPr>
          <p:cNvPr id="62472" name="Rectangle 15"/>
          <p:cNvSpPr>
            <a:spLocks noChangeArrowheads="1"/>
          </p:cNvSpPr>
          <p:nvPr/>
        </p:nvSpPr>
        <p:spPr bwMode="auto">
          <a:xfrm>
            <a:off x="2679700" y="4953000"/>
            <a:ext cx="34925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2473" name="Rectangle 22"/>
          <p:cNvSpPr>
            <a:spLocks noChangeArrowheads="1"/>
          </p:cNvSpPr>
          <p:nvPr/>
        </p:nvSpPr>
        <p:spPr bwMode="auto">
          <a:xfrm>
            <a:off x="2349500" y="4953000"/>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3" name="Rectangle 2"/>
          <p:cNvSpPr/>
          <p:nvPr/>
        </p:nvSpPr>
        <p:spPr>
          <a:xfrm>
            <a:off x="2209800" y="47244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solidFill>
                <a:srgbClr val="FFFFFF"/>
              </a:solidFill>
            </a:endParaRPr>
          </a:p>
        </p:txBody>
      </p:sp>
      <p:cxnSp>
        <p:nvCxnSpPr>
          <p:cNvPr id="5" name="Straight Arrow Connector 4"/>
          <p:cNvCxnSpPr/>
          <p:nvPr/>
        </p:nvCxnSpPr>
        <p:spPr>
          <a:xfrm>
            <a:off x="2209800" y="6096000"/>
            <a:ext cx="1447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4724400"/>
            <a:ext cx="0"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2477" name="Rectangle 11"/>
          <p:cNvSpPr>
            <a:spLocks noChangeArrowheads="1"/>
          </p:cNvSpPr>
          <p:nvPr/>
        </p:nvSpPr>
        <p:spPr bwMode="auto">
          <a:xfrm>
            <a:off x="2139950" y="6110288"/>
            <a:ext cx="1587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win_width=24</a:t>
            </a:r>
          </a:p>
        </p:txBody>
      </p:sp>
      <p:sp>
        <p:nvSpPr>
          <p:cNvPr id="62478" name="Rectangle 16"/>
          <p:cNvSpPr>
            <a:spLocks noChangeArrowheads="1"/>
          </p:cNvSpPr>
          <p:nvPr/>
        </p:nvSpPr>
        <p:spPr bwMode="auto">
          <a:xfrm>
            <a:off x="457200" y="5257800"/>
            <a:ext cx="167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win_height=24</a:t>
            </a:r>
          </a:p>
        </p:txBody>
      </p:sp>
      <p:sp>
        <p:nvSpPr>
          <p:cNvPr id="15" name="Right Brace 14"/>
          <p:cNvSpPr/>
          <p:nvPr/>
        </p:nvSpPr>
        <p:spPr>
          <a:xfrm>
            <a:off x="3276600" y="49530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21" name="Right Brace 20"/>
          <p:cNvSpPr/>
          <p:nvPr/>
        </p:nvSpPr>
        <p:spPr>
          <a:xfrm rot="16200000">
            <a:off x="2380456" y="4653757"/>
            <a:ext cx="268287" cy="3302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endParaRPr lang="en-US" altLang="en-US" sz="1800"/>
          </a:p>
        </p:txBody>
      </p:sp>
      <p:sp>
        <p:nvSpPr>
          <p:cNvPr id="62481" name="TextBox 17"/>
          <p:cNvSpPr txBox="1">
            <a:spLocks noChangeArrowheads="1"/>
          </p:cNvSpPr>
          <p:nvPr/>
        </p:nvSpPr>
        <p:spPr bwMode="auto">
          <a:xfrm>
            <a:off x="2514600" y="4314825"/>
            <a:ext cx="4502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nx (from 1 to win_width/2 pixels for Type5)</a:t>
            </a:r>
          </a:p>
        </p:txBody>
      </p:sp>
      <p:sp>
        <p:nvSpPr>
          <p:cNvPr id="62482" name="TextBox 23"/>
          <p:cNvSpPr txBox="1">
            <a:spLocks noChangeArrowheads="1"/>
          </p:cNvSpPr>
          <p:nvPr/>
        </p:nvSpPr>
        <p:spPr bwMode="auto">
          <a:xfrm>
            <a:off x="3514725" y="4953000"/>
            <a:ext cx="4565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ny (from 1 to win_width/2 pixels for Type 5)</a:t>
            </a:r>
          </a:p>
          <a:p>
            <a:pPr eaLnBrk="1" hangingPunct="1">
              <a:spcBef>
                <a:spcPct val="0"/>
              </a:spcBef>
              <a:buClrTx/>
              <a:buSzTx/>
              <a:buFontTx/>
              <a:buNone/>
            </a:pPr>
            <a:r>
              <a:rPr lang="en-US" altLang="en-US" sz="1800"/>
              <a:t>)</a:t>
            </a:r>
          </a:p>
        </p:txBody>
      </p:sp>
      <p:sp>
        <p:nvSpPr>
          <p:cNvPr id="62483" name="TextBox 18"/>
          <p:cNvSpPr txBox="1">
            <a:spLocks noChangeArrowheads="1"/>
          </p:cNvSpPr>
          <p:nvPr/>
        </p:nvSpPr>
        <p:spPr bwMode="auto">
          <a:xfrm>
            <a:off x="4735513" y="5599113"/>
            <a:ext cx="431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An example of Type5 feature blocks </a:t>
            </a:r>
          </a:p>
          <a:p>
            <a:pPr eaLnBrk="1" hangingPunct="1">
              <a:spcBef>
                <a:spcPct val="0"/>
              </a:spcBef>
              <a:buClrTx/>
              <a:buSzTx/>
              <a:buFontTx/>
              <a:buNone/>
            </a:pPr>
            <a:r>
              <a:rPr lang="en-US" altLang="en-US" sz="1800"/>
              <a:t>(aspect ratio is 2-column x 2-row)</a:t>
            </a:r>
          </a:p>
        </p:txBody>
      </p:sp>
      <p:cxnSp>
        <p:nvCxnSpPr>
          <p:cNvPr id="22" name="Straight Arrow Connector 21"/>
          <p:cNvCxnSpPr>
            <a:stCxn id="62483" idx="1"/>
          </p:cNvCxnSpPr>
          <p:nvPr/>
        </p:nvCxnSpPr>
        <p:spPr>
          <a:xfrm flipH="1" flipV="1">
            <a:off x="3108325" y="5181600"/>
            <a:ext cx="1627188" cy="741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485" name="Rectangle 15"/>
          <p:cNvSpPr>
            <a:spLocks noChangeArrowheads="1"/>
          </p:cNvSpPr>
          <p:nvPr/>
        </p:nvSpPr>
        <p:spPr bwMode="auto">
          <a:xfrm>
            <a:off x="2341563" y="5264150"/>
            <a:ext cx="347662"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2486" name="Rectangle 22"/>
          <p:cNvSpPr>
            <a:spLocks noChangeArrowheads="1"/>
          </p:cNvSpPr>
          <p:nvPr/>
        </p:nvSpPr>
        <p:spPr bwMode="auto">
          <a:xfrm>
            <a:off x="2703513" y="5264150"/>
            <a:ext cx="33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normAutofit fontScale="90000"/>
          </a:bodyPr>
          <a:lstStyle/>
          <a:p>
            <a:pPr eaLnBrk="1" hangingPunct="1"/>
            <a:r>
              <a:rPr lang="en-US" altLang="en-US" sz="2000">
                <a:solidFill>
                  <a:srgbClr val="FF3300"/>
                </a:solidFill>
              </a:rPr>
              <a:t>Answer for Exercise 8.5 and 8.6:Matlab</a:t>
            </a:r>
            <a:r>
              <a:rPr lang="en-US" altLang="en-US" sz="2000"/>
              <a:t>: for a 24x24 windows, add all types N_type1x2+N_type3x2+N_type5=(</a:t>
            </a:r>
            <a:r>
              <a:rPr lang="en-US" altLang="zh-CN" sz="2000">
                <a:ea typeface="SimSun" pitchFamily="2" charset="-122"/>
              </a:rPr>
              <a:t>43200x2+</a:t>
            </a:r>
            <a:r>
              <a:rPr lang="en-US" altLang="en-US" sz="2000"/>
              <a:t>27600x2+20736)=162336</a:t>
            </a:r>
            <a:br>
              <a:rPr lang="en-US" altLang="en-US" sz="2000"/>
            </a:br>
            <a:r>
              <a:rPr lang="en-US" altLang="en-US"/>
              <a:t> </a:t>
            </a:r>
            <a:endParaRPr lang="en-US" altLang="en-US" sz="2400"/>
          </a:p>
        </p:txBody>
      </p:sp>
      <p:sp>
        <p:nvSpPr>
          <p:cNvPr id="63493" name="Rectangle 3"/>
          <p:cNvSpPr>
            <a:spLocks noGrp="1" noChangeArrowheads="1"/>
          </p:cNvSpPr>
          <p:nvPr>
            <p:ph idx="1"/>
          </p:nvPr>
        </p:nvSpPr>
        <p:spPr>
          <a:xfrm>
            <a:off x="457200" y="990600"/>
            <a:ext cx="8229600" cy="5867400"/>
          </a:xfrm>
        </p:spPr>
        <p:txBody>
          <a:bodyPr/>
          <a:lstStyle/>
          <a:p>
            <a:r>
              <a:rPr lang="en-US" altLang="en-US" sz="600"/>
              <a:t>clear; temp=0;</a:t>
            </a:r>
          </a:p>
          <a:p>
            <a:r>
              <a:rPr lang="en-US" altLang="en-US" sz="600"/>
              <a:t>%--matlab program to find number of features %(5 types (columns x rows): </a:t>
            </a:r>
          </a:p>
          <a:p>
            <a:r>
              <a:rPr lang="en-US" altLang="en-US" sz="600"/>
              <a:t>%type1: 2x1; type2: 1x2; type3: 3x1; type 4: 1x3; type 5: 2x2) </a:t>
            </a:r>
          </a:p>
          <a:p>
            <a:r>
              <a:rPr lang="en-US" altLang="en-US" sz="600"/>
              <a:t>%in Viola-Jones face detection cascaded Adaboost algorithm-</a:t>
            </a:r>
          </a:p>
          <a:p>
            <a:r>
              <a:rPr lang="en-US" altLang="en-US" sz="600"/>
              <a:t>%%%% 2x1 shape : (2 rows x 1 column, same as 1 row x 2 columns) , 2 types</a:t>
            </a:r>
          </a:p>
          <a:p>
            <a:r>
              <a:rPr lang="en-US" altLang="en-US" sz="600"/>
              <a:t>%win_width=24%(you may choose 36 or 24 etc.)</a:t>
            </a:r>
          </a:p>
          <a:p>
            <a:r>
              <a:rPr lang="en-US" altLang="en-US" sz="600"/>
              <a:t>win_width=24%(you may choose 36 or 24 or 12etc.)</a:t>
            </a:r>
          </a:p>
          <a:p>
            <a:r>
              <a:rPr lang="en-US" altLang="en-US" sz="600"/>
              <a:t> </a:t>
            </a:r>
          </a:p>
          <a:p>
            <a:r>
              <a:rPr lang="en-US" altLang="en-US" sz="600"/>
              <a:t>win_height=win_width; %x=hornizontal direction; y=vertical direction</a:t>
            </a:r>
          </a:p>
          <a:p>
            <a:r>
              <a:rPr lang="en-US" altLang="en-US" sz="600"/>
              <a:t>%Type1: aspect ratio of the feature block, width=2 units, height=1unit</a:t>
            </a:r>
          </a:p>
          <a:p>
            <a:r>
              <a:rPr lang="en-US" altLang="en-US" sz="600"/>
              <a:t>for nx=1:win_width/2%nx=no. of x pixels of each square. Min =1,max=win_width/2</a:t>
            </a:r>
          </a:p>
          <a:p>
            <a:r>
              <a:rPr lang="en-US" altLang="en-US" sz="600"/>
              <a:t>    for ny=1:win_height%ny=no. of y pixels  of each square. Min =1,max=win_height</a:t>
            </a:r>
          </a:p>
          <a:p>
            <a:r>
              <a:rPr lang="en-US" altLang="en-US" sz="600"/>
              <a:t>       number_of_blocks_x=(win_width-2*nx+1);%no.of x Blocks fit in win_width</a:t>
            </a:r>
          </a:p>
          <a:p>
            <a:r>
              <a:rPr lang="en-US" altLang="en-US" sz="600"/>
              <a:t>       number_of_blocks_y=(win_height-ny+1);%no.of y Blocks fit in win_height</a:t>
            </a:r>
          </a:p>
          <a:p>
            <a:r>
              <a:rPr lang="en-US" altLang="en-US" sz="600"/>
              <a:t>        temp=number_of_blocks_x*number_of_blocks_y+temp;</a:t>
            </a:r>
          </a:p>
          <a:p>
            <a:r>
              <a:rPr lang="en-US" altLang="en-US" sz="600"/>
              <a:t>    end</a:t>
            </a:r>
          </a:p>
          <a:p>
            <a:r>
              <a:rPr lang="en-US" altLang="en-US" sz="600"/>
              <a:t>end</a:t>
            </a:r>
          </a:p>
          <a:p>
            <a:r>
              <a:rPr lang="en-US" altLang="en-US" sz="600"/>
              <a:t>N_Type1=temp</a:t>
            </a:r>
          </a:p>
          <a:p>
            <a:r>
              <a:rPr lang="en-US" altLang="en-US" sz="600"/>
              <a:t>N_Type2=N_Type1 % same as 2 rows x 1 column</a:t>
            </a:r>
          </a:p>
          <a:p>
            <a:r>
              <a:rPr lang="en-US" altLang="en-US" sz="600"/>
              <a:t>pause</a:t>
            </a:r>
          </a:p>
          <a:p>
            <a:r>
              <a:rPr lang="en-US" altLang="en-US" sz="600"/>
              <a:t> </a:t>
            </a:r>
          </a:p>
          <a:p>
            <a:r>
              <a:rPr lang="en-US" altLang="en-US" sz="600"/>
              <a:t>temp=0;</a:t>
            </a:r>
          </a:p>
          <a:p>
            <a:r>
              <a:rPr lang="en-US" altLang="en-US" sz="600"/>
              <a:t>%Type3: aspect ratio of the feature block, width=3 units, height=1unit</a:t>
            </a:r>
          </a:p>
          <a:p>
            <a:r>
              <a:rPr lang="en-US" altLang="en-US" sz="600"/>
              <a:t>for nx=1:win_width/3%nx=no. of x pixels  of each square.Min =1,max=win_width/3</a:t>
            </a:r>
          </a:p>
          <a:p>
            <a:r>
              <a:rPr lang="en-US" altLang="en-US" sz="600"/>
              <a:t>    for ny=1:win_height%ny=no. of y pixels of each square.Min =1,max=win_height</a:t>
            </a:r>
          </a:p>
          <a:p>
            <a:r>
              <a:rPr lang="en-US" altLang="en-US" sz="600"/>
              <a:t>       number_of_blocks_x=(win_width-3*nx+1);%no.of x Blocks fit in win_width</a:t>
            </a:r>
          </a:p>
          <a:p>
            <a:r>
              <a:rPr lang="en-US" altLang="en-US" sz="600"/>
              <a:t>       number_of_blocks_y=(win_height-ny+1);%no.of y Blocks fit in win_height</a:t>
            </a:r>
          </a:p>
          <a:p>
            <a:r>
              <a:rPr lang="en-US" altLang="en-US" sz="600"/>
              <a:t>        temp=number_of_blocks_x*number_of_blocks_y+temp;</a:t>
            </a:r>
          </a:p>
          <a:p>
            <a:r>
              <a:rPr lang="en-US" altLang="en-US" sz="600"/>
              <a:t>    end</a:t>
            </a:r>
          </a:p>
          <a:p>
            <a:r>
              <a:rPr lang="en-US" altLang="en-US" sz="600"/>
              <a:t>end</a:t>
            </a:r>
          </a:p>
          <a:p>
            <a:r>
              <a:rPr lang="en-US" altLang="en-US" sz="600"/>
              <a:t>N_Type3=temp</a:t>
            </a:r>
          </a:p>
          <a:p>
            <a:r>
              <a:rPr lang="en-US" altLang="en-US" sz="600"/>
              <a:t>N_Type4=N_Type3 % same as 3 rows x 1 column</a:t>
            </a:r>
          </a:p>
          <a:p>
            <a:r>
              <a:rPr lang="en-US" altLang="en-US" sz="600"/>
              <a:t>pause</a:t>
            </a:r>
          </a:p>
          <a:p>
            <a:r>
              <a:rPr lang="en-US" altLang="en-US" sz="600"/>
              <a:t>%  </a:t>
            </a:r>
          </a:p>
          <a:p>
            <a:r>
              <a:rPr lang="en-US" altLang="en-US" sz="600"/>
              <a:t>temp=0; %--------------------------------------------------------------------</a:t>
            </a:r>
          </a:p>
          <a:p>
            <a:r>
              <a:rPr lang="en-US" altLang="en-US" sz="600"/>
              <a:t>%type5: aspect ratio of the feature block, width=2 units, height=2unit</a:t>
            </a:r>
          </a:p>
          <a:p>
            <a:r>
              <a:rPr lang="en-US" altLang="en-US" sz="600"/>
              <a:t>for nx=1:win_width/2%nx=no. of x pixels  of each square.Min =1,max=win_width/2</a:t>
            </a:r>
          </a:p>
          <a:p>
            <a:r>
              <a:rPr lang="en-US" altLang="en-US" sz="600"/>
              <a:t>    for ny=1:win_height/2%ny=no. of y pixels  of each square.Min =1,max=win_height/2</a:t>
            </a:r>
          </a:p>
          <a:p>
            <a:r>
              <a:rPr lang="en-US" altLang="en-US" sz="600"/>
              <a:t>       number_of_blocks_x=(win_width-2*nx+1);%no.of x Blocks fit in win_width</a:t>
            </a:r>
          </a:p>
          <a:p>
            <a:r>
              <a:rPr lang="en-US" altLang="en-US" sz="600"/>
              <a:t>       number_of_blocks_y=(win_height-2*ny+1);%no.of y Blocks fit in win_height</a:t>
            </a:r>
          </a:p>
          <a:p>
            <a:r>
              <a:rPr lang="en-US" altLang="en-US" sz="600"/>
              <a:t>        temp=number_of_blocks_x*number_of_blocks_y+temp;</a:t>
            </a:r>
          </a:p>
          <a:p>
            <a:r>
              <a:rPr lang="en-US" altLang="en-US" sz="600"/>
              <a:t>    end</a:t>
            </a:r>
          </a:p>
          <a:p>
            <a:r>
              <a:rPr lang="en-US" altLang="en-US" sz="600"/>
              <a:t>end</a:t>
            </a:r>
          </a:p>
          <a:p>
            <a:r>
              <a:rPr lang="en-US" altLang="en-US" sz="600"/>
              <a:t>N_Type5=temp</a:t>
            </a:r>
          </a:p>
          <a:p>
            <a:r>
              <a:rPr lang="en-US" altLang="en-US" sz="600"/>
              <a:t>'total'</a:t>
            </a:r>
          </a:p>
          <a:p>
            <a:r>
              <a:rPr lang="en-US" altLang="en-US" sz="600"/>
              <a:t>N_ALL=N_Type1+N_Type2+N_Type3+N_Type4+N_Type5</a:t>
            </a:r>
          </a:p>
          <a:p>
            <a:r>
              <a:rPr lang="en-US" altLang="en-US" sz="600"/>
              <a:t>%Result= 162336 if width =24</a:t>
            </a:r>
          </a:p>
          <a:p>
            <a:r>
              <a:rPr lang="en-US" altLang="en-US" sz="600"/>
              <a:t>%Result= :  816264 if width =36 ( ??or 704004??)</a:t>
            </a:r>
          </a:p>
          <a:p>
            <a:r>
              <a:rPr lang="en-US" altLang="en-US" sz="600"/>
              <a:t> </a:t>
            </a:r>
          </a:p>
          <a:p>
            <a:endParaRPr lang="en-US" altLang="en-US" sz="600"/>
          </a:p>
          <a:p>
            <a:endParaRPr lang="en-US" altLang="en-US" sz="600"/>
          </a:p>
        </p:txBody>
      </p:sp>
      <p:sp>
        <p:nvSpPr>
          <p:cNvPr id="5" name="Footer Placeholder 4"/>
          <p:cNvSpPr>
            <a:spLocks noGrp="1"/>
          </p:cNvSpPr>
          <p:nvPr>
            <p:ph type="ftr" sz="quarter" idx="11"/>
          </p:nvPr>
        </p:nvSpPr>
        <p:spPr/>
        <p:txBody>
          <a:bodyPr/>
          <a:lstStyle/>
          <a:p>
            <a:pPr>
              <a:defRPr/>
            </a:pPr>
            <a:r>
              <a:rPr lang="en-US" altLang="zh-CN"/>
              <a:t>Object recogntiion (for 22-23) v2.a</a:t>
            </a:r>
          </a:p>
        </p:txBody>
      </p:sp>
      <p:sp>
        <p:nvSpPr>
          <p:cNvPr id="63491" name="Slide Number Placeholder 5"/>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63A3A3B5-6000-4F78-A4F2-7ABA5DA3F5D7}" type="slidenum">
              <a:rPr lang="en-US" altLang="en-US" sz="1200">
                <a:latin typeface="Garamond" pitchFamily="18" charset="0"/>
              </a:rPr>
              <a:pPr eaLnBrk="1" hangingPunct="1">
                <a:spcBef>
                  <a:spcPct val="0"/>
                </a:spcBef>
                <a:buClrTx/>
                <a:buSzTx/>
                <a:buFontTx/>
                <a:buNone/>
              </a:pPr>
              <a:t>68</a:t>
            </a:fld>
            <a:endParaRPr lang="en-US" altLang="en-US" sz="1200">
              <a:latin typeface="Garamond"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457200" y="18709"/>
            <a:ext cx="8229600" cy="1143000"/>
          </a:xfrm>
        </p:spPr>
        <p:txBody>
          <a:bodyPr/>
          <a:lstStyle/>
          <a:p>
            <a:pPr marL="342900" indent="-342900" algn="l" eaLnBrk="1" hangingPunct="1"/>
            <a:r>
              <a:rPr lang="en-US" altLang="zh-CN" sz="2400" dirty="0">
                <a:solidFill>
                  <a:srgbClr val="FF3300"/>
                </a:solidFill>
                <a:ea typeface="SimSun" pitchFamily="2" charset="-122"/>
              </a:rPr>
              <a:t>Answer 8.7</a:t>
            </a:r>
            <a:r>
              <a:rPr lang="en-US" altLang="zh-CN" sz="2400" dirty="0">
                <a:ea typeface="SimSun" pitchFamily="2" charset="-122"/>
              </a:rPr>
              <a:t>: </a:t>
            </a:r>
            <a:br>
              <a:rPr lang="en-US" altLang="zh-CN" sz="2400" dirty="0">
                <a:ea typeface="SimSun" pitchFamily="2" charset="-122"/>
              </a:rPr>
            </a:br>
            <a:r>
              <a:rPr lang="en-US" altLang="zh-CN" sz="2400" dirty="0">
                <a:ea typeface="SimSun" pitchFamily="2" charset="-122"/>
              </a:rPr>
              <a:t>The detection challenge</a:t>
            </a:r>
            <a:endParaRPr lang="en-US" altLang="en-US" sz="2400" dirty="0"/>
          </a:p>
        </p:txBody>
      </p:sp>
      <p:sp>
        <p:nvSpPr>
          <p:cNvPr id="64517" name="Rectangle 3"/>
          <p:cNvSpPr>
            <a:spLocks noGrp="1" noChangeArrowheads="1"/>
          </p:cNvSpPr>
          <p:nvPr>
            <p:ph sz="half" idx="1"/>
          </p:nvPr>
        </p:nvSpPr>
        <p:spPr>
          <a:xfrm>
            <a:off x="457200" y="990600"/>
            <a:ext cx="4343400" cy="4530725"/>
          </a:xfrm>
        </p:spPr>
        <p:txBody>
          <a:bodyPr>
            <a:normAutofit fontScale="92500" lnSpcReduction="20000"/>
          </a:bodyPr>
          <a:lstStyle/>
          <a:p>
            <a:pPr eaLnBrk="1" hangingPunct="1"/>
            <a:r>
              <a:rPr lang="en-US" altLang="zh-CN" sz="2400">
                <a:ea typeface="SimSun" pitchFamily="2" charset="-122"/>
              </a:rPr>
              <a:t>Use 24x24 base window</a:t>
            </a:r>
          </a:p>
          <a:p>
            <a:pPr eaLnBrk="1" hangingPunct="1"/>
            <a:r>
              <a:rPr lang="en-US" altLang="zh-CN" sz="2400">
                <a:ea typeface="SimSun" pitchFamily="2" charset="-122"/>
              </a:rPr>
              <a:t>For y=1;y&lt;=1024;y++</a:t>
            </a:r>
          </a:p>
          <a:p>
            <a:pPr lvl="1" eaLnBrk="1" hangingPunct="1">
              <a:buFont typeface="Wingdings" pitchFamily="2" charset="2"/>
              <a:buNone/>
            </a:pPr>
            <a:r>
              <a:rPr lang="en-US" altLang="zh-CN" sz="2000">
                <a:ea typeface="SimSun" pitchFamily="2" charset="-122"/>
              </a:rPr>
              <a:t>{For x=1;x&lt;=1024;x++{</a:t>
            </a:r>
          </a:p>
          <a:p>
            <a:pPr lvl="2" eaLnBrk="1" hangingPunct="1"/>
            <a:r>
              <a:rPr lang="en-US" altLang="zh-CN" sz="1800">
                <a:ea typeface="SimSun" pitchFamily="2" charset="-122"/>
              </a:rPr>
              <a:t>Set (x,y) = the left top corner of the 24x24 sub-window, different scales are needed to be considered too.</a:t>
            </a:r>
          </a:p>
          <a:p>
            <a:pPr lvl="2" eaLnBrk="1" hangingPunct="1"/>
            <a:r>
              <a:rPr lang="en-US" altLang="zh-CN" sz="1800">
                <a:ea typeface="SimSun" pitchFamily="2" charset="-122"/>
              </a:rPr>
              <a:t>For the 24x24 sub-window, extract 162,336 features and see they combine to form a face or not.</a:t>
            </a:r>
          </a:p>
          <a:p>
            <a:pPr lvl="2" eaLnBrk="1" hangingPunct="1"/>
            <a:r>
              <a:rPr lang="en-US" altLang="zh-CN" sz="1800">
                <a:ea typeface="SimSun" pitchFamily="2" charset="-122"/>
              </a:rPr>
              <a:t>}    </a:t>
            </a:r>
          </a:p>
          <a:p>
            <a:pPr lvl="2" eaLnBrk="1" hangingPunct="1">
              <a:buFont typeface="Wingdings" pitchFamily="2" charset="2"/>
              <a:buNone/>
            </a:pPr>
            <a:r>
              <a:rPr lang="en-US" altLang="zh-CN" sz="1800">
                <a:ea typeface="SimSun" pitchFamily="2" charset="-122"/>
              </a:rPr>
              <a:t>}</a:t>
            </a:r>
          </a:p>
          <a:p>
            <a:pPr eaLnBrk="1" hangingPunct="1"/>
            <a:r>
              <a:rPr lang="en-US" altLang="zh-CN" sz="1800">
                <a:ea typeface="SimSun" pitchFamily="2" charset="-122"/>
              </a:rPr>
              <a:t>Exercise 7 : Discuss the number of operations required. </a:t>
            </a:r>
          </a:p>
          <a:p>
            <a:pPr eaLnBrk="1" hangingPunct="1"/>
            <a:r>
              <a:rPr lang="en-US" altLang="zh-CN" sz="1800">
                <a:ea typeface="SimSun" pitchFamily="2" charset="-122"/>
              </a:rPr>
              <a:t>Conclusion : too slow, solution use boosting</a:t>
            </a:r>
            <a:endParaRPr lang="en-US" altLang="en-US" sz="1800"/>
          </a:p>
        </p:txBody>
      </p:sp>
      <p:sp>
        <p:nvSpPr>
          <p:cNvPr id="64518" name="Rectangle 4"/>
          <p:cNvSpPr>
            <a:spLocks noGrp="1" noChangeArrowheads="1"/>
          </p:cNvSpPr>
          <p:nvPr>
            <p:ph sz="half" idx="2"/>
          </p:nvPr>
        </p:nvSpPr>
        <p:spPr/>
        <p:txBody>
          <a:bodyPr>
            <a:normAutofit fontScale="92500" lnSpcReduction="20000"/>
          </a:bodyPr>
          <a:lstStyle/>
          <a:p>
            <a:pPr eaLnBrk="1" hangingPunct="1"/>
            <a:r>
              <a:rPr lang="en-US" altLang="zh-CN" sz="2600">
                <a:ea typeface="SimSun" pitchFamily="2" charset="-122"/>
              </a:rPr>
              <a:t> </a:t>
            </a:r>
            <a:endParaRPr lang="en-US" altLang="en-US" sz="2600"/>
          </a:p>
        </p:txBody>
      </p:sp>
      <p:sp>
        <p:nvSpPr>
          <p:cNvPr id="21" name="Footer Placeholder 5"/>
          <p:cNvSpPr>
            <a:spLocks noGrp="1"/>
          </p:cNvSpPr>
          <p:nvPr>
            <p:ph type="ftr" sz="quarter" idx="11"/>
          </p:nvPr>
        </p:nvSpPr>
        <p:spPr>
          <a:xfrm>
            <a:off x="2214563" y="6380163"/>
            <a:ext cx="2895600" cy="457200"/>
          </a:xfrm>
        </p:spPr>
        <p:txBody>
          <a:bodyPr/>
          <a:lstStyle/>
          <a:p>
            <a:pPr>
              <a:defRPr/>
            </a:pPr>
            <a:r>
              <a:rPr lang="en-US" altLang="zh-CN"/>
              <a:t>Object recogntiion (for 22-23) v2.a</a:t>
            </a:r>
            <a:endParaRPr lang="en-US" altLang="zh-CN" dirty="0"/>
          </a:p>
        </p:txBody>
      </p:sp>
      <p:sp>
        <p:nvSpPr>
          <p:cNvPr id="64515" name="Slide Number Placeholder 6"/>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877867B4-D0D5-42CE-9BC8-54C177444568}" type="slidenum">
              <a:rPr lang="en-US" altLang="en-US" sz="1200">
                <a:latin typeface="Garamond" pitchFamily="18" charset="0"/>
              </a:rPr>
              <a:pPr eaLnBrk="1" hangingPunct="1">
                <a:spcBef>
                  <a:spcPct val="0"/>
                </a:spcBef>
                <a:buClrTx/>
                <a:buSzTx/>
                <a:buFontTx/>
                <a:buNone/>
              </a:pPr>
              <a:t>69</a:t>
            </a:fld>
            <a:endParaRPr lang="en-US" altLang="en-US" sz="1200">
              <a:latin typeface="Garamond" pitchFamily="18" charset="0"/>
            </a:endParaRPr>
          </a:p>
        </p:txBody>
      </p:sp>
      <p:pic>
        <p:nvPicPr>
          <p:cNvPr id="645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150" y="1287463"/>
            <a:ext cx="2286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0" name="Rectangle 7"/>
          <p:cNvSpPr>
            <a:spLocks noChangeArrowheads="1"/>
          </p:cNvSpPr>
          <p:nvPr/>
        </p:nvSpPr>
        <p:spPr bwMode="auto">
          <a:xfrm>
            <a:off x="5975350" y="1439863"/>
            <a:ext cx="381000" cy="3048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4521" name="Line 8"/>
          <p:cNvSpPr>
            <a:spLocks noChangeShapeType="1"/>
          </p:cNvSpPr>
          <p:nvPr/>
        </p:nvSpPr>
        <p:spPr bwMode="auto">
          <a:xfrm>
            <a:off x="5822950" y="1135063"/>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Line 9"/>
          <p:cNvSpPr>
            <a:spLocks noChangeShapeType="1"/>
          </p:cNvSpPr>
          <p:nvPr/>
        </p:nvSpPr>
        <p:spPr bwMode="auto">
          <a:xfrm>
            <a:off x="5822950" y="1135063"/>
            <a:ext cx="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3" name="Text Box 10"/>
          <p:cNvSpPr txBox="1">
            <a:spLocks noChangeArrowheads="1"/>
          </p:cNvSpPr>
          <p:nvPr/>
        </p:nvSpPr>
        <p:spPr bwMode="auto">
          <a:xfrm>
            <a:off x="6965950" y="754063"/>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X-axis</a:t>
            </a:r>
            <a:endParaRPr lang="en-US" altLang="en-US" sz="1800"/>
          </a:p>
        </p:txBody>
      </p:sp>
      <p:sp>
        <p:nvSpPr>
          <p:cNvPr id="64524" name="Text Box 11"/>
          <p:cNvSpPr txBox="1">
            <a:spLocks noChangeArrowheads="1"/>
          </p:cNvSpPr>
          <p:nvPr/>
        </p:nvSpPr>
        <p:spPr bwMode="auto">
          <a:xfrm>
            <a:off x="5137150" y="2049463"/>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Y-axis</a:t>
            </a:r>
            <a:endParaRPr lang="en-US" altLang="en-US" sz="1800"/>
          </a:p>
        </p:txBody>
      </p:sp>
      <p:sp>
        <p:nvSpPr>
          <p:cNvPr id="64525" name="Text Box 12"/>
          <p:cNvSpPr txBox="1">
            <a:spLocks noChangeArrowheads="1"/>
          </p:cNvSpPr>
          <p:nvPr/>
        </p:nvSpPr>
        <p:spPr bwMode="auto">
          <a:xfrm>
            <a:off x="5594350" y="381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(x,y)</a:t>
            </a:r>
            <a:endParaRPr lang="en-US" altLang="en-US" sz="1800"/>
          </a:p>
        </p:txBody>
      </p:sp>
      <p:sp>
        <p:nvSpPr>
          <p:cNvPr id="64526" name="Line 13"/>
          <p:cNvSpPr>
            <a:spLocks noChangeShapeType="1"/>
          </p:cNvSpPr>
          <p:nvPr/>
        </p:nvSpPr>
        <p:spPr bwMode="auto">
          <a:xfrm>
            <a:off x="5908675" y="677863"/>
            <a:ext cx="66675"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Text Box 15"/>
          <p:cNvSpPr txBox="1">
            <a:spLocks noChangeArrowheads="1"/>
          </p:cNvSpPr>
          <p:nvPr/>
        </p:nvSpPr>
        <p:spPr bwMode="auto">
          <a:xfrm>
            <a:off x="6216650" y="387350"/>
            <a:ext cx="205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24x24Sub-window</a:t>
            </a:r>
            <a:endParaRPr lang="en-US" altLang="en-US" sz="1800"/>
          </a:p>
        </p:txBody>
      </p:sp>
      <p:sp>
        <p:nvSpPr>
          <p:cNvPr id="64528" name="Line 16"/>
          <p:cNvSpPr>
            <a:spLocks noChangeShapeType="1"/>
          </p:cNvSpPr>
          <p:nvPr/>
        </p:nvSpPr>
        <p:spPr bwMode="auto">
          <a:xfrm flipH="1">
            <a:off x="6203950" y="754063"/>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Line 17"/>
          <p:cNvSpPr>
            <a:spLocks noChangeShapeType="1"/>
          </p:cNvSpPr>
          <p:nvPr/>
        </p:nvSpPr>
        <p:spPr bwMode="auto">
          <a:xfrm>
            <a:off x="5670550" y="349726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Text Box 18"/>
          <p:cNvSpPr txBox="1">
            <a:spLocks noChangeArrowheads="1"/>
          </p:cNvSpPr>
          <p:nvPr/>
        </p:nvSpPr>
        <p:spPr bwMode="auto">
          <a:xfrm>
            <a:off x="5121275" y="315277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1024</a:t>
            </a:r>
            <a:endParaRPr lang="en-US" altLang="en-US" sz="1800"/>
          </a:p>
        </p:txBody>
      </p:sp>
      <p:sp>
        <p:nvSpPr>
          <p:cNvPr id="64531" name="Text Box 19"/>
          <p:cNvSpPr txBox="1">
            <a:spLocks noChangeArrowheads="1"/>
          </p:cNvSpPr>
          <p:nvPr/>
        </p:nvSpPr>
        <p:spPr bwMode="auto">
          <a:xfrm>
            <a:off x="5213350" y="906463"/>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(1,1)</a:t>
            </a:r>
            <a:endParaRPr lang="en-US" altLang="en-US" sz="1800"/>
          </a:p>
        </p:txBody>
      </p:sp>
      <p:sp>
        <p:nvSpPr>
          <p:cNvPr id="64532" name="Text Box 20"/>
          <p:cNvSpPr txBox="1">
            <a:spLocks noChangeArrowheads="1"/>
          </p:cNvSpPr>
          <p:nvPr/>
        </p:nvSpPr>
        <p:spPr bwMode="auto">
          <a:xfrm>
            <a:off x="7651750" y="67786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zh-CN" sz="1800">
                <a:ea typeface="SimSun" pitchFamily="2" charset="-122"/>
              </a:rPr>
              <a:t>1280</a:t>
            </a:r>
            <a:endParaRPr lang="en-US" altLang="en-US" sz="1800"/>
          </a:p>
        </p:txBody>
      </p:sp>
      <p:sp>
        <p:nvSpPr>
          <p:cNvPr id="64533" name="Line 21"/>
          <p:cNvSpPr>
            <a:spLocks noChangeShapeType="1"/>
          </p:cNvSpPr>
          <p:nvPr/>
        </p:nvSpPr>
        <p:spPr bwMode="auto">
          <a:xfrm>
            <a:off x="8185150" y="10588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Straight Connector 2"/>
          <p:cNvCxnSpPr/>
          <p:nvPr/>
        </p:nvCxnSpPr>
        <p:spPr>
          <a:xfrm>
            <a:off x="4495800" y="5943600"/>
            <a:ext cx="4191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800600" y="3560763"/>
            <a:ext cx="4343400" cy="3048000"/>
          </a:xfrm>
          <a:prstGeom prst="rect">
            <a:avLst/>
          </a:prstGeom>
          <a:solidFill>
            <a:schemeClr val="bg1"/>
          </a:solidFill>
          <a:ln>
            <a:solidFill>
              <a:schemeClr val="accent1"/>
            </a:solidFill>
          </a:ln>
        </p:spPr>
        <p:txBody>
          <a:bodyPr>
            <a:spAutoFit/>
          </a:bodyPr>
          <a:lstStyle/>
          <a:p>
            <a:pPr>
              <a:defRPr/>
            </a:pPr>
            <a:r>
              <a:rPr lang="en-US" altLang="zh-CN" sz="1600" dirty="0">
                <a:solidFill>
                  <a:srgbClr val="FF3300"/>
                </a:solidFill>
                <a:ea typeface="宋体" pitchFamily="2" charset="-122"/>
              </a:rPr>
              <a:t>Answer 8.7: </a:t>
            </a:r>
          </a:p>
          <a:p>
            <a:pPr marL="285750" indent="-285750">
              <a:buFont typeface="Arial" pitchFamily="34" charset="0"/>
              <a:buChar char="•"/>
              <a:defRPr/>
            </a:pPr>
            <a:r>
              <a:rPr lang="en-US" altLang="zh-CN" sz="1600" dirty="0">
                <a:solidFill>
                  <a:srgbClr val="FF3300"/>
                </a:solidFill>
                <a:ea typeface="宋体" pitchFamily="2" charset="-122"/>
              </a:rPr>
              <a:t>possible locations of (</a:t>
            </a:r>
            <a:r>
              <a:rPr lang="en-US" altLang="zh-CN" sz="1600" dirty="0" err="1">
                <a:solidFill>
                  <a:srgbClr val="FF3300"/>
                </a:solidFill>
                <a:ea typeface="宋体" pitchFamily="2" charset="-122"/>
              </a:rPr>
              <a:t>x,y</a:t>
            </a:r>
            <a:r>
              <a:rPr lang="en-US" altLang="zh-CN" sz="1600" dirty="0">
                <a:solidFill>
                  <a:srgbClr val="FF3300"/>
                </a:solidFill>
                <a:ea typeface="宋体" pitchFamily="2" charset="-122"/>
              </a:rPr>
              <a:t>)</a:t>
            </a:r>
            <a:r>
              <a:rPr lang="en-US" altLang="zh-CN" sz="1600" dirty="0">
                <a:solidFill>
                  <a:srgbClr val="FF3300"/>
                </a:solidFill>
                <a:ea typeface="宋体" pitchFamily="2" charset="-122"/>
                <a:sym typeface="Symbol"/>
              </a:rPr>
              <a:t></a:t>
            </a:r>
            <a:r>
              <a:rPr lang="en-US" altLang="zh-CN" sz="1600" dirty="0">
                <a:solidFill>
                  <a:srgbClr val="FF3300"/>
                </a:solidFill>
                <a:ea typeface="宋体" pitchFamily="2" charset="-122"/>
              </a:rPr>
              <a:t>(1024-24)x(1280-24).</a:t>
            </a:r>
          </a:p>
          <a:p>
            <a:pPr marL="285750" indent="-285750">
              <a:buFont typeface="Arial" pitchFamily="34" charset="0"/>
              <a:buChar char="•"/>
              <a:defRPr/>
            </a:pPr>
            <a:r>
              <a:rPr lang="en-US" altLang="zh-CN" sz="1600" dirty="0">
                <a:solidFill>
                  <a:srgbClr val="FF3300"/>
                </a:solidFill>
                <a:ea typeface="宋体" pitchFamily="2" charset="-122"/>
              </a:rPr>
              <a:t>Each (</a:t>
            </a:r>
            <a:r>
              <a:rPr lang="en-US" altLang="zh-CN" sz="1600" dirty="0" err="1">
                <a:solidFill>
                  <a:srgbClr val="FF3300"/>
                </a:solidFill>
                <a:ea typeface="宋体" pitchFamily="2" charset="-122"/>
              </a:rPr>
              <a:t>x,y</a:t>
            </a:r>
            <a:r>
              <a:rPr lang="en-US" altLang="zh-CN" sz="1600" dirty="0">
                <a:solidFill>
                  <a:srgbClr val="FF3300"/>
                </a:solidFill>
                <a:ea typeface="宋体" pitchFamily="2" charset="-122"/>
              </a:rPr>
              <a:t>) location, for zoom factor  </a:t>
            </a:r>
            <a:r>
              <a:rPr lang="en-US" altLang="zh-CN" sz="1600" dirty="0" err="1">
                <a:solidFill>
                  <a:srgbClr val="FF3300"/>
                </a:solidFill>
                <a:ea typeface="宋体" pitchFamily="2" charset="-122"/>
              </a:rPr>
              <a:t>i</a:t>
            </a:r>
            <a:r>
              <a:rPr lang="en-US" altLang="zh-CN" sz="1600" dirty="0">
                <a:solidFill>
                  <a:srgbClr val="FF3300"/>
                </a:solidFill>
                <a:ea typeface="宋体" pitchFamily="2" charset="-122"/>
              </a:rPr>
              <a:t>=1,2,3..obtain sub-images: each sub-image window has size (24ix24i) with left-top corner at (</a:t>
            </a:r>
            <a:r>
              <a:rPr lang="en-US" altLang="zh-CN" sz="1600" dirty="0" err="1">
                <a:solidFill>
                  <a:srgbClr val="FF3300"/>
                </a:solidFill>
                <a:ea typeface="宋体" pitchFamily="2" charset="-122"/>
              </a:rPr>
              <a:t>x,y</a:t>
            </a:r>
            <a:r>
              <a:rPr lang="en-US" altLang="zh-CN" sz="1600" dirty="0">
                <a:solidFill>
                  <a:srgbClr val="FF3300"/>
                </a:solidFill>
                <a:ea typeface="宋体" pitchFamily="2" charset="-122"/>
              </a:rPr>
              <a:t>) as long as x+24i&lt;1024 </a:t>
            </a:r>
          </a:p>
          <a:p>
            <a:pPr marL="285750" indent="-285750">
              <a:buFont typeface="Arial" pitchFamily="34" charset="0"/>
              <a:buChar char="•"/>
              <a:defRPr/>
            </a:pPr>
            <a:r>
              <a:rPr lang="en-US" altLang="zh-CN" sz="1600" dirty="0">
                <a:solidFill>
                  <a:srgbClr val="FF3300"/>
                </a:solidFill>
                <a:ea typeface="宋体" pitchFamily="2" charset="-122"/>
              </a:rPr>
              <a:t>For a sub-image, shrink it to a 24x24 window for processing.</a:t>
            </a:r>
          </a:p>
          <a:p>
            <a:pPr marL="285750" indent="-285750">
              <a:buFont typeface="Arial" pitchFamily="34" charset="0"/>
              <a:buChar char="•"/>
              <a:defRPr/>
            </a:pPr>
            <a:r>
              <a:rPr lang="en-US" altLang="zh-CN" sz="1600" dirty="0">
                <a:solidFill>
                  <a:srgbClr val="FF3300"/>
                </a:solidFill>
                <a:ea typeface="宋体" pitchFamily="2" charset="-122"/>
              </a:rPr>
              <a:t>For each 24x24 window, it has 162336 features to be calculated as calculated before.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evaluate classifiers</a:t>
            </a:r>
          </a:p>
        </p:txBody>
      </p:sp>
      <p:sp>
        <p:nvSpPr>
          <p:cNvPr id="3" name="Content Placeholder 2"/>
          <p:cNvSpPr>
            <a:spLocks noGrp="1"/>
          </p:cNvSpPr>
          <p:nvPr>
            <p:ph idx="1"/>
          </p:nvPr>
        </p:nvSpPr>
        <p:spPr/>
        <p:txBody>
          <a:bodyPr>
            <a:normAutofit fontScale="92500" lnSpcReduction="20000"/>
          </a:bodyPr>
          <a:lstStyle/>
          <a:p>
            <a:pPr fontAlgn="base"/>
            <a:r>
              <a:rPr lang="en-US" b="1" i="1" dirty="0">
                <a:solidFill>
                  <a:srgbClr val="00B050"/>
                </a:solidFill>
              </a:rPr>
              <a:t>A summary:</a:t>
            </a:r>
          </a:p>
          <a:p>
            <a:pPr lvl="1" fontAlgn="base"/>
            <a:r>
              <a:rPr lang="en-US" i="1" dirty="0">
                <a:solidFill>
                  <a:srgbClr val="00B050"/>
                </a:solidFill>
              </a:rPr>
              <a:t>(Actual) (predicted)</a:t>
            </a:r>
          </a:p>
          <a:p>
            <a:pPr lvl="1" fontAlgn="base"/>
            <a:endParaRPr lang="en-US" i="1" dirty="0">
              <a:solidFill>
                <a:srgbClr val="00B050"/>
              </a:solidFill>
            </a:endParaRPr>
          </a:p>
          <a:p>
            <a:pPr lvl="1" fontAlgn="base"/>
            <a:r>
              <a:rPr lang="en-US" b="1" i="1" dirty="0">
                <a:solidFill>
                  <a:srgbClr val="00B050"/>
                </a:solidFill>
              </a:rPr>
              <a:t>True Positives (TP)</a:t>
            </a:r>
            <a:r>
              <a:rPr lang="en-US" i="1" dirty="0">
                <a:solidFill>
                  <a:srgbClr val="00B050"/>
                </a:solidFill>
              </a:rPr>
              <a:t> </a:t>
            </a:r>
          </a:p>
          <a:p>
            <a:pPr lvl="1" fontAlgn="base"/>
            <a:r>
              <a:rPr lang="en-US" b="1" i="1" dirty="0">
                <a:solidFill>
                  <a:srgbClr val="00B050"/>
                </a:solidFill>
              </a:rPr>
              <a:t>True Negatives (TN)</a:t>
            </a:r>
          </a:p>
          <a:p>
            <a:pPr lvl="1" fontAlgn="base"/>
            <a:r>
              <a:rPr lang="en-US" b="1" i="1" dirty="0">
                <a:solidFill>
                  <a:srgbClr val="FF0000"/>
                </a:solidFill>
              </a:rPr>
              <a:t>False Positives (FP)</a:t>
            </a:r>
            <a:r>
              <a:rPr lang="en-US" i="1" dirty="0">
                <a:solidFill>
                  <a:srgbClr val="FF0000"/>
                </a:solidFill>
              </a:rPr>
              <a:t> </a:t>
            </a:r>
          </a:p>
          <a:p>
            <a:pPr lvl="1" fontAlgn="base"/>
            <a:r>
              <a:rPr lang="en-US" b="1" i="1" dirty="0">
                <a:solidFill>
                  <a:srgbClr val="FF0000"/>
                </a:solidFill>
              </a:rPr>
              <a:t>False Negatives (FN)</a:t>
            </a:r>
          </a:p>
          <a:p>
            <a:pPr lvl="1" fontAlgn="base"/>
            <a:r>
              <a:rPr lang="en-US" b="1" dirty="0"/>
              <a:t>Accuracy</a:t>
            </a:r>
            <a:r>
              <a:rPr lang="en-US" dirty="0"/>
              <a:t>  = (TP+TN)/(TP+FP+FN+TN)</a:t>
            </a:r>
          </a:p>
          <a:p>
            <a:pPr lvl="1" fontAlgn="base"/>
            <a:r>
              <a:rPr lang="en-US" b="1" dirty="0"/>
              <a:t>Precision</a:t>
            </a:r>
            <a:r>
              <a:rPr lang="en-US" dirty="0"/>
              <a:t>  = TP/(TP+FP)</a:t>
            </a:r>
          </a:p>
          <a:p>
            <a:pPr lvl="1" fontAlgn="base"/>
            <a:r>
              <a:rPr lang="en-US" b="1" dirty="0"/>
              <a:t>Recall=</a:t>
            </a:r>
            <a:r>
              <a:rPr lang="en-US" dirty="0"/>
              <a:t> TP/(TP+FN)</a:t>
            </a:r>
          </a:p>
          <a:p>
            <a:pPr lvl="1" fontAlgn="base"/>
            <a:r>
              <a:rPr lang="en-US" b="1" dirty="0"/>
              <a:t>F1 score</a:t>
            </a:r>
            <a:r>
              <a:rPr lang="en-US" dirty="0"/>
              <a:t> = 2*(Recall * Precision) / (Recall + Precision)</a:t>
            </a:r>
          </a:p>
          <a:p>
            <a:pPr lvl="1" fontAlgn="base"/>
            <a:endParaRPr lang="en-US" dirty="0"/>
          </a:p>
        </p:txBody>
      </p:sp>
      <p:sp>
        <p:nvSpPr>
          <p:cNvPr id="4" name="Footer Placeholder 3">
            <a:extLst>
              <a:ext uri="{FF2B5EF4-FFF2-40B4-BE49-F238E27FC236}">
                <a16:creationId xmlns:a16="http://schemas.microsoft.com/office/drawing/2014/main" id="{DC3E3095-9428-41C5-88EF-461AF669CC56}"/>
              </a:ext>
            </a:extLst>
          </p:cNvPr>
          <p:cNvSpPr>
            <a:spLocks noGrp="1"/>
          </p:cNvSpPr>
          <p:nvPr>
            <p:ph type="ftr" sz="quarter" idx="11"/>
          </p:nvPr>
        </p:nvSpPr>
        <p:spPr/>
        <p:txBody>
          <a:bodyPr/>
          <a:lstStyle/>
          <a:p>
            <a:pPr>
              <a:defRPr/>
            </a:pPr>
            <a:r>
              <a:rPr lang="en-US" altLang="zh-CN"/>
              <a:t>Object recogntiion (for 22-23) v2.a</a:t>
            </a:r>
          </a:p>
        </p:txBody>
      </p:sp>
      <p:sp>
        <p:nvSpPr>
          <p:cNvPr id="5" name="Slide Number Placeholder 4">
            <a:extLst>
              <a:ext uri="{FF2B5EF4-FFF2-40B4-BE49-F238E27FC236}">
                <a16:creationId xmlns:a16="http://schemas.microsoft.com/office/drawing/2014/main" id="{0E4E74DC-6E0B-4BD0-99B7-412D76D29907}"/>
              </a:ext>
            </a:extLst>
          </p:cNvPr>
          <p:cNvSpPr>
            <a:spLocks noGrp="1"/>
          </p:cNvSpPr>
          <p:nvPr>
            <p:ph type="sldNum" sz="quarter" idx="12"/>
          </p:nvPr>
        </p:nvSpPr>
        <p:spPr/>
        <p:txBody>
          <a:bodyPr/>
          <a:lstStyle/>
          <a:p>
            <a:fld id="{946565EE-6D06-4FE9-982E-616E3F73370E}" type="slidenum">
              <a:rPr lang="en-US" altLang="en-US" smtClean="0"/>
              <a:pPr/>
              <a:t>7</a:t>
            </a:fld>
            <a:endParaRPr lang="en-US" altLang="en-US"/>
          </a:p>
        </p:txBody>
      </p:sp>
      <p:cxnSp>
        <p:nvCxnSpPr>
          <p:cNvPr id="7" name="Straight Arrow Connector 6">
            <a:extLst>
              <a:ext uri="{FF2B5EF4-FFF2-40B4-BE49-F238E27FC236}">
                <a16:creationId xmlns:a16="http://schemas.microsoft.com/office/drawing/2014/main" id="{3AEB98B1-BE53-41A9-8E8E-64D6EF2C12D7}"/>
              </a:ext>
            </a:extLst>
          </p:cNvPr>
          <p:cNvCxnSpPr>
            <a:cxnSpLocks/>
          </p:cNvCxnSpPr>
          <p:nvPr/>
        </p:nvCxnSpPr>
        <p:spPr>
          <a:xfrm>
            <a:off x="1752600" y="2438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F5490A-9426-476A-9B2E-34204AEAA29B}"/>
              </a:ext>
            </a:extLst>
          </p:cNvPr>
          <p:cNvCxnSpPr>
            <a:cxnSpLocks/>
          </p:cNvCxnSpPr>
          <p:nvPr/>
        </p:nvCxnSpPr>
        <p:spPr>
          <a:xfrm flipV="1">
            <a:off x="2743200" y="2438400"/>
            <a:ext cx="0" cy="457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2"/>
          <p:cNvSpPr>
            <a:spLocks noGrp="1"/>
          </p:cNvSpPr>
          <p:nvPr>
            <p:ph type="ftr" sz="quarter" idx="11"/>
          </p:nvPr>
        </p:nvSpPr>
        <p:spPr/>
        <p:txBody>
          <a:bodyPr/>
          <a:lstStyle/>
          <a:p>
            <a:pPr>
              <a:defRPr/>
            </a:pPr>
            <a:r>
              <a:rPr lang="en-US" altLang="zh-CN"/>
              <a:t>Object recogntiion (for 22-23) v2.a</a:t>
            </a:r>
          </a:p>
        </p:txBody>
      </p:sp>
      <p:sp>
        <p:nvSpPr>
          <p:cNvPr id="65539" name="Slide Number Placeholder 3"/>
          <p:cNvSpPr>
            <a:spLocks noGrp="1"/>
          </p:cNvSpPr>
          <p:nvPr>
            <p:ph type="sldNum" sz="quarter" idx="12"/>
          </p:nvPr>
        </p:nvSpPr>
        <p:spPr>
          <a:noFill/>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fld id="{5AE57096-0E8C-41B6-9F9A-A7B2F2823A01}" type="slidenum">
              <a:rPr lang="en-US" altLang="en-US" sz="1200">
                <a:latin typeface="Garamond" pitchFamily="18" charset="0"/>
              </a:rPr>
              <a:pPr eaLnBrk="1" hangingPunct="1">
                <a:spcBef>
                  <a:spcPct val="0"/>
                </a:spcBef>
                <a:buClrTx/>
                <a:buSzTx/>
                <a:buFontTx/>
                <a:buNone/>
              </a:pPr>
              <a:t>70</a:t>
            </a:fld>
            <a:endParaRPr lang="en-US" altLang="en-US" sz="1200">
              <a:latin typeface="Garamond" pitchFamily="18" charset="0"/>
            </a:endParaRPr>
          </a:p>
        </p:txBody>
      </p:sp>
      <p:sp>
        <p:nvSpPr>
          <p:cNvPr id="65540" name="Rectangle 2"/>
          <p:cNvSpPr>
            <a:spLocks noGrp="1" noChangeArrowheads="1"/>
          </p:cNvSpPr>
          <p:nvPr>
            <p:ph type="title" idx="4294967295"/>
          </p:nvPr>
        </p:nvSpPr>
        <p:spPr>
          <a:xfrm>
            <a:off x="0" y="277813"/>
            <a:ext cx="8229600" cy="1139825"/>
          </a:xfrm>
        </p:spPr>
        <p:txBody>
          <a:bodyPr anchor="ctr"/>
          <a:lstStyle/>
          <a:p>
            <a:r>
              <a:rPr lang="en-US" altLang="en-US" sz="3200">
                <a:solidFill>
                  <a:srgbClr val="FF0000"/>
                </a:solidFill>
              </a:rPr>
              <a:t>Answer: </a:t>
            </a:r>
            <a:r>
              <a:rPr lang="en-US" altLang="en-US" sz="3200"/>
              <a:t>Class exercise 8.8: Attentional cascade</a:t>
            </a:r>
          </a:p>
        </p:txBody>
      </p:sp>
      <p:sp>
        <p:nvSpPr>
          <p:cNvPr id="65541" name="Rectangle 3"/>
          <p:cNvSpPr>
            <a:spLocks noGrp="1" noChangeArrowheads="1"/>
          </p:cNvSpPr>
          <p:nvPr>
            <p:ph type="body" idx="4294967295"/>
          </p:nvPr>
        </p:nvSpPr>
        <p:spPr>
          <a:xfrm>
            <a:off x="0" y="990600"/>
            <a:ext cx="5562600" cy="2057400"/>
          </a:xfrm>
        </p:spPr>
        <p:txBody>
          <a:bodyPr/>
          <a:lstStyle/>
          <a:p>
            <a:pPr eaLnBrk="1" hangingPunct="1"/>
            <a:r>
              <a:rPr lang="en-US" altLang="en-US" dirty="0"/>
              <a:t>Chain classifiers that are progressively more complex and have lower false positive rates:</a:t>
            </a:r>
          </a:p>
          <a:p>
            <a:pPr eaLnBrk="1" hangingPunct="1"/>
            <a:endParaRPr lang="en-US" altLang="en-US" dirty="0"/>
          </a:p>
          <a:p>
            <a:pPr eaLnBrk="1" hangingPunct="1"/>
            <a:endParaRPr lang="en-US" altLang="en-US" dirty="0"/>
          </a:p>
        </p:txBody>
      </p:sp>
      <p:grpSp>
        <p:nvGrpSpPr>
          <p:cNvPr id="65542" name="Group 4"/>
          <p:cNvGrpSpPr>
            <a:grpSpLocks/>
          </p:cNvGrpSpPr>
          <p:nvPr/>
        </p:nvGrpSpPr>
        <p:grpSpPr bwMode="auto">
          <a:xfrm>
            <a:off x="5943600" y="1981200"/>
            <a:ext cx="2984500" cy="2887663"/>
            <a:chOff x="3744" y="1248"/>
            <a:chExt cx="1880" cy="1819"/>
          </a:xfrm>
        </p:grpSpPr>
        <p:sp>
          <p:nvSpPr>
            <p:cNvPr id="65588" name="Rectangle 5"/>
            <p:cNvSpPr>
              <a:spLocks noChangeArrowheads="1"/>
            </p:cNvSpPr>
            <p:nvPr/>
          </p:nvSpPr>
          <p:spPr bwMode="auto">
            <a:xfrm>
              <a:off x="4056" y="1616"/>
              <a:ext cx="11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vs</a:t>
              </a:r>
              <a:endParaRPr lang="en-US" altLang="en-US" sz="3200">
                <a:latin typeface="Times New Roman" pitchFamily="18" charset="0"/>
              </a:endParaRPr>
            </a:p>
          </p:txBody>
        </p:sp>
        <p:sp>
          <p:nvSpPr>
            <p:cNvPr id="65589" name="Rectangle 6"/>
            <p:cNvSpPr>
              <a:spLocks noChangeArrowheads="1"/>
            </p:cNvSpPr>
            <p:nvPr/>
          </p:nvSpPr>
          <p:spPr bwMode="auto">
            <a:xfrm>
              <a:off x="4158" y="1616"/>
              <a:ext cx="3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 false </a:t>
              </a:r>
              <a:endParaRPr lang="en-US" altLang="en-US" sz="3200">
                <a:latin typeface="Times New Roman" pitchFamily="18" charset="0"/>
              </a:endParaRPr>
            </a:p>
          </p:txBody>
        </p:sp>
        <p:sp>
          <p:nvSpPr>
            <p:cNvPr id="65590" name="Rectangle 7"/>
            <p:cNvSpPr>
              <a:spLocks noChangeArrowheads="1"/>
            </p:cNvSpPr>
            <p:nvPr/>
          </p:nvSpPr>
          <p:spPr bwMode="auto">
            <a:xfrm>
              <a:off x="4454" y="1616"/>
              <a:ext cx="2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neg </a:t>
              </a:r>
              <a:endParaRPr lang="en-US" altLang="en-US" sz="3200">
                <a:latin typeface="Times New Roman" pitchFamily="18" charset="0"/>
              </a:endParaRPr>
            </a:p>
          </p:txBody>
        </p:sp>
        <p:sp>
          <p:nvSpPr>
            <p:cNvPr id="65591" name="Rectangle 8"/>
            <p:cNvSpPr>
              <a:spLocks noChangeArrowheads="1"/>
            </p:cNvSpPr>
            <p:nvPr/>
          </p:nvSpPr>
          <p:spPr bwMode="auto">
            <a:xfrm>
              <a:off x="4649" y="1616"/>
              <a:ext cx="7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600">
                  <a:solidFill>
                    <a:srgbClr val="000000"/>
                  </a:solidFill>
                  <a:latin typeface="Times New Roman" pitchFamily="18" charset="0"/>
                </a:rPr>
                <a:t>determined by</a:t>
              </a:r>
              <a:endParaRPr lang="en-US" altLang="en-US" sz="3200">
                <a:latin typeface="Times New Roman" pitchFamily="18" charset="0"/>
              </a:endParaRPr>
            </a:p>
          </p:txBody>
        </p:sp>
        <p:sp>
          <p:nvSpPr>
            <p:cNvPr id="65592" name="Rectangle 9"/>
            <p:cNvSpPr>
              <a:spLocks noChangeArrowheads="1"/>
            </p:cNvSpPr>
            <p:nvPr/>
          </p:nvSpPr>
          <p:spPr bwMode="auto">
            <a:xfrm>
              <a:off x="3775" y="1279"/>
              <a:ext cx="1849" cy="17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93" name="Rectangle 10"/>
            <p:cNvSpPr>
              <a:spLocks noChangeArrowheads="1"/>
            </p:cNvSpPr>
            <p:nvPr/>
          </p:nvSpPr>
          <p:spPr bwMode="auto">
            <a:xfrm>
              <a:off x="3744" y="1248"/>
              <a:ext cx="1842" cy="1781"/>
            </a:xfrm>
            <a:prstGeom prst="rect">
              <a:avLst/>
            </a:prstGeom>
            <a:solidFill>
              <a:srgbClr val="FFFFFF"/>
            </a:solidFill>
            <a:ln w="9525">
              <a:solidFill>
                <a:srgbClr val="0000CC"/>
              </a:solidFill>
              <a:miter lim="800000"/>
              <a:headEnd/>
              <a:tailEnd/>
            </a:ln>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94" name="Rectangle 11"/>
            <p:cNvSpPr>
              <a:spLocks noChangeArrowheads="1"/>
            </p:cNvSpPr>
            <p:nvPr/>
          </p:nvSpPr>
          <p:spPr bwMode="auto">
            <a:xfrm>
              <a:off x="4143" y="1616"/>
              <a:ext cx="1412" cy="13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95" name="Rectangle 12"/>
            <p:cNvSpPr>
              <a:spLocks noChangeArrowheads="1"/>
            </p:cNvSpPr>
            <p:nvPr/>
          </p:nvSpPr>
          <p:spPr bwMode="auto">
            <a:xfrm>
              <a:off x="4527" y="1279"/>
              <a:ext cx="5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96" name="Rectangle 13"/>
            <p:cNvSpPr>
              <a:spLocks noChangeArrowheads="1"/>
            </p:cNvSpPr>
            <p:nvPr/>
          </p:nvSpPr>
          <p:spPr bwMode="auto">
            <a:xfrm>
              <a:off x="4573" y="1302"/>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False Pos</a:t>
              </a:r>
              <a:endParaRPr lang="en-US" altLang="en-US" sz="3200">
                <a:latin typeface="Times New Roman" pitchFamily="18" charset="0"/>
              </a:endParaRPr>
            </a:p>
          </p:txBody>
        </p:sp>
        <p:sp>
          <p:nvSpPr>
            <p:cNvPr id="65597" name="Rectangle 14"/>
            <p:cNvSpPr>
              <a:spLocks noChangeArrowheads="1"/>
            </p:cNvSpPr>
            <p:nvPr/>
          </p:nvSpPr>
          <p:spPr bwMode="auto">
            <a:xfrm rot="16200000">
              <a:off x="3540" y="2246"/>
              <a:ext cx="62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dirty="0">
                  <a:solidFill>
                    <a:srgbClr val="000000"/>
                  </a:solidFill>
                  <a:latin typeface="Times New Roman" pitchFamily="18" charset="0"/>
                </a:rPr>
                <a:t>% True Positive</a:t>
              </a:r>
              <a:endParaRPr lang="en-US" altLang="en-US" sz="3200" dirty="0">
                <a:latin typeface="Times New Roman" pitchFamily="18" charset="0"/>
              </a:endParaRPr>
            </a:p>
          </p:txBody>
        </p:sp>
        <p:sp>
          <p:nvSpPr>
            <p:cNvPr id="65598" name="Rectangle 15"/>
            <p:cNvSpPr>
              <a:spLocks noChangeArrowheads="1"/>
            </p:cNvSpPr>
            <p:nvPr/>
          </p:nvSpPr>
          <p:spPr bwMode="auto">
            <a:xfrm>
              <a:off x="4673" y="2076"/>
              <a:ext cx="7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99" name="Rectangle 16"/>
            <p:cNvSpPr>
              <a:spLocks noChangeArrowheads="1"/>
            </p:cNvSpPr>
            <p:nvPr/>
          </p:nvSpPr>
          <p:spPr bwMode="auto">
            <a:xfrm>
              <a:off x="4143" y="1462"/>
              <a:ext cx="138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600" name="Rectangle 17"/>
            <p:cNvSpPr>
              <a:spLocks noChangeArrowheads="1"/>
            </p:cNvSpPr>
            <p:nvPr/>
          </p:nvSpPr>
          <p:spPr bwMode="auto">
            <a:xfrm>
              <a:off x="4226" y="1486"/>
              <a:ext cx="9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0                                       </a:t>
              </a:r>
              <a:endParaRPr lang="en-US" altLang="en-US" sz="3200">
                <a:latin typeface="Times New Roman" pitchFamily="18" charset="0"/>
              </a:endParaRPr>
            </a:p>
          </p:txBody>
        </p:sp>
        <p:sp>
          <p:nvSpPr>
            <p:cNvPr id="65601" name="Rectangle 18"/>
            <p:cNvSpPr>
              <a:spLocks noChangeArrowheads="1"/>
            </p:cNvSpPr>
            <p:nvPr/>
          </p:nvSpPr>
          <p:spPr bwMode="auto">
            <a:xfrm>
              <a:off x="5234" y="1486"/>
              <a:ext cx="1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a:t>
              </a:r>
              <a:endParaRPr lang="en-US" altLang="en-US" sz="3200">
                <a:latin typeface="Times New Roman" pitchFamily="18" charset="0"/>
              </a:endParaRPr>
            </a:p>
          </p:txBody>
        </p:sp>
        <p:sp>
          <p:nvSpPr>
            <p:cNvPr id="65602" name="Rectangle 19"/>
            <p:cNvSpPr>
              <a:spLocks noChangeArrowheads="1"/>
            </p:cNvSpPr>
            <p:nvPr/>
          </p:nvSpPr>
          <p:spPr bwMode="auto">
            <a:xfrm>
              <a:off x="5372" y="1486"/>
              <a:ext cx="12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 50</a:t>
              </a:r>
              <a:endParaRPr lang="en-US" altLang="en-US" sz="3200">
                <a:latin typeface="Times New Roman" pitchFamily="18" charset="0"/>
              </a:endParaRPr>
            </a:p>
          </p:txBody>
        </p:sp>
        <p:sp>
          <p:nvSpPr>
            <p:cNvPr id="65603" name="Rectangle 20"/>
            <p:cNvSpPr>
              <a:spLocks noChangeArrowheads="1"/>
            </p:cNvSpPr>
            <p:nvPr/>
          </p:nvSpPr>
          <p:spPr bwMode="auto">
            <a:xfrm rot="-5400000">
              <a:off x="3462" y="2194"/>
              <a:ext cx="116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200">
                  <a:solidFill>
                    <a:srgbClr val="000000"/>
                  </a:solidFill>
                  <a:latin typeface="Times New Roman" pitchFamily="18" charset="0"/>
                </a:rPr>
                <a:t>0                                        100</a:t>
              </a:r>
              <a:endParaRPr lang="en-US" altLang="en-US" sz="3200">
                <a:latin typeface="Times New Roman" pitchFamily="18" charset="0"/>
              </a:endParaRPr>
            </a:p>
          </p:txBody>
        </p:sp>
      </p:grpSp>
      <p:sp>
        <p:nvSpPr>
          <p:cNvPr id="65543" name="Freeform 53"/>
          <p:cNvSpPr>
            <a:spLocks/>
          </p:cNvSpPr>
          <p:nvPr/>
        </p:nvSpPr>
        <p:spPr bwMode="auto">
          <a:xfrm>
            <a:off x="6621463" y="2563813"/>
            <a:ext cx="2143125" cy="2044700"/>
          </a:xfrm>
          <a:custGeom>
            <a:avLst/>
            <a:gdLst>
              <a:gd name="T0" fmla="*/ 0 w 1056"/>
              <a:gd name="T1" fmla="*/ 2147483647 h 1008"/>
              <a:gd name="T2" fmla="*/ 2147483647 w 1056"/>
              <a:gd name="T3" fmla="*/ 2147483647 h 1008"/>
              <a:gd name="T4" fmla="*/ 2147483647 w 1056"/>
              <a:gd name="T5" fmla="*/ 2147483647 h 1008"/>
              <a:gd name="T6" fmla="*/ 2147483647 w 1056"/>
              <a:gd name="T7" fmla="*/ 2147483647 h 1008"/>
              <a:gd name="T8" fmla="*/ 2147483647 w 1056"/>
              <a:gd name="T9" fmla="*/ 0 h 1008"/>
              <a:gd name="T10" fmla="*/ 0 60000 65536"/>
              <a:gd name="T11" fmla="*/ 0 60000 65536"/>
              <a:gd name="T12" fmla="*/ 0 60000 65536"/>
              <a:gd name="T13" fmla="*/ 0 60000 65536"/>
              <a:gd name="T14" fmla="*/ 0 60000 65536"/>
              <a:gd name="T15" fmla="*/ 0 w 1056"/>
              <a:gd name="T16" fmla="*/ 0 h 1008"/>
              <a:gd name="T17" fmla="*/ 1056 w 1056"/>
              <a:gd name="T18" fmla="*/ 1008 h 1008"/>
            </a:gdLst>
            <a:ahLst/>
            <a:cxnLst>
              <a:cxn ang="T10">
                <a:pos x="T0" y="T1"/>
              </a:cxn>
              <a:cxn ang="T11">
                <a:pos x="T2" y="T3"/>
              </a:cxn>
              <a:cxn ang="T12">
                <a:pos x="T4" y="T5"/>
              </a:cxn>
              <a:cxn ang="T13">
                <a:pos x="T6" y="T7"/>
              </a:cxn>
              <a:cxn ang="T14">
                <a:pos x="T8" y="T9"/>
              </a:cxn>
            </a:cxnLst>
            <a:rect l="T15" t="T16" r="T17" b="T18"/>
            <a:pathLst>
              <a:path w="1056" h="1008">
                <a:moveTo>
                  <a:pt x="0" y="1008"/>
                </a:moveTo>
                <a:cubicBezTo>
                  <a:pt x="0" y="832"/>
                  <a:pt x="0" y="656"/>
                  <a:pt x="48" y="528"/>
                </a:cubicBezTo>
                <a:cubicBezTo>
                  <a:pt x="96" y="400"/>
                  <a:pt x="192" y="320"/>
                  <a:pt x="288" y="240"/>
                </a:cubicBezTo>
                <a:cubicBezTo>
                  <a:pt x="384" y="160"/>
                  <a:pt x="496" y="88"/>
                  <a:pt x="624" y="48"/>
                </a:cubicBezTo>
                <a:cubicBezTo>
                  <a:pt x="752" y="8"/>
                  <a:pt x="904" y="4"/>
                  <a:pt x="1056" y="0"/>
                </a:cubicBezTo>
              </a:path>
            </a:pathLst>
          </a:custGeom>
          <a:noFill/>
          <a:ln w="28575">
            <a:solidFill>
              <a:srgbClr val="00B0F0"/>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5544" name="Oval 54"/>
          <p:cNvSpPr>
            <a:spLocks noChangeArrowheads="1"/>
          </p:cNvSpPr>
          <p:nvPr/>
        </p:nvSpPr>
        <p:spPr bwMode="auto">
          <a:xfrm>
            <a:off x="2819400" y="3581400"/>
            <a:ext cx="4572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45" name="Freeform 55"/>
          <p:cNvSpPr>
            <a:spLocks/>
          </p:cNvSpPr>
          <p:nvPr/>
        </p:nvSpPr>
        <p:spPr bwMode="auto">
          <a:xfrm>
            <a:off x="6581775" y="2536825"/>
            <a:ext cx="2197100" cy="2128838"/>
          </a:xfrm>
          <a:custGeom>
            <a:avLst/>
            <a:gdLst>
              <a:gd name="T0" fmla="*/ 2147483647 w 1879"/>
              <a:gd name="T1" fmla="*/ 2147483647 h 1821"/>
              <a:gd name="T2" fmla="*/ 2147483647 w 1879"/>
              <a:gd name="T3" fmla="*/ 2147483647 h 1821"/>
              <a:gd name="T4" fmla="*/ 2147483647 w 1879"/>
              <a:gd name="T5" fmla="*/ 2147483647 h 1821"/>
              <a:gd name="T6" fmla="*/ 2147483647 w 1879"/>
              <a:gd name="T7" fmla="*/ 2147483647 h 1821"/>
              <a:gd name="T8" fmla="*/ 2147483647 w 1879"/>
              <a:gd name="T9" fmla="*/ 2147483647 h 1821"/>
              <a:gd name="T10" fmla="*/ 0 60000 65536"/>
              <a:gd name="T11" fmla="*/ 0 60000 65536"/>
              <a:gd name="T12" fmla="*/ 0 60000 65536"/>
              <a:gd name="T13" fmla="*/ 0 60000 65536"/>
              <a:gd name="T14" fmla="*/ 0 60000 65536"/>
              <a:gd name="T15" fmla="*/ 0 w 1879"/>
              <a:gd name="T16" fmla="*/ 0 h 1821"/>
              <a:gd name="T17" fmla="*/ 1879 w 1879"/>
              <a:gd name="T18" fmla="*/ 1821 h 1821"/>
            </a:gdLst>
            <a:ahLst/>
            <a:cxnLst>
              <a:cxn ang="T10">
                <a:pos x="T0" y="T1"/>
              </a:cxn>
              <a:cxn ang="T11">
                <a:pos x="T2" y="T3"/>
              </a:cxn>
              <a:cxn ang="T12">
                <a:pos x="T4" y="T5"/>
              </a:cxn>
              <a:cxn ang="T13">
                <a:pos x="T6" y="T7"/>
              </a:cxn>
              <a:cxn ang="T14">
                <a:pos x="T8" y="T9"/>
              </a:cxn>
            </a:cxnLst>
            <a:rect l="T15" t="T16" r="T17" b="T18"/>
            <a:pathLst>
              <a:path w="1879" h="1821">
                <a:moveTo>
                  <a:pt x="35" y="1821"/>
                </a:moveTo>
                <a:cubicBezTo>
                  <a:pt x="36" y="1682"/>
                  <a:pt x="0" y="1236"/>
                  <a:pt x="45" y="983"/>
                </a:cubicBezTo>
                <a:cubicBezTo>
                  <a:pt x="90" y="730"/>
                  <a:pt x="174" y="454"/>
                  <a:pt x="305" y="298"/>
                </a:cubicBezTo>
                <a:cubicBezTo>
                  <a:pt x="436" y="142"/>
                  <a:pt x="572" y="88"/>
                  <a:pt x="834" y="44"/>
                </a:cubicBezTo>
                <a:cubicBezTo>
                  <a:pt x="1096" y="0"/>
                  <a:pt x="1661" y="36"/>
                  <a:pt x="1879" y="34"/>
                </a:cubicBezTo>
              </a:path>
            </a:pathLst>
          </a:custGeom>
          <a:noFill/>
          <a:ln w="28575">
            <a:solidFill>
              <a:srgbClr val="33CC33"/>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5546" name="Oval 56"/>
          <p:cNvSpPr>
            <a:spLocks noChangeArrowheads="1"/>
          </p:cNvSpPr>
          <p:nvPr/>
        </p:nvSpPr>
        <p:spPr bwMode="auto">
          <a:xfrm>
            <a:off x="2286000" y="3124200"/>
            <a:ext cx="1524000" cy="1295400"/>
          </a:xfrm>
          <a:prstGeom prst="ellipse">
            <a:avLst/>
          </a:prstGeom>
          <a:noFill/>
          <a:ln w="28575">
            <a:solidFill>
              <a:srgbClr val="00FF00"/>
            </a:solidFill>
            <a:prstDash val="sys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47" name="Freeform 57"/>
          <p:cNvSpPr>
            <a:spLocks/>
          </p:cNvSpPr>
          <p:nvPr/>
        </p:nvSpPr>
        <p:spPr bwMode="auto">
          <a:xfrm>
            <a:off x="6546850" y="2565400"/>
            <a:ext cx="2284413" cy="2108200"/>
          </a:xfrm>
          <a:custGeom>
            <a:avLst/>
            <a:gdLst>
              <a:gd name="T0" fmla="*/ 2147483647 w 1953"/>
              <a:gd name="T1" fmla="*/ 2147483647 h 1803"/>
              <a:gd name="T2" fmla="*/ 2147483647 w 1953"/>
              <a:gd name="T3" fmla="*/ 2147483647 h 1803"/>
              <a:gd name="T4" fmla="*/ 2147483647 w 1953"/>
              <a:gd name="T5" fmla="*/ 2147483647 h 1803"/>
              <a:gd name="T6" fmla="*/ 2147483647 w 1953"/>
              <a:gd name="T7" fmla="*/ 2147483647 h 1803"/>
              <a:gd name="T8" fmla="*/ 2147483647 w 1953"/>
              <a:gd name="T9" fmla="*/ 2147483647 h 1803"/>
              <a:gd name="T10" fmla="*/ 0 60000 65536"/>
              <a:gd name="T11" fmla="*/ 0 60000 65536"/>
              <a:gd name="T12" fmla="*/ 0 60000 65536"/>
              <a:gd name="T13" fmla="*/ 0 60000 65536"/>
              <a:gd name="T14" fmla="*/ 0 60000 65536"/>
              <a:gd name="T15" fmla="*/ 0 w 1953"/>
              <a:gd name="T16" fmla="*/ 0 h 1803"/>
              <a:gd name="T17" fmla="*/ 1953 w 1953"/>
              <a:gd name="T18" fmla="*/ 1803 h 1803"/>
            </a:gdLst>
            <a:ahLst/>
            <a:cxnLst>
              <a:cxn ang="T10">
                <a:pos x="T0" y="T1"/>
              </a:cxn>
              <a:cxn ang="T11">
                <a:pos x="T2" y="T3"/>
              </a:cxn>
              <a:cxn ang="T12">
                <a:pos x="T4" y="T5"/>
              </a:cxn>
              <a:cxn ang="T13">
                <a:pos x="T6" y="T7"/>
              </a:cxn>
              <a:cxn ang="T14">
                <a:pos x="T8" y="T9"/>
              </a:cxn>
            </a:cxnLst>
            <a:rect l="T15" t="T16" r="T17" b="T18"/>
            <a:pathLst>
              <a:path w="1953" h="1803">
                <a:moveTo>
                  <a:pt x="36" y="1803"/>
                </a:moveTo>
                <a:cubicBezTo>
                  <a:pt x="57" y="1408"/>
                  <a:pt x="14" y="1045"/>
                  <a:pt x="31" y="750"/>
                </a:cubicBezTo>
                <a:cubicBezTo>
                  <a:pt x="0" y="478"/>
                  <a:pt x="108" y="266"/>
                  <a:pt x="222" y="152"/>
                </a:cubicBezTo>
                <a:cubicBezTo>
                  <a:pt x="336" y="37"/>
                  <a:pt x="277" y="61"/>
                  <a:pt x="558" y="9"/>
                </a:cubicBezTo>
                <a:cubicBezTo>
                  <a:pt x="861" y="0"/>
                  <a:pt x="1755" y="22"/>
                  <a:pt x="1953" y="11"/>
                </a:cubicBezTo>
              </a:path>
            </a:pathLst>
          </a:custGeom>
          <a:noFill/>
          <a:ln w="28575">
            <a:solidFill>
              <a:srgbClr val="FF0F0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548" name="Oval 58"/>
          <p:cNvSpPr>
            <a:spLocks noChangeArrowheads="1"/>
          </p:cNvSpPr>
          <p:nvPr/>
        </p:nvSpPr>
        <p:spPr bwMode="auto">
          <a:xfrm>
            <a:off x="1676400" y="2971800"/>
            <a:ext cx="2819400" cy="1905000"/>
          </a:xfrm>
          <a:prstGeom prst="ellipse">
            <a:avLst/>
          </a:prstGeom>
          <a:noFill/>
          <a:ln w="28575">
            <a:solidFill>
              <a:srgbClr val="00B0F0"/>
            </a:solidFill>
            <a:prstDash val="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endParaRPr lang="en-US" altLang="en-US" sz="2400" b="1"/>
          </a:p>
        </p:txBody>
      </p:sp>
      <p:sp>
        <p:nvSpPr>
          <p:cNvPr id="65549" name="Text Box 65"/>
          <p:cNvSpPr txBox="1">
            <a:spLocks noChangeArrowheads="1"/>
          </p:cNvSpPr>
          <p:nvPr/>
        </p:nvSpPr>
        <p:spPr bwMode="auto">
          <a:xfrm>
            <a:off x="5927725" y="1295400"/>
            <a:ext cx="2911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a:spcBef>
                <a:spcPct val="0"/>
              </a:spcBef>
              <a:buClrTx/>
              <a:buSzTx/>
              <a:buFontTx/>
              <a:buNone/>
            </a:pPr>
            <a:r>
              <a:rPr lang="en-US" altLang="en-US" sz="1800"/>
              <a:t>Receiver operating characteristic</a:t>
            </a:r>
          </a:p>
        </p:txBody>
      </p:sp>
      <p:grpSp>
        <p:nvGrpSpPr>
          <p:cNvPr id="65550" name="Group 82"/>
          <p:cNvGrpSpPr>
            <a:grpSpLocks/>
          </p:cNvGrpSpPr>
          <p:nvPr/>
        </p:nvGrpSpPr>
        <p:grpSpPr bwMode="auto">
          <a:xfrm>
            <a:off x="152400" y="4724400"/>
            <a:ext cx="8528050" cy="1662113"/>
            <a:chOff x="96" y="2976"/>
            <a:chExt cx="5372" cy="1047"/>
          </a:xfrm>
        </p:grpSpPr>
        <p:sp>
          <p:nvSpPr>
            <p:cNvPr id="65563" name="Oval 83"/>
            <p:cNvSpPr>
              <a:spLocks noChangeArrowheads="1"/>
            </p:cNvSpPr>
            <p:nvPr/>
          </p:nvSpPr>
          <p:spPr bwMode="auto">
            <a:xfrm>
              <a:off x="912" y="3120"/>
              <a:ext cx="912" cy="480"/>
            </a:xfrm>
            <a:prstGeom prst="ellipse">
              <a:avLst/>
            </a:prstGeom>
            <a:noFill/>
            <a:ln w="508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Classifier1</a:t>
              </a:r>
            </a:p>
          </p:txBody>
        </p:sp>
        <p:sp>
          <p:nvSpPr>
            <p:cNvPr id="65564" name="Oval 84"/>
            <p:cNvSpPr>
              <a:spLocks noChangeArrowheads="1"/>
            </p:cNvSpPr>
            <p:nvPr/>
          </p:nvSpPr>
          <p:spPr bwMode="auto">
            <a:xfrm>
              <a:off x="2016" y="3120"/>
              <a:ext cx="912" cy="480"/>
            </a:xfrm>
            <a:prstGeom prst="ellipse">
              <a:avLst/>
            </a:prstGeom>
            <a:noFill/>
            <a:ln w="38100">
              <a:solidFill>
                <a:srgbClr val="00B05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Classifier2</a:t>
              </a:r>
            </a:p>
          </p:txBody>
        </p:sp>
        <p:sp>
          <p:nvSpPr>
            <p:cNvPr id="65565" name="Oval 85"/>
            <p:cNvSpPr>
              <a:spLocks noChangeArrowheads="1"/>
            </p:cNvSpPr>
            <p:nvPr/>
          </p:nvSpPr>
          <p:spPr bwMode="auto">
            <a:xfrm>
              <a:off x="3120" y="3120"/>
              <a:ext cx="912" cy="48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1800"/>
                <a:t>Adaboost </a:t>
              </a:r>
            </a:p>
            <a:p>
              <a:pPr algn="ctr" eaLnBrk="1" hangingPunct="1">
                <a:spcBef>
                  <a:spcPct val="0"/>
                </a:spcBef>
                <a:buClrTx/>
                <a:buSzTx/>
                <a:buFontTx/>
                <a:buNone/>
              </a:pPr>
              <a:r>
                <a:rPr lang="en-US" altLang="en-US" sz="1800"/>
                <a:t>Classifier3</a:t>
              </a:r>
            </a:p>
          </p:txBody>
        </p:sp>
        <p:sp>
          <p:nvSpPr>
            <p:cNvPr id="65566" name="Line 86"/>
            <p:cNvSpPr>
              <a:spLocks noChangeShapeType="1"/>
            </p:cNvSpPr>
            <p:nvPr/>
          </p:nvSpPr>
          <p:spPr bwMode="auto">
            <a:xfrm>
              <a:off x="1824"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7" name="Line 87"/>
            <p:cNvSpPr>
              <a:spLocks noChangeShapeType="1"/>
            </p:cNvSpPr>
            <p:nvPr/>
          </p:nvSpPr>
          <p:spPr bwMode="auto">
            <a:xfrm>
              <a:off x="292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8" name="Line 88"/>
            <p:cNvSpPr>
              <a:spLocks noChangeShapeType="1"/>
            </p:cNvSpPr>
            <p:nvPr/>
          </p:nvSpPr>
          <p:spPr bwMode="auto">
            <a:xfrm>
              <a:off x="4512" y="336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9" name="Oval 89"/>
            <p:cNvSpPr>
              <a:spLocks noChangeArrowheads="1"/>
            </p:cNvSpPr>
            <p:nvPr/>
          </p:nvSpPr>
          <p:spPr bwMode="auto">
            <a:xfrm>
              <a:off x="4224"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5570" name="Oval 90"/>
            <p:cNvSpPr>
              <a:spLocks noChangeArrowheads="1"/>
            </p:cNvSpPr>
            <p:nvPr/>
          </p:nvSpPr>
          <p:spPr bwMode="auto">
            <a:xfrm>
              <a:off x="4320"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5571" name="Oval 91"/>
            <p:cNvSpPr>
              <a:spLocks noChangeArrowheads="1"/>
            </p:cNvSpPr>
            <p:nvPr/>
          </p:nvSpPr>
          <p:spPr bwMode="auto">
            <a:xfrm>
              <a:off x="4416" y="331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endParaRPr lang="en-US" altLang="en-US" sz="1800"/>
            </a:p>
          </p:txBody>
        </p:sp>
        <p:sp>
          <p:nvSpPr>
            <p:cNvPr id="65572" name="Line 92"/>
            <p:cNvSpPr>
              <a:spLocks noChangeShapeType="1"/>
            </p:cNvSpPr>
            <p:nvPr/>
          </p:nvSpPr>
          <p:spPr bwMode="auto">
            <a:xfrm>
              <a:off x="4032" y="3360"/>
              <a:ext cx="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Text Box 93"/>
            <p:cNvSpPr txBox="1">
              <a:spLocks noChangeArrowheads="1"/>
            </p:cNvSpPr>
            <p:nvPr/>
          </p:nvSpPr>
          <p:spPr bwMode="auto">
            <a:xfrm>
              <a:off x="1728"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65574" name="Text Box 94"/>
            <p:cNvSpPr txBox="1">
              <a:spLocks noChangeArrowheads="1"/>
            </p:cNvSpPr>
            <p:nvPr/>
          </p:nvSpPr>
          <p:spPr bwMode="auto">
            <a:xfrm>
              <a:off x="2784" y="307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65575" name="Text Box 95"/>
            <p:cNvSpPr txBox="1">
              <a:spLocks noChangeArrowheads="1"/>
            </p:cNvSpPr>
            <p:nvPr/>
          </p:nvSpPr>
          <p:spPr bwMode="auto">
            <a:xfrm>
              <a:off x="3888" y="3120"/>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True</a:t>
              </a:r>
            </a:p>
          </p:txBody>
        </p:sp>
        <p:sp>
          <p:nvSpPr>
            <p:cNvPr id="65576" name="Text Box 96"/>
            <p:cNvSpPr txBox="1">
              <a:spLocks noChangeArrowheads="1"/>
            </p:cNvSpPr>
            <p:nvPr/>
          </p:nvSpPr>
          <p:spPr bwMode="auto">
            <a:xfrm>
              <a:off x="4992" y="3216"/>
              <a:ext cx="4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Face</a:t>
              </a:r>
            </a:p>
            <a:p>
              <a:pPr eaLnBrk="1" hangingPunct="1">
                <a:spcBef>
                  <a:spcPct val="0"/>
                </a:spcBef>
                <a:buClrTx/>
                <a:buSzTx/>
                <a:buFontTx/>
                <a:buNone/>
              </a:pPr>
              <a:r>
                <a:rPr lang="en-US" altLang="en-US" sz="1800"/>
                <a:t>found</a:t>
              </a:r>
            </a:p>
          </p:txBody>
        </p:sp>
        <p:sp>
          <p:nvSpPr>
            <p:cNvPr id="65577" name="Line 97"/>
            <p:cNvSpPr>
              <a:spLocks noChangeShapeType="1"/>
            </p:cNvSpPr>
            <p:nvPr/>
          </p:nvSpPr>
          <p:spPr bwMode="auto">
            <a:xfrm>
              <a:off x="1344"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8" name="Text Box 98"/>
            <p:cNvSpPr txBox="1">
              <a:spLocks noChangeArrowheads="1"/>
            </p:cNvSpPr>
            <p:nvPr/>
          </p:nvSpPr>
          <p:spPr bwMode="auto">
            <a:xfrm>
              <a:off x="1104"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65579" name="Text Box 99"/>
            <p:cNvSpPr txBox="1">
              <a:spLocks noChangeArrowheads="1"/>
            </p:cNvSpPr>
            <p:nvPr/>
          </p:nvSpPr>
          <p:spPr bwMode="auto">
            <a:xfrm>
              <a:off x="2112" y="3744"/>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sp>
          <p:nvSpPr>
            <p:cNvPr id="65580" name="Text Box 100"/>
            <p:cNvSpPr txBox="1">
              <a:spLocks noChangeArrowheads="1"/>
            </p:cNvSpPr>
            <p:nvPr/>
          </p:nvSpPr>
          <p:spPr bwMode="auto">
            <a:xfrm>
              <a:off x="96" y="2976"/>
              <a:ext cx="8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Input image</a:t>
              </a:r>
            </a:p>
            <a:p>
              <a:pPr eaLnBrk="1" hangingPunct="1">
                <a:spcBef>
                  <a:spcPct val="0"/>
                </a:spcBef>
                <a:buClrTx/>
                <a:buSzTx/>
                <a:buFontTx/>
                <a:buNone/>
              </a:pPr>
              <a:endParaRPr lang="en-US" altLang="en-US" sz="1800"/>
            </a:p>
          </p:txBody>
        </p:sp>
        <p:sp>
          <p:nvSpPr>
            <p:cNvPr id="65581" name="Line 101"/>
            <p:cNvSpPr>
              <a:spLocks noChangeShapeType="1"/>
            </p:cNvSpPr>
            <p:nvPr/>
          </p:nvSpPr>
          <p:spPr bwMode="auto">
            <a:xfrm>
              <a:off x="624" y="336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82" name="Line 102"/>
            <p:cNvSpPr>
              <a:spLocks noChangeShapeType="1"/>
            </p:cNvSpPr>
            <p:nvPr/>
          </p:nvSpPr>
          <p:spPr bwMode="auto">
            <a:xfrm>
              <a:off x="2448"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83" name="Line 103"/>
            <p:cNvSpPr>
              <a:spLocks noChangeShapeType="1"/>
            </p:cNvSpPr>
            <p:nvPr/>
          </p:nvSpPr>
          <p:spPr bwMode="auto">
            <a:xfrm>
              <a:off x="3552" y="3600"/>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84" name="Text Box 104"/>
            <p:cNvSpPr txBox="1">
              <a:spLocks noChangeArrowheads="1"/>
            </p:cNvSpPr>
            <p:nvPr/>
          </p:nvSpPr>
          <p:spPr bwMode="auto">
            <a:xfrm>
              <a:off x="1392" y="3552"/>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65585" name="Text Box 105"/>
            <p:cNvSpPr txBox="1">
              <a:spLocks noChangeArrowheads="1"/>
            </p:cNvSpPr>
            <p:nvPr/>
          </p:nvSpPr>
          <p:spPr bwMode="auto">
            <a:xfrm>
              <a:off x="2496"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65586" name="Text Box 106"/>
            <p:cNvSpPr txBox="1">
              <a:spLocks noChangeArrowheads="1"/>
            </p:cNvSpPr>
            <p:nvPr/>
          </p:nvSpPr>
          <p:spPr bwMode="auto">
            <a:xfrm>
              <a:off x="3600" y="3600"/>
              <a:ext cx="4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a:t>
              </a:r>
            </a:p>
          </p:txBody>
        </p:sp>
        <p:sp>
          <p:nvSpPr>
            <p:cNvPr id="65587" name="Text Box 107"/>
            <p:cNvSpPr txBox="1">
              <a:spLocks noChangeArrowheads="1"/>
            </p:cNvSpPr>
            <p:nvPr/>
          </p:nvSpPr>
          <p:spPr bwMode="auto">
            <a:xfrm>
              <a:off x="3216" y="3792"/>
              <a:ext cx="7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Non-face</a:t>
              </a:r>
            </a:p>
          </p:txBody>
        </p:sp>
      </p:grpSp>
      <p:sp>
        <p:nvSpPr>
          <p:cNvPr id="65551" name="Text Box 108"/>
          <p:cNvSpPr txBox="1">
            <a:spLocks noChangeArrowheads="1"/>
          </p:cNvSpPr>
          <p:nvPr/>
        </p:nvSpPr>
        <p:spPr bwMode="auto">
          <a:xfrm>
            <a:off x="6934200" y="457200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False positive rate</a:t>
            </a:r>
          </a:p>
        </p:txBody>
      </p:sp>
      <p:sp>
        <p:nvSpPr>
          <p:cNvPr id="65552" name="Line 110"/>
          <p:cNvSpPr>
            <a:spLocks noChangeShapeType="1"/>
          </p:cNvSpPr>
          <p:nvPr/>
        </p:nvSpPr>
        <p:spPr bwMode="auto">
          <a:xfrm>
            <a:off x="6553200" y="4648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TextBox 1"/>
          <p:cNvSpPr txBox="1">
            <a:spLocks noChangeArrowheads="1"/>
          </p:cNvSpPr>
          <p:nvPr/>
        </p:nvSpPr>
        <p:spPr bwMode="auto">
          <a:xfrm>
            <a:off x="1995488" y="2332038"/>
            <a:ext cx="3414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Fill in ?: Name the</a:t>
            </a:r>
            <a:r>
              <a:rPr lang="zh-TW" altLang="en-US" sz="1800">
                <a:ea typeface="新細明體" pitchFamily="18" charset="-120"/>
              </a:rPr>
              <a:t> </a:t>
            </a:r>
            <a:r>
              <a:rPr lang="en-US" altLang="zh-TW" sz="1800">
                <a:ea typeface="新細明體" pitchFamily="18" charset="-120"/>
              </a:rPr>
              <a:t>c</a:t>
            </a:r>
            <a:r>
              <a:rPr lang="en-US" altLang="en-US" sz="1800"/>
              <a:t>lassifier (1 or 2 or3), explain your answer</a:t>
            </a:r>
          </a:p>
        </p:txBody>
      </p:sp>
      <p:cxnSp>
        <p:nvCxnSpPr>
          <p:cNvPr id="5" name="Straight Arrow Connector 4"/>
          <p:cNvCxnSpPr/>
          <p:nvPr/>
        </p:nvCxnSpPr>
        <p:spPr>
          <a:xfrm flipV="1">
            <a:off x="4495800" y="3659188"/>
            <a:ext cx="577850" cy="379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555" name="TextBox 5"/>
          <p:cNvSpPr txBox="1">
            <a:spLocks noChangeArrowheads="1"/>
          </p:cNvSpPr>
          <p:nvPr/>
        </p:nvSpPr>
        <p:spPr bwMode="auto">
          <a:xfrm>
            <a:off x="5073650" y="33909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_1_</a:t>
            </a:r>
            <a:endParaRPr lang="en-US" altLang="en-US" sz="1800"/>
          </a:p>
        </p:txBody>
      </p:sp>
      <p:cxnSp>
        <p:nvCxnSpPr>
          <p:cNvPr id="63" name="Straight Arrow Connector 62"/>
          <p:cNvCxnSpPr>
            <a:endCxn id="65555" idx="3"/>
          </p:cNvCxnSpPr>
          <p:nvPr/>
        </p:nvCxnSpPr>
        <p:spPr>
          <a:xfrm flipH="1">
            <a:off x="5770563" y="3308350"/>
            <a:ext cx="1125537"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557" name="TextBox 66"/>
          <p:cNvSpPr txBox="1">
            <a:spLocks noChangeArrowheads="1"/>
          </p:cNvSpPr>
          <p:nvPr/>
        </p:nvSpPr>
        <p:spPr bwMode="auto">
          <a:xfrm>
            <a:off x="4648200" y="3087688"/>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_2_</a:t>
            </a:r>
            <a:endParaRPr lang="en-US" altLang="en-US" sz="1800"/>
          </a:p>
        </p:txBody>
      </p:sp>
      <p:cxnSp>
        <p:nvCxnSpPr>
          <p:cNvPr id="68" name="Straight Arrow Connector 67"/>
          <p:cNvCxnSpPr>
            <a:endCxn id="65557" idx="1"/>
          </p:cNvCxnSpPr>
          <p:nvPr/>
        </p:nvCxnSpPr>
        <p:spPr>
          <a:xfrm flipV="1">
            <a:off x="3756025" y="3271838"/>
            <a:ext cx="892175" cy="407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218113" y="3113088"/>
            <a:ext cx="1563687" cy="16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560" name="TextBox 71"/>
          <p:cNvSpPr txBox="1">
            <a:spLocks noChangeArrowheads="1"/>
          </p:cNvSpPr>
          <p:nvPr/>
        </p:nvSpPr>
        <p:spPr bwMode="auto">
          <a:xfrm>
            <a:off x="4373563" y="2787650"/>
            <a:ext cx="69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eaLnBrk="0" hangingPunct="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eaLnBrk="0" hangingPunct="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eaLnBrk="0" hangingPunct="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eaLnBrk="0" hangingPunct="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1800"/>
              <a:t>?</a:t>
            </a:r>
            <a:r>
              <a:rPr lang="en-US" altLang="zh-TW" sz="1800">
                <a:ea typeface="新細明體" pitchFamily="18" charset="-120"/>
              </a:rPr>
              <a:t>_3_</a:t>
            </a:r>
            <a:endParaRPr lang="en-US" altLang="en-US" sz="1800"/>
          </a:p>
        </p:txBody>
      </p:sp>
      <p:cxnSp>
        <p:nvCxnSpPr>
          <p:cNvPr id="73" name="Straight Arrow Connector 72"/>
          <p:cNvCxnSpPr/>
          <p:nvPr/>
        </p:nvCxnSpPr>
        <p:spPr>
          <a:xfrm flipH="1">
            <a:off x="4941888" y="2809875"/>
            <a:ext cx="1766887" cy="168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65560" idx="1"/>
          </p:cNvCxnSpPr>
          <p:nvPr/>
        </p:nvCxnSpPr>
        <p:spPr>
          <a:xfrm flipV="1">
            <a:off x="3200400" y="2971800"/>
            <a:ext cx="1173163" cy="674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106B-16DA-4D6D-9FA2-2D3BB72C9C03}"/>
              </a:ext>
            </a:extLst>
          </p:cNvPr>
          <p:cNvSpPr>
            <a:spLocks noGrp="1"/>
          </p:cNvSpPr>
          <p:nvPr>
            <p:ph type="ctrTitle"/>
          </p:nvPr>
        </p:nvSpPr>
        <p:spPr/>
        <p:txBody>
          <a:bodyPr/>
          <a:lstStyle/>
          <a:p>
            <a:r>
              <a:rPr lang="en-US" dirty="0"/>
              <a:t>How to evaluate classifiers</a:t>
            </a:r>
          </a:p>
        </p:txBody>
      </p:sp>
      <p:sp>
        <p:nvSpPr>
          <p:cNvPr id="6" name="Subtitle 5">
            <a:extLst>
              <a:ext uri="{FF2B5EF4-FFF2-40B4-BE49-F238E27FC236}">
                <a16:creationId xmlns:a16="http://schemas.microsoft.com/office/drawing/2014/main" id="{061A7195-789C-4997-AB62-C5461132ADC4}"/>
              </a:ext>
            </a:extLst>
          </p:cNvPr>
          <p:cNvSpPr>
            <a:spLocks noGrp="1"/>
          </p:cNvSpPr>
          <p:nvPr>
            <p:ph type="subTitle" idx="1"/>
          </p:nvPr>
        </p:nvSpPr>
        <p:spPr/>
        <p:txBody>
          <a:bodyPr>
            <a:normAutofit/>
          </a:bodyPr>
          <a:lstStyle/>
          <a:p>
            <a:r>
              <a:rPr lang="en-US" sz="3200" dirty="0"/>
              <a:t>For machine learning</a:t>
            </a:r>
          </a:p>
        </p:txBody>
      </p:sp>
      <p:sp>
        <p:nvSpPr>
          <p:cNvPr id="4" name="Footer Placeholder 3">
            <a:extLst>
              <a:ext uri="{FF2B5EF4-FFF2-40B4-BE49-F238E27FC236}">
                <a16:creationId xmlns:a16="http://schemas.microsoft.com/office/drawing/2014/main" id="{61F041BC-2FF5-4DEA-A15A-287A1A486225}"/>
              </a:ext>
            </a:extLst>
          </p:cNvPr>
          <p:cNvSpPr>
            <a:spLocks noGrp="1"/>
          </p:cNvSpPr>
          <p:nvPr>
            <p:ph type="ftr" sz="quarter" idx="11"/>
          </p:nvPr>
        </p:nvSpPr>
        <p:spPr/>
        <p:txBody>
          <a:bodyPr/>
          <a:lstStyle/>
          <a:p>
            <a:r>
              <a:rPr lang="en-US"/>
              <a:t>Object recogntiion (for 22-23) v2.a</a:t>
            </a:r>
          </a:p>
        </p:txBody>
      </p:sp>
      <p:sp>
        <p:nvSpPr>
          <p:cNvPr id="5" name="Slide Number Placeholder 4">
            <a:extLst>
              <a:ext uri="{FF2B5EF4-FFF2-40B4-BE49-F238E27FC236}">
                <a16:creationId xmlns:a16="http://schemas.microsoft.com/office/drawing/2014/main" id="{77C70A7A-87CD-417A-BC71-F6AD2ECFD506}"/>
              </a:ext>
            </a:extLst>
          </p:cNvPr>
          <p:cNvSpPr>
            <a:spLocks noGrp="1"/>
          </p:cNvSpPr>
          <p:nvPr>
            <p:ph type="sldNum" sz="quarter" idx="12"/>
          </p:nvPr>
        </p:nvSpPr>
        <p:spPr/>
        <p:txBody>
          <a:bodyPr/>
          <a:lstStyle/>
          <a:p>
            <a:fld id="{6921B4CA-31D7-4C0B-94BB-C0A0E1F306D0}" type="slidenum">
              <a:rPr lang="en-US" smtClean="0"/>
              <a:t>8</a:t>
            </a:fld>
            <a:endParaRPr lang="en-US"/>
          </a:p>
        </p:txBody>
      </p:sp>
    </p:spTree>
    <p:extLst>
      <p:ext uri="{BB962C8B-B14F-4D97-AF65-F5344CB8AC3E}">
        <p14:creationId xmlns:p14="http://schemas.microsoft.com/office/powerpoint/2010/main" val="222756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0F02-B131-409D-AA51-75E4DDFF7A6B}"/>
              </a:ext>
            </a:extLst>
          </p:cNvPr>
          <p:cNvSpPr>
            <a:spLocks noGrp="1"/>
          </p:cNvSpPr>
          <p:nvPr>
            <p:ph type="title"/>
          </p:nvPr>
        </p:nvSpPr>
        <p:spPr>
          <a:xfrm>
            <a:off x="628650" y="97155"/>
            <a:ext cx="7886700" cy="423387"/>
          </a:xfrm>
        </p:spPr>
        <p:txBody>
          <a:bodyPr>
            <a:normAutofit fontScale="90000"/>
          </a:bodyPr>
          <a:lstStyle/>
          <a:p>
            <a:pPr algn="l"/>
            <a:r>
              <a:rPr lang="en-US" dirty="0"/>
              <a:t>Define terms</a:t>
            </a:r>
          </a:p>
        </p:txBody>
      </p:sp>
      <p:sp>
        <p:nvSpPr>
          <p:cNvPr id="3" name="Content Placeholder 2">
            <a:extLst>
              <a:ext uri="{FF2B5EF4-FFF2-40B4-BE49-F238E27FC236}">
                <a16:creationId xmlns:a16="http://schemas.microsoft.com/office/drawing/2014/main" id="{F23C92E3-CFF0-4956-A359-0CF4D7168F28}"/>
              </a:ext>
            </a:extLst>
          </p:cNvPr>
          <p:cNvSpPr>
            <a:spLocks noGrp="1"/>
          </p:cNvSpPr>
          <p:nvPr>
            <p:ph idx="1"/>
          </p:nvPr>
        </p:nvSpPr>
        <p:spPr>
          <a:xfrm>
            <a:off x="238839" y="700802"/>
            <a:ext cx="4835604" cy="5181780"/>
          </a:xfrm>
        </p:spPr>
        <p:txBody>
          <a:bodyPr>
            <a:normAutofit fontScale="85000" lnSpcReduction="10000"/>
          </a:bodyPr>
          <a:lstStyle/>
          <a:p>
            <a:r>
              <a:rPr lang="en-US" sz="1800" dirty="0">
                <a:solidFill>
                  <a:srgbClr val="202122"/>
                </a:solidFill>
                <a:latin typeface="Arial" panose="020B0604020202020204" pitchFamily="34" charset="0"/>
              </a:rPr>
              <a:t>P</a:t>
            </a:r>
            <a:r>
              <a:rPr lang="en-US" sz="1800" b="0" i="0" dirty="0">
                <a:solidFill>
                  <a:srgbClr val="202122"/>
                </a:solidFill>
                <a:effectLst/>
                <a:latin typeface="Arial" panose="020B0604020202020204" pitchFamily="34" charset="0"/>
              </a:rPr>
              <a:t>rogram X reads all pics and recognizes dogs (see image) and exclude cats.</a:t>
            </a:r>
          </a:p>
          <a:p>
            <a:r>
              <a:rPr lang="en-US" sz="1800" b="0" i="0" dirty="0">
                <a:solidFill>
                  <a:srgbClr val="202122"/>
                </a:solidFill>
                <a:effectLst/>
                <a:latin typeface="Arial" panose="020B0604020202020204" pitchFamily="34" charset="0"/>
              </a:rPr>
              <a:t>The truth is there are 12 dogs (</a:t>
            </a:r>
            <a:r>
              <a:rPr lang="en-US" sz="1800" b="0" i="0" dirty="0">
                <a:solidFill>
                  <a:srgbClr val="FF0000"/>
                </a:solidFill>
                <a:effectLst/>
                <a:latin typeface="Arial" panose="020B0604020202020204" pitchFamily="34" charset="0"/>
              </a:rPr>
              <a:t>relevant elements </a:t>
            </a:r>
            <a:r>
              <a:rPr lang="en-US" sz="1800" b="0" i="0" dirty="0">
                <a:solidFill>
                  <a:srgbClr val="202122"/>
                </a:solidFill>
                <a:effectLst/>
                <a:latin typeface="Arial" panose="020B0604020202020204" pitchFamily="34" charset="0"/>
              </a:rPr>
              <a:t>filled dots) and 10 cat (unfilled dots)</a:t>
            </a:r>
          </a:p>
          <a:p>
            <a:r>
              <a:rPr lang="en-US" sz="1800" dirty="0">
                <a:solidFill>
                  <a:srgbClr val="202122"/>
                </a:solidFill>
                <a:latin typeface="Arial" panose="020B0604020202020204" pitchFamily="34" charset="0"/>
              </a:rPr>
              <a:t>P</a:t>
            </a:r>
            <a:r>
              <a:rPr lang="en-US" sz="1800" b="0" i="0" dirty="0">
                <a:solidFill>
                  <a:srgbClr val="202122"/>
                </a:solidFill>
                <a:effectLst/>
                <a:latin typeface="Arial" panose="020B0604020202020204" pitchFamily="34" charset="0"/>
              </a:rPr>
              <a:t>rogram X reported 8 dogs (</a:t>
            </a:r>
            <a:r>
              <a:rPr lang="en-US" sz="1800" b="0" i="0" dirty="0">
                <a:solidFill>
                  <a:srgbClr val="FF0000"/>
                </a:solidFill>
                <a:effectLst/>
                <a:latin typeface="Arial" panose="020B0604020202020204" pitchFamily="34" charset="0"/>
              </a:rPr>
              <a:t>selected elements </a:t>
            </a:r>
            <a:r>
              <a:rPr lang="en-US" sz="1800" b="0" i="0" dirty="0">
                <a:solidFill>
                  <a:srgbClr val="202122"/>
                </a:solidFill>
                <a:effectLst/>
                <a:latin typeface="Arial" panose="020B0604020202020204" pitchFamily="34" charset="0"/>
              </a:rPr>
              <a:t>inside the circle) and others are cats. </a:t>
            </a:r>
          </a:p>
          <a:p>
            <a:r>
              <a:rPr lang="en-US" sz="1800" b="0" i="0" dirty="0">
                <a:solidFill>
                  <a:srgbClr val="202122"/>
                </a:solidFill>
                <a:effectLst/>
                <a:latin typeface="Arial" panose="020B0604020202020204" pitchFamily="34" charset="0"/>
              </a:rPr>
              <a:t>But the truth is : Inside the retrieved elements (circled) only 5 are dogs, 3 are cats.</a:t>
            </a:r>
          </a:p>
          <a:p>
            <a:r>
              <a:rPr lang="en-US" sz="1800" b="0" i="0" dirty="0">
                <a:solidFill>
                  <a:srgbClr val="202122"/>
                </a:solidFill>
                <a:effectLst/>
                <a:latin typeface="Arial" panose="020B0604020202020204" pitchFamily="34" charset="0"/>
              </a:rPr>
              <a:t>Thus, True positives [TP] =5</a:t>
            </a:r>
          </a:p>
          <a:p>
            <a:r>
              <a:rPr lang="en-US" sz="1800" dirty="0">
                <a:solidFill>
                  <a:srgbClr val="202122"/>
                </a:solidFill>
                <a:latin typeface="Arial" panose="020B0604020202020204" pitchFamily="34" charset="0"/>
              </a:rPr>
              <a:t>F</a:t>
            </a:r>
            <a:r>
              <a:rPr lang="en-US" sz="1800" b="0" i="0" dirty="0">
                <a:solidFill>
                  <a:srgbClr val="202122"/>
                </a:solidFill>
                <a:effectLst/>
                <a:latin typeface="Arial" panose="020B0604020202020204" pitchFamily="34" charset="0"/>
              </a:rPr>
              <a:t>alse positives [FP]=3</a:t>
            </a:r>
          </a:p>
          <a:p>
            <a:r>
              <a:rPr lang="en-US" sz="1800" b="0" i="0" dirty="0">
                <a:solidFill>
                  <a:srgbClr val="202122"/>
                </a:solidFill>
                <a:effectLst/>
                <a:latin typeface="Arial" panose="020B0604020202020204" pitchFamily="34" charset="0"/>
              </a:rPr>
              <a:t>7 dogs missed(false negatives [FN])</a:t>
            </a:r>
            <a:r>
              <a:rPr lang="en-US" sz="1800" dirty="0">
                <a:solidFill>
                  <a:srgbClr val="202122"/>
                </a:solidFill>
                <a:latin typeface="Arial" panose="020B0604020202020204" pitchFamily="34" charset="0"/>
              </a:rPr>
              <a:t>=7, </a:t>
            </a:r>
            <a:r>
              <a:rPr lang="en-US" sz="1800" b="1" i="1" dirty="0">
                <a:solidFill>
                  <a:srgbClr val="FF0000"/>
                </a:solidFill>
              </a:rPr>
              <a:t>False Negatives (FN)</a:t>
            </a:r>
            <a:r>
              <a:rPr lang="en-US" sz="1800" i="1" dirty="0">
                <a:solidFill>
                  <a:srgbClr val="FF0000"/>
                </a:solidFill>
              </a:rPr>
              <a:t> – When actual class is yes but predicted class in no</a:t>
            </a:r>
            <a:endParaRPr lang="en-US" sz="1800" b="0" i="0" dirty="0">
              <a:solidFill>
                <a:srgbClr val="202122"/>
              </a:solidFill>
              <a:effectLst/>
              <a:latin typeface="Arial" panose="020B0604020202020204" pitchFamily="34" charset="0"/>
            </a:endParaRPr>
          </a:p>
          <a:p>
            <a:r>
              <a:rPr lang="en-US" sz="1800" dirty="0">
                <a:solidFill>
                  <a:srgbClr val="202122"/>
                </a:solidFill>
                <a:latin typeface="Arial" panose="020B0604020202020204" pitchFamily="34" charset="0"/>
              </a:rPr>
              <a:t>7</a:t>
            </a:r>
            <a:r>
              <a:rPr lang="en-US" sz="1800" b="0" i="0" dirty="0">
                <a:solidFill>
                  <a:srgbClr val="202122"/>
                </a:solidFill>
                <a:effectLst/>
                <a:latin typeface="Arial" panose="020B0604020202020204" pitchFamily="34" charset="0"/>
              </a:rPr>
              <a:t> cats excluded (true negatives [</a:t>
            </a:r>
            <a:r>
              <a:rPr lang="en-US" sz="1800" dirty="0">
                <a:solidFill>
                  <a:srgbClr val="202122"/>
                </a:solidFill>
                <a:latin typeface="Arial" panose="020B0604020202020204" pitchFamily="34" charset="0"/>
              </a:rPr>
              <a:t>TN])=7,</a:t>
            </a:r>
            <a:r>
              <a:rPr lang="en-US" sz="1800" b="1" i="1" dirty="0">
                <a:solidFill>
                  <a:srgbClr val="00B050"/>
                </a:solidFill>
              </a:rPr>
              <a:t> True Negatives (TN)</a:t>
            </a:r>
            <a:r>
              <a:rPr lang="en-US" sz="1800" i="1" dirty="0">
                <a:solidFill>
                  <a:srgbClr val="00B050"/>
                </a:solidFill>
              </a:rPr>
              <a:t> - These are the correctly predicted negative values which means that the value of actual class is no and value of predicted class is also no</a:t>
            </a:r>
            <a:endParaRPr lang="en-US" sz="1800" dirty="0">
              <a:solidFill>
                <a:srgbClr val="202122"/>
              </a:solidFill>
              <a:latin typeface="Arial" panose="020B0604020202020204" pitchFamily="34" charset="0"/>
            </a:endParaRPr>
          </a:p>
          <a:p>
            <a:r>
              <a:rPr lang="en-US" sz="1800" b="0" i="0" dirty="0">
                <a:solidFill>
                  <a:srgbClr val="FF0000"/>
                </a:solidFill>
                <a:effectLst/>
                <a:latin typeface="Arial" panose="020B0604020202020204" pitchFamily="34" charset="0"/>
              </a:rPr>
              <a:t>Selected elements= TP+FP = 8</a:t>
            </a:r>
          </a:p>
          <a:p>
            <a:r>
              <a:rPr lang="en-US" sz="1800" b="0" i="0" dirty="0">
                <a:solidFill>
                  <a:srgbClr val="FF0000"/>
                </a:solidFill>
                <a:effectLst/>
                <a:latin typeface="Arial" panose="020B0604020202020204" pitchFamily="34" charset="0"/>
              </a:rPr>
              <a:t>X’s Precision = (true positives [TP]/ selected elements)= TP/(TP+FP)=5/8 =</a:t>
            </a:r>
            <a:r>
              <a:rPr lang="en-US" sz="1800" b="0" i="0" dirty="0">
                <a:solidFill>
                  <a:srgbClr val="FF0000"/>
                </a:solidFill>
                <a:effectLst/>
                <a:latin typeface="arial" panose="020B0604020202020204" pitchFamily="34" charset="0"/>
              </a:rPr>
              <a:t> 0.625</a:t>
            </a:r>
            <a:endParaRPr lang="en-US" sz="1800" b="0" i="0" dirty="0">
              <a:solidFill>
                <a:srgbClr val="FF0000"/>
              </a:solidFill>
              <a:effectLst/>
              <a:latin typeface="Arial" panose="020B0604020202020204" pitchFamily="34" charset="0"/>
            </a:endParaRPr>
          </a:p>
          <a:p>
            <a:r>
              <a:rPr lang="en-US" sz="1800" b="0" i="0" dirty="0">
                <a:solidFill>
                  <a:srgbClr val="FF0000"/>
                </a:solidFill>
                <a:effectLst/>
                <a:latin typeface="Arial" panose="020B0604020202020204" pitchFamily="34" charset="0"/>
              </a:rPr>
              <a:t>X’s Recall= (true positives [TP]/ relevant elements)=5/12 (same as Ture positive rate)</a:t>
            </a:r>
            <a:endParaRPr lang="en-US" sz="1800" dirty="0">
              <a:solidFill>
                <a:srgbClr val="FF0000"/>
              </a:solidFill>
            </a:endParaRPr>
          </a:p>
        </p:txBody>
      </p:sp>
      <p:sp>
        <p:nvSpPr>
          <p:cNvPr id="4" name="Footer Placeholder 3">
            <a:extLst>
              <a:ext uri="{FF2B5EF4-FFF2-40B4-BE49-F238E27FC236}">
                <a16:creationId xmlns:a16="http://schemas.microsoft.com/office/drawing/2014/main" id="{EA97C530-514E-48D5-AF76-095BECA68CD6}"/>
              </a:ext>
            </a:extLst>
          </p:cNvPr>
          <p:cNvSpPr>
            <a:spLocks noGrp="1"/>
          </p:cNvSpPr>
          <p:nvPr>
            <p:ph type="ftr" sz="quarter" idx="11"/>
          </p:nvPr>
        </p:nvSpPr>
        <p:spPr/>
        <p:txBody>
          <a:bodyPr/>
          <a:lstStyle/>
          <a:p>
            <a:r>
              <a:rPr lang="en-US"/>
              <a:t>Object recogntiion (for 22-23) v2.a</a:t>
            </a:r>
          </a:p>
        </p:txBody>
      </p:sp>
      <p:sp>
        <p:nvSpPr>
          <p:cNvPr id="5" name="Slide Number Placeholder 4">
            <a:extLst>
              <a:ext uri="{FF2B5EF4-FFF2-40B4-BE49-F238E27FC236}">
                <a16:creationId xmlns:a16="http://schemas.microsoft.com/office/drawing/2014/main" id="{8135D9E2-BC55-43B0-8BB6-09DAD023CF7F}"/>
              </a:ext>
            </a:extLst>
          </p:cNvPr>
          <p:cNvSpPr>
            <a:spLocks noGrp="1"/>
          </p:cNvSpPr>
          <p:nvPr>
            <p:ph type="sldNum" sz="quarter" idx="12"/>
          </p:nvPr>
        </p:nvSpPr>
        <p:spPr/>
        <p:txBody>
          <a:bodyPr/>
          <a:lstStyle/>
          <a:p>
            <a:fld id="{6921B4CA-31D7-4C0B-94BB-C0A0E1F306D0}" type="slidenum">
              <a:rPr lang="en-US" smtClean="0"/>
              <a:t>9</a:t>
            </a:fld>
            <a:endParaRPr lang="en-US"/>
          </a:p>
        </p:txBody>
      </p:sp>
      <p:pic>
        <p:nvPicPr>
          <p:cNvPr id="3074" name="Picture 2">
            <a:extLst>
              <a:ext uri="{FF2B5EF4-FFF2-40B4-BE49-F238E27FC236}">
                <a16:creationId xmlns:a16="http://schemas.microsoft.com/office/drawing/2014/main" id="{31DFBA9F-8063-4E9B-B2E3-57BF8F403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444" y="297180"/>
            <a:ext cx="3667125" cy="6663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D8015A-4AD4-46FB-8E1A-5FD872DE2C71}"/>
              </a:ext>
            </a:extLst>
          </p:cNvPr>
          <p:cNvSpPr txBox="1"/>
          <p:nvPr/>
        </p:nvSpPr>
        <p:spPr>
          <a:xfrm>
            <a:off x="495300" y="5810250"/>
            <a:ext cx="6762750" cy="1384995"/>
          </a:xfrm>
          <a:prstGeom prst="rect">
            <a:avLst/>
          </a:prstGeom>
          <a:noFill/>
        </p:spPr>
        <p:txBody>
          <a:bodyPr wrap="square" rtlCol="0">
            <a:spAutoFit/>
          </a:bodyPr>
          <a:lstStyle/>
          <a:p>
            <a:r>
              <a:rPr lang="en-US" sz="1400" dirty="0">
                <a:hlinkClick r:id="rId3"/>
              </a:rPr>
              <a:t>https://en.wikipedia.org/wiki/Precision_and_recall</a:t>
            </a:r>
            <a:endParaRPr lang="en-US" sz="1400" dirty="0"/>
          </a:p>
          <a:p>
            <a:r>
              <a:rPr lang="en-US" sz="1400" dirty="0">
                <a:hlinkClick r:id="rId4"/>
              </a:rPr>
              <a:t>https://www.dataschool.io/simple-guide-to-confusion-matrix-terminology/</a:t>
            </a:r>
            <a:r>
              <a:rPr lang="en-US" sz="1400" dirty="0"/>
              <a:t> </a:t>
            </a:r>
          </a:p>
          <a:p>
            <a:r>
              <a:rPr lang="en-US" sz="1400" dirty="0">
                <a:hlinkClick r:id="rId5" tooltip="http://www.newsofmillcreek.com/content/forever-home-dog-week-river"/>
              </a:rPr>
              <a:t>Dog :This Photo</a:t>
            </a:r>
            <a:r>
              <a:rPr lang="en-US" sz="1400" dirty="0"/>
              <a:t> by Unknown Author is licensed under </a:t>
            </a:r>
            <a:r>
              <a:rPr lang="en-US" sz="1400" dirty="0">
                <a:hlinkClick r:id="rId6" tooltip="https://creativecommons.org/licenses/by/3.0/"/>
              </a:rPr>
              <a:t>CC BY</a:t>
            </a:r>
            <a:endParaRPr lang="en-US" sz="1400" dirty="0"/>
          </a:p>
          <a:p>
            <a:r>
              <a:rPr lang="en-US" sz="1400" dirty="0">
                <a:hlinkClick r:id="rId7" tooltip="https://freeimage.eu/cat/"/>
              </a:rPr>
              <a:t>Cat: This Photo</a:t>
            </a:r>
            <a:r>
              <a:rPr lang="en-US" sz="1400" dirty="0"/>
              <a:t> by Unknown Author is licensed under </a:t>
            </a:r>
            <a:r>
              <a:rPr lang="en-US" sz="1400" dirty="0">
                <a:hlinkClick r:id="rId6" tooltip="https://creativecommons.org/licenses/by/3.0/"/>
              </a:rPr>
              <a:t>CC BY</a:t>
            </a:r>
            <a:endParaRPr lang="en-US" sz="1400" dirty="0"/>
          </a:p>
          <a:p>
            <a:endParaRPr lang="en-US" sz="1400" dirty="0"/>
          </a:p>
          <a:p>
            <a:endParaRPr lang="en-US" sz="1400" dirty="0"/>
          </a:p>
        </p:txBody>
      </p:sp>
      <p:sp>
        <p:nvSpPr>
          <p:cNvPr id="7" name="TextBox 6">
            <a:extLst>
              <a:ext uri="{FF2B5EF4-FFF2-40B4-BE49-F238E27FC236}">
                <a16:creationId xmlns:a16="http://schemas.microsoft.com/office/drawing/2014/main" id="{C5C19526-AA5C-4841-93DC-0DEBDCEBCAC8}"/>
              </a:ext>
            </a:extLst>
          </p:cNvPr>
          <p:cNvSpPr txBox="1"/>
          <p:nvPr/>
        </p:nvSpPr>
        <p:spPr>
          <a:xfrm>
            <a:off x="8170619" y="2966596"/>
            <a:ext cx="842667" cy="369332"/>
          </a:xfrm>
          <a:prstGeom prst="rect">
            <a:avLst/>
          </a:prstGeom>
          <a:noFill/>
        </p:spPr>
        <p:txBody>
          <a:bodyPr wrap="none" rtlCol="0">
            <a:spAutoFit/>
          </a:bodyPr>
          <a:lstStyle/>
          <a:p>
            <a:r>
              <a:rPr lang="en-US" dirty="0"/>
              <a:t>10 cats</a:t>
            </a:r>
          </a:p>
        </p:txBody>
      </p:sp>
      <p:pic>
        <p:nvPicPr>
          <p:cNvPr id="9" name="Picture 8" descr="A dog with its mouth open&#10;&#10;Description automatically generated with medium confidence">
            <a:extLst>
              <a:ext uri="{FF2B5EF4-FFF2-40B4-BE49-F238E27FC236}">
                <a16:creationId xmlns:a16="http://schemas.microsoft.com/office/drawing/2014/main" id="{AFB6888F-C28B-4ED1-8808-9960F3F470EB}"/>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69926" y="2607918"/>
            <a:ext cx="711518" cy="790575"/>
          </a:xfrm>
          <a:prstGeom prst="rect">
            <a:avLst/>
          </a:prstGeom>
        </p:spPr>
      </p:pic>
      <p:pic>
        <p:nvPicPr>
          <p:cNvPr id="12" name="Picture 11" descr="A cat lying on a carpet&#10;&#10;Description automatically generated with low confidence">
            <a:extLst>
              <a:ext uri="{FF2B5EF4-FFF2-40B4-BE49-F238E27FC236}">
                <a16:creationId xmlns:a16="http://schemas.microsoft.com/office/drawing/2014/main" id="{78F02A85-0070-456A-9D69-3A232521F9D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106567" y="2338857"/>
            <a:ext cx="977901" cy="652443"/>
          </a:xfrm>
          <a:prstGeom prst="rect">
            <a:avLst/>
          </a:prstGeom>
        </p:spPr>
      </p:pic>
      <p:sp>
        <p:nvSpPr>
          <p:cNvPr id="15" name="TextBox 14">
            <a:extLst>
              <a:ext uri="{FF2B5EF4-FFF2-40B4-BE49-F238E27FC236}">
                <a16:creationId xmlns:a16="http://schemas.microsoft.com/office/drawing/2014/main" id="{3A084921-DFEC-4B05-95BF-CF1CAA1829AB}"/>
              </a:ext>
            </a:extLst>
          </p:cNvPr>
          <p:cNvSpPr txBox="1"/>
          <p:nvPr/>
        </p:nvSpPr>
        <p:spPr>
          <a:xfrm>
            <a:off x="4924427" y="2513102"/>
            <a:ext cx="914033" cy="369332"/>
          </a:xfrm>
          <a:prstGeom prst="rect">
            <a:avLst/>
          </a:prstGeom>
          <a:noFill/>
        </p:spPr>
        <p:txBody>
          <a:bodyPr wrap="none" rtlCol="0">
            <a:spAutoFit/>
          </a:bodyPr>
          <a:lstStyle/>
          <a:p>
            <a:r>
              <a:rPr lang="en-US" dirty="0"/>
              <a:t>12 dogs</a:t>
            </a:r>
          </a:p>
        </p:txBody>
      </p:sp>
      <p:sp>
        <p:nvSpPr>
          <p:cNvPr id="14" name="TextBox 13">
            <a:extLst>
              <a:ext uri="{FF2B5EF4-FFF2-40B4-BE49-F238E27FC236}">
                <a16:creationId xmlns:a16="http://schemas.microsoft.com/office/drawing/2014/main" id="{4419D774-5176-43FA-98B5-19F5EE598564}"/>
              </a:ext>
            </a:extLst>
          </p:cNvPr>
          <p:cNvSpPr txBox="1"/>
          <p:nvPr/>
        </p:nvSpPr>
        <p:spPr>
          <a:xfrm>
            <a:off x="6910490" y="131620"/>
            <a:ext cx="2224327" cy="646331"/>
          </a:xfrm>
          <a:prstGeom prst="rect">
            <a:avLst/>
          </a:prstGeom>
          <a:noFill/>
          <a:ln>
            <a:solidFill>
              <a:schemeClr val="accent1"/>
            </a:solidFill>
          </a:ln>
        </p:spPr>
        <p:txBody>
          <a:bodyPr wrap="none" rtlCol="0">
            <a:spAutoFit/>
          </a:bodyPr>
          <a:lstStyle/>
          <a:p>
            <a:r>
              <a:rPr lang="en-US" dirty="0"/>
              <a:t>Program X recognized</a:t>
            </a:r>
          </a:p>
          <a:p>
            <a:r>
              <a:rPr lang="en-US" dirty="0"/>
              <a:t>as dogs</a:t>
            </a:r>
          </a:p>
        </p:txBody>
      </p:sp>
      <p:cxnSp>
        <p:nvCxnSpPr>
          <p:cNvPr id="17" name="Straight Arrow Connector 16">
            <a:extLst>
              <a:ext uri="{FF2B5EF4-FFF2-40B4-BE49-F238E27FC236}">
                <a16:creationId xmlns:a16="http://schemas.microsoft.com/office/drawing/2014/main" id="{2ADB9660-06C0-4CF3-A70C-859D2935E064}"/>
              </a:ext>
            </a:extLst>
          </p:cNvPr>
          <p:cNvCxnSpPr/>
          <p:nvPr/>
        </p:nvCxnSpPr>
        <p:spPr>
          <a:xfrm flipH="1">
            <a:off x="6987209" y="759936"/>
            <a:ext cx="188843" cy="7508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54A8354-64E9-42BB-A0D5-681B4C8A02FC}"/>
              </a:ext>
            </a:extLst>
          </p:cNvPr>
          <p:cNvCxnSpPr>
            <a:cxnSpLocks/>
          </p:cNvCxnSpPr>
          <p:nvPr/>
        </p:nvCxnSpPr>
        <p:spPr>
          <a:xfrm flipV="1">
            <a:off x="4897821" y="2266122"/>
            <a:ext cx="807240" cy="3794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E703D6-FE43-4BED-B869-A6E49655022E}"/>
              </a:ext>
            </a:extLst>
          </p:cNvPr>
          <p:cNvSpPr txBox="1"/>
          <p:nvPr/>
        </p:nvSpPr>
        <p:spPr>
          <a:xfrm>
            <a:off x="5871724" y="2597264"/>
            <a:ext cx="647934" cy="369332"/>
          </a:xfrm>
          <a:prstGeom prst="rect">
            <a:avLst/>
          </a:prstGeom>
          <a:noFill/>
        </p:spPr>
        <p:txBody>
          <a:bodyPr wrap="none" rtlCol="0">
            <a:spAutoFit/>
          </a:bodyPr>
          <a:lstStyle/>
          <a:p>
            <a:r>
              <a:rPr lang="en-US" dirty="0"/>
              <a:t>TP=5</a:t>
            </a:r>
          </a:p>
        </p:txBody>
      </p:sp>
      <p:sp>
        <p:nvSpPr>
          <p:cNvPr id="16" name="TextBox 15">
            <a:extLst>
              <a:ext uri="{FF2B5EF4-FFF2-40B4-BE49-F238E27FC236}">
                <a16:creationId xmlns:a16="http://schemas.microsoft.com/office/drawing/2014/main" id="{0E6ABB2B-1060-4B6A-A9A5-E1CC839C7E80}"/>
              </a:ext>
            </a:extLst>
          </p:cNvPr>
          <p:cNvSpPr txBox="1"/>
          <p:nvPr/>
        </p:nvSpPr>
        <p:spPr>
          <a:xfrm>
            <a:off x="6921610" y="2597264"/>
            <a:ext cx="641522" cy="369332"/>
          </a:xfrm>
          <a:prstGeom prst="rect">
            <a:avLst/>
          </a:prstGeom>
          <a:noFill/>
        </p:spPr>
        <p:txBody>
          <a:bodyPr wrap="none" rtlCol="0">
            <a:spAutoFit/>
          </a:bodyPr>
          <a:lstStyle/>
          <a:p>
            <a:r>
              <a:rPr lang="en-US" dirty="0"/>
              <a:t>FP=3</a:t>
            </a:r>
          </a:p>
        </p:txBody>
      </p:sp>
      <p:sp>
        <p:nvSpPr>
          <p:cNvPr id="18" name="TextBox 17">
            <a:extLst>
              <a:ext uri="{FF2B5EF4-FFF2-40B4-BE49-F238E27FC236}">
                <a16:creationId xmlns:a16="http://schemas.microsoft.com/office/drawing/2014/main" id="{D9D6EF39-FE43-4A24-B534-73164C598348}"/>
              </a:ext>
            </a:extLst>
          </p:cNvPr>
          <p:cNvSpPr txBox="1"/>
          <p:nvPr/>
        </p:nvSpPr>
        <p:spPr>
          <a:xfrm>
            <a:off x="5615243" y="1041326"/>
            <a:ext cx="671979" cy="369332"/>
          </a:xfrm>
          <a:prstGeom prst="rect">
            <a:avLst/>
          </a:prstGeom>
          <a:noFill/>
        </p:spPr>
        <p:txBody>
          <a:bodyPr wrap="none" rtlCol="0">
            <a:spAutoFit/>
          </a:bodyPr>
          <a:lstStyle/>
          <a:p>
            <a:r>
              <a:rPr lang="en-US" dirty="0"/>
              <a:t>FN=7</a:t>
            </a:r>
          </a:p>
        </p:txBody>
      </p:sp>
      <p:sp>
        <p:nvSpPr>
          <p:cNvPr id="20" name="TextBox 19">
            <a:extLst>
              <a:ext uri="{FF2B5EF4-FFF2-40B4-BE49-F238E27FC236}">
                <a16:creationId xmlns:a16="http://schemas.microsoft.com/office/drawing/2014/main" id="{872484B4-0692-4D7A-A02B-009A7FED76F9}"/>
              </a:ext>
            </a:extLst>
          </p:cNvPr>
          <p:cNvSpPr txBox="1"/>
          <p:nvPr/>
        </p:nvSpPr>
        <p:spPr>
          <a:xfrm>
            <a:off x="7427774" y="1047142"/>
            <a:ext cx="678391" cy="369332"/>
          </a:xfrm>
          <a:prstGeom prst="rect">
            <a:avLst/>
          </a:prstGeom>
          <a:noFill/>
        </p:spPr>
        <p:txBody>
          <a:bodyPr wrap="none" rtlCol="0">
            <a:spAutoFit/>
          </a:bodyPr>
          <a:lstStyle/>
          <a:p>
            <a:r>
              <a:rPr lang="en-US" dirty="0"/>
              <a:t>TN=7</a:t>
            </a:r>
          </a:p>
        </p:txBody>
      </p:sp>
      <p:sp>
        <p:nvSpPr>
          <p:cNvPr id="21" name="TextBox 20">
            <a:extLst>
              <a:ext uri="{FF2B5EF4-FFF2-40B4-BE49-F238E27FC236}">
                <a16:creationId xmlns:a16="http://schemas.microsoft.com/office/drawing/2014/main" id="{6064A541-1BB0-4C70-8EDC-2A53FF3F979D}"/>
              </a:ext>
            </a:extLst>
          </p:cNvPr>
          <p:cNvSpPr txBox="1"/>
          <p:nvPr/>
        </p:nvSpPr>
        <p:spPr>
          <a:xfrm>
            <a:off x="5539440" y="531878"/>
            <a:ext cx="1011815" cy="369332"/>
          </a:xfrm>
          <a:prstGeom prst="rect">
            <a:avLst/>
          </a:prstGeom>
          <a:noFill/>
        </p:spPr>
        <p:txBody>
          <a:bodyPr wrap="none" rtlCol="0">
            <a:spAutoFit/>
          </a:bodyPr>
          <a:lstStyle/>
          <a:p>
            <a:r>
              <a:rPr lang="en-US" dirty="0"/>
              <a:t>=all dogs</a:t>
            </a:r>
          </a:p>
        </p:txBody>
      </p:sp>
    </p:spTree>
    <p:extLst>
      <p:ext uri="{BB962C8B-B14F-4D97-AF65-F5344CB8AC3E}">
        <p14:creationId xmlns:p14="http://schemas.microsoft.com/office/powerpoint/2010/main" val="2063528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2|0.2|0.2"/>
</p:tagLst>
</file>

<file path=ppt/tags/tag2.xml><?xml version="1.0" encoding="utf-8"?>
<p:tagLst xmlns:a="http://schemas.openxmlformats.org/drawingml/2006/main" xmlns:r="http://schemas.openxmlformats.org/officeDocument/2006/relationships" xmlns:p="http://schemas.openxmlformats.org/presentationml/2006/main">
  <p:tag name="TIMING" val="|0.4|0.2|0.2|0.2"/>
</p:tagLst>
</file>

<file path=ppt/tags/tag3.xml><?xml version="1.0" encoding="utf-8"?>
<p:tagLst xmlns:a="http://schemas.openxmlformats.org/drawingml/2006/main" xmlns:r="http://schemas.openxmlformats.org/officeDocument/2006/relationships" xmlns:p="http://schemas.openxmlformats.org/presentationml/2006/main">
  <p:tag name="TIMING" val="|0.2|0.3|0.1|0.2|0.3"/>
</p:tagLst>
</file>

<file path=ppt/tags/tag4.xml><?xml version="1.0" encoding="utf-8"?>
<p:tagLst xmlns:a="http://schemas.openxmlformats.org/drawingml/2006/main" xmlns:r="http://schemas.openxmlformats.org/officeDocument/2006/relationships" xmlns:p="http://schemas.openxmlformats.org/presentationml/2006/main">
  <p:tag name="TIMING" val="|0.2|0.3|0.1|0.2|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TotalTime>
  <Words>8173</Words>
  <Application>Microsoft Office PowerPoint</Application>
  <PresentationFormat>On-screen Show (4:3)</PresentationFormat>
  <Paragraphs>1355</Paragraphs>
  <Slides>70</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Arial</vt:lpstr>
      <vt:lpstr>Calibri</vt:lpstr>
      <vt:lpstr>Garamond</vt:lpstr>
      <vt:lpstr>Times New Roman</vt:lpstr>
      <vt:lpstr>Wingdings</vt:lpstr>
      <vt:lpstr>Office Theme</vt:lpstr>
      <vt:lpstr>Equation</vt:lpstr>
      <vt:lpstr>Ch. 7: Face detection</vt:lpstr>
      <vt:lpstr>Introduction</vt:lpstr>
      <vt:lpstr>Face detection [1]</vt:lpstr>
      <vt:lpstr>Evaluation of face detection</vt:lpstr>
      <vt:lpstr>Example</vt:lpstr>
      <vt:lpstr>Class exercise 8.1</vt:lpstr>
      <vt:lpstr>How to evaluate classifiers</vt:lpstr>
      <vt:lpstr>How to evaluate classifiers</vt:lpstr>
      <vt:lpstr>Define terms</vt:lpstr>
      <vt:lpstr>How to evaluate classifiers</vt:lpstr>
      <vt:lpstr>True/False, and Positive/ Negative</vt:lpstr>
      <vt:lpstr>Accuracy, Precision, Recall and F1 score</vt:lpstr>
      <vt:lpstr>The Viola and Jones method [1] </vt:lpstr>
      <vt:lpstr>The Viola and Jones method Technique 1:</vt:lpstr>
      <vt:lpstr>Image Features ref[3]</vt:lpstr>
      <vt:lpstr>Example</vt:lpstr>
      <vt:lpstr>Class exercise 8.2</vt:lpstr>
      <vt:lpstr>Example: A simple face detection method using one feature in the middle of image</vt:lpstr>
      <vt:lpstr>How to find features faster? Integral images fast calculation method [Lazebnik09 ] </vt:lpstr>
      <vt:lpstr>Examples</vt:lpstr>
      <vt:lpstr>Computing the integral image [Lazebnik09 ] </vt:lpstr>
      <vt:lpstr>Calculate sum within a rectangle </vt:lpstr>
      <vt:lpstr>Why do we need to find pixel sum of rectangles? Answer: We want to get face features</vt:lpstr>
      <vt:lpstr>Face feature and example </vt:lpstr>
      <vt:lpstr>Definition:  Area_X  = sum of pixels in the rectangular area from the left-top corner to pixel X  (including the top left corner and pixel X).  </vt:lpstr>
      <vt:lpstr>Class exercise 8.3  Definition: Area at X =pixel sum of the area from top-left corner to X= Area_X</vt:lpstr>
      <vt:lpstr>Basic types of Rectangular Features  for (white_area)-(gray_area)</vt:lpstr>
      <vt:lpstr>Faces can be any sizes,  </vt:lpstr>
      <vt:lpstr>Class exercise 8.4 Feature selection [Lazebnik09 ] </vt:lpstr>
      <vt:lpstr>Class exercise 8.5: Features in a 24x24 (pixel) window </vt:lpstr>
      <vt:lpstr>Class exercise 8.6?</vt:lpstr>
      <vt:lpstr>The Viola and Jones method Technique 2:</vt:lpstr>
      <vt:lpstr>Class exercise 8.7: The detection challenge</vt:lpstr>
      <vt:lpstr>Solution to make it efficient</vt:lpstr>
      <vt:lpstr>Boosting for face detection</vt:lpstr>
      <vt:lpstr>Face detection using Adaboost</vt:lpstr>
      <vt:lpstr>Boosting for face detection [viola2004] </vt:lpstr>
      <vt:lpstr>Boosting for face detection</vt:lpstr>
      <vt:lpstr>The Viola and Jones method Technique 3:</vt:lpstr>
      <vt:lpstr>To improve false positive rate: Attentional cascade</vt:lpstr>
      <vt:lpstr> An example</vt:lpstr>
      <vt:lpstr>Class exercise 8.8: Attentional cascade</vt:lpstr>
      <vt:lpstr>Attentional cascade [Viola2004] </vt:lpstr>
      <vt:lpstr>Detection process in practice [smyth2007]</vt:lpstr>
      <vt:lpstr>Summary</vt:lpstr>
      <vt:lpstr>Additional Exercise A1 </vt:lpstr>
      <vt:lpstr>Answer for A1</vt:lpstr>
      <vt:lpstr>Additional exercise: A2</vt:lpstr>
      <vt:lpstr>Answer: ex for A2</vt:lpstr>
      <vt:lpstr>References</vt:lpstr>
      <vt:lpstr>Appendix1</vt:lpstr>
      <vt:lpstr>Training</vt:lpstr>
      <vt:lpstr>Adaboost face detection Training algorithm [Jensen 2008 ] </vt:lpstr>
      <vt:lpstr>Inside the main loop for training For t=1,…T </vt:lpstr>
      <vt:lpstr>Inside the main loop for training For t=1,…T -assume at stage t</vt:lpstr>
      <vt:lpstr>Step2 : more explanation  -assume at stage t</vt:lpstr>
      <vt:lpstr>Inside the main loop for training For t=1,…T -assume at stage t</vt:lpstr>
      <vt:lpstr>Inside the main loop for training For t=1,…T -assume at stage t</vt:lpstr>
      <vt:lpstr>Inside the main loop for training For t=1,…T -assume at stage t</vt:lpstr>
      <vt:lpstr>Appendix2 </vt:lpstr>
      <vt:lpstr>Answer: Class exercise 8.1</vt:lpstr>
      <vt:lpstr>Answer: Class exercise 8.2</vt:lpstr>
      <vt:lpstr> Answer: Class exercise 8.3  Definition: Area at X =pixel sum of the area from top-left corner to X= Area_X</vt:lpstr>
      <vt:lpstr>Answer: class exercise 8.4 Feature selection [Lazebnik09 ] </vt:lpstr>
      <vt:lpstr>Answer(i): Class exercise 8.5a : How many type 1 features in a 24x24 (pixel) window?  We see that win_width=24, win_height=24,</vt:lpstr>
      <vt:lpstr>Answer(ii): Class exercise 8.5a : How many type 3 features in a 24x24 (pixel) window? </vt:lpstr>
      <vt:lpstr>Answer(iii): Exercise 8.5b : How many type 5 features in a 24x24 (pixel) window? </vt:lpstr>
      <vt:lpstr>Answer for Exercise 8.5 and 8.6:Matlab: for a 24x24 windows, add all types N_type1x2+N_type3x2+N_type5=(43200x2+27600x2+20736)=162336  </vt:lpstr>
      <vt:lpstr>Answer 8.7:  The detection challenge</vt:lpstr>
      <vt:lpstr>Answer: Class exercise 8.8: Attentional cascade</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and face recognition</dc:title>
  <dc:creator>user</dc:creator>
  <cp:lastModifiedBy>kh</cp:lastModifiedBy>
  <cp:revision>234</cp:revision>
  <dcterms:created xsi:type="dcterms:W3CDTF">2011-08-27T01:30:02Z</dcterms:created>
  <dcterms:modified xsi:type="dcterms:W3CDTF">2022-05-31T03:35:17Z</dcterms:modified>
</cp:coreProperties>
</file>