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27"/>
  </p:notesMasterIdLst>
  <p:sldIdLst>
    <p:sldId id="256" r:id="rId2"/>
    <p:sldId id="384" r:id="rId3"/>
    <p:sldId id="257" r:id="rId4"/>
    <p:sldId id="388" r:id="rId5"/>
    <p:sldId id="258" r:id="rId6"/>
    <p:sldId id="259" r:id="rId7"/>
    <p:sldId id="451" r:id="rId8"/>
    <p:sldId id="466" r:id="rId9"/>
    <p:sldId id="452" r:id="rId10"/>
    <p:sldId id="453" r:id="rId11"/>
    <p:sldId id="479" r:id="rId12"/>
    <p:sldId id="455" r:id="rId13"/>
    <p:sldId id="477" r:id="rId14"/>
    <p:sldId id="468" r:id="rId15"/>
    <p:sldId id="478" r:id="rId16"/>
    <p:sldId id="470" r:id="rId17"/>
    <p:sldId id="480" r:id="rId18"/>
    <p:sldId id="481" r:id="rId19"/>
    <p:sldId id="476" r:id="rId20"/>
    <p:sldId id="475" r:id="rId21"/>
    <p:sldId id="472" r:id="rId22"/>
    <p:sldId id="458" r:id="rId23"/>
    <p:sldId id="473" r:id="rId24"/>
    <p:sldId id="471" r:id="rId25"/>
    <p:sldId id="459" r:id="rId26"/>
    <p:sldId id="460" r:id="rId27"/>
    <p:sldId id="385" r:id="rId28"/>
    <p:sldId id="369" r:id="rId29"/>
    <p:sldId id="482" r:id="rId30"/>
    <p:sldId id="387" r:id="rId31"/>
    <p:sldId id="368" r:id="rId32"/>
    <p:sldId id="461" r:id="rId33"/>
    <p:sldId id="390" r:id="rId34"/>
    <p:sldId id="425" r:id="rId35"/>
    <p:sldId id="463" r:id="rId36"/>
    <p:sldId id="444" r:id="rId37"/>
    <p:sldId id="445" r:id="rId38"/>
    <p:sldId id="430" r:id="rId39"/>
    <p:sldId id="428" r:id="rId40"/>
    <p:sldId id="400" r:id="rId41"/>
    <p:sldId id="401" r:id="rId42"/>
    <p:sldId id="386" r:id="rId43"/>
    <p:sldId id="261" r:id="rId44"/>
    <p:sldId id="262" r:id="rId45"/>
    <p:sldId id="371" r:id="rId46"/>
    <p:sldId id="397" r:id="rId47"/>
    <p:sldId id="432" r:id="rId48"/>
    <p:sldId id="263" r:id="rId49"/>
    <p:sldId id="264" r:id="rId50"/>
    <p:sldId id="265" r:id="rId51"/>
    <p:sldId id="274" r:id="rId52"/>
    <p:sldId id="398" r:id="rId53"/>
    <p:sldId id="433" r:id="rId54"/>
    <p:sldId id="356" r:id="rId55"/>
    <p:sldId id="405" r:id="rId56"/>
    <p:sldId id="391" r:id="rId57"/>
    <p:sldId id="353" r:id="rId58"/>
    <p:sldId id="399" r:id="rId59"/>
    <p:sldId id="434" r:id="rId60"/>
    <p:sldId id="375" r:id="rId61"/>
    <p:sldId id="418" r:id="rId62"/>
    <p:sldId id="351" r:id="rId63"/>
    <p:sldId id="349" r:id="rId64"/>
    <p:sldId id="431" r:id="rId65"/>
    <p:sldId id="439" r:id="rId66"/>
    <p:sldId id="442" r:id="rId67"/>
    <p:sldId id="441" r:id="rId68"/>
    <p:sldId id="443" r:id="rId69"/>
    <p:sldId id="417" r:id="rId70"/>
    <p:sldId id="438" r:id="rId71"/>
    <p:sldId id="446" r:id="rId72"/>
    <p:sldId id="448" r:id="rId73"/>
    <p:sldId id="447" r:id="rId74"/>
    <p:sldId id="449" r:id="rId75"/>
    <p:sldId id="450" r:id="rId76"/>
    <p:sldId id="376" r:id="rId77"/>
    <p:sldId id="415" r:id="rId78"/>
    <p:sldId id="414" r:id="rId79"/>
    <p:sldId id="419" r:id="rId80"/>
    <p:sldId id="295" r:id="rId81"/>
    <p:sldId id="309" r:id="rId82"/>
    <p:sldId id="345" r:id="rId83"/>
    <p:sldId id="378" r:id="rId84"/>
    <p:sldId id="420" r:id="rId85"/>
    <p:sldId id="336" r:id="rId86"/>
    <p:sldId id="335" r:id="rId87"/>
    <p:sldId id="337" r:id="rId88"/>
    <p:sldId id="338" r:id="rId89"/>
    <p:sldId id="339" r:id="rId90"/>
    <p:sldId id="340" r:id="rId91"/>
    <p:sldId id="343" r:id="rId92"/>
    <p:sldId id="344" r:id="rId93"/>
    <p:sldId id="347" r:id="rId94"/>
    <p:sldId id="402" r:id="rId95"/>
    <p:sldId id="316" r:id="rId96"/>
    <p:sldId id="374" r:id="rId97"/>
    <p:sldId id="373" r:id="rId98"/>
    <p:sldId id="423" r:id="rId99"/>
    <p:sldId id="424" r:id="rId100"/>
    <p:sldId id="362" r:id="rId101"/>
    <p:sldId id="421" r:id="rId102"/>
    <p:sldId id="361" r:id="rId103"/>
    <p:sldId id="422" r:id="rId104"/>
    <p:sldId id="324" r:id="rId105"/>
    <p:sldId id="322" r:id="rId106"/>
    <p:sldId id="323" r:id="rId107"/>
    <p:sldId id="326" r:id="rId108"/>
    <p:sldId id="317" r:id="rId109"/>
    <p:sldId id="320" r:id="rId110"/>
    <p:sldId id="327" r:id="rId111"/>
    <p:sldId id="318" r:id="rId112"/>
    <p:sldId id="321" r:id="rId113"/>
    <p:sldId id="319" r:id="rId114"/>
    <p:sldId id="328" r:id="rId115"/>
    <p:sldId id="329" r:id="rId116"/>
    <p:sldId id="330" r:id="rId117"/>
    <p:sldId id="358" r:id="rId118"/>
    <p:sldId id="359" r:id="rId119"/>
    <p:sldId id="410" r:id="rId120"/>
    <p:sldId id="411" r:id="rId121"/>
    <p:sldId id="412" r:id="rId122"/>
    <p:sldId id="413" r:id="rId123"/>
    <p:sldId id="435" r:id="rId124"/>
    <p:sldId id="465" r:id="rId125"/>
    <p:sldId id="464" r:id="rId126"/>
  </p:sldIdLst>
  <p:sldSz cx="9144000" cy="6858000" type="screen4x3"/>
  <p:notesSz cx="67722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3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28" autoAdjust="0"/>
    <p:restoredTop sz="94660"/>
  </p:normalViewPr>
  <p:slideViewPr>
    <p:cSldViewPr>
      <p:cViewPr varScale="1">
        <p:scale>
          <a:sx n="67" d="100"/>
          <a:sy n="67" d="100"/>
        </p:scale>
        <p:origin x="149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47" d="100"/>
          <a:sy n="47" d="100"/>
        </p:scale>
        <p:origin x="-2778" y="-96"/>
      </p:cViewPr>
      <p:guideLst>
        <p:guide orient="horz" pos="3128"/>
        <p:guide pos="2133"/>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image" Target="../media/image71.wmf"/><Relationship Id="rId18" Type="http://schemas.openxmlformats.org/officeDocument/2006/relationships/image" Target="../media/image76.wmf"/><Relationship Id="rId3" Type="http://schemas.openxmlformats.org/officeDocument/2006/relationships/image" Target="../media/image61.wmf"/><Relationship Id="rId7" Type="http://schemas.openxmlformats.org/officeDocument/2006/relationships/image" Target="../media/image65.wmf"/><Relationship Id="rId12" Type="http://schemas.openxmlformats.org/officeDocument/2006/relationships/image" Target="../media/image70.wmf"/><Relationship Id="rId17" Type="http://schemas.openxmlformats.org/officeDocument/2006/relationships/image" Target="../media/image75.wmf"/><Relationship Id="rId2" Type="http://schemas.openxmlformats.org/officeDocument/2006/relationships/image" Target="../media/image60.wmf"/><Relationship Id="rId16" Type="http://schemas.openxmlformats.org/officeDocument/2006/relationships/image" Target="../media/image74.wmf"/><Relationship Id="rId1" Type="http://schemas.openxmlformats.org/officeDocument/2006/relationships/image" Target="../media/image59.wmf"/><Relationship Id="rId6" Type="http://schemas.openxmlformats.org/officeDocument/2006/relationships/image" Target="../media/image64.wmf"/><Relationship Id="rId11" Type="http://schemas.openxmlformats.org/officeDocument/2006/relationships/image" Target="../media/image69.wmf"/><Relationship Id="rId5" Type="http://schemas.openxmlformats.org/officeDocument/2006/relationships/image" Target="../media/image63.wmf"/><Relationship Id="rId15" Type="http://schemas.openxmlformats.org/officeDocument/2006/relationships/image" Target="../media/image73.wmf"/><Relationship Id="rId10" Type="http://schemas.openxmlformats.org/officeDocument/2006/relationships/image" Target="../media/image68.wmf"/><Relationship Id="rId19" Type="http://schemas.openxmlformats.org/officeDocument/2006/relationships/image" Target="../media/image77.wmf"/><Relationship Id="rId4" Type="http://schemas.openxmlformats.org/officeDocument/2006/relationships/image" Target="../media/image62.wmf"/><Relationship Id="rId9" Type="http://schemas.openxmlformats.org/officeDocument/2006/relationships/image" Target="../media/image67.wmf"/><Relationship Id="rId14" Type="http://schemas.openxmlformats.org/officeDocument/2006/relationships/image" Target="../media/image7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3"/>
            <a:ext cx="2934652" cy="4964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36059" y="3"/>
            <a:ext cx="2934652" cy="496491"/>
          </a:xfrm>
          <a:prstGeom prst="rect">
            <a:avLst/>
          </a:prstGeom>
        </p:spPr>
        <p:txBody>
          <a:bodyPr vert="horz" lIns="91440" tIns="45720" rIns="91440" bIns="45720" rtlCol="0"/>
          <a:lstStyle>
            <a:lvl1pPr algn="r">
              <a:defRPr sz="1200"/>
            </a:lvl1pPr>
          </a:lstStyle>
          <a:p>
            <a:fld id="{E383526D-989A-4694-A2C4-C4FA333C811E}" type="datetimeFigureOut">
              <a:rPr lang="en-US" smtClean="0"/>
              <a:t>5/31/2022</a:t>
            </a:fld>
            <a:endParaRPr lang="en-US"/>
          </a:p>
        </p:txBody>
      </p:sp>
      <p:sp>
        <p:nvSpPr>
          <p:cNvPr id="4" name="Slide Image Placeholder 3"/>
          <p:cNvSpPr>
            <a:spLocks noGrp="1" noRot="1" noChangeAspect="1"/>
          </p:cNvSpPr>
          <p:nvPr>
            <p:ph type="sldImg" idx="2"/>
          </p:nvPr>
        </p:nvSpPr>
        <p:spPr>
          <a:xfrm>
            <a:off x="903288" y="744538"/>
            <a:ext cx="4965700"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7228" y="4716661"/>
            <a:ext cx="5417820" cy="446841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9431599"/>
            <a:ext cx="2934652" cy="496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36059" y="9431599"/>
            <a:ext cx="2934652" cy="496491"/>
          </a:xfrm>
          <a:prstGeom prst="rect">
            <a:avLst/>
          </a:prstGeom>
        </p:spPr>
        <p:txBody>
          <a:bodyPr vert="horz" lIns="91440" tIns="45720" rIns="91440" bIns="45720" rtlCol="0" anchor="b"/>
          <a:lstStyle>
            <a:lvl1pPr algn="r">
              <a:defRPr sz="1200"/>
            </a:lvl1pPr>
          </a:lstStyle>
          <a:p>
            <a:fld id="{3AF9D744-FF10-4324-8F9D-CD0A537145AD}" type="slidenum">
              <a:rPr lang="en-US" smtClean="0"/>
              <a:t>‹#›</a:t>
            </a:fld>
            <a:endParaRPr lang="en-US"/>
          </a:p>
        </p:txBody>
      </p:sp>
    </p:spTree>
    <p:extLst>
      <p:ext uri="{BB962C8B-B14F-4D97-AF65-F5344CB8AC3E}">
        <p14:creationId xmlns:p14="http://schemas.microsoft.com/office/powerpoint/2010/main" val="3337777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1</a:t>
            </a:fld>
            <a:endParaRPr lang="en-US"/>
          </a:p>
        </p:txBody>
      </p:sp>
    </p:spTree>
    <p:extLst>
      <p:ext uri="{BB962C8B-B14F-4D97-AF65-F5344CB8AC3E}">
        <p14:creationId xmlns:p14="http://schemas.microsoft.com/office/powerpoint/2010/main" val="4075405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45</a:t>
            </a:fld>
            <a:endParaRPr lang="en-US"/>
          </a:p>
        </p:txBody>
      </p:sp>
    </p:spTree>
    <p:extLst>
      <p:ext uri="{BB962C8B-B14F-4D97-AF65-F5344CB8AC3E}">
        <p14:creationId xmlns:p14="http://schemas.microsoft.com/office/powerpoint/2010/main" val="72375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50</a:t>
            </a:fld>
            <a:endParaRPr lang="en-US"/>
          </a:p>
        </p:txBody>
      </p:sp>
    </p:spTree>
    <p:extLst>
      <p:ext uri="{BB962C8B-B14F-4D97-AF65-F5344CB8AC3E}">
        <p14:creationId xmlns:p14="http://schemas.microsoft.com/office/powerpoint/2010/main" val="2296372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51</a:t>
            </a:fld>
            <a:endParaRPr lang="en-US"/>
          </a:p>
        </p:txBody>
      </p:sp>
    </p:spTree>
    <p:extLst>
      <p:ext uri="{BB962C8B-B14F-4D97-AF65-F5344CB8AC3E}">
        <p14:creationId xmlns:p14="http://schemas.microsoft.com/office/powerpoint/2010/main" val="3225537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53</a:t>
            </a:fld>
            <a:endParaRPr lang="en-US"/>
          </a:p>
        </p:txBody>
      </p:sp>
    </p:spTree>
    <p:extLst>
      <p:ext uri="{BB962C8B-B14F-4D97-AF65-F5344CB8AC3E}">
        <p14:creationId xmlns:p14="http://schemas.microsoft.com/office/powerpoint/2010/main" val="1284592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59</a:t>
            </a:fld>
            <a:endParaRPr lang="en-US"/>
          </a:p>
        </p:txBody>
      </p:sp>
    </p:spTree>
    <p:extLst>
      <p:ext uri="{BB962C8B-B14F-4D97-AF65-F5344CB8AC3E}">
        <p14:creationId xmlns:p14="http://schemas.microsoft.com/office/powerpoint/2010/main" val="88934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60</a:t>
            </a:fld>
            <a:endParaRPr lang="en-US"/>
          </a:p>
        </p:txBody>
      </p:sp>
    </p:spTree>
    <p:extLst>
      <p:ext uri="{BB962C8B-B14F-4D97-AF65-F5344CB8AC3E}">
        <p14:creationId xmlns:p14="http://schemas.microsoft.com/office/powerpoint/2010/main" val="3565154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69</a:t>
            </a:fld>
            <a:endParaRPr lang="en-US"/>
          </a:p>
        </p:txBody>
      </p:sp>
    </p:spTree>
    <p:extLst>
      <p:ext uri="{BB962C8B-B14F-4D97-AF65-F5344CB8AC3E}">
        <p14:creationId xmlns:p14="http://schemas.microsoft.com/office/powerpoint/2010/main" val="3223422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9D744-FF10-4324-8F9D-CD0A537145AD}" type="slidenum">
              <a:rPr lang="en-US" smtClean="0"/>
              <a:t>76</a:t>
            </a:fld>
            <a:endParaRPr lang="en-US"/>
          </a:p>
        </p:txBody>
      </p:sp>
    </p:spTree>
    <p:extLst>
      <p:ext uri="{BB962C8B-B14F-4D97-AF65-F5344CB8AC3E}">
        <p14:creationId xmlns:p14="http://schemas.microsoft.com/office/powerpoint/2010/main" val="3631552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9D744-FF10-4324-8F9D-CD0A537145AD}" type="slidenum">
              <a:rPr lang="en-US" smtClean="0"/>
              <a:t>77</a:t>
            </a:fld>
            <a:endParaRPr lang="en-US"/>
          </a:p>
        </p:txBody>
      </p:sp>
    </p:spTree>
    <p:extLst>
      <p:ext uri="{BB962C8B-B14F-4D97-AF65-F5344CB8AC3E}">
        <p14:creationId xmlns:p14="http://schemas.microsoft.com/office/powerpoint/2010/main" val="955688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78</a:t>
            </a:fld>
            <a:endParaRPr lang="en-US"/>
          </a:p>
        </p:txBody>
      </p:sp>
    </p:spTree>
    <p:extLst>
      <p:ext uri="{BB962C8B-B14F-4D97-AF65-F5344CB8AC3E}">
        <p14:creationId xmlns:p14="http://schemas.microsoft.com/office/powerpoint/2010/main" val="1505495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6</a:t>
            </a:fld>
            <a:endParaRPr lang="en-US"/>
          </a:p>
        </p:txBody>
      </p:sp>
    </p:spTree>
    <p:extLst>
      <p:ext uri="{BB962C8B-B14F-4D97-AF65-F5344CB8AC3E}">
        <p14:creationId xmlns:p14="http://schemas.microsoft.com/office/powerpoint/2010/main" val="629242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Structure of the LSTM </a:t>
            </a:r>
          </a:p>
          <a:p>
            <a:r>
              <a:rPr lang="en-US" dirty="0"/>
              <a:t>Calculate bit by bit from b</a:t>
            </a:r>
            <a:r>
              <a:rPr lang="en-US" baseline="-25000" dirty="0"/>
              <a:t>i=0</a:t>
            </a:r>
            <a:r>
              <a:rPr lang="en-US" dirty="0"/>
              <a:t>, b</a:t>
            </a:r>
            <a:r>
              <a:rPr lang="en-US" baseline="-25000" dirty="0"/>
              <a:t>i=1</a:t>
            </a:r>
            <a:r>
              <a:rPr lang="en-US" dirty="0"/>
              <a:t> .. b</a:t>
            </a:r>
            <a:r>
              <a:rPr lang="en-US" baseline="-25000" dirty="0"/>
              <a:t>i=7</a:t>
            </a:r>
            <a:r>
              <a:rPr lang="en-US" dirty="0"/>
              <a:t> </a:t>
            </a:r>
          </a:p>
          <a:p>
            <a:r>
              <a:rPr lang="en-US" dirty="0"/>
              <a:t>for each </a:t>
            </a:r>
            <a:r>
              <a:rPr lang="en-US" dirty="0" err="1"/>
              <a:t>i</a:t>
            </a:r>
            <a:r>
              <a:rPr lang="en-US" dirty="0"/>
              <a:t>=0,1,2..7</a:t>
            </a:r>
          </a:p>
          <a:p>
            <a:pPr lvl="1"/>
            <a:r>
              <a:rPr lang="en-US" dirty="0"/>
              <a:t>Pass </a:t>
            </a:r>
            <a:r>
              <a:rPr lang="en-US" i="1" dirty="0" err="1"/>
              <a:t>x</a:t>
            </a:r>
            <a:r>
              <a:rPr lang="en-US" i="1" baseline="-25000" dirty="0" err="1"/>
              <a:t>i</a:t>
            </a:r>
            <a:r>
              <a:rPr lang="en-US" baseline="-25000" dirty="0" err="1"/>
              <a:t>,size</a:t>
            </a:r>
            <a:r>
              <a:rPr lang="en-US" baseline="-25000" dirty="0"/>
              <a:t>=1x2</a:t>
            </a:r>
            <a:r>
              <a:rPr lang="en-US" dirty="0"/>
              <a:t> into the LSTM cell input , </a:t>
            </a:r>
          </a:p>
          <a:p>
            <a:pPr lvl="1"/>
            <a:r>
              <a:rPr lang="en-US" dirty="0"/>
              <a:t>find a digital  output </a:t>
            </a:r>
            <a:r>
              <a:rPr lang="en-US" i="1" dirty="0" err="1"/>
              <a:t>C</a:t>
            </a:r>
            <a:r>
              <a:rPr lang="en-US" i="1" baseline="-25000" dirty="0" err="1"/>
              <a:t>i</a:t>
            </a:r>
            <a:r>
              <a:rPr lang="en-US" baseline="-25000" dirty="0" err="1"/>
              <a:t>,size</a:t>
            </a:r>
            <a:r>
              <a:rPr lang="en-US" baseline="-25000" dirty="0"/>
              <a:t>=1x1</a:t>
            </a:r>
          </a:p>
          <a:p>
            <a:pPr lvl="1"/>
            <a:r>
              <a:rPr lang="en-US" dirty="0"/>
              <a:t>For the LSTM, input </a:t>
            </a:r>
            <a:r>
              <a:rPr lang="en-US" i="1" dirty="0"/>
              <a:t>x</a:t>
            </a:r>
            <a:r>
              <a:rPr lang="en-US" i="1" baseline="-25000" dirty="0"/>
              <a:t>i</a:t>
            </a:r>
            <a:r>
              <a:rPr lang="en-US" dirty="0"/>
              <a:t>  is 2 bits, output </a:t>
            </a:r>
            <a:r>
              <a:rPr lang="en-US" i="1" dirty="0" err="1"/>
              <a:t>h</a:t>
            </a:r>
            <a:r>
              <a:rPr lang="en-US" i="1" baseline="-25000" dirty="0" err="1"/>
              <a:t>t</a:t>
            </a:r>
            <a:r>
              <a:rPr lang="en-US" dirty="0"/>
              <a:t> is 32 bits. Use a </a:t>
            </a:r>
            <a:r>
              <a:rPr lang="en-US" dirty="0" err="1"/>
              <a:t>soft_max</a:t>
            </a:r>
            <a:r>
              <a:rPr lang="en-US" dirty="0"/>
              <a:t> function to generate  a one-bit output </a:t>
            </a:r>
            <a:r>
              <a:rPr lang="en-US" i="1" dirty="0"/>
              <a:t>Ci</a:t>
            </a:r>
          </a:p>
          <a:p>
            <a:endParaRPr lang="en-US" dirty="0"/>
          </a:p>
          <a:p>
            <a:r>
              <a:rPr lang="en-US" dirty="0"/>
              <a:t>Calculate bit by bit from b</a:t>
            </a:r>
            <a:r>
              <a:rPr lang="en-US" baseline="-25000" dirty="0"/>
              <a:t>i=0</a:t>
            </a:r>
            <a:r>
              <a:rPr lang="en-US" dirty="0"/>
              <a:t>, b</a:t>
            </a:r>
            <a:r>
              <a:rPr lang="en-US" baseline="-25000" dirty="0"/>
              <a:t>i=1</a:t>
            </a:r>
            <a:r>
              <a:rPr lang="en-US" dirty="0"/>
              <a:t> .. b</a:t>
            </a:r>
            <a:r>
              <a:rPr lang="en-US" baseline="-25000" dirty="0"/>
              <a:t>i=7</a:t>
            </a:r>
            <a:r>
              <a:rPr lang="en-US" dirty="0"/>
              <a:t> </a:t>
            </a:r>
          </a:p>
          <a:p>
            <a:r>
              <a:rPr lang="en-US" dirty="0"/>
              <a:t>for each </a:t>
            </a:r>
            <a:r>
              <a:rPr lang="en-US" dirty="0" err="1"/>
              <a:t>i</a:t>
            </a:r>
            <a:r>
              <a:rPr lang="en-US" dirty="0"/>
              <a:t>=0,1,2..7</a:t>
            </a:r>
          </a:p>
          <a:p>
            <a:pPr lvl="1"/>
            <a:r>
              <a:rPr lang="en-US" dirty="0"/>
              <a:t>Pass </a:t>
            </a:r>
            <a:r>
              <a:rPr lang="en-US" i="1" dirty="0" err="1"/>
              <a:t>x</a:t>
            </a:r>
            <a:r>
              <a:rPr lang="en-US" i="1" baseline="-25000" dirty="0" err="1"/>
              <a:t>i</a:t>
            </a:r>
            <a:r>
              <a:rPr lang="en-US" baseline="-25000" dirty="0" err="1"/>
              <a:t>,size</a:t>
            </a:r>
            <a:r>
              <a:rPr lang="en-US" baseline="-25000" dirty="0"/>
              <a:t>=1x2</a:t>
            </a:r>
            <a:r>
              <a:rPr lang="en-US" dirty="0"/>
              <a:t> into the LSTM cell input , </a:t>
            </a:r>
          </a:p>
          <a:p>
            <a:pPr lvl="1"/>
            <a:r>
              <a:rPr lang="en-US" dirty="0"/>
              <a:t>find a digital  output </a:t>
            </a:r>
            <a:r>
              <a:rPr lang="en-US" i="1" dirty="0" err="1"/>
              <a:t>C</a:t>
            </a:r>
            <a:r>
              <a:rPr lang="en-US" i="1" baseline="-25000" dirty="0" err="1"/>
              <a:t>i</a:t>
            </a:r>
            <a:r>
              <a:rPr lang="en-US" baseline="-25000" dirty="0" err="1"/>
              <a:t>,size</a:t>
            </a:r>
            <a:r>
              <a:rPr lang="en-US" baseline="-25000" dirty="0"/>
              <a:t>=1x1</a:t>
            </a:r>
          </a:p>
          <a:p>
            <a:pPr lvl="1"/>
            <a:r>
              <a:rPr lang="en-US" dirty="0"/>
              <a:t>For the LSTM, input </a:t>
            </a:r>
            <a:r>
              <a:rPr lang="en-US" i="1" dirty="0"/>
              <a:t>x</a:t>
            </a:r>
            <a:r>
              <a:rPr lang="en-US" i="1" baseline="-25000" dirty="0"/>
              <a:t>i</a:t>
            </a:r>
            <a:r>
              <a:rPr lang="en-US" dirty="0"/>
              <a:t>  is 2 bits, output </a:t>
            </a:r>
            <a:r>
              <a:rPr lang="en-US" i="1" dirty="0" err="1"/>
              <a:t>h</a:t>
            </a:r>
            <a:r>
              <a:rPr lang="en-US" i="1" baseline="-25000" dirty="0" err="1"/>
              <a:t>t</a:t>
            </a:r>
            <a:r>
              <a:rPr lang="en-US" dirty="0"/>
              <a:t> is 32 bits. Use a </a:t>
            </a:r>
            <a:r>
              <a:rPr lang="en-US" dirty="0" err="1"/>
              <a:t>soft_max</a:t>
            </a:r>
            <a:r>
              <a:rPr lang="en-US" dirty="0"/>
              <a:t> function to generate  a one-bit output </a:t>
            </a:r>
            <a:r>
              <a:rPr lang="en-US" i="1" dirty="0"/>
              <a:t>Ci</a:t>
            </a:r>
          </a:p>
          <a:p>
            <a:endParaRPr lang="en-US" dirty="0"/>
          </a:p>
        </p:txBody>
      </p:sp>
      <p:sp>
        <p:nvSpPr>
          <p:cNvPr id="4" name="Slide Number Placeholder 3"/>
          <p:cNvSpPr>
            <a:spLocks noGrp="1"/>
          </p:cNvSpPr>
          <p:nvPr>
            <p:ph type="sldNum" sz="quarter" idx="10"/>
          </p:nvPr>
        </p:nvSpPr>
        <p:spPr/>
        <p:txBody>
          <a:bodyPr/>
          <a:lstStyle/>
          <a:p>
            <a:fld id="{3AF9D744-FF10-4324-8F9D-CD0A537145AD}" type="slidenum">
              <a:rPr lang="en-US" smtClean="0"/>
              <a:t>82</a:t>
            </a:fld>
            <a:endParaRPr lang="en-US"/>
          </a:p>
        </p:txBody>
      </p:sp>
    </p:spTree>
    <p:extLst>
      <p:ext uri="{BB962C8B-B14F-4D97-AF65-F5344CB8AC3E}">
        <p14:creationId xmlns:p14="http://schemas.microsoft.com/office/powerpoint/2010/main" val="3667847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Structure of the LSTM </a:t>
            </a:r>
          </a:p>
          <a:p>
            <a:r>
              <a:rPr lang="en-US" dirty="0"/>
              <a:t>Calculate bit by bit from b</a:t>
            </a:r>
            <a:r>
              <a:rPr lang="en-US" baseline="-25000" dirty="0"/>
              <a:t>i=0</a:t>
            </a:r>
            <a:r>
              <a:rPr lang="en-US" dirty="0"/>
              <a:t>, b</a:t>
            </a:r>
            <a:r>
              <a:rPr lang="en-US" baseline="-25000" dirty="0"/>
              <a:t>i=1</a:t>
            </a:r>
            <a:r>
              <a:rPr lang="en-US" dirty="0"/>
              <a:t> .. b</a:t>
            </a:r>
            <a:r>
              <a:rPr lang="en-US" baseline="-25000" dirty="0"/>
              <a:t>i=7</a:t>
            </a:r>
            <a:r>
              <a:rPr lang="en-US" dirty="0"/>
              <a:t> </a:t>
            </a:r>
          </a:p>
          <a:p>
            <a:r>
              <a:rPr lang="en-US" dirty="0"/>
              <a:t>for each </a:t>
            </a:r>
            <a:r>
              <a:rPr lang="en-US" dirty="0" err="1"/>
              <a:t>i</a:t>
            </a:r>
            <a:r>
              <a:rPr lang="en-US" dirty="0"/>
              <a:t>=0,1,2..7</a:t>
            </a:r>
          </a:p>
          <a:p>
            <a:pPr lvl="1"/>
            <a:r>
              <a:rPr lang="en-US" dirty="0"/>
              <a:t>Pass </a:t>
            </a:r>
            <a:r>
              <a:rPr lang="en-US" i="1" dirty="0" err="1"/>
              <a:t>x</a:t>
            </a:r>
            <a:r>
              <a:rPr lang="en-US" i="1" baseline="-25000" dirty="0" err="1"/>
              <a:t>i</a:t>
            </a:r>
            <a:r>
              <a:rPr lang="en-US" baseline="-25000" dirty="0" err="1"/>
              <a:t>,size</a:t>
            </a:r>
            <a:r>
              <a:rPr lang="en-US" baseline="-25000" dirty="0"/>
              <a:t>=1x2</a:t>
            </a:r>
            <a:r>
              <a:rPr lang="en-US" dirty="0"/>
              <a:t> into the LSTM cell input , </a:t>
            </a:r>
          </a:p>
          <a:p>
            <a:pPr lvl="1"/>
            <a:r>
              <a:rPr lang="en-US" dirty="0"/>
              <a:t>find a digital  output </a:t>
            </a:r>
            <a:r>
              <a:rPr lang="en-US" i="1" dirty="0" err="1"/>
              <a:t>C</a:t>
            </a:r>
            <a:r>
              <a:rPr lang="en-US" i="1" baseline="-25000" dirty="0" err="1"/>
              <a:t>i</a:t>
            </a:r>
            <a:r>
              <a:rPr lang="en-US" baseline="-25000" dirty="0" err="1"/>
              <a:t>,size</a:t>
            </a:r>
            <a:r>
              <a:rPr lang="en-US" baseline="-25000" dirty="0"/>
              <a:t>=1x1</a:t>
            </a:r>
          </a:p>
          <a:p>
            <a:pPr lvl="1"/>
            <a:r>
              <a:rPr lang="en-US" dirty="0"/>
              <a:t>For the LSTM, input </a:t>
            </a:r>
            <a:r>
              <a:rPr lang="en-US" i="1" dirty="0"/>
              <a:t>x</a:t>
            </a:r>
            <a:r>
              <a:rPr lang="en-US" i="1" baseline="-25000" dirty="0"/>
              <a:t>i</a:t>
            </a:r>
            <a:r>
              <a:rPr lang="en-US" dirty="0"/>
              <a:t>  is 2 bits, output </a:t>
            </a:r>
            <a:r>
              <a:rPr lang="en-US" i="1" dirty="0" err="1"/>
              <a:t>h</a:t>
            </a:r>
            <a:r>
              <a:rPr lang="en-US" i="1" baseline="-25000" dirty="0" err="1"/>
              <a:t>t</a:t>
            </a:r>
            <a:r>
              <a:rPr lang="en-US" dirty="0"/>
              <a:t> is 32 bits. Use a </a:t>
            </a:r>
            <a:r>
              <a:rPr lang="en-US" dirty="0" err="1"/>
              <a:t>soft_max</a:t>
            </a:r>
            <a:r>
              <a:rPr lang="en-US" dirty="0"/>
              <a:t> function to generate  a one-bit output </a:t>
            </a:r>
            <a:r>
              <a:rPr lang="en-US" i="1" dirty="0"/>
              <a:t>Ci</a:t>
            </a:r>
          </a:p>
          <a:p>
            <a:endParaRPr lang="en-US" dirty="0"/>
          </a:p>
          <a:p>
            <a:r>
              <a:rPr lang="en-US" dirty="0"/>
              <a:t>Calculate bit by bit from b</a:t>
            </a:r>
            <a:r>
              <a:rPr lang="en-US" baseline="-25000" dirty="0"/>
              <a:t>i=0</a:t>
            </a:r>
            <a:r>
              <a:rPr lang="en-US" dirty="0"/>
              <a:t>, b</a:t>
            </a:r>
            <a:r>
              <a:rPr lang="en-US" baseline="-25000" dirty="0"/>
              <a:t>i=1</a:t>
            </a:r>
            <a:r>
              <a:rPr lang="en-US" dirty="0"/>
              <a:t> .. b</a:t>
            </a:r>
            <a:r>
              <a:rPr lang="en-US" baseline="-25000" dirty="0"/>
              <a:t>i=7</a:t>
            </a:r>
            <a:r>
              <a:rPr lang="en-US" dirty="0"/>
              <a:t> </a:t>
            </a:r>
          </a:p>
          <a:p>
            <a:r>
              <a:rPr lang="en-US" dirty="0"/>
              <a:t>for each </a:t>
            </a:r>
            <a:r>
              <a:rPr lang="en-US" dirty="0" err="1"/>
              <a:t>i</a:t>
            </a:r>
            <a:r>
              <a:rPr lang="en-US" dirty="0"/>
              <a:t>=0,1,2..7</a:t>
            </a:r>
          </a:p>
          <a:p>
            <a:pPr lvl="1"/>
            <a:r>
              <a:rPr lang="en-US" dirty="0"/>
              <a:t>Pass </a:t>
            </a:r>
            <a:r>
              <a:rPr lang="en-US" i="1" dirty="0" err="1"/>
              <a:t>x</a:t>
            </a:r>
            <a:r>
              <a:rPr lang="en-US" i="1" baseline="-25000" dirty="0" err="1"/>
              <a:t>i</a:t>
            </a:r>
            <a:r>
              <a:rPr lang="en-US" baseline="-25000" dirty="0" err="1"/>
              <a:t>,size</a:t>
            </a:r>
            <a:r>
              <a:rPr lang="en-US" baseline="-25000" dirty="0"/>
              <a:t>=1x2</a:t>
            </a:r>
            <a:r>
              <a:rPr lang="en-US" dirty="0"/>
              <a:t> into the LSTM cell input , </a:t>
            </a:r>
          </a:p>
          <a:p>
            <a:pPr lvl="1"/>
            <a:r>
              <a:rPr lang="en-US" dirty="0"/>
              <a:t>find a digital  output </a:t>
            </a:r>
            <a:r>
              <a:rPr lang="en-US" i="1" dirty="0" err="1"/>
              <a:t>C</a:t>
            </a:r>
            <a:r>
              <a:rPr lang="en-US" i="1" baseline="-25000" dirty="0" err="1"/>
              <a:t>i</a:t>
            </a:r>
            <a:r>
              <a:rPr lang="en-US" baseline="-25000" dirty="0" err="1"/>
              <a:t>,size</a:t>
            </a:r>
            <a:r>
              <a:rPr lang="en-US" baseline="-25000" dirty="0"/>
              <a:t>=1x1</a:t>
            </a:r>
          </a:p>
          <a:p>
            <a:pPr lvl="1"/>
            <a:r>
              <a:rPr lang="en-US" dirty="0"/>
              <a:t>For the LSTM, input </a:t>
            </a:r>
            <a:r>
              <a:rPr lang="en-US" i="1" dirty="0"/>
              <a:t>x</a:t>
            </a:r>
            <a:r>
              <a:rPr lang="en-US" i="1" baseline="-25000" dirty="0"/>
              <a:t>i</a:t>
            </a:r>
            <a:r>
              <a:rPr lang="en-US" dirty="0"/>
              <a:t>  is 2 bits, output </a:t>
            </a:r>
            <a:r>
              <a:rPr lang="en-US" i="1" dirty="0" err="1"/>
              <a:t>h</a:t>
            </a:r>
            <a:r>
              <a:rPr lang="en-US" i="1" baseline="-25000" dirty="0" err="1"/>
              <a:t>t</a:t>
            </a:r>
            <a:r>
              <a:rPr lang="en-US" dirty="0"/>
              <a:t> is 32 bits. Use a </a:t>
            </a:r>
            <a:r>
              <a:rPr lang="en-US" dirty="0" err="1"/>
              <a:t>soft_max</a:t>
            </a:r>
            <a:r>
              <a:rPr lang="en-US" dirty="0"/>
              <a:t> function to generate  a one-bit output </a:t>
            </a:r>
            <a:r>
              <a:rPr lang="en-US" i="1" dirty="0"/>
              <a:t>Ci</a:t>
            </a:r>
          </a:p>
          <a:p>
            <a:endParaRPr lang="en-US" dirty="0"/>
          </a:p>
        </p:txBody>
      </p:sp>
      <p:sp>
        <p:nvSpPr>
          <p:cNvPr id="4" name="Slide Number Placeholder 3"/>
          <p:cNvSpPr>
            <a:spLocks noGrp="1"/>
          </p:cNvSpPr>
          <p:nvPr>
            <p:ph type="sldNum" sz="quarter" idx="10"/>
          </p:nvPr>
        </p:nvSpPr>
        <p:spPr/>
        <p:txBody>
          <a:bodyPr/>
          <a:lstStyle/>
          <a:p>
            <a:fld id="{3AF9D744-FF10-4324-8F9D-CD0A537145AD}" type="slidenum">
              <a:rPr lang="en-US" smtClean="0"/>
              <a:t>83</a:t>
            </a:fld>
            <a:endParaRPr lang="en-US"/>
          </a:p>
        </p:txBody>
      </p:sp>
    </p:spTree>
    <p:extLst>
      <p:ext uri="{BB962C8B-B14F-4D97-AF65-F5344CB8AC3E}">
        <p14:creationId xmlns:p14="http://schemas.microsoft.com/office/powerpoint/2010/main" val="3667847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Structure of the LSTM </a:t>
            </a:r>
          </a:p>
          <a:p>
            <a:r>
              <a:rPr lang="en-US" dirty="0"/>
              <a:t>Calculate bit by bit from b</a:t>
            </a:r>
            <a:r>
              <a:rPr lang="en-US" baseline="-25000" dirty="0"/>
              <a:t>i=0</a:t>
            </a:r>
            <a:r>
              <a:rPr lang="en-US" dirty="0"/>
              <a:t>, b</a:t>
            </a:r>
            <a:r>
              <a:rPr lang="en-US" baseline="-25000" dirty="0"/>
              <a:t>i=1</a:t>
            </a:r>
            <a:r>
              <a:rPr lang="en-US" dirty="0"/>
              <a:t> .. b</a:t>
            </a:r>
            <a:r>
              <a:rPr lang="en-US" baseline="-25000" dirty="0"/>
              <a:t>i=7</a:t>
            </a:r>
            <a:r>
              <a:rPr lang="en-US" dirty="0"/>
              <a:t> </a:t>
            </a:r>
          </a:p>
          <a:p>
            <a:r>
              <a:rPr lang="en-US" dirty="0"/>
              <a:t>for each </a:t>
            </a:r>
            <a:r>
              <a:rPr lang="en-US" dirty="0" err="1"/>
              <a:t>i</a:t>
            </a:r>
            <a:r>
              <a:rPr lang="en-US" dirty="0"/>
              <a:t>=0,1,2..7</a:t>
            </a:r>
          </a:p>
          <a:p>
            <a:pPr lvl="1"/>
            <a:r>
              <a:rPr lang="en-US" dirty="0"/>
              <a:t>Pass </a:t>
            </a:r>
            <a:r>
              <a:rPr lang="en-US" i="1" dirty="0" err="1"/>
              <a:t>x</a:t>
            </a:r>
            <a:r>
              <a:rPr lang="en-US" i="1" baseline="-25000" dirty="0" err="1"/>
              <a:t>i</a:t>
            </a:r>
            <a:r>
              <a:rPr lang="en-US" baseline="-25000" dirty="0" err="1"/>
              <a:t>,size</a:t>
            </a:r>
            <a:r>
              <a:rPr lang="en-US" baseline="-25000" dirty="0"/>
              <a:t>=1x2</a:t>
            </a:r>
            <a:r>
              <a:rPr lang="en-US" dirty="0"/>
              <a:t> into the LSTM cell input , </a:t>
            </a:r>
          </a:p>
          <a:p>
            <a:pPr lvl="1"/>
            <a:r>
              <a:rPr lang="en-US" dirty="0"/>
              <a:t>find a digital  output </a:t>
            </a:r>
            <a:r>
              <a:rPr lang="en-US" i="1" dirty="0" err="1"/>
              <a:t>C</a:t>
            </a:r>
            <a:r>
              <a:rPr lang="en-US" i="1" baseline="-25000" dirty="0" err="1"/>
              <a:t>i</a:t>
            </a:r>
            <a:r>
              <a:rPr lang="en-US" baseline="-25000" dirty="0" err="1"/>
              <a:t>,size</a:t>
            </a:r>
            <a:r>
              <a:rPr lang="en-US" baseline="-25000" dirty="0"/>
              <a:t>=1x1</a:t>
            </a:r>
          </a:p>
          <a:p>
            <a:pPr lvl="1"/>
            <a:r>
              <a:rPr lang="en-US" dirty="0"/>
              <a:t>For the LSTM, input </a:t>
            </a:r>
            <a:r>
              <a:rPr lang="en-US" i="1" dirty="0"/>
              <a:t>x</a:t>
            </a:r>
            <a:r>
              <a:rPr lang="en-US" i="1" baseline="-25000" dirty="0"/>
              <a:t>i</a:t>
            </a:r>
            <a:r>
              <a:rPr lang="en-US" dirty="0"/>
              <a:t>  is 2 bits, output </a:t>
            </a:r>
            <a:r>
              <a:rPr lang="en-US" i="1" dirty="0" err="1"/>
              <a:t>h</a:t>
            </a:r>
            <a:r>
              <a:rPr lang="en-US" i="1" baseline="-25000" dirty="0" err="1"/>
              <a:t>t</a:t>
            </a:r>
            <a:r>
              <a:rPr lang="en-US" dirty="0"/>
              <a:t> is 32 bits. Use a </a:t>
            </a:r>
            <a:r>
              <a:rPr lang="en-US" dirty="0" err="1"/>
              <a:t>soft_max</a:t>
            </a:r>
            <a:r>
              <a:rPr lang="en-US" dirty="0"/>
              <a:t> function to generate  a one-bit output </a:t>
            </a:r>
            <a:r>
              <a:rPr lang="en-US" i="1" dirty="0"/>
              <a:t>Ci</a:t>
            </a:r>
          </a:p>
          <a:p>
            <a:endParaRPr lang="en-US" dirty="0"/>
          </a:p>
          <a:p>
            <a:r>
              <a:rPr lang="en-US" dirty="0"/>
              <a:t>Calculate bit by bit from b</a:t>
            </a:r>
            <a:r>
              <a:rPr lang="en-US" baseline="-25000" dirty="0"/>
              <a:t>i=0</a:t>
            </a:r>
            <a:r>
              <a:rPr lang="en-US" dirty="0"/>
              <a:t>, b</a:t>
            </a:r>
            <a:r>
              <a:rPr lang="en-US" baseline="-25000" dirty="0"/>
              <a:t>i=1</a:t>
            </a:r>
            <a:r>
              <a:rPr lang="en-US" dirty="0"/>
              <a:t> .. b</a:t>
            </a:r>
            <a:r>
              <a:rPr lang="en-US" baseline="-25000" dirty="0"/>
              <a:t>i=7</a:t>
            </a:r>
            <a:r>
              <a:rPr lang="en-US" dirty="0"/>
              <a:t> </a:t>
            </a:r>
          </a:p>
          <a:p>
            <a:r>
              <a:rPr lang="en-US" dirty="0"/>
              <a:t>for each </a:t>
            </a:r>
            <a:r>
              <a:rPr lang="en-US" dirty="0" err="1"/>
              <a:t>i</a:t>
            </a:r>
            <a:r>
              <a:rPr lang="en-US" dirty="0"/>
              <a:t>=0,1,2..7</a:t>
            </a:r>
          </a:p>
          <a:p>
            <a:pPr lvl="1"/>
            <a:r>
              <a:rPr lang="en-US" dirty="0"/>
              <a:t>Pass </a:t>
            </a:r>
            <a:r>
              <a:rPr lang="en-US" i="1" dirty="0" err="1"/>
              <a:t>x</a:t>
            </a:r>
            <a:r>
              <a:rPr lang="en-US" i="1" baseline="-25000" dirty="0" err="1"/>
              <a:t>i</a:t>
            </a:r>
            <a:r>
              <a:rPr lang="en-US" baseline="-25000" dirty="0" err="1"/>
              <a:t>,size</a:t>
            </a:r>
            <a:r>
              <a:rPr lang="en-US" baseline="-25000" dirty="0"/>
              <a:t>=1x2</a:t>
            </a:r>
            <a:r>
              <a:rPr lang="en-US" dirty="0"/>
              <a:t> into the LSTM cell input , </a:t>
            </a:r>
          </a:p>
          <a:p>
            <a:pPr lvl="1"/>
            <a:r>
              <a:rPr lang="en-US" dirty="0"/>
              <a:t>find a digital  output </a:t>
            </a:r>
            <a:r>
              <a:rPr lang="en-US" i="1" dirty="0" err="1"/>
              <a:t>C</a:t>
            </a:r>
            <a:r>
              <a:rPr lang="en-US" i="1" baseline="-25000" dirty="0" err="1"/>
              <a:t>i</a:t>
            </a:r>
            <a:r>
              <a:rPr lang="en-US" baseline="-25000" dirty="0" err="1"/>
              <a:t>,size</a:t>
            </a:r>
            <a:r>
              <a:rPr lang="en-US" baseline="-25000" dirty="0"/>
              <a:t>=1x1</a:t>
            </a:r>
          </a:p>
          <a:p>
            <a:pPr lvl="1"/>
            <a:r>
              <a:rPr lang="en-US" dirty="0"/>
              <a:t>For the LSTM, input </a:t>
            </a:r>
            <a:r>
              <a:rPr lang="en-US" i="1" dirty="0"/>
              <a:t>x</a:t>
            </a:r>
            <a:r>
              <a:rPr lang="en-US" i="1" baseline="-25000" dirty="0"/>
              <a:t>i</a:t>
            </a:r>
            <a:r>
              <a:rPr lang="en-US" dirty="0"/>
              <a:t>  is 2 bits, output </a:t>
            </a:r>
            <a:r>
              <a:rPr lang="en-US" i="1" dirty="0" err="1"/>
              <a:t>h</a:t>
            </a:r>
            <a:r>
              <a:rPr lang="en-US" i="1" baseline="-25000" dirty="0" err="1"/>
              <a:t>t</a:t>
            </a:r>
            <a:r>
              <a:rPr lang="en-US" dirty="0"/>
              <a:t> is 32 bits. Use a </a:t>
            </a:r>
            <a:r>
              <a:rPr lang="en-US" dirty="0" err="1"/>
              <a:t>soft_max</a:t>
            </a:r>
            <a:r>
              <a:rPr lang="en-US" dirty="0"/>
              <a:t> function to generate  a one-bit output </a:t>
            </a:r>
            <a:r>
              <a:rPr lang="en-US" i="1" dirty="0"/>
              <a:t>Ci</a:t>
            </a:r>
          </a:p>
          <a:p>
            <a:endParaRPr lang="en-US" dirty="0"/>
          </a:p>
        </p:txBody>
      </p:sp>
      <p:sp>
        <p:nvSpPr>
          <p:cNvPr id="4" name="Slide Number Placeholder 3"/>
          <p:cNvSpPr>
            <a:spLocks noGrp="1"/>
          </p:cNvSpPr>
          <p:nvPr>
            <p:ph type="sldNum" sz="quarter" idx="10"/>
          </p:nvPr>
        </p:nvSpPr>
        <p:spPr/>
        <p:txBody>
          <a:bodyPr/>
          <a:lstStyle/>
          <a:p>
            <a:fld id="{3AF9D744-FF10-4324-8F9D-CD0A537145AD}" type="slidenum">
              <a:rPr lang="en-US" smtClean="0"/>
              <a:t>84</a:t>
            </a:fld>
            <a:endParaRPr lang="en-US"/>
          </a:p>
        </p:txBody>
      </p:sp>
    </p:spTree>
    <p:extLst>
      <p:ext uri="{BB962C8B-B14F-4D97-AF65-F5344CB8AC3E}">
        <p14:creationId xmlns:p14="http://schemas.microsoft.com/office/powerpoint/2010/main" val="3194804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85</a:t>
            </a:fld>
            <a:endParaRPr lang="en-US"/>
          </a:p>
        </p:txBody>
      </p:sp>
    </p:spTree>
    <p:extLst>
      <p:ext uri="{BB962C8B-B14F-4D97-AF65-F5344CB8AC3E}">
        <p14:creationId xmlns:p14="http://schemas.microsoft.com/office/powerpoint/2010/main" val="3401611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87</a:t>
            </a:fld>
            <a:endParaRPr lang="en-US"/>
          </a:p>
        </p:txBody>
      </p:sp>
    </p:spTree>
    <p:extLst>
      <p:ext uri="{BB962C8B-B14F-4D97-AF65-F5344CB8AC3E}">
        <p14:creationId xmlns:p14="http://schemas.microsoft.com/office/powerpoint/2010/main" val="2109519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88</a:t>
            </a:fld>
            <a:endParaRPr lang="en-US"/>
          </a:p>
        </p:txBody>
      </p:sp>
    </p:spTree>
    <p:extLst>
      <p:ext uri="{BB962C8B-B14F-4D97-AF65-F5344CB8AC3E}">
        <p14:creationId xmlns:p14="http://schemas.microsoft.com/office/powerpoint/2010/main" val="433972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93</a:t>
            </a:fld>
            <a:endParaRPr lang="en-US"/>
          </a:p>
        </p:txBody>
      </p:sp>
    </p:spTree>
    <p:extLst>
      <p:ext uri="{BB962C8B-B14F-4D97-AF65-F5344CB8AC3E}">
        <p14:creationId xmlns:p14="http://schemas.microsoft.com/office/powerpoint/2010/main" val="786582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97</a:t>
            </a:fld>
            <a:endParaRPr lang="en-US"/>
          </a:p>
        </p:txBody>
      </p:sp>
    </p:spTree>
    <p:extLst>
      <p:ext uri="{BB962C8B-B14F-4D97-AF65-F5344CB8AC3E}">
        <p14:creationId xmlns:p14="http://schemas.microsoft.com/office/powerpoint/2010/main" val="2260727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98</a:t>
            </a:fld>
            <a:endParaRPr lang="en-US"/>
          </a:p>
        </p:txBody>
      </p:sp>
    </p:spTree>
    <p:extLst>
      <p:ext uri="{BB962C8B-B14F-4D97-AF65-F5344CB8AC3E}">
        <p14:creationId xmlns:p14="http://schemas.microsoft.com/office/powerpoint/2010/main" val="4066774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104</a:t>
            </a:fld>
            <a:endParaRPr lang="en-US"/>
          </a:p>
        </p:txBody>
      </p:sp>
    </p:spTree>
    <p:extLst>
      <p:ext uri="{BB962C8B-B14F-4D97-AF65-F5344CB8AC3E}">
        <p14:creationId xmlns:p14="http://schemas.microsoft.com/office/powerpoint/2010/main" val="314911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7</a:t>
            </a:fld>
            <a:endParaRPr lang="en-US"/>
          </a:p>
        </p:txBody>
      </p:sp>
    </p:spTree>
    <p:extLst>
      <p:ext uri="{BB962C8B-B14F-4D97-AF65-F5344CB8AC3E}">
        <p14:creationId xmlns:p14="http://schemas.microsoft.com/office/powerpoint/2010/main" val="1273375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492372B6-C6BD-4E05-80FD-16D5E2065CCD}" type="slidenum">
              <a:rPr lang="en-US" altLang="zh-HK"/>
              <a:pPr/>
              <a:t>105</a:t>
            </a:fld>
            <a:endParaRPr lang="en-US" altLang="zh-HK"/>
          </a:p>
        </p:txBody>
      </p:sp>
    </p:spTree>
    <p:extLst>
      <p:ext uri="{BB962C8B-B14F-4D97-AF65-F5344CB8AC3E}">
        <p14:creationId xmlns:p14="http://schemas.microsoft.com/office/powerpoint/2010/main" val="1885349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11</a:t>
            </a:fld>
            <a:endParaRPr lang="en-US"/>
          </a:p>
        </p:txBody>
      </p:sp>
    </p:spTree>
    <p:extLst>
      <p:ext uri="{BB962C8B-B14F-4D97-AF65-F5344CB8AC3E}">
        <p14:creationId xmlns:p14="http://schemas.microsoft.com/office/powerpoint/2010/main" val="4185956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16</a:t>
            </a:fld>
            <a:endParaRPr lang="en-US"/>
          </a:p>
        </p:txBody>
      </p:sp>
    </p:spTree>
    <p:extLst>
      <p:ext uri="{BB962C8B-B14F-4D97-AF65-F5344CB8AC3E}">
        <p14:creationId xmlns:p14="http://schemas.microsoft.com/office/powerpoint/2010/main" val="3500150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26</a:t>
            </a:fld>
            <a:endParaRPr lang="en-US"/>
          </a:p>
        </p:txBody>
      </p:sp>
    </p:spTree>
    <p:extLst>
      <p:ext uri="{BB962C8B-B14F-4D97-AF65-F5344CB8AC3E}">
        <p14:creationId xmlns:p14="http://schemas.microsoft.com/office/powerpoint/2010/main" val="311454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32</a:t>
            </a:fld>
            <a:endParaRPr lang="en-US"/>
          </a:p>
        </p:txBody>
      </p:sp>
    </p:spTree>
    <p:extLst>
      <p:ext uri="{BB962C8B-B14F-4D97-AF65-F5344CB8AC3E}">
        <p14:creationId xmlns:p14="http://schemas.microsoft.com/office/powerpoint/2010/main" val="2338319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43</a:t>
            </a:fld>
            <a:endParaRPr lang="en-US"/>
          </a:p>
        </p:txBody>
      </p:sp>
    </p:spTree>
    <p:extLst>
      <p:ext uri="{BB962C8B-B14F-4D97-AF65-F5344CB8AC3E}">
        <p14:creationId xmlns:p14="http://schemas.microsoft.com/office/powerpoint/2010/main" val="318980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9D744-FF10-4324-8F9D-CD0A537145AD}" type="slidenum">
              <a:rPr lang="en-US" smtClean="0"/>
              <a:t>44</a:t>
            </a:fld>
            <a:endParaRPr lang="en-US"/>
          </a:p>
        </p:txBody>
      </p:sp>
    </p:spTree>
    <p:extLst>
      <p:ext uri="{BB962C8B-B14F-4D97-AF65-F5344CB8AC3E}">
        <p14:creationId xmlns:p14="http://schemas.microsoft.com/office/powerpoint/2010/main" val="481259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DF6B14-EEE0-4DF1-B096-003F6AA84233}" type="datetime1">
              <a:rPr lang="en-US" smtClean="0"/>
              <a:t>5/31/2022</a:t>
            </a:fld>
            <a:endParaRPr lang="en-US"/>
          </a:p>
        </p:txBody>
      </p:sp>
      <p:sp>
        <p:nvSpPr>
          <p:cNvPr id="5" name="Footer Placeholder 4"/>
          <p:cNvSpPr>
            <a:spLocks noGrp="1"/>
          </p:cNvSpPr>
          <p:nvPr>
            <p:ph type="ftr" sz="quarter" idx="11"/>
          </p:nvPr>
        </p:nvSpPr>
        <p:spPr/>
        <p:txBody>
          <a:bodyPr/>
          <a:lstStyle/>
          <a:p>
            <a:r>
              <a:rPr lang="en-US"/>
              <a:t>RNN &amp; LSTM v2.a</a:t>
            </a:r>
          </a:p>
        </p:txBody>
      </p:sp>
      <p:sp>
        <p:nvSpPr>
          <p:cNvPr id="6" name="Slide Number Placeholder 5"/>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34812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BFB6D9-EBC2-443B-9B9F-59F757E5C558}" type="datetime1">
              <a:rPr lang="en-US" smtClean="0"/>
              <a:t>5/31/2022</a:t>
            </a:fld>
            <a:endParaRPr lang="en-US"/>
          </a:p>
        </p:txBody>
      </p:sp>
      <p:sp>
        <p:nvSpPr>
          <p:cNvPr id="5" name="Footer Placeholder 4"/>
          <p:cNvSpPr>
            <a:spLocks noGrp="1"/>
          </p:cNvSpPr>
          <p:nvPr>
            <p:ph type="ftr" sz="quarter" idx="11"/>
          </p:nvPr>
        </p:nvSpPr>
        <p:spPr/>
        <p:txBody>
          <a:bodyPr/>
          <a:lstStyle/>
          <a:p>
            <a:r>
              <a:rPr lang="en-US"/>
              <a:t>RNN &amp; LSTM v2.a</a:t>
            </a:r>
          </a:p>
        </p:txBody>
      </p:sp>
      <p:sp>
        <p:nvSpPr>
          <p:cNvPr id="6" name="Slide Number Placeholder 5"/>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410871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CAE62E-6E4D-443F-BB25-2C7A1D499F83}" type="datetime1">
              <a:rPr lang="en-US" smtClean="0"/>
              <a:t>5/31/2022</a:t>
            </a:fld>
            <a:endParaRPr lang="en-US"/>
          </a:p>
        </p:txBody>
      </p:sp>
      <p:sp>
        <p:nvSpPr>
          <p:cNvPr id="5" name="Footer Placeholder 4"/>
          <p:cNvSpPr>
            <a:spLocks noGrp="1"/>
          </p:cNvSpPr>
          <p:nvPr>
            <p:ph type="ftr" sz="quarter" idx="11"/>
          </p:nvPr>
        </p:nvSpPr>
        <p:spPr/>
        <p:txBody>
          <a:bodyPr/>
          <a:lstStyle/>
          <a:p>
            <a:r>
              <a:rPr lang="en-US"/>
              <a:t>RNN &amp; LSTM v2.a</a:t>
            </a:r>
          </a:p>
        </p:txBody>
      </p:sp>
      <p:sp>
        <p:nvSpPr>
          <p:cNvPr id="6" name="Slide Number Placeholder 5"/>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270467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1C01F8-A194-4E2B-B785-B38DE8CD4936}" type="datetime1">
              <a:rPr lang="en-US" smtClean="0"/>
              <a:t>5/31/2022</a:t>
            </a:fld>
            <a:endParaRPr lang="en-US"/>
          </a:p>
        </p:txBody>
      </p:sp>
      <p:sp>
        <p:nvSpPr>
          <p:cNvPr id="5" name="Footer Placeholder 4"/>
          <p:cNvSpPr>
            <a:spLocks noGrp="1"/>
          </p:cNvSpPr>
          <p:nvPr>
            <p:ph type="ftr" sz="quarter" idx="11"/>
          </p:nvPr>
        </p:nvSpPr>
        <p:spPr/>
        <p:txBody>
          <a:bodyPr/>
          <a:lstStyle/>
          <a:p>
            <a:r>
              <a:rPr lang="en-US"/>
              <a:t>RNN &amp; LSTM v2.a</a:t>
            </a:r>
          </a:p>
        </p:txBody>
      </p:sp>
      <p:sp>
        <p:nvSpPr>
          <p:cNvPr id="6" name="Slide Number Placeholder 5"/>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120274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E768B-0D03-41CA-AE8F-58DA340073A7}" type="datetime1">
              <a:rPr lang="en-US" smtClean="0"/>
              <a:t>5/31/2022</a:t>
            </a:fld>
            <a:endParaRPr lang="en-US"/>
          </a:p>
        </p:txBody>
      </p:sp>
      <p:sp>
        <p:nvSpPr>
          <p:cNvPr id="5" name="Footer Placeholder 4"/>
          <p:cNvSpPr>
            <a:spLocks noGrp="1"/>
          </p:cNvSpPr>
          <p:nvPr>
            <p:ph type="ftr" sz="quarter" idx="11"/>
          </p:nvPr>
        </p:nvSpPr>
        <p:spPr/>
        <p:txBody>
          <a:bodyPr/>
          <a:lstStyle/>
          <a:p>
            <a:r>
              <a:rPr lang="en-US"/>
              <a:t>RNN &amp; LSTM v2.a</a:t>
            </a:r>
          </a:p>
        </p:txBody>
      </p:sp>
      <p:sp>
        <p:nvSpPr>
          <p:cNvPr id="6" name="Slide Number Placeholder 5"/>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365348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F8278D-5C5D-4A74-81DF-8AFC088741D1}" type="datetime1">
              <a:rPr lang="en-US" smtClean="0"/>
              <a:t>5/31/2022</a:t>
            </a:fld>
            <a:endParaRPr lang="en-US"/>
          </a:p>
        </p:txBody>
      </p:sp>
      <p:sp>
        <p:nvSpPr>
          <p:cNvPr id="6" name="Footer Placeholder 5"/>
          <p:cNvSpPr>
            <a:spLocks noGrp="1"/>
          </p:cNvSpPr>
          <p:nvPr>
            <p:ph type="ftr" sz="quarter" idx="11"/>
          </p:nvPr>
        </p:nvSpPr>
        <p:spPr/>
        <p:txBody>
          <a:bodyPr/>
          <a:lstStyle/>
          <a:p>
            <a:r>
              <a:rPr lang="en-US"/>
              <a:t>RNN &amp; LSTM v2.a</a:t>
            </a:r>
          </a:p>
        </p:txBody>
      </p:sp>
      <p:sp>
        <p:nvSpPr>
          <p:cNvPr id="7" name="Slide Number Placeholder 6"/>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210559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90F4D6-8B24-469D-AF6F-A566436D13F7}" type="datetime1">
              <a:rPr lang="en-US" smtClean="0"/>
              <a:t>5/31/2022</a:t>
            </a:fld>
            <a:endParaRPr lang="en-US"/>
          </a:p>
        </p:txBody>
      </p:sp>
      <p:sp>
        <p:nvSpPr>
          <p:cNvPr id="8" name="Footer Placeholder 7"/>
          <p:cNvSpPr>
            <a:spLocks noGrp="1"/>
          </p:cNvSpPr>
          <p:nvPr>
            <p:ph type="ftr" sz="quarter" idx="11"/>
          </p:nvPr>
        </p:nvSpPr>
        <p:spPr/>
        <p:txBody>
          <a:bodyPr/>
          <a:lstStyle/>
          <a:p>
            <a:r>
              <a:rPr lang="en-US"/>
              <a:t>RNN &amp; LSTM v2.a</a:t>
            </a:r>
          </a:p>
        </p:txBody>
      </p:sp>
      <p:sp>
        <p:nvSpPr>
          <p:cNvPr id="9" name="Slide Number Placeholder 8"/>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18284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9CA6F4-16AC-4514-8BAA-49AAE1719009}" type="datetime1">
              <a:rPr lang="en-US" smtClean="0"/>
              <a:t>5/31/2022</a:t>
            </a:fld>
            <a:endParaRPr lang="en-US"/>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394632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767B2-3E0D-48AF-940D-5D024F0766BA}" type="datetime1">
              <a:rPr lang="en-US" smtClean="0"/>
              <a:t>5/31/2022</a:t>
            </a:fld>
            <a:endParaRPr lang="en-US"/>
          </a:p>
        </p:txBody>
      </p:sp>
      <p:sp>
        <p:nvSpPr>
          <p:cNvPr id="3" name="Footer Placeholder 2"/>
          <p:cNvSpPr>
            <a:spLocks noGrp="1"/>
          </p:cNvSpPr>
          <p:nvPr>
            <p:ph type="ftr" sz="quarter" idx="11"/>
          </p:nvPr>
        </p:nvSpPr>
        <p:spPr/>
        <p:txBody>
          <a:bodyPr/>
          <a:lstStyle/>
          <a:p>
            <a:r>
              <a:rPr lang="en-US"/>
              <a:t>RNN &amp; LSTM v2.a</a:t>
            </a:r>
          </a:p>
        </p:txBody>
      </p:sp>
      <p:sp>
        <p:nvSpPr>
          <p:cNvPr id="4" name="Slide Number Placeholder 3"/>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101071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44D2D9-6BD1-47F3-AAB5-834D179B4EF9}" type="datetime1">
              <a:rPr lang="en-US" smtClean="0"/>
              <a:t>5/31/2022</a:t>
            </a:fld>
            <a:endParaRPr lang="en-US"/>
          </a:p>
        </p:txBody>
      </p:sp>
      <p:sp>
        <p:nvSpPr>
          <p:cNvPr id="6" name="Footer Placeholder 5"/>
          <p:cNvSpPr>
            <a:spLocks noGrp="1"/>
          </p:cNvSpPr>
          <p:nvPr>
            <p:ph type="ftr" sz="quarter" idx="11"/>
          </p:nvPr>
        </p:nvSpPr>
        <p:spPr/>
        <p:txBody>
          <a:bodyPr/>
          <a:lstStyle/>
          <a:p>
            <a:r>
              <a:rPr lang="en-US"/>
              <a:t>RNN &amp; LSTM v2.a</a:t>
            </a:r>
          </a:p>
        </p:txBody>
      </p:sp>
      <p:sp>
        <p:nvSpPr>
          <p:cNvPr id="7" name="Slide Number Placeholder 6"/>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1940823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302CD2-23CC-4FEA-85B3-19F19E6A0650}" type="datetime1">
              <a:rPr lang="en-US" smtClean="0"/>
              <a:t>5/31/2022</a:t>
            </a:fld>
            <a:endParaRPr lang="en-US"/>
          </a:p>
        </p:txBody>
      </p:sp>
      <p:sp>
        <p:nvSpPr>
          <p:cNvPr id="6" name="Footer Placeholder 5"/>
          <p:cNvSpPr>
            <a:spLocks noGrp="1"/>
          </p:cNvSpPr>
          <p:nvPr>
            <p:ph type="ftr" sz="quarter" idx="11"/>
          </p:nvPr>
        </p:nvSpPr>
        <p:spPr/>
        <p:txBody>
          <a:bodyPr/>
          <a:lstStyle/>
          <a:p>
            <a:r>
              <a:rPr lang="en-US"/>
              <a:t>RNN &amp; LSTM v2.a</a:t>
            </a:r>
          </a:p>
        </p:txBody>
      </p:sp>
      <p:sp>
        <p:nvSpPr>
          <p:cNvPr id="7" name="Slide Number Placeholder 6"/>
          <p:cNvSpPr>
            <a:spLocks noGrp="1"/>
          </p:cNvSpPr>
          <p:nvPr>
            <p:ph type="sldNum" sz="quarter" idx="12"/>
          </p:nvPr>
        </p:nvSpPr>
        <p:spPr/>
        <p:txBody>
          <a:bodyPr/>
          <a:lstStyle/>
          <a:p>
            <a:fld id="{7C12A529-2220-4038-9210-A21DB7BAEFCE}" type="slidenum">
              <a:rPr lang="en-US" smtClean="0"/>
              <a:t>‹#›</a:t>
            </a:fld>
            <a:endParaRPr lang="en-US"/>
          </a:p>
        </p:txBody>
      </p:sp>
    </p:spTree>
    <p:extLst>
      <p:ext uri="{BB962C8B-B14F-4D97-AF65-F5344CB8AC3E}">
        <p14:creationId xmlns:p14="http://schemas.microsoft.com/office/powerpoint/2010/main" val="248973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C95AB-70BA-4D80-90BE-5D2E8CA25C2D}" type="datetime1">
              <a:rPr lang="en-US" smtClean="0"/>
              <a:t>5/31/2022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RNN &amp; LSTM v2.a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2A529-2220-4038-9210-A21DB7BAEFCE}" type="slidenum">
              <a:rPr lang="en-US" smtClean="0"/>
              <a:t>‹#›</a:t>
            </a:fld>
            <a:endParaRPr lang="en-US"/>
          </a:p>
        </p:txBody>
      </p:sp>
    </p:spTree>
    <p:extLst>
      <p:ext uri="{BB962C8B-B14F-4D97-AF65-F5344CB8AC3E}">
        <p14:creationId xmlns:p14="http://schemas.microsoft.com/office/powerpoint/2010/main" val="90057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Recurrent_neural_networ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n.wikipedia.org/wiki/Long_short-term_memor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hyperlink" Target="https://scholar.google.co.uk/citations?user=NkzyCvUAAAAJ&amp;hl=en&amp;oi=sra" TargetMode="External"/><Relationship Id="rId13" Type="http://schemas.openxmlformats.org/officeDocument/2006/relationships/hyperlink" Target="https://theneuralperspective.com/2016/11/20/recurrent-neural-networks-rnn-part-3-encoder-decoder/" TargetMode="External"/><Relationship Id="rId18" Type="http://schemas.openxmlformats.org/officeDocument/2006/relationships/hyperlink" Target="https://chunml.github.io/ChunML.github.io/project/Sequence-To-Sequence/" TargetMode="External"/><Relationship Id="rId26" Type="http://schemas.openxmlformats.org/officeDocument/2006/relationships/hyperlink" Target="https://karanalytics.wordpress.com/2017/06/06/sequence-modelling-using-deep-learning/" TargetMode="External"/><Relationship Id="rId3" Type="http://schemas.openxmlformats.org/officeDocument/2006/relationships/hyperlink" Target="http://www.cv-foundation.org/openaccess/content_cvpr_2015/html/Long_Fully_Convolutional_Networks_2015_CVPR_paper.html" TargetMode="External"/><Relationship Id="rId21" Type="http://schemas.openxmlformats.org/officeDocument/2006/relationships/hyperlink" Target="https://www.quora.com/What-is-the-meaning-of-%E2%80%9CThe-number-of-units-in-the-LSTM-cell" TargetMode="External"/><Relationship Id="rId7" Type="http://schemas.openxmlformats.org/officeDocument/2006/relationships/hyperlink" Target="https://scholar.google.co.uk/citations?user=x04W_mMAAAAJ&amp;hl=en&amp;oi=sra" TargetMode="External"/><Relationship Id="rId12" Type="http://schemas.openxmlformats.org/officeDocument/2006/relationships/hyperlink" Target="https://theneuralperspective.com/tag/tutorials/" TargetMode="External"/><Relationship Id="rId17" Type="http://schemas.openxmlformats.org/officeDocument/2006/relationships/hyperlink" Target="https://google.github.io/seq2seq/nmt/" TargetMode="External"/><Relationship Id="rId25" Type="http://schemas.openxmlformats.org/officeDocument/2006/relationships/hyperlink" Target="https://blog.aidangomez.ca/2016/04/17/Backpropogating-an-LSTM-A-Numerical-Example/" TargetMode="External"/><Relationship Id="rId2" Type="http://schemas.openxmlformats.org/officeDocument/2006/relationships/hyperlink" Target="http://www.deeplearningbook.org/" TargetMode="External"/><Relationship Id="rId16" Type="http://schemas.openxmlformats.org/officeDocument/2006/relationships/hyperlink" Target="https://medium.com/towards-data-science/lstm-by-example-using-tensorflow-feb0c1968537" TargetMode="External"/><Relationship Id="rId20" Type="http://schemas.openxmlformats.org/officeDocument/2006/relationships/hyperlink" Target="https://datascience.stackexchange.com/questions/10615/number-of-parameters-in-an-lstm-model" TargetMode="External"/><Relationship Id="rId1" Type="http://schemas.openxmlformats.org/officeDocument/2006/relationships/slideLayout" Target="../slideLayouts/slideLayout2.xml"/><Relationship Id="rId6" Type="http://schemas.openxmlformats.org/officeDocument/2006/relationships/hyperlink" Target="http://papers.nips.cc/paper/5346-sequence-to-sequence-learning-with-neural" TargetMode="External"/><Relationship Id="rId11" Type="http://schemas.openxmlformats.org/officeDocument/2006/relationships/hyperlink" Target="https://github.com/terryum/awesome-deep-learning-papers" TargetMode="External"/><Relationship Id="rId24" Type="http://schemas.openxmlformats.org/officeDocument/2006/relationships/hyperlink" Target="https://medium.com/@aidangomez/let-s-do-this-f9b699de31d9" TargetMode="External"/><Relationship Id="rId5" Type="http://schemas.openxmlformats.org/officeDocument/2006/relationships/hyperlink" Target="https://scholar.google.co.uk/citations?user=bh-uRFMAAAAJ&amp;hl=en&amp;oi=sra" TargetMode="External"/><Relationship Id="rId15" Type="http://schemas.openxmlformats.org/officeDocument/2006/relationships/hyperlink" Target="https://indico.io/blog/sequence-modeling-neuralnets-part1/" TargetMode="External"/><Relationship Id="rId23" Type="http://schemas.openxmlformats.org/officeDocument/2006/relationships/hyperlink" Target="http://kbullaughey.github.io/lstm-play/lstm" TargetMode="External"/><Relationship Id="rId10" Type="http://schemas.openxmlformats.org/officeDocument/2006/relationships/hyperlink" Target="http://colah.github.io/posts/2015-08-Understanding-LSTMs/" TargetMode="External"/><Relationship Id="rId19" Type="http://schemas.openxmlformats.org/officeDocument/2006/relationships/hyperlink" Target="https://stackoverflow.com/questions/38080035/how-to-calculate-the-number-of-parameters-of-an-lstm-network" TargetMode="External"/><Relationship Id="rId4" Type="http://schemas.openxmlformats.org/officeDocument/2006/relationships/hyperlink" Target="https://scholar.google.co.uk/citations?user=-ltRSM0AAAAJ&amp;hl=en&amp;oi=sra" TargetMode="External"/><Relationship Id="rId9" Type="http://schemas.openxmlformats.org/officeDocument/2006/relationships/hyperlink" Target="https://scholar.google.co.uk/citations?user=vfT6-XIAAAAJ&amp;hl=en&amp;oi=sra" TargetMode="External"/><Relationship Id="rId14" Type="http://schemas.openxmlformats.org/officeDocument/2006/relationships/hyperlink" Target="https://arxiv.org/pdf/1703.01619.pdf" TargetMode="External"/><Relationship Id="rId22" Type="http://schemas.openxmlformats.org/officeDocument/2006/relationships/hyperlink" Target="https://www.quora.com/In-LSTM-how-do-you-figure-out-what-size-the-weights-are-supposed-to-be" TargetMode="External"/><Relationship Id="rId27" Type="http://schemas.openxmlformats.org/officeDocument/2006/relationships/hyperlink" Target="http://monik.in/a-noobs-guide-to-implementing-rnn-lstm-using-tensorflow/"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arxiv.org/pdf/1406.1078v3.pdf"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24.bin"/><Relationship Id="rId18" Type="http://schemas.openxmlformats.org/officeDocument/2006/relationships/image" Target="../media/image56.wmf"/><Relationship Id="rId3" Type="http://schemas.openxmlformats.org/officeDocument/2006/relationships/notesSlide" Target="../notesSlides/notesSlide30.xml"/><Relationship Id="rId7" Type="http://schemas.openxmlformats.org/officeDocument/2006/relationships/oleObject" Target="../embeddings/oleObject21.bin"/><Relationship Id="rId12" Type="http://schemas.openxmlformats.org/officeDocument/2006/relationships/image" Target="../media/image53.wmf"/><Relationship Id="rId17" Type="http://schemas.openxmlformats.org/officeDocument/2006/relationships/oleObject" Target="../embeddings/oleObject26.bin"/><Relationship Id="rId2" Type="http://schemas.openxmlformats.org/officeDocument/2006/relationships/slideLayout" Target="../slideLayouts/slideLayout2.xml"/><Relationship Id="rId16" Type="http://schemas.openxmlformats.org/officeDocument/2006/relationships/image" Target="../media/image55.wmf"/><Relationship Id="rId20" Type="http://schemas.openxmlformats.org/officeDocument/2006/relationships/image" Target="../media/image57.wmf"/><Relationship Id="rId1" Type="http://schemas.openxmlformats.org/officeDocument/2006/relationships/vmlDrawing" Target="../drawings/vmlDrawing13.vml"/><Relationship Id="rId6" Type="http://schemas.openxmlformats.org/officeDocument/2006/relationships/image" Target="../media/image50.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52.wmf"/><Relationship Id="rId19" Type="http://schemas.openxmlformats.org/officeDocument/2006/relationships/oleObject" Target="../embeddings/oleObject27.bin"/><Relationship Id="rId4" Type="http://schemas.openxmlformats.org/officeDocument/2006/relationships/image" Target="../media/image58.png"/><Relationship Id="rId9" Type="http://schemas.openxmlformats.org/officeDocument/2006/relationships/oleObject" Target="../embeddings/oleObject22.bin"/><Relationship Id="rId14" Type="http://schemas.openxmlformats.org/officeDocument/2006/relationships/image" Target="../media/image54.wmf"/></Relationships>
</file>

<file path=ppt/slides/_rels/slide106.xml.rels><?xml version="1.0" encoding="UTF-8" standalone="yes"?>
<Relationships xmlns="http://schemas.openxmlformats.org/package/2006/relationships"><Relationship Id="rId13" Type="http://schemas.openxmlformats.org/officeDocument/2006/relationships/oleObject" Target="../embeddings/oleObject33.bin"/><Relationship Id="rId18" Type="http://schemas.openxmlformats.org/officeDocument/2006/relationships/image" Target="../media/image66.wmf"/><Relationship Id="rId26" Type="http://schemas.openxmlformats.org/officeDocument/2006/relationships/image" Target="../media/image70.wmf"/><Relationship Id="rId39" Type="http://schemas.openxmlformats.org/officeDocument/2006/relationships/oleObject" Target="../embeddings/oleObject46.bin"/><Relationship Id="rId21" Type="http://schemas.openxmlformats.org/officeDocument/2006/relationships/oleObject" Target="../embeddings/oleObject37.bin"/><Relationship Id="rId34" Type="http://schemas.openxmlformats.org/officeDocument/2006/relationships/image" Target="../media/image74.wmf"/><Relationship Id="rId7" Type="http://schemas.openxmlformats.org/officeDocument/2006/relationships/oleObject" Target="../embeddings/oleObject30.bin"/><Relationship Id="rId12" Type="http://schemas.openxmlformats.org/officeDocument/2006/relationships/image" Target="../media/image63.wmf"/><Relationship Id="rId17" Type="http://schemas.openxmlformats.org/officeDocument/2006/relationships/oleObject" Target="../embeddings/oleObject35.bin"/><Relationship Id="rId25" Type="http://schemas.openxmlformats.org/officeDocument/2006/relationships/oleObject" Target="../embeddings/oleObject39.bin"/><Relationship Id="rId33" Type="http://schemas.openxmlformats.org/officeDocument/2006/relationships/oleObject" Target="../embeddings/oleObject43.bin"/><Relationship Id="rId38" Type="http://schemas.openxmlformats.org/officeDocument/2006/relationships/image" Target="../media/image76.wmf"/><Relationship Id="rId2" Type="http://schemas.openxmlformats.org/officeDocument/2006/relationships/slideLayout" Target="../slideLayouts/slideLayout2.xml"/><Relationship Id="rId16" Type="http://schemas.openxmlformats.org/officeDocument/2006/relationships/image" Target="../media/image65.wmf"/><Relationship Id="rId20" Type="http://schemas.openxmlformats.org/officeDocument/2006/relationships/image" Target="../media/image67.wmf"/><Relationship Id="rId29" Type="http://schemas.openxmlformats.org/officeDocument/2006/relationships/oleObject" Target="../embeddings/oleObject41.bin"/><Relationship Id="rId1" Type="http://schemas.openxmlformats.org/officeDocument/2006/relationships/vmlDrawing" Target="../drawings/vmlDrawing14.vml"/><Relationship Id="rId6" Type="http://schemas.openxmlformats.org/officeDocument/2006/relationships/image" Target="../media/image60.wmf"/><Relationship Id="rId11" Type="http://schemas.openxmlformats.org/officeDocument/2006/relationships/oleObject" Target="../embeddings/oleObject32.bin"/><Relationship Id="rId24" Type="http://schemas.openxmlformats.org/officeDocument/2006/relationships/image" Target="../media/image69.wmf"/><Relationship Id="rId32" Type="http://schemas.openxmlformats.org/officeDocument/2006/relationships/image" Target="../media/image73.wmf"/><Relationship Id="rId37" Type="http://schemas.openxmlformats.org/officeDocument/2006/relationships/oleObject" Target="../embeddings/oleObject45.bin"/><Relationship Id="rId40" Type="http://schemas.openxmlformats.org/officeDocument/2006/relationships/image" Target="../media/image77.wmf"/><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38.bin"/><Relationship Id="rId28" Type="http://schemas.openxmlformats.org/officeDocument/2006/relationships/image" Target="../media/image71.wmf"/><Relationship Id="rId36" Type="http://schemas.openxmlformats.org/officeDocument/2006/relationships/image" Target="../media/image75.wmf"/><Relationship Id="rId10" Type="http://schemas.openxmlformats.org/officeDocument/2006/relationships/image" Target="../media/image62.wmf"/><Relationship Id="rId19" Type="http://schemas.openxmlformats.org/officeDocument/2006/relationships/oleObject" Target="../embeddings/oleObject36.bin"/><Relationship Id="rId31" Type="http://schemas.openxmlformats.org/officeDocument/2006/relationships/oleObject" Target="../embeddings/oleObject42.bin"/><Relationship Id="rId4" Type="http://schemas.openxmlformats.org/officeDocument/2006/relationships/image" Target="../media/image59.wmf"/><Relationship Id="rId9" Type="http://schemas.openxmlformats.org/officeDocument/2006/relationships/oleObject" Target="../embeddings/oleObject31.bin"/><Relationship Id="rId14" Type="http://schemas.openxmlformats.org/officeDocument/2006/relationships/image" Target="../media/image64.wmf"/><Relationship Id="rId22" Type="http://schemas.openxmlformats.org/officeDocument/2006/relationships/image" Target="../media/image68.wmf"/><Relationship Id="rId27" Type="http://schemas.openxmlformats.org/officeDocument/2006/relationships/oleObject" Target="../embeddings/oleObject40.bin"/><Relationship Id="rId30" Type="http://schemas.openxmlformats.org/officeDocument/2006/relationships/image" Target="../media/image72.wmf"/><Relationship Id="rId35" Type="http://schemas.openxmlformats.org/officeDocument/2006/relationships/oleObject" Target="../embeddings/oleObject44.bin"/><Relationship Id="rId8" Type="http://schemas.openxmlformats.org/officeDocument/2006/relationships/image" Target="../media/image61.wmf"/><Relationship Id="rId3" Type="http://schemas.openxmlformats.org/officeDocument/2006/relationships/oleObject" Target="../embeddings/oleObject28.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image" Target="../media/image81.png"/><Relationship Id="rId7"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8.bin"/><Relationship Id="rId5" Type="http://schemas.openxmlformats.org/officeDocument/2006/relationships/image" Target="../media/image78.wmf"/><Relationship Id="rId4" Type="http://schemas.openxmlformats.org/officeDocument/2006/relationships/oleObject" Target="../embeddings/oleObject47.bin"/><Relationship Id="rId9" Type="http://schemas.openxmlformats.org/officeDocument/2006/relationships/image" Target="../media/image80.w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81.png"/><Relationship Id="rId4" Type="http://schemas.openxmlformats.org/officeDocument/2006/relationships/image" Target="../media/image82.wmf"/></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cse.cuhk.edu.hk/~khwong/www2/cmsc5707/5707_likelihood.pptx"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4.wmf"/><Relationship Id="rId5" Type="http://schemas.openxmlformats.org/officeDocument/2006/relationships/oleObject" Target="../embeddings/oleObject52.bin"/><Relationship Id="rId4" Type="http://schemas.openxmlformats.org/officeDocument/2006/relationships/image" Target="../media/image83.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86.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55.bin"/><Relationship Id="rId7" Type="http://schemas.openxmlformats.org/officeDocument/2006/relationships/image" Target="../media/image81.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8.wmf"/><Relationship Id="rId5" Type="http://schemas.openxmlformats.org/officeDocument/2006/relationships/oleObject" Target="../embeddings/oleObject56.bin"/><Relationship Id="rId4" Type="http://schemas.openxmlformats.org/officeDocument/2006/relationships/image" Target="../media/image87.wmf"/></Relationships>
</file>

<file path=ppt/slides/_rels/slide114.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90.wmf"/><Relationship Id="rId5" Type="http://schemas.openxmlformats.org/officeDocument/2006/relationships/oleObject" Target="../embeddings/oleObject58.bin"/><Relationship Id="rId4" Type="http://schemas.openxmlformats.org/officeDocument/2006/relationships/image" Target="../media/image89.wmf"/></Relationships>
</file>

<file path=ppt/slides/_rels/slide115.xml.rels><?xml version="1.0" encoding="UTF-8" standalone="yes"?>
<Relationships xmlns="http://schemas.openxmlformats.org/package/2006/relationships"><Relationship Id="rId8" Type="http://schemas.openxmlformats.org/officeDocument/2006/relationships/hyperlink" Target="https://rdipietro.github.io/friendly-intro-to-cross-entropy-loss/" TargetMode="External"/><Relationship Id="rId3" Type="http://schemas.openxmlformats.org/officeDocument/2006/relationships/oleObject" Target="../embeddings/oleObject60.bin"/><Relationship Id="rId7" Type="http://schemas.openxmlformats.org/officeDocument/2006/relationships/hyperlink" Target="https://en.wikipedia.org/wiki/Cross_entropy" TargetMode="Externa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93.wmf"/><Relationship Id="rId5" Type="http://schemas.openxmlformats.org/officeDocument/2006/relationships/oleObject" Target="../embeddings/oleObject61.bin"/><Relationship Id="rId4" Type="http://schemas.openxmlformats.org/officeDocument/2006/relationships/image" Target="../media/image92.wmf"/></Relationships>
</file>

<file path=ppt/slides/_rels/slide116.xml.rels><?xml version="1.0" encoding="UTF-8" standalone="yes"?>
<Relationships xmlns="http://schemas.openxmlformats.org/package/2006/relationships"><Relationship Id="rId3" Type="http://schemas.openxmlformats.org/officeDocument/2006/relationships/hyperlink" Target="https://en.wikipedia.org/wiki/Kullback%E2%80%93Leibler_divergence" TargetMode="Externa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94.wmf"/><Relationship Id="rId4" Type="http://schemas.openxmlformats.org/officeDocument/2006/relationships/oleObject" Target="../embeddings/oleObject62.bin"/></Relationships>
</file>

<file path=ppt/slides/_rels/slide117.xml.rels><?xml version="1.0" encoding="UTF-8" standalone="yes"?>
<Relationships xmlns="http://schemas.openxmlformats.org/package/2006/relationships"><Relationship Id="rId8" Type="http://schemas.openxmlformats.org/officeDocument/2006/relationships/hyperlink" Target="https://en.wikipedia.org/wiki/Activation_function" TargetMode="External"/><Relationship Id="rId3" Type="http://schemas.openxmlformats.org/officeDocument/2006/relationships/hyperlink" Target="https://en.wikipedia.org/wiki/Artificial_neural_network" TargetMode="External"/><Relationship Id="rId7" Type="http://schemas.openxmlformats.org/officeDocument/2006/relationships/hyperlink" Target="https://en.wikipedia.org/wiki/Error_function" TargetMode="External"/><Relationship Id="rId12" Type="http://schemas.openxmlformats.org/officeDocument/2006/relationships/image" Target="../media/image12.png"/><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2.xml"/><Relationship Id="rId6" Type="http://schemas.openxmlformats.org/officeDocument/2006/relationships/hyperlink" Target="https://en.wikipedia.org/wiki/Gradient" TargetMode="External"/><Relationship Id="rId11" Type="http://schemas.openxmlformats.org/officeDocument/2006/relationships/hyperlink" Target="https://en.wikipedia.org/wiki/Vanishing_gradient_problem" TargetMode="External"/><Relationship Id="rId5" Type="http://schemas.openxmlformats.org/officeDocument/2006/relationships/hyperlink" Target="https://en.wikipedia.org/wiki/Backpropagation" TargetMode="External"/><Relationship Id="rId10" Type="http://schemas.openxmlformats.org/officeDocument/2006/relationships/hyperlink" Target="https://en.wikipedia.org/wiki/Chain_rule" TargetMode="External"/><Relationship Id="rId4" Type="http://schemas.openxmlformats.org/officeDocument/2006/relationships/hyperlink" Target="https://en.wikipedia.org/wiki/Stochastic_gradient_descent" TargetMode="External"/><Relationship Id="rId9" Type="http://schemas.openxmlformats.org/officeDocument/2006/relationships/hyperlink" Target="https://en.wikipedia.org/wiki/Hyperbolic_tangent" TargetMode="External"/></Relationships>
</file>

<file path=ppt/slides/_rels/slide118.xml.rels><?xml version="1.0" encoding="UTF-8" standalone="yes"?>
<Relationships xmlns="http://schemas.openxmlformats.org/package/2006/relationships"><Relationship Id="rId8" Type="http://schemas.openxmlformats.org/officeDocument/2006/relationships/hyperlink" Target="https://en.wikipedia.org/wiki/Deep_belief_network" TargetMode="External"/><Relationship Id="rId13" Type="http://schemas.openxmlformats.org/officeDocument/2006/relationships/hyperlink" Target="https://en.wikipedia.org/wiki/Generative_model" TargetMode="External"/><Relationship Id="rId18" Type="http://schemas.openxmlformats.org/officeDocument/2006/relationships/hyperlink" Target="https://en.wikipedia.org/wiki/Recurrent_neural_network" TargetMode="External"/><Relationship Id="rId3" Type="http://schemas.openxmlformats.org/officeDocument/2006/relationships/hyperlink" Target="https://en.wikipedia.org/wiki/Unsupervised_learning" TargetMode="External"/><Relationship Id="rId21" Type="http://schemas.openxmlformats.org/officeDocument/2006/relationships/hyperlink" Target="https://en.wikipedia.org/wiki/Handwriting_recognition" TargetMode="External"/><Relationship Id="rId7" Type="http://schemas.openxmlformats.org/officeDocument/2006/relationships/hyperlink" Target="https://en.wikipedia.org/wiki/Back-propagation" TargetMode="External"/><Relationship Id="rId12" Type="http://schemas.openxmlformats.org/officeDocument/2006/relationships/hyperlink" Target="https://en.wikipedia.org/wiki/Log_likelihood" TargetMode="External"/><Relationship Id="rId17" Type="http://schemas.openxmlformats.org/officeDocument/2006/relationships/hyperlink" Target="https://en.wikipedia.org/wiki/Long_short-term_memory" TargetMode="External"/><Relationship Id="rId2" Type="http://schemas.openxmlformats.org/officeDocument/2006/relationships/hyperlink" Target="https://en.wikipedia.org/wiki/J%C3%BCrgen_Schmidhuber" TargetMode="External"/><Relationship Id="rId16" Type="http://schemas.openxmlformats.org/officeDocument/2006/relationships/hyperlink" Target="https://en.wikipedia.org/wiki/Deep_learning" TargetMode="External"/><Relationship Id="rId20" Type="http://schemas.openxmlformats.org/officeDocument/2006/relationships/hyperlink" Target="https://en.wikipedia.org/wiki/Vanishing_gradient_problem#cite_note-lstm-6" TargetMode="External"/><Relationship Id="rId1" Type="http://schemas.openxmlformats.org/officeDocument/2006/relationships/slideLayout" Target="../slideLayouts/slideLayout2.xml"/><Relationship Id="rId6" Type="http://schemas.openxmlformats.org/officeDocument/2006/relationships/hyperlink" Target="https://en.wikipedia.org/wiki/Feature_detection_(nervous_system)" TargetMode="External"/><Relationship Id="rId11" Type="http://schemas.openxmlformats.org/officeDocument/2006/relationships/hyperlink" Target="https://en.wikipedia.org/wiki/Lower_bound" TargetMode="External"/><Relationship Id="rId5" Type="http://schemas.openxmlformats.org/officeDocument/2006/relationships/hyperlink" Target="https://en.wikipedia.org/wiki/Vanishing_gradient_problem#cite_note-SCHMID1992-3" TargetMode="External"/><Relationship Id="rId15" Type="http://schemas.openxmlformats.org/officeDocument/2006/relationships/hyperlink" Target="https://en.wikipedia.org/wiki/Vanishing_gradient_problem#cite_note-5" TargetMode="External"/><Relationship Id="rId23" Type="http://schemas.openxmlformats.org/officeDocument/2006/relationships/hyperlink" Target="https://en.wikipedia.org/wiki/Vanishing_gradient_problem#cite_note-8" TargetMode="External"/><Relationship Id="rId10" Type="http://schemas.openxmlformats.org/officeDocument/2006/relationships/hyperlink" Target="https://en.wikipedia.org/wiki/Restricted_Boltzmann_machine" TargetMode="External"/><Relationship Id="rId19" Type="http://schemas.openxmlformats.org/officeDocument/2006/relationships/hyperlink" Target="https://en.wikipedia.org/wiki/Sepp_Hochreiter" TargetMode="External"/><Relationship Id="rId4" Type="http://schemas.openxmlformats.org/officeDocument/2006/relationships/hyperlink" Target="https://en.wikipedia.org/wiki/Backpropagation" TargetMode="External"/><Relationship Id="rId9" Type="http://schemas.openxmlformats.org/officeDocument/2006/relationships/hyperlink" Target="https://en.wikipedia.org/wiki/Latent_variable" TargetMode="External"/><Relationship Id="rId14" Type="http://schemas.openxmlformats.org/officeDocument/2006/relationships/hyperlink" Target="https://en.wikipedia.org/wiki/Vanishing_gradient_problem#cite_note-hinton2006-4" TargetMode="External"/><Relationship Id="rId22" Type="http://schemas.openxmlformats.org/officeDocument/2006/relationships/hyperlink" Target="https://en.wikipedia.org/wiki/Vanishing_gradient_problem#cite_note-7"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hyperlink" Target="ftp://ftp.idsia.ch/pub/juergen/TimeCount-IJCNN2000.pdf"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hyperlink" Target="http://arxiv.org/pdf/1406.1078v3.pdf" TargetMode="External"/><Relationship Id="rId1" Type="http://schemas.openxmlformats.org/officeDocument/2006/relationships/slideLayout" Target="../slideLayouts/slideLayout2.xml"/><Relationship Id="rId6" Type="http://schemas.openxmlformats.org/officeDocument/2006/relationships/hyperlink" Target="https://towardsdatascience.com/illustrated-guide-to-lstms-and-gru-s-a-step-by-step-explanation-44e9eb85bf21" TargetMode="External"/><Relationship Id="rId5" Type="http://schemas.openxmlformats.org/officeDocument/2006/relationships/hyperlink" Target="http://jmlr.org/proceedings/papers/v37/jozefowicz15.pdf" TargetMode="External"/><Relationship Id="rId4" Type="http://schemas.openxmlformats.org/officeDocument/2006/relationships/hyperlink" Target="http://arxiv.org/pdf/1503.04069.pdf" TargetMode="External"/></Relationships>
</file>

<file path=ppt/slides/_rels/slide123.xml.rels><?xml version="1.0" encoding="UTF-8" standalone="yes"?>
<Relationships xmlns="http://schemas.openxmlformats.org/package/2006/relationships"><Relationship Id="rId8" Type="http://schemas.openxmlformats.org/officeDocument/2006/relationships/hyperlink" Target="https://en.wikipedia.org/wiki/Deep_belief_network" TargetMode="External"/><Relationship Id="rId13" Type="http://schemas.openxmlformats.org/officeDocument/2006/relationships/hyperlink" Target="https://en.wikipedia.org/wiki/Generative_model" TargetMode="External"/><Relationship Id="rId18" Type="http://schemas.openxmlformats.org/officeDocument/2006/relationships/hyperlink" Target="https://en.wikipedia.org/wiki/Recurrent_neural_network" TargetMode="External"/><Relationship Id="rId3" Type="http://schemas.openxmlformats.org/officeDocument/2006/relationships/hyperlink" Target="https://en.wikipedia.org/wiki/Unsupervised_learning" TargetMode="External"/><Relationship Id="rId21" Type="http://schemas.openxmlformats.org/officeDocument/2006/relationships/hyperlink" Target="https://en.wikipedia.org/wiki/Handwriting_recognition" TargetMode="External"/><Relationship Id="rId7" Type="http://schemas.openxmlformats.org/officeDocument/2006/relationships/hyperlink" Target="https://en.wikipedia.org/wiki/Back-propagation" TargetMode="External"/><Relationship Id="rId12" Type="http://schemas.openxmlformats.org/officeDocument/2006/relationships/hyperlink" Target="https://en.wikipedia.org/wiki/Log_likelihood" TargetMode="External"/><Relationship Id="rId17" Type="http://schemas.openxmlformats.org/officeDocument/2006/relationships/hyperlink" Target="https://en.wikipedia.org/wiki/Long_short-term_memory" TargetMode="External"/><Relationship Id="rId2" Type="http://schemas.openxmlformats.org/officeDocument/2006/relationships/hyperlink" Target="https://en.wikipedia.org/wiki/J%C3%BCrgen_Schmidhuber" TargetMode="External"/><Relationship Id="rId16" Type="http://schemas.openxmlformats.org/officeDocument/2006/relationships/hyperlink" Target="https://en.wikipedia.org/wiki/Deep_learning" TargetMode="External"/><Relationship Id="rId20" Type="http://schemas.openxmlformats.org/officeDocument/2006/relationships/hyperlink" Target="https://en.wikipedia.org/wiki/Vanishing_gradient_problem#cite_note-lstm-6" TargetMode="External"/><Relationship Id="rId1" Type="http://schemas.openxmlformats.org/officeDocument/2006/relationships/slideLayout" Target="../slideLayouts/slideLayout2.xml"/><Relationship Id="rId6" Type="http://schemas.openxmlformats.org/officeDocument/2006/relationships/hyperlink" Target="https://en.wikipedia.org/wiki/Feature_detection_(nervous_system)" TargetMode="External"/><Relationship Id="rId11" Type="http://schemas.openxmlformats.org/officeDocument/2006/relationships/hyperlink" Target="https://en.wikipedia.org/wiki/Lower_bound" TargetMode="External"/><Relationship Id="rId5" Type="http://schemas.openxmlformats.org/officeDocument/2006/relationships/hyperlink" Target="https://en.wikipedia.org/wiki/Vanishing_gradient_problem#cite_note-SCHMID1992-3" TargetMode="External"/><Relationship Id="rId15" Type="http://schemas.openxmlformats.org/officeDocument/2006/relationships/hyperlink" Target="https://en.wikipedia.org/wiki/Vanishing_gradient_problem#cite_note-5" TargetMode="External"/><Relationship Id="rId23" Type="http://schemas.openxmlformats.org/officeDocument/2006/relationships/hyperlink" Target="https://en.wikipedia.org/wiki/Vanishing_gradient_problem#cite_note-8" TargetMode="External"/><Relationship Id="rId10" Type="http://schemas.openxmlformats.org/officeDocument/2006/relationships/hyperlink" Target="https://en.wikipedia.org/wiki/Restricted_Boltzmann_machine" TargetMode="External"/><Relationship Id="rId19" Type="http://schemas.openxmlformats.org/officeDocument/2006/relationships/hyperlink" Target="https://en.wikipedia.org/wiki/Sepp_Hochreiter" TargetMode="External"/><Relationship Id="rId4" Type="http://schemas.openxmlformats.org/officeDocument/2006/relationships/hyperlink" Target="https://en.wikipedia.org/wiki/Backpropagation" TargetMode="External"/><Relationship Id="rId9" Type="http://schemas.openxmlformats.org/officeDocument/2006/relationships/hyperlink" Target="https://en.wikipedia.org/wiki/Latent_variable" TargetMode="External"/><Relationship Id="rId14" Type="http://schemas.openxmlformats.org/officeDocument/2006/relationships/hyperlink" Target="https://en.wikipedia.org/wiki/Vanishing_gradient_problem#cite_note-hinton2006-4" TargetMode="External"/><Relationship Id="rId22" Type="http://schemas.openxmlformats.org/officeDocument/2006/relationships/hyperlink" Target="https://en.wikipedia.org/wiki/Vanishing_gradient_problem#cite_note-7" TargetMode="External"/></Relationships>
</file>

<file path=ppt/slides/_rels/slide124.xml.rels><?xml version="1.0" encoding="UTF-8" standalone="yes"?>
<Relationships xmlns="http://schemas.openxmlformats.org/package/2006/relationships"><Relationship Id="rId3" Type="http://schemas.openxmlformats.org/officeDocument/2006/relationships/hyperlink" Target="https://en.wikipedia.org/wiki/Recurrent_neural_network#cite_note-bmm615-25" TargetMode="External"/><Relationship Id="rId7" Type="http://schemas.openxmlformats.org/officeDocument/2006/relationships/image" Target="../media/image100.png"/><Relationship Id="rId2" Type="http://schemas.openxmlformats.org/officeDocument/2006/relationships/hyperlink" Target="https://en.wikipedia.org/wiki/Jeff_Elman" TargetMode="Externa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hyperlink" Target="https://en.wikipedia.org/wiki/Multilayer_perceptron"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Recurrent_neural_networ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hyperlink" Target="http://www.cse.cuhk.edu.hk/~khwong/www2/cmsc5707/5707_likelihood.pptx" TargetMode="External"/><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hackernoon.com/exploding-and-vanishing-gradient-problem-math-behind-the-truth-6bd008df6e25"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Stochastic_gradient_descent" TargetMode="External"/><Relationship Id="rId2" Type="http://schemas.openxmlformats.org/officeDocument/2006/relationships/hyperlink" Target="https://en.wikipedia.org/wiki/Backpropagation"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en.wikipedia.org/wiki/Error_function" TargetMode="External"/><Relationship Id="rId4" Type="http://schemas.openxmlformats.org/officeDocument/2006/relationships/hyperlink" Target="https://en.wikipedia.org/wiki/Gradien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simonwenkel.com/2018/05/15/activation-functions-for-neural-networks.html#softplus" TargetMode="External"/><Relationship Id="rId2" Type="http://schemas.openxmlformats.org/officeDocument/2006/relationships/hyperlink" Target="https://imiloainf.wordpress.com/2013/11/06/rectifier-nonlinearities/"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ong_short-term_memory" TargetMode="External"/><Relationship Id="rId2" Type="http://schemas.openxmlformats.org/officeDocument/2006/relationships/hyperlink" Target="https://en.wikipedia.org/wiki/Recurrent_neural_network" TargetMode="External"/><Relationship Id="rId1" Type="http://schemas.openxmlformats.org/officeDocument/2006/relationships/slideLayout" Target="../slideLayouts/slideLayout2.xml"/><Relationship Id="rId6" Type="http://schemas.openxmlformats.org/officeDocument/2006/relationships/hyperlink" Target="https://towardsdatascience.com/illustrated-guide-to-lstms-and-gru-s-a-step-by-step-explanation-44e9eb85bf21" TargetMode="External"/><Relationship Id="rId5" Type="http://schemas.openxmlformats.org/officeDocument/2006/relationships/hyperlink" Target="https://www.tensorflow.org/tutorials" TargetMode="External"/><Relationship Id="rId4" Type="http://schemas.openxmlformats.org/officeDocument/2006/relationships/hyperlink" Target="https://en.wikipedia.org/wiki/Vanishing_gradient_problem" TargetMode="Externa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Long_short-term_memor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hyperlink" Target="https://en.wikipedia.org/wiki/Long_short-term_memory"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towardsdatascience.com/implementation-of-rnn-lstm-and-gru-a4250bf6c09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towardsdatascience.com/implementation-of-rnn-lstm-and-gru-a4250bf6c090"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towardsdatascience.com/implementation-of-rnn-lstm-and-gru-a4250bf6c090"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cse.cuhk.edu.hk/~khwong/www2/cmsc5707/5707_likelihood.ppt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Recurrent_neural_network"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s://en.wikipedia.org/wiki/Sigmoid_func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olah.github.io/posts/2015-08-Understanding-LSTMs/" TargetMode="External"/><Relationship Id="rId5" Type="http://schemas.openxmlformats.org/officeDocument/2006/relationships/image" Target="../media/image24.png"/><Relationship Id="rId4" Type="http://schemas.openxmlformats.org/officeDocument/2006/relationships/hyperlink" Target="http://www-dsi.ing.unifi.it/~paolo/ps/tnn-94-gradient.pdf"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colah.github.io/posts/2015-08-Understanding-LSTMs/"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s://en.m.wikipedia.org/wiki/Hadamard_product_(matric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tensorflow.org/tutorials/recurrent" TargetMode="External"/><Relationship Id="rId2" Type="http://schemas.openxmlformats.org/officeDocument/2006/relationships/hyperlink" Target="https://en.wikipedia.org/wiki/Recurrent_neural_networ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colah.github.io/posts/2015-08-Understanding-LSTMs/"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colah.github.io/posts/2015-08-Understanding-LSTMs/" TargetMode="External"/></Relationships>
</file>

<file path=ppt/slides/_rels/slide5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hyperlink" Target="http://kvitajakub.github.io/2016/04/14/rnn-diagrams/" TargetMode="External"/><Relationship Id="rId3" Type="http://schemas.openxmlformats.org/officeDocument/2006/relationships/notesSlide" Target="../notesSlides/notesSlide12.xml"/><Relationship Id="rId7" Type="http://schemas.openxmlformats.org/officeDocument/2006/relationships/oleObject" Target="../embeddings/oleObject7.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0.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32.wmf"/><Relationship Id="rId4" Type="http://schemas.openxmlformats.org/officeDocument/2006/relationships/image" Target="../media/image21.png"/><Relationship Id="rId9" Type="http://schemas.openxmlformats.org/officeDocument/2006/relationships/oleObject" Target="../embeddings/oleObject8.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4.wmf"/></Relationships>
</file>

<file path=ppt/slides/_rels/slide55.xml.rels><?xml version="1.0" encoding="UTF-8" standalone="yes"?>
<Relationships xmlns="http://schemas.openxmlformats.org/package/2006/relationships"><Relationship Id="rId3" Type="http://schemas.openxmlformats.org/officeDocument/2006/relationships/hyperlink" Target="https://imiloainf.wordpress.com/2013/11/06/rectifier-nonlinearities/" TargetMode="Externa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36.png"/><Relationship Id="rId4" Type="http://schemas.openxmlformats.org/officeDocument/2006/relationships/hyperlink" Target="https://www.simonwenkel.com/2018/05/15/activation-functions-for-neural-networks.html#softplus"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dsi.ing.unifi.it/~paolo/ps/tnn-94-gradient.pdf"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hyperlink" Target="https://towardsdatascience.com/implementation-of-rnn-lstm-and-gru-a4250bf6c090"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towardsdatascience.com/implementation-of-rnn-lstm-and-gru-a4250bf6c090"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towardsdatascience.com/implementation-of-rnn-lstm-and-gru-a4250bf6c090"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stats.stackexchange.com/questions/226593/how-can-calculate-number-of-weights-in-lst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karpathy.github.io/2015/05/21/rnn-effectivenes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hyperlink" Target="https://stats.stackexchange.com/questions/226593/how-can-calculate-number-of-weights-in-lstm"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hyperlink" Target="https://github.com/yandexdataschool/gumbel_lstm" TargetMode="External"/><Relationship Id="rId3" Type="http://schemas.openxmlformats.org/officeDocument/2006/relationships/notesSlide" Target="../notesSlides/notesSlide17.xml"/><Relationship Id="rId7" Type="http://schemas.openxmlformats.org/officeDocument/2006/relationships/hyperlink" Target="https://arxiv.org/pdf/1703.01619.pdf"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9.wmf"/><Relationship Id="rId5" Type="http://schemas.openxmlformats.org/officeDocument/2006/relationships/oleObject" Target="../embeddings/oleObject12.bin"/><Relationship Id="rId10" Type="http://schemas.openxmlformats.org/officeDocument/2006/relationships/image" Target="../media/image40.wmf"/><Relationship Id="rId4" Type="http://schemas.openxmlformats.org/officeDocument/2006/relationships/image" Target="../media/image21.png"/><Relationship Id="rId9" Type="http://schemas.openxmlformats.org/officeDocument/2006/relationships/oleObject" Target="../embeddings/oleObject13.bin"/></Relationships>
</file>

<file path=ppt/slides/_rels/slide77.xml.rels><?xml version="1.0" encoding="UTF-8" standalone="yes"?>
<Relationships xmlns="http://schemas.openxmlformats.org/package/2006/relationships"><Relationship Id="rId8" Type="http://schemas.openxmlformats.org/officeDocument/2006/relationships/hyperlink" Target="https://github.com/yandexdataschool/gumbel_lstm" TargetMode="External"/><Relationship Id="rId3" Type="http://schemas.openxmlformats.org/officeDocument/2006/relationships/notesSlide" Target="../notesSlides/notesSlide18.xml"/><Relationship Id="rId7" Type="http://schemas.openxmlformats.org/officeDocument/2006/relationships/hyperlink" Target="https://arxiv.org/pdf/1703.01619.pdf"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1.wmf"/><Relationship Id="rId11" Type="http://schemas.openxmlformats.org/officeDocument/2006/relationships/hyperlink" Target="https://stats.stackexchange.com/questions/226593/how-can-calculate-number-of-weights-in-lstm" TargetMode="External"/><Relationship Id="rId5" Type="http://schemas.openxmlformats.org/officeDocument/2006/relationships/oleObject" Target="../embeddings/oleObject14.bin"/><Relationship Id="rId10" Type="http://schemas.openxmlformats.org/officeDocument/2006/relationships/image" Target="../media/image42.wmf"/><Relationship Id="rId4" Type="http://schemas.openxmlformats.org/officeDocument/2006/relationships/image" Target="../media/image21.png"/><Relationship Id="rId9" Type="http://schemas.openxmlformats.org/officeDocument/2006/relationships/oleObject" Target="../embeddings/oleObject15.bin"/></Relationships>
</file>

<file path=ppt/slides/_rels/slide78.xml.rels><?xml version="1.0" encoding="UTF-8" standalone="yes"?>
<Relationships xmlns="http://schemas.openxmlformats.org/package/2006/relationships"><Relationship Id="rId8" Type="http://schemas.openxmlformats.org/officeDocument/2006/relationships/hyperlink" Target="https://en.m.wikipedia.org/wiki/Hadamard_product_(matrices)" TargetMode="External"/><Relationship Id="rId3" Type="http://schemas.openxmlformats.org/officeDocument/2006/relationships/notesSlide" Target="../notesSlides/notesSlide19.xm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43.wmf"/><Relationship Id="rId4" Type="http://schemas.openxmlformats.org/officeDocument/2006/relationships/oleObject" Target="../embeddings/oleObject16.bin"/><Relationship Id="rId9" Type="http://schemas.openxmlformats.org/officeDocument/2006/relationships/hyperlink" Target="https://stats.stackexchange.com/questions/226593/how-can-calculate-number-of-weights-in-lstm" TargetMode="Externa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hyperlink" Target="https://en.m.wikipedia.org/wiki/Hadamard_product_(matrices)"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6.wmf"/><Relationship Id="rId5" Type="http://schemas.openxmlformats.org/officeDocument/2006/relationships/oleObject" Target="../embeddings/oleObject19.bin"/><Relationship Id="rId4" Type="http://schemas.openxmlformats.org/officeDocument/2006/relationships/image" Target="../media/image45.wmf"/></Relationships>
</file>

<file path=ppt/slides/_rels/slide8.xml.rels><?xml version="1.0" encoding="UTF-8" standalone="yes"?>
<Relationships xmlns="http://schemas.openxmlformats.org/package/2006/relationships"><Relationship Id="rId3" Type="http://schemas.openxmlformats.org/officeDocument/2006/relationships/hyperlink" Target="https://www.simonwenkel.com/2018/05/15/activation-functions-for-neural-networks.html#softplus" TargetMode="External"/><Relationship Id="rId2" Type="http://schemas.openxmlformats.org/officeDocument/2006/relationships/hyperlink" Target="https://imiloainf.wordpress.com/2013/11/06/rectifier-nonlinearities/"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One-hot"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www.fit.vutbr.cz/~imikolov/rnnlm/simple-examples.tgz" TargetMode="External"/><Relationship Id="rId2" Type="http://schemas.openxmlformats.org/officeDocument/2006/relationships/hyperlink" Target="https://www.tensorflow.org/tutorials/recurrent" TargetMode="External"/><Relationship Id="rId1" Type="http://schemas.openxmlformats.org/officeDocument/2006/relationships/slideLayout" Target="../slideLayouts/slideLayout2.xml"/><Relationship Id="rId4" Type="http://schemas.openxmlformats.org/officeDocument/2006/relationships/hyperlink" Target="https://github.com/tensorflow/models"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github.com/aymericdamien/TensorFlow-Examples/blob/master/examples/3_NeuralNetworks/recurrent_network.py"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github.com/aymericdamien/TensorFlow-Examples/blob/master/examples/3_NeuralNetworks/recurrent_network.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normAutofit/>
          </a:bodyPr>
          <a:lstStyle/>
          <a:p>
            <a:r>
              <a:rPr lang="en-US" dirty="0"/>
              <a:t>Ch. 11 :Introduction to RNN, LSTM</a:t>
            </a:r>
          </a:p>
        </p:txBody>
      </p:sp>
      <p:sp>
        <p:nvSpPr>
          <p:cNvPr id="3" name="Subtitle 2"/>
          <p:cNvSpPr>
            <a:spLocks noGrp="1"/>
          </p:cNvSpPr>
          <p:nvPr>
            <p:ph type="subTitle" idx="1"/>
          </p:nvPr>
        </p:nvSpPr>
        <p:spPr/>
        <p:txBody>
          <a:bodyPr/>
          <a:lstStyle/>
          <a:p>
            <a:pPr lvl="1"/>
            <a:r>
              <a:rPr lang="en-US" dirty="0"/>
              <a:t>RNN (</a:t>
            </a:r>
            <a:r>
              <a:rPr lang="en-US" u="sng" dirty="0">
                <a:hlinkClick r:id="rId3"/>
              </a:rPr>
              <a:t>Recurrent neural network</a:t>
            </a:r>
            <a:r>
              <a:rPr lang="en-US" dirty="0"/>
              <a:t>) </a:t>
            </a:r>
          </a:p>
          <a:p>
            <a:pPr lvl="1"/>
            <a:r>
              <a:rPr lang="en-US" dirty="0"/>
              <a:t>LSTM (</a:t>
            </a:r>
            <a:r>
              <a:rPr lang="en-US" dirty="0">
                <a:hlinkClick r:id="rId4"/>
              </a:rPr>
              <a:t>Long short-term memory</a:t>
            </a:r>
            <a:r>
              <a:rPr lang="en-US" dirty="0"/>
              <a:t>) </a:t>
            </a:r>
          </a:p>
          <a:p>
            <a:r>
              <a:rPr lang="en-US" dirty="0"/>
              <a:t>KH Wong</a:t>
            </a:r>
          </a:p>
        </p:txBody>
      </p:sp>
      <p:sp>
        <p:nvSpPr>
          <p:cNvPr id="4" name="Footer Placeholder 3"/>
          <p:cNvSpPr>
            <a:spLocks noGrp="1"/>
          </p:cNvSpPr>
          <p:nvPr>
            <p:ph type="ftr" sz="quarter" idx="11"/>
          </p:nvPr>
        </p:nvSpPr>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1</a:t>
            </a:fld>
            <a:endParaRPr lang="en-US"/>
          </a:p>
        </p:txBody>
      </p:sp>
    </p:spTree>
    <p:extLst>
      <p:ext uri="{BB962C8B-B14F-4D97-AF65-F5344CB8AC3E}">
        <p14:creationId xmlns:p14="http://schemas.microsoft.com/office/powerpoint/2010/main" val="1771882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85" y="-16140"/>
            <a:ext cx="8263910" cy="1325563"/>
          </a:xfrm>
        </p:spPr>
        <p:txBody>
          <a:bodyPr>
            <a:normAutofit/>
          </a:bodyPr>
          <a:lstStyle/>
          <a:p>
            <a:r>
              <a:rPr lang="en-US" sz="2400" dirty="0"/>
              <a:t>The architecture: 4 inputs(x</a:t>
            </a:r>
            <a:r>
              <a:rPr lang="en-US" sz="2400" baseline="-25000" dirty="0"/>
              <a:t>i</a:t>
            </a:r>
            <a:r>
              <a:rPr lang="en-US" sz="2400" dirty="0"/>
              <a:t>), 3 hidden neurons(</a:t>
            </a:r>
            <a:r>
              <a:rPr lang="en-US" sz="2400" dirty="0" err="1"/>
              <a:t>h</a:t>
            </a:r>
            <a:r>
              <a:rPr lang="en-US" sz="2400" baseline="-25000" dirty="0" err="1"/>
              <a:t>j</a:t>
            </a:r>
            <a:r>
              <a:rPr lang="en-US" sz="2400" dirty="0"/>
              <a:t>), 4 outputs (</a:t>
            </a:r>
            <a:r>
              <a:rPr lang="en-US" sz="2400" dirty="0" err="1"/>
              <a:t>sy</a:t>
            </a:r>
            <a:r>
              <a:rPr lang="en-US" sz="2400" dirty="0"/>
              <a:t>)</a:t>
            </a:r>
            <a:br>
              <a:rPr lang="en-US" sz="2400" dirty="0"/>
            </a:br>
            <a:r>
              <a:rPr lang="en-US" sz="2400" dirty="0"/>
              <a:t>Only partial weights are shown to avoid crowdedness</a:t>
            </a:r>
          </a:p>
        </p:txBody>
      </p:sp>
      <p:sp>
        <p:nvSpPr>
          <p:cNvPr id="3" name="Content Placeholder 2"/>
          <p:cNvSpPr>
            <a:spLocks noGrp="1"/>
          </p:cNvSpPr>
          <p:nvPr>
            <p:ph idx="1"/>
          </p:nvPr>
        </p:nvSpPr>
        <p:spPr>
          <a:xfrm>
            <a:off x="7901803" y="6071802"/>
            <a:ext cx="276225" cy="357188"/>
          </a:xfrm>
        </p:spPr>
        <p:txBody>
          <a:bodyPr>
            <a:normAutofit fontScale="62500" lnSpcReduction="20000"/>
          </a:bodyPr>
          <a:lstStyle/>
          <a:p>
            <a:r>
              <a:rPr lang="en-US" dirty="0"/>
              <a:t> </a:t>
            </a:r>
          </a:p>
        </p:txBody>
      </p:sp>
      <p:sp>
        <p:nvSpPr>
          <p:cNvPr id="4" name="Footer Placeholder 3"/>
          <p:cNvSpPr>
            <a:spLocks noGrp="1"/>
          </p:cNvSpPr>
          <p:nvPr>
            <p:ph type="ftr" sz="quarter" idx="11"/>
          </p:nvPr>
        </p:nvSpPr>
        <p:spPr>
          <a:xfrm>
            <a:off x="-19050" y="5413125"/>
            <a:ext cx="30861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a:xfrm>
            <a:off x="6558940" y="6045219"/>
            <a:ext cx="2133600" cy="365125"/>
          </a:xfrm>
        </p:spPr>
        <p:txBody>
          <a:bodyPr/>
          <a:lstStyle/>
          <a:p>
            <a:fld id="{92ECD549-CDD2-4D9B-9BD4-3C35CC2FC88F}" type="slidenum">
              <a:rPr lang="en-US" smtClean="0"/>
              <a:t>10</a:t>
            </a:fld>
            <a:endParaRPr lang="en-US" dirty="0"/>
          </a:p>
        </p:txBody>
      </p:sp>
      <p:sp>
        <p:nvSpPr>
          <p:cNvPr id="9" name="Oval 8"/>
          <p:cNvSpPr/>
          <p:nvPr/>
        </p:nvSpPr>
        <p:spPr>
          <a:xfrm>
            <a:off x="2964274" y="2913688"/>
            <a:ext cx="723900" cy="7835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702336" y="2666895"/>
            <a:ext cx="1247775" cy="2847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p:cNvCxnSpPr>
            <a:stCxn id="9" idx="6"/>
          </p:cNvCxnSpPr>
          <p:nvPr/>
        </p:nvCxnSpPr>
        <p:spPr>
          <a:xfrm flipV="1">
            <a:off x="3688174" y="3295546"/>
            <a:ext cx="1798330" cy="9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704420" y="3295546"/>
            <a:ext cx="1782084" cy="778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688174" y="3295546"/>
            <a:ext cx="1798330" cy="1588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13076" y="5318092"/>
            <a:ext cx="744865" cy="24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520044" y="5441051"/>
            <a:ext cx="233572" cy="183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5938942" y="5472615"/>
            <a:ext cx="130156" cy="17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134617" y="5362907"/>
            <a:ext cx="678472" cy="318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77991" y="2917540"/>
            <a:ext cx="1474699" cy="369332"/>
          </a:xfrm>
          <a:prstGeom prst="rect">
            <a:avLst/>
          </a:prstGeom>
          <a:noFill/>
        </p:spPr>
        <p:txBody>
          <a:bodyPr wrap="none" rtlCol="0">
            <a:spAutoFit/>
          </a:bodyPr>
          <a:lstStyle/>
          <a:p>
            <a:r>
              <a:rPr lang="en-US" dirty="0" err="1"/>
              <a:t>Whh</a:t>
            </a:r>
            <a:r>
              <a:rPr lang="en-US" dirty="0"/>
              <a:t>, size 3x3</a:t>
            </a:r>
          </a:p>
        </p:txBody>
      </p:sp>
      <p:sp>
        <p:nvSpPr>
          <p:cNvPr id="37" name="TextBox 36"/>
          <p:cNvSpPr txBox="1"/>
          <p:nvPr/>
        </p:nvSpPr>
        <p:spPr>
          <a:xfrm>
            <a:off x="2758004" y="3124876"/>
            <a:ext cx="871392" cy="369332"/>
          </a:xfrm>
          <a:prstGeom prst="rect">
            <a:avLst/>
          </a:prstGeom>
          <a:noFill/>
        </p:spPr>
        <p:txBody>
          <a:bodyPr wrap="none" rtlCol="0">
            <a:spAutoFit/>
          </a:bodyPr>
          <a:lstStyle/>
          <a:p>
            <a:r>
              <a:rPr lang="en-US" dirty="0"/>
              <a:t>h(j=1,t)</a:t>
            </a:r>
          </a:p>
        </p:txBody>
      </p:sp>
      <p:sp>
        <p:nvSpPr>
          <p:cNvPr id="40" name="Oval 39"/>
          <p:cNvSpPr/>
          <p:nvPr/>
        </p:nvSpPr>
        <p:spPr>
          <a:xfrm>
            <a:off x="2980520" y="3770669"/>
            <a:ext cx="723900" cy="7835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988573" y="4675409"/>
            <a:ext cx="723900" cy="7835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762424" y="3972992"/>
            <a:ext cx="871392" cy="369332"/>
          </a:xfrm>
          <a:prstGeom prst="rect">
            <a:avLst/>
          </a:prstGeom>
          <a:noFill/>
        </p:spPr>
        <p:txBody>
          <a:bodyPr wrap="none" rtlCol="0">
            <a:spAutoFit/>
          </a:bodyPr>
          <a:lstStyle/>
          <a:p>
            <a:r>
              <a:rPr lang="en-US" dirty="0"/>
              <a:t>h(j=2,t)</a:t>
            </a:r>
          </a:p>
        </p:txBody>
      </p:sp>
      <p:sp>
        <p:nvSpPr>
          <p:cNvPr id="43" name="TextBox 42"/>
          <p:cNvSpPr txBox="1"/>
          <p:nvPr/>
        </p:nvSpPr>
        <p:spPr>
          <a:xfrm>
            <a:off x="2808680" y="4841874"/>
            <a:ext cx="871392" cy="369332"/>
          </a:xfrm>
          <a:prstGeom prst="rect">
            <a:avLst/>
          </a:prstGeom>
          <a:noFill/>
        </p:spPr>
        <p:txBody>
          <a:bodyPr wrap="none" rtlCol="0">
            <a:spAutoFit/>
          </a:bodyPr>
          <a:lstStyle/>
          <a:p>
            <a:r>
              <a:rPr lang="en-US" dirty="0"/>
              <a:t>h(j=3,t)</a:t>
            </a:r>
          </a:p>
        </p:txBody>
      </p:sp>
      <p:sp>
        <p:nvSpPr>
          <p:cNvPr id="48" name="Oval 47"/>
          <p:cNvSpPr/>
          <p:nvPr/>
        </p:nvSpPr>
        <p:spPr>
          <a:xfrm>
            <a:off x="5458039" y="2927972"/>
            <a:ext cx="723900" cy="7835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196101" y="2681179"/>
            <a:ext cx="1247775" cy="2847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395281" y="3138617"/>
            <a:ext cx="1103828" cy="369332"/>
          </a:xfrm>
          <a:prstGeom prst="rect">
            <a:avLst/>
          </a:prstGeom>
          <a:noFill/>
        </p:spPr>
        <p:txBody>
          <a:bodyPr wrap="none" rtlCol="0">
            <a:spAutoFit/>
          </a:bodyPr>
          <a:lstStyle/>
          <a:p>
            <a:r>
              <a:rPr lang="en-US" dirty="0"/>
              <a:t>h(j=1,t+1)</a:t>
            </a:r>
          </a:p>
        </p:txBody>
      </p:sp>
      <p:sp>
        <p:nvSpPr>
          <p:cNvPr id="51" name="Oval 50"/>
          <p:cNvSpPr/>
          <p:nvPr/>
        </p:nvSpPr>
        <p:spPr>
          <a:xfrm>
            <a:off x="5474285" y="3784953"/>
            <a:ext cx="723900" cy="7835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482338" y="4689693"/>
            <a:ext cx="723900" cy="7835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426659" y="3968296"/>
            <a:ext cx="1103828" cy="369332"/>
          </a:xfrm>
          <a:prstGeom prst="rect">
            <a:avLst/>
          </a:prstGeom>
          <a:noFill/>
        </p:spPr>
        <p:txBody>
          <a:bodyPr wrap="none" rtlCol="0">
            <a:spAutoFit/>
          </a:bodyPr>
          <a:lstStyle/>
          <a:p>
            <a:r>
              <a:rPr lang="en-US" dirty="0"/>
              <a:t>h(j=2,t+1)</a:t>
            </a:r>
          </a:p>
        </p:txBody>
      </p:sp>
      <p:sp>
        <p:nvSpPr>
          <p:cNvPr id="54" name="TextBox 53"/>
          <p:cNvSpPr txBox="1"/>
          <p:nvPr/>
        </p:nvSpPr>
        <p:spPr>
          <a:xfrm>
            <a:off x="5426659" y="4883361"/>
            <a:ext cx="1103828" cy="369332"/>
          </a:xfrm>
          <a:prstGeom prst="rect">
            <a:avLst/>
          </a:prstGeom>
          <a:noFill/>
        </p:spPr>
        <p:txBody>
          <a:bodyPr wrap="none" rtlCol="0">
            <a:spAutoFit/>
          </a:bodyPr>
          <a:lstStyle/>
          <a:p>
            <a:r>
              <a:rPr lang="en-US" dirty="0"/>
              <a:t>h(j=3,t+1)</a:t>
            </a:r>
          </a:p>
        </p:txBody>
      </p:sp>
      <p:sp>
        <p:nvSpPr>
          <p:cNvPr id="58" name="TextBox 57"/>
          <p:cNvSpPr txBox="1"/>
          <p:nvPr/>
        </p:nvSpPr>
        <p:spPr>
          <a:xfrm>
            <a:off x="4212411" y="5648983"/>
            <a:ext cx="861070" cy="369332"/>
          </a:xfrm>
          <a:prstGeom prst="rect">
            <a:avLst/>
          </a:prstGeom>
          <a:noFill/>
        </p:spPr>
        <p:txBody>
          <a:bodyPr wrap="none" rtlCol="0">
            <a:spAutoFit/>
          </a:bodyPr>
          <a:lstStyle/>
          <a:p>
            <a:r>
              <a:rPr lang="en-US" dirty="0"/>
              <a:t>X(</a:t>
            </a:r>
            <a:r>
              <a:rPr lang="en-US" dirty="0" err="1"/>
              <a:t>i</a:t>
            </a:r>
            <a:r>
              <a:rPr lang="en-US" dirty="0"/>
              <a:t>=1,t)</a:t>
            </a:r>
          </a:p>
        </p:txBody>
      </p:sp>
      <p:sp>
        <p:nvSpPr>
          <p:cNvPr id="59" name="TextBox 58"/>
          <p:cNvSpPr txBox="1"/>
          <p:nvPr/>
        </p:nvSpPr>
        <p:spPr>
          <a:xfrm>
            <a:off x="5064898" y="5648982"/>
            <a:ext cx="861070" cy="369332"/>
          </a:xfrm>
          <a:prstGeom prst="rect">
            <a:avLst/>
          </a:prstGeom>
          <a:noFill/>
        </p:spPr>
        <p:txBody>
          <a:bodyPr wrap="none" rtlCol="0">
            <a:spAutoFit/>
          </a:bodyPr>
          <a:lstStyle/>
          <a:p>
            <a:r>
              <a:rPr lang="en-US" dirty="0"/>
              <a:t>X(</a:t>
            </a:r>
            <a:r>
              <a:rPr lang="en-US" dirty="0" err="1"/>
              <a:t>i</a:t>
            </a:r>
            <a:r>
              <a:rPr lang="en-US" dirty="0"/>
              <a:t>=2,t)</a:t>
            </a:r>
          </a:p>
        </p:txBody>
      </p:sp>
      <p:sp>
        <p:nvSpPr>
          <p:cNvPr id="60" name="TextBox 59"/>
          <p:cNvSpPr txBox="1"/>
          <p:nvPr/>
        </p:nvSpPr>
        <p:spPr>
          <a:xfrm>
            <a:off x="5845633" y="5671681"/>
            <a:ext cx="861070" cy="369332"/>
          </a:xfrm>
          <a:prstGeom prst="rect">
            <a:avLst/>
          </a:prstGeom>
          <a:noFill/>
        </p:spPr>
        <p:txBody>
          <a:bodyPr wrap="none" rtlCol="0">
            <a:spAutoFit/>
          </a:bodyPr>
          <a:lstStyle/>
          <a:p>
            <a:r>
              <a:rPr lang="en-US" dirty="0"/>
              <a:t>X(</a:t>
            </a:r>
            <a:r>
              <a:rPr lang="en-US" dirty="0" err="1"/>
              <a:t>i</a:t>
            </a:r>
            <a:r>
              <a:rPr lang="en-US" dirty="0"/>
              <a:t>=3,t)</a:t>
            </a:r>
          </a:p>
        </p:txBody>
      </p:sp>
      <p:sp>
        <p:nvSpPr>
          <p:cNvPr id="61" name="TextBox 60"/>
          <p:cNvSpPr txBox="1"/>
          <p:nvPr/>
        </p:nvSpPr>
        <p:spPr>
          <a:xfrm>
            <a:off x="6626368" y="5639159"/>
            <a:ext cx="2316211" cy="369332"/>
          </a:xfrm>
          <a:prstGeom prst="rect">
            <a:avLst/>
          </a:prstGeom>
          <a:noFill/>
        </p:spPr>
        <p:txBody>
          <a:bodyPr wrap="none" rtlCol="0">
            <a:spAutoFit/>
          </a:bodyPr>
          <a:lstStyle/>
          <a:p>
            <a:r>
              <a:rPr lang="en-US" dirty="0"/>
              <a:t>X(</a:t>
            </a:r>
            <a:r>
              <a:rPr lang="en-US" dirty="0" err="1"/>
              <a:t>i</a:t>
            </a:r>
            <a:r>
              <a:rPr lang="en-US" dirty="0"/>
              <a:t>=4,t), X is of size 4x1</a:t>
            </a:r>
          </a:p>
        </p:txBody>
      </p:sp>
      <p:sp>
        <p:nvSpPr>
          <p:cNvPr id="63" name="TextBox 62"/>
          <p:cNvSpPr txBox="1"/>
          <p:nvPr/>
        </p:nvSpPr>
        <p:spPr>
          <a:xfrm>
            <a:off x="3119043" y="2620105"/>
            <a:ext cx="317716" cy="369332"/>
          </a:xfrm>
          <a:prstGeom prst="rect">
            <a:avLst/>
          </a:prstGeom>
          <a:noFill/>
        </p:spPr>
        <p:txBody>
          <a:bodyPr wrap="none" rtlCol="0">
            <a:spAutoFit/>
          </a:bodyPr>
          <a:lstStyle/>
          <a:p>
            <a:r>
              <a:rPr lang="en-US" dirty="0"/>
              <a:t>A</a:t>
            </a:r>
          </a:p>
        </p:txBody>
      </p:sp>
      <p:sp>
        <p:nvSpPr>
          <p:cNvPr id="64" name="TextBox 63"/>
          <p:cNvSpPr txBox="1"/>
          <p:nvPr/>
        </p:nvSpPr>
        <p:spPr>
          <a:xfrm>
            <a:off x="5661130" y="2648119"/>
            <a:ext cx="317716" cy="369332"/>
          </a:xfrm>
          <a:prstGeom prst="rect">
            <a:avLst/>
          </a:prstGeom>
          <a:noFill/>
        </p:spPr>
        <p:txBody>
          <a:bodyPr wrap="none" rtlCol="0">
            <a:spAutoFit/>
          </a:bodyPr>
          <a:lstStyle/>
          <a:p>
            <a:r>
              <a:rPr lang="en-US" dirty="0"/>
              <a:t>A</a:t>
            </a:r>
          </a:p>
        </p:txBody>
      </p:sp>
      <p:sp>
        <p:nvSpPr>
          <p:cNvPr id="76" name="Oval 75"/>
          <p:cNvSpPr/>
          <p:nvPr/>
        </p:nvSpPr>
        <p:spPr>
          <a:xfrm>
            <a:off x="1381711" y="1250137"/>
            <a:ext cx="723900" cy="82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295380" y="1122986"/>
            <a:ext cx="723900" cy="7835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360120" y="1143000"/>
            <a:ext cx="723900" cy="7835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606790" y="1094926"/>
            <a:ext cx="723900" cy="7835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3240621" y="1352487"/>
            <a:ext cx="709490" cy="369332"/>
          </a:xfrm>
          <a:prstGeom prst="rect">
            <a:avLst/>
          </a:prstGeom>
          <a:noFill/>
        </p:spPr>
        <p:txBody>
          <a:bodyPr wrap="none" rtlCol="0">
            <a:spAutoFit/>
          </a:bodyPr>
          <a:lstStyle/>
          <a:p>
            <a:r>
              <a:rPr lang="en-US" dirty="0"/>
              <a:t>sy1(t)</a:t>
            </a:r>
          </a:p>
        </p:txBody>
      </p:sp>
      <p:sp>
        <p:nvSpPr>
          <p:cNvPr id="81" name="TextBox 80"/>
          <p:cNvSpPr txBox="1"/>
          <p:nvPr/>
        </p:nvSpPr>
        <p:spPr>
          <a:xfrm>
            <a:off x="4297716" y="1362556"/>
            <a:ext cx="709490" cy="369332"/>
          </a:xfrm>
          <a:prstGeom prst="rect">
            <a:avLst/>
          </a:prstGeom>
          <a:noFill/>
        </p:spPr>
        <p:txBody>
          <a:bodyPr wrap="none" rtlCol="0">
            <a:spAutoFit/>
          </a:bodyPr>
          <a:lstStyle/>
          <a:p>
            <a:r>
              <a:rPr lang="en-US" dirty="0"/>
              <a:t>sy2(t)</a:t>
            </a:r>
          </a:p>
        </p:txBody>
      </p:sp>
      <p:sp>
        <p:nvSpPr>
          <p:cNvPr id="82" name="TextBox 81"/>
          <p:cNvSpPr txBox="1"/>
          <p:nvPr/>
        </p:nvSpPr>
        <p:spPr>
          <a:xfrm>
            <a:off x="5352690" y="1335223"/>
            <a:ext cx="709490" cy="369332"/>
          </a:xfrm>
          <a:prstGeom prst="rect">
            <a:avLst/>
          </a:prstGeom>
          <a:noFill/>
        </p:spPr>
        <p:txBody>
          <a:bodyPr wrap="none" rtlCol="0">
            <a:spAutoFit/>
          </a:bodyPr>
          <a:lstStyle/>
          <a:p>
            <a:r>
              <a:rPr lang="en-US" dirty="0"/>
              <a:t>sy3(t)</a:t>
            </a:r>
          </a:p>
        </p:txBody>
      </p:sp>
      <p:sp>
        <p:nvSpPr>
          <p:cNvPr id="83" name="TextBox 82"/>
          <p:cNvSpPr txBox="1"/>
          <p:nvPr/>
        </p:nvSpPr>
        <p:spPr>
          <a:xfrm>
            <a:off x="6606790" y="1330107"/>
            <a:ext cx="709490" cy="369332"/>
          </a:xfrm>
          <a:prstGeom prst="rect">
            <a:avLst/>
          </a:prstGeom>
          <a:noFill/>
        </p:spPr>
        <p:txBody>
          <a:bodyPr wrap="none" rtlCol="0">
            <a:spAutoFit/>
          </a:bodyPr>
          <a:lstStyle/>
          <a:p>
            <a:r>
              <a:rPr lang="en-US" dirty="0"/>
              <a:t>sy4(t)</a:t>
            </a:r>
          </a:p>
        </p:txBody>
      </p:sp>
      <p:sp>
        <p:nvSpPr>
          <p:cNvPr id="84" name="TextBox 83"/>
          <p:cNvSpPr txBox="1"/>
          <p:nvPr/>
        </p:nvSpPr>
        <p:spPr>
          <a:xfrm>
            <a:off x="3170732" y="1948106"/>
            <a:ext cx="935962" cy="369332"/>
          </a:xfrm>
          <a:prstGeom prst="rect">
            <a:avLst/>
          </a:prstGeom>
          <a:noFill/>
          <a:ln>
            <a:solidFill>
              <a:schemeClr val="accent1">
                <a:shade val="50000"/>
              </a:schemeClr>
            </a:solidFill>
          </a:ln>
        </p:spPr>
        <p:txBody>
          <a:bodyPr wrap="none" rtlCol="0">
            <a:spAutoFit/>
          </a:bodyPr>
          <a:lstStyle/>
          <a:p>
            <a:r>
              <a:rPr lang="en-US" dirty="0" err="1"/>
              <a:t>softmax</a:t>
            </a:r>
            <a:endParaRPr lang="en-US" dirty="0"/>
          </a:p>
        </p:txBody>
      </p:sp>
      <p:sp>
        <p:nvSpPr>
          <p:cNvPr id="85" name="TextBox 84"/>
          <p:cNvSpPr txBox="1"/>
          <p:nvPr/>
        </p:nvSpPr>
        <p:spPr>
          <a:xfrm>
            <a:off x="4293336" y="1919577"/>
            <a:ext cx="935962" cy="369332"/>
          </a:xfrm>
          <a:prstGeom prst="rect">
            <a:avLst/>
          </a:prstGeom>
          <a:noFill/>
          <a:ln>
            <a:solidFill>
              <a:schemeClr val="accent1">
                <a:shade val="50000"/>
              </a:schemeClr>
            </a:solidFill>
          </a:ln>
        </p:spPr>
        <p:txBody>
          <a:bodyPr wrap="none" rtlCol="0">
            <a:spAutoFit/>
          </a:bodyPr>
          <a:lstStyle/>
          <a:p>
            <a:r>
              <a:rPr lang="en-US" dirty="0" err="1"/>
              <a:t>softmax</a:t>
            </a:r>
            <a:endParaRPr lang="en-US" dirty="0"/>
          </a:p>
        </p:txBody>
      </p:sp>
      <p:sp>
        <p:nvSpPr>
          <p:cNvPr id="86" name="TextBox 85"/>
          <p:cNvSpPr txBox="1"/>
          <p:nvPr/>
        </p:nvSpPr>
        <p:spPr>
          <a:xfrm>
            <a:off x="5394374" y="1936704"/>
            <a:ext cx="935962" cy="369332"/>
          </a:xfrm>
          <a:prstGeom prst="rect">
            <a:avLst/>
          </a:prstGeom>
          <a:noFill/>
          <a:ln>
            <a:solidFill>
              <a:schemeClr val="accent1">
                <a:shade val="50000"/>
              </a:schemeClr>
            </a:solidFill>
          </a:ln>
        </p:spPr>
        <p:txBody>
          <a:bodyPr wrap="none" rtlCol="0">
            <a:spAutoFit/>
          </a:bodyPr>
          <a:lstStyle/>
          <a:p>
            <a:r>
              <a:rPr lang="en-US" dirty="0" err="1"/>
              <a:t>softmax</a:t>
            </a:r>
            <a:endParaRPr lang="en-US" dirty="0"/>
          </a:p>
        </p:txBody>
      </p:sp>
      <p:sp>
        <p:nvSpPr>
          <p:cNvPr id="87" name="TextBox 86"/>
          <p:cNvSpPr txBox="1"/>
          <p:nvPr/>
        </p:nvSpPr>
        <p:spPr>
          <a:xfrm>
            <a:off x="6509324" y="1909358"/>
            <a:ext cx="935962" cy="369332"/>
          </a:xfrm>
          <a:prstGeom prst="rect">
            <a:avLst/>
          </a:prstGeom>
          <a:noFill/>
          <a:ln>
            <a:solidFill>
              <a:schemeClr val="accent1">
                <a:shade val="50000"/>
              </a:schemeClr>
            </a:solidFill>
          </a:ln>
        </p:spPr>
        <p:txBody>
          <a:bodyPr wrap="none" rtlCol="0">
            <a:spAutoFit/>
          </a:bodyPr>
          <a:lstStyle/>
          <a:p>
            <a:r>
              <a:rPr lang="en-US" dirty="0" err="1"/>
              <a:t>softmax</a:t>
            </a:r>
            <a:endParaRPr lang="en-US" dirty="0"/>
          </a:p>
        </p:txBody>
      </p:sp>
      <p:cxnSp>
        <p:nvCxnSpPr>
          <p:cNvPr id="89" name="Straight Arrow Connector 88"/>
          <p:cNvCxnSpPr/>
          <p:nvPr/>
        </p:nvCxnSpPr>
        <p:spPr>
          <a:xfrm flipH="1" flipV="1">
            <a:off x="5833488" y="2278024"/>
            <a:ext cx="145358" cy="67223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2" name="Freeform 91"/>
          <p:cNvSpPr/>
          <p:nvPr/>
        </p:nvSpPr>
        <p:spPr>
          <a:xfrm>
            <a:off x="5972279" y="2288491"/>
            <a:ext cx="356043" cy="1600200"/>
          </a:xfrm>
          <a:custGeom>
            <a:avLst/>
            <a:gdLst>
              <a:gd name="connsiteX0" fmla="*/ 152400 w 356043"/>
              <a:gd name="connsiteY0" fmla="*/ 1600200 h 1600200"/>
              <a:gd name="connsiteX1" fmla="*/ 352425 w 356043"/>
              <a:gd name="connsiteY1" fmla="*/ 628650 h 1600200"/>
              <a:gd name="connsiteX2" fmla="*/ 0 w 356043"/>
              <a:gd name="connsiteY2" fmla="*/ 0 h 1600200"/>
            </a:gdLst>
            <a:ahLst/>
            <a:cxnLst>
              <a:cxn ang="0">
                <a:pos x="connsiteX0" y="connsiteY0"/>
              </a:cxn>
              <a:cxn ang="0">
                <a:pos x="connsiteX1" y="connsiteY1"/>
              </a:cxn>
              <a:cxn ang="0">
                <a:pos x="connsiteX2" y="connsiteY2"/>
              </a:cxn>
            </a:cxnLst>
            <a:rect l="l" t="t" r="r" b="b"/>
            <a:pathLst>
              <a:path w="356043" h="1600200">
                <a:moveTo>
                  <a:pt x="152400" y="1600200"/>
                </a:moveTo>
                <a:cubicBezTo>
                  <a:pt x="265112" y="1247775"/>
                  <a:pt x="377825" y="895350"/>
                  <a:pt x="352425" y="628650"/>
                </a:cubicBezTo>
                <a:cubicBezTo>
                  <a:pt x="327025" y="361950"/>
                  <a:pt x="163512" y="180975"/>
                  <a:pt x="0" y="0"/>
                </a:cubicBezTo>
              </a:path>
            </a:pathLst>
          </a:custGeom>
          <a:noFill/>
          <a:ln>
            <a:headEnd w="lg" len="me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6191354" y="2288491"/>
            <a:ext cx="432420" cy="2714625"/>
          </a:xfrm>
          <a:custGeom>
            <a:avLst/>
            <a:gdLst>
              <a:gd name="connsiteX0" fmla="*/ 0 w 432420"/>
              <a:gd name="connsiteY0" fmla="*/ 2714625 h 2714625"/>
              <a:gd name="connsiteX1" fmla="*/ 342900 w 432420"/>
              <a:gd name="connsiteY1" fmla="*/ 1762125 h 2714625"/>
              <a:gd name="connsiteX2" fmla="*/ 419100 w 432420"/>
              <a:gd name="connsiteY2" fmla="*/ 666750 h 2714625"/>
              <a:gd name="connsiteX3" fmla="*/ 123825 w 432420"/>
              <a:gd name="connsiteY3" fmla="*/ 142875 h 2714625"/>
              <a:gd name="connsiteX4" fmla="*/ 19050 w 432420"/>
              <a:gd name="connsiteY4" fmla="*/ 0 h 271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20" h="2714625">
                <a:moveTo>
                  <a:pt x="0" y="2714625"/>
                </a:moveTo>
                <a:cubicBezTo>
                  <a:pt x="136525" y="2409031"/>
                  <a:pt x="273050" y="2103438"/>
                  <a:pt x="342900" y="1762125"/>
                </a:cubicBezTo>
                <a:cubicBezTo>
                  <a:pt x="412750" y="1420812"/>
                  <a:pt x="455612" y="936625"/>
                  <a:pt x="419100" y="666750"/>
                </a:cubicBezTo>
                <a:cubicBezTo>
                  <a:pt x="382588" y="396875"/>
                  <a:pt x="190500" y="254000"/>
                  <a:pt x="123825" y="142875"/>
                </a:cubicBezTo>
                <a:cubicBezTo>
                  <a:pt x="57150" y="31750"/>
                  <a:pt x="38100" y="15875"/>
                  <a:pt x="19050" y="0"/>
                </a:cubicBezTo>
              </a:path>
            </a:pathLst>
          </a:custGeom>
          <a:noFill/>
          <a:ln>
            <a:headEnd w="lg" len="me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p:cNvSpPr txBox="1"/>
          <p:nvPr/>
        </p:nvSpPr>
        <p:spPr>
          <a:xfrm>
            <a:off x="6357162" y="2357586"/>
            <a:ext cx="611578" cy="369332"/>
          </a:xfrm>
          <a:prstGeom prst="rect">
            <a:avLst/>
          </a:prstGeom>
          <a:noFill/>
        </p:spPr>
        <p:txBody>
          <a:bodyPr wrap="none" rtlCol="0">
            <a:spAutoFit/>
          </a:bodyPr>
          <a:lstStyle/>
          <a:p>
            <a:r>
              <a:rPr lang="en-US" dirty="0"/>
              <a:t>Why</a:t>
            </a:r>
          </a:p>
        </p:txBody>
      </p:sp>
      <p:sp>
        <p:nvSpPr>
          <p:cNvPr id="97" name="TextBox 96"/>
          <p:cNvSpPr txBox="1"/>
          <p:nvPr/>
        </p:nvSpPr>
        <p:spPr>
          <a:xfrm>
            <a:off x="6519494" y="5376801"/>
            <a:ext cx="1450141" cy="369332"/>
          </a:xfrm>
          <a:prstGeom prst="rect">
            <a:avLst/>
          </a:prstGeom>
          <a:noFill/>
        </p:spPr>
        <p:txBody>
          <a:bodyPr wrap="none" rtlCol="0">
            <a:spAutoFit/>
          </a:bodyPr>
          <a:lstStyle/>
          <a:p>
            <a:r>
              <a:rPr lang="en-US" dirty="0" err="1"/>
              <a:t>Whx</a:t>
            </a:r>
            <a:r>
              <a:rPr lang="en-US" dirty="0"/>
              <a:t>, size 3x4</a:t>
            </a:r>
          </a:p>
        </p:txBody>
      </p:sp>
      <p:sp>
        <p:nvSpPr>
          <p:cNvPr id="98" name="TextBox 97"/>
          <p:cNvSpPr txBox="1"/>
          <p:nvPr/>
        </p:nvSpPr>
        <p:spPr>
          <a:xfrm>
            <a:off x="6869490" y="3017451"/>
            <a:ext cx="2191624" cy="1754326"/>
          </a:xfrm>
          <a:prstGeom prst="rect">
            <a:avLst/>
          </a:prstGeom>
          <a:noFill/>
          <a:ln>
            <a:solidFill>
              <a:schemeClr val="accent1">
                <a:shade val="50000"/>
              </a:schemeClr>
            </a:solidFill>
          </a:ln>
        </p:spPr>
        <p:txBody>
          <a:bodyPr wrap="square" rtlCol="0">
            <a:spAutoFit/>
          </a:bodyPr>
          <a:lstStyle/>
          <a:p>
            <a:r>
              <a:rPr lang="en-US" dirty="0"/>
              <a:t>Weights types</a:t>
            </a:r>
          </a:p>
          <a:p>
            <a:r>
              <a:rPr lang="en-US" dirty="0" err="1"/>
              <a:t>Whh</a:t>
            </a:r>
            <a:r>
              <a:rPr lang="en-US" dirty="0"/>
              <a:t>=h(t) to h(t+1)</a:t>
            </a:r>
          </a:p>
          <a:p>
            <a:r>
              <a:rPr lang="en-US" dirty="0" err="1"/>
              <a:t>Whx</a:t>
            </a:r>
            <a:r>
              <a:rPr lang="en-US" dirty="0"/>
              <a:t>=x to h </a:t>
            </a:r>
          </a:p>
          <a:p>
            <a:r>
              <a:rPr lang="en-US" dirty="0"/>
              <a:t>Why=h to y</a:t>
            </a:r>
          </a:p>
          <a:p>
            <a:r>
              <a:rPr lang="en-US" dirty="0"/>
              <a:t>Assume all fully connected</a:t>
            </a:r>
          </a:p>
        </p:txBody>
      </p:sp>
      <p:sp>
        <p:nvSpPr>
          <p:cNvPr id="99" name="TextBox 98"/>
          <p:cNvSpPr txBox="1"/>
          <p:nvPr/>
        </p:nvSpPr>
        <p:spPr>
          <a:xfrm>
            <a:off x="7371701" y="1090722"/>
            <a:ext cx="1778040" cy="646331"/>
          </a:xfrm>
          <a:prstGeom prst="rect">
            <a:avLst/>
          </a:prstGeom>
          <a:noFill/>
        </p:spPr>
        <p:txBody>
          <a:bodyPr wrap="square" rtlCol="0">
            <a:spAutoFit/>
          </a:bodyPr>
          <a:lstStyle/>
          <a:p>
            <a:r>
              <a:rPr lang="en-US" dirty="0" err="1"/>
              <a:t>sy</a:t>
            </a:r>
            <a:r>
              <a:rPr lang="en-US" dirty="0"/>
              <a:t>= </a:t>
            </a:r>
            <a:r>
              <a:rPr lang="en-US" dirty="0" err="1"/>
              <a:t>softwmax_out_y</a:t>
            </a:r>
            <a:endParaRPr lang="en-US" dirty="0"/>
          </a:p>
        </p:txBody>
      </p:sp>
      <p:sp>
        <p:nvSpPr>
          <p:cNvPr id="100" name="Rectangle 99"/>
          <p:cNvSpPr/>
          <p:nvPr/>
        </p:nvSpPr>
        <p:spPr>
          <a:xfrm>
            <a:off x="1226654" y="3513231"/>
            <a:ext cx="1066800" cy="691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1" name="TextBox 100"/>
          <p:cNvSpPr txBox="1"/>
          <p:nvPr/>
        </p:nvSpPr>
        <p:spPr>
          <a:xfrm>
            <a:off x="1531454" y="3677641"/>
            <a:ext cx="362600" cy="461665"/>
          </a:xfrm>
          <a:prstGeom prst="rect">
            <a:avLst/>
          </a:prstGeom>
          <a:noFill/>
        </p:spPr>
        <p:txBody>
          <a:bodyPr wrap="none" rtlCol="0">
            <a:spAutoFit/>
          </a:bodyPr>
          <a:lstStyle/>
          <a:p>
            <a:r>
              <a:rPr lang="en-US" sz="2400" dirty="0"/>
              <a:t>A</a:t>
            </a:r>
          </a:p>
        </p:txBody>
      </p:sp>
      <p:cxnSp>
        <p:nvCxnSpPr>
          <p:cNvPr id="102" name="Straight Arrow Connector 101"/>
          <p:cNvCxnSpPr>
            <a:stCxn id="100" idx="0"/>
          </p:cNvCxnSpPr>
          <p:nvPr/>
        </p:nvCxnSpPr>
        <p:spPr>
          <a:xfrm flipV="1">
            <a:off x="1760054" y="2473818"/>
            <a:ext cx="9623" cy="10394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1779104" y="4205207"/>
            <a:ext cx="0"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605955" y="4638775"/>
            <a:ext cx="409215" cy="461665"/>
          </a:xfrm>
          <a:prstGeom prst="rect">
            <a:avLst/>
          </a:prstGeom>
          <a:noFill/>
        </p:spPr>
        <p:txBody>
          <a:bodyPr wrap="none" rtlCol="0">
            <a:spAutoFit/>
          </a:bodyPr>
          <a:lstStyle/>
          <a:p>
            <a:r>
              <a:rPr lang="en-US" sz="2400" dirty="0" err="1"/>
              <a:t>X</a:t>
            </a:r>
            <a:r>
              <a:rPr lang="en-US" sz="2400" baseline="-25000" dirty="0" err="1"/>
              <a:t>t</a:t>
            </a:r>
            <a:endParaRPr lang="en-US" sz="2400" dirty="0"/>
          </a:p>
        </p:txBody>
      </p:sp>
      <p:sp>
        <p:nvSpPr>
          <p:cNvPr id="105" name="TextBox 104"/>
          <p:cNvSpPr txBox="1"/>
          <p:nvPr/>
        </p:nvSpPr>
        <p:spPr>
          <a:xfrm>
            <a:off x="1244789" y="3056791"/>
            <a:ext cx="619400" cy="461665"/>
          </a:xfrm>
          <a:prstGeom prst="rect">
            <a:avLst/>
          </a:prstGeom>
          <a:noFill/>
        </p:spPr>
        <p:txBody>
          <a:bodyPr wrap="none" rtlCol="0">
            <a:spAutoFit/>
          </a:bodyPr>
          <a:lstStyle/>
          <a:p>
            <a:r>
              <a:rPr lang="en-US" sz="2400" dirty="0"/>
              <a:t>h</a:t>
            </a:r>
            <a:r>
              <a:rPr lang="en-US" sz="2400" baseline="-25000" dirty="0"/>
              <a:t>t+1</a:t>
            </a:r>
            <a:endParaRPr lang="en-US" sz="2400" dirty="0"/>
          </a:p>
        </p:txBody>
      </p:sp>
      <p:sp>
        <p:nvSpPr>
          <p:cNvPr id="106" name="TextBox 105"/>
          <p:cNvSpPr txBox="1"/>
          <p:nvPr/>
        </p:nvSpPr>
        <p:spPr>
          <a:xfrm>
            <a:off x="2650244" y="5067044"/>
            <a:ext cx="579326" cy="461665"/>
          </a:xfrm>
          <a:prstGeom prst="rect">
            <a:avLst/>
          </a:prstGeom>
          <a:noFill/>
        </p:spPr>
        <p:txBody>
          <a:bodyPr wrap="none" rtlCol="0">
            <a:spAutoFit/>
          </a:bodyPr>
          <a:lstStyle/>
          <a:p>
            <a:r>
              <a:rPr lang="en-US" sz="2400" dirty="0"/>
              <a:t>h</a:t>
            </a:r>
            <a:r>
              <a:rPr lang="en-US" sz="2400" baseline="-25000" dirty="0"/>
              <a:t>t-1</a:t>
            </a:r>
            <a:endParaRPr lang="en-US" sz="2400" dirty="0"/>
          </a:p>
        </p:txBody>
      </p:sp>
      <p:sp>
        <p:nvSpPr>
          <p:cNvPr id="107" name="Freeform 106"/>
          <p:cNvSpPr/>
          <p:nvPr/>
        </p:nvSpPr>
        <p:spPr>
          <a:xfrm>
            <a:off x="1769677" y="3295071"/>
            <a:ext cx="671868" cy="1124613"/>
          </a:xfrm>
          <a:custGeom>
            <a:avLst/>
            <a:gdLst>
              <a:gd name="connsiteX0" fmla="*/ 0 w 671868"/>
              <a:gd name="connsiteY0" fmla="*/ 65056 h 1124613"/>
              <a:gd name="connsiteX1" fmla="*/ 441063 w 671868"/>
              <a:gd name="connsiteY1" fmla="*/ 11268 h 1124613"/>
              <a:gd name="connsiteX2" fmla="*/ 634701 w 671868"/>
              <a:gd name="connsiteY2" fmla="*/ 258694 h 1124613"/>
              <a:gd name="connsiteX3" fmla="*/ 666974 w 671868"/>
              <a:gd name="connsiteY3" fmla="*/ 721273 h 1124613"/>
              <a:gd name="connsiteX4" fmla="*/ 570155 w 671868"/>
              <a:gd name="connsiteY4" fmla="*/ 1054760 h 1124613"/>
              <a:gd name="connsiteX5" fmla="*/ 301214 w 671868"/>
              <a:gd name="connsiteY5" fmla="*/ 1119305 h 1124613"/>
              <a:gd name="connsiteX6" fmla="*/ 204395 w 671868"/>
              <a:gd name="connsiteY6" fmla="*/ 968698 h 1124613"/>
              <a:gd name="connsiteX7" fmla="*/ 204395 w 671868"/>
              <a:gd name="connsiteY7" fmla="*/ 904153 h 112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868" h="1124613">
                <a:moveTo>
                  <a:pt x="0" y="65056"/>
                </a:moveTo>
                <a:cubicBezTo>
                  <a:pt x="167640" y="22025"/>
                  <a:pt x="335280" y="-21005"/>
                  <a:pt x="441063" y="11268"/>
                </a:cubicBezTo>
                <a:cubicBezTo>
                  <a:pt x="546846" y="43541"/>
                  <a:pt x="597049" y="140360"/>
                  <a:pt x="634701" y="258694"/>
                </a:cubicBezTo>
                <a:cubicBezTo>
                  <a:pt x="672353" y="377028"/>
                  <a:pt x="677732" y="588595"/>
                  <a:pt x="666974" y="721273"/>
                </a:cubicBezTo>
                <a:cubicBezTo>
                  <a:pt x="656216" y="853951"/>
                  <a:pt x="631115" y="988421"/>
                  <a:pt x="570155" y="1054760"/>
                </a:cubicBezTo>
                <a:cubicBezTo>
                  <a:pt x="509195" y="1121099"/>
                  <a:pt x="362174" y="1133649"/>
                  <a:pt x="301214" y="1119305"/>
                </a:cubicBezTo>
                <a:cubicBezTo>
                  <a:pt x="240254" y="1104961"/>
                  <a:pt x="220531" y="1004557"/>
                  <a:pt x="204395" y="968698"/>
                </a:cubicBezTo>
                <a:cubicBezTo>
                  <a:pt x="188259" y="932839"/>
                  <a:pt x="196327" y="918496"/>
                  <a:pt x="204395" y="904153"/>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p:cNvSpPr txBox="1"/>
          <p:nvPr/>
        </p:nvSpPr>
        <p:spPr>
          <a:xfrm>
            <a:off x="254131" y="4667786"/>
            <a:ext cx="1193853" cy="369332"/>
          </a:xfrm>
          <a:prstGeom prst="rect">
            <a:avLst/>
          </a:prstGeom>
          <a:noFill/>
        </p:spPr>
        <p:txBody>
          <a:bodyPr wrap="none" rtlCol="0">
            <a:spAutoFit/>
          </a:bodyPr>
          <a:lstStyle/>
          <a:p>
            <a:r>
              <a:rPr lang="en-US" dirty="0"/>
              <a:t>Input layer</a:t>
            </a:r>
          </a:p>
        </p:txBody>
      </p:sp>
      <p:sp>
        <p:nvSpPr>
          <p:cNvPr id="109" name="TextBox 108"/>
          <p:cNvSpPr txBox="1"/>
          <p:nvPr/>
        </p:nvSpPr>
        <p:spPr>
          <a:xfrm>
            <a:off x="74513" y="3437922"/>
            <a:ext cx="1248932" cy="923330"/>
          </a:xfrm>
          <a:prstGeom prst="rect">
            <a:avLst/>
          </a:prstGeom>
          <a:noFill/>
        </p:spPr>
        <p:txBody>
          <a:bodyPr wrap="none" rtlCol="0">
            <a:spAutoFit/>
          </a:bodyPr>
          <a:lstStyle/>
          <a:p>
            <a:r>
              <a:rPr lang="en-US" dirty="0"/>
              <a:t>Hidden</a:t>
            </a:r>
          </a:p>
          <a:p>
            <a:r>
              <a:rPr lang="en-US" dirty="0"/>
              <a:t>(recurrent)</a:t>
            </a:r>
          </a:p>
          <a:p>
            <a:r>
              <a:rPr lang="en-US" dirty="0"/>
              <a:t> layer</a:t>
            </a:r>
          </a:p>
        </p:txBody>
      </p:sp>
      <p:sp>
        <p:nvSpPr>
          <p:cNvPr id="110" name="TextBox 109"/>
          <p:cNvSpPr txBox="1"/>
          <p:nvPr/>
        </p:nvSpPr>
        <p:spPr>
          <a:xfrm>
            <a:off x="2452927" y="3645803"/>
            <a:ext cx="300082" cy="369332"/>
          </a:xfrm>
          <a:prstGeom prst="rect">
            <a:avLst/>
          </a:prstGeom>
          <a:noFill/>
        </p:spPr>
        <p:txBody>
          <a:bodyPr wrap="none" rtlCol="0">
            <a:spAutoFit/>
          </a:bodyPr>
          <a:lstStyle/>
          <a:p>
            <a:r>
              <a:rPr lang="en-US" dirty="0"/>
              <a:t>=</a:t>
            </a:r>
          </a:p>
        </p:txBody>
      </p:sp>
      <p:sp>
        <p:nvSpPr>
          <p:cNvPr id="112" name="Oval 111"/>
          <p:cNvSpPr/>
          <p:nvPr/>
        </p:nvSpPr>
        <p:spPr>
          <a:xfrm>
            <a:off x="3235762" y="1133468"/>
            <a:ext cx="723900" cy="82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1437132" y="1417788"/>
            <a:ext cx="709490" cy="369332"/>
          </a:xfrm>
          <a:prstGeom prst="rect">
            <a:avLst/>
          </a:prstGeom>
          <a:noFill/>
        </p:spPr>
        <p:txBody>
          <a:bodyPr wrap="none" rtlCol="0">
            <a:spAutoFit/>
          </a:bodyPr>
          <a:lstStyle/>
          <a:p>
            <a:r>
              <a:rPr lang="en-US" dirty="0"/>
              <a:t>sy1(t)</a:t>
            </a:r>
          </a:p>
        </p:txBody>
      </p:sp>
      <p:sp>
        <p:nvSpPr>
          <p:cNvPr id="114" name="TextBox 113"/>
          <p:cNvSpPr txBox="1"/>
          <p:nvPr/>
        </p:nvSpPr>
        <p:spPr>
          <a:xfrm>
            <a:off x="1330755" y="2128076"/>
            <a:ext cx="935962" cy="369332"/>
          </a:xfrm>
          <a:prstGeom prst="rect">
            <a:avLst/>
          </a:prstGeom>
          <a:noFill/>
          <a:ln>
            <a:solidFill>
              <a:schemeClr val="accent1">
                <a:shade val="50000"/>
              </a:schemeClr>
            </a:solidFill>
          </a:ln>
        </p:spPr>
        <p:txBody>
          <a:bodyPr wrap="none" rtlCol="0">
            <a:spAutoFit/>
          </a:bodyPr>
          <a:lstStyle/>
          <a:p>
            <a:r>
              <a:rPr lang="en-US" dirty="0" err="1"/>
              <a:t>softmax</a:t>
            </a:r>
            <a:endParaRPr lang="en-US" dirty="0"/>
          </a:p>
        </p:txBody>
      </p:sp>
      <p:sp>
        <p:nvSpPr>
          <p:cNvPr id="116" name="TextBox 115"/>
          <p:cNvSpPr txBox="1"/>
          <p:nvPr/>
        </p:nvSpPr>
        <p:spPr>
          <a:xfrm>
            <a:off x="503513" y="2418822"/>
            <a:ext cx="1200906" cy="830997"/>
          </a:xfrm>
          <a:prstGeom prst="rect">
            <a:avLst/>
          </a:prstGeom>
          <a:noFill/>
        </p:spPr>
        <p:txBody>
          <a:bodyPr wrap="none" rtlCol="0">
            <a:spAutoFit/>
          </a:bodyPr>
          <a:lstStyle/>
          <a:p>
            <a:r>
              <a:rPr lang="en-US" sz="2400" dirty="0"/>
              <a:t>Weights</a:t>
            </a:r>
          </a:p>
          <a:p>
            <a:r>
              <a:rPr lang="en-US" sz="2400" dirty="0"/>
              <a:t>=why</a:t>
            </a:r>
          </a:p>
        </p:txBody>
      </p:sp>
      <p:sp>
        <p:nvSpPr>
          <p:cNvPr id="10" name="TextBox 9"/>
          <p:cNvSpPr txBox="1"/>
          <p:nvPr/>
        </p:nvSpPr>
        <p:spPr>
          <a:xfrm>
            <a:off x="1973551" y="5980169"/>
            <a:ext cx="2791503" cy="369332"/>
          </a:xfrm>
          <a:prstGeom prst="rect">
            <a:avLst/>
          </a:prstGeom>
          <a:noFill/>
        </p:spPr>
        <p:txBody>
          <a:bodyPr wrap="square" rtlCol="0">
            <a:spAutoFit/>
          </a:bodyPr>
          <a:lstStyle/>
          <a:p>
            <a:r>
              <a:rPr lang="en-US" dirty="0"/>
              <a:t>Hidden neurons at time t</a:t>
            </a:r>
          </a:p>
        </p:txBody>
      </p:sp>
      <p:sp>
        <p:nvSpPr>
          <p:cNvPr id="74" name="TextBox 73"/>
          <p:cNvSpPr txBox="1"/>
          <p:nvPr/>
        </p:nvSpPr>
        <p:spPr>
          <a:xfrm>
            <a:off x="5072045" y="5988480"/>
            <a:ext cx="3706210" cy="646331"/>
          </a:xfrm>
          <a:prstGeom prst="rect">
            <a:avLst/>
          </a:prstGeom>
          <a:noFill/>
        </p:spPr>
        <p:txBody>
          <a:bodyPr wrap="square" rtlCol="0">
            <a:spAutoFit/>
          </a:bodyPr>
          <a:lstStyle/>
          <a:p>
            <a:r>
              <a:rPr lang="en-US" dirty="0"/>
              <a:t>Hidden neurons at time t,</a:t>
            </a:r>
          </a:p>
          <a:p>
            <a:r>
              <a:rPr lang="en-US" dirty="0"/>
              <a:t>which depend on </a:t>
            </a:r>
            <a:r>
              <a:rPr lang="en-US" dirty="0" err="1"/>
              <a:t>x</a:t>
            </a:r>
            <a:r>
              <a:rPr lang="en-US" baseline="-25000" dirty="0" err="1"/>
              <a:t>t</a:t>
            </a:r>
            <a:r>
              <a:rPr lang="en-US" dirty="0"/>
              <a:t> and </a:t>
            </a:r>
            <a:r>
              <a:rPr lang="en-US" dirty="0" err="1"/>
              <a:t>h</a:t>
            </a:r>
            <a:r>
              <a:rPr lang="en-US" baseline="-25000" dirty="0" err="1"/>
              <a:t>t</a:t>
            </a:r>
            <a:endParaRPr lang="en-US" baseline="-25000" dirty="0"/>
          </a:p>
        </p:txBody>
      </p:sp>
      <p:sp>
        <p:nvSpPr>
          <p:cNvPr id="75" name="TextBox 74"/>
          <p:cNvSpPr txBox="1"/>
          <p:nvPr/>
        </p:nvSpPr>
        <p:spPr>
          <a:xfrm>
            <a:off x="4754892" y="2242456"/>
            <a:ext cx="1778040" cy="369332"/>
          </a:xfrm>
          <a:prstGeom prst="rect">
            <a:avLst/>
          </a:prstGeom>
          <a:noFill/>
        </p:spPr>
        <p:txBody>
          <a:bodyPr wrap="square" rtlCol="0">
            <a:spAutoFit/>
          </a:bodyPr>
          <a:lstStyle/>
          <a:p>
            <a:r>
              <a:rPr lang="en-US" dirty="0"/>
              <a:t>y= output </a:t>
            </a:r>
          </a:p>
        </p:txBody>
      </p:sp>
      <p:cxnSp>
        <p:nvCxnSpPr>
          <p:cNvPr id="73" name="Straight Arrow Connector 72">
            <a:extLst>
              <a:ext uri="{FF2B5EF4-FFF2-40B4-BE49-F238E27FC236}">
                <a16:creationId xmlns:a16="http://schemas.microsoft.com/office/drawing/2014/main" id="{49025356-C63A-4348-B854-E790AD9C7132}"/>
              </a:ext>
            </a:extLst>
          </p:cNvPr>
          <p:cNvCxnSpPr>
            <a:cxnSpLocks/>
            <a:endCxn id="53" idx="1"/>
          </p:cNvCxnSpPr>
          <p:nvPr/>
        </p:nvCxnSpPr>
        <p:spPr>
          <a:xfrm>
            <a:off x="3712361" y="3309679"/>
            <a:ext cx="1714298" cy="84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7CB5C80-9964-45C5-BFC5-9EFABE80F598}"/>
              </a:ext>
            </a:extLst>
          </p:cNvPr>
          <p:cNvCxnSpPr>
            <a:cxnSpLocks/>
            <a:endCxn id="54" idx="1"/>
          </p:cNvCxnSpPr>
          <p:nvPr/>
        </p:nvCxnSpPr>
        <p:spPr>
          <a:xfrm>
            <a:off x="3652516" y="3320925"/>
            <a:ext cx="1774143" cy="174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7EA3228-61B5-488D-986D-C85BC4DB4C5B}"/>
              </a:ext>
            </a:extLst>
          </p:cNvPr>
          <p:cNvCxnSpPr>
            <a:cxnSpLocks/>
            <a:endCxn id="53" idx="1"/>
          </p:cNvCxnSpPr>
          <p:nvPr/>
        </p:nvCxnSpPr>
        <p:spPr>
          <a:xfrm>
            <a:off x="3702406" y="4042322"/>
            <a:ext cx="1724253" cy="110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53DB139-0067-40E3-8694-8E63E05280D8}"/>
              </a:ext>
            </a:extLst>
          </p:cNvPr>
          <p:cNvCxnSpPr>
            <a:cxnSpLocks/>
            <a:endCxn id="54" idx="1"/>
          </p:cNvCxnSpPr>
          <p:nvPr/>
        </p:nvCxnSpPr>
        <p:spPr>
          <a:xfrm>
            <a:off x="3669772" y="4014110"/>
            <a:ext cx="1756887" cy="1053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8C7DCBE-1113-486D-8DF7-D091F397EC47}"/>
              </a:ext>
            </a:extLst>
          </p:cNvPr>
          <p:cNvCxnSpPr>
            <a:cxnSpLocks/>
            <a:endCxn id="54" idx="1"/>
          </p:cNvCxnSpPr>
          <p:nvPr/>
        </p:nvCxnSpPr>
        <p:spPr>
          <a:xfrm>
            <a:off x="3755074" y="4917511"/>
            <a:ext cx="1671585" cy="150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629519A-3960-46AF-92E2-365CC7543266}"/>
              </a:ext>
            </a:extLst>
          </p:cNvPr>
          <p:cNvCxnSpPr>
            <a:cxnSpLocks/>
            <a:endCxn id="53" idx="1"/>
          </p:cNvCxnSpPr>
          <p:nvPr/>
        </p:nvCxnSpPr>
        <p:spPr>
          <a:xfrm flipV="1">
            <a:off x="3669772" y="4152962"/>
            <a:ext cx="1756887" cy="783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421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Introduced the idea of Recurrent Neural Networks RNN and Long Short-Term Memory LSTM</a:t>
            </a:r>
          </a:p>
          <a:p>
            <a:r>
              <a:rPr lang="en-US" dirty="0"/>
              <a:t>Gave and explained an example of implementing a digital adder of using LSTM</a:t>
            </a:r>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100</a:t>
            </a:fld>
            <a:endParaRPr lang="en-US"/>
          </a:p>
        </p:txBody>
      </p:sp>
    </p:spTree>
    <p:extLst>
      <p:ext uri="{BB962C8B-B14F-4D97-AF65-F5344CB8AC3E}">
        <p14:creationId xmlns:p14="http://schemas.microsoft.com/office/powerpoint/2010/main" val="19966884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25000" lnSpcReduction="20000"/>
          </a:bodyPr>
          <a:lstStyle/>
          <a:p>
            <a:r>
              <a:rPr lang="en-US" dirty="0"/>
              <a:t>Deep Learning Book.</a:t>
            </a:r>
          </a:p>
          <a:p>
            <a:r>
              <a:rPr lang="en-US" u="sng" dirty="0">
                <a:hlinkClick r:id="rId2"/>
              </a:rPr>
              <a:t>http://www.deeplearningbook.org/</a:t>
            </a:r>
            <a:endParaRPr lang="en-US" dirty="0"/>
          </a:p>
          <a:p>
            <a:br>
              <a:rPr lang="en-US" dirty="0"/>
            </a:br>
            <a:endParaRPr lang="en-US" dirty="0"/>
          </a:p>
          <a:p>
            <a:r>
              <a:rPr lang="en-US" dirty="0"/>
              <a:t>Papers:</a:t>
            </a:r>
          </a:p>
          <a:p>
            <a:r>
              <a:rPr lang="en-US" b="1" u="sng" dirty="0">
                <a:hlinkClick r:id="rId3"/>
              </a:rPr>
              <a:t>Fully convolutional networks </a:t>
            </a:r>
            <a:r>
              <a:rPr lang="en-US" u="sng" dirty="0">
                <a:hlinkClick r:id="rId3"/>
              </a:rPr>
              <a:t>for semantic segmentation</a:t>
            </a:r>
            <a:r>
              <a:rPr lang="en-US" dirty="0"/>
              <a:t> by J Long, </a:t>
            </a:r>
            <a:r>
              <a:rPr lang="en-US" sz="1000" u="sng" dirty="0">
                <a:hlinkClick r:id="rId4"/>
              </a:rPr>
              <a:t>E </a:t>
            </a:r>
            <a:r>
              <a:rPr lang="en-US" sz="1000" u="sng" dirty="0" err="1">
                <a:hlinkClick r:id="rId4"/>
              </a:rPr>
              <a:t>Shelhamer</a:t>
            </a:r>
            <a:r>
              <a:rPr lang="en-US" sz="1000" dirty="0"/>
              <a:t>, </a:t>
            </a:r>
            <a:r>
              <a:rPr lang="en-US" sz="1000" u="sng" dirty="0">
                <a:hlinkClick r:id="rId5"/>
              </a:rPr>
              <a:t>T Darrell</a:t>
            </a:r>
            <a:endParaRPr lang="en-US" dirty="0"/>
          </a:p>
          <a:p>
            <a:r>
              <a:rPr lang="en-US" b="1" u="sng" dirty="0">
                <a:hlinkClick r:id="rId6"/>
              </a:rPr>
              <a:t>Sequence </a:t>
            </a:r>
            <a:r>
              <a:rPr lang="en-US" u="sng" dirty="0">
                <a:hlinkClick r:id="rId6"/>
              </a:rPr>
              <a:t>to </a:t>
            </a:r>
            <a:r>
              <a:rPr lang="en-US" b="1" u="sng" dirty="0">
                <a:hlinkClick r:id="rId6"/>
              </a:rPr>
              <a:t>sequence </a:t>
            </a:r>
            <a:r>
              <a:rPr lang="en-US" u="sng" dirty="0">
                <a:hlinkClick r:id="rId6"/>
              </a:rPr>
              <a:t>learning with </a:t>
            </a:r>
            <a:r>
              <a:rPr lang="en-US" b="1" u="sng" dirty="0">
                <a:hlinkClick r:id="rId6"/>
              </a:rPr>
              <a:t>neural networks</a:t>
            </a:r>
            <a:r>
              <a:rPr lang="en-US" dirty="0"/>
              <a:t> by </a:t>
            </a:r>
            <a:r>
              <a:rPr lang="en-US" sz="1000" u="sng" dirty="0">
                <a:hlinkClick r:id="rId7"/>
              </a:rPr>
              <a:t>I </a:t>
            </a:r>
            <a:r>
              <a:rPr lang="en-US" sz="1000" u="sng" dirty="0" err="1">
                <a:hlinkClick r:id="rId7"/>
              </a:rPr>
              <a:t>Sutskever</a:t>
            </a:r>
            <a:r>
              <a:rPr lang="en-US" sz="1000" dirty="0"/>
              <a:t>, </a:t>
            </a:r>
            <a:r>
              <a:rPr lang="en-US" sz="1000" u="sng" dirty="0">
                <a:hlinkClick r:id="rId8"/>
              </a:rPr>
              <a:t>O </a:t>
            </a:r>
            <a:r>
              <a:rPr lang="en-US" sz="1000" u="sng" dirty="0" err="1">
                <a:hlinkClick r:id="rId8"/>
              </a:rPr>
              <a:t>Vinyals</a:t>
            </a:r>
            <a:r>
              <a:rPr lang="en-US" sz="1000" dirty="0"/>
              <a:t>, </a:t>
            </a:r>
            <a:r>
              <a:rPr lang="en-US" sz="1000" u="sng" dirty="0">
                <a:hlinkClick r:id="rId9"/>
              </a:rPr>
              <a:t>QV Le</a:t>
            </a:r>
            <a:r>
              <a:rPr lang="en-US" sz="1000" dirty="0"/>
              <a:t> - </a:t>
            </a:r>
            <a:endParaRPr lang="en-US" dirty="0"/>
          </a:p>
          <a:p>
            <a:r>
              <a:rPr lang="en-US" dirty="0"/>
              <a:t>tutorials</a:t>
            </a:r>
          </a:p>
          <a:p>
            <a:r>
              <a:rPr lang="en-US" u="sng" dirty="0">
                <a:hlinkClick r:id="rId10"/>
              </a:rPr>
              <a:t>http://colah.github.io/posts/2015-08-Understanding-LSTMs/</a:t>
            </a:r>
            <a:endParaRPr lang="en-US" dirty="0"/>
          </a:p>
          <a:p>
            <a:r>
              <a:rPr lang="en-US" u="sng" dirty="0">
                <a:hlinkClick r:id="rId11"/>
              </a:rPr>
              <a:t>https://github.com/terryum/awesome-deep-learning-papers</a:t>
            </a:r>
            <a:endParaRPr lang="en-US" dirty="0"/>
          </a:p>
          <a:p>
            <a:br>
              <a:rPr lang="en-US" dirty="0"/>
            </a:br>
            <a:endParaRPr lang="en-US" dirty="0"/>
          </a:p>
          <a:p>
            <a:r>
              <a:rPr lang="en-US" dirty="0" err="1"/>
              <a:t>turtorial</a:t>
            </a:r>
            <a:r>
              <a:rPr lang="en-US" dirty="0"/>
              <a:t>:</a:t>
            </a:r>
          </a:p>
          <a:p>
            <a:r>
              <a:rPr lang="en-US" u="sng" dirty="0">
                <a:hlinkClick r:id="rId12"/>
              </a:rPr>
              <a:t>https://theneuralperspective.com/tag/tutorials/</a:t>
            </a:r>
            <a:endParaRPr lang="en-US" dirty="0"/>
          </a:p>
          <a:p>
            <a:br>
              <a:rPr lang="en-US" dirty="0"/>
            </a:br>
            <a:endParaRPr lang="en-US" dirty="0"/>
          </a:p>
          <a:p>
            <a:r>
              <a:rPr lang="en-US" dirty="0"/>
              <a:t>RNN encoder-decoder </a:t>
            </a:r>
          </a:p>
          <a:p>
            <a:r>
              <a:rPr lang="en-US" u="sng" dirty="0">
                <a:hlinkClick r:id="rId13"/>
              </a:rPr>
              <a:t>https://theneuralperspective.com/2016/11/20/recurrent-neural-networks-rnn-part-3-encoder-decoder/</a:t>
            </a:r>
            <a:endParaRPr lang="en-US" sz="8800" dirty="0"/>
          </a:p>
          <a:p>
            <a:r>
              <a:rPr lang="en-US" dirty="0"/>
              <a:t>sequence to sequence model</a:t>
            </a:r>
          </a:p>
          <a:p>
            <a:pPr lvl="1"/>
            <a:r>
              <a:rPr lang="en-US" u="sng" dirty="0">
                <a:hlinkClick r:id="rId14"/>
              </a:rPr>
              <a:t>https://arxiv.org/pdf/1703.01619.pdf</a:t>
            </a:r>
            <a:endParaRPr lang="en-US" dirty="0"/>
          </a:p>
          <a:p>
            <a:pPr lvl="1"/>
            <a:r>
              <a:rPr lang="en-US" u="sng" dirty="0">
                <a:hlinkClick r:id="rId15"/>
              </a:rPr>
              <a:t>https://indico.io/blog/sequence-modeling-neuralnets-part1/</a:t>
            </a:r>
            <a:endParaRPr lang="en-US" dirty="0"/>
          </a:p>
          <a:p>
            <a:pPr lvl="1"/>
            <a:r>
              <a:rPr lang="en-US" u="sng" dirty="0">
                <a:hlinkClick r:id="rId16"/>
              </a:rPr>
              <a:t>https://medium.com/towards-data-science/lstm-by-example-using-tensorflow-feb0c1968537</a:t>
            </a:r>
            <a:endParaRPr lang="en-US" dirty="0"/>
          </a:p>
          <a:p>
            <a:pPr lvl="1"/>
            <a:r>
              <a:rPr lang="en-US" u="sng" dirty="0">
                <a:hlinkClick r:id="rId17"/>
              </a:rPr>
              <a:t>https://google.github.io/seq2seq/nmt/</a:t>
            </a:r>
            <a:endParaRPr lang="en-US" dirty="0"/>
          </a:p>
          <a:p>
            <a:pPr lvl="1"/>
            <a:r>
              <a:rPr lang="en-US" u="sng" dirty="0">
                <a:hlinkClick r:id="rId18"/>
              </a:rPr>
              <a:t>https://chunml.github.io/ChunML.github.io/project/Sequence-To-Sequence/</a:t>
            </a:r>
            <a:endParaRPr lang="en-US" dirty="0"/>
          </a:p>
          <a:p>
            <a:pPr lvl="1"/>
            <a:r>
              <a:rPr lang="en-US" dirty="0"/>
              <a:t>parameters of </a:t>
            </a:r>
            <a:r>
              <a:rPr lang="en-US" dirty="0" err="1"/>
              <a:t>lstm</a:t>
            </a:r>
            <a:endParaRPr lang="en-US" dirty="0"/>
          </a:p>
          <a:p>
            <a:pPr lvl="2"/>
            <a:r>
              <a:rPr lang="en-US" u="sng" dirty="0">
                <a:hlinkClick r:id="rId19"/>
              </a:rPr>
              <a:t>https://stackoverflow.com/questions/38080035/how-to-calculate-the-number-of-parameters-of-an-lstm-network</a:t>
            </a:r>
            <a:endParaRPr lang="en-US" dirty="0"/>
          </a:p>
          <a:p>
            <a:pPr lvl="2"/>
            <a:r>
              <a:rPr lang="en-US" u="sng" dirty="0">
                <a:hlinkClick r:id="rId20"/>
              </a:rPr>
              <a:t>https://datascience.stackexchange.com/questions/10615/number-of-parameters-in-an-lstm-model</a:t>
            </a:r>
            <a:endParaRPr lang="en-US" dirty="0"/>
          </a:p>
          <a:p>
            <a:pPr lvl="2"/>
            <a:r>
              <a:rPr lang="en-US" u="sng" dirty="0">
                <a:hlinkClick r:id="rId19"/>
              </a:rPr>
              <a:t>https://stackoverflow.com/questions/38080035/how-to-calculate-the-number-of-parameters-of-an-lstm-network</a:t>
            </a:r>
            <a:endParaRPr lang="en-US" dirty="0"/>
          </a:p>
          <a:p>
            <a:pPr lvl="2"/>
            <a:r>
              <a:rPr lang="en-US" u="sng" dirty="0">
                <a:hlinkClick r:id="rId21"/>
              </a:rPr>
              <a:t>https://www.quora.com/What-is-the-meaning-of-%E2%80%9CThe-number-of-units-in-the-LSTM-cell</a:t>
            </a:r>
            <a:endParaRPr lang="en-US" dirty="0"/>
          </a:p>
          <a:p>
            <a:pPr lvl="2"/>
            <a:r>
              <a:rPr lang="en-US" u="sng" dirty="0">
                <a:hlinkClick r:id="rId22"/>
              </a:rPr>
              <a:t>https://www.quora.com/In-LSTM-how-do-you-figure-out-what-size-the-weights-are-supposed-to-be</a:t>
            </a:r>
            <a:endParaRPr lang="en-US" dirty="0"/>
          </a:p>
          <a:p>
            <a:pPr lvl="2"/>
            <a:r>
              <a:rPr lang="en-US" u="sng" dirty="0">
                <a:hlinkClick r:id="rId23"/>
              </a:rPr>
              <a:t>http://kbullaughey.github.io/lstm-play/lstm</a:t>
            </a:r>
            <a:r>
              <a:rPr lang="en-US" dirty="0"/>
              <a:t>/ (batch size example)</a:t>
            </a:r>
          </a:p>
          <a:p>
            <a:pPr lvl="2"/>
            <a:br>
              <a:rPr lang="en-US" dirty="0"/>
            </a:br>
            <a:endParaRPr lang="en-US" dirty="0"/>
          </a:p>
          <a:p>
            <a:pPr lvl="1"/>
            <a:r>
              <a:rPr lang="en-US" dirty="0"/>
              <a:t>feedback</a:t>
            </a:r>
          </a:p>
          <a:p>
            <a:pPr lvl="2"/>
            <a:r>
              <a:rPr lang="en-US" u="sng" dirty="0">
                <a:hlinkClick r:id="rId24"/>
              </a:rPr>
              <a:t>https://medium.com/@aidangomez/let-s-do-this-f9b699de31d9</a:t>
            </a:r>
            <a:endParaRPr lang="en-US" dirty="0"/>
          </a:p>
          <a:p>
            <a:pPr lvl="1"/>
            <a:r>
              <a:rPr lang="en-US" dirty="0"/>
              <a:t>Numerical examples</a:t>
            </a:r>
          </a:p>
          <a:p>
            <a:pPr lvl="2"/>
            <a:r>
              <a:rPr lang="en-US" u="sng" dirty="0">
                <a:hlinkClick r:id="rId25"/>
              </a:rPr>
              <a:t>https://blog.aidangomez.ca/2016/04/17/Backpropogating-an-LSTM-A-Numerical-Example/</a:t>
            </a:r>
            <a:endParaRPr lang="en-US" dirty="0"/>
          </a:p>
          <a:p>
            <a:pPr lvl="2"/>
            <a:r>
              <a:rPr lang="en-US" u="sng" dirty="0">
                <a:hlinkClick r:id="rId26"/>
              </a:rPr>
              <a:t>https://karanalytics.wordpress.com/2017/06/06/sequence-modelling-using-deep-learning/</a:t>
            </a:r>
            <a:endParaRPr lang="en-US" dirty="0"/>
          </a:p>
          <a:p>
            <a:pPr lvl="2"/>
            <a:r>
              <a:rPr lang="en-US" u="sng" dirty="0">
                <a:hlinkClick r:id="rId27"/>
              </a:rPr>
              <a:t>http://monik.in/a-noobs-guide-to-implementing-rnn-lstm-using-tensorflow/</a:t>
            </a:r>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101</a:t>
            </a:fld>
            <a:endParaRPr lang="en-US"/>
          </a:p>
        </p:txBody>
      </p:sp>
    </p:spTree>
    <p:extLst>
      <p:ext uri="{BB962C8B-B14F-4D97-AF65-F5344CB8AC3E}">
        <p14:creationId xmlns:p14="http://schemas.microsoft.com/office/powerpoint/2010/main" val="433059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Appendix</a:t>
            </a:r>
            <a:br>
              <a:rPr lang="en-US" dirty="0"/>
            </a:br>
            <a:endParaRPr lang="en-US" dirty="0"/>
          </a:p>
        </p:txBody>
      </p:sp>
      <p:sp>
        <p:nvSpPr>
          <p:cNvPr id="6" name="Subtitle 5"/>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102</a:t>
            </a:fld>
            <a:endParaRPr lang="en-US"/>
          </a:p>
        </p:txBody>
      </p:sp>
    </p:spTree>
    <p:extLst>
      <p:ext uri="{BB962C8B-B14F-4D97-AF65-F5344CB8AC3E}">
        <p14:creationId xmlns:p14="http://schemas.microsoft.com/office/powerpoint/2010/main" val="26938872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of LSTM : GRU</a:t>
            </a:r>
          </a:p>
        </p:txBody>
      </p:sp>
      <p:sp>
        <p:nvSpPr>
          <p:cNvPr id="3" name="Content Placeholder 2"/>
          <p:cNvSpPr>
            <a:spLocks noGrp="1"/>
          </p:cNvSpPr>
          <p:nvPr>
            <p:ph idx="1"/>
          </p:nvPr>
        </p:nvSpPr>
        <p:spPr/>
        <p:txBody>
          <a:bodyPr>
            <a:normAutofit/>
          </a:bodyPr>
          <a:lstStyle/>
          <a:p>
            <a:r>
              <a:rPr lang="en-US" sz="1800" dirty="0"/>
              <a:t>A slightly more dramatic variation on the LSTM is the Gated Recurrent Unit, or GRU, introduced by </a:t>
            </a:r>
            <a:r>
              <a:rPr lang="en-US" sz="1800" dirty="0">
                <a:hlinkClick r:id="rId2"/>
              </a:rPr>
              <a:t>Cho, et al. (2014)</a:t>
            </a:r>
            <a:r>
              <a:rPr lang="en-US" sz="1800" dirty="0"/>
              <a:t>. It combines the forget and input gates into a single “update gate.” It also merges the cell state and hidden state, and makes some other changes. The resulting model is simpler than standard LSTM models, and has been growing increasingly popular.</a:t>
            </a:r>
          </a:p>
          <a:p>
            <a:r>
              <a:rPr lang="en-US" sz="1800" dirty="0"/>
              <a:t>http://colah.github.io/posts/2015-08-Understanding-LSTMs/</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103</a:t>
            </a:fld>
            <a:endParaRPr lang="en-US"/>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81400"/>
            <a:ext cx="7315200" cy="2628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499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Appendix 1a:</a:t>
            </a:r>
            <a:br>
              <a:rPr lang="en-US" dirty="0"/>
            </a:br>
            <a:r>
              <a:rPr lang="en-US" dirty="0"/>
              <a:t> </a:t>
            </a:r>
          </a:p>
        </p:txBody>
      </p:sp>
      <p:sp>
        <p:nvSpPr>
          <p:cNvPr id="3" name="Content Placeholder 2"/>
          <p:cNvSpPr>
            <a:spLocks noGrp="1"/>
          </p:cNvSpPr>
          <p:nvPr>
            <p:ph type="subTitle" idx="1"/>
          </p:nvPr>
        </p:nvSpPr>
        <p:spPr/>
        <p:txBody>
          <a:bodyPr/>
          <a:lstStyle/>
          <a:p>
            <a:r>
              <a:rPr lang="en-US" dirty="0"/>
              <a:t>Using Square error for output measurement</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104</a:t>
            </a:fld>
            <a:endParaRPr lang="en-US"/>
          </a:p>
        </p:txBody>
      </p:sp>
    </p:spTree>
    <p:extLst>
      <p:ext uri="{BB962C8B-B14F-4D97-AF65-F5344CB8AC3E}">
        <p14:creationId xmlns:p14="http://schemas.microsoft.com/office/powerpoint/2010/main" val="20323774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60925" y="4492625"/>
            <a:ext cx="39020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itle 1"/>
          <p:cNvSpPr>
            <a:spLocks noGrp="1"/>
          </p:cNvSpPr>
          <p:nvPr>
            <p:ph type="title"/>
          </p:nvPr>
        </p:nvSpPr>
        <p:spPr>
          <a:xfrm>
            <a:off x="169863" y="152400"/>
            <a:ext cx="4325937" cy="487363"/>
          </a:xfrm>
        </p:spPr>
        <p:txBody>
          <a:bodyPr>
            <a:normAutofit fontScale="90000"/>
          </a:bodyPr>
          <a:lstStyle/>
          <a:p>
            <a:pPr algn="l"/>
            <a:r>
              <a:rPr lang="en-US" altLang="en-US" sz="2400" dirty="0"/>
              <a:t>Case 1: if the neuron in between the output and the hidden layer</a:t>
            </a:r>
            <a:br>
              <a:rPr lang="en-US" altLang="en-US" sz="2400" dirty="0"/>
            </a:br>
            <a:endParaRPr lang="en-US" altLang="en-US" sz="2400" i="1" baseline="-25000" dirty="0"/>
          </a:p>
        </p:txBody>
      </p:sp>
      <p:sp>
        <p:nvSpPr>
          <p:cNvPr id="37892" name="Content Placeholder 2"/>
          <p:cNvSpPr>
            <a:spLocks noGrp="1"/>
          </p:cNvSpPr>
          <p:nvPr>
            <p:ph idx="1"/>
          </p:nvPr>
        </p:nvSpPr>
        <p:spPr>
          <a:xfrm>
            <a:off x="8229600" y="5791200"/>
            <a:ext cx="457200" cy="334963"/>
          </a:xfrm>
        </p:spPr>
        <p:txBody>
          <a:bodyPr>
            <a:normAutofit fontScale="55000" lnSpcReduction="20000"/>
          </a:bodyPr>
          <a:lstStyle/>
          <a:p>
            <a:r>
              <a:rPr lang="en-US" altLang="en-US"/>
              <a:t> </a:t>
            </a:r>
          </a:p>
        </p:txBody>
      </p:sp>
      <p:sp>
        <p:nvSpPr>
          <p:cNvPr id="37893" name="Footer Placeholder 3"/>
          <p:cNvSpPr>
            <a:spLocks noGrp="1"/>
          </p:cNvSpPr>
          <p:nvPr>
            <p:ph type="ftr" sz="quarter" idx="11"/>
          </p:nvPr>
        </p:nvSpPr>
        <p:spPr bwMode="auto">
          <a:xfrm>
            <a:off x="5799138" y="649287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zh-HK" sz="1200">
                <a:solidFill>
                  <a:srgbClr val="898989"/>
                </a:solidFill>
              </a:rPr>
              <a:t>RNN &amp; LSTM v2.a</a:t>
            </a:r>
            <a:endParaRPr lang="en-US" altLang="zh-HK" sz="1200" dirty="0">
              <a:solidFill>
                <a:srgbClr val="898989"/>
              </a:solidFill>
            </a:endParaRPr>
          </a:p>
        </p:txBody>
      </p:sp>
      <p:sp>
        <p:nvSpPr>
          <p:cNvPr id="3789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C028D2F6-5CA3-43E8-9DF1-2D06CEA395FD}" type="slidenum">
              <a:rPr lang="en-US" altLang="zh-HK" sz="1200">
                <a:solidFill>
                  <a:srgbClr val="898989"/>
                </a:solidFill>
              </a:rPr>
              <a:pPr>
                <a:spcBef>
                  <a:spcPct val="0"/>
                </a:spcBef>
                <a:buFontTx/>
                <a:buNone/>
              </a:pPr>
              <a:t>105</a:t>
            </a:fld>
            <a:endParaRPr lang="en-US" altLang="zh-HK" sz="1200">
              <a:solidFill>
                <a:srgbClr val="898989"/>
              </a:solidFill>
            </a:endParaRPr>
          </a:p>
        </p:txBody>
      </p:sp>
      <p:graphicFrame>
        <p:nvGraphicFramePr>
          <p:cNvPr id="37895" name="Object 5"/>
          <p:cNvGraphicFramePr>
            <a:graphicFrameLocks noChangeAspect="1"/>
          </p:cNvGraphicFramePr>
          <p:nvPr>
            <p:extLst>
              <p:ext uri="{D42A27DB-BD31-4B8C-83A1-F6EECF244321}">
                <p14:modId xmlns:p14="http://schemas.microsoft.com/office/powerpoint/2010/main" val="2657129777"/>
              </p:ext>
            </p:extLst>
          </p:nvPr>
        </p:nvGraphicFramePr>
        <p:xfrm>
          <a:off x="118522" y="838200"/>
          <a:ext cx="4598988" cy="5054600"/>
        </p:xfrm>
        <a:graphic>
          <a:graphicData uri="http://schemas.openxmlformats.org/presentationml/2006/ole">
            <mc:AlternateContent xmlns:mc="http://schemas.openxmlformats.org/markup-compatibility/2006">
              <mc:Choice xmlns:v="urn:schemas-microsoft-com:vml" Requires="v">
                <p:oleObj spid="_x0000_s12418" name="Equation" r:id="rId5" imgW="4063680" imgH="4470120" progId="Equation.3">
                  <p:embed/>
                </p:oleObj>
              </mc:Choice>
              <mc:Fallback>
                <p:oleObj name="Equation" r:id="rId5" imgW="4063680" imgH="4470120" progId="Equation.3">
                  <p:embed/>
                  <p:pic>
                    <p:nvPicPr>
                      <p:cNvPr id="0" name=""/>
                      <p:cNvPicPr>
                        <a:picLocks noChangeAspect="1" noChangeArrowheads="1"/>
                      </p:cNvPicPr>
                      <p:nvPr/>
                    </p:nvPicPr>
                    <p:blipFill>
                      <a:blip r:embed="rId6"/>
                      <a:srcRect/>
                      <a:stretch>
                        <a:fillRect/>
                      </a:stretch>
                    </p:blipFill>
                    <p:spPr bwMode="auto">
                      <a:xfrm>
                        <a:off x="118522" y="838200"/>
                        <a:ext cx="4598988" cy="5054600"/>
                      </a:xfrm>
                      <a:prstGeom prst="rect">
                        <a:avLst/>
                      </a:prstGeom>
                      <a:noFill/>
                      <a:ln>
                        <a:noFill/>
                      </a:ln>
                    </p:spPr>
                  </p:pic>
                </p:oleObj>
              </mc:Fallback>
            </mc:AlternateContent>
          </a:graphicData>
        </a:graphic>
      </p:graphicFrame>
      <p:sp>
        <p:nvSpPr>
          <p:cNvPr id="7" name="Oval 6"/>
          <p:cNvSpPr/>
          <p:nvPr/>
        </p:nvSpPr>
        <p:spPr>
          <a:xfrm>
            <a:off x="6112971" y="1874569"/>
            <a:ext cx="914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zh-HK" sz="1800">
              <a:solidFill>
                <a:srgbClr val="FFFFFF"/>
              </a:solidFill>
              <a:cs typeface="Arial" charset="0"/>
            </a:endParaRPr>
          </a:p>
        </p:txBody>
      </p:sp>
      <p:cxnSp>
        <p:nvCxnSpPr>
          <p:cNvPr id="8" name="Straight Arrow Connector 7"/>
          <p:cNvCxnSpPr/>
          <p:nvPr/>
        </p:nvCxnSpPr>
        <p:spPr>
          <a:xfrm>
            <a:off x="5298583" y="2109519"/>
            <a:ext cx="814388" cy="6985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350971" y="2407969"/>
            <a:ext cx="762000" cy="23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035308" y="2293669"/>
            <a:ext cx="6778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7" idx="4"/>
          </p:cNvCxnSpPr>
          <p:nvPr/>
        </p:nvCxnSpPr>
        <p:spPr>
          <a:xfrm>
            <a:off x="6570171" y="1874569"/>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474796" y="2179369"/>
            <a:ext cx="46037"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zh-HK" sz="1800">
              <a:solidFill>
                <a:srgbClr val="FFFFFF"/>
              </a:solidFill>
              <a:cs typeface="Arial" charset="0"/>
            </a:endParaRPr>
          </a:p>
        </p:txBody>
      </p:sp>
      <p:sp>
        <p:nvSpPr>
          <p:cNvPr id="17" name="Oval 16"/>
          <p:cNvSpPr/>
          <p:nvPr/>
        </p:nvSpPr>
        <p:spPr>
          <a:xfrm>
            <a:off x="5503371" y="2331769"/>
            <a:ext cx="46037"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zh-HK" sz="1800">
              <a:solidFill>
                <a:srgbClr val="FFFFFF"/>
              </a:solidFill>
              <a:cs typeface="Arial" charset="0"/>
            </a:endParaRPr>
          </a:p>
        </p:txBody>
      </p:sp>
      <p:cxnSp>
        <p:nvCxnSpPr>
          <p:cNvPr id="18" name="Straight Arrow Connector 17"/>
          <p:cNvCxnSpPr>
            <a:endCxn id="7" idx="3"/>
          </p:cNvCxnSpPr>
          <p:nvPr/>
        </p:nvCxnSpPr>
        <p:spPr>
          <a:xfrm flipV="1">
            <a:off x="5350971" y="2590532"/>
            <a:ext cx="896937" cy="73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28771" y="2506394"/>
            <a:ext cx="46037"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zh-HK" sz="1800">
              <a:solidFill>
                <a:srgbClr val="FFFFFF"/>
              </a:solidFill>
              <a:cs typeface="Arial" charset="0"/>
            </a:endParaRPr>
          </a:p>
        </p:txBody>
      </p:sp>
      <p:sp>
        <p:nvSpPr>
          <p:cNvPr id="37905" name="TextBox 19"/>
          <p:cNvSpPr txBox="1">
            <a:spLocks noChangeArrowheads="1"/>
          </p:cNvSpPr>
          <p:nvPr/>
        </p:nvSpPr>
        <p:spPr bwMode="auto">
          <a:xfrm>
            <a:off x="7065471" y="1985694"/>
            <a:ext cx="8572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Output</a:t>
            </a:r>
          </a:p>
          <a:p>
            <a:pPr eaLnBrk="1" hangingPunct="1">
              <a:spcBef>
                <a:spcPct val="0"/>
              </a:spcBef>
              <a:buFontTx/>
              <a:buNone/>
            </a:pPr>
            <a:endParaRPr lang="en-US" altLang="en-US" sz="1800" i="1" baseline="-25000"/>
          </a:p>
        </p:txBody>
      </p:sp>
      <p:cxnSp>
        <p:nvCxnSpPr>
          <p:cNvPr id="25" name="Straight Arrow Connector 24"/>
          <p:cNvCxnSpPr/>
          <p:nvPr/>
        </p:nvCxnSpPr>
        <p:spPr>
          <a:xfrm flipH="1">
            <a:off x="6193933" y="2788969"/>
            <a:ext cx="7715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908" name="TextBox 1"/>
          <p:cNvSpPr txBox="1">
            <a:spLocks noChangeArrowheads="1"/>
          </p:cNvSpPr>
          <p:nvPr/>
        </p:nvSpPr>
        <p:spPr bwMode="auto">
          <a:xfrm>
            <a:off x="5078413" y="3902075"/>
            <a:ext cx="3027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Neuron </a:t>
            </a:r>
            <a:r>
              <a:rPr lang="en-US" altLang="en-US" sz="1800" i="1"/>
              <a:t>n</a:t>
            </a:r>
            <a:r>
              <a:rPr lang="en-US" altLang="en-US" sz="1800"/>
              <a:t> as an output neuron</a:t>
            </a:r>
          </a:p>
        </p:txBody>
      </p:sp>
      <p:sp>
        <p:nvSpPr>
          <p:cNvPr id="2" name="Oval 1"/>
          <p:cNvSpPr/>
          <p:nvPr/>
        </p:nvSpPr>
        <p:spPr>
          <a:xfrm>
            <a:off x="8247063" y="4572000"/>
            <a:ext cx="515937" cy="2286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cxnSp>
        <p:nvCxnSpPr>
          <p:cNvPr id="5" name="Straight Arrow Connector 4"/>
          <p:cNvCxnSpPr>
            <a:stCxn id="2" idx="0"/>
            <a:endCxn id="7" idx="5"/>
          </p:cNvCxnSpPr>
          <p:nvPr/>
        </p:nvCxnSpPr>
        <p:spPr>
          <a:xfrm flipH="1" flipV="1">
            <a:off x="6893460" y="2590017"/>
            <a:ext cx="1611572" cy="198198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37915" name="Object 13"/>
          <p:cNvGraphicFramePr>
            <a:graphicFrameLocks noChangeAspect="1"/>
          </p:cNvGraphicFramePr>
          <p:nvPr>
            <p:extLst>
              <p:ext uri="{D42A27DB-BD31-4B8C-83A1-F6EECF244321}">
                <p14:modId xmlns:p14="http://schemas.microsoft.com/office/powerpoint/2010/main" val="688266687"/>
              </p:ext>
            </p:extLst>
          </p:nvPr>
        </p:nvGraphicFramePr>
        <p:xfrm>
          <a:off x="6193933" y="2895600"/>
          <a:ext cx="1014413" cy="250073"/>
        </p:xfrm>
        <a:graphic>
          <a:graphicData uri="http://schemas.openxmlformats.org/presentationml/2006/ole">
            <mc:AlternateContent xmlns:mc="http://schemas.openxmlformats.org/markup-compatibility/2006">
              <mc:Choice xmlns:v="urn:schemas-microsoft-com:vml" Requires="v">
                <p:oleObj spid="_x0000_s12419" name="Equation" r:id="rId7" imgW="927000" imgH="228600" progId="Equation.3">
                  <p:embed/>
                </p:oleObj>
              </mc:Choice>
              <mc:Fallback>
                <p:oleObj name="Equation" r:id="rId7" imgW="927000" imgH="228600" progId="Equation.3">
                  <p:embed/>
                  <p:pic>
                    <p:nvPicPr>
                      <p:cNvPr id="0" name=""/>
                      <p:cNvPicPr>
                        <a:picLocks noChangeAspect="1" noChangeArrowheads="1"/>
                      </p:cNvPicPr>
                      <p:nvPr/>
                    </p:nvPicPr>
                    <p:blipFill>
                      <a:blip r:embed="rId8"/>
                      <a:srcRect/>
                      <a:stretch>
                        <a:fillRect/>
                      </a:stretch>
                    </p:blipFill>
                    <p:spPr bwMode="auto">
                      <a:xfrm>
                        <a:off x="6193933" y="2895600"/>
                        <a:ext cx="1014413" cy="250073"/>
                      </a:xfrm>
                      <a:prstGeom prst="rect">
                        <a:avLst/>
                      </a:prstGeom>
                      <a:noFill/>
                      <a:ln>
                        <a:noFill/>
                      </a:ln>
                    </p:spPr>
                  </p:pic>
                </p:oleObj>
              </mc:Fallback>
            </mc:AlternateContent>
          </a:graphicData>
        </a:graphic>
      </p:graphicFrame>
      <p:graphicFrame>
        <p:nvGraphicFramePr>
          <p:cNvPr id="37916" name="Object 13"/>
          <p:cNvGraphicFramePr>
            <a:graphicFrameLocks noChangeAspect="1"/>
          </p:cNvGraphicFramePr>
          <p:nvPr>
            <p:extLst>
              <p:ext uri="{D42A27DB-BD31-4B8C-83A1-F6EECF244321}">
                <p14:modId xmlns:p14="http://schemas.microsoft.com/office/powerpoint/2010/main" val="217420608"/>
              </p:ext>
            </p:extLst>
          </p:nvPr>
        </p:nvGraphicFramePr>
        <p:xfrm>
          <a:off x="6636846" y="2069832"/>
          <a:ext cx="319087" cy="474662"/>
        </p:xfrm>
        <a:graphic>
          <a:graphicData uri="http://schemas.openxmlformats.org/presentationml/2006/ole">
            <mc:AlternateContent xmlns:mc="http://schemas.openxmlformats.org/markup-compatibility/2006">
              <mc:Choice xmlns:v="urn:schemas-microsoft-com:vml" Requires="v">
                <p:oleObj spid="_x0000_s12420" name="Equation" r:id="rId9" imgW="152280" imgH="228600" progId="Equation.3">
                  <p:embed/>
                </p:oleObj>
              </mc:Choice>
              <mc:Fallback>
                <p:oleObj name="Equation" r:id="rId9" imgW="152280" imgH="228600" progId="Equation.3">
                  <p:embed/>
                  <p:pic>
                    <p:nvPicPr>
                      <p:cNvPr id="0" name=""/>
                      <p:cNvPicPr>
                        <a:picLocks noChangeAspect="1" noChangeArrowheads="1"/>
                      </p:cNvPicPr>
                      <p:nvPr/>
                    </p:nvPicPr>
                    <p:blipFill>
                      <a:blip r:embed="rId10"/>
                      <a:srcRect/>
                      <a:stretch>
                        <a:fillRect/>
                      </a:stretch>
                    </p:blipFill>
                    <p:spPr bwMode="auto">
                      <a:xfrm>
                        <a:off x="6636846" y="2069832"/>
                        <a:ext cx="319087"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17" name="Object 13"/>
          <p:cNvGraphicFramePr>
            <a:graphicFrameLocks noChangeAspect="1"/>
          </p:cNvGraphicFramePr>
          <p:nvPr>
            <p:extLst>
              <p:ext uri="{D42A27DB-BD31-4B8C-83A1-F6EECF244321}">
                <p14:modId xmlns:p14="http://schemas.microsoft.com/office/powerpoint/2010/main" val="2531368947"/>
              </p:ext>
            </p:extLst>
          </p:nvPr>
        </p:nvGraphicFramePr>
        <p:xfrm>
          <a:off x="6253163" y="2087563"/>
          <a:ext cx="317500" cy="477837"/>
        </p:xfrm>
        <a:graphic>
          <a:graphicData uri="http://schemas.openxmlformats.org/presentationml/2006/ole">
            <mc:AlternateContent xmlns:mc="http://schemas.openxmlformats.org/markup-compatibility/2006">
              <mc:Choice xmlns:v="urn:schemas-microsoft-com:vml" Requires="v">
                <p:oleObj spid="_x0000_s12421" name="Equation" r:id="rId11" imgW="152280" imgH="228600" progId="Equation.3">
                  <p:embed/>
                </p:oleObj>
              </mc:Choice>
              <mc:Fallback>
                <p:oleObj name="Equation" r:id="rId11" imgW="152280" imgH="228600" progId="Equation.3">
                  <p:embed/>
                  <p:pic>
                    <p:nvPicPr>
                      <p:cNvPr id="0" name=""/>
                      <p:cNvPicPr>
                        <a:picLocks noChangeAspect="1" noChangeArrowheads="1"/>
                      </p:cNvPicPr>
                      <p:nvPr/>
                    </p:nvPicPr>
                    <p:blipFill>
                      <a:blip r:embed="rId12"/>
                      <a:srcRect/>
                      <a:stretch>
                        <a:fillRect/>
                      </a:stretch>
                    </p:blipFill>
                    <p:spPr bwMode="auto">
                      <a:xfrm>
                        <a:off x="6253163" y="2087563"/>
                        <a:ext cx="3175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18" name="Object 13"/>
          <p:cNvGraphicFramePr>
            <a:graphicFrameLocks noChangeAspect="1"/>
          </p:cNvGraphicFramePr>
          <p:nvPr>
            <p:extLst>
              <p:ext uri="{D42A27DB-BD31-4B8C-83A1-F6EECF244321}">
                <p14:modId xmlns:p14="http://schemas.microsoft.com/office/powerpoint/2010/main" val="1839493763"/>
              </p:ext>
            </p:extLst>
          </p:nvPr>
        </p:nvGraphicFramePr>
        <p:xfrm>
          <a:off x="7312025" y="2473325"/>
          <a:ext cx="1914525" cy="947738"/>
        </p:xfrm>
        <a:graphic>
          <a:graphicData uri="http://schemas.openxmlformats.org/presentationml/2006/ole">
            <mc:AlternateContent xmlns:mc="http://schemas.openxmlformats.org/markup-compatibility/2006">
              <mc:Choice xmlns:v="urn:schemas-microsoft-com:vml" Requires="v">
                <p:oleObj spid="_x0000_s12422" name="Equation" r:id="rId13" imgW="1384200" imgH="685800" progId="Equation.3">
                  <p:embed/>
                </p:oleObj>
              </mc:Choice>
              <mc:Fallback>
                <p:oleObj name="Equation" r:id="rId13" imgW="1384200" imgH="685800" progId="Equation.3">
                  <p:embed/>
                  <p:pic>
                    <p:nvPicPr>
                      <p:cNvPr id="0" name=""/>
                      <p:cNvPicPr>
                        <a:picLocks noChangeAspect="1" noChangeArrowheads="1"/>
                      </p:cNvPicPr>
                      <p:nvPr/>
                    </p:nvPicPr>
                    <p:blipFill>
                      <a:blip r:embed="rId14"/>
                      <a:srcRect/>
                      <a:stretch>
                        <a:fillRect/>
                      </a:stretch>
                    </p:blipFill>
                    <p:spPr bwMode="auto">
                      <a:xfrm>
                        <a:off x="7312025" y="2473325"/>
                        <a:ext cx="19145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19" name="Object 13"/>
          <p:cNvGraphicFramePr>
            <a:graphicFrameLocks noChangeAspect="1"/>
          </p:cNvGraphicFramePr>
          <p:nvPr>
            <p:extLst>
              <p:ext uri="{D42A27DB-BD31-4B8C-83A1-F6EECF244321}">
                <p14:modId xmlns:p14="http://schemas.microsoft.com/office/powerpoint/2010/main" val="1353875716"/>
              </p:ext>
            </p:extLst>
          </p:nvPr>
        </p:nvGraphicFramePr>
        <p:xfrm>
          <a:off x="5497814" y="1745456"/>
          <a:ext cx="531812" cy="503238"/>
        </p:xfrm>
        <a:graphic>
          <a:graphicData uri="http://schemas.openxmlformats.org/presentationml/2006/ole">
            <mc:AlternateContent xmlns:mc="http://schemas.openxmlformats.org/markup-compatibility/2006">
              <mc:Choice xmlns:v="urn:schemas-microsoft-com:vml" Requires="v">
                <p:oleObj spid="_x0000_s12423" name="Equation" r:id="rId15" imgW="253800" imgH="241200" progId="Equation.3">
                  <p:embed/>
                </p:oleObj>
              </mc:Choice>
              <mc:Fallback>
                <p:oleObj name="Equation" r:id="rId15" imgW="253800" imgH="241200" progId="Equation.3">
                  <p:embed/>
                  <p:pic>
                    <p:nvPicPr>
                      <p:cNvPr id="0" name=""/>
                      <p:cNvPicPr>
                        <a:picLocks noChangeAspect="1" noChangeArrowheads="1"/>
                      </p:cNvPicPr>
                      <p:nvPr/>
                    </p:nvPicPr>
                    <p:blipFill>
                      <a:blip r:embed="rId16"/>
                      <a:srcRect/>
                      <a:stretch>
                        <a:fillRect/>
                      </a:stretch>
                    </p:blipFill>
                    <p:spPr bwMode="auto">
                      <a:xfrm>
                        <a:off x="5497814" y="1745456"/>
                        <a:ext cx="531812" cy="503238"/>
                      </a:xfrm>
                      <a:prstGeom prst="rect">
                        <a:avLst/>
                      </a:prstGeom>
                      <a:noFill/>
                      <a:ln>
                        <a:noFill/>
                      </a:ln>
                    </p:spPr>
                  </p:pic>
                </p:oleObj>
              </mc:Fallback>
            </mc:AlternateContent>
          </a:graphicData>
        </a:graphic>
      </p:graphicFrame>
      <p:graphicFrame>
        <p:nvGraphicFramePr>
          <p:cNvPr id="37921" name="Object 13"/>
          <p:cNvGraphicFramePr>
            <a:graphicFrameLocks noChangeAspect="1"/>
          </p:cNvGraphicFramePr>
          <p:nvPr>
            <p:extLst>
              <p:ext uri="{D42A27DB-BD31-4B8C-83A1-F6EECF244321}">
                <p14:modId xmlns:p14="http://schemas.microsoft.com/office/powerpoint/2010/main" val="1964841948"/>
              </p:ext>
            </p:extLst>
          </p:nvPr>
        </p:nvGraphicFramePr>
        <p:xfrm>
          <a:off x="4792171" y="1834882"/>
          <a:ext cx="371475" cy="503237"/>
        </p:xfrm>
        <a:graphic>
          <a:graphicData uri="http://schemas.openxmlformats.org/presentationml/2006/ole">
            <mc:AlternateContent xmlns:mc="http://schemas.openxmlformats.org/markup-compatibility/2006">
              <mc:Choice xmlns:v="urn:schemas-microsoft-com:vml" Requires="v">
                <p:oleObj spid="_x0000_s12424" name="Equation" r:id="rId17" imgW="177480" imgH="241200" progId="Equation.3">
                  <p:embed/>
                </p:oleObj>
              </mc:Choice>
              <mc:Fallback>
                <p:oleObj name="Equation" r:id="rId17" imgW="177480" imgH="241200" progId="Equation.3">
                  <p:embed/>
                  <p:pic>
                    <p:nvPicPr>
                      <p:cNvPr id="0" name=""/>
                      <p:cNvPicPr>
                        <a:picLocks noChangeAspect="1" noChangeArrowheads="1"/>
                      </p:cNvPicPr>
                      <p:nvPr/>
                    </p:nvPicPr>
                    <p:blipFill>
                      <a:blip r:embed="rId18"/>
                      <a:srcRect/>
                      <a:stretch>
                        <a:fillRect/>
                      </a:stretch>
                    </p:blipFill>
                    <p:spPr bwMode="auto">
                      <a:xfrm>
                        <a:off x="4792171" y="1834882"/>
                        <a:ext cx="3714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p:cNvSpPr/>
          <p:nvPr/>
        </p:nvSpPr>
        <p:spPr>
          <a:xfrm>
            <a:off x="3397081" y="6567468"/>
            <a:ext cx="2775119" cy="261610"/>
          </a:xfrm>
          <a:prstGeom prst="rect">
            <a:avLst/>
          </a:prstGeom>
        </p:spPr>
        <p:txBody>
          <a:bodyPr wrap="none">
            <a:spAutoFit/>
          </a:bodyPr>
          <a:lstStyle/>
          <a:p>
            <a:r>
              <a:rPr lang="en-US" sz="1100" dirty="0"/>
              <a:t>http://cogprints.org/5869/1/cnn_tutorial.pdf</a:t>
            </a:r>
          </a:p>
        </p:txBody>
      </p:sp>
      <p:cxnSp>
        <p:nvCxnSpPr>
          <p:cNvPr id="9" name="Straight Arrow Connector 8"/>
          <p:cNvCxnSpPr>
            <a:endCxn id="37919" idx="1"/>
          </p:cNvCxnSpPr>
          <p:nvPr/>
        </p:nvCxnSpPr>
        <p:spPr>
          <a:xfrm>
            <a:off x="533400" y="1219200"/>
            <a:ext cx="4964414" cy="777875"/>
          </a:xfrm>
          <a:prstGeom prst="straightConnector1">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8156575" y="2282445"/>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610554" y="2100912"/>
            <a:ext cx="304892" cy="369332"/>
          </a:xfrm>
          <a:prstGeom prst="rect">
            <a:avLst/>
          </a:prstGeom>
          <a:noFill/>
        </p:spPr>
        <p:txBody>
          <a:bodyPr wrap="none" rtlCol="0">
            <a:spAutoFit/>
          </a:bodyPr>
          <a:lstStyle/>
          <a:p>
            <a:r>
              <a:rPr lang="en-US" i="1" dirty="0" err="1"/>
              <a:t>t</a:t>
            </a:r>
            <a:r>
              <a:rPr lang="en-US" i="1" baseline="-25000" dirty="0" err="1">
                <a:latin typeface="Bell MT" panose="02020503060305020303" pitchFamily="18" charset="0"/>
              </a:rPr>
              <a:t>i</a:t>
            </a:r>
            <a:endParaRPr lang="en-US" i="1" baseline="-25000" dirty="0">
              <a:latin typeface="Bell MT" panose="02020503060305020303" pitchFamily="18" charset="0"/>
            </a:endParaRPr>
          </a:p>
        </p:txBody>
      </p:sp>
      <p:graphicFrame>
        <p:nvGraphicFramePr>
          <p:cNvPr id="28" name="Object 27"/>
          <p:cNvGraphicFramePr>
            <a:graphicFrameLocks noChangeAspect="1"/>
          </p:cNvGraphicFramePr>
          <p:nvPr>
            <p:extLst>
              <p:ext uri="{D42A27DB-BD31-4B8C-83A1-F6EECF244321}">
                <p14:modId xmlns:p14="http://schemas.microsoft.com/office/powerpoint/2010/main" val="3200468391"/>
              </p:ext>
            </p:extLst>
          </p:nvPr>
        </p:nvGraphicFramePr>
        <p:xfrm>
          <a:off x="4764133" y="381000"/>
          <a:ext cx="4151313" cy="1135063"/>
        </p:xfrm>
        <a:graphic>
          <a:graphicData uri="http://schemas.openxmlformats.org/presentationml/2006/ole">
            <mc:AlternateContent xmlns:mc="http://schemas.openxmlformats.org/markup-compatibility/2006">
              <mc:Choice xmlns:v="urn:schemas-microsoft-com:vml" Requires="v">
                <p:oleObj spid="_x0000_s12425" name="Equation" r:id="rId19" imgW="3009600" imgH="825480" progId="Equation.3">
                  <p:embed/>
                </p:oleObj>
              </mc:Choice>
              <mc:Fallback>
                <p:oleObj name="Equation" r:id="rId19" imgW="3009600" imgH="825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64133" y="381000"/>
                        <a:ext cx="4151313" cy="11350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4698419" y="76200"/>
            <a:ext cx="1112356" cy="369332"/>
          </a:xfrm>
          <a:prstGeom prst="rect">
            <a:avLst/>
          </a:prstGeom>
          <a:noFill/>
        </p:spPr>
        <p:txBody>
          <a:bodyPr wrap="none" rtlCol="0">
            <a:spAutoFit/>
          </a:bodyPr>
          <a:lstStyle/>
          <a:p>
            <a:r>
              <a:rPr lang="en-US" dirty="0"/>
              <a:t>Definition</a:t>
            </a:r>
          </a:p>
        </p:txBody>
      </p:sp>
      <p:cxnSp>
        <p:nvCxnSpPr>
          <p:cNvPr id="32" name="Straight Connector 31"/>
          <p:cNvCxnSpPr/>
          <p:nvPr/>
        </p:nvCxnSpPr>
        <p:spPr>
          <a:xfrm>
            <a:off x="3657600" y="4492625"/>
            <a:ext cx="838200" cy="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2087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560388" y="379413"/>
            <a:ext cx="8077200" cy="487362"/>
          </a:xfrm>
        </p:spPr>
        <p:txBody>
          <a:bodyPr>
            <a:normAutofit fontScale="90000"/>
          </a:bodyPr>
          <a:lstStyle/>
          <a:p>
            <a:pPr algn="l"/>
            <a:r>
              <a:rPr lang="en-US" altLang="en-US" sz="2000" dirty="0"/>
              <a:t>Case2 : if neuron in between a hidden to hidden  layer.</a:t>
            </a:r>
            <a:br>
              <a:rPr lang="en-US" altLang="en-US" sz="2000" dirty="0"/>
            </a:br>
            <a:r>
              <a:rPr lang="en-US" altLang="en-US" sz="2000" dirty="0"/>
              <a:t>We want to find</a:t>
            </a:r>
          </a:p>
        </p:txBody>
      </p:sp>
      <p:sp>
        <p:nvSpPr>
          <p:cNvPr id="39939" name="Content Placeholder 2"/>
          <p:cNvSpPr>
            <a:spLocks noGrp="1"/>
          </p:cNvSpPr>
          <p:nvPr>
            <p:ph idx="1"/>
          </p:nvPr>
        </p:nvSpPr>
        <p:spPr>
          <a:xfrm>
            <a:off x="8283162" y="5927170"/>
            <a:ext cx="457200" cy="334962"/>
          </a:xfrm>
        </p:spPr>
        <p:txBody>
          <a:bodyPr>
            <a:normAutofit fontScale="55000" lnSpcReduction="20000"/>
          </a:bodyPr>
          <a:lstStyle/>
          <a:p>
            <a:r>
              <a:rPr lang="en-US" altLang="en-US" dirty="0"/>
              <a:t> </a:t>
            </a:r>
          </a:p>
        </p:txBody>
      </p:sp>
      <p:sp>
        <p:nvSpPr>
          <p:cNvPr id="39940" name="Footer Placeholder 3"/>
          <p:cNvSpPr>
            <a:spLocks noGrp="1"/>
          </p:cNvSpPr>
          <p:nvPr>
            <p:ph type="ftr" sz="quarter" idx="11"/>
          </p:nvPr>
        </p:nvSpPr>
        <p:spPr bwMode="auto">
          <a:xfrm>
            <a:off x="5705062" y="6236732"/>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zh-HK" sz="1200">
                <a:solidFill>
                  <a:srgbClr val="898989"/>
                </a:solidFill>
              </a:rPr>
              <a:t>RNN &amp; LSTM v2.a</a:t>
            </a:r>
          </a:p>
        </p:txBody>
      </p:sp>
      <p:sp>
        <p:nvSpPr>
          <p:cNvPr id="39941" name="Slide Number Placeholder 4"/>
          <p:cNvSpPr>
            <a:spLocks noGrp="1"/>
          </p:cNvSpPr>
          <p:nvPr>
            <p:ph type="sldNum" sz="quarter" idx="12"/>
          </p:nvPr>
        </p:nvSpPr>
        <p:spPr bwMode="auto">
          <a:xfrm>
            <a:off x="6486112" y="619228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F42BD951-374D-439C-A469-471C14ADE979}" type="slidenum">
              <a:rPr lang="en-US" altLang="zh-HK" sz="1200">
                <a:solidFill>
                  <a:srgbClr val="898989"/>
                </a:solidFill>
              </a:rPr>
              <a:pPr>
                <a:spcBef>
                  <a:spcPct val="0"/>
                </a:spcBef>
                <a:buFontTx/>
                <a:buNone/>
              </a:pPr>
              <a:t>106</a:t>
            </a:fld>
            <a:endParaRPr lang="en-US" altLang="zh-HK" sz="1200">
              <a:solidFill>
                <a:srgbClr val="898989"/>
              </a:solidFill>
            </a:endParaRPr>
          </a:p>
        </p:txBody>
      </p:sp>
      <p:graphicFrame>
        <p:nvGraphicFramePr>
          <p:cNvPr id="39942" name="Object 5"/>
          <p:cNvGraphicFramePr>
            <a:graphicFrameLocks noChangeAspect="1"/>
          </p:cNvGraphicFramePr>
          <p:nvPr>
            <p:extLst>
              <p:ext uri="{D42A27DB-BD31-4B8C-83A1-F6EECF244321}">
                <p14:modId xmlns:p14="http://schemas.microsoft.com/office/powerpoint/2010/main" val="606408541"/>
              </p:ext>
            </p:extLst>
          </p:nvPr>
        </p:nvGraphicFramePr>
        <p:xfrm>
          <a:off x="514030" y="1103542"/>
          <a:ext cx="4859079" cy="5260021"/>
        </p:xfrm>
        <a:graphic>
          <a:graphicData uri="http://schemas.openxmlformats.org/presentationml/2006/ole">
            <mc:AlternateContent xmlns:mc="http://schemas.openxmlformats.org/markup-compatibility/2006">
              <mc:Choice xmlns:v="urn:schemas-microsoft-com:vml" Requires="v">
                <p:oleObj spid="_x0000_s13618" name="Equation" r:id="rId3" imgW="3962160" imgH="4292280" progId="Equation.3">
                  <p:embed/>
                </p:oleObj>
              </mc:Choice>
              <mc:Fallback>
                <p:oleObj name="Equation" r:id="rId3" imgW="3962160" imgH="4292280" progId="Equation.3">
                  <p:embed/>
                  <p:pic>
                    <p:nvPicPr>
                      <p:cNvPr id="0" name=""/>
                      <p:cNvPicPr>
                        <a:picLocks noChangeAspect="1" noChangeArrowheads="1"/>
                      </p:cNvPicPr>
                      <p:nvPr/>
                    </p:nvPicPr>
                    <p:blipFill>
                      <a:blip r:embed="rId4"/>
                      <a:srcRect/>
                      <a:stretch>
                        <a:fillRect/>
                      </a:stretch>
                    </p:blipFill>
                    <p:spPr bwMode="auto">
                      <a:xfrm>
                        <a:off x="514030" y="1103542"/>
                        <a:ext cx="4859079" cy="5260021"/>
                      </a:xfrm>
                      <a:prstGeom prst="rect">
                        <a:avLst/>
                      </a:prstGeom>
                      <a:noFill/>
                      <a:ln>
                        <a:noFill/>
                      </a:ln>
                    </p:spPr>
                  </p:pic>
                </p:oleObj>
              </mc:Fallback>
            </mc:AlternateContent>
          </a:graphicData>
        </a:graphic>
      </p:graphicFrame>
      <p:sp>
        <p:nvSpPr>
          <p:cNvPr id="7" name="Oval 6"/>
          <p:cNvSpPr/>
          <p:nvPr/>
        </p:nvSpPr>
        <p:spPr>
          <a:xfrm>
            <a:off x="6976650" y="1207532"/>
            <a:ext cx="1490662"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zh-HK" sz="1800">
              <a:solidFill>
                <a:srgbClr val="FFFFFF"/>
              </a:solidFill>
              <a:cs typeface="Arial" charset="0"/>
            </a:endParaRPr>
          </a:p>
        </p:txBody>
      </p:sp>
      <p:cxnSp>
        <p:nvCxnSpPr>
          <p:cNvPr id="8" name="Straight Arrow Connector 7"/>
          <p:cNvCxnSpPr>
            <a:stCxn id="27" idx="6"/>
            <a:endCxn id="7" idx="2"/>
          </p:cNvCxnSpPr>
          <p:nvPr/>
        </p:nvCxnSpPr>
        <p:spPr>
          <a:xfrm>
            <a:off x="6190837" y="1722676"/>
            <a:ext cx="785813" cy="1325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7" idx="6"/>
          </p:cNvCxnSpPr>
          <p:nvPr/>
        </p:nvCxnSpPr>
        <p:spPr>
          <a:xfrm>
            <a:off x="6190837" y="1722676"/>
            <a:ext cx="841375" cy="12215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0"/>
            <a:endCxn id="7" idx="4"/>
          </p:cNvCxnSpPr>
          <p:nvPr/>
        </p:nvCxnSpPr>
        <p:spPr>
          <a:xfrm>
            <a:off x="7721981" y="1207532"/>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6"/>
          </p:cNvCxnSpPr>
          <p:nvPr/>
        </p:nvCxnSpPr>
        <p:spPr>
          <a:xfrm>
            <a:off x="8467312" y="1855232"/>
            <a:ext cx="2770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053256" y="1207532"/>
            <a:ext cx="1137581" cy="1030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zh-HK" sz="1800">
              <a:solidFill>
                <a:srgbClr val="FFFFFF"/>
              </a:solidFill>
              <a:cs typeface="Arial" charset="0"/>
            </a:endParaRPr>
          </a:p>
        </p:txBody>
      </p:sp>
      <p:cxnSp>
        <p:nvCxnSpPr>
          <p:cNvPr id="33" name="Straight Connector 32"/>
          <p:cNvCxnSpPr>
            <a:stCxn id="27" idx="0"/>
            <a:endCxn id="27" idx="4"/>
          </p:cNvCxnSpPr>
          <p:nvPr/>
        </p:nvCxnSpPr>
        <p:spPr>
          <a:xfrm>
            <a:off x="5622047" y="1207532"/>
            <a:ext cx="0" cy="1030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6"/>
            <a:endCxn id="66" idx="2"/>
          </p:cNvCxnSpPr>
          <p:nvPr/>
        </p:nvCxnSpPr>
        <p:spPr>
          <a:xfrm>
            <a:off x="6190837" y="1722676"/>
            <a:ext cx="925768" cy="31828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39952" name="Object 53"/>
          <p:cNvGraphicFramePr>
            <a:graphicFrameLocks noChangeAspect="1"/>
          </p:cNvGraphicFramePr>
          <p:nvPr>
            <p:extLst>
              <p:ext uri="{D42A27DB-BD31-4B8C-83A1-F6EECF244321}">
                <p14:modId xmlns:p14="http://schemas.microsoft.com/office/powerpoint/2010/main" val="3769873068"/>
              </p:ext>
            </p:extLst>
          </p:nvPr>
        </p:nvGraphicFramePr>
        <p:xfrm>
          <a:off x="7775575" y="1482725"/>
          <a:ext cx="503238" cy="479425"/>
        </p:xfrm>
        <a:graphic>
          <a:graphicData uri="http://schemas.openxmlformats.org/presentationml/2006/ole">
            <mc:AlternateContent xmlns:mc="http://schemas.openxmlformats.org/markup-compatibility/2006">
              <mc:Choice xmlns:v="urn:schemas-microsoft-com:vml" Requires="v">
                <p:oleObj spid="_x0000_s13619" name="Equation" r:id="rId5" imgW="241200" imgH="228600" progId="Equation.3">
                  <p:embed/>
                </p:oleObj>
              </mc:Choice>
              <mc:Fallback>
                <p:oleObj name="Equation" r:id="rId5" imgW="241200" imgH="228600" progId="Equation.3">
                  <p:embed/>
                  <p:pic>
                    <p:nvPicPr>
                      <p:cNvPr id="0" name=""/>
                      <p:cNvPicPr>
                        <a:picLocks noChangeAspect="1" noChangeArrowheads="1"/>
                      </p:cNvPicPr>
                      <p:nvPr/>
                    </p:nvPicPr>
                    <p:blipFill>
                      <a:blip r:embed="rId6"/>
                      <a:srcRect/>
                      <a:stretch>
                        <a:fillRect/>
                      </a:stretch>
                    </p:blipFill>
                    <p:spPr bwMode="auto">
                      <a:xfrm>
                        <a:off x="7775575" y="1482725"/>
                        <a:ext cx="503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1" name="Straight Arrow Connector 70"/>
          <p:cNvCxnSpPr/>
          <p:nvPr/>
        </p:nvCxnSpPr>
        <p:spPr>
          <a:xfrm flipH="1">
            <a:off x="5222046" y="2301580"/>
            <a:ext cx="771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9956" name="Object 71"/>
          <p:cNvGraphicFramePr>
            <a:graphicFrameLocks noChangeAspect="1"/>
          </p:cNvGraphicFramePr>
          <p:nvPr>
            <p:extLst>
              <p:ext uri="{D42A27DB-BD31-4B8C-83A1-F6EECF244321}">
                <p14:modId xmlns:p14="http://schemas.microsoft.com/office/powerpoint/2010/main" val="972601131"/>
              </p:ext>
            </p:extLst>
          </p:nvPr>
        </p:nvGraphicFramePr>
        <p:xfrm>
          <a:off x="7529680" y="1914699"/>
          <a:ext cx="433387" cy="591104"/>
        </p:xfrm>
        <a:graphic>
          <a:graphicData uri="http://schemas.openxmlformats.org/presentationml/2006/ole">
            <mc:AlternateContent xmlns:mc="http://schemas.openxmlformats.org/markup-compatibility/2006">
              <mc:Choice xmlns:v="urn:schemas-microsoft-com:vml" Requires="v">
                <p:oleObj spid="_x0000_s13620" name="Equation" r:id="rId7" imgW="228600" imgH="228600" progId="Equation.3">
                  <p:embed/>
                </p:oleObj>
              </mc:Choice>
              <mc:Fallback>
                <p:oleObj name="Equation" r:id="rId7" imgW="228600" imgH="228600" progId="Equation.3">
                  <p:embed/>
                  <p:pic>
                    <p:nvPicPr>
                      <p:cNvPr id="0" name=""/>
                      <p:cNvPicPr>
                        <a:picLocks noChangeAspect="1" noChangeArrowheads="1"/>
                      </p:cNvPicPr>
                      <p:nvPr/>
                    </p:nvPicPr>
                    <p:blipFill>
                      <a:blip r:embed="rId8"/>
                      <a:srcRect/>
                      <a:stretch>
                        <a:fillRect/>
                      </a:stretch>
                    </p:blipFill>
                    <p:spPr bwMode="auto">
                      <a:xfrm>
                        <a:off x="7529680" y="1914699"/>
                        <a:ext cx="433387" cy="591104"/>
                      </a:xfrm>
                      <a:prstGeom prst="rect">
                        <a:avLst/>
                      </a:prstGeom>
                      <a:noFill/>
                      <a:ln>
                        <a:noFill/>
                      </a:ln>
                    </p:spPr>
                  </p:pic>
                </p:oleObj>
              </mc:Fallback>
            </mc:AlternateContent>
          </a:graphicData>
        </a:graphic>
      </p:graphicFrame>
      <p:cxnSp>
        <p:nvCxnSpPr>
          <p:cNvPr id="47" name="Straight Arrow Connector 46"/>
          <p:cNvCxnSpPr/>
          <p:nvPr/>
        </p:nvCxnSpPr>
        <p:spPr>
          <a:xfrm>
            <a:off x="4153786" y="1775857"/>
            <a:ext cx="899470" cy="1"/>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9958" name="Object 1"/>
          <p:cNvGraphicFramePr>
            <a:graphicFrameLocks noChangeAspect="1"/>
          </p:cNvGraphicFramePr>
          <p:nvPr>
            <p:extLst>
              <p:ext uri="{D42A27DB-BD31-4B8C-83A1-F6EECF244321}">
                <p14:modId xmlns:p14="http://schemas.microsoft.com/office/powerpoint/2010/main" val="3771479366"/>
              </p:ext>
            </p:extLst>
          </p:nvPr>
        </p:nvGraphicFramePr>
        <p:xfrm>
          <a:off x="3660775" y="1519238"/>
          <a:ext cx="398463" cy="514350"/>
        </p:xfrm>
        <a:graphic>
          <a:graphicData uri="http://schemas.openxmlformats.org/presentationml/2006/ole">
            <mc:AlternateContent xmlns:mc="http://schemas.openxmlformats.org/markup-compatibility/2006">
              <mc:Choice xmlns:v="urn:schemas-microsoft-com:vml" Requires="v">
                <p:oleObj spid="_x0000_s13621" name="Equation" r:id="rId9" imgW="177480" imgH="228600" progId="Equation.3">
                  <p:embed/>
                </p:oleObj>
              </mc:Choice>
              <mc:Fallback>
                <p:oleObj name="Equation" r:id="rId9" imgW="177480" imgH="228600" progId="Equation.3">
                  <p:embed/>
                  <p:pic>
                    <p:nvPicPr>
                      <p:cNvPr id="0" name=""/>
                      <p:cNvPicPr>
                        <a:picLocks noChangeAspect="1" noChangeArrowheads="1"/>
                      </p:cNvPicPr>
                      <p:nvPr/>
                    </p:nvPicPr>
                    <p:blipFill>
                      <a:blip r:embed="rId10"/>
                      <a:srcRect/>
                      <a:stretch>
                        <a:fillRect/>
                      </a:stretch>
                    </p:blipFill>
                    <p:spPr bwMode="auto">
                      <a:xfrm>
                        <a:off x="3660775" y="1519238"/>
                        <a:ext cx="39846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59" name="Object 28"/>
          <p:cNvGraphicFramePr>
            <a:graphicFrameLocks noChangeAspect="1"/>
          </p:cNvGraphicFramePr>
          <p:nvPr>
            <p:extLst>
              <p:ext uri="{D42A27DB-BD31-4B8C-83A1-F6EECF244321}">
                <p14:modId xmlns:p14="http://schemas.microsoft.com/office/powerpoint/2010/main" val="2413003501"/>
              </p:ext>
            </p:extLst>
          </p:nvPr>
        </p:nvGraphicFramePr>
        <p:xfrm>
          <a:off x="6334125" y="1468438"/>
          <a:ext cx="495300" cy="358775"/>
        </p:xfrm>
        <a:graphic>
          <a:graphicData uri="http://schemas.openxmlformats.org/presentationml/2006/ole">
            <mc:AlternateContent xmlns:mc="http://schemas.openxmlformats.org/markup-compatibility/2006">
              <mc:Choice xmlns:v="urn:schemas-microsoft-com:vml" Requires="v">
                <p:oleObj spid="_x0000_s13622" name="Equation" r:id="rId11" imgW="330120" imgH="241200" progId="Equation.3">
                  <p:embed/>
                </p:oleObj>
              </mc:Choice>
              <mc:Fallback>
                <p:oleObj name="Equation" r:id="rId11" imgW="330120" imgH="241200" progId="Equation.3">
                  <p:embed/>
                  <p:pic>
                    <p:nvPicPr>
                      <p:cNvPr id="0" name=""/>
                      <p:cNvPicPr>
                        <a:picLocks noChangeAspect="1" noChangeArrowheads="1"/>
                      </p:cNvPicPr>
                      <p:nvPr/>
                    </p:nvPicPr>
                    <p:blipFill>
                      <a:blip r:embed="rId12"/>
                      <a:srcRect/>
                      <a:stretch>
                        <a:fillRect/>
                      </a:stretch>
                    </p:blipFill>
                    <p:spPr bwMode="auto">
                      <a:xfrm>
                        <a:off x="6334125" y="1468438"/>
                        <a:ext cx="4953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 name="Oval 56"/>
          <p:cNvSpPr/>
          <p:nvPr/>
        </p:nvSpPr>
        <p:spPr>
          <a:xfrm>
            <a:off x="7032212" y="2583895"/>
            <a:ext cx="1486694" cy="1181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zh-HK" sz="1800">
              <a:solidFill>
                <a:srgbClr val="FFFFFF"/>
              </a:solidFill>
              <a:cs typeface="Arial" charset="0"/>
            </a:endParaRPr>
          </a:p>
        </p:txBody>
      </p:sp>
      <p:cxnSp>
        <p:nvCxnSpPr>
          <p:cNvPr id="58" name="Straight Connector 57"/>
          <p:cNvCxnSpPr>
            <a:stCxn id="57" idx="0"/>
            <a:endCxn id="57" idx="4"/>
          </p:cNvCxnSpPr>
          <p:nvPr/>
        </p:nvCxnSpPr>
        <p:spPr>
          <a:xfrm>
            <a:off x="7775559" y="2583895"/>
            <a:ext cx="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7" idx="6"/>
          </p:cNvCxnSpPr>
          <p:nvPr/>
        </p:nvCxnSpPr>
        <p:spPr>
          <a:xfrm flipV="1">
            <a:off x="8518906" y="3161023"/>
            <a:ext cx="225497" cy="13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7398364" y="3276600"/>
            <a:ext cx="771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7116605" y="4269026"/>
            <a:ext cx="1321594" cy="12730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zh-HK" sz="1800">
              <a:solidFill>
                <a:srgbClr val="FFFFFF"/>
              </a:solidFill>
              <a:cs typeface="Arial" charset="0"/>
            </a:endParaRPr>
          </a:p>
        </p:txBody>
      </p:sp>
      <p:cxnSp>
        <p:nvCxnSpPr>
          <p:cNvPr id="67" name="Straight Connector 66"/>
          <p:cNvCxnSpPr/>
          <p:nvPr/>
        </p:nvCxnSpPr>
        <p:spPr>
          <a:xfrm>
            <a:off x="7805022" y="4269026"/>
            <a:ext cx="0" cy="127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6"/>
          </p:cNvCxnSpPr>
          <p:nvPr/>
        </p:nvCxnSpPr>
        <p:spPr>
          <a:xfrm>
            <a:off x="8438199" y="4905535"/>
            <a:ext cx="2722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7410345" y="4980068"/>
            <a:ext cx="771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9969" name="Object 13"/>
          <p:cNvGraphicFramePr>
            <a:graphicFrameLocks noChangeAspect="1"/>
          </p:cNvGraphicFramePr>
          <p:nvPr>
            <p:extLst>
              <p:ext uri="{D42A27DB-BD31-4B8C-83A1-F6EECF244321}">
                <p14:modId xmlns:p14="http://schemas.microsoft.com/office/powerpoint/2010/main" val="4103191171"/>
              </p:ext>
            </p:extLst>
          </p:nvPr>
        </p:nvGraphicFramePr>
        <p:xfrm>
          <a:off x="7015163" y="1458913"/>
          <a:ext cx="504825" cy="476250"/>
        </p:xfrm>
        <a:graphic>
          <a:graphicData uri="http://schemas.openxmlformats.org/presentationml/2006/ole">
            <mc:AlternateContent xmlns:mc="http://schemas.openxmlformats.org/markup-compatibility/2006">
              <mc:Choice xmlns:v="urn:schemas-microsoft-com:vml" Requires="v">
                <p:oleObj spid="_x0000_s13623" name="Equation" r:id="rId13" imgW="241200" imgH="228600" progId="Equation.3">
                  <p:embed/>
                </p:oleObj>
              </mc:Choice>
              <mc:Fallback>
                <p:oleObj name="Equation" r:id="rId13" imgW="241200" imgH="228600" progId="Equation.3">
                  <p:embed/>
                  <p:pic>
                    <p:nvPicPr>
                      <p:cNvPr id="0" name=""/>
                      <p:cNvPicPr>
                        <a:picLocks noChangeAspect="1" noChangeArrowheads="1"/>
                      </p:cNvPicPr>
                      <p:nvPr/>
                    </p:nvPicPr>
                    <p:blipFill>
                      <a:blip r:embed="rId14"/>
                      <a:srcRect/>
                      <a:stretch>
                        <a:fillRect/>
                      </a:stretch>
                    </p:blipFill>
                    <p:spPr bwMode="auto">
                      <a:xfrm>
                        <a:off x="7015163" y="1458913"/>
                        <a:ext cx="5048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76" name="Object 13"/>
          <p:cNvGraphicFramePr>
            <a:graphicFrameLocks noChangeAspect="1"/>
          </p:cNvGraphicFramePr>
          <p:nvPr>
            <p:extLst>
              <p:ext uri="{D42A27DB-BD31-4B8C-83A1-F6EECF244321}">
                <p14:modId xmlns:p14="http://schemas.microsoft.com/office/powerpoint/2010/main" val="3606711043"/>
              </p:ext>
            </p:extLst>
          </p:nvPr>
        </p:nvGraphicFramePr>
        <p:xfrm>
          <a:off x="5172075" y="1471613"/>
          <a:ext cx="371475" cy="503237"/>
        </p:xfrm>
        <a:graphic>
          <a:graphicData uri="http://schemas.openxmlformats.org/presentationml/2006/ole">
            <mc:AlternateContent xmlns:mc="http://schemas.openxmlformats.org/markup-compatibility/2006">
              <mc:Choice xmlns:v="urn:schemas-microsoft-com:vml" Requires="v">
                <p:oleObj spid="_x0000_s13624" name="Equation" r:id="rId15" imgW="177480" imgH="241200" progId="Equation.3">
                  <p:embed/>
                </p:oleObj>
              </mc:Choice>
              <mc:Fallback>
                <p:oleObj name="Equation" r:id="rId15" imgW="177480" imgH="241200" progId="Equation.3">
                  <p:embed/>
                  <p:pic>
                    <p:nvPicPr>
                      <p:cNvPr id="0" name=""/>
                      <p:cNvPicPr>
                        <a:picLocks noChangeAspect="1" noChangeArrowheads="1"/>
                      </p:cNvPicPr>
                      <p:nvPr/>
                    </p:nvPicPr>
                    <p:blipFill>
                      <a:blip r:embed="rId16"/>
                      <a:srcRect/>
                      <a:stretch>
                        <a:fillRect/>
                      </a:stretch>
                    </p:blipFill>
                    <p:spPr bwMode="auto">
                      <a:xfrm>
                        <a:off x="5172075" y="1471613"/>
                        <a:ext cx="3714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77" name="Object 53"/>
          <p:cNvGraphicFramePr>
            <a:graphicFrameLocks noChangeAspect="1"/>
          </p:cNvGraphicFramePr>
          <p:nvPr>
            <p:extLst>
              <p:ext uri="{D42A27DB-BD31-4B8C-83A1-F6EECF244321}">
                <p14:modId xmlns:p14="http://schemas.microsoft.com/office/powerpoint/2010/main" val="3325076513"/>
              </p:ext>
            </p:extLst>
          </p:nvPr>
        </p:nvGraphicFramePr>
        <p:xfrm>
          <a:off x="5732463" y="1446213"/>
          <a:ext cx="368300" cy="514350"/>
        </p:xfrm>
        <a:graphic>
          <a:graphicData uri="http://schemas.openxmlformats.org/presentationml/2006/ole">
            <mc:AlternateContent xmlns:mc="http://schemas.openxmlformats.org/markup-compatibility/2006">
              <mc:Choice xmlns:v="urn:schemas-microsoft-com:vml" Requires="v">
                <p:oleObj spid="_x0000_s13625" name="Equation" r:id="rId17" imgW="177480" imgH="241200" progId="Equation.3">
                  <p:embed/>
                </p:oleObj>
              </mc:Choice>
              <mc:Fallback>
                <p:oleObj name="Equation" r:id="rId17" imgW="177480" imgH="241200" progId="Equation.3">
                  <p:embed/>
                  <p:pic>
                    <p:nvPicPr>
                      <p:cNvPr id="0" name=""/>
                      <p:cNvPicPr>
                        <a:picLocks noChangeAspect="1" noChangeArrowheads="1"/>
                      </p:cNvPicPr>
                      <p:nvPr/>
                    </p:nvPicPr>
                    <p:blipFill>
                      <a:blip r:embed="rId18"/>
                      <a:srcRect/>
                      <a:stretch>
                        <a:fillRect/>
                      </a:stretch>
                    </p:blipFill>
                    <p:spPr bwMode="auto">
                      <a:xfrm>
                        <a:off x="5732463" y="1446213"/>
                        <a:ext cx="3683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80" name="Object 2"/>
          <p:cNvGraphicFramePr>
            <a:graphicFrameLocks noChangeAspect="1"/>
          </p:cNvGraphicFramePr>
          <p:nvPr>
            <p:extLst>
              <p:ext uri="{D42A27DB-BD31-4B8C-83A1-F6EECF244321}">
                <p14:modId xmlns:p14="http://schemas.microsoft.com/office/powerpoint/2010/main" val="2446726057"/>
              </p:ext>
            </p:extLst>
          </p:nvPr>
        </p:nvGraphicFramePr>
        <p:xfrm>
          <a:off x="4491281" y="1190739"/>
          <a:ext cx="561975" cy="508000"/>
        </p:xfrm>
        <a:graphic>
          <a:graphicData uri="http://schemas.openxmlformats.org/presentationml/2006/ole">
            <mc:AlternateContent xmlns:mc="http://schemas.openxmlformats.org/markup-compatibility/2006">
              <mc:Choice xmlns:v="urn:schemas-microsoft-com:vml" Requires="v">
                <p:oleObj spid="_x0000_s13626" name="Equation" r:id="rId19" imgW="266400" imgH="241200" progId="Equation.3">
                  <p:embed/>
                </p:oleObj>
              </mc:Choice>
              <mc:Fallback>
                <p:oleObj name="Equation" r:id="rId19" imgW="266400" imgH="241200" progId="Equation.3">
                  <p:embed/>
                  <p:pic>
                    <p:nvPicPr>
                      <p:cNvPr id="0" name=""/>
                      <p:cNvPicPr>
                        <a:picLocks noChangeAspect="1" noChangeArrowheads="1"/>
                      </p:cNvPicPr>
                      <p:nvPr/>
                    </p:nvPicPr>
                    <p:blipFill>
                      <a:blip r:embed="rId20"/>
                      <a:srcRect/>
                      <a:stretch>
                        <a:fillRect/>
                      </a:stretch>
                    </p:blipFill>
                    <p:spPr bwMode="auto">
                      <a:xfrm>
                        <a:off x="4491281" y="1190739"/>
                        <a:ext cx="561975" cy="508000"/>
                      </a:xfrm>
                      <a:prstGeom prst="rect">
                        <a:avLst/>
                      </a:prstGeom>
                      <a:noFill/>
                      <a:ln>
                        <a:noFill/>
                      </a:ln>
                    </p:spPr>
                  </p:pic>
                </p:oleObj>
              </mc:Fallback>
            </mc:AlternateContent>
          </a:graphicData>
        </a:graphic>
      </p:graphicFrame>
      <p:sp>
        <p:nvSpPr>
          <p:cNvPr id="6" name="TextBox 5"/>
          <p:cNvSpPr txBox="1"/>
          <p:nvPr/>
        </p:nvSpPr>
        <p:spPr>
          <a:xfrm>
            <a:off x="7582276" y="5717232"/>
            <a:ext cx="856325" cy="646331"/>
          </a:xfrm>
          <a:prstGeom prst="rect">
            <a:avLst/>
          </a:prstGeom>
          <a:noFill/>
        </p:spPr>
        <p:txBody>
          <a:bodyPr wrap="none" rtlCol="0">
            <a:spAutoFit/>
          </a:bodyPr>
          <a:lstStyle/>
          <a:p>
            <a:r>
              <a:rPr lang="en-US" dirty="0"/>
              <a:t>Output</a:t>
            </a:r>
          </a:p>
          <a:p>
            <a:r>
              <a:rPr lang="en-US" dirty="0"/>
              <a:t>layer</a:t>
            </a:r>
          </a:p>
        </p:txBody>
      </p:sp>
      <p:sp>
        <p:nvSpPr>
          <p:cNvPr id="51" name="TextBox 50"/>
          <p:cNvSpPr txBox="1"/>
          <p:nvPr/>
        </p:nvSpPr>
        <p:spPr>
          <a:xfrm>
            <a:off x="5404679" y="821407"/>
            <a:ext cx="434734" cy="369332"/>
          </a:xfrm>
          <a:prstGeom prst="rect">
            <a:avLst/>
          </a:prstGeom>
          <a:noFill/>
        </p:spPr>
        <p:txBody>
          <a:bodyPr wrap="none" rtlCol="0">
            <a:spAutoFit/>
          </a:bodyPr>
          <a:lstStyle/>
          <a:p>
            <a:r>
              <a:rPr lang="en-US" dirty="0"/>
              <a:t>A1</a:t>
            </a:r>
          </a:p>
        </p:txBody>
      </p:sp>
      <p:graphicFrame>
        <p:nvGraphicFramePr>
          <p:cNvPr id="11" name="Object 10"/>
          <p:cNvGraphicFramePr>
            <a:graphicFrameLocks noChangeAspect="1"/>
          </p:cNvGraphicFramePr>
          <p:nvPr>
            <p:extLst>
              <p:ext uri="{D42A27DB-BD31-4B8C-83A1-F6EECF244321}">
                <p14:modId xmlns:p14="http://schemas.microsoft.com/office/powerpoint/2010/main" val="3405564236"/>
              </p:ext>
            </p:extLst>
          </p:nvPr>
        </p:nvGraphicFramePr>
        <p:xfrm>
          <a:off x="5440363" y="2301875"/>
          <a:ext cx="314325" cy="463550"/>
        </p:xfrm>
        <a:graphic>
          <a:graphicData uri="http://schemas.openxmlformats.org/presentationml/2006/ole">
            <mc:AlternateContent xmlns:mc="http://schemas.openxmlformats.org/markup-compatibility/2006">
              <mc:Choice xmlns:v="urn:schemas-microsoft-com:vml" Requires="v">
                <p:oleObj spid="_x0000_s13627" name="Equation" r:id="rId21" imgW="164880" imgH="241200" progId="Equation.3">
                  <p:embed/>
                </p:oleObj>
              </mc:Choice>
              <mc:Fallback>
                <p:oleObj name="Equation" r:id="rId21" imgW="164880" imgH="241200" progId="Equation.3">
                  <p:embed/>
                  <p:pic>
                    <p:nvPicPr>
                      <p:cNvPr id="0" name=""/>
                      <p:cNvPicPr>
                        <a:picLocks noChangeAspect="1" noChangeArrowheads="1"/>
                      </p:cNvPicPr>
                      <p:nvPr/>
                    </p:nvPicPr>
                    <p:blipFill>
                      <a:blip r:embed="rId22"/>
                      <a:srcRect/>
                      <a:stretch>
                        <a:fillRect/>
                      </a:stretch>
                    </p:blipFill>
                    <p:spPr bwMode="auto">
                      <a:xfrm>
                        <a:off x="5440363" y="2301875"/>
                        <a:ext cx="314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5" name="Straight Arrow Connector 54"/>
          <p:cNvCxnSpPr/>
          <p:nvPr/>
        </p:nvCxnSpPr>
        <p:spPr>
          <a:xfrm flipH="1">
            <a:off x="7352887" y="1981200"/>
            <a:ext cx="771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7746374" y="3886200"/>
            <a:ext cx="57237"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7767488" y="4070525"/>
            <a:ext cx="57237"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095708" y="858798"/>
            <a:ext cx="1363387" cy="369332"/>
          </a:xfrm>
          <a:prstGeom prst="rect">
            <a:avLst/>
          </a:prstGeom>
          <a:noFill/>
        </p:spPr>
        <p:txBody>
          <a:bodyPr wrap="none" rtlCol="0">
            <a:spAutoFit/>
          </a:bodyPr>
          <a:lstStyle/>
          <a:p>
            <a:r>
              <a:rPr lang="en-US" dirty="0">
                <a:solidFill>
                  <a:srgbClr val="FF0000"/>
                </a:solidFill>
              </a:rPr>
              <a:t>Indexed by </a:t>
            </a:r>
            <a:r>
              <a:rPr lang="en-US" i="1" dirty="0">
                <a:solidFill>
                  <a:srgbClr val="FF0000"/>
                </a:solidFill>
              </a:rPr>
              <a:t>k</a:t>
            </a:r>
          </a:p>
        </p:txBody>
      </p:sp>
      <p:graphicFrame>
        <p:nvGraphicFramePr>
          <p:cNvPr id="21" name="Object 20"/>
          <p:cNvGraphicFramePr>
            <a:graphicFrameLocks noChangeAspect="1"/>
          </p:cNvGraphicFramePr>
          <p:nvPr>
            <p:extLst>
              <p:ext uri="{D42A27DB-BD31-4B8C-83A1-F6EECF244321}">
                <p14:modId xmlns:p14="http://schemas.microsoft.com/office/powerpoint/2010/main" val="1851557374"/>
              </p:ext>
            </p:extLst>
          </p:nvPr>
        </p:nvGraphicFramePr>
        <p:xfrm>
          <a:off x="8593138" y="1349375"/>
          <a:ext cx="336550" cy="277813"/>
        </p:xfrm>
        <a:graphic>
          <a:graphicData uri="http://schemas.openxmlformats.org/presentationml/2006/ole">
            <mc:AlternateContent xmlns:mc="http://schemas.openxmlformats.org/markup-compatibility/2006">
              <mc:Choice xmlns:v="urn:schemas-microsoft-com:vml" Requires="v">
                <p:oleObj spid="_x0000_s13628" name="Equation" r:id="rId23" imgW="215640" imgH="177480" progId="Equation.3">
                  <p:embed/>
                </p:oleObj>
              </mc:Choice>
              <mc:Fallback>
                <p:oleObj name="Equation" r:id="rId23" imgW="215640" imgH="177480" progId="Equation.3">
                  <p:embed/>
                  <p:pic>
                    <p:nvPicPr>
                      <p:cNvPr id="0" name=""/>
                      <p:cNvPicPr/>
                      <p:nvPr/>
                    </p:nvPicPr>
                    <p:blipFill>
                      <a:blip r:embed="rId24"/>
                      <a:stretch>
                        <a:fillRect/>
                      </a:stretch>
                    </p:blipFill>
                    <p:spPr>
                      <a:xfrm>
                        <a:off x="8593138" y="1349375"/>
                        <a:ext cx="336550" cy="277813"/>
                      </a:xfrm>
                      <a:prstGeom prst="rect">
                        <a:avLst/>
                      </a:prstGeom>
                      <a:ln>
                        <a:solidFill>
                          <a:srgbClr val="FF0000"/>
                        </a:solidFill>
                      </a:ln>
                    </p:spPr>
                  </p:pic>
                </p:oleObj>
              </mc:Fallback>
            </mc:AlternateContent>
          </a:graphicData>
        </a:graphic>
      </p:graphicFrame>
      <p:sp>
        <p:nvSpPr>
          <p:cNvPr id="23" name="Rectangle 22"/>
          <p:cNvSpPr/>
          <p:nvPr/>
        </p:nvSpPr>
        <p:spPr>
          <a:xfrm>
            <a:off x="8783582" y="1722676"/>
            <a:ext cx="131818" cy="3916124"/>
          </a:xfrm>
          <a:prstGeom prst="rect">
            <a:avLst/>
          </a:pr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flipV="1">
            <a:off x="609600" y="904965"/>
            <a:ext cx="3893045" cy="845864"/>
          </a:xfrm>
          <a:custGeom>
            <a:avLst/>
            <a:gdLst>
              <a:gd name="connsiteX0" fmla="*/ 0 w 3893045"/>
              <a:gd name="connsiteY0" fmla="*/ 191386 h 297711"/>
              <a:gd name="connsiteX1" fmla="*/ 1084521 w 3893045"/>
              <a:gd name="connsiteY1" fmla="*/ 290623 h 297711"/>
              <a:gd name="connsiteX2" fmla="*/ 3069265 w 3893045"/>
              <a:gd name="connsiteY2" fmla="*/ 283535 h 297711"/>
              <a:gd name="connsiteX3" fmla="*/ 3785191 w 3893045"/>
              <a:gd name="connsiteY3" fmla="*/ 233916 h 297711"/>
              <a:gd name="connsiteX4" fmla="*/ 3877340 w 3893045"/>
              <a:gd name="connsiteY4" fmla="*/ 0 h 29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3045" h="297711">
                <a:moveTo>
                  <a:pt x="0" y="191386"/>
                </a:moveTo>
                <a:cubicBezTo>
                  <a:pt x="286488" y="233325"/>
                  <a:pt x="572977" y="275265"/>
                  <a:pt x="1084521" y="290623"/>
                </a:cubicBezTo>
                <a:cubicBezTo>
                  <a:pt x="1596065" y="305981"/>
                  <a:pt x="2619153" y="292986"/>
                  <a:pt x="3069265" y="283535"/>
                </a:cubicBezTo>
                <a:cubicBezTo>
                  <a:pt x="3519377" y="274084"/>
                  <a:pt x="3650512" y="281172"/>
                  <a:pt x="3785191" y="233916"/>
                </a:cubicBezTo>
                <a:cubicBezTo>
                  <a:pt x="3919870" y="186660"/>
                  <a:pt x="3898605" y="93330"/>
                  <a:pt x="3877340" y="0"/>
                </a:cubicBezTo>
              </a:path>
            </a:pathLst>
          </a:custGeom>
          <a:noFill/>
          <a:ln>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6190837" y="904964"/>
            <a:ext cx="908262" cy="646331"/>
          </a:xfrm>
          <a:prstGeom prst="rect">
            <a:avLst/>
          </a:prstGeom>
          <a:noFill/>
        </p:spPr>
        <p:txBody>
          <a:bodyPr wrap="none" rtlCol="0">
            <a:spAutoFit/>
          </a:bodyPr>
          <a:lstStyle/>
          <a:p>
            <a:r>
              <a:rPr lang="en-US" dirty="0">
                <a:solidFill>
                  <a:srgbClr val="FF0000"/>
                </a:solidFill>
              </a:rPr>
              <a:t>Weight </a:t>
            </a:r>
          </a:p>
          <a:p>
            <a:r>
              <a:rPr lang="en-US" dirty="0">
                <a:solidFill>
                  <a:srgbClr val="FF0000"/>
                </a:solidFill>
              </a:rPr>
              <a:t>Layer L</a:t>
            </a:r>
            <a:endParaRPr lang="en-US" i="1" dirty="0">
              <a:solidFill>
                <a:srgbClr val="FF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313381971"/>
              </p:ext>
            </p:extLst>
          </p:nvPr>
        </p:nvGraphicFramePr>
        <p:xfrm>
          <a:off x="6499225" y="2122488"/>
          <a:ext cx="533400" cy="358775"/>
        </p:xfrm>
        <a:graphic>
          <a:graphicData uri="http://schemas.openxmlformats.org/presentationml/2006/ole">
            <mc:AlternateContent xmlns:mc="http://schemas.openxmlformats.org/markup-compatibility/2006">
              <mc:Choice xmlns:v="urn:schemas-microsoft-com:vml" Requires="v">
                <p:oleObj spid="_x0000_s13629" name="Equation" r:id="rId25" imgW="355320" imgH="241200" progId="Equation.3">
                  <p:embed/>
                </p:oleObj>
              </mc:Choice>
              <mc:Fallback>
                <p:oleObj name="Equation" r:id="rId25" imgW="355320" imgH="241200" progId="Equation.3">
                  <p:embed/>
                  <p:pic>
                    <p:nvPicPr>
                      <p:cNvPr id="0" name=""/>
                      <p:cNvPicPr>
                        <a:picLocks noChangeAspect="1" noChangeArrowheads="1"/>
                      </p:cNvPicPr>
                      <p:nvPr/>
                    </p:nvPicPr>
                    <p:blipFill>
                      <a:blip r:embed="rId26"/>
                      <a:srcRect/>
                      <a:stretch>
                        <a:fillRect/>
                      </a:stretch>
                    </p:blipFill>
                    <p:spPr bwMode="auto">
                      <a:xfrm>
                        <a:off x="6499225" y="2122488"/>
                        <a:ext cx="5334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69589665"/>
              </p:ext>
            </p:extLst>
          </p:nvPr>
        </p:nvGraphicFramePr>
        <p:xfrm>
          <a:off x="7086600" y="2800350"/>
          <a:ext cx="531813" cy="476250"/>
        </p:xfrm>
        <a:graphic>
          <a:graphicData uri="http://schemas.openxmlformats.org/presentationml/2006/ole">
            <mc:AlternateContent xmlns:mc="http://schemas.openxmlformats.org/markup-compatibility/2006">
              <mc:Choice xmlns:v="urn:schemas-microsoft-com:vml" Requires="v">
                <p:oleObj spid="_x0000_s13630" name="Equation" r:id="rId27" imgW="253800" imgH="228600" progId="Equation.3">
                  <p:embed/>
                </p:oleObj>
              </mc:Choice>
              <mc:Fallback>
                <p:oleObj name="Equation" r:id="rId27" imgW="253800" imgH="228600" progId="Equation.3">
                  <p:embed/>
                  <p:pic>
                    <p:nvPicPr>
                      <p:cNvPr id="0" name=""/>
                      <p:cNvPicPr>
                        <a:picLocks noChangeAspect="1" noChangeArrowheads="1"/>
                      </p:cNvPicPr>
                      <p:nvPr/>
                    </p:nvPicPr>
                    <p:blipFill>
                      <a:blip r:embed="rId28"/>
                      <a:srcRect/>
                      <a:stretch>
                        <a:fillRect/>
                      </a:stretch>
                    </p:blipFill>
                    <p:spPr bwMode="auto">
                      <a:xfrm>
                        <a:off x="7086600" y="2800350"/>
                        <a:ext cx="5318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866175750"/>
              </p:ext>
            </p:extLst>
          </p:nvPr>
        </p:nvGraphicFramePr>
        <p:xfrm>
          <a:off x="7246938" y="4429125"/>
          <a:ext cx="531812" cy="476250"/>
        </p:xfrm>
        <a:graphic>
          <a:graphicData uri="http://schemas.openxmlformats.org/presentationml/2006/ole">
            <mc:AlternateContent xmlns:mc="http://schemas.openxmlformats.org/markup-compatibility/2006">
              <mc:Choice xmlns:v="urn:schemas-microsoft-com:vml" Requires="v">
                <p:oleObj spid="_x0000_s13631" name="Equation" r:id="rId29" imgW="253800" imgH="228600" progId="Equation.3">
                  <p:embed/>
                </p:oleObj>
              </mc:Choice>
              <mc:Fallback>
                <p:oleObj name="Equation" r:id="rId29" imgW="253800" imgH="228600" progId="Equation.3">
                  <p:embed/>
                  <p:pic>
                    <p:nvPicPr>
                      <p:cNvPr id="0" name=""/>
                      <p:cNvPicPr>
                        <a:picLocks noChangeAspect="1" noChangeArrowheads="1"/>
                      </p:cNvPicPr>
                      <p:nvPr/>
                    </p:nvPicPr>
                    <p:blipFill>
                      <a:blip r:embed="rId30"/>
                      <a:srcRect/>
                      <a:stretch>
                        <a:fillRect/>
                      </a:stretch>
                    </p:blipFill>
                    <p:spPr bwMode="auto">
                      <a:xfrm>
                        <a:off x="7246938" y="4429125"/>
                        <a:ext cx="5318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080952258"/>
              </p:ext>
            </p:extLst>
          </p:nvPr>
        </p:nvGraphicFramePr>
        <p:xfrm>
          <a:off x="7859713" y="2774950"/>
          <a:ext cx="530225" cy="479425"/>
        </p:xfrm>
        <a:graphic>
          <a:graphicData uri="http://schemas.openxmlformats.org/presentationml/2006/ole">
            <mc:AlternateContent xmlns:mc="http://schemas.openxmlformats.org/markup-compatibility/2006">
              <mc:Choice xmlns:v="urn:schemas-microsoft-com:vml" Requires="v">
                <p:oleObj spid="_x0000_s13632" name="Equation" r:id="rId31" imgW="253800" imgH="228600" progId="Equation.3">
                  <p:embed/>
                </p:oleObj>
              </mc:Choice>
              <mc:Fallback>
                <p:oleObj name="Equation" r:id="rId31" imgW="253800" imgH="228600" progId="Equation.3">
                  <p:embed/>
                  <p:pic>
                    <p:nvPicPr>
                      <p:cNvPr id="0" name=""/>
                      <p:cNvPicPr>
                        <a:picLocks noChangeAspect="1" noChangeArrowheads="1"/>
                      </p:cNvPicPr>
                      <p:nvPr/>
                    </p:nvPicPr>
                    <p:blipFill>
                      <a:blip r:embed="rId32"/>
                      <a:srcRect/>
                      <a:stretch>
                        <a:fillRect/>
                      </a:stretch>
                    </p:blipFill>
                    <p:spPr bwMode="auto">
                      <a:xfrm>
                        <a:off x="7859713" y="2774950"/>
                        <a:ext cx="5302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021183982"/>
              </p:ext>
            </p:extLst>
          </p:nvPr>
        </p:nvGraphicFramePr>
        <p:xfrm>
          <a:off x="7759700" y="4425950"/>
          <a:ext cx="528638" cy="479425"/>
        </p:xfrm>
        <a:graphic>
          <a:graphicData uri="http://schemas.openxmlformats.org/presentationml/2006/ole">
            <mc:AlternateContent xmlns:mc="http://schemas.openxmlformats.org/markup-compatibility/2006">
              <mc:Choice xmlns:v="urn:schemas-microsoft-com:vml" Requires="v">
                <p:oleObj spid="_x0000_s13633" name="Equation" r:id="rId33" imgW="253800" imgH="228600" progId="Equation.3">
                  <p:embed/>
                </p:oleObj>
              </mc:Choice>
              <mc:Fallback>
                <p:oleObj name="Equation" r:id="rId33" imgW="253800" imgH="228600" progId="Equation.3">
                  <p:embed/>
                  <p:pic>
                    <p:nvPicPr>
                      <p:cNvPr id="0" name=""/>
                      <p:cNvPicPr>
                        <a:picLocks noChangeAspect="1" noChangeArrowheads="1"/>
                      </p:cNvPicPr>
                      <p:nvPr/>
                    </p:nvPicPr>
                    <p:blipFill>
                      <a:blip r:embed="rId34"/>
                      <a:srcRect/>
                      <a:stretch>
                        <a:fillRect/>
                      </a:stretch>
                    </p:blipFill>
                    <p:spPr bwMode="auto">
                      <a:xfrm>
                        <a:off x="7759700" y="4425950"/>
                        <a:ext cx="5286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236020040"/>
              </p:ext>
            </p:extLst>
          </p:nvPr>
        </p:nvGraphicFramePr>
        <p:xfrm>
          <a:off x="7518400" y="3160713"/>
          <a:ext cx="457200" cy="590550"/>
        </p:xfrm>
        <a:graphic>
          <a:graphicData uri="http://schemas.openxmlformats.org/presentationml/2006/ole">
            <mc:AlternateContent xmlns:mc="http://schemas.openxmlformats.org/markup-compatibility/2006">
              <mc:Choice xmlns:v="urn:schemas-microsoft-com:vml" Requires="v">
                <p:oleObj spid="_x0000_s13634" name="Equation" r:id="rId35" imgW="241200" imgH="228600" progId="Equation.3">
                  <p:embed/>
                </p:oleObj>
              </mc:Choice>
              <mc:Fallback>
                <p:oleObj name="Equation" r:id="rId35" imgW="241200" imgH="228600" progId="Equation.3">
                  <p:embed/>
                  <p:pic>
                    <p:nvPicPr>
                      <p:cNvPr id="0" name=""/>
                      <p:cNvPicPr>
                        <a:picLocks noChangeAspect="1" noChangeArrowheads="1"/>
                      </p:cNvPicPr>
                      <p:nvPr/>
                    </p:nvPicPr>
                    <p:blipFill>
                      <a:blip r:embed="rId36"/>
                      <a:srcRect/>
                      <a:stretch>
                        <a:fillRect/>
                      </a:stretch>
                    </p:blipFill>
                    <p:spPr bwMode="auto">
                      <a:xfrm>
                        <a:off x="7518400" y="3160713"/>
                        <a:ext cx="457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01527238"/>
              </p:ext>
            </p:extLst>
          </p:nvPr>
        </p:nvGraphicFramePr>
        <p:xfrm>
          <a:off x="7596188" y="4946650"/>
          <a:ext cx="457200" cy="590550"/>
        </p:xfrm>
        <a:graphic>
          <a:graphicData uri="http://schemas.openxmlformats.org/presentationml/2006/ole">
            <mc:AlternateContent xmlns:mc="http://schemas.openxmlformats.org/markup-compatibility/2006">
              <mc:Choice xmlns:v="urn:schemas-microsoft-com:vml" Requires="v">
                <p:oleObj spid="_x0000_s13635" name="Equation" r:id="rId37" imgW="241200" imgH="228600" progId="Equation.3">
                  <p:embed/>
                </p:oleObj>
              </mc:Choice>
              <mc:Fallback>
                <p:oleObj name="Equation" r:id="rId37" imgW="241200" imgH="228600" progId="Equation.3">
                  <p:embed/>
                  <p:pic>
                    <p:nvPicPr>
                      <p:cNvPr id="0" name=""/>
                      <p:cNvPicPr>
                        <a:picLocks noChangeAspect="1" noChangeArrowheads="1"/>
                      </p:cNvPicPr>
                      <p:nvPr/>
                    </p:nvPicPr>
                    <p:blipFill>
                      <a:blip r:embed="rId38"/>
                      <a:srcRect/>
                      <a:stretch>
                        <a:fillRect/>
                      </a:stretch>
                    </p:blipFill>
                    <p:spPr bwMode="auto">
                      <a:xfrm>
                        <a:off x="7596188" y="4946650"/>
                        <a:ext cx="457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864258301"/>
              </p:ext>
            </p:extLst>
          </p:nvPr>
        </p:nvGraphicFramePr>
        <p:xfrm>
          <a:off x="6640513" y="3406775"/>
          <a:ext cx="531812" cy="358775"/>
        </p:xfrm>
        <a:graphic>
          <a:graphicData uri="http://schemas.openxmlformats.org/presentationml/2006/ole">
            <mc:AlternateContent xmlns:mc="http://schemas.openxmlformats.org/markup-compatibility/2006">
              <mc:Choice xmlns:v="urn:schemas-microsoft-com:vml" Requires="v">
                <p:oleObj spid="_x0000_s13636" name="Equation" r:id="rId39" imgW="355320" imgH="241200" progId="Equation.3">
                  <p:embed/>
                </p:oleObj>
              </mc:Choice>
              <mc:Fallback>
                <p:oleObj name="Equation" r:id="rId39" imgW="355320" imgH="241200" progId="Equation.3">
                  <p:embed/>
                  <p:pic>
                    <p:nvPicPr>
                      <p:cNvPr id="0" name=""/>
                      <p:cNvPicPr>
                        <a:picLocks noChangeAspect="1" noChangeArrowheads="1"/>
                      </p:cNvPicPr>
                      <p:nvPr/>
                    </p:nvPicPr>
                    <p:blipFill>
                      <a:blip r:embed="rId40"/>
                      <a:srcRect/>
                      <a:stretch>
                        <a:fillRect/>
                      </a:stretch>
                    </p:blipFill>
                    <p:spPr bwMode="auto">
                      <a:xfrm>
                        <a:off x="6640513" y="3406775"/>
                        <a:ext cx="5318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165856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Appendix 1b</a:t>
            </a:r>
            <a:br>
              <a:rPr lang="en-US" dirty="0"/>
            </a:br>
            <a:endParaRPr lang="en-US" dirty="0"/>
          </a:p>
        </p:txBody>
      </p:sp>
      <p:sp>
        <p:nvSpPr>
          <p:cNvPr id="3" name="Content Placeholder 2"/>
          <p:cNvSpPr>
            <a:spLocks noGrp="1"/>
          </p:cNvSpPr>
          <p:nvPr>
            <p:ph type="subTitle" idx="1"/>
          </p:nvPr>
        </p:nvSpPr>
        <p:spPr/>
        <p:txBody>
          <a:bodyPr>
            <a:normAutofit fontScale="92500"/>
          </a:bodyPr>
          <a:lstStyle/>
          <a:p>
            <a:r>
              <a:rPr lang="en-US" dirty="0"/>
              <a:t>Using </a:t>
            </a:r>
            <a:r>
              <a:rPr lang="en-US" dirty="0" err="1"/>
              <a:t>softmax</a:t>
            </a:r>
            <a:r>
              <a:rPr lang="en-US" dirty="0"/>
              <a:t> with cross-</a:t>
            </a:r>
            <a:r>
              <a:rPr lang="en-US" dirty="0" err="1"/>
              <a:t>entropy_loss</a:t>
            </a:r>
            <a:br>
              <a:rPr lang="en-US" dirty="0"/>
            </a:br>
            <a:r>
              <a:rPr lang="en-US" dirty="0"/>
              <a:t>for  a 2-class classifier (single output neuron)</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107</a:t>
            </a:fld>
            <a:endParaRPr lang="en-US"/>
          </a:p>
        </p:txBody>
      </p:sp>
    </p:spTree>
    <p:extLst>
      <p:ext uri="{BB962C8B-B14F-4D97-AF65-F5344CB8AC3E}">
        <p14:creationId xmlns:p14="http://schemas.microsoft.com/office/powerpoint/2010/main" val="9041054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3069" y="152400"/>
            <a:ext cx="5040261" cy="487362"/>
          </a:xfrm>
        </p:spPr>
        <p:txBody>
          <a:bodyPr>
            <a:noAutofit/>
          </a:bodyPr>
          <a:lstStyle/>
          <a:p>
            <a:r>
              <a:rPr lang="en-US" sz="2000" dirty="0"/>
              <a:t>Using </a:t>
            </a:r>
            <a:r>
              <a:rPr lang="en-US" sz="2000" dirty="0" err="1"/>
              <a:t>softmax</a:t>
            </a:r>
            <a:r>
              <a:rPr lang="en-US" sz="2000" dirty="0"/>
              <a:t> with cross-</a:t>
            </a:r>
            <a:r>
              <a:rPr lang="en-US" sz="2000" dirty="0" err="1"/>
              <a:t>entropy_loss</a:t>
            </a:r>
            <a:br>
              <a:rPr lang="en-US" sz="2000" dirty="0"/>
            </a:br>
            <a:r>
              <a:rPr lang="en-US" sz="2000" dirty="0"/>
              <a:t>for  a 2-class classifier (single output neuron)</a:t>
            </a:r>
          </a:p>
        </p:txBody>
      </p:sp>
      <p:sp>
        <p:nvSpPr>
          <p:cNvPr id="3" name="Content Placeholder 2"/>
          <p:cNvSpPr>
            <a:spLocks noGrp="1"/>
          </p:cNvSpPr>
          <p:nvPr>
            <p:ph idx="1"/>
          </p:nvPr>
        </p:nvSpPr>
        <p:spPr>
          <a:xfrm>
            <a:off x="8458199" y="5791200"/>
            <a:ext cx="265471" cy="329406"/>
          </a:xfrm>
        </p:spPr>
        <p:txBody>
          <a:bodyPr>
            <a:normAutofit fontScale="55000" lnSpcReduction="20000"/>
          </a:bodyPr>
          <a:lstStyle/>
          <a:p>
            <a:r>
              <a:rPr lang="en-US" dirty="0"/>
              <a:t>  </a:t>
            </a:r>
          </a:p>
        </p:txBody>
      </p:sp>
      <p:sp>
        <p:nvSpPr>
          <p:cNvPr id="4" name="Footer Placeholder 3"/>
          <p:cNvSpPr>
            <a:spLocks noGrp="1"/>
          </p:cNvSpPr>
          <p:nvPr>
            <p:ph type="ftr" sz="quarter" idx="11"/>
          </p:nvPr>
        </p:nvSpPr>
        <p:spPr>
          <a:xfrm>
            <a:off x="6224178" y="5620373"/>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108</a:t>
            </a:fld>
            <a:endParaRPr lang="en-US"/>
          </a:p>
        </p:txBody>
      </p:sp>
      <p:sp>
        <p:nvSpPr>
          <p:cNvPr id="7" name="TextBox 6"/>
          <p:cNvSpPr txBox="1"/>
          <p:nvPr/>
        </p:nvSpPr>
        <p:spPr>
          <a:xfrm>
            <a:off x="4343400" y="6172200"/>
            <a:ext cx="4497450" cy="369332"/>
          </a:xfrm>
          <a:prstGeom prst="rect">
            <a:avLst/>
          </a:prstGeom>
          <a:noFill/>
        </p:spPr>
        <p:txBody>
          <a:bodyPr wrap="none" rtlCol="0">
            <a:spAutoFit/>
          </a:bodyPr>
          <a:lstStyle/>
          <a:p>
            <a:r>
              <a:rPr lang="en-US" dirty="0"/>
              <a:t>https://www.ics.uci.edu/~pjsadows/notes.pdf</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911" y="888783"/>
            <a:ext cx="3090419" cy="1725657"/>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1749006750"/>
              </p:ext>
            </p:extLst>
          </p:nvPr>
        </p:nvGraphicFramePr>
        <p:xfrm>
          <a:off x="15875" y="36513"/>
          <a:ext cx="5718175" cy="6677025"/>
        </p:xfrm>
        <a:graphic>
          <a:graphicData uri="http://schemas.openxmlformats.org/presentationml/2006/ole">
            <mc:AlternateContent xmlns:mc="http://schemas.openxmlformats.org/markup-compatibility/2006">
              <mc:Choice xmlns:v="urn:schemas-microsoft-com:vml" Requires="v">
                <p:oleObj spid="_x0000_s14386" name="Equation" r:id="rId4" imgW="4444920" imgH="5194080" progId="Equation.3">
                  <p:embed/>
                </p:oleObj>
              </mc:Choice>
              <mc:Fallback>
                <p:oleObj name="Equation" r:id="rId4" imgW="4444920" imgH="5194080" progId="Equation.3">
                  <p:embed/>
                  <p:pic>
                    <p:nvPicPr>
                      <p:cNvPr id="0" name=""/>
                      <p:cNvPicPr/>
                      <p:nvPr/>
                    </p:nvPicPr>
                    <p:blipFill>
                      <a:blip r:embed="rId5"/>
                      <a:stretch>
                        <a:fillRect/>
                      </a:stretch>
                    </p:blipFill>
                    <p:spPr>
                      <a:xfrm>
                        <a:off x="15875" y="36513"/>
                        <a:ext cx="5718175" cy="66770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277000514"/>
              </p:ext>
            </p:extLst>
          </p:nvPr>
        </p:nvGraphicFramePr>
        <p:xfrm>
          <a:off x="5786438" y="2614613"/>
          <a:ext cx="3267075" cy="2954337"/>
        </p:xfrm>
        <a:graphic>
          <a:graphicData uri="http://schemas.openxmlformats.org/presentationml/2006/ole">
            <mc:AlternateContent xmlns:mc="http://schemas.openxmlformats.org/markup-compatibility/2006">
              <mc:Choice xmlns:v="urn:schemas-microsoft-com:vml" Requires="v">
                <p:oleObj spid="_x0000_s14387" name="Equation" r:id="rId6" imgW="2666880" imgH="2412720" progId="Equation.3">
                  <p:embed/>
                </p:oleObj>
              </mc:Choice>
              <mc:Fallback>
                <p:oleObj name="Equation" r:id="rId6" imgW="2666880" imgH="2412720" progId="Equation.3">
                  <p:embed/>
                  <p:pic>
                    <p:nvPicPr>
                      <p:cNvPr id="0" name=""/>
                      <p:cNvPicPr/>
                      <p:nvPr/>
                    </p:nvPicPr>
                    <p:blipFill>
                      <a:blip r:embed="rId7"/>
                      <a:stretch>
                        <a:fillRect/>
                      </a:stretch>
                    </p:blipFill>
                    <p:spPr>
                      <a:xfrm>
                        <a:off x="5786438" y="2614613"/>
                        <a:ext cx="3267075" cy="2954337"/>
                      </a:xfrm>
                      <a:prstGeom prst="rect">
                        <a:avLst/>
                      </a:prstGeom>
                      <a:ln>
                        <a:solidFill>
                          <a:schemeClr val="accent1"/>
                        </a:solidFill>
                      </a:ln>
                    </p:spPr>
                  </p:pic>
                </p:oleObj>
              </mc:Fallback>
            </mc:AlternateContent>
          </a:graphicData>
        </a:graphic>
      </p:graphicFrame>
      <p:sp>
        <p:nvSpPr>
          <p:cNvPr id="10" name="Rectangle 9"/>
          <p:cNvSpPr/>
          <p:nvPr/>
        </p:nvSpPr>
        <p:spPr>
          <a:xfrm>
            <a:off x="7467600" y="888784"/>
            <a:ext cx="1066800" cy="8628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581400" y="813280"/>
            <a:ext cx="533400" cy="762000"/>
          </a:xfrm>
          <a:prstGeom prst="round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6" idx="1"/>
          </p:cNvCxnSpPr>
          <p:nvPr/>
        </p:nvCxnSpPr>
        <p:spPr>
          <a:xfrm flipH="1">
            <a:off x="4114800" y="889000"/>
            <a:ext cx="527050" cy="31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p14="http://schemas.microsoft.com/office/powerpoint/2010/main" val="1177276999"/>
              </p:ext>
            </p:extLst>
          </p:nvPr>
        </p:nvGraphicFramePr>
        <p:xfrm>
          <a:off x="4641850" y="673100"/>
          <a:ext cx="952500" cy="431800"/>
        </p:xfrm>
        <a:graphic>
          <a:graphicData uri="http://schemas.openxmlformats.org/presentationml/2006/ole">
            <mc:AlternateContent xmlns:mc="http://schemas.openxmlformats.org/markup-compatibility/2006">
              <mc:Choice xmlns:v="urn:schemas-microsoft-com:vml" Requires="v">
                <p:oleObj spid="_x0000_s14388" name="Equation" r:id="rId8" imgW="952200" imgH="431640" progId="Equation.3">
                  <p:embed/>
                </p:oleObj>
              </mc:Choice>
              <mc:Fallback>
                <p:oleObj name="Equation" r:id="rId8" imgW="952200" imgH="431640" progId="Equation.3">
                  <p:embed/>
                  <p:pic>
                    <p:nvPicPr>
                      <p:cNvPr id="0" name=""/>
                      <p:cNvPicPr/>
                      <p:nvPr/>
                    </p:nvPicPr>
                    <p:blipFill>
                      <a:blip r:embed="rId9"/>
                      <a:stretch>
                        <a:fillRect/>
                      </a:stretch>
                    </p:blipFill>
                    <p:spPr>
                      <a:xfrm>
                        <a:off x="4641850" y="673100"/>
                        <a:ext cx="952500" cy="431800"/>
                      </a:xfrm>
                      <a:prstGeom prst="rect">
                        <a:avLst/>
                      </a:prstGeom>
                      <a:ln>
                        <a:solidFill>
                          <a:schemeClr val="accent1">
                            <a:shade val="50000"/>
                          </a:schemeClr>
                        </a:solidFill>
                      </a:ln>
                    </p:spPr>
                  </p:pic>
                </p:oleObj>
              </mc:Fallback>
            </mc:AlternateContent>
          </a:graphicData>
        </a:graphic>
      </p:graphicFrame>
    </p:spTree>
    <p:extLst>
      <p:ext uri="{BB962C8B-B14F-4D97-AF65-F5344CB8AC3E}">
        <p14:creationId xmlns:p14="http://schemas.microsoft.com/office/powerpoint/2010/main" val="40935782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511" y="27079"/>
            <a:ext cx="5486400" cy="1143000"/>
          </a:xfrm>
        </p:spPr>
        <p:txBody>
          <a:bodyPr>
            <a:noAutofit/>
          </a:bodyPr>
          <a:lstStyle/>
          <a:p>
            <a:r>
              <a:rPr lang="en-US" sz="2000" dirty="0"/>
              <a:t>Continue for hidden to hidden (single output neuron)</a:t>
            </a:r>
          </a:p>
        </p:txBody>
      </p:sp>
      <p:sp>
        <p:nvSpPr>
          <p:cNvPr id="3" name="Content Placeholder 2"/>
          <p:cNvSpPr>
            <a:spLocks noGrp="1"/>
          </p:cNvSpPr>
          <p:nvPr>
            <p:ph idx="1"/>
          </p:nvPr>
        </p:nvSpPr>
        <p:spPr>
          <a:xfrm>
            <a:off x="8077200" y="5715000"/>
            <a:ext cx="609600" cy="411163"/>
          </a:xfrm>
        </p:spPr>
        <p:txBody>
          <a:bodyPr>
            <a:normAutofit fontScale="77500" lnSpcReduction="20000"/>
          </a:bodyPr>
          <a:lstStyle/>
          <a:p>
            <a:r>
              <a:rPr lang="en-US" dirty="0"/>
              <a:t> </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109</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969495898"/>
              </p:ext>
            </p:extLst>
          </p:nvPr>
        </p:nvGraphicFramePr>
        <p:xfrm>
          <a:off x="685800" y="1143000"/>
          <a:ext cx="3352800" cy="4965845"/>
        </p:xfrm>
        <a:graphic>
          <a:graphicData uri="http://schemas.openxmlformats.org/presentationml/2006/ole">
            <mc:AlternateContent xmlns:mc="http://schemas.openxmlformats.org/markup-compatibility/2006">
              <mc:Choice xmlns:v="urn:schemas-microsoft-com:vml" Requires="v">
                <p:oleObj spid="_x0000_s15378" name="Equation" r:id="rId3" imgW="2057400" imgH="3047760" progId="Equation.3">
                  <p:embed/>
                </p:oleObj>
              </mc:Choice>
              <mc:Fallback>
                <p:oleObj name="Equation" r:id="rId3" imgW="2057400" imgH="3047760" progId="Equation.3">
                  <p:embed/>
                  <p:pic>
                    <p:nvPicPr>
                      <p:cNvPr id="0" name="Object 5"/>
                      <p:cNvPicPr>
                        <a:picLocks noChangeAspect="1" noChangeArrowheads="1"/>
                      </p:cNvPicPr>
                      <p:nvPr/>
                    </p:nvPicPr>
                    <p:blipFill>
                      <a:blip r:embed="rId4"/>
                      <a:srcRect/>
                      <a:stretch>
                        <a:fillRect/>
                      </a:stretch>
                    </p:blipFill>
                    <p:spPr bwMode="auto">
                      <a:xfrm>
                        <a:off x="685800" y="1143000"/>
                        <a:ext cx="3352800" cy="4965845"/>
                      </a:xfrm>
                      <a:prstGeom prst="rect">
                        <a:avLst/>
                      </a:prstGeom>
                      <a:noFill/>
                      <a:ln>
                        <a:noFill/>
                      </a:ln>
                    </p:spPr>
                  </p:pic>
                </p:oleObj>
              </mc:Fallback>
            </mc:AlternateContent>
          </a:graphicData>
        </a:graphic>
      </p:graphicFrame>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2911" y="888783"/>
            <a:ext cx="3090419" cy="1725657"/>
          </a:xfrm>
          <a:prstGeom prst="rect">
            <a:avLst/>
          </a:prstGeom>
        </p:spPr>
      </p:pic>
      <p:sp>
        <p:nvSpPr>
          <p:cNvPr id="8" name="Rectangle 7"/>
          <p:cNvSpPr/>
          <p:nvPr/>
        </p:nvSpPr>
        <p:spPr>
          <a:xfrm>
            <a:off x="7467600" y="888784"/>
            <a:ext cx="1066800" cy="8628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463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17"/>
            <a:ext cx="8229600" cy="1143000"/>
          </a:xfrm>
        </p:spPr>
        <p:txBody>
          <a:bodyPr>
            <a:noAutofit/>
          </a:bodyPr>
          <a:lstStyle/>
          <a:p>
            <a:r>
              <a:rPr lang="en-US" sz="2000" dirty="0"/>
              <a:t>A simple RNN (recurrent Neural network)  for sequence prediction</a:t>
            </a:r>
          </a:p>
        </p:txBody>
      </p:sp>
      <p:sp>
        <p:nvSpPr>
          <p:cNvPr id="3" name="Content Placeholder 2"/>
          <p:cNvSpPr>
            <a:spLocks noGrp="1"/>
          </p:cNvSpPr>
          <p:nvPr>
            <p:ph idx="1"/>
          </p:nvPr>
        </p:nvSpPr>
        <p:spPr>
          <a:xfrm>
            <a:off x="255323" y="824758"/>
            <a:ext cx="8229600" cy="4525963"/>
          </a:xfrm>
        </p:spPr>
        <p:txBody>
          <a:bodyPr>
            <a:normAutofit/>
          </a:bodyPr>
          <a:lstStyle/>
          <a:p>
            <a:r>
              <a:rPr lang="en-US" sz="2000" dirty="0"/>
              <a:t>Unroll an RNN: If ‘S’,’C’,’R’</a:t>
            </a:r>
            <a:r>
              <a:rPr lang="en-US" sz="2000" dirty="0">
                <a:sym typeface="Wingdings" panose="05000000000000000000" pitchFamily="2" charset="2"/>
              </a:rPr>
              <a:t> are received, the prediction is ‘T’</a:t>
            </a:r>
          </a:p>
          <a:p>
            <a:r>
              <a:rPr lang="en-US" sz="2000" dirty="0"/>
              <a:t>Tanh(</a:t>
            </a:r>
            <a:r>
              <a:rPr lang="en-US" sz="2000" dirty="0" err="1"/>
              <a:t>Whx</a:t>
            </a:r>
            <a:r>
              <a:rPr lang="en-US" sz="2000" dirty="0"/>
              <a:t>(1,:)*</a:t>
            </a:r>
            <a:r>
              <a:rPr lang="en-US" sz="2000" dirty="0" err="1"/>
              <a:t>X</a:t>
            </a:r>
            <a:r>
              <a:rPr lang="en-US" sz="2000" baseline="-25000" dirty="0" err="1"/>
              <a:t>t</a:t>
            </a:r>
            <a:r>
              <a:rPr lang="en-US" sz="2000" dirty="0"/>
              <a:t>   +    </a:t>
            </a:r>
            <a:r>
              <a:rPr lang="en-US" sz="2000" dirty="0" err="1"/>
              <a:t>Whh</a:t>
            </a:r>
            <a:r>
              <a:rPr lang="en-US" sz="2000" dirty="0"/>
              <a:t>(1,:)*</a:t>
            </a:r>
            <a:r>
              <a:rPr lang="en-US" sz="2000" dirty="0" err="1"/>
              <a:t>h</a:t>
            </a:r>
            <a:r>
              <a:rPr lang="en-US" sz="2000" baseline="-25000" dirty="0" err="1"/>
              <a:t>t</a:t>
            </a:r>
            <a:r>
              <a:rPr lang="en-US" sz="2000" dirty="0"/>
              <a:t>   +   bias(1) )=h</a:t>
            </a:r>
            <a:r>
              <a:rPr lang="en-US" sz="2000" baseline="-25000" dirty="0"/>
              <a:t>t+1</a:t>
            </a:r>
            <a:r>
              <a:rPr lang="en-US" sz="2000" dirty="0"/>
              <a:t>(1)</a:t>
            </a:r>
          </a:p>
          <a:p>
            <a:r>
              <a:rPr lang="en-US" sz="2000" dirty="0"/>
              <a:t>Tanh(</a:t>
            </a:r>
            <a:r>
              <a:rPr lang="en-US" sz="2000" dirty="0" err="1"/>
              <a:t>Whx</a:t>
            </a:r>
            <a:r>
              <a:rPr lang="en-US" sz="2000" dirty="0"/>
              <a:t>(2,:)*</a:t>
            </a:r>
            <a:r>
              <a:rPr lang="en-US" sz="2000" dirty="0" err="1"/>
              <a:t>X</a:t>
            </a:r>
            <a:r>
              <a:rPr lang="en-US" sz="2000" baseline="-25000" dirty="0" err="1"/>
              <a:t>t</a:t>
            </a:r>
            <a:r>
              <a:rPr lang="en-US" sz="2000" dirty="0"/>
              <a:t>   +    </a:t>
            </a:r>
            <a:r>
              <a:rPr lang="en-US" sz="2000" dirty="0" err="1"/>
              <a:t>Whh</a:t>
            </a:r>
            <a:r>
              <a:rPr lang="en-US" sz="2000" dirty="0"/>
              <a:t>(2,:)*</a:t>
            </a:r>
            <a:r>
              <a:rPr lang="en-US" sz="2000" dirty="0" err="1"/>
              <a:t>h</a:t>
            </a:r>
            <a:r>
              <a:rPr lang="en-US" sz="2000" baseline="-25000" dirty="0" err="1"/>
              <a:t>t</a:t>
            </a:r>
            <a:r>
              <a:rPr lang="en-US" sz="2000" dirty="0"/>
              <a:t>   +   bias(2) )=h</a:t>
            </a:r>
            <a:r>
              <a:rPr lang="en-US" sz="2000" baseline="-25000" dirty="0"/>
              <a:t>t+1</a:t>
            </a:r>
            <a:r>
              <a:rPr lang="en-US" sz="2000" dirty="0"/>
              <a:t>(2)</a:t>
            </a:r>
          </a:p>
          <a:p>
            <a:r>
              <a:rPr lang="en-US" sz="2000" dirty="0"/>
              <a:t>Tanh(</a:t>
            </a:r>
            <a:r>
              <a:rPr lang="en-US" sz="2000" dirty="0" err="1"/>
              <a:t>Whx</a:t>
            </a:r>
            <a:r>
              <a:rPr lang="en-US" sz="2000" dirty="0"/>
              <a:t>(3,:)*</a:t>
            </a:r>
            <a:r>
              <a:rPr lang="en-US" sz="2000" dirty="0" err="1"/>
              <a:t>X</a:t>
            </a:r>
            <a:r>
              <a:rPr lang="en-US" sz="2000" baseline="-25000" dirty="0" err="1"/>
              <a:t>t</a:t>
            </a:r>
            <a:r>
              <a:rPr lang="en-US" sz="2000" baseline="-25000" dirty="0"/>
              <a:t>   </a:t>
            </a:r>
            <a:r>
              <a:rPr lang="en-US" sz="2000" dirty="0"/>
              <a:t> +    </a:t>
            </a:r>
            <a:r>
              <a:rPr lang="en-US" sz="2000" dirty="0" err="1"/>
              <a:t>Whh</a:t>
            </a:r>
            <a:r>
              <a:rPr lang="en-US" sz="2000" dirty="0"/>
              <a:t>(3,:)*</a:t>
            </a:r>
            <a:r>
              <a:rPr lang="en-US" sz="2000" dirty="0" err="1"/>
              <a:t>h</a:t>
            </a:r>
            <a:r>
              <a:rPr lang="en-US" sz="2000" baseline="-25000" dirty="0" err="1"/>
              <a:t>t</a:t>
            </a:r>
            <a:r>
              <a:rPr lang="en-US" sz="2000" dirty="0"/>
              <a:t>   +   bias(3) )=h</a:t>
            </a:r>
            <a:r>
              <a:rPr lang="en-US" sz="2000" baseline="-25000" dirty="0"/>
              <a:t>t+1</a:t>
            </a:r>
            <a:r>
              <a:rPr lang="en-US" sz="2000" dirty="0"/>
              <a:t>(3)</a:t>
            </a:r>
          </a:p>
          <a:p>
            <a:r>
              <a:rPr lang="en-US" sz="2000" dirty="0"/>
              <a:t>A is an RNN with 3 neurons : After training, if you enter ‘S’,’C’,’R’ step by step to </a:t>
            </a:r>
            <a:r>
              <a:rPr lang="en-US" sz="2000" dirty="0" err="1"/>
              <a:t>X</a:t>
            </a:r>
            <a:r>
              <a:rPr lang="en-US" sz="2000" baseline="-25000" dirty="0" err="1"/>
              <a:t>t</a:t>
            </a:r>
            <a:r>
              <a:rPr lang="en-US" sz="2000" dirty="0"/>
              <a:t> at each time t , the system will output T after you input </a:t>
            </a:r>
            <a:r>
              <a:rPr lang="en-US" sz="2000" dirty="0" err="1"/>
              <a:t>X</a:t>
            </a:r>
            <a:r>
              <a:rPr lang="en-US" sz="2000" baseline="-25000" dirty="0" err="1"/>
              <a:t>t</a:t>
            </a:r>
            <a:r>
              <a:rPr lang="en-US" sz="2000" baseline="-25000" dirty="0"/>
              <a:t>=3</a:t>
            </a:r>
          </a:p>
        </p:txBody>
      </p:sp>
      <p:sp>
        <p:nvSpPr>
          <p:cNvPr id="4" name="Footer Placeholder 3"/>
          <p:cNvSpPr>
            <a:spLocks noGrp="1"/>
          </p:cNvSpPr>
          <p:nvPr>
            <p:ph type="ftr" sz="quarter" idx="11"/>
          </p:nvPr>
        </p:nvSpPr>
        <p:spPr>
          <a:xfrm>
            <a:off x="5869266" y="6415464"/>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a:xfrm>
            <a:off x="6555871" y="6223552"/>
            <a:ext cx="2133600" cy="365125"/>
          </a:xfrm>
        </p:spPr>
        <p:txBody>
          <a:bodyPr/>
          <a:lstStyle/>
          <a:p>
            <a:fld id="{7C12A529-2220-4038-9210-A21DB7BAEFCE}" type="slidenum">
              <a:rPr lang="en-US" smtClean="0"/>
              <a:t>11</a:t>
            </a:fld>
            <a:endParaRPr lang="en-US"/>
          </a:p>
        </p:txBody>
      </p:sp>
      <p:sp>
        <p:nvSpPr>
          <p:cNvPr id="7" name="Rectangle 6"/>
          <p:cNvSpPr/>
          <p:nvPr/>
        </p:nvSpPr>
        <p:spPr>
          <a:xfrm>
            <a:off x="1049935" y="469908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TextBox 7"/>
          <p:cNvSpPr txBox="1"/>
          <p:nvPr/>
        </p:nvSpPr>
        <p:spPr>
          <a:xfrm>
            <a:off x="1354735" y="4857314"/>
            <a:ext cx="362600" cy="461665"/>
          </a:xfrm>
          <a:prstGeom prst="rect">
            <a:avLst/>
          </a:prstGeom>
          <a:noFill/>
        </p:spPr>
        <p:txBody>
          <a:bodyPr wrap="none" rtlCol="0">
            <a:spAutoFit/>
          </a:bodyPr>
          <a:lstStyle/>
          <a:p>
            <a:r>
              <a:rPr lang="en-US" sz="2400" dirty="0"/>
              <a:t>A</a:t>
            </a:r>
          </a:p>
        </p:txBody>
      </p:sp>
      <p:cxnSp>
        <p:nvCxnSpPr>
          <p:cNvPr id="10" name="Straight Arrow Connector 9"/>
          <p:cNvCxnSpPr>
            <a:stCxn id="7" idx="0"/>
          </p:cNvCxnSpPr>
          <p:nvPr/>
        </p:nvCxnSpPr>
        <p:spPr>
          <a:xfrm flipV="1">
            <a:off x="1583335" y="4241880"/>
            <a:ext cx="0"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602385" y="5384880"/>
            <a:ext cx="0"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354860" y="4786626"/>
            <a:ext cx="300082" cy="369332"/>
          </a:xfrm>
          <a:prstGeom prst="rect">
            <a:avLst/>
          </a:prstGeom>
          <a:noFill/>
        </p:spPr>
        <p:txBody>
          <a:bodyPr wrap="none" rtlCol="0">
            <a:spAutoFit/>
          </a:bodyPr>
          <a:lstStyle/>
          <a:p>
            <a:r>
              <a:rPr lang="en-US" dirty="0"/>
              <a:t>=</a:t>
            </a:r>
          </a:p>
        </p:txBody>
      </p:sp>
      <p:sp>
        <p:nvSpPr>
          <p:cNvPr id="17" name="Rectangle 16"/>
          <p:cNvSpPr/>
          <p:nvPr/>
        </p:nvSpPr>
        <p:spPr>
          <a:xfrm>
            <a:off x="2851265" y="4689273"/>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9" name="Straight Arrow Connector 18"/>
          <p:cNvCxnSpPr/>
          <p:nvPr/>
        </p:nvCxnSpPr>
        <p:spPr>
          <a:xfrm flipV="1">
            <a:off x="3769118" y="4224885"/>
            <a:ext cx="0" cy="8072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381231" y="5155958"/>
            <a:ext cx="0" cy="6455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700542" y="5032173"/>
            <a:ext cx="4350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56065" y="4829489"/>
            <a:ext cx="613053" cy="369332"/>
          </a:xfrm>
          <a:prstGeom prst="rect">
            <a:avLst/>
          </a:prstGeom>
          <a:noFill/>
        </p:spPr>
        <p:txBody>
          <a:bodyPr wrap="none" rtlCol="0">
            <a:spAutoFit/>
          </a:bodyPr>
          <a:lstStyle/>
          <a:p>
            <a:r>
              <a:rPr lang="en-US" dirty="0" err="1"/>
              <a:t>tanh</a:t>
            </a:r>
            <a:endParaRPr lang="en-US" dirty="0"/>
          </a:p>
        </p:txBody>
      </p:sp>
      <p:cxnSp>
        <p:nvCxnSpPr>
          <p:cNvPr id="34" name="Straight Arrow Connector 33"/>
          <p:cNvCxnSpPr/>
          <p:nvPr/>
        </p:nvCxnSpPr>
        <p:spPr>
          <a:xfrm>
            <a:off x="2640610" y="5010464"/>
            <a:ext cx="42131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3061920" y="4857314"/>
            <a:ext cx="638622" cy="2986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299711" y="4706206"/>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49" name="Straight Arrow Connector 48"/>
          <p:cNvCxnSpPr/>
          <p:nvPr/>
        </p:nvCxnSpPr>
        <p:spPr>
          <a:xfrm flipH="1" flipV="1">
            <a:off x="5214534" y="4270594"/>
            <a:ext cx="3031" cy="77851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829677" y="5172891"/>
            <a:ext cx="0" cy="6455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148988" y="5049106"/>
            <a:ext cx="4350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604511" y="4846422"/>
            <a:ext cx="613053" cy="369332"/>
          </a:xfrm>
          <a:prstGeom prst="rect">
            <a:avLst/>
          </a:prstGeom>
          <a:noFill/>
        </p:spPr>
        <p:txBody>
          <a:bodyPr wrap="none" rtlCol="0">
            <a:spAutoFit/>
          </a:bodyPr>
          <a:lstStyle/>
          <a:p>
            <a:r>
              <a:rPr lang="en-US" dirty="0" err="1"/>
              <a:t>tanh</a:t>
            </a:r>
            <a:endParaRPr lang="en-US" dirty="0"/>
          </a:p>
        </p:txBody>
      </p:sp>
      <p:cxnSp>
        <p:nvCxnSpPr>
          <p:cNvPr id="53" name="Straight Arrow Connector 52"/>
          <p:cNvCxnSpPr/>
          <p:nvPr/>
        </p:nvCxnSpPr>
        <p:spPr>
          <a:xfrm>
            <a:off x="4089056" y="5027397"/>
            <a:ext cx="42131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4510366" y="4874247"/>
            <a:ext cx="638622" cy="2986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776588" y="4729838"/>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57" name="Straight Arrow Connector 56"/>
          <p:cNvCxnSpPr/>
          <p:nvPr/>
        </p:nvCxnSpPr>
        <p:spPr>
          <a:xfrm flipV="1">
            <a:off x="6694441" y="4270594"/>
            <a:ext cx="0" cy="8021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6306554" y="5196523"/>
            <a:ext cx="0" cy="6455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6625865" y="5072738"/>
            <a:ext cx="4350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081388" y="4870054"/>
            <a:ext cx="613053" cy="369332"/>
          </a:xfrm>
          <a:prstGeom prst="rect">
            <a:avLst/>
          </a:prstGeom>
          <a:noFill/>
        </p:spPr>
        <p:txBody>
          <a:bodyPr wrap="none" rtlCol="0">
            <a:spAutoFit/>
          </a:bodyPr>
          <a:lstStyle/>
          <a:p>
            <a:r>
              <a:rPr lang="en-US" dirty="0" err="1"/>
              <a:t>tanh</a:t>
            </a:r>
            <a:endParaRPr lang="en-US" dirty="0"/>
          </a:p>
        </p:txBody>
      </p:sp>
      <p:cxnSp>
        <p:nvCxnSpPr>
          <p:cNvPr id="61" name="Straight Arrow Connector 60"/>
          <p:cNvCxnSpPr/>
          <p:nvPr/>
        </p:nvCxnSpPr>
        <p:spPr>
          <a:xfrm>
            <a:off x="5565933" y="5051029"/>
            <a:ext cx="42131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5987243" y="4897879"/>
            <a:ext cx="638622" cy="2986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196205" y="5755826"/>
            <a:ext cx="769891" cy="830997"/>
          </a:xfrm>
          <a:prstGeom prst="rect">
            <a:avLst/>
          </a:prstGeom>
          <a:noFill/>
        </p:spPr>
        <p:txBody>
          <a:bodyPr wrap="none" rtlCol="0">
            <a:spAutoFit/>
          </a:bodyPr>
          <a:lstStyle/>
          <a:p>
            <a:r>
              <a:rPr lang="en-US" sz="2400" dirty="0" err="1"/>
              <a:t>X</a:t>
            </a:r>
            <a:r>
              <a:rPr lang="en-US" sz="2400" baseline="-25000" dirty="0" err="1"/>
              <a:t>t</a:t>
            </a:r>
            <a:r>
              <a:rPr lang="en-US" sz="2400" baseline="-25000" dirty="0"/>
              <a:t>=1</a:t>
            </a:r>
            <a:r>
              <a:rPr lang="en-US" sz="2400" dirty="0"/>
              <a:t>=</a:t>
            </a:r>
          </a:p>
          <a:p>
            <a:r>
              <a:rPr lang="en-US" sz="2400" dirty="0">
                <a:solidFill>
                  <a:srgbClr val="FF0000"/>
                </a:solidFill>
              </a:rPr>
              <a:t>‘S’</a:t>
            </a:r>
          </a:p>
        </p:txBody>
      </p:sp>
      <p:sp>
        <p:nvSpPr>
          <p:cNvPr id="72" name="TextBox 71"/>
          <p:cNvSpPr txBox="1"/>
          <p:nvPr/>
        </p:nvSpPr>
        <p:spPr>
          <a:xfrm>
            <a:off x="3013683" y="4213695"/>
            <a:ext cx="619400" cy="461665"/>
          </a:xfrm>
          <a:prstGeom prst="rect">
            <a:avLst/>
          </a:prstGeom>
          <a:noFill/>
        </p:spPr>
        <p:txBody>
          <a:bodyPr wrap="none" rtlCol="0">
            <a:spAutoFit/>
          </a:bodyPr>
          <a:lstStyle/>
          <a:p>
            <a:r>
              <a:rPr lang="en-US" sz="2400" dirty="0" err="1"/>
              <a:t>h</a:t>
            </a:r>
            <a:r>
              <a:rPr lang="en-US" sz="2400" baseline="-25000" dirty="0" err="1"/>
              <a:t>t</a:t>
            </a:r>
            <a:r>
              <a:rPr lang="en-US" sz="2400" baseline="-25000" dirty="0"/>
              <a:t>=2</a:t>
            </a:r>
            <a:endParaRPr lang="en-US" sz="2400" dirty="0"/>
          </a:p>
        </p:txBody>
      </p:sp>
      <p:sp>
        <p:nvSpPr>
          <p:cNvPr id="73" name="TextBox 72"/>
          <p:cNvSpPr txBox="1"/>
          <p:nvPr/>
        </p:nvSpPr>
        <p:spPr>
          <a:xfrm>
            <a:off x="6129299" y="5774713"/>
            <a:ext cx="769891" cy="830997"/>
          </a:xfrm>
          <a:prstGeom prst="rect">
            <a:avLst/>
          </a:prstGeom>
          <a:noFill/>
        </p:spPr>
        <p:txBody>
          <a:bodyPr wrap="none" rtlCol="0">
            <a:spAutoFit/>
          </a:bodyPr>
          <a:lstStyle/>
          <a:p>
            <a:r>
              <a:rPr lang="en-US" sz="2400" dirty="0" err="1"/>
              <a:t>X</a:t>
            </a:r>
            <a:r>
              <a:rPr lang="en-US" sz="2400" baseline="-25000" dirty="0" err="1"/>
              <a:t>t</a:t>
            </a:r>
            <a:r>
              <a:rPr lang="en-US" sz="2400" baseline="-25000" dirty="0"/>
              <a:t>=3</a:t>
            </a:r>
            <a:r>
              <a:rPr lang="en-US" sz="2400" dirty="0"/>
              <a:t>=</a:t>
            </a:r>
          </a:p>
          <a:p>
            <a:r>
              <a:rPr lang="en-US" sz="2400" dirty="0">
                <a:solidFill>
                  <a:srgbClr val="FF0000"/>
                </a:solidFill>
              </a:rPr>
              <a:t>‘R’</a:t>
            </a:r>
          </a:p>
        </p:txBody>
      </p:sp>
      <p:sp>
        <p:nvSpPr>
          <p:cNvPr id="75" name="TextBox 74"/>
          <p:cNvSpPr txBox="1"/>
          <p:nvPr/>
        </p:nvSpPr>
        <p:spPr>
          <a:xfrm>
            <a:off x="4604511" y="5755825"/>
            <a:ext cx="769891" cy="830997"/>
          </a:xfrm>
          <a:prstGeom prst="rect">
            <a:avLst/>
          </a:prstGeom>
          <a:noFill/>
        </p:spPr>
        <p:txBody>
          <a:bodyPr wrap="none" rtlCol="0">
            <a:spAutoFit/>
          </a:bodyPr>
          <a:lstStyle/>
          <a:p>
            <a:r>
              <a:rPr lang="en-US" sz="2400" dirty="0" err="1"/>
              <a:t>X</a:t>
            </a:r>
            <a:r>
              <a:rPr lang="en-US" sz="2400" baseline="-25000" dirty="0" err="1"/>
              <a:t>t</a:t>
            </a:r>
            <a:r>
              <a:rPr lang="en-US" sz="2400" baseline="-25000" dirty="0"/>
              <a:t>=2</a:t>
            </a:r>
            <a:r>
              <a:rPr lang="en-US" sz="2400" dirty="0"/>
              <a:t>=</a:t>
            </a:r>
          </a:p>
          <a:p>
            <a:r>
              <a:rPr lang="en-US" sz="2400" dirty="0">
                <a:solidFill>
                  <a:srgbClr val="FF0000"/>
                </a:solidFill>
              </a:rPr>
              <a:t>‘C’</a:t>
            </a:r>
          </a:p>
        </p:txBody>
      </p:sp>
      <p:sp>
        <p:nvSpPr>
          <p:cNvPr id="76" name="TextBox 75"/>
          <p:cNvSpPr txBox="1"/>
          <p:nvPr/>
        </p:nvSpPr>
        <p:spPr>
          <a:xfrm>
            <a:off x="5991308" y="4263858"/>
            <a:ext cx="852079" cy="461665"/>
          </a:xfrm>
          <a:prstGeom prst="rect">
            <a:avLst/>
          </a:prstGeom>
          <a:noFill/>
        </p:spPr>
        <p:txBody>
          <a:bodyPr wrap="square" rtlCol="0">
            <a:spAutoFit/>
          </a:bodyPr>
          <a:lstStyle/>
          <a:p>
            <a:r>
              <a:rPr lang="en-US" sz="2400" dirty="0" err="1"/>
              <a:t>h</a:t>
            </a:r>
            <a:r>
              <a:rPr lang="en-US" sz="2400" baseline="-25000" dirty="0" err="1"/>
              <a:t>t</a:t>
            </a:r>
            <a:r>
              <a:rPr lang="en-US" sz="2400" baseline="-25000" dirty="0"/>
              <a:t>=4</a:t>
            </a:r>
            <a:endParaRPr lang="en-US" sz="2400" dirty="0"/>
          </a:p>
        </p:txBody>
      </p:sp>
      <p:sp>
        <p:nvSpPr>
          <p:cNvPr id="77" name="TextBox 76"/>
          <p:cNvSpPr txBox="1"/>
          <p:nvPr/>
        </p:nvSpPr>
        <p:spPr>
          <a:xfrm>
            <a:off x="4370123" y="4262588"/>
            <a:ext cx="1045858" cy="461665"/>
          </a:xfrm>
          <a:prstGeom prst="rect">
            <a:avLst/>
          </a:prstGeom>
          <a:noFill/>
        </p:spPr>
        <p:txBody>
          <a:bodyPr wrap="square" rtlCol="0">
            <a:spAutoFit/>
          </a:bodyPr>
          <a:lstStyle/>
          <a:p>
            <a:r>
              <a:rPr lang="en-US" sz="2400" dirty="0" err="1"/>
              <a:t>h</a:t>
            </a:r>
            <a:r>
              <a:rPr lang="en-US" sz="2400" baseline="-25000" dirty="0" err="1"/>
              <a:t>t</a:t>
            </a:r>
            <a:r>
              <a:rPr lang="en-US" sz="2400" baseline="-25000" dirty="0"/>
              <a:t>=3</a:t>
            </a:r>
            <a:endParaRPr lang="en-US" sz="2400" dirty="0"/>
          </a:p>
        </p:txBody>
      </p:sp>
      <p:sp>
        <p:nvSpPr>
          <p:cNvPr id="79" name="TextBox 78"/>
          <p:cNvSpPr txBox="1"/>
          <p:nvPr/>
        </p:nvSpPr>
        <p:spPr>
          <a:xfrm>
            <a:off x="1429236" y="5818448"/>
            <a:ext cx="409215" cy="461665"/>
          </a:xfrm>
          <a:prstGeom prst="rect">
            <a:avLst/>
          </a:prstGeom>
          <a:noFill/>
        </p:spPr>
        <p:txBody>
          <a:bodyPr wrap="none" rtlCol="0">
            <a:spAutoFit/>
          </a:bodyPr>
          <a:lstStyle/>
          <a:p>
            <a:r>
              <a:rPr lang="en-US" sz="2400" dirty="0" err="1"/>
              <a:t>X</a:t>
            </a:r>
            <a:r>
              <a:rPr lang="en-US" sz="2400" baseline="-25000" dirty="0" err="1"/>
              <a:t>t</a:t>
            </a:r>
            <a:endParaRPr lang="en-US" sz="2400" dirty="0"/>
          </a:p>
        </p:txBody>
      </p:sp>
      <p:sp>
        <p:nvSpPr>
          <p:cNvPr id="80" name="TextBox 79"/>
          <p:cNvSpPr txBox="1"/>
          <p:nvPr/>
        </p:nvSpPr>
        <p:spPr>
          <a:xfrm>
            <a:off x="1040932" y="4237415"/>
            <a:ext cx="619400" cy="461665"/>
          </a:xfrm>
          <a:prstGeom prst="rect">
            <a:avLst/>
          </a:prstGeom>
          <a:noFill/>
        </p:spPr>
        <p:txBody>
          <a:bodyPr wrap="none" rtlCol="0">
            <a:spAutoFit/>
          </a:bodyPr>
          <a:lstStyle/>
          <a:p>
            <a:r>
              <a:rPr lang="en-US" sz="2400" dirty="0"/>
              <a:t>h</a:t>
            </a:r>
            <a:r>
              <a:rPr lang="en-US" sz="2400" baseline="-25000" dirty="0"/>
              <a:t>t+1</a:t>
            </a:r>
            <a:endParaRPr lang="en-US" sz="2400" dirty="0"/>
          </a:p>
        </p:txBody>
      </p:sp>
      <p:sp>
        <p:nvSpPr>
          <p:cNvPr id="71" name="TextBox 70"/>
          <p:cNvSpPr txBox="1"/>
          <p:nvPr/>
        </p:nvSpPr>
        <p:spPr>
          <a:xfrm>
            <a:off x="67483" y="6508189"/>
            <a:ext cx="5973495" cy="276999"/>
          </a:xfrm>
          <a:prstGeom prst="rect">
            <a:avLst/>
          </a:prstGeom>
          <a:noFill/>
        </p:spPr>
        <p:txBody>
          <a:bodyPr wrap="none" rtlCol="0">
            <a:spAutoFit/>
          </a:bodyPr>
          <a:lstStyle/>
          <a:p>
            <a:r>
              <a:rPr lang="en-US" sz="1200" dirty="0"/>
              <a:t>https://www.analyticsvidhya.com/blog/2017/12/introduction-to-recurrent-neural-networks/</a:t>
            </a:r>
          </a:p>
        </p:txBody>
      </p:sp>
      <p:sp>
        <p:nvSpPr>
          <p:cNvPr id="83" name="TextBox 82"/>
          <p:cNvSpPr txBox="1"/>
          <p:nvPr/>
        </p:nvSpPr>
        <p:spPr>
          <a:xfrm>
            <a:off x="1840515" y="5731303"/>
            <a:ext cx="412613" cy="461665"/>
          </a:xfrm>
          <a:prstGeom prst="rect">
            <a:avLst/>
          </a:prstGeom>
          <a:noFill/>
        </p:spPr>
        <p:txBody>
          <a:bodyPr wrap="none" rtlCol="0">
            <a:spAutoFit/>
          </a:bodyPr>
          <a:lstStyle/>
          <a:p>
            <a:r>
              <a:rPr lang="en-US" sz="2400" dirty="0" err="1"/>
              <a:t>h</a:t>
            </a:r>
            <a:r>
              <a:rPr lang="en-US" sz="2400" baseline="-25000" dirty="0" err="1"/>
              <a:t>t</a:t>
            </a:r>
            <a:endParaRPr lang="en-US" sz="2400" dirty="0"/>
          </a:p>
        </p:txBody>
      </p:sp>
      <p:sp>
        <p:nvSpPr>
          <p:cNvPr id="81" name="Freeform 80"/>
          <p:cNvSpPr/>
          <p:nvPr/>
        </p:nvSpPr>
        <p:spPr>
          <a:xfrm>
            <a:off x="1592958" y="4474744"/>
            <a:ext cx="671868" cy="1124613"/>
          </a:xfrm>
          <a:custGeom>
            <a:avLst/>
            <a:gdLst>
              <a:gd name="connsiteX0" fmla="*/ 0 w 671868"/>
              <a:gd name="connsiteY0" fmla="*/ 65056 h 1124613"/>
              <a:gd name="connsiteX1" fmla="*/ 441063 w 671868"/>
              <a:gd name="connsiteY1" fmla="*/ 11268 h 1124613"/>
              <a:gd name="connsiteX2" fmla="*/ 634701 w 671868"/>
              <a:gd name="connsiteY2" fmla="*/ 258694 h 1124613"/>
              <a:gd name="connsiteX3" fmla="*/ 666974 w 671868"/>
              <a:gd name="connsiteY3" fmla="*/ 721273 h 1124613"/>
              <a:gd name="connsiteX4" fmla="*/ 570155 w 671868"/>
              <a:gd name="connsiteY4" fmla="*/ 1054760 h 1124613"/>
              <a:gd name="connsiteX5" fmla="*/ 301214 w 671868"/>
              <a:gd name="connsiteY5" fmla="*/ 1119305 h 1124613"/>
              <a:gd name="connsiteX6" fmla="*/ 204395 w 671868"/>
              <a:gd name="connsiteY6" fmla="*/ 968698 h 1124613"/>
              <a:gd name="connsiteX7" fmla="*/ 204395 w 671868"/>
              <a:gd name="connsiteY7" fmla="*/ 904153 h 112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868" h="1124613">
                <a:moveTo>
                  <a:pt x="0" y="65056"/>
                </a:moveTo>
                <a:cubicBezTo>
                  <a:pt x="167640" y="22025"/>
                  <a:pt x="335280" y="-21005"/>
                  <a:pt x="441063" y="11268"/>
                </a:cubicBezTo>
                <a:cubicBezTo>
                  <a:pt x="546846" y="43541"/>
                  <a:pt x="597049" y="140360"/>
                  <a:pt x="634701" y="258694"/>
                </a:cubicBezTo>
                <a:cubicBezTo>
                  <a:pt x="672353" y="377028"/>
                  <a:pt x="677732" y="588595"/>
                  <a:pt x="666974" y="721273"/>
                </a:cubicBezTo>
                <a:cubicBezTo>
                  <a:pt x="656216" y="853951"/>
                  <a:pt x="631115" y="988421"/>
                  <a:pt x="570155" y="1054760"/>
                </a:cubicBezTo>
                <a:cubicBezTo>
                  <a:pt x="509195" y="1121099"/>
                  <a:pt x="362174" y="1133649"/>
                  <a:pt x="301214" y="1119305"/>
                </a:cubicBezTo>
                <a:cubicBezTo>
                  <a:pt x="240254" y="1104961"/>
                  <a:pt x="220531" y="1004557"/>
                  <a:pt x="204395" y="968698"/>
                </a:cubicBezTo>
                <a:cubicBezTo>
                  <a:pt x="188259" y="932839"/>
                  <a:pt x="196327" y="918496"/>
                  <a:pt x="204395" y="904153"/>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7412" y="5847459"/>
            <a:ext cx="1193853" cy="369332"/>
          </a:xfrm>
          <a:prstGeom prst="rect">
            <a:avLst/>
          </a:prstGeom>
          <a:noFill/>
        </p:spPr>
        <p:txBody>
          <a:bodyPr wrap="none" rtlCol="0">
            <a:spAutoFit/>
          </a:bodyPr>
          <a:lstStyle/>
          <a:p>
            <a:r>
              <a:rPr lang="en-US" dirty="0"/>
              <a:t>Input layer</a:t>
            </a:r>
          </a:p>
        </p:txBody>
      </p:sp>
      <p:sp>
        <p:nvSpPr>
          <p:cNvPr id="63" name="TextBox 62"/>
          <p:cNvSpPr txBox="1"/>
          <p:nvPr/>
        </p:nvSpPr>
        <p:spPr>
          <a:xfrm>
            <a:off x="-34335" y="4628529"/>
            <a:ext cx="1248932" cy="923330"/>
          </a:xfrm>
          <a:prstGeom prst="rect">
            <a:avLst/>
          </a:prstGeom>
          <a:noFill/>
        </p:spPr>
        <p:txBody>
          <a:bodyPr wrap="none" rtlCol="0">
            <a:spAutoFit/>
          </a:bodyPr>
          <a:lstStyle/>
          <a:p>
            <a:r>
              <a:rPr lang="en-US" dirty="0"/>
              <a:t>Hidden</a:t>
            </a:r>
          </a:p>
          <a:p>
            <a:r>
              <a:rPr lang="en-US" dirty="0"/>
              <a:t>(recurrent)</a:t>
            </a:r>
          </a:p>
          <a:p>
            <a:r>
              <a:rPr lang="en-US" dirty="0"/>
              <a:t> layer</a:t>
            </a:r>
          </a:p>
        </p:txBody>
      </p:sp>
      <p:sp>
        <p:nvSpPr>
          <p:cNvPr id="9" name="TextBox 8"/>
          <p:cNvSpPr txBox="1"/>
          <p:nvPr/>
        </p:nvSpPr>
        <p:spPr>
          <a:xfrm>
            <a:off x="847730" y="3624263"/>
            <a:ext cx="1444512" cy="646331"/>
          </a:xfrm>
          <a:prstGeom prst="rect">
            <a:avLst/>
          </a:prstGeom>
          <a:noFill/>
          <a:ln>
            <a:solidFill>
              <a:schemeClr val="accent1"/>
            </a:solidFill>
          </a:ln>
        </p:spPr>
        <p:txBody>
          <a:bodyPr wrap="square" rtlCol="0">
            <a:spAutoFit/>
          </a:bodyPr>
          <a:lstStyle/>
          <a:p>
            <a:pPr algn="ctr"/>
            <a:r>
              <a:rPr lang="en-US" dirty="0"/>
              <a:t>Output layer</a:t>
            </a:r>
          </a:p>
          <a:p>
            <a:pPr algn="ctr"/>
            <a:r>
              <a:rPr lang="en-US" dirty="0"/>
              <a:t>(</a:t>
            </a:r>
            <a:r>
              <a:rPr lang="en-US" dirty="0" err="1"/>
              <a:t>Softmax</a:t>
            </a:r>
            <a:r>
              <a:rPr lang="en-US" dirty="0"/>
              <a:t>)</a:t>
            </a:r>
          </a:p>
        </p:txBody>
      </p:sp>
      <p:cxnSp>
        <p:nvCxnSpPr>
          <p:cNvPr id="13" name="Straight Arrow Connector 12"/>
          <p:cNvCxnSpPr/>
          <p:nvPr/>
        </p:nvCxnSpPr>
        <p:spPr>
          <a:xfrm flipV="1">
            <a:off x="1583335" y="3450983"/>
            <a:ext cx="9623" cy="173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4338" y="3190142"/>
            <a:ext cx="1646413" cy="369332"/>
          </a:xfrm>
          <a:prstGeom prst="rect">
            <a:avLst/>
          </a:prstGeom>
          <a:noFill/>
        </p:spPr>
        <p:txBody>
          <a:bodyPr wrap="none" rtlCol="0">
            <a:spAutoFit/>
          </a:bodyPr>
          <a:lstStyle/>
          <a:p>
            <a:r>
              <a:rPr lang="en-US" dirty="0"/>
              <a:t>External output</a:t>
            </a:r>
          </a:p>
        </p:txBody>
      </p:sp>
      <p:sp>
        <p:nvSpPr>
          <p:cNvPr id="65" name="TextBox 64"/>
          <p:cNvSpPr txBox="1"/>
          <p:nvPr/>
        </p:nvSpPr>
        <p:spPr>
          <a:xfrm>
            <a:off x="2683048" y="3590465"/>
            <a:ext cx="1444512" cy="646331"/>
          </a:xfrm>
          <a:prstGeom prst="rect">
            <a:avLst/>
          </a:prstGeom>
          <a:noFill/>
          <a:ln w="25400">
            <a:solidFill>
              <a:schemeClr val="accent1"/>
            </a:solidFill>
          </a:ln>
        </p:spPr>
        <p:txBody>
          <a:bodyPr wrap="square" rtlCol="0">
            <a:spAutoFit/>
          </a:bodyPr>
          <a:lstStyle/>
          <a:p>
            <a:pPr algn="ctr"/>
            <a:r>
              <a:rPr lang="en-US" dirty="0"/>
              <a:t>Output layer</a:t>
            </a:r>
          </a:p>
          <a:p>
            <a:pPr algn="ctr"/>
            <a:r>
              <a:rPr lang="en-US" dirty="0"/>
              <a:t>(</a:t>
            </a:r>
            <a:r>
              <a:rPr lang="en-US" dirty="0" err="1"/>
              <a:t>Softmax</a:t>
            </a:r>
            <a:r>
              <a:rPr lang="en-US" dirty="0"/>
              <a:t>)</a:t>
            </a:r>
          </a:p>
        </p:txBody>
      </p:sp>
      <p:sp>
        <p:nvSpPr>
          <p:cNvPr id="15" name="TextBox 14"/>
          <p:cNvSpPr txBox="1"/>
          <p:nvPr/>
        </p:nvSpPr>
        <p:spPr>
          <a:xfrm>
            <a:off x="3506974" y="3281914"/>
            <a:ext cx="433517" cy="646331"/>
          </a:xfrm>
          <a:prstGeom prst="rect">
            <a:avLst/>
          </a:prstGeom>
          <a:noFill/>
        </p:spPr>
        <p:txBody>
          <a:bodyPr wrap="none" rtlCol="0">
            <a:spAutoFit/>
          </a:bodyPr>
          <a:lstStyle/>
          <a:p>
            <a:r>
              <a:rPr lang="en-US" dirty="0">
                <a:solidFill>
                  <a:srgbClr val="FF0000"/>
                </a:solidFill>
              </a:rPr>
              <a:t>‘C’</a:t>
            </a:r>
          </a:p>
          <a:p>
            <a:endParaRPr lang="en-US" dirty="0"/>
          </a:p>
        </p:txBody>
      </p:sp>
      <p:cxnSp>
        <p:nvCxnSpPr>
          <p:cNvPr id="18" name="Straight Arrow Connector 17"/>
          <p:cNvCxnSpPr/>
          <p:nvPr/>
        </p:nvCxnSpPr>
        <p:spPr>
          <a:xfrm flipV="1">
            <a:off x="3506974" y="3265636"/>
            <a:ext cx="0" cy="32482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097205" y="3225494"/>
            <a:ext cx="425116" cy="369332"/>
          </a:xfrm>
          <a:prstGeom prst="rect">
            <a:avLst/>
          </a:prstGeom>
        </p:spPr>
        <p:txBody>
          <a:bodyPr wrap="none">
            <a:spAutoFit/>
          </a:bodyPr>
          <a:lstStyle/>
          <a:p>
            <a:r>
              <a:rPr lang="en-US" dirty="0">
                <a:solidFill>
                  <a:srgbClr val="FF0000"/>
                </a:solidFill>
              </a:rPr>
              <a:t>‘R’</a:t>
            </a:r>
          </a:p>
        </p:txBody>
      </p:sp>
      <p:sp>
        <p:nvSpPr>
          <p:cNvPr id="22" name="Rectangle 21"/>
          <p:cNvSpPr/>
          <p:nvPr/>
        </p:nvSpPr>
        <p:spPr>
          <a:xfrm>
            <a:off x="6694441" y="3281397"/>
            <a:ext cx="427938" cy="369332"/>
          </a:xfrm>
          <a:prstGeom prst="rect">
            <a:avLst/>
          </a:prstGeom>
        </p:spPr>
        <p:txBody>
          <a:bodyPr wrap="none">
            <a:spAutoFit/>
          </a:bodyPr>
          <a:lstStyle/>
          <a:p>
            <a:r>
              <a:rPr lang="en-US" dirty="0">
                <a:solidFill>
                  <a:srgbClr val="FF0000"/>
                </a:solidFill>
              </a:rPr>
              <a:t>‘T’</a:t>
            </a:r>
          </a:p>
        </p:txBody>
      </p:sp>
      <p:sp>
        <p:nvSpPr>
          <p:cNvPr id="66" name="TextBox 65"/>
          <p:cNvSpPr txBox="1"/>
          <p:nvPr/>
        </p:nvSpPr>
        <p:spPr>
          <a:xfrm>
            <a:off x="5813049" y="3584980"/>
            <a:ext cx="1444512" cy="646331"/>
          </a:xfrm>
          <a:prstGeom prst="rect">
            <a:avLst/>
          </a:prstGeom>
          <a:noFill/>
          <a:ln w="25400">
            <a:solidFill>
              <a:schemeClr val="accent1"/>
            </a:solidFill>
          </a:ln>
        </p:spPr>
        <p:txBody>
          <a:bodyPr wrap="square" rtlCol="0">
            <a:spAutoFit/>
          </a:bodyPr>
          <a:lstStyle/>
          <a:p>
            <a:pPr algn="ctr"/>
            <a:r>
              <a:rPr lang="en-US" dirty="0"/>
              <a:t>Output layer</a:t>
            </a:r>
          </a:p>
          <a:p>
            <a:pPr algn="ctr"/>
            <a:r>
              <a:rPr lang="en-US" dirty="0"/>
              <a:t>(</a:t>
            </a:r>
            <a:r>
              <a:rPr lang="en-US" dirty="0" err="1"/>
              <a:t>Softmax</a:t>
            </a:r>
            <a:r>
              <a:rPr lang="en-US" dirty="0"/>
              <a:t>)</a:t>
            </a:r>
          </a:p>
        </p:txBody>
      </p:sp>
      <p:sp>
        <p:nvSpPr>
          <p:cNvPr id="64" name="TextBox 63"/>
          <p:cNvSpPr txBox="1"/>
          <p:nvPr/>
        </p:nvSpPr>
        <p:spPr>
          <a:xfrm>
            <a:off x="4267200" y="3581400"/>
            <a:ext cx="1444512" cy="646331"/>
          </a:xfrm>
          <a:prstGeom prst="rect">
            <a:avLst/>
          </a:prstGeom>
          <a:noFill/>
          <a:ln w="25400">
            <a:solidFill>
              <a:schemeClr val="accent1"/>
            </a:solidFill>
          </a:ln>
        </p:spPr>
        <p:txBody>
          <a:bodyPr wrap="square" rtlCol="0">
            <a:spAutoFit/>
          </a:bodyPr>
          <a:lstStyle/>
          <a:p>
            <a:pPr algn="ctr"/>
            <a:r>
              <a:rPr lang="en-US" dirty="0"/>
              <a:t>Output layer</a:t>
            </a:r>
          </a:p>
          <a:p>
            <a:pPr algn="ctr"/>
            <a:r>
              <a:rPr lang="en-US" dirty="0"/>
              <a:t>(</a:t>
            </a:r>
            <a:r>
              <a:rPr lang="en-US" dirty="0" err="1"/>
              <a:t>Softmax</a:t>
            </a:r>
            <a:r>
              <a:rPr lang="en-US" dirty="0"/>
              <a:t>)</a:t>
            </a:r>
          </a:p>
        </p:txBody>
      </p:sp>
      <p:cxnSp>
        <p:nvCxnSpPr>
          <p:cNvPr id="67" name="Straight Arrow Connector 66"/>
          <p:cNvCxnSpPr/>
          <p:nvPr/>
        </p:nvCxnSpPr>
        <p:spPr>
          <a:xfrm flipV="1">
            <a:off x="4989456" y="3212794"/>
            <a:ext cx="0" cy="32482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6657022" y="3225494"/>
            <a:ext cx="0" cy="32482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3"/>
          <a:stretch>
            <a:fillRect/>
          </a:stretch>
        </p:blipFill>
        <p:spPr>
          <a:xfrm>
            <a:off x="6737455" y="1728729"/>
            <a:ext cx="2212156" cy="548188"/>
          </a:xfrm>
          <a:prstGeom prst="rect">
            <a:avLst/>
          </a:prstGeom>
          <a:ln>
            <a:solidFill>
              <a:schemeClr val="accent1">
                <a:shade val="95000"/>
                <a:satMod val="105000"/>
              </a:schemeClr>
            </a:solidFill>
          </a:ln>
        </p:spPr>
      </p:pic>
      <p:sp>
        <p:nvSpPr>
          <p:cNvPr id="25" name="TextBox 24"/>
          <p:cNvSpPr txBox="1"/>
          <p:nvPr/>
        </p:nvSpPr>
        <p:spPr>
          <a:xfrm>
            <a:off x="7198338" y="1431039"/>
            <a:ext cx="707951" cy="369332"/>
          </a:xfrm>
          <a:prstGeom prst="rect">
            <a:avLst/>
          </a:prstGeom>
          <a:noFill/>
        </p:spPr>
        <p:txBody>
          <a:bodyPr wrap="none" rtlCol="0">
            <a:spAutoFit/>
          </a:bodyPr>
          <a:lstStyle/>
          <a:p>
            <a:r>
              <a:rPr lang="en-US" dirty="0"/>
              <a:t>Note:</a:t>
            </a:r>
          </a:p>
        </p:txBody>
      </p:sp>
      <p:sp>
        <p:nvSpPr>
          <p:cNvPr id="11" name="TextBox 10"/>
          <p:cNvSpPr txBox="1"/>
          <p:nvPr/>
        </p:nvSpPr>
        <p:spPr>
          <a:xfrm>
            <a:off x="7566398" y="4115780"/>
            <a:ext cx="1518757" cy="923330"/>
          </a:xfrm>
          <a:prstGeom prst="rect">
            <a:avLst/>
          </a:prstGeom>
          <a:noFill/>
          <a:ln>
            <a:solidFill>
              <a:schemeClr val="accent1"/>
            </a:solidFill>
          </a:ln>
        </p:spPr>
        <p:txBody>
          <a:bodyPr wrap="square" rtlCol="0">
            <a:spAutoFit/>
          </a:bodyPr>
          <a:lstStyle/>
          <a:p>
            <a:r>
              <a:rPr lang="en-US" dirty="0">
                <a:solidFill>
                  <a:srgbClr val="FF0000"/>
                </a:solidFill>
              </a:rPr>
              <a:t>Time-unrolled diagram of the RNN</a:t>
            </a:r>
          </a:p>
        </p:txBody>
      </p:sp>
      <p:sp>
        <p:nvSpPr>
          <p:cNvPr id="16" name="Right Brace 15"/>
          <p:cNvSpPr/>
          <p:nvPr/>
        </p:nvSpPr>
        <p:spPr>
          <a:xfrm>
            <a:off x="7175721" y="3190142"/>
            <a:ext cx="331536" cy="32159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3702655" y="2804652"/>
            <a:ext cx="5441345" cy="646331"/>
          </a:xfrm>
          <a:prstGeom prst="rect">
            <a:avLst/>
          </a:prstGeom>
          <a:noFill/>
        </p:spPr>
        <p:txBody>
          <a:bodyPr wrap="square" rtlCol="0">
            <a:spAutoFit/>
          </a:bodyPr>
          <a:lstStyle/>
          <a:p>
            <a:r>
              <a:rPr lang="en-US" sz="1200" dirty="0"/>
              <a:t>For </a:t>
            </a:r>
            <a:r>
              <a:rPr lang="en-US" sz="1200" dirty="0" err="1"/>
              <a:t>softmax</a:t>
            </a:r>
            <a:r>
              <a:rPr lang="en-US" sz="1200" dirty="0"/>
              <a:t>, see </a:t>
            </a:r>
          </a:p>
          <a:p>
            <a:r>
              <a:rPr lang="en-US" sz="1200" dirty="0">
                <a:hlinkClick r:id="rId4"/>
              </a:rPr>
              <a:t>http://www.cse.cuhk.edu.hk/~khwong/www2/cmsc5707/5707_likelihood.pptx</a:t>
            </a:r>
            <a:endParaRPr lang="en-US" sz="1200" dirty="0"/>
          </a:p>
          <a:p>
            <a:endParaRPr lang="en-US" sz="1200" dirty="0"/>
          </a:p>
        </p:txBody>
      </p:sp>
      <p:cxnSp>
        <p:nvCxnSpPr>
          <p:cNvPr id="27" name="Straight Arrow Connector 26"/>
          <p:cNvCxnSpPr>
            <a:cxnSpLocks/>
            <a:stCxn id="23" idx="1"/>
          </p:cNvCxnSpPr>
          <p:nvPr/>
        </p:nvCxnSpPr>
        <p:spPr>
          <a:xfrm flipH="1">
            <a:off x="2357405" y="3127818"/>
            <a:ext cx="1345250" cy="923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972489" y="723143"/>
            <a:ext cx="1414618" cy="369332"/>
          </a:xfrm>
          <a:prstGeom prst="rect">
            <a:avLst/>
          </a:prstGeom>
          <a:noFill/>
          <a:ln>
            <a:solidFill>
              <a:schemeClr val="accent1"/>
            </a:solidFill>
          </a:ln>
        </p:spPr>
        <p:txBody>
          <a:bodyPr wrap="none" rtlCol="0">
            <a:spAutoFit/>
          </a:bodyPr>
          <a:lstStyle/>
          <a:p>
            <a:r>
              <a:rPr lang="en-US" dirty="0"/>
              <a:t>From t to t+1</a:t>
            </a:r>
          </a:p>
        </p:txBody>
      </p:sp>
      <p:cxnSp>
        <p:nvCxnSpPr>
          <p:cNvPr id="30" name="Straight Arrow Connector 29"/>
          <p:cNvCxnSpPr>
            <a:cxnSpLocks/>
          </p:cNvCxnSpPr>
          <p:nvPr/>
        </p:nvCxnSpPr>
        <p:spPr>
          <a:xfrm flipH="1">
            <a:off x="6613158" y="941311"/>
            <a:ext cx="644403" cy="864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ight Brace 31"/>
          <p:cNvSpPr/>
          <p:nvPr/>
        </p:nvSpPr>
        <p:spPr>
          <a:xfrm>
            <a:off x="6214132" y="1315460"/>
            <a:ext cx="316250" cy="9810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2787205" y="5331656"/>
            <a:ext cx="608949" cy="369332"/>
          </a:xfrm>
          <a:prstGeom prst="rect">
            <a:avLst/>
          </a:prstGeom>
          <a:noFill/>
        </p:spPr>
        <p:txBody>
          <a:bodyPr wrap="none" rtlCol="0">
            <a:spAutoFit/>
          </a:bodyPr>
          <a:lstStyle/>
          <a:p>
            <a:r>
              <a:rPr lang="en-US" dirty="0" err="1"/>
              <a:t>Whx</a:t>
            </a:r>
            <a:endParaRPr lang="en-US" dirty="0"/>
          </a:p>
        </p:txBody>
      </p:sp>
      <p:sp>
        <p:nvSpPr>
          <p:cNvPr id="69" name="TextBox 68"/>
          <p:cNvSpPr txBox="1"/>
          <p:nvPr/>
        </p:nvSpPr>
        <p:spPr>
          <a:xfrm>
            <a:off x="3840916" y="5339253"/>
            <a:ext cx="633507" cy="369332"/>
          </a:xfrm>
          <a:prstGeom prst="rect">
            <a:avLst/>
          </a:prstGeom>
          <a:noFill/>
        </p:spPr>
        <p:txBody>
          <a:bodyPr wrap="none" rtlCol="0">
            <a:spAutoFit/>
          </a:bodyPr>
          <a:lstStyle/>
          <a:p>
            <a:r>
              <a:rPr lang="en-US" dirty="0" err="1"/>
              <a:t>Whh</a:t>
            </a:r>
            <a:endParaRPr lang="en-US" dirty="0"/>
          </a:p>
        </p:txBody>
      </p:sp>
      <p:cxnSp>
        <p:nvCxnSpPr>
          <p:cNvPr id="35" name="Straight Arrow Connector 34"/>
          <p:cNvCxnSpPr>
            <a:stCxn id="69" idx="0"/>
          </p:cNvCxnSpPr>
          <p:nvPr/>
        </p:nvCxnSpPr>
        <p:spPr>
          <a:xfrm flipV="1">
            <a:off x="4157670" y="5088146"/>
            <a:ext cx="12258" cy="251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AF9F9CC-5234-4C42-9415-8E6740EAF503}"/>
              </a:ext>
            </a:extLst>
          </p:cNvPr>
          <p:cNvSpPr txBox="1"/>
          <p:nvPr/>
        </p:nvSpPr>
        <p:spPr>
          <a:xfrm>
            <a:off x="7372699" y="5384880"/>
            <a:ext cx="1400414" cy="646331"/>
          </a:xfrm>
          <a:prstGeom prst="rect">
            <a:avLst/>
          </a:prstGeom>
          <a:noFill/>
        </p:spPr>
        <p:txBody>
          <a:bodyPr wrap="square" rtlCol="0">
            <a:spAutoFit/>
          </a:bodyPr>
          <a:lstStyle/>
          <a:p>
            <a:r>
              <a:rPr lang="en-US" dirty="0"/>
              <a:t>Inside A,</a:t>
            </a:r>
          </a:p>
          <a:p>
            <a:r>
              <a:rPr lang="en-US" dirty="0"/>
              <a:t>3 neurons</a:t>
            </a:r>
          </a:p>
        </p:txBody>
      </p:sp>
      <p:cxnSp>
        <p:nvCxnSpPr>
          <p:cNvPr id="39" name="Straight Arrow Connector 38">
            <a:extLst>
              <a:ext uri="{FF2B5EF4-FFF2-40B4-BE49-F238E27FC236}">
                <a16:creationId xmlns:a16="http://schemas.microsoft.com/office/drawing/2014/main" id="{B7D334FA-31CC-44DE-924C-9A009EF5E23A}"/>
              </a:ext>
            </a:extLst>
          </p:cNvPr>
          <p:cNvCxnSpPr/>
          <p:nvPr/>
        </p:nvCxnSpPr>
        <p:spPr>
          <a:xfrm flipH="1" flipV="1">
            <a:off x="6729183" y="5239386"/>
            <a:ext cx="595484" cy="46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Appendix 1c</a:t>
            </a:r>
            <a:br>
              <a:rPr lang="en-US" dirty="0"/>
            </a:br>
            <a:r>
              <a:rPr lang="en-US" dirty="0"/>
              <a:t> </a:t>
            </a:r>
          </a:p>
        </p:txBody>
      </p:sp>
      <p:sp>
        <p:nvSpPr>
          <p:cNvPr id="3" name="Content Placeholder 2"/>
          <p:cNvSpPr>
            <a:spLocks noGrp="1"/>
          </p:cNvSpPr>
          <p:nvPr>
            <p:ph type="subTitle" idx="1"/>
          </p:nvPr>
        </p:nvSpPr>
        <p:spPr/>
        <p:txBody>
          <a:bodyPr>
            <a:normAutofit/>
          </a:bodyPr>
          <a:lstStyle/>
          <a:p>
            <a:r>
              <a:rPr lang="en-US" dirty="0"/>
              <a:t>Using </a:t>
            </a:r>
            <a:r>
              <a:rPr lang="en-US" dirty="0" err="1"/>
              <a:t>softmax</a:t>
            </a:r>
            <a:r>
              <a:rPr lang="en-US" dirty="0"/>
              <a:t> with cross-</a:t>
            </a:r>
            <a:r>
              <a:rPr lang="en-US" dirty="0" err="1"/>
              <a:t>entropy_loss</a:t>
            </a:r>
            <a:r>
              <a:rPr lang="en-US" dirty="0"/>
              <a:t> for  a </a:t>
            </a:r>
            <a:r>
              <a:rPr lang="en-US" dirty="0" err="1"/>
              <a:t>mult</a:t>
            </a:r>
            <a:r>
              <a:rPr lang="en-US" dirty="0"/>
              <a:t>-class classifier </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110</a:t>
            </a:fld>
            <a:endParaRPr lang="en-US"/>
          </a:p>
        </p:txBody>
      </p:sp>
      <p:sp>
        <p:nvSpPr>
          <p:cNvPr id="6" name="TextBox 5"/>
          <p:cNvSpPr txBox="1"/>
          <p:nvPr/>
        </p:nvSpPr>
        <p:spPr>
          <a:xfrm>
            <a:off x="2438400" y="5562600"/>
            <a:ext cx="4497450" cy="369332"/>
          </a:xfrm>
          <a:prstGeom prst="rect">
            <a:avLst/>
          </a:prstGeom>
          <a:noFill/>
        </p:spPr>
        <p:txBody>
          <a:bodyPr wrap="none" rtlCol="0">
            <a:spAutoFit/>
          </a:bodyPr>
          <a:lstStyle/>
          <a:p>
            <a:r>
              <a:rPr lang="en-US" dirty="0"/>
              <a:t>https://www.ics.uci.edu/~pjsadows/notes.pdf</a:t>
            </a:r>
          </a:p>
        </p:txBody>
      </p:sp>
    </p:spTree>
    <p:extLst>
      <p:ext uri="{BB962C8B-B14F-4D97-AF65-F5344CB8AC3E}">
        <p14:creationId xmlns:p14="http://schemas.microsoft.com/office/powerpoint/2010/main" val="9112887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4933950" cy="348380"/>
          </a:xfrm>
        </p:spPr>
        <p:txBody>
          <a:bodyPr>
            <a:noAutofit/>
          </a:bodyPr>
          <a:lstStyle/>
          <a:p>
            <a:r>
              <a:rPr lang="en-US" sz="2000" dirty="0"/>
              <a:t>Using </a:t>
            </a:r>
            <a:r>
              <a:rPr lang="en-US" sz="2000" dirty="0" err="1"/>
              <a:t>softmax</a:t>
            </a:r>
            <a:r>
              <a:rPr lang="en-US" sz="2000" dirty="0"/>
              <a:t> with cross-</a:t>
            </a:r>
            <a:r>
              <a:rPr lang="en-US" sz="2000" dirty="0" err="1"/>
              <a:t>entropy_loss</a:t>
            </a:r>
            <a:r>
              <a:rPr lang="en-US" sz="2000" dirty="0"/>
              <a:t> for  a multi-class classifier </a:t>
            </a:r>
          </a:p>
        </p:txBody>
      </p:sp>
      <p:sp>
        <p:nvSpPr>
          <p:cNvPr id="3" name="Content Placeholder 2"/>
          <p:cNvSpPr>
            <a:spLocks noGrp="1"/>
          </p:cNvSpPr>
          <p:nvPr>
            <p:ph idx="1"/>
          </p:nvPr>
        </p:nvSpPr>
        <p:spPr>
          <a:xfrm>
            <a:off x="8229600" y="5791200"/>
            <a:ext cx="457200" cy="334963"/>
          </a:xfrm>
        </p:spPr>
        <p:txBody>
          <a:bodyPr>
            <a:normAutofit fontScale="55000" lnSpcReduction="20000"/>
          </a:bodyPr>
          <a:lstStyle/>
          <a:p>
            <a:r>
              <a:rPr lang="en-US" dirty="0"/>
              <a:t>  </a:t>
            </a:r>
          </a:p>
        </p:txBody>
      </p:sp>
      <p:sp>
        <p:nvSpPr>
          <p:cNvPr id="4" name="Footer Placeholder 3"/>
          <p:cNvSpPr>
            <a:spLocks noGrp="1"/>
          </p:cNvSpPr>
          <p:nvPr>
            <p:ph type="ftr" sz="quarter" idx="11"/>
          </p:nvPr>
        </p:nvSpPr>
        <p:spPr>
          <a:xfrm>
            <a:off x="6172200" y="5867400"/>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111</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275944811"/>
              </p:ext>
            </p:extLst>
          </p:nvPr>
        </p:nvGraphicFramePr>
        <p:xfrm>
          <a:off x="5880100" y="1350962"/>
          <a:ext cx="3187700" cy="4441757"/>
        </p:xfrm>
        <a:graphic>
          <a:graphicData uri="http://schemas.openxmlformats.org/presentationml/2006/ole">
            <mc:AlternateContent xmlns:mc="http://schemas.openxmlformats.org/markup-compatibility/2006">
              <mc:Choice xmlns:v="urn:schemas-microsoft-com:vml" Requires="v">
                <p:oleObj spid="_x0000_s16434" name="Equation" r:id="rId3" imgW="1841400" imgH="2565360" progId="Equation.3">
                  <p:embed/>
                </p:oleObj>
              </mc:Choice>
              <mc:Fallback>
                <p:oleObj name="Equation" r:id="rId3" imgW="1841400" imgH="2565360" progId="Equation.3">
                  <p:embed/>
                  <p:pic>
                    <p:nvPicPr>
                      <p:cNvPr id="0" name=""/>
                      <p:cNvPicPr/>
                      <p:nvPr/>
                    </p:nvPicPr>
                    <p:blipFill>
                      <a:blip r:embed="rId4"/>
                      <a:stretch>
                        <a:fillRect/>
                      </a:stretch>
                    </p:blipFill>
                    <p:spPr>
                      <a:xfrm>
                        <a:off x="5880100" y="1350962"/>
                        <a:ext cx="3187700" cy="4441757"/>
                      </a:xfrm>
                      <a:prstGeom prst="rect">
                        <a:avLst/>
                      </a:prstGeom>
                      <a:noFill/>
                      <a:ln>
                        <a:solidFill>
                          <a:schemeClr val="accent1"/>
                        </a:solid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22391235"/>
              </p:ext>
            </p:extLst>
          </p:nvPr>
        </p:nvGraphicFramePr>
        <p:xfrm>
          <a:off x="152400" y="1349375"/>
          <a:ext cx="5354638" cy="5106988"/>
        </p:xfrm>
        <a:graphic>
          <a:graphicData uri="http://schemas.openxmlformats.org/presentationml/2006/ole">
            <mc:AlternateContent xmlns:mc="http://schemas.openxmlformats.org/markup-compatibility/2006">
              <mc:Choice xmlns:v="urn:schemas-microsoft-com:vml" Requires="v">
                <p:oleObj spid="_x0000_s16435" name="Equation" r:id="rId5" imgW="3517560" imgH="3352680" progId="Equation.3">
                  <p:embed/>
                </p:oleObj>
              </mc:Choice>
              <mc:Fallback>
                <p:oleObj name="Equation" r:id="rId5" imgW="3517560" imgH="3352680" progId="Equation.3">
                  <p:embed/>
                  <p:pic>
                    <p:nvPicPr>
                      <p:cNvPr id="10" name="Object 9"/>
                      <p:cNvPicPr/>
                      <p:nvPr/>
                    </p:nvPicPr>
                    <p:blipFill>
                      <a:blip r:embed="rId6"/>
                      <a:stretch>
                        <a:fillRect/>
                      </a:stretch>
                    </p:blipFill>
                    <p:spPr>
                      <a:xfrm>
                        <a:off x="152400" y="1349375"/>
                        <a:ext cx="5354638" cy="5106988"/>
                      </a:xfrm>
                      <a:prstGeom prst="rect">
                        <a:avLst/>
                      </a:prstGeom>
                      <a:ln>
                        <a:solidFill>
                          <a:schemeClr val="accent1"/>
                        </a:solid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24011017"/>
              </p:ext>
            </p:extLst>
          </p:nvPr>
        </p:nvGraphicFramePr>
        <p:xfrm>
          <a:off x="5486400" y="37785"/>
          <a:ext cx="2720898" cy="1219200"/>
        </p:xfrm>
        <a:graphic>
          <a:graphicData uri="http://schemas.openxmlformats.org/presentationml/2006/ole">
            <mc:AlternateContent xmlns:mc="http://schemas.openxmlformats.org/markup-compatibility/2006">
              <mc:Choice xmlns:v="urn:schemas-microsoft-com:vml" Requires="v">
                <p:oleObj spid="_x0000_s16436" name="Equation" r:id="rId7" imgW="2323800" imgH="1041120" progId="Equation.3">
                  <p:embed/>
                </p:oleObj>
              </mc:Choice>
              <mc:Fallback>
                <p:oleObj name="Equation" r:id="rId7" imgW="2323800" imgH="1041120" progId="Equation.3">
                  <p:embed/>
                  <p:pic>
                    <p:nvPicPr>
                      <p:cNvPr id="0" name=""/>
                      <p:cNvPicPr/>
                      <p:nvPr/>
                    </p:nvPicPr>
                    <p:blipFill>
                      <a:blip r:embed="rId8"/>
                      <a:stretch>
                        <a:fillRect/>
                      </a:stretch>
                    </p:blipFill>
                    <p:spPr>
                      <a:xfrm>
                        <a:off x="5486400" y="37785"/>
                        <a:ext cx="2720898" cy="121920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13556966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continue</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112</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604859606"/>
              </p:ext>
            </p:extLst>
          </p:nvPr>
        </p:nvGraphicFramePr>
        <p:xfrm>
          <a:off x="1050925" y="746125"/>
          <a:ext cx="6337300" cy="5578475"/>
        </p:xfrm>
        <a:graphic>
          <a:graphicData uri="http://schemas.openxmlformats.org/presentationml/2006/ole">
            <mc:AlternateContent xmlns:mc="http://schemas.openxmlformats.org/markup-compatibility/2006">
              <mc:Choice xmlns:v="urn:schemas-microsoft-com:vml" Requires="v">
                <p:oleObj spid="_x0000_s17426" name="Equation" r:id="rId3" imgW="4876560" imgH="4292280" progId="Equation.3">
                  <p:embed/>
                </p:oleObj>
              </mc:Choice>
              <mc:Fallback>
                <p:oleObj name="Equation" r:id="rId3" imgW="4876560" imgH="4292280" progId="Equation.3">
                  <p:embed/>
                  <p:pic>
                    <p:nvPicPr>
                      <p:cNvPr id="0" name="Object 11"/>
                      <p:cNvPicPr>
                        <a:picLocks noChangeAspect="1" noChangeArrowheads="1"/>
                      </p:cNvPicPr>
                      <p:nvPr/>
                    </p:nvPicPr>
                    <p:blipFill>
                      <a:blip r:embed="rId4"/>
                      <a:srcRect/>
                      <a:stretch>
                        <a:fillRect/>
                      </a:stretch>
                    </p:blipFill>
                    <p:spPr bwMode="auto">
                      <a:xfrm>
                        <a:off x="1050925" y="746125"/>
                        <a:ext cx="6337300" cy="55784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8821898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Compare multi-class square/</a:t>
            </a:r>
            <a:r>
              <a:rPr lang="en-US" dirty="0" err="1"/>
              <a:t>softmax</a:t>
            </a:r>
            <a:r>
              <a:rPr lang="en-US" dirty="0"/>
              <a:t>-entropy-loss formulas</a:t>
            </a:r>
          </a:p>
        </p:txBody>
      </p:sp>
      <p:sp>
        <p:nvSpPr>
          <p:cNvPr id="3" name="Content Placeholder 2"/>
          <p:cNvSpPr>
            <a:spLocks noGrp="1"/>
          </p:cNvSpPr>
          <p:nvPr>
            <p:ph idx="1"/>
          </p:nvPr>
        </p:nvSpPr>
        <p:spPr>
          <a:xfrm>
            <a:off x="8305800" y="5638800"/>
            <a:ext cx="381000" cy="487363"/>
          </a:xfrm>
        </p:spPr>
        <p:txBody>
          <a:bodyPr>
            <a:normAutofit fontScale="92500" lnSpcReduction="20000"/>
          </a:bodyPr>
          <a:lstStyle/>
          <a:p>
            <a:r>
              <a:rPr lang="en-US" dirty="0"/>
              <a:t> </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113</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914194430"/>
              </p:ext>
            </p:extLst>
          </p:nvPr>
        </p:nvGraphicFramePr>
        <p:xfrm>
          <a:off x="896938" y="1600200"/>
          <a:ext cx="5826125" cy="4202113"/>
        </p:xfrm>
        <a:graphic>
          <a:graphicData uri="http://schemas.openxmlformats.org/presentationml/2006/ole">
            <mc:AlternateContent xmlns:mc="http://schemas.openxmlformats.org/markup-compatibility/2006">
              <mc:Choice xmlns:v="urn:schemas-microsoft-com:vml" Requires="v">
                <p:oleObj spid="_x0000_s18466" name="Equation" r:id="rId3" imgW="4190760" imgH="3022560" progId="Equation.3">
                  <p:embed/>
                </p:oleObj>
              </mc:Choice>
              <mc:Fallback>
                <p:oleObj name="Equation" r:id="rId3" imgW="4190760" imgH="3022560" progId="Equation.3">
                  <p:embed/>
                  <p:pic>
                    <p:nvPicPr>
                      <p:cNvPr id="0" name=""/>
                      <p:cNvPicPr/>
                      <p:nvPr/>
                    </p:nvPicPr>
                    <p:blipFill>
                      <a:blip r:embed="rId4"/>
                      <a:stretch>
                        <a:fillRect/>
                      </a:stretch>
                    </p:blipFill>
                    <p:spPr>
                      <a:xfrm>
                        <a:off x="896938" y="1600200"/>
                        <a:ext cx="5826125" cy="420211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26953812"/>
              </p:ext>
            </p:extLst>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8467" name="Equation" r:id="rId5" imgW="914400" imgH="215640" progId="Equation.3">
                  <p:embed/>
                </p:oleObj>
              </mc:Choice>
              <mc:Fallback>
                <p:oleObj name="Equation" r:id="rId5" imgW="914400" imgH="215640" progId="Equation.3">
                  <p:embed/>
                  <p:pic>
                    <p:nvPicPr>
                      <p:cNvPr id="0" name=""/>
                      <p:cNvPicPr/>
                      <p:nvPr/>
                    </p:nvPicPr>
                    <p:blipFill>
                      <a:blip r:embed="rId6"/>
                      <a:stretch>
                        <a:fillRect/>
                      </a:stretch>
                    </p:blipFill>
                    <p:spPr>
                      <a:xfrm>
                        <a:off x="4114800" y="3321050"/>
                        <a:ext cx="914400" cy="215900"/>
                      </a:xfrm>
                      <a:prstGeom prst="rect">
                        <a:avLst/>
                      </a:prstGeom>
                    </p:spPr>
                  </p:pic>
                </p:oleObj>
              </mc:Fallback>
            </mc:AlternateContent>
          </a:graphicData>
        </a:graphic>
      </p:graphicFrame>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0" y="1749722"/>
            <a:ext cx="3090419" cy="1725657"/>
          </a:xfrm>
          <a:prstGeom prst="rect">
            <a:avLst/>
          </a:prstGeom>
        </p:spPr>
      </p:pic>
      <p:sp>
        <p:nvSpPr>
          <p:cNvPr id="9" name="TextBox 8"/>
          <p:cNvSpPr txBox="1"/>
          <p:nvPr/>
        </p:nvSpPr>
        <p:spPr>
          <a:xfrm>
            <a:off x="3429000" y="5715000"/>
            <a:ext cx="4427302" cy="369332"/>
          </a:xfrm>
          <a:prstGeom prst="rect">
            <a:avLst/>
          </a:prstGeom>
          <a:noFill/>
        </p:spPr>
        <p:txBody>
          <a:bodyPr wrap="none" rtlCol="0">
            <a:spAutoFit/>
          </a:bodyPr>
          <a:lstStyle/>
          <a:p>
            <a:r>
              <a:rPr lang="en-US" dirty="0"/>
              <a:t>http://cogprints.org/5869/1/cnn_tutorial.pdf</a:t>
            </a:r>
          </a:p>
        </p:txBody>
      </p:sp>
    </p:spTree>
    <p:extLst>
      <p:ext uri="{BB962C8B-B14F-4D97-AF65-F5344CB8AC3E}">
        <p14:creationId xmlns:p14="http://schemas.microsoft.com/office/powerpoint/2010/main" val="34481692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information entropy :H(x) </a:t>
            </a:r>
            <a:br>
              <a:rPr lang="en-US" sz="2800" dirty="0"/>
            </a:br>
            <a:r>
              <a:rPr lang="en-US" sz="2800" dirty="0"/>
              <a:t>Measurement of information content</a:t>
            </a:r>
          </a:p>
        </p:txBody>
      </p:sp>
      <p:sp>
        <p:nvSpPr>
          <p:cNvPr id="3" name="Content Placeholder 2"/>
          <p:cNvSpPr>
            <a:spLocks noGrp="1"/>
          </p:cNvSpPr>
          <p:nvPr>
            <p:ph idx="1"/>
          </p:nvPr>
        </p:nvSpPr>
        <p:spPr>
          <a:xfrm>
            <a:off x="457200" y="1371600"/>
            <a:ext cx="3810000" cy="4525963"/>
          </a:xfrm>
        </p:spPr>
        <p:txBody>
          <a:bodyPr>
            <a:normAutofit fontScale="85000" lnSpcReduction="20000"/>
          </a:bodyPr>
          <a:lstStyle/>
          <a:p>
            <a:endParaRPr lang="en-US" dirty="0"/>
          </a:p>
          <a:p>
            <a:endParaRPr lang="en-US" dirty="0"/>
          </a:p>
          <a:p>
            <a:r>
              <a:rPr lang="en-US" dirty="0"/>
              <a:t>Measure the number of bits for holding the random variable</a:t>
            </a:r>
          </a:p>
          <a:p>
            <a:r>
              <a:rPr lang="en-US" dirty="0"/>
              <a:t>E.g. flipping fair coin: ½ tail + ½ tail is 1 bit , why?</a:t>
            </a:r>
          </a:p>
          <a:p>
            <a:r>
              <a:rPr lang="en-US" dirty="0"/>
              <a:t>And what is number of bits for an unfair coin 0.3 head, 0,7 tail?</a:t>
            </a:r>
          </a:p>
          <a:p>
            <a:r>
              <a:rPr lang="en-US" dirty="0"/>
              <a:t>(answer: 0.881 bit)</a:t>
            </a:r>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114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715604500"/>
              </p:ext>
            </p:extLst>
          </p:nvPr>
        </p:nvGraphicFramePr>
        <p:xfrm>
          <a:off x="4359275" y="1301750"/>
          <a:ext cx="2941638" cy="2141538"/>
        </p:xfrm>
        <a:graphic>
          <a:graphicData uri="http://schemas.openxmlformats.org/presentationml/2006/ole">
            <mc:AlternateContent xmlns:mc="http://schemas.openxmlformats.org/markup-compatibility/2006">
              <mc:Choice xmlns:v="urn:schemas-microsoft-com:vml" Requires="v">
                <p:oleObj spid="_x0000_s19506" name="Equation" r:id="rId3" imgW="3225600" imgH="2349360" progId="Equation.3">
                  <p:embed/>
                </p:oleObj>
              </mc:Choice>
              <mc:Fallback>
                <p:oleObj name="Equation" r:id="rId3" imgW="3225600" imgH="2349360" progId="Equation.3">
                  <p:embed/>
                  <p:pic>
                    <p:nvPicPr>
                      <p:cNvPr id="0" name=""/>
                      <p:cNvPicPr/>
                      <p:nvPr/>
                    </p:nvPicPr>
                    <p:blipFill>
                      <a:blip r:embed="rId4"/>
                      <a:stretch>
                        <a:fillRect/>
                      </a:stretch>
                    </p:blipFill>
                    <p:spPr>
                      <a:xfrm>
                        <a:off x="4359275" y="1301750"/>
                        <a:ext cx="2941638" cy="21415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7170275"/>
              </p:ext>
            </p:extLst>
          </p:nvPr>
        </p:nvGraphicFramePr>
        <p:xfrm>
          <a:off x="685800" y="1524000"/>
          <a:ext cx="3070412" cy="762000"/>
        </p:xfrm>
        <a:graphic>
          <a:graphicData uri="http://schemas.openxmlformats.org/presentationml/2006/ole">
            <mc:AlternateContent xmlns:mc="http://schemas.openxmlformats.org/markup-compatibility/2006">
              <mc:Choice xmlns:v="urn:schemas-microsoft-com:vml" Requires="v">
                <p:oleObj spid="_x0000_s19507" name="Equation" r:id="rId5" imgW="1739880" imgH="431640" progId="Equation.3">
                  <p:embed/>
                </p:oleObj>
              </mc:Choice>
              <mc:Fallback>
                <p:oleObj name="Equation" r:id="rId5" imgW="1739880" imgH="431640" progId="Equation.3">
                  <p:embed/>
                  <p:pic>
                    <p:nvPicPr>
                      <p:cNvPr id="0" name=""/>
                      <p:cNvPicPr/>
                      <p:nvPr/>
                    </p:nvPicPr>
                    <p:blipFill>
                      <a:blip r:embed="rId6"/>
                      <a:stretch>
                        <a:fillRect/>
                      </a:stretch>
                    </p:blipFill>
                    <p:spPr>
                      <a:xfrm>
                        <a:off x="685800" y="1524000"/>
                        <a:ext cx="3070412" cy="762000"/>
                      </a:xfrm>
                      <a:prstGeom prst="rect">
                        <a:avLst/>
                      </a:prstGeom>
                    </p:spPr>
                  </p:pic>
                </p:oleObj>
              </mc:Fallback>
            </mc:AlternateContent>
          </a:graphicData>
        </a:graphic>
      </p:graphicFrame>
      <p:sp>
        <p:nvSpPr>
          <p:cNvPr id="8" name="TextBox 7"/>
          <p:cNvSpPr txBox="1"/>
          <p:nvPr/>
        </p:nvSpPr>
        <p:spPr>
          <a:xfrm>
            <a:off x="0" y="6555491"/>
            <a:ext cx="3951082" cy="276999"/>
          </a:xfrm>
          <a:prstGeom prst="rect">
            <a:avLst/>
          </a:prstGeom>
          <a:noFill/>
        </p:spPr>
        <p:txBody>
          <a:bodyPr wrap="none" rtlCol="0">
            <a:spAutoFit/>
          </a:bodyPr>
          <a:lstStyle/>
          <a:p>
            <a:r>
              <a:rPr lang="en-US" sz="1200" dirty="0"/>
              <a:t>https://en.wikipedia.org/wiki/Entropy_(information_theory)</a:t>
            </a:r>
          </a:p>
        </p:txBody>
      </p:sp>
      <p:graphicFrame>
        <p:nvGraphicFramePr>
          <p:cNvPr id="9" name="Object 8"/>
          <p:cNvGraphicFramePr>
            <a:graphicFrameLocks noChangeAspect="1"/>
          </p:cNvGraphicFramePr>
          <p:nvPr>
            <p:extLst>
              <p:ext uri="{D42A27DB-BD31-4B8C-83A1-F6EECF244321}">
                <p14:modId xmlns:p14="http://schemas.microsoft.com/office/powerpoint/2010/main" val="4223292281"/>
              </p:ext>
            </p:extLst>
          </p:nvPr>
        </p:nvGraphicFramePr>
        <p:xfrm>
          <a:off x="4267200" y="3657600"/>
          <a:ext cx="3149600" cy="2336800"/>
        </p:xfrm>
        <a:graphic>
          <a:graphicData uri="http://schemas.openxmlformats.org/presentationml/2006/ole">
            <mc:AlternateContent xmlns:mc="http://schemas.openxmlformats.org/markup-compatibility/2006">
              <mc:Choice xmlns:v="urn:schemas-microsoft-com:vml" Requires="v">
                <p:oleObj spid="_x0000_s19508" name="Equation" r:id="rId7" imgW="3149280" imgH="2336760" progId="Equation.3">
                  <p:embed/>
                </p:oleObj>
              </mc:Choice>
              <mc:Fallback>
                <p:oleObj name="Equation" r:id="rId7" imgW="3149280" imgH="2336760" progId="Equation.3">
                  <p:embed/>
                  <p:pic>
                    <p:nvPicPr>
                      <p:cNvPr id="0" name=""/>
                      <p:cNvPicPr/>
                      <p:nvPr/>
                    </p:nvPicPr>
                    <p:blipFill>
                      <a:blip r:embed="rId8"/>
                      <a:stretch>
                        <a:fillRect/>
                      </a:stretch>
                    </p:blipFill>
                    <p:spPr>
                      <a:xfrm>
                        <a:off x="4267200" y="3657600"/>
                        <a:ext cx="3149600" cy="2336800"/>
                      </a:xfrm>
                      <a:prstGeom prst="rect">
                        <a:avLst/>
                      </a:prstGeom>
                    </p:spPr>
                  </p:pic>
                </p:oleObj>
              </mc:Fallback>
            </mc:AlternateContent>
          </a:graphicData>
        </a:graphic>
      </p:graphicFrame>
      <p:sp>
        <p:nvSpPr>
          <p:cNvPr id="10" name="TextBox 9"/>
          <p:cNvSpPr txBox="1"/>
          <p:nvPr/>
        </p:nvSpPr>
        <p:spPr>
          <a:xfrm>
            <a:off x="5181600" y="6555491"/>
            <a:ext cx="3236784" cy="253916"/>
          </a:xfrm>
          <a:prstGeom prst="rect">
            <a:avLst/>
          </a:prstGeom>
          <a:noFill/>
        </p:spPr>
        <p:txBody>
          <a:bodyPr wrap="none" rtlCol="0">
            <a:spAutoFit/>
          </a:bodyPr>
          <a:lstStyle/>
          <a:p>
            <a:r>
              <a:rPr lang="en-US" sz="1050" dirty="0"/>
              <a:t>http://mathforum.org/library/drmath/view/70648.html</a:t>
            </a:r>
          </a:p>
        </p:txBody>
      </p:sp>
    </p:spTree>
    <p:extLst>
      <p:ext uri="{BB962C8B-B14F-4D97-AF65-F5344CB8AC3E}">
        <p14:creationId xmlns:p14="http://schemas.microsoft.com/office/powerpoint/2010/main" val="29817407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Appendix 2:</a:t>
            </a:r>
            <a:br>
              <a:rPr lang="en-US" dirty="0"/>
            </a:br>
            <a:r>
              <a:rPr lang="en-US" dirty="0"/>
              <a:t>Cross entropy </a:t>
            </a:r>
          </a:p>
        </p:txBody>
      </p:sp>
      <p:sp>
        <p:nvSpPr>
          <p:cNvPr id="3" name="Content Placeholder 2"/>
          <p:cNvSpPr>
            <a:spLocks noGrp="1"/>
          </p:cNvSpPr>
          <p:nvPr>
            <p:ph idx="1"/>
          </p:nvPr>
        </p:nvSpPr>
        <p:spPr>
          <a:xfrm>
            <a:off x="304800" y="1295400"/>
            <a:ext cx="8229600" cy="4525963"/>
          </a:xfrm>
        </p:spPr>
        <p:txBody>
          <a:bodyPr>
            <a:normAutofit/>
          </a:bodyPr>
          <a:lstStyle/>
          <a:p>
            <a:r>
              <a:rPr lang="en-US" dirty="0"/>
              <a:t>The number of bits required to encode p if we use the channel for q </a:t>
            </a:r>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a:xfrm>
            <a:off x="5715000" y="0"/>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115</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238192595"/>
              </p:ext>
            </p:extLst>
          </p:nvPr>
        </p:nvGraphicFramePr>
        <p:xfrm>
          <a:off x="258763" y="2297113"/>
          <a:ext cx="8732837" cy="4402137"/>
        </p:xfrm>
        <a:graphic>
          <a:graphicData uri="http://schemas.openxmlformats.org/presentationml/2006/ole">
            <mc:AlternateContent xmlns:mc="http://schemas.openxmlformats.org/markup-compatibility/2006">
              <mc:Choice xmlns:v="urn:schemas-microsoft-com:vml" Requires="v">
                <p:oleObj spid="_x0000_s20514" name="Equation" r:id="rId3" imgW="4635360" imgH="2336760" progId="Equation.3">
                  <p:embed/>
                </p:oleObj>
              </mc:Choice>
              <mc:Fallback>
                <p:oleObj name="Equation" r:id="rId3" imgW="4635360" imgH="2336760" progId="Equation.3">
                  <p:embed/>
                  <p:pic>
                    <p:nvPicPr>
                      <p:cNvPr id="0" name="Object 6"/>
                      <p:cNvPicPr>
                        <a:picLocks noChangeAspect="1" noChangeArrowheads="1"/>
                      </p:cNvPicPr>
                      <p:nvPr/>
                    </p:nvPicPr>
                    <p:blipFill>
                      <a:blip r:embed="rId4"/>
                      <a:srcRect/>
                      <a:stretch>
                        <a:fillRect/>
                      </a:stretch>
                    </p:blipFill>
                    <p:spPr bwMode="auto">
                      <a:xfrm>
                        <a:off x="258763" y="2297113"/>
                        <a:ext cx="8732837" cy="4402137"/>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80289747"/>
              </p:ext>
            </p:extLst>
          </p:nvPr>
        </p:nvGraphicFramePr>
        <p:xfrm>
          <a:off x="5029200" y="304800"/>
          <a:ext cx="3911600" cy="1117600"/>
        </p:xfrm>
        <a:graphic>
          <a:graphicData uri="http://schemas.openxmlformats.org/presentationml/2006/ole">
            <mc:AlternateContent xmlns:mc="http://schemas.openxmlformats.org/markup-compatibility/2006">
              <mc:Choice xmlns:v="urn:schemas-microsoft-com:vml" Requires="v">
                <p:oleObj spid="_x0000_s20515" name="Equation" r:id="rId5" imgW="3911400" imgH="1117440" progId="Equation.3">
                  <p:embed/>
                </p:oleObj>
              </mc:Choice>
              <mc:Fallback>
                <p:oleObj name="Equation" r:id="rId5" imgW="3911400" imgH="1117440" progId="Equation.3">
                  <p:embed/>
                  <p:pic>
                    <p:nvPicPr>
                      <p:cNvPr id="0" name=""/>
                      <p:cNvPicPr/>
                      <p:nvPr/>
                    </p:nvPicPr>
                    <p:blipFill>
                      <a:blip r:embed="rId6"/>
                      <a:stretch>
                        <a:fillRect/>
                      </a:stretch>
                    </p:blipFill>
                    <p:spPr>
                      <a:xfrm>
                        <a:off x="5029200" y="304800"/>
                        <a:ext cx="3911600" cy="1117600"/>
                      </a:xfrm>
                      <a:prstGeom prst="rect">
                        <a:avLst/>
                      </a:prstGeom>
                      <a:ln>
                        <a:solidFill>
                          <a:schemeClr val="accent1"/>
                        </a:solidFill>
                      </a:ln>
                    </p:spPr>
                  </p:pic>
                </p:oleObj>
              </mc:Fallback>
            </mc:AlternateContent>
          </a:graphicData>
        </a:graphic>
      </p:graphicFrame>
      <p:sp>
        <p:nvSpPr>
          <p:cNvPr id="9" name="TextBox 8"/>
          <p:cNvSpPr txBox="1"/>
          <p:nvPr/>
        </p:nvSpPr>
        <p:spPr>
          <a:xfrm>
            <a:off x="5029200" y="1752600"/>
            <a:ext cx="3962400" cy="707886"/>
          </a:xfrm>
          <a:prstGeom prst="rect">
            <a:avLst/>
          </a:prstGeom>
          <a:noFill/>
        </p:spPr>
        <p:txBody>
          <a:bodyPr wrap="square" rtlCol="0">
            <a:spAutoFit/>
          </a:bodyPr>
          <a:lstStyle/>
          <a:p>
            <a:r>
              <a:rPr lang="en-US" sz="1100" dirty="0">
                <a:hlinkClick r:id="rId7"/>
              </a:rPr>
              <a:t>https://en.wikipedia.org/wiki/Cross_entropy</a:t>
            </a:r>
            <a:endParaRPr lang="en-US" sz="1100" dirty="0"/>
          </a:p>
          <a:p>
            <a:r>
              <a:rPr lang="en-US" sz="1100" dirty="0"/>
              <a:t> </a:t>
            </a:r>
            <a:r>
              <a:rPr lang="en-US" sz="1100" dirty="0">
                <a:hlinkClick r:id="rId8"/>
              </a:rPr>
              <a:t>https://rdipietro.github.io/friendly-intro-to-cross-entropy-loss/</a:t>
            </a:r>
            <a:endParaRPr lang="en-US" sz="1100" dirty="0"/>
          </a:p>
          <a:p>
            <a:endParaRPr lang="en-US" dirty="0"/>
          </a:p>
        </p:txBody>
      </p:sp>
    </p:spTree>
    <p:extLst>
      <p:ext uri="{BB962C8B-B14F-4D97-AF65-F5344CB8AC3E}">
        <p14:creationId xmlns:p14="http://schemas.microsoft.com/office/powerpoint/2010/main" val="15942249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Appendix 3:</a:t>
            </a:r>
            <a:br>
              <a:rPr lang="en-US" dirty="0"/>
            </a:br>
            <a:r>
              <a:rPr lang="en-US" i="1" dirty="0"/>
              <a:t>KL</a:t>
            </a:r>
            <a:r>
              <a:rPr lang="en-US" dirty="0"/>
              <a:t> </a:t>
            </a:r>
            <a:r>
              <a:rPr lang="en-US" dirty="0" err="1"/>
              <a:t>Kullback</a:t>
            </a:r>
            <a:r>
              <a:rPr lang="en-US" dirty="0"/>
              <a:t>–</a:t>
            </a:r>
            <a:r>
              <a:rPr lang="en-US" dirty="0" err="1"/>
              <a:t>Leibler</a:t>
            </a:r>
            <a:r>
              <a:rPr lang="en-US" dirty="0"/>
              <a:t> divergence</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i="1" dirty="0"/>
              <a:t>KL(</a:t>
            </a:r>
            <a:r>
              <a:rPr lang="en-US" i="1" dirty="0" err="1"/>
              <a:t>p,q</a:t>
            </a:r>
            <a:r>
              <a:rPr lang="en-US" i="1" dirty="0"/>
              <a:t>)= </a:t>
            </a:r>
            <a:r>
              <a:rPr lang="en-US" dirty="0"/>
              <a:t>difference between cross entropy of </a:t>
            </a:r>
            <a:r>
              <a:rPr lang="en-US" i="1" dirty="0"/>
              <a:t>(</a:t>
            </a:r>
            <a:r>
              <a:rPr lang="en-US" i="1" dirty="0" err="1"/>
              <a:t>p,q</a:t>
            </a:r>
            <a:r>
              <a:rPr lang="en-US" i="1" dirty="0"/>
              <a:t>)  </a:t>
            </a:r>
            <a:r>
              <a:rPr lang="en-US" dirty="0"/>
              <a:t>and entropy </a:t>
            </a:r>
            <a:r>
              <a:rPr lang="en-US" i="1" dirty="0"/>
              <a:t>(p)</a:t>
            </a:r>
          </a:p>
          <a:p>
            <a:endParaRPr lang="en-US" dirty="0"/>
          </a:p>
          <a:p>
            <a:endParaRPr lang="en-US" dirty="0"/>
          </a:p>
          <a:p>
            <a:r>
              <a:rPr lang="en-US" dirty="0"/>
              <a:t>Measurement of the extra bits required to encode q if the channel is designed for p</a:t>
            </a:r>
          </a:p>
          <a:p>
            <a:r>
              <a:rPr lang="en-US" dirty="0"/>
              <a:t>It is never -</a:t>
            </a:r>
            <a:r>
              <a:rPr lang="en-US" dirty="0" err="1"/>
              <a:t>ve</a:t>
            </a:r>
            <a:r>
              <a:rPr lang="en-US" dirty="0"/>
              <a:t>, the minimum is 0.</a:t>
            </a:r>
          </a:p>
          <a:p>
            <a:r>
              <a:rPr lang="en-US" dirty="0"/>
              <a:t>Minimizing cross entropy is the same as minimizing </a:t>
            </a:r>
            <a:r>
              <a:rPr lang="en-US" i="1" dirty="0"/>
              <a:t>KL</a:t>
            </a:r>
          </a:p>
          <a:p>
            <a:r>
              <a:rPr lang="en-US" i="1" dirty="0">
                <a:hlinkClick r:id="rId3"/>
              </a:rPr>
              <a:t>https://en.wikipedia.org/wiki/Kullback%E2%80%93Leibler_divergence</a:t>
            </a:r>
            <a:endParaRPr lang="en-US" i="1" dirty="0"/>
          </a:p>
          <a:p>
            <a:endParaRPr lang="en-US" i="1" dirty="0"/>
          </a:p>
          <a:p>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116</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550018027"/>
              </p:ext>
            </p:extLst>
          </p:nvPr>
        </p:nvGraphicFramePr>
        <p:xfrm>
          <a:off x="838200" y="2286000"/>
          <a:ext cx="8177212" cy="852488"/>
        </p:xfrm>
        <a:graphic>
          <a:graphicData uri="http://schemas.openxmlformats.org/presentationml/2006/ole">
            <mc:AlternateContent xmlns:mc="http://schemas.openxmlformats.org/markup-compatibility/2006">
              <mc:Choice xmlns:v="urn:schemas-microsoft-com:vml" Requires="v">
                <p:oleObj spid="_x0000_s21522" name="Equation" r:id="rId4" imgW="4635360" imgH="482400" progId="Equation.3">
                  <p:embed/>
                </p:oleObj>
              </mc:Choice>
              <mc:Fallback>
                <p:oleObj name="Equation" r:id="rId4" imgW="4635360" imgH="482400" progId="Equation.3">
                  <p:embed/>
                  <p:pic>
                    <p:nvPicPr>
                      <p:cNvPr id="0" name="Object 6"/>
                      <p:cNvPicPr>
                        <a:picLocks noChangeAspect="1" noChangeArrowheads="1"/>
                      </p:cNvPicPr>
                      <p:nvPr/>
                    </p:nvPicPr>
                    <p:blipFill>
                      <a:blip r:embed="rId5"/>
                      <a:srcRect/>
                      <a:stretch>
                        <a:fillRect/>
                      </a:stretch>
                    </p:blipFill>
                    <p:spPr bwMode="auto">
                      <a:xfrm>
                        <a:off x="838200" y="2286000"/>
                        <a:ext cx="8177212"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649715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4953000" cy="1143000"/>
          </a:xfrm>
        </p:spPr>
        <p:txBody>
          <a:bodyPr>
            <a:noAutofit/>
          </a:bodyPr>
          <a:lstStyle/>
          <a:p>
            <a:pPr algn="l"/>
            <a:r>
              <a:rPr lang="en-US" sz="2400" dirty="0"/>
              <a:t>Appendix 4</a:t>
            </a:r>
            <a:br>
              <a:rPr lang="en-US" sz="2400" dirty="0"/>
            </a:br>
            <a:r>
              <a:rPr lang="en-US" sz="2400" dirty="0"/>
              <a:t>The </a:t>
            </a:r>
            <a:r>
              <a:rPr lang="en-US" sz="2400" b="1" dirty="0"/>
              <a:t>vanishing gradient problem</a:t>
            </a:r>
            <a:endParaRPr lang="en-US" sz="2400" dirty="0"/>
          </a:p>
        </p:txBody>
      </p:sp>
      <p:sp>
        <p:nvSpPr>
          <p:cNvPr id="3" name="Content Placeholder 2"/>
          <p:cNvSpPr>
            <a:spLocks noGrp="1"/>
          </p:cNvSpPr>
          <p:nvPr>
            <p:ph idx="1"/>
          </p:nvPr>
        </p:nvSpPr>
        <p:spPr/>
        <p:txBody>
          <a:bodyPr>
            <a:normAutofit fontScale="77500" lnSpcReduction="20000"/>
          </a:bodyPr>
          <a:lstStyle/>
          <a:p>
            <a:r>
              <a:rPr lang="en-US" dirty="0"/>
              <a:t> </a:t>
            </a:r>
            <a:r>
              <a:rPr lang="en-US" dirty="0">
                <a:hlinkClick r:id="rId2" tooltip="Machine learning"/>
              </a:rPr>
              <a:t>In machine learning</a:t>
            </a:r>
            <a:r>
              <a:rPr lang="en-US" dirty="0"/>
              <a:t>, the </a:t>
            </a:r>
            <a:r>
              <a:rPr lang="en-US" b="1" dirty="0"/>
              <a:t>vanishing gradient problem</a:t>
            </a:r>
            <a:r>
              <a:rPr lang="en-US" dirty="0"/>
              <a:t> is a difficulty found in training </a:t>
            </a:r>
            <a:r>
              <a:rPr lang="en-US" dirty="0">
                <a:hlinkClick r:id="rId3" tooltip="Artificial neural network"/>
              </a:rPr>
              <a:t>artificial neural networks</a:t>
            </a:r>
            <a:r>
              <a:rPr lang="en-US" dirty="0"/>
              <a:t> with </a:t>
            </a:r>
            <a:r>
              <a:rPr lang="en-US" dirty="0">
                <a:hlinkClick r:id="rId4" tooltip="Stochastic gradient descent"/>
              </a:rPr>
              <a:t>gradient-based learning methods</a:t>
            </a:r>
            <a:r>
              <a:rPr lang="en-US" dirty="0"/>
              <a:t> and </a:t>
            </a:r>
            <a:r>
              <a:rPr lang="en-US" dirty="0">
                <a:hlinkClick r:id="rId5" tooltip="Backpropagation"/>
              </a:rPr>
              <a:t>backpropagation</a:t>
            </a:r>
            <a:r>
              <a:rPr lang="en-US" dirty="0"/>
              <a:t>. In such methods, each of the neural network's weights receives an update proportional to the </a:t>
            </a:r>
            <a:r>
              <a:rPr lang="en-US" dirty="0">
                <a:hlinkClick r:id="rId6" tooltip="Gradient"/>
              </a:rPr>
              <a:t>gradient</a:t>
            </a:r>
            <a:r>
              <a:rPr lang="en-US" dirty="0"/>
              <a:t> of the </a:t>
            </a:r>
            <a:r>
              <a:rPr lang="en-US" dirty="0">
                <a:hlinkClick r:id="rId7" tooltip="Error function"/>
              </a:rPr>
              <a:t>error function</a:t>
            </a:r>
            <a:r>
              <a:rPr lang="en-US" dirty="0"/>
              <a:t> with respect to the current weight in each iteration of training. Traditional </a:t>
            </a:r>
            <a:r>
              <a:rPr lang="en-US" dirty="0">
                <a:hlinkClick r:id="rId8" tooltip="Activation function"/>
              </a:rPr>
              <a:t>activation functions</a:t>
            </a:r>
            <a:r>
              <a:rPr lang="en-US" dirty="0"/>
              <a:t> such as the </a:t>
            </a:r>
            <a:r>
              <a:rPr lang="en-US" dirty="0">
                <a:hlinkClick r:id="rId9" tooltip="Hyperbolic tangent"/>
              </a:rPr>
              <a:t>hyperbolic tangent</a:t>
            </a:r>
            <a:r>
              <a:rPr lang="en-US" dirty="0"/>
              <a:t> function have gradients in the range (−1, 1), and backpropagation computes gradients by the </a:t>
            </a:r>
            <a:r>
              <a:rPr lang="en-US" dirty="0">
                <a:hlinkClick r:id="rId10" tooltip="Chain rule"/>
              </a:rPr>
              <a:t>chain rule</a:t>
            </a:r>
            <a:r>
              <a:rPr lang="en-US" dirty="0"/>
              <a:t>. This has the effect of multiplying </a:t>
            </a:r>
            <a:r>
              <a:rPr lang="en-US" i="1" dirty="0"/>
              <a:t>n</a:t>
            </a:r>
            <a:r>
              <a:rPr lang="en-US" dirty="0"/>
              <a:t> of these small numbers to compute gradients of the "front" layers in an </a:t>
            </a:r>
            <a:r>
              <a:rPr lang="en-US" i="1" dirty="0"/>
              <a:t>n</a:t>
            </a:r>
            <a:r>
              <a:rPr lang="en-US" dirty="0"/>
              <a:t>-layer network, meaning that the gradient (error signal) decreases exponentially with </a:t>
            </a:r>
            <a:r>
              <a:rPr lang="en-US" i="1" dirty="0"/>
              <a:t>n</a:t>
            </a:r>
            <a:r>
              <a:rPr lang="en-US" dirty="0"/>
              <a:t> while the front layers train very slowly.</a:t>
            </a:r>
          </a:p>
          <a:p>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117</a:t>
            </a:fld>
            <a:endParaRPr lang="en-US"/>
          </a:p>
        </p:txBody>
      </p:sp>
      <p:sp>
        <p:nvSpPr>
          <p:cNvPr id="6" name="Rectangle 5"/>
          <p:cNvSpPr/>
          <p:nvPr/>
        </p:nvSpPr>
        <p:spPr>
          <a:xfrm>
            <a:off x="669890" y="6019800"/>
            <a:ext cx="4572000" cy="923330"/>
          </a:xfrm>
          <a:prstGeom prst="rect">
            <a:avLst/>
          </a:prstGeom>
        </p:spPr>
        <p:txBody>
          <a:bodyPr>
            <a:spAutoFit/>
          </a:bodyPr>
          <a:lstStyle/>
          <a:p>
            <a:r>
              <a:rPr lang="en-US" dirty="0">
                <a:hlinkClick r:id="rId11"/>
              </a:rPr>
              <a:t>https://en.wikipedia.org/wiki/Vanishing_gradient_problem</a:t>
            </a:r>
            <a:endParaRPr lang="en-US" dirty="0"/>
          </a:p>
          <a:p>
            <a:endParaRPr lang="en-US" dirty="0"/>
          </a:p>
        </p:txBody>
      </p:sp>
      <p:pic>
        <p:nvPicPr>
          <p:cNvPr id="7" name="Picture 2" descr="derivative sigmoid的圖片搜尋結果"/>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3544"/>
            <a:ext cx="2055827" cy="162075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a:endCxn id="22" idx="0"/>
          </p:cNvCxnSpPr>
          <p:nvPr/>
        </p:nvCxnSpPr>
        <p:spPr>
          <a:xfrm flipV="1">
            <a:off x="6858000" y="1066685"/>
            <a:ext cx="2005233" cy="11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43400" y="7088"/>
            <a:ext cx="2732182" cy="1477328"/>
          </a:xfrm>
          <a:prstGeom prst="rect">
            <a:avLst/>
          </a:prstGeom>
          <a:noFill/>
          <a:ln>
            <a:solidFill>
              <a:schemeClr val="accent1"/>
            </a:solidFill>
          </a:ln>
        </p:spPr>
        <p:txBody>
          <a:bodyPr wrap="square" rtlCol="0">
            <a:spAutoFit/>
          </a:bodyPr>
          <a:lstStyle/>
          <a:p>
            <a:r>
              <a:rPr lang="en-US" dirty="0"/>
              <a:t>The maximum of </a:t>
            </a:r>
            <a:r>
              <a:rPr lang="en-US" dirty="0">
                <a:solidFill>
                  <a:srgbClr val="FF0000"/>
                </a:solidFill>
              </a:rPr>
              <a:t>derivative of sigmoid </a:t>
            </a:r>
            <a:r>
              <a:rPr lang="en-US" dirty="0"/>
              <a:t>is 0.25, Hence feedback will vanish when the number of layers is large.</a:t>
            </a:r>
          </a:p>
        </p:txBody>
      </p:sp>
      <p:sp>
        <p:nvSpPr>
          <p:cNvPr id="11" name="TextBox 10"/>
          <p:cNvSpPr txBox="1"/>
          <p:nvPr/>
        </p:nvSpPr>
        <p:spPr>
          <a:xfrm>
            <a:off x="7353300" y="358054"/>
            <a:ext cx="917239" cy="369332"/>
          </a:xfrm>
          <a:prstGeom prst="rect">
            <a:avLst/>
          </a:prstGeom>
          <a:noFill/>
        </p:spPr>
        <p:txBody>
          <a:bodyPr wrap="none" rtlCol="0">
            <a:spAutoFit/>
          </a:bodyPr>
          <a:lstStyle/>
          <a:p>
            <a:r>
              <a:rPr lang="en-US" dirty="0"/>
              <a:t>sigmoid</a:t>
            </a:r>
          </a:p>
        </p:txBody>
      </p:sp>
      <p:cxnSp>
        <p:nvCxnSpPr>
          <p:cNvPr id="13" name="Straight Arrow Connector 12"/>
          <p:cNvCxnSpPr>
            <a:stCxn id="11" idx="2"/>
          </p:cNvCxnSpPr>
          <p:nvPr/>
        </p:nvCxnSpPr>
        <p:spPr>
          <a:xfrm>
            <a:off x="7811920" y="727386"/>
            <a:ext cx="226393" cy="1708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858000" y="304800"/>
            <a:ext cx="990600" cy="1066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534400" y="1066800"/>
            <a:ext cx="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566517" y="1066685"/>
            <a:ext cx="593432" cy="369332"/>
          </a:xfrm>
          <a:prstGeom prst="rect">
            <a:avLst/>
          </a:prstGeom>
          <a:noFill/>
        </p:spPr>
        <p:txBody>
          <a:bodyPr wrap="none" rtlCol="0">
            <a:spAutoFit/>
          </a:bodyPr>
          <a:lstStyle/>
          <a:p>
            <a:r>
              <a:rPr lang="en-US" dirty="0"/>
              <a:t>0.25</a:t>
            </a:r>
          </a:p>
        </p:txBody>
      </p:sp>
    </p:spTree>
    <p:extLst>
      <p:ext uri="{BB962C8B-B14F-4D97-AF65-F5344CB8AC3E}">
        <p14:creationId xmlns:p14="http://schemas.microsoft.com/office/powerpoint/2010/main" val="92962087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 </a:t>
            </a:r>
            <a:r>
              <a:rPr lang="en-US" b="1" dirty="0"/>
              <a:t>Solutions to the vanishing gradient problem</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r>
              <a:rPr lang="en-US" b="1" dirty="0"/>
              <a:t>Multi-level hierarchy</a:t>
            </a:r>
          </a:p>
          <a:p>
            <a:pPr lvl="1"/>
            <a:r>
              <a:rPr lang="en-US" dirty="0"/>
              <a:t>To overcome this problem, several methods were proposed. One is </a:t>
            </a:r>
            <a:r>
              <a:rPr lang="en-US" dirty="0">
                <a:hlinkClick r:id="rId2" tooltip="Jürgen Schmidhuber"/>
              </a:rPr>
              <a:t>Jürgen </a:t>
            </a:r>
            <a:r>
              <a:rPr lang="en-US" dirty="0" err="1">
                <a:hlinkClick r:id="rId2" tooltip="Jürgen Schmidhuber"/>
              </a:rPr>
              <a:t>Schmidhuber</a:t>
            </a:r>
            <a:r>
              <a:rPr lang="en-US" dirty="0" err="1"/>
              <a:t>'s</a:t>
            </a:r>
            <a:r>
              <a:rPr lang="en-US" dirty="0"/>
              <a:t> multi-level hierarchy of networks (1992) pre-trained one level at a time through </a:t>
            </a:r>
            <a:r>
              <a:rPr lang="en-US" dirty="0">
                <a:hlinkClick r:id="rId3" tooltip="Unsupervised learning"/>
              </a:rPr>
              <a:t>unsupervised learning</a:t>
            </a:r>
            <a:r>
              <a:rPr lang="en-US" dirty="0"/>
              <a:t>, fine-tuned through </a:t>
            </a:r>
            <a:r>
              <a:rPr lang="en-US" dirty="0">
                <a:hlinkClick r:id="rId4" tooltip="Backpropagation"/>
              </a:rPr>
              <a:t>backpropagation</a:t>
            </a:r>
            <a:r>
              <a:rPr lang="en-US" dirty="0"/>
              <a:t>.</a:t>
            </a:r>
            <a:r>
              <a:rPr lang="en-US" baseline="30000" dirty="0">
                <a:hlinkClick r:id="rId5"/>
              </a:rPr>
              <a:t>[3]</a:t>
            </a:r>
            <a:r>
              <a:rPr lang="en-US" dirty="0"/>
              <a:t> Here each level learns a compressed representation of the observations that is fed to the next level.</a:t>
            </a:r>
          </a:p>
          <a:p>
            <a:r>
              <a:rPr lang="en-US" b="1" dirty="0"/>
              <a:t>Related approach</a:t>
            </a:r>
          </a:p>
          <a:p>
            <a:pPr lvl="1"/>
            <a:r>
              <a:rPr lang="en-US" dirty="0"/>
              <a:t>Similar ideas have been used in feed-forward neural network for unsupervised pre-training to structure a neural network, making it first learn generally useful </a:t>
            </a:r>
            <a:r>
              <a:rPr lang="en-US" dirty="0">
                <a:hlinkClick r:id="rId6" tooltip="Feature detection (nervous system)"/>
              </a:rPr>
              <a:t>feature detectors</a:t>
            </a:r>
            <a:r>
              <a:rPr lang="en-US" dirty="0"/>
              <a:t>. Then the network is trained further by supervised </a:t>
            </a:r>
            <a:r>
              <a:rPr lang="en-US" dirty="0">
                <a:hlinkClick r:id="rId7" tooltip="Back-propagation"/>
              </a:rPr>
              <a:t>back-propagation</a:t>
            </a:r>
            <a:r>
              <a:rPr lang="en-US" dirty="0"/>
              <a:t> to classify labeled data. The </a:t>
            </a:r>
            <a:r>
              <a:rPr lang="en-US" dirty="0">
                <a:hlinkClick r:id="rId8" tooltip="Deep belief network"/>
              </a:rPr>
              <a:t>Deep belief network</a:t>
            </a:r>
            <a:r>
              <a:rPr lang="en-US" dirty="0"/>
              <a:t> model by Hinton et al. (2006) involves learning the distribution of a high level representation using successive layers of binary or real-valued </a:t>
            </a:r>
            <a:r>
              <a:rPr lang="en-US" dirty="0">
                <a:hlinkClick r:id="rId9" tooltip="Latent variable"/>
              </a:rPr>
              <a:t>latent variables</a:t>
            </a:r>
            <a:r>
              <a:rPr lang="en-US" dirty="0"/>
              <a:t>. It uses a </a:t>
            </a:r>
            <a:r>
              <a:rPr lang="en-US" dirty="0">
                <a:hlinkClick r:id="rId10" tooltip="Restricted Boltzmann machine"/>
              </a:rPr>
              <a:t>restricted Boltzmann machine</a:t>
            </a:r>
            <a:r>
              <a:rPr lang="en-US" dirty="0"/>
              <a:t> to model each new layer of higher level features. Each new layer guarantees an increase on the </a:t>
            </a:r>
            <a:r>
              <a:rPr lang="en-US" dirty="0">
                <a:hlinkClick r:id="rId11" tooltip="Lower bound"/>
              </a:rPr>
              <a:t>lower-bound</a:t>
            </a:r>
            <a:r>
              <a:rPr lang="en-US" dirty="0"/>
              <a:t> of the </a:t>
            </a:r>
            <a:r>
              <a:rPr lang="en-US" dirty="0">
                <a:hlinkClick r:id="rId12" tooltip="Log likelihood"/>
              </a:rPr>
              <a:t>log likelihood</a:t>
            </a:r>
            <a:r>
              <a:rPr lang="en-US" dirty="0"/>
              <a:t> of the data, thus improving the model, if trained properly. Once sufficiently many layers have been learned the deep architecture may be used as a </a:t>
            </a:r>
            <a:r>
              <a:rPr lang="en-US" dirty="0">
                <a:hlinkClick r:id="rId13" tooltip="Generative model"/>
              </a:rPr>
              <a:t>generative model</a:t>
            </a:r>
            <a:r>
              <a:rPr lang="en-US" dirty="0"/>
              <a:t> by reproducing the data when sampling down the model (an "ancestral pass") from the top level feature activations.</a:t>
            </a:r>
            <a:r>
              <a:rPr lang="en-US" baseline="30000" dirty="0">
                <a:hlinkClick r:id="rId14"/>
              </a:rPr>
              <a:t>[4]</a:t>
            </a:r>
            <a:r>
              <a:rPr lang="en-US" dirty="0"/>
              <a:t> Hinton reports that his models are effective feature extractors over high-dimensional, structured data.</a:t>
            </a:r>
            <a:r>
              <a:rPr lang="en-US" baseline="30000" dirty="0">
                <a:hlinkClick r:id="rId15"/>
              </a:rPr>
              <a:t>[5]</a:t>
            </a:r>
            <a:r>
              <a:rPr lang="en-US" dirty="0"/>
              <a:t> This work plays a </a:t>
            </a:r>
            <a:r>
              <a:rPr lang="en-US" dirty="0" err="1"/>
              <a:t>keyrole</a:t>
            </a:r>
            <a:r>
              <a:rPr lang="en-US" dirty="0"/>
              <a:t> in reintroducing the interests in deep neural network research and consequently leads to the developments of </a:t>
            </a:r>
            <a:r>
              <a:rPr lang="en-US" dirty="0">
                <a:hlinkClick r:id="rId16" tooltip="Deep learning"/>
              </a:rPr>
              <a:t>Deep learning</a:t>
            </a:r>
            <a:r>
              <a:rPr lang="en-US" dirty="0"/>
              <a:t>, although deep belief network is no longer the main deep learning technique.</a:t>
            </a:r>
          </a:p>
          <a:p>
            <a:r>
              <a:rPr lang="en-US" dirty="0">
                <a:hlinkClick r:id="rId17" tooltip="Long short-term memory"/>
              </a:rPr>
              <a:t>Long short-term memory</a:t>
            </a:r>
            <a:endParaRPr lang="en-US" dirty="0"/>
          </a:p>
          <a:p>
            <a:pPr lvl="1"/>
            <a:r>
              <a:rPr lang="en-US" dirty="0"/>
              <a:t>Another method particularly used for </a:t>
            </a:r>
            <a:r>
              <a:rPr lang="en-US" dirty="0">
                <a:hlinkClick r:id="rId18" tooltip="Recurrent neural network"/>
              </a:rPr>
              <a:t>Recurrent neural network</a:t>
            </a:r>
            <a:r>
              <a:rPr lang="en-US" dirty="0"/>
              <a:t> is the </a:t>
            </a:r>
            <a:r>
              <a:rPr lang="en-US" dirty="0">
                <a:hlinkClick r:id="rId17" tooltip="Long short-term memory"/>
              </a:rPr>
              <a:t>long short-term memory</a:t>
            </a:r>
            <a:r>
              <a:rPr lang="en-US" dirty="0"/>
              <a:t> (LSTM) network of 1997 by </a:t>
            </a:r>
            <a:r>
              <a:rPr lang="en-US" dirty="0" err="1">
                <a:hlinkClick r:id="rId19" tooltip="Sepp Hochreiter"/>
              </a:rPr>
              <a:t>Hochreiter</a:t>
            </a:r>
            <a:r>
              <a:rPr lang="en-US" dirty="0"/>
              <a:t> &amp; </a:t>
            </a:r>
            <a:r>
              <a:rPr lang="en-US" dirty="0" err="1">
                <a:hlinkClick r:id="rId2" tooltip="Jürgen Schmidhuber"/>
              </a:rPr>
              <a:t>Schmidhuber</a:t>
            </a:r>
            <a:r>
              <a:rPr lang="en-US" dirty="0"/>
              <a:t>.</a:t>
            </a:r>
            <a:r>
              <a:rPr lang="en-US" baseline="30000" dirty="0">
                <a:hlinkClick r:id="rId20"/>
              </a:rPr>
              <a:t>[6]</a:t>
            </a:r>
            <a:r>
              <a:rPr lang="en-US" dirty="0"/>
              <a:t> In 2009, deep multidimensional LSTM networks demonstrated the power of deep learning with many nonlinear layers, by winning three ICDAR 2009 competitions in connected </a:t>
            </a:r>
            <a:r>
              <a:rPr lang="en-US" dirty="0">
                <a:hlinkClick r:id="rId21" tooltip="Handwriting recognition"/>
              </a:rPr>
              <a:t>handwriting recognition</a:t>
            </a:r>
            <a:r>
              <a:rPr lang="en-US" dirty="0"/>
              <a:t>, without any prior knowledge about the three different languages to be learned.</a:t>
            </a:r>
            <a:r>
              <a:rPr lang="en-US" baseline="30000" dirty="0">
                <a:hlinkClick r:id="rId22"/>
              </a:rPr>
              <a:t>[7]</a:t>
            </a:r>
            <a:r>
              <a:rPr lang="en-US" baseline="30000" dirty="0">
                <a:hlinkClick r:id="rId23"/>
              </a:rPr>
              <a:t>[8]</a:t>
            </a:r>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118</a:t>
            </a:fld>
            <a:endParaRPr lang="en-US"/>
          </a:p>
        </p:txBody>
      </p:sp>
    </p:spTree>
    <p:extLst>
      <p:ext uri="{BB962C8B-B14F-4D97-AF65-F5344CB8AC3E}">
        <p14:creationId xmlns:p14="http://schemas.microsoft.com/office/powerpoint/2010/main" val="18998838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Variations of LSTM</a:t>
            </a:r>
            <a:br>
              <a:rPr lang="en-US" dirty="0"/>
            </a:br>
            <a:br>
              <a:rPr lang="en-US" dirty="0"/>
            </a:br>
            <a:endParaRPr lang="en-US" dirty="0"/>
          </a:p>
        </p:txBody>
      </p:sp>
      <p:sp>
        <p:nvSpPr>
          <p:cNvPr id="6" name="Subtitle 5"/>
          <p:cNvSpPr>
            <a:spLocks noGrp="1"/>
          </p:cNvSpPr>
          <p:nvPr>
            <p:ph type="subTitle" idx="1"/>
          </p:nvPr>
        </p:nvSpPr>
        <p:spPr/>
        <p:txBody>
          <a:bodyPr/>
          <a:lstStyle/>
          <a:p>
            <a:r>
              <a:rPr lang="en-US" dirty="0"/>
              <a:t>Alternative implementations</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119</a:t>
            </a:fld>
            <a:endParaRPr lang="en-US"/>
          </a:p>
        </p:txBody>
      </p:sp>
    </p:spTree>
    <p:extLst>
      <p:ext uri="{BB962C8B-B14F-4D97-AF65-F5344CB8AC3E}">
        <p14:creationId xmlns:p14="http://schemas.microsoft.com/office/powerpoint/2010/main" val="354164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9414" y="650389"/>
            <a:ext cx="3913181" cy="355356"/>
          </a:xfrm>
        </p:spPr>
        <p:txBody>
          <a:bodyPr>
            <a:noAutofit/>
          </a:bodyPr>
          <a:lstStyle/>
          <a:p>
            <a:r>
              <a:rPr lang="en-US" sz="3200" dirty="0"/>
              <a:t> </a:t>
            </a:r>
          </a:p>
        </p:txBody>
      </p:sp>
      <p:sp>
        <p:nvSpPr>
          <p:cNvPr id="3" name="Content Placeholder 2"/>
          <p:cNvSpPr>
            <a:spLocks noGrp="1"/>
          </p:cNvSpPr>
          <p:nvPr>
            <p:ph idx="1"/>
          </p:nvPr>
        </p:nvSpPr>
        <p:spPr>
          <a:xfrm>
            <a:off x="141341" y="48317"/>
            <a:ext cx="8769077" cy="4536742"/>
          </a:xfrm>
        </p:spPr>
        <p:txBody>
          <a:bodyPr>
            <a:normAutofit/>
          </a:bodyPr>
          <a:lstStyle/>
          <a:p>
            <a:r>
              <a:rPr lang="en-US" sz="1800" dirty="0">
                <a:solidFill>
                  <a:srgbClr val="FF0000"/>
                </a:solidFill>
              </a:rPr>
              <a:t>Inside A : 3 neurons at time from t to t+1,                                          </a:t>
            </a:r>
            <a:r>
              <a:rPr lang="en-US" sz="1600" dirty="0"/>
              <a:t>X=[X(1), X(2), X(3), X(4)]’, </a:t>
            </a:r>
          </a:p>
          <a:p>
            <a:r>
              <a:rPr lang="en-US" sz="1600" dirty="0"/>
              <a:t>Bias=[bias(1),</a:t>
            </a:r>
          </a:p>
          <a:p>
            <a:r>
              <a:rPr lang="en-US" sz="1600" dirty="0"/>
              <a:t>           bias(2),</a:t>
            </a:r>
          </a:p>
          <a:p>
            <a:r>
              <a:rPr lang="en-US" sz="1600" dirty="0"/>
              <a:t>           bias(3)]</a:t>
            </a:r>
          </a:p>
          <a:p>
            <a:r>
              <a:rPr lang="en-US" sz="1600" dirty="0"/>
              <a:t>h=[h1,h2,h3]’</a:t>
            </a:r>
          </a:p>
          <a:p>
            <a:endParaRPr lang="en-US" sz="1600" dirty="0"/>
          </a:p>
        </p:txBody>
      </p:sp>
      <p:sp>
        <p:nvSpPr>
          <p:cNvPr id="4" name="Footer Placeholder 3"/>
          <p:cNvSpPr>
            <a:spLocks noGrp="1"/>
          </p:cNvSpPr>
          <p:nvPr>
            <p:ph type="ftr" sz="quarter" idx="11"/>
          </p:nvPr>
        </p:nvSpPr>
        <p:spPr>
          <a:xfrm>
            <a:off x="248584" y="6459065"/>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a:xfrm>
            <a:off x="6621951" y="6170488"/>
            <a:ext cx="2133600" cy="365125"/>
          </a:xfrm>
        </p:spPr>
        <p:txBody>
          <a:bodyPr/>
          <a:lstStyle/>
          <a:p>
            <a:fld id="{7C12A529-2220-4038-9210-A21DB7BAEFCE}" type="slidenum">
              <a:rPr lang="en-US" smtClean="0"/>
              <a:t>12</a:t>
            </a:fld>
            <a:endParaRPr lang="en-US"/>
          </a:p>
        </p:txBody>
      </p:sp>
      <p:sp>
        <p:nvSpPr>
          <p:cNvPr id="7" name="Rectangle 6"/>
          <p:cNvSpPr/>
          <p:nvPr/>
        </p:nvSpPr>
        <p:spPr>
          <a:xfrm>
            <a:off x="1504612" y="5278166"/>
            <a:ext cx="6274194" cy="116844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9" name="Straight Arrow Connector 8"/>
          <p:cNvCxnSpPr/>
          <p:nvPr/>
        </p:nvCxnSpPr>
        <p:spPr>
          <a:xfrm flipV="1">
            <a:off x="3516177" y="6254575"/>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673701" y="5538612"/>
            <a:ext cx="1270113" cy="2494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82647" y="5391235"/>
            <a:ext cx="4930116" cy="646331"/>
          </a:xfrm>
          <a:prstGeom prst="rect">
            <a:avLst/>
          </a:prstGeom>
          <a:noFill/>
        </p:spPr>
        <p:txBody>
          <a:bodyPr wrap="square" rtlCol="0">
            <a:spAutoFit/>
          </a:bodyPr>
          <a:lstStyle/>
          <a:p>
            <a:r>
              <a:rPr lang="en-US" dirty="0"/>
              <a:t>Tanh(</a:t>
            </a:r>
            <a:r>
              <a:rPr lang="en-US" dirty="0" err="1"/>
              <a:t>Whx</a:t>
            </a:r>
            <a:r>
              <a:rPr lang="en-US" dirty="0"/>
              <a:t>(3,:)* </a:t>
            </a:r>
            <a:r>
              <a:rPr lang="en-US" dirty="0" err="1"/>
              <a:t>X</a:t>
            </a:r>
            <a:r>
              <a:rPr lang="en-US" baseline="-25000" dirty="0" err="1"/>
              <a:t>t</a:t>
            </a:r>
            <a:r>
              <a:rPr lang="en-US" baseline="-25000" dirty="0"/>
              <a:t> </a:t>
            </a:r>
            <a:r>
              <a:rPr lang="en-US" dirty="0"/>
              <a:t>+</a:t>
            </a:r>
            <a:r>
              <a:rPr lang="en-US" dirty="0" err="1"/>
              <a:t>Whh</a:t>
            </a:r>
            <a:r>
              <a:rPr lang="en-US" dirty="0"/>
              <a:t>(3,:)*h</a:t>
            </a:r>
            <a:r>
              <a:rPr lang="en-US" baseline="-25000" dirty="0"/>
              <a:t>t1</a:t>
            </a:r>
            <a:r>
              <a:rPr lang="en-US" dirty="0"/>
              <a:t>+bias(3))=h</a:t>
            </a:r>
            <a:r>
              <a:rPr lang="en-US" baseline="-25000" dirty="0"/>
              <a:t>t+1</a:t>
            </a:r>
            <a:r>
              <a:rPr lang="en-US" dirty="0"/>
              <a:t>(3)</a:t>
            </a:r>
          </a:p>
          <a:p>
            <a:endParaRPr lang="en-US" dirty="0"/>
          </a:p>
        </p:txBody>
      </p:sp>
      <p:sp>
        <p:nvSpPr>
          <p:cNvPr id="13" name="Rounded Rectangle 12"/>
          <p:cNvSpPr/>
          <p:nvPr/>
        </p:nvSpPr>
        <p:spPr>
          <a:xfrm>
            <a:off x="2800012" y="5420738"/>
            <a:ext cx="4859426" cy="4352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44547" y="5881512"/>
            <a:ext cx="1063591" cy="369332"/>
          </a:xfrm>
          <a:prstGeom prst="rect">
            <a:avLst/>
          </a:prstGeom>
          <a:noFill/>
          <a:ln>
            <a:solidFill>
              <a:schemeClr val="accent1">
                <a:shade val="95000"/>
                <a:satMod val="105000"/>
              </a:schemeClr>
            </a:solidFill>
          </a:ln>
        </p:spPr>
        <p:txBody>
          <a:bodyPr wrap="square" rtlCol="0">
            <a:spAutoFit/>
          </a:bodyPr>
          <a:lstStyle/>
          <a:p>
            <a:r>
              <a:rPr lang="en-US" dirty="0" err="1"/>
              <a:t>Whx</a:t>
            </a:r>
            <a:r>
              <a:rPr lang="en-US" dirty="0"/>
              <a:t>(3,1)</a:t>
            </a:r>
          </a:p>
        </p:txBody>
      </p:sp>
      <p:sp>
        <p:nvSpPr>
          <p:cNvPr id="16" name="TextBox 15"/>
          <p:cNvSpPr txBox="1"/>
          <p:nvPr/>
        </p:nvSpPr>
        <p:spPr>
          <a:xfrm>
            <a:off x="3540958" y="6476117"/>
            <a:ext cx="562975" cy="369332"/>
          </a:xfrm>
          <a:prstGeom prst="rect">
            <a:avLst/>
          </a:prstGeom>
          <a:noFill/>
        </p:spPr>
        <p:txBody>
          <a:bodyPr wrap="none" rtlCol="0">
            <a:spAutoFit/>
          </a:bodyPr>
          <a:lstStyle/>
          <a:p>
            <a:r>
              <a:rPr lang="en-US" dirty="0"/>
              <a:t>X(1)</a:t>
            </a:r>
          </a:p>
        </p:txBody>
      </p:sp>
      <p:sp>
        <p:nvSpPr>
          <p:cNvPr id="18" name="TextBox 17"/>
          <p:cNvSpPr txBox="1"/>
          <p:nvPr/>
        </p:nvSpPr>
        <p:spPr>
          <a:xfrm>
            <a:off x="3890156" y="5865536"/>
            <a:ext cx="1077592" cy="369332"/>
          </a:xfrm>
          <a:prstGeom prst="rect">
            <a:avLst/>
          </a:prstGeom>
          <a:noFill/>
          <a:ln>
            <a:solidFill>
              <a:schemeClr val="accent1">
                <a:shade val="95000"/>
                <a:satMod val="105000"/>
              </a:schemeClr>
            </a:solidFill>
          </a:ln>
        </p:spPr>
        <p:txBody>
          <a:bodyPr wrap="square" rtlCol="0">
            <a:spAutoFit/>
          </a:bodyPr>
          <a:lstStyle/>
          <a:p>
            <a:r>
              <a:rPr lang="en-US" dirty="0" err="1"/>
              <a:t>Whx</a:t>
            </a:r>
            <a:r>
              <a:rPr lang="en-US" dirty="0"/>
              <a:t>(3,2)</a:t>
            </a:r>
          </a:p>
        </p:txBody>
      </p:sp>
      <p:sp>
        <p:nvSpPr>
          <p:cNvPr id="19" name="TextBox 18"/>
          <p:cNvSpPr txBox="1"/>
          <p:nvPr/>
        </p:nvSpPr>
        <p:spPr>
          <a:xfrm>
            <a:off x="4829396" y="5881512"/>
            <a:ext cx="1047596" cy="369332"/>
          </a:xfrm>
          <a:prstGeom prst="rect">
            <a:avLst/>
          </a:prstGeom>
          <a:noFill/>
          <a:ln>
            <a:solidFill>
              <a:schemeClr val="accent1">
                <a:shade val="95000"/>
                <a:satMod val="105000"/>
              </a:schemeClr>
            </a:solidFill>
          </a:ln>
        </p:spPr>
        <p:txBody>
          <a:bodyPr wrap="square" rtlCol="0">
            <a:spAutoFit/>
          </a:bodyPr>
          <a:lstStyle/>
          <a:p>
            <a:r>
              <a:rPr lang="en-US" dirty="0" err="1"/>
              <a:t>Whx</a:t>
            </a:r>
            <a:r>
              <a:rPr lang="en-US" dirty="0"/>
              <a:t>(3,3)</a:t>
            </a:r>
          </a:p>
        </p:txBody>
      </p:sp>
      <p:sp>
        <p:nvSpPr>
          <p:cNvPr id="20" name="TextBox 19"/>
          <p:cNvSpPr txBox="1"/>
          <p:nvPr/>
        </p:nvSpPr>
        <p:spPr>
          <a:xfrm>
            <a:off x="5794281" y="5883378"/>
            <a:ext cx="1091322" cy="369332"/>
          </a:xfrm>
          <a:prstGeom prst="rect">
            <a:avLst/>
          </a:prstGeom>
          <a:noFill/>
          <a:ln>
            <a:solidFill>
              <a:schemeClr val="accent1">
                <a:shade val="95000"/>
                <a:satMod val="105000"/>
              </a:schemeClr>
            </a:solidFill>
          </a:ln>
        </p:spPr>
        <p:txBody>
          <a:bodyPr wrap="square" rtlCol="0">
            <a:spAutoFit/>
          </a:bodyPr>
          <a:lstStyle/>
          <a:p>
            <a:r>
              <a:rPr lang="en-US" dirty="0" err="1"/>
              <a:t>Whx</a:t>
            </a:r>
            <a:r>
              <a:rPr lang="en-US" dirty="0"/>
              <a:t>(3,4)</a:t>
            </a:r>
          </a:p>
        </p:txBody>
      </p:sp>
      <p:cxnSp>
        <p:nvCxnSpPr>
          <p:cNvPr id="21" name="Straight Arrow Connector 20"/>
          <p:cNvCxnSpPr/>
          <p:nvPr/>
        </p:nvCxnSpPr>
        <p:spPr>
          <a:xfrm flipV="1">
            <a:off x="5263736" y="6261303"/>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86842" y="6234868"/>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306433" y="6261303"/>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89686" y="6440352"/>
            <a:ext cx="562975" cy="369332"/>
          </a:xfrm>
          <a:prstGeom prst="rect">
            <a:avLst/>
          </a:prstGeom>
          <a:noFill/>
        </p:spPr>
        <p:txBody>
          <a:bodyPr wrap="none" rtlCol="0">
            <a:spAutoFit/>
          </a:bodyPr>
          <a:lstStyle/>
          <a:p>
            <a:r>
              <a:rPr lang="en-US" dirty="0"/>
              <a:t>X(2)</a:t>
            </a:r>
          </a:p>
        </p:txBody>
      </p:sp>
      <p:sp>
        <p:nvSpPr>
          <p:cNvPr id="25" name="TextBox 24"/>
          <p:cNvSpPr txBox="1"/>
          <p:nvPr/>
        </p:nvSpPr>
        <p:spPr>
          <a:xfrm>
            <a:off x="5283265" y="6440352"/>
            <a:ext cx="562975" cy="369332"/>
          </a:xfrm>
          <a:prstGeom prst="rect">
            <a:avLst/>
          </a:prstGeom>
          <a:noFill/>
        </p:spPr>
        <p:txBody>
          <a:bodyPr wrap="none" rtlCol="0">
            <a:spAutoFit/>
          </a:bodyPr>
          <a:lstStyle/>
          <a:p>
            <a:r>
              <a:rPr lang="en-US" dirty="0"/>
              <a:t>X(3)</a:t>
            </a:r>
          </a:p>
        </p:txBody>
      </p:sp>
      <p:sp>
        <p:nvSpPr>
          <p:cNvPr id="26" name="TextBox 25"/>
          <p:cNvSpPr txBox="1"/>
          <p:nvPr/>
        </p:nvSpPr>
        <p:spPr>
          <a:xfrm>
            <a:off x="6306433" y="6466309"/>
            <a:ext cx="562975" cy="369332"/>
          </a:xfrm>
          <a:prstGeom prst="rect">
            <a:avLst/>
          </a:prstGeom>
          <a:noFill/>
        </p:spPr>
        <p:txBody>
          <a:bodyPr wrap="none" rtlCol="0">
            <a:spAutoFit/>
          </a:bodyPr>
          <a:lstStyle/>
          <a:p>
            <a:r>
              <a:rPr lang="en-US" dirty="0"/>
              <a:t>X(4)</a:t>
            </a:r>
          </a:p>
        </p:txBody>
      </p:sp>
      <p:sp>
        <p:nvSpPr>
          <p:cNvPr id="27" name="TextBox 26"/>
          <p:cNvSpPr txBox="1"/>
          <p:nvPr/>
        </p:nvSpPr>
        <p:spPr>
          <a:xfrm>
            <a:off x="7758886" y="5133757"/>
            <a:ext cx="1262862" cy="1723549"/>
          </a:xfrm>
          <a:prstGeom prst="rect">
            <a:avLst/>
          </a:prstGeom>
          <a:noFill/>
        </p:spPr>
        <p:txBody>
          <a:bodyPr wrap="square" rtlCol="0">
            <a:spAutoFit/>
          </a:bodyPr>
          <a:lstStyle/>
          <a:p>
            <a:r>
              <a:rPr lang="en-US" sz="2400" dirty="0"/>
              <a:t>h</a:t>
            </a:r>
            <a:r>
              <a:rPr lang="en-US" sz="2400" baseline="-25000" dirty="0"/>
              <a:t>t+1</a:t>
            </a:r>
            <a:r>
              <a:rPr lang="en-US" sz="2400" dirty="0"/>
              <a:t>(3)</a:t>
            </a:r>
          </a:p>
          <a:p>
            <a:r>
              <a:rPr lang="en-US" sz="1600" dirty="0"/>
              <a:t>Output, also</a:t>
            </a:r>
          </a:p>
          <a:p>
            <a:r>
              <a:rPr lang="en-US" sz="1600" dirty="0"/>
              <a:t>feedback to neurons’ </a:t>
            </a:r>
          </a:p>
          <a:p>
            <a:r>
              <a:rPr lang="en-US" sz="1600" dirty="0"/>
              <a:t>inputs</a:t>
            </a:r>
            <a:endParaRPr lang="en-US" sz="2800" dirty="0"/>
          </a:p>
          <a:p>
            <a:endParaRPr lang="en-US" sz="1600" dirty="0"/>
          </a:p>
        </p:txBody>
      </p:sp>
      <p:sp>
        <p:nvSpPr>
          <p:cNvPr id="52" name="Rectangle 51"/>
          <p:cNvSpPr/>
          <p:nvPr/>
        </p:nvSpPr>
        <p:spPr>
          <a:xfrm>
            <a:off x="1597544" y="3394490"/>
            <a:ext cx="6320881" cy="14628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54" name="Straight Arrow Connector 53"/>
          <p:cNvCxnSpPr/>
          <p:nvPr/>
        </p:nvCxnSpPr>
        <p:spPr>
          <a:xfrm flipV="1">
            <a:off x="7641614" y="3973654"/>
            <a:ext cx="1400054" cy="320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844547" y="3691847"/>
            <a:ext cx="5077311" cy="369332"/>
          </a:xfrm>
          <a:prstGeom prst="rect">
            <a:avLst/>
          </a:prstGeom>
          <a:noFill/>
        </p:spPr>
        <p:txBody>
          <a:bodyPr wrap="square" rtlCol="0">
            <a:spAutoFit/>
          </a:bodyPr>
          <a:lstStyle/>
          <a:p>
            <a:r>
              <a:rPr lang="en-US" dirty="0"/>
              <a:t>Tanh(</a:t>
            </a:r>
            <a:r>
              <a:rPr lang="en-US" dirty="0" err="1"/>
              <a:t>Whx</a:t>
            </a:r>
            <a:r>
              <a:rPr lang="en-US" dirty="0"/>
              <a:t>(2,:)* </a:t>
            </a:r>
            <a:r>
              <a:rPr lang="en-US" dirty="0" err="1"/>
              <a:t>X</a:t>
            </a:r>
            <a:r>
              <a:rPr lang="en-US" baseline="-25000" dirty="0" err="1"/>
              <a:t>t</a:t>
            </a:r>
            <a:r>
              <a:rPr lang="en-US" baseline="-25000" dirty="0"/>
              <a:t> </a:t>
            </a:r>
            <a:r>
              <a:rPr lang="en-US" dirty="0"/>
              <a:t>+</a:t>
            </a:r>
            <a:r>
              <a:rPr lang="en-US" dirty="0" err="1"/>
              <a:t>Whh</a:t>
            </a:r>
            <a:r>
              <a:rPr lang="en-US" dirty="0"/>
              <a:t>(2,:)*</a:t>
            </a:r>
            <a:r>
              <a:rPr lang="en-US" dirty="0" err="1"/>
              <a:t>h</a:t>
            </a:r>
            <a:r>
              <a:rPr lang="en-US" baseline="-25000" dirty="0" err="1"/>
              <a:t>t</a:t>
            </a:r>
            <a:r>
              <a:rPr lang="en-US" dirty="0" err="1"/>
              <a:t>+bias</a:t>
            </a:r>
            <a:r>
              <a:rPr lang="en-US" dirty="0"/>
              <a:t>(2))=h</a:t>
            </a:r>
            <a:r>
              <a:rPr lang="en-US" baseline="-25000" dirty="0"/>
              <a:t>t+1</a:t>
            </a:r>
            <a:r>
              <a:rPr lang="en-US" dirty="0"/>
              <a:t>(2)</a:t>
            </a:r>
          </a:p>
        </p:txBody>
      </p:sp>
      <p:sp>
        <p:nvSpPr>
          <p:cNvPr id="57" name="Rounded Rectangle 56"/>
          <p:cNvSpPr/>
          <p:nvPr/>
        </p:nvSpPr>
        <p:spPr>
          <a:xfrm>
            <a:off x="2897866" y="3525294"/>
            <a:ext cx="4775835" cy="7657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844547" y="4316554"/>
            <a:ext cx="1071840" cy="369332"/>
          </a:xfrm>
          <a:prstGeom prst="rect">
            <a:avLst/>
          </a:prstGeom>
          <a:noFill/>
          <a:ln>
            <a:solidFill>
              <a:schemeClr val="accent1">
                <a:shade val="95000"/>
                <a:satMod val="105000"/>
              </a:schemeClr>
            </a:solidFill>
          </a:ln>
        </p:spPr>
        <p:txBody>
          <a:bodyPr wrap="square" rtlCol="0">
            <a:spAutoFit/>
          </a:bodyPr>
          <a:lstStyle/>
          <a:p>
            <a:r>
              <a:rPr lang="en-US" dirty="0" err="1"/>
              <a:t>Whx</a:t>
            </a:r>
            <a:r>
              <a:rPr lang="en-US" dirty="0"/>
              <a:t>(2,1)</a:t>
            </a:r>
          </a:p>
        </p:txBody>
      </p:sp>
      <p:sp>
        <p:nvSpPr>
          <p:cNvPr id="60" name="TextBox 59"/>
          <p:cNvSpPr txBox="1"/>
          <p:nvPr/>
        </p:nvSpPr>
        <p:spPr>
          <a:xfrm>
            <a:off x="3988009" y="4300578"/>
            <a:ext cx="1053725" cy="369332"/>
          </a:xfrm>
          <a:prstGeom prst="rect">
            <a:avLst/>
          </a:prstGeom>
          <a:noFill/>
          <a:ln>
            <a:solidFill>
              <a:schemeClr val="accent1">
                <a:shade val="95000"/>
                <a:satMod val="105000"/>
              </a:schemeClr>
            </a:solidFill>
          </a:ln>
        </p:spPr>
        <p:txBody>
          <a:bodyPr wrap="square" rtlCol="0">
            <a:spAutoFit/>
          </a:bodyPr>
          <a:lstStyle/>
          <a:p>
            <a:r>
              <a:rPr lang="en-US" dirty="0" err="1"/>
              <a:t>Whx</a:t>
            </a:r>
            <a:r>
              <a:rPr lang="en-US" dirty="0"/>
              <a:t>(2,2)</a:t>
            </a:r>
          </a:p>
        </p:txBody>
      </p:sp>
      <p:sp>
        <p:nvSpPr>
          <p:cNvPr id="61" name="TextBox 60"/>
          <p:cNvSpPr txBox="1"/>
          <p:nvPr/>
        </p:nvSpPr>
        <p:spPr>
          <a:xfrm>
            <a:off x="4927250" y="4316554"/>
            <a:ext cx="1119412" cy="369332"/>
          </a:xfrm>
          <a:prstGeom prst="rect">
            <a:avLst/>
          </a:prstGeom>
          <a:noFill/>
          <a:ln>
            <a:solidFill>
              <a:schemeClr val="accent1">
                <a:shade val="95000"/>
                <a:satMod val="105000"/>
              </a:schemeClr>
            </a:solidFill>
          </a:ln>
        </p:spPr>
        <p:txBody>
          <a:bodyPr wrap="square" rtlCol="0">
            <a:spAutoFit/>
          </a:bodyPr>
          <a:lstStyle/>
          <a:p>
            <a:r>
              <a:rPr lang="en-US" dirty="0" err="1"/>
              <a:t>Whx</a:t>
            </a:r>
            <a:r>
              <a:rPr lang="en-US" dirty="0"/>
              <a:t>(2,3)</a:t>
            </a:r>
          </a:p>
        </p:txBody>
      </p:sp>
      <p:sp>
        <p:nvSpPr>
          <p:cNvPr id="62" name="TextBox 61"/>
          <p:cNvSpPr txBox="1"/>
          <p:nvPr/>
        </p:nvSpPr>
        <p:spPr>
          <a:xfrm>
            <a:off x="5892135" y="4318420"/>
            <a:ext cx="1241970" cy="369332"/>
          </a:xfrm>
          <a:prstGeom prst="rect">
            <a:avLst/>
          </a:prstGeom>
          <a:noFill/>
          <a:ln>
            <a:solidFill>
              <a:schemeClr val="accent1">
                <a:shade val="95000"/>
                <a:satMod val="105000"/>
              </a:schemeClr>
            </a:solidFill>
          </a:ln>
        </p:spPr>
        <p:txBody>
          <a:bodyPr wrap="square" rtlCol="0">
            <a:spAutoFit/>
          </a:bodyPr>
          <a:lstStyle/>
          <a:p>
            <a:r>
              <a:rPr lang="en-US" dirty="0" err="1"/>
              <a:t>Whx</a:t>
            </a:r>
            <a:r>
              <a:rPr lang="en-US" dirty="0"/>
              <a:t>(2,4)</a:t>
            </a:r>
          </a:p>
        </p:txBody>
      </p:sp>
      <p:sp>
        <p:nvSpPr>
          <p:cNvPr id="69" name="TextBox 68"/>
          <p:cNvSpPr txBox="1"/>
          <p:nvPr/>
        </p:nvSpPr>
        <p:spPr>
          <a:xfrm>
            <a:off x="7876660" y="3321710"/>
            <a:ext cx="1232913" cy="1477328"/>
          </a:xfrm>
          <a:prstGeom prst="rect">
            <a:avLst/>
          </a:prstGeom>
          <a:noFill/>
        </p:spPr>
        <p:txBody>
          <a:bodyPr wrap="square" rtlCol="0">
            <a:spAutoFit/>
          </a:bodyPr>
          <a:lstStyle/>
          <a:p>
            <a:r>
              <a:rPr lang="en-US" sz="2400" dirty="0"/>
              <a:t>h</a:t>
            </a:r>
            <a:r>
              <a:rPr lang="en-US" sz="2400" baseline="-25000" dirty="0"/>
              <a:t>t+1</a:t>
            </a:r>
            <a:r>
              <a:rPr lang="en-US" sz="2400" dirty="0"/>
              <a:t>(2)</a:t>
            </a:r>
          </a:p>
          <a:p>
            <a:r>
              <a:rPr lang="en-US" sz="1600" dirty="0"/>
              <a:t>Output, also</a:t>
            </a:r>
          </a:p>
          <a:p>
            <a:r>
              <a:rPr lang="en-US" sz="1600" dirty="0"/>
              <a:t>feedback to neurons’ </a:t>
            </a:r>
          </a:p>
          <a:p>
            <a:r>
              <a:rPr lang="en-US" sz="1600" dirty="0"/>
              <a:t>inputs</a:t>
            </a:r>
            <a:endParaRPr lang="en-US" sz="2800" dirty="0"/>
          </a:p>
        </p:txBody>
      </p:sp>
      <p:sp>
        <p:nvSpPr>
          <p:cNvPr id="72" name="Rectangle 71"/>
          <p:cNvSpPr/>
          <p:nvPr/>
        </p:nvSpPr>
        <p:spPr>
          <a:xfrm>
            <a:off x="1719565" y="1496888"/>
            <a:ext cx="6253754" cy="146286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cxnSp>
        <p:nvCxnSpPr>
          <p:cNvPr id="73" name="Straight Arrow Connector 72"/>
          <p:cNvCxnSpPr/>
          <p:nvPr/>
        </p:nvCxnSpPr>
        <p:spPr>
          <a:xfrm flipV="1">
            <a:off x="3534001" y="2807261"/>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7659438" y="2091299"/>
            <a:ext cx="1302200" cy="110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800012" y="1783553"/>
            <a:ext cx="4672137" cy="369332"/>
          </a:xfrm>
          <a:prstGeom prst="rect">
            <a:avLst/>
          </a:prstGeom>
          <a:noFill/>
        </p:spPr>
        <p:txBody>
          <a:bodyPr wrap="square" rtlCol="0">
            <a:spAutoFit/>
          </a:bodyPr>
          <a:lstStyle/>
          <a:p>
            <a:r>
              <a:rPr lang="en-US" dirty="0"/>
              <a:t>Tanh(</a:t>
            </a:r>
            <a:r>
              <a:rPr lang="en-US" dirty="0" err="1"/>
              <a:t>Whx</a:t>
            </a:r>
            <a:r>
              <a:rPr lang="en-US" dirty="0"/>
              <a:t>(1,:)*</a:t>
            </a:r>
            <a:r>
              <a:rPr lang="en-US" dirty="0" err="1"/>
              <a:t>X</a:t>
            </a:r>
            <a:r>
              <a:rPr lang="en-US" baseline="-25000" dirty="0" err="1"/>
              <a:t>t</a:t>
            </a:r>
            <a:r>
              <a:rPr lang="en-US" dirty="0" err="1"/>
              <a:t>+Whh</a:t>
            </a:r>
            <a:r>
              <a:rPr lang="en-US" dirty="0"/>
              <a:t>(1,:)*</a:t>
            </a:r>
            <a:r>
              <a:rPr lang="en-US" dirty="0" err="1"/>
              <a:t>h</a:t>
            </a:r>
            <a:r>
              <a:rPr lang="en-US" baseline="-25000" dirty="0" err="1"/>
              <a:t>t</a:t>
            </a:r>
            <a:r>
              <a:rPr lang="en-US" dirty="0" err="1"/>
              <a:t>+bias</a:t>
            </a:r>
            <a:r>
              <a:rPr lang="en-US" dirty="0"/>
              <a:t>(1))=h</a:t>
            </a:r>
            <a:r>
              <a:rPr lang="en-US" baseline="-25000" dirty="0"/>
              <a:t>t+1</a:t>
            </a:r>
            <a:r>
              <a:rPr lang="en-US" dirty="0"/>
              <a:t>(1)</a:t>
            </a:r>
          </a:p>
        </p:txBody>
      </p:sp>
      <p:cxnSp>
        <p:nvCxnSpPr>
          <p:cNvPr id="76" name="Straight Arrow Connector 75"/>
          <p:cNvCxnSpPr>
            <a:cxnSpLocks/>
          </p:cNvCxnSpPr>
          <p:nvPr/>
        </p:nvCxnSpPr>
        <p:spPr>
          <a:xfrm>
            <a:off x="1131522" y="1734495"/>
            <a:ext cx="64078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7" name="Rounded Rectangle 76"/>
          <p:cNvSpPr/>
          <p:nvPr/>
        </p:nvSpPr>
        <p:spPr>
          <a:xfrm>
            <a:off x="2817836" y="1642938"/>
            <a:ext cx="4823778" cy="7657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2800893" y="2434199"/>
            <a:ext cx="1035464" cy="369332"/>
          </a:xfrm>
          <a:prstGeom prst="rect">
            <a:avLst/>
          </a:prstGeom>
          <a:noFill/>
          <a:ln>
            <a:solidFill>
              <a:schemeClr val="accent1">
                <a:shade val="95000"/>
                <a:satMod val="105000"/>
              </a:schemeClr>
            </a:solidFill>
          </a:ln>
        </p:spPr>
        <p:txBody>
          <a:bodyPr wrap="square" rtlCol="0">
            <a:spAutoFit/>
          </a:bodyPr>
          <a:lstStyle/>
          <a:p>
            <a:r>
              <a:rPr lang="en-US" dirty="0" err="1"/>
              <a:t>Whx</a:t>
            </a:r>
            <a:r>
              <a:rPr lang="en-US" dirty="0"/>
              <a:t>(1,1)</a:t>
            </a:r>
          </a:p>
        </p:txBody>
      </p:sp>
      <p:sp>
        <p:nvSpPr>
          <p:cNvPr id="79" name="TextBox 78"/>
          <p:cNvSpPr txBox="1"/>
          <p:nvPr/>
        </p:nvSpPr>
        <p:spPr>
          <a:xfrm>
            <a:off x="3520361" y="2975951"/>
            <a:ext cx="562975" cy="369332"/>
          </a:xfrm>
          <a:prstGeom prst="rect">
            <a:avLst/>
          </a:prstGeom>
          <a:noFill/>
        </p:spPr>
        <p:txBody>
          <a:bodyPr wrap="none" rtlCol="0">
            <a:spAutoFit/>
          </a:bodyPr>
          <a:lstStyle/>
          <a:p>
            <a:r>
              <a:rPr lang="en-US" dirty="0"/>
              <a:t>X(1)</a:t>
            </a:r>
          </a:p>
        </p:txBody>
      </p:sp>
      <p:sp>
        <p:nvSpPr>
          <p:cNvPr id="80" name="TextBox 79"/>
          <p:cNvSpPr txBox="1"/>
          <p:nvPr/>
        </p:nvSpPr>
        <p:spPr>
          <a:xfrm>
            <a:off x="3842983" y="2418222"/>
            <a:ext cx="1040954" cy="369332"/>
          </a:xfrm>
          <a:prstGeom prst="rect">
            <a:avLst/>
          </a:prstGeom>
          <a:noFill/>
          <a:ln>
            <a:solidFill>
              <a:schemeClr val="accent1">
                <a:shade val="95000"/>
                <a:satMod val="105000"/>
              </a:schemeClr>
            </a:solidFill>
          </a:ln>
        </p:spPr>
        <p:txBody>
          <a:bodyPr wrap="square" rtlCol="0">
            <a:spAutoFit/>
          </a:bodyPr>
          <a:lstStyle/>
          <a:p>
            <a:r>
              <a:rPr lang="en-US" dirty="0" err="1"/>
              <a:t>Whx</a:t>
            </a:r>
            <a:r>
              <a:rPr lang="en-US" dirty="0"/>
              <a:t>(1,2)</a:t>
            </a:r>
          </a:p>
        </p:txBody>
      </p:sp>
      <p:sp>
        <p:nvSpPr>
          <p:cNvPr id="81" name="TextBox 80"/>
          <p:cNvSpPr txBox="1"/>
          <p:nvPr/>
        </p:nvSpPr>
        <p:spPr>
          <a:xfrm>
            <a:off x="4847219" y="2434198"/>
            <a:ext cx="1044916" cy="369332"/>
          </a:xfrm>
          <a:prstGeom prst="rect">
            <a:avLst/>
          </a:prstGeom>
          <a:noFill/>
          <a:ln>
            <a:solidFill>
              <a:schemeClr val="accent1">
                <a:shade val="95000"/>
                <a:satMod val="105000"/>
              </a:schemeClr>
            </a:solidFill>
          </a:ln>
        </p:spPr>
        <p:txBody>
          <a:bodyPr wrap="square" rtlCol="0">
            <a:spAutoFit/>
          </a:bodyPr>
          <a:lstStyle/>
          <a:p>
            <a:r>
              <a:rPr lang="en-US" dirty="0" err="1"/>
              <a:t>Whx</a:t>
            </a:r>
            <a:r>
              <a:rPr lang="en-US" dirty="0"/>
              <a:t>(1,3)</a:t>
            </a:r>
          </a:p>
        </p:txBody>
      </p:sp>
      <p:sp>
        <p:nvSpPr>
          <p:cNvPr id="82" name="TextBox 81"/>
          <p:cNvSpPr txBox="1"/>
          <p:nvPr/>
        </p:nvSpPr>
        <p:spPr>
          <a:xfrm>
            <a:off x="5952323" y="2389310"/>
            <a:ext cx="1137444" cy="369332"/>
          </a:xfrm>
          <a:prstGeom prst="rect">
            <a:avLst/>
          </a:prstGeom>
          <a:noFill/>
          <a:ln>
            <a:solidFill>
              <a:schemeClr val="accent1">
                <a:shade val="95000"/>
                <a:satMod val="105000"/>
              </a:schemeClr>
            </a:solidFill>
          </a:ln>
        </p:spPr>
        <p:txBody>
          <a:bodyPr wrap="square" rtlCol="0">
            <a:spAutoFit/>
          </a:bodyPr>
          <a:lstStyle/>
          <a:p>
            <a:r>
              <a:rPr lang="en-US" dirty="0" err="1"/>
              <a:t>Whx</a:t>
            </a:r>
            <a:r>
              <a:rPr lang="en-US" dirty="0"/>
              <a:t>(1,4)</a:t>
            </a:r>
          </a:p>
        </p:txBody>
      </p:sp>
      <p:cxnSp>
        <p:nvCxnSpPr>
          <p:cNvPr id="83" name="Straight Arrow Connector 82"/>
          <p:cNvCxnSpPr/>
          <p:nvPr/>
        </p:nvCxnSpPr>
        <p:spPr>
          <a:xfrm flipV="1">
            <a:off x="5281560" y="2813989"/>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4404666" y="2787554"/>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6324257" y="2813989"/>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416439" y="2954710"/>
            <a:ext cx="562975" cy="369332"/>
          </a:xfrm>
          <a:prstGeom prst="rect">
            <a:avLst/>
          </a:prstGeom>
          <a:noFill/>
        </p:spPr>
        <p:txBody>
          <a:bodyPr wrap="none" rtlCol="0">
            <a:spAutoFit/>
          </a:bodyPr>
          <a:lstStyle/>
          <a:p>
            <a:r>
              <a:rPr lang="en-US" dirty="0"/>
              <a:t>X(2)</a:t>
            </a:r>
          </a:p>
        </p:txBody>
      </p:sp>
      <p:sp>
        <p:nvSpPr>
          <p:cNvPr id="87" name="TextBox 86"/>
          <p:cNvSpPr txBox="1"/>
          <p:nvPr/>
        </p:nvSpPr>
        <p:spPr>
          <a:xfrm>
            <a:off x="5317034" y="2955690"/>
            <a:ext cx="562975" cy="369332"/>
          </a:xfrm>
          <a:prstGeom prst="rect">
            <a:avLst/>
          </a:prstGeom>
          <a:noFill/>
        </p:spPr>
        <p:txBody>
          <a:bodyPr wrap="none" rtlCol="0">
            <a:spAutoFit/>
          </a:bodyPr>
          <a:lstStyle/>
          <a:p>
            <a:r>
              <a:rPr lang="en-US" dirty="0"/>
              <a:t>X(3)</a:t>
            </a:r>
          </a:p>
        </p:txBody>
      </p:sp>
      <p:sp>
        <p:nvSpPr>
          <p:cNvPr id="88" name="TextBox 87"/>
          <p:cNvSpPr txBox="1"/>
          <p:nvPr/>
        </p:nvSpPr>
        <p:spPr>
          <a:xfrm>
            <a:off x="6358897" y="2952627"/>
            <a:ext cx="562975" cy="369332"/>
          </a:xfrm>
          <a:prstGeom prst="rect">
            <a:avLst/>
          </a:prstGeom>
          <a:noFill/>
        </p:spPr>
        <p:txBody>
          <a:bodyPr wrap="none" rtlCol="0">
            <a:spAutoFit/>
          </a:bodyPr>
          <a:lstStyle/>
          <a:p>
            <a:r>
              <a:rPr lang="en-US" dirty="0"/>
              <a:t>X(4)</a:t>
            </a:r>
          </a:p>
        </p:txBody>
      </p:sp>
      <p:sp>
        <p:nvSpPr>
          <p:cNvPr id="89" name="TextBox 88"/>
          <p:cNvSpPr txBox="1"/>
          <p:nvPr/>
        </p:nvSpPr>
        <p:spPr>
          <a:xfrm>
            <a:off x="7917325" y="1337459"/>
            <a:ext cx="1193116" cy="2000548"/>
          </a:xfrm>
          <a:prstGeom prst="rect">
            <a:avLst/>
          </a:prstGeom>
          <a:noFill/>
        </p:spPr>
        <p:txBody>
          <a:bodyPr wrap="square" rtlCol="0">
            <a:spAutoFit/>
          </a:bodyPr>
          <a:lstStyle/>
          <a:p>
            <a:r>
              <a:rPr lang="en-US" sz="2800" dirty="0"/>
              <a:t>h</a:t>
            </a:r>
            <a:r>
              <a:rPr lang="en-US" sz="2800" baseline="-25000" dirty="0"/>
              <a:t>t+1</a:t>
            </a:r>
            <a:r>
              <a:rPr lang="en-US" sz="2800" dirty="0"/>
              <a:t>(1)</a:t>
            </a:r>
          </a:p>
          <a:p>
            <a:endParaRPr lang="en-US" sz="1600" dirty="0"/>
          </a:p>
          <a:p>
            <a:r>
              <a:rPr lang="en-US" sz="1600" dirty="0"/>
              <a:t>Output, also</a:t>
            </a:r>
          </a:p>
          <a:p>
            <a:r>
              <a:rPr lang="en-US" sz="1600" dirty="0"/>
              <a:t>feedback to neurons’ </a:t>
            </a:r>
          </a:p>
          <a:p>
            <a:r>
              <a:rPr lang="en-US" sz="1600" dirty="0"/>
              <a:t>inputs</a:t>
            </a:r>
            <a:endParaRPr lang="en-US" sz="2800" dirty="0"/>
          </a:p>
        </p:txBody>
      </p:sp>
      <p:sp>
        <p:nvSpPr>
          <p:cNvPr id="90" name="TextBox 89"/>
          <p:cNvSpPr txBox="1"/>
          <p:nvPr/>
        </p:nvSpPr>
        <p:spPr>
          <a:xfrm>
            <a:off x="284861" y="1459034"/>
            <a:ext cx="754053" cy="461665"/>
          </a:xfrm>
          <a:prstGeom prst="rect">
            <a:avLst/>
          </a:prstGeom>
          <a:noFill/>
        </p:spPr>
        <p:txBody>
          <a:bodyPr wrap="none" rtlCol="0">
            <a:spAutoFit/>
          </a:bodyPr>
          <a:lstStyle/>
          <a:p>
            <a:r>
              <a:rPr lang="en-US" sz="2400" dirty="0" err="1"/>
              <a:t>h</a:t>
            </a:r>
            <a:r>
              <a:rPr lang="en-US" sz="2400" baseline="-25000" dirty="0" err="1"/>
              <a:t>t</a:t>
            </a:r>
            <a:r>
              <a:rPr lang="en-US" sz="2400" dirty="0"/>
              <a:t>(1)</a:t>
            </a:r>
          </a:p>
        </p:txBody>
      </p:sp>
      <p:sp>
        <p:nvSpPr>
          <p:cNvPr id="91" name="TextBox 90"/>
          <p:cNvSpPr txBox="1"/>
          <p:nvPr/>
        </p:nvSpPr>
        <p:spPr>
          <a:xfrm>
            <a:off x="1727279" y="1600846"/>
            <a:ext cx="1069249"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FF0000"/>
                </a:solidFill>
              </a:rPr>
              <a:t>Whh</a:t>
            </a:r>
            <a:r>
              <a:rPr lang="en-US" dirty="0">
                <a:solidFill>
                  <a:srgbClr val="FF0000"/>
                </a:solidFill>
              </a:rPr>
              <a:t>(1,1)</a:t>
            </a:r>
          </a:p>
        </p:txBody>
      </p:sp>
      <p:cxnSp>
        <p:nvCxnSpPr>
          <p:cNvPr id="104" name="Straight Arrow Connector 103"/>
          <p:cNvCxnSpPr/>
          <p:nvPr/>
        </p:nvCxnSpPr>
        <p:spPr>
          <a:xfrm flipV="1">
            <a:off x="3495159" y="4705593"/>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5242718" y="4712321"/>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4365824" y="4685886"/>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6285415" y="4712321"/>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3467897" y="4900527"/>
            <a:ext cx="562975" cy="369332"/>
          </a:xfrm>
          <a:prstGeom prst="rect">
            <a:avLst/>
          </a:prstGeom>
          <a:noFill/>
        </p:spPr>
        <p:txBody>
          <a:bodyPr wrap="none" rtlCol="0">
            <a:spAutoFit/>
          </a:bodyPr>
          <a:lstStyle/>
          <a:p>
            <a:r>
              <a:rPr lang="en-US" dirty="0"/>
              <a:t>X(1)</a:t>
            </a:r>
          </a:p>
        </p:txBody>
      </p:sp>
      <p:sp>
        <p:nvSpPr>
          <p:cNvPr id="117" name="TextBox 116"/>
          <p:cNvSpPr txBox="1"/>
          <p:nvPr/>
        </p:nvSpPr>
        <p:spPr>
          <a:xfrm>
            <a:off x="4363975" y="4879286"/>
            <a:ext cx="562975" cy="369332"/>
          </a:xfrm>
          <a:prstGeom prst="rect">
            <a:avLst/>
          </a:prstGeom>
          <a:noFill/>
        </p:spPr>
        <p:txBody>
          <a:bodyPr wrap="none" rtlCol="0">
            <a:spAutoFit/>
          </a:bodyPr>
          <a:lstStyle/>
          <a:p>
            <a:r>
              <a:rPr lang="en-US" dirty="0"/>
              <a:t>X(2)</a:t>
            </a:r>
          </a:p>
        </p:txBody>
      </p:sp>
      <p:sp>
        <p:nvSpPr>
          <p:cNvPr id="118" name="TextBox 117"/>
          <p:cNvSpPr txBox="1"/>
          <p:nvPr/>
        </p:nvSpPr>
        <p:spPr>
          <a:xfrm>
            <a:off x="5264570" y="4880266"/>
            <a:ext cx="562975" cy="369332"/>
          </a:xfrm>
          <a:prstGeom prst="rect">
            <a:avLst/>
          </a:prstGeom>
          <a:noFill/>
        </p:spPr>
        <p:txBody>
          <a:bodyPr wrap="none" rtlCol="0">
            <a:spAutoFit/>
          </a:bodyPr>
          <a:lstStyle/>
          <a:p>
            <a:r>
              <a:rPr lang="en-US" dirty="0"/>
              <a:t>X(3)</a:t>
            </a:r>
          </a:p>
        </p:txBody>
      </p:sp>
      <p:sp>
        <p:nvSpPr>
          <p:cNvPr id="119" name="TextBox 118"/>
          <p:cNvSpPr txBox="1"/>
          <p:nvPr/>
        </p:nvSpPr>
        <p:spPr>
          <a:xfrm>
            <a:off x="6306433" y="4877203"/>
            <a:ext cx="562975" cy="369332"/>
          </a:xfrm>
          <a:prstGeom prst="rect">
            <a:avLst/>
          </a:prstGeom>
          <a:noFill/>
        </p:spPr>
        <p:txBody>
          <a:bodyPr wrap="none" rtlCol="0">
            <a:spAutoFit/>
          </a:bodyPr>
          <a:lstStyle/>
          <a:p>
            <a:r>
              <a:rPr lang="en-US" dirty="0"/>
              <a:t>X(4)</a:t>
            </a:r>
          </a:p>
        </p:txBody>
      </p:sp>
      <p:sp>
        <p:nvSpPr>
          <p:cNvPr id="131" name="TextBox 130"/>
          <p:cNvSpPr txBox="1"/>
          <p:nvPr/>
        </p:nvSpPr>
        <p:spPr>
          <a:xfrm>
            <a:off x="8892595" y="1295400"/>
            <a:ext cx="184731" cy="369332"/>
          </a:xfrm>
          <a:prstGeom prst="rect">
            <a:avLst/>
          </a:prstGeom>
          <a:noFill/>
        </p:spPr>
        <p:txBody>
          <a:bodyPr wrap="none" rtlCol="0">
            <a:spAutoFit/>
          </a:bodyPr>
          <a:lstStyle/>
          <a:p>
            <a:endParaRPr lang="en-US" dirty="0"/>
          </a:p>
        </p:txBody>
      </p:sp>
      <p:sp>
        <p:nvSpPr>
          <p:cNvPr id="68" name="TextBox 67">
            <a:extLst>
              <a:ext uri="{FF2B5EF4-FFF2-40B4-BE49-F238E27FC236}">
                <a16:creationId xmlns:a16="http://schemas.microsoft.com/office/drawing/2014/main" id="{9C28C24E-AF77-4E88-B1C2-DDE1715F5810}"/>
              </a:ext>
            </a:extLst>
          </p:cNvPr>
          <p:cNvSpPr txBox="1"/>
          <p:nvPr/>
        </p:nvSpPr>
        <p:spPr>
          <a:xfrm>
            <a:off x="1712939" y="1992373"/>
            <a:ext cx="1069249"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FF0000"/>
                </a:solidFill>
              </a:rPr>
              <a:t>Whh</a:t>
            </a:r>
            <a:r>
              <a:rPr lang="en-US" dirty="0">
                <a:solidFill>
                  <a:srgbClr val="FF0000"/>
                </a:solidFill>
              </a:rPr>
              <a:t>(1,2)</a:t>
            </a:r>
          </a:p>
        </p:txBody>
      </p:sp>
      <p:sp>
        <p:nvSpPr>
          <p:cNvPr id="71" name="TextBox 70">
            <a:extLst>
              <a:ext uri="{FF2B5EF4-FFF2-40B4-BE49-F238E27FC236}">
                <a16:creationId xmlns:a16="http://schemas.microsoft.com/office/drawing/2014/main" id="{917B829C-EE3F-45C4-8F37-3C9FD662A193}"/>
              </a:ext>
            </a:extLst>
          </p:cNvPr>
          <p:cNvSpPr txBox="1"/>
          <p:nvPr/>
        </p:nvSpPr>
        <p:spPr>
          <a:xfrm>
            <a:off x="1725018" y="2383900"/>
            <a:ext cx="1069249"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FF0000"/>
                </a:solidFill>
              </a:rPr>
              <a:t>Whh</a:t>
            </a:r>
            <a:r>
              <a:rPr lang="en-US" dirty="0">
                <a:solidFill>
                  <a:srgbClr val="FF0000"/>
                </a:solidFill>
              </a:rPr>
              <a:t>(1,3)</a:t>
            </a:r>
          </a:p>
        </p:txBody>
      </p:sp>
      <p:cxnSp>
        <p:nvCxnSpPr>
          <p:cNvPr id="92" name="Straight Arrow Connector 91">
            <a:extLst>
              <a:ext uri="{FF2B5EF4-FFF2-40B4-BE49-F238E27FC236}">
                <a16:creationId xmlns:a16="http://schemas.microsoft.com/office/drawing/2014/main" id="{627282E7-2B0A-44F4-B719-79169D1258F9}"/>
              </a:ext>
            </a:extLst>
          </p:cNvPr>
          <p:cNvCxnSpPr>
            <a:cxnSpLocks/>
          </p:cNvCxnSpPr>
          <p:nvPr/>
        </p:nvCxnSpPr>
        <p:spPr>
          <a:xfrm>
            <a:off x="1139817" y="2230754"/>
            <a:ext cx="64078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0BD843D-1A6E-444D-8DF2-006D0688C71D}"/>
              </a:ext>
            </a:extLst>
          </p:cNvPr>
          <p:cNvCxnSpPr>
            <a:cxnSpLocks/>
          </p:cNvCxnSpPr>
          <p:nvPr/>
        </p:nvCxnSpPr>
        <p:spPr>
          <a:xfrm>
            <a:off x="1131522" y="2568565"/>
            <a:ext cx="64078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B17E366-9F4B-437A-AA2F-48E272E64B4C}"/>
              </a:ext>
            </a:extLst>
          </p:cNvPr>
          <p:cNvSpPr txBox="1"/>
          <p:nvPr/>
        </p:nvSpPr>
        <p:spPr>
          <a:xfrm>
            <a:off x="249873" y="1917946"/>
            <a:ext cx="754053" cy="461665"/>
          </a:xfrm>
          <a:prstGeom prst="rect">
            <a:avLst/>
          </a:prstGeom>
          <a:noFill/>
        </p:spPr>
        <p:txBody>
          <a:bodyPr wrap="none" rtlCol="0">
            <a:spAutoFit/>
          </a:bodyPr>
          <a:lstStyle/>
          <a:p>
            <a:r>
              <a:rPr lang="en-US" sz="2400" dirty="0" err="1"/>
              <a:t>h</a:t>
            </a:r>
            <a:r>
              <a:rPr lang="en-US" sz="2400" baseline="-25000" dirty="0" err="1"/>
              <a:t>t</a:t>
            </a:r>
            <a:r>
              <a:rPr lang="en-US" sz="2400" dirty="0"/>
              <a:t>(2)</a:t>
            </a:r>
          </a:p>
        </p:txBody>
      </p:sp>
      <p:sp>
        <p:nvSpPr>
          <p:cNvPr id="97" name="TextBox 96">
            <a:extLst>
              <a:ext uri="{FF2B5EF4-FFF2-40B4-BE49-F238E27FC236}">
                <a16:creationId xmlns:a16="http://schemas.microsoft.com/office/drawing/2014/main" id="{1C60D3E5-4780-48A2-93B3-46510B24D8C2}"/>
              </a:ext>
            </a:extLst>
          </p:cNvPr>
          <p:cNvSpPr txBox="1"/>
          <p:nvPr/>
        </p:nvSpPr>
        <p:spPr>
          <a:xfrm>
            <a:off x="269113" y="2298737"/>
            <a:ext cx="754053" cy="461665"/>
          </a:xfrm>
          <a:prstGeom prst="rect">
            <a:avLst/>
          </a:prstGeom>
          <a:noFill/>
        </p:spPr>
        <p:txBody>
          <a:bodyPr wrap="none" rtlCol="0">
            <a:spAutoFit/>
          </a:bodyPr>
          <a:lstStyle/>
          <a:p>
            <a:r>
              <a:rPr lang="en-US" sz="2400" dirty="0" err="1"/>
              <a:t>h</a:t>
            </a:r>
            <a:r>
              <a:rPr lang="en-US" sz="2400" baseline="-25000" dirty="0" err="1"/>
              <a:t>t</a:t>
            </a:r>
            <a:r>
              <a:rPr lang="en-US" sz="2400" dirty="0"/>
              <a:t>(3)</a:t>
            </a:r>
          </a:p>
        </p:txBody>
      </p:sp>
      <p:cxnSp>
        <p:nvCxnSpPr>
          <p:cNvPr id="98" name="Straight Arrow Connector 97">
            <a:extLst>
              <a:ext uri="{FF2B5EF4-FFF2-40B4-BE49-F238E27FC236}">
                <a16:creationId xmlns:a16="http://schemas.microsoft.com/office/drawing/2014/main" id="{4FF39E34-230D-4EE0-8202-8DCF1470051A}"/>
              </a:ext>
            </a:extLst>
          </p:cNvPr>
          <p:cNvCxnSpPr>
            <a:cxnSpLocks/>
          </p:cNvCxnSpPr>
          <p:nvPr/>
        </p:nvCxnSpPr>
        <p:spPr>
          <a:xfrm>
            <a:off x="1235286" y="3603136"/>
            <a:ext cx="64078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888836B-16AF-41EA-9DC5-4DDB367B5823}"/>
              </a:ext>
            </a:extLst>
          </p:cNvPr>
          <p:cNvSpPr txBox="1"/>
          <p:nvPr/>
        </p:nvSpPr>
        <p:spPr>
          <a:xfrm>
            <a:off x="275792" y="3272424"/>
            <a:ext cx="920765" cy="461665"/>
          </a:xfrm>
          <a:prstGeom prst="rect">
            <a:avLst/>
          </a:prstGeom>
          <a:noFill/>
        </p:spPr>
        <p:txBody>
          <a:bodyPr wrap="square" rtlCol="0">
            <a:spAutoFit/>
          </a:bodyPr>
          <a:lstStyle/>
          <a:p>
            <a:r>
              <a:rPr lang="en-US" sz="2400" dirty="0" err="1"/>
              <a:t>h</a:t>
            </a:r>
            <a:r>
              <a:rPr lang="en-US" sz="2400" baseline="-25000" dirty="0" err="1"/>
              <a:t>t</a:t>
            </a:r>
            <a:r>
              <a:rPr lang="en-US" sz="2400" dirty="0"/>
              <a:t>(1)</a:t>
            </a:r>
          </a:p>
        </p:txBody>
      </p:sp>
      <p:sp>
        <p:nvSpPr>
          <p:cNvPr id="100" name="TextBox 99">
            <a:extLst>
              <a:ext uri="{FF2B5EF4-FFF2-40B4-BE49-F238E27FC236}">
                <a16:creationId xmlns:a16="http://schemas.microsoft.com/office/drawing/2014/main" id="{E06C1E14-035C-42FF-945E-1FD50E648480}"/>
              </a:ext>
            </a:extLst>
          </p:cNvPr>
          <p:cNvSpPr txBox="1"/>
          <p:nvPr/>
        </p:nvSpPr>
        <p:spPr>
          <a:xfrm>
            <a:off x="1831043" y="3469487"/>
            <a:ext cx="1069249"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FF0000"/>
                </a:solidFill>
              </a:rPr>
              <a:t>Whh</a:t>
            </a:r>
            <a:r>
              <a:rPr lang="en-US" dirty="0">
                <a:solidFill>
                  <a:srgbClr val="FF0000"/>
                </a:solidFill>
              </a:rPr>
              <a:t>(2,1</a:t>
            </a:r>
            <a:r>
              <a:rPr lang="en-US" dirty="0"/>
              <a:t>)</a:t>
            </a:r>
          </a:p>
        </p:txBody>
      </p:sp>
      <p:sp>
        <p:nvSpPr>
          <p:cNvPr id="101" name="TextBox 100">
            <a:extLst>
              <a:ext uri="{FF2B5EF4-FFF2-40B4-BE49-F238E27FC236}">
                <a16:creationId xmlns:a16="http://schemas.microsoft.com/office/drawing/2014/main" id="{4EE1170E-D450-4C75-8198-ADF4E05E55ED}"/>
              </a:ext>
            </a:extLst>
          </p:cNvPr>
          <p:cNvSpPr txBox="1"/>
          <p:nvPr/>
        </p:nvSpPr>
        <p:spPr>
          <a:xfrm>
            <a:off x="1816703" y="3861014"/>
            <a:ext cx="1069249"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FF0000"/>
                </a:solidFill>
              </a:rPr>
              <a:t>Whh</a:t>
            </a:r>
            <a:r>
              <a:rPr lang="en-US" dirty="0">
                <a:solidFill>
                  <a:srgbClr val="FF0000"/>
                </a:solidFill>
              </a:rPr>
              <a:t>(2,2)</a:t>
            </a:r>
          </a:p>
        </p:txBody>
      </p:sp>
      <p:sp>
        <p:nvSpPr>
          <p:cNvPr id="102" name="TextBox 101">
            <a:extLst>
              <a:ext uri="{FF2B5EF4-FFF2-40B4-BE49-F238E27FC236}">
                <a16:creationId xmlns:a16="http://schemas.microsoft.com/office/drawing/2014/main" id="{C2AB9972-AA3D-485A-8F76-E9775D93E8D4}"/>
              </a:ext>
            </a:extLst>
          </p:cNvPr>
          <p:cNvSpPr txBox="1"/>
          <p:nvPr/>
        </p:nvSpPr>
        <p:spPr>
          <a:xfrm>
            <a:off x="1828782" y="4252541"/>
            <a:ext cx="1069249"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FF0000"/>
                </a:solidFill>
              </a:rPr>
              <a:t>Whh</a:t>
            </a:r>
            <a:r>
              <a:rPr lang="en-US" dirty="0">
                <a:solidFill>
                  <a:srgbClr val="FF0000"/>
                </a:solidFill>
              </a:rPr>
              <a:t>(2,3)</a:t>
            </a:r>
          </a:p>
        </p:txBody>
      </p:sp>
      <p:cxnSp>
        <p:nvCxnSpPr>
          <p:cNvPr id="103" name="Straight Arrow Connector 102">
            <a:extLst>
              <a:ext uri="{FF2B5EF4-FFF2-40B4-BE49-F238E27FC236}">
                <a16:creationId xmlns:a16="http://schemas.microsoft.com/office/drawing/2014/main" id="{0D9D853F-1481-4C69-ADBE-799153FA0279}"/>
              </a:ext>
            </a:extLst>
          </p:cNvPr>
          <p:cNvCxnSpPr>
            <a:cxnSpLocks/>
          </p:cNvCxnSpPr>
          <p:nvPr/>
        </p:nvCxnSpPr>
        <p:spPr>
          <a:xfrm>
            <a:off x="1243581" y="4099395"/>
            <a:ext cx="64078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836E50D-DE72-4396-AD6C-76F90231E967}"/>
              </a:ext>
            </a:extLst>
          </p:cNvPr>
          <p:cNvCxnSpPr>
            <a:cxnSpLocks/>
          </p:cNvCxnSpPr>
          <p:nvPr/>
        </p:nvCxnSpPr>
        <p:spPr>
          <a:xfrm>
            <a:off x="1235286" y="4437206"/>
            <a:ext cx="64078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C43491C0-4FE3-48ED-A6C9-3FEDAE3AB6FE}"/>
              </a:ext>
            </a:extLst>
          </p:cNvPr>
          <p:cNvSpPr txBox="1"/>
          <p:nvPr/>
        </p:nvSpPr>
        <p:spPr>
          <a:xfrm>
            <a:off x="270320" y="3747932"/>
            <a:ext cx="920765" cy="461665"/>
          </a:xfrm>
          <a:prstGeom prst="rect">
            <a:avLst/>
          </a:prstGeom>
          <a:noFill/>
        </p:spPr>
        <p:txBody>
          <a:bodyPr wrap="square" rtlCol="0">
            <a:spAutoFit/>
          </a:bodyPr>
          <a:lstStyle/>
          <a:p>
            <a:r>
              <a:rPr lang="en-US" sz="2400" dirty="0" err="1"/>
              <a:t>h</a:t>
            </a:r>
            <a:r>
              <a:rPr lang="en-US" sz="2400" baseline="-25000" dirty="0" err="1"/>
              <a:t>t</a:t>
            </a:r>
            <a:r>
              <a:rPr lang="en-US" sz="2400" dirty="0"/>
              <a:t>(2)</a:t>
            </a:r>
          </a:p>
        </p:txBody>
      </p:sp>
      <p:sp>
        <p:nvSpPr>
          <p:cNvPr id="110" name="TextBox 109">
            <a:extLst>
              <a:ext uri="{FF2B5EF4-FFF2-40B4-BE49-F238E27FC236}">
                <a16:creationId xmlns:a16="http://schemas.microsoft.com/office/drawing/2014/main" id="{0E1DF952-0868-47C9-A664-351C2690EDE1}"/>
              </a:ext>
            </a:extLst>
          </p:cNvPr>
          <p:cNvSpPr txBox="1"/>
          <p:nvPr/>
        </p:nvSpPr>
        <p:spPr>
          <a:xfrm>
            <a:off x="240362" y="4179257"/>
            <a:ext cx="920765" cy="461665"/>
          </a:xfrm>
          <a:prstGeom prst="rect">
            <a:avLst/>
          </a:prstGeom>
          <a:noFill/>
        </p:spPr>
        <p:txBody>
          <a:bodyPr wrap="square" rtlCol="0">
            <a:spAutoFit/>
          </a:bodyPr>
          <a:lstStyle/>
          <a:p>
            <a:r>
              <a:rPr lang="en-US" sz="2400" dirty="0" err="1"/>
              <a:t>h</a:t>
            </a:r>
            <a:r>
              <a:rPr lang="en-US" sz="2400" baseline="-25000" dirty="0" err="1"/>
              <a:t>t</a:t>
            </a:r>
            <a:r>
              <a:rPr lang="en-US" sz="2400" dirty="0"/>
              <a:t>(3)</a:t>
            </a:r>
          </a:p>
        </p:txBody>
      </p:sp>
      <p:cxnSp>
        <p:nvCxnSpPr>
          <p:cNvPr id="111" name="Straight Arrow Connector 110">
            <a:extLst>
              <a:ext uri="{FF2B5EF4-FFF2-40B4-BE49-F238E27FC236}">
                <a16:creationId xmlns:a16="http://schemas.microsoft.com/office/drawing/2014/main" id="{0C1521A7-E1BB-4FDF-AD91-3416AFE7E83D}"/>
              </a:ext>
            </a:extLst>
          </p:cNvPr>
          <p:cNvCxnSpPr>
            <a:cxnSpLocks/>
          </p:cNvCxnSpPr>
          <p:nvPr/>
        </p:nvCxnSpPr>
        <p:spPr>
          <a:xfrm>
            <a:off x="1148976" y="5400798"/>
            <a:ext cx="64078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7871E1DD-03F3-4325-8F3B-7C4C7F2D1587}"/>
              </a:ext>
            </a:extLst>
          </p:cNvPr>
          <p:cNvSpPr txBox="1"/>
          <p:nvPr/>
        </p:nvSpPr>
        <p:spPr>
          <a:xfrm>
            <a:off x="255500" y="5097081"/>
            <a:ext cx="920765" cy="461665"/>
          </a:xfrm>
          <a:prstGeom prst="rect">
            <a:avLst/>
          </a:prstGeom>
          <a:noFill/>
        </p:spPr>
        <p:txBody>
          <a:bodyPr wrap="square" rtlCol="0">
            <a:spAutoFit/>
          </a:bodyPr>
          <a:lstStyle/>
          <a:p>
            <a:r>
              <a:rPr lang="en-US" sz="2400" dirty="0" err="1"/>
              <a:t>h</a:t>
            </a:r>
            <a:r>
              <a:rPr lang="en-US" sz="2400" baseline="-25000" dirty="0" err="1"/>
              <a:t>t</a:t>
            </a:r>
            <a:r>
              <a:rPr lang="en-US" sz="2400" dirty="0"/>
              <a:t>(1)</a:t>
            </a:r>
          </a:p>
        </p:txBody>
      </p:sp>
      <p:sp>
        <p:nvSpPr>
          <p:cNvPr id="113" name="TextBox 112">
            <a:extLst>
              <a:ext uri="{FF2B5EF4-FFF2-40B4-BE49-F238E27FC236}">
                <a16:creationId xmlns:a16="http://schemas.microsoft.com/office/drawing/2014/main" id="{F061FF46-4EC0-4779-AB2F-41A0BE459652}"/>
              </a:ext>
            </a:extLst>
          </p:cNvPr>
          <p:cNvSpPr txBox="1"/>
          <p:nvPr/>
        </p:nvSpPr>
        <p:spPr>
          <a:xfrm>
            <a:off x="1744733" y="5267149"/>
            <a:ext cx="1069249"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FF0000"/>
                </a:solidFill>
              </a:rPr>
              <a:t>Whh</a:t>
            </a:r>
            <a:r>
              <a:rPr lang="en-US" dirty="0">
                <a:solidFill>
                  <a:srgbClr val="FF0000"/>
                </a:solidFill>
              </a:rPr>
              <a:t>(3,1)</a:t>
            </a:r>
          </a:p>
        </p:txBody>
      </p:sp>
      <p:sp>
        <p:nvSpPr>
          <p:cNvPr id="115" name="TextBox 114">
            <a:extLst>
              <a:ext uri="{FF2B5EF4-FFF2-40B4-BE49-F238E27FC236}">
                <a16:creationId xmlns:a16="http://schemas.microsoft.com/office/drawing/2014/main" id="{C031A461-0122-4346-8329-59C1DBD08B25}"/>
              </a:ext>
            </a:extLst>
          </p:cNvPr>
          <p:cNvSpPr txBox="1"/>
          <p:nvPr/>
        </p:nvSpPr>
        <p:spPr>
          <a:xfrm>
            <a:off x="1730393" y="5658676"/>
            <a:ext cx="1069249"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FF0000"/>
                </a:solidFill>
              </a:rPr>
              <a:t>Whh</a:t>
            </a:r>
            <a:r>
              <a:rPr lang="en-US" dirty="0">
                <a:solidFill>
                  <a:srgbClr val="FF0000"/>
                </a:solidFill>
              </a:rPr>
              <a:t>(3,2)</a:t>
            </a:r>
          </a:p>
        </p:txBody>
      </p:sp>
      <p:sp>
        <p:nvSpPr>
          <p:cNvPr id="116" name="TextBox 115">
            <a:extLst>
              <a:ext uri="{FF2B5EF4-FFF2-40B4-BE49-F238E27FC236}">
                <a16:creationId xmlns:a16="http://schemas.microsoft.com/office/drawing/2014/main" id="{BDAF0086-33CC-474E-909A-18F764F514D0}"/>
              </a:ext>
            </a:extLst>
          </p:cNvPr>
          <p:cNvSpPr txBox="1"/>
          <p:nvPr/>
        </p:nvSpPr>
        <p:spPr>
          <a:xfrm>
            <a:off x="1742472" y="6050203"/>
            <a:ext cx="1069249"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FF0000"/>
                </a:solidFill>
              </a:rPr>
              <a:t>Whh</a:t>
            </a:r>
            <a:r>
              <a:rPr lang="en-US" dirty="0">
                <a:solidFill>
                  <a:srgbClr val="FF0000"/>
                </a:solidFill>
              </a:rPr>
              <a:t>(3,3)</a:t>
            </a:r>
          </a:p>
        </p:txBody>
      </p:sp>
      <p:cxnSp>
        <p:nvCxnSpPr>
          <p:cNvPr id="120" name="Straight Arrow Connector 119">
            <a:extLst>
              <a:ext uri="{FF2B5EF4-FFF2-40B4-BE49-F238E27FC236}">
                <a16:creationId xmlns:a16="http://schemas.microsoft.com/office/drawing/2014/main" id="{CD515CB4-788A-4FFA-BFFF-E46453381F61}"/>
              </a:ext>
            </a:extLst>
          </p:cNvPr>
          <p:cNvCxnSpPr>
            <a:cxnSpLocks/>
          </p:cNvCxnSpPr>
          <p:nvPr/>
        </p:nvCxnSpPr>
        <p:spPr>
          <a:xfrm>
            <a:off x="1157271" y="5897057"/>
            <a:ext cx="64078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D61FBA8-A2F9-47D0-ACF0-E045D552A069}"/>
              </a:ext>
            </a:extLst>
          </p:cNvPr>
          <p:cNvCxnSpPr>
            <a:cxnSpLocks/>
          </p:cNvCxnSpPr>
          <p:nvPr/>
        </p:nvCxnSpPr>
        <p:spPr>
          <a:xfrm>
            <a:off x="1148976" y="6234868"/>
            <a:ext cx="64078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7497CA70-9B5E-43E2-8C6B-5CCB35CDFBBD}"/>
              </a:ext>
            </a:extLst>
          </p:cNvPr>
          <p:cNvSpPr txBox="1"/>
          <p:nvPr/>
        </p:nvSpPr>
        <p:spPr>
          <a:xfrm>
            <a:off x="257039" y="5573553"/>
            <a:ext cx="920765" cy="461665"/>
          </a:xfrm>
          <a:prstGeom prst="rect">
            <a:avLst/>
          </a:prstGeom>
          <a:noFill/>
        </p:spPr>
        <p:txBody>
          <a:bodyPr wrap="square" rtlCol="0">
            <a:spAutoFit/>
          </a:bodyPr>
          <a:lstStyle/>
          <a:p>
            <a:r>
              <a:rPr lang="en-US" sz="2400" dirty="0" err="1"/>
              <a:t>h</a:t>
            </a:r>
            <a:r>
              <a:rPr lang="en-US" sz="2400" baseline="-25000" dirty="0" err="1"/>
              <a:t>t</a:t>
            </a:r>
            <a:r>
              <a:rPr lang="en-US" sz="2400" dirty="0"/>
              <a:t>(2)</a:t>
            </a:r>
          </a:p>
        </p:txBody>
      </p:sp>
      <p:sp>
        <p:nvSpPr>
          <p:cNvPr id="123" name="TextBox 122">
            <a:extLst>
              <a:ext uri="{FF2B5EF4-FFF2-40B4-BE49-F238E27FC236}">
                <a16:creationId xmlns:a16="http://schemas.microsoft.com/office/drawing/2014/main" id="{960589A2-68FD-45E9-92E3-6D1416906748}"/>
              </a:ext>
            </a:extLst>
          </p:cNvPr>
          <p:cNvSpPr txBox="1"/>
          <p:nvPr/>
        </p:nvSpPr>
        <p:spPr>
          <a:xfrm>
            <a:off x="248292" y="6004036"/>
            <a:ext cx="920765" cy="461665"/>
          </a:xfrm>
          <a:prstGeom prst="rect">
            <a:avLst/>
          </a:prstGeom>
          <a:noFill/>
        </p:spPr>
        <p:txBody>
          <a:bodyPr wrap="square" rtlCol="0">
            <a:spAutoFit/>
          </a:bodyPr>
          <a:lstStyle/>
          <a:p>
            <a:r>
              <a:rPr lang="en-US" sz="2400" dirty="0" err="1"/>
              <a:t>h</a:t>
            </a:r>
            <a:r>
              <a:rPr lang="en-US" sz="2400" baseline="-25000" dirty="0" err="1"/>
              <a:t>t</a:t>
            </a:r>
            <a:r>
              <a:rPr lang="en-US" sz="2400" dirty="0"/>
              <a:t>(3)</a:t>
            </a:r>
          </a:p>
        </p:txBody>
      </p:sp>
      <p:sp>
        <p:nvSpPr>
          <p:cNvPr id="6" name="TextBox 5">
            <a:extLst>
              <a:ext uri="{FF2B5EF4-FFF2-40B4-BE49-F238E27FC236}">
                <a16:creationId xmlns:a16="http://schemas.microsoft.com/office/drawing/2014/main" id="{7EA7A71C-3550-4121-94FD-5E6143424D3A}"/>
              </a:ext>
            </a:extLst>
          </p:cNvPr>
          <p:cNvSpPr txBox="1"/>
          <p:nvPr/>
        </p:nvSpPr>
        <p:spPr>
          <a:xfrm>
            <a:off x="6947776" y="2470439"/>
            <a:ext cx="980846" cy="369332"/>
          </a:xfrm>
          <a:prstGeom prst="rect">
            <a:avLst/>
          </a:prstGeom>
          <a:solidFill>
            <a:srgbClr val="FFC000"/>
          </a:solidFill>
        </p:spPr>
        <p:txBody>
          <a:bodyPr wrap="square" rtlCol="0">
            <a:spAutoFit/>
          </a:bodyPr>
          <a:lstStyle/>
          <a:p>
            <a:r>
              <a:rPr lang="en-US" dirty="0">
                <a:solidFill>
                  <a:srgbClr val="FF0000"/>
                </a:solidFill>
              </a:rPr>
              <a:t>neuron1</a:t>
            </a:r>
          </a:p>
        </p:txBody>
      </p:sp>
      <p:sp>
        <p:nvSpPr>
          <p:cNvPr id="93" name="TextBox 92">
            <a:extLst>
              <a:ext uri="{FF2B5EF4-FFF2-40B4-BE49-F238E27FC236}">
                <a16:creationId xmlns:a16="http://schemas.microsoft.com/office/drawing/2014/main" id="{B7051C5E-41BF-45D8-8DD8-1F619D73CF5A}"/>
              </a:ext>
            </a:extLst>
          </p:cNvPr>
          <p:cNvSpPr txBox="1"/>
          <p:nvPr/>
        </p:nvSpPr>
        <p:spPr>
          <a:xfrm>
            <a:off x="6877050" y="4333874"/>
            <a:ext cx="989399" cy="369332"/>
          </a:xfrm>
          <a:prstGeom prst="rect">
            <a:avLst/>
          </a:prstGeom>
          <a:noFill/>
        </p:spPr>
        <p:txBody>
          <a:bodyPr wrap="square" rtlCol="0">
            <a:spAutoFit/>
          </a:bodyPr>
          <a:lstStyle/>
          <a:p>
            <a:r>
              <a:rPr lang="en-US" dirty="0">
                <a:solidFill>
                  <a:srgbClr val="FF0000"/>
                </a:solidFill>
                <a:highlight>
                  <a:srgbClr val="00FFFF"/>
                </a:highlight>
              </a:rPr>
              <a:t>neuron2</a:t>
            </a:r>
          </a:p>
        </p:txBody>
      </p:sp>
      <p:sp>
        <p:nvSpPr>
          <p:cNvPr id="95" name="TextBox 94">
            <a:extLst>
              <a:ext uri="{FF2B5EF4-FFF2-40B4-BE49-F238E27FC236}">
                <a16:creationId xmlns:a16="http://schemas.microsoft.com/office/drawing/2014/main" id="{7399065E-C5A5-4716-BC33-F303E844D337}"/>
              </a:ext>
            </a:extLst>
          </p:cNvPr>
          <p:cNvSpPr txBox="1"/>
          <p:nvPr/>
        </p:nvSpPr>
        <p:spPr>
          <a:xfrm>
            <a:off x="6776826" y="5946314"/>
            <a:ext cx="980846" cy="369332"/>
          </a:xfrm>
          <a:prstGeom prst="rect">
            <a:avLst/>
          </a:prstGeom>
          <a:solidFill>
            <a:srgbClr val="92D050"/>
          </a:solidFill>
        </p:spPr>
        <p:txBody>
          <a:bodyPr wrap="square" rtlCol="0">
            <a:spAutoFit/>
          </a:bodyPr>
          <a:lstStyle/>
          <a:p>
            <a:r>
              <a:rPr lang="en-US" dirty="0">
                <a:solidFill>
                  <a:srgbClr val="FF0000"/>
                </a:solidFill>
              </a:rPr>
              <a:t>neuron3</a:t>
            </a:r>
          </a:p>
        </p:txBody>
      </p:sp>
      <p:pic>
        <p:nvPicPr>
          <p:cNvPr id="17" name="Picture 16">
            <a:extLst>
              <a:ext uri="{FF2B5EF4-FFF2-40B4-BE49-F238E27FC236}">
                <a16:creationId xmlns:a16="http://schemas.microsoft.com/office/drawing/2014/main" id="{8CEC95CB-3B3C-40CC-A973-3C5D259659D4}"/>
              </a:ext>
            </a:extLst>
          </p:cNvPr>
          <p:cNvPicPr>
            <a:picLocks noChangeAspect="1"/>
          </p:cNvPicPr>
          <p:nvPr/>
        </p:nvPicPr>
        <p:blipFill>
          <a:blip r:embed="rId2"/>
          <a:stretch>
            <a:fillRect/>
          </a:stretch>
        </p:blipFill>
        <p:spPr>
          <a:xfrm>
            <a:off x="1884369" y="321088"/>
            <a:ext cx="3857916" cy="1071327"/>
          </a:xfrm>
          <a:prstGeom prst="rect">
            <a:avLst/>
          </a:prstGeom>
        </p:spPr>
      </p:pic>
      <p:pic>
        <p:nvPicPr>
          <p:cNvPr id="29" name="Picture 28">
            <a:extLst>
              <a:ext uri="{FF2B5EF4-FFF2-40B4-BE49-F238E27FC236}">
                <a16:creationId xmlns:a16="http://schemas.microsoft.com/office/drawing/2014/main" id="{11DD2ADA-1FB8-4919-9997-87518E35FEC6}"/>
              </a:ext>
            </a:extLst>
          </p:cNvPr>
          <p:cNvPicPr>
            <a:picLocks noChangeAspect="1"/>
          </p:cNvPicPr>
          <p:nvPr/>
        </p:nvPicPr>
        <p:blipFill>
          <a:blip r:embed="rId3"/>
          <a:stretch>
            <a:fillRect/>
          </a:stretch>
        </p:blipFill>
        <p:spPr>
          <a:xfrm>
            <a:off x="5813920" y="372757"/>
            <a:ext cx="3152458" cy="969987"/>
          </a:xfrm>
          <a:prstGeom prst="rect">
            <a:avLst/>
          </a:prstGeom>
        </p:spPr>
      </p:pic>
    </p:spTree>
    <p:extLst>
      <p:ext uri="{BB962C8B-B14F-4D97-AF65-F5344CB8AC3E}">
        <p14:creationId xmlns:p14="http://schemas.microsoft.com/office/powerpoint/2010/main" val="26835962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Variation1 of LSTM</a:t>
            </a:r>
            <a:endParaRPr lang="en-US" dirty="0"/>
          </a:p>
        </p:txBody>
      </p:sp>
      <p:sp>
        <p:nvSpPr>
          <p:cNvPr id="3" name="Content Placeholder 2"/>
          <p:cNvSpPr>
            <a:spLocks noGrp="1"/>
          </p:cNvSpPr>
          <p:nvPr>
            <p:ph idx="1"/>
          </p:nvPr>
        </p:nvSpPr>
        <p:spPr/>
        <p:txBody>
          <a:bodyPr/>
          <a:lstStyle/>
          <a:p>
            <a:r>
              <a:rPr lang="en-US" dirty="0"/>
              <a:t> </a:t>
            </a:r>
            <a:r>
              <a:rPr lang="en-US" dirty="0">
                <a:hlinkClick r:id="rId2"/>
              </a:rPr>
              <a:t>Gers &amp; </a:t>
            </a:r>
            <a:r>
              <a:rPr lang="en-US" dirty="0" err="1">
                <a:hlinkClick r:id="rId2"/>
              </a:rPr>
              <a:t>Schmidhuber</a:t>
            </a:r>
            <a:r>
              <a:rPr lang="en-US" dirty="0">
                <a:hlinkClick r:id="rId2"/>
              </a:rPr>
              <a:t> (2000)</a:t>
            </a:r>
            <a:r>
              <a:rPr lang="en-US" dirty="0"/>
              <a:t>, adds “peephole connections.” This allows the gate layers look at the cell state.</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120</a:t>
            </a:fld>
            <a:endParaRPr lang="en-US"/>
          </a:p>
        </p:txBody>
      </p:sp>
      <p:pic>
        <p:nvPicPr>
          <p:cNvPr id="9218" name="Picture 2" descr="http://colah.github.io/posts/2015-08-Understanding-LSTMs/img/LSTM3-var-peepho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00400"/>
            <a:ext cx="7894537"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997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Variation2 of LSTM</a:t>
            </a:r>
            <a:endParaRPr lang="en-US" dirty="0"/>
          </a:p>
        </p:txBody>
      </p:sp>
      <p:sp>
        <p:nvSpPr>
          <p:cNvPr id="3" name="Content Placeholder 2"/>
          <p:cNvSpPr>
            <a:spLocks noGrp="1"/>
          </p:cNvSpPr>
          <p:nvPr>
            <p:ph idx="1"/>
          </p:nvPr>
        </p:nvSpPr>
        <p:spPr/>
        <p:txBody>
          <a:bodyPr>
            <a:normAutofit/>
          </a:bodyPr>
          <a:lstStyle/>
          <a:p>
            <a:r>
              <a:rPr lang="en-US" sz="2400" dirty="0"/>
              <a:t>Coupled forget and input gates. </a:t>
            </a:r>
            <a:r>
              <a:rPr lang="en-US" sz="2400" i="1" dirty="0"/>
              <a:t>“Another variation is to use coupled forget and input gates. Instead of separately deciding what to forget and what we should add new information to, we make those decisions together. We only forget when we’re going to input something in its place. We only input new values to the state when we forget something older.”</a:t>
            </a:r>
          </a:p>
          <a:p>
            <a:pPr marL="0" indent="0">
              <a:buNone/>
            </a:pPr>
            <a:r>
              <a:rPr lang="en-US" sz="2000" dirty="0"/>
              <a:t>  </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121</a:t>
            </a:fld>
            <a:endParaRPr lang="en-US"/>
          </a:p>
        </p:txBody>
      </p:sp>
      <p:pic>
        <p:nvPicPr>
          <p:cNvPr id="10242" name="Picture 2" descr="http://colah.github.io/posts/2015-08-Understanding-LSTMs/img/LSTM3-var-ti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4038600"/>
            <a:ext cx="6873616" cy="2123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05337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Variation3 of LSTM: GRU (popular)</a:t>
            </a:r>
            <a:endParaRPr lang="en-US" dirty="0"/>
          </a:p>
        </p:txBody>
      </p:sp>
      <p:sp>
        <p:nvSpPr>
          <p:cNvPr id="3" name="Content Placeholder 2"/>
          <p:cNvSpPr>
            <a:spLocks noGrp="1"/>
          </p:cNvSpPr>
          <p:nvPr>
            <p:ph idx="1"/>
          </p:nvPr>
        </p:nvSpPr>
        <p:spPr/>
        <p:txBody>
          <a:bodyPr>
            <a:normAutofit/>
          </a:bodyPr>
          <a:lstStyle/>
          <a:p>
            <a:r>
              <a:rPr lang="en-US" sz="2000" dirty="0"/>
              <a:t>“A slightly more dramatic variation on the LSTM is the Gated Recurrent Unit, or GRU, introduced by </a:t>
            </a:r>
            <a:r>
              <a:rPr lang="en-US" sz="2000" dirty="0">
                <a:hlinkClick r:id="rId2"/>
              </a:rPr>
              <a:t>Cho, et al. (2014)</a:t>
            </a:r>
            <a:r>
              <a:rPr lang="en-US" sz="2000" dirty="0"/>
              <a:t>. It combines the forget and input gates into a single “update gate.” It also merges the cell state and hidden state, and makes some other changes. The resulting model is simpler than standard LSTM models, and has been growing increasingly popular.”</a:t>
            </a:r>
          </a:p>
          <a:p>
            <a:endParaRPr lang="en-US" sz="2000"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122</a:t>
            </a:fld>
            <a:endParaRPr lang="en-US"/>
          </a:p>
        </p:txBody>
      </p:sp>
      <p:pic>
        <p:nvPicPr>
          <p:cNvPr id="11266" name="Picture 2" descr="A gated recurrent unit neural net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465" y="3495583"/>
            <a:ext cx="6705600" cy="20711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46465" y="5566754"/>
            <a:ext cx="8229600" cy="369332"/>
          </a:xfrm>
          <a:prstGeom prst="rect">
            <a:avLst/>
          </a:prstGeom>
          <a:noFill/>
        </p:spPr>
        <p:txBody>
          <a:bodyPr wrap="square" rtlCol="0">
            <a:spAutoFit/>
          </a:bodyPr>
          <a:lstStyle/>
          <a:p>
            <a:r>
              <a:rPr lang="en-US" dirty="0"/>
              <a:t> Comparisons of LSTM variations: </a:t>
            </a:r>
            <a:r>
              <a:rPr lang="en-US" dirty="0" err="1">
                <a:hlinkClick r:id="rId4"/>
              </a:rPr>
              <a:t>Greff</a:t>
            </a:r>
            <a:r>
              <a:rPr lang="en-US" dirty="0">
                <a:hlinkClick r:id="rId4"/>
              </a:rPr>
              <a:t>, et al. (2015)</a:t>
            </a:r>
            <a:r>
              <a:rPr lang="en-US" dirty="0"/>
              <a:t>  </a:t>
            </a:r>
            <a:r>
              <a:rPr lang="en-US" dirty="0" err="1">
                <a:hlinkClick r:id="rId5"/>
              </a:rPr>
              <a:t>Jozefowicz</a:t>
            </a:r>
            <a:r>
              <a:rPr lang="en-US" dirty="0">
                <a:hlinkClick r:id="rId5"/>
              </a:rPr>
              <a:t>, et al. (2015)</a:t>
            </a:r>
            <a:r>
              <a:rPr lang="en-US" dirty="0"/>
              <a:t> </a:t>
            </a:r>
          </a:p>
        </p:txBody>
      </p:sp>
      <p:sp>
        <p:nvSpPr>
          <p:cNvPr id="7" name="TextBox 6"/>
          <p:cNvSpPr txBox="1"/>
          <p:nvPr/>
        </p:nvSpPr>
        <p:spPr>
          <a:xfrm>
            <a:off x="571500" y="5894685"/>
            <a:ext cx="8001000" cy="923330"/>
          </a:xfrm>
          <a:prstGeom prst="rect">
            <a:avLst/>
          </a:prstGeom>
          <a:noFill/>
        </p:spPr>
        <p:txBody>
          <a:bodyPr wrap="square" rtlCol="0">
            <a:spAutoFit/>
          </a:bodyPr>
          <a:lstStyle/>
          <a:p>
            <a:r>
              <a:rPr lang="en-US" dirty="0"/>
              <a:t>See </a:t>
            </a:r>
            <a:r>
              <a:rPr lang="en-US" dirty="0">
                <a:hlinkClick r:id="rId6"/>
              </a:rPr>
              <a:t>https://towardsdatascience.com/illustrated-guide-to-lstms-and-gru-s-a-step-by-step-explanation-44e9eb85bf21</a:t>
            </a:r>
            <a:r>
              <a:rPr lang="en-US" dirty="0"/>
              <a:t> </a:t>
            </a:r>
            <a:br>
              <a:rPr lang="en-US" dirty="0"/>
            </a:br>
            <a:endParaRPr lang="en-US" dirty="0"/>
          </a:p>
        </p:txBody>
      </p:sp>
    </p:spTree>
    <p:extLst>
      <p:ext uri="{BB962C8B-B14F-4D97-AF65-F5344CB8AC3E}">
        <p14:creationId xmlns:p14="http://schemas.microsoft.com/office/powerpoint/2010/main" val="615814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 </a:t>
            </a:r>
            <a:r>
              <a:rPr lang="en-US" b="1" dirty="0"/>
              <a:t>Solutions to the vanishing gradient problem</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r>
              <a:rPr lang="en-US" b="1" dirty="0"/>
              <a:t>Multi-level hierarchy</a:t>
            </a:r>
          </a:p>
          <a:p>
            <a:pPr lvl="1"/>
            <a:r>
              <a:rPr lang="en-US" dirty="0"/>
              <a:t>To overcome this problem, several methods were proposed. One is </a:t>
            </a:r>
            <a:r>
              <a:rPr lang="en-US" dirty="0">
                <a:hlinkClick r:id="rId2" tooltip="Jürgen Schmidhuber"/>
              </a:rPr>
              <a:t>Jürgen </a:t>
            </a:r>
            <a:r>
              <a:rPr lang="en-US" dirty="0" err="1">
                <a:hlinkClick r:id="rId2" tooltip="Jürgen Schmidhuber"/>
              </a:rPr>
              <a:t>Schmidhuber</a:t>
            </a:r>
            <a:r>
              <a:rPr lang="en-US" dirty="0" err="1"/>
              <a:t>'s</a:t>
            </a:r>
            <a:r>
              <a:rPr lang="en-US" dirty="0"/>
              <a:t> multi-level hierarchy of networks (1992) pre-trained one level at a time through </a:t>
            </a:r>
            <a:r>
              <a:rPr lang="en-US" dirty="0">
                <a:hlinkClick r:id="rId3" tooltip="Unsupervised learning"/>
              </a:rPr>
              <a:t>unsupervised learning</a:t>
            </a:r>
            <a:r>
              <a:rPr lang="en-US" dirty="0"/>
              <a:t>, fine-tuned through </a:t>
            </a:r>
            <a:r>
              <a:rPr lang="en-US" dirty="0">
                <a:hlinkClick r:id="rId4" tooltip="Backpropagation"/>
              </a:rPr>
              <a:t>backpropagation</a:t>
            </a:r>
            <a:r>
              <a:rPr lang="en-US" dirty="0"/>
              <a:t>.</a:t>
            </a:r>
            <a:r>
              <a:rPr lang="en-US" baseline="30000" dirty="0">
                <a:hlinkClick r:id="rId5"/>
              </a:rPr>
              <a:t>[3]</a:t>
            </a:r>
            <a:r>
              <a:rPr lang="en-US" dirty="0"/>
              <a:t> Here each level learns a compressed representation of the observations that is fed to the next level.</a:t>
            </a:r>
          </a:p>
          <a:p>
            <a:r>
              <a:rPr lang="en-US" b="1" dirty="0"/>
              <a:t>Related approach</a:t>
            </a:r>
          </a:p>
          <a:p>
            <a:pPr lvl="1"/>
            <a:r>
              <a:rPr lang="en-US" dirty="0"/>
              <a:t>Similar ideas have been used in feed-forward neural network for unsupervised pre-training to structure a neural network, making it first learn generally useful </a:t>
            </a:r>
            <a:r>
              <a:rPr lang="en-US" dirty="0">
                <a:hlinkClick r:id="rId6" tooltip="Feature detection (nervous system)"/>
              </a:rPr>
              <a:t>feature detectors</a:t>
            </a:r>
            <a:r>
              <a:rPr lang="en-US" dirty="0"/>
              <a:t>. Then the network is trained further by supervised </a:t>
            </a:r>
            <a:r>
              <a:rPr lang="en-US" dirty="0">
                <a:hlinkClick r:id="rId7" tooltip="Back-propagation"/>
              </a:rPr>
              <a:t>back-propagation</a:t>
            </a:r>
            <a:r>
              <a:rPr lang="en-US" dirty="0"/>
              <a:t> to classify labeled data. The </a:t>
            </a:r>
            <a:r>
              <a:rPr lang="en-US" dirty="0">
                <a:hlinkClick r:id="rId8" tooltip="Deep belief network"/>
              </a:rPr>
              <a:t>Deep belief network</a:t>
            </a:r>
            <a:r>
              <a:rPr lang="en-US" dirty="0"/>
              <a:t> model by Hinton et al. (2006) involves learning the distribution of a high level representation using successive layers of binary or real-valued </a:t>
            </a:r>
            <a:r>
              <a:rPr lang="en-US" dirty="0">
                <a:hlinkClick r:id="rId9" tooltip="Latent variable"/>
              </a:rPr>
              <a:t>latent variables</a:t>
            </a:r>
            <a:r>
              <a:rPr lang="en-US" dirty="0"/>
              <a:t>. It uses a </a:t>
            </a:r>
            <a:r>
              <a:rPr lang="en-US" dirty="0">
                <a:hlinkClick r:id="rId10" tooltip="Restricted Boltzmann machine"/>
              </a:rPr>
              <a:t>restricted Boltzmann machine</a:t>
            </a:r>
            <a:r>
              <a:rPr lang="en-US" dirty="0"/>
              <a:t> to model each new layer of higher level features. Each new layer guarantees an increase on the </a:t>
            </a:r>
            <a:r>
              <a:rPr lang="en-US" dirty="0">
                <a:hlinkClick r:id="rId11" tooltip="Lower bound"/>
              </a:rPr>
              <a:t>lower-bound</a:t>
            </a:r>
            <a:r>
              <a:rPr lang="en-US" dirty="0"/>
              <a:t> of the </a:t>
            </a:r>
            <a:r>
              <a:rPr lang="en-US" dirty="0">
                <a:hlinkClick r:id="rId12" tooltip="Log likelihood"/>
              </a:rPr>
              <a:t>log likelihood</a:t>
            </a:r>
            <a:r>
              <a:rPr lang="en-US" dirty="0"/>
              <a:t> of the data, thus improving the model, if trained properly. Once sufficiently many layers have been learned the deep architecture may be used as a </a:t>
            </a:r>
            <a:r>
              <a:rPr lang="en-US" dirty="0">
                <a:hlinkClick r:id="rId13" tooltip="Generative model"/>
              </a:rPr>
              <a:t>generative model</a:t>
            </a:r>
            <a:r>
              <a:rPr lang="en-US" dirty="0"/>
              <a:t> by reproducing the data when sampling down the model (an "ancestral pass") from the top level feature activations.</a:t>
            </a:r>
            <a:r>
              <a:rPr lang="en-US" baseline="30000" dirty="0">
                <a:hlinkClick r:id="rId14"/>
              </a:rPr>
              <a:t>[4]</a:t>
            </a:r>
            <a:r>
              <a:rPr lang="en-US" dirty="0"/>
              <a:t> Hinton reports that his models are effective feature extractors over high-dimensional, structured data.</a:t>
            </a:r>
            <a:r>
              <a:rPr lang="en-US" baseline="30000" dirty="0">
                <a:hlinkClick r:id="rId15"/>
              </a:rPr>
              <a:t>[5]</a:t>
            </a:r>
            <a:r>
              <a:rPr lang="en-US" dirty="0"/>
              <a:t> This work plays a </a:t>
            </a:r>
            <a:r>
              <a:rPr lang="en-US" dirty="0" err="1"/>
              <a:t>keyrole</a:t>
            </a:r>
            <a:r>
              <a:rPr lang="en-US" dirty="0"/>
              <a:t> in reintroducing the interests in deep neural network research and consequently leads to the developments of </a:t>
            </a:r>
            <a:r>
              <a:rPr lang="en-US" dirty="0">
                <a:hlinkClick r:id="rId16" tooltip="Deep learning"/>
              </a:rPr>
              <a:t>Deep learning</a:t>
            </a:r>
            <a:r>
              <a:rPr lang="en-US" dirty="0"/>
              <a:t>, although deep belief network is no longer the main deep learning technique.</a:t>
            </a:r>
          </a:p>
          <a:p>
            <a:r>
              <a:rPr lang="en-US" dirty="0">
                <a:hlinkClick r:id="rId17" tooltip="Long short-term memory"/>
              </a:rPr>
              <a:t>Long short-term memory</a:t>
            </a:r>
            <a:endParaRPr lang="en-US" dirty="0"/>
          </a:p>
          <a:p>
            <a:pPr lvl="1"/>
            <a:r>
              <a:rPr lang="en-US" dirty="0"/>
              <a:t>Another method particularly used for </a:t>
            </a:r>
            <a:r>
              <a:rPr lang="en-US" dirty="0">
                <a:hlinkClick r:id="rId18" tooltip="Recurrent neural network"/>
              </a:rPr>
              <a:t>Recurrent neural network</a:t>
            </a:r>
            <a:r>
              <a:rPr lang="en-US" dirty="0"/>
              <a:t> is the </a:t>
            </a:r>
            <a:r>
              <a:rPr lang="en-US" dirty="0">
                <a:hlinkClick r:id="rId17" tooltip="Long short-term memory"/>
              </a:rPr>
              <a:t>long short-term memory</a:t>
            </a:r>
            <a:r>
              <a:rPr lang="en-US" dirty="0"/>
              <a:t> (LSTM) network of 1997 by </a:t>
            </a:r>
            <a:r>
              <a:rPr lang="en-US" dirty="0" err="1">
                <a:hlinkClick r:id="rId19" tooltip="Sepp Hochreiter"/>
              </a:rPr>
              <a:t>Hochreiter</a:t>
            </a:r>
            <a:r>
              <a:rPr lang="en-US" dirty="0"/>
              <a:t> &amp; </a:t>
            </a:r>
            <a:r>
              <a:rPr lang="en-US" dirty="0" err="1">
                <a:hlinkClick r:id="rId2" tooltip="Jürgen Schmidhuber"/>
              </a:rPr>
              <a:t>Schmidhuber</a:t>
            </a:r>
            <a:r>
              <a:rPr lang="en-US" dirty="0"/>
              <a:t>.</a:t>
            </a:r>
            <a:r>
              <a:rPr lang="en-US" baseline="30000" dirty="0">
                <a:hlinkClick r:id="rId20"/>
              </a:rPr>
              <a:t>[6]</a:t>
            </a:r>
            <a:r>
              <a:rPr lang="en-US" dirty="0"/>
              <a:t> In 2009, deep multidimensional LSTM networks demonstrated the power of deep learning with many nonlinear layers, by winning three ICDAR 2009 competitions in connected </a:t>
            </a:r>
            <a:r>
              <a:rPr lang="en-US" dirty="0">
                <a:hlinkClick r:id="rId21" tooltip="Handwriting recognition"/>
              </a:rPr>
              <a:t>handwriting recognition</a:t>
            </a:r>
            <a:r>
              <a:rPr lang="en-US" dirty="0"/>
              <a:t>, without any prior knowledge about the three different languages to be learned.</a:t>
            </a:r>
            <a:r>
              <a:rPr lang="en-US" baseline="30000" dirty="0">
                <a:hlinkClick r:id="rId22"/>
              </a:rPr>
              <a:t>[7]</a:t>
            </a:r>
            <a:r>
              <a:rPr lang="en-US" baseline="30000" dirty="0">
                <a:hlinkClick r:id="rId23"/>
              </a:rPr>
              <a:t>[8]</a:t>
            </a:r>
            <a:endParaRPr lang="en-US" baseline="30000" dirty="0"/>
          </a:p>
          <a:p>
            <a:r>
              <a:rPr lang="en-US" dirty="0"/>
              <a:t>GRU (Gated Recurrent Unit)</a:t>
            </a:r>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123</a:t>
            </a:fld>
            <a:endParaRPr lang="en-US"/>
          </a:p>
        </p:txBody>
      </p:sp>
    </p:spTree>
    <p:extLst>
      <p:ext uri="{BB962C8B-B14F-4D97-AF65-F5344CB8AC3E}">
        <p14:creationId xmlns:p14="http://schemas.microsoft.com/office/powerpoint/2010/main" val="27251909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733800" cy="1143000"/>
          </a:xfrm>
        </p:spPr>
        <p:txBody>
          <a:bodyPr>
            <a:normAutofit fontScale="90000"/>
          </a:bodyPr>
          <a:lstStyle/>
          <a:p>
            <a:pPr algn="l"/>
            <a:r>
              <a:rPr lang="en-US" dirty="0"/>
              <a:t>The Elman RNN network </a:t>
            </a:r>
          </a:p>
        </p:txBody>
      </p:sp>
      <p:sp>
        <p:nvSpPr>
          <p:cNvPr id="3" name="Content Placeholder 2"/>
          <p:cNvSpPr>
            <a:spLocks noGrp="1"/>
          </p:cNvSpPr>
          <p:nvPr>
            <p:ph idx="1"/>
          </p:nvPr>
        </p:nvSpPr>
        <p:spPr>
          <a:xfrm>
            <a:off x="381000" y="1371600"/>
            <a:ext cx="3886200" cy="4525963"/>
          </a:xfrm>
        </p:spPr>
        <p:txBody>
          <a:bodyPr>
            <a:normAutofit lnSpcReduction="10000"/>
          </a:bodyPr>
          <a:lstStyle/>
          <a:p>
            <a:r>
              <a:rPr lang="en-US" dirty="0"/>
              <a:t> </a:t>
            </a:r>
            <a:r>
              <a:rPr lang="en-US" sz="1600" i="1" dirty="0"/>
              <a:t>An </a:t>
            </a:r>
            <a:r>
              <a:rPr lang="en-US" sz="1600" i="1" dirty="0">
                <a:hlinkClick r:id="rId2" tooltip="Jeff Elman"/>
              </a:rPr>
              <a:t>Elman</a:t>
            </a:r>
            <a:r>
              <a:rPr lang="en-US" sz="1600" i="1" dirty="0"/>
              <a:t> network is a three-layer network (arranged horizontally as x, y, and z in the illustration), with the addition of a set of "context units" (u in the illustration). The middle (hidden) layer is connected to these context units fixed with a weight of one.</a:t>
            </a:r>
            <a:r>
              <a:rPr lang="en-US" sz="1600" i="1" baseline="30000" dirty="0">
                <a:hlinkClick r:id="rId3"/>
              </a:rPr>
              <a:t>[25]</a:t>
            </a:r>
            <a:r>
              <a:rPr lang="en-US" sz="1600" i="1" dirty="0"/>
              <a:t> At each time step, the input is fed-forward and then a learning rule is applied. The fixed back connections save a copy of the previous values of the hidden units in the context units (since they propagate over the connections before the learning rule is applied). Thus the network can maintain a sort of state, allowing it to perform such tasks as sequence-prediction that are beyond the power of  a standard </a:t>
            </a:r>
            <a:r>
              <a:rPr lang="en-US" sz="1600" dirty="0">
                <a:hlinkClick r:id="rId4" tooltip="Multilayer perceptron"/>
              </a:rPr>
              <a:t>multilayer perceptron</a:t>
            </a:r>
            <a:endParaRPr lang="en-US" dirty="0"/>
          </a:p>
        </p:txBody>
      </p:sp>
      <p:sp>
        <p:nvSpPr>
          <p:cNvPr id="4" name="Footer Placeholder 3"/>
          <p:cNvSpPr>
            <a:spLocks noGrp="1"/>
          </p:cNvSpPr>
          <p:nvPr>
            <p:ph type="ftr" sz="quarter" idx="11"/>
          </p:nvPr>
        </p:nvSpPr>
        <p:spPr>
          <a:xfrm>
            <a:off x="1990308" y="6395863"/>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124</a:t>
            </a:fld>
            <a:endParaRPr lang="en-US"/>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39404"/>
            <a:ext cx="3657600" cy="4048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7975" y="6055206"/>
            <a:ext cx="3364667" cy="523220"/>
          </a:xfrm>
          <a:prstGeom prst="rect">
            <a:avLst/>
          </a:prstGeom>
          <a:noFill/>
        </p:spPr>
        <p:txBody>
          <a:bodyPr wrap="square" rtlCol="0">
            <a:spAutoFit/>
          </a:bodyPr>
          <a:lstStyle/>
          <a:p>
            <a:r>
              <a:rPr lang="en-US" sz="1400" dirty="0"/>
              <a:t>https://en.wikipedia.org/wiki/Recurrent_neural_network</a:t>
            </a:r>
          </a:p>
        </p:txBody>
      </p:sp>
      <p:sp>
        <p:nvSpPr>
          <p:cNvPr id="7" name="AutoShape 4" descr="{\displaystyle {\begin{aligned}h_{t}&amp;=\sigma _{h}(W_{h}x_{t}+U_{h}h_{t-1}+b_{h})\\y_{t}&amp;=\sigma _{y}(W_{y}h_{t}+b_{y})\end{align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displaystyle {\begin{aligned}h_{t}&amp;=\sigma _{h}(W_{h}x_{t}+U_{h}h_{t-1}+b_{h})\\y_{t}&amp;=\sigma _{y}(W_{y}h_{t}+b_{y})\end{aligne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1" y="4223477"/>
            <a:ext cx="3733800" cy="881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5105412"/>
            <a:ext cx="3505200" cy="138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05532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11956"/>
            <a:ext cx="6881836" cy="437907"/>
          </a:xfrm>
        </p:spPr>
        <p:txBody>
          <a:bodyPr>
            <a:noAutofit/>
          </a:bodyPr>
          <a:lstStyle/>
          <a:p>
            <a:r>
              <a:rPr lang="en-US" sz="2000" dirty="0"/>
              <a:t>Extra example for  1</a:t>
            </a:r>
            <a:r>
              <a:rPr lang="en-US" sz="2000" baseline="30000" dirty="0"/>
              <a:t>st</a:t>
            </a:r>
            <a:r>
              <a:rPr lang="en-US" sz="2000" dirty="0"/>
              <a:t> hidden layer, it has m</a:t>
            </a:r>
            <a:r>
              <a:rPr lang="en-US" sz="2000" baseline="-25000" dirty="0"/>
              <a:t>i=1</a:t>
            </a:r>
            <a:r>
              <a:rPr lang="en-US" sz="2000" dirty="0"/>
              <a:t>=2 cells, input=n=5 </a:t>
            </a:r>
          </a:p>
        </p:txBody>
      </p:sp>
      <p:sp>
        <p:nvSpPr>
          <p:cNvPr id="3" name="Content Placeholder 2"/>
          <p:cNvSpPr>
            <a:spLocks noGrp="1"/>
          </p:cNvSpPr>
          <p:nvPr>
            <p:ph idx="1"/>
          </p:nvPr>
        </p:nvSpPr>
        <p:spPr>
          <a:xfrm>
            <a:off x="1" y="1520028"/>
            <a:ext cx="2359362" cy="4634363"/>
          </a:xfrm>
        </p:spPr>
        <p:txBody>
          <a:bodyPr>
            <a:normAutofit/>
          </a:bodyPr>
          <a:lstStyle/>
          <a:p>
            <a:r>
              <a:rPr lang="en-US" sz="1800" dirty="0"/>
              <a:t>Each cell has 4 components</a:t>
            </a:r>
          </a:p>
          <a:p>
            <a:r>
              <a:rPr lang="en-US" sz="1800" dirty="0"/>
              <a:t>Only the details of one of the components (forget gate) is shown. The other components are similar</a:t>
            </a:r>
          </a:p>
        </p:txBody>
      </p:sp>
      <p:sp>
        <p:nvSpPr>
          <p:cNvPr id="4" name="Footer Placeholder 3"/>
          <p:cNvSpPr>
            <a:spLocks noGrp="1"/>
          </p:cNvSpPr>
          <p:nvPr>
            <p:ph type="ftr" sz="quarter" idx="11"/>
          </p:nvPr>
        </p:nvSpPr>
        <p:spPr>
          <a:xfrm>
            <a:off x="-440486" y="6356350"/>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125</a:t>
            </a:fld>
            <a:endParaRPr lang="en-US"/>
          </a:p>
        </p:txBody>
      </p:sp>
      <p:sp>
        <p:nvSpPr>
          <p:cNvPr id="9" name="Rectangle 8"/>
          <p:cNvSpPr/>
          <p:nvPr/>
        </p:nvSpPr>
        <p:spPr>
          <a:xfrm>
            <a:off x="3270613" y="4346111"/>
            <a:ext cx="5292972" cy="1570154"/>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55183" y="4376430"/>
            <a:ext cx="362600" cy="369332"/>
          </a:xfrm>
          <a:prstGeom prst="rect">
            <a:avLst/>
          </a:prstGeom>
          <a:noFill/>
        </p:spPr>
        <p:txBody>
          <a:bodyPr wrap="none" rtlCol="0">
            <a:spAutoFit/>
          </a:bodyPr>
          <a:lstStyle/>
          <a:p>
            <a:r>
              <a:rPr lang="en-US" b="1" dirty="0">
                <a:sym typeface="Symbol"/>
              </a:rPr>
              <a:t></a:t>
            </a:r>
            <a:endParaRPr lang="en-US" b="1" dirty="0"/>
          </a:p>
        </p:txBody>
      </p:sp>
      <p:sp>
        <p:nvSpPr>
          <p:cNvPr id="11" name="TextBox 10"/>
          <p:cNvSpPr txBox="1"/>
          <p:nvPr/>
        </p:nvSpPr>
        <p:spPr>
          <a:xfrm>
            <a:off x="7004421" y="4372803"/>
            <a:ext cx="362600" cy="369332"/>
          </a:xfrm>
          <a:prstGeom prst="rect">
            <a:avLst/>
          </a:prstGeom>
          <a:noFill/>
        </p:spPr>
        <p:txBody>
          <a:bodyPr wrap="none" rtlCol="0">
            <a:spAutoFit/>
          </a:bodyPr>
          <a:lstStyle/>
          <a:p>
            <a:r>
              <a:rPr lang="en-US" b="1" dirty="0">
                <a:sym typeface="Symbol"/>
              </a:rPr>
              <a:t></a:t>
            </a:r>
            <a:endParaRPr lang="en-US" b="1" dirty="0"/>
          </a:p>
        </p:txBody>
      </p:sp>
      <p:cxnSp>
        <p:nvCxnSpPr>
          <p:cNvPr id="12" name="Straight Arrow Connector 11"/>
          <p:cNvCxnSpPr/>
          <p:nvPr/>
        </p:nvCxnSpPr>
        <p:spPr>
          <a:xfrm>
            <a:off x="3188683" y="4561096"/>
            <a:ext cx="13716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727901" y="4549788"/>
            <a:ext cx="2401260" cy="113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234397" y="4561096"/>
            <a:ext cx="1608352" cy="132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973531" y="4528554"/>
            <a:ext cx="0" cy="1975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07244" y="5094497"/>
            <a:ext cx="362600" cy="369332"/>
          </a:xfrm>
          <a:prstGeom prst="rect">
            <a:avLst/>
          </a:prstGeom>
          <a:noFill/>
        </p:spPr>
        <p:txBody>
          <a:bodyPr wrap="none" rtlCol="0">
            <a:spAutoFit/>
          </a:bodyPr>
          <a:lstStyle/>
          <a:p>
            <a:r>
              <a:rPr lang="en-US" b="1" dirty="0">
                <a:sym typeface="Symbol"/>
              </a:rPr>
              <a:t></a:t>
            </a:r>
            <a:endParaRPr lang="en-US" b="1" dirty="0"/>
          </a:p>
        </p:txBody>
      </p:sp>
      <p:cxnSp>
        <p:nvCxnSpPr>
          <p:cNvPr id="17" name="Straight Arrow Connector 16"/>
          <p:cNvCxnSpPr/>
          <p:nvPr/>
        </p:nvCxnSpPr>
        <p:spPr>
          <a:xfrm flipV="1">
            <a:off x="4635801" y="4617012"/>
            <a:ext cx="6413" cy="14732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47683" y="4764334"/>
            <a:ext cx="2986501" cy="369332"/>
          </a:xfrm>
          <a:prstGeom prst="rect">
            <a:avLst/>
          </a:prstGeom>
          <a:noFill/>
          <a:ln w="19050">
            <a:solidFill>
              <a:schemeClr val="accent1">
                <a:shade val="95000"/>
                <a:satMod val="105000"/>
              </a:schemeClr>
            </a:solidFill>
          </a:ln>
        </p:spPr>
        <p:txBody>
          <a:bodyPr wrap="square" rtlCol="0">
            <a:spAutoFit/>
          </a:bodyPr>
          <a:lstStyle/>
          <a:p>
            <a:r>
              <a:rPr lang="en-US" dirty="0"/>
              <a:t>                      </a:t>
            </a:r>
            <a:r>
              <a:rPr lang="en-US" dirty="0">
                <a:sym typeface="Symbol"/>
              </a:rPr>
              <a:t></a:t>
            </a:r>
            <a:endParaRPr lang="en-US" dirty="0"/>
          </a:p>
        </p:txBody>
      </p:sp>
      <p:sp>
        <p:nvSpPr>
          <p:cNvPr id="19" name="TextBox 18"/>
          <p:cNvSpPr txBox="1"/>
          <p:nvPr/>
        </p:nvSpPr>
        <p:spPr>
          <a:xfrm>
            <a:off x="3347683" y="5134766"/>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0" name="TextBox 19"/>
          <p:cNvSpPr txBox="1"/>
          <p:nvPr/>
        </p:nvSpPr>
        <p:spPr>
          <a:xfrm>
            <a:off x="3699595" y="5134766"/>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2" name="TextBox 21"/>
          <p:cNvSpPr txBox="1"/>
          <p:nvPr/>
        </p:nvSpPr>
        <p:spPr>
          <a:xfrm>
            <a:off x="5284812" y="5151012"/>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3" name="TextBox 22"/>
          <p:cNvSpPr txBox="1"/>
          <p:nvPr/>
        </p:nvSpPr>
        <p:spPr>
          <a:xfrm>
            <a:off x="5991313" y="5144438"/>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7" name="TextBox 26"/>
          <p:cNvSpPr txBox="1"/>
          <p:nvPr/>
        </p:nvSpPr>
        <p:spPr>
          <a:xfrm>
            <a:off x="2543916" y="4376430"/>
            <a:ext cx="742511" cy="369332"/>
          </a:xfrm>
          <a:prstGeom prst="rect">
            <a:avLst/>
          </a:prstGeom>
          <a:noFill/>
        </p:spPr>
        <p:txBody>
          <a:bodyPr wrap="none" rtlCol="0">
            <a:spAutoFit/>
          </a:bodyPr>
          <a:lstStyle/>
          <a:p>
            <a:r>
              <a:rPr lang="en-US" dirty="0"/>
              <a:t>C</a:t>
            </a:r>
            <a:r>
              <a:rPr lang="en-US" baseline="-25000" dirty="0"/>
              <a:t>t-1</a:t>
            </a:r>
            <a:r>
              <a:rPr lang="en-US" dirty="0"/>
              <a:t>(1)</a:t>
            </a:r>
          </a:p>
        </p:txBody>
      </p:sp>
      <p:sp>
        <p:nvSpPr>
          <p:cNvPr id="29" name="TextBox 28"/>
          <p:cNvSpPr txBox="1"/>
          <p:nvPr/>
        </p:nvSpPr>
        <p:spPr>
          <a:xfrm>
            <a:off x="6947861" y="4755384"/>
            <a:ext cx="362600" cy="369332"/>
          </a:xfrm>
          <a:prstGeom prst="rect">
            <a:avLst/>
          </a:prstGeom>
          <a:noFill/>
        </p:spPr>
        <p:txBody>
          <a:bodyPr wrap="none" rtlCol="0">
            <a:spAutoFit/>
          </a:bodyPr>
          <a:lstStyle/>
          <a:p>
            <a:r>
              <a:rPr lang="en-US" b="1" dirty="0">
                <a:sym typeface="Symbol"/>
              </a:rPr>
              <a:t></a:t>
            </a:r>
            <a:endParaRPr lang="en-US" b="1" dirty="0"/>
          </a:p>
        </p:txBody>
      </p:sp>
      <p:sp>
        <p:nvSpPr>
          <p:cNvPr id="30" name="TextBox 29"/>
          <p:cNvSpPr txBox="1"/>
          <p:nvPr/>
        </p:nvSpPr>
        <p:spPr>
          <a:xfrm>
            <a:off x="6834232" y="5176724"/>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cxnSp>
        <p:nvCxnSpPr>
          <p:cNvPr id="31" name="Straight Arrow Connector 30"/>
          <p:cNvCxnSpPr/>
          <p:nvPr/>
        </p:nvCxnSpPr>
        <p:spPr>
          <a:xfrm flipV="1">
            <a:off x="7149830" y="4617014"/>
            <a:ext cx="0" cy="2756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0"/>
          </p:cNvCxnSpPr>
          <p:nvPr/>
        </p:nvCxnSpPr>
        <p:spPr>
          <a:xfrm flipH="1" flipV="1">
            <a:off x="7138232" y="5027021"/>
            <a:ext cx="2527" cy="14970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682017" y="4703969"/>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sp>
        <p:nvSpPr>
          <p:cNvPr id="34" name="TextBox 33"/>
          <p:cNvSpPr txBox="1"/>
          <p:nvPr/>
        </p:nvSpPr>
        <p:spPr>
          <a:xfrm>
            <a:off x="7497074" y="5377808"/>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35" name="Freeform 34"/>
          <p:cNvSpPr/>
          <p:nvPr/>
        </p:nvSpPr>
        <p:spPr>
          <a:xfrm>
            <a:off x="7659138" y="5279162"/>
            <a:ext cx="279760" cy="102599"/>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7997531" y="5361390"/>
            <a:ext cx="1075921" cy="242505"/>
          </a:xfrm>
          <a:custGeom>
            <a:avLst/>
            <a:gdLst>
              <a:gd name="connsiteX0" fmla="*/ 0 w 710360"/>
              <a:gd name="connsiteY0" fmla="*/ 0 h 226711"/>
              <a:gd name="connsiteX1" fmla="*/ 0 w 710360"/>
              <a:gd name="connsiteY1" fmla="*/ 211597 h 226711"/>
              <a:gd name="connsiteX2" fmla="*/ 710360 w 710360"/>
              <a:gd name="connsiteY2" fmla="*/ 226711 h 226711"/>
            </a:gdLst>
            <a:ahLst/>
            <a:cxnLst>
              <a:cxn ang="0">
                <a:pos x="connsiteX0" y="connsiteY0"/>
              </a:cxn>
              <a:cxn ang="0">
                <a:pos x="connsiteX1" y="connsiteY1"/>
              </a:cxn>
              <a:cxn ang="0">
                <a:pos x="connsiteX2" y="connsiteY2"/>
              </a:cxn>
            </a:cxnLst>
            <a:rect l="l" t="t" r="r" b="b"/>
            <a:pathLst>
              <a:path w="710360" h="226711">
                <a:moveTo>
                  <a:pt x="0" y="0"/>
                </a:moveTo>
                <a:lnTo>
                  <a:pt x="0" y="211597"/>
                </a:lnTo>
                <a:lnTo>
                  <a:pt x="710360" y="226711"/>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3" idx="2"/>
          </p:cNvCxnSpPr>
          <p:nvPr/>
        </p:nvCxnSpPr>
        <p:spPr>
          <a:xfrm flipH="1">
            <a:off x="7981018" y="5073301"/>
            <a:ext cx="7526" cy="156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410131" y="5365576"/>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39" name="Freeform 38"/>
          <p:cNvSpPr/>
          <p:nvPr/>
        </p:nvSpPr>
        <p:spPr>
          <a:xfrm>
            <a:off x="6572194" y="4934354"/>
            <a:ext cx="486137" cy="434066"/>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050909" y="4432346"/>
            <a:ext cx="474810" cy="369332"/>
          </a:xfrm>
          <a:prstGeom prst="rect">
            <a:avLst/>
          </a:prstGeom>
          <a:noFill/>
        </p:spPr>
        <p:txBody>
          <a:bodyPr wrap="none" rtlCol="0">
            <a:spAutoFit/>
          </a:bodyPr>
          <a:lstStyle/>
          <a:p>
            <a:r>
              <a:rPr lang="en-US" i="1" dirty="0"/>
              <a:t>f</a:t>
            </a:r>
            <a:r>
              <a:rPr lang="en-US" i="1" baseline="-25000" dirty="0"/>
              <a:t>1</a:t>
            </a:r>
            <a:r>
              <a:rPr lang="en-US" i="1" dirty="0"/>
              <a:t>()</a:t>
            </a:r>
          </a:p>
        </p:txBody>
      </p:sp>
      <p:sp>
        <p:nvSpPr>
          <p:cNvPr id="41" name="TextBox 40"/>
          <p:cNvSpPr txBox="1"/>
          <p:nvPr/>
        </p:nvSpPr>
        <p:spPr>
          <a:xfrm>
            <a:off x="6308752" y="5008476"/>
            <a:ext cx="461986" cy="369332"/>
          </a:xfrm>
          <a:prstGeom prst="rect">
            <a:avLst/>
          </a:prstGeom>
          <a:noFill/>
        </p:spPr>
        <p:txBody>
          <a:bodyPr wrap="none" rtlCol="0">
            <a:spAutoFit/>
          </a:bodyPr>
          <a:lstStyle/>
          <a:p>
            <a:r>
              <a:rPr lang="en-US" i="1" dirty="0"/>
              <a:t>I</a:t>
            </a:r>
            <a:r>
              <a:rPr lang="en-US" i="1" baseline="-25000" dirty="0"/>
              <a:t>1</a:t>
            </a:r>
            <a:r>
              <a:rPr lang="en-US" i="1" dirty="0"/>
              <a:t>()</a:t>
            </a:r>
          </a:p>
        </p:txBody>
      </p:sp>
      <p:sp>
        <p:nvSpPr>
          <p:cNvPr id="42" name="TextBox 41"/>
          <p:cNvSpPr txBox="1"/>
          <p:nvPr/>
        </p:nvSpPr>
        <p:spPr>
          <a:xfrm>
            <a:off x="7104107" y="4591209"/>
            <a:ext cx="522900" cy="369332"/>
          </a:xfrm>
          <a:prstGeom prst="rect">
            <a:avLst/>
          </a:prstGeom>
          <a:noFill/>
        </p:spPr>
        <p:txBody>
          <a:bodyPr wrap="none" rtlCol="0">
            <a:spAutoFit/>
          </a:bodyPr>
          <a:lstStyle/>
          <a:p>
            <a:r>
              <a:rPr lang="en-US" i="1" dirty="0"/>
              <a:t>u</a:t>
            </a:r>
            <a:r>
              <a:rPr lang="en-US" i="1" baseline="-25000" dirty="0"/>
              <a:t>1</a:t>
            </a:r>
            <a:r>
              <a:rPr lang="en-US" i="1" dirty="0"/>
              <a:t>()</a:t>
            </a:r>
          </a:p>
        </p:txBody>
      </p:sp>
      <p:sp>
        <p:nvSpPr>
          <p:cNvPr id="43" name="TextBox 42"/>
          <p:cNvSpPr txBox="1"/>
          <p:nvPr/>
        </p:nvSpPr>
        <p:spPr>
          <a:xfrm>
            <a:off x="7463163" y="4971501"/>
            <a:ext cx="522900" cy="369332"/>
          </a:xfrm>
          <a:prstGeom prst="rect">
            <a:avLst/>
          </a:prstGeom>
          <a:noFill/>
        </p:spPr>
        <p:txBody>
          <a:bodyPr wrap="none" rtlCol="0">
            <a:spAutoFit/>
          </a:bodyPr>
          <a:lstStyle/>
          <a:p>
            <a:r>
              <a:rPr lang="en-US" i="1" dirty="0"/>
              <a:t>o</a:t>
            </a:r>
            <a:r>
              <a:rPr lang="en-US" i="1" baseline="-25000" dirty="0"/>
              <a:t>1</a:t>
            </a:r>
            <a:r>
              <a:rPr lang="en-US" i="1" dirty="0"/>
              <a:t>()</a:t>
            </a:r>
          </a:p>
        </p:txBody>
      </p:sp>
      <p:sp>
        <p:nvSpPr>
          <p:cNvPr id="44" name="TextBox 43"/>
          <p:cNvSpPr txBox="1"/>
          <p:nvPr/>
        </p:nvSpPr>
        <p:spPr>
          <a:xfrm>
            <a:off x="5634588" y="5151012"/>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45" name="TextBox 44"/>
          <p:cNvSpPr txBox="1"/>
          <p:nvPr/>
        </p:nvSpPr>
        <p:spPr>
          <a:xfrm>
            <a:off x="4923662" y="5151012"/>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cxnSp>
        <p:nvCxnSpPr>
          <p:cNvPr id="49" name="Straight Arrow Connector 48"/>
          <p:cNvCxnSpPr/>
          <p:nvPr/>
        </p:nvCxnSpPr>
        <p:spPr>
          <a:xfrm flipV="1">
            <a:off x="5842331" y="5513770"/>
            <a:ext cx="0" cy="7950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443247" y="5520345"/>
            <a:ext cx="1683" cy="788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098550" y="5520345"/>
            <a:ext cx="0" cy="788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166201" y="5520345"/>
            <a:ext cx="0" cy="788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51" idx="2"/>
            <a:endCxn id="138" idx="2"/>
          </p:cNvCxnSpPr>
          <p:nvPr/>
        </p:nvCxnSpPr>
        <p:spPr>
          <a:xfrm flipH="1">
            <a:off x="2233321" y="2003941"/>
            <a:ext cx="9525" cy="41722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59" idx="2"/>
          </p:cNvCxnSpPr>
          <p:nvPr/>
        </p:nvCxnSpPr>
        <p:spPr>
          <a:xfrm>
            <a:off x="2394934" y="2098779"/>
            <a:ext cx="13085" cy="391044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2242846" y="5518253"/>
            <a:ext cx="1266825" cy="161925"/>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2408019" y="5498166"/>
            <a:ext cx="1523261" cy="542996"/>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p:nvPr/>
        </p:nvCxnSpPr>
        <p:spPr>
          <a:xfrm flipV="1">
            <a:off x="5842331" y="3752638"/>
            <a:ext cx="0" cy="176561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2" idx="2"/>
          </p:cNvCxnSpPr>
          <p:nvPr/>
        </p:nvCxnSpPr>
        <p:spPr>
          <a:xfrm flipH="1" flipV="1">
            <a:off x="5444930" y="3759213"/>
            <a:ext cx="14770" cy="17611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45" idx="2"/>
          </p:cNvCxnSpPr>
          <p:nvPr/>
        </p:nvCxnSpPr>
        <p:spPr>
          <a:xfrm flipV="1">
            <a:off x="5098550" y="3759213"/>
            <a:ext cx="0" cy="17611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3" idx="2"/>
          </p:cNvCxnSpPr>
          <p:nvPr/>
        </p:nvCxnSpPr>
        <p:spPr>
          <a:xfrm flipV="1">
            <a:off x="6166201" y="3759213"/>
            <a:ext cx="0" cy="17545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3244481" y="689949"/>
            <a:ext cx="5292972" cy="1570154"/>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4429051" y="720268"/>
            <a:ext cx="362600" cy="369332"/>
          </a:xfrm>
          <a:prstGeom prst="rect">
            <a:avLst/>
          </a:prstGeom>
          <a:noFill/>
        </p:spPr>
        <p:txBody>
          <a:bodyPr wrap="none" rtlCol="0">
            <a:spAutoFit/>
          </a:bodyPr>
          <a:lstStyle/>
          <a:p>
            <a:r>
              <a:rPr lang="en-US" b="1" dirty="0">
                <a:sym typeface="Symbol"/>
              </a:rPr>
              <a:t></a:t>
            </a:r>
            <a:endParaRPr lang="en-US" b="1" dirty="0"/>
          </a:p>
        </p:txBody>
      </p:sp>
      <p:sp>
        <p:nvSpPr>
          <p:cNvPr id="101" name="TextBox 100"/>
          <p:cNvSpPr txBox="1"/>
          <p:nvPr/>
        </p:nvSpPr>
        <p:spPr>
          <a:xfrm>
            <a:off x="6978289" y="716641"/>
            <a:ext cx="362600" cy="369332"/>
          </a:xfrm>
          <a:prstGeom prst="rect">
            <a:avLst/>
          </a:prstGeom>
          <a:noFill/>
        </p:spPr>
        <p:txBody>
          <a:bodyPr wrap="none" rtlCol="0">
            <a:spAutoFit/>
          </a:bodyPr>
          <a:lstStyle/>
          <a:p>
            <a:r>
              <a:rPr lang="en-US" b="1" dirty="0">
                <a:sym typeface="Symbol"/>
              </a:rPr>
              <a:t></a:t>
            </a:r>
            <a:endParaRPr lang="en-US" b="1" dirty="0"/>
          </a:p>
        </p:txBody>
      </p:sp>
      <p:cxnSp>
        <p:nvCxnSpPr>
          <p:cNvPr id="102" name="Straight Arrow Connector 101"/>
          <p:cNvCxnSpPr/>
          <p:nvPr/>
        </p:nvCxnSpPr>
        <p:spPr>
          <a:xfrm>
            <a:off x="2871496" y="901307"/>
            <a:ext cx="1662655" cy="362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4701769" y="893626"/>
            <a:ext cx="2401260" cy="113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7208265" y="904934"/>
            <a:ext cx="1509664" cy="7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947399" y="872392"/>
            <a:ext cx="0" cy="1975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781112" y="1438335"/>
            <a:ext cx="362600" cy="369332"/>
          </a:xfrm>
          <a:prstGeom prst="rect">
            <a:avLst/>
          </a:prstGeom>
          <a:noFill/>
        </p:spPr>
        <p:txBody>
          <a:bodyPr wrap="none" rtlCol="0">
            <a:spAutoFit/>
          </a:bodyPr>
          <a:lstStyle/>
          <a:p>
            <a:r>
              <a:rPr lang="en-US" b="1" dirty="0">
                <a:sym typeface="Symbol"/>
              </a:rPr>
              <a:t></a:t>
            </a:r>
            <a:endParaRPr lang="en-US" b="1" dirty="0"/>
          </a:p>
        </p:txBody>
      </p:sp>
      <p:cxnSp>
        <p:nvCxnSpPr>
          <p:cNvPr id="107" name="Straight Arrow Connector 106"/>
          <p:cNvCxnSpPr/>
          <p:nvPr/>
        </p:nvCxnSpPr>
        <p:spPr>
          <a:xfrm flipV="1">
            <a:off x="4609669" y="960850"/>
            <a:ext cx="6413" cy="14732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321551" y="1108172"/>
            <a:ext cx="2986501" cy="369332"/>
          </a:xfrm>
          <a:prstGeom prst="rect">
            <a:avLst/>
          </a:prstGeom>
          <a:noFill/>
          <a:ln w="19050">
            <a:solidFill>
              <a:schemeClr val="accent1">
                <a:shade val="95000"/>
                <a:satMod val="105000"/>
              </a:schemeClr>
            </a:solidFill>
          </a:ln>
        </p:spPr>
        <p:txBody>
          <a:bodyPr wrap="square" rtlCol="0">
            <a:spAutoFit/>
          </a:bodyPr>
          <a:lstStyle/>
          <a:p>
            <a:r>
              <a:rPr lang="en-US" dirty="0"/>
              <a:t>                      </a:t>
            </a:r>
            <a:r>
              <a:rPr lang="en-US" dirty="0">
                <a:sym typeface="Symbol"/>
              </a:rPr>
              <a:t></a:t>
            </a:r>
            <a:endParaRPr lang="en-US" dirty="0"/>
          </a:p>
        </p:txBody>
      </p:sp>
      <p:sp>
        <p:nvSpPr>
          <p:cNvPr id="109" name="TextBox 108"/>
          <p:cNvSpPr txBox="1"/>
          <p:nvPr/>
        </p:nvSpPr>
        <p:spPr>
          <a:xfrm>
            <a:off x="3321551" y="1478604"/>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10" name="TextBox 109"/>
          <p:cNvSpPr txBox="1"/>
          <p:nvPr/>
        </p:nvSpPr>
        <p:spPr>
          <a:xfrm>
            <a:off x="3673463" y="1478604"/>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12" name="TextBox 111"/>
          <p:cNvSpPr txBox="1"/>
          <p:nvPr/>
        </p:nvSpPr>
        <p:spPr>
          <a:xfrm>
            <a:off x="5258680" y="1494850"/>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13" name="TextBox 112"/>
          <p:cNvSpPr txBox="1"/>
          <p:nvPr/>
        </p:nvSpPr>
        <p:spPr>
          <a:xfrm>
            <a:off x="5965181" y="1488276"/>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14" name="TextBox 113"/>
          <p:cNvSpPr txBox="1"/>
          <p:nvPr/>
        </p:nvSpPr>
        <p:spPr>
          <a:xfrm>
            <a:off x="6921729" y="1099222"/>
            <a:ext cx="362600" cy="369332"/>
          </a:xfrm>
          <a:prstGeom prst="rect">
            <a:avLst/>
          </a:prstGeom>
          <a:noFill/>
        </p:spPr>
        <p:txBody>
          <a:bodyPr wrap="none" rtlCol="0">
            <a:spAutoFit/>
          </a:bodyPr>
          <a:lstStyle/>
          <a:p>
            <a:r>
              <a:rPr lang="en-US" b="1" dirty="0">
                <a:sym typeface="Symbol"/>
              </a:rPr>
              <a:t></a:t>
            </a:r>
            <a:endParaRPr lang="en-US" b="1" dirty="0"/>
          </a:p>
        </p:txBody>
      </p:sp>
      <p:sp>
        <p:nvSpPr>
          <p:cNvPr id="115" name="TextBox 114"/>
          <p:cNvSpPr txBox="1"/>
          <p:nvPr/>
        </p:nvSpPr>
        <p:spPr>
          <a:xfrm>
            <a:off x="6808100" y="1520562"/>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cxnSp>
        <p:nvCxnSpPr>
          <p:cNvPr id="116" name="Straight Arrow Connector 115"/>
          <p:cNvCxnSpPr/>
          <p:nvPr/>
        </p:nvCxnSpPr>
        <p:spPr>
          <a:xfrm flipV="1">
            <a:off x="7123698" y="960852"/>
            <a:ext cx="0" cy="2756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15" idx="0"/>
          </p:cNvCxnSpPr>
          <p:nvPr/>
        </p:nvCxnSpPr>
        <p:spPr>
          <a:xfrm flipH="1" flipV="1">
            <a:off x="7112100" y="1370859"/>
            <a:ext cx="2527" cy="14970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655885" y="1047807"/>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sp>
        <p:nvSpPr>
          <p:cNvPr id="119" name="TextBox 118"/>
          <p:cNvSpPr txBox="1"/>
          <p:nvPr/>
        </p:nvSpPr>
        <p:spPr>
          <a:xfrm>
            <a:off x="7470942" y="1721646"/>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120" name="Freeform 119"/>
          <p:cNvSpPr/>
          <p:nvPr/>
        </p:nvSpPr>
        <p:spPr>
          <a:xfrm>
            <a:off x="7633006" y="1623000"/>
            <a:ext cx="279760" cy="102599"/>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7971399" y="1655298"/>
            <a:ext cx="882259" cy="287574"/>
          </a:xfrm>
          <a:custGeom>
            <a:avLst/>
            <a:gdLst>
              <a:gd name="connsiteX0" fmla="*/ 0 w 710360"/>
              <a:gd name="connsiteY0" fmla="*/ 0 h 226711"/>
              <a:gd name="connsiteX1" fmla="*/ 0 w 710360"/>
              <a:gd name="connsiteY1" fmla="*/ 211597 h 226711"/>
              <a:gd name="connsiteX2" fmla="*/ 710360 w 710360"/>
              <a:gd name="connsiteY2" fmla="*/ 226711 h 226711"/>
            </a:gdLst>
            <a:ahLst/>
            <a:cxnLst>
              <a:cxn ang="0">
                <a:pos x="connsiteX0" y="connsiteY0"/>
              </a:cxn>
              <a:cxn ang="0">
                <a:pos x="connsiteX1" y="connsiteY1"/>
              </a:cxn>
              <a:cxn ang="0">
                <a:pos x="connsiteX2" y="connsiteY2"/>
              </a:cxn>
            </a:cxnLst>
            <a:rect l="l" t="t" r="r" b="b"/>
            <a:pathLst>
              <a:path w="710360" h="226711">
                <a:moveTo>
                  <a:pt x="0" y="0"/>
                </a:moveTo>
                <a:lnTo>
                  <a:pt x="0" y="211597"/>
                </a:lnTo>
                <a:lnTo>
                  <a:pt x="710360" y="226711"/>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p:cNvCxnSpPr>
            <a:stCxn id="118" idx="2"/>
          </p:cNvCxnSpPr>
          <p:nvPr/>
        </p:nvCxnSpPr>
        <p:spPr>
          <a:xfrm flipH="1">
            <a:off x="7954886" y="1417139"/>
            <a:ext cx="7526" cy="156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6383999" y="1709414"/>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124" name="Freeform 123"/>
          <p:cNvSpPr/>
          <p:nvPr/>
        </p:nvSpPr>
        <p:spPr>
          <a:xfrm>
            <a:off x="6546062" y="1278192"/>
            <a:ext cx="486137" cy="434066"/>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4024777" y="776184"/>
            <a:ext cx="474810" cy="369332"/>
          </a:xfrm>
          <a:prstGeom prst="rect">
            <a:avLst/>
          </a:prstGeom>
          <a:noFill/>
        </p:spPr>
        <p:txBody>
          <a:bodyPr wrap="none" rtlCol="0">
            <a:spAutoFit/>
          </a:bodyPr>
          <a:lstStyle/>
          <a:p>
            <a:r>
              <a:rPr lang="en-US" i="1" dirty="0"/>
              <a:t>f</a:t>
            </a:r>
            <a:r>
              <a:rPr lang="en-US" i="1" baseline="-25000" dirty="0"/>
              <a:t>1</a:t>
            </a:r>
            <a:r>
              <a:rPr lang="en-US" i="1" dirty="0"/>
              <a:t>()</a:t>
            </a:r>
          </a:p>
        </p:txBody>
      </p:sp>
      <p:sp>
        <p:nvSpPr>
          <p:cNvPr id="126" name="TextBox 125"/>
          <p:cNvSpPr txBox="1"/>
          <p:nvPr/>
        </p:nvSpPr>
        <p:spPr>
          <a:xfrm>
            <a:off x="6282620" y="1352314"/>
            <a:ext cx="461986" cy="369332"/>
          </a:xfrm>
          <a:prstGeom prst="rect">
            <a:avLst/>
          </a:prstGeom>
          <a:noFill/>
        </p:spPr>
        <p:txBody>
          <a:bodyPr wrap="none" rtlCol="0">
            <a:spAutoFit/>
          </a:bodyPr>
          <a:lstStyle/>
          <a:p>
            <a:r>
              <a:rPr lang="en-US" i="1" dirty="0"/>
              <a:t>I</a:t>
            </a:r>
            <a:r>
              <a:rPr lang="en-US" i="1" baseline="-25000" dirty="0"/>
              <a:t>1</a:t>
            </a:r>
            <a:r>
              <a:rPr lang="en-US" i="1" dirty="0"/>
              <a:t>()</a:t>
            </a:r>
          </a:p>
        </p:txBody>
      </p:sp>
      <p:sp>
        <p:nvSpPr>
          <p:cNvPr id="127" name="TextBox 126"/>
          <p:cNvSpPr txBox="1"/>
          <p:nvPr/>
        </p:nvSpPr>
        <p:spPr>
          <a:xfrm>
            <a:off x="7077975" y="935047"/>
            <a:ext cx="522900" cy="369332"/>
          </a:xfrm>
          <a:prstGeom prst="rect">
            <a:avLst/>
          </a:prstGeom>
          <a:noFill/>
        </p:spPr>
        <p:txBody>
          <a:bodyPr wrap="none" rtlCol="0">
            <a:spAutoFit/>
          </a:bodyPr>
          <a:lstStyle/>
          <a:p>
            <a:r>
              <a:rPr lang="en-US" i="1" dirty="0"/>
              <a:t>u</a:t>
            </a:r>
            <a:r>
              <a:rPr lang="en-US" i="1" baseline="-25000" dirty="0"/>
              <a:t>1</a:t>
            </a:r>
            <a:r>
              <a:rPr lang="en-US" i="1" dirty="0"/>
              <a:t>()</a:t>
            </a:r>
          </a:p>
        </p:txBody>
      </p:sp>
      <p:sp>
        <p:nvSpPr>
          <p:cNvPr id="128" name="TextBox 127"/>
          <p:cNvSpPr txBox="1"/>
          <p:nvPr/>
        </p:nvSpPr>
        <p:spPr>
          <a:xfrm>
            <a:off x="7437031" y="1315339"/>
            <a:ext cx="522900" cy="369332"/>
          </a:xfrm>
          <a:prstGeom prst="rect">
            <a:avLst/>
          </a:prstGeom>
          <a:noFill/>
        </p:spPr>
        <p:txBody>
          <a:bodyPr wrap="none" rtlCol="0">
            <a:spAutoFit/>
          </a:bodyPr>
          <a:lstStyle/>
          <a:p>
            <a:r>
              <a:rPr lang="en-US" i="1" dirty="0"/>
              <a:t>o</a:t>
            </a:r>
            <a:r>
              <a:rPr lang="en-US" i="1" baseline="-25000" dirty="0"/>
              <a:t>1</a:t>
            </a:r>
            <a:r>
              <a:rPr lang="en-US" i="1" dirty="0"/>
              <a:t>()</a:t>
            </a:r>
          </a:p>
        </p:txBody>
      </p:sp>
      <p:sp>
        <p:nvSpPr>
          <p:cNvPr id="129" name="TextBox 128"/>
          <p:cNvSpPr txBox="1"/>
          <p:nvPr/>
        </p:nvSpPr>
        <p:spPr>
          <a:xfrm>
            <a:off x="5608456" y="1494850"/>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30" name="TextBox 129"/>
          <p:cNvSpPr txBox="1"/>
          <p:nvPr/>
        </p:nvSpPr>
        <p:spPr>
          <a:xfrm>
            <a:off x="4897530" y="1494850"/>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cxnSp>
        <p:nvCxnSpPr>
          <p:cNvPr id="131" name="Straight Arrow Connector 130"/>
          <p:cNvCxnSpPr/>
          <p:nvPr/>
        </p:nvCxnSpPr>
        <p:spPr>
          <a:xfrm flipH="1" flipV="1">
            <a:off x="5842331" y="1864182"/>
            <a:ext cx="1" cy="19207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endCxn id="112" idx="2"/>
          </p:cNvCxnSpPr>
          <p:nvPr/>
        </p:nvCxnSpPr>
        <p:spPr>
          <a:xfrm flipH="1" flipV="1">
            <a:off x="5433568" y="1864182"/>
            <a:ext cx="36539" cy="193390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H="1" flipV="1">
            <a:off x="4729345" y="1840904"/>
            <a:ext cx="37349" cy="20196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endCxn id="113" idx="2"/>
          </p:cNvCxnSpPr>
          <p:nvPr/>
        </p:nvCxnSpPr>
        <p:spPr>
          <a:xfrm flipH="1" flipV="1">
            <a:off x="6140069" y="1857608"/>
            <a:ext cx="26132" cy="18950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5" name="Freeform 134"/>
          <p:cNvSpPr/>
          <p:nvPr/>
        </p:nvSpPr>
        <p:spPr>
          <a:xfrm>
            <a:off x="2452072" y="1957031"/>
            <a:ext cx="6379534" cy="452083"/>
          </a:xfrm>
          <a:custGeom>
            <a:avLst/>
            <a:gdLst>
              <a:gd name="connsiteX0" fmla="*/ 6200775 w 6200775"/>
              <a:gd name="connsiteY0" fmla="*/ 0 h 238125"/>
              <a:gd name="connsiteX1" fmla="*/ 6191250 w 6200775"/>
              <a:gd name="connsiteY1" fmla="*/ 190500 h 238125"/>
              <a:gd name="connsiteX2" fmla="*/ 0 w 6200775"/>
              <a:gd name="connsiteY2" fmla="*/ 238125 h 238125"/>
              <a:gd name="connsiteX3" fmla="*/ 28575 w 6200775"/>
              <a:gd name="connsiteY3" fmla="*/ 238125 h 238125"/>
            </a:gdLst>
            <a:ahLst/>
            <a:cxnLst>
              <a:cxn ang="0">
                <a:pos x="connsiteX0" y="connsiteY0"/>
              </a:cxn>
              <a:cxn ang="0">
                <a:pos x="connsiteX1" y="connsiteY1"/>
              </a:cxn>
              <a:cxn ang="0">
                <a:pos x="connsiteX2" y="connsiteY2"/>
              </a:cxn>
              <a:cxn ang="0">
                <a:pos x="connsiteX3" y="connsiteY3"/>
              </a:cxn>
            </a:cxnLst>
            <a:rect l="l" t="t" r="r" b="b"/>
            <a:pathLst>
              <a:path w="6200775" h="238125">
                <a:moveTo>
                  <a:pt x="6200775" y="0"/>
                </a:moveTo>
                <a:lnTo>
                  <a:pt x="6191250" y="190500"/>
                </a:lnTo>
                <a:lnTo>
                  <a:pt x="0" y="238125"/>
                </a:lnTo>
                <a:lnTo>
                  <a:pt x="28575" y="238125"/>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2233321" y="5606578"/>
            <a:ext cx="6791476" cy="587949"/>
          </a:xfrm>
          <a:custGeom>
            <a:avLst/>
            <a:gdLst>
              <a:gd name="connsiteX0" fmla="*/ 6477000 w 6496050"/>
              <a:gd name="connsiteY0" fmla="*/ 0 h 609600"/>
              <a:gd name="connsiteX1" fmla="*/ 6496050 w 6496050"/>
              <a:gd name="connsiteY1" fmla="*/ 609600 h 609600"/>
              <a:gd name="connsiteX2" fmla="*/ 0 w 6496050"/>
              <a:gd name="connsiteY2" fmla="*/ 590550 h 609600"/>
            </a:gdLst>
            <a:ahLst/>
            <a:cxnLst>
              <a:cxn ang="0">
                <a:pos x="connsiteX0" y="connsiteY0"/>
              </a:cxn>
              <a:cxn ang="0">
                <a:pos x="connsiteX1" y="connsiteY1"/>
              </a:cxn>
              <a:cxn ang="0">
                <a:pos x="connsiteX2" y="connsiteY2"/>
              </a:cxn>
            </a:cxnLst>
            <a:rect l="l" t="t" r="r" b="b"/>
            <a:pathLst>
              <a:path w="6496050" h="609600">
                <a:moveTo>
                  <a:pt x="6477000" y="0"/>
                </a:moveTo>
                <a:lnTo>
                  <a:pt x="6496050" y="609600"/>
                </a:lnTo>
                <a:lnTo>
                  <a:pt x="0" y="59055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2242846" y="1851541"/>
            <a:ext cx="1266825" cy="161925"/>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2393390" y="1840904"/>
            <a:ext cx="1460804" cy="314325"/>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flipV="1">
            <a:off x="8832259" y="689949"/>
            <a:ext cx="21399" cy="12688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V="1">
            <a:off x="9012734" y="610291"/>
            <a:ext cx="12062" cy="50114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4551377" y="6266911"/>
            <a:ext cx="2502608" cy="369332"/>
          </a:xfrm>
          <a:prstGeom prst="rect">
            <a:avLst/>
          </a:prstGeom>
          <a:noFill/>
        </p:spPr>
        <p:txBody>
          <a:bodyPr wrap="none" rtlCol="0">
            <a:spAutoFit/>
          </a:bodyPr>
          <a:lstStyle/>
          <a:p>
            <a:r>
              <a:rPr lang="en-US" dirty="0"/>
              <a:t>x</a:t>
            </a:r>
            <a:r>
              <a:rPr lang="en-US" baseline="-25000" dirty="0"/>
              <a:t>1</a:t>
            </a:r>
            <a:r>
              <a:rPr lang="en-US" dirty="0"/>
              <a:t>   x</a:t>
            </a:r>
            <a:r>
              <a:rPr lang="en-US" baseline="-25000" dirty="0"/>
              <a:t>2</a:t>
            </a:r>
            <a:r>
              <a:rPr lang="en-US" dirty="0"/>
              <a:t>    x</a:t>
            </a:r>
            <a:r>
              <a:rPr lang="en-US" baseline="-25000" dirty="0"/>
              <a:t>3</a:t>
            </a:r>
            <a:r>
              <a:rPr lang="en-US" dirty="0"/>
              <a:t>   x</a:t>
            </a:r>
            <a:r>
              <a:rPr lang="en-US" baseline="-25000" dirty="0"/>
              <a:t>4</a:t>
            </a:r>
            <a:r>
              <a:rPr lang="en-US" dirty="0"/>
              <a:t> </a:t>
            </a:r>
            <a:r>
              <a:rPr lang="en-US" dirty="0" err="1"/>
              <a:t>x</a:t>
            </a:r>
            <a:r>
              <a:rPr lang="en-US" baseline="-25000" dirty="0" err="1"/>
              <a:t>n</a:t>
            </a:r>
            <a:r>
              <a:rPr lang="en-US" baseline="-25000" dirty="0"/>
              <a:t>=5    </a:t>
            </a:r>
            <a:r>
              <a:rPr lang="en-US" dirty="0"/>
              <a:t> input</a:t>
            </a:r>
          </a:p>
        </p:txBody>
      </p:sp>
      <p:sp>
        <p:nvSpPr>
          <p:cNvPr id="195" name="TextBox 194"/>
          <p:cNvSpPr txBox="1"/>
          <p:nvPr/>
        </p:nvSpPr>
        <p:spPr>
          <a:xfrm>
            <a:off x="8545573" y="4655232"/>
            <a:ext cx="617477" cy="369332"/>
          </a:xfrm>
          <a:prstGeom prst="rect">
            <a:avLst/>
          </a:prstGeom>
          <a:noFill/>
        </p:spPr>
        <p:txBody>
          <a:bodyPr wrap="none" rtlCol="0">
            <a:spAutoFit/>
          </a:bodyPr>
          <a:lstStyle/>
          <a:p>
            <a:r>
              <a:rPr lang="en-US" dirty="0"/>
              <a:t>C</a:t>
            </a:r>
            <a:r>
              <a:rPr lang="en-US" baseline="-25000" dirty="0"/>
              <a:t>t</a:t>
            </a:r>
            <a:r>
              <a:rPr lang="en-US" dirty="0"/>
              <a:t>(1)</a:t>
            </a:r>
          </a:p>
        </p:txBody>
      </p:sp>
      <p:sp>
        <p:nvSpPr>
          <p:cNvPr id="196" name="TextBox 195"/>
          <p:cNvSpPr txBox="1"/>
          <p:nvPr/>
        </p:nvSpPr>
        <p:spPr>
          <a:xfrm>
            <a:off x="8517626" y="5220403"/>
            <a:ext cx="613758" cy="369332"/>
          </a:xfrm>
          <a:prstGeom prst="rect">
            <a:avLst/>
          </a:prstGeom>
          <a:noFill/>
        </p:spPr>
        <p:txBody>
          <a:bodyPr wrap="none" rtlCol="0">
            <a:spAutoFit/>
          </a:bodyPr>
          <a:lstStyle/>
          <a:p>
            <a:r>
              <a:rPr lang="en-US" dirty="0" err="1"/>
              <a:t>h</a:t>
            </a:r>
            <a:r>
              <a:rPr lang="en-US" baseline="-25000" dirty="0" err="1"/>
              <a:t>t</a:t>
            </a:r>
            <a:r>
              <a:rPr lang="en-US" dirty="0"/>
              <a:t>(1)</a:t>
            </a:r>
          </a:p>
        </p:txBody>
      </p:sp>
      <p:sp>
        <p:nvSpPr>
          <p:cNvPr id="197" name="TextBox 196"/>
          <p:cNvSpPr txBox="1"/>
          <p:nvPr/>
        </p:nvSpPr>
        <p:spPr>
          <a:xfrm>
            <a:off x="1402255" y="5410715"/>
            <a:ext cx="738792" cy="369332"/>
          </a:xfrm>
          <a:prstGeom prst="rect">
            <a:avLst/>
          </a:prstGeom>
          <a:noFill/>
        </p:spPr>
        <p:txBody>
          <a:bodyPr wrap="none" rtlCol="0">
            <a:spAutoFit/>
          </a:bodyPr>
          <a:lstStyle/>
          <a:p>
            <a:r>
              <a:rPr lang="en-US" dirty="0"/>
              <a:t>h</a:t>
            </a:r>
            <a:r>
              <a:rPr lang="en-US" baseline="-25000" dirty="0"/>
              <a:t>t-1</a:t>
            </a:r>
            <a:r>
              <a:rPr lang="en-US" dirty="0"/>
              <a:t>(1)</a:t>
            </a:r>
          </a:p>
        </p:txBody>
      </p:sp>
      <p:sp>
        <p:nvSpPr>
          <p:cNvPr id="137" name="TextBox 136"/>
          <p:cNvSpPr txBox="1"/>
          <p:nvPr/>
        </p:nvSpPr>
        <p:spPr>
          <a:xfrm>
            <a:off x="7741381" y="228682"/>
            <a:ext cx="1370953" cy="369332"/>
          </a:xfrm>
          <a:prstGeom prst="rect">
            <a:avLst/>
          </a:prstGeom>
          <a:noFill/>
        </p:spPr>
        <p:txBody>
          <a:bodyPr wrap="none" rtlCol="0">
            <a:spAutoFit/>
          </a:bodyPr>
          <a:lstStyle/>
          <a:p>
            <a:r>
              <a:rPr lang="en-US" dirty="0"/>
              <a:t>To next layer</a:t>
            </a:r>
          </a:p>
        </p:txBody>
      </p:sp>
      <p:sp>
        <p:nvSpPr>
          <p:cNvPr id="139" name="TextBox 138"/>
          <p:cNvSpPr txBox="1"/>
          <p:nvPr/>
        </p:nvSpPr>
        <p:spPr>
          <a:xfrm>
            <a:off x="7938898" y="1217"/>
            <a:ext cx="1183914" cy="369332"/>
          </a:xfrm>
          <a:prstGeom prst="rect">
            <a:avLst/>
          </a:prstGeom>
          <a:noFill/>
        </p:spPr>
        <p:txBody>
          <a:bodyPr wrap="none" rtlCol="0">
            <a:spAutoFit/>
          </a:bodyPr>
          <a:lstStyle/>
          <a:p>
            <a:r>
              <a:rPr lang="en-US" dirty="0"/>
              <a:t>       h</a:t>
            </a:r>
            <a:r>
              <a:rPr lang="en-US" baseline="-25000" dirty="0"/>
              <a:t>t</a:t>
            </a:r>
            <a:r>
              <a:rPr lang="en-US" dirty="0"/>
              <a:t>2 h</a:t>
            </a:r>
            <a:r>
              <a:rPr lang="en-US" baseline="-25000" dirty="0"/>
              <a:t>t</a:t>
            </a:r>
            <a:r>
              <a:rPr lang="en-US" dirty="0"/>
              <a:t>1</a:t>
            </a:r>
          </a:p>
        </p:txBody>
      </p:sp>
      <p:sp>
        <p:nvSpPr>
          <p:cNvPr id="141" name="TextBox 140"/>
          <p:cNvSpPr txBox="1"/>
          <p:nvPr/>
        </p:nvSpPr>
        <p:spPr>
          <a:xfrm>
            <a:off x="8240553" y="1630068"/>
            <a:ext cx="613758" cy="369332"/>
          </a:xfrm>
          <a:prstGeom prst="rect">
            <a:avLst/>
          </a:prstGeom>
          <a:noFill/>
        </p:spPr>
        <p:txBody>
          <a:bodyPr wrap="none" rtlCol="0">
            <a:spAutoFit/>
          </a:bodyPr>
          <a:lstStyle/>
          <a:p>
            <a:r>
              <a:rPr lang="en-US" dirty="0" err="1"/>
              <a:t>h</a:t>
            </a:r>
            <a:r>
              <a:rPr lang="en-US" baseline="-25000" dirty="0" err="1"/>
              <a:t>t</a:t>
            </a:r>
            <a:r>
              <a:rPr lang="en-US" dirty="0"/>
              <a:t>(3)</a:t>
            </a:r>
          </a:p>
        </p:txBody>
      </p:sp>
      <p:sp>
        <p:nvSpPr>
          <p:cNvPr id="142" name="TextBox 141"/>
          <p:cNvSpPr txBox="1"/>
          <p:nvPr/>
        </p:nvSpPr>
        <p:spPr>
          <a:xfrm>
            <a:off x="8267959" y="922089"/>
            <a:ext cx="617477" cy="369332"/>
          </a:xfrm>
          <a:prstGeom prst="rect">
            <a:avLst/>
          </a:prstGeom>
          <a:noFill/>
        </p:spPr>
        <p:txBody>
          <a:bodyPr wrap="none" rtlCol="0">
            <a:spAutoFit/>
          </a:bodyPr>
          <a:lstStyle/>
          <a:p>
            <a:r>
              <a:rPr lang="en-US" dirty="0"/>
              <a:t>C</a:t>
            </a:r>
            <a:r>
              <a:rPr lang="en-US" baseline="-25000" dirty="0"/>
              <a:t>t</a:t>
            </a:r>
            <a:r>
              <a:rPr lang="en-US" dirty="0"/>
              <a:t>(2)</a:t>
            </a:r>
          </a:p>
        </p:txBody>
      </p:sp>
      <p:sp>
        <p:nvSpPr>
          <p:cNvPr id="143" name="TextBox 142"/>
          <p:cNvSpPr txBox="1"/>
          <p:nvPr/>
        </p:nvSpPr>
        <p:spPr>
          <a:xfrm>
            <a:off x="2277504" y="760818"/>
            <a:ext cx="742511" cy="369332"/>
          </a:xfrm>
          <a:prstGeom prst="rect">
            <a:avLst/>
          </a:prstGeom>
          <a:noFill/>
        </p:spPr>
        <p:txBody>
          <a:bodyPr wrap="none" rtlCol="0">
            <a:spAutoFit/>
          </a:bodyPr>
          <a:lstStyle/>
          <a:p>
            <a:r>
              <a:rPr lang="en-US" dirty="0"/>
              <a:t>C</a:t>
            </a:r>
            <a:r>
              <a:rPr lang="en-US" baseline="-25000" dirty="0"/>
              <a:t>t-1</a:t>
            </a:r>
            <a:r>
              <a:rPr lang="en-US" dirty="0"/>
              <a:t>(2)</a:t>
            </a:r>
          </a:p>
        </p:txBody>
      </p:sp>
      <p:cxnSp>
        <p:nvCxnSpPr>
          <p:cNvPr id="144" name="Straight Arrow Connector 143"/>
          <p:cNvCxnSpPr/>
          <p:nvPr/>
        </p:nvCxnSpPr>
        <p:spPr>
          <a:xfrm flipV="1">
            <a:off x="4778201" y="5557371"/>
            <a:ext cx="0" cy="788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4591806" y="5159051"/>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46" name="TextBox 145"/>
          <p:cNvSpPr txBox="1"/>
          <p:nvPr/>
        </p:nvSpPr>
        <p:spPr>
          <a:xfrm>
            <a:off x="4544262" y="1481954"/>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cxnSp>
        <p:nvCxnSpPr>
          <p:cNvPr id="147" name="Straight Arrow Connector 146"/>
          <p:cNvCxnSpPr/>
          <p:nvPr/>
        </p:nvCxnSpPr>
        <p:spPr>
          <a:xfrm flipH="1" flipV="1">
            <a:off x="5053347" y="1877078"/>
            <a:ext cx="26132" cy="18950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V="1">
            <a:off x="4766694" y="3860583"/>
            <a:ext cx="0" cy="17611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3001454" y="484592"/>
            <a:ext cx="5686249" cy="401233"/>
          </a:xfrm>
          <a:custGeom>
            <a:avLst/>
            <a:gdLst>
              <a:gd name="connsiteX0" fmla="*/ 5685346 w 5686249"/>
              <a:gd name="connsiteY0" fmla="*/ 401233 h 401233"/>
              <a:gd name="connsiteX1" fmla="*/ 5170996 w 5686249"/>
              <a:gd name="connsiteY1" fmla="*/ 29758 h 401233"/>
              <a:gd name="connsiteX2" fmla="*/ 2542096 w 5686249"/>
              <a:gd name="connsiteY2" fmla="*/ 29758 h 401233"/>
              <a:gd name="connsiteX3" fmla="*/ 313246 w 5686249"/>
              <a:gd name="connsiteY3" fmla="*/ 86908 h 401233"/>
              <a:gd name="connsiteX4" fmla="*/ 27496 w 5686249"/>
              <a:gd name="connsiteY4" fmla="*/ 315508 h 401233"/>
              <a:gd name="connsiteX5" fmla="*/ 27496 w 5686249"/>
              <a:gd name="connsiteY5" fmla="*/ 401233 h 40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6249" h="401233">
                <a:moveTo>
                  <a:pt x="5685346" y="401233"/>
                </a:moveTo>
                <a:cubicBezTo>
                  <a:pt x="5690108" y="246451"/>
                  <a:pt x="5694871" y="91670"/>
                  <a:pt x="5170996" y="29758"/>
                </a:cubicBezTo>
                <a:cubicBezTo>
                  <a:pt x="4647121" y="-32154"/>
                  <a:pt x="3351721" y="20233"/>
                  <a:pt x="2542096" y="29758"/>
                </a:cubicBezTo>
                <a:cubicBezTo>
                  <a:pt x="1732471" y="39283"/>
                  <a:pt x="732346" y="39283"/>
                  <a:pt x="313246" y="86908"/>
                </a:cubicBezTo>
                <a:cubicBezTo>
                  <a:pt x="-105854" y="134533"/>
                  <a:pt x="75121" y="263120"/>
                  <a:pt x="27496" y="315508"/>
                </a:cubicBezTo>
                <a:cubicBezTo>
                  <a:pt x="-20129" y="367895"/>
                  <a:pt x="3683" y="384564"/>
                  <a:pt x="27496" y="401233"/>
                </a:cubicBezTo>
              </a:path>
            </a:pathLst>
          </a:custGeom>
          <a:noFill/>
          <a:ln>
            <a:prstDash val="sysDot"/>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154204" y="4152610"/>
            <a:ext cx="5686249" cy="401233"/>
          </a:xfrm>
          <a:custGeom>
            <a:avLst/>
            <a:gdLst>
              <a:gd name="connsiteX0" fmla="*/ 5685346 w 5686249"/>
              <a:gd name="connsiteY0" fmla="*/ 401233 h 401233"/>
              <a:gd name="connsiteX1" fmla="*/ 5170996 w 5686249"/>
              <a:gd name="connsiteY1" fmla="*/ 29758 h 401233"/>
              <a:gd name="connsiteX2" fmla="*/ 2542096 w 5686249"/>
              <a:gd name="connsiteY2" fmla="*/ 29758 h 401233"/>
              <a:gd name="connsiteX3" fmla="*/ 313246 w 5686249"/>
              <a:gd name="connsiteY3" fmla="*/ 86908 h 401233"/>
              <a:gd name="connsiteX4" fmla="*/ 27496 w 5686249"/>
              <a:gd name="connsiteY4" fmla="*/ 315508 h 401233"/>
              <a:gd name="connsiteX5" fmla="*/ 27496 w 5686249"/>
              <a:gd name="connsiteY5" fmla="*/ 401233 h 40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6249" h="401233">
                <a:moveTo>
                  <a:pt x="5685346" y="401233"/>
                </a:moveTo>
                <a:cubicBezTo>
                  <a:pt x="5690108" y="246451"/>
                  <a:pt x="5694871" y="91670"/>
                  <a:pt x="5170996" y="29758"/>
                </a:cubicBezTo>
                <a:cubicBezTo>
                  <a:pt x="4647121" y="-32154"/>
                  <a:pt x="3351721" y="20233"/>
                  <a:pt x="2542096" y="29758"/>
                </a:cubicBezTo>
                <a:cubicBezTo>
                  <a:pt x="1732471" y="39283"/>
                  <a:pt x="732346" y="39283"/>
                  <a:pt x="313246" y="86908"/>
                </a:cubicBezTo>
                <a:cubicBezTo>
                  <a:pt x="-105854" y="134533"/>
                  <a:pt x="75121" y="263120"/>
                  <a:pt x="27496" y="315508"/>
                </a:cubicBezTo>
                <a:cubicBezTo>
                  <a:pt x="-20129" y="367895"/>
                  <a:pt x="3683" y="384564"/>
                  <a:pt x="27496" y="401233"/>
                </a:cubicBezTo>
              </a:path>
            </a:pathLst>
          </a:custGeom>
          <a:noFill/>
          <a:ln>
            <a:prstDash val="sysDot"/>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66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F54CE-1F39-40D2-9A45-225EF5BC6DFF}"/>
              </a:ext>
            </a:extLst>
          </p:cNvPr>
          <p:cNvSpPr>
            <a:spLocks noGrp="1"/>
          </p:cNvSpPr>
          <p:nvPr>
            <p:ph type="title"/>
          </p:nvPr>
        </p:nvSpPr>
        <p:spPr/>
        <p:txBody>
          <a:bodyPr>
            <a:normAutofit fontScale="90000"/>
          </a:bodyPr>
          <a:lstStyle/>
          <a:p>
            <a:r>
              <a:rPr lang="en-US" dirty="0"/>
              <a:t>Define weights</a:t>
            </a:r>
            <a:br>
              <a:rPr lang="en-US" dirty="0"/>
            </a:br>
            <a:r>
              <a:rPr lang="en-US" dirty="0"/>
              <a:t> </a:t>
            </a:r>
            <a:r>
              <a:rPr lang="en-US" dirty="0" err="1"/>
              <a:t>whx</a:t>
            </a:r>
            <a:r>
              <a:rPr lang="en-US" dirty="0"/>
              <a:t>, </a:t>
            </a:r>
            <a:r>
              <a:rPr lang="en-US" dirty="0" err="1"/>
              <a:t>whh</a:t>
            </a:r>
            <a:r>
              <a:rPr lang="en-US" dirty="0"/>
              <a:t>, why</a:t>
            </a:r>
          </a:p>
        </p:txBody>
      </p:sp>
      <p:sp>
        <p:nvSpPr>
          <p:cNvPr id="3" name="Content Placeholder 2">
            <a:extLst>
              <a:ext uri="{FF2B5EF4-FFF2-40B4-BE49-F238E27FC236}">
                <a16:creationId xmlns:a16="http://schemas.microsoft.com/office/drawing/2014/main" id="{D9BFA890-AB6B-4F1C-9C1F-2A84C9C40306}"/>
              </a:ext>
            </a:extLst>
          </p:cNvPr>
          <p:cNvSpPr>
            <a:spLocks noGrp="1"/>
          </p:cNvSpPr>
          <p:nvPr>
            <p:ph idx="1"/>
          </p:nvPr>
        </p:nvSpPr>
        <p:spPr/>
        <p:txBody>
          <a:bodyPr/>
          <a:lstStyle/>
          <a:p>
            <a:r>
              <a:rPr lang="en-US" dirty="0"/>
              <a:t> </a:t>
            </a:r>
          </a:p>
        </p:txBody>
      </p:sp>
      <p:sp>
        <p:nvSpPr>
          <p:cNvPr id="4" name="Footer Placeholder 3">
            <a:extLst>
              <a:ext uri="{FF2B5EF4-FFF2-40B4-BE49-F238E27FC236}">
                <a16:creationId xmlns:a16="http://schemas.microsoft.com/office/drawing/2014/main" id="{93CF809E-BCC5-43DC-AD82-12E250DEEA17}"/>
              </a:ext>
            </a:extLst>
          </p:cNvPr>
          <p:cNvSpPr>
            <a:spLocks noGrp="1"/>
          </p:cNvSpPr>
          <p:nvPr>
            <p:ph type="ftr" sz="quarter" idx="11"/>
          </p:nvPr>
        </p:nvSpPr>
        <p:spPr>
          <a:xfrm>
            <a:off x="2690297" y="6359276"/>
            <a:ext cx="2895600" cy="365125"/>
          </a:xfrm>
        </p:spPr>
        <p:txBody>
          <a:bodyPr/>
          <a:lstStyle/>
          <a:p>
            <a:r>
              <a:rPr lang="en-US"/>
              <a:t>RNN &amp; LSTM v2.a</a:t>
            </a:r>
          </a:p>
        </p:txBody>
      </p:sp>
      <p:sp>
        <p:nvSpPr>
          <p:cNvPr id="5" name="Slide Number Placeholder 4">
            <a:extLst>
              <a:ext uri="{FF2B5EF4-FFF2-40B4-BE49-F238E27FC236}">
                <a16:creationId xmlns:a16="http://schemas.microsoft.com/office/drawing/2014/main" id="{CF276B3E-D096-4AAF-B5D2-468FB063FFC0}"/>
              </a:ext>
            </a:extLst>
          </p:cNvPr>
          <p:cNvSpPr>
            <a:spLocks noGrp="1"/>
          </p:cNvSpPr>
          <p:nvPr>
            <p:ph type="sldNum" sz="quarter" idx="12"/>
          </p:nvPr>
        </p:nvSpPr>
        <p:spPr>
          <a:xfrm>
            <a:off x="6453704" y="6305357"/>
            <a:ext cx="2133600" cy="365125"/>
          </a:xfrm>
        </p:spPr>
        <p:txBody>
          <a:bodyPr/>
          <a:lstStyle/>
          <a:p>
            <a:fld id="{7C12A529-2220-4038-9210-A21DB7BAEFCE}" type="slidenum">
              <a:rPr lang="en-US" smtClean="0"/>
              <a:t>13</a:t>
            </a:fld>
            <a:endParaRPr lang="en-US"/>
          </a:p>
        </p:txBody>
      </p:sp>
      <p:graphicFrame>
        <p:nvGraphicFramePr>
          <p:cNvPr id="6" name="Table 10">
            <a:extLst>
              <a:ext uri="{FF2B5EF4-FFF2-40B4-BE49-F238E27FC236}">
                <a16:creationId xmlns:a16="http://schemas.microsoft.com/office/drawing/2014/main" id="{679A7645-9B91-456D-91ED-6D4A1224CFCF}"/>
              </a:ext>
            </a:extLst>
          </p:cNvPr>
          <p:cNvGraphicFramePr>
            <a:graphicFrameLocks noGrp="1"/>
          </p:cNvGraphicFramePr>
          <p:nvPr/>
        </p:nvGraphicFramePr>
        <p:xfrm>
          <a:off x="1752600" y="1600200"/>
          <a:ext cx="3384224" cy="973103"/>
        </p:xfrm>
        <a:graphic>
          <a:graphicData uri="http://schemas.openxmlformats.org/drawingml/2006/table">
            <a:tbl>
              <a:tblPr firstRow="1" bandRow="1">
                <a:tableStyleId>{5940675A-B579-460E-94D1-54222C63F5DA}</a:tableStyleId>
              </a:tblPr>
              <a:tblGrid>
                <a:gridCol w="846056">
                  <a:extLst>
                    <a:ext uri="{9D8B030D-6E8A-4147-A177-3AD203B41FA5}">
                      <a16:colId xmlns:a16="http://schemas.microsoft.com/office/drawing/2014/main" val="2386260501"/>
                    </a:ext>
                  </a:extLst>
                </a:gridCol>
                <a:gridCol w="846056">
                  <a:extLst>
                    <a:ext uri="{9D8B030D-6E8A-4147-A177-3AD203B41FA5}">
                      <a16:colId xmlns:a16="http://schemas.microsoft.com/office/drawing/2014/main" val="2433486944"/>
                    </a:ext>
                  </a:extLst>
                </a:gridCol>
                <a:gridCol w="846056">
                  <a:extLst>
                    <a:ext uri="{9D8B030D-6E8A-4147-A177-3AD203B41FA5}">
                      <a16:colId xmlns:a16="http://schemas.microsoft.com/office/drawing/2014/main" val="706508249"/>
                    </a:ext>
                  </a:extLst>
                </a:gridCol>
                <a:gridCol w="846056">
                  <a:extLst>
                    <a:ext uri="{9D8B030D-6E8A-4147-A177-3AD203B41FA5}">
                      <a16:colId xmlns:a16="http://schemas.microsoft.com/office/drawing/2014/main" val="2997057110"/>
                    </a:ext>
                  </a:extLst>
                </a:gridCol>
              </a:tblGrid>
              <a:tr h="2980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(1,4)</a:t>
                      </a:r>
                    </a:p>
                  </a:txBody>
                  <a:tcPr/>
                </a:tc>
                <a:extLst>
                  <a:ext uri="{0D108BD9-81ED-4DB2-BD59-A6C34878D82A}">
                    <a16:rowId xmlns:a16="http://schemas.microsoft.com/office/drawing/2014/main" val="3464341991"/>
                  </a:ext>
                </a:extLst>
              </a:tr>
              <a:tr h="3237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(2,4)</a:t>
                      </a:r>
                    </a:p>
                  </a:txBody>
                  <a:tcPr/>
                </a:tc>
                <a:extLst>
                  <a:ext uri="{0D108BD9-81ED-4DB2-BD59-A6C34878D82A}">
                    <a16:rowId xmlns:a16="http://schemas.microsoft.com/office/drawing/2014/main" val="2357074245"/>
                  </a:ext>
                </a:extLst>
              </a:tr>
              <a:tr h="344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(3,4)</a:t>
                      </a:r>
                    </a:p>
                  </a:txBody>
                  <a:tcPr/>
                </a:tc>
                <a:extLst>
                  <a:ext uri="{0D108BD9-81ED-4DB2-BD59-A6C34878D82A}">
                    <a16:rowId xmlns:a16="http://schemas.microsoft.com/office/drawing/2014/main" val="2202666728"/>
                  </a:ext>
                </a:extLst>
              </a:tr>
            </a:tbl>
          </a:graphicData>
        </a:graphic>
      </p:graphicFrame>
      <p:sp>
        <p:nvSpPr>
          <p:cNvPr id="7" name="TextBox 6">
            <a:extLst>
              <a:ext uri="{FF2B5EF4-FFF2-40B4-BE49-F238E27FC236}">
                <a16:creationId xmlns:a16="http://schemas.microsoft.com/office/drawing/2014/main" id="{E7AD635B-636B-4C8F-87E3-B2D1FC71EE88}"/>
              </a:ext>
            </a:extLst>
          </p:cNvPr>
          <p:cNvSpPr txBox="1"/>
          <p:nvPr/>
        </p:nvSpPr>
        <p:spPr>
          <a:xfrm>
            <a:off x="956081" y="1917905"/>
            <a:ext cx="684290" cy="369332"/>
          </a:xfrm>
          <a:prstGeom prst="rect">
            <a:avLst/>
          </a:prstGeom>
          <a:noFill/>
        </p:spPr>
        <p:txBody>
          <a:bodyPr wrap="none" rtlCol="0">
            <a:spAutoFit/>
          </a:bodyPr>
          <a:lstStyle/>
          <a:p>
            <a:r>
              <a:rPr lang="en-US" dirty="0" err="1"/>
              <a:t>whx</a:t>
            </a:r>
            <a:r>
              <a:rPr lang="en-US" dirty="0"/>
              <a:t>=</a:t>
            </a:r>
          </a:p>
        </p:txBody>
      </p:sp>
      <p:sp>
        <p:nvSpPr>
          <p:cNvPr id="8" name="Left Bracket 7">
            <a:extLst>
              <a:ext uri="{FF2B5EF4-FFF2-40B4-BE49-F238E27FC236}">
                <a16:creationId xmlns:a16="http://schemas.microsoft.com/office/drawing/2014/main" id="{DD3A8453-3EC6-4C87-B859-51EABD51DB7E}"/>
              </a:ext>
            </a:extLst>
          </p:cNvPr>
          <p:cNvSpPr/>
          <p:nvPr/>
        </p:nvSpPr>
        <p:spPr>
          <a:xfrm flipH="1">
            <a:off x="4934266" y="1567915"/>
            <a:ext cx="314787" cy="105274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F271FDAD-FD43-47FF-B147-67107A6B85CA}"/>
              </a:ext>
            </a:extLst>
          </p:cNvPr>
          <p:cNvSpPr/>
          <p:nvPr/>
        </p:nvSpPr>
        <p:spPr>
          <a:xfrm>
            <a:off x="1572675" y="1560378"/>
            <a:ext cx="314788" cy="105274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2581E57E-BDA5-42D8-8037-E734EC0A3F0D}"/>
              </a:ext>
            </a:extLst>
          </p:cNvPr>
          <p:cNvSpPr txBox="1"/>
          <p:nvPr/>
        </p:nvSpPr>
        <p:spPr>
          <a:xfrm>
            <a:off x="993571" y="3482189"/>
            <a:ext cx="708848" cy="369332"/>
          </a:xfrm>
          <a:prstGeom prst="rect">
            <a:avLst/>
          </a:prstGeom>
          <a:noFill/>
        </p:spPr>
        <p:txBody>
          <a:bodyPr wrap="none" rtlCol="0">
            <a:spAutoFit/>
          </a:bodyPr>
          <a:lstStyle/>
          <a:p>
            <a:r>
              <a:rPr lang="en-US" dirty="0" err="1"/>
              <a:t>whh</a:t>
            </a:r>
            <a:r>
              <a:rPr lang="en-US" dirty="0"/>
              <a:t>=</a:t>
            </a:r>
          </a:p>
        </p:txBody>
      </p:sp>
      <p:sp>
        <p:nvSpPr>
          <p:cNvPr id="12" name="Left Bracket 11">
            <a:extLst>
              <a:ext uri="{FF2B5EF4-FFF2-40B4-BE49-F238E27FC236}">
                <a16:creationId xmlns:a16="http://schemas.microsoft.com/office/drawing/2014/main" id="{C8C5DC41-5C74-49DA-8A95-4186F598F394}"/>
              </a:ext>
            </a:extLst>
          </p:cNvPr>
          <p:cNvSpPr/>
          <p:nvPr/>
        </p:nvSpPr>
        <p:spPr>
          <a:xfrm flipH="1">
            <a:off x="4934267" y="3106757"/>
            <a:ext cx="314786" cy="1194427"/>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ket 12">
            <a:extLst>
              <a:ext uri="{FF2B5EF4-FFF2-40B4-BE49-F238E27FC236}">
                <a16:creationId xmlns:a16="http://schemas.microsoft.com/office/drawing/2014/main" id="{6ECA2F7B-CEC6-464F-82B0-00700F8F9B3D}"/>
              </a:ext>
            </a:extLst>
          </p:cNvPr>
          <p:cNvSpPr/>
          <p:nvPr/>
        </p:nvSpPr>
        <p:spPr>
          <a:xfrm>
            <a:off x="1702419" y="3063180"/>
            <a:ext cx="427017" cy="1176522"/>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4" name="Table 14">
            <a:extLst>
              <a:ext uri="{FF2B5EF4-FFF2-40B4-BE49-F238E27FC236}">
                <a16:creationId xmlns:a16="http://schemas.microsoft.com/office/drawing/2014/main" id="{C3B0AE55-5134-40C3-A5A3-28A330FDCB7B}"/>
              </a:ext>
            </a:extLst>
          </p:cNvPr>
          <p:cNvGraphicFramePr>
            <a:graphicFrameLocks noGrp="1"/>
          </p:cNvGraphicFramePr>
          <p:nvPr/>
        </p:nvGraphicFramePr>
        <p:xfrm>
          <a:off x="1875536" y="3142422"/>
          <a:ext cx="3200400" cy="1097280"/>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124348223"/>
                    </a:ext>
                  </a:extLst>
                </a:gridCol>
                <a:gridCol w="1066800">
                  <a:extLst>
                    <a:ext uri="{9D8B030D-6E8A-4147-A177-3AD203B41FA5}">
                      <a16:colId xmlns:a16="http://schemas.microsoft.com/office/drawing/2014/main" val="1882360477"/>
                    </a:ext>
                  </a:extLst>
                </a:gridCol>
                <a:gridCol w="1066800">
                  <a:extLst>
                    <a:ext uri="{9D8B030D-6E8A-4147-A177-3AD203B41FA5}">
                      <a16:colId xmlns:a16="http://schemas.microsoft.com/office/drawing/2014/main" val="4293128401"/>
                    </a:ext>
                  </a:extLst>
                </a:gridCol>
              </a:tblGrid>
              <a:tr h="309983">
                <a:tc>
                  <a:txBody>
                    <a:bodyPr/>
                    <a:lstStyle/>
                    <a:p>
                      <a:r>
                        <a:rPr lang="en-US" dirty="0" err="1"/>
                        <a:t>whh</a:t>
                      </a:r>
                      <a:r>
                        <a:rPr lang="en-US" dirty="0"/>
                        <a:t>(1,1)</a:t>
                      </a:r>
                    </a:p>
                  </a:txBody>
                  <a:tcPr/>
                </a:tc>
                <a:tc>
                  <a:txBody>
                    <a:bodyPr/>
                    <a:lstStyle/>
                    <a:p>
                      <a:r>
                        <a:rPr lang="en-US" dirty="0" err="1"/>
                        <a:t>Whh</a:t>
                      </a:r>
                      <a:r>
                        <a:rPr lang="en-US" dirty="0"/>
                        <a:t>(1,2)</a:t>
                      </a:r>
                    </a:p>
                  </a:txBody>
                  <a:tcPr/>
                </a:tc>
                <a:tc>
                  <a:txBody>
                    <a:bodyPr/>
                    <a:lstStyle/>
                    <a:p>
                      <a:r>
                        <a:rPr lang="en-US" dirty="0" err="1"/>
                        <a:t>Whh</a:t>
                      </a:r>
                      <a:r>
                        <a:rPr lang="en-US" dirty="0"/>
                        <a:t>(1,3)</a:t>
                      </a:r>
                    </a:p>
                  </a:txBody>
                  <a:tcPr/>
                </a:tc>
                <a:extLst>
                  <a:ext uri="{0D108BD9-81ED-4DB2-BD59-A6C34878D82A}">
                    <a16:rowId xmlns:a16="http://schemas.microsoft.com/office/drawing/2014/main" val="177522525"/>
                  </a:ext>
                </a:extLst>
              </a:tr>
              <a:tr h="309983">
                <a:tc>
                  <a:txBody>
                    <a:bodyPr/>
                    <a:lstStyle/>
                    <a:p>
                      <a:r>
                        <a:rPr lang="en-US" dirty="0" err="1"/>
                        <a:t>Whh</a:t>
                      </a:r>
                      <a:r>
                        <a:rPr lang="en-US" dirty="0"/>
                        <a:t>(2,1)</a:t>
                      </a:r>
                    </a:p>
                  </a:txBody>
                  <a:tcPr/>
                </a:tc>
                <a:tc>
                  <a:txBody>
                    <a:bodyPr/>
                    <a:lstStyle/>
                    <a:p>
                      <a:r>
                        <a:rPr lang="en-US" dirty="0" err="1"/>
                        <a:t>Whh</a:t>
                      </a:r>
                      <a:r>
                        <a:rPr lang="en-US" dirty="0"/>
                        <a:t>(2,2)</a:t>
                      </a:r>
                    </a:p>
                  </a:txBody>
                  <a:tcPr/>
                </a:tc>
                <a:tc>
                  <a:txBody>
                    <a:bodyPr/>
                    <a:lstStyle/>
                    <a:p>
                      <a:r>
                        <a:rPr lang="en-US" dirty="0" err="1"/>
                        <a:t>Whh</a:t>
                      </a:r>
                      <a:r>
                        <a:rPr lang="en-US" dirty="0"/>
                        <a:t>(2,3)</a:t>
                      </a:r>
                    </a:p>
                  </a:txBody>
                  <a:tcPr/>
                </a:tc>
                <a:extLst>
                  <a:ext uri="{0D108BD9-81ED-4DB2-BD59-A6C34878D82A}">
                    <a16:rowId xmlns:a16="http://schemas.microsoft.com/office/drawing/2014/main" val="360526507"/>
                  </a:ext>
                </a:extLst>
              </a:tr>
              <a:tr h="309983">
                <a:tc>
                  <a:txBody>
                    <a:bodyPr/>
                    <a:lstStyle/>
                    <a:p>
                      <a:r>
                        <a:rPr lang="en-US" dirty="0" err="1"/>
                        <a:t>Whh</a:t>
                      </a:r>
                      <a:r>
                        <a:rPr lang="en-US" dirty="0"/>
                        <a:t>(3,1)</a:t>
                      </a:r>
                    </a:p>
                  </a:txBody>
                  <a:tcPr/>
                </a:tc>
                <a:tc>
                  <a:txBody>
                    <a:bodyPr/>
                    <a:lstStyle/>
                    <a:p>
                      <a:r>
                        <a:rPr lang="en-US" dirty="0" err="1"/>
                        <a:t>Whh</a:t>
                      </a:r>
                      <a:r>
                        <a:rPr lang="en-US" dirty="0"/>
                        <a:t>(3,2)</a:t>
                      </a:r>
                    </a:p>
                  </a:txBody>
                  <a:tcPr/>
                </a:tc>
                <a:tc>
                  <a:txBody>
                    <a:bodyPr/>
                    <a:lstStyle/>
                    <a:p>
                      <a:r>
                        <a:rPr lang="en-US" dirty="0" err="1"/>
                        <a:t>Whh</a:t>
                      </a:r>
                      <a:r>
                        <a:rPr lang="en-US" dirty="0"/>
                        <a:t>(3,3)</a:t>
                      </a:r>
                    </a:p>
                  </a:txBody>
                  <a:tcPr/>
                </a:tc>
                <a:extLst>
                  <a:ext uri="{0D108BD9-81ED-4DB2-BD59-A6C34878D82A}">
                    <a16:rowId xmlns:a16="http://schemas.microsoft.com/office/drawing/2014/main" val="3644201285"/>
                  </a:ext>
                </a:extLst>
              </a:tr>
            </a:tbl>
          </a:graphicData>
        </a:graphic>
      </p:graphicFrame>
      <p:graphicFrame>
        <p:nvGraphicFramePr>
          <p:cNvPr id="15" name="Table 14">
            <a:extLst>
              <a:ext uri="{FF2B5EF4-FFF2-40B4-BE49-F238E27FC236}">
                <a16:creationId xmlns:a16="http://schemas.microsoft.com/office/drawing/2014/main" id="{FCF487D2-B14E-4421-ABAB-ACB2EBC25314}"/>
              </a:ext>
            </a:extLst>
          </p:cNvPr>
          <p:cNvGraphicFramePr>
            <a:graphicFrameLocks noGrp="1"/>
          </p:cNvGraphicFramePr>
          <p:nvPr/>
        </p:nvGraphicFramePr>
        <p:xfrm>
          <a:off x="1779334" y="4716860"/>
          <a:ext cx="3396457" cy="1478692"/>
        </p:xfrm>
        <a:graphic>
          <a:graphicData uri="http://schemas.openxmlformats.org/drawingml/2006/table">
            <a:tbl>
              <a:tblPr firstRow="1" bandRow="1">
                <a:tableStyleId>{5940675A-B579-460E-94D1-54222C63F5DA}</a:tableStyleId>
              </a:tblPr>
              <a:tblGrid>
                <a:gridCol w="1028138">
                  <a:extLst>
                    <a:ext uri="{9D8B030D-6E8A-4147-A177-3AD203B41FA5}">
                      <a16:colId xmlns:a16="http://schemas.microsoft.com/office/drawing/2014/main" val="3396222683"/>
                    </a:ext>
                  </a:extLst>
                </a:gridCol>
                <a:gridCol w="1066800">
                  <a:extLst>
                    <a:ext uri="{9D8B030D-6E8A-4147-A177-3AD203B41FA5}">
                      <a16:colId xmlns:a16="http://schemas.microsoft.com/office/drawing/2014/main" val="1872829561"/>
                    </a:ext>
                  </a:extLst>
                </a:gridCol>
                <a:gridCol w="1301519">
                  <a:extLst>
                    <a:ext uri="{9D8B030D-6E8A-4147-A177-3AD203B41FA5}">
                      <a16:colId xmlns:a16="http://schemas.microsoft.com/office/drawing/2014/main" val="1779397523"/>
                    </a:ext>
                  </a:extLst>
                </a:gridCol>
              </a:tblGrid>
              <a:tr h="366172">
                <a:tc>
                  <a:txBody>
                    <a:bodyPr/>
                    <a:lstStyle/>
                    <a:p>
                      <a:r>
                        <a:rPr lang="en-US" dirty="0"/>
                        <a:t>why(1,1)</a:t>
                      </a:r>
                    </a:p>
                  </a:txBody>
                  <a:tcPr/>
                </a:tc>
                <a:tc>
                  <a:txBody>
                    <a:bodyPr/>
                    <a:lstStyle/>
                    <a:p>
                      <a:r>
                        <a:rPr lang="en-US" dirty="0"/>
                        <a:t>why(1,2)</a:t>
                      </a:r>
                    </a:p>
                  </a:txBody>
                  <a:tcPr/>
                </a:tc>
                <a:tc>
                  <a:txBody>
                    <a:bodyPr/>
                    <a:lstStyle/>
                    <a:p>
                      <a:r>
                        <a:rPr lang="en-US" dirty="0"/>
                        <a:t>why(1,3)</a:t>
                      </a:r>
                    </a:p>
                  </a:txBody>
                  <a:tcPr/>
                </a:tc>
                <a:extLst>
                  <a:ext uri="{0D108BD9-81ED-4DB2-BD59-A6C34878D82A}">
                    <a16:rowId xmlns:a16="http://schemas.microsoft.com/office/drawing/2014/main" val="1055327082"/>
                  </a:ext>
                </a:extLst>
              </a:tr>
              <a:tr h="370840">
                <a:tc>
                  <a:txBody>
                    <a:bodyPr/>
                    <a:lstStyle/>
                    <a:p>
                      <a:r>
                        <a:rPr lang="en-US" dirty="0"/>
                        <a:t>why(2,1)</a:t>
                      </a:r>
                    </a:p>
                  </a:txBody>
                  <a:tcPr/>
                </a:tc>
                <a:tc>
                  <a:txBody>
                    <a:bodyPr/>
                    <a:lstStyle/>
                    <a:p>
                      <a:r>
                        <a:rPr lang="en-US" dirty="0"/>
                        <a:t>why(2,2)</a:t>
                      </a:r>
                    </a:p>
                  </a:txBody>
                  <a:tcPr/>
                </a:tc>
                <a:tc>
                  <a:txBody>
                    <a:bodyPr/>
                    <a:lstStyle/>
                    <a:p>
                      <a:r>
                        <a:rPr lang="en-US" dirty="0"/>
                        <a:t>why(2,3)</a:t>
                      </a:r>
                    </a:p>
                  </a:txBody>
                  <a:tcPr/>
                </a:tc>
                <a:extLst>
                  <a:ext uri="{0D108BD9-81ED-4DB2-BD59-A6C34878D82A}">
                    <a16:rowId xmlns:a16="http://schemas.microsoft.com/office/drawing/2014/main" val="3368351694"/>
                  </a:ext>
                </a:extLst>
              </a:tr>
              <a:tr h="370840">
                <a:tc>
                  <a:txBody>
                    <a:bodyPr/>
                    <a:lstStyle/>
                    <a:p>
                      <a:r>
                        <a:rPr lang="en-US" dirty="0"/>
                        <a:t>why(3,1)</a:t>
                      </a:r>
                    </a:p>
                  </a:txBody>
                  <a:tcPr/>
                </a:tc>
                <a:tc>
                  <a:txBody>
                    <a:bodyPr/>
                    <a:lstStyle/>
                    <a:p>
                      <a:r>
                        <a:rPr lang="en-US" dirty="0"/>
                        <a:t>why(3,2)</a:t>
                      </a:r>
                    </a:p>
                  </a:txBody>
                  <a:tcPr/>
                </a:tc>
                <a:tc>
                  <a:txBody>
                    <a:bodyPr/>
                    <a:lstStyle/>
                    <a:p>
                      <a:r>
                        <a:rPr lang="en-US" dirty="0"/>
                        <a:t>why(3,3)</a:t>
                      </a:r>
                    </a:p>
                  </a:txBody>
                  <a:tcPr/>
                </a:tc>
                <a:extLst>
                  <a:ext uri="{0D108BD9-81ED-4DB2-BD59-A6C34878D82A}">
                    <a16:rowId xmlns:a16="http://schemas.microsoft.com/office/drawing/2014/main" val="1461336736"/>
                  </a:ext>
                </a:extLst>
              </a:tr>
              <a:tr h="370840">
                <a:tc>
                  <a:txBody>
                    <a:bodyPr/>
                    <a:lstStyle/>
                    <a:p>
                      <a:r>
                        <a:rPr lang="en-US" dirty="0"/>
                        <a:t>why(4,1)</a:t>
                      </a:r>
                    </a:p>
                  </a:txBody>
                  <a:tcPr/>
                </a:tc>
                <a:tc>
                  <a:txBody>
                    <a:bodyPr/>
                    <a:lstStyle/>
                    <a:p>
                      <a:r>
                        <a:rPr lang="en-US" dirty="0"/>
                        <a:t>why(4,2)</a:t>
                      </a:r>
                    </a:p>
                  </a:txBody>
                  <a:tcPr/>
                </a:tc>
                <a:tc>
                  <a:txBody>
                    <a:bodyPr/>
                    <a:lstStyle/>
                    <a:p>
                      <a:r>
                        <a:rPr lang="en-US" dirty="0"/>
                        <a:t>why(4,3)</a:t>
                      </a:r>
                    </a:p>
                  </a:txBody>
                  <a:tcPr/>
                </a:tc>
                <a:extLst>
                  <a:ext uri="{0D108BD9-81ED-4DB2-BD59-A6C34878D82A}">
                    <a16:rowId xmlns:a16="http://schemas.microsoft.com/office/drawing/2014/main" val="674801709"/>
                  </a:ext>
                </a:extLst>
              </a:tr>
            </a:tbl>
          </a:graphicData>
        </a:graphic>
      </p:graphicFrame>
      <p:sp>
        <p:nvSpPr>
          <p:cNvPr id="16" name="TextBox 15">
            <a:extLst>
              <a:ext uri="{FF2B5EF4-FFF2-40B4-BE49-F238E27FC236}">
                <a16:creationId xmlns:a16="http://schemas.microsoft.com/office/drawing/2014/main" id="{29D7339C-0F42-4298-9501-FD25AE102A1B}"/>
              </a:ext>
            </a:extLst>
          </p:cNvPr>
          <p:cNvSpPr txBox="1"/>
          <p:nvPr/>
        </p:nvSpPr>
        <p:spPr>
          <a:xfrm>
            <a:off x="1022146" y="4699167"/>
            <a:ext cx="686919" cy="369332"/>
          </a:xfrm>
          <a:prstGeom prst="rect">
            <a:avLst/>
          </a:prstGeom>
          <a:noFill/>
        </p:spPr>
        <p:txBody>
          <a:bodyPr wrap="none" rtlCol="0">
            <a:spAutoFit/>
          </a:bodyPr>
          <a:lstStyle/>
          <a:p>
            <a:r>
              <a:rPr lang="en-US" dirty="0"/>
              <a:t>why=</a:t>
            </a:r>
          </a:p>
        </p:txBody>
      </p:sp>
      <p:sp>
        <p:nvSpPr>
          <p:cNvPr id="17" name="Left Bracket 16">
            <a:extLst>
              <a:ext uri="{FF2B5EF4-FFF2-40B4-BE49-F238E27FC236}">
                <a16:creationId xmlns:a16="http://schemas.microsoft.com/office/drawing/2014/main" id="{2E986DF9-7B7A-4EEB-B4CE-262FC7C87BE0}"/>
              </a:ext>
            </a:extLst>
          </p:cNvPr>
          <p:cNvSpPr/>
          <p:nvPr/>
        </p:nvSpPr>
        <p:spPr>
          <a:xfrm>
            <a:off x="1627748" y="4681320"/>
            <a:ext cx="151585" cy="156738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ket 17">
            <a:extLst>
              <a:ext uri="{FF2B5EF4-FFF2-40B4-BE49-F238E27FC236}">
                <a16:creationId xmlns:a16="http://schemas.microsoft.com/office/drawing/2014/main" id="{733C06A2-C16A-4CFB-8A3B-2745B83B7ED3}"/>
              </a:ext>
            </a:extLst>
          </p:cNvPr>
          <p:cNvSpPr/>
          <p:nvPr/>
        </p:nvSpPr>
        <p:spPr>
          <a:xfrm flipH="1">
            <a:off x="5266424" y="4616075"/>
            <a:ext cx="123123" cy="161362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46268D0E-666F-472F-9DD5-F8631F1E0060}"/>
              </a:ext>
            </a:extLst>
          </p:cNvPr>
          <p:cNvSpPr txBox="1"/>
          <p:nvPr/>
        </p:nvSpPr>
        <p:spPr>
          <a:xfrm>
            <a:off x="5438818" y="1874378"/>
            <a:ext cx="2755883" cy="646331"/>
          </a:xfrm>
          <a:prstGeom prst="rect">
            <a:avLst/>
          </a:prstGeom>
          <a:noFill/>
        </p:spPr>
        <p:txBody>
          <a:bodyPr wrap="none" rtlCol="0">
            <a:spAutoFit/>
          </a:bodyPr>
          <a:lstStyle/>
          <a:p>
            <a:r>
              <a:rPr lang="en-US" dirty="0"/>
              <a:t>Input X to h output weights</a:t>
            </a:r>
          </a:p>
          <a:p>
            <a:r>
              <a:rPr lang="en-US" dirty="0"/>
              <a:t>(not recurrent) </a:t>
            </a:r>
          </a:p>
        </p:txBody>
      </p:sp>
      <p:sp>
        <p:nvSpPr>
          <p:cNvPr id="23" name="TextBox 22">
            <a:extLst>
              <a:ext uri="{FF2B5EF4-FFF2-40B4-BE49-F238E27FC236}">
                <a16:creationId xmlns:a16="http://schemas.microsoft.com/office/drawing/2014/main" id="{0CDF85A1-AA2A-45D9-9FB8-8767366FA96E}"/>
              </a:ext>
            </a:extLst>
          </p:cNvPr>
          <p:cNvSpPr txBox="1"/>
          <p:nvPr/>
        </p:nvSpPr>
        <p:spPr>
          <a:xfrm>
            <a:off x="5410200" y="3449915"/>
            <a:ext cx="2995435" cy="646331"/>
          </a:xfrm>
          <a:prstGeom prst="rect">
            <a:avLst/>
          </a:prstGeom>
          <a:noFill/>
        </p:spPr>
        <p:txBody>
          <a:bodyPr wrap="none" rtlCol="0">
            <a:spAutoFit/>
          </a:bodyPr>
          <a:lstStyle/>
          <a:p>
            <a:r>
              <a:rPr lang="en-US" dirty="0"/>
              <a:t>Current </a:t>
            </a:r>
            <a:r>
              <a:rPr lang="en-US" dirty="0" err="1"/>
              <a:t>h</a:t>
            </a:r>
            <a:r>
              <a:rPr lang="en-US" baseline="-25000" dirty="0" err="1"/>
              <a:t>t</a:t>
            </a:r>
            <a:r>
              <a:rPr lang="en-US" dirty="0"/>
              <a:t> to next h</a:t>
            </a:r>
            <a:r>
              <a:rPr lang="en-US" baseline="-25000" dirty="0"/>
              <a:t>t+1</a:t>
            </a:r>
            <a:r>
              <a:rPr lang="en-US" dirty="0"/>
              <a:t> weights</a:t>
            </a:r>
          </a:p>
          <a:p>
            <a:r>
              <a:rPr lang="en-US" dirty="0"/>
              <a:t>(recurrent) </a:t>
            </a:r>
          </a:p>
        </p:txBody>
      </p:sp>
      <p:sp>
        <p:nvSpPr>
          <p:cNvPr id="24" name="TextBox 23">
            <a:extLst>
              <a:ext uri="{FF2B5EF4-FFF2-40B4-BE49-F238E27FC236}">
                <a16:creationId xmlns:a16="http://schemas.microsoft.com/office/drawing/2014/main" id="{8C211708-1F78-4ABE-89C0-813DD71D2FE3}"/>
              </a:ext>
            </a:extLst>
          </p:cNvPr>
          <p:cNvSpPr txBox="1"/>
          <p:nvPr/>
        </p:nvSpPr>
        <p:spPr>
          <a:xfrm>
            <a:off x="5439067" y="4819759"/>
            <a:ext cx="3096745" cy="646331"/>
          </a:xfrm>
          <a:prstGeom prst="rect">
            <a:avLst/>
          </a:prstGeom>
          <a:noFill/>
        </p:spPr>
        <p:txBody>
          <a:bodyPr wrap="none" rtlCol="0">
            <a:spAutoFit/>
          </a:bodyPr>
          <a:lstStyle/>
          <a:p>
            <a:r>
              <a:rPr lang="en-US" dirty="0"/>
              <a:t>Output </a:t>
            </a:r>
            <a:r>
              <a:rPr lang="en-US" dirty="0" err="1"/>
              <a:t>h</a:t>
            </a:r>
            <a:r>
              <a:rPr lang="en-US" baseline="-25000" dirty="0" err="1"/>
              <a:t>t</a:t>
            </a:r>
            <a:r>
              <a:rPr lang="en-US" dirty="0"/>
              <a:t> to </a:t>
            </a:r>
            <a:r>
              <a:rPr lang="en-US" dirty="0" err="1"/>
              <a:t>y_output</a:t>
            </a:r>
            <a:r>
              <a:rPr lang="en-US" baseline="-25000" dirty="0" err="1"/>
              <a:t>t</a:t>
            </a:r>
            <a:r>
              <a:rPr lang="en-US" dirty="0"/>
              <a:t> weights</a:t>
            </a:r>
          </a:p>
          <a:p>
            <a:r>
              <a:rPr lang="en-US" dirty="0"/>
              <a:t>(Not recurrent)</a:t>
            </a:r>
          </a:p>
        </p:txBody>
      </p:sp>
    </p:spTree>
    <p:extLst>
      <p:ext uri="{BB962C8B-B14F-4D97-AF65-F5344CB8AC3E}">
        <p14:creationId xmlns:p14="http://schemas.microsoft.com/office/powerpoint/2010/main" val="157850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520487" y="1668733"/>
            <a:ext cx="6253754" cy="146286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 name="Title 1">
            <a:extLst>
              <a:ext uri="{FF2B5EF4-FFF2-40B4-BE49-F238E27FC236}">
                <a16:creationId xmlns:a16="http://schemas.microsoft.com/office/drawing/2014/main" id="{62B1AB81-B1E6-40D9-8D07-A0978C1B1CEC}"/>
              </a:ext>
            </a:extLst>
          </p:cNvPr>
          <p:cNvSpPr>
            <a:spLocks noGrp="1"/>
          </p:cNvSpPr>
          <p:nvPr>
            <p:ph type="title"/>
          </p:nvPr>
        </p:nvSpPr>
        <p:spPr>
          <a:xfrm>
            <a:off x="38027" y="3063070"/>
            <a:ext cx="2532141" cy="409033"/>
          </a:xfrm>
        </p:spPr>
        <p:txBody>
          <a:bodyPr>
            <a:noAutofit/>
          </a:bodyPr>
          <a:lstStyle/>
          <a:p>
            <a:r>
              <a:rPr lang="en-US" sz="1800" dirty="0"/>
              <a:t>Zoom inside to see the connections of neuron 1</a:t>
            </a:r>
          </a:p>
        </p:txBody>
      </p:sp>
      <p:sp>
        <p:nvSpPr>
          <p:cNvPr id="3" name="Content Placeholder 2">
            <a:extLst>
              <a:ext uri="{FF2B5EF4-FFF2-40B4-BE49-F238E27FC236}">
                <a16:creationId xmlns:a16="http://schemas.microsoft.com/office/drawing/2014/main" id="{44FA4F1C-0B31-48F7-8106-CA97124D26B9}"/>
              </a:ext>
            </a:extLst>
          </p:cNvPr>
          <p:cNvSpPr>
            <a:spLocks noGrp="1"/>
          </p:cNvSpPr>
          <p:nvPr>
            <p:ph idx="1"/>
          </p:nvPr>
        </p:nvSpPr>
        <p:spPr>
          <a:xfrm>
            <a:off x="9089538" y="5891858"/>
            <a:ext cx="180861" cy="337486"/>
          </a:xfrm>
        </p:spPr>
        <p:txBody>
          <a:bodyPr>
            <a:normAutofit fontScale="55000" lnSpcReduction="20000"/>
          </a:bodyPr>
          <a:lstStyle/>
          <a:p>
            <a:r>
              <a:rPr lang="en-US" dirty="0"/>
              <a:t>  </a:t>
            </a:r>
          </a:p>
        </p:txBody>
      </p:sp>
      <p:sp>
        <p:nvSpPr>
          <p:cNvPr id="4" name="Footer Placeholder 3">
            <a:extLst>
              <a:ext uri="{FF2B5EF4-FFF2-40B4-BE49-F238E27FC236}">
                <a16:creationId xmlns:a16="http://schemas.microsoft.com/office/drawing/2014/main" id="{C740858F-7BFD-4E54-AF25-4A1A41AE07FF}"/>
              </a:ext>
            </a:extLst>
          </p:cNvPr>
          <p:cNvSpPr>
            <a:spLocks noGrp="1"/>
          </p:cNvSpPr>
          <p:nvPr>
            <p:ph type="ftr" sz="quarter" idx="11"/>
          </p:nvPr>
        </p:nvSpPr>
        <p:spPr/>
        <p:txBody>
          <a:bodyPr/>
          <a:lstStyle/>
          <a:p>
            <a:r>
              <a:rPr lang="en-US"/>
              <a:t>RNN &amp; LSTM v2.a</a:t>
            </a:r>
          </a:p>
        </p:txBody>
      </p:sp>
      <p:sp>
        <p:nvSpPr>
          <p:cNvPr id="5" name="Slide Number Placeholder 4">
            <a:extLst>
              <a:ext uri="{FF2B5EF4-FFF2-40B4-BE49-F238E27FC236}">
                <a16:creationId xmlns:a16="http://schemas.microsoft.com/office/drawing/2014/main" id="{B049310F-B287-4C9F-B141-8E08985EDA32}"/>
              </a:ext>
            </a:extLst>
          </p:cNvPr>
          <p:cNvSpPr>
            <a:spLocks noGrp="1"/>
          </p:cNvSpPr>
          <p:nvPr>
            <p:ph type="sldNum" sz="quarter" idx="12"/>
          </p:nvPr>
        </p:nvSpPr>
        <p:spPr/>
        <p:txBody>
          <a:bodyPr/>
          <a:lstStyle/>
          <a:p>
            <a:fld id="{7C12A529-2220-4038-9210-A21DB7BAEFCE}" type="slidenum">
              <a:rPr lang="en-US" smtClean="0"/>
              <a:t>14</a:t>
            </a:fld>
            <a:endParaRPr lang="en-US"/>
          </a:p>
        </p:txBody>
      </p:sp>
      <p:sp>
        <p:nvSpPr>
          <p:cNvPr id="154" name="Oval 153">
            <a:extLst>
              <a:ext uri="{FF2B5EF4-FFF2-40B4-BE49-F238E27FC236}">
                <a16:creationId xmlns:a16="http://schemas.microsoft.com/office/drawing/2014/main" id="{4309D9F8-A10C-4A5D-9AF4-33D15A5CBAE2}"/>
              </a:ext>
            </a:extLst>
          </p:cNvPr>
          <p:cNvSpPr/>
          <p:nvPr/>
        </p:nvSpPr>
        <p:spPr>
          <a:xfrm>
            <a:off x="1151603" y="3557209"/>
            <a:ext cx="7276678" cy="20253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Arrow Connector 154">
            <a:extLst>
              <a:ext uri="{FF2B5EF4-FFF2-40B4-BE49-F238E27FC236}">
                <a16:creationId xmlns:a16="http://schemas.microsoft.com/office/drawing/2014/main" id="{26FB3BB1-4C95-415B-98DA-AD50733BA3A5}"/>
              </a:ext>
            </a:extLst>
          </p:cNvPr>
          <p:cNvCxnSpPr>
            <a:cxnSpLocks/>
          </p:cNvCxnSpPr>
          <p:nvPr/>
        </p:nvCxnSpPr>
        <p:spPr>
          <a:xfrm flipV="1">
            <a:off x="3397346" y="5543264"/>
            <a:ext cx="60013" cy="79258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A53DEFDB-84DA-4739-B0D7-1B8170E31632}"/>
              </a:ext>
            </a:extLst>
          </p:cNvPr>
          <p:cNvSpPr txBox="1"/>
          <p:nvPr/>
        </p:nvSpPr>
        <p:spPr>
          <a:xfrm>
            <a:off x="2765433" y="6153858"/>
            <a:ext cx="562975" cy="369332"/>
          </a:xfrm>
          <a:prstGeom prst="rect">
            <a:avLst/>
          </a:prstGeom>
          <a:noFill/>
        </p:spPr>
        <p:txBody>
          <a:bodyPr wrap="none" rtlCol="0">
            <a:spAutoFit/>
          </a:bodyPr>
          <a:lstStyle/>
          <a:p>
            <a:r>
              <a:rPr lang="en-US" dirty="0"/>
              <a:t>X(1)</a:t>
            </a:r>
          </a:p>
        </p:txBody>
      </p:sp>
      <p:cxnSp>
        <p:nvCxnSpPr>
          <p:cNvPr id="157" name="Straight Arrow Connector 156">
            <a:extLst>
              <a:ext uri="{FF2B5EF4-FFF2-40B4-BE49-F238E27FC236}">
                <a16:creationId xmlns:a16="http://schemas.microsoft.com/office/drawing/2014/main" id="{C23D51C8-1E1A-4EA8-8658-2457A543850A}"/>
              </a:ext>
            </a:extLst>
          </p:cNvPr>
          <p:cNvCxnSpPr>
            <a:cxnSpLocks/>
          </p:cNvCxnSpPr>
          <p:nvPr/>
        </p:nvCxnSpPr>
        <p:spPr>
          <a:xfrm flipH="1" flipV="1">
            <a:off x="6019800" y="5537011"/>
            <a:ext cx="21804" cy="703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2306383-A961-4059-8E01-D72B89DC530C}"/>
              </a:ext>
            </a:extLst>
          </p:cNvPr>
          <p:cNvCxnSpPr>
            <a:cxnSpLocks/>
          </p:cNvCxnSpPr>
          <p:nvPr/>
        </p:nvCxnSpPr>
        <p:spPr>
          <a:xfrm flipV="1">
            <a:off x="4647364" y="5631092"/>
            <a:ext cx="11773" cy="6767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87AEFDE7-957C-479E-B0ED-CEBFEA24FBFE}"/>
              </a:ext>
            </a:extLst>
          </p:cNvPr>
          <p:cNvCxnSpPr>
            <a:cxnSpLocks/>
            <a:endCxn id="154" idx="5"/>
          </p:cNvCxnSpPr>
          <p:nvPr/>
        </p:nvCxnSpPr>
        <p:spPr>
          <a:xfrm flipH="1" flipV="1">
            <a:off x="7362636" y="5285950"/>
            <a:ext cx="72003" cy="92810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FE0B0B67-A8B1-4CCB-BC3A-23CE8626A13B}"/>
              </a:ext>
            </a:extLst>
          </p:cNvPr>
          <p:cNvSpPr txBox="1"/>
          <p:nvPr/>
        </p:nvSpPr>
        <p:spPr>
          <a:xfrm>
            <a:off x="4501764" y="6158055"/>
            <a:ext cx="562975" cy="369332"/>
          </a:xfrm>
          <a:prstGeom prst="rect">
            <a:avLst/>
          </a:prstGeom>
          <a:noFill/>
        </p:spPr>
        <p:txBody>
          <a:bodyPr wrap="none" rtlCol="0">
            <a:spAutoFit/>
          </a:bodyPr>
          <a:lstStyle/>
          <a:p>
            <a:r>
              <a:rPr lang="en-US" dirty="0"/>
              <a:t>X(2)</a:t>
            </a:r>
          </a:p>
        </p:txBody>
      </p:sp>
      <p:sp>
        <p:nvSpPr>
          <p:cNvPr id="161" name="TextBox 160">
            <a:extLst>
              <a:ext uri="{FF2B5EF4-FFF2-40B4-BE49-F238E27FC236}">
                <a16:creationId xmlns:a16="http://schemas.microsoft.com/office/drawing/2014/main" id="{0905C88C-3989-437E-93EB-4EB3FAC602E3}"/>
              </a:ext>
            </a:extLst>
          </p:cNvPr>
          <p:cNvSpPr txBox="1"/>
          <p:nvPr/>
        </p:nvSpPr>
        <p:spPr>
          <a:xfrm>
            <a:off x="5765273" y="6288688"/>
            <a:ext cx="562975" cy="369332"/>
          </a:xfrm>
          <a:prstGeom prst="rect">
            <a:avLst/>
          </a:prstGeom>
          <a:noFill/>
        </p:spPr>
        <p:txBody>
          <a:bodyPr wrap="none" rtlCol="0">
            <a:spAutoFit/>
          </a:bodyPr>
          <a:lstStyle/>
          <a:p>
            <a:r>
              <a:rPr lang="en-US" dirty="0"/>
              <a:t>X(3)</a:t>
            </a:r>
          </a:p>
        </p:txBody>
      </p:sp>
      <p:sp>
        <p:nvSpPr>
          <p:cNvPr id="162" name="TextBox 161">
            <a:extLst>
              <a:ext uri="{FF2B5EF4-FFF2-40B4-BE49-F238E27FC236}">
                <a16:creationId xmlns:a16="http://schemas.microsoft.com/office/drawing/2014/main" id="{FD0C6818-42C8-45A0-BDC2-466312A98776}"/>
              </a:ext>
            </a:extLst>
          </p:cNvPr>
          <p:cNvSpPr txBox="1"/>
          <p:nvPr/>
        </p:nvSpPr>
        <p:spPr>
          <a:xfrm>
            <a:off x="7185320" y="6143086"/>
            <a:ext cx="562975" cy="369332"/>
          </a:xfrm>
          <a:prstGeom prst="rect">
            <a:avLst/>
          </a:prstGeom>
          <a:noFill/>
        </p:spPr>
        <p:txBody>
          <a:bodyPr wrap="none" rtlCol="0">
            <a:spAutoFit/>
          </a:bodyPr>
          <a:lstStyle/>
          <a:p>
            <a:r>
              <a:rPr lang="en-US" dirty="0"/>
              <a:t>X(4)</a:t>
            </a:r>
          </a:p>
        </p:txBody>
      </p:sp>
      <p:sp>
        <p:nvSpPr>
          <p:cNvPr id="167" name="TextBox 166">
            <a:extLst>
              <a:ext uri="{FF2B5EF4-FFF2-40B4-BE49-F238E27FC236}">
                <a16:creationId xmlns:a16="http://schemas.microsoft.com/office/drawing/2014/main" id="{EE88A215-39B1-4F44-8736-1A2FF2A1247D}"/>
              </a:ext>
            </a:extLst>
          </p:cNvPr>
          <p:cNvSpPr txBox="1"/>
          <p:nvPr/>
        </p:nvSpPr>
        <p:spPr>
          <a:xfrm>
            <a:off x="5809681" y="5011277"/>
            <a:ext cx="980846" cy="369332"/>
          </a:xfrm>
          <a:prstGeom prst="rect">
            <a:avLst/>
          </a:prstGeom>
          <a:solidFill>
            <a:srgbClr val="FFC000"/>
          </a:solidFill>
        </p:spPr>
        <p:txBody>
          <a:bodyPr wrap="square" rtlCol="0">
            <a:spAutoFit/>
          </a:bodyPr>
          <a:lstStyle/>
          <a:p>
            <a:r>
              <a:rPr lang="en-US" dirty="0">
                <a:solidFill>
                  <a:srgbClr val="FF0000"/>
                </a:solidFill>
              </a:rPr>
              <a:t>neuron1</a:t>
            </a:r>
          </a:p>
        </p:txBody>
      </p:sp>
      <p:cxnSp>
        <p:nvCxnSpPr>
          <p:cNvPr id="48" name="Straight Arrow Connector 47"/>
          <p:cNvCxnSpPr/>
          <p:nvPr/>
        </p:nvCxnSpPr>
        <p:spPr>
          <a:xfrm flipV="1">
            <a:off x="3334923" y="2979106"/>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7460360" y="2263144"/>
            <a:ext cx="1302200" cy="110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176872" y="3866911"/>
            <a:ext cx="6908763" cy="1231106"/>
          </a:xfrm>
          <a:prstGeom prst="rect">
            <a:avLst/>
          </a:prstGeom>
          <a:noFill/>
        </p:spPr>
        <p:txBody>
          <a:bodyPr wrap="square" rtlCol="0">
            <a:spAutoFit/>
          </a:bodyPr>
          <a:lstStyle/>
          <a:p>
            <a:r>
              <a:rPr lang="en-US" dirty="0"/>
              <a:t>h</a:t>
            </a:r>
            <a:r>
              <a:rPr lang="en-US" baseline="-25000" dirty="0"/>
              <a:t>t+1</a:t>
            </a:r>
            <a:r>
              <a:rPr lang="en-US" dirty="0"/>
              <a:t>(1) =</a:t>
            </a:r>
            <a:r>
              <a:rPr lang="en-US" sz="2400" dirty="0" err="1"/>
              <a:t>Tanh</a:t>
            </a:r>
            <a:r>
              <a:rPr lang="en-US" sz="2400" dirty="0"/>
              <a:t>(</a:t>
            </a:r>
          </a:p>
          <a:p>
            <a:r>
              <a:rPr lang="en-US" dirty="0" err="1"/>
              <a:t>whx</a:t>
            </a:r>
            <a:r>
              <a:rPr lang="en-US" dirty="0"/>
              <a:t>(1,1)*</a:t>
            </a:r>
            <a:r>
              <a:rPr lang="en-US" dirty="0" err="1"/>
              <a:t>X</a:t>
            </a:r>
            <a:r>
              <a:rPr lang="en-US" baseline="-25000" dirty="0" err="1"/>
              <a:t>t</a:t>
            </a:r>
            <a:r>
              <a:rPr lang="en-US" dirty="0"/>
              <a:t>(1)+</a:t>
            </a:r>
            <a:r>
              <a:rPr lang="en-US" dirty="0" err="1"/>
              <a:t>whx</a:t>
            </a:r>
            <a:r>
              <a:rPr lang="en-US" dirty="0"/>
              <a:t>(1,2)*</a:t>
            </a:r>
            <a:r>
              <a:rPr lang="en-US" dirty="0" err="1"/>
              <a:t>X</a:t>
            </a:r>
            <a:r>
              <a:rPr lang="en-US" baseline="-25000" dirty="0" err="1"/>
              <a:t>t</a:t>
            </a:r>
            <a:r>
              <a:rPr lang="en-US" baseline="-25000" dirty="0"/>
              <a:t> </a:t>
            </a:r>
            <a:r>
              <a:rPr lang="en-US" dirty="0"/>
              <a:t>(2)+</a:t>
            </a:r>
            <a:r>
              <a:rPr lang="en-US" dirty="0" err="1"/>
              <a:t>whx</a:t>
            </a:r>
            <a:r>
              <a:rPr lang="en-US" dirty="0"/>
              <a:t>(1,3)*</a:t>
            </a:r>
            <a:r>
              <a:rPr lang="en-US" dirty="0" err="1"/>
              <a:t>X</a:t>
            </a:r>
            <a:r>
              <a:rPr lang="en-US" baseline="-25000" dirty="0" err="1"/>
              <a:t>t</a:t>
            </a:r>
            <a:r>
              <a:rPr lang="en-US" baseline="-25000" dirty="0"/>
              <a:t> </a:t>
            </a:r>
            <a:r>
              <a:rPr lang="en-US" dirty="0"/>
              <a:t>(3)+</a:t>
            </a:r>
            <a:r>
              <a:rPr lang="en-US" dirty="0" err="1"/>
              <a:t>whx</a:t>
            </a:r>
            <a:r>
              <a:rPr lang="en-US" dirty="0"/>
              <a:t>(1,4)*</a:t>
            </a:r>
            <a:r>
              <a:rPr lang="en-US" dirty="0" err="1"/>
              <a:t>X</a:t>
            </a:r>
            <a:r>
              <a:rPr lang="en-US" baseline="-25000" dirty="0" err="1"/>
              <a:t>t</a:t>
            </a:r>
            <a:r>
              <a:rPr lang="en-US" baseline="-25000" dirty="0"/>
              <a:t> </a:t>
            </a:r>
            <a:r>
              <a:rPr lang="en-US" dirty="0"/>
              <a:t>(4)</a:t>
            </a:r>
          </a:p>
          <a:p>
            <a:r>
              <a:rPr lang="en-US" dirty="0"/>
              <a:t>+</a:t>
            </a:r>
            <a:r>
              <a:rPr lang="en-US" dirty="0" err="1"/>
              <a:t>whh</a:t>
            </a:r>
            <a:r>
              <a:rPr lang="en-US" dirty="0"/>
              <a:t>(1,1)*</a:t>
            </a:r>
            <a:r>
              <a:rPr lang="en-US" dirty="0" err="1"/>
              <a:t>h</a:t>
            </a:r>
            <a:r>
              <a:rPr lang="en-US" baseline="-25000" dirty="0" err="1"/>
              <a:t>t</a:t>
            </a:r>
            <a:r>
              <a:rPr lang="en-US" dirty="0"/>
              <a:t>(1)+</a:t>
            </a:r>
            <a:r>
              <a:rPr lang="en-US" dirty="0" err="1"/>
              <a:t>whh</a:t>
            </a:r>
            <a:r>
              <a:rPr lang="en-US" dirty="0"/>
              <a:t>(1,2)*</a:t>
            </a:r>
            <a:r>
              <a:rPr lang="en-US" dirty="0" err="1"/>
              <a:t>h</a:t>
            </a:r>
            <a:r>
              <a:rPr lang="en-US" baseline="-25000" dirty="0" err="1"/>
              <a:t>t</a:t>
            </a:r>
            <a:r>
              <a:rPr lang="en-US" dirty="0"/>
              <a:t>(2)+</a:t>
            </a:r>
            <a:r>
              <a:rPr lang="en-US" dirty="0" err="1"/>
              <a:t>whh</a:t>
            </a:r>
            <a:r>
              <a:rPr lang="en-US" dirty="0"/>
              <a:t>(1,3)*</a:t>
            </a:r>
            <a:r>
              <a:rPr lang="en-US" dirty="0" err="1"/>
              <a:t>h</a:t>
            </a:r>
            <a:r>
              <a:rPr lang="en-US" baseline="-25000" dirty="0" err="1"/>
              <a:t>t</a:t>
            </a:r>
            <a:r>
              <a:rPr lang="en-US" dirty="0"/>
              <a:t>(3) +  </a:t>
            </a:r>
            <a:r>
              <a:rPr lang="en-US" dirty="0">
                <a:solidFill>
                  <a:srgbClr val="00B050"/>
                </a:solidFill>
              </a:rPr>
              <a:t> </a:t>
            </a:r>
            <a:r>
              <a:rPr lang="en-US" sz="3200" dirty="0">
                <a:solidFill>
                  <a:srgbClr val="00B050"/>
                </a:solidFill>
              </a:rPr>
              <a:t>Bias</a:t>
            </a:r>
            <a:r>
              <a:rPr lang="en-US" sz="2400" dirty="0"/>
              <a:t>)</a:t>
            </a:r>
            <a:endParaRPr lang="en-US" dirty="0"/>
          </a:p>
        </p:txBody>
      </p:sp>
      <p:cxnSp>
        <p:nvCxnSpPr>
          <p:cNvPr id="51" name="Straight Arrow Connector 50"/>
          <p:cNvCxnSpPr>
            <a:cxnSpLocks/>
          </p:cNvCxnSpPr>
          <p:nvPr/>
        </p:nvCxnSpPr>
        <p:spPr>
          <a:xfrm>
            <a:off x="932444" y="1906340"/>
            <a:ext cx="640788" cy="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2618758" y="1814783"/>
            <a:ext cx="4823778" cy="7657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601815" y="2606044"/>
            <a:ext cx="1035464"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C00000"/>
                </a:solidFill>
              </a:rPr>
              <a:t>whx</a:t>
            </a:r>
            <a:r>
              <a:rPr lang="en-US" dirty="0">
                <a:solidFill>
                  <a:srgbClr val="C00000"/>
                </a:solidFill>
              </a:rPr>
              <a:t>(1,1)</a:t>
            </a:r>
          </a:p>
        </p:txBody>
      </p:sp>
      <p:sp>
        <p:nvSpPr>
          <p:cNvPr id="54" name="TextBox 53"/>
          <p:cNvSpPr txBox="1"/>
          <p:nvPr/>
        </p:nvSpPr>
        <p:spPr>
          <a:xfrm>
            <a:off x="3643905" y="2590067"/>
            <a:ext cx="1040954"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C00000"/>
                </a:solidFill>
              </a:rPr>
              <a:t>whx</a:t>
            </a:r>
            <a:r>
              <a:rPr lang="en-US" dirty="0">
                <a:solidFill>
                  <a:srgbClr val="C00000"/>
                </a:solidFill>
              </a:rPr>
              <a:t>(1,2)</a:t>
            </a:r>
          </a:p>
        </p:txBody>
      </p:sp>
      <p:sp>
        <p:nvSpPr>
          <p:cNvPr id="55" name="TextBox 54"/>
          <p:cNvSpPr txBox="1"/>
          <p:nvPr/>
        </p:nvSpPr>
        <p:spPr>
          <a:xfrm>
            <a:off x="4648141" y="2606043"/>
            <a:ext cx="1044916"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C00000"/>
                </a:solidFill>
              </a:rPr>
              <a:t>whx</a:t>
            </a:r>
            <a:r>
              <a:rPr lang="en-US" dirty="0">
                <a:solidFill>
                  <a:srgbClr val="C00000"/>
                </a:solidFill>
              </a:rPr>
              <a:t>(1,3)</a:t>
            </a:r>
          </a:p>
        </p:txBody>
      </p:sp>
      <p:sp>
        <p:nvSpPr>
          <p:cNvPr id="56" name="TextBox 55"/>
          <p:cNvSpPr txBox="1"/>
          <p:nvPr/>
        </p:nvSpPr>
        <p:spPr>
          <a:xfrm>
            <a:off x="5753245" y="2561155"/>
            <a:ext cx="1137444"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C00000"/>
                </a:solidFill>
              </a:rPr>
              <a:t>whx</a:t>
            </a:r>
            <a:r>
              <a:rPr lang="en-US" dirty="0">
                <a:solidFill>
                  <a:srgbClr val="C00000"/>
                </a:solidFill>
              </a:rPr>
              <a:t>(1,4)</a:t>
            </a:r>
          </a:p>
        </p:txBody>
      </p:sp>
      <p:cxnSp>
        <p:nvCxnSpPr>
          <p:cNvPr id="57" name="Straight Arrow Connector 56"/>
          <p:cNvCxnSpPr/>
          <p:nvPr/>
        </p:nvCxnSpPr>
        <p:spPr>
          <a:xfrm flipV="1">
            <a:off x="5082482" y="2985834"/>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205588" y="2959399"/>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6125179" y="2985834"/>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746170" y="1745430"/>
            <a:ext cx="833113" cy="400110"/>
          </a:xfrm>
          <a:prstGeom prst="rect">
            <a:avLst/>
          </a:prstGeom>
          <a:noFill/>
        </p:spPr>
        <p:txBody>
          <a:bodyPr wrap="none" rtlCol="0">
            <a:spAutoFit/>
          </a:bodyPr>
          <a:lstStyle/>
          <a:p>
            <a:r>
              <a:rPr lang="en-US" sz="2000" dirty="0"/>
              <a:t>h</a:t>
            </a:r>
            <a:r>
              <a:rPr lang="en-US" sz="2000" baseline="-25000" dirty="0"/>
              <a:t>t+1</a:t>
            </a:r>
            <a:r>
              <a:rPr lang="en-US" sz="2000" dirty="0"/>
              <a:t>(1)</a:t>
            </a:r>
          </a:p>
        </p:txBody>
      </p:sp>
      <p:sp>
        <p:nvSpPr>
          <p:cNvPr id="61" name="TextBox 60"/>
          <p:cNvSpPr txBox="1"/>
          <p:nvPr/>
        </p:nvSpPr>
        <p:spPr>
          <a:xfrm>
            <a:off x="85783" y="1630879"/>
            <a:ext cx="754053" cy="461665"/>
          </a:xfrm>
          <a:prstGeom prst="rect">
            <a:avLst/>
          </a:prstGeom>
          <a:noFill/>
        </p:spPr>
        <p:txBody>
          <a:bodyPr wrap="none" rtlCol="0">
            <a:spAutoFit/>
          </a:bodyPr>
          <a:lstStyle/>
          <a:p>
            <a:r>
              <a:rPr lang="en-US" sz="2400" dirty="0" err="1"/>
              <a:t>h</a:t>
            </a:r>
            <a:r>
              <a:rPr lang="en-US" sz="2400" baseline="-25000" dirty="0" err="1"/>
              <a:t>t</a:t>
            </a:r>
            <a:r>
              <a:rPr lang="en-US" sz="2400" dirty="0"/>
              <a:t>(1)</a:t>
            </a:r>
          </a:p>
        </p:txBody>
      </p:sp>
      <p:sp>
        <p:nvSpPr>
          <p:cNvPr id="62" name="TextBox 61"/>
          <p:cNvSpPr txBox="1"/>
          <p:nvPr/>
        </p:nvSpPr>
        <p:spPr>
          <a:xfrm>
            <a:off x="1528201" y="1772691"/>
            <a:ext cx="1069249"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C00000"/>
                </a:solidFill>
              </a:rPr>
              <a:t>whh</a:t>
            </a:r>
            <a:r>
              <a:rPr lang="en-US" dirty="0">
                <a:solidFill>
                  <a:srgbClr val="C00000"/>
                </a:solidFill>
              </a:rPr>
              <a:t>(1,1)</a:t>
            </a:r>
          </a:p>
        </p:txBody>
      </p:sp>
      <p:sp>
        <p:nvSpPr>
          <p:cNvPr id="63" name="TextBox 62">
            <a:extLst>
              <a:ext uri="{FF2B5EF4-FFF2-40B4-BE49-F238E27FC236}">
                <a16:creationId xmlns:a16="http://schemas.microsoft.com/office/drawing/2014/main" id="{9C28C24E-AF77-4E88-B1C2-DDE1715F5810}"/>
              </a:ext>
            </a:extLst>
          </p:cNvPr>
          <p:cNvSpPr txBox="1"/>
          <p:nvPr/>
        </p:nvSpPr>
        <p:spPr>
          <a:xfrm>
            <a:off x="1513861" y="2164218"/>
            <a:ext cx="1069249"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C00000"/>
                </a:solidFill>
              </a:rPr>
              <a:t>whh</a:t>
            </a:r>
            <a:r>
              <a:rPr lang="en-US" dirty="0">
                <a:solidFill>
                  <a:srgbClr val="C00000"/>
                </a:solidFill>
              </a:rPr>
              <a:t>(1,2)</a:t>
            </a:r>
          </a:p>
        </p:txBody>
      </p:sp>
      <p:sp>
        <p:nvSpPr>
          <p:cNvPr id="64" name="TextBox 63">
            <a:extLst>
              <a:ext uri="{FF2B5EF4-FFF2-40B4-BE49-F238E27FC236}">
                <a16:creationId xmlns:a16="http://schemas.microsoft.com/office/drawing/2014/main" id="{917B829C-EE3F-45C4-8F37-3C9FD662A193}"/>
              </a:ext>
            </a:extLst>
          </p:cNvPr>
          <p:cNvSpPr txBox="1"/>
          <p:nvPr/>
        </p:nvSpPr>
        <p:spPr>
          <a:xfrm>
            <a:off x="1525940" y="2555745"/>
            <a:ext cx="1069249"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C00000"/>
                </a:solidFill>
              </a:rPr>
              <a:t>whh</a:t>
            </a:r>
            <a:r>
              <a:rPr lang="en-US" dirty="0">
                <a:solidFill>
                  <a:srgbClr val="C00000"/>
                </a:solidFill>
              </a:rPr>
              <a:t>(1,3)</a:t>
            </a:r>
          </a:p>
        </p:txBody>
      </p:sp>
      <p:cxnSp>
        <p:nvCxnSpPr>
          <p:cNvPr id="65" name="Straight Arrow Connector 64">
            <a:extLst>
              <a:ext uri="{FF2B5EF4-FFF2-40B4-BE49-F238E27FC236}">
                <a16:creationId xmlns:a16="http://schemas.microsoft.com/office/drawing/2014/main" id="{627282E7-2B0A-44F4-B719-79169D1258F9}"/>
              </a:ext>
            </a:extLst>
          </p:cNvPr>
          <p:cNvCxnSpPr>
            <a:cxnSpLocks/>
          </p:cNvCxnSpPr>
          <p:nvPr/>
        </p:nvCxnSpPr>
        <p:spPr>
          <a:xfrm>
            <a:off x="940739" y="2402599"/>
            <a:ext cx="64078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0BD843D-1A6E-444D-8DF2-006D0688C71D}"/>
              </a:ext>
            </a:extLst>
          </p:cNvPr>
          <p:cNvCxnSpPr>
            <a:cxnSpLocks/>
          </p:cNvCxnSpPr>
          <p:nvPr/>
        </p:nvCxnSpPr>
        <p:spPr>
          <a:xfrm>
            <a:off x="932444" y="2740410"/>
            <a:ext cx="640788"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B17E366-9F4B-437A-AA2F-48E272E64B4C}"/>
              </a:ext>
            </a:extLst>
          </p:cNvPr>
          <p:cNvSpPr txBox="1"/>
          <p:nvPr/>
        </p:nvSpPr>
        <p:spPr>
          <a:xfrm>
            <a:off x="71443" y="2117777"/>
            <a:ext cx="754053" cy="461665"/>
          </a:xfrm>
          <a:prstGeom prst="rect">
            <a:avLst/>
          </a:prstGeom>
          <a:noFill/>
        </p:spPr>
        <p:txBody>
          <a:bodyPr wrap="none" rtlCol="0">
            <a:spAutoFit/>
          </a:bodyPr>
          <a:lstStyle/>
          <a:p>
            <a:r>
              <a:rPr lang="en-US" sz="2400" dirty="0" err="1"/>
              <a:t>h</a:t>
            </a:r>
            <a:r>
              <a:rPr lang="en-US" sz="2400" baseline="-25000" dirty="0" err="1"/>
              <a:t>t</a:t>
            </a:r>
            <a:r>
              <a:rPr lang="en-US" sz="2400" dirty="0"/>
              <a:t>(2)</a:t>
            </a:r>
          </a:p>
        </p:txBody>
      </p:sp>
      <p:sp>
        <p:nvSpPr>
          <p:cNvPr id="68" name="TextBox 67">
            <a:extLst>
              <a:ext uri="{FF2B5EF4-FFF2-40B4-BE49-F238E27FC236}">
                <a16:creationId xmlns:a16="http://schemas.microsoft.com/office/drawing/2014/main" id="{1C60D3E5-4780-48A2-93B3-46510B24D8C2}"/>
              </a:ext>
            </a:extLst>
          </p:cNvPr>
          <p:cNvSpPr txBox="1"/>
          <p:nvPr/>
        </p:nvSpPr>
        <p:spPr>
          <a:xfrm>
            <a:off x="31760" y="2509578"/>
            <a:ext cx="723596" cy="461665"/>
          </a:xfrm>
          <a:prstGeom prst="rect">
            <a:avLst/>
          </a:prstGeom>
          <a:noFill/>
        </p:spPr>
        <p:txBody>
          <a:bodyPr wrap="none" rtlCol="0">
            <a:spAutoFit/>
          </a:bodyPr>
          <a:lstStyle/>
          <a:p>
            <a:r>
              <a:rPr lang="en-US" sz="2400" dirty="0"/>
              <a:t>h</a:t>
            </a:r>
            <a:r>
              <a:rPr lang="en-US" sz="2400" baseline="-25000" dirty="0"/>
              <a:t>t-</a:t>
            </a:r>
            <a:r>
              <a:rPr lang="en-US" sz="2400" dirty="0"/>
              <a:t>3)</a:t>
            </a:r>
          </a:p>
        </p:txBody>
      </p:sp>
      <p:sp>
        <p:nvSpPr>
          <p:cNvPr id="69" name="TextBox 68">
            <a:extLst>
              <a:ext uri="{FF2B5EF4-FFF2-40B4-BE49-F238E27FC236}">
                <a16:creationId xmlns:a16="http://schemas.microsoft.com/office/drawing/2014/main" id="{7EA7A71C-3550-4121-94FD-5E6143424D3A}"/>
              </a:ext>
            </a:extLst>
          </p:cNvPr>
          <p:cNvSpPr txBox="1"/>
          <p:nvPr/>
        </p:nvSpPr>
        <p:spPr>
          <a:xfrm>
            <a:off x="5097624" y="2013906"/>
            <a:ext cx="980846" cy="369332"/>
          </a:xfrm>
          <a:prstGeom prst="rect">
            <a:avLst/>
          </a:prstGeom>
          <a:solidFill>
            <a:srgbClr val="FFC000"/>
          </a:solidFill>
        </p:spPr>
        <p:txBody>
          <a:bodyPr wrap="square" rtlCol="0">
            <a:spAutoFit/>
          </a:bodyPr>
          <a:lstStyle/>
          <a:p>
            <a:r>
              <a:rPr lang="en-US" dirty="0">
                <a:solidFill>
                  <a:srgbClr val="FF0000"/>
                </a:solidFill>
              </a:rPr>
              <a:t>neuron1</a:t>
            </a:r>
          </a:p>
        </p:txBody>
      </p:sp>
      <p:sp>
        <p:nvSpPr>
          <p:cNvPr id="70" name="TextBox 69"/>
          <p:cNvSpPr txBox="1"/>
          <p:nvPr/>
        </p:nvSpPr>
        <p:spPr>
          <a:xfrm>
            <a:off x="2452020" y="5672217"/>
            <a:ext cx="1035464" cy="369332"/>
          </a:xfrm>
          <a:prstGeom prst="rect">
            <a:avLst/>
          </a:prstGeom>
          <a:noFill/>
          <a:ln>
            <a:noFill/>
          </a:ln>
        </p:spPr>
        <p:txBody>
          <a:bodyPr wrap="square" rtlCol="0">
            <a:spAutoFit/>
          </a:bodyPr>
          <a:lstStyle/>
          <a:p>
            <a:r>
              <a:rPr lang="en-US" dirty="0" err="1"/>
              <a:t>whx</a:t>
            </a:r>
            <a:r>
              <a:rPr lang="en-US" dirty="0"/>
              <a:t>(1,1)</a:t>
            </a:r>
          </a:p>
        </p:txBody>
      </p:sp>
      <p:sp>
        <p:nvSpPr>
          <p:cNvPr id="71" name="TextBox 70"/>
          <p:cNvSpPr txBox="1"/>
          <p:nvPr/>
        </p:nvSpPr>
        <p:spPr>
          <a:xfrm>
            <a:off x="3688624" y="5700831"/>
            <a:ext cx="1040954" cy="369332"/>
          </a:xfrm>
          <a:prstGeom prst="rect">
            <a:avLst/>
          </a:prstGeom>
          <a:noFill/>
          <a:ln>
            <a:noFill/>
          </a:ln>
        </p:spPr>
        <p:txBody>
          <a:bodyPr wrap="square" rtlCol="0">
            <a:spAutoFit/>
          </a:bodyPr>
          <a:lstStyle/>
          <a:p>
            <a:r>
              <a:rPr lang="en-US" dirty="0" err="1"/>
              <a:t>whx</a:t>
            </a:r>
            <a:r>
              <a:rPr lang="en-US" dirty="0"/>
              <a:t>(1,2)</a:t>
            </a:r>
          </a:p>
        </p:txBody>
      </p:sp>
      <p:sp>
        <p:nvSpPr>
          <p:cNvPr id="72" name="TextBox 71"/>
          <p:cNvSpPr txBox="1"/>
          <p:nvPr/>
        </p:nvSpPr>
        <p:spPr>
          <a:xfrm>
            <a:off x="5034160" y="5645446"/>
            <a:ext cx="1044916" cy="369332"/>
          </a:xfrm>
          <a:prstGeom prst="rect">
            <a:avLst/>
          </a:prstGeom>
          <a:noFill/>
          <a:ln>
            <a:noFill/>
          </a:ln>
        </p:spPr>
        <p:txBody>
          <a:bodyPr wrap="square" rtlCol="0">
            <a:spAutoFit/>
          </a:bodyPr>
          <a:lstStyle/>
          <a:p>
            <a:r>
              <a:rPr lang="en-US" dirty="0" err="1"/>
              <a:t>whx</a:t>
            </a:r>
            <a:r>
              <a:rPr lang="en-US" dirty="0"/>
              <a:t>(1,3)</a:t>
            </a:r>
          </a:p>
        </p:txBody>
      </p:sp>
      <p:sp>
        <p:nvSpPr>
          <p:cNvPr id="73" name="TextBox 72"/>
          <p:cNvSpPr txBox="1"/>
          <p:nvPr/>
        </p:nvSpPr>
        <p:spPr>
          <a:xfrm>
            <a:off x="6395333" y="5655474"/>
            <a:ext cx="1137444" cy="369332"/>
          </a:xfrm>
          <a:prstGeom prst="rect">
            <a:avLst/>
          </a:prstGeom>
          <a:noFill/>
          <a:ln>
            <a:noFill/>
          </a:ln>
        </p:spPr>
        <p:txBody>
          <a:bodyPr wrap="square" rtlCol="0">
            <a:spAutoFit/>
          </a:bodyPr>
          <a:lstStyle/>
          <a:p>
            <a:r>
              <a:rPr lang="en-US" dirty="0" err="1"/>
              <a:t>whx</a:t>
            </a:r>
            <a:r>
              <a:rPr lang="en-US" dirty="0"/>
              <a:t>(1,4)</a:t>
            </a:r>
          </a:p>
        </p:txBody>
      </p:sp>
      <p:sp>
        <p:nvSpPr>
          <p:cNvPr id="74" name="TextBox 73">
            <a:extLst>
              <a:ext uri="{FF2B5EF4-FFF2-40B4-BE49-F238E27FC236}">
                <a16:creationId xmlns:a16="http://schemas.microsoft.com/office/drawing/2014/main" id="{A53DEFDB-84DA-4739-B0D7-1B8170E31632}"/>
              </a:ext>
            </a:extLst>
          </p:cNvPr>
          <p:cNvSpPr txBox="1"/>
          <p:nvPr/>
        </p:nvSpPr>
        <p:spPr>
          <a:xfrm>
            <a:off x="2747692" y="3124562"/>
            <a:ext cx="562975" cy="369332"/>
          </a:xfrm>
          <a:prstGeom prst="rect">
            <a:avLst/>
          </a:prstGeom>
          <a:noFill/>
        </p:spPr>
        <p:txBody>
          <a:bodyPr wrap="none" rtlCol="0">
            <a:spAutoFit/>
          </a:bodyPr>
          <a:lstStyle/>
          <a:p>
            <a:r>
              <a:rPr lang="en-US" dirty="0"/>
              <a:t>X(1)</a:t>
            </a:r>
          </a:p>
        </p:txBody>
      </p:sp>
      <p:sp>
        <p:nvSpPr>
          <p:cNvPr id="75" name="TextBox 74">
            <a:extLst>
              <a:ext uri="{FF2B5EF4-FFF2-40B4-BE49-F238E27FC236}">
                <a16:creationId xmlns:a16="http://schemas.microsoft.com/office/drawing/2014/main" id="{FE0B0B67-A8B1-4CCB-BC3A-23CE8626A13B}"/>
              </a:ext>
            </a:extLst>
          </p:cNvPr>
          <p:cNvSpPr txBox="1"/>
          <p:nvPr/>
        </p:nvSpPr>
        <p:spPr>
          <a:xfrm>
            <a:off x="3699696" y="3076905"/>
            <a:ext cx="562975" cy="369332"/>
          </a:xfrm>
          <a:prstGeom prst="rect">
            <a:avLst/>
          </a:prstGeom>
          <a:noFill/>
        </p:spPr>
        <p:txBody>
          <a:bodyPr wrap="none" rtlCol="0">
            <a:spAutoFit/>
          </a:bodyPr>
          <a:lstStyle/>
          <a:p>
            <a:r>
              <a:rPr lang="en-US" dirty="0"/>
              <a:t>X(2)</a:t>
            </a:r>
          </a:p>
        </p:txBody>
      </p:sp>
      <p:sp>
        <p:nvSpPr>
          <p:cNvPr id="76" name="TextBox 75">
            <a:extLst>
              <a:ext uri="{FF2B5EF4-FFF2-40B4-BE49-F238E27FC236}">
                <a16:creationId xmlns:a16="http://schemas.microsoft.com/office/drawing/2014/main" id="{0905C88C-3989-437E-93EB-4EB3FAC602E3}"/>
              </a:ext>
            </a:extLst>
          </p:cNvPr>
          <p:cNvSpPr txBox="1"/>
          <p:nvPr/>
        </p:nvSpPr>
        <p:spPr>
          <a:xfrm>
            <a:off x="4600056" y="3106883"/>
            <a:ext cx="562975" cy="369332"/>
          </a:xfrm>
          <a:prstGeom prst="rect">
            <a:avLst/>
          </a:prstGeom>
          <a:noFill/>
        </p:spPr>
        <p:txBody>
          <a:bodyPr wrap="none" rtlCol="0">
            <a:spAutoFit/>
          </a:bodyPr>
          <a:lstStyle/>
          <a:p>
            <a:r>
              <a:rPr lang="en-US" dirty="0"/>
              <a:t>X(3)</a:t>
            </a:r>
          </a:p>
        </p:txBody>
      </p:sp>
      <p:sp>
        <p:nvSpPr>
          <p:cNvPr id="77" name="TextBox 76">
            <a:extLst>
              <a:ext uri="{FF2B5EF4-FFF2-40B4-BE49-F238E27FC236}">
                <a16:creationId xmlns:a16="http://schemas.microsoft.com/office/drawing/2014/main" id="{FD0C6818-42C8-45A0-BDC2-466312A98776}"/>
              </a:ext>
            </a:extLst>
          </p:cNvPr>
          <p:cNvSpPr txBox="1"/>
          <p:nvPr/>
        </p:nvSpPr>
        <p:spPr>
          <a:xfrm>
            <a:off x="5599463" y="3102771"/>
            <a:ext cx="562975" cy="369332"/>
          </a:xfrm>
          <a:prstGeom prst="rect">
            <a:avLst/>
          </a:prstGeom>
          <a:noFill/>
        </p:spPr>
        <p:txBody>
          <a:bodyPr wrap="none" rtlCol="0">
            <a:spAutoFit/>
          </a:bodyPr>
          <a:lstStyle/>
          <a:p>
            <a:r>
              <a:rPr lang="en-US" dirty="0"/>
              <a:t>X(4)</a:t>
            </a:r>
          </a:p>
        </p:txBody>
      </p:sp>
      <p:cxnSp>
        <p:nvCxnSpPr>
          <p:cNvPr id="81" name="Straight Arrow Connector 80"/>
          <p:cNvCxnSpPr/>
          <p:nvPr/>
        </p:nvCxnSpPr>
        <p:spPr>
          <a:xfrm flipV="1">
            <a:off x="8428281" y="4603341"/>
            <a:ext cx="285810" cy="27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124667" y="3818374"/>
            <a:ext cx="851387" cy="400110"/>
          </a:xfrm>
          <a:prstGeom prst="rect">
            <a:avLst/>
          </a:prstGeom>
          <a:noFill/>
        </p:spPr>
        <p:txBody>
          <a:bodyPr wrap="square" rtlCol="0">
            <a:spAutoFit/>
          </a:bodyPr>
          <a:lstStyle/>
          <a:p>
            <a:r>
              <a:rPr lang="en-US" sz="2000" dirty="0"/>
              <a:t>h</a:t>
            </a:r>
            <a:r>
              <a:rPr lang="en-US" sz="2000" baseline="-25000" dirty="0"/>
              <a:t>t+1</a:t>
            </a:r>
            <a:r>
              <a:rPr lang="en-US" sz="2000" dirty="0"/>
              <a:t>(1)</a:t>
            </a:r>
          </a:p>
        </p:txBody>
      </p:sp>
      <p:sp>
        <p:nvSpPr>
          <p:cNvPr id="12" name="Freeform 11"/>
          <p:cNvSpPr/>
          <p:nvPr/>
        </p:nvSpPr>
        <p:spPr>
          <a:xfrm>
            <a:off x="1198722" y="1512889"/>
            <a:ext cx="7450481" cy="753952"/>
          </a:xfrm>
          <a:custGeom>
            <a:avLst/>
            <a:gdLst>
              <a:gd name="connsiteX0" fmla="*/ 7230045 w 7450481"/>
              <a:gd name="connsiteY0" fmla="*/ 859030 h 859030"/>
              <a:gd name="connsiteX1" fmla="*/ 7424009 w 7450481"/>
              <a:gd name="connsiteY1" fmla="*/ 332557 h 859030"/>
              <a:gd name="connsiteX2" fmla="*/ 6712809 w 7450481"/>
              <a:gd name="connsiteY2" fmla="*/ 64702 h 859030"/>
              <a:gd name="connsiteX3" fmla="*/ 2611864 w 7450481"/>
              <a:gd name="connsiteY3" fmla="*/ 48 h 859030"/>
              <a:gd name="connsiteX4" fmla="*/ 1078627 w 7450481"/>
              <a:gd name="connsiteY4" fmla="*/ 55466 h 859030"/>
              <a:gd name="connsiteX5" fmla="*/ 145755 w 7450481"/>
              <a:gd name="connsiteY5" fmla="*/ 129357 h 859030"/>
              <a:gd name="connsiteX6" fmla="*/ 16445 w 7450481"/>
              <a:gd name="connsiteY6" fmla="*/ 471102 h 85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50481" h="859030">
                <a:moveTo>
                  <a:pt x="7230045" y="859030"/>
                </a:moveTo>
                <a:cubicBezTo>
                  <a:pt x="7370130" y="661987"/>
                  <a:pt x="7510215" y="464945"/>
                  <a:pt x="7424009" y="332557"/>
                </a:cubicBezTo>
                <a:cubicBezTo>
                  <a:pt x="7337803" y="200169"/>
                  <a:pt x="7514833" y="120120"/>
                  <a:pt x="6712809" y="64702"/>
                </a:cubicBezTo>
                <a:cubicBezTo>
                  <a:pt x="5910785" y="9284"/>
                  <a:pt x="3550894" y="1587"/>
                  <a:pt x="2611864" y="48"/>
                </a:cubicBezTo>
                <a:cubicBezTo>
                  <a:pt x="1672834" y="-1491"/>
                  <a:pt x="1489645" y="33915"/>
                  <a:pt x="1078627" y="55466"/>
                </a:cubicBezTo>
                <a:cubicBezTo>
                  <a:pt x="667609" y="77017"/>
                  <a:pt x="322785" y="60084"/>
                  <a:pt x="145755" y="129357"/>
                </a:cubicBezTo>
                <a:cubicBezTo>
                  <a:pt x="-31275" y="198630"/>
                  <a:pt x="-7415" y="334866"/>
                  <a:pt x="16445" y="471102"/>
                </a:cubicBezTo>
              </a:path>
            </a:pathLst>
          </a:custGeom>
          <a:noFill/>
          <a:ln>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278018" y="1388314"/>
            <a:ext cx="926897" cy="974966"/>
          </a:xfrm>
          <a:custGeom>
            <a:avLst/>
            <a:gdLst>
              <a:gd name="connsiteX0" fmla="*/ 757382 w 757382"/>
              <a:gd name="connsiteY0" fmla="*/ 0 h 1191491"/>
              <a:gd name="connsiteX1" fmla="*/ 258618 w 757382"/>
              <a:gd name="connsiteY1" fmla="*/ 452582 h 1191491"/>
              <a:gd name="connsiteX2" fmla="*/ 0 w 757382"/>
              <a:gd name="connsiteY2" fmla="*/ 1191491 h 1191491"/>
            </a:gdLst>
            <a:ahLst/>
            <a:cxnLst>
              <a:cxn ang="0">
                <a:pos x="connsiteX0" y="connsiteY0"/>
              </a:cxn>
              <a:cxn ang="0">
                <a:pos x="connsiteX1" y="connsiteY1"/>
              </a:cxn>
              <a:cxn ang="0">
                <a:pos x="connsiteX2" y="connsiteY2"/>
              </a:cxn>
            </a:cxnLst>
            <a:rect l="l" t="t" r="r" b="b"/>
            <a:pathLst>
              <a:path w="757382" h="1191491">
                <a:moveTo>
                  <a:pt x="757382" y="0"/>
                </a:moveTo>
                <a:cubicBezTo>
                  <a:pt x="571115" y="127000"/>
                  <a:pt x="384848" y="254000"/>
                  <a:pt x="258618" y="452582"/>
                </a:cubicBezTo>
                <a:cubicBezTo>
                  <a:pt x="132388" y="651164"/>
                  <a:pt x="66194" y="921327"/>
                  <a:pt x="0" y="1191491"/>
                </a:cubicBezTo>
              </a:path>
            </a:pathLst>
          </a:custGeom>
          <a:noFill/>
          <a:ln>
            <a:solidFill>
              <a:srgbClr val="FF0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296448" y="1165669"/>
            <a:ext cx="2249398" cy="369332"/>
          </a:xfrm>
          <a:prstGeom prst="rect">
            <a:avLst/>
          </a:prstGeom>
          <a:noFill/>
        </p:spPr>
        <p:txBody>
          <a:bodyPr wrap="none" rtlCol="0">
            <a:spAutoFit/>
          </a:bodyPr>
          <a:lstStyle/>
          <a:p>
            <a:r>
              <a:rPr lang="en-US" dirty="0">
                <a:solidFill>
                  <a:srgbClr val="FF0000"/>
                </a:solidFill>
              </a:rPr>
              <a:t>From </a:t>
            </a:r>
            <a:r>
              <a:rPr lang="en-US" dirty="0" err="1">
                <a:solidFill>
                  <a:srgbClr val="FF0000"/>
                </a:solidFill>
              </a:rPr>
              <a:t>h</a:t>
            </a:r>
            <a:r>
              <a:rPr lang="en-US" baseline="-25000" dirty="0" err="1">
                <a:solidFill>
                  <a:srgbClr val="FF0000"/>
                </a:solidFill>
              </a:rPr>
              <a:t>t</a:t>
            </a:r>
            <a:r>
              <a:rPr lang="en-US" dirty="0">
                <a:solidFill>
                  <a:srgbClr val="FF0000"/>
                </a:solidFill>
              </a:rPr>
              <a:t>(2) of neuron2</a:t>
            </a:r>
          </a:p>
        </p:txBody>
      </p:sp>
      <p:sp>
        <p:nvSpPr>
          <p:cNvPr id="89" name="TextBox 88"/>
          <p:cNvSpPr txBox="1"/>
          <p:nvPr/>
        </p:nvSpPr>
        <p:spPr>
          <a:xfrm>
            <a:off x="57077" y="1133122"/>
            <a:ext cx="2249398" cy="369332"/>
          </a:xfrm>
          <a:prstGeom prst="rect">
            <a:avLst/>
          </a:prstGeom>
          <a:noFill/>
        </p:spPr>
        <p:txBody>
          <a:bodyPr wrap="none" rtlCol="0">
            <a:spAutoFit/>
          </a:bodyPr>
          <a:lstStyle/>
          <a:p>
            <a:r>
              <a:rPr lang="en-US" dirty="0">
                <a:solidFill>
                  <a:srgbClr val="7030A0"/>
                </a:solidFill>
              </a:rPr>
              <a:t>From </a:t>
            </a:r>
            <a:r>
              <a:rPr lang="en-US" dirty="0" err="1">
                <a:solidFill>
                  <a:srgbClr val="7030A0"/>
                </a:solidFill>
              </a:rPr>
              <a:t>h</a:t>
            </a:r>
            <a:r>
              <a:rPr lang="en-US" baseline="-25000" dirty="0" err="1">
                <a:solidFill>
                  <a:srgbClr val="7030A0"/>
                </a:solidFill>
              </a:rPr>
              <a:t>t</a:t>
            </a:r>
            <a:r>
              <a:rPr lang="en-US" dirty="0">
                <a:solidFill>
                  <a:srgbClr val="7030A0"/>
                </a:solidFill>
              </a:rPr>
              <a:t>(3) of neuron3</a:t>
            </a:r>
          </a:p>
        </p:txBody>
      </p:sp>
      <p:sp>
        <p:nvSpPr>
          <p:cNvPr id="90" name="Freeform 89"/>
          <p:cNvSpPr/>
          <p:nvPr/>
        </p:nvSpPr>
        <p:spPr>
          <a:xfrm flipH="1">
            <a:off x="893524" y="1419911"/>
            <a:ext cx="45719" cy="1343707"/>
          </a:xfrm>
          <a:custGeom>
            <a:avLst/>
            <a:gdLst>
              <a:gd name="connsiteX0" fmla="*/ 757382 w 757382"/>
              <a:gd name="connsiteY0" fmla="*/ 0 h 1191491"/>
              <a:gd name="connsiteX1" fmla="*/ 258618 w 757382"/>
              <a:gd name="connsiteY1" fmla="*/ 452582 h 1191491"/>
              <a:gd name="connsiteX2" fmla="*/ 0 w 757382"/>
              <a:gd name="connsiteY2" fmla="*/ 1191491 h 1191491"/>
            </a:gdLst>
            <a:ahLst/>
            <a:cxnLst>
              <a:cxn ang="0">
                <a:pos x="connsiteX0" y="connsiteY0"/>
              </a:cxn>
              <a:cxn ang="0">
                <a:pos x="connsiteX1" y="connsiteY1"/>
              </a:cxn>
              <a:cxn ang="0">
                <a:pos x="connsiteX2" y="connsiteY2"/>
              </a:cxn>
            </a:cxnLst>
            <a:rect l="l" t="t" r="r" b="b"/>
            <a:pathLst>
              <a:path w="757382" h="1191491">
                <a:moveTo>
                  <a:pt x="757382" y="0"/>
                </a:moveTo>
                <a:cubicBezTo>
                  <a:pt x="571115" y="127000"/>
                  <a:pt x="384848" y="254000"/>
                  <a:pt x="258618" y="452582"/>
                </a:cubicBezTo>
                <a:cubicBezTo>
                  <a:pt x="132388" y="651164"/>
                  <a:pt x="66194" y="921327"/>
                  <a:pt x="0" y="1191491"/>
                </a:cubicBezTo>
              </a:path>
            </a:pathLst>
          </a:custGeom>
          <a:noFill/>
          <a:ln>
            <a:solidFill>
              <a:srgbClr val="7030A0"/>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91" name="TextBox 90"/>
          <p:cNvSpPr txBox="1"/>
          <p:nvPr/>
        </p:nvSpPr>
        <p:spPr>
          <a:xfrm>
            <a:off x="35273" y="3621613"/>
            <a:ext cx="1369987" cy="1200329"/>
          </a:xfrm>
          <a:prstGeom prst="rect">
            <a:avLst/>
          </a:prstGeom>
          <a:noFill/>
        </p:spPr>
        <p:txBody>
          <a:bodyPr wrap="square" rtlCol="0">
            <a:spAutoFit/>
          </a:bodyPr>
          <a:lstStyle/>
          <a:p>
            <a:r>
              <a:rPr lang="en-US" sz="2400" dirty="0" err="1"/>
              <a:t>h</a:t>
            </a:r>
            <a:r>
              <a:rPr lang="en-US" sz="2400" baseline="-25000" dirty="0" err="1"/>
              <a:t>t</a:t>
            </a:r>
            <a:r>
              <a:rPr lang="en-US" sz="2400" dirty="0"/>
              <a:t>(1) </a:t>
            </a:r>
            <a:r>
              <a:rPr lang="en-US" sz="1600" dirty="0"/>
              <a:t>from neuron1 previous output</a:t>
            </a:r>
          </a:p>
        </p:txBody>
      </p:sp>
      <p:sp>
        <p:nvSpPr>
          <p:cNvPr id="92" name="TextBox 91">
            <a:extLst>
              <a:ext uri="{FF2B5EF4-FFF2-40B4-BE49-F238E27FC236}">
                <a16:creationId xmlns:a16="http://schemas.microsoft.com/office/drawing/2014/main" id="{5B17E366-9F4B-437A-AA2F-48E272E64B4C}"/>
              </a:ext>
            </a:extLst>
          </p:cNvPr>
          <p:cNvSpPr txBox="1"/>
          <p:nvPr/>
        </p:nvSpPr>
        <p:spPr>
          <a:xfrm>
            <a:off x="82675" y="5193274"/>
            <a:ext cx="2750305" cy="707886"/>
          </a:xfrm>
          <a:prstGeom prst="rect">
            <a:avLst/>
          </a:prstGeom>
          <a:noFill/>
        </p:spPr>
        <p:txBody>
          <a:bodyPr wrap="none" rtlCol="0">
            <a:spAutoFit/>
          </a:bodyPr>
          <a:lstStyle/>
          <a:p>
            <a:r>
              <a:rPr lang="en-US" sz="2400" dirty="0" err="1">
                <a:solidFill>
                  <a:srgbClr val="FF0000"/>
                </a:solidFill>
              </a:rPr>
              <a:t>h</a:t>
            </a:r>
            <a:r>
              <a:rPr lang="en-US" sz="2400" baseline="-25000" dirty="0" err="1">
                <a:solidFill>
                  <a:srgbClr val="FF0000"/>
                </a:solidFill>
              </a:rPr>
              <a:t>t</a:t>
            </a:r>
            <a:r>
              <a:rPr lang="en-US" sz="2400" dirty="0">
                <a:solidFill>
                  <a:srgbClr val="FF0000"/>
                </a:solidFill>
              </a:rPr>
              <a:t>(2)</a:t>
            </a:r>
          </a:p>
          <a:p>
            <a:r>
              <a:rPr lang="en-US" sz="1600" dirty="0">
                <a:solidFill>
                  <a:srgbClr val="FF0000"/>
                </a:solidFill>
              </a:rPr>
              <a:t>From neuron2 previous output</a:t>
            </a:r>
          </a:p>
        </p:txBody>
      </p:sp>
      <p:sp>
        <p:nvSpPr>
          <p:cNvPr id="93" name="TextBox 92">
            <a:extLst>
              <a:ext uri="{FF2B5EF4-FFF2-40B4-BE49-F238E27FC236}">
                <a16:creationId xmlns:a16="http://schemas.microsoft.com/office/drawing/2014/main" id="{1C60D3E5-4780-48A2-93B3-46510B24D8C2}"/>
              </a:ext>
            </a:extLst>
          </p:cNvPr>
          <p:cNvSpPr txBox="1"/>
          <p:nvPr/>
        </p:nvSpPr>
        <p:spPr>
          <a:xfrm>
            <a:off x="71401" y="6413698"/>
            <a:ext cx="3644652" cy="369332"/>
          </a:xfrm>
          <a:prstGeom prst="rect">
            <a:avLst/>
          </a:prstGeom>
          <a:noFill/>
        </p:spPr>
        <p:txBody>
          <a:bodyPr wrap="none" rtlCol="0">
            <a:spAutoFit/>
          </a:bodyPr>
          <a:lstStyle/>
          <a:p>
            <a:r>
              <a:rPr lang="en-US" dirty="0" err="1">
                <a:solidFill>
                  <a:srgbClr val="7030A0"/>
                </a:solidFill>
              </a:rPr>
              <a:t>h</a:t>
            </a:r>
            <a:r>
              <a:rPr lang="en-US" baseline="-25000" dirty="0" err="1">
                <a:solidFill>
                  <a:srgbClr val="7030A0"/>
                </a:solidFill>
              </a:rPr>
              <a:t>t</a:t>
            </a:r>
            <a:r>
              <a:rPr lang="en-US" dirty="0">
                <a:solidFill>
                  <a:srgbClr val="7030A0"/>
                </a:solidFill>
              </a:rPr>
              <a:t>(3) from neuron3 previous output</a:t>
            </a:r>
          </a:p>
        </p:txBody>
      </p:sp>
      <p:cxnSp>
        <p:nvCxnSpPr>
          <p:cNvPr id="16" name="Straight Arrow Connector 15"/>
          <p:cNvCxnSpPr/>
          <p:nvPr/>
        </p:nvCxnSpPr>
        <p:spPr>
          <a:xfrm>
            <a:off x="1027559" y="4227021"/>
            <a:ext cx="2362822" cy="424095"/>
          </a:xfrm>
          <a:prstGeom prst="straightConnector1">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935957" y="4937225"/>
            <a:ext cx="4044443" cy="591426"/>
          </a:xfrm>
          <a:prstGeom prst="straightConnector1">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591899" y="4993085"/>
            <a:ext cx="5901712" cy="1511683"/>
          </a:xfrm>
          <a:prstGeom prst="straightConnector1">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301142" y="3559208"/>
            <a:ext cx="7742481" cy="369332"/>
          </a:xfrm>
          <a:prstGeom prst="rect">
            <a:avLst/>
          </a:prstGeom>
          <a:noFill/>
        </p:spPr>
        <p:txBody>
          <a:bodyPr wrap="square" rtlCol="0">
            <a:spAutoFit/>
          </a:bodyPr>
          <a:lstStyle/>
          <a:p>
            <a:r>
              <a:rPr lang="en-US" dirty="0">
                <a:solidFill>
                  <a:srgbClr val="00B0F0"/>
                </a:solidFill>
              </a:rPr>
              <a:t>Inside view of neuron1 with connections</a:t>
            </a:r>
          </a:p>
        </p:txBody>
      </p:sp>
      <p:sp>
        <p:nvSpPr>
          <p:cNvPr id="32" name="Rectangle 31"/>
          <p:cNvSpPr/>
          <p:nvPr/>
        </p:nvSpPr>
        <p:spPr>
          <a:xfrm>
            <a:off x="7753918" y="2267204"/>
            <a:ext cx="1331717" cy="1200329"/>
          </a:xfrm>
          <a:prstGeom prst="rect">
            <a:avLst/>
          </a:prstGeom>
        </p:spPr>
        <p:txBody>
          <a:bodyPr wrap="square">
            <a:spAutoFit/>
          </a:bodyPr>
          <a:lstStyle/>
          <a:p>
            <a:r>
              <a:rPr lang="en-US" dirty="0"/>
              <a:t>Output, also</a:t>
            </a:r>
          </a:p>
          <a:p>
            <a:r>
              <a:rPr lang="en-US" dirty="0"/>
              <a:t>feedback to neurons’ </a:t>
            </a:r>
          </a:p>
          <a:p>
            <a:r>
              <a:rPr lang="en-US" dirty="0"/>
              <a:t>inputs</a:t>
            </a:r>
            <a:endParaRPr lang="en-US" sz="3200" dirty="0"/>
          </a:p>
        </p:txBody>
      </p:sp>
      <p:sp>
        <p:nvSpPr>
          <p:cNvPr id="34" name="Rectangle 33"/>
          <p:cNvSpPr/>
          <p:nvPr/>
        </p:nvSpPr>
        <p:spPr>
          <a:xfrm>
            <a:off x="7819800" y="4894773"/>
            <a:ext cx="1360168" cy="1200329"/>
          </a:xfrm>
          <a:prstGeom prst="rect">
            <a:avLst/>
          </a:prstGeom>
        </p:spPr>
        <p:txBody>
          <a:bodyPr wrap="square">
            <a:spAutoFit/>
          </a:bodyPr>
          <a:lstStyle/>
          <a:p>
            <a:r>
              <a:rPr lang="en-US" dirty="0"/>
              <a:t>Output, also</a:t>
            </a:r>
          </a:p>
          <a:p>
            <a:r>
              <a:rPr lang="en-US" dirty="0"/>
              <a:t>feedback to neurons’ </a:t>
            </a:r>
          </a:p>
          <a:p>
            <a:r>
              <a:rPr lang="en-US" dirty="0"/>
              <a:t>inputs</a:t>
            </a:r>
            <a:endParaRPr lang="en-US" sz="3200" dirty="0"/>
          </a:p>
        </p:txBody>
      </p:sp>
      <p:cxnSp>
        <p:nvCxnSpPr>
          <p:cNvPr id="36" name="Straight Connector 35"/>
          <p:cNvCxnSpPr/>
          <p:nvPr/>
        </p:nvCxnSpPr>
        <p:spPr>
          <a:xfrm flipV="1">
            <a:off x="-3513" y="3614989"/>
            <a:ext cx="7620000" cy="23324"/>
          </a:xfrm>
          <a:prstGeom prst="line">
            <a:avLst/>
          </a:prstGeom>
          <a:ln w="63500" cmpd="thickThin"/>
        </p:spPr>
        <p:style>
          <a:lnRef idx="1">
            <a:schemeClr val="accent1"/>
          </a:lnRef>
          <a:fillRef idx="0">
            <a:schemeClr val="accent1"/>
          </a:fillRef>
          <a:effectRef idx="0">
            <a:schemeClr val="accent1"/>
          </a:effectRef>
          <a:fontRef idx="minor">
            <a:schemeClr val="tx1"/>
          </a:fontRef>
        </p:style>
      </p:cxnSp>
      <p:graphicFrame>
        <p:nvGraphicFramePr>
          <p:cNvPr id="84" name="Table 10">
            <a:extLst>
              <a:ext uri="{FF2B5EF4-FFF2-40B4-BE49-F238E27FC236}">
                <a16:creationId xmlns:a16="http://schemas.microsoft.com/office/drawing/2014/main" id="{F9F7FEED-50F1-48CD-99C2-D9F123F305D6}"/>
              </a:ext>
            </a:extLst>
          </p:cNvPr>
          <p:cNvGraphicFramePr>
            <a:graphicFrameLocks noGrp="1"/>
          </p:cNvGraphicFramePr>
          <p:nvPr>
            <p:extLst>
              <p:ext uri="{D42A27DB-BD31-4B8C-83A1-F6EECF244321}">
                <p14:modId xmlns:p14="http://schemas.microsoft.com/office/powerpoint/2010/main" val="1029608093"/>
              </p:ext>
            </p:extLst>
          </p:nvPr>
        </p:nvGraphicFramePr>
        <p:xfrm>
          <a:off x="931528" y="150312"/>
          <a:ext cx="3384224" cy="973103"/>
        </p:xfrm>
        <a:graphic>
          <a:graphicData uri="http://schemas.openxmlformats.org/drawingml/2006/table">
            <a:tbl>
              <a:tblPr firstRow="1" bandRow="1">
                <a:tableStyleId>{5940675A-B579-460E-94D1-54222C63F5DA}</a:tableStyleId>
              </a:tblPr>
              <a:tblGrid>
                <a:gridCol w="821072">
                  <a:extLst>
                    <a:ext uri="{9D8B030D-6E8A-4147-A177-3AD203B41FA5}">
                      <a16:colId xmlns:a16="http://schemas.microsoft.com/office/drawing/2014/main" val="2386260501"/>
                    </a:ext>
                  </a:extLst>
                </a:gridCol>
                <a:gridCol w="871040">
                  <a:extLst>
                    <a:ext uri="{9D8B030D-6E8A-4147-A177-3AD203B41FA5}">
                      <a16:colId xmlns:a16="http://schemas.microsoft.com/office/drawing/2014/main" val="2433486944"/>
                    </a:ext>
                  </a:extLst>
                </a:gridCol>
                <a:gridCol w="846056">
                  <a:extLst>
                    <a:ext uri="{9D8B030D-6E8A-4147-A177-3AD203B41FA5}">
                      <a16:colId xmlns:a16="http://schemas.microsoft.com/office/drawing/2014/main" val="706508249"/>
                    </a:ext>
                  </a:extLst>
                </a:gridCol>
                <a:gridCol w="846056">
                  <a:extLst>
                    <a:ext uri="{9D8B030D-6E8A-4147-A177-3AD203B41FA5}">
                      <a16:colId xmlns:a16="http://schemas.microsoft.com/office/drawing/2014/main" val="2997057110"/>
                    </a:ext>
                  </a:extLst>
                </a:gridCol>
              </a:tblGrid>
              <a:tr h="2083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solidFill>
                            <a:srgbClr val="FFC000"/>
                          </a:solidFill>
                        </a:rPr>
                        <a:t>whx</a:t>
                      </a:r>
                      <a:r>
                        <a:rPr lang="en-US" sz="1400" dirty="0">
                          <a:solidFill>
                            <a:srgbClr val="FFC000"/>
                          </a:solidFill>
                        </a:rPr>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solidFill>
                            <a:srgbClr val="FFC000"/>
                          </a:solidFill>
                        </a:rPr>
                        <a:t>whx</a:t>
                      </a:r>
                      <a:r>
                        <a:rPr lang="en-US" sz="1400" dirty="0">
                          <a:solidFill>
                            <a:srgbClr val="FFC000"/>
                          </a:solidFill>
                        </a:rPr>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solidFill>
                            <a:srgbClr val="FFC000"/>
                          </a:solidFill>
                        </a:rPr>
                        <a:t>whx</a:t>
                      </a:r>
                      <a:r>
                        <a:rPr lang="en-US" sz="1400" dirty="0">
                          <a:solidFill>
                            <a:srgbClr val="FFC000"/>
                          </a:solidFill>
                        </a:rPr>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solidFill>
                            <a:srgbClr val="FFC000"/>
                          </a:solidFill>
                        </a:rPr>
                        <a:t>whx</a:t>
                      </a:r>
                      <a:r>
                        <a:rPr lang="en-US" sz="1400" dirty="0">
                          <a:solidFill>
                            <a:srgbClr val="FFC000"/>
                          </a:solidFill>
                        </a:rPr>
                        <a:t>(1,4)</a:t>
                      </a:r>
                    </a:p>
                  </a:txBody>
                  <a:tcPr/>
                </a:tc>
                <a:extLst>
                  <a:ext uri="{0D108BD9-81ED-4DB2-BD59-A6C34878D82A}">
                    <a16:rowId xmlns:a16="http://schemas.microsoft.com/office/drawing/2014/main" val="3464341991"/>
                  </a:ext>
                </a:extLst>
              </a:tr>
              <a:tr h="3237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(2,4)</a:t>
                      </a:r>
                    </a:p>
                  </a:txBody>
                  <a:tcPr/>
                </a:tc>
                <a:extLst>
                  <a:ext uri="{0D108BD9-81ED-4DB2-BD59-A6C34878D82A}">
                    <a16:rowId xmlns:a16="http://schemas.microsoft.com/office/drawing/2014/main" val="2357074245"/>
                  </a:ext>
                </a:extLst>
              </a:tr>
              <a:tr h="344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(3,4)</a:t>
                      </a:r>
                    </a:p>
                  </a:txBody>
                  <a:tcPr/>
                </a:tc>
                <a:extLst>
                  <a:ext uri="{0D108BD9-81ED-4DB2-BD59-A6C34878D82A}">
                    <a16:rowId xmlns:a16="http://schemas.microsoft.com/office/drawing/2014/main" val="2202666728"/>
                  </a:ext>
                </a:extLst>
              </a:tr>
            </a:tbl>
          </a:graphicData>
        </a:graphic>
      </p:graphicFrame>
      <p:sp>
        <p:nvSpPr>
          <p:cNvPr id="85" name="TextBox 84">
            <a:extLst>
              <a:ext uri="{FF2B5EF4-FFF2-40B4-BE49-F238E27FC236}">
                <a16:creationId xmlns:a16="http://schemas.microsoft.com/office/drawing/2014/main" id="{EC77BAE0-FA4C-4E27-8C73-CB027F5224E9}"/>
              </a:ext>
            </a:extLst>
          </p:cNvPr>
          <p:cNvSpPr txBox="1"/>
          <p:nvPr/>
        </p:nvSpPr>
        <p:spPr>
          <a:xfrm>
            <a:off x="192887" y="459922"/>
            <a:ext cx="684290" cy="369332"/>
          </a:xfrm>
          <a:prstGeom prst="rect">
            <a:avLst/>
          </a:prstGeom>
          <a:noFill/>
        </p:spPr>
        <p:txBody>
          <a:bodyPr wrap="none" rtlCol="0">
            <a:spAutoFit/>
          </a:bodyPr>
          <a:lstStyle/>
          <a:p>
            <a:r>
              <a:rPr lang="en-US" dirty="0" err="1"/>
              <a:t>whx</a:t>
            </a:r>
            <a:r>
              <a:rPr lang="en-US" dirty="0"/>
              <a:t>=</a:t>
            </a:r>
          </a:p>
        </p:txBody>
      </p:sp>
      <p:sp>
        <p:nvSpPr>
          <p:cNvPr id="86" name="Left Bracket 85">
            <a:extLst>
              <a:ext uri="{FF2B5EF4-FFF2-40B4-BE49-F238E27FC236}">
                <a16:creationId xmlns:a16="http://schemas.microsoft.com/office/drawing/2014/main" id="{F02243A7-833C-4719-8C0B-3164F747E93E}"/>
              </a:ext>
            </a:extLst>
          </p:cNvPr>
          <p:cNvSpPr/>
          <p:nvPr/>
        </p:nvSpPr>
        <p:spPr>
          <a:xfrm flipH="1">
            <a:off x="4171072" y="109932"/>
            <a:ext cx="314787" cy="105274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Left Bracket 86">
            <a:extLst>
              <a:ext uri="{FF2B5EF4-FFF2-40B4-BE49-F238E27FC236}">
                <a16:creationId xmlns:a16="http://schemas.microsoft.com/office/drawing/2014/main" id="{63DFADC0-C60B-4250-B537-56842F2BB920}"/>
              </a:ext>
            </a:extLst>
          </p:cNvPr>
          <p:cNvSpPr/>
          <p:nvPr/>
        </p:nvSpPr>
        <p:spPr>
          <a:xfrm>
            <a:off x="809481" y="102395"/>
            <a:ext cx="314788" cy="105274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TextBox 87">
            <a:extLst>
              <a:ext uri="{FF2B5EF4-FFF2-40B4-BE49-F238E27FC236}">
                <a16:creationId xmlns:a16="http://schemas.microsoft.com/office/drawing/2014/main" id="{5C07E894-09E1-4D16-A801-E2916A0860FC}"/>
              </a:ext>
            </a:extLst>
          </p:cNvPr>
          <p:cNvSpPr txBox="1"/>
          <p:nvPr/>
        </p:nvSpPr>
        <p:spPr>
          <a:xfrm>
            <a:off x="4512677" y="555955"/>
            <a:ext cx="708848" cy="369332"/>
          </a:xfrm>
          <a:prstGeom prst="rect">
            <a:avLst/>
          </a:prstGeom>
          <a:noFill/>
        </p:spPr>
        <p:txBody>
          <a:bodyPr wrap="none" rtlCol="0">
            <a:spAutoFit/>
          </a:bodyPr>
          <a:lstStyle/>
          <a:p>
            <a:r>
              <a:rPr lang="en-US" dirty="0" err="1"/>
              <a:t>whh</a:t>
            </a:r>
            <a:r>
              <a:rPr lang="en-US" dirty="0"/>
              <a:t>=</a:t>
            </a:r>
          </a:p>
        </p:txBody>
      </p:sp>
      <p:sp>
        <p:nvSpPr>
          <p:cNvPr id="94" name="Left Bracket 93">
            <a:extLst>
              <a:ext uri="{FF2B5EF4-FFF2-40B4-BE49-F238E27FC236}">
                <a16:creationId xmlns:a16="http://schemas.microsoft.com/office/drawing/2014/main" id="{8DC50C44-299A-4EA6-B525-746A3F0ED787}"/>
              </a:ext>
            </a:extLst>
          </p:cNvPr>
          <p:cNvSpPr/>
          <p:nvPr/>
        </p:nvSpPr>
        <p:spPr>
          <a:xfrm flipH="1">
            <a:off x="8629988" y="93196"/>
            <a:ext cx="132572" cy="1226819"/>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96" name="Table 14">
            <a:extLst>
              <a:ext uri="{FF2B5EF4-FFF2-40B4-BE49-F238E27FC236}">
                <a16:creationId xmlns:a16="http://schemas.microsoft.com/office/drawing/2014/main" id="{AC0D9E3C-5E17-46B6-AF4C-F524E11F320C}"/>
              </a:ext>
            </a:extLst>
          </p:cNvPr>
          <p:cNvGraphicFramePr>
            <a:graphicFrameLocks noGrp="1"/>
          </p:cNvGraphicFramePr>
          <p:nvPr/>
        </p:nvGraphicFramePr>
        <p:xfrm>
          <a:off x="5337395" y="170408"/>
          <a:ext cx="3200400" cy="1097280"/>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124348223"/>
                    </a:ext>
                  </a:extLst>
                </a:gridCol>
                <a:gridCol w="1066800">
                  <a:extLst>
                    <a:ext uri="{9D8B030D-6E8A-4147-A177-3AD203B41FA5}">
                      <a16:colId xmlns:a16="http://schemas.microsoft.com/office/drawing/2014/main" val="1882360477"/>
                    </a:ext>
                  </a:extLst>
                </a:gridCol>
                <a:gridCol w="1066800">
                  <a:extLst>
                    <a:ext uri="{9D8B030D-6E8A-4147-A177-3AD203B41FA5}">
                      <a16:colId xmlns:a16="http://schemas.microsoft.com/office/drawing/2014/main" val="4293128401"/>
                    </a:ext>
                  </a:extLst>
                </a:gridCol>
              </a:tblGrid>
              <a:tr h="288999">
                <a:tc>
                  <a:txBody>
                    <a:bodyPr/>
                    <a:lstStyle/>
                    <a:p>
                      <a:r>
                        <a:rPr lang="en-US" dirty="0" err="1">
                          <a:solidFill>
                            <a:srgbClr val="FFC000"/>
                          </a:solidFill>
                        </a:rPr>
                        <a:t>whh</a:t>
                      </a:r>
                      <a:r>
                        <a:rPr lang="en-US" dirty="0">
                          <a:solidFill>
                            <a:srgbClr val="FFC000"/>
                          </a:solidFill>
                        </a:rPr>
                        <a:t>(1,1)</a:t>
                      </a:r>
                    </a:p>
                  </a:txBody>
                  <a:tcPr/>
                </a:tc>
                <a:tc>
                  <a:txBody>
                    <a:bodyPr/>
                    <a:lstStyle/>
                    <a:p>
                      <a:r>
                        <a:rPr lang="en-US" dirty="0" err="1">
                          <a:solidFill>
                            <a:srgbClr val="FFC000"/>
                          </a:solidFill>
                        </a:rPr>
                        <a:t>Whh</a:t>
                      </a:r>
                      <a:r>
                        <a:rPr lang="en-US" dirty="0">
                          <a:solidFill>
                            <a:srgbClr val="FFC000"/>
                          </a:solidFill>
                        </a:rPr>
                        <a:t>(1,2)</a:t>
                      </a:r>
                    </a:p>
                  </a:txBody>
                  <a:tcPr/>
                </a:tc>
                <a:tc>
                  <a:txBody>
                    <a:bodyPr/>
                    <a:lstStyle/>
                    <a:p>
                      <a:r>
                        <a:rPr lang="en-US" dirty="0" err="1">
                          <a:solidFill>
                            <a:srgbClr val="FFC000"/>
                          </a:solidFill>
                        </a:rPr>
                        <a:t>Whh</a:t>
                      </a:r>
                      <a:r>
                        <a:rPr lang="en-US" dirty="0">
                          <a:solidFill>
                            <a:srgbClr val="FFC000"/>
                          </a:solidFill>
                        </a:rPr>
                        <a:t>(1,3)</a:t>
                      </a:r>
                    </a:p>
                  </a:txBody>
                  <a:tcPr/>
                </a:tc>
                <a:extLst>
                  <a:ext uri="{0D108BD9-81ED-4DB2-BD59-A6C34878D82A}">
                    <a16:rowId xmlns:a16="http://schemas.microsoft.com/office/drawing/2014/main" val="177522525"/>
                  </a:ext>
                </a:extLst>
              </a:tr>
              <a:tr h="309983">
                <a:tc>
                  <a:txBody>
                    <a:bodyPr/>
                    <a:lstStyle/>
                    <a:p>
                      <a:r>
                        <a:rPr lang="en-US" dirty="0" err="1"/>
                        <a:t>Whh</a:t>
                      </a:r>
                      <a:r>
                        <a:rPr lang="en-US" dirty="0"/>
                        <a:t>(2,1)</a:t>
                      </a:r>
                    </a:p>
                  </a:txBody>
                  <a:tcPr/>
                </a:tc>
                <a:tc>
                  <a:txBody>
                    <a:bodyPr/>
                    <a:lstStyle/>
                    <a:p>
                      <a:r>
                        <a:rPr lang="en-US" dirty="0" err="1"/>
                        <a:t>Whh</a:t>
                      </a:r>
                      <a:r>
                        <a:rPr lang="en-US" dirty="0"/>
                        <a:t>(2,2)</a:t>
                      </a:r>
                    </a:p>
                  </a:txBody>
                  <a:tcPr/>
                </a:tc>
                <a:tc>
                  <a:txBody>
                    <a:bodyPr/>
                    <a:lstStyle/>
                    <a:p>
                      <a:r>
                        <a:rPr lang="en-US" dirty="0" err="1"/>
                        <a:t>Whh</a:t>
                      </a:r>
                      <a:r>
                        <a:rPr lang="en-US" dirty="0"/>
                        <a:t>(2,3)</a:t>
                      </a:r>
                    </a:p>
                  </a:txBody>
                  <a:tcPr/>
                </a:tc>
                <a:extLst>
                  <a:ext uri="{0D108BD9-81ED-4DB2-BD59-A6C34878D82A}">
                    <a16:rowId xmlns:a16="http://schemas.microsoft.com/office/drawing/2014/main" val="360526507"/>
                  </a:ext>
                </a:extLst>
              </a:tr>
              <a:tr h="0">
                <a:tc>
                  <a:txBody>
                    <a:bodyPr/>
                    <a:lstStyle/>
                    <a:p>
                      <a:r>
                        <a:rPr lang="en-US" dirty="0" err="1"/>
                        <a:t>Whh</a:t>
                      </a:r>
                      <a:r>
                        <a:rPr lang="en-US" dirty="0"/>
                        <a:t>(3,1)</a:t>
                      </a:r>
                    </a:p>
                  </a:txBody>
                  <a:tcPr/>
                </a:tc>
                <a:tc>
                  <a:txBody>
                    <a:bodyPr/>
                    <a:lstStyle/>
                    <a:p>
                      <a:r>
                        <a:rPr lang="en-US" dirty="0" err="1"/>
                        <a:t>Whh</a:t>
                      </a:r>
                      <a:r>
                        <a:rPr lang="en-US" dirty="0"/>
                        <a:t>(3,2)</a:t>
                      </a:r>
                    </a:p>
                  </a:txBody>
                  <a:tcPr/>
                </a:tc>
                <a:tc>
                  <a:txBody>
                    <a:bodyPr/>
                    <a:lstStyle/>
                    <a:p>
                      <a:r>
                        <a:rPr lang="en-US" dirty="0" err="1"/>
                        <a:t>Whh</a:t>
                      </a:r>
                      <a:r>
                        <a:rPr lang="en-US" dirty="0"/>
                        <a:t>(3,3)</a:t>
                      </a:r>
                    </a:p>
                  </a:txBody>
                  <a:tcPr/>
                </a:tc>
                <a:extLst>
                  <a:ext uri="{0D108BD9-81ED-4DB2-BD59-A6C34878D82A}">
                    <a16:rowId xmlns:a16="http://schemas.microsoft.com/office/drawing/2014/main" val="3644201285"/>
                  </a:ext>
                </a:extLst>
              </a:tr>
            </a:tbl>
          </a:graphicData>
        </a:graphic>
      </p:graphicFrame>
      <p:sp>
        <p:nvSpPr>
          <p:cNvPr id="78" name="Left Bracket 77">
            <a:extLst>
              <a:ext uri="{FF2B5EF4-FFF2-40B4-BE49-F238E27FC236}">
                <a16:creationId xmlns:a16="http://schemas.microsoft.com/office/drawing/2014/main" id="{54352F1B-61BB-45BF-B779-9369AC74AADD}"/>
              </a:ext>
            </a:extLst>
          </p:cNvPr>
          <p:cNvSpPr/>
          <p:nvPr/>
        </p:nvSpPr>
        <p:spPr>
          <a:xfrm>
            <a:off x="5208411" y="93196"/>
            <a:ext cx="105307" cy="1233965"/>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388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520487" y="1668733"/>
            <a:ext cx="6253754" cy="146286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 name="Title 1">
            <a:extLst>
              <a:ext uri="{FF2B5EF4-FFF2-40B4-BE49-F238E27FC236}">
                <a16:creationId xmlns:a16="http://schemas.microsoft.com/office/drawing/2014/main" id="{62B1AB81-B1E6-40D9-8D07-A0978C1B1CEC}"/>
              </a:ext>
            </a:extLst>
          </p:cNvPr>
          <p:cNvSpPr>
            <a:spLocks noGrp="1"/>
          </p:cNvSpPr>
          <p:nvPr>
            <p:ph type="title"/>
          </p:nvPr>
        </p:nvSpPr>
        <p:spPr>
          <a:xfrm>
            <a:off x="6105" y="3171383"/>
            <a:ext cx="2532141" cy="409033"/>
          </a:xfrm>
          <a:solidFill>
            <a:schemeClr val="bg1"/>
          </a:solidFill>
        </p:spPr>
        <p:txBody>
          <a:bodyPr>
            <a:noAutofit/>
          </a:bodyPr>
          <a:lstStyle/>
          <a:p>
            <a:r>
              <a:rPr lang="en-US" sz="1800" dirty="0"/>
              <a:t>Zoom inside to see the connections of </a:t>
            </a:r>
            <a:r>
              <a:rPr lang="en-US" sz="1800" dirty="0">
                <a:solidFill>
                  <a:srgbClr val="FF0000"/>
                </a:solidFill>
                <a:highlight>
                  <a:srgbClr val="00FFFF"/>
                </a:highlight>
              </a:rPr>
              <a:t>neuron 2</a:t>
            </a:r>
          </a:p>
        </p:txBody>
      </p:sp>
      <p:sp>
        <p:nvSpPr>
          <p:cNvPr id="3" name="Content Placeholder 2">
            <a:extLst>
              <a:ext uri="{FF2B5EF4-FFF2-40B4-BE49-F238E27FC236}">
                <a16:creationId xmlns:a16="http://schemas.microsoft.com/office/drawing/2014/main" id="{44FA4F1C-0B31-48F7-8106-CA97124D26B9}"/>
              </a:ext>
            </a:extLst>
          </p:cNvPr>
          <p:cNvSpPr>
            <a:spLocks noGrp="1"/>
          </p:cNvSpPr>
          <p:nvPr>
            <p:ph idx="1"/>
          </p:nvPr>
        </p:nvSpPr>
        <p:spPr>
          <a:xfrm>
            <a:off x="8803304" y="5547217"/>
            <a:ext cx="180861" cy="337486"/>
          </a:xfrm>
        </p:spPr>
        <p:txBody>
          <a:bodyPr>
            <a:normAutofit fontScale="55000" lnSpcReduction="20000"/>
          </a:bodyPr>
          <a:lstStyle/>
          <a:p>
            <a:r>
              <a:rPr lang="en-US" dirty="0"/>
              <a:t>  </a:t>
            </a:r>
          </a:p>
        </p:txBody>
      </p:sp>
      <p:sp>
        <p:nvSpPr>
          <p:cNvPr id="4" name="Footer Placeholder 3">
            <a:extLst>
              <a:ext uri="{FF2B5EF4-FFF2-40B4-BE49-F238E27FC236}">
                <a16:creationId xmlns:a16="http://schemas.microsoft.com/office/drawing/2014/main" id="{C740858F-7BFD-4E54-AF25-4A1A41AE07FF}"/>
              </a:ext>
            </a:extLst>
          </p:cNvPr>
          <p:cNvSpPr>
            <a:spLocks noGrp="1"/>
          </p:cNvSpPr>
          <p:nvPr>
            <p:ph type="ftr" sz="quarter" idx="11"/>
          </p:nvPr>
        </p:nvSpPr>
        <p:spPr/>
        <p:txBody>
          <a:bodyPr/>
          <a:lstStyle/>
          <a:p>
            <a:r>
              <a:rPr lang="en-US"/>
              <a:t>RNN &amp; LSTM v2.a</a:t>
            </a:r>
          </a:p>
        </p:txBody>
      </p:sp>
      <p:sp>
        <p:nvSpPr>
          <p:cNvPr id="5" name="Slide Number Placeholder 4">
            <a:extLst>
              <a:ext uri="{FF2B5EF4-FFF2-40B4-BE49-F238E27FC236}">
                <a16:creationId xmlns:a16="http://schemas.microsoft.com/office/drawing/2014/main" id="{B049310F-B287-4C9F-B141-8E08985EDA32}"/>
              </a:ext>
            </a:extLst>
          </p:cNvPr>
          <p:cNvSpPr>
            <a:spLocks noGrp="1"/>
          </p:cNvSpPr>
          <p:nvPr>
            <p:ph type="sldNum" sz="quarter" idx="12"/>
          </p:nvPr>
        </p:nvSpPr>
        <p:spPr/>
        <p:txBody>
          <a:bodyPr/>
          <a:lstStyle/>
          <a:p>
            <a:fld id="{7C12A529-2220-4038-9210-A21DB7BAEFCE}" type="slidenum">
              <a:rPr lang="en-US" smtClean="0"/>
              <a:t>15</a:t>
            </a:fld>
            <a:endParaRPr lang="en-US"/>
          </a:p>
        </p:txBody>
      </p:sp>
      <p:sp>
        <p:nvSpPr>
          <p:cNvPr id="154" name="Oval 153">
            <a:extLst>
              <a:ext uri="{FF2B5EF4-FFF2-40B4-BE49-F238E27FC236}">
                <a16:creationId xmlns:a16="http://schemas.microsoft.com/office/drawing/2014/main" id="{4309D9F8-A10C-4A5D-9AF4-33D15A5CBAE2}"/>
              </a:ext>
            </a:extLst>
          </p:cNvPr>
          <p:cNvSpPr/>
          <p:nvPr/>
        </p:nvSpPr>
        <p:spPr>
          <a:xfrm>
            <a:off x="1151603" y="3557209"/>
            <a:ext cx="7276678" cy="20253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Arrow Connector 154">
            <a:extLst>
              <a:ext uri="{FF2B5EF4-FFF2-40B4-BE49-F238E27FC236}">
                <a16:creationId xmlns:a16="http://schemas.microsoft.com/office/drawing/2014/main" id="{26FB3BB1-4C95-415B-98DA-AD50733BA3A5}"/>
              </a:ext>
            </a:extLst>
          </p:cNvPr>
          <p:cNvCxnSpPr>
            <a:cxnSpLocks/>
          </p:cNvCxnSpPr>
          <p:nvPr/>
        </p:nvCxnSpPr>
        <p:spPr>
          <a:xfrm flipV="1">
            <a:off x="3397346" y="5543264"/>
            <a:ext cx="60013" cy="79258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A53DEFDB-84DA-4739-B0D7-1B8170E31632}"/>
              </a:ext>
            </a:extLst>
          </p:cNvPr>
          <p:cNvSpPr txBox="1"/>
          <p:nvPr/>
        </p:nvSpPr>
        <p:spPr>
          <a:xfrm>
            <a:off x="2765433" y="6153858"/>
            <a:ext cx="562975" cy="369332"/>
          </a:xfrm>
          <a:prstGeom prst="rect">
            <a:avLst/>
          </a:prstGeom>
          <a:noFill/>
        </p:spPr>
        <p:txBody>
          <a:bodyPr wrap="none" rtlCol="0">
            <a:spAutoFit/>
          </a:bodyPr>
          <a:lstStyle/>
          <a:p>
            <a:r>
              <a:rPr lang="en-US" dirty="0"/>
              <a:t>X(1)</a:t>
            </a:r>
          </a:p>
        </p:txBody>
      </p:sp>
      <p:cxnSp>
        <p:nvCxnSpPr>
          <p:cNvPr id="157" name="Straight Arrow Connector 156">
            <a:extLst>
              <a:ext uri="{FF2B5EF4-FFF2-40B4-BE49-F238E27FC236}">
                <a16:creationId xmlns:a16="http://schemas.microsoft.com/office/drawing/2014/main" id="{C23D51C8-1E1A-4EA8-8658-2457A543850A}"/>
              </a:ext>
            </a:extLst>
          </p:cNvPr>
          <p:cNvCxnSpPr>
            <a:cxnSpLocks/>
          </p:cNvCxnSpPr>
          <p:nvPr/>
        </p:nvCxnSpPr>
        <p:spPr>
          <a:xfrm flipH="1" flipV="1">
            <a:off x="6019800" y="5537011"/>
            <a:ext cx="21804" cy="703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2306383-A961-4059-8E01-D72B89DC530C}"/>
              </a:ext>
            </a:extLst>
          </p:cNvPr>
          <p:cNvCxnSpPr>
            <a:cxnSpLocks/>
          </p:cNvCxnSpPr>
          <p:nvPr/>
        </p:nvCxnSpPr>
        <p:spPr>
          <a:xfrm flipV="1">
            <a:off x="4647364" y="5631092"/>
            <a:ext cx="11773" cy="6767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87AEFDE7-957C-479E-B0ED-CEBFEA24FBFE}"/>
              </a:ext>
            </a:extLst>
          </p:cNvPr>
          <p:cNvCxnSpPr>
            <a:cxnSpLocks/>
            <a:endCxn id="154" idx="5"/>
          </p:cNvCxnSpPr>
          <p:nvPr/>
        </p:nvCxnSpPr>
        <p:spPr>
          <a:xfrm flipH="1" flipV="1">
            <a:off x="7362636" y="5285950"/>
            <a:ext cx="72003" cy="92810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FE0B0B67-A8B1-4CCB-BC3A-23CE8626A13B}"/>
              </a:ext>
            </a:extLst>
          </p:cNvPr>
          <p:cNvSpPr txBox="1"/>
          <p:nvPr/>
        </p:nvSpPr>
        <p:spPr>
          <a:xfrm>
            <a:off x="4501764" y="6158055"/>
            <a:ext cx="562975" cy="369332"/>
          </a:xfrm>
          <a:prstGeom prst="rect">
            <a:avLst/>
          </a:prstGeom>
          <a:noFill/>
        </p:spPr>
        <p:txBody>
          <a:bodyPr wrap="none" rtlCol="0">
            <a:spAutoFit/>
          </a:bodyPr>
          <a:lstStyle/>
          <a:p>
            <a:r>
              <a:rPr lang="en-US" dirty="0"/>
              <a:t>X(2)</a:t>
            </a:r>
          </a:p>
        </p:txBody>
      </p:sp>
      <p:sp>
        <p:nvSpPr>
          <p:cNvPr id="161" name="TextBox 160">
            <a:extLst>
              <a:ext uri="{FF2B5EF4-FFF2-40B4-BE49-F238E27FC236}">
                <a16:creationId xmlns:a16="http://schemas.microsoft.com/office/drawing/2014/main" id="{0905C88C-3989-437E-93EB-4EB3FAC602E3}"/>
              </a:ext>
            </a:extLst>
          </p:cNvPr>
          <p:cNvSpPr txBox="1"/>
          <p:nvPr/>
        </p:nvSpPr>
        <p:spPr>
          <a:xfrm>
            <a:off x="5765273" y="6288688"/>
            <a:ext cx="562975" cy="369332"/>
          </a:xfrm>
          <a:prstGeom prst="rect">
            <a:avLst/>
          </a:prstGeom>
          <a:noFill/>
        </p:spPr>
        <p:txBody>
          <a:bodyPr wrap="none" rtlCol="0">
            <a:spAutoFit/>
          </a:bodyPr>
          <a:lstStyle/>
          <a:p>
            <a:r>
              <a:rPr lang="en-US" dirty="0"/>
              <a:t>X(3)</a:t>
            </a:r>
          </a:p>
        </p:txBody>
      </p:sp>
      <p:sp>
        <p:nvSpPr>
          <p:cNvPr id="162" name="TextBox 161">
            <a:extLst>
              <a:ext uri="{FF2B5EF4-FFF2-40B4-BE49-F238E27FC236}">
                <a16:creationId xmlns:a16="http://schemas.microsoft.com/office/drawing/2014/main" id="{FD0C6818-42C8-45A0-BDC2-466312A98776}"/>
              </a:ext>
            </a:extLst>
          </p:cNvPr>
          <p:cNvSpPr txBox="1"/>
          <p:nvPr/>
        </p:nvSpPr>
        <p:spPr>
          <a:xfrm>
            <a:off x="7185320" y="6143086"/>
            <a:ext cx="562975" cy="369332"/>
          </a:xfrm>
          <a:prstGeom prst="rect">
            <a:avLst/>
          </a:prstGeom>
          <a:noFill/>
        </p:spPr>
        <p:txBody>
          <a:bodyPr wrap="none" rtlCol="0">
            <a:spAutoFit/>
          </a:bodyPr>
          <a:lstStyle/>
          <a:p>
            <a:r>
              <a:rPr lang="en-US" dirty="0"/>
              <a:t>X(4)</a:t>
            </a:r>
          </a:p>
        </p:txBody>
      </p:sp>
      <p:sp>
        <p:nvSpPr>
          <p:cNvPr id="167" name="TextBox 166">
            <a:extLst>
              <a:ext uri="{FF2B5EF4-FFF2-40B4-BE49-F238E27FC236}">
                <a16:creationId xmlns:a16="http://schemas.microsoft.com/office/drawing/2014/main" id="{EE88A215-39B1-4F44-8736-1A2FF2A1247D}"/>
              </a:ext>
            </a:extLst>
          </p:cNvPr>
          <p:cNvSpPr txBox="1"/>
          <p:nvPr/>
        </p:nvSpPr>
        <p:spPr>
          <a:xfrm>
            <a:off x="5809681" y="5011277"/>
            <a:ext cx="980846" cy="369332"/>
          </a:xfrm>
          <a:prstGeom prst="rect">
            <a:avLst/>
          </a:prstGeom>
          <a:noFill/>
        </p:spPr>
        <p:txBody>
          <a:bodyPr wrap="square" rtlCol="0">
            <a:spAutoFit/>
          </a:bodyPr>
          <a:lstStyle/>
          <a:p>
            <a:r>
              <a:rPr lang="en-US" dirty="0">
                <a:solidFill>
                  <a:srgbClr val="FF0000"/>
                </a:solidFill>
                <a:highlight>
                  <a:srgbClr val="00FFFF"/>
                </a:highlight>
              </a:rPr>
              <a:t>neuron2</a:t>
            </a:r>
          </a:p>
        </p:txBody>
      </p:sp>
      <p:cxnSp>
        <p:nvCxnSpPr>
          <p:cNvPr id="48" name="Straight Arrow Connector 47"/>
          <p:cNvCxnSpPr/>
          <p:nvPr/>
        </p:nvCxnSpPr>
        <p:spPr>
          <a:xfrm flipV="1">
            <a:off x="3334923" y="2979106"/>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7460360" y="2263144"/>
            <a:ext cx="1302200" cy="110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134818" y="3848835"/>
            <a:ext cx="7116477" cy="1231106"/>
          </a:xfrm>
          <a:prstGeom prst="rect">
            <a:avLst/>
          </a:prstGeom>
          <a:noFill/>
        </p:spPr>
        <p:txBody>
          <a:bodyPr wrap="square" rtlCol="0">
            <a:spAutoFit/>
          </a:bodyPr>
          <a:lstStyle/>
          <a:p>
            <a:r>
              <a:rPr lang="en-US" dirty="0"/>
              <a:t>h</a:t>
            </a:r>
            <a:r>
              <a:rPr lang="en-US" baseline="-25000" dirty="0"/>
              <a:t>t+1</a:t>
            </a:r>
            <a:r>
              <a:rPr lang="en-US" dirty="0"/>
              <a:t>(1) =</a:t>
            </a:r>
            <a:r>
              <a:rPr lang="en-US" sz="2400" dirty="0" err="1"/>
              <a:t>Tanh</a:t>
            </a:r>
            <a:r>
              <a:rPr lang="en-US" sz="2400" dirty="0"/>
              <a:t>(</a:t>
            </a:r>
          </a:p>
          <a:p>
            <a:r>
              <a:rPr lang="en-US" dirty="0" err="1"/>
              <a:t>whx</a:t>
            </a:r>
            <a:r>
              <a:rPr lang="en-US" dirty="0"/>
              <a:t>(2,1)*</a:t>
            </a:r>
            <a:r>
              <a:rPr lang="en-US" dirty="0" err="1"/>
              <a:t>X</a:t>
            </a:r>
            <a:r>
              <a:rPr lang="en-US" baseline="-25000" dirty="0" err="1"/>
              <a:t>t</a:t>
            </a:r>
            <a:r>
              <a:rPr lang="en-US" dirty="0"/>
              <a:t>(1)+</a:t>
            </a:r>
            <a:r>
              <a:rPr lang="en-US" dirty="0" err="1"/>
              <a:t>whx</a:t>
            </a:r>
            <a:r>
              <a:rPr lang="en-US" dirty="0"/>
              <a:t>(2,2)*</a:t>
            </a:r>
            <a:r>
              <a:rPr lang="en-US" dirty="0" err="1"/>
              <a:t>X</a:t>
            </a:r>
            <a:r>
              <a:rPr lang="en-US" baseline="-25000" dirty="0" err="1"/>
              <a:t>t</a:t>
            </a:r>
            <a:r>
              <a:rPr lang="en-US" baseline="-25000" dirty="0"/>
              <a:t> </a:t>
            </a:r>
            <a:r>
              <a:rPr lang="en-US" dirty="0"/>
              <a:t>(2)+</a:t>
            </a:r>
            <a:r>
              <a:rPr lang="en-US" dirty="0" err="1"/>
              <a:t>whx</a:t>
            </a:r>
            <a:r>
              <a:rPr lang="en-US" dirty="0"/>
              <a:t>(2,3)*</a:t>
            </a:r>
            <a:r>
              <a:rPr lang="en-US" dirty="0" err="1"/>
              <a:t>X</a:t>
            </a:r>
            <a:r>
              <a:rPr lang="en-US" baseline="-25000" dirty="0" err="1"/>
              <a:t>t</a:t>
            </a:r>
            <a:r>
              <a:rPr lang="en-US" baseline="-25000" dirty="0"/>
              <a:t> </a:t>
            </a:r>
            <a:r>
              <a:rPr lang="en-US" dirty="0"/>
              <a:t>(3)+</a:t>
            </a:r>
            <a:r>
              <a:rPr lang="en-US" dirty="0" err="1"/>
              <a:t>whx</a:t>
            </a:r>
            <a:r>
              <a:rPr lang="en-US" dirty="0"/>
              <a:t>(2,4)*</a:t>
            </a:r>
            <a:r>
              <a:rPr lang="en-US" dirty="0" err="1"/>
              <a:t>X</a:t>
            </a:r>
            <a:r>
              <a:rPr lang="en-US" baseline="-25000" dirty="0" err="1"/>
              <a:t>t</a:t>
            </a:r>
            <a:r>
              <a:rPr lang="en-US" baseline="-25000" dirty="0"/>
              <a:t> </a:t>
            </a:r>
            <a:r>
              <a:rPr lang="en-US" dirty="0"/>
              <a:t>(4)</a:t>
            </a:r>
          </a:p>
          <a:p>
            <a:r>
              <a:rPr lang="en-US" dirty="0"/>
              <a:t>+</a:t>
            </a:r>
            <a:r>
              <a:rPr lang="en-US" dirty="0" err="1"/>
              <a:t>whh</a:t>
            </a:r>
            <a:r>
              <a:rPr lang="en-US" dirty="0"/>
              <a:t>(2,1)*</a:t>
            </a:r>
            <a:r>
              <a:rPr lang="en-US" dirty="0" err="1"/>
              <a:t>h</a:t>
            </a:r>
            <a:r>
              <a:rPr lang="en-US" baseline="-25000" dirty="0" err="1"/>
              <a:t>t</a:t>
            </a:r>
            <a:r>
              <a:rPr lang="en-US" dirty="0"/>
              <a:t>(1)+</a:t>
            </a:r>
            <a:r>
              <a:rPr lang="en-US" dirty="0" err="1"/>
              <a:t>whh</a:t>
            </a:r>
            <a:r>
              <a:rPr lang="en-US" dirty="0"/>
              <a:t>(2,2)*</a:t>
            </a:r>
            <a:r>
              <a:rPr lang="en-US" dirty="0" err="1"/>
              <a:t>h</a:t>
            </a:r>
            <a:r>
              <a:rPr lang="en-US" baseline="-25000" dirty="0" err="1"/>
              <a:t>t</a:t>
            </a:r>
            <a:r>
              <a:rPr lang="en-US" dirty="0"/>
              <a:t>(2)+</a:t>
            </a:r>
            <a:r>
              <a:rPr lang="en-US" dirty="0" err="1"/>
              <a:t>whh</a:t>
            </a:r>
            <a:r>
              <a:rPr lang="en-US" dirty="0"/>
              <a:t>(2,3)*</a:t>
            </a:r>
            <a:r>
              <a:rPr lang="en-US" dirty="0" err="1"/>
              <a:t>h</a:t>
            </a:r>
            <a:r>
              <a:rPr lang="en-US" baseline="-25000" dirty="0" err="1"/>
              <a:t>t</a:t>
            </a:r>
            <a:r>
              <a:rPr lang="en-US" dirty="0"/>
              <a:t>(3) +  </a:t>
            </a:r>
            <a:r>
              <a:rPr lang="en-US" dirty="0">
                <a:solidFill>
                  <a:srgbClr val="00B050"/>
                </a:solidFill>
              </a:rPr>
              <a:t> </a:t>
            </a:r>
            <a:r>
              <a:rPr lang="en-US" sz="3200" dirty="0">
                <a:solidFill>
                  <a:srgbClr val="00B050"/>
                </a:solidFill>
              </a:rPr>
              <a:t>Bias</a:t>
            </a:r>
            <a:r>
              <a:rPr lang="en-US" sz="2400" dirty="0"/>
              <a:t>)</a:t>
            </a:r>
            <a:endParaRPr lang="en-US" dirty="0"/>
          </a:p>
        </p:txBody>
      </p:sp>
      <p:cxnSp>
        <p:nvCxnSpPr>
          <p:cNvPr id="51" name="Straight Arrow Connector 50"/>
          <p:cNvCxnSpPr>
            <a:cxnSpLocks/>
          </p:cNvCxnSpPr>
          <p:nvPr/>
        </p:nvCxnSpPr>
        <p:spPr>
          <a:xfrm>
            <a:off x="932444" y="1906340"/>
            <a:ext cx="640788" cy="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2618758" y="1814783"/>
            <a:ext cx="4823778" cy="7657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601815" y="2606044"/>
            <a:ext cx="1035464"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0070C0"/>
                </a:solidFill>
              </a:rPr>
              <a:t>whx</a:t>
            </a:r>
            <a:r>
              <a:rPr lang="en-US" dirty="0">
                <a:solidFill>
                  <a:srgbClr val="0070C0"/>
                </a:solidFill>
              </a:rPr>
              <a:t>(2,1)</a:t>
            </a:r>
          </a:p>
        </p:txBody>
      </p:sp>
      <p:sp>
        <p:nvSpPr>
          <p:cNvPr id="54" name="TextBox 53"/>
          <p:cNvSpPr txBox="1"/>
          <p:nvPr/>
        </p:nvSpPr>
        <p:spPr>
          <a:xfrm>
            <a:off x="3643905" y="2590067"/>
            <a:ext cx="1040954"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0070C0"/>
                </a:solidFill>
              </a:rPr>
              <a:t>whx</a:t>
            </a:r>
            <a:r>
              <a:rPr lang="en-US" dirty="0">
                <a:solidFill>
                  <a:srgbClr val="0070C0"/>
                </a:solidFill>
              </a:rPr>
              <a:t>(2,2)</a:t>
            </a:r>
          </a:p>
        </p:txBody>
      </p:sp>
      <p:sp>
        <p:nvSpPr>
          <p:cNvPr id="55" name="TextBox 54"/>
          <p:cNvSpPr txBox="1"/>
          <p:nvPr/>
        </p:nvSpPr>
        <p:spPr>
          <a:xfrm>
            <a:off x="4648141" y="2606043"/>
            <a:ext cx="1044916"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0070C0"/>
                </a:solidFill>
              </a:rPr>
              <a:t>whx</a:t>
            </a:r>
            <a:r>
              <a:rPr lang="en-US" dirty="0">
                <a:solidFill>
                  <a:srgbClr val="0070C0"/>
                </a:solidFill>
              </a:rPr>
              <a:t>(2,3)</a:t>
            </a:r>
          </a:p>
        </p:txBody>
      </p:sp>
      <p:sp>
        <p:nvSpPr>
          <p:cNvPr id="56" name="TextBox 55"/>
          <p:cNvSpPr txBox="1"/>
          <p:nvPr/>
        </p:nvSpPr>
        <p:spPr>
          <a:xfrm>
            <a:off x="5753245" y="2561155"/>
            <a:ext cx="1137444"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0070C0"/>
                </a:solidFill>
              </a:rPr>
              <a:t>whx</a:t>
            </a:r>
            <a:r>
              <a:rPr lang="en-US" dirty="0">
                <a:solidFill>
                  <a:srgbClr val="0070C0"/>
                </a:solidFill>
              </a:rPr>
              <a:t>(2,4)</a:t>
            </a:r>
          </a:p>
        </p:txBody>
      </p:sp>
      <p:cxnSp>
        <p:nvCxnSpPr>
          <p:cNvPr id="57" name="Straight Arrow Connector 56"/>
          <p:cNvCxnSpPr/>
          <p:nvPr/>
        </p:nvCxnSpPr>
        <p:spPr>
          <a:xfrm flipV="1">
            <a:off x="5082482" y="2985834"/>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205588" y="2959399"/>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6125179" y="2985834"/>
            <a:ext cx="0" cy="3715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746170" y="1745430"/>
            <a:ext cx="833113" cy="400110"/>
          </a:xfrm>
          <a:prstGeom prst="rect">
            <a:avLst/>
          </a:prstGeom>
          <a:noFill/>
        </p:spPr>
        <p:txBody>
          <a:bodyPr wrap="none" rtlCol="0">
            <a:spAutoFit/>
          </a:bodyPr>
          <a:lstStyle/>
          <a:p>
            <a:r>
              <a:rPr lang="en-US" sz="2000" dirty="0"/>
              <a:t>h</a:t>
            </a:r>
            <a:r>
              <a:rPr lang="en-US" sz="2000" baseline="-25000" dirty="0"/>
              <a:t>t+1</a:t>
            </a:r>
            <a:r>
              <a:rPr lang="en-US" sz="2000" dirty="0"/>
              <a:t>(2)</a:t>
            </a:r>
          </a:p>
        </p:txBody>
      </p:sp>
      <p:sp>
        <p:nvSpPr>
          <p:cNvPr id="61" name="TextBox 60"/>
          <p:cNvSpPr txBox="1"/>
          <p:nvPr/>
        </p:nvSpPr>
        <p:spPr>
          <a:xfrm>
            <a:off x="85783" y="1630879"/>
            <a:ext cx="754053" cy="461665"/>
          </a:xfrm>
          <a:prstGeom prst="rect">
            <a:avLst/>
          </a:prstGeom>
          <a:noFill/>
        </p:spPr>
        <p:txBody>
          <a:bodyPr wrap="none" rtlCol="0">
            <a:spAutoFit/>
          </a:bodyPr>
          <a:lstStyle/>
          <a:p>
            <a:r>
              <a:rPr lang="en-US" sz="2400" dirty="0" err="1"/>
              <a:t>h</a:t>
            </a:r>
            <a:r>
              <a:rPr lang="en-US" sz="2400" baseline="-25000" dirty="0" err="1"/>
              <a:t>t</a:t>
            </a:r>
            <a:r>
              <a:rPr lang="en-US" sz="2400" dirty="0"/>
              <a:t>(1)</a:t>
            </a:r>
          </a:p>
        </p:txBody>
      </p:sp>
      <p:sp>
        <p:nvSpPr>
          <p:cNvPr id="62" name="TextBox 61"/>
          <p:cNvSpPr txBox="1"/>
          <p:nvPr/>
        </p:nvSpPr>
        <p:spPr>
          <a:xfrm>
            <a:off x="1528201" y="1772691"/>
            <a:ext cx="1069249"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0070C0"/>
                </a:solidFill>
              </a:rPr>
              <a:t>whh</a:t>
            </a:r>
            <a:r>
              <a:rPr lang="en-US" dirty="0">
                <a:solidFill>
                  <a:srgbClr val="0070C0"/>
                </a:solidFill>
              </a:rPr>
              <a:t>(2,1)</a:t>
            </a:r>
          </a:p>
        </p:txBody>
      </p:sp>
      <p:sp>
        <p:nvSpPr>
          <p:cNvPr id="63" name="TextBox 62">
            <a:extLst>
              <a:ext uri="{FF2B5EF4-FFF2-40B4-BE49-F238E27FC236}">
                <a16:creationId xmlns:a16="http://schemas.microsoft.com/office/drawing/2014/main" id="{9C28C24E-AF77-4E88-B1C2-DDE1715F5810}"/>
              </a:ext>
            </a:extLst>
          </p:cNvPr>
          <p:cNvSpPr txBox="1"/>
          <p:nvPr/>
        </p:nvSpPr>
        <p:spPr>
          <a:xfrm>
            <a:off x="1513861" y="2164218"/>
            <a:ext cx="1069249"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0070C0"/>
                </a:solidFill>
              </a:rPr>
              <a:t>whh</a:t>
            </a:r>
            <a:r>
              <a:rPr lang="en-US" dirty="0">
                <a:solidFill>
                  <a:srgbClr val="0070C0"/>
                </a:solidFill>
              </a:rPr>
              <a:t>(2,2</a:t>
            </a:r>
            <a:r>
              <a:rPr lang="en-US" dirty="0"/>
              <a:t>)</a:t>
            </a:r>
          </a:p>
        </p:txBody>
      </p:sp>
      <p:sp>
        <p:nvSpPr>
          <p:cNvPr id="64" name="TextBox 63">
            <a:extLst>
              <a:ext uri="{FF2B5EF4-FFF2-40B4-BE49-F238E27FC236}">
                <a16:creationId xmlns:a16="http://schemas.microsoft.com/office/drawing/2014/main" id="{917B829C-EE3F-45C4-8F37-3C9FD662A193}"/>
              </a:ext>
            </a:extLst>
          </p:cNvPr>
          <p:cNvSpPr txBox="1"/>
          <p:nvPr/>
        </p:nvSpPr>
        <p:spPr>
          <a:xfrm>
            <a:off x="1525940" y="2555745"/>
            <a:ext cx="1069249" cy="369332"/>
          </a:xfrm>
          <a:prstGeom prst="rect">
            <a:avLst/>
          </a:prstGeom>
          <a:noFill/>
          <a:ln>
            <a:solidFill>
              <a:schemeClr val="accent1">
                <a:shade val="95000"/>
                <a:satMod val="105000"/>
              </a:schemeClr>
            </a:solidFill>
          </a:ln>
        </p:spPr>
        <p:txBody>
          <a:bodyPr wrap="square" rtlCol="0">
            <a:spAutoFit/>
          </a:bodyPr>
          <a:lstStyle/>
          <a:p>
            <a:r>
              <a:rPr lang="en-US" dirty="0" err="1">
                <a:solidFill>
                  <a:srgbClr val="0070C0"/>
                </a:solidFill>
              </a:rPr>
              <a:t>whh</a:t>
            </a:r>
            <a:r>
              <a:rPr lang="en-US" dirty="0">
                <a:solidFill>
                  <a:srgbClr val="0070C0"/>
                </a:solidFill>
              </a:rPr>
              <a:t>(2,3)</a:t>
            </a:r>
          </a:p>
        </p:txBody>
      </p:sp>
      <p:cxnSp>
        <p:nvCxnSpPr>
          <p:cNvPr id="65" name="Straight Arrow Connector 64">
            <a:extLst>
              <a:ext uri="{FF2B5EF4-FFF2-40B4-BE49-F238E27FC236}">
                <a16:creationId xmlns:a16="http://schemas.microsoft.com/office/drawing/2014/main" id="{627282E7-2B0A-44F4-B719-79169D1258F9}"/>
              </a:ext>
            </a:extLst>
          </p:cNvPr>
          <p:cNvCxnSpPr>
            <a:cxnSpLocks/>
          </p:cNvCxnSpPr>
          <p:nvPr/>
        </p:nvCxnSpPr>
        <p:spPr>
          <a:xfrm>
            <a:off x="940739" y="2402599"/>
            <a:ext cx="64078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0BD843D-1A6E-444D-8DF2-006D0688C71D}"/>
              </a:ext>
            </a:extLst>
          </p:cNvPr>
          <p:cNvCxnSpPr>
            <a:cxnSpLocks/>
          </p:cNvCxnSpPr>
          <p:nvPr/>
        </p:nvCxnSpPr>
        <p:spPr>
          <a:xfrm>
            <a:off x="932444" y="2740410"/>
            <a:ext cx="640788"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B17E366-9F4B-437A-AA2F-48E272E64B4C}"/>
              </a:ext>
            </a:extLst>
          </p:cNvPr>
          <p:cNvSpPr txBox="1"/>
          <p:nvPr/>
        </p:nvSpPr>
        <p:spPr>
          <a:xfrm>
            <a:off x="71443" y="2117777"/>
            <a:ext cx="754053" cy="461665"/>
          </a:xfrm>
          <a:prstGeom prst="rect">
            <a:avLst/>
          </a:prstGeom>
          <a:noFill/>
        </p:spPr>
        <p:txBody>
          <a:bodyPr wrap="none" rtlCol="0">
            <a:spAutoFit/>
          </a:bodyPr>
          <a:lstStyle/>
          <a:p>
            <a:r>
              <a:rPr lang="en-US" sz="2400" dirty="0" err="1"/>
              <a:t>h</a:t>
            </a:r>
            <a:r>
              <a:rPr lang="en-US" sz="2400" baseline="-25000" dirty="0" err="1"/>
              <a:t>t</a:t>
            </a:r>
            <a:r>
              <a:rPr lang="en-US" sz="2400" dirty="0"/>
              <a:t>(2)</a:t>
            </a:r>
          </a:p>
        </p:txBody>
      </p:sp>
      <p:sp>
        <p:nvSpPr>
          <p:cNvPr id="68" name="TextBox 67">
            <a:extLst>
              <a:ext uri="{FF2B5EF4-FFF2-40B4-BE49-F238E27FC236}">
                <a16:creationId xmlns:a16="http://schemas.microsoft.com/office/drawing/2014/main" id="{1C60D3E5-4780-48A2-93B3-46510B24D8C2}"/>
              </a:ext>
            </a:extLst>
          </p:cNvPr>
          <p:cNvSpPr txBox="1"/>
          <p:nvPr/>
        </p:nvSpPr>
        <p:spPr>
          <a:xfrm>
            <a:off x="31760" y="2509578"/>
            <a:ext cx="754053" cy="461665"/>
          </a:xfrm>
          <a:prstGeom prst="rect">
            <a:avLst/>
          </a:prstGeom>
          <a:noFill/>
        </p:spPr>
        <p:txBody>
          <a:bodyPr wrap="none" rtlCol="0">
            <a:spAutoFit/>
          </a:bodyPr>
          <a:lstStyle/>
          <a:p>
            <a:r>
              <a:rPr lang="en-US" sz="2400" dirty="0" err="1"/>
              <a:t>h</a:t>
            </a:r>
            <a:r>
              <a:rPr lang="en-US" sz="2400" baseline="-25000" dirty="0" err="1"/>
              <a:t>t</a:t>
            </a:r>
            <a:r>
              <a:rPr lang="en-US" sz="2400" dirty="0"/>
              <a:t>(3)</a:t>
            </a:r>
          </a:p>
        </p:txBody>
      </p:sp>
      <p:sp>
        <p:nvSpPr>
          <p:cNvPr id="69" name="TextBox 68">
            <a:extLst>
              <a:ext uri="{FF2B5EF4-FFF2-40B4-BE49-F238E27FC236}">
                <a16:creationId xmlns:a16="http://schemas.microsoft.com/office/drawing/2014/main" id="{7EA7A71C-3550-4121-94FD-5E6143424D3A}"/>
              </a:ext>
            </a:extLst>
          </p:cNvPr>
          <p:cNvSpPr txBox="1"/>
          <p:nvPr/>
        </p:nvSpPr>
        <p:spPr>
          <a:xfrm>
            <a:off x="5113854" y="2014446"/>
            <a:ext cx="980846" cy="369332"/>
          </a:xfrm>
          <a:prstGeom prst="rect">
            <a:avLst/>
          </a:prstGeom>
          <a:noFill/>
        </p:spPr>
        <p:txBody>
          <a:bodyPr wrap="square" rtlCol="0">
            <a:spAutoFit/>
          </a:bodyPr>
          <a:lstStyle/>
          <a:p>
            <a:r>
              <a:rPr lang="en-US" dirty="0">
                <a:solidFill>
                  <a:srgbClr val="FF0000"/>
                </a:solidFill>
                <a:highlight>
                  <a:srgbClr val="00FFFF"/>
                </a:highlight>
              </a:rPr>
              <a:t>neuron2</a:t>
            </a:r>
          </a:p>
        </p:txBody>
      </p:sp>
      <p:sp>
        <p:nvSpPr>
          <p:cNvPr id="70" name="TextBox 69"/>
          <p:cNvSpPr txBox="1"/>
          <p:nvPr/>
        </p:nvSpPr>
        <p:spPr>
          <a:xfrm>
            <a:off x="2518049" y="5585312"/>
            <a:ext cx="1035464" cy="369332"/>
          </a:xfrm>
          <a:prstGeom prst="rect">
            <a:avLst/>
          </a:prstGeom>
          <a:noFill/>
          <a:ln>
            <a:noFill/>
          </a:ln>
        </p:spPr>
        <p:txBody>
          <a:bodyPr wrap="square" rtlCol="0">
            <a:spAutoFit/>
          </a:bodyPr>
          <a:lstStyle/>
          <a:p>
            <a:r>
              <a:rPr lang="en-US" dirty="0" err="1"/>
              <a:t>whx</a:t>
            </a:r>
            <a:r>
              <a:rPr lang="en-US" dirty="0"/>
              <a:t>(2,1)</a:t>
            </a:r>
          </a:p>
        </p:txBody>
      </p:sp>
      <p:sp>
        <p:nvSpPr>
          <p:cNvPr id="71" name="TextBox 70"/>
          <p:cNvSpPr txBox="1"/>
          <p:nvPr/>
        </p:nvSpPr>
        <p:spPr>
          <a:xfrm>
            <a:off x="3688624" y="5700831"/>
            <a:ext cx="1040954" cy="369332"/>
          </a:xfrm>
          <a:prstGeom prst="rect">
            <a:avLst/>
          </a:prstGeom>
          <a:noFill/>
          <a:ln>
            <a:noFill/>
          </a:ln>
        </p:spPr>
        <p:txBody>
          <a:bodyPr wrap="square" rtlCol="0">
            <a:spAutoFit/>
          </a:bodyPr>
          <a:lstStyle/>
          <a:p>
            <a:r>
              <a:rPr lang="en-US" dirty="0" err="1"/>
              <a:t>whx</a:t>
            </a:r>
            <a:r>
              <a:rPr lang="en-US" dirty="0"/>
              <a:t>(2,2)</a:t>
            </a:r>
          </a:p>
        </p:txBody>
      </p:sp>
      <p:sp>
        <p:nvSpPr>
          <p:cNvPr id="72" name="TextBox 71"/>
          <p:cNvSpPr txBox="1"/>
          <p:nvPr/>
        </p:nvSpPr>
        <p:spPr>
          <a:xfrm>
            <a:off x="5034160" y="5645446"/>
            <a:ext cx="1044916" cy="369332"/>
          </a:xfrm>
          <a:prstGeom prst="rect">
            <a:avLst/>
          </a:prstGeom>
          <a:noFill/>
          <a:ln>
            <a:noFill/>
          </a:ln>
        </p:spPr>
        <p:txBody>
          <a:bodyPr wrap="square" rtlCol="0">
            <a:spAutoFit/>
          </a:bodyPr>
          <a:lstStyle/>
          <a:p>
            <a:r>
              <a:rPr lang="en-US" dirty="0" err="1"/>
              <a:t>whx</a:t>
            </a:r>
            <a:r>
              <a:rPr lang="en-US" dirty="0"/>
              <a:t>(2,3)</a:t>
            </a:r>
          </a:p>
        </p:txBody>
      </p:sp>
      <p:sp>
        <p:nvSpPr>
          <p:cNvPr id="73" name="TextBox 72"/>
          <p:cNvSpPr txBox="1"/>
          <p:nvPr/>
        </p:nvSpPr>
        <p:spPr>
          <a:xfrm>
            <a:off x="6395333" y="5655474"/>
            <a:ext cx="1137444" cy="369332"/>
          </a:xfrm>
          <a:prstGeom prst="rect">
            <a:avLst/>
          </a:prstGeom>
          <a:noFill/>
          <a:ln>
            <a:noFill/>
          </a:ln>
        </p:spPr>
        <p:txBody>
          <a:bodyPr wrap="square" rtlCol="0">
            <a:spAutoFit/>
          </a:bodyPr>
          <a:lstStyle/>
          <a:p>
            <a:r>
              <a:rPr lang="en-US" dirty="0" err="1"/>
              <a:t>whx</a:t>
            </a:r>
            <a:r>
              <a:rPr lang="en-US" dirty="0"/>
              <a:t>(2,4)</a:t>
            </a:r>
          </a:p>
        </p:txBody>
      </p:sp>
      <p:sp>
        <p:nvSpPr>
          <p:cNvPr id="74" name="TextBox 73">
            <a:extLst>
              <a:ext uri="{FF2B5EF4-FFF2-40B4-BE49-F238E27FC236}">
                <a16:creationId xmlns:a16="http://schemas.microsoft.com/office/drawing/2014/main" id="{A53DEFDB-84DA-4739-B0D7-1B8170E31632}"/>
              </a:ext>
            </a:extLst>
          </p:cNvPr>
          <p:cNvSpPr txBox="1"/>
          <p:nvPr/>
        </p:nvSpPr>
        <p:spPr>
          <a:xfrm>
            <a:off x="2747692" y="3124562"/>
            <a:ext cx="562975" cy="369332"/>
          </a:xfrm>
          <a:prstGeom prst="rect">
            <a:avLst/>
          </a:prstGeom>
          <a:noFill/>
        </p:spPr>
        <p:txBody>
          <a:bodyPr wrap="none" rtlCol="0">
            <a:spAutoFit/>
          </a:bodyPr>
          <a:lstStyle/>
          <a:p>
            <a:r>
              <a:rPr lang="en-US" dirty="0"/>
              <a:t>X(1)</a:t>
            </a:r>
          </a:p>
        </p:txBody>
      </p:sp>
      <p:sp>
        <p:nvSpPr>
          <p:cNvPr id="75" name="TextBox 74">
            <a:extLst>
              <a:ext uri="{FF2B5EF4-FFF2-40B4-BE49-F238E27FC236}">
                <a16:creationId xmlns:a16="http://schemas.microsoft.com/office/drawing/2014/main" id="{FE0B0B67-A8B1-4CCB-BC3A-23CE8626A13B}"/>
              </a:ext>
            </a:extLst>
          </p:cNvPr>
          <p:cNvSpPr txBox="1"/>
          <p:nvPr/>
        </p:nvSpPr>
        <p:spPr>
          <a:xfrm>
            <a:off x="3699696" y="3076905"/>
            <a:ext cx="562975" cy="369332"/>
          </a:xfrm>
          <a:prstGeom prst="rect">
            <a:avLst/>
          </a:prstGeom>
          <a:noFill/>
        </p:spPr>
        <p:txBody>
          <a:bodyPr wrap="none" rtlCol="0">
            <a:spAutoFit/>
          </a:bodyPr>
          <a:lstStyle/>
          <a:p>
            <a:r>
              <a:rPr lang="en-US" dirty="0"/>
              <a:t>X(2)</a:t>
            </a:r>
          </a:p>
        </p:txBody>
      </p:sp>
      <p:sp>
        <p:nvSpPr>
          <p:cNvPr id="76" name="TextBox 75">
            <a:extLst>
              <a:ext uri="{FF2B5EF4-FFF2-40B4-BE49-F238E27FC236}">
                <a16:creationId xmlns:a16="http://schemas.microsoft.com/office/drawing/2014/main" id="{0905C88C-3989-437E-93EB-4EB3FAC602E3}"/>
              </a:ext>
            </a:extLst>
          </p:cNvPr>
          <p:cNvSpPr txBox="1"/>
          <p:nvPr/>
        </p:nvSpPr>
        <p:spPr>
          <a:xfrm>
            <a:off x="4600056" y="3106883"/>
            <a:ext cx="562975" cy="369332"/>
          </a:xfrm>
          <a:prstGeom prst="rect">
            <a:avLst/>
          </a:prstGeom>
          <a:noFill/>
        </p:spPr>
        <p:txBody>
          <a:bodyPr wrap="none" rtlCol="0">
            <a:spAutoFit/>
          </a:bodyPr>
          <a:lstStyle/>
          <a:p>
            <a:r>
              <a:rPr lang="en-US" dirty="0"/>
              <a:t>X(3)</a:t>
            </a:r>
          </a:p>
        </p:txBody>
      </p:sp>
      <p:sp>
        <p:nvSpPr>
          <p:cNvPr id="77" name="TextBox 76">
            <a:extLst>
              <a:ext uri="{FF2B5EF4-FFF2-40B4-BE49-F238E27FC236}">
                <a16:creationId xmlns:a16="http://schemas.microsoft.com/office/drawing/2014/main" id="{FD0C6818-42C8-45A0-BDC2-466312A98776}"/>
              </a:ext>
            </a:extLst>
          </p:cNvPr>
          <p:cNvSpPr txBox="1"/>
          <p:nvPr/>
        </p:nvSpPr>
        <p:spPr>
          <a:xfrm>
            <a:off x="5599463" y="3102771"/>
            <a:ext cx="562975" cy="369332"/>
          </a:xfrm>
          <a:prstGeom prst="rect">
            <a:avLst/>
          </a:prstGeom>
          <a:noFill/>
        </p:spPr>
        <p:txBody>
          <a:bodyPr wrap="none" rtlCol="0">
            <a:spAutoFit/>
          </a:bodyPr>
          <a:lstStyle/>
          <a:p>
            <a:r>
              <a:rPr lang="en-US" dirty="0"/>
              <a:t>X(4)</a:t>
            </a:r>
          </a:p>
        </p:txBody>
      </p:sp>
      <p:cxnSp>
        <p:nvCxnSpPr>
          <p:cNvPr id="81" name="Straight Arrow Connector 80"/>
          <p:cNvCxnSpPr/>
          <p:nvPr/>
        </p:nvCxnSpPr>
        <p:spPr>
          <a:xfrm flipV="1">
            <a:off x="8428281" y="4603341"/>
            <a:ext cx="285810" cy="27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250360" y="3939743"/>
            <a:ext cx="851387" cy="400110"/>
          </a:xfrm>
          <a:prstGeom prst="rect">
            <a:avLst/>
          </a:prstGeom>
          <a:noFill/>
        </p:spPr>
        <p:txBody>
          <a:bodyPr wrap="square" rtlCol="0">
            <a:spAutoFit/>
          </a:bodyPr>
          <a:lstStyle/>
          <a:p>
            <a:r>
              <a:rPr lang="en-US" sz="2000" dirty="0"/>
              <a:t>h</a:t>
            </a:r>
            <a:r>
              <a:rPr lang="en-US" sz="2000" baseline="-25000" dirty="0"/>
              <a:t>t+1</a:t>
            </a:r>
            <a:r>
              <a:rPr lang="en-US" sz="2000" dirty="0"/>
              <a:t>(2)</a:t>
            </a:r>
          </a:p>
        </p:txBody>
      </p:sp>
      <p:sp>
        <p:nvSpPr>
          <p:cNvPr id="12" name="Freeform 11"/>
          <p:cNvSpPr/>
          <p:nvPr/>
        </p:nvSpPr>
        <p:spPr>
          <a:xfrm>
            <a:off x="1198722" y="1512889"/>
            <a:ext cx="7450481" cy="753952"/>
          </a:xfrm>
          <a:custGeom>
            <a:avLst/>
            <a:gdLst>
              <a:gd name="connsiteX0" fmla="*/ 7230045 w 7450481"/>
              <a:gd name="connsiteY0" fmla="*/ 859030 h 859030"/>
              <a:gd name="connsiteX1" fmla="*/ 7424009 w 7450481"/>
              <a:gd name="connsiteY1" fmla="*/ 332557 h 859030"/>
              <a:gd name="connsiteX2" fmla="*/ 6712809 w 7450481"/>
              <a:gd name="connsiteY2" fmla="*/ 64702 h 859030"/>
              <a:gd name="connsiteX3" fmla="*/ 2611864 w 7450481"/>
              <a:gd name="connsiteY3" fmla="*/ 48 h 859030"/>
              <a:gd name="connsiteX4" fmla="*/ 1078627 w 7450481"/>
              <a:gd name="connsiteY4" fmla="*/ 55466 h 859030"/>
              <a:gd name="connsiteX5" fmla="*/ 145755 w 7450481"/>
              <a:gd name="connsiteY5" fmla="*/ 129357 h 859030"/>
              <a:gd name="connsiteX6" fmla="*/ 16445 w 7450481"/>
              <a:gd name="connsiteY6" fmla="*/ 471102 h 85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50481" h="859030">
                <a:moveTo>
                  <a:pt x="7230045" y="859030"/>
                </a:moveTo>
                <a:cubicBezTo>
                  <a:pt x="7370130" y="661987"/>
                  <a:pt x="7510215" y="464945"/>
                  <a:pt x="7424009" y="332557"/>
                </a:cubicBezTo>
                <a:cubicBezTo>
                  <a:pt x="7337803" y="200169"/>
                  <a:pt x="7514833" y="120120"/>
                  <a:pt x="6712809" y="64702"/>
                </a:cubicBezTo>
                <a:cubicBezTo>
                  <a:pt x="5910785" y="9284"/>
                  <a:pt x="3550894" y="1587"/>
                  <a:pt x="2611864" y="48"/>
                </a:cubicBezTo>
                <a:cubicBezTo>
                  <a:pt x="1672834" y="-1491"/>
                  <a:pt x="1489645" y="33915"/>
                  <a:pt x="1078627" y="55466"/>
                </a:cubicBezTo>
                <a:cubicBezTo>
                  <a:pt x="667609" y="77017"/>
                  <a:pt x="322785" y="60084"/>
                  <a:pt x="145755" y="129357"/>
                </a:cubicBezTo>
                <a:cubicBezTo>
                  <a:pt x="-31275" y="198630"/>
                  <a:pt x="-7415" y="334866"/>
                  <a:pt x="16445" y="471102"/>
                </a:cubicBezTo>
              </a:path>
            </a:pathLst>
          </a:custGeom>
          <a:noFill/>
          <a:ln>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278018" y="1382624"/>
            <a:ext cx="1082145" cy="980656"/>
          </a:xfrm>
          <a:custGeom>
            <a:avLst/>
            <a:gdLst>
              <a:gd name="connsiteX0" fmla="*/ 757382 w 757382"/>
              <a:gd name="connsiteY0" fmla="*/ 0 h 1191491"/>
              <a:gd name="connsiteX1" fmla="*/ 258618 w 757382"/>
              <a:gd name="connsiteY1" fmla="*/ 452582 h 1191491"/>
              <a:gd name="connsiteX2" fmla="*/ 0 w 757382"/>
              <a:gd name="connsiteY2" fmla="*/ 1191491 h 1191491"/>
            </a:gdLst>
            <a:ahLst/>
            <a:cxnLst>
              <a:cxn ang="0">
                <a:pos x="connsiteX0" y="connsiteY0"/>
              </a:cxn>
              <a:cxn ang="0">
                <a:pos x="connsiteX1" y="connsiteY1"/>
              </a:cxn>
              <a:cxn ang="0">
                <a:pos x="connsiteX2" y="connsiteY2"/>
              </a:cxn>
            </a:cxnLst>
            <a:rect l="l" t="t" r="r" b="b"/>
            <a:pathLst>
              <a:path w="757382" h="1191491">
                <a:moveTo>
                  <a:pt x="757382" y="0"/>
                </a:moveTo>
                <a:cubicBezTo>
                  <a:pt x="571115" y="127000"/>
                  <a:pt x="384848" y="254000"/>
                  <a:pt x="258618" y="452582"/>
                </a:cubicBezTo>
                <a:cubicBezTo>
                  <a:pt x="132388" y="651164"/>
                  <a:pt x="66194" y="921327"/>
                  <a:pt x="0" y="1191491"/>
                </a:cubicBezTo>
              </a:path>
            </a:pathLst>
          </a:custGeom>
          <a:noFill/>
          <a:ln>
            <a:solidFill>
              <a:srgbClr val="FF0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296448" y="1165669"/>
            <a:ext cx="2249398" cy="369332"/>
          </a:xfrm>
          <a:prstGeom prst="rect">
            <a:avLst/>
          </a:prstGeom>
          <a:noFill/>
        </p:spPr>
        <p:txBody>
          <a:bodyPr wrap="none" rtlCol="0">
            <a:spAutoFit/>
          </a:bodyPr>
          <a:lstStyle/>
          <a:p>
            <a:r>
              <a:rPr lang="en-US" dirty="0">
                <a:solidFill>
                  <a:srgbClr val="FF0000"/>
                </a:solidFill>
              </a:rPr>
              <a:t>From </a:t>
            </a:r>
            <a:r>
              <a:rPr lang="en-US" dirty="0" err="1">
                <a:solidFill>
                  <a:srgbClr val="FF0000"/>
                </a:solidFill>
              </a:rPr>
              <a:t>h</a:t>
            </a:r>
            <a:r>
              <a:rPr lang="en-US" baseline="-25000" dirty="0" err="1">
                <a:solidFill>
                  <a:srgbClr val="FF0000"/>
                </a:solidFill>
              </a:rPr>
              <a:t>t</a:t>
            </a:r>
            <a:r>
              <a:rPr lang="en-US" dirty="0">
                <a:solidFill>
                  <a:srgbClr val="FF0000"/>
                </a:solidFill>
              </a:rPr>
              <a:t>(2) of neuron2</a:t>
            </a:r>
          </a:p>
        </p:txBody>
      </p:sp>
      <p:sp>
        <p:nvSpPr>
          <p:cNvPr id="89" name="TextBox 88"/>
          <p:cNvSpPr txBox="1"/>
          <p:nvPr/>
        </p:nvSpPr>
        <p:spPr>
          <a:xfrm>
            <a:off x="57077" y="1133122"/>
            <a:ext cx="2249398" cy="369332"/>
          </a:xfrm>
          <a:prstGeom prst="rect">
            <a:avLst/>
          </a:prstGeom>
          <a:noFill/>
        </p:spPr>
        <p:txBody>
          <a:bodyPr wrap="none" rtlCol="0">
            <a:spAutoFit/>
          </a:bodyPr>
          <a:lstStyle/>
          <a:p>
            <a:r>
              <a:rPr lang="en-US" dirty="0">
                <a:solidFill>
                  <a:srgbClr val="7030A0"/>
                </a:solidFill>
              </a:rPr>
              <a:t>From </a:t>
            </a:r>
            <a:r>
              <a:rPr lang="en-US" dirty="0" err="1">
                <a:solidFill>
                  <a:srgbClr val="7030A0"/>
                </a:solidFill>
              </a:rPr>
              <a:t>h</a:t>
            </a:r>
            <a:r>
              <a:rPr lang="en-US" baseline="-25000" dirty="0" err="1">
                <a:solidFill>
                  <a:srgbClr val="7030A0"/>
                </a:solidFill>
              </a:rPr>
              <a:t>t</a:t>
            </a:r>
            <a:r>
              <a:rPr lang="en-US" dirty="0">
                <a:solidFill>
                  <a:srgbClr val="7030A0"/>
                </a:solidFill>
              </a:rPr>
              <a:t>(3) of neuron3</a:t>
            </a:r>
          </a:p>
        </p:txBody>
      </p:sp>
      <p:sp>
        <p:nvSpPr>
          <p:cNvPr id="90" name="Freeform 89"/>
          <p:cNvSpPr/>
          <p:nvPr/>
        </p:nvSpPr>
        <p:spPr>
          <a:xfrm flipH="1">
            <a:off x="893524" y="1419911"/>
            <a:ext cx="45719" cy="1343707"/>
          </a:xfrm>
          <a:custGeom>
            <a:avLst/>
            <a:gdLst>
              <a:gd name="connsiteX0" fmla="*/ 757382 w 757382"/>
              <a:gd name="connsiteY0" fmla="*/ 0 h 1191491"/>
              <a:gd name="connsiteX1" fmla="*/ 258618 w 757382"/>
              <a:gd name="connsiteY1" fmla="*/ 452582 h 1191491"/>
              <a:gd name="connsiteX2" fmla="*/ 0 w 757382"/>
              <a:gd name="connsiteY2" fmla="*/ 1191491 h 1191491"/>
            </a:gdLst>
            <a:ahLst/>
            <a:cxnLst>
              <a:cxn ang="0">
                <a:pos x="connsiteX0" y="connsiteY0"/>
              </a:cxn>
              <a:cxn ang="0">
                <a:pos x="connsiteX1" y="connsiteY1"/>
              </a:cxn>
              <a:cxn ang="0">
                <a:pos x="connsiteX2" y="connsiteY2"/>
              </a:cxn>
            </a:cxnLst>
            <a:rect l="l" t="t" r="r" b="b"/>
            <a:pathLst>
              <a:path w="757382" h="1191491">
                <a:moveTo>
                  <a:pt x="757382" y="0"/>
                </a:moveTo>
                <a:cubicBezTo>
                  <a:pt x="571115" y="127000"/>
                  <a:pt x="384848" y="254000"/>
                  <a:pt x="258618" y="452582"/>
                </a:cubicBezTo>
                <a:cubicBezTo>
                  <a:pt x="132388" y="651164"/>
                  <a:pt x="66194" y="921327"/>
                  <a:pt x="0" y="1191491"/>
                </a:cubicBezTo>
              </a:path>
            </a:pathLst>
          </a:custGeom>
          <a:noFill/>
          <a:ln>
            <a:solidFill>
              <a:srgbClr val="7030A0"/>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91" name="TextBox 90"/>
          <p:cNvSpPr txBox="1"/>
          <p:nvPr/>
        </p:nvSpPr>
        <p:spPr>
          <a:xfrm>
            <a:off x="35273" y="3621613"/>
            <a:ext cx="1369987" cy="1200329"/>
          </a:xfrm>
          <a:prstGeom prst="rect">
            <a:avLst/>
          </a:prstGeom>
          <a:noFill/>
        </p:spPr>
        <p:txBody>
          <a:bodyPr wrap="square" rtlCol="0">
            <a:spAutoFit/>
          </a:bodyPr>
          <a:lstStyle/>
          <a:p>
            <a:r>
              <a:rPr lang="en-US" sz="2400" dirty="0" err="1"/>
              <a:t>h</a:t>
            </a:r>
            <a:r>
              <a:rPr lang="en-US" sz="2400" baseline="-25000" dirty="0" err="1"/>
              <a:t>t</a:t>
            </a:r>
            <a:r>
              <a:rPr lang="en-US" sz="2400" dirty="0"/>
              <a:t>(1) </a:t>
            </a:r>
            <a:r>
              <a:rPr lang="en-US" sz="1600" dirty="0"/>
              <a:t>from neuron1 previous output</a:t>
            </a:r>
          </a:p>
        </p:txBody>
      </p:sp>
      <p:sp>
        <p:nvSpPr>
          <p:cNvPr id="92" name="TextBox 91">
            <a:extLst>
              <a:ext uri="{FF2B5EF4-FFF2-40B4-BE49-F238E27FC236}">
                <a16:creationId xmlns:a16="http://schemas.microsoft.com/office/drawing/2014/main" id="{5B17E366-9F4B-437A-AA2F-48E272E64B4C}"/>
              </a:ext>
            </a:extLst>
          </p:cNvPr>
          <p:cNvSpPr txBox="1"/>
          <p:nvPr/>
        </p:nvSpPr>
        <p:spPr>
          <a:xfrm>
            <a:off x="82675" y="5193274"/>
            <a:ext cx="2750305" cy="707886"/>
          </a:xfrm>
          <a:prstGeom prst="rect">
            <a:avLst/>
          </a:prstGeom>
          <a:noFill/>
        </p:spPr>
        <p:txBody>
          <a:bodyPr wrap="none" rtlCol="0">
            <a:spAutoFit/>
          </a:bodyPr>
          <a:lstStyle/>
          <a:p>
            <a:r>
              <a:rPr lang="en-US" sz="2400" dirty="0" err="1">
                <a:solidFill>
                  <a:srgbClr val="FF0000"/>
                </a:solidFill>
              </a:rPr>
              <a:t>h</a:t>
            </a:r>
            <a:r>
              <a:rPr lang="en-US" sz="2400" baseline="-25000" dirty="0" err="1">
                <a:solidFill>
                  <a:srgbClr val="FF0000"/>
                </a:solidFill>
              </a:rPr>
              <a:t>t</a:t>
            </a:r>
            <a:r>
              <a:rPr lang="en-US" sz="2400" dirty="0">
                <a:solidFill>
                  <a:srgbClr val="FF0000"/>
                </a:solidFill>
              </a:rPr>
              <a:t>(2)</a:t>
            </a:r>
          </a:p>
          <a:p>
            <a:r>
              <a:rPr lang="en-US" sz="1600" dirty="0">
                <a:solidFill>
                  <a:srgbClr val="FF0000"/>
                </a:solidFill>
              </a:rPr>
              <a:t>From neuron2 previous output</a:t>
            </a:r>
          </a:p>
        </p:txBody>
      </p:sp>
      <p:sp>
        <p:nvSpPr>
          <p:cNvPr id="93" name="TextBox 92">
            <a:extLst>
              <a:ext uri="{FF2B5EF4-FFF2-40B4-BE49-F238E27FC236}">
                <a16:creationId xmlns:a16="http://schemas.microsoft.com/office/drawing/2014/main" id="{1C60D3E5-4780-48A2-93B3-46510B24D8C2}"/>
              </a:ext>
            </a:extLst>
          </p:cNvPr>
          <p:cNvSpPr txBox="1"/>
          <p:nvPr/>
        </p:nvSpPr>
        <p:spPr>
          <a:xfrm>
            <a:off x="71401" y="6413698"/>
            <a:ext cx="3644652" cy="369332"/>
          </a:xfrm>
          <a:prstGeom prst="rect">
            <a:avLst/>
          </a:prstGeom>
          <a:noFill/>
        </p:spPr>
        <p:txBody>
          <a:bodyPr wrap="none" rtlCol="0">
            <a:spAutoFit/>
          </a:bodyPr>
          <a:lstStyle/>
          <a:p>
            <a:r>
              <a:rPr lang="en-US" dirty="0" err="1">
                <a:solidFill>
                  <a:srgbClr val="7030A0"/>
                </a:solidFill>
              </a:rPr>
              <a:t>h</a:t>
            </a:r>
            <a:r>
              <a:rPr lang="en-US" baseline="-25000" dirty="0" err="1">
                <a:solidFill>
                  <a:srgbClr val="7030A0"/>
                </a:solidFill>
              </a:rPr>
              <a:t>t</a:t>
            </a:r>
            <a:r>
              <a:rPr lang="en-US" dirty="0">
                <a:solidFill>
                  <a:srgbClr val="7030A0"/>
                </a:solidFill>
              </a:rPr>
              <a:t>(3) from neuron3 previous output</a:t>
            </a:r>
          </a:p>
        </p:txBody>
      </p:sp>
      <p:cxnSp>
        <p:nvCxnSpPr>
          <p:cNvPr id="16" name="Straight Arrow Connector 15"/>
          <p:cNvCxnSpPr/>
          <p:nvPr/>
        </p:nvCxnSpPr>
        <p:spPr>
          <a:xfrm>
            <a:off x="1027559" y="4227021"/>
            <a:ext cx="2362822" cy="424095"/>
          </a:xfrm>
          <a:prstGeom prst="straightConnector1">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935957" y="4937225"/>
            <a:ext cx="4044443" cy="591426"/>
          </a:xfrm>
          <a:prstGeom prst="straightConnector1">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591899" y="4993085"/>
            <a:ext cx="5901712" cy="1511683"/>
          </a:xfrm>
          <a:prstGeom prst="straightConnector1">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02720" y="3526105"/>
            <a:ext cx="7742481" cy="369332"/>
          </a:xfrm>
          <a:prstGeom prst="rect">
            <a:avLst/>
          </a:prstGeom>
          <a:noFill/>
        </p:spPr>
        <p:txBody>
          <a:bodyPr wrap="square" rtlCol="0">
            <a:spAutoFit/>
          </a:bodyPr>
          <a:lstStyle/>
          <a:p>
            <a:r>
              <a:rPr lang="en-US" dirty="0">
                <a:solidFill>
                  <a:srgbClr val="00B0F0"/>
                </a:solidFill>
              </a:rPr>
              <a:t>Inside view of neuron1 with connections</a:t>
            </a:r>
          </a:p>
        </p:txBody>
      </p:sp>
      <p:sp>
        <p:nvSpPr>
          <p:cNvPr id="32" name="Rectangle 31"/>
          <p:cNvSpPr/>
          <p:nvPr/>
        </p:nvSpPr>
        <p:spPr>
          <a:xfrm>
            <a:off x="7810904" y="2279806"/>
            <a:ext cx="1290843" cy="1477328"/>
          </a:xfrm>
          <a:prstGeom prst="rect">
            <a:avLst/>
          </a:prstGeom>
        </p:spPr>
        <p:txBody>
          <a:bodyPr wrap="square">
            <a:spAutoFit/>
          </a:bodyPr>
          <a:lstStyle/>
          <a:p>
            <a:r>
              <a:rPr lang="en-US" dirty="0"/>
              <a:t>Output, also</a:t>
            </a:r>
          </a:p>
          <a:p>
            <a:r>
              <a:rPr lang="en-US" dirty="0"/>
              <a:t>feedback to neurons’ </a:t>
            </a:r>
          </a:p>
          <a:p>
            <a:r>
              <a:rPr lang="en-US" dirty="0"/>
              <a:t>inputs</a:t>
            </a:r>
            <a:endParaRPr lang="en-US" sz="3200" dirty="0"/>
          </a:p>
        </p:txBody>
      </p:sp>
      <p:sp>
        <p:nvSpPr>
          <p:cNvPr id="34" name="Rectangle 33"/>
          <p:cNvSpPr/>
          <p:nvPr/>
        </p:nvSpPr>
        <p:spPr>
          <a:xfrm>
            <a:off x="7803473" y="4762839"/>
            <a:ext cx="1317914" cy="1477328"/>
          </a:xfrm>
          <a:prstGeom prst="rect">
            <a:avLst/>
          </a:prstGeom>
        </p:spPr>
        <p:txBody>
          <a:bodyPr wrap="square">
            <a:spAutoFit/>
          </a:bodyPr>
          <a:lstStyle/>
          <a:p>
            <a:r>
              <a:rPr lang="en-US" dirty="0"/>
              <a:t>Output, also</a:t>
            </a:r>
          </a:p>
          <a:p>
            <a:r>
              <a:rPr lang="en-US" dirty="0"/>
              <a:t>feedback to neurons’ </a:t>
            </a:r>
          </a:p>
          <a:p>
            <a:r>
              <a:rPr lang="en-US" dirty="0"/>
              <a:t>inputs</a:t>
            </a:r>
            <a:endParaRPr lang="en-US" sz="3200" dirty="0"/>
          </a:p>
        </p:txBody>
      </p:sp>
      <p:cxnSp>
        <p:nvCxnSpPr>
          <p:cNvPr id="36" name="Straight Connector 35"/>
          <p:cNvCxnSpPr/>
          <p:nvPr/>
        </p:nvCxnSpPr>
        <p:spPr>
          <a:xfrm flipV="1">
            <a:off x="-3513" y="3614989"/>
            <a:ext cx="7620000" cy="23324"/>
          </a:xfrm>
          <a:prstGeom prst="line">
            <a:avLst/>
          </a:prstGeom>
          <a:ln w="63500" cmpd="thickThin"/>
        </p:spPr>
        <p:style>
          <a:lnRef idx="1">
            <a:schemeClr val="accent1"/>
          </a:lnRef>
          <a:fillRef idx="0">
            <a:schemeClr val="accent1"/>
          </a:fillRef>
          <a:effectRef idx="0">
            <a:schemeClr val="accent1"/>
          </a:effectRef>
          <a:fontRef idx="minor">
            <a:schemeClr val="tx1"/>
          </a:fontRef>
        </p:style>
      </p:cxnSp>
      <p:graphicFrame>
        <p:nvGraphicFramePr>
          <p:cNvPr id="78" name="Table 10">
            <a:extLst>
              <a:ext uri="{FF2B5EF4-FFF2-40B4-BE49-F238E27FC236}">
                <a16:creationId xmlns:a16="http://schemas.microsoft.com/office/drawing/2014/main" id="{DDB685C1-454D-4D5E-A264-19E0BF2E76C2}"/>
              </a:ext>
            </a:extLst>
          </p:cNvPr>
          <p:cNvGraphicFramePr>
            <a:graphicFrameLocks noGrp="1"/>
          </p:cNvGraphicFramePr>
          <p:nvPr/>
        </p:nvGraphicFramePr>
        <p:xfrm>
          <a:off x="931528" y="150312"/>
          <a:ext cx="3384224" cy="973103"/>
        </p:xfrm>
        <a:graphic>
          <a:graphicData uri="http://schemas.openxmlformats.org/drawingml/2006/table">
            <a:tbl>
              <a:tblPr firstRow="1" bandRow="1">
                <a:tableStyleId>{5940675A-B579-460E-94D1-54222C63F5DA}</a:tableStyleId>
              </a:tblPr>
              <a:tblGrid>
                <a:gridCol w="846056">
                  <a:extLst>
                    <a:ext uri="{9D8B030D-6E8A-4147-A177-3AD203B41FA5}">
                      <a16:colId xmlns:a16="http://schemas.microsoft.com/office/drawing/2014/main" val="2386260501"/>
                    </a:ext>
                  </a:extLst>
                </a:gridCol>
                <a:gridCol w="846056">
                  <a:extLst>
                    <a:ext uri="{9D8B030D-6E8A-4147-A177-3AD203B41FA5}">
                      <a16:colId xmlns:a16="http://schemas.microsoft.com/office/drawing/2014/main" val="2433486944"/>
                    </a:ext>
                  </a:extLst>
                </a:gridCol>
                <a:gridCol w="846056">
                  <a:extLst>
                    <a:ext uri="{9D8B030D-6E8A-4147-A177-3AD203B41FA5}">
                      <a16:colId xmlns:a16="http://schemas.microsoft.com/office/drawing/2014/main" val="706508249"/>
                    </a:ext>
                  </a:extLst>
                </a:gridCol>
                <a:gridCol w="846056">
                  <a:extLst>
                    <a:ext uri="{9D8B030D-6E8A-4147-A177-3AD203B41FA5}">
                      <a16:colId xmlns:a16="http://schemas.microsoft.com/office/drawing/2014/main" val="2997057110"/>
                    </a:ext>
                  </a:extLst>
                </a:gridCol>
              </a:tblGrid>
              <a:tr h="2083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(1,4)</a:t>
                      </a:r>
                    </a:p>
                  </a:txBody>
                  <a:tcPr/>
                </a:tc>
                <a:extLst>
                  <a:ext uri="{0D108BD9-81ED-4DB2-BD59-A6C34878D82A}">
                    <a16:rowId xmlns:a16="http://schemas.microsoft.com/office/drawing/2014/main" val="3464341991"/>
                  </a:ext>
                </a:extLst>
              </a:tr>
              <a:tr h="3237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solidFill>
                            <a:srgbClr val="00B0F0"/>
                          </a:solidFill>
                        </a:rPr>
                        <a:t>whx</a:t>
                      </a:r>
                      <a:r>
                        <a:rPr lang="en-US" sz="1400" dirty="0">
                          <a:solidFill>
                            <a:srgbClr val="00B0F0"/>
                          </a:solidFill>
                        </a:rPr>
                        <a:t>(2,1)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solidFill>
                            <a:srgbClr val="00B0F0"/>
                          </a:solidFill>
                        </a:rPr>
                        <a:t>whx</a:t>
                      </a:r>
                      <a:r>
                        <a:rPr lang="en-US" sz="1400" dirty="0">
                          <a:solidFill>
                            <a:srgbClr val="00B0F0"/>
                          </a:solidFill>
                        </a:rPr>
                        <a:t>(2,2)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solidFill>
                            <a:srgbClr val="00B0F0"/>
                          </a:solidFill>
                        </a:rPr>
                        <a:t>whx</a:t>
                      </a:r>
                      <a:r>
                        <a:rPr lang="en-US" sz="1400" dirty="0">
                          <a:solidFill>
                            <a:srgbClr val="00B0F0"/>
                          </a:solidFill>
                        </a:rPr>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solidFill>
                            <a:srgbClr val="00B0F0"/>
                          </a:solidFill>
                        </a:rPr>
                        <a:t>whx</a:t>
                      </a:r>
                      <a:r>
                        <a:rPr lang="en-US" sz="1400" dirty="0">
                          <a:solidFill>
                            <a:srgbClr val="00B0F0"/>
                          </a:solidFill>
                        </a:rPr>
                        <a:t>(2,4)</a:t>
                      </a:r>
                    </a:p>
                  </a:txBody>
                  <a:tcPr/>
                </a:tc>
                <a:extLst>
                  <a:ext uri="{0D108BD9-81ED-4DB2-BD59-A6C34878D82A}">
                    <a16:rowId xmlns:a16="http://schemas.microsoft.com/office/drawing/2014/main" val="2357074245"/>
                  </a:ext>
                </a:extLst>
              </a:tr>
              <a:tr h="344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(3,4)</a:t>
                      </a:r>
                    </a:p>
                  </a:txBody>
                  <a:tcPr/>
                </a:tc>
                <a:extLst>
                  <a:ext uri="{0D108BD9-81ED-4DB2-BD59-A6C34878D82A}">
                    <a16:rowId xmlns:a16="http://schemas.microsoft.com/office/drawing/2014/main" val="2202666728"/>
                  </a:ext>
                </a:extLst>
              </a:tr>
            </a:tbl>
          </a:graphicData>
        </a:graphic>
      </p:graphicFrame>
      <p:sp>
        <p:nvSpPr>
          <p:cNvPr id="79" name="TextBox 78">
            <a:extLst>
              <a:ext uri="{FF2B5EF4-FFF2-40B4-BE49-F238E27FC236}">
                <a16:creationId xmlns:a16="http://schemas.microsoft.com/office/drawing/2014/main" id="{6424EB71-849E-46F6-95E8-6EE45E2898A3}"/>
              </a:ext>
            </a:extLst>
          </p:cNvPr>
          <p:cNvSpPr txBox="1"/>
          <p:nvPr/>
        </p:nvSpPr>
        <p:spPr>
          <a:xfrm>
            <a:off x="192887" y="459922"/>
            <a:ext cx="684290" cy="369332"/>
          </a:xfrm>
          <a:prstGeom prst="rect">
            <a:avLst/>
          </a:prstGeom>
          <a:noFill/>
        </p:spPr>
        <p:txBody>
          <a:bodyPr wrap="none" rtlCol="0">
            <a:spAutoFit/>
          </a:bodyPr>
          <a:lstStyle/>
          <a:p>
            <a:r>
              <a:rPr lang="en-US" dirty="0" err="1"/>
              <a:t>whx</a:t>
            </a:r>
            <a:r>
              <a:rPr lang="en-US" dirty="0"/>
              <a:t>=</a:t>
            </a:r>
          </a:p>
        </p:txBody>
      </p:sp>
      <p:sp>
        <p:nvSpPr>
          <p:cNvPr id="80" name="Left Bracket 79">
            <a:extLst>
              <a:ext uri="{FF2B5EF4-FFF2-40B4-BE49-F238E27FC236}">
                <a16:creationId xmlns:a16="http://schemas.microsoft.com/office/drawing/2014/main" id="{BF710E7B-4CDC-47F8-958C-1A0B56810EBB}"/>
              </a:ext>
            </a:extLst>
          </p:cNvPr>
          <p:cNvSpPr/>
          <p:nvPr/>
        </p:nvSpPr>
        <p:spPr>
          <a:xfrm flipH="1">
            <a:off x="4171072" y="109932"/>
            <a:ext cx="314787" cy="105274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Left Bracket 82">
            <a:extLst>
              <a:ext uri="{FF2B5EF4-FFF2-40B4-BE49-F238E27FC236}">
                <a16:creationId xmlns:a16="http://schemas.microsoft.com/office/drawing/2014/main" id="{00A34C9A-2BE5-4767-A8A5-0A484FC76FE8}"/>
              </a:ext>
            </a:extLst>
          </p:cNvPr>
          <p:cNvSpPr/>
          <p:nvPr/>
        </p:nvSpPr>
        <p:spPr>
          <a:xfrm>
            <a:off x="809481" y="102395"/>
            <a:ext cx="314788" cy="105274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5D0EB241-72B0-407E-AEF8-03DEECE8F55F}"/>
              </a:ext>
            </a:extLst>
          </p:cNvPr>
          <p:cNvSpPr txBox="1"/>
          <p:nvPr/>
        </p:nvSpPr>
        <p:spPr>
          <a:xfrm>
            <a:off x="4512677" y="555955"/>
            <a:ext cx="708848" cy="369332"/>
          </a:xfrm>
          <a:prstGeom prst="rect">
            <a:avLst/>
          </a:prstGeom>
          <a:noFill/>
        </p:spPr>
        <p:txBody>
          <a:bodyPr wrap="none" rtlCol="0">
            <a:spAutoFit/>
          </a:bodyPr>
          <a:lstStyle/>
          <a:p>
            <a:r>
              <a:rPr lang="en-US" dirty="0" err="1"/>
              <a:t>whh</a:t>
            </a:r>
            <a:r>
              <a:rPr lang="en-US" dirty="0"/>
              <a:t>=</a:t>
            </a:r>
          </a:p>
        </p:txBody>
      </p:sp>
      <p:sp>
        <p:nvSpPr>
          <p:cNvPr id="99" name="Left Bracket 98">
            <a:extLst>
              <a:ext uri="{FF2B5EF4-FFF2-40B4-BE49-F238E27FC236}">
                <a16:creationId xmlns:a16="http://schemas.microsoft.com/office/drawing/2014/main" id="{42CB34F9-73C9-4ECA-9ABA-AB0F2F91ED7D}"/>
              </a:ext>
            </a:extLst>
          </p:cNvPr>
          <p:cNvSpPr/>
          <p:nvPr/>
        </p:nvSpPr>
        <p:spPr>
          <a:xfrm flipH="1">
            <a:off x="8629988" y="93196"/>
            <a:ext cx="132572" cy="1226819"/>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00" name="Table 14">
            <a:extLst>
              <a:ext uri="{FF2B5EF4-FFF2-40B4-BE49-F238E27FC236}">
                <a16:creationId xmlns:a16="http://schemas.microsoft.com/office/drawing/2014/main" id="{9B1FCFC5-DB8A-4972-933E-C82F3C334EB9}"/>
              </a:ext>
            </a:extLst>
          </p:cNvPr>
          <p:cNvGraphicFramePr>
            <a:graphicFrameLocks noGrp="1"/>
          </p:cNvGraphicFramePr>
          <p:nvPr/>
        </p:nvGraphicFramePr>
        <p:xfrm>
          <a:off x="5337395" y="170408"/>
          <a:ext cx="3200400" cy="1097280"/>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124348223"/>
                    </a:ext>
                  </a:extLst>
                </a:gridCol>
                <a:gridCol w="1066800">
                  <a:extLst>
                    <a:ext uri="{9D8B030D-6E8A-4147-A177-3AD203B41FA5}">
                      <a16:colId xmlns:a16="http://schemas.microsoft.com/office/drawing/2014/main" val="1882360477"/>
                    </a:ext>
                  </a:extLst>
                </a:gridCol>
                <a:gridCol w="1066800">
                  <a:extLst>
                    <a:ext uri="{9D8B030D-6E8A-4147-A177-3AD203B41FA5}">
                      <a16:colId xmlns:a16="http://schemas.microsoft.com/office/drawing/2014/main" val="4293128401"/>
                    </a:ext>
                  </a:extLst>
                </a:gridCol>
              </a:tblGrid>
              <a:tr h="288999">
                <a:tc>
                  <a:txBody>
                    <a:bodyPr/>
                    <a:lstStyle/>
                    <a:p>
                      <a:r>
                        <a:rPr lang="en-US" dirty="0" err="1"/>
                        <a:t>whh</a:t>
                      </a:r>
                      <a:r>
                        <a:rPr lang="en-US" dirty="0"/>
                        <a:t>(1,1)</a:t>
                      </a:r>
                    </a:p>
                  </a:txBody>
                  <a:tcPr/>
                </a:tc>
                <a:tc>
                  <a:txBody>
                    <a:bodyPr/>
                    <a:lstStyle/>
                    <a:p>
                      <a:r>
                        <a:rPr lang="en-US" dirty="0" err="1"/>
                        <a:t>Whh</a:t>
                      </a:r>
                      <a:r>
                        <a:rPr lang="en-US" dirty="0"/>
                        <a:t>(1,2)</a:t>
                      </a:r>
                    </a:p>
                  </a:txBody>
                  <a:tcPr/>
                </a:tc>
                <a:tc>
                  <a:txBody>
                    <a:bodyPr/>
                    <a:lstStyle/>
                    <a:p>
                      <a:r>
                        <a:rPr lang="en-US" dirty="0" err="1"/>
                        <a:t>Whh</a:t>
                      </a:r>
                      <a:r>
                        <a:rPr lang="en-US" dirty="0"/>
                        <a:t>(1,3)</a:t>
                      </a:r>
                    </a:p>
                  </a:txBody>
                  <a:tcPr/>
                </a:tc>
                <a:extLst>
                  <a:ext uri="{0D108BD9-81ED-4DB2-BD59-A6C34878D82A}">
                    <a16:rowId xmlns:a16="http://schemas.microsoft.com/office/drawing/2014/main" val="177522525"/>
                  </a:ext>
                </a:extLst>
              </a:tr>
              <a:tr h="309983">
                <a:tc>
                  <a:txBody>
                    <a:bodyPr/>
                    <a:lstStyle/>
                    <a:p>
                      <a:r>
                        <a:rPr lang="en-US" dirty="0" err="1">
                          <a:solidFill>
                            <a:srgbClr val="00B0F0"/>
                          </a:solidFill>
                        </a:rPr>
                        <a:t>Whh</a:t>
                      </a:r>
                      <a:r>
                        <a:rPr lang="en-US" dirty="0">
                          <a:solidFill>
                            <a:srgbClr val="00B0F0"/>
                          </a:solidFill>
                        </a:rPr>
                        <a:t>(2,1)</a:t>
                      </a:r>
                    </a:p>
                  </a:txBody>
                  <a:tcPr/>
                </a:tc>
                <a:tc>
                  <a:txBody>
                    <a:bodyPr/>
                    <a:lstStyle/>
                    <a:p>
                      <a:r>
                        <a:rPr lang="en-US" dirty="0" err="1">
                          <a:solidFill>
                            <a:srgbClr val="00B0F0"/>
                          </a:solidFill>
                        </a:rPr>
                        <a:t>Whh</a:t>
                      </a:r>
                      <a:r>
                        <a:rPr lang="en-US" dirty="0">
                          <a:solidFill>
                            <a:srgbClr val="00B0F0"/>
                          </a:solidFill>
                        </a:rPr>
                        <a:t>(2,2)</a:t>
                      </a:r>
                    </a:p>
                  </a:txBody>
                  <a:tcPr/>
                </a:tc>
                <a:tc>
                  <a:txBody>
                    <a:bodyPr/>
                    <a:lstStyle/>
                    <a:p>
                      <a:r>
                        <a:rPr lang="en-US" dirty="0" err="1">
                          <a:solidFill>
                            <a:srgbClr val="00B0F0"/>
                          </a:solidFill>
                        </a:rPr>
                        <a:t>Whh</a:t>
                      </a:r>
                      <a:r>
                        <a:rPr lang="en-US" dirty="0">
                          <a:solidFill>
                            <a:srgbClr val="00B0F0"/>
                          </a:solidFill>
                        </a:rPr>
                        <a:t>(2,3)</a:t>
                      </a:r>
                    </a:p>
                  </a:txBody>
                  <a:tcPr/>
                </a:tc>
                <a:extLst>
                  <a:ext uri="{0D108BD9-81ED-4DB2-BD59-A6C34878D82A}">
                    <a16:rowId xmlns:a16="http://schemas.microsoft.com/office/drawing/2014/main" val="360526507"/>
                  </a:ext>
                </a:extLst>
              </a:tr>
              <a:tr h="0">
                <a:tc>
                  <a:txBody>
                    <a:bodyPr/>
                    <a:lstStyle/>
                    <a:p>
                      <a:r>
                        <a:rPr lang="en-US" dirty="0" err="1"/>
                        <a:t>Whh</a:t>
                      </a:r>
                      <a:r>
                        <a:rPr lang="en-US" dirty="0"/>
                        <a:t>(3,1)</a:t>
                      </a:r>
                    </a:p>
                  </a:txBody>
                  <a:tcPr/>
                </a:tc>
                <a:tc>
                  <a:txBody>
                    <a:bodyPr/>
                    <a:lstStyle/>
                    <a:p>
                      <a:r>
                        <a:rPr lang="en-US" dirty="0" err="1"/>
                        <a:t>Whh</a:t>
                      </a:r>
                      <a:r>
                        <a:rPr lang="en-US" dirty="0"/>
                        <a:t>(3,2)</a:t>
                      </a:r>
                    </a:p>
                  </a:txBody>
                  <a:tcPr/>
                </a:tc>
                <a:tc>
                  <a:txBody>
                    <a:bodyPr/>
                    <a:lstStyle/>
                    <a:p>
                      <a:r>
                        <a:rPr lang="en-US" dirty="0" err="1"/>
                        <a:t>Whh</a:t>
                      </a:r>
                      <a:r>
                        <a:rPr lang="en-US" dirty="0"/>
                        <a:t>(3,3)</a:t>
                      </a:r>
                    </a:p>
                  </a:txBody>
                  <a:tcPr/>
                </a:tc>
                <a:extLst>
                  <a:ext uri="{0D108BD9-81ED-4DB2-BD59-A6C34878D82A}">
                    <a16:rowId xmlns:a16="http://schemas.microsoft.com/office/drawing/2014/main" val="3644201285"/>
                  </a:ext>
                </a:extLst>
              </a:tr>
            </a:tbl>
          </a:graphicData>
        </a:graphic>
      </p:graphicFrame>
      <p:sp>
        <p:nvSpPr>
          <p:cNvPr id="102" name="Left Bracket 101">
            <a:extLst>
              <a:ext uri="{FF2B5EF4-FFF2-40B4-BE49-F238E27FC236}">
                <a16:creationId xmlns:a16="http://schemas.microsoft.com/office/drawing/2014/main" id="{2A8E9CEF-879B-48E3-9ECF-6FD78B2F35C5}"/>
              </a:ext>
            </a:extLst>
          </p:cNvPr>
          <p:cNvSpPr/>
          <p:nvPr/>
        </p:nvSpPr>
        <p:spPr>
          <a:xfrm>
            <a:off x="5208411" y="93196"/>
            <a:ext cx="105307" cy="1233965"/>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16040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328" y="304800"/>
            <a:ext cx="8229600" cy="304800"/>
          </a:xfrm>
        </p:spPr>
        <p:txBody>
          <a:bodyPr>
            <a:noAutofit/>
          </a:bodyPr>
          <a:lstStyle/>
          <a:p>
            <a:r>
              <a:rPr lang="en-US" sz="2000" dirty="0"/>
              <a:t>demo_rnn4b.m: Numerical examples, give at t=0, weight/bias are initialized as:</a:t>
            </a:r>
          </a:p>
        </p:txBody>
      </p:sp>
      <p:sp>
        <p:nvSpPr>
          <p:cNvPr id="3" name="Content Placeholder 2"/>
          <p:cNvSpPr>
            <a:spLocks noGrp="1"/>
          </p:cNvSpPr>
          <p:nvPr>
            <p:ph idx="1"/>
          </p:nvPr>
        </p:nvSpPr>
        <p:spPr>
          <a:xfrm>
            <a:off x="0" y="685800"/>
            <a:ext cx="8229600" cy="5867400"/>
          </a:xfrm>
        </p:spPr>
        <p:txBody>
          <a:bodyPr>
            <a:noAutofit/>
          </a:bodyPr>
          <a:lstStyle/>
          <a:p>
            <a:r>
              <a:rPr lang="en-US" sz="1600" dirty="0" err="1"/>
              <a:t>whx</a:t>
            </a:r>
            <a:r>
              <a:rPr lang="en-US" sz="1600" dirty="0"/>
              <a:t>=[0.28 0.84  0.57 0.48</a:t>
            </a:r>
          </a:p>
          <a:p>
            <a:r>
              <a:rPr lang="en-US" sz="1600" dirty="0"/>
              <a:t>           0.90 0.87 0.69  0.18</a:t>
            </a:r>
          </a:p>
          <a:p>
            <a:r>
              <a:rPr lang="en-US" sz="1600" dirty="0"/>
              <a:t>            0.53 0.09  0.55 0.49];</a:t>
            </a:r>
          </a:p>
          <a:p>
            <a:r>
              <a:rPr lang="en-US" sz="1600" dirty="0" err="1"/>
              <a:t>whh</a:t>
            </a:r>
            <a:r>
              <a:rPr lang="en-US" sz="1600" dirty="0"/>
              <a:t> =[0.11    0.12   0.13</a:t>
            </a:r>
          </a:p>
          <a:p>
            <a:r>
              <a:rPr lang="en-US" sz="1600" dirty="0"/>
              <a:t>            0.21    0.24   0.26</a:t>
            </a:r>
          </a:p>
          <a:p>
            <a:r>
              <a:rPr lang="en-US" sz="1600" dirty="0"/>
              <a:t>           0.31    0.34   0.36];</a:t>
            </a:r>
          </a:p>
          <a:p>
            <a:r>
              <a:rPr lang="en-US" sz="1600" dirty="0" err="1"/>
              <a:t>ht</a:t>
            </a:r>
            <a:r>
              <a:rPr lang="en-US" sz="1600" dirty="0"/>
              <a:t>(:,1)=[0.11 0.21 0.31]'; %assume </a:t>
            </a:r>
            <a:r>
              <a:rPr lang="en-US" sz="1600" dirty="0" err="1"/>
              <a:t>ht</a:t>
            </a:r>
            <a:r>
              <a:rPr lang="en-US" sz="1600" dirty="0"/>
              <a:t>  initially at t=1</a:t>
            </a:r>
          </a:p>
          <a:p>
            <a:r>
              <a:rPr lang="en-US" sz="1600" dirty="0"/>
              <a:t>bias=[0.51, 0.62, 0.73]';%bias initialized</a:t>
            </a:r>
          </a:p>
          <a:p>
            <a:r>
              <a:rPr lang="en-US" sz="1600" dirty="0"/>
              <a:t>why=[0.37 0.97 0.83</a:t>
            </a:r>
          </a:p>
          <a:p>
            <a:r>
              <a:rPr lang="en-US" sz="1600" dirty="0"/>
              <a:t>          0.39 0.28 0.65</a:t>
            </a:r>
          </a:p>
          <a:p>
            <a:r>
              <a:rPr lang="en-US" sz="1600" dirty="0"/>
              <a:t>          0.64 0.19 0.33</a:t>
            </a:r>
          </a:p>
          <a:p>
            <a:r>
              <a:rPr lang="en-US" sz="1600" dirty="0"/>
              <a:t>           0.91 0.32 0.14];</a:t>
            </a:r>
          </a:p>
          <a:p>
            <a:r>
              <a:rPr lang="de-DE" sz="1600" dirty="0"/>
              <a:t>ht(:,t+1)=tanh(whx*in(:,t)+whh*ht(:,t)+bias) %eqn.for h(t+1)</a:t>
            </a:r>
          </a:p>
          <a:p>
            <a:r>
              <a:rPr lang="de-DE" sz="1600" dirty="0"/>
              <a:t>%============================</a:t>
            </a:r>
          </a:p>
          <a:p>
            <a:r>
              <a:rPr lang="en-US" sz="1600" dirty="0">
                <a:solidFill>
                  <a:srgbClr val="0070C0"/>
                </a:solidFill>
              </a:rPr>
              <a:t>Exercise 0.1a, find </a:t>
            </a:r>
            <a:r>
              <a:rPr lang="en-US" sz="1600" dirty="0" err="1">
                <a:solidFill>
                  <a:srgbClr val="0070C0"/>
                </a:solidFill>
              </a:rPr>
              <a:t>h</a:t>
            </a:r>
            <a:r>
              <a:rPr lang="en-US" sz="1600" baseline="-25000" dirty="0" err="1">
                <a:solidFill>
                  <a:srgbClr val="0070C0"/>
                </a:solidFill>
              </a:rPr>
              <a:t>t</a:t>
            </a:r>
            <a:r>
              <a:rPr lang="en-US" sz="1600" baseline="-25000" dirty="0">
                <a:solidFill>
                  <a:srgbClr val="0070C0"/>
                </a:solidFill>
              </a:rPr>
              <a:t>=2</a:t>
            </a:r>
            <a:r>
              <a:rPr lang="en-US" sz="1600" dirty="0">
                <a:solidFill>
                  <a:srgbClr val="0070C0"/>
                </a:solidFill>
              </a:rPr>
              <a:t>(1)=_____? </a:t>
            </a:r>
          </a:p>
          <a:p>
            <a:r>
              <a:rPr lang="en-US" sz="1600" dirty="0">
                <a:solidFill>
                  <a:srgbClr val="0070C0"/>
                </a:solidFill>
              </a:rPr>
              <a:t>                               </a:t>
            </a:r>
            <a:r>
              <a:rPr lang="en-US" sz="1600" dirty="0" err="1">
                <a:solidFill>
                  <a:srgbClr val="0070C0"/>
                </a:solidFill>
              </a:rPr>
              <a:t>h</a:t>
            </a:r>
            <a:r>
              <a:rPr lang="en-US" sz="1600" baseline="-25000" dirty="0" err="1">
                <a:solidFill>
                  <a:srgbClr val="0070C0"/>
                </a:solidFill>
              </a:rPr>
              <a:t>t</a:t>
            </a:r>
            <a:r>
              <a:rPr lang="en-US" sz="1600" baseline="-25000" dirty="0">
                <a:solidFill>
                  <a:srgbClr val="0070C0"/>
                </a:solidFill>
              </a:rPr>
              <a:t>=2</a:t>
            </a:r>
            <a:r>
              <a:rPr lang="en-US" sz="1600" dirty="0">
                <a:solidFill>
                  <a:srgbClr val="0070C0"/>
                </a:solidFill>
              </a:rPr>
              <a:t>(2)=_____? </a:t>
            </a:r>
          </a:p>
          <a:p>
            <a:r>
              <a:rPr lang="en-US" sz="1600" dirty="0">
                <a:solidFill>
                  <a:srgbClr val="0070C0"/>
                </a:solidFill>
              </a:rPr>
              <a:t>                               </a:t>
            </a:r>
            <a:r>
              <a:rPr lang="en-US" sz="1600" dirty="0" err="1">
                <a:solidFill>
                  <a:srgbClr val="0070C0"/>
                </a:solidFill>
              </a:rPr>
              <a:t>h</a:t>
            </a:r>
            <a:r>
              <a:rPr lang="en-US" sz="1600" baseline="-25000" dirty="0" err="1">
                <a:solidFill>
                  <a:srgbClr val="0070C0"/>
                </a:solidFill>
              </a:rPr>
              <a:t>t</a:t>
            </a:r>
            <a:r>
              <a:rPr lang="en-US" sz="1600" baseline="-25000" dirty="0">
                <a:solidFill>
                  <a:srgbClr val="0070C0"/>
                </a:solidFill>
              </a:rPr>
              <a:t>=2</a:t>
            </a:r>
            <a:r>
              <a:rPr lang="en-US" sz="1600" dirty="0">
                <a:solidFill>
                  <a:srgbClr val="0070C0"/>
                </a:solidFill>
              </a:rPr>
              <a:t>(3)= _____?</a:t>
            </a:r>
          </a:p>
          <a:p>
            <a:r>
              <a:rPr lang="en-US" sz="1600" dirty="0">
                <a:solidFill>
                  <a:srgbClr val="0070C0"/>
                </a:solidFill>
              </a:rPr>
              <a:t>Exercise 0.1b, find </a:t>
            </a:r>
            <a:r>
              <a:rPr lang="en-US" sz="1600" dirty="0" err="1">
                <a:solidFill>
                  <a:srgbClr val="0070C0"/>
                </a:solidFill>
              </a:rPr>
              <a:t>y_out</a:t>
            </a:r>
            <a:r>
              <a:rPr lang="en-US" sz="1600" dirty="0">
                <a:solidFill>
                  <a:srgbClr val="0070C0"/>
                </a:solidFill>
              </a:rPr>
              <a:t> and </a:t>
            </a:r>
            <a:r>
              <a:rPr lang="en-US" sz="1600" dirty="0" err="1">
                <a:solidFill>
                  <a:srgbClr val="0070C0"/>
                </a:solidFill>
              </a:rPr>
              <a:t>softmax_y_out</a:t>
            </a:r>
            <a:r>
              <a:rPr lang="en-US" sz="1600" dirty="0">
                <a:solidFill>
                  <a:srgbClr val="0070C0"/>
                </a:solidFill>
              </a:rPr>
              <a:t> </a:t>
            </a:r>
          </a:p>
          <a:p>
            <a:r>
              <a:rPr lang="en-US" sz="1600" dirty="0">
                <a:solidFill>
                  <a:srgbClr val="0070C0"/>
                </a:solidFill>
              </a:rPr>
              <a:t>at time t=2, ______?</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16</a:t>
            </a:fld>
            <a:endParaRPr lang="en-US" dirty="0"/>
          </a:p>
        </p:txBody>
      </p:sp>
      <p:graphicFrame>
        <p:nvGraphicFramePr>
          <p:cNvPr id="8" name="Table 10">
            <a:extLst>
              <a:ext uri="{FF2B5EF4-FFF2-40B4-BE49-F238E27FC236}">
                <a16:creationId xmlns:a16="http://schemas.microsoft.com/office/drawing/2014/main" id="{5B6C7189-D073-4AB9-AAED-38EF34B06822}"/>
              </a:ext>
            </a:extLst>
          </p:cNvPr>
          <p:cNvGraphicFramePr>
            <a:graphicFrameLocks noGrp="1"/>
          </p:cNvGraphicFramePr>
          <p:nvPr/>
        </p:nvGraphicFramePr>
        <p:xfrm>
          <a:off x="5548703" y="4253691"/>
          <a:ext cx="3384224" cy="973103"/>
        </p:xfrm>
        <a:graphic>
          <a:graphicData uri="http://schemas.openxmlformats.org/drawingml/2006/table">
            <a:tbl>
              <a:tblPr firstRow="1" bandRow="1">
                <a:tableStyleId>{5940675A-B579-460E-94D1-54222C63F5DA}</a:tableStyleId>
              </a:tblPr>
              <a:tblGrid>
                <a:gridCol w="846056">
                  <a:extLst>
                    <a:ext uri="{9D8B030D-6E8A-4147-A177-3AD203B41FA5}">
                      <a16:colId xmlns:a16="http://schemas.microsoft.com/office/drawing/2014/main" val="2386260501"/>
                    </a:ext>
                  </a:extLst>
                </a:gridCol>
                <a:gridCol w="830344">
                  <a:extLst>
                    <a:ext uri="{9D8B030D-6E8A-4147-A177-3AD203B41FA5}">
                      <a16:colId xmlns:a16="http://schemas.microsoft.com/office/drawing/2014/main" val="2433486944"/>
                    </a:ext>
                  </a:extLst>
                </a:gridCol>
                <a:gridCol w="861768">
                  <a:extLst>
                    <a:ext uri="{9D8B030D-6E8A-4147-A177-3AD203B41FA5}">
                      <a16:colId xmlns:a16="http://schemas.microsoft.com/office/drawing/2014/main" val="706508249"/>
                    </a:ext>
                  </a:extLst>
                </a:gridCol>
                <a:gridCol w="846056">
                  <a:extLst>
                    <a:ext uri="{9D8B030D-6E8A-4147-A177-3AD203B41FA5}">
                      <a16:colId xmlns:a16="http://schemas.microsoft.com/office/drawing/2014/main" val="2997057110"/>
                    </a:ext>
                  </a:extLst>
                </a:gridCol>
              </a:tblGrid>
              <a:tr h="2980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(1,4)</a:t>
                      </a:r>
                    </a:p>
                  </a:txBody>
                  <a:tcPr/>
                </a:tc>
                <a:extLst>
                  <a:ext uri="{0D108BD9-81ED-4DB2-BD59-A6C34878D82A}">
                    <a16:rowId xmlns:a16="http://schemas.microsoft.com/office/drawing/2014/main" val="3464341991"/>
                  </a:ext>
                </a:extLst>
              </a:tr>
              <a:tr h="3237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(2,4)</a:t>
                      </a:r>
                    </a:p>
                  </a:txBody>
                  <a:tcPr/>
                </a:tc>
                <a:extLst>
                  <a:ext uri="{0D108BD9-81ED-4DB2-BD59-A6C34878D82A}">
                    <a16:rowId xmlns:a16="http://schemas.microsoft.com/office/drawing/2014/main" val="2357074245"/>
                  </a:ext>
                </a:extLst>
              </a:tr>
              <a:tr h="344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whx</a:t>
                      </a:r>
                      <a:r>
                        <a:rPr lang="en-US" sz="1400" dirty="0"/>
                        <a:t>(3,4)</a:t>
                      </a:r>
                    </a:p>
                  </a:txBody>
                  <a:tcPr/>
                </a:tc>
                <a:extLst>
                  <a:ext uri="{0D108BD9-81ED-4DB2-BD59-A6C34878D82A}">
                    <a16:rowId xmlns:a16="http://schemas.microsoft.com/office/drawing/2014/main" val="2202666728"/>
                  </a:ext>
                </a:extLst>
              </a:tr>
            </a:tbl>
          </a:graphicData>
        </a:graphic>
      </p:graphicFrame>
      <p:sp>
        <p:nvSpPr>
          <p:cNvPr id="9" name="TextBox 8">
            <a:extLst>
              <a:ext uri="{FF2B5EF4-FFF2-40B4-BE49-F238E27FC236}">
                <a16:creationId xmlns:a16="http://schemas.microsoft.com/office/drawing/2014/main" id="{DA831627-56DF-4715-A277-95BF1C817517}"/>
              </a:ext>
            </a:extLst>
          </p:cNvPr>
          <p:cNvSpPr txBox="1"/>
          <p:nvPr/>
        </p:nvSpPr>
        <p:spPr>
          <a:xfrm>
            <a:off x="4689993" y="4557881"/>
            <a:ext cx="684290" cy="369332"/>
          </a:xfrm>
          <a:prstGeom prst="rect">
            <a:avLst/>
          </a:prstGeom>
          <a:noFill/>
        </p:spPr>
        <p:txBody>
          <a:bodyPr wrap="none" rtlCol="0">
            <a:spAutoFit/>
          </a:bodyPr>
          <a:lstStyle/>
          <a:p>
            <a:r>
              <a:rPr lang="en-US" dirty="0" err="1"/>
              <a:t>whx</a:t>
            </a:r>
            <a:r>
              <a:rPr lang="en-US" dirty="0"/>
              <a:t>=</a:t>
            </a:r>
          </a:p>
        </p:txBody>
      </p:sp>
      <p:sp>
        <p:nvSpPr>
          <p:cNvPr id="10" name="Left Bracket 9">
            <a:extLst>
              <a:ext uri="{FF2B5EF4-FFF2-40B4-BE49-F238E27FC236}">
                <a16:creationId xmlns:a16="http://schemas.microsoft.com/office/drawing/2014/main" id="{F542AC07-6BBF-4DC4-8AC7-9152D2D4E033}"/>
              </a:ext>
            </a:extLst>
          </p:cNvPr>
          <p:cNvSpPr/>
          <p:nvPr/>
        </p:nvSpPr>
        <p:spPr>
          <a:xfrm flipH="1">
            <a:off x="8730369" y="4221406"/>
            <a:ext cx="314787" cy="105274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ket 10">
            <a:extLst>
              <a:ext uri="{FF2B5EF4-FFF2-40B4-BE49-F238E27FC236}">
                <a16:creationId xmlns:a16="http://schemas.microsoft.com/office/drawing/2014/main" id="{4383900F-E45E-4656-B5D7-BAC36957718C}"/>
              </a:ext>
            </a:extLst>
          </p:cNvPr>
          <p:cNvSpPr/>
          <p:nvPr/>
        </p:nvSpPr>
        <p:spPr>
          <a:xfrm>
            <a:off x="5422588" y="4221406"/>
            <a:ext cx="314788" cy="105274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F2DE0EB6-688F-46CD-9D17-59C2C1834483}"/>
              </a:ext>
            </a:extLst>
          </p:cNvPr>
          <p:cNvSpPr txBox="1"/>
          <p:nvPr/>
        </p:nvSpPr>
        <p:spPr>
          <a:xfrm>
            <a:off x="4682497" y="5671838"/>
            <a:ext cx="708848" cy="369332"/>
          </a:xfrm>
          <a:prstGeom prst="rect">
            <a:avLst/>
          </a:prstGeom>
          <a:noFill/>
        </p:spPr>
        <p:txBody>
          <a:bodyPr wrap="none" rtlCol="0">
            <a:spAutoFit/>
          </a:bodyPr>
          <a:lstStyle/>
          <a:p>
            <a:r>
              <a:rPr lang="en-US" dirty="0" err="1"/>
              <a:t>whh</a:t>
            </a:r>
            <a:r>
              <a:rPr lang="en-US" dirty="0"/>
              <a:t>=</a:t>
            </a:r>
          </a:p>
        </p:txBody>
      </p:sp>
      <p:sp>
        <p:nvSpPr>
          <p:cNvPr id="14" name="Left Bracket 13">
            <a:extLst>
              <a:ext uri="{FF2B5EF4-FFF2-40B4-BE49-F238E27FC236}">
                <a16:creationId xmlns:a16="http://schemas.microsoft.com/office/drawing/2014/main" id="{BE4975EB-06D5-4207-B942-FCC7583178B7}"/>
              </a:ext>
            </a:extLst>
          </p:cNvPr>
          <p:cNvSpPr/>
          <p:nvPr/>
        </p:nvSpPr>
        <p:spPr>
          <a:xfrm flipH="1">
            <a:off x="8778188" y="5331377"/>
            <a:ext cx="188876" cy="1083177"/>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ket 14">
            <a:extLst>
              <a:ext uri="{FF2B5EF4-FFF2-40B4-BE49-F238E27FC236}">
                <a16:creationId xmlns:a16="http://schemas.microsoft.com/office/drawing/2014/main" id="{6132DD13-3785-441C-9696-735326B116B2}"/>
              </a:ext>
            </a:extLst>
          </p:cNvPr>
          <p:cNvSpPr/>
          <p:nvPr/>
        </p:nvSpPr>
        <p:spPr>
          <a:xfrm>
            <a:off x="5310359" y="5394339"/>
            <a:ext cx="427017" cy="1032107"/>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6" name="Table 14">
            <a:extLst>
              <a:ext uri="{FF2B5EF4-FFF2-40B4-BE49-F238E27FC236}">
                <a16:creationId xmlns:a16="http://schemas.microsoft.com/office/drawing/2014/main" id="{74972FAD-799A-460D-B78F-6A0C66E9B379}"/>
              </a:ext>
            </a:extLst>
          </p:cNvPr>
          <p:cNvGraphicFramePr>
            <a:graphicFrameLocks noGrp="1"/>
          </p:cNvGraphicFramePr>
          <p:nvPr/>
        </p:nvGraphicFramePr>
        <p:xfrm>
          <a:off x="5548703" y="5323499"/>
          <a:ext cx="3200400" cy="1097280"/>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124348223"/>
                    </a:ext>
                  </a:extLst>
                </a:gridCol>
                <a:gridCol w="1066800">
                  <a:extLst>
                    <a:ext uri="{9D8B030D-6E8A-4147-A177-3AD203B41FA5}">
                      <a16:colId xmlns:a16="http://schemas.microsoft.com/office/drawing/2014/main" val="1882360477"/>
                    </a:ext>
                  </a:extLst>
                </a:gridCol>
                <a:gridCol w="1066800">
                  <a:extLst>
                    <a:ext uri="{9D8B030D-6E8A-4147-A177-3AD203B41FA5}">
                      <a16:colId xmlns:a16="http://schemas.microsoft.com/office/drawing/2014/main" val="4293128401"/>
                    </a:ext>
                  </a:extLst>
                </a:gridCol>
              </a:tblGrid>
              <a:tr h="309983">
                <a:tc>
                  <a:txBody>
                    <a:bodyPr/>
                    <a:lstStyle/>
                    <a:p>
                      <a:r>
                        <a:rPr lang="en-US" dirty="0" err="1"/>
                        <a:t>whh</a:t>
                      </a:r>
                      <a:r>
                        <a:rPr lang="en-US" dirty="0"/>
                        <a:t>(1,1)</a:t>
                      </a:r>
                    </a:p>
                  </a:txBody>
                  <a:tcPr/>
                </a:tc>
                <a:tc>
                  <a:txBody>
                    <a:bodyPr/>
                    <a:lstStyle/>
                    <a:p>
                      <a:r>
                        <a:rPr lang="en-US" dirty="0" err="1"/>
                        <a:t>Whh</a:t>
                      </a:r>
                      <a:r>
                        <a:rPr lang="en-US" dirty="0"/>
                        <a:t>(1,2)</a:t>
                      </a:r>
                    </a:p>
                  </a:txBody>
                  <a:tcPr/>
                </a:tc>
                <a:tc>
                  <a:txBody>
                    <a:bodyPr/>
                    <a:lstStyle/>
                    <a:p>
                      <a:r>
                        <a:rPr lang="en-US" dirty="0" err="1"/>
                        <a:t>Whh</a:t>
                      </a:r>
                      <a:r>
                        <a:rPr lang="en-US" dirty="0"/>
                        <a:t>(1,3)</a:t>
                      </a:r>
                    </a:p>
                  </a:txBody>
                  <a:tcPr/>
                </a:tc>
                <a:extLst>
                  <a:ext uri="{0D108BD9-81ED-4DB2-BD59-A6C34878D82A}">
                    <a16:rowId xmlns:a16="http://schemas.microsoft.com/office/drawing/2014/main" val="177522525"/>
                  </a:ext>
                </a:extLst>
              </a:tr>
              <a:tr h="309983">
                <a:tc>
                  <a:txBody>
                    <a:bodyPr/>
                    <a:lstStyle/>
                    <a:p>
                      <a:r>
                        <a:rPr lang="en-US" dirty="0" err="1"/>
                        <a:t>Whh</a:t>
                      </a:r>
                      <a:r>
                        <a:rPr lang="en-US" dirty="0"/>
                        <a:t>(2,1)</a:t>
                      </a:r>
                    </a:p>
                  </a:txBody>
                  <a:tcPr/>
                </a:tc>
                <a:tc>
                  <a:txBody>
                    <a:bodyPr/>
                    <a:lstStyle/>
                    <a:p>
                      <a:r>
                        <a:rPr lang="en-US" dirty="0" err="1"/>
                        <a:t>Whh</a:t>
                      </a:r>
                      <a:r>
                        <a:rPr lang="en-US" dirty="0"/>
                        <a:t>(2,2)</a:t>
                      </a:r>
                    </a:p>
                  </a:txBody>
                  <a:tcPr/>
                </a:tc>
                <a:tc>
                  <a:txBody>
                    <a:bodyPr/>
                    <a:lstStyle/>
                    <a:p>
                      <a:r>
                        <a:rPr lang="en-US" dirty="0" err="1"/>
                        <a:t>Whh</a:t>
                      </a:r>
                      <a:r>
                        <a:rPr lang="en-US" dirty="0"/>
                        <a:t>(2,3)</a:t>
                      </a:r>
                    </a:p>
                  </a:txBody>
                  <a:tcPr/>
                </a:tc>
                <a:extLst>
                  <a:ext uri="{0D108BD9-81ED-4DB2-BD59-A6C34878D82A}">
                    <a16:rowId xmlns:a16="http://schemas.microsoft.com/office/drawing/2014/main" val="360526507"/>
                  </a:ext>
                </a:extLst>
              </a:tr>
              <a:tr h="0">
                <a:tc>
                  <a:txBody>
                    <a:bodyPr/>
                    <a:lstStyle/>
                    <a:p>
                      <a:r>
                        <a:rPr lang="en-US" dirty="0" err="1"/>
                        <a:t>Whh</a:t>
                      </a:r>
                      <a:r>
                        <a:rPr lang="en-US" dirty="0"/>
                        <a:t>(3,1)</a:t>
                      </a:r>
                    </a:p>
                  </a:txBody>
                  <a:tcPr/>
                </a:tc>
                <a:tc>
                  <a:txBody>
                    <a:bodyPr/>
                    <a:lstStyle/>
                    <a:p>
                      <a:r>
                        <a:rPr lang="en-US" dirty="0" err="1"/>
                        <a:t>Whh</a:t>
                      </a:r>
                      <a:r>
                        <a:rPr lang="en-US" dirty="0"/>
                        <a:t>(3,2)</a:t>
                      </a:r>
                    </a:p>
                  </a:txBody>
                  <a:tcPr/>
                </a:tc>
                <a:tc>
                  <a:txBody>
                    <a:bodyPr/>
                    <a:lstStyle/>
                    <a:p>
                      <a:r>
                        <a:rPr lang="en-US" dirty="0" err="1"/>
                        <a:t>Whh</a:t>
                      </a:r>
                      <a:r>
                        <a:rPr lang="en-US" dirty="0"/>
                        <a:t>(3,3)</a:t>
                      </a:r>
                    </a:p>
                  </a:txBody>
                  <a:tcPr/>
                </a:tc>
                <a:extLst>
                  <a:ext uri="{0D108BD9-81ED-4DB2-BD59-A6C34878D82A}">
                    <a16:rowId xmlns:a16="http://schemas.microsoft.com/office/drawing/2014/main" val="3644201285"/>
                  </a:ext>
                </a:extLst>
              </a:tr>
            </a:tbl>
          </a:graphicData>
        </a:graphic>
      </p:graphicFrame>
      <p:pic>
        <p:nvPicPr>
          <p:cNvPr id="12" name="Picture 11">
            <a:extLst>
              <a:ext uri="{FF2B5EF4-FFF2-40B4-BE49-F238E27FC236}">
                <a16:creationId xmlns:a16="http://schemas.microsoft.com/office/drawing/2014/main" id="{8D280352-8CBA-4DDA-B19E-8F338C777B40}"/>
              </a:ext>
            </a:extLst>
          </p:cNvPr>
          <p:cNvPicPr>
            <a:picLocks noChangeAspect="1"/>
          </p:cNvPicPr>
          <p:nvPr/>
        </p:nvPicPr>
        <p:blipFill>
          <a:blip r:embed="rId3"/>
          <a:stretch>
            <a:fillRect/>
          </a:stretch>
        </p:blipFill>
        <p:spPr>
          <a:xfrm>
            <a:off x="4495799" y="574876"/>
            <a:ext cx="4388443" cy="2625524"/>
          </a:xfrm>
          <a:prstGeom prst="rect">
            <a:avLst/>
          </a:prstGeom>
        </p:spPr>
      </p:pic>
    </p:spTree>
    <p:extLst>
      <p:ext uri="{BB962C8B-B14F-4D97-AF65-F5344CB8AC3E}">
        <p14:creationId xmlns:p14="http://schemas.microsoft.com/office/powerpoint/2010/main" val="319581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DA176D-2876-4551-988C-6D41DB04A135}"/>
              </a:ext>
            </a:extLst>
          </p:cNvPr>
          <p:cNvPicPr>
            <a:picLocks noChangeAspect="1"/>
          </p:cNvPicPr>
          <p:nvPr/>
        </p:nvPicPr>
        <p:blipFill>
          <a:blip r:embed="rId2"/>
          <a:stretch>
            <a:fillRect/>
          </a:stretch>
        </p:blipFill>
        <p:spPr>
          <a:xfrm>
            <a:off x="5139154" y="355310"/>
            <a:ext cx="3220504" cy="1926768"/>
          </a:xfrm>
          <a:prstGeom prst="rect">
            <a:avLst/>
          </a:prstGeom>
        </p:spPr>
      </p:pic>
      <p:sp>
        <p:nvSpPr>
          <p:cNvPr id="7" name="Title 6">
            <a:extLst>
              <a:ext uri="{FF2B5EF4-FFF2-40B4-BE49-F238E27FC236}">
                <a16:creationId xmlns:a16="http://schemas.microsoft.com/office/drawing/2014/main" id="{65038C26-1089-43C9-B74D-AFEE64A143E7}"/>
              </a:ext>
            </a:extLst>
          </p:cNvPr>
          <p:cNvSpPr>
            <a:spLocks noGrp="1"/>
          </p:cNvSpPr>
          <p:nvPr>
            <p:ph type="title"/>
          </p:nvPr>
        </p:nvSpPr>
        <p:spPr>
          <a:xfrm>
            <a:off x="5509886" y="-155865"/>
            <a:ext cx="2990761" cy="473075"/>
          </a:xfrm>
        </p:spPr>
        <p:txBody>
          <a:bodyPr>
            <a:normAutofit/>
          </a:bodyPr>
          <a:lstStyle/>
          <a:p>
            <a:r>
              <a:rPr lang="en-US" sz="2000" dirty="0"/>
              <a:t>Step1 find initialized </a:t>
            </a:r>
            <a:r>
              <a:rPr lang="en-US" sz="2000" dirty="0" err="1"/>
              <a:t>h</a:t>
            </a:r>
            <a:r>
              <a:rPr lang="en-US" sz="2000" baseline="-25000" dirty="0" err="1"/>
              <a:t>t</a:t>
            </a:r>
            <a:r>
              <a:rPr lang="en-US" sz="2000" baseline="-25000" dirty="0"/>
              <a:t>=1</a:t>
            </a:r>
            <a:endParaRPr lang="en-US" sz="2000" dirty="0"/>
          </a:p>
        </p:txBody>
      </p:sp>
      <p:sp>
        <p:nvSpPr>
          <p:cNvPr id="5" name="Footer Placeholder 4">
            <a:extLst>
              <a:ext uri="{FF2B5EF4-FFF2-40B4-BE49-F238E27FC236}">
                <a16:creationId xmlns:a16="http://schemas.microsoft.com/office/drawing/2014/main" id="{FC0C20DC-A25D-47EE-ACAE-16D73359E48E}"/>
              </a:ext>
            </a:extLst>
          </p:cNvPr>
          <p:cNvSpPr>
            <a:spLocks noGrp="1"/>
          </p:cNvSpPr>
          <p:nvPr>
            <p:ph type="ftr" sz="quarter" idx="11"/>
          </p:nvPr>
        </p:nvSpPr>
        <p:spPr>
          <a:xfrm>
            <a:off x="1524000" y="6356349"/>
            <a:ext cx="2895600" cy="365125"/>
          </a:xfrm>
        </p:spPr>
        <p:txBody>
          <a:bodyPr/>
          <a:lstStyle/>
          <a:p>
            <a:r>
              <a:rPr lang="en-US"/>
              <a:t>RNN &amp; LSTM v2.a</a:t>
            </a:r>
            <a:endParaRPr lang="en-US" dirty="0"/>
          </a:p>
        </p:txBody>
      </p:sp>
      <p:sp>
        <p:nvSpPr>
          <p:cNvPr id="6" name="Slide Number Placeholder 5">
            <a:extLst>
              <a:ext uri="{FF2B5EF4-FFF2-40B4-BE49-F238E27FC236}">
                <a16:creationId xmlns:a16="http://schemas.microsoft.com/office/drawing/2014/main" id="{0E5D88CF-0525-43A2-B287-091AABB4D61A}"/>
              </a:ext>
            </a:extLst>
          </p:cNvPr>
          <p:cNvSpPr>
            <a:spLocks noGrp="1"/>
          </p:cNvSpPr>
          <p:nvPr>
            <p:ph type="sldNum" sz="quarter" idx="12"/>
          </p:nvPr>
        </p:nvSpPr>
        <p:spPr/>
        <p:txBody>
          <a:bodyPr/>
          <a:lstStyle/>
          <a:p>
            <a:fld id="{7C12A529-2220-4038-9210-A21DB7BAEFCE}" type="slidenum">
              <a:rPr lang="en-US" smtClean="0"/>
              <a:t>17</a:t>
            </a:fld>
            <a:endParaRPr lang="en-US"/>
          </a:p>
        </p:txBody>
      </p:sp>
      <p:sp>
        <p:nvSpPr>
          <p:cNvPr id="10" name="TextBox 9">
            <a:extLst>
              <a:ext uri="{FF2B5EF4-FFF2-40B4-BE49-F238E27FC236}">
                <a16:creationId xmlns:a16="http://schemas.microsoft.com/office/drawing/2014/main" id="{E465CAB2-1387-40DB-B427-84CD755D4B37}"/>
              </a:ext>
            </a:extLst>
          </p:cNvPr>
          <p:cNvSpPr txBox="1"/>
          <p:nvPr/>
        </p:nvSpPr>
        <p:spPr>
          <a:xfrm>
            <a:off x="4895380" y="2168981"/>
            <a:ext cx="2842573" cy="369332"/>
          </a:xfrm>
          <a:prstGeom prst="rect">
            <a:avLst/>
          </a:prstGeom>
          <a:noFill/>
        </p:spPr>
        <p:txBody>
          <a:bodyPr wrap="none" rtlCol="0">
            <a:spAutoFit/>
          </a:bodyPr>
          <a:lstStyle/>
          <a:p>
            <a:r>
              <a:rPr lang="en-US" dirty="0">
                <a:solidFill>
                  <a:srgbClr val="FF0000"/>
                </a:solidFill>
              </a:rPr>
              <a:t>At time t=1 ,X=  1    0    0    0 </a:t>
            </a:r>
          </a:p>
        </p:txBody>
      </p:sp>
      <p:sp>
        <p:nvSpPr>
          <p:cNvPr id="11" name="TextBox 10">
            <a:extLst>
              <a:ext uri="{FF2B5EF4-FFF2-40B4-BE49-F238E27FC236}">
                <a16:creationId xmlns:a16="http://schemas.microsoft.com/office/drawing/2014/main" id="{8B932655-DF41-464C-8FBD-F171A42D7693}"/>
              </a:ext>
            </a:extLst>
          </p:cNvPr>
          <p:cNvSpPr txBox="1"/>
          <p:nvPr/>
        </p:nvSpPr>
        <p:spPr>
          <a:xfrm>
            <a:off x="71740" y="20431"/>
            <a:ext cx="3527141" cy="6863417"/>
          </a:xfrm>
          <a:prstGeom prst="rect">
            <a:avLst/>
          </a:prstGeom>
          <a:noFill/>
        </p:spPr>
        <p:txBody>
          <a:bodyPr wrap="square" rtlCol="0">
            <a:spAutoFit/>
          </a:bodyPr>
          <a:lstStyle/>
          <a:p>
            <a:r>
              <a:rPr lang="en-US" sz="2000" b="0" i="0" u="none" strike="noStrike" baseline="0" dirty="0">
                <a:solidFill>
                  <a:srgbClr val="FF0000"/>
                </a:solidFill>
                <a:latin typeface="Courier New" panose="02070309020205020404" pitchFamily="49" charset="0"/>
              </a:rPr>
              <a:t>%Explanation of how to find answer of Ex.1a,</a:t>
            </a:r>
            <a:r>
              <a:rPr lang="en-US" sz="2000" dirty="0">
                <a:solidFill>
                  <a:srgbClr val="FF0000"/>
                </a:solidFill>
              </a:rPr>
              <a:t> </a:t>
            </a:r>
            <a:r>
              <a:rPr lang="en-US" sz="2000" dirty="0" err="1">
                <a:solidFill>
                  <a:srgbClr val="FF0000"/>
                </a:solidFill>
              </a:rPr>
              <a:t>h</a:t>
            </a:r>
            <a:r>
              <a:rPr lang="en-US" sz="2000" baseline="-25000" dirty="0" err="1">
                <a:solidFill>
                  <a:srgbClr val="FF0000"/>
                </a:solidFill>
              </a:rPr>
              <a:t>t</a:t>
            </a:r>
            <a:r>
              <a:rPr lang="en-US" sz="2000" baseline="-25000" dirty="0">
                <a:solidFill>
                  <a:srgbClr val="FF0000"/>
                </a:solidFill>
              </a:rPr>
              <a:t>=2</a:t>
            </a:r>
            <a:r>
              <a:rPr lang="en-US" sz="2000" dirty="0">
                <a:solidFill>
                  <a:srgbClr val="FF0000"/>
                </a:solidFill>
              </a:rPr>
              <a:t>(1),</a:t>
            </a:r>
            <a:r>
              <a:rPr lang="en-US" sz="2000" b="0" i="0" u="none" strike="noStrike" baseline="0" dirty="0">
                <a:solidFill>
                  <a:srgbClr val="FF0000"/>
                </a:solidFill>
                <a:latin typeface="Courier New" panose="02070309020205020404" pitchFamily="49" charset="0"/>
              </a:rPr>
              <a:t> </a:t>
            </a:r>
            <a:r>
              <a:rPr lang="en-US" sz="2000" dirty="0" err="1">
                <a:solidFill>
                  <a:srgbClr val="FF0000"/>
                </a:solidFill>
              </a:rPr>
              <a:t>h</a:t>
            </a:r>
            <a:r>
              <a:rPr lang="en-US" sz="2000" baseline="-25000" dirty="0" err="1">
                <a:solidFill>
                  <a:srgbClr val="FF0000"/>
                </a:solidFill>
              </a:rPr>
              <a:t>t</a:t>
            </a:r>
            <a:r>
              <a:rPr lang="en-US" sz="2000" baseline="-25000" dirty="0">
                <a:solidFill>
                  <a:srgbClr val="FF0000"/>
                </a:solidFill>
              </a:rPr>
              <a:t>=2</a:t>
            </a:r>
            <a:r>
              <a:rPr lang="en-US" sz="2000" dirty="0">
                <a:solidFill>
                  <a:srgbClr val="FF0000"/>
                </a:solidFill>
              </a:rPr>
              <a:t>(2), </a:t>
            </a:r>
            <a:r>
              <a:rPr lang="en-US" sz="2000" dirty="0" err="1">
                <a:solidFill>
                  <a:srgbClr val="FF0000"/>
                </a:solidFill>
              </a:rPr>
              <a:t>h</a:t>
            </a:r>
            <a:r>
              <a:rPr lang="en-US" sz="2000" baseline="-25000" dirty="0" err="1">
                <a:solidFill>
                  <a:srgbClr val="FF0000"/>
                </a:solidFill>
              </a:rPr>
              <a:t>t</a:t>
            </a:r>
            <a:r>
              <a:rPr lang="en-US" sz="2000" baseline="-25000" dirty="0">
                <a:solidFill>
                  <a:srgbClr val="FF0000"/>
                </a:solidFill>
              </a:rPr>
              <a:t>=2</a:t>
            </a:r>
            <a:r>
              <a:rPr lang="en-US" sz="2000" dirty="0">
                <a:solidFill>
                  <a:srgbClr val="FF0000"/>
                </a:solidFill>
              </a:rPr>
              <a:t>(3)</a:t>
            </a:r>
            <a:r>
              <a:rPr lang="en-US" sz="2000" b="0" i="0" u="none" strike="noStrike" baseline="0" dirty="0">
                <a:solidFill>
                  <a:srgbClr val="FF0000"/>
                </a:solidFill>
                <a:latin typeface="Courier New" panose="02070309020205020404" pitchFamily="49" charset="0"/>
              </a:rPr>
              <a:t> </a:t>
            </a:r>
          </a:p>
          <a:p>
            <a:r>
              <a:rPr lang="en-US" sz="2000" dirty="0">
                <a:solidFill>
                  <a:srgbClr val="000000"/>
                </a:solidFill>
                <a:latin typeface="Courier New" panose="02070309020205020404" pitchFamily="49" charset="0"/>
              </a:rPr>
              <a:t>%</a:t>
            </a:r>
            <a:r>
              <a:rPr lang="en-US" sz="2000" b="0" i="0" u="none" strike="noStrike" baseline="0" dirty="0">
                <a:solidFill>
                  <a:srgbClr val="000000"/>
                </a:solidFill>
                <a:latin typeface="Courier New" panose="02070309020205020404" pitchFamily="49" charset="0"/>
              </a:rPr>
              <a:t>To find output at t=2,</a:t>
            </a:r>
          </a:p>
          <a:p>
            <a:r>
              <a:rPr lang="en-US" sz="2000" dirty="0"/>
              <a:t>%Equation:</a:t>
            </a:r>
          </a:p>
          <a:p>
            <a:r>
              <a:rPr lang="en-US" sz="2000" dirty="0" err="1"/>
              <a:t>ht</a:t>
            </a:r>
            <a:r>
              <a:rPr lang="en-US" sz="2000" dirty="0"/>
              <a:t>(1,t+1)= </a:t>
            </a:r>
            <a:r>
              <a:rPr lang="en-US" sz="2000" dirty="0" err="1"/>
              <a:t>Tanh</a:t>
            </a:r>
            <a:r>
              <a:rPr lang="en-US" sz="2000" dirty="0"/>
              <a:t>(</a:t>
            </a:r>
          </a:p>
          <a:p>
            <a:r>
              <a:rPr lang="en-US" sz="2000" dirty="0" err="1"/>
              <a:t>Whx</a:t>
            </a:r>
            <a:r>
              <a:rPr lang="en-US" sz="2000" dirty="0"/>
              <a:t>(1,1)*</a:t>
            </a:r>
            <a:r>
              <a:rPr lang="en-US" sz="2000" dirty="0" err="1"/>
              <a:t>X</a:t>
            </a:r>
            <a:r>
              <a:rPr lang="en-US" sz="2000" baseline="-25000" dirty="0" err="1"/>
              <a:t>t</a:t>
            </a:r>
            <a:r>
              <a:rPr lang="en-US" sz="2000" dirty="0"/>
              <a:t>(1)+</a:t>
            </a:r>
            <a:r>
              <a:rPr lang="en-US" sz="2000" dirty="0" err="1"/>
              <a:t>Whx</a:t>
            </a:r>
            <a:r>
              <a:rPr lang="en-US" sz="2000" dirty="0"/>
              <a:t>(1,2)*</a:t>
            </a:r>
            <a:r>
              <a:rPr lang="en-US" sz="2000" dirty="0" err="1"/>
              <a:t>X</a:t>
            </a:r>
            <a:r>
              <a:rPr lang="en-US" sz="2000" baseline="-25000" dirty="0" err="1"/>
              <a:t>t</a:t>
            </a:r>
            <a:r>
              <a:rPr lang="en-US" sz="2000" dirty="0"/>
              <a:t>(2)+</a:t>
            </a:r>
            <a:r>
              <a:rPr lang="en-US" sz="2000" dirty="0" err="1"/>
              <a:t>Whx</a:t>
            </a:r>
            <a:r>
              <a:rPr lang="en-US" sz="2000" dirty="0"/>
              <a:t>(1,3)*</a:t>
            </a:r>
            <a:r>
              <a:rPr lang="en-US" sz="2000" dirty="0" err="1"/>
              <a:t>X</a:t>
            </a:r>
            <a:r>
              <a:rPr lang="en-US" sz="2000" baseline="-25000" dirty="0" err="1"/>
              <a:t>t</a:t>
            </a:r>
            <a:r>
              <a:rPr lang="en-US" sz="2000" dirty="0"/>
              <a:t>(3)+</a:t>
            </a:r>
            <a:r>
              <a:rPr lang="en-US" sz="2000" dirty="0" err="1"/>
              <a:t>Whx</a:t>
            </a:r>
            <a:r>
              <a:rPr lang="en-US" sz="2000" dirty="0"/>
              <a:t>(1,4)*</a:t>
            </a:r>
            <a:r>
              <a:rPr lang="en-US" sz="2000" dirty="0" err="1"/>
              <a:t>X</a:t>
            </a:r>
            <a:r>
              <a:rPr lang="en-US" sz="2000" baseline="-25000" dirty="0" err="1"/>
              <a:t>t</a:t>
            </a:r>
            <a:r>
              <a:rPr lang="en-US" sz="2000" baseline="-25000" dirty="0"/>
              <a:t> </a:t>
            </a:r>
            <a:r>
              <a:rPr lang="en-US" sz="2000" dirty="0"/>
              <a:t>(4)</a:t>
            </a:r>
          </a:p>
          <a:p>
            <a:r>
              <a:rPr lang="en-US" sz="2000" dirty="0"/>
              <a:t>+</a:t>
            </a:r>
            <a:r>
              <a:rPr lang="en-US" sz="2000" dirty="0" err="1"/>
              <a:t>Whh</a:t>
            </a:r>
            <a:r>
              <a:rPr lang="en-US" sz="2000" dirty="0"/>
              <a:t>(1,1)*(h1)+</a:t>
            </a:r>
            <a:r>
              <a:rPr lang="en-US" sz="2000" dirty="0" err="1"/>
              <a:t>Whh</a:t>
            </a:r>
            <a:r>
              <a:rPr lang="en-US" sz="2000" dirty="0"/>
              <a:t>(1,2)*(h2)+</a:t>
            </a:r>
            <a:r>
              <a:rPr lang="en-US" sz="2000" dirty="0" err="1"/>
              <a:t>Whh</a:t>
            </a:r>
            <a:r>
              <a:rPr lang="en-US" sz="2000" dirty="0"/>
              <a:t>(1,3)*(h3) +  </a:t>
            </a:r>
            <a:r>
              <a:rPr lang="en-US" sz="2000" dirty="0">
                <a:solidFill>
                  <a:srgbClr val="00B050"/>
                </a:solidFill>
              </a:rPr>
              <a:t>bias(1)</a:t>
            </a:r>
          </a:p>
          <a:p>
            <a:endParaRPr lang="en-US" sz="2000" dirty="0"/>
          </a:p>
          <a:p>
            <a:r>
              <a:rPr lang="en-US" sz="2000" dirty="0">
                <a:solidFill>
                  <a:srgbClr val="FF0000"/>
                </a:solidFill>
              </a:rPr>
              <a:t> </a:t>
            </a:r>
            <a:r>
              <a:rPr lang="en-US" sz="2000" dirty="0" err="1"/>
              <a:t>h</a:t>
            </a:r>
            <a:r>
              <a:rPr lang="en-US" sz="2000" baseline="-25000" dirty="0" err="1"/>
              <a:t>t</a:t>
            </a:r>
            <a:r>
              <a:rPr lang="en-US" sz="2000" baseline="-25000" dirty="0"/>
              <a:t>=2</a:t>
            </a:r>
            <a:r>
              <a:rPr lang="en-US" sz="2000" dirty="0"/>
              <a:t>(1)=</a:t>
            </a:r>
            <a:r>
              <a:rPr lang="en-US" sz="2000" dirty="0" err="1"/>
              <a:t>ht</a:t>
            </a:r>
            <a:r>
              <a:rPr lang="en-US" sz="2000" dirty="0"/>
              <a:t>(1,t=2)=</a:t>
            </a:r>
            <a:r>
              <a:rPr lang="pt-BR" sz="2000" dirty="0"/>
              <a:t>tanh(0.28*1+0.84*0+0.57*0+0.48*0+ </a:t>
            </a:r>
            <a:r>
              <a:rPr lang="pt-BR" sz="2000" dirty="0">
                <a:solidFill>
                  <a:srgbClr val="0070C0"/>
                </a:solidFill>
              </a:rPr>
              <a:t>0.11*</a:t>
            </a:r>
            <a:r>
              <a:rPr lang="pt-BR" sz="2000" dirty="0">
                <a:solidFill>
                  <a:srgbClr val="7030A0"/>
                </a:solidFill>
              </a:rPr>
              <a:t>0.14</a:t>
            </a:r>
            <a:r>
              <a:rPr lang="pt-BR" sz="2000" dirty="0">
                <a:solidFill>
                  <a:srgbClr val="0070C0"/>
                </a:solidFill>
              </a:rPr>
              <a:t>+0.12*</a:t>
            </a:r>
            <a:r>
              <a:rPr lang="pt-BR" sz="2000" dirty="0">
                <a:solidFill>
                  <a:srgbClr val="7030A0"/>
                </a:solidFill>
              </a:rPr>
              <a:t>0.21</a:t>
            </a:r>
            <a:r>
              <a:rPr lang="pt-BR" sz="2000" dirty="0">
                <a:solidFill>
                  <a:srgbClr val="0070C0"/>
                </a:solidFill>
              </a:rPr>
              <a:t>+0.13*</a:t>
            </a:r>
            <a:r>
              <a:rPr lang="pt-BR" sz="2000" dirty="0">
                <a:solidFill>
                  <a:srgbClr val="7030A0"/>
                </a:solidFill>
              </a:rPr>
              <a:t>0.31</a:t>
            </a:r>
            <a:r>
              <a:rPr lang="pt-BR" sz="2000" dirty="0"/>
              <a:t> +</a:t>
            </a:r>
            <a:r>
              <a:rPr lang="pt-BR" sz="2000" dirty="0">
                <a:solidFill>
                  <a:srgbClr val="00B050"/>
                </a:solidFill>
              </a:rPr>
              <a:t>0.51</a:t>
            </a:r>
            <a:r>
              <a:rPr lang="pt-BR" sz="2000" dirty="0"/>
              <a:t>)</a:t>
            </a:r>
          </a:p>
          <a:p>
            <a:r>
              <a:rPr lang="en-US" sz="2000" dirty="0"/>
              <a:t>= 0.7018</a:t>
            </a:r>
          </a:p>
          <a:p>
            <a:r>
              <a:rPr lang="en-US" sz="2000" dirty="0">
                <a:solidFill>
                  <a:srgbClr val="FF0000"/>
                </a:solidFill>
              </a:rPr>
              <a:t>Answer: </a:t>
            </a:r>
            <a:r>
              <a:rPr lang="en-US" sz="2000" dirty="0" err="1">
                <a:solidFill>
                  <a:srgbClr val="FF0000"/>
                </a:solidFill>
              </a:rPr>
              <a:t>h</a:t>
            </a:r>
            <a:r>
              <a:rPr lang="en-US" sz="2000" baseline="-25000" dirty="0" err="1">
                <a:solidFill>
                  <a:srgbClr val="FF0000"/>
                </a:solidFill>
              </a:rPr>
              <a:t>t</a:t>
            </a:r>
            <a:r>
              <a:rPr lang="en-US" sz="2000" baseline="-25000" dirty="0">
                <a:solidFill>
                  <a:srgbClr val="FF0000"/>
                </a:solidFill>
              </a:rPr>
              <a:t>=2</a:t>
            </a:r>
            <a:r>
              <a:rPr lang="en-US" sz="2000" dirty="0">
                <a:solidFill>
                  <a:srgbClr val="FF0000"/>
                </a:solidFill>
              </a:rPr>
              <a:t>(1) =</a:t>
            </a:r>
            <a:r>
              <a:rPr lang="en-US" sz="2000" dirty="0" err="1">
                <a:solidFill>
                  <a:srgbClr val="FF0000"/>
                </a:solidFill>
              </a:rPr>
              <a:t>ht</a:t>
            </a:r>
            <a:r>
              <a:rPr lang="en-US" sz="2000" dirty="0">
                <a:solidFill>
                  <a:srgbClr val="FF0000"/>
                </a:solidFill>
              </a:rPr>
              <a:t>(1,t=2)=0.7018</a:t>
            </a:r>
          </a:p>
          <a:p>
            <a:endParaRPr lang="en-US" sz="2000" dirty="0"/>
          </a:p>
          <a:p>
            <a:endParaRPr lang="en-US" sz="2000" dirty="0"/>
          </a:p>
        </p:txBody>
      </p:sp>
      <p:sp>
        <p:nvSpPr>
          <p:cNvPr id="13" name="Content Placeholder 12">
            <a:extLst>
              <a:ext uri="{FF2B5EF4-FFF2-40B4-BE49-F238E27FC236}">
                <a16:creationId xmlns:a16="http://schemas.microsoft.com/office/drawing/2014/main" id="{A227D136-8A9C-45D0-8EC7-FF0916DA5BCB}"/>
              </a:ext>
            </a:extLst>
          </p:cNvPr>
          <p:cNvSpPr>
            <a:spLocks noGrp="1"/>
          </p:cNvSpPr>
          <p:nvPr>
            <p:ph idx="1"/>
          </p:nvPr>
        </p:nvSpPr>
        <p:spPr>
          <a:xfrm>
            <a:off x="8477161" y="5617763"/>
            <a:ext cx="609600" cy="583230"/>
          </a:xfrm>
        </p:spPr>
        <p:txBody>
          <a:bodyPr/>
          <a:lstStyle/>
          <a:p>
            <a:r>
              <a:rPr lang="en-US" dirty="0"/>
              <a:t> </a:t>
            </a:r>
          </a:p>
        </p:txBody>
      </p:sp>
      <p:sp>
        <p:nvSpPr>
          <p:cNvPr id="14" name="TextBox 13">
            <a:extLst>
              <a:ext uri="{FF2B5EF4-FFF2-40B4-BE49-F238E27FC236}">
                <a16:creationId xmlns:a16="http://schemas.microsoft.com/office/drawing/2014/main" id="{81864661-FA97-41D5-A283-341703186F83}"/>
              </a:ext>
            </a:extLst>
          </p:cNvPr>
          <p:cNvSpPr txBox="1"/>
          <p:nvPr/>
        </p:nvSpPr>
        <p:spPr>
          <a:xfrm>
            <a:off x="3932942" y="2848347"/>
            <a:ext cx="5121492" cy="2862322"/>
          </a:xfrm>
          <a:prstGeom prst="rect">
            <a:avLst/>
          </a:prstGeom>
          <a:noFill/>
          <a:ln>
            <a:solidFill>
              <a:schemeClr val="accent1"/>
            </a:solidFill>
          </a:ln>
        </p:spPr>
        <p:txBody>
          <a:bodyPr wrap="square" rtlCol="0">
            <a:spAutoFit/>
          </a:bodyPr>
          <a:lstStyle/>
          <a:p>
            <a:r>
              <a:rPr lang="en-US" dirty="0"/>
              <a:t>Given</a:t>
            </a:r>
          </a:p>
          <a:p>
            <a:r>
              <a:rPr lang="en-US" dirty="0" err="1"/>
              <a:t>whx</a:t>
            </a:r>
            <a:r>
              <a:rPr lang="en-US" dirty="0"/>
              <a:t>=[0.28 0.84  0.57 0.48</a:t>
            </a:r>
          </a:p>
          <a:p>
            <a:r>
              <a:rPr lang="en-US" dirty="0"/>
              <a:t>     0.90 0.87 0.69  0.18</a:t>
            </a:r>
          </a:p>
          <a:p>
            <a:r>
              <a:rPr lang="en-US" dirty="0"/>
              <a:t>     0.53 0.09  0.55 0.49];</a:t>
            </a:r>
          </a:p>
          <a:p>
            <a:r>
              <a:rPr lang="en-US" dirty="0" err="1"/>
              <a:t>whh</a:t>
            </a:r>
            <a:r>
              <a:rPr lang="en-US" dirty="0"/>
              <a:t> =[</a:t>
            </a:r>
            <a:r>
              <a:rPr lang="en-US" dirty="0">
                <a:solidFill>
                  <a:srgbClr val="0070C0"/>
                </a:solidFill>
              </a:rPr>
              <a:t>0.11    0.12   0.13</a:t>
            </a:r>
          </a:p>
          <a:p>
            <a:r>
              <a:rPr lang="en-US" dirty="0"/>
              <a:t>            0.21    0.24   0.26</a:t>
            </a:r>
          </a:p>
          <a:p>
            <a:r>
              <a:rPr lang="en-US" dirty="0"/>
              <a:t>            0.31    0.34   0.36];</a:t>
            </a:r>
          </a:p>
          <a:p>
            <a:r>
              <a:rPr lang="en-US" dirty="0" err="1"/>
              <a:t>ht</a:t>
            </a:r>
            <a:r>
              <a:rPr lang="en-US" dirty="0"/>
              <a:t>(:,1)=[</a:t>
            </a:r>
            <a:r>
              <a:rPr lang="en-US" dirty="0">
                <a:solidFill>
                  <a:srgbClr val="7030A0"/>
                </a:solidFill>
              </a:rPr>
              <a:t>0.14 0.21 0.31</a:t>
            </a:r>
            <a:r>
              <a:rPr lang="en-US" dirty="0"/>
              <a:t>]'; %assume </a:t>
            </a:r>
            <a:r>
              <a:rPr lang="en-US" dirty="0" err="1"/>
              <a:t>ht</a:t>
            </a:r>
            <a:r>
              <a:rPr lang="en-US" dirty="0"/>
              <a:t> has value initially at t=1</a:t>
            </a:r>
          </a:p>
          <a:p>
            <a:r>
              <a:rPr lang="en-US" dirty="0"/>
              <a:t>bias=[</a:t>
            </a:r>
            <a:r>
              <a:rPr lang="en-US" dirty="0">
                <a:solidFill>
                  <a:srgbClr val="00B050"/>
                </a:solidFill>
              </a:rPr>
              <a:t>0.51</a:t>
            </a:r>
            <a:r>
              <a:rPr lang="en-US" dirty="0"/>
              <a:t>, 0.62, 0.73]';%bias initialized</a:t>
            </a:r>
          </a:p>
        </p:txBody>
      </p:sp>
      <p:sp>
        <p:nvSpPr>
          <p:cNvPr id="3" name="Oval 2"/>
          <p:cNvSpPr/>
          <p:nvPr/>
        </p:nvSpPr>
        <p:spPr>
          <a:xfrm>
            <a:off x="4953000" y="242327"/>
            <a:ext cx="3657600" cy="7482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495800" y="772639"/>
            <a:ext cx="533400" cy="168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flipH="1">
            <a:off x="3428977" y="201837"/>
            <a:ext cx="1414069" cy="646331"/>
          </a:xfrm>
          <a:prstGeom prst="rect">
            <a:avLst/>
          </a:prstGeom>
          <a:solidFill>
            <a:srgbClr val="FFC000"/>
          </a:solidFill>
          <a:ln>
            <a:solidFill>
              <a:schemeClr val="accent1">
                <a:shade val="50000"/>
              </a:schemeClr>
            </a:solidFill>
          </a:ln>
        </p:spPr>
        <p:txBody>
          <a:bodyPr wrap="square" rtlCol="0">
            <a:spAutoFit/>
          </a:bodyPr>
          <a:lstStyle/>
          <a:p>
            <a:r>
              <a:rPr lang="en-US" dirty="0">
                <a:solidFill>
                  <a:srgbClr val="FF0000"/>
                </a:solidFill>
              </a:rPr>
              <a:t>Ans. For Exercise0.1a</a:t>
            </a:r>
            <a:endParaRPr lang="en-US" dirty="0"/>
          </a:p>
        </p:txBody>
      </p:sp>
    </p:spTree>
    <p:extLst>
      <p:ext uri="{BB962C8B-B14F-4D97-AF65-F5344CB8AC3E}">
        <p14:creationId xmlns:p14="http://schemas.microsoft.com/office/powerpoint/2010/main" val="2248564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Autofit/>
          </a:bodyPr>
          <a:lstStyle/>
          <a:p>
            <a:pPr algn="l"/>
            <a:r>
              <a:rPr lang="en-US" sz="2000" dirty="0"/>
              <a:t> </a:t>
            </a:r>
          </a:p>
        </p:txBody>
      </p:sp>
      <p:sp>
        <p:nvSpPr>
          <p:cNvPr id="3" name="Content Placeholder 2"/>
          <p:cNvSpPr>
            <a:spLocks noGrp="1"/>
          </p:cNvSpPr>
          <p:nvPr>
            <p:ph sz="half" idx="1"/>
          </p:nvPr>
        </p:nvSpPr>
        <p:spPr>
          <a:xfrm>
            <a:off x="35809" y="2315781"/>
            <a:ext cx="4038600" cy="4525963"/>
          </a:xfrm>
        </p:spPr>
        <p:txBody>
          <a:bodyPr>
            <a:normAutofit fontScale="85000" lnSpcReduction="20000"/>
          </a:bodyPr>
          <a:lstStyle/>
          <a:p>
            <a:r>
              <a:rPr lang="en-US" dirty="0" err="1"/>
              <a:t>ht</a:t>
            </a:r>
            <a:r>
              <a:rPr lang="en-US" dirty="0"/>
              <a:t>(2,t=2)= </a:t>
            </a:r>
            <a:r>
              <a:rPr lang="en-US" dirty="0" err="1"/>
              <a:t>Tanh</a:t>
            </a:r>
            <a:r>
              <a:rPr lang="en-US" dirty="0"/>
              <a:t>(</a:t>
            </a:r>
          </a:p>
          <a:p>
            <a:r>
              <a:rPr lang="en-US" dirty="0" err="1"/>
              <a:t>Whx</a:t>
            </a:r>
            <a:r>
              <a:rPr lang="en-US" dirty="0"/>
              <a:t>(2,1)*X(1)+</a:t>
            </a:r>
            <a:r>
              <a:rPr lang="en-US" dirty="0" err="1"/>
              <a:t>Whx</a:t>
            </a:r>
            <a:r>
              <a:rPr lang="en-US" dirty="0"/>
              <a:t>(2,2)*X(2)+</a:t>
            </a:r>
            <a:r>
              <a:rPr lang="en-US" dirty="0" err="1"/>
              <a:t>Whx</a:t>
            </a:r>
            <a:r>
              <a:rPr lang="en-US" dirty="0"/>
              <a:t>(2,3)*X(3)+</a:t>
            </a:r>
            <a:r>
              <a:rPr lang="en-US" dirty="0" err="1"/>
              <a:t>Whx</a:t>
            </a:r>
            <a:r>
              <a:rPr lang="en-US" dirty="0"/>
              <a:t>(2,4)*X(4)</a:t>
            </a:r>
          </a:p>
          <a:p>
            <a:r>
              <a:rPr lang="en-US" dirty="0"/>
              <a:t>+</a:t>
            </a:r>
            <a:r>
              <a:rPr lang="en-US" dirty="0" err="1"/>
              <a:t>Whh</a:t>
            </a:r>
            <a:r>
              <a:rPr lang="en-US" dirty="0"/>
              <a:t>(2,1)*(h1)+</a:t>
            </a:r>
            <a:r>
              <a:rPr lang="en-US" dirty="0" err="1"/>
              <a:t>Whh</a:t>
            </a:r>
            <a:r>
              <a:rPr lang="en-US" dirty="0"/>
              <a:t>(2,2)*(h2)+</a:t>
            </a:r>
            <a:r>
              <a:rPr lang="en-US" dirty="0" err="1"/>
              <a:t>Whh</a:t>
            </a:r>
            <a:r>
              <a:rPr lang="en-US" dirty="0"/>
              <a:t>(2,3)*(h3) +  bias(2)</a:t>
            </a:r>
          </a:p>
          <a:p>
            <a:r>
              <a:rPr lang="en-US" dirty="0" err="1"/>
              <a:t>ht</a:t>
            </a:r>
            <a:r>
              <a:rPr lang="en-US" dirty="0"/>
              <a:t>(2)=</a:t>
            </a:r>
            <a:r>
              <a:rPr lang="pt-BR" dirty="0"/>
              <a:t>tanh(0.90*1+0.87*0+0.69*0+0.18*0+  </a:t>
            </a:r>
            <a:r>
              <a:rPr lang="pt-BR" dirty="0">
                <a:solidFill>
                  <a:srgbClr val="0070C0"/>
                </a:solidFill>
              </a:rPr>
              <a:t>0.21*0.14+0.24*0.21+0.26*0.31</a:t>
            </a:r>
            <a:r>
              <a:rPr lang="pt-BR" dirty="0"/>
              <a:t> +</a:t>
            </a:r>
            <a:r>
              <a:rPr lang="pt-BR" dirty="0">
                <a:solidFill>
                  <a:srgbClr val="00B050"/>
                </a:solidFill>
              </a:rPr>
              <a:t>0.62</a:t>
            </a:r>
            <a:r>
              <a:rPr lang="pt-BR" dirty="0"/>
              <a:t>)=0.9329</a:t>
            </a:r>
          </a:p>
          <a:p>
            <a:r>
              <a:rPr lang="en-US" dirty="0">
                <a:solidFill>
                  <a:srgbClr val="FF0000"/>
                </a:solidFill>
              </a:rPr>
              <a:t>Answer: </a:t>
            </a:r>
            <a:r>
              <a:rPr lang="en-US" sz="2800" dirty="0" err="1">
                <a:solidFill>
                  <a:srgbClr val="FF0000"/>
                </a:solidFill>
              </a:rPr>
              <a:t>h</a:t>
            </a:r>
            <a:r>
              <a:rPr lang="en-US" sz="2800" baseline="-25000" dirty="0" err="1">
                <a:solidFill>
                  <a:srgbClr val="FF0000"/>
                </a:solidFill>
              </a:rPr>
              <a:t>t</a:t>
            </a:r>
            <a:r>
              <a:rPr lang="en-US" sz="2800" baseline="-25000" dirty="0">
                <a:solidFill>
                  <a:srgbClr val="FF0000"/>
                </a:solidFill>
              </a:rPr>
              <a:t>=2</a:t>
            </a:r>
            <a:r>
              <a:rPr lang="en-US" sz="2800" dirty="0">
                <a:solidFill>
                  <a:srgbClr val="FF0000"/>
                </a:solidFill>
              </a:rPr>
              <a:t>(2)= </a:t>
            </a:r>
            <a:r>
              <a:rPr lang="en-US" dirty="0" err="1">
                <a:solidFill>
                  <a:srgbClr val="FF0000"/>
                </a:solidFill>
              </a:rPr>
              <a:t>ht</a:t>
            </a:r>
            <a:r>
              <a:rPr lang="en-US" dirty="0">
                <a:solidFill>
                  <a:srgbClr val="FF0000"/>
                </a:solidFill>
              </a:rPr>
              <a:t>(2, t=2)=</a:t>
            </a:r>
            <a:r>
              <a:rPr lang="pt-BR" dirty="0">
                <a:solidFill>
                  <a:srgbClr val="FF0000"/>
                </a:solidFill>
              </a:rPr>
              <a:t>0.9329</a:t>
            </a:r>
            <a:endParaRPr lang="en-US" dirty="0">
              <a:solidFill>
                <a:srgbClr val="FF0000"/>
              </a:solidFill>
            </a:endParaRPr>
          </a:p>
          <a:p>
            <a:pPr marL="0" indent="0">
              <a:buNone/>
            </a:pPr>
            <a:endParaRPr lang="en-US" dirty="0">
              <a:solidFill>
                <a:srgbClr val="0070C0"/>
              </a:solidFill>
            </a:endParaRPr>
          </a:p>
        </p:txBody>
      </p:sp>
      <p:sp>
        <p:nvSpPr>
          <p:cNvPr id="7" name="Content Placeholder 6"/>
          <p:cNvSpPr>
            <a:spLocks noGrp="1"/>
          </p:cNvSpPr>
          <p:nvPr>
            <p:ph sz="half" idx="2"/>
          </p:nvPr>
        </p:nvSpPr>
        <p:spPr>
          <a:xfrm>
            <a:off x="4800600" y="2278836"/>
            <a:ext cx="4038600" cy="4525963"/>
          </a:xfrm>
        </p:spPr>
        <p:txBody>
          <a:bodyPr>
            <a:normAutofit fontScale="85000" lnSpcReduction="20000"/>
          </a:bodyPr>
          <a:lstStyle/>
          <a:p>
            <a:r>
              <a:rPr lang="en-US" dirty="0" err="1"/>
              <a:t>ht</a:t>
            </a:r>
            <a:r>
              <a:rPr lang="en-US" dirty="0"/>
              <a:t>(3,t=2)= </a:t>
            </a:r>
            <a:r>
              <a:rPr lang="en-US" dirty="0" err="1"/>
              <a:t>Tanh</a:t>
            </a:r>
            <a:r>
              <a:rPr lang="en-US" dirty="0"/>
              <a:t>(</a:t>
            </a:r>
          </a:p>
          <a:p>
            <a:r>
              <a:rPr lang="en-US" dirty="0" err="1"/>
              <a:t>Whx</a:t>
            </a:r>
            <a:r>
              <a:rPr lang="en-US" dirty="0"/>
              <a:t>(3,1)*X(1)+</a:t>
            </a:r>
            <a:r>
              <a:rPr lang="en-US" dirty="0" err="1"/>
              <a:t>Whx</a:t>
            </a:r>
            <a:r>
              <a:rPr lang="en-US" dirty="0"/>
              <a:t>(3,2)*X(2)+</a:t>
            </a:r>
            <a:r>
              <a:rPr lang="en-US" dirty="0" err="1"/>
              <a:t>Whx</a:t>
            </a:r>
            <a:r>
              <a:rPr lang="en-US" dirty="0"/>
              <a:t>(3,3)*X(3)+</a:t>
            </a:r>
            <a:r>
              <a:rPr lang="en-US" dirty="0" err="1"/>
              <a:t>Whx</a:t>
            </a:r>
            <a:r>
              <a:rPr lang="en-US" dirty="0"/>
              <a:t>(3,4)*X(4)</a:t>
            </a:r>
          </a:p>
          <a:p>
            <a:r>
              <a:rPr lang="en-US" dirty="0"/>
              <a:t>+</a:t>
            </a:r>
            <a:r>
              <a:rPr lang="en-US" dirty="0" err="1"/>
              <a:t>Whh</a:t>
            </a:r>
            <a:r>
              <a:rPr lang="en-US" dirty="0"/>
              <a:t>(3,1)*(h1)+</a:t>
            </a:r>
            <a:r>
              <a:rPr lang="en-US" dirty="0" err="1"/>
              <a:t>Whh</a:t>
            </a:r>
            <a:r>
              <a:rPr lang="en-US" dirty="0"/>
              <a:t>(3,2)*(h2)+</a:t>
            </a:r>
            <a:r>
              <a:rPr lang="en-US" dirty="0" err="1"/>
              <a:t>Whh</a:t>
            </a:r>
            <a:r>
              <a:rPr lang="en-US" dirty="0"/>
              <a:t>(3,3)*(h3) +  bias(3)</a:t>
            </a:r>
          </a:p>
          <a:p>
            <a:r>
              <a:rPr lang="en-US" dirty="0" err="1"/>
              <a:t>ht</a:t>
            </a:r>
            <a:r>
              <a:rPr lang="en-US" dirty="0"/>
              <a:t>(2)=</a:t>
            </a:r>
            <a:r>
              <a:rPr lang="pt-BR" dirty="0"/>
              <a:t>tanh(0.53*1+0.09*0+0.55*0+0.49*0+  </a:t>
            </a:r>
            <a:r>
              <a:rPr lang="pt-BR" dirty="0">
                <a:solidFill>
                  <a:srgbClr val="0070C0"/>
                </a:solidFill>
              </a:rPr>
              <a:t>0.31*0.14+0.34*0.21+0.36*0.31</a:t>
            </a:r>
            <a:r>
              <a:rPr lang="pt-BR" dirty="0"/>
              <a:t> +</a:t>
            </a:r>
            <a:r>
              <a:rPr lang="pt-BR" dirty="0">
                <a:solidFill>
                  <a:srgbClr val="00B050"/>
                </a:solidFill>
              </a:rPr>
              <a:t>0.73)</a:t>
            </a:r>
            <a:r>
              <a:rPr lang="pt-BR" dirty="0"/>
              <a:t>=</a:t>
            </a:r>
          </a:p>
          <a:p>
            <a:r>
              <a:rPr lang="en-US" dirty="0">
                <a:solidFill>
                  <a:srgbClr val="FF0000"/>
                </a:solidFill>
              </a:rPr>
              <a:t>Answer: </a:t>
            </a:r>
            <a:r>
              <a:rPr lang="en-US" sz="2800" dirty="0" err="1">
                <a:solidFill>
                  <a:srgbClr val="FF0000"/>
                </a:solidFill>
              </a:rPr>
              <a:t>h</a:t>
            </a:r>
            <a:r>
              <a:rPr lang="en-US" sz="2800" baseline="-25000" dirty="0" err="1">
                <a:solidFill>
                  <a:srgbClr val="FF0000"/>
                </a:solidFill>
              </a:rPr>
              <a:t>t</a:t>
            </a:r>
            <a:r>
              <a:rPr lang="en-US" sz="2800" baseline="-25000" dirty="0">
                <a:solidFill>
                  <a:srgbClr val="FF0000"/>
                </a:solidFill>
              </a:rPr>
              <a:t>=2</a:t>
            </a:r>
            <a:r>
              <a:rPr lang="en-US" sz="2800" dirty="0">
                <a:solidFill>
                  <a:srgbClr val="FF0000"/>
                </a:solidFill>
              </a:rPr>
              <a:t>(3)=</a:t>
            </a:r>
            <a:r>
              <a:rPr lang="en-US" dirty="0" err="1">
                <a:solidFill>
                  <a:srgbClr val="FF0000"/>
                </a:solidFill>
              </a:rPr>
              <a:t>ht</a:t>
            </a:r>
            <a:r>
              <a:rPr lang="en-US" dirty="0">
                <a:solidFill>
                  <a:srgbClr val="FF0000"/>
                </a:solidFill>
              </a:rPr>
              <a:t>(3, t=2)=</a:t>
            </a:r>
            <a:r>
              <a:rPr lang="pt-BR" dirty="0">
                <a:solidFill>
                  <a:srgbClr val="FF0000"/>
                </a:solidFill>
              </a:rPr>
              <a:t>  0.9027</a:t>
            </a:r>
            <a:endParaRPr lang="en-US" dirty="0">
              <a:solidFill>
                <a:srgbClr val="0070C0"/>
              </a:solidFill>
            </a:endParaRPr>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18</a:t>
            </a:fld>
            <a:endParaRPr lang="en-US"/>
          </a:p>
        </p:txBody>
      </p:sp>
      <p:sp>
        <p:nvSpPr>
          <p:cNvPr id="8" name="TextBox 7">
            <a:extLst>
              <a:ext uri="{FF2B5EF4-FFF2-40B4-BE49-F238E27FC236}">
                <a16:creationId xmlns:a16="http://schemas.microsoft.com/office/drawing/2014/main" id="{81864661-FA97-41D5-A283-341703186F83}"/>
              </a:ext>
            </a:extLst>
          </p:cNvPr>
          <p:cNvSpPr txBox="1"/>
          <p:nvPr/>
        </p:nvSpPr>
        <p:spPr>
          <a:xfrm>
            <a:off x="228600" y="76200"/>
            <a:ext cx="4267200" cy="1569660"/>
          </a:xfrm>
          <a:prstGeom prst="rect">
            <a:avLst/>
          </a:prstGeom>
          <a:noFill/>
          <a:ln>
            <a:solidFill>
              <a:schemeClr val="accent1"/>
            </a:solidFill>
          </a:ln>
        </p:spPr>
        <p:txBody>
          <a:bodyPr wrap="square" rtlCol="0">
            <a:spAutoFit/>
          </a:bodyPr>
          <a:lstStyle/>
          <a:p>
            <a:r>
              <a:rPr lang="en-US" sz="2400" dirty="0"/>
              <a:t>Continue (Recall)</a:t>
            </a:r>
          </a:p>
          <a:p>
            <a:r>
              <a:rPr lang="en-US" sz="2400" dirty="0">
                <a:solidFill>
                  <a:srgbClr val="0070C0"/>
                </a:solidFill>
              </a:rPr>
              <a:t>Give </a:t>
            </a:r>
            <a:r>
              <a:rPr lang="en-US" sz="2400" dirty="0" err="1"/>
              <a:t>whx</a:t>
            </a:r>
            <a:r>
              <a:rPr lang="en-US" sz="2400" dirty="0"/>
              <a:t>=[0.28 0.84  0.57 0.48</a:t>
            </a:r>
          </a:p>
          <a:p>
            <a:r>
              <a:rPr lang="en-US" sz="2400" dirty="0"/>
              <a:t>                    0.90 0.87 0.69  0.18</a:t>
            </a:r>
          </a:p>
          <a:p>
            <a:r>
              <a:rPr lang="en-US" sz="2400" dirty="0"/>
              <a:t>                    0.53 0.09  0.55 0.49];</a:t>
            </a:r>
          </a:p>
        </p:txBody>
      </p:sp>
      <p:sp>
        <p:nvSpPr>
          <p:cNvPr id="9" name="Rectangle 8"/>
          <p:cNvSpPr/>
          <p:nvPr/>
        </p:nvSpPr>
        <p:spPr>
          <a:xfrm>
            <a:off x="4572000" y="101600"/>
            <a:ext cx="4572000" cy="1938992"/>
          </a:xfrm>
          <a:prstGeom prst="rect">
            <a:avLst/>
          </a:prstGeom>
          <a:ln>
            <a:solidFill>
              <a:schemeClr val="accent1"/>
            </a:solidFill>
          </a:ln>
        </p:spPr>
        <p:txBody>
          <a:bodyPr>
            <a:spAutoFit/>
          </a:bodyPr>
          <a:lstStyle/>
          <a:p>
            <a:r>
              <a:rPr lang="en-US" sz="2000" dirty="0" err="1"/>
              <a:t>whh</a:t>
            </a:r>
            <a:r>
              <a:rPr lang="en-US" sz="2000" dirty="0"/>
              <a:t> =[0.11    0.12   0.13</a:t>
            </a:r>
          </a:p>
          <a:p>
            <a:r>
              <a:rPr lang="en-US" sz="2000" dirty="0"/>
              <a:t>            0.21    0.24   0.26</a:t>
            </a:r>
          </a:p>
          <a:p>
            <a:r>
              <a:rPr lang="en-US" sz="2000" dirty="0"/>
              <a:t>            0.31    0.34   0.36];</a:t>
            </a:r>
          </a:p>
          <a:p>
            <a:r>
              <a:rPr lang="en-US" sz="2000" dirty="0" err="1"/>
              <a:t>ht</a:t>
            </a:r>
            <a:r>
              <a:rPr lang="en-US" sz="2000" dirty="0"/>
              <a:t>(:,1)=[0.14 0.21 0.31]'; %assume </a:t>
            </a:r>
            <a:r>
              <a:rPr lang="en-US" sz="2000" dirty="0" err="1"/>
              <a:t>ht</a:t>
            </a:r>
            <a:r>
              <a:rPr lang="en-US" sz="2000" dirty="0"/>
              <a:t> has value initially at t=1</a:t>
            </a:r>
          </a:p>
          <a:p>
            <a:r>
              <a:rPr lang="en-US" sz="2000" dirty="0"/>
              <a:t>bias=[0.51, 0.62, 0.73]';%bias initialized</a:t>
            </a:r>
          </a:p>
        </p:txBody>
      </p:sp>
      <p:sp>
        <p:nvSpPr>
          <p:cNvPr id="10" name="TextBox 9"/>
          <p:cNvSpPr txBox="1"/>
          <p:nvPr/>
        </p:nvSpPr>
        <p:spPr>
          <a:xfrm flipH="1">
            <a:off x="342900" y="1946449"/>
            <a:ext cx="5562600" cy="369332"/>
          </a:xfrm>
          <a:prstGeom prst="rect">
            <a:avLst/>
          </a:prstGeom>
          <a:solidFill>
            <a:srgbClr val="FFC000"/>
          </a:solidFill>
          <a:ln>
            <a:solidFill>
              <a:schemeClr val="accent1">
                <a:shade val="50000"/>
              </a:schemeClr>
            </a:solidFill>
          </a:ln>
        </p:spPr>
        <p:txBody>
          <a:bodyPr wrap="square" rtlCol="0">
            <a:spAutoFit/>
          </a:bodyPr>
          <a:lstStyle/>
          <a:p>
            <a:r>
              <a:rPr lang="en-US" dirty="0">
                <a:solidFill>
                  <a:srgbClr val="FF0000"/>
                </a:solidFill>
              </a:rPr>
              <a:t>Answer for Exercise0.1 a: </a:t>
            </a:r>
            <a:r>
              <a:rPr lang="en-US" dirty="0" err="1">
                <a:solidFill>
                  <a:srgbClr val="FF0000"/>
                </a:solidFill>
              </a:rPr>
              <a:t>ht</a:t>
            </a:r>
            <a:r>
              <a:rPr lang="en-US" dirty="0">
                <a:solidFill>
                  <a:srgbClr val="FF0000"/>
                </a:solidFill>
              </a:rPr>
              <a:t>(:,2)=[0.7018 ; 0.9329;0.9027]</a:t>
            </a:r>
            <a:endParaRPr lang="en-US" dirty="0"/>
          </a:p>
        </p:txBody>
      </p:sp>
    </p:spTree>
    <p:extLst>
      <p:ext uri="{BB962C8B-B14F-4D97-AF65-F5344CB8AC3E}">
        <p14:creationId xmlns:p14="http://schemas.microsoft.com/office/powerpoint/2010/main" val="34096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56" y="1068025"/>
            <a:ext cx="8229600" cy="1143000"/>
          </a:xfrm>
        </p:spPr>
        <p:txBody>
          <a:bodyPr>
            <a:noAutofit/>
          </a:bodyPr>
          <a:lstStyle/>
          <a:p>
            <a:pPr algn="l"/>
            <a:r>
              <a:rPr lang="en-US" sz="2400" dirty="0"/>
              <a:t>After </a:t>
            </a:r>
            <a:r>
              <a:rPr lang="en-US" sz="2400" dirty="0" err="1"/>
              <a:t>ht</a:t>
            </a:r>
            <a:r>
              <a:rPr lang="en-US" sz="2400" dirty="0"/>
              <a:t>(:,2) is found , find </a:t>
            </a:r>
            <a:r>
              <a:rPr lang="en-US" sz="2400" dirty="0" err="1"/>
              <a:t>y_out</a:t>
            </a:r>
            <a:r>
              <a:rPr lang="en-US" sz="2400" dirty="0"/>
              <a:t> </a:t>
            </a:r>
            <a:br>
              <a:rPr lang="en-US" sz="2400" dirty="0"/>
            </a:br>
            <a:r>
              <a:rPr lang="en-US" sz="2400" dirty="0"/>
              <a:t>Look at the output network, it finds </a:t>
            </a:r>
            <a:br>
              <a:rPr lang="en-US" sz="2400" dirty="0"/>
            </a:br>
            <a:r>
              <a:rPr lang="en-US" sz="2400" dirty="0" err="1"/>
              <a:t>y_out</a:t>
            </a:r>
            <a:r>
              <a:rPr lang="en-US" sz="2400" dirty="0"/>
              <a:t>() from h()</a:t>
            </a:r>
            <a:br>
              <a:rPr lang="en-US" sz="2400" dirty="0"/>
            </a:br>
            <a:endParaRPr lang="en-US" sz="2400" dirty="0"/>
          </a:p>
        </p:txBody>
      </p:sp>
      <p:sp>
        <p:nvSpPr>
          <p:cNvPr id="3" name="Content Placeholder 2"/>
          <p:cNvSpPr>
            <a:spLocks noGrp="1"/>
          </p:cNvSpPr>
          <p:nvPr>
            <p:ph idx="1"/>
          </p:nvPr>
        </p:nvSpPr>
        <p:spPr>
          <a:xfrm>
            <a:off x="207733" y="2200966"/>
            <a:ext cx="8265067" cy="3951831"/>
          </a:xfrm>
        </p:spPr>
        <p:txBody>
          <a:bodyPr>
            <a:noAutofit/>
          </a:bodyPr>
          <a:lstStyle/>
          <a:p>
            <a:r>
              <a:rPr lang="en-US" sz="1800" dirty="0" err="1">
                <a:solidFill>
                  <a:srgbClr val="000000"/>
                </a:solidFill>
                <a:latin typeface="Courier New" panose="02070309020205020404" pitchFamily="49" charset="0"/>
              </a:rPr>
              <a:t>Y_out</a:t>
            </a:r>
            <a:r>
              <a:rPr lang="en-US" sz="1800" dirty="0">
                <a:solidFill>
                  <a:srgbClr val="000000"/>
                </a:solidFill>
                <a:latin typeface="Courier New" panose="02070309020205020404" pitchFamily="49" charset="0"/>
              </a:rPr>
              <a:t>(1)=why(1,1)*</a:t>
            </a:r>
            <a:r>
              <a:rPr lang="en-US" sz="1800" dirty="0" err="1">
                <a:solidFill>
                  <a:srgbClr val="000000"/>
                </a:solidFill>
                <a:latin typeface="Courier New" panose="02070309020205020404" pitchFamily="49" charset="0"/>
              </a:rPr>
              <a:t>ht</a:t>
            </a:r>
            <a:r>
              <a:rPr lang="en-US" sz="1800" dirty="0">
                <a:solidFill>
                  <a:srgbClr val="000000"/>
                </a:solidFill>
                <a:latin typeface="Courier New" panose="02070309020205020404" pitchFamily="49" charset="0"/>
              </a:rPr>
              <a:t>(1)+why(1,2)*</a:t>
            </a:r>
            <a:r>
              <a:rPr lang="en-US" sz="1800" dirty="0" err="1">
                <a:solidFill>
                  <a:srgbClr val="000000"/>
                </a:solidFill>
                <a:latin typeface="Courier New" panose="02070309020205020404" pitchFamily="49" charset="0"/>
              </a:rPr>
              <a:t>ht</a:t>
            </a:r>
            <a:r>
              <a:rPr lang="en-US" sz="1800" dirty="0">
                <a:solidFill>
                  <a:srgbClr val="000000"/>
                </a:solidFill>
                <a:latin typeface="Courier New" panose="02070309020205020404" pitchFamily="49" charset="0"/>
              </a:rPr>
              <a:t>(2)+ why(1,3)*</a:t>
            </a:r>
            <a:r>
              <a:rPr lang="en-US" sz="1800" dirty="0" err="1">
                <a:solidFill>
                  <a:srgbClr val="000000"/>
                </a:solidFill>
                <a:latin typeface="Courier New" panose="02070309020205020404" pitchFamily="49" charset="0"/>
              </a:rPr>
              <a:t>ht</a:t>
            </a:r>
            <a:r>
              <a:rPr lang="en-US" sz="1800" dirty="0">
                <a:solidFill>
                  <a:srgbClr val="000000"/>
                </a:solidFill>
                <a:latin typeface="Courier New" panose="02070309020205020404" pitchFamily="49" charset="0"/>
              </a:rPr>
              <a:t>(3)</a:t>
            </a:r>
          </a:p>
          <a:p>
            <a:r>
              <a:rPr lang="en-US" sz="1800" dirty="0" err="1">
                <a:solidFill>
                  <a:srgbClr val="000000"/>
                </a:solidFill>
                <a:latin typeface="Courier New" panose="02070309020205020404" pitchFamily="49" charset="0"/>
              </a:rPr>
              <a:t>Y_out</a:t>
            </a:r>
            <a:r>
              <a:rPr lang="en-US" sz="1800" dirty="0">
                <a:solidFill>
                  <a:srgbClr val="000000"/>
                </a:solidFill>
                <a:latin typeface="Courier New" panose="02070309020205020404" pitchFamily="49" charset="0"/>
              </a:rPr>
              <a:t>(2)=why(2,1)*</a:t>
            </a:r>
            <a:r>
              <a:rPr lang="en-US" sz="1800" dirty="0" err="1">
                <a:solidFill>
                  <a:srgbClr val="000000"/>
                </a:solidFill>
                <a:latin typeface="Courier New" panose="02070309020205020404" pitchFamily="49" charset="0"/>
              </a:rPr>
              <a:t>ht</a:t>
            </a:r>
            <a:r>
              <a:rPr lang="en-US" sz="1800" dirty="0">
                <a:solidFill>
                  <a:srgbClr val="000000"/>
                </a:solidFill>
                <a:latin typeface="Courier New" panose="02070309020205020404" pitchFamily="49" charset="0"/>
              </a:rPr>
              <a:t>(1)+why(2,2)*</a:t>
            </a:r>
            <a:r>
              <a:rPr lang="en-US" sz="1800" dirty="0" err="1">
                <a:solidFill>
                  <a:srgbClr val="000000"/>
                </a:solidFill>
                <a:latin typeface="Courier New" panose="02070309020205020404" pitchFamily="49" charset="0"/>
              </a:rPr>
              <a:t>ht</a:t>
            </a:r>
            <a:r>
              <a:rPr lang="en-US" sz="1800" dirty="0">
                <a:solidFill>
                  <a:srgbClr val="000000"/>
                </a:solidFill>
                <a:latin typeface="Courier New" panose="02070309020205020404" pitchFamily="49" charset="0"/>
              </a:rPr>
              <a:t>(2)+ why(2,3)*</a:t>
            </a:r>
            <a:r>
              <a:rPr lang="en-US" sz="1800" dirty="0" err="1">
                <a:solidFill>
                  <a:srgbClr val="000000"/>
                </a:solidFill>
                <a:latin typeface="Courier New" panose="02070309020205020404" pitchFamily="49" charset="0"/>
              </a:rPr>
              <a:t>ht</a:t>
            </a:r>
            <a:r>
              <a:rPr lang="en-US" sz="1800" dirty="0">
                <a:solidFill>
                  <a:srgbClr val="000000"/>
                </a:solidFill>
                <a:latin typeface="Courier New" panose="02070309020205020404" pitchFamily="49" charset="0"/>
              </a:rPr>
              <a:t>(3)</a:t>
            </a:r>
          </a:p>
          <a:p>
            <a:r>
              <a:rPr lang="en-US" sz="1800" dirty="0" err="1">
                <a:solidFill>
                  <a:srgbClr val="000000"/>
                </a:solidFill>
                <a:latin typeface="Courier New" panose="02070309020205020404" pitchFamily="49" charset="0"/>
              </a:rPr>
              <a:t>Y_out</a:t>
            </a:r>
            <a:r>
              <a:rPr lang="en-US" sz="1800" dirty="0">
                <a:solidFill>
                  <a:srgbClr val="000000"/>
                </a:solidFill>
                <a:latin typeface="Courier New" panose="02070309020205020404" pitchFamily="49" charset="0"/>
              </a:rPr>
              <a:t>(3)=why(3,1)*</a:t>
            </a:r>
            <a:r>
              <a:rPr lang="en-US" sz="1800" dirty="0" err="1">
                <a:solidFill>
                  <a:srgbClr val="000000"/>
                </a:solidFill>
                <a:latin typeface="Courier New" panose="02070309020205020404" pitchFamily="49" charset="0"/>
              </a:rPr>
              <a:t>ht</a:t>
            </a:r>
            <a:r>
              <a:rPr lang="en-US" sz="1800" dirty="0">
                <a:solidFill>
                  <a:srgbClr val="000000"/>
                </a:solidFill>
                <a:latin typeface="Courier New" panose="02070309020205020404" pitchFamily="49" charset="0"/>
              </a:rPr>
              <a:t>(1)+why(3,2)*</a:t>
            </a:r>
            <a:r>
              <a:rPr lang="en-US" sz="1800" dirty="0" err="1">
                <a:solidFill>
                  <a:srgbClr val="000000"/>
                </a:solidFill>
                <a:latin typeface="Courier New" panose="02070309020205020404" pitchFamily="49" charset="0"/>
              </a:rPr>
              <a:t>ht</a:t>
            </a:r>
            <a:r>
              <a:rPr lang="en-US" sz="1800" dirty="0">
                <a:solidFill>
                  <a:srgbClr val="000000"/>
                </a:solidFill>
                <a:latin typeface="Courier New" panose="02070309020205020404" pitchFamily="49" charset="0"/>
              </a:rPr>
              <a:t>(2)+ why(3,3)*</a:t>
            </a:r>
            <a:r>
              <a:rPr lang="en-US" sz="1800" dirty="0" err="1">
                <a:solidFill>
                  <a:srgbClr val="000000"/>
                </a:solidFill>
                <a:latin typeface="Courier New" panose="02070309020205020404" pitchFamily="49" charset="0"/>
              </a:rPr>
              <a:t>ht</a:t>
            </a:r>
            <a:r>
              <a:rPr lang="en-US" sz="1800" dirty="0">
                <a:solidFill>
                  <a:srgbClr val="000000"/>
                </a:solidFill>
                <a:latin typeface="Courier New" panose="02070309020205020404" pitchFamily="49" charset="0"/>
              </a:rPr>
              <a:t>(3)</a:t>
            </a:r>
          </a:p>
          <a:p>
            <a:r>
              <a:rPr lang="en-US" sz="1800" dirty="0" err="1">
                <a:solidFill>
                  <a:srgbClr val="000000"/>
                </a:solidFill>
                <a:latin typeface="Courier New" panose="02070309020205020404" pitchFamily="49" charset="0"/>
              </a:rPr>
              <a:t>Y_out</a:t>
            </a:r>
            <a:r>
              <a:rPr lang="en-US" sz="1800" dirty="0">
                <a:solidFill>
                  <a:srgbClr val="000000"/>
                </a:solidFill>
                <a:latin typeface="Courier New" panose="02070309020205020404" pitchFamily="49" charset="0"/>
              </a:rPr>
              <a:t>(4)=why(4,1)*</a:t>
            </a:r>
            <a:r>
              <a:rPr lang="en-US" sz="1800" dirty="0" err="1">
                <a:solidFill>
                  <a:srgbClr val="000000"/>
                </a:solidFill>
                <a:latin typeface="Courier New" panose="02070309020205020404" pitchFamily="49" charset="0"/>
              </a:rPr>
              <a:t>ht</a:t>
            </a:r>
            <a:r>
              <a:rPr lang="en-US" sz="1800" dirty="0">
                <a:solidFill>
                  <a:srgbClr val="000000"/>
                </a:solidFill>
                <a:latin typeface="Courier New" panose="02070309020205020404" pitchFamily="49" charset="0"/>
              </a:rPr>
              <a:t>(1)+why(4,2)*</a:t>
            </a:r>
            <a:r>
              <a:rPr lang="en-US" sz="1800" dirty="0" err="1">
                <a:solidFill>
                  <a:srgbClr val="000000"/>
                </a:solidFill>
                <a:latin typeface="Courier New" panose="02070309020205020404" pitchFamily="49" charset="0"/>
              </a:rPr>
              <a:t>ht</a:t>
            </a:r>
            <a:r>
              <a:rPr lang="en-US" sz="1800" dirty="0">
                <a:solidFill>
                  <a:srgbClr val="000000"/>
                </a:solidFill>
                <a:latin typeface="Courier New" panose="02070309020205020404" pitchFamily="49" charset="0"/>
              </a:rPr>
              <a:t>(2)+ why(4,3)*</a:t>
            </a:r>
            <a:r>
              <a:rPr lang="en-US" sz="1800" dirty="0" err="1">
                <a:solidFill>
                  <a:srgbClr val="000000"/>
                </a:solidFill>
                <a:latin typeface="Courier New" panose="02070309020205020404" pitchFamily="49" charset="0"/>
              </a:rPr>
              <a:t>ht</a:t>
            </a:r>
            <a:r>
              <a:rPr lang="en-US" sz="1800" dirty="0">
                <a:solidFill>
                  <a:srgbClr val="000000"/>
                </a:solidFill>
                <a:latin typeface="Courier New" panose="02070309020205020404" pitchFamily="49" charset="0"/>
              </a:rPr>
              <a:t>(3)</a:t>
            </a:r>
          </a:p>
          <a:p>
            <a:endParaRPr lang="en-US" sz="1800" dirty="0">
              <a:solidFill>
                <a:srgbClr val="00000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19</a:t>
            </a:fld>
            <a:endParaRPr lang="en-US"/>
          </a:p>
        </p:txBody>
      </p:sp>
      <p:sp>
        <p:nvSpPr>
          <p:cNvPr id="7" name="Rectangle 6"/>
          <p:cNvSpPr/>
          <p:nvPr/>
        </p:nvSpPr>
        <p:spPr>
          <a:xfrm>
            <a:off x="5521889" y="4161808"/>
            <a:ext cx="3272419" cy="15078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6023467" y="3890730"/>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743623" y="3879471"/>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332657" y="5688280"/>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998271" y="5674931"/>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749691" y="5674931"/>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56849" y="6011658"/>
            <a:ext cx="899757" cy="461665"/>
          </a:xfrm>
          <a:prstGeom prst="rect">
            <a:avLst/>
          </a:prstGeom>
          <a:noFill/>
        </p:spPr>
        <p:txBody>
          <a:bodyPr wrap="square" rtlCol="0">
            <a:spAutoFit/>
          </a:bodyPr>
          <a:lstStyle/>
          <a:p>
            <a:r>
              <a:rPr lang="en-US" sz="2400" dirty="0" err="1"/>
              <a:t>h</a:t>
            </a:r>
            <a:r>
              <a:rPr lang="en-US" sz="2400" baseline="-25000" dirty="0" err="1"/>
              <a:t>t</a:t>
            </a:r>
            <a:r>
              <a:rPr lang="en-US" sz="2400" dirty="0"/>
              <a:t>(1)</a:t>
            </a:r>
          </a:p>
        </p:txBody>
      </p:sp>
      <p:sp>
        <p:nvSpPr>
          <p:cNvPr id="14" name="TextBox 13"/>
          <p:cNvSpPr txBox="1"/>
          <p:nvPr/>
        </p:nvSpPr>
        <p:spPr>
          <a:xfrm>
            <a:off x="6620985" y="6014946"/>
            <a:ext cx="852868" cy="461665"/>
          </a:xfrm>
          <a:prstGeom prst="rect">
            <a:avLst/>
          </a:prstGeom>
          <a:noFill/>
        </p:spPr>
        <p:txBody>
          <a:bodyPr wrap="square" rtlCol="0">
            <a:spAutoFit/>
          </a:bodyPr>
          <a:lstStyle/>
          <a:p>
            <a:r>
              <a:rPr lang="en-US" sz="2400" dirty="0" err="1"/>
              <a:t>h</a:t>
            </a:r>
            <a:r>
              <a:rPr lang="en-US" sz="2400" baseline="-25000" dirty="0" err="1"/>
              <a:t>t</a:t>
            </a:r>
            <a:r>
              <a:rPr lang="en-US" sz="2400" dirty="0"/>
              <a:t>(2)</a:t>
            </a:r>
          </a:p>
        </p:txBody>
      </p:sp>
      <p:cxnSp>
        <p:nvCxnSpPr>
          <p:cNvPr id="15" name="Straight Arrow Connector 14"/>
          <p:cNvCxnSpPr/>
          <p:nvPr/>
        </p:nvCxnSpPr>
        <p:spPr>
          <a:xfrm flipV="1">
            <a:off x="8069506" y="3879471"/>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444442" y="3890730"/>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55384" y="4546980"/>
            <a:ext cx="3417282" cy="646331"/>
          </a:xfrm>
          <a:prstGeom prst="rect">
            <a:avLst/>
          </a:prstGeom>
          <a:noFill/>
        </p:spPr>
        <p:txBody>
          <a:bodyPr wrap="none" rtlCol="0">
            <a:spAutoFit/>
          </a:bodyPr>
          <a:lstStyle/>
          <a:p>
            <a:r>
              <a:rPr lang="en-US" dirty="0"/>
              <a:t>h , </a:t>
            </a:r>
            <a:r>
              <a:rPr lang="en-US" dirty="0" err="1"/>
              <a:t>Y_out</a:t>
            </a:r>
            <a:r>
              <a:rPr lang="en-US" dirty="0"/>
              <a:t> are fully connected so </a:t>
            </a:r>
          </a:p>
          <a:p>
            <a:r>
              <a:rPr lang="en-US" dirty="0"/>
              <a:t>Weights(the “why” variable)=(4x3)</a:t>
            </a:r>
          </a:p>
        </p:txBody>
      </p:sp>
      <p:sp>
        <p:nvSpPr>
          <p:cNvPr id="20" name="TextBox 19"/>
          <p:cNvSpPr txBox="1"/>
          <p:nvPr/>
        </p:nvSpPr>
        <p:spPr>
          <a:xfrm>
            <a:off x="2252330" y="5213846"/>
            <a:ext cx="3038268" cy="646331"/>
          </a:xfrm>
          <a:prstGeom prst="rect">
            <a:avLst/>
          </a:prstGeom>
          <a:noFill/>
        </p:spPr>
        <p:txBody>
          <a:bodyPr wrap="none" rtlCol="0">
            <a:spAutoFit/>
          </a:bodyPr>
          <a:lstStyle/>
          <a:p>
            <a:r>
              <a:rPr lang="en-US" dirty="0"/>
              <a:t>(This output network requires </a:t>
            </a:r>
          </a:p>
          <a:p>
            <a:r>
              <a:rPr lang="en-US" dirty="0"/>
              <a:t>no bias)</a:t>
            </a:r>
          </a:p>
        </p:txBody>
      </p:sp>
      <p:graphicFrame>
        <p:nvGraphicFramePr>
          <p:cNvPr id="21" name="Table 20"/>
          <p:cNvGraphicFramePr>
            <a:graphicFrameLocks noGrp="1"/>
          </p:cNvGraphicFramePr>
          <p:nvPr/>
        </p:nvGraphicFramePr>
        <p:xfrm>
          <a:off x="5397851" y="208004"/>
          <a:ext cx="3396457" cy="1478692"/>
        </p:xfrm>
        <a:graphic>
          <a:graphicData uri="http://schemas.openxmlformats.org/drawingml/2006/table">
            <a:tbl>
              <a:tblPr firstRow="1" bandRow="1">
                <a:tableStyleId>{5940675A-B579-460E-94D1-54222C63F5DA}</a:tableStyleId>
              </a:tblPr>
              <a:tblGrid>
                <a:gridCol w="1028138">
                  <a:extLst>
                    <a:ext uri="{9D8B030D-6E8A-4147-A177-3AD203B41FA5}">
                      <a16:colId xmlns:a16="http://schemas.microsoft.com/office/drawing/2014/main" val="3396222683"/>
                    </a:ext>
                  </a:extLst>
                </a:gridCol>
                <a:gridCol w="1066800">
                  <a:extLst>
                    <a:ext uri="{9D8B030D-6E8A-4147-A177-3AD203B41FA5}">
                      <a16:colId xmlns:a16="http://schemas.microsoft.com/office/drawing/2014/main" val="1872829561"/>
                    </a:ext>
                  </a:extLst>
                </a:gridCol>
                <a:gridCol w="1301519">
                  <a:extLst>
                    <a:ext uri="{9D8B030D-6E8A-4147-A177-3AD203B41FA5}">
                      <a16:colId xmlns:a16="http://schemas.microsoft.com/office/drawing/2014/main" val="1779397523"/>
                    </a:ext>
                  </a:extLst>
                </a:gridCol>
              </a:tblGrid>
              <a:tr h="366172">
                <a:tc>
                  <a:txBody>
                    <a:bodyPr/>
                    <a:lstStyle/>
                    <a:p>
                      <a:r>
                        <a:rPr lang="en-US" dirty="0"/>
                        <a:t>why(1,1)</a:t>
                      </a:r>
                    </a:p>
                  </a:txBody>
                  <a:tcPr/>
                </a:tc>
                <a:tc>
                  <a:txBody>
                    <a:bodyPr/>
                    <a:lstStyle/>
                    <a:p>
                      <a:r>
                        <a:rPr lang="en-US" dirty="0"/>
                        <a:t>why(1,2)</a:t>
                      </a:r>
                    </a:p>
                  </a:txBody>
                  <a:tcPr/>
                </a:tc>
                <a:tc>
                  <a:txBody>
                    <a:bodyPr/>
                    <a:lstStyle/>
                    <a:p>
                      <a:r>
                        <a:rPr lang="en-US" dirty="0"/>
                        <a:t>why(1,3)</a:t>
                      </a:r>
                    </a:p>
                  </a:txBody>
                  <a:tcPr/>
                </a:tc>
                <a:extLst>
                  <a:ext uri="{0D108BD9-81ED-4DB2-BD59-A6C34878D82A}">
                    <a16:rowId xmlns:a16="http://schemas.microsoft.com/office/drawing/2014/main" val="1055327082"/>
                  </a:ext>
                </a:extLst>
              </a:tr>
              <a:tr h="370840">
                <a:tc>
                  <a:txBody>
                    <a:bodyPr/>
                    <a:lstStyle/>
                    <a:p>
                      <a:r>
                        <a:rPr lang="en-US" dirty="0"/>
                        <a:t>why(2,1)</a:t>
                      </a:r>
                    </a:p>
                  </a:txBody>
                  <a:tcPr/>
                </a:tc>
                <a:tc>
                  <a:txBody>
                    <a:bodyPr/>
                    <a:lstStyle/>
                    <a:p>
                      <a:r>
                        <a:rPr lang="en-US" dirty="0"/>
                        <a:t>why(2,2)</a:t>
                      </a:r>
                    </a:p>
                  </a:txBody>
                  <a:tcPr/>
                </a:tc>
                <a:tc>
                  <a:txBody>
                    <a:bodyPr/>
                    <a:lstStyle/>
                    <a:p>
                      <a:r>
                        <a:rPr lang="en-US" dirty="0"/>
                        <a:t>why(2,3)</a:t>
                      </a:r>
                    </a:p>
                  </a:txBody>
                  <a:tcPr/>
                </a:tc>
                <a:extLst>
                  <a:ext uri="{0D108BD9-81ED-4DB2-BD59-A6C34878D82A}">
                    <a16:rowId xmlns:a16="http://schemas.microsoft.com/office/drawing/2014/main" val="3368351694"/>
                  </a:ext>
                </a:extLst>
              </a:tr>
              <a:tr h="370840">
                <a:tc>
                  <a:txBody>
                    <a:bodyPr/>
                    <a:lstStyle/>
                    <a:p>
                      <a:r>
                        <a:rPr lang="en-US" dirty="0"/>
                        <a:t>why(3,1)</a:t>
                      </a:r>
                    </a:p>
                  </a:txBody>
                  <a:tcPr/>
                </a:tc>
                <a:tc>
                  <a:txBody>
                    <a:bodyPr/>
                    <a:lstStyle/>
                    <a:p>
                      <a:r>
                        <a:rPr lang="en-US" dirty="0"/>
                        <a:t>why(3,2)</a:t>
                      </a:r>
                    </a:p>
                  </a:txBody>
                  <a:tcPr/>
                </a:tc>
                <a:tc>
                  <a:txBody>
                    <a:bodyPr/>
                    <a:lstStyle/>
                    <a:p>
                      <a:r>
                        <a:rPr lang="en-US" dirty="0"/>
                        <a:t>why(3,3)</a:t>
                      </a:r>
                    </a:p>
                  </a:txBody>
                  <a:tcPr/>
                </a:tc>
                <a:extLst>
                  <a:ext uri="{0D108BD9-81ED-4DB2-BD59-A6C34878D82A}">
                    <a16:rowId xmlns:a16="http://schemas.microsoft.com/office/drawing/2014/main" val="1461336736"/>
                  </a:ext>
                </a:extLst>
              </a:tr>
              <a:tr h="370840">
                <a:tc>
                  <a:txBody>
                    <a:bodyPr/>
                    <a:lstStyle/>
                    <a:p>
                      <a:r>
                        <a:rPr lang="en-US" dirty="0"/>
                        <a:t>why(4,1)</a:t>
                      </a:r>
                    </a:p>
                  </a:txBody>
                  <a:tcPr/>
                </a:tc>
                <a:tc>
                  <a:txBody>
                    <a:bodyPr/>
                    <a:lstStyle/>
                    <a:p>
                      <a:r>
                        <a:rPr lang="en-US" dirty="0"/>
                        <a:t>why(4,2)</a:t>
                      </a:r>
                    </a:p>
                  </a:txBody>
                  <a:tcPr/>
                </a:tc>
                <a:tc>
                  <a:txBody>
                    <a:bodyPr/>
                    <a:lstStyle/>
                    <a:p>
                      <a:r>
                        <a:rPr lang="en-US" dirty="0"/>
                        <a:t>why(4,3)</a:t>
                      </a:r>
                    </a:p>
                  </a:txBody>
                  <a:tcPr/>
                </a:tc>
                <a:extLst>
                  <a:ext uri="{0D108BD9-81ED-4DB2-BD59-A6C34878D82A}">
                    <a16:rowId xmlns:a16="http://schemas.microsoft.com/office/drawing/2014/main" val="674801709"/>
                  </a:ext>
                </a:extLst>
              </a:tr>
            </a:tbl>
          </a:graphicData>
        </a:graphic>
      </p:graphicFrame>
      <p:sp>
        <p:nvSpPr>
          <p:cNvPr id="22" name="TextBox 21"/>
          <p:cNvSpPr txBox="1"/>
          <p:nvPr/>
        </p:nvSpPr>
        <p:spPr>
          <a:xfrm>
            <a:off x="4640663" y="190311"/>
            <a:ext cx="686919" cy="369332"/>
          </a:xfrm>
          <a:prstGeom prst="rect">
            <a:avLst/>
          </a:prstGeom>
          <a:noFill/>
        </p:spPr>
        <p:txBody>
          <a:bodyPr wrap="none" rtlCol="0">
            <a:spAutoFit/>
          </a:bodyPr>
          <a:lstStyle/>
          <a:p>
            <a:r>
              <a:rPr lang="en-US" dirty="0"/>
              <a:t>why=</a:t>
            </a:r>
          </a:p>
        </p:txBody>
      </p:sp>
      <p:sp>
        <p:nvSpPr>
          <p:cNvPr id="23" name="Left Bracket 22"/>
          <p:cNvSpPr/>
          <p:nvPr/>
        </p:nvSpPr>
        <p:spPr>
          <a:xfrm>
            <a:off x="5246265" y="172464"/>
            <a:ext cx="151585" cy="156738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ket 23"/>
          <p:cNvSpPr/>
          <p:nvPr/>
        </p:nvSpPr>
        <p:spPr>
          <a:xfrm flipH="1">
            <a:off x="8884941" y="107219"/>
            <a:ext cx="123123" cy="161362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ectangle 24"/>
          <p:cNvSpPr/>
          <p:nvPr/>
        </p:nvSpPr>
        <p:spPr>
          <a:xfrm>
            <a:off x="5290598" y="3568729"/>
            <a:ext cx="3034805" cy="1200329"/>
          </a:xfrm>
          <a:prstGeom prst="rect">
            <a:avLst/>
          </a:prstGeom>
        </p:spPr>
        <p:txBody>
          <a:bodyPr wrap="none">
            <a:spAutoFit/>
          </a:bodyPr>
          <a:lstStyle/>
          <a:p>
            <a:r>
              <a:rPr lang="en-US" dirty="0" err="1"/>
              <a:t>Y_out</a:t>
            </a:r>
            <a:r>
              <a:rPr lang="en-US" dirty="0"/>
              <a:t>(1)        (2)         (3)       (4)</a:t>
            </a:r>
          </a:p>
          <a:p>
            <a:endParaRPr lang="en-US" dirty="0"/>
          </a:p>
          <a:p>
            <a:endParaRPr lang="en-US" dirty="0"/>
          </a:p>
          <a:p>
            <a:endParaRPr lang="en-US" dirty="0"/>
          </a:p>
        </p:txBody>
      </p:sp>
      <p:sp>
        <p:nvSpPr>
          <p:cNvPr id="29" name="Oval 28"/>
          <p:cNvSpPr/>
          <p:nvPr/>
        </p:nvSpPr>
        <p:spPr>
          <a:xfrm>
            <a:off x="5873319" y="4757731"/>
            <a:ext cx="433408" cy="4355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516191" y="4758780"/>
            <a:ext cx="433408" cy="4355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185901" y="4756589"/>
            <a:ext cx="433408" cy="4355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924737" y="4759919"/>
            <a:ext cx="459038" cy="444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29" idx="3"/>
          </p:cNvCxnSpPr>
          <p:nvPr/>
        </p:nvCxnSpPr>
        <p:spPr>
          <a:xfrm flipH="1" flipV="1">
            <a:off x="5936790" y="5129522"/>
            <a:ext cx="369937" cy="508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9" idx="4"/>
          </p:cNvCxnSpPr>
          <p:nvPr/>
        </p:nvCxnSpPr>
        <p:spPr>
          <a:xfrm flipH="1" flipV="1">
            <a:off x="6090023" y="5193311"/>
            <a:ext cx="904355" cy="540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9" idx="5"/>
          </p:cNvCxnSpPr>
          <p:nvPr/>
        </p:nvCxnSpPr>
        <p:spPr>
          <a:xfrm flipH="1" flipV="1">
            <a:off x="6243256" y="5129522"/>
            <a:ext cx="1492037" cy="604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0" idx="5"/>
          </p:cNvCxnSpPr>
          <p:nvPr/>
        </p:nvCxnSpPr>
        <p:spPr>
          <a:xfrm flipH="1" flipV="1">
            <a:off x="6886128" y="5130571"/>
            <a:ext cx="863564" cy="63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30" idx="4"/>
          </p:cNvCxnSpPr>
          <p:nvPr/>
        </p:nvCxnSpPr>
        <p:spPr>
          <a:xfrm flipH="1" flipV="1">
            <a:off x="6732895" y="5194360"/>
            <a:ext cx="288586" cy="539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30" idx="3"/>
          </p:cNvCxnSpPr>
          <p:nvPr/>
        </p:nvCxnSpPr>
        <p:spPr>
          <a:xfrm flipV="1">
            <a:off x="6374392" y="5130571"/>
            <a:ext cx="205270" cy="603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1" idx="3"/>
          </p:cNvCxnSpPr>
          <p:nvPr/>
        </p:nvCxnSpPr>
        <p:spPr>
          <a:xfrm flipV="1">
            <a:off x="6396987" y="5128380"/>
            <a:ext cx="852385" cy="56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7094032" y="5200539"/>
            <a:ext cx="353886" cy="499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31" idx="5"/>
          </p:cNvCxnSpPr>
          <p:nvPr/>
        </p:nvCxnSpPr>
        <p:spPr>
          <a:xfrm flipH="1" flipV="1">
            <a:off x="7555838" y="5128380"/>
            <a:ext cx="152195" cy="605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2" idx="5"/>
          </p:cNvCxnSpPr>
          <p:nvPr/>
        </p:nvCxnSpPr>
        <p:spPr>
          <a:xfrm flipV="1">
            <a:off x="7708033" y="5139222"/>
            <a:ext cx="608517" cy="535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32" idx="4"/>
          </p:cNvCxnSpPr>
          <p:nvPr/>
        </p:nvCxnSpPr>
        <p:spPr>
          <a:xfrm flipV="1">
            <a:off x="7041737" y="5204300"/>
            <a:ext cx="1112519" cy="493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6445381" y="5138582"/>
            <a:ext cx="1574814" cy="549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2" idx="0"/>
          </p:cNvCxnSpPr>
          <p:nvPr/>
        </p:nvCxnSpPr>
        <p:spPr>
          <a:xfrm flipH="1" flipV="1">
            <a:off x="8061239" y="4249349"/>
            <a:ext cx="93017" cy="510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31" idx="0"/>
          </p:cNvCxnSpPr>
          <p:nvPr/>
        </p:nvCxnSpPr>
        <p:spPr>
          <a:xfrm flipV="1">
            <a:off x="7402605" y="4226339"/>
            <a:ext cx="15762" cy="53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30" idx="0"/>
          </p:cNvCxnSpPr>
          <p:nvPr/>
        </p:nvCxnSpPr>
        <p:spPr>
          <a:xfrm flipV="1">
            <a:off x="6732895" y="4223729"/>
            <a:ext cx="0" cy="53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6118734" y="4249349"/>
            <a:ext cx="0" cy="53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498303" y="6014864"/>
            <a:ext cx="852868" cy="461665"/>
          </a:xfrm>
          <a:prstGeom prst="rect">
            <a:avLst/>
          </a:prstGeom>
          <a:noFill/>
        </p:spPr>
        <p:txBody>
          <a:bodyPr wrap="square" rtlCol="0">
            <a:spAutoFit/>
          </a:bodyPr>
          <a:lstStyle/>
          <a:p>
            <a:r>
              <a:rPr lang="en-US" sz="2400" dirty="0" err="1"/>
              <a:t>h</a:t>
            </a:r>
            <a:r>
              <a:rPr lang="en-US" sz="2400" baseline="-25000" dirty="0" err="1"/>
              <a:t>t</a:t>
            </a:r>
            <a:r>
              <a:rPr lang="en-US" sz="2400" dirty="0"/>
              <a:t>(3)</a:t>
            </a:r>
          </a:p>
        </p:txBody>
      </p:sp>
      <p:sp>
        <p:nvSpPr>
          <p:cNvPr id="44" name="TextBox 43"/>
          <p:cNvSpPr txBox="1"/>
          <p:nvPr/>
        </p:nvSpPr>
        <p:spPr>
          <a:xfrm flipH="1">
            <a:off x="207732" y="591634"/>
            <a:ext cx="4516667" cy="369332"/>
          </a:xfrm>
          <a:prstGeom prst="rect">
            <a:avLst/>
          </a:prstGeom>
          <a:solidFill>
            <a:srgbClr val="92D050"/>
          </a:solidFill>
          <a:ln>
            <a:solidFill>
              <a:schemeClr val="accent1">
                <a:shade val="50000"/>
              </a:schemeClr>
            </a:solidFill>
          </a:ln>
        </p:spPr>
        <p:txBody>
          <a:bodyPr wrap="square" rtlCol="0">
            <a:spAutoFit/>
          </a:bodyPr>
          <a:lstStyle/>
          <a:p>
            <a:r>
              <a:rPr lang="en-US" dirty="0">
                <a:solidFill>
                  <a:srgbClr val="FF0000"/>
                </a:solidFill>
              </a:rPr>
              <a:t>Ans. For Ex.1b</a:t>
            </a:r>
            <a:endParaRPr lang="en-US" dirty="0"/>
          </a:p>
        </p:txBody>
      </p:sp>
      <p:sp>
        <p:nvSpPr>
          <p:cNvPr id="46" name="TextBox 45"/>
          <p:cNvSpPr txBox="1"/>
          <p:nvPr/>
        </p:nvSpPr>
        <p:spPr>
          <a:xfrm flipH="1">
            <a:off x="207732" y="83252"/>
            <a:ext cx="4432931" cy="369332"/>
          </a:xfrm>
          <a:prstGeom prst="rect">
            <a:avLst/>
          </a:prstGeom>
          <a:solidFill>
            <a:srgbClr val="FFC000"/>
          </a:solidFill>
          <a:ln>
            <a:solidFill>
              <a:schemeClr val="accent1">
                <a:shade val="50000"/>
              </a:schemeClr>
            </a:solidFill>
          </a:ln>
        </p:spPr>
        <p:txBody>
          <a:bodyPr wrap="square" rtlCol="0">
            <a:spAutoFit/>
          </a:bodyPr>
          <a:lstStyle/>
          <a:p>
            <a:r>
              <a:rPr lang="en-US" dirty="0">
                <a:solidFill>
                  <a:srgbClr val="FF0000"/>
                </a:solidFill>
              </a:rPr>
              <a:t>Recall </a:t>
            </a:r>
            <a:r>
              <a:rPr lang="en-US" dirty="0" err="1">
                <a:solidFill>
                  <a:srgbClr val="FF0000"/>
                </a:solidFill>
              </a:rPr>
              <a:t>ht</a:t>
            </a:r>
            <a:r>
              <a:rPr lang="en-US" dirty="0">
                <a:solidFill>
                  <a:srgbClr val="FF0000"/>
                </a:solidFill>
              </a:rPr>
              <a:t>(:,2)=[0.7018  ;  0.9329;   0.9027]</a:t>
            </a:r>
            <a:endParaRPr lang="en-US" dirty="0"/>
          </a:p>
        </p:txBody>
      </p:sp>
    </p:spTree>
    <p:extLst>
      <p:ext uri="{BB962C8B-B14F-4D97-AF65-F5344CB8AC3E}">
        <p14:creationId xmlns:p14="http://schemas.microsoft.com/office/powerpoint/2010/main" val="128511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Introduction</a:t>
            </a:r>
          </a:p>
          <a:p>
            <a:r>
              <a:rPr lang="en-US" dirty="0"/>
              <a:t>Concept of RNN (</a:t>
            </a:r>
            <a:r>
              <a:rPr lang="en-US" u="sng" dirty="0">
                <a:hlinkClick r:id="rId2"/>
              </a:rPr>
              <a:t>Recurrent neural network</a:t>
            </a:r>
            <a:r>
              <a:rPr lang="en-US" dirty="0"/>
              <a:t>) ?</a:t>
            </a:r>
          </a:p>
          <a:p>
            <a:r>
              <a:rPr lang="en-US" dirty="0"/>
              <a:t>The Gradient vanishing problem</a:t>
            </a:r>
          </a:p>
          <a:p>
            <a:r>
              <a:rPr lang="en-US" dirty="0"/>
              <a:t>LSTM theory and concept</a:t>
            </a:r>
          </a:p>
          <a:p>
            <a:r>
              <a:rPr lang="en-US" dirty="0"/>
              <a:t>LSTM Numerical example</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2</a:t>
            </a:fld>
            <a:endParaRPr lang="en-US"/>
          </a:p>
        </p:txBody>
      </p:sp>
    </p:spTree>
    <p:extLst>
      <p:ext uri="{BB962C8B-B14F-4D97-AF65-F5344CB8AC3E}">
        <p14:creationId xmlns:p14="http://schemas.microsoft.com/office/powerpoint/2010/main" val="2153243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225" y="290377"/>
            <a:ext cx="8001000" cy="1289241"/>
          </a:xfrm>
        </p:spPr>
        <p:txBody>
          <a:bodyPr>
            <a:noAutofit/>
          </a:bodyPr>
          <a:lstStyle/>
          <a:p>
            <a:pPr algn="l"/>
            <a:r>
              <a:rPr lang="en-US" sz="2400" dirty="0"/>
              <a:t>After </a:t>
            </a:r>
            <a:r>
              <a:rPr lang="en-US" sz="2400" dirty="0" err="1"/>
              <a:t>y_out</a:t>
            </a:r>
            <a:r>
              <a:rPr lang="en-US" sz="2400" dirty="0"/>
              <a:t> is </a:t>
            </a:r>
            <a:r>
              <a:rPr lang="en-US" sz="2400" dirty="0" err="1"/>
              <a:t>is</a:t>
            </a:r>
            <a:r>
              <a:rPr lang="en-US" sz="2400" dirty="0"/>
              <a:t> found , find </a:t>
            </a:r>
            <a:r>
              <a:rPr lang="en-US" sz="2400" dirty="0" err="1"/>
              <a:t>softmax_y_out</a:t>
            </a:r>
            <a:r>
              <a:rPr lang="en-US" sz="2400" dirty="0"/>
              <a:t> </a:t>
            </a:r>
            <a:br>
              <a:rPr lang="en-US" sz="2400" dirty="0"/>
            </a:br>
            <a:r>
              <a:rPr lang="en-US" sz="2400" dirty="0"/>
              <a:t>Look at the </a:t>
            </a:r>
            <a:r>
              <a:rPr lang="en-US" sz="2400" dirty="0" err="1"/>
              <a:t>softmax</a:t>
            </a:r>
            <a:r>
              <a:rPr lang="en-US" sz="2400" dirty="0"/>
              <a:t> output module</a:t>
            </a:r>
            <a:br>
              <a:rPr lang="en-US" sz="2400" dirty="0"/>
            </a:br>
            <a:r>
              <a:rPr lang="en-US" sz="2400" dirty="0"/>
              <a:t>it transforms </a:t>
            </a:r>
            <a:r>
              <a:rPr lang="en-US" sz="2400" dirty="0" err="1"/>
              <a:t>y_out</a:t>
            </a:r>
            <a:r>
              <a:rPr lang="en-US" sz="2400" dirty="0"/>
              <a:t>() to </a:t>
            </a:r>
            <a:r>
              <a:rPr lang="en-US" sz="2400" dirty="0" err="1"/>
              <a:t>softmax_y_out</a:t>
            </a:r>
            <a:r>
              <a:rPr lang="en-US" sz="2400" dirty="0"/>
              <a:t>()</a:t>
            </a:r>
            <a:br>
              <a:rPr lang="en-US" sz="2400" dirty="0"/>
            </a:br>
            <a:endParaRPr lang="en-US" sz="2400" dirty="0"/>
          </a:p>
        </p:txBody>
      </p:sp>
      <p:sp>
        <p:nvSpPr>
          <p:cNvPr id="3" name="Content Placeholder 2"/>
          <p:cNvSpPr>
            <a:spLocks noGrp="1"/>
          </p:cNvSpPr>
          <p:nvPr>
            <p:ph idx="1"/>
          </p:nvPr>
        </p:nvSpPr>
        <p:spPr>
          <a:xfrm>
            <a:off x="197965" y="1909252"/>
            <a:ext cx="4216760" cy="3921107"/>
          </a:xfrm>
        </p:spPr>
        <p:txBody>
          <a:bodyPr>
            <a:noAutofit/>
          </a:bodyPr>
          <a:lstStyle/>
          <a:p>
            <a:r>
              <a:rPr lang="en-US" sz="1800" dirty="0">
                <a:solidFill>
                  <a:srgbClr val="000000"/>
                </a:solidFill>
                <a:latin typeface="Courier New" panose="02070309020205020404" pitchFamily="49" charset="0"/>
              </a:rPr>
              <a:t>A1=</a:t>
            </a:r>
            <a:r>
              <a:rPr lang="en-US" sz="1800" dirty="0" err="1">
                <a:solidFill>
                  <a:srgbClr val="000000"/>
                </a:solidFill>
                <a:latin typeface="Courier New" panose="02070309020205020404" pitchFamily="49" charset="0"/>
              </a:rPr>
              <a:t>exp</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y_out</a:t>
            </a:r>
            <a:r>
              <a:rPr lang="en-US" sz="1800" dirty="0">
                <a:solidFill>
                  <a:srgbClr val="000000"/>
                </a:solidFill>
                <a:latin typeface="Courier New" panose="02070309020205020404" pitchFamily="49" charset="0"/>
              </a:rPr>
              <a:t>(1))</a:t>
            </a:r>
          </a:p>
          <a:p>
            <a:r>
              <a:rPr lang="en-US" sz="1800" dirty="0">
                <a:solidFill>
                  <a:srgbClr val="000000"/>
                </a:solidFill>
                <a:latin typeface="Courier New" panose="02070309020205020404" pitchFamily="49" charset="0"/>
              </a:rPr>
              <a:t>A2=</a:t>
            </a:r>
            <a:r>
              <a:rPr lang="en-US" sz="1800" dirty="0" err="1">
                <a:solidFill>
                  <a:srgbClr val="000000"/>
                </a:solidFill>
                <a:latin typeface="Courier New" panose="02070309020205020404" pitchFamily="49" charset="0"/>
              </a:rPr>
              <a:t>exp</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y_out</a:t>
            </a:r>
            <a:r>
              <a:rPr lang="en-US" sz="1800" dirty="0">
                <a:solidFill>
                  <a:srgbClr val="000000"/>
                </a:solidFill>
                <a:latin typeface="Courier New" panose="02070309020205020404" pitchFamily="49" charset="0"/>
              </a:rPr>
              <a:t>(2))</a:t>
            </a:r>
          </a:p>
          <a:p>
            <a:r>
              <a:rPr lang="en-US" sz="1800" dirty="0">
                <a:solidFill>
                  <a:srgbClr val="000000"/>
                </a:solidFill>
                <a:latin typeface="Courier New" panose="02070309020205020404" pitchFamily="49" charset="0"/>
              </a:rPr>
              <a:t>A3=</a:t>
            </a:r>
            <a:r>
              <a:rPr lang="en-US" sz="1800" dirty="0" err="1">
                <a:solidFill>
                  <a:srgbClr val="000000"/>
                </a:solidFill>
                <a:latin typeface="Courier New" panose="02070309020205020404" pitchFamily="49" charset="0"/>
              </a:rPr>
              <a:t>exp</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y_out</a:t>
            </a:r>
            <a:r>
              <a:rPr lang="en-US" sz="1800" dirty="0">
                <a:solidFill>
                  <a:srgbClr val="000000"/>
                </a:solidFill>
                <a:latin typeface="Courier New" panose="02070309020205020404" pitchFamily="49" charset="0"/>
              </a:rPr>
              <a:t>(3))</a:t>
            </a:r>
          </a:p>
          <a:p>
            <a:r>
              <a:rPr lang="en-US" sz="1800" dirty="0">
                <a:solidFill>
                  <a:srgbClr val="000000"/>
                </a:solidFill>
                <a:latin typeface="Courier New" panose="02070309020205020404" pitchFamily="49" charset="0"/>
              </a:rPr>
              <a:t>A4=</a:t>
            </a:r>
            <a:r>
              <a:rPr lang="en-US" sz="1800" dirty="0" err="1">
                <a:solidFill>
                  <a:srgbClr val="000000"/>
                </a:solidFill>
                <a:latin typeface="Courier New" panose="02070309020205020404" pitchFamily="49" charset="0"/>
              </a:rPr>
              <a:t>exp</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y_out</a:t>
            </a:r>
            <a:r>
              <a:rPr lang="en-US" sz="1800" dirty="0">
                <a:solidFill>
                  <a:srgbClr val="000000"/>
                </a:solidFill>
                <a:latin typeface="Courier New" panose="02070309020205020404" pitchFamily="49" charset="0"/>
              </a:rPr>
              <a:t>(4))</a:t>
            </a:r>
          </a:p>
          <a:p>
            <a:r>
              <a:rPr lang="en-US" sz="1800" dirty="0">
                <a:solidFill>
                  <a:srgbClr val="000000"/>
                </a:solidFill>
                <a:latin typeface="Courier New" panose="02070309020205020404" pitchFamily="49" charset="0"/>
              </a:rPr>
              <a:t>Tot=A1+A2+A3+A4</a:t>
            </a:r>
          </a:p>
          <a:p>
            <a:r>
              <a:rPr lang="en-US" sz="1800" dirty="0" err="1">
                <a:solidFill>
                  <a:srgbClr val="000000"/>
                </a:solidFill>
                <a:latin typeface="Courier New" panose="02070309020205020404" pitchFamily="49" charset="0"/>
              </a:rPr>
              <a:t>Softmax_y_out</a:t>
            </a:r>
            <a:r>
              <a:rPr lang="en-US" sz="1800" dirty="0">
                <a:solidFill>
                  <a:srgbClr val="000000"/>
                </a:solidFill>
                <a:latin typeface="Courier New" panose="02070309020205020404" pitchFamily="49" charset="0"/>
              </a:rPr>
              <a:t>(1)=A1/Tot</a:t>
            </a:r>
          </a:p>
          <a:p>
            <a:r>
              <a:rPr lang="en-US" sz="1800" dirty="0" err="1">
                <a:solidFill>
                  <a:srgbClr val="000000"/>
                </a:solidFill>
                <a:latin typeface="Courier New" panose="02070309020205020404" pitchFamily="49" charset="0"/>
              </a:rPr>
              <a:t>Softmax_y_out</a:t>
            </a:r>
            <a:r>
              <a:rPr lang="en-US" sz="1800" dirty="0">
                <a:solidFill>
                  <a:srgbClr val="000000"/>
                </a:solidFill>
                <a:latin typeface="Courier New" panose="02070309020205020404" pitchFamily="49" charset="0"/>
              </a:rPr>
              <a:t>(2)=A2/Tot</a:t>
            </a:r>
          </a:p>
          <a:p>
            <a:r>
              <a:rPr lang="en-US" sz="1800" dirty="0" err="1">
                <a:solidFill>
                  <a:srgbClr val="000000"/>
                </a:solidFill>
                <a:latin typeface="Courier New" panose="02070309020205020404" pitchFamily="49" charset="0"/>
              </a:rPr>
              <a:t>Softmax_y_out</a:t>
            </a:r>
            <a:r>
              <a:rPr lang="en-US" sz="1800" dirty="0">
                <a:solidFill>
                  <a:srgbClr val="000000"/>
                </a:solidFill>
                <a:latin typeface="Courier New" panose="02070309020205020404" pitchFamily="49" charset="0"/>
              </a:rPr>
              <a:t>(3)=A3/Tot</a:t>
            </a:r>
          </a:p>
          <a:p>
            <a:r>
              <a:rPr lang="en-US" sz="1800" dirty="0" err="1">
                <a:solidFill>
                  <a:srgbClr val="000000"/>
                </a:solidFill>
                <a:latin typeface="Courier New" panose="02070309020205020404" pitchFamily="49" charset="0"/>
              </a:rPr>
              <a:t>Softmax_y_out</a:t>
            </a:r>
            <a:r>
              <a:rPr lang="en-US" sz="1800" dirty="0">
                <a:solidFill>
                  <a:srgbClr val="000000"/>
                </a:solidFill>
                <a:latin typeface="Courier New" panose="02070309020205020404" pitchFamily="49" charset="0"/>
              </a:rPr>
              <a:t>(4)=A4/Tot</a:t>
            </a:r>
          </a:p>
          <a:p>
            <a:r>
              <a:rPr lang="en-US" sz="2400" dirty="0">
                <a:solidFill>
                  <a:srgbClr val="FF0000"/>
                </a:solidFill>
                <a:latin typeface="Times New Roman" panose="02020603050405020304" pitchFamily="18" charset="0"/>
                <a:cs typeface="Times New Roman" panose="02020603050405020304" pitchFamily="18" charset="0"/>
              </a:rPr>
              <a:t>This stage is to make sure each </a:t>
            </a:r>
            <a:r>
              <a:rPr lang="en-US" sz="2400" dirty="0" err="1">
                <a:solidFill>
                  <a:srgbClr val="FF0000"/>
                </a:solidFill>
                <a:latin typeface="Times New Roman" panose="02020603050405020304" pitchFamily="18" charset="0"/>
                <a:cs typeface="Times New Roman" panose="02020603050405020304" pitchFamily="18" charset="0"/>
              </a:rPr>
              <a:t>softmax_y_out</a:t>
            </a:r>
            <a:r>
              <a:rPr lang="en-US" sz="2400" dirty="0">
                <a:solidFill>
                  <a:srgbClr val="FF0000"/>
                </a:solidFill>
                <a:latin typeface="Times New Roman" panose="02020603050405020304" pitchFamily="18" charset="0"/>
                <a:cs typeface="Times New Roman" panose="02020603050405020304" pitchFamily="18" charset="0"/>
              </a:rPr>
              <a:t> is a probability measurement( from 0 to 1) and sum all=1</a:t>
            </a:r>
          </a:p>
          <a:p>
            <a:endParaRPr lang="en-US" sz="1800" dirty="0">
              <a:solidFill>
                <a:srgbClr val="00000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a:xfrm>
            <a:off x="6580190" y="6193186"/>
            <a:ext cx="2133600" cy="365125"/>
          </a:xfrm>
        </p:spPr>
        <p:txBody>
          <a:bodyPr/>
          <a:lstStyle/>
          <a:p>
            <a:fld id="{7C12A529-2220-4038-9210-A21DB7BAEFCE}" type="slidenum">
              <a:rPr lang="en-US" smtClean="0"/>
              <a:t>20</a:t>
            </a:fld>
            <a:endParaRPr lang="en-US" dirty="0"/>
          </a:p>
        </p:txBody>
      </p:sp>
      <p:sp>
        <p:nvSpPr>
          <p:cNvPr id="7" name="Rectangle 6"/>
          <p:cNvSpPr/>
          <p:nvPr/>
        </p:nvSpPr>
        <p:spPr>
          <a:xfrm>
            <a:off x="5547380" y="3878093"/>
            <a:ext cx="3272419" cy="15078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5982672" y="3542483"/>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702828" y="3531224"/>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291862" y="5340033"/>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957476" y="5326684"/>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708896" y="5326684"/>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16054" y="5663411"/>
            <a:ext cx="899757" cy="461665"/>
          </a:xfrm>
          <a:prstGeom prst="rect">
            <a:avLst/>
          </a:prstGeom>
          <a:noFill/>
        </p:spPr>
        <p:txBody>
          <a:bodyPr wrap="square" rtlCol="0">
            <a:spAutoFit/>
          </a:bodyPr>
          <a:lstStyle/>
          <a:p>
            <a:r>
              <a:rPr lang="en-US" sz="2400" dirty="0" err="1"/>
              <a:t>h</a:t>
            </a:r>
            <a:r>
              <a:rPr lang="en-US" sz="2400" baseline="-25000" dirty="0" err="1"/>
              <a:t>t</a:t>
            </a:r>
            <a:r>
              <a:rPr lang="en-US" sz="2400" dirty="0"/>
              <a:t>(1)</a:t>
            </a:r>
          </a:p>
        </p:txBody>
      </p:sp>
      <p:sp>
        <p:nvSpPr>
          <p:cNvPr id="14" name="TextBox 13"/>
          <p:cNvSpPr txBox="1"/>
          <p:nvPr/>
        </p:nvSpPr>
        <p:spPr>
          <a:xfrm>
            <a:off x="6580190" y="5666699"/>
            <a:ext cx="852868" cy="461665"/>
          </a:xfrm>
          <a:prstGeom prst="rect">
            <a:avLst/>
          </a:prstGeom>
          <a:noFill/>
        </p:spPr>
        <p:txBody>
          <a:bodyPr wrap="square" rtlCol="0">
            <a:spAutoFit/>
          </a:bodyPr>
          <a:lstStyle/>
          <a:p>
            <a:r>
              <a:rPr lang="en-US" sz="2400" dirty="0" err="1"/>
              <a:t>h</a:t>
            </a:r>
            <a:r>
              <a:rPr lang="en-US" sz="2400" baseline="-25000" dirty="0" err="1"/>
              <a:t>t</a:t>
            </a:r>
            <a:r>
              <a:rPr lang="en-US" sz="2400" dirty="0"/>
              <a:t>(2)</a:t>
            </a:r>
          </a:p>
        </p:txBody>
      </p:sp>
      <p:cxnSp>
        <p:nvCxnSpPr>
          <p:cNvPr id="15" name="Straight Arrow Connector 14"/>
          <p:cNvCxnSpPr/>
          <p:nvPr/>
        </p:nvCxnSpPr>
        <p:spPr>
          <a:xfrm flipV="1">
            <a:off x="8028711" y="3531224"/>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403647" y="3542483"/>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59157" y="3851456"/>
            <a:ext cx="1292089" cy="1477328"/>
          </a:xfrm>
          <a:prstGeom prst="rect">
            <a:avLst/>
          </a:prstGeom>
          <a:noFill/>
        </p:spPr>
        <p:txBody>
          <a:bodyPr wrap="square" rtlCol="0">
            <a:spAutoFit/>
          </a:bodyPr>
          <a:lstStyle/>
          <a:p>
            <a:r>
              <a:rPr lang="en-US" dirty="0"/>
              <a:t>(This output network requires </a:t>
            </a:r>
          </a:p>
          <a:p>
            <a:r>
              <a:rPr lang="en-US" dirty="0"/>
              <a:t>no bias)</a:t>
            </a:r>
          </a:p>
        </p:txBody>
      </p:sp>
      <p:sp>
        <p:nvSpPr>
          <p:cNvPr id="25" name="Rectangle 24"/>
          <p:cNvSpPr/>
          <p:nvPr/>
        </p:nvSpPr>
        <p:spPr>
          <a:xfrm>
            <a:off x="5062676" y="3514867"/>
            <a:ext cx="3087705" cy="1200329"/>
          </a:xfrm>
          <a:prstGeom prst="rect">
            <a:avLst/>
          </a:prstGeom>
        </p:spPr>
        <p:txBody>
          <a:bodyPr wrap="none">
            <a:spAutoFit/>
          </a:bodyPr>
          <a:lstStyle/>
          <a:p>
            <a:r>
              <a:rPr lang="en-US" dirty="0" err="1"/>
              <a:t>Y_out</a:t>
            </a:r>
            <a:r>
              <a:rPr lang="en-US" dirty="0"/>
              <a:t>(1)        (2)         (3)        (4)</a:t>
            </a:r>
          </a:p>
          <a:p>
            <a:endParaRPr lang="en-US" dirty="0"/>
          </a:p>
          <a:p>
            <a:endParaRPr lang="en-US" dirty="0"/>
          </a:p>
          <a:p>
            <a:endParaRPr lang="en-US" dirty="0"/>
          </a:p>
        </p:txBody>
      </p:sp>
      <p:sp>
        <p:nvSpPr>
          <p:cNvPr id="29" name="Oval 28"/>
          <p:cNvSpPr/>
          <p:nvPr/>
        </p:nvSpPr>
        <p:spPr>
          <a:xfrm>
            <a:off x="5832524" y="4409484"/>
            <a:ext cx="433408" cy="4355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475396" y="4410533"/>
            <a:ext cx="433408" cy="4355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145106" y="4408342"/>
            <a:ext cx="433408" cy="4355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883942" y="4411672"/>
            <a:ext cx="459038" cy="444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29" idx="3"/>
          </p:cNvCxnSpPr>
          <p:nvPr/>
        </p:nvCxnSpPr>
        <p:spPr>
          <a:xfrm flipH="1" flipV="1">
            <a:off x="5895995" y="4781275"/>
            <a:ext cx="369937" cy="508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9" idx="4"/>
          </p:cNvCxnSpPr>
          <p:nvPr/>
        </p:nvCxnSpPr>
        <p:spPr>
          <a:xfrm flipH="1" flipV="1">
            <a:off x="6049228" y="4845064"/>
            <a:ext cx="904355" cy="540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9" idx="5"/>
          </p:cNvCxnSpPr>
          <p:nvPr/>
        </p:nvCxnSpPr>
        <p:spPr>
          <a:xfrm flipH="1" flipV="1">
            <a:off x="6202461" y="4781275"/>
            <a:ext cx="1492037" cy="604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0" idx="5"/>
          </p:cNvCxnSpPr>
          <p:nvPr/>
        </p:nvCxnSpPr>
        <p:spPr>
          <a:xfrm flipH="1" flipV="1">
            <a:off x="6845333" y="4782324"/>
            <a:ext cx="863564" cy="63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30" idx="4"/>
          </p:cNvCxnSpPr>
          <p:nvPr/>
        </p:nvCxnSpPr>
        <p:spPr>
          <a:xfrm flipH="1" flipV="1">
            <a:off x="6692100" y="4846113"/>
            <a:ext cx="288586" cy="539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30" idx="3"/>
          </p:cNvCxnSpPr>
          <p:nvPr/>
        </p:nvCxnSpPr>
        <p:spPr>
          <a:xfrm flipV="1">
            <a:off x="6333597" y="4782324"/>
            <a:ext cx="205270" cy="603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1" idx="3"/>
          </p:cNvCxnSpPr>
          <p:nvPr/>
        </p:nvCxnSpPr>
        <p:spPr>
          <a:xfrm flipV="1">
            <a:off x="6356192" y="4780133"/>
            <a:ext cx="852385" cy="56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7053237" y="4852292"/>
            <a:ext cx="353886" cy="499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31" idx="5"/>
          </p:cNvCxnSpPr>
          <p:nvPr/>
        </p:nvCxnSpPr>
        <p:spPr>
          <a:xfrm flipH="1" flipV="1">
            <a:off x="7515043" y="4780133"/>
            <a:ext cx="152195" cy="605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2" idx="5"/>
          </p:cNvCxnSpPr>
          <p:nvPr/>
        </p:nvCxnSpPr>
        <p:spPr>
          <a:xfrm flipV="1">
            <a:off x="7667238" y="4790975"/>
            <a:ext cx="608517" cy="535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056325" y="4857075"/>
            <a:ext cx="1112519" cy="493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6404586" y="4790335"/>
            <a:ext cx="1574814" cy="549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2" idx="0"/>
          </p:cNvCxnSpPr>
          <p:nvPr/>
        </p:nvCxnSpPr>
        <p:spPr>
          <a:xfrm flipH="1" flipV="1">
            <a:off x="8020444" y="3901102"/>
            <a:ext cx="93017" cy="510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31" idx="0"/>
          </p:cNvCxnSpPr>
          <p:nvPr/>
        </p:nvCxnSpPr>
        <p:spPr>
          <a:xfrm flipV="1">
            <a:off x="7361810" y="3878092"/>
            <a:ext cx="15762" cy="53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30" idx="0"/>
          </p:cNvCxnSpPr>
          <p:nvPr/>
        </p:nvCxnSpPr>
        <p:spPr>
          <a:xfrm flipV="1">
            <a:off x="6692100" y="3875482"/>
            <a:ext cx="0" cy="53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6077939" y="3901102"/>
            <a:ext cx="0" cy="53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457508" y="5666617"/>
            <a:ext cx="852868" cy="461665"/>
          </a:xfrm>
          <a:prstGeom prst="rect">
            <a:avLst/>
          </a:prstGeom>
          <a:noFill/>
        </p:spPr>
        <p:txBody>
          <a:bodyPr wrap="square" rtlCol="0">
            <a:spAutoFit/>
          </a:bodyPr>
          <a:lstStyle/>
          <a:p>
            <a:r>
              <a:rPr lang="en-US" sz="2400" dirty="0" err="1"/>
              <a:t>h</a:t>
            </a:r>
            <a:r>
              <a:rPr lang="en-US" sz="2400" baseline="-25000" dirty="0" err="1"/>
              <a:t>t</a:t>
            </a:r>
            <a:r>
              <a:rPr lang="en-US" sz="2400" dirty="0"/>
              <a:t>(3)</a:t>
            </a:r>
          </a:p>
        </p:txBody>
      </p:sp>
      <p:graphicFrame>
        <p:nvGraphicFramePr>
          <p:cNvPr id="97" name="Object 96"/>
          <p:cNvGraphicFramePr>
            <a:graphicFrameLocks noChangeAspect="1"/>
          </p:cNvGraphicFramePr>
          <p:nvPr/>
        </p:nvGraphicFramePr>
        <p:xfrm>
          <a:off x="5351138" y="2217872"/>
          <a:ext cx="3587935" cy="1289241"/>
        </p:xfrm>
        <a:graphic>
          <a:graphicData uri="http://schemas.openxmlformats.org/presentationml/2006/ole">
            <mc:AlternateContent xmlns:mc="http://schemas.openxmlformats.org/markup-compatibility/2006">
              <mc:Choice xmlns:v="urn:schemas-microsoft-com:vml" Requires="v">
                <p:oleObj spid="_x0000_s22544" name="Equation" r:id="rId3" imgW="2336760" imgH="838080" progId="Equation.3">
                  <p:embed/>
                </p:oleObj>
              </mc:Choice>
              <mc:Fallback>
                <p:oleObj name="Equation" r:id="rId3" imgW="2336760" imgH="838080" progId="Equation.3">
                  <p:embed/>
                  <p:pic>
                    <p:nvPicPr>
                      <p:cNvPr id="97" name="Object 96"/>
                      <p:cNvPicPr/>
                      <p:nvPr/>
                    </p:nvPicPr>
                    <p:blipFill>
                      <a:blip r:embed="rId4"/>
                      <a:stretch>
                        <a:fillRect/>
                      </a:stretch>
                    </p:blipFill>
                    <p:spPr>
                      <a:xfrm>
                        <a:off x="5351138" y="2217872"/>
                        <a:ext cx="3587935" cy="1289241"/>
                      </a:xfrm>
                      <a:prstGeom prst="rect">
                        <a:avLst/>
                      </a:prstGeom>
                      <a:ln>
                        <a:solidFill>
                          <a:schemeClr val="accent1">
                            <a:shade val="50000"/>
                          </a:schemeClr>
                        </a:solidFill>
                      </a:ln>
                    </p:spPr>
                  </p:pic>
                </p:oleObj>
              </mc:Fallback>
            </mc:AlternateContent>
          </a:graphicData>
        </a:graphic>
      </p:graphicFrame>
      <p:cxnSp>
        <p:nvCxnSpPr>
          <p:cNvPr id="98" name="Straight Arrow Connector 97"/>
          <p:cNvCxnSpPr/>
          <p:nvPr/>
        </p:nvCxnSpPr>
        <p:spPr>
          <a:xfrm flipV="1">
            <a:off x="5924642" y="1877132"/>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6644798" y="1865873"/>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7970681" y="1865873"/>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7345617" y="1877132"/>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592100" y="1658102"/>
            <a:ext cx="4830924" cy="369332"/>
          </a:xfrm>
          <a:prstGeom prst="rect">
            <a:avLst/>
          </a:prstGeom>
          <a:noFill/>
        </p:spPr>
        <p:txBody>
          <a:bodyPr wrap="square" rtlCol="0">
            <a:spAutoFit/>
          </a:bodyPr>
          <a:lstStyle/>
          <a:p>
            <a:r>
              <a:rPr lang="en-US" dirty="0" err="1">
                <a:solidFill>
                  <a:srgbClr val="000000"/>
                </a:solidFill>
                <a:latin typeface="Courier New" panose="02070309020205020404" pitchFamily="49" charset="0"/>
              </a:rPr>
              <a:t>Softmax_y_out</a:t>
            </a:r>
            <a:r>
              <a:rPr lang="en-US" dirty="0">
                <a:solidFill>
                  <a:srgbClr val="000000"/>
                </a:solidFill>
                <a:latin typeface="Courier New" panose="02070309020205020404" pitchFamily="49" charset="0"/>
              </a:rPr>
              <a:t>(1)  (2)   (3)  (4)</a:t>
            </a:r>
          </a:p>
        </p:txBody>
      </p:sp>
      <p:sp>
        <p:nvSpPr>
          <p:cNvPr id="104" name="Rounded Rectangle 103"/>
          <p:cNvSpPr/>
          <p:nvPr/>
        </p:nvSpPr>
        <p:spPr>
          <a:xfrm>
            <a:off x="4559157" y="3836025"/>
            <a:ext cx="4495800" cy="2295546"/>
          </a:xfrm>
          <a:prstGeom prst="roundRect">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25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310108"/>
            <a:ext cx="8229600" cy="430084"/>
          </a:xfrm>
        </p:spPr>
        <p:txBody>
          <a:bodyPr>
            <a:noAutofit/>
          </a:bodyPr>
          <a:lstStyle/>
          <a:p>
            <a:r>
              <a:rPr lang="en-US" sz="3200" dirty="0">
                <a:solidFill>
                  <a:srgbClr val="FF0000"/>
                </a:solidFill>
              </a:rPr>
              <a:t>Explanation of how to get </a:t>
            </a:r>
            <a:r>
              <a:rPr lang="en-US" sz="3200" dirty="0" err="1">
                <a:solidFill>
                  <a:srgbClr val="FF0000"/>
                </a:solidFill>
              </a:rPr>
              <a:t>y_out</a:t>
            </a:r>
            <a:br>
              <a:rPr lang="en-US" sz="3200" dirty="0">
                <a:solidFill>
                  <a:srgbClr val="FF0000"/>
                </a:solidFill>
              </a:rPr>
            </a:br>
            <a:endParaRPr lang="en-US" sz="3200" dirty="0"/>
          </a:p>
        </p:txBody>
      </p:sp>
      <p:sp>
        <p:nvSpPr>
          <p:cNvPr id="8" name="Content Placeholder 7"/>
          <p:cNvSpPr>
            <a:spLocks noGrp="1"/>
          </p:cNvSpPr>
          <p:nvPr>
            <p:ph idx="1"/>
          </p:nvPr>
        </p:nvSpPr>
        <p:spPr>
          <a:xfrm>
            <a:off x="146756" y="1338211"/>
            <a:ext cx="4457610" cy="5209682"/>
          </a:xfrm>
          <a:ln>
            <a:noFill/>
          </a:ln>
        </p:spPr>
        <p:txBody>
          <a:bodyPr>
            <a:noAutofit/>
          </a:bodyPr>
          <a:lstStyle/>
          <a:p>
            <a:r>
              <a:rPr lang="en-US" sz="1800" dirty="0">
                <a:solidFill>
                  <a:srgbClr val="7030A0"/>
                </a:solidFill>
              </a:rPr>
              <a:t>%</a:t>
            </a:r>
            <a:r>
              <a:rPr lang="en-US" sz="1800" dirty="0" err="1">
                <a:solidFill>
                  <a:srgbClr val="7030A0"/>
                </a:solidFill>
              </a:rPr>
              <a:t>ht</a:t>
            </a:r>
            <a:r>
              <a:rPr lang="en-US" sz="1800" dirty="0">
                <a:solidFill>
                  <a:srgbClr val="7030A0"/>
                </a:solidFill>
              </a:rPr>
              <a:t>(1,t=2)= 0.7018   %Found in ex.1a</a:t>
            </a:r>
          </a:p>
          <a:p>
            <a:r>
              <a:rPr lang="en-US" sz="1800" dirty="0">
                <a:solidFill>
                  <a:srgbClr val="7030A0"/>
                </a:solidFill>
              </a:rPr>
              <a:t>%</a:t>
            </a:r>
            <a:r>
              <a:rPr lang="en-US" sz="1800" dirty="0" err="1">
                <a:solidFill>
                  <a:srgbClr val="7030A0"/>
                </a:solidFill>
              </a:rPr>
              <a:t>ht</a:t>
            </a:r>
            <a:r>
              <a:rPr lang="en-US" sz="1800" dirty="0">
                <a:solidFill>
                  <a:srgbClr val="7030A0"/>
                </a:solidFill>
              </a:rPr>
              <a:t>(2,t=2)= 0.9329</a:t>
            </a:r>
          </a:p>
          <a:p>
            <a:r>
              <a:rPr lang="en-US" sz="1800" dirty="0">
                <a:solidFill>
                  <a:srgbClr val="7030A0"/>
                </a:solidFill>
              </a:rPr>
              <a:t>%</a:t>
            </a:r>
            <a:r>
              <a:rPr lang="en-US" sz="1800" dirty="0" err="1">
                <a:solidFill>
                  <a:srgbClr val="7030A0"/>
                </a:solidFill>
              </a:rPr>
              <a:t>ht</a:t>
            </a:r>
            <a:r>
              <a:rPr lang="en-US" sz="1800" dirty="0">
                <a:solidFill>
                  <a:srgbClr val="7030A0"/>
                </a:solidFill>
              </a:rPr>
              <a:t>(3,t=2)= 0.9027</a:t>
            </a:r>
          </a:p>
          <a:p>
            <a:r>
              <a:rPr lang="en-US" sz="1800" dirty="0"/>
              <a:t>why=[</a:t>
            </a:r>
            <a:r>
              <a:rPr lang="en-US" sz="1800" dirty="0">
                <a:solidFill>
                  <a:srgbClr val="0070C0"/>
                </a:solidFill>
              </a:rPr>
              <a:t>0.37 0.97 0.83</a:t>
            </a:r>
          </a:p>
          <a:p>
            <a:r>
              <a:rPr lang="en-US" sz="1800" dirty="0">
                <a:solidFill>
                  <a:srgbClr val="00B050"/>
                </a:solidFill>
              </a:rPr>
              <a:t>          0.39 0.28 0.65</a:t>
            </a:r>
          </a:p>
          <a:p>
            <a:r>
              <a:rPr lang="en-US" sz="1800" dirty="0"/>
              <a:t>         0.64 0.19 0.33</a:t>
            </a:r>
          </a:p>
          <a:p>
            <a:r>
              <a:rPr lang="en-US" sz="1800" dirty="0"/>
              <a:t>          0.91 0.32 0.14];</a:t>
            </a:r>
          </a:p>
          <a:p>
            <a:r>
              <a:rPr lang="en-US" sz="1800" dirty="0" err="1">
                <a:solidFill>
                  <a:srgbClr val="0070C0"/>
                </a:solidFill>
              </a:rPr>
              <a:t>Y_out</a:t>
            </a:r>
            <a:r>
              <a:rPr lang="en-US" sz="1800" dirty="0">
                <a:solidFill>
                  <a:srgbClr val="0070C0"/>
                </a:solidFill>
              </a:rPr>
              <a:t>(1,t=2)=why(1,1)*</a:t>
            </a:r>
            <a:r>
              <a:rPr lang="en-US" sz="1800" dirty="0" err="1">
                <a:solidFill>
                  <a:srgbClr val="0070C0"/>
                </a:solidFill>
              </a:rPr>
              <a:t>ht</a:t>
            </a:r>
            <a:r>
              <a:rPr lang="en-US" sz="1800" dirty="0">
                <a:solidFill>
                  <a:srgbClr val="0070C0"/>
                </a:solidFill>
              </a:rPr>
              <a:t>(1,t=2)+ why(1,2)*</a:t>
            </a:r>
            <a:r>
              <a:rPr lang="en-US" sz="1800" dirty="0" err="1">
                <a:solidFill>
                  <a:srgbClr val="0070C0"/>
                </a:solidFill>
              </a:rPr>
              <a:t>ht</a:t>
            </a:r>
            <a:r>
              <a:rPr lang="en-US" sz="1800" dirty="0">
                <a:solidFill>
                  <a:srgbClr val="0070C0"/>
                </a:solidFill>
              </a:rPr>
              <a:t>(2,t=2)+ why(1,3)*</a:t>
            </a:r>
            <a:r>
              <a:rPr lang="en-US" sz="1800" dirty="0" err="1">
                <a:solidFill>
                  <a:srgbClr val="0070C0"/>
                </a:solidFill>
              </a:rPr>
              <a:t>ht</a:t>
            </a:r>
            <a:r>
              <a:rPr lang="en-US" sz="1800" dirty="0">
                <a:solidFill>
                  <a:srgbClr val="0070C0"/>
                </a:solidFill>
              </a:rPr>
              <a:t>(3,t=2)</a:t>
            </a:r>
          </a:p>
          <a:p>
            <a:r>
              <a:rPr lang="en-US" sz="1800" dirty="0" err="1">
                <a:solidFill>
                  <a:srgbClr val="0070C0"/>
                </a:solidFill>
              </a:rPr>
              <a:t>Y_out</a:t>
            </a:r>
            <a:r>
              <a:rPr lang="en-US" sz="1800" dirty="0">
                <a:solidFill>
                  <a:srgbClr val="0070C0"/>
                </a:solidFill>
              </a:rPr>
              <a:t>(1,t=2)= 0.37* 0.7018+ 0.97*0.9329+0.83*0.9027= 1.9138</a:t>
            </a:r>
          </a:p>
          <a:p>
            <a:r>
              <a:rPr lang="en-US" sz="1800" dirty="0" err="1">
                <a:solidFill>
                  <a:srgbClr val="00B050"/>
                </a:solidFill>
              </a:rPr>
              <a:t>Y_out</a:t>
            </a:r>
            <a:r>
              <a:rPr lang="en-US" sz="1800" dirty="0">
                <a:solidFill>
                  <a:srgbClr val="00B050"/>
                </a:solidFill>
              </a:rPr>
              <a:t>(2,t=2)=why(2,1)*</a:t>
            </a:r>
            <a:r>
              <a:rPr lang="en-US" sz="1800" dirty="0" err="1">
                <a:solidFill>
                  <a:srgbClr val="00B050"/>
                </a:solidFill>
              </a:rPr>
              <a:t>ht</a:t>
            </a:r>
            <a:r>
              <a:rPr lang="en-US" sz="1800" dirty="0">
                <a:solidFill>
                  <a:srgbClr val="00B050"/>
                </a:solidFill>
              </a:rPr>
              <a:t>(2,t=2)+ why(2,2)*</a:t>
            </a:r>
            <a:r>
              <a:rPr lang="en-US" sz="1800" dirty="0" err="1">
                <a:solidFill>
                  <a:srgbClr val="00B050"/>
                </a:solidFill>
              </a:rPr>
              <a:t>ht</a:t>
            </a:r>
            <a:r>
              <a:rPr lang="en-US" sz="1800" dirty="0">
                <a:solidFill>
                  <a:srgbClr val="00B050"/>
                </a:solidFill>
              </a:rPr>
              <a:t>(2,t=2)+ why(2,3)*</a:t>
            </a:r>
            <a:r>
              <a:rPr lang="en-US" sz="1800" dirty="0" err="1">
                <a:solidFill>
                  <a:srgbClr val="00B050"/>
                </a:solidFill>
              </a:rPr>
              <a:t>ht</a:t>
            </a:r>
            <a:r>
              <a:rPr lang="en-US" sz="1800" dirty="0">
                <a:solidFill>
                  <a:srgbClr val="00B050"/>
                </a:solidFill>
              </a:rPr>
              <a:t>(3,t=2)</a:t>
            </a:r>
          </a:p>
          <a:p>
            <a:r>
              <a:rPr lang="en-US" sz="1800" dirty="0" err="1">
                <a:solidFill>
                  <a:srgbClr val="00B050"/>
                </a:solidFill>
              </a:rPr>
              <a:t>Y_out</a:t>
            </a:r>
            <a:r>
              <a:rPr lang="en-US" sz="1800" dirty="0">
                <a:solidFill>
                  <a:srgbClr val="00B050"/>
                </a:solidFill>
              </a:rPr>
              <a:t>(2,t=2)= 0.39* 0.7018+ 0.28*0.9329+0.65*0.9027= 1.1217 </a:t>
            </a:r>
          </a:p>
          <a:p>
            <a:r>
              <a:rPr lang="en-US" sz="1800" dirty="0">
                <a:solidFill>
                  <a:srgbClr val="00B050"/>
                </a:solidFill>
              </a:rPr>
              <a:t>(For student exercise: find </a:t>
            </a:r>
            <a:r>
              <a:rPr lang="en-US" sz="1800" dirty="0" err="1">
                <a:solidFill>
                  <a:srgbClr val="00B050"/>
                </a:solidFill>
              </a:rPr>
              <a:t>y_out</a:t>
            </a:r>
            <a:r>
              <a:rPr lang="en-US" sz="1800" dirty="0">
                <a:solidFill>
                  <a:srgbClr val="00B050"/>
                </a:solidFill>
              </a:rPr>
              <a:t>(3) , (4))</a:t>
            </a:r>
          </a:p>
          <a:p>
            <a:endParaRPr lang="en-US" sz="1200" dirty="0">
              <a:solidFill>
                <a:srgbClr val="00B050"/>
              </a:solidFill>
            </a:endParaRPr>
          </a:p>
          <a:p>
            <a:endParaRPr lang="en-US" sz="1200" dirty="0"/>
          </a:p>
        </p:txBody>
      </p:sp>
      <p:sp>
        <p:nvSpPr>
          <p:cNvPr id="5" name="Footer Placeholder 4"/>
          <p:cNvSpPr>
            <a:spLocks noGrp="1"/>
          </p:cNvSpPr>
          <p:nvPr>
            <p:ph type="ftr" sz="quarter" idx="11"/>
          </p:nvPr>
        </p:nvSpPr>
        <p:spPr>
          <a:xfrm>
            <a:off x="4573958" y="6345844"/>
            <a:ext cx="2895600" cy="365125"/>
          </a:xfrm>
        </p:spPr>
        <p:txBody>
          <a:bodyPr/>
          <a:lstStyle/>
          <a:p>
            <a:r>
              <a:rPr lang="en-US"/>
              <a:t>RNN &amp; LSTM v2.a</a:t>
            </a:r>
            <a:endParaRPr lang="en-US" dirty="0"/>
          </a:p>
        </p:txBody>
      </p:sp>
      <p:sp>
        <p:nvSpPr>
          <p:cNvPr id="6" name="Slide Number Placeholder 5"/>
          <p:cNvSpPr>
            <a:spLocks noGrp="1"/>
          </p:cNvSpPr>
          <p:nvPr>
            <p:ph type="sldNum" sz="quarter" idx="12"/>
          </p:nvPr>
        </p:nvSpPr>
        <p:spPr/>
        <p:txBody>
          <a:bodyPr/>
          <a:lstStyle/>
          <a:p>
            <a:fld id="{7C12A529-2220-4038-9210-A21DB7BAEFCE}" type="slidenum">
              <a:rPr lang="en-US" smtClean="0"/>
              <a:t>21</a:t>
            </a:fld>
            <a:endParaRPr lang="en-US"/>
          </a:p>
        </p:txBody>
      </p:sp>
      <p:sp>
        <p:nvSpPr>
          <p:cNvPr id="9" name="Rectangle 8"/>
          <p:cNvSpPr/>
          <p:nvPr/>
        </p:nvSpPr>
        <p:spPr>
          <a:xfrm>
            <a:off x="5734656" y="3914247"/>
            <a:ext cx="3272419" cy="15078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6169948" y="3578637"/>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890104" y="3567378"/>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479138" y="5376187"/>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144752" y="5362838"/>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896172" y="5362838"/>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85187" y="5653442"/>
            <a:ext cx="899757" cy="707886"/>
          </a:xfrm>
          <a:prstGeom prst="rect">
            <a:avLst/>
          </a:prstGeom>
          <a:noFill/>
        </p:spPr>
        <p:txBody>
          <a:bodyPr wrap="square" rtlCol="0">
            <a:spAutoFit/>
          </a:bodyPr>
          <a:lstStyle/>
          <a:p>
            <a:r>
              <a:rPr lang="en-US" sz="2000" dirty="0" err="1"/>
              <a:t>h</a:t>
            </a:r>
            <a:r>
              <a:rPr lang="en-US" sz="2000" baseline="-25000" dirty="0" err="1"/>
              <a:t>t</a:t>
            </a:r>
            <a:r>
              <a:rPr lang="en-US" sz="2000" dirty="0"/>
              <a:t>(1)=</a:t>
            </a:r>
          </a:p>
          <a:p>
            <a:r>
              <a:rPr lang="en-US" sz="2000" dirty="0">
                <a:solidFill>
                  <a:srgbClr val="7030A0"/>
                </a:solidFill>
              </a:rPr>
              <a:t>0.7018</a:t>
            </a:r>
          </a:p>
        </p:txBody>
      </p:sp>
      <p:sp>
        <p:nvSpPr>
          <p:cNvPr id="20" name="TextBox 19"/>
          <p:cNvSpPr txBox="1"/>
          <p:nvPr/>
        </p:nvSpPr>
        <p:spPr>
          <a:xfrm>
            <a:off x="6940940" y="5626502"/>
            <a:ext cx="917189" cy="707886"/>
          </a:xfrm>
          <a:prstGeom prst="rect">
            <a:avLst/>
          </a:prstGeom>
          <a:noFill/>
        </p:spPr>
        <p:txBody>
          <a:bodyPr wrap="square" rtlCol="0">
            <a:spAutoFit/>
          </a:bodyPr>
          <a:lstStyle/>
          <a:p>
            <a:r>
              <a:rPr lang="en-US" sz="2000" dirty="0" err="1"/>
              <a:t>h</a:t>
            </a:r>
            <a:r>
              <a:rPr lang="en-US" sz="2000" baseline="-25000" dirty="0" err="1"/>
              <a:t>t</a:t>
            </a:r>
            <a:r>
              <a:rPr lang="en-US" sz="2000" dirty="0"/>
              <a:t>(2)=</a:t>
            </a:r>
          </a:p>
          <a:p>
            <a:r>
              <a:rPr lang="en-US" sz="2000" dirty="0">
                <a:solidFill>
                  <a:srgbClr val="7030A0"/>
                </a:solidFill>
              </a:rPr>
              <a:t>0.9329</a:t>
            </a:r>
          </a:p>
        </p:txBody>
      </p:sp>
      <p:sp>
        <p:nvSpPr>
          <p:cNvPr id="21" name="TextBox 20"/>
          <p:cNvSpPr txBox="1"/>
          <p:nvPr/>
        </p:nvSpPr>
        <p:spPr>
          <a:xfrm>
            <a:off x="7836868" y="5627125"/>
            <a:ext cx="1060979" cy="1015663"/>
          </a:xfrm>
          <a:prstGeom prst="rect">
            <a:avLst/>
          </a:prstGeom>
          <a:noFill/>
        </p:spPr>
        <p:txBody>
          <a:bodyPr wrap="square" rtlCol="0">
            <a:spAutoFit/>
          </a:bodyPr>
          <a:lstStyle/>
          <a:p>
            <a:r>
              <a:rPr lang="en-US" sz="2000" dirty="0" err="1"/>
              <a:t>h</a:t>
            </a:r>
            <a:r>
              <a:rPr lang="en-US" sz="2000" baseline="-25000" dirty="0" err="1"/>
              <a:t>t</a:t>
            </a:r>
            <a:r>
              <a:rPr lang="en-US" sz="2000" dirty="0"/>
              <a:t>(3)=</a:t>
            </a:r>
          </a:p>
          <a:p>
            <a:r>
              <a:rPr lang="en-US" sz="2000" dirty="0">
                <a:solidFill>
                  <a:srgbClr val="7030A0"/>
                </a:solidFill>
              </a:rPr>
              <a:t>0.9027</a:t>
            </a:r>
          </a:p>
          <a:p>
            <a:endParaRPr lang="en-US" sz="2000" dirty="0"/>
          </a:p>
        </p:txBody>
      </p:sp>
      <p:cxnSp>
        <p:nvCxnSpPr>
          <p:cNvPr id="22" name="Straight Arrow Connector 21"/>
          <p:cNvCxnSpPr/>
          <p:nvPr/>
        </p:nvCxnSpPr>
        <p:spPr>
          <a:xfrm flipV="1">
            <a:off x="8215987" y="3567378"/>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7590923" y="3578637"/>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6201" y="4225929"/>
            <a:ext cx="3417282" cy="646331"/>
          </a:xfrm>
          <a:prstGeom prst="rect">
            <a:avLst/>
          </a:prstGeom>
          <a:noFill/>
        </p:spPr>
        <p:txBody>
          <a:bodyPr wrap="none" rtlCol="0">
            <a:spAutoFit/>
          </a:bodyPr>
          <a:lstStyle/>
          <a:p>
            <a:r>
              <a:rPr lang="en-US" dirty="0"/>
              <a:t>h , </a:t>
            </a:r>
            <a:r>
              <a:rPr lang="en-US" dirty="0" err="1"/>
              <a:t>Y_out</a:t>
            </a:r>
            <a:r>
              <a:rPr lang="en-US" dirty="0"/>
              <a:t> are fully connected so </a:t>
            </a:r>
          </a:p>
          <a:p>
            <a:r>
              <a:rPr lang="en-US" dirty="0"/>
              <a:t>Weights(the “why” variable)=(4x3)</a:t>
            </a:r>
          </a:p>
        </p:txBody>
      </p:sp>
      <p:cxnSp>
        <p:nvCxnSpPr>
          <p:cNvPr id="43" name="Straight Arrow Connector 42"/>
          <p:cNvCxnSpPr/>
          <p:nvPr/>
        </p:nvCxnSpPr>
        <p:spPr>
          <a:xfrm flipV="1">
            <a:off x="6120801" y="1845274"/>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6738391" y="1845274"/>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7510907" y="1832875"/>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8178201" y="1832875"/>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Object 46"/>
          <p:cNvGraphicFramePr>
            <a:graphicFrameLocks noChangeAspect="1"/>
          </p:cNvGraphicFramePr>
          <p:nvPr/>
        </p:nvGraphicFramePr>
        <p:xfrm>
          <a:off x="5379099" y="2169393"/>
          <a:ext cx="3587935" cy="1289241"/>
        </p:xfrm>
        <a:graphic>
          <a:graphicData uri="http://schemas.openxmlformats.org/presentationml/2006/ole">
            <mc:AlternateContent xmlns:mc="http://schemas.openxmlformats.org/markup-compatibility/2006">
              <mc:Choice xmlns:v="urn:schemas-microsoft-com:vml" Requires="v">
                <p:oleObj spid="_x0000_s23568" name="Equation" r:id="rId3" imgW="2336760" imgH="838080" progId="Equation.3">
                  <p:embed/>
                </p:oleObj>
              </mc:Choice>
              <mc:Fallback>
                <p:oleObj name="Equation" r:id="rId3" imgW="2336760" imgH="838080" progId="Equation.3">
                  <p:embed/>
                  <p:pic>
                    <p:nvPicPr>
                      <p:cNvPr id="47" name="Object 46"/>
                      <p:cNvPicPr/>
                      <p:nvPr/>
                    </p:nvPicPr>
                    <p:blipFill>
                      <a:blip r:embed="rId4"/>
                      <a:stretch>
                        <a:fillRect/>
                      </a:stretch>
                    </p:blipFill>
                    <p:spPr>
                      <a:xfrm>
                        <a:off x="5379099" y="2169393"/>
                        <a:ext cx="3587935" cy="1289241"/>
                      </a:xfrm>
                      <a:prstGeom prst="rect">
                        <a:avLst/>
                      </a:prstGeom>
                      <a:ln>
                        <a:solidFill>
                          <a:schemeClr val="accent1">
                            <a:shade val="50000"/>
                          </a:schemeClr>
                        </a:solidFill>
                      </a:ln>
                    </p:spPr>
                  </p:pic>
                </p:oleObj>
              </mc:Fallback>
            </mc:AlternateContent>
          </a:graphicData>
        </a:graphic>
      </p:graphicFrame>
      <p:sp>
        <p:nvSpPr>
          <p:cNvPr id="48" name="TextBox 47"/>
          <p:cNvSpPr txBox="1"/>
          <p:nvPr/>
        </p:nvSpPr>
        <p:spPr>
          <a:xfrm>
            <a:off x="6026457" y="3784026"/>
            <a:ext cx="1875835" cy="523220"/>
          </a:xfrm>
          <a:prstGeom prst="rect">
            <a:avLst/>
          </a:prstGeom>
          <a:noFill/>
        </p:spPr>
        <p:txBody>
          <a:bodyPr wrap="none" rtlCol="0">
            <a:spAutoFit/>
          </a:bodyPr>
          <a:lstStyle/>
          <a:p>
            <a:r>
              <a:rPr lang="en-US" sz="2800" dirty="0" err="1"/>
              <a:t>Y_out</a:t>
            </a:r>
            <a:r>
              <a:rPr lang="en-US" sz="2800" baseline="-25000" dirty="0" err="1"/>
              <a:t>i</a:t>
            </a:r>
            <a:r>
              <a:rPr lang="en-US" sz="2800" baseline="-25000" dirty="0"/>
              <a:t>=1,2,3,4</a:t>
            </a:r>
          </a:p>
        </p:txBody>
      </p:sp>
      <p:sp>
        <p:nvSpPr>
          <p:cNvPr id="49" name="TextBox 48"/>
          <p:cNvSpPr txBox="1"/>
          <p:nvPr/>
        </p:nvSpPr>
        <p:spPr>
          <a:xfrm>
            <a:off x="5829236" y="1309655"/>
            <a:ext cx="3387338" cy="523220"/>
          </a:xfrm>
          <a:prstGeom prst="rect">
            <a:avLst/>
          </a:prstGeom>
          <a:noFill/>
        </p:spPr>
        <p:txBody>
          <a:bodyPr wrap="none" rtlCol="0">
            <a:spAutoFit/>
          </a:bodyPr>
          <a:lstStyle/>
          <a:p>
            <a:r>
              <a:rPr lang="en-US" sz="2800" dirty="0" err="1"/>
              <a:t>Softmax</a:t>
            </a:r>
            <a:r>
              <a:rPr lang="en-US" sz="2800" dirty="0"/>
              <a:t>[</a:t>
            </a:r>
            <a:r>
              <a:rPr lang="en-US" sz="2800" dirty="0" err="1"/>
              <a:t>y_out</a:t>
            </a:r>
            <a:r>
              <a:rPr lang="en-US" sz="2800" baseline="-25000" dirty="0" err="1"/>
              <a:t>i</a:t>
            </a:r>
            <a:r>
              <a:rPr lang="en-US" sz="2800" dirty="0"/>
              <a:t>]</a:t>
            </a:r>
            <a:r>
              <a:rPr lang="en-US" sz="2800" baseline="-25000" dirty="0"/>
              <a:t> </a:t>
            </a:r>
            <a:r>
              <a:rPr lang="en-US" sz="2800" baseline="-25000" dirty="0" err="1"/>
              <a:t>i</a:t>
            </a:r>
            <a:r>
              <a:rPr lang="en-US" sz="2800" baseline="-25000" dirty="0"/>
              <a:t>=1,2,3,4</a:t>
            </a:r>
          </a:p>
        </p:txBody>
      </p:sp>
      <p:sp>
        <p:nvSpPr>
          <p:cNvPr id="51" name="TextBox 50"/>
          <p:cNvSpPr txBox="1"/>
          <p:nvPr/>
        </p:nvSpPr>
        <p:spPr>
          <a:xfrm>
            <a:off x="4316899" y="2219468"/>
            <a:ext cx="1106393" cy="1200329"/>
          </a:xfrm>
          <a:prstGeom prst="rect">
            <a:avLst/>
          </a:prstGeom>
          <a:noFill/>
        </p:spPr>
        <p:txBody>
          <a:bodyPr wrap="none" rtlCol="0">
            <a:spAutoFit/>
          </a:bodyPr>
          <a:lstStyle/>
          <a:p>
            <a:r>
              <a:rPr lang="en-US" sz="2400" dirty="0"/>
              <a:t>The </a:t>
            </a:r>
          </a:p>
          <a:p>
            <a:r>
              <a:rPr lang="en-US" sz="2400" dirty="0"/>
              <a:t>output </a:t>
            </a:r>
          </a:p>
          <a:p>
            <a:r>
              <a:rPr lang="en-US" sz="2400" dirty="0"/>
              <a:t>layer</a:t>
            </a:r>
          </a:p>
        </p:txBody>
      </p:sp>
      <p:sp>
        <p:nvSpPr>
          <p:cNvPr id="52" name="Left Brace 51"/>
          <p:cNvSpPr/>
          <p:nvPr/>
        </p:nvSpPr>
        <p:spPr>
          <a:xfrm>
            <a:off x="5085797" y="1371600"/>
            <a:ext cx="340364" cy="4838085"/>
          </a:xfrm>
          <a:prstGeom prst="leftBrace">
            <a:avLst>
              <a:gd name="adj1" fmla="val 0"/>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p:cNvSpPr txBox="1"/>
          <p:nvPr/>
        </p:nvSpPr>
        <p:spPr>
          <a:xfrm>
            <a:off x="4526333" y="476576"/>
            <a:ext cx="4621417" cy="923330"/>
          </a:xfrm>
          <a:prstGeom prst="rect">
            <a:avLst/>
          </a:prstGeom>
          <a:noFill/>
        </p:spPr>
        <p:txBody>
          <a:bodyPr wrap="square" rtlCol="0">
            <a:spAutoFit/>
          </a:bodyPr>
          <a:lstStyle/>
          <a:p>
            <a:r>
              <a:rPr lang="en-US" dirty="0" err="1"/>
              <a:t>Softmax</a:t>
            </a:r>
            <a:r>
              <a:rPr lang="en-US" dirty="0"/>
              <a:t> is to make </a:t>
            </a:r>
            <a:r>
              <a:rPr lang="en-US" dirty="0" err="1"/>
              <a:t>sum_all_i</a:t>
            </a:r>
            <a:r>
              <a:rPr lang="en-US" dirty="0"/>
              <a:t>{</a:t>
            </a:r>
            <a:r>
              <a:rPr lang="en-US" dirty="0" err="1"/>
              <a:t>softmax</a:t>
            </a:r>
            <a:r>
              <a:rPr lang="en-US" dirty="0"/>
              <a:t>[</a:t>
            </a:r>
            <a:r>
              <a:rPr lang="en-US" dirty="0" err="1"/>
              <a:t>y_out</a:t>
            </a:r>
            <a:r>
              <a:rPr lang="en-US" dirty="0"/>
              <a:t>(</a:t>
            </a:r>
            <a:r>
              <a:rPr lang="en-US" dirty="0" err="1"/>
              <a:t>i</a:t>
            </a:r>
            <a:r>
              <a:rPr lang="en-US" dirty="0"/>
              <a:t>)]}=1</a:t>
            </a:r>
          </a:p>
          <a:p>
            <a:r>
              <a:rPr lang="en-US" dirty="0"/>
              <a:t>,each </a:t>
            </a:r>
            <a:r>
              <a:rPr lang="en-US" dirty="0" err="1"/>
              <a:t>softmax</a:t>
            </a:r>
            <a:r>
              <a:rPr lang="en-US" dirty="0"/>
              <a:t>[</a:t>
            </a:r>
            <a:r>
              <a:rPr lang="en-US" dirty="0" err="1"/>
              <a:t>y_out</a:t>
            </a:r>
            <a:r>
              <a:rPr lang="en-US" dirty="0"/>
              <a:t>(</a:t>
            </a:r>
            <a:r>
              <a:rPr lang="en-US" dirty="0" err="1"/>
              <a:t>i</a:t>
            </a:r>
            <a:r>
              <a:rPr lang="en-US" dirty="0"/>
              <a:t>)] is a probability</a:t>
            </a:r>
          </a:p>
        </p:txBody>
      </p:sp>
      <p:sp>
        <p:nvSpPr>
          <p:cNvPr id="3" name="Right Brace 2"/>
          <p:cNvSpPr/>
          <p:nvPr/>
        </p:nvSpPr>
        <p:spPr>
          <a:xfrm>
            <a:off x="2667000" y="2362200"/>
            <a:ext cx="251204" cy="128288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a:cxnSpLocks/>
            <a:stCxn id="3" idx="1"/>
            <a:endCxn id="42" idx="1"/>
          </p:cNvCxnSpPr>
          <p:nvPr/>
        </p:nvCxnSpPr>
        <p:spPr>
          <a:xfrm>
            <a:off x="2918204" y="3003643"/>
            <a:ext cx="2827997" cy="1545452"/>
          </a:xfrm>
          <a:prstGeom prst="straightConnector1">
            <a:avLst/>
          </a:prstGeom>
          <a:ln w="28575" cmpd="dbl">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ight Brace 35"/>
          <p:cNvSpPr/>
          <p:nvPr/>
        </p:nvSpPr>
        <p:spPr>
          <a:xfrm>
            <a:off x="2345675" y="1392532"/>
            <a:ext cx="228600" cy="840119"/>
          </a:xfrm>
          <a:prstGeom prst="righ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Arrow Connector 24"/>
          <p:cNvCxnSpPr>
            <a:stCxn id="36" idx="1"/>
          </p:cNvCxnSpPr>
          <p:nvPr/>
        </p:nvCxnSpPr>
        <p:spPr>
          <a:xfrm>
            <a:off x="2574275" y="1812592"/>
            <a:ext cx="3341947" cy="39017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78248" y="3611590"/>
            <a:ext cx="3496470" cy="369332"/>
          </a:xfrm>
          <a:prstGeom prst="rect">
            <a:avLst/>
          </a:prstGeom>
          <a:noFill/>
        </p:spPr>
        <p:txBody>
          <a:bodyPr wrap="none" rtlCol="0">
            <a:spAutoFit/>
          </a:bodyPr>
          <a:lstStyle/>
          <a:p>
            <a:r>
              <a:rPr lang="en-US" dirty="0">
                <a:solidFill>
                  <a:srgbClr val="0070C0"/>
                </a:solidFill>
              </a:rPr>
              <a:t>1.9138 </a:t>
            </a:r>
            <a:r>
              <a:rPr lang="en-US" dirty="0">
                <a:solidFill>
                  <a:srgbClr val="FF0000"/>
                </a:solidFill>
              </a:rPr>
              <a:t>   </a:t>
            </a:r>
            <a:r>
              <a:rPr lang="en-US" dirty="0">
                <a:solidFill>
                  <a:srgbClr val="00B050"/>
                </a:solidFill>
              </a:rPr>
              <a:t>1.1217</a:t>
            </a:r>
            <a:r>
              <a:rPr lang="en-US" dirty="0">
                <a:solidFill>
                  <a:srgbClr val="FF0000"/>
                </a:solidFill>
              </a:rPr>
              <a:t> 0.9243         1.0636</a:t>
            </a:r>
          </a:p>
        </p:txBody>
      </p:sp>
      <p:sp>
        <p:nvSpPr>
          <p:cNvPr id="40" name="TextBox 39"/>
          <p:cNvSpPr txBox="1"/>
          <p:nvPr/>
        </p:nvSpPr>
        <p:spPr>
          <a:xfrm flipH="1">
            <a:off x="441036" y="386325"/>
            <a:ext cx="1302242" cy="923330"/>
          </a:xfrm>
          <a:prstGeom prst="rect">
            <a:avLst/>
          </a:prstGeom>
          <a:solidFill>
            <a:srgbClr val="92D050"/>
          </a:solidFill>
          <a:ln>
            <a:solidFill>
              <a:schemeClr val="accent1">
                <a:shade val="50000"/>
              </a:schemeClr>
            </a:solidFill>
          </a:ln>
        </p:spPr>
        <p:txBody>
          <a:bodyPr wrap="square" rtlCol="0">
            <a:spAutoFit/>
          </a:bodyPr>
          <a:lstStyle/>
          <a:p>
            <a:r>
              <a:rPr lang="en-US" dirty="0">
                <a:solidFill>
                  <a:srgbClr val="FF0000"/>
                </a:solidFill>
              </a:rPr>
              <a:t>Ans. For Exercise 0.1b part(</a:t>
            </a:r>
            <a:r>
              <a:rPr lang="en-US" dirty="0" err="1">
                <a:solidFill>
                  <a:srgbClr val="FF0000"/>
                </a:solidFill>
              </a:rPr>
              <a:t>i</a:t>
            </a:r>
            <a:r>
              <a:rPr lang="en-US" dirty="0">
                <a:solidFill>
                  <a:srgbClr val="FF0000"/>
                </a:solidFill>
              </a:rPr>
              <a:t>)</a:t>
            </a:r>
            <a:endParaRPr lang="en-US" dirty="0"/>
          </a:p>
        </p:txBody>
      </p:sp>
      <p:sp>
        <p:nvSpPr>
          <p:cNvPr id="27" name="Rounded Rectangle 26"/>
          <p:cNvSpPr/>
          <p:nvPr/>
        </p:nvSpPr>
        <p:spPr>
          <a:xfrm>
            <a:off x="5085797" y="1371600"/>
            <a:ext cx="3849955" cy="2048197"/>
          </a:xfrm>
          <a:prstGeom prst="roundRect">
            <a:avLst/>
          </a:prstGeom>
          <a:solidFill>
            <a:schemeClr val="accent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653933" y="4811173"/>
            <a:ext cx="3038268" cy="646331"/>
          </a:xfrm>
          <a:prstGeom prst="rect">
            <a:avLst/>
          </a:prstGeom>
          <a:noFill/>
        </p:spPr>
        <p:txBody>
          <a:bodyPr wrap="none" rtlCol="0">
            <a:spAutoFit/>
          </a:bodyPr>
          <a:lstStyle/>
          <a:p>
            <a:r>
              <a:rPr lang="en-US" dirty="0"/>
              <a:t>(This output network requires </a:t>
            </a:r>
          </a:p>
          <a:p>
            <a:r>
              <a:rPr lang="en-US" dirty="0"/>
              <a:t>no bias)</a:t>
            </a:r>
          </a:p>
        </p:txBody>
      </p:sp>
      <p:cxnSp>
        <p:nvCxnSpPr>
          <p:cNvPr id="32" name="Straight Arrow Connector 31"/>
          <p:cNvCxnSpPr>
            <a:cxnSpLocks/>
            <a:endCxn id="26" idx="1"/>
          </p:cNvCxnSpPr>
          <p:nvPr/>
        </p:nvCxnSpPr>
        <p:spPr>
          <a:xfrm flipV="1">
            <a:off x="3887456" y="3796256"/>
            <a:ext cx="1690792" cy="905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p:cNvCxnSpPr>
          <p:nvPr/>
        </p:nvCxnSpPr>
        <p:spPr>
          <a:xfrm flipV="1">
            <a:off x="3905441" y="3923530"/>
            <a:ext cx="2647759" cy="193465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100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87791" y="79501"/>
            <a:ext cx="8229600" cy="430084"/>
          </a:xfrm>
        </p:spPr>
        <p:txBody>
          <a:bodyPr>
            <a:noAutofit/>
          </a:bodyPr>
          <a:lstStyle/>
          <a:p>
            <a:r>
              <a:rPr lang="en-US" sz="2000" dirty="0" err="1">
                <a:solidFill>
                  <a:srgbClr val="FF0000"/>
                </a:solidFill>
              </a:rPr>
              <a:t>Ans.for</a:t>
            </a:r>
            <a:r>
              <a:rPr lang="en-US" sz="2000" dirty="0">
                <a:solidFill>
                  <a:srgbClr val="FF0000"/>
                </a:solidFill>
              </a:rPr>
              <a:t> question 1b</a:t>
            </a:r>
            <a:endParaRPr lang="en-US" sz="2000" dirty="0"/>
          </a:p>
        </p:txBody>
      </p:sp>
      <p:sp>
        <p:nvSpPr>
          <p:cNvPr id="8" name="Content Placeholder 7"/>
          <p:cNvSpPr>
            <a:spLocks noGrp="1"/>
          </p:cNvSpPr>
          <p:nvPr>
            <p:ph idx="1"/>
          </p:nvPr>
        </p:nvSpPr>
        <p:spPr>
          <a:xfrm>
            <a:off x="155605" y="958333"/>
            <a:ext cx="4167266" cy="5603551"/>
          </a:xfrm>
          <a:ln>
            <a:noFill/>
          </a:ln>
        </p:spPr>
        <p:txBody>
          <a:bodyPr>
            <a:normAutofit fontScale="62500" lnSpcReduction="20000"/>
          </a:bodyPr>
          <a:lstStyle/>
          <a:p>
            <a:r>
              <a:rPr lang="en-US" dirty="0"/>
              <a:t>A=</a:t>
            </a:r>
            <a:r>
              <a:rPr lang="en-US" dirty="0" err="1"/>
              <a:t>exp</a:t>
            </a:r>
            <a:r>
              <a:rPr lang="en-US" dirty="0"/>
              <a:t>(1.9138) %= 6.7788</a:t>
            </a:r>
          </a:p>
          <a:p>
            <a:r>
              <a:rPr lang="en-US" dirty="0"/>
              <a:t>B=</a:t>
            </a:r>
            <a:r>
              <a:rPr lang="en-US" dirty="0" err="1"/>
              <a:t>exp</a:t>
            </a:r>
            <a:r>
              <a:rPr lang="en-US" dirty="0"/>
              <a:t>(1.1217) %=3.0701</a:t>
            </a:r>
          </a:p>
          <a:p>
            <a:r>
              <a:rPr lang="en-US" dirty="0"/>
              <a:t>C=</a:t>
            </a:r>
            <a:r>
              <a:rPr lang="en-US" dirty="0" err="1"/>
              <a:t>exp</a:t>
            </a:r>
            <a:r>
              <a:rPr lang="en-US" dirty="0"/>
              <a:t>(0.9243) %=2.5201</a:t>
            </a:r>
          </a:p>
          <a:p>
            <a:r>
              <a:rPr lang="en-US" dirty="0"/>
              <a:t>D=</a:t>
            </a:r>
            <a:r>
              <a:rPr lang="en-US" dirty="0" err="1"/>
              <a:t>exp</a:t>
            </a:r>
            <a:r>
              <a:rPr lang="en-US" dirty="0"/>
              <a:t>(1.0636) %=2.8968</a:t>
            </a:r>
          </a:p>
          <a:p>
            <a:r>
              <a:rPr lang="en-US" dirty="0"/>
              <a:t>tot=A+B+C+D % = 15.2658</a:t>
            </a:r>
          </a:p>
          <a:p>
            <a:r>
              <a:rPr lang="en-US" dirty="0" err="1"/>
              <a:t>soft_max_y_out</a:t>
            </a:r>
            <a:r>
              <a:rPr lang="en-US" dirty="0"/>
              <a:t>(1)=A/tot;</a:t>
            </a:r>
          </a:p>
          <a:p>
            <a:r>
              <a:rPr lang="en-US" dirty="0" err="1"/>
              <a:t>soft_max_y_out</a:t>
            </a:r>
            <a:r>
              <a:rPr lang="en-US" dirty="0"/>
              <a:t>(2)=B/tot;</a:t>
            </a:r>
          </a:p>
          <a:p>
            <a:r>
              <a:rPr lang="en-US" dirty="0" err="1"/>
              <a:t>soft_max_y_out</a:t>
            </a:r>
            <a:r>
              <a:rPr lang="en-US" dirty="0"/>
              <a:t>(3)=C/tot;</a:t>
            </a:r>
          </a:p>
          <a:p>
            <a:r>
              <a:rPr lang="en-US" dirty="0" err="1"/>
              <a:t>soft_max_y_out</a:t>
            </a:r>
            <a:r>
              <a:rPr lang="en-US" dirty="0"/>
              <a:t>(4)=D/tot;</a:t>
            </a:r>
          </a:p>
          <a:p>
            <a:r>
              <a:rPr lang="en-US" sz="3100" dirty="0" err="1"/>
              <a:t>soft_max_y_out</a:t>
            </a:r>
            <a:endParaRPr lang="en-US" sz="3100" dirty="0"/>
          </a:p>
          <a:p>
            <a:r>
              <a:rPr lang="en-US" sz="3100" dirty="0"/>
              <a:t>This is to make </a:t>
            </a:r>
            <a:r>
              <a:rPr lang="en-US" sz="3100" dirty="0" err="1"/>
              <a:t>Softwmax</a:t>
            </a:r>
            <a:r>
              <a:rPr lang="en-US" sz="3100" dirty="0"/>
              <a:t> is a </a:t>
            </a:r>
            <a:r>
              <a:rPr lang="en-US" sz="3100" dirty="0" err="1"/>
              <a:t>prorbality</a:t>
            </a:r>
            <a:r>
              <a:rPr lang="en-US" sz="3100" dirty="0"/>
              <a:t> (sum is 1)</a:t>
            </a:r>
          </a:p>
          <a:p>
            <a:r>
              <a:rPr lang="en-US" sz="3100" dirty="0" err="1">
                <a:solidFill>
                  <a:srgbClr val="0070C0"/>
                </a:solidFill>
              </a:rPr>
              <a:t>soft_max_y_out</a:t>
            </a:r>
            <a:r>
              <a:rPr lang="en-US" sz="3100" dirty="0">
                <a:solidFill>
                  <a:srgbClr val="0070C0"/>
                </a:solidFill>
              </a:rPr>
              <a:t> =</a:t>
            </a:r>
          </a:p>
          <a:p>
            <a:r>
              <a:rPr lang="en-US" sz="3100" dirty="0">
                <a:solidFill>
                  <a:srgbClr val="0070C0"/>
                </a:solidFill>
              </a:rPr>
              <a:t>[  0.4441    0.2011    0.1651    0.1898]</a:t>
            </a:r>
          </a:p>
          <a:p>
            <a:r>
              <a:rPr lang="en-US" sz="3100" dirty="0">
                <a:solidFill>
                  <a:srgbClr val="0070C0"/>
                </a:solidFill>
              </a:rPr>
              <a:t> </a:t>
            </a:r>
            <a:r>
              <a:rPr lang="en-US" sz="3100" dirty="0" err="1">
                <a:solidFill>
                  <a:srgbClr val="0070C0"/>
                </a:solidFill>
              </a:rPr>
              <a:t>soft_max_y_out</a:t>
            </a:r>
            <a:r>
              <a:rPr lang="en-US" sz="3100" dirty="0">
                <a:solidFill>
                  <a:srgbClr val="0070C0"/>
                </a:solidFill>
              </a:rPr>
              <a:t>(1) =0.4441</a:t>
            </a:r>
          </a:p>
          <a:p>
            <a:r>
              <a:rPr lang="en-US" sz="3100" dirty="0">
                <a:solidFill>
                  <a:srgbClr val="0070C0"/>
                </a:solidFill>
              </a:rPr>
              <a:t> </a:t>
            </a:r>
            <a:r>
              <a:rPr lang="en-US" sz="3100" dirty="0" err="1">
                <a:solidFill>
                  <a:srgbClr val="0070C0"/>
                </a:solidFill>
              </a:rPr>
              <a:t>soft_max_y_out</a:t>
            </a:r>
            <a:r>
              <a:rPr lang="en-US" sz="3100" dirty="0">
                <a:solidFill>
                  <a:srgbClr val="0070C0"/>
                </a:solidFill>
              </a:rPr>
              <a:t>(2)= 0.2011 </a:t>
            </a:r>
          </a:p>
          <a:p>
            <a:r>
              <a:rPr lang="en-US" sz="3100" dirty="0">
                <a:solidFill>
                  <a:srgbClr val="0070C0"/>
                </a:solidFill>
              </a:rPr>
              <a:t> </a:t>
            </a:r>
            <a:r>
              <a:rPr lang="en-US" sz="3100" dirty="0" err="1">
                <a:solidFill>
                  <a:srgbClr val="0070C0"/>
                </a:solidFill>
              </a:rPr>
              <a:t>soft_max_y_out</a:t>
            </a:r>
            <a:r>
              <a:rPr lang="en-US" sz="3100" dirty="0">
                <a:solidFill>
                  <a:srgbClr val="0070C0"/>
                </a:solidFill>
              </a:rPr>
              <a:t>(3)= 0.1651 </a:t>
            </a:r>
          </a:p>
          <a:p>
            <a:r>
              <a:rPr lang="en-US" sz="3100" dirty="0">
                <a:solidFill>
                  <a:srgbClr val="0070C0"/>
                </a:solidFill>
              </a:rPr>
              <a:t> </a:t>
            </a:r>
            <a:r>
              <a:rPr lang="en-US" sz="3100" dirty="0" err="1">
                <a:solidFill>
                  <a:srgbClr val="0070C0"/>
                </a:solidFill>
              </a:rPr>
              <a:t>soft_max_y_out</a:t>
            </a:r>
            <a:r>
              <a:rPr lang="en-US" sz="3100" dirty="0">
                <a:solidFill>
                  <a:srgbClr val="0070C0"/>
                </a:solidFill>
              </a:rPr>
              <a:t>(4)= 0.1898]</a:t>
            </a:r>
          </a:p>
          <a:p>
            <a:endParaRPr lang="en-US" sz="2000" dirty="0"/>
          </a:p>
          <a:p>
            <a:endParaRPr lang="en-US" sz="2000" dirty="0"/>
          </a:p>
          <a:p>
            <a:endParaRPr lang="en-US" sz="1600" dirty="0"/>
          </a:p>
          <a:p>
            <a:endParaRPr lang="en-US" sz="2000" dirty="0"/>
          </a:p>
        </p:txBody>
      </p:sp>
      <p:sp>
        <p:nvSpPr>
          <p:cNvPr id="5" name="Footer Placeholder 4"/>
          <p:cNvSpPr>
            <a:spLocks noGrp="1"/>
          </p:cNvSpPr>
          <p:nvPr>
            <p:ph type="ftr" sz="quarter" idx="11"/>
          </p:nvPr>
        </p:nvSpPr>
        <p:spPr>
          <a:xfrm>
            <a:off x="4573958" y="6345844"/>
            <a:ext cx="2895600" cy="365125"/>
          </a:xfrm>
        </p:spPr>
        <p:txBody>
          <a:bodyPr/>
          <a:lstStyle/>
          <a:p>
            <a:r>
              <a:rPr lang="en-US"/>
              <a:t>RNN &amp; LSTM v2.a</a:t>
            </a:r>
            <a:endParaRPr lang="en-US" dirty="0"/>
          </a:p>
        </p:txBody>
      </p:sp>
      <p:sp>
        <p:nvSpPr>
          <p:cNvPr id="6" name="Slide Number Placeholder 5"/>
          <p:cNvSpPr>
            <a:spLocks noGrp="1"/>
          </p:cNvSpPr>
          <p:nvPr>
            <p:ph type="sldNum" sz="quarter" idx="12"/>
          </p:nvPr>
        </p:nvSpPr>
        <p:spPr/>
        <p:txBody>
          <a:bodyPr/>
          <a:lstStyle/>
          <a:p>
            <a:fld id="{7C12A529-2220-4038-9210-A21DB7BAEFCE}" type="slidenum">
              <a:rPr lang="en-US" smtClean="0"/>
              <a:t>22</a:t>
            </a:fld>
            <a:endParaRPr lang="en-US"/>
          </a:p>
        </p:txBody>
      </p:sp>
      <p:sp>
        <p:nvSpPr>
          <p:cNvPr id="2" name="TextBox 1"/>
          <p:cNvSpPr txBox="1"/>
          <p:nvPr/>
        </p:nvSpPr>
        <p:spPr>
          <a:xfrm>
            <a:off x="4526333" y="476576"/>
            <a:ext cx="4621417" cy="923330"/>
          </a:xfrm>
          <a:prstGeom prst="rect">
            <a:avLst/>
          </a:prstGeom>
          <a:noFill/>
        </p:spPr>
        <p:txBody>
          <a:bodyPr wrap="square" rtlCol="0">
            <a:spAutoFit/>
          </a:bodyPr>
          <a:lstStyle/>
          <a:p>
            <a:r>
              <a:rPr lang="en-US" dirty="0" err="1"/>
              <a:t>Softmax</a:t>
            </a:r>
            <a:r>
              <a:rPr lang="en-US" dirty="0"/>
              <a:t> is to make </a:t>
            </a:r>
            <a:r>
              <a:rPr lang="en-US" dirty="0" err="1"/>
              <a:t>sum_all_i</a:t>
            </a:r>
            <a:r>
              <a:rPr lang="en-US" dirty="0"/>
              <a:t>{</a:t>
            </a:r>
            <a:r>
              <a:rPr lang="en-US" dirty="0" err="1"/>
              <a:t>softmax</a:t>
            </a:r>
            <a:r>
              <a:rPr lang="en-US" dirty="0"/>
              <a:t>[</a:t>
            </a:r>
            <a:r>
              <a:rPr lang="en-US" dirty="0" err="1"/>
              <a:t>y_out</a:t>
            </a:r>
            <a:r>
              <a:rPr lang="en-US" dirty="0"/>
              <a:t>(</a:t>
            </a:r>
            <a:r>
              <a:rPr lang="en-US" dirty="0" err="1"/>
              <a:t>i</a:t>
            </a:r>
            <a:r>
              <a:rPr lang="en-US" dirty="0"/>
              <a:t>)]}=1</a:t>
            </a:r>
          </a:p>
          <a:p>
            <a:r>
              <a:rPr lang="en-US" dirty="0"/>
              <a:t>,each </a:t>
            </a:r>
            <a:r>
              <a:rPr lang="en-US" dirty="0" err="1"/>
              <a:t>softmax</a:t>
            </a:r>
            <a:r>
              <a:rPr lang="en-US" dirty="0"/>
              <a:t>[</a:t>
            </a:r>
            <a:r>
              <a:rPr lang="en-US" dirty="0" err="1"/>
              <a:t>y_out</a:t>
            </a:r>
            <a:r>
              <a:rPr lang="en-US" dirty="0"/>
              <a:t>(</a:t>
            </a:r>
            <a:r>
              <a:rPr lang="en-US" dirty="0" err="1"/>
              <a:t>i</a:t>
            </a:r>
            <a:r>
              <a:rPr lang="en-US" dirty="0"/>
              <a:t>)] is a probability</a:t>
            </a:r>
          </a:p>
        </p:txBody>
      </p:sp>
      <p:sp>
        <p:nvSpPr>
          <p:cNvPr id="30" name="TextBox 29"/>
          <p:cNvSpPr txBox="1"/>
          <p:nvPr/>
        </p:nvSpPr>
        <p:spPr>
          <a:xfrm flipH="1">
            <a:off x="426608" y="122463"/>
            <a:ext cx="1935591" cy="646331"/>
          </a:xfrm>
          <a:prstGeom prst="rect">
            <a:avLst/>
          </a:prstGeom>
          <a:solidFill>
            <a:srgbClr val="92D050"/>
          </a:solidFill>
          <a:ln>
            <a:solidFill>
              <a:schemeClr val="accent1">
                <a:shade val="50000"/>
              </a:schemeClr>
            </a:solidFill>
          </a:ln>
        </p:spPr>
        <p:txBody>
          <a:bodyPr wrap="square" rtlCol="0">
            <a:spAutoFit/>
          </a:bodyPr>
          <a:lstStyle/>
          <a:p>
            <a:r>
              <a:rPr lang="en-US" dirty="0">
                <a:solidFill>
                  <a:srgbClr val="FF0000"/>
                </a:solidFill>
              </a:rPr>
              <a:t>Ans. For Ex.1b –part(ii)</a:t>
            </a:r>
            <a:endParaRPr lang="en-US" dirty="0"/>
          </a:p>
        </p:txBody>
      </p:sp>
      <p:sp>
        <p:nvSpPr>
          <p:cNvPr id="36" name="Rectangle 35"/>
          <p:cNvSpPr/>
          <p:nvPr/>
        </p:nvSpPr>
        <p:spPr>
          <a:xfrm>
            <a:off x="5734656" y="3914247"/>
            <a:ext cx="3272419" cy="15078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6169948" y="3578637"/>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6890104" y="3567378"/>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479138" y="5376187"/>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144752" y="5362838"/>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7896172" y="5362838"/>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85187" y="5653442"/>
            <a:ext cx="899757" cy="707886"/>
          </a:xfrm>
          <a:prstGeom prst="rect">
            <a:avLst/>
          </a:prstGeom>
          <a:noFill/>
        </p:spPr>
        <p:txBody>
          <a:bodyPr wrap="square" rtlCol="0">
            <a:spAutoFit/>
          </a:bodyPr>
          <a:lstStyle/>
          <a:p>
            <a:r>
              <a:rPr lang="en-US" sz="2000" dirty="0" err="1"/>
              <a:t>h</a:t>
            </a:r>
            <a:r>
              <a:rPr lang="en-US" sz="2000" baseline="-25000" dirty="0" err="1"/>
              <a:t>t</a:t>
            </a:r>
            <a:r>
              <a:rPr lang="en-US" sz="2000" dirty="0"/>
              <a:t>(1)=</a:t>
            </a:r>
          </a:p>
          <a:p>
            <a:r>
              <a:rPr lang="en-US" sz="2000" dirty="0">
                <a:solidFill>
                  <a:srgbClr val="7030A0"/>
                </a:solidFill>
              </a:rPr>
              <a:t>0.7018</a:t>
            </a:r>
          </a:p>
        </p:txBody>
      </p:sp>
      <p:sp>
        <p:nvSpPr>
          <p:cNvPr id="48" name="TextBox 47"/>
          <p:cNvSpPr txBox="1"/>
          <p:nvPr/>
        </p:nvSpPr>
        <p:spPr>
          <a:xfrm>
            <a:off x="6940940" y="5626502"/>
            <a:ext cx="917189" cy="707886"/>
          </a:xfrm>
          <a:prstGeom prst="rect">
            <a:avLst/>
          </a:prstGeom>
          <a:noFill/>
        </p:spPr>
        <p:txBody>
          <a:bodyPr wrap="square" rtlCol="0">
            <a:spAutoFit/>
          </a:bodyPr>
          <a:lstStyle/>
          <a:p>
            <a:r>
              <a:rPr lang="en-US" sz="2000" dirty="0" err="1"/>
              <a:t>h</a:t>
            </a:r>
            <a:r>
              <a:rPr lang="en-US" sz="2000" baseline="-25000" dirty="0" err="1"/>
              <a:t>t</a:t>
            </a:r>
            <a:r>
              <a:rPr lang="en-US" sz="2000" dirty="0"/>
              <a:t>(2)=</a:t>
            </a:r>
          </a:p>
          <a:p>
            <a:r>
              <a:rPr lang="en-US" sz="2000" dirty="0">
                <a:solidFill>
                  <a:srgbClr val="7030A0"/>
                </a:solidFill>
              </a:rPr>
              <a:t>0.9329</a:t>
            </a:r>
          </a:p>
        </p:txBody>
      </p:sp>
      <p:cxnSp>
        <p:nvCxnSpPr>
          <p:cNvPr id="50" name="Straight Arrow Connector 49"/>
          <p:cNvCxnSpPr/>
          <p:nvPr/>
        </p:nvCxnSpPr>
        <p:spPr>
          <a:xfrm flipV="1">
            <a:off x="8215987" y="3567378"/>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590923" y="3578637"/>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46201" y="4225929"/>
            <a:ext cx="3417282" cy="646331"/>
          </a:xfrm>
          <a:prstGeom prst="rect">
            <a:avLst/>
          </a:prstGeom>
          <a:noFill/>
        </p:spPr>
        <p:txBody>
          <a:bodyPr wrap="none" rtlCol="0">
            <a:spAutoFit/>
          </a:bodyPr>
          <a:lstStyle/>
          <a:p>
            <a:r>
              <a:rPr lang="en-US" dirty="0"/>
              <a:t>h , </a:t>
            </a:r>
            <a:r>
              <a:rPr lang="en-US" dirty="0" err="1"/>
              <a:t>Y_out</a:t>
            </a:r>
            <a:r>
              <a:rPr lang="en-US" dirty="0"/>
              <a:t> are fully connected so </a:t>
            </a:r>
          </a:p>
          <a:p>
            <a:r>
              <a:rPr lang="en-US" dirty="0"/>
              <a:t>Weights(the “why” variable)=(4x3)</a:t>
            </a:r>
          </a:p>
        </p:txBody>
      </p:sp>
      <p:cxnSp>
        <p:nvCxnSpPr>
          <p:cNvPr id="66" name="Straight Arrow Connector 65"/>
          <p:cNvCxnSpPr/>
          <p:nvPr/>
        </p:nvCxnSpPr>
        <p:spPr>
          <a:xfrm flipV="1">
            <a:off x="6120801" y="1845274"/>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6738391" y="1845274"/>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7510907" y="1832875"/>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178201" y="1832875"/>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70" name="Object 69"/>
          <p:cNvGraphicFramePr>
            <a:graphicFrameLocks noChangeAspect="1"/>
          </p:cNvGraphicFramePr>
          <p:nvPr/>
        </p:nvGraphicFramePr>
        <p:xfrm>
          <a:off x="5379099" y="2169393"/>
          <a:ext cx="3587935" cy="1289241"/>
        </p:xfrm>
        <a:graphic>
          <a:graphicData uri="http://schemas.openxmlformats.org/presentationml/2006/ole">
            <mc:AlternateContent xmlns:mc="http://schemas.openxmlformats.org/markup-compatibility/2006">
              <mc:Choice xmlns:v="urn:schemas-microsoft-com:vml" Requires="v">
                <p:oleObj spid="_x0000_s24592" name="Equation" r:id="rId3" imgW="2336760" imgH="838080" progId="Equation.3">
                  <p:embed/>
                </p:oleObj>
              </mc:Choice>
              <mc:Fallback>
                <p:oleObj name="Equation" r:id="rId3" imgW="2336760" imgH="838080" progId="Equation.3">
                  <p:embed/>
                  <p:pic>
                    <p:nvPicPr>
                      <p:cNvPr id="70" name="Object 69"/>
                      <p:cNvPicPr/>
                      <p:nvPr/>
                    </p:nvPicPr>
                    <p:blipFill>
                      <a:blip r:embed="rId4"/>
                      <a:stretch>
                        <a:fillRect/>
                      </a:stretch>
                    </p:blipFill>
                    <p:spPr>
                      <a:xfrm>
                        <a:off x="5379099" y="2169393"/>
                        <a:ext cx="3587935" cy="1289241"/>
                      </a:xfrm>
                      <a:prstGeom prst="rect">
                        <a:avLst/>
                      </a:prstGeom>
                      <a:ln>
                        <a:solidFill>
                          <a:schemeClr val="accent1">
                            <a:shade val="50000"/>
                          </a:schemeClr>
                        </a:solidFill>
                      </a:ln>
                    </p:spPr>
                  </p:pic>
                </p:oleObj>
              </mc:Fallback>
            </mc:AlternateContent>
          </a:graphicData>
        </a:graphic>
      </p:graphicFrame>
      <p:sp>
        <p:nvSpPr>
          <p:cNvPr id="71" name="TextBox 70"/>
          <p:cNvSpPr txBox="1"/>
          <p:nvPr/>
        </p:nvSpPr>
        <p:spPr>
          <a:xfrm>
            <a:off x="6026457" y="3784026"/>
            <a:ext cx="1875835" cy="523220"/>
          </a:xfrm>
          <a:prstGeom prst="rect">
            <a:avLst/>
          </a:prstGeom>
          <a:noFill/>
        </p:spPr>
        <p:txBody>
          <a:bodyPr wrap="none" rtlCol="0">
            <a:spAutoFit/>
          </a:bodyPr>
          <a:lstStyle/>
          <a:p>
            <a:r>
              <a:rPr lang="en-US" sz="2800" dirty="0" err="1"/>
              <a:t>Y_out</a:t>
            </a:r>
            <a:r>
              <a:rPr lang="en-US" sz="2800" baseline="-25000" dirty="0" err="1"/>
              <a:t>i</a:t>
            </a:r>
            <a:r>
              <a:rPr lang="en-US" sz="2800" baseline="-25000" dirty="0"/>
              <a:t>=1,2,3,4</a:t>
            </a:r>
          </a:p>
        </p:txBody>
      </p:sp>
      <p:sp>
        <p:nvSpPr>
          <p:cNvPr id="73" name="TextBox 72"/>
          <p:cNvSpPr txBox="1"/>
          <p:nvPr/>
        </p:nvSpPr>
        <p:spPr>
          <a:xfrm>
            <a:off x="4316899" y="2219468"/>
            <a:ext cx="1106393" cy="1200329"/>
          </a:xfrm>
          <a:prstGeom prst="rect">
            <a:avLst/>
          </a:prstGeom>
          <a:noFill/>
        </p:spPr>
        <p:txBody>
          <a:bodyPr wrap="none" rtlCol="0">
            <a:spAutoFit/>
          </a:bodyPr>
          <a:lstStyle/>
          <a:p>
            <a:r>
              <a:rPr lang="en-US" sz="2400" dirty="0"/>
              <a:t>The </a:t>
            </a:r>
          </a:p>
          <a:p>
            <a:r>
              <a:rPr lang="en-US" sz="2400" dirty="0"/>
              <a:t>output </a:t>
            </a:r>
          </a:p>
          <a:p>
            <a:r>
              <a:rPr lang="en-US" sz="2400" dirty="0"/>
              <a:t>layer</a:t>
            </a:r>
          </a:p>
        </p:txBody>
      </p:sp>
      <p:sp>
        <p:nvSpPr>
          <p:cNvPr id="74" name="Left Brace 73"/>
          <p:cNvSpPr/>
          <p:nvPr/>
        </p:nvSpPr>
        <p:spPr>
          <a:xfrm>
            <a:off x="5085797" y="1371600"/>
            <a:ext cx="340364" cy="4838085"/>
          </a:xfrm>
          <a:prstGeom prst="leftBrace">
            <a:avLst>
              <a:gd name="adj1" fmla="val 0"/>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p:cNvSpPr txBox="1"/>
          <p:nvPr/>
        </p:nvSpPr>
        <p:spPr>
          <a:xfrm>
            <a:off x="5578248" y="3611590"/>
            <a:ext cx="3496470" cy="369332"/>
          </a:xfrm>
          <a:prstGeom prst="rect">
            <a:avLst/>
          </a:prstGeom>
          <a:noFill/>
        </p:spPr>
        <p:txBody>
          <a:bodyPr wrap="none" rtlCol="0">
            <a:spAutoFit/>
          </a:bodyPr>
          <a:lstStyle/>
          <a:p>
            <a:r>
              <a:rPr lang="en-US" dirty="0">
                <a:solidFill>
                  <a:srgbClr val="0070C0"/>
                </a:solidFill>
              </a:rPr>
              <a:t>1.9138 </a:t>
            </a:r>
            <a:r>
              <a:rPr lang="en-US" dirty="0">
                <a:solidFill>
                  <a:srgbClr val="FF0000"/>
                </a:solidFill>
              </a:rPr>
              <a:t>   </a:t>
            </a:r>
            <a:r>
              <a:rPr lang="en-US" dirty="0">
                <a:solidFill>
                  <a:srgbClr val="00B050"/>
                </a:solidFill>
              </a:rPr>
              <a:t>1.1217</a:t>
            </a:r>
            <a:r>
              <a:rPr lang="en-US" dirty="0">
                <a:solidFill>
                  <a:srgbClr val="FF0000"/>
                </a:solidFill>
              </a:rPr>
              <a:t> 0.9243         1.0636</a:t>
            </a:r>
          </a:p>
        </p:txBody>
      </p:sp>
      <p:sp>
        <p:nvSpPr>
          <p:cNvPr id="76" name="Rounded Rectangle 75"/>
          <p:cNvSpPr/>
          <p:nvPr/>
        </p:nvSpPr>
        <p:spPr>
          <a:xfrm>
            <a:off x="5224763" y="3958512"/>
            <a:ext cx="3849955" cy="2308645"/>
          </a:xfrm>
          <a:prstGeom prst="roundRect">
            <a:avLst/>
          </a:prstGeom>
          <a:solidFill>
            <a:schemeClr val="accent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5653933" y="4811173"/>
            <a:ext cx="3038268" cy="646331"/>
          </a:xfrm>
          <a:prstGeom prst="rect">
            <a:avLst/>
          </a:prstGeom>
          <a:noFill/>
        </p:spPr>
        <p:txBody>
          <a:bodyPr wrap="none" rtlCol="0">
            <a:spAutoFit/>
          </a:bodyPr>
          <a:lstStyle/>
          <a:p>
            <a:r>
              <a:rPr lang="en-US" dirty="0"/>
              <a:t>(This output network requires </a:t>
            </a:r>
          </a:p>
          <a:p>
            <a:r>
              <a:rPr lang="en-US" dirty="0"/>
              <a:t>no bias)</a:t>
            </a:r>
          </a:p>
        </p:txBody>
      </p:sp>
      <p:sp>
        <p:nvSpPr>
          <p:cNvPr id="78" name="TextBox 77"/>
          <p:cNvSpPr txBox="1"/>
          <p:nvPr/>
        </p:nvSpPr>
        <p:spPr>
          <a:xfrm>
            <a:off x="7836868" y="5627125"/>
            <a:ext cx="1060979" cy="1015663"/>
          </a:xfrm>
          <a:prstGeom prst="rect">
            <a:avLst/>
          </a:prstGeom>
          <a:noFill/>
        </p:spPr>
        <p:txBody>
          <a:bodyPr wrap="square" rtlCol="0">
            <a:spAutoFit/>
          </a:bodyPr>
          <a:lstStyle/>
          <a:p>
            <a:r>
              <a:rPr lang="en-US" sz="2000" dirty="0" err="1"/>
              <a:t>h</a:t>
            </a:r>
            <a:r>
              <a:rPr lang="en-US" sz="2000" baseline="-25000" dirty="0" err="1"/>
              <a:t>t</a:t>
            </a:r>
            <a:r>
              <a:rPr lang="en-US" sz="2000" dirty="0"/>
              <a:t>(3)=</a:t>
            </a:r>
          </a:p>
          <a:p>
            <a:r>
              <a:rPr lang="en-US" sz="2000" dirty="0">
                <a:solidFill>
                  <a:srgbClr val="7030A0"/>
                </a:solidFill>
              </a:rPr>
              <a:t>0.9027</a:t>
            </a:r>
          </a:p>
          <a:p>
            <a:endParaRPr lang="en-US" sz="2000" dirty="0"/>
          </a:p>
        </p:txBody>
      </p:sp>
      <p:sp>
        <p:nvSpPr>
          <p:cNvPr id="3" name="Rectangle 2"/>
          <p:cNvSpPr/>
          <p:nvPr/>
        </p:nvSpPr>
        <p:spPr>
          <a:xfrm>
            <a:off x="4389629" y="1516434"/>
            <a:ext cx="4114716" cy="369332"/>
          </a:xfrm>
          <a:prstGeom prst="rect">
            <a:avLst/>
          </a:prstGeom>
        </p:spPr>
        <p:txBody>
          <a:bodyPr wrap="none">
            <a:spAutoFit/>
          </a:bodyPr>
          <a:lstStyle/>
          <a:p>
            <a:r>
              <a:rPr lang="en-US" dirty="0" err="1">
                <a:solidFill>
                  <a:srgbClr val="0070C0"/>
                </a:solidFill>
              </a:rPr>
              <a:t>soft_max_y_out</a:t>
            </a:r>
            <a:r>
              <a:rPr lang="en-US" dirty="0">
                <a:solidFill>
                  <a:srgbClr val="0070C0"/>
                </a:solidFill>
              </a:rPr>
              <a:t>(1)        (2)         (3)        (4) </a:t>
            </a:r>
          </a:p>
        </p:txBody>
      </p:sp>
      <p:cxnSp>
        <p:nvCxnSpPr>
          <p:cNvPr id="13" name="Straight Arrow Connector 12"/>
          <p:cNvCxnSpPr>
            <a:endCxn id="3" idx="1"/>
          </p:cNvCxnSpPr>
          <p:nvPr/>
        </p:nvCxnSpPr>
        <p:spPr>
          <a:xfrm flipV="1">
            <a:off x="3790753" y="1701100"/>
            <a:ext cx="598876" cy="3925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ight Brace 14"/>
          <p:cNvSpPr/>
          <p:nvPr/>
        </p:nvSpPr>
        <p:spPr>
          <a:xfrm>
            <a:off x="3440344" y="5029200"/>
            <a:ext cx="302863" cy="12379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2034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Calculate recurrently for t=1,2,3,4</a:t>
            </a:r>
          </a:p>
        </p:txBody>
      </p:sp>
      <p:sp>
        <p:nvSpPr>
          <p:cNvPr id="3" name="Content Placeholder 2"/>
          <p:cNvSpPr>
            <a:spLocks noGrp="1"/>
          </p:cNvSpPr>
          <p:nvPr>
            <p:ph idx="1"/>
          </p:nvPr>
        </p:nvSpPr>
        <p:spPr>
          <a:xfrm>
            <a:off x="457200" y="1417638"/>
            <a:ext cx="5410200" cy="4708525"/>
          </a:xfrm>
        </p:spPr>
        <p:txBody>
          <a:bodyPr>
            <a:normAutofit fontScale="70000" lnSpcReduction="20000"/>
          </a:bodyPr>
          <a:lstStyle/>
          <a:p>
            <a:r>
              <a:rPr lang="en-US" dirty="0"/>
              <a:t>Assume the training input sequence is S,C,R,T,S,C,R,T….etc.</a:t>
            </a:r>
          </a:p>
          <a:p>
            <a:r>
              <a:rPr lang="en-US" dirty="0"/>
              <a:t>When t=1, input is ‘S’, so x(1)=1,x(2)=0,x(3)=0,x(4)=0 [</a:t>
            </a:r>
            <a:r>
              <a:rPr lang="en-US" dirty="0" err="1"/>
              <a:t>i.e.X</a:t>
            </a:r>
            <a:r>
              <a:rPr lang="en-US" dirty="0"/>
              <a:t>=1000]</a:t>
            </a:r>
          </a:p>
          <a:p>
            <a:r>
              <a:rPr lang="en-US" dirty="0"/>
              <a:t>Find </a:t>
            </a:r>
            <a:r>
              <a:rPr lang="en-US" dirty="0" err="1"/>
              <a:t>h</a:t>
            </a:r>
            <a:r>
              <a:rPr lang="en-US" baseline="-25000" dirty="0" err="1"/>
              <a:t>t</a:t>
            </a:r>
            <a:r>
              <a:rPr lang="en-US" baseline="-25000" dirty="0"/>
              <a:t>=1</a:t>
            </a:r>
            <a:r>
              <a:rPr lang="en-US" dirty="0"/>
              <a:t>(1), </a:t>
            </a:r>
            <a:r>
              <a:rPr lang="en-US" dirty="0" err="1"/>
              <a:t>h</a:t>
            </a:r>
            <a:r>
              <a:rPr lang="en-US" baseline="-25000" dirty="0" err="1"/>
              <a:t>t</a:t>
            </a:r>
            <a:r>
              <a:rPr lang="en-US" baseline="-25000" dirty="0"/>
              <a:t>=1</a:t>
            </a:r>
            <a:r>
              <a:rPr lang="en-US" dirty="0"/>
              <a:t>(2), </a:t>
            </a:r>
            <a:r>
              <a:rPr lang="en-US" dirty="0" err="1"/>
              <a:t>h</a:t>
            </a:r>
            <a:r>
              <a:rPr lang="en-US" baseline="-25000" dirty="0" err="1"/>
              <a:t>t</a:t>
            </a:r>
            <a:r>
              <a:rPr lang="en-US" baseline="-25000" dirty="0"/>
              <a:t>=1</a:t>
            </a:r>
            <a:r>
              <a:rPr lang="en-US" dirty="0"/>
              <a:t>(3), (shown before)</a:t>
            </a:r>
          </a:p>
          <a:p>
            <a:r>
              <a:rPr lang="en-US" dirty="0"/>
              <a:t>Then for t=2, input is ‘C’, use X=0100]  and also the current weights and h values</a:t>
            </a:r>
          </a:p>
          <a:p>
            <a:r>
              <a:rPr lang="en-US" dirty="0"/>
              <a:t>Find </a:t>
            </a:r>
            <a:r>
              <a:rPr lang="en-US" dirty="0" err="1"/>
              <a:t>h</a:t>
            </a:r>
            <a:r>
              <a:rPr lang="en-US" baseline="-25000" dirty="0" err="1"/>
              <a:t>t</a:t>
            </a:r>
            <a:r>
              <a:rPr lang="en-US" baseline="-25000" dirty="0"/>
              <a:t>=2</a:t>
            </a:r>
            <a:r>
              <a:rPr lang="en-US" dirty="0"/>
              <a:t>(1), </a:t>
            </a:r>
            <a:r>
              <a:rPr lang="en-US" dirty="0" err="1"/>
              <a:t>h</a:t>
            </a:r>
            <a:r>
              <a:rPr lang="en-US" baseline="-25000" dirty="0" err="1"/>
              <a:t>t</a:t>
            </a:r>
            <a:r>
              <a:rPr lang="en-US" baseline="-25000" dirty="0"/>
              <a:t>=2</a:t>
            </a:r>
            <a:r>
              <a:rPr lang="en-US" dirty="0"/>
              <a:t>(2), </a:t>
            </a:r>
            <a:r>
              <a:rPr lang="en-US" dirty="0" err="1"/>
              <a:t>h</a:t>
            </a:r>
            <a:r>
              <a:rPr lang="en-US" baseline="-25000" dirty="0" err="1"/>
              <a:t>t</a:t>
            </a:r>
            <a:r>
              <a:rPr lang="en-US" baseline="-25000" dirty="0"/>
              <a:t>=2</a:t>
            </a:r>
            <a:r>
              <a:rPr lang="en-US" dirty="0"/>
              <a:t>(3), and so on </a:t>
            </a:r>
          </a:p>
          <a:p>
            <a:r>
              <a:rPr lang="en-US" dirty="0"/>
              <a:t>After </a:t>
            </a:r>
            <a:r>
              <a:rPr lang="en-US" dirty="0" err="1"/>
              <a:t>h</a:t>
            </a:r>
            <a:r>
              <a:rPr lang="en-US" baseline="-25000" dirty="0" err="1"/>
              <a:t>t</a:t>
            </a:r>
            <a:r>
              <a:rPr lang="en-US" baseline="-25000" dirty="0"/>
              <a:t>=2</a:t>
            </a:r>
            <a:r>
              <a:rPr lang="en-US" dirty="0"/>
              <a:t>(1), </a:t>
            </a:r>
            <a:r>
              <a:rPr lang="en-US" dirty="0" err="1"/>
              <a:t>h</a:t>
            </a:r>
            <a:r>
              <a:rPr lang="en-US" baseline="-25000" dirty="0" err="1"/>
              <a:t>t</a:t>
            </a:r>
            <a:r>
              <a:rPr lang="en-US" baseline="-25000" dirty="0"/>
              <a:t>=2</a:t>
            </a:r>
            <a:r>
              <a:rPr lang="en-US" dirty="0"/>
              <a:t>(2), </a:t>
            </a:r>
            <a:r>
              <a:rPr lang="en-US" dirty="0" err="1"/>
              <a:t>h</a:t>
            </a:r>
            <a:r>
              <a:rPr lang="en-US" baseline="-25000" dirty="0" err="1"/>
              <a:t>t</a:t>
            </a:r>
            <a:r>
              <a:rPr lang="en-US" baseline="-25000" dirty="0"/>
              <a:t>=2</a:t>
            </a:r>
            <a:r>
              <a:rPr lang="en-US" dirty="0"/>
              <a:t>(3) are found </a:t>
            </a:r>
            <a:r>
              <a:rPr lang="en-US" dirty="0">
                <a:solidFill>
                  <a:srgbClr val="FF0000"/>
                </a:solidFill>
              </a:rPr>
              <a:t>calculate </a:t>
            </a:r>
            <a:r>
              <a:rPr lang="en-US" dirty="0" err="1">
                <a:solidFill>
                  <a:srgbClr val="FF0000"/>
                </a:solidFill>
              </a:rPr>
              <a:t>softmax_y_out</a:t>
            </a:r>
            <a:r>
              <a:rPr lang="en-US" dirty="0">
                <a:solidFill>
                  <a:srgbClr val="FF0000"/>
                </a:solidFill>
              </a:rPr>
              <a:t> at time t=3 , which is [0.4448, 0.1955,0.1638,0.1960]</a:t>
            </a:r>
          </a:p>
          <a:p>
            <a:r>
              <a:rPr lang="en-US" dirty="0">
                <a:solidFill>
                  <a:srgbClr val="FF0000"/>
                </a:solidFill>
              </a:rPr>
              <a:t>Calculate recurrently until you find all h and </a:t>
            </a:r>
            <a:r>
              <a:rPr lang="en-US" dirty="0" err="1">
                <a:solidFill>
                  <a:srgbClr val="FF0000"/>
                </a:solidFill>
              </a:rPr>
              <a:t>softmax</a:t>
            </a:r>
            <a:r>
              <a:rPr lang="en-US" dirty="0">
                <a:solidFill>
                  <a:srgbClr val="FF0000"/>
                </a:solidFill>
              </a:rPr>
              <a:t> output values. They will  be used for training</a:t>
            </a:r>
          </a:p>
          <a:p>
            <a:r>
              <a:rPr lang="en-US" dirty="0"/>
              <a:t>See the program in the next slide</a:t>
            </a:r>
          </a:p>
          <a:p>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23</a:t>
            </a:fld>
            <a:endParaRPr lang="en-US"/>
          </a:p>
        </p:txBody>
      </p:sp>
      <p:graphicFrame>
        <p:nvGraphicFramePr>
          <p:cNvPr id="7" name="Table 6"/>
          <p:cNvGraphicFramePr>
            <a:graphicFrameLocks noGrp="1"/>
          </p:cNvGraphicFramePr>
          <p:nvPr/>
        </p:nvGraphicFramePr>
        <p:xfrm>
          <a:off x="6196012" y="2438400"/>
          <a:ext cx="2747962" cy="2488140"/>
        </p:xfrm>
        <a:graphic>
          <a:graphicData uri="http://schemas.openxmlformats.org/drawingml/2006/table">
            <a:tbl>
              <a:tblPr firstRow="1" bandRow="1">
                <a:tableStyleId>{5C22544A-7EE6-4342-B048-85BDC9FD1C3A}</a:tableStyleId>
              </a:tblPr>
              <a:tblGrid>
                <a:gridCol w="1149148">
                  <a:extLst>
                    <a:ext uri="{9D8B030D-6E8A-4147-A177-3AD203B41FA5}">
                      <a16:colId xmlns:a16="http://schemas.microsoft.com/office/drawing/2014/main" val="20000"/>
                    </a:ext>
                  </a:extLst>
                </a:gridCol>
                <a:gridCol w="422071">
                  <a:extLst>
                    <a:ext uri="{9D8B030D-6E8A-4147-A177-3AD203B41FA5}">
                      <a16:colId xmlns:a16="http://schemas.microsoft.com/office/drawing/2014/main" val="20001"/>
                    </a:ext>
                  </a:extLst>
                </a:gridCol>
                <a:gridCol w="374418">
                  <a:extLst>
                    <a:ext uri="{9D8B030D-6E8A-4147-A177-3AD203B41FA5}">
                      <a16:colId xmlns:a16="http://schemas.microsoft.com/office/drawing/2014/main" val="20002"/>
                    </a:ext>
                  </a:extLst>
                </a:gridCol>
                <a:gridCol w="374418">
                  <a:extLst>
                    <a:ext uri="{9D8B030D-6E8A-4147-A177-3AD203B41FA5}">
                      <a16:colId xmlns:a16="http://schemas.microsoft.com/office/drawing/2014/main" val="20003"/>
                    </a:ext>
                  </a:extLst>
                </a:gridCol>
                <a:gridCol w="427907">
                  <a:extLst>
                    <a:ext uri="{9D8B030D-6E8A-4147-A177-3AD203B41FA5}">
                      <a16:colId xmlns:a16="http://schemas.microsoft.com/office/drawing/2014/main" val="20004"/>
                    </a:ext>
                  </a:extLst>
                </a:gridCol>
              </a:tblGrid>
              <a:tr h="775604">
                <a:tc>
                  <a:txBody>
                    <a:bodyPr/>
                    <a:lstStyle/>
                    <a:p>
                      <a:r>
                        <a:rPr lang="en-US" dirty="0">
                          <a:solidFill>
                            <a:schemeClr val="tx1"/>
                          </a:solidFill>
                        </a:rPr>
                        <a:t>One hot Encoding (X)</a:t>
                      </a:r>
                    </a:p>
                  </a:txBody>
                  <a:tcPr>
                    <a:solidFill>
                      <a:schemeClr val="tx2">
                        <a:lumMod val="20000"/>
                        <a:lumOff val="80000"/>
                      </a:schemeClr>
                    </a:solidFill>
                  </a:tcPr>
                </a:tc>
                <a:tc>
                  <a:txBody>
                    <a:bodyPr/>
                    <a:lstStyle/>
                    <a:p>
                      <a:r>
                        <a:rPr lang="en-US" dirty="0">
                          <a:solidFill>
                            <a:srgbClr val="FF0000"/>
                          </a:solidFill>
                        </a:rPr>
                        <a:t>S</a:t>
                      </a:r>
                    </a:p>
                  </a:txBody>
                  <a:tcPr/>
                </a:tc>
                <a:tc>
                  <a:txBody>
                    <a:bodyPr/>
                    <a:lstStyle/>
                    <a:p>
                      <a:r>
                        <a:rPr lang="en-US" dirty="0">
                          <a:solidFill>
                            <a:srgbClr val="FF0000"/>
                          </a:solidFill>
                        </a:rPr>
                        <a:t>C</a:t>
                      </a:r>
                    </a:p>
                  </a:txBody>
                  <a:tcPr/>
                </a:tc>
                <a:tc>
                  <a:txBody>
                    <a:bodyPr/>
                    <a:lstStyle/>
                    <a:p>
                      <a:r>
                        <a:rPr lang="en-US" dirty="0">
                          <a:solidFill>
                            <a:srgbClr val="FF0000"/>
                          </a:solidFill>
                        </a:rPr>
                        <a:t>R</a:t>
                      </a:r>
                    </a:p>
                  </a:txBody>
                  <a:tcPr/>
                </a:tc>
                <a:tc>
                  <a:txBody>
                    <a:bodyPr/>
                    <a:lstStyle/>
                    <a:p>
                      <a:r>
                        <a:rPr lang="en-US" dirty="0">
                          <a:solidFill>
                            <a:srgbClr val="FF0000"/>
                          </a:solidFill>
                        </a:rPr>
                        <a:t>T</a:t>
                      </a:r>
                    </a:p>
                  </a:txBody>
                  <a:tcPr/>
                </a:tc>
                <a:extLst>
                  <a:ext uri="{0D108BD9-81ED-4DB2-BD59-A6C34878D82A}">
                    <a16:rowId xmlns:a16="http://schemas.microsoft.com/office/drawing/2014/main" val="10000"/>
                  </a:ext>
                </a:extLst>
              </a:tr>
              <a:tr h="393435">
                <a:tc>
                  <a:txBody>
                    <a:bodyPr/>
                    <a:lstStyle/>
                    <a:p>
                      <a:r>
                        <a:rPr lang="en-US" dirty="0"/>
                        <a:t>X1</a:t>
                      </a:r>
                    </a:p>
                  </a:txBody>
                  <a:tcPr>
                    <a:solidFill>
                      <a:schemeClr val="tx2">
                        <a:lumMod val="20000"/>
                        <a:lumOff val="80000"/>
                      </a:schemeClr>
                    </a:solidFill>
                  </a:tcPr>
                </a:tc>
                <a:tc>
                  <a:txBody>
                    <a:bodyPr/>
                    <a:lstStyle/>
                    <a:p>
                      <a:r>
                        <a:rPr lang="en-US">
                          <a:solidFill>
                            <a:srgbClr val="FF0000"/>
                          </a:solidFill>
                        </a:rPr>
                        <a:t>1</a:t>
                      </a:r>
                      <a:endParaRPr lang="en-US" dirty="0">
                        <a:solidFill>
                          <a:srgbClr val="FF0000"/>
                        </a:solidFill>
                      </a:endParaRPr>
                    </a:p>
                  </a:txBody>
                  <a:tcPr/>
                </a:tc>
                <a:tc>
                  <a:txBody>
                    <a:bodyPr/>
                    <a:lstStyle/>
                    <a:p>
                      <a:r>
                        <a:rPr lang="en-US" dirty="0"/>
                        <a:t>0</a:t>
                      </a:r>
                    </a:p>
                  </a:txBody>
                  <a:tcPr/>
                </a:tc>
                <a:tc>
                  <a:txBody>
                    <a:bodyPr/>
                    <a:lstStyle/>
                    <a:p>
                      <a:r>
                        <a:rPr lang="en-US"/>
                        <a:t>0</a:t>
                      </a:r>
                      <a:endParaRPr lang="en-US" dirty="0"/>
                    </a:p>
                  </a:txBody>
                  <a:tcPr/>
                </a:tc>
                <a:tc>
                  <a:txBody>
                    <a:bodyPr/>
                    <a:lstStyle/>
                    <a:p>
                      <a:r>
                        <a:rPr lang="en-US"/>
                        <a:t>0</a:t>
                      </a:r>
                      <a:endParaRPr lang="en-US" dirty="0"/>
                    </a:p>
                  </a:txBody>
                  <a:tcPr/>
                </a:tc>
                <a:extLst>
                  <a:ext uri="{0D108BD9-81ED-4DB2-BD59-A6C34878D82A}">
                    <a16:rowId xmlns:a16="http://schemas.microsoft.com/office/drawing/2014/main" val="10001"/>
                  </a:ext>
                </a:extLst>
              </a:tr>
              <a:tr h="393435">
                <a:tc>
                  <a:txBody>
                    <a:bodyPr/>
                    <a:lstStyle/>
                    <a:p>
                      <a:r>
                        <a:rPr lang="en-US" dirty="0"/>
                        <a:t>X2</a:t>
                      </a:r>
                    </a:p>
                  </a:txBody>
                  <a:tcPr>
                    <a:solidFill>
                      <a:schemeClr val="tx2">
                        <a:lumMod val="20000"/>
                        <a:lumOff val="80000"/>
                      </a:schemeClr>
                    </a:solidFill>
                  </a:tcPr>
                </a:tc>
                <a:tc>
                  <a:txBody>
                    <a:bodyPr/>
                    <a:lstStyle/>
                    <a:p>
                      <a:r>
                        <a:rPr lang="en-US"/>
                        <a:t>0</a:t>
                      </a:r>
                      <a:endParaRPr lang="en-US" dirty="0"/>
                    </a:p>
                  </a:txBody>
                  <a:tcPr/>
                </a:tc>
                <a:tc>
                  <a:txBody>
                    <a:bodyPr/>
                    <a:lstStyle/>
                    <a:p>
                      <a:r>
                        <a:rPr lang="en-US">
                          <a:solidFill>
                            <a:srgbClr val="FF0000"/>
                          </a:solidFill>
                        </a:rPr>
                        <a:t>1</a:t>
                      </a:r>
                      <a:endParaRPr lang="en-US" dirty="0">
                        <a:solidFill>
                          <a:srgbClr val="FF0000"/>
                        </a:solidFill>
                      </a:endParaRPr>
                    </a:p>
                  </a:txBody>
                  <a:tcPr/>
                </a:tc>
                <a:tc>
                  <a:txBody>
                    <a:bodyPr/>
                    <a:lstStyle/>
                    <a:p>
                      <a:r>
                        <a:rPr lang="en-US"/>
                        <a:t>0</a:t>
                      </a:r>
                      <a:endParaRPr lang="en-US" dirty="0"/>
                    </a:p>
                  </a:txBody>
                  <a:tcPr/>
                </a:tc>
                <a:tc>
                  <a:txBody>
                    <a:bodyPr/>
                    <a:lstStyle/>
                    <a:p>
                      <a:r>
                        <a:rPr lang="en-US"/>
                        <a:t>0</a:t>
                      </a:r>
                      <a:endParaRPr lang="en-US" dirty="0"/>
                    </a:p>
                  </a:txBody>
                  <a:tcPr/>
                </a:tc>
                <a:extLst>
                  <a:ext uri="{0D108BD9-81ED-4DB2-BD59-A6C34878D82A}">
                    <a16:rowId xmlns:a16="http://schemas.microsoft.com/office/drawing/2014/main" val="10002"/>
                  </a:ext>
                </a:extLst>
              </a:tr>
              <a:tr h="393435">
                <a:tc>
                  <a:txBody>
                    <a:bodyPr/>
                    <a:lstStyle/>
                    <a:p>
                      <a:r>
                        <a:rPr lang="en-US" dirty="0"/>
                        <a:t>X3</a:t>
                      </a:r>
                    </a:p>
                  </a:txBody>
                  <a:tcPr>
                    <a:solidFill>
                      <a:schemeClr val="tx2">
                        <a:lumMod val="20000"/>
                        <a:lumOff val="80000"/>
                      </a:schemeClr>
                    </a:solidFill>
                  </a:tcPr>
                </a:tc>
                <a:tc>
                  <a:txBody>
                    <a:bodyPr/>
                    <a:lstStyle/>
                    <a:p>
                      <a:r>
                        <a:rPr lang="en-US"/>
                        <a:t>0</a:t>
                      </a:r>
                      <a:endParaRPr lang="en-US" dirty="0"/>
                    </a:p>
                  </a:txBody>
                  <a:tcPr/>
                </a:tc>
                <a:tc>
                  <a:txBody>
                    <a:bodyPr/>
                    <a:lstStyle/>
                    <a:p>
                      <a:r>
                        <a:rPr lang="en-US"/>
                        <a:t>0</a:t>
                      </a:r>
                      <a:endParaRPr lang="en-US" dirty="0"/>
                    </a:p>
                  </a:txBody>
                  <a:tcPr/>
                </a:tc>
                <a:tc>
                  <a:txBody>
                    <a:bodyPr/>
                    <a:lstStyle/>
                    <a:p>
                      <a:r>
                        <a:rPr lang="en-US">
                          <a:solidFill>
                            <a:srgbClr val="FF0000"/>
                          </a:solidFill>
                        </a:rPr>
                        <a:t>1</a:t>
                      </a:r>
                      <a:endParaRPr lang="en-US" dirty="0">
                        <a:solidFill>
                          <a:srgbClr val="FF0000"/>
                        </a:solidFill>
                      </a:endParaRPr>
                    </a:p>
                  </a:txBody>
                  <a:tcPr/>
                </a:tc>
                <a:tc>
                  <a:txBody>
                    <a:bodyPr/>
                    <a:lstStyle/>
                    <a:p>
                      <a:r>
                        <a:rPr lang="en-US"/>
                        <a:t>0</a:t>
                      </a:r>
                      <a:endParaRPr lang="en-US" dirty="0"/>
                    </a:p>
                  </a:txBody>
                  <a:tcPr/>
                </a:tc>
                <a:extLst>
                  <a:ext uri="{0D108BD9-81ED-4DB2-BD59-A6C34878D82A}">
                    <a16:rowId xmlns:a16="http://schemas.microsoft.com/office/drawing/2014/main" val="10003"/>
                  </a:ext>
                </a:extLst>
              </a:tr>
              <a:tr h="393435">
                <a:tc>
                  <a:txBody>
                    <a:bodyPr/>
                    <a:lstStyle/>
                    <a:p>
                      <a:r>
                        <a:rPr lang="en-US" dirty="0"/>
                        <a:t>X4</a:t>
                      </a:r>
                    </a:p>
                  </a:txBody>
                  <a:tcPr>
                    <a:solidFill>
                      <a:schemeClr val="tx2">
                        <a:lumMod val="20000"/>
                        <a:lumOff val="80000"/>
                      </a:schemeClr>
                    </a:solidFill>
                  </a:tcPr>
                </a:tc>
                <a:tc>
                  <a:txBody>
                    <a:bodyPr/>
                    <a:lstStyle/>
                    <a:p>
                      <a:r>
                        <a:rPr lang="en-US"/>
                        <a:t>0</a:t>
                      </a:r>
                      <a:endParaRPr lang="en-US" dirty="0"/>
                    </a:p>
                  </a:txBody>
                  <a:tcPr/>
                </a:tc>
                <a:tc>
                  <a:txBody>
                    <a:bodyPr/>
                    <a:lstStyle/>
                    <a:p>
                      <a:r>
                        <a:rPr lang="en-US"/>
                        <a:t>0</a:t>
                      </a:r>
                      <a:endParaRPr lang="en-US" dirty="0"/>
                    </a:p>
                  </a:txBody>
                  <a:tcPr/>
                </a:tc>
                <a:tc>
                  <a:txBody>
                    <a:bodyPr/>
                    <a:lstStyle/>
                    <a:p>
                      <a:r>
                        <a:rPr lang="en-US"/>
                        <a:t>0</a:t>
                      </a:r>
                      <a:endParaRPr lang="en-US" dirty="0"/>
                    </a:p>
                  </a:txBody>
                  <a:tcPr/>
                </a:tc>
                <a:tc>
                  <a:txBody>
                    <a:bodyPr/>
                    <a:lstStyle/>
                    <a:p>
                      <a:r>
                        <a:rPr lang="en-US" dirty="0">
                          <a:solidFill>
                            <a:srgbClr val="FF0000"/>
                          </a:solidFill>
                        </a:rPr>
                        <a:t>1</a:t>
                      </a:r>
                    </a:p>
                  </a:txBody>
                  <a:tcPr/>
                </a:tc>
                <a:extLst>
                  <a:ext uri="{0D108BD9-81ED-4DB2-BD59-A6C34878D82A}">
                    <a16:rowId xmlns:a16="http://schemas.microsoft.com/office/drawing/2014/main" val="10004"/>
                  </a:ext>
                </a:extLst>
              </a:tr>
            </a:tbl>
          </a:graphicData>
        </a:graphic>
      </p:graphicFrame>
      <p:sp>
        <p:nvSpPr>
          <p:cNvPr id="9" name="TextBox 8"/>
          <p:cNvSpPr txBox="1"/>
          <p:nvPr/>
        </p:nvSpPr>
        <p:spPr>
          <a:xfrm flipH="1">
            <a:off x="339478" y="93861"/>
            <a:ext cx="3089521" cy="369332"/>
          </a:xfrm>
          <a:prstGeom prst="rect">
            <a:avLst/>
          </a:prstGeom>
          <a:solidFill>
            <a:srgbClr val="92D050"/>
          </a:solidFill>
          <a:ln>
            <a:solidFill>
              <a:schemeClr val="accent1">
                <a:shade val="50000"/>
              </a:schemeClr>
            </a:solidFill>
          </a:ln>
        </p:spPr>
        <p:txBody>
          <a:bodyPr wrap="square" rtlCol="0">
            <a:spAutoFit/>
          </a:bodyPr>
          <a:lstStyle/>
          <a:p>
            <a:r>
              <a:rPr lang="en-US" dirty="0">
                <a:solidFill>
                  <a:srgbClr val="FF0000"/>
                </a:solidFill>
              </a:rPr>
              <a:t>Ans. For Ex.1b –part(iii)</a:t>
            </a:r>
            <a:endParaRPr lang="en-US" dirty="0"/>
          </a:p>
        </p:txBody>
      </p:sp>
    </p:spTree>
    <p:extLst>
      <p:ext uri="{BB962C8B-B14F-4D97-AF65-F5344CB8AC3E}">
        <p14:creationId xmlns:p14="http://schemas.microsoft.com/office/powerpoint/2010/main" val="2996258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81374" y="13713"/>
            <a:ext cx="5562600" cy="381000"/>
          </a:xfrm>
        </p:spPr>
        <p:txBody>
          <a:bodyPr>
            <a:noAutofit/>
          </a:bodyPr>
          <a:lstStyle/>
          <a:p>
            <a:r>
              <a:rPr lang="en-US" sz="3200" dirty="0">
                <a:solidFill>
                  <a:srgbClr val="FF0000"/>
                </a:solidFill>
              </a:rPr>
              <a:t> Ans.1a,1b(overall result)</a:t>
            </a:r>
          </a:p>
        </p:txBody>
      </p:sp>
      <p:sp>
        <p:nvSpPr>
          <p:cNvPr id="3" name="Content Placeholder 2"/>
          <p:cNvSpPr>
            <a:spLocks noGrp="1"/>
          </p:cNvSpPr>
          <p:nvPr>
            <p:ph sz="half" idx="1"/>
          </p:nvPr>
        </p:nvSpPr>
        <p:spPr>
          <a:xfrm>
            <a:off x="80963" y="100519"/>
            <a:ext cx="4467224" cy="6317456"/>
          </a:xfrm>
        </p:spPr>
        <p:txBody>
          <a:bodyPr>
            <a:noAutofit/>
          </a:bodyPr>
          <a:lstStyle/>
          <a:p>
            <a:r>
              <a:rPr lang="en-US" sz="500" dirty="0"/>
              <a:t>%</a:t>
            </a:r>
            <a:r>
              <a:rPr lang="en-US" sz="500" dirty="0" err="1"/>
              <a:t>MatlabDemo</a:t>
            </a:r>
            <a:r>
              <a:rPr lang="en-US" sz="500" dirty="0"/>
              <a:t> rnn4b.m modified f2021 Feb 17</a:t>
            </a:r>
          </a:p>
          <a:p>
            <a:r>
              <a:rPr lang="en-US" sz="500" dirty="0"/>
              <a:t>%https://stackoverflow.com/questions/50050056/simple-</a:t>
            </a:r>
            <a:r>
              <a:rPr lang="en-US" sz="500" dirty="0" err="1"/>
              <a:t>rnn</a:t>
            </a:r>
            <a:r>
              <a:rPr lang="en-US" sz="500" dirty="0"/>
              <a:t>-example-showing-</a:t>
            </a:r>
            <a:r>
              <a:rPr lang="en-US" sz="500" dirty="0" err="1"/>
              <a:t>numerics</a:t>
            </a:r>
            <a:endParaRPr lang="en-US" sz="500" dirty="0"/>
          </a:p>
          <a:p>
            <a:r>
              <a:rPr lang="en-US" sz="500" dirty="0"/>
              <a:t>%https://www.analyticsvidhya.com/blog/2017/12/introduction-to-recurrent-neural-networks/</a:t>
            </a:r>
          </a:p>
          <a:p>
            <a:r>
              <a:rPr lang="en-US" sz="500" dirty="0"/>
              <a:t>clear, </a:t>
            </a:r>
            <a:r>
              <a:rPr lang="en-US" sz="500" dirty="0" err="1"/>
              <a:t>clc</a:t>
            </a:r>
            <a:endParaRPr lang="en-US" sz="500" dirty="0"/>
          </a:p>
          <a:p>
            <a:r>
              <a:rPr lang="en-US" sz="500" dirty="0" err="1"/>
              <a:t>in_S</a:t>
            </a:r>
            <a:r>
              <a:rPr lang="en-US" sz="500" dirty="0"/>
              <a:t>=[1 0 0 0]';</a:t>
            </a:r>
          </a:p>
          <a:p>
            <a:r>
              <a:rPr lang="en-US" sz="500" dirty="0" err="1"/>
              <a:t>in_C</a:t>
            </a:r>
            <a:r>
              <a:rPr lang="en-US" sz="500" dirty="0"/>
              <a:t>=[0 1 0 0]';</a:t>
            </a:r>
          </a:p>
          <a:p>
            <a:r>
              <a:rPr lang="en-US" sz="500" dirty="0" err="1"/>
              <a:t>in_R</a:t>
            </a:r>
            <a:r>
              <a:rPr lang="en-US" sz="500" dirty="0"/>
              <a:t>=[0 0 1 0]';</a:t>
            </a:r>
          </a:p>
          <a:p>
            <a:r>
              <a:rPr lang="de-DE" sz="500" dirty="0"/>
              <a:t>in_T=[0 0 0 1]';</a:t>
            </a:r>
          </a:p>
          <a:p>
            <a:r>
              <a:rPr lang="en-US" sz="500" dirty="0"/>
              <a:t>X=[</a:t>
            </a:r>
            <a:r>
              <a:rPr lang="en-US" sz="500" dirty="0" err="1"/>
              <a:t>in_S,in_C,in_R</a:t>
            </a:r>
            <a:r>
              <a:rPr lang="en-US" sz="500" dirty="0"/>
              <a:t>, </a:t>
            </a:r>
            <a:r>
              <a:rPr lang="en-US" sz="500" dirty="0" err="1"/>
              <a:t>in_T</a:t>
            </a:r>
            <a:r>
              <a:rPr lang="en-US" sz="500" dirty="0"/>
              <a:t>];</a:t>
            </a:r>
          </a:p>
          <a:p>
            <a:r>
              <a:rPr lang="en-US" sz="500" dirty="0"/>
              <a:t>%assume </a:t>
            </a:r>
            <a:r>
              <a:rPr lang="en-US" sz="500" dirty="0" err="1"/>
              <a:t>whx,whh,why</a:t>
            </a:r>
            <a:r>
              <a:rPr lang="en-US" sz="500" dirty="0"/>
              <a:t> are </a:t>
            </a:r>
            <a:r>
              <a:rPr lang="en-US" sz="500" dirty="0" err="1"/>
              <a:t>initialised</a:t>
            </a:r>
            <a:r>
              <a:rPr lang="en-US" sz="500" dirty="0"/>
              <a:t> at t=1as</a:t>
            </a:r>
          </a:p>
          <a:p>
            <a:r>
              <a:rPr lang="en-US" sz="500" dirty="0" err="1"/>
              <a:t>whx</a:t>
            </a:r>
            <a:r>
              <a:rPr lang="en-US" sz="500" dirty="0"/>
              <a:t>=[0.28 0.84  0.57 0.48</a:t>
            </a:r>
          </a:p>
          <a:p>
            <a:r>
              <a:rPr lang="en-US" sz="500" dirty="0"/>
              <a:t>     0.90 0.87 0.69  0.18</a:t>
            </a:r>
          </a:p>
          <a:p>
            <a:r>
              <a:rPr lang="en-US" sz="500" dirty="0"/>
              <a:t>     0.53 0.09  0.55 0.49];</a:t>
            </a:r>
          </a:p>
          <a:p>
            <a:r>
              <a:rPr lang="en-US" sz="500" dirty="0" err="1"/>
              <a:t>whh</a:t>
            </a:r>
            <a:r>
              <a:rPr lang="en-US" sz="500" dirty="0"/>
              <a:t> =[0.11    0.12   0.13</a:t>
            </a:r>
          </a:p>
          <a:p>
            <a:r>
              <a:rPr lang="en-US" sz="500" dirty="0"/>
              <a:t>      0.21    0.24   0.26</a:t>
            </a:r>
          </a:p>
          <a:p>
            <a:r>
              <a:rPr lang="en-US" sz="500" dirty="0"/>
              <a:t>      0.31    0.34   0.36];</a:t>
            </a:r>
          </a:p>
          <a:p>
            <a:r>
              <a:rPr lang="en-US" sz="500" dirty="0"/>
              <a:t>why=[0.37 0.97 0.83</a:t>
            </a:r>
          </a:p>
          <a:p>
            <a:r>
              <a:rPr lang="en-US" sz="500" dirty="0"/>
              <a:t>     0.39 0.28 0.65</a:t>
            </a:r>
          </a:p>
          <a:p>
            <a:r>
              <a:rPr lang="en-US" sz="500" dirty="0"/>
              <a:t>     0.64 0.19 0.33</a:t>
            </a:r>
          </a:p>
          <a:p>
            <a:r>
              <a:rPr lang="en-US" sz="500" dirty="0"/>
              <a:t>     0.91 0.32 0.14];</a:t>
            </a:r>
          </a:p>
          <a:p>
            <a:r>
              <a:rPr lang="en-US" sz="500" dirty="0"/>
              <a:t>bias=[0.51, 0.62, 0.73]';%bias </a:t>
            </a:r>
            <a:r>
              <a:rPr lang="en-US" sz="500" dirty="0" err="1"/>
              <a:t>initialised</a:t>
            </a:r>
            <a:endParaRPr lang="en-US" sz="500" dirty="0"/>
          </a:p>
          <a:p>
            <a:r>
              <a:rPr lang="en-US" sz="500" dirty="0" err="1"/>
              <a:t>ht</a:t>
            </a:r>
            <a:r>
              <a:rPr lang="en-US" sz="500" dirty="0"/>
              <a:t>(:,1)=[0.11 0.21 0.31]'; %assume </a:t>
            </a:r>
            <a:r>
              <a:rPr lang="en-US" sz="500" dirty="0" err="1"/>
              <a:t>ht</a:t>
            </a:r>
            <a:r>
              <a:rPr lang="en-US" sz="500" dirty="0"/>
              <a:t> has value </a:t>
            </a:r>
            <a:r>
              <a:rPr lang="en-US" sz="500" dirty="0" err="1"/>
              <a:t>initally</a:t>
            </a:r>
            <a:r>
              <a:rPr lang="en-US" sz="500" dirty="0"/>
              <a:t> at t=1</a:t>
            </a:r>
          </a:p>
          <a:p>
            <a:r>
              <a:rPr lang="en-US" sz="500" dirty="0"/>
              <a:t>%Forward pass only</a:t>
            </a:r>
          </a:p>
          <a:p>
            <a:r>
              <a:rPr lang="en-US" sz="500" dirty="0"/>
              <a:t>%for t = 1:length(in)-1 %</a:t>
            </a:r>
          </a:p>
          <a:p>
            <a:r>
              <a:rPr lang="en-US" sz="500" dirty="0"/>
              <a:t>%(</a:t>
            </a:r>
            <a:r>
              <a:rPr lang="en-US" sz="500" dirty="0" err="1"/>
              <a:t>y_out</a:t>
            </a:r>
            <a:r>
              <a:rPr lang="en-US" sz="500" dirty="0"/>
              <a:t> not feedback to network, only h </a:t>
            </a:r>
            <a:r>
              <a:rPr lang="en-US" sz="500" dirty="0" err="1"/>
              <a:t>feeback</a:t>
            </a:r>
            <a:r>
              <a:rPr lang="en-US" sz="500" dirty="0"/>
              <a:t> to network)</a:t>
            </a:r>
          </a:p>
          <a:p>
            <a:r>
              <a:rPr lang="en-US" sz="500" dirty="0" err="1"/>
              <a:t>y_out</a:t>
            </a:r>
            <a:r>
              <a:rPr lang="en-US" sz="500" dirty="0"/>
              <a:t>(:,1)=why*</a:t>
            </a:r>
            <a:r>
              <a:rPr lang="en-US" sz="500" dirty="0" err="1"/>
              <a:t>ht</a:t>
            </a:r>
            <a:r>
              <a:rPr lang="en-US" sz="500" dirty="0"/>
              <a:t>(:,1);%the outputs at t=1 (</a:t>
            </a:r>
            <a:r>
              <a:rPr lang="en-US" sz="500" dirty="0" err="1"/>
              <a:t>inital</a:t>
            </a:r>
            <a:r>
              <a:rPr lang="en-US" sz="500" dirty="0"/>
              <a:t> value) </a:t>
            </a:r>
          </a:p>
          <a:p>
            <a:r>
              <a:rPr lang="en-US" sz="500" dirty="0" err="1"/>
              <a:t>softmax_y_out</a:t>
            </a:r>
            <a:r>
              <a:rPr lang="en-US" sz="500" dirty="0"/>
              <a:t>(:,1)=</a:t>
            </a:r>
            <a:r>
              <a:rPr lang="en-US" sz="500" dirty="0" err="1"/>
              <a:t>softmax</a:t>
            </a:r>
            <a:r>
              <a:rPr lang="en-US" sz="500" dirty="0"/>
              <a:t>(</a:t>
            </a:r>
            <a:r>
              <a:rPr lang="en-US" sz="500" dirty="0" err="1"/>
              <a:t>y_out</a:t>
            </a:r>
            <a:r>
              <a:rPr lang="en-US" sz="500" dirty="0"/>
              <a:t>(:,1)); %the outputs at t=1(</a:t>
            </a:r>
            <a:r>
              <a:rPr lang="en-US" sz="500" dirty="0" err="1"/>
              <a:t>inital</a:t>
            </a:r>
            <a:r>
              <a:rPr lang="en-US" sz="500" dirty="0"/>
              <a:t> value)</a:t>
            </a:r>
          </a:p>
          <a:p>
            <a:r>
              <a:rPr lang="en-US" sz="500" dirty="0"/>
              <a:t> </a:t>
            </a:r>
          </a:p>
          <a:p>
            <a:r>
              <a:rPr lang="en-US" sz="500" dirty="0"/>
              <a:t>for t = 1:3 % assume we want to see 3 steps</a:t>
            </a:r>
          </a:p>
          <a:p>
            <a:r>
              <a:rPr lang="fr-FR" sz="500" dirty="0"/>
              <a:t>    </a:t>
            </a:r>
            <a:r>
              <a:rPr lang="fr-FR" sz="500" dirty="0" err="1"/>
              <a:t>ht</a:t>
            </a:r>
            <a:r>
              <a:rPr lang="fr-FR" sz="500" dirty="0"/>
              <a:t>(:,t+1)=</a:t>
            </a:r>
            <a:r>
              <a:rPr lang="fr-FR" sz="500" dirty="0" err="1"/>
              <a:t>tanh</a:t>
            </a:r>
            <a:r>
              <a:rPr lang="fr-FR" sz="500" dirty="0"/>
              <a:t>( </a:t>
            </a:r>
            <a:r>
              <a:rPr lang="fr-FR" sz="500" dirty="0" err="1"/>
              <a:t>whx</a:t>
            </a:r>
            <a:r>
              <a:rPr lang="fr-FR" sz="500" dirty="0"/>
              <a:t>*X(:,t)+</a:t>
            </a:r>
            <a:r>
              <a:rPr lang="fr-FR" sz="500" dirty="0" err="1"/>
              <a:t>whh</a:t>
            </a:r>
            <a:r>
              <a:rPr lang="fr-FR" sz="500" dirty="0"/>
              <a:t>*</a:t>
            </a:r>
            <a:r>
              <a:rPr lang="fr-FR" sz="500" dirty="0" err="1"/>
              <a:t>ht</a:t>
            </a:r>
            <a:r>
              <a:rPr lang="fr-FR" sz="500" dirty="0"/>
              <a:t>(:,t)+</a:t>
            </a:r>
            <a:r>
              <a:rPr lang="fr-FR" sz="500" dirty="0" err="1"/>
              <a:t>bias</a:t>
            </a:r>
            <a:r>
              <a:rPr lang="fr-FR" sz="500" dirty="0"/>
              <a:t>); %</a:t>
            </a:r>
            <a:r>
              <a:rPr lang="fr-FR" sz="500" dirty="0" err="1"/>
              <a:t>recurrent</a:t>
            </a:r>
            <a:r>
              <a:rPr lang="fr-FR" sz="500" dirty="0"/>
              <a:t> layer</a:t>
            </a:r>
          </a:p>
          <a:p>
            <a:r>
              <a:rPr lang="en-US" sz="500" dirty="0"/>
              <a:t>    </a:t>
            </a:r>
            <a:r>
              <a:rPr lang="en-US" sz="500" dirty="0" err="1"/>
              <a:t>y_out</a:t>
            </a:r>
            <a:r>
              <a:rPr lang="en-US" sz="500" dirty="0"/>
              <a:t>(:,t+1)=why*</a:t>
            </a:r>
            <a:r>
              <a:rPr lang="en-US" sz="500" dirty="0" err="1"/>
              <a:t>ht</a:t>
            </a:r>
            <a:r>
              <a:rPr lang="en-US" sz="500" dirty="0"/>
              <a:t>(:,t+1) ;</a:t>
            </a:r>
          </a:p>
          <a:p>
            <a:r>
              <a:rPr lang="en-US" sz="500" dirty="0"/>
              <a:t>    </a:t>
            </a:r>
            <a:r>
              <a:rPr lang="en-US" sz="500" dirty="0" err="1"/>
              <a:t>softmax_y_out</a:t>
            </a:r>
            <a:r>
              <a:rPr lang="en-US" sz="500" dirty="0"/>
              <a:t>(:,t+1)=</a:t>
            </a:r>
            <a:r>
              <a:rPr lang="en-US" sz="500" dirty="0" err="1"/>
              <a:t>softmax</a:t>
            </a:r>
            <a:r>
              <a:rPr lang="en-US" sz="500" dirty="0"/>
              <a:t>(</a:t>
            </a:r>
            <a:r>
              <a:rPr lang="en-US" sz="500" dirty="0" err="1"/>
              <a:t>y_out</a:t>
            </a:r>
            <a:r>
              <a:rPr lang="en-US" sz="500" dirty="0"/>
              <a:t>(:,t+1)); %output layer</a:t>
            </a:r>
          </a:p>
          <a:p>
            <a:r>
              <a:rPr lang="en-US" sz="500" dirty="0"/>
              <a:t>end</a:t>
            </a:r>
          </a:p>
          <a:p>
            <a:r>
              <a:rPr lang="en-US" sz="500" dirty="0"/>
              <a:t>%'print result ===================‘</a:t>
            </a:r>
          </a:p>
          <a:p>
            <a:r>
              <a:rPr lang="en-US" sz="500" dirty="0"/>
              <a:t>X, </a:t>
            </a:r>
            <a:r>
              <a:rPr lang="en-US" sz="500" dirty="0" err="1"/>
              <a:t>ht</a:t>
            </a:r>
            <a:r>
              <a:rPr lang="en-US" sz="500" dirty="0"/>
              <a:t>, </a:t>
            </a:r>
            <a:r>
              <a:rPr lang="en-US" sz="500" dirty="0" err="1"/>
              <a:t>y_out</a:t>
            </a:r>
            <a:r>
              <a:rPr lang="en-US" sz="500" dirty="0"/>
              <a:t>, </a:t>
            </a:r>
            <a:r>
              <a:rPr lang="en-US" sz="500" dirty="0" err="1"/>
              <a:t>softmax_y_out</a:t>
            </a:r>
            <a:r>
              <a:rPr lang="en-US" sz="500" dirty="0"/>
              <a:t> </a:t>
            </a:r>
          </a:p>
          <a:p>
            <a:r>
              <a:rPr lang="en-US" sz="500" dirty="0"/>
              <a:t> </a:t>
            </a:r>
          </a:p>
          <a:p>
            <a:r>
              <a:rPr lang="en-US" sz="500" dirty="0"/>
              <a:t>% X =</a:t>
            </a:r>
          </a:p>
          <a:p>
            <a:r>
              <a:rPr lang="en-US" sz="500" dirty="0"/>
              <a:t>% </a:t>
            </a:r>
          </a:p>
          <a:p>
            <a:r>
              <a:rPr lang="en-US" sz="500" dirty="0"/>
              <a:t>%      1     0     0     0</a:t>
            </a:r>
          </a:p>
          <a:p>
            <a:r>
              <a:rPr lang="en-US" sz="500" dirty="0"/>
              <a:t>%      0     1     0     0</a:t>
            </a:r>
          </a:p>
          <a:p>
            <a:r>
              <a:rPr lang="en-US" sz="500" dirty="0"/>
              <a:t>%      0     0     1     0</a:t>
            </a:r>
          </a:p>
          <a:p>
            <a:r>
              <a:rPr lang="en-US" sz="500" dirty="0"/>
              <a:t>%      0     0     0     1</a:t>
            </a:r>
          </a:p>
          <a:p>
            <a:r>
              <a:rPr lang="en-US" sz="500" dirty="0"/>
              <a:t>% </a:t>
            </a:r>
          </a:p>
          <a:p>
            <a:r>
              <a:rPr lang="en-US" sz="500" dirty="0"/>
              <a:t>% </a:t>
            </a:r>
          </a:p>
          <a:p>
            <a:r>
              <a:rPr lang="en-US" sz="500" dirty="0"/>
              <a:t>% </a:t>
            </a:r>
            <a:r>
              <a:rPr lang="en-US" sz="500" dirty="0" err="1"/>
              <a:t>ht</a:t>
            </a:r>
            <a:r>
              <a:rPr lang="en-US" sz="500" dirty="0"/>
              <a:t> =</a:t>
            </a:r>
          </a:p>
          <a:p>
            <a:r>
              <a:rPr lang="en-US" sz="500" dirty="0"/>
              <a:t>% </a:t>
            </a:r>
          </a:p>
          <a:p>
            <a:r>
              <a:rPr lang="en-US" sz="500" dirty="0"/>
              <a:t>%     0.1100    0.7002    0.9297    0.8896</a:t>
            </a:r>
          </a:p>
          <a:p>
            <a:r>
              <a:rPr lang="en-US" sz="500" dirty="0"/>
              <a:t>%     0.2100    0.9321    0.9702    0.9626</a:t>
            </a:r>
          </a:p>
          <a:p>
            <a:r>
              <a:rPr lang="en-US" sz="500" dirty="0"/>
              <a:t>%     0.3100    0.9009    0.9326    0.9773</a:t>
            </a:r>
          </a:p>
          <a:p>
            <a:r>
              <a:rPr lang="en-US" sz="500" dirty="0"/>
              <a:t>% </a:t>
            </a:r>
          </a:p>
          <a:p>
            <a:r>
              <a:rPr lang="en-US" sz="500" dirty="0"/>
              <a:t>% </a:t>
            </a:r>
          </a:p>
          <a:p>
            <a:r>
              <a:rPr lang="en-US" sz="500" dirty="0"/>
              <a:t>% </a:t>
            </a:r>
            <a:r>
              <a:rPr lang="en-US" sz="500" dirty="0" err="1"/>
              <a:t>y_out</a:t>
            </a:r>
            <a:r>
              <a:rPr lang="en-US" sz="500" dirty="0"/>
              <a:t> =</a:t>
            </a:r>
          </a:p>
          <a:p>
            <a:r>
              <a:rPr lang="en-US" sz="500" dirty="0"/>
              <a:t>% </a:t>
            </a:r>
          </a:p>
          <a:p>
            <a:r>
              <a:rPr lang="en-US" sz="500" dirty="0"/>
              <a:t>%     0.5017    1.9110    2.0591    2.0741</a:t>
            </a:r>
          </a:p>
          <a:p>
            <a:r>
              <a:rPr lang="en-US" sz="500" dirty="0"/>
              <a:t>%     0.3032    1.1196    1.2404    1.2517</a:t>
            </a:r>
          </a:p>
          <a:p>
            <a:r>
              <a:rPr lang="en-US" sz="500" dirty="0"/>
              <a:t>%     0.2126    0.9225    1.0871    1.0747</a:t>
            </a:r>
          </a:p>
          <a:p>
            <a:r>
              <a:rPr lang="en-US" sz="500" dirty="0"/>
              <a:t>%     0.2107    1.0615    1.2870    1.2544</a:t>
            </a:r>
          </a:p>
          <a:p>
            <a:r>
              <a:rPr lang="en-US" sz="500" dirty="0"/>
              <a:t>% </a:t>
            </a:r>
          </a:p>
          <a:p>
            <a:r>
              <a:rPr lang="en-US" sz="500" dirty="0"/>
              <a:t>% </a:t>
            </a:r>
          </a:p>
          <a:p>
            <a:r>
              <a:rPr lang="en-US" sz="500" dirty="0"/>
              <a:t>% </a:t>
            </a:r>
            <a:r>
              <a:rPr lang="en-US" sz="500" dirty="0" err="1"/>
              <a:t>softmax_y_out</a:t>
            </a:r>
            <a:r>
              <a:rPr lang="en-US" sz="500" dirty="0"/>
              <a:t> =</a:t>
            </a:r>
          </a:p>
          <a:p>
            <a:r>
              <a:rPr lang="en-US" sz="500" dirty="0"/>
              <a:t>% </a:t>
            </a:r>
          </a:p>
          <a:p>
            <a:r>
              <a:rPr lang="en-US" sz="500" dirty="0"/>
              <a:t>%     0.3015    0.4438    0.4383    0.4448</a:t>
            </a:r>
          </a:p>
          <a:p>
            <a:r>
              <a:rPr lang="en-US" sz="500" dirty="0"/>
              <a:t>%     0.2472    0.2012    0.1933    0.1955</a:t>
            </a:r>
          </a:p>
          <a:p>
            <a:r>
              <a:rPr lang="en-US" sz="500" dirty="0"/>
              <a:t>%     0.2258    0.1652    0.1658    0.1638</a:t>
            </a:r>
          </a:p>
          <a:p>
            <a:r>
              <a:rPr lang="en-US" sz="500" dirty="0"/>
              <a:t>%     0.2254    0.1898    0.2025    0.1960</a:t>
            </a:r>
          </a:p>
          <a:p>
            <a:r>
              <a:rPr lang="en-US" sz="500" dirty="0"/>
              <a:t>% </a:t>
            </a:r>
          </a:p>
          <a:p>
            <a:r>
              <a:rPr lang="en-US" sz="500" dirty="0"/>
              <a:t>% %t= 1      2          3        4</a:t>
            </a:r>
          </a:p>
          <a:p>
            <a:endParaRPr lang="en-US" sz="100" dirty="0"/>
          </a:p>
          <a:p>
            <a:endParaRPr lang="en-US" sz="100" dirty="0"/>
          </a:p>
        </p:txBody>
      </p:sp>
      <p:sp>
        <p:nvSpPr>
          <p:cNvPr id="7" name="Content Placeholder 6"/>
          <p:cNvSpPr>
            <a:spLocks noGrp="1"/>
          </p:cNvSpPr>
          <p:nvPr>
            <p:ph sz="half" idx="2"/>
          </p:nvPr>
        </p:nvSpPr>
        <p:spPr>
          <a:xfrm>
            <a:off x="4736306" y="627857"/>
            <a:ext cx="4314825" cy="6019800"/>
          </a:xfrm>
        </p:spPr>
        <p:txBody>
          <a:bodyPr>
            <a:noAutofit/>
          </a:bodyPr>
          <a:lstStyle/>
          <a:p>
            <a:r>
              <a:rPr lang="en-US" sz="1400" dirty="0"/>
              <a:t>print result ===================</a:t>
            </a:r>
          </a:p>
          <a:p>
            <a:r>
              <a:rPr lang="en-US" sz="1400" dirty="0" err="1"/>
              <a:t>ht</a:t>
            </a:r>
            <a:r>
              <a:rPr lang="en-US" sz="1400" dirty="0"/>
              <a:t> =</a:t>
            </a:r>
          </a:p>
          <a:p>
            <a:r>
              <a:rPr lang="en-US" sz="1400" dirty="0"/>
              <a:t>T=1               2                  3             4</a:t>
            </a:r>
          </a:p>
          <a:p>
            <a:r>
              <a:rPr lang="en-US" sz="1400" dirty="0"/>
              <a:t>    0.1400    0.7018    0.9297    0.8896</a:t>
            </a:r>
          </a:p>
          <a:p>
            <a:r>
              <a:rPr lang="en-US" sz="1400" dirty="0"/>
              <a:t>    0.2100    0.9329    0.9702    0.9626</a:t>
            </a:r>
          </a:p>
          <a:p>
            <a:r>
              <a:rPr lang="en-US" sz="1400" dirty="0"/>
              <a:t>    0.3100    0.9027    0.9328    0.9773</a:t>
            </a:r>
          </a:p>
          <a:p>
            <a:endParaRPr lang="en-US" sz="1400" dirty="0"/>
          </a:p>
          <a:p>
            <a:r>
              <a:rPr lang="en-US" sz="1400" dirty="0" err="1"/>
              <a:t>y_out</a:t>
            </a:r>
            <a:r>
              <a:rPr lang="en-US" sz="1400" dirty="0"/>
              <a:t> =</a:t>
            </a:r>
          </a:p>
          <a:p>
            <a:endParaRPr lang="en-US" sz="1400" dirty="0"/>
          </a:p>
          <a:p>
            <a:r>
              <a:rPr lang="en-US" sz="1400" dirty="0"/>
              <a:t>    0.5128    1.9138    2.0594    2.0741</a:t>
            </a:r>
          </a:p>
          <a:p>
            <a:r>
              <a:rPr lang="en-US" sz="1400" dirty="0"/>
              <a:t>    0.3149    1.1217    1.2406    1.2517</a:t>
            </a:r>
          </a:p>
          <a:p>
            <a:r>
              <a:rPr lang="en-US" sz="1400" dirty="0"/>
              <a:t>    0.2318    0.9243    1.0872    1.0748</a:t>
            </a:r>
          </a:p>
          <a:p>
            <a:r>
              <a:rPr lang="en-US" sz="1400" dirty="0"/>
              <a:t>    0.2380    1.0636    1.2871    1.2544</a:t>
            </a:r>
          </a:p>
          <a:p>
            <a:endParaRPr lang="en-US" sz="1400" dirty="0"/>
          </a:p>
          <a:p>
            <a:r>
              <a:rPr lang="en-US" sz="1400" dirty="0" err="1"/>
              <a:t>softmax_y_out</a:t>
            </a:r>
            <a:r>
              <a:rPr lang="en-US" sz="1400" dirty="0"/>
              <a:t> =</a:t>
            </a:r>
          </a:p>
          <a:p>
            <a:endParaRPr lang="en-US" sz="1400" dirty="0"/>
          </a:p>
          <a:p>
            <a:r>
              <a:rPr lang="en-US" sz="1400" dirty="0"/>
              <a:t>    0.2998    0.4441    0.4384    0.4448</a:t>
            </a:r>
          </a:p>
          <a:p>
            <a:r>
              <a:rPr lang="en-US" sz="1400" dirty="0"/>
              <a:t>    0.2460    0.2011    0.1933    0.1955</a:t>
            </a:r>
          </a:p>
          <a:p>
            <a:r>
              <a:rPr lang="en-US" sz="1400" dirty="0"/>
              <a:t>    0.2264    0.1651    0.1658    0.1638</a:t>
            </a:r>
          </a:p>
          <a:p>
            <a:r>
              <a:rPr lang="en-US" sz="1400" dirty="0"/>
              <a:t>    0.2278    0.1898    0.2025    0.1960</a:t>
            </a:r>
          </a:p>
          <a:p>
            <a:r>
              <a:rPr lang="en-US" sz="1400" dirty="0"/>
              <a:t>&gt;&gt; </a:t>
            </a:r>
          </a:p>
        </p:txBody>
      </p:sp>
      <p:sp>
        <p:nvSpPr>
          <p:cNvPr id="4" name="Footer Placeholder 3"/>
          <p:cNvSpPr>
            <a:spLocks noGrp="1"/>
          </p:cNvSpPr>
          <p:nvPr>
            <p:ph type="ftr" sz="quarter" idx="11"/>
          </p:nvPr>
        </p:nvSpPr>
        <p:spPr>
          <a:xfrm>
            <a:off x="1840706" y="6351081"/>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24</a:t>
            </a:fld>
            <a:endParaRPr lang="en-US"/>
          </a:p>
        </p:txBody>
      </p:sp>
      <p:cxnSp>
        <p:nvCxnSpPr>
          <p:cNvPr id="10" name="Straight Arrow Connector 9"/>
          <p:cNvCxnSpPr/>
          <p:nvPr/>
        </p:nvCxnSpPr>
        <p:spPr>
          <a:xfrm>
            <a:off x="5638800" y="990600"/>
            <a:ext cx="297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flipH="1">
            <a:off x="7924802" y="1039079"/>
            <a:ext cx="685798" cy="369332"/>
          </a:xfrm>
          <a:prstGeom prst="rect">
            <a:avLst/>
          </a:prstGeom>
          <a:noFill/>
        </p:spPr>
        <p:txBody>
          <a:bodyPr wrap="square" rtlCol="0">
            <a:spAutoFit/>
          </a:bodyPr>
          <a:lstStyle/>
          <a:p>
            <a:r>
              <a:rPr lang="en-US" dirty="0"/>
              <a:t>Time</a:t>
            </a:r>
          </a:p>
        </p:txBody>
      </p:sp>
    </p:spTree>
    <p:extLst>
      <p:ext uri="{BB962C8B-B14F-4D97-AF65-F5344CB8AC3E}">
        <p14:creationId xmlns:p14="http://schemas.microsoft.com/office/powerpoint/2010/main" val="2517269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Discussion: Output layer: </a:t>
            </a:r>
            <a:r>
              <a:rPr lang="en-US" dirty="0" err="1"/>
              <a:t>softmax</a:t>
            </a:r>
            <a:br>
              <a:rPr lang="en-US" dirty="0"/>
            </a:br>
            <a:r>
              <a:rPr lang="en-US" sz="2000" dirty="0"/>
              <a:t>Assume you train this network using SCRTSCRT,… SCRT,.. </a:t>
            </a:r>
            <a:r>
              <a:rPr lang="en-US" sz="2000" dirty="0" err="1"/>
              <a:t>etc</a:t>
            </a:r>
            <a:endParaRPr lang="en-US" dirty="0"/>
          </a:p>
        </p:txBody>
      </p:sp>
      <p:sp>
        <p:nvSpPr>
          <p:cNvPr id="8" name="Content Placeholder 7"/>
          <p:cNvSpPr>
            <a:spLocks noGrp="1"/>
          </p:cNvSpPr>
          <p:nvPr>
            <p:ph idx="1"/>
          </p:nvPr>
        </p:nvSpPr>
        <p:spPr>
          <a:xfrm>
            <a:off x="585593" y="1469879"/>
            <a:ext cx="6076949" cy="4351339"/>
          </a:xfrm>
        </p:spPr>
        <p:txBody>
          <a:bodyPr>
            <a:normAutofit fontScale="55000" lnSpcReduction="20000"/>
          </a:bodyPr>
          <a:lstStyle/>
          <a:p>
            <a:r>
              <a:rPr lang="en-US" dirty="0"/>
              <a:t>Prediction is achieved by seeing which </a:t>
            </a:r>
            <a:r>
              <a:rPr lang="en-US" dirty="0" err="1"/>
              <a:t>y_out</a:t>
            </a:r>
            <a:r>
              <a:rPr lang="en-US" dirty="0"/>
              <a:t> is biggest after the </a:t>
            </a:r>
            <a:r>
              <a:rPr lang="en-US" dirty="0" err="1"/>
              <a:t>softmax</a:t>
            </a:r>
            <a:r>
              <a:rPr lang="en-US" dirty="0"/>
              <a:t> processing of the output layer</a:t>
            </a:r>
          </a:p>
          <a:p>
            <a:r>
              <a:rPr lang="en-US" dirty="0" err="1"/>
              <a:t>softmax_y_out</a:t>
            </a:r>
            <a:r>
              <a:rPr lang="en-US" dirty="0"/>
              <a:t> =</a:t>
            </a:r>
          </a:p>
          <a:p>
            <a:r>
              <a:rPr lang="en-US" dirty="0"/>
              <a:t>T</a:t>
            </a:r>
            <a:r>
              <a:rPr lang="en-US" sz="2100" dirty="0"/>
              <a:t>ime</a:t>
            </a:r>
            <a:r>
              <a:rPr lang="en-US" dirty="0"/>
              <a:t>= 1 	2	  3          4</a:t>
            </a:r>
            <a:endParaRPr lang="en-US" u="sng" dirty="0"/>
          </a:p>
          <a:p>
            <a:r>
              <a:rPr lang="en-US" dirty="0"/>
              <a:t>     0.2998    0.4441    0.4384    0.4448</a:t>
            </a:r>
          </a:p>
          <a:p>
            <a:r>
              <a:rPr lang="en-US" dirty="0"/>
              <a:t>    0.2460    0.2011    0.1933    0.1955</a:t>
            </a:r>
          </a:p>
          <a:p>
            <a:r>
              <a:rPr lang="en-US" dirty="0"/>
              <a:t>    0.2264    0.1651    0.1658    0.1638</a:t>
            </a:r>
          </a:p>
          <a:p>
            <a:r>
              <a:rPr lang="en-US" dirty="0"/>
              <a:t>    0.2278    0.1898    0.2025    0.1960</a:t>
            </a:r>
          </a:p>
          <a:p>
            <a:r>
              <a:rPr lang="en-US" dirty="0"/>
              <a:t>From the above result, at t=3 prediction is  ‘S’=[</a:t>
            </a:r>
            <a:r>
              <a:rPr lang="en-US" dirty="0" err="1"/>
              <a:t>high,low,low,low</a:t>
            </a:r>
            <a:r>
              <a:rPr lang="en-US" dirty="0"/>
              <a:t>]=[1,0,0,0] which is not correct, it should be ‘T’. </a:t>
            </a:r>
          </a:p>
          <a:p>
            <a:r>
              <a:rPr lang="en-US" dirty="0"/>
              <a:t>Why? Because at t=1, predicted output should  be ‘C’, then at t=2, output should be ‘R’, at t=3 output should be ‘T’. Here weights are just randomly initialized in this example, so currently predict is wrong. After training, the prediction should be fine. </a:t>
            </a:r>
          </a:p>
          <a:p>
            <a:endParaRPr lang="en-US" dirty="0"/>
          </a:p>
        </p:txBody>
      </p:sp>
      <p:sp>
        <p:nvSpPr>
          <p:cNvPr id="5" name="Footer Placeholder 4"/>
          <p:cNvSpPr>
            <a:spLocks noGrp="1"/>
          </p:cNvSpPr>
          <p:nvPr>
            <p:ph type="ftr" sz="quarter" idx="11"/>
          </p:nvPr>
        </p:nvSpPr>
        <p:spPr/>
        <p:txBody>
          <a:bodyPr/>
          <a:lstStyle/>
          <a:p>
            <a:r>
              <a:rPr lang="en-US"/>
              <a:t>RNN &amp; LSTM v2.a</a:t>
            </a:r>
            <a:endParaRPr lang="en-US" dirty="0"/>
          </a:p>
        </p:txBody>
      </p:sp>
      <p:sp>
        <p:nvSpPr>
          <p:cNvPr id="6" name="Slide Number Placeholder 5"/>
          <p:cNvSpPr>
            <a:spLocks noGrp="1"/>
          </p:cNvSpPr>
          <p:nvPr>
            <p:ph type="sldNum" sz="quarter" idx="12"/>
          </p:nvPr>
        </p:nvSpPr>
        <p:spPr/>
        <p:txBody>
          <a:bodyPr/>
          <a:lstStyle/>
          <a:p>
            <a:fld id="{7C12A529-2220-4038-9210-A21DB7BAEFCE}" type="slidenum">
              <a:rPr lang="en-US" smtClean="0"/>
              <a:t>25</a:t>
            </a:fld>
            <a:endParaRPr lang="en-US"/>
          </a:p>
        </p:txBody>
      </p:sp>
      <p:graphicFrame>
        <p:nvGraphicFramePr>
          <p:cNvPr id="11" name="Object 10"/>
          <p:cNvGraphicFramePr>
            <a:graphicFrameLocks noChangeAspect="1"/>
          </p:cNvGraphicFramePr>
          <p:nvPr/>
        </p:nvGraphicFramePr>
        <p:xfrm>
          <a:off x="973985" y="5684656"/>
          <a:ext cx="3233629" cy="825249"/>
        </p:xfrm>
        <a:graphic>
          <a:graphicData uri="http://schemas.openxmlformats.org/presentationml/2006/ole">
            <mc:AlternateContent xmlns:mc="http://schemas.openxmlformats.org/markup-compatibility/2006">
              <mc:Choice xmlns:v="urn:schemas-microsoft-com:vml" Requires="v">
                <p:oleObj spid="_x0000_s25616" name="Equation" r:id="rId3" imgW="2438280" imgH="622080" progId="Equation.3">
                  <p:embed/>
                </p:oleObj>
              </mc:Choice>
              <mc:Fallback>
                <p:oleObj name="Equation" r:id="rId3" imgW="2438280" imgH="622080" progId="Equation.3">
                  <p:embed/>
                  <p:pic>
                    <p:nvPicPr>
                      <p:cNvPr id="11" name="Object 10"/>
                      <p:cNvPicPr/>
                      <p:nvPr/>
                    </p:nvPicPr>
                    <p:blipFill>
                      <a:blip r:embed="rId4"/>
                      <a:stretch>
                        <a:fillRect/>
                      </a:stretch>
                    </p:blipFill>
                    <p:spPr>
                      <a:xfrm>
                        <a:off x="973985" y="5684656"/>
                        <a:ext cx="3233629" cy="825249"/>
                      </a:xfrm>
                      <a:prstGeom prst="rect">
                        <a:avLst/>
                      </a:prstGeom>
                      <a:ln>
                        <a:solidFill>
                          <a:schemeClr val="accent1">
                            <a:shade val="50000"/>
                          </a:schemeClr>
                        </a:solidFill>
                      </a:ln>
                    </p:spPr>
                  </p:pic>
                </p:oleObj>
              </mc:Fallback>
            </mc:AlternateContent>
          </a:graphicData>
        </a:graphic>
      </p:graphicFrame>
      <p:cxnSp>
        <p:nvCxnSpPr>
          <p:cNvPr id="4" name="Straight Arrow Connector 3"/>
          <p:cNvCxnSpPr/>
          <p:nvPr/>
        </p:nvCxnSpPr>
        <p:spPr>
          <a:xfrm>
            <a:off x="5243329" y="2958129"/>
            <a:ext cx="0" cy="941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93349" y="2442276"/>
            <a:ext cx="288862" cy="369332"/>
          </a:xfrm>
          <a:prstGeom prst="rect">
            <a:avLst/>
          </a:prstGeom>
          <a:noFill/>
        </p:spPr>
        <p:txBody>
          <a:bodyPr wrap="none" rtlCol="0">
            <a:spAutoFit/>
          </a:bodyPr>
          <a:lstStyle/>
          <a:p>
            <a:r>
              <a:rPr lang="en-US" dirty="0"/>
              <a:t>y</a:t>
            </a:r>
          </a:p>
        </p:txBody>
      </p:sp>
      <p:graphicFrame>
        <p:nvGraphicFramePr>
          <p:cNvPr id="15" name="Table 14">
            <a:extLst>
              <a:ext uri="{FF2B5EF4-FFF2-40B4-BE49-F238E27FC236}">
                <a16:creationId xmlns:a16="http://schemas.microsoft.com/office/drawing/2014/main" id="{0CB3D674-F431-497C-BB25-6CC4721506CD}"/>
              </a:ext>
            </a:extLst>
          </p:cNvPr>
          <p:cNvGraphicFramePr>
            <a:graphicFrameLocks noGrp="1"/>
          </p:cNvGraphicFramePr>
          <p:nvPr/>
        </p:nvGraphicFramePr>
        <p:xfrm>
          <a:off x="6422690" y="1376515"/>
          <a:ext cx="2645111" cy="2650497"/>
        </p:xfrm>
        <a:graphic>
          <a:graphicData uri="http://schemas.openxmlformats.org/drawingml/2006/table">
            <a:tbl>
              <a:tblPr firstRow="1" bandRow="1">
                <a:tableStyleId>{5C22544A-7EE6-4342-B048-85BDC9FD1C3A}</a:tableStyleId>
              </a:tblPr>
              <a:tblGrid>
                <a:gridCol w="1106137">
                  <a:extLst>
                    <a:ext uri="{9D8B030D-6E8A-4147-A177-3AD203B41FA5}">
                      <a16:colId xmlns:a16="http://schemas.microsoft.com/office/drawing/2014/main" val="20000"/>
                    </a:ext>
                  </a:extLst>
                </a:gridCol>
                <a:gridCol w="406273">
                  <a:extLst>
                    <a:ext uri="{9D8B030D-6E8A-4147-A177-3AD203B41FA5}">
                      <a16:colId xmlns:a16="http://schemas.microsoft.com/office/drawing/2014/main" val="20001"/>
                    </a:ext>
                  </a:extLst>
                </a:gridCol>
                <a:gridCol w="360405">
                  <a:extLst>
                    <a:ext uri="{9D8B030D-6E8A-4147-A177-3AD203B41FA5}">
                      <a16:colId xmlns:a16="http://schemas.microsoft.com/office/drawing/2014/main" val="20002"/>
                    </a:ext>
                  </a:extLst>
                </a:gridCol>
                <a:gridCol w="360405">
                  <a:extLst>
                    <a:ext uri="{9D8B030D-6E8A-4147-A177-3AD203B41FA5}">
                      <a16:colId xmlns:a16="http://schemas.microsoft.com/office/drawing/2014/main" val="20003"/>
                    </a:ext>
                  </a:extLst>
                </a:gridCol>
                <a:gridCol w="411891">
                  <a:extLst>
                    <a:ext uri="{9D8B030D-6E8A-4147-A177-3AD203B41FA5}">
                      <a16:colId xmlns:a16="http://schemas.microsoft.com/office/drawing/2014/main" val="20004"/>
                    </a:ext>
                  </a:extLst>
                </a:gridCol>
              </a:tblGrid>
              <a:tr h="1187457">
                <a:tc>
                  <a:txBody>
                    <a:bodyPr/>
                    <a:lstStyle/>
                    <a:p>
                      <a:r>
                        <a:rPr lang="en-US" dirty="0">
                          <a:solidFill>
                            <a:schemeClr val="tx1"/>
                          </a:solidFill>
                        </a:rPr>
                        <a:t>One hot Encoding</a:t>
                      </a:r>
                    </a:p>
                    <a:p>
                      <a:r>
                        <a:rPr lang="en-US" dirty="0">
                          <a:solidFill>
                            <a:schemeClr val="tx1"/>
                          </a:solidFill>
                        </a:rPr>
                        <a:t> (X)</a:t>
                      </a:r>
                    </a:p>
                  </a:txBody>
                  <a:tcPr>
                    <a:solidFill>
                      <a:schemeClr val="tx2">
                        <a:lumMod val="20000"/>
                        <a:lumOff val="80000"/>
                      </a:schemeClr>
                    </a:solidFill>
                  </a:tcPr>
                </a:tc>
                <a:tc>
                  <a:txBody>
                    <a:bodyPr/>
                    <a:lstStyle/>
                    <a:p>
                      <a:r>
                        <a:rPr lang="en-US" dirty="0"/>
                        <a:t>S</a:t>
                      </a:r>
                    </a:p>
                  </a:txBody>
                  <a:tcPr/>
                </a:tc>
                <a:tc>
                  <a:txBody>
                    <a:bodyPr/>
                    <a:lstStyle/>
                    <a:p>
                      <a:r>
                        <a:rPr lang="en-US"/>
                        <a:t>C</a:t>
                      </a:r>
                      <a:endParaRPr lang="en-US" dirty="0"/>
                    </a:p>
                  </a:txBody>
                  <a:tcPr/>
                </a:tc>
                <a:tc>
                  <a:txBody>
                    <a:bodyPr/>
                    <a:lstStyle/>
                    <a:p>
                      <a:r>
                        <a:rPr lang="en-US" dirty="0"/>
                        <a:t>R</a:t>
                      </a:r>
                    </a:p>
                  </a:txBody>
                  <a:tcPr/>
                </a:tc>
                <a:tc>
                  <a:txBody>
                    <a:bodyPr/>
                    <a:lstStyle/>
                    <a:p>
                      <a:r>
                        <a:rPr lang="en-US"/>
                        <a:t>T</a:t>
                      </a:r>
                      <a:endParaRPr lang="en-US" dirty="0"/>
                    </a:p>
                  </a:txBody>
                  <a:tcPr/>
                </a:tc>
                <a:extLst>
                  <a:ext uri="{0D108BD9-81ED-4DB2-BD59-A6C34878D82A}">
                    <a16:rowId xmlns:a16="http://schemas.microsoft.com/office/drawing/2014/main" val="10000"/>
                  </a:ext>
                </a:extLst>
              </a:tr>
              <a:tr h="365371">
                <a:tc>
                  <a:txBody>
                    <a:bodyPr/>
                    <a:lstStyle/>
                    <a:p>
                      <a:r>
                        <a:rPr lang="en-US"/>
                        <a:t>X1</a:t>
                      </a:r>
                      <a:endParaRPr lang="en-US" dirty="0"/>
                    </a:p>
                  </a:txBody>
                  <a:tcPr>
                    <a:solidFill>
                      <a:schemeClr val="tx2">
                        <a:lumMod val="20000"/>
                        <a:lumOff val="80000"/>
                      </a:schemeClr>
                    </a:solidFill>
                  </a:tcPr>
                </a:tc>
                <a:tc>
                  <a:txBody>
                    <a:bodyPr/>
                    <a:lstStyle/>
                    <a:p>
                      <a:r>
                        <a:rPr lang="en-US">
                          <a:solidFill>
                            <a:srgbClr val="FF0000"/>
                          </a:solidFill>
                        </a:rPr>
                        <a:t>1</a:t>
                      </a:r>
                      <a:endParaRPr lang="en-US" dirty="0">
                        <a:solidFill>
                          <a:srgbClr val="FF0000"/>
                        </a:solidFill>
                      </a:endParaRPr>
                    </a:p>
                  </a:txBody>
                  <a:tcPr/>
                </a:tc>
                <a:tc>
                  <a:txBody>
                    <a:bodyPr/>
                    <a:lstStyle/>
                    <a:p>
                      <a:r>
                        <a:rPr lang="en-US" dirty="0"/>
                        <a:t>0</a:t>
                      </a:r>
                    </a:p>
                  </a:txBody>
                  <a:tcPr/>
                </a:tc>
                <a:tc>
                  <a:txBody>
                    <a:bodyPr/>
                    <a:lstStyle/>
                    <a:p>
                      <a:r>
                        <a:rPr lang="en-US"/>
                        <a:t>0</a:t>
                      </a:r>
                      <a:endParaRPr lang="en-US" dirty="0"/>
                    </a:p>
                  </a:txBody>
                  <a:tcPr/>
                </a:tc>
                <a:tc>
                  <a:txBody>
                    <a:bodyPr/>
                    <a:lstStyle/>
                    <a:p>
                      <a:r>
                        <a:rPr lang="en-US"/>
                        <a:t>0</a:t>
                      </a:r>
                      <a:endParaRPr lang="en-US" dirty="0"/>
                    </a:p>
                  </a:txBody>
                  <a:tcPr/>
                </a:tc>
                <a:extLst>
                  <a:ext uri="{0D108BD9-81ED-4DB2-BD59-A6C34878D82A}">
                    <a16:rowId xmlns:a16="http://schemas.microsoft.com/office/drawing/2014/main" val="10001"/>
                  </a:ext>
                </a:extLst>
              </a:tr>
              <a:tr h="365371">
                <a:tc>
                  <a:txBody>
                    <a:bodyPr/>
                    <a:lstStyle/>
                    <a:p>
                      <a:r>
                        <a:rPr lang="en-US"/>
                        <a:t>X2</a:t>
                      </a:r>
                      <a:endParaRPr lang="en-US" dirty="0"/>
                    </a:p>
                  </a:txBody>
                  <a:tcPr>
                    <a:solidFill>
                      <a:schemeClr val="tx2">
                        <a:lumMod val="20000"/>
                        <a:lumOff val="80000"/>
                      </a:schemeClr>
                    </a:solidFill>
                  </a:tcPr>
                </a:tc>
                <a:tc>
                  <a:txBody>
                    <a:bodyPr/>
                    <a:lstStyle/>
                    <a:p>
                      <a:r>
                        <a:rPr lang="en-US"/>
                        <a:t>0</a:t>
                      </a:r>
                      <a:endParaRPr lang="en-US" dirty="0"/>
                    </a:p>
                  </a:txBody>
                  <a:tcPr/>
                </a:tc>
                <a:tc>
                  <a:txBody>
                    <a:bodyPr/>
                    <a:lstStyle/>
                    <a:p>
                      <a:r>
                        <a:rPr lang="en-US">
                          <a:solidFill>
                            <a:srgbClr val="FF0000"/>
                          </a:solidFill>
                        </a:rPr>
                        <a:t>1</a:t>
                      </a:r>
                      <a:endParaRPr lang="en-US" dirty="0">
                        <a:solidFill>
                          <a:srgbClr val="FF0000"/>
                        </a:solidFill>
                      </a:endParaRPr>
                    </a:p>
                  </a:txBody>
                  <a:tcPr/>
                </a:tc>
                <a:tc>
                  <a:txBody>
                    <a:bodyPr/>
                    <a:lstStyle/>
                    <a:p>
                      <a:r>
                        <a:rPr lang="en-US"/>
                        <a:t>0</a:t>
                      </a:r>
                      <a:endParaRPr lang="en-US" dirty="0"/>
                    </a:p>
                  </a:txBody>
                  <a:tcPr/>
                </a:tc>
                <a:tc>
                  <a:txBody>
                    <a:bodyPr/>
                    <a:lstStyle/>
                    <a:p>
                      <a:r>
                        <a:rPr lang="en-US"/>
                        <a:t>0</a:t>
                      </a:r>
                      <a:endParaRPr lang="en-US" dirty="0"/>
                    </a:p>
                  </a:txBody>
                  <a:tcPr/>
                </a:tc>
                <a:extLst>
                  <a:ext uri="{0D108BD9-81ED-4DB2-BD59-A6C34878D82A}">
                    <a16:rowId xmlns:a16="http://schemas.microsoft.com/office/drawing/2014/main" val="10002"/>
                  </a:ext>
                </a:extLst>
              </a:tr>
              <a:tr h="365371">
                <a:tc>
                  <a:txBody>
                    <a:bodyPr/>
                    <a:lstStyle/>
                    <a:p>
                      <a:r>
                        <a:rPr lang="en-US"/>
                        <a:t>X3</a:t>
                      </a:r>
                      <a:endParaRPr lang="en-US" dirty="0"/>
                    </a:p>
                  </a:txBody>
                  <a:tcPr>
                    <a:solidFill>
                      <a:schemeClr val="tx2">
                        <a:lumMod val="20000"/>
                        <a:lumOff val="80000"/>
                      </a:schemeClr>
                    </a:solidFill>
                  </a:tcPr>
                </a:tc>
                <a:tc>
                  <a:txBody>
                    <a:bodyPr/>
                    <a:lstStyle/>
                    <a:p>
                      <a:r>
                        <a:rPr lang="en-US"/>
                        <a:t>0</a:t>
                      </a:r>
                      <a:endParaRPr lang="en-US" dirty="0"/>
                    </a:p>
                  </a:txBody>
                  <a:tcPr/>
                </a:tc>
                <a:tc>
                  <a:txBody>
                    <a:bodyPr/>
                    <a:lstStyle/>
                    <a:p>
                      <a:r>
                        <a:rPr lang="en-US"/>
                        <a:t>0</a:t>
                      </a:r>
                      <a:endParaRPr lang="en-US" dirty="0"/>
                    </a:p>
                  </a:txBody>
                  <a:tcPr/>
                </a:tc>
                <a:tc>
                  <a:txBody>
                    <a:bodyPr/>
                    <a:lstStyle/>
                    <a:p>
                      <a:r>
                        <a:rPr lang="en-US">
                          <a:solidFill>
                            <a:srgbClr val="FF0000"/>
                          </a:solidFill>
                        </a:rPr>
                        <a:t>1</a:t>
                      </a:r>
                      <a:endParaRPr lang="en-US" dirty="0">
                        <a:solidFill>
                          <a:srgbClr val="FF0000"/>
                        </a:solidFill>
                      </a:endParaRPr>
                    </a:p>
                  </a:txBody>
                  <a:tcPr/>
                </a:tc>
                <a:tc>
                  <a:txBody>
                    <a:bodyPr/>
                    <a:lstStyle/>
                    <a:p>
                      <a:r>
                        <a:rPr lang="en-US"/>
                        <a:t>0</a:t>
                      </a:r>
                      <a:endParaRPr lang="en-US" dirty="0"/>
                    </a:p>
                  </a:txBody>
                  <a:tcPr/>
                </a:tc>
                <a:extLst>
                  <a:ext uri="{0D108BD9-81ED-4DB2-BD59-A6C34878D82A}">
                    <a16:rowId xmlns:a16="http://schemas.microsoft.com/office/drawing/2014/main" val="10003"/>
                  </a:ext>
                </a:extLst>
              </a:tr>
              <a:tr h="365371">
                <a:tc>
                  <a:txBody>
                    <a:bodyPr/>
                    <a:lstStyle/>
                    <a:p>
                      <a:r>
                        <a:rPr lang="en-US"/>
                        <a:t>X4</a:t>
                      </a:r>
                      <a:endParaRPr lang="en-US" dirty="0"/>
                    </a:p>
                  </a:txBody>
                  <a:tcPr>
                    <a:solidFill>
                      <a:schemeClr val="tx2">
                        <a:lumMod val="20000"/>
                        <a:lumOff val="80000"/>
                      </a:schemeClr>
                    </a:solidFill>
                  </a:tcPr>
                </a:tc>
                <a:tc>
                  <a:txBody>
                    <a:bodyPr/>
                    <a:lstStyle/>
                    <a:p>
                      <a:r>
                        <a:rPr lang="en-US"/>
                        <a:t>0</a:t>
                      </a:r>
                      <a:endParaRPr lang="en-US" dirty="0"/>
                    </a:p>
                  </a:txBody>
                  <a:tcPr/>
                </a:tc>
                <a:tc>
                  <a:txBody>
                    <a:bodyPr/>
                    <a:lstStyle/>
                    <a:p>
                      <a:r>
                        <a:rPr lang="en-US"/>
                        <a:t>0</a:t>
                      </a:r>
                      <a:endParaRPr lang="en-US" dirty="0"/>
                    </a:p>
                  </a:txBody>
                  <a:tcPr/>
                </a:tc>
                <a:tc>
                  <a:txBody>
                    <a:bodyPr/>
                    <a:lstStyle/>
                    <a:p>
                      <a:r>
                        <a:rPr lang="en-US"/>
                        <a:t>0</a:t>
                      </a:r>
                      <a:endParaRPr lang="en-US" dirty="0"/>
                    </a:p>
                  </a:txBody>
                  <a:tcPr/>
                </a:tc>
                <a:tc>
                  <a:txBody>
                    <a:bodyPr/>
                    <a:lstStyle/>
                    <a:p>
                      <a:r>
                        <a:rPr lang="en-US" dirty="0">
                          <a:solidFill>
                            <a:srgbClr val="FF0000"/>
                          </a:solidFill>
                        </a:rPr>
                        <a:t>1</a:t>
                      </a:r>
                    </a:p>
                  </a:txBody>
                  <a:tcPr/>
                </a:tc>
                <a:extLst>
                  <a:ext uri="{0D108BD9-81ED-4DB2-BD59-A6C34878D82A}">
                    <a16:rowId xmlns:a16="http://schemas.microsoft.com/office/drawing/2014/main" val="10004"/>
                  </a:ext>
                </a:extLst>
              </a:tr>
            </a:tbl>
          </a:graphicData>
        </a:graphic>
      </p:graphicFrame>
      <p:sp>
        <p:nvSpPr>
          <p:cNvPr id="13" name="TextBox 12">
            <a:extLst>
              <a:ext uri="{FF2B5EF4-FFF2-40B4-BE49-F238E27FC236}">
                <a16:creationId xmlns:a16="http://schemas.microsoft.com/office/drawing/2014/main" id="{61308B9C-EFA2-4841-9EAE-C592E0A6CA10}"/>
              </a:ext>
            </a:extLst>
          </p:cNvPr>
          <p:cNvSpPr txBox="1"/>
          <p:nvPr/>
        </p:nvSpPr>
        <p:spPr>
          <a:xfrm>
            <a:off x="4320388" y="5612196"/>
            <a:ext cx="4518812" cy="830997"/>
          </a:xfrm>
          <a:prstGeom prst="rect">
            <a:avLst/>
          </a:prstGeom>
          <a:noFill/>
        </p:spPr>
        <p:txBody>
          <a:bodyPr wrap="square" rtlCol="0">
            <a:spAutoFit/>
          </a:bodyPr>
          <a:lstStyle/>
          <a:p>
            <a:r>
              <a:rPr lang="en-US" sz="1200" dirty="0"/>
              <a:t>For </a:t>
            </a:r>
            <a:r>
              <a:rPr lang="en-US" sz="1200" dirty="0" err="1"/>
              <a:t>softmax</a:t>
            </a:r>
            <a:r>
              <a:rPr lang="en-US" sz="1200" dirty="0"/>
              <a:t>, see </a:t>
            </a:r>
          </a:p>
          <a:p>
            <a:r>
              <a:rPr lang="en-US" sz="1200" dirty="0">
                <a:hlinkClick r:id="rId5"/>
              </a:rPr>
              <a:t>http://www.cse.cuhk.edu.hk/~khwong/www2/cmsc5707/5707_likelihood.pptx</a:t>
            </a:r>
            <a:endParaRPr lang="en-US" sz="1200" dirty="0"/>
          </a:p>
          <a:p>
            <a:endParaRPr lang="en-US" sz="1200" dirty="0"/>
          </a:p>
        </p:txBody>
      </p:sp>
    </p:spTree>
    <p:extLst>
      <p:ext uri="{BB962C8B-B14F-4D97-AF65-F5344CB8AC3E}">
        <p14:creationId xmlns:p14="http://schemas.microsoft.com/office/powerpoint/2010/main" val="1290534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388" y="-2849"/>
            <a:ext cx="8229600" cy="307650"/>
          </a:xfrm>
        </p:spPr>
        <p:txBody>
          <a:bodyPr>
            <a:noAutofit/>
          </a:bodyPr>
          <a:lstStyle/>
          <a:p>
            <a:r>
              <a:rPr lang="en-US" sz="2000" u="sng" dirty="0"/>
              <a:t>How to train a recurrent Neural net RNN</a:t>
            </a:r>
          </a:p>
        </p:txBody>
      </p:sp>
      <p:sp>
        <p:nvSpPr>
          <p:cNvPr id="3" name="Content Placeholder 2"/>
          <p:cNvSpPr>
            <a:spLocks noGrp="1"/>
          </p:cNvSpPr>
          <p:nvPr>
            <p:ph idx="1"/>
          </p:nvPr>
        </p:nvSpPr>
        <p:spPr>
          <a:xfrm>
            <a:off x="550388" y="232617"/>
            <a:ext cx="8718445" cy="4525963"/>
          </a:xfrm>
        </p:spPr>
        <p:txBody>
          <a:bodyPr>
            <a:normAutofit/>
          </a:bodyPr>
          <a:lstStyle/>
          <a:p>
            <a:r>
              <a:rPr lang="en-US" sz="2000" dirty="0"/>
              <a:t>S=Sunny; C=Cloudy; R=Rainy; T=Thundery (average weather in a day)</a:t>
            </a:r>
          </a:p>
          <a:p>
            <a:r>
              <a:rPr lang="en-US" sz="2000" dirty="0"/>
              <a:t>After unrolled the RNN, it becomes a Feedforward neural network </a:t>
            </a:r>
          </a:p>
          <a:p>
            <a:r>
              <a:rPr lang="en-US" sz="2000" dirty="0"/>
              <a:t>Give sequence samples, say 3 years=(365*3) days samples</a:t>
            </a:r>
          </a:p>
          <a:p>
            <a:r>
              <a:rPr lang="en-US" sz="2000" dirty="0"/>
              <a:t>E.g. S,C,R,T,S,C,R,T,S,C,R,T…… SSCRT……(mostly the sequence of SCRT,SCRT)</a:t>
            </a:r>
          </a:p>
          <a:p>
            <a:r>
              <a:rPr lang="en-US" sz="2000" dirty="0"/>
              <a:t>Train by backpropagation, </a:t>
            </a:r>
            <a:r>
              <a:rPr lang="en-US" sz="2000" dirty="0">
                <a:solidFill>
                  <a:srgbClr val="FF0000"/>
                </a:solidFill>
              </a:rPr>
              <a:t>the rule: If </a:t>
            </a:r>
            <a:r>
              <a:rPr lang="en-US" sz="2000" b="1" dirty="0" err="1">
                <a:solidFill>
                  <a:srgbClr val="FF0000"/>
                </a:solidFill>
              </a:rPr>
              <a:t>X</a:t>
            </a:r>
            <a:r>
              <a:rPr lang="en-US" sz="2000" b="1" baseline="-25000" dirty="0" err="1">
                <a:solidFill>
                  <a:srgbClr val="FF0000"/>
                </a:solidFill>
              </a:rPr>
              <a:t>t</a:t>
            </a:r>
            <a:r>
              <a:rPr lang="en-US" sz="2000" b="1" baseline="-25000" dirty="0">
                <a:solidFill>
                  <a:srgbClr val="FF0000"/>
                </a:solidFill>
              </a:rPr>
              <a:t>=1</a:t>
            </a:r>
            <a:r>
              <a:rPr lang="en-US" sz="2000" b="1" dirty="0">
                <a:solidFill>
                  <a:srgbClr val="FF0000"/>
                </a:solidFill>
              </a:rPr>
              <a:t> is the INPUT then </a:t>
            </a:r>
            <a:r>
              <a:rPr lang="en-US" sz="2000" b="1" dirty="0" err="1">
                <a:solidFill>
                  <a:srgbClr val="FF0000"/>
                </a:solidFill>
              </a:rPr>
              <a:t>X</a:t>
            </a:r>
            <a:r>
              <a:rPr lang="en-US" sz="2000" b="1" baseline="-25000" dirty="0" err="1">
                <a:solidFill>
                  <a:srgbClr val="FF0000"/>
                </a:solidFill>
              </a:rPr>
              <a:t>t</a:t>
            </a:r>
            <a:r>
              <a:rPr lang="en-US" sz="2000" b="1" baseline="-25000" dirty="0">
                <a:solidFill>
                  <a:srgbClr val="FF0000"/>
                </a:solidFill>
              </a:rPr>
              <a:t>=2 </a:t>
            </a:r>
            <a:r>
              <a:rPr lang="en-US" sz="2000" b="1" dirty="0">
                <a:solidFill>
                  <a:srgbClr val="FF0000"/>
                </a:solidFill>
              </a:rPr>
              <a:t>is the TARGET</a:t>
            </a:r>
          </a:p>
          <a:p>
            <a:pPr lvl="1"/>
            <a:r>
              <a:rPr lang="en-US" sz="1800" dirty="0"/>
              <a:t>e.g. input =‘S’ (</a:t>
            </a:r>
            <a:r>
              <a:rPr lang="en-US" sz="1800" dirty="0" err="1"/>
              <a:t>X</a:t>
            </a:r>
            <a:r>
              <a:rPr lang="en-US" sz="1800" baseline="-25000" dirty="0" err="1"/>
              <a:t>t</a:t>
            </a:r>
            <a:r>
              <a:rPr lang="en-US" sz="1800" baseline="-25000" dirty="0"/>
              <a:t>=1 </a:t>
            </a:r>
            <a:r>
              <a:rPr lang="en-US" sz="1800" dirty="0"/>
              <a:t>=1000), output is at the </a:t>
            </a:r>
            <a:r>
              <a:rPr lang="en-US" sz="1800" dirty="0" err="1"/>
              <a:t>softmax</a:t>
            </a:r>
            <a:r>
              <a:rPr lang="en-US" sz="1800" dirty="0"/>
              <a:t> output, and target is ‘C’ (</a:t>
            </a:r>
            <a:r>
              <a:rPr lang="en-US" sz="1800" dirty="0" err="1"/>
              <a:t>X</a:t>
            </a:r>
            <a:r>
              <a:rPr lang="en-US" sz="1800" baseline="-25000" dirty="0" err="1"/>
              <a:t>t</a:t>
            </a:r>
            <a:r>
              <a:rPr lang="en-US" sz="1800" baseline="-25000" dirty="0"/>
              <a:t>=2 </a:t>
            </a:r>
            <a:r>
              <a:rPr lang="en-US" sz="1800" dirty="0"/>
              <a:t>=0100), or, in another example case, if</a:t>
            </a:r>
          </a:p>
          <a:p>
            <a:pPr lvl="1"/>
            <a:r>
              <a:rPr lang="en-US" sz="1800" dirty="0"/>
              <a:t>input =‘R’ (</a:t>
            </a:r>
            <a:r>
              <a:rPr lang="en-US" sz="1800" dirty="0" err="1"/>
              <a:t>X</a:t>
            </a:r>
            <a:r>
              <a:rPr lang="en-US" sz="1800" baseline="-25000" dirty="0" err="1"/>
              <a:t>t</a:t>
            </a:r>
            <a:r>
              <a:rPr lang="en-US" sz="1800" baseline="-25000" dirty="0"/>
              <a:t>=1 </a:t>
            </a:r>
            <a:r>
              <a:rPr lang="en-US" sz="1800" dirty="0"/>
              <a:t>=0010), output is at the </a:t>
            </a:r>
            <a:r>
              <a:rPr lang="en-US" sz="1800" dirty="0" err="1"/>
              <a:t>softmax</a:t>
            </a:r>
            <a:r>
              <a:rPr lang="en-US" sz="1800" dirty="0"/>
              <a:t> output, and target is ‘T’(</a:t>
            </a:r>
            <a:r>
              <a:rPr lang="en-US" sz="1800" dirty="0" err="1"/>
              <a:t>X</a:t>
            </a:r>
            <a:r>
              <a:rPr lang="en-US" sz="1800" baseline="-25000" dirty="0" err="1"/>
              <a:t>t</a:t>
            </a:r>
            <a:r>
              <a:rPr lang="en-US" sz="1800" baseline="-25000" dirty="0"/>
              <a:t>=2 </a:t>
            </a:r>
            <a:r>
              <a:rPr lang="en-US" sz="1800" dirty="0"/>
              <a:t>=0001)</a:t>
            </a:r>
          </a:p>
          <a:p>
            <a:pPr lvl="1"/>
            <a:r>
              <a:rPr lang="en-US" sz="1800" dirty="0"/>
              <a:t>After unroll the RNN, we will use </a:t>
            </a:r>
            <a:r>
              <a:rPr lang="en-US" sz="1800" dirty="0">
                <a:solidFill>
                  <a:srgbClr val="FF0000"/>
                </a:solidFill>
              </a:rPr>
              <a:t>: (1) input,  (2) output(</a:t>
            </a:r>
            <a:r>
              <a:rPr lang="en-US" sz="1800" dirty="0" err="1">
                <a:solidFill>
                  <a:srgbClr val="FF0000"/>
                </a:solidFill>
              </a:rPr>
              <a:t>softmax</a:t>
            </a:r>
            <a:r>
              <a:rPr lang="en-US" sz="1800" dirty="0">
                <a:solidFill>
                  <a:srgbClr val="FF0000"/>
                </a:solidFill>
              </a:rPr>
              <a:t> output) and (3) target,</a:t>
            </a:r>
            <a:r>
              <a:rPr lang="en-US" sz="1800" dirty="0"/>
              <a:t>  to train </a:t>
            </a:r>
            <a:r>
              <a:rPr lang="en-US" sz="1800" dirty="0">
                <a:solidFill>
                  <a:srgbClr val="FF0000"/>
                </a:solidFill>
              </a:rPr>
              <a:t>weights/biases</a:t>
            </a:r>
            <a:r>
              <a:rPr lang="en-US" sz="1800" dirty="0"/>
              <a:t> as if it is a feedforward network (discuss before)</a:t>
            </a:r>
          </a:p>
          <a:p>
            <a:r>
              <a:rPr lang="en-US" sz="2000" dirty="0"/>
              <a:t>Ideally, after successfully trained the RNN, if “SCR” for 3 consecutive days are observed, the weather prediction for the next day is ‘T’ </a:t>
            </a:r>
          </a:p>
        </p:txBody>
      </p:sp>
      <p:sp>
        <p:nvSpPr>
          <p:cNvPr id="4" name="Footer Placeholder 3"/>
          <p:cNvSpPr>
            <a:spLocks noGrp="1"/>
          </p:cNvSpPr>
          <p:nvPr>
            <p:ph type="ftr" sz="quarter" idx="11"/>
          </p:nvPr>
        </p:nvSpPr>
        <p:spPr>
          <a:xfrm>
            <a:off x="5758628" y="6500032"/>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a:xfrm>
            <a:off x="6545132" y="6512597"/>
            <a:ext cx="2133600" cy="365125"/>
          </a:xfrm>
        </p:spPr>
        <p:txBody>
          <a:bodyPr/>
          <a:lstStyle/>
          <a:p>
            <a:fld id="{7C12A529-2220-4038-9210-A21DB7BAEFCE}" type="slidenum">
              <a:rPr lang="en-US" smtClean="0"/>
              <a:t>26</a:t>
            </a:fld>
            <a:endParaRPr lang="en-US"/>
          </a:p>
        </p:txBody>
      </p:sp>
      <p:sp>
        <p:nvSpPr>
          <p:cNvPr id="51" name="Rectangle 50"/>
          <p:cNvSpPr/>
          <p:nvPr/>
        </p:nvSpPr>
        <p:spPr>
          <a:xfrm>
            <a:off x="759148" y="4835042"/>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2" name="TextBox 51"/>
          <p:cNvSpPr txBox="1"/>
          <p:nvPr/>
        </p:nvSpPr>
        <p:spPr>
          <a:xfrm>
            <a:off x="1036231" y="4993276"/>
            <a:ext cx="317716" cy="369332"/>
          </a:xfrm>
          <a:prstGeom prst="rect">
            <a:avLst/>
          </a:prstGeom>
          <a:noFill/>
        </p:spPr>
        <p:txBody>
          <a:bodyPr wrap="none" rtlCol="0">
            <a:spAutoFit/>
          </a:bodyPr>
          <a:lstStyle/>
          <a:p>
            <a:r>
              <a:rPr lang="en-US" dirty="0"/>
              <a:t>A</a:t>
            </a:r>
          </a:p>
        </p:txBody>
      </p:sp>
      <p:cxnSp>
        <p:nvCxnSpPr>
          <p:cNvPr id="53" name="Straight Arrow Connector 52"/>
          <p:cNvCxnSpPr/>
          <p:nvPr/>
        </p:nvCxnSpPr>
        <p:spPr>
          <a:xfrm flipV="1">
            <a:off x="1331237" y="4393864"/>
            <a:ext cx="0"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1283881" y="5520842"/>
            <a:ext cx="0"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995338" y="5098119"/>
            <a:ext cx="300082" cy="369332"/>
          </a:xfrm>
          <a:prstGeom prst="rect">
            <a:avLst/>
          </a:prstGeom>
          <a:noFill/>
        </p:spPr>
        <p:txBody>
          <a:bodyPr wrap="none" rtlCol="0">
            <a:spAutoFit/>
          </a:bodyPr>
          <a:lstStyle/>
          <a:p>
            <a:r>
              <a:rPr lang="en-US" dirty="0"/>
              <a:t>=</a:t>
            </a:r>
          </a:p>
        </p:txBody>
      </p:sp>
      <p:grpSp>
        <p:nvGrpSpPr>
          <p:cNvPr id="56" name="Group 55"/>
          <p:cNvGrpSpPr/>
          <p:nvPr/>
        </p:nvGrpSpPr>
        <p:grpSpPr>
          <a:xfrm>
            <a:off x="2299749" y="4909100"/>
            <a:ext cx="1494977" cy="1367018"/>
            <a:chOff x="3571875" y="4840817"/>
            <a:chExt cx="1494977" cy="1367018"/>
          </a:xfrm>
        </p:grpSpPr>
        <p:sp>
          <p:nvSpPr>
            <p:cNvPr id="57" name="Rectangle 56"/>
            <p:cNvSpPr/>
            <p:nvPr/>
          </p:nvSpPr>
          <p:spPr>
            <a:xfrm>
              <a:off x="3782530" y="5095593"/>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58" name="Straight Arrow Connector 57"/>
            <p:cNvCxnSpPr/>
            <p:nvPr/>
          </p:nvCxnSpPr>
          <p:spPr>
            <a:xfrm flipV="1">
              <a:off x="4700383" y="4840817"/>
              <a:ext cx="0" cy="5976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4312496" y="5562278"/>
              <a:ext cx="0" cy="6455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631807" y="5438493"/>
              <a:ext cx="4350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087330" y="5235809"/>
              <a:ext cx="613053" cy="369332"/>
            </a:xfrm>
            <a:prstGeom prst="rect">
              <a:avLst/>
            </a:prstGeom>
            <a:noFill/>
          </p:spPr>
          <p:txBody>
            <a:bodyPr wrap="none" rtlCol="0">
              <a:spAutoFit/>
            </a:bodyPr>
            <a:lstStyle/>
            <a:p>
              <a:r>
                <a:rPr lang="en-US" dirty="0" err="1"/>
                <a:t>tanh</a:t>
              </a:r>
              <a:endParaRPr lang="en-US" dirty="0"/>
            </a:p>
          </p:txBody>
        </p:sp>
        <p:cxnSp>
          <p:nvCxnSpPr>
            <p:cNvPr id="62" name="Straight Arrow Connector 61"/>
            <p:cNvCxnSpPr/>
            <p:nvPr/>
          </p:nvCxnSpPr>
          <p:spPr>
            <a:xfrm>
              <a:off x="3571875" y="5416784"/>
              <a:ext cx="42131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3993185" y="5263634"/>
              <a:ext cx="638622" cy="2986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3748195" y="4926033"/>
            <a:ext cx="1494977" cy="1367018"/>
            <a:chOff x="3571875" y="4840817"/>
            <a:chExt cx="1494977" cy="1367018"/>
          </a:xfrm>
        </p:grpSpPr>
        <p:sp>
          <p:nvSpPr>
            <p:cNvPr id="65" name="Rectangle 64"/>
            <p:cNvSpPr/>
            <p:nvPr/>
          </p:nvSpPr>
          <p:spPr>
            <a:xfrm>
              <a:off x="3782530" y="5095593"/>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66" name="Straight Arrow Connector 65"/>
            <p:cNvCxnSpPr/>
            <p:nvPr/>
          </p:nvCxnSpPr>
          <p:spPr>
            <a:xfrm flipV="1">
              <a:off x="4700383" y="4840817"/>
              <a:ext cx="0" cy="5976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4312496" y="5562278"/>
              <a:ext cx="0" cy="6455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631807" y="5438493"/>
              <a:ext cx="4350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87330" y="5235809"/>
              <a:ext cx="613053" cy="369332"/>
            </a:xfrm>
            <a:prstGeom prst="rect">
              <a:avLst/>
            </a:prstGeom>
            <a:noFill/>
          </p:spPr>
          <p:txBody>
            <a:bodyPr wrap="none" rtlCol="0">
              <a:spAutoFit/>
            </a:bodyPr>
            <a:lstStyle/>
            <a:p>
              <a:r>
                <a:rPr lang="en-US" dirty="0" err="1"/>
                <a:t>tanh</a:t>
              </a:r>
              <a:endParaRPr lang="en-US" dirty="0"/>
            </a:p>
          </p:txBody>
        </p:sp>
        <p:cxnSp>
          <p:nvCxnSpPr>
            <p:cNvPr id="70" name="Straight Arrow Connector 69"/>
            <p:cNvCxnSpPr/>
            <p:nvPr/>
          </p:nvCxnSpPr>
          <p:spPr>
            <a:xfrm>
              <a:off x="3571875" y="5416784"/>
              <a:ext cx="42131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3993185" y="5263634"/>
              <a:ext cx="638622" cy="2986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5225072" y="4949665"/>
            <a:ext cx="1494977" cy="1367018"/>
            <a:chOff x="3571875" y="4840817"/>
            <a:chExt cx="1494977" cy="1367018"/>
          </a:xfrm>
        </p:grpSpPr>
        <p:sp>
          <p:nvSpPr>
            <p:cNvPr id="73" name="Rectangle 72"/>
            <p:cNvSpPr/>
            <p:nvPr/>
          </p:nvSpPr>
          <p:spPr>
            <a:xfrm>
              <a:off x="3782530" y="5095593"/>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74" name="Straight Arrow Connector 73"/>
            <p:cNvCxnSpPr/>
            <p:nvPr/>
          </p:nvCxnSpPr>
          <p:spPr>
            <a:xfrm flipV="1">
              <a:off x="4700383" y="4840817"/>
              <a:ext cx="0" cy="5976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4312496" y="5562278"/>
              <a:ext cx="0" cy="6455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631807" y="5438493"/>
              <a:ext cx="4350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087330" y="5235809"/>
              <a:ext cx="613053" cy="369332"/>
            </a:xfrm>
            <a:prstGeom prst="rect">
              <a:avLst/>
            </a:prstGeom>
            <a:noFill/>
          </p:spPr>
          <p:txBody>
            <a:bodyPr wrap="none" rtlCol="0">
              <a:spAutoFit/>
            </a:bodyPr>
            <a:lstStyle/>
            <a:p>
              <a:r>
                <a:rPr lang="en-US" dirty="0" err="1"/>
                <a:t>tanh</a:t>
              </a:r>
              <a:endParaRPr lang="en-US" dirty="0"/>
            </a:p>
          </p:txBody>
        </p:sp>
        <p:cxnSp>
          <p:nvCxnSpPr>
            <p:cNvPr id="78" name="Straight Arrow Connector 77"/>
            <p:cNvCxnSpPr/>
            <p:nvPr/>
          </p:nvCxnSpPr>
          <p:spPr>
            <a:xfrm>
              <a:off x="3571875" y="5416784"/>
              <a:ext cx="42131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3993185" y="5263634"/>
              <a:ext cx="638622" cy="2986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TextBox 87"/>
          <p:cNvSpPr txBox="1"/>
          <p:nvPr/>
        </p:nvSpPr>
        <p:spPr>
          <a:xfrm>
            <a:off x="2444563" y="5835754"/>
            <a:ext cx="623632" cy="646331"/>
          </a:xfrm>
          <a:prstGeom prst="rect">
            <a:avLst/>
          </a:prstGeom>
          <a:noFill/>
        </p:spPr>
        <p:txBody>
          <a:bodyPr wrap="none" rtlCol="0">
            <a:spAutoFit/>
          </a:bodyPr>
          <a:lstStyle/>
          <a:p>
            <a:r>
              <a:rPr lang="en-US" dirty="0" err="1"/>
              <a:t>X</a:t>
            </a:r>
            <a:r>
              <a:rPr lang="en-US" baseline="-25000" dirty="0" err="1"/>
              <a:t>t</a:t>
            </a:r>
            <a:r>
              <a:rPr lang="en-US" baseline="-25000" dirty="0"/>
              <a:t>=1</a:t>
            </a:r>
            <a:r>
              <a:rPr lang="en-US" dirty="0"/>
              <a:t>=</a:t>
            </a:r>
          </a:p>
          <a:p>
            <a:r>
              <a:rPr lang="en-US" dirty="0"/>
              <a:t>‘S’</a:t>
            </a:r>
          </a:p>
        </p:txBody>
      </p:sp>
      <p:sp>
        <p:nvSpPr>
          <p:cNvPr id="89" name="TextBox 88"/>
          <p:cNvSpPr txBox="1"/>
          <p:nvPr/>
        </p:nvSpPr>
        <p:spPr>
          <a:xfrm>
            <a:off x="2531235" y="4838606"/>
            <a:ext cx="511166" cy="369332"/>
          </a:xfrm>
          <a:prstGeom prst="rect">
            <a:avLst/>
          </a:prstGeom>
          <a:noFill/>
        </p:spPr>
        <p:txBody>
          <a:bodyPr wrap="none" rtlCol="0">
            <a:spAutoFit/>
          </a:bodyPr>
          <a:lstStyle/>
          <a:p>
            <a:r>
              <a:rPr lang="en-US" dirty="0" err="1"/>
              <a:t>h</a:t>
            </a:r>
            <a:r>
              <a:rPr lang="en-US" baseline="-25000" dirty="0" err="1"/>
              <a:t>t</a:t>
            </a:r>
            <a:r>
              <a:rPr lang="en-US" baseline="-25000" dirty="0"/>
              <a:t>=2</a:t>
            </a:r>
            <a:endParaRPr lang="en-US" dirty="0"/>
          </a:p>
        </p:txBody>
      </p:sp>
      <p:sp>
        <p:nvSpPr>
          <p:cNvPr id="90" name="TextBox 89"/>
          <p:cNvSpPr txBox="1"/>
          <p:nvPr/>
        </p:nvSpPr>
        <p:spPr>
          <a:xfrm>
            <a:off x="5348928" y="5867522"/>
            <a:ext cx="623632" cy="646331"/>
          </a:xfrm>
          <a:prstGeom prst="rect">
            <a:avLst/>
          </a:prstGeom>
          <a:noFill/>
        </p:spPr>
        <p:txBody>
          <a:bodyPr wrap="none" rtlCol="0">
            <a:spAutoFit/>
          </a:bodyPr>
          <a:lstStyle/>
          <a:p>
            <a:r>
              <a:rPr lang="en-US" dirty="0" err="1"/>
              <a:t>X</a:t>
            </a:r>
            <a:r>
              <a:rPr lang="en-US" baseline="-25000" dirty="0" err="1"/>
              <a:t>t</a:t>
            </a:r>
            <a:r>
              <a:rPr lang="en-US" baseline="-25000" dirty="0"/>
              <a:t>=3</a:t>
            </a:r>
            <a:r>
              <a:rPr lang="en-US" dirty="0"/>
              <a:t>=</a:t>
            </a:r>
          </a:p>
          <a:p>
            <a:r>
              <a:rPr lang="en-US" dirty="0"/>
              <a:t>‘R’</a:t>
            </a:r>
          </a:p>
        </p:txBody>
      </p:sp>
      <p:sp>
        <p:nvSpPr>
          <p:cNvPr id="92" name="TextBox 91"/>
          <p:cNvSpPr txBox="1"/>
          <p:nvPr/>
        </p:nvSpPr>
        <p:spPr>
          <a:xfrm>
            <a:off x="3860790" y="5775995"/>
            <a:ext cx="623632" cy="646331"/>
          </a:xfrm>
          <a:prstGeom prst="rect">
            <a:avLst/>
          </a:prstGeom>
          <a:noFill/>
        </p:spPr>
        <p:txBody>
          <a:bodyPr wrap="none" rtlCol="0">
            <a:spAutoFit/>
          </a:bodyPr>
          <a:lstStyle/>
          <a:p>
            <a:r>
              <a:rPr lang="en-US" dirty="0" err="1"/>
              <a:t>X</a:t>
            </a:r>
            <a:r>
              <a:rPr lang="en-US" baseline="-25000" dirty="0" err="1"/>
              <a:t>t</a:t>
            </a:r>
            <a:r>
              <a:rPr lang="en-US" baseline="-25000" dirty="0"/>
              <a:t>=2</a:t>
            </a:r>
            <a:r>
              <a:rPr lang="en-US" dirty="0"/>
              <a:t>=</a:t>
            </a:r>
          </a:p>
          <a:p>
            <a:r>
              <a:rPr lang="en-US" dirty="0"/>
              <a:t>‘C’</a:t>
            </a:r>
          </a:p>
        </p:txBody>
      </p:sp>
      <p:sp>
        <p:nvSpPr>
          <p:cNvPr id="93" name="TextBox 92"/>
          <p:cNvSpPr txBox="1"/>
          <p:nvPr/>
        </p:nvSpPr>
        <p:spPr>
          <a:xfrm>
            <a:off x="5482964" y="4879171"/>
            <a:ext cx="511166" cy="369332"/>
          </a:xfrm>
          <a:prstGeom prst="rect">
            <a:avLst/>
          </a:prstGeom>
          <a:noFill/>
        </p:spPr>
        <p:txBody>
          <a:bodyPr wrap="none" rtlCol="0">
            <a:spAutoFit/>
          </a:bodyPr>
          <a:lstStyle/>
          <a:p>
            <a:r>
              <a:rPr lang="en-US" dirty="0" err="1"/>
              <a:t>h</a:t>
            </a:r>
            <a:r>
              <a:rPr lang="en-US" baseline="-25000" dirty="0" err="1"/>
              <a:t>t</a:t>
            </a:r>
            <a:r>
              <a:rPr lang="en-US" baseline="-25000" dirty="0"/>
              <a:t>=4</a:t>
            </a:r>
            <a:endParaRPr lang="en-US" dirty="0"/>
          </a:p>
        </p:txBody>
      </p:sp>
      <p:sp>
        <p:nvSpPr>
          <p:cNvPr id="94" name="TextBox 93"/>
          <p:cNvSpPr txBox="1"/>
          <p:nvPr/>
        </p:nvSpPr>
        <p:spPr>
          <a:xfrm>
            <a:off x="3993179" y="4841890"/>
            <a:ext cx="511166" cy="369332"/>
          </a:xfrm>
          <a:prstGeom prst="rect">
            <a:avLst/>
          </a:prstGeom>
          <a:noFill/>
        </p:spPr>
        <p:txBody>
          <a:bodyPr wrap="none" rtlCol="0">
            <a:spAutoFit/>
          </a:bodyPr>
          <a:lstStyle/>
          <a:p>
            <a:r>
              <a:rPr lang="en-US" dirty="0" err="1"/>
              <a:t>h</a:t>
            </a:r>
            <a:r>
              <a:rPr lang="en-US" baseline="-25000" dirty="0" err="1"/>
              <a:t>t</a:t>
            </a:r>
            <a:r>
              <a:rPr lang="en-US" baseline="-25000" dirty="0"/>
              <a:t>=3</a:t>
            </a:r>
            <a:endParaRPr lang="en-US" dirty="0"/>
          </a:p>
        </p:txBody>
      </p:sp>
      <p:sp>
        <p:nvSpPr>
          <p:cNvPr id="96" name="TextBox 95"/>
          <p:cNvSpPr txBox="1"/>
          <p:nvPr/>
        </p:nvSpPr>
        <p:spPr>
          <a:xfrm>
            <a:off x="740849" y="5712413"/>
            <a:ext cx="352725" cy="369332"/>
          </a:xfrm>
          <a:prstGeom prst="rect">
            <a:avLst/>
          </a:prstGeom>
          <a:noFill/>
        </p:spPr>
        <p:txBody>
          <a:bodyPr wrap="none" rtlCol="0">
            <a:spAutoFit/>
          </a:bodyPr>
          <a:lstStyle/>
          <a:p>
            <a:r>
              <a:rPr lang="en-US" dirty="0" err="1"/>
              <a:t>X</a:t>
            </a:r>
            <a:r>
              <a:rPr lang="en-US" baseline="-25000" dirty="0" err="1"/>
              <a:t>t</a:t>
            </a:r>
            <a:endParaRPr lang="en-US" dirty="0"/>
          </a:p>
        </p:txBody>
      </p:sp>
      <p:sp>
        <p:nvSpPr>
          <p:cNvPr id="97" name="TextBox 96"/>
          <p:cNvSpPr txBox="1"/>
          <p:nvPr/>
        </p:nvSpPr>
        <p:spPr>
          <a:xfrm>
            <a:off x="1358940" y="4232995"/>
            <a:ext cx="511166" cy="369332"/>
          </a:xfrm>
          <a:prstGeom prst="rect">
            <a:avLst/>
          </a:prstGeom>
          <a:noFill/>
        </p:spPr>
        <p:txBody>
          <a:bodyPr wrap="none" rtlCol="0">
            <a:spAutoFit/>
          </a:bodyPr>
          <a:lstStyle/>
          <a:p>
            <a:r>
              <a:rPr lang="en-US" dirty="0"/>
              <a:t>h</a:t>
            </a:r>
            <a:r>
              <a:rPr lang="en-US" baseline="-25000" dirty="0"/>
              <a:t>t+1</a:t>
            </a:r>
            <a:endParaRPr lang="en-US" dirty="0"/>
          </a:p>
        </p:txBody>
      </p:sp>
      <p:sp>
        <p:nvSpPr>
          <p:cNvPr id="98" name="TextBox 97"/>
          <p:cNvSpPr txBox="1"/>
          <p:nvPr/>
        </p:nvSpPr>
        <p:spPr>
          <a:xfrm>
            <a:off x="1475225" y="5655586"/>
            <a:ext cx="355675" cy="369332"/>
          </a:xfrm>
          <a:prstGeom prst="rect">
            <a:avLst/>
          </a:prstGeom>
          <a:noFill/>
        </p:spPr>
        <p:txBody>
          <a:bodyPr wrap="none" rtlCol="0">
            <a:spAutoFit/>
          </a:bodyPr>
          <a:lstStyle/>
          <a:p>
            <a:r>
              <a:rPr lang="en-US" dirty="0" err="1"/>
              <a:t>h</a:t>
            </a:r>
            <a:r>
              <a:rPr lang="en-US" baseline="-25000" dirty="0" err="1"/>
              <a:t>t</a:t>
            </a:r>
            <a:endParaRPr lang="en-US" dirty="0"/>
          </a:p>
        </p:txBody>
      </p:sp>
      <p:sp>
        <p:nvSpPr>
          <p:cNvPr id="99" name="Freeform 98"/>
          <p:cNvSpPr/>
          <p:nvPr/>
        </p:nvSpPr>
        <p:spPr>
          <a:xfrm>
            <a:off x="1274454" y="4610706"/>
            <a:ext cx="671868" cy="1124613"/>
          </a:xfrm>
          <a:custGeom>
            <a:avLst/>
            <a:gdLst>
              <a:gd name="connsiteX0" fmla="*/ 0 w 671868"/>
              <a:gd name="connsiteY0" fmla="*/ 65056 h 1124613"/>
              <a:gd name="connsiteX1" fmla="*/ 441063 w 671868"/>
              <a:gd name="connsiteY1" fmla="*/ 11268 h 1124613"/>
              <a:gd name="connsiteX2" fmla="*/ 634701 w 671868"/>
              <a:gd name="connsiteY2" fmla="*/ 258694 h 1124613"/>
              <a:gd name="connsiteX3" fmla="*/ 666974 w 671868"/>
              <a:gd name="connsiteY3" fmla="*/ 721273 h 1124613"/>
              <a:gd name="connsiteX4" fmla="*/ 570155 w 671868"/>
              <a:gd name="connsiteY4" fmla="*/ 1054760 h 1124613"/>
              <a:gd name="connsiteX5" fmla="*/ 301214 w 671868"/>
              <a:gd name="connsiteY5" fmla="*/ 1119305 h 1124613"/>
              <a:gd name="connsiteX6" fmla="*/ 204395 w 671868"/>
              <a:gd name="connsiteY6" fmla="*/ 968698 h 1124613"/>
              <a:gd name="connsiteX7" fmla="*/ 204395 w 671868"/>
              <a:gd name="connsiteY7" fmla="*/ 904153 h 112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868" h="1124613">
                <a:moveTo>
                  <a:pt x="0" y="65056"/>
                </a:moveTo>
                <a:cubicBezTo>
                  <a:pt x="167640" y="22025"/>
                  <a:pt x="335280" y="-21005"/>
                  <a:pt x="441063" y="11268"/>
                </a:cubicBezTo>
                <a:cubicBezTo>
                  <a:pt x="546846" y="43541"/>
                  <a:pt x="597049" y="140360"/>
                  <a:pt x="634701" y="258694"/>
                </a:cubicBezTo>
                <a:cubicBezTo>
                  <a:pt x="672353" y="377028"/>
                  <a:pt x="677732" y="588595"/>
                  <a:pt x="666974" y="721273"/>
                </a:cubicBezTo>
                <a:cubicBezTo>
                  <a:pt x="656216" y="853951"/>
                  <a:pt x="631115" y="988421"/>
                  <a:pt x="570155" y="1054760"/>
                </a:cubicBezTo>
                <a:cubicBezTo>
                  <a:pt x="509195" y="1121099"/>
                  <a:pt x="362174" y="1133649"/>
                  <a:pt x="301214" y="1119305"/>
                </a:cubicBezTo>
                <a:cubicBezTo>
                  <a:pt x="240254" y="1104961"/>
                  <a:pt x="220531" y="1004557"/>
                  <a:pt x="204395" y="968698"/>
                </a:cubicBezTo>
                <a:cubicBezTo>
                  <a:pt x="188259" y="932839"/>
                  <a:pt x="196327" y="918496"/>
                  <a:pt x="204395" y="904153"/>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7345452" y="4218320"/>
            <a:ext cx="1630862" cy="2308324"/>
          </a:xfrm>
          <a:prstGeom prst="rect">
            <a:avLst/>
          </a:prstGeom>
          <a:noFill/>
          <a:ln>
            <a:solidFill>
              <a:schemeClr val="accent1">
                <a:shade val="50000"/>
              </a:schemeClr>
            </a:solidFill>
          </a:ln>
        </p:spPr>
        <p:txBody>
          <a:bodyPr wrap="square" rtlCol="0">
            <a:spAutoFit/>
          </a:bodyPr>
          <a:lstStyle/>
          <a:p>
            <a:r>
              <a:rPr lang="en-US" sz="1600" b="1" u="sng" dirty="0">
                <a:solidFill>
                  <a:srgbClr val="FF0000"/>
                </a:solidFill>
              </a:rPr>
              <a:t>h = </a:t>
            </a:r>
            <a:r>
              <a:rPr lang="en-US" sz="1600" b="1" u="sng" dirty="0" err="1">
                <a:solidFill>
                  <a:srgbClr val="FF0000"/>
                </a:solidFill>
              </a:rPr>
              <a:t>O</a:t>
            </a:r>
            <a:r>
              <a:rPr lang="en-US" sz="1600" b="1" u="sng" baseline="-25000" dirty="0" err="1">
                <a:solidFill>
                  <a:srgbClr val="FF0000"/>
                </a:solidFill>
              </a:rPr>
              <a:t>t</a:t>
            </a:r>
            <a:r>
              <a:rPr lang="en-US" sz="1600" b="1" u="sng" dirty="0">
                <a:solidFill>
                  <a:srgbClr val="FF0000"/>
                </a:solidFill>
              </a:rPr>
              <a:t>= encoder hidden vector</a:t>
            </a:r>
            <a:r>
              <a:rPr lang="en-US" sz="1600" b="1" dirty="0"/>
              <a:t> is generated after a sequence is entered. You will see that it will be used for machine translation  </a:t>
            </a:r>
          </a:p>
        </p:txBody>
      </p:sp>
      <p:sp>
        <p:nvSpPr>
          <p:cNvPr id="91" name="TextBox 90"/>
          <p:cNvSpPr txBox="1"/>
          <p:nvPr/>
        </p:nvSpPr>
        <p:spPr>
          <a:xfrm>
            <a:off x="2633684" y="6385991"/>
            <a:ext cx="4090131" cy="369332"/>
          </a:xfrm>
          <a:prstGeom prst="rect">
            <a:avLst/>
          </a:prstGeom>
          <a:noFill/>
          <a:ln>
            <a:solidFill>
              <a:schemeClr val="accent1"/>
            </a:solidFill>
          </a:ln>
        </p:spPr>
        <p:txBody>
          <a:bodyPr wrap="square" rtlCol="0">
            <a:spAutoFit/>
          </a:bodyPr>
          <a:lstStyle/>
          <a:p>
            <a:r>
              <a:rPr lang="en-US" dirty="0">
                <a:solidFill>
                  <a:srgbClr val="FF0000"/>
                </a:solidFill>
              </a:rPr>
              <a:t>Time-unrolled diagram of the RNN</a:t>
            </a:r>
          </a:p>
        </p:txBody>
      </p:sp>
      <p:sp>
        <p:nvSpPr>
          <p:cNvPr id="95" name="TextBox 94"/>
          <p:cNvSpPr txBox="1"/>
          <p:nvPr/>
        </p:nvSpPr>
        <p:spPr>
          <a:xfrm>
            <a:off x="2531235" y="4575904"/>
            <a:ext cx="1160505" cy="369332"/>
          </a:xfrm>
          <a:prstGeom prst="rect">
            <a:avLst/>
          </a:prstGeom>
          <a:noFill/>
          <a:ln w="25400">
            <a:solidFill>
              <a:schemeClr val="accent1"/>
            </a:solidFill>
          </a:ln>
        </p:spPr>
        <p:txBody>
          <a:bodyPr wrap="square" rtlCol="0">
            <a:spAutoFit/>
          </a:bodyPr>
          <a:lstStyle/>
          <a:p>
            <a:pPr algn="ctr"/>
            <a:r>
              <a:rPr lang="en-US" dirty="0" err="1"/>
              <a:t>Softmax</a:t>
            </a:r>
            <a:endParaRPr lang="en-US" dirty="0"/>
          </a:p>
        </p:txBody>
      </p:sp>
      <p:sp>
        <p:nvSpPr>
          <p:cNvPr id="103" name="TextBox 102"/>
          <p:cNvSpPr txBox="1"/>
          <p:nvPr/>
        </p:nvSpPr>
        <p:spPr>
          <a:xfrm>
            <a:off x="3989923" y="4552067"/>
            <a:ext cx="1160505" cy="369332"/>
          </a:xfrm>
          <a:prstGeom prst="rect">
            <a:avLst/>
          </a:prstGeom>
          <a:noFill/>
          <a:ln w="25400">
            <a:solidFill>
              <a:schemeClr val="accent1"/>
            </a:solidFill>
          </a:ln>
        </p:spPr>
        <p:txBody>
          <a:bodyPr wrap="square" rtlCol="0">
            <a:spAutoFit/>
          </a:bodyPr>
          <a:lstStyle/>
          <a:p>
            <a:pPr algn="ctr"/>
            <a:r>
              <a:rPr lang="en-US" dirty="0" err="1"/>
              <a:t>Softmax</a:t>
            </a:r>
            <a:endParaRPr lang="en-US" dirty="0"/>
          </a:p>
        </p:txBody>
      </p:sp>
      <p:sp>
        <p:nvSpPr>
          <p:cNvPr id="104" name="TextBox 103"/>
          <p:cNvSpPr txBox="1"/>
          <p:nvPr/>
        </p:nvSpPr>
        <p:spPr>
          <a:xfrm>
            <a:off x="5385440" y="4547102"/>
            <a:ext cx="1160505" cy="369332"/>
          </a:xfrm>
          <a:prstGeom prst="rect">
            <a:avLst/>
          </a:prstGeom>
          <a:noFill/>
          <a:ln w="25400">
            <a:solidFill>
              <a:schemeClr val="accent1"/>
            </a:solidFill>
          </a:ln>
        </p:spPr>
        <p:txBody>
          <a:bodyPr wrap="square" rtlCol="0">
            <a:spAutoFit/>
          </a:bodyPr>
          <a:lstStyle/>
          <a:p>
            <a:pPr algn="ctr"/>
            <a:r>
              <a:rPr lang="en-US" dirty="0" err="1"/>
              <a:t>Softmax</a:t>
            </a:r>
            <a:endParaRPr lang="en-US" dirty="0"/>
          </a:p>
        </p:txBody>
      </p:sp>
      <p:sp>
        <p:nvSpPr>
          <p:cNvPr id="8" name="Rectangle 7"/>
          <p:cNvSpPr/>
          <p:nvPr/>
        </p:nvSpPr>
        <p:spPr>
          <a:xfrm>
            <a:off x="2894671" y="4280265"/>
            <a:ext cx="1108893" cy="369332"/>
          </a:xfrm>
          <a:prstGeom prst="rect">
            <a:avLst/>
          </a:prstGeom>
        </p:spPr>
        <p:txBody>
          <a:bodyPr wrap="none">
            <a:spAutoFit/>
          </a:bodyPr>
          <a:lstStyle/>
          <a:p>
            <a:r>
              <a:rPr lang="en-US" dirty="0"/>
              <a:t>target=‘C’</a:t>
            </a:r>
          </a:p>
        </p:txBody>
      </p:sp>
      <p:sp>
        <p:nvSpPr>
          <p:cNvPr id="100" name="Rectangle 99"/>
          <p:cNvSpPr/>
          <p:nvPr/>
        </p:nvSpPr>
        <p:spPr>
          <a:xfrm>
            <a:off x="4295451" y="4258666"/>
            <a:ext cx="1100494" cy="369332"/>
          </a:xfrm>
          <a:prstGeom prst="rect">
            <a:avLst/>
          </a:prstGeom>
        </p:spPr>
        <p:txBody>
          <a:bodyPr wrap="none">
            <a:spAutoFit/>
          </a:bodyPr>
          <a:lstStyle/>
          <a:p>
            <a:r>
              <a:rPr lang="en-US" dirty="0"/>
              <a:t>target=‘R’</a:t>
            </a:r>
          </a:p>
        </p:txBody>
      </p:sp>
      <p:sp>
        <p:nvSpPr>
          <p:cNvPr id="101" name="Rectangle 100"/>
          <p:cNvSpPr/>
          <p:nvPr/>
        </p:nvSpPr>
        <p:spPr>
          <a:xfrm>
            <a:off x="5635897" y="4242684"/>
            <a:ext cx="1103315" cy="369332"/>
          </a:xfrm>
          <a:prstGeom prst="rect">
            <a:avLst/>
          </a:prstGeom>
        </p:spPr>
        <p:txBody>
          <a:bodyPr wrap="none">
            <a:spAutoFit/>
          </a:bodyPr>
          <a:lstStyle/>
          <a:p>
            <a:r>
              <a:rPr lang="en-US" dirty="0"/>
              <a:t>target=‘T’</a:t>
            </a:r>
          </a:p>
        </p:txBody>
      </p:sp>
      <p:cxnSp>
        <p:nvCxnSpPr>
          <p:cNvPr id="7" name="Straight Arrow Connector 6"/>
          <p:cNvCxnSpPr/>
          <p:nvPr/>
        </p:nvCxnSpPr>
        <p:spPr>
          <a:xfrm>
            <a:off x="2894671" y="4258666"/>
            <a:ext cx="0" cy="28843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49968" y="6176323"/>
            <a:ext cx="2166772" cy="646331"/>
          </a:xfrm>
          <a:prstGeom prst="rect">
            <a:avLst/>
          </a:prstGeom>
        </p:spPr>
        <p:txBody>
          <a:bodyPr wrap="square">
            <a:spAutoFit/>
          </a:bodyPr>
          <a:lstStyle/>
          <a:p>
            <a:r>
              <a:rPr lang="en-US" dirty="0" err="1"/>
              <a:t>X</a:t>
            </a:r>
            <a:r>
              <a:rPr lang="en-US" baseline="-25000" dirty="0" err="1"/>
              <a:t>t</a:t>
            </a:r>
            <a:r>
              <a:rPr lang="en-US" baseline="-25000" dirty="0"/>
              <a:t>=1</a:t>
            </a:r>
            <a:r>
              <a:rPr lang="en-US" dirty="0"/>
              <a:t> is the input, </a:t>
            </a:r>
            <a:r>
              <a:rPr lang="en-US" dirty="0" err="1"/>
              <a:t>X</a:t>
            </a:r>
            <a:r>
              <a:rPr lang="en-US" baseline="-25000" dirty="0" err="1"/>
              <a:t>t</a:t>
            </a:r>
            <a:r>
              <a:rPr lang="en-US" baseline="-25000" dirty="0"/>
              <a:t>=2 </a:t>
            </a:r>
            <a:r>
              <a:rPr lang="en-US" dirty="0"/>
              <a:t>is the target, </a:t>
            </a:r>
          </a:p>
        </p:txBody>
      </p:sp>
      <p:sp>
        <p:nvSpPr>
          <p:cNvPr id="10" name="TextBox 9"/>
          <p:cNvSpPr txBox="1"/>
          <p:nvPr/>
        </p:nvSpPr>
        <p:spPr>
          <a:xfrm>
            <a:off x="2063527" y="4282317"/>
            <a:ext cx="764697" cy="369332"/>
          </a:xfrm>
          <a:prstGeom prst="rect">
            <a:avLst/>
          </a:prstGeom>
          <a:noFill/>
        </p:spPr>
        <p:txBody>
          <a:bodyPr wrap="none" rtlCol="0">
            <a:spAutoFit/>
          </a:bodyPr>
          <a:lstStyle/>
          <a:p>
            <a:r>
              <a:rPr lang="en-US" dirty="0"/>
              <a:t>Target</a:t>
            </a:r>
          </a:p>
        </p:txBody>
      </p:sp>
      <p:cxnSp>
        <p:nvCxnSpPr>
          <p:cNvPr id="80" name="Straight Arrow Connector 79"/>
          <p:cNvCxnSpPr/>
          <p:nvPr/>
        </p:nvCxnSpPr>
        <p:spPr>
          <a:xfrm>
            <a:off x="4295451" y="4190193"/>
            <a:ext cx="0" cy="28843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660744" y="4190193"/>
            <a:ext cx="0" cy="28843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694704" y="5372482"/>
            <a:ext cx="102020" cy="174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920633" y="5380323"/>
            <a:ext cx="102020" cy="174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141406" y="5380021"/>
            <a:ext cx="102020" cy="174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422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Problem with RNN:</a:t>
            </a:r>
            <a:br>
              <a:rPr lang="en-US" dirty="0">
                <a:solidFill>
                  <a:srgbClr val="FF0000"/>
                </a:solidFill>
              </a:rPr>
            </a:br>
            <a:r>
              <a:rPr lang="en-US" b="1" dirty="0">
                <a:solidFill>
                  <a:srgbClr val="C00000"/>
                </a:solidFill>
              </a:rPr>
              <a:t>The vanishing gradient problem</a:t>
            </a:r>
            <a:endParaRPr lang="en-US" dirty="0"/>
          </a:p>
        </p:txBody>
      </p:sp>
      <p:sp>
        <p:nvSpPr>
          <p:cNvPr id="3" name="Content Placeholder 2"/>
          <p:cNvSpPr>
            <a:spLocks noGrp="1"/>
          </p:cNvSpPr>
          <p:nvPr>
            <p:ph type="subTitle" idx="1"/>
          </p:nvPr>
        </p:nvSpPr>
        <p:spPr/>
        <p:txBody>
          <a:bodyPr>
            <a:normAutofit/>
          </a:bodyPr>
          <a:lstStyle/>
          <a:p>
            <a:r>
              <a:rPr lang="en-US" sz="1200" dirty="0">
                <a:hlinkClick r:id="rId2"/>
              </a:rPr>
              <a:t>Ref: https://hackernoon.com/exploding-and-vanishing-gradient-problem-math-behind-the-truth-6bd008df6e25</a:t>
            </a:r>
            <a:endParaRPr lang="en-US" sz="1200"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27</a:t>
            </a:fld>
            <a:endParaRPr lang="en-US"/>
          </a:p>
        </p:txBody>
      </p:sp>
    </p:spTree>
    <p:extLst>
      <p:ext uri="{BB962C8B-B14F-4D97-AF65-F5344CB8AC3E}">
        <p14:creationId xmlns:p14="http://schemas.microsoft.com/office/powerpoint/2010/main" val="137424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4953000" cy="1143000"/>
          </a:xfrm>
        </p:spPr>
        <p:txBody>
          <a:bodyPr>
            <a:noAutofit/>
          </a:bodyPr>
          <a:lstStyle/>
          <a:p>
            <a:pPr algn="l"/>
            <a:br>
              <a:rPr lang="en-US" sz="2400" dirty="0"/>
            </a:br>
            <a:r>
              <a:rPr lang="en-US" sz="2400" dirty="0">
                <a:solidFill>
                  <a:srgbClr val="FF0000"/>
                </a:solidFill>
              </a:rPr>
              <a:t>Problem with RNN:</a:t>
            </a:r>
            <a:br>
              <a:rPr lang="en-US" sz="2400" dirty="0">
                <a:solidFill>
                  <a:srgbClr val="FF0000"/>
                </a:solidFill>
              </a:rPr>
            </a:br>
            <a:r>
              <a:rPr lang="en-US" sz="2400" dirty="0">
                <a:solidFill>
                  <a:srgbClr val="C00000"/>
                </a:solidFill>
              </a:rPr>
              <a:t>The </a:t>
            </a:r>
            <a:r>
              <a:rPr lang="en-US" sz="2400" b="1" dirty="0">
                <a:solidFill>
                  <a:srgbClr val="C00000"/>
                </a:solidFill>
              </a:rPr>
              <a:t>vanishing gradient problem</a:t>
            </a:r>
            <a:endParaRPr lang="en-US" sz="2400"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r>
              <a:rPr lang="en-US" dirty="0"/>
              <a:t>During </a:t>
            </a:r>
            <a:r>
              <a:rPr lang="en-US" dirty="0">
                <a:hlinkClick r:id="rId2" tooltip="Backpropagation"/>
              </a:rPr>
              <a:t>backpropagation</a:t>
            </a:r>
            <a:r>
              <a:rPr lang="en-US" dirty="0"/>
              <a:t>, signals are fed backward from output to input using </a:t>
            </a:r>
            <a:r>
              <a:rPr lang="en-US" dirty="0">
                <a:hlinkClick r:id="rId3" tooltip="Stochastic gradient descent"/>
              </a:rPr>
              <a:t>gradient-based learning methods</a:t>
            </a:r>
            <a:r>
              <a:rPr lang="en-US" dirty="0"/>
              <a:t> </a:t>
            </a:r>
          </a:p>
          <a:p>
            <a:r>
              <a:rPr lang="en-US" dirty="0"/>
              <a:t>In each iteration, a network weight receives an update proportional to the </a:t>
            </a:r>
            <a:r>
              <a:rPr lang="en-US" dirty="0">
                <a:hlinkClick r:id="rId4" tooltip="Gradient"/>
              </a:rPr>
              <a:t>gradient</a:t>
            </a:r>
            <a:r>
              <a:rPr lang="en-US" dirty="0"/>
              <a:t> of the </a:t>
            </a:r>
            <a:r>
              <a:rPr lang="en-US" dirty="0">
                <a:hlinkClick r:id="rId5" tooltip="Error function"/>
              </a:rPr>
              <a:t>error function</a:t>
            </a:r>
            <a:r>
              <a:rPr lang="en-US" dirty="0"/>
              <a:t> with respect to the current weight.</a:t>
            </a:r>
          </a:p>
          <a:p>
            <a:r>
              <a:rPr lang="en-US" dirty="0"/>
              <a:t>In theory, the maximum gradient is less than 1 (max derivative of sigmoid is 0.25). So the learning signal is reduced from layer to layer.</a:t>
            </a:r>
          </a:p>
          <a:p>
            <a:r>
              <a:rPr lang="en-US" dirty="0"/>
              <a:t>In RNN, after unrolled the network, the difference between the target and the output of the last element of the sequence has to back-propagate to update the weights/biases of all the previous neurons. The backpropagation signal will be reduced to zero if the training sequence is long.</a:t>
            </a:r>
          </a:p>
          <a:p>
            <a:r>
              <a:rPr lang="en-US" dirty="0"/>
              <a:t>It also happens to a feedforward neural network with many hidden layers (deep net).</a:t>
            </a:r>
          </a:p>
          <a:p>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28</a:t>
            </a:fld>
            <a:endParaRPr lang="en-US"/>
          </a:p>
        </p:txBody>
      </p:sp>
      <p:pic>
        <p:nvPicPr>
          <p:cNvPr id="7" name="Picture 2" descr="derivative sigmoid的圖片搜尋結果"/>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3544"/>
            <a:ext cx="2055827" cy="162075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a:endCxn id="22" idx="0"/>
          </p:cNvCxnSpPr>
          <p:nvPr/>
        </p:nvCxnSpPr>
        <p:spPr>
          <a:xfrm flipV="1">
            <a:off x="6858000" y="1066685"/>
            <a:ext cx="2005233" cy="11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43400" y="7088"/>
            <a:ext cx="2732182" cy="1477328"/>
          </a:xfrm>
          <a:prstGeom prst="rect">
            <a:avLst/>
          </a:prstGeom>
          <a:noFill/>
          <a:ln>
            <a:solidFill>
              <a:schemeClr val="accent1"/>
            </a:solidFill>
          </a:ln>
        </p:spPr>
        <p:txBody>
          <a:bodyPr wrap="square" rtlCol="0">
            <a:spAutoFit/>
          </a:bodyPr>
          <a:lstStyle/>
          <a:p>
            <a:r>
              <a:rPr lang="en-US" dirty="0"/>
              <a:t>The maximum of </a:t>
            </a:r>
            <a:r>
              <a:rPr lang="en-US" dirty="0">
                <a:solidFill>
                  <a:srgbClr val="FF0000"/>
                </a:solidFill>
              </a:rPr>
              <a:t>derivative of sigmoid </a:t>
            </a:r>
            <a:r>
              <a:rPr lang="en-US" dirty="0"/>
              <a:t>is 0.25, Hence feedback will vanish when the number of layers is large.</a:t>
            </a:r>
          </a:p>
        </p:txBody>
      </p:sp>
      <p:sp>
        <p:nvSpPr>
          <p:cNvPr id="11" name="TextBox 10"/>
          <p:cNvSpPr txBox="1"/>
          <p:nvPr/>
        </p:nvSpPr>
        <p:spPr>
          <a:xfrm>
            <a:off x="7353300" y="358054"/>
            <a:ext cx="917239" cy="369332"/>
          </a:xfrm>
          <a:prstGeom prst="rect">
            <a:avLst/>
          </a:prstGeom>
          <a:noFill/>
        </p:spPr>
        <p:txBody>
          <a:bodyPr wrap="none" rtlCol="0">
            <a:spAutoFit/>
          </a:bodyPr>
          <a:lstStyle/>
          <a:p>
            <a:r>
              <a:rPr lang="en-US" dirty="0"/>
              <a:t>sigmoid</a:t>
            </a:r>
          </a:p>
        </p:txBody>
      </p:sp>
      <p:cxnSp>
        <p:nvCxnSpPr>
          <p:cNvPr id="13" name="Straight Arrow Connector 12"/>
          <p:cNvCxnSpPr>
            <a:stCxn id="11" idx="2"/>
          </p:cNvCxnSpPr>
          <p:nvPr/>
        </p:nvCxnSpPr>
        <p:spPr>
          <a:xfrm>
            <a:off x="7811920" y="727386"/>
            <a:ext cx="226393" cy="1708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858000" y="304800"/>
            <a:ext cx="990600" cy="1066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534400" y="1066800"/>
            <a:ext cx="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566517" y="1066685"/>
            <a:ext cx="593432" cy="369332"/>
          </a:xfrm>
          <a:prstGeom prst="rect">
            <a:avLst/>
          </a:prstGeom>
          <a:noFill/>
        </p:spPr>
        <p:txBody>
          <a:bodyPr wrap="none" rtlCol="0">
            <a:spAutoFit/>
          </a:bodyPr>
          <a:lstStyle/>
          <a:p>
            <a:r>
              <a:rPr lang="en-US" dirty="0"/>
              <a:t>0.25</a:t>
            </a:r>
          </a:p>
        </p:txBody>
      </p:sp>
    </p:spTree>
    <p:extLst>
      <p:ext uri="{BB962C8B-B14F-4D97-AF65-F5344CB8AC3E}">
        <p14:creationId xmlns:p14="http://schemas.microsoft.com/office/powerpoint/2010/main" val="309219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354"/>
            <a:ext cx="8229600" cy="925961"/>
          </a:xfrm>
        </p:spPr>
        <p:txBody>
          <a:bodyPr>
            <a:normAutofit/>
          </a:bodyPr>
          <a:lstStyle/>
          <a:p>
            <a:r>
              <a:rPr lang="en-US" sz="3200" dirty="0"/>
              <a:t>         Activation function choices</a:t>
            </a:r>
          </a:p>
        </p:txBody>
      </p:sp>
      <p:sp>
        <p:nvSpPr>
          <p:cNvPr id="3" name="Content Placeholder 2"/>
          <p:cNvSpPr>
            <a:spLocks noGrp="1"/>
          </p:cNvSpPr>
          <p:nvPr>
            <p:ph idx="1"/>
          </p:nvPr>
        </p:nvSpPr>
        <p:spPr>
          <a:xfrm>
            <a:off x="457200" y="1143000"/>
            <a:ext cx="4343400" cy="4800600"/>
          </a:xfrm>
        </p:spPr>
        <p:txBody>
          <a:bodyPr>
            <a:normAutofit/>
          </a:bodyPr>
          <a:lstStyle/>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ltLang="en-US"/>
              <a:t>RNN &amp; LSTM v2.a</a:t>
            </a:r>
          </a:p>
        </p:txBody>
      </p:sp>
      <p:sp>
        <p:nvSpPr>
          <p:cNvPr id="5" name="Slide Number Placeholder 4"/>
          <p:cNvSpPr>
            <a:spLocks noGrp="1"/>
          </p:cNvSpPr>
          <p:nvPr>
            <p:ph type="sldNum" sz="quarter" idx="12"/>
          </p:nvPr>
        </p:nvSpPr>
        <p:spPr/>
        <p:txBody>
          <a:bodyPr/>
          <a:lstStyle/>
          <a:p>
            <a:fld id="{6C5C3E90-4FE7-4819-A653-72C8A991D393}" type="slidenum">
              <a:rPr lang="en-US" altLang="en-US" smtClean="0"/>
              <a:pPr/>
              <a:t>29</a:t>
            </a:fld>
            <a:endParaRPr lang="en-US" altLang="en-US"/>
          </a:p>
        </p:txBody>
      </p:sp>
      <p:sp>
        <p:nvSpPr>
          <p:cNvPr id="6" name="TextBox 5"/>
          <p:cNvSpPr txBox="1"/>
          <p:nvPr/>
        </p:nvSpPr>
        <p:spPr>
          <a:xfrm>
            <a:off x="152400" y="-71952"/>
            <a:ext cx="6459397" cy="461665"/>
          </a:xfrm>
          <a:prstGeom prst="rect">
            <a:avLst/>
          </a:prstGeom>
          <a:noFill/>
        </p:spPr>
        <p:txBody>
          <a:bodyPr wrap="none" rtlCol="0">
            <a:spAutoFit/>
          </a:bodyPr>
          <a:lstStyle/>
          <a:p>
            <a:r>
              <a:rPr lang="en-US" sz="1200" dirty="0">
                <a:hlinkClick r:id="rId2"/>
              </a:rPr>
              <a:t>https://imiloainf.wordpress.com/2013/11/06/rectifier-nonlinearities/</a:t>
            </a:r>
            <a:endParaRPr lang="en-US" sz="1200" dirty="0"/>
          </a:p>
          <a:p>
            <a:r>
              <a:rPr lang="en-US" sz="1200" dirty="0">
                <a:hlinkClick r:id="rId3"/>
              </a:rPr>
              <a:t>https://www.simonwenkel.com/2018/05/15/activation-functions-for-neural-networks.html#softplus</a:t>
            </a:r>
            <a:endParaRPr lang="en-US" sz="1200" dirty="0"/>
          </a:p>
        </p:txBody>
      </p:sp>
      <p:sp>
        <p:nvSpPr>
          <p:cNvPr id="7" name="TextBox 6"/>
          <p:cNvSpPr txBox="1"/>
          <p:nvPr/>
        </p:nvSpPr>
        <p:spPr>
          <a:xfrm>
            <a:off x="6210300" y="4232691"/>
            <a:ext cx="2895600" cy="923330"/>
          </a:xfrm>
          <a:prstGeom prst="rect">
            <a:avLst/>
          </a:prstGeom>
          <a:noFill/>
        </p:spPr>
        <p:txBody>
          <a:bodyPr wrap="square" rtlCol="0">
            <a:spAutoFit/>
          </a:bodyPr>
          <a:lstStyle/>
          <a:p>
            <a:r>
              <a:rPr lang="en-US" b="1" u="sng" dirty="0" err="1"/>
              <a:t>Relu</a:t>
            </a:r>
            <a:r>
              <a:rPr lang="en-US" b="1" u="sng" dirty="0"/>
              <a:t> is now very popular and shown to be working better other methods</a:t>
            </a:r>
          </a:p>
        </p:txBody>
      </p:sp>
      <p:pic>
        <p:nvPicPr>
          <p:cNvPr id="17" name="Picture 16">
            <a:extLst>
              <a:ext uri="{FF2B5EF4-FFF2-40B4-BE49-F238E27FC236}">
                <a16:creationId xmlns:a16="http://schemas.microsoft.com/office/drawing/2014/main" id="{EA1A898A-756C-4BEE-B4CA-25C08FA77D3B}"/>
              </a:ext>
            </a:extLst>
          </p:cNvPr>
          <p:cNvPicPr>
            <a:picLocks noChangeAspect="1"/>
          </p:cNvPicPr>
          <p:nvPr/>
        </p:nvPicPr>
        <p:blipFill>
          <a:blip r:embed="rId4"/>
          <a:stretch>
            <a:fillRect/>
          </a:stretch>
        </p:blipFill>
        <p:spPr>
          <a:xfrm>
            <a:off x="5370816" y="676330"/>
            <a:ext cx="3727310" cy="2964906"/>
          </a:xfrm>
          <a:prstGeom prst="rect">
            <a:avLst/>
          </a:prstGeom>
        </p:spPr>
      </p:pic>
      <p:sp>
        <p:nvSpPr>
          <p:cNvPr id="18" name="TextBox 17">
            <a:extLst>
              <a:ext uri="{FF2B5EF4-FFF2-40B4-BE49-F238E27FC236}">
                <a16:creationId xmlns:a16="http://schemas.microsoft.com/office/drawing/2014/main" id="{CD7F98D1-2C09-477F-9C89-E880153E02F2}"/>
              </a:ext>
            </a:extLst>
          </p:cNvPr>
          <p:cNvSpPr txBox="1"/>
          <p:nvPr/>
        </p:nvSpPr>
        <p:spPr>
          <a:xfrm>
            <a:off x="2514600" y="622315"/>
            <a:ext cx="3105364" cy="923330"/>
          </a:xfrm>
          <a:prstGeom prst="rect">
            <a:avLst/>
          </a:prstGeom>
          <a:noFill/>
        </p:spPr>
        <p:txBody>
          <a:bodyPr wrap="square" rtlCol="0">
            <a:spAutoFit/>
          </a:bodyPr>
          <a:lstStyle/>
          <a:p>
            <a:r>
              <a:rPr lang="en-US" b="1" u="sng" dirty="0">
                <a:solidFill>
                  <a:srgbClr val="FF0000"/>
                </a:solidFill>
              </a:rPr>
              <a:t>Max. gradient of </a:t>
            </a:r>
            <a:r>
              <a:rPr lang="en-US" b="1" u="sng" dirty="0" err="1">
                <a:solidFill>
                  <a:srgbClr val="FF0000"/>
                </a:solidFill>
              </a:rPr>
              <a:t>Signmoid</a:t>
            </a:r>
            <a:r>
              <a:rPr lang="en-US" b="1" u="sng" dirty="0">
                <a:solidFill>
                  <a:srgbClr val="FF0000"/>
                </a:solidFill>
              </a:rPr>
              <a:t> is 0.25, it will cause the vanishing gradient  problem</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7E3DE5-4C30-4C08-8E6E-C8AA459F4A24}"/>
                  </a:ext>
                </a:extLst>
              </p:cNvPr>
              <p:cNvSpPr txBox="1"/>
              <p:nvPr/>
            </p:nvSpPr>
            <p:spPr>
              <a:xfrm>
                <a:off x="258881" y="499019"/>
                <a:ext cx="5540093" cy="620221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en-US" i="0" smtClean="0">
                          <a:solidFill>
                            <a:srgbClr val="FF0000"/>
                          </a:solidFill>
                          <a:latin typeface="Cambria Math" panose="02040503050406030204" pitchFamily="18" charset="0"/>
                        </a:rPr>
                        <m:t>Sigmoid</m:t>
                      </m:r>
                      <m:r>
                        <m:rPr>
                          <m:nor/>
                        </m:rPr>
                        <a:rPr lang="en-US" i="0" smtClean="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m:t>
                      </m:r>
                      <m:r>
                        <m:rPr>
                          <m:nor/>
                        </m:rPr>
                        <a:rPr lang="en-US" i="0">
                          <a:solidFill>
                            <a:srgbClr val="FF0000"/>
                          </a:solidFill>
                          <a:latin typeface="Cambria Math" panose="02040503050406030204" pitchFamily="18" charset="0"/>
                        </a:rPr>
                        <m:t>from</m:t>
                      </m:r>
                      <m:r>
                        <m:rPr>
                          <m:nor/>
                        </m:rPr>
                        <a:rPr lang="en-US" i="0">
                          <a:solidFill>
                            <a:srgbClr val="FF0000"/>
                          </a:solidFill>
                          <a:latin typeface="Cambria Math" panose="02040503050406030204" pitchFamily="18" charset="0"/>
                        </a:rPr>
                        <m:t> 0 </m:t>
                      </m:r>
                      <m:r>
                        <m:rPr>
                          <m:nor/>
                        </m:rPr>
                        <a:rPr lang="en-US" i="0">
                          <a:solidFill>
                            <a:srgbClr val="FF0000"/>
                          </a:solidFill>
                          <a:latin typeface="Cambria Math" panose="02040503050406030204" pitchFamily="18" charset="0"/>
                        </a:rPr>
                        <m:t>to</m:t>
                      </m:r>
                      <m:r>
                        <m:rPr>
                          <m:nor/>
                        </m:rPr>
                        <a:rPr lang="en-US" i="0">
                          <a:solidFill>
                            <a:srgbClr val="FF0000"/>
                          </a:solidFill>
                          <a:latin typeface="Cambria Math" panose="02040503050406030204" pitchFamily="18" charset="0"/>
                        </a:rPr>
                        <m:t> 1</m:t>
                      </m:r>
                      <m:r>
                        <a:rPr lang="en-US" i="1">
                          <a:solidFill>
                            <a:srgbClr val="FF0000"/>
                          </a:solidFill>
                          <a:latin typeface="Cambria Math" panose="02040503050406030204" pitchFamily="18" charset="0"/>
                        </a:rPr>
                        <m:t>)</m:t>
                      </m:r>
                      <m:r>
                        <a:rPr lang="en-US" i="0">
                          <a:solidFill>
                            <a:srgbClr val="FF0000"/>
                          </a:solidFill>
                          <a:latin typeface="Cambria Math" panose="02040503050406030204" pitchFamily="18" charset="0"/>
                        </a:rPr>
                        <m:t>:</m:t>
                      </m:r>
                    </m:oMath>
                    <m:oMath xmlns:m="http://schemas.openxmlformats.org/officeDocument/2006/math">
                      <m:r>
                        <m:rPr>
                          <m:nor/>
                        </m:rPr>
                        <a:rPr lang="en-US" i="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𝑔</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𝑥</m:t>
                          </m:r>
                        </m:e>
                      </m:d>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1+</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𝑒</m:t>
                              </m:r>
                            </m:e>
                            <m:sup>
                              <m:r>
                                <a:rPr lang="en-US" i="1">
                                  <a:solidFill>
                                    <a:srgbClr val="FF0000"/>
                                  </a:solidFill>
                                  <a:latin typeface="Cambria Math" panose="02040503050406030204" pitchFamily="18" charset="0"/>
                                </a:rPr>
                                <m:t>𝑥</m:t>
                              </m:r>
                            </m:sup>
                          </m:sSup>
                        </m:den>
                      </m:f>
                      <m:r>
                        <a:rPr lang="en-US" i="1">
                          <a:solidFill>
                            <a:srgbClr val="FF0000"/>
                          </a:solidFill>
                          <a:latin typeface="Cambria Math" panose="02040503050406030204" pitchFamily="18" charset="0"/>
                        </a:rPr>
                        <m:t>,</m:t>
                      </m:r>
                      <m:r>
                        <m:rPr>
                          <m:nor/>
                        </m:rPr>
                        <a:rPr lang="en-US" i="0">
                          <a:solidFill>
                            <a:srgbClr val="FF0000"/>
                          </a:solidFill>
                          <a:latin typeface="Cambria Math" panose="02040503050406030204" pitchFamily="18" charset="0"/>
                        </a:rPr>
                        <m:t> </m:t>
                      </m:r>
                    </m:oMath>
                  </m:oMathPara>
                </a14:m>
                <a:endParaRPr lang="en-US" i="0"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solidFill>
                            <a:srgbClr val="FF0000"/>
                          </a:solidFill>
                          <a:latin typeface="Cambria Math" panose="02040503050406030204" pitchFamily="18" charset="0"/>
                        </a:rPr>
                        <m:t>𝑔𝑟𝑎𝑑</m:t>
                      </m:r>
                      <m:r>
                        <a:rPr lang="en-US" b="0" i="1" smtClean="0">
                          <a:solidFill>
                            <a:srgbClr val="FF0000"/>
                          </a:solidFill>
                          <a:latin typeface="Cambria Math" panose="02040503050406030204" pitchFamily="18" charset="0"/>
                        </a:rPr>
                        <m:t>𝑖</m:t>
                      </m:r>
                      <m:r>
                        <a:rPr lang="en-US" i="1">
                          <a:solidFill>
                            <a:srgbClr val="FF0000"/>
                          </a:solidFill>
                          <a:latin typeface="Cambria Math" panose="02040503050406030204" pitchFamily="18" charset="0"/>
                        </a:rPr>
                        <m:t>𝑒𝑛𝑡</m:t>
                      </m:r>
                      <m:r>
                        <a:rPr lang="en-US" i="1">
                          <a:solidFill>
                            <a:srgbClr val="FF0000"/>
                          </a:solidFill>
                          <a:latin typeface="Cambria Math" panose="02040503050406030204" pitchFamily="18" charset="0"/>
                        </a:rPr>
                        <m:t>=</m:t>
                      </m:r>
                      <m:f>
                        <m:fPr>
                          <m:ctrlPr>
                            <a:rPr lang="pt-BR" i="1">
                              <a:solidFill>
                                <a:srgbClr val="FF0000"/>
                              </a:solidFill>
                              <a:latin typeface="Cambria Math" panose="02040503050406030204" pitchFamily="18" charset="0"/>
                            </a:rPr>
                          </m:ctrlPr>
                        </m:fPr>
                        <m:num>
                          <m:r>
                            <a:rPr lang="pt-BR" i="1">
                              <a:solidFill>
                                <a:srgbClr val="FF0000"/>
                              </a:solidFill>
                              <a:latin typeface="Cambria Math" panose="02040503050406030204" pitchFamily="18" charset="0"/>
                            </a:rPr>
                            <m:t>𝑑</m:t>
                          </m:r>
                          <m:r>
                            <a:rPr lang="en-US" i="1">
                              <a:solidFill>
                                <a:srgbClr val="FF0000"/>
                              </a:solidFill>
                              <a:latin typeface="Cambria Math" panose="02040503050406030204" pitchFamily="18" charset="0"/>
                            </a:rPr>
                            <m:t>𝑔</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m:t>
                          </m:r>
                        </m:num>
                        <m:den>
                          <m:r>
                            <a:rPr lang="pt-BR" i="1">
                              <a:solidFill>
                                <a:srgbClr val="FF0000"/>
                              </a:solidFill>
                              <a:latin typeface="Cambria Math" panose="02040503050406030204" pitchFamily="18" charset="0"/>
                            </a:rPr>
                            <m:t>𝑑𝑥</m:t>
                          </m:r>
                        </m:den>
                      </m:f>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𝑔</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)⋅(1−</m:t>
                      </m:r>
                      <m:r>
                        <a:rPr lang="en-US" i="1">
                          <a:solidFill>
                            <a:srgbClr val="FF0000"/>
                          </a:solidFill>
                          <a:latin typeface="Cambria Math" panose="02040503050406030204" pitchFamily="18" charset="0"/>
                        </a:rPr>
                        <m:t>𝑔</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m:t>
                      </m:r>
                    </m:oMath>
                  </m:oMathPara>
                </a14:m>
                <a:endParaRPr lang="en-US" i="1" dirty="0">
                  <a:solidFill>
                    <a:srgbClr val="FF0000"/>
                  </a:solidFill>
                  <a:latin typeface="Cambria Math" panose="02040503050406030204" pitchFamily="18" charset="0"/>
                </a:endParaRPr>
              </a:p>
              <a:p>
                <a:br>
                  <a:rPr lang="en-US" i="1" dirty="0">
                    <a:solidFill>
                      <a:srgbClr val="000000"/>
                    </a:solidFill>
                    <a:latin typeface="Cambria Math" panose="02040503050406030204" pitchFamily="18" charset="0"/>
                  </a:rPr>
                </a:br>
                <a:endParaRPr lang="en-US" i="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i="0">
                          <a:solidFill>
                            <a:srgbClr val="000000"/>
                          </a:solidFill>
                          <a:latin typeface="Cambria Math" panose="02040503050406030204" pitchFamily="18" charset="0"/>
                        </a:rPr>
                        <m:t>Tanh</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from</m:t>
                      </m:r>
                      <m:r>
                        <m:rPr>
                          <m:nor/>
                        </m:rPr>
                        <a:rPr lang="en-US" i="0">
                          <a:solidFill>
                            <a:srgbClr val="000000"/>
                          </a:solidFill>
                          <a:latin typeface="Cambria Math" panose="02040503050406030204" pitchFamily="18" charset="0"/>
                        </a:rPr>
                        <m:t> −1 </m:t>
                      </m:r>
                      <m:r>
                        <m:rPr>
                          <m:nor/>
                        </m:rPr>
                        <a:rPr lang="en-US" i="0">
                          <a:solidFill>
                            <a:srgbClr val="000000"/>
                          </a:solidFill>
                          <a:latin typeface="Cambria Math" panose="02040503050406030204" pitchFamily="18" charset="0"/>
                        </a:rPr>
                        <m:t>to</m:t>
                      </m:r>
                      <m:r>
                        <m:rPr>
                          <m:nor/>
                        </m:rPr>
                        <a:rPr lang="en-US" i="0">
                          <a:solidFill>
                            <a:srgbClr val="000000"/>
                          </a:solidFill>
                          <a:latin typeface="Cambria Math" panose="02040503050406030204" pitchFamily="18" charset="0"/>
                        </a:rPr>
                        <m:t> 1</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m:t>
                      </m:r>
                    </m:oMath>
                    <m:oMath xmlns:m="http://schemas.openxmlformats.org/officeDocument/2006/math">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𝑔</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𝑥</m:t>
                          </m:r>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sinh</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num>
                        <m:den>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cosh</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den>
                      </m:f>
                      <m:r>
                        <a:rPr lang="en-US" i="1">
                          <a:solidFill>
                            <a:srgbClr val="000000"/>
                          </a:solidFill>
                          <a:latin typeface="Cambria Math" panose="02040503050406030204" pitchFamily="18" charset="0"/>
                        </a:rPr>
                        <m:t>,</m:t>
                      </m:r>
                    </m:oMath>
                  </m:oMathPara>
                </a14:m>
                <a:endParaRPr lang="en-US"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𝑔𝑟𝑎𝑑</m:t>
                      </m:r>
                      <m:r>
                        <a:rPr lang="en-US" b="0" i="1" smtClean="0">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𝑒𝑛𝑡</m:t>
                      </m:r>
                      <m:r>
                        <a:rPr lang="en-US" b="0" i="1" smtClean="0">
                          <a:solidFill>
                            <a:srgbClr val="000000"/>
                          </a:solidFill>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en-US" i="1">
                              <a:solidFill>
                                <a:srgbClr val="000000"/>
                              </a:solidFill>
                              <a:latin typeface="Cambria Math" panose="02040503050406030204" pitchFamily="18" charset="0"/>
                            </a:rPr>
                            <m:t>𝑔</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num>
                        <m:den>
                          <m:r>
                            <a:rPr lang="pt-BR" i="1">
                              <a:latin typeface="Cambria Math" panose="02040503050406030204" pitchFamily="18" charset="0"/>
                            </a:rPr>
                            <m:t>𝑑𝑥</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4</m:t>
                          </m:r>
                        </m:num>
                        <m:den>
                          <m:sSup>
                            <m:sSupPr>
                              <m:ctrlPr>
                                <a:rPr lang="en-US" i="1">
                                  <a:solidFill>
                                    <a:srgbClr val="000000"/>
                                  </a:solidFill>
                                  <a:latin typeface="Cambria Math" panose="02040503050406030204" pitchFamily="18" charset="0"/>
                                </a:rPr>
                              </m:ctrlPr>
                            </m:sSupPr>
                            <m:e>
                              <m:d>
                                <m:dPr>
                                  <m:ctrlPr>
                                    <a:rPr lang="en-US" i="1">
                                      <a:solidFill>
                                        <a:srgbClr val="000000"/>
                                      </a:solidFill>
                                      <a:latin typeface="Cambria Math" panose="02040503050406030204" pitchFamily="18" charset="0"/>
                                    </a:rPr>
                                  </m:ctrlPr>
                                </m:dPr>
                                <m:e>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𝑥</m:t>
                                      </m:r>
                                    </m:sup>
                                  </m:sSup>
                                </m:e>
                              </m:d>
                            </m:e>
                            <m:sup>
                              <m:r>
                                <a:rPr lang="en-US" i="1">
                                  <a:solidFill>
                                    <a:srgbClr val="000000"/>
                                  </a:solidFill>
                                  <a:latin typeface="Cambria Math" panose="02040503050406030204" pitchFamily="18" charset="0"/>
                                </a:rPr>
                                <m:t>2</m:t>
                              </m:r>
                            </m:sup>
                          </m:sSup>
                        </m:den>
                      </m:f>
                    </m:oMath>
                  </m:oMathPara>
                </a14:m>
                <a:endParaRPr lang="en-US" i="1" dirty="0">
                  <a:solidFill>
                    <a:srgbClr val="000000"/>
                  </a:solidFill>
                  <a:latin typeface="Cambria Math" panose="02040503050406030204" pitchFamily="18" charset="0"/>
                </a:endParaRPr>
              </a:p>
              <a:p>
                <a:pPr/>
                <a:br>
                  <a:rPr 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US">
                          <a:solidFill>
                            <a:srgbClr val="000000"/>
                          </a:solidFill>
                          <a:latin typeface="Cambria Math" panose="02040503050406030204" pitchFamily="18" charset="0"/>
                        </a:rPr>
                        <m:t>Rectified</m:t>
                      </m:r>
                      <m:r>
                        <m:rPr>
                          <m:nor/>
                        </m:rPr>
                        <a:rPr lang="en-US">
                          <a:solidFill>
                            <a:srgbClr val="000000"/>
                          </a:solidFill>
                          <a:latin typeface="Cambria Math" panose="02040503050406030204" pitchFamily="18" charset="0"/>
                        </a:rPr>
                        <m:t> </m:t>
                      </m:r>
                      <m:r>
                        <m:rPr>
                          <m:nor/>
                        </m:rPr>
                        <a:rPr lang="en-US">
                          <a:solidFill>
                            <a:srgbClr val="000000"/>
                          </a:solidFill>
                          <a:latin typeface="Cambria Math" panose="02040503050406030204" pitchFamily="18" charset="0"/>
                        </a:rPr>
                        <m:t>Linear</m:t>
                      </m:r>
                      <m:r>
                        <m:rPr>
                          <m:nor/>
                        </m:rPr>
                        <a:rPr lang="en-US">
                          <a:solidFill>
                            <a:srgbClr val="000000"/>
                          </a:solidFill>
                          <a:latin typeface="Cambria Math" panose="02040503050406030204" pitchFamily="18" charset="0"/>
                        </a:rPr>
                        <m:t> </m:t>
                      </m:r>
                      <m:r>
                        <m:rPr>
                          <m:nor/>
                        </m:rPr>
                        <a:rPr lang="en-US">
                          <a:solidFill>
                            <a:srgbClr val="000000"/>
                          </a:solidFill>
                          <a:latin typeface="Cambria Math" panose="02040503050406030204" pitchFamily="18" charset="0"/>
                        </a:rPr>
                        <m:t>Unit</m:t>
                      </m:r>
                      <m:r>
                        <a:rPr lang="en-US" b="0" i="1" smtClean="0">
                          <a:solidFill>
                            <a:srgbClr val="000000"/>
                          </a:solidFill>
                          <a:latin typeface="Cambria Math" panose="02040503050406030204" pitchFamily="18" charset="0"/>
                        </a:rPr>
                        <m:t> </m:t>
                      </m:r>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𝑅𝑒𝑙𝑢</m:t>
                          </m:r>
                        </m:e>
                      </m:d>
                      <m:d>
                        <m:dPr>
                          <m:ctrlPr>
                            <a:rPr lang="en-US" i="1">
                              <a:solidFill>
                                <a:srgbClr val="000000"/>
                              </a:solidFill>
                              <a:latin typeface="Cambria Math" panose="02040503050406030204" pitchFamily="18" charset="0"/>
                            </a:rPr>
                          </m:ctrlPr>
                        </m:dPr>
                        <m:e>
                          <m:r>
                            <m:rPr>
                              <m:nor/>
                            </m:rPr>
                            <a:rPr lang="en-US" i="0">
                              <a:solidFill>
                                <a:srgbClr val="000000"/>
                              </a:solidFill>
                              <a:latin typeface="Cambria Math" panose="02040503050406030204" pitchFamily="18" charset="0"/>
                            </a:rPr>
                            <m:t>from</m:t>
                          </m:r>
                          <m:r>
                            <m:rPr>
                              <m:nor/>
                            </m:rPr>
                            <a:rPr lang="en-US" i="0">
                              <a:solidFill>
                                <a:srgbClr val="000000"/>
                              </a:solidFill>
                              <a:latin typeface="Cambria Math" panose="02040503050406030204" pitchFamily="18" charset="0"/>
                            </a:rPr>
                            <m:t> 0 </m:t>
                          </m:r>
                          <m:r>
                            <m:rPr>
                              <m:nor/>
                            </m:rPr>
                            <a:rPr lang="en-US" i="0">
                              <a:solidFill>
                                <a:srgbClr val="000000"/>
                              </a:solidFill>
                              <a:latin typeface="Cambria Math" panose="02040503050406030204" pitchFamily="18" charset="0"/>
                            </a:rPr>
                            <m:t>to</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hard</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change</m:t>
                          </m:r>
                        </m:e>
                      </m:d>
                      <m:r>
                        <a:rPr lang="en-US" i="0">
                          <a:solidFill>
                            <a:srgbClr val="000000"/>
                          </a:solidFill>
                          <a:latin typeface="Cambria Math" panose="02040503050406030204" pitchFamily="18" charset="0"/>
                        </a:rPr>
                        <m:t>:</m:t>
                      </m:r>
                    </m:oMath>
                  </m:oMathPara>
                </a14:m>
                <a:endParaRPr lang="en-US"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𝑔</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max</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oMath>
                  </m:oMathPara>
                </a14:m>
                <a:endParaRPr lang="en-US"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𝑔𝑟𝑎𝑑</m:t>
                      </m:r>
                      <m:r>
                        <a:rPr lang="en-US" b="0" i="1" smtClean="0">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𝑒𝑛𝑡</m:t>
                      </m:r>
                      <m:r>
                        <a:rPr lang="en-US" i="1">
                          <a:solidFill>
                            <a:srgbClr val="000000"/>
                          </a:solidFill>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en-US" i="1">
                              <a:solidFill>
                                <a:srgbClr val="000000"/>
                              </a:solidFill>
                              <a:latin typeface="Cambria Math" panose="02040503050406030204" pitchFamily="18" charset="0"/>
                            </a:rPr>
                            <m:t>𝑔</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num>
                        <m:den>
                          <m:r>
                            <a:rPr lang="pt-BR" i="1">
                              <a:latin typeface="Cambria Math" panose="02040503050406030204" pitchFamily="18" charset="0"/>
                            </a:rPr>
                            <m:t>𝑑𝑥</m:t>
                          </m:r>
                        </m:den>
                      </m:f>
                      <m:r>
                        <a:rPr lang="pt-BR" i="1">
                          <a:latin typeface="Cambria Math" panose="02040503050406030204" pitchFamily="18" charset="0"/>
                        </a:rPr>
                        <m:t> </m:t>
                      </m:r>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1"/>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if</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x</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0</m:t>
                                </m:r>
                              </m:e>
                            </m:mr>
                            <m:mr>
                              <m:e>
                                <m:r>
                                  <a:rPr lang="en-US" i="1">
                                    <a:solidFill>
                                      <a:srgbClr val="000000"/>
                                    </a:solidFill>
                                    <a:latin typeface="Cambria Math" panose="02040503050406030204" pitchFamily="18" charset="0"/>
                                  </a:rPr>
                                  <m:t>0,</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if</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x</m:t>
                                </m:r>
                                <m:r>
                                  <a:rPr lang="en-US" i="1">
                                    <a:solidFill>
                                      <a:srgbClr val="000000"/>
                                    </a:solidFill>
                                    <a:latin typeface="Cambria Math" panose="02040503050406030204" pitchFamily="18" charset="0"/>
                                  </a:rPr>
                                  <m:t>&lt;</m:t>
                                </m:r>
                                <m:r>
                                  <a:rPr lang="en-US" i="0">
                                    <a:solidFill>
                                      <a:srgbClr val="000000"/>
                                    </a:solidFill>
                                    <a:latin typeface="Cambria Math" panose="02040503050406030204" pitchFamily="18" charset="0"/>
                                  </a:rPr>
                                  <m:t>0</m:t>
                                </m:r>
                              </m:e>
                            </m:mr>
                          </m:m>
                        </m:e>
                      </m:d>
                    </m:oMath>
                  </m:oMathPara>
                </a14:m>
                <a:endParaRPr lang="en-US" i="0" dirty="0">
                  <a:solidFill>
                    <a:srgbClr val="000000"/>
                  </a:solidFill>
                  <a:latin typeface="Cambria Math" panose="02040503050406030204" pitchFamily="18" charset="0"/>
                </a:endParaRPr>
              </a:p>
              <a:p>
                <a:pPr/>
                <a:br>
                  <a:rPr lang="en-US" i="0" dirty="0">
                    <a:solidFill>
                      <a:srgbClr val="000000"/>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m:rPr>
                          <m:nor/>
                        </m:rPr>
                        <a:rPr lang="en-US" i="0">
                          <a:solidFill>
                            <a:srgbClr val="000000"/>
                          </a:solidFill>
                          <a:latin typeface="Cambria Math" panose="02040503050406030204" pitchFamily="18" charset="0"/>
                        </a:rPr>
                        <m:t>Softplus</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from</m:t>
                      </m:r>
                      <m:r>
                        <m:rPr>
                          <m:nor/>
                        </m:rPr>
                        <a:rPr lang="en-US" i="0">
                          <a:solidFill>
                            <a:srgbClr val="000000"/>
                          </a:solidFill>
                          <a:latin typeface="Cambria Math" panose="02040503050406030204" pitchFamily="18" charset="0"/>
                        </a:rPr>
                        <m:t> 0 </m:t>
                      </m:r>
                      <m:r>
                        <m:rPr>
                          <m:nor/>
                        </m:rPr>
                        <a:rPr lang="en-US" i="0">
                          <a:solidFill>
                            <a:srgbClr val="000000"/>
                          </a:solidFill>
                          <a:latin typeface="Cambria Math" panose="02040503050406030204" pitchFamily="18" charset="0"/>
                        </a:rPr>
                        <m:t>to</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soft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change</m:t>
                      </m: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 </m:t>
                      </m:r>
                    </m:oMath>
                    <m:oMath xmlns:m="http://schemas.openxmlformats.org/officeDocument/2006/math">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𝑔</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𝑥</m:t>
                          </m:r>
                        </m:sup>
                      </m:s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𝑔𝑟𝑎𝑑𝑖𝑒𝑛𝑡</m:t>
                      </m:r>
                      <m:r>
                        <a:rPr lang="en-US" i="1">
                          <a:solidFill>
                            <a:srgbClr val="000000"/>
                          </a:solidFill>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en-US" i="1">
                              <a:solidFill>
                                <a:srgbClr val="000000"/>
                              </a:solidFill>
                              <a:latin typeface="Cambria Math" panose="02040503050406030204" pitchFamily="18" charset="0"/>
                            </a:rPr>
                            <m:t>𝑔</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num>
                        <m:den>
                          <m:r>
                            <a:rPr lang="pt-BR" i="1">
                              <a:latin typeface="Cambria Math" panose="02040503050406030204" pitchFamily="18" charset="0"/>
                            </a:rPr>
                            <m:t>𝑑𝑥</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sup>
                          </m:sSup>
                        </m:den>
                      </m:f>
                    </m:oMath>
                  </m:oMathPara>
                </a14:m>
                <a:endParaRPr lang="en-US" dirty="0"/>
              </a:p>
            </p:txBody>
          </p:sp>
        </mc:Choice>
        <mc:Fallback xmlns="">
          <p:sp>
            <p:nvSpPr>
              <p:cNvPr id="19" name="TextBox 18">
                <a:extLst>
                  <a:ext uri="{FF2B5EF4-FFF2-40B4-BE49-F238E27FC236}">
                    <a16:creationId xmlns:a16="http://schemas.microsoft.com/office/drawing/2014/main" id="{DD7E3DE5-4C30-4C08-8E6E-C8AA459F4A24}"/>
                  </a:ext>
                </a:extLst>
              </p:cNvPr>
              <p:cNvSpPr txBox="1">
                <a:spLocks noRot="1" noChangeAspect="1" noMove="1" noResize="1" noEditPoints="1" noAdjustHandles="1" noChangeArrowheads="1" noChangeShapeType="1" noTextEdit="1"/>
              </p:cNvSpPr>
              <p:nvPr/>
            </p:nvSpPr>
            <p:spPr>
              <a:xfrm>
                <a:off x="258881" y="499019"/>
                <a:ext cx="5540093" cy="6202211"/>
              </a:xfrm>
              <a:prstGeom prst="rect">
                <a:avLst/>
              </a:prstGeom>
              <a:blipFill>
                <a:blip r:embed="rId5"/>
                <a:stretch>
                  <a:fillRect l="-330"/>
                </a:stretch>
              </a:blipFill>
            </p:spPr>
            <p:txBody>
              <a:bodyPr/>
              <a:lstStyle/>
              <a:p>
                <a:r>
                  <a:rPr lang="en-US">
                    <a:noFill/>
                  </a:rPr>
                  <a:t> </a:t>
                </a:r>
              </a:p>
            </p:txBody>
          </p:sp>
        </mc:Fallback>
      </mc:AlternateContent>
    </p:spTree>
    <p:extLst>
      <p:ext uri="{BB962C8B-B14F-4D97-AF65-F5344CB8AC3E}">
        <p14:creationId xmlns:p14="http://schemas.microsoft.com/office/powerpoint/2010/main" val="302485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RNN (</a:t>
            </a:r>
            <a:r>
              <a:rPr lang="en-US" u="sng" dirty="0">
                <a:hlinkClick r:id="rId2"/>
              </a:rPr>
              <a:t>Recurrent neural network</a:t>
            </a:r>
            <a:r>
              <a:rPr lang="en-US" dirty="0"/>
              <a:t>) is a form of neural networks that feed outputs back to the inputs during operation</a:t>
            </a:r>
          </a:p>
          <a:p>
            <a:r>
              <a:rPr lang="en-US" dirty="0"/>
              <a:t>LSTM (</a:t>
            </a:r>
            <a:r>
              <a:rPr lang="en-US" dirty="0">
                <a:hlinkClick r:id="rId3"/>
              </a:rPr>
              <a:t>Long short-term memory</a:t>
            </a:r>
            <a:r>
              <a:rPr lang="en-US" dirty="0"/>
              <a:t>) </a:t>
            </a:r>
            <a:r>
              <a:rPr lang="en-US" dirty="0">
                <a:solidFill>
                  <a:srgbClr val="FF0000"/>
                </a:solidFill>
              </a:rPr>
              <a:t>is a form of RNN</a:t>
            </a:r>
            <a:r>
              <a:rPr lang="en-US" dirty="0"/>
              <a:t>. It fixes the  </a:t>
            </a:r>
            <a:r>
              <a:rPr lang="en-US" dirty="0">
                <a:hlinkClick r:id="rId4" tooltip="Vanishing gradient problem"/>
              </a:rPr>
              <a:t>vanishing gradient problem</a:t>
            </a:r>
            <a:r>
              <a:rPr lang="en-US" dirty="0"/>
              <a:t> of the original RNN.</a:t>
            </a:r>
          </a:p>
          <a:p>
            <a:pPr lvl="1"/>
            <a:r>
              <a:rPr lang="en-US" dirty="0"/>
              <a:t>Application: Sequence to sequence model based using LSTM for machine translation</a:t>
            </a:r>
          </a:p>
          <a:p>
            <a:r>
              <a:rPr lang="en-US" sz="1600" dirty="0"/>
              <a:t>References: </a:t>
            </a:r>
          </a:p>
          <a:p>
            <a:r>
              <a:rPr lang="en-US" sz="1600" dirty="0"/>
              <a:t>Materials are mainly based on links found in </a:t>
            </a:r>
            <a:r>
              <a:rPr lang="en-US" sz="1500" dirty="0">
                <a:hlinkClick r:id="rId5"/>
              </a:rPr>
              <a:t>https://www.tensorflow.org/tutorials</a:t>
            </a:r>
            <a:endParaRPr lang="en-US" sz="1500" dirty="0"/>
          </a:p>
          <a:p>
            <a:r>
              <a:rPr lang="en-US" sz="1600" dirty="0">
                <a:hlinkClick r:id="rId6"/>
              </a:rPr>
              <a:t>https://towardsdatascience.com/illustrated-guide-to-lstms-and-gru-s-a-step-by-step-explanation-44e9eb85bf21</a:t>
            </a:r>
            <a:endParaRPr lang="en-US" sz="1500" dirty="0"/>
          </a:p>
          <a:p>
            <a:endParaRPr lang="en-US" sz="1500" dirty="0"/>
          </a:p>
          <a:p>
            <a:endParaRPr lang="en-US" sz="1500" dirty="0"/>
          </a:p>
          <a:p>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3</a:t>
            </a:fld>
            <a:endParaRPr lang="en-US"/>
          </a:p>
        </p:txBody>
      </p:sp>
      <p:sp>
        <p:nvSpPr>
          <p:cNvPr id="6" name="TextBox 5"/>
          <p:cNvSpPr txBox="1"/>
          <p:nvPr/>
        </p:nvSpPr>
        <p:spPr>
          <a:xfrm>
            <a:off x="571500" y="5894685"/>
            <a:ext cx="8001000" cy="646331"/>
          </a:xfrm>
          <a:prstGeom prst="rect">
            <a:avLst/>
          </a:prstGeom>
          <a:noFill/>
        </p:spPr>
        <p:txBody>
          <a:bodyPr wrap="square" rtlCol="0">
            <a:spAutoFit/>
          </a:bodyPr>
          <a:lstStyle/>
          <a:p>
            <a:br>
              <a:rPr lang="en-US" dirty="0"/>
            </a:br>
            <a:endParaRPr lang="en-US" dirty="0"/>
          </a:p>
        </p:txBody>
      </p:sp>
    </p:spTree>
    <p:extLst>
      <p:ext uri="{BB962C8B-B14F-4D97-AF65-F5344CB8AC3E}">
        <p14:creationId xmlns:p14="http://schemas.microsoft.com/office/powerpoint/2010/main" val="3878365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2800" dirty="0">
                <a:solidFill>
                  <a:srgbClr val="FF0000"/>
                </a:solidFill>
              </a:rPr>
              <a:t>Recall</a:t>
            </a:r>
            <a:r>
              <a:rPr lang="en-US" sz="2800" dirty="0"/>
              <a:t> the weight updating process by gradient decent in Back-propagation (see previous lecture notes)</a:t>
            </a:r>
          </a:p>
        </p:txBody>
      </p:sp>
      <p:sp>
        <p:nvSpPr>
          <p:cNvPr id="8" name="Content Placeholder 7"/>
          <p:cNvSpPr>
            <a:spLocks noGrp="1"/>
          </p:cNvSpPr>
          <p:nvPr>
            <p:ph idx="1"/>
          </p:nvPr>
        </p:nvSpPr>
        <p:spPr>
          <a:xfrm>
            <a:off x="457200" y="1600200"/>
            <a:ext cx="8686800" cy="4525963"/>
          </a:xfrm>
        </p:spPr>
        <p:txBody>
          <a:bodyPr>
            <a:normAutofit fontScale="62500" lnSpcReduction="20000"/>
          </a:bodyPr>
          <a:lstStyle/>
          <a:p>
            <a:r>
              <a:rPr lang="en-US" dirty="0">
                <a:sym typeface="Symbol"/>
              </a:rPr>
              <a:t>Case1: w in </a:t>
            </a:r>
            <a:r>
              <a:rPr lang="en-US" dirty="0"/>
              <a:t>Back-propagation from output layer (L) to hidden layer</a:t>
            </a:r>
          </a:p>
          <a:p>
            <a:endParaRPr lang="en-US" dirty="0"/>
          </a:p>
          <a:p>
            <a:r>
              <a:rPr lang="en-US" dirty="0"/>
              <a:t>           </a:t>
            </a:r>
          </a:p>
          <a:p>
            <a:r>
              <a:rPr lang="en-US" dirty="0">
                <a:sym typeface="Symbol"/>
              </a:rPr>
              <a:t>         w=(output-target)*</a:t>
            </a:r>
            <a:r>
              <a:rPr lang="en-US" dirty="0" err="1">
                <a:sym typeface="Symbol"/>
              </a:rPr>
              <a:t>dsigmoid</a:t>
            </a:r>
            <a:r>
              <a:rPr lang="en-US" dirty="0">
                <a:sym typeface="Symbol"/>
              </a:rPr>
              <a:t>(f)*input to w</a:t>
            </a:r>
          </a:p>
          <a:p>
            <a:r>
              <a:rPr lang="en-US" dirty="0"/>
              <a:t> </a:t>
            </a:r>
          </a:p>
          <a:p>
            <a:r>
              <a:rPr lang="en-US" dirty="0"/>
              <a:t>         </a:t>
            </a:r>
            <a:r>
              <a:rPr lang="en-US" dirty="0">
                <a:sym typeface="Symbol"/>
              </a:rPr>
              <a:t>w=                       </a:t>
            </a:r>
            <a:r>
              <a:rPr lang="en-US" baseline="30000" dirty="0">
                <a:sym typeface="Symbol"/>
              </a:rPr>
              <a:t>L</a:t>
            </a:r>
            <a:r>
              <a:rPr lang="en-US" dirty="0">
                <a:sym typeface="Symbol"/>
              </a:rPr>
              <a:t>                    *input to w</a:t>
            </a:r>
            <a:endParaRPr lang="en-US" dirty="0"/>
          </a:p>
          <a:p>
            <a:r>
              <a:rPr lang="en-US" dirty="0">
                <a:sym typeface="Symbol"/>
              </a:rPr>
              <a:t>Case 2: w in </a:t>
            </a:r>
            <a:r>
              <a:rPr lang="en-US" dirty="0"/>
              <a:t>Back-propagation a hidden layer to the previous hidden layer</a:t>
            </a:r>
          </a:p>
          <a:p>
            <a:endParaRPr lang="en-US" dirty="0"/>
          </a:p>
          <a:p>
            <a:endParaRPr lang="en-US" dirty="0"/>
          </a:p>
          <a:p>
            <a:r>
              <a:rPr lang="en-US" dirty="0"/>
              <a:t>          </a:t>
            </a:r>
          </a:p>
          <a:p>
            <a:r>
              <a:rPr lang="en-US" dirty="0">
                <a:sym typeface="Symbol"/>
              </a:rPr>
              <a:t>          </a:t>
            </a:r>
          </a:p>
          <a:p>
            <a:r>
              <a:rPr lang="en-US" dirty="0">
                <a:sym typeface="Symbol"/>
              </a:rPr>
              <a:t>         w=                                          </a:t>
            </a:r>
            <a:r>
              <a:rPr lang="en-US" baseline="30000" dirty="0">
                <a:sym typeface="Symbol"/>
              </a:rPr>
              <a:t>L-1 </a:t>
            </a:r>
            <a:r>
              <a:rPr lang="en-US" dirty="0">
                <a:sym typeface="Symbol"/>
              </a:rPr>
              <a:t>                               *input to w</a:t>
            </a:r>
          </a:p>
          <a:p>
            <a:r>
              <a:rPr lang="en-US" dirty="0">
                <a:sym typeface="Symbol"/>
              </a:rPr>
              <a:t>                  </a:t>
            </a:r>
            <a:r>
              <a:rPr lang="en-US" baseline="30000" dirty="0">
                <a:sym typeface="Symbol"/>
              </a:rPr>
              <a:t>L-1 </a:t>
            </a:r>
            <a:r>
              <a:rPr lang="en-US" dirty="0">
                <a:sym typeface="Symbol"/>
              </a:rPr>
              <a:t>will be used for the layer in front of layer L-1, .. </a:t>
            </a:r>
            <a:r>
              <a:rPr lang="en-US" dirty="0" err="1">
                <a:sym typeface="Symbol"/>
              </a:rPr>
              <a:t>etc</a:t>
            </a:r>
            <a:endParaRPr lang="en-US" dirty="0">
              <a:sym typeface="Symbol"/>
            </a:endParaRPr>
          </a:p>
          <a:p>
            <a:endParaRPr lang="en-US" dirty="0"/>
          </a:p>
          <a:p>
            <a:endParaRPr lang="en-US" dirty="0"/>
          </a:p>
          <a:p>
            <a:endParaRPr lang="en-US" dirty="0"/>
          </a:p>
          <a:p>
            <a:endParaRPr lang="en-US" dirty="0"/>
          </a:p>
        </p:txBody>
      </p:sp>
      <p:sp>
        <p:nvSpPr>
          <p:cNvPr id="5" name="Footer Placeholder 4"/>
          <p:cNvSpPr>
            <a:spLocks noGrp="1"/>
          </p:cNvSpPr>
          <p:nvPr>
            <p:ph type="ftr" sz="quarter" idx="11"/>
          </p:nvPr>
        </p:nvSpPr>
        <p:spPr/>
        <p:txBody>
          <a:bodyPr/>
          <a:lstStyle/>
          <a:p>
            <a:r>
              <a:rPr lang="en-US"/>
              <a:t>RNN &amp; LSTM v2.a</a:t>
            </a:r>
            <a:endParaRPr lang="en-US" dirty="0"/>
          </a:p>
        </p:txBody>
      </p:sp>
      <p:sp>
        <p:nvSpPr>
          <p:cNvPr id="6" name="Slide Number Placeholder 5"/>
          <p:cNvSpPr>
            <a:spLocks noGrp="1"/>
          </p:cNvSpPr>
          <p:nvPr>
            <p:ph type="sldNum" sz="quarter" idx="12"/>
          </p:nvPr>
        </p:nvSpPr>
        <p:spPr/>
        <p:txBody>
          <a:bodyPr/>
          <a:lstStyle/>
          <a:p>
            <a:fld id="{7C12A529-2220-4038-9210-A21DB7BAEFCE}" type="slidenum">
              <a:rPr lang="en-US" smtClean="0"/>
              <a:t>30</a:t>
            </a:fld>
            <a:endParaRPr lang="en-US"/>
          </a:p>
        </p:txBody>
      </p:sp>
      <p:graphicFrame>
        <p:nvGraphicFramePr>
          <p:cNvPr id="9" name="Object 8"/>
          <p:cNvGraphicFramePr>
            <a:graphicFrameLocks noChangeAspect="1"/>
          </p:cNvGraphicFramePr>
          <p:nvPr/>
        </p:nvGraphicFramePr>
        <p:xfrm>
          <a:off x="3086100" y="1828800"/>
          <a:ext cx="3886200" cy="715879"/>
        </p:xfrm>
        <a:graphic>
          <a:graphicData uri="http://schemas.openxmlformats.org/presentationml/2006/ole">
            <mc:AlternateContent xmlns:mc="http://schemas.openxmlformats.org/markup-compatibility/2006">
              <mc:Choice xmlns:v="urn:schemas-microsoft-com:vml" Requires="v">
                <p:oleObj spid="_x0000_s26654" name="Equation" r:id="rId3" imgW="2412720" imgH="444240" progId="Equation.3">
                  <p:embed/>
                </p:oleObj>
              </mc:Choice>
              <mc:Fallback>
                <p:oleObj name="Equation" r:id="rId3" imgW="2412720" imgH="444240" progId="Equation.3">
                  <p:embed/>
                  <p:pic>
                    <p:nvPicPr>
                      <p:cNvPr id="9" name="Object 8"/>
                      <p:cNvPicPr/>
                      <p:nvPr/>
                    </p:nvPicPr>
                    <p:blipFill>
                      <a:blip r:embed="rId4"/>
                      <a:stretch>
                        <a:fillRect/>
                      </a:stretch>
                    </p:blipFill>
                    <p:spPr>
                      <a:xfrm>
                        <a:off x="3086100" y="1828800"/>
                        <a:ext cx="3886200" cy="715879"/>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1905000" y="3703295"/>
          <a:ext cx="5791200" cy="923597"/>
        </p:xfrm>
        <a:graphic>
          <a:graphicData uri="http://schemas.openxmlformats.org/presentationml/2006/ole">
            <mc:AlternateContent xmlns:mc="http://schemas.openxmlformats.org/markup-compatibility/2006">
              <mc:Choice xmlns:v="urn:schemas-microsoft-com:vml" Requires="v">
                <p:oleObj spid="_x0000_s26655" name="Equation" r:id="rId5" imgW="2946240" imgH="469800" progId="Equation.3">
                  <p:embed/>
                </p:oleObj>
              </mc:Choice>
              <mc:Fallback>
                <p:oleObj name="Equation" r:id="rId5" imgW="2946240" imgH="469800" progId="Equation.3">
                  <p:embed/>
                  <p:pic>
                    <p:nvPicPr>
                      <p:cNvPr id="12" name="Object 11"/>
                      <p:cNvPicPr/>
                      <p:nvPr/>
                    </p:nvPicPr>
                    <p:blipFill>
                      <a:blip r:embed="rId6"/>
                      <a:stretch>
                        <a:fillRect/>
                      </a:stretch>
                    </p:blipFill>
                    <p:spPr>
                      <a:xfrm>
                        <a:off x="1905000" y="3703295"/>
                        <a:ext cx="5791200" cy="923597"/>
                      </a:xfrm>
                      <a:prstGeom prst="rect">
                        <a:avLst/>
                      </a:prstGeom>
                    </p:spPr>
                  </p:pic>
                </p:oleObj>
              </mc:Fallback>
            </mc:AlternateContent>
          </a:graphicData>
        </a:graphic>
      </p:graphicFrame>
      <p:sp>
        <p:nvSpPr>
          <p:cNvPr id="13" name="Right Brace 12"/>
          <p:cNvSpPr/>
          <p:nvPr/>
        </p:nvSpPr>
        <p:spPr>
          <a:xfrm rot="5400000">
            <a:off x="3333750" y="1657350"/>
            <a:ext cx="342900" cy="2895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5400000">
            <a:off x="4819650" y="2914650"/>
            <a:ext cx="266700" cy="4038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Arrow Connector 15"/>
          <p:cNvCxnSpPr/>
          <p:nvPr/>
        </p:nvCxnSpPr>
        <p:spPr>
          <a:xfrm>
            <a:off x="3276600" y="3429000"/>
            <a:ext cx="228600" cy="6858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4781550" y="1828799"/>
            <a:ext cx="1695450" cy="723581"/>
          </a:xfrm>
          <a:prstGeom prst="ellipse">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781800" y="2841979"/>
            <a:ext cx="2034083" cy="646331"/>
          </a:xfrm>
          <a:prstGeom prst="rect">
            <a:avLst/>
          </a:prstGeom>
          <a:noFill/>
          <a:ln>
            <a:solidFill>
              <a:schemeClr val="accent1">
                <a:shade val="50000"/>
              </a:schemeClr>
            </a:solidFill>
          </a:ln>
        </p:spPr>
        <p:txBody>
          <a:bodyPr wrap="none" rtlCol="0">
            <a:spAutoFit/>
          </a:bodyPr>
          <a:lstStyle/>
          <a:p>
            <a:r>
              <a:rPr lang="en-US" dirty="0"/>
              <a:t>Gradient of sigmoid</a:t>
            </a:r>
          </a:p>
          <a:p>
            <a:r>
              <a:rPr lang="en-US" dirty="0"/>
              <a:t>(</a:t>
            </a:r>
            <a:r>
              <a:rPr lang="en-US" dirty="0" err="1"/>
              <a:t>disgmoid</a:t>
            </a:r>
            <a:r>
              <a:rPr lang="en-US" dirty="0"/>
              <a:t>)</a:t>
            </a:r>
          </a:p>
        </p:txBody>
      </p:sp>
      <p:cxnSp>
        <p:nvCxnSpPr>
          <p:cNvPr id="10" name="Straight Arrow Connector 9"/>
          <p:cNvCxnSpPr>
            <a:endCxn id="2" idx="5"/>
          </p:cNvCxnSpPr>
          <p:nvPr/>
        </p:nvCxnSpPr>
        <p:spPr>
          <a:xfrm flipH="1" flipV="1">
            <a:off x="6228707" y="2446414"/>
            <a:ext cx="857893" cy="380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572000" y="3707893"/>
            <a:ext cx="2476500" cy="914400"/>
          </a:xfrm>
          <a:prstGeom prst="ellipse">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endCxn id="15" idx="0"/>
          </p:cNvCxnSpPr>
          <p:nvPr/>
        </p:nvCxnSpPr>
        <p:spPr>
          <a:xfrm flipH="1">
            <a:off x="5810250" y="2907473"/>
            <a:ext cx="1209674" cy="800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09872" y="5643226"/>
            <a:ext cx="7795928" cy="1292662"/>
          </a:xfrm>
          <a:prstGeom prst="rect">
            <a:avLst/>
          </a:prstGeom>
          <a:noFill/>
        </p:spPr>
        <p:txBody>
          <a:bodyPr wrap="square" rtlCol="0">
            <a:spAutoFit/>
          </a:bodyPr>
          <a:lstStyle/>
          <a:p>
            <a:r>
              <a:rPr lang="en-US" sz="2000" b="1" dirty="0"/>
              <a:t>Cause of the vanishing gradient problem : </a:t>
            </a:r>
            <a:r>
              <a:rPr lang="en-US" sz="2000" dirty="0"/>
              <a:t>Gradient of the activation function (sigmoid here) is less then 1, so the back-propagated values may diminish if more layers are involved  </a:t>
            </a:r>
          </a:p>
          <a:p>
            <a:endParaRPr lang="en-US" dirty="0"/>
          </a:p>
        </p:txBody>
      </p:sp>
    </p:spTree>
    <p:extLst>
      <p:ext uri="{BB962C8B-B14F-4D97-AF65-F5344CB8AC3E}">
        <p14:creationId xmlns:p14="http://schemas.microsoft.com/office/powerpoint/2010/main" val="2615534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 solve the </a:t>
            </a:r>
            <a:r>
              <a:rPr lang="en-US" b="1" dirty="0"/>
              <a:t>vanishing gradient problem, LSTM </a:t>
            </a:r>
            <a:r>
              <a:rPr lang="en-US" dirty="0"/>
              <a:t>adds C (cell state)</a:t>
            </a:r>
          </a:p>
        </p:txBody>
      </p:sp>
      <p:sp>
        <p:nvSpPr>
          <p:cNvPr id="3" name="Content Placeholder 2"/>
          <p:cNvSpPr>
            <a:spLocks noGrp="1"/>
          </p:cNvSpPr>
          <p:nvPr>
            <p:ph idx="1"/>
          </p:nvPr>
        </p:nvSpPr>
        <p:spPr/>
        <p:txBody>
          <a:bodyPr/>
          <a:lstStyle/>
          <a:p>
            <a:r>
              <a:rPr lang="en-US" dirty="0"/>
              <a:t>RNN has </a:t>
            </a:r>
            <a:r>
              <a:rPr lang="en-US" i="1" dirty="0"/>
              <a:t>x</a:t>
            </a:r>
            <a:r>
              <a:rPr lang="en-US" i="1" baseline="-25000" dirty="0"/>
              <a:t>i</a:t>
            </a:r>
            <a:r>
              <a:rPr lang="en-US" i="1" dirty="0"/>
              <a:t> </a:t>
            </a:r>
            <a:r>
              <a:rPr lang="en-US" dirty="0"/>
              <a:t>(input) and </a:t>
            </a:r>
            <a:r>
              <a:rPr lang="en-US" i="1" dirty="0" err="1"/>
              <a:t>h</a:t>
            </a:r>
            <a:r>
              <a:rPr lang="en-US" i="1" baseline="-25000" dirty="0" err="1"/>
              <a:t>t</a:t>
            </a:r>
            <a:r>
              <a:rPr lang="en-US" i="1" dirty="0"/>
              <a:t> </a:t>
            </a:r>
            <a:r>
              <a:rPr lang="en-US" dirty="0"/>
              <a:t>(output) only</a:t>
            </a:r>
          </a:p>
          <a:p>
            <a:r>
              <a:rPr lang="en-US" dirty="0"/>
              <a:t>In LSTM (Long Short Term Memory), add</a:t>
            </a:r>
          </a:p>
          <a:p>
            <a:pPr lvl="1"/>
            <a:r>
              <a:rPr lang="en-US" dirty="0"/>
              <a:t>Cell state (C</a:t>
            </a:r>
            <a:r>
              <a:rPr lang="en-US" i="1" baseline="-25000" dirty="0"/>
              <a:t>t</a:t>
            </a:r>
            <a:r>
              <a:rPr lang="en-US" dirty="0"/>
              <a:t>) to solve gradient vanishing problem  </a:t>
            </a:r>
          </a:p>
          <a:p>
            <a:pPr lvl="1"/>
            <a:r>
              <a:rPr lang="en-US" dirty="0"/>
              <a:t>In each time (</a:t>
            </a:r>
            <a:r>
              <a:rPr lang="en-US" i="1" dirty="0"/>
              <a:t>t</a:t>
            </a:r>
            <a:r>
              <a:rPr lang="en-US" dirty="0"/>
              <a:t>), updates</a:t>
            </a:r>
          </a:p>
          <a:p>
            <a:pPr lvl="2"/>
            <a:r>
              <a:rPr lang="en-US" i="1" dirty="0"/>
              <a:t>C</a:t>
            </a:r>
            <a:r>
              <a:rPr lang="en-US" i="1" baseline="-25000" dirty="0"/>
              <a:t>t</a:t>
            </a:r>
            <a:r>
              <a:rPr lang="en-US" dirty="0"/>
              <a:t>=cell state (ranges from -1 to 1) </a:t>
            </a:r>
          </a:p>
          <a:p>
            <a:pPr lvl="2"/>
            <a:r>
              <a:rPr lang="en-US" i="1" dirty="0" err="1"/>
              <a:t>h</a:t>
            </a:r>
            <a:r>
              <a:rPr lang="en-US" i="1" baseline="-25000" dirty="0" err="1"/>
              <a:t>t</a:t>
            </a:r>
            <a:r>
              <a:rPr lang="en-US" dirty="0"/>
              <a:t>= output (ranges from 0 to 1)</a:t>
            </a:r>
          </a:p>
          <a:p>
            <a:pPr lvl="2"/>
            <a:r>
              <a:rPr lang="en-US" dirty="0"/>
              <a:t>The system learns C</a:t>
            </a:r>
            <a:r>
              <a:rPr lang="en-US" i="1" baseline="-25000" dirty="0"/>
              <a:t>t</a:t>
            </a:r>
            <a:r>
              <a:rPr lang="en-US" dirty="0"/>
              <a:t> and </a:t>
            </a:r>
            <a:r>
              <a:rPr lang="en-US" dirty="0" err="1"/>
              <a:t>h</a:t>
            </a:r>
            <a:r>
              <a:rPr lang="en-US" i="1" baseline="-25000" dirty="0" err="1"/>
              <a:t>t</a:t>
            </a:r>
            <a:r>
              <a:rPr lang="en-US" dirty="0"/>
              <a:t> together</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31</a:t>
            </a:fld>
            <a:endParaRPr lang="en-US" dirty="0"/>
          </a:p>
        </p:txBody>
      </p:sp>
    </p:spTree>
    <p:extLst>
      <p:ext uri="{BB962C8B-B14F-4D97-AF65-F5344CB8AC3E}">
        <p14:creationId xmlns:p14="http://schemas.microsoft.com/office/powerpoint/2010/main" val="3898122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167"/>
            <a:ext cx="8229600" cy="1143000"/>
          </a:xfrm>
        </p:spPr>
        <p:txBody>
          <a:bodyPr>
            <a:normAutofit fontScale="90000"/>
          </a:bodyPr>
          <a:lstStyle/>
          <a:p>
            <a:r>
              <a:rPr lang="en-US" dirty="0"/>
              <a:t>LSTM (</a:t>
            </a:r>
            <a:r>
              <a:rPr lang="en-US" dirty="0">
                <a:hlinkClick r:id="rId3"/>
              </a:rPr>
              <a:t>Long short-term memory</a:t>
            </a:r>
            <a:r>
              <a:rPr lang="en-US" dirty="0"/>
              <a:t>)</a:t>
            </a:r>
            <a:br>
              <a:rPr lang="en-US" dirty="0"/>
            </a:br>
            <a:endParaRPr lang="en-US" dirty="0"/>
          </a:p>
        </p:txBody>
      </p:sp>
      <p:sp>
        <p:nvSpPr>
          <p:cNvPr id="3" name="Content Placeholder 2"/>
          <p:cNvSpPr>
            <a:spLocks noGrp="1"/>
          </p:cNvSpPr>
          <p:nvPr>
            <p:ph idx="1"/>
          </p:nvPr>
        </p:nvSpPr>
        <p:spPr>
          <a:xfrm>
            <a:off x="457200" y="1600200"/>
            <a:ext cx="3048000" cy="4525963"/>
          </a:xfrm>
        </p:spPr>
        <p:txBody>
          <a:bodyPr>
            <a:normAutofit/>
          </a:bodyPr>
          <a:lstStyle/>
          <a:p>
            <a:r>
              <a:rPr lang="en-US" dirty="0"/>
              <a:t>Standard RNN</a:t>
            </a:r>
          </a:p>
          <a:p>
            <a:r>
              <a:rPr lang="en-US" sz="2400" dirty="0"/>
              <a:t>Input concatenate with output then  feed to input again</a:t>
            </a:r>
          </a:p>
          <a:p>
            <a:endParaRPr lang="en-US" dirty="0"/>
          </a:p>
          <a:p>
            <a:r>
              <a:rPr lang="en-US" dirty="0"/>
              <a:t>LSTM</a:t>
            </a:r>
          </a:p>
          <a:p>
            <a:r>
              <a:rPr lang="en-US" sz="2400" dirty="0"/>
              <a:t>The repeating structure is more complicated </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32</a:t>
            </a:fld>
            <a:endParaRPr lang="en-US"/>
          </a:p>
        </p:txBody>
      </p:sp>
      <p:pic>
        <p:nvPicPr>
          <p:cNvPr id="3074" name="Picture 2" descr="http://colah.github.io/posts/2015-08-Understanding-LSTMs/img/LSTM3-SimpleRN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199" y="1066800"/>
            <a:ext cx="4980519" cy="18638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olah.github.io/posts/2015-08-Understanding-LSTMs/img/LSTM2-not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4938" y="5699141"/>
            <a:ext cx="6219859" cy="11588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 LSTM neural networ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00399" y="3519310"/>
            <a:ext cx="5801625" cy="2179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403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Stacked LSTM </a:t>
            </a:r>
            <a:br>
              <a:rPr lang="en-US" dirty="0"/>
            </a:br>
            <a:r>
              <a:rPr lang="en-US" dirty="0">
                <a:hlinkClick r:id="rId2" tooltip="Long short-term memory"/>
              </a:rPr>
              <a:t>Stacked Long short-term memory</a:t>
            </a:r>
            <a:br>
              <a:rPr lang="en-US" dirty="0"/>
            </a:br>
            <a:endParaRPr lang="en-US" dirty="0"/>
          </a:p>
        </p:txBody>
      </p:sp>
      <p:sp>
        <p:nvSpPr>
          <p:cNvPr id="6" name="Subtitle 5"/>
          <p:cNvSpPr>
            <a:spLocks noGrp="1"/>
          </p:cNvSpPr>
          <p:nvPr>
            <p:ph type="subTitle" idx="1"/>
          </p:nvPr>
        </p:nvSpPr>
        <p:spPr/>
        <p:txBody>
          <a:bodyPr/>
          <a:lstStyle/>
          <a:p>
            <a:r>
              <a:rPr lang="en-US" dirty="0"/>
              <a:t>Hierarchical structure </a:t>
            </a:r>
          </a:p>
          <a:p>
            <a:r>
              <a:rPr lang="en-US" dirty="0"/>
              <a:t>Theory and concept</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33</a:t>
            </a:fld>
            <a:endParaRPr lang="en-US"/>
          </a:p>
        </p:txBody>
      </p:sp>
    </p:spTree>
    <p:extLst>
      <p:ext uri="{BB962C8B-B14F-4D97-AF65-F5344CB8AC3E}">
        <p14:creationId xmlns:p14="http://schemas.microsoft.com/office/powerpoint/2010/main" val="391511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278"/>
            <a:ext cx="8229600" cy="1143000"/>
          </a:xfrm>
        </p:spPr>
        <p:txBody>
          <a:bodyPr>
            <a:normAutofit fontScale="90000"/>
          </a:bodyPr>
          <a:lstStyle/>
          <a:p>
            <a:r>
              <a:rPr lang="en-US" sz="3600" dirty="0"/>
              <a:t>Hierarchical structure of a form of stacked LSTM</a:t>
            </a:r>
            <a:br>
              <a:rPr lang="en-US" dirty="0"/>
            </a:br>
            <a:r>
              <a:rPr lang="en-US" dirty="0"/>
              <a:t>(1) Overall view</a:t>
            </a:r>
          </a:p>
        </p:txBody>
      </p:sp>
      <p:sp>
        <p:nvSpPr>
          <p:cNvPr id="3" name="Content Placeholder 2"/>
          <p:cNvSpPr>
            <a:spLocks noGrp="1"/>
          </p:cNvSpPr>
          <p:nvPr>
            <p:ph idx="1"/>
          </p:nvPr>
        </p:nvSpPr>
        <p:spPr>
          <a:xfrm>
            <a:off x="609600" y="1476297"/>
            <a:ext cx="4049418" cy="4654629"/>
          </a:xfrm>
        </p:spPr>
        <p:txBody>
          <a:bodyPr>
            <a:normAutofit fontScale="92500" lnSpcReduction="20000"/>
          </a:bodyPr>
          <a:lstStyle/>
          <a:p>
            <a:r>
              <a:rPr lang="en-US" dirty="0">
                <a:solidFill>
                  <a:srgbClr val="FF0000"/>
                </a:solidFill>
              </a:rPr>
              <a:t>n</a:t>
            </a:r>
            <a:r>
              <a:rPr lang="en-US" dirty="0"/>
              <a:t> inputs (X)</a:t>
            </a:r>
          </a:p>
          <a:p>
            <a:r>
              <a:rPr lang="en-US" dirty="0">
                <a:solidFill>
                  <a:srgbClr val="00B0F0"/>
                </a:solidFill>
              </a:rPr>
              <a:t>M</a:t>
            </a:r>
            <a:r>
              <a:rPr lang="en-US" dirty="0"/>
              <a:t> layers</a:t>
            </a:r>
          </a:p>
          <a:p>
            <a:pPr lvl="1"/>
            <a:r>
              <a:rPr lang="en-US" dirty="0" err="1"/>
              <a:t>i-th</a:t>
            </a:r>
            <a:r>
              <a:rPr lang="en-US" dirty="0"/>
              <a:t> layer has m</a:t>
            </a:r>
            <a:r>
              <a:rPr lang="en-US" baseline="-25000" dirty="0"/>
              <a:t>i</a:t>
            </a:r>
            <a:r>
              <a:rPr lang="en-US" dirty="0"/>
              <a:t> cells, (</a:t>
            </a:r>
            <a:r>
              <a:rPr lang="en-US" dirty="0" err="1"/>
              <a:t>i</a:t>
            </a:r>
            <a:r>
              <a:rPr lang="en-US" dirty="0"/>
              <a:t>=1,2,..,M)</a:t>
            </a:r>
          </a:p>
          <a:p>
            <a:r>
              <a:rPr lang="en-US" dirty="0">
                <a:solidFill>
                  <a:srgbClr val="00B050"/>
                </a:solidFill>
              </a:rPr>
              <a:t>y</a:t>
            </a:r>
            <a:r>
              <a:rPr lang="en-US" dirty="0"/>
              <a:t> real output neurons. </a:t>
            </a:r>
          </a:p>
          <a:p>
            <a:r>
              <a:rPr lang="en-US" dirty="0"/>
              <a:t>The “Output activation function” can be sigmoid or </a:t>
            </a:r>
            <a:r>
              <a:rPr lang="en-US" dirty="0" err="1"/>
              <a:t>softmax</a:t>
            </a:r>
            <a:endParaRPr lang="en-US" dirty="0"/>
          </a:p>
          <a:p>
            <a:r>
              <a:rPr lang="en-US" dirty="0"/>
              <a:t>Initialize h(t=0),C(t=0)=zeros</a:t>
            </a:r>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34</a:t>
            </a:fld>
            <a:endParaRPr lang="en-US"/>
          </a:p>
        </p:txBody>
      </p:sp>
      <p:sp>
        <p:nvSpPr>
          <p:cNvPr id="35" name="TextBox 34"/>
          <p:cNvSpPr txBox="1"/>
          <p:nvPr/>
        </p:nvSpPr>
        <p:spPr>
          <a:xfrm>
            <a:off x="457200" y="6553200"/>
            <a:ext cx="8164286" cy="369332"/>
          </a:xfrm>
          <a:prstGeom prst="rect">
            <a:avLst/>
          </a:prstGeom>
          <a:noFill/>
        </p:spPr>
        <p:txBody>
          <a:bodyPr wrap="none" rtlCol="0">
            <a:spAutoFit/>
          </a:bodyPr>
          <a:lstStyle/>
          <a:p>
            <a:r>
              <a:rPr lang="en-US" dirty="0">
                <a:hlinkClick r:id="rId2"/>
              </a:rPr>
              <a:t>https://towardsdatascience.com/implementation-of-rnn-lstm-and-gru-a4250bf6c090</a:t>
            </a:r>
            <a:endParaRPr lang="en-US" dirty="0"/>
          </a:p>
        </p:txBody>
      </p:sp>
      <p:grpSp>
        <p:nvGrpSpPr>
          <p:cNvPr id="23" name="Group 22"/>
          <p:cNvGrpSpPr/>
          <p:nvPr/>
        </p:nvGrpSpPr>
        <p:grpSpPr>
          <a:xfrm>
            <a:off x="4801016" y="1262940"/>
            <a:ext cx="4218976" cy="5098728"/>
            <a:chOff x="4801016" y="1262940"/>
            <a:chExt cx="4218976" cy="5098728"/>
          </a:xfrm>
        </p:grpSpPr>
        <p:sp>
          <p:nvSpPr>
            <p:cNvPr id="6" name="Rectangle 5"/>
            <p:cNvSpPr/>
            <p:nvPr/>
          </p:nvSpPr>
          <p:spPr>
            <a:xfrm>
              <a:off x="5299657" y="5066546"/>
              <a:ext cx="2590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 name="Rectangle 6"/>
            <p:cNvSpPr/>
            <p:nvPr/>
          </p:nvSpPr>
          <p:spPr>
            <a:xfrm>
              <a:off x="5299657" y="2738577"/>
              <a:ext cx="2590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6487865" y="5869305"/>
              <a:ext cx="0" cy="2460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63763" y="5992336"/>
              <a:ext cx="1879745" cy="369332"/>
            </a:xfrm>
            <a:prstGeom prst="rect">
              <a:avLst/>
            </a:prstGeom>
            <a:noFill/>
          </p:spPr>
          <p:txBody>
            <a:bodyPr wrap="none" rtlCol="0">
              <a:spAutoFit/>
            </a:bodyPr>
            <a:lstStyle/>
            <a:p>
              <a:r>
                <a:rPr lang="en-US" dirty="0"/>
                <a:t>{X(1),X(2),…,X(n)}</a:t>
              </a:r>
              <a:r>
                <a:rPr lang="en-US" baseline="-25000" dirty="0"/>
                <a:t>t</a:t>
              </a:r>
            </a:p>
          </p:txBody>
        </p:sp>
        <p:sp>
          <p:nvSpPr>
            <p:cNvPr id="11" name="TextBox 10"/>
            <p:cNvSpPr txBox="1"/>
            <p:nvPr/>
          </p:nvSpPr>
          <p:spPr>
            <a:xfrm>
              <a:off x="5515335" y="5233868"/>
              <a:ext cx="2293513" cy="369332"/>
            </a:xfrm>
            <a:prstGeom prst="rect">
              <a:avLst/>
            </a:prstGeom>
            <a:noFill/>
          </p:spPr>
          <p:txBody>
            <a:bodyPr wrap="none" rtlCol="0">
              <a:spAutoFit/>
            </a:bodyPr>
            <a:lstStyle/>
            <a:p>
              <a:r>
                <a:rPr lang="en-US" dirty="0"/>
                <a:t>LSTM Layer 1, m</a:t>
              </a:r>
              <a:r>
                <a:rPr lang="en-US" baseline="-25000" dirty="0"/>
                <a:t>1</a:t>
              </a:r>
              <a:r>
                <a:rPr lang="en-US" dirty="0"/>
                <a:t> cells</a:t>
              </a:r>
            </a:p>
          </p:txBody>
        </p:sp>
        <p:sp>
          <p:nvSpPr>
            <p:cNvPr id="12" name="TextBox 11"/>
            <p:cNvSpPr txBox="1"/>
            <p:nvPr/>
          </p:nvSpPr>
          <p:spPr>
            <a:xfrm>
              <a:off x="5553435" y="2966959"/>
              <a:ext cx="2441181" cy="369332"/>
            </a:xfrm>
            <a:prstGeom prst="rect">
              <a:avLst/>
            </a:prstGeom>
            <a:noFill/>
          </p:spPr>
          <p:txBody>
            <a:bodyPr wrap="none" rtlCol="0">
              <a:spAutoFit/>
            </a:bodyPr>
            <a:lstStyle/>
            <a:p>
              <a:r>
                <a:rPr lang="en-US" dirty="0"/>
                <a:t>LSTM Layer</a:t>
              </a:r>
              <a:r>
                <a:rPr lang="en-US" dirty="0">
                  <a:solidFill>
                    <a:srgbClr val="00B0F0"/>
                  </a:solidFill>
                </a:rPr>
                <a:t> M</a:t>
              </a:r>
              <a:r>
                <a:rPr lang="en-US" dirty="0"/>
                <a:t>, </a:t>
              </a:r>
              <a:r>
                <a:rPr lang="en-US" dirty="0" err="1"/>
                <a:t>m</a:t>
              </a:r>
              <a:r>
                <a:rPr lang="en-US" baseline="-25000" dirty="0" err="1"/>
                <a:t>M</a:t>
              </a:r>
              <a:r>
                <a:rPr lang="en-US" baseline="-25000" dirty="0"/>
                <a:t> </a:t>
              </a:r>
              <a:r>
                <a:rPr lang="en-US" dirty="0"/>
                <a:t>cells</a:t>
              </a:r>
            </a:p>
          </p:txBody>
        </p:sp>
        <p:cxnSp>
          <p:nvCxnSpPr>
            <p:cNvPr id="13" name="Straight Arrow Connector 12"/>
            <p:cNvCxnSpPr/>
            <p:nvPr/>
          </p:nvCxnSpPr>
          <p:spPr>
            <a:xfrm flipV="1">
              <a:off x="6387247" y="2433777"/>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68761" y="1262940"/>
              <a:ext cx="3176126" cy="369332"/>
            </a:xfrm>
            <a:prstGeom prst="rect">
              <a:avLst/>
            </a:prstGeom>
            <a:noFill/>
          </p:spPr>
          <p:txBody>
            <a:bodyPr wrap="none" rtlCol="0">
              <a:spAutoFit/>
            </a:bodyPr>
            <a:lstStyle/>
            <a:p>
              <a:r>
                <a:rPr lang="en-US" dirty="0"/>
                <a:t>Real Output (</a:t>
              </a:r>
              <a:r>
                <a:rPr lang="en-US" dirty="0">
                  <a:solidFill>
                    <a:srgbClr val="00B050"/>
                  </a:solidFill>
                </a:rPr>
                <a:t>y</a:t>
              </a:r>
              <a:r>
                <a:rPr lang="en-US" dirty="0"/>
                <a:t>) output neurons </a:t>
              </a:r>
            </a:p>
          </p:txBody>
        </p:sp>
        <p:sp>
          <p:nvSpPr>
            <p:cNvPr id="17" name="Rectangle 16"/>
            <p:cNvSpPr/>
            <p:nvPr/>
          </p:nvSpPr>
          <p:spPr>
            <a:xfrm>
              <a:off x="5299657" y="4044295"/>
              <a:ext cx="2590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448300" y="4237079"/>
              <a:ext cx="2293513" cy="369332"/>
            </a:xfrm>
            <a:prstGeom prst="rect">
              <a:avLst/>
            </a:prstGeom>
            <a:noFill/>
          </p:spPr>
          <p:txBody>
            <a:bodyPr wrap="none" rtlCol="0">
              <a:spAutoFit/>
            </a:bodyPr>
            <a:lstStyle/>
            <a:p>
              <a:r>
                <a:rPr lang="en-US" dirty="0"/>
                <a:t>LSTM Layer 2, m</a:t>
              </a:r>
              <a:r>
                <a:rPr lang="en-US" baseline="-25000" dirty="0"/>
                <a:t>2</a:t>
              </a:r>
              <a:r>
                <a:rPr lang="en-US" dirty="0"/>
                <a:t> cells</a:t>
              </a:r>
            </a:p>
          </p:txBody>
        </p:sp>
        <p:sp>
          <p:nvSpPr>
            <p:cNvPr id="19" name="Oval 18"/>
            <p:cNvSpPr/>
            <p:nvPr/>
          </p:nvSpPr>
          <p:spPr>
            <a:xfrm>
              <a:off x="6432455" y="3550643"/>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451505" y="3703628"/>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432455" y="3873639"/>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167168" y="1790036"/>
              <a:ext cx="2827447" cy="708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181600" y="1823345"/>
              <a:ext cx="2950448" cy="646331"/>
            </a:xfrm>
            <a:prstGeom prst="rect">
              <a:avLst/>
            </a:prstGeom>
            <a:noFill/>
          </p:spPr>
          <p:txBody>
            <a:bodyPr wrap="square" rtlCol="0">
              <a:spAutoFit/>
            </a:bodyPr>
            <a:lstStyle/>
            <a:p>
              <a:r>
                <a:rPr lang="en-US" dirty="0"/>
                <a:t>Output activation function,  e.g. sigmoid(</a:t>
              </a:r>
              <a:r>
                <a:rPr lang="en-US" dirty="0">
                  <a:sym typeface="Symbol" panose="05050102010706020507" pitchFamily="18" charset="2"/>
                </a:rPr>
                <a:t>) or </a:t>
              </a:r>
              <a:r>
                <a:rPr lang="en-US" dirty="0" err="1">
                  <a:sym typeface="Symbol" panose="05050102010706020507" pitchFamily="18" charset="2"/>
                </a:rPr>
                <a:t>softmax</a:t>
              </a:r>
              <a:endParaRPr lang="en-US" dirty="0"/>
            </a:p>
          </p:txBody>
        </p:sp>
        <p:cxnSp>
          <p:nvCxnSpPr>
            <p:cNvPr id="29" name="Straight Arrow Connector 28"/>
            <p:cNvCxnSpPr/>
            <p:nvPr/>
          </p:nvCxnSpPr>
          <p:spPr>
            <a:xfrm flipV="1">
              <a:off x="6505174" y="1632272"/>
              <a:ext cx="0" cy="1777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489606" y="4820484"/>
              <a:ext cx="0" cy="2460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4679" y="4734411"/>
              <a:ext cx="88246" cy="369332"/>
            </a:xfrm>
            <a:prstGeom prst="rect">
              <a:avLst/>
            </a:prstGeom>
            <a:noFill/>
          </p:spPr>
          <p:txBody>
            <a:bodyPr wrap="square" rtlCol="0">
              <a:spAutoFit/>
            </a:bodyPr>
            <a:lstStyle/>
            <a:p>
              <a:r>
                <a:rPr lang="en-US" dirty="0"/>
                <a:t>h</a:t>
              </a:r>
            </a:p>
          </p:txBody>
        </p:sp>
        <p:sp>
          <p:nvSpPr>
            <p:cNvPr id="27" name="TextBox 26"/>
            <p:cNvSpPr txBox="1"/>
            <p:nvPr/>
          </p:nvSpPr>
          <p:spPr>
            <a:xfrm>
              <a:off x="6569433" y="3687952"/>
              <a:ext cx="88246" cy="369332"/>
            </a:xfrm>
            <a:prstGeom prst="rect">
              <a:avLst/>
            </a:prstGeom>
            <a:noFill/>
          </p:spPr>
          <p:txBody>
            <a:bodyPr wrap="square" rtlCol="0">
              <a:spAutoFit/>
            </a:bodyPr>
            <a:lstStyle/>
            <a:p>
              <a:r>
                <a:rPr lang="en-US" dirty="0"/>
                <a:t>h</a:t>
              </a:r>
            </a:p>
          </p:txBody>
        </p:sp>
        <p:sp>
          <p:nvSpPr>
            <p:cNvPr id="28" name="TextBox 27"/>
            <p:cNvSpPr txBox="1"/>
            <p:nvPr/>
          </p:nvSpPr>
          <p:spPr>
            <a:xfrm>
              <a:off x="6505175" y="2467502"/>
              <a:ext cx="88246" cy="369332"/>
            </a:xfrm>
            <a:prstGeom prst="rect">
              <a:avLst/>
            </a:prstGeom>
            <a:noFill/>
          </p:spPr>
          <p:txBody>
            <a:bodyPr wrap="square" rtlCol="0">
              <a:spAutoFit/>
            </a:bodyPr>
            <a:lstStyle/>
            <a:p>
              <a:r>
                <a:rPr lang="en-US" dirty="0"/>
                <a:t>h</a:t>
              </a:r>
            </a:p>
          </p:txBody>
        </p:sp>
        <p:sp>
          <p:nvSpPr>
            <p:cNvPr id="8" name="TextBox 7"/>
            <p:cNvSpPr txBox="1"/>
            <p:nvPr/>
          </p:nvSpPr>
          <p:spPr>
            <a:xfrm>
              <a:off x="8222979" y="3227030"/>
              <a:ext cx="797013" cy="369332"/>
            </a:xfrm>
            <a:prstGeom prst="rect">
              <a:avLst/>
            </a:prstGeom>
            <a:noFill/>
          </p:spPr>
          <p:txBody>
            <a:bodyPr wrap="none" rtlCol="0">
              <a:spAutoFit/>
            </a:bodyPr>
            <a:lstStyle/>
            <a:p>
              <a:r>
                <a:rPr lang="en-US" dirty="0">
                  <a:sym typeface="Wingdings" panose="05000000000000000000" pitchFamily="2" charset="2"/>
                </a:rPr>
                <a:t>tt+1</a:t>
              </a:r>
              <a:endParaRPr lang="en-US" dirty="0"/>
            </a:p>
          </p:txBody>
        </p:sp>
        <p:sp>
          <p:nvSpPr>
            <p:cNvPr id="16" name="Freeform 15"/>
            <p:cNvSpPr/>
            <p:nvPr/>
          </p:nvSpPr>
          <p:spPr>
            <a:xfrm>
              <a:off x="4821767" y="5581650"/>
              <a:ext cx="3408317" cy="201531"/>
            </a:xfrm>
            <a:custGeom>
              <a:avLst/>
              <a:gdLst>
                <a:gd name="connsiteX0" fmla="*/ 3093508 w 3408317"/>
                <a:gd name="connsiteY0" fmla="*/ 9525 h 201531"/>
                <a:gd name="connsiteX1" fmla="*/ 3141133 w 3408317"/>
                <a:gd name="connsiteY1" fmla="*/ 190500 h 201531"/>
                <a:gd name="connsiteX2" fmla="*/ 207433 w 3408317"/>
                <a:gd name="connsiteY2" fmla="*/ 161925 h 201531"/>
                <a:gd name="connsiteX3" fmla="*/ 474133 w 3408317"/>
                <a:gd name="connsiteY3" fmla="*/ 0 h 201531"/>
              </a:gdLst>
              <a:ahLst/>
              <a:cxnLst>
                <a:cxn ang="0">
                  <a:pos x="connsiteX0" y="connsiteY0"/>
                </a:cxn>
                <a:cxn ang="0">
                  <a:pos x="connsiteX1" y="connsiteY1"/>
                </a:cxn>
                <a:cxn ang="0">
                  <a:pos x="connsiteX2" y="connsiteY2"/>
                </a:cxn>
                <a:cxn ang="0">
                  <a:pos x="connsiteX3" y="connsiteY3"/>
                </a:cxn>
              </a:cxnLst>
              <a:rect l="l" t="t" r="r" b="b"/>
              <a:pathLst>
                <a:path w="3408317" h="201531">
                  <a:moveTo>
                    <a:pt x="3093508" y="9525"/>
                  </a:moveTo>
                  <a:cubicBezTo>
                    <a:pt x="3357827" y="87312"/>
                    <a:pt x="3622146" y="165100"/>
                    <a:pt x="3141133" y="190500"/>
                  </a:cubicBezTo>
                  <a:cubicBezTo>
                    <a:pt x="2660120" y="215900"/>
                    <a:pt x="651933" y="193675"/>
                    <a:pt x="207433" y="161925"/>
                  </a:cubicBezTo>
                  <a:cubicBezTo>
                    <a:pt x="-237067" y="130175"/>
                    <a:pt x="118533" y="65087"/>
                    <a:pt x="474133"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21767" y="4522334"/>
              <a:ext cx="3408317" cy="201531"/>
            </a:xfrm>
            <a:custGeom>
              <a:avLst/>
              <a:gdLst>
                <a:gd name="connsiteX0" fmla="*/ 3093508 w 3408317"/>
                <a:gd name="connsiteY0" fmla="*/ 9525 h 201531"/>
                <a:gd name="connsiteX1" fmla="*/ 3141133 w 3408317"/>
                <a:gd name="connsiteY1" fmla="*/ 190500 h 201531"/>
                <a:gd name="connsiteX2" fmla="*/ 207433 w 3408317"/>
                <a:gd name="connsiteY2" fmla="*/ 161925 h 201531"/>
                <a:gd name="connsiteX3" fmla="*/ 474133 w 3408317"/>
                <a:gd name="connsiteY3" fmla="*/ 0 h 201531"/>
              </a:gdLst>
              <a:ahLst/>
              <a:cxnLst>
                <a:cxn ang="0">
                  <a:pos x="connsiteX0" y="connsiteY0"/>
                </a:cxn>
                <a:cxn ang="0">
                  <a:pos x="connsiteX1" y="connsiteY1"/>
                </a:cxn>
                <a:cxn ang="0">
                  <a:pos x="connsiteX2" y="connsiteY2"/>
                </a:cxn>
                <a:cxn ang="0">
                  <a:pos x="connsiteX3" y="connsiteY3"/>
                </a:cxn>
              </a:cxnLst>
              <a:rect l="l" t="t" r="r" b="b"/>
              <a:pathLst>
                <a:path w="3408317" h="201531">
                  <a:moveTo>
                    <a:pt x="3093508" y="9525"/>
                  </a:moveTo>
                  <a:cubicBezTo>
                    <a:pt x="3357827" y="87312"/>
                    <a:pt x="3622146" y="165100"/>
                    <a:pt x="3141133" y="190500"/>
                  </a:cubicBezTo>
                  <a:cubicBezTo>
                    <a:pt x="2660120" y="215900"/>
                    <a:pt x="651933" y="193675"/>
                    <a:pt x="207433" y="161925"/>
                  </a:cubicBezTo>
                  <a:cubicBezTo>
                    <a:pt x="-237067" y="130175"/>
                    <a:pt x="118533" y="65087"/>
                    <a:pt x="474133"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4801016" y="3199023"/>
              <a:ext cx="3408317" cy="201531"/>
            </a:xfrm>
            <a:custGeom>
              <a:avLst/>
              <a:gdLst>
                <a:gd name="connsiteX0" fmla="*/ 3093508 w 3408317"/>
                <a:gd name="connsiteY0" fmla="*/ 9525 h 201531"/>
                <a:gd name="connsiteX1" fmla="*/ 3141133 w 3408317"/>
                <a:gd name="connsiteY1" fmla="*/ 190500 h 201531"/>
                <a:gd name="connsiteX2" fmla="*/ 207433 w 3408317"/>
                <a:gd name="connsiteY2" fmla="*/ 161925 h 201531"/>
                <a:gd name="connsiteX3" fmla="*/ 474133 w 3408317"/>
                <a:gd name="connsiteY3" fmla="*/ 0 h 201531"/>
              </a:gdLst>
              <a:ahLst/>
              <a:cxnLst>
                <a:cxn ang="0">
                  <a:pos x="connsiteX0" y="connsiteY0"/>
                </a:cxn>
                <a:cxn ang="0">
                  <a:pos x="connsiteX1" y="connsiteY1"/>
                </a:cxn>
                <a:cxn ang="0">
                  <a:pos x="connsiteX2" y="connsiteY2"/>
                </a:cxn>
                <a:cxn ang="0">
                  <a:pos x="connsiteX3" y="connsiteY3"/>
                </a:cxn>
              </a:cxnLst>
              <a:rect l="l" t="t" r="r" b="b"/>
              <a:pathLst>
                <a:path w="3408317" h="201531">
                  <a:moveTo>
                    <a:pt x="3093508" y="9525"/>
                  </a:moveTo>
                  <a:cubicBezTo>
                    <a:pt x="3357827" y="87312"/>
                    <a:pt x="3622146" y="165100"/>
                    <a:pt x="3141133" y="190500"/>
                  </a:cubicBezTo>
                  <a:cubicBezTo>
                    <a:pt x="2660120" y="215900"/>
                    <a:pt x="651933" y="193675"/>
                    <a:pt x="207433" y="161925"/>
                  </a:cubicBezTo>
                  <a:cubicBezTo>
                    <a:pt x="-237067" y="130175"/>
                    <a:pt x="118533" y="65087"/>
                    <a:pt x="474133"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17752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591" y="187161"/>
            <a:ext cx="8229600" cy="1143000"/>
          </a:xfrm>
        </p:spPr>
        <p:txBody>
          <a:bodyPr>
            <a:noAutofit/>
          </a:bodyPr>
          <a:lstStyle/>
          <a:p>
            <a:r>
              <a:rPr lang="en-US" sz="3200" dirty="0"/>
              <a:t>Relations amongst modules inside the Hierarchical structure of stacked LSTM</a:t>
            </a:r>
          </a:p>
        </p:txBody>
      </p:sp>
      <p:sp>
        <p:nvSpPr>
          <p:cNvPr id="3" name="Content Placeholder 2"/>
          <p:cNvSpPr>
            <a:spLocks noGrp="1"/>
          </p:cNvSpPr>
          <p:nvPr>
            <p:ph idx="1"/>
          </p:nvPr>
        </p:nvSpPr>
        <p:spPr>
          <a:xfrm>
            <a:off x="486657" y="1590599"/>
            <a:ext cx="8229600" cy="4525963"/>
          </a:xfrm>
        </p:spPr>
        <p:txBody>
          <a:bodyPr/>
          <a:lstStyle/>
          <a:p>
            <a:r>
              <a:rPr lang="en-US" dirty="0"/>
              <a:t> </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35</a:t>
            </a:fld>
            <a:endParaRPr lang="en-US"/>
          </a:p>
        </p:txBody>
      </p:sp>
      <p:pic>
        <p:nvPicPr>
          <p:cNvPr id="45" name="Picture 44"/>
          <p:cNvPicPr>
            <a:picLocks noChangeAspect="1"/>
          </p:cNvPicPr>
          <p:nvPr/>
        </p:nvPicPr>
        <p:blipFill>
          <a:blip r:embed="rId2"/>
          <a:stretch>
            <a:fillRect/>
          </a:stretch>
        </p:blipFill>
        <p:spPr>
          <a:xfrm>
            <a:off x="5347386" y="1512920"/>
            <a:ext cx="3502221" cy="2330725"/>
          </a:xfrm>
          <a:prstGeom prst="rect">
            <a:avLst/>
          </a:prstGeom>
        </p:spPr>
      </p:pic>
      <p:sp>
        <p:nvSpPr>
          <p:cNvPr id="46" name="Oval 45"/>
          <p:cNvSpPr/>
          <p:nvPr/>
        </p:nvSpPr>
        <p:spPr>
          <a:xfrm>
            <a:off x="661530" y="5048985"/>
            <a:ext cx="4114800" cy="1655744"/>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4552219" y="3910824"/>
            <a:ext cx="1145555" cy="1624861"/>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009252" y="1172728"/>
            <a:ext cx="4023648" cy="309447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3"/>
          <a:stretch>
            <a:fillRect/>
          </a:stretch>
        </p:blipFill>
        <p:spPr>
          <a:xfrm>
            <a:off x="5667236" y="5078299"/>
            <a:ext cx="2969376" cy="1670682"/>
          </a:xfrm>
          <a:prstGeom prst="rect">
            <a:avLst/>
          </a:prstGeom>
        </p:spPr>
      </p:pic>
      <p:sp>
        <p:nvSpPr>
          <p:cNvPr id="53" name="Oval 52"/>
          <p:cNvSpPr/>
          <p:nvPr/>
        </p:nvSpPr>
        <p:spPr>
          <a:xfrm>
            <a:off x="5774092" y="2934497"/>
            <a:ext cx="3165500" cy="518804"/>
          </a:xfrm>
          <a:prstGeom prst="ellipse">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a:off x="7162800" y="3453301"/>
            <a:ext cx="89750" cy="1624998"/>
          </a:xfrm>
          <a:prstGeom prst="straightConnector1">
            <a:avLst/>
          </a:prstGeom>
          <a:ln w="38100">
            <a:solidFill>
              <a:srgbClr val="0070C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7972457" y="886690"/>
            <a:ext cx="1117614" cy="646331"/>
          </a:xfrm>
          <a:prstGeom prst="rect">
            <a:avLst/>
          </a:prstGeom>
        </p:spPr>
        <p:txBody>
          <a:bodyPr wrap="none">
            <a:spAutoFit/>
          </a:bodyPr>
          <a:lstStyle/>
          <a:p>
            <a:r>
              <a:rPr lang="en-US" dirty="0"/>
              <a:t>(see </a:t>
            </a:r>
          </a:p>
          <a:p>
            <a:r>
              <a:rPr lang="en-US" dirty="0"/>
              <a:t>2a and b) </a:t>
            </a:r>
          </a:p>
        </p:txBody>
      </p:sp>
      <p:sp>
        <p:nvSpPr>
          <p:cNvPr id="59" name="Rectangle 58"/>
          <p:cNvSpPr/>
          <p:nvPr/>
        </p:nvSpPr>
        <p:spPr>
          <a:xfrm>
            <a:off x="672968" y="2082609"/>
            <a:ext cx="869149" cy="369332"/>
          </a:xfrm>
          <a:prstGeom prst="rect">
            <a:avLst/>
          </a:prstGeom>
        </p:spPr>
        <p:txBody>
          <a:bodyPr wrap="none">
            <a:spAutoFit/>
          </a:bodyPr>
          <a:lstStyle/>
          <a:p>
            <a:r>
              <a:rPr lang="en-US" dirty="0"/>
              <a:t>(see 4) </a:t>
            </a:r>
          </a:p>
        </p:txBody>
      </p:sp>
      <p:grpSp>
        <p:nvGrpSpPr>
          <p:cNvPr id="42" name="Group 41"/>
          <p:cNvGrpSpPr/>
          <p:nvPr/>
        </p:nvGrpSpPr>
        <p:grpSpPr>
          <a:xfrm>
            <a:off x="1087491" y="1367174"/>
            <a:ext cx="4218976" cy="5098728"/>
            <a:chOff x="4801016" y="1262940"/>
            <a:chExt cx="4218976" cy="5098728"/>
          </a:xfrm>
        </p:grpSpPr>
        <p:sp>
          <p:nvSpPr>
            <p:cNvPr id="43" name="Rectangle 42"/>
            <p:cNvSpPr/>
            <p:nvPr/>
          </p:nvSpPr>
          <p:spPr>
            <a:xfrm>
              <a:off x="5299657" y="5066546"/>
              <a:ext cx="2590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44" name="Rectangle 43"/>
            <p:cNvSpPr/>
            <p:nvPr/>
          </p:nvSpPr>
          <p:spPr>
            <a:xfrm>
              <a:off x="5299657" y="2738577"/>
              <a:ext cx="2590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flipV="1">
              <a:off x="6487865" y="5869305"/>
              <a:ext cx="0" cy="2460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363763" y="5992336"/>
              <a:ext cx="1879745" cy="369332"/>
            </a:xfrm>
            <a:prstGeom prst="rect">
              <a:avLst/>
            </a:prstGeom>
            <a:noFill/>
          </p:spPr>
          <p:txBody>
            <a:bodyPr wrap="none" rtlCol="0">
              <a:spAutoFit/>
            </a:bodyPr>
            <a:lstStyle/>
            <a:p>
              <a:r>
                <a:rPr lang="en-US" dirty="0"/>
                <a:t>{X(1),X(2),…,X(n)}</a:t>
              </a:r>
              <a:r>
                <a:rPr lang="en-US" baseline="-25000" dirty="0"/>
                <a:t>t</a:t>
              </a:r>
            </a:p>
          </p:txBody>
        </p:sp>
        <p:sp>
          <p:nvSpPr>
            <p:cNvPr id="54" name="TextBox 53"/>
            <p:cNvSpPr txBox="1"/>
            <p:nvPr/>
          </p:nvSpPr>
          <p:spPr>
            <a:xfrm>
              <a:off x="5515335" y="5233868"/>
              <a:ext cx="2293513" cy="369332"/>
            </a:xfrm>
            <a:prstGeom prst="rect">
              <a:avLst/>
            </a:prstGeom>
            <a:noFill/>
          </p:spPr>
          <p:txBody>
            <a:bodyPr wrap="none" rtlCol="0">
              <a:spAutoFit/>
            </a:bodyPr>
            <a:lstStyle/>
            <a:p>
              <a:r>
                <a:rPr lang="en-US" dirty="0"/>
                <a:t>LSTM Layer 1, m</a:t>
              </a:r>
              <a:r>
                <a:rPr lang="en-US" baseline="-25000" dirty="0"/>
                <a:t>1</a:t>
              </a:r>
              <a:r>
                <a:rPr lang="en-US" dirty="0"/>
                <a:t> cells</a:t>
              </a:r>
            </a:p>
          </p:txBody>
        </p:sp>
        <p:sp>
          <p:nvSpPr>
            <p:cNvPr id="56" name="TextBox 55"/>
            <p:cNvSpPr txBox="1"/>
            <p:nvPr/>
          </p:nvSpPr>
          <p:spPr>
            <a:xfrm>
              <a:off x="5553435" y="2966959"/>
              <a:ext cx="2441181" cy="369332"/>
            </a:xfrm>
            <a:prstGeom prst="rect">
              <a:avLst/>
            </a:prstGeom>
            <a:noFill/>
          </p:spPr>
          <p:txBody>
            <a:bodyPr wrap="none" rtlCol="0">
              <a:spAutoFit/>
            </a:bodyPr>
            <a:lstStyle/>
            <a:p>
              <a:r>
                <a:rPr lang="en-US" dirty="0"/>
                <a:t>LSTM Layer</a:t>
              </a:r>
              <a:r>
                <a:rPr lang="en-US" dirty="0">
                  <a:solidFill>
                    <a:srgbClr val="00B0F0"/>
                  </a:solidFill>
                </a:rPr>
                <a:t> M</a:t>
              </a:r>
              <a:r>
                <a:rPr lang="en-US" dirty="0"/>
                <a:t>, </a:t>
              </a:r>
              <a:r>
                <a:rPr lang="en-US" dirty="0" err="1"/>
                <a:t>m</a:t>
              </a:r>
              <a:r>
                <a:rPr lang="en-US" baseline="-25000" dirty="0" err="1"/>
                <a:t>M</a:t>
              </a:r>
              <a:r>
                <a:rPr lang="en-US" baseline="-25000" dirty="0"/>
                <a:t> </a:t>
              </a:r>
              <a:r>
                <a:rPr lang="en-US" dirty="0"/>
                <a:t>cells</a:t>
              </a:r>
            </a:p>
          </p:txBody>
        </p:sp>
        <p:cxnSp>
          <p:nvCxnSpPr>
            <p:cNvPr id="57" name="Straight Arrow Connector 56"/>
            <p:cNvCxnSpPr/>
            <p:nvPr/>
          </p:nvCxnSpPr>
          <p:spPr>
            <a:xfrm flipV="1">
              <a:off x="6387247" y="2433777"/>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068761" y="1262940"/>
              <a:ext cx="3176126" cy="369332"/>
            </a:xfrm>
            <a:prstGeom prst="rect">
              <a:avLst/>
            </a:prstGeom>
            <a:noFill/>
          </p:spPr>
          <p:txBody>
            <a:bodyPr wrap="none" rtlCol="0">
              <a:spAutoFit/>
            </a:bodyPr>
            <a:lstStyle/>
            <a:p>
              <a:r>
                <a:rPr lang="en-US" dirty="0"/>
                <a:t>Real Output (</a:t>
              </a:r>
              <a:r>
                <a:rPr lang="en-US" dirty="0">
                  <a:solidFill>
                    <a:srgbClr val="00B050"/>
                  </a:solidFill>
                </a:rPr>
                <a:t>y</a:t>
              </a:r>
              <a:r>
                <a:rPr lang="en-US" dirty="0"/>
                <a:t>) output neurons </a:t>
              </a:r>
            </a:p>
          </p:txBody>
        </p:sp>
        <p:sp>
          <p:nvSpPr>
            <p:cNvPr id="61" name="Rectangle 60"/>
            <p:cNvSpPr/>
            <p:nvPr/>
          </p:nvSpPr>
          <p:spPr>
            <a:xfrm>
              <a:off x="5299657" y="4044295"/>
              <a:ext cx="2590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5448300" y="4237079"/>
              <a:ext cx="2293513" cy="369332"/>
            </a:xfrm>
            <a:prstGeom prst="rect">
              <a:avLst/>
            </a:prstGeom>
            <a:noFill/>
          </p:spPr>
          <p:txBody>
            <a:bodyPr wrap="none" rtlCol="0">
              <a:spAutoFit/>
            </a:bodyPr>
            <a:lstStyle/>
            <a:p>
              <a:r>
                <a:rPr lang="en-US" dirty="0"/>
                <a:t>LSTM Layer 2, m</a:t>
              </a:r>
              <a:r>
                <a:rPr lang="en-US" baseline="-25000" dirty="0"/>
                <a:t>2</a:t>
              </a:r>
              <a:r>
                <a:rPr lang="en-US" dirty="0"/>
                <a:t> cells</a:t>
              </a:r>
            </a:p>
          </p:txBody>
        </p:sp>
        <p:sp>
          <p:nvSpPr>
            <p:cNvPr id="63" name="Oval 62"/>
            <p:cNvSpPr/>
            <p:nvPr/>
          </p:nvSpPr>
          <p:spPr>
            <a:xfrm>
              <a:off x="6432455" y="3550643"/>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451505" y="3703628"/>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432455" y="3873639"/>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167168" y="1790036"/>
              <a:ext cx="2827447" cy="708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5181600" y="1823345"/>
              <a:ext cx="2950448" cy="646331"/>
            </a:xfrm>
            <a:prstGeom prst="rect">
              <a:avLst/>
            </a:prstGeom>
            <a:noFill/>
          </p:spPr>
          <p:txBody>
            <a:bodyPr wrap="square" rtlCol="0">
              <a:spAutoFit/>
            </a:bodyPr>
            <a:lstStyle/>
            <a:p>
              <a:r>
                <a:rPr lang="en-US" dirty="0"/>
                <a:t>Output activation function,  e.g. sigmoid(</a:t>
              </a:r>
              <a:r>
                <a:rPr lang="en-US" dirty="0">
                  <a:sym typeface="Symbol" panose="05050102010706020507" pitchFamily="18" charset="2"/>
                </a:rPr>
                <a:t>) or </a:t>
              </a:r>
              <a:r>
                <a:rPr lang="en-US" dirty="0" err="1">
                  <a:sym typeface="Symbol" panose="05050102010706020507" pitchFamily="18" charset="2"/>
                </a:rPr>
                <a:t>softmax</a:t>
              </a:r>
              <a:endParaRPr lang="en-US" dirty="0"/>
            </a:p>
          </p:txBody>
        </p:sp>
        <p:cxnSp>
          <p:nvCxnSpPr>
            <p:cNvPr id="68" name="Straight Arrow Connector 67"/>
            <p:cNvCxnSpPr/>
            <p:nvPr/>
          </p:nvCxnSpPr>
          <p:spPr>
            <a:xfrm flipV="1">
              <a:off x="6505174" y="1632272"/>
              <a:ext cx="0" cy="1777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6489606" y="4820484"/>
              <a:ext cx="0" cy="2460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534679" y="4734411"/>
              <a:ext cx="88246" cy="369332"/>
            </a:xfrm>
            <a:prstGeom prst="rect">
              <a:avLst/>
            </a:prstGeom>
            <a:noFill/>
          </p:spPr>
          <p:txBody>
            <a:bodyPr wrap="square" rtlCol="0">
              <a:spAutoFit/>
            </a:bodyPr>
            <a:lstStyle/>
            <a:p>
              <a:r>
                <a:rPr lang="en-US" dirty="0"/>
                <a:t>h</a:t>
              </a:r>
            </a:p>
          </p:txBody>
        </p:sp>
        <p:sp>
          <p:nvSpPr>
            <p:cNvPr id="71" name="TextBox 70"/>
            <p:cNvSpPr txBox="1"/>
            <p:nvPr/>
          </p:nvSpPr>
          <p:spPr>
            <a:xfrm>
              <a:off x="6569433" y="3687952"/>
              <a:ext cx="88246" cy="369332"/>
            </a:xfrm>
            <a:prstGeom prst="rect">
              <a:avLst/>
            </a:prstGeom>
            <a:noFill/>
          </p:spPr>
          <p:txBody>
            <a:bodyPr wrap="square" rtlCol="0">
              <a:spAutoFit/>
            </a:bodyPr>
            <a:lstStyle/>
            <a:p>
              <a:r>
                <a:rPr lang="en-US" dirty="0"/>
                <a:t>h</a:t>
              </a:r>
            </a:p>
          </p:txBody>
        </p:sp>
        <p:sp>
          <p:nvSpPr>
            <p:cNvPr id="72" name="TextBox 71"/>
            <p:cNvSpPr txBox="1"/>
            <p:nvPr/>
          </p:nvSpPr>
          <p:spPr>
            <a:xfrm>
              <a:off x="6505175" y="2467502"/>
              <a:ext cx="88246" cy="369332"/>
            </a:xfrm>
            <a:prstGeom prst="rect">
              <a:avLst/>
            </a:prstGeom>
            <a:noFill/>
          </p:spPr>
          <p:txBody>
            <a:bodyPr wrap="square" rtlCol="0">
              <a:spAutoFit/>
            </a:bodyPr>
            <a:lstStyle/>
            <a:p>
              <a:r>
                <a:rPr lang="en-US" dirty="0"/>
                <a:t>h</a:t>
              </a:r>
            </a:p>
          </p:txBody>
        </p:sp>
        <p:sp>
          <p:nvSpPr>
            <p:cNvPr id="73" name="TextBox 72"/>
            <p:cNvSpPr txBox="1"/>
            <p:nvPr/>
          </p:nvSpPr>
          <p:spPr>
            <a:xfrm>
              <a:off x="8222979" y="3227030"/>
              <a:ext cx="797013" cy="369332"/>
            </a:xfrm>
            <a:prstGeom prst="rect">
              <a:avLst/>
            </a:prstGeom>
            <a:noFill/>
          </p:spPr>
          <p:txBody>
            <a:bodyPr wrap="none" rtlCol="0">
              <a:spAutoFit/>
            </a:bodyPr>
            <a:lstStyle/>
            <a:p>
              <a:r>
                <a:rPr lang="en-US" dirty="0">
                  <a:sym typeface="Wingdings" panose="05000000000000000000" pitchFamily="2" charset="2"/>
                </a:rPr>
                <a:t>tt+1</a:t>
              </a:r>
              <a:endParaRPr lang="en-US" dirty="0"/>
            </a:p>
          </p:txBody>
        </p:sp>
        <p:sp>
          <p:nvSpPr>
            <p:cNvPr id="74" name="Freeform 73"/>
            <p:cNvSpPr/>
            <p:nvPr/>
          </p:nvSpPr>
          <p:spPr>
            <a:xfrm>
              <a:off x="4821767" y="5581650"/>
              <a:ext cx="3408317" cy="201531"/>
            </a:xfrm>
            <a:custGeom>
              <a:avLst/>
              <a:gdLst>
                <a:gd name="connsiteX0" fmla="*/ 3093508 w 3408317"/>
                <a:gd name="connsiteY0" fmla="*/ 9525 h 201531"/>
                <a:gd name="connsiteX1" fmla="*/ 3141133 w 3408317"/>
                <a:gd name="connsiteY1" fmla="*/ 190500 h 201531"/>
                <a:gd name="connsiteX2" fmla="*/ 207433 w 3408317"/>
                <a:gd name="connsiteY2" fmla="*/ 161925 h 201531"/>
                <a:gd name="connsiteX3" fmla="*/ 474133 w 3408317"/>
                <a:gd name="connsiteY3" fmla="*/ 0 h 201531"/>
              </a:gdLst>
              <a:ahLst/>
              <a:cxnLst>
                <a:cxn ang="0">
                  <a:pos x="connsiteX0" y="connsiteY0"/>
                </a:cxn>
                <a:cxn ang="0">
                  <a:pos x="connsiteX1" y="connsiteY1"/>
                </a:cxn>
                <a:cxn ang="0">
                  <a:pos x="connsiteX2" y="connsiteY2"/>
                </a:cxn>
                <a:cxn ang="0">
                  <a:pos x="connsiteX3" y="connsiteY3"/>
                </a:cxn>
              </a:cxnLst>
              <a:rect l="l" t="t" r="r" b="b"/>
              <a:pathLst>
                <a:path w="3408317" h="201531">
                  <a:moveTo>
                    <a:pt x="3093508" y="9525"/>
                  </a:moveTo>
                  <a:cubicBezTo>
                    <a:pt x="3357827" y="87312"/>
                    <a:pt x="3622146" y="165100"/>
                    <a:pt x="3141133" y="190500"/>
                  </a:cubicBezTo>
                  <a:cubicBezTo>
                    <a:pt x="2660120" y="215900"/>
                    <a:pt x="651933" y="193675"/>
                    <a:pt x="207433" y="161925"/>
                  </a:cubicBezTo>
                  <a:cubicBezTo>
                    <a:pt x="-237067" y="130175"/>
                    <a:pt x="118533" y="65087"/>
                    <a:pt x="474133"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4821767" y="4522334"/>
              <a:ext cx="3408317" cy="201531"/>
            </a:xfrm>
            <a:custGeom>
              <a:avLst/>
              <a:gdLst>
                <a:gd name="connsiteX0" fmla="*/ 3093508 w 3408317"/>
                <a:gd name="connsiteY0" fmla="*/ 9525 h 201531"/>
                <a:gd name="connsiteX1" fmla="*/ 3141133 w 3408317"/>
                <a:gd name="connsiteY1" fmla="*/ 190500 h 201531"/>
                <a:gd name="connsiteX2" fmla="*/ 207433 w 3408317"/>
                <a:gd name="connsiteY2" fmla="*/ 161925 h 201531"/>
                <a:gd name="connsiteX3" fmla="*/ 474133 w 3408317"/>
                <a:gd name="connsiteY3" fmla="*/ 0 h 201531"/>
              </a:gdLst>
              <a:ahLst/>
              <a:cxnLst>
                <a:cxn ang="0">
                  <a:pos x="connsiteX0" y="connsiteY0"/>
                </a:cxn>
                <a:cxn ang="0">
                  <a:pos x="connsiteX1" y="connsiteY1"/>
                </a:cxn>
                <a:cxn ang="0">
                  <a:pos x="connsiteX2" y="connsiteY2"/>
                </a:cxn>
                <a:cxn ang="0">
                  <a:pos x="connsiteX3" y="connsiteY3"/>
                </a:cxn>
              </a:cxnLst>
              <a:rect l="l" t="t" r="r" b="b"/>
              <a:pathLst>
                <a:path w="3408317" h="201531">
                  <a:moveTo>
                    <a:pt x="3093508" y="9525"/>
                  </a:moveTo>
                  <a:cubicBezTo>
                    <a:pt x="3357827" y="87312"/>
                    <a:pt x="3622146" y="165100"/>
                    <a:pt x="3141133" y="190500"/>
                  </a:cubicBezTo>
                  <a:cubicBezTo>
                    <a:pt x="2660120" y="215900"/>
                    <a:pt x="651933" y="193675"/>
                    <a:pt x="207433" y="161925"/>
                  </a:cubicBezTo>
                  <a:cubicBezTo>
                    <a:pt x="-237067" y="130175"/>
                    <a:pt x="118533" y="65087"/>
                    <a:pt x="474133"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4801016" y="3199023"/>
              <a:ext cx="3408317" cy="201531"/>
            </a:xfrm>
            <a:custGeom>
              <a:avLst/>
              <a:gdLst>
                <a:gd name="connsiteX0" fmla="*/ 3093508 w 3408317"/>
                <a:gd name="connsiteY0" fmla="*/ 9525 h 201531"/>
                <a:gd name="connsiteX1" fmla="*/ 3141133 w 3408317"/>
                <a:gd name="connsiteY1" fmla="*/ 190500 h 201531"/>
                <a:gd name="connsiteX2" fmla="*/ 207433 w 3408317"/>
                <a:gd name="connsiteY2" fmla="*/ 161925 h 201531"/>
                <a:gd name="connsiteX3" fmla="*/ 474133 w 3408317"/>
                <a:gd name="connsiteY3" fmla="*/ 0 h 201531"/>
              </a:gdLst>
              <a:ahLst/>
              <a:cxnLst>
                <a:cxn ang="0">
                  <a:pos x="connsiteX0" y="connsiteY0"/>
                </a:cxn>
                <a:cxn ang="0">
                  <a:pos x="connsiteX1" y="connsiteY1"/>
                </a:cxn>
                <a:cxn ang="0">
                  <a:pos x="connsiteX2" y="connsiteY2"/>
                </a:cxn>
                <a:cxn ang="0">
                  <a:pos x="connsiteX3" y="connsiteY3"/>
                </a:cxn>
              </a:cxnLst>
              <a:rect l="l" t="t" r="r" b="b"/>
              <a:pathLst>
                <a:path w="3408317" h="201531">
                  <a:moveTo>
                    <a:pt x="3093508" y="9525"/>
                  </a:moveTo>
                  <a:cubicBezTo>
                    <a:pt x="3357827" y="87312"/>
                    <a:pt x="3622146" y="165100"/>
                    <a:pt x="3141133" y="190500"/>
                  </a:cubicBezTo>
                  <a:cubicBezTo>
                    <a:pt x="2660120" y="215900"/>
                    <a:pt x="651933" y="193675"/>
                    <a:pt x="207433" y="161925"/>
                  </a:cubicBezTo>
                  <a:cubicBezTo>
                    <a:pt x="-237067" y="130175"/>
                    <a:pt x="118533" y="65087"/>
                    <a:pt x="474133"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p:cNvSpPr/>
          <p:nvPr/>
        </p:nvSpPr>
        <p:spPr>
          <a:xfrm>
            <a:off x="8096690" y="4120150"/>
            <a:ext cx="869149" cy="369332"/>
          </a:xfrm>
          <a:prstGeom prst="rect">
            <a:avLst/>
          </a:prstGeom>
        </p:spPr>
        <p:txBody>
          <a:bodyPr wrap="none">
            <a:spAutoFit/>
          </a:bodyPr>
          <a:lstStyle/>
          <a:p>
            <a:r>
              <a:rPr lang="en-US" dirty="0"/>
              <a:t>(see 3) </a:t>
            </a:r>
          </a:p>
        </p:txBody>
      </p:sp>
      <p:sp>
        <p:nvSpPr>
          <p:cNvPr id="6" name="TextBox 5"/>
          <p:cNvSpPr txBox="1"/>
          <p:nvPr/>
        </p:nvSpPr>
        <p:spPr>
          <a:xfrm rot="18210989">
            <a:off x="4306926" y="4418685"/>
            <a:ext cx="1416670" cy="369332"/>
          </a:xfrm>
          <a:prstGeom prst="rect">
            <a:avLst/>
          </a:prstGeom>
          <a:noFill/>
        </p:spPr>
        <p:txBody>
          <a:bodyPr wrap="none" rtlCol="0">
            <a:spAutoFit/>
          </a:bodyPr>
          <a:lstStyle/>
          <a:p>
            <a:r>
              <a:rPr lang="en-US" dirty="0"/>
              <a:t>Inside a layer</a:t>
            </a:r>
          </a:p>
        </p:txBody>
      </p:sp>
      <p:sp>
        <p:nvSpPr>
          <p:cNvPr id="7" name="TextBox 6"/>
          <p:cNvSpPr txBox="1"/>
          <p:nvPr/>
        </p:nvSpPr>
        <p:spPr>
          <a:xfrm rot="5107373">
            <a:off x="6482990" y="4193676"/>
            <a:ext cx="1965603" cy="369332"/>
          </a:xfrm>
          <a:prstGeom prst="rect">
            <a:avLst/>
          </a:prstGeom>
          <a:noFill/>
        </p:spPr>
        <p:txBody>
          <a:bodyPr wrap="none" rtlCol="0">
            <a:spAutoFit/>
          </a:bodyPr>
          <a:lstStyle/>
          <a:p>
            <a:r>
              <a:rPr lang="en-US" dirty="0"/>
              <a:t>Inside an LSTM cell</a:t>
            </a:r>
          </a:p>
        </p:txBody>
      </p:sp>
      <p:sp>
        <p:nvSpPr>
          <p:cNvPr id="8" name="TextBox 7">
            <a:extLst>
              <a:ext uri="{FF2B5EF4-FFF2-40B4-BE49-F238E27FC236}">
                <a16:creationId xmlns:a16="http://schemas.microsoft.com/office/drawing/2014/main" id="{1BCC2760-EB5B-4E60-B93F-2C6AA367D529}"/>
              </a:ext>
            </a:extLst>
          </p:cNvPr>
          <p:cNvSpPr txBox="1"/>
          <p:nvPr/>
        </p:nvSpPr>
        <p:spPr>
          <a:xfrm>
            <a:off x="128357" y="3504787"/>
            <a:ext cx="1029800" cy="1754326"/>
          </a:xfrm>
          <a:prstGeom prst="rect">
            <a:avLst/>
          </a:prstGeom>
          <a:noFill/>
        </p:spPr>
        <p:txBody>
          <a:bodyPr wrap="square" rtlCol="0">
            <a:spAutoFit/>
          </a:bodyPr>
          <a:lstStyle/>
          <a:p>
            <a:r>
              <a:rPr lang="en-US" dirty="0"/>
              <a:t>Note:</a:t>
            </a:r>
          </a:p>
          <a:p>
            <a:r>
              <a:rPr lang="en-US" dirty="0"/>
              <a:t>m</a:t>
            </a:r>
            <a:r>
              <a:rPr lang="en-US" baseline="-25000" dirty="0"/>
              <a:t>1</a:t>
            </a:r>
            <a:r>
              <a:rPr lang="en-US" dirty="0"/>
              <a:t>,</a:t>
            </a:r>
          </a:p>
          <a:p>
            <a:r>
              <a:rPr lang="en-US" dirty="0"/>
              <a:t>m</a:t>
            </a:r>
            <a:r>
              <a:rPr lang="en-US" baseline="-25000" dirty="0"/>
              <a:t>2</a:t>
            </a:r>
            <a:r>
              <a:rPr lang="en-US" dirty="0"/>
              <a:t>,..,</a:t>
            </a:r>
          </a:p>
          <a:p>
            <a:r>
              <a:rPr lang="en-US" dirty="0"/>
              <a:t>m</a:t>
            </a:r>
            <a:r>
              <a:rPr lang="en-US" baseline="-25000" dirty="0"/>
              <a:t>M</a:t>
            </a:r>
            <a:r>
              <a:rPr lang="en-US" dirty="0"/>
              <a:t> </a:t>
            </a:r>
          </a:p>
          <a:p>
            <a:r>
              <a:rPr lang="en-US" dirty="0"/>
              <a:t>can be different</a:t>
            </a:r>
          </a:p>
        </p:txBody>
      </p:sp>
    </p:spTree>
    <p:extLst>
      <p:ext uri="{BB962C8B-B14F-4D97-AF65-F5344CB8AC3E}">
        <p14:creationId xmlns:p14="http://schemas.microsoft.com/office/powerpoint/2010/main" val="3306137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LSTM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0426" y="1223572"/>
            <a:ext cx="1573867" cy="12237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945" y="119569"/>
            <a:ext cx="6988334" cy="1119395"/>
          </a:xfrm>
        </p:spPr>
        <p:txBody>
          <a:bodyPr>
            <a:noAutofit/>
          </a:bodyPr>
          <a:lstStyle/>
          <a:p>
            <a:r>
              <a:rPr lang="en-US" sz="3200" dirty="0"/>
              <a:t>(2a) : From input to layer 1</a:t>
            </a:r>
          </a:p>
        </p:txBody>
      </p:sp>
      <p:sp>
        <p:nvSpPr>
          <p:cNvPr id="3" name="Content Placeholder 2"/>
          <p:cNvSpPr>
            <a:spLocks noGrp="1"/>
          </p:cNvSpPr>
          <p:nvPr>
            <p:ph idx="1"/>
          </p:nvPr>
        </p:nvSpPr>
        <p:spPr>
          <a:xfrm>
            <a:off x="616059" y="1120520"/>
            <a:ext cx="7848600" cy="4654629"/>
          </a:xfrm>
        </p:spPr>
        <p:txBody>
          <a:bodyPr/>
          <a:lstStyle/>
          <a:p>
            <a:pPr marL="0" indent="0">
              <a:buNone/>
            </a:pPr>
            <a:r>
              <a:rPr lang="en-US" dirty="0"/>
              <a:t> </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36</a:t>
            </a:fld>
            <a:endParaRPr lang="en-US"/>
          </a:p>
        </p:txBody>
      </p:sp>
      <p:sp>
        <p:nvSpPr>
          <p:cNvPr id="35" name="TextBox 34"/>
          <p:cNvSpPr txBox="1"/>
          <p:nvPr/>
        </p:nvSpPr>
        <p:spPr>
          <a:xfrm>
            <a:off x="458216" y="6511282"/>
            <a:ext cx="8164286" cy="369332"/>
          </a:xfrm>
          <a:prstGeom prst="rect">
            <a:avLst/>
          </a:prstGeom>
          <a:noFill/>
        </p:spPr>
        <p:txBody>
          <a:bodyPr wrap="none" rtlCol="0">
            <a:spAutoFit/>
          </a:bodyPr>
          <a:lstStyle/>
          <a:p>
            <a:r>
              <a:rPr lang="en-US" dirty="0">
                <a:hlinkClick r:id="rId3"/>
              </a:rPr>
              <a:t>https://towardsdatascience.com/implementation-of-rnn-lstm-and-gru-a4250bf6c090</a:t>
            </a:r>
            <a:endParaRPr lang="en-US" dirty="0"/>
          </a:p>
        </p:txBody>
      </p:sp>
      <p:sp>
        <p:nvSpPr>
          <p:cNvPr id="8" name="Rounded Rectangle 7"/>
          <p:cNvSpPr/>
          <p:nvPr/>
        </p:nvSpPr>
        <p:spPr>
          <a:xfrm>
            <a:off x="2789133" y="2948158"/>
            <a:ext cx="3886200" cy="8560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817708" y="4186109"/>
            <a:ext cx="3886200" cy="8652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2817708" y="1528524"/>
            <a:ext cx="3886200" cy="7710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407157" y="4311288"/>
            <a:ext cx="867545" cy="461665"/>
          </a:xfrm>
          <a:prstGeom prst="rect">
            <a:avLst/>
          </a:prstGeom>
          <a:noFill/>
        </p:spPr>
        <p:txBody>
          <a:bodyPr wrap="none" rtlCol="0">
            <a:spAutoFit/>
          </a:bodyPr>
          <a:lstStyle/>
          <a:p>
            <a:r>
              <a:rPr lang="en-US" sz="2400" dirty="0"/>
              <a:t>Cell 1</a:t>
            </a:r>
          </a:p>
        </p:txBody>
      </p:sp>
      <p:sp>
        <p:nvSpPr>
          <p:cNvPr id="16" name="Rectangle 15"/>
          <p:cNvSpPr/>
          <p:nvPr/>
        </p:nvSpPr>
        <p:spPr>
          <a:xfrm>
            <a:off x="4543531" y="3056521"/>
            <a:ext cx="867545" cy="461665"/>
          </a:xfrm>
          <a:prstGeom prst="rect">
            <a:avLst/>
          </a:prstGeom>
        </p:spPr>
        <p:txBody>
          <a:bodyPr wrap="none">
            <a:spAutoFit/>
          </a:bodyPr>
          <a:lstStyle/>
          <a:p>
            <a:r>
              <a:rPr lang="en-US" sz="2400" dirty="0"/>
              <a:t>Cell 2</a:t>
            </a:r>
          </a:p>
        </p:txBody>
      </p:sp>
      <p:sp>
        <p:nvSpPr>
          <p:cNvPr id="36" name="Rectangle 35"/>
          <p:cNvSpPr/>
          <p:nvPr/>
        </p:nvSpPr>
        <p:spPr>
          <a:xfrm>
            <a:off x="2831341" y="1600068"/>
            <a:ext cx="1027845" cy="461665"/>
          </a:xfrm>
          <a:prstGeom prst="rect">
            <a:avLst/>
          </a:prstGeom>
        </p:spPr>
        <p:txBody>
          <a:bodyPr wrap="none">
            <a:spAutoFit/>
          </a:bodyPr>
          <a:lstStyle/>
          <a:p>
            <a:r>
              <a:rPr lang="en-US" sz="2400" dirty="0"/>
              <a:t>Cell m</a:t>
            </a:r>
            <a:r>
              <a:rPr lang="en-US" sz="2400" baseline="-25000" dirty="0"/>
              <a:t>i</a:t>
            </a:r>
          </a:p>
        </p:txBody>
      </p:sp>
      <p:sp>
        <p:nvSpPr>
          <p:cNvPr id="37" name="Oval 36"/>
          <p:cNvSpPr/>
          <p:nvPr/>
        </p:nvSpPr>
        <p:spPr>
          <a:xfrm>
            <a:off x="4844445" y="2429915"/>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007041" y="2578155"/>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69908" y="1291848"/>
            <a:ext cx="6173693" cy="4348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a:off x="6268737" y="2101900"/>
            <a:ext cx="726542" cy="6301"/>
          </a:xfrm>
          <a:prstGeom prst="straightConnector1">
            <a:avLst/>
          </a:prstGeom>
          <a:ln w="22225" cmpd="sng">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628363" y="4670964"/>
            <a:ext cx="813877" cy="400110"/>
          </a:xfrm>
          <a:prstGeom prst="rect">
            <a:avLst/>
          </a:prstGeom>
          <a:noFill/>
        </p:spPr>
        <p:txBody>
          <a:bodyPr wrap="none" rtlCol="0">
            <a:spAutoFit/>
          </a:bodyPr>
          <a:lstStyle/>
          <a:p>
            <a:r>
              <a:rPr lang="en-US" sz="2000" dirty="0" err="1"/>
              <a:t>h</a:t>
            </a:r>
            <a:r>
              <a:rPr lang="en-US" sz="2000" baseline="-25000" dirty="0" err="1"/>
              <a:t>t</a:t>
            </a:r>
            <a:r>
              <a:rPr lang="en-US" sz="2000" dirty="0"/>
              <a:t>(1,i)</a:t>
            </a:r>
          </a:p>
        </p:txBody>
      </p:sp>
      <p:sp>
        <p:nvSpPr>
          <p:cNvPr id="54" name="TextBox 53"/>
          <p:cNvSpPr txBox="1"/>
          <p:nvPr/>
        </p:nvSpPr>
        <p:spPr>
          <a:xfrm>
            <a:off x="5624924" y="3396035"/>
            <a:ext cx="813877" cy="677108"/>
          </a:xfrm>
          <a:prstGeom prst="rect">
            <a:avLst/>
          </a:prstGeom>
          <a:noFill/>
        </p:spPr>
        <p:txBody>
          <a:bodyPr wrap="none" rtlCol="0">
            <a:spAutoFit/>
          </a:bodyPr>
          <a:lstStyle/>
          <a:p>
            <a:r>
              <a:rPr lang="en-US" sz="2000" dirty="0" err="1"/>
              <a:t>h</a:t>
            </a:r>
            <a:r>
              <a:rPr lang="en-US" sz="2000" baseline="-25000" dirty="0" err="1"/>
              <a:t>t</a:t>
            </a:r>
            <a:r>
              <a:rPr lang="en-US" sz="2000" dirty="0"/>
              <a:t>(2,i)</a:t>
            </a:r>
          </a:p>
          <a:p>
            <a:endParaRPr lang="en-US" dirty="0"/>
          </a:p>
        </p:txBody>
      </p:sp>
      <p:sp>
        <p:nvSpPr>
          <p:cNvPr id="55" name="TextBox 54"/>
          <p:cNvSpPr txBox="1"/>
          <p:nvPr/>
        </p:nvSpPr>
        <p:spPr>
          <a:xfrm>
            <a:off x="5490769" y="1916142"/>
            <a:ext cx="927690" cy="400110"/>
          </a:xfrm>
          <a:prstGeom prst="rect">
            <a:avLst/>
          </a:prstGeom>
          <a:noFill/>
        </p:spPr>
        <p:txBody>
          <a:bodyPr wrap="none" rtlCol="0">
            <a:spAutoFit/>
          </a:bodyPr>
          <a:lstStyle/>
          <a:p>
            <a:r>
              <a:rPr lang="en-US" sz="2000" dirty="0" err="1"/>
              <a:t>h</a:t>
            </a:r>
            <a:r>
              <a:rPr lang="en-US" sz="2000" baseline="-25000" dirty="0" err="1"/>
              <a:t>t</a:t>
            </a:r>
            <a:r>
              <a:rPr lang="en-US" sz="2000" dirty="0"/>
              <a:t>(</a:t>
            </a:r>
            <a:r>
              <a:rPr lang="en-US" sz="2000" dirty="0" err="1"/>
              <a:t>m</a:t>
            </a:r>
            <a:r>
              <a:rPr lang="en-US" sz="2000" baseline="-25000" dirty="0" err="1"/>
              <a:t>i</a:t>
            </a:r>
            <a:r>
              <a:rPr lang="en-US" sz="2000" dirty="0" err="1"/>
              <a:t>,i</a:t>
            </a:r>
            <a:r>
              <a:rPr lang="en-US" sz="2000" dirty="0"/>
              <a:t>)</a:t>
            </a:r>
          </a:p>
        </p:txBody>
      </p:sp>
      <p:cxnSp>
        <p:nvCxnSpPr>
          <p:cNvPr id="59" name="Straight Arrow Connector 58"/>
          <p:cNvCxnSpPr/>
          <p:nvPr/>
        </p:nvCxnSpPr>
        <p:spPr>
          <a:xfrm flipH="1" flipV="1">
            <a:off x="4325660" y="2307478"/>
            <a:ext cx="2601" cy="1504654"/>
          </a:xfrm>
          <a:prstGeom prst="straightConnector1">
            <a:avLst/>
          </a:prstGeom>
          <a:ln w="63500" cmpd="db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4323114" y="3788801"/>
            <a:ext cx="2382" cy="1218273"/>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5166350" y="2771569"/>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802865" y="5727401"/>
            <a:ext cx="6275372" cy="400110"/>
          </a:xfrm>
          <a:prstGeom prst="rect">
            <a:avLst/>
          </a:prstGeom>
          <a:noFill/>
        </p:spPr>
        <p:txBody>
          <a:bodyPr wrap="none" rtlCol="0">
            <a:spAutoFit/>
          </a:bodyPr>
          <a:lstStyle/>
          <a:p>
            <a:r>
              <a:rPr lang="en-US" sz="2000" dirty="0"/>
              <a:t>If this is the first layer Inputs {x</a:t>
            </a:r>
            <a:r>
              <a:rPr lang="en-US" sz="2000" baseline="-25000" dirty="0"/>
              <a:t>1</a:t>
            </a:r>
            <a:r>
              <a:rPr lang="en-US" sz="2000" dirty="0"/>
              <a:t>,x</a:t>
            </a:r>
            <a:r>
              <a:rPr lang="en-US" sz="2000" baseline="-25000" dirty="0"/>
              <a:t>2</a:t>
            </a:r>
            <a:r>
              <a:rPr lang="en-US" sz="2000" dirty="0"/>
              <a:t>,…,</a:t>
            </a:r>
            <a:r>
              <a:rPr lang="en-US" sz="2000" dirty="0" err="1"/>
              <a:t>x</a:t>
            </a:r>
            <a:r>
              <a:rPr lang="en-US" sz="2000" baseline="-25000" dirty="0" err="1"/>
              <a:t>n</a:t>
            </a:r>
            <a:r>
              <a:rPr lang="en-US" sz="2000" dirty="0"/>
              <a:t>}</a:t>
            </a:r>
            <a:r>
              <a:rPr lang="en-US" sz="2000" baseline="-25000" dirty="0"/>
              <a:t>t, </a:t>
            </a:r>
            <a:r>
              <a:rPr lang="en-US" sz="2000" dirty="0"/>
              <a:t>, input has n bits</a:t>
            </a:r>
          </a:p>
        </p:txBody>
      </p:sp>
      <p:cxnSp>
        <p:nvCxnSpPr>
          <p:cNvPr id="72" name="Straight Arrow Connector 71"/>
          <p:cNvCxnSpPr/>
          <p:nvPr/>
        </p:nvCxnSpPr>
        <p:spPr>
          <a:xfrm flipV="1">
            <a:off x="4341242" y="5031282"/>
            <a:ext cx="0" cy="717475"/>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781982" y="1468265"/>
            <a:ext cx="960519" cy="400110"/>
          </a:xfrm>
          <a:prstGeom prst="rect">
            <a:avLst/>
          </a:prstGeom>
          <a:noFill/>
        </p:spPr>
        <p:txBody>
          <a:bodyPr wrap="none" rtlCol="0">
            <a:spAutoFit/>
          </a:bodyPr>
          <a:lstStyle/>
          <a:p>
            <a:r>
              <a:rPr lang="en-US" sz="2000" dirty="0"/>
              <a:t>C</a:t>
            </a:r>
            <a:r>
              <a:rPr lang="en-US" sz="2000" baseline="-25000" dirty="0"/>
              <a:t>t</a:t>
            </a:r>
            <a:r>
              <a:rPr lang="en-US" sz="2000" dirty="0"/>
              <a:t> (</a:t>
            </a:r>
            <a:r>
              <a:rPr lang="en-US" sz="2000" dirty="0" err="1"/>
              <a:t>m</a:t>
            </a:r>
            <a:r>
              <a:rPr lang="en-US" sz="2000" baseline="-25000" dirty="0" err="1"/>
              <a:t>i</a:t>
            </a:r>
            <a:r>
              <a:rPr lang="en-US" sz="2000" dirty="0" err="1"/>
              <a:t>,i</a:t>
            </a:r>
            <a:r>
              <a:rPr lang="en-US" sz="2000" dirty="0"/>
              <a:t>)</a:t>
            </a:r>
          </a:p>
        </p:txBody>
      </p:sp>
      <p:sp>
        <p:nvSpPr>
          <p:cNvPr id="76" name="TextBox 75"/>
          <p:cNvSpPr txBox="1"/>
          <p:nvPr/>
        </p:nvSpPr>
        <p:spPr>
          <a:xfrm>
            <a:off x="5857201" y="2952615"/>
            <a:ext cx="846707" cy="400110"/>
          </a:xfrm>
          <a:prstGeom prst="rect">
            <a:avLst/>
          </a:prstGeom>
          <a:noFill/>
        </p:spPr>
        <p:txBody>
          <a:bodyPr wrap="none" rtlCol="0">
            <a:spAutoFit/>
          </a:bodyPr>
          <a:lstStyle/>
          <a:p>
            <a:r>
              <a:rPr lang="en-US" sz="2000" dirty="0"/>
              <a:t>C</a:t>
            </a:r>
            <a:r>
              <a:rPr lang="en-US" sz="2000" baseline="-25000" dirty="0"/>
              <a:t>t</a:t>
            </a:r>
            <a:r>
              <a:rPr lang="en-US" sz="2000" dirty="0"/>
              <a:t> (2,i)</a:t>
            </a:r>
          </a:p>
        </p:txBody>
      </p:sp>
      <p:sp>
        <p:nvSpPr>
          <p:cNvPr id="77" name="TextBox 76"/>
          <p:cNvSpPr txBox="1"/>
          <p:nvPr/>
        </p:nvSpPr>
        <p:spPr>
          <a:xfrm>
            <a:off x="5903810" y="4133089"/>
            <a:ext cx="838691" cy="400110"/>
          </a:xfrm>
          <a:prstGeom prst="rect">
            <a:avLst/>
          </a:prstGeom>
          <a:noFill/>
        </p:spPr>
        <p:txBody>
          <a:bodyPr wrap="none" rtlCol="0">
            <a:spAutoFit/>
          </a:bodyPr>
          <a:lstStyle/>
          <a:p>
            <a:r>
              <a:rPr lang="en-US" sz="2000" dirty="0"/>
              <a:t>C</a:t>
            </a:r>
            <a:r>
              <a:rPr lang="en-US" sz="2000" baseline="-25000" dirty="0"/>
              <a:t>t</a:t>
            </a:r>
            <a:r>
              <a:rPr lang="en-US" sz="2000" dirty="0"/>
              <a:t> (1,i</a:t>
            </a:r>
            <a:r>
              <a:rPr lang="en-US" dirty="0"/>
              <a:t>)</a:t>
            </a:r>
          </a:p>
        </p:txBody>
      </p:sp>
      <p:cxnSp>
        <p:nvCxnSpPr>
          <p:cNvPr id="83" name="Straight Arrow Connector 82"/>
          <p:cNvCxnSpPr/>
          <p:nvPr/>
        </p:nvCxnSpPr>
        <p:spPr>
          <a:xfrm flipH="1" flipV="1">
            <a:off x="7008932" y="871223"/>
            <a:ext cx="33438" cy="4029749"/>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036973" y="748620"/>
            <a:ext cx="2107027" cy="461665"/>
          </a:xfrm>
          <a:prstGeom prst="rect">
            <a:avLst/>
          </a:prstGeom>
          <a:noFill/>
        </p:spPr>
        <p:txBody>
          <a:bodyPr wrap="square" rtlCol="0">
            <a:spAutoFit/>
          </a:bodyPr>
          <a:lstStyle/>
          <a:p>
            <a:r>
              <a:rPr lang="en-US" sz="2400" dirty="0" err="1"/>
              <a:t>h</a:t>
            </a:r>
            <a:r>
              <a:rPr lang="en-US" sz="2400" baseline="-25000" dirty="0" err="1"/>
              <a:t>t</a:t>
            </a:r>
            <a:r>
              <a:rPr lang="en-US" sz="2400" baseline="-25000" dirty="0"/>
              <a:t> </a:t>
            </a:r>
            <a:r>
              <a:rPr lang="en-US" sz="2400" dirty="0"/>
              <a:t>Next layer</a:t>
            </a:r>
          </a:p>
        </p:txBody>
      </p:sp>
      <p:sp>
        <p:nvSpPr>
          <p:cNvPr id="7" name="TextBox 6"/>
          <p:cNvSpPr txBox="1"/>
          <p:nvPr/>
        </p:nvSpPr>
        <p:spPr>
          <a:xfrm>
            <a:off x="1421425" y="1291247"/>
            <a:ext cx="1042273" cy="400110"/>
          </a:xfrm>
          <a:prstGeom prst="rect">
            <a:avLst/>
          </a:prstGeom>
          <a:noFill/>
        </p:spPr>
        <p:txBody>
          <a:bodyPr wrap="none" rtlCol="0">
            <a:spAutoFit/>
          </a:bodyPr>
          <a:lstStyle/>
          <a:p>
            <a:r>
              <a:rPr lang="en-US" sz="2000" dirty="0"/>
              <a:t>C</a:t>
            </a:r>
            <a:r>
              <a:rPr lang="en-US" sz="2000" baseline="-25000" dirty="0"/>
              <a:t>t-1</a:t>
            </a:r>
            <a:r>
              <a:rPr lang="en-US" sz="2000" dirty="0"/>
              <a:t>(</a:t>
            </a:r>
            <a:r>
              <a:rPr lang="en-US" sz="2000" dirty="0" err="1"/>
              <a:t>m</a:t>
            </a:r>
            <a:r>
              <a:rPr lang="en-US" sz="2000" baseline="-25000" dirty="0" err="1"/>
              <a:t>i</a:t>
            </a:r>
            <a:r>
              <a:rPr lang="en-US" sz="2000" dirty="0" err="1"/>
              <a:t>,i</a:t>
            </a:r>
            <a:r>
              <a:rPr lang="en-US" sz="2000" dirty="0"/>
              <a:t>)</a:t>
            </a:r>
          </a:p>
        </p:txBody>
      </p:sp>
      <p:sp>
        <p:nvSpPr>
          <p:cNvPr id="44" name="TextBox 43"/>
          <p:cNvSpPr txBox="1"/>
          <p:nvPr/>
        </p:nvSpPr>
        <p:spPr>
          <a:xfrm>
            <a:off x="1417970" y="2759465"/>
            <a:ext cx="928459" cy="707886"/>
          </a:xfrm>
          <a:prstGeom prst="rect">
            <a:avLst/>
          </a:prstGeom>
          <a:noFill/>
        </p:spPr>
        <p:txBody>
          <a:bodyPr wrap="none" rtlCol="0">
            <a:spAutoFit/>
          </a:bodyPr>
          <a:lstStyle/>
          <a:p>
            <a:r>
              <a:rPr lang="en-US" sz="2000" dirty="0"/>
              <a:t>C</a:t>
            </a:r>
            <a:r>
              <a:rPr lang="en-US" sz="2000" baseline="-25000" dirty="0"/>
              <a:t>t-1</a:t>
            </a:r>
            <a:r>
              <a:rPr lang="en-US" sz="2000" dirty="0"/>
              <a:t>(2,i)</a:t>
            </a:r>
          </a:p>
          <a:p>
            <a:endParaRPr lang="en-US" sz="2000" dirty="0"/>
          </a:p>
        </p:txBody>
      </p:sp>
      <p:sp>
        <p:nvSpPr>
          <p:cNvPr id="48" name="TextBox 47"/>
          <p:cNvSpPr txBox="1"/>
          <p:nvPr/>
        </p:nvSpPr>
        <p:spPr>
          <a:xfrm>
            <a:off x="1418193" y="3923546"/>
            <a:ext cx="928459" cy="707886"/>
          </a:xfrm>
          <a:prstGeom prst="rect">
            <a:avLst/>
          </a:prstGeom>
          <a:noFill/>
        </p:spPr>
        <p:txBody>
          <a:bodyPr wrap="none" rtlCol="0">
            <a:spAutoFit/>
          </a:bodyPr>
          <a:lstStyle/>
          <a:p>
            <a:r>
              <a:rPr lang="en-US" sz="2000" dirty="0"/>
              <a:t>C</a:t>
            </a:r>
            <a:r>
              <a:rPr lang="en-US" sz="2000" baseline="-25000" dirty="0"/>
              <a:t>t-1</a:t>
            </a:r>
            <a:r>
              <a:rPr lang="en-US" sz="2000" dirty="0"/>
              <a:t>(1,i)</a:t>
            </a:r>
          </a:p>
          <a:p>
            <a:endParaRPr lang="en-US" sz="2000" dirty="0"/>
          </a:p>
        </p:txBody>
      </p:sp>
      <p:sp>
        <p:nvSpPr>
          <p:cNvPr id="49" name="TextBox 48"/>
          <p:cNvSpPr txBox="1"/>
          <p:nvPr/>
        </p:nvSpPr>
        <p:spPr>
          <a:xfrm>
            <a:off x="3173" y="2759465"/>
            <a:ext cx="1076064" cy="1692771"/>
          </a:xfrm>
          <a:prstGeom prst="rect">
            <a:avLst/>
          </a:prstGeom>
          <a:noFill/>
        </p:spPr>
        <p:txBody>
          <a:bodyPr wrap="none" rtlCol="0">
            <a:spAutoFit/>
          </a:bodyPr>
          <a:lstStyle/>
          <a:p>
            <a:r>
              <a:rPr lang="en-US" sz="2000" dirty="0"/>
              <a:t>From</a:t>
            </a:r>
          </a:p>
          <a:p>
            <a:r>
              <a:rPr lang="en-US" sz="2000" dirty="0"/>
              <a:t>Previous</a:t>
            </a:r>
          </a:p>
          <a:p>
            <a:r>
              <a:rPr lang="en-US" sz="2000" dirty="0"/>
              <a:t> cycle</a:t>
            </a:r>
          </a:p>
          <a:p>
            <a:r>
              <a:rPr lang="en-US" sz="2000" dirty="0"/>
              <a:t>C (t-1) </a:t>
            </a:r>
          </a:p>
          <a:p>
            <a:endParaRPr lang="en-US" sz="2000" dirty="0"/>
          </a:p>
        </p:txBody>
      </p:sp>
      <p:cxnSp>
        <p:nvCxnSpPr>
          <p:cNvPr id="66" name="Straight Arrow Connector 65"/>
          <p:cNvCxnSpPr/>
          <p:nvPr/>
        </p:nvCxnSpPr>
        <p:spPr>
          <a:xfrm>
            <a:off x="6354775" y="3614423"/>
            <a:ext cx="661838" cy="14136"/>
          </a:xfrm>
          <a:prstGeom prst="straightConnector1">
            <a:avLst/>
          </a:prstGeom>
          <a:ln w="22225" cmpd="sng">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370079" y="4909670"/>
            <a:ext cx="676739" cy="10684"/>
          </a:xfrm>
          <a:prstGeom prst="straightConnector1">
            <a:avLst/>
          </a:prstGeom>
          <a:ln w="22225" cmpd="sng">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55822" y="4691843"/>
            <a:ext cx="1227267" cy="1015663"/>
          </a:xfrm>
          <a:prstGeom prst="rect">
            <a:avLst/>
          </a:prstGeom>
          <a:noFill/>
        </p:spPr>
        <p:txBody>
          <a:bodyPr wrap="square" rtlCol="0">
            <a:spAutoFit/>
          </a:bodyPr>
          <a:lstStyle/>
          <a:p>
            <a:r>
              <a:rPr lang="en-US" sz="2000" dirty="0"/>
              <a:t>h</a:t>
            </a:r>
            <a:r>
              <a:rPr lang="en-US" sz="2000" baseline="-25000" dirty="0"/>
              <a:t>t-1 </a:t>
            </a:r>
          </a:p>
          <a:p>
            <a:r>
              <a:rPr lang="en-US" sz="2000" dirty="0"/>
              <a:t>Previous time</a:t>
            </a:r>
          </a:p>
        </p:txBody>
      </p:sp>
      <p:sp>
        <p:nvSpPr>
          <p:cNvPr id="50" name="TextBox 49"/>
          <p:cNvSpPr txBox="1"/>
          <p:nvPr/>
        </p:nvSpPr>
        <p:spPr>
          <a:xfrm>
            <a:off x="8104886" y="3071833"/>
            <a:ext cx="1067689" cy="461665"/>
          </a:xfrm>
          <a:prstGeom prst="rect">
            <a:avLst/>
          </a:prstGeom>
          <a:noFill/>
        </p:spPr>
        <p:txBody>
          <a:bodyPr wrap="square" rtlCol="0">
            <a:spAutoFit/>
          </a:bodyPr>
          <a:lstStyle/>
          <a:p>
            <a:r>
              <a:rPr lang="en-US" sz="2400" dirty="0"/>
              <a:t>C (t+1) </a:t>
            </a:r>
          </a:p>
        </p:txBody>
      </p:sp>
      <p:cxnSp>
        <p:nvCxnSpPr>
          <p:cNvPr id="19" name="Straight Arrow Connector 18"/>
          <p:cNvCxnSpPr/>
          <p:nvPr/>
        </p:nvCxnSpPr>
        <p:spPr>
          <a:xfrm>
            <a:off x="6675333" y="1668320"/>
            <a:ext cx="120516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141933" y="3141608"/>
            <a:ext cx="1647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675333" y="4368623"/>
            <a:ext cx="125592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880499" y="1541145"/>
            <a:ext cx="270263" cy="351023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1" name="Straight Arrow Connector 60"/>
          <p:cNvCxnSpPr/>
          <p:nvPr/>
        </p:nvCxnSpPr>
        <p:spPr>
          <a:xfrm>
            <a:off x="6592444" y="3149423"/>
            <a:ext cx="133881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5" name="Right Brace 64"/>
          <p:cNvSpPr/>
          <p:nvPr/>
        </p:nvSpPr>
        <p:spPr>
          <a:xfrm flipH="1">
            <a:off x="931284" y="1468265"/>
            <a:ext cx="289093" cy="320334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Arrow Connector 68"/>
          <p:cNvCxnSpPr/>
          <p:nvPr/>
        </p:nvCxnSpPr>
        <p:spPr>
          <a:xfrm>
            <a:off x="1170508" y="4397938"/>
            <a:ext cx="1647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185122" y="1668320"/>
            <a:ext cx="1647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2789133" y="1668320"/>
            <a:ext cx="14780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498686" y="1660240"/>
            <a:ext cx="29121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3127447" y="2303781"/>
            <a:ext cx="25170" cy="2965551"/>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88" name="Freeform 87"/>
          <p:cNvSpPr/>
          <p:nvPr/>
        </p:nvSpPr>
        <p:spPr>
          <a:xfrm>
            <a:off x="3128734" y="2094665"/>
            <a:ext cx="1093270" cy="210385"/>
          </a:xfrm>
          <a:custGeom>
            <a:avLst/>
            <a:gdLst>
              <a:gd name="connsiteX0" fmla="*/ 0 w 428625"/>
              <a:gd name="connsiteY0" fmla="*/ 161925 h 161925"/>
              <a:gd name="connsiteX1" fmla="*/ 0 w 428625"/>
              <a:gd name="connsiteY1" fmla="*/ 0 h 161925"/>
              <a:gd name="connsiteX2" fmla="*/ 428625 w 428625"/>
              <a:gd name="connsiteY2" fmla="*/ 0 h 161925"/>
            </a:gdLst>
            <a:ahLst/>
            <a:cxnLst>
              <a:cxn ang="0">
                <a:pos x="connsiteX0" y="connsiteY0"/>
              </a:cxn>
              <a:cxn ang="0">
                <a:pos x="connsiteX1" y="connsiteY1"/>
              </a:cxn>
              <a:cxn ang="0">
                <a:pos x="connsiteX2" y="connsiteY2"/>
              </a:cxn>
            </a:cxnLst>
            <a:rect l="l" t="t" r="r" b="b"/>
            <a:pathLst>
              <a:path w="428625" h="161925">
                <a:moveTo>
                  <a:pt x="0" y="161925"/>
                </a:moveTo>
                <a:lnTo>
                  <a:pt x="0" y="0"/>
                </a:lnTo>
                <a:lnTo>
                  <a:pt x="428625" y="0"/>
                </a:lnTo>
              </a:path>
            </a:pathLst>
          </a:custGeom>
          <a:noFill/>
          <a:ln w="63500" cmpd="db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3119669" y="3310587"/>
            <a:ext cx="924484" cy="677108"/>
          </a:xfrm>
          <a:prstGeom prst="rect">
            <a:avLst/>
          </a:prstGeom>
          <a:noFill/>
        </p:spPr>
        <p:txBody>
          <a:bodyPr wrap="none" rtlCol="0">
            <a:spAutoFit/>
          </a:bodyPr>
          <a:lstStyle/>
          <a:p>
            <a:r>
              <a:rPr lang="en-US" sz="2000" dirty="0"/>
              <a:t>h</a:t>
            </a:r>
            <a:r>
              <a:rPr lang="en-US" sz="2000" baseline="-25000" dirty="0"/>
              <a:t>t-1</a:t>
            </a:r>
            <a:r>
              <a:rPr lang="en-US" sz="2000" dirty="0"/>
              <a:t>(2,i)</a:t>
            </a:r>
          </a:p>
          <a:p>
            <a:endParaRPr lang="en-US" dirty="0"/>
          </a:p>
        </p:txBody>
      </p:sp>
      <p:sp>
        <p:nvSpPr>
          <p:cNvPr id="91" name="Rectangle 90"/>
          <p:cNvSpPr/>
          <p:nvPr/>
        </p:nvSpPr>
        <p:spPr>
          <a:xfrm>
            <a:off x="3152617" y="4623001"/>
            <a:ext cx="4572000" cy="646331"/>
          </a:xfrm>
          <a:prstGeom prst="rect">
            <a:avLst/>
          </a:prstGeom>
        </p:spPr>
        <p:txBody>
          <a:bodyPr>
            <a:spAutoFit/>
          </a:bodyPr>
          <a:lstStyle/>
          <a:p>
            <a:r>
              <a:rPr lang="en-US" dirty="0"/>
              <a:t>h</a:t>
            </a:r>
            <a:r>
              <a:rPr lang="en-US" baseline="-25000" dirty="0"/>
              <a:t>t-1</a:t>
            </a:r>
            <a:r>
              <a:rPr lang="en-US" dirty="0"/>
              <a:t>(1,i)</a:t>
            </a:r>
          </a:p>
          <a:p>
            <a:endParaRPr lang="en-US" dirty="0"/>
          </a:p>
        </p:txBody>
      </p:sp>
      <p:sp>
        <p:nvSpPr>
          <p:cNvPr id="10" name="TextBox 9"/>
          <p:cNvSpPr txBox="1"/>
          <p:nvPr/>
        </p:nvSpPr>
        <p:spPr>
          <a:xfrm>
            <a:off x="3345263" y="807272"/>
            <a:ext cx="3197286" cy="461665"/>
          </a:xfrm>
          <a:prstGeom prst="rect">
            <a:avLst/>
          </a:prstGeom>
          <a:noFill/>
        </p:spPr>
        <p:txBody>
          <a:bodyPr wrap="none" rtlCol="0">
            <a:spAutoFit/>
          </a:bodyPr>
          <a:lstStyle/>
          <a:p>
            <a:r>
              <a:rPr lang="en-US" sz="2400" dirty="0"/>
              <a:t>A cell has 4 components</a:t>
            </a:r>
          </a:p>
        </p:txBody>
      </p:sp>
      <p:cxnSp>
        <p:nvCxnSpPr>
          <p:cNvPr id="12" name="Straight Arrow Connector 11"/>
          <p:cNvCxnSpPr/>
          <p:nvPr/>
        </p:nvCxnSpPr>
        <p:spPr>
          <a:xfrm>
            <a:off x="4423082" y="1146658"/>
            <a:ext cx="160122" cy="60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70508" y="5269332"/>
            <a:ext cx="1982109" cy="0"/>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73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LSTM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253" y="875310"/>
            <a:ext cx="1573867" cy="12237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705" y="-51679"/>
            <a:ext cx="9142531" cy="586080"/>
          </a:xfrm>
        </p:spPr>
        <p:txBody>
          <a:bodyPr>
            <a:noAutofit/>
          </a:bodyPr>
          <a:lstStyle/>
          <a:p>
            <a:r>
              <a:rPr lang="en-US" sz="3200" dirty="0"/>
              <a:t>(2b) : From hidden </a:t>
            </a:r>
            <a:r>
              <a:rPr lang="en-US" sz="3200" dirty="0" err="1"/>
              <a:t>i</a:t>
            </a:r>
            <a:r>
              <a:rPr lang="en-US" sz="3200" baseline="30000" dirty="0" err="1"/>
              <a:t>th</a:t>
            </a:r>
            <a:r>
              <a:rPr lang="en-US" sz="3200" dirty="0"/>
              <a:t> layer to i+1</a:t>
            </a:r>
            <a:r>
              <a:rPr lang="en-US" sz="3200" baseline="30000" dirty="0"/>
              <a:t>th</a:t>
            </a:r>
            <a:r>
              <a:rPr lang="en-US" sz="3200" dirty="0"/>
              <a:t> layer  </a:t>
            </a:r>
          </a:p>
        </p:txBody>
      </p:sp>
      <p:sp>
        <p:nvSpPr>
          <p:cNvPr id="3" name="Content Placeholder 2"/>
          <p:cNvSpPr>
            <a:spLocks noGrp="1"/>
          </p:cNvSpPr>
          <p:nvPr>
            <p:ph idx="1"/>
          </p:nvPr>
        </p:nvSpPr>
        <p:spPr>
          <a:xfrm>
            <a:off x="612886" y="772258"/>
            <a:ext cx="7848600" cy="4654629"/>
          </a:xfrm>
        </p:spPr>
        <p:txBody>
          <a:bodyPr/>
          <a:lstStyle/>
          <a:p>
            <a:pPr marL="0" indent="0">
              <a:buNone/>
            </a:pPr>
            <a:r>
              <a:rPr lang="en-US" dirty="0"/>
              <a:t> </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37</a:t>
            </a:fld>
            <a:endParaRPr lang="en-US"/>
          </a:p>
        </p:txBody>
      </p:sp>
      <p:sp>
        <p:nvSpPr>
          <p:cNvPr id="35" name="TextBox 34"/>
          <p:cNvSpPr txBox="1"/>
          <p:nvPr/>
        </p:nvSpPr>
        <p:spPr>
          <a:xfrm>
            <a:off x="371438" y="6217506"/>
            <a:ext cx="8164286" cy="369332"/>
          </a:xfrm>
          <a:prstGeom prst="rect">
            <a:avLst/>
          </a:prstGeom>
          <a:noFill/>
        </p:spPr>
        <p:txBody>
          <a:bodyPr wrap="none" rtlCol="0">
            <a:spAutoFit/>
          </a:bodyPr>
          <a:lstStyle/>
          <a:p>
            <a:r>
              <a:rPr lang="en-US" dirty="0">
                <a:hlinkClick r:id="rId3"/>
              </a:rPr>
              <a:t>https://towardsdatascience.com/implementation-of-rnn-lstm-and-gru-a4250bf6c090</a:t>
            </a:r>
            <a:endParaRPr lang="en-US" dirty="0"/>
          </a:p>
        </p:txBody>
      </p:sp>
      <p:sp>
        <p:nvSpPr>
          <p:cNvPr id="8" name="Rounded Rectangle 7"/>
          <p:cNvSpPr/>
          <p:nvPr/>
        </p:nvSpPr>
        <p:spPr>
          <a:xfrm>
            <a:off x="2785960" y="2599896"/>
            <a:ext cx="3886200" cy="8560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814535" y="3837847"/>
            <a:ext cx="3886200" cy="8652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2814535" y="1180262"/>
            <a:ext cx="3886200" cy="7710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403984" y="3963026"/>
            <a:ext cx="867545" cy="461665"/>
          </a:xfrm>
          <a:prstGeom prst="rect">
            <a:avLst/>
          </a:prstGeom>
          <a:noFill/>
        </p:spPr>
        <p:txBody>
          <a:bodyPr wrap="none" rtlCol="0">
            <a:spAutoFit/>
          </a:bodyPr>
          <a:lstStyle/>
          <a:p>
            <a:r>
              <a:rPr lang="en-US" sz="2400" dirty="0"/>
              <a:t>Cell 1</a:t>
            </a:r>
          </a:p>
        </p:txBody>
      </p:sp>
      <p:sp>
        <p:nvSpPr>
          <p:cNvPr id="16" name="Rectangle 15"/>
          <p:cNvSpPr/>
          <p:nvPr/>
        </p:nvSpPr>
        <p:spPr>
          <a:xfrm>
            <a:off x="4540358" y="2708259"/>
            <a:ext cx="867545" cy="461665"/>
          </a:xfrm>
          <a:prstGeom prst="rect">
            <a:avLst/>
          </a:prstGeom>
        </p:spPr>
        <p:txBody>
          <a:bodyPr wrap="none">
            <a:spAutoFit/>
          </a:bodyPr>
          <a:lstStyle/>
          <a:p>
            <a:r>
              <a:rPr lang="en-US" sz="2400" dirty="0"/>
              <a:t>Cell 2</a:t>
            </a:r>
          </a:p>
        </p:txBody>
      </p:sp>
      <p:sp>
        <p:nvSpPr>
          <p:cNvPr id="36" name="Rectangle 35"/>
          <p:cNvSpPr/>
          <p:nvPr/>
        </p:nvSpPr>
        <p:spPr>
          <a:xfrm>
            <a:off x="2828168" y="1251806"/>
            <a:ext cx="1027845" cy="461665"/>
          </a:xfrm>
          <a:prstGeom prst="rect">
            <a:avLst/>
          </a:prstGeom>
        </p:spPr>
        <p:txBody>
          <a:bodyPr wrap="none">
            <a:spAutoFit/>
          </a:bodyPr>
          <a:lstStyle/>
          <a:p>
            <a:r>
              <a:rPr lang="en-US" sz="2400" dirty="0"/>
              <a:t>Cell m</a:t>
            </a:r>
            <a:r>
              <a:rPr lang="en-US" sz="2400" baseline="-25000" dirty="0"/>
              <a:t>i</a:t>
            </a:r>
          </a:p>
        </p:txBody>
      </p:sp>
      <p:sp>
        <p:nvSpPr>
          <p:cNvPr id="37" name="Oval 36"/>
          <p:cNvSpPr/>
          <p:nvPr/>
        </p:nvSpPr>
        <p:spPr>
          <a:xfrm>
            <a:off x="4841272" y="2081653"/>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003868" y="2229893"/>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66735" y="943586"/>
            <a:ext cx="6173693" cy="4348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a:off x="6265564" y="1753638"/>
            <a:ext cx="726542" cy="6301"/>
          </a:xfrm>
          <a:prstGeom prst="straightConnector1">
            <a:avLst/>
          </a:prstGeom>
          <a:ln w="22225" cmpd="sng">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625190" y="4322702"/>
            <a:ext cx="813877" cy="400110"/>
          </a:xfrm>
          <a:prstGeom prst="rect">
            <a:avLst/>
          </a:prstGeom>
          <a:noFill/>
        </p:spPr>
        <p:txBody>
          <a:bodyPr wrap="none" rtlCol="0">
            <a:spAutoFit/>
          </a:bodyPr>
          <a:lstStyle/>
          <a:p>
            <a:r>
              <a:rPr lang="en-US" sz="2000" dirty="0" err="1"/>
              <a:t>h</a:t>
            </a:r>
            <a:r>
              <a:rPr lang="en-US" sz="2000" baseline="-25000" dirty="0" err="1"/>
              <a:t>t</a:t>
            </a:r>
            <a:r>
              <a:rPr lang="en-US" sz="2000" dirty="0"/>
              <a:t>(1,i)</a:t>
            </a:r>
          </a:p>
        </p:txBody>
      </p:sp>
      <p:sp>
        <p:nvSpPr>
          <p:cNvPr id="54" name="TextBox 53"/>
          <p:cNvSpPr txBox="1"/>
          <p:nvPr/>
        </p:nvSpPr>
        <p:spPr>
          <a:xfrm>
            <a:off x="5621751" y="3047773"/>
            <a:ext cx="813877" cy="677108"/>
          </a:xfrm>
          <a:prstGeom prst="rect">
            <a:avLst/>
          </a:prstGeom>
          <a:noFill/>
        </p:spPr>
        <p:txBody>
          <a:bodyPr wrap="none" rtlCol="0">
            <a:spAutoFit/>
          </a:bodyPr>
          <a:lstStyle/>
          <a:p>
            <a:r>
              <a:rPr lang="en-US" sz="2000" dirty="0" err="1"/>
              <a:t>h</a:t>
            </a:r>
            <a:r>
              <a:rPr lang="en-US" sz="2000" baseline="-25000" dirty="0" err="1"/>
              <a:t>t</a:t>
            </a:r>
            <a:r>
              <a:rPr lang="en-US" sz="2000" dirty="0"/>
              <a:t>(2,i)</a:t>
            </a:r>
          </a:p>
          <a:p>
            <a:endParaRPr lang="en-US" dirty="0"/>
          </a:p>
        </p:txBody>
      </p:sp>
      <p:sp>
        <p:nvSpPr>
          <p:cNvPr id="55" name="TextBox 54"/>
          <p:cNvSpPr txBox="1"/>
          <p:nvPr/>
        </p:nvSpPr>
        <p:spPr>
          <a:xfrm>
            <a:off x="5487596" y="1567880"/>
            <a:ext cx="927690" cy="400110"/>
          </a:xfrm>
          <a:prstGeom prst="rect">
            <a:avLst/>
          </a:prstGeom>
          <a:noFill/>
        </p:spPr>
        <p:txBody>
          <a:bodyPr wrap="none" rtlCol="0">
            <a:spAutoFit/>
          </a:bodyPr>
          <a:lstStyle/>
          <a:p>
            <a:r>
              <a:rPr lang="en-US" sz="2000" dirty="0" err="1"/>
              <a:t>h</a:t>
            </a:r>
            <a:r>
              <a:rPr lang="en-US" sz="2000" baseline="-25000" dirty="0" err="1"/>
              <a:t>t</a:t>
            </a:r>
            <a:r>
              <a:rPr lang="en-US" sz="2000" dirty="0"/>
              <a:t>(</a:t>
            </a:r>
            <a:r>
              <a:rPr lang="en-US" sz="2000" dirty="0" err="1"/>
              <a:t>m</a:t>
            </a:r>
            <a:r>
              <a:rPr lang="en-US" sz="2000" baseline="-25000" dirty="0" err="1"/>
              <a:t>i</a:t>
            </a:r>
            <a:r>
              <a:rPr lang="en-US" sz="2000" dirty="0" err="1"/>
              <a:t>,i</a:t>
            </a:r>
            <a:r>
              <a:rPr lang="en-US" sz="2000" dirty="0"/>
              <a:t>)</a:t>
            </a:r>
          </a:p>
        </p:txBody>
      </p:sp>
      <p:cxnSp>
        <p:nvCxnSpPr>
          <p:cNvPr id="59" name="Straight Arrow Connector 58"/>
          <p:cNvCxnSpPr/>
          <p:nvPr/>
        </p:nvCxnSpPr>
        <p:spPr>
          <a:xfrm flipH="1" flipV="1">
            <a:off x="4322487" y="1959216"/>
            <a:ext cx="2601" cy="1504654"/>
          </a:xfrm>
          <a:prstGeom prst="straightConnector1">
            <a:avLst/>
          </a:prstGeom>
          <a:ln w="63500" cmpd="db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4319941" y="3440539"/>
            <a:ext cx="2382" cy="1218273"/>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5163177" y="2423307"/>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784359" y="5411935"/>
            <a:ext cx="5474319" cy="1015663"/>
          </a:xfrm>
          <a:prstGeom prst="rect">
            <a:avLst/>
          </a:prstGeom>
          <a:noFill/>
        </p:spPr>
        <p:txBody>
          <a:bodyPr wrap="none" rtlCol="0">
            <a:spAutoFit/>
          </a:bodyPr>
          <a:lstStyle/>
          <a:p>
            <a:r>
              <a:rPr lang="en-US" sz="2000" dirty="0"/>
              <a:t>If this is the </a:t>
            </a:r>
            <a:r>
              <a:rPr lang="en-US" sz="2000" dirty="0" err="1"/>
              <a:t>i</a:t>
            </a:r>
            <a:r>
              <a:rPr lang="en-US" sz="2000" baseline="30000" dirty="0" err="1"/>
              <a:t>th</a:t>
            </a:r>
            <a:r>
              <a:rPr lang="en-US" sz="2000" dirty="0"/>
              <a:t> hidden layer, input is from i-1</a:t>
            </a:r>
            <a:r>
              <a:rPr lang="en-US" sz="2000" baseline="30000" dirty="0"/>
              <a:t>th</a:t>
            </a:r>
            <a:r>
              <a:rPr lang="en-US" sz="2000" dirty="0"/>
              <a:t> layer</a:t>
            </a:r>
          </a:p>
          <a:p>
            <a:r>
              <a:rPr lang="en-US" sz="2000" dirty="0">
                <a:solidFill>
                  <a:srgbClr val="FF0000"/>
                </a:solidFill>
              </a:rPr>
              <a:t>Assume in this </a:t>
            </a:r>
            <a:r>
              <a:rPr lang="en-US" sz="2000" dirty="0" err="1">
                <a:solidFill>
                  <a:srgbClr val="FF0000"/>
                </a:solidFill>
              </a:rPr>
              <a:t>i</a:t>
            </a:r>
            <a:r>
              <a:rPr lang="en-US" sz="2000" baseline="30000" dirty="0" err="1">
                <a:solidFill>
                  <a:srgbClr val="FF0000"/>
                </a:solidFill>
              </a:rPr>
              <a:t>th</a:t>
            </a:r>
            <a:r>
              <a:rPr lang="en-US" sz="2000" dirty="0">
                <a:solidFill>
                  <a:srgbClr val="FF0000"/>
                </a:solidFill>
              </a:rPr>
              <a:t> layer, there are m</a:t>
            </a:r>
            <a:r>
              <a:rPr lang="en-US" sz="2000" baseline="-25000" dirty="0">
                <a:solidFill>
                  <a:srgbClr val="FF0000"/>
                </a:solidFill>
              </a:rPr>
              <a:t>i</a:t>
            </a:r>
            <a:r>
              <a:rPr lang="en-US" sz="2000" dirty="0">
                <a:solidFill>
                  <a:srgbClr val="FF0000"/>
                </a:solidFill>
              </a:rPr>
              <a:t> cells</a:t>
            </a:r>
          </a:p>
          <a:p>
            <a:r>
              <a:rPr lang="en-US" sz="2000" dirty="0">
                <a:solidFill>
                  <a:srgbClr val="FF0000"/>
                </a:solidFill>
              </a:rPr>
              <a:t>The previous layer has m</a:t>
            </a:r>
            <a:r>
              <a:rPr lang="en-US" sz="2000" baseline="-25000" dirty="0">
                <a:solidFill>
                  <a:srgbClr val="FF0000"/>
                </a:solidFill>
              </a:rPr>
              <a:t>i-1</a:t>
            </a:r>
            <a:r>
              <a:rPr lang="en-US" sz="2000" dirty="0">
                <a:solidFill>
                  <a:srgbClr val="FF0000"/>
                </a:solidFill>
              </a:rPr>
              <a:t> cells </a:t>
            </a:r>
          </a:p>
        </p:txBody>
      </p:sp>
      <p:cxnSp>
        <p:nvCxnSpPr>
          <p:cNvPr id="72" name="Straight Arrow Connector 71"/>
          <p:cNvCxnSpPr/>
          <p:nvPr/>
        </p:nvCxnSpPr>
        <p:spPr>
          <a:xfrm flipV="1">
            <a:off x="4338069" y="4683020"/>
            <a:ext cx="0" cy="717475"/>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778809" y="1120003"/>
            <a:ext cx="960519" cy="400110"/>
          </a:xfrm>
          <a:prstGeom prst="rect">
            <a:avLst/>
          </a:prstGeom>
          <a:noFill/>
        </p:spPr>
        <p:txBody>
          <a:bodyPr wrap="none" rtlCol="0">
            <a:spAutoFit/>
          </a:bodyPr>
          <a:lstStyle/>
          <a:p>
            <a:r>
              <a:rPr lang="en-US" sz="2000" dirty="0"/>
              <a:t>C</a:t>
            </a:r>
            <a:r>
              <a:rPr lang="en-US" sz="2000" baseline="-25000" dirty="0"/>
              <a:t>t</a:t>
            </a:r>
            <a:r>
              <a:rPr lang="en-US" sz="2000" dirty="0"/>
              <a:t> (</a:t>
            </a:r>
            <a:r>
              <a:rPr lang="en-US" sz="2000" dirty="0" err="1"/>
              <a:t>m</a:t>
            </a:r>
            <a:r>
              <a:rPr lang="en-US" sz="2000" baseline="-25000" dirty="0" err="1"/>
              <a:t>i</a:t>
            </a:r>
            <a:r>
              <a:rPr lang="en-US" sz="2000" dirty="0" err="1"/>
              <a:t>,i</a:t>
            </a:r>
            <a:r>
              <a:rPr lang="en-US" sz="2000" dirty="0"/>
              <a:t>)</a:t>
            </a:r>
          </a:p>
        </p:txBody>
      </p:sp>
      <p:sp>
        <p:nvSpPr>
          <p:cNvPr id="76" name="TextBox 75"/>
          <p:cNvSpPr txBox="1"/>
          <p:nvPr/>
        </p:nvSpPr>
        <p:spPr>
          <a:xfrm>
            <a:off x="5854028" y="2604353"/>
            <a:ext cx="846707" cy="400110"/>
          </a:xfrm>
          <a:prstGeom prst="rect">
            <a:avLst/>
          </a:prstGeom>
          <a:noFill/>
        </p:spPr>
        <p:txBody>
          <a:bodyPr wrap="none" rtlCol="0">
            <a:spAutoFit/>
          </a:bodyPr>
          <a:lstStyle/>
          <a:p>
            <a:r>
              <a:rPr lang="en-US" sz="2000" dirty="0"/>
              <a:t>C</a:t>
            </a:r>
            <a:r>
              <a:rPr lang="en-US" sz="2000" baseline="-25000" dirty="0"/>
              <a:t>t</a:t>
            </a:r>
            <a:r>
              <a:rPr lang="en-US" sz="2000" dirty="0"/>
              <a:t> (2,i)</a:t>
            </a:r>
          </a:p>
        </p:txBody>
      </p:sp>
      <p:sp>
        <p:nvSpPr>
          <p:cNvPr id="77" name="TextBox 76"/>
          <p:cNvSpPr txBox="1"/>
          <p:nvPr/>
        </p:nvSpPr>
        <p:spPr>
          <a:xfrm>
            <a:off x="5900637" y="3784827"/>
            <a:ext cx="838691" cy="400110"/>
          </a:xfrm>
          <a:prstGeom prst="rect">
            <a:avLst/>
          </a:prstGeom>
          <a:noFill/>
        </p:spPr>
        <p:txBody>
          <a:bodyPr wrap="none" rtlCol="0">
            <a:spAutoFit/>
          </a:bodyPr>
          <a:lstStyle/>
          <a:p>
            <a:r>
              <a:rPr lang="en-US" sz="2000" dirty="0"/>
              <a:t>C</a:t>
            </a:r>
            <a:r>
              <a:rPr lang="en-US" sz="2000" baseline="-25000" dirty="0"/>
              <a:t>t</a:t>
            </a:r>
            <a:r>
              <a:rPr lang="en-US" sz="2000" dirty="0"/>
              <a:t> (1,i</a:t>
            </a:r>
            <a:r>
              <a:rPr lang="en-US" dirty="0"/>
              <a:t>)</a:t>
            </a:r>
          </a:p>
        </p:txBody>
      </p:sp>
      <p:cxnSp>
        <p:nvCxnSpPr>
          <p:cNvPr id="83" name="Straight Arrow Connector 82"/>
          <p:cNvCxnSpPr/>
          <p:nvPr/>
        </p:nvCxnSpPr>
        <p:spPr>
          <a:xfrm flipH="1" flipV="1">
            <a:off x="7005759" y="522961"/>
            <a:ext cx="33438" cy="4029749"/>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033800" y="400358"/>
            <a:ext cx="2107027" cy="461665"/>
          </a:xfrm>
          <a:prstGeom prst="rect">
            <a:avLst/>
          </a:prstGeom>
          <a:noFill/>
        </p:spPr>
        <p:txBody>
          <a:bodyPr wrap="square" rtlCol="0">
            <a:spAutoFit/>
          </a:bodyPr>
          <a:lstStyle/>
          <a:p>
            <a:r>
              <a:rPr lang="en-US" sz="2400" dirty="0" err="1"/>
              <a:t>h</a:t>
            </a:r>
            <a:r>
              <a:rPr lang="en-US" sz="2400" baseline="-25000" dirty="0" err="1"/>
              <a:t>t</a:t>
            </a:r>
            <a:r>
              <a:rPr lang="en-US" sz="2400" baseline="-25000" dirty="0"/>
              <a:t> </a:t>
            </a:r>
            <a:r>
              <a:rPr lang="en-US" sz="2400" dirty="0"/>
              <a:t>Next layer</a:t>
            </a:r>
          </a:p>
        </p:txBody>
      </p:sp>
      <p:sp>
        <p:nvSpPr>
          <p:cNvPr id="7" name="TextBox 6"/>
          <p:cNvSpPr txBox="1"/>
          <p:nvPr/>
        </p:nvSpPr>
        <p:spPr>
          <a:xfrm>
            <a:off x="1418252" y="942985"/>
            <a:ext cx="1042273" cy="400110"/>
          </a:xfrm>
          <a:prstGeom prst="rect">
            <a:avLst/>
          </a:prstGeom>
          <a:noFill/>
        </p:spPr>
        <p:txBody>
          <a:bodyPr wrap="none" rtlCol="0">
            <a:spAutoFit/>
          </a:bodyPr>
          <a:lstStyle/>
          <a:p>
            <a:r>
              <a:rPr lang="en-US" sz="2000" dirty="0"/>
              <a:t>C</a:t>
            </a:r>
            <a:r>
              <a:rPr lang="en-US" sz="2000" baseline="-25000" dirty="0"/>
              <a:t>t-1</a:t>
            </a:r>
            <a:r>
              <a:rPr lang="en-US" sz="2000" dirty="0"/>
              <a:t>(</a:t>
            </a:r>
            <a:r>
              <a:rPr lang="en-US" sz="2000" dirty="0" err="1"/>
              <a:t>m</a:t>
            </a:r>
            <a:r>
              <a:rPr lang="en-US" sz="2000" baseline="-25000" dirty="0" err="1"/>
              <a:t>i</a:t>
            </a:r>
            <a:r>
              <a:rPr lang="en-US" sz="2000" dirty="0" err="1"/>
              <a:t>,i</a:t>
            </a:r>
            <a:r>
              <a:rPr lang="en-US" sz="2000" dirty="0"/>
              <a:t>)</a:t>
            </a:r>
          </a:p>
        </p:txBody>
      </p:sp>
      <p:sp>
        <p:nvSpPr>
          <p:cNvPr id="44" name="TextBox 43"/>
          <p:cNvSpPr txBox="1"/>
          <p:nvPr/>
        </p:nvSpPr>
        <p:spPr>
          <a:xfrm>
            <a:off x="1414797" y="2411203"/>
            <a:ext cx="928459" cy="707886"/>
          </a:xfrm>
          <a:prstGeom prst="rect">
            <a:avLst/>
          </a:prstGeom>
          <a:noFill/>
        </p:spPr>
        <p:txBody>
          <a:bodyPr wrap="none" rtlCol="0">
            <a:spAutoFit/>
          </a:bodyPr>
          <a:lstStyle/>
          <a:p>
            <a:r>
              <a:rPr lang="en-US" sz="2000" dirty="0"/>
              <a:t>C</a:t>
            </a:r>
            <a:r>
              <a:rPr lang="en-US" sz="2000" baseline="-25000" dirty="0"/>
              <a:t>t-1</a:t>
            </a:r>
            <a:r>
              <a:rPr lang="en-US" sz="2000" dirty="0"/>
              <a:t>(2,i)</a:t>
            </a:r>
          </a:p>
          <a:p>
            <a:endParaRPr lang="en-US" sz="2000" dirty="0"/>
          </a:p>
        </p:txBody>
      </p:sp>
      <p:sp>
        <p:nvSpPr>
          <p:cNvPr id="48" name="TextBox 47"/>
          <p:cNvSpPr txBox="1"/>
          <p:nvPr/>
        </p:nvSpPr>
        <p:spPr>
          <a:xfrm>
            <a:off x="1415020" y="3575284"/>
            <a:ext cx="928459" cy="707886"/>
          </a:xfrm>
          <a:prstGeom prst="rect">
            <a:avLst/>
          </a:prstGeom>
          <a:noFill/>
        </p:spPr>
        <p:txBody>
          <a:bodyPr wrap="none" rtlCol="0">
            <a:spAutoFit/>
          </a:bodyPr>
          <a:lstStyle/>
          <a:p>
            <a:r>
              <a:rPr lang="en-US" sz="2000" dirty="0"/>
              <a:t>C</a:t>
            </a:r>
            <a:r>
              <a:rPr lang="en-US" sz="2000" baseline="-25000" dirty="0"/>
              <a:t>t-1</a:t>
            </a:r>
            <a:r>
              <a:rPr lang="en-US" sz="2000" dirty="0"/>
              <a:t>(1,i)</a:t>
            </a:r>
          </a:p>
          <a:p>
            <a:endParaRPr lang="en-US" sz="2000" dirty="0"/>
          </a:p>
        </p:txBody>
      </p:sp>
      <p:sp>
        <p:nvSpPr>
          <p:cNvPr id="49" name="TextBox 48"/>
          <p:cNvSpPr txBox="1"/>
          <p:nvPr/>
        </p:nvSpPr>
        <p:spPr>
          <a:xfrm>
            <a:off x="0" y="2411203"/>
            <a:ext cx="1076064" cy="1692771"/>
          </a:xfrm>
          <a:prstGeom prst="rect">
            <a:avLst/>
          </a:prstGeom>
          <a:noFill/>
        </p:spPr>
        <p:txBody>
          <a:bodyPr wrap="none" rtlCol="0">
            <a:spAutoFit/>
          </a:bodyPr>
          <a:lstStyle/>
          <a:p>
            <a:r>
              <a:rPr lang="en-US" sz="2000" dirty="0"/>
              <a:t>From</a:t>
            </a:r>
          </a:p>
          <a:p>
            <a:r>
              <a:rPr lang="en-US" sz="2000" dirty="0"/>
              <a:t>Previous</a:t>
            </a:r>
          </a:p>
          <a:p>
            <a:r>
              <a:rPr lang="en-US" sz="2000" dirty="0"/>
              <a:t> cycle</a:t>
            </a:r>
          </a:p>
          <a:p>
            <a:r>
              <a:rPr lang="en-US" sz="2000" dirty="0"/>
              <a:t>C (t-1) </a:t>
            </a:r>
          </a:p>
          <a:p>
            <a:endParaRPr lang="en-US" sz="2000" dirty="0"/>
          </a:p>
        </p:txBody>
      </p:sp>
      <p:cxnSp>
        <p:nvCxnSpPr>
          <p:cNvPr id="66" name="Straight Arrow Connector 65"/>
          <p:cNvCxnSpPr/>
          <p:nvPr/>
        </p:nvCxnSpPr>
        <p:spPr>
          <a:xfrm>
            <a:off x="6351602" y="3266161"/>
            <a:ext cx="661838" cy="14136"/>
          </a:xfrm>
          <a:prstGeom prst="straightConnector1">
            <a:avLst/>
          </a:prstGeom>
          <a:ln w="22225" cmpd="sng">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366906" y="4561408"/>
            <a:ext cx="676739" cy="10684"/>
          </a:xfrm>
          <a:prstGeom prst="straightConnector1">
            <a:avLst/>
          </a:prstGeom>
          <a:ln w="22225" cmpd="sng">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52649" y="4343581"/>
            <a:ext cx="1227267" cy="1015663"/>
          </a:xfrm>
          <a:prstGeom prst="rect">
            <a:avLst/>
          </a:prstGeom>
          <a:noFill/>
        </p:spPr>
        <p:txBody>
          <a:bodyPr wrap="square" rtlCol="0">
            <a:spAutoFit/>
          </a:bodyPr>
          <a:lstStyle/>
          <a:p>
            <a:r>
              <a:rPr lang="en-US" sz="2000" dirty="0"/>
              <a:t>h</a:t>
            </a:r>
            <a:r>
              <a:rPr lang="en-US" sz="2000" baseline="-25000" dirty="0"/>
              <a:t>t-1 </a:t>
            </a:r>
          </a:p>
          <a:p>
            <a:r>
              <a:rPr lang="en-US" sz="2000" dirty="0"/>
              <a:t>Previous time</a:t>
            </a:r>
          </a:p>
        </p:txBody>
      </p:sp>
      <p:sp>
        <p:nvSpPr>
          <p:cNvPr id="50" name="TextBox 49"/>
          <p:cNvSpPr txBox="1"/>
          <p:nvPr/>
        </p:nvSpPr>
        <p:spPr>
          <a:xfrm>
            <a:off x="8101713" y="2723571"/>
            <a:ext cx="1067689" cy="461665"/>
          </a:xfrm>
          <a:prstGeom prst="rect">
            <a:avLst/>
          </a:prstGeom>
          <a:noFill/>
        </p:spPr>
        <p:txBody>
          <a:bodyPr wrap="square" rtlCol="0">
            <a:spAutoFit/>
          </a:bodyPr>
          <a:lstStyle/>
          <a:p>
            <a:r>
              <a:rPr lang="en-US" sz="2400" dirty="0"/>
              <a:t>C (t+1) </a:t>
            </a:r>
          </a:p>
        </p:txBody>
      </p:sp>
      <p:cxnSp>
        <p:nvCxnSpPr>
          <p:cNvPr id="19" name="Straight Arrow Connector 18"/>
          <p:cNvCxnSpPr/>
          <p:nvPr/>
        </p:nvCxnSpPr>
        <p:spPr>
          <a:xfrm>
            <a:off x="6672160" y="1320058"/>
            <a:ext cx="120516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138760" y="2793346"/>
            <a:ext cx="1647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672160" y="4020361"/>
            <a:ext cx="125592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877326" y="1192883"/>
            <a:ext cx="270263" cy="351023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1" name="Straight Arrow Connector 60"/>
          <p:cNvCxnSpPr/>
          <p:nvPr/>
        </p:nvCxnSpPr>
        <p:spPr>
          <a:xfrm>
            <a:off x="6589271" y="2801161"/>
            <a:ext cx="133881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5" name="Right Brace 64"/>
          <p:cNvSpPr/>
          <p:nvPr/>
        </p:nvSpPr>
        <p:spPr>
          <a:xfrm flipH="1">
            <a:off x="928111" y="1120003"/>
            <a:ext cx="289093" cy="320334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Arrow Connector 68"/>
          <p:cNvCxnSpPr/>
          <p:nvPr/>
        </p:nvCxnSpPr>
        <p:spPr>
          <a:xfrm>
            <a:off x="1167335" y="4049676"/>
            <a:ext cx="1647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181949" y="1320058"/>
            <a:ext cx="1647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2785960" y="1320058"/>
            <a:ext cx="14780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495513" y="1311978"/>
            <a:ext cx="29121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3124274" y="1955519"/>
            <a:ext cx="25170" cy="2965551"/>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88" name="Freeform 87"/>
          <p:cNvSpPr/>
          <p:nvPr/>
        </p:nvSpPr>
        <p:spPr>
          <a:xfrm>
            <a:off x="3125561" y="1746403"/>
            <a:ext cx="1093270" cy="210385"/>
          </a:xfrm>
          <a:custGeom>
            <a:avLst/>
            <a:gdLst>
              <a:gd name="connsiteX0" fmla="*/ 0 w 428625"/>
              <a:gd name="connsiteY0" fmla="*/ 161925 h 161925"/>
              <a:gd name="connsiteX1" fmla="*/ 0 w 428625"/>
              <a:gd name="connsiteY1" fmla="*/ 0 h 161925"/>
              <a:gd name="connsiteX2" fmla="*/ 428625 w 428625"/>
              <a:gd name="connsiteY2" fmla="*/ 0 h 161925"/>
            </a:gdLst>
            <a:ahLst/>
            <a:cxnLst>
              <a:cxn ang="0">
                <a:pos x="connsiteX0" y="connsiteY0"/>
              </a:cxn>
              <a:cxn ang="0">
                <a:pos x="connsiteX1" y="connsiteY1"/>
              </a:cxn>
              <a:cxn ang="0">
                <a:pos x="connsiteX2" y="connsiteY2"/>
              </a:cxn>
            </a:cxnLst>
            <a:rect l="l" t="t" r="r" b="b"/>
            <a:pathLst>
              <a:path w="428625" h="161925">
                <a:moveTo>
                  <a:pt x="0" y="161925"/>
                </a:moveTo>
                <a:lnTo>
                  <a:pt x="0" y="0"/>
                </a:lnTo>
                <a:lnTo>
                  <a:pt x="428625" y="0"/>
                </a:lnTo>
              </a:path>
            </a:pathLst>
          </a:custGeom>
          <a:noFill/>
          <a:ln w="63500" cmpd="db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3116496" y="2962325"/>
            <a:ext cx="924484" cy="677108"/>
          </a:xfrm>
          <a:prstGeom prst="rect">
            <a:avLst/>
          </a:prstGeom>
          <a:noFill/>
        </p:spPr>
        <p:txBody>
          <a:bodyPr wrap="none" rtlCol="0">
            <a:spAutoFit/>
          </a:bodyPr>
          <a:lstStyle/>
          <a:p>
            <a:r>
              <a:rPr lang="en-US" sz="2000" dirty="0"/>
              <a:t>h</a:t>
            </a:r>
            <a:r>
              <a:rPr lang="en-US" sz="2000" baseline="-25000" dirty="0"/>
              <a:t>t-1</a:t>
            </a:r>
            <a:r>
              <a:rPr lang="en-US" sz="2000" dirty="0"/>
              <a:t>(2,i)</a:t>
            </a:r>
          </a:p>
          <a:p>
            <a:endParaRPr lang="en-US" dirty="0"/>
          </a:p>
        </p:txBody>
      </p:sp>
      <p:sp>
        <p:nvSpPr>
          <p:cNvPr id="91" name="Rectangle 90"/>
          <p:cNvSpPr/>
          <p:nvPr/>
        </p:nvSpPr>
        <p:spPr>
          <a:xfrm>
            <a:off x="3149444" y="4274739"/>
            <a:ext cx="4572000" cy="646331"/>
          </a:xfrm>
          <a:prstGeom prst="rect">
            <a:avLst/>
          </a:prstGeom>
        </p:spPr>
        <p:txBody>
          <a:bodyPr>
            <a:spAutoFit/>
          </a:bodyPr>
          <a:lstStyle/>
          <a:p>
            <a:r>
              <a:rPr lang="en-US" dirty="0"/>
              <a:t>h</a:t>
            </a:r>
            <a:r>
              <a:rPr lang="en-US" baseline="-25000" dirty="0"/>
              <a:t>t-1</a:t>
            </a:r>
            <a:r>
              <a:rPr lang="en-US" dirty="0"/>
              <a:t>(1,i)</a:t>
            </a:r>
          </a:p>
          <a:p>
            <a:endParaRPr lang="en-US" dirty="0"/>
          </a:p>
        </p:txBody>
      </p:sp>
      <p:sp>
        <p:nvSpPr>
          <p:cNvPr id="10" name="TextBox 9"/>
          <p:cNvSpPr txBox="1"/>
          <p:nvPr/>
        </p:nvSpPr>
        <p:spPr>
          <a:xfrm>
            <a:off x="3342090" y="459010"/>
            <a:ext cx="3197286" cy="461665"/>
          </a:xfrm>
          <a:prstGeom prst="rect">
            <a:avLst/>
          </a:prstGeom>
          <a:noFill/>
        </p:spPr>
        <p:txBody>
          <a:bodyPr wrap="none" rtlCol="0">
            <a:spAutoFit/>
          </a:bodyPr>
          <a:lstStyle/>
          <a:p>
            <a:r>
              <a:rPr lang="en-US" sz="2400" dirty="0"/>
              <a:t>A cell has 4 components</a:t>
            </a:r>
          </a:p>
        </p:txBody>
      </p:sp>
      <p:cxnSp>
        <p:nvCxnSpPr>
          <p:cNvPr id="12" name="Straight Arrow Connector 11"/>
          <p:cNvCxnSpPr/>
          <p:nvPr/>
        </p:nvCxnSpPr>
        <p:spPr>
          <a:xfrm>
            <a:off x="4419909" y="798396"/>
            <a:ext cx="160122" cy="60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67335" y="4921070"/>
            <a:ext cx="1982109" cy="0"/>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567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LSTM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354" y="2171273"/>
            <a:ext cx="5783328" cy="44966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br>
              <a:rPr lang="en-US" sz="3600" dirty="0"/>
            </a:br>
            <a:r>
              <a:rPr lang="en-US" sz="3600" dirty="0"/>
              <a:t>(3) Inside an LSTM cell</a:t>
            </a:r>
          </a:p>
        </p:txBody>
      </p:sp>
      <p:sp>
        <p:nvSpPr>
          <p:cNvPr id="3" name="Content Placeholder 2"/>
          <p:cNvSpPr>
            <a:spLocks noGrp="1"/>
          </p:cNvSpPr>
          <p:nvPr>
            <p:ph idx="1"/>
          </p:nvPr>
        </p:nvSpPr>
        <p:spPr/>
        <p:txBody>
          <a:bodyPr/>
          <a:lstStyle/>
          <a:p>
            <a:r>
              <a:rPr lang="en-US" dirty="0"/>
              <a:t>Number of weights for each layer = 4*m(</a:t>
            </a:r>
            <a:r>
              <a:rPr lang="en-US" dirty="0" err="1"/>
              <a:t>m+n</a:t>
            </a:r>
            <a:r>
              <a:rPr lang="en-US" dirty="0"/>
              <a:t>)</a:t>
            </a:r>
          </a:p>
          <a:p>
            <a:r>
              <a:rPr lang="en-US" dirty="0"/>
              <a:t>Will explain the details later</a:t>
            </a:r>
          </a:p>
        </p:txBody>
      </p:sp>
      <p:sp>
        <p:nvSpPr>
          <p:cNvPr id="4" name="Footer Placeholder 3"/>
          <p:cNvSpPr>
            <a:spLocks noGrp="1"/>
          </p:cNvSpPr>
          <p:nvPr>
            <p:ph type="ftr" sz="quarter" idx="11"/>
          </p:nvPr>
        </p:nvSpPr>
        <p:spPr>
          <a:xfrm>
            <a:off x="4943141" y="6319288"/>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38</a:t>
            </a:fld>
            <a:endParaRPr lang="en-US"/>
          </a:p>
        </p:txBody>
      </p:sp>
      <p:sp>
        <p:nvSpPr>
          <p:cNvPr id="6" name="TextBox 5"/>
          <p:cNvSpPr txBox="1"/>
          <p:nvPr/>
        </p:nvSpPr>
        <p:spPr>
          <a:xfrm>
            <a:off x="3967169" y="4080388"/>
            <a:ext cx="873060" cy="646331"/>
          </a:xfrm>
          <a:prstGeom prst="rect">
            <a:avLst/>
          </a:prstGeom>
          <a:noFill/>
        </p:spPr>
        <p:txBody>
          <a:bodyPr wrap="none" rtlCol="0">
            <a:spAutoFit/>
          </a:bodyPr>
          <a:lstStyle/>
          <a:p>
            <a:r>
              <a:rPr lang="en-US" i="1" dirty="0">
                <a:solidFill>
                  <a:srgbClr val="FF0000"/>
                </a:solidFill>
              </a:rPr>
              <a:t>Update</a:t>
            </a:r>
          </a:p>
          <a:p>
            <a:r>
              <a:rPr lang="en-US" i="1" dirty="0">
                <a:solidFill>
                  <a:srgbClr val="FF0000"/>
                </a:solidFill>
              </a:rPr>
              <a:t>gate</a:t>
            </a:r>
          </a:p>
        </p:txBody>
      </p:sp>
      <p:sp>
        <p:nvSpPr>
          <p:cNvPr id="8" name="TextBox 7"/>
          <p:cNvSpPr txBox="1"/>
          <p:nvPr/>
        </p:nvSpPr>
        <p:spPr>
          <a:xfrm>
            <a:off x="539110" y="5210570"/>
            <a:ext cx="575992" cy="461665"/>
          </a:xfrm>
          <a:prstGeom prst="rect">
            <a:avLst/>
          </a:prstGeom>
          <a:noFill/>
        </p:spPr>
        <p:txBody>
          <a:bodyPr wrap="none" rtlCol="0">
            <a:spAutoFit/>
          </a:bodyPr>
          <a:lstStyle/>
          <a:p>
            <a:r>
              <a:rPr lang="en-US" sz="2400" i="1" dirty="0"/>
              <a:t>h</a:t>
            </a:r>
            <a:r>
              <a:rPr lang="en-US" sz="2400" i="1" baseline="-25000" dirty="0"/>
              <a:t>t-1</a:t>
            </a:r>
          </a:p>
        </p:txBody>
      </p:sp>
      <p:sp>
        <p:nvSpPr>
          <p:cNvPr id="9" name="TextBox 8"/>
          <p:cNvSpPr txBox="1"/>
          <p:nvPr/>
        </p:nvSpPr>
        <p:spPr>
          <a:xfrm>
            <a:off x="381000" y="3410286"/>
            <a:ext cx="580608" cy="461665"/>
          </a:xfrm>
          <a:prstGeom prst="rect">
            <a:avLst/>
          </a:prstGeom>
          <a:noFill/>
        </p:spPr>
        <p:txBody>
          <a:bodyPr wrap="none" rtlCol="0">
            <a:spAutoFit/>
          </a:bodyPr>
          <a:lstStyle/>
          <a:p>
            <a:r>
              <a:rPr lang="en-US" sz="2400" i="1" dirty="0"/>
              <a:t>C</a:t>
            </a:r>
            <a:r>
              <a:rPr lang="en-US" sz="2400" i="1" baseline="-25000" dirty="0"/>
              <a:t>t-1</a:t>
            </a:r>
          </a:p>
        </p:txBody>
      </p:sp>
      <p:sp>
        <p:nvSpPr>
          <p:cNvPr id="10" name="TextBox 9"/>
          <p:cNvSpPr txBox="1"/>
          <p:nvPr/>
        </p:nvSpPr>
        <p:spPr>
          <a:xfrm>
            <a:off x="6617990" y="4951887"/>
            <a:ext cx="409279" cy="461665"/>
          </a:xfrm>
          <a:prstGeom prst="rect">
            <a:avLst/>
          </a:prstGeom>
          <a:noFill/>
        </p:spPr>
        <p:txBody>
          <a:bodyPr wrap="none" rtlCol="0">
            <a:spAutoFit/>
          </a:bodyPr>
          <a:lstStyle/>
          <a:p>
            <a:r>
              <a:rPr lang="en-US" sz="2400" i="1" dirty="0" err="1"/>
              <a:t>h</a:t>
            </a:r>
            <a:r>
              <a:rPr lang="en-US" sz="2400" i="1" baseline="-25000" dirty="0" err="1"/>
              <a:t>t</a:t>
            </a:r>
            <a:endParaRPr lang="en-US" sz="2400" i="1" baseline="-25000" dirty="0"/>
          </a:p>
        </p:txBody>
      </p:sp>
      <p:sp>
        <p:nvSpPr>
          <p:cNvPr id="11" name="TextBox 10"/>
          <p:cNvSpPr txBox="1"/>
          <p:nvPr/>
        </p:nvSpPr>
        <p:spPr>
          <a:xfrm>
            <a:off x="2975577" y="3967625"/>
            <a:ext cx="728084" cy="646331"/>
          </a:xfrm>
          <a:prstGeom prst="rect">
            <a:avLst/>
          </a:prstGeom>
          <a:noFill/>
        </p:spPr>
        <p:txBody>
          <a:bodyPr wrap="none" rtlCol="0">
            <a:spAutoFit/>
          </a:bodyPr>
          <a:lstStyle/>
          <a:p>
            <a:r>
              <a:rPr lang="en-US" i="1" dirty="0">
                <a:solidFill>
                  <a:srgbClr val="FF0000"/>
                </a:solidFill>
              </a:rPr>
              <a:t>Input </a:t>
            </a:r>
          </a:p>
          <a:p>
            <a:r>
              <a:rPr lang="en-US" i="1" dirty="0">
                <a:solidFill>
                  <a:srgbClr val="FF0000"/>
                </a:solidFill>
              </a:rPr>
              <a:t>gate</a:t>
            </a:r>
          </a:p>
        </p:txBody>
      </p:sp>
      <p:sp>
        <p:nvSpPr>
          <p:cNvPr id="12" name="TextBox 11"/>
          <p:cNvSpPr txBox="1"/>
          <p:nvPr/>
        </p:nvSpPr>
        <p:spPr>
          <a:xfrm>
            <a:off x="6629400" y="2927649"/>
            <a:ext cx="452368" cy="523220"/>
          </a:xfrm>
          <a:prstGeom prst="rect">
            <a:avLst/>
          </a:prstGeom>
          <a:noFill/>
        </p:spPr>
        <p:txBody>
          <a:bodyPr wrap="none" rtlCol="0">
            <a:spAutoFit/>
          </a:bodyPr>
          <a:lstStyle/>
          <a:p>
            <a:r>
              <a:rPr lang="en-US" sz="2800" i="1" dirty="0"/>
              <a:t>C</a:t>
            </a:r>
            <a:r>
              <a:rPr lang="en-US" sz="2800" i="1" baseline="-25000" dirty="0"/>
              <a:t>t</a:t>
            </a:r>
            <a:endParaRPr lang="en-US" sz="2800" i="1" dirty="0"/>
          </a:p>
        </p:txBody>
      </p:sp>
      <p:sp>
        <p:nvSpPr>
          <p:cNvPr id="13" name="TextBox 12"/>
          <p:cNvSpPr txBox="1"/>
          <p:nvPr/>
        </p:nvSpPr>
        <p:spPr>
          <a:xfrm>
            <a:off x="4610610" y="4576324"/>
            <a:ext cx="845103" cy="646331"/>
          </a:xfrm>
          <a:prstGeom prst="rect">
            <a:avLst/>
          </a:prstGeom>
          <a:noFill/>
        </p:spPr>
        <p:txBody>
          <a:bodyPr wrap="none" rtlCol="0">
            <a:spAutoFit/>
          </a:bodyPr>
          <a:lstStyle/>
          <a:p>
            <a:r>
              <a:rPr lang="en-US" i="1" dirty="0">
                <a:solidFill>
                  <a:srgbClr val="FF0000"/>
                </a:solidFill>
              </a:rPr>
              <a:t>Output</a:t>
            </a:r>
          </a:p>
          <a:p>
            <a:r>
              <a:rPr lang="en-US" i="1" dirty="0">
                <a:solidFill>
                  <a:srgbClr val="FF0000"/>
                </a:solidFill>
              </a:rPr>
              <a:t>gate</a:t>
            </a:r>
          </a:p>
        </p:txBody>
      </p:sp>
      <p:sp>
        <p:nvSpPr>
          <p:cNvPr id="14" name="TextBox 13"/>
          <p:cNvSpPr txBox="1"/>
          <p:nvPr/>
        </p:nvSpPr>
        <p:spPr>
          <a:xfrm>
            <a:off x="1927034" y="4204939"/>
            <a:ext cx="842025" cy="646331"/>
          </a:xfrm>
          <a:prstGeom prst="rect">
            <a:avLst/>
          </a:prstGeom>
          <a:noFill/>
        </p:spPr>
        <p:txBody>
          <a:bodyPr wrap="none" rtlCol="0">
            <a:spAutoFit/>
          </a:bodyPr>
          <a:lstStyle/>
          <a:p>
            <a:r>
              <a:rPr lang="en-US" i="1" dirty="0">
                <a:solidFill>
                  <a:srgbClr val="FF0000"/>
                </a:solidFill>
              </a:rPr>
              <a:t>Forget </a:t>
            </a:r>
          </a:p>
          <a:p>
            <a:r>
              <a:rPr lang="en-US" i="1" dirty="0">
                <a:solidFill>
                  <a:srgbClr val="FF0000"/>
                </a:solidFill>
              </a:rPr>
              <a:t>gate</a:t>
            </a:r>
            <a:endParaRPr lang="en-US" dirty="0">
              <a:solidFill>
                <a:srgbClr val="FF0000"/>
              </a:solidFill>
            </a:endParaRPr>
          </a:p>
        </p:txBody>
      </p:sp>
      <p:cxnSp>
        <p:nvCxnSpPr>
          <p:cNvPr id="18" name="Straight Arrow Connector 17"/>
          <p:cNvCxnSpPr/>
          <p:nvPr/>
        </p:nvCxnSpPr>
        <p:spPr>
          <a:xfrm flipH="1" flipV="1">
            <a:off x="2446719" y="5194708"/>
            <a:ext cx="14094" cy="22829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10183" y="3758009"/>
            <a:ext cx="4259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414327" y="3729949"/>
            <a:ext cx="4259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12598" y="3729949"/>
            <a:ext cx="4259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361990" y="3782594"/>
            <a:ext cx="0" cy="22859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62301" y="5497042"/>
            <a:ext cx="4259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78327" y="4945053"/>
            <a:ext cx="0" cy="22859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42862" y="2295611"/>
            <a:ext cx="3508781" cy="461665"/>
          </a:xfrm>
          <a:prstGeom prst="rect">
            <a:avLst/>
          </a:prstGeom>
          <a:noFill/>
        </p:spPr>
        <p:txBody>
          <a:bodyPr wrap="none" rtlCol="0">
            <a:spAutoFit/>
          </a:bodyPr>
          <a:lstStyle/>
          <a:p>
            <a:r>
              <a:rPr lang="en-US" sz="2400" dirty="0"/>
              <a:t>h cell-output for next layer</a:t>
            </a:r>
          </a:p>
        </p:txBody>
      </p:sp>
      <p:sp>
        <p:nvSpPr>
          <p:cNvPr id="32" name="TextBox 31"/>
          <p:cNvSpPr txBox="1"/>
          <p:nvPr/>
        </p:nvSpPr>
        <p:spPr>
          <a:xfrm>
            <a:off x="1562301" y="6238768"/>
            <a:ext cx="1259576" cy="461665"/>
          </a:xfrm>
          <a:prstGeom prst="rect">
            <a:avLst/>
          </a:prstGeom>
          <a:noFill/>
        </p:spPr>
        <p:txBody>
          <a:bodyPr wrap="none" rtlCol="0">
            <a:spAutoFit/>
          </a:bodyPr>
          <a:lstStyle/>
          <a:p>
            <a:r>
              <a:rPr lang="en-US" sz="2400" dirty="0"/>
              <a:t>  Input </a:t>
            </a:r>
            <a:r>
              <a:rPr lang="en-US" sz="2400" i="1" dirty="0" err="1"/>
              <a:t>x</a:t>
            </a:r>
            <a:r>
              <a:rPr lang="en-US" sz="2400" i="1" baseline="-25000" dirty="0" err="1"/>
              <a:t>t</a:t>
            </a:r>
            <a:endParaRPr lang="en-US" sz="2400" dirty="0"/>
          </a:p>
        </p:txBody>
      </p:sp>
      <p:sp>
        <p:nvSpPr>
          <p:cNvPr id="7" name="Freeform 6"/>
          <p:cNvSpPr/>
          <p:nvPr/>
        </p:nvSpPr>
        <p:spPr>
          <a:xfrm>
            <a:off x="980636" y="2784715"/>
            <a:ext cx="6273273" cy="977660"/>
          </a:xfrm>
          <a:custGeom>
            <a:avLst/>
            <a:gdLst>
              <a:gd name="connsiteX0" fmla="*/ 5715439 w 6273273"/>
              <a:gd name="connsiteY0" fmla="*/ 977660 h 977660"/>
              <a:gd name="connsiteX1" fmla="*/ 6144064 w 6273273"/>
              <a:gd name="connsiteY1" fmla="*/ 787160 h 977660"/>
              <a:gd name="connsiteX2" fmla="*/ 5944039 w 6273273"/>
              <a:gd name="connsiteY2" fmla="*/ 101360 h 977660"/>
              <a:gd name="connsiteX3" fmla="*/ 2743639 w 6273273"/>
              <a:gd name="connsiteY3" fmla="*/ 15635 h 977660"/>
              <a:gd name="connsiteX4" fmla="*/ 171889 w 6273273"/>
              <a:gd name="connsiteY4" fmla="*/ 101360 h 977660"/>
              <a:gd name="connsiteX5" fmla="*/ 448114 w 6273273"/>
              <a:gd name="connsiteY5" fmla="*/ 949085 h 97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73273" h="977660">
                <a:moveTo>
                  <a:pt x="5715439" y="977660"/>
                </a:moveTo>
                <a:cubicBezTo>
                  <a:pt x="5910701" y="955435"/>
                  <a:pt x="6105964" y="933210"/>
                  <a:pt x="6144064" y="787160"/>
                </a:cubicBezTo>
                <a:cubicBezTo>
                  <a:pt x="6182164" y="641110"/>
                  <a:pt x="6510776" y="229947"/>
                  <a:pt x="5944039" y="101360"/>
                </a:cubicBezTo>
                <a:cubicBezTo>
                  <a:pt x="5377302" y="-27227"/>
                  <a:pt x="3705664" y="15635"/>
                  <a:pt x="2743639" y="15635"/>
                </a:cubicBezTo>
                <a:cubicBezTo>
                  <a:pt x="1781614" y="15635"/>
                  <a:pt x="554476" y="-54215"/>
                  <a:pt x="171889" y="101360"/>
                </a:cubicBezTo>
                <a:cubicBezTo>
                  <a:pt x="-210698" y="256935"/>
                  <a:pt x="118708" y="603010"/>
                  <a:pt x="448114" y="949085"/>
                </a:cubicBezTo>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1901" y="3217161"/>
            <a:ext cx="1623265" cy="369332"/>
          </a:xfrm>
          <a:prstGeom prst="rect">
            <a:avLst/>
          </a:prstGeom>
          <a:noFill/>
        </p:spPr>
        <p:txBody>
          <a:bodyPr wrap="none" rtlCol="0">
            <a:spAutoFit/>
          </a:bodyPr>
          <a:lstStyle/>
          <a:p>
            <a:r>
              <a:rPr lang="en-US" dirty="0"/>
              <a:t>Next time cycle</a:t>
            </a:r>
          </a:p>
        </p:txBody>
      </p:sp>
    </p:spTree>
    <p:extLst>
      <p:ext uri="{BB962C8B-B14F-4D97-AF65-F5344CB8AC3E}">
        <p14:creationId xmlns:p14="http://schemas.microsoft.com/office/powerpoint/2010/main" val="2218060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(4) Hierarchical structure of LSTM : Layer output: </a:t>
            </a:r>
            <a:br>
              <a:rPr lang="en-US" sz="2800" dirty="0"/>
            </a:br>
            <a:r>
              <a:rPr lang="en-US" sz="2800" dirty="0"/>
              <a:t>generate final output from the final (</a:t>
            </a:r>
            <a:r>
              <a:rPr lang="en-US" sz="2800" dirty="0" err="1"/>
              <a:t>m</a:t>
            </a:r>
            <a:r>
              <a:rPr lang="en-US" sz="2800" baseline="30000" dirty="0" err="1"/>
              <a:t>th</a:t>
            </a:r>
            <a:r>
              <a:rPr lang="en-US" sz="2800" dirty="0"/>
              <a:t>) layer</a:t>
            </a:r>
            <a:br>
              <a:rPr lang="en-US" sz="2400" dirty="0"/>
            </a:br>
            <a:endParaRPr lang="en-US" sz="2400" dirty="0"/>
          </a:p>
        </p:txBody>
      </p:sp>
      <p:sp>
        <p:nvSpPr>
          <p:cNvPr id="3" name="Content Placeholder 2"/>
          <p:cNvSpPr>
            <a:spLocks noGrp="1"/>
          </p:cNvSpPr>
          <p:nvPr>
            <p:ph idx="1"/>
          </p:nvPr>
        </p:nvSpPr>
        <p:spPr/>
        <p:txBody>
          <a:bodyPr/>
          <a:lstStyle/>
          <a:p>
            <a:r>
              <a:rPr lang="en-US" dirty="0"/>
              <a:t> Activation function: may use sigmoid</a:t>
            </a:r>
            <a:r>
              <a:rPr lang="en-US" dirty="0">
                <a:sym typeface="Symbol" panose="05050102010706020507" pitchFamily="18" charset="2"/>
              </a:rPr>
              <a:t> () or </a:t>
            </a:r>
            <a:r>
              <a:rPr lang="en-US" dirty="0" err="1">
                <a:sym typeface="Symbol" panose="05050102010706020507" pitchFamily="18" charset="2"/>
              </a:rPr>
              <a:t>softmax</a:t>
            </a:r>
            <a:r>
              <a:rPr lang="en-US" dirty="0">
                <a:sym typeface="Symbol" panose="05050102010706020507" pitchFamily="18" charset="2"/>
              </a:rPr>
              <a:t>. For </a:t>
            </a:r>
            <a:r>
              <a:rPr lang="en-US" dirty="0" err="1">
                <a:sym typeface="Symbol" panose="05050102010706020507" pitchFamily="18" charset="2"/>
              </a:rPr>
              <a:t>softmax</a:t>
            </a:r>
            <a:r>
              <a:rPr lang="en-US" dirty="0">
                <a:sym typeface="Symbol" panose="05050102010706020507" pitchFamily="18" charset="2"/>
              </a:rPr>
              <a:t>, see </a:t>
            </a:r>
            <a:r>
              <a:rPr lang="en-US" sz="1600" dirty="0">
                <a:sym typeface="Symbol" panose="05050102010706020507" pitchFamily="18" charset="2"/>
                <a:hlinkClick r:id="rId2"/>
              </a:rPr>
              <a:t>http://www.cse.cuhk.edu.hk/~khwong/www2/cmsc5707/5707_likelihood.pptx</a:t>
            </a:r>
            <a:endParaRPr lang="en-US" dirty="0">
              <a:sym typeface="Symbol" panose="05050102010706020507" pitchFamily="18" charset="2"/>
            </a:endParaRPr>
          </a:p>
          <a:p>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39</a:t>
            </a:fld>
            <a:endParaRPr lang="en-US"/>
          </a:p>
        </p:txBody>
      </p:sp>
      <p:sp>
        <p:nvSpPr>
          <p:cNvPr id="7" name="TextBox 6"/>
          <p:cNvSpPr txBox="1"/>
          <p:nvPr/>
        </p:nvSpPr>
        <p:spPr>
          <a:xfrm>
            <a:off x="2590800" y="2834755"/>
            <a:ext cx="4830938" cy="523220"/>
          </a:xfrm>
          <a:prstGeom prst="rect">
            <a:avLst/>
          </a:prstGeom>
          <a:noFill/>
        </p:spPr>
        <p:txBody>
          <a:bodyPr wrap="none" rtlCol="0">
            <a:spAutoFit/>
          </a:bodyPr>
          <a:lstStyle/>
          <a:p>
            <a:r>
              <a:rPr lang="en-US" sz="2800" dirty="0"/>
              <a:t>Real Output (y) output neurons </a:t>
            </a:r>
          </a:p>
        </p:txBody>
      </p:sp>
      <p:sp>
        <p:nvSpPr>
          <p:cNvPr id="8" name="Rectangle 7"/>
          <p:cNvSpPr/>
          <p:nvPr/>
        </p:nvSpPr>
        <p:spPr>
          <a:xfrm>
            <a:off x="2994931" y="3670410"/>
            <a:ext cx="3806724" cy="1720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72324" y="3616656"/>
            <a:ext cx="3049879" cy="1815882"/>
          </a:xfrm>
          <a:prstGeom prst="rect">
            <a:avLst/>
          </a:prstGeom>
          <a:noFill/>
        </p:spPr>
        <p:txBody>
          <a:bodyPr wrap="square" rtlCol="0">
            <a:spAutoFit/>
          </a:bodyPr>
          <a:lstStyle/>
          <a:p>
            <a:r>
              <a:rPr lang="en-US" sz="2800" dirty="0"/>
              <a:t>Output activation function,  e.g. sigmoid(</a:t>
            </a:r>
            <a:r>
              <a:rPr lang="en-US" sz="2800" dirty="0">
                <a:sym typeface="Symbol" panose="05050102010706020507" pitchFamily="18" charset="2"/>
              </a:rPr>
              <a:t>) or </a:t>
            </a:r>
            <a:r>
              <a:rPr lang="en-US" sz="2800" dirty="0" err="1">
                <a:sym typeface="Symbol" panose="05050102010706020507" pitchFamily="18" charset="2"/>
              </a:rPr>
              <a:t>softmax</a:t>
            </a:r>
            <a:endParaRPr lang="en-US" sz="2800" dirty="0"/>
          </a:p>
        </p:txBody>
      </p:sp>
      <p:cxnSp>
        <p:nvCxnSpPr>
          <p:cNvPr id="10" name="Straight Arrow Connector 9"/>
          <p:cNvCxnSpPr/>
          <p:nvPr/>
        </p:nvCxnSpPr>
        <p:spPr>
          <a:xfrm flipV="1">
            <a:off x="4850384" y="3244634"/>
            <a:ext cx="6843" cy="425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898293" y="5391033"/>
            <a:ext cx="0" cy="3371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03711" y="5756930"/>
            <a:ext cx="3907032" cy="523220"/>
          </a:xfrm>
          <a:prstGeom prst="rect">
            <a:avLst/>
          </a:prstGeom>
          <a:noFill/>
        </p:spPr>
        <p:txBody>
          <a:bodyPr wrap="none" rtlCol="0">
            <a:spAutoFit/>
          </a:bodyPr>
          <a:lstStyle/>
          <a:p>
            <a:r>
              <a:rPr lang="en-US" sz="2800" dirty="0"/>
              <a:t>Output (h) of the layer m </a:t>
            </a:r>
          </a:p>
        </p:txBody>
      </p:sp>
    </p:spTree>
    <p:extLst>
      <p:ext uri="{BB962C8B-B14F-4D97-AF65-F5344CB8AC3E}">
        <p14:creationId xmlns:p14="http://schemas.microsoft.com/office/powerpoint/2010/main" val="397217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C00000"/>
                </a:solidFill>
              </a:rPr>
              <a:t>Concept of RNN </a:t>
            </a:r>
            <a:r>
              <a:rPr lang="en-US" dirty="0"/>
              <a:t>(</a:t>
            </a:r>
            <a:r>
              <a:rPr lang="en-US" u="sng" dirty="0">
                <a:hlinkClick r:id="rId2"/>
              </a:rPr>
              <a:t>Recurrent neural network</a:t>
            </a:r>
            <a:r>
              <a:rPr lang="en-US" dirty="0"/>
              <a:t>)</a:t>
            </a:r>
          </a:p>
        </p:txBody>
      </p:sp>
      <p:sp>
        <p:nvSpPr>
          <p:cNvPr id="3" name="Content Placeholder 2"/>
          <p:cNvSpPr>
            <a:spLocks noGrp="1"/>
          </p:cNvSpPr>
          <p:nvPr>
            <p:ph type="subTitle" idx="1"/>
          </p:nvPr>
        </p:nvSpPr>
        <p:spPr/>
        <p:txBody>
          <a:bodyPr/>
          <a:lstStyle/>
          <a:p>
            <a:r>
              <a:rPr lang="en-US"/>
              <a:t>concept</a:t>
            </a:r>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4</a:t>
            </a:fld>
            <a:endParaRPr lang="en-US"/>
          </a:p>
        </p:txBody>
      </p:sp>
    </p:spTree>
    <p:extLst>
      <p:ext uri="{BB962C8B-B14F-4D97-AF65-F5344CB8AC3E}">
        <p14:creationId xmlns:p14="http://schemas.microsoft.com/office/powerpoint/2010/main" val="547118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concentrate on </a:t>
            </a:r>
            <a:r>
              <a:rPr lang="en-US" dirty="0">
                <a:solidFill>
                  <a:srgbClr val="FF0000"/>
                </a:solidFill>
              </a:rPr>
              <a:t>each LSTM cell</a:t>
            </a:r>
          </a:p>
        </p:txBody>
      </p:sp>
      <p:sp>
        <p:nvSpPr>
          <p:cNvPr id="3" name="Content Placeholder 2"/>
          <p:cNvSpPr>
            <a:spLocks noGrp="1"/>
          </p:cNvSpPr>
          <p:nvPr>
            <p:ph idx="1"/>
          </p:nvPr>
        </p:nvSpPr>
        <p:spPr/>
        <p:txBody>
          <a:bodyPr>
            <a:normAutofit lnSpcReduction="10000"/>
          </a:bodyPr>
          <a:lstStyle/>
          <a:p>
            <a:r>
              <a:rPr lang="en-US" dirty="0"/>
              <a:t>Inside each cell:</a:t>
            </a:r>
          </a:p>
          <a:p>
            <a:pPr lvl="1"/>
            <a:r>
              <a:rPr lang="en-US" dirty="0"/>
              <a:t>There are 4 neural sub-networks (gates)</a:t>
            </a:r>
          </a:p>
          <a:p>
            <a:pPr lvl="1"/>
            <a:r>
              <a:rPr lang="en-US" dirty="0"/>
              <a:t>The Cell (C) channel is like a highway: can pass information from much earlier layers to faraway later layers.</a:t>
            </a:r>
          </a:p>
          <a:p>
            <a:pPr lvl="1"/>
            <a:r>
              <a:rPr lang="en-US" dirty="0"/>
              <a:t>The forget gate layer: decide which current information is kept or not.</a:t>
            </a:r>
          </a:p>
          <a:p>
            <a:pPr lvl="1"/>
            <a:r>
              <a:rPr lang="en-US" dirty="0"/>
              <a:t>The input(or ignore) layer : decide what information to store in  the cell state</a:t>
            </a:r>
          </a:p>
          <a:p>
            <a:pPr lvl="1"/>
            <a:r>
              <a:rPr lang="en-US" dirty="0"/>
              <a:t>The output layer: decide what to output. </a:t>
            </a:r>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40</a:t>
            </a:fld>
            <a:endParaRPr lang="en-US"/>
          </a:p>
        </p:txBody>
      </p:sp>
    </p:spTree>
    <p:extLst>
      <p:ext uri="{BB962C8B-B14F-4D97-AF65-F5344CB8AC3E}">
        <p14:creationId xmlns:p14="http://schemas.microsoft.com/office/powerpoint/2010/main" val="2853039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Inside each LSTM cell</a:t>
            </a:r>
            <a:br>
              <a:rPr lang="en-US" dirty="0"/>
            </a:br>
            <a:r>
              <a:rPr lang="en-US" dirty="0"/>
              <a:t>How to read our diagrams</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41</a:t>
            </a:fld>
            <a:endParaRPr lang="en-US"/>
          </a:p>
        </p:txBody>
      </p:sp>
      <p:pic>
        <p:nvPicPr>
          <p:cNvPr id="6" name="Picture 2" descr="LSTM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4870" y="1422661"/>
            <a:ext cx="3505200" cy="272536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5715000" y="2286000"/>
            <a:ext cx="2895600" cy="1315244"/>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4800600" y="3124200"/>
            <a:ext cx="990600" cy="87833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471523"/>
            <a:ext cx="3886200" cy="954107"/>
          </a:xfrm>
          <a:prstGeom prst="rect">
            <a:avLst/>
          </a:prstGeom>
          <a:noFill/>
        </p:spPr>
        <p:txBody>
          <a:bodyPr wrap="square" rtlCol="0">
            <a:spAutoFit/>
          </a:bodyPr>
          <a:lstStyle/>
          <a:p>
            <a:r>
              <a:rPr lang="en-US" sz="2800" dirty="0"/>
              <a:t>The weights are not shown for clarity</a:t>
            </a:r>
          </a:p>
        </p:txBody>
      </p:sp>
      <p:cxnSp>
        <p:nvCxnSpPr>
          <p:cNvPr id="15" name="Straight Arrow Connector 14"/>
          <p:cNvCxnSpPr/>
          <p:nvPr/>
        </p:nvCxnSpPr>
        <p:spPr>
          <a:xfrm>
            <a:off x="5544870" y="1753624"/>
            <a:ext cx="691136" cy="2700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1" y="4833825"/>
            <a:ext cx="1430070" cy="1477328"/>
          </a:xfrm>
          <a:prstGeom prst="rect">
            <a:avLst/>
          </a:prstGeom>
          <a:noFill/>
        </p:spPr>
        <p:txBody>
          <a:bodyPr wrap="square" rtlCol="0">
            <a:spAutoFit/>
          </a:bodyPr>
          <a:lstStyle/>
          <a:p>
            <a:r>
              <a:rPr lang="en-US" dirty="0"/>
              <a:t>Each one is a neural network similar to this one</a:t>
            </a:r>
          </a:p>
        </p:txBody>
      </p:sp>
      <p:cxnSp>
        <p:nvCxnSpPr>
          <p:cNvPr id="11" name="Straight Arrow Connector 10"/>
          <p:cNvCxnSpPr/>
          <p:nvPr/>
        </p:nvCxnSpPr>
        <p:spPr>
          <a:xfrm flipH="1" flipV="1">
            <a:off x="6324600" y="3276600"/>
            <a:ext cx="1371600" cy="1600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753226" y="3276600"/>
            <a:ext cx="942974" cy="1600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7286625" y="3276600"/>
            <a:ext cx="409575" cy="1600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7543801" y="3276600"/>
            <a:ext cx="152399" cy="15572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5829301" y="5335472"/>
            <a:ext cx="1828800" cy="923786"/>
          </a:xfrm>
          <a:custGeom>
            <a:avLst/>
            <a:gdLst>
              <a:gd name="connsiteX0" fmla="*/ 1076325 w 1076325"/>
              <a:gd name="connsiteY0" fmla="*/ 922771 h 1008072"/>
              <a:gd name="connsiteX1" fmla="*/ 533400 w 1076325"/>
              <a:gd name="connsiteY1" fmla="*/ 932296 h 1008072"/>
              <a:gd name="connsiteX2" fmla="*/ 342900 w 1076325"/>
              <a:gd name="connsiteY2" fmla="*/ 113146 h 1008072"/>
              <a:gd name="connsiteX3" fmla="*/ 0 w 1076325"/>
              <a:gd name="connsiteY3" fmla="*/ 27421 h 1008072"/>
            </a:gdLst>
            <a:ahLst/>
            <a:cxnLst>
              <a:cxn ang="0">
                <a:pos x="connsiteX0" y="connsiteY0"/>
              </a:cxn>
              <a:cxn ang="0">
                <a:pos x="connsiteX1" y="connsiteY1"/>
              </a:cxn>
              <a:cxn ang="0">
                <a:pos x="connsiteX2" y="connsiteY2"/>
              </a:cxn>
              <a:cxn ang="0">
                <a:pos x="connsiteX3" y="connsiteY3"/>
              </a:cxn>
            </a:cxnLst>
            <a:rect l="l" t="t" r="r" b="b"/>
            <a:pathLst>
              <a:path w="1076325" h="1008072">
                <a:moveTo>
                  <a:pt x="1076325" y="922771"/>
                </a:moveTo>
                <a:cubicBezTo>
                  <a:pt x="865981" y="995002"/>
                  <a:pt x="655638" y="1067234"/>
                  <a:pt x="533400" y="932296"/>
                </a:cubicBezTo>
                <a:cubicBezTo>
                  <a:pt x="411162" y="797358"/>
                  <a:pt x="431800" y="263959"/>
                  <a:pt x="342900" y="113146"/>
                </a:cubicBezTo>
                <a:cubicBezTo>
                  <a:pt x="254000" y="-37667"/>
                  <a:pt x="127000" y="-5123"/>
                  <a:pt x="0" y="2742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855270" y="3563144"/>
            <a:ext cx="3887520" cy="2495965"/>
          </a:xfrm>
          <a:prstGeom prst="rect">
            <a:avLst/>
          </a:prstGeom>
        </p:spPr>
      </p:pic>
    </p:spTree>
    <p:extLst>
      <p:ext uri="{BB962C8B-B14F-4D97-AF65-F5344CB8AC3E}">
        <p14:creationId xmlns:p14="http://schemas.microsoft.com/office/powerpoint/2010/main" val="2803796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485775"/>
            <a:ext cx="8229600" cy="1143000"/>
          </a:xfrm>
        </p:spPr>
        <p:txBody>
          <a:bodyPr>
            <a:normAutofit fontScale="90000"/>
          </a:bodyPr>
          <a:lstStyle/>
          <a:p>
            <a:r>
              <a:rPr lang="en-US" dirty="0"/>
              <a:t>Inside each LSTM cell</a:t>
            </a:r>
            <a:br>
              <a:rPr lang="en-US" dirty="0"/>
            </a:br>
            <a:r>
              <a:rPr lang="en-US" dirty="0"/>
              <a:t>Basic concept of LSTM</a:t>
            </a:r>
            <a:br>
              <a:rPr lang="en-US" dirty="0"/>
            </a:br>
            <a:endParaRPr lang="en-US" dirty="0"/>
          </a:p>
        </p:txBody>
      </p:sp>
      <p:sp>
        <p:nvSpPr>
          <p:cNvPr id="3" name="Content Placeholder 2"/>
          <p:cNvSpPr>
            <a:spLocks noGrp="1"/>
          </p:cNvSpPr>
          <p:nvPr>
            <p:ph idx="1"/>
          </p:nvPr>
        </p:nvSpPr>
        <p:spPr/>
        <p:txBody>
          <a:bodyPr/>
          <a:lstStyle/>
          <a:p>
            <a:r>
              <a:rPr lang="en-US" dirty="0"/>
              <a:t>The Cell (C) channel is like a highway</a:t>
            </a:r>
          </a:p>
          <a:p>
            <a:pPr lvl="1"/>
            <a:r>
              <a:rPr lang="en-US" dirty="0"/>
              <a:t>Using the information in C, any later layers can use previous information directly without reduction (because it doesn't involve any weight)</a:t>
            </a:r>
          </a:p>
          <a:p>
            <a:r>
              <a:rPr lang="en-US" dirty="0"/>
              <a:t>Each state can determine to keep the memory or pass on to the next state.</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42</a:t>
            </a:fld>
            <a:endParaRPr lang="en-US"/>
          </a:p>
        </p:txBody>
      </p:sp>
      <p:pic>
        <p:nvPicPr>
          <p:cNvPr id="6" name="Picture 2" descr="http://colah.github.io/posts/2015-08-Understanding-LSTMs/img/LSTM3-C-lin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34" y="4572000"/>
            <a:ext cx="6583918" cy="203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079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colah.github.io/posts/2015-08-Understanding-LSTMs/img/LSTM3-C-li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219200"/>
            <a:ext cx="6583918" cy="20335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Inside an LSTM cell: (</a:t>
            </a:r>
            <a:r>
              <a:rPr lang="en-US" dirty="0" err="1"/>
              <a:t>i</a:t>
            </a:r>
            <a:r>
              <a:rPr lang="en-US" dirty="0"/>
              <a:t>) C state</a:t>
            </a:r>
          </a:p>
        </p:txBody>
      </p:sp>
      <p:sp>
        <p:nvSpPr>
          <p:cNvPr id="3" name="Content Placeholder 2"/>
          <p:cNvSpPr>
            <a:spLocks noGrp="1"/>
          </p:cNvSpPr>
          <p:nvPr>
            <p:ph idx="1"/>
          </p:nvPr>
        </p:nvSpPr>
        <p:spPr>
          <a:xfrm>
            <a:off x="453744" y="1066800"/>
            <a:ext cx="3657600" cy="4525963"/>
          </a:xfrm>
        </p:spPr>
        <p:txBody>
          <a:bodyPr>
            <a:normAutofit fontScale="85000" lnSpcReduction="20000"/>
          </a:bodyPr>
          <a:lstStyle/>
          <a:p>
            <a:r>
              <a:rPr lang="en-US" dirty="0"/>
              <a:t>C= State</a:t>
            </a:r>
          </a:p>
          <a:p>
            <a:endParaRPr lang="en-US" dirty="0"/>
          </a:p>
          <a:p>
            <a:endParaRPr lang="en-US" dirty="0"/>
          </a:p>
          <a:p>
            <a:endParaRPr lang="en-US" dirty="0"/>
          </a:p>
          <a:p>
            <a:endParaRPr lang="en-US" dirty="0"/>
          </a:p>
          <a:p>
            <a:r>
              <a:rPr lang="en-US" dirty="0"/>
              <a:t>Using gates it can add or remove information to avoid  the long term dependencies  problem </a:t>
            </a:r>
            <a:r>
              <a:rPr lang="en-US" dirty="0" err="1">
                <a:hlinkClick r:id="rId4"/>
              </a:rPr>
              <a:t>Bengio</a:t>
            </a:r>
            <a:r>
              <a:rPr lang="en-US" dirty="0">
                <a:hlinkClick r:id="rId4"/>
              </a:rPr>
              <a:t>, et al. (1994) </a:t>
            </a:r>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43</a:t>
            </a:fld>
            <a:endParaRPr lang="en-US"/>
          </a:p>
        </p:txBody>
      </p:sp>
      <p:pic>
        <p:nvPicPr>
          <p:cNvPr id="4102" name="Picture 6" descr="http://colah.github.io/posts/2015-08-Understanding-LSTMs/img/LSTM3-ga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3962400"/>
            <a:ext cx="1885950" cy="23050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248400" y="2743200"/>
            <a:ext cx="2743200" cy="3877985"/>
          </a:xfrm>
          <a:prstGeom prst="rect">
            <a:avLst/>
          </a:prstGeom>
          <a:noFill/>
        </p:spPr>
        <p:txBody>
          <a:bodyPr wrap="square" rtlCol="0">
            <a:spAutoFit/>
          </a:bodyPr>
          <a:lstStyle/>
          <a:p>
            <a:r>
              <a:rPr lang="en-US" sz="1600" dirty="0"/>
              <a:t>A gate controlled by </a:t>
            </a:r>
            <a:r>
              <a:rPr lang="en-US" sz="1600" dirty="0">
                <a:sym typeface="Symbol"/>
              </a:rPr>
              <a:t></a:t>
            </a:r>
            <a:r>
              <a:rPr lang="en-US" sz="1600" dirty="0"/>
              <a:t> :</a:t>
            </a:r>
          </a:p>
          <a:p>
            <a:r>
              <a:rPr lang="en-US" sz="1600" i="1" dirty="0"/>
              <a:t>The sigmoid layer outputs numbers between zero and one, describing how much of each component should be let through. A value of zero means “let nothing through,” while a value of one means “let everything through!”</a:t>
            </a:r>
          </a:p>
          <a:p>
            <a:r>
              <a:rPr lang="en-US" sz="1600" i="1" dirty="0">
                <a:solidFill>
                  <a:srgbClr val="FF0000"/>
                </a:solidFill>
              </a:rPr>
              <a:t>An LSTM has </a:t>
            </a:r>
            <a:r>
              <a:rPr lang="en-US" sz="1600" b="1" i="1" u="sng" dirty="0">
                <a:solidFill>
                  <a:srgbClr val="FF0000"/>
                </a:solidFill>
              </a:rPr>
              <a:t>three </a:t>
            </a:r>
            <a:r>
              <a:rPr lang="en-US" sz="1600" i="1" dirty="0">
                <a:solidFill>
                  <a:srgbClr val="FF0000"/>
                </a:solidFill>
              </a:rPr>
              <a:t>of these gates, to protect and control the cell state</a:t>
            </a:r>
          </a:p>
          <a:p>
            <a:r>
              <a:rPr lang="en-US" sz="1600" i="1" dirty="0">
                <a:hlinkClick r:id="rId6"/>
              </a:rPr>
              <a:t>http://colah.github.io/posts/2015-08-Understanding-LSTMs/</a:t>
            </a:r>
            <a:endParaRPr lang="en-US" sz="1600" i="1" dirty="0"/>
          </a:p>
          <a:p>
            <a:endParaRPr lang="en-US" sz="1600" i="1" dirty="0"/>
          </a:p>
        </p:txBody>
      </p:sp>
      <p:sp>
        <p:nvSpPr>
          <p:cNvPr id="7" name="TextBox 6"/>
          <p:cNvSpPr txBox="1"/>
          <p:nvPr/>
        </p:nvSpPr>
        <p:spPr>
          <a:xfrm>
            <a:off x="5488128" y="1653278"/>
            <a:ext cx="1520544" cy="646331"/>
          </a:xfrm>
          <a:prstGeom prst="rect">
            <a:avLst/>
          </a:prstGeom>
          <a:noFill/>
        </p:spPr>
        <p:txBody>
          <a:bodyPr wrap="none" rtlCol="0">
            <a:spAutoFit/>
          </a:bodyPr>
          <a:lstStyle/>
          <a:p>
            <a:r>
              <a:rPr lang="en-US" i="1" dirty="0"/>
              <a:t>C</a:t>
            </a:r>
            <a:r>
              <a:rPr lang="en-US" i="1" baseline="-25000" dirty="0"/>
              <a:t>t</a:t>
            </a:r>
            <a:r>
              <a:rPr lang="en-US" dirty="0"/>
              <a:t> =</a:t>
            </a:r>
          </a:p>
          <a:p>
            <a:r>
              <a:rPr lang="en-US" dirty="0"/>
              <a:t>State of time </a:t>
            </a:r>
            <a:r>
              <a:rPr lang="en-US" i="1" dirty="0"/>
              <a:t>t</a:t>
            </a:r>
          </a:p>
        </p:txBody>
      </p:sp>
      <p:sp>
        <p:nvSpPr>
          <p:cNvPr id="11" name="TextBox 10"/>
          <p:cNvSpPr txBox="1"/>
          <p:nvPr/>
        </p:nvSpPr>
        <p:spPr>
          <a:xfrm>
            <a:off x="533400" y="1587876"/>
            <a:ext cx="1708096" cy="646331"/>
          </a:xfrm>
          <a:prstGeom prst="rect">
            <a:avLst/>
          </a:prstGeom>
          <a:noFill/>
        </p:spPr>
        <p:txBody>
          <a:bodyPr wrap="none" rtlCol="0">
            <a:spAutoFit/>
          </a:bodyPr>
          <a:lstStyle/>
          <a:p>
            <a:r>
              <a:rPr lang="en-US" i="1" dirty="0"/>
              <a:t>C</a:t>
            </a:r>
            <a:r>
              <a:rPr lang="en-US" i="1" baseline="-25000" dirty="0"/>
              <a:t>t-1</a:t>
            </a:r>
            <a:r>
              <a:rPr lang="en-US" dirty="0"/>
              <a:t> =</a:t>
            </a:r>
          </a:p>
          <a:p>
            <a:r>
              <a:rPr lang="en-US" dirty="0"/>
              <a:t>State of time </a:t>
            </a:r>
            <a:r>
              <a:rPr lang="en-US" i="1" dirty="0"/>
              <a:t>t-1</a:t>
            </a:r>
          </a:p>
        </p:txBody>
      </p:sp>
      <p:sp>
        <p:nvSpPr>
          <p:cNvPr id="8" name="TextBox 7"/>
          <p:cNvSpPr txBox="1"/>
          <p:nvPr/>
        </p:nvSpPr>
        <p:spPr>
          <a:xfrm>
            <a:off x="2995582" y="5566005"/>
            <a:ext cx="2294218" cy="369332"/>
          </a:xfrm>
          <a:prstGeom prst="rect">
            <a:avLst/>
          </a:prstGeom>
          <a:noFill/>
        </p:spPr>
        <p:txBody>
          <a:bodyPr wrap="none" rtlCol="0">
            <a:spAutoFit/>
          </a:bodyPr>
          <a:lstStyle/>
          <a:p>
            <a:r>
              <a:rPr lang="en-US" dirty="0">
                <a:sym typeface="Symbol"/>
              </a:rPr>
              <a:t>=a </a:t>
            </a:r>
            <a:r>
              <a:rPr lang="en-US" dirty="0">
                <a:hlinkClick r:id="rId7" tooltip="Sigmoid function"/>
              </a:rPr>
              <a:t>sigmoid function</a:t>
            </a:r>
            <a:r>
              <a:rPr lang="en-US" dirty="0"/>
              <a:t>.</a:t>
            </a:r>
          </a:p>
        </p:txBody>
      </p:sp>
    </p:spTree>
    <p:extLst>
      <p:ext uri="{BB962C8B-B14F-4D97-AF65-F5344CB8AC3E}">
        <p14:creationId xmlns:p14="http://schemas.microsoft.com/office/powerpoint/2010/main" val="4125252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04" y="76200"/>
            <a:ext cx="8229600" cy="1143000"/>
          </a:xfrm>
        </p:spPr>
        <p:txBody>
          <a:bodyPr>
            <a:normAutofit/>
          </a:bodyPr>
          <a:lstStyle/>
          <a:p>
            <a:r>
              <a:rPr lang="en-US" sz="3600" dirty="0"/>
              <a:t>Inside an LSTM cell:(ii) forget gate layer</a:t>
            </a:r>
          </a:p>
        </p:txBody>
      </p:sp>
      <p:sp>
        <p:nvSpPr>
          <p:cNvPr id="3" name="Content Placeholder 2"/>
          <p:cNvSpPr>
            <a:spLocks noGrp="1"/>
          </p:cNvSpPr>
          <p:nvPr>
            <p:ph idx="1"/>
          </p:nvPr>
        </p:nvSpPr>
        <p:spPr>
          <a:xfrm>
            <a:off x="304800" y="978146"/>
            <a:ext cx="8229600" cy="4525963"/>
          </a:xfrm>
        </p:spPr>
        <p:txBody>
          <a:bodyPr/>
          <a:lstStyle/>
          <a:p>
            <a:r>
              <a:rPr lang="en-US" sz="2400" dirty="0"/>
              <a:t>Decide what to throw away from the cell state</a:t>
            </a:r>
          </a:p>
          <a:p>
            <a:r>
              <a:rPr lang="en-US" sz="2400" dirty="0"/>
              <a:t>Depends on current time </a:t>
            </a:r>
            <a:r>
              <a:rPr lang="en-US" sz="2400" i="1" dirty="0"/>
              <a:t>x</a:t>
            </a:r>
            <a:r>
              <a:rPr lang="en-US" sz="2400" dirty="0"/>
              <a:t> (</a:t>
            </a:r>
            <a:r>
              <a:rPr lang="en-US" sz="2400" i="1" dirty="0" err="1"/>
              <a:t>x</a:t>
            </a:r>
            <a:r>
              <a:rPr lang="en-US" sz="2400" i="1" baseline="-25000" dirty="0" err="1"/>
              <a:t>t</a:t>
            </a:r>
            <a:r>
              <a:rPr lang="en-US" sz="2400" dirty="0"/>
              <a:t>) and previous </a:t>
            </a:r>
            <a:r>
              <a:rPr lang="en-US" sz="2400" i="1" dirty="0"/>
              <a:t>h </a:t>
            </a:r>
            <a:r>
              <a:rPr lang="en-US" sz="2400" dirty="0"/>
              <a:t>(</a:t>
            </a:r>
            <a:r>
              <a:rPr lang="en-US" sz="2400" i="1" dirty="0"/>
              <a:t>h</a:t>
            </a:r>
            <a:r>
              <a:rPr lang="en-US" sz="2400" i="1" baseline="-25000" dirty="0"/>
              <a:t>t-1</a:t>
            </a:r>
            <a:r>
              <a:rPr lang="en-US" sz="2400" dirty="0"/>
              <a:t>), if they match keep </a:t>
            </a:r>
            <a:r>
              <a:rPr lang="en-US" sz="2400" i="1" dirty="0"/>
              <a:t>C</a:t>
            </a:r>
            <a:r>
              <a:rPr lang="en-US" sz="2400" dirty="0"/>
              <a:t> (</a:t>
            </a:r>
            <a:r>
              <a:rPr lang="en-US" sz="2400" i="1" dirty="0"/>
              <a:t>C</a:t>
            </a:r>
            <a:r>
              <a:rPr lang="en-US" sz="2400" i="1" baseline="-25000" dirty="0"/>
              <a:t>t-1</a:t>
            </a:r>
            <a:r>
              <a:rPr lang="en-US" sz="2400" i="1" dirty="0">
                <a:sym typeface="Wingdings" pitchFamily="2" charset="2"/>
              </a:rPr>
              <a:t>C</a:t>
            </a:r>
            <a:r>
              <a:rPr lang="en-US" sz="2400" i="1" baseline="-25000" dirty="0">
                <a:sym typeface="Wingdings" pitchFamily="2" charset="2"/>
              </a:rPr>
              <a:t>t</a:t>
            </a:r>
            <a:r>
              <a:rPr lang="en-US" sz="2400" dirty="0">
                <a:sym typeface="Wingdings" pitchFamily="2" charset="2"/>
              </a:rPr>
              <a:t>)</a:t>
            </a:r>
            <a:r>
              <a:rPr lang="en-US" sz="2400" dirty="0"/>
              <a:t>, otherwise, throw away C</a:t>
            </a:r>
            <a:r>
              <a:rPr lang="en-US" sz="2400" baseline="-25000" dirty="0"/>
              <a:t>t-1</a:t>
            </a:r>
            <a:r>
              <a:rPr lang="en-US" sz="2400" dirty="0"/>
              <a:t> </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44</a:t>
            </a:fld>
            <a:endParaRPr lang="en-US"/>
          </a:p>
        </p:txBody>
      </p:sp>
      <p:pic>
        <p:nvPicPr>
          <p:cNvPr id="5122" name="Picture 2" descr="http://colah.github.io/posts/2015-08-Understanding-LSTMs/img/LSTM3-focus-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95600"/>
            <a:ext cx="7902348" cy="24408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88381" y="5257800"/>
            <a:ext cx="7445148" cy="1477328"/>
          </a:xfrm>
          <a:prstGeom prst="rect">
            <a:avLst/>
          </a:prstGeom>
          <a:noFill/>
        </p:spPr>
        <p:txBody>
          <a:bodyPr wrap="square" rtlCol="0">
            <a:spAutoFit/>
          </a:bodyPr>
          <a:lstStyle/>
          <a:p>
            <a:r>
              <a:rPr lang="en-US" i="1" dirty="0"/>
              <a:t>“It looks at h</a:t>
            </a:r>
            <a:r>
              <a:rPr lang="en-US" i="1" baseline="-25000" dirty="0"/>
              <a:t>t−1 </a:t>
            </a:r>
            <a:r>
              <a:rPr lang="en-US" i="1" dirty="0"/>
              <a:t>and </a:t>
            </a:r>
            <a:r>
              <a:rPr lang="en-US" i="1" dirty="0" err="1"/>
              <a:t>x</a:t>
            </a:r>
            <a:r>
              <a:rPr lang="en-US" i="1" baseline="-25000" dirty="0" err="1"/>
              <a:t>t</a:t>
            </a:r>
            <a:r>
              <a:rPr lang="en-US" i="1" dirty="0"/>
              <a:t>, and outputs a number between 0 and 1 for each number in the cell state C</a:t>
            </a:r>
            <a:r>
              <a:rPr lang="en-US" i="1" baseline="-25000" dirty="0"/>
              <a:t>t−1</a:t>
            </a:r>
            <a:r>
              <a:rPr lang="en-US" i="1" dirty="0"/>
              <a:t>. A 1 represents “completely keep this” while a 0 represents “completely get rid of this.” ”</a:t>
            </a:r>
          </a:p>
          <a:p>
            <a:r>
              <a:rPr lang="en-US" i="1" dirty="0">
                <a:hlinkClick r:id="rId4"/>
              </a:rPr>
              <a:t>http://colah.github.io/posts/2015-08-Understanding-LSTMs/</a:t>
            </a:r>
            <a:endParaRPr lang="en-US" i="1" dirty="0"/>
          </a:p>
          <a:p>
            <a:endParaRPr lang="en-US" i="1" dirty="0"/>
          </a:p>
        </p:txBody>
      </p:sp>
      <p:cxnSp>
        <p:nvCxnSpPr>
          <p:cNvPr id="8" name="Straight Arrow Connector 7"/>
          <p:cNvCxnSpPr/>
          <p:nvPr/>
        </p:nvCxnSpPr>
        <p:spPr>
          <a:xfrm flipH="1" flipV="1">
            <a:off x="1981200" y="4419600"/>
            <a:ext cx="4572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95400" y="2626596"/>
            <a:ext cx="2351991" cy="369332"/>
          </a:xfrm>
          <a:prstGeom prst="rect">
            <a:avLst/>
          </a:prstGeom>
          <a:noFill/>
          <a:ln>
            <a:solidFill>
              <a:schemeClr val="accent1"/>
            </a:solidFill>
          </a:ln>
        </p:spPr>
        <p:txBody>
          <a:bodyPr wrap="none" rtlCol="0">
            <a:spAutoFit/>
          </a:bodyPr>
          <a:lstStyle/>
          <a:p>
            <a:r>
              <a:rPr lang="en-US" dirty="0"/>
              <a:t>What to be kept/forget</a:t>
            </a:r>
          </a:p>
        </p:txBody>
      </p:sp>
      <p:cxnSp>
        <p:nvCxnSpPr>
          <p:cNvPr id="11" name="Straight Arrow Connector 10"/>
          <p:cNvCxnSpPr/>
          <p:nvPr/>
        </p:nvCxnSpPr>
        <p:spPr>
          <a:xfrm flipH="1">
            <a:off x="2133600" y="2995928"/>
            <a:ext cx="152400" cy="490401"/>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578469" y="2438400"/>
            <a:ext cx="4572000" cy="1477328"/>
          </a:xfrm>
          <a:prstGeom prst="rect">
            <a:avLst/>
          </a:prstGeom>
          <a:ln>
            <a:solidFill>
              <a:schemeClr val="accent1">
                <a:shade val="95000"/>
                <a:satMod val="105000"/>
              </a:schemeClr>
            </a:solidFill>
          </a:ln>
        </p:spPr>
        <p:txBody>
          <a:bodyPr>
            <a:spAutoFit/>
          </a:bodyPr>
          <a:lstStyle/>
          <a:p>
            <a:r>
              <a:rPr lang="en-US" i="1" dirty="0"/>
              <a:t>“For the language model example.. the cell state might include the gender of the present subject, so that the correct pronouns can be used. When we see a new subject, we want to forget the gender of the old subject.”</a:t>
            </a:r>
          </a:p>
        </p:txBody>
      </p:sp>
    </p:spTree>
    <p:extLst>
      <p:ext uri="{BB962C8B-B14F-4D97-AF65-F5344CB8AC3E}">
        <p14:creationId xmlns:p14="http://schemas.microsoft.com/office/powerpoint/2010/main" val="1588750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Sigmoid and </a:t>
            </a:r>
            <a:r>
              <a:rPr lang="en-US" dirty="0" err="1"/>
              <a:t>Tanh</a:t>
            </a:r>
            <a:r>
              <a:rPr lang="en-US" dirty="0"/>
              <a:t> activation function</a:t>
            </a:r>
          </a:p>
        </p:txBody>
      </p:sp>
      <p:sp>
        <p:nvSpPr>
          <p:cNvPr id="3" name="Content Placeholder 2"/>
          <p:cNvSpPr>
            <a:spLocks noGrp="1"/>
          </p:cNvSpPr>
          <p:nvPr>
            <p:ph idx="1"/>
          </p:nvPr>
        </p:nvSpPr>
        <p:spPr>
          <a:xfrm>
            <a:off x="457200" y="1752600"/>
            <a:ext cx="4191000" cy="4373563"/>
          </a:xfrm>
        </p:spPr>
        <p:txBody>
          <a:bodyPr>
            <a:normAutofit/>
          </a:bodyPr>
          <a:lstStyle/>
          <a:p>
            <a:r>
              <a:rPr lang="en-US" dirty="0">
                <a:solidFill>
                  <a:srgbClr val="FF0000"/>
                </a:solidFill>
              </a:rPr>
              <a:t>If required signal output is from </a:t>
            </a:r>
            <a:r>
              <a:rPr lang="en-US" i="1" dirty="0">
                <a:solidFill>
                  <a:srgbClr val="FF0000"/>
                </a:solidFill>
              </a:rPr>
              <a:t>0 to 1</a:t>
            </a:r>
            <a:r>
              <a:rPr lang="en-US" dirty="0">
                <a:solidFill>
                  <a:srgbClr val="FF0000"/>
                </a:solidFill>
              </a:rPr>
              <a:t>, use sigmoid</a:t>
            </a:r>
          </a:p>
          <a:p>
            <a:r>
              <a:rPr lang="en-US" dirty="0">
                <a:solidFill>
                  <a:srgbClr val="00B050"/>
                </a:solidFill>
              </a:rPr>
              <a:t>If required signal output is from </a:t>
            </a:r>
            <a:r>
              <a:rPr lang="en-US" u="sng" dirty="0">
                <a:solidFill>
                  <a:srgbClr val="00B050"/>
                </a:solidFill>
              </a:rPr>
              <a:t>-1 to 1</a:t>
            </a:r>
            <a:r>
              <a:rPr lang="en-US" dirty="0">
                <a:solidFill>
                  <a:srgbClr val="00B050"/>
                </a:solidFill>
              </a:rPr>
              <a:t>, use </a:t>
            </a:r>
            <a:r>
              <a:rPr lang="en-US" dirty="0" err="1">
                <a:solidFill>
                  <a:srgbClr val="00B050"/>
                </a:solidFill>
              </a:rPr>
              <a:t>tanh</a:t>
            </a:r>
            <a:endParaRPr lang="en-US" dirty="0">
              <a:solidFill>
                <a:srgbClr val="00B050"/>
              </a:solidFill>
            </a:endParaRPr>
          </a:p>
          <a:p>
            <a:r>
              <a:rPr lang="en-US" dirty="0"/>
              <a:t>Inputs for both can be any values (-</a:t>
            </a:r>
            <a:r>
              <a:rPr lang="en-US" dirty="0">
                <a:sym typeface="Symbol" panose="05050102010706020507" pitchFamily="18" charset="2"/>
              </a:rPr>
              <a:t> to +)</a:t>
            </a:r>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45</a:t>
            </a:fld>
            <a:endParaRPr lang="en-US"/>
          </a:p>
        </p:txBody>
      </p:sp>
      <p:sp>
        <p:nvSpPr>
          <p:cNvPr id="6" name="TextBox 5"/>
          <p:cNvSpPr txBox="1"/>
          <p:nvPr/>
        </p:nvSpPr>
        <p:spPr>
          <a:xfrm>
            <a:off x="152400" y="5791200"/>
            <a:ext cx="8220071" cy="369332"/>
          </a:xfrm>
          <a:prstGeom prst="rect">
            <a:avLst/>
          </a:prstGeom>
          <a:noFill/>
        </p:spPr>
        <p:txBody>
          <a:bodyPr wrap="none" rtlCol="0">
            <a:spAutoFit/>
          </a:bodyPr>
          <a:lstStyle/>
          <a:p>
            <a:r>
              <a:rPr lang="en-US" dirty="0"/>
              <a:t>https://towardsdatascience.com/activation-functions-neural-networks-1cbd9f8d91d6</a:t>
            </a:r>
          </a:p>
        </p:txBody>
      </p:sp>
      <p:pic>
        <p:nvPicPr>
          <p:cNvPr id="45060" name="Picture 4" descr="https://cdn-images-1.medium.com/max/1600/1*f9erByySVjTjohfFdNkJYQ.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286000"/>
            <a:ext cx="3833091" cy="287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5949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lstStyle/>
          <a:p>
            <a:r>
              <a:rPr lang="en-US" dirty="0"/>
              <a:t>What is the difference between Sigmoid and </a:t>
            </a:r>
            <a:r>
              <a:rPr lang="en-US" dirty="0" err="1"/>
              <a:t>Tanh</a:t>
            </a:r>
            <a:r>
              <a:rPr lang="en-US" dirty="0"/>
              <a:t> activation function?</a:t>
            </a:r>
          </a:p>
          <a:p>
            <a:r>
              <a:rPr lang="en-US" dirty="0"/>
              <a:t>Under what situation you will use Sigmoid activation function?</a:t>
            </a:r>
          </a:p>
          <a:p>
            <a:r>
              <a:rPr lang="en-US" dirty="0"/>
              <a:t>Under what situation you will use </a:t>
            </a:r>
            <a:r>
              <a:rPr lang="en-US" dirty="0" err="1"/>
              <a:t>Tanh</a:t>
            </a:r>
            <a:r>
              <a:rPr lang="en-US" dirty="0"/>
              <a:t> activation function?</a:t>
            </a:r>
          </a:p>
          <a:p>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46</a:t>
            </a:fld>
            <a:endParaRPr lang="en-US"/>
          </a:p>
        </p:txBody>
      </p:sp>
    </p:spTree>
    <p:extLst>
      <p:ext uri="{BB962C8B-B14F-4D97-AF65-F5344CB8AC3E}">
        <p14:creationId xmlns:p14="http://schemas.microsoft.com/office/powerpoint/2010/main" val="1788425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Answer Exercise 1</a:t>
            </a:r>
          </a:p>
        </p:txBody>
      </p:sp>
      <p:sp>
        <p:nvSpPr>
          <p:cNvPr id="3" name="Content Placeholder 2"/>
          <p:cNvSpPr>
            <a:spLocks noGrp="1"/>
          </p:cNvSpPr>
          <p:nvPr>
            <p:ph idx="1"/>
          </p:nvPr>
        </p:nvSpPr>
        <p:spPr>
          <a:xfrm>
            <a:off x="457200" y="1417638"/>
            <a:ext cx="4191000" cy="4708525"/>
          </a:xfrm>
        </p:spPr>
        <p:txBody>
          <a:bodyPr>
            <a:normAutofit fontScale="77500" lnSpcReduction="20000"/>
          </a:bodyPr>
          <a:lstStyle/>
          <a:p>
            <a:r>
              <a:rPr lang="en-US" dirty="0"/>
              <a:t>What is the difference between Sigmoid and </a:t>
            </a:r>
            <a:r>
              <a:rPr lang="en-US" dirty="0" err="1"/>
              <a:t>Tanh</a:t>
            </a:r>
            <a:r>
              <a:rPr lang="en-US" dirty="0"/>
              <a:t> activation function?</a:t>
            </a:r>
          </a:p>
          <a:p>
            <a:pPr lvl="1"/>
            <a:r>
              <a:rPr lang="en-US" dirty="0">
                <a:solidFill>
                  <a:srgbClr val="FF0000"/>
                </a:solidFill>
              </a:rPr>
              <a:t>Answer: See these curves</a:t>
            </a:r>
          </a:p>
          <a:p>
            <a:r>
              <a:rPr lang="en-US" dirty="0"/>
              <a:t>Under what situation you will use Sigmoid activation function?</a:t>
            </a:r>
          </a:p>
          <a:p>
            <a:pPr lvl="1"/>
            <a:r>
              <a:rPr lang="en-US" dirty="0">
                <a:solidFill>
                  <a:srgbClr val="FF0000"/>
                </a:solidFill>
              </a:rPr>
              <a:t>Answer: If the required output is between 0 to +1</a:t>
            </a:r>
          </a:p>
          <a:p>
            <a:r>
              <a:rPr lang="en-US" dirty="0"/>
              <a:t>Under what situation you will use </a:t>
            </a:r>
            <a:r>
              <a:rPr lang="en-US" dirty="0" err="1"/>
              <a:t>Tanh</a:t>
            </a:r>
            <a:r>
              <a:rPr lang="en-US" dirty="0"/>
              <a:t> activation function?</a:t>
            </a:r>
          </a:p>
          <a:p>
            <a:pPr lvl="1"/>
            <a:r>
              <a:rPr lang="en-US" dirty="0">
                <a:solidFill>
                  <a:srgbClr val="FF0000"/>
                </a:solidFill>
              </a:rPr>
              <a:t>Answer: If the required output is between -1 to +1</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47</a:t>
            </a:fld>
            <a:endParaRPr lang="en-US"/>
          </a:p>
        </p:txBody>
      </p:sp>
      <p:pic>
        <p:nvPicPr>
          <p:cNvPr id="6" name="Picture 4" descr="https://cdn-images-1.medium.com/max/1600/1*f9erByySVjTjohfFdNkJY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833091" cy="287965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V="1">
            <a:off x="4267200" y="2362200"/>
            <a:ext cx="990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886200" y="2550981"/>
            <a:ext cx="2205037" cy="14114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119562" y="3654349"/>
            <a:ext cx="1971675" cy="195103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18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Inside an LSTM cell:(iii) input(or ignore) gate</a:t>
            </a:r>
            <a:br>
              <a:rPr lang="en-US" sz="3200" dirty="0"/>
            </a:br>
            <a:r>
              <a:rPr lang="en-US" sz="1800" dirty="0">
                <a:solidFill>
                  <a:srgbClr val="FF0000"/>
                </a:solidFill>
              </a:rPr>
              <a:t>The ‘tanh’ block will output –</a:t>
            </a:r>
            <a:r>
              <a:rPr lang="en-US" sz="1800" dirty="0" err="1">
                <a:solidFill>
                  <a:srgbClr val="FF0000"/>
                </a:solidFill>
              </a:rPr>
              <a:t>ve</a:t>
            </a:r>
            <a:r>
              <a:rPr lang="en-US" sz="1800" dirty="0">
                <a:solidFill>
                  <a:srgbClr val="FF0000"/>
                </a:solidFill>
              </a:rPr>
              <a:t> value to remove some information in </a:t>
            </a:r>
            <a:r>
              <a:rPr lang="en-US" sz="1800" i="1" dirty="0">
                <a:solidFill>
                  <a:srgbClr val="FF0000"/>
                </a:solidFill>
              </a:rPr>
              <a:t>C</a:t>
            </a:r>
            <a:r>
              <a:rPr lang="en-US" sz="1800" i="1" baseline="-25000" dirty="0">
                <a:solidFill>
                  <a:srgbClr val="FF0000"/>
                </a:solidFill>
              </a:rPr>
              <a:t>t</a:t>
            </a:r>
            <a:endParaRPr lang="en-US" sz="3200" i="1" baseline="-25000" dirty="0">
              <a:solidFill>
                <a:srgbClr val="FF0000"/>
              </a:solidFill>
            </a:endParaRPr>
          </a:p>
        </p:txBody>
      </p:sp>
      <p:sp>
        <p:nvSpPr>
          <p:cNvPr id="3" name="Content Placeholder 2"/>
          <p:cNvSpPr>
            <a:spLocks noGrp="1"/>
          </p:cNvSpPr>
          <p:nvPr>
            <p:ph idx="1"/>
          </p:nvPr>
        </p:nvSpPr>
        <p:spPr>
          <a:xfrm>
            <a:off x="457200" y="1318417"/>
            <a:ext cx="8229600" cy="4525963"/>
          </a:xfrm>
        </p:spPr>
        <p:txBody>
          <a:bodyPr>
            <a:normAutofit/>
          </a:bodyPr>
          <a:lstStyle/>
          <a:p>
            <a:r>
              <a:rPr lang="en-US" sz="2400" dirty="0"/>
              <a:t>Decide what information to store in  the cell state</a:t>
            </a:r>
          </a:p>
          <a:p>
            <a:r>
              <a:rPr lang="en-US" sz="2400" dirty="0"/>
              <a:t>if </a:t>
            </a:r>
            <a:r>
              <a:rPr lang="en-US" sz="2400" i="1" dirty="0"/>
              <a:t>x</a:t>
            </a:r>
            <a:r>
              <a:rPr lang="en-US" sz="2400" dirty="0"/>
              <a:t> (</a:t>
            </a:r>
            <a:r>
              <a:rPr lang="en-US" sz="2400" i="1" dirty="0" err="1"/>
              <a:t>x</a:t>
            </a:r>
            <a:r>
              <a:rPr lang="en-US" sz="2400" i="1" baseline="-25000" dirty="0" err="1"/>
              <a:t>t</a:t>
            </a:r>
            <a:r>
              <a:rPr lang="en-US" sz="2400" dirty="0"/>
              <a:t>) and previous </a:t>
            </a:r>
            <a:r>
              <a:rPr lang="en-US" sz="2400" i="1" dirty="0"/>
              <a:t>h </a:t>
            </a:r>
            <a:r>
              <a:rPr lang="en-US" sz="2400" dirty="0"/>
              <a:t>(</a:t>
            </a:r>
            <a:r>
              <a:rPr lang="en-US" sz="2400" i="1" dirty="0"/>
              <a:t>h</a:t>
            </a:r>
            <a:r>
              <a:rPr lang="en-US" sz="2400" i="1" baseline="-25000" dirty="0"/>
              <a:t>t-1</a:t>
            </a:r>
            <a:r>
              <a:rPr lang="en-US" sz="2400" dirty="0"/>
              <a:t>) match, </a:t>
            </a:r>
            <a:r>
              <a:rPr lang="en-US" sz="2400" i="1" dirty="0" err="1"/>
              <a:t>x</a:t>
            </a:r>
            <a:r>
              <a:rPr lang="en-US" sz="2400" i="1" baseline="-25000" dirty="0" err="1"/>
              <a:t>t</a:t>
            </a:r>
            <a:r>
              <a:rPr lang="en-US" sz="2400" dirty="0"/>
              <a:t> and </a:t>
            </a:r>
            <a:r>
              <a:rPr lang="en-US" sz="2400" i="1" dirty="0"/>
              <a:t>h</a:t>
            </a:r>
            <a:r>
              <a:rPr lang="en-US" sz="2400" i="1" baseline="-25000" dirty="0"/>
              <a:t>t-1 </a:t>
            </a:r>
            <a:r>
              <a:rPr lang="en-US" sz="2400" dirty="0"/>
              <a:t>work out some output to be stored in </a:t>
            </a:r>
            <a:r>
              <a:rPr lang="en-US" sz="2400" i="1" dirty="0"/>
              <a:t>C</a:t>
            </a:r>
            <a:r>
              <a:rPr lang="en-US" sz="2400" i="1" baseline="-25000" dirty="0"/>
              <a:t>t</a:t>
            </a:r>
            <a:r>
              <a:rPr lang="en-US" sz="2400" dirty="0"/>
              <a:t> .</a:t>
            </a:r>
          </a:p>
          <a:p>
            <a:endParaRPr lang="en-US" sz="2400"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48</a:t>
            </a:fld>
            <a:endParaRPr lang="en-US"/>
          </a:p>
        </p:txBody>
      </p:sp>
      <p:pic>
        <p:nvPicPr>
          <p:cNvPr id="6146" name="Picture 2" descr="http://colah.github.io/posts/2015-08-Understanding-LSTMs/img/LSTM3-focus-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09" y="3373163"/>
            <a:ext cx="8263320" cy="25523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66800" y="5672185"/>
            <a:ext cx="6663120" cy="1200329"/>
          </a:xfrm>
          <a:prstGeom prst="rect">
            <a:avLst/>
          </a:prstGeom>
          <a:noFill/>
        </p:spPr>
        <p:txBody>
          <a:bodyPr wrap="square" rtlCol="0">
            <a:spAutoFit/>
          </a:bodyPr>
          <a:lstStyle/>
          <a:p>
            <a:r>
              <a:rPr lang="en-US" i="1" dirty="0"/>
              <a:t>“Next, a </a:t>
            </a:r>
            <a:r>
              <a:rPr lang="en-US" i="1" dirty="0" err="1"/>
              <a:t>tanh</a:t>
            </a:r>
            <a:r>
              <a:rPr lang="en-US" i="1" dirty="0"/>
              <a:t> layer creates a vector of new candidate values, ~C</a:t>
            </a:r>
            <a:r>
              <a:rPr lang="en-US" i="1" baseline="-25000" dirty="0"/>
              <a:t>t</a:t>
            </a:r>
            <a:r>
              <a:rPr lang="en-US" i="1" dirty="0"/>
              <a:t>, that could be added to the state. In the next step, we’ll combine these two to create an update to the state.”</a:t>
            </a:r>
          </a:p>
          <a:p>
            <a:r>
              <a:rPr lang="en-US" i="1" dirty="0">
                <a:hlinkClick r:id="rId3"/>
              </a:rPr>
              <a:t>http://colah.github.io/posts/2015-08-Understanding-LSTMs/</a:t>
            </a:r>
            <a:endParaRPr lang="en-US" i="1" dirty="0"/>
          </a:p>
        </p:txBody>
      </p:sp>
      <p:sp>
        <p:nvSpPr>
          <p:cNvPr id="8" name="TextBox 7"/>
          <p:cNvSpPr txBox="1"/>
          <p:nvPr/>
        </p:nvSpPr>
        <p:spPr>
          <a:xfrm>
            <a:off x="86409" y="2896722"/>
            <a:ext cx="2351991" cy="369332"/>
          </a:xfrm>
          <a:prstGeom prst="rect">
            <a:avLst/>
          </a:prstGeom>
          <a:noFill/>
          <a:ln>
            <a:solidFill>
              <a:schemeClr val="accent1"/>
            </a:solidFill>
          </a:ln>
        </p:spPr>
        <p:txBody>
          <a:bodyPr wrap="none" rtlCol="0">
            <a:spAutoFit/>
          </a:bodyPr>
          <a:lstStyle/>
          <a:p>
            <a:r>
              <a:rPr lang="en-US" dirty="0"/>
              <a:t>What to be kept/forget</a:t>
            </a:r>
          </a:p>
        </p:txBody>
      </p:sp>
      <p:cxnSp>
        <p:nvCxnSpPr>
          <p:cNvPr id="9" name="Straight Arrow Connector 8"/>
          <p:cNvCxnSpPr/>
          <p:nvPr/>
        </p:nvCxnSpPr>
        <p:spPr>
          <a:xfrm>
            <a:off x="1676400" y="3261861"/>
            <a:ext cx="0" cy="919703"/>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38400" y="2590800"/>
            <a:ext cx="5151860" cy="369332"/>
          </a:xfrm>
          <a:prstGeom prst="rect">
            <a:avLst/>
          </a:prstGeom>
          <a:noFill/>
          <a:ln>
            <a:solidFill>
              <a:schemeClr val="accent1"/>
            </a:solidFill>
          </a:ln>
        </p:spPr>
        <p:txBody>
          <a:bodyPr wrap="none" rtlCol="0">
            <a:spAutoFit/>
          </a:bodyPr>
          <a:lstStyle/>
          <a:p>
            <a:r>
              <a:rPr lang="en-US" dirty="0"/>
              <a:t>New information (in </a:t>
            </a:r>
            <a:r>
              <a:rPr lang="en-US" i="1" dirty="0" err="1"/>
              <a:t>x</a:t>
            </a:r>
            <a:r>
              <a:rPr lang="en-US" i="1" baseline="-25000" dirty="0" err="1"/>
              <a:t>t</a:t>
            </a:r>
            <a:r>
              <a:rPr lang="en-US" dirty="0"/>
              <a:t>) </a:t>
            </a:r>
            <a:r>
              <a:rPr lang="en-US" u="sng" dirty="0">
                <a:solidFill>
                  <a:srgbClr val="FF0000"/>
                </a:solidFill>
              </a:rPr>
              <a:t>added</a:t>
            </a:r>
            <a:r>
              <a:rPr lang="en-US" dirty="0"/>
              <a:t> to become the state </a:t>
            </a:r>
            <a:r>
              <a:rPr lang="en-US" i="1" dirty="0"/>
              <a:t>C</a:t>
            </a:r>
            <a:r>
              <a:rPr lang="en-US" i="1" baseline="-25000" dirty="0"/>
              <a:t>t</a:t>
            </a:r>
          </a:p>
        </p:txBody>
      </p:sp>
      <p:cxnSp>
        <p:nvCxnSpPr>
          <p:cNvPr id="14" name="Straight Arrow Connector 13"/>
          <p:cNvCxnSpPr/>
          <p:nvPr/>
        </p:nvCxnSpPr>
        <p:spPr>
          <a:xfrm flipH="1">
            <a:off x="2590800" y="2960132"/>
            <a:ext cx="76200" cy="1221432"/>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80790" y="2981235"/>
            <a:ext cx="4963210" cy="1200329"/>
          </a:xfrm>
          <a:prstGeom prst="rect">
            <a:avLst/>
          </a:prstGeom>
          <a:noFill/>
          <a:ln>
            <a:solidFill>
              <a:schemeClr val="accent1">
                <a:shade val="95000"/>
                <a:satMod val="105000"/>
              </a:schemeClr>
            </a:solidFill>
          </a:ln>
        </p:spPr>
        <p:txBody>
          <a:bodyPr wrap="square" rtlCol="0">
            <a:spAutoFit/>
          </a:bodyPr>
          <a:lstStyle/>
          <a:p>
            <a:r>
              <a:rPr lang="en-US" dirty="0"/>
              <a:t>“</a:t>
            </a:r>
            <a:r>
              <a:rPr lang="en-US" i="1" dirty="0"/>
              <a:t>For the language model example ..</a:t>
            </a:r>
            <a:endParaRPr lang="en-US" dirty="0"/>
          </a:p>
          <a:p>
            <a:r>
              <a:rPr lang="en-US" i="1" dirty="0"/>
              <a:t>In the example of our language model, we’d want to add the gender of the new subject to the cell state, to replace the old one we’re forgetting.”</a:t>
            </a:r>
          </a:p>
        </p:txBody>
      </p:sp>
      <p:cxnSp>
        <p:nvCxnSpPr>
          <p:cNvPr id="15" name="Straight Arrow Connector 14"/>
          <p:cNvCxnSpPr/>
          <p:nvPr/>
        </p:nvCxnSpPr>
        <p:spPr>
          <a:xfrm flipH="1">
            <a:off x="2133600" y="2896722"/>
            <a:ext cx="2667000" cy="121807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64149" y="5117068"/>
            <a:ext cx="4097788" cy="646331"/>
          </a:xfrm>
          <a:prstGeom prst="rect">
            <a:avLst/>
          </a:prstGeom>
          <a:noFill/>
          <a:ln>
            <a:solidFill>
              <a:schemeClr val="accent1">
                <a:shade val="95000"/>
                <a:satMod val="105000"/>
              </a:schemeClr>
            </a:solidFill>
          </a:ln>
        </p:spPr>
        <p:txBody>
          <a:bodyPr wrap="none" rtlCol="0">
            <a:spAutoFit/>
          </a:bodyPr>
          <a:lstStyle/>
          <a:p>
            <a:r>
              <a:rPr lang="en-US" dirty="0">
                <a:solidFill>
                  <a:srgbClr val="FF0000"/>
                </a:solidFill>
              </a:rPr>
              <a:t>Since </a:t>
            </a:r>
            <a:r>
              <a:rPr lang="en-US" i="1" dirty="0">
                <a:solidFill>
                  <a:srgbClr val="FF0000"/>
                </a:solidFill>
              </a:rPr>
              <a:t>i</a:t>
            </a:r>
            <a:r>
              <a:rPr lang="en-US" dirty="0">
                <a:solidFill>
                  <a:srgbClr val="FF0000"/>
                </a:solidFill>
              </a:rPr>
              <a:t> ranges from 0 to 1, so use sigmoid;</a:t>
            </a:r>
          </a:p>
          <a:p>
            <a:r>
              <a:rPr lang="en-US" i="1" baseline="30000" dirty="0">
                <a:solidFill>
                  <a:srgbClr val="FF0000"/>
                </a:solidFill>
              </a:rPr>
              <a:t>~</a:t>
            </a:r>
            <a:r>
              <a:rPr lang="en-US" i="1" dirty="0">
                <a:solidFill>
                  <a:srgbClr val="FF0000"/>
                </a:solidFill>
              </a:rPr>
              <a:t>C</a:t>
            </a:r>
            <a:r>
              <a:rPr lang="en-US" i="1" baseline="-25000" dirty="0">
                <a:solidFill>
                  <a:srgbClr val="FF0000"/>
                </a:solidFill>
              </a:rPr>
              <a:t>t</a:t>
            </a:r>
            <a:r>
              <a:rPr lang="en-US" dirty="0">
                <a:solidFill>
                  <a:srgbClr val="FF0000"/>
                </a:solidFill>
              </a:rPr>
              <a:t> ranges from -1 to 1, so use tanh</a:t>
            </a:r>
          </a:p>
        </p:txBody>
      </p:sp>
    </p:spTree>
    <p:extLst>
      <p:ext uri="{BB962C8B-B14F-4D97-AF65-F5344CB8AC3E}">
        <p14:creationId xmlns:p14="http://schemas.microsoft.com/office/powerpoint/2010/main" val="15279699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Inside an LSTM cell:(iv) update the old cell state</a:t>
            </a:r>
            <a:endParaRPr lang="en-US" sz="3600" i="1" dirty="0"/>
          </a:p>
        </p:txBody>
      </p:sp>
      <p:sp>
        <p:nvSpPr>
          <p:cNvPr id="3" name="Content Placeholder 2"/>
          <p:cNvSpPr>
            <a:spLocks noGrp="1"/>
          </p:cNvSpPr>
          <p:nvPr>
            <p:ph idx="1"/>
          </p:nvPr>
        </p:nvSpPr>
        <p:spPr/>
        <p:txBody>
          <a:bodyPr/>
          <a:lstStyle/>
          <a:p>
            <a:r>
              <a:rPr lang="en-US" dirty="0"/>
              <a:t> </a:t>
            </a:r>
            <a:r>
              <a:rPr lang="en-US" i="1" dirty="0"/>
              <a:t>C</a:t>
            </a:r>
            <a:r>
              <a:rPr lang="en-US" i="1" baseline="-25000" dirty="0"/>
              <a:t>t-1</a:t>
            </a:r>
            <a:r>
              <a:rPr lang="en-US" dirty="0"/>
              <a:t> </a:t>
            </a:r>
            <a:r>
              <a:rPr lang="en-US" dirty="0">
                <a:sym typeface="Wingdings" panose="05000000000000000000" pitchFamily="2" charset="2"/>
              </a:rPr>
              <a:t> </a:t>
            </a:r>
            <a:r>
              <a:rPr lang="en-US" i="1" dirty="0">
                <a:sym typeface="Wingdings" panose="05000000000000000000" pitchFamily="2" charset="2"/>
              </a:rPr>
              <a:t>C</a:t>
            </a:r>
            <a:r>
              <a:rPr lang="en-US" i="1" baseline="-25000" dirty="0">
                <a:sym typeface="Wingdings" panose="05000000000000000000" pitchFamily="2" charset="2"/>
              </a:rPr>
              <a:t>t</a:t>
            </a:r>
            <a:endParaRPr lang="en-US" i="1" baseline="-25000"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49</a:t>
            </a:fld>
            <a:endParaRPr lang="en-US"/>
          </a:p>
        </p:txBody>
      </p:sp>
      <p:pic>
        <p:nvPicPr>
          <p:cNvPr id="7170" name="Picture 2" descr="http://colah.github.io/posts/2015-08-Understanding-LSTMs/img/LSTM3-focus-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112" y="2971800"/>
            <a:ext cx="7066008" cy="21824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95600" y="1524000"/>
            <a:ext cx="6248400" cy="1754326"/>
          </a:xfrm>
          <a:prstGeom prst="rect">
            <a:avLst/>
          </a:prstGeom>
          <a:noFill/>
        </p:spPr>
        <p:txBody>
          <a:bodyPr wrap="square" rtlCol="0">
            <a:spAutoFit/>
          </a:bodyPr>
          <a:lstStyle/>
          <a:p>
            <a:r>
              <a:rPr lang="en-US" i="1" dirty="0"/>
              <a:t>“We multiply the old state by </a:t>
            </a:r>
            <a:r>
              <a:rPr lang="en-US" i="1" dirty="0" err="1"/>
              <a:t>f</a:t>
            </a:r>
            <a:r>
              <a:rPr lang="en-US" i="1" baseline="-25000" dirty="0" err="1"/>
              <a:t>t</a:t>
            </a:r>
            <a:r>
              <a:rPr lang="en-US" i="1" dirty="0"/>
              <a:t>, forgetting the things we decided to forget earlier. Then we add i</a:t>
            </a:r>
            <a:r>
              <a:rPr lang="en-US" i="1" baseline="-25000" dirty="0"/>
              <a:t>t</a:t>
            </a:r>
            <a:r>
              <a:rPr lang="en-US" i="1" dirty="0"/>
              <a:t> ∗ ~C</a:t>
            </a:r>
            <a:r>
              <a:rPr lang="en-US" i="1" baseline="-25000" dirty="0"/>
              <a:t>t</a:t>
            </a:r>
            <a:r>
              <a:rPr lang="en-US" i="1" dirty="0"/>
              <a:t>. This is the new candidate values, scaled by how much we decided to update each state value.”</a:t>
            </a:r>
          </a:p>
          <a:p>
            <a:r>
              <a:rPr lang="en-US" i="1" dirty="0">
                <a:hlinkClick r:id="rId3"/>
              </a:rPr>
              <a:t>http://colah.github.io/posts/2015-08-Understanding-LSTMs/</a:t>
            </a:r>
            <a:endParaRPr lang="en-US" i="1" dirty="0"/>
          </a:p>
          <a:p>
            <a:endParaRPr lang="en-US" i="1" dirty="0"/>
          </a:p>
        </p:txBody>
      </p:sp>
      <p:sp>
        <p:nvSpPr>
          <p:cNvPr id="7" name="TextBox 6"/>
          <p:cNvSpPr txBox="1"/>
          <p:nvPr/>
        </p:nvSpPr>
        <p:spPr>
          <a:xfrm>
            <a:off x="3657600" y="4953000"/>
            <a:ext cx="5257800" cy="1200329"/>
          </a:xfrm>
          <a:prstGeom prst="rect">
            <a:avLst/>
          </a:prstGeom>
          <a:noFill/>
        </p:spPr>
        <p:txBody>
          <a:bodyPr wrap="square" rtlCol="0">
            <a:spAutoFit/>
          </a:bodyPr>
          <a:lstStyle/>
          <a:p>
            <a:r>
              <a:rPr lang="en-US" i="1" dirty="0"/>
              <a:t>“For the language model example.. this is where we’d actually drop the information about the old subject’s gender and add the new information, as we decided in the previous steps.”</a:t>
            </a:r>
          </a:p>
        </p:txBody>
      </p:sp>
      <p:sp>
        <p:nvSpPr>
          <p:cNvPr id="10" name="Freeform 9"/>
          <p:cNvSpPr/>
          <p:nvPr/>
        </p:nvSpPr>
        <p:spPr>
          <a:xfrm>
            <a:off x="2055628" y="3037917"/>
            <a:ext cx="3452037" cy="796892"/>
          </a:xfrm>
          <a:custGeom>
            <a:avLst/>
            <a:gdLst>
              <a:gd name="connsiteX0" fmla="*/ 3452037 w 3452037"/>
              <a:gd name="connsiteY0" fmla="*/ 796892 h 796892"/>
              <a:gd name="connsiteX1" fmla="*/ 978195 w 3452037"/>
              <a:gd name="connsiteY1" fmla="*/ 2995 h 796892"/>
              <a:gd name="connsiteX2" fmla="*/ 0 w 3452037"/>
              <a:gd name="connsiteY2" fmla="*/ 577153 h 796892"/>
            </a:gdLst>
            <a:ahLst/>
            <a:cxnLst>
              <a:cxn ang="0">
                <a:pos x="connsiteX0" y="connsiteY0"/>
              </a:cxn>
              <a:cxn ang="0">
                <a:pos x="connsiteX1" y="connsiteY1"/>
              </a:cxn>
              <a:cxn ang="0">
                <a:pos x="connsiteX2" y="connsiteY2"/>
              </a:cxn>
            </a:cxnLst>
            <a:rect l="l" t="t" r="r" b="b"/>
            <a:pathLst>
              <a:path w="3452037" h="796892">
                <a:moveTo>
                  <a:pt x="3452037" y="796892"/>
                </a:moveTo>
                <a:cubicBezTo>
                  <a:pt x="2502785" y="418255"/>
                  <a:pt x="1553534" y="39618"/>
                  <a:pt x="978195" y="2995"/>
                </a:cubicBezTo>
                <a:cubicBezTo>
                  <a:pt x="402856" y="-33628"/>
                  <a:pt x="201428" y="271762"/>
                  <a:pt x="0" y="577153"/>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2743200" y="3834809"/>
            <a:ext cx="4000500" cy="754996"/>
          </a:xfrm>
          <a:custGeom>
            <a:avLst/>
            <a:gdLst>
              <a:gd name="connsiteX0" fmla="*/ 3884428 w 3884428"/>
              <a:gd name="connsiteY0" fmla="*/ 559982 h 754996"/>
              <a:gd name="connsiteX1" fmla="*/ 1446028 w 3884428"/>
              <a:gd name="connsiteY1" fmla="*/ 723014 h 754996"/>
              <a:gd name="connsiteX2" fmla="*/ 0 w 3884428"/>
              <a:gd name="connsiteY2" fmla="*/ 0 h 754996"/>
            </a:gdLst>
            <a:ahLst/>
            <a:cxnLst>
              <a:cxn ang="0">
                <a:pos x="connsiteX0" y="connsiteY0"/>
              </a:cxn>
              <a:cxn ang="0">
                <a:pos x="connsiteX1" y="connsiteY1"/>
              </a:cxn>
              <a:cxn ang="0">
                <a:pos x="connsiteX2" y="connsiteY2"/>
              </a:cxn>
            </a:cxnLst>
            <a:rect l="l" t="t" r="r" b="b"/>
            <a:pathLst>
              <a:path w="3884428" h="754996">
                <a:moveTo>
                  <a:pt x="3884428" y="559982"/>
                </a:moveTo>
                <a:cubicBezTo>
                  <a:pt x="2988930" y="688163"/>
                  <a:pt x="2093433" y="816344"/>
                  <a:pt x="1446028" y="723014"/>
                </a:cubicBezTo>
                <a:cubicBezTo>
                  <a:pt x="798623" y="629684"/>
                  <a:pt x="399311" y="314842"/>
                  <a:pt x="0"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16200000">
            <a:off x="5393365" y="3659158"/>
            <a:ext cx="228600" cy="6078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16200000" flipH="1">
            <a:off x="6686149" y="3981851"/>
            <a:ext cx="115102"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027277" y="4497830"/>
            <a:ext cx="4118645" cy="646331"/>
          </a:xfrm>
          <a:prstGeom prst="rect">
            <a:avLst/>
          </a:prstGeom>
          <a:noFill/>
        </p:spPr>
        <p:txBody>
          <a:bodyPr wrap="square" rtlCol="0">
            <a:spAutoFit/>
          </a:bodyPr>
          <a:lstStyle/>
          <a:p>
            <a:r>
              <a:rPr lang="en-US" dirty="0">
                <a:solidFill>
                  <a:srgbClr val="FF0000"/>
                </a:solidFill>
              </a:rPr>
              <a:t>These (x)  or (*) here are element-wise or </a:t>
            </a:r>
            <a:r>
              <a:rPr lang="en-US" dirty="0" err="1">
                <a:solidFill>
                  <a:srgbClr val="FF0000"/>
                </a:solidFill>
              </a:rPr>
              <a:t>Hadamard</a:t>
            </a:r>
            <a:r>
              <a:rPr lang="en-US" dirty="0">
                <a:solidFill>
                  <a:srgbClr val="FF0000"/>
                </a:solidFill>
              </a:rPr>
              <a:t> multiplications</a:t>
            </a:r>
          </a:p>
        </p:txBody>
      </p:sp>
      <p:sp>
        <p:nvSpPr>
          <p:cNvPr id="9" name="TextBox 8"/>
          <p:cNvSpPr txBox="1"/>
          <p:nvPr/>
        </p:nvSpPr>
        <p:spPr>
          <a:xfrm>
            <a:off x="838200" y="6153329"/>
            <a:ext cx="6545510" cy="646331"/>
          </a:xfrm>
          <a:prstGeom prst="rect">
            <a:avLst/>
          </a:prstGeom>
          <a:noFill/>
        </p:spPr>
        <p:txBody>
          <a:bodyPr wrap="none" rtlCol="0">
            <a:spAutoFit/>
          </a:bodyPr>
          <a:lstStyle/>
          <a:p>
            <a:r>
              <a:rPr lang="en-US" dirty="0">
                <a:hlinkClick r:id="rId4"/>
              </a:rPr>
              <a:t>See https://en.m.wikipedia.org/wiki/Hadamard_product_(matrices)</a:t>
            </a:r>
            <a:endParaRPr lang="en-US" dirty="0"/>
          </a:p>
          <a:p>
            <a:endParaRPr lang="en-US" dirty="0"/>
          </a:p>
        </p:txBody>
      </p:sp>
      <p:cxnSp>
        <p:nvCxnSpPr>
          <p:cNvPr id="15" name="Straight Connector 14"/>
          <p:cNvCxnSpPr/>
          <p:nvPr/>
        </p:nvCxnSpPr>
        <p:spPr>
          <a:xfrm flipH="1" flipV="1">
            <a:off x="5525280" y="4266830"/>
            <a:ext cx="951720" cy="267829"/>
          </a:xfrm>
          <a:prstGeom prst="line">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477000" y="4266830"/>
            <a:ext cx="152400" cy="267829"/>
          </a:xfrm>
          <a:prstGeom prst="line">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33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rgbClr val="C00000"/>
                </a:solidFill>
              </a:rPr>
            </a:br>
            <a:r>
              <a:rPr lang="en-US" dirty="0">
                <a:solidFill>
                  <a:srgbClr val="C00000"/>
                </a:solidFill>
              </a:rPr>
              <a:t>RNN </a:t>
            </a:r>
            <a:r>
              <a:rPr lang="en-US" u="sng" dirty="0">
                <a:hlinkClick r:id="rId2"/>
              </a:rPr>
              <a:t>Recurrent neural network</a:t>
            </a:r>
            <a:endParaRPr lang="en-US" dirty="0"/>
          </a:p>
        </p:txBody>
      </p:sp>
      <p:sp>
        <p:nvSpPr>
          <p:cNvPr id="3" name="Content Placeholder 2"/>
          <p:cNvSpPr>
            <a:spLocks noGrp="1"/>
          </p:cNvSpPr>
          <p:nvPr>
            <p:ph idx="1"/>
          </p:nvPr>
        </p:nvSpPr>
        <p:spPr/>
        <p:txBody>
          <a:bodyPr>
            <a:normAutofit fontScale="92500"/>
          </a:bodyPr>
          <a:lstStyle/>
          <a:p>
            <a:endParaRPr lang="en-US" dirty="0">
              <a:hlinkClick r:id="rId3"/>
            </a:endParaRPr>
          </a:p>
          <a:p>
            <a:r>
              <a:rPr lang="en-US" dirty="0" err="1"/>
              <a:t>X</a:t>
            </a:r>
            <a:r>
              <a:rPr lang="en-US" baseline="-25000" dirty="0" err="1"/>
              <a:t>t</a:t>
            </a:r>
            <a:r>
              <a:rPr lang="en-US" dirty="0"/>
              <a:t>= input at time t</a:t>
            </a:r>
          </a:p>
          <a:p>
            <a:r>
              <a:rPr lang="en-US" dirty="0" err="1"/>
              <a:t>h</a:t>
            </a:r>
            <a:r>
              <a:rPr lang="en-US" baseline="-25000" dirty="0" err="1"/>
              <a:t>t</a:t>
            </a:r>
            <a:r>
              <a:rPr lang="en-US" dirty="0"/>
              <a:t>= output at time t</a:t>
            </a:r>
          </a:p>
          <a:p>
            <a:r>
              <a:rPr lang="en-US" dirty="0"/>
              <a:t>A=neural network</a:t>
            </a:r>
          </a:p>
          <a:p>
            <a:r>
              <a:rPr lang="en-US" dirty="0"/>
              <a:t>The loop allows information to pass from </a:t>
            </a:r>
            <a:r>
              <a:rPr lang="en-US" i="1" dirty="0"/>
              <a:t>t</a:t>
            </a:r>
            <a:r>
              <a:rPr lang="en-US" dirty="0"/>
              <a:t> to </a:t>
            </a:r>
            <a:r>
              <a:rPr lang="en-US" i="1" dirty="0"/>
              <a:t>t+1</a:t>
            </a:r>
          </a:p>
          <a:p>
            <a:r>
              <a:rPr lang="en-US" dirty="0"/>
              <a:t>reference:</a:t>
            </a:r>
          </a:p>
          <a:p>
            <a:r>
              <a:rPr lang="en-US" dirty="0">
                <a:hlinkClick r:id="rId4"/>
              </a:rPr>
              <a:t>http://colah.github.io/posts/2015-08-Understanding-LSTMs/</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5</a:t>
            </a:fld>
            <a:endParaRPr lang="en-US"/>
          </a:p>
        </p:txBody>
      </p:sp>
      <p:pic>
        <p:nvPicPr>
          <p:cNvPr id="1026" name="Picture 2" descr="http://colah.github.io/posts/2015-08-Understanding-LSTMs/img/RNN-roll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0" y="1935036"/>
            <a:ext cx="1241959" cy="192801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V="1">
            <a:off x="2209800" y="2899045"/>
            <a:ext cx="4648200" cy="96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519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Inside an LSTM cell:(v) : output layer</a:t>
            </a:r>
          </a:p>
        </p:txBody>
      </p:sp>
      <p:sp>
        <p:nvSpPr>
          <p:cNvPr id="3" name="Content Placeholder 2"/>
          <p:cNvSpPr>
            <a:spLocks noGrp="1"/>
          </p:cNvSpPr>
          <p:nvPr>
            <p:ph idx="1"/>
          </p:nvPr>
        </p:nvSpPr>
        <p:spPr>
          <a:xfrm>
            <a:off x="457200" y="1600200"/>
            <a:ext cx="3429000" cy="4525963"/>
          </a:xfrm>
        </p:spPr>
        <p:txBody>
          <a:bodyPr/>
          <a:lstStyle/>
          <a:p>
            <a:r>
              <a:rPr lang="en-US" dirty="0"/>
              <a:t>Decide what to output (</a:t>
            </a:r>
            <a:r>
              <a:rPr lang="en-US" i="1" dirty="0" err="1"/>
              <a:t>h</a:t>
            </a:r>
            <a:r>
              <a:rPr lang="en-US" i="1" baseline="-25000" dirty="0" err="1"/>
              <a:t>t</a:t>
            </a:r>
            <a:r>
              <a:rPr lang="en-US" dirty="0"/>
              <a:t>).</a:t>
            </a:r>
          </a:p>
        </p:txBody>
      </p:sp>
      <p:sp>
        <p:nvSpPr>
          <p:cNvPr id="4" name="Footer Placeholder 3"/>
          <p:cNvSpPr>
            <a:spLocks noGrp="1"/>
          </p:cNvSpPr>
          <p:nvPr>
            <p:ph type="ftr" sz="quarter" idx="11"/>
          </p:nvPr>
        </p:nvSpPr>
        <p:spPr>
          <a:xfrm>
            <a:off x="1676400" y="6324600"/>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50</a:t>
            </a:fld>
            <a:endParaRPr lang="en-US"/>
          </a:p>
        </p:txBody>
      </p:sp>
      <p:pic>
        <p:nvPicPr>
          <p:cNvPr id="8196" name="Picture 4" descr="http://colah.github.io/posts/2015-08-Understanding-LSTMs/img/LSTM3-focus-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74" y="2925293"/>
            <a:ext cx="7399450" cy="22854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72000" y="4549676"/>
            <a:ext cx="4343399" cy="2308324"/>
          </a:xfrm>
          <a:prstGeom prst="rect">
            <a:avLst/>
          </a:prstGeom>
          <a:noFill/>
          <a:ln>
            <a:solidFill>
              <a:schemeClr val="accent1">
                <a:shade val="95000"/>
                <a:satMod val="105000"/>
              </a:schemeClr>
            </a:solidFill>
          </a:ln>
        </p:spPr>
        <p:txBody>
          <a:bodyPr wrap="square" rtlCol="0">
            <a:spAutoFit/>
          </a:bodyPr>
          <a:lstStyle/>
          <a:p>
            <a:r>
              <a:rPr lang="en-US" i="1" dirty="0"/>
              <a:t>“For the language model example, since it just saw a subject, it might want to output information relevant to a verb, in case that’s what is coming next. For example, it might output whether the subject is singular or plural, so that we know what form a verb should be conjugated into if that’s what follows next.”</a:t>
            </a:r>
          </a:p>
        </p:txBody>
      </p:sp>
      <p:sp>
        <p:nvSpPr>
          <p:cNvPr id="7" name="TextBox 6"/>
          <p:cNvSpPr txBox="1"/>
          <p:nvPr/>
        </p:nvSpPr>
        <p:spPr>
          <a:xfrm>
            <a:off x="3958701" y="1143000"/>
            <a:ext cx="5029200" cy="2585323"/>
          </a:xfrm>
          <a:prstGeom prst="rect">
            <a:avLst/>
          </a:prstGeom>
          <a:noFill/>
          <a:ln>
            <a:solidFill>
              <a:schemeClr val="accent1">
                <a:shade val="95000"/>
                <a:satMod val="105000"/>
              </a:schemeClr>
            </a:solidFill>
          </a:ln>
        </p:spPr>
        <p:txBody>
          <a:bodyPr wrap="square" rtlCol="0">
            <a:spAutoFit/>
          </a:bodyPr>
          <a:lstStyle/>
          <a:p>
            <a:r>
              <a:rPr lang="en-US" i="1" dirty="0"/>
              <a:t>“Finally, we need to decide what we’re going to output. This output will be based on our cell state, but will be a filtered version. First, we run a sigmoid layer which decides what parts of the cell state we’re going to output. Then, we put the cell state through </a:t>
            </a:r>
            <a:r>
              <a:rPr lang="en-US" i="1" dirty="0" err="1"/>
              <a:t>tanh</a:t>
            </a:r>
            <a:r>
              <a:rPr lang="en-US" i="1" dirty="0"/>
              <a:t> (to push the values to be between −1 and 1) and multiply it by the output of the sigmoid gate, so that we only output the parts we decided to.”</a:t>
            </a:r>
          </a:p>
        </p:txBody>
      </p:sp>
      <p:cxnSp>
        <p:nvCxnSpPr>
          <p:cNvPr id="9" name="Straight Arrow Connector 8"/>
          <p:cNvCxnSpPr/>
          <p:nvPr/>
        </p:nvCxnSpPr>
        <p:spPr>
          <a:xfrm>
            <a:off x="2590800" y="4343400"/>
            <a:ext cx="0"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5675" y="5894685"/>
            <a:ext cx="3972049" cy="461665"/>
          </a:xfrm>
          <a:prstGeom prst="rect">
            <a:avLst/>
          </a:prstGeom>
          <a:noFill/>
        </p:spPr>
        <p:txBody>
          <a:bodyPr wrap="none" rtlCol="0">
            <a:spAutoFit/>
          </a:bodyPr>
          <a:lstStyle/>
          <a:p>
            <a:r>
              <a:rPr lang="en-US" sz="1200" dirty="0">
                <a:hlinkClick r:id="rId4"/>
              </a:rPr>
              <a:t>http://colah.github.io/posts/2015-08-Understanding-LSTMs/</a:t>
            </a:r>
            <a:endParaRPr lang="en-US" sz="1200" dirty="0"/>
          </a:p>
          <a:p>
            <a:endParaRPr lang="en-US" sz="1200" dirty="0"/>
          </a:p>
        </p:txBody>
      </p:sp>
      <p:sp>
        <p:nvSpPr>
          <p:cNvPr id="12" name="TextBox 11"/>
          <p:cNvSpPr txBox="1"/>
          <p:nvPr/>
        </p:nvSpPr>
        <p:spPr>
          <a:xfrm>
            <a:off x="7095106" y="3773269"/>
            <a:ext cx="2048894" cy="646331"/>
          </a:xfrm>
          <a:prstGeom prst="rect">
            <a:avLst/>
          </a:prstGeom>
          <a:noFill/>
          <a:ln>
            <a:solidFill>
              <a:schemeClr val="accent1">
                <a:shade val="95000"/>
                <a:satMod val="105000"/>
              </a:schemeClr>
            </a:solidFill>
          </a:ln>
        </p:spPr>
        <p:txBody>
          <a:bodyPr wrap="square" rtlCol="0">
            <a:spAutoFit/>
          </a:bodyPr>
          <a:lstStyle/>
          <a:p>
            <a:r>
              <a:rPr lang="en-US" i="1" dirty="0">
                <a:solidFill>
                  <a:srgbClr val="FF0000"/>
                </a:solidFill>
              </a:rPr>
              <a:t>h</a:t>
            </a:r>
            <a:r>
              <a:rPr lang="en-US" dirty="0">
                <a:solidFill>
                  <a:srgbClr val="FF0000"/>
                </a:solidFill>
              </a:rPr>
              <a:t> ranges from -1 to 1, so use </a:t>
            </a:r>
            <a:r>
              <a:rPr lang="en-US" dirty="0" err="1">
                <a:solidFill>
                  <a:srgbClr val="FF0000"/>
                </a:solidFill>
              </a:rPr>
              <a:t>tanh</a:t>
            </a:r>
            <a:endParaRPr lang="en-US" dirty="0">
              <a:solidFill>
                <a:srgbClr val="FF0000"/>
              </a:solidFill>
            </a:endParaRPr>
          </a:p>
        </p:txBody>
      </p:sp>
      <p:sp>
        <p:nvSpPr>
          <p:cNvPr id="8" name="Rectangle 7"/>
          <p:cNvSpPr/>
          <p:nvPr/>
        </p:nvSpPr>
        <p:spPr>
          <a:xfrm>
            <a:off x="152400" y="5223301"/>
            <a:ext cx="4572000" cy="646331"/>
          </a:xfrm>
          <a:prstGeom prst="rect">
            <a:avLst/>
          </a:prstGeom>
        </p:spPr>
        <p:txBody>
          <a:bodyPr>
            <a:spAutoFit/>
          </a:bodyPr>
          <a:lstStyle/>
          <a:p>
            <a:r>
              <a:rPr lang="en-US" dirty="0">
                <a:solidFill>
                  <a:srgbClr val="FF0000"/>
                </a:solidFill>
              </a:rPr>
              <a:t>These (x)  are element-wise or </a:t>
            </a:r>
            <a:r>
              <a:rPr lang="en-US" dirty="0" err="1">
                <a:solidFill>
                  <a:srgbClr val="FF0000"/>
                </a:solidFill>
              </a:rPr>
              <a:t>hadamard</a:t>
            </a:r>
            <a:r>
              <a:rPr lang="en-US" dirty="0">
                <a:solidFill>
                  <a:srgbClr val="FF0000"/>
                </a:solidFill>
              </a:rPr>
              <a:t> multiplications</a:t>
            </a:r>
          </a:p>
        </p:txBody>
      </p:sp>
      <p:cxnSp>
        <p:nvCxnSpPr>
          <p:cNvPr id="13" name="Straight Arrow Connector 12"/>
          <p:cNvCxnSpPr/>
          <p:nvPr/>
        </p:nvCxnSpPr>
        <p:spPr>
          <a:xfrm flipV="1">
            <a:off x="1066800" y="4267200"/>
            <a:ext cx="13716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9709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LSTM的圖片搜尋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7354" y="2171273"/>
            <a:ext cx="5783328" cy="44966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55300" y="228600"/>
            <a:ext cx="4959699" cy="304800"/>
          </a:xfrm>
        </p:spPr>
        <p:txBody>
          <a:bodyPr>
            <a:normAutofit fontScale="90000"/>
          </a:bodyPr>
          <a:lstStyle/>
          <a:p>
            <a:pPr algn="l"/>
            <a:r>
              <a:rPr lang="en-US" sz="2800" dirty="0"/>
              <a:t> </a:t>
            </a:r>
          </a:p>
        </p:txBody>
      </p:sp>
      <p:sp>
        <p:nvSpPr>
          <p:cNvPr id="3" name="Content Placeholder 2"/>
          <p:cNvSpPr>
            <a:spLocks noGrp="1"/>
          </p:cNvSpPr>
          <p:nvPr>
            <p:ph idx="1"/>
          </p:nvPr>
        </p:nvSpPr>
        <p:spPr>
          <a:xfrm>
            <a:off x="491221" y="1589378"/>
            <a:ext cx="8458200" cy="4795855"/>
          </a:xfrm>
        </p:spPr>
        <p:txBody>
          <a:bodyPr/>
          <a:lstStyle/>
          <a:p>
            <a:r>
              <a:rPr lang="en-US" dirty="0"/>
              <a:t> </a:t>
            </a:r>
          </a:p>
        </p:txBody>
      </p:sp>
      <p:sp>
        <p:nvSpPr>
          <p:cNvPr id="4" name="Footer Placeholder 3"/>
          <p:cNvSpPr>
            <a:spLocks noGrp="1"/>
          </p:cNvSpPr>
          <p:nvPr>
            <p:ph type="ftr" sz="quarter" idx="11"/>
          </p:nvPr>
        </p:nvSpPr>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51</a:t>
            </a:fld>
            <a:endParaRPr lang="en-US" dirty="0"/>
          </a:p>
        </p:txBody>
      </p:sp>
      <p:sp>
        <p:nvSpPr>
          <p:cNvPr id="6" name="TextBox 5"/>
          <p:cNvSpPr txBox="1"/>
          <p:nvPr/>
        </p:nvSpPr>
        <p:spPr>
          <a:xfrm>
            <a:off x="3850788" y="4118914"/>
            <a:ext cx="869533" cy="369332"/>
          </a:xfrm>
          <a:prstGeom prst="rect">
            <a:avLst/>
          </a:prstGeom>
          <a:noFill/>
        </p:spPr>
        <p:txBody>
          <a:bodyPr wrap="none" rtlCol="0">
            <a:spAutoFit/>
          </a:bodyPr>
          <a:lstStyle/>
          <a:p>
            <a:r>
              <a:rPr lang="en-US" i="1" dirty="0">
                <a:solidFill>
                  <a:srgbClr val="FF0000"/>
                </a:solidFill>
              </a:rPr>
              <a:t>U(mx1)</a:t>
            </a:r>
          </a:p>
        </p:txBody>
      </p:sp>
      <p:sp>
        <p:nvSpPr>
          <p:cNvPr id="9" name="TextBox 8"/>
          <p:cNvSpPr txBox="1"/>
          <p:nvPr/>
        </p:nvSpPr>
        <p:spPr>
          <a:xfrm>
            <a:off x="2607164" y="5847386"/>
            <a:ext cx="5514138" cy="523220"/>
          </a:xfrm>
          <a:prstGeom prst="rect">
            <a:avLst/>
          </a:prstGeom>
          <a:noFill/>
        </p:spPr>
        <p:txBody>
          <a:bodyPr wrap="none" rtlCol="0">
            <a:spAutoFit/>
          </a:bodyPr>
          <a:lstStyle/>
          <a:p>
            <a:r>
              <a:rPr lang="en-US" sz="2800" dirty="0">
                <a:solidFill>
                  <a:srgbClr val="FF0000"/>
                </a:solidFill>
              </a:rPr>
              <a:t>Size( </a:t>
            </a:r>
            <a:r>
              <a:rPr lang="en-US" sz="2800" i="1" dirty="0" err="1">
                <a:solidFill>
                  <a:srgbClr val="FF0000"/>
                </a:solidFill>
              </a:rPr>
              <a:t>X</a:t>
            </a:r>
            <a:r>
              <a:rPr lang="en-US" sz="2800" i="1" baseline="-25000" dirty="0" err="1">
                <a:solidFill>
                  <a:srgbClr val="FF0000"/>
                </a:solidFill>
              </a:rPr>
              <a:t>t</a:t>
            </a:r>
            <a:r>
              <a:rPr lang="en-US" sz="2800" i="1" baseline="-25000" dirty="0">
                <a:solidFill>
                  <a:srgbClr val="FF0000"/>
                </a:solidFill>
              </a:rPr>
              <a:t>(nx1)</a:t>
            </a:r>
            <a:r>
              <a:rPr lang="en-US" sz="2800" dirty="0">
                <a:solidFill>
                  <a:srgbClr val="FF0000"/>
                </a:solidFill>
              </a:rPr>
              <a:t> append </a:t>
            </a:r>
            <a:r>
              <a:rPr lang="en-US" sz="2800" i="1" dirty="0">
                <a:solidFill>
                  <a:srgbClr val="FF0000"/>
                </a:solidFill>
              </a:rPr>
              <a:t>h</a:t>
            </a:r>
            <a:r>
              <a:rPr lang="en-US" sz="2800" i="1" baseline="-25000" dirty="0">
                <a:solidFill>
                  <a:srgbClr val="FF0000"/>
                </a:solidFill>
              </a:rPr>
              <a:t>t-1(mx1)</a:t>
            </a:r>
            <a:r>
              <a:rPr lang="en-US" sz="2800" baseline="-25000" dirty="0">
                <a:solidFill>
                  <a:srgbClr val="FF0000"/>
                </a:solidFill>
              </a:rPr>
              <a:t> </a:t>
            </a:r>
            <a:r>
              <a:rPr lang="en-US" sz="2800" dirty="0">
                <a:solidFill>
                  <a:srgbClr val="FF0000"/>
                </a:solidFill>
              </a:rPr>
              <a:t>)=(</a:t>
            </a:r>
            <a:r>
              <a:rPr lang="en-US" sz="2800" i="1" dirty="0" err="1">
                <a:solidFill>
                  <a:srgbClr val="FF0000"/>
                </a:solidFill>
              </a:rPr>
              <a:t>n+m</a:t>
            </a:r>
            <a:r>
              <a:rPr lang="en-US" sz="2800" dirty="0">
                <a:solidFill>
                  <a:srgbClr val="FF0000"/>
                </a:solidFill>
              </a:rPr>
              <a:t>)x1</a:t>
            </a:r>
          </a:p>
        </p:txBody>
      </p:sp>
      <p:sp>
        <p:nvSpPr>
          <p:cNvPr id="7" name="TextBox 6"/>
          <p:cNvSpPr txBox="1"/>
          <p:nvPr/>
        </p:nvSpPr>
        <p:spPr>
          <a:xfrm>
            <a:off x="539110" y="5210570"/>
            <a:ext cx="1052789" cy="461665"/>
          </a:xfrm>
          <a:prstGeom prst="rect">
            <a:avLst/>
          </a:prstGeom>
          <a:noFill/>
        </p:spPr>
        <p:txBody>
          <a:bodyPr wrap="none" rtlCol="0">
            <a:spAutoFit/>
          </a:bodyPr>
          <a:lstStyle/>
          <a:p>
            <a:r>
              <a:rPr lang="en-US" sz="2400" i="1" dirty="0"/>
              <a:t>h</a:t>
            </a:r>
            <a:r>
              <a:rPr lang="en-US" sz="2400" i="1" baseline="-25000" dirty="0"/>
              <a:t>t-1(mx1)</a:t>
            </a:r>
          </a:p>
        </p:txBody>
      </p:sp>
      <p:sp>
        <p:nvSpPr>
          <p:cNvPr id="11" name="TextBox 10"/>
          <p:cNvSpPr txBox="1"/>
          <p:nvPr/>
        </p:nvSpPr>
        <p:spPr>
          <a:xfrm>
            <a:off x="381000" y="3410286"/>
            <a:ext cx="1057405" cy="461665"/>
          </a:xfrm>
          <a:prstGeom prst="rect">
            <a:avLst/>
          </a:prstGeom>
          <a:noFill/>
        </p:spPr>
        <p:txBody>
          <a:bodyPr wrap="none" rtlCol="0">
            <a:spAutoFit/>
          </a:bodyPr>
          <a:lstStyle/>
          <a:p>
            <a:r>
              <a:rPr lang="en-US" sz="2400" i="1" dirty="0"/>
              <a:t>C</a:t>
            </a:r>
            <a:r>
              <a:rPr lang="en-US" sz="2400" i="1" baseline="-25000" dirty="0"/>
              <a:t>t-1(mx1)</a:t>
            </a:r>
          </a:p>
        </p:txBody>
      </p:sp>
      <p:sp>
        <p:nvSpPr>
          <p:cNvPr id="13" name="TextBox 12"/>
          <p:cNvSpPr txBox="1"/>
          <p:nvPr/>
        </p:nvSpPr>
        <p:spPr>
          <a:xfrm>
            <a:off x="6697676" y="4597688"/>
            <a:ext cx="886076" cy="461665"/>
          </a:xfrm>
          <a:prstGeom prst="rect">
            <a:avLst/>
          </a:prstGeom>
          <a:noFill/>
        </p:spPr>
        <p:txBody>
          <a:bodyPr wrap="none" rtlCol="0">
            <a:spAutoFit/>
          </a:bodyPr>
          <a:lstStyle/>
          <a:p>
            <a:r>
              <a:rPr lang="en-US" sz="2400" i="1" dirty="0" err="1"/>
              <a:t>h</a:t>
            </a:r>
            <a:r>
              <a:rPr lang="en-US" sz="2400" i="1" baseline="-25000" dirty="0" err="1"/>
              <a:t>t</a:t>
            </a:r>
            <a:r>
              <a:rPr lang="en-US" sz="2400" i="1" baseline="-25000" dirty="0"/>
              <a:t>(mx1)</a:t>
            </a:r>
          </a:p>
        </p:txBody>
      </p:sp>
      <p:sp>
        <p:nvSpPr>
          <p:cNvPr id="14" name="TextBox 13"/>
          <p:cNvSpPr txBox="1"/>
          <p:nvPr/>
        </p:nvSpPr>
        <p:spPr>
          <a:xfrm>
            <a:off x="3022400" y="4197578"/>
            <a:ext cx="774956" cy="369332"/>
          </a:xfrm>
          <a:prstGeom prst="rect">
            <a:avLst/>
          </a:prstGeom>
          <a:noFill/>
        </p:spPr>
        <p:txBody>
          <a:bodyPr wrap="none" rtlCol="0">
            <a:spAutoFit/>
          </a:bodyPr>
          <a:lstStyle/>
          <a:p>
            <a:r>
              <a:rPr lang="en-US" i="1" dirty="0" err="1">
                <a:solidFill>
                  <a:srgbClr val="FF0000"/>
                </a:solidFill>
              </a:rPr>
              <a:t>i</a:t>
            </a:r>
            <a:r>
              <a:rPr lang="en-US" i="1" dirty="0">
                <a:solidFill>
                  <a:srgbClr val="FF0000"/>
                </a:solidFill>
              </a:rPr>
              <a:t>(mx1)</a:t>
            </a:r>
          </a:p>
        </p:txBody>
      </p:sp>
      <p:sp>
        <p:nvSpPr>
          <p:cNvPr id="15" name="TextBox 14"/>
          <p:cNvSpPr txBox="1"/>
          <p:nvPr/>
        </p:nvSpPr>
        <p:spPr>
          <a:xfrm>
            <a:off x="6612343" y="3483531"/>
            <a:ext cx="1295419" cy="523220"/>
          </a:xfrm>
          <a:prstGeom prst="rect">
            <a:avLst/>
          </a:prstGeom>
          <a:noFill/>
        </p:spPr>
        <p:txBody>
          <a:bodyPr wrap="none" rtlCol="0">
            <a:spAutoFit/>
          </a:bodyPr>
          <a:lstStyle/>
          <a:p>
            <a:r>
              <a:rPr lang="en-US" sz="2800" i="1" dirty="0"/>
              <a:t>C</a:t>
            </a:r>
            <a:r>
              <a:rPr lang="en-US" sz="2800" i="1" baseline="-25000" dirty="0"/>
              <a:t>t</a:t>
            </a:r>
            <a:r>
              <a:rPr lang="en-US" sz="2800" i="1" dirty="0"/>
              <a:t>(mx1)</a:t>
            </a:r>
          </a:p>
        </p:txBody>
      </p:sp>
      <p:sp>
        <p:nvSpPr>
          <p:cNvPr id="16" name="TextBox 15"/>
          <p:cNvSpPr txBox="1"/>
          <p:nvPr/>
        </p:nvSpPr>
        <p:spPr>
          <a:xfrm>
            <a:off x="4575591" y="4197578"/>
            <a:ext cx="891975" cy="369332"/>
          </a:xfrm>
          <a:prstGeom prst="rect">
            <a:avLst/>
          </a:prstGeom>
          <a:noFill/>
        </p:spPr>
        <p:txBody>
          <a:bodyPr wrap="none" rtlCol="0">
            <a:spAutoFit/>
          </a:bodyPr>
          <a:lstStyle/>
          <a:p>
            <a:r>
              <a:rPr lang="en-US" i="1" dirty="0" err="1">
                <a:solidFill>
                  <a:srgbClr val="FF0000"/>
                </a:solidFill>
              </a:rPr>
              <a:t>o</a:t>
            </a:r>
            <a:r>
              <a:rPr lang="en-US" i="1" baseline="-25000" dirty="0" err="1">
                <a:solidFill>
                  <a:srgbClr val="FF0000"/>
                </a:solidFill>
              </a:rPr>
              <a:t>t</a:t>
            </a:r>
            <a:r>
              <a:rPr lang="en-US" i="1" dirty="0">
                <a:solidFill>
                  <a:srgbClr val="FF0000"/>
                </a:solidFill>
              </a:rPr>
              <a:t>(mx1)</a:t>
            </a:r>
          </a:p>
        </p:txBody>
      </p:sp>
      <p:sp>
        <p:nvSpPr>
          <p:cNvPr id="10" name="TextBox 9"/>
          <p:cNvSpPr txBox="1"/>
          <p:nvPr/>
        </p:nvSpPr>
        <p:spPr>
          <a:xfrm>
            <a:off x="1634861" y="4274949"/>
            <a:ext cx="846194" cy="369332"/>
          </a:xfrm>
          <a:prstGeom prst="rect">
            <a:avLst/>
          </a:prstGeom>
          <a:noFill/>
        </p:spPr>
        <p:txBody>
          <a:bodyPr wrap="none" rtlCol="0">
            <a:spAutoFit/>
          </a:bodyPr>
          <a:lstStyle/>
          <a:p>
            <a:r>
              <a:rPr lang="en-US" i="1" dirty="0" err="1">
                <a:solidFill>
                  <a:srgbClr val="FF0000"/>
                </a:solidFill>
              </a:rPr>
              <a:t>f</a:t>
            </a:r>
            <a:r>
              <a:rPr lang="en-US" i="1" baseline="-25000" dirty="0" err="1">
                <a:solidFill>
                  <a:srgbClr val="FF0000"/>
                </a:solidFill>
              </a:rPr>
              <a:t>t</a:t>
            </a:r>
            <a:r>
              <a:rPr lang="en-US" dirty="0">
                <a:solidFill>
                  <a:srgbClr val="FF0000"/>
                </a:solidFill>
              </a:rPr>
              <a:t>(mx1)</a:t>
            </a:r>
          </a:p>
        </p:txBody>
      </p:sp>
      <p:sp>
        <p:nvSpPr>
          <p:cNvPr id="18" name="Oval 17"/>
          <p:cNvSpPr/>
          <p:nvPr/>
        </p:nvSpPr>
        <p:spPr>
          <a:xfrm>
            <a:off x="2095500" y="3131949"/>
            <a:ext cx="21717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561180" y="3251029"/>
            <a:ext cx="1240340" cy="369332"/>
          </a:xfrm>
          <a:prstGeom prst="rect">
            <a:avLst/>
          </a:prstGeom>
          <a:noFill/>
        </p:spPr>
        <p:txBody>
          <a:bodyPr wrap="none" rtlCol="0">
            <a:spAutoFit/>
          </a:bodyPr>
          <a:lstStyle/>
          <a:p>
            <a:r>
              <a:rPr lang="en-US" dirty="0"/>
              <a:t>Forget gate</a:t>
            </a:r>
          </a:p>
        </p:txBody>
      </p:sp>
      <p:graphicFrame>
        <p:nvGraphicFramePr>
          <p:cNvPr id="20" name="Object 19"/>
          <p:cNvGraphicFramePr>
            <a:graphicFrameLocks noChangeAspect="1"/>
          </p:cNvGraphicFramePr>
          <p:nvPr>
            <p:extLst>
              <p:ext uri="{D42A27DB-BD31-4B8C-83A1-F6EECF244321}">
                <p14:modId xmlns:p14="http://schemas.microsoft.com/office/powerpoint/2010/main" val="1237497746"/>
              </p:ext>
            </p:extLst>
          </p:nvPr>
        </p:nvGraphicFramePr>
        <p:xfrm>
          <a:off x="104775" y="11113"/>
          <a:ext cx="6781800" cy="1074737"/>
        </p:xfrm>
        <a:graphic>
          <a:graphicData uri="http://schemas.openxmlformats.org/presentationml/2006/ole">
            <mc:AlternateContent xmlns:mc="http://schemas.openxmlformats.org/markup-compatibility/2006">
              <mc:Choice xmlns:v="urn:schemas-microsoft-com:vml" Requires="v">
                <p:oleObj spid="_x0000_s5186" name="Equation" r:id="rId5" imgW="3047760" imgH="482400" progId="Equation.3">
                  <p:embed/>
                </p:oleObj>
              </mc:Choice>
              <mc:Fallback>
                <p:oleObj name="Equation" r:id="rId5" imgW="3047760" imgH="482400" progId="Equation.3">
                  <p:embed/>
                  <p:pic>
                    <p:nvPicPr>
                      <p:cNvPr id="0" name=""/>
                      <p:cNvPicPr/>
                      <p:nvPr/>
                    </p:nvPicPr>
                    <p:blipFill>
                      <a:blip r:embed="rId6"/>
                      <a:stretch>
                        <a:fillRect/>
                      </a:stretch>
                    </p:blipFill>
                    <p:spPr>
                      <a:xfrm>
                        <a:off x="104775" y="11113"/>
                        <a:ext cx="6781800" cy="1074737"/>
                      </a:xfrm>
                      <a:prstGeom prst="rect">
                        <a:avLst/>
                      </a:prstGeom>
                      <a:ln>
                        <a:solidFill>
                          <a:schemeClr val="accent1">
                            <a:shade val="50000"/>
                          </a:schemeClr>
                        </a:solidFill>
                      </a:ln>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2339711931"/>
              </p:ext>
            </p:extLst>
          </p:nvPr>
        </p:nvGraphicFramePr>
        <p:xfrm>
          <a:off x="1043085" y="2093267"/>
          <a:ext cx="6484937" cy="533400"/>
        </p:xfrm>
        <a:graphic>
          <a:graphicData uri="http://schemas.openxmlformats.org/presentationml/2006/ole">
            <mc:AlternateContent xmlns:mc="http://schemas.openxmlformats.org/markup-compatibility/2006">
              <mc:Choice xmlns:v="urn:schemas-microsoft-com:vml" Requires="v">
                <p:oleObj spid="_x0000_s5187" name="Equation" r:id="rId7" imgW="2933640" imgH="241200" progId="Equation.3">
                  <p:embed/>
                </p:oleObj>
              </mc:Choice>
              <mc:Fallback>
                <p:oleObj name="Equation" r:id="rId7" imgW="2933640" imgH="241200" progId="Equation.3">
                  <p:embed/>
                  <p:pic>
                    <p:nvPicPr>
                      <p:cNvPr id="0" name=""/>
                      <p:cNvPicPr/>
                      <p:nvPr/>
                    </p:nvPicPr>
                    <p:blipFill>
                      <a:blip r:embed="rId8"/>
                      <a:stretch>
                        <a:fillRect/>
                      </a:stretch>
                    </p:blipFill>
                    <p:spPr>
                      <a:xfrm>
                        <a:off x="1043085" y="2093267"/>
                        <a:ext cx="6484937" cy="533400"/>
                      </a:xfrm>
                      <a:prstGeom prst="rect">
                        <a:avLst/>
                      </a:prstGeom>
                      <a:solidFill>
                        <a:schemeClr val="bg1"/>
                      </a:solidFill>
                      <a:ln>
                        <a:solidFill>
                          <a:schemeClr val="accent1">
                            <a:shade val="50000"/>
                          </a:schemeClr>
                        </a:solidFill>
                      </a:ln>
                    </p:spPr>
                  </p:pic>
                </p:oleObj>
              </mc:Fallback>
            </mc:AlternateContent>
          </a:graphicData>
        </a:graphic>
      </p:graphicFrame>
      <p:cxnSp>
        <p:nvCxnSpPr>
          <p:cNvPr id="27" name="Straight Arrow Connector 26"/>
          <p:cNvCxnSpPr>
            <a:endCxn id="14" idx="1"/>
          </p:cNvCxnSpPr>
          <p:nvPr/>
        </p:nvCxnSpPr>
        <p:spPr>
          <a:xfrm>
            <a:off x="1676400" y="2626667"/>
            <a:ext cx="1346000" cy="17555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0" name="Object 29"/>
          <p:cNvGraphicFramePr>
            <a:graphicFrameLocks noChangeAspect="1"/>
          </p:cNvGraphicFramePr>
          <p:nvPr>
            <p:extLst>
              <p:ext uri="{D42A27DB-BD31-4B8C-83A1-F6EECF244321}">
                <p14:modId xmlns:p14="http://schemas.microsoft.com/office/powerpoint/2010/main" val="4195838492"/>
              </p:ext>
            </p:extLst>
          </p:nvPr>
        </p:nvGraphicFramePr>
        <p:xfrm>
          <a:off x="643540" y="1071714"/>
          <a:ext cx="6115292" cy="486508"/>
        </p:xfrm>
        <a:graphic>
          <a:graphicData uri="http://schemas.openxmlformats.org/presentationml/2006/ole">
            <mc:AlternateContent xmlns:mc="http://schemas.openxmlformats.org/markup-compatibility/2006">
              <mc:Choice xmlns:v="urn:schemas-microsoft-com:vml" Requires="v">
                <p:oleObj spid="_x0000_s5188" name="Equation" r:id="rId9" imgW="3022560" imgH="241200" progId="Equation.3">
                  <p:embed/>
                </p:oleObj>
              </mc:Choice>
              <mc:Fallback>
                <p:oleObj name="Equation" r:id="rId9" imgW="3022560" imgH="241200" progId="Equation.3">
                  <p:embed/>
                  <p:pic>
                    <p:nvPicPr>
                      <p:cNvPr id="0" name=""/>
                      <p:cNvPicPr/>
                      <p:nvPr/>
                    </p:nvPicPr>
                    <p:blipFill>
                      <a:blip r:embed="rId10"/>
                      <a:stretch>
                        <a:fillRect/>
                      </a:stretch>
                    </p:blipFill>
                    <p:spPr>
                      <a:xfrm>
                        <a:off x="643540" y="1071714"/>
                        <a:ext cx="6115292" cy="486508"/>
                      </a:xfrm>
                      <a:prstGeom prst="rect">
                        <a:avLst/>
                      </a:prstGeom>
                      <a:ln>
                        <a:solidFill>
                          <a:schemeClr val="accent1">
                            <a:shade val="50000"/>
                          </a:schemeClr>
                        </a:solidFill>
                      </a:ln>
                    </p:spPr>
                  </p:pic>
                </p:oleObj>
              </mc:Fallback>
            </mc:AlternateContent>
          </a:graphicData>
        </a:graphic>
      </p:graphicFrame>
      <p:cxnSp>
        <p:nvCxnSpPr>
          <p:cNvPr id="32" name="Straight Arrow Connector 31"/>
          <p:cNvCxnSpPr/>
          <p:nvPr/>
        </p:nvCxnSpPr>
        <p:spPr>
          <a:xfrm flipH="1">
            <a:off x="4720321" y="1595735"/>
            <a:ext cx="842280" cy="2601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6" name="Object 35"/>
          <p:cNvGraphicFramePr>
            <a:graphicFrameLocks noChangeAspect="1"/>
          </p:cNvGraphicFramePr>
          <p:nvPr>
            <p:extLst>
              <p:ext uri="{D42A27DB-BD31-4B8C-83A1-F6EECF244321}">
                <p14:modId xmlns:p14="http://schemas.microsoft.com/office/powerpoint/2010/main" val="3003429404"/>
              </p:ext>
            </p:extLst>
          </p:nvPr>
        </p:nvGraphicFramePr>
        <p:xfrm>
          <a:off x="838200" y="1565758"/>
          <a:ext cx="6239089" cy="472659"/>
        </p:xfrm>
        <a:graphic>
          <a:graphicData uri="http://schemas.openxmlformats.org/presentationml/2006/ole">
            <mc:AlternateContent xmlns:mc="http://schemas.openxmlformats.org/markup-compatibility/2006">
              <mc:Choice xmlns:v="urn:schemas-microsoft-com:vml" Requires="v">
                <p:oleObj spid="_x0000_s5189" name="Equation" r:id="rId11" imgW="3187440" imgH="241200" progId="Equation.3">
                  <p:embed/>
                </p:oleObj>
              </mc:Choice>
              <mc:Fallback>
                <p:oleObj name="Equation" r:id="rId11" imgW="3187440" imgH="241200" progId="Equation.3">
                  <p:embed/>
                  <p:pic>
                    <p:nvPicPr>
                      <p:cNvPr id="0" name=""/>
                      <p:cNvPicPr/>
                      <p:nvPr/>
                    </p:nvPicPr>
                    <p:blipFill>
                      <a:blip r:embed="rId12"/>
                      <a:stretch>
                        <a:fillRect/>
                      </a:stretch>
                    </p:blipFill>
                    <p:spPr>
                      <a:xfrm>
                        <a:off x="838200" y="1565758"/>
                        <a:ext cx="6239089" cy="472659"/>
                      </a:xfrm>
                      <a:prstGeom prst="rect">
                        <a:avLst/>
                      </a:prstGeom>
                      <a:ln>
                        <a:solidFill>
                          <a:schemeClr val="accent1">
                            <a:shade val="50000"/>
                          </a:schemeClr>
                        </a:solidFill>
                      </a:ln>
                    </p:spPr>
                  </p:pic>
                </p:oleObj>
              </mc:Fallback>
            </mc:AlternateContent>
          </a:graphicData>
        </a:graphic>
      </p:graphicFrame>
      <p:cxnSp>
        <p:nvCxnSpPr>
          <p:cNvPr id="40" name="Straight Arrow Connector 39"/>
          <p:cNvCxnSpPr/>
          <p:nvPr/>
        </p:nvCxnSpPr>
        <p:spPr>
          <a:xfrm>
            <a:off x="1562301" y="1905000"/>
            <a:ext cx="2536717" cy="2292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927595" y="5059352"/>
            <a:ext cx="2047227" cy="830997"/>
          </a:xfrm>
          <a:prstGeom prst="rect">
            <a:avLst/>
          </a:prstGeom>
          <a:noFill/>
        </p:spPr>
        <p:txBody>
          <a:bodyPr wrap="none" rtlCol="0">
            <a:spAutoFit/>
          </a:bodyPr>
          <a:lstStyle/>
          <a:p>
            <a:r>
              <a:rPr lang="en-US" sz="2400" i="1" dirty="0">
                <a:solidFill>
                  <a:srgbClr val="FF0000"/>
                </a:solidFill>
              </a:rPr>
              <a:t>X is of size nx1</a:t>
            </a:r>
          </a:p>
          <a:p>
            <a:r>
              <a:rPr lang="en-US" sz="2400" i="1" dirty="0">
                <a:solidFill>
                  <a:srgbClr val="FF0000"/>
                </a:solidFill>
              </a:rPr>
              <a:t>h is of size mx1</a:t>
            </a:r>
          </a:p>
        </p:txBody>
      </p:sp>
      <p:sp>
        <p:nvSpPr>
          <p:cNvPr id="54" name="Rectangle 53"/>
          <p:cNvSpPr/>
          <p:nvPr/>
        </p:nvSpPr>
        <p:spPr>
          <a:xfrm>
            <a:off x="187314" y="6165223"/>
            <a:ext cx="2128831" cy="461665"/>
          </a:xfrm>
          <a:prstGeom prst="rect">
            <a:avLst/>
          </a:prstGeom>
        </p:spPr>
        <p:txBody>
          <a:bodyPr wrap="square">
            <a:spAutoFit/>
          </a:bodyPr>
          <a:lstStyle/>
          <a:p>
            <a:r>
              <a:rPr lang="en-US" sz="2400" i="1" dirty="0">
                <a:solidFill>
                  <a:srgbClr val="FF0000"/>
                </a:solidFill>
              </a:rPr>
              <a:t>X is of size nx1</a:t>
            </a:r>
          </a:p>
        </p:txBody>
      </p:sp>
      <p:sp>
        <p:nvSpPr>
          <p:cNvPr id="2048" name="Rectangle 2047"/>
          <p:cNvSpPr/>
          <p:nvPr/>
        </p:nvSpPr>
        <p:spPr>
          <a:xfrm>
            <a:off x="7168964" y="3898069"/>
            <a:ext cx="1975036" cy="738664"/>
          </a:xfrm>
          <a:prstGeom prst="rect">
            <a:avLst/>
          </a:prstGeom>
        </p:spPr>
        <p:txBody>
          <a:bodyPr wrap="square">
            <a:spAutoFit/>
          </a:bodyPr>
          <a:lstStyle/>
          <a:p>
            <a:r>
              <a:rPr lang="en-US" sz="1400" dirty="0">
                <a:hlinkClick r:id="rId13"/>
              </a:rPr>
              <a:t>http://kvitajakub.github.io/2016/04/14/rnn-diagrams/</a:t>
            </a:r>
            <a:endParaRPr lang="en-US" dirty="0"/>
          </a:p>
        </p:txBody>
      </p:sp>
      <p:cxnSp>
        <p:nvCxnSpPr>
          <p:cNvPr id="35" name="Straight Arrow Connector 34"/>
          <p:cNvCxnSpPr/>
          <p:nvPr/>
        </p:nvCxnSpPr>
        <p:spPr>
          <a:xfrm flipH="1" flipV="1">
            <a:off x="2446719" y="5194708"/>
            <a:ext cx="14094" cy="22829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510183" y="3758009"/>
            <a:ext cx="4259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414327" y="3729949"/>
            <a:ext cx="4259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812598" y="3729949"/>
            <a:ext cx="4259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361990" y="3782594"/>
            <a:ext cx="0" cy="22859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562301" y="5497042"/>
            <a:ext cx="4259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378327" y="4945053"/>
            <a:ext cx="0" cy="22859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32225" y="1066800"/>
            <a:ext cx="2474939" cy="21842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895600" y="5210570"/>
            <a:ext cx="457200" cy="12343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endCxn id="12" idx="3"/>
          </p:cNvCxnSpPr>
          <p:nvPr/>
        </p:nvCxnSpPr>
        <p:spPr>
          <a:xfrm flipH="1" flipV="1">
            <a:off x="2962555" y="5315924"/>
            <a:ext cx="59845" cy="703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3718059" y="5259136"/>
            <a:ext cx="457200" cy="12343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flipV="1">
            <a:off x="3008243" y="5310078"/>
            <a:ext cx="741605" cy="686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285553" y="389443"/>
            <a:ext cx="3023841" cy="646331"/>
          </a:xfrm>
          <a:prstGeom prst="rect">
            <a:avLst/>
          </a:prstGeom>
          <a:noFill/>
        </p:spPr>
        <p:txBody>
          <a:bodyPr wrap="none" rtlCol="0">
            <a:spAutoFit/>
          </a:bodyPr>
          <a:lstStyle/>
          <a:p>
            <a:r>
              <a:rPr lang="en-US" dirty="0">
                <a:solidFill>
                  <a:srgbClr val="FF0000"/>
                </a:solidFill>
              </a:rPr>
              <a:t>.*=</a:t>
            </a:r>
            <a:r>
              <a:rPr lang="en-US" dirty="0" err="1">
                <a:solidFill>
                  <a:srgbClr val="FF0000"/>
                </a:solidFill>
              </a:rPr>
              <a:t>elemnt_wise</a:t>
            </a:r>
            <a:r>
              <a:rPr lang="en-US" dirty="0">
                <a:solidFill>
                  <a:srgbClr val="FF0000"/>
                </a:solidFill>
              </a:rPr>
              <a:t> multiplication</a:t>
            </a:r>
          </a:p>
          <a:p>
            <a:endParaRPr lang="en-US" dirty="0"/>
          </a:p>
        </p:txBody>
      </p:sp>
      <p:sp>
        <p:nvSpPr>
          <p:cNvPr id="8" name="TextBox 7"/>
          <p:cNvSpPr txBox="1"/>
          <p:nvPr/>
        </p:nvSpPr>
        <p:spPr>
          <a:xfrm>
            <a:off x="7750037" y="36598"/>
            <a:ext cx="1371600" cy="3477875"/>
          </a:xfrm>
          <a:prstGeom prst="rect">
            <a:avLst/>
          </a:prstGeom>
          <a:noFill/>
        </p:spPr>
        <p:txBody>
          <a:bodyPr wrap="square" rtlCol="0">
            <a:spAutoFit/>
          </a:bodyPr>
          <a:lstStyle/>
          <a:p>
            <a:r>
              <a:rPr lang="en-US" sz="2000" b="1" dirty="0"/>
              <a:t>The matrix sizes shown in the formulas and the diagram are for all m duplicated  cells</a:t>
            </a:r>
          </a:p>
        </p:txBody>
      </p:sp>
      <p:sp>
        <p:nvSpPr>
          <p:cNvPr id="17" name="Right Brace 16"/>
          <p:cNvSpPr/>
          <p:nvPr/>
        </p:nvSpPr>
        <p:spPr>
          <a:xfrm>
            <a:off x="7396763" y="12970"/>
            <a:ext cx="318457" cy="2703369"/>
          </a:xfrm>
          <a:prstGeom prst="rightBrace">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12928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t>
            </a:r>
          </a:p>
        </p:txBody>
      </p:sp>
      <p:sp>
        <p:nvSpPr>
          <p:cNvPr id="3" name="Content Placeholder 2"/>
          <p:cNvSpPr>
            <a:spLocks noGrp="1"/>
          </p:cNvSpPr>
          <p:nvPr>
            <p:ph idx="1"/>
          </p:nvPr>
        </p:nvSpPr>
        <p:spPr>
          <a:xfrm>
            <a:off x="485775" y="1600200"/>
            <a:ext cx="8229600" cy="4525963"/>
          </a:xfrm>
        </p:spPr>
        <p:txBody>
          <a:bodyPr/>
          <a:lstStyle/>
          <a:p>
            <a:r>
              <a:rPr lang="en-US" dirty="0"/>
              <a:t>In the previous slide, </a:t>
            </a:r>
          </a:p>
          <a:p>
            <a:pPr lvl="1"/>
            <a:r>
              <a:rPr lang="en-US" dirty="0"/>
              <a:t>which part handles long term memory?</a:t>
            </a:r>
          </a:p>
          <a:p>
            <a:pPr lvl="1"/>
            <a:r>
              <a:rPr lang="en-US" dirty="0"/>
              <a:t>which part handles short term memory?</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52</a:t>
            </a:fld>
            <a:endParaRPr lang="en-US"/>
          </a:p>
        </p:txBody>
      </p:sp>
    </p:spTree>
    <p:extLst>
      <p:ext uri="{BB962C8B-B14F-4D97-AF65-F5344CB8AC3E}">
        <p14:creationId xmlns:p14="http://schemas.microsoft.com/office/powerpoint/2010/main" val="2333544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solidFill>
                  <a:srgbClr val="FF0000"/>
                </a:solidFill>
              </a:rPr>
              <a:t>Answer Exercise 2 </a:t>
            </a:r>
          </a:p>
        </p:txBody>
      </p:sp>
      <p:sp>
        <p:nvSpPr>
          <p:cNvPr id="3" name="Content Placeholder 2"/>
          <p:cNvSpPr>
            <a:spLocks noGrp="1"/>
          </p:cNvSpPr>
          <p:nvPr>
            <p:ph idx="1"/>
          </p:nvPr>
        </p:nvSpPr>
        <p:spPr>
          <a:xfrm>
            <a:off x="457200" y="675312"/>
            <a:ext cx="8229600" cy="4525963"/>
          </a:xfrm>
        </p:spPr>
        <p:txBody>
          <a:bodyPr>
            <a:normAutofit/>
          </a:bodyPr>
          <a:lstStyle/>
          <a:p>
            <a:pPr lvl="1"/>
            <a:r>
              <a:rPr lang="en-US" sz="2400" dirty="0"/>
              <a:t>which part handles long term memory?</a:t>
            </a:r>
          </a:p>
          <a:p>
            <a:pPr lvl="2"/>
            <a:r>
              <a:rPr lang="en-US" sz="1800" dirty="0">
                <a:solidFill>
                  <a:srgbClr val="FF0000"/>
                </a:solidFill>
              </a:rPr>
              <a:t>Answer: C, Forget, input, update gates (updated)</a:t>
            </a:r>
          </a:p>
          <a:p>
            <a:pPr lvl="1"/>
            <a:r>
              <a:rPr lang="en-US" sz="2400" dirty="0"/>
              <a:t>which part handles short term memory?</a:t>
            </a:r>
          </a:p>
          <a:p>
            <a:pPr lvl="2"/>
            <a:r>
              <a:rPr lang="en-US" sz="1800" dirty="0">
                <a:solidFill>
                  <a:srgbClr val="FF0000"/>
                </a:solidFill>
              </a:rPr>
              <a:t>Answer: C, Forget, input, update output  gates (updated)</a:t>
            </a:r>
          </a:p>
          <a:p>
            <a:pPr lvl="1"/>
            <a:endParaRPr lang="en-US" sz="1800" dirty="0"/>
          </a:p>
          <a:p>
            <a:pPr lvl="1"/>
            <a:endParaRPr lang="en-US" sz="1800" dirty="0"/>
          </a:p>
          <a:p>
            <a:endParaRPr lang="en-US" sz="2000"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a:xfrm>
            <a:off x="6770172" y="6326066"/>
            <a:ext cx="2133600" cy="365125"/>
          </a:xfrm>
        </p:spPr>
        <p:txBody>
          <a:bodyPr/>
          <a:lstStyle/>
          <a:p>
            <a:fld id="{7C12A529-2220-4038-9210-A21DB7BAEFCE}" type="slidenum">
              <a:rPr lang="en-US" smtClean="0"/>
              <a:t>53</a:t>
            </a:fld>
            <a:endParaRPr lang="en-US" dirty="0"/>
          </a:p>
        </p:txBody>
      </p:sp>
      <p:pic>
        <p:nvPicPr>
          <p:cNvPr id="7" name="Picture 2" descr="LSTM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354" y="2171273"/>
            <a:ext cx="5783328" cy="4496655"/>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4943141" y="6319288"/>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Ch11. RNN, LSTM  </a:t>
            </a:r>
          </a:p>
        </p:txBody>
      </p:sp>
      <p:sp>
        <p:nvSpPr>
          <p:cNvPr id="9" name="TextBox 8"/>
          <p:cNvSpPr txBox="1"/>
          <p:nvPr/>
        </p:nvSpPr>
        <p:spPr>
          <a:xfrm>
            <a:off x="3967169" y="4080388"/>
            <a:ext cx="873060" cy="646331"/>
          </a:xfrm>
          <a:prstGeom prst="rect">
            <a:avLst/>
          </a:prstGeom>
          <a:noFill/>
        </p:spPr>
        <p:txBody>
          <a:bodyPr wrap="none" rtlCol="0">
            <a:spAutoFit/>
          </a:bodyPr>
          <a:lstStyle/>
          <a:p>
            <a:r>
              <a:rPr lang="en-US" i="1" dirty="0">
                <a:solidFill>
                  <a:srgbClr val="FF0000"/>
                </a:solidFill>
              </a:rPr>
              <a:t>Update</a:t>
            </a:r>
          </a:p>
          <a:p>
            <a:r>
              <a:rPr lang="en-US" i="1" dirty="0">
                <a:solidFill>
                  <a:srgbClr val="FF0000"/>
                </a:solidFill>
              </a:rPr>
              <a:t>gate</a:t>
            </a:r>
          </a:p>
        </p:txBody>
      </p:sp>
      <p:sp>
        <p:nvSpPr>
          <p:cNvPr id="10" name="TextBox 9"/>
          <p:cNvSpPr txBox="1"/>
          <p:nvPr/>
        </p:nvSpPr>
        <p:spPr>
          <a:xfrm>
            <a:off x="539110" y="5210570"/>
            <a:ext cx="575992" cy="461665"/>
          </a:xfrm>
          <a:prstGeom prst="rect">
            <a:avLst/>
          </a:prstGeom>
          <a:noFill/>
        </p:spPr>
        <p:txBody>
          <a:bodyPr wrap="none" rtlCol="0">
            <a:spAutoFit/>
          </a:bodyPr>
          <a:lstStyle/>
          <a:p>
            <a:r>
              <a:rPr lang="en-US" sz="2400" i="1" dirty="0"/>
              <a:t>h</a:t>
            </a:r>
            <a:r>
              <a:rPr lang="en-US" sz="2400" i="1" baseline="-25000" dirty="0"/>
              <a:t>t-1</a:t>
            </a:r>
          </a:p>
        </p:txBody>
      </p:sp>
      <p:sp>
        <p:nvSpPr>
          <p:cNvPr id="11" name="TextBox 10"/>
          <p:cNvSpPr txBox="1"/>
          <p:nvPr/>
        </p:nvSpPr>
        <p:spPr>
          <a:xfrm>
            <a:off x="381000" y="3410286"/>
            <a:ext cx="580608" cy="461665"/>
          </a:xfrm>
          <a:prstGeom prst="rect">
            <a:avLst/>
          </a:prstGeom>
          <a:noFill/>
        </p:spPr>
        <p:txBody>
          <a:bodyPr wrap="none" rtlCol="0">
            <a:spAutoFit/>
          </a:bodyPr>
          <a:lstStyle/>
          <a:p>
            <a:r>
              <a:rPr lang="en-US" sz="2400" i="1" dirty="0"/>
              <a:t>C</a:t>
            </a:r>
            <a:r>
              <a:rPr lang="en-US" sz="2400" i="1" baseline="-25000" dirty="0"/>
              <a:t>t-1</a:t>
            </a:r>
          </a:p>
        </p:txBody>
      </p:sp>
      <p:sp>
        <p:nvSpPr>
          <p:cNvPr id="12" name="TextBox 11"/>
          <p:cNvSpPr txBox="1"/>
          <p:nvPr/>
        </p:nvSpPr>
        <p:spPr>
          <a:xfrm>
            <a:off x="6617990" y="4951887"/>
            <a:ext cx="409279" cy="461665"/>
          </a:xfrm>
          <a:prstGeom prst="rect">
            <a:avLst/>
          </a:prstGeom>
          <a:noFill/>
        </p:spPr>
        <p:txBody>
          <a:bodyPr wrap="none" rtlCol="0">
            <a:spAutoFit/>
          </a:bodyPr>
          <a:lstStyle/>
          <a:p>
            <a:r>
              <a:rPr lang="en-US" sz="2400" i="1" dirty="0" err="1"/>
              <a:t>h</a:t>
            </a:r>
            <a:r>
              <a:rPr lang="en-US" sz="2400" i="1" baseline="-25000" dirty="0" err="1"/>
              <a:t>t</a:t>
            </a:r>
            <a:endParaRPr lang="en-US" sz="2400" i="1" baseline="-25000" dirty="0"/>
          </a:p>
        </p:txBody>
      </p:sp>
      <p:sp>
        <p:nvSpPr>
          <p:cNvPr id="13" name="TextBox 12"/>
          <p:cNvSpPr txBox="1"/>
          <p:nvPr/>
        </p:nvSpPr>
        <p:spPr>
          <a:xfrm>
            <a:off x="2975577" y="3967625"/>
            <a:ext cx="728084" cy="646331"/>
          </a:xfrm>
          <a:prstGeom prst="rect">
            <a:avLst/>
          </a:prstGeom>
          <a:noFill/>
        </p:spPr>
        <p:txBody>
          <a:bodyPr wrap="none" rtlCol="0">
            <a:spAutoFit/>
          </a:bodyPr>
          <a:lstStyle/>
          <a:p>
            <a:r>
              <a:rPr lang="en-US" i="1" dirty="0">
                <a:solidFill>
                  <a:srgbClr val="FF0000"/>
                </a:solidFill>
              </a:rPr>
              <a:t>Input </a:t>
            </a:r>
          </a:p>
          <a:p>
            <a:r>
              <a:rPr lang="en-US" i="1" dirty="0">
                <a:solidFill>
                  <a:srgbClr val="FF0000"/>
                </a:solidFill>
              </a:rPr>
              <a:t>gate</a:t>
            </a:r>
          </a:p>
        </p:txBody>
      </p:sp>
      <p:sp>
        <p:nvSpPr>
          <p:cNvPr id="14" name="TextBox 13"/>
          <p:cNvSpPr txBox="1"/>
          <p:nvPr/>
        </p:nvSpPr>
        <p:spPr>
          <a:xfrm>
            <a:off x="6629400" y="2927649"/>
            <a:ext cx="452368" cy="523220"/>
          </a:xfrm>
          <a:prstGeom prst="rect">
            <a:avLst/>
          </a:prstGeom>
          <a:noFill/>
        </p:spPr>
        <p:txBody>
          <a:bodyPr wrap="none" rtlCol="0">
            <a:spAutoFit/>
          </a:bodyPr>
          <a:lstStyle/>
          <a:p>
            <a:r>
              <a:rPr lang="en-US" sz="2800" i="1" dirty="0"/>
              <a:t>C</a:t>
            </a:r>
            <a:r>
              <a:rPr lang="en-US" sz="2800" i="1" baseline="-25000" dirty="0"/>
              <a:t>t</a:t>
            </a:r>
            <a:endParaRPr lang="en-US" sz="2800" i="1" dirty="0"/>
          </a:p>
        </p:txBody>
      </p:sp>
      <p:sp>
        <p:nvSpPr>
          <p:cNvPr id="15" name="TextBox 14"/>
          <p:cNvSpPr txBox="1"/>
          <p:nvPr/>
        </p:nvSpPr>
        <p:spPr>
          <a:xfrm>
            <a:off x="4681096" y="4538370"/>
            <a:ext cx="845103" cy="646331"/>
          </a:xfrm>
          <a:prstGeom prst="rect">
            <a:avLst/>
          </a:prstGeom>
          <a:noFill/>
        </p:spPr>
        <p:txBody>
          <a:bodyPr wrap="none" rtlCol="0">
            <a:spAutoFit/>
          </a:bodyPr>
          <a:lstStyle/>
          <a:p>
            <a:r>
              <a:rPr lang="en-US" i="1" dirty="0">
                <a:solidFill>
                  <a:srgbClr val="FF0000"/>
                </a:solidFill>
              </a:rPr>
              <a:t>Output</a:t>
            </a:r>
          </a:p>
          <a:p>
            <a:r>
              <a:rPr lang="en-US" i="1" dirty="0">
                <a:solidFill>
                  <a:srgbClr val="FF0000"/>
                </a:solidFill>
              </a:rPr>
              <a:t>gate</a:t>
            </a:r>
          </a:p>
        </p:txBody>
      </p:sp>
      <p:sp>
        <p:nvSpPr>
          <p:cNvPr id="16" name="TextBox 15"/>
          <p:cNvSpPr txBox="1"/>
          <p:nvPr/>
        </p:nvSpPr>
        <p:spPr>
          <a:xfrm>
            <a:off x="1927034" y="4204939"/>
            <a:ext cx="842025" cy="646331"/>
          </a:xfrm>
          <a:prstGeom prst="rect">
            <a:avLst/>
          </a:prstGeom>
          <a:noFill/>
        </p:spPr>
        <p:txBody>
          <a:bodyPr wrap="none" rtlCol="0">
            <a:spAutoFit/>
          </a:bodyPr>
          <a:lstStyle/>
          <a:p>
            <a:r>
              <a:rPr lang="en-US" i="1" dirty="0">
                <a:solidFill>
                  <a:srgbClr val="FF0000"/>
                </a:solidFill>
              </a:rPr>
              <a:t>Forget </a:t>
            </a:r>
          </a:p>
          <a:p>
            <a:r>
              <a:rPr lang="en-US" i="1" dirty="0">
                <a:solidFill>
                  <a:srgbClr val="FF0000"/>
                </a:solidFill>
              </a:rPr>
              <a:t>gate</a:t>
            </a:r>
            <a:endParaRPr lang="en-US" dirty="0">
              <a:solidFill>
                <a:srgbClr val="FF0000"/>
              </a:solidFill>
            </a:endParaRPr>
          </a:p>
        </p:txBody>
      </p:sp>
      <p:cxnSp>
        <p:nvCxnSpPr>
          <p:cNvPr id="17" name="Straight Arrow Connector 16"/>
          <p:cNvCxnSpPr/>
          <p:nvPr/>
        </p:nvCxnSpPr>
        <p:spPr>
          <a:xfrm flipH="1" flipV="1">
            <a:off x="2446719" y="5194708"/>
            <a:ext cx="14094" cy="22829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510183" y="3758009"/>
            <a:ext cx="4259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414327" y="3729949"/>
            <a:ext cx="4259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12598" y="3729949"/>
            <a:ext cx="4259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361990" y="3782594"/>
            <a:ext cx="0" cy="22859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562301" y="5497042"/>
            <a:ext cx="4259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78327" y="4945053"/>
            <a:ext cx="0" cy="22859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6652" y="2266443"/>
            <a:ext cx="3508781" cy="461665"/>
          </a:xfrm>
          <a:prstGeom prst="rect">
            <a:avLst/>
          </a:prstGeom>
          <a:noFill/>
        </p:spPr>
        <p:txBody>
          <a:bodyPr wrap="none" rtlCol="0">
            <a:spAutoFit/>
          </a:bodyPr>
          <a:lstStyle/>
          <a:p>
            <a:r>
              <a:rPr lang="en-US" sz="2400" dirty="0"/>
              <a:t>h cell-output for next layer</a:t>
            </a:r>
          </a:p>
        </p:txBody>
      </p:sp>
      <p:sp>
        <p:nvSpPr>
          <p:cNvPr id="25" name="Freeform 24"/>
          <p:cNvSpPr/>
          <p:nvPr/>
        </p:nvSpPr>
        <p:spPr>
          <a:xfrm>
            <a:off x="980636" y="2784715"/>
            <a:ext cx="6273273" cy="977660"/>
          </a:xfrm>
          <a:custGeom>
            <a:avLst/>
            <a:gdLst>
              <a:gd name="connsiteX0" fmla="*/ 5715439 w 6273273"/>
              <a:gd name="connsiteY0" fmla="*/ 977660 h 977660"/>
              <a:gd name="connsiteX1" fmla="*/ 6144064 w 6273273"/>
              <a:gd name="connsiteY1" fmla="*/ 787160 h 977660"/>
              <a:gd name="connsiteX2" fmla="*/ 5944039 w 6273273"/>
              <a:gd name="connsiteY2" fmla="*/ 101360 h 977660"/>
              <a:gd name="connsiteX3" fmla="*/ 2743639 w 6273273"/>
              <a:gd name="connsiteY3" fmla="*/ 15635 h 977660"/>
              <a:gd name="connsiteX4" fmla="*/ 171889 w 6273273"/>
              <a:gd name="connsiteY4" fmla="*/ 101360 h 977660"/>
              <a:gd name="connsiteX5" fmla="*/ 448114 w 6273273"/>
              <a:gd name="connsiteY5" fmla="*/ 949085 h 97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73273" h="977660">
                <a:moveTo>
                  <a:pt x="5715439" y="977660"/>
                </a:moveTo>
                <a:cubicBezTo>
                  <a:pt x="5910701" y="955435"/>
                  <a:pt x="6105964" y="933210"/>
                  <a:pt x="6144064" y="787160"/>
                </a:cubicBezTo>
                <a:cubicBezTo>
                  <a:pt x="6182164" y="641110"/>
                  <a:pt x="6510776" y="229947"/>
                  <a:pt x="5944039" y="101360"/>
                </a:cubicBezTo>
                <a:cubicBezTo>
                  <a:pt x="5377302" y="-27227"/>
                  <a:pt x="3705664" y="15635"/>
                  <a:pt x="2743639" y="15635"/>
                </a:cubicBezTo>
                <a:cubicBezTo>
                  <a:pt x="1781614" y="15635"/>
                  <a:pt x="554476" y="-54215"/>
                  <a:pt x="171889" y="101360"/>
                </a:cubicBezTo>
                <a:cubicBezTo>
                  <a:pt x="-210698" y="256935"/>
                  <a:pt x="118708" y="603010"/>
                  <a:pt x="448114" y="949085"/>
                </a:cubicBezTo>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05070" y="6194105"/>
            <a:ext cx="1190647" cy="461665"/>
          </a:xfrm>
          <a:prstGeom prst="rect">
            <a:avLst/>
          </a:prstGeom>
          <a:noFill/>
        </p:spPr>
        <p:txBody>
          <a:bodyPr wrap="none" rtlCol="0">
            <a:spAutoFit/>
          </a:bodyPr>
          <a:lstStyle/>
          <a:p>
            <a:r>
              <a:rPr lang="en-US" sz="2400" dirty="0"/>
              <a:t> Input </a:t>
            </a:r>
            <a:r>
              <a:rPr lang="en-US" sz="2400" i="1" dirty="0" err="1"/>
              <a:t>x</a:t>
            </a:r>
            <a:r>
              <a:rPr lang="en-US" sz="2400" i="1" baseline="-25000" dirty="0" err="1"/>
              <a:t>t</a:t>
            </a:r>
            <a:endParaRPr lang="en-US" sz="2400" dirty="0"/>
          </a:p>
        </p:txBody>
      </p:sp>
    </p:spTree>
    <p:extLst>
      <p:ext uri="{BB962C8B-B14F-4D97-AF65-F5344CB8AC3E}">
        <p14:creationId xmlns:p14="http://schemas.microsoft.com/office/powerpoint/2010/main" val="1780886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of the 7 LSTM equations</a:t>
            </a:r>
            <a:br>
              <a:rPr lang="en-US" dirty="0"/>
            </a:br>
            <a:r>
              <a:rPr lang="en-US" i="1" dirty="0" err="1"/>
              <a:t>W</a:t>
            </a:r>
            <a:r>
              <a:rPr lang="en-US" i="1" baseline="-25000" dirty="0" err="1"/>
              <a:t>xy</a:t>
            </a:r>
            <a:r>
              <a:rPr lang="en-US" i="1" dirty="0"/>
              <a:t> are weights </a:t>
            </a:r>
          </a:p>
        </p:txBody>
      </p:sp>
      <p:sp>
        <p:nvSpPr>
          <p:cNvPr id="3" name="Content Placeholder 2"/>
          <p:cNvSpPr>
            <a:spLocks noGrp="1"/>
          </p:cNvSpPr>
          <p:nvPr>
            <p:ph idx="1"/>
          </p:nvPr>
        </p:nvSpPr>
        <p:spPr/>
        <p:txBody>
          <a:bodyPr>
            <a:normAutofit/>
          </a:bodyPr>
          <a:lstStyle/>
          <a:p>
            <a:pPr marL="0" indent="0">
              <a:buNone/>
            </a:pPr>
            <a:r>
              <a:rPr lang="en-US" sz="2000" i="1" dirty="0">
                <a:sym typeface="Symbol"/>
              </a:rPr>
              <a:t>()=</a:t>
            </a:r>
            <a:r>
              <a:rPr lang="en-US" sz="2000" dirty="0">
                <a:sym typeface="Symbol"/>
              </a:rPr>
              <a:t>sigmoid &amp; </a:t>
            </a:r>
            <a:r>
              <a:rPr lang="en-US" sz="2000" i="1" dirty="0" err="1">
                <a:sym typeface="Symbol"/>
              </a:rPr>
              <a:t>tanh</a:t>
            </a:r>
            <a:r>
              <a:rPr lang="en-US" sz="2000" i="1" dirty="0">
                <a:sym typeface="Symbol"/>
              </a:rPr>
              <a:t>()=</a:t>
            </a:r>
            <a:r>
              <a:rPr lang="en-US" sz="2000" dirty="0"/>
              <a:t>hyperbolic tangent are</a:t>
            </a:r>
            <a:r>
              <a:rPr lang="en-US" sz="2000" dirty="0">
                <a:sym typeface="Symbol"/>
              </a:rPr>
              <a:t> </a:t>
            </a:r>
            <a:r>
              <a:rPr lang="en-US" sz="2000" dirty="0"/>
              <a:t> activation functions</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54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145476807"/>
              </p:ext>
            </p:extLst>
          </p:nvPr>
        </p:nvGraphicFramePr>
        <p:xfrm>
          <a:off x="457200" y="1962150"/>
          <a:ext cx="6927850" cy="4603750"/>
        </p:xfrm>
        <a:graphic>
          <a:graphicData uri="http://schemas.openxmlformats.org/presentationml/2006/ole">
            <mc:AlternateContent xmlns:mc="http://schemas.openxmlformats.org/markup-compatibility/2006">
              <mc:Choice xmlns:v="urn:schemas-microsoft-com:vml" Requires="v">
                <p:oleObj spid="_x0000_s6162" name="Equation" r:id="rId3" imgW="3593880" imgH="2387520" progId="Equation.3">
                  <p:embed/>
                </p:oleObj>
              </mc:Choice>
              <mc:Fallback>
                <p:oleObj name="Equation" r:id="rId3" imgW="3593880" imgH="2387520" progId="Equation.3">
                  <p:embed/>
                  <p:pic>
                    <p:nvPicPr>
                      <p:cNvPr id="0" name=""/>
                      <p:cNvPicPr>
                        <a:picLocks noChangeAspect="1" noChangeArrowheads="1"/>
                      </p:cNvPicPr>
                      <p:nvPr/>
                    </p:nvPicPr>
                    <p:blipFill>
                      <a:blip r:embed="rId4"/>
                      <a:srcRect/>
                      <a:stretch>
                        <a:fillRect/>
                      </a:stretch>
                    </p:blipFill>
                    <p:spPr bwMode="auto">
                      <a:xfrm>
                        <a:off x="457200" y="1962150"/>
                        <a:ext cx="6927850" cy="4603750"/>
                      </a:xfrm>
                      <a:prstGeom prst="rect">
                        <a:avLst/>
                      </a:prstGeom>
                      <a:noFill/>
                      <a:ln>
                        <a:noFill/>
                      </a:ln>
                    </p:spPr>
                  </p:pic>
                </p:oleObj>
              </mc:Fallback>
            </mc:AlternateContent>
          </a:graphicData>
        </a:graphic>
      </p:graphicFrame>
      <p:sp>
        <p:nvSpPr>
          <p:cNvPr id="7" name="TextBox 6"/>
          <p:cNvSpPr txBox="1"/>
          <p:nvPr/>
        </p:nvSpPr>
        <p:spPr>
          <a:xfrm>
            <a:off x="7840662" y="2514600"/>
            <a:ext cx="1371600" cy="3139321"/>
          </a:xfrm>
          <a:prstGeom prst="rect">
            <a:avLst/>
          </a:prstGeom>
          <a:noFill/>
        </p:spPr>
        <p:txBody>
          <a:bodyPr wrap="square" rtlCol="0">
            <a:spAutoFit/>
          </a:bodyPr>
          <a:lstStyle/>
          <a:p>
            <a:r>
              <a:rPr lang="en-US" b="1" dirty="0">
                <a:solidFill>
                  <a:srgbClr val="FF0000"/>
                </a:solidFill>
              </a:rPr>
              <a:t>Layer1 input is from x: The matrix sizes shown in the formulas are for all m duplicated  cells</a:t>
            </a:r>
          </a:p>
          <a:p>
            <a:r>
              <a:rPr lang="en-US" b="1" dirty="0">
                <a:solidFill>
                  <a:srgbClr val="FF0000"/>
                </a:solidFill>
              </a:rPr>
              <a:t>Input is n-bit</a:t>
            </a:r>
          </a:p>
        </p:txBody>
      </p:sp>
      <p:sp>
        <p:nvSpPr>
          <p:cNvPr id="8" name="Right Brace 7"/>
          <p:cNvSpPr/>
          <p:nvPr/>
        </p:nvSpPr>
        <p:spPr>
          <a:xfrm>
            <a:off x="7427912" y="1962150"/>
            <a:ext cx="384175" cy="32686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750019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4151"/>
            <a:ext cx="8229600" cy="1143000"/>
          </a:xfrm>
        </p:spPr>
        <p:txBody>
          <a:bodyPr/>
          <a:lstStyle/>
          <a:p>
            <a:r>
              <a:rPr lang="en-US" dirty="0"/>
              <a:t>Recall : Activation function choices</a:t>
            </a:r>
          </a:p>
        </p:txBody>
      </p:sp>
      <p:sp>
        <p:nvSpPr>
          <p:cNvPr id="3" name="Content Placeholder 2"/>
          <p:cNvSpPr>
            <a:spLocks noGrp="1"/>
          </p:cNvSpPr>
          <p:nvPr>
            <p:ph idx="1"/>
          </p:nvPr>
        </p:nvSpPr>
        <p:spPr>
          <a:xfrm>
            <a:off x="457200" y="1143000"/>
            <a:ext cx="4343400" cy="4800600"/>
          </a:xfrm>
        </p:spPr>
        <p:txBody>
          <a:bodyPr>
            <a:normAutofit/>
          </a:bodyPr>
          <a:lstStyle/>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ltLang="en-US"/>
              <a:t>RNN &amp; LSTM v2.a</a:t>
            </a:r>
          </a:p>
        </p:txBody>
      </p:sp>
      <p:sp>
        <p:nvSpPr>
          <p:cNvPr id="5" name="Slide Number Placeholder 4"/>
          <p:cNvSpPr>
            <a:spLocks noGrp="1"/>
          </p:cNvSpPr>
          <p:nvPr>
            <p:ph type="sldNum" sz="quarter" idx="12"/>
          </p:nvPr>
        </p:nvSpPr>
        <p:spPr/>
        <p:txBody>
          <a:bodyPr/>
          <a:lstStyle/>
          <a:p>
            <a:fld id="{6C5C3E90-4FE7-4819-A653-72C8A991D393}" type="slidenum">
              <a:rPr lang="en-US" altLang="en-US" smtClean="0"/>
              <a:pPr/>
              <a:t>55</a:t>
            </a:fld>
            <a:endParaRPr lang="en-US" altLang="en-US"/>
          </a:p>
        </p:txBody>
      </p:sp>
      <p:sp>
        <p:nvSpPr>
          <p:cNvPr id="6" name="TextBox 5"/>
          <p:cNvSpPr txBox="1"/>
          <p:nvPr/>
        </p:nvSpPr>
        <p:spPr>
          <a:xfrm>
            <a:off x="152400" y="-71952"/>
            <a:ext cx="6459397" cy="461665"/>
          </a:xfrm>
          <a:prstGeom prst="rect">
            <a:avLst/>
          </a:prstGeom>
          <a:noFill/>
        </p:spPr>
        <p:txBody>
          <a:bodyPr wrap="none" rtlCol="0">
            <a:spAutoFit/>
          </a:bodyPr>
          <a:lstStyle/>
          <a:p>
            <a:r>
              <a:rPr lang="en-US" sz="1200" dirty="0">
                <a:hlinkClick r:id="rId3"/>
              </a:rPr>
              <a:t>https://imiloainf.wordpress.com/2013/11/06/rectifier-nonlinearities/</a:t>
            </a:r>
            <a:endParaRPr lang="en-US" sz="1200" dirty="0"/>
          </a:p>
          <a:p>
            <a:r>
              <a:rPr lang="en-US" sz="1200" dirty="0">
                <a:hlinkClick r:id="rId4"/>
              </a:rPr>
              <a:t>https://www.simonwenkel.com/2018/05/15/activation-functions-for-neural-networks.html#softplus</a:t>
            </a:r>
            <a:endParaRPr lang="en-US" sz="1200" dirty="0"/>
          </a:p>
        </p:txBody>
      </p:sp>
      <p:sp>
        <p:nvSpPr>
          <p:cNvPr id="7" name="TextBox 6"/>
          <p:cNvSpPr txBox="1"/>
          <p:nvPr/>
        </p:nvSpPr>
        <p:spPr>
          <a:xfrm>
            <a:off x="6172200" y="3919293"/>
            <a:ext cx="2895600" cy="923330"/>
          </a:xfrm>
          <a:prstGeom prst="rect">
            <a:avLst/>
          </a:prstGeom>
          <a:noFill/>
        </p:spPr>
        <p:txBody>
          <a:bodyPr wrap="square" rtlCol="0">
            <a:spAutoFit/>
          </a:bodyPr>
          <a:lstStyle/>
          <a:p>
            <a:r>
              <a:rPr lang="en-US" b="1" u="sng" dirty="0" err="1"/>
              <a:t>Relu</a:t>
            </a:r>
            <a:r>
              <a:rPr lang="en-US" b="1" u="sng" dirty="0"/>
              <a:t> is now very popular and shown to be working better other methods</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5000" y="1267879"/>
            <a:ext cx="3414895" cy="2561171"/>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3371280840"/>
              </p:ext>
            </p:extLst>
          </p:nvPr>
        </p:nvGraphicFramePr>
        <p:xfrm>
          <a:off x="457200" y="2278063"/>
          <a:ext cx="5449888" cy="2882900"/>
        </p:xfrm>
        <a:graphic>
          <a:graphicData uri="http://schemas.openxmlformats.org/presentationml/2006/ole">
            <mc:AlternateContent xmlns:mc="http://schemas.openxmlformats.org/markup-compatibility/2006">
              <mc:Choice xmlns:v="urn:schemas-microsoft-com:vml" Requires="v">
                <p:oleObj spid="_x0000_s7186" name="Equation" r:id="rId6" imgW="3047760" imgH="1612800" progId="Equation.3">
                  <p:embed/>
                </p:oleObj>
              </mc:Choice>
              <mc:Fallback>
                <p:oleObj name="Equation" r:id="rId6" imgW="3047760" imgH="1612800" progId="Equation.3">
                  <p:embed/>
                  <p:pic>
                    <p:nvPicPr>
                      <p:cNvPr id="0" name=""/>
                      <p:cNvPicPr/>
                      <p:nvPr/>
                    </p:nvPicPr>
                    <p:blipFill>
                      <a:blip r:embed="rId7"/>
                      <a:stretch>
                        <a:fillRect/>
                      </a:stretch>
                    </p:blipFill>
                    <p:spPr>
                      <a:xfrm>
                        <a:off x="457200" y="2278063"/>
                        <a:ext cx="5449888" cy="2882900"/>
                      </a:xfrm>
                      <a:prstGeom prst="rect">
                        <a:avLst/>
                      </a:prstGeom>
                    </p:spPr>
                  </p:pic>
                </p:oleObj>
              </mc:Fallback>
            </mc:AlternateContent>
          </a:graphicData>
        </a:graphic>
      </p:graphicFrame>
    </p:spTree>
    <p:extLst>
      <p:ext uri="{BB962C8B-B14F-4D97-AF65-F5344CB8AC3E}">
        <p14:creationId xmlns:p14="http://schemas.microsoft.com/office/powerpoint/2010/main" val="21043002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LSTM Example</a:t>
            </a:r>
          </a:p>
        </p:txBody>
      </p:sp>
      <p:sp>
        <p:nvSpPr>
          <p:cNvPr id="3" name="Content Placeholder 2"/>
          <p:cNvSpPr>
            <a:spLocks noGrp="1"/>
          </p:cNvSpPr>
          <p:nvPr>
            <p:ph type="subTitle" idx="1"/>
          </p:nvPr>
        </p:nvSpPr>
        <p:spPr/>
        <p:txBody>
          <a:bodyPr/>
          <a:lstStyle/>
          <a:p>
            <a:r>
              <a:rPr lang="en-US" dirty="0"/>
              <a:t>Numerical example</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56</a:t>
            </a:fld>
            <a:endParaRPr lang="en-US"/>
          </a:p>
        </p:txBody>
      </p:sp>
    </p:spTree>
    <p:extLst>
      <p:ext uri="{BB962C8B-B14F-4D97-AF65-F5344CB8AC3E}">
        <p14:creationId xmlns:p14="http://schemas.microsoft.com/office/powerpoint/2010/main" val="42937696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8665" y="1711520"/>
            <a:ext cx="2828158" cy="3816429"/>
          </a:xfrm>
          <a:prstGeom prst="rect">
            <a:avLst/>
          </a:prstGeom>
          <a:noFill/>
        </p:spPr>
        <p:txBody>
          <a:bodyPr wrap="square" rtlCol="0">
            <a:spAutoFit/>
          </a:bodyPr>
          <a:lstStyle/>
          <a:p>
            <a:r>
              <a:rPr lang="en-US" sz="2800" dirty="0"/>
              <a:t>E.g. A=0111 1111 </a:t>
            </a:r>
          </a:p>
          <a:p>
            <a:r>
              <a:rPr lang="en-US" sz="2800" dirty="0"/>
              <a:t>    + B=0000 0001</a:t>
            </a:r>
          </a:p>
          <a:p>
            <a:r>
              <a:rPr lang="en-US" sz="2800" dirty="0"/>
              <a:t>       Y=1000 0000 </a:t>
            </a:r>
          </a:p>
          <a:p>
            <a:endParaRPr lang="en-US" sz="2800" dirty="0"/>
          </a:p>
          <a:p>
            <a:endParaRPr lang="en-US" sz="2800" dirty="0"/>
          </a:p>
          <a:p>
            <a:r>
              <a:rPr lang="en-US" sz="2800" dirty="0"/>
              <a:t>E.g. A=0111 1111 </a:t>
            </a:r>
          </a:p>
          <a:p>
            <a:r>
              <a:rPr lang="en-US" sz="2800" dirty="0"/>
              <a:t>    + B=0000 0000</a:t>
            </a:r>
          </a:p>
          <a:p>
            <a:r>
              <a:rPr lang="en-US" sz="2800" dirty="0"/>
              <a:t>       Y=0111 1111 </a:t>
            </a:r>
          </a:p>
          <a:p>
            <a:endParaRPr lang="en-US" dirty="0"/>
          </a:p>
        </p:txBody>
      </p:sp>
      <p:sp>
        <p:nvSpPr>
          <p:cNvPr id="2" name="Title 1"/>
          <p:cNvSpPr>
            <a:spLocks noGrp="1"/>
          </p:cNvSpPr>
          <p:nvPr>
            <p:ph type="title"/>
          </p:nvPr>
        </p:nvSpPr>
        <p:spPr/>
        <p:txBody>
          <a:bodyPr>
            <a:noAutofit/>
          </a:bodyPr>
          <a:lstStyle/>
          <a:p>
            <a:pPr algn="l"/>
            <a:r>
              <a:rPr lang="en-US" sz="2400" dirty="0">
                <a:solidFill>
                  <a:srgbClr val="FF0000"/>
                </a:solidFill>
              </a:rPr>
              <a:t>Example</a:t>
            </a:r>
            <a:r>
              <a:rPr lang="en-US" sz="2400" dirty="0"/>
              <a:t>: The idea of using LSTM (</a:t>
            </a:r>
            <a:r>
              <a:rPr lang="en-US" sz="2400" dirty="0" err="1"/>
              <a:t>lstm_x_version.m</a:t>
            </a:r>
            <a:r>
              <a:rPr lang="en-US" sz="2400" dirty="0"/>
              <a:t>) to  add two 8-bit binary numbers (code included in this </a:t>
            </a:r>
            <a:r>
              <a:rPr lang="en-US" sz="2400" dirty="0" err="1"/>
              <a:t>ppt</a:t>
            </a:r>
            <a:r>
              <a:rPr lang="en-US" sz="2400" dirty="0"/>
              <a:t>)</a:t>
            </a:r>
          </a:p>
        </p:txBody>
      </p:sp>
      <p:sp>
        <p:nvSpPr>
          <p:cNvPr id="3" name="Content Placeholder 2"/>
          <p:cNvSpPr>
            <a:spLocks noGrp="1"/>
          </p:cNvSpPr>
          <p:nvPr>
            <p:ph idx="1"/>
          </p:nvPr>
        </p:nvSpPr>
        <p:spPr>
          <a:xfrm>
            <a:off x="157621" y="1371600"/>
            <a:ext cx="5934799" cy="5486400"/>
          </a:xfrm>
        </p:spPr>
        <p:txBody>
          <a:bodyPr>
            <a:normAutofit fontScale="47500" lnSpcReduction="20000"/>
          </a:bodyPr>
          <a:lstStyle/>
          <a:p>
            <a:r>
              <a:rPr lang="en-US" sz="5100" dirty="0"/>
              <a:t>Since addition depends on previous history( carry=1 or not). LSTM is suitable. See the example on the right. </a:t>
            </a:r>
          </a:p>
          <a:p>
            <a:r>
              <a:rPr lang="en-US" sz="5100" dirty="0"/>
              <a:t>The two examples show the bit 7</a:t>
            </a:r>
            <a:r>
              <a:rPr lang="en-US" sz="5100" baseline="30000" dirty="0"/>
              <a:t>th</a:t>
            </a:r>
            <a:r>
              <a:rPr lang="en-US" sz="5100" dirty="0"/>
              <a:t> (MSB) result is influenced by the result at bit 0. LSTM can solve this problem.</a:t>
            </a:r>
          </a:p>
          <a:p>
            <a:r>
              <a:rPr lang="en-US" sz="5100" dirty="0"/>
              <a:t>We treat addition as a sequence of related  8 pairs:</a:t>
            </a:r>
          </a:p>
          <a:p>
            <a:pPr lvl="1"/>
            <a:r>
              <a:rPr lang="en-US" sz="3800" dirty="0"/>
              <a:t>Input       </a:t>
            </a:r>
            <a:r>
              <a:rPr lang="en-US" sz="3800" dirty="0">
                <a:sym typeface="Wingdings" panose="05000000000000000000" pitchFamily="2" charset="2"/>
              </a:rPr>
              <a:t></a:t>
            </a:r>
            <a:r>
              <a:rPr lang="en-US" sz="3800" dirty="0"/>
              <a:t> output bits:</a:t>
            </a:r>
          </a:p>
          <a:p>
            <a:pPr lvl="1"/>
            <a:r>
              <a:rPr lang="en-US" sz="3800" dirty="0"/>
              <a:t>A[0],B[0]</a:t>
            </a:r>
            <a:r>
              <a:rPr lang="en-US" sz="3800" dirty="0">
                <a:sym typeface="Wingdings" panose="05000000000000000000" pitchFamily="2" charset="2"/>
              </a:rPr>
              <a:t></a:t>
            </a:r>
            <a:r>
              <a:rPr lang="en-US" sz="3800" dirty="0"/>
              <a:t>  Y[0] </a:t>
            </a:r>
          </a:p>
          <a:p>
            <a:pPr lvl="1"/>
            <a:r>
              <a:rPr lang="en-US" sz="3800" dirty="0"/>
              <a:t>A[1],B[1]</a:t>
            </a:r>
            <a:r>
              <a:rPr lang="en-US" sz="3800" dirty="0">
                <a:sym typeface="Wingdings" panose="05000000000000000000" pitchFamily="2" charset="2"/>
              </a:rPr>
              <a:t></a:t>
            </a:r>
            <a:r>
              <a:rPr lang="en-US" sz="3800" dirty="0"/>
              <a:t>  Y[1]</a:t>
            </a:r>
          </a:p>
          <a:p>
            <a:pPr lvl="1"/>
            <a:r>
              <a:rPr lang="en-US" sz="3800" dirty="0"/>
              <a:t>….</a:t>
            </a:r>
          </a:p>
          <a:p>
            <a:pPr lvl="1"/>
            <a:r>
              <a:rPr lang="en-US" sz="3800" dirty="0"/>
              <a:t>A[7],B[7] </a:t>
            </a:r>
            <a:r>
              <a:rPr lang="en-US" sz="3800" dirty="0">
                <a:sym typeface="Wingdings" panose="05000000000000000000" pitchFamily="2" charset="2"/>
              </a:rPr>
              <a:t> </a:t>
            </a:r>
            <a:r>
              <a:rPr lang="en-US" sz="3800" dirty="0"/>
              <a:t>Y[7] .</a:t>
            </a:r>
          </a:p>
          <a:p>
            <a:r>
              <a:rPr lang="en-US" sz="5100" dirty="0"/>
              <a:t>Train the system with many examples, after training when a new input sequence bits: [A(8-bit),B(8-bit)] arrive, the LSTM can find the output sequence (8-bit) correctly.</a:t>
            </a:r>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57</a:t>
            </a:fld>
            <a:endParaRPr lang="en-US" dirty="0"/>
          </a:p>
        </p:txBody>
      </p:sp>
      <p:sp>
        <p:nvSpPr>
          <p:cNvPr id="6" name="Oval 5"/>
          <p:cNvSpPr/>
          <p:nvPr/>
        </p:nvSpPr>
        <p:spPr>
          <a:xfrm>
            <a:off x="7040036" y="2667000"/>
            <a:ext cx="228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V="1">
            <a:off x="7064473" y="4733000"/>
            <a:ext cx="270486" cy="3889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438607" y="1780606"/>
            <a:ext cx="266700" cy="1256529"/>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466553" y="3914533"/>
            <a:ext cx="267329" cy="1192184"/>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7220195" y="2991900"/>
            <a:ext cx="1279656" cy="140088"/>
          </a:xfrm>
          <a:custGeom>
            <a:avLst/>
            <a:gdLst>
              <a:gd name="connsiteX0" fmla="*/ 1398049 w 1398049"/>
              <a:gd name="connsiteY0" fmla="*/ 30229 h 151424"/>
              <a:gd name="connsiteX1" fmla="*/ 642347 w 1398049"/>
              <a:gd name="connsiteY1" fmla="*/ 151141 h 151424"/>
              <a:gd name="connsiteX2" fmla="*/ 0 w 1398049"/>
              <a:gd name="connsiteY2" fmla="*/ 0 h 151424"/>
            </a:gdLst>
            <a:ahLst/>
            <a:cxnLst>
              <a:cxn ang="0">
                <a:pos x="connsiteX0" y="connsiteY0"/>
              </a:cxn>
              <a:cxn ang="0">
                <a:pos x="connsiteX1" y="connsiteY1"/>
              </a:cxn>
              <a:cxn ang="0">
                <a:pos x="connsiteX2" y="connsiteY2"/>
              </a:cxn>
            </a:cxnLst>
            <a:rect l="l" t="t" r="r" b="b"/>
            <a:pathLst>
              <a:path w="1398049" h="151424">
                <a:moveTo>
                  <a:pt x="1398049" y="30229"/>
                </a:moveTo>
                <a:cubicBezTo>
                  <a:pt x="1136702" y="93204"/>
                  <a:pt x="875355" y="156179"/>
                  <a:pt x="642347" y="151141"/>
                </a:cubicBezTo>
                <a:cubicBezTo>
                  <a:pt x="409339" y="146103"/>
                  <a:pt x="204669" y="73051"/>
                  <a:pt x="0" y="0"/>
                </a:cubicBezTo>
              </a:path>
            </a:pathLst>
          </a:custGeom>
          <a:noFill/>
          <a:ln>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7208227" y="5122492"/>
            <a:ext cx="1291624" cy="154258"/>
          </a:xfrm>
          <a:custGeom>
            <a:avLst/>
            <a:gdLst>
              <a:gd name="connsiteX0" fmla="*/ 1398049 w 1398049"/>
              <a:gd name="connsiteY0" fmla="*/ 30229 h 151424"/>
              <a:gd name="connsiteX1" fmla="*/ 642347 w 1398049"/>
              <a:gd name="connsiteY1" fmla="*/ 151141 h 151424"/>
              <a:gd name="connsiteX2" fmla="*/ 0 w 1398049"/>
              <a:gd name="connsiteY2" fmla="*/ 0 h 151424"/>
            </a:gdLst>
            <a:ahLst/>
            <a:cxnLst>
              <a:cxn ang="0">
                <a:pos x="connsiteX0" y="connsiteY0"/>
              </a:cxn>
              <a:cxn ang="0">
                <a:pos x="connsiteX1" y="connsiteY1"/>
              </a:cxn>
              <a:cxn ang="0">
                <a:pos x="connsiteX2" y="connsiteY2"/>
              </a:cxn>
            </a:cxnLst>
            <a:rect l="l" t="t" r="r" b="b"/>
            <a:pathLst>
              <a:path w="1398049" h="151424">
                <a:moveTo>
                  <a:pt x="1398049" y="30229"/>
                </a:moveTo>
                <a:cubicBezTo>
                  <a:pt x="1136702" y="93204"/>
                  <a:pt x="875355" y="156179"/>
                  <a:pt x="642347" y="151141"/>
                </a:cubicBezTo>
                <a:cubicBezTo>
                  <a:pt x="409339" y="146103"/>
                  <a:pt x="204669" y="73051"/>
                  <a:pt x="0" y="0"/>
                </a:cubicBezTo>
              </a:path>
            </a:pathLst>
          </a:custGeom>
          <a:noFill/>
          <a:ln>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6366251" y="2667000"/>
            <a:ext cx="271246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84076" y="5229647"/>
            <a:ext cx="2049806" cy="400110"/>
          </a:xfrm>
          <a:prstGeom prst="rect">
            <a:avLst/>
          </a:prstGeom>
          <a:noFill/>
          <a:ln>
            <a:solidFill>
              <a:schemeClr val="accent1"/>
            </a:solidFill>
          </a:ln>
        </p:spPr>
        <p:txBody>
          <a:bodyPr wrap="square" rtlCol="0">
            <a:spAutoFit/>
          </a:bodyPr>
          <a:lstStyle/>
          <a:p>
            <a:r>
              <a:rPr lang="en-US" sz="2000" dirty="0"/>
              <a:t>Bit 7,6,5,4,3,2,1,0</a:t>
            </a:r>
          </a:p>
        </p:txBody>
      </p:sp>
      <p:cxnSp>
        <p:nvCxnSpPr>
          <p:cNvPr id="17" name="Straight Connector 16"/>
          <p:cNvCxnSpPr>
            <a:endCxn id="16" idx="3"/>
          </p:cNvCxnSpPr>
          <p:nvPr/>
        </p:nvCxnSpPr>
        <p:spPr>
          <a:xfrm flipV="1">
            <a:off x="5802117" y="3619735"/>
            <a:ext cx="3124706" cy="9751"/>
          </a:xfrm>
          <a:prstGeom prst="line">
            <a:avLst/>
          </a:prstGeom>
          <a:ln w="31750">
            <a:prstDash val="dashDot"/>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01279" y="3084075"/>
            <a:ext cx="2049806" cy="400110"/>
          </a:xfrm>
          <a:prstGeom prst="rect">
            <a:avLst/>
          </a:prstGeom>
          <a:noFill/>
          <a:ln>
            <a:solidFill>
              <a:schemeClr val="accent1"/>
            </a:solidFill>
          </a:ln>
        </p:spPr>
        <p:txBody>
          <a:bodyPr wrap="square" rtlCol="0">
            <a:spAutoFit/>
          </a:bodyPr>
          <a:lstStyle/>
          <a:p>
            <a:r>
              <a:rPr lang="en-US" sz="2000" dirty="0"/>
              <a:t>Bit 7,6,5,4,3,2,1,0</a:t>
            </a:r>
          </a:p>
        </p:txBody>
      </p:sp>
      <p:cxnSp>
        <p:nvCxnSpPr>
          <p:cNvPr id="19" name="Straight Connector 18"/>
          <p:cNvCxnSpPr/>
          <p:nvPr/>
        </p:nvCxnSpPr>
        <p:spPr>
          <a:xfrm flipV="1">
            <a:off x="6268159" y="4733000"/>
            <a:ext cx="2886758" cy="18129"/>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3633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In the previous example</a:t>
            </a:r>
          </a:p>
          <a:p>
            <a:pPr lvl="1"/>
            <a:r>
              <a:rPr lang="en-US" dirty="0"/>
              <a:t>Give examples of long term memory is needed</a:t>
            </a:r>
          </a:p>
          <a:p>
            <a:pPr lvl="1"/>
            <a:r>
              <a:rPr lang="en-US" dirty="0"/>
              <a:t>Give examples of short term memory is needed.</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58</a:t>
            </a:fld>
            <a:endParaRPr lang="en-US"/>
          </a:p>
        </p:txBody>
      </p:sp>
    </p:spTree>
    <p:extLst>
      <p:ext uri="{BB962C8B-B14F-4D97-AF65-F5344CB8AC3E}">
        <p14:creationId xmlns:p14="http://schemas.microsoft.com/office/powerpoint/2010/main" val="31185084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Answer </a:t>
            </a:r>
            <a:r>
              <a:rPr lang="en-US" dirty="0" err="1">
                <a:solidFill>
                  <a:srgbClr val="FF0000"/>
                </a:solidFill>
              </a:rPr>
              <a:t>execise</a:t>
            </a:r>
            <a:r>
              <a:rPr lang="en-US" dirty="0">
                <a:solidFill>
                  <a:srgbClr val="FF0000"/>
                </a:solidFill>
              </a:rPr>
              <a:t> 3</a:t>
            </a:r>
          </a:p>
        </p:txBody>
      </p:sp>
      <p:sp>
        <p:nvSpPr>
          <p:cNvPr id="3" name="Content Placeholder 2"/>
          <p:cNvSpPr>
            <a:spLocks noGrp="1"/>
          </p:cNvSpPr>
          <p:nvPr>
            <p:ph idx="1"/>
          </p:nvPr>
        </p:nvSpPr>
        <p:spPr/>
        <p:txBody>
          <a:bodyPr/>
          <a:lstStyle/>
          <a:p>
            <a:r>
              <a:rPr lang="en-US" dirty="0"/>
              <a:t>In the previous example</a:t>
            </a:r>
          </a:p>
          <a:p>
            <a:pPr lvl="1"/>
            <a:r>
              <a:rPr lang="en-US" dirty="0"/>
              <a:t>Give examples of long term memory is needed</a:t>
            </a:r>
          </a:p>
          <a:p>
            <a:pPr lvl="2"/>
            <a:r>
              <a:rPr lang="en-US" dirty="0">
                <a:solidFill>
                  <a:srgbClr val="FF0000"/>
                </a:solidFill>
              </a:rPr>
              <a:t>Answer: addition of each digit individually</a:t>
            </a:r>
          </a:p>
          <a:p>
            <a:pPr lvl="2"/>
            <a:r>
              <a:rPr lang="en-US" dirty="0">
                <a:solidFill>
                  <a:srgbClr val="FF0000"/>
                </a:solidFill>
              </a:rPr>
              <a:t>E.g. 1111 1111+ 0000 0000=1111 1111</a:t>
            </a:r>
          </a:p>
          <a:p>
            <a:pPr lvl="2"/>
            <a:r>
              <a:rPr lang="en-US" dirty="0">
                <a:solidFill>
                  <a:srgbClr val="FF0000"/>
                </a:solidFill>
              </a:rPr>
              <a:t>All additions are handled locally</a:t>
            </a:r>
          </a:p>
          <a:p>
            <a:pPr lvl="1"/>
            <a:r>
              <a:rPr lang="en-US" dirty="0"/>
              <a:t>Give examples of short term memory is needed.</a:t>
            </a:r>
          </a:p>
          <a:p>
            <a:pPr lvl="2"/>
            <a:r>
              <a:rPr lang="en-US" dirty="0">
                <a:solidFill>
                  <a:srgbClr val="FF0000"/>
                </a:solidFill>
              </a:rPr>
              <a:t>Answer: Addition or subtraction involves carry</a:t>
            </a:r>
          </a:p>
          <a:p>
            <a:pPr lvl="2"/>
            <a:r>
              <a:rPr lang="en-US" dirty="0">
                <a:solidFill>
                  <a:srgbClr val="FF0000"/>
                </a:solidFill>
              </a:rPr>
              <a:t>E.g. 0001 1111 + 0000 0001 = 0010 0000</a:t>
            </a:r>
          </a:p>
          <a:p>
            <a:pPr lvl="2"/>
            <a:r>
              <a:rPr lang="en-US" dirty="0">
                <a:solidFill>
                  <a:srgbClr val="FF0000"/>
                </a:solidFill>
              </a:rPr>
              <a:t>Result: Bit5 is 1, it is caused by bit 0 addition</a:t>
            </a:r>
          </a:p>
          <a:p>
            <a:pPr lvl="1"/>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59</a:t>
            </a:fld>
            <a:endParaRPr lang="en-US"/>
          </a:p>
        </p:txBody>
      </p:sp>
    </p:spTree>
    <p:extLst>
      <p:ext uri="{BB962C8B-B14F-4D97-AF65-F5344CB8AC3E}">
        <p14:creationId xmlns:p14="http://schemas.microsoft.com/office/powerpoint/2010/main" val="243257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RNN unrolled</a:t>
            </a:r>
            <a:br>
              <a:rPr lang="en-US" dirty="0"/>
            </a:br>
            <a:r>
              <a:rPr lang="en-US" sz="2200" dirty="0"/>
              <a:t>But RNN suffers from the vanishing gradient problem, see appendix)</a:t>
            </a:r>
            <a:endParaRPr lang="en-US" dirty="0"/>
          </a:p>
        </p:txBody>
      </p:sp>
      <p:sp>
        <p:nvSpPr>
          <p:cNvPr id="3" name="Content Placeholder 2"/>
          <p:cNvSpPr>
            <a:spLocks noGrp="1"/>
          </p:cNvSpPr>
          <p:nvPr>
            <p:ph idx="1"/>
          </p:nvPr>
        </p:nvSpPr>
        <p:spPr/>
        <p:txBody>
          <a:bodyPr/>
          <a:lstStyle/>
          <a:p>
            <a:r>
              <a:rPr lang="en-US" dirty="0"/>
              <a:t> Unroll and treat each time sample as a unit.</a:t>
            </a:r>
          </a:p>
        </p:txBody>
      </p:sp>
      <p:sp>
        <p:nvSpPr>
          <p:cNvPr id="4" name="Footer Placeholder 3"/>
          <p:cNvSpPr>
            <a:spLocks noGrp="1"/>
          </p:cNvSpPr>
          <p:nvPr>
            <p:ph type="ftr" sz="quarter" idx="11"/>
          </p:nvPr>
        </p:nvSpPr>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6</a:t>
            </a:fld>
            <a:endParaRPr lang="en-US"/>
          </a:p>
        </p:txBody>
      </p:sp>
      <p:pic>
        <p:nvPicPr>
          <p:cNvPr id="2050" name="Picture 2" descr="An unrolled recurrent neural net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743200"/>
            <a:ext cx="7830270" cy="2057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00400" y="4800600"/>
            <a:ext cx="3962400" cy="523220"/>
          </a:xfrm>
          <a:prstGeom prst="rect">
            <a:avLst/>
          </a:prstGeom>
          <a:noFill/>
        </p:spPr>
        <p:txBody>
          <a:bodyPr wrap="square" rtlCol="0">
            <a:spAutoFit/>
          </a:bodyPr>
          <a:lstStyle/>
          <a:p>
            <a:r>
              <a:rPr lang="en-US" sz="2800" dirty="0"/>
              <a:t>An unrolled RNN</a:t>
            </a:r>
          </a:p>
        </p:txBody>
      </p:sp>
      <p:sp>
        <p:nvSpPr>
          <p:cNvPr id="7" name="TextBox 6"/>
          <p:cNvSpPr txBox="1"/>
          <p:nvPr/>
        </p:nvSpPr>
        <p:spPr>
          <a:xfrm>
            <a:off x="363648" y="5323820"/>
            <a:ext cx="8789779" cy="1200329"/>
          </a:xfrm>
          <a:prstGeom prst="rect">
            <a:avLst/>
          </a:prstGeom>
          <a:noFill/>
        </p:spPr>
        <p:txBody>
          <a:bodyPr wrap="none" rtlCol="0">
            <a:spAutoFit/>
          </a:bodyPr>
          <a:lstStyle/>
          <a:p>
            <a:r>
              <a:rPr lang="en-US" dirty="0"/>
              <a:t>Problem:</a:t>
            </a:r>
          </a:p>
          <a:p>
            <a:r>
              <a:rPr lang="en-US" dirty="0"/>
              <a:t> </a:t>
            </a:r>
            <a:r>
              <a:rPr lang="en-US" dirty="0">
                <a:hlinkClick r:id="rId4"/>
              </a:rPr>
              <a:t>Learning long-term dependencies with gradient descent is difficult , </a:t>
            </a:r>
            <a:r>
              <a:rPr lang="en-US" dirty="0"/>
              <a:t> </a:t>
            </a:r>
            <a:r>
              <a:rPr lang="en-US" dirty="0" err="1">
                <a:hlinkClick r:id="rId4"/>
              </a:rPr>
              <a:t>Bengio</a:t>
            </a:r>
            <a:r>
              <a:rPr lang="en-US" dirty="0">
                <a:hlinkClick r:id="rId4"/>
              </a:rPr>
              <a:t>, et al. (1994) </a:t>
            </a:r>
            <a:endParaRPr lang="en-US" dirty="0"/>
          </a:p>
          <a:p>
            <a:r>
              <a:rPr lang="en-US" sz="3600" dirty="0">
                <a:solidFill>
                  <a:srgbClr val="FF0000"/>
                </a:solidFill>
              </a:rPr>
              <a:t>LSTM can fix the vanishing gradient problem</a:t>
            </a:r>
          </a:p>
        </p:txBody>
      </p:sp>
    </p:spTree>
    <p:extLst>
      <p:ext uri="{BB962C8B-B14F-4D97-AF65-F5344CB8AC3E}">
        <p14:creationId xmlns:p14="http://schemas.microsoft.com/office/powerpoint/2010/main" val="577054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952" y="76200"/>
            <a:ext cx="8229600" cy="1143000"/>
          </a:xfrm>
        </p:spPr>
        <p:txBody>
          <a:bodyPr>
            <a:normAutofit/>
          </a:bodyPr>
          <a:lstStyle/>
          <a:p>
            <a:pPr algn="l"/>
            <a:r>
              <a:rPr lang="en-US" sz="3200" dirty="0"/>
              <a:t>Exercises on RNN and LSTM</a:t>
            </a:r>
            <a:br>
              <a:rPr lang="en-US" sz="3200" dirty="0">
                <a:solidFill>
                  <a:srgbClr val="FF0000"/>
                </a:solidFill>
              </a:rPr>
            </a:br>
            <a:r>
              <a:rPr lang="en-US" sz="3200" dirty="0"/>
              <a:t>Exercise 4: Algorithm : LSTM for an adder</a:t>
            </a:r>
          </a:p>
        </p:txBody>
      </p:sp>
      <p:sp>
        <p:nvSpPr>
          <p:cNvPr id="3" name="Content Placeholder 2"/>
          <p:cNvSpPr>
            <a:spLocks noGrp="1"/>
          </p:cNvSpPr>
          <p:nvPr>
            <p:ph idx="1"/>
          </p:nvPr>
        </p:nvSpPr>
        <p:spPr>
          <a:xfrm>
            <a:off x="76200" y="1141631"/>
            <a:ext cx="5181600" cy="5257800"/>
          </a:xfrm>
        </p:spPr>
        <p:txBody>
          <a:bodyPr>
            <a:normAutofit fontScale="77500" lnSpcReduction="20000"/>
          </a:bodyPr>
          <a:lstStyle/>
          <a:p>
            <a:r>
              <a:rPr lang="en-US" sz="2000" u="sng" dirty="0"/>
              <a:t>Initialization</a:t>
            </a:r>
            <a:endParaRPr lang="en-US" sz="2000" dirty="0"/>
          </a:p>
          <a:p>
            <a:r>
              <a:rPr lang="en-US" sz="2000" dirty="0"/>
              <a:t>For j=1=999999; %Iterate till the weights are stable or error is </a:t>
            </a:r>
            <a:r>
              <a:rPr lang="en-US" sz="2000" dirty="0" err="1"/>
              <a:t>samll</a:t>
            </a:r>
            <a:endParaRPr lang="en-US" sz="2000" dirty="0"/>
          </a:p>
          <a:p>
            <a:r>
              <a:rPr lang="en-US" sz="2000" dirty="0"/>
              <a:t>{ generate Y=A+B training sample, clear previous error</a:t>
            </a:r>
          </a:p>
          <a:p>
            <a:r>
              <a:rPr lang="en-US" sz="2000" dirty="0"/>
              <a:t>  forward pass,  for </a:t>
            </a:r>
            <a:r>
              <a:rPr lang="en-US" sz="2000" dirty="0" err="1"/>
              <a:t>bit_position</a:t>
            </a:r>
            <a:r>
              <a:rPr lang="en-US" sz="2000" dirty="0"/>
              <a:t> </a:t>
            </a:r>
            <a:r>
              <a:rPr lang="en-US" sz="2000" dirty="0" err="1"/>
              <a:t>pos</a:t>
            </a:r>
            <a:r>
              <a:rPr lang="en-US" sz="2000" dirty="0"/>
              <a:t>= 0 to 7</a:t>
            </a:r>
          </a:p>
          <a:p>
            <a:pPr marL="342900" lvl="1" indent="-342900">
              <a:buFont typeface="Arial" panose="020B0604020202020204" pitchFamily="34" charset="0"/>
              <a:buChar char="•"/>
            </a:pPr>
            <a:r>
              <a:rPr lang="en-US" sz="2000" dirty="0"/>
              <a:t>    { X(2-bit)=A(</a:t>
            </a:r>
            <a:r>
              <a:rPr lang="en-US" sz="2000" dirty="0" err="1"/>
              <a:t>pos</a:t>
            </a:r>
            <a:r>
              <a:rPr lang="en-US" sz="2000" dirty="0"/>
              <a:t>),B(</a:t>
            </a:r>
            <a:r>
              <a:rPr lang="en-US" sz="2000" dirty="0" err="1"/>
              <a:t>pos</a:t>
            </a:r>
            <a:r>
              <a:rPr lang="en-US" sz="2000" dirty="0"/>
              <a:t>), y=C(</a:t>
            </a:r>
            <a:r>
              <a:rPr lang="en-US" sz="2000" dirty="0" err="1"/>
              <a:t>pos</a:t>
            </a:r>
            <a:r>
              <a:rPr lang="en-US" sz="2000" dirty="0"/>
              <a:t>)</a:t>
            </a:r>
          </a:p>
          <a:p>
            <a:pPr marL="342900" lvl="1" indent="-342900">
              <a:buFont typeface="Arial" panose="020B0604020202020204" pitchFamily="34" charset="0"/>
              <a:buChar char="•"/>
            </a:pPr>
            <a:r>
              <a:rPr lang="en-US" sz="2000" dirty="0"/>
              <a:t>      for each </a:t>
            </a:r>
            <a:r>
              <a:rPr lang="en-US" sz="2000" dirty="0" err="1"/>
              <a:t>pos</a:t>
            </a:r>
            <a:r>
              <a:rPr lang="en-US" sz="2000" dirty="0"/>
              <a:t>, run LSTM once, </a:t>
            </a:r>
          </a:p>
          <a:p>
            <a:pPr marL="342900" lvl="1" indent="-342900">
              <a:buFont typeface="Arial" panose="020B0604020202020204" pitchFamily="34" charset="0"/>
              <a:buChar char="•"/>
            </a:pPr>
            <a:r>
              <a:rPr lang="en-US" sz="2000" dirty="0"/>
              <a:t>      use LSTM eq.1-7, find I,F,O,G,C,H parameters</a:t>
            </a:r>
          </a:p>
          <a:p>
            <a:pPr marL="342900" lvl="1" indent="-342900">
              <a:buFont typeface="Arial" panose="020B0604020202020204" pitchFamily="34" charset="0"/>
              <a:buChar char="•"/>
            </a:pPr>
            <a:r>
              <a:rPr lang="en-US" sz="2000" dirty="0"/>
              <a:t>      </a:t>
            </a:r>
            <a:r>
              <a:rPr lang="en-US" sz="2000" dirty="0" err="1"/>
              <a:t>pred_out</a:t>
            </a:r>
            <a:r>
              <a:rPr lang="en-US" sz="2000" dirty="0"/>
              <a:t>=sigmoid(</a:t>
            </a:r>
            <a:r>
              <a:rPr lang="en-US" sz="2000" dirty="0" err="1"/>
              <a:t>ht</a:t>
            </a:r>
            <a:r>
              <a:rPr lang="en-US" sz="2000" dirty="0"/>
              <a:t>*</a:t>
            </a:r>
            <a:r>
              <a:rPr lang="en-US" sz="2000" dirty="0" err="1"/>
              <a:t>outpara</a:t>
            </a:r>
            <a:r>
              <a:rPr lang="en-US" sz="2000" dirty="0"/>
              <a:t>),</a:t>
            </a:r>
          </a:p>
          <a:p>
            <a:pPr marL="342900" lvl="1" indent="-342900">
              <a:buFont typeface="Arial" panose="020B0604020202020204" pitchFamily="34" charset="0"/>
              <a:buChar char="•"/>
            </a:pPr>
            <a:r>
              <a:rPr lang="en-US" sz="2000" dirty="0"/>
              <a:t>      real output: d(</a:t>
            </a:r>
            <a:r>
              <a:rPr lang="en-US" sz="2000" dirty="0" err="1"/>
              <a:t>i</a:t>
            </a:r>
            <a:r>
              <a:rPr lang="en-US" sz="2000" dirty="0"/>
              <a:t>)=round(</a:t>
            </a:r>
            <a:r>
              <a:rPr lang="en-US" sz="2000" dirty="0" err="1"/>
              <a:t>Pred_out</a:t>
            </a:r>
            <a:r>
              <a:rPr lang="en-US" sz="2000" dirty="0"/>
              <a:t> (</a:t>
            </a:r>
            <a:r>
              <a:rPr lang="en-US" sz="2000" dirty="0" err="1"/>
              <a:t>pos</a:t>
            </a:r>
            <a:r>
              <a:rPr lang="en-US" sz="2000" dirty="0"/>
              <a:t>))</a:t>
            </a:r>
          </a:p>
          <a:p>
            <a:pPr marL="342900" lvl="1" indent="-342900">
              <a:buFont typeface="Arial" panose="020B0604020202020204" pitchFamily="34" charset="0"/>
              <a:buChar char="•"/>
            </a:pPr>
            <a:r>
              <a:rPr lang="en-US" sz="2000" dirty="0"/>
              <a:t>    }</a:t>
            </a:r>
          </a:p>
          <a:p>
            <a:pPr marL="342900" lvl="1" indent="-342900">
              <a:buFont typeface="Arial" panose="020B0604020202020204" pitchFamily="34" charset="0"/>
              <a:buChar char="•"/>
            </a:pPr>
            <a:r>
              <a:rPr lang="en-US" sz="2000" dirty="0"/>
              <a:t>    P</a:t>
            </a:r>
            <a:r>
              <a:rPr lang="en-US" sz="2000" u="sng" dirty="0"/>
              <a:t>art 5</a:t>
            </a:r>
            <a:r>
              <a:rPr lang="en-US" sz="2000" dirty="0"/>
              <a:t>: backward pass,  for </a:t>
            </a:r>
            <a:r>
              <a:rPr lang="en-US" sz="2000" dirty="0" err="1"/>
              <a:t>bit_position</a:t>
            </a:r>
            <a:r>
              <a:rPr lang="en-US" sz="2000" dirty="0"/>
              <a:t> </a:t>
            </a:r>
            <a:r>
              <a:rPr lang="en-US" sz="2000" dirty="0" err="1"/>
              <a:t>pos</a:t>
            </a:r>
            <a:r>
              <a:rPr lang="en-US" sz="2000" dirty="0"/>
              <a:t>= 0 to 7</a:t>
            </a:r>
          </a:p>
          <a:p>
            <a:pPr marL="342900" lvl="1" indent="-342900">
              <a:buFont typeface="Arial" panose="020B0604020202020204" pitchFamily="34" charset="0"/>
              <a:buChar char="•"/>
            </a:pPr>
            <a:r>
              <a:rPr lang="en-US" sz="2000" dirty="0"/>
              <a:t>    {   X(2-bit)=A(</a:t>
            </a:r>
            <a:r>
              <a:rPr lang="en-US" sz="2000" dirty="0" err="1"/>
              <a:t>pos</a:t>
            </a:r>
            <a:r>
              <a:rPr lang="en-US" sz="2000" dirty="0"/>
              <a:t>),B(</a:t>
            </a:r>
            <a:r>
              <a:rPr lang="en-US" sz="2000" dirty="0" err="1"/>
              <a:t>pos</a:t>
            </a:r>
            <a:r>
              <a:rPr lang="en-US" sz="2000" dirty="0"/>
              <a:t>)</a:t>
            </a:r>
          </a:p>
          <a:p>
            <a:pPr marL="342900" lvl="1" indent="-342900">
              <a:buFont typeface="Arial" panose="020B0604020202020204" pitchFamily="34" charset="0"/>
              <a:buChar char="•"/>
            </a:pPr>
            <a:r>
              <a:rPr lang="en-US" sz="2000" dirty="0"/>
              <a:t>        use feed-backward </a:t>
            </a:r>
            <a:r>
              <a:rPr lang="en-US" sz="2000" dirty="0" err="1"/>
              <a:t>eqs</a:t>
            </a:r>
            <a:r>
              <a:rPr lang="en-US" sz="2000" dirty="0"/>
              <a:t>..</a:t>
            </a:r>
          </a:p>
          <a:p>
            <a:pPr marL="342900" lvl="1" indent="-342900">
              <a:buFont typeface="Arial" panose="020B0604020202020204" pitchFamily="34" charset="0"/>
              <a:buChar char="•"/>
            </a:pPr>
            <a:r>
              <a:rPr lang="en-US" sz="2000" dirty="0"/>
              <a:t>        to find weight/state updates</a:t>
            </a:r>
          </a:p>
          <a:p>
            <a:pPr marL="342900" lvl="1" indent="-342900">
              <a:buFont typeface="Arial" panose="020B0604020202020204" pitchFamily="34" charset="0"/>
              <a:buChar char="•"/>
            </a:pPr>
            <a:r>
              <a:rPr lang="en-US" sz="2000" dirty="0"/>
              <a:t>}</a:t>
            </a:r>
          </a:p>
          <a:p>
            <a:pPr marL="342900" lvl="1" indent="-342900">
              <a:buFont typeface="Arial" panose="020B0604020202020204" pitchFamily="34" charset="0"/>
              <a:buChar char="•"/>
            </a:pPr>
            <a:r>
              <a:rPr lang="en-US" sz="2000" dirty="0"/>
              <a:t>   </a:t>
            </a:r>
            <a:r>
              <a:rPr lang="en-US" sz="2000" u="sng" dirty="0"/>
              <a:t>Part 6</a:t>
            </a:r>
            <a:r>
              <a:rPr lang="en-US" sz="2000" dirty="0"/>
              <a:t>: 6(</a:t>
            </a:r>
            <a:r>
              <a:rPr lang="en-US" sz="2000" dirty="0" err="1"/>
              <a:t>i</a:t>
            </a:r>
            <a:r>
              <a:rPr lang="en-US" sz="2000" dirty="0"/>
              <a:t>): Calculate new weights/Bias </a:t>
            </a:r>
          </a:p>
          <a:p>
            <a:pPr marL="342900" lvl="1" indent="-342900">
              <a:buFont typeface="Arial" panose="020B0604020202020204" pitchFamily="34" charset="0"/>
              <a:buChar char="•"/>
            </a:pPr>
            <a:r>
              <a:rPr lang="en-US" sz="2000" dirty="0"/>
              <a:t>                6(ii): Clear updated before next iteration </a:t>
            </a:r>
          </a:p>
          <a:p>
            <a:pPr marL="342900" lvl="1" indent="-342900">
              <a:buFont typeface="Arial" panose="020B0604020202020204" pitchFamily="34" charset="0"/>
              <a:buChar char="•"/>
            </a:pPr>
            <a:r>
              <a:rPr lang="en-US" sz="2000" dirty="0"/>
              <a:t>   </a:t>
            </a:r>
            <a:r>
              <a:rPr lang="en-US" sz="2000" u="sng" dirty="0"/>
              <a:t>Part 7</a:t>
            </a:r>
            <a:r>
              <a:rPr lang="en-US" sz="2000" dirty="0"/>
              <a:t>: Show temporary results (display only)</a:t>
            </a:r>
          </a:p>
          <a:p>
            <a:pPr marL="342900" lvl="1" indent="-342900">
              <a:buFont typeface="Arial" panose="020B0604020202020204" pitchFamily="34" charset="0"/>
              <a:buChar char="•"/>
            </a:pPr>
            <a:r>
              <a:rPr lang="en-US" sz="2000" dirty="0"/>
              <a:t>} </a:t>
            </a:r>
            <a:r>
              <a:rPr lang="en-US" sz="2000" u="sng" dirty="0"/>
              <a:t>Part 8 </a:t>
            </a:r>
            <a:r>
              <a:rPr lang="en-US" sz="2000" dirty="0"/>
              <a:t>: testing , random test 10 times</a:t>
            </a:r>
          </a:p>
          <a:p>
            <a:pPr marL="0" indent="0">
              <a:buNone/>
            </a:pPr>
            <a:endParaRPr lang="en-US" dirty="0"/>
          </a:p>
        </p:txBody>
      </p:sp>
      <p:sp>
        <p:nvSpPr>
          <p:cNvPr id="4" name="Footer Placeholder 3"/>
          <p:cNvSpPr>
            <a:spLocks noGrp="1"/>
          </p:cNvSpPr>
          <p:nvPr>
            <p:ph type="ftr" sz="quarter" idx="11"/>
          </p:nvPr>
        </p:nvSpPr>
        <p:spPr>
          <a:xfrm>
            <a:off x="5070625" y="6389132"/>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60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52372082"/>
              </p:ext>
            </p:extLst>
          </p:nvPr>
        </p:nvGraphicFramePr>
        <p:xfrm>
          <a:off x="4871289" y="5181600"/>
          <a:ext cx="4057168" cy="731520"/>
        </p:xfrm>
        <a:graphic>
          <a:graphicData uri="http://schemas.openxmlformats.org/drawingml/2006/table">
            <a:tbl>
              <a:tblPr firstRow="1" bandRow="1">
                <a:tableStyleId>{5C22544A-7EE6-4342-B048-85BDC9FD1C3A}</a:tableStyleId>
              </a:tblPr>
              <a:tblGrid>
                <a:gridCol w="507146">
                  <a:extLst>
                    <a:ext uri="{9D8B030D-6E8A-4147-A177-3AD203B41FA5}">
                      <a16:colId xmlns:a16="http://schemas.microsoft.com/office/drawing/2014/main" val="20000"/>
                    </a:ext>
                  </a:extLst>
                </a:gridCol>
                <a:gridCol w="507146">
                  <a:extLst>
                    <a:ext uri="{9D8B030D-6E8A-4147-A177-3AD203B41FA5}">
                      <a16:colId xmlns:a16="http://schemas.microsoft.com/office/drawing/2014/main" val="20001"/>
                    </a:ext>
                  </a:extLst>
                </a:gridCol>
                <a:gridCol w="507146">
                  <a:extLst>
                    <a:ext uri="{9D8B030D-6E8A-4147-A177-3AD203B41FA5}">
                      <a16:colId xmlns:a16="http://schemas.microsoft.com/office/drawing/2014/main" val="20002"/>
                    </a:ext>
                  </a:extLst>
                </a:gridCol>
                <a:gridCol w="507146">
                  <a:extLst>
                    <a:ext uri="{9D8B030D-6E8A-4147-A177-3AD203B41FA5}">
                      <a16:colId xmlns:a16="http://schemas.microsoft.com/office/drawing/2014/main" val="20003"/>
                    </a:ext>
                  </a:extLst>
                </a:gridCol>
                <a:gridCol w="507146">
                  <a:extLst>
                    <a:ext uri="{9D8B030D-6E8A-4147-A177-3AD203B41FA5}">
                      <a16:colId xmlns:a16="http://schemas.microsoft.com/office/drawing/2014/main" val="20004"/>
                    </a:ext>
                  </a:extLst>
                </a:gridCol>
                <a:gridCol w="507146">
                  <a:extLst>
                    <a:ext uri="{9D8B030D-6E8A-4147-A177-3AD203B41FA5}">
                      <a16:colId xmlns:a16="http://schemas.microsoft.com/office/drawing/2014/main" val="20005"/>
                    </a:ext>
                  </a:extLst>
                </a:gridCol>
                <a:gridCol w="507146">
                  <a:extLst>
                    <a:ext uri="{9D8B030D-6E8A-4147-A177-3AD203B41FA5}">
                      <a16:colId xmlns:a16="http://schemas.microsoft.com/office/drawing/2014/main" val="20006"/>
                    </a:ext>
                  </a:extLst>
                </a:gridCol>
                <a:gridCol w="507146">
                  <a:extLst>
                    <a:ext uri="{9D8B030D-6E8A-4147-A177-3AD203B41FA5}">
                      <a16:colId xmlns:a16="http://schemas.microsoft.com/office/drawing/2014/main" val="20007"/>
                    </a:ext>
                  </a:extLst>
                </a:gridCol>
              </a:tblGrid>
              <a:tr h="180340">
                <a:tc>
                  <a:txBody>
                    <a:bodyPr/>
                    <a:lstStyle/>
                    <a:p>
                      <a:r>
                        <a:rPr lang="en-US" dirty="0"/>
                        <a:t>A7</a:t>
                      </a:r>
                    </a:p>
                  </a:txBody>
                  <a:tcPr/>
                </a:tc>
                <a:tc>
                  <a:txBody>
                    <a:bodyPr/>
                    <a:lstStyle/>
                    <a:p>
                      <a:r>
                        <a:rPr lang="en-US" dirty="0"/>
                        <a:t>A6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A0</a:t>
                      </a:r>
                    </a:p>
                  </a:txBody>
                  <a:tcPr/>
                </a:tc>
                <a:extLst>
                  <a:ext uri="{0D108BD9-81ED-4DB2-BD59-A6C34878D82A}">
                    <a16:rowId xmlns:a16="http://schemas.microsoft.com/office/drawing/2014/main" val="10000"/>
                  </a:ext>
                </a:extLst>
              </a:tr>
              <a:tr h="180340">
                <a:tc>
                  <a:txBody>
                    <a:bodyPr/>
                    <a:lstStyle/>
                    <a:p>
                      <a:r>
                        <a:rPr lang="en-US" dirty="0"/>
                        <a:t>B7</a:t>
                      </a:r>
                    </a:p>
                  </a:txBody>
                  <a:tcPr/>
                </a:tc>
                <a:tc>
                  <a:txBody>
                    <a:bodyPr/>
                    <a:lstStyle/>
                    <a:p>
                      <a:r>
                        <a:rPr lang="en-US" dirty="0"/>
                        <a:t>B6</a:t>
                      </a:r>
                    </a:p>
                  </a:txBody>
                  <a:tcPr/>
                </a:tc>
                <a:tc>
                  <a:txBody>
                    <a:bodyPr/>
                    <a:lstStyle/>
                    <a:p>
                      <a:r>
                        <a:rPr lang="en-US" dirty="0"/>
                        <a:t>B5</a:t>
                      </a:r>
                    </a:p>
                  </a:txBody>
                  <a:tcPr/>
                </a:tc>
                <a:tc>
                  <a:txBody>
                    <a:bodyPr/>
                    <a:lstStyle/>
                    <a:p>
                      <a:r>
                        <a:rPr lang="en-US" dirty="0"/>
                        <a:t>B4</a:t>
                      </a:r>
                    </a:p>
                  </a:txBody>
                  <a:tcPr/>
                </a:tc>
                <a:tc>
                  <a:txBody>
                    <a:bodyPr/>
                    <a:lstStyle/>
                    <a:p>
                      <a:r>
                        <a:rPr lang="en-US" dirty="0"/>
                        <a:t>B3</a:t>
                      </a:r>
                    </a:p>
                  </a:txBody>
                  <a:tcPr/>
                </a:tc>
                <a:tc>
                  <a:txBody>
                    <a:bodyPr/>
                    <a:lstStyle/>
                    <a:p>
                      <a:r>
                        <a:rPr lang="en-US" dirty="0"/>
                        <a:t>B2</a:t>
                      </a:r>
                    </a:p>
                  </a:txBody>
                  <a:tcPr/>
                </a:tc>
                <a:tc>
                  <a:txBody>
                    <a:bodyPr/>
                    <a:lstStyle/>
                    <a:p>
                      <a:r>
                        <a:rPr lang="en-US" dirty="0"/>
                        <a:t>B1</a:t>
                      </a:r>
                    </a:p>
                  </a:txBody>
                  <a:tcPr/>
                </a:tc>
                <a:tc>
                  <a:txBody>
                    <a:bodyPr/>
                    <a:lstStyle/>
                    <a:p>
                      <a:r>
                        <a:rPr lang="en-US" dirty="0"/>
                        <a:t>B0</a:t>
                      </a:r>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7620131" y="4191000"/>
            <a:ext cx="1099981" cy="646331"/>
          </a:xfrm>
          <a:prstGeom prst="rect">
            <a:avLst/>
          </a:prstGeom>
          <a:noFill/>
        </p:spPr>
        <p:txBody>
          <a:bodyPr wrap="none" rtlCol="0">
            <a:spAutoFit/>
          </a:bodyPr>
          <a:lstStyle/>
          <a:p>
            <a:r>
              <a:rPr lang="en-US" i="1" dirty="0"/>
              <a:t>X</a:t>
            </a:r>
            <a:r>
              <a:rPr lang="en-US" i="1" baseline="-25000" dirty="0"/>
              <a:t>i</a:t>
            </a:r>
            <a:r>
              <a:rPr lang="en-US" baseline="-25000" dirty="0"/>
              <a:t>(1x2)</a:t>
            </a:r>
            <a:r>
              <a:rPr lang="en-US" dirty="0"/>
              <a:t>=[A</a:t>
            </a:r>
            <a:r>
              <a:rPr lang="en-US" baseline="-25000" dirty="0"/>
              <a:t>i</a:t>
            </a:r>
            <a:r>
              <a:rPr lang="en-US" dirty="0"/>
              <a:t>]</a:t>
            </a:r>
          </a:p>
          <a:p>
            <a:r>
              <a:rPr lang="en-US" dirty="0"/>
              <a:t>           [B</a:t>
            </a:r>
            <a:r>
              <a:rPr lang="en-US" baseline="-25000" dirty="0"/>
              <a:t>i</a:t>
            </a:r>
            <a:r>
              <a:rPr lang="en-US" dirty="0"/>
              <a:t>]</a:t>
            </a:r>
          </a:p>
        </p:txBody>
      </p:sp>
      <p:sp>
        <p:nvSpPr>
          <p:cNvPr id="8" name="TextBox 7"/>
          <p:cNvSpPr txBox="1"/>
          <p:nvPr/>
        </p:nvSpPr>
        <p:spPr>
          <a:xfrm>
            <a:off x="4511926" y="6019800"/>
            <a:ext cx="4443845" cy="369332"/>
          </a:xfrm>
          <a:prstGeom prst="rect">
            <a:avLst/>
          </a:prstGeom>
          <a:noFill/>
        </p:spPr>
        <p:txBody>
          <a:bodyPr wrap="none" rtlCol="0">
            <a:spAutoFit/>
          </a:bodyPr>
          <a:lstStyle/>
          <a:p>
            <a:r>
              <a:rPr lang="en-US" i="1" dirty="0" err="1"/>
              <a:t>Bit</a:t>
            </a:r>
            <a:r>
              <a:rPr lang="en-US" i="1" baseline="-25000" dirty="0" err="1"/>
              <a:t>i</a:t>
            </a:r>
            <a:r>
              <a:rPr lang="en-US" i="1" dirty="0"/>
              <a:t>   </a:t>
            </a:r>
            <a:r>
              <a:rPr lang="en-US" dirty="0"/>
              <a:t>7         6        5       4       3       2        1        0</a:t>
            </a:r>
          </a:p>
        </p:txBody>
      </p:sp>
      <p:sp>
        <p:nvSpPr>
          <p:cNvPr id="10" name="TextBox 9"/>
          <p:cNvSpPr txBox="1"/>
          <p:nvPr/>
        </p:nvSpPr>
        <p:spPr>
          <a:xfrm>
            <a:off x="6629400" y="3048000"/>
            <a:ext cx="1696251" cy="646331"/>
          </a:xfrm>
          <a:prstGeom prst="rect">
            <a:avLst/>
          </a:prstGeom>
          <a:solidFill>
            <a:schemeClr val="bg2"/>
          </a:solidFill>
          <a:ln>
            <a:solidFill>
              <a:schemeClr val="accent1">
                <a:shade val="50000"/>
              </a:schemeClr>
            </a:solidFill>
          </a:ln>
        </p:spPr>
        <p:txBody>
          <a:bodyPr wrap="square" rtlCol="0">
            <a:spAutoFit/>
          </a:bodyPr>
          <a:lstStyle/>
          <a:p>
            <a:r>
              <a:rPr lang="en-US" dirty="0" err="1"/>
              <a:t>LSTM_layer</a:t>
            </a:r>
            <a:endParaRPr lang="en-US" dirty="0"/>
          </a:p>
          <a:p>
            <a:r>
              <a:rPr lang="en-US" dirty="0"/>
              <a:t>See next slide</a:t>
            </a:r>
          </a:p>
        </p:txBody>
      </p:sp>
      <p:cxnSp>
        <p:nvCxnSpPr>
          <p:cNvPr id="11" name="Straight Arrow Connector 10"/>
          <p:cNvCxnSpPr/>
          <p:nvPr/>
        </p:nvCxnSpPr>
        <p:spPr>
          <a:xfrm flipV="1">
            <a:off x="7720398" y="3694331"/>
            <a:ext cx="0" cy="49667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60466" y="3619499"/>
            <a:ext cx="686406" cy="646331"/>
          </a:xfrm>
          <a:prstGeom prst="rect">
            <a:avLst/>
          </a:prstGeom>
          <a:noFill/>
        </p:spPr>
        <p:txBody>
          <a:bodyPr wrap="none" rtlCol="0">
            <a:spAutoFit/>
          </a:bodyPr>
          <a:lstStyle/>
          <a:p>
            <a:r>
              <a:rPr lang="en-US" dirty="0"/>
              <a:t>[X1(</a:t>
            </a:r>
            <a:r>
              <a:rPr lang="en-US" dirty="0" err="1"/>
              <a:t>i</a:t>
            </a:r>
            <a:r>
              <a:rPr lang="en-US" dirty="0"/>
              <a:t>)</a:t>
            </a:r>
          </a:p>
          <a:p>
            <a:r>
              <a:rPr lang="en-US" dirty="0"/>
              <a:t>X0(</a:t>
            </a:r>
            <a:r>
              <a:rPr lang="en-US" dirty="0" err="1"/>
              <a:t>i</a:t>
            </a:r>
            <a:r>
              <a:rPr lang="en-US" dirty="0"/>
              <a:t>)]</a:t>
            </a:r>
          </a:p>
        </p:txBody>
      </p:sp>
      <p:cxnSp>
        <p:nvCxnSpPr>
          <p:cNvPr id="13" name="Straight Arrow Connector 12"/>
          <p:cNvCxnSpPr/>
          <p:nvPr/>
        </p:nvCxnSpPr>
        <p:spPr>
          <a:xfrm flipH="1" flipV="1">
            <a:off x="7720397" y="2743200"/>
            <a:ext cx="1" cy="304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96571" y="2373868"/>
            <a:ext cx="1524585" cy="369332"/>
          </a:xfrm>
          <a:prstGeom prst="rect">
            <a:avLst/>
          </a:prstGeom>
          <a:noFill/>
        </p:spPr>
        <p:txBody>
          <a:bodyPr wrap="none" rtlCol="0">
            <a:spAutoFit/>
          </a:bodyPr>
          <a:lstStyle/>
          <a:p>
            <a:r>
              <a:rPr lang="en-US" dirty="0"/>
              <a:t>Yi=</a:t>
            </a:r>
            <a:r>
              <a:rPr lang="en-US" dirty="0" err="1"/>
              <a:t>Pred_out</a:t>
            </a:r>
            <a:r>
              <a:rPr lang="en-US" dirty="0"/>
              <a:t>(</a:t>
            </a:r>
            <a:r>
              <a:rPr lang="en-US" dirty="0" err="1"/>
              <a:t>i</a:t>
            </a:r>
            <a:r>
              <a:rPr lang="en-US" dirty="0"/>
              <a:t>)</a:t>
            </a:r>
          </a:p>
        </p:txBody>
      </p:sp>
      <p:graphicFrame>
        <p:nvGraphicFramePr>
          <p:cNvPr id="15" name="Table 14"/>
          <p:cNvGraphicFramePr>
            <a:graphicFrameLocks noGrp="1"/>
          </p:cNvGraphicFramePr>
          <p:nvPr>
            <p:extLst>
              <p:ext uri="{D42A27DB-BD31-4B8C-83A1-F6EECF244321}">
                <p14:modId xmlns:p14="http://schemas.microsoft.com/office/powerpoint/2010/main" val="3410923993"/>
              </p:ext>
            </p:extLst>
          </p:nvPr>
        </p:nvGraphicFramePr>
        <p:xfrm>
          <a:off x="5058016" y="1524000"/>
          <a:ext cx="4057168" cy="731520"/>
        </p:xfrm>
        <a:graphic>
          <a:graphicData uri="http://schemas.openxmlformats.org/drawingml/2006/table">
            <a:tbl>
              <a:tblPr firstRow="1" bandRow="1">
                <a:tableStyleId>{5C22544A-7EE6-4342-B048-85BDC9FD1C3A}</a:tableStyleId>
              </a:tblPr>
              <a:tblGrid>
                <a:gridCol w="507146">
                  <a:extLst>
                    <a:ext uri="{9D8B030D-6E8A-4147-A177-3AD203B41FA5}">
                      <a16:colId xmlns:a16="http://schemas.microsoft.com/office/drawing/2014/main" val="20000"/>
                    </a:ext>
                  </a:extLst>
                </a:gridCol>
                <a:gridCol w="507146">
                  <a:extLst>
                    <a:ext uri="{9D8B030D-6E8A-4147-A177-3AD203B41FA5}">
                      <a16:colId xmlns:a16="http://schemas.microsoft.com/office/drawing/2014/main" val="20001"/>
                    </a:ext>
                  </a:extLst>
                </a:gridCol>
                <a:gridCol w="507146">
                  <a:extLst>
                    <a:ext uri="{9D8B030D-6E8A-4147-A177-3AD203B41FA5}">
                      <a16:colId xmlns:a16="http://schemas.microsoft.com/office/drawing/2014/main" val="20002"/>
                    </a:ext>
                  </a:extLst>
                </a:gridCol>
                <a:gridCol w="507146">
                  <a:extLst>
                    <a:ext uri="{9D8B030D-6E8A-4147-A177-3AD203B41FA5}">
                      <a16:colId xmlns:a16="http://schemas.microsoft.com/office/drawing/2014/main" val="20003"/>
                    </a:ext>
                  </a:extLst>
                </a:gridCol>
                <a:gridCol w="507146">
                  <a:extLst>
                    <a:ext uri="{9D8B030D-6E8A-4147-A177-3AD203B41FA5}">
                      <a16:colId xmlns:a16="http://schemas.microsoft.com/office/drawing/2014/main" val="20004"/>
                    </a:ext>
                  </a:extLst>
                </a:gridCol>
                <a:gridCol w="507146">
                  <a:extLst>
                    <a:ext uri="{9D8B030D-6E8A-4147-A177-3AD203B41FA5}">
                      <a16:colId xmlns:a16="http://schemas.microsoft.com/office/drawing/2014/main" val="20005"/>
                    </a:ext>
                  </a:extLst>
                </a:gridCol>
                <a:gridCol w="507146">
                  <a:extLst>
                    <a:ext uri="{9D8B030D-6E8A-4147-A177-3AD203B41FA5}">
                      <a16:colId xmlns:a16="http://schemas.microsoft.com/office/drawing/2014/main" val="20006"/>
                    </a:ext>
                  </a:extLst>
                </a:gridCol>
                <a:gridCol w="507146">
                  <a:extLst>
                    <a:ext uri="{9D8B030D-6E8A-4147-A177-3AD203B41FA5}">
                      <a16:colId xmlns:a16="http://schemas.microsoft.com/office/drawing/2014/main" val="20007"/>
                    </a:ext>
                  </a:extLst>
                </a:gridCol>
              </a:tblGrid>
              <a:tr h="180340">
                <a:tc>
                  <a:txBody>
                    <a:bodyPr/>
                    <a:lstStyle/>
                    <a:p>
                      <a:r>
                        <a:rPr lang="en-US" dirty="0"/>
                        <a:t>Y7</a:t>
                      </a:r>
                    </a:p>
                  </a:txBody>
                  <a:tcPr/>
                </a:tc>
                <a:tc>
                  <a:txBody>
                    <a:bodyPr/>
                    <a:lstStyle/>
                    <a:p>
                      <a:r>
                        <a:rPr lang="en-US" dirty="0"/>
                        <a:t>Y6</a:t>
                      </a:r>
                    </a:p>
                  </a:txBody>
                  <a:tcPr/>
                </a:tc>
                <a:tc>
                  <a:txBody>
                    <a:bodyPr/>
                    <a:lstStyle/>
                    <a:p>
                      <a:r>
                        <a:rPr lang="en-US" dirty="0"/>
                        <a:t>Y5</a:t>
                      </a:r>
                    </a:p>
                  </a:txBody>
                  <a:tcPr/>
                </a:tc>
                <a:tc>
                  <a:txBody>
                    <a:bodyPr/>
                    <a:lstStyle/>
                    <a:p>
                      <a:r>
                        <a:rPr lang="en-US" dirty="0"/>
                        <a:t>Y4</a:t>
                      </a:r>
                    </a:p>
                  </a:txBody>
                  <a:tcPr/>
                </a:tc>
                <a:tc>
                  <a:txBody>
                    <a:bodyPr/>
                    <a:lstStyle/>
                    <a:p>
                      <a:r>
                        <a:rPr lang="en-US" dirty="0"/>
                        <a:t>Y3</a:t>
                      </a:r>
                    </a:p>
                  </a:txBody>
                  <a:tcPr/>
                </a:tc>
                <a:tc>
                  <a:txBody>
                    <a:bodyPr/>
                    <a:lstStyle/>
                    <a:p>
                      <a:r>
                        <a:rPr lang="en-US" dirty="0"/>
                        <a:t>Y2</a:t>
                      </a:r>
                    </a:p>
                  </a:txBody>
                  <a:tcPr/>
                </a:tc>
                <a:tc>
                  <a:txBody>
                    <a:bodyPr/>
                    <a:lstStyle/>
                    <a:p>
                      <a:r>
                        <a:rPr lang="en-US" dirty="0"/>
                        <a:t>Y1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Y0</a:t>
                      </a:r>
                    </a:p>
                  </a:txBody>
                  <a:tcPr/>
                </a:tc>
                <a:extLst>
                  <a:ext uri="{0D108BD9-81ED-4DB2-BD59-A6C34878D82A}">
                    <a16:rowId xmlns:a16="http://schemas.microsoft.com/office/drawing/2014/main" val="10000"/>
                  </a:ext>
                </a:extLst>
              </a:tr>
              <a:tr h="180340">
                <a:tc>
                  <a:txBody>
                    <a:bodyPr/>
                    <a:lstStyle/>
                    <a:p>
                      <a:r>
                        <a:rPr lang="en-US" dirty="0"/>
                        <a:t>P7</a:t>
                      </a:r>
                    </a:p>
                  </a:txBody>
                  <a:tcPr/>
                </a:tc>
                <a:tc>
                  <a:txBody>
                    <a:bodyPr/>
                    <a:lstStyle/>
                    <a:p>
                      <a:r>
                        <a:rPr lang="en-US" dirty="0"/>
                        <a:t>P6</a:t>
                      </a:r>
                    </a:p>
                  </a:txBody>
                  <a:tcPr/>
                </a:tc>
                <a:tc>
                  <a:txBody>
                    <a:bodyPr/>
                    <a:lstStyle/>
                    <a:p>
                      <a:r>
                        <a:rPr lang="en-US" dirty="0"/>
                        <a:t>P5</a:t>
                      </a:r>
                    </a:p>
                  </a:txBody>
                  <a:tcPr/>
                </a:tc>
                <a:tc>
                  <a:txBody>
                    <a:bodyPr/>
                    <a:lstStyle/>
                    <a:p>
                      <a:r>
                        <a:rPr lang="en-US" dirty="0"/>
                        <a:t>P4</a:t>
                      </a:r>
                    </a:p>
                  </a:txBody>
                  <a:tcPr/>
                </a:tc>
                <a:tc>
                  <a:txBody>
                    <a:bodyPr/>
                    <a:lstStyle/>
                    <a:p>
                      <a:r>
                        <a:rPr lang="en-US" dirty="0"/>
                        <a:t>P3</a:t>
                      </a:r>
                    </a:p>
                  </a:txBody>
                  <a:tcPr/>
                </a:tc>
                <a:tc>
                  <a:txBody>
                    <a:bodyPr/>
                    <a:lstStyle/>
                    <a:p>
                      <a:r>
                        <a:rPr lang="en-US" dirty="0"/>
                        <a:t>P2</a:t>
                      </a:r>
                    </a:p>
                  </a:txBody>
                  <a:tcPr/>
                </a:tc>
                <a:tc>
                  <a:txBody>
                    <a:bodyPr/>
                    <a:lstStyle/>
                    <a:p>
                      <a:r>
                        <a:rPr lang="en-US" dirty="0"/>
                        <a:t>P1</a:t>
                      </a:r>
                    </a:p>
                  </a:txBody>
                  <a:tcPr/>
                </a:tc>
                <a:tc>
                  <a:txBody>
                    <a:bodyPr/>
                    <a:lstStyle/>
                    <a:p>
                      <a:r>
                        <a:rPr lang="en-US" dirty="0"/>
                        <a:t>P0</a:t>
                      </a:r>
                    </a:p>
                  </a:txBody>
                  <a:tcPr/>
                </a:tc>
                <a:extLst>
                  <a:ext uri="{0D108BD9-81ED-4DB2-BD59-A6C34878D82A}">
                    <a16:rowId xmlns:a16="http://schemas.microsoft.com/office/drawing/2014/main" val="10001"/>
                  </a:ext>
                </a:extLst>
              </a:tr>
            </a:tbl>
          </a:graphicData>
        </a:graphic>
      </p:graphicFrame>
      <p:cxnSp>
        <p:nvCxnSpPr>
          <p:cNvPr id="16" name="Straight Arrow Connector 15"/>
          <p:cNvCxnSpPr/>
          <p:nvPr/>
        </p:nvCxnSpPr>
        <p:spPr>
          <a:xfrm flipH="1" flipV="1">
            <a:off x="7860466" y="4564198"/>
            <a:ext cx="750134" cy="585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931191" y="2179351"/>
            <a:ext cx="788921" cy="335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458200" y="5029200"/>
            <a:ext cx="3810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715000" y="3124200"/>
            <a:ext cx="803425" cy="646331"/>
          </a:xfrm>
          <a:prstGeom prst="rect">
            <a:avLst/>
          </a:prstGeom>
          <a:noFill/>
        </p:spPr>
        <p:txBody>
          <a:bodyPr wrap="none" rtlCol="0">
            <a:spAutoFit/>
          </a:bodyPr>
          <a:lstStyle/>
          <a:p>
            <a:r>
              <a:rPr lang="en-US" dirty="0"/>
              <a:t>C(</a:t>
            </a:r>
            <a:r>
              <a:rPr lang="en-US" dirty="0" err="1"/>
              <a:t>pos</a:t>
            </a:r>
            <a:r>
              <a:rPr lang="en-US" dirty="0"/>
              <a:t>)</a:t>
            </a:r>
          </a:p>
          <a:p>
            <a:r>
              <a:rPr lang="en-US" dirty="0"/>
              <a:t>H(</a:t>
            </a:r>
            <a:r>
              <a:rPr lang="en-US" dirty="0" err="1"/>
              <a:t>pos</a:t>
            </a:r>
            <a:r>
              <a:rPr lang="en-US" dirty="0"/>
              <a:t>)</a:t>
            </a:r>
          </a:p>
        </p:txBody>
      </p:sp>
      <p:sp>
        <p:nvSpPr>
          <p:cNvPr id="22" name="TextBox 21"/>
          <p:cNvSpPr txBox="1"/>
          <p:nvPr/>
        </p:nvSpPr>
        <p:spPr>
          <a:xfrm>
            <a:off x="8246987" y="2892700"/>
            <a:ext cx="1035861" cy="646331"/>
          </a:xfrm>
          <a:prstGeom prst="rect">
            <a:avLst/>
          </a:prstGeom>
          <a:noFill/>
        </p:spPr>
        <p:txBody>
          <a:bodyPr wrap="none" rtlCol="0">
            <a:spAutoFit/>
          </a:bodyPr>
          <a:lstStyle/>
          <a:p>
            <a:r>
              <a:rPr lang="en-US" dirty="0"/>
              <a:t>C(pos+1)</a:t>
            </a:r>
          </a:p>
          <a:p>
            <a:r>
              <a:rPr lang="en-US" dirty="0"/>
              <a:t>H(pos+1)</a:t>
            </a:r>
          </a:p>
        </p:txBody>
      </p:sp>
      <p:sp>
        <p:nvSpPr>
          <p:cNvPr id="23" name="Freeform 22"/>
          <p:cNvSpPr/>
          <p:nvPr/>
        </p:nvSpPr>
        <p:spPr>
          <a:xfrm>
            <a:off x="6474178" y="3473302"/>
            <a:ext cx="2133158" cy="498103"/>
          </a:xfrm>
          <a:custGeom>
            <a:avLst/>
            <a:gdLst>
              <a:gd name="connsiteX0" fmla="*/ 1875924 w 2133158"/>
              <a:gd name="connsiteY0" fmla="*/ 77972 h 498103"/>
              <a:gd name="connsiteX1" fmla="*/ 2053134 w 2133158"/>
              <a:gd name="connsiteY1" fmla="*/ 198475 h 498103"/>
              <a:gd name="connsiteX2" fmla="*/ 2038957 w 2133158"/>
              <a:gd name="connsiteY2" fmla="*/ 404038 h 498103"/>
              <a:gd name="connsiteX3" fmla="*/ 926082 w 2133158"/>
              <a:gd name="connsiteY3" fmla="*/ 496186 h 498103"/>
              <a:gd name="connsiteX4" fmla="*/ 61301 w 2133158"/>
              <a:gd name="connsiteY4" fmla="*/ 326065 h 498103"/>
              <a:gd name="connsiteX5" fmla="*/ 139273 w 2133158"/>
              <a:gd name="connsiteY5" fmla="*/ 0 h 49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158" h="498103">
                <a:moveTo>
                  <a:pt x="1875924" y="77972"/>
                </a:moveTo>
                <a:cubicBezTo>
                  <a:pt x="1950943" y="111051"/>
                  <a:pt x="2025962" y="144131"/>
                  <a:pt x="2053134" y="198475"/>
                </a:cubicBezTo>
                <a:cubicBezTo>
                  <a:pt x="2080306" y="252819"/>
                  <a:pt x="2226799" y="354420"/>
                  <a:pt x="2038957" y="404038"/>
                </a:cubicBezTo>
                <a:cubicBezTo>
                  <a:pt x="1851115" y="453657"/>
                  <a:pt x="1255691" y="509181"/>
                  <a:pt x="926082" y="496186"/>
                </a:cubicBezTo>
                <a:cubicBezTo>
                  <a:pt x="596473" y="483191"/>
                  <a:pt x="192436" y="408763"/>
                  <a:pt x="61301" y="326065"/>
                </a:cubicBezTo>
                <a:cubicBezTo>
                  <a:pt x="-69834" y="243367"/>
                  <a:pt x="34719" y="121683"/>
                  <a:pt x="139273" y="0"/>
                </a:cubicBezTo>
              </a:path>
            </a:pathLst>
          </a:custGeom>
          <a:noFill/>
          <a:ln cmpd="tri">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717899" y="4672100"/>
            <a:ext cx="1585049" cy="369332"/>
          </a:xfrm>
          <a:prstGeom prst="rect">
            <a:avLst/>
          </a:prstGeom>
          <a:noFill/>
        </p:spPr>
        <p:txBody>
          <a:bodyPr wrap="none" rtlCol="0">
            <a:spAutoFit/>
          </a:bodyPr>
          <a:lstStyle/>
          <a:p>
            <a:r>
              <a:rPr lang="en-US" dirty="0"/>
              <a:t>Each </a:t>
            </a:r>
            <a:r>
              <a:rPr lang="en-US" dirty="0" err="1"/>
              <a:t>pos</a:t>
            </a:r>
            <a:r>
              <a:rPr lang="en-US" dirty="0"/>
              <a:t>=0</a:t>
            </a:r>
            <a:r>
              <a:rPr lang="en-US" dirty="0">
                <a:sym typeface="Wingdings" panose="05000000000000000000" pitchFamily="2" charset="2"/>
              </a:rPr>
              <a:t>7</a:t>
            </a:r>
            <a:endParaRPr lang="en-US" dirty="0"/>
          </a:p>
        </p:txBody>
      </p:sp>
      <p:sp>
        <p:nvSpPr>
          <p:cNvPr id="9" name="TextBox 8"/>
          <p:cNvSpPr txBox="1"/>
          <p:nvPr/>
        </p:nvSpPr>
        <p:spPr>
          <a:xfrm>
            <a:off x="8860" y="6096000"/>
            <a:ext cx="4519892" cy="646331"/>
          </a:xfrm>
          <a:prstGeom prst="rect">
            <a:avLst/>
          </a:prstGeom>
          <a:noFill/>
        </p:spPr>
        <p:txBody>
          <a:bodyPr wrap="none" rtlCol="0">
            <a:spAutoFit/>
          </a:bodyPr>
          <a:lstStyle/>
          <a:p>
            <a:r>
              <a:rPr lang="en-US" dirty="0">
                <a:solidFill>
                  <a:srgbClr val="FF0000"/>
                </a:solidFill>
              </a:rPr>
              <a:t>Ex1:</a:t>
            </a:r>
            <a:r>
              <a:rPr lang="en-US" dirty="0"/>
              <a:t> what is the sizes of the input and output?</a:t>
            </a:r>
          </a:p>
          <a:p>
            <a:r>
              <a:rPr lang="en-US" dirty="0"/>
              <a:t>answer=Input_____?, output____?</a:t>
            </a:r>
            <a:r>
              <a:rPr lang="en-US" sz="800" dirty="0"/>
              <a:t> </a:t>
            </a:r>
            <a:endParaRPr lang="en-US" dirty="0"/>
          </a:p>
        </p:txBody>
      </p:sp>
    </p:spTree>
    <p:extLst>
      <p:ext uri="{BB962C8B-B14F-4D97-AF65-F5344CB8AC3E}">
        <p14:creationId xmlns:p14="http://schemas.microsoft.com/office/powerpoint/2010/main" val="379753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952" y="76200"/>
            <a:ext cx="8229600" cy="1143000"/>
          </a:xfrm>
        </p:spPr>
        <p:txBody>
          <a:bodyPr>
            <a:normAutofit fontScale="90000"/>
          </a:bodyPr>
          <a:lstStyle/>
          <a:p>
            <a:pPr algn="l"/>
            <a:r>
              <a:rPr lang="en-US" sz="3200" dirty="0">
                <a:solidFill>
                  <a:srgbClr val="FF0000"/>
                </a:solidFill>
              </a:rPr>
              <a:t>Exercises on RNN and LSTM</a:t>
            </a:r>
            <a:br>
              <a:rPr lang="en-US" sz="3200" dirty="0">
                <a:solidFill>
                  <a:srgbClr val="FF0000"/>
                </a:solidFill>
              </a:rPr>
            </a:br>
            <a:r>
              <a:rPr lang="en-US" sz="3200" dirty="0">
                <a:solidFill>
                  <a:srgbClr val="FF0000"/>
                </a:solidFill>
              </a:rPr>
              <a:t>Answer: Exercise 4</a:t>
            </a:r>
            <a:r>
              <a:rPr lang="en-US" sz="3200" dirty="0"/>
              <a:t>: Algorithm : LSTM for an adder</a:t>
            </a:r>
          </a:p>
        </p:txBody>
      </p:sp>
      <p:sp>
        <p:nvSpPr>
          <p:cNvPr id="3" name="Content Placeholder 2"/>
          <p:cNvSpPr>
            <a:spLocks noGrp="1"/>
          </p:cNvSpPr>
          <p:nvPr>
            <p:ph idx="1"/>
          </p:nvPr>
        </p:nvSpPr>
        <p:spPr>
          <a:xfrm>
            <a:off x="76200" y="1141631"/>
            <a:ext cx="5181600" cy="5257800"/>
          </a:xfrm>
        </p:spPr>
        <p:txBody>
          <a:bodyPr>
            <a:normAutofit fontScale="77500" lnSpcReduction="20000"/>
          </a:bodyPr>
          <a:lstStyle/>
          <a:p>
            <a:r>
              <a:rPr lang="en-US" sz="2000" u="sng" dirty="0"/>
              <a:t>Initialization</a:t>
            </a:r>
            <a:endParaRPr lang="en-US" sz="2000" dirty="0"/>
          </a:p>
          <a:p>
            <a:r>
              <a:rPr lang="en-US" sz="2000" dirty="0"/>
              <a:t>For j=1=999999; %Iterate till the weights are stable or error is </a:t>
            </a:r>
            <a:r>
              <a:rPr lang="en-US" sz="2000" dirty="0" err="1"/>
              <a:t>samll</a:t>
            </a:r>
            <a:endParaRPr lang="en-US" sz="2000" dirty="0"/>
          </a:p>
          <a:p>
            <a:r>
              <a:rPr lang="en-US" sz="2000" dirty="0"/>
              <a:t>{ generate Y=A+B training sample, clear previous error</a:t>
            </a:r>
          </a:p>
          <a:p>
            <a:r>
              <a:rPr lang="en-US" sz="2000" dirty="0"/>
              <a:t>  forward pass,  for </a:t>
            </a:r>
            <a:r>
              <a:rPr lang="en-US" sz="2000" dirty="0" err="1"/>
              <a:t>bit_position</a:t>
            </a:r>
            <a:r>
              <a:rPr lang="en-US" sz="2000" dirty="0"/>
              <a:t> </a:t>
            </a:r>
            <a:r>
              <a:rPr lang="en-US" sz="2000" dirty="0" err="1"/>
              <a:t>pos</a:t>
            </a:r>
            <a:r>
              <a:rPr lang="en-US" sz="2000" dirty="0"/>
              <a:t>= 0 to 7</a:t>
            </a:r>
          </a:p>
          <a:p>
            <a:pPr marL="342900" lvl="1" indent="-342900">
              <a:buFont typeface="Arial" panose="020B0604020202020204" pitchFamily="34" charset="0"/>
              <a:buChar char="•"/>
            </a:pPr>
            <a:r>
              <a:rPr lang="en-US" sz="2000" dirty="0"/>
              <a:t>    { X(2-bit)=A(</a:t>
            </a:r>
            <a:r>
              <a:rPr lang="en-US" sz="2000" dirty="0" err="1"/>
              <a:t>pos</a:t>
            </a:r>
            <a:r>
              <a:rPr lang="en-US" sz="2000" dirty="0"/>
              <a:t>),B(</a:t>
            </a:r>
            <a:r>
              <a:rPr lang="en-US" sz="2000" dirty="0" err="1"/>
              <a:t>pos</a:t>
            </a:r>
            <a:r>
              <a:rPr lang="en-US" sz="2000" dirty="0"/>
              <a:t>), y=C(</a:t>
            </a:r>
            <a:r>
              <a:rPr lang="en-US" sz="2000" dirty="0" err="1"/>
              <a:t>pos</a:t>
            </a:r>
            <a:r>
              <a:rPr lang="en-US" sz="2000" dirty="0"/>
              <a:t>)</a:t>
            </a:r>
          </a:p>
          <a:p>
            <a:pPr marL="342900" lvl="1" indent="-342900">
              <a:buFont typeface="Arial" panose="020B0604020202020204" pitchFamily="34" charset="0"/>
              <a:buChar char="•"/>
            </a:pPr>
            <a:r>
              <a:rPr lang="en-US" sz="2000" dirty="0"/>
              <a:t>      for each </a:t>
            </a:r>
            <a:r>
              <a:rPr lang="en-US" sz="2000" dirty="0" err="1"/>
              <a:t>pos</a:t>
            </a:r>
            <a:r>
              <a:rPr lang="en-US" sz="2000" dirty="0"/>
              <a:t>, run LSTM once, </a:t>
            </a:r>
          </a:p>
          <a:p>
            <a:pPr marL="342900" lvl="1" indent="-342900">
              <a:buFont typeface="Arial" panose="020B0604020202020204" pitchFamily="34" charset="0"/>
              <a:buChar char="•"/>
            </a:pPr>
            <a:r>
              <a:rPr lang="en-US" sz="2000" dirty="0"/>
              <a:t>      use LSTM eq.1-7, find I,F,O,G,C,H parameters</a:t>
            </a:r>
          </a:p>
          <a:p>
            <a:pPr marL="342900" lvl="1" indent="-342900">
              <a:buFont typeface="Arial" panose="020B0604020202020204" pitchFamily="34" charset="0"/>
              <a:buChar char="•"/>
            </a:pPr>
            <a:r>
              <a:rPr lang="en-US" sz="2000" dirty="0"/>
              <a:t>      </a:t>
            </a:r>
            <a:r>
              <a:rPr lang="en-US" sz="2000" dirty="0" err="1"/>
              <a:t>pred_out</a:t>
            </a:r>
            <a:r>
              <a:rPr lang="en-US" sz="2000" dirty="0"/>
              <a:t>=sigmoid(</a:t>
            </a:r>
            <a:r>
              <a:rPr lang="en-US" sz="2000" dirty="0" err="1"/>
              <a:t>ht</a:t>
            </a:r>
            <a:r>
              <a:rPr lang="en-US" sz="2000" dirty="0"/>
              <a:t>*</a:t>
            </a:r>
            <a:r>
              <a:rPr lang="en-US" sz="2000" dirty="0" err="1"/>
              <a:t>outpara</a:t>
            </a:r>
            <a:r>
              <a:rPr lang="en-US" sz="2000" dirty="0"/>
              <a:t>),</a:t>
            </a:r>
          </a:p>
          <a:p>
            <a:pPr marL="342900" lvl="1" indent="-342900">
              <a:buFont typeface="Arial" panose="020B0604020202020204" pitchFamily="34" charset="0"/>
              <a:buChar char="•"/>
            </a:pPr>
            <a:r>
              <a:rPr lang="en-US" sz="2000" dirty="0"/>
              <a:t>      real output: d(</a:t>
            </a:r>
            <a:r>
              <a:rPr lang="en-US" sz="2000" dirty="0" err="1"/>
              <a:t>i</a:t>
            </a:r>
            <a:r>
              <a:rPr lang="en-US" sz="2000" dirty="0"/>
              <a:t>)=round(</a:t>
            </a:r>
            <a:r>
              <a:rPr lang="en-US" sz="2000" dirty="0" err="1"/>
              <a:t>Pred_out</a:t>
            </a:r>
            <a:r>
              <a:rPr lang="en-US" sz="2000" dirty="0"/>
              <a:t> (</a:t>
            </a:r>
            <a:r>
              <a:rPr lang="en-US" sz="2000" dirty="0" err="1"/>
              <a:t>pos</a:t>
            </a:r>
            <a:r>
              <a:rPr lang="en-US" sz="2000" dirty="0"/>
              <a:t>))</a:t>
            </a:r>
          </a:p>
          <a:p>
            <a:pPr marL="342900" lvl="1" indent="-342900">
              <a:buFont typeface="Arial" panose="020B0604020202020204" pitchFamily="34" charset="0"/>
              <a:buChar char="•"/>
            </a:pPr>
            <a:r>
              <a:rPr lang="en-US" sz="2000" dirty="0"/>
              <a:t>    }</a:t>
            </a:r>
          </a:p>
          <a:p>
            <a:pPr marL="342900" lvl="1" indent="-342900">
              <a:buFont typeface="Arial" panose="020B0604020202020204" pitchFamily="34" charset="0"/>
              <a:buChar char="•"/>
            </a:pPr>
            <a:r>
              <a:rPr lang="en-US" sz="2000" dirty="0"/>
              <a:t>    P</a:t>
            </a:r>
            <a:r>
              <a:rPr lang="en-US" sz="2000" u="sng" dirty="0"/>
              <a:t>art 5</a:t>
            </a:r>
            <a:r>
              <a:rPr lang="en-US" sz="2000" dirty="0"/>
              <a:t>: backward pass,  for </a:t>
            </a:r>
            <a:r>
              <a:rPr lang="en-US" sz="2000" dirty="0" err="1"/>
              <a:t>bit_position</a:t>
            </a:r>
            <a:r>
              <a:rPr lang="en-US" sz="2000" dirty="0"/>
              <a:t> </a:t>
            </a:r>
            <a:r>
              <a:rPr lang="en-US" sz="2000" dirty="0" err="1"/>
              <a:t>pos</a:t>
            </a:r>
            <a:r>
              <a:rPr lang="en-US" sz="2000" dirty="0"/>
              <a:t>= 0 to 7</a:t>
            </a:r>
          </a:p>
          <a:p>
            <a:pPr marL="342900" lvl="1" indent="-342900">
              <a:buFont typeface="Arial" panose="020B0604020202020204" pitchFamily="34" charset="0"/>
              <a:buChar char="•"/>
            </a:pPr>
            <a:r>
              <a:rPr lang="en-US" sz="2000" dirty="0"/>
              <a:t>    {   X(2-bit)=A(</a:t>
            </a:r>
            <a:r>
              <a:rPr lang="en-US" sz="2000" dirty="0" err="1"/>
              <a:t>pos</a:t>
            </a:r>
            <a:r>
              <a:rPr lang="en-US" sz="2000" dirty="0"/>
              <a:t>),B(</a:t>
            </a:r>
            <a:r>
              <a:rPr lang="en-US" sz="2000" dirty="0" err="1"/>
              <a:t>pos</a:t>
            </a:r>
            <a:r>
              <a:rPr lang="en-US" sz="2000" dirty="0"/>
              <a:t>)</a:t>
            </a:r>
          </a:p>
          <a:p>
            <a:pPr marL="342900" lvl="1" indent="-342900">
              <a:buFont typeface="Arial" panose="020B0604020202020204" pitchFamily="34" charset="0"/>
              <a:buChar char="•"/>
            </a:pPr>
            <a:r>
              <a:rPr lang="en-US" sz="2000" dirty="0"/>
              <a:t>        use feed-backward </a:t>
            </a:r>
            <a:r>
              <a:rPr lang="en-US" sz="2000" dirty="0" err="1"/>
              <a:t>eqs</a:t>
            </a:r>
            <a:r>
              <a:rPr lang="en-US" sz="2000" dirty="0"/>
              <a:t>..</a:t>
            </a:r>
          </a:p>
          <a:p>
            <a:pPr marL="342900" lvl="1" indent="-342900">
              <a:buFont typeface="Arial" panose="020B0604020202020204" pitchFamily="34" charset="0"/>
              <a:buChar char="•"/>
            </a:pPr>
            <a:r>
              <a:rPr lang="en-US" sz="2000" dirty="0"/>
              <a:t>        to find weight/state updates</a:t>
            </a:r>
          </a:p>
          <a:p>
            <a:pPr marL="342900" lvl="1" indent="-342900">
              <a:buFont typeface="Arial" panose="020B0604020202020204" pitchFamily="34" charset="0"/>
              <a:buChar char="•"/>
            </a:pPr>
            <a:r>
              <a:rPr lang="en-US" sz="2000" dirty="0"/>
              <a:t>}</a:t>
            </a:r>
          </a:p>
          <a:p>
            <a:pPr marL="342900" lvl="1" indent="-342900">
              <a:buFont typeface="Arial" panose="020B0604020202020204" pitchFamily="34" charset="0"/>
              <a:buChar char="•"/>
            </a:pPr>
            <a:r>
              <a:rPr lang="en-US" sz="2000" dirty="0"/>
              <a:t>   </a:t>
            </a:r>
            <a:r>
              <a:rPr lang="en-US" sz="2000" u="sng" dirty="0"/>
              <a:t>Part 6</a:t>
            </a:r>
            <a:r>
              <a:rPr lang="en-US" sz="2000" dirty="0"/>
              <a:t>: 6(</a:t>
            </a:r>
            <a:r>
              <a:rPr lang="en-US" sz="2000" dirty="0" err="1"/>
              <a:t>i</a:t>
            </a:r>
            <a:r>
              <a:rPr lang="en-US" sz="2000" dirty="0"/>
              <a:t>): Calculate new weights/Bias </a:t>
            </a:r>
          </a:p>
          <a:p>
            <a:pPr marL="342900" lvl="1" indent="-342900">
              <a:buFont typeface="Arial" panose="020B0604020202020204" pitchFamily="34" charset="0"/>
              <a:buChar char="•"/>
            </a:pPr>
            <a:r>
              <a:rPr lang="en-US" sz="2000" dirty="0"/>
              <a:t>                6(ii): Clear updated before next iteration </a:t>
            </a:r>
          </a:p>
          <a:p>
            <a:pPr marL="342900" lvl="1" indent="-342900">
              <a:buFont typeface="Arial" panose="020B0604020202020204" pitchFamily="34" charset="0"/>
              <a:buChar char="•"/>
            </a:pPr>
            <a:r>
              <a:rPr lang="en-US" sz="2000" dirty="0"/>
              <a:t>   </a:t>
            </a:r>
            <a:r>
              <a:rPr lang="en-US" sz="2000" u="sng" dirty="0"/>
              <a:t>Part 7</a:t>
            </a:r>
            <a:r>
              <a:rPr lang="en-US" sz="2000" dirty="0"/>
              <a:t>: Show temporary results (display only)</a:t>
            </a:r>
          </a:p>
          <a:p>
            <a:pPr marL="342900" lvl="1" indent="-342900">
              <a:buFont typeface="Arial" panose="020B0604020202020204" pitchFamily="34" charset="0"/>
              <a:buChar char="•"/>
            </a:pPr>
            <a:r>
              <a:rPr lang="en-US" sz="2000" dirty="0"/>
              <a:t>} </a:t>
            </a:r>
            <a:r>
              <a:rPr lang="en-US" sz="2000" u="sng" dirty="0"/>
              <a:t>Part 8 </a:t>
            </a:r>
            <a:r>
              <a:rPr lang="en-US" sz="2000" dirty="0"/>
              <a:t>: testing , random test 10 times</a:t>
            </a:r>
          </a:p>
          <a:p>
            <a:pPr marL="0" indent="0">
              <a:buNone/>
            </a:pPr>
            <a:endParaRPr lang="en-US" dirty="0"/>
          </a:p>
        </p:txBody>
      </p:sp>
      <p:sp>
        <p:nvSpPr>
          <p:cNvPr id="4" name="Footer Placeholder 3"/>
          <p:cNvSpPr>
            <a:spLocks noGrp="1"/>
          </p:cNvSpPr>
          <p:nvPr>
            <p:ph type="ftr" sz="quarter" idx="11"/>
          </p:nvPr>
        </p:nvSpPr>
        <p:spPr>
          <a:xfrm>
            <a:off x="6674754" y="6564036"/>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61</a:t>
            </a:fld>
            <a:endParaRPr lang="en-US"/>
          </a:p>
        </p:txBody>
      </p:sp>
      <p:graphicFrame>
        <p:nvGraphicFramePr>
          <p:cNvPr id="6" name="Table 5"/>
          <p:cNvGraphicFramePr>
            <a:graphicFrameLocks noGrp="1"/>
          </p:cNvGraphicFramePr>
          <p:nvPr/>
        </p:nvGraphicFramePr>
        <p:xfrm>
          <a:off x="4871289" y="5181600"/>
          <a:ext cx="4057168" cy="731520"/>
        </p:xfrm>
        <a:graphic>
          <a:graphicData uri="http://schemas.openxmlformats.org/drawingml/2006/table">
            <a:tbl>
              <a:tblPr firstRow="1" bandRow="1">
                <a:tableStyleId>{5C22544A-7EE6-4342-B048-85BDC9FD1C3A}</a:tableStyleId>
              </a:tblPr>
              <a:tblGrid>
                <a:gridCol w="507146">
                  <a:extLst>
                    <a:ext uri="{9D8B030D-6E8A-4147-A177-3AD203B41FA5}">
                      <a16:colId xmlns:a16="http://schemas.microsoft.com/office/drawing/2014/main" val="20000"/>
                    </a:ext>
                  </a:extLst>
                </a:gridCol>
                <a:gridCol w="507146">
                  <a:extLst>
                    <a:ext uri="{9D8B030D-6E8A-4147-A177-3AD203B41FA5}">
                      <a16:colId xmlns:a16="http://schemas.microsoft.com/office/drawing/2014/main" val="20001"/>
                    </a:ext>
                  </a:extLst>
                </a:gridCol>
                <a:gridCol w="507146">
                  <a:extLst>
                    <a:ext uri="{9D8B030D-6E8A-4147-A177-3AD203B41FA5}">
                      <a16:colId xmlns:a16="http://schemas.microsoft.com/office/drawing/2014/main" val="20002"/>
                    </a:ext>
                  </a:extLst>
                </a:gridCol>
                <a:gridCol w="507146">
                  <a:extLst>
                    <a:ext uri="{9D8B030D-6E8A-4147-A177-3AD203B41FA5}">
                      <a16:colId xmlns:a16="http://schemas.microsoft.com/office/drawing/2014/main" val="20003"/>
                    </a:ext>
                  </a:extLst>
                </a:gridCol>
                <a:gridCol w="507146">
                  <a:extLst>
                    <a:ext uri="{9D8B030D-6E8A-4147-A177-3AD203B41FA5}">
                      <a16:colId xmlns:a16="http://schemas.microsoft.com/office/drawing/2014/main" val="20004"/>
                    </a:ext>
                  </a:extLst>
                </a:gridCol>
                <a:gridCol w="507146">
                  <a:extLst>
                    <a:ext uri="{9D8B030D-6E8A-4147-A177-3AD203B41FA5}">
                      <a16:colId xmlns:a16="http://schemas.microsoft.com/office/drawing/2014/main" val="20005"/>
                    </a:ext>
                  </a:extLst>
                </a:gridCol>
                <a:gridCol w="507146">
                  <a:extLst>
                    <a:ext uri="{9D8B030D-6E8A-4147-A177-3AD203B41FA5}">
                      <a16:colId xmlns:a16="http://schemas.microsoft.com/office/drawing/2014/main" val="20006"/>
                    </a:ext>
                  </a:extLst>
                </a:gridCol>
                <a:gridCol w="507146">
                  <a:extLst>
                    <a:ext uri="{9D8B030D-6E8A-4147-A177-3AD203B41FA5}">
                      <a16:colId xmlns:a16="http://schemas.microsoft.com/office/drawing/2014/main" val="20007"/>
                    </a:ext>
                  </a:extLst>
                </a:gridCol>
              </a:tblGrid>
              <a:tr h="180340">
                <a:tc>
                  <a:txBody>
                    <a:bodyPr/>
                    <a:lstStyle/>
                    <a:p>
                      <a:r>
                        <a:rPr lang="en-US" dirty="0"/>
                        <a:t>A7</a:t>
                      </a:r>
                    </a:p>
                  </a:txBody>
                  <a:tcPr/>
                </a:tc>
                <a:tc>
                  <a:txBody>
                    <a:bodyPr/>
                    <a:lstStyle/>
                    <a:p>
                      <a:r>
                        <a:rPr lang="en-US" dirty="0"/>
                        <a:t>A6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A0</a:t>
                      </a:r>
                    </a:p>
                  </a:txBody>
                  <a:tcPr/>
                </a:tc>
                <a:extLst>
                  <a:ext uri="{0D108BD9-81ED-4DB2-BD59-A6C34878D82A}">
                    <a16:rowId xmlns:a16="http://schemas.microsoft.com/office/drawing/2014/main" val="10000"/>
                  </a:ext>
                </a:extLst>
              </a:tr>
              <a:tr h="180340">
                <a:tc>
                  <a:txBody>
                    <a:bodyPr/>
                    <a:lstStyle/>
                    <a:p>
                      <a:r>
                        <a:rPr lang="en-US" dirty="0"/>
                        <a:t>B7</a:t>
                      </a:r>
                    </a:p>
                  </a:txBody>
                  <a:tcPr/>
                </a:tc>
                <a:tc>
                  <a:txBody>
                    <a:bodyPr/>
                    <a:lstStyle/>
                    <a:p>
                      <a:r>
                        <a:rPr lang="en-US" dirty="0"/>
                        <a:t>B6</a:t>
                      </a:r>
                    </a:p>
                  </a:txBody>
                  <a:tcPr/>
                </a:tc>
                <a:tc>
                  <a:txBody>
                    <a:bodyPr/>
                    <a:lstStyle/>
                    <a:p>
                      <a:r>
                        <a:rPr lang="en-US" dirty="0"/>
                        <a:t>B5</a:t>
                      </a:r>
                    </a:p>
                  </a:txBody>
                  <a:tcPr/>
                </a:tc>
                <a:tc>
                  <a:txBody>
                    <a:bodyPr/>
                    <a:lstStyle/>
                    <a:p>
                      <a:r>
                        <a:rPr lang="en-US" dirty="0"/>
                        <a:t>B4</a:t>
                      </a:r>
                    </a:p>
                  </a:txBody>
                  <a:tcPr/>
                </a:tc>
                <a:tc>
                  <a:txBody>
                    <a:bodyPr/>
                    <a:lstStyle/>
                    <a:p>
                      <a:r>
                        <a:rPr lang="en-US" dirty="0"/>
                        <a:t>B3</a:t>
                      </a:r>
                    </a:p>
                  </a:txBody>
                  <a:tcPr/>
                </a:tc>
                <a:tc>
                  <a:txBody>
                    <a:bodyPr/>
                    <a:lstStyle/>
                    <a:p>
                      <a:r>
                        <a:rPr lang="en-US" dirty="0"/>
                        <a:t>B2</a:t>
                      </a:r>
                    </a:p>
                  </a:txBody>
                  <a:tcPr/>
                </a:tc>
                <a:tc>
                  <a:txBody>
                    <a:bodyPr/>
                    <a:lstStyle/>
                    <a:p>
                      <a:r>
                        <a:rPr lang="en-US" dirty="0"/>
                        <a:t>B1</a:t>
                      </a:r>
                    </a:p>
                  </a:txBody>
                  <a:tcPr/>
                </a:tc>
                <a:tc>
                  <a:txBody>
                    <a:bodyPr/>
                    <a:lstStyle/>
                    <a:p>
                      <a:r>
                        <a:rPr lang="en-US" dirty="0"/>
                        <a:t>B0</a:t>
                      </a:r>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7620131" y="4191000"/>
            <a:ext cx="1099981" cy="646331"/>
          </a:xfrm>
          <a:prstGeom prst="rect">
            <a:avLst/>
          </a:prstGeom>
          <a:noFill/>
        </p:spPr>
        <p:txBody>
          <a:bodyPr wrap="none" rtlCol="0">
            <a:spAutoFit/>
          </a:bodyPr>
          <a:lstStyle/>
          <a:p>
            <a:r>
              <a:rPr lang="en-US" i="1" dirty="0"/>
              <a:t>X</a:t>
            </a:r>
            <a:r>
              <a:rPr lang="en-US" i="1" baseline="-25000" dirty="0"/>
              <a:t>i</a:t>
            </a:r>
            <a:r>
              <a:rPr lang="en-US" baseline="-25000" dirty="0"/>
              <a:t>(1x2)</a:t>
            </a:r>
            <a:r>
              <a:rPr lang="en-US" dirty="0"/>
              <a:t>=[A</a:t>
            </a:r>
            <a:r>
              <a:rPr lang="en-US" baseline="-25000" dirty="0"/>
              <a:t>i</a:t>
            </a:r>
            <a:r>
              <a:rPr lang="en-US" dirty="0"/>
              <a:t>]</a:t>
            </a:r>
          </a:p>
          <a:p>
            <a:r>
              <a:rPr lang="en-US" dirty="0"/>
              <a:t>           [B</a:t>
            </a:r>
            <a:r>
              <a:rPr lang="en-US" baseline="-25000" dirty="0"/>
              <a:t>i</a:t>
            </a:r>
            <a:r>
              <a:rPr lang="en-US" dirty="0"/>
              <a:t>]</a:t>
            </a:r>
          </a:p>
        </p:txBody>
      </p:sp>
      <p:sp>
        <p:nvSpPr>
          <p:cNvPr id="8" name="TextBox 7"/>
          <p:cNvSpPr txBox="1"/>
          <p:nvPr/>
        </p:nvSpPr>
        <p:spPr>
          <a:xfrm>
            <a:off x="4511926" y="6019800"/>
            <a:ext cx="4443845" cy="369332"/>
          </a:xfrm>
          <a:prstGeom prst="rect">
            <a:avLst/>
          </a:prstGeom>
          <a:noFill/>
        </p:spPr>
        <p:txBody>
          <a:bodyPr wrap="none" rtlCol="0">
            <a:spAutoFit/>
          </a:bodyPr>
          <a:lstStyle/>
          <a:p>
            <a:r>
              <a:rPr lang="en-US" i="1" dirty="0" err="1"/>
              <a:t>Bit</a:t>
            </a:r>
            <a:r>
              <a:rPr lang="en-US" i="1" baseline="-25000" dirty="0" err="1"/>
              <a:t>i</a:t>
            </a:r>
            <a:r>
              <a:rPr lang="en-US" i="1" dirty="0"/>
              <a:t>   </a:t>
            </a:r>
            <a:r>
              <a:rPr lang="en-US" dirty="0"/>
              <a:t>7         6        5       4       3       2        1        0</a:t>
            </a:r>
          </a:p>
        </p:txBody>
      </p:sp>
      <p:sp>
        <p:nvSpPr>
          <p:cNvPr id="10" name="TextBox 9"/>
          <p:cNvSpPr txBox="1"/>
          <p:nvPr/>
        </p:nvSpPr>
        <p:spPr>
          <a:xfrm>
            <a:off x="6629400" y="3048000"/>
            <a:ext cx="1696251" cy="646331"/>
          </a:xfrm>
          <a:prstGeom prst="rect">
            <a:avLst/>
          </a:prstGeom>
          <a:solidFill>
            <a:schemeClr val="bg2"/>
          </a:solidFill>
          <a:ln>
            <a:solidFill>
              <a:schemeClr val="accent1">
                <a:shade val="50000"/>
              </a:schemeClr>
            </a:solidFill>
          </a:ln>
        </p:spPr>
        <p:txBody>
          <a:bodyPr wrap="square" rtlCol="0">
            <a:spAutoFit/>
          </a:bodyPr>
          <a:lstStyle/>
          <a:p>
            <a:r>
              <a:rPr lang="en-US" dirty="0" err="1"/>
              <a:t>LSTM_layer</a:t>
            </a:r>
            <a:endParaRPr lang="en-US" dirty="0"/>
          </a:p>
          <a:p>
            <a:r>
              <a:rPr lang="en-US" dirty="0"/>
              <a:t>See next slide</a:t>
            </a:r>
          </a:p>
        </p:txBody>
      </p:sp>
      <p:cxnSp>
        <p:nvCxnSpPr>
          <p:cNvPr id="11" name="Straight Arrow Connector 10"/>
          <p:cNvCxnSpPr/>
          <p:nvPr/>
        </p:nvCxnSpPr>
        <p:spPr>
          <a:xfrm flipV="1">
            <a:off x="7720398" y="3694331"/>
            <a:ext cx="0" cy="49667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60466" y="3619499"/>
            <a:ext cx="686406" cy="646331"/>
          </a:xfrm>
          <a:prstGeom prst="rect">
            <a:avLst/>
          </a:prstGeom>
          <a:noFill/>
        </p:spPr>
        <p:txBody>
          <a:bodyPr wrap="none" rtlCol="0">
            <a:spAutoFit/>
          </a:bodyPr>
          <a:lstStyle/>
          <a:p>
            <a:r>
              <a:rPr lang="en-US" dirty="0"/>
              <a:t>[X1(</a:t>
            </a:r>
            <a:r>
              <a:rPr lang="en-US" dirty="0" err="1"/>
              <a:t>i</a:t>
            </a:r>
            <a:r>
              <a:rPr lang="en-US" dirty="0"/>
              <a:t>)</a:t>
            </a:r>
          </a:p>
          <a:p>
            <a:r>
              <a:rPr lang="en-US" dirty="0"/>
              <a:t>X0(</a:t>
            </a:r>
            <a:r>
              <a:rPr lang="en-US" dirty="0" err="1"/>
              <a:t>i</a:t>
            </a:r>
            <a:r>
              <a:rPr lang="en-US" dirty="0"/>
              <a:t>)]</a:t>
            </a:r>
          </a:p>
        </p:txBody>
      </p:sp>
      <p:cxnSp>
        <p:nvCxnSpPr>
          <p:cNvPr id="13" name="Straight Arrow Connector 12"/>
          <p:cNvCxnSpPr/>
          <p:nvPr/>
        </p:nvCxnSpPr>
        <p:spPr>
          <a:xfrm flipH="1" flipV="1">
            <a:off x="7720397" y="2743200"/>
            <a:ext cx="1" cy="304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96571" y="2373868"/>
            <a:ext cx="1524585" cy="369332"/>
          </a:xfrm>
          <a:prstGeom prst="rect">
            <a:avLst/>
          </a:prstGeom>
          <a:noFill/>
        </p:spPr>
        <p:txBody>
          <a:bodyPr wrap="none" rtlCol="0">
            <a:spAutoFit/>
          </a:bodyPr>
          <a:lstStyle/>
          <a:p>
            <a:r>
              <a:rPr lang="en-US" dirty="0"/>
              <a:t>Yi=</a:t>
            </a:r>
            <a:r>
              <a:rPr lang="en-US" dirty="0" err="1"/>
              <a:t>Pred_out</a:t>
            </a:r>
            <a:r>
              <a:rPr lang="en-US" dirty="0"/>
              <a:t>(</a:t>
            </a:r>
            <a:r>
              <a:rPr lang="en-US" dirty="0" err="1"/>
              <a:t>i</a:t>
            </a:r>
            <a:r>
              <a:rPr lang="en-US" dirty="0"/>
              <a:t>)</a:t>
            </a:r>
          </a:p>
        </p:txBody>
      </p:sp>
      <p:graphicFrame>
        <p:nvGraphicFramePr>
          <p:cNvPr id="15" name="Table 14"/>
          <p:cNvGraphicFramePr>
            <a:graphicFrameLocks noGrp="1"/>
          </p:cNvGraphicFramePr>
          <p:nvPr/>
        </p:nvGraphicFramePr>
        <p:xfrm>
          <a:off x="5058016" y="1524000"/>
          <a:ext cx="4057168" cy="731520"/>
        </p:xfrm>
        <a:graphic>
          <a:graphicData uri="http://schemas.openxmlformats.org/drawingml/2006/table">
            <a:tbl>
              <a:tblPr firstRow="1" bandRow="1">
                <a:tableStyleId>{5C22544A-7EE6-4342-B048-85BDC9FD1C3A}</a:tableStyleId>
              </a:tblPr>
              <a:tblGrid>
                <a:gridCol w="507146">
                  <a:extLst>
                    <a:ext uri="{9D8B030D-6E8A-4147-A177-3AD203B41FA5}">
                      <a16:colId xmlns:a16="http://schemas.microsoft.com/office/drawing/2014/main" val="20000"/>
                    </a:ext>
                  </a:extLst>
                </a:gridCol>
                <a:gridCol w="507146">
                  <a:extLst>
                    <a:ext uri="{9D8B030D-6E8A-4147-A177-3AD203B41FA5}">
                      <a16:colId xmlns:a16="http://schemas.microsoft.com/office/drawing/2014/main" val="20001"/>
                    </a:ext>
                  </a:extLst>
                </a:gridCol>
                <a:gridCol w="507146">
                  <a:extLst>
                    <a:ext uri="{9D8B030D-6E8A-4147-A177-3AD203B41FA5}">
                      <a16:colId xmlns:a16="http://schemas.microsoft.com/office/drawing/2014/main" val="20002"/>
                    </a:ext>
                  </a:extLst>
                </a:gridCol>
                <a:gridCol w="507146">
                  <a:extLst>
                    <a:ext uri="{9D8B030D-6E8A-4147-A177-3AD203B41FA5}">
                      <a16:colId xmlns:a16="http://schemas.microsoft.com/office/drawing/2014/main" val="20003"/>
                    </a:ext>
                  </a:extLst>
                </a:gridCol>
                <a:gridCol w="507146">
                  <a:extLst>
                    <a:ext uri="{9D8B030D-6E8A-4147-A177-3AD203B41FA5}">
                      <a16:colId xmlns:a16="http://schemas.microsoft.com/office/drawing/2014/main" val="20004"/>
                    </a:ext>
                  </a:extLst>
                </a:gridCol>
                <a:gridCol w="507146">
                  <a:extLst>
                    <a:ext uri="{9D8B030D-6E8A-4147-A177-3AD203B41FA5}">
                      <a16:colId xmlns:a16="http://schemas.microsoft.com/office/drawing/2014/main" val="20005"/>
                    </a:ext>
                  </a:extLst>
                </a:gridCol>
                <a:gridCol w="507146">
                  <a:extLst>
                    <a:ext uri="{9D8B030D-6E8A-4147-A177-3AD203B41FA5}">
                      <a16:colId xmlns:a16="http://schemas.microsoft.com/office/drawing/2014/main" val="20006"/>
                    </a:ext>
                  </a:extLst>
                </a:gridCol>
                <a:gridCol w="507146">
                  <a:extLst>
                    <a:ext uri="{9D8B030D-6E8A-4147-A177-3AD203B41FA5}">
                      <a16:colId xmlns:a16="http://schemas.microsoft.com/office/drawing/2014/main" val="20007"/>
                    </a:ext>
                  </a:extLst>
                </a:gridCol>
              </a:tblGrid>
              <a:tr h="180340">
                <a:tc>
                  <a:txBody>
                    <a:bodyPr/>
                    <a:lstStyle/>
                    <a:p>
                      <a:r>
                        <a:rPr lang="en-US" dirty="0"/>
                        <a:t>Y7</a:t>
                      </a:r>
                    </a:p>
                  </a:txBody>
                  <a:tcPr/>
                </a:tc>
                <a:tc>
                  <a:txBody>
                    <a:bodyPr/>
                    <a:lstStyle/>
                    <a:p>
                      <a:r>
                        <a:rPr lang="en-US" dirty="0"/>
                        <a:t>Y6</a:t>
                      </a:r>
                    </a:p>
                  </a:txBody>
                  <a:tcPr/>
                </a:tc>
                <a:tc>
                  <a:txBody>
                    <a:bodyPr/>
                    <a:lstStyle/>
                    <a:p>
                      <a:r>
                        <a:rPr lang="en-US" dirty="0"/>
                        <a:t>Y5</a:t>
                      </a:r>
                    </a:p>
                  </a:txBody>
                  <a:tcPr/>
                </a:tc>
                <a:tc>
                  <a:txBody>
                    <a:bodyPr/>
                    <a:lstStyle/>
                    <a:p>
                      <a:r>
                        <a:rPr lang="en-US" dirty="0"/>
                        <a:t>Y4</a:t>
                      </a:r>
                    </a:p>
                  </a:txBody>
                  <a:tcPr/>
                </a:tc>
                <a:tc>
                  <a:txBody>
                    <a:bodyPr/>
                    <a:lstStyle/>
                    <a:p>
                      <a:r>
                        <a:rPr lang="en-US" dirty="0"/>
                        <a:t>Y3</a:t>
                      </a:r>
                    </a:p>
                  </a:txBody>
                  <a:tcPr/>
                </a:tc>
                <a:tc>
                  <a:txBody>
                    <a:bodyPr/>
                    <a:lstStyle/>
                    <a:p>
                      <a:r>
                        <a:rPr lang="en-US" dirty="0"/>
                        <a:t>Y2</a:t>
                      </a:r>
                    </a:p>
                  </a:txBody>
                  <a:tcPr/>
                </a:tc>
                <a:tc>
                  <a:txBody>
                    <a:bodyPr/>
                    <a:lstStyle/>
                    <a:p>
                      <a:r>
                        <a:rPr lang="en-US" dirty="0"/>
                        <a:t>Y1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Y0</a:t>
                      </a:r>
                    </a:p>
                  </a:txBody>
                  <a:tcPr/>
                </a:tc>
                <a:extLst>
                  <a:ext uri="{0D108BD9-81ED-4DB2-BD59-A6C34878D82A}">
                    <a16:rowId xmlns:a16="http://schemas.microsoft.com/office/drawing/2014/main" val="10000"/>
                  </a:ext>
                </a:extLst>
              </a:tr>
              <a:tr h="180340">
                <a:tc>
                  <a:txBody>
                    <a:bodyPr/>
                    <a:lstStyle/>
                    <a:p>
                      <a:r>
                        <a:rPr lang="en-US" dirty="0"/>
                        <a:t>P7</a:t>
                      </a:r>
                    </a:p>
                  </a:txBody>
                  <a:tcPr/>
                </a:tc>
                <a:tc>
                  <a:txBody>
                    <a:bodyPr/>
                    <a:lstStyle/>
                    <a:p>
                      <a:r>
                        <a:rPr lang="en-US" dirty="0"/>
                        <a:t>P6</a:t>
                      </a:r>
                    </a:p>
                  </a:txBody>
                  <a:tcPr/>
                </a:tc>
                <a:tc>
                  <a:txBody>
                    <a:bodyPr/>
                    <a:lstStyle/>
                    <a:p>
                      <a:r>
                        <a:rPr lang="en-US" dirty="0"/>
                        <a:t>P5</a:t>
                      </a:r>
                    </a:p>
                  </a:txBody>
                  <a:tcPr/>
                </a:tc>
                <a:tc>
                  <a:txBody>
                    <a:bodyPr/>
                    <a:lstStyle/>
                    <a:p>
                      <a:r>
                        <a:rPr lang="en-US" dirty="0"/>
                        <a:t>P4</a:t>
                      </a:r>
                    </a:p>
                  </a:txBody>
                  <a:tcPr/>
                </a:tc>
                <a:tc>
                  <a:txBody>
                    <a:bodyPr/>
                    <a:lstStyle/>
                    <a:p>
                      <a:r>
                        <a:rPr lang="en-US" dirty="0"/>
                        <a:t>P3</a:t>
                      </a:r>
                    </a:p>
                  </a:txBody>
                  <a:tcPr/>
                </a:tc>
                <a:tc>
                  <a:txBody>
                    <a:bodyPr/>
                    <a:lstStyle/>
                    <a:p>
                      <a:r>
                        <a:rPr lang="en-US" dirty="0"/>
                        <a:t>P2</a:t>
                      </a:r>
                    </a:p>
                  </a:txBody>
                  <a:tcPr/>
                </a:tc>
                <a:tc>
                  <a:txBody>
                    <a:bodyPr/>
                    <a:lstStyle/>
                    <a:p>
                      <a:r>
                        <a:rPr lang="en-US" dirty="0"/>
                        <a:t>P1</a:t>
                      </a:r>
                    </a:p>
                  </a:txBody>
                  <a:tcPr/>
                </a:tc>
                <a:tc>
                  <a:txBody>
                    <a:bodyPr/>
                    <a:lstStyle/>
                    <a:p>
                      <a:r>
                        <a:rPr lang="en-US" dirty="0"/>
                        <a:t>P0</a:t>
                      </a:r>
                    </a:p>
                  </a:txBody>
                  <a:tcPr/>
                </a:tc>
                <a:extLst>
                  <a:ext uri="{0D108BD9-81ED-4DB2-BD59-A6C34878D82A}">
                    <a16:rowId xmlns:a16="http://schemas.microsoft.com/office/drawing/2014/main" val="10001"/>
                  </a:ext>
                </a:extLst>
              </a:tr>
            </a:tbl>
          </a:graphicData>
        </a:graphic>
      </p:graphicFrame>
      <p:cxnSp>
        <p:nvCxnSpPr>
          <p:cNvPr id="16" name="Straight Arrow Connector 15"/>
          <p:cNvCxnSpPr/>
          <p:nvPr/>
        </p:nvCxnSpPr>
        <p:spPr>
          <a:xfrm flipH="1" flipV="1">
            <a:off x="7860466" y="4564198"/>
            <a:ext cx="750134" cy="585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931191" y="2179351"/>
            <a:ext cx="788921" cy="335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458200" y="5029200"/>
            <a:ext cx="3810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715000" y="3124200"/>
            <a:ext cx="803425" cy="646331"/>
          </a:xfrm>
          <a:prstGeom prst="rect">
            <a:avLst/>
          </a:prstGeom>
          <a:noFill/>
        </p:spPr>
        <p:txBody>
          <a:bodyPr wrap="none" rtlCol="0">
            <a:spAutoFit/>
          </a:bodyPr>
          <a:lstStyle/>
          <a:p>
            <a:r>
              <a:rPr lang="en-US" dirty="0"/>
              <a:t>C(</a:t>
            </a:r>
            <a:r>
              <a:rPr lang="en-US" dirty="0" err="1"/>
              <a:t>pos</a:t>
            </a:r>
            <a:r>
              <a:rPr lang="en-US" dirty="0"/>
              <a:t>)</a:t>
            </a:r>
          </a:p>
          <a:p>
            <a:r>
              <a:rPr lang="en-US" dirty="0"/>
              <a:t>H(</a:t>
            </a:r>
            <a:r>
              <a:rPr lang="en-US" dirty="0" err="1"/>
              <a:t>pos</a:t>
            </a:r>
            <a:r>
              <a:rPr lang="en-US" dirty="0"/>
              <a:t>)</a:t>
            </a:r>
          </a:p>
        </p:txBody>
      </p:sp>
      <p:sp>
        <p:nvSpPr>
          <p:cNvPr id="22" name="TextBox 21"/>
          <p:cNvSpPr txBox="1"/>
          <p:nvPr/>
        </p:nvSpPr>
        <p:spPr>
          <a:xfrm>
            <a:off x="8246987" y="2892700"/>
            <a:ext cx="1035861" cy="646331"/>
          </a:xfrm>
          <a:prstGeom prst="rect">
            <a:avLst/>
          </a:prstGeom>
          <a:noFill/>
        </p:spPr>
        <p:txBody>
          <a:bodyPr wrap="none" rtlCol="0">
            <a:spAutoFit/>
          </a:bodyPr>
          <a:lstStyle/>
          <a:p>
            <a:r>
              <a:rPr lang="en-US" dirty="0"/>
              <a:t>C(pos+1)</a:t>
            </a:r>
          </a:p>
          <a:p>
            <a:r>
              <a:rPr lang="en-US" dirty="0"/>
              <a:t>H(pos+1)</a:t>
            </a:r>
          </a:p>
        </p:txBody>
      </p:sp>
      <p:sp>
        <p:nvSpPr>
          <p:cNvPr id="23" name="Freeform 22"/>
          <p:cNvSpPr/>
          <p:nvPr/>
        </p:nvSpPr>
        <p:spPr>
          <a:xfrm>
            <a:off x="6474178" y="3473302"/>
            <a:ext cx="2133158" cy="498103"/>
          </a:xfrm>
          <a:custGeom>
            <a:avLst/>
            <a:gdLst>
              <a:gd name="connsiteX0" fmla="*/ 1875924 w 2133158"/>
              <a:gd name="connsiteY0" fmla="*/ 77972 h 498103"/>
              <a:gd name="connsiteX1" fmla="*/ 2053134 w 2133158"/>
              <a:gd name="connsiteY1" fmla="*/ 198475 h 498103"/>
              <a:gd name="connsiteX2" fmla="*/ 2038957 w 2133158"/>
              <a:gd name="connsiteY2" fmla="*/ 404038 h 498103"/>
              <a:gd name="connsiteX3" fmla="*/ 926082 w 2133158"/>
              <a:gd name="connsiteY3" fmla="*/ 496186 h 498103"/>
              <a:gd name="connsiteX4" fmla="*/ 61301 w 2133158"/>
              <a:gd name="connsiteY4" fmla="*/ 326065 h 498103"/>
              <a:gd name="connsiteX5" fmla="*/ 139273 w 2133158"/>
              <a:gd name="connsiteY5" fmla="*/ 0 h 49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158" h="498103">
                <a:moveTo>
                  <a:pt x="1875924" y="77972"/>
                </a:moveTo>
                <a:cubicBezTo>
                  <a:pt x="1950943" y="111051"/>
                  <a:pt x="2025962" y="144131"/>
                  <a:pt x="2053134" y="198475"/>
                </a:cubicBezTo>
                <a:cubicBezTo>
                  <a:pt x="2080306" y="252819"/>
                  <a:pt x="2226799" y="354420"/>
                  <a:pt x="2038957" y="404038"/>
                </a:cubicBezTo>
                <a:cubicBezTo>
                  <a:pt x="1851115" y="453657"/>
                  <a:pt x="1255691" y="509181"/>
                  <a:pt x="926082" y="496186"/>
                </a:cubicBezTo>
                <a:cubicBezTo>
                  <a:pt x="596473" y="483191"/>
                  <a:pt x="192436" y="408763"/>
                  <a:pt x="61301" y="326065"/>
                </a:cubicBezTo>
                <a:cubicBezTo>
                  <a:pt x="-69834" y="243367"/>
                  <a:pt x="34719" y="121683"/>
                  <a:pt x="139273" y="0"/>
                </a:cubicBezTo>
              </a:path>
            </a:pathLst>
          </a:custGeom>
          <a:noFill/>
          <a:ln cmpd="tri">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717899" y="4672100"/>
            <a:ext cx="1585049" cy="369332"/>
          </a:xfrm>
          <a:prstGeom prst="rect">
            <a:avLst/>
          </a:prstGeom>
          <a:noFill/>
        </p:spPr>
        <p:txBody>
          <a:bodyPr wrap="none" rtlCol="0">
            <a:spAutoFit/>
          </a:bodyPr>
          <a:lstStyle/>
          <a:p>
            <a:r>
              <a:rPr lang="en-US" dirty="0"/>
              <a:t>Each </a:t>
            </a:r>
            <a:r>
              <a:rPr lang="en-US" dirty="0" err="1"/>
              <a:t>pos</a:t>
            </a:r>
            <a:r>
              <a:rPr lang="en-US" dirty="0"/>
              <a:t>=0</a:t>
            </a:r>
            <a:r>
              <a:rPr lang="en-US" dirty="0">
                <a:sym typeface="Wingdings" panose="05000000000000000000" pitchFamily="2" charset="2"/>
              </a:rPr>
              <a:t>7</a:t>
            </a:r>
            <a:endParaRPr lang="en-US" dirty="0"/>
          </a:p>
        </p:txBody>
      </p:sp>
      <p:sp>
        <p:nvSpPr>
          <p:cNvPr id="9" name="TextBox 8"/>
          <p:cNvSpPr txBox="1"/>
          <p:nvPr/>
        </p:nvSpPr>
        <p:spPr>
          <a:xfrm>
            <a:off x="66675" y="6183920"/>
            <a:ext cx="7535204" cy="646331"/>
          </a:xfrm>
          <a:prstGeom prst="rect">
            <a:avLst/>
          </a:prstGeom>
          <a:noFill/>
        </p:spPr>
        <p:txBody>
          <a:bodyPr wrap="none" rtlCol="0">
            <a:spAutoFit/>
          </a:bodyPr>
          <a:lstStyle/>
          <a:p>
            <a:r>
              <a:rPr lang="en-US" dirty="0">
                <a:solidFill>
                  <a:srgbClr val="FF0000"/>
                </a:solidFill>
              </a:rPr>
              <a:t>Ex1:</a:t>
            </a:r>
            <a:r>
              <a:rPr lang="en-US" dirty="0"/>
              <a:t> what is the sizes of the input and output?</a:t>
            </a:r>
          </a:p>
          <a:p>
            <a:r>
              <a:rPr lang="en-US" dirty="0">
                <a:solidFill>
                  <a:srgbClr val="FF0000"/>
                </a:solidFill>
              </a:rPr>
              <a:t>answer=Input=2 neurons =2x1 [A(</a:t>
            </a:r>
            <a:r>
              <a:rPr lang="en-US" dirty="0" err="1">
                <a:solidFill>
                  <a:srgbClr val="FF0000"/>
                </a:solidFill>
              </a:rPr>
              <a:t>i</a:t>
            </a:r>
            <a:r>
              <a:rPr lang="en-US" dirty="0">
                <a:solidFill>
                  <a:srgbClr val="FF0000"/>
                </a:solidFill>
              </a:rPr>
              <a:t>), B(</a:t>
            </a:r>
            <a:r>
              <a:rPr lang="en-US" dirty="0" err="1">
                <a:solidFill>
                  <a:srgbClr val="FF0000"/>
                </a:solidFill>
              </a:rPr>
              <a:t>i</a:t>
            </a:r>
            <a:r>
              <a:rPr lang="en-US" dirty="0">
                <a:solidFill>
                  <a:srgbClr val="FF0000"/>
                </a:solidFill>
              </a:rPr>
              <a:t>)], output_1 neuron</a:t>
            </a:r>
            <a:r>
              <a:rPr lang="en-US" sz="800" dirty="0">
                <a:solidFill>
                  <a:srgbClr val="FF0000"/>
                </a:solidFill>
              </a:rPr>
              <a:t> </a:t>
            </a:r>
            <a:r>
              <a:rPr lang="en-US" dirty="0">
                <a:solidFill>
                  <a:srgbClr val="FF0000"/>
                </a:solidFill>
              </a:rPr>
              <a:t>=1x1 [</a:t>
            </a:r>
            <a:r>
              <a:rPr lang="en-US" dirty="0" err="1">
                <a:solidFill>
                  <a:srgbClr val="FF0000"/>
                </a:solidFill>
              </a:rPr>
              <a:t>pred_Out</a:t>
            </a:r>
            <a:r>
              <a:rPr lang="en-US" dirty="0">
                <a:solidFill>
                  <a:srgbClr val="FF0000"/>
                </a:solidFill>
              </a:rPr>
              <a:t>(</a:t>
            </a:r>
            <a:r>
              <a:rPr lang="en-US" dirty="0" err="1">
                <a:solidFill>
                  <a:srgbClr val="FF0000"/>
                </a:solidFill>
              </a:rPr>
              <a:t>i</a:t>
            </a:r>
            <a:r>
              <a:rPr lang="en-US" dirty="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12189063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0342" y="228600"/>
            <a:ext cx="4273658" cy="258762"/>
          </a:xfrm>
        </p:spPr>
        <p:txBody>
          <a:bodyPr>
            <a:noAutofit/>
          </a:bodyPr>
          <a:lstStyle/>
          <a:p>
            <a:r>
              <a:rPr lang="en-US" sz="1800" u="sng" dirty="0"/>
              <a:t>A LSTM example using MATLAB. The algorithm (</a:t>
            </a:r>
            <a:r>
              <a:rPr lang="en-US" sz="1800" u="sng" dirty="0" err="1"/>
              <a:t>lstm_x_version.m</a:t>
            </a:r>
            <a:r>
              <a:rPr lang="en-US" sz="1800" u="sng" dirty="0"/>
              <a:t>)</a:t>
            </a:r>
          </a:p>
        </p:txBody>
      </p:sp>
      <p:sp>
        <p:nvSpPr>
          <p:cNvPr id="4" name="Footer Placeholder 3"/>
          <p:cNvSpPr>
            <a:spLocks noGrp="1"/>
          </p:cNvSpPr>
          <p:nvPr>
            <p:ph type="ftr" sz="quarter" idx="11"/>
          </p:nvPr>
        </p:nvSpPr>
        <p:spPr>
          <a:xfrm>
            <a:off x="4724531" y="6389132"/>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62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099273108"/>
              </p:ext>
            </p:extLst>
          </p:nvPr>
        </p:nvGraphicFramePr>
        <p:xfrm>
          <a:off x="4871289" y="5181600"/>
          <a:ext cx="4057168" cy="731520"/>
        </p:xfrm>
        <a:graphic>
          <a:graphicData uri="http://schemas.openxmlformats.org/drawingml/2006/table">
            <a:tbl>
              <a:tblPr firstRow="1" bandRow="1">
                <a:tableStyleId>{5C22544A-7EE6-4342-B048-85BDC9FD1C3A}</a:tableStyleId>
              </a:tblPr>
              <a:tblGrid>
                <a:gridCol w="507146">
                  <a:extLst>
                    <a:ext uri="{9D8B030D-6E8A-4147-A177-3AD203B41FA5}">
                      <a16:colId xmlns:a16="http://schemas.microsoft.com/office/drawing/2014/main" val="20000"/>
                    </a:ext>
                  </a:extLst>
                </a:gridCol>
                <a:gridCol w="507146">
                  <a:extLst>
                    <a:ext uri="{9D8B030D-6E8A-4147-A177-3AD203B41FA5}">
                      <a16:colId xmlns:a16="http://schemas.microsoft.com/office/drawing/2014/main" val="20001"/>
                    </a:ext>
                  </a:extLst>
                </a:gridCol>
                <a:gridCol w="507146">
                  <a:extLst>
                    <a:ext uri="{9D8B030D-6E8A-4147-A177-3AD203B41FA5}">
                      <a16:colId xmlns:a16="http://schemas.microsoft.com/office/drawing/2014/main" val="20002"/>
                    </a:ext>
                  </a:extLst>
                </a:gridCol>
                <a:gridCol w="507146">
                  <a:extLst>
                    <a:ext uri="{9D8B030D-6E8A-4147-A177-3AD203B41FA5}">
                      <a16:colId xmlns:a16="http://schemas.microsoft.com/office/drawing/2014/main" val="20003"/>
                    </a:ext>
                  </a:extLst>
                </a:gridCol>
                <a:gridCol w="507146">
                  <a:extLst>
                    <a:ext uri="{9D8B030D-6E8A-4147-A177-3AD203B41FA5}">
                      <a16:colId xmlns:a16="http://schemas.microsoft.com/office/drawing/2014/main" val="20004"/>
                    </a:ext>
                  </a:extLst>
                </a:gridCol>
                <a:gridCol w="507146">
                  <a:extLst>
                    <a:ext uri="{9D8B030D-6E8A-4147-A177-3AD203B41FA5}">
                      <a16:colId xmlns:a16="http://schemas.microsoft.com/office/drawing/2014/main" val="20005"/>
                    </a:ext>
                  </a:extLst>
                </a:gridCol>
                <a:gridCol w="507146">
                  <a:extLst>
                    <a:ext uri="{9D8B030D-6E8A-4147-A177-3AD203B41FA5}">
                      <a16:colId xmlns:a16="http://schemas.microsoft.com/office/drawing/2014/main" val="20006"/>
                    </a:ext>
                  </a:extLst>
                </a:gridCol>
                <a:gridCol w="507146">
                  <a:extLst>
                    <a:ext uri="{9D8B030D-6E8A-4147-A177-3AD203B41FA5}">
                      <a16:colId xmlns:a16="http://schemas.microsoft.com/office/drawing/2014/main" val="20007"/>
                    </a:ext>
                  </a:extLst>
                </a:gridCol>
              </a:tblGrid>
              <a:tr h="180340">
                <a:tc>
                  <a:txBody>
                    <a:bodyPr/>
                    <a:lstStyle/>
                    <a:p>
                      <a:r>
                        <a:rPr lang="en-US" dirty="0"/>
                        <a:t>A7</a:t>
                      </a:r>
                    </a:p>
                  </a:txBody>
                  <a:tcPr/>
                </a:tc>
                <a:tc>
                  <a:txBody>
                    <a:bodyPr/>
                    <a:lstStyle/>
                    <a:p>
                      <a:r>
                        <a:rPr lang="en-US" dirty="0"/>
                        <a:t>A6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A0</a:t>
                      </a:r>
                    </a:p>
                  </a:txBody>
                  <a:tcPr/>
                </a:tc>
                <a:extLst>
                  <a:ext uri="{0D108BD9-81ED-4DB2-BD59-A6C34878D82A}">
                    <a16:rowId xmlns:a16="http://schemas.microsoft.com/office/drawing/2014/main" val="10000"/>
                  </a:ext>
                </a:extLst>
              </a:tr>
              <a:tr h="180340">
                <a:tc>
                  <a:txBody>
                    <a:bodyPr/>
                    <a:lstStyle/>
                    <a:p>
                      <a:r>
                        <a:rPr lang="en-US" dirty="0"/>
                        <a:t>B7</a:t>
                      </a:r>
                    </a:p>
                  </a:txBody>
                  <a:tcPr/>
                </a:tc>
                <a:tc>
                  <a:txBody>
                    <a:bodyPr/>
                    <a:lstStyle/>
                    <a:p>
                      <a:r>
                        <a:rPr lang="en-US" dirty="0"/>
                        <a:t>B6</a:t>
                      </a:r>
                    </a:p>
                  </a:txBody>
                  <a:tcPr/>
                </a:tc>
                <a:tc>
                  <a:txBody>
                    <a:bodyPr/>
                    <a:lstStyle/>
                    <a:p>
                      <a:r>
                        <a:rPr lang="en-US" dirty="0"/>
                        <a:t>B5</a:t>
                      </a:r>
                    </a:p>
                  </a:txBody>
                  <a:tcPr/>
                </a:tc>
                <a:tc>
                  <a:txBody>
                    <a:bodyPr/>
                    <a:lstStyle/>
                    <a:p>
                      <a:r>
                        <a:rPr lang="en-US" dirty="0"/>
                        <a:t>B4</a:t>
                      </a:r>
                    </a:p>
                  </a:txBody>
                  <a:tcPr/>
                </a:tc>
                <a:tc>
                  <a:txBody>
                    <a:bodyPr/>
                    <a:lstStyle/>
                    <a:p>
                      <a:r>
                        <a:rPr lang="en-US" dirty="0"/>
                        <a:t>B3</a:t>
                      </a:r>
                    </a:p>
                  </a:txBody>
                  <a:tcPr/>
                </a:tc>
                <a:tc>
                  <a:txBody>
                    <a:bodyPr/>
                    <a:lstStyle/>
                    <a:p>
                      <a:r>
                        <a:rPr lang="en-US" dirty="0"/>
                        <a:t>B2</a:t>
                      </a:r>
                    </a:p>
                  </a:txBody>
                  <a:tcPr/>
                </a:tc>
                <a:tc>
                  <a:txBody>
                    <a:bodyPr/>
                    <a:lstStyle/>
                    <a:p>
                      <a:r>
                        <a:rPr lang="en-US" dirty="0"/>
                        <a:t>B1</a:t>
                      </a:r>
                    </a:p>
                  </a:txBody>
                  <a:tcPr/>
                </a:tc>
                <a:tc>
                  <a:txBody>
                    <a:bodyPr/>
                    <a:lstStyle/>
                    <a:p>
                      <a:r>
                        <a:rPr lang="en-US" dirty="0"/>
                        <a:t>B0</a:t>
                      </a: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7620131" y="4191000"/>
            <a:ext cx="1099981" cy="646331"/>
          </a:xfrm>
          <a:prstGeom prst="rect">
            <a:avLst/>
          </a:prstGeom>
          <a:noFill/>
        </p:spPr>
        <p:txBody>
          <a:bodyPr wrap="none" rtlCol="0">
            <a:spAutoFit/>
          </a:bodyPr>
          <a:lstStyle/>
          <a:p>
            <a:r>
              <a:rPr lang="en-US" i="1" dirty="0"/>
              <a:t>X</a:t>
            </a:r>
            <a:r>
              <a:rPr lang="en-US" i="1" baseline="-25000" dirty="0"/>
              <a:t>i</a:t>
            </a:r>
            <a:r>
              <a:rPr lang="en-US" baseline="-25000" dirty="0"/>
              <a:t>(1x2)</a:t>
            </a:r>
            <a:r>
              <a:rPr lang="en-US" dirty="0"/>
              <a:t>=[A</a:t>
            </a:r>
            <a:r>
              <a:rPr lang="en-US" baseline="-25000" dirty="0"/>
              <a:t>i</a:t>
            </a:r>
            <a:r>
              <a:rPr lang="en-US" dirty="0"/>
              <a:t>]</a:t>
            </a:r>
          </a:p>
          <a:p>
            <a:r>
              <a:rPr lang="en-US" dirty="0"/>
              <a:t>           [B</a:t>
            </a:r>
            <a:r>
              <a:rPr lang="en-US" baseline="-25000" dirty="0"/>
              <a:t>i</a:t>
            </a:r>
            <a:r>
              <a:rPr lang="en-US" dirty="0"/>
              <a:t>]</a:t>
            </a:r>
          </a:p>
        </p:txBody>
      </p:sp>
      <p:sp>
        <p:nvSpPr>
          <p:cNvPr id="9" name="TextBox 8"/>
          <p:cNvSpPr txBox="1"/>
          <p:nvPr/>
        </p:nvSpPr>
        <p:spPr>
          <a:xfrm>
            <a:off x="4511926" y="6019800"/>
            <a:ext cx="4443845" cy="369332"/>
          </a:xfrm>
          <a:prstGeom prst="rect">
            <a:avLst/>
          </a:prstGeom>
          <a:noFill/>
        </p:spPr>
        <p:txBody>
          <a:bodyPr wrap="none" rtlCol="0">
            <a:spAutoFit/>
          </a:bodyPr>
          <a:lstStyle/>
          <a:p>
            <a:r>
              <a:rPr lang="en-US" i="1" dirty="0" err="1"/>
              <a:t>Bit</a:t>
            </a:r>
            <a:r>
              <a:rPr lang="en-US" i="1" baseline="-25000" dirty="0" err="1"/>
              <a:t>i</a:t>
            </a:r>
            <a:r>
              <a:rPr lang="en-US" i="1" dirty="0"/>
              <a:t>   </a:t>
            </a:r>
            <a:r>
              <a:rPr lang="en-US" dirty="0"/>
              <a:t>7         6        5       4       3       2        1        0</a:t>
            </a:r>
          </a:p>
        </p:txBody>
      </p:sp>
      <p:sp>
        <p:nvSpPr>
          <p:cNvPr id="11" name="TextBox 10"/>
          <p:cNvSpPr txBox="1"/>
          <p:nvPr/>
        </p:nvSpPr>
        <p:spPr>
          <a:xfrm>
            <a:off x="6629400" y="3048000"/>
            <a:ext cx="1696251" cy="646331"/>
          </a:xfrm>
          <a:prstGeom prst="rect">
            <a:avLst/>
          </a:prstGeom>
          <a:solidFill>
            <a:schemeClr val="bg2"/>
          </a:solidFill>
          <a:ln>
            <a:solidFill>
              <a:schemeClr val="accent1">
                <a:shade val="50000"/>
              </a:schemeClr>
            </a:solidFill>
          </a:ln>
        </p:spPr>
        <p:txBody>
          <a:bodyPr wrap="square" rtlCol="0">
            <a:spAutoFit/>
          </a:bodyPr>
          <a:lstStyle/>
          <a:p>
            <a:r>
              <a:rPr lang="en-US" dirty="0" err="1"/>
              <a:t>LSTM_layer</a:t>
            </a:r>
            <a:endParaRPr lang="en-US" dirty="0"/>
          </a:p>
          <a:p>
            <a:r>
              <a:rPr lang="en-US" dirty="0"/>
              <a:t>See next slide</a:t>
            </a:r>
          </a:p>
        </p:txBody>
      </p:sp>
      <p:cxnSp>
        <p:nvCxnSpPr>
          <p:cNvPr id="13" name="Straight Arrow Connector 12"/>
          <p:cNvCxnSpPr/>
          <p:nvPr/>
        </p:nvCxnSpPr>
        <p:spPr>
          <a:xfrm flipV="1">
            <a:off x="7720398" y="3694331"/>
            <a:ext cx="0" cy="49667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860466" y="3619499"/>
            <a:ext cx="686406" cy="646331"/>
          </a:xfrm>
          <a:prstGeom prst="rect">
            <a:avLst/>
          </a:prstGeom>
          <a:noFill/>
        </p:spPr>
        <p:txBody>
          <a:bodyPr wrap="none" rtlCol="0">
            <a:spAutoFit/>
          </a:bodyPr>
          <a:lstStyle/>
          <a:p>
            <a:r>
              <a:rPr lang="en-US" dirty="0"/>
              <a:t>[X1(</a:t>
            </a:r>
            <a:r>
              <a:rPr lang="en-US" dirty="0" err="1"/>
              <a:t>i</a:t>
            </a:r>
            <a:r>
              <a:rPr lang="en-US" dirty="0"/>
              <a:t>)</a:t>
            </a:r>
          </a:p>
          <a:p>
            <a:r>
              <a:rPr lang="en-US" dirty="0"/>
              <a:t>X0(</a:t>
            </a:r>
            <a:r>
              <a:rPr lang="en-US" dirty="0" err="1"/>
              <a:t>i</a:t>
            </a:r>
            <a:r>
              <a:rPr lang="en-US" dirty="0"/>
              <a:t>)]</a:t>
            </a:r>
          </a:p>
        </p:txBody>
      </p:sp>
      <p:cxnSp>
        <p:nvCxnSpPr>
          <p:cNvPr id="15" name="Straight Arrow Connector 14"/>
          <p:cNvCxnSpPr/>
          <p:nvPr/>
        </p:nvCxnSpPr>
        <p:spPr>
          <a:xfrm flipH="1" flipV="1">
            <a:off x="7720397" y="2743200"/>
            <a:ext cx="1" cy="304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96571" y="2373868"/>
            <a:ext cx="1524585" cy="369332"/>
          </a:xfrm>
          <a:prstGeom prst="rect">
            <a:avLst/>
          </a:prstGeom>
          <a:noFill/>
        </p:spPr>
        <p:txBody>
          <a:bodyPr wrap="none" rtlCol="0">
            <a:spAutoFit/>
          </a:bodyPr>
          <a:lstStyle/>
          <a:p>
            <a:r>
              <a:rPr lang="en-US" dirty="0"/>
              <a:t>Yi=</a:t>
            </a:r>
            <a:r>
              <a:rPr lang="en-US" dirty="0" err="1"/>
              <a:t>Pred_out</a:t>
            </a:r>
            <a:r>
              <a:rPr lang="en-US" dirty="0"/>
              <a:t>(</a:t>
            </a:r>
            <a:r>
              <a:rPr lang="en-US" dirty="0" err="1"/>
              <a:t>i</a:t>
            </a:r>
            <a:r>
              <a:rPr lang="en-US" dirty="0"/>
              <a:t>)</a:t>
            </a:r>
          </a:p>
        </p:txBody>
      </p:sp>
      <p:graphicFrame>
        <p:nvGraphicFramePr>
          <p:cNvPr id="21" name="Table 20"/>
          <p:cNvGraphicFramePr>
            <a:graphicFrameLocks noGrp="1"/>
          </p:cNvGraphicFramePr>
          <p:nvPr>
            <p:extLst>
              <p:ext uri="{D42A27DB-BD31-4B8C-83A1-F6EECF244321}">
                <p14:modId xmlns:p14="http://schemas.microsoft.com/office/powerpoint/2010/main" val="2601339392"/>
              </p:ext>
            </p:extLst>
          </p:nvPr>
        </p:nvGraphicFramePr>
        <p:xfrm>
          <a:off x="5058016" y="1524000"/>
          <a:ext cx="4057168" cy="731520"/>
        </p:xfrm>
        <a:graphic>
          <a:graphicData uri="http://schemas.openxmlformats.org/drawingml/2006/table">
            <a:tbl>
              <a:tblPr firstRow="1" bandRow="1">
                <a:tableStyleId>{5C22544A-7EE6-4342-B048-85BDC9FD1C3A}</a:tableStyleId>
              </a:tblPr>
              <a:tblGrid>
                <a:gridCol w="507146">
                  <a:extLst>
                    <a:ext uri="{9D8B030D-6E8A-4147-A177-3AD203B41FA5}">
                      <a16:colId xmlns:a16="http://schemas.microsoft.com/office/drawing/2014/main" val="20000"/>
                    </a:ext>
                  </a:extLst>
                </a:gridCol>
                <a:gridCol w="507146">
                  <a:extLst>
                    <a:ext uri="{9D8B030D-6E8A-4147-A177-3AD203B41FA5}">
                      <a16:colId xmlns:a16="http://schemas.microsoft.com/office/drawing/2014/main" val="20001"/>
                    </a:ext>
                  </a:extLst>
                </a:gridCol>
                <a:gridCol w="507146">
                  <a:extLst>
                    <a:ext uri="{9D8B030D-6E8A-4147-A177-3AD203B41FA5}">
                      <a16:colId xmlns:a16="http://schemas.microsoft.com/office/drawing/2014/main" val="20002"/>
                    </a:ext>
                  </a:extLst>
                </a:gridCol>
                <a:gridCol w="507146">
                  <a:extLst>
                    <a:ext uri="{9D8B030D-6E8A-4147-A177-3AD203B41FA5}">
                      <a16:colId xmlns:a16="http://schemas.microsoft.com/office/drawing/2014/main" val="20003"/>
                    </a:ext>
                  </a:extLst>
                </a:gridCol>
                <a:gridCol w="507146">
                  <a:extLst>
                    <a:ext uri="{9D8B030D-6E8A-4147-A177-3AD203B41FA5}">
                      <a16:colId xmlns:a16="http://schemas.microsoft.com/office/drawing/2014/main" val="20004"/>
                    </a:ext>
                  </a:extLst>
                </a:gridCol>
                <a:gridCol w="507146">
                  <a:extLst>
                    <a:ext uri="{9D8B030D-6E8A-4147-A177-3AD203B41FA5}">
                      <a16:colId xmlns:a16="http://schemas.microsoft.com/office/drawing/2014/main" val="20005"/>
                    </a:ext>
                  </a:extLst>
                </a:gridCol>
                <a:gridCol w="507146">
                  <a:extLst>
                    <a:ext uri="{9D8B030D-6E8A-4147-A177-3AD203B41FA5}">
                      <a16:colId xmlns:a16="http://schemas.microsoft.com/office/drawing/2014/main" val="20006"/>
                    </a:ext>
                  </a:extLst>
                </a:gridCol>
                <a:gridCol w="507146">
                  <a:extLst>
                    <a:ext uri="{9D8B030D-6E8A-4147-A177-3AD203B41FA5}">
                      <a16:colId xmlns:a16="http://schemas.microsoft.com/office/drawing/2014/main" val="20007"/>
                    </a:ext>
                  </a:extLst>
                </a:gridCol>
              </a:tblGrid>
              <a:tr h="180340">
                <a:tc>
                  <a:txBody>
                    <a:bodyPr/>
                    <a:lstStyle/>
                    <a:p>
                      <a:r>
                        <a:rPr lang="en-US" dirty="0"/>
                        <a:t>Y7</a:t>
                      </a:r>
                    </a:p>
                  </a:txBody>
                  <a:tcPr/>
                </a:tc>
                <a:tc>
                  <a:txBody>
                    <a:bodyPr/>
                    <a:lstStyle/>
                    <a:p>
                      <a:r>
                        <a:rPr lang="en-US" dirty="0"/>
                        <a:t>Y6</a:t>
                      </a:r>
                    </a:p>
                  </a:txBody>
                  <a:tcPr/>
                </a:tc>
                <a:tc>
                  <a:txBody>
                    <a:bodyPr/>
                    <a:lstStyle/>
                    <a:p>
                      <a:r>
                        <a:rPr lang="en-US" dirty="0"/>
                        <a:t>Y5</a:t>
                      </a:r>
                    </a:p>
                  </a:txBody>
                  <a:tcPr/>
                </a:tc>
                <a:tc>
                  <a:txBody>
                    <a:bodyPr/>
                    <a:lstStyle/>
                    <a:p>
                      <a:r>
                        <a:rPr lang="en-US" dirty="0"/>
                        <a:t>Y4</a:t>
                      </a:r>
                    </a:p>
                  </a:txBody>
                  <a:tcPr/>
                </a:tc>
                <a:tc>
                  <a:txBody>
                    <a:bodyPr/>
                    <a:lstStyle/>
                    <a:p>
                      <a:r>
                        <a:rPr lang="en-US" dirty="0"/>
                        <a:t>Y3</a:t>
                      </a:r>
                    </a:p>
                  </a:txBody>
                  <a:tcPr/>
                </a:tc>
                <a:tc>
                  <a:txBody>
                    <a:bodyPr/>
                    <a:lstStyle/>
                    <a:p>
                      <a:r>
                        <a:rPr lang="en-US" dirty="0"/>
                        <a:t>Y2</a:t>
                      </a:r>
                    </a:p>
                  </a:txBody>
                  <a:tcPr/>
                </a:tc>
                <a:tc>
                  <a:txBody>
                    <a:bodyPr/>
                    <a:lstStyle/>
                    <a:p>
                      <a:r>
                        <a:rPr lang="en-US" dirty="0"/>
                        <a:t>Y1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Y0</a:t>
                      </a:r>
                    </a:p>
                  </a:txBody>
                  <a:tcPr/>
                </a:tc>
                <a:extLst>
                  <a:ext uri="{0D108BD9-81ED-4DB2-BD59-A6C34878D82A}">
                    <a16:rowId xmlns:a16="http://schemas.microsoft.com/office/drawing/2014/main" val="10000"/>
                  </a:ext>
                </a:extLst>
              </a:tr>
              <a:tr h="180340">
                <a:tc>
                  <a:txBody>
                    <a:bodyPr/>
                    <a:lstStyle/>
                    <a:p>
                      <a:r>
                        <a:rPr lang="en-US" dirty="0"/>
                        <a:t>P7</a:t>
                      </a:r>
                    </a:p>
                  </a:txBody>
                  <a:tcPr/>
                </a:tc>
                <a:tc>
                  <a:txBody>
                    <a:bodyPr/>
                    <a:lstStyle/>
                    <a:p>
                      <a:r>
                        <a:rPr lang="en-US" dirty="0"/>
                        <a:t>P6</a:t>
                      </a:r>
                    </a:p>
                  </a:txBody>
                  <a:tcPr/>
                </a:tc>
                <a:tc>
                  <a:txBody>
                    <a:bodyPr/>
                    <a:lstStyle/>
                    <a:p>
                      <a:r>
                        <a:rPr lang="en-US" dirty="0"/>
                        <a:t>P5</a:t>
                      </a:r>
                    </a:p>
                  </a:txBody>
                  <a:tcPr/>
                </a:tc>
                <a:tc>
                  <a:txBody>
                    <a:bodyPr/>
                    <a:lstStyle/>
                    <a:p>
                      <a:r>
                        <a:rPr lang="en-US" dirty="0"/>
                        <a:t>P4</a:t>
                      </a:r>
                    </a:p>
                  </a:txBody>
                  <a:tcPr/>
                </a:tc>
                <a:tc>
                  <a:txBody>
                    <a:bodyPr/>
                    <a:lstStyle/>
                    <a:p>
                      <a:r>
                        <a:rPr lang="en-US" dirty="0"/>
                        <a:t>P3</a:t>
                      </a:r>
                    </a:p>
                  </a:txBody>
                  <a:tcPr/>
                </a:tc>
                <a:tc>
                  <a:txBody>
                    <a:bodyPr/>
                    <a:lstStyle/>
                    <a:p>
                      <a:r>
                        <a:rPr lang="en-US" dirty="0"/>
                        <a:t>P2</a:t>
                      </a:r>
                    </a:p>
                  </a:txBody>
                  <a:tcPr/>
                </a:tc>
                <a:tc>
                  <a:txBody>
                    <a:bodyPr/>
                    <a:lstStyle/>
                    <a:p>
                      <a:r>
                        <a:rPr lang="en-US" dirty="0"/>
                        <a:t>P1</a:t>
                      </a:r>
                    </a:p>
                  </a:txBody>
                  <a:tcPr/>
                </a:tc>
                <a:tc>
                  <a:txBody>
                    <a:bodyPr/>
                    <a:lstStyle/>
                    <a:p>
                      <a:r>
                        <a:rPr lang="en-US" dirty="0"/>
                        <a:t>P0</a:t>
                      </a:r>
                    </a:p>
                  </a:txBody>
                  <a:tcPr/>
                </a:tc>
                <a:extLst>
                  <a:ext uri="{0D108BD9-81ED-4DB2-BD59-A6C34878D82A}">
                    <a16:rowId xmlns:a16="http://schemas.microsoft.com/office/drawing/2014/main" val="10001"/>
                  </a:ext>
                </a:extLst>
              </a:tr>
            </a:tbl>
          </a:graphicData>
        </a:graphic>
      </p:graphicFrame>
      <p:cxnSp>
        <p:nvCxnSpPr>
          <p:cNvPr id="24" name="Straight Arrow Connector 23"/>
          <p:cNvCxnSpPr/>
          <p:nvPr/>
        </p:nvCxnSpPr>
        <p:spPr>
          <a:xfrm flipH="1" flipV="1">
            <a:off x="7860466" y="4564198"/>
            <a:ext cx="750134" cy="585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931191" y="2179351"/>
            <a:ext cx="788921" cy="335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458200" y="5029200"/>
            <a:ext cx="3810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624088" y="685800"/>
            <a:ext cx="2583464" cy="646331"/>
          </a:xfrm>
          <a:prstGeom prst="rect">
            <a:avLst/>
          </a:prstGeom>
          <a:noFill/>
        </p:spPr>
        <p:txBody>
          <a:bodyPr wrap="none" rtlCol="0">
            <a:spAutoFit/>
          </a:bodyPr>
          <a:lstStyle/>
          <a:p>
            <a:r>
              <a:rPr lang="en-US" dirty="0"/>
              <a:t>Teacher (C) = Y, for C=A+B</a:t>
            </a:r>
          </a:p>
          <a:p>
            <a:r>
              <a:rPr lang="en-US" dirty="0" err="1"/>
              <a:t>Pred_out</a:t>
            </a:r>
            <a:r>
              <a:rPr lang="en-US" dirty="0"/>
              <a:t>     = P</a:t>
            </a:r>
          </a:p>
        </p:txBody>
      </p:sp>
      <p:sp>
        <p:nvSpPr>
          <p:cNvPr id="23" name="Content Placeholder 2"/>
          <p:cNvSpPr>
            <a:spLocks noGrp="1"/>
          </p:cNvSpPr>
          <p:nvPr>
            <p:ph idx="1"/>
          </p:nvPr>
        </p:nvSpPr>
        <p:spPr>
          <a:xfrm>
            <a:off x="152400" y="9525"/>
            <a:ext cx="6581448" cy="6719887"/>
          </a:xfrm>
        </p:spPr>
        <p:txBody>
          <a:bodyPr>
            <a:noAutofit/>
          </a:bodyPr>
          <a:lstStyle/>
          <a:p>
            <a:r>
              <a:rPr lang="en-US" sz="1600" u="sng" dirty="0"/>
              <a:t>Part 1</a:t>
            </a:r>
            <a:r>
              <a:rPr lang="en-US" sz="1600" dirty="0"/>
              <a:t>: initialize system</a:t>
            </a:r>
          </a:p>
          <a:p>
            <a:r>
              <a:rPr lang="en-US" sz="1600" u="sng" dirty="0"/>
              <a:t>Part 2</a:t>
            </a:r>
            <a:r>
              <a:rPr lang="en-US" sz="1600" dirty="0"/>
              <a:t>: initialize weights/variables</a:t>
            </a:r>
          </a:p>
          <a:p>
            <a:r>
              <a:rPr lang="en-US" sz="1600" u="sng" dirty="0"/>
              <a:t>Part 3a </a:t>
            </a:r>
            <a:r>
              <a:rPr lang="en-US" sz="1600" dirty="0"/>
              <a:t>: iterate (j=1:99999) for training</a:t>
            </a:r>
          </a:p>
          <a:p>
            <a:r>
              <a:rPr lang="en-US" sz="1600" dirty="0"/>
              <a:t>{  </a:t>
            </a:r>
            <a:r>
              <a:rPr lang="en-US" sz="1600" u="sng" dirty="0"/>
              <a:t>Part 3b</a:t>
            </a:r>
            <a:r>
              <a:rPr lang="en-US" sz="1600" dirty="0"/>
              <a:t>: 3b(</a:t>
            </a:r>
            <a:r>
              <a:rPr lang="en-US" sz="1600" dirty="0" err="1"/>
              <a:t>i</a:t>
            </a:r>
            <a:r>
              <a:rPr lang="en-US" sz="1600" dirty="0"/>
              <a:t>):generate C=</a:t>
            </a:r>
            <a:r>
              <a:rPr lang="en-US" sz="1600" dirty="0" err="1"/>
              <a:t>A+B,clear</a:t>
            </a:r>
            <a:r>
              <a:rPr lang="en-US" sz="1600" dirty="0"/>
              <a:t> </a:t>
            </a:r>
            <a:r>
              <a:rPr lang="en-US" sz="1600" dirty="0" err="1"/>
              <a:t>overallError</a:t>
            </a:r>
            <a:endParaRPr lang="en-US" sz="1600" dirty="0"/>
          </a:p>
          <a:p>
            <a:r>
              <a:rPr lang="en-US" sz="1600" dirty="0"/>
              <a:t>                  3b(ii):clear weights, output H , state C</a:t>
            </a:r>
          </a:p>
          <a:p>
            <a:r>
              <a:rPr lang="en-US" sz="1600" dirty="0"/>
              <a:t>    </a:t>
            </a:r>
            <a:r>
              <a:rPr lang="en-US" sz="1600" u="sng" dirty="0"/>
              <a:t>Part 4</a:t>
            </a:r>
            <a:r>
              <a:rPr lang="en-US" sz="1600" dirty="0"/>
              <a:t>: forward pass,  for </a:t>
            </a:r>
            <a:r>
              <a:rPr lang="en-US" sz="1600" dirty="0" err="1"/>
              <a:t>bit_position</a:t>
            </a:r>
            <a:r>
              <a:rPr lang="en-US" sz="1600" dirty="0"/>
              <a:t> </a:t>
            </a:r>
            <a:r>
              <a:rPr lang="en-US" sz="1600" dirty="0" err="1"/>
              <a:t>pos</a:t>
            </a:r>
            <a:r>
              <a:rPr lang="en-US" sz="1600" dirty="0"/>
              <a:t>= 0 to 7</a:t>
            </a:r>
          </a:p>
          <a:p>
            <a:pPr marL="342900" lvl="1" indent="-342900">
              <a:buFont typeface="Arial" panose="020B0604020202020204" pitchFamily="34" charset="0"/>
              <a:buChar char="•"/>
            </a:pPr>
            <a:r>
              <a:rPr lang="en-US" sz="1600" dirty="0"/>
              <a:t>    { 4(</a:t>
            </a:r>
            <a:r>
              <a:rPr lang="en-US" sz="1600" dirty="0" err="1"/>
              <a:t>i</a:t>
            </a:r>
            <a:r>
              <a:rPr lang="en-US" sz="1600" dirty="0"/>
              <a:t>):X(2-bit)=A(</a:t>
            </a:r>
            <a:r>
              <a:rPr lang="en-US" sz="1600" dirty="0" err="1"/>
              <a:t>pos</a:t>
            </a:r>
            <a:r>
              <a:rPr lang="en-US" sz="1600" dirty="0"/>
              <a:t>),B(</a:t>
            </a:r>
            <a:r>
              <a:rPr lang="en-US" sz="1600" dirty="0" err="1"/>
              <a:t>pos</a:t>
            </a:r>
            <a:r>
              <a:rPr lang="en-US" sz="1600" dirty="0"/>
              <a:t>), y=C(</a:t>
            </a:r>
            <a:r>
              <a:rPr lang="en-US" sz="1600" dirty="0" err="1"/>
              <a:t>pos</a:t>
            </a:r>
            <a:r>
              <a:rPr lang="en-US" sz="1600" dirty="0"/>
              <a:t>)</a:t>
            </a:r>
          </a:p>
          <a:p>
            <a:pPr marL="342900" lvl="1" indent="-342900">
              <a:buFont typeface="Arial" panose="020B0604020202020204" pitchFamily="34" charset="0"/>
              <a:buChar char="•"/>
            </a:pPr>
            <a:r>
              <a:rPr lang="en-US" sz="1600" dirty="0"/>
              <a:t>      4(ii): use equations 1-7 to find I,F,O,G,C,H</a:t>
            </a:r>
          </a:p>
          <a:p>
            <a:pPr marL="342900" lvl="1" indent="-342900">
              <a:buFont typeface="Arial" panose="020B0604020202020204" pitchFamily="34" charset="0"/>
              <a:buChar char="•"/>
            </a:pPr>
            <a:r>
              <a:rPr lang="en-US" sz="1600" dirty="0"/>
              <a:t>      4(iii): store I,F,O,G,C,H .</a:t>
            </a:r>
          </a:p>
          <a:p>
            <a:pPr marL="342900" lvl="1" indent="-342900">
              <a:buFont typeface="Arial" panose="020B0604020202020204" pitchFamily="34" charset="0"/>
              <a:buChar char="•"/>
            </a:pPr>
            <a:r>
              <a:rPr lang="en-US" sz="1600" dirty="0"/>
              <a:t>      4(iv): </a:t>
            </a:r>
            <a:r>
              <a:rPr lang="en-US" sz="1600" dirty="0" err="1"/>
              <a:t>pred_out</a:t>
            </a:r>
            <a:r>
              <a:rPr lang="en-US" sz="1600" dirty="0"/>
              <a:t>=sigmoid(</a:t>
            </a:r>
            <a:r>
              <a:rPr lang="en-US" sz="1600" dirty="0" err="1"/>
              <a:t>ht</a:t>
            </a:r>
            <a:r>
              <a:rPr lang="en-US" sz="1600" dirty="0"/>
              <a:t>*</a:t>
            </a:r>
            <a:r>
              <a:rPr lang="en-US" sz="1600" dirty="0" err="1"/>
              <a:t>outpara</a:t>
            </a:r>
            <a:r>
              <a:rPr lang="en-US" sz="1600" dirty="0"/>
              <a:t>),</a:t>
            </a:r>
          </a:p>
          <a:p>
            <a:pPr marL="342900" lvl="1" indent="-342900">
              <a:buFont typeface="Arial" panose="020B0604020202020204" pitchFamily="34" charset="0"/>
              <a:buChar char="•"/>
            </a:pPr>
            <a:r>
              <a:rPr lang="en-US" sz="1600" dirty="0"/>
              <a:t>      4(v): find errors, </a:t>
            </a:r>
          </a:p>
          <a:p>
            <a:pPr marL="342900" lvl="1" indent="-342900">
              <a:buFont typeface="Arial" panose="020B0604020202020204" pitchFamily="34" charset="0"/>
              <a:buChar char="•"/>
            </a:pPr>
            <a:r>
              <a:rPr lang="en-US" sz="1600" dirty="0"/>
              <a:t>      4(vi): real output: d(</a:t>
            </a:r>
            <a:r>
              <a:rPr lang="en-US" sz="1600" dirty="0" err="1"/>
              <a:t>i</a:t>
            </a:r>
            <a:r>
              <a:rPr lang="en-US" sz="1600" dirty="0"/>
              <a:t>)=round(</a:t>
            </a:r>
            <a:r>
              <a:rPr lang="en-US" sz="1600" dirty="0" err="1"/>
              <a:t>Pred_out</a:t>
            </a:r>
            <a:r>
              <a:rPr lang="en-US" sz="1600" dirty="0"/>
              <a:t> (</a:t>
            </a:r>
            <a:r>
              <a:rPr lang="en-US" sz="1600" dirty="0" err="1"/>
              <a:t>pos</a:t>
            </a:r>
            <a:r>
              <a:rPr lang="en-US" sz="1600" dirty="0"/>
              <a:t>))</a:t>
            </a:r>
          </a:p>
          <a:p>
            <a:pPr marL="342900" lvl="1" indent="-342900">
              <a:buFont typeface="Arial" panose="020B0604020202020204" pitchFamily="34" charset="0"/>
              <a:buChar char="•"/>
            </a:pPr>
            <a:r>
              <a:rPr lang="en-US" sz="1600" dirty="0"/>
              <a:t>     }</a:t>
            </a:r>
          </a:p>
          <a:p>
            <a:pPr marL="342900" lvl="1" indent="-342900">
              <a:buFont typeface="Arial" panose="020B0604020202020204" pitchFamily="34" charset="0"/>
              <a:buChar char="•"/>
            </a:pPr>
            <a:r>
              <a:rPr lang="en-US" sz="1600" dirty="0"/>
              <a:t>     </a:t>
            </a:r>
            <a:r>
              <a:rPr lang="en-US" sz="1600" u="sng" dirty="0"/>
              <a:t>Part 5</a:t>
            </a:r>
            <a:r>
              <a:rPr lang="en-US" sz="1600" dirty="0"/>
              <a:t>: backward pass,  for </a:t>
            </a:r>
            <a:r>
              <a:rPr lang="en-US" sz="1600" dirty="0" err="1"/>
              <a:t>bit_position</a:t>
            </a:r>
            <a:r>
              <a:rPr lang="en-US" sz="1600" dirty="0"/>
              <a:t> </a:t>
            </a:r>
            <a:r>
              <a:rPr lang="en-US" sz="1600" dirty="0" err="1"/>
              <a:t>pos</a:t>
            </a:r>
            <a:r>
              <a:rPr lang="en-US" sz="1600" dirty="0"/>
              <a:t>= 0 to 7</a:t>
            </a:r>
          </a:p>
          <a:p>
            <a:pPr marL="342900" lvl="1" indent="-342900">
              <a:buFont typeface="Arial" panose="020B0604020202020204" pitchFamily="34" charset="0"/>
              <a:buChar char="•"/>
            </a:pPr>
            <a:r>
              <a:rPr lang="en-US" sz="1600" dirty="0"/>
              <a:t>     {  5(</a:t>
            </a:r>
            <a:r>
              <a:rPr lang="en-US" sz="1600" dirty="0" err="1"/>
              <a:t>i</a:t>
            </a:r>
            <a:r>
              <a:rPr lang="en-US" sz="1600" dirty="0"/>
              <a:t>): X(2-bit)=A(</a:t>
            </a:r>
            <a:r>
              <a:rPr lang="en-US" sz="1600" dirty="0" err="1"/>
              <a:t>pos</a:t>
            </a:r>
            <a:r>
              <a:rPr lang="en-US" sz="1600" dirty="0"/>
              <a:t>),B(</a:t>
            </a:r>
            <a:r>
              <a:rPr lang="en-US" sz="1600" dirty="0" err="1"/>
              <a:t>pos</a:t>
            </a:r>
            <a:r>
              <a:rPr lang="en-US" sz="1600" dirty="0"/>
              <a:t>)</a:t>
            </a:r>
          </a:p>
          <a:p>
            <a:pPr marL="342900" lvl="1" indent="-342900">
              <a:buFont typeface="Arial" panose="020B0604020202020204" pitchFamily="34" charset="0"/>
              <a:buChar char="•"/>
            </a:pPr>
            <a:r>
              <a:rPr lang="en-US" sz="1600" dirty="0"/>
              <a:t>        5(ii):store  h</a:t>
            </a:r>
            <a:r>
              <a:rPr lang="en-US" sz="1600" baseline="-25000" dirty="0"/>
              <a:t>t</a:t>
            </a:r>
            <a:r>
              <a:rPr lang="en-US" sz="1600" dirty="0"/>
              <a:t>,h</a:t>
            </a:r>
            <a:r>
              <a:rPr lang="en-US" sz="1600" baseline="-25000" dirty="0"/>
              <a:t>t-1</a:t>
            </a:r>
            <a:r>
              <a:rPr lang="en-US" sz="1600" dirty="0"/>
              <a:t>, C</a:t>
            </a:r>
            <a:r>
              <a:rPr lang="en-US" sz="1600" baseline="-25000" dirty="0"/>
              <a:t>t</a:t>
            </a:r>
            <a:r>
              <a:rPr lang="en-US" sz="1600" dirty="0"/>
              <a:t>,C</a:t>
            </a:r>
            <a:r>
              <a:rPr lang="en-US" sz="1600" baseline="-25000" dirty="0"/>
              <a:t>t-1</a:t>
            </a:r>
            <a:r>
              <a:rPr lang="en-US" sz="1600" dirty="0"/>
              <a:t>, </a:t>
            </a:r>
            <a:r>
              <a:rPr lang="en-US" sz="1600" dirty="0" err="1"/>
              <a:t>O</a:t>
            </a:r>
            <a:r>
              <a:rPr lang="en-US" sz="1600" baseline="-25000" dirty="0" err="1"/>
              <a:t>t</a:t>
            </a:r>
            <a:r>
              <a:rPr lang="en-US" sz="1600" dirty="0"/>
              <a:t>, F</a:t>
            </a:r>
            <a:r>
              <a:rPr lang="en-US" sz="1600" baseline="-25000" dirty="0"/>
              <a:t>t</a:t>
            </a:r>
            <a:r>
              <a:rPr lang="en-US" sz="1600" dirty="0"/>
              <a:t>, G</a:t>
            </a:r>
            <a:r>
              <a:rPr lang="en-US" sz="1600" baseline="-25000" dirty="0"/>
              <a:t>t</a:t>
            </a:r>
            <a:r>
              <a:rPr lang="en-US" sz="1600" dirty="0"/>
              <a:t>, I</a:t>
            </a:r>
            <a:r>
              <a:rPr lang="en-US" sz="1600" baseline="-25000" dirty="0"/>
              <a:t>t</a:t>
            </a:r>
            <a:r>
              <a:rPr lang="en-US" sz="1600" dirty="0"/>
              <a:t>,</a:t>
            </a:r>
          </a:p>
          <a:p>
            <a:pPr marL="342900" lvl="1" indent="-342900">
              <a:buFont typeface="Arial" panose="020B0604020202020204" pitchFamily="34" charset="0"/>
              <a:buChar char="•"/>
            </a:pPr>
            <a:r>
              <a:rPr lang="en-US" sz="1600" dirty="0"/>
              <a:t>        5(iii): find </a:t>
            </a:r>
            <a:r>
              <a:rPr lang="en-US" sz="1600" dirty="0" err="1"/>
              <a:t>h</a:t>
            </a:r>
            <a:r>
              <a:rPr lang="en-US" sz="1600" baseline="-25000" dirty="0" err="1"/>
              <a:t>t</a:t>
            </a:r>
            <a:r>
              <a:rPr lang="en-US" sz="1600" dirty="0" err="1"/>
              <a:t>_diff</a:t>
            </a:r>
            <a:r>
              <a:rPr lang="en-US" sz="1600" dirty="0"/>
              <a:t>  </a:t>
            </a:r>
            <a:r>
              <a:rPr lang="en-US" sz="1600" dirty="0" err="1"/>
              <a:t>Out_para</a:t>
            </a:r>
            <a:r>
              <a:rPr lang="en-US" sz="1600" dirty="0"/>
              <a:t>, </a:t>
            </a:r>
            <a:r>
              <a:rPr lang="en-US" sz="1600" dirty="0" err="1"/>
              <a:t>O</a:t>
            </a:r>
            <a:r>
              <a:rPr lang="en-US" sz="1600" baseline="-25000" dirty="0" err="1"/>
              <a:t>t</a:t>
            </a:r>
            <a:r>
              <a:rPr lang="en-US" sz="1600" dirty="0" err="1"/>
              <a:t>_diff</a:t>
            </a:r>
            <a:r>
              <a:rPr lang="en-US" sz="1600" dirty="0"/>
              <a:t>, </a:t>
            </a:r>
            <a:r>
              <a:rPr lang="en-US" sz="1600" dirty="0" err="1"/>
              <a:t>C</a:t>
            </a:r>
            <a:r>
              <a:rPr lang="en-US" sz="1600" baseline="-25000" dirty="0" err="1"/>
              <a:t>t</a:t>
            </a:r>
            <a:r>
              <a:rPr lang="en-US" sz="1600" dirty="0" err="1"/>
              <a:t>_diff,F</a:t>
            </a:r>
            <a:r>
              <a:rPr lang="en-US" sz="1600" baseline="-25000" dirty="0" err="1"/>
              <a:t>t</a:t>
            </a:r>
            <a:r>
              <a:rPr lang="en-US" sz="1600" dirty="0" err="1"/>
              <a:t>_diff</a:t>
            </a:r>
            <a:r>
              <a:rPr lang="en-US" sz="1600" dirty="0"/>
              <a:t>, </a:t>
            </a:r>
            <a:r>
              <a:rPr lang="en-US" sz="1600" dirty="0" err="1"/>
              <a:t>I</a:t>
            </a:r>
            <a:r>
              <a:rPr lang="en-US" sz="1600" baseline="-25000" dirty="0" err="1"/>
              <a:t>t</a:t>
            </a:r>
            <a:r>
              <a:rPr lang="en-US" sz="1600" dirty="0" err="1"/>
              <a:t>_diff</a:t>
            </a:r>
            <a:r>
              <a:rPr lang="en-US" sz="1600" dirty="0"/>
              <a:t>, </a:t>
            </a:r>
            <a:r>
              <a:rPr lang="en-US" sz="1600" dirty="0" err="1"/>
              <a:t>G</a:t>
            </a:r>
            <a:r>
              <a:rPr lang="en-US" sz="1600" baseline="-25000" dirty="0" err="1"/>
              <a:t>t</a:t>
            </a:r>
            <a:r>
              <a:rPr lang="en-US" sz="1600" dirty="0" err="1"/>
              <a:t>_diff</a:t>
            </a:r>
            <a:r>
              <a:rPr lang="en-US" sz="1600" dirty="0"/>
              <a:t>,</a:t>
            </a:r>
          </a:p>
          <a:p>
            <a:pPr marL="342900" lvl="1" indent="-342900">
              <a:buFont typeface="Arial" panose="020B0604020202020204" pitchFamily="34" charset="0"/>
              <a:buChar char="•"/>
            </a:pPr>
            <a:r>
              <a:rPr lang="en-US" sz="1600" dirty="0"/>
              <a:t>        5(iv): find update of weights, states etc.    </a:t>
            </a:r>
          </a:p>
          <a:p>
            <a:pPr marL="342900" lvl="1" indent="-342900">
              <a:buFont typeface="Arial" panose="020B0604020202020204" pitchFamily="34" charset="0"/>
              <a:buChar char="•"/>
            </a:pPr>
            <a:r>
              <a:rPr lang="en-US" sz="1600" dirty="0"/>
              <a:t>     }</a:t>
            </a:r>
          </a:p>
          <a:p>
            <a:pPr marL="342900" lvl="1" indent="-342900">
              <a:buFont typeface="Arial" panose="020B0604020202020204" pitchFamily="34" charset="0"/>
              <a:buChar char="•"/>
            </a:pPr>
            <a:r>
              <a:rPr lang="en-US" sz="1600" dirty="0"/>
              <a:t>   </a:t>
            </a:r>
            <a:r>
              <a:rPr lang="en-US" sz="1600" u="sng" dirty="0"/>
              <a:t>Part 6</a:t>
            </a:r>
            <a:r>
              <a:rPr lang="en-US" sz="1600" dirty="0"/>
              <a:t>: 6(</a:t>
            </a:r>
            <a:r>
              <a:rPr lang="en-US" sz="1600" dirty="0" err="1"/>
              <a:t>i</a:t>
            </a:r>
            <a:r>
              <a:rPr lang="en-US" sz="1600" dirty="0"/>
              <a:t>): Calculate new weights/Bias </a:t>
            </a:r>
          </a:p>
          <a:p>
            <a:pPr marL="342900" lvl="1" indent="-342900">
              <a:buFont typeface="Arial" panose="020B0604020202020204" pitchFamily="34" charset="0"/>
              <a:buChar char="•"/>
            </a:pPr>
            <a:r>
              <a:rPr lang="en-US" sz="1600" dirty="0"/>
              <a:t>                6(ii): Clear updated fore next iteration </a:t>
            </a:r>
          </a:p>
          <a:p>
            <a:pPr marL="342900" lvl="1" indent="-342900">
              <a:buFont typeface="Arial" panose="020B0604020202020204" pitchFamily="34" charset="0"/>
              <a:buChar char="•"/>
            </a:pPr>
            <a:r>
              <a:rPr lang="en-US" sz="1600" dirty="0"/>
              <a:t>   </a:t>
            </a:r>
            <a:r>
              <a:rPr lang="en-US" sz="1600" u="sng" dirty="0"/>
              <a:t>Part 7</a:t>
            </a:r>
            <a:r>
              <a:rPr lang="en-US" sz="1600" dirty="0"/>
              <a:t>: Show temporary results (display only)</a:t>
            </a:r>
          </a:p>
          <a:p>
            <a:pPr marL="342900" lvl="1" indent="-342900">
              <a:buFont typeface="Arial" panose="020B0604020202020204" pitchFamily="34" charset="0"/>
              <a:buChar char="•"/>
            </a:pPr>
            <a:r>
              <a:rPr lang="en-US" sz="1600" dirty="0"/>
              <a:t>} </a:t>
            </a:r>
            <a:r>
              <a:rPr lang="en-US" sz="1600" u="sng" dirty="0"/>
              <a:t>Part 8 </a:t>
            </a:r>
            <a:r>
              <a:rPr lang="en-US" sz="1600" dirty="0"/>
              <a:t>: testing , random test 10 times</a:t>
            </a:r>
          </a:p>
        </p:txBody>
      </p:sp>
      <p:sp>
        <p:nvSpPr>
          <p:cNvPr id="22" name="TextBox 21"/>
          <p:cNvSpPr txBox="1"/>
          <p:nvPr/>
        </p:nvSpPr>
        <p:spPr>
          <a:xfrm>
            <a:off x="5715000" y="3124200"/>
            <a:ext cx="803425" cy="646331"/>
          </a:xfrm>
          <a:prstGeom prst="rect">
            <a:avLst/>
          </a:prstGeom>
          <a:noFill/>
        </p:spPr>
        <p:txBody>
          <a:bodyPr wrap="none" rtlCol="0">
            <a:spAutoFit/>
          </a:bodyPr>
          <a:lstStyle/>
          <a:p>
            <a:r>
              <a:rPr lang="en-US" dirty="0"/>
              <a:t>C(</a:t>
            </a:r>
            <a:r>
              <a:rPr lang="en-US" dirty="0" err="1"/>
              <a:t>pos</a:t>
            </a:r>
            <a:r>
              <a:rPr lang="en-US" dirty="0"/>
              <a:t>)</a:t>
            </a:r>
          </a:p>
          <a:p>
            <a:r>
              <a:rPr lang="en-US" dirty="0"/>
              <a:t>H(</a:t>
            </a:r>
            <a:r>
              <a:rPr lang="en-US" dirty="0" err="1"/>
              <a:t>pos</a:t>
            </a:r>
            <a:r>
              <a:rPr lang="en-US" dirty="0"/>
              <a:t>)</a:t>
            </a:r>
          </a:p>
        </p:txBody>
      </p:sp>
      <p:sp>
        <p:nvSpPr>
          <p:cNvPr id="26" name="TextBox 25"/>
          <p:cNvSpPr txBox="1"/>
          <p:nvPr/>
        </p:nvSpPr>
        <p:spPr>
          <a:xfrm>
            <a:off x="8235533" y="2895600"/>
            <a:ext cx="1035861" cy="646331"/>
          </a:xfrm>
          <a:prstGeom prst="rect">
            <a:avLst/>
          </a:prstGeom>
          <a:noFill/>
        </p:spPr>
        <p:txBody>
          <a:bodyPr wrap="none" rtlCol="0">
            <a:spAutoFit/>
          </a:bodyPr>
          <a:lstStyle/>
          <a:p>
            <a:r>
              <a:rPr lang="en-US" dirty="0"/>
              <a:t>C(pos+1)</a:t>
            </a:r>
          </a:p>
          <a:p>
            <a:r>
              <a:rPr lang="en-US" dirty="0"/>
              <a:t>H(pos+1)</a:t>
            </a:r>
          </a:p>
        </p:txBody>
      </p:sp>
      <p:sp>
        <p:nvSpPr>
          <p:cNvPr id="3" name="Freeform 2"/>
          <p:cNvSpPr/>
          <p:nvPr/>
        </p:nvSpPr>
        <p:spPr>
          <a:xfrm>
            <a:off x="6474178" y="3473302"/>
            <a:ext cx="2133158" cy="498103"/>
          </a:xfrm>
          <a:custGeom>
            <a:avLst/>
            <a:gdLst>
              <a:gd name="connsiteX0" fmla="*/ 1875924 w 2133158"/>
              <a:gd name="connsiteY0" fmla="*/ 77972 h 498103"/>
              <a:gd name="connsiteX1" fmla="*/ 2053134 w 2133158"/>
              <a:gd name="connsiteY1" fmla="*/ 198475 h 498103"/>
              <a:gd name="connsiteX2" fmla="*/ 2038957 w 2133158"/>
              <a:gd name="connsiteY2" fmla="*/ 404038 h 498103"/>
              <a:gd name="connsiteX3" fmla="*/ 926082 w 2133158"/>
              <a:gd name="connsiteY3" fmla="*/ 496186 h 498103"/>
              <a:gd name="connsiteX4" fmla="*/ 61301 w 2133158"/>
              <a:gd name="connsiteY4" fmla="*/ 326065 h 498103"/>
              <a:gd name="connsiteX5" fmla="*/ 139273 w 2133158"/>
              <a:gd name="connsiteY5" fmla="*/ 0 h 49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158" h="498103">
                <a:moveTo>
                  <a:pt x="1875924" y="77972"/>
                </a:moveTo>
                <a:cubicBezTo>
                  <a:pt x="1950943" y="111051"/>
                  <a:pt x="2025962" y="144131"/>
                  <a:pt x="2053134" y="198475"/>
                </a:cubicBezTo>
                <a:cubicBezTo>
                  <a:pt x="2080306" y="252819"/>
                  <a:pt x="2226799" y="354420"/>
                  <a:pt x="2038957" y="404038"/>
                </a:cubicBezTo>
                <a:cubicBezTo>
                  <a:pt x="1851115" y="453657"/>
                  <a:pt x="1255691" y="509181"/>
                  <a:pt x="926082" y="496186"/>
                </a:cubicBezTo>
                <a:cubicBezTo>
                  <a:pt x="596473" y="483191"/>
                  <a:pt x="192436" y="408763"/>
                  <a:pt x="61301" y="326065"/>
                </a:cubicBezTo>
                <a:cubicBezTo>
                  <a:pt x="-69834" y="243367"/>
                  <a:pt x="34719" y="121683"/>
                  <a:pt x="139273" y="0"/>
                </a:cubicBezTo>
              </a:path>
            </a:pathLst>
          </a:custGeom>
          <a:noFill/>
          <a:ln cmpd="tri">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717899" y="4672100"/>
            <a:ext cx="1585049" cy="369332"/>
          </a:xfrm>
          <a:prstGeom prst="rect">
            <a:avLst/>
          </a:prstGeom>
          <a:noFill/>
        </p:spPr>
        <p:txBody>
          <a:bodyPr wrap="none" rtlCol="0">
            <a:spAutoFit/>
          </a:bodyPr>
          <a:lstStyle/>
          <a:p>
            <a:r>
              <a:rPr lang="en-US" dirty="0"/>
              <a:t>Each </a:t>
            </a:r>
            <a:r>
              <a:rPr lang="en-US" dirty="0" err="1"/>
              <a:t>pos</a:t>
            </a:r>
            <a:r>
              <a:rPr lang="en-US" dirty="0"/>
              <a:t>=0</a:t>
            </a:r>
            <a:r>
              <a:rPr lang="en-US" dirty="0">
                <a:sym typeface="Wingdings" panose="05000000000000000000" pitchFamily="2" charset="2"/>
              </a:rPr>
              <a:t>7</a:t>
            </a:r>
            <a:endParaRPr lang="en-US" dirty="0"/>
          </a:p>
        </p:txBody>
      </p:sp>
    </p:spTree>
    <p:extLst>
      <p:ext uri="{BB962C8B-B14F-4D97-AF65-F5344CB8AC3E}">
        <p14:creationId xmlns:p14="http://schemas.microsoft.com/office/powerpoint/2010/main" val="3115777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Rectangle 250"/>
          <p:cNvSpPr/>
          <p:nvPr/>
        </p:nvSpPr>
        <p:spPr>
          <a:xfrm>
            <a:off x="2215670" y="641216"/>
            <a:ext cx="4943270" cy="575891"/>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1963711" y="2002123"/>
            <a:ext cx="5195228" cy="1570154"/>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65967" y="4285683"/>
            <a:ext cx="5292972" cy="1570154"/>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50537" y="4316002"/>
            <a:ext cx="362600" cy="369332"/>
          </a:xfrm>
          <a:prstGeom prst="rect">
            <a:avLst/>
          </a:prstGeom>
          <a:noFill/>
        </p:spPr>
        <p:txBody>
          <a:bodyPr wrap="none" rtlCol="0">
            <a:spAutoFit/>
          </a:bodyPr>
          <a:lstStyle/>
          <a:p>
            <a:r>
              <a:rPr lang="en-US" b="1" dirty="0">
                <a:sym typeface="Symbol"/>
              </a:rPr>
              <a:t></a:t>
            </a:r>
            <a:endParaRPr lang="en-US" b="1" dirty="0"/>
          </a:p>
        </p:txBody>
      </p:sp>
      <p:sp>
        <p:nvSpPr>
          <p:cNvPr id="4" name="Footer Placeholder 3"/>
          <p:cNvSpPr>
            <a:spLocks noGrp="1"/>
          </p:cNvSpPr>
          <p:nvPr>
            <p:ph type="ftr" sz="quarter" idx="11"/>
          </p:nvPr>
        </p:nvSpPr>
        <p:spPr>
          <a:xfrm>
            <a:off x="5163024" y="158841"/>
            <a:ext cx="3522292"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a:xfrm>
            <a:off x="6382893" y="6230822"/>
            <a:ext cx="2133600" cy="365125"/>
          </a:xfrm>
        </p:spPr>
        <p:txBody>
          <a:bodyPr/>
          <a:lstStyle/>
          <a:p>
            <a:fld id="{7C12A529-2220-4038-9210-A21DB7BAEFCE}" type="slidenum">
              <a:rPr lang="en-US" smtClean="0"/>
              <a:t>63</a:t>
            </a:fld>
            <a:endParaRPr lang="en-US"/>
          </a:p>
        </p:txBody>
      </p:sp>
      <p:sp>
        <p:nvSpPr>
          <p:cNvPr id="3" name="Content Placeholder 2"/>
          <p:cNvSpPr>
            <a:spLocks noGrp="1"/>
          </p:cNvSpPr>
          <p:nvPr>
            <p:ph idx="4294967295"/>
          </p:nvPr>
        </p:nvSpPr>
        <p:spPr>
          <a:xfrm>
            <a:off x="8305800" y="6202649"/>
            <a:ext cx="838200" cy="394129"/>
          </a:xfrm>
        </p:spPr>
        <p:txBody>
          <a:bodyPr>
            <a:normAutofit fontScale="70000" lnSpcReduction="20000"/>
          </a:bodyPr>
          <a:lstStyle/>
          <a:p>
            <a:r>
              <a:rPr lang="en-US" dirty="0"/>
              <a:t> </a:t>
            </a:r>
          </a:p>
        </p:txBody>
      </p:sp>
      <p:sp>
        <p:nvSpPr>
          <p:cNvPr id="8" name="TextBox 7"/>
          <p:cNvSpPr txBox="1"/>
          <p:nvPr/>
        </p:nvSpPr>
        <p:spPr>
          <a:xfrm>
            <a:off x="5599775" y="4312375"/>
            <a:ext cx="362600" cy="369332"/>
          </a:xfrm>
          <a:prstGeom prst="rect">
            <a:avLst/>
          </a:prstGeom>
          <a:noFill/>
        </p:spPr>
        <p:txBody>
          <a:bodyPr wrap="none" rtlCol="0">
            <a:spAutoFit/>
          </a:bodyPr>
          <a:lstStyle/>
          <a:p>
            <a:r>
              <a:rPr lang="en-US" b="1" dirty="0">
                <a:sym typeface="Symbol"/>
              </a:rPr>
              <a:t></a:t>
            </a:r>
            <a:endParaRPr lang="en-US" b="1" dirty="0"/>
          </a:p>
        </p:txBody>
      </p:sp>
      <p:cxnSp>
        <p:nvCxnSpPr>
          <p:cNvPr id="10" name="Straight Arrow Connector 9"/>
          <p:cNvCxnSpPr/>
          <p:nvPr/>
        </p:nvCxnSpPr>
        <p:spPr>
          <a:xfrm>
            <a:off x="1784037" y="4500668"/>
            <a:ext cx="13716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23255" y="4489360"/>
            <a:ext cx="2401260" cy="113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829751" y="4500668"/>
            <a:ext cx="1877347" cy="185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568885" y="4468126"/>
            <a:ext cx="0" cy="1975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02598" y="5034069"/>
            <a:ext cx="362600" cy="369332"/>
          </a:xfrm>
          <a:prstGeom prst="rect">
            <a:avLst/>
          </a:prstGeom>
          <a:noFill/>
        </p:spPr>
        <p:txBody>
          <a:bodyPr wrap="none" rtlCol="0">
            <a:spAutoFit/>
          </a:bodyPr>
          <a:lstStyle/>
          <a:p>
            <a:r>
              <a:rPr lang="en-US" b="1" dirty="0">
                <a:sym typeface="Symbol"/>
              </a:rPr>
              <a:t></a:t>
            </a:r>
            <a:endParaRPr lang="en-US" b="1" dirty="0"/>
          </a:p>
        </p:txBody>
      </p:sp>
      <p:cxnSp>
        <p:nvCxnSpPr>
          <p:cNvPr id="21" name="Straight Arrow Connector 20"/>
          <p:cNvCxnSpPr/>
          <p:nvPr/>
        </p:nvCxnSpPr>
        <p:spPr>
          <a:xfrm flipV="1">
            <a:off x="3231155" y="4556584"/>
            <a:ext cx="6413" cy="14732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43037" y="4703906"/>
            <a:ext cx="2986501" cy="369332"/>
          </a:xfrm>
          <a:prstGeom prst="rect">
            <a:avLst/>
          </a:prstGeom>
          <a:noFill/>
          <a:ln w="19050">
            <a:solidFill>
              <a:schemeClr val="accent1">
                <a:shade val="95000"/>
                <a:satMod val="105000"/>
              </a:schemeClr>
            </a:solidFill>
          </a:ln>
        </p:spPr>
        <p:txBody>
          <a:bodyPr wrap="square" rtlCol="0">
            <a:spAutoFit/>
          </a:bodyPr>
          <a:lstStyle/>
          <a:p>
            <a:r>
              <a:rPr lang="en-US" dirty="0"/>
              <a:t>                      </a:t>
            </a:r>
            <a:r>
              <a:rPr lang="en-US" dirty="0">
                <a:sym typeface="Symbol"/>
              </a:rPr>
              <a:t></a:t>
            </a:r>
            <a:endParaRPr lang="en-US" dirty="0"/>
          </a:p>
        </p:txBody>
      </p:sp>
      <p:sp>
        <p:nvSpPr>
          <p:cNvPr id="27" name="TextBox 26"/>
          <p:cNvSpPr txBox="1"/>
          <p:nvPr/>
        </p:nvSpPr>
        <p:spPr>
          <a:xfrm>
            <a:off x="1943037" y="5074338"/>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8" name="TextBox 27"/>
          <p:cNvSpPr txBox="1"/>
          <p:nvPr/>
        </p:nvSpPr>
        <p:spPr>
          <a:xfrm>
            <a:off x="2294949" y="5074338"/>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9" name="TextBox 28"/>
          <p:cNvSpPr txBox="1"/>
          <p:nvPr/>
        </p:nvSpPr>
        <p:spPr>
          <a:xfrm>
            <a:off x="2881379" y="5080120"/>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30" name="TextBox 29"/>
          <p:cNvSpPr txBox="1"/>
          <p:nvPr/>
        </p:nvSpPr>
        <p:spPr>
          <a:xfrm>
            <a:off x="3576505" y="5081643"/>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38" name="TextBox 37"/>
          <p:cNvSpPr txBox="1"/>
          <p:nvPr/>
        </p:nvSpPr>
        <p:spPr>
          <a:xfrm>
            <a:off x="4579762" y="5086199"/>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58" name="Oval 57"/>
          <p:cNvSpPr/>
          <p:nvPr/>
        </p:nvSpPr>
        <p:spPr>
          <a:xfrm>
            <a:off x="2685273" y="5278103"/>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429053" y="5266246"/>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788164" y="5287171"/>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337103" y="5955611"/>
            <a:ext cx="562975" cy="369332"/>
          </a:xfrm>
          <a:prstGeom prst="rect">
            <a:avLst/>
          </a:prstGeom>
          <a:noFill/>
        </p:spPr>
        <p:txBody>
          <a:bodyPr wrap="none" rtlCol="0">
            <a:spAutoFit/>
          </a:bodyPr>
          <a:lstStyle/>
          <a:p>
            <a:r>
              <a:rPr lang="en-US" dirty="0"/>
              <a:t>X(0)</a:t>
            </a:r>
          </a:p>
        </p:txBody>
      </p:sp>
      <p:sp>
        <p:nvSpPr>
          <p:cNvPr id="63" name="TextBox 62"/>
          <p:cNvSpPr txBox="1"/>
          <p:nvPr/>
        </p:nvSpPr>
        <p:spPr>
          <a:xfrm>
            <a:off x="3517792" y="5955611"/>
            <a:ext cx="562975" cy="369332"/>
          </a:xfrm>
          <a:prstGeom prst="rect">
            <a:avLst/>
          </a:prstGeom>
          <a:noFill/>
        </p:spPr>
        <p:txBody>
          <a:bodyPr wrap="none" rtlCol="0">
            <a:spAutoFit/>
          </a:bodyPr>
          <a:lstStyle/>
          <a:p>
            <a:r>
              <a:rPr lang="en-US" dirty="0"/>
              <a:t>X(1)</a:t>
            </a:r>
          </a:p>
        </p:txBody>
      </p:sp>
      <p:cxnSp>
        <p:nvCxnSpPr>
          <p:cNvPr id="67" name="Straight Connector 66"/>
          <p:cNvCxnSpPr>
            <a:stCxn id="329" idx="3"/>
            <a:endCxn id="84" idx="6"/>
          </p:cNvCxnSpPr>
          <p:nvPr/>
        </p:nvCxnSpPr>
        <p:spPr>
          <a:xfrm>
            <a:off x="492319" y="1437748"/>
            <a:ext cx="61896" cy="4350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330" idx="4"/>
          </p:cNvCxnSpPr>
          <p:nvPr/>
        </p:nvCxnSpPr>
        <p:spPr>
          <a:xfrm>
            <a:off x="734460" y="1571876"/>
            <a:ext cx="37728" cy="4340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56" idx="0"/>
          </p:cNvCxnSpPr>
          <p:nvPr/>
        </p:nvCxnSpPr>
        <p:spPr>
          <a:xfrm>
            <a:off x="1044375" y="1661313"/>
            <a:ext cx="34811" cy="4489209"/>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744093" y="4822330"/>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977007" y="4823655"/>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1103967" y="5460982"/>
            <a:ext cx="1989386" cy="649905"/>
          </a:xfrm>
          <a:custGeom>
            <a:avLst/>
            <a:gdLst>
              <a:gd name="connsiteX0" fmla="*/ 0 w 2977468"/>
              <a:gd name="connsiteY0" fmla="*/ 642348 h 649905"/>
              <a:gd name="connsiteX1" fmla="*/ 2977468 w 2977468"/>
              <a:gd name="connsiteY1" fmla="*/ 649905 h 649905"/>
              <a:gd name="connsiteX2" fmla="*/ 2962354 w 2977468"/>
              <a:gd name="connsiteY2" fmla="*/ 0 h 649905"/>
            </a:gdLst>
            <a:ahLst/>
            <a:cxnLst>
              <a:cxn ang="0">
                <a:pos x="connsiteX0" y="connsiteY0"/>
              </a:cxn>
              <a:cxn ang="0">
                <a:pos x="connsiteX1" y="connsiteY1"/>
              </a:cxn>
              <a:cxn ang="0">
                <a:pos x="connsiteX2" y="connsiteY2"/>
              </a:cxn>
            </a:cxnLst>
            <a:rect l="l" t="t" r="r" b="b"/>
            <a:pathLst>
              <a:path w="2977468" h="649905">
                <a:moveTo>
                  <a:pt x="0" y="642348"/>
                </a:moveTo>
                <a:lnTo>
                  <a:pt x="2977468" y="649905"/>
                </a:lnTo>
                <a:lnTo>
                  <a:pt x="2962354"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708649" y="5451544"/>
            <a:ext cx="1761188" cy="459725"/>
          </a:xfrm>
          <a:custGeom>
            <a:avLst/>
            <a:gdLst>
              <a:gd name="connsiteX0" fmla="*/ 0 w 2977468"/>
              <a:gd name="connsiteY0" fmla="*/ 642348 h 649905"/>
              <a:gd name="connsiteX1" fmla="*/ 2977468 w 2977468"/>
              <a:gd name="connsiteY1" fmla="*/ 649905 h 649905"/>
              <a:gd name="connsiteX2" fmla="*/ 2962354 w 2977468"/>
              <a:gd name="connsiteY2" fmla="*/ 0 h 649905"/>
            </a:gdLst>
            <a:ahLst/>
            <a:cxnLst>
              <a:cxn ang="0">
                <a:pos x="connsiteX0" y="connsiteY0"/>
              </a:cxn>
              <a:cxn ang="0">
                <a:pos x="connsiteX1" y="connsiteY1"/>
              </a:cxn>
              <a:cxn ang="0">
                <a:pos x="connsiteX2" y="connsiteY2"/>
              </a:cxn>
            </a:cxnLst>
            <a:rect l="l" t="t" r="r" b="b"/>
            <a:pathLst>
              <a:path w="2977468" h="649905">
                <a:moveTo>
                  <a:pt x="0" y="642348"/>
                </a:moveTo>
                <a:lnTo>
                  <a:pt x="2977468" y="649905"/>
                </a:lnTo>
                <a:lnTo>
                  <a:pt x="2962354"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98024" y="5765166"/>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94748" y="5866818"/>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1088809" y="6061577"/>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18835" y="5334982"/>
            <a:ext cx="809837" cy="369332"/>
          </a:xfrm>
          <a:prstGeom prst="rect">
            <a:avLst/>
          </a:prstGeom>
          <a:noFill/>
        </p:spPr>
        <p:txBody>
          <a:bodyPr wrap="none" rtlCol="0">
            <a:spAutoFit/>
          </a:bodyPr>
          <a:lstStyle/>
          <a:p>
            <a:r>
              <a:rPr lang="en-US" dirty="0" err="1"/>
              <a:t>H</a:t>
            </a:r>
            <a:r>
              <a:rPr lang="en-US" baseline="-25000" dirty="0" err="1"/>
              <a:t>pos</a:t>
            </a:r>
            <a:r>
              <a:rPr lang="en-US" dirty="0"/>
              <a:t>(1)</a:t>
            </a:r>
          </a:p>
        </p:txBody>
      </p:sp>
      <p:sp>
        <p:nvSpPr>
          <p:cNvPr id="92" name="TextBox 91"/>
          <p:cNvSpPr txBox="1"/>
          <p:nvPr/>
        </p:nvSpPr>
        <p:spPr>
          <a:xfrm>
            <a:off x="18557" y="5899882"/>
            <a:ext cx="809837" cy="369332"/>
          </a:xfrm>
          <a:prstGeom prst="rect">
            <a:avLst/>
          </a:prstGeom>
          <a:noFill/>
          <a:ln>
            <a:noFill/>
          </a:ln>
        </p:spPr>
        <p:txBody>
          <a:bodyPr wrap="none" rtlCol="0">
            <a:spAutoFit/>
          </a:bodyPr>
          <a:lstStyle/>
          <a:p>
            <a:r>
              <a:rPr lang="en-US" dirty="0" err="1"/>
              <a:t>H</a:t>
            </a:r>
            <a:r>
              <a:rPr lang="en-US" baseline="-25000" dirty="0" err="1"/>
              <a:t>pos</a:t>
            </a:r>
            <a:r>
              <a:rPr lang="en-US" dirty="0"/>
              <a:t>(2)</a:t>
            </a:r>
          </a:p>
        </p:txBody>
      </p:sp>
      <p:sp>
        <p:nvSpPr>
          <p:cNvPr id="94" name="TextBox 93"/>
          <p:cNvSpPr txBox="1"/>
          <p:nvPr/>
        </p:nvSpPr>
        <p:spPr>
          <a:xfrm>
            <a:off x="652934" y="5976782"/>
            <a:ext cx="962123" cy="369332"/>
          </a:xfrm>
          <a:prstGeom prst="rect">
            <a:avLst/>
          </a:prstGeom>
          <a:noFill/>
        </p:spPr>
        <p:txBody>
          <a:bodyPr wrap="none" rtlCol="0">
            <a:spAutoFit/>
          </a:bodyPr>
          <a:lstStyle/>
          <a:p>
            <a:r>
              <a:rPr lang="en-US" dirty="0" err="1"/>
              <a:t>H</a:t>
            </a:r>
            <a:r>
              <a:rPr lang="en-US" baseline="-25000" dirty="0" err="1"/>
              <a:t>pos</a:t>
            </a:r>
            <a:r>
              <a:rPr lang="en-US" dirty="0"/>
              <a:t>(32)</a:t>
            </a:r>
          </a:p>
        </p:txBody>
      </p:sp>
      <p:cxnSp>
        <p:nvCxnSpPr>
          <p:cNvPr id="11" name="Straight Arrow Connector 10"/>
          <p:cNvCxnSpPr>
            <a:endCxn id="30" idx="2"/>
          </p:cNvCxnSpPr>
          <p:nvPr/>
        </p:nvCxnSpPr>
        <p:spPr>
          <a:xfrm flipH="1" flipV="1">
            <a:off x="3751393" y="5450975"/>
            <a:ext cx="47887" cy="6106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38" idx="2"/>
          </p:cNvCxnSpPr>
          <p:nvPr/>
        </p:nvCxnSpPr>
        <p:spPr>
          <a:xfrm flipV="1">
            <a:off x="4656215" y="5455531"/>
            <a:ext cx="98435" cy="6060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860984" y="4832215"/>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139270" y="4316002"/>
            <a:ext cx="619080" cy="369332"/>
          </a:xfrm>
          <a:prstGeom prst="rect">
            <a:avLst/>
          </a:prstGeom>
          <a:noFill/>
        </p:spPr>
        <p:txBody>
          <a:bodyPr wrap="none" rtlCol="0">
            <a:spAutoFit/>
          </a:bodyPr>
          <a:lstStyle/>
          <a:p>
            <a:r>
              <a:rPr lang="en-US" dirty="0"/>
              <a:t>C</a:t>
            </a:r>
            <a:r>
              <a:rPr lang="en-US" baseline="-25000" dirty="0"/>
              <a:t>i</a:t>
            </a:r>
            <a:r>
              <a:rPr lang="en-US" dirty="0"/>
              <a:t>(1)</a:t>
            </a:r>
          </a:p>
        </p:txBody>
      </p:sp>
      <p:sp>
        <p:nvSpPr>
          <p:cNvPr id="69" name="TextBox 68"/>
          <p:cNvSpPr txBox="1"/>
          <p:nvPr/>
        </p:nvSpPr>
        <p:spPr>
          <a:xfrm>
            <a:off x="7721315" y="4339004"/>
            <a:ext cx="944489" cy="369332"/>
          </a:xfrm>
          <a:prstGeom prst="rect">
            <a:avLst/>
          </a:prstGeom>
          <a:noFill/>
        </p:spPr>
        <p:txBody>
          <a:bodyPr wrap="none" rtlCol="0">
            <a:spAutoFit/>
          </a:bodyPr>
          <a:lstStyle/>
          <a:p>
            <a:r>
              <a:rPr lang="en-US" dirty="0"/>
              <a:t>C</a:t>
            </a:r>
            <a:r>
              <a:rPr lang="en-US" baseline="-25000" dirty="0"/>
              <a:t>pos+1</a:t>
            </a:r>
            <a:r>
              <a:rPr lang="en-US" dirty="0"/>
              <a:t>(1)</a:t>
            </a:r>
          </a:p>
        </p:txBody>
      </p:sp>
      <p:sp>
        <p:nvSpPr>
          <p:cNvPr id="73" name="TextBox 72"/>
          <p:cNvSpPr txBox="1"/>
          <p:nvPr/>
        </p:nvSpPr>
        <p:spPr>
          <a:xfrm>
            <a:off x="7138100" y="5538615"/>
            <a:ext cx="965329" cy="369332"/>
          </a:xfrm>
          <a:prstGeom prst="rect">
            <a:avLst/>
          </a:prstGeom>
          <a:noFill/>
        </p:spPr>
        <p:txBody>
          <a:bodyPr wrap="none" rtlCol="0">
            <a:spAutoFit/>
          </a:bodyPr>
          <a:lstStyle/>
          <a:p>
            <a:r>
              <a:rPr lang="en-US" dirty="0"/>
              <a:t>H</a:t>
            </a:r>
            <a:r>
              <a:rPr lang="en-US" baseline="-25000" dirty="0"/>
              <a:t>pos+1</a:t>
            </a:r>
            <a:r>
              <a:rPr lang="en-US" dirty="0"/>
              <a:t>(1)</a:t>
            </a:r>
          </a:p>
        </p:txBody>
      </p:sp>
      <p:sp>
        <p:nvSpPr>
          <p:cNvPr id="159" name="Freeform 158"/>
          <p:cNvSpPr/>
          <p:nvPr/>
        </p:nvSpPr>
        <p:spPr>
          <a:xfrm>
            <a:off x="534506" y="5463074"/>
            <a:ext cx="1583419" cy="342780"/>
          </a:xfrm>
          <a:custGeom>
            <a:avLst/>
            <a:gdLst>
              <a:gd name="connsiteX0" fmla="*/ 0 w 2977468"/>
              <a:gd name="connsiteY0" fmla="*/ 642348 h 649905"/>
              <a:gd name="connsiteX1" fmla="*/ 2977468 w 2977468"/>
              <a:gd name="connsiteY1" fmla="*/ 649905 h 649905"/>
              <a:gd name="connsiteX2" fmla="*/ 2962354 w 2977468"/>
              <a:gd name="connsiteY2" fmla="*/ 0 h 649905"/>
            </a:gdLst>
            <a:ahLst/>
            <a:cxnLst>
              <a:cxn ang="0">
                <a:pos x="connsiteX0" y="connsiteY0"/>
              </a:cxn>
              <a:cxn ang="0">
                <a:pos x="connsiteX1" y="connsiteY1"/>
              </a:cxn>
              <a:cxn ang="0">
                <a:pos x="connsiteX2" y="connsiteY2"/>
              </a:cxn>
            </a:cxnLst>
            <a:rect l="l" t="t" r="r" b="b"/>
            <a:pathLst>
              <a:path w="2977468" h="649905">
                <a:moveTo>
                  <a:pt x="0" y="642348"/>
                </a:moveTo>
                <a:lnTo>
                  <a:pt x="2977468" y="649905"/>
                </a:lnTo>
                <a:lnTo>
                  <a:pt x="2962354"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3148281" y="2032442"/>
            <a:ext cx="362600" cy="369332"/>
          </a:xfrm>
          <a:prstGeom prst="rect">
            <a:avLst/>
          </a:prstGeom>
          <a:noFill/>
        </p:spPr>
        <p:txBody>
          <a:bodyPr wrap="none" rtlCol="0">
            <a:spAutoFit/>
          </a:bodyPr>
          <a:lstStyle/>
          <a:p>
            <a:r>
              <a:rPr lang="en-US" b="1" dirty="0">
                <a:sym typeface="Symbol"/>
              </a:rPr>
              <a:t></a:t>
            </a:r>
            <a:endParaRPr lang="en-US" b="1" dirty="0"/>
          </a:p>
        </p:txBody>
      </p:sp>
      <p:sp>
        <p:nvSpPr>
          <p:cNvPr id="168" name="TextBox 167"/>
          <p:cNvSpPr txBox="1"/>
          <p:nvPr/>
        </p:nvSpPr>
        <p:spPr>
          <a:xfrm>
            <a:off x="5472385" y="2009826"/>
            <a:ext cx="362600" cy="369332"/>
          </a:xfrm>
          <a:prstGeom prst="rect">
            <a:avLst/>
          </a:prstGeom>
          <a:noFill/>
        </p:spPr>
        <p:txBody>
          <a:bodyPr wrap="none" rtlCol="0">
            <a:spAutoFit/>
          </a:bodyPr>
          <a:lstStyle/>
          <a:p>
            <a:r>
              <a:rPr lang="en-US" b="1" dirty="0">
                <a:sym typeface="Symbol"/>
              </a:rPr>
              <a:t></a:t>
            </a:r>
            <a:endParaRPr lang="en-US" b="1" dirty="0"/>
          </a:p>
        </p:txBody>
      </p:sp>
      <p:cxnSp>
        <p:nvCxnSpPr>
          <p:cNvPr id="169" name="Straight Arrow Connector 168"/>
          <p:cNvCxnSpPr/>
          <p:nvPr/>
        </p:nvCxnSpPr>
        <p:spPr>
          <a:xfrm>
            <a:off x="1881781" y="2217108"/>
            <a:ext cx="13716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flipV="1">
            <a:off x="3420999" y="2194492"/>
            <a:ext cx="2194582" cy="226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5724515" y="2184769"/>
            <a:ext cx="200885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flipV="1">
            <a:off x="3328899" y="2273024"/>
            <a:ext cx="6413" cy="14732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2040781" y="2420346"/>
            <a:ext cx="2986501" cy="369332"/>
          </a:xfrm>
          <a:prstGeom prst="rect">
            <a:avLst/>
          </a:prstGeom>
          <a:noFill/>
          <a:ln w="19050">
            <a:solidFill>
              <a:schemeClr val="accent1">
                <a:shade val="95000"/>
                <a:satMod val="105000"/>
              </a:schemeClr>
            </a:solidFill>
          </a:ln>
        </p:spPr>
        <p:txBody>
          <a:bodyPr wrap="square" rtlCol="0">
            <a:spAutoFit/>
          </a:bodyPr>
          <a:lstStyle/>
          <a:p>
            <a:r>
              <a:rPr lang="en-US" dirty="0"/>
              <a:t>                   </a:t>
            </a:r>
            <a:r>
              <a:rPr lang="en-US" dirty="0">
                <a:sym typeface="Symbol"/>
              </a:rPr>
              <a:t></a:t>
            </a:r>
            <a:endParaRPr lang="en-US" dirty="0"/>
          </a:p>
        </p:txBody>
      </p:sp>
      <p:sp>
        <p:nvSpPr>
          <p:cNvPr id="178" name="TextBox 177"/>
          <p:cNvSpPr txBox="1"/>
          <p:nvPr/>
        </p:nvSpPr>
        <p:spPr>
          <a:xfrm>
            <a:off x="2040781" y="2790778"/>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79" name="TextBox 178"/>
          <p:cNvSpPr txBox="1"/>
          <p:nvPr/>
        </p:nvSpPr>
        <p:spPr>
          <a:xfrm>
            <a:off x="2392693" y="2790778"/>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80" name="TextBox 179"/>
          <p:cNvSpPr txBox="1"/>
          <p:nvPr/>
        </p:nvSpPr>
        <p:spPr>
          <a:xfrm>
            <a:off x="2979123" y="2796560"/>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81" name="TextBox 180"/>
          <p:cNvSpPr txBox="1"/>
          <p:nvPr/>
        </p:nvSpPr>
        <p:spPr>
          <a:xfrm>
            <a:off x="3674249" y="2798083"/>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83" name="TextBox 182"/>
          <p:cNvSpPr txBox="1"/>
          <p:nvPr/>
        </p:nvSpPr>
        <p:spPr>
          <a:xfrm>
            <a:off x="4677506" y="2802639"/>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84" name="Oval 183"/>
          <p:cNvSpPr/>
          <p:nvPr/>
        </p:nvSpPr>
        <p:spPr>
          <a:xfrm>
            <a:off x="2783017" y="2994543"/>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885908" y="3003611"/>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4442510" y="3682179"/>
            <a:ext cx="562975" cy="369332"/>
          </a:xfrm>
          <a:prstGeom prst="rect">
            <a:avLst/>
          </a:prstGeom>
          <a:noFill/>
        </p:spPr>
        <p:txBody>
          <a:bodyPr wrap="none" rtlCol="0">
            <a:spAutoFit/>
          </a:bodyPr>
          <a:lstStyle/>
          <a:p>
            <a:r>
              <a:rPr lang="en-US" dirty="0"/>
              <a:t>X(0)</a:t>
            </a:r>
          </a:p>
        </p:txBody>
      </p:sp>
      <p:sp>
        <p:nvSpPr>
          <p:cNvPr id="189" name="TextBox 188"/>
          <p:cNvSpPr txBox="1"/>
          <p:nvPr/>
        </p:nvSpPr>
        <p:spPr>
          <a:xfrm>
            <a:off x="3615536" y="3684062"/>
            <a:ext cx="562975" cy="369332"/>
          </a:xfrm>
          <a:prstGeom prst="rect">
            <a:avLst/>
          </a:prstGeom>
          <a:noFill/>
        </p:spPr>
        <p:txBody>
          <a:bodyPr wrap="none" rtlCol="0">
            <a:spAutoFit/>
          </a:bodyPr>
          <a:lstStyle/>
          <a:p>
            <a:r>
              <a:rPr lang="en-US" dirty="0"/>
              <a:t>X(1)</a:t>
            </a:r>
          </a:p>
        </p:txBody>
      </p:sp>
      <p:sp>
        <p:nvSpPr>
          <p:cNvPr id="192" name="Freeform 191"/>
          <p:cNvSpPr/>
          <p:nvPr/>
        </p:nvSpPr>
        <p:spPr>
          <a:xfrm>
            <a:off x="1090033" y="3177422"/>
            <a:ext cx="2058247" cy="649905"/>
          </a:xfrm>
          <a:custGeom>
            <a:avLst/>
            <a:gdLst>
              <a:gd name="connsiteX0" fmla="*/ 0 w 2977468"/>
              <a:gd name="connsiteY0" fmla="*/ 642348 h 649905"/>
              <a:gd name="connsiteX1" fmla="*/ 2977468 w 2977468"/>
              <a:gd name="connsiteY1" fmla="*/ 649905 h 649905"/>
              <a:gd name="connsiteX2" fmla="*/ 2962354 w 2977468"/>
              <a:gd name="connsiteY2" fmla="*/ 0 h 649905"/>
            </a:gdLst>
            <a:ahLst/>
            <a:cxnLst>
              <a:cxn ang="0">
                <a:pos x="connsiteX0" y="connsiteY0"/>
              </a:cxn>
              <a:cxn ang="0">
                <a:pos x="connsiteX1" y="connsiteY1"/>
              </a:cxn>
              <a:cxn ang="0">
                <a:pos x="connsiteX2" y="connsiteY2"/>
              </a:cxn>
            </a:cxnLst>
            <a:rect l="l" t="t" r="r" b="b"/>
            <a:pathLst>
              <a:path w="2977468" h="649905">
                <a:moveTo>
                  <a:pt x="0" y="642348"/>
                </a:moveTo>
                <a:lnTo>
                  <a:pt x="2977468" y="649905"/>
                </a:lnTo>
                <a:lnTo>
                  <a:pt x="2962354"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192"/>
          <p:cNvSpPr/>
          <p:nvPr/>
        </p:nvSpPr>
        <p:spPr>
          <a:xfrm>
            <a:off x="724104" y="3161148"/>
            <a:ext cx="1843477" cy="482585"/>
          </a:xfrm>
          <a:custGeom>
            <a:avLst/>
            <a:gdLst>
              <a:gd name="connsiteX0" fmla="*/ 0 w 2977468"/>
              <a:gd name="connsiteY0" fmla="*/ 642348 h 649905"/>
              <a:gd name="connsiteX1" fmla="*/ 2977468 w 2977468"/>
              <a:gd name="connsiteY1" fmla="*/ 649905 h 649905"/>
              <a:gd name="connsiteX2" fmla="*/ 2962354 w 2977468"/>
              <a:gd name="connsiteY2" fmla="*/ 0 h 649905"/>
            </a:gdLst>
            <a:ahLst/>
            <a:cxnLst>
              <a:cxn ang="0">
                <a:pos x="connsiteX0" y="connsiteY0"/>
              </a:cxn>
              <a:cxn ang="0">
                <a:pos x="connsiteX1" y="connsiteY1"/>
              </a:cxn>
              <a:cxn ang="0">
                <a:pos x="connsiteX2" y="connsiteY2"/>
              </a:cxn>
            </a:cxnLst>
            <a:rect l="l" t="t" r="r" b="b"/>
            <a:pathLst>
              <a:path w="2977468" h="649905">
                <a:moveTo>
                  <a:pt x="0" y="642348"/>
                </a:moveTo>
                <a:lnTo>
                  <a:pt x="2977468" y="649905"/>
                </a:lnTo>
                <a:lnTo>
                  <a:pt x="2962354"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484091" y="3481606"/>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710172" y="3627709"/>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1074876" y="3778017"/>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14701" y="3170114"/>
            <a:ext cx="809837" cy="369332"/>
          </a:xfrm>
          <a:prstGeom prst="rect">
            <a:avLst/>
          </a:prstGeom>
          <a:noFill/>
        </p:spPr>
        <p:txBody>
          <a:bodyPr wrap="none" rtlCol="0">
            <a:spAutoFit/>
          </a:bodyPr>
          <a:lstStyle/>
          <a:p>
            <a:r>
              <a:rPr lang="en-US" dirty="0" err="1"/>
              <a:t>H</a:t>
            </a:r>
            <a:r>
              <a:rPr lang="en-US" baseline="-25000" dirty="0" err="1"/>
              <a:t>pos</a:t>
            </a:r>
            <a:r>
              <a:rPr lang="en-US" dirty="0"/>
              <a:t>(1)</a:t>
            </a:r>
          </a:p>
        </p:txBody>
      </p:sp>
      <p:sp>
        <p:nvSpPr>
          <p:cNvPr id="198" name="TextBox 197"/>
          <p:cNvSpPr txBox="1"/>
          <p:nvPr/>
        </p:nvSpPr>
        <p:spPr>
          <a:xfrm>
            <a:off x="47579" y="3482336"/>
            <a:ext cx="809837" cy="369332"/>
          </a:xfrm>
          <a:prstGeom prst="rect">
            <a:avLst/>
          </a:prstGeom>
          <a:noFill/>
        </p:spPr>
        <p:txBody>
          <a:bodyPr wrap="none" rtlCol="0">
            <a:spAutoFit/>
          </a:bodyPr>
          <a:lstStyle/>
          <a:p>
            <a:r>
              <a:rPr lang="en-US" dirty="0" err="1"/>
              <a:t>H</a:t>
            </a:r>
            <a:r>
              <a:rPr lang="en-US" baseline="-25000" dirty="0" err="1"/>
              <a:t>pos</a:t>
            </a:r>
            <a:r>
              <a:rPr lang="en-US" dirty="0"/>
              <a:t>(2)</a:t>
            </a:r>
          </a:p>
        </p:txBody>
      </p:sp>
      <p:sp>
        <p:nvSpPr>
          <p:cNvPr id="199" name="TextBox 198"/>
          <p:cNvSpPr txBox="1"/>
          <p:nvPr/>
        </p:nvSpPr>
        <p:spPr>
          <a:xfrm>
            <a:off x="604191" y="3758062"/>
            <a:ext cx="962123" cy="369332"/>
          </a:xfrm>
          <a:prstGeom prst="rect">
            <a:avLst/>
          </a:prstGeom>
          <a:noFill/>
        </p:spPr>
        <p:txBody>
          <a:bodyPr wrap="none" rtlCol="0">
            <a:spAutoFit/>
          </a:bodyPr>
          <a:lstStyle/>
          <a:p>
            <a:r>
              <a:rPr lang="en-US" dirty="0" err="1"/>
              <a:t>H</a:t>
            </a:r>
            <a:r>
              <a:rPr lang="en-US" baseline="-25000" dirty="0" err="1"/>
              <a:t>pos</a:t>
            </a:r>
            <a:r>
              <a:rPr lang="en-US" dirty="0"/>
              <a:t>(32)</a:t>
            </a:r>
          </a:p>
        </p:txBody>
      </p:sp>
      <p:cxnSp>
        <p:nvCxnSpPr>
          <p:cNvPr id="200" name="Straight Arrow Connector 199"/>
          <p:cNvCxnSpPr>
            <a:endCxn id="181" idx="2"/>
          </p:cNvCxnSpPr>
          <p:nvPr/>
        </p:nvCxnSpPr>
        <p:spPr>
          <a:xfrm flipH="1" flipV="1">
            <a:off x="3849137" y="3167415"/>
            <a:ext cx="47887" cy="6106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endCxn id="183" idx="2"/>
          </p:cNvCxnSpPr>
          <p:nvPr/>
        </p:nvCxnSpPr>
        <p:spPr>
          <a:xfrm flipV="1">
            <a:off x="4753959" y="3171971"/>
            <a:ext cx="98435" cy="6060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1125337" y="2032442"/>
            <a:ext cx="788999" cy="369332"/>
          </a:xfrm>
          <a:prstGeom prst="rect">
            <a:avLst/>
          </a:prstGeom>
          <a:noFill/>
        </p:spPr>
        <p:txBody>
          <a:bodyPr wrap="none" rtlCol="0">
            <a:spAutoFit/>
          </a:bodyPr>
          <a:lstStyle/>
          <a:p>
            <a:r>
              <a:rPr lang="en-US" dirty="0" err="1"/>
              <a:t>C</a:t>
            </a:r>
            <a:r>
              <a:rPr lang="en-US" baseline="-25000" dirty="0" err="1"/>
              <a:t>pos</a:t>
            </a:r>
            <a:r>
              <a:rPr lang="en-US" dirty="0"/>
              <a:t>(2)</a:t>
            </a:r>
          </a:p>
        </p:txBody>
      </p:sp>
      <p:sp>
        <p:nvSpPr>
          <p:cNvPr id="208" name="TextBox 207"/>
          <p:cNvSpPr txBox="1"/>
          <p:nvPr/>
        </p:nvSpPr>
        <p:spPr>
          <a:xfrm>
            <a:off x="6173979" y="2038848"/>
            <a:ext cx="944489" cy="369332"/>
          </a:xfrm>
          <a:prstGeom prst="rect">
            <a:avLst/>
          </a:prstGeom>
          <a:noFill/>
        </p:spPr>
        <p:txBody>
          <a:bodyPr wrap="none" rtlCol="0">
            <a:spAutoFit/>
          </a:bodyPr>
          <a:lstStyle/>
          <a:p>
            <a:r>
              <a:rPr lang="en-US" dirty="0"/>
              <a:t>C</a:t>
            </a:r>
            <a:r>
              <a:rPr lang="en-US" baseline="-25000" dirty="0"/>
              <a:t>pos+1</a:t>
            </a:r>
            <a:r>
              <a:rPr lang="en-US" dirty="0"/>
              <a:t>(2)</a:t>
            </a:r>
          </a:p>
        </p:txBody>
      </p:sp>
      <p:sp>
        <p:nvSpPr>
          <p:cNvPr id="209" name="TextBox 208"/>
          <p:cNvSpPr txBox="1"/>
          <p:nvPr/>
        </p:nvSpPr>
        <p:spPr>
          <a:xfrm>
            <a:off x="7101542" y="3431090"/>
            <a:ext cx="965329" cy="369332"/>
          </a:xfrm>
          <a:prstGeom prst="rect">
            <a:avLst/>
          </a:prstGeom>
          <a:noFill/>
        </p:spPr>
        <p:txBody>
          <a:bodyPr wrap="none" rtlCol="0">
            <a:spAutoFit/>
          </a:bodyPr>
          <a:lstStyle/>
          <a:p>
            <a:r>
              <a:rPr lang="en-US" dirty="0"/>
              <a:t>H</a:t>
            </a:r>
            <a:r>
              <a:rPr lang="en-US" baseline="-25000" dirty="0"/>
              <a:t>pos+1</a:t>
            </a:r>
            <a:r>
              <a:rPr lang="en-US" dirty="0"/>
              <a:t>(2)</a:t>
            </a:r>
          </a:p>
        </p:txBody>
      </p:sp>
      <p:sp>
        <p:nvSpPr>
          <p:cNvPr id="211" name="Freeform 210"/>
          <p:cNvSpPr/>
          <p:nvPr/>
        </p:nvSpPr>
        <p:spPr>
          <a:xfrm>
            <a:off x="520573" y="3179514"/>
            <a:ext cx="1695097" cy="342780"/>
          </a:xfrm>
          <a:custGeom>
            <a:avLst/>
            <a:gdLst>
              <a:gd name="connsiteX0" fmla="*/ 0 w 2977468"/>
              <a:gd name="connsiteY0" fmla="*/ 642348 h 649905"/>
              <a:gd name="connsiteX1" fmla="*/ 2977468 w 2977468"/>
              <a:gd name="connsiteY1" fmla="*/ 649905 h 649905"/>
              <a:gd name="connsiteX2" fmla="*/ 2962354 w 2977468"/>
              <a:gd name="connsiteY2" fmla="*/ 0 h 649905"/>
            </a:gdLst>
            <a:ahLst/>
            <a:cxnLst>
              <a:cxn ang="0">
                <a:pos x="connsiteX0" y="connsiteY0"/>
              </a:cxn>
              <a:cxn ang="0">
                <a:pos x="connsiteX1" y="connsiteY1"/>
              </a:cxn>
              <a:cxn ang="0">
                <a:pos x="connsiteX2" y="connsiteY2"/>
              </a:cxn>
            </a:cxnLst>
            <a:rect l="l" t="t" r="r" b="b"/>
            <a:pathLst>
              <a:path w="2977468" h="649905">
                <a:moveTo>
                  <a:pt x="0" y="642348"/>
                </a:moveTo>
                <a:lnTo>
                  <a:pt x="2977468" y="649905"/>
                </a:lnTo>
                <a:lnTo>
                  <a:pt x="2962354"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extBox 215"/>
          <p:cNvSpPr txBox="1"/>
          <p:nvPr/>
        </p:nvSpPr>
        <p:spPr>
          <a:xfrm>
            <a:off x="5543215" y="4694956"/>
            <a:ext cx="362600" cy="369332"/>
          </a:xfrm>
          <a:prstGeom prst="rect">
            <a:avLst/>
          </a:prstGeom>
          <a:noFill/>
        </p:spPr>
        <p:txBody>
          <a:bodyPr wrap="none" rtlCol="0">
            <a:spAutoFit/>
          </a:bodyPr>
          <a:lstStyle/>
          <a:p>
            <a:r>
              <a:rPr lang="en-US" b="1" dirty="0">
                <a:sym typeface="Symbol"/>
              </a:rPr>
              <a:t></a:t>
            </a:r>
            <a:endParaRPr lang="en-US" b="1" dirty="0"/>
          </a:p>
        </p:txBody>
      </p:sp>
      <p:sp>
        <p:nvSpPr>
          <p:cNvPr id="219" name="TextBox 218"/>
          <p:cNvSpPr txBox="1"/>
          <p:nvPr/>
        </p:nvSpPr>
        <p:spPr>
          <a:xfrm>
            <a:off x="5429586" y="5116296"/>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cxnSp>
        <p:nvCxnSpPr>
          <p:cNvPr id="225" name="Straight Arrow Connector 224"/>
          <p:cNvCxnSpPr/>
          <p:nvPr/>
        </p:nvCxnSpPr>
        <p:spPr>
          <a:xfrm flipV="1">
            <a:off x="5745184" y="4556586"/>
            <a:ext cx="0" cy="2756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219" idx="0"/>
          </p:cNvCxnSpPr>
          <p:nvPr/>
        </p:nvCxnSpPr>
        <p:spPr>
          <a:xfrm flipH="1" flipV="1">
            <a:off x="5733586" y="4966593"/>
            <a:ext cx="2527" cy="14970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6277371" y="4643541"/>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sp>
        <p:nvSpPr>
          <p:cNvPr id="235" name="TextBox 234"/>
          <p:cNvSpPr txBox="1"/>
          <p:nvPr/>
        </p:nvSpPr>
        <p:spPr>
          <a:xfrm>
            <a:off x="6092428" y="5317380"/>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236" name="Freeform 235"/>
          <p:cNvSpPr/>
          <p:nvPr/>
        </p:nvSpPr>
        <p:spPr>
          <a:xfrm>
            <a:off x="6254492" y="5218734"/>
            <a:ext cx="279760" cy="102599"/>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4015051" y="1610802"/>
            <a:ext cx="73800" cy="92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3812237" y="1784216"/>
            <a:ext cx="73800" cy="92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extBox 242"/>
          <p:cNvSpPr txBox="1"/>
          <p:nvPr/>
        </p:nvSpPr>
        <p:spPr>
          <a:xfrm>
            <a:off x="7706411" y="526070"/>
            <a:ext cx="1061509" cy="369332"/>
          </a:xfrm>
          <a:prstGeom prst="rect">
            <a:avLst/>
          </a:prstGeom>
          <a:noFill/>
        </p:spPr>
        <p:txBody>
          <a:bodyPr wrap="none" rtlCol="0">
            <a:spAutoFit/>
          </a:bodyPr>
          <a:lstStyle/>
          <a:p>
            <a:r>
              <a:rPr lang="en-US" dirty="0"/>
              <a:t>C</a:t>
            </a:r>
            <a:r>
              <a:rPr lang="en-US" baseline="-25000" dirty="0"/>
              <a:t>pos+1</a:t>
            </a:r>
            <a:r>
              <a:rPr lang="en-US" dirty="0"/>
              <a:t>(32)</a:t>
            </a:r>
          </a:p>
        </p:txBody>
      </p:sp>
      <p:sp>
        <p:nvSpPr>
          <p:cNvPr id="244" name="TextBox 243"/>
          <p:cNvSpPr txBox="1"/>
          <p:nvPr/>
        </p:nvSpPr>
        <p:spPr>
          <a:xfrm>
            <a:off x="7719148" y="981807"/>
            <a:ext cx="1082348" cy="369332"/>
          </a:xfrm>
          <a:prstGeom prst="rect">
            <a:avLst/>
          </a:prstGeom>
          <a:noFill/>
        </p:spPr>
        <p:txBody>
          <a:bodyPr wrap="none" rtlCol="0">
            <a:spAutoFit/>
          </a:bodyPr>
          <a:lstStyle/>
          <a:p>
            <a:r>
              <a:rPr lang="en-US" dirty="0"/>
              <a:t>H</a:t>
            </a:r>
            <a:r>
              <a:rPr lang="en-US" baseline="-25000" dirty="0"/>
              <a:t>pos+1</a:t>
            </a:r>
            <a:r>
              <a:rPr lang="en-US" dirty="0"/>
              <a:t>(32)</a:t>
            </a:r>
          </a:p>
        </p:txBody>
      </p:sp>
      <p:cxnSp>
        <p:nvCxnSpPr>
          <p:cNvPr id="246" name="Straight Arrow Connector 245"/>
          <p:cNvCxnSpPr/>
          <p:nvPr/>
        </p:nvCxnSpPr>
        <p:spPr>
          <a:xfrm>
            <a:off x="7032705" y="712809"/>
            <a:ext cx="673706"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7032705" y="1098416"/>
            <a:ext cx="66566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9" name="TextBox 248"/>
          <p:cNvSpPr txBox="1"/>
          <p:nvPr/>
        </p:nvSpPr>
        <p:spPr>
          <a:xfrm>
            <a:off x="1277324" y="447968"/>
            <a:ext cx="941283" cy="369332"/>
          </a:xfrm>
          <a:prstGeom prst="rect">
            <a:avLst/>
          </a:prstGeom>
          <a:noFill/>
        </p:spPr>
        <p:txBody>
          <a:bodyPr wrap="none" rtlCol="0">
            <a:spAutoFit/>
          </a:bodyPr>
          <a:lstStyle/>
          <a:p>
            <a:r>
              <a:rPr lang="en-US" dirty="0" err="1"/>
              <a:t>C</a:t>
            </a:r>
            <a:r>
              <a:rPr lang="en-US" baseline="-25000" dirty="0" err="1"/>
              <a:t>pos</a:t>
            </a:r>
            <a:r>
              <a:rPr lang="en-US" dirty="0"/>
              <a:t>(32)</a:t>
            </a:r>
          </a:p>
        </p:txBody>
      </p:sp>
      <p:cxnSp>
        <p:nvCxnSpPr>
          <p:cNvPr id="250" name="Straight Arrow Connector 249"/>
          <p:cNvCxnSpPr/>
          <p:nvPr/>
        </p:nvCxnSpPr>
        <p:spPr>
          <a:xfrm>
            <a:off x="2013366" y="749682"/>
            <a:ext cx="379327"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3" name="Oval 252"/>
          <p:cNvSpPr/>
          <p:nvPr/>
        </p:nvSpPr>
        <p:spPr>
          <a:xfrm>
            <a:off x="4385451" y="1345236"/>
            <a:ext cx="73800" cy="92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reeform 253"/>
          <p:cNvSpPr/>
          <p:nvPr/>
        </p:nvSpPr>
        <p:spPr>
          <a:xfrm>
            <a:off x="498025" y="1034533"/>
            <a:ext cx="2024588" cy="401525"/>
          </a:xfrm>
          <a:custGeom>
            <a:avLst/>
            <a:gdLst>
              <a:gd name="connsiteX0" fmla="*/ 0 w 2977468"/>
              <a:gd name="connsiteY0" fmla="*/ 642348 h 649905"/>
              <a:gd name="connsiteX1" fmla="*/ 2977468 w 2977468"/>
              <a:gd name="connsiteY1" fmla="*/ 649905 h 649905"/>
              <a:gd name="connsiteX2" fmla="*/ 2962354 w 2977468"/>
              <a:gd name="connsiteY2" fmla="*/ 0 h 649905"/>
            </a:gdLst>
            <a:ahLst/>
            <a:cxnLst>
              <a:cxn ang="0">
                <a:pos x="connsiteX0" y="connsiteY0"/>
              </a:cxn>
              <a:cxn ang="0">
                <a:pos x="connsiteX1" y="connsiteY1"/>
              </a:cxn>
              <a:cxn ang="0">
                <a:pos x="connsiteX2" y="connsiteY2"/>
              </a:cxn>
            </a:cxnLst>
            <a:rect l="l" t="t" r="r" b="b"/>
            <a:pathLst>
              <a:path w="2977468" h="649905">
                <a:moveTo>
                  <a:pt x="0" y="642348"/>
                </a:moveTo>
                <a:lnTo>
                  <a:pt x="2977468" y="649905"/>
                </a:lnTo>
                <a:lnTo>
                  <a:pt x="2962354"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reeform 254"/>
          <p:cNvSpPr/>
          <p:nvPr/>
        </p:nvSpPr>
        <p:spPr>
          <a:xfrm>
            <a:off x="725560" y="1027697"/>
            <a:ext cx="1959713" cy="521320"/>
          </a:xfrm>
          <a:custGeom>
            <a:avLst/>
            <a:gdLst>
              <a:gd name="connsiteX0" fmla="*/ 0 w 2977468"/>
              <a:gd name="connsiteY0" fmla="*/ 642348 h 649905"/>
              <a:gd name="connsiteX1" fmla="*/ 2977468 w 2977468"/>
              <a:gd name="connsiteY1" fmla="*/ 649905 h 649905"/>
              <a:gd name="connsiteX2" fmla="*/ 2962354 w 2977468"/>
              <a:gd name="connsiteY2" fmla="*/ 0 h 649905"/>
            </a:gdLst>
            <a:ahLst/>
            <a:cxnLst>
              <a:cxn ang="0">
                <a:pos x="connsiteX0" y="connsiteY0"/>
              </a:cxn>
              <a:cxn ang="0">
                <a:pos x="connsiteX1" y="connsiteY1"/>
              </a:cxn>
              <a:cxn ang="0">
                <a:pos x="connsiteX2" y="connsiteY2"/>
              </a:cxn>
            </a:cxnLst>
            <a:rect l="l" t="t" r="r" b="b"/>
            <a:pathLst>
              <a:path w="2977468" h="649905">
                <a:moveTo>
                  <a:pt x="0" y="642348"/>
                </a:moveTo>
                <a:lnTo>
                  <a:pt x="2977468" y="649905"/>
                </a:lnTo>
                <a:lnTo>
                  <a:pt x="2962354"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reeform 255"/>
          <p:cNvSpPr/>
          <p:nvPr/>
        </p:nvSpPr>
        <p:spPr>
          <a:xfrm>
            <a:off x="1044375" y="1032441"/>
            <a:ext cx="1919021" cy="636270"/>
          </a:xfrm>
          <a:custGeom>
            <a:avLst/>
            <a:gdLst>
              <a:gd name="connsiteX0" fmla="*/ 0 w 2977468"/>
              <a:gd name="connsiteY0" fmla="*/ 642348 h 649905"/>
              <a:gd name="connsiteX1" fmla="*/ 2977468 w 2977468"/>
              <a:gd name="connsiteY1" fmla="*/ 649905 h 649905"/>
              <a:gd name="connsiteX2" fmla="*/ 2962354 w 2977468"/>
              <a:gd name="connsiteY2" fmla="*/ 0 h 649905"/>
            </a:gdLst>
            <a:ahLst/>
            <a:cxnLst>
              <a:cxn ang="0">
                <a:pos x="connsiteX0" y="connsiteY0"/>
              </a:cxn>
              <a:cxn ang="0">
                <a:pos x="connsiteX1" y="connsiteY1"/>
              </a:cxn>
              <a:cxn ang="0">
                <a:pos x="connsiteX2" y="connsiteY2"/>
              </a:cxn>
            </a:cxnLst>
            <a:rect l="l" t="t" r="r" b="b"/>
            <a:pathLst>
              <a:path w="2977468" h="649905">
                <a:moveTo>
                  <a:pt x="0" y="642348"/>
                </a:moveTo>
                <a:lnTo>
                  <a:pt x="2977468" y="649905"/>
                </a:lnTo>
                <a:lnTo>
                  <a:pt x="2962354"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p:cNvSpPr txBox="1"/>
          <p:nvPr/>
        </p:nvSpPr>
        <p:spPr>
          <a:xfrm>
            <a:off x="5210988" y="2357280"/>
            <a:ext cx="1821717" cy="646331"/>
          </a:xfrm>
          <a:prstGeom prst="rect">
            <a:avLst/>
          </a:prstGeom>
          <a:noFill/>
          <a:ln>
            <a:solidFill>
              <a:schemeClr val="tx1"/>
            </a:solidFill>
            <a:prstDash val="dash"/>
          </a:ln>
        </p:spPr>
        <p:txBody>
          <a:bodyPr wrap="none" rtlCol="0">
            <a:spAutoFit/>
          </a:bodyPr>
          <a:lstStyle/>
          <a:p>
            <a:r>
              <a:rPr lang="en-US" dirty="0"/>
              <a:t>Similar</a:t>
            </a:r>
          </a:p>
          <a:p>
            <a:r>
              <a:rPr lang="en-US" dirty="0"/>
              <a:t> to the box below</a:t>
            </a:r>
          </a:p>
        </p:txBody>
      </p:sp>
      <p:sp>
        <p:nvSpPr>
          <p:cNvPr id="259" name="TextBox 258"/>
          <p:cNvSpPr txBox="1"/>
          <p:nvPr/>
        </p:nvSpPr>
        <p:spPr>
          <a:xfrm>
            <a:off x="3253381" y="712809"/>
            <a:ext cx="2736105" cy="369332"/>
          </a:xfrm>
          <a:prstGeom prst="rect">
            <a:avLst/>
          </a:prstGeom>
          <a:noFill/>
          <a:ln>
            <a:solidFill>
              <a:schemeClr val="tx1"/>
            </a:solidFill>
            <a:prstDash val="dash"/>
          </a:ln>
        </p:spPr>
        <p:txBody>
          <a:bodyPr wrap="square" rtlCol="0">
            <a:spAutoFit/>
          </a:bodyPr>
          <a:lstStyle/>
          <a:p>
            <a:r>
              <a:rPr lang="en-US" dirty="0"/>
              <a:t>Similar to the boxes below</a:t>
            </a:r>
          </a:p>
        </p:txBody>
      </p:sp>
      <p:sp>
        <p:nvSpPr>
          <p:cNvPr id="264" name="Down Arrow 263"/>
          <p:cNvSpPr/>
          <p:nvPr/>
        </p:nvSpPr>
        <p:spPr>
          <a:xfrm flipV="1">
            <a:off x="5724515" y="5510387"/>
            <a:ext cx="101266" cy="9264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Down Arrow 265"/>
          <p:cNvSpPr/>
          <p:nvPr/>
        </p:nvSpPr>
        <p:spPr>
          <a:xfrm flipV="1">
            <a:off x="6211053" y="5693911"/>
            <a:ext cx="87840" cy="720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ight Arrow 267"/>
          <p:cNvSpPr/>
          <p:nvPr/>
        </p:nvSpPr>
        <p:spPr>
          <a:xfrm>
            <a:off x="3678028" y="6419747"/>
            <a:ext cx="262464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Freeform 268"/>
          <p:cNvSpPr/>
          <p:nvPr/>
        </p:nvSpPr>
        <p:spPr>
          <a:xfrm>
            <a:off x="6592885" y="5300962"/>
            <a:ext cx="1017315" cy="237653"/>
          </a:xfrm>
          <a:custGeom>
            <a:avLst/>
            <a:gdLst>
              <a:gd name="connsiteX0" fmla="*/ 0 w 710360"/>
              <a:gd name="connsiteY0" fmla="*/ 0 h 226711"/>
              <a:gd name="connsiteX1" fmla="*/ 0 w 710360"/>
              <a:gd name="connsiteY1" fmla="*/ 211597 h 226711"/>
              <a:gd name="connsiteX2" fmla="*/ 710360 w 710360"/>
              <a:gd name="connsiteY2" fmla="*/ 226711 h 226711"/>
            </a:gdLst>
            <a:ahLst/>
            <a:cxnLst>
              <a:cxn ang="0">
                <a:pos x="connsiteX0" y="connsiteY0"/>
              </a:cxn>
              <a:cxn ang="0">
                <a:pos x="connsiteX1" y="connsiteY1"/>
              </a:cxn>
              <a:cxn ang="0">
                <a:pos x="connsiteX2" y="connsiteY2"/>
              </a:cxn>
            </a:cxnLst>
            <a:rect l="l" t="t" r="r" b="b"/>
            <a:pathLst>
              <a:path w="710360" h="226711">
                <a:moveTo>
                  <a:pt x="0" y="0"/>
                </a:moveTo>
                <a:lnTo>
                  <a:pt x="0" y="211597"/>
                </a:lnTo>
                <a:lnTo>
                  <a:pt x="710360" y="226711"/>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0" name="Straight Arrow Connector 269"/>
          <p:cNvCxnSpPr>
            <a:stCxn id="232" idx="2"/>
          </p:cNvCxnSpPr>
          <p:nvPr/>
        </p:nvCxnSpPr>
        <p:spPr>
          <a:xfrm flipH="1">
            <a:off x="6576372" y="5012873"/>
            <a:ext cx="7526" cy="156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5005485" y="5305148"/>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286" name="Down Arrow 285"/>
          <p:cNvSpPr/>
          <p:nvPr/>
        </p:nvSpPr>
        <p:spPr>
          <a:xfrm flipV="1">
            <a:off x="5124110" y="5672219"/>
            <a:ext cx="86878" cy="7417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286"/>
          <p:cNvSpPr/>
          <p:nvPr/>
        </p:nvSpPr>
        <p:spPr>
          <a:xfrm>
            <a:off x="5167548" y="4873926"/>
            <a:ext cx="486137" cy="434066"/>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p:nvPr/>
        </p:nvSpPr>
        <p:spPr>
          <a:xfrm>
            <a:off x="2725923" y="1302313"/>
            <a:ext cx="73800" cy="92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2840203" y="1304827"/>
            <a:ext cx="73800" cy="92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p:cNvSpPr txBox="1"/>
          <p:nvPr/>
        </p:nvSpPr>
        <p:spPr>
          <a:xfrm>
            <a:off x="7876900" y="2666516"/>
            <a:ext cx="1148085" cy="1200329"/>
          </a:xfrm>
          <a:prstGeom prst="rect">
            <a:avLst/>
          </a:prstGeom>
          <a:noFill/>
          <a:ln w="19050">
            <a:solidFill>
              <a:schemeClr val="accent1">
                <a:shade val="95000"/>
                <a:satMod val="105000"/>
              </a:schemeClr>
            </a:solidFill>
          </a:ln>
        </p:spPr>
        <p:txBody>
          <a:bodyPr wrap="square" rtlCol="0">
            <a:spAutoFit/>
          </a:bodyPr>
          <a:lstStyle/>
          <a:p>
            <a:endParaRPr lang="en-US" dirty="0">
              <a:sym typeface="Symbol"/>
            </a:endParaRPr>
          </a:p>
          <a:p>
            <a:endParaRPr lang="en-US" dirty="0">
              <a:sym typeface="Symbol"/>
            </a:endParaRPr>
          </a:p>
          <a:p>
            <a:r>
              <a:rPr lang="en-US" dirty="0">
                <a:sym typeface="Symbol"/>
              </a:rPr>
              <a:t></a:t>
            </a:r>
          </a:p>
          <a:p>
            <a:endParaRPr lang="en-US" dirty="0"/>
          </a:p>
        </p:txBody>
      </p:sp>
      <p:cxnSp>
        <p:nvCxnSpPr>
          <p:cNvPr id="299" name="Straight Arrow Connector 298"/>
          <p:cNvCxnSpPr/>
          <p:nvPr/>
        </p:nvCxnSpPr>
        <p:spPr>
          <a:xfrm flipV="1">
            <a:off x="6718441" y="3394435"/>
            <a:ext cx="1025149" cy="80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16" name="TextBox 315"/>
          <p:cNvSpPr txBox="1"/>
          <p:nvPr/>
        </p:nvSpPr>
        <p:spPr>
          <a:xfrm>
            <a:off x="8059935" y="1550559"/>
            <a:ext cx="1195992" cy="830997"/>
          </a:xfrm>
          <a:prstGeom prst="rect">
            <a:avLst/>
          </a:prstGeom>
          <a:solidFill>
            <a:schemeClr val="bg2"/>
          </a:solidFill>
        </p:spPr>
        <p:txBody>
          <a:bodyPr wrap="square" rtlCol="0">
            <a:spAutoFit/>
          </a:bodyPr>
          <a:lstStyle/>
          <a:p>
            <a:r>
              <a:rPr lang="en-US" sz="1600" dirty="0">
                <a:solidFill>
                  <a:srgbClr val="FF0000"/>
                </a:solidFill>
              </a:rPr>
              <a:t>Output</a:t>
            </a:r>
          </a:p>
          <a:p>
            <a:r>
              <a:rPr lang="en-US" sz="1600" dirty="0">
                <a:solidFill>
                  <a:srgbClr val="FF0000"/>
                </a:solidFill>
              </a:rPr>
              <a:t>(1 bit):</a:t>
            </a:r>
          </a:p>
          <a:p>
            <a:r>
              <a:rPr lang="en-US" sz="1600" dirty="0" err="1">
                <a:solidFill>
                  <a:srgbClr val="FF0000"/>
                </a:solidFill>
              </a:rPr>
              <a:t>Pred_out</a:t>
            </a:r>
            <a:r>
              <a:rPr lang="en-US" sz="1600" dirty="0">
                <a:solidFill>
                  <a:srgbClr val="FF0000"/>
                </a:solidFill>
              </a:rPr>
              <a:t>(j)</a:t>
            </a:r>
          </a:p>
        </p:txBody>
      </p:sp>
      <p:sp>
        <p:nvSpPr>
          <p:cNvPr id="320" name="Freeform 319"/>
          <p:cNvSpPr/>
          <p:nvPr/>
        </p:nvSpPr>
        <p:spPr>
          <a:xfrm>
            <a:off x="7516998" y="1098415"/>
            <a:ext cx="362737" cy="1654561"/>
          </a:xfrm>
          <a:custGeom>
            <a:avLst/>
            <a:gdLst>
              <a:gd name="connsiteX0" fmla="*/ 7557 w 362737"/>
              <a:gd name="connsiteY0" fmla="*/ 0 h 2040396"/>
              <a:gd name="connsiteX1" fmla="*/ 0 w 362737"/>
              <a:gd name="connsiteY1" fmla="*/ 2025282 h 2040396"/>
              <a:gd name="connsiteX2" fmla="*/ 362737 w 362737"/>
              <a:gd name="connsiteY2" fmla="*/ 2040396 h 2040396"/>
            </a:gdLst>
            <a:ahLst/>
            <a:cxnLst>
              <a:cxn ang="0">
                <a:pos x="connsiteX0" y="connsiteY0"/>
              </a:cxn>
              <a:cxn ang="0">
                <a:pos x="connsiteX1" y="connsiteY1"/>
              </a:cxn>
              <a:cxn ang="0">
                <a:pos x="connsiteX2" y="connsiteY2"/>
              </a:cxn>
            </a:cxnLst>
            <a:rect l="l" t="t" r="r" b="b"/>
            <a:pathLst>
              <a:path w="362737" h="2040396">
                <a:moveTo>
                  <a:pt x="7557" y="0"/>
                </a:moveTo>
                <a:lnTo>
                  <a:pt x="0" y="2025282"/>
                </a:lnTo>
                <a:lnTo>
                  <a:pt x="362737" y="2040396"/>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Freeform 326"/>
          <p:cNvSpPr/>
          <p:nvPr/>
        </p:nvSpPr>
        <p:spPr>
          <a:xfrm>
            <a:off x="7554783" y="3758062"/>
            <a:ext cx="317395" cy="1775901"/>
          </a:xfrm>
          <a:custGeom>
            <a:avLst/>
            <a:gdLst>
              <a:gd name="connsiteX0" fmla="*/ 7557 w 317395"/>
              <a:gd name="connsiteY0" fmla="*/ 1775901 h 1775901"/>
              <a:gd name="connsiteX1" fmla="*/ 0 w 317395"/>
              <a:gd name="connsiteY1" fmla="*/ 7557 h 1775901"/>
              <a:gd name="connsiteX2" fmla="*/ 317395 w 317395"/>
              <a:gd name="connsiteY2" fmla="*/ 0 h 1775901"/>
            </a:gdLst>
            <a:ahLst/>
            <a:cxnLst>
              <a:cxn ang="0">
                <a:pos x="connsiteX0" y="connsiteY0"/>
              </a:cxn>
              <a:cxn ang="0">
                <a:pos x="connsiteX1" y="connsiteY1"/>
              </a:cxn>
              <a:cxn ang="0">
                <a:pos x="connsiteX2" y="connsiteY2"/>
              </a:cxn>
            </a:cxnLst>
            <a:rect l="l" t="t" r="r" b="b"/>
            <a:pathLst>
              <a:path w="317395" h="1775901">
                <a:moveTo>
                  <a:pt x="7557" y="1775901"/>
                </a:moveTo>
                <a:lnTo>
                  <a:pt x="0" y="7557"/>
                </a:lnTo>
                <a:lnTo>
                  <a:pt x="317395"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484090" y="1398724"/>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a:off x="706364" y="1526157"/>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a:off x="1001315" y="1622046"/>
            <a:ext cx="5619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TextBox 341"/>
          <p:cNvSpPr txBox="1"/>
          <p:nvPr/>
        </p:nvSpPr>
        <p:spPr>
          <a:xfrm>
            <a:off x="173268" y="117356"/>
            <a:ext cx="6675225" cy="369332"/>
          </a:xfrm>
          <a:prstGeom prst="rect">
            <a:avLst/>
          </a:prstGeom>
          <a:noFill/>
        </p:spPr>
        <p:txBody>
          <a:bodyPr wrap="none" rtlCol="0">
            <a:spAutoFit/>
          </a:bodyPr>
          <a:lstStyle/>
          <a:p>
            <a:r>
              <a:rPr lang="en-US" b="1" u="sng" dirty="0" err="1"/>
              <a:t>LSTM_layer:For</a:t>
            </a:r>
            <a:r>
              <a:rPr lang="en-US" b="1" u="sng" dirty="0"/>
              <a:t> each bit j, (j=0,..,7) for one hidden layer </a:t>
            </a:r>
            <a:r>
              <a:rPr lang="en-US" b="1" u="sng" dirty="0" err="1"/>
              <a:t>architetcure</a:t>
            </a:r>
            <a:endParaRPr lang="en-US" b="1" u="sng" dirty="0"/>
          </a:p>
        </p:txBody>
      </p:sp>
      <p:sp>
        <p:nvSpPr>
          <p:cNvPr id="2" name="Freeform 1"/>
          <p:cNvSpPr/>
          <p:nvPr/>
        </p:nvSpPr>
        <p:spPr>
          <a:xfrm>
            <a:off x="3412714" y="3756460"/>
            <a:ext cx="469355" cy="2298937"/>
          </a:xfrm>
          <a:custGeom>
            <a:avLst/>
            <a:gdLst>
              <a:gd name="connsiteX0" fmla="*/ 378670 w 469355"/>
              <a:gd name="connsiteY0" fmla="*/ 2298937 h 2298937"/>
              <a:gd name="connsiteX1" fmla="*/ 819 w 469355"/>
              <a:gd name="connsiteY1" fmla="*/ 371896 h 2298937"/>
              <a:gd name="connsiteX2" fmla="*/ 469355 w 469355"/>
              <a:gd name="connsiteY2" fmla="*/ 1602 h 2298937"/>
            </a:gdLst>
            <a:ahLst/>
            <a:cxnLst>
              <a:cxn ang="0">
                <a:pos x="connsiteX0" y="connsiteY0"/>
              </a:cxn>
              <a:cxn ang="0">
                <a:pos x="connsiteX1" y="connsiteY1"/>
              </a:cxn>
              <a:cxn ang="0">
                <a:pos x="connsiteX2" y="connsiteY2"/>
              </a:cxn>
            </a:cxnLst>
            <a:rect l="l" t="t" r="r" b="b"/>
            <a:pathLst>
              <a:path w="469355" h="2298937">
                <a:moveTo>
                  <a:pt x="378670" y="2298937"/>
                </a:moveTo>
                <a:cubicBezTo>
                  <a:pt x="182187" y="1526861"/>
                  <a:pt x="-14295" y="754785"/>
                  <a:pt x="819" y="371896"/>
                </a:cubicBezTo>
                <a:cubicBezTo>
                  <a:pt x="15933" y="-10993"/>
                  <a:pt x="242644" y="-4696"/>
                  <a:pt x="469355" y="160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4283612" y="3771901"/>
            <a:ext cx="469355" cy="2298937"/>
          </a:xfrm>
          <a:custGeom>
            <a:avLst/>
            <a:gdLst>
              <a:gd name="connsiteX0" fmla="*/ 378670 w 469355"/>
              <a:gd name="connsiteY0" fmla="*/ 2298937 h 2298937"/>
              <a:gd name="connsiteX1" fmla="*/ 819 w 469355"/>
              <a:gd name="connsiteY1" fmla="*/ 371896 h 2298937"/>
              <a:gd name="connsiteX2" fmla="*/ 469355 w 469355"/>
              <a:gd name="connsiteY2" fmla="*/ 1602 h 2298937"/>
            </a:gdLst>
            <a:ahLst/>
            <a:cxnLst>
              <a:cxn ang="0">
                <a:pos x="connsiteX0" y="connsiteY0"/>
              </a:cxn>
              <a:cxn ang="0">
                <a:pos x="connsiteX1" y="connsiteY1"/>
              </a:cxn>
              <a:cxn ang="0">
                <a:pos x="connsiteX2" y="connsiteY2"/>
              </a:cxn>
            </a:cxnLst>
            <a:rect l="l" t="t" r="r" b="b"/>
            <a:pathLst>
              <a:path w="469355" h="2298937">
                <a:moveTo>
                  <a:pt x="378670" y="2298937"/>
                </a:moveTo>
                <a:cubicBezTo>
                  <a:pt x="182187" y="1526861"/>
                  <a:pt x="-14295" y="754785"/>
                  <a:pt x="819" y="371896"/>
                </a:cubicBezTo>
                <a:cubicBezTo>
                  <a:pt x="15933" y="-10993"/>
                  <a:pt x="242644" y="-4696"/>
                  <a:pt x="469355" y="160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4326647" y="1479153"/>
            <a:ext cx="469355" cy="2298937"/>
          </a:xfrm>
          <a:custGeom>
            <a:avLst/>
            <a:gdLst>
              <a:gd name="connsiteX0" fmla="*/ 378670 w 469355"/>
              <a:gd name="connsiteY0" fmla="*/ 2298937 h 2298937"/>
              <a:gd name="connsiteX1" fmla="*/ 819 w 469355"/>
              <a:gd name="connsiteY1" fmla="*/ 371896 h 2298937"/>
              <a:gd name="connsiteX2" fmla="*/ 469355 w 469355"/>
              <a:gd name="connsiteY2" fmla="*/ 1602 h 2298937"/>
            </a:gdLst>
            <a:ahLst/>
            <a:cxnLst>
              <a:cxn ang="0">
                <a:pos x="connsiteX0" y="connsiteY0"/>
              </a:cxn>
              <a:cxn ang="0">
                <a:pos x="connsiteX1" y="connsiteY1"/>
              </a:cxn>
              <a:cxn ang="0">
                <a:pos x="connsiteX2" y="connsiteY2"/>
              </a:cxn>
            </a:cxnLst>
            <a:rect l="l" t="t" r="r" b="b"/>
            <a:pathLst>
              <a:path w="469355" h="2298937">
                <a:moveTo>
                  <a:pt x="378670" y="2298937"/>
                </a:moveTo>
                <a:cubicBezTo>
                  <a:pt x="182187" y="1526861"/>
                  <a:pt x="-14295" y="754785"/>
                  <a:pt x="819" y="371896"/>
                </a:cubicBezTo>
                <a:cubicBezTo>
                  <a:pt x="15933" y="-10993"/>
                  <a:pt x="242644" y="-4696"/>
                  <a:pt x="469355" y="160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3468576" y="1421583"/>
            <a:ext cx="469355" cy="2298937"/>
          </a:xfrm>
          <a:custGeom>
            <a:avLst/>
            <a:gdLst>
              <a:gd name="connsiteX0" fmla="*/ 378670 w 469355"/>
              <a:gd name="connsiteY0" fmla="*/ 2298937 h 2298937"/>
              <a:gd name="connsiteX1" fmla="*/ 819 w 469355"/>
              <a:gd name="connsiteY1" fmla="*/ 371896 h 2298937"/>
              <a:gd name="connsiteX2" fmla="*/ 469355 w 469355"/>
              <a:gd name="connsiteY2" fmla="*/ 1602 h 2298937"/>
            </a:gdLst>
            <a:ahLst/>
            <a:cxnLst>
              <a:cxn ang="0">
                <a:pos x="connsiteX0" y="connsiteY0"/>
              </a:cxn>
              <a:cxn ang="0">
                <a:pos x="connsiteX1" y="connsiteY1"/>
              </a:cxn>
              <a:cxn ang="0">
                <a:pos x="connsiteX2" y="connsiteY2"/>
              </a:cxn>
            </a:cxnLst>
            <a:rect l="l" t="t" r="r" b="b"/>
            <a:pathLst>
              <a:path w="469355" h="2298937">
                <a:moveTo>
                  <a:pt x="378670" y="2298937"/>
                </a:moveTo>
                <a:cubicBezTo>
                  <a:pt x="182187" y="1526861"/>
                  <a:pt x="-14295" y="754785"/>
                  <a:pt x="819" y="371896"/>
                </a:cubicBezTo>
                <a:cubicBezTo>
                  <a:pt x="15933" y="-10993"/>
                  <a:pt x="242644" y="-4696"/>
                  <a:pt x="469355" y="160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Brace 8"/>
          <p:cNvSpPr/>
          <p:nvPr/>
        </p:nvSpPr>
        <p:spPr>
          <a:xfrm rot="16200000">
            <a:off x="2596257" y="4024939"/>
            <a:ext cx="178031" cy="46000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174265" y="6440456"/>
            <a:ext cx="3259226" cy="369332"/>
          </a:xfrm>
          <a:prstGeom prst="rect">
            <a:avLst/>
          </a:prstGeom>
          <a:noFill/>
        </p:spPr>
        <p:txBody>
          <a:bodyPr wrap="none" rtlCol="0">
            <a:spAutoFit/>
          </a:bodyPr>
          <a:lstStyle/>
          <a:p>
            <a:r>
              <a:rPr lang="en-US" dirty="0" err="1">
                <a:solidFill>
                  <a:srgbClr val="FF0000"/>
                </a:solidFill>
              </a:rPr>
              <a:t>H</a:t>
            </a:r>
            <a:r>
              <a:rPr lang="en-US" baseline="-25000" dirty="0" err="1">
                <a:solidFill>
                  <a:srgbClr val="FF0000"/>
                </a:solidFill>
              </a:rPr>
              <a:t>pos</a:t>
            </a:r>
            <a:r>
              <a:rPr lang="en-US" baseline="-25000" dirty="0">
                <a:solidFill>
                  <a:srgbClr val="FF0000"/>
                </a:solidFill>
              </a:rPr>
              <a:t>(32-bit) </a:t>
            </a:r>
            <a:r>
              <a:rPr lang="en-US" dirty="0">
                <a:solidFill>
                  <a:srgbClr val="FF0000"/>
                </a:solidFill>
              </a:rPr>
              <a:t>and</a:t>
            </a:r>
            <a:r>
              <a:rPr lang="en-US" i="1" dirty="0">
                <a:solidFill>
                  <a:srgbClr val="FF0000"/>
                </a:solidFill>
              </a:rPr>
              <a:t> X(1)</a:t>
            </a:r>
            <a:r>
              <a:rPr lang="en-US" dirty="0">
                <a:solidFill>
                  <a:srgbClr val="FF0000"/>
                </a:solidFill>
              </a:rPr>
              <a:t>=</a:t>
            </a:r>
            <a:r>
              <a:rPr lang="en-US" dirty="0" err="1">
                <a:solidFill>
                  <a:srgbClr val="FF0000"/>
                </a:solidFill>
              </a:rPr>
              <a:t>B</a:t>
            </a:r>
            <a:r>
              <a:rPr lang="en-US" baseline="-25000" dirty="0" err="1">
                <a:solidFill>
                  <a:srgbClr val="FF0000"/>
                </a:solidFill>
              </a:rPr>
              <a:t>pos</a:t>
            </a:r>
            <a:r>
              <a:rPr lang="en-US" dirty="0">
                <a:solidFill>
                  <a:srgbClr val="FF0000"/>
                </a:solidFill>
              </a:rPr>
              <a:t>, X(0)=</a:t>
            </a:r>
            <a:r>
              <a:rPr lang="en-US" dirty="0" err="1">
                <a:solidFill>
                  <a:srgbClr val="FF0000"/>
                </a:solidFill>
              </a:rPr>
              <a:t>A</a:t>
            </a:r>
            <a:r>
              <a:rPr lang="en-US" baseline="-25000" dirty="0" err="1">
                <a:solidFill>
                  <a:srgbClr val="FF0000"/>
                </a:solidFill>
              </a:rPr>
              <a:t>pos</a:t>
            </a:r>
            <a:endParaRPr lang="en-US" baseline="-25000" dirty="0">
              <a:solidFill>
                <a:srgbClr val="FF0000"/>
              </a:solidFill>
            </a:endParaRPr>
          </a:p>
        </p:txBody>
      </p:sp>
      <p:sp>
        <p:nvSpPr>
          <p:cNvPr id="18" name="TextBox 17"/>
          <p:cNvSpPr txBox="1"/>
          <p:nvPr/>
        </p:nvSpPr>
        <p:spPr>
          <a:xfrm>
            <a:off x="6647581" y="6324943"/>
            <a:ext cx="2279791" cy="369332"/>
          </a:xfrm>
          <a:prstGeom prst="rect">
            <a:avLst/>
          </a:prstGeom>
          <a:solidFill>
            <a:schemeClr val="bg2"/>
          </a:solidFill>
        </p:spPr>
        <p:txBody>
          <a:bodyPr wrap="none" rtlCol="0">
            <a:spAutoFit/>
          </a:bodyPr>
          <a:lstStyle/>
          <a:p>
            <a:r>
              <a:rPr lang="en-US" dirty="0">
                <a:solidFill>
                  <a:srgbClr val="FF0000"/>
                </a:solidFill>
              </a:rPr>
              <a:t>Input (2 bits): </a:t>
            </a:r>
            <a:r>
              <a:rPr lang="en-US" dirty="0" err="1">
                <a:solidFill>
                  <a:srgbClr val="FF0000"/>
                </a:solidFill>
              </a:rPr>
              <a:t>B</a:t>
            </a:r>
            <a:r>
              <a:rPr lang="en-US" baseline="-25000" dirty="0" err="1">
                <a:solidFill>
                  <a:srgbClr val="FF0000"/>
                </a:solidFill>
              </a:rPr>
              <a:t>pos</a:t>
            </a:r>
            <a:r>
              <a:rPr lang="en-US" dirty="0" err="1">
                <a:solidFill>
                  <a:srgbClr val="FF0000"/>
                </a:solidFill>
              </a:rPr>
              <a:t>A</a:t>
            </a:r>
            <a:r>
              <a:rPr lang="en-US" baseline="-25000" dirty="0" err="1">
                <a:solidFill>
                  <a:srgbClr val="FF0000"/>
                </a:solidFill>
              </a:rPr>
              <a:t>pos</a:t>
            </a:r>
            <a:endParaRPr lang="en-US" baseline="-25000" dirty="0">
              <a:solidFill>
                <a:srgbClr val="FF0000"/>
              </a:solidFill>
            </a:endParaRPr>
          </a:p>
        </p:txBody>
      </p:sp>
      <p:sp>
        <p:nvSpPr>
          <p:cNvPr id="15" name="Freeform 14"/>
          <p:cNvSpPr/>
          <p:nvPr/>
        </p:nvSpPr>
        <p:spPr>
          <a:xfrm>
            <a:off x="58632" y="3928901"/>
            <a:ext cx="8684649" cy="2007111"/>
          </a:xfrm>
          <a:custGeom>
            <a:avLst/>
            <a:gdLst>
              <a:gd name="connsiteX0" fmla="*/ 8754868 w 8966569"/>
              <a:gd name="connsiteY0" fmla="*/ 0 h 2183338"/>
              <a:gd name="connsiteX1" fmla="*/ 8784365 w 8966569"/>
              <a:gd name="connsiteY1" fmla="*/ 929149 h 2183338"/>
              <a:gd name="connsiteX2" fmla="*/ 6793333 w 8966569"/>
              <a:gd name="connsiteY2" fmla="*/ 2094271 h 2183338"/>
              <a:gd name="connsiteX3" fmla="*/ 2531049 w 8966569"/>
              <a:gd name="connsiteY3" fmla="*/ 1917291 h 2183338"/>
              <a:gd name="connsiteX4" fmla="*/ 141810 w 8966569"/>
              <a:gd name="connsiteY4" fmla="*/ 442452 h 2183338"/>
              <a:gd name="connsiteX5" fmla="*/ 481023 w 8966569"/>
              <a:gd name="connsiteY5" fmla="*/ 73742 h 218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6569" h="2183338">
                <a:moveTo>
                  <a:pt x="8754868" y="0"/>
                </a:moveTo>
                <a:cubicBezTo>
                  <a:pt x="8933077" y="290052"/>
                  <a:pt x="9111287" y="580104"/>
                  <a:pt x="8784365" y="929149"/>
                </a:cubicBezTo>
                <a:cubicBezTo>
                  <a:pt x="8457443" y="1278194"/>
                  <a:pt x="7835552" y="1929581"/>
                  <a:pt x="6793333" y="2094271"/>
                </a:cubicBezTo>
                <a:cubicBezTo>
                  <a:pt x="5751114" y="2258961"/>
                  <a:pt x="3639636" y="2192594"/>
                  <a:pt x="2531049" y="1917291"/>
                </a:cubicBezTo>
                <a:cubicBezTo>
                  <a:pt x="1422462" y="1641988"/>
                  <a:pt x="483481" y="749710"/>
                  <a:pt x="141810" y="442452"/>
                </a:cubicBezTo>
                <a:cubicBezTo>
                  <a:pt x="-199861" y="135194"/>
                  <a:pt x="140581" y="104468"/>
                  <a:pt x="481023" y="73742"/>
                </a:cubicBezTo>
              </a:path>
            </a:pathLst>
          </a:custGeom>
          <a:noFill/>
          <a:ln w="38100" cmpd="tri">
            <a:prstDash val="soli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856609" y="4492580"/>
            <a:ext cx="474810" cy="369332"/>
          </a:xfrm>
          <a:prstGeom prst="rect">
            <a:avLst/>
          </a:prstGeom>
          <a:noFill/>
        </p:spPr>
        <p:txBody>
          <a:bodyPr wrap="none" rtlCol="0">
            <a:spAutoFit/>
          </a:bodyPr>
          <a:lstStyle/>
          <a:p>
            <a:r>
              <a:rPr lang="en-US" i="1" dirty="0"/>
              <a:t>f</a:t>
            </a:r>
            <a:r>
              <a:rPr lang="en-US" i="1" baseline="-25000" dirty="0"/>
              <a:t>1</a:t>
            </a:r>
            <a:r>
              <a:rPr lang="en-US" i="1" dirty="0"/>
              <a:t>()</a:t>
            </a:r>
          </a:p>
        </p:txBody>
      </p:sp>
      <p:sp>
        <p:nvSpPr>
          <p:cNvPr id="153" name="TextBox 152"/>
          <p:cNvSpPr txBox="1"/>
          <p:nvPr/>
        </p:nvSpPr>
        <p:spPr>
          <a:xfrm>
            <a:off x="4904106" y="4948048"/>
            <a:ext cx="461986" cy="369332"/>
          </a:xfrm>
          <a:prstGeom prst="rect">
            <a:avLst/>
          </a:prstGeom>
          <a:noFill/>
        </p:spPr>
        <p:txBody>
          <a:bodyPr wrap="none" rtlCol="0">
            <a:spAutoFit/>
          </a:bodyPr>
          <a:lstStyle/>
          <a:p>
            <a:r>
              <a:rPr lang="en-US" i="1" dirty="0"/>
              <a:t>I</a:t>
            </a:r>
            <a:r>
              <a:rPr lang="en-US" i="1" baseline="-25000" dirty="0"/>
              <a:t>1</a:t>
            </a:r>
            <a:r>
              <a:rPr lang="en-US" i="1" dirty="0"/>
              <a:t>()</a:t>
            </a:r>
          </a:p>
        </p:txBody>
      </p:sp>
      <p:sp>
        <p:nvSpPr>
          <p:cNvPr id="154" name="TextBox 153"/>
          <p:cNvSpPr txBox="1"/>
          <p:nvPr/>
        </p:nvSpPr>
        <p:spPr>
          <a:xfrm>
            <a:off x="5699461" y="4530781"/>
            <a:ext cx="522900" cy="369332"/>
          </a:xfrm>
          <a:prstGeom prst="rect">
            <a:avLst/>
          </a:prstGeom>
          <a:noFill/>
        </p:spPr>
        <p:txBody>
          <a:bodyPr wrap="none" rtlCol="0">
            <a:spAutoFit/>
          </a:bodyPr>
          <a:lstStyle/>
          <a:p>
            <a:r>
              <a:rPr lang="en-US" i="1" dirty="0"/>
              <a:t>u</a:t>
            </a:r>
            <a:r>
              <a:rPr lang="en-US" i="1" baseline="-25000" dirty="0"/>
              <a:t>1</a:t>
            </a:r>
            <a:r>
              <a:rPr lang="en-US" i="1" dirty="0"/>
              <a:t>()</a:t>
            </a:r>
          </a:p>
        </p:txBody>
      </p:sp>
      <p:sp>
        <p:nvSpPr>
          <p:cNvPr id="155" name="TextBox 154"/>
          <p:cNvSpPr txBox="1"/>
          <p:nvPr/>
        </p:nvSpPr>
        <p:spPr>
          <a:xfrm>
            <a:off x="6058517" y="4911073"/>
            <a:ext cx="522900" cy="369332"/>
          </a:xfrm>
          <a:prstGeom prst="rect">
            <a:avLst/>
          </a:prstGeom>
          <a:noFill/>
        </p:spPr>
        <p:txBody>
          <a:bodyPr wrap="none" rtlCol="0">
            <a:spAutoFit/>
          </a:bodyPr>
          <a:lstStyle/>
          <a:p>
            <a:r>
              <a:rPr lang="en-US" i="1" dirty="0"/>
              <a:t>o</a:t>
            </a:r>
            <a:r>
              <a:rPr lang="en-US" i="1" baseline="-25000" dirty="0"/>
              <a:t>1</a:t>
            </a:r>
            <a:r>
              <a:rPr lang="en-US" i="1" dirty="0"/>
              <a:t>()</a:t>
            </a:r>
          </a:p>
        </p:txBody>
      </p:sp>
      <p:sp>
        <p:nvSpPr>
          <p:cNvPr id="156" name="TextBox 155"/>
          <p:cNvSpPr txBox="1"/>
          <p:nvPr/>
        </p:nvSpPr>
        <p:spPr>
          <a:xfrm>
            <a:off x="2619512" y="577903"/>
            <a:ext cx="553357" cy="369332"/>
          </a:xfrm>
          <a:prstGeom prst="rect">
            <a:avLst/>
          </a:prstGeom>
          <a:noFill/>
        </p:spPr>
        <p:txBody>
          <a:bodyPr wrap="none" rtlCol="0">
            <a:spAutoFit/>
          </a:bodyPr>
          <a:lstStyle/>
          <a:p>
            <a:r>
              <a:rPr lang="en-US" i="1" dirty="0"/>
              <a:t>f</a:t>
            </a:r>
            <a:r>
              <a:rPr lang="en-US" i="1" baseline="-25000" dirty="0"/>
              <a:t>32</a:t>
            </a:r>
            <a:r>
              <a:rPr lang="en-US" i="1" dirty="0"/>
              <a:t>()</a:t>
            </a:r>
          </a:p>
        </p:txBody>
      </p:sp>
      <p:sp>
        <p:nvSpPr>
          <p:cNvPr id="157" name="TextBox 156"/>
          <p:cNvSpPr txBox="1"/>
          <p:nvPr/>
        </p:nvSpPr>
        <p:spPr>
          <a:xfrm>
            <a:off x="5122006" y="911840"/>
            <a:ext cx="535724" cy="369332"/>
          </a:xfrm>
          <a:prstGeom prst="rect">
            <a:avLst/>
          </a:prstGeom>
          <a:noFill/>
        </p:spPr>
        <p:txBody>
          <a:bodyPr wrap="none" rtlCol="0">
            <a:spAutoFit/>
          </a:bodyPr>
          <a:lstStyle/>
          <a:p>
            <a:r>
              <a:rPr lang="en-US" i="1" dirty="0"/>
              <a:t>i</a:t>
            </a:r>
            <a:r>
              <a:rPr lang="en-US" i="1" baseline="-25000" dirty="0"/>
              <a:t>32</a:t>
            </a:r>
            <a:r>
              <a:rPr lang="en-US" i="1" dirty="0"/>
              <a:t>()</a:t>
            </a:r>
          </a:p>
        </p:txBody>
      </p:sp>
      <p:sp>
        <p:nvSpPr>
          <p:cNvPr id="158" name="TextBox 157"/>
          <p:cNvSpPr txBox="1"/>
          <p:nvPr/>
        </p:nvSpPr>
        <p:spPr>
          <a:xfrm>
            <a:off x="6095300" y="634172"/>
            <a:ext cx="601447" cy="369332"/>
          </a:xfrm>
          <a:prstGeom prst="rect">
            <a:avLst/>
          </a:prstGeom>
          <a:noFill/>
        </p:spPr>
        <p:txBody>
          <a:bodyPr wrap="none" rtlCol="0">
            <a:spAutoFit/>
          </a:bodyPr>
          <a:lstStyle/>
          <a:p>
            <a:r>
              <a:rPr lang="en-US" i="1" dirty="0"/>
              <a:t>u</a:t>
            </a:r>
            <a:r>
              <a:rPr lang="en-US" i="1" baseline="-25000" dirty="0"/>
              <a:t>32</a:t>
            </a:r>
            <a:r>
              <a:rPr lang="en-US" i="1" dirty="0"/>
              <a:t>()</a:t>
            </a:r>
          </a:p>
        </p:txBody>
      </p:sp>
      <p:sp>
        <p:nvSpPr>
          <p:cNvPr id="160" name="TextBox 159"/>
          <p:cNvSpPr txBox="1"/>
          <p:nvPr/>
        </p:nvSpPr>
        <p:spPr>
          <a:xfrm>
            <a:off x="6556745" y="768849"/>
            <a:ext cx="601447" cy="369332"/>
          </a:xfrm>
          <a:prstGeom prst="rect">
            <a:avLst/>
          </a:prstGeom>
          <a:noFill/>
        </p:spPr>
        <p:txBody>
          <a:bodyPr wrap="none" rtlCol="0">
            <a:spAutoFit/>
          </a:bodyPr>
          <a:lstStyle/>
          <a:p>
            <a:r>
              <a:rPr lang="en-US" i="1" dirty="0"/>
              <a:t>o</a:t>
            </a:r>
            <a:r>
              <a:rPr lang="en-US" i="1" baseline="-25000" dirty="0"/>
              <a:t>32</a:t>
            </a:r>
            <a:r>
              <a:rPr lang="en-US" i="1" dirty="0"/>
              <a:t>()</a:t>
            </a:r>
          </a:p>
        </p:txBody>
      </p:sp>
      <p:sp>
        <p:nvSpPr>
          <p:cNvPr id="23" name="TextBox 22"/>
          <p:cNvSpPr txBox="1"/>
          <p:nvPr/>
        </p:nvSpPr>
        <p:spPr>
          <a:xfrm>
            <a:off x="-18679" y="6356587"/>
            <a:ext cx="2142061" cy="369332"/>
          </a:xfrm>
          <a:prstGeom prst="rect">
            <a:avLst/>
          </a:prstGeom>
          <a:noFill/>
        </p:spPr>
        <p:txBody>
          <a:bodyPr wrap="none" rtlCol="0">
            <a:spAutoFit/>
          </a:bodyPr>
          <a:lstStyle/>
          <a:p>
            <a:r>
              <a:rPr lang="en-US" dirty="0"/>
              <a:t>From previous time t</a:t>
            </a:r>
          </a:p>
        </p:txBody>
      </p:sp>
      <p:sp>
        <p:nvSpPr>
          <p:cNvPr id="22" name="TextBox 21"/>
          <p:cNvSpPr txBox="1"/>
          <p:nvPr/>
        </p:nvSpPr>
        <p:spPr>
          <a:xfrm>
            <a:off x="8123108" y="2911209"/>
            <a:ext cx="1048856" cy="830997"/>
          </a:xfrm>
          <a:prstGeom prst="rect">
            <a:avLst/>
          </a:prstGeom>
          <a:noFill/>
        </p:spPr>
        <p:txBody>
          <a:bodyPr wrap="square" rtlCol="0">
            <a:spAutoFit/>
          </a:bodyPr>
          <a:lstStyle/>
          <a:p>
            <a:r>
              <a:rPr lang="en-US" sz="1600" dirty="0"/>
              <a:t>Output activation function</a:t>
            </a:r>
          </a:p>
        </p:txBody>
      </p:sp>
      <p:cxnSp>
        <p:nvCxnSpPr>
          <p:cNvPr id="31" name="Straight Arrow Connector 30"/>
          <p:cNvCxnSpPr/>
          <p:nvPr/>
        </p:nvCxnSpPr>
        <p:spPr>
          <a:xfrm flipV="1">
            <a:off x="8743281" y="2420346"/>
            <a:ext cx="0" cy="26009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7084" y="712809"/>
            <a:ext cx="1630575" cy="646331"/>
          </a:xfrm>
          <a:prstGeom prst="rect">
            <a:avLst/>
          </a:prstGeom>
          <a:noFill/>
        </p:spPr>
        <p:txBody>
          <a:bodyPr wrap="none" rtlCol="0">
            <a:spAutoFit/>
          </a:bodyPr>
          <a:lstStyle/>
          <a:p>
            <a:r>
              <a:rPr lang="en-US" dirty="0">
                <a:solidFill>
                  <a:srgbClr val="FF0000"/>
                </a:solidFill>
              </a:rPr>
              <a:t>Total weights</a:t>
            </a:r>
          </a:p>
          <a:p>
            <a:r>
              <a:rPr lang="en-US" dirty="0">
                <a:solidFill>
                  <a:srgbClr val="FF0000"/>
                </a:solidFill>
              </a:rPr>
              <a:t>=4*[32*(32+2)]</a:t>
            </a:r>
          </a:p>
        </p:txBody>
      </p:sp>
    </p:spTree>
    <p:extLst>
      <p:ext uri="{BB962C8B-B14F-4D97-AF65-F5344CB8AC3E}">
        <p14:creationId xmlns:p14="http://schemas.microsoft.com/office/powerpoint/2010/main" val="18984329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rgbClr val="FF0000"/>
                </a:solidFill>
              </a:rPr>
              <a:t>Recall: Hierarchical structure of a form of stacked LSTM</a:t>
            </a:r>
          </a:p>
        </p:txBody>
      </p:sp>
      <p:sp>
        <p:nvSpPr>
          <p:cNvPr id="3" name="Content Placeholder 2"/>
          <p:cNvSpPr>
            <a:spLocks noGrp="1"/>
          </p:cNvSpPr>
          <p:nvPr>
            <p:ph idx="1"/>
          </p:nvPr>
        </p:nvSpPr>
        <p:spPr>
          <a:xfrm>
            <a:off x="609600" y="1476297"/>
            <a:ext cx="4049418" cy="4654629"/>
          </a:xfrm>
        </p:spPr>
        <p:txBody>
          <a:bodyPr>
            <a:normAutofit fontScale="92500" lnSpcReduction="20000"/>
          </a:bodyPr>
          <a:lstStyle/>
          <a:p>
            <a:r>
              <a:rPr lang="en-US" dirty="0">
                <a:solidFill>
                  <a:srgbClr val="FF0000"/>
                </a:solidFill>
              </a:rPr>
              <a:t>n</a:t>
            </a:r>
            <a:r>
              <a:rPr lang="en-US" dirty="0"/>
              <a:t> inputs (X)</a:t>
            </a:r>
          </a:p>
          <a:p>
            <a:r>
              <a:rPr lang="en-US" dirty="0">
                <a:solidFill>
                  <a:srgbClr val="00B0F0"/>
                </a:solidFill>
              </a:rPr>
              <a:t>M</a:t>
            </a:r>
            <a:r>
              <a:rPr lang="en-US" dirty="0"/>
              <a:t> layers</a:t>
            </a:r>
          </a:p>
          <a:p>
            <a:pPr lvl="1"/>
            <a:r>
              <a:rPr lang="en-US" dirty="0" err="1"/>
              <a:t>i-th</a:t>
            </a:r>
            <a:r>
              <a:rPr lang="en-US" dirty="0"/>
              <a:t> layer has m</a:t>
            </a:r>
            <a:r>
              <a:rPr lang="en-US" baseline="-25000" dirty="0"/>
              <a:t>i</a:t>
            </a:r>
            <a:r>
              <a:rPr lang="en-US" dirty="0"/>
              <a:t> cells, (</a:t>
            </a:r>
            <a:r>
              <a:rPr lang="en-US" dirty="0" err="1"/>
              <a:t>i</a:t>
            </a:r>
            <a:r>
              <a:rPr lang="en-US" dirty="0"/>
              <a:t>=1,2,..,M)</a:t>
            </a:r>
          </a:p>
          <a:p>
            <a:r>
              <a:rPr lang="en-US" dirty="0">
                <a:solidFill>
                  <a:srgbClr val="00B050"/>
                </a:solidFill>
              </a:rPr>
              <a:t>y</a:t>
            </a:r>
            <a:r>
              <a:rPr lang="en-US" dirty="0"/>
              <a:t> real output neurons. </a:t>
            </a:r>
          </a:p>
          <a:p>
            <a:r>
              <a:rPr lang="en-US" dirty="0"/>
              <a:t>The “Output activation function” can be sigmoid or </a:t>
            </a:r>
            <a:r>
              <a:rPr lang="en-US" dirty="0" err="1"/>
              <a:t>softmax</a:t>
            </a:r>
            <a:endParaRPr lang="en-US" dirty="0"/>
          </a:p>
          <a:p>
            <a:r>
              <a:rPr lang="en-US" dirty="0"/>
              <a:t>Initialize h(t=0),C(t=0)=zeros</a:t>
            </a:r>
          </a:p>
          <a:p>
            <a:pPr marL="0" indent="0">
              <a:buNone/>
            </a:pPr>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64</a:t>
            </a:fld>
            <a:endParaRPr lang="en-US"/>
          </a:p>
        </p:txBody>
      </p:sp>
      <p:sp>
        <p:nvSpPr>
          <p:cNvPr id="35" name="TextBox 34"/>
          <p:cNvSpPr txBox="1"/>
          <p:nvPr/>
        </p:nvSpPr>
        <p:spPr>
          <a:xfrm>
            <a:off x="457200" y="6553200"/>
            <a:ext cx="8164286" cy="369332"/>
          </a:xfrm>
          <a:prstGeom prst="rect">
            <a:avLst/>
          </a:prstGeom>
          <a:noFill/>
        </p:spPr>
        <p:txBody>
          <a:bodyPr wrap="none" rtlCol="0">
            <a:spAutoFit/>
          </a:bodyPr>
          <a:lstStyle/>
          <a:p>
            <a:r>
              <a:rPr lang="en-US" dirty="0">
                <a:hlinkClick r:id="rId2"/>
              </a:rPr>
              <a:t>https://towardsdatascience.com/implementation-of-rnn-lstm-and-gru-a4250bf6c090</a:t>
            </a:r>
            <a:endParaRPr lang="en-US" dirty="0"/>
          </a:p>
        </p:txBody>
      </p:sp>
      <p:sp>
        <p:nvSpPr>
          <p:cNvPr id="25" name="Rectangle 24"/>
          <p:cNvSpPr/>
          <p:nvPr/>
        </p:nvSpPr>
        <p:spPr>
          <a:xfrm>
            <a:off x="5299657" y="5066546"/>
            <a:ext cx="2590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6" name="Rectangle 25"/>
          <p:cNvSpPr/>
          <p:nvPr/>
        </p:nvSpPr>
        <p:spPr>
          <a:xfrm>
            <a:off x="5299657" y="2738577"/>
            <a:ext cx="2590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V="1">
            <a:off x="6487865" y="5869305"/>
            <a:ext cx="0" cy="2460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63763" y="5992336"/>
            <a:ext cx="1984389" cy="369332"/>
          </a:xfrm>
          <a:prstGeom prst="rect">
            <a:avLst/>
          </a:prstGeom>
          <a:noFill/>
        </p:spPr>
        <p:txBody>
          <a:bodyPr wrap="none" rtlCol="0">
            <a:spAutoFit/>
          </a:bodyPr>
          <a:lstStyle/>
          <a:p>
            <a:r>
              <a:rPr lang="en-US" dirty="0"/>
              <a:t>{X(1) , X(2),…,X(</a:t>
            </a:r>
            <a:r>
              <a:rPr lang="en-US" dirty="0">
                <a:solidFill>
                  <a:srgbClr val="FF0000"/>
                </a:solidFill>
              </a:rPr>
              <a:t>n</a:t>
            </a:r>
            <a:r>
              <a:rPr lang="en-US" dirty="0"/>
              <a:t>)}</a:t>
            </a:r>
            <a:r>
              <a:rPr lang="en-US" baseline="-25000" dirty="0"/>
              <a:t>t</a:t>
            </a:r>
          </a:p>
        </p:txBody>
      </p:sp>
      <p:sp>
        <p:nvSpPr>
          <p:cNvPr id="30" name="TextBox 29"/>
          <p:cNvSpPr txBox="1"/>
          <p:nvPr/>
        </p:nvSpPr>
        <p:spPr>
          <a:xfrm>
            <a:off x="5515335" y="5233868"/>
            <a:ext cx="2293513" cy="369332"/>
          </a:xfrm>
          <a:prstGeom prst="rect">
            <a:avLst/>
          </a:prstGeom>
          <a:noFill/>
        </p:spPr>
        <p:txBody>
          <a:bodyPr wrap="none" rtlCol="0">
            <a:spAutoFit/>
          </a:bodyPr>
          <a:lstStyle/>
          <a:p>
            <a:r>
              <a:rPr lang="en-US" dirty="0"/>
              <a:t>LSTM Layer 1, m</a:t>
            </a:r>
            <a:r>
              <a:rPr lang="en-US" baseline="-25000" dirty="0"/>
              <a:t>1</a:t>
            </a:r>
            <a:r>
              <a:rPr lang="en-US" dirty="0"/>
              <a:t> cells</a:t>
            </a:r>
          </a:p>
        </p:txBody>
      </p:sp>
      <p:sp>
        <p:nvSpPr>
          <p:cNvPr id="32" name="TextBox 31"/>
          <p:cNvSpPr txBox="1"/>
          <p:nvPr/>
        </p:nvSpPr>
        <p:spPr>
          <a:xfrm>
            <a:off x="5553435" y="2966959"/>
            <a:ext cx="2441181" cy="369332"/>
          </a:xfrm>
          <a:prstGeom prst="rect">
            <a:avLst/>
          </a:prstGeom>
          <a:noFill/>
        </p:spPr>
        <p:txBody>
          <a:bodyPr wrap="none" rtlCol="0">
            <a:spAutoFit/>
          </a:bodyPr>
          <a:lstStyle/>
          <a:p>
            <a:r>
              <a:rPr lang="en-US" dirty="0"/>
              <a:t>LSTM Layer</a:t>
            </a:r>
            <a:r>
              <a:rPr lang="en-US" dirty="0">
                <a:solidFill>
                  <a:srgbClr val="00B0F0"/>
                </a:solidFill>
              </a:rPr>
              <a:t> M</a:t>
            </a:r>
            <a:r>
              <a:rPr lang="en-US" dirty="0"/>
              <a:t>, </a:t>
            </a:r>
            <a:r>
              <a:rPr lang="en-US" dirty="0" err="1"/>
              <a:t>m</a:t>
            </a:r>
            <a:r>
              <a:rPr lang="en-US" baseline="-25000" dirty="0" err="1"/>
              <a:t>M</a:t>
            </a:r>
            <a:r>
              <a:rPr lang="en-US" baseline="-25000" dirty="0"/>
              <a:t> </a:t>
            </a:r>
            <a:r>
              <a:rPr lang="en-US" dirty="0"/>
              <a:t>cells</a:t>
            </a:r>
          </a:p>
        </p:txBody>
      </p:sp>
      <p:cxnSp>
        <p:nvCxnSpPr>
          <p:cNvPr id="33" name="Straight Arrow Connector 32"/>
          <p:cNvCxnSpPr/>
          <p:nvPr/>
        </p:nvCxnSpPr>
        <p:spPr>
          <a:xfrm flipV="1">
            <a:off x="6387247" y="2433777"/>
            <a:ext cx="0" cy="304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025493" y="1101099"/>
            <a:ext cx="3176126" cy="369332"/>
          </a:xfrm>
          <a:prstGeom prst="rect">
            <a:avLst/>
          </a:prstGeom>
          <a:noFill/>
        </p:spPr>
        <p:txBody>
          <a:bodyPr wrap="none" rtlCol="0">
            <a:spAutoFit/>
          </a:bodyPr>
          <a:lstStyle/>
          <a:p>
            <a:r>
              <a:rPr lang="en-US" dirty="0"/>
              <a:t>Real Output (</a:t>
            </a:r>
            <a:r>
              <a:rPr lang="en-US" dirty="0">
                <a:solidFill>
                  <a:srgbClr val="00B050"/>
                </a:solidFill>
              </a:rPr>
              <a:t>y</a:t>
            </a:r>
            <a:r>
              <a:rPr lang="en-US" dirty="0"/>
              <a:t>) output neurons </a:t>
            </a:r>
          </a:p>
        </p:txBody>
      </p:sp>
      <p:sp>
        <p:nvSpPr>
          <p:cNvPr id="36" name="Rectangle 35"/>
          <p:cNvSpPr/>
          <p:nvPr/>
        </p:nvSpPr>
        <p:spPr>
          <a:xfrm>
            <a:off x="5299657" y="4044295"/>
            <a:ext cx="2590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448300" y="4237079"/>
            <a:ext cx="2293513" cy="369332"/>
          </a:xfrm>
          <a:prstGeom prst="rect">
            <a:avLst/>
          </a:prstGeom>
          <a:noFill/>
        </p:spPr>
        <p:txBody>
          <a:bodyPr wrap="none" rtlCol="0">
            <a:spAutoFit/>
          </a:bodyPr>
          <a:lstStyle/>
          <a:p>
            <a:r>
              <a:rPr lang="en-US" dirty="0"/>
              <a:t>LSTM Layer 2, m</a:t>
            </a:r>
            <a:r>
              <a:rPr lang="en-US" baseline="-25000" dirty="0"/>
              <a:t>2</a:t>
            </a:r>
            <a:r>
              <a:rPr lang="en-US" dirty="0"/>
              <a:t> cells</a:t>
            </a:r>
          </a:p>
        </p:txBody>
      </p:sp>
      <p:sp>
        <p:nvSpPr>
          <p:cNvPr id="38" name="Oval 37"/>
          <p:cNvSpPr/>
          <p:nvPr/>
        </p:nvSpPr>
        <p:spPr>
          <a:xfrm>
            <a:off x="6432455" y="3550643"/>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451505" y="3703628"/>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432455" y="3873639"/>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167169" y="1849094"/>
            <a:ext cx="2785056" cy="649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294439" y="1880090"/>
            <a:ext cx="2950448" cy="923330"/>
          </a:xfrm>
          <a:prstGeom prst="rect">
            <a:avLst/>
          </a:prstGeom>
          <a:noFill/>
        </p:spPr>
        <p:txBody>
          <a:bodyPr wrap="square" rtlCol="0">
            <a:spAutoFit/>
          </a:bodyPr>
          <a:lstStyle/>
          <a:p>
            <a:r>
              <a:rPr lang="en-US" dirty="0"/>
              <a:t>Output activation function,  e.g. sigmoid(</a:t>
            </a:r>
            <a:r>
              <a:rPr lang="en-US" dirty="0">
                <a:sym typeface="Symbol" panose="05050102010706020507" pitchFamily="18" charset="2"/>
              </a:rPr>
              <a:t>) or </a:t>
            </a:r>
            <a:r>
              <a:rPr lang="en-US" dirty="0" err="1">
                <a:sym typeface="Symbol" panose="05050102010706020507" pitchFamily="18" charset="2"/>
              </a:rPr>
              <a:t>softmax</a:t>
            </a:r>
            <a:endParaRPr lang="en-US" dirty="0"/>
          </a:p>
          <a:p>
            <a:endParaRPr lang="en-US" dirty="0"/>
          </a:p>
        </p:txBody>
      </p:sp>
      <p:cxnSp>
        <p:nvCxnSpPr>
          <p:cNvPr id="44" name="Straight Arrow Connector 43"/>
          <p:cNvCxnSpPr/>
          <p:nvPr/>
        </p:nvCxnSpPr>
        <p:spPr>
          <a:xfrm flipV="1">
            <a:off x="6432455" y="1465057"/>
            <a:ext cx="0" cy="3501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6489606" y="4820484"/>
            <a:ext cx="0" cy="2460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534679" y="4734411"/>
            <a:ext cx="88246" cy="369332"/>
          </a:xfrm>
          <a:prstGeom prst="rect">
            <a:avLst/>
          </a:prstGeom>
          <a:noFill/>
        </p:spPr>
        <p:txBody>
          <a:bodyPr wrap="square" rtlCol="0">
            <a:spAutoFit/>
          </a:bodyPr>
          <a:lstStyle/>
          <a:p>
            <a:r>
              <a:rPr lang="en-US" dirty="0"/>
              <a:t>h</a:t>
            </a:r>
          </a:p>
        </p:txBody>
      </p:sp>
      <p:sp>
        <p:nvSpPr>
          <p:cNvPr id="48" name="TextBox 47"/>
          <p:cNvSpPr txBox="1"/>
          <p:nvPr/>
        </p:nvSpPr>
        <p:spPr>
          <a:xfrm>
            <a:off x="6569433" y="3687952"/>
            <a:ext cx="88246" cy="369332"/>
          </a:xfrm>
          <a:prstGeom prst="rect">
            <a:avLst/>
          </a:prstGeom>
          <a:noFill/>
        </p:spPr>
        <p:txBody>
          <a:bodyPr wrap="square" rtlCol="0">
            <a:spAutoFit/>
          </a:bodyPr>
          <a:lstStyle/>
          <a:p>
            <a:r>
              <a:rPr lang="en-US" dirty="0"/>
              <a:t>h</a:t>
            </a:r>
          </a:p>
        </p:txBody>
      </p:sp>
      <p:sp>
        <p:nvSpPr>
          <p:cNvPr id="49" name="TextBox 48"/>
          <p:cNvSpPr txBox="1"/>
          <p:nvPr/>
        </p:nvSpPr>
        <p:spPr>
          <a:xfrm>
            <a:off x="6505175" y="2467502"/>
            <a:ext cx="88246" cy="369332"/>
          </a:xfrm>
          <a:prstGeom prst="rect">
            <a:avLst/>
          </a:prstGeom>
          <a:noFill/>
        </p:spPr>
        <p:txBody>
          <a:bodyPr wrap="square" rtlCol="0">
            <a:spAutoFit/>
          </a:bodyPr>
          <a:lstStyle/>
          <a:p>
            <a:r>
              <a:rPr lang="en-US" dirty="0"/>
              <a:t>h</a:t>
            </a:r>
          </a:p>
        </p:txBody>
      </p:sp>
      <p:sp>
        <p:nvSpPr>
          <p:cNvPr id="50" name="TextBox 49"/>
          <p:cNvSpPr txBox="1"/>
          <p:nvPr/>
        </p:nvSpPr>
        <p:spPr>
          <a:xfrm>
            <a:off x="8134710" y="5313200"/>
            <a:ext cx="797013" cy="369332"/>
          </a:xfrm>
          <a:prstGeom prst="rect">
            <a:avLst/>
          </a:prstGeom>
          <a:noFill/>
        </p:spPr>
        <p:txBody>
          <a:bodyPr wrap="none" rtlCol="0">
            <a:spAutoFit/>
          </a:bodyPr>
          <a:lstStyle/>
          <a:p>
            <a:r>
              <a:rPr lang="en-US" dirty="0">
                <a:sym typeface="Wingdings" panose="05000000000000000000" pitchFamily="2" charset="2"/>
              </a:rPr>
              <a:t>tt+1</a:t>
            </a:r>
            <a:endParaRPr lang="en-US" dirty="0"/>
          </a:p>
        </p:txBody>
      </p:sp>
      <p:sp>
        <p:nvSpPr>
          <p:cNvPr id="6" name="Freeform 5"/>
          <p:cNvSpPr/>
          <p:nvPr/>
        </p:nvSpPr>
        <p:spPr>
          <a:xfrm>
            <a:off x="5003874" y="5514975"/>
            <a:ext cx="3054056" cy="171645"/>
          </a:xfrm>
          <a:custGeom>
            <a:avLst/>
            <a:gdLst>
              <a:gd name="connsiteX0" fmla="*/ 2911401 w 3054056"/>
              <a:gd name="connsiteY0" fmla="*/ 9525 h 171645"/>
              <a:gd name="connsiteX1" fmla="*/ 3044751 w 3054056"/>
              <a:gd name="connsiteY1" fmla="*/ 47625 h 171645"/>
              <a:gd name="connsiteX2" fmla="*/ 2682801 w 3054056"/>
              <a:gd name="connsiteY2" fmla="*/ 133350 h 171645"/>
              <a:gd name="connsiteX3" fmla="*/ 1092126 w 3054056"/>
              <a:gd name="connsiteY3" fmla="*/ 171450 h 171645"/>
              <a:gd name="connsiteX4" fmla="*/ 101526 w 3054056"/>
              <a:gd name="connsiteY4" fmla="*/ 142875 h 171645"/>
              <a:gd name="connsiteX5" fmla="*/ 53901 w 3054056"/>
              <a:gd name="connsiteY5" fmla="*/ 38100 h 171645"/>
              <a:gd name="connsiteX6" fmla="*/ 292026 w 3054056"/>
              <a:gd name="connsiteY6" fmla="*/ 0 h 17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4056" h="171645">
                <a:moveTo>
                  <a:pt x="2911401" y="9525"/>
                </a:moveTo>
                <a:cubicBezTo>
                  <a:pt x="2997126" y="18256"/>
                  <a:pt x="3082851" y="26988"/>
                  <a:pt x="3044751" y="47625"/>
                </a:cubicBezTo>
                <a:cubicBezTo>
                  <a:pt x="3006651" y="68262"/>
                  <a:pt x="3008239" y="112713"/>
                  <a:pt x="2682801" y="133350"/>
                </a:cubicBezTo>
                <a:cubicBezTo>
                  <a:pt x="2357363" y="153988"/>
                  <a:pt x="1522338" y="169863"/>
                  <a:pt x="1092126" y="171450"/>
                </a:cubicBezTo>
                <a:cubicBezTo>
                  <a:pt x="661914" y="173037"/>
                  <a:pt x="274563" y="165100"/>
                  <a:pt x="101526" y="142875"/>
                </a:cubicBezTo>
                <a:cubicBezTo>
                  <a:pt x="-71512" y="120650"/>
                  <a:pt x="22151" y="61912"/>
                  <a:pt x="53901" y="38100"/>
                </a:cubicBezTo>
                <a:cubicBezTo>
                  <a:pt x="85651" y="14288"/>
                  <a:pt x="188838" y="7144"/>
                  <a:pt x="292026" y="0"/>
                </a:cubicBezTo>
              </a:path>
            </a:pathLst>
          </a:custGeom>
          <a:noFill/>
          <a:ln>
            <a:headEnd w="med" len="lg"/>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4997197" y="4524011"/>
            <a:ext cx="3054056" cy="171645"/>
          </a:xfrm>
          <a:custGeom>
            <a:avLst/>
            <a:gdLst>
              <a:gd name="connsiteX0" fmla="*/ 2911401 w 3054056"/>
              <a:gd name="connsiteY0" fmla="*/ 9525 h 171645"/>
              <a:gd name="connsiteX1" fmla="*/ 3044751 w 3054056"/>
              <a:gd name="connsiteY1" fmla="*/ 47625 h 171645"/>
              <a:gd name="connsiteX2" fmla="*/ 2682801 w 3054056"/>
              <a:gd name="connsiteY2" fmla="*/ 133350 h 171645"/>
              <a:gd name="connsiteX3" fmla="*/ 1092126 w 3054056"/>
              <a:gd name="connsiteY3" fmla="*/ 171450 h 171645"/>
              <a:gd name="connsiteX4" fmla="*/ 101526 w 3054056"/>
              <a:gd name="connsiteY4" fmla="*/ 142875 h 171645"/>
              <a:gd name="connsiteX5" fmla="*/ 53901 w 3054056"/>
              <a:gd name="connsiteY5" fmla="*/ 38100 h 171645"/>
              <a:gd name="connsiteX6" fmla="*/ 292026 w 3054056"/>
              <a:gd name="connsiteY6" fmla="*/ 0 h 17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4056" h="171645">
                <a:moveTo>
                  <a:pt x="2911401" y="9525"/>
                </a:moveTo>
                <a:cubicBezTo>
                  <a:pt x="2997126" y="18256"/>
                  <a:pt x="3082851" y="26988"/>
                  <a:pt x="3044751" y="47625"/>
                </a:cubicBezTo>
                <a:cubicBezTo>
                  <a:pt x="3006651" y="68262"/>
                  <a:pt x="3008239" y="112713"/>
                  <a:pt x="2682801" y="133350"/>
                </a:cubicBezTo>
                <a:cubicBezTo>
                  <a:pt x="2357363" y="153988"/>
                  <a:pt x="1522338" y="169863"/>
                  <a:pt x="1092126" y="171450"/>
                </a:cubicBezTo>
                <a:cubicBezTo>
                  <a:pt x="661914" y="173037"/>
                  <a:pt x="274563" y="165100"/>
                  <a:pt x="101526" y="142875"/>
                </a:cubicBezTo>
                <a:cubicBezTo>
                  <a:pt x="-71512" y="120650"/>
                  <a:pt x="22151" y="61912"/>
                  <a:pt x="53901" y="38100"/>
                </a:cubicBezTo>
                <a:cubicBezTo>
                  <a:pt x="85651" y="14288"/>
                  <a:pt x="188838" y="7144"/>
                  <a:pt x="292026" y="0"/>
                </a:cubicBezTo>
              </a:path>
            </a:pathLst>
          </a:custGeom>
          <a:noFill/>
          <a:ln>
            <a:headEnd w="med" len="lg"/>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4997197" y="3218453"/>
            <a:ext cx="3054056" cy="171645"/>
          </a:xfrm>
          <a:custGeom>
            <a:avLst/>
            <a:gdLst>
              <a:gd name="connsiteX0" fmla="*/ 2911401 w 3054056"/>
              <a:gd name="connsiteY0" fmla="*/ 9525 h 171645"/>
              <a:gd name="connsiteX1" fmla="*/ 3044751 w 3054056"/>
              <a:gd name="connsiteY1" fmla="*/ 47625 h 171645"/>
              <a:gd name="connsiteX2" fmla="*/ 2682801 w 3054056"/>
              <a:gd name="connsiteY2" fmla="*/ 133350 h 171645"/>
              <a:gd name="connsiteX3" fmla="*/ 1092126 w 3054056"/>
              <a:gd name="connsiteY3" fmla="*/ 171450 h 171645"/>
              <a:gd name="connsiteX4" fmla="*/ 101526 w 3054056"/>
              <a:gd name="connsiteY4" fmla="*/ 142875 h 171645"/>
              <a:gd name="connsiteX5" fmla="*/ 53901 w 3054056"/>
              <a:gd name="connsiteY5" fmla="*/ 38100 h 171645"/>
              <a:gd name="connsiteX6" fmla="*/ 292026 w 3054056"/>
              <a:gd name="connsiteY6" fmla="*/ 0 h 17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4056" h="171645">
                <a:moveTo>
                  <a:pt x="2911401" y="9525"/>
                </a:moveTo>
                <a:cubicBezTo>
                  <a:pt x="2997126" y="18256"/>
                  <a:pt x="3082851" y="26988"/>
                  <a:pt x="3044751" y="47625"/>
                </a:cubicBezTo>
                <a:cubicBezTo>
                  <a:pt x="3006651" y="68262"/>
                  <a:pt x="3008239" y="112713"/>
                  <a:pt x="2682801" y="133350"/>
                </a:cubicBezTo>
                <a:cubicBezTo>
                  <a:pt x="2357363" y="153988"/>
                  <a:pt x="1522338" y="169863"/>
                  <a:pt x="1092126" y="171450"/>
                </a:cubicBezTo>
                <a:cubicBezTo>
                  <a:pt x="661914" y="173037"/>
                  <a:pt x="274563" y="165100"/>
                  <a:pt x="101526" y="142875"/>
                </a:cubicBezTo>
                <a:cubicBezTo>
                  <a:pt x="-71512" y="120650"/>
                  <a:pt x="22151" y="61912"/>
                  <a:pt x="53901" y="38100"/>
                </a:cubicBezTo>
                <a:cubicBezTo>
                  <a:pt x="85651" y="14288"/>
                  <a:pt x="188838" y="7144"/>
                  <a:pt x="292026" y="0"/>
                </a:cubicBezTo>
              </a:path>
            </a:pathLst>
          </a:custGeom>
          <a:noFill/>
          <a:ln>
            <a:headEnd w="med" len="lg"/>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624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LSTM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0426" y="1223572"/>
            <a:ext cx="1573867" cy="12237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945" y="119569"/>
            <a:ext cx="6988334" cy="1119395"/>
          </a:xfrm>
        </p:spPr>
        <p:txBody>
          <a:bodyPr>
            <a:noAutofit/>
          </a:bodyPr>
          <a:lstStyle/>
          <a:p>
            <a:r>
              <a:rPr lang="en-US" sz="3200" dirty="0"/>
              <a:t>Recall : From input to layer 1</a:t>
            </a:r>
          </a:p>
        </p:txBody>
      </p:sp>
      <p:sp>
        <p:nvSpPr>
          <p:cNvPr id="3" name="Content Placeholder 2"/>
          <p:cNvSpPr>
            <a:spLocks noGrp="1"/>
          </p:cNvSpPr>
          <p:nvPr>
            <p:ph idx="1"/>
          </p:nvPr>
        </p:nvSpPr>
        <p:spPr>
          <a:xfrm>
            <a:off x="616059" y="1120520"/>
            <a:ext cx="7848600" cy="4654629"/>
          </a:xfrm>
        </p:spPr>
        <p:txBody>
          <a:bodyPr/>
          <a:lstStyle/>
          <a:p>
            <a:pPr marL="0" indent="0">
              <a:buNone/>
            </a:pPr>
            <a:r>
              <a:rPr lang="en-US" dirty="0"/>
              <a:t> </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65</a:t>
            </a:fld>
            <a:endParaRPr lang="en-US"/>
          </a:p>
        </p:txBody>
      </p:sp>
      <p:sp>
        <p:nvSpPr>
          <p:cNvPr id="35" name="TextBox 34"/>
          <p:cNvSpPr txBox="1"/>
          <p:nvPr/>
        </p:nvSpPr>
        <p:spPr>
          <a:xfrm>
            <a:off x="458216" y="6511282"/>
            <a:ext cx="8164286" cy="369332"/>
          </a:xfrm>
          <a:prstGeom prst="rect">
            <a:avLst/>
          </a:prstGeom>
          <a:noFill/>
        </p:spPr>
        <p:txBody>
          <a:bodyPr wrap="none" rtlCol="0">
            <a:spAutoFit/>
          </a:bodyPr>
          <a:lstStyle/>
          <a:p>
            <a:r>
              <a:rPr lang="en-US" dirty="0">
                <a:hlinkClick r:id="rId3"/>
              </a:rPr>
              <a:t>https://towardsdatascience.com/implementation-of-rnn-lstm-and-gru-a4250bf6c090</a:t>
            </a:r>
            <a:endParaRPr lang="en-US" dirty="0"/>
          </a:p>
        </p:txBody>
      </p:sp>
      <p:sp>
        <p:nvSpPr>
          <p:cNvPr id="8" name="Rounded Rectangle 7"/>
          <p:cNvSpPr/>
          <p:nvPr/>
        </p:nvSpPr>
        <p:spPr>
          <a:xfrm>
            <a:off x="2789133" y="2948158"/>
            <a:ext cx="3886200" cy="8560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817708" y="4186109"/>
            <a:ext cx="3886200" cy="8652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2817708" y="1528524"/>
            <a:ext cx="3886200" cy="7710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407157" y="4311288"/>
            <a:ext cx="867545" cy="461665"/>
          </a:xfrm>
          <a:prstGeom prst="rect">
            <a:avLst/>
          </a:prstGeom>
          <a:noFill/>
        </p:spPr>
        <p:txBody>
          <a:bodyPr wrap="none" rtlCol="0">
            <a:spAutoFit/>
          </a:bodyPr>
          <a:lstStyle/>
          <a:p>
            <a:r>
              <a:rPr lang="en-US" sz="2400" dirty="0"/>
              <a:t>Cell 1</a:t>
            </a:r>
          </a:p>
        </p:txBody>
      </p:sp>
      <p:sp>
        <p:nvSpPr>
          <p:cNvPr id="16" name="Rectangle 15"/>
          <p:cNvSpPr/>
          <p:nvPr/>
        </p:nvSpPr>
        <p:spPr>
          <a:xfrm>
            <a:off x="4543531" y="3056521"/>
            <a:ext cx="867545" cy="461665"/>
          </a:xfrm>
          <a:prstGeom prst="rect">
            <a:avLst/>
          </a:prstGeom>
        </p:spPr>
        <p:txBody>
          <a:bodyPr wrap="none">
            <a:spAutoFit/>
          </a:bodyPr>
          <a:lstStyle/>
          <a:p>
            <a:r>
              <a:rPr lang="en-US" sz="2400" dirty="0"/>
              <a:t>Cell 2</a:t>
            </a:r>
          </a:p>
        </p:txBody>
      </p:sp>
      <p:sp>
        <p:nvSpPr>
          <p:cNvPr id="36" name="Rectangle 35"/>
          <p:cNvSpPr/>
          <p:nvPr/>
        </p:nvSpPr>
        <p:spPr>
          <a:xfrm>
            <a:off x="2831341" y="1600068"/>
            <a:ext cx="1027845" cy="461665"/>
          </a:xfrm>
          <a:prstGeom prst="rect">
            <a:avLst/>
          </a:prstGeom>
        </p:spPr>
        <p:txBody>
          <a:bodyPr wrap="none">
            <a:spAutoFit/>
          </a:bodyPr>
          <a:lstStyle/>
          <a:p>
            <a:r>
              <a:rPr lang="en-US" sz="2400" dirty="0"/>
              <a:t>Cell m</a:t>
            </a:r>
            <a:r>
              <a:rPr lang="en-US" sz="2400" baseline="-25000" dirty="0"/>
              <a:t>i</a:t>
            </a:r>
          </a:p>
        </p:txBody>
      </p:sp>
      <p:sp>
        <p:nvSpPr>
          <p:cNvPr id="37" name="Oval 36"/>
          <p:cNvSpPr/>
          <p:nvPr/>
        </p:nvSpPr>
        <p:spPr>
          <a:xfrm>
            <a:off x="4844445" y="2429915"/>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007041" y="2578155"/>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69908" y="1291848"/>
            <a:ext cx="6173693" cy="4348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a:off x="6268737" y="2101900"/>
            <a:ext cx="726542" cy="6301"/>
          </a:xfrm>
          <a:prstGeom prst="straightConnector1">
            <a:avLst/>
          </a:prstGeom>
          <a:ln w="22225" cmpd="sng">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628363" y="4670964"/>
            <a:ext cx="813877" cy="400110"/>
          </a:xfrm>
          <a:prstGeom prst="rect">
            <a:avLst/>
          </a:prstGeom>
          <a:noFill/>
        </p:spPr>
        <p:txBody>
          <a:bodyPr wrap="none" rtlCol="0">
            <a:spAutoFit/>
          </a:bodyPr>
          <a:lstStyle/>
          <a:p>
            <a:r>
              <a:rPr lang="en-US" sz="2000" dirty="0" err="1"/>
              <a:t>h</a:t>
            </a:r>
            <a:r>
              <a:rPr lang="en-US" sz="2000" baseline="-25000" dirty="0" err="1"/>
              <a:t>t</a:t>
            </a:r>
            <a:r>
              <a:rPr lang="en-US" sz="2000" dirty="0"/>
              <a:t>(1,i)</a:t>
            </a:r>
          </a:p>
        </p:txBody>
      </p:sp>
      <p:sp>
        <p:nvSpPr>
          <p:cNvPr id="54" name="TextBox 53"/>
          <p:cNvSpPr txBox="1"/>
          <p:nvPr/>
        </p:nvSpPr>
        <p:spPr>
          <a:xfrm>
            <a:off x="5624924" y="3396035"/>
            <a:ext cx="813877" cy="677108"/>
          </a:xfrm>
          <a:prstGeom prst="rect">
            <a:avLst/>
          </a:prstGeom>
          <a:noFill/>
        </p:spPr>
        <p:txBody>
          <a:bodyPr wrap="none" rtlCol="0">
            <a:spAutoFit/>
          </a:bodyPr>
          <a:lstStyle/>
          <a:p>
            <a:r>
              <a:rPr lang="en-US" sz="2000" dirty="0" err="1"/>
              <a:t>h</a:t>
            </a:r>
            <a:r>
              <a:rPr lang="en-US" sz="2000" baseline="-25000" dirty="0" err="1"/>
              <a:t>t</a:t>
            </a:r>
            <a:r>
              <a:rPr lang="en-US" sz="2000" dirty="0"/>
              <a:t>(2,i)</a:t>
            </a:r>
          </a:p>
          <a:p>
            <a:endParaRPr lang="en-US" dirty="0"/>
          </a:p>
        </p:txBody>
      </p:sp>
      <p:sp>
        <p:nvSpPr>
          <p:cNvPr id="55" name="TextBox 54"/>
          <p:cNvSpPr txBox="1"/>
          <p:nvPr/>
        </p:nvSpPr>
        <p:spPr>
          <a:xfrm>
            <a:off x="5490769" y="1916142"/>
            <a:ext cx="927690" cy="400110"/>
          </a:xfrm>
          <a:prstGeom prst="rect">
            <a:avLst/>
          </a:prstGeom>
          <a:noFill/>
        </p:spPr>
        <p:txBody>
          <a:bodyPr wrap="none" rtlCol="0">
            <a:spAutoFit/>
          </a:bodyPr>
          <a:lstStyle/>
          <a:p>
            <a:r>
              <a:rPr lang="en-US" sz="2000" dirty="0" err="1"/>
              <a:t>h</a:t>
            </a:r>
            <a:r>
              <a:rPr lang="en-US" sz="2000" baseline="-25000" dirty="0" err="1"/>
              <a:t>t</a:t>
            </a:r>
            <a:r>
              <a:rPr lang="en-US" sz="2000" dirty="0"/>
              <a:t>(</a:t>
            </a:r>
            <a:r>
              <a:rPr lang="en-US" sz="2000" dirty="0" err="1"/>
              <a:t>m</a:t>
            </a:r>
            <a:r>
              <a:rPr lang="en-US" sz="2000" baseline="-25000" dirty="0" err="1"/>
              <a:t>i</a:t>
            </a:r>
            <a:r>
              <a:rPr lang="en-US" sz="2000" dirty="0" err="1"/>
              <a:t>,i</a:t>
            </a:r>
            <a:r>
              <a:rPr lang="en-US" sz="2000" dirty="0"/>
              <a:t>)</a:t>
            </a:r>
          </a:p>
        </p:txBody>
      </p:sp>
      <p:cxnSp>
        <p:nvCxnSpPr>
          <p:cNvPr id="59" name="Straight Arrow Connector 58"/>
          <p:cNvCxnSpPr/>
          <p:nvPr/>
        </p:nvCxnSpPr>
        <p:spPr>
          <a:xfrm flipH="1" flipV="1">
            <a:off x="4325660" y="2307478"/>
            <a:ext cx="2601" cy="1504654"/>
          </a:xfrm>
          <a:prstGeom prst="straightConnector1">
            <a:avLst/>
          </a:prstGeom>
          <a:ln w="63500" cmpd="db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4323114" y="3788801"/>
            <a:ext cx="2382" cy="1218273"/>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5166350" y="2771569"/>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802865" y="5727401"/>
            <a:ext cx="6275372" cy="400110"/>
          </a:xfrm>
          <a:prstGeom prst="rect">
            <a:avLst/>
          </a:prstGeom>
          <a:noFill/>
        </p:spPr>
        <p:txBody>
          <a:bodyPr wrap="none" rtlCol="0">
            <a:spAutoFit/>
          </a:bodyPr>
          <a:lstStyle/>
          <a:p>
            <a:r>
              <a:rPr lang="en-US" sz="2000" dirty="0"/>
              <a:t>If this is the first layer Inputs {x</a:t>
            </a:r>
            <a:r>
              <a:rPr lang="en-US" sz="2000" baseline="-25000" dirty="0"/>
              <a:t>1</a:t>
            </a:r>
            <a:r>
              <a:rPr lang="en-US" sz="2000" dirty="0"/>
              <a:t>,x</a:t>
            </a:r>
            <a:r>
              <a:rPr lang="en-US" sz="2000" baseline="-25000" dirty="0"/>
              <a:t>2</a:t>
            </a:r>
            <a:r>
              <a:rPr lang="en-US" sz="2000" dirty="0"/>
              <a:t>,…,</a:t>
            </a:r>
            <a:r>
              <a:rPr lang="en-US" sz="2000" dirty="0" err="1"/>
              <a:t>x</a:t>
            </a:r>
            <a:r>
              <a:rPr lang="en-US" sz="2000" baseline="-25000" dirty="0" err="1"/>
              <a:t>n</a:t>
            </a:r>
            <a:r>
              <a:rPr lang="en-US" sz="2000" dirty="0"/>
              <a:t>}</a:t>
            </a:r>
            <a:r>
              <a:rPr lang="en-US" sz="2000" baseline="-25000" dirty="0"/>
              <a:t>t, </a:t>
            </a:r>
            <a:r>
              <a:rPr lang="en-US" sz="2000" dirty="0"/>
              <a:t>, input has n bits</a:t>
            </a:r>
          </a:p>
        </p:txBody>
      </p:sp>
      <p:cxnSp>
        <p:nvCxnSpPr>
          <p:cNvPr id="72" name="Straight Arrow Connector 71"/>
          <p:cNvCxnSpPr/>
          <p:nvPr/>
        </p:nvCxnSpPr>
        <p:spPr>
          <a:xfrm flipV="1">
            <a:off x="4341242" y="5031282"/>
            <a:ext cx="0" cy="717475"/>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781982" y="1468265"/>
            <a:ext cx="960519" cy="400110"/>
          </a:xfrm>
          <a:prstGeom prst="rect">
            <a:avLst/>
          </a:prstGeom>
          <a:noFill/>
        </p:spPr>
        <p:txBody>
          <a:bodyPr wrap="none" rtlCol="0">
            <a:spAutoFit/>
          </a:bodyPr>
          <a:lstStyle/>
          <a:p>
            <a:r>
              <a:rPr lang="en-US" sz="2000" dirty="0"/>
              <a:t>C</a:t>
            </a:r>
            <a:r>
              <a:rPr lang="en-US" sz="2000" baseline="-25000" dirty="0"/>
              <a:t>t</a:t>
            </a:r>
            <a:r>
              <a:rPr lang="en-US" sz="2000" dirty="0"/>
              <a:t> (</a:t>
            </a:r>
            <a:r>
              <a:rPr lang="en-US" sz="2000" dirty="0" err="1"/>
              <a:t>m</a:t>
            </a:r>
            <a:r>
              <a:rPr lang="en-US" sz="2000" baseline="-25000" dirty="0" err="1"/>
              <a:t>i</a:t>
            </a:r>
            <a:r>
              <a:rPr lang="en-US" sz="2000" dirty="0" err="1"/>
              <a:t>,i</a:t>
            </a:r>
            <a:r>
              <a:rPr lang="en-US" sz="2000" dirty="0"/>
              <a:t>)</a:t>
            </a:r>
          </a:p>
        </p:txBody>
      </p:sp>
      <p:sp>
        <p:nvSpPr>
          <p:cNvPr id="76" name="TextBox 75"/>
          <p:cNvSpPr txBox="1"/>
          <p:nvPr/>
        </p:nvSpPr>
        <p:spPr>
          <a:xfrm>
            <a:off x="5857201" y="2952615"/>
            <a:ext cx="846707" cy="400110"/>
          </a:xfrm>
          <a:prstGeom prst="rect">
            <a:avLst/>
          </a:prstGeom>
          <a:noFill/>
        </p:spPr>
        <p:txBody>
          <a:bodyPr wrap="none" rtlCol="0">
            <a:spAutoFit/>
          </a:bodyPr>
          <a:lstStyle/>
          <a:p>
            <a:r>
              <a:rPr lang="en-US" sz="2000" dirty="0"/>
              <a:t>C</a:t>
            </a:r>
            <a:r>
              <a:rPr lang="en-US" sz="2000" baseline="-25000" dirty="0"/>
              <a:t>t</a:t>
            </a:r>
            <a:r>
              <a:rPr lang="en-US" sz="2000" dirty="0"/>
              <a:t> (2,i)</a:t>
            </a:r>
          </a:p>
        </p:txBody>
      </p:sp>
      <p:sp>
        <p:nvSpPr>
          <p:cNvPr id="77" name="TextBox 76"/>
          <p:cNvSpPr txBox="1"/>
          <p:nvPr/>
        </p:nvSpPr>
        <p:spPr>
          <a:xfrm>
            <a:off x="5903810" y="4133089"/>
            <a:ext cx="838691" cy="400110"/>
          </a:xfrm>
          <a:prstGeom prst="rect">
            <a:avLst/>
          </a:prstGeom>
          <a:noFill/>
        </p:spPr>
        <p:txBody>
          <a:bodyPr wrap="none" rtlCol="0">
            <a:spAutoFit/>
          </a:bodyPr>
          <a:lstStyle/>
          <a:p>
            <a:r>
              <a:rPr lang="en-US" sz="2000" dirty="0"/>
              <a:t>C</a:t>
            </a:r>
            <a:r>
              <a:rPr lang="en-US" sz="2000" baseline="-25000" dirty="0"/>
              <a:t>t</a:t>
            </a:r>
            <a:r>
              <a:rPr lang="en-US" sz="2000" dirty="0"/>
              <a:t> (1,i</a:t>
            </a:r>
            <a:r>
              <a:rPr lang="en-US" dirty="0"/>
              <a:t>)</a:t>
            </a:r>
          </a:p>
        </p:txBody>
      </p:sp>
      <p:cxnSp>
        <p:nvCxnSpPr>
          <p:cNvPr id="83" name="Straight Arrow Connector 82"/>
          <p:cNvCxnSpPr/>
          <p:nvPr/>
        </p:nvCxnSpPr>
        <p:spPr>
          <a:xfrm flipH="1" flipV="1">
            <a:off x="7008932" y="871223"/>
            <a:ext cx="33438" cy="4029749"/>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036973" y="748620"/>
            <a:ext cx="2107027" cy="461665"/>
          </a:xfrm>
          <a:prstGeom prst="rect">
            <a:avLst/>
          </a:prstGeom>
          <a:noFill/>
        </p:spPr>
        <p:txBody>
          <a:bodyPr wrap="square" rtlCol="0">
            <a:spAutoFit/>
          </a:bodyPr>
          <a:lstStyle/>
          <a:p>
            <a:r>
              <a:rPr lang="en-US" sz="2400" dirty="0" err="1"/>
              <a:t>h</a:t>
            </a:r>
            <a:r>
              <a:rPr lang="en-US" sz="2400" baseline="-25000" dirty="0" err="1"/>
              <a:t>t</a:t>
            </a:r>
            <a:r>
              <a:rPr lang="en-US" sz="2400" baseline="-25000" dirty="0"/>
              <a:t> </a:t>
            </a:r>
            <a:r>
              <a:rPr lang="en-US" sz="2400" dirty="0"/>
              <a:t>Next layer</a:t>
            </a:r>
          </a:p>
        </p:txBody>
      </p:sp>
      <p:sp>
        <p:nvSpPr>
          <p:cNvPr id="7" name="TextBox 6"/>
          <p:cNvSpPr txBox="1"/>
          <p:nvPr/>
        </p:nvSpPr>
        <p:spPr>
          <a:xfrm>
            <a:off x="1421425" y="1291247"/>
            <a:ext cx="1042273" cy="400110"/>
          </a:xfrm>
          <a:prstGeom prst="rect">
            <a:avLst/>
          </a:prstGeom>
          <a:noFill/>
        </p:spPr>
        <p:txBody>
          <a:bodyPr wrap="none" rtlCol="0">
            <a:spAutoFit/>
          </a:bodyPr>
          <a:lstStyle/>
          <a:p>
            <a:r>
              <a:rPr lang="en-US" sz="2000" dirty="0"/>
              <a:t>C</a:t>
            </a:r>
            <a:r>
              <a:rPr lang="en-US" sz="2000" baseline="-25000" dirty="0"/>
              <a:t>t-1</a:t>
            </a:r>
            <a:r>
              <a:rPr lang="en-US" sz="2000" dirty="0"/>
              <a:t>(</a:t>
            </a:r>
            <a:r>
              <a:rPr lang="en-US" sz="2000" dirty="0" err="1"/>
              <a:t>m</a:t>
            </a:r>
            <a:r>
              <a:rPr lang="en-US" sz="2000" baseline="-25000" dirty="0" err="1"/>
              <a:t>i</a:t>
            </a:r>
            <a:r>
              <a:rPr lang="en-US" sz="2000" dirty="0" err="1"/>
              <a:t>,i</a:t>
            </a:r>
            <a:r>
              <a:rPr lang="en-US" sz="2000" dirty="0"/>
              <a:t>)</a:t>
            </a:r>
          </a:p>
        </p:txBody>
      </p:sp>
      <p:sp>
        <p:nvSpPr>
          <p:cNvPr id="44" name="TextBox 43"/>
          <p:cNvSpPr txBox="1"/>
          <p:nvPr/>
        </p:nvSpPr>
        <p:spPr>
          <a:xfrm>
            <a:off x="1417970" y="2759465"/>
            <a:ext cx="928459" cy="707886"/>
          </a:xfrm>
          <a:prstGeom prst="rect">
            <a:avLst/>
          </a:prstGeom>
          <a:noFill/>
        </p:spPr>
        <p:txBody>
          <a:bodyPr wrap="none" rtlCol="0">
            <a:spAutoFit/>
          </a:bodyPr>
          <a:lstStyle/>
          <a:p>
            <a:r>
              <a:rPr lang="en-US" sz="2000" dirty="0"/>
              <a:t>C</a:t>
            </a:r>
            <a:r>
              <a:rPr lang="en-US" sz="2000" baseline="-25000" dirty="0"/>
              <a:t>t-1</a:t>
            </a:r>
            <a:r>
              <a:rPr lang="en-US" sz="2000" dirty="0"/>
              <a:t>(2,i)</a:t>
            </a:r>
          </a:p>
          <a:p>
            <a:endParaRPr lang="en-US" sz="2000" dirty="0"/>
          </a:p>
        </p:txBody>
      </p:sp>
      <p:sp>
        <p:nvSpPr>
          <p:cNvPr id="48" name="TextBox 47"/>
          <p:cNvSpPr txBox="1"/>
          <p:nvPr/>
        </p:nvSpPr>
        <p:spPr>
          <a:xfrm>
            <a:off x="1418193" y="3923546"/>
            <a:ext cx="928459" cy="707886"/>
          </a:xfrm>
          <a:prstGeom prst="rect">
            <a:avLst/>
          </a:prstGeom>
          <a:noFill/>
        </p:spPr>
        <p:txBody>
          <a:bodyPr wrap="none" rtlCol="0">
            <a:spAutoFit/>
          </a:bodyPr>
          <a:lstStyle/>
          <a:p>
            <a:r>
              <a:rPr lang="en-US" sz="2000" dirty="0"/>
              <a:t>C</a:t>
            </a:r>
            <a:r>
              <a:rPr lang="en-US" sz="2000" baseline="-25000" dirty="0"/>
              <a:t>t-1</a:t>
            </a:r>
            <a:r>
              <a:rPr lang="en-US" sz="2000" dirty="0"/>
              <a:t>(1,i)</a:t>
            </a:r>
          </a:p>
          <a:p>
            <a:endParaRPr lang="en-US" sz="2000" dirty="0"/>
          </a:p>
        </p:txBody>
      </p:sp>
      <p:sp>
        <p:nvSpPr>
          <p:cNvPr id="49" name="TextBox 48"/>
          <p:cNvSpPr txBox="1"/>
          <p:nvPr/>
        </p:nvSpPr>
        <p:spPr>
          <a:xfrm>
            <a:off x="3173" y="2759465"/>
            <a:ext cx="1076064" cy="1692771"/>
          </a:xfrm>
          <a:prstGeom prst="rect">
            <a:avLst/>
          </a:prstGeom>
          <a:noFill/>
        </p:spPr>
        <p:txBody>
          <a:bodyPr wrap="none" rtlCol="0">
            <a:spAutoFit/>
          </a:bodyPr>
          <a:lstStyle/>
          <a:p>
            <a:r>
              <a:rPr lang="en-US" sz="2000" dirty="0"/>
              <a:t>From</a:t>
            </a:r>
          </a:p>
          <a:p>
            <a:r>
              <a:rPr lang="en-US" sz="2000" dirty="0"/>
              <a:t>Previous</a:t>
            </a:r>
          </a:p>
          <a:p>
            <a:r>
              <a:rPr lang="en-US" sz="2000" dirty="0"/>
              <a:t> cycle</a:t>
            </a:r>
          </a:p>
          <a:p>
            <a:r>
              <a:rPr lang="en-US" sz="2000" dirty="0"/>
              <a:t>C (t-1) </a:t>
            </a:r>
          </a:p>
          <a:p>
            <a:endParaRPr lang="en-US" sz="2000" dirty="0"/>
          </a:p>
        </p:txBody>
      </p:sp>
      <p:cxnSp>
        <p:nvCxnSpPr>
          <p:cNvPr id="66" name="Straight Arrow Connector 65"/>
          <p:cNvCxnSpPr/>
          <p:nvPr/>
        </p:nvCxnSpPr>
        <p:spPr>
          <a:xfrm>
            <a:off x="6354775" y="3614423"/>
            <a:ext cx="661838" cy="14136"/>
          </a:xfrm>
          <a:prstGeom prst="straightConnector1">
            <a:avLst/>
          </a:prstGeom>
          <a:ln w="22225" cmpd="sng">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370079" y="4909670"/>
            <a:ext cx="676739" cy="10684"/>
          </a:xfrm>
          <a:prstGeom prst="straightConnector1">
            <a:avLst/>
          </a:prstGeom>
          <a:ln w="22225" cmpd="sng">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55822" y="4691843"/>
            <a:ext cx="1227267" cy="1015663"/>
          </a:xfrm>
          <a:prstGeom prst="rect">
            <a:avLst/>
          </a:prstGeom>
          <a:noFill/>
        </p:spPr>
        <p:txBody>
          <a:bodyPr wrap="square" rtlCol="0">
            <a:spAutoFit/>
          </a:bodyPr>
          <a:lstStyle/>
          <a:p>
            <a:r>
              <a:rPr lang="en-US" sz="2000" dirty="0"/>
              <a:t>h</a:t>
            </a:r>
            <a:r>
              <a:rPr lang="en-US" sz="2000" baseline="-25000" dirty="0"/>
              <a:t>t-1 </a:t>
            </a:r>
          </a:p>
          <a:p>
            <a:r>
              <a:rPr lang="en-US" sz="2000" dirty="0"/>
              <a:t>Previous time</a:t>
            </a:r>
          </a:p>
        </p:txBody>
      </p:sp>
      <p:sp>
        <p:nvSpPr>
          <p:cNvPr id="50" name="TextBox 49"/>
          <p:cNvSpPr txBox="1"/>
          <p:nvPr/>
        </p:nvSpPr>
        <p:spPr>
          <a:xfrm>
            <a:off x="8104886" y="3071833"/>
            <a:ext cx="1067689" cy="461665"/>
          </a:xfrm>
          <a:prstGeom prst="rect">
            <a:avLst/>
          </a:prstGeom>
          <a:noFill/>
        </p:spPr>
        <p:txBody>
          <a:bodyPr wrap="square" rtlCol="0">
            <a:spAutoFit/>
          </a:bodyPr>
          <a:lstStyle/>
          <a:p>
            <a:r>
              <a:rPr lang="en-US" sz="2400" dirty="0"/>
              <a:t>C (t+1) </a:t>
            </a:r>
          </a:p>
        </p:txBody>
      </p:sp>
      <p:cxnSp>
        <p:nvCxnSpPr>
          <p:cNvPr id="19" name="Straight Arrow Connector 18"/>
          <p:cNvCxnSpPr/>
          <p:nvPr/>
        </p:nvCxnSpPr>
        <p:spPr>
          <a:xfrm>
            <a:off x="6675333" y="1668320"/>
            <a:ext cx="120516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141933" y="3141608"/>
            <a:ext cx="1647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675333" y="4368623"/>
            <a:ext cx="125592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880499" y="1541145"/>
            <a:ext cx="270263" cy="351023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1" name="Straight Arrow Connector 60"/>
          <p:cNvCxnSpPr/>
          <p:nvPr/>
        </p:nvCxnSpPr>
        <p:spPr>
          <a:xfrm>
            <a:off x="6592444" y="3149423"/>
            <a:ext cx="133881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5" name="Right Brace 64"/>
          <p:cNvSpPr/>
          <p:nvPr/>
        </p:nvSpPr>
        <p:spPr>
          <a:xfrm flipH="1">
            <a:off x="931284" y="1468265"/>
            <a:ext cx="289093" cy="320334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Arrow Connector 68"/>
          <p:cNvCxnSpPr/>
          <p:nvPr/>
        </p:nvCxnSpPr>
        <p:spPr>
          <a:xfrm>
            <a:off x="1170508" y="4397938"/>
            <a:ext cx="1647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185122" y="1668320"/>
            <a:ext cx="1647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2789133" y="1668320"/>
            <a:ext cx="14780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498686" y="1660240"/>
            <a:ext cx="29121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3127447" y="2303781"/>
            <a:ext cx="25170" cy="2965551"/>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88" name="Freeform 87"/>
          <p:cNvSpPr/>
          <p:nvPr/>
        </p:nvSpPr>
        <p:spPr>
          <a:xfrm>
            <a:off x="3128734" y="2094665"/>
            <a:ext cx="1093270" cy="210385"/>
          </a:xfrm>
          <a:custGeom>
            <a:avLst/>
            <a:gdLst>
              <a:gd name="connsiteX0" fmla="*/ 0 w 428625"/>
              <a:gd name="connsiteY0" fmla="*/ 161925 h 161925"/>
              <a:gd name="connsiteX1" fmla="*/ 0 w 428625"/>
              <a:gd name="connsiteY1" fmla="*/ 0 h 161925"/>
              <a:gd name="connsiteX2" fmla="*/ 428625 w 428625"/>
              <a:gd name="connsiteY2" fmla="*/ 0 h 161925"/>
            </a:gdLst>
            <a:ahLst/>
            <a:cxnLst>
              <a:cxn ang="0">
                <a:pos x="connsiteX0" y="connsiteY0"/>
              </a:cxn>
              <a:cxn ang="0">
                <a:pos x="connsiteX1" y="connsiteY1"/>
              </a:cxn>
              <a:cxn ang="0">
                <a:pos x="connsiteX2" y="connsiteY2"/>
              </a:cxn>
            </a:cxnLst>
            <a:rect l="l" t="t" r="r" b="b"/>
            <a:pathLst>
              <a:path w="428625" h="161925">
                <a:moveTo>
                  <a:pt x="0" y="161925"/>
                </a:moveTo>
                <a:lnTo>
                  <a:pt x="0" y="0"/>
                </a:lnTo>
                <a:lnTo>
                  <a:pt x="428625" y="0"/>
                </a:lnTo>
              </a:path>
            </a:pathLst>
          </a:custGeom>
          <a:noFill/>
          <a:ln w="63500" cmpd="db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3119669" y="3310587"/>
            <a:ext cx="924484" cy="677108"/>
          </a:xfrm>
          <a:prstGeom prst="rect">
            <a:avLst/>
          </a:prstGeom>
          <a:noFill/>
        </p:spPr>
        <p:txBody>
          <a:bodyPr wrap="none" rtlCol="0">
            <a:spAutoFit/>
          </a:bodyPr>
          <a:lstStyle/>
          <a:p>
            <a:r>
              <a:rPr lang="en-US" sz="2000" dirty="0"/>
              <a:t>h</a:t>
            </a:r>
            <a:r>
              <a:rPr lang="en-US" sz="2000" baseline="-25000" dirty="0"/>
              <a:t>t-1</a:t>
            </a:r>
            <a:r>
              <a:rPr lang="en-US" sz="2000" dirty="0"/>
              <a:t>(2,i)</a:t>
            </a:r>
          </a:p>
          <a:p>
            <a:endParaRPr lang="en-US" dirty="0"/>
          </a:p>
        </p:txBody>
      </p:sp>
      <p:sp>
        <p:nvSpPr>
          <p:cNvPr id="91" name="Rectangle 90"/>
          <p:cNvSpPr/>
          <p:nvPr/>
        </p:nvSpPr>
        <p:spPr>
          <a:xfrm>
            <a:off x="3152617" y="4623001"/>
            <a:ext cx="4572000" cy="646331"/>
          </a:xfrm>
          <a:prstGeom prst="rect">
            <a:avLst/>
          </a:prstGeom>
        </p:spPr>
        <p:txBody>
          <a:bodyPr>
            <a:spAutoFit/>
          </a:bodyPr>
          <a:lstStyle/>
          <a:p>
            <a:r>
              <a:rPr lang="en-US" dirty="0"/>
              <a:t>h</a:t>
            </a:r>
            <a:r>
              <a:rPr lang="en-US" baseline="-25000" dirty="0"/>
              <a:t>t-1</a:t>
            </a:r>
            <a:r>
              <a:rPr lang="en-US" dirty="0"/>
              <a:t>(1,i)</a:t>
            </a:r>
          </a:p>
          <a:p>
            <a:endParaRPr lang="en-US" dirty="0"/>
          </a:p>
        </p:txBody>
      </p:sp>
      <p:sp>
        <p:nvSpPr>
          <p:cNvPr id="10" name="TextBox 9"/>
          <p:cNvSpPr txBox="1"/>
          <p:nvPr/>
        </p:nvSpPr>
        <p:spPr>
          <a:xfrm>
            <a:off x="3345263" y="807272"/>
            <a:ext cx="3197286" cy="461665"/>
          </a:xfrm>
          <a:prstGeom prst="rect">
            <a:avLst/>
          </a:prstGeom>
          <a:noFill/>
        </p:spPr>
        <p:txBody>
          <a:bodyPr wrap="none" rtlCol="0">
            <a:spAutoFit/>
          </a:bodyPr>
          <a:lstStyle/>
          <a:p>
            <a:r>
              <a:rPr lang="en-US" sz="2400" dirty="0"/>
              <a:t>A cell has 4 components</a:t>
            </a:r>
          </a:p>
        </p:txBody>
      </p:sp>
      <p:cxnSp>
        <p:nvCxnSpPr>
          <p:cNvPr id="12" name="Straight Arrow Connector 11"/>
          <p:cNvCxnSpPr/>
          <p:nvPr/>
        </p:nvCxnSpPr>
        <p:spPr>
          <a:xfrm>
            <a:off x="4423082" y="1146658"/>
            <a:ext cx="160122" cy="60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70508" y="5269332"/>
            <a:ext cx="1982109" cy="0"/>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516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LSTM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253" y="875310"/>
            <a:ext cx="1573867" cy="12237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705" y="-51679"/>
            <a:ext cx="9142531" cy="586080"/>
          </a:xfrm>
        </p:spPr>
        <p:txBody>
          <a:bodyPr>
            <a:noAutofit/>
          </a:bodyPr>
          <a:lstStyle/>
          <a:p>
            <a:r>
              <a:rPr lang="en-US" sz="3200" dirty="0"/>
              <a:t>Recall : From hidden </a:t>
            </a:r>
            <a:r>
              <a:rPr lang="en-US" sz="3200" dirty="0" err="1"/>
              <a:t>i</a:t>
            </a:r>
            <a:r>
              <a:rPr lang="en-US" sz="3200" baseline="30000" dirty="0" err="1"/>
              <a:t>th</a:t>
            </a:r>
            <a:r>
              <a:rPr lang="en-US" sz="3200" dirty="0"/>
              <a:t> layer to i+1</a:t>
            </a:r>
            <a:r>
              <a:rPr lang="en-US" sz="3200" baseline="30000" dirty="0"/>
              <a:t>th</a:t>
            </a:r>
            <a:r>
              <a:rPr lang="en-US" sz="3200" dirty="0"/>
              <a:t> layer  </a:t>
            </a:r>
          </a:p>
        </p:txBody>
      </p:sp>
      <p:sp>
        <p:nvSpPr>
          <p:cNvPr id="3" name="Content Placeholder 2"/>
          <p:cNvSpPr>
            <a:spLocks noGrp="1"/>
          </p:cNvSpPr>
          <p:nvPr>
            <p:ph idx="1"/>
          </p:nvPr>
        </p:nvSpPr>
        <p:spPr>
          <a:xfrm>
            <a:off x="612886" y="772258"/>
            <a:ext cx="7848600" cy="4654629"/>
          </a:xfrm>
        </p:spPr>
        <p:txBody>
          <a:bodyPr/>
          <a:lstStyle/>
          <a:p>
            <a:pPr marL="0" indent="0">
              <a:buNone/>
            </a:pPr>
            <a:r>
              <a:rPr lang="en-US" dirty="0"/>
              <a:t> </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66</a:t>
            </a:fld>
            <a:endParaRPr lang="en-US"/>
          </a:p>
        </p:txBody>
      </p:sp>
      <p:sp>
        <p:nvSpPr>
          <p:cNvPr id="35" name="TextBox 34"/>
          <p:cNvSpPr txBox="1"/>
          <p:nvPr/>
        </p:nvSpPr>
        <p:spPr>
          <a:xfrm>
            <a:off x="458216" y="6511282"/>
            <a:ext cx="8164286" cy="369332"/>
          </a:xfrm>
          <a:prstGeom prst="rect">
            <a:avLst/>
          </a:prstGeom>
          <a:noFill/>
        </p:spPr>
        <p:txBody>
          <a:bodyPr wrap="none" rtlCol="0">
            <a:spAutoFit/>
          </a:bodyPr>
          <a:lstStyle/>
          <a:p>
            <a:r>
              <a:rPr lang="en-US" dirty="0">
                <a:hlinkClick r:id="rId3"/>
              </a:rPr>
              <a:t>https://towardsdatascience.com/implementation-of-rnn-lstm-and-gru-a4250bf6c090</a:t>
            </a:r>
            <a:endParaRPr lang="en-US" dirty="0"/>
          </a:p>
        </p:txBody>
      </p:sp>
      <p:sp>
        <p:nvSpPr>
          <p:cNvPr id="8" name="Rounded Rectangle 7"/>
          <p:cNvSpPr/>
          <p:nvPr/>
        </p:nvSpPr>
        <p:spPr>
          <a:xfrm>
            <a:off x="2785960" y="2599896"/>
            <a:ext cx="3886200" cy="8560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814535" y="3837847"/>
            <a:ext cx="3886200" cy="8652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2814535" y="1180262"/>
            <a:ext cx="3886200" cy="7710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403984" y="3963026"/>
            <a:ext cx="867545" cy="461665"/>
          </a:xfrm>
          <a:prstGeom prst="rect">
            <a:avLst/>
          </a:prstGeom>
          <a:noFill/>
        </p:spPr>
        <p:txBody>
          <a:bodyPr wrap="none" rtlCol="0">
            <a:spAutoFit/>
          </a:bodyPr>
          <a:lstStyle/>
          <a:p>
            <a:r>
              <a:rPr lang="en-US" sz="2400" dirty="0"/>
              <a:t>Cell 1</a:t>
            </a:r>
          </a:p>
        </p:txBody>
      </p:sp>
      <p:sp>
        <p:nvSpPr>
          <p:cNvPr id="16" name="Rectangle 15"/>
          <p:cNvSpPr/>
          <p:nvPr/>
        </p:nvSpPr>
        <p:spPr>
          <a:xfrm>
            <a:off x="4540358" y="2708259"/>
            <a:ext cx="867545" cy="461665"/>
          </a:xfrm>
          <a:prstGeom prst="rect">
            <a:avLst/>
          </a:prstGeom>
        </p:spPr>
        <p:txBody>
          <a:bodyPr wrap="none">
            <a:spAutoFit/>
          </a:bodyPr>
          <a:lstStyle/>
          <a:p>
            <a:r>
              <a:rPr lang="en-US" sz="2400" dirty="0"/>
              <a:t>Cell 2</a:t>
            </a:r>
          </a:p>
        </p:txBody>
      </p:sp>
      <p:sp>
        <p:nvSpPr>
          <p:cNvPr id="36" name="Rectangle 35"/>
          <p:cNvSpPr/>
          <p:nvPr/>
        </p:nvSpPr>
        <p:spPr>
          <a:xfrm>
            <a:off x="2828168" y="1251806"/>
            <a:ext cx="1027845" cy="461665"/>
          </a:xfrm>
          <a:prstGeom prst="rect">
            <a:avLst/>
          </a:prstGeom>
        </p:spPr>
        <p:txBody>
          <a:bodyPr wrap="none">
            <a:spAutoFit/>
          </a:bodyPr>
          <a:lstStyle/>
          <a:p>
            <a:r>
              <a:rPr lang="en-US" sz="2400" dirty="0"/>
              <a:t>Cell m</a:t>
            </a:r>
            <a:r>
              <a:rPr lang="en-US" sz="2400" baseline="-25000" dirty="0"/>
              <a:t>i</a:t>
            </a:r>
          </a:p>
        </p:txBody>
      </p:sp>
      <p:sp>
        <p:nvSpPr>
          <p:cNvPr id="37" name="Oval 36"/>
          <p:cNvSpPr/>
          <p:nvPr/>
        </p:nvSpPr>
        <p:spPr>
          <a:xfrm>
            <a:off x="4841272" y="2081653"/>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003868" y="2229893"/>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66735" y="943586"/>
            <a:ext cx="6173693" cy="4348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a:off x="6265564" y="1753638"/>
            <a:ext cx="726542" cy="6301"/>
          </a:xfrm>
          <a:prstGeom prst="straightConnector1">
            <a:avLst/>
          </a:prstGeom>
          <a:ln w="22225" cmpd="sng">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625190" y="4322702"/>
            <a:ext cx="813877" cy="400110"/>
          </a:xfrm>
          <a:prstGeom prst="rect">
            <a:avLst/>
          </a:prstGeom>
          <a:noFill/>
        </p:spPr>
        <p:txBody>
          <a:bodyPr wrap="none" rtlCol="0">
            <a:spAutoFit/>
          </a:bodyPr>
          <a:lstStyle/>
          <a:p>
            <a:r>
              <a:rPr lang="en-US" sz="2000" dirty="0" err="1"/>
              <a:t>h</a:t>
            </a:r>
            <a:r>
              <a:rPr lang="en-US" sz="2000" baseline="-25000" dirty="0" err="1"/>
              <a:t>t</a:t>
            </a:r>
            <a:r>
              <a:rPr lang="en-US" sz="2000" dirty="0"/>
              <a:t>(1,i)</a:t>
            </a:r>
          </a:p>
        </p:txBody>
      </p:sp>
      <p:sp>
        <p:nvSpPr>
          <p:cNvPr id="54" name="TextBox 53"/>
          <p:cNvSpPr txBox="1"/>
          <p:nvPr/>
        </p:nvSpPr>
        <p:spPr>
          <a:xfrm>
            <a:off x="5621751" y="3047773"/>
            <a:ext cx="813877" cy="677108"/>
          </a:xfrm>
          <a:prstGeom prst="rect">
            <a:avLst/>
          </a:prstGeom>
          <a:noFill/>
        </p:spPr>
        <p:txBody>
          <a:bodyPr wrap="none" rtlCol="0">
            <a:spAutoFit/>
          </a:bodyPr>
          <a:lstStyle/>
          <a:p>
            <a:r>
              <a:rPr lang="en-US" sz="2000" dirty="0" err="1"/>
              <a:t>h</a:t>
            </a:r>
            <a:r>
              <a:rPr lang="en-US" sz="2000" baseline="-25000" dirty="0" err="1"/>
              <a:t>t</a:t>
            </a:r>
            <a:r>
              <a:rPr lang="en-US" sz="2000" dirty="0"/>
              <a:t>(2,i)</a:t>
            </a:r>
          </a:p>
          <a:p>
            <a:endParaRPr lang="en-US" dirty="0"/>
          </a:p>
        </p:txBody>
      </p:sp>
      <p:sp>
        <p:nvSpPr>
          <p:cNvPr id="55" name="TextBox 54"/>
          <p:cNvSpPr txBox="1"/>
          <p:nvPr/>
        </p:nvSpPr>
        <p:spPr>
          <a:xfrm>
            <a:off x="5487596" y="1567880"/>
            <a:ext cx="927690" cy="400110"/>
          </a:xfrm>
          <a:prstGeom prst="rect">
            <a:avLst/>
          </a:prstGeom>
          <a:noFill/>
        </p:spPr>
        <p:txBody>
          <a:bodyPr wrap="none" rtlCol="0">
            <a:spAutoFit/>
          </a:bodyPr>
          <a:lstStyle/>
          <a:p>
            <a:r>
              <a:rPr lang="en-US" sz="2000" dirty="0" err="1"/>
              <a:t>h</a:t>
            </a:r>
            <a:r>
              <a:rPr lang="en-US" sz="2000" baseline="-25000" dirty="0" err="1"/>
              <a:t>t</a:t>
            </a:r>
            <a:r>
              <a:rPr lang="en-US" sz="2000" dirty="0"/>
              <a:t>(</a:t>
            </a:r>
            <a:r>
              <a:rPr lang="en-US" sz="2000" dirty="0" err="1"/>
              <a:t>m</a:t>
            </a:r>
            <a:r>
              <a:rPr lang="en-US" sz="2000" baseline="-25000" dirty="0" err="1"/>
              <a:t>i</a:t>
            </a:r>
            <a:r>
              <a:rPr lang="en-US" sz="2000" dirty="0" err="1"/>
              <a:t>,i</a:t>
            </a:r>
            <a:r>
              <a:rPr lang="en-US" sz="2000" dirty="0"/>
              <a:t>)</a:t>
            </a:r>
          </a:p>
        </p:txBody>
      </p:sp>
      <p:cxnSp>
        <p:nvCxnSpPr>
          <p:cNvPr id="59" name="Straight Arrow Connector 58"/>
          <p:cNvCxnSpPr/>
          <p:nvPr/>
        </p:nvCxnSpPr>
        <p:spPr>
          <a:xfrm flipH="1" flipV="1">
            <a:off x="4322487" y="1959216"/>
            <a:ext cx="2601" cy="1504654"/>
          </a:xfrm>
          <a:prstGeom prst="straightConnector1">
            <a:avLst/>
          </a:prstGeom>
          <a:ln w="63500" cmpd="db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4319941" y="3440539"/>
            <a:ext cx="2382" cy="1218273"/>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5163177" y="2423307"/>
            <a:ext cx="7272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784359" y="5411935"/>
            <a:ext cx="5474319" cy="1015663"/>
          </a:xfrm>
          <a:prstGeom prst="rect">
            <a:avLst/>
          </a:prstGeom>
          <a:noFill/>
        </p:spPr>
        <p:txBody>
          <a:bodyPr wrap="none" rtlCol="0">
            <a:spAutoFit/>
          </a:bodyPr>
          <a:lstStyle/>
          <a:p>
            <a:r>
              <a:rPr lang="en-US" sz="2000" dirty="0"/>
              <a:t>If this is the </a:t>
            </a:r>
            <a:r>
              <a:rPr lang="en-US" sz="2000" dirty="0" err="1"/>
              <a:t>i</a:t>
            </a:r>
            <a:r>
              <a:rPr lang="en-US" sz="2000" baseline="30000" dirty="0" err="1"/>
              <a:t>th</a:t>
            </a:r>
            <a:r>
              <a:rPr lang="en-US" sz="2000" dirty="0"/>
              <a:t> hidden layer, input is from i-1</a:t>
            </a:r>
            <a:r>
              <a:rPr lang="en-US" sz="2000" baseline="30000" dirty="0"/>
              <a:t>th</a:t>
            </a:r>
            <a:r>
              <a:rPr lang="en-US" sz="2000" dirty="0"/>
              <a:t> layer</a:t>
            </a:r>
          </a:p>
          <a:p>
            <a:r>
              <a:rPr lang="en-US" sz="2000" dirty="0">
                <a:solidFill>
                  <a:srgbClr val="FF0000"/>
                </a:solidFill>
              </a:rPr>
              <a:t>Assume in this </a:t>
            </a:r>
            <a:r>
              <a:rPr lang="en-US" sz="2000" dirty="0" err="1">
                <a:solidFill>
                  <a:srgbClr val="FF0000"/>
                </a:solidFill>
              </a:rPr>
              <a:t>i</a:t>
            </a:r>
            <a:r>
              <a:rPr lang="en-US" sz="2000" baseline="30000" dirty="0" err="1">
                <a:solidFill>
                  <a:srgbClr val="FF0000"/>
                </a:solidFill>
              </a:rPr>
              <a:t>th</a:t>
            </a:r>
            <a:r>
              <a:rPr lang="en-US" sz="2000" dirty="0">
                <a:solidFill>
                  <a:srgbClr val="FF0000"/>
                </a:solidFill>
              </a:rPr>
              <a:t> layer, there are m</a:t>
            </a:r>
            <a:r>
              <a:rPr lang="en-US" sz="2000" baseline="-25000" dirty="0">
                <a:solidFill>
                  <a:srgbClr val="FF0000"/>
                </a:solidFill>
              </a:rPr>
              <a:t>i</a:t>
            </a:r>
            <a:r>
              <a:rPr lang="en-US" sz="2000" dirty="0">
                <a:solidFill>
                  <a:srgbClr val="FF0000"/>
                </a:solidFill>
              </a:rPr>
              <a:t> cells</a:t>
            </a:r>
          </a:p>
          <a:p>
            <a:r>
              <a:rPr lang="en-US" sz="2000" dirty="0">
                <a:solidFill>
                  <a:srgbClr val="FF0000"/>
                </a:solidFill>
              </a:rPr>
              <a:t>The previous layer has m</a:t>
            </a:r>
            <a:r>
              <a:rPr lang="en-US" sz="2000" baseline="-25000" dirty="0">
                <a:solidFill>
                  <a:srgbClr val="FF0000"/>
                </a:solidFill>
              </a:rPr>
              <a:t>i-1</a:t>
            </a:r>
            <a:r>
              <a:rPr lang="en-US" sz="2000" dirty="0">
                <a:solidFill>
                  <a:srgbClr val="FF0000"/>
                </a:solidFill>
              </a:rPr>
              <a:t> cells </a:t>
            </a:r>
          </a:p>
        </p:txBody>
      </p:sp>
      <p:cxnSp>
        <p:nvCxnSpPr>
          <p:cNvPr id="72" name="Straight Arrow Connector 71"/>
          <p:cNvCxnSpPr/>
          <p:nvPr/>
        </p:nvCxnSpPr>
        <p:spPr>
          <a:xfrm flipV="1">
            <a:off x="4338069" y="4683020"/>
            <a:ext cx="0" cy="717475"/>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778809" y="1120003"/>
            <a:ext cx="960519" cy="400110"/>
          </a:xfrm>
          <a:prstGeom prst="rect">
            <a:avLst/>
          </a:prstGeom>
          <a:noFill/>
        </p:spPr>
        <p:txBody>
          <a:bodyPr wrap="none" rtlCol="0">
            <a:spAutoFit/>
          </a:bodyPr>
          <a:lstStyle/>
          <a:p>
            <a:r>
              <a:rPr lang="en-US" sz="2000" dirty="0"/>
              <a:t>C</a:t>
            </a:r>
            <a:r>
              <a:rPr lang="en-US" sz="2000" baseline="-25000" dirty="0"/>
              <a:t>t</a:t>
            </a:r>
            <a:r>
              <a:rPr lang="en-US" sz="2000" dirty="0"/>
              <a:t> (</a:t>
            </a:r>
            <a:r>
              <a:rPr lang="en-US" sz="2000" dirty="0" err="1"/>
              <a:t>m</a:t>
            </a:r>
            <a:r>
              <a:rPr lang="en-US" sz="2000" baseline="-25000" dirty="0" err="1"/>
              <a:t>i</a:t>
            </a:r>
            <a:r>
              <a:rPr lang="en-US" sz="2000" dirty="0" err="1"/>
              <a:t>,i</a:t>
            </a:r>
            <a:r>
              <a:rPr lang="en-US" sz="2000" dirty="0"/>
              <a:t>)</a:t>
            </a:r>
          </a:p>
        </p:txBody>
      </p:sp>
      <p:sp>
        <p:nvSpPr>
          <p:cNvPr id="76" name="TextBox 75"/>
          <p:cNvSpPr txBox="1"/>
          <p:nvPr/>
        </p:nvSpPr>
        <p:spPr>
          <a:xfrm>
            <a:off x="5854028" y="2604353"/>
            <a:ext cx="846707" cy="400110"/>
          </a:xfrm>
          <a:prstGeom prst="rect">
            <a:avLst/>
          </a:prstGeom>
          <a:noFill/>
        </p:spPr>
        <p:txBody>
          <a:bodyPr wrap="none" rtlCol="0">
            <a:spAutoFit/>
          </a:bodyPr>
          <a:lstStyle/>
          <a:p>
            <a:r>
              <a:rPr lang="en-US" sz="2000" dirty="0"/>
              <a:t>C</a:t>
            </a:r>
            <a:r>
              <a:rPr lang="en-US" sz="2000" baseline="-25000" dirty="0"/>
              <a:t>t</a:t>
            </a:r>
            <a:r>
              <a:rPr lang="en-US" sz="2000" dirty="0"/>
              <a:t> (2,i)</a:t>
            </a:r>
          </a:p>
        </p:txBody>
      </p:sp>
      <p:sp>
        <p:nvSpPr>
          <p:cNvPr id="77" name="TextBox 76"/>
          <p:cNvSpPr txBox="1"/>
          <p:nvPr/>
        </p:nvSpPr>
        <p:spPr>
          <a:xfrm>
            <a:off x="5900637" y="3784827"/>
            <a:ext cx="838691" cy="400110"/>
          </a:xfrm>
          <a:prstGeom prst="rect">
            <a:avLst/>
          </a:prstGeom>
          <a:noFill/>
        </p:spPr>
        <p:txBody>
          <a:bodyPr wrap="none" rtlCol="0">
            <a:spAutoFit/>
          </a:bodyPr>
          <a:lstStyle/>
          <a:p>
            <a:r>
              <a:rPr lang="en-US" sz="2000" dirty="0"/>
              <a:t>C</a:t>
            </a:r>
            <a:r>
              <a:rPr lang="en-US" sz="2000" baseline="-25000" dirty="0"/>
              <a:t>t</a:t>
            </a:r>
            <a:r>
              <a:rPr lang="en-US" sz="2000" dirty="0"/>
              <a:t> (1,i</a:t>
            </a:r>
            <a:r>
              <a:rPr lang="en-US" dirty="0"/>
              <a:t>)</a:t>
            </a:r>
          </a:p>
        </p:txBody>
      </p:sp>
      <p:cxnSp>
        <p:nvCxnSpPr>
          <p:cNvPr id="83" name="Straight Arrow Connector 82"/>
          <p:cNvCxnSpPr/>
          <p:nvPr/>
        </p:nvCxnSpPr>
        <p:spPr>
          <a:xfrm flipH="1" flipV="1">
            <a:off x="7005759" y="522961"/>
            <a:ext cx="33438" cy="4029749"/>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033800" y="400358"/>
            <a:ext cx="2107027" cy="461665"/>
          </a:xfrm>
          <a:prstGeom prst="rect">
            <a:avLst/>
          </a:prstGeom>
          <a:noFill/>
        </p:spPr>
        <p:txBody>
          <a:bodyPr wrap="square" rtlCol="0">
            <a:spAutoFit/>
          </a:bodyPr>
          <a:lstStyle/>
          <a:p>
            <a:r>
              <a:rPr lang="en-US" sz="2400" dirty="0" err="1"/>
              <a:t>h</a:t>
            </a:r>
            <a:r>
              <a:rPr lang="en-US" sz="2400" baseline="-25000" dirty="0" err="1"/>
              <a:t>t</a:t>
            </a:r>
            <a:r>
              <a:rPr lang="en-US" sz="2400" baseline="-25000" dirty="0"/>
              <a:t> </a:t>
            </a:r>
            <a:r>
              <a:rPr lang="en-US" sz="2400" dirty="0"/>
              <a:t>Next layer</a:t>
            </a:r>
          </a:p>
        </p:txBody>
      </p:sp>
      <p:sp>
        <p:nvSpPr>
          <p:cNvPr id="7" name="TextBox 6"/>
          <p:cNvSpPr txBox="1"/>
          <p:nvPr/>
        </p:nvSpPr>
        <p:spPr>
          <a:xfrm>
            <a:off x="1418252" y="942985"/>
            <a:ext cx="1042273" cy="400110"/>
          </a:xfrm>
          <a:prstGeom prst="rect">
            <a:avLst/>
          </a:prstGeom>
          <a:noFill/>
        </p:spPr>
        <p:txBody>
          <a:bodyPr wrap="none" rtlCol="0">
            <a:spAutoFit/>
          </a:bodyPr>
          <a:lstStyle/>
          <a:p>
            <a:r>
              <a:rPr lang="en-US" sz="2000" dirty="0"/>
              <a:t>C</a:t>
            </a:r>
            <a:r>
              <a:rPr lang="en-US" sz="2000" baseline="-25000" dirty="0"/>
              <a:t>t-1</a:t>
            </a:r>
            <a:r>
              <a:rPr lang="en-US" sz="2000" dirty="0"/>
              <a:t>(</a:t>
            </a:r>
            <a:r>
              <a:rPr lang="en-US" sz="2000" dirty="0" err="1"/>
              <a:t>m</a:t>
            </a:r>
            <a:r>
              <a:rPr lang="en-US" sz="2000" baseline="-25000" dirty="0" err="1"/>
              <a:t>i</a:t>
            </a:r>
            <a:r>
              <a:rPr lang="en-US" sz="2000" dirty="0" err="1"/>
              <a:t>,i</a:t>
            </a:r>
            <a:r>
              <a:rPr lang="en-US" sz="2000" dirty="0"/>
              <a:t>)</a:t>
            </a:r>
          </a:p>
        </p:txBody>
      </p:sp>
      <p:sp>
        <p:nvSpPr>
          <p:cNvPr id="44" name="TextBox 43"/>
          <p:cNvSpPr txBox="1"/>
          <p:nvPr/>
        </p:nvSpPr>
        <p:spPr>
          <a:xfrm>
            <a:off x="1414797" y="2411203"/>
            <a:ext cx="928459" cy="707886"/>
          </a:xfrm>
          <a:prstGeom prst="rect">
            <a:avLst/>
          </a:prstGeom>
          <a:noFill/>
        </p:spPr>
        <p:txBody>
          <a:bodyPr wrap="none" rtlCol="0">
            <a:spAutoFit/>
          </a:bodyPr>
          <a:lstStyle/>
          <a:p>
            <a:r>
              <a:rPr lang="en-US" sz="2000" dirty="0"/>
              <a:t>C</a:t>
            </a:r>
            <a:r>
              <a:rPr lang="en-US" sz="2000" baseline="-25000" dirty="0"/>
              <a:t>t-1</a:t>
            </a:r>
            <a:r>
              <a:rPr lang="en-US" sz="2000" dirty="0"/>
              <a:t>(2,i)</a:t>
            </a:r>
          </a:p>
          <a:p>
            <a:endParaRPr lang="en-US" sz="2000" dirty="0"/>
          </a:p>
        </p:txBody>
      </p:sp>
      <p:sp>
        <p:nvSpPr>
          <p:cNvPr id="48" name="TextBox 47"/>
          <p:cNvSpPr txBox="1"/>
          <p:nvPr/>
        </p:nvSpPr>
        <p:spPr>
          <a:xfrm>
            <a:off x="1415020" y="3575284"/>
            <a:ext cx="928459" cy="707886"/>
          </a:xfrm>
          <a:prstGeom prst="rect">
            <a:avLst/>
          </a:prstGeom>
          <a:noFill/>
        </p:spPr>
        <p:txBody>
          <a:bodyPr wrap="none" rtlCol="0">
            <a:spAutoFit/>
          </a:bodyPr>
          <a:lstStyle/>
          <a:p>
            <a:r>
              <a:rPr lang="en-US" sz="2000" dirty="0"/>
              <a:t>C</a:t>
            </a:r>
            <a:r>
              <a:rPr lang="en-US" sz="2000" baseline="-25000" dirty="0"/>
              <a:t>t-1</a:t>
            </a:r>
            <a:r>
              <a:rPr lang="en-US" sz="2000" dirty="0"/>
              <a:t>(1,i)</a:t>
            </a:r>
          </a:p>
          <a:p>
            <a:endParaRPr lang="en-US" sz="2000" dirty="0"/>
          </a:p>
        </p:txBody>
      </p:sp>
      <p:sp>
        <p:nvSpPr>
          <p:cNvPr id="49" name="TextBox 48"/>
          <p:cNvSpPr txBox="1"/>
          <p:nvPr/>
        </p:nvSpPr>
        <p:spPr>
          <a:xfrm>
            <a:off x="0" y="2411203"/>
            <a:ext cx="1076064" cy="1692771"/>
          </a:xfrm>
          <a:prstGeom prst="rect">
            <a:avLst/>
          </a:prstGeom>
          <a:noFill/>
        </p:spPr>
        <p:txBody>
          <a:bodyPr wrap="none" rtlCol="0">
            <a:spAutoFit/>
          </a:bodyPr>
          <a:lstStyle/>
          <a:p>
            <a:r>
              <a:rPr lang="en-US" sz="2000" dirty="0"/>
              <a:t>From</a:t>
            </a:r>
          </a:p>
          <a:p>
            <a:r>
              <a:rPr lang="en-US" sz="2000" dirty="0"/>
              <a:t>Previous</a:t>
            </a:r>
          </a:p>
          <a:p>
            <a:r>
              <a:rPr lang="en-US" sz="2000" dirty="0"/>
              <a:t> cycle</a:t>
            </a:r>
          </a:p>
          <a:p>
            <a:r>
              <a:rPr lang="en-US" sz="2000" dirty="0"/>
              <a:t>C (t-1) </a:t>
            </a:r>
          </a:p>
          <a:p>
            <a:endParaRPr lang="en-US" sz="2000" dirty="0"/>
          </a:p>
        </p:txBody>
      </p:sp>
      <p:cxnSp>
        <p:nvCxnSpPr>
          <p:cNvPr id="66" name="Straight Arrow Connector 65"/>
          <p:cNvCxnSpPr/>
          <p:nvPr/>
        </p:nvCxnSpPr>
        <p:spPr>
          <a:xfrm>
            <a:off x="6351602" y="3266161"/>
            <a:ext cx="661838" cy="14136"/>
          </a:xfrm>
          <a:prstGeom prst="straightConnector1">
            <a:avLst/>
          </a:prstGeom>
          <a:ln w="22225" cmpd="sng">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366906" y="4561408"/>
            <a:ext cx="676739" cy="10684"/>
          </a:xfrm>
          <a:prstGeom prst="straightConnector1">
            <a:avLst/>
          </a:prstGeom>
          <a:ln w="22225" cmpd="sng">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52649" y="4343581"/>
            <a:ext cx="1227267" cy="1015663"/>
          </a:xfrm>
          <a:prstGeom prst="rect">
            <a:avLst/>
          </a:prstGeom>
          <a:noFill/>
        </p:spPr>
        <p:txBody>
          <a:bodyPr wrap="square" rtlCol="0">
            <a:spAutoFit/>
          </a:bodyPr>
          <a:lstStyle/>
          <a:p>
            <a:r>
              <a:rPr lang="en-US" sz="2000" dirty="0"/>
              <a:t>h</a:t>
            </a:r>
            <a:r>
              <a:rPr lang="en-US" sz="2000" baseline="-25000" dirty="0"/>
              <a:t>t-1 </a:t>
            </a:r>
          </a:p>
          <a:p>
            <a:r>
              <a:rPr lang="en-US" sz="2000" dirty="0"/>
              <a:t>Previous time</a:t>
            </a:r>
          </a:p>
        </p:txBody>
      </p:sp>
      <p:sp>
        <p:nvSpPr>
          <p:cNvPr id="50" name="TextBox 49"/>
          <p:cNvSpPr txBox="1"/>
          <p:nvPr/>
        </p:nvSpPr>
        <p:spPr>
          <a:xfrm>
            <a:off x="8101713" y="2723571"/>
            <a:ext cx="1067689" cy="461665"/>
          </a:xfrm>
          <a:prstGeom prst="rect">
            <a:avLst/>
          </a:prstGeom>
          <a:noFill/>
        </p:spPr>
        <p:txBody>
          <a:bodyPr wrap="square" rtlCol="0">
            <a:spAutoFit/>
          </a:bodyPr>
          <a:lstStyle/>
          <a:p>
            <a:r>
              <a:rPr lang="en-US" sz="2400" dirty="0"/>
              <a:t>C (t+1) </a:t>
            </a:r>
          </a:p>
        </p:txBody>
      </p:sp>
      <p:cxnSp>
        <p:nvCxnSpPr>
          <p:cNvPr id="19" name="Straight Arrow Connector 18"/>
          <p:cNvCxnSpPr/>
          <p:nvPr/>
        </p:nvCxnSpPr>
        <p:spPr>
          <a:xfrm>
            <a:off x="6672160" y="1320058"/>
            <a:ext cx="120516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138760" y="2793346"/>
            <a:ext cx="1647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672160" y="4020361"/>
            <a:ext cx="125592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877326" y="1192883"/>
            <a:ext cx="270263" cy="351023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1" name="Straight Arrow Connector 60"/>
          <p:cNvCxnSpPr/>
          <p:nvPr/>
        </p:nvCxnSpPr>
        <p:spPr>
          <a:xfrm>
            <a:off x="6589271" y="2801161"/>
            <a:ext cx="133881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5" name="Right Brace 64"/>
          <p:cNvSpPr/>
          <p:nvPr/>
        </p:nvSpPr>
        <p:spPr>
          <a:xfrm flipH="1">
            <a:off x="928111" y="1120003"/>
            <a:ext cx="289093" cy="320334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Arrow Connector 68"/>
          <p:cNvCxnSpPr/>
          <p:nvPr/>
        </p:nvCxnSpPr>
        <p:spPr>
          <a:xfrm>
            <a:off x="1167335" y="4049676"/>
            <a:ext cx="1647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181949" y="1320058"/>
            <a:ext cx="1647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2785960" y="1320058"/>
            <a:ext cx="14780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495513" y="1311978"/>
            <a:ext cx="29121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3124274" y="1955519"/>
            <a:ext cx="25170" cy="2965551"/>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88" name="Freeform 87"/>
          <p:cNvSpPr/>
          <p:nvPr/>
        </p:nvSpPr>
        <p:spPr>
          <a:xfrm>
            <a:off x="3125561" y="1746403"/>
            <a:ext cx="1093270" cy="210385"/>
          </a:xfrm>
          <a:custGeom>
            <a:avLst/>
            <a:gdLst>
              <a:gd name="connsiteX0" fmla="*/ 0 w 428625"/>
              <a:gd name="connsiteY0" fmla="*/ 161925 h 161925"/>
              <a:gd name="connsiteX1" fmla="*/ 0 w 428625"/>
              <a:gd name="connsiteY1" fmla="*/ 0 h 161925"/>
              <a:gd name="connsiteX2" fmla="*/ 428625 w 428625"/>
              <a:gd name="connsiteY2" fmla="*/ 0 h 161925"/>
            </a:gdLst>
            <a:ahLst/>
            <a:cxnLst>
              <a:cxn ang="0">
                <a:pos x="connsiteX0" y="connsiteY0"/>
              </a:cxn>
              <a:cxn ang="0">
                <a:pos x="connsiteX1" y="connsiteY1"/>
              </a:cxn>
              <a:cxn ang="0">
                <a:pos x="connsiteX2" y="connsiteY2"/>
              </a:cxn>
            </a:cxnLst>
            <a:rect l="l" t="t" r="r" b="b"/>
            <a:pathLst>
              <a:path w="428625" h="161925">
                <a:moveTo>
                  <a:pt x="0" y="161925"/>
                </a:moveTo>
                <a:lnTo>
                  <a:pt x="0" y="0"/>
                </a:lnTo>
                <a:lnTo>
                  <a:pt x="428625" y="0"/>
                </a:lnTo>
              </a:path>
            </a:pathLst>
          </a:custGeom>
          <a:noFill/>
          <a:ln w="63500" cmpd="db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3116496" y="2962325"/>
            <a:ext cx="924484" cy="677108"/>
          </a:xfrm>
          <a:prstGeom prst="rect">
            <a:avLst/>
          </a:prstGeom>
          <a:noFill/>
        </p:spPr>
        <p:txBody>
          <a:bodyPr wrap="none" rtlCol="0">
            <a:spAutoFit/>
          </a:bodyPr>
          <a:lstStyle/>
          <a:p>
            <a:r>
              <a:rPr lang="en-US" sz="2000" dirty="0"/>
              <a:t>h</a:t>
            </a:r>
            <a:r>
              <a:rPr lang="en-US" sz="2000" baseline="-25000" dirty="0"/>
              <a:t>t-1</a:t>
            </a:r>
            <a:r>
              <a:rPr lang="en-US" sz="2000" dirty="0"/>
              <a:t>(2,i)</a:t>
            </a:r>
          </a:p>
          <a:p>
            <a:endParaRPr lang="en-US" dirty="0"/>
          </a:p>
        </p:txBody>
      </p:sp>
      <p:sp>
        <p:nvSpPr>
          <p:cNvPr id="91" name="Rectangle 90"/>
          <p:cNvSpPr/>
          <p:nvPr/>
        </p:nvSpPr>
        <p:spPr>
          <a:xfrm>
            <a:off x="3149444" y="4274739"/>
            <a:ext cx="4572000" cy="646331"/>
          </a:xfrm>
          <a:prstGeom prst="rect">
            <a:avLst/>
          </a:prstGeom>
        </p:spPr>
        <p:txBody>
          <a:bodyPr>
            <a:spAutoFit/>
          </a:bodyPr>
          <a:lstStyle/>
          <a:p>
            <a:r>
              <a:rPr lang="en-US" dirty="0"/>
              <a:t>h</a:t>
            </a:r>
            <a:r>
              <a:rPr lang="en-US" baseline="-25000" dirty="0"/>
              <a:t>t-1</a:t>
            </a:r>
            <a:r>
              <a:rPr lang="en-US" dirty="0"/>
              <a:t>(1,i)</a:t>
            </a:r>
          </a:p>
          <a:p>
            <a:endParaRPr lang="en-US" dirty="0"/>
          </a:p>
        </p:txBody>
      </p:sp>
      <p:sp>
        <p:nvSpPr>
          <p:cNvPr id="10" name="TextBox 9"/>
          <p:cNvSpPr txBox="1"/>
          <p:nvPr/>
        </p:nvSpPr>
        <p:spPr>
          <a:xfrm>
            <a:off x="3342090" y="459010"/>
            <a:ext cx="3197286" cy="461665"/>
          </a:xfrm>
          <a:prstGeom prst="rect">
            <a:avLst/>
          </a:prstGeom>
          <a:noFill/>
        </p:spPr>
        <p:txBody>
          <a:bodyPr wrap="none" rtlCol="0">
            <a:spAutoFit/>
          </a:bodyPr>
          <a:lstStyle/>
          <a:p>
            <a:r>
              <a:rPr lang="en-US" sz="2400" dirty="0"/>
              <a:t>A cell has 4 components</a:t>
            </a:r>
          </a:p>
        </p:txBody>
      </p:sp>
      <p:cxnSp>
        <p:nvCxnSpPr>
          <p:cNvPr id="12" name="Straight Arrow Connector 11"/>
          <p:cNvCxnSpPr/>
          <p:nvPr/>
        </p:nvCxnSpPr>
        <p:spPr>
          <a:xfrm>
            <a:off x="4419909" y="798396"/>
            <a:ext cx="160122" cy="60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67335" y="4921070"/>
            <a:ext cx="1982109" cy="0"/>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7585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input to layer 1</a:t>
            </a:r>
          </a:p>
        </p:txBody>
      </p:sp>
      <p:sp>
        <p:nvSpPr>
          <p:cNvPr id="3" name="Content Placeholder 2"/>
          <p:cNvSpPr>
            <a:spLocks noGrp="1"/>
          </p:cNvSpPr>
          <p:nvPr>
            <p:ph idx="1"/>
          </p:nvPr>
        </p:nvSpPr>
        <p:spPr>
          <a:xfrm>
            <a:off x="457200" y="1295400"/>
            <a:ext cx="2971800" cy="4876800"/>
          </a:xfrm>
        </p:spPr>
        <p:txBody>
          <a:bodyPr>
            <a:normAutofit fontScale="85000" lnSpcReduction="10000"/>
          </a:bodyPr>
          <a:lstStyle/>
          <a:p>
            <a:r>
              <a:rPr lang="en-US" sz="2400" dirty="0"/>
              <a:t>Input has n bits</a:t>
            </a:r>
          </a:p>
          <a:p>
            <a:r>
              <a:rPr lang="en-US" sz="2400" dirty="0"/>
              <a:t>Layer 1 has m</a:t>
            </a:r>
            <a:r>
              <a:rPr lang="en-US" sz="2400" baseline="-25000" dirty="0"/>
              <a:t>i</a:t>
            </a:r>
            <a:r>
              <a:rPr lang="en-US" sz="2400" dirty="0"/>
              <a:t> cells</a:t>
            </a:r>
          </a:p>
          <a:p>
            <a:r>
              <a:rPr lang="en-US" sz="2400" dirty="0"/>
              <a:t>Interconnection between current output h and one of the components= m</a:t>
            </a:r>
            <a:r>
              <a:rPr lang="en-US" sz="2400" baseline="-25000" dirty="0"/>
              <a:t>i</a:t>
            </a:r>
            <a:r>
              <a:rPr lang="en-US" sz="2400" dirty="0"/>
              <a:t>*m</a:t>
            </a:r>
            <a:r>
              <a:rPr lang="en-US" sz="2400" baseline="-25000" dirty="0"/>
              <a:t>i</a:t>
            </a:r>
          </a:p>
          <a:p>
            <a:r>
              <a:rPr lang="en-US" sz="2400" dirty="0"/>
              <a:t>Interconnections between input to each component = m</a:t>
            </a:r>
            <a:r>
              <a:rPr lang="en-US" sz="2400" baseline="-25000" dirty="0"/>
              <a:t>i</a:t>
            </a:r>
            <a:r>
              <a:rPr lang="en-US" sz="2400" dirty="0"/>
              <a:t>*n</a:t>
            </a:r>
          </a:p>
          <a:p>
            <a:r>
              <a:rPr lang="en-US" sz="2400" u="sng" dirty="0">
                <a:solidFill>
                  <a:srgbClr val="FF0000"/>
                </a:solidFill>
              </a:rPr>
              <a:t>There are 4 components in each cell  </a:t>
            </a:r>
            <a:r>
              <a:rPr lang="en-US" sz="2400" dirty="0"/>
              <a:t>so total connections (weights)</a:t>
            </a:r>
          </a:p>
          <a:p>
            <a:r>
              <a:rPr lang="en-US" sz="2400" dirty="0"/>
              <a:t>=4*m</a:t>
            </a:r>
            <a:r>
              <a:rPr lang="en-US" sz="2400" baseline="-25000" dirty="0"/>
              <a:t>i=1</a:t>
            </a:r>
            <a:r>
              <a:rPr lang="en-US" sz="2400" dirty="0"/>
              <a:t>*(m</a:t>
            </a:r>
            <a:r>
              <a:rPr lang="en-US" sz="2400" baseline="-25000" dirty="0"/>
              <a:t>i=1</a:t>
            </a:r>
            <a:r>
              <a:rPr lang="en-US" sz="2400" dirty="0"/>
              <a:t>+n)</a:t>
            </a:r>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67</a:t>
            </a:fld>
            <a:endParaRPr lang="en-US"/>
          </a:p>
        </p:txBody>
      </p:sp>
      <p:pic>
        <p:nvPicPr>
          <p:cNvPr id="9" name="Picture 8"/>
          <p:cNvPicPr>
            <a:picLocks noChangeAspect="1"/>
          </p:cNvPicPr>
          <p:nvPr/>
        </p:nvPicPr>
        <p:blipFill>
          <a:blip r:embed="rId2"/>
          <a:stretch>
            <a:fillRect/>
          </a:stretch>
        </p:blipFill>
        <p:spPr>
          <a:xfrm>
            <a:off x="3453653" y="1752600"/>
            <a:ext cx="5582770" cy="3581400"/>
          </a:xfrm>
          <a:prstGeom prst="rect">
            <a:avLst/>
          </a:prstGeom>
        </p:spPr>
      </p:pic>
    </p:spTree>
    <p:extLst>
      <p:ext uri="{BB962C8B-B14F-4D97-AF65-F5344CB8AC3E}">
        <p14:creationId xmlns:p14="http://schemas.microsoft.com/office/powerpoint/2010/main" val="23718228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a:t>
            </a:r>
            <a:r>
              <a:rPr lang="en-US" dirty="0" err="1"/>
              <a:t>i</a:t>
            </a:r>
            <a:r>
              <a:rPr lang="en-US" baseline="30000" dirty="0" err="1"/>
              <a:t>th</a:t>
            </a:r>
            <a:r>
              <a:rPr lang="en-US" dirty="0"/>
              <a:t> layer to i+1</a:t>
            </a:r>
            <a:r>
              <a:rPr lang="en-US" baseline="30000" dirty="0"/>
              <a:t>th</a:t>
            </a:r>
            <a:r>
              <a:rPr lang="en-US" dirty="0"/>
              <a:t> layer</a:t>
            </a:r>
          </a:p>
        </p:txBody>
      </p:sp>
      <p:sp>
        <p:nvSpPr>
          <p:cNvPr id="3" name="Content Placeholder 2"/>
          <p:cNvSpPr>
            <a:spLocks noGrp="1"/>
          </p:cNvSpPr>
          <p:nvPr>
            <p:ph idx="1"/>
          </p:nvPr>
        </p:nvSpPr>
        <p:spPr>
          <a:xfrm>
            <a:off x="304800" y="1371600"/>
            <a:ext cx="3200400" cy="4724400"/>
          </a:xfrm>
        </p:spPr>
        <p:txBody>
          <a:bodyPr>
            <a:normAutofit fontScale="62500" lnSpcReduction="20000"/>
          </a:bodyPr>
          <a:lstStyle/>
          <a:p>
            <a:r>
              <a:rPr lang="en-US" dirty="0"/>
              <a:t>Current layer has m</a:t>
            </a:r>
            <a:r>
              <a:rPr lang="en-US" baseline="-25000" dirty="0"/>
              <a:t>i</a:t>
            </a:r>
            <a:r>
              <a:rPr lang="en-US" dirty="0"/>
              <a:t> cells</a:t>
            </a:r>
          </a:p>
          <a:p>
            <a:r>
              <a:rPr lang="en-US" dirty="0"/>
              <a:t>Previous layer has m</a:t>
            </a:r>
            <a:r>
              <a:rPr lang="en-US" baseline="-25000" dirty="0"/>
              <a:t>i-1</a:t>
            </a:r>
            <a:r>
              <a:rPr lang="en-US" dirty="0"/>
              <a:t> cells</a:t>
            </a:r>
          </a:p>
          <a:p>
            <a:r>
              <a:rPr lang="en-US" dirty="0"/>
              <a:t>Interconnection between current output h and one of the components= mi*mi</a:t>
            </a:r>
          </a:p>
          <a:p>
            <a:r>
              <a:rPr lang="en-US" dirty="0"/>
              <a:t>Connections between this layer and previous layer is mi*m</a:t>
            </a:r>
            <a:r>
              <a:rPr lang="en-US" baseline="-25000" dirty="0"/>
              <a:t>i-1</a:t>
            </a:r>
          </a:p>
          <a:p>
            <a:r>
              <a:rPr lang="en-US" dirty="0"/>
              <a:t>There are 4 components in each cell so total connections  (weights)= 4*m</a:t>
            </a:r>
            <a:r>
              <a:rPr lang="en-US" baseline="-25000" dirty="0"/>
              <a:t>i</a:t>
            </a:r>
            <a:r>
              <a:rPr lang="en-US" dirty="0"/>
              <a:t>*(m</a:t>
            </a:r>
            <a:r>
              <a:rPr lang="en-US" baseline="-25000" dirty="0"/>
              <a:t>i</a:t>
            </a:r>
            <a:r>
              <a:rPr lang="en-US" dirty="0"/>
              <a:t>+m</a:t>
            </a:r>
            <a:r>
              <a:rPr lang="en-US" baseline="-25000" dirty="0"/>
              <a:t>i-1</a:t>
            </a:r>
            <a:r>
              <a:rPr lang="en-US" dirty="0"/>
              <a:t>) weights</a:t>
            </a:r>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68</a:t>
            </a:fld>
            <a:endParaRPr lang="en-US"/>
          </a:p>
        </p:txBody>
      </p:sp>
      <p:pic>
        <p:nvPicPr>
          <p:cNvPr id="8" name="Picture 7"/>
          <p:cNvPicPr>
            <a:picLocks noChangeAspect="1"/>
          </p:cNvPicPr>
          <p:nvPr/>
        </p:nvPicPr>
        <p:blipFill>
          <a:blip r:embed="rId2"/>
          <a:stretch>
            <a:fillRect/>
          </a:stretch>
        </p:blipFill>
        <p:spPr>
          <a:xfrm>
            <a:off x="3505200" y="2057400"/>
            <a:ext cx="5586413" cy="3867517"/>
          </a:xfrm>
          <a:prstGeom prst="rect">
            <a:avLst/>
          </a:prstGeom>
        </p:spPr>
      </p:pic>
    </p:spTree>
    <p:extLst>
      <p:ext uri="{BB962C8B-B14F-4D97-AF65-F5344CB8AC3E}">
        <p14:creationId xmlns:p14="http://schemas.microsoft.com/office/powerpoint/2010/main" val="5472422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80"/>
            <a:ext cx="8229600" cy="1143000"/>
          </a:xfrm>
        </p:spPr>
        <p:txBody>
          <a:bodyPr>
            <a:noAutofit/>
          </a:bodyPr>
          <a:lstStyle/>
          <a:p>
            <a:r>
              <a:rPr lang="en-US" sz="2800" dirty="0"/>
              <a:t>Example1: Calculate the number of weights in LSTM</a:t>
            </a:r>
          </a:p>
        </p:txBody>
      </p:sp>
      <p:sp>
        <p:nvSpPr>
          <p:cNvPr id="3" name="Content Placeholder 2"/>
          <p:cNvSpPr>
            <a:spLocks noGrp="1"/>
          </p:cNvSpPr>
          <p:nvPr>
            <p:ph idx="1"/>
          </p:nvPr>
        </p:nvSpPr>
        <p:spPr>
          <a:xfrm>
            <a:off x="457200" y="835025"/>
            <a:ext cx="8610600" cy="5502275"/>
          </a:xfrm>
        </p:spPr>
        <p:txBody>
          <a:bodyPr>
            <a:noAutofit/>
          </a:bodyPr>
          <a:lstStyle/>
          <a:p>
            <a:pPr fontAlgn="base"/>
            <a:r>
              <a:rPr lang="en-US" sz="1800" dirty="0"/>
              <a:t>Question1: Input 39, Output 34, Hidden Layers = 3, Cells in each layer = 1024</a:t>
            </a:r>
          </a:p>
          <a:p>
            <a:r>
              <a:rPr lang="en-US" sz="1800" dirty="0"/>
              <a:t>Answers: Each cell in the LSTM has four components: the cell weights, the input gate, the forget gate, and the output gate. Each component has weights associated with all of its input from the previous layer, plus input from the previous time step. So if there are m</a:t>
            </a:r>
            <a:r>
              <a:rPr lang="en-US" sz="1800" baseline="-25000" dirty="0"/>
              <a:t>i</a:t>
            </a:r>
            <a:r>
              <a:rPr lang="en-US" sz="1800" dirty="0"/>
              <a:t> cells in an LSTM layer, and m</a:t>
            </a:r>
            <a:r>
              <a:rPr lang="en-US" sz="1800" baseline="-25000" dirty="0"/>
              <a:t>i−1</a:t>
            </a:r>
            <a:r>
              <a:rPr lang="en-US" sz="1800" dirty="0"/>
              <a:t> in the earlier layer, there will be (m</a:t>
            </a:r>
            <a:r>
              <a:rPr lang="en-US" sz="1800" baseline="-25000" dirty="0"/>
              <a:t>i−1</a:t>
            </a:r>
            <a:r>
              <a:rPr lang="en-US" sz="1800" dirty="0"/>
              <a:t>+m</a:t>
            </a:r>
            <a:r>
              <a:rPr lang="en-US" sz="1800" baseline="-25000" dirty="0"/>
              <a:t>i</a:t>
            </a:r>
            <a:r>
              <a:rPr lang="en-US" sz="1800" dirty="0"/>
              <a:t> ) inputs to each component of the cell. Since there are four components, that means there are 4(m</a:t>
            </a:r>
            <a:r>
              <a:rPr lang="en-US" sz="1800" baseline="-25000" dirty="0"/>
              <a:t>i−1</a:t>
            </a:r>
            <a:r>
              <a:rPr lang="en-US" sz="1800" dirty="0"/>
              <a:t>+m</a:t>
            </a:r>
            <a:r>
              <a:rPr lang="en-US" sz="1800" baseline="-25000" dirty="0"/>
              <a:t>i</a:t>
            </a:r>
            <a:r>
              <a:rPr lang="en-US" sz="1800" dirty="0"/>
              <a:t>) weights associated with each cell. And since we have m</a:t>
            </a:r>
            <a:r>
              <a:rPr lang="en-US" sz="1800" baseline="-25000" dirty="0"/>
              <a:t>i</a:t>
            </a:r>
            <a:r>
              <a:rPr lang="en-US" sz="1800" dirty="0"/>
              <a:t> cells, that means there are </a:t>
            </a:r>
            <a:r>
              <a:rPr lang="en-US" sz="1800" dirty="0">
                <a:solidFill>
                  <a:srgbClr val="FF0000"/>
                </a:solidFill>
              </a:rPr>
              <a:t>4m</a:t>
            </a:r>
            <a:r>
              <a:rPr lang="en-US" sz="1800" baseline="-25000" dirty="0">
                <a:solidFill>
                  <a:srgbClr val="FF0000"/>
                </a:solidFill>
              </a:rPr>
              <a:t>i </a:t>
            </a:r>
            <a:r>
              <a:rPr lang="en-US" sz="1800" dirty="0">
                <a:solidFill>
                  <a:srgbClr val="FF0000"/>
                </a:solidFill>
              </a:rPr>
              <a:t>(m</a:t>
            </a:r>
            <a:r>
              <a:rPr lang="en-US" sz="1800" baseline="-25000" dirty="0">
                <a:solidFill>
                  <a:srgbClr val="FF0000"/>
                </a:solidFill>
              </a:rPr>
              <a:t>i−1</a:t>
            </a:r>
            <a:r>
              <a:rPr lang="en-US" sz="1800" dirty="0">
                <a:solidFill>
                  <a:srgbClr val="FF0000"/>
                </a:solidFill>
              </a:rPr>
              <a:t>+m</a:t>
            </a:r>
            <a:r>
              <a:rPr lang="en-US" sz="1800" baseline="-25000" dirty="0">
                <a:solidFill>
                  <a:srgbClr val="FF0000"/>
                </a:solidFill>
              </a:rPr>
              <a:t>i </a:t>
            </a:r>
            <a:r>
              <a:rPr lang="en-US" sz="1800" dirty="0">
                <a:solidFill>
                  <a:srgbClr val="FF0000"/>
                </a:solidFill>
              </a:rPr>
              <a:t>)</a:t>
            </a:r>
            <a:r>
              <a:rPr lang="en-US" sz="1800" dirty="0"/>
              <a:t> weights associated with that layer.</a:t>
            </a:r>
          </a:p>
          <a:p>
            <a:r>
              <a:rPr lang="en-US" sz="1800" dirty="0"/>
              <a:t>If the last hidden layer has m</a:t>
            </a:r>
            <a:r>
              <a:rPr lang="en-US" sz="1800" baseline="-25000" dirty="0"/>
              <a:t>i</a:t>
            </a:r>
            <a:r>
              <a:rPr lang="en-US" sz="1800" dirty="0"/>
              <a:t> cells, and the number of real output is m</a:t>
            </a:r>
            <a:r>
              <a:rPr lang="en-US" sz="1800" baseline="-25000" dirty="0"/>
              <a:t>y</a:t>
            </a:r>
            <a:r>
              <a:rPr lang="en-US" sz="1800" dirty="0"/>
              <a:t>. For the output layer, the h of the last hidden layer will be combined by a </a:t>
            </a:r>
            <a:r>
              <a:rPr lang="en-US" sz="1800" dirty="0" err="1"/>
              <a:t>softmax</a:t>
            </a:r>
            <a:r>
              <a:rPr lang="en-US" sz="1800" dirty="0"/>
              <a:t> (or sigmoid) activation function to be sent to the output neurons, hence the weights required is m</a:t>
            </a:r>
            <a:r>
              <a:rPr lang="en-US" sz="1800" baseline="-25000" dirty="0"/>
              <a:t>i</a:t>
            </a:r>
            <a:r>
              <a:rPr lang="en-US" sz="1800" dirty="0"/>
              <a:t>*m</a:t>
            </a:r>
            <a:r>
              <a:rPr lang="en-US" sz="1800" baseline="-25000" dirty="0"/>
              <a:t>y</a:t>
            </a:r>
            <a:r>
              <a:rPr lang="en-US" sz="1800" dirty="0"/>
              <a:t>.</a:t>
            </a:r>
          </a:p>
          <a:p>
            <a:r>
              <a:rPr lang="en-US" sz="1800" dirty="0">
                <a:solidFill>
                  <a:srgbClr val="FF0000"/>
                </a:solidFill>
              </a:rPr>
              <a:t>Answer1</a:t>
            </a:r>
            <a:r>
              <a:rPr lang="en-US" sz="1800" dirty="0"/>
              <a:t>: Since </a:t>
            </a:r>
            <a:r>
              <a:rPr lang="en-US" sz="1800" dirty="0" err="1"/>
              <a:t>n</a:t>
            </a:r>
            <a:r>
              <a:rPr lang="en-US" sz="1800" baseline="-25000" dirty="0" err="1"/>
              <a:t>i</a:t>
            </a:r>
            <a:r>
              <a:rPr lang="en-US" sz="1800" dirty="0"/>
              <a:t>=num. of neurons in layer </a:t>
            </a:r>
            <a:r>
              <a:rPr lang="en-US" sz="1800" dirty="0" err="1"/>
              <a:t>i</a:t>
            </a:r>
            <a:r>
              <a:rPr lang="en-US" sz="1800" dirty="0"/>
              <a:t>, so we have n=39 (input neuron number) ,m</a:t>
            </a:r>
            <a:r>
              <a:rPr lang="en-US" sz="1800" baseline="-25000" dirty="0"/>
              <a:t>i=1</a:t>
            </a:r>
            <a:r>
              <a:rPr lang="en-US" sz="1800" dirty="0"/>
              <a:t>= m</a:t>
            </a:r>
            <a:r>
              <a:rPr lang="en-US" sz="1800" baseline="-25000" dirty="0"/>
              <a:t>i=2</a:t>
            </a:r>
            <a:r>
              <a:rPr lang="en-US" sz="1800" dirty="0"/>
              <a:t>=m</a:t>
            </a:r>
            <a:r>
              <a:rPr lang="en-US" sz="1800" baseline="-25000" dirty="0"/>
              <a:t>i=3 </a:t>
            </a:r>
            <a:r>
              <a:rPr lang="en-US" sz="1800" dirty="0"/>
              <a:t>=1024, and m</a:t>
            </a:r>
            <a:r>
              <a:rPr lang="en-US" sz="1800" baseline="-25000" dirty="0"/>
              <a:t>y</a:t>
            </a:r>
            <a:r>
              <a:rPr lang="en-US" sz="1800" dirty="0"/>
              <a:t>=34 (output neuron number). So the overall number of weights = </a:t>
            </a:r>
            <a:r>
              <a:rPr lang="en-US" sz="1800" dirty="0" err="1"/>
              <a:t>input_to_first_layer_connections</a:t>
            </a:r>
            <a:r>
              <a:rPr lang="en-US" sz="1800" dirty="0"/>
              <a:t>+ </a:t>
            </a:r>
            <a:r>
              <a:rPr lang="en-US" sz="1800" dirty="0" err="1"/>
              <a:t>first_to_second_layer_connections</a:t>
            </a:r>
            <a:r>
              <a:rPr lang="en-US" sz="1800" dirty="0"/>
              <a:t>+ second_to_third_layer_connections+third_layer_to_output_connections=</a:t>
            </a:r>
          </a:p>
          <a:p>
            <a:r>
              <a:rPr lang="en-US" sz="1800" dirty="0">
                <a:solidFill>
                  <a:srgbClr val="FF0000"/>
                </a:solidFill>
              </a:rPr>
              <a:t>=4*(m</a:t>
            </a:r>
            <a:r>
              <a:rPr lang="en-US" sz="1800" baseline="-25000" dirty="0">
                <a:solidFill>
                  <a:srgbClr val="FF0000"/>
                </a:solidFill>
              </a:rPr>
              <a:t>i=1</a:t>
            </a:r>
            <a:r>
              <a:rPr lang="en-US" sz="1800" dirty="0">
                <a:solidFill>
                  <a:srgbClr val="FF0000"/>
                </a:solidFill>
              </a:rPr>
              <a:t>+n)*m</a:t>
            </a:r>
            <a:r>
              <a:rPr lang="en-US" sz="1800" baseline="-25000" dirty="0">
                <a:solidFill>
                  <a:srgbClr val="FF0000"/>
                </a:solidFill>
              </a:rPr>
              <a:t>i=1</a:t>
            </a:r>
            <a:r>
              <a:rPr lang="en-US" sz="1800" dirty="0">
                <a:solidFill>
                  <a:srgbClr val="FF0000"/>
                </a:solidFill>
              </a:rPr>
              <a:t>+4*m</a:t>
            </a:r>
            <a:r>
              <a:rPr lang="en-US" sz="1800" baseline="-25000" dirty="0">
                <a:solidFill>
                  <a:srgbClr val="FF0000"/>
                </a:solidFill>
              </a:rPr>
              <a:t>i=2</a:t>
            </a:r>
            <a:r>
              <a:rPr lang="en-US" sz="1800" dirty="0">
                <a:solidFill>
                  <a:srgbClr val="FF0000"/>
                </a:solidFill>
              </a:rPr>
              <a:t>*(m</a:t>
            </a:r>
            <a:r>
              <a:rPr lang="en-US" sz="1800" baseline="-25000" dirty="0">
                <a:solidFill>
                  <a:srgbClr val="FF0000"/>
                </a:solidFill>
              </a:rPr>
              <a:t>i=1</a:t>
            </a:r>
            <a:r>
              <a:rPr lang="en-US" sz="1800" dirty="0">
                <a:solidFill>
                  <a:srgbClr val="FF0000"/>
                </a:solidFill>
              </a:rPr>
              <a:t>+m</a:t>
            </a:r>
            <a:r>
              <a:rPr lang="en-US" sz="1800" baseline="-25000" dirty="0">
                <a:solidFill>
                  <a:srgbClr val="FF0000"/>
                </a:solidFill>
              </a:rPr>
              <a:t>i=2</a:t>
            </a:r>
            <a:r>
              <a:rPr lang="en-US" sz="1800" dirty="0">
                <a:solidFill>
                  <a:srgbClr val="FF0000"/>
                </a:solidFill>
              </a:rPr>
              <a:t>)+ 4*m</a:t>
            </a:r>
            <a:r>
              <a:rPr lang="en-US" sz="1800" baseline="-25000" dirty="0">
                <a:solidFill>
                  <a:srgbClr val="FF0000"/>
                </a:solidFill>
              </a:rPr>
              <a:t>i=3</a:t>
            </a:r>
            <a:r>
              <a:rPr lang="en-US" sz="1800" dirty="0">
                <a:solidFill>
                  <a:srgbClr val="FF0000"/>
                </a:solidFill>
              </a:rPr>
              <a:t>*(m</a:t>
            </a:r>
            <a:r>
              <a:rPr lang="en-US" sz="1800" baseline="-25000" dirty="0">
                <a:solidFill>
                  <a:srgbClr val="FF0000"/>
                </a:solidFill>
              </a:rPr>
              <a:t>i=2</a:t>
            </a:r>
            <a:r>
              <a:rPr lang="en-US" sz="1800" dirty="0">
                <a:solidFill>
                  <a:srgbClr val="FF0000"/>
                </a:solidFill>
              </a:rPr>
              <a:t>+m</a:t>
            </a:r>
            <a:r>
              <a:rPr lang="en-US" sz="1800" baseline="-25000" dirty="0">
                <a:solidFill>
                  <a:srgbClr val="FF0000"/>
                </a:solidFill>
              </a:rPr>
              <a:t>i=3</a:t>
            </a:r>
            <a:r>
              <a:rPr lang="en-US" sz="1800" dirty="0">
                <a:solidFill>
                  <a:srgbClr val="FF0000"/>
                </a:solidFill>
              </a:rPr>
              <a:t>)+ m</a:t>
            </a:r>
            <a:r>
              <a:rPr lang="en-US" sz="1800" baseline="-25000" dirty="0">
                <a:solidFill>
                  <a:srgbClr val="FF0000"/>
                </a:solidFill>
              </a:rPr>
              <a:t>y</a:t>
            </a:r>
            <a:r>
              <a:rPr lang="en-US" sz="1800" dirty="0">
                <a:solidFill>
                  <a:srgbClr val="FF0000"/>
                </a:solidFill>
              </a:rPr>
              <a:t>*(m</a:t>
            </a:r>
            <a:r>
              <a:rPr lang="en-US" sz="1800" baseline="-25000" dirty="0">
                <a:solidFill>
                  <a:srgbClr val="FF0000"/>
                </a:solidFill>
              </a:rPr>
              <a:t>i=3</a:t>
            </a:r>
            <a:r>
              <a:rPr lang="en-US" sz="1800" dirty="0">
                <a:solidFill>
                  <a:srgbClr val="FF0000"/>
                </a:solidFill>
              </a:rPr>
              <a:t>)</a:t>
            </a:r>
          </a:p>
          <a:p>
            <a:r>
              <a:rPr lang="en-US" sz="1800" dirty="0"/>
              <a:t>=4*(1024+39)*1024  +4*1024*(1024+1024)*2  +34*(1024)=21,166,080 ( about 21M).</a:t>
            </a:r>
          </a:p>
          <a:p>
            <a:pPr marL="0" indent="0">
              <a:buNone/>
            </a:pPr>
            <a:endParaRPr lang="en-US" sz="600"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69</a:t>
            </a:fld>
            <a:endParaRPr lang="en-US"/>
          </a:p>
        </p:txBody>
      </p:sp>
      <p:sp>
        <p:nvSpPr>
          <p:cNvPr id="6" name="TextBox 5"/>
          <p:cNvSpPr txBox="1"/>
          <p:nvPr/>
        </p:nvSpPr>
        <p:spPr>
          <a:xfrm>
            <a:off x="485775" y="38100"/>
            <a:ext cx="7349704" cy="523220"/>
          </a:xfrm>
          <a:prstGeom prst="rect">
            <a:avLst/>
          </a:prstGeom>
          <a:noFill/>
        </p:spPr>
        <p:txBody>
          <a:bodyPr wrap="none" rtlCol="0">
            <a:spAutoFit/>
          </a:bodyPr>
          <a:lstStyle/>
          <a:p>
            <a:r>
              <a:rPr lang="en-US" sz="1400" dirty="0">
                <a:hlinkClick r:id="rId3"/>
              </a:rPr>
              <a:t>https://stats.stackexchange.com/questions/226593/how-can-calculate-number-of-weights-in-lstm</a:t>
            </a:r>
            <a:endParaRPr lang="en-US" sz="1400" dirty="0"/>
          </a:p>
          <a:p>
            <a:endParaRPr lang="en-US" sz="1400" dirty="0"/>
          </a:p>
        </p:txBody>
      </p:sp>
    </p:spTree>
    <p:extLst>
      <p:ext uri="{BB962C8B-B14F-4D97-AF65-F5344CB8AC3E}">
        <p14:creationId xmlns:p14="http://schemas.microsoft.com/office/powerpoint/2010/main" val="4132482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Different types of RNN</a:t>
            </a:r>
          </a:p>
        </p:txBody>
      </p:sp>
      <p:sp>
        <p:nvSpPr>
          <p:cNvPr id="3" name="Content Placeholder 2"/>
          <p:cNvSpPr>
            <a:spLocks noGrp="1"/>
          </p:cNvSpPr>
          <p:nvPr>
            <p:ph idx="1"/>
          </p:nvPr>
        </p:nvSpPr>
        <p:spPr>
          <a:xfrm>
            <a:off x="457200" y="692966"/>
            <a:ext cx="8229600" cy="4525963"/>
          </a:xfrm>
        </p:spPr>
        <p:txBody>
          <a:bodyPr>
            <a:noAutofit/>
          </a:bodyPr>
          <a:lstStyle/>
          <a:p>
            <a:r>
              <a:rPr lang="en-US" sz="2000" i="1" dirty="0"/>
              <a:t> </a:t>
            </a:r>
            <a:r>
              <a:rPr lang="en-US" sz="2000" b="1" i="1" dirty="0"/>
              <a:t>(1)</a:t>
            </a:r>
            <a:r>
              <a:rPr lang="en-US" sz="2000" i="1" dirty="0"/>
              <a:t> Vanilla (classical) mode of processing without RNN, from fixed-sized input to fixed-sized output (e.g. image classification). </a:t>
            </a:r>
            <a:r>
              <a:rPr lang="en-US" sz="2000" dirty="0"/>
              <a:t> Feedforward NN</a:t>
            </a:r>
            <a:endParaRPr lang="en-US" sz="2000" i="1" dirty="0"/>
          </a:p>
          <a:p>
            <a:r>
              <a:rPr lang="en-US" sz="2000" b="1" i="1" dirty="0"/>
              <a:t>(2)</a:t>
            </a:r>
            <a:r>
              <a:rPr lang="en-US" sz="2000" i="1" dirty="0"/>
              <a:t> Sequence output (e.g. image captioning takes an image and outputs a sentence of words).</a:t>
            </a:r>
          </a:p>
          <a:p>
            <a:r>
              <a:rPr lang="en-US" sz="2000" i="1" dirty="0"/>
              <a:t> </a:t>
            </a:r>
            <a:r>
              <a:rPr lang="en-US" sz="2000" b="1" i="1" dirty="0"/>
              <a:t>(3)</a:t>
            </a:r>
            <a:r>
              <a:rPr lang="en-US" sz="2000" i="1" dirty="0"/>
              <a:t> Sequence input (e.g. sentiment analysis where a given sentence is classified as expressing positive or negative sentiment). </a:t>
            </a:r>
          </a:p>
          <a:p>
            <a:r>
              <a:rPr lang="en-US" sz="2000" b="1" i="1" dirty="0"/>
              <a:t>(4)</a:t>
            </a:r>
            <a:r>
              <a:rPr lang="en-US" sz="2000" i="1" dirty="0"/>
              <a:t> </a:t>
            </a:r>
            <a:r>
              <a:rPr lang="en-US" sz="2000" i="1" u="sng" dirty="0"/>
              <a:t>Sequence input and sequence output (e.g. Machine Translation: an RNN reads a sentence in English and then outputs a sentence in French).</a:t>
            </a:r>
            <a:r>
              <a:rPr lang="en-US" sz="2000" i="1" dirty="0"/>
              <a:t> </a:t>
            </a:r>
          </a:p>
          <a:p>
            <a:r>
              <a:rPr lang="en-US" sz="2000" b="1" i="1" dirty="0"/>
              <a:t>(5)</a:t>
            </a:r>
            <a:r>
              <a:rPr lang="en-US" sz="2000" i="1" dirty="0"/>
              <a:t> Synced sequence input and output (e.g. video classification where we wish to label each frame of the video). </a:t>
            </a:r>
          </a:p>
        </p:txBody>
      </p:sp>
      <p:sp>
        <p:nvSpPr>
          <p:cNvPr id="4" name="Footer Placeholder 3"/>
          <p:cNvSpPr>
            <a:spLocks noGrp="1"/>
          </p:cNvSpPr>
          <p:nvPr>
            <p:ph type="ftr" sz="quarter" idx="11"/>
          </p:nvPr>
        </p:nvSpPr>
        <p:spPr>
          <a:xfrm>
            <a:off x="3475573" y="6346806"/>
            <a:ext cx="2895600" cy="365125"/>
          </a:xfrm>
        </p:spPr>
        <p:txBody>
          <a:bodyPr/>
          <a:lstStyle/>
          <a:p>
            <a:r>
              <a:rPr lang="en-US"/>
              <a:t>RNN &amp; LSTM v2.a</a:t>
            </a:r>
          </a:p>
        </p:txBody>
      </p:sp>
      <p:sp>
        <p:nvSpPr>
          <p:cNvPr id="5" name="Slide Number Placeholder 4"/>
          <p:cNvSpPr>
            <a:spLocks noGrp="1"/>
          </p:cNvSpPr>
          <p:nvPr>
            <p:ph type="sldNum" sz="quarter" idx="12"/>
          </p:nvPr>
        </p:nvSpPr>
        <p:spPr>
          <a:xfrm>
            <a:off x="6904573" y="6346806"/>
            <a:ext cx="2133600" cy="365125"/>
          </a:xfrm>
        </p:spPr>
        <p:txBody>
          <a:bodyPr/>
          <a:lstStyle/>
          <a:p>
            <a:fld id="{7C12A529-2220-4038-9210-A21DB7BAEFCE}" type="slidenum">
              <a:rPr lang="en-US" smtClean="0"/>
              <a:t>7</a:t>
            </a:fld>
            <a:endParaRPr lang="en-US"/>
          </a:p>
        </p:txBody>
      </p:sp>
      <p:sp>
        <p:nvSpPr>
          <p:cNvPr id="6" name="TextBox 5"/>
          <p:cNvSpPr txBox="1"/>
          <p:nvPr/>
        </p:nvSpPr>
        <p:spPr>
          <a:xfrm>
            <a:off x="808573" y="4013878"/>
            <a:ext cx="3733843" cy="276999"/>
          </a:xfrm>
          <a:prstGeom prst="rect">
            <a:avLst/>
          </a:prstGeom>
          <a:noFill/>
        </p:spPr>
        <p:txBody>
          <a:bodyPr wrap="none" rtlCol="0">
            <a:spAutoFit/>
          </a:bodyPr>
          <a:lstStyle/>
          <a:p>
            <a:r>
              <a:rPr lang="en-US" sz="1200" dirty="0">
                <a:hlinkClick r:id="rId3"/>
              </a:rPr>
              <a:t>http://karpathy.github.io/2015/05/21/rnn-effectiveness/</a:t>
            </a:r>
            <a:endParaRPr lang="en-US" sz="1200" dirty="0"/>
          </a:p>
        </p:txBody>
      </p:sp>
      <p:pic>
        <p:nvPicPr>
          <p:cNvPr id="7" name="Picture 6"/>
          <p:cNvPicPr>
            <a:picLocks noChangeAspect="1"/>
          </p:cNvPicPr>
          <p:nvPr/>
        </p:nvPicPr>
        <p:blipFill>
          <a:blip r:embed="rId4"/>
          <a:stretch>
            <a:fillRect/>
          </a:stretch>
        </p:blipFill>
        <p:spPr>
          <a:xfrm>
            <a:off x="2218272" y="4307910"/>
            <a:ext cx="6544401" cy="2127021"/>
          </a:xfrm>
          <a:prstGeom prst="rect">
            <a:avLst/>
          </a:prstGeom>
        </p:spPr>
      </p:pic>
      <p:sp>
        <p:nvSpPr>
          <p:cNvPr id="8" name="TextBox 7"/>
          <p:cNvSpPr txBox="1"/>
          <p:nvPr/>
        </p:nvSpPr>
        <p:spPr>
          <a:xfrm>
            <a:off x="426449" y="4542106"/>
            <a:ext cx="1822574" cy="2031325"/>
          </a:xfrm>
          <a:prstGeom prst="rect">
            <a:avLst/>
          </a:prstGeom>
          <a:noFill/>
        </p:spPr>
        <p:txBody>
          <a:bodyPr wrap="square" rtlCol="0">
            <a:spAutoFit/>
          </a:bodyPr>
          <a:lstStyle/>
          <a:p>
            <a:r>
              <a:rPr lang="en-US" dirty="0"/>
              <a:t>Output layer </a:t>
            </a:r>
          </a:p>
          <a:p>
            <a:endParaRPr lang="en-US" dirty="0"/>
          </a:p>
          <a:p>
            <a:r>
              <a:rPr lang="en-US" dirty="0"/>
              <a:t>Hidden layer</a:t>
            </a:r>
          </a:p>
          <a:p>
            <a:r>
              <a:rPr lang="en-US" dirty="0"/>
              <a:t>(recurrent layer)</a:t>
            </a:r>
          </a:p>
          <a:p>
            <a:endParaRPr lang="en-US" dirty="0"/>
          </a:p>
          <a:p>
            <a:r>
              <a:rPr lang="en-US" dirty="0"/>
              <a:t>Input</a:t>
            </a:r>
          </a:p>
          <a:p>
            <a:r>
              <a:rPr lang="en-US" dirty="0"/>
              <a:t>layer</a:t>
            </a:r>
          </a:p>
        </p:txBody>
      </p:sp>
      <p:cxnSp>
        <p:nvCxnSpPr>
          <p:cNvPr id="10" name="Straight Arrow Connector 9"/>
          <p:cNvCxnSpPr/>
          <p:nvPr/>
        </p:nvCxnSpPr>
        <p:spPr>
          <a:xfrm>
            <a:off x="2060878" y="4800600"/>
            <a:ext cx="390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03973" y="6086456"/>
            <a:ext cx="314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51033" y="6204099"/>
            <a:ext cx="6247223" cy="369332"/>
          </a:xfrm>
          <a:prstGeom prst="rect">
            <a:avLst/>
          </a:prstGeom>
          <a:noFill/>
        </p:spPr>
        <p:txBody>
          <a:bodyPr wrap="none" rtlCol="0">
            <a:spAutoFit/>
          </a:bodyPr>
          <a:lstStyle/>
          <a:p>
            <a:r>
              <a:rPr lang="en-US" dirty="0"/>
              <a:t>(1)	(2)	        (3)		(4)  		(5)     </a:t>
            </a:r>
          </a:p>
        </p:txBody>
      </p:sp>
      <p:cxnSp>
        <p:nvCxnSpPr>
          <p:cNvPr id="13" name="Straight Arrow Connector 12"/>
          <p:cNvCxnSpPr/>
          <p:nvPr/>
        </p:nvCxnSpPr>
        <p:spPr>
          <a:xfrm>
            <a:off x="2064868" y="5371420"/>
            <a:ext cx="390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3195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Example2: Calculate the number of weights in LSTM</a:t>
            </a:r>
          </a:p>
        </p:txBody>
      </p:sp>
      <p:sp>
        <p:nvSpPr>
          <p:cNvPr id="3" name="Content Placeholder 2"/>
          <p:cNvSpPr>
            <a:spLocks noGrp="1"/>
          </p:cNvSpPr>
          <p:nvPr>
            <p:ph idx="1"/>
          </p:nvPr>
        </p:nvSpPr>
        <p:spPr>
          <a:xfrm>
            <a:off x="485775" y="1219200"/>
            <a:ext cx="8201025" cy="5502275"/>
          </a:xfrm>
        </p:spPr>
        <p:txBody>
          <a:bodyPr>
            <a:normAutofit/>
          </a:bodyPr>
          <a:lstStyle/>
          <a:p>
            <a:pPr fontAlgn="base"/>
            <a:r>
              <a:rPr lang="en-US" sz="2000" dirty="0"/>
              <a:t>Question2: Input neurons =n= 205, Output neurons =m</a:t>
            </a:r>
            <a:r>
              <a:rPr lang="en-US" sz="2000" baseline="-25000" dirty="0"/>
              <a:t>y</a:t>
            </a:r>
            <a:r>
              <a:rPr lang="en-US" sz="2000" dirty="0"/>
              <a:t>= 205, Hidden Layers = 5,Cells in each layer =m</a:t>
            </a:r>
            <a:r>
              <a:rPr lang="en-US" sz="2000" baseline="-25000" dirty="0"/>
              <a:t>i=1,2,3,4,5</a:t>
            </a:r>
            <a:r>
              <a:rPr lang="en-US" sz="2000" dirty="0"/>
              <a:t>= 700 (same for all hidden layers)</a:t>
            </a:r>
          </a:p>
          <a:p>
            <a:pPr fontAlgn="base"/>
            <a:r>
              <a:rPr lang="en-US" sz="2000" dirty="0"/>
              <a:t>If the last hidden layer has </a:t>
            </a:r>
            <a:r>
              <a:rPr lang="en-US" sz="2000" dirty="0" err="1"/>
              <a:t>m</a:t>
            </a:r>
            <a:r>
              <a:rPr lang="en-US" sz="2000" baseline="-25000" dirty="0" err="1"/>
              <a:t>last</a:t>
            </a:r>
            <a:r>
              <a:rPr lang="en-US" sz="2000" dirty="0"/>
              <a:t> cells, and the number of real output is m</a:t>
            </a:r>
            <a:r>
              <a:rPr lang="en-US" sz="2000" baseline="-25000" dirty="0"/>
              <a:t>y</a:t>
            </a:r>
            <a:r>
              <a:rPr lang="en-US" sz="2000" dirty="0"/>
              <a:t>. For the output layer, the h of the last layer will be combined by a </a:t>
            </a:r>
            <a:r>
              <a:rPr lang="en-US" sz="2000" dirty="0" err="1"/>
              <a:t>softmax</a:t>
            </a:r>
            <a:r>
              <a:rPr lang="en-US" sz="2000" dirty="0"/>
              <a:t> (or sigmoid) activation function, hence the weights required is </a:t>
            </a:r>
            <a:r>
              <a:rPr lang="en-US" sz="2000" dirty="0" err="1"/>
              <a:t>m</a:t>
            </a:r>
            <a:r>
              <a:rPr lang="en-US" sz="2000" baseline="-25000" dirty="0" err="1"/>
              <a:t>last</a:t>
            </a:r>
            <a:r>
              <a:rPr lang="en-US" sz="2000" dirty="0"/>
              <a:t>*m</a:t>
            </a:r>
            <a:r>
              <a:rPr lang="en-US" sz="2000" baseline="-25000" dirty="0"/>
              <a:t>y</a:t>
            </a:r>
            <a:r>
              <a:rPr lang="en-US" sz="2000" dirty="0"/>
              <a:t>.</a:t>
            </a:r>
          </a:p>
          <a:p>
            <a:r>
              <a:rPr lang="en-US" sz="2000" dirty="0"/>
              <a:t>Answer2: Since m</a:t>
            </a:r>
            <a:r>
              <a:rPr lang="en-US" sz="2000" baseline="-25000" dirty="0"/>
              <a:t>i</a:t>
            </a:r>
            <a:r>
              <a:rPr lang="en-US" sz="2000" dirty="0"/>
              <a:t>=num. of neurons in a hidden layer , so n=205, m</a:t>
            </a:r>
            <a:r>
              <a:rPr lang="en-US" sz="2000" baseline="-25000" dirty="0"/>
              <a:t>i=1</a:t>
            </a:r>
            <a:r>
              <a:rPr lang="en-US" sz="2000" dirty="0"/>
              <a:t>=m</a:t>
            </a:r>
            <a:r>
              <a:rPr lang="en-US" sz="2000" baseline="-25000" dirty="0"/>
              <a:t>i=2</a:t>
            </a:r>
            <a:r>
              <a:rPr lang="en-US" sz="2000" dirty="0"/>
              <a:t>=m</a:t>
            </a:r>
            <a:r>
              <a:rPr lang="en-US" sz="2000" baseline="-25000" dirty="0"/>
              <a:t>i=3</a:t>
            </a:r>
            <a:r>
              <a:rPr lang="en-US" sz="2000" dirty="0"/>
              <a:t>=m</a:t>
            </a:r>
            <a:r>
              <a:rPr lang="en-US" sz="2000" baseline="-25000" dirty="0"/>
              <a:t>i=4</a:t>
            </a:r>
            <a:r>
              <a:rPr lang="en-US" sz="2000" dirty="0"/>
              <a:t>= m</a:t>
            </a:r>
            <a:r>
              <a:rPr lang="en-US" sz="2000" baseline="-25000" dirty="0"/>
              <a:t>i=5</a:t>
            </a:r>
            <a:r>
              <a:rPr lang="en-US" sz="2000" dirty="0"/>
              <a:t>=700, and m</a:t>
            </a:r>
            <a:r>
              <a:rPr lang="en-US" sz="2000" baseline="-25000" dirty="0"/>
              <a:t>y</a:t>
            </a:r>
            <a:r>
              <a:rPr lang="en-US" sz="2000" dirty="0"/>
              <a:t>=205. So the total number of weights=</a:t>
            </a:r>
          </a:p>
          <a:p>
            <a:r>
              <a:rPr lang="en-US" sz="1600" dirty="0">
                <a:solidFill>
                  <a:srgbClr val="FF0000"/>
                </a:solidFill>
              </a:rPr>
              <a:t>=</a:t>
            </a:r>
            <a:r>
              <a:rPr lang="en-US" sz="1800" dirty="0">
                <a:solidFill>
                  <a:srgbClr val="FF0000"/>
                </a:solidFill>
              </a:rPr>
              <a:t>4*(m</a:t>
            </a:r>
            <a:r>
              <a:rPr lang="en-US" sz="1800" baseline="-25000" dirty="0">
                <a:solidFill>
                  <a:srgbClr val="FF0000"/>
                </a:solidFill>
              </a:rPr>
              <a:t>i=1</a:t>
            </a:r>
            <a:r>
              <a:rPr lang="en-US" sz="1800" dirty="0">
                <a:solidFill>
                  <a:srgbClr val="FF0000"/>
                </a:solidFill>
              </a:rPr>
              <a:t>+n)*m</a:t>
            </a:r>
            <a:r>
              <a:rPr lang="en-US" sz="1800" baseline="-25000" dirty="0">
                <a:solidFill>
                  <a:srgbClr val="FF0000"/>
                </a:solidFill>
              </a:rPr>
              <a:t>i=1</a:t>
            </a:r>
            <a:r>
              <a:rPr lang="en-US" sz="1800" dirty="0">
                <a:solidFill>
                  <a:srgbClr val="FF0000"/>
                </a:solidFill>
              </a:rPr>
              <a:t>*+</a:t>
            </a:r>
          </a:p>
          <a:p>
            <a:r>
              <a:rPr lang="en-US" sz="1800" dirty="0">
                <a:solidFill>
                  <a:srgbClr val="FF0000"/>
                </a:solidFill>
              </a:rPr>
              <a:t>4*m</a:t>
            </a:r>
            <a:r>
              <a:rPr lang="en-US" sz="1800" baseline="-25000" dirty="0">
                <a:solidFill>
                  <a:srgbClr val="FF0000"/>
                </a:solidFill>
              </a:rPr>
              <a:t>i=2</a:t>
            </a:r>
            <a:r>
              <a:rPr lang="en-US" sz="1800" dirty="0">
                <a:solidFill>
                  <a:srgbClr val="FF0000"/>
                </a:solidFill>
              </a:rPr>
              <a:t>*(m</a:t>
            </a:r>
            <a:r>
              <a:rPr lang="en-US" sz="1800" baseline="-25000" dirty="0">
                <a:solidFill>
                  <a:srgbClr val="FF0000"/>
                </a:solidFill>
              </a:rPr>
              <a:t>i=1</a:t>
            </a:r>
            <a:r>
              <a:rPr lang="en-US" sz="1800" dirty="0">
                <a:solidFill>
                  <a:srgbClr val="FF0000"/>
                </a:solidFill>
              </a:rPr>
              <a:t>+m</a:t>
            </a:r>
            <a:r>
              <a:rPr lang="en-US" sz="1800" baseline="-25000" dirty="0">
                <a:solidFill>
                  <a:srgbClr val="FF0000"/>
                </a:solidFill>
              </a:rPr>
              <a:t>i=2</a:t>
            </a:r>
            <a:r>
              <a:rPr lang="en-US" sz="1800" dirty="0">
                <a:solidFill>
                  <a:srgbClr val="FF0000"/>
                </a:solidFill>
              </a:rPr>
              <a:t>)+</a:t>
            </a:r>
          </a:p>
          <a:p>
            <a:r>
              <a:rPr lang="en-US" sz="1800" dirty="0">
                <a:solidFill>
                  <a:srgbClr val="FF0000"/>
                </a:solidFill>
              </a:rPr>
              <a:t>4*m</a:t>
            </a:r>
            <a:r>
              <a:rPr lang="en-US" sz="1800" baseline="-25000" dirty="0">
                <a:solidFill>
                  <a:srgbClr val="FF0000"/>
                </a:solidFill>
              </a:rPr>
              <a:t>i=3</a:t>
            </a:r>
            <a:r>
              <a:rPr lang="en-US" sz="1800" dirty="0">
                <a:solidFill>
                  <a:srgbClr val="FF0000"/>
                </a:solidFill>
              </a:rPr>
              <a:t>*(m</a:t>
            </a:r>
            <a:r>
              <a:rPr lang="en-US" sz="1800" baseline="-25000" dirty="0">
                <a:solidFill>
                  <a:srgbClr val="FF0000"/>
                </a:solidFill>
              </a:rPr>
              <a:t>i=2</a:t>
            </a:r>
            <a:r>
              <a:rPr lang="en-US" sz="1800" dirty="0">
                <a:solidFill>
                  <a:srgbClr val="FF0000"/>
                </a:solidFill>
              </a:rPr>
              <a:t>+m</a:t>
            </a:r>
            <a:r>
              <a:rPr lang="en-US" sz="1800" baseline="-25000" dirty="0">
                <a:solidFill>
                  <a:srgbClr val="FF0000"/>
                </a:solidFill>
              </a:rPr>
              <a:t>i=3</a:t>
            </a:r>
            <a:r>
              <a:rPr lang="en-US" sz="1800" dirty="0">
                <a:solidFill>
                  <a:srgbClr val="FF0000"/>
                </a:solidFill>
              </a:rPr>
              <a:t>)+</a:t>
            </a:r>
          </a:p>
          <a:p>
            <a:r>
              <a:rPr lang="en-US" sz="1800" dirty="0">
                <a:solidFill>
                  <a:srgbClr val="FF0000"/>
                </a:solidFill>
              </a:rPr>
              <a:t>4*m</a:t>
            </a:r>
            <a:r>
              <a:rPr lang="en-US" sz="1800" baseline="-25000" dirty="0">
                <a:solidFill>
                  <a:srgbClr val="FF0000"/>
                </a:solidFill>
              </a:rPr>
              <a:t>i=4</a:t>
            </a:r>
            <a:r>
              <a:rPr lang="en-US" sz="1800" dirty="0">
                <a:solidFill>
                  <a:srgbClr val="FF0000"/>
                </a:solidFill>
              </a:rPr>
              <a:t>*(m</a:t>
            </a:r>
            <a:r>
              <a:rPr lang="en-US" sz="1800" baseline="-25000" dirty="0">
                <a:solidFill>
                  <a:srgbClr val="FF0000"/>
                </a:solidFill>
              </a:rPr>
              <a:t>i=3</a:t>
            </a:r>
            <a:r>
              <a:rPr lang="en-US" sz="1800" dirty="0">
                <a:solidFill>
                  <a:srgbClr val="FF0000"/>
                </a:solidFill>
              </a:rPr>
              <a:t>+m</a:t>
            </a:r>
            <a:r>
              <a:rPr lang="en-US" sz="1800" baseline="-25000" dirty="0">
                <a:solidFill>
                  <a:srgbClr val="FF0000"/>
                </a:solidFill>
              </a:rPr>
              <a:t>i=4</a:t>
            </a:r>
            <a:r>
              <a:rPr lang="en-US" sz="1800" dirty="0">
                <a:solidFill>
                  <a:srgbClr val="FF0000"/>
                </a:solidFill>
              </a:rPr>
              <a:t>)+</a:t>
            </a:r>
          </a:p>
          <a:p>
            <a:r>
              <a:rPr lang="en-US" sz="1800" dirty="0">
                <a:solidFill>
                  <a:srgbClr val="FF0000"/>
                </a:solidFill>
              </a:rPr>
              <a:t>4*m</a:t>
            </a:r>
            <a:r>
              <a:rPr lang="en-US" sz="1800" baseline="-25000" dirty="0">
                <a:solidFill>
                  <a:srgbClr val="FF0000"/>
                </a:solidFill>
              </a:rPr>
              <a:t>i=5</a:t>
            </a:r>
            <a:r>
              <a:rPr lang="en-US" sz="1800" dirty="0">
                <a:solidFill>
                  <a:srgbClr val="FF0000"/>
                </a:solidFill>
              </a:rPr>
              <a:t>*(m</a:t>
            </a:r>
            <a:r>
              <a:rPr lang="en-US" sz="1800" baseline="-25000" dirty="0">
                <a:solidFill>
                  <a:srgbClr val="FF0000"/>
                </a:solidFill>
              </a:rPr>
              <a:t>i=4</a:t>
            </a:r>
            <a:r>
              <a:rPr lang="en-US" sz="1800" dirty="0">
                <a:solidFill>
                  <a:srgbClr val="FF0000"/>
                </a:solidFill>
              </a:rPr>
              <a:t>+m</a:t>
            </a:r>
            <a:r>
              <a:rPr lang="en-US" sz="1800" baseline="-25000" dirty="0">
                <a:solidFill>
                  <a:srgbClr val="FF0000"/>
                </a:solidFill>
              </a:rPr>
              <a:t>i=5</a:t>
            </a:r>
            <a:r>
              <a:rPr lang="en-US" sz="1800" dirty="0">
                <a:solidFill>
                  <a:srgbClr val="FF0000"/>
                </a:solidFill>
              </a:rPr>
              <a:t>)+</a:t>
            </a:r>
          </a:p>
          <a:p>
            <a:r>
              <a:rPr lang="en-US" sz="1800" dirty="0">
                <a:solidFill>
                  <a:srgbClr val="FF0000"/>
                </a:solidFill>
              </a:rPr>
              <a:t>+ m</a:t>
            </a:r>
            <a:r>
              <a:rPr lang="en-US" sz="1800" baseline="-25000" dirty="0">
                <a:solidFill>
                  <a:srgbClr val="FF0000"/>
                </a:solidFill>
              </a:rPr>
              <a:t>y</a:t>
            </a:r>
            <a:r>
              <a:rPr lang="en-US" sz="1800" dirty="0">
                <a:solidFill>
                  <a:srgbClr val="FF0000"/>
                </a:solidFill>
              </a:rPr>
              <a:t>*(m</a:t>
            </a:r>
            <a:r>
              <a:rPr lang="en-US" sz="1800" baseline="-25000" dirty="0">
                <a:solidFill>
                  <a:srgbClr val="FF0000"/>
                </a:solidFill>
              </a:rPr>
              <a:t>i=5</a:t>
            </a:r>
            <a:r>
              <a:rPr lang="en-US" sz="1800" dirty="0">
                <a:solidFill>
                  <a:srgbClr val="FF0000"/>
                </a:solidFill>
              </a:rPr>
              <a:t>)</a:t>
            </a:r>
            <a:endParaRPr lang="en-US" sz="1600" dirty="0">
              <a:solidFill>
                <a:srgbClr val="FF0000"/>
              </a:solidFill>
            </a:endParaRPr>
          </a:p>
          <a:p>
            <a:r>
              <a:rPr lang="en-US" sz="2000" dirty="0"/>
              <a:t>=4*(700+205)*700   +4*700*(700+700)*4   +205*(700) =18,357,500</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70</a:t>
            </a:fld>
            <a:endParaRPr lang="en-US"/>
          </a:p>
        </p:txBody>
      </p:sp>
      <p:sp>
        <p:nvSpPr>
          <p:cNvPr id="6" name="TextBox 5"/>
          <p:cNvSpPr txBox="1"/>
          <p:nvPr/>
        </p:nvSpPr>
        <p:spPr>
          <a:xfrm>
            <a:off x="495300" y="223699"/>
            <a:ext cx="7349704" cy="523220"/>
          </a:xfrm>
          <a:prstGeom prst="rect">
            <a:avLst/>
          </a:prstGeom>
          <a:noFill/>
        </p:spPr>
        <p:txBody>
          <a:bodyPr wrap="none" rtlCol="0">
            <a:spAutoFit/>
          </a:bodyPr>
          <a:lstStyle/>
          <a:p>
            <a:r>
              <a:rPr lang="en-US" sz="1400" dirty="0">
                <a:hlinkClick r:id="rId2"/>
              </a:rPr>
              <a:t>https://stats.stackexchange.com/questions/226593/how-can-calculate-number-of-weights-in-lstm</a:t>
            </a:r>
            <a:endParaRPr lang="en-US" sz="1400" dirty="0"/>
          </a:p>
          <a:p>
            <a:endParaRPr lang="en-US" sz="1400" dirty="0"/>
          </a:p>
        </p:txBody>
      </p:sp>
    </p:spTree>
    <p:extLst>
      <p:ext uri="{BB962C8B-B14F-4D97-AF65-F5344CB8AC3E}">
        <p14:creationId xmlns:p14="http://schemas.microsoft.com/office/powerpoint/2010/main" val="3087606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3: A detailed stacked LSTM</a:t>
            </a:r>
          </a:p>
        </p:txBody>
      </p:sp>
      <p:sp>
        <p:nvSpPr>
          <p:cNvPr id="3" name="Content Placeholder 2"/>
          <p:cNvSpPr>
            <a:spLocks noGrp="1"/>
          </p:cNvSpPr>
          <p:nvPr>
            <p:ph idx="1"/>
          </p:nvPr>
        </p:nvSpPr>
        <p:spPr/>
        <p:txBody>
          <a:bodyPr/>
          <a:lstStyle/>
          <a:p>
            <a:r>
              <a:rPr lang="en-US" dirty="0"/>
              <a:t>For this LSTM </a:t>
            </a:r>
          </a:p>
          <a:p>
            <a:r>
              <a:rPr lang="en-US" dirty="0"/>
              <a:t>It has 4 inputs. </a:t>
            </a:r>
          </a:p>
          <a:p>
            <a:r>
              <a:rPr lang="en-US" dirty="0"/>
              <a:t>It has 3 hidden layers, </a:t>
            </a:r>
          </a:p>
          <a:p>
            <a:pPr lvl="1"/>
            <a:r>
              <a:rPr lang="en-US" dirty="0"/>
              <a:t>the 1</a:t>
            </a:r>
            <a:r>
              <a:rPr lang="en-US" baseline="30000" dirty="0"/>
              <a:t>st</a:t>
            </a:r>
            <a:r>
              <a:rPr lang="en-US" dirty="0"/>
              <a:t> hidden layer has 3 cells, (see part3a) </a:t>
            </a:r>
          </a:p>
          <a:p>
            <a:pPr lvl="1"/>
            <a:r>
              <a:rPr lang="en-US" dirty="0"/>
              <a:t>the 2</a:t>
            </a:r>
            <a:r>
              <a:rPr lang="en-US" baseline="30000" dirty="0"/>
              <a:t>nd</a:t>
            </a:r>
            <a:r>
              <a:rPr lang="en-US" dirty="0"/>
              <a:t> hidden layer has 2 cells, (see part3b)</a:t>
            </a:r>
          </a:p>
          <a:p>
            <a:pPr lvl="1"/>
            <a:r>
              <a:rPr lang="en-US" dirty="0"/>
              <a:t>the 3</a:t>
            </a:r>
            <a:r>
              <a:rPr lang="en-US" baseline="30000" dirty="0"/>
              <a:t>rd</a:t>
            </a:r>
            <a:r>
              <a:rPr lang="en-US" dirty="0"/>
              <a:t> hidden layer has 3 cells. (see part3c)</a:t>
            </a:r>
          </a:p>
          <a:p>
            <a:r>
              <a:rPr lang="en-US" dirty="0"/>
              <a:t>It has 2 outputs (see part3d)</a:t>
            </a:r>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71</a:t>
            </a:fld>
            <a:endParaRPr lang="en-US"/>
          </a:p>
        </p:txBody>
      </p:sp>
    </p:spTree>
    <p:extLst>
      <p:ext uri="{BB962C8B-B14F-4D97-AF65-F5344CB8AC3E}">
        <p14:creationId xmlns:p14="http://schemas.microsoft.com/office/powerpoint/2010/main" val="791763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11956"/>
            <a:ext cx="6881836" cy="437907"/>
          </a:xfrm>
        </p:spPr>
        <p:txBody>
          <a:bodyPr>
            <a:noAutofit/>
          </a:bodyPr>
          <a:lstStyle/>
          <a:p>
            <a:r>
              <a:rPr lang="en-US" sz="2000" dirty="0"/>
              <a:t>Part 3a: 1</a:t>
            </a:r>
            <a:r>
              <a:rPr lang="en-US" sz="2000" baseline="30000" dirty="0"/>
              <a:t>st</a:t>
            </a:r>
            <a:r>
              <a:rPr lang="en-US" sz="2000" dirty="0"/>
              <a:t> hidden layer, it has m</a:t>
            </a:r>
            <a:r>
              <a:rPr lang="en-US" sz="2000" baseline="-25000" dirty="0"/>
              <a:t>i=1</a:t>
            </a:r>
            <a:r>
              <a:rPr lang="en-US" sz="2000" dirty="0"/>
              <a:t>=3 cells, input=n=4 </a:t>
            </a:r>
          </a:p>
        </p:txBody>
      </p:sp>
      <p:sp>
        <p:nvSpPr>
          <p:cNvPr id="3" name="Content Placeholder 2"/>
          <p:cNvSpPr>
            <a:spLocks noGrp="1"/>
          </p:cNvSpPr>
          <p:nvPr>
            <p:ph idx="1"/>
          </p:nvPr>
        </p:nvSpPr>
        <p:spPr>
          <a:xfrm>
            <a:off x="1" y="1520028"/>
            <a:ext cx="2359362" cy="4634363"/>
          </a:xfrm>
        </p:spPr>
        <p:txBody>
          <a:bodyPr>
            <a:normAutofit/>
          </a:bodyPr>
          <a:lstStyle/>
          <a:p>
            <a:r>
              <a:rPr lang="en-US" sz="1800" dirty="0"/>
              <a:t>Each cell has 4 components</a:t>
            </a:r>
          </a:p>
          <a:p>
            <a:r>
              <a:rPr lang="en-US" sz="1800" dirty="0"/>
              <a:t>Only the details of one of the components (forget gate) is shown. The other components are similar</a:t>
            </a:r>
          </a:p>
          <a:p>
            <a:r>
              <a:rPr lang="en-US" sz="1800" dirty="0"/>
              <a:t>Total weights=</a:t>
            </a:r>
          </a:p>
          <a:p>
            <a:r>
              <a:rPr lang="en-US" sz="1600" dirty="0">
                <a:solidFill>
                  <a:srgbClr val="FF0000"/>
                </a:solidFill>
              </a:rPr>
              <a:t>4*(m</a:t>
            </a:r>
            <a:r>
              <a:rPr lang="en-US" sz="1600" baseline="-25000" dirty="0">
                <a:solidFill>
                  <a:srgbClr val="FF0000"/>
                </a:solidFill>
              </a:rPr>
              <a:t>i=1</a:t>
            </a:r>
            <a:r>
              <a:rPr lang="en-US" sz="1600" dirty="0">
                <a:solidFill>
                  <a:srgbClr val="FF0000"/>
                </a:solidFill>
              </a:rPr>
              <a:t>*m</a:t>
            </a:r>
            <a:r>
              <a:rPr lang="en-US" sz="1600" baseline="-25000" dirty="0">
                <a:solidFill>
                  <a:srgbClr val="FF0000"/>
                </a:solidFill>
              </a:rPr>
              <a:t>i=1</a:t>
            </a:r>
            <a:r>
              <a:rPr lang="en-US" sz="1600" dirty="0">
                <a:solidFill>
                  <a:srgbClr val="FF0000"/>
                </a:solidFill>
              </a:rPr>
              <a:t>+m</a:t>
            </a:r>
            <a:r>
              <a:rPr lang="en-US" sz="1600" baseline="-25000" dirty="0">
                <a:solidFill>
                  <a:srgbClr val="FF0000"/>
                </a:solidFill>
              </a:rPr>
              <a:t>i=1</a:t>
            </a:r>
            <a:r>
              <a:rPr lang="en-US" sz="1600" dirty="0">
                <a:solidFill>
                  <a:srgbClr val="FF0000"/>
                </a:solidFill>
              </a:rPr>
              <a:t>*n)</a:t>
            </a:r>
          </a:p>
          <a:p>
            <a:r>
              <a:rPr lang="en-US" sz="1600" dirty="0">
                <a:solidFill>
                  <a:srgbClr val="FF0000"/>
                </a:solidFill>
              </a:rPr>
              <a:t>=4*m</a:t>
            </a:r>
            <a:r>
              <a:rPr lang="en-US" sz="1600" baseline="-25000" dirty="0">
                <a:solidFill>
                  <a:srgbClr val="FF0000"/>
                </a:solidFill>
              </a:rPr>
              <a:t>i=1</a:t>
            </a:r>
            <a:r>
              <a:rPr lang="en-US" sz="1600" dirty="0">
                <a:solidFill>
                  <a:srgbClr val="FF0000"/>
                </a:solidFill>
              </a:rPr>
              <a:t>*(m</a:t>
            </a:r>
            <a:r>
              <a:rPr lang="en-US" sz="1600" baseline="-25000" dirty="0">
                <a:solidFill>
                  <a:srgbClr val="FF0000"/>
                </a:solidFill>
              </a:rPr>
              <a:t>i=1</a:t>
            </a:r>
            <a:r>
              <a:rPr lang="en-US" sz="1600" dirty="0">
                <a:solidFill>
                  <a:srgbClr val="FF0000"/>
                </a:solidFill>
              </a:rPr>
              <a:t>+n)</a:t>
            </a:r>
          </a:p>
          <a:p>
            <a:r>
              <a:rPr lang="en-US" sz="1600" dirty="0">
                <a:solidFill>
                  <a:srgbClr val="FF0000"/>
                </a:solidFill>
              </a:rPr>
              <a:t>=4*3*(3+4</a:t>
            </a:r>
            <a:r>
              <a:rPr lang="en-US" sz="1800" dirty="0">
                <a:solidFill>
                  <a:srgbClr val="FF0000"/>
                </a:solidFill>
              </a:rPr>
              <a:t>)</a:t>
            </a:r>
          </a:p>
        </p:txBody>
      </p:sp>
      <p:sp>
        <p:nvSpPr>
          <p:cNvPr id="4" name="Footer Placeholder 3"/>
          <p:cNvSpPr>
            <a:spLocks noGrp="1"/>
          </p:cNvSpPr>
          <p:nvPr>
            <p:ph type="ftr" sz="quarter" idx="11"/>
          </p:nvPr>
        </p:nvSpPr>
        <p:spPr>
          <a:xfrm>
            <a:off x="-440486" y="6356350"/>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72</a:t>
            </a:fld>
            <a:endParaRPr lang="en-US"/>
          </a:p>
        </p:txBody>
      </p:sp>
      <p:sp>
        <p:nvSpPr>
          <p:cNvPr id="9" name="Rectangle 8"/>
          <p:cNvSpPr/>
          <p:nvPr/>
        </p:nvSpPr>
        <p:spPr>
          <a:xfrm>
            <a:off x="3270613" y="4346111"/>
            <a:ext cx="5292972" cy="1570154"/>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55183" y="4376430"/>
            <a:ext cx="362600" cy="369332"/>
          </a:xfrm>
          <a:prstGeom prst="rect">
            <a:avLst/>
          </a:prstGeom>
          <a:noFill/>
        </p:spPr>
        <p:txBody>
          <a:bodyPr wrap="none" rtlCol="0">
            <a:spAutoFit/>
          </a:bodyPr>
          <a:lstStyle/>
          <a:p>
            <a:r>
              <a:rPr lang="en-US" b="1" dirty="0">
                <a:sym typeface="Symbol"/>
              </a:rPr>
              <a:t></a:t>
            </a:r>
            <a:endParaRPr lang="en-US" b="1" dirty="0"/>
          </a:p>
        </p:txBody>
      </p:sp>
      <p:sp>
        <p:nvSpPr>
          <p:cNvPr id="11" name="TextBox 10"/>
          <p:cNvSpPr txBox="1"/>
          <p:nvPr/>
        </p:nvSpPr>
        <p:spPr>
          <a:xfrm>
            <a:off x="7004421" y="4372803"/>
            <a:ext cx="362600" cy="369332"/>
          </a:xfrm>
          <a:prstGeom prst="rect">
            <a:avLst/>
          </a:prstGeom>
          <a:noFill/>
        </p:spPr>
        <p:txBody>
          <a:bodyPr wrap="none" rtlCol="0">
            <a:spAutoFit/>
          </a:bodyPr>
          <a:lstStyle/>
          <a:p>
            <a:r>
              <a:rPr lang="en-US" b="1" dirty="0">
                <a:sym typeface="Symbol"/>
              </a:rPr>
              <a:t></a:t>
            </a:r>
            <a:endParaRPr lang="en-US" b="1" dirty="0"/>
          </a:p>
        </p:txBody>
      </p:sp>
      <p:cxnSp>
        <p:nvCxnSpPr>
          <p:cNvPr id="12" name="Straight Arrow Connector 11"/>
          <p:cNvCxnSpPr/>
          <p:nvPr/>
        </p:nvCxnSpPr>
        <p:spPr>
          <a:xfrm>
            <a:off x="3188683" y="4561096"/>
            <a:ext cx="13716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727901" y="4549788"/>
            <a:ext cx="2401260" cy="113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234397" y="4561096"/>
            <a:ext cx="1608352" cy="132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973531" y="4528554"/>
            <a:ext cx="0" cy="1975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07244" y="5094497"/>
            <a:ext cx="362600" cy="369332"/>
          </a:xfrm>
          <a:prstGeom prst="rect">
            <a:avLst/>
          </a:prstGeom>
          <a:noFill/>
        </p:spPr>
        <p:txBody>
          <a:bodyPr wrap="none" rtlCol="0">
            <a:spAutoFit/>
          </a:bodyPr>
          <a:lstStyle/>
          <a:p>
            <a:r>
              <a:rPr lang="en-US" b="1" dirty="0">
                <a:sym typeface="Symbol"/>
              </a:rPr>
              <a:t></a:t>
            </a:r>
            <a:endParaRPr lang="en-US" b="1" dirty="0"/>
          </a:p>
        </p:txBody>
      </p:sp>
      <p:cxnSp>
        <p:nvCxnSpPr>
          <p:cNvPr id="17" name="Straight Arrow Connector 16"/>
          <p:cNvCxnSpPr/>
          <p:nvPr/>
        </p:nvCxnSpPr>
        <p:spPr>
          <a:xfrm flipV="1">
            <a:off x="4635801" y="4617012"/>
            <a:ext cx="6413" cy="14732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47683" y="4764334"/>
            <a:ext cx="2986501" cy="369332"/>
          </a:xfrm>
          <a:prstGeom prst="rect">
            <a:avLst/>
          </a:prstGeom>
          <a:noFill/>
          <a:ln w="19050">
            <a:solidFill>
              <a:schemeClr val="accent1">
                <a:shade val="95000"/>
                <a:satMod val="105000"/>
              </a:schemeClr>
            </a:solidFill>
          </a:ln>
        </p:spPr>
        <p:txBody>
          <a:bodyPr wrap="square" rtlCol="0">
            <a:spAutoFit/>
          </a:bodyPr>
          <a:lstStyle/>
          <a:p>
            <a:r>
              <a:rPr lang="en-US" dirty="0"/>
              <a:t>                      </a:t>
            </a:r>
            <a:r>
              <a:rPr lang="en-US" dirty="0">
                <a:sym typeface="Symbol"/>
              </a:rPr>
              <a:t></a:t>
            </a:r>
            <a:endParaRPr lang="en-US" dirty="0"/>
          </a:p>
        </p:txBody>
      </p:sp>
      <p:sp>
        <p:nvSpPr>
          <p:cNvPr id="19" name="TextBox 18"/>
          <p:cNvSpPr txBox="1"/>
          <p:nvPr/>
        </p:nvSpPr>
        <p:spPr>
          <a:xfrm>
            <a:off x="3347683" y="5134766"/>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0" name="TextBox 19"/>
          <p:cNvSpPr txBox="1"/>
          <p:nvPr/>
        </p:nvSpPr>
        <p:spPr>
          <a:xfrm>
            <a:off x="3699595" y="5134766"/>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1" name="TextBox 20"/>
          <p:cNvSpPr txBox="1"/>
          <p:nvPr/>
        </p:nvSpPr>
        <p:spPr>
          <a:xfrm>
            <a:off x="4048976" y="5142008"/>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2" name="TextBox 21"/>
          <p:cNvSpPr txBox="1"/>
          <p:nvPr/>
        </p:nvSpPr>
        <p:spPr>
          <a:xfrm>
            <a:off x="5284812" y="5151012"/>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3" name="TextBox 22"/>
          <p:cNvSpPr txBox="1"/>
          <p:nvPr/>
        </p:nvSpPr>
        <p:spPr>
          <a:xfrm>
            <a:off x="5991313" y="5144438"/>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7" name="TextBox 26"/>
          <p:cNvSpPr txBox="1"/>
          <p:nvPr/>
        </p:nvSpPr>
        <p:spPr>
          <a:xfrm>
            <a:off x="2543916" y="4376430"/>
            <a:ext cx="742511" cy="369332"/>
          </a:xfrm>
          <a:prstGeom prst="rect">
            <a:avLst/>
          </a:prstGeom>
          <a:noFill/>
        </p:spPr>
        <p:txBody>
          <a:bodyPr wrap="none" rtlCol="0">
            <a:spAutoFit/>
          </a:bodyPr>
          <a:lstStyle/>
          <a:p>
            <a:r>
              <a:rPr lang="en-US" dirty="0"/>
              <a:t>C</a:t>
            </a:r>
            <a:r>
              <a:rPr lang="en-US" baseline="-25000" dirty="0"/>
              <a:t>t-1</a:t>
            </a:r>
            <a:r>
              <a:rPr lang="en-US" dirty="0"/>
              <a:t>(1)</a:t>
            </a:r>
          </a:p>
        </p:txBody>
      </p:sp>
      <p:sp>
        <p:nvSpPr>
          <p:cNvPr id="29" name="TextBox 28"/>
          <p:cNvSpPr txBox="1"/>
          <p:nvPr/>
        </p:nvSpPr>
        <p:spPr>
          <a:xfrm>
            <a:off x="6947861" y="4755384"/>
            <a:ext cx="362600" cy="369332"/>
          </a:xfrm>
          <a:prstGeom prst="rect">
            <a:avLst/>
          </a:prstGeom>
          <a:noFill/>
        </p:spPr>
        <p:txBody>
          <a:bodyPr wrap="none" rtlCol="0">
            <a:spAutoFit/>
          </a:bodyPr>
          <a:lstStyle/>
          <a:p>
            <a:r>
              <a:rPr lang="en-US" b="1" dirty="0">
                <a:sym typeface="Symbol"/>
              </a:rPr>
              <a:t></a:t>
            </a:r>
            <a:endParaRPr lang="en-US" b="1" dirty="0"/>
          </a:p>
        </p:txBody>
      </p:sp>
      <p:sp>
        <p:nvSpPr>
          <p:cNvPr id="30" name="TextBox 29"/>
          <p:cNvSpPr txBox="1"/>
          <p:nvPr/>
        </p:nvSpPr>
        <p:spPr>
          <a:xfrm>
            <a:off x="6834232" y="5176724"/>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cxnSp>
        <p:nvCxnSpPr>
          <p:cNvPr id="31" name="Straight Arrow Connector 30"/>
          <p:cNvCxnSpPr/>
          <p:nvPr/>
        </p:nvCxnSpPr>
        <p:spPr>
          <a:xfrm flipV="1">
            <a:off x="7149830" y="4617014"/>
            <a:ext cx="0" cy="2756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0"/>
          </p:cNvCxnSpPr>
          <p:nvPr/>
        </p:nvCxnSpPr>
        <p:spPr>
          <a:xfrm flipH="1" flipV="1">
            <a:off x="7138232" y="5027021"/>
            <a:ext cx="2527" cy="14970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682017" y="4703969"/>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sp>
        <p:nvSpPr>
          <p:cNvPr id="34" name="TextBox 33"/>
          <p:cNvSpPr txBox="1"/>
          <p:nvPr/>
        </p:nvSpPr>
        <p:spPr>
          <a:xfrm>
            <a:off x="7497074" y="5377808"/>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35" name="Freeform 34"/>
          <p:cNvSpPr/>
          <p:nvPr/>
        </p:nvSpPr>
        <p:spPr>
          <a:xfrm>
            <a:off x="7659138" y="5279162"/>
            <a:ext cx="279760" cy="102599"/>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7997531" y="5361390"/>
            <a:ext cx="1075921" cy="242505"/>
          </a:xfrm>
          <a:custGeom>
            <a:avLst/>
            <a:gdLst>
              <a:gd name="connsiteX0" fmla="*/ 0 w 710360"/>
              <a:gd name="connsiteY0" fmla="*/ 0 h 226711"/>
              <a:gd name="connsiteX1" fmla="*/ 0 w 710360"/>
              <a:gd name="connsiteY1" fmla="*/ 211597 h 226711"/>
              <a:gd name="connsiteX2" fmla="*/ 710360 w 710360"/>
              <a:gd name="connsiteY2" fmla="*/ 226711 h 226711"/>
            </a:gdLst>
            <a:ahLst/>
            <a:cxnLst>
              <a:cxn ang="0">
                <a:pos x="connsiteX0" y="connsiteY0"/>
              </a:cxn>
              <a:cxn ang="0">
                <a:pos x="connsiteX1" y="connsiteY1"/>
              </a:cxn>
              <a:cxn ang="0">
                <a:pos x="connsiteX2" y="connsiteY2"/>
              </a:cxn>
            </a:cxnLst>
            <a:rect l="l" t="t" r="r" b="b"/>
            <a:pathLst>
              <a:path w="710360" h="226711">
                <a:moveTo>
                  <a:pt x="0" y="0"/>
                </a:moveTo>
                <a:lnTo>
                  <a:pt x="0" y="211597"/>
                </a:lnTo>
                <a:lnTo>
                  <a:pt x="710360" y="226711"/>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3" idx="2"/>
          </p:cNvCxnSpPr>
          <p:nvPr/>
        </p:nvCxnSpPr>
        <p:spPr>
          <a:xfrm flipH="1">
            <a:off x="7981018" y="5073301"/>
            <a:ext cx="7526" cy="156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410131" y="5365576"/>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39" name="Freeform 38"/>
          <p:cNvSpPr/>
          <p:nvPr/>
        </p:nvSpPr>
        <p:spPr>
          <a:xfrm>
            <a:off x="6572194" y="4934354"/>
            <a:ext cx="486137" cy="434066"/>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050909" y="4432346"/>
            <a:ext cx="474810" cy="369332"/>
          </a:xfrm>
          <a:prstGeom prst="rect">
            <a:avLst/>
          </a:prstGeom>
          <a:noFill/>
        </p:spPr>
        <p:txBody>
          <a:bodyPr wrap="none" rtlCol="0">
            <a:spAutoFit/>
          </a:bodyPr>
          <a:lstStyle/>
          <a:p>
            <a:r>
              <a:rPr lang="en-US" i="1" dirty="0"/>
              <a:t>f</a:t>
            </a:r>
            <a:r>
              <a:rPr lang="en-US" i="1" baseline="-25000" dirty="0"/>
              <a:t>1</a:t>
            </a:r>
            <a:r>
              <a:rPr lang="en-US" i="1" dirty="0"/>
              <a:t>()</a:t>
            </a:r>
          </a:p>
        </p:txBody>
      </p:sp>
      <p:sp>
        <p:nvSpPr>
          <p:cNvPr id="41" name="TextBox 40"/>
          <p:cNvSpPr txBox="1"/>
          <p:nvPr/>
        </p:nvSpPr>
        <p:spPr>
          <a:xfrm>
            <a:off x="6308752" y="5008476"/>
            <a:ext cx="461986" cy="369332"/>
          </a:xfrm>
          <a:prstGeom prst="rect">
            <a:avLst/>
          </a:prstGeom>
          <a:noFill/>
        </p:spPr>
        <p:txBody>
          <a:bodyPr wrap="none" rtlCol="0">
            <a:spAutoFit/>
          </a:bodyPr>
          <a:lstStyle/>
          <a:p>
            <a:r>
              <a:rPr lang="en-US" i="1" dirty="0"/>
              <a:t>I</a:t>
            </a:r>
            <a:r>
              <a:rPr lang="en-US" i="1" baseline="-25000" dirty="0"/>
              <a:t>1</a:t>
            </a:r>
            <a:r>
              <a:rPr lang="en-US" i="1" dirty="0"/>
              <a:t>()</a:t>
            </a:r>
          </a:p>
        </p:txBody>
      </p:sp>
      <p:sp>
        <p:nvSpPr>
          <p:cNvPr id="42" name="TextBox 41"/>
          <p:cNvSpPr txBox="1"/>
          <p:nvPr/>
        </p:nvSpPr>
        <p:spPr>
          <a:xfrm>
            <a:off x="7104107" y="4591209"/>
            <a:ext cx="522900" cy="369332"/>
          </a:xfrm>
          <a:prstGeom prst="rect">
            <a:avLst/>
          </a:prstGeom>
          <a:noFill/>
        </p:spPr>
        <p:txBody>
          <a:bodyPr wrap="none" rtlCol="0">
            <a:spAutoFit/>
          </a:bodyPr>
          <a:lstStyle/>
          <a:p>
            <a:r>
              <a:rPr lang="en-US" i="1" dirty="0"/>
              <a:t>u</a:t>
            </a:r>
            <a:r>
              <a:rPr lang="en-US" i="1" baseline="-25000" dirty="0"/>
              <a:t>1</a:t>
            </a:r>
            <a:r>
              <a:rPr lang="en-US" i="1" dirty="0"/>
              <a:t>()</a:t>
            </a:r>
          </a:p>
        </p:txBody>
      </p:sp>
      <p:sp>
        <p:nvSpPr>
          <p:cNvPr id="43" name="TextBox 42"/>
          <p:cNvSpPr txBox="1"/>
          <p:nvPr/>
        </p:nvSpPr>
        <p:spPr>
          <a:xfrm>
            <a:off x="7463163" y="4971501"/>
            <a:ext cx="522900" cy="369332"/>
          </a:xfrm>
          <a:prstGeom prst="rect">
            <a:avLst/>
          </a:prstGeom>
          <a:noFill/>
        </p:spPr>
        <p:txBody>
          <a:bodyPr wrap="none" rtlCol="0">
            <a:spAutoFit/>
          </a:bodyPr>
          <a:lstStyle/>
          <a:p>
            <a:r>
              <a:rPr lang="en-US" i="1" dirty="0"/>
              <a:t>o</a:t>
            </a:r>
            <a:r>
              <a:rPr lang="en-US" i="1" baseline="-25000" dirty="0"/>
              <a:t>1</a:t>
            </a:r>
            <a:r>
              <a:rPr lang="en-US" i="1" dirty="0"/>
              <a:t>()</a:t>
            </a:r>
          </a:p>
        </p:txBody>
      </p:sp>
      <p:sp>
        <p:nvSpPr>
          <p:cNvPr id="44" name="TextBox 43"/>
          <p:cNvSpPr txBox="1"/>
          <p:nvPr/>
        </p:nvSpPr>
        <p:spPr>
          <a:xfrm>
            <a:off x="5634588" y="5151012"/>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45" name="TextBox 44"/>
          <p:cNvSpPr txBox="1"/>
          <p:nvPr/>
        </p:nvSpPr>
        <p:spPr>
          <a:xfrm>
            <a:off x="4923662" y="5151012"/>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cxnSp>
        <p:nvCxnSpPr>
          <p:cNvPr id="49" name="Straight Arrow Connector 48"/>
          <p:cNvCxnSpPr/>
          <p:nvPr/>
        </p:nvCxnSpPr>
        <p:spPr>
          <a:xfrm flipV="1">
            <a:off x="5842331" y="5513770"/>
            <a:ext cx="0" cy="7950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443247" y="5520345"/>
            <a:ext cx="1683" cy="788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098550" y="5520345"/>
            <a:ext cx="0" cy="788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166201" y="5520345"/>
            <a:ext cx="0" cy="788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51" idx="2"/>
            <a:endCxn id="138" idx="2"/>
          </p:cNvCxnSpPr>
          <p:nvPr/>
        </p:nvCxnSpPr>
        <p:spPr>
          <a:xfrm flipH="1">
            <a:off x="2233321" y="2003941"/>
            <a:ext cx="9525" cy="41722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59" idx="2"/>
          </p:cNvCxnSpPr>
          <p:nvPr/>
        </p:nvCxnSpPr>
        <p:spPr>
          <a:xfrm>
            <a:off x="2394934" y="2098779"/>
            <a:ext cx="13085" cy="39104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54" idx="2"/>
          </p:cNvCxnSpPr>
          <p:nvPr/>
        </p:nvCxnSpPr>
        <p:spPr>
          <a:xfrm>
            <a:off x="2537945" y="2253746"/>
            <a:ext cx="20497" cy="357883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2242846" y="5518253"/>
            <a:ext cx="1266825" cy="161925"/>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2551176" y="5557371"/>
            <a:ext cx="1624033" cy="275207"/>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2408019" y="5498166"/>
            <a:ext cx="1523261" cy="542996"/>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270613" y="2584979"/>
            <a:ext cx="5292972" cy="1570154"/>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455183" y="2615298"/>
            <a:ext cx="362600" cy="369332"/>
          </a:xfrm>
          <a:prstGeom prst="rect">
            <a:avLst/>
          </a:prstGeom>
          <a:noFill/>
        </p:spPr>
        <p:txBody>
          <a:bodyPr wrap="none" rtlCol="0">
            <a:spAutoFit/>
          </a:bodyPr>
          <a:lstStyle/>
          <a:p>
            <a:r>
              <a:rPr lang="en-US" b="1" dirty="0">
                <a:sym typeface="Symbol"/>
              </a:rPr>
              <a:t></a:t>
            </a:r>
            <a:endParaRPr lang="en-US" b="1" dirty="0"/>
          </a:p>
        </p:txBody>
      </p:sp>
      <p:sp>
        <p:nvSpPr>
          <p:cNvPr id="65" name="TextBox 64"/>
          <p:cNvSpPr txBox="1"/>
          <p:nvPr/>
        </p:nvSpPr>
        <p:spPr>
          <a:xfrm>
            <a:off x="7004421" y="2611671"/>
            <a:ext cx="362600" cy="369332"/>
          </a:xfrm>
          <a:prstGeom prst="rect">
            <a:avLst/>
          </a:prstGeom>
          <a:noFill/>
        </p:spPr>
        <p:txBody>
          <a:bodyPr wrap="none" rtlCol="0">
            <a:spAutoFit/>
          </a:bodyPr>
          <a:lstStyle/>
          <a:p>
            <a:r>
              <a:rPr lang="en-US" b="1" dirty="0">
                <a:sym typeface="Symbol"/>
              </a:rPr>
              <a:t></a:t>
            </a:r>
            <a:endParaRPr lang="en-US" b="1" dirty="0"/>
          </a:p>
        </p:txBody>
      </p:sp>
      <p:cxnSp>
        <p:nvCxnSpPr>
          <p:cNvPr id="66" name="Straight Arrow Connector 65"/>
          <p:cNvCxnSpPr/>
          <p:nvPr/>
        </p:nvCxnSpPr>
        <p:spPr>
          <a:xfrm>
            <a:off x="3123792" y="2788656"/>
            <a:ext cx="1436491" cy="113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4727901" y="2788656"/>
            <a:ext cx="2401260" cy="113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234397" y="2799964"/>
            <a:ext cx="1512584" cy="227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7973531" y="2767422"/>
            <a:ext cx="0" cy="1975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807244" y="3333365"/>
            <a:ext cx="362600" cy="369332"/>
          </a:xfrm>
          <a:prstGeom prst="rect">
            <a:avLst/>
          </a:prstGeom>
          <a:noFill/>
        </p:spPr>
        <p:txBody>
          <a:bodyPr wrap="none" rtlCol="0">
            <a:spAutoFit/>
          </a:bodyPr>
          <a:lstStyle/>
          <a:p>
            <a:r>
              <a:rPr lang="en-US" b="1" dirty="0">
                <a:sym typeface="Symbol"/>
              </a:rPr>
              <a:t></a:t>
            </a:r>
            <a:endParaRPr lang="en-US" b="1" dirty="0"/>
          </a:p>
        </p:txBody>
      </p:sp>
      <p:cxnSp>
        <p:nvCxnSpPr>
          <p:cNvPr id="71" name="Straight Arrow Connector 70"/>
          <p:cNvCxnSpPr/>
          <p:nvPr/>
        </p:nvCxnSpPr>
        <p:spPr>
          <a:xfrm flipV="1">
            <a:off x="4635801" y="2855880"/>
            <a:ext cx="6413" cy="14732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347683" y="3003202"/>
            <a:ext cx="2986501" cy="369332"/>
          </a:xfrm>
          <a:prstGeom prst="rect">
            <a:avLst/>
          </a:prstGeom>
          <a:noFill/>
          <a:ln w="19050">
            <a:solidFill>
              <a:schemeClr val="accent1">
                <a:shade val="95000"/>
                <a:satMod val="105000"/>
              </a:schemeClr>
            </a:solidFill>
          </a:ln>
        </p:spPr>
        <p:txBody>
          <a:bodyPr wrap="square" rtlCol="0">
            <a:spAutoFit/>
          </a:bodyPr>
          <a:lstStyle/>
          <a:p>
            <a:r>
              <a:rPr lang="en-US" dirty="0"/>
              <a:t>                      </a:t>
            </a:r>
            <a:r>
              <a:rPr lang="en-US" dirty="0">
                <a:sym typeface="Symbol"/>
              </a:rPr>
              <a:t></a:t>
            </a:r>
            <a:endParaRPr lang="en-US" dirty="0"/>
          </a:p>
        </p:txBody>
      </p:sp>
      <p:sp>
        <p:nvSpPr>
          <p:cNvPr id="73" name="TextBox 72"/>
          <p:cNvSpPr txBox="1"/>
          <p:nvPr/>
        </p:nvSpPr>
        <p:spPr>
          <a:xfrm>
            <a:off x="3347683" y="3373634"/>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74" name="TextBox 73"/>
          <p:cNvSpPr txBox="1"/>
          <p:nvPr/>
        </p:nvSpPr>
        <p:spPr>
          <a:xfrm>
            <a:off x="3699595" y="3373634"/>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75" name="TextBox 74"/>
          <p:cNvSpPr txBox="1"/>
          <p:nvPr/>
        </p:nvSpPr>
        <p:spPr>
          <a:xfrm>
            <a:off x="4048976" y="3380876"/>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76" name="TextBox 75"/>
          <p:cNvSpPr txBox="1"/>
          <p:nvPr/>
        </p:nvSpPr>
        <p:spPr>
          <a:xfrm>
            <a:off x="5284812" y="3389880"/>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77" name="TextBox 76"/>
          <p:cNvSpPr txBox="1"/>
          <p:nvPr/>
        </p:nvSpPr>
        <p:spPr>
          <a:xfrm>
            <a:off x="5991313" y="3383306"/>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78" name="TextBox 77"/>
          <p:cNvSpPr txBox="1"/>
          <p:nvPr/>
        </p:nvSpPr>
        <p:spPr>
          <a:xfrm>
            <a:off x="6947861" y="2994252"/>
            <a:ext cx="362600" cy="369332"/>
          </a:xfrm>
          <a:prstGeom prst="rect">
            <a:avLst/>
          </a:prstGeom>
          <a:noFill/>
        </p:spPr>
        <p:txBody>
          <a:bodyPr wrap="none" rtlCol="0">
            <a:spAutoFit/>
          </a:bodyPr>
          <a:lstStyle/>
          <a:p>
            <a:r>
              <a:rPr lang="en-US" b="1" dirty="0">
                <a:sym typeface="Symbol"/>
              </a:rPr>
              <a:t></a:t>
            </a:r>
            <a:endParaRPr lang="en-US" b="1" dirty="0"/>
          </a:p>
        </p:txBody>
      </p:sp>
      <p:sp>
        <p:nvSpPr>
          <p:cNvPr id="79" name="TextBox 78"/>
          <p:cNvSpPr txBox="1"/>
          <p:nvPr/>
        </p:nvSpPr>
        <p:spPr>
          <a:xfrm>
            <a:off x="6834232" y="3415592"/>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cxnSp>
        <p:nvCxnSpPr>
          <p:cNvPr id="80" name="Straight Arrow Connector 79"/>
          <p:cNvCxnSpPr/>
          <p:nvPr/>
        </p:nvCxnSpPr>
        <p:spPr>
          <a:xfrm flipV="1">
            <a:off x="7149830" y="2855882"/>
            <a:ext cx="0" cy="2756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9" idx="0"/>
          </p:cNvCxnSpPr>
          <p:nvPr/>
        </p:nvCxnSpPr>
        <p:spPr>
          <a:xfrm flipH="1" flipV="1">
            <a:off x="7138232" y="3265889"/>
            <a:ext cx="2527" cy="14970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682017" y="2942837"/>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sp>
        <p:nvSpPr>
          <p:cNvPr id="83" name="TextBox 82"/>
          <p:cNvSpPr txBox="1"/>
          <p:nvPr/>
        </p:nvSpPr>
        <p:spPr>
          <a:xfrm>
            <a:off x="7497074" y="3616676"/>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84" name="Freeform 83"/>
          <p:cNvSpPr/>
          <p:nvPr/>
        </p:nvSpPr>
        <p:spPr>
          <a:xfrm>
            <a:off x="7659138" y="3518030"/>
            <a:ext cx="279760" cy="102599"/>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7997532" y="3600258"/>
            <a:ext cx="858652" cy="237654"/>
          </a:xfrm>
          <a:custGeom>
            <a:avLst/>
            <a:gdLst>
              <a:gd name="connsiteX0" fmla="*/ 0 w 710360"/>
              <a:gd name="connsiteY0" fmla="*/ 0 h 226711"/>
              <a:gd name="connsiteX1" fmla="*/ 0 w 710360"/>
              <a:gd name="connsiteY1" fmla="*/ 211597 h 226711"/>
              <a:gd name="connsiteX2" fmla="*/ 710360 w 710360"/>
              <a:gd name="connsiteY2" fmla="*/ 226711 h 226711"/>
            </a:gdLst>
            <a:ahLst/>
            <a:cxnLst>
              <a:cxn ang="0">
                <a:pos x="connsiteX0" y="connsiteY0"/>
              </a:cxn>
              <a:cxn ang="0">
                <a:pos x="connsiteX1" y="connsiteY1"/>
              </a:cxn>
              <a:cxn ang="0">
                <a:pos x="connsiteX2" y="connsiteY2"/>
              </a:cxn>
            </a:cxnLst>
            <a:rect l="l" t="t" r="r" b="b"/>
            <a:pathLst>
              <a:path w="710360" h="226711">
                <a:moveTo>
                  <a:pt x="0" y="0"/>
                </a:moveTo>
                <a:lnTo>
                  <a:pt x="0" y="211597"/>
                </a:lnTo>
                <a:lnTo>
                  <a:pt x="710360" y="226711"/>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a:stCxn id="82" idx="2"/>
          </p:cNvCxnSpPr>
          <p:nvPr/>
        </p:nvCxnSpPr>
        <p:spPr>
          <a:xfrm flipH="1">
            <a:off x="7981018" y="3312169"/>
            <a:ext cx="7526" cy="156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410131" y="3604444"/>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88" name="Freeform 87"/>
          <p:cNvSpPr/>
          <p:nvPr/>
        </p:nvSpPr>
        <p:spPr>
          <a:xfrm>
            <a:off x="6572194" y="3173222"/>
            <a:ext cx="486137" cy="434066"/>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4050909" y="2671214"/>
            <a:ext cx="474810" cy="369332"/>
          </a:xfrm>
          <a:prstGeom prst="rect">
            <a:avLst/>
          </a:prstGeom>
          <a:noFill/>
        </p:spPr>
        <p:txBody>
          <a:bodyPr wrap="none" rtlCol="0">
            <a:spAutoFit/>
          </a:bodyPr>
          <a:lstStyle/>
          <a:p>
            <a:r>
              <a:rPr lang="en-US" i="1" dirty="0"/>
              <a:t>f</a:t>
            </a:r>
            <a:r>
              <a:rPr lang="en-US" i="1" baseline="-25000" dirty="0"/>
              <a:t>1</a:t>
            </a:r>
            <a:r>
              <a:rPr lang="en-US" i="1" dirty="0"/>
              <a:t>()</a:t>
            </a:r>
          </a:p>
        </p:txBody>
      </p:sp>
      <p:sp>
        <p:nvSpPr>
          <p:cNvPr id="90" name="TextBox 89"/>
          <p:cNvSpPr txBox="1"/>
          <p:nvPr/>
        </p:nvSpPr>
        <p:spPr>
          <a:xfrm>
            <a:off x="6308752" y="3247344"/>
            <a:ext cx="461986" cy="369332"/>
          </a:xfrm>
          <a:prstGeom prst="rect">
            <a:avLst/>
          </a:prstGeom>
          <a:noFill/>
        </p:spPr>
        <p:txBody>
          <a:bodyPr wrap="none" rtlCol="0">
            <a:spAutoFit/>
          </a:bodyPr>
          <a:lstStyle/>
          <a:p>
            <a:r>
              <a:rPr lang="en-US" i="1" dirty="0"/>
              <a:t>I</a:t>
            </a:r>
            <a:r>
              <a:rPr lang="en-US" i="1" baseline="-25000" dirty="0"/>
              <a:t>1</a:t>
            </a:r>
            <a:r>
              <a:rPr lang="en-US" i="1" dirty="0"/>
              <a:t>()</a:t>
            </a:r>
          </a:p>
        </p:txBody>
      </p:sp>
      <p:sp>
        <p:nvSpPr>
          <p:cNvPr id="91" name="TextBox 90"/>
          <p:cNvSpPr txBox="1"/>
          <p:nvPr/>
        </p:nvSpPr>
        <p:spPr>
          <a:xfrm>
            <a:off x="7104107" y="2830077"/>
            <a:ext cx="522900" cy="369332"/>
          </a:xfrm>
          <a:prstGeom prst="rect">
            <a:avLst/>
          </a:prstGeom>
          <a:noFill/>
        </p:spPr>
        <p:txBody>
          <a:bodyPr wrap="none" rtlCol="0">
            <a:spAutoFit/>
          </a:bodyPr>
          <a:lstStyle/>
          <a:p>
            <a:r>
              <a:rPr lang="en-US" i="1" dirty="0"/>
              <a:t>u</a:t>
            </a:r>
            <a:r>
              <a:rPr lang="en-US" i="1" baseline="-25000" dirty="0"/>
              <a:t>1</a:t>
            </a:r>
            <a:r>
              <a:rPr lang="en-US" i="1" dirty="0"/>
              <a:t>()</a:t>
            </a:r>
          </a:p>
        </p:txBody>
      </p:sp>
      <p:sp>
        <p:nvSpPr>
          <p:cNvPr id="92" name="TextBox 91"/>
          <p:cNvSpPr txBox="1"/>
          <p:nvPr/>
        </p:nvSpPr>
        <p:spPr>
          <a:xfrm>
            <a:off x="7463163" y="3210369"/>
            <a:ext cx="522900" cy="369332"/>
          </a:xfrm>
          <a:prstGeom prst="rect">
            <a:avLst/>
          </a:prstGeom>
          <a:noFill/>
        </p:spPr>
        <p:txBody>
          <a:bodyPr wrap="none" rtlCol="0">
            <a:spAutoFit/>
          </a:bodyPr>
          <a:lstStyle/>
          <a:p>
            <a:r>
              <a:rPr lang="en-US" i="1" dirty="0"/>
              <a:t>o</a:t>
            </a:r>
            <a:r>
              <a:rPr lang="en-US" i="1" baseline="-25000" dirty="0"/>
              <a:t>1</a:t>
            </a:r>
            <a:r>
              <a:rPr lang="en-US" i="1" dirty="0"/>
              <a:t>()</a:t>
            </a:r>
          </a:p>
        </p:txBody>
      </p:sp>
      <p:sp>
        <p:nvSpPr>
          <p:cNvPr id="93" name="TextBox 92"/>
          <p:cNvSpPr txBox="1"/>
          <p:nvPr/>
        </p:nvSpPr>
        <p:spPr>
          <a:xfrm>
            <a:off x="5634588" y="3389880"/>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94" name="TextBox 93"/>
          <p:cNvSpPr txBox="1"/>
          <p:nvPr/>
        </p:nvSpPr>
        <p:spPr>
          <a:xfrm>
            <a:off x="4923662" y="3389880"/>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cxnSp>
        <p:nvCxnSpPr>
          <p:cNvPr id="95" name="Straight Arrow Connector 94"/>
          <p:cNvCxnSpPr/>
          <p:nvPr/>
        </p:nvCxnSpPr>
        <p:spPr>
          <a:xfrm flipV="1">
            <a:off x="5842331" y="3752638"/>
            <a:ext cx="0" cy="176561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2" idx="2"/>
          </p:cNvCxnSpPr>
          <p:nvPr/>
        </p:nvCxnSpPr>
        <p:spPr>
          <a:xfrm flipH="1" flipV="1">
            <a:off x="5444930" y="3759213"/>
            <a:ext cx="14770" cy="17611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45" idx="2"/>
          </p:cNvCxnSpPr>
          <p:nvPr/>
        </p:nvCxnSpPr>
        <p:spPr>
          <a:xfrm flipV="1">
            <a:off x="5098550" y="3759213"/>
            <a:ext cx="0" cy="17611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3" idx="2"/>
          </p:cNvCxnSpPr>
          <p:nvPr/>
        </p:nvCxnSpPr>
        <p:spPr>
          <a:xfrm flipV="1">
            <a:off x="6166201" y="3759213"/>
            <a:ext cx="0" cy="17545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3244481" y="689949"/>
            <a:ext cx="5292972" cy="1570154"/>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4429051" y="720268"/>
            <a:ext cx="362600" cy="369332"/>
          </a:xfrm>
          <a:prstGeom prst="rect">
            <a:avLst/>
          </a:prstGeom>
          <a:noFill/>
        </p:spPr>
        <p:txBody>
          <a:bodyPr wrap="none" rtlCol="0">
            <a:spAutoFit/>
          </a:bodyPr>
          <a:lstStyle/>
          <a:p>
            <a:r>
              <a:rPr lang="en-US" b="1" dirty="0">
                <a:sym typeface="Symbol"/>
              </a:rPr>
              <a:t></a:t>
            </a:r>
            <a:endParaRPr lang="en-US" b="1" dirty="0"/>
          </a:p>
        </p:txBody>
      </p:sp>
      <p:sp>
        <p:nvSpPr>
          <p:cNvPr id="101" name="TextBox 100"/>
          <p:cNvSpPr txBox="1"/>
          <p:nvPr/>
        </p:nvSpPr>
        <p:spPr>
          <a:xfrm>
            <a:off x="6978289" y="716641"/>
            <a:ext cx="362600" cy="369332"/>
          </a:xfrm>
          <a:prstGeom prst="rect">
            <a:avLst/>
          </a:prstGeom>
          <a:noFill/>
        </p:spPr>
        <p:txBody>
          <a:bodyPr wrap="none" rtlCol="0">
            <a:spAutoFit/>
          </a:bodyPr>
          <a:lstStyle/>
          <a:p>
            <a:r>
              <a:rPr lang="en-US" b="1" dirty="0">
                <a:sym typeface="Symbol"/>
              </a:rPr>
              <a:t></a:t>
            </a:r>
            <a:endParaRPr lang="en-US" b="1" dirty="0"/>
          </a:p>
        </p:txBody>
      </p:sp>
      <p:cxnSp>
        <p:nvCxnSpPr>
          <p:cNvPr id="102" name="Straight Arrow Connector 101"/>
          <p:cNvCxnSpPr/>
          <p:nvPr/>
        </p:nvCxnSpPr>
        <p:spPr>
          <a:xfrm>
            <a:off x="2871496" y="901307"/>
            <a:ext cx="1662655" cy="362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4701769" y="893626"/>
            <a:ext cx="2401260" cy="113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7208265" y="904934"/>
            <a:ext cx="1509664" cy="7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947399" y="872392"/>
            <a:ext cx="0" cy="1975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781112" y="1438335"/>
            <a:ext cx="362600" cy="369332"/>
          </a:xfrm>
          <a:prstGeom prst="rect">
            <a:avLst/>
          </a:prstGeom>
          <a:noFill/>
        </p:spPr>
        <p:txBody>
          <a:bodyPr wrap="none" rtlCol="0">
            <a:spAutoFit/>
          </a:bodyPr>
          <a:lstStyle/>
          <a:p>
            <a:r>
              <a:rPr lang="en-US" b="1" dirty="0">
                <a:sym typeface="Symbol"/>
              </a:rPr>
              <a:t></a:t>
            </a:r>
            <a:endParaRPr lang="en-US" b="1" dirty="0"/>
          </a:p>
        </p:txBody>
      </p:sp>
      <p:cxnSp>
        <p:nvCxnSpPr>
          <p:cNvPr id="107" name="Straight Arrow Connector 106"/>
          <p:cNvCxnSpPr/>
          <p:nvPr/>
        </p:nvCxnSpPr>
        <p:spPr>
          <a:xfrm flipV="1">
            <a:off x="4609669" y="960850"/>
            <a:ext cx="6413" cy="14732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321551" y="1108172"/>
            <a:ext cx="2986501" cy="369332"/>
          </a:xfrm>
          <a:prstGeom prst="rect">
            <a:avLst/>
          </a:prstGeom>
          <a:noFill/>
          <a:ln w="19050">
            <a:solidFill>
              <a:schemeClr val="accent1">
                <a:shade val="95000"/>
                <a:satMod val="105000"/>
              </a:schemeClr>
            </a:solidFill>
          </a:ln>
        </p:spPr>
        <p:txBody>
          <a:bodyPr wrap="square" rtlCol="0">
            <a:spAutoFit/>
          </a:bodyPr>
          <a:lstStyle/>
          <a:p>
            <a:r>
              <a:rPr lang="en-US" dirty="0"/>
              <a:t>                      </a:t>
            </a:r>
            <a:r>
              <a:rPr lang="en-US" dirty="0">
                <a:sym typeface="Symbol"/>
              </a:rPr>
              <a:t></a:t>
            </a:r>
            <a:endParaRPr lang="en-US" dirty="0"/>
          </a:p>
        </p:txBody>
      </p:sp>
      <p:sp>
        <p:nvSpPr>
          <p:cNvPr id="109" name="TextBox 108"/>
          <p:cNvSpPr txBox="1"/>
          <p:nvPr/>
        </p:nvSpPr>
        <p:spPr>
          <a:xfrm>
            <a:off x="3321551" y="1478604"/>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10" name="TextBox 109"/>
          <p:cNvSpPr txBox="1"/>
          <p:nvPr/>
        </p:nvSpPr>
        <p:spPr>
          <a:xfrm>
            <a:off x="3673463" y="1478604"/>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11" name="TextBox 110"/>
          <p:cNvSpPr txBox="1"/>
          <p:nvPr/>
        </p:nvSpPr>
        <p:spPr>
          <a:xfrm>
            <a:off x="4022844" y="1485846"/>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12" name="TextBox 111"/>
          <p:cNvSpPr txBox="1"/>
          <p:nvPr/>
        </p:nvSpPr>
        <p:spPr>
          <a:xfrm>
            <a:off x="5258680" y="1494850"/>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13" name="TextBox 112"/>
          <p:cNvSpPr txBox="1"/>
          <p:nvPr/>
        </p:nvSpPr>
        <p:spPr>
          <a:xfrm>
            <a:off x="5965181" y="1488276"/>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14" name="TextBox 113"/>
          <p:cNvSpPr txBox="1"/>
          <p:nvPr/>
        </p:nvSpPr>
        <p:spPr>
          <a:xfrm>
            <a:off x="6921729" y="1099222"/>
            <a:ext cx="362600" cy="369332"/>
          </a:xfrm>
          <a:prstGeom prst="rect">
            <a:avLst/>
          </a:prstGeom>
          <a:noFill/>
        </p:spPr>
        <p:txBody>
          <a:bodyPr wrap="none" rtlCol="0">
            <a:spAutoFit/>
          </a:bodyPr>
          <a:lstStyle/>
          <a:p>
            <a:r>
              <a:rPr lang="en-US" b="1" dirty="0">
                <a:sym typeface="Symbol"/>
              </a:rPr>
              <a:t></a:t>
            </a:r>
            <a:endParaRPr lang="en-US" b="1" dirty="0"/>
          </a:p>
        </p:txBody>
      </p:sp>
      <p:sp>
        <p:nvSpPr>
          <p:cNvPr id="115" name="TextBox 114"/>
          <p:cNvSpPr txBox="1"/>
          <p:nvPr/>
        </p:nvSpPr>
        <p:spPr>
          <a:xfrm>
            <a:off x="6808100" y="1520562"/>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cxnSp>
        <p:nvCxnSpPr>
          <p:cNvPr id="116" name="Straight Arrow Connector 115"/>
          <p:cNvCxnSpPr/>
          <p:nvPr/>
        </p:nvCxnSpPr>
        <p:spPr>
          <a:xfrm flipV="1">
            <a:off x="7123698" y="960852"/>
            <a:ext cx="0" cy="2756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15" idx="0"/>
          </p:cNvCxnSpPr>
          <p:nvPr/>
        </p:nvCxnSpPr>
        <p:spPr>
          <a:xfrm flipH="1" flipV="1">
            <a:off x="7112100" y="1370859"/>
            <a:ext cx="2527" cy="14970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655885" y="1047807"/>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sp>
        <p:nvSpPr>
          <p:cNvPr id="119" name="TextBox 118"/>
          <p:cNvSpPr txBox="1"/>
          <p:nvPr/>
        </p:nvSpPr>
        <p:spPr>
          <a:xfrm>
            <a:off x="7470942" y="1721646"/>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120" name="Freeform 119"/>
          <p:cNvSpPr/>
          <p:nvPr/>
        </p:nvSpPr>
        <p:spPr>
          <a:xfrm>
            <a:off x="7633006" y="1623000"/>
            <a:ext cx="279760" cy="102599"/>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7971400" y="1705228"/>
            <a:ext cx="777022" cy="231129"/>
          </a:xfrm>
          <a:custGeom>
            <a:avLst/>
            <a:gdLst>
              <a:gd name="connsiteX0" fmla="*/ 0 w 710360"/>
              <a:gd name="connsiteY0" fmla="*/ 0 h 226711"/>
              <a:gd name="connsiteX1" fmla="*/ 0 w 710360"/>
              <a:gd name="connsiteY1" fmla="*/ 211597 h 226711"/>
              <a:gd name="connsiteX2" fmla="*/ 710360 w 710360"/>
              <a:gd name="connsiteY2" fmla="*/ 226711 h 226711"/>
            </a:gdLst>
            <a:ahLst/>
            <a:cxnLst>
              <a:cxn ang="0">
                <a:pos x="connsiteX0" y="connsiteY0"/>
              </a:cxn>
              <a:cxn ang="0">
                <a:pos x="connsiteX1" y="connsiteY1"/>
              </a:cxn>
              <a:cxn ang="0">
                <a:pos x="connsiteX2" y="connsiteY2"/>
              </a:cxn>
            </a:cxnLst>
            <a:rect l="l" t="t" r="r" b="b"/>
            <a:pathLst>
              <a:path w="710360" h="226711">
                <a:moveTo>
                  <a:pt x="0" y="0"/>
                </a:moveTo>
                <a:lnTo>
                  <a:pt x="0" y="211597"/>
                </a:lnTo>
                <a:lnTo>
                  <a:pt x="710360" y="226711"/>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p:cNvCxnSpPr>
            <a:stCxn id="118" idx="2"/>
          </p:cNvCxnSpPr>
          <p:nvPr/>
        </p:nvCxnSpPr>
        <p:spPr>
          <a:xfrm flipH="1">
            <a:off x="7954886" y="1417139"/>
            <a:ext cx="7526" cy="156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6383999" y="1709414"/>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124" name="Freeform 123"/>
          <p:cNvSpPr/>
          <p:nvPr/>
        </p:nvSpPr>
        <p:spPr>
          <a:xfrm>
            <a:off x="6546062" y="1278192"/>
            <a:ext cx="486137" cy="434066"/>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4024777" y="776184"/>
            <a:ext cx="474810" cy="369332"/>
          </a:xfrm>
          <a:prstGeom prst="rect">
            <a:avLst/>
          </a:prstGeom>
          <a:noFill/>
        </p:spPr>
        <p:txBody>
          <a:bodyPr wrap="none" rtlCol="0">
            <a:spAutoFit/>
          </a:bodyPr>
          <a:lstStyle/>
          <a:p>
            <a:r>
              <a:rPr lang="en-US" i="1" dirty="0"/>
              <a:t>f</a:t>
            </a:r>
            <a:r>
              <a:rPr lang="en-US" i="1" baseline="-25000" dirty="0"/>
              <a:t>1</a:t>
            </a:r>
            <a:r>
              <a:rPr lang="en-US" i="1" dirty="0"/>
              <a:t>()</a:t>
            </a:r>
          </a:p>
        </p:txBody>
      </p:sp>
      <p:sp>
        <p:nvSpPr>
          <p:cNvPr id="126" name="TextBox 125"/>
          <p:cNvSpPr txBox="1"/>
          <p:nvPr/>
        </p:nvSpPr>
        <p:spPr>
          <a:xfrm>
            <a:off x="6282620" y="1352314"/>
            <a:ext cx="461986" cy="369332"/>
          </a:xfrm>
          <a:prstGeom prst="rect">
            <a:avLst/>
          </a:prstGeom>
          <a:noFill/>
        </p:spPr>
        <p:txBody>
          <a:bodyPr wrap="none" rtlCol="0">
            <a:spAutoFit/>
          </a:bodyPr>
          <a:lstStyle/>
          <a:p>
            <a:r>
              <a:rPr lang="en-US" i="1" dirty="0"/>
              <a:t>I</a:t>
            </a:r>
            <a:r>
              <a:rPr lang="en-US" i="1" baseline="-25000" dirty="0"/>
              <a:t>1</a:t>
            </a:r>
            <a:r>
              <a:rPr lang="en-US" i="1" dirty="0"/>
              <a:t>()</a:t>
            </a:r>
          </a:p>
        </p:txBody>
      </p:sp>
      <p:sp>
        <p:nvSpPr>
          <p:cNvPr id="127" name="TextBox 126"/>
          <p:cNvSpPr txBox="1"/>
          <p:nvPr/>
        </p:nvSpPr>
        <p:spPr>
          <a:xfrm>
            <a:off x="7077975" y="935047"/>
            <a:ext cx="522900" cy="369332"/>
          </a:xfrm>
          <a:prstGeom prst="rect">
            <a:avLst/>
          </a:prstGeom>
          <a:noFill/>
        </p:spPr>
        <p:txBody>
          <a:bodyPr wrap="none" rtlCol="0">
            <a:spAutoFit/>
          </a:bodyPr>
          <a:lstStyle/>
          <a:p>
            <a:r>
              <a:rPr lang="en-US" i="1" dirty="0"/>
              <a:t>u</a:t>
            </a:r>
            <a:r>
              <a:rPr lang="en-US" i="1" baseline="-25000" dirty="0"/>
              <a:t>1</a:t>
            </a:r>
            <a:r>
              <a:rPr lang="en-US" i="1" dirty="0"/>
              <a:t>()</a:t>
            </a:r>
          </a:p>
        </p:txBody>
      </p:sp>
      <p:sp>
        <p:nvSpPr>
          <p:cNvPr id="128" name="TextBox 127"/>
          <p:cNvSpPr txBox="1"/>
          <p:nvPr/>
        </p:nvSpPr>
        <p:spPr>
          <a:xfrm>
            <a:off x="7437031" y="1315339"/>
            <a:ext cx="522900" cy="369332"/>
          </a:xfrm>
          <a:prstGeom prst="rect">
            <a:avLst/>
          </a:prstGeom>
          <a:noFill/>
        </p:spPr>
        <p:txBody>
          <a:bodyPr wrap="none" rtlCol="0">
            <a:spAutoFit/>
          </a:bodyPr>
          <a:lstStyle/>
          <a:p>
            <a:r>
              <a:rPr lang="en-US" i="1" dirty="0"/>
              <a:t>o</a:t>
            </a:r>
            <a:r>
              <a:rPr lang="en-US" i="1" baseline="-25000" dirty="0"/>
              <a:t>1</a:t>
            </a:r>
            <a:r>
              <a:rPr lang="en-US" i="1" dirty="0"/>
              <a:t>()</a:t>
            </a:r>
          </a:p>
        </p:txBody>
      </p:sp>
      <p:sp>
        <p:nvSpPr>
          <p:cNvPr id="129" name="TextBox 128"/>
          <p:cNvSpPr txBox="1"/>
          <p:nvPr/>
        </p:nvSpPr>
        <p:spPr>
          <a:xfrm>
            <a:off x="5608456" y="1494850"/>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30" name="TextBox 129"/>
          <p:cNvSpPr txBox="1"/>
          <p:nvPr/>
        </p:nvSpPr>
        <p:spPr>
          <a:xfrm>
            <a:off x="4897530" y="1494850"/>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cxnSp>
        <p:nvCxnSpPr>
          <p:cNvPr id="131" name="Straight Arrow Connector 130"/>
          <p:cNvCxnSpPr/>
          <p:nvPr/>
        </p:nvCxnSpPr>
        <p:spPr>
          <a:xfrm flipH="1" flipV="1">
            <a:off x="5842331" y="1864182"/>
            <a:ext cx="1" cy="19207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endCxn id="112" idx="2"/>
          </p:cNvCxnSpPr>
          <p:nvPr/>
        </p:nvCxnSpPr>
        <p:spPr>
          <a:xfrm flipH="1" flipV="1">
            <a:off x="5433568" y="1864182"/>
            <a:ext cx="36539" cy="193390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4" idx="2"/>
            <a:endCxn id="130" idx="2"/>
          </p:cNvCxnSpPr>
          <p:nvPr/>
        </p:nvCxnSpPr>
        <p:spPr>
          <a:xfrm flipH="1" flipV="1">
            <a:off x="5072418" y="1864182"/>
            <a:ext cx="26132" cy="18950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77" idx="2"/>
            <a:endCxn id="113" idx="2"/>
          </p:cNvCxnSpPr>
          <p:nvPr/>
        </p:nvCxnSpPr>
        <p:spPr>
          <a:xfrm flipH="1" flipV="1">
            <a:off x="6140069" y="1857608"/>
            <a:ext cx="26132" cy="18950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5" name="Freeform 134"/>
          <p:cNvSpPr/>
          <p:nvPr/>
        </p:nvSpPr>
        <p:spPr>
          <a:xfrm>
            <a:off x="2538122" y="1958778"/>
            <a:ext cx="6210300" cy="452083"/>
          </a:xfrm>
          <a:custGeom>
            <a:avLst/>
            <a:gdLst>
              <a:gd name="connsiteX0" fmla="*/ 6200775 w 6200775"/>
              <a:gd name="connsiteY0" fmla="*/ 0 h 238125"/>
              <a:gd name="connsiteX1" fmla="*/ 6191250 w 6200775"/>
              <a:gd name="connsiteY1" fmla="*/ 190500 h 238125"/>
              <a:gd name="connsiteX2" fmla="*/ 0 w 6200775"/>
              <a:gd name="connsiteY2" fmla="*/ 238125 h 238125"/>
              <a:gd name="connsiteX3" fmla="*/ 28575 w 6200775"/>
              <a:gd name="connsiteY3" fmla="*/ 238125 h 238125"/>
            </a:gdLst>
            <a:ahLst/>
            <a:cxnLst>
              <a:cxn ang="0">
                <a:pos x="connsiteX0" y="connsiteY0"/>
              </a:cxn>
              <a:cxn ang="0">
                <a:pos x="connsiteX1" y="connsiteY1"/>
              </a:cxn>
              <a:cxn ang="0">
                <a:pos x="connsiteX2" y="connsiteY2"/>
              </a:cxn>
              <a:cxn ang="0">
                <a:pos x="connsiteX3" y="connsiteY3"/>
              </a:cxn>
            </a:cxnLst>
            <a:rect l="l" t="t" r="r" b="b"/>
            <a:pathLst>
              <a:path w="6200775" h="238125">
                <a:moveTo>
                  <a:pt x="6200775" y="0"/>
                </a:moveTo>
                <a:lnTo>
                  <a:pt x="6191250" y="190500"/>
                </a:lnTo>
                <a:lnTo>
                  <a:pt x="0" y="238125"/>
                </a:lnTo>
                <a:lnTo>
                  <a:pt x="28575" y="238125"/>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2424642" y="3844487"/>
            <a:ext cx="6431541" cy="438144"/>
          </a:xfrm>
          <a:custGeom>
            <a:avLst/>
            <a:gdLst>
              <a:gd name="connsiteX0" fmla="*/ 6343650 w 6353175"/>
              <a:gd name="connsiteY0" fmla="*/ 0 h 190500"/>
              <a:gd name="connsiteX1" fmla="*/ 6353175 w 6353175"/>
              <a:gd name="connsiteY1" fmla="*/ 171450 h 190500"/>
              <a:gd name="connsiteX2" fmla="*/ 0 w 6353175"/>
              <a:gd name="connsiteY2" fmla="*/ 190500 h 190500"/>
            </a:gdLst>
            <a:ahLst/>
            <a:cxnLst>
              <a:cxn ang="0">
                <a:pos x="connsiteX0" y="connsiteY0"/>
              </a:cxn>
              <a:cxn ang="0">
                <a:pos x="connsiteX1" y="connsiteY1"/>
              </a:cxn>
              <a:cxn ang="0">
                <a:pos x="connsiteX2" y="connsiteY2"/>
              </a:cxn>
            </a:cxnLst>
            <a:rect l="l" t="t" r="r" b="b"/>
            <a:pathLst>
              <a:path w="6353175" h="190500">
                <a:moveTo>
                  <a:pt x="6343650" y="0"/>
                </a:moveTo>
                <a:lnTo>
                  <a:pt x="6353175" y="171450"/>
                </a:lnTo>
                <a:lnTo>
                  <a:pt x="0" y="19050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2233321" y="5606578"/>
            <a:ext cx="6791476" cy="587949"/>
          </a:xfrm>
          <a:custGeom>
            <a:avLst/>
            <a:gdLst>
              <a:gd name="connsiteX0" fmla="*/ 6477000 w 6496050"/>
              <a:gd name="connsiteY0" fmla="*/ 0 h 609600"/>
              <a:gd name="connsiteX1" fmla="*/ 6496050 w 6496050"/>
              <a:gd name="connsiteY1" fmla="*/ 609600 h 609600"/>
              <a:gd name="connsiteX2" fmla="*/ 0 w 6496050"/>
              <a:gd name="connsiteY2" fmla="*/ 590550 h 609600"/>
            </a:gdLst>
            <a:ahLst/>
            <a:cxnLst>
              <a:cxn ang="0">
                <a:pos x="connsiteX0" y="connsiteY0"/>
              </a:cxn>
              <a:cxn ang="0">
                <a:pos x="connsiteX1" y="connsiteY1"/>
              </a:cxn>
              <a:cxn ang="0">
                <a:pos x="connsiteX2" y="connsiteY2"/>
              </a:cxn>
            </a:cxnLst>
            <a:rect l="l" t="t" r="r" b="b"/>
            <a:pathLst>
              <a:path w="6496050" h="609600">
                <a:moveTo>
                  <a:pt x="6477000" y="0"/>
                </a:moveTo>
                <a:lnTo>
                  <a:pt x="6496050" y="609600"/>
                </a:lnTo>
                <a:lnTo>
                  <a:pt x="0" y="59055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2242846" y="1851541"/>
            <a:ext cx="1266825" cy="161925"/>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2393390" y="1840904"/>
            <a:ext cx="1460804" cy="314325"/>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2537945" y="1849736"/>
            <a:ext cx="1643350" cy="429261"/>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flipH="1" flipV="1">
            <a:off x="8739431" y="587620"/>
            <a:ext cx="8992" cy="135526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1">
            <a:off x="8856183" y="587620"/>
            <a:ext cx="27649" cy="32502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V="1">
            <a:off x="9012734" y="610291"/>
            <a:ext cx="12062" cy="50114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0" name="Freeform 179"/>
          <p:cNvSpPr/>
          <p:nvPr/>
        </p:nvSpPr>
        <p:spPr>
          <a:xfrm>
            <a:off x="2423821" y="3756128"/>
            <a:ext cx="1457325" cy="238125"/>
          </a:xfrm>
          <a:custGeom>
            <a:avLst/>
            <a:gdLst>
              <a:gd name="connsiteX0" fmla="*/ 0 w 1457325"/>
              <a:gd name="connsiteY0" fmla="*/ 238125 h 238125"/>
              <a:gd name="connsiteX1" fmla="*/ 1457325 w 1457325"/>
              <a:gd name="connsiteY1" fmla="*/ 219075 h 238125"/>
              <a:gd name="connsiteX2" fmla="*/ 1447800 w 1457325"/>
              <a:gd name="connsiteY2" fmla="*/ 0 h 238125"/>
            </a:gdLst>
            <a:ahLst/>
            <a:cxnLst>
              <a:cxn ang="0">
                <a:pos x="connsiteX0" y="connsiteY0"/>
              </a:cxn>
              <a:cxn ang="0">
                <a:pos x="connsiteX1" y="connsiteY1"/>
              </a:cxn>
              <a:cxn ang="0">
                <a:pos x="connsiteX2" y="connsiteY2"/>
              </a:cxn>
            </a:cxnLst>
            <a:rect l="l" t="t" r="r" b="b"/>
            <a:pathLst>
              <a:path w="1457325" h="238125">
                <a:moveTo>
                  <a:pt x="0" y="238125"/>
                </a:moveTo>
                <a:lnTo>
                  <a:pt x="1457325" y="219075"/>
                </a:lnTo>
                <a:lnTo>
                  <a:pt x="144780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180"/>
          <p:cNvSpPr/>
          <p:nvPr/>
        </p:nvSpPr>
        <p:spPr>
          <a:xfrm>
            <a:off x="2523613" y="3746602"/>
            <a:ext cx="1709958" cy="421243"/>
          </a:xfrm>
          <a:custGeom>
            <a:avLst/>
            <a:gdLst>
              <a:gd name="connsiteX0" fmla="*/ 0 w 1647825"/>
              <a:gd name="connsiteY0" fmla="*/ 371475 h 371475"/>
              <a:gd name="connsiteX1" fmla="*/ 1647825 w 1647825"/>
              <a:gd name="connsiteY1" fmla="*/ 342900 h 371475"/>
              <a:gd name="connsiteX2" fmla="*/ 1647825 w 1647825"/>
              <a:gd name="connsiteY2" fmla="*/ 0 h 371475"/>
            </a:gdLst>
            <a:ahLst/>
            <a:cxnLst>
              <a:cxn ang="0">
                <a:pos x="connsiteX0" y="connsiteY0"/>
              </a:cxn>
              <a:cxn ang="0">
                <a:pos x="connsiteX1" y="connsiteY1"/>
              </a:cxn>
              <a:cxn ang="0">
                <a:pos x="connsiteX2" y="connsiteY2"/>
              </a:cxn>
            </a:cxnLst>
            <a:rect l="l" t="t" r="r" b="b"/>
            <a:pathLst>
              <a:path w="1647825" h="371475">
                <a:moveTo>
                  <a:pt x="0" y="371475"/>
                </a:moveTo>
                <a:lnTo>
                  <a:pt x="1647825" y="342900"/>
                </a:lnTo>
                <a:lnTo>
                  <a:pt x="1647825"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2233321" y="3737078"/>
            <a:ext cx="1276350" cy="114300"/>
          </a:xfrm>
          <a:custGeom>
            <a:avLst/>
            <a:gdLst>
              <a:gd name="connsiteX0" fmla="*/ 0 w 1276350"/>
              <a:gd name="connsiteY0" fmla="*/ 114300 h 114300"/>
              <a:gd name="connsiteX1" fmla="*/ 1276350 w 1276350"/>
              <a:gd name="connsiteY1" fmla="*/ 114300 h 114300"/>
              <a:gd name="connsiteX2" fmla="*/ 1276350 w 1276350"/>
              <a:gd name="connsiteY2" fmla="*/ 0 h 114300"/>
            </a:gdLst>
            <a:ahLst/>
            <a:cxnLst>
              <a:cxn ang="0">
                <a:pos x="connsiteX0" y="connsiteY0"/>
              </a:cxn>
              <a:cxn ang="0">
                <a:pos x="connsiteX1" y="connsiteY1"/>
              </a:cxn>
              <a:cxn ang="0">
                <a:pos x="connsiteX2" y="connsiteY2"/>
              </a:cxn>
            </a:cxnLst>
            <a:rect l="l" t="t" r="r" b="b"/>
            <a:pathLst>
              <a:path w="1276350" h="114300">
                <a:moveTo>
                  <a:pt x="0" y="114300"/>
                </a:moveTo>
                <a:lnTo>
                  <a:pt x="1276350" y="114300"/>
                </a:lnTo>
                <a:lnTo>
                  <a:pt x="127635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4897530" y="6298107"/>
            <a:ext cx="2077813" cy="369332"/>
          </a:xfrm>
          <a:prstGeom prst="rect">
            <a:avLst/>
          </a:prstGeom>
          <a:noFill/>
        </p:spPr>
        <p:txBody>
          <a:bodyPr wrap="none" rtlCol="0">
            <a:spAutoFit/>
          </a:bodyPr>
          <a:lstStyle/>
          <a:p>
            <a:r>
              <a:rPr lang="en-US" dirty="0"/>
              <a:t>x</a:t>
            </a:r>
            <a:r>
              <a:rPr lang="en-US" baseline="-25000" dirty="0"/>
              <a:t>1</a:t>
            </a:r>
            <a:r>
              <a:rPr lang="en-US" dirty="0"/>
              <a:t>   x</a:t>
            </a:r>
            <a:r>
              <a:rPr lang="en-US" baseline="-25000" dirty="0"/>
              <a:t>2</a:t>
            </a:r>
            <a:r>
              <a:rPr lang="en-US" dirty="0"/>
              <a:t>    x</a:t>
            </a:r>
            <a:r>
              <a:rPr lang="en-US" baseline="-25000" dirty="0"/>
              <a:t>3</a:t>
            </a:r>
            <a:r>
              <a:rPr lang="en-US" dirty="0"/>
              <a:t>  </a:t>
            </a:r>
            <a:r>
              <a:rPr lang="en-US" dirty="0" err="1"/>
              <a:t>x</a:t>
            </a:r>
            <a:r>
              <a:rPr lang="en-US" baseline="-25000" dirty="0" err="1"/>
              <a:t>n</a:t>
            </a:r>
            <a:r>
              <a:rPr lang="en-US" baseline="-25000" dirty="0"/>
              <a:t>=4</a:t>
            </a:r>
            <a:r>
              <a:rPr lang="en-US" dirty="0"/>
              <a:t> input</a:t>
            </a:r>
          </a:p>
        </p:txBody>
      </p:sp>
      <p:sp>
        <p:nvSpPr>
          <p:cNvPr id="195" name="TextBox 194"/>
          <p:cNvSpPr txBox="1"/>
          <p:nvPr/>
        </p:nvSpPr>
        <p:spPr>
          <a:xfrm>
            <a:off x="8060971" y="4370779"/>
            <a:ext cx="617477" cy="369332"/>
          </a:xfrm>
          <a:prstGeom prst="rect">
            <a:avLst/>
          </a:prstGeom>
          <a:noFill/>
        </p:spPr>
        <p:txBody>
          <a:bodyPr wrap="none" rtlCol="0">
            <a:spAutoFit/>
          </a:bodyPr>
          <a:lstStyle/>
          <a:p>
            <a:r>
              <a:rPr lang="en-US" dirty="0"/>
              <a:t>C</a:t>
            </a:r>
            <a:r>
              <a:rPr lang="en-US" baseline="-25000" dirty="0"/>
              <a:t>t</a:t>
            </a:r>
            <a:r>
              <a:rPr lang="en-US" dirty="0"/>
              <a:t>(1)</a:t>
            </a:r>
          </a:p>
        </p:txBody>
      </p:sp>
      <p:sp>
        <p:nvSpPr>
          <p:cNvPr id="196" name="TextBox 195"/>
          <p:cNvSpPr txBox="1"/>
          <p:nvPr/>
        </p:nvSpPr>
        <p:spPr>
          <a:xfrm>
            <a:off x="8517626" y="5220403"/>
            <a:ext cx="613758" cy="369332"/>
          </a:xfrm>
          <a:prstGeom prst="rect">
            <a:avLst/>
          </a:prstGeom>
          <a:noFill/>
        </p:spPr>
        <p:txBody>
          <a:bodyPr wrap="none" rtlCol="0">
            <a:spAutoFit/>
          </a:bodyPr>
          <a:lstStyle/>
          <a:p>
            <a:r>
              <a:rPr lang="en-US" dirty="0" err="1"/>
              <a:t>h</a:t>
            </a:r>
            <a:r>
              <a:rPr lang="en-US" baseline="-25000" dirty="0" err="1"/>
              <a:t>t</a:t>
            </a:r>
            <a:r>
              <a:rPr lang="en-US" dirty="0"/>
              <a:t>(1)</a:t>
            </a:r>
          </a:p>
        </p:txBody>
      </p:sp>
      <p:sp>
        <p:nvSpPr>
          <p:cNvPr id="197" name="TextBox 196"/>
          <p:cNvSpPr txBox="1"/>
          <p:nvPr/>
        </p:nvSpPr>
        <p:spPr>
          <a:xfrm>
            <a:off x="1551531" y="5437048"/>
            <a:ext cx="738792" cy="369332"/>
          </a:xfrm>
          <a:prstGeom prst="rect">
            <a:avLst/>
          </a:prstGeom>
          <a:noFill/>
        </p:spPr>
        <p:txBody>
          <a:bodyPr wrap="none" rtlCol="0">
            <a:spAutoFit/>
          </a:bodyPr>
          <a:lstStyle/>
          <a:p>
            <a:r>
              <a:rPr lang="en-US" dirty="0"/>
              <a:t>h</a:t>
            </a:r>
            <a:r>
              <a:rPr lang="en-US" baseline="-25000" dirty="0"/>
              <a:t>t-1</a:t>
            </a:r>
            <a:r>
              <a:rPr lang="en-US" dirty="0"/>
              <a:t>(1)</a:t>
            </a:r>
          </a:p>
        </p:txBody>
      </p:sp>
      <p:sp>
        <p:nvSpPr>
          <p:cNvPr id="137" name="TextBox 136"/>
          <p:cNvSpPr txBox="1"/>
          <p:nvPr/>
        </p:nvSpPr>
        <p:spPr>
          <a:xfrm>
            <a:off x="7741381" y="228682"/>
            <a:ext cx="1370953" cy="369332"/>
          </a:xfrm>
          <a:prstGeom prst="rect">
            <a:avLst/>
          </a:prstGeom>
          <a:noFill/>
        </p:spPr>
        <p:txBody>
          <a:bodyPr wrap="none" rtlCol="0">
            <a:spAutoFit/>
          </a:bodyPr>
          <a:lstStyle/>
          <a:p>
            <a:r>
              <a:rPr lang="en-US" dirty="0"/>
              <a:t>To next layer</a:t>
            </a:r>
          </a:p>
        </p:txBody>
      </p:sp>
      <p:sp>
        <p:nvSpPr>
          <p:cNvPr id="139" name="TextBox 138"/>
          <p:cNvSpPr txBox="1"/>
          <p:nvPr/>
        </p:nvSpPr>
        <p:spPr>
          <a:xfrm>
            <a:off x="7938898" y="1217"/>
            <a:ext cx="1154547" cy="369332"/>
          </a:xfrm>
          <a:prstGeom prst="rect">
            <a:avLst/>
          </a:prstGeom>
          <a:noFill/>
        </p:spPr>
        <p:txBody>
          <a:bodyPr wrap="none" rtlCol="0">
            <a:spAutoFit/>
          </a:bodyPr>
          <a:lstStyle/>
          <a:p>
            <a:r>
              <a:rPr lang="en-US" dirty="0"/>
              <a:t>h</a:t>
            </a:r>
            <a:r>
              <a:rPr lang="en-US" baseline="-25000" dirty="0"/>
              <a:t>t</a:t>
            </a:r>
            <a:r>
              <a:rPr lang="en-US" dirty="0"/>
              <a:t>3 h</a:t>
            </a:r>
            <a:r>
              <a:rPr lang="en-US" baseline="-25000" dirty="0"/>
              <a:t>t</a:t>
            </a:r>
            <a:r>
              <a:rPr lang="en-US" dirty="0"/>
              <a:t>2 h</a:t>
            </a:r>
            <a:r>
              <a:rPr lang="en-US" baseline="-25000" dirty="0"/>
              <a:t>t</a:t>
            </a:r>
            <a:r>
              <a:rPr lang="en-US" dirty="0"/>
              <a:t>1</a:t>
            </a:r>
          </a:p>
        </p:txBody>
      </p:sp>
      <p:sp>
        <p:nvSpPr>
          <p:cNvPr id="140" name="TextBox 139"/>
          <p:cNvSpPr txBox="1"/>
          <p:nvPr/>
        </p:nvSpPr>
        <p:spPr>
          <a:xfrm>
            <a:off x="8299208" y="3515777"/>
            <a:ext cx="613758" cy="369332"/>
          </a:xfrm>
          <a:prstGeom prst="rect">
            <a:avLst/>
          </a:prstGeom>
          <a:noFill/>
        </p:spPr>
        <p:txBody>
          <a:bodyPr wrap="none" rtlCol="0">
            <a:spAutoFit/>
          </a:bodyPr>
          <a:lstStyle/>
          <a:p>
            <a:r>
              <a:rPr lang="en-US" dirty="0" err="1"/>
              <a:t>h</a:t>
            </a:r>
            <a:r>
              <a:rPr lang="en-US" baseline="-25000" dirty="0" err="1"/>
              <a:t>t</a:t>
            </a:r>
            <a:r>
              <a:rPr lang="en-US" dirty="0"/>
              <a:t>(2)</a:t>
            </a:r>
          </a:p>
        </p:txBody>
      </p:sp>
      <p:sp>
        <p:nvSpPr>
          <p:cNvPr id="141" name="TextBox 140"/>
          <p:cNvSpPr txBox="1"/>
          <p:nvPr/>
        </p:nvSpPr>
        <p:spPr>
          <a:xfrm>
            <a:off x="8240553" y="1630068"/>
            <a:ext cx="613758" cy="369332"/>
          </a:xfrm>
          <a:prstGeom prst="rect">
            <a:avLst/>
          </a:prstGeom>
          <a:noFill/>
        </p:spPr>
        <p:txBody>
          <a:bodyPr wrap="none" rtlCol="0">
            <a:spAutoFit/>
          </a:bodyPr>
          <a:lstStyle/>
          <a:p>
            <a:r>
              <a:rPr lang="en-US" dirty="0" err="1"/>
              <a:t>h</a:t>
            </a:r>
            <a:r>
              <a:rPr lang="en-US" baseline="-25000" dirty="0" err="1"/>
              <a:t>t</a:t>
            </a:r>
            <a:r>
              <a:rPr lang="en-US" dirty="0"/>
              <a:t>(3)</a:t>
            </a:r>
          </a:p>
        </p:txBody>
      </p:sp>
      <p:sp>
        <p:nvSpPr>
          <p:cNvPr id="142" name="TextBox 141"/>
          <p:cNvSpPr txBox="1"/>
          <p:nvPr/>
        </p:nvSpPr>
        <p:spPr>
          <a:xfrm>
            <a:off x="2277504" y="760818"/>
            <a:ext cx="742511" cy="369332"/>
          </a:xfrm>
          <a:prstGeom prst="rect">
            <a:avLst/>
          </a:prstGeom>
          <a:noFill/>
        </p:spPr>
        <p:txBody>
          <a:bodyPr wrap="none" rtlCol="0">
            <a:spAutoFit/>
          </a:bodyPr>
          <a:lstStyle/>
          <a:p>
            <a:r>
              <a:rPr lang="en-US" dirty="0"/>
              <a:t>C</a:t>
            </a:r>
            <a:r>
              <a:rPr lang="en-US" baseline="-25000" dirty="0"/>
              <a:t>t-1</a:t>
            </a:r>
            <a:r>
              <a:rPr lang="en-US" dirty="0"/>
              <a:t>(3)</a:t>
            </a:r>
          </a:p>
        </p:txBody>
      </p:sp>
      <p:sp>
        <p:nvSpPr>
          <p:cNvPr id="143" name="TextBox 142"/>
          <p:cNvSpPr txBox="1"/>
          <p:nvPr/>
        </p:nvSpPr>
        <p:spPr>
          <a:xfrm>
            <a:off x="2516108" y="2484430"/>
            <a:ext cx="742511" cy="369332"/>
          </a:xfrm>
          <a:prstGeom prst="rect">
            <a:avLst/>
          </a:prstGeom>
          <a:noFill/>
        </p:spPr>
        <p:txBody>
          <a:bodyPr wrap="none" rtlCol="0">
            <a:spAutoFit/>
          </a:bodyPr>
          <a:lstStyle/>
          <a:p>
            <a:r>
              <a:rPr lang="en-US" dirty="0"/>
              <a:t>C</a:t>
            </a:r>
            <a:r>
              <a:rPr lang="en-US" baseline="-25000" dirty="0"/>
              <a:t>t-1</a:t>
            </a:r>
            <a:r>
              <a:rPr lang="en-US" dirty="0"/>
              <a:t>(2)</a:t>
            </a:r>
          </a:p>
        </p:txBody>
      </p:sp>
      <p:sp>
        <p:nvSpPr>
          <p:cNvPr id="144" name="TextBox 143"/>
          <p:cNvSpPr txBox="1"/>
          <p:nvPr/>
        </p:nvSpPr>
        <p:spPr>
          <a:xfrm>
            <a:off x="8010559" y="2524922"/>
            <a:ext cx="617477" cy="369332"/>
          </a:xfrm>
          <a:prstGeom prst="rect">
            <a:avLst/>
          </a:prstGeom>
          <a:noFill/>
        </p:spPr>
        <p:txBody>
          <a:bodyPr wrap="none" rtlCol="0">
            <a:spAutoFit/>
          </a:bodyPr>
          <a:lstStyle/>
          <a:p>
            <a:r>
              <a:rPr lang="en-US" dirty="0"/>
              <a:t>C</a:t>
            </a:r>
            <a:r>
              <a:rPr lang="en-US" baseline="-25000" dirty="0"/>
              <a:t>t</a:t>
            </a:r>
            <a:r>
              <a:rPr lang="en-US" dirty="0"/>
              <a:t>(2)</a:t>
            </a:r>
          </a:p>
        </p:txBody>
      </p:sp>
      <p:sp>
        <p:nvSpPr>
          <p:cNvPr id="145" name="TextBox 144"/>
          <p:cNvSpPr txBox="1"/>
          <p:nvPr/>
        </p:nvSpPr>
        <p:spPr>
          <a:xfrm>
            <a:off x="8048878" y="591416"/>
            <a:ext cx="617477" cy="369332"/>
          </a:xfrm>
          <a:prstGeom prst="rect">
            <a:avLst/>
          </a:prstGeom>
          <a:noFill/>
        </p:spPr>
        <p:txBody>
          <a:bodyPr wrap="none" rtlCol="0">
            <a:spAutoFit/>
          </a:bodyPr>
          <a:lstStyle/>
          <a:p>
            <a:r>
              <a:rPr lang="en-US" dirty="0"/>
              <a:t>C</a:t>
            </a:r>
            <a:r>
              <a:rPr lang="en-US" baseline="-25000" dirty="0"/>
              <a:t>t</a:t>
            </a:r>
            <a:r>
              <a:rPr lang="en-US" dirty="0"/>
              <a:t>(3)</a:t>
            </a:r>
          </a:p>
        </p:txBody>
      </p:sp>
      <p:sp>
        <p:nvSpPr>
          <p:cNvPr id="146" name="Freeform 145"/>
          <p:cNvSpPr/>
          <p:nvPr/>
        </p:nvSpPr>
        <p:spPr>
          <a:xfrm>
            <a:off x="3001454" y="484592"/>
            <a:ext cx="5686249" cy="401233"/>
          </a:xfrm>
          <a:custGeom>
            <a:avLst/>
            <a:gdLst>
              <a:gd name="connsiteX0" fmla="*/ 5685346 w 5686249"/>
              <a:gd name="connsiteY0" fmla="*/ 401233 h 401233"/>
              <a:gd name="connsiteX1" fmla="*/ 5170996 w 5686249"/>
              <a:gd name="connsiteY1" fmla="*/ 29758 h 401233"/>
              <a:gd name="connsiteX2" fmla="*/ 2542096 w 5686249"/>
              <a:gd name="connsiteY2" fmla="*/ 29758 h 401233"/>
              <a:gd name="connsiteX3" fmla="*/ 313246 w 5686249"/>
              <a:gd name="connsiteY3" fmla="*/ 86908 h 401233"/>
              <a:gd name="connsiteX4" fmla="*/ 27496 w 5686249"/>
              <a:gd name="connsiteY4" fmla="*/ 315508 h 401233"/>
              <a:gd name="connsiteX5" fmla="*/ 27496 w 5686249"/>
              <a:gd name="connsiteY5" fmla="*/ 401233 h 40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6249" h="401233">
                <a:moveTo>
                  <a:pt x="5685346" y="401233"/>
                </a:moveTo>
                <a:cubicBezTo>
                  <a:pt x="5690108" y="246451"/>
                  <a:pt x="5694871" y="91670"/>
                  <a:pt x="5170996" y="29758"/>
                </a:cubicBezTo>
                <a:cubicBezTo>
                  <a:pt x="4647121" y="-32154"/>
                  <a:pt x="3351721" y="20233"/>
                  <a:pt x="2542096" y="29758"/>
                </a:cubicBezTo>
                <a:cubicBezTo>
                  <a:pt x="1732471" y="39283"/>
                  <a:pt x="732346" y="39283"/>
                  <a:pt x="313246" y="86908"/>
                </a:cubicBezTo>
                <a:cubicBezTo>
                  <a:pt x="-105854" y="134533"/>
                  <a:pt x="75121" y="263120"/>
                  <a:pt x="27496" y="315508"/>
                </a:cubicBezTo>
                <a:cubicBezTo>
                  <a:pt x="-20129" y="367895"/>
                  <a:pt x="3683" y="384564"/>
                  <a:pt x="27496" y="401233"/>
                </a:cubicBezTo>
              </a:path>
            </a:pathLst>
          </a:custGeom>
          <a:noFill/>
          <a:ln>
            <a:prstDash val="sysDot"/>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146"/>
          <p:cNvSpPr/>
          <p:nvPr/>
        </p:nvSpPr>
        <p:spPr>
          <a:xfrm>
            <a:off x="3073974" y="2408583"/>
            <a:ext cx="5686249" cy="401233"/>
          </a:xfrm>
          <a:custGeom>
            <a:avLst/>
            <a:gdLst>
              <a:gd name="connsiteX0" fmla="*/ 5685346 w 5686249"/>
              <a:gd name="connsiteY0" fmla="*/ 401233 h 401233"/>
              <a:gd name="connsiteX1" fmla="*/ 5170996 w 5686249"/>
              <a:gd name="connsiteY1" fmla="*/ 29758 h 401233"/>
              <a:gd name="connsiteX2" fmla="*/ 2542096 w 5686249"/>
              <a:gd name="connsiteY2" fmla="*/ 29758 h 401233"/>
              <a:gd name="connsiteX3" fmla="*/ 313246 w 5686249"/>
              <a:gd name="connsiteY3" fmla="*/ 86908 h 401233"/>
              <a:gd name="connsiteX4" fmla="*/ 27496 w 5686249"/>
              <a:gd name="connsiteY4" fmla="*/ 315508 h 401233"/>
              <a:gd name="connsiteX5" fmla="*/ 27496 w 5686249"/>
              <a:gd name="connsiteY5" fmla="*/ 401233 h 40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6249" h="401233">
                <a:moveTo>
                  <a:pt x="5685346" y="401233"/>
                </a:moveTo>
                <a:cubicBezTo>
                  <a:pt x="5690108" y="246451"/>
                  <a:pt x="5694871" y="91670"/>
                  <a:pt x="5170996" y="29758"/>
                </a:cubicBezTo>
                <a:cubicBezTo>
                  <a:pt x="4647121" y="-32154"/>
                  <a:pt x="3351721" y="20233"/>
                  <a:pt x="2542096" y="29758"/>
                </a:cubicBezTo>
                <a:cubicBezTo>
                  <a:pt x="1732471" y="39283"/>
                  <a:pt x="732346" y="39283"/>
                  <a:pt x="313246" y="86908"/>
                </a:cubicBezTo>
                <a:cubicBezTo>
                  <a:pt x="-105854" y="134533"/>
                  <a:pt x="75121" y="263120"/>
                  <a:pt x="27496" y="315508"/>
                </a:cubicBezTo>
                <a:cubicBezTo>
                  <a:pt x="-20129" y="367895"/>
                  <a:pt x="3683" y="384564"/>
                  <a:pt x="27496" y="401233"/>
                </a:cubicBezTo>
              </a:path>
            </a:pathLst>
          </a:custGeom>
          <a:noFill/>
          <a:ln>
            <a:prstDash val="sysDot"/>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a:off x="3141239" y="4304358"/>
            <a:ext cx="5686249" cy="401233"/>
          </a:xfrm>
          <a:custGeom>
            <a:avLst/>
            <a:gdLst>
              <a:gd name="connsiteX0" fmla="*/ 5685346 w 5686249"/>
              <a:gd name="connsiteY0" fmla="*/ 401233 h 401233"/>
              <a:gd name="connsiteX1" fmla="*/ 5170996 w 5686249"/>
              <a:gd name="connsiteY1" fmla="*/ 29758 h 401233"/>
              <a:gd name="connsiteX2" fmla="*/ 2542096 w 5686249"/>
              <a:gd name="connsiteY2" fmla="*/ 29758 h 401233"/>
              <a:gd name="connsiteX3" fmla="*/ 313246 w 5686249"/>
              <a:gd name="connsiteY3" fmla="*/ 86908 h 401233"/>
              <a:gd name="connsiteX4" fmla="*/ 27496 w 5686249"/>
              <a:gd name="connsiteY4" fmla="*/ 315508 h 401233"/>
              <a:gd name="connsiteX5" fmla="*/ 27496 w 5686249"/>
              <a:gd name="connsiteY5" fmla="*/ 401233 h 40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6249" h="401233">
                <a:moveTo>
                  <a:pt x="5685346" y="401233"/>
                </a:moveTo>
                <a:cubicBezTo>
                  <a:pt x="5690108" y="246451"/>
                  <a:pt x="5694871" y="91670"/>
                  <a:pt x="5170996" y="29758"/>
                </a:cubicBezTo>
                <a:cubicBezTo>
                  <a:pt x="4647121" y="-32154"/>
                  <a:pt x="3351721" y="20233"/>
                  <a:pt x="2542096" y="29758"/>
                </a:cubicBezTo>
                <a:cubicBezTo>
                  <a:pt x="1732471" y="39283"/>
                  <a:pt x="732346" y="39283"/>
                  <a:pt x="313246" y="86908"/>
                </a:cubicBezTo>
                <a:cubicBezTo>
                  <a:pt x="-105854" y="134533"/>
                  <a:pt x="75121" y="263120"/>
                  <a:pt x="27496" y="315508"/>
                </a:cubicBezTo>
                <a:cubicBezTo>
                  <a:pt x="-20129" y="367895"/>
                  <a:pt x="3683" y="384564"/>
                  <a:pt x="27496" y="401233"/>
                </a:cubicBezTo>
              </a:path>
            </a:pathLst>
          </a:custGeom>
          <a:noFill/>
          <a:ln>
            <a:prstDash val="sysDot"/>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49589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488" y="415773"/>
            <a:ext cx="6996830" cy="487916"/>
          </a:xfrm>
        </p:spPr>
        <p:txBody>
          <a:bodyPr>
            <a:noAutofit/>
          </a:bodyPr>
          <a:lstStyle/>
          <a:p>
            <a:r>
              <a:rPr lang="en-US" sz="2800" dirty="0"/>
              <a:t>Part 3b: 2</a:t>
            </a:r>
            <a:r>
              <a:rPr lang="en-US" sz="2800" baseline="30000" dirty="0"/>
              <a:t>nd</a:t>
            </a:r>
            <a:r>
              <a:rPr lang="en-US" sz="2800" dirty="0"/>
              <a:t>  hidden layer, it has m</a:t>
            </a:r>
            <a:r>
              <a:rPr lang="en-US" sz="2800" baseline="-25000" dirty="0"/>
              <a:t>i=2</a:t>
            </a:r>
            <a:r>
              <a:rPr lang="en-US" sz="2800" dirty="0"/>
              <a:t>=2 cells, </a:t>
            </a:r>
          </a:p>
        </p:txBody>
      </p:sp>
      <p:sp>
        <p:nvSpPr>
          <p:cNvPr id="3" name="Content Placeholder 2"/>
          <p:cNvSpPr>
            <a:spLocks noGrp="1"/>
          </p:cNvSpPr>
          <p:nvPr>
            <p:ph idx="1"/>
          </p:nvPr>
        </p:nvSpPr>
        <p:spPr>
          <a:xfrm>
            <a:off x="56382" y="839760"/>
            <a:ext cx="3092580" cy="4634363"/>
          </a:xfrm>
        </p:spPr>
        <p:txBody>
          <a:bodyPr>
            <a:normAutofit/>
          </a:bodyPr>
          <a:lstStyle/>
          <a:p>
            <a:r>
              <a:rPr lang="en-US" sz="2000" dirty="0">
                <a:solidFill>
                  <a:srgbClr val="FF0000"/>
                </a:solidFill>
              </a:rPr>
              <a:t>Each cell has 4 components</a:t>
            </a:r>
          </a:p>
          <a:p>
            <a:r>
              <a:rPr lang="en-US" sz="2000" dirty="0">
                <a:solidFill>
                  <a:srgbClr val="FF0000"/>
                </a:solidFill>
              </a:rPr>
              <a:t>Total weights=</a:t>
            </a:r>
          </a:p>
          <a:p>
            <a:r>
              <a:rPr lang="en-US" sz="2000" dirty="0">
                <a:solidFill>
                  <a:srgbClr val="FF0000"/>
                </a:solidFill>
              </a:rPr>
              <a:t>4*(m</a:t>
            </a:r>
            <a:r>
              <a:rPr lang="en-US" sz="2000" baseline="-25000" dirty="0">
                <a:solidFill>
                  <a:srgbClr val="FF0000"/>
                </a:solidFill>
              </a:rPr>
              <a:t>i=2</a:t>
            </a:r>
            <a:r>
              <a:rPr lang="en-US" sz="2000" dirty="0">
                <a:solidFill>
                  <a:srgbClr val="FF0000"/>
                </a:solidFill>
              </a:rPr>
              <a:t>*m</a:t>
            </a:r>
            <a:r>
              <a:rPr lang="en-US" sz="2000" baseline="-25000" dirty="0">
                <a:solidFill>
                  <a:srgbClr val="FF0000"/>
                </a:solidFill>
              </a:rPr>
              <a:t>i=2</a:t>
            </a:r>
            <a:r>
              <a:rPr lang="en-US" sz="2000" dirty="0">
                <a:solidFill>
                  <a:srgbClr val="FF0000"/>
                </a:solidFill>
              </a:rPr>
              <a:t>+m</a:t>
            </a:r>
            <a:r>
              <a:rPr lang="en-US" sz="2000" baseline="-25000" dirty="0">
                <a:solidFill>
                  <a:srgbClr val="FF0000"/>
                </a:solidFill>
              </a:rPr>
              <a:t>i=2</a:t>
            </a:r>
            <a:r>
              <a:rPr lang="en-US" sz="2000" dirty="0">
                <a:solidFill>
                  <a:srgbClr val="FF0000"/>
                </a:solidFill>
              </a:rPr>
              <a:t>*m</a:t>
            </a:r>
            <a:r>
              <a:rPr lang="en-US" sz="2000" baseline="-25000" dirty="0">
                <a:solidFill>
                  <a:srgbClr val="FF0000"/>
                </a:solidFill>
              </a:rPr>
              <a:t>i=1</a:t>
            </a:r>
            <a:r>
              <a:rPr lang="en-US" sz="2000" dirty="0">
                <a:solidFill>
                  <a:srgbClr val="FF0000"/>
                </a:solidFill>
              </a:rPr>
              <a:t>)</a:t>
            </a:r>
          </a:p>
          <a:p>
            <a:r>
              <a:rPr lang="en-US" sz="2000" dirty="0">
                <a:solidFill>
                  <a:srgbClr val="FF0000"/>
                </a:solidFill>
              </a:rPr>
              <a:t>=4*m</a:t>
            </a:r>
            <a:r>
              <a:rPr lang="en-US" sz="2000" baseline="-25000" dirty="0">
                <a:solidFill>
                  <a:srgbClr val="FF0000"/>
                </a:solidFill>
              </a:rPr>
              <a:t>i=2</a:t>
            </a:r>
            <a:r>
              <a:rPr lang="en-US" sz="2000" dirty="0">
                <a:solidFill>
                  <a:srgbClr val="FF0000"/>
                </a:solidFill>
              </a:rPr>
              <a:t>*(m</a:t>
            </a:r>
            <a:r>
              <a:rPr lang="en-US" sz="2000" baseline="-25000" dirty="0">
                <a:solidFill>
                  <a:srgbClr val="FF0000"/>
                </a:solidFill>
              </a:rPr>
              <a:t>i=2</a:t>
            </a:r>
            <a:r>
              <a:rPr lang="en-US" sz="2000" dirty="0">
                <a:solidFill>
                  <a:srgbClr val="FF0000"/>
                </a:solidFill>
              </a:rPr>
              <a:t>+m</a:t>
            </a:r>
            <a:r>
              <a:rPr lang="en-US" sz="2000" baseline="-25000" dirty="0">
                <a:solidFill>
                  <a:srgbClr val="FF0000"/>
                </a:solidFill>
              </a:rPr>
              <a:t>i=1</a:t>
            </a:r>
            <a:r>
              <a:rPr lang="en-US" sz="2000" dirty="0">
                <a:solidFill>
                  <a:srgbClr val="FF0000"/>
                </a:solidFill>
              </a:rPr>
              <a:t>)</a:t>
            </a:r>
          </a:p>
          <a:p>
            <a:r>
              <a:rPr lang="en-US" sz="2000" dirty="0">
                <a:solidFill>
                  <a:srgbClr val="FF0000"/>
                </a:solidFill>
              </a:rPr>
              <a:t>=4*2*(2+3)</a:t>
            </a:r>
          </a:p>
          <a:p>
            <a:endParaRPr lang="en-US" sz="1600" dirty="0"/>
          </a:p>
        </p:txBody>
      </p:sp>
      <p:sp>
        <p:nvSpPr>
          <p:cNvPr id="4" name="Footer Placeholder 3"/>
          <p:cNvSpPr>
            <a:spLocks noGrp="1"/>
          </p:cNvSpPr>
          <p:nvPr>
            <p:ph type="ftr" sz="quarter" idx="11"/>
          </p:nvPr>
        </p:nvSpPr>
        <p:spPr>
          <a:xfrm>
            <a:off x="4577706" y="6470651"/>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73</a:t>
            </a:fld>
            <a:endParaRPr lang="en-US"/>
          </a:p>
        </p:txBody>
      </p:sp>
      <p:sp>
        <p:nvSpPr>
          <p:cNvPr id="9" name="Rectangle 8"/>
          <p:cNvSpPr/>
          <p:nvPr/>
        </p:nvSpPr>
        <p:spPr>
          <a:xfrm>
            <a:off x="3151793" y="3864658"/>
            <a:ext cx="5292972" cy="1570154"/>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336363" y="3894977"/>
            <a:ext cx="362600" cy="369332"/>
          </a:xfrm>
          <a:prstGeom prst="rect">
            <a:avLst/>
          </a:prstGeom>
          <a:noFill/>
        </p:spPr>
        <p:txBody>
          <a:bodyPr wrap="none" rtlCol="0">
            <a:spAutoFit/>
          </a:bodyPr>
          <a:lstStyle/>
          <a:p>
            <a:r>
              <a:rPr lang="en-US" b="1" dirty="0">
                <a:sym typeface="Symbol"/>
              </a:rPr>
              <a:t></a:t>
            </a:r>
            <a:endParaRPr lang="en-US" b="1" dirty="0"/>
          </a:p>
        </p:txBody>
      </p:sp>
      <p:sp>
        <p:nvSpPr>
          <p:cNvPr id="11" name="TextBox 10"/>
          <p:cNvSpPr txBox="1"/>
          <p:nvPr/>
        </p:nvSpPr>
        <p:spPr>
          <a:xfrm>
            <a:off x="6885601" y="3891350"/>
            <a:ext cx="362600" cy="369332"/>
          </a:xfrm>
          <a:prstGeom prst="rect">
            <a:avLst/>
          </a:prstGeom>
          <a:noFill/>
        </p:spPr>
        <p:txBody>
          <a:bodyPr wrap="none" rtlCol="0">
            <a:spAutoFit/>
          </a:bodyPr>
          <a:lstStyle/>
          <a:p>
            <a:r>
              <a:rPr lang="en-US" b="1" dirty="0">
                <a:sym typeface="Symbol"/>
              </a:rPr>
              <a:t></a:t>
            </a:r>
            <a:endParaRPr lang="en-US" b="1" dirty="0"/>
          </a:p>
        </p:txBody>
      </p:sp>
      <p:cxnSp>
        <p:nvCxnSpPr>
          <p:cNvPr id="12" name="Straight Arrow Connector 11"/>
          <p:cNvCxnSpPr/>
          <p:nvPr/>
        </p:nvCxnSpPr>
        <p:spPr>
          <a:xfrm>
            <a:off x="3069863" y="4079643"/>
            <a:ext cx="13716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609081" y="4068335"/>
            <a:ext cx="2401260" cy="113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115577" y="4079643"/>
            <a:ext cx="1608352" cy="132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854711" y="4047101"/>
            <a:ext cx="0" cy="1975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88424" y="4613044"/>
            <a:ext cx="362600" cy="369332"/>
          </a:xfrm>
          <a:prstGeom prst="rect">
            <a:avLst/>
          </a:prstGeom>
          <a:noFill/>
        </p:spPr>
        <p:txBody>
          <a:bodyPr wrap="none" rtlCol="0">
            <a:spAutoFit/>
          </a:bodyPr>
          <a:lstStyle/>
          <a:p>
            <a:r>
              <a:rPr lang="en-US" b="1" dirty="0">
                <a:sym typeface="Symbol"/>
              </a:rPr>
              <a:t></a:t>
            </a:r>
            <a:endParaRPr lang="en-US" b="1" dirty="0"/>
          </a:p>
        </p:txBody>
      </p:sp>
      <p:cxnSp>
        <p:nvCxnSpPr>
          <p:cNvPr id="17" name="Straight Arrow Connector 16"/>
          <p:cNvCxnSpPr/>
          <p:nvPr/>
        </p:nvCxnSpPr>
        <p:spPr>
          <a:xfrm flipV="1">
            <a:off x="4516981" y="4135559"/>
            <a:ext cx="6413" cy="14732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28863" y="4282881"/>
            <a:ext cx="2986501" cy="369332"/>
          </a:xfrm>
          <a:prstGeom prst="rect">
            <a:avLst/>
          </a:prstGeom>
          <a:noFill/>
          <a:ln w="19050">
            <a:solidFill>
              <a:schemeClr val="accent1">
                <a:shade val="95000"/>
                <a:satMod val="105000"/>
              </a:schemeClr>
            </a:solidFill>
          </a:ln>
        </p:spPr>
        <p:txBody>
          <a:bodyPr wrap="square" rtlCol="0">
            <a:spAutoFit/>
          </a:bodyPr>
          <a:lstStyle/>
          <a:p>
            <a:r>
              <a:rPr lang="en-US" dirty="0"/>
              <a:t>                      </a:t>
            </a:r>
            <a:r>
              <a:rPr lang="en-US" dirty="0">
                <a:sym typeface="Symbol"/>
              </a:rPr>
              <a:t></a:t>
            </a:r>
            <a:endParaRPr lang="en-US" dirty="0"/>
          </a:p>
        </p:txBody>
      </p:sp>
      <p:sp>
        <p:nvSpPr>
          <p:cNvPr id="19" name="TextBox 18"/>
          <p:cNvSpPr txBox="1"/>
          <p:nvPr/>
        </p:nvSpPr>
        <p:spPr>
          <a:xfrm>
            <a:off x="3228863" y="4653313"/>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0" name="TextBox 19"/>
          <p:cNvSpPr txBox="1"/>
          <p:nvPr/>
        </p:nvSpPr>
        <p:spPr>
          <a:xfrm>
            <a:off x="3580775" y="4653313"/>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2" name="TextBox 21"/>
          <p:cNvSpPr txBox="1"/>
          <p:nvPr/>
        </p:nvSpPr>
        <p:spPr>
          <a:xfrm>
            <a:off x="5165992" y="4669559"/>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3" name="TextBox 22"/>
          <p:cNvSpPr txBox="1"/>
          <p:nvPr/>
        </p:nvSpPr>
        <p:spPr>
          <a:xfrm>
            <a:off x="5872493" y="4662985"/>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7" name="TextBox 26"/>
          <p:cNvSpPr txBox="1"/>
          <p:nvPr/>
        </p:nvSpPr>
        <p:spPr>
          <a:xfrm>
            <a:off x="2425096" y="3894977"/>
            <a:ext cx="742511" cy="369332"/>
          </a:xfrm>
          <a:prstGeom prst="rect">
            <a:avLst/>
          </a:prstGeom>
          <a:noFill/>
        </p:spPr>
        <p:txBody>
          <a:bodyPr wrap="none" rtlCol="0">
            <a:spAutoFit/>
          </a:bodyPr>
          <a:lstStyle/>
          <a:p>
            <a:r>
              <a:rPr lang="en-US" dirty="0"/>
              <a:t>C</a:t>
            </a:r>
            <a:r>
              <a:rPr lang="en-US" baseline="-25000" dirty="0"/>
              <a:t>t-1</a:t>
            </a:r>
            <a:r>
              <a:rPr lang="en-US" dirty="0"/>
              <a:t>(1)</a:t>
            </a:r>
          </a:p>
        </p:txBody>
      </p:sp>
      <p:sp>
        <p:nvSpPr>
          <p:cNvPr id="29" name="TextBox 28"/>
          <p:cNvSpPr txBox="1"/>
          <p:nvPr/>
        </p:nvSpPr>
        <p:spPr>
          <a:xfrm>
            <a:off x="6829041" y="4273931"/>
            <a:ext cx="362600" cy="369332"/>
          </a:xfrm>
          <a:prstGeom prst="rect">
            <a:avLst/>
          </a:prstGeom>
          <a:noFill/>
        </p:spPr>
        <p:txBody>
          <a:bodyPr wrap="none" rtlCol="0">
            <a:spAutoFit/>
          </a:bodyPr>
          <a:lstStyle/>
          <a:p>
            <a:r>
              <a:rPr lang="en-US" b="1" dirty="0">
                <a:sym typeface="Symbol"/>
              </a:rPr>
              <a:t></a:t>
            </a:r>
            <a:endParaRPr lang="en-US" b="1" dirty="0"/>
          </a:p>
        </p:txBody>
      </p:sp>
      <p:sp>
        <p:nvSpPr>
          <p:cNvPr id="30" name="TextBox 29"/>
          <p:cNvSpPr txBox="1"/>
          <p:nvPr/>
        </p:nvSpPr>
        <p:spPr>
          <a:xfrm>
            <a:off x="6715412" y="4695271"/>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cxnSp>
        <p:nvCxnSpPr>
          <p:cNvPr id="31" name="Straight Arrow Connector 30"/>
          <p:cNvCxnSpPr/>
          <p:nvPr/>
        </p:nvCxnSpPr>
        <p:spPr>
          <a:xfrm flipV="1">
            <a:off x="7031010" y="4135561"/>
            <a:ext cx="0" cy="2756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0"/>
          </p:cNvCxnSpPr>
          <p:nvPr/>
        </p:nvCxnSpPr>
        <p:spPr>
          <a:xfrm flipH="1" flipV="1">
            <a:off x="7019412" y="4545568"/>
            <a:ext cx="2527" cy="14970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563197" y="4222516"/>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sp>
        <p:nvSpPr>
          <p:cNvPr id="34" name="TextBox 33"/>
          <p:cNvSpPr txBox="1"/>
          <p:nvPr/>
        </p:nvSpPr>
        <p:spPr>
          <a:xfrm>
            <a:off x="7378254" y="4896355"/>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35" name="Freeform 34"/>
          <p:cNvSpPr/>
          <p:nvPr/>
        </p:nvSpPr>
        <p:spPr>
          <a:xfrm>
            <a:off x="7540318" y="4797709"/>
            <a:ext cx="279760" cy="102599"/>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7878711" y="4879937"/>
            <a:ext cx="1015203" cy="245188"/>
          </a:xfrm>
          <a:custGeom>
            <a:avLst/>
            <a:gdLst>
              <a:gd name="connsiteX0" fmla="*/ 0 w 710360"/>
              <a:gd name="connsiteY0" fmla="*/ 0 h 226711"/>
              <a:gd name="connsiteX1" fmla="*/ 0 w 710360"/>
              <a:gd name="connsiteY1" fmla="*/ 211597 h 226711"/>
              <a:gd name="connsiteX2" fmla="*/ 710360 w 710360"/>
              <a:gd name="connsiteY2" fmla="*/ 226711 h 226711"/>
            </a:gdLst>
            <a:ahLst/>
            <a:cxnLst>
              <a:cxn ang="0">
                <a:pos x="connsiteX0" y="connsiteY0"/>
              </a:cxn>
              <a:cxn ang="0">
                <a:pos x="connsiteX1" y="connsiteY1"/>
              </a:cxn>
              <a:cxn ang="0">
                <a:pos x="connsiteX2" y="connsiteY2"/>
              </a:cxn>
            </a:cxnLst>
            <a:rect l="l" t="t" r="r" b="b"/>
            <a:pathLst>
              <a:path w="710360" h="226711">
                <a:moveTo>
                  <a:pt x="0" y="0"/>
                </a:moveTo>
                <a:lnTo>
                  <a:pt x="0" y="211597"/>
                </a:lnTo>
                <a:lnTo>
                  <a:pt x="710360" y="226711"/>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3" idx="2"/>
          </p:cNvCxnSpPr>
          <p:nvPr/>
        </p:nvCxnSpPr>
        <p:spPr>
          <a:xfrm flipH="1">
            <a:off x="7862198" y="4591848"/>
            <a:ext cx="7526" cy="156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291311" y="4884123"/>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39" name="Freeform 38"/>
          <p:cNvSpPr/>
          <p:nvPr/>
        </p:nvSpPr>
        <p:spPr>
          <a:xfrm>
            <a:off x="6453374" y="4452901"/>
            <a:ext cx="486137" cy="434066"/>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3932089" y="3950893"/>
            <a:ext cx="474810" cy="369332"/>
          </a:xfrm>
          <a:prstGeom prst="rect">
            <a:avLst/>
          </a:prstGeom>
          <a:noFill/>
        </p:spPr>
        <p:txBody>
          <a:bodyPr wrap="none" rtlCol="0">
            <a:spAutoFit/>
          </a:bodyPr>
          <a:lstStyle/>
          <a:p>
            <a:r>
              <a:rPr lang="en-US" i="1" dirty="0"/>
              <a:t>f</a:t>
            </a:r>
            <a:r>
              <a:rPr lang="en-US" i="1" baseline="-25000" dirty="0"/>
              <a:t>1</a:t>
            </a:r>
            <a:r>
              <a:rPr lang="en-US" i="1" dirty="0"/>
              <a:t>()</a:t>
            </a:r>
          </a:p>
        </p:txBody>
      </p:sp>
      <p:sp>
        <p:nvSpPr>
          <p:cNvPr id="41" name="TextBox 40"/>
          <p:cNvSpPr txBox="1"/>
          <p:nvPr/>
        </p:nvSpPr>
        <p:spPr>
          <a:xfrm>
            <a:off x="6189932" y="4527023"/>
            <a:ext cx="461986" cy="369332"/>
          </a:xfrm>
          <a:prstGeom prst="rect">
            <a:avLst/>
          </a:prstGeom>
          <a:noFill/>
        </p:spPr>
        <p:txBody>
          <a:bodyPr wrap="none" rtlCol="0">
            <a:spAutoFit/>
          </a:bodyPr>
          <a:lstStyle/>
          <a:p>
            <a:r>
              <a:rPr lang="en-US" i="1" dirty="0"/>
              <a:t>I</a:t>
            </a:r>
            <a:r>
              <a:rPr lang="en-US" i="1" baseline="-25000" dirty="0"/>
              <a:t>1</a:t>
            </a:r>
            <a:r>
              <a:rPr lang="en-US" i="1" dirty="0"/>
              <a:t>()</a:t>
            </a:r>
          </a:p>
        </p:txBody>
      </p:sp>
      <p:sp>
        <p:nvSpPr>
          <p:cNvPr id="42" name="TextBox 41"/>
          <p:cNvSpPr txBox="1"/>
          <p:nvPr/>
        </p:nvSpPr>
        <p:spPr>
          <a:xfrm>
            <a:off x="6985287" y="4109756"/>
            <a:ext cx="522900" cy="369332"/>
          </a:xfrm>
          <a:prstGeom prst="rect">
            <a:avLst/>
          </a:prstGeom>
          <a:noFill/>
        </p:spPr>
        <p:txBody>
          <a:bodyPr wrap="none" rtlCol="0">
            <a:spAutoFit/>
          </a:bodyPr>
          <a:lstStyle/>
          <a:p>
            <a:r>
              <a:rPr lang="en-US" i="1" dirty="0"/>
              <a:t>u</a:t>
            </a:r>
            <a:r>
              <a:rPr lang="en-US" i="1" baseline="-25000" dirty="0"/>
              <a:t>1</a:t>
            </a:r>
            <a:r>
              <a:rPr lang="en-US" i="1" dirty="0"/>
              <a:t>()</a:t>
            </a:r>
          </a:p>
        </p:txBody>
      </p:sp>
      <p:sp>
        <p:nvSpPr>
          <p:cNvPr id="43" name="TextBox 42"/>
          <p:cNvSpPr txBox="1"/>
          <p:nvPr/>
        </p:nvSpPr>
        <p:spPr>
          <a:xfrm>
            <a:off x="7344343" y="4490048"/>
            <a:ext cx="522900" cy="369332"/>
          </a:xfrm>
          <a:prstGeom prst="rect">
            <a:avLst/>
          </a:prstGeom>
          <a:noFill/>
        </p:spPr>
        <p:txBody>
          <a:bodyPr wrap="none" rtlCol="0">
            <a:spAutoFit/>
          </a:bodyPr>
          <a:lstStyle/>
          <a:p>
            <a:r>
              <a:rPr lang="en-US" i="1" dirty="0"/>
              <a:t>o</a:t>
            </a:r>
            <a:r>
              <a:rPr lang="en-US" i="1" baseline="-25000" dirty="0"/>
              <a:t>1</a:t>
            </a:r>
            <a:r>
              <a:rPr lang="en-US" i="1" dirty="0"/>
              <a:t>()</a:t>
            </a:r>
          </a:p>
        </p:txBody>
      </p:sp>
      <p:sp>
        <p:nvSpPr>
          <p:cNvPr id="44" name="TextBox 43"/>
          <p:cNvSpPr txBox="1"/>
          <p:nvPr/>
        </p:nvSpPr>
        <p:spPr>
          <a:xfrm>
            <a:off x="5515768" y="4669559"/>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cxnSp>
        <p:nvCxnSpPr>
          <p:cNvPr id="49" name="Straight Arrow Connector 48"/>
          <p:cNvCxnSpPr/>
          <p:nvPr/>
        </p:nvCxnSpPr>
        <p:spPr>
          <a:xfrm flipV="1">
            <a:off x="5723511" y="5032317"/>
            <a:ext cx="0" cy="7950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324427" y="5038892"/>
            <a:ext cx="1683" cy="788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047381" y="5038892"/>
            <a:ext cx="0" cy="788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82" idx="0"/>
            <a:endCxn id="138" idx="2"/>
          </p:cNvCxnSpPr>
          <p:nvPr/>
        </p:nvCxnSpPr>
        <p:spPr>
          <a:xfrm>
            <a:off x="2114501" y="3369925"/>
            <a:ext cx="0" cy="2324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80" idx="0"/>
            <a:endCxn id="57" idx="2"/>
          </p:cNvCxnSpPr>
          <p:nvPr/>
        </p:nvCxnSpPr>
        <p:spPr>
          <a:xfrm>
            <a:off x="2410000" y="3503274"/>
            <a:ext cx="22355" cy="165455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2432355" y="5036801"/>
            <a:ext cx="958496" cy="128594"/>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2116185" y="5016712"/>
            <a:ext cx="1696275" cy="559229"/>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151793" y="2103526"/>
            <a:ext cx="5292972" cy="1570154"/>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336363" y="2133845"/>
            <a:ext cx="362600" cy="369332"/>
          </a:xfrm>
          <a:prstGeom prst="rect">
            <a:avLst/>
          </a:prstGeom>
          <a:noFill/>
        </p:spPr>
        <p:txBody>
          <a:bodyPr wrap="none" rtlCol="0">
            <a:spAutoFit/>
          </a:bodyPr>
          <a:lstStyle/>
          <a:p>
            <a:r>
              <a:rPr lang="en-US" b="1" dirty="0">
                <a:sym typeface="Symbol"/>
              </a:rPr>
              <a:t></a:t>
            </a:r>
            <a:endParaRPr lang="en-US" b="1" dirty="0"/>
          </a:p>
        </p:txBody>
      </p:sp>
      <p:sp>
        <p:nvSpPr>
          <p:cNvPr id="65" name="TextBox 64"/>
          <p:cNvSpPr txBox="1"/>
          <p:nvPr/>
        </p:nvSpPr>
        <p:spPr>
          <a:xfrm>
            <a:off x="6885601" y="2130218"/>
            <a:ext cx="362600" cy="369332"/>
          </a:xfrm>
          <a:prstGeom prst="rect">
            <a:avLst/>
          </a:prstGeom>
          <a:noFill/>
        </p:spPr>
        <p:txBody>
          <a:bodyPr wrap="none" rtlCol="0">
            <a:spAutoFit/>
          </a:bodyPr>
          <a:lstStyle/>
          <a:p>
            <a:r>
              <a:rPr lang="en-US" b="1" dirty="0">
                <a:sym typeface="Symbol"/>
              </a:rPr>
              <a:t></a:t>
            </a:r>
            <a:endParaRPr lang="en-US" b="1" dirty="0"/>
          </a:p>
        </p:txBody>
      </p:sp>
      <p:cxnSp>
        <p:nvCxnSpPr>
          <p:cNvPr id="66" name="Straight Arrow Connector 65"/>
          <p:cNvCxnSpPr/>
          <p:nvPr/>
        </p:nvCxnSpPr>
        <p:spPr>
          <a:xfrm>
            <a:off x="3004972" y="2307203"/>
            <a:ext cx="1436491" cy="113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4609081" y="2307203"/>
            <a:ext cx="2401260" cy="113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115577" y="2318511"/>
            <a:ext cx="1512584" cy="227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7854711" y="2285969"/>
            <a:ext cx="0" cy="1975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688424" y="2851912"/>
            <a:ext cx="362600" cy="369332"/>
          </a:xfrm>
          <a:prstGeom prst="rect">
            <a:avLst/>
          </a:prstGeom>
          <a:noFill/>
        </p:spPr>
        <p:txBody>
          <a:bodyPr wrap="none" rtlCol="0">
            <a:spAutoFit/>
          </a:bodyPr>
          <a:lstStyle/>
          <a:p>
            <a:r>
              <a:rPr lang="en-US" b="1" dirty="0">
                <a:sym typeface="Symbol"/>
              </a:rPr>
              <a:t></a:t>
            </a:r>
            <a:endParaRPr lang="en-US" b="1" dirty="0"/>
          </a:p>
        </p:txBody>
      </p:sp>
      <p:cxnSp>
        <p:nvCxnSpPr>
          <p:cNvPr id="71" name="Straight Arrow Connector 70"/>
          <p:cNvCxnSpPr/>
          <p:nvPr/>
        </p:nvCxnSpPr>
        <p:spPr>
          <a:xfrm flipV="1">
            <a:off x="4516981" y="2374427"/>
            <a:ext cx="6413" cy="14732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228863" y="2521749"/>
            <a:ext cx="2986501" cy="369332"/>
          </a:xfrm>
          <a:prstGeom prst="rect">
            <a:avLst/>
          </a:prstGeom>
          <a:noFill/>
          <a:ln w="19050">
            <a:solidFill>
              <a:schemeClr val="accent1">
                <a:shade val="95000"/>
                <a:satMod val="105000"/>
              </a:schemeClr>
            </a:solidFill>
          </a:ln>
        </p:spPr>
        <p:txBody>
          <a:bodyPr wrap="square" rtlCol="0">
            <a:spAutoFit/>
          </a:bodyPr>
          <a:lstStyle/>
          <a:p>
            <a:r>
              <a:rPr lang="en-US" dirty="0"/>
              <a:t>                      </a:t>
            </a:r>
            <a:r>
              <a:rPr lang="en-US" dirty="0">
                <a:sym typeface="Symbol"/>
              </a:rPr>
              <a:t></a:t>
            </a:r>
            <a:endParaRPr lang="en-US" dirty="0"/>
          </a:p>
        </p:txBody>
      </p:sp>
      <p:sp>
        <p:nvSpPr>
          <p:cNvPr id="73" name="TextBox 72"/>
          <p:cNvSpPr txBox="1"/>
          <p:nvPr/>
        </p:nvSpPr>
        <p:spPr>
          <a:xfrm>
            <a:off x="3228863" y="2892181"/>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74" name="TextBox 73"/>
          <p:cNvSpPr txBox="1"/>
          <p:nvPr/>
        </p:nvSpPr>
        <p:spPr>
          <a:xfrm>
            <a:off x="3580775" y="2892181"/>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76" name="TextBox 75"/>
          <p:cNvSpPr txBox="1"/>
          <p:nvPr/>
        </p:nvSpPr>
        <p:spPr>
          <a:xfrm>
            <a:off x="5165992" y="2908427"/>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77" name="TextBox 76"/>
          <p:cNvSpPr txBox="1"/>
          <p:nvPr/>
        </p:nvSpPr>
        <p:spPr>
          <a:xfrm>
            <a:off x="5872493" y="2901853"/>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78" name="TextBox 77"/>
          <p:cNvSpPr txBox="1"/>
          <p:nvPr/>
        </p:nvSpPr>
        <p:spPr>
          <a:xfrm>
            <a:off x="6829041" y="2512799"/>
            <a:ext cx="362600" cy="369332"/>
          </a:xfrm>
          <a:prstGeom prst="rect">
            <a:avLst/>
          </a:prstGeom>
          <a:noFill/>
        </p:spPr>
        <p:txBody>
          <a:bodyPr wrap="none" rtlCol="0">
            <a:spAutoFit/>
          </a:bodyPr>
          <a:lstStyle/>
          <a:p>
            <a:r>
              <a:rPr lang="en-US" b="1" dirty="0">
                <a:sym typeface="Symbol"/>
              </a:rPr>
              <a:t></a:t>
            </a:r>
            <a:endParaRPr lang="en-US" b="1" dirty="0"/>
          </a:p>
        </p:txBody>
      </p:sp>
      <p:sp>
        <p:nvSpPr>
          <p:cNvPr id="79" name="TextBox 78"/>
          <p:cNvSpPr txBox="1"/>
          <p:nvPr/>
        </p:nvSpPr>
        <p:spPr>
          <a:xfrm>
            <a:off x="6715412" y="2934139"/>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cxnSp>
        <p:nvCxnSpPr>
          <p:cNvPr id="80" name="Straight Arrow Connector 79"/>
          <p:cNvCxnSpPr/>
          <p:nvPr/>
        </p:nvCxnSpPr>
        <p:spPr>
          <a:xfrm flipV="1">
            <a:off x="7031010" y="2374429"/>
            <a:ext cx="0" cy="2756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9" idx="0"/>
          </p:cNvCxnSpPr>
          <p:nvPr/>
        </p:nvCxnSpPr>
        <p:spPr>
          <a:xfrm flipH="1" flipV="1">
            <a:off x="7019412" y="2784436"/>
            <a:ext cx="2527" cy="14970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563197" y="2461384"/>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sp>
        <p:nvSpPr>
          <p:cNvPr id="83" name="TextBox 82"/>
          <p:cNvSpPr txBox="1"/>
          <p:nvPr/>
        </p:nvSpPr>
        <p:spPr>
          <a:xfrm>
            <a:off x="7378254" y="3135223"/>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84" name="Freeform 83"/>
          <p:cNvSpPr/>
          <p:nvPr/>
        </p:nvSpPr>
        <p:spPr>
          <a:xfrm>
            <a:off x="7540318" y="3036577"/>
            <a:ext cx="279760" cy="102599"/>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7878712" y="3118805"/>
            <a:ext cx="858652" cy="237654"/>
          </a:xfrm>
          <a:custGeom>
            <a:avLst/>
            <a:gdLst>
              <a:gd name="connsiteX0" fmla="*/ 0 w 710360"/>
              <a:gd name="connsiteY0" fmla="*/ 0 h 226711"/>
              <a:gd name="connsiteX1" fmla="*/ 0 w 710360"/>
              <a:gd name="connsiteY1" fmla="*/ 211597 h 226711"/>
              <a:gd name="connsiteX2" fmla="*/ 710360 w 710360"/>
              <a:gd name="connsiteY2" fmla="*/ 226711 h 226711"/>
            </a:gdLst>
            <a:ahLst/>
            <a:cxnLst>
              <a:cxn ang="0">
                <a:pos x="connsiteX0" y="connsiteY0"/>
              </a:cxn>
              <a:cxn ang="0">
                <a:pos x="connsiteX1" y="connsiteY1"/>
              </a:cxn>
              <a:cxn ang="0">
                <a:pos x="connsiteX2" y="connsiteY2"/>
              </a:cxn>
            </a:cxnLst>
            <a:rect l="l" t="t" r="r" b="b"/>
            <a:pathLst>
              <a:path w="710360" h="226711">
                <a:moveTo>
                  <a:pt x="0" y="0"/>
                </a:moveTo>
                <a:lnTo>
                  <a:pt x="0" y="211597"/>
                </a:lnTo>
                <a:lnTo>
                  <a:pt x="710360" y="226711"/>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a:stCxn id="82" idx="2"/>
          </p:cNvCxnSpPr>
          <p:nvPr/>
        </p:nvCxnSpPr>
        <p:spPr>
          <a:xfrm flipH="1">
            <a:off x="7862198" y="2830716"/>
            <a:ext cx="7526" cy="156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291311" y="3122991"/>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88" name="Freeform 87"/>
          <p:cNvSpPr/>
          <p:nvPr/>
        </p:nvSpPr>
        <p:spPr>
          <a:xfrm>
            <a:off x="6453374" y="2691769"/>
            <a:ext cx="486137" cy="434066"/>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3932089" y="2189761"/>
            <a:ext cx="474810" cy="369332"/>
          </a:xfrm>
          <a:prstGeom prst="rect">
            <a:avLst/>
          </a:prstGeom>
          <a:noFill/>
        </p:spPr>
        <p:txBody>
          <a:bodyPr wrap="none" rtlCol="0">
            <a:spAutoFit/>
          </a:bodyPr>
          <a:lstStyle/>
          <a:p>
            <a:r>
              <a:rPr lang="en-US" i="1" dirty="0"/>
              <a:t>f</a:t>
            </a:r>
            <a:r>
              <a:rPr lang="en-US" i="1" baseline="-25000" dirty="0"/>
              <a:t>1</a:t>
            </a:r>
            <a:r>
              <a:rPr lang="en-US" i="1" dirty="0"/>
              <a:t>()</a:t>
            </a:r>
          </a:p>
        </p:txBody>
      </p:sp>
      <p:sp>
        <p:nvSpPr>
          <p:cNvPr id="90" name="TextBox 89"/>
          <p:cNvSpPr txBox="1"/>
          <p:nvPr/>
        </p:nvSpPr>
        <p:spPr>
          <a:xfrm>
            <a:off x="6189932" y="2765891"/>
            <a:ext cx="461986" cy="369332"/>
          </a:xfrm>
          <a:prstGeom prst="rect">
            <a:avLst/>
          </a:prstGeom>
          <a:noFill/>
        </p:spPr>
        <p:txBody>
          <a:bodyPr wrap="none" rtlCol="0">
            <a:spAutoFit/>
          </a:bodyPr>
          <a:lstStyle/>
          <a:p>
            <a:r>
              <a:rPr lang="en-US" i="1" dirty="0"/>
              <a:t>I</a:t>
            </a:r>
            <a:r>
              <a:rPr lang="en-US" i="1" baseline="-25000" dirty="0"/>
              <a:t>1</a:t>
            </a:r>
            <a:r>
              <a:rPr lang="en-US" i="1" dirty="0"/>
              <a:t>()</a:t>
            </a:r>
          </a:p>
        </p:txBody>
      </p:sp>
      <p:sp>
        <p:nvSpPr>
          <p:cNvPr id="91" name="TextBox 90"/>
          <p:cNvSpPr txBox="1"/>
          <p:nvPr/>
        </p:nvSpPr>
        <p:spPr>
          <a:xfrm>
            <a:off x="6985287" y="2348624"/>
            <a:ext cx="522900" cy="369332"/>
          </a:xfrm>
          <a:prstGeom prst="rect">
            <a:avLst/>
          </a:prstGeom>
          <a:noFill/>
        </p:spPr>
        <p:txBody>
          <a:bodyPr wrap="none" rtlCol="0">
            <a:spAutoFit/>
          </a:bodyPr>
          <a:lstStyle/>
          <a:p>
            <a:r>
              <a:rPr lang="en-US" i="1" dirty="0"/>
              <a:t>u</a:t>
            </a:r>
            <a:r>
              <a:rPr lang="en-US" i="1" baseline="-25000" dirty="0"/>
              <a:t>1</a:t>
            </a:r>
            <a:r>
              <a:rPr lang="en-US" i="1" dirty="0"/>
              <a:t>()</a:t>
            </a:r>
          </a:p>
        </p:txBody>
      </p:sp>
      <p:sp>
        <p:nvSpPr>
          <p:cNvPr id="92" name="TextBox 91"/>
          <p:cNvSpPr txBox="1"/>
          <p:nvPr/>
        </p:nvSpPr>
        <p:spPr>
          <a:xfrm>
            <a:off x="7344343" y="2728916"/>
            <a:ext cx="522900" cy="369332"/>
          </a:xfrm>
          <a:prstGeom prst="rect">
            <a:avLst/>
          </a:prstGeom>
          <a:noFill/>
        </p:spPr>
        <p:txBody>
          <a:bodyPr wrap="none" rtlCol="0">
            <a:spAutoFit/>
          </a:bodyPr>
          <a:lstStyle/>
          <a:p>
            <a:r>
              <a:rPr lang="en-US" i="1" dirty="0"/>
              <a:t>o</a:t>
            </a:r>
            <a:r>
              <a:rPr lang="en-US" i="1" baseline="-25000" dirty="0"/>
              <a:t>1</a:t>
            </a:r>
            <a:r>
              <a:rPr lang="en-US" i="1" dirty="0"/>
              <a:t>()</a:t>
            </a:r>
          </a:p>
        </p:txBody>
      </p:sp>
      <p:sp>
        <p:nvSpPr>
          <p:cNvPr id="93" name="TextBox 92"/>
          <p:cNvSpPr txBox="1"/>
          <p:nvPr/>
        </p:nvSpPr>
        <p:spPr>
          <a:xfrm>
            <a:off x="5515768" y="2908427"/>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cxnSp>
        <p:nvCxnSpPr>
          <p:cNvPr id="95" name="Straight Arrow Connector 94"/>
          <p:cNvCxnSpPr/>
          <p:nvPr/>
        </p:nvCxnSpPr>
        <p:spPr>
          <a:xfrm flipV="1">
            <a:off x="5723511" y="3271185"/>
            <a:ext cx="0" cy="176561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2" idx="2"/>
          </p:cNvCxnSpPr>
          <p:nvPr/>
        </p:nvCxnSpPr>
        <p:spPr>
          <a:xfrm flipH="1" flipV="1">
            <a:off x="5326110" y="3277760"/>
            <a:ext cx="14770" cy="17611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3" idx="2"/>
          </p:cNvCxnSpPr>
          <p:nvPr/>
        </p:nvCxnSpPr>
        <p:spPr>
          <a:xfrm flipV="1">
            <a:off x="6047381" y="3277760"/>
            <a:ext cx="0" cy="17545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6" name="Freeform 135"/>
          <p:cNvSpPr/>
          <p:nvPr/>
        </p:nvSpPr>
        <p:spPr>
          <a:xfrm>
            <a:off x="2425096" y="3363034"/>
            <a:ext cx="6312268" cy="425158"/>
          </a:xfrm>
          <a:custGeom>
            <a:avLst/>
            <a:gdLst>
              <a:gd name="connsiteX0" fmla="*/ 6343650 w 6353175"/>
              <a:gd name="connsiteY0" fmla="*/ 0 h 190500"/>
              <a:gd name="connsiteX1" fmla="*/ 6353175 w 6353175"/>
              <a:gd name="connsiteY1" fmla="*/ 171450 h 190500"/>
              <a:gd name="connsiteX2" fmla="*/ 0 w 6353175"/>
              <a:gd name="connsiteY2" fmla="*/ 190500 h 190500"/>
            </a:gdLst>
            <a:ahLst/>
            <a:cxnLst>
              <a:cxn ang="0">
                <a:pos x="connsiteX0" y="connsiteY0"/>
              </a:cxn>
              <a:cxn ang="0">
                <a:pos x="connsiteX1" y="connsiteY1"/>
              </a:cxn>
              <a:cxn ang="0">
                <a:pos x="connsiteX2" y="connsiteY2"/>
              </a:cxn>
            </a:cxnLst>
            <a:rect l="l" t="t" r="r" b="b"/>
            <a:pathLst>
              <a:path w="6353175" h="190500">
                <a:moveTo>
                  <a:pt x="6343650" y="0"/>
                </a:moveTo>
                <a:lnTo>
                  <a:pt x="6353175" y="171450"/>
                </a:lnTo>
                <a:lnTo>
                  <a:pt x="0" y="19050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2114501" y="5125125"/>
            <a:ext cx="6791476" cy="587949"/>
          </a:xfrm>
          <a:custGeom>
            <a:avLst/>
            <a:gdLst>
              <a:gd name="connsiteX0" fmla="*/ 6477000 w 6496050"/>
              <a:gd name="connsiteY0" fmla="*/ 0 h 609600"/>
              <a:gd name="connsiteX1" fmla="*/ 6496050 w 6496050"/>
              <a:gd name="connsiteY1" fmla="*/ 609600 h 609600"/>
              <a:gd name="connsiteX2" fmla="*/ 0 w 6496050"/>
              <a:gd name="connsiteY2" fmla="*/ 590550 h 609600"/>
            </a:gdLst>
            <a:ahLst/>
            <a:cxnLst>
              <a:cxn ang="0">
                <a:pos x="connsiteX0" y="connsiteY0"/>
              </a:cxn>
              <a:cxn ang="0">
                <a:pos x="connsiteX1" y="connsiteY1"/>
              </a:cxn>
              <a:cxn ang="0">
                <a:pos x="connsiteX2" y="connsiteY2"/>
              </a:cxn>
            </a:cxnLst>
            <a:rect l="l" t="t" r="r" b="b"/>
            <a:pathLst>
              <a:path w="6496050" h="609600">
                <a:moveTo>
                  <a:pt x="6477000" y="0"/>
                </a:moveTo>
                <a:lnTo>
                  <a:pt x="6496050" y="609600"/>
                </a:lnTo>
                <a:lnTo>
                  <a:pt x="0" y="59055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Arrow Connector 158"/>
          <p:cNvCxnSpPr/>
          <p:nvPr/>
        </p:nvCxnSpPr>
        <p:spPr>
          <a:xfrm flipH="1" flipV="1">
            <a:off x="8723929" y="1522488"/>
            <a:ext cx="13434" cy="18339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V="1">
            <a:off x="8893914" y="1522488"/>
            <a:ext cx="12063" cy="36177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0" name="Freeform 179"/>
          <p:cNvSpPr/>
          <p:nvPr/>
        </p:nvSpPr>
        <p:spPr>
          <a:xfrm>
            <a:off x="2410000" y="3265149"/>
            <a:ext cx="1457325" cy="238125"/>
          </a:xfrm>
          <a:custGeom>
            <a:avLst/>
            <a:gdLst>
              <a:gd name="connsiteX0" fmla="*/ 0 w 1457325"/>
              <a:gd name="connsiteY0" fmla="*/ 238125 h 238125"/>
              <a:gd name="connsiteX1" fmla="*/ 1457325 w 1457325"/>
              <a:gd name="connsiteY1" fmla="*/ 219075 h 238125"/>
              <a:gd name="connsiteX2" fmla="*/ 1447800 w 1457325"/>
              <a:gd name="connsiteY2" fmla="*/ 0 h 238125"/>
            </a:gdLst>
            <a:ahLst/>
            <a:cxnLst>
              <a:cxn ang="0">
                <a:pos x="connsiteX0" y="connsiteY0"/>
              </a:cxn>
              <a:cxn ang="0">
                <a:pos x="connsiteX1" y="connsiteY1"/>
              </a:cxn>
              <a:cxn ang="0">
                <a:pos x="connsiteX2" y="connsiteY2"/>
              </a:cxn>
            </a:cxnLst>
            <a:rect l="l" t="t" r="r" b="b"/>
            <a:pathLst>
              <a:path w="1457325" h="238125">
                <a:moveTo>
                  <a:pt x="0" y="238125"/>
                </a:moveTo>
                <a:lnTo>
                  <a:pt x="1457325" y="219075"/>
                </a:lnTo>
                <a:lnTo>
                  <a:pt x="144780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2114501" y="3255625"/>
            <a:ext cx="1276350" cy="114300"/>
          </a:xfrm>
          <a:custGeom>
            <a:avLst/>
            <a:gdLst>
              <a:gd name="connsiteX0" fmla="*/ 0 w 1276350"/>
              <a:gd name="connsiteY0" fmla="*/ 114300 h 114300"/>
              <a:gd name="connsiteX1" fmla="*/ 1276350 w 1276350"/>
              <a:gd name="connsiteY1" fmla="*/ 114300 h 114300"/>
              <a:gd name="connsiteX2" fmla="*/ 1276350 w 1276350"/>
              <a:gd name="connsiteY2" fmla="*/ 0 h 114300"/>
            </a:gdLst>
            <a:ahLst/>
            <a:cxnLst>
              <a:cxn ang="0">
                <a:pos x="connsiteX0" y="connsiteY0"/>
              </a:cxn>
              <a:cxn ang="0">
                <a:pos x="connsiteX1" y="connsiteY1"/>
              </a:cxn>
              <a:cxn ang="0">
                <a:pos x="connsiteX2" y="connsiteY2"/>
              </a:cxn>
            </a:cxnLst>
            <a:rect l="l" t="t" r="r" b="b"/>
            <a:pathLst>
              <a:path w="1276350" h="114300">
                <a:moveTo>
                  <a:pt x="0" y="114300"/>
                </a:moveTo>
                <a:lnTo>
                  <a:pt x="1276350" y="114300"/>
                </a:lnTo>
                <a:lnTo>
                  <a:pt x="127635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102300" y="5831947"/>
            <a:ext cx="3026278" cy="369332"/>
          </a:xfrm>
          <a:prstGeom prst="rect">
            <a:avLst/>
          </a:prstGeom>
          <a:noFill/>
        </p:spPr>
        <p:txBody>
          <a:bodyPr wrap="none" rtlCol="0">
            <a:spAutoFit/>
          </a:bodyPr>
          <a:lstStyle/>
          <a:p>
            <a:r>
              <a:rPr lang="en-US" dirty="0"/>
              <a:t>h</a:t>
            </a:r>
            <a:r>
              <a:rPr lang="en-US" baseline="-25000" dirty="0"/>
              <a:t>t</a:t>
            </a:r>
            <a:r>
              <a:rPr lang="en-US" dirty="0"/>
              <a:t>1 h</a:t>
            </a:r>
            <a:r>
              <a:rPr lang="en-US" baseline="-25000" dirty="0"/>
              <a:t>t</a:t>
            </a:r>
            <a:r>
              <a:rPr lang="en-US" dirty="0"/>
              <a:t>2 h</a:t>
            </a:r>
            <a:r>
              <a:rPr lang="en-US" baseline="-25000" dirty="0"/>
              <a:t>t</a:t>
            </a:r>
            <a:r>
              <a:rPr lang="en-US" dirty="0"/>
              <a:t>3 from previous layer</a:t>
            </a:r>
          </a:p>
        </p:txBody>
      </p:sp>
      <p:sp>
        <p:nvSpPr>
          <p:cNvPr id="195" name="TextBox 194"/>
          <p:cNvSpPr txBox="1"/>
          <p:nvPr/>
        </p:nvSpPr>
        <p:spPr>
          <a:xfrm>
            <a:off x="8426753" y="4173779"/>
            <a:ext cx="617477" cy="369332"/>
          </a:xfrm>
          <a:prstGeom prst="rect">
            <a:avLst/>
          </a:prstGeom>
          <a:noFill/>
        </p:spPr>
        <p:txBody>
          <a:bodyPr wrap="none" rtlCol="0">
            <a:spAutoFit/>
          </a:bodyPr>
          <a:lstStyle/>
          <a:p>
            <a:r>
              <a:rPr lang="en-US" dirty="0"/>
              <a:t>C</a:t>
            </a:r>
            <a:r>
              <a:rPr lang="en-US" baseline="-25000" dirty="0"/>
              <a:t>t</a:t>
            </a:r>
            <a:r>
              <a:rPr lang="en-US" dirty="0"/>
              <a:t>(1)</a:t>
            </a:r>
          </a:p>
        </p:txBody>
      </p:sp>
      <p:sp>
        <p:nvSpPr>
          <p:cNvPr id="196" name="TextBox 195"/>
          <p:cNvSpPr txBox="1"/>
          <p:nvPr/>
        </p:nvSpPr>
        <p:spPr>
          <a:xfrm>
            <a:off x="8398806" y="4738950"/>
            <a:ext cx="613758" cy="369332"/>
          </a:xfrm>
          <a:prstGeom prst="rect">
            <a:avLst/>
          </a:prstGeom>
          <a:noFill/>
        </p:spPr>
        <p:txBody>
          <a:bodyPr wrap="none" rtlCol="0">
            <a:spAutoFit/>
          </a:bodyPr>
          <a:lstStyle/>
          <a:p>
            <a:r>
              <a:rPr lang="en-US" dirty="0" err="1"/>
              <a:t>h</a:t>
            </a:r>
            <a:r>
              <a:rPr lang="en-US" baseline="-25000" dirty="0" err="1"/>
              <a:t>t</a:t>
            </a:r>
            <a:r>
              <a:rPr lang="en-US" dirty="0"/>
              <a:t>(1)</a:t>
            </a:r>
          </a:p>
        </p:txBody>
      </p:sp>
      <p:sp>
        <p:nvSpPr>
          <p:cNvPr id="197" name="TextBox 196"/>
          <p:cNvSpPr txBox="1"/>
          <p:nvPr/>
        </p:nvSpPr>
        <p:spPr>
          <a:xfrm>
            <a:off x="1370306" y="5343742"/>
            <a:ext cx="738792" cy="369332"/>
          </a:xfrm>
          <a:prstGeom prst="rect">
            <a:avLst/>
          </a:prstGeom>
          <a:noFill/>
        </p:spPr>
        <p:txBody>
          <a:bodyPr wrap="none" rtlCol="0">
            <a:spAutoFit/>
          </a:bodyPr>
          <a:lstStyle/>
          <a:p>
            <a:r>
              <a:rPr lang="en-US" dirty="0"/>
              <a:t>h</a:t>
            </a:r>
            <a:r>
              <a:rPr lang="en-US" baseline="-25000" dirty="0"/>
              <a:t>t-1</a:t>
            </a:r>
            <a:r>
              <a:rPr lang="en-US" dirty="0"/>
              <a:t>(1)</a:t>
            </a:r>
          </a:p>
        </p:txBody>
      </p:sp>
      <p:sp>
        <p:nvSpPr>
          <p:cNvPr id="198" name="TextBox 197"/>
          <p:cNvSpPr txBox="1"/>
          <p:nvPr/>
        </p:nvSpPr>
        <p:spPr>
          <a:xfrm>
            <a:off x="7378254" y="903689"/>
            <a:ext cx="1370953" cy="369332"/>
          </a:xfrm>
          <a:prstGeom prst="rect">
            <a:avLst/>
          </a:prstGeom>
          <a:noFill/>
        </p:spPr>
        <p:txBody>
          <a:bodyPr wrap="none" rtlCol="0">
            <a:spAutoFit/>
          </a:bodyPr>
          <a:lstStyle/>
          <a:p>
            <a:r>
              <a:rPr lang="en-US" dirty="0"/>
              <a:t>To next layer</a:t>
            </a:r>
          </a:p>
        </p:txBody>
      </p:sp>
      <p:sp>
        <p:nvSpPr>
          <p:cNvPr id="205" name="TextBox 204"/>
          <p:cNvSpPr txBox="1"/>
          <p:nvPr/>
        </p:nvSpPr>
        <p:spPr>
          <a:xfrm>
            <a:off x="8177711" y="1182453"/>
            <a:ext cx="866519" cy="369332"/>
          </a:xfrm>
          <a:prstGeom prst="rect">
            <a:avLst/>
          </a:prstGeom>
          <a:noFill/>
        </p:spPr>
        <p:txBody>
          <a:bodyPr wrap="none" rtlCol="0">
            <a:spAutoFit/>
          </a:bodyPr>
          <a:lstStyle/>
          <a:p>
            <a:r>
              <a:rPr lang="en-US" dirty="0"/>
              <a:t>h</a:t>
            </a:r>
            <a:r>
              <a:rPr lang="en-US" baseline="-25000" dirty="0"/>
              <a:t>t</a:t>
            </a:r>
            <a:r>
              <a:rPr lang="en-US" dirty="0"/>
              <a:t>1 h</a:t>
            </a:r>
            <a:r>
              <a:rPr lang="en-US" baseline="-25000" dirty="0"/>
              <a:t>t</a:t>
            </a:r>
            <a:r>
              <a:rPr lang="en-US" dirty="0"/>
              <a:t>2 </a:t>
            </a:r>
          </a:p>
        </p:txBody>
      </p:sp>
    </p:spTree>
    <p:extLst>
      <p:ext uri="{BB962C8B-B14F-4D97-AF65-F5344CB8AC3E}">
        <p14:creationId xmlns:p14="http://schemas.microsoft.com/office/powerpoint/2010/main" val="17183769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11956"/>
            <a:ext cx="6881836" cy="437907"/>
          </a:xfrm>
        </p:spPr>
        <p:txBody>
          <a:bodyPr>
            <a:noAutofit/>
          </a:bodyPr>
          <a:lstStyle/>
          <a:p>
            <a:r>
              <a:rPr lang="en-US" sz="2800" dirty="0"/>
              <a:t>Part 3c: 3</a:t>
            </a:r>
            <a:r>
              <a:rPr lang="en-US" sz="2800" baseline="30000" dirty="0"/>
              <a:t>rd</a:t>
            </a:r>
            <a:r>
              <a:rPr lang="en-US" sz="2800" dirty="0"/>
              <a:t> hidden layer, it has m</a:t>
            </a:r>
            <a:r>
              <a:rPr lang="en-US" sz="2800" baseline="-25000" dirty="0"/>
              <a:t>i=3</a:t>
            </a:r>
            <a:r>
              <a:rPr lang="en-US" sz="2800" dirty="0"/>
              <a:t>=3 cells </a:t>
            </a:r>
          </a:p>
        </p:txBody>
      </p:sp>
      <p:sp>
        <p:nvSpPr>
          <p:cNvPr id="3" name="Content Placeholder 2"/>
          <p:cNvSpPr>
            <a:spLocks noGrp="1"/>
          </p:cNvSpPr>
          <p:nvPr>
            <p:ph idx="1"/>
          </p:nvPr>
        </p:nvSpPr>
        <p:spPr>
          <a:xfrm>
            <a:off x="-30918" y="560292"/>
            <a:ext cx="2790693" cy="4634363"/>
          </a:xfrm>
        </p:spPr>
        <p:txBody>
          <a:bodyPr>
            <a:normAutofit/>
          </a:bodyPr>
          <a:lstStyle/>
          <a:p>
            <a:r>
              <a:rPr lang="en-US" sz="1800" dirty="0">
                <a:solidFill>
                  <a:srgbClr val="FF0000"/>
                </a:solidFill>
              </a:rPr>
              <a:t>A cell has 4 components</a:t>
            </a:r>
          </a:p>
          <a:p>
            <a:r>
              <a:rPr lang="en-US" sz="1800" dirty="0">
                <a:solidFill>
                  <a:srgbClr val="FF0000"/>
                </a:solidFill>
              </a:rPr>
              <a:t>Total weights=</a:t>
            </a:r>
          </a:p>
          <a:p>
            <a:r>
              <a:rPr lang="en-US" sz="1800" dirty="0">
                <a:solidFill>
                  <a:srgbClr val="FF0000"/>
                </a:solidFill>
              </a:rPr>
              <a:t>4*(m</a:t>
            </a:r>
            <a:r>
              <a:rPr lang="en-US" sz="1800" baseline="-25000" dirty="0">
                <a:solidFill>
                  <a:srgbClr val="FF0000"/>
                </a:solidFill>
              </a:rPr>
              <a:t>i=3</a:t>
            </a:r>
            <a:r>
              <a:rPr lang="en-US" sz="1800" dirty="0">
                <a:solidFill>
                  <a:srgbClr val="FF0000"/>
                </a:solidFill>
              </a:rPr>
              <a:t>*m</a:t>
            </a:r>
            <a:r>
              <a:rPr lang="en-US" sz="1800" baseline="-25000" dirty="0">
                <a:solidFill>
                  <a:srgbClr val="FF0000"/>
                </a:solidFill>
              </a:rPr>
              <a:t>i=3</a:t>
            </a:r>
            <a:r>
              <a:rPr lang="en-US" sz="1800" dirty="0">
                <a:solidFill>
                  <a:srgbClr val="FF0000"/>
                </a:solidFill>
              </a:rPr>
              <a:t>+m</a:t>
            </a:r>
            <a:r>
              <a:rPr lang="en-US" sz="1800" baseline="-25000" dirty="0">
                <a:solidFill>
                  <a:srgbClr val="FF0000"/>
                </a:solidFill>
              </a:rPr>
              <a:t>i=3</a:t>
            </a:r>
            <a:r>
              <a:rPr lang="en-US" sz="1800" dirty="0">
                <a:solidFill>
                  <a:srgbClr val="FF0000"/>
                </a:solidFill>
              </a:rPr>
              <a:t>*m</a:t>
            </a:r>
            <a:r>
              <a:rPr lang="en-US" sz="1800" baseline="-25000" dirty="0">
                <a:solidFill>
                  <a:srgbClr val="FF0000"/>
                </a:solidFill>
              </a:rPr>
              <a:t>i=2</a:t>
            </a:r>
            <a:r>
              <a:rPr lang="en-US" sz="1800" dirty="0">
                <a:solidFill>
                  <a:srgbClr val="FF0000"/>
                </a:solidFill>
              </a:rPr>
              <a:t>)</a:t>
            </a:r>
          </a:p>
          <a:p>
            <a:r>
              <a:rPr lang="en-US" sz="1800" dirty="0">
                <a:solidFill>
                  <a:srgbClr val="FF0000"/>
                </a:solidFill>
              </a:rPr>
              <a:t>=4*m</a:t>
            </a:r>
            <a:r>
              <a:rPr lang="en-US" sz="1800" baseline="-25000" dirty="0">
                <a:solidFill>
                  <a:srgbClr val="FF0000"/>
                </a:solidFill>
              </a:rPr>
              <a:t>i=3</a:t>
            </a:r>
            <a:r>
              <a:rPr lang="en-US" sz="1800" dirty="0">
                <a:solidFill>
                  <a:srgbClr val="FF0000"/>
                </a:solidFill>
              </a:rPr>
              <a:t>*(m</a:t>
            </a:r>
            <a:r>
              <a:rPr lang="en-US" sz="1800" baseline="-25000" dirty="0">
                <a:solidFill>
                  <a:srgbClr val="FF0000"/>
                </a:solidFill>
              </a:rPr>
              <a:t>i=3</a:t>
            </a:r>
            <a:r>
              <a:rPr lang="en-US" sz="1800" dirty="0">
                <a:solidFill>
                  <a:srgbClr val="FF0000"/>
                </a:solidFill>
              </a:rPr>
              <a:t>+m</a:t>
            </a:r>
            <a:r>
              <a:rPr lang="en-US" sz="1800" baseline="-25000" dirty="0">
                <a:solidFill>
                  <a:srgbClr val="FF0000"/>
                </a:solidFill>
              </a:rPr>
              <a:t>i=2</a:t>
            </a:r>
            <a:r>
              <a:rPr lang="en-US" sz="1800" dirty="0">
                <a:solidFill>
                  <a:srgbClr val="FF0000"/>
                </a:solidFill>
              </a:rPr>
              <a:t>)</a:t>
            </a:r>
          </a:p>
          <a:p>
            <a:r>
              <a:rPr lang="en-US" sz="1800" dirty="0">
                <a:solidFill>
                  <a:srgbClr val="FF0000"/>
                </a:solidFill>
              </a:rPr>
              <a:t>=4*3*(3+2)</a:t>
            </a:r>
          </a:p>
          <a:p>
            <a:r>
              <a:rPr lang="en-US" sz="1800" dirty="0">
                <a:solidFill>
                  <a:srgbClr val="FF0000"/>
                </a:solidFill>
              </a:rPr>
              <a:t>Only one component (forget gate) is shown</a:t>
            </a:r>
          </a:p>
          <a:p>
            <a:endParaRPr lang="en-US" sz="1800" dirty="0">
              <a:solidFill>
                <a:srgbClr val="FF0000"/>
              </a:solidFill>
            </a:endParaRPr>
          </a:p>
        </p:txBody>
      </p:sp>
      <p:sp>
        <p:nvSpPr>
          <p:cNvPr id="4" name="Footer Placeholder 3"/>
          <p:cNvSpPr>
            <a:spLocks noGrp="1"/>
          </p:cNvSpPr>
          <p:nvPr>
            <p:ph type="ftr" sz="quarter" idx="11"/>
          </p:nvPr>
        </p:nvSpPr>
        <p:spPr>
          <a:xfrm>
            <a:off x="-440486" y="6356350"/>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74</a:t>
            </a:fld>
            <a:endParaRPr lang="en-US"/>
          </a:p>
        </p:txBody>
      </p:sp>
      <p:sp>
        <p:nvSpPr>
          <p:cNvPr id="9" name="Rectangle 8"/>
          <p:cNvSpPr/>
          <p:nvPr/>
        </p:nvSpPr>
        <p:spPr>
          <a:xfrm>
            <a:off x="3270613" y="4346111"/>
            <a:ext cx="5292972" cy="1570154"/>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55183" y="4376430"/>
            <a:ext cx="362600" cy="369332"/>
          </a:xfrm>
          <a:prstGeom prst="rect">
            <a:avLst/>
          </a:prstGeom>
          <a:noFill/>
        </p:spPr>
        <p:txBody>
          <a:bodyPr wrap="none" rtlCol="0">
            <a:spAutoFit/>
          </a:bodyPr>
          <a:lstStyle/>
          <a:p>
            <a:r>
              <a:rPr lang="en-US" b="1" dirty="0">
                <a:sym typeface="Symbol"/>
              </a:rPr>
              <a:t></a:t>
            </a:r>
            <a:endParaRPr lang="en-US" b="1" dirty="0"/>
          </a:p>
        </p:txBody>
      </p:sp>
      <p:sp>
        <p:nvSpPr>
          <p:cNvPr id="11" name="TextBox 10"/>
          <p:cNvSpPr txBox="1"/>
          <p:nvPr/>
        </p:nvSpPr>
        <p:spPr>
          <a:xfrm>
            <a:off x="7004421" y="4372803"/>
            <a:ext cx="362600" cy="369332"/>
          </a:xfrm>
          <a:prstGeom prst="rect">
            <a:avLst/>
          </a:prstGeom>
          <a:noFill/>
        </p:spPr>
        <p:txBody>
          <a:bodyPr wrap="none" rtlCol="0">
            <a:spAutoFit/>
          </a:bodyPr>
          <a:lstStyle/>
          <a:p>
            <a:r>
              <a:rPr lang="en-US" b="1" dirty="0">
                <a:sym typeface="Symbol"/>
              </a:rPr>
              <a:t></a:t>
            </a:r>
            <a:endParaRPr lang="en-US" b="1" dirty="0"/>
          </a:p>
        </p:txBody>
      </p:sp>
      <p:cxnSp>
        <p:nvCxnSpPr>
          <p:cNvPr id="12" name="Straight Arrow Connector 11"/>
          <p:cNvCxnSpPr/>
          <p:nvPr/>
        </p:nvCxnSpPr>
        <p:spPr>
          <a:xfrm>
            <a:off x="3188683" y="4561096"/>
            <a:ext cx="13716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727901" y="4549788"/>
            <a:ext cx="2401260" cy="113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234397" y="4561096"/>
            <a:ext cx="1608352" cy="132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973531" y="4528554"/>
            <a:ext cx="0" cy="1975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07244" y="5094497"/>
            <a:ext cx="362600" cy="369332"/>
          </a:xfrm>
          <a:prstGeom prst="rect">
            <a:avLst/>
          </a:prstGeom>
          <a:noFill/>
        </p:spPr>
        <p:txBody>
          <a:bodyPr wrap="none" rtlCol="0">
            <a:spAutoFit/>
          </a:bodyPr>
          <a:lstStyle/>
          <a:p>
            <a:r>
              <a:rPr lang="en-US" b="1" dirty="0">
                <a:sym typeface="Symbol"/>
              </a:rPr>
              <a:t></a:t>
            </a:r>
            <a:endParaRPr lang="en-US" b="1" dirty="0"/>
          </a:p>
        </p:txBody>
      </p:sp>
      <p:cxnSp>
        <p:nvCxnSpPr>
          <p:cNvPr id="17" name="Straight Arrow Connector 16"/>
          <p:cNvCxnSpPr/>
          <p:nvPr/>
        </p:nvCxnSpPr>
        <p:spPr>
          <a:xfrm flipV="1">
            <a:off x="4635801" y="4617012"/>
            <a:ext cx="6413" cy="14732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47683" y="4764334"/>
            <a:ext cx="2986501" cy="369332"/>
          </a:xfrm>
          <a:prstGeom prst="rect">
            <a:avLst/>
          </a:prstGeom>
          <a:noFill/>
          <a:ln w="19050">
            <a:solidFill>
              <a:schemeClr val="accent1">
                <a:shade val="95000"/>
                <a:satMod val="105000"/>
              </a:schemeClr>
            </a:solidFill>
          </a:ln>
        </p:spPr>
        <p:txBody>
          <a:bodyPr wrap="square" rtlCol="0">
            <a:spAutoFit/>
          </a:bodyPr>
          <a:lstStyle/>
          <a:p>
            <a:r>
              <a:rPr lang="en-US" dirty="0"/>
              <a:t>                      </a:t>
            </a:r>
            <a:r>
              <a:rPr lang="en-US" dirty="0">
                <a:sym typeface="Symbol"/>
              </a:rPr>
              <a:t></a:t>
            </a:r>
            <a:endParaRPr lang="en-US" dirty="0"/>
          </a:p>
        </p:txBody>
      </p:sp>
      <p:sp>
        <p:nvSpPr>
          <p:cNvPr id="19" name="TextBox 18"/>
          <p:cNvSpPr txBox="1"/>
          <p:nvPr/>
        </p:nvSpPr>
        <p:spPr>
          <a:xfrm>
            <a:off x="3347683" y="5134766"/>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0" name="TextBox 19"/>
          <p:cNvSpPr txBox="1"/>
          <p:nvPr/>
        </p:nvSpPr>
        <p:spPr>
          <a:xfrm>
            <a:off x="3699595" y="5134766"/>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1" name="TextBox 20"/>
          <p:cNvSpPr txBox="1"/>
          <p:nvPr/>
        </p:nvSpPr>
        <p:spPr>
          <a:xfrm>
            <a:off x="4048976" y="5142008"/>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2" name="TextBox 21"/>
          <p:cNvSpPr txBox="1"/>
          <p:nvPr/>
        </p:nvSpPr>
        <p:spPr>
          <a:xfrm>
            <a:off x="5284812" y="5151012"/>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7" name="TextBox 26"/>
          <p:cNvSpPr txBox="1"/>
          <p:nvPr/>
        </p:nvSpPr>
        <p:spPr>
          <a:xfrm>
            <a:off x="2543916" y="4376430"/>
            <a:ext cx="742511" cy="369332"/>
          </a:xfrm>
          <a:prstGeom prst="rect">
            <a:avLst/>
          </a:prstGeom>
          <a:noFill/>
        </p:spPr>
        <p:txBody>
          <a:bodyPr wrap="none" rtlCol="0">
            <a:spAutoFit/>
          </a:bodyPr>
          <a:lstStyle/>
          <a:p>
            <a:r>
              <a:rPr lang="en-US" dirty="0"/>
              <a:t>C</a:t>
            </a:r>
            <a:r>
              <a:rPr lang="en-US" baseline="-25000" dirty="0"/>
              <a:t>t-1</a:t>
            </a:r>
            <a:r>
              <a:rPr lang="en-US" dirty="0"/>
              <a:t>(1)</a:t>
            </a:r>
          </a:p>
        </p:txBody>
      </p:sp>
      <p:sp>
        <p:nvSpPr>
          <p:cNvPr id="29" name="TextBox 28"/>
          <p:cNvSpPr txBox="1"/>
          <p:nvPr/>
        </p:nvSpPr>
        <p:spPr>
          <a:xfrm>
            <a:off x="6947861" y="4755384"/>
            <a:ext cx="362600" cy="369332"/>
          </a:xfrm>
          <a:prstGeom prst="rect">
            <a:avLst/>
          </a:prstGeom>
          <a:noFill/>
        </p:spPr>
        <p:txBody>
          <a:bodyPr wrap="none" rtlCol="0">
            <a:spAutoFit/>
          </a:bodyPr>
          <a:lstStyle/>
          <a:p>
            <a:r>
              <a:rPr lang="en-US" b="1" dirty="0">
                <a:sym typeface="Symbol"/>
              </a:rPr>
              <a:t></a:t>
            </a:r>
            <a:endParaRPr lang="en-US" b="1" dirty="0"/>
          </a:p>
        </p:txBody>
      </p:sp>
      <p:sp>
        <p:nvSpPr>
          <p:cNvPr id="30" name="TextBox 29"/>
          <p:cNvSpPr txBox="1"/>
          <p:nvPr/>
        </p:nvSpPr>
        <p:spPr>
          <a:xfrm>
            <a:off x="6834232" y="5176724"/>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cxnSp>
        <p:nvCxnSpPr>
          <p:cNvPr id="31" name="Straight Arrow Connector 30"/>
          <p:cNvCxnSpPr/>
          <p:nvPr/>
        </p:nvCxnSpPr>
        <p:spPr>
          <a:xfrm flipV="1">
            <a:off x="7149830" y="4617014"/>
            <a:ext cx="0" cy="2756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0"/>
          </p:cNvCxnSpPr>
          <p:nvPr/>
        </p:nvCxnSpPr>
        <p:spPr>
          <a:xfrm flipH="1" flipV="1">
            <a:off x="7138232" y="5027021"/>
            <a:ext cx="2527" cy="14970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682017" y="4703969"/>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sp>
        <p:nvSpPr>
          <p:cNvPr id="34" name="TextBox 33"/>
          <p:cNvSpPr txBox="1"/>
          <p:nvPr/>
        </p:nvSpPr>
        <p:spPr>
          <a:xfrm>
            <a:off x="7497074" y="5377808"/>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35" name="Freeform 34"/>
          <p:cNvSpPr/>
          <p:nvPr/>
        </p:nvSpPr>
        <p:spPr>
          <a:xfrm>
            <a:off x="7659138" y="5279162"/>
            <a:ext cx="279760" cy="102599"/>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7997531" y="5361390"/>
            <a:ext cx="1075921" cy="242505"/>
          </a:xfrm>
          <a:custGeom>
            <a:avLst/>
            <a:gdLst>
              <a:gd name="connsiteX0" fmla="*/ 0 w 710360"/>
              <a:gd name="connsiteY0" fmla="*/ 0 h 226711"/>
              <a:gd name="connsiteX1" fmla="*/ 0 w 710360"/>
              <a:gd name="connsiteY1" fmla="*/ 211597 h 226711"/>
              <a:gd name="connsiteX2" fmla="*/ 710360 w 710360"/>
              <a:gd name="connsiteY2" fmla="*/ 226711 h 226711"/>
            </a:gdLst>
            <a:ahLst/>
            <a:cxnLst>
              <a:cxn ang="0">
                <a:pos x="connsiteX0" y="connsiteY0"/>
              </a:cxn>
              <a:cxn ang="0">
                <a:pos x="connsiteX1" y="connsiteY1"/>
              </a:cxn>
              <a:cxn ang="0">
                <a:pos x="connsiteX2" y="connsiteY2"/>
              </a:cxn>
            </a:cxnLst>
            <a:rect l="l" t="t" r="r" b="b"/>
            <a:pathLst>
              <a:path w="710360" h="226711">
                <a:moveTo>
                  <a:pt x="0" y="0"/>
                </a:moveTo>
                <a:lnTo>
                  <a:pt x="0" y="211597"/>
                </a:lnTo>
                <a:lnTo>
                  <a:pt x="710360" y="226711"/>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3" idx="2"/>
          </p:cNvCxnSpPr>
          <p:nvPr/>
        </p:nvCxnSpPr>
        <p:spPr>
          <a:xfrm flipH="1">
            <a:off x="7981018" y="5073301"/>
            <a:ext cx="7526" cy="156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410131" y="5365576"/>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39" name="Freeform 38"/>
          <p:cNvSpPr/>
          <p:nvPr/>
        </p:nvSpPr>
        <p:spPr>
          <a:xfrm>
            <a:off x="6572194" y="4934354"/>
            <a:ext cx="486137" cy="434066"/>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050909" y="4432346"/>
            <a:ext cx="474810" cy="369332"/>
          </a:xfrm>
          <a:prstGeom prst="rect">
            <a:avLst/>
          </a:prstGeom>
          <a:noFill/>
        </p:spPr>
        <p:txBody>
          <a:bodyPr wrap="none" rtlCol="0">
            <a:spAutoFit/>
          </a:bodyPr>
          <a:lstStyle/>
          <a:p>
            <a:r>
              <a:rPr lang="en-US" i="1" dirty="0"/>
              <a:t>f</a:t>
            </a:r>
            <a:r>
              <a:rPr lang="en-US" i="1" baseline="-25000" dirty="0"/>
              <a:t>1</a:t>
            </a:r>
            <a:r>
              <a:rPr lang="en-US" i="1" dirty="0"/>
              <a:t>()</a:t>
            </a:r>
          </a:p>
        </p:txBody>
      </p:sp>
      <p:sp>
        <p:nvSpPr>
          <p:cNvPr id="41" name="TextBox 40"/>
          <p:cNvSpPr txBox="1"/>
          <p:nvPr/>
        </p:nvSpPr>
        <p:spPr>
          <a:xfrm>
            <a:off x="6308752" y="5008476"/>
            <a:ext cx="461986" cy="369332"/>
          </a:xfrm>
          <a:prstGeom prst="rect">
            <a:avLst/>
          </a:prstGeom>
          <a:noFill/>
        </p:spPr>
        <p:txBody>
          <a:bodyPr wrap="none" rtlCol="0">
            <a:spAutoFit/>
          </a:bodyPr>
          <a:lstStyle/>
          <a:p>
            <a:r>
              <a:rPr lang="en-US" i="1" dirty="0"/>
              <a:t>I</a:t>
            </a:r>
            <a:r>
              <a:rPr lang="en-US" i="1" baseline="-25000" dirty="0"/>
              <a:t>1</a:t>
            </a:r>
            <a:r>
              <a:rPr lang="en-US" i="1" dirty="0"/>
              <a:t>()</a:t>
            </a:r>
          </a:p>
        </p:txBody>
      </p:sp>
      <p:sp>
        <p:nvSpPr>
          <p:cNvPr id="42" name="TextBox 41"/>
          <p:cNvSpPr txBox="1"/>
          <p:nvPr/>
        </p:nvSpPr>
        <p:spPr>
          <a:xfrm>
            <a:off x="7104107" y="4591209"/>
            <a:ext cx="522900" cy="369332"/>
          </a:xfrm>
          <a:prstGeom prst="rect">
            <a:avLst/>
          </a:prstGeom>
          <a:noFill/>
        </p:spPr>
        <p:txBody>
          <a:bodyPr wrap="none" rtlCol="0">
            <a:spAutoFit/>
          </a:bodyPr>
          <a:lstStyle/>
          <a:p>
            <a:r>
              <a:rPr lang="en-US" i="1" dirty="0"/>
              <a:t>u</a:t>
            </a:r>
            <a:r>
              <a:rPr lang="en-US" i="1" baseline="-25000" dirty="0"/>
              <a:t>1</a:t>
            </a:r>
            <a:r>
              <a:rPr lang="en-US" i="1" dirty="0"/>
              <a:t>()</a:t>
            </a:r>
          </a:p>
        </p:txBody>
      </p:sp>
      <p:sp>
        <p:nvSpPr>
          <p:cNvPr id="43" name="TextBox 42"/>
          <p:cNvSpPr txBox="1"/>
          <p:nvPr/>
        </p:nvSpPr>
        <p:spPr>
          <a:xfrm>
            <a:off x="7463163" y="4971501"/>
            <a:ext cx="522900" cy="369332"/>
          </a:xfrm>
          <a:prstGeom prst="rect">
            <a:avLst/>
          </a:prstGeom>
          <a:noFill/>
        </p:spPr>
        <p:txBody>
          <a:bodyPr wrap="none" rtlCol="0">
            <a:spAutoFit/>
          </a:bodyPr>
          <a:lstStyle/>
          <a:p>
            <a:r>
              <a:rPr lang="en-US" i="1" dirty="0"/>
              <a:t>o</a:t>
            </a:r>
            <a:r>
              <a:rPr lang="en-US" i="1" baseline="-25000" dirty="0"/>
              <a:t>1</a:t>
            </a:r>
            <a:r>
              <a:rPr lang="en-US" i="1" dirty="0"/>
              <a:t>()</a:t>
            </a:r>
          </a:p>
        </p:txBody>
      </p:sp>
      <p:sp>
        <p:nvSpPr>
          <p:cNvPr id="45" name="TextBox 44"/>
          <p:cNvSpPr txBox="1"/>
          <p:nvPr/>
        </p:nvSpPr>
        <p:spPr>
          <a:xfrm>
            <a:off x="4923662" y="5151012"/>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cxnSp>
        <p:nvCxnSpPr>
          <p:cNvPr id="50" name="Straight Arrow Connector 49"/>
          <p:cNvCxnSpPr/>
          <p:nvPr/>
        </p:nvCxnSpPr>
        <p:spPr>
          <a:xfrm flipV="1">
            <a:off x="5443247" y="5520345"/>
            <a:ext cx="1683" cy="788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098550" y="5520345"/>
            <a:ext cx="0" cy="788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51" idx="2"/>
            <a:endCxn id="138" idx="2"/>
          </p:cNvCxnSpPr>
          <p:nvPr/>
        </p:nvCxnSpPr>
        <p:spPr>
          <a:xfrm flipH="1">
            <a:off x="2233321" y="2003941"/>
            <a:ext cx="9525" cy="41722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59" idx="2"/>
          </p:cNvCxnSpPr>
          <p:nvPr/>
        </p:nvCxnSpPr>
        <p:spPr>
          <a:xfrm>
            <a:off x="2394934" y="2098779"/>
            <a:ext cx="13085" cy="39104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54" idx="2"/>
          </p:cNvCxnSpPr>
          <p:nvPr/>
        </p:nvCxnSpPr>
        <p:spPr>
          <a:xfrm>
            <a:off x="2537945" y="2253746"/>
            <a:ext cx="20497" cy="357883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2242846" y="5518253"/>
            <a:ext cx="1266825" cy="161925"/>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2551176" y="5557371"/>
            <a:ext cx="1624033" cy="275207"/>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2408019" y="5498166"/>
            <a:ext cx="1523261" cy="542996"/>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270613" y="2584979"/>
            <a:ext cx="5292972" cy="1570154"/>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455183" y="2615298"/>
            <a:ext cx="362600" cy="369332"/>
          </a:xfrm>
          <a:prstGeom prst="rect">
            <a:avLst/>
          </a:prstGeom>
          <a:noFill/>
        </p:spPr>
        <p:txBody>
          <a:bodyPr wrap="none" rtlCol="0">
            <a:spAutoFit/>
          </a:bodyPr>
          <a:lstStyle/>
          <a:p>
            <a:r>
              <a:rPr lang="en-US" b="1" dirty="0">
                <a:sym typeface="Symbol"/>
              </a:rPr>
              <a:t></a:t>
            </a:r>
            <a:endParaRPr lang="en-US" b="1" dirty="0"/>
          </a:p>
        </p:txBody>
      </p:sp>
      <p:sp>
        <p:nvSpPr>
          <p:cNvPr id="65" name="TextBox 64"/>
          <p:cNvSpPr txBox="1"/>
          <p:nvPr/>
        </p:nvSpPr>
        <p:spPr>
          <a:xfrm>
            <a:off x="7004421" y="2611671"/>
            <a:ext cx="362600" cy="369332"/>
          </a:xfrm>
          <a:prstGeom prst="rect">
            <a:avLst/>
          </a:prstGeom>
          <a:noFill/>
        </p:spPr>
        <p:txBody>
          <a:bodyPr wrap="none" rtlCol="0">
            <a:spAutoFit/>
          </a:bodyPr>
          <a:lstStyle/>
          <a:p>
            <a:r>
              <a:rPr lang="en-US" b="1" dirty="0">
                <a:sym typeface="Symbol"/>
              </a:rPr>
              <a:t></a:t>
            </a:r>
            <a:endParaRPr lang="en-US" b="1" dirty="0"/>
          </a:p>
        </p:txBody>
      </p:sp>
      <p:cxnSp>
        <p:nvCxnSpPr>
          <p:cNvPr id="66" name="Straight Arrow Connector 65"/>
          <p:cNvCxnSpPr/>
          <p:nvPr/>
        </p:nvCxnSpPr>
        <p:spPr>
          <a:xfrm>
            <a:off x="3123792" y="2788656"/>
            <a:ext cx="1436491" cy="113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4727901" y="2788656"/>
            <a:ext cx="2401260" cy="113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234397" y="2799964"/>
            <a:ext cx="1512584" cy="227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7973531" y="2767422"/>
            <a:ext cx="0" cy="1975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807244" y="3333365"/>
            <a:ext cx="362600" cy="369332"/>
          </a:xfrm>
          <a:prstGeom prst="rect">
            <a:avLst/>
          </a:prstGeom>
          <a:noFill/>
        </p:spPr>
        <p:txBody>
          <a:bodyPr wrap="none" rtlCol="0">
            <a:spAutoFit/>
          </a:bodyPr>
          <a:lstStyle/>
          <a:p>
            <a:r>
              <a:rPr lang="en-US" b="1" dirty="0">
                <a:sym typeface="Symbol"/>
              </a:rPr>
              <a:t></a:t>
            </a:r>
            <a:endParaRPr lang="en-US" b="1" dirty="0"/>
          </a:p>
        </p:txBody>
      </p:sp>
      <p:cxnSp>
        <p:nvCxnSpPr>
          <p:cNvPr id="71" name="Straight Arrow Connector 70"/>
          <p:cNvCxnSpPr/>
          <p:nvPr/>
        </p:nvCxnSpPr>
        <p:spPr>
          <a:xfrm flipV="1">
            <a:off x="4635801" y="2855880"/>
            <a:ext cx="6413" cy="14732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347683" y="3003202"/>
            <a:ext cx="2986501" cy="369332"/>
          </a:xfrm>
          <a:prstGeom prst="rect">
            <a:avLst/>
          </a:prstGeom>
          <a:noFill/>
          <a:ln w="19050">
            <a:solidFill>
              <a:schemeClr val="accent1">
                <a:shade val="95000"/>
                <a:satMod val="105000"/>
              </a:schemeClr>
            </a:solidFill>
          </a:ln>
        </p:spPr>
        <p:txBody>
          <a:bodyPr wrap="square" rtlCol="0">
            <a:spAutoFit/>
          </a:bodyPr>
          <a:lstStyle/>
          <a:p>
            <a:r>
              <a:rPr lang="en-US" dirty="0"/>
              <a:t>                      </a:t>
            </a:r>
            <a:r>
              <a:rPr lang="en-US" dirty="0">
                <a:sym typeface="Symbol"/>
              </a:rPr>
              <a:t></a:t>
            </a:r>
            <a:endParaRPr lang="en-US" dirty="0"/>
          </a:p>
        </p:txBody>
      </p:sp>
      <p:sp>
        <p:nvSpPr>
          <p:cNvPr id="73" name="TextBox 72"/>
          <p:cNvSpPr txBox="1"/>
          <p:nvPr/>
        </p:nvSpPr>
        <p:spPr>
          <a:xfrm>
            <a:off x="3347683" y="3373634"/>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74" name="TextBox 73"/>
          <p:cNvSpPr txBox="1"/>
          <p:nvPr/>
        </p:nvSpPr>
        <p:spPr>
          <a:xfrm>
            <a:off x="3699595" y="3373634"/>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75" name="TextBox 74"/>
          <p:cNvSpPr txBox="1"/>
          <p:nvPr/>
        </p:nvSpPr>
        <p:spPr>
          <a:xfrm>
            <a:off x="4048976" y="3380876"/>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76" name="TextBox 75"/>
          <p:cNvSpPr txBox="1"/>
          <p:nvPr/>
        </p:nvSpPr>
        <p:spPr>
          <a:xfrm>
            <a:off x="5284812" y="3389880"/>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78" name="TextBox 77"/>
          <p:cNvSpPr txBox="1"/>
          <p:nvPr/>
        </p:nvSpPr>
        <p:spPr>
          <a:xfrm>
            <a:off x="6947861" y="2994252"/>
            <a:ext cx="362600" cy="369332"/>
          </a:xfrm>
          <a:prstGeom prst="rect">
            <a:avLst/>
          </a:prstGeom>
          <a:noFill/>
        </p:spPr>
        <p:txBody>
          <a:bodyPr wrap="none" rtlCol="0">
            <a:spAutoFit/>
          </a:bodyPr>
          <a:lstStyle/>
          <a:p>
            <a:r>
              <a:rPr lang="en-US" b="1" dirty="0">
                <a:sym typeface="Symbol"/>
              </a:rPr>
              <a:t></a:t>
            </a:r>
            <a:endParaRPr lang="en-US" b="1" dirty="0"/>
          </a:p>
        </p:txBody>
      </p:sp>
      <p:sp>
        <p:nvSpPr>
          <p:cNvPr id="79" name="TextBox 78"/>
          <p:cNvSpPr txBox="1"/>
          <p:nvPr/>
        </p:nvSpPr>
        <p:spPr>
          <a:xfrm>
            <a:off x="6834232" y="3415592"/>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cxnSp>
        <p:nvCxnSpPr>
          <p:cNvPr id="80" name="Straight Arrow Connector 79"/>
          <p:cNvCxnSpPr/>
          <p:nvPr/>
        </p:nvCxnSpPr>
        <p:spPr>
          <a:xfrm flipV="1">
            <a:off x="7149830" y="2855882"/>
            <a:ext cx="0" cy="2756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9" idx="0"/>
          </p:cNvCxnSpPr>
          <p:nvPr/>
        </p:nvCxnSpPr>
        <p:spPr>
          <a:xfrm flipH="1" flipV="1">
            <a:off x="7138232" y="3265889"/>
            <a:ext cx="2527" cy="14970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682017" y="2942837"/>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sp>
        <p:nvSpPr>
          <p:cNvPr id="83" name="TextBox 82"/>
          <p:cNvSpPr txBox="1"/>
          <p:nvPr/>
        </p:nvSpPr>
        <p:spPr>
          <a:xfrm>
            <a:off x="7497074" y="3616676"/>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84" name="Freeform 83"/>
          <p:cNvSpPr/>
          <p:nvPr/>
        </p:nvSpPr>
        <p:spPr>
          <a:xfrm>
            <a:off x="7659138" y="3518030"/>
            <a:ext cx="279760" cy="102599"/>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7997532" y="3600258"/>
            <a:ext cx="858652" cy="237654"/>
          </a:xfrm>
          <a:custGeom>
            <a:avLst/>
            <a:gdLst>
              <a:gd name="connsiteX0" fmla="*/ 0 w 710360"/>
              <a:gd name="connsiteY0" fmla="*/ 0 h 226711"/>
              <a:gd name="connsiteX1" fmla="*/ 0 w 710360"/>
              <a:gd name="connsiteY1" fmla="*/ 211597 h 226711"/>
              <a:gd name="connsiteX2" fmla="*/ 710360 w 710360"/>
              <a:gd name="connsiteY2" fmla="*/ 226711 h 226711"/>
            </a:gdLst>
            <a:ahLst/>
            <a:cxnLst>
              <a:cxn ang="0">
                <a:pos x="connsiteX0" y="connsiteY0"/>
              </a:cxn>
              <a:cxn ang="0">
                <a:pos x="connsiteX1" y="connsiteY1"/>
              </a:cxn>
              <a:cxn ang="0">
                <a:pos x="connsiteX2" y="connsiteY2"/>
              </a:cxn>
            </a:cxnLst>
            <a:rect l="l" t="t" r="r" b="b"/>
            <a:pathLst>
              <a:path w="710360" h="226711">
                <a:moveTo>
                  <a:pt x="0" y="0"/>
                </a:moveTo>
                <a:lnTo>
                  <a:pt x="0" y="211597"/>
                </a:lnTo>
                <a:lnTo>
                  <a:pt x="710360" y="226711"/>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a:stCxn id="82" idx="2"/>
          </p:cNvCxnSpPr>
          <p:nvPr/>
        </p:nvCxnSpPr>
        <p:spPr>
          <a:xfrm flipH="1">
            <a:off x="7981018" y="3312169"/>
            <a:ext cx="7526" cy="156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410131" y="3604444"/>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88" name="Freeform 87"/>
          <p:cNvSpPr/>
          <p:nvPr/>
        </p:nvSpPr>
        <p:spPr>
          <a:xfrm>
            <a:off x="6572194" y="3173222"/>
            <a:ext cx="486137" cy="434066"/>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4050909" y="2671214"/>
            <a:ext cx="474810" cy="369332"/>
          </a:xfrm>
          <a:prstGeom prst="rect">
            <a:avLst/>
          </a:prstGeom>
          <a:noFill/>
        </p:spPr>
        <p:txBody>
          <a:bodyPr wrap="none" rtlCol="0">
            <a:spAutoFit/>
          </a:bodyPr>
          <a:lstStyle/>
          <a:p>
            <a:r>
              <a:rPr lang="en-US" i="1" dirty="0"/>
              <a:t>f</a:t>
            </a:r>
            <a:r>
              <a:rPr lang="en-US" i="1" baseline="-25000" dirty="0"/>
              <a:t>1</a:t>
            </a:r>
            <a:r>
              <a:rPr lang="en-US" i="1" dirty="0"/>
              <a:t>()</a:t>
            </a:r>
          </a:p>
        </p:txBody>
      </p:sp>
      <p:sp>
        <p:nvSpPr>
          <p:cNvPr id="90" name="TextBox 89"/>
          <p:cNvSpPr txBox="1"/>
          <p:nvPr/>
        </p:nvSpPr>
        <p:spPr>
          <a:xfrm>
            <a:off x="6308752" y="3247344"/>
            <a:ext cx="461986" cy="369332"/>
          </a:xfrm>
          <a:prstGeom prst="rect">
            <a:avLst/>
          </a:prstGeom>
          <a:noFill/>
        </p:spPr>
        <p:txBody>
          <a:bodyPr wrap="none" rtlCol="0">
            <a:spAutoFit/>
          </a:bodyPr>
          <a:lstStyle/>
          <a:p>
            <a:r>
              <a:rPr lang="en-US" i="1" dirty="0"/>
              <a:t>I</a:t>
            </a:r>
            <a:r>
              <a:rPr lang="en-US" i="1" baseline="-25000" dirty="0"/>
              <a:t>1</a:t>
            </a:r>
            <a:r>
              <a:rPr lang="en-US" i="1" dirty="0"/>
              <a:t>()</a:t>
            </a:r>
          </a:p>
        </p:txBody>
      </p:sp>
      <p:sp>
        <p:nvSpPr>
          <p:cNvPr id="91" name="TextBox 90"/>
          <p:cNvSpPr txBox="1"/>
          <p:nvPr/>
        </p:nvSpPr>
        <p:spPr>
          <a:xfrm>
            <a:off x="7104107" y="2830077"/>
            <a:ext cx="522900" cy="369332"/>
          </a:xfrm>
          <a:prstGeom prst="rect">
            <a:avLst/>
          </a:prstGeom>
          <a:noFill/>
        </p:spPr>
        <p:txBody>
          <a:bodyPr wrap="none" rtlCol="0">
            <a:spAutoFit/>
          </a:bodyPr>
          <a:lstStyle/>
          <a:p>
            <a:r>
              <a:rPr lang="en-US" i="1" dirty="0"/>
              <a:t>u</a:t>
            </a:r>
            <a:r>
              <a:rPr lang="en-US" i="1" baseline="-25000" dirty="0"/>
              <a:t>1</a:t>
            </a:r>
            <a:r>
              <a:rPr lang="en-US" i="1" dirty="0"/>
              <a:t>()</a:t>
            </a:r>
          </a:p>
        </p:txBody>
      </p:sp>
      <p:sp>
        <p:nvSpPr>
          <p:cNvPr id="92" name="TextBox 91"/>
          <p:cNvSpPr txBox="1"/>
          <p:nvPr/>
        </p:nvSpPr>
        <p:spPr>
          <a:xfrm>
            <a:off x="7463163" y="3210369"/>
            <a:ext cx="522900" cy="369332"/>
          </a:xfrm>
          <a:prstGeom prst="rect">
            <a:avLst/>
          </a:prstGeom>
          <a:noFill/>
        </p:spPr>
        <p:txBody>
          <a:bodyPr wrap="none" rtlCol="0">
            <a:spAutoFit/>
          </a:bodyPr>
          <a:lstStyle/>
          <a:p>
            <a:r>
              <a:rPr lang="en-US" i="1" dirty="0"/>
              <a:t>o</a:t>
            </a:r>
            <a:r>
              <a:rPr lang="en-US" i="1" baseline="-25000" dirty="0"/>
              <a:t>1</a:t>
            </a:r>
            <a:r>
              <a:rPr lang="en-US" i="1" dirty="0"/>
              <a:t>()</a:t>
            </a:r>
          </a:p>
        </p:txBody>
      </p:sp>
      <p:sp>
        <p:nvSpPr>
          <p:cNvPr id="94" name="TextBox 93"/>
          <p:cNvSpPr txBox="1"/>
          <p:nvPr/>
        </p:nvSpPr>
        <p:spPr>
          <a:xfrm>
            <a:off x="4923662" y="3389880"/>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cxnSp>
        <p:nvCxnSpPr>
          <p:cNvPr id="96" name="Straight Arrow Connector 95"/>
          <p:cNvCxnSpPr>
            <a:stCxn id="22" idx="2"/>
          </p:cNvCxnSpPr>
          <p:nvPr/>
        </p:nvCxnSpPr>
        <p:spPr>
          <a:xfrm flipH="1" flipV="1">
            <a:off x="5444930" y="3759213"/>
            <a:ext cx="14770" cy="17611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45" idx="2"/>
          </p:cNvCxnSpPr>
          <p:nvPr/>
        </p:nvCxnSpPr>
        <p:spPr>
          <a:xfrm flipV="1">
            <a:off x="5098550" y="3759213"/>
            <a:ext cx="0" cy="17611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3244481" y="689949"/>
            <a:ext cx="5292972" cy="1570154"/>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4429051" y="720268"/>
            <a:ext cx="362600" cy="369332"/>
          </a:xfrm>
          <a:prstGeom prst="rect">
            <a:avLst/>
          </a:prstGeom>
          <a:noFill/>
        </p:spPr>
        <p:txBody>
          <a:bodyPr wrap="none" rtlCol="0">
            <a:spAutoFit/>
          </a:bodyPr>
          <a:lstStyle/>
          <a:p>
            <a:r>
              <a:rPr lang="en-US" b="1" dirty="0">
                <a:sym typeface="Symbol"/>
              </a:rPr>
              <a:t></a:t>
            </a:r>
            <a:endParaRPr lang="en-US" b="1" dirty="0"/>
          </a:p>
        </p:txBody>
      </p:sp>
      <p:sp>
        <p:nvSpPr>
          <p:cNvPr id="101" name="TextBox 100"/>
          <p:cNvSpPr txBox="1"/>
          <p:nvPr/>
        </p:nvSpPr>
        <p:spPr>
          <a:xfrm>
            <a:off x="6978289" y="716641"/>
            <a:ext cx="362600" cy="369332"/>
          </a:xfrm>
          <a:prstGeom prst="rect">
            <a:avLst/>
          </a:prstGeom>
          <a:noFill/>
        </p:spPr>
        <p:txBody>
          <a:bodyPr wrap="none" rtlCol="0">
            <a:spAutoFit/>
          </a:bodyPr>
          <a:lstStyle/>
          <a:p>
            <a:r>
              <a:rPr lang="en-US" b="1" dirty="0">
                <a:sym typeface="Symbol"/>
              </a:rPr>
              <a:t></a:t>
            </a:r>
            <a:endParaRPr lang="en-US" b="1" dirty="0"/>
          </a:p>
        </p:txBody>
      </p:sp>
      <p:cxnSp>
        <p:nvCxnSpPr>
          <p:cNvPr id="102" name="Straight Arrow Connector 101"/>
          <p:cNvCxnSpPr/>
          <p:nvPr/>
        </p:nvCxnSpPr>
        <p:spPr>
          <a:xfrm>
            <a:off x="2871496" y="901307"/>
            <a:ext cx="1662655" cy="362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4701769" y="893626"/>
            <a:ext cx="2401260" cy="113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7208265" y="904934"/>
            <a:ext cx="1509664" cy="7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947399" y="872392"/>
            <a:ext cx="0" cy="1975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781112" y="1438335"/>
            <a:ext cx="362600" cy="369332"/>
          </a:xfrm>
          <a:prstGeom prst="rect">
            <a:avLst/>
          </a:prstGeom>
          <a:noFill/>
        </p:spPr>
        <p:txBody>
          <a:bodyPr wrap="none" rtlCol="0">
            <a:spAutoFit/>
          </a:bodyPr>
          <a:lstStyle/>
          <a:p>
            <a:r>
              <a:rPr lang="en-US" b="1" dirty="0">
                <a:sym typeface="Symbol"/>
              </a:rPr>
              <a:t></a:t>
            </a:r>
            <a:endParaRPr lang="en-US" b="1" dirty="0"/>
          </a:p>
        </p:txBody>
      </p:sp>
      <p:cxnSp>
        <p:nvCxnSpPr>
          <p:cNvPr id="107" name="Straight Arrow Connector 106"/>
          <p:cNvCxnSpPr/>
          <p:nvPr/>
        </p:nvCxnSpPr>
        <p:spPr>
          <a:xfrm flipV="1">
            <a:off x="4609669" y="960850"/>
            <a:ext cx="6413" cy="14732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321551" y="1108172"/>
            <a:ext cx="2986501" cy="369332"/>
          </a:xfrm>
          <a:prstGeom prst="rect">
            <a:avLst/>
          </a:prstGeom>
          <a:noFill/>
          <a:ln w="19050">
            <a:solidFill>
              <a:schemeClr val="accent1">
                <a:shade val="95000"/>
                <a:satMod val="105000"/>
              </a:schemeClr>
            </a:solidFill>
          </a:ln>
        </p:spPr>
        <p:txBody>
          <a:bodyPr wrap="square" rtlCol="0">
            <a:spAutoFit/>
          </a:bodyPr>
          <a:lstStyle/>
          <a:p>
            <a:r>
              <a:rPr lang="en-US" dirty="0"/>
              <a:t>                      </a:t>
            </a:r>
            <a:r>
              <a:rPr lang="en-US" dirty="0">
                <a:sym typeface="Symbol"/>
              </a:rPr>
              <a:t></a:t>
            </a:r>
            <a:endParaRPr lang="en-US" dirty="0"/>
          </a:p>
        </p:txBody>
      </p:sp>
      <p:sp>
        <p:nvSpPr>
          <p:cNvPr id="109" name="TextBox 108"/>
          <p:cNvSpPr txBox="1"/>
          <p:nvPr/>
        </p:nvSpPr>
        <p:spPr>
          <a:xfrm>
            <a:off x="3321551" y="1478604"/>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10" name="TextBox 109"/>
          <p:cNvSpPr txBox="1"/>
          <p:nvPr/>
        </p:nvSpPr>
        <p:spPr>
          <a:xfrm>
            <a:off x="3673463" y="1478604"/>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11" name="TextBox 110"/>
          <p:cNvSpPr txBox="1"/>
          <p:nvPr/>
        </p:nvSpPr>
        <p:spPr>
          <a:xfrm>
            <a:off x="4022844" y="1485846"/>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12" name="TextBox 111"/>
          <p:cNvSpPr txBox="1"/>
          <p:nvPr/>
        </p:nvSpPr>
        <p:spPr>
          <a:xfrm>
            <a:off x="5258680" y="1494850"/>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14" name="TextBox 113"/>
          <p:cNvSpPr txBox="1"/>
          <p:nvPr/>
        </p:nvSpPr>
        <p:spPr>
          <a:xfrm>
            <a:off x="6921729" y="1099222"/>
            <a:ext cx="362600" cy="369332"/>
          </a:xfrm>
          <a:prstGeom prst="rect">
            <a:avLst/>
          </a:prstGeom>
          <a:noFill/>
        </p:spPr>
        <p:txBody>
          <a:bodyPr wrap="none" rtlCol="0">
            <a:spAutoFit/>
          </a:bodyPr>
          <a:lstStyle/>
          <a:p>
            <a:r>
              <a:rPr lang="en-US" b="1" dirty="0">
                <a:sym typeface="Symbol"/>
              </a:rPr>
              <a:t></a:t>
            </a:r>
            <a:endParaRPr lang="en-US" b="1" dirty="0"/>
          </a:p>
        </p:txBody>
      </p:sp>
      <p:sp>
        <p:nvSpPr>
          <p:cNvPr id="115" name="TextBox 114"/>
          <p:cNvSpPr txBox="1"/>
          <p:nvPr/>
        </p:nvSpPr>
        <p:spPr>
          <a:xfrm>
            <a:off x="6808100" y="1520562"/>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cxnSp>
        <p:nvCxnSpPr>
          <p:cNvPr id="116" name="Straight Arrow Connector 115"/>
          <p:cNvCxnSpPr/>
          <p:nvPr/>
        </p:nvCxnSpPr>
        <p:spPr>
          <a:xfrm flipV="1">
            <a:off x="7123698" y="960852"/>
            <a:ext cx="0" cy="2756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15" idx="0"/>
          </p:cNvCxnSpPr>
          <p:nvPr/>
        </p:nvCxnSpPr>
        <p:spPr>
          <a:xfrm flipH="1" flipV="1">
            <a:off x="7112100" y="1370859"/>
            <a:ext cx="2527" cy="14970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655885" y="1047807"/>
            <a:ext cx="613053" cy="369332"/>
          </a:xfrm>
          <a:prstGeom prst="rect">
            <a:avLst/>
          </a:prstGeom>
          <a:noFill/>
          <a:ln>
            <a:solidFill>
              <a:schemeClr val="accent1">
                <a:shade val="50000"/>
              </a:schemeClr>
            </a:solidFill>
          </a:ln>
        </p:spPr>
        <p:txBody>
          <a:bodyPr wrap="none" rtlCol="0">
            <a:spAutoFit/>
          </a:bodyPr>
          <a:lstStyle/>
          <a:p>
            <a:r>
              <a:rPr lang="en-US" dirty="0" err="1"/>
              <a:t>tanh</a:t>
            </a:r>
            <a:endParaRPr lang="en-US" dirty="0"/>
          </a:p>
        </p:txBody>
      </p:sp>
      <p:sp>
        <p:nvSpPr>
          <p:cNvPr id="119" name="TextBox 118"/>
          <p:cNvSpPr txBox="1"/>
          <p:nvPr/>
        </p:nvSpPr>
        <p:spPr>
          <a:xfrm>
            <a:off x="7470942" y="1721646"/>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120" name="Freeform 119"/>
          <p:cNvSpPr/>
          <p:nvPr/>
        </p:nvSpPr>
        <p:spPr>
          <a:xfrm>
            <a:off x="7633006" y="1623000"/>
            <a:ext cx="279760" cy="102599"/>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7971400" y="1705228"/>
            <a:ext cx="777022" cy="231129"/>
          </a:xfrm>
          <a:custGeom>
            <a:avLst/>
            <a:gdLst>
              <a:gd name="connsiteX0" fmla="*/ 0 w 710360"/>
              <a:gd name="connsiteY0" fmla="*/ 0 h 226711"/>
              <a:gd name="connsiteX1" fmla="*/ 0 w 710360"/>
              <a:gd name="connsiteY1" fmla="*/ 211597 h 226711"/>
              <a:gd name="connsiteX2" fmla="*/ 710360 w 710360"/>
              <a:gd name="connsiteY2" fmla="*/ 226711 h 226711"/>
            </a:gdLst>
            <a:ahLst/>
            <a:cxnLst>
              <a:cxn ang="0">
                <a:pos x="connsiteX0" y="connsiteY0"/>
              </a:cxn>
              <a:cxn ang="0">
                <a:pos x="connsiteX1" y="connsiteY1"/>
              </a:cxn>
              <a:cxn ang="0">
                <a:pos x="connsiteX2" y="connsiteY2"/>
              </a:cxn>
            </a:cxnLst>
            <a:rect l="l" t="t" r="r" b="b"/>
            <a:pathLst>
              <a:path w="710360" h="226711">
                <a:moveTo>
                  <a:pt x="0" y="0"/>
                </a:moveTo>
                <a:lnTo>
                  <a:pt x="0" y="211597"/>
                </a:lnTo>
                <a:lnTo>
                  <a:pt x="710360" y="226711"/>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p:cNvCxnSpPr>
            <a:stCxn id="118" idx="2"/>
          </p:cNvCxnSpPr>
          <p:nvPr/>
        </p:nvCxnSpPr>
        <p:spPr>
          <a:xfrm flipH="1">
            <a:off x="7954886" y="1417139"/>
            <a:ext cx="7526" cy="156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6383999" y="1709414"/>
            <a:ext cx="324128" cy="369332"/>
          </a:xfrm>
          <a:prstGeom prst="rect">
            <a:avLst/>
          </a:prstGeom>
          <a:noFill/>
          <a:ln>
            <a:solidFill>
              <a:schemeClr val="accent1">
                <a:shade val="50000"/>
              </a:schemeClr>
            </a:solidFill>
          </a:ln>
        </p:spPr>
        <p:txBody>
          <a:bodyPr wrap="none" rtlCol="0">
            <a:spAutoFit/>
          </a:bodyPr>
          <a:lstStyle/>
          <a:p>
            <a:r>
              <a:rPr lang="en-US" dirty="0">
                <a:sym typeface="Symbol"/>
              </a:rPr>
              <a:t></a:t>
            </a:r>
            <a:endParaRPr lang="en-US" dirty="0"/>
          </a:p>
        </p:txBody>
      </p:sp>
      <p:sp>
        <p:nvSpPr>
          <p:cNvPr id="124" name="Freeform 123"/>
          <p:cNvSpPr/>
          <p:nvPr/>
        </p:nvSpPr>
        <p:spPr>
          <a:xfrm>
            <a:off x="6546062" y="1278192"/>
            <a:ext cx="486137" cy="434066"/>
          </a:xfrm>
          <a:custGeom>
            <a:avLst/>
            <a:gdLst>
              <a:gd name="connsiteX0" fmla="*/ 0 w 476093"/>
              <a:gd name="connsiteY0" fmla="*/ 98242 h 98242"/>
              <a:gd name="connsiteX1" fmla="*/ 0 w 476093"/>
              <a:gd name="connsiteY1" fmla="*/ 0 h 98242"/>
              <a:gd name="connsiteX2" fmla="*/ 476093 w 476093"/>
              <a:gd name="connsiteY2" fmla="*/ 0 h 98242"/>
            </a:gdLst>
            <a:ahLst/>
            <a:cxnLst>
              <a:cxn ang="0">
                <a:pos x="connsiteX0" y="connsiteY0"/>
              </a:cxn>
              <a:cxn ang="0">
                <a:pos x="connsiteX1" y="connsiteY1"/>
              </a:cxn>
              <a:cxn ang="0">
                <a:pos x="connsiteX2" y="connsiteY2"/>
              </a:cxn>
            </a:cxnLst>
            <a:rect l="l" t="t" r="r" b="b"/>
            <a:pathLst>
              <a:path w="476093" h="98242">
                <a:moveTo>
                  <a:pt x="0" y="98242"/>
                </a:moveTo>
                <a:lnTo>
                  <a:pt x="0" y="0"/>
                </a:lnTo>
                <a:lnTo>
                  <a:pt x="476093"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4024777" y="776184"/>
            <a:ext cx="474810" cy="369332"/>
          </a:xfrm>
          <a:prstGeom prst="rect">
            <a:avLst/>
          </a:prstGeom>
          <a:noFill/>
        </p:spPr>
        <p:txBody>
          <a:bodyPr wrap="none" rtlCol="0">
            <a:spAutoFit/>
          </a:bodyPr>
          <a:lstStyle/>
          <a:p>
            <a:r>
              <a:rPr lang="en-US" i="1" dirty="0"/>
              <a:t>f</a:t>
            </a:r>
            <a:r>
              <a:rPr lang="en-US" i="1" baseline="-25000" dirty="0"/>
              <a:t>1</a:t>
            </a:r>
            <a:r>
              <a:rPr lang="en-US" i="1" dirty="0"/>
              <a:t>()</a:t>
            </a:r>
          </a:p>
        </p:txBody>
      </p:sp>
      <p:sp>
        <p:nvSpPr>
          <p:cNvPr id="126" name="TextBox 125"/>
          <p:cNvSpPr txBox="1"/>
          <p:nvPr/>
        </p:nvSpPr>
        <p:spPr>
          <a:xfrm>
            <a:off x="6282620" y="1352314"/>
            <a:ext cx="461986" cy="369332"/>
          </a:xfrm>
          <a:prstGeom prst="rect">
            <a:avLst/>
          </a:prstGeom>
          <a:noFill/>
        </p:spPr>
        <p:txBody>
          <a:bodyPr wrap="none" rtlCol="0">
            <a:spAutoFit/>
          </a:bodyPr>
          <a:lstStyle/>
          <a:p>
            <a:r>
              <a:rPr lang="en-US" i="1" dirty="0"/>
              <a:t>I</a:t>
            </a:r>
            <a:r>
              <a:rPr lang="en-US" i="1" baseline="-25000" dirty="0"/>
              <a:t>1</a:t>
            </a:r>
            <a:r>
              <a:rPr lang="en-US" i="1" dirty="0"/>
              <a:t>()</a:t>
            </a:r>
          </a:p>
        </p:txBody>
      </p:sp>
      <p:sp>
        <p:nvSpPr>
          <p:cNvPr id="127" name="TextBox 126"/>
          <p:cNvSpPr txBox="1"/>
          <p:nvPr/>
        </p:nvSpPr>
        <p:spPr>
          <a:xfrm>
            <a:off x="7077975" y="935047"/>
            <a:ext cx="522900" cy="369332"/>
          </a:xfrm>
          <a:prstGeom prst="rect">
            <a:avLst/>
          </a:prstGeom>
          <a:noFill/>
        </p:spPr>
        <p:txBody>
          <a:bodyPr wrap="none" rtlCol="0">
            <a:spAutoFit/>
          </a:bodyPr>
          <a:lstStyle/>
          <a:p>
            <a:r>
              <a:rPr lang="en-US" i="1" dirty="0"/>
              <a:t>u</a:t>
            </a:r>
            <a:r>
              <a:rPr lang="en-US" i="1" baseline="-25000" dirty="0"/>
              <a:t>1</a:t>
            </a:r>
            <a:r>
              <a:rPr lang="en-US" i="1" dirty="0"/>
              <a:t>()</a:t>
            </a:r>
          </a:p>
        </p:txBody>
      </p:sp>
      <p:sp>
        <p:nvSpPr>
          <p:cNvPr id="128" name="TextBox 127"/>
          <p:cNvSpPr txBox="1"/>
          <p:nvPr/>
        </p:nvSpPr>
        <p:spPr>
          <a:xfrm>
            <a:off x="7437031" y="1315339"/>
            <a:ext cx="522900" cy="369332"/>
          </a:xfrm>
          <a:prstGeom prst="rect">
            <a:avLst/>
          </a:prstGeom>
          <a:noFill/>
        </p:spPr>
        <p:txBody>
          <a:bodyPr wrap="none" rtlCol="0">
            <a:spAutoFit/>
          </a:bodyPr>
          <a:lstStyle/>
          <a:p>
            <a:r>
              <a:rPr lang="en-US" i="1" dirty="0"/>
              <a:t>o</a:t>
            </a:r>
            <a:r>
              <a:rPr lang="en-US" i="1" baseline="-25000" dirty="0"/>
              <a:t>1</a:t>
            </a:r>
            <a:r>
              <a:rPr lang="en-US" i="1" dirty="0"/>
              <a:t>()</a:t>
            </a:r>
          </a:p>
        </p:txBody>
      </p:sp>
      <p:sp>
        <p:nvSpPr>
          <p:cNvPr id="130" name="TextBox 129"/>
          <p:cNvSpPr txBox="1"/>
          <p:nvPr/>
        </p:nvSpPr>
        <p:spPr>
          <a:xfrm>
            <a:off x="4897530" y="1494850"/>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cxnSp>
        <p:nvCxnSpPr>
          <p:cNvPr id="132" name="Straight Arrow Connector 131"/>
          <p:cNvCxnSpPr/>
          <p:nvPr/>
        </p:nvCxnSpPr>
        <p:spPr>
          <a:xfrm flipH="1" flipV="1">
            <a:off x="5423717" y="1811862"/>
            <a:ext cx="13228" cy="19729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4" idx="2"/>
          </p:cNvCxnSpPr>
          <p:nvPr/>
        </p:nvCxnSpPr>
        <p:spPr>
          <a:xfrm flipH="1" flipV="1">
            <a:off x="5070358" y="1880076"/>
            <a:ext cx="28192" cy="187913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5" name="Freeform 134"/>
          <p:cNvSpPr/>
          <p:nvPr/>
        </p:nvSpPr>
        <p:spPr>
          <a:xfrm>
            <a:off x="2538122" y="1958778"/>
            <a:ext cx="6210300" cy="452083"/>
          </a:xfrm>
          <a:custGeom>
            <a:avLst/>
            <a:gdLst>
              <a:gd name="connsiteX0" fmla="*/ 6200775 w 6200775"/>
              <a:gd name="connsiteY0" fmla="*/ 0 h 238125"/>
              <a:gd name="connsiteX1" fmla="*/ 6191250 w 6200775"/>
              <a:gd name="connsiteY1" fmla="*/ 190500 h 238125"/>
              <a:gd name="connsiteX2" fmla="*/ 0 w 6200775"/>
              <a:gd name="connsiteY2" fmla="*/ 238125 h 238125"/>
              <a:gd name="connsiteX3" fmla="*/ 28575 w 6200775"/>
              <a:gd name="connsiteY3" fmla="*/ 238125 h 238125"/>
            </a:gdLst>
            <a:ahLst/>
            <a:cxnLst>
              <a:cxn ang="0">
                <a:pos x="connsiteX0" y="connsiteY0"/>
              </a:cxn>
              <a:cxn ang="0">
                <a:pos x="connsiteX1" y="connsiteY1"/>
              </a:cxn>
              <a:cxn ang="0">
                <a:pos x="connsiteX2" y="connsiteY2"/>
              </a:cxn>
              <a:cxn ang="0">
                <a:pos x="connsiteX3" y="connsiteY3"/>
              </a:cxn>
            </a:cxnLst>
            <a:rect l="l" t="t" r="r" b="b"/>
            <a:pathLst>
              <a:path w="6200775" h="238125">
                <a:moveTo>
                  <a:pt x="6200775" y="0"/>
                </a:moveTo>
                <a:lnTo>
                  <a:pt x="6191250" y="190500"/>
                </a:lnTo>
                <a:lnTo>
                  <a:pt x="0" y="238125"/>
                </a:lnTo>
                <a:lnTo>
                  <a:pt x="28575" y="238125"/>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2424642" y="3844487"/>
            <a:ext cx="6431541" cy="438144"/>
          </a:xfrm>
          <a:custGeom>
            <a:avLst/>
            <a:gdLst>
              <a:gd name="connsiteX0" fmla="*/ 6343650 w 6353175"/>
              <a:gd name="connsiteY0" fmla="*/ 0 h 190500"/>
              <a:gd name="connsiteX1" fmla="*/ 6353175 w 6353175"/>
              <a:gd name="connsiteY1" fmla="*/ 171450 h 190500"/>
              <a:gd name="connsiteX2" fmla="*/ 0 w 6353175"/>
              <a:gd name="connsiteY2" fmla="*/ 190500 h 190500"/>
            </a:gdLst>
            <a:ahLst/>
            <a:cxnLst>
              <a:cxn ang="0">
                <a:pos x="connsiteX0" y="connsiteY0"/>
              </a:cxn>
              <a:cxn ang="0">
                <a:pos x="connsiteX1" y="connsiteY1"/>
              </a:cxn>
              <a:cxn ang="0">
                <a:pos x="connsiteX2" y="connsiteY2"/>
              </a:cxn>
            </a:cxnLst>
            <a:rect l="l" t="t" r="r" b="b"/>
            <a:pathLst>
              <a:path w="6353175" h="190500">
                <a:moveTo>
                  <a:pt x="6343650" y="0"/>
                </a:moveTo>
                <a:lnTo>
                  <a:pt x="6353175" y="171450"/>
                </a:lnTo>
                <a:lnTo>
                  <a:pt x="0" y="19050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2233321" y="5606578"/>
            <a:ext cx="6791476" cy="587949"/>
          </a:xfrm>
          <a:custGeom>
            <a:avLst/>
            <a:gdLst>
              <a:gd name="connsiteX0" fmla="*/ 6477000 w 6496050"/>
              <a:gd name="connsiteY0" fmla="*/ 0 h 609600"/>
              <a:gd name="connsiteX1" fmla="*/ 6496050 w 6496050"/>
              <a:gd name="connsiteY1" fmla="*/ 609600 h 609600"/>
              <a:gd name="connsiteX2" fmla="*/ 0 w 6496050"/>
              <a:gd name="connsiteY2" fmla="*/ 590550 h 609600"/>
            </a:gdLst>
            <a:ahLst/>
            <a:cxnLst>
              <a:cxn ang="0">
                <a:pos x="connsiteX0" y="connsiteY0"/>
              </a:cxn>
              <a:cxn ang="0">
                <a:pos x="connsiteX1" y="connsiteY1"/>
              </a:cxn>
              <a:cxn ang="0">
                <a:pos x="connsiteX2" y="connsiteY2"/>
              </a:cxn>
            </a:cxnLst>
            <a:rect l="l" t="t" r="r" b="b"/>
            <a:pathLst>
              <a:path w="6496050" h="609600">
                <a:moveTo>
                  <a:pt x="6477000" y="0"/>
                </a:moveTo>
                <a:lnTo>
                  <a:pt x="6496050" y="609600"/>
                </a:lnTo>
                <a:lnTo>
                  <a:pt x="0" y="59055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2242846" y="1851541"/>
            <a:ext cx="1266825" cy="161925"/>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2393390" y="1840904"/>
            <a:ext cx="1460804" cy="314325"/>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2537945" y="1849736"/>
            <a:ext cx="1643350" cy="429261"/>
          </a:xfrm>
          <a:custGeom>
            <a:avLst/>
            <a:gdLst>
              <a:gd name="connsiteX0" fmla="*/ 1266825 w 1266825"/>
              <a:gd name="connsiteY0" fmla="*/ 0 h 161925"/>
              <a:gd name="connsiteX1" fmla="*/ 1266825 w 1266825"/>
              <a:gd name="connsiteY1" fmla="*/ 161925 h 161925"/>
              <a:gd name="connsiteX2" fmla="*/ 0 w 1266825"/>
              <a:gd name="connsiteY2" fmla="*/ 152400 h 161925"/>
            </a:gdLst>
            <a:ahLst/>
            <a:cxnLst>
              <a:cxn ang="0">
                <a:pos x="connsiteX0" y="connsiteY0"/>
              </a:cxn>
              <a:cxn ang="0">
                <a:pos x="connsiteX1" y="connsiteY1"/>
              </a:cxn>
              <a:cxn ang="0">
                <a:pos x="connsiteX2" y="connsiteY2"/>
              </a:cxn>
            </a:cxnLst>
            <a:rect l="l" t="t" r="r" b="b"/>
            <a:pathLst>
              <a:path w="1266825" h="161925">
                <a:moveTo>
                  <a:pt x="1266825" y="0"/>
                </a:moveTo>
                <a:lnTo>
                  <a:pt x="1266825" y="161925"/>
                </a:lnTo>
                <a:lnTo>
                  <a:pt x="0" y="152400"/>
                </a:ln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flipH="1" flipV="1">
            <a:off x="8739431" y="587620"/>
            <a:ext cx="8992" cy="135526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1">
            <a:off x="8856183" y="587620"/>
            <a:ext cx="27649" cy="32502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V="1">
            <a:off x="9012734" y="610291"/>
            <a:ext cx="12062" cy="50114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0" name="Freeform 179"/>
          <p:cNvSpPr/>
          <p:nvPr/>
        </p:nvSpPr>
        <p:spPr>
          <a:xfrm>
            <a:off x="2423821" y="3756128"/>
            <a:ext cx="1457325" cy="238125"/>
          </a:xfrm>
          <a:custGeom>
            <a:avLst/>
            <a:gdLst>
              <a:gd name="connsiteX0" fmla="*/ 0 w 1457325"/>
              <a:gd name="connsiteY0" fmla="*/ 238125 h 238125"/>
              <a:gd name="connsiteX1" fmla="*/ 1457325 w 1457325"/>
              <a:gd name="connsiteY1" fmla="*/ 219075 h 238125"/>
              <a:gd name="connsiteX2" fmla="*/ 1447800 w 1457325"/>
              <a:gd name="connsiteY2" fmla="*/ 0 h 238125"/>
            </a:gdLst>
            <a:ahLst/>
            <a:cxnLst>
              <a:cxn ang="0">
                <a:pos x="connsiteX0" y="connsiteY0"/>
              </a:cxn>
              <a:cxn ang="0">
                <a:pos x="connsiteX1" y="connsiteY1"/>
              </a:cxn>
              <a:cxn ang="0">
                <a:pos x="connsiteX2" y="connsiteY2"/>
              </a:cxn>
            </a:cxnLst>
            <a:rect l="l" t="t" r="r" b="b"/>
            <a:pathLst>
              <a:path w="1457325" h="238125">
                <a:moveTo>
                  <a:pt x="0" y="238125"/>
                </a:moveTo>
                <a:lnTo>
                  <a:pt x="1457325" y="219075"/>
                </a:lnTo>
                <a:lnTo>
                  <a:pt x="144780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180"/>
          <p:cNvSpPr/>
          <p:nvPr/>
        </p:nvSpPr>
        <p:spPr>
          <a:xfrm>
            <a:off x="2523613" y="3746602"/>
            <a:ext cx="1709958" cy="421243"/>
          </a:xfrm>
          <a:custGeom>
            <a:avLst/>
            <a:gdLst>
              <a:gd name="connsiteX0" fmla="*/ 0 w 1647825"/>
              <a:gd name="connsiteY0" fmla="*/ 371475 h 371475"/>
              <a:gd name="connsiteX1" fmla="*/ 1647825 w 1647825"/>
              <a:gd name="connsiteY1" fmla="*/ 342900 h 371475"/>
              <a:gd name="connsiteX2" fmla="*/ 1647825 w 1647825"/>
              <a:gd name="connsiteY2" fmla="*/ 0 h 371475"/>
            </a:gdLst>
            <a:ahLst/>
            <a:cxnLst>
              <a:cxn ang="0">
                <a:pos x="connsiteX0" y="connsiteY0"/>
              </a:cxn>
              <a:cxn ang="0">
                <a:pos x="connsiteX1" y="connsiteY1"/>
              </a:cxn>
              <a:cxn ang="0">
                <a:pos x="connsiteX2" y="connsiteY2"/>
              </a:cxn>
            </a:cxnLst>
            <a:rect l="l" t="t" r="r" b="b"/>
            <a:pathLst>
              <a:path w="1647825" h="371475">
                <a:moveTo>
                  <a:pt x="0" y="371475"/>
                </a:moveTo>
                <a:lnTo>
                  <a:pt x="1647825" y="342900"/>
                </a:lnTo>
                <a:lnTo>
                  <a:pt x="1647825"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2233321" y="3737078"/>
            <a:ext cx="1276350" cy="114300"/>
          </a:xfrm>
          <a:custGeom>
            <a:avLst/>
            <a:gdLst>
              <a:gd name="connsiteX0" fmla="*/ 0 w 1276350"/>
              <a:gd name="connsiteY0" fmla="*/ 114300 h 114300"/>
              <a:gd name="connsiteX1" fmla="*/ 1276350 w 1276350"/>
              <a:gd name="connsiteY1" fmla="*/ 114300 h 114300"/>
              <a:gd name="connsiteX2" fmla="*/ 1276350 w 1276350"/>
              <a:gd name="connsiteY2" fmla="*/ 0 h 114300"/>
            </a:gdLst>
            <a:ahLst/>
            <a:cxnLst>
              <a:cxn ang="0">
                <a:pos x="connsiteX0" y="connsiteY0"/>
              </a:cxn>
              <a:cxn ang="0">
                <a:pos x="connsiteX1" y="connsiteY1"/>
              </a:cxn>
              <a:cxn ang="0">
                <a:pos x="connsiteX2" y="connsiteY2"/>
              </a:cxn>
            </a:cxnLst>
            <a:rect l="l" t="t" r="r" b="b"/>
            <a:pathLst>
              <a:path w="1276350" h="114300">
                <a:moveTo>
                  <a:pt x="0" y="114300"/>
                </a:moveTo>
                <a:lnTo>
                  <a:pt x="1276350" y="114300"/>
                </a:lnTo>
                <a:lnTo>
                  <a:pt x="127635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p:cNvSpPr txBox="1"/>
          <p:nvPr/>
        </p:nvSpPr>
        <p:spPr>
          <a:xfrm>
            <a:off x="8545573" y="4655232"/>
            <a:ext cx="617477" cy="369332"/>
          </a:xfrm>
          <a:prstGeom prst="rect">
            <a:avLst/>
          </a:prstGeom>
          <a:noFill/>
        </p:spPr>
        <p:txBody>
          <a:bodyPr wrap="none" rtlCol="0">
            <a:spAutoFit/>
          </a:bodyPr>
          <a:lstStyle/>
          <a:p>
            <a:r>
              <a:rPr lang="en-US" dirty="0"/>
              <a:t>C</a:t>
            </a:r>
            <a:r>
              <a:rPr lang="en-US" baseline="-25000" dirty="0"/>
              <a:t>t</a:t>
            </a:r>
            <a:r>
              <a:rPr lang="en-US" dirty="0"/>
              <a:t>(1)</a:t>
            </a:r>
          </a:p>
        </p:txBody>
      </p:sp>
      <p:sp>
        <p:nvSpPr>
          <p:cNvPr id="196" name="TextBox 195"/>
          <p:cNvSpPr txBox="1"/>
          <p:nvPr/>
        </p:nvSpPr>
        <p:spPr>
          <a:xfrm>
            <a:off x="8517626" y="5220403"/>
            <a:ext cx="613758" cy="369332"/>
          </a:xfrm>
          <a:prstGeom prst="rect">
            <a:avLst/>
          </a:prstGeom>
          <a:noFill/>
        </p:spPr>
        <p:txBody>
          <a:bodyPr wrap="none" rtlCol="0">
            <a:spAutoFit/>
          </a:bodyPr>
          <a:lstStyle/>
          <a:p>
            <a:r>
              <a:rPr lang="en-US" dirty="0" err="1"/>
              <a:t>h</a:t>
            </a:r>
            <a:r>
              <a:rPr lang="en-US" baseline="-25000" dirty="0" err="1"/>
              <a:t>t</a:t>
            </a:r>
            <a:r>
              <a:rPr lang="en-US" dirty="0"/>
              <a:t>(1)</a:t>
            </a:r>
          </a:p>
        </p:txBody>
      </p:sp>
      <p:sp>
        <p:nvSpPr>
          <p:cNvPr id="197" name="TextBox 196"/>
          <p:cNvSpPr txBox="1"/>
          <p:nvPr/>
        </p:nvSpPr>
        <p:spPr>
          <a:xfrm>
            <a:off x="1402255" y="5410715"/>
            <a:ext cx="738792" cy="369332"/>
          </a:xfrm>
          <a:prstGeom prst="rect">
            <a:avLst/>
          </a:prstGeom>
          <a:noFill/>
        </p:spPr>
        <p:txBody>
          <a:bodyPr wrap="none" rtlCol="0">
            <a:spAutoFit/>
          </a:bodyPr>
          <a:lstStyle/>
          <a:p>
            <a:r>
              <a:rPr lang="en-US" dirty="0"/>
              <a:t>h</a:t>
            </a:r>
            <a:r>
              <a:rPr lang="en-US" baseline="-25000" dirty="0"/>
              <a:t>t-1</a:t>
            </a:r>
            <a:r>
              <a:rPr lang="en-US" dirty="0"/>
              <a:t>(1)</a:t>
            </a:r>
          </a:p>
        </p:txBody>
      </p:sp>
      <p:sp>
        <p:nvSpPr>
          <p:cNvPr id="137" name="TextBox 136"/>
          <p:cNvSpPr txBox="1"/>
          <p:nvPr/>
        </p:nvSpPr>
        <p:spPr>
          <a:xfrm>
            <a:off x="6921729" y="200267"/>
            <a:ext cx="1092287" cy="369332"/>
          </a:xfrm>
          <a:prstGeom prst="rect">
            <a:avLst/>
          </a:prstGeom>
          <a:noFill/>
        </p:spPr>
        <p:txBody>
          <a:bodyPr wrap="none" rtlCol="0">
            <a:spAutoFit/>
          </a:bodyPr>
          <a:lstStyle/>
          <a:p>
            <a:r>
              <a:rPr lang="en-US" dirty="0"/>
              <a:t>To output</a:t>
            </a:r>
          </a:p>
        </p:txBody>
      </p:sp>
      <p:sp>
        <p:nvSpPr>
          <p:cNvPr id="139" name="TextBox 138"/>
          <p:cNvSpPr txBox="1"/>
          <p:nvPr/>
        </p:nvSpPr>
        <p:spPr>
          <a:xfrm>
            <a:off x="8038573" y="200267"/>
            <a:ext cx="1154547" cy="369332"/>
          </a:xfrm>
          <a:prstGeom prst="rect">
            <a:avLst/>
          </a:prstGeom>
          <a:noFill/>
        </p:spPr>
        <p:txBody>
          <a:bodyPr wrap="none" rtlCol="0">
            <a:spAutoFit/>
          </a:bodyPr>
          <a:lstStyle/>
          <a:p>
            <a:r>
              <a:rPr lang="en-US" dirty="0"/>
              <a:t>h</a:t>
            </a:r>
            <a:r>
              <a:rPr lang="en-US" baseline="-25000" dirty="0"/>
              <a:t>t</a:t>
            </a:r>
            <a:r>
              <a:rPr lang="en-US" dirty="0"/>
              <a:t>1 h</a:t>
            </a:r>
            <a:r>
              <a:rPr lang="en-US" baseline="-25000" dirty="0"/>
              <a:t>t</a:t>
            </a:r>
            <a:r>
              <a:rPr lang="en-US" dirty="0"/>
              <a:t>2 h</a:t>
            </a:r>
            <a:r>
              <a:rPr lang="en-US" baseline="-25000" dirty="0"/>
              <a:t>t</a:t>
            </a:r>
            <a:r>
              <a:rPr lang="en-US" dirty="0"/>
              <a:t>3</a:t>
            </a:r>
          </a:p>
        </p:txBody>
      </p:sp>
      <p:sp>
        <p:nvSpPr>
          <p:cNvPr id="140" name="TextBox 139"/>
          <p:cNvSpPr txBox="1"/>
          <p:nvPr/>
        </p:nvSpPr>
        <p:spPr>
          <a:xfrm>
            <a:off x="4983919" y="6334453"/>
            <a:ext cx="2738250" cy="369332"/>
          </a:xfrm>
          <a:prstGeom prst="rect">
            <a:avLst/>
          </a:prstGeom>
          <a:noFill/>
        </p:spPr>
        <p:txBody>
          <a:bodyPr wrap="none" rtlCol="0">
            <a:spAutoFit/>
          </a:bodyPr>
          <a:lstStyle/>
          <a:p>
            <a:r>
              <a:rPr lang="en-US" dirty="0"/>
              <a:t>h</a:t>
            </a:r>
            <a:r>
              <a:rPr lang="en-US" baseline="-25000" dirty="0"/>
              <a:t>t</a:t>
            </a:r>
            <a:r>
              <a:rPr lang="en-US" dirty="0"/>
              <a:t>1 h</a:t>
            </a:r>
            <a:r>
              <a:rPr lang="en-US" baseline="-25000" dirty="0"/>
              <a:t>t</a:t>
            </a:r>
            <a:r>
              <a:rPr lang="en-US" dirty="0"/>
              <a:t>2 from previous layer</a:t>
            </a:r>
          </a:p>
        </p:txBody>
      </p:sp>
    </p:spTree>
    <p:extLst>
      <p:ext uri="{BB962C8B-B14F-4D97-AF65-F5344CB8AC3E}">
        <p14:creationId xmlns:p14="http://schemas.microsoft.com/office/powerpoint/2010/main" val="14558482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r>
              <a:rPr lang="en-US" dirty="0"/>
              <a:t>Use Sigmoid (</a:t>
            </a:r>
            <a:r>
              <a:rPr lang="en-US" dirty="0">
                <a:sym typeface="Symbol"/>
              </a:rPr>
              <a:t>) activation function here.</a:t>
            </a:r>
          </a:p>
          <a:p>
            <a:pPr lvl="1"/>
            <a:r>
              <a:rPr lang="en-US" dirty="0">
                <a:sym typeface="Symbol"/>
              </a:rPr>
              <a:t>Alternatively: Can use </a:t>
            </a:r>
            <a:r>
              <a:rPr lang="en-US" dirty="0" err="1">
                <a:sym typeface="Symbol"/>
              </a:rPr>
              <a:t>softmax</a:t>
            </a:r>
            <a:endParaRPr lang="en-US" dirty="0"/>
          </a:p>
          <a:p>
            <a:r>
              <a:rPr lang="en-US" dirty="0"/>
              <a:t>It has 2 outputs </a:t>
            </a:r>
          </a:p>
          <a:p>
            <a:r>
              <a:rPr lang="en-US" dirty="0"/>
              <a:t>Total weights=2*3</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75</a:t>
            </a:fld>
            <a:endParaRPr lang="en-US"/>
          </a:p>
        </p:txBody>
      </p:sp>
      <p:sp>
        <p:nvSpPr>
          <p:cNvPr id="6" name="Title 1"/>
          <p:cNvSpPr txBox="1">
            <a:spLocks/>
          </p:cNvSpPr>
          <p:nvPr/>
        </p:nvSpPr>
        <p:spPr>
          <a:xfrm>
            <a:off x="1001170" y="720732"/>
            <a:ext cx="6881836" cy="4379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t>Part 3d: Final Output stage</a:t>
            </a:r>
          </a:p>
        </p:txBody>
      </p:sp>
      <p:sp>
        <p:nvSpPr>
          <p:cNvPr id="7" name="TextBox 6"/>
          <p:cNvSpPr txBox="1"/>
          <p:nvPr/>
        </p:nvSpPr>
        <p:spPr>
          <a:xfrm>
            <a:off x="4267200" y="3429000"/>
            <a:ext cx="1051069" cy="369332"/>
          </a:xfrm>
          <a:prstGeom prst="rect">
            <a:avLst/>
          </a:prstGeom>
          <a:noFill/>
          <a:ln w="19050">
            <a:solidFill>
              <a:schemeClr val="accent1">
                <a:shade val="95000"/>
                <a:satMod val="105000"/>
              </a:schemeClr>
            </a:solidFill>
          </a:ln>
        </p:spPr>
        <p:txBody>
          <a:bodyPr wrap="square" rtlCol="0">
            <a:spAutoFit/>
          </a:bodyPr>
          <a:lstStyle/>
          <a:p>
            <a:pPr algn="ctr"/>
            <a:r>
              <a:rPr lang="en-US" dirty="0">
                <a:sym typeface="Symbol"/>
              </a:rPr>
              <a:t></a:t>
            </a:r>
            <a:endParaRPr lang="en-US" dirty="0"/>
          </a:p>
        </p:txBody>
      </p:sp>
      <p:sp>
        <p:nvSpPr>
          <p:cNvPr id="8" name="TextBox 7"/>
          <p:cNvSpPr txBox="1"/>
          <p:nvPr/>
        </p:nvSpPr>
        <p:spPr>
          <a:xfrm>
            <a:off x="4267200" y="3830834"/>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9" name="TextBox 8"/>
          <p:cNvSpPr txBox="1"/>
          <p:nvPr/>
        </p:nvSpPr>
        <p:spPr>
          <a:xfrm>
            <a:off x="4619112" y="3830834"/>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0" name="TextBox 9"/>
          <p:cNvSpPr txBox="1"/>
          <p:nvPr/>
        </p:nvSpPr>
        <p:spPr>
          <a:xfrm>
            <a:off x="4968493" y="3838076"/>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19" name="TextBox 18"/>
          <p:cNvSpPr txBox="1"/>
          <p:nvPr/>
        </p:nvSpPr>
        <p:spPr>
          <a:xfrm>
            <a:off x="2633486" y="5449331"/>
            <a:ext cx="2191497" cy="369332"/>
          </a:xfrm>
          <a:prstGeom prst="rect">
            <a:avLst/>
          </a:prstGeom>
          <a:noFill/>
        </p:spPr>
        <p:txBody>
          <a:bodyPr wrap="none" rtlCol="0">
            <a:spAutoFit/>
          </a:bodyPr>
          <a:lstStyle/>
          <a:p>
            <a:r>
              <a:rPr lang="en-US" dirty="0"/>
              <a:t>From 3</a:t>
            </a:r>
            <a:r>
              <a:rPr lang="en-US" baseline="30000" dirty="0"/>
              <a:t>rd</a:t>
            </a:r>
            <a:r>
              <a:rPr lang="en-US" dirty="0"/>
              <a:t> hidden layer</a:t>
            </a:r>
          </a:p>
        </p:txBody>
      </p:sp>
      <p:cxnSp>
        <p:nvCxnSpPr>
          <p:cNvPr id="21" name="Straight Arrow Connector 20"/>
          <p:cNvCxnSpPr>
            <a:endCxn id="8" idx="2"/>
          </p:cNvCxnSpPr>
          <p:nvPr/>
        </p:nvCxnSpPr>
        <p:spPr>
          <a:xfrm flipH="1" flipV="1">
            <a:off x="4442088" y="4200166"/>
            <a:ext cx="645809" cy="8290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4789060" y="4207408"/>
            <a:ext cx="789487" cy="8217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5132177" y="4233324"/>
            <a:ext cx="892740" cy="7196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800912" y="3429000"/>
            <a:ext cx="1051069" cy="369332"/>
          </a:xfrm>
          <a:prstGeom prst="rect">
            <a:avLst/>
          </a:prstGeom>
          <a:noFill/>
          <a:ln w="19050">
            <a:solidFill>
              <a:schemeClr val="accent1">
                <a:shade val="95000"/>
                <a:satMod val="105000"/>
              </a:schemeClr>
            </a:solidFill>
          </a:ln>
        </p:spPr>
        <p:txBody>
          <a:bodyPr wrap="square" rtlCol="0">
            <a:spAutoFit/>
          </a:bodyPr>
          <a:lstStyle/>
          <a:p>
            <a:pPr algn="ctr"/>
            <a:r>
              <a:rPr lang="en-US" dirty="0">
                <a:sym typeface="Symbol"/>
              </a:rPr>
              <a:t></a:t>
            </a:r>
            <a:endParaRPr lang="en-US" dirty="0"/>
          </a:p>
        </p:txBody>
      </p:sp>
      <p:sp>
        <p:nvSpPr>
          <p:cNvPr id="26" name="TextBox 25"/>
          <p:cNvSpPr txBox="1"/>
          <p:nvPr/>
        </p:nvSpPr>
        <p:spPr>
          <a:xfrm>
            <a:off x="5800912" y="3830834"/>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7" name="TextBox 26"/>
          <p:cNvSpPr txBox="1"/>
          <p:nvPr/>
        </p:nvSpPr>
        <p:spPr>
          <a:xfrm>
            <a:off x="6152824" y="3830834"/>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sp>
        <p:nvSpPr>
          <p:cNvPr id="28" name="TextBox 27"/>
          <p:cNvSpPr txBox="1"/>
          <p:nvPr/>
        </p:nvSpPr>
        <p:spPr>
          <a:xfrm>
            <a:off x="6502205" y="3838076"/>
            <a:ext cx="349776" cy="369332"/>
          </a:xfrm>
          <a:prstGeom prst="rect">
            <a:avLst/>
          </a:prstGeom>
          <a:noFill/>
          <a:ln w="19050">
            <a:solidFill>
              <a:schemeClr val="accent1">
                <a:shade val="95000"/>
                <a:satMod val="105000"/>
              </a:schemeClr>
            </a:solidFill>
          </a:ln>
        </p:spPr>
        <p:txBody>
          <a:bodyPr wrap="none" rtlCol="0">
            <a:spAutoFit/>
          </a:bodyPr>
          <a:lstStyle/>
          <a:p>
            <a:r>
              <a:rPr lang="en-US" dirty="0"/>
              <a:t>w</a:t>
            </a:r>
          </a:p>
        </p:txBody>
      </p:sp>
      <p:cxnSp>
        <p:nvCxnSpPr>
          <p:cNvPr id="30" name="Straight Arrow Connector 29"/>
          <p:cNvCxnSpPr>
            <a:stCxn id="7" idx="0"/>
          </p:cNvCxnSpPr>
          <p:nvPr/>
        </p:nvCxnSpPr>
        <p:spPr>
          <a:xfrm flipV="1">
            <a:off x="4792735" y="2971800"/>
            <a:ext cx="3673"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322773" y="2971800"/>
            <a:ext cx="3673"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6" idx="2"/>
          </p:cNvCxnSpPr>
          <p:nvPr/>
        </p:nvCxnSpPr>
        <p:spPr>
          <a:xfrm flipV="1">
            <a:off x="5119428" y="4200166"/>
            <a:ext cx="856372" cy="8290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547614" y="4207408"/>
            <a:ext cx="856372" cy="8290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5988549" y="4226082"/>
            <a:ext cx="744793" cy="7269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913531" y="5672676"/>
            <a:ext cx="1419043" cy="369332"/>
          </a:xfrm>
          <a:prstGeom prst="rect">
            <a:avLst/>
          </a:prstGeom>
          <a:noFill/>
        </p:spPr>
        <p:txBody>
          <a:bodyPr wrap="none" rtlCol="0">
            <a:spAutoFit/>
          </a:bodyPr>
          <a:lstStyle/>
          <a:p>
            <a:r>
              <a:rPr lang="en-US" dirty="0"/>
              <a:t>h</a:t>
            </a:r>
            <a:r>
              <a:rPr lang="en-US" baseline="-25000" dirty="0"/>
              <a:t>t</a:t>
            </a:r>
            <a:r>
              <a:rPr lang="en-US" dirty="0"/>
              <a:t>1    h</a:t>
            </a:r>
            <a:r>
              <a:rPr lang="en-US" baseline="-25000" dirty="0"/>
              <a:t>t</a:t>
            </a:r>
            <a:r>
              <a:rPr lang="en-US" dirty="0"/>
              <a:t>2   h</a:t>
            </a:r>
            <a:r>
              <a:rPr lang="en-US" baseline="-25000" dirty="0"/>
              <a:t>t</a:t>
            </a:r>
            <a:r>
              <a:rPr lang="en-US" dirty="0"/>
              <a:t>3</a:t>
            </a:r>
          </a:p>
        </p:txBody>
      </p:sp>
      <p:sp>
        <p:nvSpPr>
          <p:cNvPr id="43" name="TextBox 42"/>
          <p:cNvSpPr txBox="1"/>
          <p:nvPr/>
        </p:nvSpPr>
        <p:spPr>
          <a:xfrm>
            <a:off x="4442088" y="2639487"/>
            <a:ext cx="942887" cy="369332"/>
          </a:xfrm>
          <a:prstGeom prst="rect">
            <a:avLst/>
          </a:prstGeom>
          <a:noFill/>
        </p:spPr>
        <p:txBody>
          <a:bodyPr wrap="none" rtlCol="0">
            <a:spAutoFit/>
          </a:bodyPr>
          <a:lstStyle/>
          <a:p>
            <a:r>
              <a:rPr lang="en-US" dirty="0"/>
              <a:t>output1</a:t>
            </a:r>
          </a:p>
        </p:txBody>
      </p:sp>
      <p:sp>
        <p:nvSpPr>
          <p:cNvPr id="44" name="TextBox 43"/>
          <p:cNvSpPr txBox="1"/>
          <p:nvPr/>
        </p:nvSpPr>
        <p:spPr>
          <a:xfrm>
            <a:off x="5800912" y="2670464"/>
            <a:ext cx="942887" cy="369332"/>
          </a:xfrm>
          <a:prstGeom prst="rect">
            <a:avLst/>
          </a:prstGeom>
          <a:noFill/>
        </p:spPr>
        <p:txBody>
          <a:bodyPr wrap="none" rtlCol="0">
            <a:spAutoFit/>
          </a:bodyPr>
          <a:lstStyle/>
          <a:p>
            <a:r>
              <a:rPr lang="en-US" dirty="0"/>
              <a:t>output2</a:t>
            </a:r>
          </a:p>
        </p:txBody>
      </p:sp>
      <p:cxnSp>
        <p:nvCxnSpPr>
          <p:cNvPr id="48" name="Straight Arrow Connector 47"/>
          <p:cNvCxnSpPr/>
          <p:nvPr/>
        </p:nvCxnSpPr>
        <p:spPr>
          <a:xfrm flipV="1">
            <a:off x="5087897" y="5029200"/>
            <a:ext cx="0" cy="6047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5573253" y="5043684"/>
            <a:ext cx="5295" cy="5903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6011822" y="4953000"/>
            <a:ext cx="7978" cy="6809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5678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LSTM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0426" y="-7317"/>
            <a:ext cx="3505200" cy="27253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370600682"/>
              </p:ext>
            </p:extLst>
          </p:nvPr>
        </p:nvGraphicFramePr>
        <p:xfrm>
          <a:off x="84680" y="872141"/>
          <a:ext cx="5087937" cy="3402012"/>
        </p:xfrm>
        <a:graphic>
          <a:graphicData uri="http://schemas.openxmlformats.org/presentationml/2006/ole">
            <mc:AlternateContent xmlns:mc="http://schemas.openxmlformats.org/markup-compatibility/2006">
              <mc:Choice xmlns:v="urn:schemas-microsoft-com:vml" Requires="v">
                <p:oleObj spid="_x0000_s8226" name="Equation" r:id="rId5" imgW="4330440" imgH="2895480" progId="Equation.3">
                  <p:embed/>
                </p:oleObj>
              </mc:Choice>
              <mc:Fallback>
                <p:oleObj name="Equation" r:id="rId5" imgW="4330440" imgH="2895480" progId="Equation.3">
                  <p:embed/>
                  <p:pic>
                    <p:nvPicPr>
                      <p:cNvPr id="0" name=""/>
                      <p:cNvPicPr/>
                      <p:nvPr/>
                    </p:nvPicPr>
                    <p:blipFill>
                      <a:blip r:embed="rId6"/>
                      <a:stretch>
                        <a:fillRect/>
                      </a:stretch>
                    </p:blipFill>
                    <p:spPr>
                      <a:xfrm>
                        <a:off x="84680" y="872141"/>
                        <a:ext cx="5087937" cy="3402012"/>
                      </a:xfrm>
                      <a:prstGeom prst="rect">
                        <a:avLst/>
                      </a:prstGeom>
                      <a:ln>
                        <a:solidFill>
                          <a:schemeClr val="accent1"/>
                        </a:solidFill>
                      </a:ln>
                    </p:spPr>
                  </p:pic>
                </p:oleObj>
              </mc:Fallback>
            </mc:AlternateContent>
          </a:graphicData>
        </a:graphic>
      </p:graphicFrame>
      <p:sp>
        <p:nvSpPr>
          <p:cNvPr id="2" name="Title 1"/>
          <p:cNvSpPr>
            <a:spLocks noGrp="1"/>
          </p:cNvSpPr>
          <p:nvPr>
            <p:ph type="title"/>
          </p:nvPr>
        </p:nvSpPr>
        <p:spPr>
          <a:xfrm>
            <a:off x="0" y="-44548"/>
            <a:ext cx="8229600" cy="1143000"/>
          </a:xfrm>
        </p:spPr>
        <p:txBody>
          <a:bodyPr>
            <a:noAutofit/>
          </a:bodyPr>
          <a:lstStyle/>
          <a:p>
            <a:pPr algn="l"/>
            <a:r>
              <a:rPr lang="en-US" sz="2000" dirty="0"/>
              <a:t>Exercise 5: Implementation: One layer of 32 LSTM cells, </a:t>
            </a:r>
            <a:br>
              <a:rPr lang="en-US" sz="2000" dirty="0"/>
            </a:br>
            <a:r>
              <a:rPr lang="en-US" sz="2000" dirty="0"/>
              <a:t>m=32 LSTM cells, 2 inputs, 1 output</a:t>
            </a:r>
          </a:p>
        </p:txBody>
      </p:sp>
      <p:sp>
        <p:nvSpPr>
          <p:cNvPr id="4" name="Footer Placeholder 3"/>
          <p:cNvSpPr>
            <a:spLocks noGrp="1"/>
          </p:cNvSpPr>
          <p:nvPr>
            <p:ph type="ftr" sz="quarter" idx="11"/>
          </p:nvPr>
        </p:nvSpPr>
        <p:spPr>
          <a:xfrm>
            <a:off x="228600" y="6519608"/>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76</a:t>
            </a:fld>
            <a:endParaRPr lang="en-US"/>
          </a:p>
        </p:txBody>
      </p:sp>
      <p:sp>
        <p:nvSpPr>
          <p:cNvPr id="6" name="TextBox 5"/>
          <p:cNvSpPr txBox="1"/>
          <p:nvPr/>
        </p:nvSpPr>
        <p:spPr>
          <a:xfrm>
            <a:off x="5105400" y="2691814"/>
            <a:ext cx="3981067" cy="1661993"/>
          </a:xfrm>
          <a:prstGeom prst="rect">
            <a:avLst/>
          </a:prstGeom>
          <a:noFill/>
        </p:spPr>
        <p:txBody>
          <a:bodyPr wrap="square" rtlCol="0">
            <a:spAutoFit/>
          </a:bodyPr>
          <a:lstStyle/>
          <a:p>
            <a:r>
              <a:rPr lang="en-US" sz="1400" dirty="0">
                <a:hlinkClick r:id="rId7"/>
              </a:rPr>
              <a:t>P31-33 of </a:t>
            </a:r>
            <a:r>
              <a:rPr lang="en-US" sz="1400" dirty="0"/>
              <a:t>Neural Machine Translation and Sequence-to-sequence Models: A Tutorial by Graham </a:t>
            </a:r>
            <a:r>
              <a:rPr lang="en-US" sz="1400" dirty="0" err="1"/>
              <a:t>Neubig</a:t>
            </a:r>
            <a:r>
              <a:rPr lang="en-US" sz="1400" dirty="0"/>
              <a:t> </a:t>
            </a:r>
          </a:p>
          <a:p>
            <a:r>
              <a:rPr lang="en-US" sz="1400" dirty="0">
                <a:hlinkClick r:id="rId7"/>
              </a:rPr>
              <a:t>https://arxiv.org/pdf/1703.01619.pdf</a:t>
            </a:r>
            <a:endParaRPr lang="en-US" sz="1400" dirty="0"/>
          </a:p>
          <a:p>
            <a:endParaRPr lang="en-US" sz="1400" dirty="0">
              <a:hlinkClick r:id="rId8"/>
            </a:endParaRPr>
          </a:p>
          <a:p>
            <a:r>
              <a:rPr lang="en-US" sz="1400" dirty="0">
                <a:hlinkClick r:id="rId8"/>
              </a:rPr>
              <a:t>https://github.com/yandexdataschool/gumbel_lstm</a:t>
            </a:r>
            <a:endParaRPr lang="en-US" sz="1400" dirty="0"/>
          </a:p>
          <a:p>
            <a:endParaRPr lang="en-US" dirty="0"/>
          </a:p>
        </p:txBody>
      </p:sp>
      <p:sp>
        <p:nvSpPr>
          <p:cNvPr id="18" name="TextBox 17"/>
          <p:cNvSpPr txBox="1"/>
          <p:nvPr/>
        </p:nvSpPr>
        <p:spPr>
          <a:xfrm>
            <a:off x="3835787" y="4283695"/>
            <a:ext cx="5285386" cy="1384995"/>
          </a:xfrm>
          <a:prstGeom prst="rect">
            <a:avLst/>
          </a:prstGeom>
          <a:noFill/>
          <a:ln>
            <a:solidFill>
              <a:schemeClr val="accent1">
                <a:shade val="50000"/>
              </a:schemeClr>
            </a:solidFill>
          </a:ln>
        </p:spPr>
        <p:txBody>
          <a:bodyPr wrap="square" rtlCol="0">
            <a:spAutoFit/>
          </a:bodyPr>
          <a:lstStyle/>
          <a:p>
            <a:r>
              <a:rPr lang="en-US" sz="1400" dirty="0"/>
              <a:t>For this simple 8-binary number adder (2-bit input,1-bit output)</a:t>
            </a:r>
          </a:p>
          <a:p>
            <a:r>
              <a:rPr lang="en-US" sz="1400" dirty="0"/>
              <a:t>e.g. n=2, m=32, 1 output</a:t>
            </a:r>
          </a:p>
          <a:p>
            <a:r>
              <a:rPr lang="en-US" sz="1400" dirty="0"/>
              <a:t>Number of  weights for all 32 LSTM cells =4*32*(32+2) </a:t>
            </a:r>
          </a:p>
          <a:p>
            <a:r>
              <a:rPr lang="en-US" sz="1400" dirty="0"/>
              <a:t>Number of  weights to generate y from all h =32 (sigmoid is used here, “</a:t>
            </a:r>
            <a:r>
              <a:rPr lang="en-US" sz="1400" dirty="0" err="1"/>
              <a:t>W_out_para</a:t>
            </a:r>
            <a:r>
              <a:rPr lang="en-US" sz="1400" dirty="0"/>
              <a:t> “in the </a:t>
            </a:r>
            <a:r>
              <a:rPr lang="en-US" sz="1400" dirty="0" err="1"/>
              <a:t>matlab</a:t>
            </a:r>
            <a:r>
              <a:rPr lang="en-US" sz="1400" dirty="0"/>
              <a:t> </a:t>
            </a:r>
            <a:r>
              <a:rPr lang="en-US" sz="1400" dirty="0" err="1"/>
              <a:t>code:lstm_x_version.m</a:t>
            </a:r>
            <a:r>
              <a:rPr lang="en-US" sz="1400" dirty="0"/>
              <a:t>, around slide 84)</a:t>
            </a:r>
          </a:p>
          <a:p>
            <a:r>
              <a:rPr lang="en-US" sz="1400" dirty="0"/>
              <a:t>Total weights (add the above 2 results)  = 4*32*(32+2) +32 =4384.</a:t>
            </a:r>
          </a:p>
        </p:txBody>
      </p:sp>
      <p:sp>
        <p:nvSpPr>
          <p:cNvPr id="30" name="TextBox 29"/>
          <p:cNvSpPr txBox="1"/>
          <p:nvPr/>
        </p:nvSpPr>
        <p:spPr>
          <a:xfrm>
            <a:off x="5517413" y="4677"/>
            <a:ext cx="1240340" cy="369332"/>
          </a:xfrm>
          <a:prstGeom prst="rect">
            <a:avLst/>
          </a:prstGeom>
          <a:noFill/>
        </p:spPr>
        <p:txBody>
          <a:bodyPr wrap="none" rtlCol="0">
            <a:spAutoFit/>
          </a:bodyPr>
          <a:lstStyle/>
          <a:p>
            <a:r>
              <a:rPr lang="en-US" dirty="0">
                <a:solidFill>
                  <a:srgbClr val="FF0000"/>
                </a:solidFill>
              </a:rPr>
              <a:t>Forget gate</a:t>
            </a:r>
          </a:p>
        </p:txBody>
      </p:sp>
      <p:sp>
        <p:nvSpPr>
          <p:cNvPr id="31" name="TextBox 30"/>
          <p:cNvSpPr txBox="1"/>
          <p:nvPr/>
        </p:nvSpPr>
        <p:spPr>
          <a:xfrm>
            <a:off x="6137583" y="2237649"/>
            <a:ext cx="1135952" cy="369332"/>
          </a:xfrm>
          <a:prstGeom prst="rect">
            <a:avLst/>
          </a:prstGeom>
          <a:noFill/>
        </p:spPr>
        <p:txBody>
          <a:bodyPr wrap="none" rtlCol="0">
            <a:spAutoFit/>
          </a:bodyPr>
          <a:lstStyle/>
          <a:p>
            <a:r>
              <a:rPr lang="en-US" dirty="0">
                <a:solidFill>
                  <a:srgbClr val="FF0000"/>
                </a:solidFill>
              </a:rPr>
              <a:t>input gate</a:t>
            </a:r>
          </a:p>
        </p:txBody>
      </p:sp>
      <p:sp>
        <p:nvSpPr>
          <p:cNvPr id="32" name="TextBox 31"/>
          <p:cNvSpPr txBox="1"/>
          <p:nvPr/>
        </p:nvSpPr>
        <p:spPr>
          <a:xfrm>
            <a:off x="7543800" y="2233184"/>
            <a:ext cx="1281826" cy="369332"/>
          </a:xfrm>
          <a:prstGeom prst="rect">
            <a:avLst/>
          </a:prstGeom>
          <a:noFill/>
        </p:spPr>
        <p:txBody>
          <a:bodyPr wrap="none" rtlCol="0">
            <a:spAutoFit/>
          </a:bodyPr>
          <a:lstStyle/>
          <a:p>
            <a:r>
              <a:rPr lang="en-US" dirty="0">
                <a:solidFill>
                  <a:srgbClr val="FF0000"/>
                </a:solidFill>
              </a:rPr>
              <a:t>output gate</a:t>
            </a:r>
          </a:p>
        </p:txBody>
      </p:sp>
      <p:cxnSp>
        <p:nvCxnSpPr>
          <p:cNvPr id="33" name="Straight Arrow Connector 32"/>
          <p:cNvCxnSpPr/>
          <p:nvPr/>
        </p:nvCxnSpPr>
        <p:spPr>
          <a:xfrm>
            <a:off x="5715000" y="261199"/>
            <a:ext cx="152400" cy="1147132"/>
          </a:xfrm>
          <a:prstGeom prst="straightConnector1">
            <a:avLst/>
          </a:prstGeom>
          <a:ln>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7599623" y="1537113"/>
            <a:ext cx="183713" cy="824853"/>
          </a:xfrm>
          <a:prstGeom prst="straightConnector1">
            <a:avLst/>
          </a:prstGeom>
          <a:ln>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6553200" y="1408331"/>
            <a:ext cx="0" cy="829318"/>
          </a:xfrm>
          <a:prstGeom prst="straightConnector1">
            <a:avLst/>
          </a:prstGeom>
          <a:ln>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717282" y="4677"/>
            <a:ext cx="1813510" cy="369332"/>
          </a:xfrm>
          <a:prstGeom prst="rect">
            <a:avLst/>
          </a:prstGeom>
          <a:noFill/>
        </p:spPr>
        <p:txBody>
          <a:bodyPr wrap="none" rtlCol="0">
            <a:spAutoFit/>
          </a:bodyPr>
          <a:lstStyle/>
          <a:p>
            <a:r>
              <a:rPr lang="en-US" dirty="0">
                <a:solidFill>
                  <a:srgbClr val="FF0000"/>
                </a:solidFill>
              </a:rPr>
              <a:t>Update u (or ~C</a:t>
            </a:r>
            <a:r>
              <a:rPr lang="en-US" baseline="-25000" dirty="0">
                <a:solidFill>
                  <a:srgbClr val="FF0000"/>
                </a:solidFill>
              </a:rPr>
              <a:t>t</a:t>
            </a:r>
            <a:r>
              <a:rPr lang="en-US" dirty="0">
                <a:solidFill>
                  <a:srgbClr val="FF0000"/>
                </a:solidFill>
              </a:rPr>
              <a:t>)</a:t>
            </a:r>
          </a:p>
        </p:txBody>
      </p:sp>
      <p:cxnSp>
        <p:nvCxnSpPr>
          <p:cNvPr id="37" name="Straight Arrow Connector 36"/>
          <p:cNvCxnSpPr/>
          <p:nvPr/>
        </p:nvCxnSpPr>
        <p:spPr>
          <a:xfrm>
            <a:off x="7122334" y="261199"/>
            <a:ext cx="0" cy="1172259"/>
          </a:xfrm>
          <a:prstGeom prst="straightConnector1">
            <a:avLst/>
          </a:prstGeom>
          <a:ln>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266247" y="1064126"/>
            <a:ext cx="357790" cy="369332"/>
          </a:xfrm>
          <a:prstGeom prst="rect">
            <a:avLst/>
          </a:prstGeom>
          <a:noFill/>
        </p:spPr>
        <p:txBody>
          <a:bodyPr wrap="none" rtlCol="0">
            <a:spAutoFit/>
          </a:bodyPr>
          <a:lstStyle/>
          <a:p>
            <a:r>
              <a:rPr lang="en-US" i="1" dirty="0" err="1"/>
              <a:t>o</a:t>
            </a:r>
            <a:r>
              <a:rPr lang="en-US" i="1" baseline="-25000" dirty="0" err="1"/>
              <a:t>t</a:t>
            </a:r>
            <a:endParaRPr lang="en-US" i="1" baseline="-25000" dirty="0"/>
          </a:p>
        </p:txBody>
      </p:sp>
      <p:sp>
        <p:nvSpPr>
          <p:cNvPr id="8" name="TextBox 7"/>
          <p:cNvSpPr txBox="1"/>
          <p:nvPr/>
        </p:nvSpPr>
        <p:spPr>
          <a:xfrm>
            <a:off x="6969465" y="1352447"/>
            <a:ext cx="357790" cy="369332"/>
          </a:xfrm>
          <a:prstGeom prst="rect">
            <a:avLst/>
          </a:prstGeom>
          <a:noFill/>
        </p:spPr>
        <p:txBody>
          <a:bodyPr wrap="none" rtlCol="0">
            <a:spAutoFit/>
          </a:bodyPr>
          <a:lstStyle/>
          <a:p>
            <a:r>
              <a:rPr lang="en-US" i="1" dirty="0" err="1"/>
              <a:t>u</a:t>
            </a:r>
            <a:r>
              <a:rPr lang="en-US" i="1" baseline="-25000" dirty="0" err="1"/>
              <a:t>t</a:t>
            </a:r>
            <a:endParaRPr lang="en-US" i="1" baseline="-25000" dirty="0"/>
          </a:p>
        </p:txBody>
      </p:sp>
      <p:sp>
        <p:nvSpPr>
          <p:cNvPr id="10" name="TextBox 9"/>
          <p:cNvSpPr txBox="1"/>
          <p:nvPr/>
        </p:nvSpPr>
        <p:spPr>
          <a:xfrm>
            <a:off x="6334049" y="1064126"/>
            <a:ext cx="288862" cy="369332"/>
          </a:xfrm>
          <a:prstGeom prst="rect">
            <a:avLst/>
          </a:prstGeom>
          <a:noFill/>
        </p:spPr>
        <p:txBody>
          <a:bodyPr wrap="none" rtlCol="0">
            <a:spAutoFit/>
          </a:bodyPr>
          <a:lstStyle/>
          <a:p>
            <a:r>
              <a:rPr lang="en-US" i="1" dirty="0"/>
              <a:t>i</a:t>
            </a:r>
            <a:r>
              <a:rPr lang="en-US" i="1" baseline="-25000" dirty="0"/>
              <a:t>t</a:t>
            </a:r>
          </a:p>
        </p:txBody>
      </p:sp>
      <p:sp>
        <p:nvSpPr>
          <p:cNvPr id="23" name="TextBox 22"/>
          <p:cNvSpPr txBox="1"/>
          <p:nvPr/>
        </p:nvSpPr>
        <p:spPr>
          <a:xfrm>
            <a:off x="5770532" y="1248792"/>
            <a:ext cx="306494" cy="369332"/>
          </a:xfrm>
          <a:prstGeom prst="rect">
            <a:avLst/>
          </a:prstGeom>
          <a:noFill/>
        </p:spPr>
        <p:txBody>
          <a:bodyPr wrap="none" rtlCol="0">
            <a:spAutoFit/>
          </a:bodyPr>
          <a:lstStyle/>
          <a:p>
            <a:r>
              <a:rPr lang="en-US" i="1" dirty="0" err="1"/>
              <a:t>f</a:t>
            </a:r>
            <a:r>
              <a:rPr lang="en-US" i="1" baseline="-25000" dirty="0" err="1"/>
              <a:t>t</a:t>
            </a:r>
            <a:endParaRPr lang="en-US" i="1" baseline="-25000" dirty="0"/>
          </a:p>
        </p:txBody>
      </p:sp>
      <p:sp>
        <p:nvSpPr>
          <p:cNvPr id="11" name="TextBox 10"/>
          <p:cNvSpPr txBox="1"/>
          <p:nvPr/>
        </p:nvSpPr>
        <p:spPr>
          <a:xfrm>
            <a:off x="8686800" y="685800"/>
            <a:ext cx="356188" cy="369332"/>
          </a:xfrm>
          <a:prstGeom prst="rect">
            <a:avLst/>
          </a:prstGeom>
          <a:noFill/>
        </p:spPr>
        <p:txBody>
          <a:bodyPr wrap="none" rtlCol="0">
            <a:spAutoFit/>
          </a:bodyPr>
          <a:lstStyle/>
          <a:p>
            <a:r>
              <a:rPr lang="en-US" i="1" dirty="0"/>
              <a:t>C</a:t>
            </a:r>
            <a:r>
              <a:rPr lang="en-US" i="1" baseline="-25000" dirty="0"/>
              <a:t>t</a:t>
            </a:r>
          </a:p>
        </p:txBody>
      </p:sp>
      <p:sp>
        <p:nvSpPr>
          <p:cNvPr id="25" name="TextBox 24"/>
          <p:cNvSpPr txBox="1"/>
          <p:nvPr/>
        </p:nvSpPr>
        <p:spPr>
          <a:xfrm>
            <a:off x="5296012" y="726299"/>
            <a:ext cx="481222" cy="369332"/>
          </a:xfrm>
          <a:prstGeom prst="rect">
            <a:avLst/>
          </a:prstGeom>
          <a:noFill/>
        </p:spPr>
        <p:txBody>
          <a:bodyPr wrap="none" rtlCol="0">
            <a:spAutoFit/>
          </a:bodyPr>
          <a:lstStyle/>
          <a:p>
            <a:r>
              <a:rPr lang="en-US" i="1" dirty="0"/>
              <a:t>C</a:t>
            </a:r>
            <a:r>
              <a:rPr lang="en-US" i="1" baseline="-25000" dirty="0"/>
              <a:t>t-1</a:t>
            </a:r>
          </a:p>
        </p:txBody>
      </p:sp>
      <p:sp>
        <p:nvSpPr>
          <p:cNvPr id="26" name="TextBox 25"/>
          <p:cNvSpPr txBox="1"/>
          <p:nvPr/>
        </p:nvSpPr>
        <p:spPr>
          <a:xfrm>
            <a:off x="8647532" y="1748581"/>
            <a:ext cx="352341" cy="369332"/>
          </a:xfrm>
          <a:prstGeom prst="rect">
            <a:avLst/>
          </a:prstGeom>
          <a:noFill/>
        </p:spPr>
        <p:txBody>
          <a:bodyPr wrap="none" rtlCol="0">
            <a:spAutoFit/>
          </a:bodyPr>
          <a:lstStyle/>
          <a:p>
            <a:r>
              <a:rPr lang="en-US" i="1" dirty="0" err="1"/>
              <a:t>h</a:t>
            </a:r>
            <a:r>
              <a:rPr lang="en-US" i="1" baseline="-25000" dirty="0" err="1"/>
              <a:t>t</a:t>
            </a:r>
            <a:endParaRPr lang="en-US" i="1" baseline="-25000" dirty="0"/>
          </a:p>
        </p:txBody>
      </p:sp>
      <p:sp>
        <p:nvSpPr>
          <p:cNvPr id="27" name="TextBox 26"/>
          <p:cNvSpPr txBox="1"/>
          <p:nvPr/>
        </p:nvSpPr>
        <p:spPr>
          <a:xfrm>
            <a:off x="5369904" y="1976415"/>
            <a:ext cx="477375" cy="369332"/>
          </a:xfrm>
          <a:prstGeom prst="rect">
            <a:avLst/>
          </a:prstGeom>
          <a:noFill/>
        </p:spPr>
        <p:txBody>
          <a:bodyPr wrap="none" rtlCol="0">
            <a:spAutoFit/>
          </a:bodyPr>
          <a:lstStyle/>
          <a:p>
            <a:r>
              <a:rPr lang="en-US" i="1" dirty="0"/>
              <a:t>h</a:t>
            </a:r>
            <a:r>
              <a:rPr lang="en-US" i="1" baseline="-25000" dirty="0"/>
              <a:t>t-1</a:t>
            </a:r>
          </a:p>
        </p:txBody>
      </p:sp>
      <p:sp>
        <p:nvSpPr>
          <p:cNvPr id="28" name="TextBox 27"/>
          <p:cNvSpPr txBox="1"/>
          <p:nvPr/>
        </p:nvSpPr>
        <p:spPr>
          <a:xfrm>
            <a:off x="5686888" y="2346206"/>
            <a:ext cx="336054" cy="369332"/>
          </a:xfrm>
          <a:prstGeom prst="rect">
            <a:avLst/>
          </a:prstGeom>
          <a:noFill/>
        </p:spPr>
        <p:txBody>
          <a:bodyPr wrap="none" rtlCol="0">
            <a:spAutoFit/>
          </a:bodyPr>
          <a:lstStyle/>
          <a:p>
            <a:r>
              <a:rPr lang="en-US" i="1" dirty="0" err="1"/>
              <a:t>x</a:t>
            </a:r>
            <a:r>
              <a:rPr lang="en-US" i="1" baseline="-25000" dirty="0" err="1"/>
              <a:t>t</a:t>
            </a:r>
            <a:endParaRPr lang="en-US" i="1" baseline="-25000" dirty="0"/>
          </a:p>
        </p:txBody>
      </p:sp>
      <p:cxnSp>
        <p:nvCxnSpPr>
          <p:cNvPr id="13" name="Straight Arrow Connector 12"/>
          <p:cNvCxnSpPr/>
          <p:nvPr/>
        </p:nvCxnSpPr>
        <p:spPr>
          <a:xfrm flipH="1" flipV="1">
            <a:off x="5881495" y="2117913"/>
            <a:ext cx="14094" cy="2282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203715" y="946804"/>
            <a:ext cx="173542"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848600" y="1676051"/>
            <a:ext cx="0" cy="244593"/>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505338" y="927422"/>
            <a:ext cx="173542"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517413" y="1949539"/>
            <a:ext cx="273787"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933237" y="5702640"/>
            <a:ext cx="4377079" cy="984885"/>
          </a:xfrm>
          <a:prstGeom prst="rect">
            <a:avLst/>
          </a:prstGeom>
          <a:noFill/>
          <a:ln>
            <a:solidFill>
              <a:schemeClr val="accent1">
                <a:shade val="50000"/>
              </a:schemeClr>
            </a:solidFill>
          </a:ln>
        </p:spPr>
        <p:txBody>
          <a:bodyPr wrap="square" rtlCol="0">
            <a:spAutoFit/>
          </a:bodyPr>
          <a:lstStyle/>
          <a:p>
            <a:r>
              <a:rPr lang="en-US" sz="1400" dirty="0"/>
              <a:t>Exercise: If  n=256 inputs, m=4096 LSTM cells , 4 outputs (y=4), find weights and biases of the whole network.</a:t>
            </a:r>
          </a:p>
          <a:p>
            <a:r>
              <a:rPr lang="en-US" sz="1400" dirty="0">
                <a:solidFill>
                  <a:srgbClr val="FF0000"/>
                </a:solidFill>
              </a:rPr>
              <a:t>Number of  weights =</a:t>
            </a:r>
            <a:r>
              <a:rPr lang="en-US" sz="1600" dirty="0">
                <a:solidFill>
                  <a:srgbClr val="FF0000"/>
                </a:solidFill>
              </a:rPr>
              <a:t>_____________?</a:t>
            </a:r>
          </a:p>
          <a:p>
            <a:r>
              <a:rPr lang="en-US" sz="1400" dirty="0">
                <a:solidFill>
                  <a:srgbClr val="FF0000"/>
                </a:solidFill>
              </a:rPr>
              <a:t>Number of  biases =_______________?</a:t>
            </a:r>
          </a:p>
        </p:txBody>
      </p:sp>
      <p:sp>
        <p:nvSpPr>
          <p:cNvPr id="12" name="TextBox 11"/>
          <p:cNvSpPr txBox="1"/>
          <p:nvPr/>
        </p:nvSpPr>
        <p:spPr>
          <a:xfrm>
            <a:off x="3188699" y="6627168"/>
            <a:ext cx="5897768" cy="230832"/>
          </a:xfrm>
          <a:prstGeom prst="rect">
            <a:avLst/>
          </a:prstGeom>
          <a:noFill/>
        </p:spPr>
        <p:txBody>
          <a:bodyPr wrap="none" rtlCol="0">
            <a:spAutoFit/>
          </a:bodyPr>
          <a:lstStyle/>
          <a:p>
            <a:r>
              <a:rPr lang="en-US" sz="900" dirty="0"/>
              <a:t>http://www.4answered.com/questions/view/2450e23/How-to-calculate-the-number-of-parameters-of-an-LSTM-network</a:t>
            </a:r>
          </a:p>
        </p:txBody>
      </p:sp>
      <p:graphicFrame>
        <p:nvGraphicFramePr>
          <p:cNvPr id="41" name="Object 40"/>
          <p:cNvGraphicFramePr>
            <a:graphicFrameLocks noGrp="1" noChangeAspect="1"/>
          </p:cNvGraphicFramePr>
          <p:nvPr>
            <p:extLst>
              <p:ext uri="{D42A27DB-BD31-4B8C-83A1-F6EECF244321}">
                <p14:modId xmlns:p14="http://schemas.microsoft.com/office/powerpoint/2010/main" val="3178370395"/>
              </p:ext>
            </p:extLst>
          </p:nvPr>
        </p:nvGraphicFramePr>
        <p:xfrm>
          <a:off x="84680" y="4430024"/>
          <a:ext cx="3643313" cy="1881188"/>
        </p:xfrm>
        <a:graphic>
          <a:graphicData uri="http://schemas.openxmlformats.org/presentationml/2006/ole">
            <mc:AlternateContent xmlns:mc="http://schemas.openxmlformats.org/markup-compatibility/2006">
              <mc:Choice xmlns:v="urn:schemas-microsoft-com:vml" Requires="v">
                <p:oleObj spid="_x0000_s8227" name="Equation" r:id="rId9" imgW="3213000" imgH="1663560" progId="Equation.3">
                  <p:embed/>
                </p:oleObj>
              </mc:Choice>
              <mc:Fallback>
                <p:oleObj name="Equation" r:id="rId9" imgW="3213000" imgH="1663560" progId="Equation.3">
                  <p:embed/>
                  <p:pic>
                    <p:nvPicPr>
                      <p:cNvPr id="0" name=""/>
                      <p:cNvPicPr>
                        <a:picLocks noGrp="1" noChangeAspect="1" noChangeArrowheads="1"/>
                      </p:cNvPicPr>
                      <p:nvPr/>
                    </p:nvPicPr>
                    <p:blipFill>
                      <a:blip r:embed="rId10"/>
                      <a:srcRect/>
                      <a:stretch>
                        <a:fillRect/>
                      </a:stretch>
                    </p:blipFill>
                    <p:spPr bwMode="auto">
                      <a:xfrm>
                        <a:off x="84680" y="4430024"/>
                        <a:ext cx="3643313" cy="1881188"/>
                      </a:xfrm>
                      <a:prstGeom prst="rect">
                        <a:avLst/>
                      </a:prstGeom>
                      <a:noFill/>
                      <a:ln>
                        <a:noFill/>
                      </a:ln>
                    </p:spPr>
                  </p:pic>
                </p:oleObj>
              </mc:Fallback>
            </mc:AlternateContent>
          </a:graphicData>
        </a:graphic>
      </p:graphicFrame>
      <p:sp>
        <p:nvSpPr>
          <p:cNvPr id="42" name="TextBox 41"/>
          <p:cNvSpPr txBox="1"/>
          <p:nvPr/>
        </p:nvSpPr>
        <p:spPr>
          <a:xfrm>
            <a:off x="5803864" y="566533"/>
            <a:ext cx="1402948" cy="369332"/>
          </a:xfrm>
          <a:prstGeom prst="rect">
            <a:avLst/>
          </a:prstGeom>
          <a:noFill/>
        </p:spPr>
        <p:txBody>
          <a:bodyPr wrap="none" rtlCol="0">
            <a:spAutoFit/>
          </a:bodyPr>
          <a:lstStyle/>
          <a:p>
            <a:r>
              <a:rPr lang="en-US" dirty="0"/>
              <a:t>AN LSTM cell</a:t>
            </a:r>
          </a:p>
        </p:txBody>
      </p:sp>
    </p:spTree>
    <p:extLst>
      <p:ext uri="{BB962C8B-B14F-4D97-AF65-F5344CB8AC3E}">
        <p14:creationId xmlns:p14="http://schemas.microsoft.com/office/powerpoint/2010/main" val="3093306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LSTM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0426" y="-7317"/>
            <a:ext cx="3505200" cy="27253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179281948"/>
              </p:ext>
            </p:extLst>
          </p:nvPr>
        </p:nvGraphicFramePr>
        <p:xfrm>
          <a:off x="117848" y="813683"/>
          <a:ext cx="5087937" cy="3402012"/>
        </p:xfrm>
        <a:graphic>
          <a:graphicData uri="http://schemas.openxmlformats.org/presentationml/2006/ole">
            <mc:AlternateContent xmlns:mc="http://schemas.openxmlformats.org/markup-compatibility/2006">
              <mc:Choice xmlns:v="urn:schemas-microsoft-com:vml" Requires="v">
                <p:oleObj spid="_x0000_s9250" name="Equation" r:id="rId5" imgW="4330440" imgH="2895480" progId="Equation.3">
                  <p:embed/>
                </p:oleObj>
              </mc:Choice>
              <mc:Fallback>
                <p:oleObj name="Equation" r:id="rId5" imgW="4330440" imgH="2895480" progId="Equation.3">
                  <p:embed/>
                  <p:pic>
                    <p:nvPicPr>
                      <p:cNvPr id="0" name=""/>
                      <p:cNvPicPr/>
                      <p:nvPr/>
                    </p:nvPicPr>
                    <p:blipFill>
                      <a:blip r:embed="rId6"/>
                      <a:stretch>
                        <a:fillRect/>
                      </a:stretch>
                    </p:blipFill>
                    <p:spPr>
                      <a:xfrm>
                        <a:off x="117848" y="813683"/>
                        <a:ext cx="5087937" cy="3402012"/>
                      </a:xfrm>
                      <a:prstGeom prst="rect">
                        <a:avLst/>
                      </a:prstGeom>
                      <a:ln>
                        <a:solidFill>
                          <a:schemeClr val="accent1"/>
                        </a:solidFill>
                      </a:ln>
                    </p:spPr>
                  </p:pic>
                </p:oleObj>
              </mc:Fallback>
            </mc:AlternateContent>
          </a:graphicData>
        </a:graphic>
      </p:graphicFrame>
      <p:sp>
        <p:nvSpPr>
          <p:cNvPr id="2" name="Title 1"/>
          <p:cNvSpPr>
            <a:spLocks noGrp="1"/>
          </p:cNvSpPr>
          <p:nvPr>
            <p:ph type="title"/>
          </p:nvPr>
        </p:nvSpPr>
        <p:spPr>
          <a:xfrm>
            <a:off x="381000" y="-30203"/>
            <a:ext cx="8229600" cy="1143000"/>
          </a:xfrm>
        </p:spPr>
        <p:txBody>
          <a:bodyPr>
            <a:noAutofit/>
          </a:bodyPr>
          <a:lstStyle/>
          <a:p>
            <a:pPr algn="l"/>
            <a:r>
              <a:rPr lang="en-US" sz="2000" dirty="0" err="1">
                <a:solidFill>
                  <a:srgbClr val="FF0000"/>
                </a:solidFill>
              </a:rPr>
              <a:t>ANSWER:Exercise</a:t>
            </a:r>
            <a:r>
              <a:rPr lang="en-US" sz="2000" dirty="0">
                <a:solidFill>
                  <a:srgbClr val="FF0000"/>
                </a:solidFill>
              </a:rPr>
              <a:t> 5</a:t>
            </a:r>
            <a:r>
              <a:rPr lang="en-US" sz="2000" dirty="0"/>
              <a:t>: Implementation: One layer of 32 LSTM cells, </a:t>
            </a:r>
            <a:br>
              <a:rPr lang="en-US" sz="2000" dirty="0"/>
            </a:br>
            <a:r>
              <a:rPr lang="en-US" sz="2000" dirty="0"/>
              <a:t>m=32 LSTM cells, 2 inputs, 1 output</a:t>
            </a:r>
          </a:p>
        </p:txBody>
      </p:sp>
      <p:sp>
        <p:nvSpPr>
          <p:cNvPr id="4" name="Footer Placeholder 3"/>
          <p:cNvSpPr>
            <a:spLocks noGrp="1"/>
          </p:cNvSpPr>
          <p:nvPr>
            <p:ph type="ftr" sz="quarter" idx="11"/>
          </p:nvPr>
        </p:nvSpPr>
        <p:spPr>
          <a:xfrm>
            <a:off x="228600" y="6519608"/>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77</a:t>
            </a:fld>
            <a:endParaRPr lang="en-US"/>
          </a:p>
        </p:txBody>
      </p:sp>
      <p:sp>
        <p:nvSpPr>
          <p:cNvPr id="6" name="TextBox 5"/>
          <p:cNvSpPr txBox="1"/>
          <p:nvPr/>
        </p:nvSpPr>
        <p:spPr>
          <a:xfrm>
            <a:off x="5181600" y="2718047"/>
            <a:ext cx="3986813" cy="1600438"/>
          </a:xfrm>
          <a:prstGeom prst="rect">
            <a:avLst/>
          </a:prstGeom>
          <a:noFill/>
        </p:spPr>
        <p:txBody>
          <a:bodyPr wrap="square" rtlCol="0">
            <a:spAutoFit/>
          </a:bodyPr>
          <a:lstStyle/>
          <a:p>
            <a:r>
              <a:rPr lang="en-US" sz="1400" dirty="0">
                <a:hlinkClick r:id="rId7"/>
              </a:rPr>
              <a:t>P31-33 of </a:t>
            </a:r>
            <a:r>
              <a:rPr lang="en-US" sz="1400" dirty="0"/>
              <a:t>Neural Machine Translation and Sequence-to-sequence Models: A Tutorial by Graham </a:t>
            </a:r>
            <a:r>
              <a:rPr lang="en-US" sz="1400" dirty="0" err="1"/>
              <a:t>Neubig</a:t>
            </a:r>
            <a:r>
              <a:rPr lang="en-US" sz="1400" dirty="0"/>
              <a:t> </a:t>
            </a:r>
          </a:p>
          <a:p>
            <a:r>
              <a:rPr lang="en-US" sz="1400" dirty="0">
                <a:hlinkClick r:id="rId7"/>
              </a:rPr>
              <a:t>https://arxiv.org/pdf/1703.01619.pdf</a:t>
            </a:r>
            <a:endParaRPr lang="en-US" sz="1400" dirty="0"/>
          </a:p>
          <a:p>
            <a:endParaRPr lang="en-US" sz="1400" dirty="0">
              <a:hlinkClick r:id="" action="ppaction://noaction"/>
            </a:endParaRPr>
          </a:p>
          <a:p>
            <a:r>
              <a:rPr lang="en-US" sz="1400" dirty="0">
                <a:hlinkClick r:id="" action="ppaction://noaction"/>
              </a:rPr>
              <a:t>https</a:t>
            </a:r>
            <a:r>
              <a:rPr lang="en-US" sz="1400" dirty="0">
                <a:hlinkClick r:id="rId8"/>
              </a:rPr>
              <a:t>://github.com/yandexdataschool/gumbel_lstm</a:t>
            </a:r>
            <a:endParaRPr lang="en-US" sz="1400" dirty="0"/>
          </a:p>
          <a:p>
            <a:endParaRPr lang="en-US" sz="1400" dirty="0"/>
          </a:p>
        </p:txBody>
      </p:sp>
      <p:graphicFrame>
        <p:nvGraphicFramePr>
          <p:cNvPr id="9" name="Object 8"/>
          <p:cNvGraphicFramePr>
            <a:graphicFrameLocks noGrp="1" noChangeAspect="1"/>
          </p:cNvGraphicFramePr>
          <p:nvPr>
            <p:extLst>
              <p:ext uri="{D42A27DB-BD31-4B8C-83A1-F6EECF244321}">
                <p14:modId xmlns:p14="http://schemas.microsoft.com/office/powerpoint/2010/main" val="3507749313"/>
              </p:ext>
            </p:extLst>
          </p:nvPr>
        </p:nvGraphicFramePr>
        <p:xfrm>
          <a:off x="182537" y="4512032"/>
          <a:ext cx="3686175" cy="1881187"/>
        </p:xfrm>
        <a:graphic>
          <a:graphicData uri="http://schemas.openxmlformats.org/presentationml/2006/ole">
            <mc:AlternateContent xmlns:mc="http://schemas.openxmlformats.org/markup-compatibility/2006">
              <mc:Choice xmlns:v="urn:schemas-microsoft-com:vml" Requires="v">
                <p:oleObj spid="_x0000_s9251" name="Equation" r:id="rId9" imgW="3251160" imgH="1663560" progId="Equation.3">
                  <p:embed/>
                </p:oleObj>
              </mc:Choice>
              <mc:Fallback>
                <p:oleObj name="Equation" r:id="rId9" imgW="3251160" imgH="1663560" progId="Equation.3">
                  <p:embed/>
                  <p:pic>
                    <p:nvPicPr>
                      <p:cNvPr id="0" name=""/>
                      <p:cNvPicPr>
                        <a:picLocks noGrp="1" noChangeAspect="1" noChangeArrowheads="1"/>
                      </p:cNvPicPr>
                      <p:nvPr/>
                    </p:nvPicPr>
                    <p:blipFill>
                      <a:blip r:embed="rId10"/>
                      <a:srcRect/>
                      <a:stretch>
                        <a:fillRect/>
                      </a:stretch>
                    </p:blipFill>
                    <p:spPr bwMode="auto">
                      <a:xfrm>
                        <a:off x="182537" y="4512032"/>
                        <a:ext cx="3686175" cy="1881187"/>
                      </a:xfrm>
                      <a:prstGeom prst="rect">
                        <a:avLst/>
                      </a:prstGeom>
                      <a:noFill/>
                      <a:ln>
                        <a:noFill/>
                      </a:ln>
                    </p:spPr>
                  </p:pic>
                </p:oleObj>
              </mc:Fallback>
            </mc:AlternateContent>
          </a:graphicData>
        </a:graphic>
      </p:graphicFrame>
      <p:sp>
        <p:nvSpPr>
          <p:cNvPr id="18" name="TextBox 17"/>
          <p:cNvSpPr txBox="1"/>
          <p:nvPr/>
        </p:nvSpPr>
        <p:spPr>
          <a:xfrm>
            <a:off x="3825221" y="4242570"/>
            <a:ext cx="5306517" cy="1384995"/>
          </a:xfrm>
          <a:prstGeom prst="rect">
            <a:avLst/>
          </a:prstGeom>
          <a:noFill/>
          <a:ln>
            <a:solidFill>
              <a:schemeClr val="accent1">
                <a:shade val="50000"/>
              </a:schemeClr>
            </a:solidFill>
          </a:ln>
        </p:spPr>
        <p:txBody>
          <a:bodyPr wrap="square" rtlCol="0">
            <a:spAutoFit/>
          </a:bodyPr>
          <a:lstStyle/>
          <a:p>
            <a:r>
              <a:rPr lang="en-US" sz="1400" dirty="0"/>
              <a:t>For this simple 8-binary number adder (2-bit input,1-bit output)</a:t>
            </a:r>
          </a:p>
          <a:p>
            <a:r>
              <a:rPr lang="en-US" sz="1400" dirty="0"/>
              <a:t>e.g. n=2, m=32, 1 output</a:t>
            </a:r>
          </a:p>
          <a:p>
            <a:r>
              <a:rPr lang="en-US" sz="1400" dirty="0"/>
              <a:t>Number of  weights for all 32 LSTM cells =4*32*(32+2) </a:t>
            </a:r>
          </a:p>
          <a:p>
            <a:r>
              <a:rPr lang="en-US" sz="1400" dirty="0"/>
              <a:t>Number of  weights to generate y from all h =32 (sigmoid is used here, “</a:t>
            </a:r>
            <a:r>
              <a:rPr lang="en-US" sz="1400" dirty="0" err="1"/>
              <a:t>W_out_para</a:t>
            </a:r>
            <a:r>
              <a:rPr lang="en-US" sz="1400" dirty="0"/>
              <a:t> “in the </a:t>
            </a:r>
            <a:r>
              <a:rPr lang="en-US" sz="1400" dirty="0" err="1"/>
              <a:t>matlab</a:t>
            </a:r>
            <a:r>
              <a:rPr lang="en-US" sz="1400" dirty="0"/>
              <a:t> </a:t>
            </a:r>
            <a:r>
              <a:rPr lang="en-US" sz="1400" dirty="0" err="1"/>
              <a:t>code:lstm_x_version.m</a:t>
            </a:r>
            <a:r>
              <a:rPr lang="en-US" sz="1400" dirty="0"/>
              <a:t>, around slide 84)</a:t>
            </a:r>
          </a:p>
          <a:p>
            <a:r>
              <a:rPr lang="en-US" sz="1400" dirty="0"/>
              <a:t>Total weights (add the above 2 results)  = 4*32*(32+2) +32 =4384.</a:t>
            </a:r>
          </a:p>
        </p:txBody>
      </p:sp>
      <p:sp>
        <p:nvSpPr>
          <p:cNvPr id="30" name="TextBox 29"/>
          <p:cNvSpPr txBox="1"/>
          <p:nvPr/>
        </p:nvSpPr>
        <p:spPr>
          <a:xfrm>
            <a:off x="5517413" y="4677"/>
            <a:ext cx="1240340" cy="369332"/>
          </a:xfrm>
          <a:prstGeom prst="rect">
            <a:avLst/>
          </a:prstGeom>
          <a:noFill/>
        </p:spPr>
        <p:txBody>
          <a:bodyPr wrap="none" rtlCol="0">
            <a:spAutoFit/>
          </a:bodyPr>
          <a:lstStyle/>
          <a:p>
            <a:r>
              <a:rPr lang="en-US" dirty="0">
                <a:solidFill>
                  <a:srgbClr val="FF0000"/>
                </a:solidFill>
              </a:rPr>
              <a:t>Forget gate</a:t>
            </a:r>
          </a:p>
        </p:txBody>
      </p:sp>
      <p:sp>
        <p:nvSpPr>
          <p:cNvPr id="31" name="TextBox 30"/>
          <p:cNvSpPr txBox="1"/>
          <p:nvPr/>
        </p:nvSpPr>
        <p:spPr>
          <a:xfrm>
            <a:off x="6137583" y="2237649"/>
            <a:ext cx="1135952" cy="369332"/>
          </a:xfrm>
          <a:prstGeom prst="rect">
            <a:avLst/>
          </a:prstGeom>
          <a:noFill/>
        </p:spPr>
        <p:txBody>
          <a:bodyPr wrap="none" rtlCol="0">
            <a:spAutoFit/>
          </a:bodyPr>
          <a:lstStyle/>
          <a:p>
            <a:r>
              <a:rPr lang="en-US" dirty="0">
                <a:solidFill>
                  <a:srgbClr val="FF0000"/>
                </a:solidFill>
              </a:rPr>
              <a:t>input gate</a:t>
            </a:r>
          </a:p>
        </p:txBody>
      </p:sp>
      <p:sp>
        <p:nvSpPr>
          <p:cNvPr id="32" name="TextBox 31"/>
          <p:cNvSpPr txBox="1"/>
          <p:nvPr/>
        </p:nvSpPr>
        <p:spPr>
          <a:xfrm>
            <a:off x="7543800" y="2233184"/>
            <a:ext cx="1281826" cy="369332"/>
          </a:xfrm>
          <a:prstGeom prst="rect">
            <a:avLst/>
          </a:prstGeom>
          <a:noFill/>
        </p:spPr>
        <p:txBody>
          <a:bodyPr wrap="none" rtlCol="0">
            <a:spAutoFit/>
          </a:bodyPr>
          <a:lstStyle/>
          <a:p>
            <a:r>
              <a:rPr lang="en-US" dirty="0">
                <a:solidFill>
                  <a:srgbClr val="FF0000"/>
                </a:solidFill>
              </a:rPr>
              <a:t>output gate</a:t>
            </a:r>
          </a:p>
        </p:txBody>
      </p:sp>
      <p:cxnSp>
        <p:nvCxnSpPr>
          <p:cNvPr id="33" name="Straight Arrow Connector 32"/>
          <p:cNvCxnSpPr/>
          <p:nvPr/>
        </p:nvCxnSpPr>
        <p:spPr>
          <a:xfrm>
            <a:off x="5715000" y="261199"/>
            <a:ext cx="152400" cy="1147132"/>
          </a:xfrm>
          <a:prstGeom prst="straightConnector1">
            <a:avLst/>
          </a:prstGeom>
          <a:ln>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7599623" y="1537113"/>
            <a:ext cx="183713" cy="824853"/>
          </a:xfrm>
          <a:prstGeom prst="straightConnector1">
            <a:avLst/>
          </a:prstGeom>
          <a:ln>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6553200" y="1408331"/>
            <a:ext cx="0" cy="829318"/>
          </a:xfrm>
          <a:prstGeom prst="straightConnector1">
            <a:avLst/>
          </a:prstGeom>
          <a:ln>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717282" y="4677"/>
            <a:ext cx="1813510" cy="369332"/>
          </a:xfrm>
          <a:prstGeom prst="rect">
            <a:avLst/>
          </a:prstGeom>
          <a:noFill/>
        </p:spPr>
        <p:txBody>
          <a:bodyPr wrap="none" rtlCol="0">
            <a:spAutoFit/>
          </a:bodyPr>
          <a:lstStyle/>
          <a:p>
            <a:r>
              <a:rPr lang="en-US" dirty="0">
                <a:solidFill>
                  <a:srgbClr val="FF0000"/>
                </a:solidFill>
              </a:rPr>
              <a:t>Update u (or ~C</a:t>
            </a:r>
            <a:r>
              <a:rPr lang="en-US" baseline="-25000" dirty="0">
                <a:solidFill>
                  <a:srgbClr val="FF0000"/>
                </a:solidFill>
              </a:rPr>
              <a:t>t</a:t>
            </a:r>
            <a:r>
              <a:rPr lang="en-US" dirty="0">
                <a:solidFill>
                  <a:srgbClr val="FF0000"/>
                </a:solidFill>
              </a:rPr>
              <a:t>)</a:t>
            </a:r>
          </a:p>
        </p:txBody>
      </p:sp>
      <p:cxnSp>
        <p:nvCxnSpPr>
          <p:cNvPr id="37" name="Straight Arrow Connector 36"/>
          <p:cNvCxnSpPr/>
          <p:nvPr/>
        </p:nvCxnSpPr>
        <p:spPr>
          <a:xfrm>
            <a:off x="7122334" y="261199"/>
            <a:ext cx="0" cy="1172259"/>
          </a:xfrm>
          <a:prstGeom prst="straightConnector1">
            <a:avLst/>
          </a:prstGeom>
          <a:ln>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266247" y="1064126"/>
            <a:ext cx="357790" cy="369332"/>
          </a:xfrm>
          <a:prstGeom prst="rect">
            <a:avLst/>
          </a:prstGeom>
          <a:noFill/>
        </p:spPr>
        <p:txBody>
          <a:bodyPr wrap="none" rtlCol="0">
            <a:spAutoFit/>
          </a:bodyPr>
          <a:lstStyle/>
          <a:p>
            <a:r>
              <a:rPr lang="en-US" i="1" dirty="0" err="1"/>
              <a:t>o</a:t>
            </a:r>
            <a:r>
              <a:rPr lang="en-US" i="1" baseline="-25000" dirty="0" err="1"/>
              <a:t>t</a:t>
            </a:r>
            <a:endParaRPr lang="en-US" i="1" baseline="-25000" dirty="0"/>
          </a:p>
        </p:txBody>
      </p:sp>
      <p:sp>
        <p:nvSpPr>
          <p:cNvPr id="8" name="TextBox 7"/>
          <p:cNvSpPr txBox="1"/>
          <p:nvPr/>
        </p:nvSpPr>
        <p:spPr>
          <a:xfrm>
            <a:off x="6969465" y="1352447"/>
            <a:ext cx="357790" cy="369332"/>
          </a:xfrm>
          <a:prstGeom prst="rect">
            <a:avLst/>
          </a:prstGeom>
          <a:noFill/>
        </p:spPr>
        <p:txBody>
          <a:bodyPr wrap="none" rtlCol="0">
            <a:spAutoFit/>
          </a:bodyPr>
          <a:lstStyle/>
          <a:p>
            <a:r>
              <a:rPr lang="en-US" i="1" dirty="0" err="1"/>
              <a:t>u</a:t>
            </a:r>
            <a:r>
              <a:rPr lang="en-US" i="1" baseline="-25000" dirty="0" err="1"/>
              <a:t>t</a:t>
            </a:r>
            <a:endParaRPr lang="en-US" i="1" baseline="-25000" dirty="0"/>
          </a:p>
        </p:txBody>
      </p:sp>
      <p:sp>
        <p:nvSpPr>
          <p:cNvPr id="10" name="TextBox 9"/>
          <p:cNvSpPr txBox="1"/>
          <p:nvPr/>
        </p:nvSpPr>
        <p:spPr>
          <a:xfrm>
            <a:off x="6334049" y="1064126"/>
            <a:ext cx="288862" cy="369332"/>
          </a:xfrm>
          <a:prstGeom prst="rect">
            <a:avLst/>
          </a:prstGeom>
          <a:noFill/>
        </p:spPr>
        <p:txBody>
          <a:bodyPr wrap="none" rtlCol="0">
            <a:spAutoFit/>
          </a:bodyPr>
          <a:lstStyle/>
          <a:p>
            <a:r>
              <a:rPr lang="en-US" i="1" dirty="0"/>
              <a:t>i</a:t>
            </a:r>
            <a:r>
              <a:rPr lang="en-US" i="1" baseline="-25000" dirty="0"/>
              <a:t>t</a:t>
            </a:r>
          </a:p>
        </p:txBody>
      </p:sp>
      <p:sp>
        <p:nvSpPr>
          <p:cNvPr id="23" name="TextBox 22"/>
          <p:cNvSpPr txBox="1"/>
          <p:nvPr/>
        </p:nvSpPr>
        <p:spPr>
          <a:xfrm>
            <a:off x="5770532" y="1248792"/>
            <a:ext cx="306494" cy="369332"/>
          </a:xfrm>
          <a:prstGeom prst="rect">
            <a:avLst/>
          </a:prstGeom>
          <a:noFill/>
        </p:spPr>
        <p:txBody>
          <a:bodyPr wrap="none" rtlCol="0">
            <a:spAutoFit/>
          </a:bodyPr>
          <a:lstStyle/>
          <a:p>
            <a:r>
              <a:rPr lang="en-US" i="1" dirty="0" err="1"/>
              <a:t>f</a:t>
            </a:r>
            <a:r>
              <a:rPr lang="en-US" i="1" baseline="-25000" dirty="0" err="1"/>
              <a:t>t</a:t>
            </a:r>
            <a:endParaRPr lang="en-US" i="1" baseline="-25000" dirty="0"/>
          </a:p>
        </p:txBody>
      </p:sp>
      <p:sp>
        <p:nvSpPr>
          <p:cNvPr id="11" name="TextBox 10"/>
          <p:cNvSpPr txBox="1"/>
          <p:nvPr/>
        </p:nvSpPr>
        <p:spPr>
          <a:xfrm>
            <a:off x="8686800" y="685800"/>
            <a:ext cx="356188" cy="369332"/>
          </a:xfrm>
          <a:prstGeom prst="rect">
            <a:avLst/>
          </a:prstGeom>
          <a:noFill/>
        </p:spPr>
        <p:txBody>
          <a:bodyPr wrap="none" rtlCol="0">
            <a:spAutoFit/>
          </a:bodyPr>
          <a:lstStyle/>
          <a:p>
            <a:r>
              <a:rPr lang="en-US" i="1" dirty="0"/>
              <a:t>C</a:t>
            </a:r>
            <a:r>
              <a:rPr lang="en-US" i="1" baseline="-25000" dirty="0"/>
              <a:t>t</a:t>
            </a:r>
          </a:p>
        </p:txBody>
      </p:sp>
      <p:sp>
        <p:nvSpPr>
          <p:cNvPr id="25" name="TextBox 24"/>
          <p:cNvSpPr txBox="1"/>
          <p:nvPr/>
        </p:nvSpPr>
        <p:spPr>
          <a:xfrm>
            <a:off x="5296012" y="726299"/>
            <a:ext cx="481222" cy="369332"/>
          </a:xfrm>
          <a:prstGeom prst="rect">
            <a:avLst/>
          </a:prstGeom>
          <a:noFill/>
        </p:spPr>
        <p:txBody>
          <a:bodyPr wrap="none" rtlCol="0">
            <a:spAutoFit/>
          </a:bodyPr>
          <a:lstStyle/>
          <a:p>
            <a:r>
              <a:rPr lang="en-US" i="1" dirty="0"/>
              <a:t>C</a:t>
            </a:r>
            <a:r>
              <a:rPr lang="en-US" i="1" baseline="-25000" dirty="0"/>
              <a:t>t-1</a:t>
            </a:r>
          </a:p>
        </p:txBody>
      </p:sp>
      <p:sp>
        <p:nvSpPr>
          <p:cNvPr id="26" name="TextBox 25"/>
          <p:cNvSpPr txBox="1"/>
          <p:nvPr/>
        </p:nvSpPr>
        <p:spPr>
          <a:xfrm>
            <a:off x="8647532" y="1748581"/>
            <a:ext cx="352341" cy="369332"/>
          </a:xfrm>
          <a:prstGeom prst="rect">
            <a:avLst/>
          </a:prstGeom>
          <a:noFill/>
        </p:spPr>
        <p:txBody>
          <a:bodyPr wrap="none" rtlCol="0">
            <a:spAutoFit/>
          </a:bodyPr>
          <a:lstStyle/>
          <a:p>
            <a:r>
              <a:rPr lang="en-US" i="1" dirty="0" err="1"/>
              <a:t>h</a:t>
            </a:r>
            <a:r>
              <a:rPr lang="en-US" i="1" baseline="-25000" dirty="0" err="1"/>
              <a:t>t</a:t>
            </a:r>
            <a:endParaRPr lang="en-US" i="1" baseline="-25000" dirty="0"/>
          </a:p>
        </p:txBody>
      </p:sp>
      <p:sp>
        <p:nvSpPr>
          <p:cNvPr id="27" name="TextBox 26"/>
          <p:cNvSpPr txBox="1"/>
          <p:nvPr/>
        </p:nvSpPr>
        <p:spPr>
          <a:xfrm>
            <a:off x="5369904" y="1976415"/>
            <a:ext cx="477375" cy="369332"/>
          </a:xfrm>
          <a:prstGeom prst="rect">
            <a:avLst/>
          </a:prstGeom>
          <a:noFill/>
        </p:spPr>
        <p:txBody>
          <a:bodyPr wrap="none" rtlCol="0">
            <a:spAutoFit/>
          </a:bodyPr>
          <a:lstStyle/>
          <a:p>
            <a:r>
              <a:rPr lang="en-US" i="1" dirty="0"/>
              <a:t>h</a:t>
            </a:r>
            <a:r>
              <a:rPr lang="en-US" i="1" baseline="-25000" dirty="0"/>
              <a:t>t-1</a:t>
            </a:r>
          </a:p>
        </p:txBody>
      </p:sp>
      <p:sp>
        <p:nvSpPr>
          <p:cNvPr id="28" name="TextBox 27"/>
          <p:cNvSpPr txBox="1"/>
          <p:nvPr/>
        </p:nvSpPr>
        <p:spPr>
          <a:xfrm>
            <a:off x="5686888" y="2346206"/>
            <a:ext cx="336054" cy="369332"/>
          </a:xfrm>
          <a:prstGeom prst="rect">
            <a:avLst/>
          </a:prstGeom>
          <a:noFill/>
        </p:spPr>
        <p:txBody>
          <a:bodyPr wrap="none" rtlCol="0">
            <a:spAutoFit/>
          </a:bodyPr>
          <a:lstStyle/>
          <a:p>
            <a:r>
              <a:rPr lang="en-US" i="1" dirty="0" err="1"/>
              <a:t>x</a:t>
            </a:r>
            <a:r>
              <a:rPr lang="en-US" i="1" baseline="-25000" dirty="0" err="1"/>
              <a:t>t</a:t>
            </a:r>
            <a:endParaRPr lang="en-US" i="1" baseline="-25000" dirty="0"/>
          </a:p>
        </p:txBody>
      </p:sp>
      <p:cxnSp>
        <p:nvCxnSpPr>
          <p:cNvPr id="13" name="Straight Arrow Connector 12"/>
          <p:cNvCxnSpPr/>
          <p:nvPr/>
        </p:nvCxnSpPr>
        <p:spPr>
          <a:xfrm flipH="1" flipV="1">
            <a:off x="5881495" y="2117913"/>
            <a:ext cx="14094" cy="2282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203715" y="946804"/>
            <a:ext cx="173542"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848600" y="1676051"/>
            <a:ext cx="0" cy="244593"/>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505338" y="927422"/>
            <a:ext cx="173542"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517413" y="1949539"/>
            <a:ext cx="273787"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869942" y="5599921"/>
            <a:ext cx="4994952" cy="1015663"/>
          </a:xfrm>
          <a:prstGeom prst="rect">
            <a:avLst/>
          </a:prstGeom>
          <a:noFill/>
          <a:ln>
            <a:solidFill>
              <a:schemeClr val="accent1">
                <a:shade val="50000"/>
              </a:schemeClr>
            </a:solidFill>
          </a:ln>
        </p:spPr>
        <p:txBody>
          <a:bodyPr wrap="square" rtlCol="0">
            <a:spAutoFit/>
          </a:bodyPr>
          <a:lstStyle/>
          <a:p>
            <a:r>
              <a:rPr lang="en-US" sz="1400" dirty="0"/>
              <a:t>Exercise: If  n=256 inputs, m=4096 LSTM cells , 4 outputs (y=4), find weights and biases of the whole network. </a:t>
            </a:r>
            <a:r>
              <a:rPr lang="en-US" sz="1400" dirty="0">
                <a:solidFill>
                  <a:srgbClr val="FF0000"/>
                </a:solidFill>
              </a:rPr>
              <a:t>Answer:</a:t>
            </a:r>
          </a:p>
          <a:p>
            <a:r>
              <a:rPr lang="en-US" sz="1400" dirty="0">
                <a:solidFill>
                  <a:srgbClr val="FF0000"/>
                </a:solidFill>
              </a:rPr>
              <a:t>Number of  weights =</a:t>
            </a:r>
            <a:r>
              <a:rPr lang="en-US" sz="1600" dirty="0">
                <a:solidFill>
                  <a:srgbClr val="FF0000"/>
                </a:solidFill>
              </a:rPr>
              <a:t>4*4096*(4096+256)+4*(4096)=</a:t>
            </a:r>
          </a:p>
          <a:p>
            <a:r>
              <a:rPr lang="en-US" sz="1400" dirty="0">
                <a:solidFill>
                  <a:srgbClr val="FF0000"/>
                </a:solidFill>
              </a:rPr>
              <a:t>71319552,</a:t>
            </a:r>
            <a:r>
              <a:rPr lang="en-US" sz="1400" dirty="0"/>
              <a:t> </a:t>
            </a:r>
            <a:r>
              <a:rPr lang="en-US" sz="1400" dirty="0">
                <a:solidFill>
                  <a:srgbClr val="FF0000"/>
                </a:solidFill>
              </a:rPr>
              <a:t>Number of  biases =</a:t>
            </a:r>
            <a:r>
              <a:rPr lang="en-US" sz="1600" dirty="0">
                <a:solidFill>
                  <a:srgbClr val="FF0000"/>
                </a:solidFill>
              </a:rPr>
              <a:t>4*m=4*4096=16384</a:t>
            </a:r>
          </a:p>
        </p:txBody>
      </p:sp>
      <p:sp>
        <p:nvSpPr>
          <p:cNvPr id="12" name="TextBox 11"/>
          <p:cNvSpPr txBox="1"/>
          <p:nvPr/>
        </p:nvSpPr>
        <p:spPr>
          <a:xfrm>
            <a:off x="3188699" y="6627168"/>
            <a:ext cx="4807726" cy="230832"/>
          </a:xfrm>
          <a:prstGeom prst="rect">
            <a:avLst/>
          </a:prstGeom>
          <a:noFill/>
        </p:spPr>
        <p:txBody>
          <a:bodyPr wrap="none" rtlCol="0">
            <a:spAutoFit/>
          </a:bodyPr>
          <a:lstStyle/>
          <a:p>
            <a:r>
              <a:rPr lang="en-US" sz="900" dirty="0">
                <a:hlinkClick r:id="rId11"/>
              </a:rPr>
              <a:t>https://stats.stackexchange.com/questions/226593/how-can-calculate-number-of-weights-in-lstm</a:t>
            </a:r>
            <a:endParaRPr lang="en-US" sz="900" dirty="0"/>
          </a:p>
        </p:txBody>
      </p:sp>
      <p:sp>
        <p:nvSpPr>
          <p:cNvPr id="15" name="TextBox 14"/>
          <p:cNvSpPr txBox="1"/>
          <p:nvPr/>
        </p:nvSpPr>
        <p:spPr>
          <a:xfrm>
            <a:off x="8725133" y="3048000"/>
            <a:ext cx="184731" cy="369332"/>
          </a:xfrm>
          <a:prstGeom prst="rect">
            <a:avLst/>
          </a:prstGeom>
          <a:noFill/>
        </p:spPr>
        <p:txBody>
          <a:bodyPr wrap="none" rtlCol="0">
            <a:spAutoFit/>
          </a:bodyPr>
          <a:lstStyle/>
          <a:p>
            <a:endParaRPr lang="en-US" dirty="0"/>
          </a:p>
        </p:txBody>
      </p:sp>
      <p:sp>
        <p:nvSpPr>
          <p:cNvPr id="16" name="TextBox 15"/>
          <p:cNvSpPr txBox="1"/>
          <p:nvPr/>
        </p:nvSpPr>
        <p:spPr>
          <a:xfrm>
            <a:off x="5803864" y="566533"/>
            <a:ext cx="1402948" cy="369332"/>
          </a:xfrm>
          <a:prstGeom prst="rect">
            <a:avLst/>
          </a:prstGeom>
          <a:noFill/>
        </p:spPr>
        <p:txBody>
          <a:bodyPr wrap="none" rtlCol="0">
            <a:spAutoFit/>
          </a:bodyPr>
          <a:lstStyle/>
          <a:p>
            <a:r>
              <a:rPr lang="en-US" dirty="0"/>
              <a:t>AN LSTM cell</a:t>
            </a:r>
          </a:p>
        </p:txBody>
      </p:sp>
    </p:spTree>
    <p:extLst>
      <p:ext uri="{BB962C8B-B14F-4D97-AF65-F5344CB8AC3E}">
        <p14:creationId xmlns:p14="http://schemas.microsoft.com/office/powerpoint/2010/main" val="663066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a:t>Exercise 6 </a:t>
            </a:r>
          </a:p>
        </p:txBody>
      </p:sp>
      <p:sp>
        <p:nvSpPr>
          <p:cNvPr id="3" name="Content Placeholder 2"/>
          <p:cNvSpPr>
            <a:spLocks noGrp="1"/>
          </p:cNvSpPr>
          <p:nvPr>
            <p:ph idx="1"/>
          </p:nvPr>
        </p:nvSpPr>
        <p:spPr>
          <a:xfrm>
            <a:off x="0" y="381000"/>
            <a:ext cx="2743200" cy="5562600"/>
          </a:xfrm>
        </p:spPr>
        <p:txBody>
          <a:bodyPr>
            <a:normAutofit fontScale="77500" lnSpcReduction="20000"/>
          </a:bodyPr>
          <a:lstStyle/>
          <a:p>
            <a:r>
              <a:rPr lang="en-US" sz="3000" dirty="0"/>
              <a:t>What is the maximum value of </a:t>
            </a:r>
            <a:r>
              <a:rPr lang="en-US" sz="3000" i="1" dirty="0"/>
              <a:t>t</a:t>
            </a:r>
            <a:r>
              <a:rPr lang="en-US" sz="3000" dirty="0"/>
              <a:t> in this example?</a:t>
            </a:r>
          </a:p>
          <a:p>
            <a:r>
              <a:rPr lang="en-US" sz="3000" dirty="0"/>
              <a:t>Answer:_____? </a:t>
            </a:r>
          </a:p>
          <a:p>
            <a:endParaRPr lang="en-US" sz="3000" dirty="0"/>
          </a:p>
          <a:p>
            <a:r>
              <a:rPr lang="en-US" sz="3000" dirty="0"/>
              <a:t>If a=[1,2]’,b=[3,4]’</a:t>
            </a:r>
          </a:p>
          <a:p>
            <a:r>
              <a:rPr lang="en-US" sz="3000" dirty="0"/>
              <a:t>Find the </a:t>
            </a:r>
            <a:r>
              <a:rPr lang="en-US" sz="3000" u="sng" dirty="0"/>
              <a:t>element-wise product</a:t>
            </a:r>
            <a:r>
              <a:rPr lang="en-US" sz="3000" dirty="0"/>
              <a:t> results of a and b</a:t>
            </a:r>
          </a:p>
          <a:p>
            <a:r>
              <a:rPr lang="en-US" sz="3000" dirty="0"/>
              <a:t>Answer:____? </a:t>
            </a:r>
          </a:p>
          <a:p>
            <a:r>
              <a:rPr lang="en-US" sz="3000" dirty="0"/>
              <a:t>Please point out where are the element-wise operations occur in the equations on the right.</a:t>
            </a:r>
          </a:p>
          <a:p>
            <a:endParaRPr lang="en-US" sz="3000" dirty="0"/>
          </a:p>
          <a:p>
            <a:endParaRPr lang="en-US" sz="3000" dirty="0"/>
          </a:p>
          <a:p>
            <a:endParaRPr lang="en-US" sz="900" dirty="0"/>
          </a:p>
          <a:p>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78</a:t>
            </a:fld>
            <a:endParaRPr lang="en-US"/>
          </a:p>
        </p:txBody>
      </p:sp>
      <p:graphicFrame>
        <p:nvGraphicFramePr>
          <p:cNvPr id="7" name="Object 6"/>
          <p:cNvGraphicFramePr>
            <a:graphicFrameLocks noGrp="1" noChangeAspect="1"/>
          </p:cNvGraphicFramePr>
          <p:nvPr>
            <p:extLst>
              <p:ext uri="{D42A27DB-BD31-4B8C-83A1-F6EECF244321}">
                <p14:modId xmlns:p14="http://schemas.microsoft.com/office/powerpoint/2010/main" val="2216149954"/>
              </p:ext>
            </p:extLst>
          </p:nvPr>
        </p:nvGraphicFramePr>
        <p:xfrm>
          <a:off x="2743200" y="762000"/>
          <a:ext cx="6383338" cy="4267200"/>
        </p:xfrm>
        <a:graphic>
          <a:graphicData uri="http://schemas.openxmlformats.org/presentationml/2006/ole">
            <mc:AlternateContent xmlns:mc="http://schemas.openxmlformats.org/markup-compatibility/2006">
              <mc:Choice xmlns:v="urn:schemas-microsoft-com:vml" Requires="v">
                <p:oleObj spid="_x0000_s10274" name="Equation" r:id="rId4" imgW="4330440" imgH="2895480" progId="Equation.3">
                  <p:embed/>
                </p:oleObj>
              </mc:Choice>
              <mc:Fallback>
                <p:oleObj name="Equation" r:id="rId4" imgW="4330440" imgH="2895480" progId="Equation.3">
                  <p:embed/>
                  <p:pic>
                    <p:nvPicPr>
                      <p:cNvPr id="0" name=""/>
                      <p:cNvPicPr>
                        <a:picLocks noGrp="1" noChangeAspect="1" noChangeArrowheads="1"/>
                      </p:cNvPicPr>
                      <p:nvPr/>
                    </p:nvPicPr>
                    <p:blipFill>
                      <a:blip r:embed="rId5"/>
                      <a:srcRect/>
                      <a:stretch>
                        <a:fillRect/>
                      </a:stretch>
                    </p:blipFill>
                    <p:spPr bwMode="auto">
                      <a:xfrm>
                        <a:off x="2743200" y="762000"/>
                        <a:ext cx="6383338" cy="4267200"/>
                      </a:xfrm>
                      <a:prstGeom prst="rect">
                        <a:avLst/>
                      </a:prstGeom>
                      <a:noFill/>
                      <a:ln w="9525">
                        <a:solidFill>
                          <a:schemeClr val="accent1"/>
                        </a:solidFill>
                        <a:miter lim="800000"/>
                        <a:headEnd/>
                        <a:tailEnd/>
                      </a:ln>
                    </p:spPr>
                  </p:pic>
                </p:oleObj>
              </mc:Fallback>
            </mc:AlternateContent>
          </a:graphicData>
        </a:graphic>
      </p:graphicFrame>
      <p:graphicFrame>
        <p:nvGraphicFramePr>
          <p:cNvPr id="11" name="Object 10"/>
          <p:cNvGraphicFramePr>
            <a:graphicFrameLocks noChangeAspect="1"/>
          </p:cNvGraphicFramePr>
          <p:nvPr/>
        </p:nvGraphicFramePr>
        <p:xfrm>
          <a:off x="2684463" y="5334000"/>
          <a:ext cx="5473700" cy="381000"/>
        </p:xfrm>
        <a:graphic>
          <a:graphicData uri="http://schemas.openxmlformats.org/presentationml/2006/ole">
            <mc:AlternateContent xmlns:mc="http://schemas.openxmlformats.org/markup-compatibility/2006">
              <mc:Choice xmlns:v="urn:schemas-microsoft-com:vml" Requires="v">
                <p:oleObj spid="_x0000_s10275" name="Equation" r:id="rId6" imgW="2920680" imgH="203040" progId="Equation.3">
                  <p:embed/>
                </p:oleObj>
              </mc:Choice>
              <mc:Fallback>
                <p:oleObj name="Equation" r:id="rId6" imgW="2920680" imgH="203040" progId="Equation.3">
                  <p:embed/>
                  <p:pic>
                    <p:nvPicPr>
                      <p:cNvPr id="0" name=""/>
                      <p:cNvPicPr/>
                      <p:nvPr/>
                    </p:nvPicPr>
                    <p:blipFill>
                      <a:blip r:embed="rId7"/>
                      <a:stretch>
                        <a:fillRect/>
                      </a:stretch>
                    </p:blipFill>
                    <p:spPr>
                      <a:xfrm>
                        <a:off x="2684463" y="5334000"/>
                        <a:ext cx="5473700" cy="381000"/>
                      </a:xfrm>
                      <a:prstGeom prst="rect">
                        <a:avLst/>
                      </a:prstGeom>
                    </p:spPr>
                  </p:pic>
                </p:oleObj>
              </mc:Fallback>
            </mc:AlternateContent>
          </a:graphicData>
        </a:graphic>
      </p:graphicFrame>
      <p:sp>
        <p:nvSpPr>
          <p:cNvPr id="6" name="TextBox 5"/>
          <p:cNvSpPr txBox="1"/>
          <p:nvPr/>
        </p:nvSpPr>
        <p:spPr>
          <a:xfrm>
            <a:off x="304800" y="5892581"/>
            <a:ext cx="7389780" cy="523220"/>
          </a:xfrm>
          <a:prstGeom prst="rect">
            <a:avLst/>
          </a:prstGeom>
          <a:noFill/>
        </p:spPr>
        <p:txBody>
          <a:bodyPr wrap="none" rtlCol="0">
            <a:spAutoFit/>
          </a:bodyPr>
          <a:lstStyle/>
          <a:p>
            <a:r>
              <a:rPr lang="en-US" sz="1400" dirty="0">
                <a:hlinkClick r:id="rId8"/>
              </a:rPr>
              <a:t>See https://en.m.wikipedia.org/wiki/Hadamard_product_(matrices)</a:t>
            </a:r>
            <a:endParaRPr lang="en-US" sz="1400" dirty="0"/>
          </a:p>
          <a:p>
            <a:r>
              <a:rPr lang="en-US" sz="1400" dirty="0">
                <a:hlinkClick r:id="rId9"/>
              </a:rPr>
              <a:t>https://stats.stackexchange.com/questions/226593/how-can-calculate-number-of-weights-in-lstm</a:t>
            </a:r>
            <a:r>
              <a:rPr lang="en-US" sz="1400" dirty="0"/>
              <a:t> </a:t>
            </a:r>
          </a:p>
        </p:txBody>
      </p:sp>
      <p:cxnSp>
        <p:nvCxnSpPr>
          <p:cNvPr id="9" name="Straight Arrow Connector 8"/>
          <p:cNvCxnSpPr/>
          <p:nvPr/>
        </p:nvCxnSpPr>
        <p:spPr>
          <a:xfrm>
            <a:off x="2286000" y="2743200"/>
            <a:ext cx="457200" cy="259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4396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a:solidFill>
                  <a:srgbClr val="FF0000"/>
                </a:solidFill>
              </a:rPr>
              <a:t>ANSWER: Exercise 6 </a:t>
            </a:r>
          </a:p>
        </p:txBody>
      </p:sp>
      <p:sp>
        <p:nvSpPr>
          <p:cNvPr id="3" name="Content Placeholder 2"/>
          <p:cNvSpPr>
            <a:spLocks noGrp="1"/>
          </p:cNvSpPr>
          <p:nvPr>
            <p:ph idx="1"/>
          </p:nvPr>
        </p:nvSpPr>
        <p:spPr>
          <a:xfrm>
            <a:off x="0" y="381000"/>
            <a:ext cx="2743200" cy="5562600"/>
          </a:xfrm>
        </p:spPr>
        <p:txBody>
          <a:bodyPr>
            <a:normAutofit fontScale="70000" lnSpcReduction="20000"/>
          </a:bodyPr>
          <a:lstStyle/>
          <a:p>
            <a:r>
              <a:rPr lang="en-US" sz="3000" dirty="0"/>
              <a:t>What is the maximum value of </a:t>
            </a:r>
            <a:r>
              <a:rPr lang="en-US" sz="3000" i="1" dirty="0"/>
              <a:t>t</a:t>
            </a:r>
            <a:r>
              <a:rPr lang="en-US" sz="3000" dirty="0"/>
              <a:t> in this example?</a:t>
            </a:r>
          </a:p>
          <a:p>
            <a:r>
              <a:rPr lang="en-US" sz="3000" dirty="0"/>
              <a:t>Answer:_____? </a:t>
            </a:r>
            <a:r>
              <a:rPr lang="en-US" sz="2900" dirty="0">
                <a:solidFill>
                  <a:srgbClr val="FF0000"/>
                </a:solidFill>
              </a:rPr>
              <a:t>t=0,1,2,..,7, max=7</a:t>
            </a:r>
          </a:p>
          <a:p>
            <a:r>
              <a:rPr lang="en-US" sz="2900" dirty="0">
                <a:solidFill>
                  <a:srgbClr val="FF0000"/>
                </a:solidFill>
              </a:rPr>
              <a:t>Total 8 time steps</a:t>
            </a:r>
          </a:p>
          <a:p>
            <a:endParaRPr lang="en-US" sz="3000" dirty="0"/>
          </a:p>
          <a:p>
            <a:r>
              <a:rPr lang="en-US" sz="3000" dirty="0"/>
              <a:t>If a=[1,2]’,b=[3,4]’</a:t>
            </a:r>
          </a:p>
          <a:p>
            <a:r>
              <a:rPr lang="en-US" sz="3000" dirty="0"/>
              <a:t>Find the </a:t>
            </a:r>
            <a:r>
              <a:rPr lang="en-US" sz="3000" u="sng" dirty="0"/>
              <a:t>element-wise product </a:t>
            </a:r>
            <a:r>
              <a:rPr lang="en-US" sz="3000" dirty="0"/>
              <a:t>results of a and b</a:t>
            </a:r>
          </a:p>
          <a:p>
            <a:r>
              <a:rPr lang="en-US" sz="3000" dirty="0"/>
              <a:t>Answer:____? [</a:t>
            </a:r>
            <a:r>
              <a:rPr lang="en-US" sz="2900" dirty="0">
                <a:solidFill>
                  <a:srgbClr val="FF0000"/>
                </a:solidFill>
              </a:rPr>
              <a:t>1*3,2*4]’=[3,8]’</a:t>
            </a:r>
          </a:p>
          <a:p>
            <a:r>
              <a:rPr lang="en-US" sz="3000" dirty="0"/>
              <a:t>Please point out where are the element-wise operations occur in the equations on the right.</a:t>
            </a:r>
          </a:p>
          <a:p>
            <a:endParaRPr lang="en-US" sz="3000" dirty="0"/>
          </a:p>
          <a:p>
            <a:endParaRPr lang="en-US" sz="3000" dirty="0"/>
          </a:p>
          <a:p>
            <a:endParaRPr lang="en-US" sz="900" dirty="0"/>
          </a:p>
          <a:p>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79</a:t>
            </a:fld>
            <a:endParaRPr lang="en-US"/>
          </a:p>
        </p:txBody>
      </p:sp>
      <p:graphicFrame>
        <p:nvGraphicFramePr>
          <p:cNvPr id="7" name="Object 6"/>
          <p:cNvGraphicFramePr>
            <a:graphicFrameLocks noGrp="1" noChangeAspect="1"/>
          </p:cNvGraphicFramePr>
          <p:nvPr>
            <p:extLst>
              <p:ext uri="{D42A27DB-BD31-4B8C-83A1-F6EECF244321}">
                <p14:modId xmlns:p14="http://schemas.microsoft.com/office/powerpoint/2010/main" val="2316613306"/>
              </p:ext>
            </p:extLst>
          </p:nvPr>
        </p:nvGraphicFramePr>
        <p:xfrm>
          <a:off x="2743200" y="762000"/>
          <a:ext cx="6383338" cy="4267200"/>
        </p:xfrm>
        <a:graphic>
          <a:graphicData uri="http://schemas.openxmlformats.org/presentationml/2006/ole">
            <mc:AlternateContent xmlns:mc="http://schemas.openxmlformats.org/markup-compatibility/2006">
              <mc:Choice xmlns:v="urn:schemas-microsoft-com:vml" Requires="v">
                <p:oleObj spid="_x0000_s11298" name="Equation" r:id="rId3" imgW="4330440" imgH="2895480" progId="Equation.3">
                  <p:embed/>
                </p:oleObj>
              </mc:Choice>
              <mc:Fallback>
                <p:oleObj name="Equation" r:id="rId3" imgW="4330440" imgH="2895480" progId="Equation.3">
                  <p:embed/>
                  <p:pic>
                    <p:nvPicPr>
                      <p:cNvPr id="0" name=""/>
                      <p:cNvPicPr>
                        <a:picLocks noGrp="1" noChangeAspect="1" noChangeArrowheads="1"/>
                      </p:cNvPicPr>
                      <p:nvPr/>
                    </p:nvPicPr>
                    <p:blipFill>
                      <a:blip r:embed="rId4"/>
                      <a:srcRect/>
                      <a:stretch>
                        <a:fillRect/>
                      </a:stretch>
                    </p:blipFill>
                    <p:spPr bwMode="auto">
                      <a:xfrm>
                        <a:off x="2743200" y="762000"/>
                        <a:ext cx="6383338" cy="4267200"/>
                      </a:xfrm>
                      <a:prstGeom prst="rect">
                        <a:avLst/>
                      </a:prstGeom>
                      <a:noFill/>
                      <a:ln w="9525">
                        <a:solidFill>
                          <a:schemeClr val="accent1"/>
                        </a:solidFill>
                        <a:miter lim="800000"/>
                        <a:headEnd/>
                        <a:tailEnd/>
                      </a:ln>
                    </p:spPr>
                  </p:pic>
                </p:oleObj>
              </mc:Fallback>
            </mc:AlternateContent>
          </a:graphicData>
        </a:graphic>
      </p:graphicFrame>
      <p:graphicFrame>
        <p:nvGraphicFramePr>
          <p:cNvPr id="11" name="Object 10"/>
          <p:cNvGraphicFramePr>
            <a:graphicFrameLocks noChangeAspect="1"/>
          </p:cNvGraphicFramePr>
          <p:nvPr/>
        </p:nvGraphicFramePr>
        <p:xfrm>
          <a:off x="2684463" y="5334000"/>
          <a:ext cx="5473700" cy="381000"/>
        </p:xfrm>
        <a:graphic>
          <a:graphicData uri="http://schemas.openxmlformats.org/presentationml/2006/ole">
            <mc:AlternateContent xmlns:mc="http://schemas.openxmlformats.org/markup-compatibility/2006">
              <mc:Choice xmlns:v="urn:schemas-microsoft-com:vml" Requires="v">
                <p:oleObj spid="_x0000_s11299" name="Equation" r:id="rId5" imgW="2920680" imgH="203040" progId="Equation.3">
                  <p:embed/>
                </p:oleObj>
              </mc:Choice>
              <mc:Fallback>
                <p:oleObj name="Equation" r:id="rId5" imgW="2920680" imgH="203040" progId="Equation.3">
                  <p:embed/>
                  <p:pic>
                    <p:nvPicPr>
                      <p:cNvPr id="0" name=""/>
                      <p:cNvPicPr/>
                      <p:nvPr/>
                    </p:nvPicPr>
                    <p:blipFill>
                      <a:blip r:embed="rId6"/>
                      <a:stretch>
                        <a:fillRect/>
                      </a:stretch>
                    </p:blipFill>
                    <p:spPr>
                      <a:xfrm>
                        <a:off x="2684463" y="5334000"/>
                        <a:ext cx="5473700" cy="381000"/>
                      </a:xfrm>
                      <a:prstGeom prst="rect">
                        <a:avLst/>
                      </a:prstGeom>
                    </p:spPr>
                  </p:pic>
                </p:oleObj>
              </mc:Fallback>
            </mc:AlternateContent>
          </a:graphicData>
        </a:graphic>
      </p:graphicFrame>
      <p:sp>
        <p:nvSpPr>
          <p:cNvPr id="6" name="TextBox 5"/>
          <p:cNvSpPr txBox="1"/>
          <p:nvPr/>
        </p:nvSpPr>
        <p:spPr>
          <a:xfrm>
            <a:off x="2343322" y="5846802"/>
            <a:ext cx="6155981" cy="369332"/>
          </a:xfrm>
          <a:prstGeom prst="rect">
            <a:avLst/>
          </a:prstGeom>
          <a:noFill/>
        </p:spPr>
        <p:txBody>
          <a:bodyPr wrap="none" rtlCol="0">
            <a:spAutoFit/>
          </a:bodyPr>
          <a:lstStyle/>
          <a:p>
            <a:r>
              <a:rPr lang="en-US" dirty="0">
                <a:hlinkClick r:id="rId7"/>
              </a:rPr>
              <a:t>https://en.m.wikipedia.org/wiki/Hadamard_product_(matrices)</a:t>
            </a:r>
            <a:endParaRPr lang="en-US" dirty="0"/>
          </a:p>
        </p:txBody>
      </p:sp>
      <p:cxnSp>
        <p:nvCxnSpPr>
          <p:cNvPr id="9" name="Straight Arrow Connector 8"/>
          <p:cNvCxnSpPr/>
          <p:nvPr/>
        </p:nvCxnSpPr>
        <p:spPr>
          <a:xfrm flipV="1">
            <a:off x="2286000" y="4114800"/>
            <a:ext cx="398463" cy="1524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86000" y="4267200"/>
            <a:ext cx="398463" cy="2286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43200" y="4343400"/>
            <a:ext cx="3352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819400" y="4724400"/>
            <a:ext cx="2590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286000" y="3276600"/>
            <a:ext cx="457200" cy="20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16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354"/>
            <a:ext cx="8229600" cy="925961"/>
          </a:xfrm>
        </p:spPr>
        <p:txBody>
          <a:bodyPr>
            <a:normAutofit/>
          </a:bodyPr>
          <a:lstStyle/>
          <a:p>
            <a:r>
              <a:rPr lang="en-US" sz="3200" dirty="0"/>
              <a:t>Activation function choices</a:t>
            </a:r>
          </a:p>
        </p:txBody>
      </p:sp>
      <p:sp>
        <p:nvSpPr>
          <p:cNvPr id="3" name="Content Placeholder 2"/>
          <p:cNvSpPr>
            <a:spLocks noGrp="1"/>
          </p:cNvSpPr>
          <p:nvPr>
            <p:ph idx="1"/>
          </p:nvPr>
        </p:nvSpPr>
        <p:spPr>
          <a:xfrm>
            <a:off x="457200" y="1143000"/>
            <a:ext cx="4343400" cy="4800600"/>
          </a:xfrm>
        </p:spPr>
        <p:txBody>
          <a:bodyPr>
            <a:normAutofit/>
          </a:bodyPr>
          <a:lstStyle/>
          <a:p>
            <a:endParaRPr lang="en-US" dirty="0"/>
          </a:p>
          <a:p>
            <a:endParaRPr lang="en-US" dirty="0"/>
          </a:p>
          <a:p>
            <a:endParaRPr lang="en-US" dirty="0"/>
          </a:p>
        </p:txBody>
      </p:sp>
      <p:sp>
        <p:nvSpPr>
          <p:cNvPr id="4" name="Footer Placeholder 3"/>
          <p:cNvSpPr>
            <a:spLocks noGrp="1"/>
          </p:cNvSpPr>
          <p:nvPr>
            <p:ph type="ftr" sz="quarter" idx="11"/>
          </p:nvPr>
        </p:nvSpPr>
        <p:spPr>
          <a:xfrm>
            <a:off x="5251642" y="6356350"/>
            <a:ext cx="2895600" cy="365125"/>
          </a:xfrm>
        </p:spPr>
        <p:txBody>
          <a:bodyPr/>
          <a:lstStyle/>
          <a:p>
            <a:r>
              <a:rPr lang="en-US" altLang="en-US"/>
              <a:t>RNN &amp; LSTM v2.a</a:t>
            </a:r>
            <a:endParaRPr lang="en-US" altLang="en-US" dirty="0"/>
          </a:p>
        </p:txBody>
      </p:sp>
      <p:sp>
        <p:nvSpPr>
          <p:cNvPr id="5" name="Slide Number Placeholder 4"/>
          <p:cNvSpPr>
            <a:spLocks noGrp="1"/>
          </p:cNvSpPr>
          <p:nvPr>
            <p:ph type="sldNum" sz="quarter" idx="12"/>
          </p:nvPr>
        </p:nvSpPr>
        <p:spPr/>
        <p:txBody>
          <a:bodyPr/>
          <a:lstStyle/>
          <a:p>
            <a:fld id="{6C5C3E90-4FE7-4819-A653-72C8A991D393}" type="slidenum">
              <a:rPr lang="en-US" altLang="en-US" smtClean="0"/>
              <a:pPr/>
              <a:t>8</a:t>
            </a:fld>
            <a:endParaRPr lang="en-US" altLang="en-US"/>
          </a:p>
        </p:txBody>
      </p:sp>
      <p:sp>
        <p:nvSpPr>
          <p:cNvPr id="6" name="TextBox 5"/>
          <p:cNvSpPr txBox="1"/>
          <p:nvPr/>
        </p:nvSpPr>
        <p:spPr>
          <a:xfrm>
            <a:off x="152400" y="-71952"/>
            <a:ext cx="6459397" cy="461665"/>
          </a:xfrm>
          <a:prstGeom prst="rect">
            <a:avLst/>
          </a:prstGeom>
          <a:noFill/>
        </p:spPr>
        <p:txBody>
          <a:bodyPr wrap="none" rtlCol="0">
            <a:spAutoFit/>
          </a:bodyPr>
          <a:lstStyle/>
          <a:p>
            <a:r>
              <a:rPr lang="en-US" sz="1200" dirty="0">
                <a:hlinkClick r:id="rId2"/>
              </a:rPr>
              <a:t>https://imiloainf.wordpress.com/2013/11/06/rectifier-nonlinearities/</a:t>
            </a:r>
            <a:endParaRPr lang="en-US" sz="1200" dirty="0"/>
          </a:p>
          <a:p>
            <a:r>
              <a:rPr lang="en-US" sz="1200" dirty="0">
                <a:hlinkClick r:id="rId3"/>
              </a:rPr>
              <a:t>https://www.simonwenkel.com/2018/05/15/activation-functions-for-neural-networks.html#softplus</a:t>
            </a:r>
            <a:endParaRPr lang="en-US" sz="1200" dirty="0"/>
          </a:p>
        </p:txBody>
      </p:sp>
      <p:sp>
        <p:nvSpPr>
          <p:cNvPr id="7" name="TextBox 6"/>
          <p:cNvSpPr txBox="1"/>
          <p:nvPr/>
        </p:nvSpPr>
        <p:spPr>
          <a:xfrm>
            <a:off x="6210300" y="4232691"/>
            <a:ext cx="2895600" cy="923330"/>
          </a:xfrm>
          <a:prstGeom prst="rect">
            <a:avLst/>
          </a:prstGeom>
          <a:noFill/>
        </p:spPr>
        <p:txBody>
          <a:bodyPr wrap="square" rtlCol="0">
            <a:spAutoFit/>
          </a:bodyPr>
          <a:lstStyle/>
          <a:p>
            <a:r>
              <a:rPr lang="en-US" b="1" u="sng" dirty="0" err="1"/>
              <a:t>Relu</a:t>
            </a:r>
            <a:r>
              <a:rPr lang="en-US" b="1" u="sng" dirty="0"/>
              <a:t> is now very popular and shown to be working better other methods</a:t>
            </a:r>
          </a:p>
        </p:txBody>
      </p:sp>
      <p:pic>
        <p:nvPicPr>
          <p:cNvPr id="17" name="Picture 16">
            <a:extLst>
              <a:ext uri="{FF2B5EF4-FFF2-40B4-BE49-F238E27FC236}">
                <a16:creationId xmlns:a16="http://schemas.microsoft.com/office/drawing/2014/main" id="{EA1A898A-756C-4BEE-B4CA-25C08FA77D3B}"/>
              </a:ext>
            </a:extLst>
          </p:cNvPr>
          <p:cNvPicPr>
            <a:picLocks noChangeAspect="1"/>
          </p:cNvPicPr>
          <p:nvPr/>
        </p:nvPicPr>
        <p:blipFill>
          <a:blip r:embed="rId4"/>
          <a:stretch>
            <a:fillRect/>
          </a:stretch>
        </p:blipFill>
        <p:spPr>
          <a:xfrm>
            <a:off x="5370816" y="676330"/>
            <a:ext cx="3727310" cy="2964906"/>
          </a:xfrm>
          <a:prstGeom prst="rect">
            <a:avLst/>
          </a:prstGeom>
        </p:spPr>
      </p:pic>
      <p:sp>
        <p:nvSpPr>
          <p:cNvPr id="18" name="TextBox 17">
            <a:extLst>
              <a:ext uri="{FF2B5EF4-FFF2-40B4-BE49-F238E27FC236}">
                <a16:creationId xmlns:a16="http://schemas.microsoft.com/office/drawing/2014/main" id="{CD7F98D1-2C09-477F-9C89-E880153E02F2}"/>
              </a:ext>
            </a:extLst>
          </p:cNvPr>
          <p:cNvSpPr txBox="1"/>
          <p:nvPr/>
        </p:nvSpPr>
        <p:spPr>
          <a:xfrm>
            <a:off x="2514600" y="622315"/>
            <a:ext cx="3105364" cy="923330"/>
          </a:xfrm>
          <a:prstGeom prst="rect">
            <a:avLst/>
          </a:prstGeom>
          <a:noFill/>
        </p:spPr>
        <p:txBody>
          <a:bodyPr wrap="square" rtlCol="0">
            <a:spAutoFit/>
          </a:bodyPr>
          <a:lstStyle/>
          <a:p>
            <a:r>
              <a:rPr lang="en-US" b="1" u="sng" dirty="0">
                <a:solidFill>
                  <a:srgbClr val="FF0000"/>
                </a:solidFill>
              </a:rPr>
              <a:t>Max. gradient of </a:t>
            </a:r>
            <a:r>
              <a:rPr lang="en-US" b="1" u="sng" dirty="0" err="1">
                <a:solidFill>
                  <a:srgbClr val="FF0000"/>
                </a:solidFill>
              </a:rPr>
              <a:t>Signmoid</a:t>
            </a:r>
            <a:r>
              <a:rPr lang="en-US" b="1" u="sng" dirty="0">
                <a:solidFill>
                  <a:srgbClr val="FF0000"/>
                </a:solidFill>
              </a:rPr>
              <a:t> is 0.25, it will cause the vanishing gradient  problem</a:t>
            </a:r>
          </a:p>
        </p:txBody>
      </p:sp>
      <p:sp>
        <p:nvSpPr>
          <p:cNvPr id="11" name="TextBox 10">
            <a:extLst>
              <a:ext uri="{FF2B5EF4-FFF2-40B4-BE49-F238E27FC236}">
                <a16:creationId xmlns:a16="http://schemas.microsoft.com/office/drawing/2014/main" id="{6B3D0DC6-2DC7-44D6-AA93-071BDECC1509}"/>
              </a:ext>
            </a:extLst>
          </p:cNvPr>
          <p:cNvSpPr txBox="1"/>
          <p:nvPr/>
        </p:nvSpPr>
        <p:spPr>
          <a:xfrm>
            <a:off x="5727256" y="5317845"/>
            <a:ext cx="2225438" cy="1200329"/>
          </a:xfrm>
          <a:prstGeom prst="rect">
            <a:avLst/>
          </a:prstGeom>
          <a:noFill/>
        </p:spPr>
        <p:txBody>
          <a:bodyPr wrap="square" rtlCol="0">
            <a:spAutoFit/>
          </a:bodyPr>
          <a:lstStyle/>
          <a:p>
            <a:r>
              <a:rPr lang="en-US" dirty="0">
                <a:solidFill>
                  <a:srgbClr val="00B050"/>
                </a:solidFill>
              </a:rPr>
              <a:t>Tanh: Output is in between -1 to +1 for all input values</a:t>
            </a:r>
          </a:p>
          <a:p>
            <a:r>
              <a:rPr lang="en-US" dirty="0">
                <a:solidFill>
                  <a:srgbClr val="00B050"/>
                </a:solidFill>
              </a:rPr>
              <a:t>(green line)</a:t>
            </a:r>
          </a:p>
        </p:txBody>
      </p:sp>
      <p:sp>
        <p:nvSpPr>
          <p:cNvPr id="12" name="Oval 11">
            <a:extLst>
              <a:ext uri="{FF2B5EF4-FFF2-40B4-BE49-F238E27FC236}">
                <a16:creationId xmlns:a16="http://schemas.microsoft.com/office/drawing/2014/main" id="{C513DE12-FD13-4566-A9D8-B5173D225F7B}"/>
              </a:ext>
            </a:extLst>
          </p:cNvPr>
          <p:cNvSpPr/>
          <p:nvPr/>
        </p:nvSpPr>
        <p:spPr>
          <a:xfrm>
            <a:off x="45874" y="2355632"/>
            <a:ext cx="3474717" cy="1348252"/>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B9A268D0-5B62-416B-9D06-A9A37A4EC225}"/>
              </a:ext>
            </a:extLst>
          </p:cNvPr>
          <p:cNvCxnSpPr>
            <a:cxnSpLocks/>
          </p:cNvCxnSpPr>
          <p:nvPr/>
        </p:nvCxnSpPr>
        <p:spPr>
          <a:xfrm flipV="1">
            <a:off x="6041630" y="3200400"/>
            <a:ext cx="1044970" cy="230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63061AA-68FF-46D2-9DA3-5448917EE9BD}"/>
              </a:ext>
            </a:extLst>
          </p:cNvPr>
          <p:cNvCxnSpPr>
            <a:cxnSpLocks/>
          </p:cNvCxnSpPr>
          <p:nvPr/>
        </p:nvCxnSpPr>
        <p:spPr>
          <a:xfrm flipH="1" flipV="1">
            <a:off x="3520591" y="3124200"/>
            <a:ext cx="2499210" cy="2381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AA96E75-BCD7-4236-A32C-B239B2AAB310}"/>
              </a:ext>
            </a:extLst>
          </p:cNvPr>
          <p:cNvCxnSpPr>
            <a:cxnSpLocks/>
          </p:cNvCxnSpPr>
          <p:nvPr/>
        </p:nvCxnSpPr>
        <p:spPr>
          <a:xfrm flipH="1" flipV="1">
            <a:off x="5727256" y="1143000"/>
            <a:ext cx="314374" cy="4362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7E3DE5-4C30-4C08-8E6E-C8AA459F4A24}"/>
                  </a:ext>
                </a:extLst>
              </p:cNvPr>
              <p:cNvSpPr txBox="1"/>
              <p:nvPr/>
            </p:nvSpPr>
            <p:spPr>
              <a:xfrm>
                <a:off x="670162" y="676330"/>
                <a:ext cx="5730638" cy="620855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en-US" i="0" smtClean="0">
                          <a:solidFill>
                            <a:srgbClr val="0070C0"/>
                          </a:solidFill>
                          <a:latin typeface="Cambria Math" panose="02040503050406030204" pitchFamily="18" charset="0"/>
                        </a:rPr>
                        <m:t>Sigmoid</m:t>
                      </m:r>
                      <m:r>
                        <m:rPr>
                          <m:nor/>
                        </m:rPr>
                        <a:rPr lang="en-US" i="0" smtClean="0">
                          <a:solidFill>
                            <a:srgbClr val="0070C0"/>
                          </a:solidFill>
                          <a:latin typeface="Cambria Math" panose="02040503050406030204" pitchFamily="18" charset="0"/>
                        </a:rPr>
                        <m:t> </m:t>
                      </m:r>
                      <m:r>
                        <a:rPr lang="en-US" i="1">
                          <a:solidFill>
                            <a:srgbClr val="0070C0"/>
                          </a:solidFill>
                          <a:latin typeface="Cambria Math" panose="02040503050406030204" pitchFamily="18" charset="0"/>
                        </a:rPr>
                        <m:t>(</m:t>
                      </m:r>
                      <m:r>
                        <m:rPr>
                          <m:nor/>
                        </m:rPr>
                        <a:rPr lang="en-US" i="0">
                          <a:solidFill>
                            <a:srgbClr val="0070C0"/>
                          </a:solidFill>
                          <a:latin typeface="Cambria Math" panose="02040503050406030204" pitchFamily="18" charset="0"/>
                        </a:rPr>
                        <m:t>from</m:t>
                      </m:r>
                      <m:r>
                        <m:rPr>
                          <m:nor/>
                        </m:rPr>
                        <a:rPr lang="en-US" i="0">
                          <a:solidFill>
                            <a:srgbClr val="0070C0"/>
                          </a:solidFill>
                          <a:latin typeface="Cambria Math" panose="02040503050406030204" pitchFamily="18" charset="0"/>
                        </a:rPr>
                        <m:t> 0 </m:t>
                      </m:r>
                      <m:r>
                        <m:rPr>
                          <m:nor/>
                        </m:rPr>
                        <a:rPr lang="en-US" i="0">
                          <a:solidFill>
                            <a:srgbClr val="0070C0"/>
                          </a:solidFill>
                          <a:latin typeface="Cambria Math" panose="02040503050406030204" pitchFamily="18" charset="0"/>
                        </a:rPr>
                        <m:t>to</m:t>
                      </m:r>
                      <m:r>
                        <m:rPr>
                          <m:nor/>
                        </m:rPr>
                        <a:rPr lang="en-US" i="0">
                          <a:solidFill>
                            <a:srgbClr val="0070C0"/>
                          </a:solidFill>
                          <a:latin typeface="Cambria Math" panose="02040503050406030204" pitchFamily="18" charset="0"/>
                        </a:rPr>
                        <m:t> 1</m:t>
                      </m:r>
                      <m:r>
                        <a:rPr lang="en-US" i="1">
                          <a:solidFill>
                            <a:srgbClr val="0070C0"/>
                          </a:solidFill>
                          <a:latin typeface="Cambria Math" panose="02040503050406030204" pitchFamily="18" charset="0"/>
                        </a:rPr>
                        <m:t>)</m:t>
                      </m:r>
                      <m:r>
                        <a:rPr lang="en-US" i="0">
                          <a:solidFill>
                            <a:srgbClr val="0070C0"/>
                          </a:solidFill>
                          <a:latin typeface="Cambria Math" panose="02040503050406030204" pitchFamily="18" charset="0"/>
                        </a:rPr>
                        <m:t>:</m:t>
                      </m:r>
                    </m:oMath>
                    <m:oMath xmlns:m="http://schemas.openxmlformats.org/officeDocument/2006/math">
                      <m:r>
                        <m:rPr>
                          <m:nor/>
                        </m:rPr>
                        <a:rPr lang="en-US" i="0">
                          <a:solidFill>
                            <a:srgbClr val="0070C0"/>
                          </a:solidFill>
                          <a:latin typeface="Cambria Math" panose="02040503050406030204" pitchFamily="18" charset="0"/>
                        </a:rPr>
                        <m:t>  </m:t>
                      </m:r>
                      <m:r>
                        <a:rPr lang="en-US" i="1">
                          <a:solidFill>
                            <a:srgbClr val="0070C0"/>
                          </a:solidFill>
                          <a:latin typeface="Cambria Math" panose="02040503050406030204" pitchFamily="18" charset="0"/>
                        </a:rPr>
                        <m:t>𝑔</m:t>
                      </m:r>
                      <m:d>
                        <m:dPr>
                          <m:ctrlPr>
                            <a:rPr lang="en-US" i="1">
                              <a:solidFill>
                                <a:srgbClr val="0070C0"/>
                              </a:solidFill>
                              <a:latin typeface="Cambria Math" panose="02040503050406030204" pitchFamily="18" charset="0"/>
                            </a:rPr>
                          </m:ctrlPr>
                        </m:dPr>
                        <m:e>
                          <m:r>
                            <a:rPr lang="en-US" i="1">
                              <a:solidFill>
                                <a:srgbClr val="0070C0"/>
                              </a:solidFill>
                              <a:latin typeface="Cambria Math" panose="02040503050406030204" pitchFamily="18" charset="0"/>
                            </a:rPr>
                            <m:t>𝑥</m:t>
                          </m:r>
                        </m:e>
                      </m:d>
                      <m:r>
                        <a:rPr lang="en-US" i="1">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r>
                            <a:rPr lang="en-US" i="1">
                              <a:solidFill>
                                <a:srgbClr val="0070C0"/>
                              </a:solidFill>
                              <a:latin typeface="Cambria Math" panose="02040503050406030204" pitchFamily="18" charset="0"/>
                            </a:rPr>
                            <m:t>1</m:t>
                          </m:r>
                        </m:num>
                        <m:den>
                          <m:r>
                            <a:rPr lang="en-US" i="1">
                              <a:solidFill>
                                <a:srgbClr val="0070C0"/>
                              </a:solidFill>
                              <a:latin typeface="Cambria Math" panose="02040503050406030204" pitchFamily="18" charset="0"/>
                            </a:rPr>
                            <m:t>1+</m:t>
                          </m:r>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𝑒</m:t>
                              </m:r>
                            </m:e>
                            <m:sup>
                              <m:r>
                                <a:rPr lang="en-US" i="1">
                                  <a:solidFill>
                                    <a:srgbClr val="0070C0"/>
                                  </a:solidFill>
                                  <a:latin typeface="Cambria Math" panose="02040503050406030204" pitchFamily="18" charset="0"/>
                                </a:rPr>
                                <m:t>𝑥</m:t>
                              </m:r>
                            </m:sup>
                          </m:sSup>
                        </m:den>
                      </m:f>
                      <m:r>
                        <a:rPr lang="en-US" i="1">
                          <a:solidFill>
                            <a:srgbClr val="0070C0"/>
                          </a:solidFill>
                          <a:latin typeface="Cambria Math" panose="02040503050406030204" pitchFamily="18" charset="0"/>
                        </a:rPr>
                        <m:t>,</m:t>
                      </m:r>
                      <m:r>
                        <m:rPr>
                          <m:nor/>
                        </m:rPr>
                        <a:rPr lang="en-US" i="0">
                          <a:solidFill>
                            <a:srgbClr val="0070C0"/>
                          </a:solidFill>
                          <a:latin typeface="Cambria Math" panose="02040503050406030204" pitchFamily="18" charset="0"/>
                        </a:rPr>
                        <m:t> </m:t>
                      </m:r>
                    </m:oMath>
                  </m:oMathPara>
                </a14:m>
                <a:endParaRPr lang="en-US" i="0" dirty="0">
                  <a:solidFill>
                    <a:srgbClr val="0070C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solidFill>
                            <a:srgbClr val="0070C0"/>
                          </a:solidFill>
                          <a:latin typeface="Cambria Math" panose="02040503050406030204" pitchFamily="18" charset="0"/>
                        </a:rPr>
                        <m:t>𝑔𝑟𝑎𝑑</m:t>
                      </m:r>
                      <m:r>
                        <a:rPr lang="en-US" b="0" i="1" smtClean="0">
                          <a:solidFill>
                            <a:srgbClr val="0070C0"/>
                          </a:solidFill>
                          <a:latin typeface="Cambria Math" panose="02040503050406030204" pitchFamily="18" charset="0"/>
                        </a:rPr>
                        <m:t>𝑖</m:t>
                      </m:r>
                      <m:r>
                        <a:rPr lang="en-US" i="1">
                          <a:solidFill>
                            <a:srgbClr val="0070C0"/>
                          </a:solidFill>
                          <a:latin typeface="Cambria Math" panose="02040503050406030204" pitchFamily="18" charset="0"/>
                        </a:rPr>
                        <m:t>𝑒𝑛𝑡</m:t>
                      </m:r>
                      <m:r>
                        <a:rPr lang="en-US" i="1">
                          <a:solidFill>
                            <a:srgbClr val="0070C0"/>
                          </a:solidFill>
                          <a:latin typeface="Cambria Math" panose="02040503050406030204" pitchFamily="18" charset="0"/>
                        </a:rPr>
                        <m:t>=</m:t>
                      </m:r>
                      <m:f>
                        <m:fPr>
                          <m:ctrlPr>
                            <a:rPr lang="pt-BR" i="1">
                              <a:solidFill>
                                <a:srgbClr val="0070C0"/>
                              </a:solidFill>
                              <a:latin typeface="Cambria Math" panose="02040503050406030204" pitchFamily="18" charset="0"/>
                            </a:rPr>
                          </m:ctrlPr>
                        </m:fPr>
                        <m:num>
                          <m:r>
                            <a:rPr lang="pt-BR" i="1">
                              <a:solidFill>
                                <a:srgbClr val="0070C0"/>
                              </a:solidFill>
                              <a:latin typeface="Cambria Math" panose="02040503050406030204" pitchFamily="18" charset="0"/>
                            </a:rPr>
                            <m:t>𝑑</m:t>
                          </m:r>
                          <m:r>
                            <a:rPr lang="en-US" i="1">
                              <a:solidFill>
                                <a:srgbClr val="0070C0"/>
                              </a:solidFill>
                              <a:latin typeface="Cambria Math" panose="02040503050406030204" pitchFamily="18" charset="0"/>
                            </a:rPr>
                            <m:t>𝑔</m:t>
                          </m:r>
                          <m:r>
                            <a:rPr lang="en-US" i="1">
                              <a:solidFill>
                                <a:srgbClr val="0070C0"/>
                              </a:solidFill>
                              <a:latin typeface="Cambria Math" panose="02040503050406030204" pitchFamily="18" charset="0"/>
                            </a:rPr>
                            <m:t>(</m:t>
                          </m:r>
                          <m:r>
                            <a:rPr lang="en-US" i="1">
                              <a:solidFill>
                                <a:srgbClr val="0070C0"/>
                              </a:solidFill>
                              <a:latin typeface="Cambria Math" panose="02040503050406030204" pitchFamily="18" charset="0"/>
                            </a:rPr>
                            <m:t>𝑥</m:t>
                          </m:r>
                          <m:r>
                            <a:rPr lang="en-US" i="1">
                              <a:solidFill>
                                <a:srgbClr val="0070C0"/>
                              </a:solidFill>
                              <a:latin typeface="Cambria Math" panose="02040503050406030204" pitchFamily="18" charset="0"/>
                            </a:rPr>
                            <m:t>)</m:t>
                          </m:r>
                        </m:num>
                        <m:den>
                          <m:r>
                            <a:rPr lang="pt-BR" i="1">
                              <a:solidFill>
                                <a:srgbClr val="0070C0"/>
                              </a:solidFill>
                              <a:latin typeface="Cambria Math" panose="02040503050406030204" pitchFamily="18" charset="0"/>
                            </a:rPr>
                            <m:t>𝑑𝑥</m:t>
                          </m:r>
                        </m:den>
                      </m:f>
                      <m:r>
                        <a:rPr lang="en-US" b="0" i="1" smtClean="0">
                          <a:solidFill>
                            <a:srgbClr val="0070C0"/>
                          </a:solidFill>
                          <a:latin typeface="Cambria Math" panose="02040503050406030204" pitchFamily="18" charset="0"/>
                        </a:rPr>
                        <m:t>=</m:t>
                      </m:r>
                      <m:r>
                        <a:rPr lang="en-US" i="1">
                          <a:solidFill>
                            <a:srgbClr val="0070C0"/>
                          </a:solidFill>
                          <a:latin typeface="Cambria Math" panose="02040503050406030204" pitchFamily="18" charset="0"/>
                        </a:rPr>
                        <m:t>𝑔</m:t>
                      </m:r>
                      <m:r>
                        <a:rPr lang="en-US" i="1">
                          <a:solidFill>
                            <a:srgbClr val="0070C0"/>
                          </a:solidFill>
                          <a:latin typeface="Cambria Math" panose="02040503050406030204" pitchFamily="18" charset="0"/>
                        </a:rPr>
                        <m:t>(</m:t>
                      </m:r>
                      <m:r>
                        <a:rPr lang="en-US" i="1">
                          <a:solidFill>
                            <a:srgbClr val="0070C0"/>
                          </a:solidFill>
                          <a:latin typeface="Cambria Math" panose="02040503050406030204" pitchFamily="18" charset="0"/>
                        </a:rPr>
                        <m:t>𝑥</m:t>
                      </m:r>
                      <m:r>
                        <a:rPr lang="en-US" i="1">
                          <a:solidFill>
                            <a:srgbClr val="0070C0"/>
                          </a:solidFill>
                          <a:latin typeface="Cambria Math" panose="02040503050406030204" pitchFamily="18" charset="0"/>
                        </a:rPr>
                        <m:t>)⋅(1−</m:t>
                      </m:r>
                      <m:r>
                        <a:rPr lang="en-US" i="1">
                          <a:solidFill>
                            <a:srgbClr val="0070C0"/>
                          </a:solidFill>
                          <a:latin typeface="Cambria Math" panose="02040503050406030204" pitchFamily="18" charset="0"/>
                        </a:rPr>
                        <m:t>𝑔</m:t>
                      </m:r>
                      <m:r>
                        <a:rPr lang="en-US" i="1">
                          <a:solidFill>
                            <a:srgbClr val="0070C0"/>
                          </a:solidFill>
                          <a:latin typeface="Cambria Math" panose="02040503050406030204" pitchFamily="18" charset="0"/>
                        </a:rPr>
                        <m:t>(</m:t>
                      </m:r>
                      <m:r>
                        <a:rPr lang="en-US" i="1">
                          <a:solidFill>
                            <a:srgbClr val="0070C0"/>
                          </a:solidFill>
                          <a:latin typeface="Cambria Math" panose="02040503050406030204" pitchFamily="18" charset="0"/>
                        </a:rPr>
                        <m:t>𝑥</m:t>
                      </m:r>
                      <m:r>
                        <a:rPr lang="en-US" i="1">
                          <a:solidFill>
                            <a:srgbClr val="0070C0"/>
                          </a:solidFill>
                          <a:latin typeface="Cambria Math" panose="02040503050406030204" pitchFamily="18" charset="0"/>
                        </a:rPr>
                        <m:t>))</m:t>
                      </m:r>
                    </m:oMath>
                  </m:oMathPara>
                </a14:m>
                <a:endParaRPr lang="en-US" i="1" dirty="0">
                  <a:solidFill>
                    <a:srgbClr val="0070C0"/>
                  </a:solidFill>
                  <a:latin typeface="Cambria Math" panose="02040503050406030204" pitchFamily="18" charset="0"/>
                </a:endParaRPr>
              </a:p>
              <a:p>
                <a:br>
                  <a:rPr lang="en-US" i="1" dirty="0">
                    <a:solidFill>
                      <a:srgbClr val="000000"/>
                    </a:solidFill>
                    <a:latin typeface="Cambria Math" panose="02040503050406030204" pitchFamily="18" charset="0"/>
                  </a:rPr>
                </a:br>
                <a:endParaRPr lang="en-US" i="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i="0" smtClean="0">
                          <a:solidFill>
                            <a:srgbClr val="00B050"/>
                          </a:solidFill>
                          <a:latin typeface="Cambria Math" panose="02040503050406030204" pitchFamily="18" charset="0"/>
                        </a:rPr>
                        <m:t>Tanh</m:t>
                      </m:r>
                      <m:r>
                        <m:rPr>
                          <m:nor/>
                        </m:rPr>
                        <a:rPr lang="en-US" i="0" smtClean="0">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m:t>
                      </m:r>
                      <m:r>
                        <m:rPr>
                          <m:nor/>
                        </m:rPr>
                        <a:rPr lang="en-US" i="0">
                          <a:solidFill>
                            <a:srgbClr val="00B050"/>
                          </a:solidFill>
                          <a:latin typeface="Cambria Math" panose="02040503050406030204" pitchFamily="18" charset="0"/>
                        </a:rPr>
                        <m:t>from</m:t>
                      </m:r>
                      <m:r>
                        <m:rPr>
                          <m:nor/>
                        </m:rPr>
                        <a:rPr lang="en-US" i="0">
                          <a:solidFill>
                            <a:srgbClr val="00B050"/>
                          </a:solidFill>
                          <a:latin typeface="Cambria Math" panose="02040503050406030204" pitchFamily="18" charset="0"/>
                        </a:rPr>
                        <m:t> −1 </m:t>
                      </m:r>
                      <m:r>
                        <m:rPr>
                          <m:nor/>
                        </m:rPr>
                        <a:rPr lang="en-US" i="0">
                          <a:solidFill>
                            <a:srgbClr val="00B050"/>
                          </a:solidFill>
                          <a:latin typeface="Cambria Math" panose="02040503050406030204" pitchFamily="18" charset="0"/>
                        </a:rPr>
                        <m:t>to</m:t>
                      </m:r>
                      <m:r>
                        <m:rPr>
                          <m:nor/>
                        </m:rPr>
                        <a:rPr lang="en-US" i="0">
                          <a:solidFill>
                            <a:srgbClr val="00B050"/>
                          </a:solidFill>
                          <a:latin typeface="Cambria Math" panose="02040503050406030204" pitchFamily="18" charset="0"/>
                        </a:rPr>
                        <m:t> 1</m:t>
                      </m:r>
                      <m:r>
                        <a:rPr lang="en-US" i="1">
                          <a:solidFill>
                            <a:srgbClr val="00B050"/>
                          </a:solidFill>
                          <a:latin typeface="Cambria Math" panose="02040503050406030204" pitchFamily="18" charset="0"/>
                        </a:rPr>
                        <m:t>)</m:t>
                      </m:r>
                      <m:r>
                        <a:rPr lang="en-US" i="0">
                          <a:solidFill>
                            <a:srgbClr val="00B050"/>
                          </a:solidFill>
                          <a:latin typeface="Cambria Math" panose="02040503050406030204" pitchFamily="18" charset="0"/>
                        </a:rPr>
                        <m:t>:</m:t>
                      </m:r>
                    </m:oMath>
                    <m:oMath xmlns:m="http://schemas.openxmlformats.org/officeDocument/2006/math">
                      <m:r>
                        <m:rPr>
                          <m:nor/>
                        </m:rPr>
                        <a:rPr lang="en-US" i="0">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𝑔</m:t>
                      </m:r>
                      <m:d>
                        <m:dPr>
                          <m:ctrlPr>
                            <a:rPr lang="en-US" i="1">
                              <a:solidFill>
                                <a:srgbClr val="00B050"/>
                              </a:solidFill>
                              <a:latin typeface="Cambria Math" panose="02040503050406030204" pitchFamily="18" charset="0"/>
                            </a:rPr>
                          </m:ctrlPr>
                        </m:dPr>
                        <m:e>
                          <m:r>
                            <a:rPr lang="en-US" i="1">
                              <a:solidFill>
                                <a:srgbClr val="00B050"/>
                              </a:solidFill>
                              <a:latin typeface="Cambria Math" panose="02040503050406030204" pitchFamily="18" charset="0"/>
                            </a:rPr>
                            <m:t>𝑥</m:t>
                          </m:r>
                        </m:e>
                      </m:d>
                      <m:r>
                        <a:rPr lang="en-US" i="1">
                          <a:solidFill>
                            <a:srgbClr val="00B050"/>
                          </a:solidFill>
                          <a:latin typeface="Cambria Math" panose="02040503050406030204" pitchFamily="18" charset="0"/>
                        </a:rPr>
                        <m:t>=</m:t>
                      </m:r>
                      <m:f>
                        <m:fPr>
                          <m:ctrlPr>
                            <a:rPr lang="en-US" i="1">
                              <a:solidFill>
                                <a:srgbClr val="00B050"/>
                              </a:solidFill>
                              <a:latin typeface="Cambria Math" panose="02040503050406030204" pitchFamily="18" charset="0"/>
                            </a:rPr>
                          </m:ctrlPr>
                        </m:fPr>
                        <m:num>
                          <m:func>
                            <m:funcPr>
                              <m:ctrlPr>
                                <a:rPr lang="en-US" i="1">
                                  <a:solidFill>
                                    <a:srgbClr val="00B050"/>
                                  </a:solidFill>
                                  <a:latin typeface="Cambria Math" panose="02040503050406030204" pitchFamily="18" charset="0"/>
                                </a:rPr>
                              </m:ctrlPr>
                            </m:funcPr>
                            <m:fName>
                              <m:r>
                                <m:rPr>
                                  <m:sty m:val="p"/>
                                </m:rPr>
                                <a:rPr lang="en-US" i="0">
                                  <a:solidFill>
                                    <a:srgbClr val="00B050"/>
                                  </a:solidFill>
                                  <a:latin typeface="Cambria Math" panose="02040503050406030204" pitchFamily="18" charset="0"/>
                                </a:rPr>
                                <m:t>sinh</m:t>
                              </m:r>
                            </m:fName>
                            <m:e>
                              <m:r>
                                <a:rPr lang="en-US" i="1">
                                  <a:solidFill>
                                    <a:srgbClr val="00B050"/>
                                  </a:solidFill>
                                  <a:latin typeface="Cambria Math" panose="02040503050406030204" pitchFamily="18" charset="0"/>
                                </a:rPr>
                                <m:t>(</m:t>
                              </m:r>
                            </m:e>
                          </m:func>
                          <m:r>
                            <a:rPr lang="en-US" i="1">
                              <a:solidFill>
                                <a:srgbClr val="00B050"/>
                              </a:solidFill>
                              <a:latin typeface="Cambria Math" panose="02040503050406030204" pitchFamily="18" charset="0"/>
                            </a:rPr>
                            <m:t>𝑥</m:t>
                          </m:r>
                          <m:r>
                            <a:rPr lang="en-US" i="1">
                              <a:solidFill>
                                <a:srgbClr val="00B050"/>
                              </a:solidFill>
                              <a:latin typeface="Cambria Math" panose="02040503050406030204" pitchFamily="18" charset="0"/>
                            </a:rPr>
                            <m:t>)</m:t>
                          </m:r>
                        </m:num>
                        <m:den>
                          <m:func>
                            <m:funcPr>
                              <m:ctrlPr>
                                <a:rPr lang="en-US" i="1">
                                  <a:solidFill>
                                    <a:srgbClr val="00B050"/>
                                  </a:solidFill>
                                  <a:latin typeface="Cambria Math" panose="02040503050406030204" pitchFamily="18" charset="0"/>
                                </a:rPr>
                              </m:ctrlPr>
                            </m:funcPr>
                            <m:fName>
                              <m:r>
                                <m:rPr>
                                  <m:sty m:val="p"/>
                                </m:rPr>
                                <a:rPr lang="en-US" i="0">
                                  <a:solidFill>
                                    <a:srgbClr val="00B050"/>
                                  </a:solidFill>
                                  <a:latin typeface="Cambria Math" panose="02040503050406030204" pitchFamily="18" charset="0"/>
                                </a:rPr>
                                <m:t>cosh</m:t>
                              </m:r>
                            </m:fName>
                            <m:e>
                              <m:r>
                                <a:rPr lang="en-US" i="1">
                                  <a:solidFill>
                                    <a:srgbClr val="00B050"/>
                                  </a:solidFill>
                                  <a:latin typeface="Cambria Math" panose="02040503050406030204" pitchFamily="18" charset="0"/>
                                </a:rPr>
                                <m:t>(</m:t>
                              </m:r>
                            </m:e>
                          </m:func>
                          <m:r>
                            <a:rPr lang="en-US" i="1">
                              <a:solidFill>
                                <a:srgbClr val="00B050"/>
                              </a:solidFill>
                              <a:latin typeface="Cambria Math" panose="02040503050406030204" pitchFamily="18" charset="0"/>
                            </a:rPr>
                            <m:t>𝑥</m:t>
                          </m:r>
                          <m:r>
                            <a:rPr lang="en-US" i="1">
                              <a:solidFill>
                                <a:srgbClr val="00B050"/>
                              </a:solidFill>
                              <a:latin typeface="Cambria Math" panose="02040503050406030204" pitchFamily="18" charset="0"/>
                            </a:rPr>
                            <m:t>)</m:t>
                          </m:r>
                        </m:den>
                      </m:f>
                      <m:r>
                        <a:rPr lang="en-US" i="1">
                          <a:solidFill>
                            <a:srgbClr val="00B050"/>
                          </a:solidFill>
                          <a:latin typeface="Cambria Math" panose="02040503050406030204" pitchFamily="18" charset="0"/>
                        </a:rPr>
                        <m:t>,</m:t>
                      </m:r>
                    </m:oMath>
                  </m:oMathPara>
                </a14:m>
                <a:endParaRPr lang="en-US" i="1" dirty="0">
                  <a:solidFill>
                    <a:srgbClr val="00B05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solidFill>
                            <a:srgbClr val="00B050"/>
                          </a:solidFill>
                          <a:latin typeface="Cambria Math" panose="02040503050406030204" pitchFamily="18" charset="0"/>
                        </a:rPr>
                        <m:t>𝑔𝑟𝑎𝑑</m:t>
                      </m:r>
                      <m:r>
                        <a:rPr lang="en-US" b="0" i="1" smtClean="0">
                          <a:solidFill>
                            <a:srgbClr val="00B050"/>
                          </a:solidFill>
                          <a:latin typeface="Cambria Math" panose="02040503050406030204" pitchFamily="18" charset="0"/>
                        </a:rPr>
                        <m:t>𝑖</m:t>
                      </m:r>
                      <m:r>
                        <a:rPr lang="en-US" i="1">
                          <a:solidFill>
                            <a:srgbClr val="00B050"/>
                          </a:solidFill>
                          <a:latin typeface="Cambria Math" panose="02040503050406030204" pitchFamily="18" charset="0"/>
                        </a:rPr>
                        <m:t>𝑒𝑛𝑡</m:t>
                      </m:r>
                      <m:r>
                        <a:rPr lang="en-US" b="0" i="1" smtClean="0">
                          <a:solidFill>
                            <a:srgbClr val="00B050"/>
                          </a:solidFill>
                          <a:latin typeface="Cambria Math" panose="02040503050406030204" pitchFamily="18" charset="0"/>
                        </a:rPr>
                        <m:t>=</m:t>
                      </m:r>
                      <m:f>
                        <m:fPr>
                          <m:ctrlPr>
                            <a:rPr lang="pt-BR" i="1">
                              <a:solidFill>
                                <a:srgbClr val="00B050"/>
                              </a:solidFill>
                              <a:latin typeface="Cambria Math" panose="02040503050406030204" pitchFamily="18" charset="0"/>
                            </a:rPr>
                          </m:ctrlPr>
                        </m:fPr>
                        <m:num>
                          <m:r>
                            <a:rPr lang="pt-BR" i="1">
                              <a:solidFill>
                                <a:srgbClr val="00B050"/>
                              </a:solidFill>
                              <a:latin typeface="Cambria Math" panose="02040503050406030204" pitchFamily="18" charset="0"/>
                            </a:rPr>
                            <m:t>𝑑</m:t>
                          </m:r>
                          <m:r>
                            <a:rPr lang="en-US" i="1">
                              <a:solidFill>
                                <a:srgbClr val="00B050"/>
                              </a:solidFill>
                              <a:latin typeface="Cambria Math" panose="02040503050406030204" pitchFamily="18" charset="0"/>
                            </a:rPr>
                            <m:t>𝑔</m:t>
                          </m:r>
                          <m:r>
                            <a:rPr lang="en-US" i="1">
                              <a:solidFill>
                                <a:srgbClr val="00B050"/>
                              </a:solidFill>
                              <a:latin typeface="Cambria Math" panose="02040503050406030204" pitchFamily="18" charset="0"/>
                            </a:rPr>
                            <m:t>(</m:t>
                          </m:r>
                          <m:r>
                            <a:rPr lang="en-US" i="1">
                              <a:solidFill>
                                <a:srgbClr val="00B050"/>
                              </a:solidFill>
                              <a:latin typeface="Cambria Math" panose="02040503050406030204" pitchFamily="18" charset="0"/>
                            </a:rPr>
                            <m:t>𝑥</m:t>
                          </m:r>
                          <m:r>
                            <a:rPr lang="en-US" i="1">
                              <a:solidFill>
                                <a:srgbClr val="00B050"/>
                              </a:solidFill>
                              <a:latin typeface="Cambria Math" panose="02040503050406030204" pitchFamily="18" charset="0"/>
                            </a:rPr>
                            <m:t>)</m:t>
                          </m:r>
                        </m:num>
                        <m:den>
                          <m:r>
                            <a:rPr lang="pt-BR" i="1">
                              <a:solidFill>
                                <a:srgbClr val="00B050"/>
                              </a:solidFill>
                              <a:latin typeface="Cambria Math" panose="02040503050406030204" pitchFamily="18" charset="0"/>
                            </a:rPr>
                            <m:t>𝑑𝑥</m:t>
                          </m:r>
                        </m:den>
                      </m:f>
                      <m:r>
                        <a:rPr lang="en-US" i="1">
                          <a:solidFill>
                            <a:srgbClr val="00B050"/>
                          </a:solidFill>
                          <a:latin typeface="Cambria Math" panose="02040503050406030204" pitchFamily="18" charset="0"/>
                        </a:rPr>
                        <m:t>=</m:t>
                      </m:r>
                      <m:f>
                        <m:fPr>
                          <m:ctrlPr>
                            <a:rPr lang="en-US" i="1">
                              <a:solidFill>
                                <a:srgbClr val="00B050"/>
                              </a:solidFill>
                              <a:latin typeface="Cambria Math" panose="02040503050406030204" pitchFamily="18" charset="0"/>
                            </a:rPr>
                          </m:ctrlPr>
                        </m:fPr>
                        <m:num>
                          <m:r>
                            <a:rPr lang="en-US" i="1">
                              <a:solidFill>
                                <a:srgbClr val="00B050"/>
                              </a:solidFill>
                              <a:latin typeface="Cambria Math" panose="02040503050406030204" pitchFamily="18" charset="0"/>
                            </a:rPr>
                            <m:t>4</m:t>
                          </m:r>
                        </m:num>
                        <m:den>
                          <m:sSup>
                            <m:sSupPr>
                              <m:ctrlPr>
                                <a:rPr lang="en-US" i="1">
                                  <a:solidFill>
                                    <a:srgbClr val="00B050"/>
                                  </a:solidFill>
                                  <a:latin typeface="Cambria Math" panose="02040503050406030204" pitchFamily="18" charset="0"/>
                                </a:rPr>
                              </m:ctrlPr>
                            </m:sSupPr>
                            <m:e>
                              <m:d>
                                <m:dPr>
                                  <m:ctrlPr>
                                    <a:rPr lang="en-US" i="1">
                                      <a:solidFill>
                                        <a:srgbClr val="00B050"/>
                                      </a:solidFill>
                                      <a:latin typeface="Cambria Math" panose="02040503050406030204" pitchFamily="18" charset="0"/>
                                    </a:rPr>
                                  </m:ctrlPr>
                                </m:dPr>
                                <m:e>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𝑒</m:t>
                                      </m:r>
                                    </m:e>
                                    <m:sup>
                                      <m:r>
                                        <a:rPr lang="en-US" i="1">
                                          <a:solidFill>
                                            <a:srgbClr val="00B050"/>
                                          </a:solidFill>
                                          <a:latin typeface="Cambria Math" panose="02040503050406030204" pitchFamily="18" charset="0"/>
                                        </a:rPr>
                                        <m:t>−</m:t>
                                      </m:r>
                                      <m:r>
                                        <a:rPr lang="en-US" i="1">
                                          <a:solidFill>
                                            <a:srgbClr val="00B050"/>
                                          </a:solidFill>
                                          <a:latin typeface="Cambria Math" panose="02040503050406030204" pitchFamily="18" charset="0"/>
                                        </a:rPr>
                                        <m:t>𝑥</m:t>
                                      </m:r>
                                    </m:sup>
                                  </m:sSup>
                                  <m:r>
                                    <a:rPr lang="en-US" i="1">
                                      <a:solidFill>
                                        <a:srgbClr val="00B050"/>
                                      </a:solidFill>
                                      <a:latin typeface="Cambria Math" panose="02040503050406030204" pitchFamily="18" charset="0"/>
                                    </a:rPr>
                                    <m:t>+</m:t>
                                  </m:r>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𝑒</m:t>
                                      </m:r>
                                    </m:e>
                                    <m:sup>
                                      <m:r>
                                        <a:rPr lang="en-US" i="1">
                                          <a:solidFill>
                                            <a:srgbClr val="00B050"/>
                                          </a:solidFill>
                                          <a:latin typeface="Cambria Math" panose="02040503050406030204" pitchFamily="18" charset="0"/>
                                        </a:rPr>
                                        <m:t>𝑥</m:t>
                                      </m:r>
                                    </m:sup>
                                  </m:sSup>
                                </m:e>
                              </m:d>
                            </m:e>
                            <m:sup>
                              <m:r>
                                <a:rPr lang="en-US" i="1">
                                  <a:solidFill>
                                    <a:srgbClr val="00B050"/>
                                  </a:solidFill>
                                  <a:latin typeface="Cambria Math" panose="02040503050406030204" pitchFamily="18" charset="0"/>
                                </a:rPr>
                                <m:t>2</m:t>
                              </m:r>
                            </m:sup>
                          </m:sSup>
                        </m:den>
                      </m:f>
                    </m:oMath>
                  </m:oMathPara>
                </a14:m>
                <a:endParaRPr lang="en-US" i="1" dirty="0">
                  <a:solidFill>
                    <a:srgbClr val="000000"/>
                  </a:solidFill>
                  <a:latin typeface="Cambria Math" panose="02040503050406030204" pitchFamily="18" charset="0"/>
                </a:endParaRPr>
              </a:p>
              <a:p>
                <a:pPr/>
                <a:br>
                  <a:rPr 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US" smtClean="0">
                          <a:solidFill>
                            <a:srgbClr val="FF0000"/>
                          </a:solidFill>
                          <a:latin typeface="Cambria Math" panose="02040503050406030204" pitchFamily="18" charset="0"/>
                        </a:rPr>
                        <m:t>Rectified</m:t>
                      </m:r>
                      <m:r>
                        <m:rPr>
                          <m:nor/>
                        </m:rPr>
                        <a:rPr lang="en-US" smtClean="0">
                          <a:solidFill>
                            <a:srgbClr val="FF0000"/>
                          </a:solidFill>
                          <a:latin typeface="Cambria Math" panose="02040503050406030204" pitchFamily="18" charset="0"/>
                        </a:rPr>
                        <m:t> </m:t>
                      </m:r>
                      <m:r>
                        <m:rPr>
                          <m:nor/>
                        </m:rPr>
                        <a:rPr lang="en-US" smtClean="0">
                          <a:solidFill>
                            <a:srgbClr val="FF0000"/>
                          </a:solidFill>
                          <a:latin typeface="Cambria Math" panose="02040503050406030204" pitchFamily="18" charset="0"/>
                        </a:rPr>
                        <m:t>Linear</m:t>
                      </m:r>
                      <m:r>
                        <m:rPr>
                          <m:nor/>
                        </m:rPr>
                        <a:rPr lang="en-US" smtClean="0">
                          <a:solidFill>
                            <a:srgbClr val="FF0000"/>
                          </a:solidFill>
                          <a:latin typeface="Cambria Math" panose="02040503050406030204" pitchFamily="18" charset="0"/>
                        </a:rPr>
                        <m:t> </m:t>
                      </m:r>
                      <m:r>
                        <m:rPr>
                          <m:nor/>
                        </m:rPr>
                        <a:rPr lang="en-US" smtClean="0">
                          <a:solidFill>
                            <a:srgbClr val="FF0000"/>
                          </a:solidFill>
                          <a:latin typeface="Cambria Math" panose="02040503050406030204" pitchFamily="18" charset="0"/>
                        </a:rPr>
                        <m:t>Unit</m:t>
                      </m:r>
                      <m:r>
                        <a:rPr lang="en-US" b="0" i="1" smtClean="0">
                          <a:solidFill>
                            <a:srgbClr val="FF0000"/>
                          </a:solidFill>
                          <a:latin typeface="Cambria Math" panose="02040503050406030204" pitchFamily="18" charset="0"/>
                        </a:rPr>
                        <m:t> </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𝑅𝑒𝑙𝑢</m:t>
                          </m:r>
                        </m:e>
                      </m:d>
                      <m:d>
                        <m:dPr>
                          <m:ctrlPr>
                            <a:rPr lang="en-US" i="1">
                              <a:solidFill>
                                <a:srgbClr val="FF0000"/>
                              </a:solidFill>
                              <a:latin typeface="Cambria Math" panose="02040503050406030204" pitchFamily="18" charset="0"/>
                            </a:rPr>
                          </m:ctrlPr>
                        </m:dPr>
                        <m:e>
                          <m:r>
                            <m:rPr>
                              <m:nor/>
                            </m:rPr>
                            <a:rPr lang="en-US" i="0">
                              <a:solidFill>
                                <a:srgbClr val="FF0000"/>
                              </a:solidFill>
                              <a:latin typeface="Cambria Math" panose="02040503050406030204" pitchFamily="18" charset="0"/>
                            </a:rPr>
                            <m:t>from</m:t>
                          </m:r>
                          <m:r>
                            <m:rPr>
                              <m:nor/>
                            </m:rPr>
                            <a:rPr lang="en-US" i="0">
                              <a:solidFill>
                                <a:srgbClr val="FF0000"/>
                              </a:solidFill>
                              <a:latin typeface="Cambria Math" panose="02040503050406030204" pitchFamily="18" charset="0"/>
                            </a:rPr>
                            <m:t> 0 </m:t>
                          </m:r>
                          <m:r>
                            <m:rPr>
                              <m:nor/>
                            </m:rPr>
                            <a:rPr lang="en-US" i="0">
                              <a:solidFill>
                                <a:srgbClr val="FF0000"/>
                              </a:solidFill>
                              <a:latin typeface="Cambria Math" panose="02040503050406030204" pitchFamily="18" charset="0"/>
                            </a:rPr>
                            <m:t>to</m:t>
                          </m:r>
                          <m:r>
                            <m:rPr>
                              <m:nor/>
                            </m:rPr>
                            <a:rPr lang="en-US" i="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m:t>
                          </m:r>
                          <m:r>
                            <m:rPr>
                              <m:nor/>
                            </m:rPr>
                            <a:rPr lang="en-US" i="0">
                              <a:solidFill>
                                <a:srgbClr val="FF0000"/>
                              </a:solidFill>
                              <a:latin typeface="Cambria Math" panose="02040503050406030204" pitchFamily="18" charset="0"/>
                            </a:rPr>
                            <m:t>,</m:t>
                          </m:r>
                          <m:r>
                            <m:rPr>
                              <m:nor/>
                            </m:rPr>
                            <a:rPr lang="en-US" i="0">
                              <a:solidFill>
                                <a:srgbClr val="FF0000"/>
                              </a:solidFill>
                              <a:latin typeface="Cambria Math" panose="02040503050406030204" pitchFamily="18" charset="0"/>
                            </a:rPr>
                            <m:t>hard</m:t>
                          </m:r>
                          <m:r>
                            <m:rPr>
                              <m:nor/>
                            </m:rPr>
                            <a:rPr lang="en-US" i="0">
                              <a:solidFill>
                                <a:srgbClr val="FF0000"/>
                              </a:solidFill>
                              <a:latin typeface="Cambria Math" panose="02040503050406030204" pitchFamily="18" charset="0"/>
                            </a:rPr>
                            <m:t> </m:t>
                          </m:r>
                          <m:r>
                            <m:rPr>
                              <m:nor/>
                            </m:rPr>
                            <a:rPr lang="en-US" i="0">
                              <a:solidFill>
                                <a:srgbClr val="FF0000"/>
                              </a:solidFill>
                              <a:latin typeface="Cambria Math" panose="02040503050406030204" pitchFamily="18" charset="0"/>
                            </a:rPr>
                            <m:t>change</m:t>
                          </m:r>
                        </m:e>
                      </m:d>
                      <m:r>
                        <a:rPr lang="en-US" i="0">
                          <a:solidFill>
                            <a:srgbClr val="FF0000"/>
                          </a:solidFill>
                          <a:latin typeface="Cambria Math" panose="02040503050406030204" pitchFamily="18" charset="0"/>
                        </a:rPr>
                        <m:t>:</m:t>
                      </m:r>
                    </m:oMath>
                  </m:oMathPara>
                </a14:m>
                <a:endParaRPr lang="en-US"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i="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𝑔</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m:t>
                      </m:r>
                      <m:func>
                        <m:funcPr>
                          <m:ctrlPr>
                            <a:rPr lang="en-US" i="1">
                              <a:solidFill>
                                <a:srgbClr val="FF0000"/>
                              </a:solidFill>
                              <a:latin typeface="Cambria Math" panose="02040503050406030204" pitchFamily="18" charset="0"/>
                            </a:rPr>
                          </m:ctrlPr>
                        </m:funcPr>
                        <m:fName>
                          <m:r>
                            <m:rPr>
                              <m:sty m:val="p"/>
                            </m:rPr>
                            <a:rPr lang="en-US" i="0">
                              <a:solidFill>
                                <a:srgbClr val="FF0000"/>
                              </a:solidFill>
                              <a:latin typeface="Cambria Math" panose="02040503050406030204" pitchFamily="18" charset="0"/>
                            </a:rPr>
                            <m:t>max</m:t>
                          </m:r>
                        </m:fName>
                        <m:e>
                          <m:r>
                            <a:rPr lang="en-US" i="1">
                              <a:solidFill>
                                <a:srgbClr val="FF0000"/>
                              </a:solidFill>
                              <a:latin typeface="Cambria Math" panose="02040503050406030204" pitchFamily="18" charset="0"/>
                            </a:rPr>
                            <m:t>(</m:t>
                          </m:r>
                        </m:e>
                      </m:func>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m:t>
                      </m:r>
                    </m:oMath>
                  </m:oMathPara>
                </a14:m>
                <a:endParaRPr lang="en-US"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solidFill>
                            <a:srgbClr val="FF0000"/>
                          </a:solidFill>
                          <a:latin typeface="Cambria Math" panose="02040503050406030204" pitchFamily="18" charset="0"/>
                        </a:rPr>
                        <m:t>𝑔𝑟𝑎𝑑</m:t>
                      </m:r>
                      <m:r>
                        <a:rPr lang="en-US" b="0" i="1" smtClean="0">
                          <a:solidFill>
                            <a:srgbClr val="FF0000"/>
                          </a:solidFill>
                          <a:latin typeface="Cambria Math" panose="02040503050406030204" pitchFamily="18" charset="0"/>
                        </a:rPr>
                        <m:t>𝑖</m:t>
                      </m:r>
                      <m:r>
                        <a:rPr lang="en-US" i="1">
                          <a:solidFill>
                            <a:srgbClr val="FF0000"/>
                          </a:solidFill>
                          <a:latin typeface="Cambria Math" panose="02040503050406030204" pitchFamily="18" charset="0"/>
                        </a:rPr>
                        <m:t>𝑒𝑛𝑡</m:t>
                      </m:r>
                      <m:r>
                        <a:rPr lang="en-US" i="1">
                          <a:solidFill>
                            <a:srgbClr val="FF0000"/>
                          </a:solidFill>
                          <a:latin typeface="Cambria Math" panose="02040503050406030204" pitchFamily="18" charset="0"/>
                        </a:rPr>
                        <m:t>=</m:t>
                      </m:r>
                      <m:f>
                        <m:fPr>
                          <m:ctrlPr>
                            <a:rPr lang="pt-BR" i="1">
                              <a:solidFill>
                                <a:srgbClr val="FF0000"/>
                              </a:solidFill>
                              <a:latin typeface="Cambria Math" panose="02040503050406030204" pitchFamily="18" charset="0"/>
                            </a:rPr>
                          </m:ctrlPr>
                        </m:fPr>
                        <m:num>
                          <m:r>
                            <a:rPr lang="pt-BR" i="1">
                              <a:solidFill>
                                <a:srgbClr val="FF0000"/>
                              </a:solidFill>
                              <a:latin typeface="Cambria Math" panose="02040503050406030204" pitchFamily="18" charset="0"/>
                            </a:rPr>
                            <m:t>𝑑</m:t>
                          </m:r>
                          <m:r>
                            <a:rPr lang="en-US" i="1">
                              <a:solidFill>
                                <a:srgbClr val="FF0000"/>
                              </a:solidFill>
                              <a:latin typeface="Cambria Math" panose="02040503050406030204" pitchFamily="18" charset="0"/>
                            </a:rPr>
                            <m:t>𝑔</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m:t>
                          </m:r>
                        </m:num>
                        <m:den>
                          <m:r>
                            <a:rPr lang="pt-BR" i="1">
                              <a:solidFill>
                                <a:srgbClr val="FF0000"/>
                              </a:solidFill>
                              <a:latin typeface="Cambria Math" panose="02040503050406030204" pitchFamily="18" charset="0"/>
                            </a:rPr>
                            <m:t>𝑑𝑥</m:t>
                          </m:r>
                        </m:den>
                      </m:f>
                      <m:r>
                        <a:rPr lang="pt-BR"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m:t>
                      </m:r>
                      <m:d>
                        <m:dPr>
                          <m:begChr m:val="{"/>
                          <m:endChr m:val=""/>
                          <m:ctrlPr>
                            <a:rPr lang="en-US" i="1">
                              <a:solidFill>
                                <a:srgbClr val="FF0000"/>
                              </a:solidFill>
                              <a:latin typeface="Cambria Math" panose="02040503050406030204" pitchFamily="18" charset="0"/>
                            </a:rPr>
                          </m:ctrlPr>
                        </m:dPr>
                        <m:e>
                          <m:m>
                            <m:mPr>
                              <m:plcHide m:val="on"/>
                              <m:mcs>
                                <m:mc>
                                  <m:mcPr>
                                    <m:count m:val="1"/>
                                    <m:mcJc m:val="center"/>
                                  </m:mcPr>
                                </m:mc>
                              </m:mcs>
                              <m:ctrlPr>
                                <a:rPr lang="en-US" i="1">
                                  <a:solidFill>
                                    <a:srgbClr val="FF0000"/>
                                  </a:solidFill>
                                  <a:latin typeface="Cambria Math" panose="02040503050406030204" pitchFamily="18" charset="0"/>
                                </a:rPr>
                              </m:ctrlPr>
                            </m:mPr>
                            <m:mr>
                              <m:e>
                                <m:r>
                                  <a:rPr lang="en-US" i="1">
                                    <a:solidFill>
                                      <a:srgbClr val="FF0000"/>
                                    </a:solidFill>
                                    <a:latin typeface="Cambria Math" panose="02040503050406030204" pitchFamily="18" charset="0"/>
                                  </a:rPr>
                                  <m:t>1,</m:t>
                                </m:r>
                                <m:r>
                                  <m:rPr>
                                    <m:nor/>
                                  </m:rPr>
                                  <a:rPr lang="en-US" i="0">
                                    <a:solidFill>
                                      <a:srgbClr val="FF0000"/>
                                    </a:solidFill>
                                    <a:latin typeface="Cambria Math" panose="02040503050406030204" pitchFamily="18" charset="0"/>
                                  </a:rPr>
                                  <m:t>  </m:t>
                                </m:r>
                                <m:r>
                                  <m:rPr>
                                    <m:nor/>
                                  </m:rPr>
                                  <a:rPr lang="en-US" i="0">
                                    <a:solidFill>
                                      <a:srgbClr val="FF0000"/>
                                    </a:solidFill>
                                    <a:latin typeface="Cambria Math" panose="02040503050406030204" pitchFamily="18" charset="0"/>
                                  </a:rPr>
                                  <m:t>if</m:t>
                                </m:r>
                                <m:r>
                                  <m:rPr>
                                    <m:nor/>
                                  </m:rPr>
                                  <a:rPr lang="en-US" i="0">
                                    <a:solidFill>
                                      <a:srgbClr val="FF0000"/>
                                    </a:solidFill>
                                    <a:latin typeface="Cambria Math" panose="02040503050406030204" pitchFamily="18" charset="0"/>
                                  </a:rPr>
                                  <m:t> </m:t>
                                </m:r>
                                <m:r>
                                  <m:rPr>
                                    <m:nor/>
                                  </m:rPr>
                                  <a:rPr lang="en-US" i="0">
                                    <a:solidFill>
                                      <a:srgbClr val="FF0000"/>
                                    </a:solidFill>
                                    <a:latin typeface="Cambria Math" panose="02040503050406030204" pitchFamily="18" charset="0"/>
                                  </a:rPr>
                                  <m:t>x</m:t>
                                </m:r>
                                <m:r>
                                  <a:rPr lang="en-US" i="1">
                                    <a:solidFill>
                                      <a:srgbClr val="FF0000"/>
                                    </a:solidFill>
                                    <a:latin typeface="Cambria Math" panose="02040503050406030204" pitchFamily="18" charset="0"/>
                                  </a:rPr>
                                  <m:t>≥</m:t>
                                </m:r>
                                <m:r>
                                  <a:rPr lang="en-US" i="0">
                                    <a:solidFill>
                                      <a:srgbClr val="FF0000"/>
                                    </a:solidFill>
                                    <a:latin typeface="Cambria Math" panose="02040503050406030204" pitchFamily="18" charset="0"/>
                                  </a:rPr>
                                  <m:t>0</m:t>
                                </m:r>
                              </m:e>
                            </m:mr>
                            <m:mr>
                              <m:e>
                                <m:r>
                                  <a:rPr lang="en-US" i="1">
                                    <a:solidFill>
                                      <a:srgbClr val="FF0000"/>
                                    </a:solidFill>
                                    <a:latin typeface="Cambria Math" panose="02040503050406030204" pitchFamily="18" charset="0"/>
                                  </a:rPr>
                                  <m:t>0,</m:t>
                                </m:r>
                                <m:r>
                                  <m:rPr>
                                    <m:nor/>
                                  </m:rPr>
                                  <a:rPr lang="en-US" i="0">
                                    <a:solidFill>
                                      <a:srgbClr val="FF0000"/>
                                    </a:solidFill>
                                    <a:latin typeface="Cambria Math" panose="02040503050406030204" pitchFamily="18" charset="0"/>
                                  </a:rPr>
                                  <m:t>  </m:t>
                                </m:r>
                                <m:r>
                                  <m:rPr>
                                    <m:nor/>
                                  </m:rPr>
                                  <a:rPr lang="en-US" i="0">
                                    <a:solidFill>
                                      <a:srgbClr val="FF0000"/>
                                    </a:solidFill>
                                    <a:latin typeface="Cambria Math" panose="02040503050406030204" pitchFamily="18" charset="0"/>
                                  </a:rPr>
                                  <m:t>if</m:t>
                                </m:r>
                                <m:r>
                                  <m:rPr>
                                    <m:nor/>
                                  </m:rPr>
                                  <a:rPr lang="en-US" i="0">
                                    <a:solidFill>
                                      <a:srgbClr val="FF0000"/>
                                    </a:solidFill>
                                    <a:latin typeface="Cambria Math" panose="02040503050406030204" pitchFamily="18" charset="0"/>
                                  </a:rPr>
                                  <m:t> </m:t>
                                </m:r>
                                <m:r>
                                  <m:rPr>
                                    <m:nor/>
                                  </m:rPr>
                                  <a:rPr lang="en-US" i="0">
                                    <a:solidFill>
                                      <a:srgbClr val="FF0000"/>
                                    </a:solidFill>
                                    <a:latin typeface="Cambria Math" panose="02040503050406030204" pitchFamily="18" charset="0"/>
                                  </a:rPr>
                                  <m:t>x</m:t>
                                </m:r>
                                <m:r>
                                  <a:rPr lang="en-US" i="1">
                                    <a:solidFill>
                                      <a:srgbClr val="FF0000"/>
                                    </a:solidFill>
                                    <a:latin typeface="Cambria Math" panose="02040503050406030204" pitchFamily="18" charset="0"/>
                                  </a:rPr>
                                  <m:t>&lt;</m:t>
                                </m:r>
                                <m:r>
                                  <a:rPr lang="en-US" i="0">
                                    <a:solidFill>
                                      <a:srgbClr val="FF0000"/>
                                    </a:solidFill>
                                    <a:latin typeface="Cambria Math" panose="02040503050406030204" pitchFamily="18" charset="0"/>
                                  </a:rPr>
                                  <m:t>0</m:t>
                                </m:r>
                              </m:e>
                            </m:mr>
                          </m:m>
                        </m:e>
                      </m:d>
                    </m:oMath>
                  </m:oMathPara>
                </a14:m>
                <a:endParaRPr lang="en-US" i="0" dirty="0">
                  <a:solidFill>
                    <a:srgbClr val="FF0000"/>
                  </a:solidFill>
                  <a:latin typeface="Cambria Math" panose="02040503050406030204" pitchFamily="18" charset="0"/>
                </a:endParaRPr>
              </a:p>
              <a:p>
                <a:br>
                  <a:rPr lang="en-US" i="0" dirty="0">
                    <a:solidFill>
                      <a:srgbClr val="000000"/>
                    </a:solidFill>
                    <a:latin typeface="Cambria Math" panose="02040503050406030204" pitchFamily="18" charset="0"/>
                  </a:rPr>
                </a:br>
                <a:endParaRPr lang="en-US" i="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i="0" smtClean="0">
                          <a:solidFill>
                            <a:srgbClr val="00B0F0"/>
                          </a:solidFill>
                          <a:latin typeface="Cambria Math" panose="02040503050406030204" pitchFamily="18" charset="0"/>
                        </a:rPr>
                        <m:t>Softplus</m:t>
                      </m:r>
                      <m:r>
                        <m:rPr>
                          <m:nor/>
                        </m:rPr>
                        <a:rPr lang="en-US" i="0" smtClean="0">
                          <a:solidFill>
                            <a:srgbClr val="00B0F0"/>
                          </a:solidFill>
                          <a:latin typeface="Cambria Math" panose="02040503050406030204" pitchFamily="18" charset="0"/>
                        </a:rPr>
                        <m:t> </m:t>
                      </m:r>
                      <m:r>
                        <a:rPr lang="en-US" i="1">
                          <a:solidFill>
                            <a:srgbClr val="00B0F0"/>
                          </a:solidFill>
                          <a:latin typeface="Cambria Math" panose="02040503050406030204" pitchFamily="18" charset="0"/>
                        </a:rPr>
                        <m:t>(</m:t>
                      </m:r>
                      <m:r>
                        <m:rPr>
                          <m:nor/>
                        </m:rPr>
                        <a:rPr lang="en-US" i="0">
                          <a:solidFill>
                            <a:srgbClr val="00B0F0"/>
                          </a:solidFill>
                          <a:latin typeface="Cambria Math" panose="02040503050406030204" pitchFamily="18" charset="0"/>
                        </a:rPr>
                        <m:t>from</m:t>
                      </m:r>
                      <m:r>
                        <m:rPr>
                          <m:nor/>
                        </m:rPr>
                        <a:rPr lang="en-US" i="0">
                          <a:solidFill>
                            <a:srgbClr val="00B0F0"/>
                          </a:solidFill>
                          <a:latin typeface="Cambria Math" panose="02040503050406030204" pitchFamily="18" charset="0"/>
                        </a:rPr>
                        <m:t> 0 </m:t>
                      </m:r>
                      <m:r>
                        <m:rPr>
                          <m:nor/>
                        </m:rPr>
                        <a:rPr lang="en-US" i="0">
                          <a:solidFill>
                            <a:srgbClr val="00B0F0"/>
                          </a:solidFill>
                          <a:latin typeface="Cambria Math" panose="02040503050406030204" pitchFamily="18" charset="0"/>
                        </a:rPr>
                        <m:t>to</m:t>
                      </m:r>
                      <m:r>
                        <m:rPr>
                          <m:nor/>
                        </m:rPr>
                        <a:rPr lang="en-US" i="0">
                          <a:solidFill>
                            <a:srgbClr val="00B0F0"/>
                          </a:solidFill>
                          <a:latin typeface="Cambria Math" panose="02040503050406030204" pitchFamily="18" charset="0"/>
                        </a:rPr>
                        <m:t> </m:t>
                      </m:r>
                      <m:r>
                        <a:rPr lang="en-US" i="1">
                          <a:solidFill>
                            <a:srgbClr val="00B0F0"/>
                          </a:solidFill>
                          <a:latin typeface="Cambria Math" panose="02040503050406030204" pitchFamily="18" charset="0"/>
                        </a:rPr>
                        <m:t>∞</m:t>
                      </m:r>
                      <m:r>
                        <m:rPr>
                          <m:nor/>
                        </m:rPr>
                        <a:rPr lang="en-US" i="0">
                          <a:solidFill>
                            <a:srgbClr val="00B0F0"/>
                          </a:solidFill>
                          <a:latin typeface="Cambria Math" panose="02040503050406030204" pitchFamily="18" charset="0"/>
                        </a:rPr>
                        <m:t>,</m:t>
                      </m:r>
                      <m:r>
                        <m:rPr>
                          <m:nor/>
                        </m:rPr>
                        <a:rPr lang="en-US" i="0">
                          <a:solidFill>
                            <a:srgbClr val="00B0F0"/>
                          </a:solidFill>
                          <a:latin typeface="Cambria Math" panose="02040503050406030204" pitchFamily="18" charset="0"/>
                        </a:rPr>
                        <m:t>soft</m:t>
                      </m:r>
                      <m:r>
                        <m:rPr>
                          <m:nor/>
                        </m:rPr>
                        <a:rPr lang="en-US" i="0">
                          <a:solidFill>
                            <a:srgbClr val="00B0F0"/>
                          </a:solidFill>
                          <a:latin typeface="Cambria Math" panose="02040503050406030204" pitchFamily="18" charset="0"/>
                        </a:rPr>
                        <m:t> </m:t>
                      </m:r>
                      <m:r>
                        <m:rPr>
                          <m:nor/>
                        </m:rPr>
                        <a:rPr lang="en-US" i="0">
                          <a:solidFill>
                            <a:srgbClr val="00B0F0"/>
                          </a:solidFill>
                          <a:latin typeface="Cambria Math" panose="02040503050406030204" pitchFamily="18" charset="0"/>
                        </a:rPr>
                        <m:t>change</m:t>
                      </m:r>
                      <m:r>
                        <a:rPr lang="en-US" i="1">
                          <a:solidFill>
                            <a:srgbClr val="00B0F0"/>
                          </a:solidFill>
                          <a:latin typeface="Cambria Math" panose="02040503050406030204" pitchFamily="18" charset="0"/>
                        </a:rPr>
                        <m:t>)</m:t>
                      </m:r>
                      <m:r>
                        <m:rPr>
                          <m:nor/>
                        </m:rPr>
                        <a:rPr lang="en-US" i="0">
                          <a:solidFill>
                            <a:srgbClr val="00B0F0"/>
                          </a:solidFill>
                          <a:latin typeface="Cambria Math" panose="02040503050406030204" pitchFamily="18" charset="0"/>
                        </a:rPr>
                        <m:t>: </m:t>
                      </m:r>
                    </m:oMath>
                    <m:oMath xmlns:m="http://schemas.openxmlformats.org/officeDocument/2006/math">
                      <m:r>
                        <a:rPr lang="en-US" i="1">
                          <a:solidFill>
                            <a:srgbClr val="00B0F0"/>
                          </a:solidFill>
                          <a:latin typeface="Cambria Math" panose="02040503050406030204" pitchFamily="18" charset="0"/>
                        </a:rPr>
                        <m:t>  </m:t>
                      </m:r>
                      <m:r>
                        <a:rPr lang="en-US" i="1">
                          <a:solidFill>
                            <a:srgbClr val="00B0F0"/>
                          </a:solidFill>
                          <a:latin typeface="Cambria Math" panose="02040503050406030204" pitchFamily="18" charset="0"/>
                        </a:rPr>
                        <m:t>𝑔</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𝑥</m:t>
                      </m:r>
                      <m:r>
                        <a:rPr lang="en-US" i="1">
                          <a:solidFill>
                            <a:srgbClr val="00B0F0"/>
                          </a:solidFill>
                          <a:latin typeface="Cambria Math" panose="02040503050406030204" pitchFamily="18" charset="0"/>
                        </a:rPr>
                        <m:t>)=</m:t>
                      </m:r>
                      <m:func>
                        <m:funcPr>
                          <m:ctrlPr>
                            <a:rPr lang="en-US" i="1">
                              <a:solidFill>
                                <a:srgbClr val="00B0F0"/>
                              </a:solidFill>
                              <a:latin typeface="Cambria Math" panose="02040503050406030204" pitchFamily="18" charset="0"/>
                            </a:rPr>
                          </m:ctrlPr>
                        </m:funcPr>
                        <m:fName>
                          <m:r>
                            <m:rPr>
                              <m:sty m:val="p"/>
                            </m:rPr>
                            <a:rPr lang="en-US" i="0">
                              <a:solidFill>
                                <a:srgbClr val="00B0F0"/>
                              </a:solidFill>
                              <a:latin typeface="Cambria Math" panose="02040503050406030204" pitchFamily="18" charset="0"/>
                            </a:rPr>
                            <m:t>ln</m:t>
                          </m:r>
                        </m:fName>
                        <m:e>
                          <m:r>
                            <a:rPr lang="en-US" i="1">
                              <a:solidFill>
                                <a:srgbClr val="00B0F0"/>
                              </a:solidFill>
                              <a:latin typeface="Cambria Math" panose="02040503050406030204" pitchFamily="18" charset="0"/>
                            </a:rPr>
                            <m:t>(</m:t>
                          </m:r>
                        </m:e>
                      </m:func>
                      <m:r>
                        <a:rPr lang="en-US" i="1">
                          <a:solidFill>
                            <a:srgbClr val="00B0F0"/>
                          </a:solidFill>
                          <a:latin typeface="Cambria Math" panose="02040503050406030204" pitchFamily="18" charset="0"/>
                        </a:rPr>
                        <m:t>1+</m:t>
                      </m:r>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𝑒</m:t>
                          </m:r>
                        </m:e>
                        <m:sup>
                          <m:r>
                            <a:rPr lang="en-US" i="1">
                              <a:solidFill>
                                <a:srgbClr val="00B0F0"/>
                              </a:solidFill>
                              <a:latin typeface="Cambria Math" panose="02040503050406030204" pitchFamily="18" charset="0"/>
                            </a:rPr>
                            <m:t>𝑥</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𝑔𝑟𝑎𝑑𝑖𝑒𝑛𝑡</m:t>
                      </m:r>
                      <m:r>
                        <a:rPr lang="en-US" i="1">
                          <a:solidFill>
                            <a:srgbClr val="00B0F0"/>
                          </a:solidFill>
                          <a:latin typeface="Cambria Math" panose="02040503050406030204" pitchFamily="18" charset="0"/>
                        </a:rPr>
                        <m:t>=</m:t>
                      </m:r>
                      <m:f>
                        <m:fPr>
                          <m:ctrlPr>
                            <a:rPr lang="pt-BR" i="1">
                              <a:solidFill>
                                <a:srgbClr val="00B0F0"/>
                              </a:solidFill>
                              <a:latin typeface="Cambria Math" panose="02040503050406030204" pitchFamily="18" charset="0"/>
                            </a:rPr>
                          </m:ctrlPr>
                        </m:fPr>
                        <m:num>
                          <m:r>
                            <a:rPr lang="pt-BR" i="1">
                              <a:solidFill>
                                <a:srgbClr val="00B0F0"/>
                              </a:solidFill>
                              <a:latin typeface="Cambria Math" panose="02040503050406030204" pitchFamily="18" charset="0"/>
                            </a:rPr>
                            <m:t>𝑑</m:t>
                          </m:r>
                          <m:r>
                            <a:rPr lang="en-US" i="1">
                              <a:solidFill>
                                <a:srgbClr val="00B0F0"/>
                              </a:solidFill>
                              <a:latin typeface="Cambria Math" panose="02040503050406030204" pitchFamily="18" charset="0"/>
                            </a:rPr>
                            <m:t>𝑔</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𝑥</m:t>
                          </m:r>
                          <m:r>
                            <a:rPr lang="en-US" i="1">
                              <a:solidFill>
                                <a:srgbClr val="00B0F0"/>
                              </a:solidFill>
                              <a:latin typeface="Cambria Math" panose="02040503050406030204" pitchFamily="18" charset="0"/>
                            </a:rPr>
                            <m:t>)</m:t>
                          </m:r>
                        </m:num>
                        <m:den>
                          <m:r>
                            <a:rPr lang="pt-BR" i="1">
                              <a:solidFill>
                                <a:srgbClr val="00B0F0"/>
                              </a:solidFill>
                              <a:latin typeface="Cambria Math" panose="02040503050406030204" pitchFamily="18" charset="0"/>
                            </a:rPr>
                            <m:t>𝑑𝑥</m:t>
                          </m:r>
                        </m:den>
                      </m:f>
                      <m:r>
                        <a:rPr lang="en-US" i="1">
                          <a:solidFill>
                            <a:srgbClr val="00B0F0"/>
                          </a:solidFill>
                          <a:latin typeface="Cambria Math" panose="02040503050406030204" pitchFamily="18" charset="0"/>
                        </a:rPr>
                        <m:t>=</m:t>
                      </m:r>
                      <m:f>
                        <m:fPr>
                          <m:ctrlPr>
                            <a:rPr lang="en-US" i="1">
                              <a:solidFill>
                                <a:srgbClr val="00B0F0"/>
                              </a:solidFill>
                              <a:latin typeface="Cambria Math" panose="02040503050406030204" pitchFamily="18" charset="0"/>
                            </a:rPr>
                          </m:ctrlPr>
                        </m:fPr>
                        <m:num>
                          <m:r>
                            <a:rPr lang="en-US" i="1">
                              <a:solidFill>
                                <a:srgbClr val="00B0F0"/>
                              </a:solidFill>
                              <a:latin typeface="Cambria Math" panose="02040503050406030204" pitchFamily="18" charset="0"/>
                            </a:rPr>
                            <m:t>1</m:t>
                          </m:r>
                        </m:num>
                        <m:den>
                          <m:r>
                            <a:rPr lang="en-US" i="1">
                              <a:solidFill>
                                <a:srgbClr val="00B0F0"/>
                              </a:solidFill>
                              <a:latin typeface="Cambria Math" panose="02040503050406030204" pitchFamily="18" charset="0"/>
                            </a:rPr>
                            <m:t>1+</m:t>
                          </m:r>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𝑒</m:t>
                              </m:r>
                            </m:e>
                            <m: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𝑥</m:t>
                              </m:r>
                            </m:sup>
                          </m:sSup>
                        </m:den>
                      </m:f>
                    </m:oMath>
                  </m:oMathPara>
                </a14:m>
                <a:endParaRPr lang="en-US" dirty="0">
                  <a:solidFill>
                    <a:srgbClr val="00B0F0"/>
                  </a:solidFill>
                </a:endParaRPr>
              </a:p>
            </p:txBody>
          </p:sp>
        </mc:Choice>
        <mc:Fallback xmlns="">
          <p:sp>
            <p:nvSpPr>
              <p:cNvPr id="19" name="TextBox 18">
                <a:extLst>
                  <a:ext uri="{FF2B5EF4-FFF2-40B4-BE49-F238E27FC236}">
                    <a16:creationId xmlns:a16="http://schemas.microsoft.com/office/drawing/2014/main" id="{DD7E3DE5-4C30-4C08-8E6E-C8AA459F4A24}"/>
                  </a:ext>
                </a:extLst>
              </p:cNvPr>
              <p:cNvSpPr txBox="1">
                <a:spLocks noRot="1" noChangeAspect="1" noMove="1" noResize="1" noEditPoints="1" noAdjustHandles="1" noChangeArrowheads="1" noChangeShapeType="1" noTextEdit="1"/>
              </p:cNvSpPr>
              <p:nvPr/>
            </p:nvSpPr>
            <p:spPr>
              <a:xfrm>
                <a:off x="670162" y="676330"/>
                <a:ext cx="5730638" cy="6208559"/>
              </a:xfrm>
              <a:prstGeom prst="rect">
                <a:avLst/>
              </a:prstGeom>
              <a:blipFill>
                <a:blip r:embed="rId5"/>
                <a:stretch>
                  <a:fillRect l="-319"/>
                </a:stretch>
              </a:blipFill>
            </p:spPr>
            <p:txBody>
              <a:bodyPr/>
              <a:lstStyle/>
              <a:p>
                <a:r>
                  <a:rPr lang="en-US">
                    <a:noFill/>
                  </a:rPr>
                  <a:t> </a:t>
                </a:r>
              </a:p>
            </p:txBody>
          </p:sp>
        </mc:Fallback>
      </mc:AlternateContent>
    </p:spTree>
    <p:extLst>
      <p:ext uri="{BB962C8B-B14F-4D97-AF65-F5344CB8AC3E}">
        <p14:creationId xmlns:p14="http://schemas.microsoft.com/office/powerpoint/2010/main" val="8947923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Code example : Dimension of parameters may be reversed as compared to the previous example. But result is same.</a:t>
            </a:r>
          </a:p>
        </p:txBody>
      </p:sp>
      <p:sp>
        <p:nvSpPr>
          <p:cNvPr id="3" name="Content Placeholder 2"/>
          <p:cNvSpPr>
            <a:spLocks noGrp="1"/>
          </p:cNvSpPr>
          <p:nvPr>
            <p:ph idx="1"/>
          </p:nvPr>
        </p:nvSpPr>
        <p:spPr/>
        <p:txBody>
          <a:bodyPr>
            <a:normAutofit fontScale="25000" lnSpcReduction="20000"/>
          </a:bodyPr>
          <a:lstStyle/>
          <a:p>
            <a:r>
              <a:rPr lang="en-US" sz="8600" dirty="0"/>
              <a:t>Use LSTM to add two 8-bit binary numbers, since addition depends on previous history( carry=1 or not). LSTM is suitable</a:t>
            </a:r>
          </a:p>
          <a:p>
            <a:r>
              <a:rPr lang="en-US" sz="8600" dirty="0"/>
              <a:t>E.g. 0100 0001 + 0100 0001=1000 0010 etc.</a:t>
            </a:r>
          </a:p>
          <a:p>
            <a:r>
              <a:rPr lang="en-US" sz="8600" dirty="0"/>
              <a:t>For each iteration  (epoch)</a:t>
            </a:r>
          </a:p>
          <a:p>
            <a:pPr lvl="1"/>
            <a:r>
              <a:rPr lang="en-US" sz="8200" dirty="0"/>
              <a:t>Execute forward transform  to get an 8-bit addition result from two 8-bit random numbers as an example. A[8bi])+B[8bit]=result[8bit]</a:t>
            </a:r>
          </a:p>
          <a:p>
            <a:pPr lvl="1"/>
            <a:r>
              <a:rPr lang="en-US" sz="8200" dirty="0"/>
              <a:t>For a pair of 8-bit A and B, backpropagation is done bit by bit. That is,</a:t>
            </a:r>
          </a:p>
          <a:p>
            <a:pPr lvl="1"/>
            <a:r>
              <a:rPr lang="en-US" sz="8200" dirty="0"/>
              <a:t>A[</a:t>
            </a:r>
            <a:r>
              <a:rPr lang="en-US" sz="8200" dirty="0" err="1"/>
              <a:t>i</a:t>
            </a:r>
            <a:r>
              <a:rPr lang="en-US" sz="8200" dirty="0"/>
              <a:t>]and B[</a:t>
            </a:r>
            <a:r>
              <a:rPr lang="en-US" sz="8200" dirty="0" err="1"/>
              <a:t>i</a:t>
            </a:r>
            <a:r>
              <a:rPr lang="en-US" sz="8200" dirty="0"/>
              <a:t>] bit-pair are fed to the LSTM as input, the learning sequence fir ‘</a:t>
            </a:r>
            <a:r>
              <a:rPr lang="en-US" sz="8200" dirty="0" err="1"/>
              <a:t>i</a:t>
            </a:r>
            <a:r>
              <a:rPr lang="en-US" sz="8200" dirty="0"/>
              <a:t>’ is from the Most-significant bit to the Least significant bit. </a:t>
            </a:r>
          </a:p>
          <a:p>
            <a:pPr lvl="1"/>
            <a:r>
              <a:rPr lang="en-US" sz="8200" dirty="0"/>
              <a:t>Target-Output is compared to the output bit found by the forward transform. Backpropagation will start to learn and change the weights. Then a second bit-pair will be sent to the LSTM and learn again until the last pair.</a:t>
            </a:r>
          </a:p>
          <a:p>
            <a:endParaRPr lang="en-US" sz="8600"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80</a:t>
            </a:fld>
            <a:endParaRPr lang="en-US"/>
          </a:p>
        </p:txBody>
      </p:sp>
    </p:spTree>
    <p:extLst>
      <p:ext uri="{BB962C8B-B14F-4D97-AF65-F5344CB8AC3E}">
        <p14:creationId xmlns:p14="http://schemas.microsoft.com/office/powerpoint/2010/main" val="11249944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pPr algn="l"/>
            <a:r>
              <a:rPr lang="en-US" sz="3200" dirty="0"/>
              <a:t>Demo code</a:t>
            </a:r>
            <a:br>
              <a:rPr lang="en-US" sz="3200" dirty="0"/>
            </a:br>
            <a:r>
              <a:rPr lang="en-US" sz="3200" dirty="0" err="1"/>
              <a:t>Lstm_X_version.m</a:t>
            </a:r>
            <a:endParaRPr lang="en-US" sz="3200" dirty="0"/>
          </a:p>
        </p:txBody>
      </p:sp>
      <p:sp>
        <p:nvSpPr>
          <p:cNvPr id="3" name="Content Placeholder 2"/>
          <p:cNvSpPr>
            <a:spLocks noGrp="1"/>
          </p:cNvSpPr>
          <p:nvPr>
            <p:ph sz="half" idx="1"/>
          </p:nvPr>
        </p:nvSpPr>
        <p:spPr/>
        <p:txBody>
          <a:bodyPr>
            <a:normAutofit fontScale="25000" lnSpcReduction="20000"/>
          </a:bodyPr>
          <a:lstStyle/>
          <a:p>
            <a:r>
              <a:rPr lang="en-US" sz="8600" dirty="0"/>
              <a:t>The toy problem is to make a machine that can perform 8-bit digital addition</a:t>
            </a:r>
          </a:p>
          <a:p>
            <a:r>
              <a:rPr lang="en-US" sz="8600" dirty="0"/>
              <a:t>E.g. 0100 0001 </a:t>
            </a:r>
          </a:p>
          <a:p>
            <a:r>
              <a:rPr lang="en-US" sz="8600" dirty="0"/>
              <a:t>+ 0100 0001=1000 0010 etc.</a:t>
            </a:r>
          </a:p>
          <a:p>
            <a:r>
              <a:rPr lang="en-US" sz="8600" dirty="0"/>
              <a:t>--Code overview-----</a:t>
            </a:r>
          </a:p>
          <a:p>
            <a:r>
              <a:rPr lang="en-US" sz="8600" dirty="0"/>
              <a:t>Create testing data</a:t>
            </a:r>
          </a:p>
          <a:p>
            <a:r>
              <a:rPr lang="en-US" sz="8600" dirty="0"/>
              <a:t>Train: Epoch =1:99999</a:t>
            </a:r>
          </a:p>
          <a:p>
            <a:pPr lvl="1"/>
            <a:r>
              <a:rPr lang="en-US" sz="7400" dirty="0" err="1"/>
              <a:t>Init.</a:t>
            </a:r>
            <a:r>
              <a:rPr lang="en-US" sz="7400" dirty="0"/>
              <a:t> parameters</a:t>
            </a:r>
          </a:p>
          <a:p>
            <a:pPr lvl="1"/>
            <a:r>
              <a:rPr lang="en-US" sz="7400" dirty="0"/>
              <a:t>Forward pass</a:t>
            </a:r>
          </a:p>
          <a:p>
            <a:pPr lvl="1"/>
            <a:r>
              <a:rPr lang="en-US" sz="7400" dirty="0"/>
              <a:t>Backward pass</a:t>
            </a:r>
          </a:p>
          <a:p>
            <a:pPr lvl="1"/>
            <a:r>
              <a:rPr lang="en-US" sz="7400" dirty="0"/>
              <a:t>Test it once when mod(epoch)==1000</a:t>
            </a:r>
          </a:p>
          <a:p>
            <a:endParaRPr lang="en-US" dirty="0"/>
          </a:p>
          <a:p>
            <a:endParaRPr lang="en-US" dirty="0"/>
          </a:p>
        </p:txBody>
      </p:sp>
      <p:sp>
        <p:nvSpPr>
          <p:cNvPr id="6" name="Content Placeholder 5"/>
          <p:cNvSpPr>
            <a:spLocks noGrp="1"/>
          </p:cNvSpPr>
          <p:nvPr>
            <p:ph sz="half" idx="2"/>
          </p:nvPr>
        </p:nvSpPr>
        <p:spPr>
          <a:xfrm>
            <a:off x="4648200" y="152400"/>
            <a:ext cx="4038600" cy="4525963"/>
          </a:xfrm>
        </p:spPr>
        <p:txBody>
          <a:bodyPr>
            <a:noAutofit/>
          </a:bodyPr>
          <a:lstStyle/>
          <a:p>
            <a:r>
              <a:rPr lang="en-US" sz="1800" dirty="0"/>
              <a:t>Result -----EPOCH-------</a:t>
            </a:r>
          </a:p>
          <a:p>
            <a:r>
              <a:rPr lang="en-US" sz="1800" dirty="0"/>
              <a:t>-------97000------</a:t>
            </a:r>
          </a:p>
          <a:p>
            <a:r>
              <a:rPr lang="en-US" sz="1800" dirty="0"/>
              <a:t>Error:0.00047496</a:t>
            </a:r>
          </a:p>
          <a:p>
            <a:r>
              <a:rPr lang="en-US" sz="1800" dirty="0"/>
              <a:t>Pred:01011010 </a:t>
            </a:r>
            <a:r>
              <a:rPr lang="en-US" sz="1800" dirty="0">
                <a:solidFill>
                  <a:srgbClr val="FF0000"/>
                </a:solidFill>
              </a:rPr>
              <a:t>(predicted by LSTM)</a:t>
            </a:r>
          </a:p>
          <a:p>
            <a:r>
              <a:rPr lang="en-US" sz="1800" dirty="0"/>
              <a:t>True:01011010 </a:t>
            </a:r>
            <a:r>
              <a:rPr lang="en-US" sz="1800" dirty="0">
                <a:solidFill>
                  <a:srgbClr val="FF0000"/>
                </a:solidFill>
              </a:rPr>
              <a:t>(ground truth)</a:t>
            </a:r>
          </a:p>
          <a:p>
            <a:r>
              <a:rPr lang="en-US" sz="1800" dirty="0"/>
              <a:t>11 + 79 = 90</a:t>
            </a:r>
          </a:p>
          <a:p>
            <a:r>
              <a:rPr lang="en-US" sz="1800" dirty="0"/>
              <a:t>-------98000------</a:t>
            </a:r>
          </a:p>
          <a:p>
            <a:r>
              <a:rPr lang="en-US" sz="1800" dirty="0"/>
              <a:t>Error:0.00036832</a:t>
            </a:r>
          </a:p>
          <a:p>
            <a:r>
              <a:rPr lang="en-US" sz="1800" dirty="0"/>
              <a:t>Pred:11000010 </a:t>
            </a:r>
            <a:r>
              <a:rPr lang="en-US" sz="1800" dirty="0">
                <a:solidFill>
                  <a:srgbClr val="FF0000"/>
                </a:solidFill>
              </a:rPr>
              <a:t>(unsigned integer)</a:t>
            </a:r>
          </a:p>
          <a:p>
            <a:r>
              <a:rPr lang="en-US" sz="1800" dirty="0"/>
              <a:t>True:11000010 </a:t>
            </a:r>
            <a:r>
              <a:rPr lang="en-US" sz="1800" dirty="0">
                <a:solidFill>
                  <a:srgbClr val="FF0000"/>
                </a:solidFill>
              </a:rPr>
              <a:t>(unsigned integer)</a:t>
            </a:r>
            <a:endParaRPr lang="en-US" sz="1800" dirty="0"/>
          </a:p>
          <a:p>
            <a:r>
              <a:rPr lang="en-US" sz="1800" dirty="0"/>
              <a:t>70 + 124 = 194</a:t>
            </a:r>
          </a:p>
          <a:p>
            <a:r>
              <a:rPr lang="en-US" sz="1800" dirty="0"/>
              <a:t>-------99000------</a:t>
            </a:r>
          </a:p>
        </p:txBody>
      </p:sp>
      <p:sp>
        <p:nvSpPr>
          <p:cNvPr id="4" name="Footer Placeholder 3"/>
          <p:cNvSpPr>
            <a:spLocks noGrp="1"/>
          </p:cNvSpPr>
          <p:nvPr>
            <p:ph type="ftr" sz="quarter" idx="11"/>
          </p:nvPr>
        </p:nvSpPr>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81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101842"/>
            <a:ext cx="2845791"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67200" y="4648200"/>
            <a:ext cx="846129" cy="923330"/>
          </a:xfrm>
          <a:prstGeom prst="rect">
            <a:avLst/>
          </a:prstGeom>
          <a:noFill/>
        </p:spPr>
        <p:txBody>
          <a:bodyPr wrap="none" rtlCol="0">
            <a:spAutoFit/>
          </a:bodyPr>
          <a:lstStyle/>
          <a:p>
            <a:r>
              <a:rPr lang="en-US" dirty="0"/>
              <a:t>Overall</a:t>
            </a:r>
          </a:p>
          <a:p>
            <a:r>
              <a:rPr lang="en-US" dirty="0"/>
              <a:t>Error </a:t>
            </a:r>
          </a:p>
          <a:p>
            <a:r>
              <a:rPr lang="en-US" dirty="0"/>
              <a:t>(</a:t>
            </a:r>
            <a:r>
              <a:rPr lang="en-US" dirty="0" err="1"/>
              <a:t>allErr</a:t>
            </a:r>
            <a:r>
              <a:rPr lang="en-US" dirty="0"/>
              <a:t>)</a:t>
            </a:r>
          </a:p>
        </p:txBody>
      </p:sp>
      <p:sp>
        <p:nvSpPr>
          <p:cNvPr id="8" name="TextBox 7"/>
          <p:cNvSpPr txBox="1"/>
          <p:nvPr/>
        </p:nvSpPr>
        <p:spPr>
          <a:xfrm>
            <a:off x="5715000" y="6479401"/>
            <a:ext cx="1396536" cy="369332"/>
          </a:xfrm>
          <a:prstGeom prst="rect">
            <a:avLst/>
          </a:prstGeom>
          <a:noFill/>
        </p:spPr>
        <p:txBody>
          <a:bodyPr wrap="none" rtlCol="0">
            <a:spAutoFit/>
          </a:bodyPr>
          <a:lstStyle/>
          <a:p>
            <a:r>
              <a:rPr lang="en-US" dirty="0"/>
              <a:t>Epoch *1000</a:t>
            </a:r>
          </a:p>
        </p:txBody>
      </p:sp>
    </p:spTree>
    <p:extLst>
      <p:ext uri="{BB962C8B-B14F-4D97-AF65-F5344CB8AC3E}">
        <p14:creationId xmlns:p14="http://schemas.microsoft.com/office/powerpoint/2010/main" val="42761287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2117" y="260769"/>
            <a:ext cx="2901597" cy="1143000"/>
          </a:xfrm>
        </p:spPr>
        <p:txBody>
          <a:bodyPr>
            <a:noAutofit/>
          </a:bodyPr>
          <a:lstStyle/>
          <a:p>
            <a:r>
              <a:rPr lang="en-US" sz="2400" dirty="0"/>
              <a:t>Learning thru. Back propagation to find weights: </a:t>
            </a:r>
            <a:r>
              <a:rPr lang="en-US" sz="2400" dirty="0" err="1"/>
              <a:t>out_para</a:t>
            </a:r>
            <a:r>
              <a:rPr lang="en-US" sz="2400" dirty="0"/>
              <a:t> and other weights</a:t>
            </a:r>
          </a:p>
        </p:txBody>
      </p:sp>
      <p:sp>
        <p:nvSpPr>
          <p:cNvPr id="5" name="Footer Placeholder 4"/>
          <p:cNvSpPr>
            <a:spLocks noGrp="1"/>
          </p:cNvSpPr>
          <p:nvPr>
            <p:ph type="ftr" sz="quarter" idx="11"/>
          </p:nvPr>
        </p:nvSpPr>
        <p:spPr>
          <a:xfrm>
            <a:off x="1805387" y="6430444"/>
            <a:ext cx="2895600" cy="365125"/>
          </a:xfrm>
        </p:spPr>
        <p:txBody>
          <a:bodyPr/>
          <a:lstStyle/>
          <a:p>
            <a:r>
              <a:rPr lang="en-US"/>
              <a:t>RNN &amp; LSTM v2.a</a:t>
            </a:r>
            <a:endParaRPr lang="en-US" dirty="0"/>
          </a:p>
        </p:txBody>
      </p:sp>
      <p:sp>
        <p:nvSpPr>
          <p:cNvPr id="35" name="Content Placeholder 34"/>
          <p:cNvSpPr>
            <a:spLocks noGrp="1"/>
          </p:cNvSpPr>
          <p:nvPr>
            <p:ph idx="1"/>
          </p:nvPr>
        </p:nvSpPr>
        <p:spPr>
          <a:xfrm>
            <a:off x="152400" y="1493837"/>
            <a:ext cx="3753331" cy="5364163"/>
          </a:xfrm>
        </p:spPr>
        <p:txBody>
          <a:bodyPr>
            <a:normAutofit fontScale="62500" lnSpcReduction="20000"/>
          </a:bodyPr>
          <a:lstStyle/>
          <a:p>
            <a:r>
              <a:rPr lang="en-US" sz="2400" i="1" dirty="0"/>
              <a:t>Forward pass</a:t>
            </a:r>
          </a:p>
          <a:p>
            <a:pPr lvl="1"/>
            <a:r>
              <a:rPr lang="en-US" sz="2000" i="1" u="sng" dirty="0"/>
              <a:t>for position</a:t>
            </a:r>
            <a:r>
              <a:rPr lang="en-US" sz="2000" i="1" dirty="0"/>
              <a:t> =1:8:</a:t>
            </a:r>
          </a:p>
          <a:p>
            <a:pPr lvl="2"/>
            <a:r>
              <a:rPr lang="en-US" sz="1600" i="1" dirty="0"/>
              <a:t>Generate </a:t>
            </a:r>
            <a:r>
              <a:rPr lang="en-US" sz="1600" i="1" dirty="0" err="1"/>
              <a:t>Pred_out</a:t>
            </a:r>
            <a:r>
              <a:rPr lang="en-US" sz="1600" i="1" dirty="0"/>
              <a:t> </a:t>
            </a:r>
          </a:p>
          <a:p>
            <a:pPr lvl="2"/>
            <a:r>
              <a:rPr lang="en-US" sz="1600" dirty="0" err="1"/>
              <a:t>output_deltas</a:t>
            </a:r>
            <a:r>
              <a:rPr lang="en-US" sz="1600" dirty="0"/>
              <a:t>(position) =</a:t>
            </a:r>
            <a:r>
              <a:rPr lang="en-US" sz="1600" dirty="0" err="1"/>
              <a:t>output_error</a:t>
            </a:r>
            <a:r>
              <a:rPr lang="en-US" sz="1600" dirty="0"/>
              <a:t> = y - </a:t>
            </a:r>
            <a:r>
              <a:rPr lang="en-US" sz="1600" dirty="0" err="1"/>
              <a:t>pred_out</a:t>
            </a:r>
            <a:r>
              <a:rPr lang="en-US" sz="1600" dirty="0"/>
              <a:t>;</a:t>
            </a:r>
          </a:p>
          <a:p>
            <a:pPr lvl="2"/>
            <a:r>
              <a:rPr lang="en-US" sz="1600" dirty="0"/>
              <a:t>End of </a:t>
            </a:r>
            <a:r>
              <a:rPr lang="en-US" sz="1600" i="1" u="sng" dirty="0"/>
              <a:t>for position</a:t>
            </a:r>
            <a:r>
              <a:rPr lang="en-US" sz="1600" i="1" dirty="0"/>
              <a:t> =1:8:</a:t>
            </a:r>
            <a:endParaRPr lang="en-US" sz="1600" dirty="0"/>
          </a:p>
          <a:p>
            <a:pPr lvl="1"/>
            <a:r>
              <a:rPr lang="en-US" sz="2000" dirty="0" err="1"/>
              <a:t>output_deltas</a:t>
            </a:r>
            <a:r>
              <a:rPr lang="en-US" sz="2000" dirty="0"/>
              <a:t>(8x1) is the difference to be fed-back</a:t>
            </a:r>
          </a:p>
          <a:p>
            <a:r>
              <a:rPr lang="en-US" sz="2400" dirty="0"/>
              <a:t>Back propagation</a:t>
            </a:r>
            <a:endParaRPr lang="en-US" sz="2000" i="1" dirty="0"/>
          </a:p>
          <a:p>
            <a:pPr lvl="1"/>
            <a:r>
              <a:rPr lang="en-US" sz="2000" i="1" u="sng" dirty="0"/>
              <a:t>For position</a:t>
            </a:r>
            <a:r>
              <a:rPr lang="en-US" sz="2000" i="1" dirty="0"/>
              <a:t> =1:8:</a:t>
            </a:r>
          </a:p>
          <a:p>
            <a:pPr lvl="1"/>
            <a:r>
              <a:rPr lang="en-US" sz="2000" dirty="0" err="1"/>
              <a:t>output_diff</a:t>
            </a:r>
            <a:r>
              <a:rPr lang="en-US" sz="2000" dirty="0"/>
              <a:t>=</a:t>
            </a:r>
            <a:r>
              <a:rPr lang="en-US" sz="2000" dirty="0" err="1"/>
              <a:t>output_deltas</a:t>
            </a:r>
            <a:r>
              <a:rPr lang="en-US" sz="2000" dirty="0"/>
              <a:t>(position)</a:t>
            </a:r>
          </a:p>
          <a:p>
            <a:pPr lvl="1"/>
            <a:r>
              <a:rPr lang="en-US" sz="2000" dirty="0" err="1"/>
              <a:t>H_t_diff</a:t>
            </a:r>
            <a:r>
              <a:rPr lang="en-US" sz="2000" dirty="0"/>
              <a:t> = </a:t>
            </a:r>
            <a:r>
              <a:rPr lang="en-US" sz="2000" dirty="0" err="1"/>
              <a:t>output_diff</a:t>
            </a:r>
            <a:r>
              <a:rPr lang="en-US" sz="2000" dirty="0"/>
              <a:t> * </a:t>
            </a:r>
            <a:r>
              <a:rPr lang="en-US" sz="2000" dirty="0" err="1"/>
              <a:t>dsigmoid</a:t>
            </a:r>
            <a:r>
              <a:rPr lang="en-US" sz="2000" dirty="0"/>
              <a:t>(</a:t>
            </a:r>
            <a:r>
              <a:rPr lang="en-US" sz="2000" dirty="0" err="1"/>
              <a:t>H_t</a:t>
            </a:r>
            <a:r>
              <a:rPr lang="en-US" sz="2000" dirty="0"/>
              <a:t>.*</a:t>
            </a:r>
            <a:r>
              <a:rPr lang="en-US" sz="2000" dirty="0" err="1"/>
              <a:t>out_para</a:t>
            </a:r>
            <a:r>
              <a:rPr lang="en-US" sz="2000" dirty="0"/>
              <a:t>');</a:t>
            </a:r>
          </a:p>
          <a:p>
            <a:pPr lvl="1"/>
            <a:r>
              <a:rPr lang="en-US" dirty="0" err="1"/>
              <a:t>w_out_para_diff</a:t>
            </a:r>
            <a:r>
              <a:rPr lang="en-US" dirty="0"/>
              <a:t> =( </a:t>
            </a:r>
            <a:r>
              <a:rPr lang="en-US" dirty="0" err="1"/>
              <a:t>output_diff</a:t>
            </a:r>
            <a:r>
              <a:rPr lang="en-US" dirty="0"/>
              <a:t> * (</a:t>
            </a:r>
            <a:r>
              <a:rPr lang="en-US" dirty="0" err="1"/>
              <a:t>H_t</a:t>
            </a:r>
            <a:r>
              <a:rPr lang="en-US" dirty="0"/>
              <a:t>) * </a:t>
            </a:r>
            <a:r>
              <a:rPr lang="en-US" dirty="0" err="1"/>
              <a:t>sigmoid_output_to_derivative</a:t>
            </a:r>
            <a:r>
              <a:rPr lang="en-US" dirty="0"/>
              <a:t>(</a:t>
            </a:r>
            <a:r>
              <a:rPr lang="en-US" dirty="0" err="1"/>
              <a:t>pred_out</a:t>
            </a:r>
            <a:r>
              <a:rPr lang="en-US" dirty="0"/>
              <a:t>))'; </a:t>
            </a:r>
          </a:p>
          <a:p>
            <a:pPr lvl="1"/>
            <a:r>
              <a:rPr lang="en-US" dirty="0"/>
              <a:t> </a:t>
            </a:r>
            <a:r>
              <a:rPr lang="en-US" dirty="0" err="1"/>
              <a:t>O_t_diff</a:t>
            </a:r>
            <a:r>
              <a:rPr lang="en-US" dirty="0"/>
              <a:t> = </a:t>
            </a:r>
            <a:r>
              <a:rPr lang="en-US" dirty="0" err="1"/>
              <a:t>H_t_diff</a:t>
            </a:r>
            <a:r>
              <a:rPr lang="en-US" dirty="0"/>
              <a:t> .* </a:t>
            </a:r>
            <a:r>
              <a:rPr lang="en-US" dirty="0" err="1"/>
              <a:t>tan_h</a:t>
            </a:r>
            <a:r>
              <a:rPr lang="en-US" dirty="0"/>
              <a:t>(</a:t>
            </a:r>
            <a:r>
              <a:rPr lang="en-US" dirty="0" err="1"/>
              <a:t>C_t</a:t>
            </a:r>
            <a:r>
              <a:rPr lang="en-US" dirty="0"/>
              <a:t>) .* </a:t>
            </a:r>
            <a:r>
              <a:rPr lang="en-US" dirty="0" err="1"/>
              <a:t>sigmoid_output_to_derivative</a:t>
            </a:r>
            <a:r>
              <a:rPr lang="en-US" dirty="0"/>
              <a:t>(</a:t>
            </a:r>
            <a:r>
              <a:rPr lang="en-US" dirty="0" err="1"/>
              <a:t>O_t</a:t>
            </a:r>
            <a:r>
              <a:rPr lang="en-US" dirty="0"/>
              <a:t>);</a:t>
            </a:r>
          </a:p>
          <a:p>
            <a:pPr lvl="1"/>
            <a:r>
              <a:rPr lang="en-US" dirty="0" err="1"/>
              <a:t>Etc</a:t>
            </a:r>
            <a:endParaRPr lang="en-US" dirty="0"/>
          </a:p>
          <a:p>
            <a:pPr lvl="1"/>
            <a:r>
              <a:rPr lang="en-US" dirty="0"/>
              <a:t>In the </a:t>
            </a:r>
            <a:r>
              <a:rPr lang="en-US" dirty="0" err="1"/>
              <a:t>code:w_out_para</a:t>
            </a:r>
            <a:r>
              <a:rPr lang="en-US" dirty="0"/>
              <a:t>=</a:t>
            </a:r>
            <a:r>
              <a:rPr lang="en-US" dirty="0" err="1"/>
              <a:t>out_para</a:t>
            </a:r>
            <a:endParaRPr lang="en-US" dirty="0"/>
          </a:p>
          <a:p>
            <a:pPr lvl="1"/>
            <a:endParaRPr lang="en-US" sz="2000" dirty="0"/>
          </a:p>
          <a:p>
            <a:pPr lvl="1"/>
            <a:endParaRPr lang="en-US" sz="2000" i="1" dirty="0"/>
          </a:p>
        </p:txBody>
      </p:sp>
      <p:sp>
        <p:nvSpPr>
          <p:cNvPr id="33" name="Slide Number Placeholder 5"/>
          <p:cNvSpPr>
            <a:spLocks noGrp="1"/>
          </p:cNvSpPr>
          <p:nvPr>
            <p:ph type="sldNum" sz="quarter" idx="12"/>
          </p:nvPr>
        </p:nvSpPr>
        <p:spPr>
          <a:xfrm>
            <a:off x="6553200" y="6356350"/>
            <a:ext cx="2133600" cy="365125"/>
          </a:xfrm>
        </p:spPr>
        <p:txBody>
          <a:bodyPr/>
          <a:lstStyle/>
          <a:p>
            <a:fld id="{7C12A529-2220-4038-9210-A21DB7BAEFCE}" type="slidenum">
              <a:rPr lang="en-US" smtClean="0"/>
              <a:t>82</a:t>
            </a:fld>
            <a:endParaRPr lang="en-US" dirty="0"/>
          </a:p>
        </p:txBody>
      </p:sp>
      <p:sp>
        <p:nvSpPr>
          <p:cNvPr id="37" name="TextBox 36"/>
          <p:cNvSpPr txBox="1"/>
          <p:nvPr/>
        </p:nvSpPr>
        <p:spPr>
          <a:xfrm>
            <a:off x="4233155" y="2014584"/>
            <a:ext cx="2239780" cy="369332"/>
          </a:xfrm>
          <a:prstGeom prst="rect">
            <a:avLst/>
          </a:prstGeom>
          <a:noFill/>
        </p:spPr>
        <p:txBody>
          <a:bodyPr wrap="none" rtlCol="0">
            <a:spAutoFit/>
          </a:bodyPr>
          <a:lstStyle/>
          <a:p>
            <a:r>
              <a:rPr lang="en-US" dirty="0" err="1"/>
              <a:t>w_out_para</a:t>
            </a:r>
            <a:r>
              <a:rPr lang="en-US" dirty="0"/>
              <a:t>(1)</a:t>
            </a:r>
            <a:r>
              <a:rPr lang="en-US" baseline="-25000" dirty="0"/>
              <a:t>position=1</a:t>
            </a:r>
          </a:p>
        </p:txBody>
      </p:sp>
      <p:sp>
        <p:nvSpPr>
          <p:cNvPr id="38" name="Rectangle 37"/>
          <p:cNvSpPr/>
          <p:nvPr/>
        </p:nvSpPr>
        <p:spPr>
          <a:xfrm>
            <a:off x="5406255" y="2792128"/>
            <a:ext cx="2823345" cy="9538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5486400" y="1812062"/>
            <a:ext cx="1144785" cy="98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233492" y="1812062"/>
            <a:ext cx="397693" cy="98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6603072" y="1821442"/>
            <a:ext cx="940728" cy="970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231542" y="894746"/>
            <a:ext cx="2607657" cy="991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890707" y="3269062"/>
            <a:ext cx="1805491" cy="369332"/>
          </a:xfrm>
          <a:prstGeom prst="rect">
            <a:avLst/>
          </a:prstGeom>
          <a:noFill/>
        </p:spPr>
        <p:txBody>
          <a:bodyPr wrap="square" rtlCol="0">
            <a:spAutoFit/>
          </a:bodyPr>
          <a:lstStyle/>
          <a:p>
            <a:r>
              <a:rPr lang="en-US" dirty="0"/>
              <a:t>LSTM Cell 1</a:t>
            </a:r>
          </a:p>
        </p:txBody>
      </p:sp>
      <p:sp>
        <p:nvSpPr>
          <p:cNvPr id="47" name="TextBox 46"/>
          <p:cNvSpPr txBox="1"/>
          <p:nvPr/>
        </p:nvSpPr>
        <p:spPr>
          <a:xfrm>
            <a:off x="6202010" y="845906"/>
            <a:ext cx="3076233" cy="646331"/>
          </a:xfrm>
          <a:prstGeom prst="rect">
            <a:avLst/>
          </a:prstGeom>
          <a:noFill/>
        </p:spPr>
        <p:txBody>
          <a:bodyPr wrap="square" rtlCol="0">
            <a:spAutoFit/>
          </a:bodyPr>
          <a:lstStyle/>
          <a:p>
            <a:r>
              <a:rPr lang="en-US" dirty="0"/>
              <a:t>(Sigmoid</a:t>
            </a:r>
          </a:p>
          <a:p>
            <a:r>
              <a:rPr lang="en-US" dirty="0"/>
              <a:t>(</a:t>
            </a:r>
            <a:r>
              <a:rPr lang="en-US" dirty="0" err="1"/>
              <a:t>H</a:t>
            </a:r>
            <a:r>
              <a:rPr lang="en-US" baseline="-25000" dirty="0" err="1"/>
              <a:t>t</a:t>
            </a:r>
            <a:r>
              <a:rPr lang="en-US" baseline="-25000" dirty="0"/>
              <a:t>(1x32)</a:t>
            </a:r>
            <a:r>
              <a:rPr lang="en-US" dirty="0"/>
              <a:t> *</a:t>
            </a:r>
            <a:r>
              <a:rPr lang="en-US" dirty="0" err="1"/>
              <a:t>w_out_para</a:t>
            </a:r>
            <a:r>
              <a:rPr lang="en-US" baseline="-25000" dirty="0"/>
              <a:t> (32x1)</a:t>
            </a:r>
            <a:r>
              <a:rPr lang="en-US" dirty="0"/>
              <a:t>))</a:t>
            </a:r>
            <a:endParaRPr lang="en-US" baseline="-25000" dirty="0"/>
          </a:p>
        </p:txBody>
      </p:sp>
      <p:cxnSp>
        <p:nvCxnSpPr>
          <p:cNvPr id="48" name="Straight Arrow Connector 47"/>
          <p:cNvCxnSpPr/>
          <p:nvPr/>
        </p:nvCxnSpPr>
        <p:spPr>
          <a:xfrm flipH="1" flipV="1">
            <a:off x="6603073" y="3745998"/>
            <a:ext cx="2007527" cy="1359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406255" y="2797106"/>
            <a:ext cx="638316" cy="369332"/>
          </a:xfrm>
          <a:prstGeom prst="rect">
            <a:avLst/>
          </a:prstGeom>
          <a:noFill/>
        </p:spPr>
        <p:txBody>
          <a:bodyPr wrap="none" rtlCol="0">
            <a:spAutoFit/>
          </a:bodyPr>
          <a:lstStyle/>
          <a:p>
            <a:r>
              <a:rPr lang="en-US" dirty="0" err="1"/>
              <a:t>H</a:t>
            </a:r>
            <a:r>
              <a:rPr lang="en-US" baseline="-25000" dirty="0" err="1"/>
              <a:t>t</a:t>
            </a:r>
            <a:r>
              <a:rPr lang="en-US" dirty="0"/>
              <a:t>(1)</a:t>
            </a:r>
          </a:p>
        </p:txBody>
      </p:sp>
      <p:sp>
        <p:nvSpPr>
          <p:cNvPr id="50" name="TextBox 49"/>
          <p:cNvSpPr txBox="1"/>
          <p:nvPr/>
        </p:nvSpPr>
        <p:spPr>
          <a:xfrm>
            <a:off x="5863194" y="2306818"/>
            <a:ext cx="1617815" cy="369332"/>
          </a:xfrm>
          <a:prstGeom prst="rect">
            <a:avLst/>
          </a:prstGeom>
          <a:noFill/>
        </p:spPr>
        <p:txBody>
          <a:bodyPr wrap="none" rtlCol="0">
            <a:spAutoFit/>
          </a:bodyPr>
          <a:lstStyle/>
          <a:p>
            <a:r>
              <a:rPr lang="en-US" dirty="0" err="1"/>
              <a:t>W_out_para</a:t>
            </a:r>
            <a:r>
              <a:rPr lang="en-US" dirty="0"/>
              <a:t>(2)</a:t>
            </a:r>
            <a:endParaRPr lang="en-US" baseline="-25000" dirty="0"/>
          </a:p>
        </p:txBody>
      </p:sp>
      <p:sp>
        <p:nvSpPr>
          <p:cNvPr id="57" name="TextBox 56"/>
          <p:cNvSpPr txBox="1"/>
          <p:nvPr/>
        </p:nvSpPr>
        <p:spPr>
          <a:xfrm>
            <a:off x="6113180" y="2794617"/>
            <a:ext cx="638316" cy="369332"/>
          </a:xfrm>
          <a:prstGeom prst="rect">
            <a:avLst/>
          </a:prstGeom>
          <a:noFill/>
        </p:spPr>
        <p:txBody>
          <a:bodyPr wrap="none" rtlCol="0">
            <a:spAutoFit/>
          </a:bodyPr>
          <a:lstStyle/>
          <a:p>
            <a:r>
              <a:rPr lang="en-US" dirty="0" err="1"/>
              <a:t>H</a:t>
            </a:r>
            <a:r>
              <a:rPr lang="en-US" baseline="-25000" dirty="0" err="1"/>
              <a:t>t</a:t>
            </a:r>
            <a:r>
              <a:rPr lang="en-US" dirty="0"/>
              <a:t>(2)</a:t>
            </a:r>
          </a:p>
        </p:txBody>
      </p:sp>
      <p:sp>
        <p:nvSpPr>
          <p:cNvPr id="58" name="TextBox 57"/>
          <p:cNvSpPr txBox="1"/>
          <p:nvPr/>
        </p:nvSpPr>
        <p:spPr>
          <a:xfrm>
            <a:off x="7317035" y="2797106"/>
            <a:ext cx="755335" cy="369332"/>
          </a:xfrm>
          <a:prstGeom prst="rect">
            <a:avLst/>
          </a:prstGeom>
          <a:noFill/>
        </p:spPr>
        <p:txBody>
          <a:bodyPr wrap="none" rtlCol="0">
            <a:spAutoFit/>
          </a:bodyPr>
          <a:lstStyle/>
          <a:p>
            <a:r>
              <a:rPr lang="en-US" dirty="0" err="1"/>
              <a:t>H</a:t>
            </a:r>
            <a:r>
              <a:rPr lang="en-US" baseline="-25000" dirty="0" err="1"/>
              <a:t>t</a:t>
            </a:r>
            <a:r>
              <a:rPr lang="en-US" dirty="0"/>
              <a:t>(32)</a:t>
            </a:r>
          </a:p>
        </p:txBody>
      </p:sp>
      <p:sp>
        <p:nvSpPr>
          <p:cNvPr id="59" name="TextBox 58"/>
          <p:cNvSpPr txBox="1"/>
          <p:nvPr/>
        </p:nvSpPr>
        <p:spPr>
          <a:xfrm>
            <a:off x="4140332" y="2792128"/>
            <a:ext cx="1204843" cy="923330"/>
          </a:xfrm>
          <a:prstGeom prst="rect">
            <a:avLst/>
          </a:prstGeom>
          <a:noFill/>
        </p:spPr>
        <p:txBody>
          <a:bodyPr wrap="square" rtlCol="0">
            <a:spAutoFit/>
          </a:bodyPr>
          <a:lstStyle/>
          <a:p>
            <a:r>
              <a:rPr lang="en-US" dirty="0"/>
              <a:t>Output of </a:t>
            </a:r>
            <a:r>
              <a:rPr lang="en-US" dirty="0" err="1"/>
              <a:t>lstm</a:t>
            </a:r>
            <a:r>
              <a:rPr lang="en-US" dirty="0"/>
              <a:t> cell</a:t>
            </a:r>
          </a:p>
          <a:p>
            <a:r>
              <a:rPr lang="en-US" dirty="0" err="1"/>
              <a:t>H</a:t>
            </a:r>
            <a:r>
              <a:rPr lang="en-US" baseline="-25000" dirty="0" err="1"/>
              <a:t>t</a:t>
            </a:r>
            <a:r>
              <a:rPr lang="en-US" dirty="0" err="1"/>
              <a:t>is</a:t>
            </a:r>
            <a:r>
              <a:rPr lang="en-US" dirty="0"/>
              <a:t> (1x32)</a:t>
            </a:r>
          </a:p>
        </p:txBody>
      </p:sp>
      <p:sp>
        <p:nvSpPr>
          <p:cNvPr id="60" name="TextBox 59"/>
          <p:cNvSpPr txBox="1"/>
          <p:nvPr/>
        </p:nvSpPr>
        <p:spPr>
          <a:xfrm>
            <a:off x="3905731" y="1695090"/>
            <a:ext cx="2199705" cy="369332"/>
          </a:xfrm>
          <a:prstGeom prst="rect">
            <a:avLst/>
          </a:prstGeom>
          <a:noFill/>
        </p:spPr>
        <p:txBody>
          <a:bodyPr wrap="none" rtlCol="0">
            <a:spAutoFit/>
          </a:bodyPr>
          <a:lstStyle/>
          <a:p>
            <a:r>
              <a:rPr lang="en-US" dirty="0" err="1"/>
              <a:t>W_out_para</a:t>
            </a:r>
            <a:r>
              <a:rPr lang="en-US" dirty="0"/>
              <a:t> is (1x32)</a:t>
            </a:r>
          </a:p>
        </p:txBody>
      </p:sp>
      <p:graphicFrame>
        <p:nvGraphicFramePr>
          <p:cNvPr id="61" name="Table 60"/>
          <p:cNvGraphicFramePr>
            <a:graphicFrameLocks noGrp="1"/>
          </p:cNvGraphicFramePr>
          <p:nvPr>
            <p:extLst>
              <p:ext uri="{D42A27DB-BD31-4B8C-83A1-F6EECF244321}">
                <p14:modId xmlns:p14="http://schemas.microsoft.com/office/powerpoint/2010/main" val="913522268"/>
              </p:ext>
            </p:extLst>
          </p:nvPr>
        </p:nvGraphicFramePr>
        <p:xfrm>
          <a:off x="4871289" y="5181600"/>
          <a:ext cx="4057168" cy="731520"/>
        </p:xfrm>
        <a:graphic>
          <a:graphicData uri="http://schemas.openxmlformats.org/drawingml/2006/table">
            <a:tbl>
              <a:tblPr firstRow="1" bandRow="1">
                <a:tableStyleId>{5C22544A-7EE6-4342-B048-85BDC9FD1C3A}</a:tableStyleId>
              </a:tblPr>
              <a:tblGrid>
                <a:gridCol w="507146">
                  <a:extLst>
                    <a:ext uri="{9D8B030D-6E8A-4147-A177-3AD203B41FA5}">
                      <a16:colId xmlns:a16="http://schemas.microsoft.com/office/drawing/2014/main" val="20000"/>
                    </a:ext>
                  </a:extLst>
                </a:gridCol>
                <a:gridCol w="507146">
                  <a:extLst>
                    <a:ext uri="{9D8B030D-6E8A-4147-A177-3AD203B41FA5}">
                      <a16:colId xmlns:a16="http://schemas.microsoft.com/office/drawing/2014/main" val="20001"/>
                    </a:ext>
                  </a:extLst>
                </a:gridCol>
                <a:gridCol w="507146">
                  <a:extLst>
                    <a:ext uri="{9D8B030D-6E8A-4147-A177-3AD203B41FA5}">
                      <a16:colId xmlns:a16="http://schemas.microsoft.com/office/drawing/2014/main" val="20002"/>
                    </a:ext>
                  </a:extLst>
                </a:gridCol>
                <a:gridCol w="507146">
                  <a:extLst>
                    <a:ext uri="{9D8B030D-6E8A-4147-A177-3AD203B41FA5}">
                      <a16:colId xmlns:a16="http://schemas.microsoft.com/office/drawing/2014/main" val="20003"/>
                    </a:ext>
                  </a:extLst>
                </a:gridCol>
                <a:gridCol w="507146">
                  <a:extLst>
                    <a:ext uri="{9D8B030D-6E8A-4147-A177-3AD203B41FA5}">
                      <a16:colId xmlns:a16="http://schemas.microsoft.com/office/drawing/2014/main" val="20004"/>
                    </a:ext>
                  </a:extLst>
                </a:gridCol>
                <a:gridCol w="507146">
                  <a:extLst>
                    <a:ext uri="{9D8B030D-6E8A-4147-A177-3AD203B41FA5}">
                      <a16:colId xmlns:a16="http://schemas.microsoft.com/office/drawing/2014/main" val="20005"/>
                    </a:ext>
                  </a:extLst>
                </a:gridCol>
                <a:gridCol w="507146">
                  <a:extLst>
                    <a:ext uri="{9D8B030D-6E8A-4147-A177-3AD203B41FA5}">
                      <a16:colId xmlns:a16="http://schemas.microsoft.com/office/drawing/2014/main" val="20006"/>
                    </a:ext>
                  </a:extLst>
                </a:gridCol>
                <a:gridCol w="507146">
                  <a:extLst>
                    <a:ext uri="{9D8B030D-6E8A-4147-A177-3AD203B41FA5}">
                      <a16:colId xmlns:a16="http://schemas.microsoft.com/office/drawing/2014/main" val="20007"/>
                    </a:ext>
                  </a:extLst>
                </a:gridCol>
              </a:tblGrid>
              <a:tr h="180340">
                <a:tc>
                  <a:txBody>
                    <a:bodyPr/>
                    <a:lstStyle/>
                    <a:p>
                      <a:r>
                        <a:rPr lang="en-US" dirty="0"/>
                        <a:t>A7</a:t>
                      </a:r>
                    </a:p>
                  </a:txBody>
                  <a:tcPr/>
                </a:tc>
                <a:tc>
                  <a:txBody>
                    <a:bodyPr/>
                    <a:lstStyle/>
                    <a:p>
                      <a:r>
                        <a:rPr lang="en-US" dirty="0"/>
                        <a:t>B6</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A0</a:t>
                      </a:r>
                    </a:p>
                  </a:txBody>
                  <a:tcPr/>
                </a:tc>
                <a:extLst>
                  <a:ext uri="{0D108BD9-81ED-4DB2-BD59-A6C34878D82A}">
                    <a16:rowId xmlns:a16="http://schemas.microsoft.com/office/drawing/2014/main" val="10000"/>
                  </a:ext>
                </a:extLst>
              </a:tr>
              <a:tr h="180340">
                <a:tc>
                  <a:txBody>
                    <a:bodyPr/>
                    <a:lstStyle/>
                    <a:p>
                      <a:r>
                        <a:rPr lang="en-US" dirty="0"/>
                        <a:t>B7</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B0</a:t>
                      </a:r>
                    </a:p>
                  </a:txBody>
                  <a:tcPr/>
                </a:tc>
                <a:extLst>
                  <a:ext uri="{0D108BD9-81ED-4DB2-BD59-A6C34878D82A}">
                    <a16:rowId xmlns:a16="http://schemas.microsoft.com/office/drawing/2014/main" val="10001"/>
                  </a:ext>
                </a:extLst>
              </a:tr>
            </a:tbl>
          </a:graphicData>
        </a:graphic>
      </p:graphicFrame>
      <p:cxnSp>
        <p:nvCxnSpPr>
          <p:cNvPr id="62" name="Straight Arrow Connector 61"/>
          <p:cNvCxnSpPr/>
          <p:nvPr/>
        </p:nvCxnSpPr>
        <p:spPr>
          <a:xfrm flipV="1">
            <a:off x="6927696" y="623237"/>
            <a:ext cx="0" cy="211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842748" y="166223"/>
            <a:ext cx="1528175" cy="369332"/>
          </a:xfrm>
          <a:prstGeom prst="rect">
            <a:avLst/>
          </a:prstGeom>
          <a:noFill/>
        </p:spPr>
        <p:txBody>
          <a:bodyPr wrap="none" rtlCol="0">
            <a:spAutoFit/>
          </a:bodyPr>
          <a:lstStyle/>
          <a:p>
            <a:r>
              <a:rPr lang="en-US" dirty="0" err="1"/>
              <a:t>Pred_out</a:t>
            </a:r>
            <a:r>
              <a:rPr lang="en-US" dirty="0"/>
              <a:t>(1x1)</a:t>
            </a:r>
          </a:p>
        </p:txBody>
      </p:sp>
      <p:sp>
        <p:nvSpPr>
          <p:cNvPr id="64" name="TextBox 63"/>
          <p:cNvSpPr txBox="1"/>
          <p:nvPr/>
        </p:nvSpPr>
        <p:spPr>
          <a:xfrm>
            <a:off x="4419599" y="5149334"/>
            <a:ext cx="317716" cy="646331"/>
          </a:xfrm>
          <a:prstGeom prst="rect">
            <a:avLst/>
          </a:prstGeom>
          <a:noFill/>
        </p:spPr>
        <p:txBody>
          <a:bodyPr wrap="none" rtlCol="0">
            <a:spAutoFit/>
          </a:bodyPr>
          <a:lstStyle/>
          <a:p>
            <a:r>
              <a:rPr lang="en-US" dirty="0"/>
              <a:t>A</a:t>
            </a:r>
          </a:p>
          <a:p>
            <a:r>
              <a:rPr lang="en-US" dirty="0"/>
              <a:t>B</a:t>
            </a:r>
          </a:p>
        </p:txBody>
      </p:sp>
      <p:sp>
        <p:nvSpPr>
          <p:cNvPr id="65" name="TextBox 64"/>
          <p:cNvSpPr txBox="1"/>
          <p:nvPr/>
        </p:nvSpPr>
        <p:spPr>
          <a:xfrm>
            <a:off x="6226424" y="358034"/>
            <a:ext cx="558166" cy="369332"/>
          </a:xfrm>
          <a:prstGeom prst="rect">
            <a:avLst/>
          </a:prstGeom>
          <a:noFill/>
        </p:spPr>
        <p:txBody>
          <a:bodyPr wrap="none" rtlCol="0">
            <a:spAutoFit/>
          </a:bodyPr>
          <a:lstStyle/>
          <a:p>
            <a:r>
              <a:rPr lang="en-US" i="1" dirty="0"/>
              <a:t>C</a:t>
            </a:r>
            <a:r>
              <a:rPr lang="en-US" i="1" baseline="-25000" dirty="0"/>
              <a:t>i</a:t>
            </a:r>
            <a:r>
              <a:rPr lang="en-US" i="1" dirty="0"/>
              <a:t>=y</a:t>
            </a:r>
          </a:p>
        </p:txBody>
      </p:sp>
      <p:sp>
        <p:nvSpPr>
          <p:cNvPr id="66" name="TextBox 65"/>
          <p:cNvSpPr txBox="1"/>
          <p:nvPr/>
        </p:nvSpPr>
        <p:spPr>
          <a:xfrm>
            <a:off x="4700987" y="6372116"/>
            <a:ext cx="3108030" cy="369332"/>
          </a:xfrm>
          <a:prstGeom prst="rect">
            <a:avLst/>
          </a:prstGeom>
          <a:noFill/>
        </p:spPr>
        <p:txBody>
          <a:bodyPr wrap="none" rtlCol="0">
            <a:spAutoFit/>
          </a:bodyPr>
          <a:lstStyle/>
          <a:p>
            <a:r>
              <a:rPr lang="en-US" dirty="0"/>
              <a:t>Problem C=A+B (8-bit addition)</a:t>
            </a:r>
          </a:p>
        </p:txBody>
      </p:sp>
      <p:sp>
        <p:nvSpPr>
          <p:cNvPr id="67" name="TextBox 66"/>
          <p:cNvSpPr txBox="1"/>
          <p:nvPr/>
        </p:nvSpPr>
        <p:spPr>
          <a:xfrm>
            <a:off x="7620131" y="4191000"/>
            <a:ext cx="1099981" cy="646331"/>
          </a:xfrm>
          <a:prstGeom prst="rect">
            <a:avLst/>
          </a:prstGeom>
          <a:noFill/>
        </p:spPr>
        <p:txBody>
          <a:bodyPr wrap="none" rtlCol="0">
            <a:spAutoFit/>
          </a:bodyPr>
          <a:lstStyle/>
          <a:p>
            <a:r>
              <a:rPr lang="en-US" i="1" dirty="0"/>
              <a:t>X</a:t>
            </a:r>
            <a:r>
              <a:rPr lang="en-US" i="1" baseline="-25000" dirty="0"/>
              <a:t>i</a:t>
            </a:r>
            <a:r>
              <a:rPr lang="en-US" baseline="-25000" dirty="0"/>
              <a:t>(1x2)</a:t>
            </a:r>
            <a:r>
              <a:rPr lang="en-US" dirty="0"/>
              <a:t>=[A</a:t>
            </a:r>
            <a:r>
              <a:rPr lang="en-US" baseline="-25000" dirty="0"/>
              <a:t>i</a:t>
            </a:r>
            <a:r>
              <a:rPr lang="en-US" dirty="0"/>
              <a:t>]</a:t>
            </a:r>
          </a:p>
          <a:p>
            <a:r>
              <a:rPr lang="en-US" dirty="0"/>
              <a:t>           [B</a:t>
            </a:r>
            <a:r>
              <a:rPr lang="en-US" baseline="-25000" dirty="0"/>
              <a:t>i</a:t>
            </a:r>
            <a:r>
              <a:rPr lang="en-US" dirty="0"/>
              <a:t>]</a:t>
            </a:r>
          </a:p>
        </p:txBody>
      </p:sp>
      <p:sp>
        <p:nvSpPr>
          <p:cNvPr id="68" name="TextBox 67"/>
          <p:cNvSpPr txBox="1"/>
          <p:nvPr/>
        </p:nvSpPr>
        <p:spPr>
          <a:xfrm>
            <a:off x="4511926" y="6019800"/>
            <a:ext cx="4443845" cy="369332"/>
          </a:xfrm>
          <a:prstGeom prst="rect">
            <a:avLst/>
          </a:prstGeom>
          <a:noFill/>
        </p:spPr>
        <p:txBody>
          <a:bodyPr wrap="none" rtlCol="0">
            <a:spAutoFit/>
          </a:bodyPr>
          <a:lstStyle/>
          <a:p>
            <a:r>
              <a:rPr lang="en-US" i="1" dirty="0" err="1"/>
              <a:t>Bit</a:t>
            </a:r>
            <a:r>
              <a:rPr lang="en-US" i="1" baseline="-25000" dirty="0" err="1"/>
              <a:t>i</a:t>
            </a:r>
            <a:r>
              <a:rPr lang="en-US" i="1" dirty="0"/>
              <a:t>   </a:t>
            </a:r>
            <a:r>
              <a:rPr lang="en-US" dirty="0"/>
              <a:t>7         6        5       4       3       2        1        0</a:t>
            </a:r>
          </a:p>
        </p:txBody>
      </p:sp>
      <p:sp>
        <p:nvSpPr>
          <p:cNvPr id="2" name="TextBox 1"/>
          <p:cNvSpPr txBox="1"/>
          <p:nvPr/>
        </p:nvSpPr>
        <p:spPr>
          <a:xfrm>
            <a:off x="4826739" y="4241033"/>
            <a:ext cx="2717062" cy="646331"/>
          </a:xfrm>
          <a:prstGeom prst="rect">
            <a:avLst/>
          </a:prstGeom>
          <a:noFill/>
        </p:spPr>
        <p:txBody>
          <a:bodyPr wrap="square" rtlCol="0">
            <a:spAutoFit/>
          </a:bodyPr>
          <a:lstStyle/>
          <a:p>
            <a:r>
              <a:rPr lang="en-US" dirty="0"/>
              <a:t>Do it bit by bit, for every </a:t>
            </a:r>
            <a:r>
              <a:rPr lang="en-US" i="1" dirty="0" err="1"/>
              <a:t>i</a:t>
            </a:r>
            <a:r>
              <a:rPr lang="en-US" dirty="0"/>
              <a:t> (from 0 to 7)</a:t>
            </a:r>
          </a:p>
        </p:txBody>
      </p:sp>
      <p:sp>
        <p:nvSpPr>
          <p:cNvPr id="8" name="Freeform 7"/>
          <p:cNvSpPr/>
          <p:nvPr/>
        </p:nvSpPr>
        <p:spPr>
          <a:xfrm>
            <a:off x="6324600" y="76361"/>
            <a:ext cx="2667484" cy="4114639"/>
          </a:xfrm>
          <a:custGeom>
            <a:avLst/>
            <a:gdLst>
              <a:gd name="connsiteX0" fmla="*/ 2199659 w 2765660"/>
              <a:gd name="connsiteY0" fmla="*/ 4034660 h 4294409"/>
              <a:gd name="connsiteX1" fmla="*/ 2199659 w 2765660"/>
              <a:gd name="connsiteY1" fmla="*/ 3966647 h 4294409"/>
              <a:gd name="connsiteX2" fmla="*/ 2758878 w 2765660"/>
              <a:gd name="connsiteY2" fmla="*/ 800254 h 4294409"/>
              <a:gd name="connsiteX3" fmla="*/ 1761351 w 2765660"/>
              <a:gd name="connsiteY3" fmla="*/ 52108 h 4294409"/>
              <a:gd name="connsiteX4" fmla="*/ 242389 w 2765660"/>
              <a:gd name="connsiteY4" fmla="*/ 89894 h 4294409"/>
              <a:gd name="connsiteX5" fmla="*/ 23236 w 2765660"/>
              <a:gd name="connsiteY5" fmla="*/ 301490 h 429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5660" h="4294409">
                <a:moveTo>
                  <a:pt x="2199659" y="4034660"/>
                </a:moveTo>
                <a:cubicBezTo>
                  <a:pt x="2153057" y="4270187"/>
                  <a:pt x="2106456" y="4505715"/>
                  <a:pt x="2199659" y="3966647"/>
                </a:cubicBezTo>
                <a:cubicBezTo>
                  <a:pt x="2292862" y="3427579"/>
                  <a:pt x="2831929" y="1452677"/>
                  <a:pt x="2758878" y="800254"/>
                </a:cubicBezTo>
                <a:cubicBezTo>
                  <a:pt x="2685827" y="147831"/>
                  <a:pt x="2180766" y="170501"/>
                  <a:pt x="1761351" y="52108"/>
                </a:cubicBezTo>
                <a:cubicBezTo>
                  <a:pt x="1341936" y="-66285"/>
                  <a:pt x="532075" y="48330"/>
                  <a:pt x="242389" y="89894"/>
                </a:cubicBezTo>
                <a:cubicBezTo>
                  <a:pt x="-47297" y="131458"/>
                  <a:pt x="-12031" y="216474"/>
                  <a:pt x="23236" y="301490"/>
                </a:cubicBezTo>
              </a:path>
            </a:pathLst>
          </a:cu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667001" y="93605"/>
            <a:ext cx="3529196" cy="1477328"/>
          </a:xfrm>
          <a:prstGeom prst="rect">
            <a:avLst/>
          </a:prstGeom>
          <a:noFill/>
          <a:ln>
            <a:solidFill>
              <a:schemeClr val="accent1">
                <a:shade val="50000"/>
              </a:schemeClr>
            </a:solidFill>
          </a:ln>
        </p:spPr>
        <p:txBody>
          <a:bodyPr wrap="square" rtlCol="0">
            <a:spAutoFit/>
          </a:bodyPr>
          <a:lstStyle/>
          <a:p>
            <a:r>
              <a:rPr lang="en-US" dirty="0"/>
              <a:t>For each training C=A+B sample:</a:t>
            </a:r>
          </a:p>
          <a:p>
            <a:r>
              <a:rPr lang="en-US" dirty="0"/>
              <a:t>Loop each training </a:t>
            </a:r>
            <a:r>
              <a:rPr lang="en-US" i="1" dirty="0" err="1"/>
              <a:t>i-th</a:t>
            </a:r>
            <a:r>
              <a:rPr lang="en-US" dirty="0"/>
              <a:t> (</a:t>
            </a:r>
            <a:r>
              <a:rPr lang="en-US" dirty="0" err="1"/>
              <a:t>i</a:t>
            </a:r>
            <a:r>
              <a:rPr lang="en-US" dirty="0"/>
              <a:t>=0 to 7)bit:  </a:t>
            </a:r>
          </a:p>
          <a:p>
            <a:r>
              <a:rPr lang="en-US" dirty="0"/>
              <a:t>Input (2 bits): [</a:t>
            </a:r>
            <a:r>
              <a:rPr lang="en-US" i="1" dirty="0" err="1"/>
              <a:t>A</a:t>
            </a:r>
            <a:r>
              <a:rPr lang="en-US" i="1" baseline="-25000" dirty="0" err="1"/>
              <a:t>i</a:t>
            </a:r>
            <a:r>
              <a:rPr lang="en-US" i="1" dirty="0" err="1"/>
              <a:t>,B</a:t>
            </a:r>
            <a:r>
              <a:rPr lang="en-US" i="1" baseline="-25000" dirty="0" err="1"/>
              <a:t>i</a:t>
            </a:r>
            <a:r>
              <a:rPr lang="en-US" dirty="0"/>
              <a:t>]</a:t>
            </a:r>
          </a:p>
          <a:p>
            <a:r>
              <a:rPr lang="en-US" dirty="0"/>
              <a:t>Teacher (1 bit):</a:t>
            </a:r>
            <a:r>
              <a:rPr lang="en-US" i="1" dirty="0"/>
              <a:t>C</a:t>
            </a:r>
            <a:r>
              <a:rPr lang="en-US" i="1" baseline="-25000" dirty="0"/>
              <a:t>i</a:t>
            </a:r>
            <a:r>
              <a:rPr lang="en-US" i="1" dirty="0"/>
              <a:t>=y in code</a:t>
            </a:r>
          </a:p>
          <a:p>
            <a:r>
              <a:rPr lang="en-US" i="1" dirty="0"/>
              <a:t>Line 160:Out_error=y-</a:t>
            </a:r>
            <a:r>
              <a:rPr lang="en-US" i="1" dirty="0" err="1"/>
              <a:t>pred_out</a:t>
            </a:r>
            <a:endParaRPr lang="en-US" i="1" dirty="0"/>
          </a:p>
        </p:txBody>
      </p:sp>
      <p:sp>
        <p:nvSpPr>
          <p:cNvPr id="32" name="TextBox 31"/>
          <p:cNvSpPr txBox="1"/>
          <p:nvPr/>
        </p:nvSpPr>
        <p:spPr>
          <a:xfrm>
            <a:off x="7407237" y="2254521"/>
            <a:ext cx="1734834" cy="369332"/>
          </a:xfrm>
          <a:prstGeom prst="rect">
            <a:avLst/>
          </a:prstGeom>
          <a:noFill/>
        </p:spPr>
        <p:txBody>
          <a:bodyPr wrap="none" rtlCol="0">
            <a:spAutoFit/>
          </a:bodyPr>
          <a:lstStyle/>
          <a:p>
            <a:r>
              <a:rPr lang="en-US" dirty="0" err="1"/>
              <a:t>W_out_para</a:t>
            </a:r>
            <a:r>
              <a:rPr lang="en-US" dirty="0"/>
              <a:t>(32)</a:t>
            </a:r>
            <a:endParaRPr lang="en-US" baseline="-25000" dirty="0"/>
          </a:p>
        </p:txBody>
      </p:sp>
    </p:spTree>
    <p:extLst>
      <p:ext uri="{BB962C8B-B14F-4D97-AF65-F5344CB8AC3E}">
        <p14:creationId xmlns:p14="http://schemas.microsoft.com/office/powerpoint/2010/main" val="35952077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260769"/>
            <a:ext cx="2901597" cy="1143000"/>
          </a:xfrm>
        </p:spPr>
        <p:txBody>
          <a:bodyPr>
            <a:noAutofit/>
          </a:bodyPr>
          <a:lstStyle/>
          <a:p>
            <a:pPr algn="l"/>
            <a:r>
              <a:rPr lang="en-US" sz="3600" dirty="0">
                <a:solidFill>
                  <a:srgbClr val="FF0000"/>
                </a:solidFill>
              </a:rPr>
              <a:t>Exercise 7</a:t>
            </a:r>
          </a:p>
        </p:txBody>
      </p:sp>
      <p:sp>
        <p:nvSpPr>
          <p:cNvPr id="5" name="Footer Placeholder 4"/>
          <p:cNvSpPr>
            <a:spLocks noGrp="1"/>
          </p:cNvSpPr>
          <p:nvPr>
            <p:ph type="ftr" sz="quarter" idx="11"/>
          </p:nvPr>
        </p:nvSpPr>
        <p:spPr>
          <a:xfrm>
            <a:off x="1805387" y="6430444"/>
            <a:ext cx="2895600" cy="365125"/>
          </a:xfrm>
        </p:spPr>
        <p:txBody>
          <a:bodyPr/>
          <a:lstStyle/>
          <a:p>
            <a:r>
              <a:rPr lang="en-US"/>
              <a:t>RNN &amp; LSTM v2.a</a:t>
            </a:r>
            <a:endParaRPr lang="en-US" dirty="0"/>
          </a:p>
        </p:txBody>
      </p:sp>
      <p:sp>
        <p:nvSpPr>
          <p:cNvPr id="35" name="Content Placeholder 34"/>
          <p:cNvSpPr>
            <a:spLocks noGrp="1"/>
          </p:cNvSpPr>
          <p:nvPr>
            <p:ph idx="1"/>
          </p:nvPr>
        </p:nvSpPr>
        <p:spPr>
          <a:xfrm>
            <a:off x="152400" y="1493837"/>
            <a:ext cx="3753331" cy="5364163"/>
          </a:xfrm>
        </p:spPr>
        <p:txBody>
          <a:bodyPr>
            <a:normAutofit/>
          </a:bodyPr>
          <a:lstStyle/>
          <a:p>
            <a:pPr marL="457200" indent="-457200">
              <a:buFont typeface="+mj-lt"/>
              <a:buAutoNum type="alphaLcParenR"/>
            </a:pPr>
            <a:r>
              <a:rPr lang="en-US" sz="2400" dirty="0"/>
              <a:t>Write the equation for the output (</a:t>
            </a:r>
            <a:r>
              <a:rPr lang="en-US" sz="2400" dirty="0" err="1"/>
              <a:t>Pred_out</a:t>
            </a:r>
            <a:r>
              <a:rPr lang="en-US" sz="2400" dirty="0"/>
              <a:t>). </a:t>
            </a:r>
            <a:r>
              <a:rPr lang="en-US" sz="1600" dirty="0"/>
              <a:t>Answer:__________________? </a:t>
            </a:r>
          </a:p>
          <a:p>
            <a:pPr marL="457200" indent="-457200">
              <a:buFont typeface="+mj-lt"/>
              <a:buAutoNum type="alphaLcParenR"/>
            </a:pPr>
            <a:r>
              <a:rPr lang="en-US" sz="2400" dirty="0"/>
              <a:t>If the teacher is y, write the formula for the term that back-propagate back to the network. Answer: ___? </a:t>
            </a:r>
            <a:endParaRPr lang="en-US" sz="900" i="1" dirty="0"/>
          </a:p>
          <a:p>
            <a:pPr marL="0" indent="0">
              <a:buNone/>
            </a:pPr>
            <a:endParaRPr lang="en-US" sz="2400" dirty="0"/>
          </a:p>
          <a:p>
            <a:endParaRPr lang="en-US" sz="2400" dirty="0"/>
          </a:p>
          <a:p>
            <a:pPr lvl="1"/>
            <a:endParaRPr lang="en-US" sz="2000" i="1" dirty="0"/>
          </a:p>
        </p:txBody>
      </p:sp>
      <p:sp>
        <p:nvSpPr>
          <p:cNvPr id="33" name="Slide Number Placeholder 5"/>
          <p:cNvSpPr>
            <a:spLocks noGrp="1"/>
          </p:cNvSpPr>
          <p:nvPr>
            <p:ph type="sldNum" sz="quarter" idx="12"/>
          </p:nvPr>
        </p:nvSpPr>
        <p:spPr>
          <a:xfrm>
            <a:off x="6553200" y="6356350"/>
            <a:ext cx="2133600" cy="365125"/>
          </a:xfrm>
        </p:spPr>
        <p:txBody>
          <a:bodyPr/>
          <a:lstStyle/>
          <a:p>
            <a:fld id="{7C12A529-2220-4038-9210-A21DB7BAEFCE}" type="slidenum">
              <a:rPr lang="en-US" smtClean="0"/>
              <a:t>83</a:t>
            </a:fld>
            <a:endParaRPr lang="en-US" dirty="0"/>
          </a:p>
        </p:txBody>
      </p:sp>
      <p:sp>
        <p:nvSpPr>
          <p:cNvPr id="37" name="TextBox 36"/>
          <p:cNvSpPr txBox="1"/>
          <p:nvPr/>
        </p:nvSpPr>
        <p:spPr>
          <a:xfrm>
            <a:off x="4233155" y="2014584"/>
            <a:ext cx="2239780" cy="369332"/>
          </a:xfrm>
          <a:prstGeom prst="rect">
            <a:avLst/>
          </a:prstGeom>
          <a:noFill/>
        </p:spPr>
        <p:txBody>
          <a:bodyPr wrap="none" rtlCol="0">
            <a:spAutoFit/>
          </a:bodyPr>
          <a:lstStyle/>
          <a:p>
            <a:r>
              <a:rPr lang="en-US" dirty="0" err="1"/>
              <a:t>w_out_para</a:t>
            </a:r>
            <a:r>
              <a:rPr lang="en-US" dirty="0"/>
              <a:t>(1)</a:t>
            </a:r>
            <a:r>
              <a:rPr lang="en-US" baseline="-25000" dirty="0"/>
              <a:t>position=1</a:t>
            </a:r>
          </a:p>
        </p:txBody>
      </p:sp>
      <p:sp>
        <p:nvSpPr>
          <p:cNvPr id="38" name="Rectangle 37"/>
          <p:cNvSpPr/>
          <p:nvPr/>
        </p:nvSpPr>
        <p:spPr>
          <a:xfrm>
            <a:off x="5406255" y="2792128"/>
            <a:ext cx="2823345" cy="9538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5486400" y="1812062"/>
            <a:ext cx="1144785" cy="98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233492" y="1812062"/>
            <a:ext cx="397693" cy="98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6603072" y="1821442"/>
            <a:ext cx="940728" cy="970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231542" y="894746"/>
            <a:ext cx="2607657" cy="991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890707" y="3269062"/>
            <a:ext cx="1805491" cy="369332"/>
          </a:xfrm>
          <a:prstGeom prst="rect">
            <a:avLst/>
          </a:prstGeom>
          <a:noFill/>
        </p:spPr>
        <p:txBody>
          <a:bodyPr wrap="square" rtlCol="0">
            <a:spAutoFit/>
          </a:bodyPr>
          <a:lstStyle/>
          <a:p>
            <a:r>
              <a:rPr lang="en-US" dirty="0"/>
              <a:t>LSTM Cell 1</a:t>
            </a:r>
          </a:p>
        </p:txBody>
      </p:sp>
      <p:sp>
        <p:nvSpPr>
          <p:cNvPr id="47" name="TextBox 46"/>
          <p:cNvSpPr txBox="1"/>
          <p:nvPr/>
        </p:nvSpPr>
        <p:spPr>
          <a:xfrm>
            <a:off x="6202010" y="845906"/>
            <a:ext cx="3076233" cy="646331"/>
          </a:xfrm>
          <a:prstGeom prst="rect">
            <a:avLst/>
          </a:prstGeom>
          <a:noFill/>
        </p:spPr>
        <p:txBody>
          <a:bodyPr wrap="square" rtlCol="0">
            <a:spAutoFit/>
          </a:bodyPr>
          <a:lstStyle/>
          <a:p>
            <a:r>
              <a:rPr lang="en-US" dirty="0"/>
              <a:t>(Sigmoid</a:t>
            </a:r>
          </a:p>
          <a:p>
            <a:r>
              <a:rPr lang="en-US" dirty="0"/>
              <a:t>(</a:t>
            </a:r>
            <a:r>
              <a:rPr lang="en-US" dirty="0" err="1"/>
              <a:t>H</a:t>
            </a:r>
            <a:r>
              <a:rPr lang="en-US" baseline="-25000" dirty="0" err="1"/>
              <a:t>t</a:t>
            </a:r>
            <a:r>
              <a:rPr lang="en-US" baseline="-25000" dirty="0"/>
              <a:t>(1x32)</a:t>
            </a:r>
            <a:r>
              <a:rPr lang="en-US" dirty="0"/>
              <a:t> *</a:t>
            </a:r>
            <a:r>
              <a:rPr lang="en-US" dirty="0" err="1"/>
              <a:t>w_out_para</a:t>
            </a:r>
            <a:r>
              <a:rPr lang="en-US" baseline="-25000" dirty="0"/>
              <a:t> (32x1)</a:t>
            </a:r>
            <a:r>
              <a:rPr lang="en-US" dirty="0"/>
              <a:t>))</a:t>
            </a:r>
            <a:endParaRPr lang="en-US" baseline="-25000" dirty="0"/>
          </a:p>
        </p:txBody>
      </p:sp>
      <p:cxnSp>
        <p:nvCxnSpPr>
          <p:cNvPr id="48" name="Straight Arrow Connector 47"/>
          <p:cNvCxnSpPr/>
          <p:nvPr/>
        </p:nvCxnSpPr>
        <p:spPr>
          <a:xfrm flipH="1" flipV="1">
            <a:off x="6603073" y="3745998"/>
            <a:ext cx="2007527" cy="1359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406255" y="2797106"/>
            <a:ext cx="638316" cy="369332"/>
          </a:xfrm>
          <a:prstGeom prst="rect">
            <a:avLst/>
          </a:prstGeom>
          <a:noFill/>
        </p:spPr>
        <p:txBody>
          <a:bodyPr wrap="none" rtlCol="0">
            <a:spAutoFit/>
          </a:bodyPr>
          <a:lstStyle/>
          <a:p>
            <a:r>
              <a:rPr lang="en-US" dirty="0" err="1"/>
              <a:t>H</a:t>
            </a:r>
            <a:r>
              <a:rPr lang="en-US" baseline="-25000" dirty="0" err="1"/>
              <a:t>t</a:t>
            </a:r>
            <a:r>
              <a:rPr lang="en-US" dirty="0"/>
              <a:t>(1)</a:t>
            </a:r>
          </a:p>
        </p:txBody>
      </p:sp>
      <p:sp>
        <p:nvSpPr>
          <p:cNvPr id="50" name="TextBox 49"/>
          <p:cNvSpPr txBox="1"/>
          <p:nvPr/>
        </p:nvSpPr>
        <p:spPr>
          <a:xfrm>
            <a:off x="5863194" y="2306818"/>
            <a:ext cx="1617815" cy="369332"/>
          </a:xfrm>
          <a:prstGeom prst="rect">
            <a:avLst/>
          </a:prstGeom>
          <a:noFill/>
        </p:spPr>
        <p:txBody>
          <a:bodyPr wrap="none" rtlCol="0">
            <a:spAutoFit/>
          </a:bodyPr>
          <a:lstStyle/>
          <a:p>
            <a:r>
              <a:rPr lang="en-US" dirty="0" err="1"/>
              <a:t>W_out_para</a:t>
            </a:r>
            <a:r>
              <a:rPr lang="en-US" dirty="0"/>
              <a:t>(2)</a:t>
            </a:r>
            <a:endParaRPr lang="en-US" baseline="-25000" dirty="0"/>
          </a:p>
        </p:txBody>
      </p:sp>
      <p:sp>
        <p:nvSpPr>
          <p:cNvPr id="57" name="TextBox 56"/>
          <p:cNvSpPr txBox="1"/>
          <p:nvPr/>
        </p:nvSpPr>
        <p:spPr>
          <a:xfrm>
            <a:off x="6113180" y="2794617"/>
            <a:ext cx="638316" cy="369332"/>
          </a:xfrm>
          <a:prstGeom prst="rect">
            <a:avLst/>
          </a:prstGeom>
          <a:noFill/>
        </p:spPr>
        <p:txBody>
          <a:bodyPr wrap="none" rtlCol="0">
            <a:spAutoFit/>
          </a:bodyPr>
          <a:lstStyle/>
          <a:p>
            <a:r>
              <a:rPr lang="en-US" dirty="0" err="1"/>
              <a:t>H</a:t>
            </a:r>
            <a:r>
              <a:rPr lang="en-US" baseline="-25000" dirty="0" err="1"/>
              <a:t>t</a:t>
            </a:r>
            <a:r>
              <a:rPr lang="en-US" dirty="0"/>
              <a:t>(2)</a:t>
            </a:r>
          </a:p>
        </p:txBody>
      </p:sp>
      <p:sp>
        <p:nvSpPr>
          <p:cNvPr id="58" name="TextBox 57"/>
          <p:cNvSpPr txBox="1"/>
          <p:nvPr/>
        </p:nvSpPr>
        <p:spPr>
          <a:xfrm>
            <a:off x="7317035" y="2797106"/>
            <a:ext cx="755335" cy="369332"/>
          </a:xfrm>
          <a:prstGeom prst="rect">
            <a:avLst/>
          </a:prstGeom>
          <a:noFill/>
        </p:spPr>
        <p:txBody>
          <a:bodyPr wrap="none" rtlCol="0">
            <a:spAutoFit/>
          </a:bodyPr>
          <a:lstStyle/>
          <a:p>
            <a:r>
              <a:rPr lang="en-US" dirty="0" err="1"/>
              <a:t>H</a:t>
            </a:r>
            <a:r>
              <a:rPr lang="en-US" baseline="-25000" dirty="0" err="1"/>
              <a:t>t</a:t>
            </a:r>
            <a:r>
              <a:rPr lang="en-US" dirty="0"/>
              <a:t>(32)</a:t>
            </a:r>
          </a:p>
        </p:txBody>
      </p:sp>
      <p:sp>
        <p:nvSpPr>
          <p:cNvPr id="59" name="TextBox 58"/>
          <p:cNvSpPr txBox="1"/>
          <p:nvPr/>
        </p:nvSpPr>
        <p:spPr>
          <a:xfrm>
            <a:off x="4140332" y="2792128"/>
            <a:ext cx="1204843" cy="923330"/>
          </a:xfrm>
          <a:prstGeom prst="rect">
            <a:avLst/>
          </a:prstGeom>
          <a:noFill/>
        </p:spPr>
        <p:txBody>
          <a:bodyPr wrap="square" rtlCol="0">
            <a:spAutoFit/>
          </a:bodyPr>
          <a:lstStyle/>
          <a:p>
            <a:r>
              <a:rPr lang="en-US" dirty="0"/>
              <a:t>Output of </a:t>
            </a:r>
            <a:r>
              <a:rPr lang="en-US" dirty="0" err="1"/>
              <a:t>lstm</a:t>
            </a:r>
            <a:r>
              <a:rPr lang="en-US" dirty="0"/>
              <a:t> cell</a:t>
            </a:r>
          </a:p>
          <a:p>
            <a:r>
              <a:rPr lang="en-US" dirty="0" err="1"/>
              <a:t>H</a:t>
            </a:r>
            <a:r>
              <a:rPr lang="en-US" baseline="-25000" dirty="0" err="1"/>
              <a:t>t</a:t>
            </a:r>
            <a:r>
              <a:rPr lang="en-US" dirty="0" err="1"/>
              <a:t>is</a:t>
            </a:r>
            <a:r>
              <a:rPr lang="en-US" dirty="0"/>
              <a:t> (1x32)</a:t>
            </a:r>
          </a:p>
        </p:txBody>
      </p:sp>
      <p:sp>
        <p:nvSpPr>
          <p:cNvPr id="60" name="TextBox 59"/>
          <p:cNvSpPr txBox="1"/>
          <p:nvPr/>
        </p:nvSpPr>
        <p:spPr>
          <a:xfrm>
            <a:off x="3905731" y="1695090"/>
            <a:ext cx="2199705" cy="369332"/>
          </a:xfrm>
          <a:prstGeom prst="rect">
            <a:avLst/>
          </a:prstGeom>
          <a:noFill/>
        </p:spPr>
        <p:txBody>
          <a:bodyPr wrap="none" rtlCol="0">
            <a:spAutoFit/>
          </a:bodyPr>
          <a:lstStyle/>
          <a:p>
            <a:r>
              <a:rPr lang="en-US" dirty="0" err="1"/>
              <a:t>W_out_para</a:t>
            </a:r>
            <a:r>
              <a:rPr lang="en-US" dirty="0"/>
              <a:t> is (1x32)</a:t>
            </a:r>
          </a:p>
        </p:txBody>
      </p:sp>
      <p:graphicFrame>
        <p:nvGraphicFramePr>
          <p:cNvPr id="61" name="Table 60"/>
          <p:cNvGraphicFramePr>
            <a:graphicFrameLocks noGrp="1"/>
          </p:cNvGraphicFramePr>
          <p:nvPr>
            <p:extLst>
              <p:ext uri="{D42A27DB-BD31-4B8C-83A1-F6EECF244321}">
                <p14:modId xmlns:p14="http://schemas.microsoft.com/office/powerpoint/2010/main" val="3846556538"/>
              </p:ext>
            </p:extLst>
          </p:nvPr>
        </p:nvGraphicFramePr>
        <p:xfrm>
          <a:off x="4871289" y="5181600"/>
          <a:ext cx="4057168" cy="731520"/>
        </p:xfrm>
        <a:graphic>
          <a:graphicData uri="http://schemas.openxmlformats.org/drawingml/2006/table">
            <a:tbl>
              <a:tblPr firstRow="1" bandRow="1">
                <a:tableStyleId>{5C22544A-7EE6-4342-B048-85BDC9FD1C3A}</a:tableStyleId>
              </a:tblPr>
              <a:tblGrid>
                <a:gridCol w="507146">
                  <a:extLst>
                    <a:ext uri="{9D8B030D-6E8A-4147-A177-3AD203B41FA5}">
                      <a16:colId xmlns:a16="http://schemas.microsoft.com/office/drawing/2014/main" val="20000"/>
                    </a:ext>
                  </a:extLst>
                </a:gridCol>
                <a:gridCol w="507146">
                  <a:extLst>
                    <a:ext uri="{9D8B030D-6E8A-4147-A177-3AD203B41FA5}">
                      <a16:colId xmlns:a16="http://schemas.microsoft.com/office/drawing/2014/main" val="20001"/>
                    </a:ext>
                  </a:extLst>
                </a:gridCol>
                <a:gridCol w="507146">
                  <a:extLst>
                    <a:ext uri="{9D8B030D-6E8A-4147-A177-3AD203B41FA5}">
                      <a16:colId xmlns:a16="http://schemas.microsoft.com/office/drawing/2014/main" val="20002"/>
                    </a:ext>
                  </a:extLst>
                </a:gridCol>
                <a:gridCol w="507146">
                  <a:extLst>
                    <a:ext uri="{9D8B030D-6E8A-4147-A177-3AD203B41FA5}">
                      <a16:colId xmlns:a16="http://schemas.microsoft.com/office/drawing/2014/main" val="20003"/>
                    </a:ext>
                  </a:extLst>
                </a:gridCol>
                <a:gridCol w="507146">
                  <a:extLst>
                    <a:ext uri="{9D8B030D-6E8A-4147-A177-3AD203B41FA5}">
                      <a16:colId xmlns:a16="http://schemas.microsoft.com/office/drawing/2014/main" val="20004"/>
                    </a:ext>
                  </a:extLst>
                </a:gridCol>
                <a:gridCol w="507146">
                  <a:extLst>
                    <a:ext uri="{9D8B030D-6E8A-4147-A177-3AD203B41FA5}">
                      <a16:colId xmlns:a16="http://schemas.microsoft.com/office/drawing/2014/main" val="20005"/>
                    </a:ext>
                  </a:extLst>
                </a:gridCol>
                <a:gridCol w="507146">
                  <a:extLst>
                    <a:ext uri="{9D8B030D-6E8A-4147-A177-3AD203B41FA5}">
                      <a16:colId xmlns:a16="http://schemas.microsoft.com/office/drawing/2014/main" val="20006"/>
                    </a:ext>
                  </a:extLst>
                </a:gridCol>
                <a:gridCol w="507146">
                  <a:extLst>
                    <a:ext uri="{9D8B030D-6E8A-4147-A177-3AD203B41FA5}">
                      <a16:colId xmlns:a16="http://schemas.microsoft.com/office/drawing/2014/main" val="20007"/>
                    </a:ext>
                  </a:extLst>
                </a:gridCol>
              </a:tblGrid>
              <a:tr h="180340">
                <a:tc>
                  <a:txBody>
                    <a:bodyPr/>
                    <a:lstStyle/>
                    <a:p>
                      <a:r>
                        <a:rPr lang="en-US" dirty="0"/>
                        <a:t>A7</a:t>
                      </a:r>
                    </a:p>
                  </a:txBody>
                  <a:tcPr/>
                </a:tc>
                <a:tc>
                  <a:txBody>
                    <a:bodyPr/>
                    <a:lstStyle/>
                    <a:p>
                      <a:r>
                        <a:rPr lang="en-US" dirty="0"/>
                        <a:t>B6</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A0</a:t>
                      </a:r>
                    </a:p>
                  </a:txBody>
                  <a:tcPr/>
                </a:tc>
                <a:extLst>
                  <a:ext uri="{0D108BD9-81ED-4DB2-BD59-A6C34878D82A}">
                    <a16:rowId xmlns:a16="http://schemas.microsoft.com/office/drawing/2014/main" val="10000"/>
                  </a:ext>
                </a:extLst>
              </a:tr>
              <a:tr h="180340">
                <a:tc>
                  <a:txBody>
                    <a:bodyPr/>
                    <a:lstStyle/>
                    <a:p>
                      <a:r>
                        <a:rPr lang="en-US" dirty="0"/>
                        <a:t>B7</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B0</a:t>
                      </a:r>
                    </a:p>
                  </a:txBody>
                  <a:tcPr/>
                </a:tc>
                <a:extLst>
                  <a:ext uri="{0D108BD9-81ED-4DB2-BD59-A6C34878D82A}">
                    <a16:rowId xmlns:a16="http://schemas.microsoft.com/office/drawing/2014/main" val="10001"/>
                  </a:ext>
                </a:extLst>
              </a:tr>
            </a:tbl>
          </a:graphicData>
        </a:graphic>
      </p:graphicFrame>
      <p:cxnSp>
        <p:nvCxnSpPr>
          <p:cNvPr id="62" name="Straight Arrow Connector 61"/>
          <p:cNvCxnSpPr/>
          <p:nvPr/>
        </p:nvCxnSpPr>
        <p:spPr>
          <a:xfrm flipV="1">
            <a:off x="6927696" y="623237"/>
            <a:ext cx="0" cy="211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842748" y="166223"/>
            <a:ext cx="1528175" cy="369332"/>
          </a:xfrm>
          <a:prstGeom prst="rect">
            <a:avLst/>
          </a:prstGeom>
          <a:noFill/>
        </p:spPr>
        <p:txBody>
          <a:bodyPr wrap="none" rtlCol="0">
            <a:spAutoFit/>
          </a:bodyPr>
          <a:lstStyle/>
          <a:p>
            <a:r>
              <a:rPr lang="en-US" dirty="0" err="1"/>
              <a:t>Pred_out</a:t>
            </a:r>
            <a:r>
              <a:rPr lang="en-US" dirty="0"/>
              <a:t>(1x1)</a:t>
            </a:r>
          </a:p>
        </p:txBody>
      </p:sp>
      <p:sp>
        <p:nvSpPr>
          <p:cNvPr id="64" name="TextBox 63"/>
          <p:cNvSpPr txBox="1"/>
          <p:nvPr/>
        </p:nvSpPr>
        <p:spPr>
          <a:xfrm>
            <a:off x="4419599" y="5149334"/>
            <a:ext cx="317716" cy="646331"/>
          </a:xfrm>
          <a:prstGeom prst="rect">
            <a:avLst/>
          </a:prstGeom>
          <a:noFill/>
        </p:spPr>
        <p:txBody>
          <a:bodyPr wrap="none" rtlCol="0">
            <a:spAutoFit/>
          </a:bodyPr>
          <a:lstStyle/>
          <a:p>
            <a:r>
              <a:rPr lang="en-US" dirty="0"/>
              <a:t>A</a:t>
            </a:r>
          </a:p>
          <a:p>
            <a:r>
              <a:rPr lang="en-US" dirty="0"/>
              <a:t>B</a:t>
            </a:r>
          </a:p>
        </p:txBody>
      </p:sp>
      <p:sp>
        <p:nvSpPr>
          <p:cNvPr id="65" name="TextBox 64"/>
          <p:cNvSpPr txBox="1"/>
          <p:nvPr/>
        </p:nvSpPr>
        <p:spPr>
          <a:xfrm>
            <a:off x="6226424" y="358034"/>
            <a:ext cx="558166" cy="369332"/>
          </a:xfrm>
          <a:prstGeom prst="rect">
            <a:avLst/>
          </a:prstGeom>
          <a:noFill/>
        </p:spPr>
        <p:txBody>
          <a:bodyPr wrap="none" rtlCol="0">
            <a:spAutoFit/>
          </a:bodyPr>
          <a:lstStyle/>
          <a:p>
            <a:r>
              <a:rPr lang="en-US" i="1" dirty="0"/>
              <a:t>C</a:t>
            </a:r>
            <a:r>
              <a:rPr lang="en-US" i="1" baseline="-25000" dirty="0"/>
              <a:t>i</a:t>
            </a:r>
            <a:r>
              <a:rPr lang="en-US" i="1" dirty="0"/>
              <a:t>=y</a:t>
            </a:r>
          </a:p>
        </p:txBody>
      </p:sp>
      <p:sp>
        <p:nvSpPr>
          <p:cNvPr id="66" name="TextBox 65"/>
          <p:cNvSpPr txBox="1"/>
          <p:nvPr/>
        </p:nvSpPr>
        <p:spPr>
          <a:xfrm>
            <a:off x="4700987" y="6372116"/>
            <a:ext cx="3108030" cy="369332"/>
          </a:xfrm>
          <a:prstGeom prst="rect">
            <a:avLst/>
          </a:prstGeom>
          <a:noFill/>
        </p:spPr>
        <p:txBody>
          <a:bodyPr wrap="none" rtlCol="0">
            <a:spAutoFit/>
          </a:bodyPr>
          <a:lstStyle/>
          <a:p>
            <a:r>
              <a:rPr lang="en-US" dirty="0"/>
              <a:t>Problem C=A+B (8-bit addition)</a:t>
            </a:r>
          </a:p>
        </p:txBody>
      </p:sp>
      <p:sp>
        <p:nvSpPr>
          <p:cNvPr id="67" name="TextBox 66"/>
          <p:cNvSpPr txBox="1"/>
          <p:nvPr/>
        </p:nvSpPr>
        <p:spPr>
          <a:xfrm>
            <a:off x="7620131" y="4191000"/>
            <a:ext cx="1099981" cy="646331"/>
          </a:xfrm>
          <a:prstGeom prst="rect">
            <a:avLst/>
          </a:prstGeom>
          <a:noFill/>
        </p:spPr>
        <p:txBody>
          <a:bodyPr wrap="none" rtlCol="0">
            <a:spAutoFit/>
          </a:bodyPr>
          <a:lstStyle/>
          <a:p>
            <a:r>
              <a:rPr lang="en-US" i="1" dirty="0"/>
              <a:t>X</a:t>
            </a:r>
            <a:r>
              <a:rPr lang="en-US" i="1" baseline="-25000" dirty="0"/>
              <a:t>i</a:t>
            </a:r>
            <a:r>
              <a:rPr lang="en-US" baseline="-25000" dirty="0"/>
              <a:t>(1x2)</a:t>
            </a:r>
            <a:r>
              <a:rPr lang="en-US" dirty="0"/>
              <a:t>=[A</a:t>
            </a:r>
            <a:r>
              <a:rPr lang="en-US" baseline="-25000" dirty="0"/>
              <a:t>i</a:t>
            </a:r>
            <a:r>
              <a:rPr lang="en-US" dirty="0"/>
              <a:t>]</a:t>
            </a:r>
          </a:p>
          <a:p>
            <a:r>
              <a:rPr lang="en-US" dirty="0"/>
              <a:t>           [B</a:t>
            </a:r>
            <a:r>
              <a:rPr lang="en-US" baseline="-25000" dirty="0"/>
              <a:t>i</a:t>
            </a:r>
            <a:r>
              <a:rPr lang="en-US" dirty="0"/>
              <a:t>]</a:t>
            </a:r>
          </a:p>
        </p:txBody>
      </p:sp>
      <p:sp>
        <p:nvSpPr>
          <p:cNvPr id="68" name="TextBox 67"/>
          <p:cNvSpPr txBox="1"/>
          <p:nvPr/>
        </p:nvSpPr>
        <p:spPr>
          <a:xfrm>
            <a:off x="4511926" y="6019800"/>
            <a:ext cx="4443845" cy="369332"/>
          </a:xfrm>
          <a:prstGeom prst="rect">
            <a:avLst/>
          </a:prstGeom>
          <a:noFill/>
        </p:spPr>
        <p:txBody>
          <a:bodyPr wrap="none" rtlCol="0">
            <a:spAutoFit/>
          </a:bodyPr>
          <a:lstStyle/>
          <a:p>
            <a:r>
              <a:rPr lang="en-US" i="1" dirty="0" err="1"/>
              <a:t>Bit</a:t>
            </a:r>
            <a:r>
              <a:rPr lang="en-US" i="1" baseline="-25000" dirty="0" err="1"/>
              <a:t>i</a:t>
            </a:r>
            <a:r>
              <a:rPr lang="en-US" i="1" dirty="0"/>
              <a:t>   </a:t>
            </a:r>
            <a:r>
              <a:rPr lang="en-US" dirty="0"/>
              <a:t>7         6        5       4       3       2        1        0</a:t>
            </a:r>
          </a:p>
        </p:txBody>
      </p:sp>
      <p:sp>
        <p:nvSpPr>
          <p:cNvPr id="2" name="TextBox 1"/>
          <p:cNvSpPr txBox="1"/>
          <p:nvPr/>
        </p:nvSpPr>
        <p:spPr>
          <a:xfrm>
            <a:off x="4826739" y="4241033"/>
            <a:ext cx="2717062" cy="646331"/>
          </a:xfrm>
          <a:prstGeom prst="rect">
            <a:avLst/>
          </a:prstGeom>
          <a:noFill/>
        </p:spPr>
        <p:txBody>
          <a:bodyPr wrap="square" rtlCol="0">
            <a:spAutoFit/>
          </a:bodyPr>
          <a:lstStyle/>
          <a:p>
            <a:r>
              <a:rPr lang="en-US" dirty="0"/>
              <a:t>Do it bit by bit, for every </a:t>
            </a:r>
            <a:r>
              <a:rPr lang="en-US" i="1" dirty="0" err="1"/>
              <a:t>i</a:t>
            </a:r>
            <a:r>
              <a:rPr lang="en-US" dirty="0"/>
              <a:t> (from 0 to 7)</a:t>
            </a:r>
          </a:p>
        </p:txBody>
      </p:sp>
      <p:sp>
        <p:nvSpPr>
          <p:cNvPr id="8" name="Freeform 7"/>
          <p:cNvSpPr/>
          <p:nvPr/>
        </p:nvSpPr>
        <p:spPr>
          <a:xfrm>
            <a:off x="6324600" y="76361"/>
            <a:ext cx="2667484" cy="4114639"/>
          </a:xfrm>
          <a:custGeom>
            <a:avLst/>
            <a:gdLst>
              <a:gd name="connsiteX0" fmla="*/ 2199659 w 2765660"/>
              <a:gd name="connsiteY0" fmla="*/ 4034660 h 4294409"/>
              <a:gd name="connsiteX1" fmla="*/ 2199659 w 2765660"/>
              <a:gd name="connsiteY1" fmla="*/ 3966647 h 4294409"/>
              <a:gd name="connsiteX2" fmla="*/ 2758878 w 2765660"/>
              <a:gd name="connsiteY2" fmla="*/ 800254 h 4294409"/>
              <a:gd name="connsiteX3" fmla="*/ 1761351 w 2765660"/>
              <a:gd name="connsiteY3" fmla="*/ 52108 h 4294409"/>
              <a:gd name="connsiteX4" fmla="*/ 242389 w 2765660"/>
              <a:gd name="connsiteY4" fmla="*/ 89894 h 4294409"/>
              <a:gd name="connsiteX5" fmla="*/ 23236 w 2765660"/>
              <a:gd name="connsiteY5" fmla="*/ 301490 h 429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5660" h="4294409">
                <a:moveTo>
                  <a:pt x="2199659" y="4034660"/>
                </a:moveTo>
                <a:cubicBezTo>
                  <a:pt x="2153057" y="4270187"/>
                  <a:pt x="2106456" y="4505715"/>
                  <a:pt x="2199659" y="3966647"/>
                </a:cubicBezTo>
                <a:cubicBezTo>
                  <a:pt x="2292862" y="3427579"/>
                  <a:pt x="2831929" y="1452677"/>
                  <a:pt x="2758878" y="800254"/>
                </a:cubicBezTo>
                <a:cubicBezTo>
                  <a:pt x="2685827" y="147831"/>
                  <a:pt x="2180766" y="170501"/>
                  <a:pt x="1761351" y="52108"/>
                </a:cubicBezTo>
                <a:cubicBezTo>
                  <a:pt x="1341936" y="-66285"/>
                  <a:pt x="532075" y="48330"/>
                  <a:pt x="242389" y="89894"/>
                </a:cubicBezTo>
                <a:cubicBezTo>
                  <a:pt x="-47297" y="131458"/>
                  <a:pt x="-12031" y="216474"/>
                  <a:pt x="23236" y="301490"/>
                </a:cubicBezTo>
              </a:path>
            </a:pathLst>
          </a:cu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667001" y="93605"/>
            <a:ext cx="3529196" cy="1477328"/>
          </a:xfrm>
          <a:prstGeom prst="rect">
            <a:avLst/>
          </a:prstGeom>
          <a:noFill/>
          <a:ln>
            <a:solidFill>
              <a:schemeClr val="accent1">
                <a:shade val="50000"/>
              </a:schemeClr>
            </a:solidFill>
          </a:ln>
        </p:spPr>
        <p:txBody>
          <a:bodyPr wrap="square" rtlCol="0">
            <a:spAutoFit/>
          </a:bodyPr>
          <a:lstStyle/>
          <a:p>
            <a:r>
              <a:rPr lang="en-US" dirty="0"/>
              <a:t>For each training C=A+B sample:</a:t>
            </a:r>
          </a:p>
          <a:p>
            <a:r>
              <a:rPr lang="en-US" dirty="0"/>
              <a:t>Loop each training </a:t>
            </a:r>
            <a:r>
              <a:rPr lang="en-US" i="1" dirty="0" err="1"/>
              <a:t>i-th</a:t>
            </a:r>
            <a:r>
              <a:rPr lang="en-US" dirty="0"/>
              <a:t> (</a:t>
            </a:r>
            <a:r>
              <a:rPr lang="en-US" dirty="0" err="1"/>
              <a:t>i</a:t>
            </a:r>
            <a:r>
              <a:rPr lang="en-US" dirty="0"/>
              <a:t>=0 to 7)bit:  </a:t>
            </a:r>
          </a:p>
          <a:p>
            <a:r>
              <a:rPr lang="en-US" dirty="0"/>
              <a:t>Input (2 bits): [</a:t>
            </a:r>
            <a:r>
              <a:rPr lang="en-US" i="1" dirty="0" err="1"/>
              <a:t>A</a:t>
            </a:r>
            <a:r>
              <a:rPr lang="en-US" i="1" baseline="-25000" dirty="0" err="1"/>
              <a:t>i</a:t>
            </a:r>
            <a:r>
              <a:rPr lang="en-US" i="1" dirty="0" err="1"/>
              <a:t>,B</a:t>
            </a:r>
            <a:r>
              <a:rPr lang="en-US" i="1" baseline="-25000" dirty="0" err="1"/>
              <a:t>i</a:t>
            </a:r>
            <a:r>
              <a:rPr lang="en-US" dirty="0"/>
              <a:t>]</a:t>
            </a:r>
          </a:p>
          <a:p>
            <a:r>
              <a:rPr lang="en-US" dirty="0"/>
              <a:t>Teacher (1 bit):</a:t>
            </a:r>
            <a:r>
              <a:rPr lang="en-US" i="1" dirty="0"/>
              <a:t>C</a:t>
            </a:r>
            <a:r>
              <a:rPr lang="en-US" i="1" baseline="-25000" dirty="0"/>
              <a:t>i</a:t>
            </a:r>
            <a:r>
              <a:rPr lang="en-US" i="1" dirty="0"/>
              <a:t>=y in code</a:t>
            </a:r>
          </a:p>
          <a:p>
            <a:r>
              <a:rPr lang="en-US" i="1" dirty="0"/>
              <a:t>Line 160:Out_error=y-</a:t>
            </a:r>
            <a:r>
              <a:rPr lang="en-US" i="1" dirty="0" err="1"/>
              <a:t>pred_out</a:t>
            </a:r>
            <a:endParaRPr lang="en-US" i="1" dirty="0"/>
          </a:p>
        </p:txBody>
      </p:sp>
      <p:sp>
        <p:nvSpPr>
          <p:cNvPr id="32" name="TextBox 31"/>
          <p:cNvSpPr txBox="1"/>
          <p:nvPr/>
        </p:nvSpPr>
        <p:spPr>
          <a:xfrm>
            <a:off x="7421592" y="2160009"/>
            <a:ext cx="1734834" cy="369332"/>
          </a:xfrm>
          <a:prstGeom prst="rect">
            <a:avLst/>
          </a:prstGeom>
          <a:noFill/>
        </p:spPr>
        <p:txBody>
          <a:bodyPr wrap="none" rtlCol="0">
            <a:spAutoFit/>
          </a:bodyPr>
          <a:lstStyle/>
          <a:p>
            <a:r>
              <a:rPr lang="en-US" dirty="0" err="1"/>
              <a:t>W_out_para</a:t>
            </a:r>
            <a:r>
              <a:rPr lang="en-US" dirty="0"/>
              <a:t>(32)</a:t>
            </a:r>
            <a:endParaRPr lang="en-US" baseline="-25000" dirty="0"/>
          </a:p>
        </p:txBody>
      </p:sp>
    </p:spTree>
    <p:extLst>
      <p:ext uri="{BB962C8B-B14F-4D97-AF65-F5344CB8AC3E}">
        <p14:creationId xmlns:p14="http://schemas.microsoft.com/office/powerpoint/2010/main" val="39724218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260769"/>
            <a:ext cx="2901597" cy="1143000"/>
          </a:xfrm>
        </p:spPr>
        <p:txBody>
          <a:bodyPr>
            <a:noAutofit/>
          </a:bodyPr>
          <a:lstStyle/>
          <a:p>
            <a:pPr algn="l"/>
            <a:r>
              <a:rPr lang="en-US" sz="3600" dirty="0">
                <a:solidFill>
                  <a:srgbClr val="FF0000"/>
                </a:solidFill>
              </a:rPr>
              <a:t>ANSWER</a:t>
            </a:r>
            <a:br>
              <a:rPr lang="en-US" sz="3600" dirty="0">
                <a:solidFill>
                  <a:srgbClr val="FF0000"/>
                </a:solidFill>
              </a:rPr>
            </a:br>
            <a:r>
              <a:rPr lang="en-US" sz="3600" dirty="0">
                <a:solidFill>
                  <a:srgbClr val="FF0000"/>
                </a:solidFill>
              </a:rPr>
              <a:t>Exercise 7</a:t>
            </a:r>
          </a:p>
        </p:txBody>
      </p:sp>
      <p:sp>
        <p:nvSpPr>
          <p:cNvPr id="5" name="Footer Placeholder 4"/>
          <p:cNvSpPr>
            <a:spLocks noGrp="1"/>
          </p:cNvSpPr>
          <p:nvPr>
            <p:ph type="ftr" sz="quarter" idx="11"/>
          </p:nvPr>
        </p:nvSpPr>
        <p:spPr>
          <a:xfrm>
            <a:off x="1805387" y="6430444"/>
            <a:ext cx="2895600" cy="365125"/>
          </a:xfrm>
        </p:spPr>
        <p:txBody>
          <a:bodyPr/>
          <a:lstStyle/>
          <a:p>
            <a:r>
              <a:rPr lang="en-US"/>
              <a:t>RNN &amp; LSTM v2.a</a:t>
            </a:r>
            <a:endParaRPr lang="en-US" dirty="0"/>
          </a:p>
        </p:txBody>
      </p:sp>
      <p:sp>
        <p:nvSpPr>
          <p:cNvPr id="35" name="Content Placeholder 34"/>
          <p:cNvSpPr>
            <a:spLocks noGrp="1"/>
          </p:cNvSpPr>
          <p:nvPr>
            <p:ph idx="1"/>
          </p:nvPr>
        </p:nvSpPr>
        <p:spPr>
          <a:xfrm>
            <a:off x="152400" y="1493837"/>
            <a:ext cx="3753331" cy="5364163"/>
          </a:xfrm>
        </p:spPr>
        <p:txBody>
          <a:bodyPr>
            <a:normAutofit/>
          </a:bodyPr>
          <a:lstStyle/>
          <a:p>
            <a:pPr marL="457200" indent="-457200">
              <a:buFont typeface="+mj-lt"/>
              <a:buAutoNum type="alphaLcParenR"/>
            </a:pPr>
            <a:r>
              <a:rPr lang="en-US" sz="2400" dirty="0"/>
              <a:t>Write the equation for the output (</a:t>
            </a:r>
            <a:r>
              <a:rPr lang="en-US" sz="2400" dirty="0" err="1"/>
              <a:t>Pred_out</a:t>
            </a:r>
            <a:r>
              <a:rPr lang="en-US" sz="2400" dirty="0"/>
              <a:t>). </a:t>
            </a:r>
            <a:r>
              <a:rPr lang="en-US" sz="1600" dirty="0"/>
              <a:t>Answer:__________________? </a:t>
            </a:r>
            <a:r>
              <a:rPr lang="en-US" sz="1800" dirty="0">
                <a:solidFill>
                  <a:srgbClr val="FF0000"/>
                </a:solidFill>
              </a:rPr>
              <a:t>Y=</a:t>
            </a:r>
            <a:r>
              <a:rPr lang="en-US" sz="1800" dirty="0" err="1">
                <a:solidFill>
                  <a:srgbClr val="FF0000"/>
                </a:solidFill>
              </a:rPr>
              <a:t>logistic_sigmoid</a:t>
            </a:r>
            <a:r>
              <a:rPr lang="en-US" sz="1800" dirty="0">
                <a:solidFill>
                  <a:srgbClr val="FF0000"/>
                </a:solidFill>
              </a:rPr>
              <a:t>{</a:t>
            </a:r>
            <a:r>
              <a:rPr lang="en-US" sz="1800" dirty="0" err="1">
                <a:solidFill>
                  <a:srgbClr val="FF0000"/>
                </a:solidFill>
              </a:rPr>
              <a:t>Ht</a:t>
            </a:r>
            <a:r>
              <a:rPr lang="en-US" sz="1800" dirty="0">
                <a:solidFill>
                  <a:srgbClr val="FF0000"/>
                </a:solidFill>
              </a:rPr>
              <a:t>(1)*</a:t>
            </a:r>
            <a:r>
              <a:rPr lang="en-US" sz="1800" dirty="0" err="1">
                <a:solidFill>
                  <a:srgbClr val="FF0000"/>
                </a:solidFill>
              </a:rPr>
              <a:t>w_out_para</a:t>
            </a:r>
            <a:r>
              <a:rPr lang="en-US" sz="1800" dirty="0">
                <a:solidFill>
                  <a:srgbClr val="FF0000"/>
                </a:solidFill>
              </a:rPr>
              <a:t>(1)+</a:t>
            </a:r>
            <a:r>
              <a:rPr lang="en-US" sz="1800" dirty="0" err="1">
                <a:solidFill>
                  <a:srgbClr val="FF0000"/>
                </a:solidFill>
              </a:rPr>
              <a:t>Ht</a:t>
            </a:r>
            <a:r>
              <a:rPr lang="en-US" sz="1800" dirty="0">
                <a:solidFill>
                  <a:srgbClr val="FF0000"/>
                </a:solidFill>
              </a:rPr>
              <a:t>(2)*</a:t>
            </a:r>
            <a:r>
              <a:rPr lang="en-US" sz="1800" dirty="0" err="1">
                <a:solidFill>
                  <a:srgbClr val="FF0000"/>
                </a:solidFill>
              </a:rPr>
              <a:t>w_out_para</a:t>
            </a:r>
            <a:r>
              <a:rPr lang="en-US" sz="1800" dirty="0">
                <a:solidFill>
                  <a:srgbClr val="FF0000"/>
                </a:solidFill>
              </a:rPr>
              <a:t>(2)+…+H(7)*</a:t>
            </a:r>
            <a:r>
              <a:rPr lang="en-US" sz="1800" dirty="0" err="1">
                <a:solidFill>
                  <a:srgbClr val="FF0000"/>
                </a:solidFill>
              </a:rPr>
              <a:t>w_out_para</a:t>
            </a:r>
            <a:r>
              <a:rPr lang="en-US" sz="1800" dirty="0">
                <a:solidFill>
                  <a:srgbClr val="FF0000"/>
                </a:solidFill>
              </a:rPr>
              <a:t>(7)}</a:t>
            </a:r>
          </a:p>
          <a:p>
            <a:pPr marL="457200" indent="-457200">
              <a:buFont typeface="+mj-lt"/>
              <a:buAutoNum type="alphaLcParenR"/>
            </a:pPr>
            <a:r>
              <a:rPr lang="en-US" sz="2400" dirty="0"/>
              <a:t>If the teacher is y, write the formula for the term that back-propagate back to the network. Answer: ___? </a:t>
            </a:r>
            <a:r>
              <a:rPr lang="en-US" sz="1800" i="1" dirty="0">
                <a:solidFill>
                  <a:srgbClr val="FF0000"/>
                </a:solidFill>
              </a:rPr>
              <a:t>y-</a:t>
            </a:r>
            <a:r>
              <a:rPr lang="en-US" sz="1800" i="1" dirty="0" err="1">
                <a:solidFill>
                  <a:srgbClr val="FF0000"/>
                </a:solidFill>
              </a:rPr>
              <a:t>pred_out</a:t>
            </a:r>
            <a:r>
              <a:rPr lang="en-US" sz="1800" i="1" dirty="0">
                <a:solidFill>
                  <a:srgbClr val="FF0000"/>
                </a:solidFill>
              </a:rPr>
              <a:t> </a:t>
            </a:r>
          </a:p>
          <a:p>
            <a:pPr marL="0" indent="0">
              <a:buNone/>
            </a:pPr>
            <a:endParaRPr lang="en-US" sz="2400" dirty="0"/>
          </a:p>
          <a:p>
            <a:endParaRPr lang="en-US" sz="2400" dirty="0"/>
          </a:p>
          <a:p>
            <a:pPr lvl="1"/>
            <a:endParaRPr lang="en-US" sz="2000" i="1" dirty="0"/>
          </a:p>
        </p:txBody>
      </p:sp>
      <p:sp>
        <p:nvSpPr>
          <p:cNvPr id="33" name="Slide Number Placeholder 5"/>
          <p:cNvSpPr>
            <a:spLocks noGrp="1"/>
          </p:cNvSpPr>
          <p:nvPr>
            <p:ph type="sldNum" sz="quarter" idx="12"/>
          </p:nvPr>
        </p:nvSpPr>
        <p:spPr>
          <a:xfrm>
            <a:off x="6553200" y="6356350"/>
            <a:ext cx="2133600" cy="365125"/>
          </a:xfrm>
        </p:spPr>
        <p:txBody>
          <a:bodyPr/>
          <a:lstStyle/>
          <a:p>
            <a:fld id="{7C12A529-2220-4038-9210-A21DB7BAEFCE}" type="slidenum">
              <a:rPr lang="en-US" smtClean="0"/>
              <a:t>84</a:t>
            </a:fld>
            <a:endParaRPr lang="en-US" dirty="0"/>
          </a:p>
        </p:txBody>
      </p:sp>
      <p:sp>
        <p:nvSpPr>
          <p:cNvPr id="37" name="TextBox 36"/>
          <p:cNvSpPr txBox="1"/>
          <p:nvPr/>
        </p:nvSpPr>
        <p:spPr>
          <a:xfrm>
            <a:off x="4233155" y="2014584"/>
            <a:ext cx="2239780" cy="369332"/>
          </a:xfrm>
          <a:prstGeom prst="rect">
            <a:avLst/>
          </a:prstGeom>
          <a:noFill/>
        </p:spPr>
        <p:txBody>
          <a:bodyPr wrap="none" rtlCol="0">
            <a:spAutoFit/>
          </a:bodyPr>
          <a:lstStyle/>
          <a:p>
            <a:r>
              <a:rPr lang="en-US" dirty="0" err="1"/>
              <a:t>w_out_para</a:t>
            </a:r>
            <a:r>
              <a:rPr lang="en-US" dirty="0"/>
              <a:t>(1)</a:t>
            </a:r>
            <a:r>
              <a:rPr lang="en-US" baseline="-25000" dirty="0"/>
              <a:t>position=1</a:t>
            </a:r>
          </a:p>
        </p:txBody>
      </p:sp>
      <p:sp>
        <p:nvSpPr>
          <p:cNvPr id="38" name="Rectangle 37"/>
          <p:cNvSpPr/>
          <p:nvPr/>
        </p:nvSpPr>
        <p:spPr>
          <a:xfrm>
            <a:off x="5406255" y="2792128"/>
            <a:ext cx="2823345" cy="9538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5486400" y="1812062"/>
            <a:ext cx="1144785" cy="98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233492" y="1812062"/>
            <a:ext cx="397693" cy="98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6603072" y="1821442"/>
            <a:ext cx="940728" cy="970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231542" y="894746"/>
            <a:ext cx="2607657" cy="991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890707" y="3269062"/>
            <a:ext cx="1805491" cy="369332"/>
          </a:xfrm>
          <a:prstGeom prst="rect">
            <a:avLst/>
          </a:prstGeom>
          <a:noFill/>
        </p:spPr>
        <p:txBody>
          <a:bodyPr wrap="square" rtlCol="0">
            <a:spAutoFit/>
          </a:bodyPr>
          <a:lstStyle/>
          <a:p>
            <a:r>
              <a:rPr lang="en-US" dirty="0"/>
              <a:t>LSTM Cell 1</a:t>
            </a:r>
          </a:p>
        </p:txBody>
      </p:sp>
      <p:sp>
        <p:nvSpPr>
          <p:cNvPr id="47" name="TextBox 46"/>
          <p:cNvSpPr txBox="1"/>
          <p:nvPr/>
        </p:nvSpPr>
        <p:spPr>
          <a:xfrm>
            <a:off x="6202010" y="845906"/>
            <a:ext cx="3076233" cy="646331"/>
          </a:xfrm>
          <a:prstGeom prst="rect">
            <a:avLst/>
          </a:prstGeom>
          <a:noFill/>
        </p:spPr>
        <p:txBody>
          <a:bodyPr wrap="square" rtlCol="0">
            <a:spAutoFit/>
          </a:bodyPr>
          <a:lstStyle/>
          <a:p>
            <a:r>
              <a:rPr lang="en-US" dirty="0"/>
              <a:t>(Sigmoid</a:t>
            </a:r>
          </a:p>
          <a:p>
            <a:r>
              <a:rPr lang="en-US" dirty="0"/>
              <a:t>(</a:t>
            </a:r>
            <a:r>
              <a:rPr lang="en-US" dirty="0" err="1"/>
              <a:t>H</a:t>
            </a:r>
            <a:r>
              <a:rPr lang="en-US" baseline="-25000" dirty="0" err="1"/>
              <a:t>t</a:t>
            </a:r>
            <a:r>
              <a:rPr lang="en-US" baseline="-25000" dirty="0"/>
              <a:t>(1x32)</a:t>
            </a:r>
            <a:r>
              <a:rPr lang="en-US" dirty="0"/>
              <a:t> *</a:t>
            </a:r>
            <a:r>
              <a:rPr lang="en-US" dirty="0" err="1"/>
              <a:t>w_out_para</a:t>
            </a:r>
            <a:r>
              <a:rPr lang="en-US" baseline="-25000" dirty="0"/>
              <a:t> (32x1)</a:t>
            </a:r>
            <a:r>
              <a:rPr lang="en-US" dirty="0"/>
              <a:t>))</a:t>
            </a:r>
            <a:endParaRPr lang="en-US" baseline="-25000" dirty="0"/>
          </a:p>
        </p:txBody>
      </p:sp>
      <p:cxnSp>
        <p:nvCxnSpPr>
          <p:cNvPr id="48" name="Straight Arrow Connector 47"/>
          <p:cNvCxnSpPr/>
          <p:nvPr/>
        </p:nvCxnSpPr>
        <p:spPr>
          <a:xfrm flipH="1" flipV="1">
            <a:off x="6603073" y="3745998"/>
            <a:ext cx="2007527" cy="1359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406255" y="2797106"/>
            <a:ext cx="638316" cy="369332"/>
          </a:xfrm>
          <a:prstGeom prst="rect">
            <a:avLst/>
          </a:prstGeom>
          <a:noFill/>
        </p:spPr>
        <p:txBody>
          <a:bodyPr wrap="none" rtlCol="0">
            <a:spAutoFit/>
          </a:bodyPr>
          <a:lstStyle/>
          <a:p>
            <a:r>
              <a:rPr lang="en-US" dirty="0" err="1"/>
              <a:t>H</a:t>
            </a:r>
            <a:r>
              <a:rPr lang="en-US" baseline="-25000" dirty="0" err="1"/>
              <a:t>t</a:t>
            </a:r>
            <a:r>
              <a:rPr lang="en-US" dirty="0"/>
              <a:t>(1)</a:t>
            </a:r>
          </a:p>
        </p:txBody>
      </p:sp>
      <p:sp>
        <p:nvSpPr>
          <p:cNvPr id="50" name="TextBox 49"/>
          <p:cNvSpPr txBox="1"/>
          <p:nvPr/>
        </p:nvSpPr>
        <p:spPr>
          <a:xfrm>
            <a:off x="5863194" y="2306818"/>
            <a:ext cx="1617815" cy="369332"/>
          </a:xfrm>
          <a:prstGeom prst="rect">
            <a:avLst/>
          </a:prstGeom>
          <a:noFill/>
        </p:spPr>
        <p:txBody>
          <a:bodyPr wrap="none" rtlCol="0">
            <a:spAutoFit/>
          </a:bodyPr>
          <a:lstStyle/>
          <a:p>
            <a:r>
              <a:rPr lang="en-US" dirty="0" err="1"/>
              <a:t>W_out_para</a:t>
            </a:r>
            <a:r>
              <a:rPr lang="en-US" dirty="0"/>
              <a:t>(2)</a:t>
            </a:r>
            <a:endParaRPr lang="en-US" baseline="-25000" dirty="0"/>
          </a:p>
        </p:txBody>
      </p:sp>
      <p:sp>
        <p:nvSpPr>
          <p:cNvPr id="57" name="TextBox 56"/>
          <p:cNvSpPr txBox="1"/>
          <p:nvPr/>
        </p:nvSpPr>
        <p:spPr>
          <a:xfrm>
            <a:off x="6113180" y="2794617"/>
            <a:ext cx="638316" cy="369332"/>
          </a:xfrm>
          <a:prstGeom prst="rect">
            <a:avLst/>
          </a:prstGeom>
          <a:noFill/>
        </p:spPr>
        <p:txBody>
          <a:bodyPr wrap="none" rtlCol="0">
            <a:spAutoFit/>
          </a:bodyPr>
          <a:lstStyle/>
          <a:p>
            <a:r>
              <a:rPr lang="en-US" dirty="0" err="1"/>
              <a:t>H</a:t>
            </a:r>
            <a:r>
              <a:rPr lang="en-US" baseline="-25000" dirty="0" err="1"/>
              <a:t>t</a:t>
            </a:r>
            <a:r>
              <a:rPr lang="en-US" dirty="0"/>
              <a:t>(2)</a:t>
            </a:r>
          </a:p>
        </p:txBody>
      </p:sp>
      <p:sp>
        <p:nvSpPr>
          <p:cNvPr id="58" name="TextBox 57"/>
          <p:cNvSpPr txBox="1"/>
          <p:nvPr/>
        </p:nvSpPr>
        <p:spPr>
          <a:xfrm>
            <a:off x="7317035" y="2797106"/>
            <a:ext cx="755335" cy="369332"/>
          </a:xfrm>
          <a:prstGeom prst="rect">
            <a:avLst/>
          </a:prstGeom>
          <a:noFill/>
        </p:spPr>
        <p:txBody>
          <a:bodyPr wrap="none" rtlCol="0">
            <a:spAutoFit/>
          </a:bodyPr>
          <a:lstStyle/>
          <a:p>
            <a:r>
              <a:rPr lang="en-US" dirty="0" err="1"/>
              <a:t>H</a:t>
            </a:r>
            <a:r>
              <a:rPr lang="en-US" baseline="-25000" dirty="0" err="1"/>
              <a:t>t</a:t>
            </a:r>
            <a:r>
              <a:rPr lang="en-US" dirty="0"/>
              <a:t>(32)</a:t>
            </a:r>
          </a:p>
        </p:txBody>
      </p:sp>
      <p:sp>
        <p:nvSpPr>
          <p:cNvPr id="59" name="TextBox 58"/>
          <p:cNvSpPr txBox="1"/>
          <p:nvPr/>
        </p:nvSpPr>
        <p:spPr>
          <a:xfrm>
            <a:off x="4140332" y="2792128"/>
            <a:ext cx="1204843" cy="923330"/>
          </a:xfrm>
          <a:prstGeom prst="rect">
            <a:avLst/>
          </a:prstGeom>
          <a:noFill/>
        </p:spPr>
        <p:txBody>
          <a:bodyPr wrap="square" rtlCol="0">
            <a:spAutoFit/>
          </a:bodyPr>
          <a:lstStyle/>
          <a:p>
            <a:r>
              <a:rPr lang="en-US" dirty="0"/>
              <a:t>Output of </a:t>
            </a:r>
            <a:r>
              <a:rPr lang="en-US" dirty="0" err="1"/>
              <a:t>lstm</a:t>
            </a:r>
            <a:r>
              <a:rPr lang="en-US" dirty="0"/>
              <a:t> cell</a:t>
            </a:r>
          </a:p>
          <a:p>
            <a:r>
              <a:rPr lang="en-US" dirty="0" err="1"/>
              <a:t>H</a:t>
            </a:r>
            <a:r>
              <a:rPr lang="en-US" baseline="-25000" dirty="0" err="1"/>
              <a:t>t</a:t>
            </a:r>
            <a:r>
              <a:rPr lang="en-US" dirty="0" err="1"/>
              <a:t>is</a:t>
            </a:r>
            <a:r>
              <a:rPr lang="en-US" dirty="0"/>
              <a:t> (1x32)</a:t>
            </a:r>
          </a:p>
        </p:txBody>
      </p:sp>
      <p:sp>
        <p:nvSpPr>
          <p:cNvPr id="60" name="TextBox 59"/>
          <p:cNvSpPr txBox="1"/>
          <p:nvPr/>
        </p:nvSpPr>
        <p:spPr>
          <a:xfrm>
            <a:off x="3905731" y="1695090"/>
            <a:ext cx="2199705" cy="369332"/>
          </a:xfrm>
          <a:prstGeom prst="rect">
            <a:avLst/>
          </a:prstGeom>
          <a:noFill/>
        </p:spPr>
        <p:txBody>
          <a:bodyPr wrap="none" rtlCol="0">
            <a:spAutoFit/>
          </a:bodyPr>
          <a:lstStyle/>
          <a:p>
            <a:r>
              <a:rPr lang="en-US" dirty="0" err="1"/>
              <a:t>W_out_para</a:t>
            </a:r>
            <a:r>
              <a:rPr lang="en-US" dirty="0"/>
              <a:t> is (1x32)</a:t>
            </a:r>
          </a:p>
        </p:txBody>
      </p:sp>
      <p:graphicFrame>
        <p:nvGraphicFramePr>
          <p:cNvPr id="61" name="Table 60"/>
          <p:cNvGraphicFramePr>
            <a:graphicFrameLocks noGrp="1"/>
          </p:cNvGraphicFramePr>
          <p:nvPr/>
        </p:nvGraphicFramePr>
        <p:xfrm>
          <a:off x="4871289" y="5181600"/>
          <a:ext cx="4057168" cy="731520"/>
        </p:xfrm>
        <a:graphic>
          <a:graphicData uri="http://schemas.openxmlformats.org/drawingml/2006/table">
            <a:tbl>
              <a:tblPr firstRow="1" bandRow="1">
                <a:tableStyleId>{5C22544A-7EE6-4342-B048-85BDC9FD1C3A}</a:tableStyleId>
              </a:tblPr>
              <a:tblGrid>
                <a:gridCol w="507146">
                  <a:extLst>
                    <a:ext uri="{9D8B030D-6E8A-4147-A177-3AD203B41FA5}">
                      <a16:colId xmlns:a16="http://schemas.microsoft.com/office/drawing/2014/main" val="20000"/>
                    </a:ext>
                  </a:extLst>
                </a:gridCol>
                <a:gridCol w="507146">
                  <a:extLst>
                    <a:ext uri="{9D8B030D-6E8A-4147-A177-3AD203B41FA5}">
                      <a16:colId xmlns:a16="http://schemas.microsoft.com/office/drawing/2014/main" val="20001"/>
                    </a:ext>
                  </a:extLst>
                </a:gridCol>
                <a:gridCol w="507146">
                  <a:extLst>
                    <a:ext uri="{9D8B030D-6E8A-4147-A177-3AD203B41FA5}">
                      <a16:colId xmlns:a16="http://schemas.microsoft.com/office/drawing/2014/main" val="20002"/>
                    </a:ext>
                  </a:extLst>
                </a:gridCol>
                <a:gridCol w="507146">
                  <a:extLst>
                    <a:ext uri="{9D8B030D-6E8A-4147-A177-3AD203B41FA5}">
                      <a16:colId xmlns:a16="http://schemas.microsoft.com/office/drawing/2014/main" val="20003"/>
                    </a:ext>
                  </a:extLst>
                </a:gridCol>
                <a:gridCol w="507146">
                  <a:extLst>
                    <a:ext uri="{9D8B030D-6E8A-4147-A177-3AD203B41FA5}">
                      <a16:colId xmlns:a16="http://schemas.microsoft.com/office/drawing/2014/main" val="20004"/>
                    </a:ext>
                  </a:extLst>
                </a:gridCol>
                <a:gridCol w="507146">
                  <a:extLst>
                    <a:ext uri="{9D8B030D-6E8A-4147-A177-3AD203B41FA5}">
                      <a16:colId xmlns:a16="http://schemas.microsoft.com/office/drawing/2014/main" val="20005"/>
                    </a:ext>
                  </a:extLst>
                </a:gridCol>
                <a:gridCol w="507146">
                  <a:extLst>
                    <a:ext uri="{9D8B030D-6E8A-4147-A177-3AD203B41FA5}">
                      <a16:colId xmlns:a16="http://schemas.microsoft.com/office/drawing/2014/main" val="20006"/>
                    </a:ext>
                  </a:extLst>
                </a:gridCol>
                <a:gridCol w="507146">
                  <a:extLst>
                    <a:ext uri="{9D8B030D-6E8A-4147-A177-3AD203B41FA5}">
                      <a16:colId xmlns:a16="http://schemas.microsoft.com/office/drawing/2014/main" val="20007"/>
                    </a:ext>
                  </a:extLst>
                </a:gridCol>
              </a:tblGrid>
              <a:tr h="180340">
                <a:tc>
                  <a:txBody>
                    <a:bodyPr/>
                    <a:lstStyle/>
                    <a:p>
                      <a:r>
                        <a:rPr lang="en-US" dirty="0"/>
                        <a:t>A7</a:t>
                      </a:r>
                    </a:p>
                  </a:txBody>
                  <a:tcPr/>
                </a:tc>
                <a:tc>
                  <a:txBody>
                    <a:bodyPr/>
                    <a:lstStyle/>
                    <a:p>
                      <a:r>
                        <a:rPr lang="en-US" dirty="0"/>
                        <a:t>B6</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A0</a:t>
                      </a:r>
                    </a:p>
                  </a:txBody>
                  <a:tcPr/>
                </a:tc>
                <a:extLst>
                  <a:ext uri="{0D108BD9-81ED-4DB2-BD59-A6C34878D82A}">
                    <a16:rowId xmlns:a16="http://schemas.microsoft.com/office/drawing/2014/main" val="10000"/>
                  </a:ext>
                </a:extLst>
              </a:tr>
              <a:tr h="180340">
                <a:tc>
                  <a:txBody>
                    <a:bodyPr/>
                    <a:lstStyle/>
                    <a:p>
                      <a:r>
                        <a:rPr lang="en-US" dirty="0"/>
                        <a:t>B7</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B0</a:t>
                      </a:r>
                    </a:p>
                  </a:txBody>
                  <a:tcPr/>
                </a:tc>
                <a:extLst>
                  <a:ext uri="{0D108BD9-81ED-4DB2-BD59-A6C34878D82A}">
                    <a16:rowId xmlns:a16="http://schemas.microsoft.com/office/drawing/2014/main" val="10001"/>
                  </a:ext>
                </a:extLst>
              </a:tr>
            </a:tbl>
          </a:graphicData>
        </a:graphic>
      </p:graphicFrame>
      <p:cxnSp>
        <p:nvCxnSpPr>
          <p:cNvPr id="62" name="Straight Arrow Connector 61"/>
          <p:cNvCxnSpPr/>
          <p:nvPr/>
        </p:nvCxnSpPr>
        <p:spPr>
          <a:xfrm flipV="1">
            <a:off x="6927696" y="623237"/>
            <a:ext cx="0" cy="211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842748" y="166223"/>
            <a:ext cx="1528175" cy="369332"/>
          </a:xfrm>
          <a:prstGeom prst="rect">
            <a:avLst/>
          </a:prstGeom>
          <a:noFill/>
        </p:spPr>
        <p:txBody>
          <a:bodyPr wrap="none" rtlCol="0">
            <a:spAutoFit/>
          </a:bodyPr>
          <a:lstStyle/>
          <a:p>
            <a:r>
              <a:rPr lang="en-US" dirty="0" err="1"/>
              <a:t>Pred_out</a:t>
            </a:r>
            <a:r>
              <a:rPr lang="en-US" dirty="0"/>
              <a:t>(1x1)</a:t>
            </a:r>
          </a:p>
        </p:txBody>
      </p:sp>
      <p:sp>
        <p:nvSpPr>
          <p:cNvPr id="64" name="TextBox 63"/>
          <p:cNvSpPr txBox="1"/>
          <p:nvPr/>
        </p:nvSpPr>
        <p:spPr>
          <a:xfrm>
            <a:off x="4419599" y="5149334"/>
            <a:ext cx="317716" cy="646331"/>
          </a:xfrm>
          <a:prstGeom prst="rect">
            <a:avLst/>
          </a:prstGeom>
          <a:noFill/>
        </p:spPr>
        <p:txBody>
          <a:bodyPr wrap="none" rtlCol="0">
            <a:spAutoFit/>
          </a:bodyPr>
          <a:lstStyle/>
          <a:p>
            <a:r>
              <a:rPr lang="en-US" dirty="0"/>
              <a:t>A</a:t>
            </a:r>
          </a:p>
          <a:p>
            <a:r>
              <a:rPr lang="en-US" dirty="0"/>
              <a:t>B</a:t>
            </a:r>
          </a:p>
        </p:txBody>
      </p:sp>
      <p:sp>
        <p:nvSpPr>
          <p:cNvPr id="65" name="TextBox 64"/>
          <p:cNvSpPr txBox="1"/>
          <p:nvPr/>
        </p:nvSpPr>
        <p:spPr>
          <a:xfrm>
            <a:off x="6226424" y="358034"/>
            <a:ext cx="558166" cy="369332"/>
          </a:xfrm>
          <a:prstGeom prst="rect">
            <a:avLst/>
          </a:prstGeom>
          <a:noFill/>
        </p:spPr>
        <p:txBody>
          <a:bodyPr wrap="none" rtlCol="0">
            <a:spAutoFit/>
          </a:bodyPr>
          <a:lstStyle/>
          <a:p>
            <a:r>
              <a:rPr lang="en-US" i="1" dirty="0"/>
              <a:t>C</a:t>
            </a:r>
            <a:r>
              <a:rPr lang="en-US" i="1" baseline="-25000" dirty="0"/>
              <a:t>i</a:t>
            </a:r>
            <a:r>
              <a:rPr lang="en-US" i="1" dirty="0"/>
              <a:t>=y</a:t>
            </a:r>
          </a:p>
        </p:txBody>
      </p:sp>
      <p:sp>
        <p:nvSpPr>
          <p:cNvPr id="66" name="TextBox 65"/>
          <p:cNvSpPr txBox="1"/>
          <p:nvPr/>
        </p:nvSpPr>
        <p:spPr>
          <a:xfrm>
            <a:off x="4700987" y="6372116"/>
            <a:ext cx="3108030" cy="369332"/>
          </a:xfrm>
          <a:prstGeom prst="rect">
            <a:avLst/>
          </a:prstGeom>
          <a:noFill/>
        </p:spPr>
        <p:txBody>
          <a:bodyPr wrap="none" rtlCol="0">
            <a:spAutoFit/>
          </a:bodyPr>
          <a:lstStyle/>
          <a:p>
            <a:r>
              <a:rPr lang="en-US" dirty="0"/>
              <a:t>Problem C=A+B (8-bit addition)</a:t>
            </a:r>
          </a:p>
        </p:txBody>
      </p:sp>
      <p:sp>
        <p:nvSpPr>
          <p:cNvPr id="67" name="TextBox 66"/>
          <p:cNvSpPr txBox="1"/>
          <p:nvPr/>
        </p:nvSpPr>
        <p:spPr>
          <a:xfrm>
            <a:off x="7620131" y="4191000"/>
            <a:ext cx="1099981" cy="646331"/>
          </a:xfrm>
          <a:prstGeom prst="rect">
            <a:avLst/>
          </a:prstGeom>
          <a:noFill/>
        </p:spPr>
        <p:txBody>
          <a:bodyPr wrap="none" rtlCol="0">
            <a:spAutoFit/>
          </a:bodyPr>
          <a:lstStyle/>
          <a:p>
            <a:r>
              <a:rPr lang="en-US" i="1" dirty="0"/>
              <a:t>X</a:t>
            </a:r>
            <a:r>
              <a:rPr lang="en-US" i="1" baseline="-25000" dirty="0"/>
              <a:t>i</a:t>
            </a:r>
            <a:r>
              <a:rPr lang="en-US" baseline="-25000" dirty="0"/>
              <a:t>(1x2)</a:t>
            </a:r>
            <a:r>
              <a:rPr lang="en-US" dirty="0"/>
              <a:t>=[A</a:t>
            </a:r>
            <a:r>
              <a:rPr lang="en-US" baseline="-25000" dirty="0"/>
              <a:t>i</a:t>
            </a:r>
            <a:r>
              <a:rPr lang="en-US" dirty="0"/>
              <a:t>]</a:t>
            </a:r>
          </a:p>
          <a:p>
            <a:r>
              <a:rPr lang="en-US" dirty="0"/>
              <a:t>           [B</a:t>
            </a:r>
            <a:r>
              <a:rPr lang="en-US" baseline="-25000" dirty="0"/>
              <a:t>i</a:t>
            </a:r>
            <a:r>
              <a:rPr lang="en-US" dirty="0"/>
              <a:t>]</a:t>
            </a:r>
          </a:p>
        </p:txBody>
      </p:sp>
      <p:sp>
        <p:nvSpPr>
          <p:cNvPr id="68" name="TextBox 67"/>
          <p:cNvSpPr txBox="1"/>
          <p:nvPr/>
        </p:nvSpPr>
        <p:spPr>
          <a:xfrm>
            <a:off x="4511926" y="6019800"/>
            <a:ext cx="4443845" cy="369332"/>
          </a:xfrm>
          <a:prstGeom prst="rect">
            <a:avLst/>
          </a:prstGeom>
          <a:noFill/>
        </p:spPr>
        <p:txBody>
          <a:bodyPr wrap="none" rtlCol="0">
            <a:spAutoFit/>
          </a:bodyPr>
          <a:lstStyle/>
          <a:p>
            <a:r>
              <a:rPr lang="en-US" i="1" dirty="0" err="1"/>
              <a:t>Bit</a:t>
            </a:r>
            <a:r>
              <a:rPr lang="en-US" i="1" baseline="-25000" dirty="0" err="1"/>
              <a:t>i</a:t>
            </a:r>
            <a:r>
              <a:rPr lang="en-US" i="1" dirty="0"/>
              <a:t>   </a:t>
            </a:r>
            <a:r>
              <a:rPr lang="en-US" dirty="0"/>
              <a:t>7         6        5       4       3       2        1        0</a:t>
            </a:r>
          </a:p>
        </p:txBody>
      </p:sp>
      <p:sp>
        <p:nvSpPr>
          <p:cNvPr id="2" name="TextBox 1"/>
          <p:cNvSpPr txBox="1"/>
          <p:nvPr/>
        </p:nvSpPr>
        <p:spPr>
          <a:xfrm>
            <a:off x="4826739" y="4241033"/>
            <a:ext cx="2717062" cy="646331"/>
          </a:xfrm>
          <a:prstGeom prst="rect">
            <a:avLst/>
          </a:prstGeom>
          <a:noFill/>
        </p:spPr>
        <p:txBody>
          <a:bodyPr wrap="square" rtlCol="0">
            <a:spAutoFit/>
          </a:bodyPr>
          <a:lstStyle/>
          <a:p>
            <a:r>
              <a:rPr lang="en-US" dirty="0"/>
              <a:t>Do it bit by bit, for every </a:t>
            </a:r>
            <a:r>
              <a:rPr lang="en-US" i="1" dirty="0" err="1"/>
              <a:t>i</a:t>
            </a:r>
            <a:r>
              <a:rPr lang="en-US" dirty="0"/>
              <a:t> (from 0 to 7)</a:t>
            </a:r>
          </a:p>
        </p:txBody>
      </p:sp>
      <p:sp>
        <p:nvSpPr>
          <p:cNvPr id="8" name="Freeform 7"/>
          <p:cNvSpPr/>
          <p:nvPr/>
        </p:nvSpPr>
        <p:spPr>
          <a:xfrm>
            <a:off x="6324600" y="76361"/>
            <a:ext cx="2667484" cy="4114639"/>
          </a:xfrm>
          <a:custGeom>
            <a:avLst/>
            <a:gdLst>
              <a:gd name="connsiteX0" fmla="*/ 2199659 w 2765660"/>
              <a:gd name="connsiteY0" fmla="*/ 4034660 h 4294409"/>
              <a:gd name="connsiteX1" fmla="*/ 2199659 w 2765660"/>
              <a:gd name="connsiteY1" fmla="*/ 3966647 h 4294409"/>
              <a:gd name="connsiteX2" fmla="*/ 2758878 w 2765660"/>
              <a:gd name="connsiteY2" fmla="*/ 800254 h 4294409"/>
              <a:gd name="connsiteX3" fmla="*/ 1761351 w 2765660"/>
              <a:gd name="connsiteY3" fmla="*/ 52108 h 4294409"/>
              <a:gd name="connsiteX4" fmla="*/ 242389 w 2765660"/>
              <a:gd name="connsiteY4" fmla="*/ 89894 h 4294409"/>
              <a:gd name="connsiteX5" fmla="*/ 23236 w 2765660"/>
              <a:gd name="connsiteY5" fmla="*/ 301490 h 429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5660" h="4294409">
                <a:moveTo>
                  <a:pt x="2199659" y="4034660"/>
                </a:moveTo>
                <a:cubicBezTo>
                  <a:pt x="2153057" y="4270187"/>
                  <a:pt x="2106456" y="4505715"/>
                  <a:pt x="2199659" y="3966647"/>
                </a:cubicBezTo>
                <a:cubicBezTo>
                  <a:pt x="2292862" y="3427579"/>
                  <a:pt x="2831929" y="1452677"/>
                  <a:pt x="2758878" y="800254"/>
                </a:cubicBezTo>
                <a:cubicBezTo>
                  <a:pt x="2685827" y="147831"/>
                  <a:pt x="2180766" y="170501"/>
                  <a:pt x="1761351" y="52108"/>
                </a:cubicBezTo>
                <a:cubicBezTo>
                  <a:pt x="1341936" y="-66285"/>
                  <a:pt x="532075" y="48330"/>
                  <a:pt x="242389" y="89894"/>
                </a:cubicBezTo>
                <a:cubicBezTo>
                  <a:pt x="-47297" y="131458"/>
                  <a:pt x="-12031" y="216474"/>
                  <a:pt x="23236" y="301490"/>
                </a:cubicBezTo>
              </a:path>
            </a:pathLst>
          </a:cu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667001" y="93605"/>
            <a:ext cx="3529196" cy="1477328"/>
          </a:xfrm>
          <a:prstGeom prst="rect">
            <a:avLst/>
          </a:prstGeom>
          <a:noFill/>
          <a:ln>
            <a:solidFill>
              <a:schemeClr val="accent1">
                <a:shade val="50000"/>
              </a:schemeClr>
            </a:solidFill>
          </a:ln>
        </p:spPr>
        <p:txBody>
          <a:bodyPr wrap="square" rtlCol="0">
            <a:spAutoFit/>
          </a:bodyPr>
          <a:lstStyle/>
          <a:p>
            <a:r>
              <a:rPr lang="en-US" dirty="0"/>
              <a:t>For each training C=A+B sample:</a:t>
            </a:r>
          </a:p>
          <a:p>
            <a:r>
              <a:rPr lang="en-US" dirty="0"/>
              <a:t>Loop each training </a:t>
            </a:r>
            <a:r>
              <a:rPr lang="en-US" i="1" dirty="0" err="1"/>
              <a:t>i-th</a:t>
            </a:r>
            <a:r>
              <a:rPr lang="en-US" dirty="0"/>
              <a:t> (</a:t>
            </a:r>
            <a:r>
              <a:rPr lang="en-US" dirty="0" err="1"/>
              <a:t>i</a:t>
            </a:r>
            <a:r>
              <a:rPr lang="en-US" dirty="0"/>
              <a:t>=0 to 7)bit:  </a:t>
            </a:r>
          </a:p>
          <a:p>
            <a:r>
              <a:rPr lang="en-US" dirty="0"/>
              <a:t>Input (2 bits): [</a:t>
            </a:r>
            <a:r>
              <a:rPr lang="en-US" i="1" dirty="0" err="1"/>
              <a:t>A</a:t>
            </a:r>
            <a:r>
              <a:rPr lang="en-US" i="1" baseline="-25000" dirty="0" err="1"/>
              <a:t>i</a:t>
            </a:r>
            <a:r>
              <a:rPr lang="en-US" i="1" dirty="0" err="1"/>
              <a:t>,B</a:t>
            </a:r>
            <a:r>
              <a:rPr lang="en-US" i="1" baseline="-25000" dirty="0" err="1"/>
              <a:t>i</a:t>
            </a:r>
            <a:r>
              <a:rPr lang="en-US" dirty="0"/>
              <a:t>]</a:t>
            </a:r>
          </a:p>
          <a:p>
            <a:r>
              <a:rPr lang="en-US" dirty="0"/>
              <a:t>Teacher (1 bit):</a:t>
            </a:r>
            <a:r>
              <a:rPr lang="en-US" i="1" dirty="0"/>
              <a:t>C</a:t>
            </a:r>
            <a:r>
              <a:rPr lang="en-US" i="1" baseline="-25000" dirty="0"/>
              <a:t>i</a:t>
            </a:r>
            <a:r>
              <a:rPr lang="en-US" i="1" dirty="0"/>
              <a:t>=y in code</a:t>
            </a:r>
          </a:p>
          <a:p>
            <a:r>
              <a:rPr lang="en-US" i="1" dirty="0"/>
              <a:t>Line 160:Out_error=y-</a:t>
            </a:r>
            <a:r>
              <a:rPr lang="en-US" i="1" dirty="0" err="1"/>
              <a:t>pred_out</a:t>
            </a:r>
            <a:endParaRPr lang="en-US" i="1" dirty="0"/>
          </a:p>
        </p:txBody>
      </p:sp>
      <p:sp>
        <p:nvSpPr>
          <p:cNvPr id="32" name="TextBox 31"/>
          <p:cNvSpPr txBox="1"/>
          <p:nvPr/>
        </p:nvSpPr>
        <p:spPr>
          <a:xfrm>
            <a:off x="7496522" y="2274217"/>
            <a:ext cx="1734834" cy="369332"/>
          </a:xfrm>
          <a:prstGeom prst="rect">
            <a:avLst/>
          </a:prstGeom>
          <a:noFill/>
        </p:spPr>
        <p:txBody>
          <a:bodyPr wrap="none" rtlCol="0">
            <a:spAutoFit/>
          </a:bodyPr>
          <a:lstStyle/>
          <a:p>
            <a:r>
              <a:rPr lang="en-US" dirty="0" err="1"/>
              <a:t>W_out_para</a:t>
            </a:r>
            <a:r>
              <a:rPr lang="en-US" dirty="0"/>
              <a:t>(32)</a:t>
            </a:r>
            <a:endParaRPr lang="en-US" baseline="-25000" dirty="0"/>
          </a:p>
        </p:txBody>
      </p:sp>
    </p:spTree>
    <p:extLst>
      <p:ext uri="{BB962C8B-B14F-4D97-AF65-F5344CB8AC3E}">
        <p14:creationId xmlns:p14="http://schemas.microsoft.com/office/powerpoint/2010/main" val="42762037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LSTM example using MATLAB</a:t>
            </a:r>
            <a:br>
              <a:rPr lang="en-US" dirty="0"/>
            </a:br>
            <a:r>
              <a:rPr lang="en-US" dirty="0"/>
              <a:t>The algorithm (</a:t>
            </a:r>
            <a:r>
              <a:rPr lang="en-US" dirty="0" err="1"/>
              <a:t>lstm_x_version.m</a:t>
            </a:r>
            <a:endParaRPr lang="en-US" dirty="0"/>
          </a:p>
        </p:txBody>
      </p:sp>
      <p:sp>
        <p:nvSpPr>
          <p:cNvPr id="3" name="Content Placeholder 2"/>
          <p:cNvSpPr>
            <a:spLocks noGrp="1"/>
          </p:cNvSpPr>
          <p:nvPr>
            <p:ph idx="1"/>
          </p:nvPr>
        </p:nvSpPr>
        <p:spPr/>
        <p:txBody>
          <a:bodyPr>
            <a:normAutofit fontScale="85000" lnSpcReduction="20000"/>
          </a:bodyPr>
          <a:lstStyle/>
          <a:p>
            <a:r>
              <a:rPr lang="en-US" dirty="0"/>
              <a:t>Part 1: initialize system</a:t>
            </a:r>
          </a:p>
          <a:p>
            <a:r>
              <a:rPr lang="en-US" dirty="0"/>
              <a:t>Part 2: initialize weights/variables</a:t>
            </a:r>
          </a:p>
          <a:p>
            <a:r>
              <a:rPr lang="en-US" dirty="0"/>
              <a:t>Part 3a : iterate for training, all epochs</a:t>
            </a:r>
          </a:p>
          <a:p>
            <a:r>
              <a:rPr lang="en-US" dirty="0"/>
              <a:t>{  Part 3b: generate inputs/teacher i.e. </a:t>
            </a:r>
            <a:r>
              <a:rPr lang="en-US" dirty="0" err="1"/>
              <a:t>a+b</a:t>
            </a:r>
            <a:r>
              <a:rPr lang="en-US" dirty="0"/>
              <a:t>=c</a:t>
            </a:r>
          </a:p>
          <a:p>
            <a:r>
              <a:rPr lang="en-US" dirty="0"/>
              <a:t>   Part 4: forward pass, from bit </a:t>
            </a:r>
            <a:r>
              <a:rPr lang="en-US" dirty="0" err="1"/>
              <a:t>i</a:t>
            </a:r>
            <a:r>
              <a:rPr lang="en-US" dirty="0"/>
              <a:t>= 0 to 7</a:t>
            </a:r>
          </a:p>
          <a:p>
            <a:r>
              <a:rPr lang="en-US" dirty="0"/>
              <a:t>   Part 5: backward pass, from bit </a:t>
            </a:r>
            <a:r>
              <a:rPr lang="en-US" dirty="0" err="1"/>
              <a:t>i</a:t>
            </a:r>
            <a:r>
              <a:rPr lang="en-US" dirty="0"/>
              <a:t>= 0 to 7</a:t>
            </a:r>
          </a:p>
          <a:p>
            <a:r>
              <a:rPr lang="en-US" dirty="0"/>
              <a:t>   Part 6: update all weights</a:t>
            </a:r>
          </a:p>
          <a:p>
            <a:r>
              <a:rPr lang="en-US" dirty="0"/>
              <a:t>   Part 7: display only, show temporary results</a:t>
            </a:r>
          </a:p>
          <a:p>
            <a:r>
              <a:rPr lang="en-US" dirty="0"/>
              <a:t>}</a:t>
            </a:r>
          </a:p>
          <a:p>
            <a:r>
              <a:rPr lang="en-US" dirty="0"/>
              <a:t> Part 8 : testing , random test 10 times</a:t>
            </a:r>
          </a:p>
          <a:p>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85</a:t>
            </a:fld>
            <a:endParaRPr lang="en-US"/>
          </a:p>
        </p:txBody>
      </p:sp>
    </p:spTree>
    <p:extLst>
      <p:ext uri="{BB962C8B-B14F-4D97-AF65-F5344CB8AC3E}">
        <p14:creationId xmlns:p14="http://schemas.microsoft.com/office/powerpoint/2010/main" val="19612174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Part 1: initialize system</a:t>
            </a:r>
          </a:p>
        </p:txBody>
      </p:sp>
      <p:sp>
        <p:nvSpPr>
          <p:cNvPr id="3" name="Content Placeholder 2"/>
          <p:cNvSpPr>
            <a:spLocks noGrp="1"/>
          </p:cNvSpPr>
          <p:nvPr>
            <p:ph idx="1"/>
          </p:nvPr>
        </p:nvSpPr>
        <p:spPr/>
        <p:txBody>
          <a:bodyPr>
            <a:normAutofit fontScale="32500" lnSpcReduction="20000"/>
          </a:bodyPr>
          <a:lstStyle/>
          <a:p>
            <a:r>
              <a:rPr lang="en-US" dirty="0"/>
              <a:t>%% part 1 , system setup</a:t>
            </a:r>
          </a:p>
          <a:p>
            <a:r>
              <a:rPr lang="en-US" dirty="0"/>
              <a:t>function </a:t>
            </a:r>
            <a:r>
              <a:rPr lang="en-US" dirty="0" err="1"/>
              <a:t>lstm_x</a:t>
            </a:r>
            <a:r>
              <a:rPr lang="en-US" dirty="0"/>
              <a:t>()</a:t>
            </a:r>
          </a:p>
          <a:p>
            <a:r>
              <a:rPr lang="en-US" dirty="0" err="1"/>
              <a:t>clc</a:t>
            </a:r>
            <a:endParaRPr lang="en-US" dirty="0"/>
          </a:p>
          <a:p>
            <a:r>
              <a:rPr lang="en-US" dirty="0"/>
              <a:t>% clear</a:t>
            </a:r>
          </a:p>
          <a:p>
            <a:r>
              <a:rPr lang="en-US" dirty="0"/>
              <a:t>close all</a:t>
            </a:r>
          </a:p>
          <a:p>
            <a:r>
              <a:rPr lang="en-US" dirty="0"/>
              <a:t> </a:t>
            </a:r>
          </a:p>
          <a:p>
            <a:r>
              <a:rPr lang="en-US" dirty="0"/>
              <a:t> </a:t>
            </a:r>
          </a:p>
          <a:p>
            <a:r>
              <a:rPr lang="en-US" dirty="0"/>
              <a:t>%% training dataset generation</a:t>
            </a:r>
          </a:p>
          <a:p>
            <a:r>
              <a:rPr lang="en-US" dirty="0" err="1"/>
              <a:t>binary_dim</a:t>
            </a:r>
            <a:r>
              <a:rPr lang="en-US" dirty="0"/>
              <a:t>     = 8;</a:t>
            </a:r>
          </a:p>
          <a:p>
            <a:r>
              <a:rPr lang="en-US" dirty="0"/>
              <a:t> </a:t>
            </a:r>
          </a:p>
          <a:p>
            <a:r>
              <a:rPr lang="en-US" dirty="0"/>
              <a:t> </a:t>
            </a:r>
          </a:p>
          <a:p>
            <a:r>
              <a:rPr lang="en-US" dirty="0" err="1"/>
              <a:t>largest_number</a:t>
            </a:r>
            <a:r>
              <a:rPr lang="en-US" dirty="0"/>
              <a:t> = 2^binary_dim - 1;</a:t>
            </a:r>
          </a:p>
          <a:p>
            <a:r>
              <a:rPr lang="en-US" dirty="0"/>
              <a:t>binary         = cell(</a:t>
            </a:r>
            <a:r>
              <a:rPr lang="en-US" dirty="0" err="1"/>
              <a:t>largest_number</a:t>
            </a:r>
            <a:r>
              <a:rPr lang="en-US" dirty="0"/>
              <a:t>, 1);</a:t>
            </a:r>
          </a:p>
          <a:p>
            <a:r>
              <a:rPr lang="en-US" dirty="0"/>
              <a:t> </a:t>
            </a:r>
          </a:p>
          <a:p>
            <a:r>
              <a:rPr lang="en-US" dirty="0"/>
              <a:t> </a:t>
            </a:r>
          </a:p>
          <a:p>
            <a:r>
              <a:rPr lang="en-US" dirty="0"/>
              <a:t>for </a:t>
            </a:r>
            <a:r>
              <a:rPr lang="en-US" dirty="0" err="1"/>
              <a:t>i</a:t>
            </a:r>
            <a:r>
              <a:rPr lang="en-US" dirty="0"/>
              <a:t> = 1:largest_number + 1</a:t>
            </a:r>
          </a:p>
          <a:p>
            <a:r>
              <a:rPr lang="en-US" dirty="0"/>
              <a:t>    binary{</a:t>
            </a:r>
            <a:r>
              <a:rPr lang="en-US" dirty="0" err="1"/>
              <a:t>i</a:t>
            </a:r>
            <a:r>
              <a:rPr lang="en-US" dirty="0"/>
              <a:t>}      = dec2bin(i-1, </a:t>
            </a:r>
            <a:r>
              <a:rPr lang="en-US" dirty="0" err="1"/>
              <a:t>binary_dim</a:t>
            </a:r>
            <a:r>
              <a:rPr lang="en-US" dirty="0"/>
              <a:t>);</a:t>
            </a:r>
          </a:p>
          <a:p>
            <a:r>
              <a:rPr lang="en-US" dirty="0"/>
              <a:t>    int2binary{</a:t>
            </a:r>
            <a:r>
              <a:rPr lang="en-US" dirty="0" err="1"/>
              <a:t>i</a:t>
            </a:r>
            <a:r>
              <a:rPr lang="en-US" dirty="0"/>
              <a:t>}  = binary{</a:t>
            </a:r>
            <a:r>
              <a:rPr lang="en-US" dirty="0" err="1"/>
              <a:t>i</a:t>
            </a:r>
            <a:r>
              <a:rPr lang="en-US" dirty="0"/>
              <a:t>};</a:t>
            </a:r>
          </a:p>
          <a:p>
            <a:r>
              <a:rPr lang="en-US" dirty="0"/>
              <a:t>end</a:t>
            </a:r>
          </a:p>
          <a:p>
            <a:r>
              <a:rPr lang="en-US" dirty="0"/>
              <a:t> </a:t>
            </a:r>
          </a:p>
          <a:p>
            <a:r>
              <a:rPr lang="en-US" dirty="0"/>
              <a:t> </a:t>
            </a:r>
          </a:p>
          <a:p>
            <a:r>
              <a:rPr lang="en-US" dirty="0"/>
              <a:t>%% input variables</a:t>
            </a:r>
          </a:p>
          <a:p>
            <a:r>
              <a:rPr lang="en-US" dirty="0"/>
              <a:t>alpha      = 0.1;</a:t>
            </a:r>
          </a:p>
          <a:p>
            <a:r>
              <a:rPr lang="en-US" dirty="0" err="1"/>
              <a:t>input_dim</a:t>
            </a:r>
            <a:r>
              <a:rPr lang="en-US" dirty="0"/>
              <a:t>  = 2;</a:t>
            </a:r>
          </a:p>
          <a:p>
            <a:r>
              <a:rPr lang="en-US" dirty="0" err="1"/>
              <a:t>hidden_dim</a:t>
            </a:r>
            <a:r>
              <a:rPr lang="en-US" dirty="0"/>
              <a:t> = 32;</a:t>
            </a:r>
          </a:p>
          <a:p>
            <a:r>
              <a:rPr lang="en-US" dirty="0" err="1"/>
              <a:t>output_dim</a:t>
            </a:r>
            <a:r>
              <a:rPr lang="en-US" dirty="0"/>
              <a:t> = 1;</a:t>
            </a:r>
          </a:p>
          <a:p>
            <a:r>
              <a:rPr lang="en-US" dirty="0" err="1"/>
              <a:t>allErr</a:t>
            </a:r>
            <a:r>
              <a:rPr lang="en-US" dirty="0"/>
              <a:t> = [];</a:t>
            </a:r>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86</a:t>
            </a:fld>
            <a:endParaRPr lang="en-US"/>
          </a:p>
        </p:txBody>
      </p:sp>
    </p:spTree>
    <p:extLst>
      <p:ext uri="{BB962C8B-B14F-4D97-AF65-F5344CB8AC3E}">
        <p14:creationId xmlns:p14="http://schemas.microsoft.com/office/powerpoint/2010/main" val="41163722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Part 2: initialize weights/variables</a:t>
            </a:r>
          </a:p>
        </p:txBody>
      </p:sp>
      <p:sp>
        <p:nvSpPr>
          <p:cNvPr id="3" name="Content Placeholder 2"/>
          <p:cNvSpPr>
            <a:spLocks noGrp="1"/>
          </p:cNvSpPr>
          <p:nvPr>
            <p:ph sz="half" idx="1"/>
          </p:nvPr>
        </p:nvSpPr>
        <p:spPr/>
        <p:txBody>
          <a:bodyPr>
            <a:normAutofit fontScale="40000" lnSpcReduction="20000"/>
          </a:bodyPr>
          <a:lstStyle/>
          <a:p>
            <a:r>
              <a:rPr lang="en-US" dirty="0"/>
              <a:t>%% part 2 , </a:t>
            </a:r>
            <a:r>
              <a:rPr lang="en-US" dirty="0" err="1"/>
              <a:t>initlize</a:t>
            </a:r>
            <a:r>
              <a:rPr lang="en-US" dirty="0"/>
              <a:t> weight/variables</a:t>
            </a:r>
          </a:p>
          <a:p>
            <a:r>
              <a:rPr lang="en-US" dirty="0"/>
              <a:t>%% initialize neural network weights</a:t>
            </a:r>
          </a:p>
          <a:p>
            <a:r>
              <a:rPr lang="en-US" dirty="0"/>
              <a:t>% </a:t>
            </a:r>
            <a:r>
              <a:rPr lang="en-US" dirty="0" err="1"/>
              <a:t>in_gate</a:t>
            </a:r>
            <a:r>
              <a:rPr lang="en-US" dirty="0"/>
              <a:t>     = sigmoid(X(t) * </a:t>
            </a:r>
            <a:r>
              <a:rPr lang="en-US" dirty="0" err="1"/>
              <a:t>X_i</a:t>
            </a:r>
            <a:r>
              <a:rPr lang="en-US" dirty="0"/>
              <a:t> + H(t-1) * </a:t>
            </a:r>
            <a:r>
              <a:rPr lang="en-US" dirty="0" err="1"/>
              <a:t>H_i</a:t>
            </a:r>
            <a:r>
              <a:rPr lang="en-US" dirty="0"/>
              <a:t>)    ------- (1)</a:t>
            </a:r>
          </a:p>
          <a:p>
            <a:r>
              <a:rPr lang="en-US" dirty="0" err="1"/>
              <a:t>X_i</a:t>
            </a:r>
            <a:r>
              <a:rPr lang="en-US" dirty="0"/>
              <a:t> = 2 * rand(</a:t>
            </a:r>
            <a:r>
              <a:rPr lang="en-US" dirty="0" err="1"/>
              <a:t>input_dim</a:t>
            </a:r>
            <a:r>
              <a:rPr lang="en-US" dirty="0"/>
              <a:t>, </a:t>
            </a:r>
            <a:r>
              <a:rPr lang="en-US" dirty="0" err="1"/>
              <a:t>hidden_dim</a:t>
            </a:r>
            <a:r>
              <a:rPr lang="en-US" dirty="0"/>
              <a:t>) - 1;</a:t>
            </a:r>
          </a:p>
          <a:p>
            <a:r>
              <a:rPr lang="en-US" dirty="0" err="1"/>
              <a:t>H_i</a:t>
            </a:r>
            <a:r>
              <a:rPr lang="en-US" dirty="0"/>
              <a:t> = 2 * rand(</a:t>
            </a:r>
            <a:r>
              <a:rPr lang="en-US" dirty="0" err="1"/>
              <a:t>hidden_dim</a:t>
            </a:r>
            <a:r>
              <a:rPr lang="en-US" dirty="0"/>
              <a:t>, </a:t>
            </a:r>
            <a:r>
              <a:rPr lang="en-US" dirty="0" err="1"/>
              <a:t>hidden_dim</a:t>
            </a:r>
            <a:r>
              <a:rPr lang="en-US" dirty="0"/>
              <a:t>) - 1;</a:t>
            </a:r>
          </a:p>
          <a:p>
            <a:r>
              <a:rPr lang="en-US" dirty="0" err="1"/>
              <a:t>X_i_update</a:t>
            </a:r>
            <a:r>
              <a:rPr lang="en-US" dirty="0"/>
              <a:t> = zeros(size(</a:t>
            </a:r>
            <a:r>
              <a:rPr lang="en-US" dirty="0" err="1"/>
              <a:t>X_i</a:t>
            </a:r>
            <a:r>
              <a:rPr lang="en-US" dirty="0"/>
              <a:t>));</a:t>
            </a:r>
          </a:p>
          <a:p>
            <a:r>
              <a:rPr lang="en-US" dirty="0" err="1"/>
              <a:t>H_i_update</a:t>
            </a:r>
            <a:r>
              <a:rPr lang="en-US" dirty="0"/>
              <a:t> = zeros(size(</a:t>
            </a:r>
            <a:r>
              <a:rPr lang="en-US" dirty="0" err="1"/>
              <a:t>H_i</a:t>
            </a:r>
            <a:r>
              <a:rPr lang="en-US" dirty="0"/>
              <a:t>));</a:t>
            </a:r>
          </a:p>
          <a:p>
            <a:r>
              <a:rPr lang="en-US" dirty="0"/>
              <a:t>bi = 2*rand(1,1) - 1;</a:t>
            </a:r>
          </a:p>
          <a:p>
            <a:r>
              <a:rPr lang="en-US" dirty="0" err="1"/>
              <a:t>bi_update</a:t>
            </a:r>
            <a:r>
              <a:rPr lang="en-US" dirty="0"/>
              <a:t> = 0;</a:t>
            </a:r>
          </a:p>
          <a:p>
            <a:r>
              <a:rPr lang="en-US" dirty="0"/>
              <a:t> </a:t>
            </a:r>
          </a:p>
          <a:p>
            <a:r>
              <a:rPr lang="en-US" dirty="0"/>
              <a:t> </a:t>
            </a:r>
          </a:p>
          <a:p>
            <a:r>
              <a:rPr lang="en-US" dirty="0"/>
              <a:t>% </a:t>
            </a:r>
            <a:r>
              <a:rPr lang="en-US" dirty="0" err="1"/>
              <a:t>forget_gate</a:t>
            </a:r>
            <a:r>
              <a:rPr lang="en-US" dirty="0"/>
              <a:t> = sigmoid(X(t) * </a:t>
            </a:r>
            <a:r>
              <a:rPr lang="en-US" dirty="0" err="1"/>
              <a:t>X_f</a:t>
            </a:r>
            <a:r>
              <a:rPr lang="en-US" dirty="0"/>
              <a:t> + H(t-1) * </a:t>
            </a:r>
            <a:r>
              <a:rPr lang="en-US" dirty="0" err="1"/>
              <a:t>H_f</a:t>
            </a:r>
            <a:r>
              <a:rPr lang="en-US" dirty="0"/>
              <a:t>)    ------- (2)</a:t>
            </a:r>
          </a:p>
          <a:p>
            <a:r>
              <a:rPr lang="en-US" dirty="0" err="1"/>
              <a:t>X_f</a:t>
            </a:r>
            <a:r>
              <a:rPr lang="en-US" dirty="0"/>
              <a:t> = 2 * rand(</a:t>
            </a:r>
            <a:r>
              <a:rPr lang="en-US" dirty="0" err="1"/>
              <a:t>input_dim</a:t>
            </a:r>
            <a:r>
              <a:rPr lang="en-US" dirty="0"/>
              <a:t>, </a:t>
            </a:r>
            <a:r>
              <a:rPr lang="en-US" dirty="0" err="1"/>
              <a:t>hidden_dim</a:t>
            </a:r>
            <a:r>
              <a:rPr lang="en-US" dirty="0"/>
              <a:t>) - 1;</a:t>
            </a:r>
          </a:p>
          <a:p>
            <a:r>
              <a:rPr lang="en-US" dirty="0" err="1"/>
              <a:t>H_f</a:t>
            </a:r>
            <a:r>
              <a:rPr lang="en-US" dirty="0"/>
              <a:t> = 2 * rand(</a:t>
            </a:r>
            <a:r>
              <a:rPr lang="en-US" dirty="0" err="1"/>
              <a:t>hidden_dim</a:t>
            </a:r>
            <a:r>
              <a:rPr lang="en-US" dirty="0"/>
              <a:t>, </a:t>
            </a:r>
            <a:r>
              <a:rPr lang="en-US" dirty="0" err="1"/>
              <a:t>hidden_dim</a:t>
            </a:r>
            <a:r>
              <a:rPr lang="en-US" dirty="0"/>
              <a:t>) - 1;</a:t>
            </a:r>
          </a:p>
          <a:p>
            <a:r>
              <a:rPr lang="en-US" dirty="0" err="1"/>
              <a:t>X_f_update</a:t>
            </a:r>
            <a:r>
              <a:rPr lang="en-US" dirty="0"/>
              <a:t> = zeros(size(</a:t>
            </a:r>
            <a:r>
              <a:rPr lang="en-US" dirty="0" err="1"/>
              <a:t>X_f</a:t>
            </a:r>
            <a:r>
              <a:rPr lang="en-US" dirty="0"/>
              <a:t>));</a:t>
            </a:r>
          </a:p>
          <a:p>
            <a:r>
              <a:rPr lang="en-US" dirty="0" err="1"/>
              <a:t>H_f_update</a:t>
            </a:r>
            <a:r>
              <a:rPr lang="en-US" dirty="0"/>
              <a:t> = zeros(size(</a:t>
            </a:r>
            <a:r>
              <a:rPr lang="en-US" dirty="0" err="1"/>
              <a:t>H_f</a:t>
            </a:r>
            <a:r>
              <a:rPr lang="en-US" dirty="0"/>
              <a:t>));</a:t>
            </a:r>
          </a:p>
          <a:p>
            <a:r>
              <a:rPr lang="en-US" dirty="0"/>
              <a:t>bf = 2*rand(1,1) - 1;</a:t>
            </a:r>
          </a:p>
          <a:p>
            <a:r>
              <a:rPr lang="en-US" dirty="0" err="1"/>
              <a:t>bf_update</a:t>
            </a:r>
            <a:r>
              <a:rPr lang="en-US" dirty="0"/>
              <a:t> = 0;</a:t>
            </a:r>
          </a:p>
          <a:p>
            <a:r>
              <a:rPr lang="pt-BR" dirty="0"/>
              <a:t>% out_gate    = sigmoid(X(t) * X_o + H(t-1) * H_o)    ------- (3)</a:t>
            </a:r>
          </a:p>
          <a:p>
            <a:r>
              <a:rPr lang="en-US" dirty="0" err="1"/>
              <a:t>X_o</a:t>
            </a:r>
            <a:r>
              <a:rPr lang="en-US" dirty="0"/>
              <a:t> = 2 * rand(</a:t>
            </a:r>
            <a:r>
              <a:rPr lang="en-US" dirty="0" err="1"/>
              <a:t>input_dim</a:t>
            </a:r>
            <a:r>
              <a:rPr lang="en-US" dirty="0"/>
              <a:t>, </a:t>
            </a:r>
            <a:r>
              <a:rPr lang="en-US" dirty="0" err="1"/>
              <a:t>hidden_dim</a:t>
            </a:r>
            <a:r>
              <a:rPr lang="en-US" dirty="0"/>
              <a:t>) - 1;</a:t>
            </a:r>
          </a:p>
          <a:p>
            <a:r>
              <a:rPr lang="nl-NL" dirty="0"/>
              <a:t>H_o = 2 * rand(hidden_dim, hidden_dim) - 1;</a:t>
            </a:r>
          </a:p>
          <a:p>
            <a:r>
              <a:rPr lang="en-US" dirty="0" err="1"/>
              <a:t>X_o_update</a:t>
            </a:r>
            <a:r>
              <a:rPr lang="en-US" dirty="0"/>
              <a:t> = zeros(size(</a:t>
            </a:r>
            <a:r>
              <a:rPr lang="en-US" dirty="0" err="1"/>
              <a:t>X_o</a:t>
            </a:r>
            <a:r>
              <a:rPr lang="en-US" dirty="0"/>
              <a:t>));</a:t>
            </a:r>
          </a:p>
          <a:p>
            <a:r>
              <a:rPr lang="en-US" dirty="0" err="1"/>
              <a:t>H_o_update</a:t>
            </a:r>
            <a:r>
              <a:rPr lang="en-US" dirty="0"/>
              <a:t> = zeros(size(</a:t>
            </a:r>
            <a:r>
              <a:rPr lang="en-US" dirty="0" err="1"/>
              <a:t>H_o</a:t>
            </a:r>
            <a:r>
              <a:rPr lang="en-US" dirty="0"/>
              <a:t>));</a:t>
            </a:r>
          </a:p>
          <a:p>
            <a:r>
              <a:rPr lang="en-US" dirty="0" err="1"/>
              <a:t>bo</a:t>
            </a:r>
            <a:r>
              <a:rPr lang="en-US" dirty="0"/>
              <a:t> = 2*rand(1,1) - 1;</a:t>
            </a:r>
          </a:p>
          <a:p>
            <a:r>
              <a:rPr lang="en-US" dirty="0" err="1"/>
              <a:t>bo_update</a:t>
            </a:r>
            <a:r>
              <a:rPr lang="en-US" dirty="0"/>
              <a:t> = 0;</a:t>
            </a:r>
          </a:p>
        </p:txBody>
      </p:sp>
      <p:sp>
        <p:nvSpPr>
          <p:cNvPr id="6" name="Content Placeholder 5"/>
          <p:cNvSpPr>
            <a:spLocks noGrp="1"/>
          </p:cNvSpPr>
          <p:nvPr>
            <p:ph sz="half" idx="2"/>
          </p:nvPr>
        </p:nvSpPr>
        <p:spPr/>
        <p:txBody>
          <a:bodyPr>
            <a:normAutofit fontScale="40000" lnSpcReduction="20000"/>
          </a:bodyPr>
          <a:lstStyle/>
          <a:p>
            <a:r>
              <a:rPr lang="de-DE" dirty="0"/>
              <a:t>% g_gate      = tanh(X(t) * X_g + H(t-1) * H_g)       ------- (4)</a:t>
            </a:r>
          </a:p>
          <a:p>
            <a:r>
              <a:rPr lang="en-US" dirty="0" err="1"/>
              <a:t>X_g</a:t>
            </a:r>
            <a:r>
              <a:rPr lang="en-US" dirty="0"/>
              <a:t> = 2 * rand(</a:t>
            </a:r>
            <a:r>
              <a:rPr lang="en-US" dirty="0" err="1"/>
              <a:t>input_dim</a:t>
            </a:r>
            <a:r>
              <a:rPr lang="en-US" dirty="0"/>
              <a:t>, </a:t>
            </a:r>
            <a:r>
              <a:rPr lang="en-US" dirty="0" err="1"/>
              <a:t>hidden_dim</a:t>
            </a:r>
            <a:r>
              <a:rPr lang="en-US" dirty="0"/>
              <a:t>) - 1;</a:t>
            </a:r>
          </a:p>
          <a:p>
            <a:r>
              <a:rPr lang="nl-NL" dirty="0"/>
              <a:t>H_g = 2 * rand(hidden_dim, hidden_dim) - 1;</a:t>
            </a:r>
          </a:p>
          <a:p>
            <a:r>
              <a:rPr lang="en-US" dirty="0" err="1"/>
              <a:t>X_g_update</a:t>
            </a:r>
            <a:r>
              <a:rPr lang="en-US" dirty="0"/>
              <a:t> = zeros(size(</a:t>
            </a:r>
            <a:r>
              <a:rPr lang="en-US" dirty="0" err="1"/>
              <a:t>X_g</a:t>
            </a:r>
            <a:r>
              <a:rPr lang="en-US" dirty="0"/>
              <a:t>));</a:t>
            </a:r>
          </a:p>
          <a:p>
            <a:r>
              <a:rPr lang="en-US" dirty="0" err="1"/>
              <a:t>H_g_update</a:t>
            </a:r>
            <a:r>
              <a:rPr lang="en-US" dirty="0"/>
              <a:t> = zeros(size(</a:t>
            </a:r>
            <a:r>
              <a:rPr lang="en-US" dirty="0" err="1"/>
              <a:t>H_g</a:t>
            </a:r>
            <a:r>
              <a:rPr lang="en-US" dirty="0"/>
              <a:t>));</a:t>
            </a:r>
          </a:p>
          <a:p>
            <a:r>
              <a:rPr lang="en-US" dirty="0" err="1"/>
              <a:t>bg</a:t>
            </a:r>
            <a:r>
              <a:rPr lang="en-US" dirty="0"/>
              <a:t> = 2*rand(1,1) - 1;</a:t>
            </a:r>
          </a:p>
          <a:p>
            <a:r>
              <a:rPr lang="en-US" dirty="0" err="1"/>
              <a:t>bg_update</a:t>
            </a:r>
            <a:r>
              <a:rPr lang="en-US" dirty="0"/>
              <a:t> = 0;</a:t>
            </a:r>
          </a:p>
          <a:p>
            <a:r>
              <a:rPr lang="en-US" dirty="0"/>
              <a:t> </a:t>
            </a:r>
          </a:p>
          <a:p>
            <a:r>
              <a:rPr lang="en-US" dirty="0"/>
              <a:t> </a:t>
            </a:r>
          </a:p>
          <a:p>
            <a:r>
              <a:rPr lang="en-US" dirty="0" err="1"/>
              <a:t>out_para</a:t>
            </a:r>
            <a:r>
              <a:rPr lang="en-US" dirty="0"/>
              <a:t> = 2 * rand(</a:t>
            </a:r>
            <a:r>
              <a:rPr lang="en-US" dirty="0" err="1"/>
              <a:t>hidden_dim</a:t>
            </a:r>
            <a:r>
              <a:rPr lang="en-US" dirty="0"/>
              <a:t>, </a:t>
            </a:r>
            <a:r>
              <a:rPr lang="en-US" dirty="0" err="1"/>
              <a:t>output_dim</a:t>
            </a:r>
            <a:r>
              <a:rPr lang="en-US" dirty="0"/>
              <a:t>) - 1;</a:t>
            </a:r>
          </a:p>
          <a:p>
            <a:r>
              <a:rPr lang="en-US" dirty="0" err="1"/>
              <a:t>out_para_update</a:t>
            </a:r>
            <a:r>
              <a:rPr lang="en-US" dirty="0"/>
              <a:t> = zeros(size(</a:t>
            </a:r>
            <a:r>
              <a:rPr lang="en-US" dirty="0" err="1"/>
              <a:t>out_para</a:t>
            </a:r>
            <a:r>
              <a:rPr lang="en-US" dirty="0"/>
              <a:t>));</a:t>
            </a:r>
          </a:p>
          <a:p>
            <a:r>
              <a:rPr lang="nb-NO" dirty="0"/>
              <a:t>% C(t) = C(t-1) .* forget_gate + g_gate .* in_gate    ------- (5)</a:t>
            </a:r>
          </a:p>
          <a:p>
            <a:r>
              <a:rPr lang="en-US" dirty="0"/>
              <a:t>% S(t) = </a:t>
            </a:r>
            <a:r>
              <a:rPr lang="en-US" dirty="0" err="1"/>
              <a:t>tanh</a:t>
            </a:r>
            <a:r>
              <a:rPr lang="en-US" dirty="0"/>
              <a:t>(C(t)) .* </a:t>
            </a:r>
            <a:r>
              <a:rPr lang="en-US" dirty="0" err="1"/>
              <a:t>out_gate</a:t>
            </a:r>
            <a:r>
              <a:rPr lang="en-US" dirty="0"/>
              <a:t>                       ------- (6)</a:t>
            </a:r>
          </a:p>
          <a:p>
            <a:r>
              <a:rPr lang="en-US" dirty="0"/>
              <a:t>% Out  = sigmoid(S(t) * </a:t>
            </a:r>
            <a:r>
              <a:rPr lang="en-US" dirty="0" err="1"/>
              <a:t>out_para</a:t>
            </a:r>
            <a:r>
              <a:rPr lang="en-US" dirty="0"/>
              <a:t>)                     ------- (7)</a:t>
            </a:r>
          </a:p>
          <a:p>
            <a:r>
              <a:rPr lang="en-US" dirty="0"/>
              <a:t>% Note: Equations (1)-(6) are cores of LSTM in forward, and equation (7) is</a:t>
            </a:r>
          </a:p>
          <a:p>
            <a:r>
              <a:rPr lang="en-US" dirty="0"/>
              <a:t>% used to transfer </a:t>
            </a:r>
            <a:r>
              <a:rPr lang="en-US" dirty="0" err="1"/>
              <a:t>hiddent</a:t>
            </a:r>
            <a:r>
              <a:rPr lang="en-US" dirty="0"/>
              <a:t> layer to predicted output, i.e., the output layer.</a:t>
            </a:r>
          </a:p>
          <a:p>
            <a:r>
              <a:rPr lang="en-US" dirty="0"/>
              <a:t>% (Sometimes you can use </a:t>
            </a:r>
            <a:r>
              <a:rPr lang="en-US" dirty="0" err="1"/>
              <a:t>softmax</a:t>
            </a:r>
            <a:r>
              <a:rPr lang="en-US" dirty="0"/>
              <a:t> for equation (7))</a:t>
            </a:r>
          </a:p>
          <a:p>
            <a:endParaRPr lang="en-US" dirty="0"/>
          </a:p>
          <a:p>
            <a:endParaRPr lang="en-US"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87</a:t>
            </a:fld>
            <a:endParaRPr lang="en-US"/>
          </a:p>
        </p:txBody>
      </p:sp>
    </p:spTree>
    <p:extLst>
      <p:ext uri="{BB962C8B-B14F-4D97-AF65-F5344CB8AC3E}">
        <p14:creationId xmlns:p14="http://schemas.microsoft.com/office/powerpoint/2010/main" val="25980378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 </a:t>
            </a:r>
            <a:r>
              <a:rPr lang="en-US" sz="3100" dirty="0"/>
              <a:t>Part 3a : iterate for training, all epochs</a:t>
            </a:r>
            <a:br>
              <a:rPr lang="en-US" sz="3100" dirty="0"/>
            </a:br>
            <a:r>
              <a:rPr lang="en-US" sz="3100" dirty="0"/>
              <a:t>   {</a:t>
            </a:r>
            <a:r>
              <a:rPr lang="en-US" sz="2800" dirty="0"/>
              <a:t>Part 3b: generate inputs/teacher i.e. </a:t>
            </a:r>
            <a:r>
              <a:rPr lang="en-US" sz="2800" dirty="0" err="1"/>
              <a:t>a+b</a:t>
            </a:r>
            <a:r>
              <a:rPr lang="en-US" sz="2800" dirty="0"/>
              <a:t>=c</a:t>
            </a:r>
          </a:p>
        </p:txBody>
      </p:sp>
      <p:sp>
        <p:nvSpPr>
          <p:cNvPr id="3" name="Content Placeholder 2"/>
          <p:cNvSpPr>
            <a:spLocks noGrp="1"/>
          </p:cNvSpPr>
          <p:nvPr>
            <p:ph sz="half" idx="1"/>
          </p:nvPr>
        </p:nvSpPr>
        <p:spPr>
          <a:xfrm>
            <a:off x="381000" y="1143000"/>
            <a:ext cx="4038600" cy="5257800"/>
          </a:xfrm>
        </p:spPr>
        <p:txBody>
          <a:bodyPr>
            <a:normAutofit fontScale="25000" lnSpcReduction="20000"/>
          </a:bodyPr>
          <a:lstStyle/>
          <a:p>
            <a:r>
              <a:rPr lang="en-US" sz="4800" dirty="0"/>
              <a:t>%% train, set </a:t>
            </a:r>
            <a:r>
              <a:rPr lang="en-US" sz="4800" dirty="0" err="1"/>
              <a:t>iter</a:t>
            </a:r>
            <a:r>
              <a:rPr lang="en-US" sz="4800" dirty="0"/>
              <a:t>=99999 by default</a:t>
            </a:r>
          </a:p>
          <a:p>
            <a:r>
              <a:rPr lang="en-US" sz="4800" dirty="0"/>
              <a:t>%% part 3a,main training </a:t>
            </a:r>
            <a:r>
              <a:rPr lang="en-US" sz="4800" dirty="0" err="1"/>
              <a:t>loop,setup</a:t>
            </a:r>
            <a:r>
              <a:rPr lang="en-US" sz="4800" dirty="0"/>
              <a:t> input/output for </a:t>
            </a:r>
            <a:r>
              <a:rPr lang="en-US" sz="4800" dirty="0" err="1"/>
              <a:t>training.For</a:t>
            </a:r>
            <a:r>
              <a:rPr lang="en-US" sz="4800" dirty="0"/>
              <a:t> each </a:t>
            </a:r>
            <a:r>
              <a:rPr lang="en-US" sz="4800" dirty="0" err="1"/>
              <a:t>epcoh</a:t>
            </a:r>
            <a:endParaRPr lang="en-US" sz="4800" dirty="0"/>
          </a:p>
          <a:p>
            <a:r>
              <a:rPr lang="en-US" sz="4800" dirty="0" err="1"/>
              <a:t>iter</a:t>
            </a:r>
            <a:r>
              <a:rPr lang="en-US" sz="4800" dirty="0"/>
              <a:t> = 99999;%if =9999 </a:t>
            </a:r>
            <a:r>
              <a:rPr lang="en-US" sz="4800" dirty="0" err="1"/>
              <a:t>iterations,shorter,faster,may</a:t>
            </a:r>
            <a:r>
              <a:rPr lang="en-US" sz="4800" dirty="0"/>
              <a:t> not be accurate enough  </a:t>
            </a:r>
          </a:p>
          <a:p>
            <a:r>
              <a:rPr lang="en-US" sz="4800" dirty="0"/>
              <a:t>for j = 1:iter</a:t>
            </a:r>
          </a:p>
          <a:p>
            <a:r>
              <a:rPr lang="en-US" sz="4800" dirty="0"/>
              <a:t>   %% part 3b % generate input/output a simple addition problem (a + b = c)</a:t>
            </a:r>
          </a:p>
          <a:p>
            <a:r>
              <a:rPr lang="en-US" sz="4800" dirty="0"/>
              <a:t>    </a:t>
            </a:r>
            <a:r>
              <a:rPr lang="en-US" sz="4800" dirty="0" err="1"/>
              <a:t>a_int</a:t>
            </a:r>
            <a:r>
              <a:rPr lang="en-US" sz="4800" dirty="0"/>
              <a:t> = </a:t>
            </a:r>
            <a:r>
              <a:rPr lang="en-US" sz="4800" dirty="0" err="1"/>
              <a:t>randi</a:t>
            </a:r>
            <a:r>
              <a:rPr lang="en-US" sz="4800" dirty="0"/>
              <a:t>(round(</a:t>
            </a:r>
            <a:r>
              <a:rPr lang="en-US" sz="4800" dirty="0" err="1"/>
              <a:t>largest_number</a:t>
            </a:r>
            <a:r>
              <a:rPr lang="en-US" sz="4800" dirty="0"/>
              <a:t>/2));   % </a:t>
            </a:r>
            <a:r>
              <a:rPr lang="en-US" sz="4800" dirty="0" err="1"/>
              <a:t>int</a:t>
            </a:r>
            <a:r>
              <a:rPr lang="en-US" sz="4800" dirty="0"/>
              <a:t> version</a:t>
            </a:r>
          </a:p>
          <a:p>
            <a:r>
              <a:rPr lang="en-US" sz="4800" dirty="0"/>
              <a:t>    a     = int2binary{a_int+1};              % binary encoding</a:t>
            </a:r>
          </a:p>
          <a:p>
            <a:r>
              <a:rPr lang="en-US" sz="4800" dirty="0"/>
              <a:t>    </a:t>
            </a:r>
          </a:p>
          <a:p>
            <a:r>
              <a:rPr lang="en-US" sz="4800" dirty="0"/>
              <a:t>    </a:t>
            </a:r>
            <a:r>
              <a:rPr lang="en-US" sz="4800" dirty="0" err="1"/>
              <a:t>b_int</a:t>
            </a:r>
            <a:r>
              <a:rPr lang="en-US" sz="4800" dirty="0"/>
              <a:t> = </a:t>
            </a:r>
            <a:r>
              <a:rPr lang="en-US" sz="4800" dirty="0" err="1"/>
              <a:t>randi</a:t>
            </a:r>
            <a:r>
              <a:rPr lang="en-US" sz="4800" dirty="0"/>
              <a:t>(floor(</a:t>
            </a:r>
            <a:r>
              <a:rPr lang="en-US" sz="4800" dirty="0" err="1"/>
              <a:t>largest_number</a:t>
            </a:r>
            <a:r>
              <a:rPr lang="en-US" sz="4800" dirty="0"/>
              <a:t>/2));   % </a:t>
            </a:r>
            <a:r>
              <a:rPr lang="en-US" sz="4800" dirty="0" err="1"/>
              <a:t>int</a:t>
            </a:r>
            <a:r>
              <a:rPr lang="en-US" sz="4800" dirty="0"/>
              <a:t> version</a:t>
            </a:r>
          </a:p>
          <a:p>
            <a:r>
              <a:rPr lang="en-US" sz="4800" dirty="0"/>
              <a:t>    b     = int2binary{b_int+1};              % binary encoding</a:t>
            </a:r>
          </a:p>
          <a:p>
            <a:r>
              <a:rPr lang="en-US" sz="4800" dirty="0"/>
              <a:t>    </a:t>
            </a:r>
          </a:p>
          <a:p>
            <a:r>
              <a:rPr lang="en-US" sz="4800" dirty="0"/>
              <a:t>    % true answer</a:t>
            </a:r>
          </a:p>
          <a:p>
            <a:r>
              <a:rPr lang="fr-FR" sz="4800" dirty="0"/>
              <a:t>    </a:t>
            </a:r>
            <a:r>
              <a:rPr lang="fr-FR" sz="4800" dirty="0" err="1"/>
              <a:t>c_int</a:t>
            </a:r>
            <a:r>
              <a:rPr lang="fr-FR" sz="4800" dirty="0"/>
              <a:t> = </a:t>
            </a:r>
            <a:r>
              <a:rPr lang="fr-FR" sz="4800" dirty="0" err="1"/>
              <a:t>a_int</a:t>
            </a:r>
            <a:r>
              <a:rPr lang="fr-FR" sz="4800" dirty="0"/>
              <a:t> + </a:t>
            </a:r>
            <a:r>
              <a:rPr lang="fr-FR" sz="4800" dirty="0" err="1"/>
              <a:t>b_int</a:t>
            </a:r>
            <a:r>
              <a:rPr lang="fr-FR" sz="4800" dirty="0"/>
              <a:t>;                    % </a:t>
            </a:r>
            <a:r>
              <a:rPr lang="fr-FR" sz="4800" dirty="0" err="1"/>
              <a:t>int</a:t>
            </a:r>
            <a:r>
              <a:rPr lang="fr-FR" sz="4800" dirty="0"/>
              <a:t> version</a:t>
            </a:r>
          </a:p>
          <a:p>
            <a:r>
              <a:rPr lang="en-US" sz="4800" dirty="0"/>
              <a:t>    c     = int2binary{c_int+1};              % binary encoding</a:t>
            </a:r>
          </a:p>
          <a:p>
            <a:r>
              <a:rPr lang="en-US" sz="4800" dirty="0"/>
              <a:t>    </a:t>
            </a:r>
          </a:p>
          <a:p>
            <a:r>
              <a:rPr lang="en-US" sz="4800" dirty="0"/>
              <a:t>    % where we'll store our best guess (binary encoded)</a:t>
            </a:r>
          </a:p>
          <a:p>
            <a:r>
              <a:rPr lang="en-US" sz="4800" dirty="0"/>
              <a:t>    d     = zeros(size(c));</a:t>
            </a:r>
          </a:p>
          <a:p>
            <a:r>
              <a:rPr lang="en-US" sz="4800" dirty="0"/>
              <a:t>    if length(d)&lt;8</a:t>
            </a:r>
          </a:p>
          <a:p>
            <a:r>
              <a:rPr lang="en-US" sz="4800" dirty="0"/>
              <a:t>        pause;</a:t>
            </a:r>
          </a:p>
          <a:p>
            <a:r>
              <a:rPr lang="en-US" sz="4800" dirty="0"/>
              <a:t>    end</a:t>
            </a:r>
          </a:p>
          <a:p>
            <a:r>
              <a:rPr lang="en-US" sz="4800" dirty="0"/>
              <a:t>    </a:t>
            </a:r>
          </a:p>
          <a:p>
            <a:r>
              <a:rPr lang="en-US" sz="4800" dirty="0"/>
              <a:t>    % total error</a:t>
            </a:r>
          </a:p>
          <a:p>
            <a:r>
              <a:rPr lang="en-US" sz="4800" dirty="0"/>
              <a:t>    </a:t>
            </a:r>
            <a:r>
              <a:rPr lang="en-US" sz="4800" dirty="0" err="1"/>
              <a:t>overallError</a:t>
            </a:r>
            <a:r>
              <a:rPr lang="en-US" sz="4800" dirty="0"/>
              <a:t> = 0;</a:t>
            </a:r>
          </a:p>
          <a:p>
            <a:r>
              <a:rPr lang="en-US" sz="4800" dirty="0"/>
              <a:t>    </a:t>
            </a:r>
          </a:p>
          <a:p>
            <a:r>
              <a:rPr lang="en-US" sz="4800" dirty="0"/>
              <a:t>    % difference in output layer, i.e., (target - out)</a:t>
            </a:r>
          </a:p>
          <a:p>
            <a:r>
              <a:rPr lang="en-US" sz="4800" dirty="0"/>
              <a:t>    </a:t>
            </a:r>
            <a:r>
              <a:rPr lang="en-US" sz="4800" dirty="0" err="1"/>
              <a:t>output_deltas</a:t>
            </a:r>
            <a:r>
              <a:rPr lang="en-US" sz="4800" dirty="0"/>
              <a:t> = [];</a:t>
            </a:r>
          </a:p>
          <a:p>
            <a:r>
              <a:rPr lang="en-US" dirty="0"/>
              <a:t>    </a:t>
            </a:r>
          </a:p>
        </p:txBody>
      </p:sp>
      <p:sp>
        <p:nvSpPr>
          <p:cNvPr id="6" name="Content Placeholder 5"/>
          <p:cNvSpPr>
            <a:spLocks noGrp="1"/>
          </p:cNvSpPr>
          <p:nvPr>
            <p:ph sz="half" idx="2"/>
          </p:nvPr>
        </p:nvSpPr>
        <p:spPr>
          <a:xfrm>
            <a:off x="4648200" y="1143000"/>
            <a:ext cx="4038600" cy="4525963"/>
          </a:xfrm>
        </p:spPr>
        <p:txBody>
          <a:bodyPr>
            <a:normAutofit fontScale="25000" lnSpcReduction="20000"/>
          </a:bodyPr>
          <a:lstStyle/>
          <a:p>
            <a:r>
              <a:rPr lang="en-US" sz="5600" dirty="0"/>
              <a:t> % values of hidden layer, i.e., S(t)</a:t>
            </a:r>
          </a:p>
          <a:p>
            <a:r>
              <a:rPr lang="en-US" sz="5600" dirty="0"/>
              <a:t>    </a:t>
            </a:r>
            <a:r>
              <a:rPr lang="en-US" sz="5600" dirty="0" err="1"/>
              <a:t>hidden_layer_values</a:t>
            </a:r>
            <a:r>
              <a:rPr lang="en-US" sz="5600" dirty="0"/>
              <a:t> = [];</a:t>
            </a:r>
          </a:p>
          <a:p>
            <a:r>
              <a:rPr lang="en-US" sz="5600" dirty="0"/>
              <a:t>    </a:t>
            </a:r>
            <a:r>
              <a:rPr lang="en-US" sz="5600" dirty="0" err="1"/>
              <a:t>cell_gate_values</a:t>
            </a:r>
            <a:r>
              <a:rPr lang="en-US" sz="5600" dirty="0"/>
              <a:t>    = [];</a:t>
            </a:r>
          </a:p>
          <a:p>
            <a:r>
              <a:rPr lang="pt-BR" sz="5600" dirty="0"/>
              <a:t>    % initialize S(0) as a zero-vector</a:t>
            </a:r>
          </a:p>
          <a:p>
            <a:r>
              <a:rPr lang="en-US" sz="5600" dirty="0"/>
              <a:t>    </a:t>
            </a:r>
            <a:r>
              <a:rPr lang="en-US" sz="5600" dirty="0" err="1"/>
              <a:t>hidden_layer_values</a:t>
            </a:r>
            <a:r>
              <a:rPr lang="en-US" sz="5600" dirty="0"/>
              <a:t> = [</a:t>
            </a:r>
            <a:r>
              <a:rPr lang="en-US" sz="5600" dirty="0" err="1"/>
              <a:t>hidden_layer_values</a:t>
            </a:r>
            <a:r>
              <a:rPr lang="en-US" sz="5600" dirty="0"/>
              <a:t>; zeros(1, </a:t>
            </a:r>
            <a:r>
              <a:rPr lang="en-US" sz="5600" dirty="0" err="1"/>
              <a:t>hidden_dim</a:t>
            </a:r>
            <a:r>
              <a:rPr lang="en-US" sz="5600" dirty="0"/>
              <a:t>)];</a:t>
            </a:r>
          </a:p>
          <a:p>
            <a:r>
              <a:rPr lang="en-US" sz="5600" dirty="0"/>
              <a:t>    </a:t>
            </a:r>
            <a:r>
              <a:rPr lang="en-US" sz="5600" dirty="0" err="1"/>
              <a:t>cell_gate_values</a:t>
            </a:r>
            <a:r>
              <a:rPr lang="en-US" sz="5600" dirty="0"/>
              <a:t>    = [</a:t>
            </a:r>
            <a:r>
              <a:rPr lang="en-US" sz="5600" dirty="0" err="1"/>
              <a:t>cell_gate_values</a:t>
            </a:r>
            <a:r>
              <a:rPr lang="en-US" sz="5600" dirty="0"/>
              <a:t>; zeros(1, </a:t>
            </a:r>
            <a:r>
              <a:rPr lang="en-US" sz="5600" dirty="0" err="1"/>
              <a:t>hidden_dim</a:t>
            </a:r>
            <a:r>
              <a:rPr lang="en-US" sz="5600" dirty="0"/>
              <a:t>)];</a:t>
            </a:r>
          </a:p>
          <a:p>
            <a:r>
              <a:rPr lang="en-US" sz="5600" dirty="0"/>
              <a:t>    </a:t>
            </a:r>
          </a:p>
          <a:p>
            <a:r>
              <a:rPr lang="en-US" sz="5600" dirty="0"/>
              <a:t>    % initialize memory gate</a:t>
            </a:r>
          </a:p>
          <a:p>
            <a:r>
              <a:rPr lang="en-US" sz="5600" dirty="0"/>
              <a:t>    % hidden layer</a:t>
            </a:r>
          </a:p>
          <a:p>
            <a:r>
              <a:rPr lang="en-US" sz="5600" dirty="0"/>
              <a:t>    H = [];</a:t>
            </a:r>
          </a:p>
          <a:p>
            <a:r>
              <a:rPr lang="en-US" sz="5600" dirty="0"/>
              <a:t>    H = [H; zeros(1, </a:t>
            </a:r>
            <a:r>
              <a:rPr lang="en-US" sz="5600" dirty="0" err="1"/>
              <a:t>hidden_dim</a:t>
            </a:r>
            <a:r>
              <a:rPr lang="en-US" sz="5600" dirty="0"/>
              <a:t>)];</a:t>
            </a:r>
          </a:p>
          <a:p>
            <a:r>
              <a:rPr lang="en-US" sz="5600" dirty="0"/>
              <a:t>    % cell gate</a:t>
            </a:r>
          </a:p>
          <a:p>
            <a:r>
              <a:rPr lang="en-US" sz="5600" dirty="0"/>
              <a:t>    C = [];</a:t>
            </a:r>
          </a:p>
          <a:p>
            <a:r>
              <a:rPr lang="en-US" sz="5600" dirty="0"/>
              <a:t>    C = [C; zeros(1, </a:t>
            </a:r>
            <a:r>
              <a:rPr lang="en-US" sz="5600" dirty="0" err="1"/>
              <a:t>hidden_dim</a:t>
            </a:r>
            <a:r>
              <a:rPr lang="en-US" sz="5600" dirty="0"/>
              <a:t>)];</a:t>
            </a:r>
          </a:p>
          <a:p>
            <a:r>
              <a:rPr lang="en-US" sz="5600" dirty="0"/>
              <a:t>    % in gate</a:t>
            </a:r>
          </a:p>
          <a:p>
            <a:r>
              <a:rPr lang="en-US" sz="5600" dirty="0"/>
              <a:t>    I = [];</a:t>
            </a:r>
          </a:p>
          <a:p>
            <a:r>
              <a:rPr lang="en-US" sz="5600" dirty="0"/>
              <a:t>    % forget gate</a:t>
            </a:r>
          </a:p>
          <a:p>
            <a:r>
              <a:rPr lang="en-US" sz="5600" dirty="0"/>
              <a:t>    F = [];</a:t>
            </a:r>
          </a:p>
          <a:p>
            <a:r>
              <a:rPr lang="en-US" sz="5600" dirty="0"/>
              <a:t>    % out gate</a:t>
            </a:r>
          </a:p>
          <a:p>
            <a:r>
              <a:rPr lang="en-US" sz="5600" dirty="0"/>
              <a:t>    O = [];</a:t>
            </a:r>
          </a:p>
          <a:p>
            <a:r>
              <a:rPr lang="en-US" sz="5600" dirty="0"/>
              <a:t>    % g gate</a:t>
            </a:r>
          </a:p>
          <a:p>
            <a:r>
              <a:rPr lang="en-US" sz="5600" dirty="0"/>
              <a:t>    G = [];</a:t>
            </a:r>
          </a:p>
          <a:p>
            <a:r>
              <a:rPr lang="en-US" dirty="0"/>
              <a:t>    </a:t>
            </a:r>
          </a:p>
          <a:p>
            <a:endParaRPr lang="en-US" dirty="0"/>
          </a:p>
        </p:txBody>
      </p:sp>
      <p:sp>
        <p:nvSpPr>
          <p:cNvPr id="4" name="Footer Placeholder 3"/>
          <p:cNvSpPr>
            <a:spLocks noGrp="1"/>
          </p:cNvSpPr>
          <p:nvPr>
            <p:ph type="ftr" sz="quarter" idx="11"/>
          </p:nvPr>
        </p:nvSpPr>
        <p:spPr>
          <a:xfrm>
            <a:off x="3124200" y="6492875"/>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88</a:t>
            </a:fld>
            <a:endParaRPr lang="en-US"/>
          </a:p>
        </p:txBody>
      </p:sp>
    </p:spTree>
    <p:extLst>
      <p:ext uri="{BB962C8B-B14F-4D97-AF65-F5344CB8AC3E}">
        <p14:creationId xmlns:p14="http://schemas.microsoft.com/office/powerpoint/2010/main" val="25980378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 4: forward pass, from bit </a:t>
            </a:r>
            <a:r>
              <a:rPr lang="en-US" i="1" dirty="0" err="1"/>
              <a:t>i</a:t>
            </a:r>
            <a:r>
              <a:rPr lang="en-US" dirty="0"/>
              <a:t>=0 to 7</a:t>
            </a:r>
          </a:p>
        </p:txBody>
      </p:sp>
      <p:sp>
        <p:nvSpPr>
          <p:cNvPr id="3" name="Content Placeholder 2"/>
          <p:cNvSpPr>
            <a:spLocks noGrp="1"/>
          </p:cNvSpPr>
          <p:nvPr>
            <p:ph sz="half" idx="1"/>
          </p:nvPr>
        </p:nvSpPr>
        <p:spPr>
          <a:xfrm>
            <a:off x="228600" y="1219200"/>
            <a:ext cx="4419600" cy="5257800"/>
          </a:xfrm>
        </p:spPr>
        <p:txBody>
          <a:bodyPr>
            <a:normAutofit fontScale="25000" lnSpcReduction="20000"/>
          </a:bodyPr>
          <a:lstStyle/>
          <a:p>
            <a:r>
              <a:rPr lang="en-US" sz="4400" dirty="0"/>
              <a:t> %% part 4 , forward pass of training, for all 8-bits</a:t>
            </a:r>
          </a:p>
          <a:p>
            <a:r>
              <a:rPr lang="en-US" sz="4400" dirty="0"/>
              <a:t> % Forward pass: start to process a sequence, </a:t>
            </a:r>
          </a:p>
          <a:p>
            <a:r>
              <a:rPr lang="en-US" sz="4400" dirty="0"/>
              <a:t> % Note: the output of a LSTM cell is the </a:t>
            </a:r>
            <a:r>
              <a:rPr lang="en-US" sz="4400" dirty="0" err="1"/>
              <a:t>hidden_layer,and</a:t>
            </a:r>
            <a:r>
              <a:rPr lang="en-US" sz="4400" dirty="0"/>
              <a:t> you need % to transfer it to predicted output</a:t>
            </a:r>
          </a:p>
          <a:p>
            <a:r>
              <a:rPr lang="en-US" sz="4400" dirty="0"/>
              <a:t>    for position = 0:binary_dim-1 %from bit 0 to highest bit</a:t>
            </a:r>
          </a:p>
          <a:p>
            <a:r>
              <a:rPr lang="en-US" sz="4400" dirty="0"/>
              <a:t>        % X ------&gt; input, size: 1 x </a:t>
            </a:r>
            <a:r>
              <a:rPr lang="en-US" sz="4400" dirty="0" err="1"/>
              <a:t>input_dim</a:t>
            </a:r>
            <a:endParaRPr lang="en-US" sz="4400" dirty="0"/>
          </a:p>
          <a:p>
            <a:r>
              <a:rPr lang="en-US" sz="4400" dirty="0"/>
              <a:t>        X = [a(</a:t>
            </a:r>
            <a:r>
              <a:rPr lang="en-US" sz="4400" dirty="0" err="1"/>
              <a:t>binary_dim</a:t>
            </a:r>
            <a:r>
              <a:rPr lang="en-US" sz="4400" dirty="0"/>
              <a:t> - position)-'0' b(</a:t>
            </a:r>
            <a:r>
              <a:rPr lang="en-US" sz="4400" dirty="0" err="1"/>
              <a:t>binary_dim</a:t>
            </a:r>
            <a:r>
              <a:rPr lang="en-US" sz="4400" dirty="0"/>
              <a:t> - position)-'0'];</a:t>
            </a:r>
          </a:p>
          <a:p>
            <a:r>
              <a:rPr lang="en-US" sz="4400" dirty="0"/>
              <a:t>        </a:t>
            </a:r>
          </a:p>
          <a:p>
            <a:r>
              <a:rPr lang="en-US" sz="4400" dirty="0"/>
              <a:t>        % y ------&gt; label, size: 1 x </a:t>
            </a:r>
            <a:r>
              <a:rPr lang="en-US" sz="4400" dirty="0" err="1"/>
              <a:t>output_dim</a:t>
            </a:r>
            <a:endParaRPr lang="en-US" sz="4400" dirty="0"/>
          </a:p>
          <a:p>
            <a:r>
              <a:rPr lang="en-US" sz="4400" dirty="0"/>
              <a:t>        y = [c(</a:t>
            </a:r>
            <a:r>
              <a:rPr lang="en-US" sz="4400" dirty="0" err="1"/>
              <a:t>binary_dim</a:t>
            </a:r>
            <a:r>
              <a:rPr lang="en-US" sz="4400" dirty="0"/>
              <a:t> - position)-'0']';</a:t>
            </a:r>
          </a:p>
          <a:p>
            <a:r>
              <a:rPr lang="en-US" sz="4400" dirty="0"/>
              <a:t>        </a:t>
            </a:r>
          </a:p>
          <a:p>
            <a:r>
              <a:rPr lang="en-US" sz="4400" dirty="0"/>
              <a:t>        % use equations (1)-(7) in a forward pass. </a:t>
            </a:r>
          </a:p>
          <a:p>
            <a:r>
              <a:rPr lang="en-US" sz="4400" dirty="0"/>
              <a:t>        </a:t>
            </a:r>
            <a:r>
              <a:rPr lang="en-US" sz="4400" dirty="0" err="1"/>
              <a:t>in_gate</a:t>
            </a:r>
            <a:r>
              <a:rPr lang="en-US" sz="4400" dirty="0"/>
              <a:t>     = sigmoid(X * </a:t>
            </a:r>
            <a:r>
              <a:rPr lang="en-US" sz="4400" dirty="0" err="1"/>
              <a:t>X_i</a:t>
            </a:r>
            <a:r>
              <a:rPr lang="en-US" sz="4400" dirty="0"/>
              <a:t> + H(end, :) * </a:t>
            </a:r>
            <a:r>
              <a:rPr lang="en-US" sz="4400" dirty="0" err="1"/>
              <a:t>H_i</a:t>
            </a:r>
            <a:r>
              <a:rPr lang="en-US" sz="4400" dirty="0"/>
              <a:t> + bi);  %   eq. (1)</a:t>
            </a:r>
          </a:p>
          <a:p>
            <a:r>
              <a:rPr lang="da-DK" sz="4400" dirty="0"/>
              <a:t>        forget_gate = sigmoid(X * X_f + H(end, :) * H_f + bf);  %   eq. (2)</a:t>
            </a:r>
          </a:p>
          <a:p>
            <a:r>
              <a:rPr lang="pt-BR" sz="4400" dirty="0"/>
              <a:t>        out_gate    = sigmoid(X * X_o + H(end, :) * H_o + bo);  %   eq. (3)</a:t>
            </a:r>
          </a:p>
          <a:p>
            <a:r>
              <a:rPr lang="pt-BR" sz="4400" dirty="0"/>
              <a:t>        g_gate      = tan_h(X * X_g + H(end, :) * H_g + bg);    %   eq. (4)</a:t>
            </a:r>
          </a:p>
          <a:p>
            <a:r>
              <a:rPr lang="en-US" sz="4400" dirty="0"/>
              <a:t>        </a:t>
            </a:r>
            <a:r>
              <a:rPr lang="en-US" sz="4400" dirty="0" err="1"/>
              <a:t>C_t</a:t>
            </a:r>
            <a:r>
              <a:rPr lang="en-US" sz="4400" dirty="0"/>
              <a:t>         = C(end, :) .* </a:t>
            </a:r>
            <a:r>
              <a:rPr lang="en-US" sz="4400" dirty="0" err="1"/>
              <a:t>forget_gate</a:t>
            </a:r>
            <a:r>
              <a:rPr lang="en-US" sz="4400" dirty="0"/>
              <a:t> + </a:t>
            </a:r>
            <a:r>
              <a:rPr lang="en-US" sz="4400" dirty="0" err="1"/>
              <a:t>g_gate</a:t>
            </a:r>
            <a:r>
              <a:rPr lang="en-US" sz="4400" dirty="0"/>
              <a:t> .* </a:t>
            </a:r>
            <a:r>
              <a:rPr lang="en-US" sz="4400" dirty="0" err="1"/>
              <a:t>in_gate</a:t>
            </a:r>
            <a:r>
              <a:rPr lang="en-US" sz="4400" dirty="0"/>
              <a:t>;% eq.(5)</a:t>
            </a:r>
          </a:p>
          <a:p>
            <a:r>
              <a:rPr lang="en-US" sz="4400" dirty="0"/>
              <a:t>        </a:t>
            </a:r>
            <a:r>
              <a:rPr lang="en-US" sz="4400" dirty="0" err="1"/>
              <a:t>H_t</a:t>
            </a:r>
            <a:r>
              <a:rPr lang="en-US" sz="4400" dirty="0"/>
              <a:t>         = </a:t>
            </a:r>
            <a:r>
              <a:rPr lang="en-US" sz="4400" dirty="0" err="1"/>
              <a:t>tan_h</a:t>
            </a:r>
            <a:r>
              <a:rPr lang="en-US" sz="4400" dirty="0"/>
              <a:t>(</a:t>
            </a:r>
            <a:r>
              <a:rPr lang="en-US" sz="4400" dirty="0" err="1"/>
              <a:t>C_t</a:t>
            </a:r>
            <a:r>
              <a:rPr lang="en-US" sz="4400" dirty="0"/>
              <a:t>) .* </a:t>
            </a:r>
            <a:r>
              <a:rPr lang="en-US" sz="4400" dirty="0" err="1"/>
              <a:t>out_gate</a:t>
            </a:r>
            <a:r>
              <a:rPr lang="en-US" sz="4400" dirty="0"/>
              <a:t>;                      % eq.(6)</a:t>
            </a:r>
          </a:p>
          <a:p>
            <a:r>
              <a:rPr lang="en-US" sz="4400" dirty="0"/>
              <a:t>        </a:t>
            </a:r>
          </a:p>
          <a:p>
            <a:r>
              <a:rPr lang="en-US" sz="4400" dirty="0"/>
              <a:t>        % store these memory gates</a:t>
            </a:r>
          </a:p>
          <a:p>
            <a:r>
              <a:rPr lang="en-US" sz="4400" dirty="0"/>
              <a:t>        I = [I; </a:t>
            </a:r>
            <a:r>
              <a:rPr lang="en-US" sz="4400" dirty="0" err="1"/>
              <a:t>in_gate</a:t>
            </a:r>
            <a:r>
              <a:rPr lang="en-US" sz="4400" dirty="0"/>
              <a:t>];</a:t>
            </a:r>
          </a:p>
          <a:p>
            <a:r>
              <a:rPr lang="en-US" sz="4400" dirty="0"/>
              <a:t>        F = [F; </a:t>
            </a:r>
            <a:r>
              <a:rPr lang="en-US" sz="4400" dirty="0" err="1"/>
              <a:t>forget_gate</a:t>
            </a:r>
            <a:r>
              <a:rPr lang="en-US" sz="4400" dirty="0"/>
              <a:t>];</a:t>
            </a:r>
          </a:p>
          <a:p>
            <a:r>
              <a:rPr lang="en-US" sz="4400" dirty="0"/>
              <a:t>        O = [O; </a:t>
            </a:r>
            <a:r>
              <a:rPr lang="en-US" sz="4400" dirty="0" err="1"/>
              <a:t>out_gate</a:t>
            </a:r>
            <a:r>
              <a:rPr lang="en-US" sz="4400" dirty="0"/>
              <a:t>];</a:t>
            </a:r>
          </a:p>
          <a:p>
            <a:r>
              <a:rPr lang="en-US" sz="4400" dirty="0"/>
              <a:t>        G = [G; </a:t>
            </a:r>
            <a:r>
              <a:rPr lang="en-US" sz="4400" dirty="0" err="1"/>
              <a:t>g_gate</a:t>
            </a:r>
            <a:r>
              <a:rPr lang="en-US" sz="4400" dirty="0"/>
              <a:t>];</a:t>
            </a:r>
          </a:p>
          <a:p>
            <a:r>
              <a:rPr lang="en-US" sz="4400" dirty="0"/>
              <a:t>        C = [C; </a:t>
            </a:r>
            <a:r>
              <a:rPr lang="en-US" sz="4400" dirty="0" err="1"/>
              <a:t>C_t</a:t>
            </a:r>
            <a:r>
              <a:rPr lang="en-US" sz="4400" dirty="0"/>
              <a:t>];</a:t>
            </a:r>
          </a:p>
          <a:p>
            <a:r>
              <a:rPr lang="en-US" sz="4400" dirty="0"/>
              <a:t>        H = [H; </a:t>
            </a:r>
            <a:r>
              <a:rPr lang="en-US" sz="4400" dirty="0" err="1"/>
              <a:t>H_t</a:t>
            </a:r>
            <a:r>
              <a:rPr lang="en-US" sz="4400" dirty="0"/>
              <a:t>];</a:t>
            </a:r>
          </a:p>
          <a:p>
            <a:r>
              <a:rPr lang="en-US" dirty="0"/>
              <a:t>        </a:t>
            </a:r>
          </a:p>
        </p:txBody>
      </p:sp>
      <p:sp>
        <p:nvSpPr>
          <p:cNvPr id="4" name="Content Placeholder 3"/>
          <p:cNvSpPr>
            <a:spLocks noGrp="1"/>
          </p:cNvSpPr>
          <p:nvPr>
            <p:ph sz="half" idx="2"/>
          </p:nvPr>
        </p:nvSpPr>
        <p:spPr>
          <a:xfrm>
            <a:off x="4648200" y="1219200"/>
            <a:ext cx="4419600" cy="4525963"/>
          </a:xfrm>
        </p:spPr>
        <p:txBody>
          <a:bodyPr>
            <a:normAutofit fontScale="25000" lnSpcReduction="20000"/>
          </a:bodyPr>
          <a:lstStyle/>
          <a:p>
            <a:r>
              <a:rPr lang="en-US" dirty="0"/>
              <a:t> </a:t>
            </a:r>
            <a:r>
              <a:rPr lang="en-US" sz="4400" dirty="0"/>
              <a:t>% compute predict output</a:t>
            </a:r>
          </a:p>
          <a:p>
            <a:r>
              <a:rPr lang="en-US" sz="4400" dirty="0"/>
              <a:t>   </a:t>
            </a:r>
            <a:r>
              <a:rPr lang="en-US" sz="4400" dirty="0" err="1"/>
              <a:t>pred_out</a:t>
            </a:r>
            <a:r>
              <a:rPr lang="en-US" sz="4400" dirty="0"/>
              <a:t> = sigmoid(</a:t>
            </a:r>
            <a:r>
              <a:rPr lang="en-US" sz="4400" dirty="0" err="1"/>
              <a:t>H_t</a:t>
            </a:r>
            <a:r>
              <a:rPr lang="en-US" sz="4400" dirty="0"/>
              <a:t> * </a:t>
            </a:r>
            <a:r>
              <a:rPr lang="en-US" sz="4400" dirty="0" err="1"/>
              <a:t>out_para</a:t>
            </a:r>
            <a:r>
              <a:rPr lang="en-US" sz="4400" dirty="0"/>
              <a:t>);</a:t>
            </a:r>
          </a:p>
          <a:p>
            <a:r>
              <a:rPr lang="en-US" sz="4400" dirty="0"/>
              <a:t>        </a:t>
            </a:r>
          </a:p>
          <a:p>
            <a:r>
              <a:rPr lang="en-US" sz="4400" dirty="0"/>
              <a:t>   % compute error in output layer</a:t>
            </a:r>
          </a:p>
          <a:p>
            <a:r>
              <a:rPr lang="en-US" sz="4400" dirty="0"/>
              <a:t>   </a:t>
            </a:r>
            <a:r>
              <a:rPr lang="en-US" sz="4400" dirty="0" err="1"/>
              <a:t>output_error</a:t>
            </a:r>
            <a:r>
              <a:rPr lang="en-US" sz="4400" dirty="0"/>
              <a:t> = y - </a:t>
            </a:r>
            <a:r>
              <a:rPr lang="en-US" sz="4400" dirty="0" err="1"/>
              <a:t>pred_out</a:t>
            </a:r>
            <a:r>
              <a:rPr lang="en-US" sz="4400" dirty="0"/>
              <a:t>;</a:t>
            </a:r>
          </a:p>
          <a:p>
            <a:r>
              <a:rPr lang="en-US" sz="4400" dirty="0"/>
              <a:t>        </a:t>
            </a:r>
          </a:p>
          <a:p>
            <a:r>
              <a:rPr lang="en-US" sz="4400" dirty="0"/>
              <a:t>   % compute difference in output layer using derivative</a:t>
            </a:r>
          </a:p>
          <a:p>
            <a:r>
              <a:rPr lang="en-US" sz="4400" dirty="0"/>
              <a:t>   </a:t>
            </a:r>
            <a:r>
              <a:rPr lang="en-US" sz="4400" dirty="0" err="1"/>
              <a:t>output_deltas</a:t>
            </a:r>
            <a:r>
              <a:rPr lang="en-US" sz="4400" dirty="0"/>
              <a:t> = [</a:t>
            </a:r>
            <a:r>
              <a:rPr lang="en-US" sz="4400" dirty="0" err="1"/>
              <a:t>output_deltas</a:t>
            </a:r>
            <a:r>
              <a:rPr lang="en-US" sz="4400" dirty="0"/>
              <a:t>; </a:t>
            </a:r>
            <a:r>
              <a:rPr lang="en-US" sz="4400" dirty="0" err="1"/>
              <a:t>output_error</a:t>
            </a:r>
            <a:r>
              <a:rPr lang="en-US" sz="4400" dirty="0"/>
              <a:t>];    </a:t>
            </a:r>
          </a:p>
          <a:p>
            <a:r>
              <a:rPr lang="en-US" sz="4400" dirty="0"/>
              <a:t>  </a:t>
            </a:r>
          </a:p>
          <a:p>
            <a:r>
              <a:rPr lang="en-US" sz="4400" dirty="0"/>
              <a:t>    %*</a:t>
            </a:r>
            <a:r>
              <a:rPr lang="en-US" sz="4400" dirty="0" err="1"/>
              <a:t>sigmoid_output_to_derivative</a:t>
            </a:r>
            <a:r>
              <a:rPr lang="en-US" sz="4400" dirty="0"/>
              <a:t>(</a:t>
            </a:r>
            <a:r>
              <a:rPr lang="en-US" sz="4400" dirty="0" err="1"/>
              <a:t>pred_out</a:t>
            </a:r>
            <a:r>
              <a:rPr lang="en-US" sz="4400" dirty="0"/>
              <a:t>)];</a:t>
            </a:r>
          </a:p>
          <a:p>
            <a:r>
              <a:rPr lang="en-US" sz="4400" dirty="0"/>
              <a:t>    %  </a:t>
            </a:r>
            <a:r>
              <a:rPr lang="en-US" sz="4400" dirty="0" err="1"/>
              <a:t>output_deltas</a:t>
            </a:r>
            <a:r>
              <a:rPr lang="en-US" sz="4400" dirty="0"/>
              <a:t> = [</a:t>
            </a:r>
            <a:r>
              <a:rPr lang="en-US" sz="4400" dirty="0" err="1"/>
              <a:t>output_deltas</a:t>
            </a:r>
            <a:r>
              <a:rPr lang="en-US" sz="4400" dirty="0"/>
              <a:t>; </a:t>
            </a:r>
            <a:r>
              <a:rPr lang="en-US" sz="4400" dirty="0" err="1"/>
              <a:t>output_error</a:t>
            </a:r>
            <a:r>
              <a:rPr lang="en-US" sz="4400" dirty="0"/>
              <a:t>*(</a:t>
            </a:r>
            <a:r>
              <a:rPr lang="en-US" sz="4400" dirty="0" err="1"/>
              <a:t>pred_out</a:t>
            </a:r>
            <a:r>
              <a:rPr lang="en-US" sz="4400" dirty="0"/>
              <a:t>)];</a:t>
            </a:r>
          </a:p>
          <a:p>
            <a:r>
              <a:rPr lang="en-US" sz="4400" dirty="0"/>
              <a:t>    % compute total error</a:t>
            </a:r>
          </a:p>
          <a:p>
            <a:r>
              <a:rPr lang="en-US" sz="4400" dirty="0"/>
              <a:t>    % note that if the size of </a:t>
            </a:r>
            <a:r>
              <a:rPr lang="en-US" sz="4400" dirty="0" err="1"/>
              <a:t>pred_out</a:t>
            </a:r>
            <a:r>
              <a:rPr lang="en-US" sz="4400" dirty="0"/>
              <a:t> or target is 1 x n or m x n,</a:t>
            </a:r>
          </a:p>
          <a:p>
            <a:r>
              <a:rPr lang="en-US" sz="4400" dirty="0"/>
              <a:t>    % you should use other approach to compute error. here the </a:t>
            </a:r>
            <a:r>
              <a:rPr lang="en-US" sz="4400" dirty="0" err="1"/>
              <a:t>diension</a:t>
            </a:r>
            <a:r>
              <a:rPr lang="en-US" sz="4400" dirty="0"/>
              <a:t> of </a:t>
            </a:r>
            <a:r>
              <a:rPr lang="en-US" sz="4400" dirty="0" err="1"/>
              <a:t>pred_out</a:t>
            </a:r>
            <a:r>
              <a:rPr lang="en-US" sz="4400" dirty="0"/>
              <a:t> is 1 x 1</a:t>
            </a:r>
          </a:p>
          <a:p>
            <a:r>
              <a:rPr lang="en-US" sz="4400" dirty="0"/>
              <a:t>        </a:t>
            </a:r>
            <a:r>
              <a:rPr lang="en-US" sz="4400" dirty="0" err="1"/>
              <a:t>overallError</a:t>
            </a:r>
            <a:r>
              <a:rPr lang="en-US" sz="4400" dirty="0"/>
              <a:t> = </a:t>
            </a:r>
            <a:r>
              <a:rPr lang="en-US" sz="4400" dirty="0" err="1"/>
              <a:t>overallError</a:t>
            </a:r>
            <a:r>
              <a:rPr lang="en-US" sz="4400" dirty="0"/>
              <a:t> + abs(</a:t>
            </a:r>
            <a:r>
              <a:rPr lang="en-US" sz="4400" dirty="0" err="1"/>
              <a:t>output_error</a:t>
            </a:r>
            <a:r>
              <a:rPr lang="en-US" sz="4400" dirty="0"/>
              <a:t>(1));</a:t>
            </a:r>
          </a:p>
          <a:p>
            <a:r>
              <a:rPr lang="en-US" sz="4400" dirty="0"/>
              <a:t>        </a:t>
            </a:r>
          </a:p>
          <a:p>
            <a:r>
              <a:rPr lang="en-US" sz="4400" dirty="0"/>
              <a:t>        % decode estimate so we can print it out</a:t>
            </a:r>
          </a:p>
          <a:p>
            <a:r>
              <a:rPr lang="en-US" sz="4400" dirty="0"/>
              <a:t>        d(</a:t>
            </a:r>
            <a:r>
              <a:rPr lang="en-US" sz="4400" dirty="0" err="1"/>
              <a:t>binary_dim</a:t>
            </a:r>
            <a:r>
              <a:rPr lang="en-US" sz="4400" dirty="0"/>
              <a:t> - position) = round(</a:t>
            </a:r>
            <a:r>
              <a:rPr lang="en-US" sz="4400" dirty="0" err="1"/>
              <a:t>pred_out</a:t>
            </a:r>
            <a:r>
              <a:rPr lang="en-US" sz="4400" dirty="0"/>
              <a:t>);</a:t>
            </a:r>
          </a:p>
          <a:p>
            <a:r>
              <a:rPr lang="en-US" sz="4400" dirty="0"/>
              <a:t>    end</a:t>
            </a:r>
          </a:p>
          <a:p>
            <a:r>
              <a:rPr lang="en-US" sz="4400" dirty="0"/>
              <a:t>    </a:t>
            </a:r>
          </a:p>
          <a:p>
            <a:r>
              <a:rPr lang="en-US" sz="4400" dirty="0"/>
              <a:t>    % from the last LSTM cell, you need a initial hidden layer difference</a:t>
            </a:r>
          </a:p>
          <a:p>
            <a:r>
              <a:rPr lang="en-US" sz="4400" dirty="0"/>
              <a:t>    </a:t>
            </a:r>
            <a:r>
              <a:rPr lang="en-US" sz="4400" dirty="0" err="1"/>
              <a:t>future_H_diff</a:t>
            </a:r>
            <a:r>
              <a:rPr lang="en-US" sz="4400" dirty="0"/>
              <a:t> = zeros(1, </a:t>
            </a:r>
            <a:r>
              <a:rPr lang="en-US" sz="4400" dirty="0" err="1"/>
              <a:t>hidden_dim</a:t>
            </a:r>
            <a:r>
              <a:rPr lang="en-US" sz="4400" dirty="0"/>
              <a:t>);</a:t>
            </a:r>
          </a:p>
          <a:p>
            <a:endParaRPr lang="en-US" sz="4400" dirty="0"/>
          </a:p>
        </p:txBody>
      </p:sp>
      <p:sp>
        <p:nvSpPr>
          <p:cNvPr id="5" name="Footer Placeholder 4"/>
          <p:cNvSpPr>
            <a:spLocks noGrp="1"/>
          </p:cNvSpPr>
          <p:nvPr>
            <p:ph type="ftr" sz="quarter" idx="11"/>
          </p:nvPr>
        </p:nvSpPr>
        <p:spPr/>
        <p:txBody>
          <a:bodyPr/>
          <a:lstStyle/>
          <a:p>
            <a:r>
              <a:rPr lang="en-US"/>
              <a:t>RNN &amp; LSTM v2.a</a:t>
            </a:r>
          </a:p>
        </p:txBody>
      </p:sp>
      <p:sp>
        <p:nvSpPr>
          <p:cNvPr id="6" name="Slide Number Placeholder 5"/>
          <p:cNvSpPr>
            <a:spLocks noGrp="1"/>
          </p:cNvSpPr>
          <p:nvPr>
            <p:ph type="sldNum" sz="quarter" idx="12"/>
          </p:nvPr>
        </p:nvSpPr>
        <p:spPr/>
        <p:txBody>
          <a:bodyPr/>
          <a:lstStyle/>
          <a:p>
            <a:fld id="{7C12A529-2220-4038-9210-A21DB7BAEFCE}" type="slidenum">
              <a:rPr lang="en-US" smtClean="0"/>
              <a:t>89</a:t>
            </a:fld>
            <a:endParaRPr lang="en-US"/>
          </a:p>
        </p:txBody>
      </p:sp>
    </p:spTree>
    <p:extLst>
      <p:ext uri="{BB962C8B-B14F-4D97-AF65-F5344CB8AC3E}">
        <p14:creationId xmlns:p14="http://schemas.microsoft.com/office/powerpoint/2010/main" val="207782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A simple RNN (recurrent Neural network) for weather (sequence) prediction </a:t>
            </a:r>
            <a:r>
              <a:rPr lang="en-US" sz="2800" dirty="0">
                <a:sym typeface="Wingdings" panose="05000000000000000000" pitchFamily="2" charset="2"/>
              </a:rPr>
              <a:t>(type4: many-to-many) </a:t>
            </a:r>
            <a:br>
              <a:rPr lang="en-US" sz="2800" dirty="0"/>
            </a:br>
            <a:endParaRPr lang="en-US" sz="2800" dirty="0"/>
          </a:p>
        </p:txBody>
      </p:sp>
      <p:sp>
        <p:nvSpPr>
          <p:cNvPr id="3" name="Content Placeholder 2"/>
          <p:cNvSpPr>
            <a:spLocks noGrp="1"/>
          </p:cNvSpPr>
          <p:nvPr>
            <p:ph idx="1"/>
          </p:nvPr>
        </p:nvSpPr>
        <p:spPr>
          <a:xfrm>
            <a:off x="457200" y="1281113"/>
            <a:ext cx="5843588" cy="5440362"/>
          </a:xfrm>
        </p:spPr>
        <p:txBody>
          <a:bodyPr>
            <a:normAutofit fontScale="85000" lnSpcReduction="10000"/>
          </a:bodyPr>
          <a:lstStyle/>
          <a:p>
            <a:r>
              <a:rPr lang="en-US" sz="2800" dirty="0">
                <a:solidFill>
                  <a:srgbClr val="FF0000"/>
                </a:solidFill>
              </a:rPr>
              <a:t>S</a:t>
            </a:r>
            <a:r>
              <a:rPr lang="en-US" sz="2800" dirty="0"/>
              <a:t>=Sunny; </a:t>
            </a:r>
            <a:r>
              <a:rPr lang="en-US" sz="2800" dirty="0">
                <a:solidFill>
                  <a:srgbClr val="FF0000"/>
                </a:solidFill>
              </a:rPr>
              <a:t>C</a:t>
            </a:r>
            <a:r>
              <a:rPr lang="en-US" sz="2800" dirty="0"/>
              <a:t>=Cloudy; </a:t>
            </a:r>
            <a:r>
              <a:rPr lang="en-US" sz="2800" dirty="0">
                <a:solidFill>
                  <a:srgbClr val="FF0000"/>
                </a:solidFill>
              </a:rPr>
              <a:t>R</a:t>
            </a:r>
            <a:r>
              <a:rPr lang="en-US" sz="2800" dirty="0"/>
              <a:t>=Rainy; </a:t>
            </a:r>
            <a:r>
              <a:rPr lang="en-US" sz="2800" dirty="0">
                <a:solidFill>
                  <a:srgbClr val="FF0000"/>
                </a:solidFill>
              </a:rPr>
              <a:t>T</a:t>
            </a:r>
            <a:r>
              <a:rPr lang="en-US" sz="2800" dirty="0"/>
              <a:t>=Thundery (weather in a day) </a:t>
            </a:r>
          </a:p>
          <a:p>
            <a:r>
              <a:rPr lang="en-US" sz="2800" dirty="0"/>
              <a:t>First: define the characters. The dictionary has 4 types, </a:t>
            </a:r>
            <a:r>
              <a:rPr lang="en-US" sz="2800" dirty="0">
                <a:hlinkClick r:id="rId2"/>
              </a:rPr>
              <a:t>one-hot representation</a:t>
            </a:r>
            <a:endParaRPr lang="en-US" sz="2800" dirty="0"/>
          </a:p>
          <a:p>
            <a:r>
              <a:rPr lang="en-US" sz="2800" dirty="0">
                <a:sym typeface="Wingdings" panose="05000000000000000000" pitchFamily="2" charset="2"/>
              </a:rPr>
              <a:t>X=Use 4-bit code (one hot) to represent the weather, it means </a:t>
            </a:r>
          </a:p>
          <a:p>
            <a:pPr lvl="1"/>
            <a:r>
              <a:rPr lang="en-US" sz="2400" dirty="0">
                <a:sym typeface="Wingdings" panose="05000000000000000000" pitchFamily="2" charset="2"/>
              </a:rPr>
              <a:t>at any time, only one output is 1, </a:t>
            </a:r>
            <a:r>
              <a:rPr lang="en-US" sz="2400" dirty="0"/>
              <a:t>others are 0.</a:t>
            </a:r>
          </a:p>
          <a:p>
            <a:pPr lvl="1"/>
            <a:r>
              <a:rPr lang="en-US" sz="2400" dirty="0"/>
              <a:t>X</a:t>
            </a:r>
            <a:r>
              <a:rPr lang="en-US" sz="2400" baseline="-25000" dirty="0"/>
              <a:t> t</a:t>
            </a:r>
            <a:r>
              <a:rPr lang="en-US" sz="2400" dirty="0"/>
              <a:t> can be one of those {X1,X2,X3,X4}</a:t>
            </a:r>
            <a:r>
              <a:rPr lang="en-US" sz="2400" baseline="-25000" dirty="0"/>
              <a:t>t</a:t>
            </a:r>
          </a:p>
          <a:p>
            <a:pPr lvl="1"/>
            <a:r>
              <a:rPr lang="en-US" sz="2400" dirty="0"/>
              <a:t>E.g. when the input X=X1=“1000”, it is sunny</a:t>
            </a:r>
          </a:p>
          <a:p>
            <a:r>
              <a:rPr lang="en-US" sz="2800" dirty="0"/>
              <a:t>Assume the training input sequence is S,C,R,T,S,C,R,T….etc. After training, predict the weather tomorrow.</a:t>
            </a:r>
          </a:p>
          <a:p>
            <a:r>
              <a:rPr lang="en-US" sz="2800" dirty="0">
                <a:sym typeface="Wingdings" panose="05000000000000000000" pitchFamily="2" charset="2"/>
              </a:rPr>
              <a:t>This mechanism (type4: many-to-many) can be extended to many applications such as machine translation</a:t>
            </a:r>
          </a:p>
        </p:txBody>
      </p:sp>
      <p:sp>
        <p:nvSpPr>
          <p:cNvPr id="4" name="Footer Placeholder 3"/>
          <p:cNvSpPr>
            <a:spLocks noGrp="1"/>
          </p:cNvSpPr>
          <p:nvPr>
            <p:ph type="ftr" sz="quarter" idx="11"/>
          </p:nvPr>
        </p:nvSpPr>
        <p:spPr>
          <a:xfrm>
            <a:off x="3886200" y="6423025"/>
            <a:ext cx="2895600" cy="365125"/>
          </a:xfrm>
        </p:spPr>
        <p:txBody>
          <a:bodyPr/>
          <a:lstStyle/>
          <a:p>
            <a:r>
              <a:rPr lang="en-US"/>
              <a:t>RNN &amp; LSTM v2.a</a:t>
            </a:r>
            <a:endParaRPr lang="en-US" dirty="0"/>
          </a:p>
        </p:txBody>
      </p:sp>
      <p:sp>
        <p:nvSpPr>
          <p:cNvPr id="5" name="Slide Number Placeholder 4"/>
          <p:cNvSpPr>
            <a:spLocks noGrp="1"/>
          </p:cNvSpPr>
          <p:nvPr>
            <p:ph type="sldNum" sz="quarter" idx="12"/>
          </p:nvPr>
        </p:nvSpPr>
        <p:spPr/>
        <p:txBody>
          <a:bodyPr/>
          <a:lstStyle/>
          <a:p>
            <a:fld id="{7C12A529-2220-4038-9210-A21DB7BAEFCE}" type="slidenum">
              <a:rPr lang="en-US" smtClean="0"/>
              <a:t>9</a:t>
            </a:fld>
            <a:endParaRPr lang="en-US" dirty="0"/>
          </a:p>
        </p:txBody>
      </p:sp>
      <p:graphicFrame>
        <p:nvGraphicFramePr>
          <p:cNvPr id="6" name="Table 5"/>
          <p:cNvGraphicFramePr>
            <a:graphicFrameLocks noGrp="1"/>
          </p:cNvGraphicFramePr>
          <p:nvPr/>
        </p:nvGraphicFramePr>
        <p:xfrm>
          <a:off x="6196012" y="2438400"/>
          <a:ext cx="2747962" cy="2488140"/>
        </p:xfrm>
        <a:graphic>
          <a:graphicData uri="http://schemas.openxmlformats.org/drawingml/2006/table">
            <a:tbl>
              <a:tblPr firstRow="1" bandRow="1">
                <a:tableStyleId>{5C22544A-7EE6-4342-B048-85BDC9FD1C3A}</a:tableStyleId>
              </a:tblPr>
              <a:tblGrid>
                <a:gridCol w="1149148">
                  <a:extLst>
                    <a:ext uri="{9D8B030D-6E8A-4147-A177-3AD203B41FA5}">
                      <a16:colId xmlns:a16="http://schemas.microsoft.com/office/drawing/2014/main" val="20000"/>
                    </a:ext>
                  </a:extLst>
                </a:gridCol>
                <a:gridCol w="422071">
                  <a:extLst>
                    <a:ext uri="{9D8B030D-6E8A-4147-A177-3AD203B41FA5}">
                      <a16:colId xmlns:a16="http://schemas.microsoft.com/office/drawing/2014/main" val="20001"/>
                    </a:ext>
                  </a:extLst>
                </a:gridCol>
                <a:gridCol w="374418">
                  <a:extLst>
                    <a:ext uri="{9D8B030D-6E8A-4147-A177-3AD203B41FA5}">
                      <a16:colId xmlns:a16="http://schemas.microsoft.com/office/drawing/2014/main" val="20002"/>
                    </a:ext>
                  </a:extLst>
                </a:gridCol>
                <a:gridCol w="374418">
                  <a:extLst>
                    <a:ext uri="{9D8B030D-6E8A-4147-A177-3AD203B41FA5}">
                      <a16:colId xmlns:a16="http://schemas.microsoft.com/office/drawing/2014/main" val="20003"/>
                    </a:ext>
                  </a:extLst>
                </a:gridCol>
                <a:gridCol w="427907">
                  <a:extLst>
                    <a:ext uri="{9D8B030D-6E8A-4147-A177-3AD203B41FA5}">
                      <a16:colId xmlns:a16="http://schemas.microsoft.com/office/drawing/2014/main" val="20004"/>
                    </a:ext>
                  </a:extLst>
                </a:gridCol>
              </a:tblGrid>
              <a:tr h="775604">
                <a:tc>
                  <a:txBody>
                    <a:bodyPr/>
                    <a:lstStyle/>
                    <a:p>
                      <a:r>
                        <a:rPr lang="en-US" dirty="0">
                          <a:solidFill>
                            <a:schemeClr val="tx1"/>
                          </a:solidFill>
                        </a:rPr>
                        <a:t>One hot Encoding (X)</a:t>
                      </a:r>
                    </a:p>
                  </a:txBody>
                  <a:tcPr>
                    <a:solidFill>
                      <a:schemeClr val="tx2">
                        <a:lumMod val="20000"/>
                        <a:lumOff val="80000"/>
                      </a:schemeClr>
                    </a:solidFill>
                  </a:tcPr>
                </a:tc>
                <a:tc>
                  <a:txBody>
                    <a:bodyPr/>
                    <a:lstStyle/>
                    <a:p>
                      <a:r>
                        <a:rPr lang="en-US" dirty="0">
                          <a:solidFill>
                            <a:srgbClr val="FF0000"/>
                          </a:solidFill>
                        </a:rPr>
                        <a:t>S</a:t>
                      </a:r>
                    </a:p>
                  </a:txBody>
                  <a:tcPr/>
                </a:tc>
                <a:tc>
                  <a:txBody>
                    <a:bodyPr/>
                    <a:lstStyle/>
                    <a:p>
                      <a:r>
                        <a:rPr lang="en-US" dirty="0">
                          <a:solidFill>
                            <a:srgbClr val="FF0000"/>
                          </a:solidFill>
                        </a:rPr>
                        <a:t>C</a:t>
                      </a:r>
                    </a:p>
                  </a:txBody>
                  <a:tcPr/>
                </a:tc>
                <a:tc>
                  <a:txBody>
                    <a:bodyPr/>
                    <a:lstStyle/>
                    <a:p>
                      <a:r>
                        <a:rPr lang="en-US" dirty="0">
                          <a:solidFill>
                            <a:srgbClr val="FF0000"/>
                          </a:solidFill>
                        </a:rPr>
                        <a:t>R</a:t>
                      </a:r>
                    </a:p>
                  </a:txBody>
                  <a:tcPr/>
                </a:tc>
                <a:tc>
                  <a:txBody>
                    <a:bodyPr/>
                    <a:lstStyle/>
                    <a:p>
                      <a:r>
                        <a:rPr lang="en-US" dirty="0">
                          <a:solidFill>
                            <a:srgbClr val="FF0000"/>
                          </a:solidFill>
                        </a:rPr>
                        <a:t>T</a:t>
                      </a:r>
                    </a:p>
                  </a:txBody>
                  <a:tcPr/>
                </a:tc>
                <a:extLst>
                  <a:ext uri="{0D108BD9-81ED-4DB2-BD59-A6C34878D82A}">
                    <a16:rowId xmlns:a16="http://schemas.microsoft.com/office/drawing/2014/main" val="10000"/>
                  </a:ext>
                </a:extLst>
              </a:tr>
              <a:tr h="393435">
                <a:tc>
                  <a:txBody>
                    <a:bodyPr/>
                    <a:lstStyle/>
                    <a:p>
                      <a:r>
                        <a:rPr lang="en-US" dirty="0"/>
                        <a:t>X1</a:t>
                      </a:r>
                    </a:p>
                  </a:txBody>
                  <a:tcPr>
                    <a:solidFill>
                      <a:schemeClr val="tx2">
                        <a:lumMod val="20000"/>
                        <a:lumOff val="80000"/>
                      </a:schemeClr>
                    </a:solidFill>
                  </a:tcPr>
                </a:tc>
                <a:tc>
                  <a:txBody>
                    <a:bodyPr/>
                    <a:lstStyle/>
                    <a:p>
                      <a:r>
                        <a:rPr lang="en-US">
                          <a:solidFill>
                            <a:srgbClr val="FF0000"/>
                          </a:solidFill>
                        </a:rPr>
                        <a:t>1</a:t>
                      </a:r>
                      <a:endParaRPr lang="en-US" dirty="0">
                        <a:solidFill>
                          <a:srgbClr val="FF0000"/>
                        </a:solidFill>
                      </a:endParaRPr>
                    </a:p>
                  </a:txBody>
                  <a:tcPr/>
                </a:tc>
                <a:tc>
                  <a:txBody>
                    <a:bodyPr/>
                    <a:lstStyle/>
                    <a:p>
                      <a:r>
                        <a:rPr lang="en-US" dirty="0"/>
                        <a:t>0</a:t>
                      </a:r>
                    </a:p>
                  </a:txBody>
                  <a:tcPr/>
                </a:tc>
                <a:tc>
                  <a:txBody>
                    <a:bodyPr/>
                    <a:lstStyle/>
                    <a:p>
                      <a:r>
                        <a:rPr lang="en-US"/>
                        <a:t>0</a:t>
                      </a:r>
                      <a:endParaRPr lang="en-US" dirty="0"/>
                    </a:p>
                  </a:txBody>
                  <a:tcPr/>
                </a:tc>
                <a:tc>
                  <a:txBody>
                    <a:bodyPr/>
                    <a:lstStyle/>
                    <a:p>
                      <a:r>
                        <a:rPr lang="en-US"/>
                        <a:t>0</a:t>
                      </a:r>
                      <a:endParaRPr lang="en-US" dirty="0"/>
                    </a:p>
                  </a:txBody>
                  <a:tcPr/>
                </a:tc>
                <a:extLst>
                  <a:ext uri="{0D108BD9-81ED-4DB2-BD59-A6C34878D82A}">
                    <a16:rowId xmlns:a16="http://schemas.microsoft.com/office/drawing/2014/main" val="10001"/>
                  </a:ext>
                </a:extLst>
              </a:tr>
              <a:tr h="393435">
                <a:tc>
                  <a:txBody>
                    <a:bodyPr/>
                    <a:lstStyle/>
                    <a:p>
                      <a:r>
                        <a:rPr lang="en-US" dirty="0"/>
                        <a:t>X2</a:t>
                      </a:r>
                    </a:p>
                  </a:txBody>
                  <a:tcPr>
                    <a:solidFill>
                      <a:schemeClr val="tx2">
                        <a:lumMod val="20000"/>
                        <a:lumOff val="80000"/>
                      </a:schemeClr>
                    </a:solidFill>
                  </a:tcPr>
                </a:tc>
                <a:tc>
                  <a:txBody>
                    <a:bodyPr/>
                    <a:lstStyle/>
                    <a:p>
                      <a:r>
                        <a:rPr lang="en-US" dirty="0"/>
                        <a:t>0</a:t>
                      </a:r>
                    </a:p>
                  </a:txBody>
                  <a:tcPr/>
                </a:tc>
                <a:tc>
                  <a:txBody>
                    <a:bodyPr/>
                    <a:lstStyle/>
                    <a:p>
                      <a:r>
                        <a:rPr lang="en-US" dirty="0">
                          <a:solidFill>
                            <a:srgbClr val="FF0000"/>
                          </a:solidFill>
                        </a:rPr>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93435">
                <a:tc>
                  <a:txBody>
                    <a:bodyPr/>
                    <a:lstStyle/>
                    <a:p>
                      <a:r>
                        <a:rPr lang="en-US" dirty="0"/>
                        <a:t>X3</a:t>
                      </a:r>
                    </a:p>
                  </a:txBody>
                  <a:tcPr>
                    <a:solidFill>
                      <a:schemeClr val="tx2">
                        <a:lumMod val="20000"/>
                        <a:lumOff val="80000"/>
                      </a:schemeClr>
                    </a:solidFill>
                  </a:tcPr>
                </a:tc>
                <a:tc>
                  <a:txBody>
                    <a:bodyPr/>
                    <a:lstStyle/>
                    <a:p>
                      <a:r>
                        <a:rPr lang="en-US"/>
                        <a:t>0</a:t>
                      </a:r>
                      <a:endParaRPr lang="en-US" dirty="0"/>
                    </a:p>
                  </a:txBody>
                  <a:tcPr/>
                </a:tc>
                <a:tc>
                  <a:txBody>
                    <a:bodyPr/>
                    <a:lstStyle/>
                    <a:p>
                      <a:r>
                        <a:rPr lang="en-US"/>
                        <a:t>0</a:t>
                      </a:r>
                      <a:endParaRPr lang="en-US" dirty="0"/>
                    </a:p>
                  </a:txBody>
                  <a:tcPr/>
                </a:tc>
                <a:tc>
                  <a:txBody>
                    <a:bodyPr/>
                    <a:lstStyle/>
                    <a:p>
                      <a:r>
                        <a:rPr lang="en-US" dirty="0">
                          <a:solidFill>
                            <a:srgbClr val="FF0000"/>
                          </a:solidFill>
                        </a:rPr>
                        <a:t>1</a:t>
                      </a:r>
                    </a:p>
                  </a:txBody>
                  <a:tcPr/>
                </a:tc>
                <a:tc>
                  <a:txBody>
                    <a:bodyPr/>
                    <a:lstStyle/>
                    <a:p>
                      <a:r>
                        <a:rPr lang="en-US"/>
                        <a:t>0</a:t>
                      </a:r>
                      <a:endParaRPr lang="en-US" dirty="0"/>
                    </a:p>
                  </a:txBody>
                  <a:tcPr/>
                </a:tc>
                <a:extLst>
                  <a:ext uri="{0D108BD9-81ED-4DB2-BD59-A6C34878D82A}">
                    <a16:rowId xmlns:a16="http://schemas.microsoft.com/office/drawing/2014/main" val="10003"/>
                  </a:ext>
                </a:extLst>
              </a:tr>
              <a:tr h="393435">
                <a:tc>
                  <a:txBody>
                    <a:bodyPr/>
                    <a:lstStyle/>
                    <a:p>
                      <a:r>
                        <a:rPr lang="en-US" dirty="0"/>
                        <a:t>X4</a:t>
                      </a:r>
                    </a:p>
                  </a:txBody>
                  <a:tcPr>
                    <a:solidFill>
                      <a:schemeClr val="tx2">
                        <a:lumMod val="20000"/>
                        <a:lumOff val="80000"/>
                      </a:schemeClr>
                    </a:solidFill>
                  </a:tcPr>
                </a:tc>
                <a:tc>
                  <a:txBody>
                    <a:bodyPr/>
                    <a:lstStyle/>
                    <a:p>
                      <a:r>
                        <a:rPr lang="en-US"/>
                        <a:t>0</a:t>
                      </a:r>
                      <a:endParaRPr lang="en-US" dirty="0"/>
                    </a:p>
                  </a:txBody>
                  <a:tcPr/>
                </a:tc>
                <a:tc>
                  <a:txBody>
                    <a:bodyPr/>
                    <a:lstStyle/>
                    <a:p>
                      <a:r>
                        <a:rPr lang="en-US"/>
                        <a:t>0</a:t>
                      </a:r>
                      <a:endParaRPr lang="en-US" dirty="0"/>
                    </a:p>
                  </a:txBody>
                  <a:tcPr/>
                </a:tc>
                <a:tc>
                  <a:txBody>
                    <a:bodyPr/>
                    <a:lstStyle/>
                    <a:p>
                      <a:r>
                        <a:rPr lang="en-US"/>
                        <a:t>0</a:t>
                      </a:r>
                      <a:endParaRPr lang="en-US" dirty="0"/>
                    </a:p>
                  </a:txBody>
                  <a:tcPr/>
                </a:tc>
                <a:tc>
                  <a:txBody>
                    <a:bodyPr/>
                    <a:lstStyle/>
                    <a:p>
                      <a:r>
                        <a:rPr lang="en-US" dirty="0">
                          <a:solidFill>
                            <a:srgbClr val="FF0000"/>
                          </a:solidFill>
                        </a:rPr>
                        <a:t>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008316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8013"/>
          </a:xfrm>
        </p:spPr>
        <p:txBody>
          <a:bodyPr>
            <a:noAutofit/>
          </a:bodyPr>
          <a:lstStyle/>
          <a:p>
            <a:r>
              <a:rPr lang="en-US" sz="2400" dirty="0"/>
              <a:t>Part 5: backward pass, learning bit-by-bit from bit </a:t>
            </a:r>
            <a:r>
              <a:rPr lang="en-US" sz="2400" i="1" dirty="0" err="1"/>
              <a:t>i</a:t>
            </a:r>
            <a:r>
              <a:rPr lang="en-US" sz="2400" dirty="0"/>
              <a:t>=0 to 7</a:t>
            </a:r>
          </a:p>
        </p:txBody>
      </p:sp>
      <p:sp>
        <p:nvSpPr>
          <p:cNvPr id="3" name="Content Placeholder 2"/>
          <p:cNvSpPr>
            <a:spLocks noGrp="1"/>
          </p:cNvSpPr>
          <p:nvPr>
            <p:ph sz="half" idx="1"/>
          </p:nvPr>
        </p:nvSpPr>
        <p:spPr>
          <a:xfrm>
            <a:off x="228600" y="762000"/>
            <a:ext cx="4419600" cy="5257800"/>
          </a:xfrm>
        </p:spPr>
        <p:txBody>
          <a:bodyPr>
            <a:normAutofit fontScale="25000" lnSpcReduction="20000"/>
          </a:bodyPr>
          <a:lstStyle/>
          <a:p>
            <a:r>
              <a:rPr lang="en-US" sz="4000" dirty="0"/>
              <a:t>%% part 5 , backward pass of training for all 8-bits</a:t>
            </a:r>
          </a:p>
          <a:p>
            <a:r>
              <a:rPr lang="en-US" sz="4000" dirty="0"/>
              <a:t>    % back-propagation pass</a:t>
            </a:r>
          </a:p>
          <a:p>
            <a:r>
              <a:rPr lang="en-US" sz="4000" dirty="0"/>
              <a:t>    % the goal is to compute differences and use them to update weights</a:t>
            </a:r>
          </a:p>
          <a:p>
            <a:r>
              <a:rPr lang="en-US" sz="4000" dirty="0"/>
              <a:t>    % start from the last LSTM cell</a:t>
            </a:r>
          </a:p>
          <a:p>
            <a:r>
              <a:rPr lang="en-US" sz="4000" dirty="0"/>
              <a:t>    for position = 0:binary_dim-1 %from bit 0 to highest bit</a:t>
            </a:r>
          </a:p>
          <a:p>
            <a:r>
              <a:rPr lang="fr-FR" sz="4000" dirty="0"/>
              <a:t>        X = [a(position+1)-'0' b(position+1)-'0'];</a:t>
            </a:r>
          </a:p>
          <a:p>
            <a:r>
              <a:rPr lang="en-US" sz="4000" dirty="0"/>
              <a:t>        </a:t>
            </a:r>
          </a:p>
          <a:p>
            <a:r>
              <a:rPr lang="en-US" sz="4000" dirty="0"/>
              <a:t>        % hidden layer</a:t>
            </a:r>
          </a:p>
          <a:p>
            <a:r>
              <a:rPr lang="en-US" sz="4000" dirty="0"/>
              <a:t>        </a:t>
            </a:r>
            <a:r>
              <a:rPr lang="en-US" sz="4000" dirty="0" err="1"/>
              <a:t>H_t</a:t>
            </a:r>
            <a:r>
              <a:rPr lang="en-US" sz="4000" dirty="0"/>
              <a:t> = H(end-position, :);         % H(t)</a:t>
            </a:r>
          </a:p>
          <a:p>
            <a:r>
              <a:rPr lang="en-US" sz="4000" dirty="0"/>
              <a:t>        % previous hidden layer</a:t>
            </a:r>
          </a:p>
          <a:p>
            <a:r>
              <a:rPr lang="en-US" sz="4000" dirty="0"/>
              <a:t>        H_t_1 = H(end-position-1, :);     % H(t-1)</a:t>
            </a:r>
          </a:p>
          <a:p>
            <a:r>
              <a:rPr lang="en-US" sz="4000" dirty="0"/>
              <a:t>        </a:t>
            </a:r>
            <a:r>
              <a:rPr lang="en-US" sz="4000" dirty="0" err="1"/>
              <a:t>C_t</a:t>
            </a:r>
            <a:r>
              <a:rPr lang="en-US" sz="4000" dirty="0"/>
              <a:t> = C(end-position, :);         % C(t)</a:t>
            </a:r>
          </a:p>
          <a:p>
            <a:r>
              <a:rPr lang="en-US" sz="4000" dirty="0"/>
              <a:t>        C_t_1 = C(end-position-1, :);     % C(t-1)</a:t>
            </a:r>
          </a:p>
          <a:p>
            <a:r>
              <a:rPr lang="en-US" sz="4000" dirty="0"/>
              <a:t>        </a:t>
            </a:r>
            <a:r>
              <a:rPr lang="en-US" sz="4000" dirty="0" err="1"/>
              <a:t>O_t</a:t>
            </a:r>
            <a:r>
              <a:rPr lang="en-US" sz="4000" dirty="0"/>
              <a:t> = O(end-position, :);</a:t>
            </a:r>
          </a:p>
          <a:p>
            <a:r>
              <a:rPr lang="en-US" sz="4000" dirty="0"/>
              <a:t>        </a:t>
            </a:r>
            <a:r>
              <a:rPr lang="en-US" sz="4000" dirty="0" err="1"/>
              <a:t>F_t</a:t>
            </a:r>
            <a:r>
              <a:rPr lang="en-US" sz="4000" dirty="0"/>
              <a:t> = F(end-position, :);</a:t>
            </a:r>
          </a:p>
          <a:p>
            <a:r>
              <a:rPr lang="en-US" sz="4000" dirty="0"/>
              <a:t>        </a:t>
            </a:r>
            <a:r>
              <a:rPr lang="en-US" sz="4000" dirty="0" err="1"/>
              <a:t>G_t</a:t>
            </a:r>
            <a:r>
              <a:rPr lang="en-US" sz="4000" dirty="0"/>
              <a:t> = G(end-position, :);</a:t>
            </a:r>
          </a:p>
          <a:p>
            <a:r>
              <a:rPr lang="en-US" sz="4000" dirty="0"/>
              <a:t>        </a:t>
            </a:r>
            <a:r>
              <a:rPr lang="en-US" sz="4000" dirty="0" err="1"/>
              <a:t>I_t</a:t>
            </a:r>
            <a:r>
              <a:rPr lang="en-US" sz="4000" dirty="0"/>
              <a:t> = I(end-position, :);</a:t>
            </a:r>
          </a:p>
          <a:p>
            <a:r>
              <a:rPr lang="en-US" sz="4000" dirty="0"/>
              <a:t>        </a:t>
            </a:r>
          </a:p>
          <a:p>
            <a:r>
              <a:rPr lang="en-US" sz="4000" dirty="0"/>
              <a:t>        % output layer difference</a:t>
            </a:r>
          </a:p>
          <a:p>
            <a:r>
              <a:rPr lang="en-US" sz="4000" dirty="0"/>
              <a:t>        </a:t>
            </a:r>
            <a:r>
              <a:rPr lang="en-US" sz="4000" dirty="0" err="1"/>
              <a:t>output_diff</a:t>
            </a:r>
            <a:r>
              <a:rPr lang="en-US" sz="4000" dirty="0"/>
              <a:t> = </a:t>
            </a:r>
            <a:r>
              <a:rPr lang="en-US" sz="4000" dirty="0" err="1"/>
              <a:t>output_deltas</a:t>
            </a:r>
            <a:r>
              <a:rPr lang="en-US" sz="4000" dirty="0"/>
              <a:t>(end-position, :);</a:t>
            </a:r>
          </a:p>
          <a:p>
            <a:r>
              <a:rPr lang="en-US" sz="4000" dirty="0"/>
              <a:t>        </a:t>
            </a:r>
          </a:p>
          <a:p>
            <a:r>
              <a:rPr lang="en-US" sz="4000" dirty="0"/>
              <a:t>        % hidden layer difference</a:t>
            </a:r>
          </a:p>
          <a:p>
            <a:r>
              <a:rPr lang="en-US" sz="4000" dirty="0"/>
              <a:t>        </a:t>
            </a:r>
          </a:p>
          <a:p>
            <a:r>
              <a:rPr lang="en-US" sz="4000" dirty="0"/>
              <a:t>        </a:t>
            </a:r>
            <a:r>
              <a:rPr lang="en-US" sz="4000" dirty="0" err="1"/>
              <a:t>H_t_diff</a:t>
            </a:r>
            <a:r>
              <a:rPr lang="en-US" sz="4000" dirty="0"/>
              <a:t> = </a:t>
            </a:r>
            <a:r>
              <a:rPr lang="en-US" sz="4000" dirty="0" err="1"/>
              <a:t>output_diff</a:t>
            </a:r>
            <a:r>
              <a:rPr lang="en-US" sz="4000" dirty="0"/>
              <a:t> * (</a:t>
            </a:r>
            <a:r>
              <a:rPr lang="en-US" sz="4000" dirty="0" err="1"/>
              <a:t>out_para</a:t>
            </a:r>
            <a:r>
              <a:rPr lang="en-US" sz="4000" dirty="0"/>
              <a:t>');%</a:t>
            </a:r>
          </a:p>
          <a:p>
            <a:r>
              <a:rPr lang="en-US" sz="4000" dirty="0"/>
              <a:t>        </a:t>
            </a:r>
            <a:r>
              <a:rPr lang="en-US" sz="4000" dirty="0" err="1"/>
              <a:t>out_para_diff</a:t>
            </a:r>
            <a:r>
              <a:rPr lang="en-US" sz="4000" dirty="0"/>
              <a:t> =  (</a:t>
            </a:r>
            <a:r>
              <a:rPr lang="en-US" sz="4000" dirty="0" err="1"/>
              <a:t>H_t</a:t>
            </a:r>
            <a:r>
              <a:rPr lang="en-US" sz="4000" dirty="0"/>
              <a:t>') * </a:t>
            </a:r>
            <a:r>
              <a:rPr lang="en-US" sz="4000" dirty="0" err="1"/>
              <a:t>output_diff</a:t>
            </a:r>
            <a:r>
              <a:rPr lang="en-US" sz="4000" dirty="0"/>
              <a:t>;%</a:t>
            </a:r>
          </a:p>
          <a:p>
            <a:r>
              <a:rPr lang="en-US" sz="4000" dirty="0"/>
              <a:t>        % </a:t>
            </a:r>
            <a:r>
              <a:rPr lang="en-US" sz="4000" dirty="0" err="1"/>
              <a:t>out_gate</a:t>
            </a:r>
            <a:r>
              <a:rPr lang="en-US" sz="4000" dirty="0"/>
              <a:t> </a:t>
            </a:r>
            <a:r>
              <a:rPr lang="en-US" sz="4000" dirty="0" err="1"/>
              <a:t>diference</a:t>
            </a:r>
            <a:endParaRPr lang="en-US" sz="4000" dirty="0"/>
          </a:p>
          <a:p>
            <a:r>
              <a:rPr lang="en-US" sz="4000" dirty="0"/>
              <a:t>        </a:t>
            </a:r>
            <a:r>
              <a:rPr lang="en-US" sz="4000" dirty="0" err="1"/>
              <a:t>O_t_diff</a:t>
            </a:r>
            <a:r>
              <a:rPr lang="en-US" sz="4000" dirty="0"/>
              <a:t> = </a:t>
            </a:r>
            <a:r>
              <a:rPr lang="en-US" sz="4000" dirty="0" err="1"/>
              <a:t>H_t_diff</a:t>
            </a:r>
            <a:r>
              <a:rPr lang="en-US" sz="4000" dirty="0"/>
              <a:t>.*</a:t>
            </a:r>
            <a:r>
              <a:rPr lang="en-US" sz="4000" dirty="0" err="1"/>
              <a:t>tan_h</a:t>
            </a:r>
            <a:r>
              <a:rPr lang="en-US" sz="4000" dirty="0"/>
              <a:t>(</a:t>
            </a:r>
            <a:r>
              <a:rPr lang="en-US" sz="4000" dirty="0" err="1"/>
              <a:t>C_t</a:t>
            </a:r>
            <a:r>
              <a:rPr lang="en-US" sz="4000" dirty="0"/>
              <a:t>).*</a:t>
            </a:r>
            <a:r>
              <a:rPr lang="en-US" sz="4000" dirty="0" err="1"/>
              <a:t>sigmoid_output_to_derivative</a:t>
            </a:r>
            <a:r>
              <a:rPr lang="en-US" sz="4000" dirty="0"/>
              <a:t>(</a:t>
            </a:r>
            <a:r>
              <a:rPr lang="en-US" sz="4000" dirty="0" err="1"/>
              <a:t>O_t</a:t>
            </a:r>
            <a:r>
              <a:rPr lang="en-US" sz="4000" dirty="0"/>
              <a:t>);</a:t>
            </a:r>
          </a:p>
          <a:p>
            <a:r>
              <a:rPr lang="en-US" sz="4000" dirty="0"/>
              <a:t>        </a:t>
            </a:r>
          </a:p>
          <a:p>
            <a:r>
              <a:rPr lang="en-US" sz="4000" dirty="0"/>
              <a:t>        % </a:t>
            </a:r>
            <a:r>
              <a:rPr lang="en-US" sz="4000" dirty="0" err="1"/>
              <a:t>C_t</a:t>
            </a:r>
            <a:r>
              <a:rPr lang="en-US" sz="4000" dirty="0"/>
              <a:t> difference</a:t>
            </a:r>
          </a:p>
          <a:p>
            <a:r>
              <a:rPr lang="en-US" sz="4000" dirty="0"/>
              <a:t>        </a:t>
            </a:r>
            <a:r>
              <a:rPr lang="en-US" sz="4000" dirty="0" err="1"/>
              <a:t>C_t_diff</a:t>
            </a:r>
            <a:r>
              <a:rPr lang="en-US" sz="4000" dirty="0"/>
              <a:t> = </a:t>
            </a:r>
            <a:r>
              <a:rPr lang="en-US" sz="4000" dirty="0" err="1"/>
              <a:t>H_t_diff</a:t>
            </a:r>
            <a:r>
              <a:rPr lang="en-US" sz="4000" dirty="0"/>
              <a:t> .* </a:t>
            </a:r>
            <a:r>
              <a:rPr lang="en-US" sz="4000" dirty="0" err="1"/>
              <a:t>O_t</a:t>
            </a:r>
            <a:r>
              <a:rPr lang="en-US" sz="4000" dirty="0"/>
              <a:t> .* </a:t>
            </a:r>
            <a:r>
              <a:rPr lang="en-US" sz="4000" dirty="0" err="1"/>
              <a:t>tan_h_output_to_derivative</a:t>
            </a:r>
            <a:r>
              <a:rPr lang="en-US" sz="4000" dirty="0"/>
              <a:t>(</a:t>
            </a:r>
            <a:r>
              <a:rPr lang="en-US" sz="4000" dirty="0" err="1"/>
              <a:t>C_t</a:t>
            </a:r>
            <a:r>
              <a:rPr lang="en-US" sz="4000" dirty="0"/>
              <a:t>);</a:t>
            </a:r>
          </a:p>
          <a:p>
            <a:r>
              <a:rPr lang="en-US" sz="4000" dirty="0"/>
              <a:t>        </a:t>
            </a:r>
          </a:p>
          <a:p>
            <a:r>
              <a:rPr lang="en-US" sz="4000" dirty="0"/>
              <a:t>        % </a:t>
            </a:r>
            <a:r>
              <a:rPr lang="en-US" sz="4000" dirty="0" err="1"/>
              <a:t>forget_gate_diffeence</a:t>
            </a:r>
            <a:endParaRPr lang="en-US" sz="4000" dirty="0"/>
          </a:p>
          <a:p>
            <a:r>
              <a:rPr lang="en-US" sz="4000" dirty="0"/>
              <a:t>        </a:t>
            </a:r>
            <a:r>
              <a:rPr lang="en-US" sz="4000" dirty="0" err="1"/>
              <a:t>F_t_diff</a:t>
            </a:r>
            <a:r>
              <a:rPr lang="en-US" sz="4000" dirty="0"/>
              <a:t> = </a:t>
            </a:r>
            <a:r>
              <a:rPr lang="en-US" sz="4000" dirty="0" err="1"/>
              <a:t>C_t_diff</a:t>
            </a:r>
            <a:r>
              <a:rPr lang="en-US" sz="4000" dirty="0"/>
              <a:t> .* C_t_1 .* </a:t>
            </a:r>
            <a:r>
              <a:rPr lang="en-US" sz="4000" dirty="0" err="1"/>
              <a:t>sigmoid_output_to_derivative</a:t>
            </a:r>
            <a:r>
              <a:rPr lang="en-US" sz="4000" dirty="0"/>
              <a:t>(</a:t>
            </a:r>
            <a:r>
              <a:rPr lang="en-US" sz="4000" dirty="0" err="1"/>
              <a:t>F_t</a:t>
            </a:r>
            <a:r>
              <a:rPr lang="en-US" sz="4000" dirty="0"/>
              <a:t>);</a:t>
            </a:r>
          </a:p>
          <a:p>
            <a:r>
              <a:rPr lang="en-US" sz="4000" dirty="0"/>
              <a:t>        </a:t>
            </a:r>
          </a:p>
          <a:p>
            <a:r>
              <a:rPr lang="en-US" sz="4000" dirty="0"/>
              <a:t>        % </a:t>
            </a:r>
            <a:r>
              <a:rPr lang="en-US" sz="4000" dirty="0" err="1"/>
              <a:t>in_gate</a:t>
            </a:r>
            <a:r>
              <a:rPr lang="en-US" sz="4000" dirty="0"/>
              <a:t> difference</a:t>
            </a:r>
          </a:p>
          <a:p>
            <a:r>
              <a:rPr lang="en-US" sz="4000" dirty="0"/>
              <a:t>        </a:t>
            </a:r>
            <a:r>
              <a:rPr lang="en-US" sz="4000" dirty="0" err="1"/>
              <a:t>I_t_diff</a:t>
            </a:r>
            <a:r>
              <a:rPr lang="en-US" sz="4000" dirty="0"/>
              <a:t> = </a:t>
            </a:r>
            <a:r>
              <a:rPr lang="en-US" sz="4000" dirty="0" err="1"/>
              <a:t>C_t_diff</a:t>
            </a:r>
            <a:r>
              <a:rPr lang="en-US" sz="4000" dirty="0"/>
              <a:t> .* </a:t>
            </a:r>
            <a:r>
              <a:rPr lang="en-US" sz="4000" dirty="0" err="1"/>
              <a:t>G_t</a:t>
            </a:r>
            <a:r>
              <a:rPr lang="en-US" sz="4000" dirty="0"/>
              <a:t> .* </a:t>
            </a:r>
            <a:r>
              <a:rPr lang="en-US" sz="4000" dirty="0" err="1"/>
              <a:t>sigmoid_output_to_derivative</a:t>
            </a:r>
            <a:r>
              <a:rPr lang="en-US" sz="4000" dirty="0"/>
              <a:t>(</a:t>
            </a:r>
            <a:r>
              <a:rPr lang="en-US" sz="4000" dirty="0" err="1"/>
              <a:t>I_t</a:t>
            </a:r>
            <a:r>
              <a:rPr lang="en-US" sz="4000" dirty="0"/>
              <a:t>);</a:t>
            </a:r>
          </a:p>
          <a:p>
            <a:r>
              <a:rPr lang="en-US" sz="4000" dirty="0"/>
              <a:t>        </a:t>
            </a:r>
          </a:p>
          <a:p>
            <a:r>
              <a:rPr lang="en-US" sz="4000" dirty="0"/>
              <a:t>        % </a:t>
            </a:r>
            <a:r>
              <a:rPr lang="en-US" sz="4000" dirty="0" err="1"/>
              <a:t>g_gate</a:t>
            </a:r>
            <a:r>
              <a:rPr lang="en-US" sz="4000" dirty="0"/>
              <a:t> difference</a:t>
            </a:r>
          </a:p>
          <a:p>
            <a:r>
              <a:rPr lang="en-US" sz="4000" dirty="0"/>
              <a:t>        </a:t>
            </a:r>
            <a:r>
              <a:rPr lang="en-US" sz="4000" dirty="0" err="1"/>
              <a:t>G_t_diff</a:t>
            </a:r>
            <a:r>
              <a:rPr lang="en-US" sz="4000" dirty="0"/>
              <a:t> = </a:t>
            </a:r>
            <a:r>
              <a:rPr lang="en-US" sz="4000" dirty="0" err="1"/>
              <a:t>C_t_diff</a:t>
            </a:r>
            <a:r>
              <a:rPr lang="en-US" sz="4000" dirty="0"/>
              <a:t> .* </a:t>
            </a:r>
            <a:r>
              <a:rPr lang="en-US" sz="4000" dirty="0" err="1"/>
              <a:t>I_t</a:t>
            </a:r>
            <a:r>
              <a:rPr lang="en-US" sz="4000" dirty="0"/>
              <a:t> .* </a:t>
            </a:r>
            <a:r>
              <a:rPr lang="en-US" sz="4000" dirty="0" err="1"/>
              <a:t>tan_h_output_to_derivative</a:t>
            </a:r>
            <a:r>
              <a:rPr lang="en-US" sz="4000" dirty="0"/>
              <a:t>(</a:t>
            </a:r>
            <a:r>
              <a:rPr lang="en-US" sz="4000" dirty="0" err="1"/>
              <a:t>G_t</a:t>
            </a:r>
            <a:r>
              <a:rPr lang="en-US" sz="4000" dirty="0"/>
              <a:t>);</a:t>
            </a:r>
          </a:p>
          <a:p>
            <a:r>
              <a:rPr lang="en-US" dirty="0"/>
              <a:t>        </a:t>
            </a:r>
          </a:p>
        </p:txBody>
      </p:sp>
      <p:sp>
        <p:nvSpPr>
          <p:cNvPr id="4" name="Content Placeholder 3"/>
          <p:cNvSpPr>
            <a:spLocks noGrp="1"/>
          </p:cNvSpPr>
          <p:nvPr>
            <p:ph sz="half" idx="2"/>
          </p:nvPr>
        </p:nvSpPr>
        <p:spPr>
          <a:xfrm>
            <a:off x="4648200" y="1219200"/>
            <a:ext cx="4038600" cy="4525963"/>
          </a:xfrm>
        </p:spPr>
        <p:txBody>
          <a:bodyPr>
            <a:normAutofit fontScale="25000" lnSpcReduction="20000"/>
          </a:bodyPr>
          <a:lstStyle/>
          <a:p>
            <a:r>
              <a:rPr lang="en-US" sz="4400" dirty="0"/>
              <a:t> % differences of </a:t>
            </a:r>
            <a:r>
              <a:rPr lang="en-US" sz="4400" dirty="0" err="1"/>
              <a:t>X_i</a:t>
            </a:r>
            <a:r>
              <a:rPr lang="en-US" sz="4400" dirty="0"/>
              <a:t> and </a:t>
            </a:r>
            <a:r>
              <a:rPr lang="en-US" sz="4400" dirty="0" err="1"/>
              <a:t>H_i</a:t>
            </a:r>
            <a:endParaRPr lang="en-US" sz="4400" dirty="0"/>
          </a:p>
          <a:p>
            <a:r>
              <a:rPr lang="en-US" sz="4400" dirty="0"/>
              <a:t>        </a:t>
            </a:r>
            <a:r>
              <a:rPr lang="en-US" sz="4400" dirty="0" err="1"/>
              <a:t>X_i_diff</a:t>
            </a:r>
            <a:r>
              <a:rPr lang="en-US" sz="4400" dirty="0"/>
              <a:t> =  X' * </a:t>
            </a:r>
            <a:r>
              <a:rPr lang="en-US" sz="4400" dirty="0" err="1"/>
              <a:t>I_t_diff</a:t>
            </a:r>
            <a:r>
              <a:rPr lang="en-US" sz="4400" dirty="0"/>
              <a:t>;%</a:t>
            </a:r>
          </a:p>
          <a:p>
            <a:r>
              <a:rPr lang="en-US" sz="4400" dirty="0"/>
              <a:t>        </a:t>
            </a:r>
            <a:r>
              <a:rPr lang="en-US" sz="4400" dirty="0" err="1"/>
              <a:t>H_i_diff</a:t>
            </a:r>
            <a:r>
              <a:rPr lang="en-US" sz="4400" dirty="0"/>
              <a:t> =  (H_t_1)' * </a:t>
            </a:r>
            <a:r>
              <a:rPr lang="en-US" sz="4400" dirty="0" err="1"/>
              <a:t>I_t_diff</a:t>
            </a:r>
            <a:r>
              <a:rPr lang="en-US" sz="4400" dirty="0"/>
              <a:t>;%</a:t>
            </a:r>
          </a:p>
          <a:p>
            <a:r>
              <a:rPr lang="en-US" sz="4400" dirty="0"/>
              <a:t>        </a:t>
            </a:r>
          </a:p>
          <a:p>
            <a:r>
              <a:rPr lang="en-US" sz="4400" dirty="0"/>
              <a:t>        % differences of </a:t>
            </a:r>
            <a:r>
              <a:rPr lang="en-US" sz="4400" dirty="0" err="1"/>
              <a:t>X_o</a:t>
            </a:r>
            <a:r>
              <a:rPr lang="en-US" sz="4400" dirty="0"/>
              <a:t> and </a:t>
            </a:r>
            <a:r>
              <a:rPr lang="en-US" sz="4400" dirty="0" err="1"/>
              <a:t>H_o</a:t>
            </a:r>
            <a:endParaRPr lang="en-US" sz="4400" dirty="0"/>
          </a:p>
          <a:p>
            <a:r>
              <a:rPr lang="en-US" sz="4400" dirty="0"/>
              <a:t>        </a:t>
            </a:r>
            <a:r>
              <a:rPr lang="en-US" sz="4400" dirty="0" err="1"/>
              <a:t>X_o_diff</a:t>
            </a:r>
            <a:r>
              <a:rPr lang="en-US" sz="4400" dirty="0"/>
              <a:t> = X' * </a:t>
            </a:r>
            <a:r>
              <a:rPr lang="en-US" sz="4400" dirty="0" err="1"/>
              <a:t>O_t_diff</a:t>
            </a:r>
            <a:r>
              <a:rPr lang="en-US" sz="4400" dirty="0"/>
              <a:t>;%</a:t>
            </a:r>
          </a:p>
          <a:p>
            <a:r>
              <a:rPr lang="en-US" sz="4400" dirty="0"/>
              <a:t>        </a:t>
            </a:r>
            <a:r>
              <a:rPr lang="en-US" sz="4400" dirty="0" err="1"/>
              <a:t>H_o_diff</a:t>
            </a:r>
            <a:r>
              <a:rPr lang="en-US" sz="4400" dirty="0"/>
              <a:t> = (H_t_1)' * </a:t>
            </a:r>
            <a:r>
              <a:rPr lang="en-US" sz="4400" dirty="0" err="1"/>
              <a:t>O_t_diff</a:t>
            </a:r>
            <a:r>
              <a:rPr lang="en-US" sz="4400" dirty="0"/>
              <a:t>;%</a:t>
            </a:r>
          </a:p>
          <a:p>
            <a:r>
              <a:rPr lang="en-US" sz="4400" dirty="0"/>
              <a:t>        </a:t>
            </a:r>
          </a:p>
          <a:p>
            <a:r>
              <a:rPr lang="en-US" sz="4400" dirty="0"/>
              <a:t>        % differences of </a:t>
            </a:r>
            <a:r>
              <a:rPr lang="en-US" sz="4400" dirty="0" err="1"/>
              <a:t>X_o</a:t>
            </a:r>
            <a:r>
              <a:rPr lang="en-US" sz="4400" dirty="0"/>
              <a:t> and </a:t>
            </a:r>
            <a:r>
              <a:rPr lang="en-US" sz="4400" dirty="0" err="1"/>
              <a:t>H_o</a:t>
            </a:r>
            <a:endParaRPr lang="en-US" sz="4400" dirty="0"/>
          </a:p>
          <a:p>
            <a:r>
              <a:rPr lang="en-US" sz="4400" dirty="0"/>
              <a:t>        </a:t>
            </a:r>
            <a:r>
              <a:rPr lang="en-US" sz="4400" dirty="0" err="1"/>
              <a:t>X_f_diff</a:t>
            </a:r>
            <a:r>
              <a:rPr lang="en-US" sz="4400" dirty="0"/>
              <a:t> = X' * </a:t>
            </a:r>
            <a:r>
              <a:rPr lang="en-US" sz="4400" dirty="0" err="1"/>
              <a:t>F_t_diff</a:t>
            </a:r>
            <a:r>
              <a:rPr lang="en-US" sz="4400" dirty="0"/>
              <a:t>;%</a:t>
            </a:r>
          </a:p>
          <a:p>
            <a:r>
              <a:rPr lang="en-US" sz="4400" dirty="0"/>
              <a:t>        </a:t>
            </a:r>
            <a:r>
              <a:rPr lang="en-US" sz="4400" dirty="0" err="1"/>
              <a:t>H_f_diff</a:t>
            </a:r>
            <a:r>
              <a:rPr lang="en-US" sz="4400" dirty="0"/>
              <a:t> = (H_t_1)' * </a:t>
            </a:r>
            <a:r>
              <a:rPr lang="en-US" sz="4400" dirty="0" err="1"/>
              <a:t>F_t_diff</a:t>
            </a:r>
            <a:r>
              <a:rPr lang="en-US" sz="4400" dirty="0"/>
              <a:t>;%</a:t>
            </a:r>
          </a:p>
          <a:p>
            <a:r>
              <a:rPr lang="en-US" sz="4400" dirty="0"/>
              <a:t>        </a:t>
            </a:r>
          </a:p>
          <a:p>
            <a:r>
              <a:rPr lang="en-US" sz="4400" dirty="0"/>
              <a:t>        % differences of </a:t>
            </a:r>
            <a:r>
              <a:rPr lang="en-US" sz="4400" dirty="0" err="1"/>
              <a:t>X_o</a:t>
            </a:r>
            <a:r>
              <a:rPr lang="en-US" sz="4400" dirty="0"/>
              <a:t> and </a:t>
            </a:r>
            <a:r>
              <a:rPr lang="en-US" sz="4400" dirty="0" err="1"/>
              <a:t>H_o</a:t>
            </a:r>
            <a:endParaRPr lang="en-US" sz="4400" dirty="0"/>
          </a:p>
          <a:p>
            <a:r>
              <a:rPr lang="en-US" sz="4400" dirty="0"/>
              <a:t>        </a:t>
            </a:r>
            <a:r>
              <a:rPr lang="en-US" sz="4400" dirty="0" err="1"/>
              <a:t>X_g_diff</a:t>
            </a:r>
            <a:r>
              <a:rPr lang="en-US" sz="4400" dirty="0"/>
              <a:t> = X' * </a:t>
            </a:r>
            <a:r>
              <a:rPr lang="en-US" sz="4400" dirty="0" err="1"/>
              <a:t>G_t_diff</a:t>
            </a:r>
            <a:r>
              <a:rPr lang="en-US" sz="4400" dirty="0"/>
              <a:t>;% .* </a:t>
            </a:r>
            <a:r>
              <a:rPr lang="en-US" sz="4400" dirty="0" err="1"/>
              <a:t>tan_h_output_to_derivative</a:t>
            </a:r>
            <a:r>
              <a:rPr lang="en-US" sz="4400" dirty="0"/>
              <a:t>(</a:t>
            </a:r>
            <a:r>
              <a:rPr lang="en-US" sz="4400" dirty="0" err="1"/>
              <a:t>X_g</a:t>
            </a:r>
            <a:r>
              <a:rPr lang="en-US" sz="4400" dirty="0"/>
              <a:t>);</a:t>
            </a:r>
          </a:p>
          <a:p>
            <a:r>
              <a:rPr lang="en-US" sz="4400" dirty="0"/>
              <a:t>        </a:t>
            </a:r>
            <a:r>
              <a:rPr lang="en-US" sz="4400" dirty="0" err="1"/>
              <a:t>H_g_diff</a:t>
            </a:r>
            <a:r>
              <a:rPr lang="en-US" sz="4400" dirty="0"/>
              <a:t> = (H_t_1)' * </a:t>
            </a:r>
            <a:r>
              <a:rPr lang="en-US" sz="4400" dirty="0" err="1"/>
              <a:t>G_t_diff</a:t>
            </a:r>
            <a:r>
              <a:rPr lang="en-US" sz="4400" dirty="0"/>
              <a:t>;% .* </a:t>
            </a:r>
            <a:r>
              <a:rPr lang="en-US" sz="4400" dirty="0" err="1"/>
              <a:t>tan_h_output_to_derivative</a:t>
            </a:r>
            <a:r>
              <a:rPr lang="en-US" sz="4400" dirty="0"/>
              <a:t>(</a:t>
            </a:r>
            <a:r>
              <a:rPr lang="en-US" sz="4400" dirty="0" err="1"/>
              <a:t>H_g</a:t>
            </a:r>
            <a:r>
              <a:rPr lang="en-US" sz="4400" dirty="0"/>
              <a:t>);</a:t>
            </a:r>
          </a:p>
          <a:p>
            <a:r>
              <a:rPr lang="en-US" sz="4400" dirty="0"/>
              <a:t>% update</a:t>
            </a:r>
          </a:p>
          <a:p>
            <a:r>
              <a:rPr lang="en-US" sz="4400" dirty="0"/>
              <a:t>        </a:t>
            </a:r>
            <a:r>
              <a:rPr lang="en-US" sz="4400" dirty="0" err="1"/>
              <a:t>X_i_update</a:t>
            </a:r>
            <a:r>
              <a:rPr lang="en-US" sz="4400" dirty="0"/>
              <a:t> = </a:t>
            </a:r>
            <a:r>
              <a:rPr lang="en-US" sz="4400" dirty="0" err="1"/>
              <a:t>X_i_update</a:t>
            </a:r>
            <a:r>
              <a:rPr lang="en-US" sz="4400" dirty="0"/>
              <a:t> + </a:t>
            </a:r>
            <a:r>
              <a:rPr lang="en-US" sz="4400" dirty="0" err="1"/>
              <a:t>X_i_diff</a:t>
            </a:r>
            <a:r>
              <a:rPr lang="en-US" sz="4400" dirty="0"/>
              <a:t>;</a:t>
            </a:r>
          </a:p>
          <a:p>
            <a:r>
              <a:rPr lang="en-US" sz="4400" dirty="0"/>
              <a:t>        </a:t>
            </a:r>
            <a:r>
              <a:rPr lang="en-US" sz="4400" dirty="0" err="1"/>
              <a:t>H_i_update</a:t>
            </a:r>
            <a:r>
              <a:rPr lang="en-US" sz="4400" dirty="0"/>
              <a:t> = </a:t>
            </a:r>
            <a:r>
              <a:rPr lang="en-US" sz="4400" dirty="0" err="1"/>
              <a:t>H_i_update</a:t>
            </a:r>
            <a:r>
              <a:rPr lang="en-US" sz="4400" dirty="0"/>
              <a:t> + </a:t>
            </a:r>
            <a:r>
              <a:rPr lang="en-US" sz="4400" dirty="0" err="1"/>
              <a:t>H_i_diff</a:t>
            </a:r>
            <a:r>
              <a:rPr lang="en-US" sz="4400" dirty="0"/>
              <a:t>;</a:t>
            </a:r>
          </a:p>
          <a:p>
            <a:r>
              <a:rPr lang="en-US" sz="4400" dirty="0"/>
              <a:t>        </a:t>
            </a:r>
            <a:r>
              <a:rPr lang="en-US" sz="4400" dirty="0" err="1"/>
              <a:t>X_o_update</a:t>
            </a:r>
            <a:r>
              <a:rPr lang="en-US" sz="4400" dirty="0"/>
              <a:t> = </a:t>
            </a:r>
            <a:r>
              <a:rPr lang="en-US" sz="4400" dirty="0" err="1"/>
              <a:t>X_o_update</a:t>
            </a:r>
            <a:r>
              <a:rPr lang="en-US" sz="4400" dirty="0"/>
              <a:t> + </a:t>
            </a:r>
            <a:r>
              <a:rPr lang="en-US" sz="4400" dirty="0" err="1"/>
              <a:t>X_o_diff</a:t>
            </a:r>
            <a:r>
              <a:rPr lang="en-US" sz="4400" dirty="0"/>
              <a:t>;</a:t>
            </a:r>
          </a:p>
          <a:p>
            <a:r>
              <a:rPr lang="en-US" sz="4400" dirty="0"/>
              <a:t>        </a:t>
            </a:r>
            <a:r>
              <a:rPr lang="en-US" sz="4400" dirty="0" err="1"/>
              <a:t>H_o_update</a:t>
            </a:r>
            <a:r>
              <a:rPr lang="en-US" sz="4400" dirty="0"/>
              <a:t> = </a:t>
            </a:r>
            <a:r>
              <a:rPr lang="en-US" sz="4400" dirty="0" err="1"/>
              <a:t>H_o_update</a:t>
            </a:r>
            <a:r>
              <a:rPr lang="en-US" sz="4400" dirty="0"/>
              <a:t> + </a:t>
            </a:r>
            <a:r>
              <a:rPr lang="en-US" sz="4400" dirty="0" err="1"/>
              <a:t>H_o_diff</a:t>
            </a:r>
            <a:r>
              <a:rPr lang="en-US" sz="4400" dirty="0"/>
              <a:t>;</a:t>
            </a:r>
          </a:p>
          <a:p>
            <a:r>
              <a:rPr lang="en-US" sz="4400" dirty="0"/>
              <a:t>        </a:t>
            </a:r>
            <a:r>
              <a:rPr lang="en-US" sz="4400" dirty="0" err="1"/>
              <a:t>X_f_update</a:t>
            </a:r>
            <a:r>
              <a:rPr lang="en-US" sz="4400" dirty="0"/>
              <a:t> = </a:t>
            </a:r>
            <a:r>
              <a:rPr lang="en-US" sz="4400" dirty="0" err="1"/>
              <a:t>X_f_update</a:t>
            </a:r>
            <a:r>
              <a:rPr lang="en-US" sz="4400" dirty="0"/>
              <a:t> + </a:t>
            </a:r>
            <a:r>
              <a:rPr lang="en-US" sz="4400" dirty="0" err="1"/>
              <a:t>X_f_diff</a:t>
            </a:r>
            <a:r>
              <a:rPr lang="en-US" sz="4400" dirty="0"/>
              <a:t>;</a:t>
            </a:r>
          </a:p>
          <a:p>
            <a:r>
              <a:rPr lang="en-US" sz="4400" dirty="0"/>
              <a:t>        </a:t>
            </a:r>
            <a:r>
              <a:rPr lang="en-US" sz="4400" dirty="0" err="1"/>
              <a:t>H_f_update</a:t>
            </a:r>
            <a:r>
              <a:rPr lang="en-US" sz="4400" dirty="0"/>
              <a:t> = </a:t>
            </a:r>
            <a:r>
              <a:rPr lang="en-US" sz="4400" dirty="0" err="1"/>
              <a:t>H_f_update</a:t>
            </a:r>
            <a:r>
              <a:rPr lang="en-US" sz="4400" dirty="0"/>
              <a:t> + </a:t>
            </a:r>
            <a:r>
              <a:rPr lang="en-US" sz="4400" dirty="0" err="1"/>
              <a:t>H_f_diff</a:t>
            </a:r>
            <a:r>
              <a:rPr lang="en-US" sz="4400" dirty="0"/>
              <a:t>;</a:t>
            </a:r>
          </a:p>
          <a:p>
            <a:r>
              <a:rPr lang="en-US" sz="4400" dirty="0"/>
              <a:t>        </a:t>
            </a:r>
            <a:r>
              <a:rPr lang="en-US" sz="4400" dirty="0" err="1"/>
              <a:t>X_g_update</a:t>
            </a:r>
            <a:r>
              <a:rPr lang="en-US" sz="4400" dirty="0"/>
              <a:t> = </a:t>
            </a:r>
            <a:r>
              <a:rPr lang="en-US" sz="4400" dirty="0" err="1"/>
              <a:t>X_g_update</a:t>
            </a:r>
            <a:r>
              <a:rPr lang="en-US" sz="4400" dirty="0"/>
              <a:t> + </a:t>
            </a:r>
            <a:r>
              <a:rPr lang="en-US" sz="4400" dirty="0" err="1"/>
              <a:t>X_g_diff</a:t>
            </a:r>
            <a:r>
              <a:rPr lang="en-US" sz="4400" dirty="0"/>
              <a:t>;</a:t>
            </a:r>
          </a:p>
          <a:p>
            <a:r>
              <a:rPr lang="en-US" sz="4400" dirty="0"/>
              <a:t>        </a:t>
            </a:r>
            <a:r>
              <a:rPr lang="en-US" sz="4400" dirty="0" err="1"/>
              <a:t>H_g_update</a:t>
            </a:r>
            <a:r>
              <a:rPr lang="en-US" sz="4400" dirty="0"/>
              <a:t> = </a:t>
            </a:r>
            <a:r>
              <a:rPr lang="en-US" sz="4400" dirty="0" err="1"/>
              <a:t>H_g_update</a:t>
            </a:r>
            <a:r>
              <a:rPr lang="en-US" sz="4400" dirty="0"/>
              <a:t> + </a:t>
            </a:r>
            <a:r>
              <a:rPr lang="en-US" sz="4400" dirty="0" err="1"/>
              <a:t>H_g_diff</a:t>
            </a:r>
            <a:r>
              <a:rPr lang="en-US" sz="4400" dirty="0"/>
              <a:t>;</a:t>
            </a:r>
          </a:p>
          <a:p>
            <a:r>
              <a:rPr lang="en-US" sz="4400" dirty="0"/>
              <a:t>        </a:t>
            </a:r>
            <a:r>
              <a:rPr lang="en-US" sz="4400" dirty="0" err="1"/>
              <a:t>bi_update</a:t>
            </a:r>
            <a:r>
              <a:rPr lang="en-US" sz="4400" dirty="0"/>
              <a:t> = </a:t>
            </a:r>
            <a:r>
              <a:rPr lang="en-US" sz="4400" dirty="0" err="1"/>
              <a:t>bi_update</a:t>
            </a:r>
            <a:r>
              <a:rPr lang="en-US" sz="4400" dirty="0"/>
              <a:t> + </a:t>
            </a:r>
            <a:r>
              <a:rPr lang="en-US" sz="4400" dirty="0" err="1"/>
              <a:t>I_t_diff</a:t>
            </a:r>
            <a:r>
              <a:rPr lang="en-US" sz="4400" dirty="0"/>
              <a:t>;</a:t>
            </a:r>
          </a:p>
          <a:p>
            <a:r>
              <a:rPr lang="en-US" sz="4400" dirty="0"/>
              <a:t>        </a:t>
            </a:r>
            <a:r>
              <a:rPr lang="en-US" sz="4400" dirty="0" err="1"/>
              <a:t>bo_update</a:t>
            </a:r>
            <a:r>
              <a:rPr lang="en-US" sz="4400" dirty="0"/>
              <a:t> = </a:t>
            </a:r>
            <a:r>
              <a:rPr lang="en-US" sz="4400" dirty="0" err="1"/>
              <a:t>bo_update</a:t>
            </a:r>
            <a:r>
              <a:rPr lang="en-US" sz="4400" dirty="0"/>
              <a:t> + </a:t>
            </a:r>
            <a:r>
              <a:rPr lang="en-US" sz="4400" dirty="0" err="1"/>
              <a:t>O_t_diff</a:t>
            </a:r>
            <a:r>
              <a:rPr lang="en-US" sz="4400" dirty="0"/>
              <a:t>;</a:t>
            </a:r>
          </a:p>
          <a:p>
            <a:r>
              <a:rPr lang="en-US" sz="4400" dirty="0"/>
              <a:t>        </a:t>
            </a:r>
            <a:r>
              <a:rPr lang="en-US" sz="4400" dirty="0" err="1"/>
              <a:t>bf_update</a:t>
            </a:r>
            <a:r>
              <a:rPr lang="en-US" sz="4400" dirty="0"/>
              <a:t> = </a:t>
            </a:r>
            <a:r>
              <a:rPr lang="en-US" sz="4400" dirty="0" err="1"/>
              <a:t>bf_update</a:t>
            </a:r>
            <a:r>
              <a:rPr lang="en-US" sz="4400" dirty="0"/>
              <a:t> + </a:t>
            </a:r>
            <a:r>
              <a:rPr lang="en-US" sz="4400" dirty="0" err="1"/>
              <a:t>F_t_diff</a:t>
            </a:r>
            <a:r>
              <a:rPr lang="en-US" sz="4400" dirty="0"/>
              <a:t>;</a:t>
            </a:r>
          </a:p>
          <a:p>
            <a:r>
              <a:rPr lang="en-US" sz="4400" dirty="0"/>
              <a:t>        </a:t>
            </a:r>
            <a:r>
              <a:rPr lang="en-US" sz="4400" dirty="0" err="1"/>
              <a:t>bg_update</a:t>
            </a:r>
            <a:r>
              <a:rPr lang="en-US" sz="4400" dirty="0"/>
              <a:t> = </a:t>
            </a:r>
            <a:r>
              <a:rPr lang="en-US" sz="4400" dirty="0" err="1"/>
              <a:t>bg_update</a:t>
            </a:r>
            <a:r>
              <a:rPr lang="en-US" sz="4400" dirty="0"/>
              <a:t> + </a:t>
            </a:r>
            <a:r>
              <a:rPr lang="en-US" sz="4400" dirty="0" err="1"/>
              <a:t>G_t_diff</a:t>
            </a:r>
            <a:r>
              <a:rPr lang="en-US" sz="4400" dirty="0"/>
              <a:t>;</a:t>
            </a:r>
          </a:p>
          <a:p>
            <a:r>
              <a:rPr lang="en-US" sz="4400" dirty="0"/>
              <a:t>        </a:t>
            </a:r>
            <a:r>
              <a:rPr lang="en-US" sz="4400" dirty="0" err="1"/>
              <a:t>out_para_update</a:t>
            </a:r>
            <a:r>
              <a:rPr lang="en-US" sz="4400" dirty="0"/>
              <a:t> = </a:t>
            </a:r>
            <a:r>
              <a:rPr lang="en-US" sz="4400" dirty="0" err="1"/>
              <a:t>out_para_update</a:t>
            </a:r>
            <a:r>
              <a:rPr lang="en-US" sz="4400" dirty="0"/>
              <a:t> + </a:t>
            </a:r>
            <a:r>
              <a:rPr lang="en-US" sz="4400" dirty="0" err="1"/>
              <a:t>out_para_diff</a:t>
            </a:r>
            <a:r>
              <a:rPr lang="en-US" sz="4400" dirty="0"/>
              <a:t>;</a:t>
            </a:r>
          </a:p>
          <a:p>
            <a:r>
              <a:rPr lang="en-US" sz="4400" dirty="0"/>
              <a:t>    end</a:t>
            </a:r>
          </a:p>
          <a:p>
            <a:r>
              <a:rPr lang="en-US" sz="800" dirty="0"/>
              <a:t>    </a:t>
            </a:r>
          </a:p>
          <a:p>
            <a:r>
              <a:rPr lang="en-US" sz="800" dirty="0"/>
              <a:t>        </a:t>
            </a:r>
            <a:endParaRPr lang="en-US" sz="4400" dirty="0"/>
          </a:p>
        </p:txBody>
      </p:sp>
      <p:sp>
        <p:nvSpPr>
          <p:cNvPr id="5" name="Footer Placeholder 4"/>
          <p:cNvSpPr>
            <a:spLocks noGrp="1"/>
          </p:cNvSpPr>
          <p:nvPr>
            <p:ph type="ftr" sz="quarter" idx="11"/>
          </p:nvPr>
        </p:nvSpPr>
        <p:spPr>
          <a:xfrm>
            <a:off x="6172200" y="6516806"/>
            <a:ext cx="2895600" cy="365125"/>
          </a:xfrm>
        </p:spPr>
        <p:txBody>
          <a:bodyPr/>
          <a:lstStyle/>
          <a:p>
            <a:r>
              <a:rPr lang="en-US"/>
              <a:t>RNN &amp; LSTM v2.a</a:t>
            </a:r>
            <a:endParaRPr lang="en-US" dirty="0"/>
          </a:p>
        </p:txBody>
      </p:sp>
      <p:sp>
        <p:nvSpPr>
          <p:cNvPr id="6" name="Slide Number Placeholder 5"/>
          <p:cNvSpPr>
            <a:spLocks noGrp="1"/>
          </p:cNvSpPr>
          <p:nvPr>
            <p:ph type="sldNum" sz="quarter" idx="12"/>
          </p:nvPr>
        </p:nvSpPr>
        <p:spPr/>
        <p:txBody>
          <a:bodyPr/>
          <a:lstStyle/>
          <a:p>
            <a:fld id="{7C12A529-2220-4038-9210-A21DB7BAEFCE}" type="slidenum">
              <a:rPr lang="en-US" smtClean="0"/>
              <a:t>90</a:t>
            </a:fld>
            <a:endParaRPr lang="en-US"/>
          </a:p>
        </p:txBody>
      </p:sp>
    </p:spTree>
    <p:extLst>
      <p:ext uri="{BB962C8B-B14F-4D97-AF65-F5344CB8AC3E}">
        <p14:creationId xmlns:p14="http://schemas.microsoft.com/office/powerpoint/2010/main" val="41587474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Part 6: update all weights</a:t>
            </a:r>
          </a:p>
        </p:txBody>
      </p:sp>
      <p:sp>
        <p:nvSpPr>
          <p:cNvPr id="3" name="Content Placeholder 2"/>
          <p:cNvSpPr>
            <a:spLocks noGrp="1"/>
          </p:cNvSpPr>
          <p:nvPr>
            <p:ph sz="half" idx="1"/>
          </p:nvPr>
        </p:nvSpPr>
        <p:spPr>
          <a:xfrm>
            <a:off x="228600" y="1219200"/>
            <a:ext cx="4419600" cy="5257800"/>
          </a:xfrm>
        </p:spPr>
        <p:txBody>
          <a:bodyPr>
            <a:normAutofit fontScale="62500" lnSpcReduction="20000"/>
          </a:bodyPr>
          <a:lstStyle/>
          <a:p>
            <a:r>
              <a:rPr lang="en-US" dirty="0"/>
              <a:t> %% part 6 , backward pass of training for all 8-bits</a:t>
            </a:r>
          </a:p>
          <a:p>
            <a:r>
              <a:rPr lang="en-US" dirty="0"/>
              <a:t>   %Update all weights</a:t>
            </a:r>
          </a:p>
          <a:p>
            <a:r>
              <a:rPr lang="en-US" dirty="0"/>
              <a:t>    </a:t>
            </a:r>
            <a:r>
              <a:rPr lang="en-US" dirty="0" err="1"/>
              <a:t>X_i</a:t>
            </a:r>
            <a:r>
              <a:rPr lang="en-US" dirty="0"/>
              <a:t> = </a:t>
            </a:r>
            <a:r>
              <a:rPr lang="en-US" dirty="0" err="1"/>
              <a:t>X_i</a:t>
            </a:r>
            <a:r>
              <a:rPr lang="en-US" dirty="0"/>
              <a:t> + </a:t>
            </a:r>
            <a:r>
              <a:rPr lang="en-US" dirty="0" err="1"/>
              <a:t>X_i_update</a:t>
            </a:r>
            <a:r>
              <a:rPr lang="en-US" dirty="0"/>
              <a:t> * alpha;</a:t>
            </a:r>
          </a:p>
          <a:p>
            <a:r>
              <a:rPr lang="en-US" dirty="0"/>
              <a:t>    </a:t>
            </a:r>
            <a:r>
              <a:rPr lang="en-US" dirty="0" err="1"/>
              <a:t>H_i</a:t>
            </a:r>
            <a:r>
              <a:rPr lang="en-US" dirty="0"/>
              <a:t> = </a:t>
            </a:r>
            <a:r>
              <a:rPr lang="en-US" dirty="0" err="1"/>
              <a:t>H_i</a:t>
            </a:r>
            <a:r>
              <a:rPr lang="en-US" dirty="0"/>
              <a:t> + </a:t>
            </a:r>
            <a:r>
              <a:rPr lang="en-US" dirty="0" err="1"/>
              <a:t>H_i_update</a:t>
            </a:r>
            <a:r>
              <a:rPr lang="en-US" dirty="0"/>
              <a:t> * alpha;</a:t>
            </a:r>
          </a:p>
          <a:p>
            <a:r>
              <a:rPr lang="en-US" dirty="0"/>
              <a:t>    </a:t>
            </a:r>
            <a:r>
              <a:rPr lang="en-US" dirty="0" err="1"/>
              <a:t>X_o</a:t>
            </a:r>
            <a:r>
              <a:rPr lang="en-US" dirty="0"/>
              <a:t> = </a:t>
            </a:r>
            <a:r>
              <a:rPr lang="en-US" dirty="0" err="1"/>
              <a:t>X_o</a:t>
            </a:r>
            <a:r>
              <a:rPr lang="en-US" dirty="0"/>
              <a:t> + </a:t>
            </a:r>
            <a:r>
              <a:rPr lang="en-US" dirty="0" err="1"/>
              <a:t>X_o_update</a:t>
            </a:r>
            <a:r>
              <a:rPr lang="en-US" dirty="0"/>
              <a:t> * alpha;</a:t>
            </a:r>
          </a:p>
          <a:p>
            <a:r>
              <a:rPr lang="en-US" dirty="0"/>
              <a:t>    </a:t>
            </a:r>
            <a:r>
              <a:rPr lang="en-US" dirty="0" err="1"/>
              <a:t>H_o</a:t>
            </a:r>
            <a:r>
              <a:rPr lang="en-US" dirty="0"/>
              <a:t> = </a:t>
            </a:r>
            <a:r>
              <a:rPr lang="en-US" dirty="0" err="1"/>
              <a:t>H_o</a:t>
            </a:r>
            <a:r>
              <a:rPr lang="en-US" dirty="0"/>
              <a:t> + </a:t>
            </a:r>
            <a:r>
              <a:rPr lang="en-US" dirty="0" err="1"/>
              <a:t>H_o_update</a:t>
            </a:r>
            <a:r>
              <a:rPr lang="en-US" dirty="0"/>
              <a:t> * alpha;</a:t>
            </a:r>
          </a:p>
          <a:p>
            <a:r>
              <a:rPr lang="en-US" dirty="0"/>
              <a:t>    </a:t>
            </a:r>
            <a:r>
              <a:rPr lang="en-US" dirty="0" err="1"/>
              <a:t>X_f</a:t>
            </a:r>
            <a:r>
              <a:rPr lang="en-US" dirty="0"/>
              <a:t> = </a:t>
            </a:r>
            <a:r>
              <a:rPr lang="en-US" dirty="0" err="1"/>
              <a:t>X_f</a:t>
            </a:r>
            <a:r>
              <a:rPr lang="en-US" dirty="0"/>
              <a:t> + </a:t>
            </a:r>
            <a:r>
              <a:rPr lang="en-US" dirty="0" err="1"/>
              <a:t>X_f_update</a:t>
            </a:r>
            <a:r>
              <a:rPr lang="en-US" dirty="0"/>
              <a:t> * alpha;</a:t>
            </a:r>
          </a:p>
          <a:p>
            <a:r>
              <a:rPr lang="en-US" dirty="0"/>
              <a:t>    </a:t>
            </a:r>
            <a:r>
              <a:rPr lang="en-US" dirty="0" err="1"/>
              <a:t>H_f</a:t>
            </a:r>
            <a:r>
              <a:rPr lang="en-US" dirty="0"/>
              <a:t> = </a:t>
            </a:r>
            <a:r>
              <a:rPr lang="en-US" dirty="0" err="1"/>
              <a:t>H_f</a:t>
            </a:r>
            <a:r>
              <a:rPr lang="en-US" dirty="0"/>
              <a:t> + </a:t>
            </a:r>
            <a:r>
              <a:rPr lang="en-US" dirty="0" err="1"/>
              <a:t>H_f_update</a:t>
            </a:r>
            <a:r>
              <a:rPr lang="en-US" dirty="0"/>
              <a:t> * alpha;</a:t>
            </a:r>
          </a:p>
          <a:p>
            <a:r>
              <a:rPr lang="en-US" dirty="0"/>
              <a:t>    </a:t>
            </a:r>
            <a:r>
              <a:rPr lang="en-US" dirty="0" err="1"/>
              <a:t>X_g</a:t>
            </a:r>
            <a:r>
              <a:rPr lang="en-US" dirty="0"/>
              <a:t> = </a:t>
            </a:r>
            <a:r>
              <a:rPr lang="en-US" dirty="0" err="1"/>
              <a:t>X_g</a:t>
            </a:r>
            <a:r>
              <a:rPr lang="en-US" dirty="0"/>
              <a:t> + </a:t>
            </a:r>
            <a:r>
              <a:rPr lang="en-US" dirty="0" err="1"/>
              <a:t>X_g_update</a:t>
            </a:r>
            <a:r>
              <a:rPr lang="en-US" dirty="0"/>
              <a:t> * alpha;</a:t>
            </a:r>
          </a:p>
          <a:p>
            <a:r>
              <a:rPr lang="en-US" dirty="0"/>
              <a:t>    </a:t>
            </a:r>
            <a:r>
              <a:rPr lang="en-US" dirty="0" err="1"/>
              <a:t>H_g</a:t>
            </a:r>
            <a:r>
              <a:rPr lang="en-US" dirty="0"/>
              <a:t> = </a:t>
            </a:r>
            <a:r>
              <a:rPr lang="en-US" dirty="0" err="1"/>
              <a:t>H_g</a:t>
            </a:r>
            <a:r>
              <a:rPr lang="en-US" dirty="0"/>
              <a:t> + </a:t>
            </a:r>
            <a:r>
              <a:rPr lang="en-US" dirty="0" err="1"/>
              <a:t>H_g_update</a:t>
            </a:r>
            <a:r>
              <a:rPr lang="en-US" dirty="0"/>
              <a:t> * alpha;</a:t>
            </a:r>
          </a:p>
          <a:p>
            <a:r>
              <a:rPr lang="en-US" dirty="0"/>
              <a:t>    bi = bi + </a:t>
            </a:r>
            <a:r>
              <a:rPr lang="en-US" dirty="0" err="1"/>
              <a:t>bi_update</a:t>
            </a:r>
            <a:r>
              <a:rPr lang="en-US" dirty="0"/>
              <a:t> * alpha;</a:t>
            </a:r>
          </a:p>
          <a:p>
            <a:r>
              <a:rPr lang="en-US" dirty="0"/>
              <a:t>    </a:t>
            </a:r>
            <a:r>
              <a:rPr lang="en-US" dirty="0" err="1"/>
              <a:t>bo</a:t>
            </a:r>
            <a:r>
              <a:rPr lang="en-US" dirty="0"/>
              <a:t> = </a:t>
            </a:r>
            <a:r>
              <a:rPr lang="en-US" dirty="0" err="1"/>
              <a:t>bo</a:t>
            </a:r>
            <a:r>
              <a:rPr lang="en-US" dirty="0"/>
              <a:t> + </a:t>
            </a:r>
            <a:r>
              <a:rPr lang="en-US" dirty="0" err="1"/>
              <a:t>bo_update</a:t>
            </a:r>
            <a:r>
              <a:rPr lang="en-US" dirty="0"/>
              <a:t> * alpha;</a:t>
            </a:r>
          </a:p>
          <a:p>
            <a:r>
              <a:rPr lang="en-US" dirty="0"/>
              <a:t>    bf = bf + </a:t>
            </a:r>
            <a:r>
              <a:rPr lang="en-US" dirty="0" err="1"/>
              <a:t>bf_update</a:t>
            </a:r>
            <a:r>
              <a:rPr lang="en-US" dirty="0"/>
              <a:t> * alpha;</a:t>
            </a:r>
          </a:p>
          <a:p>
            <a:r>
              <a:rPr lang="en-US" dirty="0"/>
              <a:t>    </a:t>
            </a:r>
            <a:r>
              <a:rPr lang="en-US" dirty="0" err="1"/>
              <a:t>bg</a:t>
            </a:r>
            <a:r>
              <a:rPr lang="en-US" dirty="0"/>
              <a:t> = </a:t>
            </a:r>
            <a:r>
              <a:rPr lang="en-US" dirty="0" err="1"/>
              <a:t>bg</a:t>
            </a:r>
            <a:r>
              <a:rPr lang="en-US" dirty="0"/>
              <a:t> + </a:t>
            </a:r>
            <a:r>
              <a:rPr lang="en-US" dirty="0" err="1"/>
              <a:t>bg_update</a:t>
            </a:r>
            <a:r>
              <a:rPr lang="en-US" dirty="0"/>
              <a:t> * alpha;</a:t>
            </a:r>
          </a:p>
          <a:p>
            <a:r>
              <a:rPr lang="en-US" dirty="0"/>
              <a:t>    </a:t>
            </a:r>
            <a:r>
              <a:rPr lang="en-US" dirty="0" err="1"/>
              <a:t>out_para</a:t>
            </a:r>
            <a:r>
              <a:rPr lang="en-US" dirty="0"/>
              <a:t> = </a:t>
            </a:r>
            <a:r>
              <a:rPr lang="en-US" dirty="0" err="1"/>
              <a:t>out_para</a:t>
            </a:r>
            <a:r>
              <a:rPr lang="en-US" dirty="0"/>
              <a:t> + </a:t>
            </a:r>
            <a:r>
              <a:rPr lang="en-US" dirty="0" err="1"/>
              <a:t>out_para_update</a:t>
            </a:r>
            <a:r>
              <a:rPr lang="en-US" dirty="0"/>
              <a:t> * alpha;</a:t>
            </a:r>
          </a:p>
          <a:p>
            <a:r>
              <a:rPr lang="en-US" dirty="0"/>
              <a:t>    </a:t>
            </a:r>
          </a:p>
          <a:p>
            <a:r>
              <a:rPr lang="en-US" dirty="0"/>
              <a:t>    </a:t>
            </a:r>
          </a:p>
        </p:txBody>
      </p:sp>
      <p:sp>
        <p:nvSpPr>
          <p:cNvPr id="4" name="Content Placeholder 3"/>
          <p:cNvSpPr>
            <a:spLocks noGrp="1"/>
          </p:cNvSpPr>
          <p:nvPr>
            <p:ph sz="half" idx="2"/>
          </p:nvPr>
        </p:nvSpPr>
        <p:spPr>
          <a:xfrm>
            <a:off x="4648200" y="1219200"/>
            <a:ext cx="4038600" cy="4525963"/>
          </a:xfrm>
        </p:spPr>
        <p:txBody>
          <a:bodyPr>
            <a:normAutofit fontScale="62500" lnSpcReduction="20000"/>
          </a:bodyPr>
          <a:lstStyle/>
          <a:p>
            <a:r>
              <a:rPr lang="en-US" sz="3200" dirty="0" err="1"/>
              <a:t>X_i_update</a:t>
            </a:r>
            <a:r>
              <a:rPr lang="en-US" sz="3200" dirty="0"/>
              <a:t> = </a:t>
            </a:r>
            <a:r>
              <a:rPr lang="en-US" sz="3200" dirty="0" err="1"/>
              <a:t>X_i_update</a:t>
            </a:r>
            <a:r>
              <a:rPr lang="en-US" sz="3200" dirty="0"/>
              <a:t> * 0;</a:t>
            </a:r>
          </a:p>
          <a:p>
            <a:r>
              <a:rPr lang="en-US" sz="3200" dirty="0"/>
              <a:t>    </a:t>
            </a:r>
            <a:r>
              <a:rPr lang="en-US" sz="3200" dirty="0" err="1"/>
              <a:t>H_i_update</a:t>
            </a:r>
            <a:r>
              <a:rPr lang="en-US" sz="3200" dirty="0"/>
              <a:t> = </a:t>
            </a:r>
            <a:r>
              <a:rPr lang="en-US" sz="3200" dirty="0" err="1"/>
              <a:t>H_i_update</a:t>
            </a:r>
            <a:r>
              <a:rPr lang="en-US" sz="3200" dirty="0"/>
              <a:t> * 0;</a:t>
            </a:r>
          </a:p>
          <a:p>
            <a:r>
              <a:rPr lang="en-US" sz="3200" dirty="0"/>
              <a:t>    </a:t>
            </a:r>
            <a:r>
              <a:rPr lang="en-US" sz="3200" dirty="0" err="1"/>
              <a:t>X_o_update</a:t>
            </a:r>
            <a:r>
              <a:rPr lang="en-US" sz="3200" dirty="0"/>
              <a:t> = </a:t>
            </a:r>
            <a:r>
              <a:rPr lang="en-US" sz="3200" dirty="0" err="1"/>
              <a:t>X_o_update</a:t>
            </a:r>
            <a:r>
              <a:rPr lang="en-US" sz="3200" dirty="0"/>
              <a:t> * 0;</a:t>
            </a:r>
          </a:p>
          <a:p>
            <a:r>
              <a:rPr lang="en-US" sz="3200" dirty="0"/>
              <a:t>    </a:t>
            </a:r>
            <a:r>
              <a:rPr lang="en-US" sz="3200" dirty="0" err="1"/>
              <a:t>H_o_update</a:t>
            </a:r>
            <a:r>
              <a:rPr lang="en-US" sz="3200" dirty="0"/>
              <a:t> = </a:t>
            </a:r>
            <a:r>
              <a:rPr lang="en-US" sz="3200" dirty="0" err="1"/>
              <a:t>H_o_update</a:t>
            </a:r>
            <a:r>
              <a:rPr lang="en-US" sz="3200" dirty="0"/>
              <a:t> * 0;</a:t>
            </a:r>
          </a:p>
          <a:p>
            <a:r>
              <a:rPr lang="en-US" sz="3200" dirty="0"/>
              <a:t>    </a:t>
            </a:r>
            <a:r>
              <a:rPr lang="en-US" sz="3200" dirty="0" err="1"/>
              <a:t>X_f_update</a:t>
            </a:r>
            <a:r>
              <a:rPr lang="en-US" sz="3200" dirty="0"/>
              <a:t> = </a:t>
            </a:r>
            <a:r>
              <a:rPr lang="en-US" sz="3200" dirty="0" err="1"/>
              <a:t>X_f_update</a:t>
            </a:r>
            <a:r>
              <a:rPr lang="en-US" sz="3200" dirty="0"/>
              <a:t> * 0;</a:t>
            </a:r>
          </a:p>
          <a:p>
            <a:r>
              <a:rPr lang="en-US" sz="3200" dirty="0"/>
              <a:t>    </a:t>
            </a:r>
            <a:r>
              <a:rPr lang="en-US" sz="3200" dirty="0" err="1"/>
              <a:t>H_f_update</a:t>
            </a:r>
            <a:r>
              <a:rPr lang="en-US" sz="3200" dirty="0"/>
              <a:t> = </a:t>
            </a:r>
            <a:r>
              <a:rPr lang="en-US" sz="3200" dirty="0" err="1"/>
              <a:t>H_f_update</a:t>
            </a:r>
            <a:r>
              <a:rPr lang="en-US" sz="3200" dirty="0"/>
              <a:t> * 0;</a:t>
            </a:r>
          </a:p>
          <a:p>
            <a:r>
              <a:rPr lang="en-US" sz="3200" dirty="0"/>
              <a:t>    </a:t>
            </a:r>
            <a:r>
              <a:rPr lang="en-US" sz="3200" dirty="0" err="1"/>
              <a:t>X_g_update</a:t>
            </a:r>
            <a:r>
              <a:rPr lang="en-US" sz="3200" dirty="0"/>
              <a:t> = </a:t>
            </a:r>
            <a:r>
              <a:rPr lang="en-US" sz="3200" dirty="0" err="1"/>
              <a:t>X_g_update</a:t>
            </a:r>
            <a:r>
              <a:rPr lang="en-US" sz="3200" dirty="0"/>
              <a:t> * 0;</a:t>
            </a:r>
          </a:p>
          <a:p>
            <a:r>
              <a:rPr lang="en-US" sz="3200" dirty="0"/>
              <a:t>    </a:t>
            </a:r>
            <a:r>
              <a:rPr lang="en-US" sz="3200" dirty="0" err="1"/>
              <a:t>H_g_update</a:t>
            </a:r>
            <a:r>
              <a:rPr lang="en-US" sz="3200" dirty="0"/>
              <a:t> = </a:t>
            </a:r>
            <a:r>
              <a:rPr lang="en-US" sz="3200" dirty="0" err="1"/>
              <a:t>H_g_update</a:t>
            </a:r>
            <a:r>
              <a:rPr lang="en-US" sz="3200" dirty="0"/>
              <a:t> * 0;</a:t>
            </a:r>
          </a:p>
          <a:p>
            <a:r>
              <a:rPr lang="en-US" sz="3200" dirty="0"/>
              <a:t>    </a:t>
            </a:r>
            <a:r>
              <a:rPr lang="en-US" sz="3200" dirty="0" err="1"/>
              <a:t>bi_update</a:t>
            </a:r>
            <a:r>
              <a:rPr lang="en-US" sz="3200" dirty="0"/>
              <a:t> = 0;</a:t>
            </a:r>
          </a:p>
          <a:p>
            <a:r>
              <a:rPr lang="en-US" sz="3200" dirty="0"/>
              <a:t>    </a:t>
            </a:r>
            <a:r>
              <a:rPr lang="en-US" sz="3200" dirty="0" err="1"/>
              <a:t>bf_update</a:t>
            </a:r>
            <a:r>
              <a:rPr lang="en-US" sz="3200" dirty="0"/>
              <a:t> = 0;</a:t>
            </a:r>
          </a:p>
          <a:p>
            <a:r>
              <a:rPr lang="en-US" sz="3200" dirty="0"/>
              <a:t>    </a:t>
            </a:r>
            <a:r>
              <a:rPr lang="en-US" sz="3200" dirty="0" err="1"/>
              <a:t>bo_update</a:t>
            </a:r>
            <a:r>
              <a:rPr lang="en-US" sz="3200" dirty="0"/>
              <a:t> = 0;</a:t>
            </a:r>
          </a:p>
          <a:p>
            <a:r>
              <a:rPr lang="en-US" sz="3200" dirty="0"/>
              <a:t>    </a:t>
            </a:r>
            <a:r>
              <a:rPr lang="en-US" sz="3200" dirty="0" err="1"/>
              <a:t>bg_update</a:t>
            </a:r>
            <a:r>
              <a:rPr lang="en-US" sz="3200" dirty="0"/>
              <a:t> = 0;</a:t>
            </a:r>
          </a:p>
          <a:p>
            <a:r>
              <a:rPr lang="en-US" sz="3200" dirty="0"/>
              <a:t>    </a:t>
            </a:r>
            <a:r>
              <a:rPr lang="en-US" sz="3200" dirty="0" err="1"/>
              <a:t>out_para_update</a:t>
            </a:r>
            <a:r>
              <a:rPr lang="en-US" sz="3200" dirty="0"/>
              <a:t> = </a:t>
            </a:r>
            <a:r>
              <a:rPr lang="en-US" sz="3200" dirty="0" err="1"/>
              <a:t>out_para_update</a:t>
            </a:r>
            <a:r>
              <a:rPr lang="en-US" sz="3200" dirty="0"/>
              <a:t> * 0;        </a:t>
            </a:r>
          </a:p>
          <a:p>
            <a:endParaRPr lang="en-US" sz="4400" dirty="0"/>
          </a:p>
        </p:txBody>
      </p:sp>
      <p:sp>
        <p:nvSpPr>
          <p:cNvPr id="5" name="Footer Placeholder 4"/>
          <p:cNvSpPr>
            <a:spLocks noGrp="1"/>
          </p:cNvSpPr>
          <p:nvPr>
            <p:ph type="ftr" sz="quarter" idx="11"/>
          </p:nvPr>
        </p:nvSpPr>
        <p:spPr/>
        <p:txBody>
          <a:bodyPr/>
          <a:lstStyle/>
          <a:p>
            <a:r>
              <a:rPr lang="en-US"/>
              <a:t>RNN &amp; LSTM v2.a</a:t>
            </a:r>
          </a:p>
        </p:txBody>
      </p:sp>
      <p:sp>
        <p:nvSpPr>
          <p:cNvPr id="6" name="Slide Number Placeholder 5"/>
          <p:cNvSpPr>
            <a:spLocks noGrp="1"/>
          </p:cNvSpPr>
          <p:nvPr>
            <p:ph type="sldNum" sz="quarter" idx="12"/>
          </p:nvPr>
        </p:nvSpPr>
        <p:spPr/>
        <p:txBody>
          <a:bodyPr/>
          <a:lstStyle/>
          <a:p>
            <a:fld id="{7C12A529-2220-4038-9210-A21DB7BAEFCE}" type="slidenum">
              <a:rPr lang="en-US" smtClean="0"/>
              <a:t>91</a:t>
            </a:fld>
            <a:endParaRPr lang="en-US"/>
          </a:p>
        </p:txBody>
      </p:sp>
    </p:spTree>
    <p:extLst>
      <p:ext uri="{BB962C8B-B14F-4D97-AF65-F5344CB8AC3E}">
        <p14:creationId xmlns:p14="http://schemas.microsoft.com/office/powerpoint/2010/main" val="34654158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334962"/>
          </a:xfrm>
        </p:spPr>
        <p:txBody>
          <a:bodyPr>
            <a:noAutofit/>
          </a:bodyPr>
          <a:lstStyle/>
          <a:p>
            <a:r>
              <a:rPr lang="en-US" sz="2000" dirty="0"/>
              <a:t>%part7,for display and user </a:t>
            </a:r>
            <a:r>
              <a:rPr lang="en-US" sz="2000" dirty="0" err="1"/>
              <a:t>analysis,no</a:t>
            </a:r>
            <a:r>
              <a:rPr lang="en-US" sz="2000" dirty="0"/>
              <a:t> need for </a:t>
            </a:r>
            <a:r>
              <a:rPr lang="en-US" sz="2000" dirty="0" err="1"/>
              <a:t>theLSTM</a:t>
            </a:r>
            <a:r>
              <a:rPr lang="en-US" sz="2000" dirty="0"/>
              <a:t> core algorithm</a:t>
            </a:r>
          </a:p>
        </p:txBody>
      </p:sp>
      <p:sp>
        <p:nvSpPr>
          <p:cNvPr id="3" name="Content Placeholder 2"/>
          <p:cNvSpPr>
            <a:spLocks noGrp="1"/>
          </p:cNvSpPr>
          <p:nvPr>
            <p:ph sz="half" idx="1"/>
          </p:nvPr>
        </p:nvSpPr>
        <p:spPr>
          <a:xfrm>
            <a:off x="228600" y="1219200"/>
            <a:ext cx="4419600" cy="5257800"/>
          </a:xfrm>
        </p:spPr>
        <p:txBody>
          <a:bodyPr>
            <a:noAutofit/>
          </a:bodyPr>
          <a:lstStyle/>
          <a:p>
            <a:r>
              <a:rPr lang="en-US" sz="2000" dirty="0"/>
              <a:t> %% part 7 ,display only , for user analysis, no need </a:t>
            </a:r>
            <a:r>
              <a:rPr lang="en-US" sz="2000" dirty="0" err="1"/>
              <a:t>fo</a:t>
            </a:r>
            <a:r>
              <a:rPr lang="en-US" sz="2000" dirty="0"/>
              <a:t> the algorithm</a:t>
            </a:r>
          </a:p>
          <a:p>
            <a:r>
              <a:rPr lang="en-US" sz="2000" dirty="0"/>
              <a:t>    if(mod(j,1000) == 0)</a:t>
            </a:r>
          </a:p>
          <a:p>
            <a:r>
              <a:rPr lang="en-US" sz="2000" dirty="0"/>
              <a:t>        if 1%overallError &gt; 1</a:t>
            </a:r>
          </a:p>
          <a:p>
            <a:r>
              <a:rPr lang="en-US" sz="2000" dirty="0"/>
              <a:t>            err = </a:t>
            </a:r>
            <a:r>
              <a:rPr lang="en-US" sz="2000" dirty="0" err="1"/>
              <a:t>sprintf</a:t>
            </a:r>
            <a:r>
              <a:rPr lang="en-US" sz="2000" dirty="0"/>
              <a:t>('Error:%s\n', num2str(</a:t>
            </a:r>
            <a:r>
              <a:rPr lang="en-US" sz="2000" dirty="0" err="1"/>
              <a:t>overallError</a:t>
            </a:r>
            <a:r>
              <a:rPr lang="en-US" sz="2000" dirty="0"/>
              <a:t>)); </a:t>
            </a:r>
            <a:r>
              <a:rPr lang="en-US" sz="2000" dirty="0" err="1"/>
              <a:t>fprintf</a:t>
            </a:r>
            <a:r>
              <a:rPr lang="en-US" sz="2000" dirty="0"/>
              <a:t>(err);</a:t>
            </a:r>
          </a:p>
          <a:p>
            <a:r>
              <a:rPr lang="en-US" sz="2000" dirty="0"/>
              <a:t>        end</a:t>
            </a:r>
          </a:p>
          <a:p>
            <a:r>
              <a:rPr lang="en-US" sz="2000" dirty="0"/>
              <a:t>        </a:t>
            </a:r>
            <a:r>
              <a:rPr lang="en-US" sz="2000" dirty="0" err="1"/>
              <a:t>allErr</a:t>
            </a:r>
            <a:r>
              <a:rPr lang="en-US" sz="2000" dirty="0"/>
              <a:t> = [</a:t>
            </a:r>
            <a:r>
              <a:rPr lang="en-US" sz="2000" dirty="0" err="1"/>
              <a:t>allErr</a:t>
            </a:r>
            <a:r>
              <a:rPr lang="en-US" sz="2000" dirty="0"/>
              <a:t> </a:t>
            </a:r>
            <a:r>
              <a:rPr lang="en-US" sz="2000" dirty="0" err="1"/>
              <a:t>overallError</a:t>
            </a:r>
            <a:r>
              <a:rPr lang="en-US" sz="2000" dirty="0"/>
              <a:t>];</a:t>
            </a:r>
          </a:p>
          <a:p>
            <a:r>
              <a:rPr lang="en-US" sz="2000" dirty="0"/>
              <a:t>        %         try</a:t>
            </a:r>
          </a:p>
          <a:p>
            <a:r>
              <a:rPr lang="en-US" sz="2000" dirty="0"/>
              <a:t>        d = bin2dec(num2str(d));</a:t>
            </a:r>
          </a:p>
          <a:p>
            <a:r>
              <a:rPr lang="en-US" sz="2000" dirty="0"/>
              <a:t>        %         catch</a:t>
            </a:r>
          </a:p>
          <a:p>
            <a:r>
              <a:rPr lang="en-US" sz="2000" dirty="0"/>
              <a:t>        %             </a:t>
            </a:r>
            <a:r>
              <a:rPr lang="en-US" sz="2000" dirty="0" err="1"/>
              <a:t>disp</a:t>
            </a:r>
            <a:r>
              <a:rPr lang="en-US" sz="2000" dirty="0"/>
              <a:t>(d);</a:t>
            </a:r>
          </a:p>
          <a:p>
            <a:r>
              <a:rPr lang="en-US" sz="2000" dirty="0"/>
              <a:t>        %         end</a:t>
            </a:r>
          </a:p>
          <a:p>
            <a:endParaRPr lang="en-US" sz="1800" dirty="0"/>
          </a:p>
        </p:txBody>
      </p:sp>
      <p:sp>
        <p:nvSpPr>
          <p:cNvPr id="4" name="Content Placeholder 3"/>
          <p:cNvSpPr>
            <a:spLocks noGrp="1"/>
          </p:cNvSpPr>
          <p:nvPr>
            <p:ph sz="half" idx="2"/>
          </p:nvPr>
        </p:nvSpPr>
        <p:spPr>
          <a:xfrm>
            <a:off x="4572000" y="533400"/>
            <a:ext cx="4495800" cy="4525963"/>
          </a:xfrm>
        </p:spPr>
        <p:txBody>
          <a:bodyPr>
            <a:noAutofit/>
          </a:bodyPr>
          <a:lstStyle/>
          <a:p>
            <a:r>
              <a:rPr lang="en-US" sz="1600" dirty="0"/>
              <a:t>  if 1%overallError&gt;1</a:t>
            </a:r>
          </a:p>
          <a:p>
            <a:r>
              <a:rPr lang="en-US" sz="1600" dirty="0"/>
              <a:t>            </a:t>
            </a:r>
            <a:r>
              <a:rPr lang="en-US" sz="1600" dirty="0" err="1"/>
              <a:t>pred</a:t>
            </a:r>
            <a:r>
              <a:rPr lang="en-US" sz="1600" dirty="0"/>
              <a:t> = </a:t>
            </a:r>
            <a:r>
              <a:rPr lang="en-US" sz="1600" dirty="0" err="1"/>
              <a:t>sprintf</a:t>
            </a:r>
            <a:r>
              <a:rPr lang="en-US" sz="1600" dirty="0"/>
              <a:t>('</a:t>
            </a:r>
            <a:r>
              <a:rPr lang="en-US" sz="1600" dirty="0" err="1"/>
              <a:t>Pred</a:t>
            </a:r>
            <a:r>
              <a:rPr lang="en-US" sz="1600" dirty="0"/>
              <a:t>:%s\n',dec2bin(d,8)); </a:t>
            </a:r>
            <a:r>
              <a:rPr lang="en-US" sz="1600" dirty="0" err="1"/>
              <a:t>fprintf</a:t>
            </a:r>
            <a:r>
              <a:rPr lang="en-US" sz="1600" dirty="0"/>
              <a:t>(</a:t>
            </a:r>
            <a:r>
              <a:rPr lang="en-US" sz="1600" dirty="0" err="1"/>
              <a:t>pred</a:t>
            </a:r>
            <a:r>
              <a:rPr lang="en-US" sz="1600" dirty="0"/>
              <a:t>);</a:t>
            </a:r>
          </a:p>
          <a:p>
            <a:r>
              <a:rPr lang="en-US" sz="1600" dirty="0"/>
              <a:t>            </a:t>
            </a:r>
            <a:r>
              <a:rPr lang="en-US" sz="1600" dirty="0" err="1"/>
              <a:t>Tru</a:t>
            </a:r>
            <a:r>
              <a:rPr lang="en-US" sz="1600" dirty="0"/>
              <a:t> = </a:t>
            </a:r>
            <a:r>
              <a:rPr lang="en-US" sz="1600" dirty="0" err="1"/>
              <a:t>sprintf</a:t>
            </a:r>
            <a:r>
              <a:rPr lang="en-US" sz="1600" dirty="0"/>
              <a:t>('True:%s\n', num2str(c)); </a:t>
            </a:r>
            <a:r>
              <a:rPr lang="en-US" sz="1600" dirty="0" err="1"/>
              <a:t>fprintf</a:t>
            </a:r>
            <a:r>
              <a:rPr lang="en-US" sz="1600" dirty="0"/>
              <a:t>(</a:t>
            </a:r>
            <a:r>
              <a:rPr lang="en-US" sz="1600" dirty="0" err="1"/>
              <a:t>Tru</a:t>
            </a:r>
            <a:r>
              <a:rPr lang="en-US" sz="1600" dirty="0"/>
              <a:t>);</a:t>
            </a:r>
          </a:p>
          <a:p>
            <a:r>
              <a:rPr lang="en-US" sz="1600" dirty="0"/>
              <a:t>        end</a:t>
            </a:r>
          </a:p>
          <a:p>
            <a:r>
              <a:rPr lang="en-US" sz="1600" dirty="0"/>
              <a:t>        out = 0;</a:t>
            </a:r>
          </a:p>
          <a:p>
            <a:r>
              <a:rPr lang="en-US" sz="1600" dirty="0"/>
              <a:t>        </a:t>
            </a:r>
            <a:r>
              <a:rPr lang="en-US" sz="1600" dirty="0" err="1"/>
              <a:t>tmp</a:t>
            </a:r>
            <a:r>
              <a:rPr lang="en-US" sz="1600" dirty="0"/>
              <a:t> = dec2bin(d,8);</a:t>
            </a:r>
          </a:p>
          <a:p>
            <a:r>
              <a:rPr lang="en-US" sz="1600" dirty="0"/>
              <a:t>        for </a:t>
            </a:r>
            <a:r>
              <a:rPr lang="en-US" sz="1600" dirty="0" err="1"/>
              <a:t>i</a:t>
            </a:r>
            <a:r>
              <a:rPr lang="en-US" sz="1600" dirty="0"/>
              <a:t> = 1:8</a:t>
            </a:r>
          </a:p>
          <a:p>
            <a:r>
              <a:rPr lang="en-US" sz="1600" dirty="0"/>
              <a:t>            out = out + str2double(</a:t>
            </a:r>
            <a:r>
              <a:rPr lang="en-US" sz="1600" dirty="0" err="1"/>
              <a:t>tmp</a:t>
            </a:r>
            <a:r>
              <a:rPr lang="en-US" sz="1600" dirty="0"/>
              <a:t>(8-i+1)) * power(2,i-1);</a:t>
            </a:r>
          </a:p>
          <a:p>
            <a:r>
              <a:rPr lang="en-US" sz="1600" dirty="0"/>
              <a:t>        end</a:t>
            </a:r>
          </a:p>
          <a:p>
            <a:r>
              <a:rPr lang="en-US" sz="1600" dirty="0"/>
              <a:t>        if 1%overallError&gt;1</a:t>
            </a:r>
          </a:p>
          <a:p>
            <a:r>
              <a:rPr lang="en-US" sz="1600" dirty="0"/>
              <a:t>            </a:t>
            </a:r>
            <a:r>
              <a:rPr lang="en-US" sz="1600" dirty="0" err="1"/>
              <a:t>fprintf</a:t>
            </a:r>
            <a:r>
              <a:rPr lang="en-US" sz="1600" dirty="0"/>
              <a:t>('%d + %d = %d\n',</a:t>
            </a:r>
            <a:r>
              <a:rPr lang="en-US" sz="1600" dirty="0" err="1"/>
              <a:t>a_int,b_int,out</a:t>
            </a:r>
            <a:r>
              <a:rPr lang="en-US" sz="1600" dirty="0"/>
              <a:t>);</a:t>
            </a:r>
          </a:p>
          <a:p>
            <a:r>
              <a:rPr lang="en-US" sz="1600" dirty="0"/>
              <a:t>            </a:t>
            </a:r>
            <a:r>
              <a:rPr lang="en-US" sz="1600" dirty="0" err="1"/>
              <a:t>sep</a:t>
            </a:r>
            <a:r>
              <a:rPr lang="en-US" sz="1600" dirty="0"/>
              <a:t> = </a:t>
            </a:r>
            <a:r>
              <a:rPr lang="en-US" sz="1600" dirty="0" err="1"/>
              <a:t>sprintf</a:t>
            </a:r>
            <a:r>
              <a:rPr lang="en-US" sz="1600" dirty="0"/>
              <a:t>('-------%d------\n', j); </a:t>
            </a:r>
            <a:r>
              <a:rPr lang="en-US" sz="1600" dirty="0" err="1"/>
              <a:t>fprintf</a:t>
            </a:r>
            <a:r>
              <a:rPr lang="en-US" sz="1600" dirty="0"/>
              <a:t>(</a:t>
            </a:r>
            <a:r>
              <a:rPr lang="en-US" sz="1600" dirty="0" err="1"/>
              <a:t>sep</a:t>
            </a:r>
            <a:r>
              <a:rPr lang="en-US" sz="1600" dirty="0"/>
              <a:t>);</a:t>
            </a:r>
          </a:p>
          <a:p>
            <a:r>
              <a:rPr lang="en-US" sz="1600" dirty="0"/>
              <a:t>        end</a:t>
            </a:r>
          </a:p>
          <a:p>
            <a:r>
              <a:rPr lang="en-US" sz="1600" dirty="0"/>
              <a:t>    end</a:t>
            </a:r>
          </a:p>
          <a:p>
            <a:r>
              <a:rPr lang="en-US" sz="1600" dirty="0"/>
              <a:t>end</a:t>
            </a:r>
          </a:p>
          <a:p>
            <a:r>
              <a:rPr lang="en-US" sz="1600" dirty="0"/>
              <a:t>figure;</a:t>
            </a:r>
          </a:p>
          <a:p>
            <a:r>
              <a:rPr lang="en-US" sz="1600" dirty="0"/>
              <a:t>plot(</a:t>
            </a:r>
            <a:r>
              <a:rPr lang="en-US" sz="1600" dirty="0" err="1"/>
              <a:t>allErr</a:t>
            </a:r>
            <a:r>
              <a:rPr lang="en-US" sz="1600" dirty="0"/>
              <a:t>);        </a:t>
            </a:r>
          </a:p>
        </p:txBody>
      </p:sp>
      <p:sp>
        <p:nvSpPr>
          <p:cNvPr id="5" name="Footer Placeholder 4"/>
          <p:cNvSpPr>
            <a:spLocks noGrp="1"/>
          </p:cNvSpPr>
          <p:nvPr>
            <p:ph type="ftr" sz="quarter" idx="11"/>
          </p:nvPr>
        </p:nvSpPr>
        <p:spPr>
          <a:xfrm>
            <a:off x="1143000" y="6248400"/>
            <a:ext cx="2895600" cy="365125"/>
          </a:xfrm>
        </p:spPr>
        <p:txBody>
          <a:bodyPr/>
          <a:lstStyle/>
          <a:p>
            <a:r>
              <a:rPr lang="en-US"/>
              <a:t>RNN &amp; LSTM v2.a</a:t>
            </a:r>
            <a:endParaRPr lang="en-US" dirty="0"/>
          </a:p>
        </p:txBody>
      </p:sp>
      <p:sp>
        <p:nvSpPr>
          <p:cNvPr id="6" name="Slide Number Placeholder 5"/>
          <p:cNvSpPr>
            <a:spLocks noGrp="1"/>
          </p:cNvSpPr>
          <p:nvPr>
            <p:ph type="sldNum" sz="quarter" idx="12"/>
          </p:nvPr>
        </p:nvSpPr>
        <p:spPr/>
        <p:txBody>
          <a:bodyPr/>
          <a:lstStyle/>
          <a:p>
            <a:fld id="{7C12A529-2220-4038-9210-A21DB7BAEFCE}" type="slidenum">
              <a:rPr lang="en-US" smtClean="0"/>
              <a:t>92</a:t>
            </a:fld>
            <a:endParaRPr lang="en-US" dirty="0"/>
          </a:p>
        </p:txBody>
      </p:sp>
    </p:spTree>
    <p:extLst>
      <p:ext uri="{BB962C8B-B14F-4D97-AF65-F5344CB8AC3E}">
        <p14:creationId xmlns:p14="http://schemas.microsoft.com/office/powerpoint/2010/main" val="20152018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 LSTM_x4a.m</a:t>
            </a:r>
          </a:p>
        </p:txBody>
      </p:sp>
      <p:sp>
        <p:nvSpPr>
          <p:cNvPr id="3" name="Content Placeholder 2"/>
          <p:cNvSpPr>
            <a:spLocks noGrp="1"/>
          </p:cNvSpPr>
          <p:nvPr>
            <p:ph idx="1"/>
          </p:nvPr>
        </p:nvSpPr>
        <p:spPr>
          <a:xfrm>
            <a:off x="457200" y="76200"/>
            <a:ext cx="8229600" cy="4525963"/>
          </a:xfrm>
        </p:spPr>
        <p:txBody>
          <a:bodyPr>
            <a:noAutofit/>
          </a:bodyPr>
          <a:lstStyle/>
          <a:p>
            <a:r>
              <a:rPr lang="en-US" sz="100" dirty="0"/>
              <a:t>%khwong 12 sept. 2017</a:t>
            </a:r>
          </a:p>
          <a:p>
            <a:r>
              <a:rPr lang="en-US" sz="100" dirty="0"/>
              <a:t>%http://blog.csdn.net/u010866505/article/details/74910525</a:t>
            </a:r>
          </a:p>
          <a:p>
            <a:r>
              <a:rPr lang="en-US" sz="100" dirty="0"/>
              <a:t>%http://blog.sina.com.cn/s/blog_a5fdbf010102w7y8.html</a:t>
            </a:r>
          </a:p>
          <a:p>
            <a:r>
              <a:rPr lang="en-US" sz="100" dirty="0"/>
              <a:t>%https://iamtrask.github.io/2015/11/15/anyone-can-code-</a:t>
            </a:r>
            <a:r>
              <a:rPr lang="en-US" sz="100" dirty="0" err="1"/>
              <a:t>lstm</a:t>
            </a:r>
            <a:r>
              <a:rPr lang="en-US" sz="100" dirty="0"/>
              <a:t>/</a:t>
            </a:r>
          </a:p>
          <a:p>
            <a:r>
              <a:rPr lang="en-US" sz="100" dirty="0"/>
              <a:t>%http://blog.csdn.net/u010866505/article/details/74910525 code</a:t>
            </a:r>
          </a:p>
          <a:p>
            <a:r>
              <a:rPr lang="en-US" sz="100" dirty="0"/>
              <a:t>% implementation of LSTM</a:t>
            </a:r>
          </a:p>
          <a:p>
            <a:r>
              <a:rPr lang="en-US" sz="100" dirty="0"/>
              <a:t> </a:t>
            </a:r>
          </a:p>
          <a:p>
            <a:r>
              <a:rPr lang="en-US" sz="100" dirty="0"/>
              <a:t>%function g=</a:t>
            </a:r>
            <a:r>
              <a:rPr lang="en-US" sz="100" dirty="0" err="1"/>
              <a:t>lstm_demo</a:t>
            </a:r>
            <a:endParaRPr lang="en-US" sz="100" dirty="0"/>
          </a:p>
          <a:p>
            <a:r>
              <a:rPr lang="en-US" sz="100" dirty="0"/>
              <a:t>%-------LSTM-</a:t>
            </a:r>
            <a:r>
              <a:rPr lang="en-US" sz="100" dirty="0" err="1"/>
              <a:t>Matlab</a:t>
            </a:r>
            <a:r>
              <a:rPr lang="en-US" sz="100" dirty="0"/>
              <a:t>-------------------</a:t>
            </a:r>
          </a:p>
          <a:p>
            <a:r>
              <a:rPr lang="en-US" sz="100" dirty="0"/>
              <a:t>% implementation of LSTM</a:t>
            </a:r>
          </a:p>
          <a:p>
            <a:r>
              <a:rPr lang="en-US" sz="100" dirty="0"/>
              <a:t>%% part 1 , system setup</a:t>
            </a:r>
          </a:p>
          <a:p>
            <a:r>
              <a:rPr lang="en-US" sz="100" dirty="0"/>
              <a:t>function </a:t>
            </a:r>
            <a:r>
              <a:rPr lang="en-US" sz="100" dirty="0" err="1"/>
              <a:t>lstm_x</a:t>
            </a:r>
            <a:r>
              <a:rPr lang="en-US" sz="100" dirty="0"/>
              <a:t>()</a:t>
            </a:r>
          </a:p>
          <a:p>
            <a:r>
              <a:rPr lang="en-US" sz="100" dirty="0" err="1"/>
              <a:t>clc</a:t>
            </a:r>
            <a:endParaRPr lang="en-US" sz="100" dirty="0"/>
          </a:p>
          <a:p>
            <a:r>
              <a:rPr lang="en-US" sz="100" dirty="0"/>
              <a:t>% clear</a:t>
            </a:r>
          </a:p>
          <a:p>
            <a:r>
              <a:rPr lang="en-US" sz="100" dirty="0"/>
              <a:t>close all</a:t>
            </a:r>
          </a:p>
          <a:p>
            <a:r>
              <a:rPr lang="en-US" sz="100" dirty="0"/>
              <a:t> </a:t>
            </a:r>
          </a:p>
          <a:p>
            <a:r>
              <a:rPr lang="en-US" sz="100" dirty="0"/>
              <a:t> </a:t>
            </a:r>
          </a:p>
          <a:p>
            <a:r>
              <a:rPr lang="en-US" sz="100" dirty="0"/>
              <a:t>%% training dataset generation</a:t>
            </a:r>
          </a:p>
          <a:p>
            <a:r>
              <a:rPr lang="en-US" sz="100" dirty="0" err="1"/>
              <a:t>binary_dim</a:t>
            </a:r>
            <a:r>
              <a:rPr lang="en-US" sz="100" dirty="0"/>
              <a:t>     = 8;</a:t>
            </a:r>
          </a:p>
          <a:p>
            <a:r>
              <a:rPr lang="en-US" sz="100" dirty="0"/>
              <a:t> </a:t>
            </a:r>
          </a:p>
          <a:p>
            <a:r>
              <a:rPr lang="en-US" sz="100" dirty="0"/>
              <a:t> </a:t>
            </a:r>
          </a:p>
          <a:p>
            <a:r>
              <a:rPr lang="en-US" sz="100" dirty="0" err="1"/>
              <a:t>largest_number</a:t>
            </a:r>
            <a:r>
              <a:rPr lang="en-US" sz="100" dirty="0"/>
              <a:t> = 2^binary_dim - 1;</a:t>
            </a:r>
          </a:p>
          <a:p>
            <a:r>
              <a:rPr lang="en-US" sz="100" dirty="0"/>
              <a:t>binary         = cell(</a:t>
            </a:r>
            <a:r>
              <a:rPr lang="en-US" sz="100" dirty="0" err="1"/>
              <a:t>largest_number</a:t>
            </a:r>
            <a:r>
              <a:rPr lang="en-US" sz="100" dirty="0"/>
              <a:t>, 1);</a:t>
            </a:r>
          </a:p>
          <a:p>
            <a:r>
              <a:rPr lang="en-US" sz="100" dirty="0"/>
              <a:t> </a:t>
            </a:r>
          </a:p>
          <a:p>
            <a:r>
              <a:rPr lang="en-US" sz="100" dirty="0"/>
              <a:t> </a:t>
            </a:r>
          </a:p>
          <a:p>
            <a:r>
              <a:rPr lang="en-US" sz="100" dirty="0"/>
              <a:t>for </a:t>
            </a:r>
            <a:r>
              <a:rPr lang="en-US" sz="100" dirty="0" err="1"/>
              <a:t>i</a:t>
            </a:r>
            <a:r>
              <a:rPr lang="en-US" sz="100" dirty="0"/>
              <a:t> = 1:largest_number + 1</a:t>
            </a:r>
          </a:p>
          <a:p>
            <a:r>
              <a:rPr lang="en-US" sz="100" dirty="0"/>
              <a:t>    binary{</a:t>
            </a:r>
            <a:r>
              <a:rPr lang="en-US" sz="100" dirty="0" err="1"/>
              <a:t>i</a:t>
            </a:r>
            <a:r>
              <a:rPr lang="en-US" sz="100" dirty="0"/>
              <a:t>}      = dec2bin(i-1, </a:t>
            </a:r>
            <a:r>
              <a:rPr lang="en-US" sz="100" dirty="0" err="1"/>
              <a:t>binary_dim</a:t>
            </a:r>
            <a:r>
              <a:rPr lang="en-US" sz="100" dirty="0"/>
              <a:t>);</a:t>
            </a:r>
          </a:p>
          <a:p>
            <a:r>
              <a:rPr lang="en-US" sz="100" dirty="0"/>
              <a:t>    int2binary{</a:t>
            </a:r>
            <a:r>
              <a:rPr lang="en-US" sz="100" dirty="0" err="1"/>
              <a:t>i</a:t>
            </a:r>
            <a:r>
              <a:rPr lang="en-US" sz="100" dirty="0"/>
              <a:t>}  = binary{</a:t>
            </a:r>
            <a:r>
              <a:rPr lang="en-US" sz="100" dirty="0" err="1"/>
              <a:t>i</a:t>
            </a:r>
            <a:r>
              <a:rPr lang="en-US" sz="100" dirty="0"/>
              <a:t>};</a:t>
            </a:r>
          </a:p>
          <a:p>
            <a:r>
              <a:rPr lang="en-US" sz="100" dirty="0"/>
              <a:t>end</a:t>
            </a:r>
          </a:p>
          <a:p>
            <a:r>
              <a:rPr lang="en-US" sz="100" dirty="0"/>
              <a:t> </a:t>
            </a:r>
          </a:p>
          <a:p>
            <a:r>
              <a:rPr lang="en-US" sz="100" dirty="0"/>
              <a:t> </a:t>
            </a:r>
          </a:p>
          <a:p>
            <a:r>
              <a:rPr lang="en-US" sz="100" dirty="0"/>
              <a:t>%% input variables</a:t>
            </a:r>
          </a:p>
          <a:p>
            <a:r>
              <a:rPr lang="en-US" sz="100" dirty="0"/>
              <a:t>alpha      = 0.1;</a:t>
            </a:r>
          </a:p>
          <a:p>
            <a:r>
              <a:rPr lang="en-US" sz="100" dirty="0" err="1"/>
              <a:t>input_dim</a:t>
            </a:r>
            <a:r>
              <a:rPr lang="en-US" sz="100" dirty="0"/>
              <a:t>  = 2;</a:t>
            </a:r>
          </a:p>
          <a:p>
            <a:r>
              <a:rPr lang="en-US" sz="100" dirty="0" err="1"/>
              <a:t>hidden_dim</a:t>
            </a:r>
            <a:r>
              <a:rPr lang="en-US" sz="100" dirty="0"/>
              <a:t> = 32;</a:t>
            </a:r>
          </a:p>
          <a:p>
            <a:r>
              <a:rPr lang="en-US" sz="100" dirty="0" err="1"/>
              <a:t>output_dim</a:t>
            </a:r>
            <a:r>
              <a:rPr lang="en-US" sz="100" dirty="0"/>
              <a:t> = 1;</a:t>
            </a:r>
          </a:p>
          <a:p>
            <a:r>
              <a:rPr lang="en-US" sz="100" dirty="0" err="1"/>
              <a:t>allErr</a:t>
            </a:r>
            <a:r>
              <a:rPr lang="en-US" sz="100" dirty="0"/>
              <a:t> = [];</a:t>
            </a:r>
          </a:p>
          <a:p>
            <a:r>
              <a:rPr lang="en-US" sz="100" dirty="0"/>
              <a:t>%% part 2 , </a:t>
            </a:r>
            <a:r>
              <a:rPr lang="en-US" sz="100" dirty="0" err="1"/>
              <a:t>initlize</a:t>
            </a:r>
            <a:r>
              <a:rPr lang="en-US" sz="100" dirty="0"/>
              <a:t> weight/variables</a:t>
            </a:r>
          </a:p>
          <a:p>
            <a:r>
              <a:rPr lang="en-US" sz="100" dirty="0"/>
              <a:t>%% initialize neural network weights</a:t>
            </a:r>
          </a:p>
          <a:p>
            <a:r>
              <a:rPr lang="en-US" sz="100" dirty="0"/>
              <a:t>% </a:t>
            </a:r>
            <a:r>
              <a:rPr lang="en-US" sz="100" dirty="0" err="1"/>
              <a:t>in_gate</a:t>
            </a:r>
            <a:r>
              <a:rPr lang="en-US" sz="100" dirty="0"/>
              <a:t>     = sigmoid(X(t) * </a:t>
            </a:r>
            <a:r>
              <a:rPr lang="en-US" sz="100" dirty="0" err="1"/>
              <a:t>X_i</a:t>
            </a:r>
            <a:r>
              <a:rPr lang="en-US" sz="100" dirty="0"/>
              <a:t> + H(t-1) * </a:t>
            </a:r>
            <a:r>
              <a:rPr lang="en-US" sz="100" dirty="0" err="1"/>
              <a:t>H_i</a:t>
            </a:r>
            <a:r>
              <a:rPr lang="en-US" sz="100" dirty="0"/>
              <a:t>)    ------- (1)</a:t>
            </a:r>
          </a:p>
          <a:p>
            <a:r>
              <a:rPr lang="en-US" sz="100" dirty="0" err="1"/>
              <a:t>X_i</a:t>
            </a:r>
            <a:r>
              <a:rPr lang="en-US" sz="100" dirty="0"/>
              <a:t> = 2 * rand(</a:t>
            </a:r>
            <a:r>
              <a:rPr lang="en-US" sz="100" dirty="0" err="1"/>
              <a:t>input_dim</a:t>
            </a:r>
            <a:r>
              <a:rPr lang="en-US" sz="100" dirty="0"/>
              <a:t>, </a:t>
            </a:r>
            <a:r>
              <a:rPr lang="en-US" sz="100" dirty="0" err="1"/>
              <a:t>hidden_dim</a:t>
            </a:r>
            <a:r>
              <a:rPr lang="en-US" sz="100" dirty="0"/>
              <a:t>) - 1;</a:t>
            </a:r>
          </a:p>
          <a:p>
            <a:r>
              <a:rPr lang="en-US" sz="100" dirty="0" err="1"/>
              <a:t>H_i</a:t>
            </a:r>
            <a:r>
              <a:rPr lang="en-US" sz="100" dirty="0"/>
              <a:t> = 2 * rand(</a:t>
            </a:r>
            <a:r>
              <a:rPr lang="en-US" sz="100" dirty="0" err="1"/>
              <a:t>hidden_dim</a:t>
            </a:r>
            <a:r>
              <a:rPr lang="en-US" sz="100" dirty="0"/>
              <a:t>, </a:t>
            </a:r>
            <a:r>
              <a:rPr lang="en-US" sz="100" dirty="0" err="1"/>
              <a:t>hidden_dim</a:t>
            </a:r>
            <a:r>
              <a:rPr lang="en-US" sz="100" dirty="0"/>
              <a:t>) - 1;</a:t>
            </a:r>
          </a:p>
          <a:p>
            <a:r>
              <a:rPr lang="en-US" sz="100" dirty="0" err="1"/>
              <a:t>X_i_update</a:t>
            </a:r>
            <a:r>
              <a:rPr lang="en-US" sz="100" dirty="0"/>
              <a:t> = zeros(size(</a:t>
            </a:r>
            <a:r>
              <a:rPr lang="en-US" sz="100" dirty="0" err="1"/>
              <a:t>X_i</a:t>
            </a:r>
            <a:r>
              <a:rPr lang="en-US" sz="100" dirty="0"/>
              <a:t>));</a:t>
            </a:r>
          </a:p>
          <a:p>
            <a:r>
              <a:rPr lang="en-US" sz="100" dirty="0" err="1"/>
              <a:t>H_i_update</a:t>
            </a:r>
            <a:r>
              <a:rPr lang="en-US" sz="100" dirty="0"/>
              <a:t> = zeros(size(</a:t>
            </a:r>
            <a:r>
              <a:rPr lang="en-US" sz="100" dirty="0" err="1"/>
              <a:t>H_i</a:t>
            </a:r>
            <a:r>
              <a:rPr lang="en-US" sz="100" dirty="0"/>
              <a:t>));</a:t>
            </a:r>
          </a:p>
          <a:p>
            <a:r>
              <a:rPr lang="en-US" sz="100" dirty="0"/>
              <a:t>bi = 2*rand(1,1) - 1;</a:t>
            </a:r>
          </a:p>
          <a:p>
            <a:r>
              <a:rPr lang="en-US" sz="100" dirty="0" err="1"/>
              <a:t>bi_update</a:t>
            </a:r>
            <a:r>
              <a:rPr lang="en-US" sz="100" dirty="0"/>
              <a:t> = 0;</a:t>
            </a:r>
          </a:p>
          <a:p>
            <a:r>
              <a:rPr lang="en-US" sz="100" dirty="0"/>
              <a:t> </a:t>
            </a:r>
          </a:p>
          <a:p>
            <a:r>
              <a:rPr lang="en-US" sz="100" dirty="0"/>
              <a:t> </a:t>
            </a:r>
          </a:p>
          <a:p>
            <a:r>
              <a:rPr lang="en-US" sz="100" dirty="0"/>
              <a:t>% </a:t>
            </a:r>
            <a:r>
              <a:rPr lang="en-US" sz="100" dirty="0" err="1"/>
              <a:t>forget_gate</a:t>
            </a:r>
            <a:r>
              <a:rPr lang="en-US" sz="100" dirty="0"/>
              <a:t> = sigmoid(X(t) * </a:t>
            </a:r>
            <a:r>
              <a:rPr lang="en-US" sz="100" dirty="0" err="1"/>
              <a:t>X_f</a:t>
            </a:r>
            <a:r>
              <a:rPr lang="en-US" sz="100" dirty="0"/>
              <a:t> + H(t-1) * </a:t>
            </a:r>
            <a:r>
              <a:rPr lang="en-US" sz="100" dirty="0" err="1"/>
              <a:t>H_f</a:t>
            </a:r>
            <a:r>
              <a:rPr lang="en-US" sz="100" dirty="0"/>
              <a:t>)    ------- (2)</a:t>
            </a:r>
          </a:p>
          <a:p>
            <a:r>
              <a:rPr lang="en-US" sz="100" dirty="0" err="1"/>
              <a:t>X_f</a:t>
            </a:r>
            <a:r>
              <a:rPr lang="en-US" sz="100" dirty="0"/>
              <a:t> = 2 * rand(</a:t>
            </a:r>
            <a:r>
              <a:rPr lang="en-US" sz="100" dirty="0" err="1"/>
              <a:t>input_dim</a:t>
            </a:r>
            <a:r>
              <a:rPr lang="en-US" sz="100" dirty="0"/>
              <a:t>, </a:t>
            </a:r>
            <a:r>
              <a:rPr lang="en-US" sz="100" dirty="0" err="1"/>
              <a:t>hidden_dim</a:t>
            </a:r>
            <a:r>
              <a:rPr lang="en-US" sz="100" dirty="0"/>
              <a:t>) - 1;</a:t>
            </a:r>
          </a:p>
          <a:p>
            <a:r>
              <a:rPr lang="en-US" sz="100" dirty="0" err="1"/>
              <a:t>H_f</a:t>
            </a:r>
            <a:r>
              <a:rPr lang="en-US" sz="100" dirty="0"/>
              <a:t> = 2 * rand(</a:t>
            </a:r>
            <a:r>
              <a:rPr lang="en-US" sz="100" dirty="0" err="1"/>
              <a:t>hidden_dim</a:t>
            </a:r>
            <a:r>
              <a:rPr lang="en-US" sz="100" dirty="0"/>
              <a:t>, </a:t>
            </a:r>
            <a:r>
              <a:rPr lang="en-US" sz="100" dirty="0" err="1"/>
              <a:t>hidden_dim</a:t>
            </a:r>
            <a:r>
              <a:rPr lang="en-US" sz="100" dirty="0"/>
              <a:t>) - 1;</a:t>
            </a:r>
          </a:p>
          <a:p>
            <a:r>
              <a:rPr lang="en-US" sz="100" dirty="0" err="1"/>
              <a:t>X_f_update</a:t>
            </a:r>
            <a:r>
              <a:rPr lang="en-US" sz="100" dirty="0"/>
              <a:t> = zeros(size(</a:t>
            </a:r>
            <a:r>
              <a:rPr lang="en-US" sz="100" dirty="0" err="1"/>
              <a:t>X_f</a:t>
            </a:r>
            <a:r>
              <a:rPr lang="en-US" sz="100" dirty="0"/>
              <a:t>));</a:t>
            </a:r>
          </a:p>
          <a:p>
            <a:r>
              <a:rPr lang="en-US" sz="100" dirty="0" err="1"/>
              <a:t>H_f_update</a:t>
            </a:r>
            <a:r>
              <a:rPr lang="en-US" sz="100" dirty="0"/>
              <a:t> = zeros(size(</a:t>
            </a:r>
            <a:r>
              <a:rPr lang="en-US" sz="100" dirty="0" err="1"/>
              <a:t>H_f</a:t>
            </a:r>
            <a:r>
              <a:rPr lang="en-US" sz="100" dirty="0"/>
              <a:t>));</a:t>
            </a:r>
          </a:p>
          <a:p>
            <a:r>
              <a:rPr lang="en-US" sz="100" dirty="0"/>
              <a:t>bf = 2*rand(1,1) - 1;</a:t>
            </a:r>
          </a:p>
          <a:p>
            <a:r>
              <a:rPr lang="en-US" sz="100" dirty="0" err="1"/>
              <a:t>bf_update</a:t>
            </a:r>
            <a:r>
              <a:rPr lang="en-US" sz="100" dirty="0"/>
              <a:t> = 0;</a:t>
            </a:r>
          </a:p>
          <a:p>
            <a:r>
              <a:rPr lang="pt-BR" sz="100" dirty="0"/>
              <a:t>% out_gate    = sigmoid(X(t) * X_o + H(t-1) * H_o)    ------- (3)</a:t>
            </a:r>
          </a:p>
          <a:p>
            <a:r>
              <a:rPr lang="en-US" sz="100" dirty="0" err="1"/>
              <a:t>X_o</a:t>
            </a:r>
            <a:r>
              <a:rPr lang="en-US" sz="100" dirty="0"/>
              <a:t> = 2 * rand(</a:t>
            </a:r>
            <a:r>
              <a:rPr lang="en-US" sz="100" dirty="0" err="1"/>
              <a:t>input_dim</a:t>
            </a:r>
            <a:r>
              <a:rPr lang="en-US" sz="100" dirty="0"/>
              <a:t>, </a:t>
            </a:r>
            <a:r>
              <a:rPr lang="en-US" sz="100" dirty="0" err="1"/>
              <a:t>hidden_dim</a:t>
            </a:r>
            <a:r>
              <a:rPr lang="en-US" sz="100" dirty="0"/>
              <a:t>) - 1;</a:t>
            </a:r>
          </a:p>
          <a:p>
            <a:r>
              <a:rPr lang="nl-NL" sz="100" dirty="0"/>
              <a:t>H_o = 2 * rand(hidden_dim, hidden_dim) - 1;</a:t>
            </a:r>
          </a:p>
          <a:p>
            <a:r>
              <a:rPr lang="en-US" sz="100" dirty="0" err="1"/>
              <a:t>X_o_update</a:t>
            </a:r>
            <a:r>
              <a:rPr lang="en-US" sz="100" dirty="0"/>
              <a:t> = zeros(size(</a:t>
            </a:r>
            <a:r>
              <a:rPr lang="en-US" sz="100" dirty="0" err="1"/>
              <a:t>X_o</a:t>
            </a:r>
            <a:r>
              <a:rPr lang="en-US" sz="100" dirty="0"/>
              <a:t>));</a:t>
            </a:r>
          </a:p>
          <a:p>
            <a:r>
              <a:rPr lang="en-US" sz="100" dirty="0" err="1"/>
              <a:t>H_o_update</a:t>
            </a:r>
            <a:r>
              <a:rPr lang="en-US" sz="100" dirty="0"/>
              <a:t> = zeros(size(</a:t>
            </a:r>
            <a:r>
              <a:rPr lang="en-US" sz="100" dirty="0" err="1"/>
              <a:t>H_o</a:t>
            </a:r>
            <a:r>
              <a:rPr lang="en-US" sz="100" dirty="0"/>
              <a:t>));</a:t>
            </a:r>
          </a:p>
          <a:p>
            <a:r>
              <a:rPr lang="en-US" sz="100" dirty="0" err="1"/>
              <a:t>bo</a:t>
            </a:r>
            <a:r>
              <a:rPr lang="en-US" sz="100" dirty="0"/>
              <a:t> = 2*rand(1,1) - 1;</a:t>
            </a:r>
          </a:p>
          <a:p>
            <a:r>
              <a:rPr lang="en-US" sz="100" dirty="0" err="1"/>
              <a:t>bo_update</a:t>
            </a:r>
            <a:r>
              <a:rPr lang="en-US" sz="100" dirty="0"/>
              <a:t> = 0;</a:t>
            </a:r>
          </a:p>
          <a:p>
            <a:r>
              <a:rPr lang="de-DE" sz="100" dirty="0"/>
              <a:t>% g_gate      = tanh(X(t) * X_g + H(t-1) * H_g)       ------- (4)</a:t>
            </a:r>
          </a:p>
          <a:p>
            <a:r>
              <a:rPr lang="en-US" sz="100" dirty="0" err="1"/>
              <a:t>X_g</a:t>
            </a:r>
            <a:r>
              <a:rPr lang="en-US" sz="100" dirty="0"/>
              <a:t> = 2 * rand(</a:t>
            </a:r>
            <a:r>
              <a:rPr lang="en-US" sz="100" dirty="0" err="1"/>
              <a:t>input_dim</a:t>
            </a:r>
            <a:r>
              <a:rPr lang="en-US" sz="100" dirty="0"/>
              <a:t>, </a:t>
            </a:r>
            <a:r>
              <a:rPr lang="en-US" sz="100" dirty="0" err="1"/>
              <a:t>hidden_dim</a:t>
            </a:r>
            <a:r>
              <a:rPr lang="en-US" sz="100" dirty="0"/>
              <a:t>) - 1;</a:t>
            </a:r>
          </a:p>
          <a:p>
            <a:r>
              <a:rPr lang="nl-NL" sz="100" dirty="0"/>
              <a:t>H_g = 2 * rand(hidden_dim, hidden_dim) - 1;</a:t>
            </a:r>
          </a:p>
          <a:p>
            <a:r>
              <a:rPr lang="en-US" sz="100" dirty="0" err="1"/>
              <a:t>X_g_update</a:t>
            </a:r>
            <a:r>
              <a:rPr lang="en-US" sz="100" dirty="0"/>
              <a:t> = zeros(size(</a:t>
            </a:r>
            <a:r>
              <a:rPr lang="en-US" sz="100" dirty="0" err="1"/>
              <a:t>X_g</a:t>
            </a:r>
            <a:r>
              <a:rPr lang="en-US" sz="100" dirty="0"/>
              <a:t>));</a:t>
            </a:r>
          </a:p>
          <a:p>
            <a:r>
              <a:rPr lang="en-US" sz="100" dirty="0" err="1"/>
              <a:t>H_g_update</a:t>
            </a:r>
            <a:r>
              <a:rPr lang="en-US" sz="100" dirty="0"/>
              <a:t> = zeros(size(</a:t>
            </a:r>
            <a:r>
              <a:rPr lang="en-US" sz="100" dirty="0" err="1"/>
              <a:t>H_g</a:t>
            </a:r>
            <a:r>
              <a:rPr lang="en-US" sz="100" dirty="0"/>
              <a:t>));</a:t>
            </a:r>
          </a:p>
          <a:p>
            <a:r>
              <a:rPr lang="en-US" sz="100" dirty="0" err="1"/>
              <a:t>bg</a:t>
            </a:r>
            <a:r>
              <a:rPr lang="en-US" sz="100" dirty="0"/>
              <a:t> = 2*rand(1,1) - 1;</a:t>
            </a:r>
          </a:p>
          <a:p>
            <a:r>
              <a:rPr lang="en-US" sz="100" dirty="0" err="1"/>
              <a:t>bg_update</a:t>
            </a:r>
            <a:r>
              <a:rPr lang="en-US" sz="100" dirty="0"/>
              <a:t> = 0;</a:t>
            </a:r>
          </a:p>
          <a:p>
            <a:r>
              <a:rPr lang="en-US" sz="100" dirty="0"/>
              <a:t> </a:t>
            </a:r>
          </a:p>
          <a:p>
            <a:r>
              <a:rPr lang="en-US" sz="100" dirty="0"/>
              <a:t> </a:t>
            </a:r>
          </a:p>
          <a:p>
            <a:r>
              <a:rPr lang="en-US" sz="100" dirty="0" err="1"/>
              <a:t>out_para</a:t>
            </a:r>
            <a:r>
              <a:rPr lang="en-US" sz="100" dirty="0"/>
              <a:t> = 2 * rand(</a:t>
            </a:r>
            <a:r>
              <a:rPr lang="en-US" sz="100" dirty="0" err="1"/>
              <a:t>hidden_dim</a:t>
            </a:r>
            <a:r>
              <a:rPr lang="en-US" sz="100" dirty="0"/>
              <a:t>, </a:t>
            </a:r>
            <a:r>
              <a:rPr lang="en-US" sz="100" dirty="0" err="1"/>
              <a:t>output_dim</a:t>
            </a:r>
            <a:r>
              <a:rPr lang="en-US" sz="100" dirty="0"/>
              <a:t>) - 1;</a:t>
            </a:r>
          </a:p>
          <a:p>
            <a:r>
              <a:rPr lang="en-US" sz="100" dirty="0" err="1"/>
              <a:t>out_para_update</a:t>
            </a:r>
            <a:r>
              <a:rPr lang="en-US" sz="100" dirty="0"/>
              <a:t> = zeros(size(</a:t>
            </a:r>
            <a:r>
              <a:rPr lang="en-US" sz="100" dirty="0" err="1"/>
              <a:t>out_para</a:t>
            </a:r>
            <a:r>
              <a:rPr lang="en-US" sz="100" dirty="0"/>
              <a:t>));</a:t>
            </a:r>
          </a:p>
          <a:p>
            <a:r>
              <a:rPr lang="nb-NO" sz="100" dirty="0"/>
              <a:t>% C(t) = C(t-1) .* forget_gate + g_gate .* in_gate    ------- (5)</a:t>
            </a:r>
          </a:p>
          <a:p>
            <a:r>
              <a:rPr lang="en-US" sz="100" dirty="0"/>
              <a:t>% S(t) = </a:t>
            </a:r>
            <a:r>
              <a:rPr lang="en-US" sz="100" dirty="0" err="1"/>
              <a:t>tanh</a:t>
            </a:r>
            <a:r>
              <a:rPr lang="en-US" sz="100" dirty="0"/>
              <a:t>(C(t)) .* </a:t>
            </a:r>
            <a:r>
              <a:rPr lang="en-US" sz="100" dirty="0" err="1"/>
              <a:t>out_gate</a:t>
            </a:r>
            <a:r>
              <a:rPr lang="en-US" sz="100" dirty="0"/>
              <a:t>                       ------- (6)</a:t>
            </a:r>
          </a:p>
          <a:p>
            <a:r>
              <a:rPr lang="en-US" sz="100" dirty="0"/>
              <a:t>% Out  = sigmoid(S(t) * </a:t>
            </a:r>
            <a:r>
              <a:rPr lang="en-US" sz="100" dirty="0" err="1"/>
              <a:t>out_para</a:t>
            </a:r>
            <a:r>
              <a:rPr lang="en-US" sz="100" dirty="0"/>
              <a:t>)                     ------- (7)</a:t>
            </a:r>
          </a:p>
          <a:p>
            <a:r>
              <a:rPr lang="en-US" sz="100" dirty="0"/>
              <a:t>% Note: Equations (1)-(6) are cores of LSTM in forward, and equation (7) is</a:t>
            </a:r>
          </a:p>
          <a:p>
            <a:r>
              <a:rPr lang="en-US" sz="100" dirty="0"/>
              <a:t>% used to transfer </a:t>
            </a:r>
            <a:r>
              <a:rPr lang="en-US" sz="100" dirty="0" err="1"/>
              <a:t>hiddent</a:t>
            </a:r>
            <a:r>
              <a:rPr lang="en-US" sz="100" dirty="0"/>
              <a:t> layer to predicted output, i.e., the output layer.</a:t>
            </a:r>
          </a:p>
          <a:p>
            <a:r>
              <a:rPr lang="en-US" sz="100" dirty="0"/>
              <a:t>% (Sometimes you can use </a:t>
            </a:r>
            <a:r>
              <a:rPr lang="en-US" sz="100" dirty="0" err="1"/>
              <a:t>softmax</a:t>
            </a:r>
            <a:r>
              <a:rPr lang="en-US" sz="100" dirty="0"/>
              <a:t> for equation (7))</a:t>
            </a:r>
          </a:p>
          <a:p>
            <a:r>
              <a:rPr lang="en-US" sz="100" dirty="0"/>
              <a:t> </a:t>
            </a:r>
          </a:p>
          <a:p>
            <a:r>
              <a:rPr lang="en-US" sz="100" dirty="0"/>
              <a:t> </a:t>
            </a:r>
          </a:p>
          <a:p>
            <a:r>
              <a:rPr lang="en-US" sz="100" dirty="0"/>
              <a:t>%% train, set </a:t>
            </a:r>
            <a:r>
              <a:rPr lang="en-US" sz="100" dirty="0" err="1"/>
              <a:t>iter</a:t>
            </a:r>
            <a:r>
              <a:rPr lang="en-US" sz="100" dirty="0"/>
              <a:t>=99999 by default</a:t>
            </a:r>
          </a:p>
          <a:p>
            <a:r>
              <a:rPr lang="en-US" sz="100" dirty="0"/>
              <a:t>%% part 3a,main training </a:t>
            </a:r>
            <a:r>
              <a:rPr lang="en-US" sz="100" dirty="0" err="1"/>
              <a:t>loop,setup</a:t>
            </a:r>
            <a:r>
              <a:rPr lang="en-US" sz="100" dirty="0"/>
              <a:t> input/output for </a:t>
            </a:r>
            <a:r>
              <a:rPr lang="en-US" sz="100" dirty="0" err="1"/>
              <a:t>training.For</a:t>
            </a:r>
            <a:r>
              <a:rPr lang="en-US" sz="100" dirty="0"/>
              <a:t> each </a:t>
            </a:r>
            <a:r>
              <a:rPr lang="en-US" sz="100" dirty="0" err="1"/>
              <a:t>epcoh</a:t>
            </a:r>
            <a:endParaRPr lang="en-US" sz="100" dirty="0"/>
          </a:p>
          <a:p>
            <a:r>
              <a:rPr lang="en-US" sz="100" dirty="0" err="1"/>
              <a:t>iter</a:t>
            </a:r>
            <a:r>
              <a:rPr lang="en-US" sz="100" dirty="0"/>
              <a:t> = 99999;%if =9999 </a:t>
            </a:r>
            <a:r>
              <a:rPr lang="en-US" sz="100" dirty="0" err="1"/>
              <a:t>iterations,shorter,faster,may</a:t>
            </a:r>
            <a:r>
              <a:rPr lang="en-US" sz="100" dirty="0"/>
              <a:t> not be accurate enough  </a:t>
            </a:r>
          </a:p>
          <a:p>
            <a:r>
              <a:rPr lang="en-US" sz="100" dirty="0"/>
              <a:t>for j = 1:iter</a:t>
            </a:r>
          </a:p>
          <a:p>
            <a:r>
              <a:rPr lang="en-US" sz="100" dirty="0"/>
              <a:t>   %% part 3b % generate input/output a simple addition problem (a + b = c)</a:t>
            </a:r>
          </a:p>
          <a:p>
            <a:r>
              <a:rPr lang="en-US" sz="100" dirty="0"/>
              <a:t>    </a:t>
            </a:r>
            <a:r>
              <a:rPr lang="en-US" sz="100" dirty="0" err="1"/>
              <a:t>a_int</a:t>
            </a:r>
            <a:r>
              <a:rPr lang="en-US" sz="100" dirty="0"/>
              <a:t> = </a:t>
            </a:r>
            <a:r>
              <a:rPr lang="en-US" sz="100" dirty="0" err="1"/>
              <a:t>randi</a:t>
            </a:r>
            <a:r>
              <a:rPr lang="en-US" sz="100" dirty="0"/>
              <a:t>(round(</a:t>
            </a:r>
            <a:r>
              <a:rPr lang="en-US" sz="100" dirty="0" err="1"/>
              <a:t>largest_number</a:t>
            </a:r>
            <a:r>
              <a:rPr lang="en-US" sz="100" dirty="0"/>
              <a:t>/2));   % </a:t>
            </a:r>
            <a:r>
              <a:rPr lang="en-US" sz="100" dirty="0" err="1"/>
              <a:t>int</a:t>
            </a:r>
            <a:r>
              <a:rPr lang="en-US" sz="100" dirty="0"/>
              <a:t> version</a:t>
            </a:r>
          </a:p>
          <a:p>
            <a:r>
              <a:rPr lang="en-US" sz="100" dirty="0"/>
              <a:t>    a     = int2binary{a_int+1};              % binary encoding</a:t>
            </a:r>
          </a:p>
          <a:p>
            <a:r>
              <a:rPr lang="en-US" sz="100" dirty="0"/>
              <a:t>    </a:t>
            </a:r>
          </a:p>
          <a:p>
            <a:r>
              <a:rPr lang="en-US" sz="100" dirty="0"/>
              <a:t>    </a:t>
            </a:r>
            <a:r>
              <a:rPr lang="en-US" sz="100" dirty="0" err="1"/>
              <a:t>b_int</a:t>
            </a:r>
            <a:r>
              <a:rPr lang="en-US" sz="100" dirty="0"/>
              <a:t> = </a:t>
            </a:r>
            <a:r>
              <a:rPr lang="en-US" sz="100" dirty="0" err="1"/>
              <a:t>randi</a:t>
            </a:r>
            <a:r>
              <a:rPr lang="en-US" sz="100" dirty="0"/>
              <a:t>(floor(</a:t>
            </a:r>
            <a:r>
              <a:rPr lang="en-US" sz="100" dirty="0" err="1"/>
              <a:t>largest_number</a:t>
            </a:r>
            <a:r>
              <a:rPr lang="en-US" sz="100" dirty="0"/>
              <a:t>/2));   % </a:t>
            </a:r>
            <a:r>
              <a:rPr lang="en-US" sz="100" dirty="0" err="1"/>
              <a:t>int</a:t>
            </a:r>
            <a:r>
              <a:rPr lang="en-US" sz="100" dirty="0"/>
              <a:t> version</a:t>
            </a:r>
          </a:p>
          <a:p>
            <a:r>
              <a:rPr lang="en-US" sz="100" dirty="0"/>
              <a:t>    b     = int2binary{b_int+1};              % binary encoding</a:t>
            </a:r>
          </a:p>
          <a:p>
            <a:r>
              <a:rPr lang="en-US" sz="100" dirty="0"/>
              <a:t>    </a:t>
            </a:r>
          </a:p>
          <a:p>
            <a:r>
              <a:rPr lang="en-US" sz="100" dirty="0"/>
              <a:t>    % true answer</a:t>
            </a:r>
          </a:p>
          <a:p>
            <a:r>
              <a:rPr lang="fr-FR" sz="100" dirty="0"/>
              <a:t>    </a:t>
            </a:r>
            <a:r>
              <a:rPr lang="fr-FR" sz="100" dirty="0" err="1"/>
              <a:t>c_int</a:t>
            </a:r>
            <a:r>
              <a:rPr lang="fr-FR" sz="100" dirty="0"/>
              <a:t> = </a:t>
            </a:r>
            <a:r>
              <a:rPr lang="fr-FR" sz="100" dirty="0" err="1"/>
              <a:t>a_int</a:t>
            </a:r>
            <a:r>
              <a:rPr lang="fr-FR" sz="100" dirty="0"/>
              <a:t> + </a:t>
            </a:r>
            <a:r>
              <a:rPr lang="fr-FR" sz="100" dirty="0" err="1"/>
              <a:t>b_int</a:t>
            </a:r>
            <a:r>
              <a:rPr lang="fr-FR" sz="100" dirty="0"/>
              <a:t>;                    % </a:t>
            </a:r>
            <a:r>
              <a:rPr lang="fr-FR" sz="100" dirty="0" err="1"/>
              <a:t>int</a:t>
            </a:r>
            <a:r>
              <a:rPr lang="fr-FR" sz="100" dirty="0"/>
              <a:t> version</a:t>
            </a:r>
          </a:p>
          <a:p>
            <a:r>
              <a:rPr lang="en-US" sz="100" dirty="0"/>
              <a:t>    c     = int2binary{c_int+1};              % binary encoding</a:t>
            </a:r>
          </a:p>
          <a:p>
            <a:r>
              <a:rPr lang="en-US" sz="100" dirty="0"/>
              <a:t>    </a:t>
            </a:r>
          </a:p>
          <a:p>
            <a:r>
              <a:rPr lang="en-US" sz="100" dirty="0"/>
              <a:t>    % where we'll store our best guess (binary encoded)</a:t>
            </a:r>
          </a:p>
          <a:p>
            <a:r>
              <a:rPr lang="en-US" sz="100" dirty="0"/>
              <a:t>    d     = zeros(size(c));</a:t>
            </a:r>
          </a:p>
          <a:p>
            <a:r>
              <a:rPr lang="en-US" sz="100" dirty="0"/>
              <a:t>    if length(d)&lt;8</a:t>
            </a:r>
          </a:p>
          <a:p>
            <a:r>
              <a:rPr lang="en-US" sz="100" dirty="0"/>
              <a:t>        pause;</a:t>
            </a:r>
          </a:p>
          <a:p>
            <a:r>
              <a:rPr lang="en-US" sz="100" dirty="0"/>
              <a:t>    end</a:t>
            </a:r>
          </a:p>
          <a:p>
            <a:r>
              <a:rPr lang="en-US" sz="100" dirty="0"/>
              <a:t>    </a:t>
            </a:r>
          </a:p>
          <a:p>
            <a:r>
              <a:rPr lang="en-US" sz="100" dirty="0"/>
              <a:t>    % total error</a:t>
            </a:r>
          </a:p>
          <a:p>
            <a:r>
              <a:rPr lang="en-US" sz="100" dirty="0"/>
              <a:t>    </a:t>
            </a:r>
            <a:r>
              <a:rPr lang="en-US" sz="100" dirty="0" err="1"/>
              <a:t>overallError</a:t>
            </a:r>
            <a:r>
              <a:rPr lang="en-US" sz="100" dirty="0"/>
              <a:t> = 0;</a:t>
            </a:r>
          </a:p>
          <a:p>
            <a:r>
              <a:rPr lang="en-US" sz="100" dirty="0"/>
              <a:t>    </a:t>
            </a:r>
          </a:p>
          <a:p>
            <a:r>
              <a:rPr lang="en-US" sz="100" dirty="0"/>
              <a:t>    % difference in output layer, i.e., (target - out)</a:t>
            </a:r>
          </a:p>
          <a:p>
            <a:r>
              <a:rPr lang="en-US" sz="100" dirty="0"/>
              <a:t>    </a:t>
            </a:r>
            <a:r>
              <a:rPr lang="en-US" sz="100" dirty="0" err="1"/>
              <a:t>output_deltas</a:t>
            </a:r>
            <a:r>
              <a:rPr lang="en-US" sz="100" dirty="0"/>
              <a:t> = [];</a:t>
            </a:r>
          </a:p>
          <a:p>
            <a:r>
              <a:rPr lang="en-US" sz="100" dirty="0"/>
              <a:t>    </a:t>
            </a:r>
          </a:p>
          <a:p>
            <a:r>
              <a:rPr lang="en-US" sz="100" dirty="0"/>
              <a:t>    % values of hidden layer, i.e., S(t)</a:t>
            </a:r>
          </a:p>
          <a:p>
            <a:r>
              <a:rPr lang="en-US" sz="100" dirty="0"/>
              <a:t>    </a:t>
            </a:r>
            <a:r>
              <a:rPr lang="en-US" sz="100" dirty="0" err="1"/>
              <a:t>hidden_layer_values</a:t>
            </a:r>
            <a:r>
              <a:rPr lang="en-US" sz="100" dirty="0"/>
              <a:t> = [];</a:t>
            </a:r>
          </a:p>
          <a:p>
            <a:r>
              <a:rPr lang="en-US" sz="100" dirty="0"/>
              <a:t>    </a:t>
            </a:r>
            <a:r>
              <a:rPr lang="en-US" sz="100" dirty="0" err="1"/>
              <a:t>cell_gate_values</a:t>
            </a:r>
            <a:r>
              <a:rPr lang="en-US" sz="100" dirty="0"/>
              <a:t>    = [];</a:t>
            </a:r>
          </a:p>
          <a:p>
            <a:r>
              <a:rPr lang="pt-BR" sz="100" dirty="0"/>
              <a:t>    % initialize S(0) as a zero-vector</a:t>
            </a:r>
          </a:p>
          <a:p>
            <a:r>
              <a:rPr lang="en-US" sz="100" dirty="0"/>
              <a:t>    </a:t>
            </a:r>
            <a:r>
              <a:rPr lang="en-US" sz="100" dirty="0" err="1"/>
              <a:t>hidden_layer_values</a:t>
            </a:r>
            <a:r>
              <a:rPr lang="en-US" sz="100" dirty="0"/>
              <a:t> = [</a:t>
            </a:r>
            <a:r>
              <a:rPr lang="en-US" sz="100" dirty="0" err="1"/>
              <a:t>hidden_layer_values</a:t>
            </a:r>
            <a:r>
              <a:rPr lang="en-US" sz="100" dirty="0"/>
              <a:t>; zeros(1, </a:t>
            </a:r>
            <a:r>
              <a:rPr lang="en-US" sz="100" dirty="0" err="1"/>
              <a:t>hidden_dim</a:t>
            </a:r>
            <a:r>
              <a:rPr lang="en-US" sz="100" dirty="0"/>
              <a:t>)];</a:t>
            </a:r>
          </a:p>
          <a:p>
            <a:r>
              <a:rPr lang="en-US" sz="100" dirty="0"/>
              <a:t>    </a:t>
            </a:r>
            <a:r>
              <a:rPr lang="en-US" sz="100" dirty="0" err="1"/>
              <a:t>cell_gate_values</a:t>
            </a:r>
            <a:r>
              <a:rPr lang="en-US" sz="100" dirty="0"/>
              <a:t>    = [</a:t>
            </a:r>
            <a:r>
              <a:rPr lang="en-US" sz="100" dirty="0" err="1"/>
              <a:t>cell_gate_values</a:t>
            </a:r>
            <a:r>
              <a:rPr lang="en-US" sz="100" dirty="0"/>
              <a:t>; zeros(1, </a:t>
            </a:r>
            <a:r>
              <a:rPr lang="en-US" sz="100" dirty="0" err="1"/>
              <a:t>hidden_dim</a:t>
            </a:r>
            <a:r>
              <a:rPr lang="en-US" sz="100" dirty="0"/>
              <a:t>)];</a:t>
            </a:r>
          </a:p>
          <a:p>
            <a:r>
              <a:rPr lang="en-US" sz="100" dirty="0"/>
              <a:t>    </a:t>
            </a:r>
          </a:p>
          <a:p>
            <a:r>
              <a:rPr lang="en-US" sz="100" dirty="0"/>
              <a:t>    % initialize memory gate</a:t>
            </a:r>
          </a:p>
          <a:p>
            <a:r>
              <a:rPr lang="en-US" sz="100" dirty="0"/>
              <a:t>    % hidden layer</a:t>
            </a:r>
          </a:p>
          <a:p>
            <a:r>
              <a:rPr lang="en-US" sz="100" dirty="0"/>
              <a:t>    H = [];</a:t>
            </a:r>
          </a:p>
          <a:p>
            <a:r>
              <a:rPr lang="en-US" sz="100" dirty="0"/>
              <a:t>    H = [H; zeros(1, </a:t>
            </a:r>
            <a:r>
              <a:rPr lang="en-US" sz="100" dirty="0" err="1"/>
              <a:t>hidden_dim</a:t>
            </a:r>
            <a:r>
              <a:rPr lang="en-US" sz="100" dirty="0"/>
              <a:t>)];</a:t>
            </a:r>
          </a:p>
          <a:p>
            <a:r>
              <a:rPr lang="en-US" sz="100" dirty="0"/>
              <a:t>    % cell gate</a:t>
            </a:r>
          </a:p>
          <a:p>
            <a:r>
              <a:rPr lang="en-US" sz="100" dirty="0"/>
              <a:t>    C = [];</a:t>
            </a:r>
          </a:p>
          <a:p>
            <a:r>
              <a:rPr lang="en-US" sz="100" dirty="0"/>
              <a:t>    C = [C; zeros(1, </a:t>
            </a:r>
            <a:r>
              <a:rPr lang="en-US" sz="100" dirty="0" err="1"/>
              <a:t>hidden_dim</a:t>
            </a:r>
            <a:r>
              <a:rPr lang="en-US" sz="100" dirty="0"/>
              <a:t>)];</a:t>
            </a:r>
          </a:p>
          <a:p>
            <a:r>
              <a:rPr lang="en-US" sz="100" dirty="0"/>
              <a:t>    % in gate</a:t>
            </a:r>
          </a:p>
          <a:p>
            <a:r>
              <a:rPr lang="en-US" sz="100" dirty="0"/>
              <a:t>    I = [];</a:t>
            </a:r>
          </a:p>
          <a:p>
            <a:r>
              <a:rPr lang="en-US" sz="100" dirty="0"/>
              <a:t>    % forget gate</a:t>
            </a:r>
          </a:p>
          <a:p>
            <a:r>
              <a:rPr lang="en-US" sz="100" dirty="0"/>
              <a:t>    F = [];</a:t>
            </a:r>
          </a:p>
          <a:p>
            <a:r>
              <a:rPr lang="en-US" sz="100" dirty="0"/>
              <a:t>    % out gate</a:t>
            </a:r>
          </a:p>
          <a:p>
            <a:r>
              <a:rPr lang="en-US" sz="100" dirty="0"/>
              <a:t>    O = [];</a:t>
            </a:r>
          </a:p>
          <a:p>
            <a:r>
              <a:rPr lang="en-US" sz="100" dirty="0"/>
              <a:t>    % g gate</a:t>
            </a:r>
          </a:p>
          <a:p>
            <a:r>
              <a:rPr lang="en-US" sz="100" dirty="0"/>
              <a:t>    G = [];</a:t>
            </a:r>
          </a:p>
          <a:p>
            <a:r>
              <a:rPr lang="en-US" sz="100" dirty="0"/>
              <a:t>    </a:t>
            </a:r>
          </a:p>
          <a:p>
            <a:r>
              <a:rPr lang="en-US" sz="100" dirty="0"/>
              <a:t>    %% part 4 , forward pass of training, for all 8-bits</a:t>
            </a:r>
          </a:p>
          <a:p>
            <a:r>
              <a:rPr lang="en-US" sz="100" dirty="0"/>
              <a:t>    % Forward pass: start to process a sequence, </a:t>
            </a:r>
          </a:p>
          <a:p>
            <a:r>
              <a:rPr lang="en-US" sz="100" dirty="0"/>
              <a:t>    % Note: the output of a LSTM cell is the </a:t>
            </a:r>
            <a:r>
              <a:rPr lang="en-US" sz="100" dirty="0" err="1"/>
              <a:t>hidden_layer</a:t>
            </a:r>
            <a:r>
              <a:rPr lang="en-US" sz="100" dirty="0"/>
              <a:t>, and you need to</a:t>
            </a:r>
          </a:p>
          <a:p>
            <a:r>
              <a:rPr lang="en-US" sz="100" dirty="0"/>
              <a:t>    % transfer it to predicted output</a:t>
            </a:r>
          </a:p>
          <a:p>
            <a:r>
              <a:rPr lang="en-US" sz="100" dirty="0"/>
              <a:t>    for position = 0:binary_dim-1 %from bit 0 to highest bit</a:t>
            </a:r>
          </a:p>
          <a:p>
            <a:r>
              <a:rPr lang="en-US" sz="100" dirty="0"/>
              <a:t>        % X ------&gt; input, size: 1 x </a:t>
            </a:r>
            <a:r>
              <a:rPr lang="en-US" sz="100" dirty="0" err="1"/>
              <a:t>input_dim</a:t>
            </a:r>
            <a:endParaRPr lang="en-US" sz="100" dirty="0"/>
          </a:p>
          <a:p>
            <a:r>
              <a:rPr lang="en-US" sz="100" dirty="0"/>
              <a:t>        X = [a(</a:t>
            </a:r>
            <a:r>
              <a:rPr lang="en-US" sz="100" dirty="0" err="1"/>
              <a:t>binary_dim</a:t>
            </a:r>
            <a:r>
              <a:rPr lang="en-US" sz="100" dirty="0"/>
              <a:t> - position)-'0' b(</a:t>
            </a:r>
            <a:r>
              <a:rPr lang="en-US" sz="100" dirty="0" err="1"/>
              <a:t>binary_dim</a:t>
            </a:r>
            <a:r>
              <a:rPr lang="en-US" sz="100" dirty="0"/>
              <a:t> - position)-'0'];</a:t>
            </a:r>
          </a:p>
          <a:p>
            <a:r>
              <a:rPr lang="en-US" sz="100" dirty="0"/>
              <a:t>        </a:t>
            </a:r>
          </a:p>
          <a:p>
            <a:r>
              <a:rPr lang="en-US" sz="100" dirty="0"/>
              <a:t>        % y ------&gt; label, size: 1 x </a:t>
            </a:r>
            <a:r>
              <a:rPr lang="en-US" sz="100" dirty="0" err="1"/>
              <a:t>output_dim</a:t>
            </a:r>
            <a:endParaRPr lang="en-US" sz="100" dirty="0"/>
          </a:p>
          <a:p>
            <a:r>
              <a:rPr lang="en-US" sz="100" dirty="0"/>
              <a:t>        y = [c(</a:t>
            </a:r>
            <a:r>
              <a:rPr lang="en-US" sz="100" dirty="0" err="1"/>
              <a:t>binary_dim</a:t>
            </a:r>
            <a:r>
              <a:rPr lang="en-US" sz="100" dirty="0"/>
              <a:t> - position)-'0']';</a:t>
            </a:r>
          </a:p>
          <a:p>
            <a:r>
              <a:rPr lang="en-US" sz="100" dirty="0"/>
              <a:t>        </a:t>
            </a:r>
          </a:p>
          <a:p>
            <a:r>
              <a:rPr lang="en-US" sz="100" dirty="0"/>
              <a:t>        % use equations (1)-(7) in a forward pass. here we do not use bias</a:t>
            </a:r>
          </a:p>
          <a:p>
            <a:r>
              <a:rPr lang="en-US" sz="100" dirty="0"/>
              <a:t>        </a:t>
            </a:r>
            <a:r>
              <a:rPr lang="en-US" sz="100" dirty="0" err="1"/>
              <a:t>in_gate</a:t>
            </a:r>
            <a:r>
              <a:rPr lang="en-US" sz="100" dirty="0"/>
              <a:t>     = sigmoid(X * </a:t>
            </a:r>
            <a:r>
              <a:rPr lang="en-US" sz="100" dirty="0" err="1"/>
              <a:t>X_i</a:t>
            </a:r>
            <a:r>
              <a:rPr lang="en-US" sz="100" dirty="0"/>
              <a:t> + H(end, :) * </a:t>
            </a:r>
            <a:r>
              <a:rPr lang="en-US" sz="100" dirty="0" err="1"/>
              <a:t>H_i</a:t>
            </a:r>
            <a:r>
              <a:rPr lang="en-US" sz="100" dirty="0"/>
              <a:t> + bi);  %   eq. (1)</a:t>
            </a:r>
          </a:p>
          <a:p>
            <a:r>
              <a:rPr lang="da-DK" sz="100" dirty="0"/>
              <a:t>        forget_gate = sigmoid(X * X_f + H(end, :) * H_f + bf);  %   eq. (2)</a:t>
            </a:r>
          </a:p>
          <a:p>
            <a:r>
              <a:rPr lang="pt-BR" sz="100" dirty="0"/>
              <a:t>        out_gate    = sigmoid(X * X_o + H(end, :) * H_o + bo);  %   eq. (3)</a:t>
            </a:r>
          </a:p>
          <a:p>
            <a:r>
              <a:rPr lang="pt-BR" sz="100" dirty="0"/>
              <a:t>        g_gate      = tan_h(X * X_g + H(end, :) * H_g + bg);    %   eq. (4)</a:t>
            </a:r>
          </a:p>
          <a:p>
            <a:r>
              <a:rPr lang="en-US" sz="100" dirty="0"/>
              <a:t>        </a:t>
            </a:r>
            <a:r>
              <a:rPr lang="en-US" sz="100" dirty="0" err="1"/>
              <a:t>C_t</a:t>
            </a:r>
            <a:r>
              <a:rPr lang="en-US" sz="100" dirty="0"/>
              <a:t>         = C(end, :) .* </a:t>
            </a:r>
            <a:r>
              <a:rPr lang="en-US" sz="100" dirty="0" err="1"/>
              <a:t>forget_gate</a:t>
            </a:r>
            <a:r>
              <a:rPr lang="en-US" sz="100" dirty="0"/>
              <a:t> + </a:t>
            </a:r>
            <a:r>
              <a:rPr lang="en-US" sz="100" dirty="0" err="1"/>
              <a:t>g_gate</a:t>
            </a:r>
            <a:r>
              <a:rPr lang="en-US" sz="100" dirty="0"/>
              <a:t> .* </a:t>
            </a:r>
            <a:r>
              <a:rPr lang="en-US" sz="100" dirty="0" err="1"/>
              <a:t>in_gate</a:t>
            </a:r>
            <a:r>
              <a:rPr lang="en-US" sz="100" dirty="0"/>
              <a:t>;% eq.(5)</a:t>
            </a:r>
          </a:p>
          <a:p>
            <a:r>
              <a:rPr lang="en-US" sz="100" dirty="0"/>
              <a:t>        </a:t>
            </a:r>
            <a:r>
              <a:rPr lang="en-US" sz="100" dirty="0" err="1"/>
              <a:t>H_t</a:t>
            </a:r>
            <a:r>
              <a:rPr lang="en-US" sz="100" dirty="0"/>
              <a:t>         = </a:t>
            </a:r>
            <a:r>
              <a:rPr lang="en-US" sz="100" dirty="0" err="1"/>
              <a:t>tan_h</a:t>
            </a:r>
            <a:r>
              <a:rPr lang="en-US" sz="100" dirty="0"/>
              <a:t>(</a:t>
            </a:r>
            <a:r>
              <a:rPr lang="en-US" sz="100" dirty="0" err="1"/>
              <a:t>C_t</a:t>
            </a:r>
            <a:r>
              <a:rPr lang="en-US" sz="100" dirty="0"/>
              <a:t>) .* </a:t>
            </a:r>
            <a:r>
              <a:rPr lang="en-US" sz="100" dirty="0" err="1"/>
              <a:t>out_gate</a:t>
            </a:r>
            <a:r>
              <a:rPr lang="en-US" sz="100" dirty="0"/>
              <a:t>;                      % eq.(6)</a:t>
            </a:r>
          </a:p>
          <a:p>
            <a:r>
              <a:rPr lang="en-US" sz="100" dirty="0"/>
              <a:t>        </a:t>
            </a:r>
          </a:p>
          <a:p>
            <a:r>
              <a:rPr lang="en-US" sz="100" dirty="0"/>
              <a:t>        % store these memory gates</a:t>
            </a:r>
          </a:p>
          <a:p>
            <a:r>
              <a:rPr lang="en-US" sz="100" dirty="0"/>
              <a:t>        I = [I; </a:t>
            </a:r>
            <a:r>
              <a:rPr lang="en-US" sz="100" dirty="0" err="1"/>
              <a:t>in_gate</a:t>
            </a:r>
            <a:r>
              <a:rPr lang="en-US" sz="100" dirty="0"/>
              <a:t>];</a:t>
            </a:r>
          </a:p>
          <a:p>
            <a:r>
              <a:rPr lang="en-US" sz="100" dirty="0"/>
              <a:t>        F = [F; </a:t>
            </a:r>
            <a:r>
              <a:rPr lang="en-US" sz="100" dirty="0" err="1"/>
              <a:t>forget_gate</a:t>
            </a:r>
            <a:r>
              <a:rPr lang="en-US" sz="100" dirty="0"/>
              <a:t>];</a:t>
            </a:r>
          </a:p>
          <a:p>
            <a:r>
              <a:rPr lang="en-US" sz="100" dirty="0"/>
              <a:t>        O = [O; </a:t>
            </a:r>
            <a:r>
              <a:rPr lang="en-US" sz="100" dirty="0" err="1"/>
              <a:t>out_gate</a:t>
            </a:r>
            <a:r>
              <a:rPr lang="en-US" sz="100" dirty="0"/>
              <a:t>];</a:t>
            </a:r>
          </a:p>
          <a:p>
            <a:r>
              <a:rPr lang="en-US" sz="100" dirty="0"/>
              <a:t>        G = [G; </a:t>
            </a:r>
            <a:r>
              <a:rPr lang="en-US" sz="100" dirty="0" err="1"/>
              <a:t>g_gate</a:t>
            </a:r>
            <a:r>
              <a:rPr lang="en-US" sz="100" dirty="0"/>
              <a:t>];</a:t>
            </a:r>
          </a:p>
          <a:p>
            <a:r>
              <a:rPr lang="en-US" sz="100" dirty="0"/>
              <a:t>        C = [C; </a:t>
            </a:r>
            <a:r>
              <a:rPr lang="en-US" sz="100" dirty="0" err="1"/>
              <a:t>C_t</a:t>
            </a:r>
            <a:r>
              <a:rPr lang="en-US" sz="100" dirty="0"/>
              <a:t>];</a:t>
            </a:r>
          </a:p>
          <a:p>
            <a:r>
              <a:rPr lang="en-US" sz="100" dirty="0"/>
              <a:t>        H = [H; </a:t>
            </a:r>
            <a:r>
              <a:rPr lang="en-US" sz="100" dirty="0" err="1"/>
              <a:t>H_t</a:t>
            </a:r>
            <a:r>
              <a:rPr lang="en-US" sz="100" dirty="0"/>
              <a:t>];</a:t>
            </a:r>
          </a:p>
          <a:p>
            <a:r>
              <a:rPr lang="en-US" sz="100" dirty="0"/>
              <a:t>        </a:t>
            </a:r>
          </a:p>
          <a:p>
            <a:r>
              <a:rPr lang="en-US" sz="100" dirty="0"/>
              <a:t>        % compute predict output</a:t>
            </a:r>
          </a:p>
          <a:p>
            <a:r>
              <a:rPr lang="en-US" sz="100" dirty="0"/>
              <a:t>        </a:t>
            </a:r>
            <a:r>
              <a:rPr lang="en-US" sz="100" dirty="0" err="1"/>
              <a:t>pred_out</a:t>
            </a:r>
            <a:r>
              <a:rPr lang="en-US" sz="100" dirty="0"/>
              <a:t> = sigmoid(</a:t>
            </a:r>
            <a:r>
              <a:rPr lang="en-US" sz="100" dirty="0" err="1"/>
              <a:t>H_t</a:t>
            </a:r>
            <a:r>
              <a:rPr lang="en-US" sz="100" dirty="0"/>
              <a:t> * </a:t>
            </a:r>
            <a:r>
              <a:rPr lang="en-US" sz="100" dirty="0" err="1"/>
              <a:t>out_para</a:t>
            </a:r>
            <a:r>
              <a:rPr lang="en-US" sz="100" dirty="0"/>
              <a:t>);</a:t>
            </a:r>
          </a:p>
          <a:p>
            <a:r>
              <a:rPr lang="en-US" sz="100" dirty="0"/>
              <a:t>        </a:t>
            </a:r>
          </a:p>
          <a:p>
            <a:r>
              <a:rPr lang="en-US" sz="100" dirty="0"/>
              <a:t>        % compute error in output layer</a:t>
            </a:r>
          </a:p>
          <a:p>
            <a:r>
              <a:rPr lang="en-US" sz="100" dirty="0"/>
              <a:t>        </a:t>
            </a:r>
            <a:r>
              <a:rPr lang="en-US" sz="100" dirty="0" err="1"/>
              <a:t>output_error</a:t>
            </a:r>
            <a:r>
              <a:rPr lang="en-US" sz="100" dirty="0"/>
              <a:t> = y - </a:t>
            </a:r>
            <a:r>
              <a:rPr lang="en-US" sz="100" dirty="0" err="1"/>
              <a:t>pred_out</a:t>
            </a:r>
            <a:r>
              <a:rPr lang="en-US" sz="100" dirty="0"/>
              <a:t>;</a:t>
            </a:r>
          </a:p>
          <a:p>
            <a:r>
              <a:rPr lang="en-US" sz="100" dirty="0"/>
              <a:t>        </a:t>
            </a:r>
          </a:p>
          <a:p>
            <a:r>
              <a:rPr lang="en-US" sz="100" dirty="0"/>
              <a:t>        % compute difference in output layer using derivative</a:t>
            </a:r>
          </a:p>
          <a:p>
            <a:r>
              <a:rPr lang="en-US" sz="100" dirty="0"/>
              <a:t>        </a:t>
            </a:r>
            <a:r>
              <a:rPr lang="en-US" sz="100" dirty="0" err="1"/>
              <a:t>output_deltas</a:t>
            </a:r>
            <a:r>
              <a:rPr lang="en-US" sz="100" dirty="0"/>
              <a:t> = [</a:t>
            </a:r>
            <a:r>
              <a:rPr lang="en-US" sz="100" dirty="0" err="1"/>
              <a:t>output_deltas</a:t>
            </a:r>
            <a:r>
              <a:rPr lang="en-US" sz="100" dirty="0"/>
              <a:t>; </a:t>
            </a:r>
            <a:r>
              <a:rPr lang="en-US" sz="100" dirty="0" err="1"/>
              <a:t>output_error</a:t>
            </a:r>
            <a:r>
              <a:rPr lang="en-US" sz="100" dirty="0"/>
              <a:t>];%*</a:t>
            </a:r>
            <a:r>
              <a:rPr lang="en-US" sz="100" dirty="0" err="1"/>
              <a:t>sigmoid_output_to_derivative</a:t>
            </a:r>
            <a:r>
              <a:rPr lang="en-US" sz="100" dirty="0"/>
              <a:t>(</a:t>
            </a:r>
            <a:r>
              <a:rPr lang="en-US" sz="100" dirty="0" err="1"/>
              <a:t>pred_out</a:t>
            </a:r>
            <a:r>
              <a:rPr lang="en-US" sz="100" dirty="0"/>
              <a:t>)];</a:t>
            </a:r>
          </a:p>
          <a:p>
            <a:r>
              <a:rPr lang="en-US" sz="100" dirty="0"/>
              <a:t>        %         </a:t>
            </a:r>
            <a:r>
              <a:rPr lang="en-US" sz="100" dirty="0" err="1"/>
              <a:t>output_deltas</a:t>
            </a:r>
            <a:r>
              <a:rPr lang="en-US" sz="100" dirty="0"/>
              <a:t> = [</a:t>
            </a:r>
            <a:r>
              <a:rPr lang="en-US" sz="100" dirty="0" err="1"/>
              <a:t>output_deltas</a:t>
            </a:r>
            <a:r>
              <a:rPr lang="en-US" sz="100" dirty="0"/>
              <a:t>; </a:t>
            </a:r>
            <a:r>
              <a:rPr lang="en-US" sz="100" dirty="0" err="1"/>
              <a:t>output_error</a:t>
            </a:r>
            <a:r>
              <a:rPr lang="en-US" sz="100" dirty="0"/>
              <a:t>*(</a:t>
            </a:r>
            <a:r>
              <a:rPr lang="en-US" sz="100" dirty="0" err="1"/>
              <a:t>pred_out</a:t>
            </a:r>
            <a:r>
              <a:rPr lang="en-US" sz="100" dirty="0"/>
              <a:t>)];</a:t>
            </a:r>
          </a:p>
          <a:p>
            <a:r>
              <a:rPr lang="en-US" sz="100" dirty="0"/>
              <a:t>        % compute total error</a:t>
            </a:r>
          </a:p>
          <a:p>
            <a:r>
              <a:rPr lang="en-US" sz="100" dirty="0"/>
              <a:t>        % note that if the size of </a:t>
            </a:r>
            <a:r>
              <a:rPr lang="en-US" sz="100" dirty="0" err="1"/>
              <a:t>pred_out</a:t>
            </a:r>
            <a:r>
              <a:rPr lang="en-US" sz="100" dirty="0"/>
              <a:t> or target is 1 x n or m x n,</a:t>
            </a:r>
          </a:p>
          <a:p>
            <a:r>
              <a:rPr lang="en-US" sz="100" dirty="0"/>
              <a:t>        % you should use other approach to compute error. here the dimension</a:t>
            </a:r>
          </a:p>
          <a:p>
            <a:r>
              <a:rPr lang="en-US" sz="100" dirty="0"/>
              <a:t>        % of </a:t>
            </a:r>
            <a:r>
              <a:rPr lang="en-US" sz="100" dirty="0" err="1"/>
              <a:t>pred_out</a:t>
            </a:r>
            <a:r>
              <a:rPr lang="en-US" sz="100" dirty="0"/>
              <a:t> is 1 x 1</a:t>
            </a:r>
          </a:p>
          <a:p>
            <a:r>
              <a:rPr lang="en-US" sz="100" dirty="0"/>
              <a:t>        </a:t>
            </a:r>
            <a:r>
              <a:rPr lang="en-US" sz="100" dirty="0" err="1"/>
              <a:t>overallError</a:t>
            </a:r>
            <a:r>
              <a:rPr lang="en-US" sz="100" dirty="0"/>
              <a:t> = </a:t>
            </a:r>
            <a:r>
              <a:rPr lang="en-US" sz="100" dirty="0" err="1"/>
              <a:t>overallError</a:t>
            </a:r>
            <a:r>
              <a:rPr lang="en-US" sz="100" dirty="0"/>
              <a:t> + abs(</a:t>
            </a:r>
            <a:r>
              <a:rPr lang="en-US" sz="100" dirty="0" err="1"/>
              <a:t>output_error</a:t>
            </a:r>
            <a:r>
              <a:rPr lang="en-US" sz="100" dirty="0"/>
              <a:t>(1));</a:t>
            </a:r>
          </a:p>
          <a:p>
            <a:r>
              <a:rPr lang="en-US" sz="100" dirty="0"/>
              <a:t>        </a:t>
            </a:r>
          </a:p>
          <a:p>
            <a:r>
              <a:rPr lang="en-US" sz="100" dirty="0"/>
              <a:t>        % decode estimate so we can print it out</a:t>
            </a:r>
          </a:p>
          <a:p>
            <a:r>
              <a:rPr lang="en-US" sz="100" dirty="0"/>
              <a:t>        d(</a:t>
            </a:r>
            <a:r>
              <a:rPr lang="en-US" sz="100" dirty="0" err="1"/>
              <a:t>binary_dim</a:t>
            </a:r>
            <a:r>
              <a:rPr lang="en-US" sz="100" dirty="0"/>
              <a:t> - position) = round(</a:t>
            </a:r>
            <a:r>
              <a:rPr lang="en-US" sz="100" dirty="0" err="1"/>
              <a:t>pred_out</a:t>
            </a:r>
            <a:r>
              <a:rPr lang="en-US" sz="100" dirty="0"/>
              <a:t>);</a:t>
            </a:r>
          </a:p>
          <a:p>
            <a:r>
              <a:rPr lang="en-US" sz="100" dirty="0"/>
              <a:t>    end</a:t>
            </a:r>
          </a:p>
          <a:p>
            <a:r>
              <a:rPr lang="en-US" sz="100" dirty="0"/>
              <a:t>    </a:t>
            </a:r>
          </a:p>
          <a:p>
            <a:r>
              <a:rPr lang="en-US" sz="100" dirty="0"/>
              <a:t>    % from the last LSTM cell, you need a initial hidden layer difference</a:t>
            </a:r>
          </a:p>
          <a:p>
            <a:r>
              <a:rPr lang="en-US" sz="100" dirty="0"/>
              <a:t>    </a:t>
            </a:r>
            <a:r>
              <a:rPr lang="en-US" sz="100" dirty="0" err="1"/>
              <a:t>future_H_diff</a:t>
            </a:r>
            <a:r>
              <a:rPr lang="en-US" sz="100" dirty="0"/>
              <a:t> = zeros(1, </a:t>
            </a:r>
            <a:r>
              <a:rPr lang="en-US" sz="100" dirty="0" err="1"/>
              <a:t>hidden_dim</a:t>
            </a:r>
            <a:r>
              <a:rPr lang="en-US" sz="100" dirty="0"/>
              <a:t>);</a:t>
            </a:r>
          </a:p>
          <a:p>
            <a:r>
              <a:rPr lang="en-US" sz="100" dirty="0"/>
              <a:t>    </a:t>
            </a:r>
          </a:p>
          <a:p>
            <a:r>
              <a:rPr lang="en-US" sz="100" dirty="0"/>
              <a:t>    %% part 5 , backward pass of training for all 8-bits</a:t>
            </a:r>
          </a:p>
          <a:p>
            <a:r>
              <a:rPr lang="en-US" sz="100" dirty="0"/>
              <a:t>    % back-propagation pass</a:t>
            </a:r>
          </a:p>
          <a:p>
            <a:r>
              <a:rPr lang="en-US" sz="100" dirty="0"/>
              <a:t>    % the goal is to compute differences and use them to update weights</a:t>
            </a:r>
          </a:p>
          <a:p>
            <a:r>
              <a:rPr lang="en-US" sz="100" dirty="0"/>
              <a:t>    % start from the last LSTM cell</a:t>
            </a:r>
          </a:p>
          <a:p>
            <a:r>
              <a:rPr lang="en-US" sz="100" dirty="0"/>
              <a:t>    for position = 0:binary_dim-1 %from bit 0 to highest bit</a:t>
            </a:r>
          </a:p>
          <a:p>
            <a:r>
              <a:rPr lang="fr-FR" sz="100" dirty="0"/>
              <a:t>        X = [a(position+1)-'0' b(position+1)-'0'];</a:t>
            </a:r>
          </a:p>
          <a:p>
            <a:r>
              <a:rPr lang="en-US" sz="100" dirty="0"/>
              <a:t>        </a:t>
            </a:r>
          </a:p>
          <a:p>
            <a:r>
              <a:rPr lang="en-US" sz="100" dirty="0"/>
              <a:t>        % hidden layer</a:t>
            </a:r>
          </a:p>
          <a:p>
            <a:r>
              <a:rPr lang="en-US" sz="100" dirty="0"/>
              <a:t>        </a:t>
            </a:r>
            <a:r>
              <a:rPr lang="en-US" sz="100" dirty="0" err="1"/>
              <a:t>H_t</a:t>
            </a:r>
            <a:r>
              <a:rPr lang="en-US" sz="100" dirty="0"/>
              <a:t> = H(end-position, :);         % H(t)</a:t>
            </a:r>
          </a:p>
          <a:p>
            <a:r>
              <a:rPr lang="en-US" sz="100" dirty="0"/>
              <a:t>        % previous hidden layer</a:t>
            </a:r>
          </a:p>
          <a:p>
            <a:r>
              <a:rPr lang="en-US" sz="100" dirty="0"/>
              <a:t>        H_t_1 = H(end-position-1, :);     % H(t-1)</a:t>
            </a:r>
          </a:p>
          <a:p>
            <a:r>
              <a:rPr lang="en-US" sz="100" dirty="0"/>
              <a:t>        </a:t>
            </a:r>
            <a:r>
              <a:rPr lang="en-US" sz="100" dirty="0" err="1"/>
              <a:t>C_t</a:t>
            </a:r>
            <a:r>
              <a:rPr lang="en-US" sz="100" dirty="0"/>
              <a:t> = C(end-position, :);         % C(t)</a:t>
            </a:r>
          </a:p>
          <a:p>
            <a:r>
              <a:rPr lang="en-US" sz="100" dirty="0"/>
              <a:t>        C_t_1 = C(end-position-1, :);     % C(t-1)</a:t>
            </a:r>
          </a:p>
          <a:p>
            <a:r>
              <a:rPr lang="en-US" sz="100" dirty="0"/>
              <a:t>        </a:t>
            </a:r>
            <a:r>
              <a:rPr lang="en-US" sz="100" dirty="0" err="1"/>
              <a:t>O_t</a:t>
            </a:r>
            <a:r>
              <a:rPr lang="en-US" sz="100" dirty="0"/>
              <a:t> = O(end-position, :);</a:t>
            </a:r>
          </a:p>
          <a:p>
            <a:r>
              <a:rPr lang="en-US" sz="100" dirty="0"/>
              <a:t>        </a:t>
            </a:r>
            <a:r>
              <a:rPr lang="en-US" sz="100" dirty="0" err="1"/>
              <a:t>F_t</a:t>
            </a:r>
            <a:r>
              <a:rPr lang="en-US" sz="100" dirty="0"/>
              <a:t> = F(end-position, :);</a:t>
            </a:r>
          </a:p>
          <a:p>
            <a:r>
              <a:rPr lang="en-US" sz="100" dirty="0"/>
              <a:t>        </a:t>
            </a:r>
            <a:r>
              <a:rPr lang="en-US" sz="100" dirty="0" err="1"/>
              <a:t>G_t</a:t>
            </a:r>
            <a:r>
              <a:rPr lang="en-US" sz="100" dirty="0"/>
              <a:t> = G(end-position, :);</a:t>
            </a:r>
          </a:p>
          <a:p>
            <a:r>
              <a:rPr lang="en-US" sz="100" dirty="0"/>
              <a:t>        </a:t>
            </a:r>
            <a:r>
              <a:rPr lang="en-US" sz="100" dirty="0" err="1"/>
              <a:t>I_t</a:t>
            </a:r>
            <a:r>
              <a:rPr lang="en-US" sz="100" dirty="0"/>
              <a:t> = I(end-position, :);</a:t>
            </a:r>
          </a:p>
          <a:p>
            <a:r>
              <a:rPr lang="en-US" sz="100" dirty="0"/>
              <a:t>        </a:t>
            </a:r>
          </a:p>
          <a:p>
            <a:r>
              <a:rPr lang="en-US" sz="100" dirty="0"/>
              <a:t>        % output layer difference</a:t>
            </a:r>
          </a:p>
          <a:p>
            <a:r>
              <a:rPr lang="en-US" sz="100" dirty="0"/>
              <a:t>        </a:t>
            </a:r>
            <a:r>
              <a:rPr lang="en-US" sz="100" dirty="0" err="1"/>
              <a:t>output_diff</a:t>
            </a:r>
            <a:r>
              <a:rPr lang="en-US" sz="100" dirty="0"/>
              <a:t> = </a:t>
            </a:r>
            <a:r>
              <a:rPr lang="en-US" sz="100" dirty="0" err="1"/>
              <a:t>output_deltas</a:t>
            </a:r>
            <a:r>
              <a:rPr lang="en-US" sz="100" dirty="0"/>
              <a:t>(end-position, :);</a:t>
            </a:r>
          </a:p>
          <a:p>
            <a:r>
              <a:rPr lang="en-US" sz="100" dirty="0"/>
              <a:t>        </a:t>
            </a:r>
          </a:p>
          <a:p>
            <a:r>
              <a:rPr lang="en-US" sz="100" dirty="0"/>
              <a:t>        % hidden layer difference</a:t>
            </a:r>
          </a:p>
          <a:p>
            <a:r>
              <a:rPr lang="en-US" sz="100" dirty="0"/>
              <a:t>        </a:t>
            </a:r>
          </a:p>
          <a:p>
            <a:r>
              <a:rPr lang="en-US" sz="100" dirty="0"/>
              <a:t>        </a:t>
            </a:r>
            <a:r>
              <a:rPr lang="en-US" sz="100" dirty="0" err="1"/>
              <a:t>H_t_diff</a:t>
            </a:r>
            <a:r>
              <a:rPr lang="en-US" sz="100" dirty="0"/>
              <a:t> = </a:t>
            </a:r>
            <a:r>
              <a:rPr lang="en-US" sz="100" dirty="0" err="1"/>
              <a:t>output_diff</a:t>
            </a:r>
            <a:r>
              <a:rPr lang="en-US" sz="100" dirty="0"/>
              <a:t> * (</a:t>
            </a:r>
            <a:r>
              <a:rPr lang="en-US" sz="100" dirty="0" err="1"/>
              <a:t>out_para</a:t>
            </a:r>
            <a:r>
              <a:rPr lang="en-US" sz="100" dirty="0"/>
              <a:t>');%</a:t>
            </a:r>
          </a:p>
          <a:p>
            <a:r>
              <a:rPr lang="en-US" sz="100" dirty="0"/>
              <a:t>        </a:t>
            </a:r>
            <a:r>
              <a:rPr lang="en-US" sz="100" dirty="0" err="1"/>
              <a:t>out_para_diff</a:t>
            </a:r>
            <a:r>
              <a:rPr lang="en-US" sz="100" dirty="0"/>
              <a:t> =  (</a:t>
            </a:r>
            <a:r>
              <a:rPr lang="en-US" sz="100" dirty="0" err="1"/>
              <a:t>H_t</a:t>
            </a:r>
            <a:r>
              <a:rPr lang="en-US" sz="100" dirty="0"/>
              <a:t>') * </a:t>
            </a:r>
            <a:r>
              <a:rPr lang="en-US" sz="100" dirty="0" err="1"/>
              <a:t>output_diff</a:t>
            </a:r>
            <a:r>
              <a:rPr lang="en-US" sz="100" dirty="0"/>
              <a:t>;%</a:t>
            </a:r>
          </a:p>
          <a:p>
            <a:r>
              <a:rPr lang="en-US" sz="100" dirty="0"/>
              <a:t>        % </a:t>
            </a:r>
            <a:r>
              <a:rPr lang="en-US" sz="100" dirty="0" err="1"/>
              <a:t>out_gate</a:t>
            </a:r>
            <a:r>
              <a:rPr lang="en-US" sz="100" dirty="0"/>
              <a:t> </a:t>
            </a:r>
            <a:r>
              <a:rPr lang="en-US" sz="100" dirty="0" err="1"/>
              <a:t>diference</a:t>
            </a:r>
            <a:endParaRPr lang="en-US" sz="100" dirty="0"/>
          </a:p>
          <a:p>
            <a:r>
              <a:rPr lang="en-US" sz="100" dirty="0"/>
              <a:t>        </a:t>
            </a:r>
            <a:r>
              <a:rPr lang="en-US" sz="100" dirty="0" err="1"/>
              <a:t>O_t_diff</a:t>
            </a:r>
            <a:r>
              <a:rPr lang="en-US" sz="100" dirty="0"/>
              <a:t> = </a:t>
            </a:r>
            <a:r>
              <a:rPr lang="en-US" sz="100" dirty="0" err="1"/>
              <a:t>H_t_diff</a:t>
            </a:r>
            <a:r>
              <a:rPr lang="en-US" sz="100" dirty="0"/>
              <a:t>.*</a:t>
            </a:r>
            <a:r>
              <a:rPr lang="en-US" sz="100" dirty="0" err="1"/>
              <a:t>tan_h</a:t>
            </a:r>
            <a:r>
              <a:rPr lang="en-US" sz="100" dirty="0"/>
              <a:t>(</a:t>
            </a:r>
            <a:r>
              <a:rPr lang="en-US" sz="100" dirty="0" err="1"/>
              <a:t>C_t</a:t>
            </a:r>
            <a:r>
              <a:rPr lang="en-US" sz="100" dirty="0"/>
              <a:t>).*</a:t>
            </a:r>
            <a:r>
              <a:rPr lang="en-US" sz="100" dirty="0" err="1"/>
              <a:t>sigmoid_output_to_derivative</a:t>
            </a:r>
            <a:r>
              <a:rPr lang="en-US" sz="100" dirty="0"/>
              <a:t>(</a:t>
            </a:r>
            <a:r>
              <a:rPr lang="en-US" sz="100" dirty="0" err="1"/>
              <a:t>O_t</a:t>
            </a:r>
            <a:r>
              <a:rPr lang="en-US" sz="100" dirty="0"/>
              <a:t>);</a:t>
            </a:r>
          </a:p>
          <a:p>
            <a:r>
              <a:rPr lang="en-US" sz="100" dirty="0"/>
              <a:t>        </a:t>
            </a:r>
          </a:p>
          <a:p>
            <a:r>
              <a:rPr lang="en-US" sz="100" dirty="0"/>
              <a:t>        % </a:t>
            </a:r>
            <a:r>
              <a:rPr lang="en-US" sz="100" dirty="0" err="1"/>
              <a:t>C_t</a:t>
            </a:r>
            <a:r>
              <a:rPr lang="en-US" sz="100" dirty="0"/>
              <a:t> difference</a:t>
            </a:r>
          </a:p>
          <a:p>
            <a:r>
              <a:rPr lang="en-US" sz="100" dirty="0"/>
              <a:t>        </a:t>
            </a:r>
            <a:r>
              <a:rPr lang="en-US" sz="100" dirty="0" err="1"/>
              <a:t>C_t_diff</a:t>
            </a:r>
            <a:r>
              <a:rPr lang="en-US" sz="100" dirty="0"/>
              <a:t> = </a:t>
            </a:r>
            <a:r>
              <a:rPr lang="en-US" sz="100" dirty="0" err="1"/>
              <a:t>H_t_diff</a:t>
            </a:r>
            <a:r>
              <a:rPr lang="en-US" sz="100" dirty="0"/>
              <a:t> .* </a:t>
            </a:r>
            <a:r>
              <a:rPr lang="en-US" sz="100" dirty="0" err="1"/>
              <a:t>O_t</a:t>
            </a:r>
            <a:r>
              <a:rPr lang="en-US" sz="100" dirty="0"/>
              <a:t> .* </a:t>
            </a:r>
            <a:r>
              <a:rPr lang="en-US" sz="100" dirty="0" err="1"/>
              <a:t>tan_h_output_to_derivative</a:t>
            </a:r>
            <a:r>
              <a:rPr lang="en-US" sz="100" dirty="0"/>
              <a:t>(</a:t>
            </a:r>
            <a:r>
              <a:rPr lang="en-US" sz="100" dirty="0" err="1"/>
              <a:t>C_t</a:t>
            </a:r>
            <a:r>
              <a:rPr lang="en-US" sz="100" dirty="0"/>
              <a:t>);</a:t>
            </a:r>
          </a:p>
          <a:p>
            <a:r>
              <a:rPr lang="en-US" sz="100" dirty="0"/>
              <a:t>        </a:t>
            </a:r>
          </a:p>
          <a:p>
            <a:r>
              <a:rPr lang="en-US" sz="100" dirty="0"/>
              <a:t>        % </a:t>
            </a:r>
            <a:r>
              <a:rPr lang="en-US" sz="100" dirty="0" err="1"/>
              <a:t>forget_gate_diffeence</a:t>
            </a:r>
            <a:endParaRPr lang="en-US" sz="100" dirty="0"/>
          </a:p>
          <a:p>
            <a:r>
              <a:rPr lang="en-US" sz="100" dirty="0"/>
              <a:t>        </a:t>
            </a:r>
            <a:r>
              <a:rPr lang="en-US" sz="100" dirty="0" err="1"/>
              <a:t>F_t_diff</a:t>
            </a:r>
            <a:r>
              <a:rPr lang="en-US" sz="100" dirty="0"/>
              <a:t> = </a:t>
            </a:r>
            <a:r>
              <a:rPr lang="en-US" sz="100" dirty="0" err="1"/>
              <a:t>C_t_diff</a:t>
            </a:r>
            <a:r>
              <a:rPr lang="en-US" sz="100" dirty="0"/>
              <a:t> .* C_t_1 .* </a:t>
            </a:r>
            <a:r>
              <a:rPr lang="en-US" sz="100" dirty="0" err="1"/>
              <a:t>sigmoid_output_to_derivative</a:t>
            </a:r>
            <a:r>
              <a:rPr lang="en-US" sz="100" dirty="0"/>
              <a:t>(</a:t>
            </a:r>
            <a:r>
              <a:rPr lang="en-US" sz="100" dirty="0" err="1"/>
              <a:t>F_t</a:t>
            </a:r>
            <a:r>
              <a:rPr lang="en-US" sz="100" dirty="0"/>
              <a:t>);</a:t>
            </a:r>
          </a:p>
          <a:p>
            <a:r>
              <a:rPr lang="en-US" sz="100" dirty="0"/>
              <a:t>        </a:t>
            </a:r>
          </a:p>
          <a:p>
            <a:r>
              <a:rPr lang="en-US" sz="100" dirty="0"/>
              <a:t>        % </a:t>
            </a:r>
            <a:r>
              <a:rPr lang="en-US" sz="100" dirty="0" err="1"/>
              <a:t>in_gate</a:t>
            </a:r>
            <a:r>
              <a:rPr lang="en-US" sz="100" dirty="0"/>
              <a:t> difference</a:t>
            </a:r>
          </a:p>
          <a:p>
            <a:r>
              <a:rPr lang="en-US" sz="100" dirty="0"/>
              <a:t>        </a:t>
            </a:r>
            <a:r>
              <a:rPr lang="en-US" sz="100" dirty="0" err="1"/>
              <a:t>I_t_diff</a:t>
            </a:r>
            <a:r>
              <a:rPr lang="en-US" sz="100" dirty="0"/>
              <a:t> = </a:t>
            </a:r>
            <a:r>
              <a:rPr lang="en-US" sz="100" dirty="0" err="1"/>
              <a:t>C_t_diff</a:t>
            </a:r>
            <a:r>
              <a:rPr lang="en-US" sz="100" dirty="0"/>
              <a:t> .* </a:t>
            </a:r>
            <a:r>
              <a:rPr lang="en-US" sz="100" dirty="0" err="1"/>
              <a:t>G_t</a:t>
            </a:r>
            <a:r>
              <a:rPr lang="en-US" sz="100" dirty="0"/>
              <a:t> .* </a:t>
            </a:r>
            <a:r>
              <a:rPr lang="en-US" sz="100" dirty="0" err="1"/>
              <a:t>sigmoid_output_to_derivative</a:t>
            </a:r>
            <a:r>
              <a:rPr lang="en-US" sz="100" dirty="0"/>
              <a:t>(</a:t>
            </a:r>
            <a:r>
              <a:rPr lang="en-US" sz="100" dirty="0" err="1"/>
              <a:t>I_t</a:t>
            </a:r>
            <a:r>
              <a:rPr lang="en-US" sz="100" dirty="0"/>
              <a:t>);</a:t>
            </a:r>
          </a:p>
          <a:p>
            <a:r>
              <a:rPr lang="en-US" sz="100" dirty="0"/>
              <a:t>        </a:t>
            </a:r>
          </a:p>
          <a:p>
            <a:r>
              <a:rPr lang="en-US" sz="100" dirty="0"/>
              <a:t>        % </a:t>
            </a:r>
            <a:r>
              <a:rPr lang="en-US" sz="100" dirty="0" err="1"/>
              <a:t>g_gate</a:t>
            </a:r>
            <a:r>
              <a:rPr lang="en-US" sz="100" dirty="0"/>
              <a:t> difference</a:t>
            </a:r>
          </a:p>
          <a:p>
            <a:r>
              <a:rPr lang="en-US" sz="100" dirty="0"/>
              <a:t>        </a:t>
            </a:r>
            <a:r>
              <a:rPr lang="en-US" sz="100" dirty="0" err="1"/>
              <a:t>G_t_diff</a:t>
            </a:r>
            <a:r>
              <a:rPr lang="en-US" sz="100" dirty="0"/>
              <a:t> = </a:t>
            </a:r>
            <a:r>
              <a:rPr lang="en-US" sz="100" dirty="0" err="1"/>
              <a:t>C_t_diff</a:t>
            </a:r>
            <a:r>
              <a:rPr lang="en-US" sz="100" dirty="0"/>
              <a:t> .* </a:t>
            </a:r>
            <a:r>
              <a:rPr lang="en-US" sz="100" dirty="0" err="1"/>
              <a:t>I_t</a:t>
            </a:r>
            <a:r>
              <a:rPr lang="en-US" sz="100" dirty="0"/>
              <a:t> .* </a:t>
            </a:r>
            <a:r>
              <a:rPr lang="en-US" sz="100" dirty="0" err="1"/>
              <a:t>tan_h_output_to_derivative</a:t>
            </a:r>
            <a:r>
              <a:rPr lang="en-US" sz="100" dirty="0"/>
              <a:t>(</a:t>
            </a:r>
            <a:r>
              <a:rPr lang="en-US" sz="100" dirty="0" err="1"/>
              <a:t>G_t</a:t>
            </a:r>
            <a:r>
              <a:rPr lang="en-US" sz="100" dirty="0"/>
              <a:t>);</a:t>
            </a:r>
          </a:p>
          <a:p>
            <a:r>
              <a:rPr lang="en-US" sz="100" dirty="0"/>
              <a:t>        </a:t>
            </a:r>
          </a:p>
          <a:p>
            <a:r>
              <a:rPr lang="en-US" sz="100" dirty="0"/>
              <a:t>        % differences of </a:t>
            </a:r>
            <a:r>
              <a:rPr lang="en-US" sz="100" dirty="0" err="1"/>
              <a:t>X_i</a:t>
            </a:r>
            <a:r>
              <a:rPr lang="en-US" sz="100" dirty="0"/>
              <a:t> and </a:t>
            </a:r>
            <a:r>
              <a:rPr lang="en-US" sz="100" dirty="0" err="1"/>
              <a:t>H_i</a:t>
            </a:r>
            <a:endParaRPr lang="en-US" sz="100" dirty="0"/>
          </a:p>
          <a:p>
            <a:r>
              <a:rPr lang="en-US" sz="100" dirty="0"/>
              <a:t>        </a:t>
            </a:r>
            <a:r>
              <a:rPr lang="en-US" sz="100" dirty="0" err="1"/>
              <a:t>X_i_diff</a:t>
            </a:r>
            <a:r>
              <a:rPr lang="en-US" sz="100" dirty="0"/>
              <a:t> =  X' * </a:t>
            </a:r>
            <a:r>
              <a:rPr lang="en-US" sz="100" dirty="0" err="1"/>
              <a:t>I_t_diff</a:t>
            </a:r>
            <a:r>
              <a:rPr lang="en-US" sz="100" dirty="0"/>
              <a:t>;%</a:t>
            </a:r>
          </a:p>
          <a:p>
            <a:r>
              <a:rPr lang="en-US" sz="100" dirty="0"/>
              <a:t>        </a:t>
            </a:r>
            <a:r>
              <a:rPr lang="en-US" sz="100" dirty="0" err="1"/>
              <a:t>H_i_diff</a:t>
            </a:r>
            <a:r>
              <a:rPr lang="en-US" sz="100" dirty="0"/>
              <a:t> =  (H_t_1)' * </a:t>
            </a:r>
            <a:r>
              <a:rPr lang="en-US" sz="100" dirty="0" err="1"/>
              <a:t>I_t_diff</a:t>
            </a:r>
            <a:r>
              <a:rPr lang="en-US" sz="100" dirty="0"/>
              <a:t>;%</a:t>
            </a:r>
          </a:p>
          <a:p>
            <a:r>
              <a:rPr lang="en-US" sz="100" dirty="0"/>
              <a:t>        </a:t>
            </a:r>
          </a:p>
          <a:p>
            <a:r>
              <a:rPr lang="en-US" sz="100" dirty="0"/>
              <a:t>        % differences of </a:t>
            </a:r>
            <a:r>
              <a:rPr lang="en-US" sz="100" dirty="0" err="1"/>
              <a:t>X_o</a:t>
            </a:r>
            <a:r>
              <a:rPr lang="en-US" sz="100" dirty="0"/>
              <a:t> and </a:t>
            </a:r>
            <a:r>
              <a:rPr lang="en-US" sz="100" dirty="0" err="1"/>
              <a:t>H_o</a:t>
            </a:r>
            <a:endParaRPr lang="en-US" sz="100" dirty="0"/>
          </a:p>
          <a:p>
            <a:r>
              <a:rPr lang="en-US" sz="100" dirty="0"/>
              <a:t>        </a:t>
            </a:r>
            <a:r>
              <a:rPr lang="en-US" sz="100" dirty="0" err="1"/>
              <a:t>X_o_diff</a:t>
            </a:r>
            <a:r>
              <a:rPr lang="en-US" sz="100" dirty="0"/>
              <a:t> = X' * </a:t>
            </a:r>
            <a:r>
              <a:rPr lang="en-US" sz="100" dirty="0" err="1"/>
              <a:t>O_t_diff</a:t>
            </a:r>
            <a:r>
              <a:rPr lang="en-US" sz="100" dirty="0"/>
              <a:t>;%</a:t>
            </a:r>
          </a:p>
          <a:p>
            <a:r>
              <a:rPr lang="en-US" sz="100" dirty="0"/>
              <a:t>        </a:t>
            </a:r>
            <a:r>
              <a:rPr lang="en-US" sz="100" dirty="0" err="1"/>
              <a:t>H_o_diff</a:t>
            </a:r>
            <a:r>
              <a:rPr lang="en-US" sz="100" dirty="0"/>
              <a:t> = (H_t_1)' * </a:t>
            </a:r>
            <a:r>
              <a:rPr lang="en-US" sz="100" dirty="0" err="1"/>
              <a:t>O_t_diff</a:t>
            </a:r>
            <a:r>
              <a:rPr lang="en-US" sz="100" dirty="0"/>
              <a:t>;%</a:t>
            </a:r>
          </a:p>
          <a:p>
            <a:r>
              <a:rPr lang="en-US" sz="100" dirty="0"/>
              <a:t>        </a:t>
            </a:r>
          </a:p>
          <a:p>
            <a:r>
              <a:rPr lang="en-US" sz="100" dirty="0"/>
              <a:t>        % differences of </a:t>
            </a:r>
            <a:r>
              <a:rPr lang="en-US" sz="100" dirty="0" err="1"/>
              <a:t>X_o</a:t>
            </a:r>
            <a:r>
              <a:rPr lang="en-US" sz="100" dirty="0"/>
              <a:t> and </a:t>
            </a:r>
            <a:r>
              <a:rPr lang="en-US" sz="100" dirty="0" err="1"/>
              <a:t>H_o</a:t>
            </a:r>
            <a:endParaRPr lang="en-US" sz="100" dirty="0"/>
          </a:p>
          <a:p>
            <a:r>
              <a:rPr lang="en-US" sz="100" dirty="0"/>
              <a:t>        </a:t>
            </a:r>
            <a:r>
              <a:rPr lang="en-US" sz="100" dirty="0" err="1"/>
              <a:t>X_f_diff</a:t>
            </a:r>
            <a:r>
              <a:rPr lang="en-US" sz="100" dirty="0"/>
              <a:t> = X' * </a:t>
            </a:r>
            <a:r>
              <a:rPr lang="en-US" sz="100" dirty="0" err="1"/>
              <a:t>F_t_diff</a:t>
            </a:r>
            <a:r>
              <a:rPr lang="en-US" sz="100" dirty="0"/>
              <a:t>;%</a:t>
            </a:r>
          </a:p>
          <a:p>
            <a:r>
              <a:rPr lang="en-US" sz="100" dirty="0"/>
              <a:t>        </a:t>
            </a:r>
            <a:r>
              <a:rPr lang="en-US" sz="100" dirty="0" err="1"/>
              <a:t>H_f_diff</a:t>
            </a:r>
            <a:r>
              <a:rPr lang="en-US" sz="100" dirty="0"/>
              <a:t> = (H_t_1)' * </a:t>
            </a:r>
            <a:r>
              <a:rPr lang="en-US" sz="100" dirty="0" err="1"/>
              <a:t>F_t_diff</a:t>
            </a:r>
            <a:r>
              <a:rPr lang="en-US" sz="100" dirty="0"/>
              <a:t>;%</a:t>
            </a:r>
          </a:p>
          <a:p>
            <a:r>
              <a:rPr lang="en-US" sz="100" dirty="0"/>
              <a:t>        </a:t>
            </a:r>
          </a:p>
          <a:p>
            <a:r>
              <a:rPr lang="en-US" sz="100" dirty="0"/>
              <a:t>        % differences of </a:t>
            </a:r>
            <a:r>
              <a:rPr lang="en-US" sz="100" dirty="0" err="1"/>
              <a:t>X_o</a:t>
            </a:r>
            <a:r>
              <a:rPr lang="en-US" sz="100" dirty="0"/>
              <a:t> and </a:t>
            </a:r>
            <a:r>
              <a:rPr lang="en-US" sz="100" dirty="0" err="1"/>
              <a:t>H_o</a:t>
            </a:r>
            <a:endParaRPr lang="en-US" sz="100" dirty="0"/>
          </a:p>
          <a:p>
            <a:r>
              <a:rPr lang="en-US" sz="100" dirty="0"/>
              <a:t>        </a:t>
            </a:r>
            <a:r>
              <a:rPr lang="en-US" sz="100" dirty="0" err="1"/>
              <a:t>X_g_diff</a:t>
            </a:r>
            <a:r>
              <a:rPr lang="en-US" sz="100" dirty="0"/>
              <a:t> = X' * </a:t>
            </a:r>
            <a:r>
              <a:rPr lang="en-US" sz="100" dirty="0" err="1"/>
              <a:t>G_t_diff</a:t>
            </a:r>
            <a:r>
              <a:rPr lang="en-US" sz="100" dirty="0"/>
              <a:t>;% .* </a:t>
            </a:r>
            <a:r>
              <a:rPr lang="en-US" sz="100" dirty="0" err="1"/>
              <a:t>tan_h_output_to_derivative</a:t>
            </a:r>
            <a:r>
              <a:rPr lang="en-US" sz="100" dirty="0"/>
              <a:t>(</a:t>
            </a:r>
            <a:r>
              <a:rPr lang="en-US" sz="100" dirty="0" err="1"/>
              <a:t>X_g</a:t>
            </a:r>
            <a:r>
              <a:rPr lang="en-US" sz="100" dirty="0"/>
              <a:t>);</a:t>
            </a:r>
          </a:p>
          <a:p>
            <a:r>
              <a:rPr lang="en-US" sz="100" dirty="0"/>
              <a:t>        </a:t>
            </a:r>
            <a:r>
              <a:rPr lang="en-US" sz="100" dirty="0" err="1"/>
              <a:t>H_g_diff</a:t>
            </a:r>
            <a:r>
              <a:rPr lang="en-US" sz="100" dirty="0"/>
              <a:t> = (H_t_1)' * </a:t>
            </a:r>
            <a:r>
              <a:rPr lang="en-US" sz="100" dirty="0" err="1"/>
              <a:t>G_t_diff</a:t>
            </a:r>
            <a:r>
              <a:rPr lang="en-US" sz="100" dirty="0"/>
              <a:t>;% .* </a:t>
            </a:r>
            <a:r>
              <a:rPr lang="en-US" sz="100" dirty="0" err="1"/>
              <a:t>tan_h_output_to_derivative</a:t>
            </a:r>
            <a:r>
              <a:rPr lang="en-US" sz="100" dirty="0"/>
              <a:t>(</a:t>
            </a:r>
            <a:r>
              <a:rPr lang="en-US" sz="100" dirty="0" err="1"/>
              <a:t>H_g</a:t>
            </a:r>
            <a:r>
              <a:rPr lang="en-US" sz="100" dirty="0"/>
              <a:t>);</a:t>
            </a:r>
          </a:p>
          <a:p>
            <a:r>
              <a:rPr lang="en-US" sz="100" dirty="0"/>
              <a:t>        </a:t>
            </a:r>
          </a:p>
          <a:p>
            <a:r>
              <a:rPr lang="en-US" sz="100" dirty="0"/>
              <a:t>        % update</a:t>
            </a:r>
          </a:p>
          <a:p>
            <a:r>
              <a:rPr lang="en-US" sz="100" dirty="0"/>
              <a:t>        </a:t>
            </a:r>
            <a:r>
              <a:rPr lang="en-US" sz="100" dirty="0" err="1"/>
              <a:t>X_i_update</a:t>
            </a:r>
            <a:r>
              <a:rPr lang="en-US" sz="100" dirty="0"/>
              <a:t> = </a:t>
            </a:r>
            <a:r>
              <a:rPr lang="en-US" sz="100" dirty="0" err="1"/>
              <a:t>X_i_update</a:t>
            </a:r>
            <a:r>
              <a:rPr lang="en-US" sz="100" dirty="0"/>
              <a:t> + </a:t>
            </a:r>
            <a:r>
              <a:rPr lang="en-US" sz="100" dirty="0" err="1"/>
              <a:t>X_i_diff</a:t>
            </a:r>
            <a:r>
              <a:rPr lang="en-US" sz="100" dirty="0"/>
              <a:t>;</a:t>
            </a:r>
          </a:p>
          <a:p>
            <a:r>
              <a:rPr lang="en-US" sz="100" dirty="0"/>
              <a:t>        </a:t>
            </a:r>
            <a:r>
              <a:rPr lang="en-US" sz="100" dirty="0" err="1"/>
              <a:t>H_i_update</a:t>
            </a:r>
            <a:r>
              <a:rPr lang="en-US" sz="100" dirty="0"/>
              <a:t> = </a:t>
            </a:r>
            <a:r>
              <a:rPr lang="en-US" sz="100" dirty="0" err="1"/>
              <a:t>H_i_update</a:t>
            </a:r>
            <a:r>
              <a:rPr lang="en-US" sz="100" dirty="0"/>
              <a:t> + </a:t>
            </a:r>
            <a:r>
              <a:rPr lang="en-US" sz="100" dirty="0" err="1"/>
              <a:t>H_i_diff</a:t>
            </a:r>
            <a:r>
              <a:rPr lang="en-US" sz="100" dirty="0"/>
              <a:t>;</a:t>
            </a:r>
          </a:p>
          <a:p>
            <a:r>
              <a:rPr lang="en-US" sz="100" dirty="0"/>
              <a:t>        </a:t>
            </a:r>
            <a:r>
              <a:rPr lang="en-US" sz="100" dirty="0" err="1"/>
              <a:t>X_o_update</a:t>
            </a:r>
            <a:r>
              <a:rPr lang="en-US" sz="100" dirty="0"/>
              <a:t> = </a:t>
            </a:r>
            <a:r>
              <a:rPr lang="en-US" sz="100" dirty="0" err="1"/>
              <a:t>X_o_update</a:t>
            </a:r>
            <a:r>
              <a:rPr lang="en-US" sz="100" dirty="0"/>
              <a:t> + </a:t>
            </a:r>
            <a:r>
              <a:rPr lang="en-US" sz="100" dirty="0" err="1"/>
              <a:t>X_o_diff</a:t>
            </a:r>
            <a:r>
              <a:rPr lang="en-US" sz="100" dirty="0"/>
              <a:t>;</a:t>
            </a:r>
          </a:p>
          <a:p>
            <a:r>
              <a:rPr lang="en-US" sz="100" dirty="0"/>
              <a:t>        </a:t>
            </a:r>
            <a:r>
              <a:rPr lang="en-US" sz="100" dirty="0" err="1"/>
              <a:t>H_o_update</a:t>
            </a:r>
            <a:r>
              <a:rPr lang="en-US" sz="100" dirty="0"/>
              <a:t> = </a:t>
            </a:r>
            <a:r>
              <a:rPr lang="en-US" sz="100" dirty="0" err="1"/>
              <a:t>H_o_update</a:t>
            </a:r>
            <a:r>
              <a:rPr lang="en-US" sz="100" dirty="0"/>
              <a:t> + </a:t>
            </a:r>
            <a:r>
              <a:rPr lang="en-US" sz="100" dirty="0" err="1"/>
              <a:t>H_o_diff</a:t>
            </a:r>
            <a:r>
              <a:rPr lang="en-US" sz="100" dirty="0"/>
              <a:t>;</a:t>
            </a:r>
          </a:p>
          <a:p>
            <a:r>
              <a:rPr lang="en-US" sz="100" dirty="0"/>
              <a:t>        </a:t>
            </a:r>
            <a:r>
              <a:rPr lang="en-US" sz="100" dirty="0" err="1"/>
              <a:t>X_f_update</a:t>
            </a:r>
            <a:r>
              <a:rPr lang="en-US" sz="100" dirty="0"/>
              <a:t> = </a:t>
            </a:r>
            <a:r>
              <a:rPr lang="en-US" sz="100" dirty="0" err="1"/>
              <a:t>X_f_update</a:t>
            </a:r>
            <a:r>
              <a:rPr lang="en-US" sz="100" dirty="0"/>
              <a:t> + </a:t>
            </a:r>
            <a:r>
              <a:rPr lang="en-US" sz="100" dirty="0" err="1"/>
              <a:t>X_f_diff</a:t>
            </a:r>
            <a:r>
              <a:rPr lang="en-US" sz="100" dirty="0"/>
              <a:t>;</a:t>
            </a:r>
          </a:p>
          <a:p>
            <a:r>
              <a:rPr lang="en-US" sz="100" dirty="0"/>
              <a:t>        </a:t>
            </a:r>
            <a:r>
              <a:rPr lang="en-US" sz="100" dirty="0" err="1"/>
              <a:t>H_f_update</a:t>
            </a:r>
            <a:r>
              <a:rPr lang="en-US" sz="100" dirty="0"/>
              <a:t> = </a:t>
            </a:r>
            <a:r>
              <a:rPr lang="en-US" sz="100" dirty="0" err="1"/>
              <a:t>H_f_update</a:t>
            </a:r>
            <a:r>
              <a:rPr lang="en-US" sz="100" dirty="0"/>
              <a:t> + </a:t>
            </a:r>
            <a:r>
              <a:rPr lang="en-US" sz="100" dirty="0" err="1"/>
              <a:t>H_f_diff</a:t>
            </a:r>
            <a:r>
              <a:rPr lang="en-US" sz="100" dirty="0"/>
              <a:t>;</a:t>
            </a:r>
          </a:p>
          <a:p>
            <a:r>
              <a:rPr lang="en-US" sz="100" dirty="0"/>
              <a:t>        </a:t>
            </a:r>
            <a:r>
              <a:rPr lang="en-US" sz="100" dirty="0" err="1"/>
              <a:t>X_g_update</a:t>
            </a:r>
            <a:r>
              <a:rPr lang="en-US" sz="100" dirty="0"/>
              <a:t> = </a:t>
            </a:r>
            <a:r>
              <a:rPr lang="en-US" sz="100" dirty="0" err="1"/>
              <a:t>X_g_update</a:t>
            </a:r>
            <a:r>
              <a:rPr lang="en-US" sz="100" dirty="0"/>
              <a:t> + </a:t>
            </a:r>
            <a:r>
              <a:rPr lang="en-US" sz="100" dirty="0" err="1"/>
              <a:t>X_g_diff</a:t>
            </a:r>
            <a:r>
              <a:rPr lang="en-US" sz="100" dirty="0"/>
              <a:t>;</a:t>
            </a:r>
          </a:p>
          <a:p>
            <a:r>
              <a:rPr lang="en-US" sz="100" dirty="0"/>
              <a:t>        </a:t>
            </a:r>
            <a:r>
              <a:rPr lang="en-US" sz="100" dirty="0" err="1"/>
              <a:t>H_g_update</a:t>
            </a:r>
            <a:r>
              <a:rPr lang="en-US" sz="100" dirty="0"/>
              <a:t> = </a:t>
            </a:r>
            <a:r>
              <a:rPr lang="en-US" sz="100" dirty="0" err="1"/>
              <a:t>H_g_update</a:t>
            </a:r>
            <a:r>
              <a:rPr lang="en-US" sz="100" dirty="0"/>
              <a:t> + </a:t>
            </a:r>
            <a:r>
              <a:rPr lang="en-US" sz="100" dirty="0" err="1"/>
              <a:t>H_g_diff</a:t>
            </a:r>
            <a:r>
              <a:rPr lang="en-US" sz="100" dirty="0"/>
              <a:t>;</a:t>
            </a:r>
          </a:p>
          <a:p>
            <a:r>
              <a:rPr lang="en-US" sz="100" dirty="0"/>
              <a:t>        </a:t>
            </a:r>
            <a:r>
              <a:rPr lang="en-US" sz="100" dirty="0" err="1"/>
              <a:t>bi_update</a:t>
            </a:r>
            <a:r>
              <a:rPr lang="en-US" sz="100" dirty="0"/>
              <a:t> = </a:t>
            </a:r>
            <a:r>
              <a:rPr lang="en-US" sz="100" dirty="0" err="1"/>
              <a:t>bi_update</a:t>
            </a:r>
            <a:r>
              <a:rPr lang="en-US" sz="100" dirty="0"/>
              <a:t> + </a:t>
            </a:r>
            <a:r>
              <a:rPr lang="en-US" sz="100" dirty="0" err="1"/>
              <a:t>I_t_diff</a:t>
            </a:r>
            <a:r>
              <a:rPr lang="en-US" sz="100" dirty="0"/>
              <a:t>;</a:t>
            </a:r>
          </a:p>
          <a:p>
            <a:r>
              <a:rPr lang="en-US" sz="100" dirty="0"/>
              <a:t>        </a:t>
            </a:r>
            <a:r>
              <a:rPr lang="en-US" sz="100" dirty="0" err="1"/>
              <a:t>bo_update</a:t>
            </a:r>
            <a:r>
              <a:rPr lang="en-US" sz="100" dirty="0"/>
              <a:t> = </a:t>
            </a:r>
            <a:r>
              <a:rPr lang="en-US" sz="100" dirty="0" err="1"/>
              <a:t>bo_update</a:t>
            </a:r>
            <a:r>
              <a:rPr lang="en-US" sz="100" dirty="0"/>
              <a:t> + </a:t>
            </a:r>
            <a:r>
              <a:rPr lang="en-US" sz="100" dirty="0" err="1"/>
              <a:t>O_t_diff</a:t>
            </a:r>
            <a:r>
              <a:rPr lang="en-US" sz="100" dirty="0"/>
              <a:t>;</a:t>
            </a:r>
          </a:p>
          <a:p>
            <a:r>
              <a:rPr lang="en-US" sz="100" dirty="0"/>
              <a:t>        </a:t>
            </a:r>
            <a:r>
              <a:rPr lang="en-US" sz="100" dirty="0" err="1"/>
              <a:t>bf_update</a:t>
            </a:r>
            <a:r>
              <a:rPr lang="en-US" sz="100" dirty="0"/>
              <a:t> = </a:t>
            </a:r>
            <a:r>
              <a:rPr lang="en-US" sz="100" dirty="0" err="1"/>
              <a:t>bf_update</a:t>
            </a:r>
            <a:r>
              <a:rPr lang="en-US" sz="100" dirty="0"/>
              <a:t> + </a:t>
            </a:r>
            <a:r>
              <a:rPr lang="en-US" sz="100" dirty="0" err="1"/>
              <a:t>F_t_diff</a:t>
            </a:r>
            <a:r>
              <a:rPr lang="en-US" sz="100" dirty="0"/>
              <a:t>;</a:t>
            </a:r>
          </a:p>
          <a:p>
            <a:r>
              <a:rPr lang="en-US" sz="100" dirty="0"/>
              <a:t>        </a:t>
            </a:r>
            <a:r>
              <a:rPr lang="en-US" sz="100" dirty="0" err="1"/>
              <a:t>bg_update</a:t>
            </a:r>
            <a:r>
              <a:rPr lang="en-US" sz="100" dirty="0"/>
              <a:t> = </a:t>
            </a:r>
            <a:r>
              <a:rPr lang="en-US" sz="100" dirty="0" err="1"/>
              <a:t>bg_update</a:t>
            </a:r>
            <a:r>
              <a:rPr lang="en-US" sz="100" dirty="0"/>
              <a:t> + </a:t>
            </a:r>
            <a:r>
              <a:rPr lang="en-US" sz="100" dirty="0" err="1"/>
              <a:t>G_t_diff</a:t>
            </a:r>
            <a:r>
              <a:rPr lang="en-US" sz="100" dirty="0"/>
              <a:t>;</a:t>
            </a:r>
          </a:p>
          <a:p>
            <a:r>
              <a:rPr lang="en-US" sz="100" dirty="0"/>
              <a:t>        </a:t>
            </a:r>
            <a:r>
              <a:rPr lang="en-US" sz="100" dirty="0" err="1"/>
              <a:t>out_para_update</a:t>
            </a:r>
            <a:r>
              <a:rPr lang="en-US" sz="100" dirty="0"/>
              <a:t> = </a:t>
            </a:r>
            <a:r>
              <a:rPr lang="en-US" sz="100" dirty="0" err="1"/>
              <a:t>out_para_update</a:t>
            </a:r>
            <a:r>
              <a:rPr lang="en-US" sz="100" dirty="0"/>
              <a:t> + </a:t>
            </a:r>
            <a:r>
              <a:rPr lang="en-US" sz="100" dirty="0" err="1"/>
              <a:t>out_para_diff</a:t>
            </a:r>
            <a:r>
              <a:rPr lang="en-US" sz="100" dirty="0"/>
              <a:t>;</a:t>
            </a:r>
          </a:p>
          <a:p>
            <a:r>
              <a:rPr lang="en-US" sz="100" dirty="0"/>
              <a:t>    end</a:t>
            </a:r>
          </a:p>
          <a:p>
            <a:r>
              <a:rPr lang="en-US" sz="100" dirty="0"/>
              <a:t>    </a:t>
            </a:r>
          </a:p>
          <a:p>
            <a:r>
              <a:rPr lang="en-US" sz="100" dirty="0"/>
              <a:t>   %% part 6 , backward pass of training for all 8-bits</a:t>
            </a:r>
          </a:p>
          <a:p>
            <a:r>
              <a:rPr lang="en-US" sz="100" dirty="0"/>
              <a:t>   %Update all weights</a:t>
            </a:r>
          </a:p>
          <a:p>
            <a:r>
              <a:rPr lang="en-US" sz="100" dirty="0"/>
              <a:t>    </a:t>
            </a:r>
            <a:r>
              <a:rPr lang="en-US" sz="100" dirty="0" err="1"/>
              <a:t>X_i</a:t>
            </a:r>
            <a:r>
              <a:rPr lang="en-US" sz="100" dirty="0"/>
              <a:t> = </a:t>
            </a:r>
            <a:r>
              <a:rPr lang="en-US" sz="100" dirty="0" err="1"/>
              <a:t>X_i</a:t>
            </a:r>
            <a:r>
              <a:rPr lang="en-US" sz="100" dirty="0"/>
              <a:t> + </a:t>
            </a:r>
            <a:r>
              <a:rPr lang="en-US" sz="100" dirty="0" err="1"/>
              <a:t>X_i_update</a:t>
            </a:r>
            <a:r>
              <a:rPr lang="en-US" sz="100" dirty="0"/>
              <a:t> * alpha;</a:t>
            </a:r>
          </a:p>
          <a:p>
            <a:r>
              <a:rPr lang="en-US" sz="100" dirty="0"/>
              <a:t>    </a:t>
            </a:r>
            <a:r>
              <a:rPr lang="en-US" sz="100" dirty="0" err="1"/>
              <a:t>H_i</a:t>
            </a:r>
            <a:r>
              <a:rPr lang="en-US" sz="100" dirty="0"/>
              <a:t> = </a:t>
            </a:r>
            <a:r>
              <a:rPr lang="en-US" sz="100" dirty="0" err="1"/>
              <a:t>H_i</a:t>
            </a:r>
            <a:r>
              <a:rPr lang="en-US" sz="100" dirty="0"/>
              <a:t> + </a:t>
            </a:r>
            <a:r>
              <a:rPr lang="en-US" sz="100" dirty="0" err="1"/>
              <a:t>H_i_update</a:t>
            </a:r>
            <a:r>
              <a:rPr lang="en-US" sz="100" dirty="0"/>
              <a:t> * alpha;</a:t>
            </a:r>
          </a:p>
          <a:p>
            <a:r>
              <a:rPr lang="en-US" sz="100" dirty="0"/>
              <a:t>    </a:t>
            </a:r>
            <a:r>
              <a:rPr lang="en-US" sz="100" dirty="0" err="1"/>
              <a:t>X_o</a:t>
            </a:r>
            <a:r>
              <a:rPr lang="en-US" sz="100" dirty="0"/>
              <a:t> = </a:t>
            </a:r>
            <a:r>
              <a:rPr lang="en-US" sz="100" dirty="0" err="1"/>
              <a:t>X_o</a:t>
            </a:r>
            <a:r>
              <a:rPr lang="en-US" sz="100" dirty="0"/>
              <a:t> + </a:t>
            </a:r>
            <a:r>
              <a:rPr lang="en-US" sz="100" dirty="0" err="1"/>
              <a:t>X_o_update</a:t>
            </a:r>
            <a:r>
              <a:rPr lang="en-US" sz="100" dirty="0"/>
              <a:t> * alpha;</a:t>
            </a:r>
          </a:p>
          <a:p>
            <a:r>
              <a:rPr lang="en-US" sz="100" dirty="0"/>
              <a:t>    </a:t>
            </a:r>
            <a:r>
              <a:rPr lang="en-US" sz="100" dirty="0" err="1"/>
              <a:t>H_o</a:t>
            </a:r>
            <a:r>
              <a:rPr lang="en-US" sz="100" dirty="0"/>
              <a:t> = </a:t>
            </a:r>
            <a:r>
              <a:rPr lang="en-US" sz="100" dirty="0" err="1"/>
              <a:t>H_o</a:t>
            </a:r>
            <a:r>
              <a:rPr lang="en-US" sz="100" dirty="0"/>
              <a:t> + </a:t>
            </a:r>
            <a:r>
              <a:rPr lang="en-US" sz="100" dirty="0" err="1"/>
              <a:t>H_o_update</a:t>
            </a:r>
            <a:r>
              <a:rPr lang="en-US" sz="100" dirty="0"/>
              <a:t> * alpha;</a:t>
            </a:r>
          </a:p>
          <a:p>
            <a:r>
              <a:rPr lang="en-US" sz="100" dirty="0"/>
              <a:t>    </a:t>
            </a:r>
            <a:r>
              <a:rPr lang="en-US" sz="100" dirty="0" err="1"/>
              <a:t>X_f</a:t>
            </a:r>
            <a:r>
              <a:rPr lang="en-US" sz="100" dirty="0"/>
              <a:t> = </a:t>
            </a:r>
            <a:r>
              <a:rPr lang="en-US" sz="100" dirty="0" err="1"/>
              <a:t>X_f</a:t>
            </a:r>
            <a:r>
              <a:rPr lang="en-US" sz="100" dirty="0"/>
              <a:t> + </a:t>
            </a:r>
            <a:r>
              <a:rPr lang="en-US" sz="100" dirty="0" err="1"/>
              <a:t>X_f_update</a:t>
            </a:r>
            <a:r>
              <a:rPr lang="en-US" sz="100" dirty="0"/>
              <a:t> * alpha;</a:t>
            </a:r>
          </a:p>
          <a:p>
            <a:r>
              <a:rPr lang="en-US" sz="100" dirty="0"/>
              <a:t>    </a:t>
            </a:r>
            <a:r>
              <a:rPr lang="en-US" sz="100" dirty="0" err="1"/>
              <a:t>H_f</a:t>
            </a:r>
            <a:r>
              <a:rPr lang="en-US" sz="100" dirty="0"/>
              <a:t> = </a:t>
            </a:r>
            <a:r>
              <a:rPr lang="en-US" sz="100" dirty="0" err="1"/>
              <a:t>H_f</a:t>
            </a:r>
            <a:r>
              <a:rPr lang="en-US" sz="100" dirty="0"/>
              <a:t> + </a:t>
            </a:r>
            <a:r>
              <a:rPr lang="en-US" sz="100" dirty="0" err="1"/>
              <a:t>H_f_update</a:t>
            </a:r>
            <a:r>
              <a:rPr lang="en-US" sz="100" dirty="0"/>
              <a:t> * alpha;</a:t>
            </a:r>
          </a:p>
          <a:p>
            <a:r>
              <a:rPr lang="en-US" sz="100" dirty="0"/>
              <a:t>    </a:t>
            </a:r>
            <a:r>
              <a:rPr lang="en-US" sz="100" dirty="0" err="1"/>
              <a:t>X_g</a:t>
            </a:r>
            <a:r>
              <a:rPr lang="en-US" sz="100" dirty="0"/>
              <a:t> = </a:t>
            </a:r>
            <a:r>
              <a:rPr lang="en-US" sz="100" dirty="0" err="1"/>
              <a:t>X_g</a:t>
            </a:r>
            <a:r>
              <a:rPr lang="en-US" sz="100" dirty="0"/>
              <a:t> + </a:t>
            </a:r>
            <a:r>
              <a:rPr lang="en-US" sz="100" dirty="0" err="1"/>
              <a:t>X_g_update</a:t>
            </a:r>
            <a:r>
              <a:rPr lang="en-US" sz="100" dirty="0"/>
              <a:t> * alpha;</a:t>
            </a:r>
          </a:p>
          <a:p>
            <a:r>
              <a:rPr lang="en-US" sz="100" dirty="0"/>
              <a:t>    </a:t>
            </a:r>
            <a:r>
              <a:rPr lang="en-US" sz="100" dirty="0" err="1"/>
              <a:t>H_g</a:t>
            </a:r>
            <a:r>
              <a:rPr lang="en-US" sz="100" dirty="0"/>
              <a:t> = </a:t>
            </a:r>
            <a:r>
              <a:rPr lang="en-US" sz="100" dirty="0" err="1"/>
              <a:t>H_g</a:t>
            </a:r>
            <a:r>
              <a:rPr lang="en-US" sz="100" dirty="0"/>
              <a:t> + </a:t>
            </a:r>
            <a:r>
              <a:rPr lang="en-US" sz="100" dirty="0" err="1"/>
              <a:t>H_g_update</a:t>
            </a:r>
            <a:r>
              <a:rPr lang="en-US" sz="100" dirty="0"/>
              <a:t> * alpha;</a:t>
            </a:r>
          </a:p>
          <a:p>
            <a:r>
              <a:rPr lang="en-US" sz="100" dirty="0"/>
              <a:t>    bi = bi + </a:t>
            </a:r>
            <a:r>
              <a:rPr lang="en-US" sz="100" dirty="0" err="1"/>
              <a:t>bi_update</a:t>
            </a:r>
            <a:r>
              <a:rPr lang="en-US" sz="100" dirty="0"/>
              <a:t> * alpha;</a:t>
            </a:r>
          </a:p>
          <a:p>
            <a:r>
              <a:rPr lang="en-US" sz="100" dirty="0"/>
              <a:t>    </a:t>
            </a:r>
            <a:r>
              <a:rPr lang="en-US" sz="100" dirty="0" err="1"/>
              <a:t>bo</a:t>
            </a:r>
            <a:r>
              <a:rPr lang="en-US" sz="100" dirty="0"/>
              <a:t> = </a:t>
            </a:r>
            <a:r>
              <a:rPr lang="en-US" sz="100" dirty="0" err="1"/>
              <a:t>bo</a:t>
            </a:r>
            <a:r>
              <a:rPr lang="en-US" sz="100" dirty="0"/>
              <a:t> + </a:t>
            </a:r>
            <a:r>
              <a:rPr lang="en-US" sz="100" dirty="0" err="1"/>
              <a:t>bo_update</a:t>
            </a:r>
            <a:r>
              <a:rPr lang="en-US" sz="100" dirty="0"/>
              <a:t> * alpha;</a:t>
            </a:r>
          </a:p>
          <a:p>
            <a:r>
              <a:rPr lang="en-US" sz="100" dirty="0"/>
              <a:t>    bf = bf + </a:t>
            </a:r>
            <a:r>
              <a:rPr lang="en-US" sz="100" dirty="0" err="1"/>
              <a:t>bf_update</a:t>
            </a:r>
            <a:r>
              <a:rPr lang="en-US" sz="100" dirty="0"/>
              <a:t> * alpha;</a:t>
            </a:r>
          </a:p>
          <a:p>
            <a:r>
              <a:rPr lang="en-US" sz="100" dirty="0"/>
              <a:t>    </a:t>
            </a:r>
            <a:r>
              <a:rPr lang="en-US" sz="100" dirty="0" err="1"/>
              <a:t>bg</a:t>
            </a:r>
            <a:r>
              <a:rPr lang="en-US" sz="100" dirty="0"/>
              <a:t> = </a:t>
            </a:r>
            <a:r>
              <a:rPr lang="en-US" sz="100" dirty="0" err="1"/>
              <a:t>bg</a:t>
            </a:r>
            <a:r>
              <a:rPr lang="en-US" sz="100" dirty="0"/>
              <a:t> + </a:t>
            </a:r>
            <a:r>
              <a:rPr lang="en-US" sz="100" dirty="0" err="1"/>
              <a:t>bg_update</a:t>
            </a:r>
            <a:r>
              <a:rPr lang="en-US" sz="100" dirty="0"/>
              <a:t> * alpha;</a:t>
            </a:r>
          </a:p>
          <a:p>
            <a:r>
              <a:rPr lang="en-US" sz="100" dirty="0"/>
              <a:t>    </a:t>
            </a:r>
            <a:r>
              <a:rPr lang="en-US" sz="100" dirty="0" err="1"/>
              <a:t>out_para</a:t>
            </a:r>
            <a:r>
              <a:rPr lang="en-US" sz="100" dirty="0"/>
              <a:t> = </a:t>
            </a:r>
            <a:r>
              <a:rPr lang="en-US" sz="100" dirty="0" err="1"/>
              <a:t>out_para</a:t>
            </a:r>
            <a:r>
              <a:rPr lang="en-US" sz="100" dirty="0"/>
              <a:t> + </a:t>
            </a:r>
            <a:r>
              <a:rPr lang="en-US" sz="100" dirty="0" err="1"/>
              <a:t>out_para_update</a:t>
            </a:r>
            <a:r>
              <a:rPr lang="en-US" sz="100" dirty="0"/>
              <a:t> * alpha;</a:t>
            </a:r>
          </a:p>
          <a:p>
            <a:r>
              <a:rPr lang="en-US" sz="100" dirty="0"/>
              <a:t>    </a:t>
            </a:r>
          </a:p>
          <a:p>
            <a:r>
              <a:rPr lang="en-US" sz="100" dirty="0"/>
              <a:t>    </a:t>
            </a:r>
            <a:r>
              <a:rPr lang="en-US" sz="100" dirty="0" err="1"/>
              <a:t>X_i_update</a:t>
            </a:r>
            <a:r>
              <a:rPr lang="en-US" sz="100" dirty="0"/>
              <a:t> = </a:t>
            </a:r>
            <a:r>
              <a:rPr lang="en-US" sz="100" dirty="0" err="1"/>
              <a:t>X_i_update</a:t>
            </a:r>
            <a:r>
              <a:rPr lang="en-US" sz="100" dirty="0"/>
              <a:t> * 0;</a:t>
            </a:r>
          </a:p>
          <a:p>
            <a:r>
              <a:rPr lang="en-US" sz="100" dirty="0"/>
              <a:t>    </a:t>
            </a:r>
            <a:r>
              <a:rPr lang="en-US" sz="100" dirty="0" err="1"/>
              <a:t>H_i_update</a:t>
            </a:r>
            <a:r>
              <a:rPr lang="en-US" sz="100" dirty="0"/>
              <a:t> = </a:t>
            </a:r>
            <a:r>
              <a:rPr lang="en-US" sz="100" dirty="0" err="1"/>
              <a:t>H_i_update</a:t>
            </a:r>
            <a:r>
              <a:rPr lang="en-US" sz="100" dirty="0"/>
              <a:t> * 0;</a:t>
            </a:r>
          </a:p>
          <a:p>
            <a:r>
              <a:rPr lang="en-US" sz="100" dirty="0"/>
              <a:t>    </a:t>
            </a:r>
            <a:r>
              <a:rPr lang="en-US" sz="100" dirty="0" err="1"/>
              <a:t>X_o_update</a:t>
            </a:r>
            <a:r>
              <a:rPr lang="en-US" sz="100" dirty="0"/>
              <a:t> = </a:t>
            </a:r>
            <a:r>
              <a:rPr lang="en-US" sz="100" dirty="0" err="1"/>
              <a:t>X_o_update</a:t>
            </a:r>
            <a:r>
              <a:rPr lang="en-US" sz="100" dirty="0"/>
              <a:t> * 0;</a:t>
            </a:r>
          </a:p>
          <a:p>
            <a:r>
              <a:rPr lang="en-US" sz="100" dirty="0"/>
              <a:t>    </a:t>
            </a:r>
            <a:r>
              <a:rPr lang="en-US" sz="100" dirty="0" err="1"/>
              <a:t>H_o_update</a:t>
            </a:r>
            <a:r>
              <a:rPr lang="en-US" sz="100" dirty="0"/>
              <a:t> = </a:t>
            </a:r>
            <a:r>
              <a:rPr lang="en-US" sz="100" dirty="0" err="1"/>
              <a:t>H_o_update</a:t>
            </a:r>
            <a:r>
              <a:rPr lang="en-US" sz="100" dirty="0"/>
              <a:t> * 0;</a:t>
            </a:r>
          </a:p>
          <a:p>
            <a:r>
              <a:rPr lang="en-US" sz="100" dirty="0"/>
              <a:t>    </a:t>
            </a:r>
            <a:r>
              <a:rPr lang="en-US" sz="100" dirty="0" err="1"/>
              <a:t>X_f_update</a:t>
            </a:r>
            <a:r>
              <a:rPr lang="en-US" sz="100" dirty="0"/>
              <a:t> = </a:t>
            </a:r>
            <a:r>
              <a:rPr lang="en-US" sz="100" dirty="0" err="1"/>
              <a:t>X_f_update</a:t>
            </a:r>
            <a:r>
              <a:rPr lang="en-US" sz="100" dirty="0"/>
              <a:t> * 0;</a:t>
            </a:r>
          </a:p>
          <a:p>
            <a:r>
              <a:rPr lang="en-US" sz="100" dirty="0"/>
              <a:t>    </a:t>
            </a:r>
            <a:r>
              <a:rPr lang="en-US" sz="100" dirty="0" err="1"/>
              <a:t>H_f_update</a:t>
            </a:r>
            <a:r>
              <a:rPr lang="en-US" sz="100" dirty="0"/>
              <a:t> = </a:t>
            </a:r>
            <a:r>
              <a:rPr lang="en-US" sz="100" dirty="0" err="1"/>
              <a:t>H_f_update</a:t>
            </a:r>
            <a:r>
              <a:rPr lang="en-US" sz="100" dirty="0"/>
              <a:t> * 0;</a:t>
            </a:r>
          </a:p>
          <a:p>
            <a:r>
              <a:rPr lang="en-US" sz="100" dirty="0"/>
              <a:t>    </a:t>
            </a:r>
            <a:r>
              <a:rPr lang="en-US" sz="100" dirty="0" err="1"/>
              <a:t>X_g_update</a:t>
            </a:r>
            <a:r>
              <a:rPr lang="en-US" sz="100" dirty="0"/>
              <a:t> = </a:t>
            </a:r>
            <a:r>
              <a:rPr lang="en-US" sz="100" dirty="0" err="1"/>
              <a:t>X_g_update</a:t>
            </a:r>
            <a:r>
              <a:rPr lang="en-US" sz="100" dirty="0"/>
              <a:t> * 0;</a:t>
            </a:r>
          </a:p>
          <a:p>
            <a:r>
              <a:rPr lang="en-US" sz="100" dirty="0"/>
              <a:t>    </a:t>
            </a:r>
            <a:r>
              <a:rPr lang="en-US" sz="100" dirty="0" err="1"/>
              <a:t>H_g_update</a:t>
            </a:r>
            <a:r>
              <a:rPr lang="en-US" sz="100" dirty="0"/>
              <a:t> = </a:t>
            </a:r>
            <a:r>
              <a:rPr lang="en-US" sz="100" dirty="0" err="1"/>
              <a:t>H_g_update</a:t>
            </a:r>
            <a:r>
              <a:rPr lang="en-US" sz="100" dirty="0"/>
              <a:t> * 0;</a:t>
            </a:r>
          </a:p>
          <a:p>
            <a:r>
              <a:rPr lang="en-US" sz="100" dirty="0"/>
              <a:t>    </a:t>
            </a:r>
            <a:r>
              <a:rPr lang="en-US" sz="100" dirty="0" err="1"/>
              <a:t>bi_update</a:t>
            </a:r>
            <a:r>
              <a:rPr lang="en-US" sz="100" dirty="0"/>
              <a:t> = 0;</a:t>
            </a:r>
          </a:p>
          <a:p>
            <a:r>
              <a:rPr lang="en-US" sz="100" dirty="0"/>
              <a:t>    </a:t>
            </a:r>
            <a:r>
              <a:rPr lang="en-US" sz="100" dirty="0" err="1"/>
              <a:t>bf_update</a:t>
            </a:r>
            <a:r>
              <a:rPr lang="en-US" sz="100" dirty="0"/>
              <a:t> = 0;</a:t>
            </a:r>
          </a:p>
          <a:p>
            <a:r>
              <a:rPr lang="en-US" sz="100" dirty="0"/>
              <a:t>    </a:t>
            </a:r>
            <a:r>
              <a:rPr lang="en-US" sz="100" dirty="0" err="1"/>
              <a:t>bo_update</a:t>
            </a:r>
            <a:r>
              <a:rPr lang="en-US" sz="100" dirty="0"/>
              <a:t> = 0;</a:t>
            </a:r>
          </a:p>
          <a:p>
            <a:r>
              <a:rPr lang="en-US" sz="100" dirty="0"/>
              <a:t>    </a:t>
            </a:r>
            <a:r>
              <a:rPr lang="en-US" sz="100" dirty="0" err="1"/>
              <a:t>bg_update</a:t>
            </a:r>
            <a:r>
              <a:rPr lang="en-US" sz="100" dirty="0"/>
              <a:t> = 0;</a:t>
            </a:r>
          </a:p>
          <a:p>
            <a:r>
              <a:rPr lang="en-US" sz="100" dirty="0"/>
              <a:t>    </a:t>
            </a:r>
            <a:r>
              <a:rPr lang="en-US" sz="100" dirty="0" err="1"/>
              <a:t>out_para_update</a:t>
            </a:r>
            <a:r>
              <a:rPr lang="en-US" sz="100" dirty="0"/>
              <a:t> = </a:t>
            </a:r>
            <a:r>
              <a:rPr lang="en-US" sz="100" dirty="0" err="1"/>
              <a:t>out_para_update</a:t>
            </a:r>
            <a:r>
              <a:rPr lang="en-US" sz="100" dirty="0"/>
              <a:t> * 0;</a:t>
            </a:r>
          </a:p>
          <a:p>
            <a:r>
              <a:rPr lang="en-US" sz="100" dirty="0"/>
              <a:t>    </a:t>
            </a:r>
          </a:p>
          <a:p>
            <a:r>
              <a:rPr lang="en-US" sz="100" dirty="0"/>
              <a:t>     %% part 7 ,</a:t>
            </a:r>
            <a:r>
              <a:rPr lang="en-US" sz="100" dirty="0" err="1"/>
              <a:t>dispaly</a:t>
            </a:r>
            <a:r>
              <a:rPr lang="en-US" sz="100" dirty="0"/>
              <a:t> only , for user analysis, no need </a:t>
            </a:r>
            <a:r>
              <a:rPr lang="en-US" sz="100" dirty="0" err="1"/>
              <a:t>fo</a:t>
            </a:r>
            <a:r>
              <a:rPr lang="en-US" sz="100" dirty="0"/>
              <a:t> the algorithm</a:t>
            </a:r>
          </a:p>
          <a:p>
            <a:r>
              <a:rPr lang="en-US" sz="100" dirty="0"/>
              <a:t>    if(mod(j,1000) == 0)</a:t>
            </a:r>
          </a:p>
          <a:p>
            <a:r>
              <a:rPr lang="en-US" sz="100" dirty="0"/>
              <a:t>        if 1%overallError &gt; 1</a:t>
            </a:r>
          </a:p>
          <a:p>
            <a:r>
              <a:rPr lang="en-US" sz="100" dirty="0"/>
              <a:t>            err = </a:t>
            </a:r>
            <a:r>
              <a:rPr lang="en-US" sz="100" dirty="0" err="1"/>
              <a:t>sprintf</a:t>
            </a:r>
            <a:r>
              <a:rPr lang="en-US" sz="100" dirty="0"/>
              <a:t>('Error:%s\n', num2str(</a:t>
            </a:r>
            <a:r>
              <a:rPr lang="en-US" sz="100" dirty="0" err="1"/>
              <a:t>overallError</a:t>
            </a:r>
            <a:r>
              <a:rPr lang="en-US" sz="100" dirty="0"/>
              <a:t>)); </a:t>
            </a:r>
            <a:r>
              <a:rPr lang="en-US" sz="100" dirty="0" err="1"/>
              <a:t>fprintf</a:t>
            </a:r>
            <a:r>
              <a:rPr lang="en-US" sz="100" dirty="0"/>
              <a:t>(err);</a:t>
            </a:r>
          </a:p>
          <a:p>
            <a:r>
              <a:rPr lang="en-US" sz="100" dirty="0"/>
              <a:t>        end</a:t>
            </a:r>
          </a:p>
          <a:p>
            <a:r>
              <a:rPr lang="en-US" sz="100" dirty="0"/>
              <a:t>        </a:t>
            </a:r>
            <a:r>
              <a:rPr lang="en-US" sz="100" dirty="0" err="1"/>
              <a:t>allErr</a:t>
            </a:r>
            <a:r>
              <a:rPr lang="en-US" sz="100" dirty="0"/>
              <a:t> = [</a:t>
            </a:r>
            <a:r>
              <a:rPr lang="en-US" sz="100" dirty="0" err="1"/>
              <a:t>allErr</a:t>
            </a:r>
            <a:r>
              <a:rPr lang="en-US" sz="100" dirty="0"/>
              <a:t> </a:t>
            </a:r>
            <a:r>
              <a:rPr lang="en-US" sz="100" dirty="0" err="1"/>
              <a:t>overallError</a:t>
            </a:r>
            <a:r>
              <a:rPr lang="en-US" sz="100" dirty="0"/>
              <a:t>];</a:t>
            </a:r>
          </a:p>
          <a:p>
            <a:r>
              <a:rPr lang="en-US" sz="100" dirty="0"/>
              <a:t>        %         try</a:t>
            </a:r>
          </a:p>
          <a:p>
            <a:r>
              <a:rPr lang="en-US" sz="100" dirty="0"/>
              <a:t>        d = bin2dec(num2str(d));</a:t>
            </a:r>
          </a:p>
          <a:p>
            <a:r>
              <a:rPr lang="en-US" sz="100" dirty="0"/>
              <a:t>        %         catch</a:t>
            </a:r>
          </a:p>
          <a:p>
            <a:r>
              <a:rPr lang="en-US" sz="100" dirty="0"/>
              <a:t>        %             </a:t>
            </a:r>
            <a:r>
              <a:rPr lang="en-US" sz="100" dirty="0" err="1"/>
              <a:t>disp</a:t>
            </a:r>
            <a:r>
              <a:rPr lang="en-US" sz="100" dirty="0"/>
              <a:t>(d);</a:t>
            </a:r>
          </a:p>
          <a:p>
            <a:r>
              <a:rPr lang="en-US" sz="100" dirty="0"/>
              <a:t>        %         end</a:t>
            </a:r>
          </a:p>
          <a:p>
            <a:r>
              <a:rPr lang="en-US" sz="100" dirty="0"/>
              <a:t>        if 1%overallError&gt;1</a:t>
            </a:r>
          </a:p>
          <a:p>
            <a:r>
              <a:rPr lang="en-US" sz="100" dirty="0"/>
              <a:t>            </a:t>
            </a:r>
            <a:r>
              <a:rPr lang="en-US" sz="100" dirty="0" err="1"/>
              <a:t>pred</a:t>
            </a:r>
            <a:r>
              <a:rPr lang="en-US" sz="100" dirty="0"/>
              <a:t> = </a:t>
            </a:r>
            <a:r>
              <a:rPr lang="en-US" sz="100" dirty="0" err="1"/>
              <a:t>sprintf</a:t>
            </a:r>
            <a:r>
              <a:rPr lang="en-US" sz="100" dirty="0"/>
              <a:t>('</a:t>
            </a:r>
            <a:r>
              <a:rPr lang="en-US" sz="100" dirty="0" err="1"/>
              <a:t>Pred</a:t>
            </a:r>
            <a:r>
              <a:rPr lang="en-US" sz="100" dirty="0"/>
              <a:t>:%s\n',dec2bin(d,8)); </a:t>
            </a:r>
            <a:r>
              <a:rPr lang="en-US" sz="100" dirty="0" err="1"/>
              <a:t>fprintf</a:t>
            </a:r>
            <a:r>
              <a:rPr lang="en-US" sz="100" dirty="0"/>
              <a:t>(</a:t>
            </a:r>
            <a:r>
              <a:rPr lang="en-US" sz="100" dirty="0" err="1"/>
              <a:t>pred</a:t>
            </a:r>
            <a:r>
              <a:rPr lang="en-US" sz="100" dirty="0"/>
              <a:t>);</a:t>
            </a:r>
          </a:p>
          <a:p>
            <a:r>
              <a:rPr lang="en-US" sz="100" dirty="0"/>
              <a:t>            </a:t>
            </a:r>
            <a:r>
              <a:rPr lang="en-US" sz="100" dirty="0" err="1"/>
              <a:t>Tru</a:t>
            </a:r>
            <a:r>
              <a:rPr lang="en-US" sz="100" dirty="0"/>
              <a:t> = </a:t>
            </a:r>
            <a:r>
              <a:rPr lang="en-US" sz="100" dirty="0" err="1"/>
              <a:t>sprintf</a:t>
            </a:r>
            <a:r>
              <a:rPr lang="en-US" sz="100" dirty="0"/>
              <a:t>('True:%s\n', num2str(c)); </a:t>
            </a:r>
            <a:r>
              <a:rPr lang="en-US" sz="100" dirty="0" err="1"/>
              <a:t>fprintf</a:t>
            </a:r>
            <a:r>
              <a:rPr lang="en-US" sz="100" dirty="0"/>
              <a:t>(</a:t>
            </a:r>
            <a:r>
              <a:rPr lang="en-US" sz="100" dirty="0" err="1"/>
              <a:t>Tru</a:t>
            </a:r>
            <a:r>
              <a:rPr lang="en-US" sz="100" dirty="0"/>
              <a:t>);</a:t>
            </a:r>
          </a:p>
          <a:p>
            <a:r>
              <a:rPr lang="en-US" sz="100" dirty="0"/>
              <a:t>        end</a:t>
            </a:r>
          </a:p>
          <a:p>
            <a:r>
              <a:rPr lang="en-US" sz="100" dirty="0"/>
              <a:t>        out = 0;</a:t>
            </a:r>
          </a:p>
          <a:p>
            <a:r>
              <a:rPr lang="en-US" sz="100" dirty="0"/>
              <a:t>        </a:t>
            </a:r>
            <a:r>
              <a:rPr lang="en-US" sz="100" dirty="0" err="1"/>
              <a:t>tmp</a:t>
            </a:r>
            <a:r>
              <a:rPr lang="en-US" sz="100" dirty="0"/>
              <a:t> = dec2bin(d,8);</a:t>
            </a:r>
          </a:p>
          <a:p>
            <a:r>
              <a:rPr lang="en-US" sz="100" dirty="0"/>
              <a:t>        for </a:t>
            </a:r>
            <a:r>
              <a:rPr lang="en-US" sz="100" dirty="0" err="1"/>
              <a:t>i</a:t>
            </a:r>
            <a:r>
              <a:rPr lang="en-US" sz="100" dirty="0"/>
              <a:t> = 1:8</a:t>
            </a:r>
          </a:p>
          <a:p>
            <a:r>
              <a:rPr lang="en-US" sz="100" dirty="0"/>
              <a:t>            out = out + str2double(</a:t>
            </a:r>
            <a:r>
              <a:rPr lang="en-US" sz="100" dirty="0" err="1"/>
              <a:t>tmp</a:t>
            </a:r>
            <a:r>
              <a:rPr lang="en-US" sz="100" dirty="0"/>
              <a:t>(8-i+1)) * power(2,i-1);</a:t>
            </a:r>
          </a:p>
          <a:p>
            <a:r>
              <a:rPr lang="en-US" sz="100" dirty="0"/>
              <a:t>        end</a:t>
            </a:r>
          </a:p>
          <a:p>
            <a:r>
              <a:rPr lang="en-US" sz="100" dirty="0"/>
              <a:t>        if 1%overallError&gt;1</a:t>
            </a:r>
          </a:p>
          <a:p>
            <a:r>
              <a:rPr lang="en-US" sz="100" dirty="0"/>
              <a:t>            </a:t>
            </a:r>
            <a:r>
              <a:rPr lang="en-US" sz="100" dirty="0" err="1"/>
              <a:t>fprintf</a:t>
            </a:r>
            <a:r>
              <a:rPr lang="en-US" sz="100" dirty="0"/>
              <a:t>('%d + %d = %d\n',</a:t>
            </a:r>
            <a:r>
              <a:rPr lang="en-US" sz="100" dirty="0" err="1"/>
              <a:t>a_int,b_int,out</a:t>
            </a:r>
            <a:r>
              <a:rPr lang="en-US" sz="100" dirty="0"/>
              <a:t>);</a:t>
            </a:r>
          </a:p>
          <a:p>
            <a:r>
              <a:rPr lang="en-US" sz="100" dirty="0"/>
              <a:t>            </a:t>
            </a:r>
            <a:r>
              <a:rPr lang="en-US" sz="100" dirty="0" err="1"/>
              <a:t>sep</a:t>
            </a:r>
            <a:r>
              <a:rPr lang="en-US" sz="100" dirty="0"/>
              <a:t> = </a:t>
            </a:r>
            <a:r>
              <a:rPr lang="en-US" sz="100" dirty="0" err="1"/>
              <a:t>sprintf</a:t>
            </a:r>
            <a:r>
              <a:rPr lang="en-US" sz="100" dirty="0"/>
              <a:t>('-------%d------\n', j); </a:t>
            </a:r>
            <a:r>
              <a:rPr lang="en-US" sz="100" dirty="0" err="1"/>
              <a:t>fprintf</a:t>
            </a:r>
            <a:r>
              <a:rPr lang="en-US" sz="100" dirty="0"/>
              <a:t>(</a:t>
            </a:r>
            <a:r>
              <a:rPr lang="en-US" sz="100" dirty="0" err="1"/>
              <a:t>sep</a:t>
            </a:r>
            <a:r>
              <a:rPr lang="en-US" sz="100" dirty="0"/>
              <a:t>);</a:t>
            </a:r>
          </a:p>
          <a:p>
            <a:r>
              <a:rPr lang="en-US" sz="100" dirty="0"/>
              <a:t>        end</a:t>
            </a:r>
          </a:p>
          <a:p>
            <a:r>
              <a:rPr lang="en-US" sz="100" dirty="0"/>
              <a:t>    end</a:t>
            </a:r>
          </a:p>
          <a:p>
            <a:r>
              <a:rPr lang="en-US" sz="100" dirty="0"/>
              <a:t>end</a:t>
            </a:r>
          </a:p>
          <a:p>
            <a:r>
              <a:rPr lang="en-US" sz="100" dirty="0"/>
              <a:t>figure;</a:t>
            </a:r>
          </a:p>
          <a:p>
            <a:r>
              <a:rPr lang="en-US" sz="100" dirty="0"/>
              <a:t>plot(</a:t>
            </a:r>
            <a:r>
              <a:rPr lang="en-US" sz="100" dirty="0" err="1"/>
              <a:t>allErr</a:t>
            </a:r>
            <a:r>
              <a:rPr lang="en-US" sz="100" dirty="0"/>
              <a:t>);</a:t>
            </a:r>
          </a:p>
          <a:p>
            <a:r>
              <a:rPr lang="en-US" sz="100" dirty="0"/>
              <a:t> </a:t>
            </a:r>
          </a:p>
          <a:p>
            <a:r>
              <a:rPr lang="en-US" sz="100" dirty="0"/>
              <a:t>%%%%%%%%%%%%%%%%%%%%%%%%%%%%%%%%%%%%%%%%%%%%%%%%%%%%%%%%%%%%%%%%%%%%%%%%%%%</a:t>
            </a:r>
          </a:p>
          <a:p>
            <a:r>
              <a:rPr lang="en-US" sz="100" dirty="0"/>
              <a:t>%%%%%%%%%%%%%%%%%%%%%%%%%%%%%%%%%%%%%%%%%%%%%%%%%%%%%%%%%%%%%%%%%%%%%%%%%%%</a:t>
            </a:r>
          </a:p>
          <a:p>
            <a:r>
              <a:rPr lang="en-US" sz="100" dirty="0"/>
              <a:t>%%%%%%%%%%%%%%%%%%%%%%%%%%%%%%%%%%%%%%%%%%%%%%%%%%%%%%%%%%%%%%%%%%%%%%%%%%%</a:t>
            </a:r>
          </a:p>
          <a:p>
            <a:r>
              <a:rPr lang="en-US" sz="100" dirty="0"/>
              <a:t>%part 8, testing , after weights are </a:t>
            </a:r>
            <a:r>
              <a:rPr lang="en-US" sz="100" dirty="0" err="1"/>
              <a:t>tranined</a:t>
            </a:r>
            <a:r>
              <a:rPr lang="en-US" sz="100" dirty="0"/>
              <a:t>, you </a:t>
            </a:r>
            <a:r>
              <a:rPr lang="en-US" sz="100" dirty="0" err="1"/>
              <a:t>machien</a:t>
            </a:r>
            <a:r>
              <a:rPr lang="en-US" sz="100" dirty="0"/>
              <a:t> can add 2 numbers</a:t>
            </a:r>
          </a:p>
          <a:p>
            <a:r>
              <a:rPr lang="en-US" sz="100" dirty="0"/>
              <a:t>for </a:t>
            </a:r>
            <a:r>
              <a:rPr lang="en-US" sz="100" dirty="0" err="1"/>
              <a:t>jj</a:t>
            </a:r>
            <a:r>
              <a:rPr lang="en-US" sz="100" dirty="0"/>
              <a:t>=1:10 %randomly test 10 numbers</a:t>
            </a:r>
          </a:p>
          <a:p>
            <a:r>
              <a:rPr lang="en-US" sz="100" dirty="0"/>
              <a:t>    % generate a simple addition problem (a + b = c)</a:t>
            </a:r>
          </a:p>
          <a:p>
            <a:r>
              <a:rPr lang="en-US" sz="100" dirty="0"/>
              <a:t>    </a:t>
            </a:r>
            <a:r>
              <a:rPr lang="en-US" sz="100" dirty="0" err="1"/>
              <a:t>a_int</a:t>
            </a:r>
            <a:r>
              <a:rPr lang="en-US" sz="100" dirty="0"/>
              <a:t> = </a:t>
            </a:r>
            <a:r>
              <a:rPr lang="en-US" sz="100" dirty="0" err="1"/>
              <a:t>randi</a:t>
            </a:r>
            <a:r>
              <a:rPr lang="en-US" sz="100" dirty="0"/>
              <a:t>(round(</a:t>
            </a:r>
            <a:r>
              <a:rPr lang="en-US" sz="100" dirty="0" err="1"/>
              <a:t>largest_number</a:t>
            </a:r>
            <a:r>
              <a:rPr lang="en-US" sz="100" dirty="0"/>
              <a:t>/2));   % </a:t>
            </a:r>
            <a:r>
              <a:rPr lang="en-US" sz="100" dirty="0" err="1"/>
              <a:t>int</a:t>
            </a:r>
            <a:r>
              <a:rPr lang="en-US" sz="100" dirty="0"/>
              <a:t> version</a:t>
            </a:r>
          </a:p>
          <a:p>
            <a:r>
              <a:rPr lang="en-US" sz="100" dirty="0"/>
              <a:t>    a     = int2binary{a_int+1};              % binary encoding</a:t>
            </a:r>
          </a:p>
          <a:p>
            <a:r>
              <a:rPr lang="en-US" sz="100" dirty="0"/>
              <a:t>    </a:t>
            </a:r>
          </a:p>
          <a:p>
            <a:r>
              <a:rPr lang="en-US" sz="100" dirty="0"/>
              <a:t>    </a:t>
            </a:r>
            <a:r>
              <a:rPr lang="en-US" sz="100" dirty="0" err="1"/>
              <a:t>b_int</a:t>
            </a:r>
            <a:r>
              <a:rPr lang="en-US" sz="100" dirty="0"/>
              <a:t> = </a:t>
            </a:r>
            <a:r>
              <a:rPr lang="en-US" sz="100" dirty="0" err="1"/>
              <a:t>randi</a:t>
            </a:r>
            <a:r>
              <a:rPr lang="en-US" sz="100" dirty="0"/>
              <a:t>(floor(</a:t>
            </a:r>
            <a:r>
              <a:rPr lang="en-US" sz="100" dirty="0" err="1"/>
              <a:t>largest_number</a:t>
            </a:r>
            <a:r>
              <a:rPr lang="en-US" sz="100" dirty="0"/>
              <a:t>/2));   % </a:t>
            </a:r>
            <a:r>
              <a:rPr lang="en-US" sz="100" dirty="0" err="1"/>
              <a:t>int</a:t>
            </a:r>
            <a:r>
              <a:rPr lang="en-US" sz="100" dirty="0"/>
              <a:t> version</a:t>
            </a:r>
          </a:p>
          <a:p>
            <a:r>
              <a:rPr lang="en-US" sz="100" dirty="0"/>
              <a:t>    b     = int2binary{b_int+1};              % binary encoding</a:t>
            </a:r>
          </a:p>
          <a:p>
            <a:r>
              <a:rPr lang="en-US" sz="100" dirty="0"/>
              <a:t>    </a:t>
            </a:r>
          </a:p>
          <a:p>
            <a:r>
              <a:rPr lang="en-US" sz="100" dirty="0"/>
              <a:t>    % true answer</a:t>
            </a:r>
          </a:p>
          <a:p>
            <a:r>
              <a:rPr lang="fr-FR" sz="100" dirty="0"/>
              <a:t>    </a:t>
            </a:r>
            <a:r>
              <a:rPr lang="fr-FR" sz="100" dirty="0" err="1"/>
              <a:t>c_int</a:t>
            </a:r>
            <a:r>
              <a:rPr lang="fr-FR" sz="100" dirty="0"/>
              <a:t> = </a:t>
            </a:r>
            <a:r>
              <a:rPr lang="fr-FR" sz="100" dirty="0" err="1"/>
              <a:t>a_int</a:t>
            </a:r>
            <a:r>
              <a:rPr lang="fr-FR" sz="100" dirty="0"/>
              <a:t> + </a:t>
            </a:r>
            <a:r>
              <a:rPr lang="fr-FR" sz="100" dirty="0" err="1"/>
              <a:t>b_int</a:t>
            </a:r>
            <a:r>
              <a:rPr lang="fr-FR" sz="100" dirty="0"/>
              <a:t>;                    % </a:t>
            </a:r>
            <a:r>
              <a:rPr lang="fr-FR" sz="100" dirty="0" err="1"/>
              <a:t>int</a:t>
            </a:r>
            <a:r>
              <a:rPr lang="fr-FR" sz="100" dirty="0"/>
              <a:t> version</a:t>
            </a:r>
          </a:p>
          <a:p>
            <a:r>
              <a:rPr lang="en-US" sz="100" dirty="0"/>
              <a:t>    c     = int2binary{c_int+1};              % binary encoding</a:t>
            </a:r>
          </a:p>
          <a:p>
            <a:r>
              <a:rPr lang="en-US" sz="100" dirty="0"/>
              <a:t>    </a:t>
            </a:r>
          </a:p>
          <a:p>
            <a:r>
              <a:rPr lang="en-US" sz="100" dirty="0"/>
              <a:t>    % where we'll store our best guess (binary encoded)</a:t>
            </a:r>
          </a:p>
          <a:p>
            <a:r>
              <a:rPr lang="en-US" sz="100" dirty="0"/>
              <a:t>    d     = zeros(size(c));</a:t>
            </a:r>
          </a:p>
          <a:p>
            <a:r>
              <a:rPr lang="en-US" sz="100" dirty="0"/>
              <a:t>    if length(d)&lt;8</a:t>
            </a:r>
          </a:p>
          <a:p>
            <a:r>
              <a:rPr lang="en-US" sz="100" dirty="0"/>
              <a:t>        pause;</a:t>
            </a:r>
          </a:p>
          <a:p>
            <a:r>
              <a:rPr lang="en-US" sz="100" dirty="0"/>
              <a:t>    end</a:t>
            </a:r>
          </a:p>
          <a:p>
            <a:r>
              <a:rPr lang="en-US" sz="100" dirty="0"/>
              <a:t>    </a:t>
            </a:r>
          </a:p>
          <a:p>
            <a:r>
              <a:rPr lang="en-US" sz="100" dirty="0"/>
              <a:t>    % total error</a:t>
            </a:r>
          </a:p>
          <a:p>
            <a:r>
              <a:rPr lang="en-US" sz="100" dirty="0"/>
              <a:t>    </a:t>
            </a:r>
            <a:r>
              <a:rPr lang="en-US" sz="100" dirty="0" err="1"/>
              <a:t>overallError</a:t>
            </a:r>
            <a:r>
              <a:rPr lang="en-US" sz="100" dirty="0"/>
              <a:t> = 0;</a:t>
            </a:r>
          </a:p>
          <a:p>
            <a:r>
              <a:rPr lang="en-US" sz="100" dirty="0"/>
              <a:t>    </a:t>
            </a:r>
          </a:p>
          <a:p>
            <a:r>
              <a:rPr lang="en-US" sz="100" dirty="0"/>
              <a:t>    % difference in output layer, i.e., (target - out)</a:t>
            </a:r>
          </a:p>
          <a:p>
            <a:r>
              <a:rPr lang="en-US" sz="100" dirty="0"/>
              <a:t>    </a:t>
            </a:r>
            <a:r>
              <a:rPr lang="en-US" sz="100" dirty="0" err="1"/>
              <a:t>output_deltas</a:t>
            </a:r>
            <a:r>
              <a:rPr lang="en-US" sz="100" dirty="0"/>
              <a:t> = [];</a:t>
            </a:r>
          </a:p>
          <a:p>
            <a:r>
              <a:rPr lang="en-US" sz="100" dirty="0"/>
              <a:t>    </a:t>
            </a:r>
          </a:p>
          <a:p>
            <a:r>
              <a:rPr lang="en-US" sz="100" dirty="0"/>
              <a:t>    % values of hidden layer, i.e., S(t)</a:t>
            </a:r>
          </a:p>
          <a:p>
            <a:r>
              <a:rPr lang="en-US" sz="100" dirty="0"/>
              <a:t>    </a:t>
            </a:r>
            <a:r>
              <a:rPr lang="en-US" sz="100" dirty="0" err="1"/>
              <a:t>hidden_layer_values</a:t>
            </a:r>
            <a:r>
              <a:rPr lang="en-US" sz="100" dirty="0"/>
              <a:t> = [];</a:t>
            </a:r>
          </a:p>
          <a:p>
            <a:r>
              <a:rPr lang="en-US" sz="100" dirty="0"/>
              <a:t>    </a:t>
            </a:r>
            <a:r>
              <a:rPr lang="en-US" sz="100" dirty="0" err="1"/>
              <a:t>cell_gate_values</a:t>
            </a:r>
            <a:r>
              <a:rPr lang="en-US" sz="100" dirty="0"/>
              <a:t>    = [];</a:t>
            </a:r>
          </a:p>
          <a:p>
            <a:r>
              <a:rPr lang="pt-BR" sz="100" dirty="0"/>
              <a:t>    % initialize S(0) as a zero-vector</a:t>
            </a:r>
          </a:p>
          <a:p>
            <a:r>
              <a:rPr lang="en-US" sz="100" dirty="0"/>
              <a:t>    </a:t>
            </a:r>
            <a:r>
              <a:rPr lang="en-US" sz="100" dirty="0" err="1"/>
              <a:t>hidden_layer_values</a:t>
            </a:r>
            <a:r>
              <a:rPr lang="en-US" sz="100" dirty="0"/>
              <a:t> = [</a:t>
            </a:r>
            <a:r>
              <a:rPr lang="en-US" sz="100" dirty="0" err="1"/>
              <a:t>hidden_layer_values</a:t>
            </a:r>
            <a:r>
              <a:rPr lang="en-US" sz="100" dirty="0"/>
              <a:t>; zeros(1, </a:t>
            </a:r>
            <a:r>
              <a:rPr lang="en-US" sz="100" dirty="0" err="1"/>
              <a:t>hidden_dim</a:t>
            </a:r>
            <a:r>
              <a:rPr lang="en-US" sz="100" dirty="0"/>
              <a:t>)];</a:t>
            </a:r>
          </a:p>
          <a:p>
            <a:r>
              <a:rPr lang="en-US" sz="100" dirty="0"/>
              <a:t>    </a:t>
            </a:r>
            <a:r>
              <a:rPr lang="en-US" sz="100" dirty="0" err="1"/>
              <a:t>cell_gate_values</a:t>
            </a:r>
            <a:r>
              <a:rPr lang="en-US" sz="100" dirty="0"/>
              <a:t>    = [</a:t>
            </a:r>
            <a:r>
              <a:rPr lang="en-US" sz="100" dirty="0" err="1"/>
              <a:t>cell_gate_values</a:t>
            </a:r>
            <a:r>
              <a:rPr lang="en-US" sz="100" dirty="0"/>
              <a:t>; zeros(1, </a:t>
            </a:r>
            <a:r>
              <a:rPr lang="en-US" sz="100" dirty="0" err="1"/>
              <a:t>hidden_dim</a:t>
            </a:r>
            <a:r>
              <a:rPr lang="en-US" sz="100" dirty="0"/>
              <a:t>)];</a:t>
            </a:r>
          </a:p>
          <a:p>
            <a:r>
              <a:rPr lang="en-US" sz="100" dirty="0"/>
              <a:t>    </a:t>
            </a:r>
          </a:p>
          <a:p>
            <a:r>
              <a:rPr lang="en-US" sz="100" dirty="0"/>
              <a:t>    % initialize memory gate</a:t>
            </a:r>
          </a:p>
          <a:p>
            <a:r>
              <a:rPr lang="en-US" sz="100" dirty="0"/>
              <a:t>    % hidden layer</a:t>
            </a:r>
          </a:p>
          <a:p>
            <a:r>
              <a:rPr lang="en-US" sz="100" dirty="0"/>
              <a:t>    H = [];</a:t>
            </a:r>
          </a:p>
          <a:p>
            <a:r>
              <a:rPr lang="en-US" sz="100" dirty="0"/>
              <a:t>    H = [H; zeros(1, </a:t>
            </a:r>
            <a:r>
              <a:rPr lang="en-US" sz="100" dirty="0" err="1"/>
              <a:t>hidden_dim</a:t>
            </a:r>
            <a:r>
              <a:rPr lang="en-US" sz="100" dirty="0"/>
              <a:t>)];</a:t>
            </a:r>
          </a:p>
          <a:p>
            <a:r>
              <a:rPr lang="en-US" sz="100" dirty="0"/>
              <a:t>    % cell gate</a:t>
            </a:r>
          </a:p>
          <a:p>
            <a:r>
              <a:rPr lang="en-US" sz="100" dirty="0"/>
              <a:t>    C = [];</a:t>
            </a:r>
          </a:p>
          <a:p>
            <a:r>
              <a:rPr lang="en-US" sz="100" dirty="0"/>
              <a:t>    C = [C; zeros(1, </a:t>
            </a:r>
            <a:r>
              <a:rPr lang="en-US" sz="100" dirty="0" err="1"/>
              <a:t>hidden_dim</a:t>
            </a:r>
            <a:r>
              <a:rPr lang="en-US" sz="100" dirty="0"/>
              <a:t>)];</a:t>
            </a:r>
          </a:p>
          <a:p>
            <a:r>
              <a:rPr lang="en-US" sz="100" dirty="0"/>
              <a:t>    % in gate</a:t>
            </a:r>
          </a:p>
          <a:p>
            <a:r>
              <a:rPr lang="en-US" sz="100" dirty="0"/>
              <a:t>    I = [];</a:t>
            </a:r>
          </a:p>
          <a:p>
            <a:r>
              <a:rPr lang="en-US" sz="100" dirty="0"/>
              <a:t>    % forget gate</a:t>
            </a:r>
          </a:p>
          <a:p>
            <a:r>
              <a:rPr lang="en-US" sz="100" dirty="0"/>
              <a:t>    F = [];</a:t>
            </a:r>
          </a:p>
          <a:p>
            <a:r>
              <a:rPr lang="en-US" sz="100" dirty="0"/>
              <a:t>    % out gate</a:t>
            </a:r>
          </a:p>
          <a:p>
            <a:r>
              <a:rPr lang="en-US" sz="100" dirty="0"/>
              <a:t>    O = [];</a:t>
            </a:r>
          </a:p>
          <a:p>
            <a:r>
              <a:rPr lang="en-US" sz="100" dirty="0"/>
              <a:t>    % g gate</a:t>
            </a:r>
          </a:p>
          <a:p>
            <a:r>
              <a:rPr lang="en-US" sz="100" dirty="0"/>
              <a:t>    G = [];</a:t>
            </a:r>
          </a:p>
          <a:p>
            <a:r>
              <a:rPr lang="en-US" sz="100" dirty="0"/>
              <a:t>    </a:t>
            </a:r>
          </a:p>
          <a:p>
            <a:r>
              <a:rPr lang="en-US" sz="100" dirty="0"/>
              <a:t>    % start to process a sequence, i.e., a forward pass</a:t>
            </a:r>
          </a:p>
          <a:p>
            <a:r>
              <a:rPr lang="en-US" sz="100" dirty="0"/>
              <a:t>    % Note: the output of a LSTM cell is the </a:t>
            </a:r>
            <a:r>
              <a:rPr lang="en-US" sz="100" dirty="0" err="1"/>
              <a:t>hidden_layer</a:t>
            </a:r>
            <a:r>
              <a:rPr lang="en-US" sz="100" dirty="0"/>
              <a:t>, and you need to</a:t>
            </a:r>
          </a:p>
          <a:p>
            <a:r>
              <a:rPr lang="en-US" sz="100" dirty="0"/>
              <a:t>    % transfer it to predicted output</a:t>
            </a:r>
          </a:p>
          <a:p>
            <a:r>
              <a:rPr lang="en-US" sz="100" dirty="0"/>
              <a:t>    for position = 0:binary_dim-1</a:t>
            </a:r>
          </a:p>
          <a:p>
            <a:r>
              <a:rPr lang="en-US" sz="100" dirty="0"/>
              <a:t>        % X ------&gt; input, size: 1 x </a:t>
            </a:r>
            <a:r>
              <a:rPr lang="en-US" sz="100" dirty="0" err="1"/>
              <a:t>input_dim</a:t>
            </a:r>
            <a:endParaRPr lang="en-US" sz="100" dirty="0"/>
          </a:p>
          <a:p>
            <a:r>
              <a:rPr lang="en-US" sz="100" dirty="0"/>
              <a:t>        X = [a(</a:t>
            </a:r>
            <a:r>
              <a:rPr lang="en-US" sz="100" dirty="0" err="1"/>
              <a:t>binary_dim</a:t>
            </a:r>
            <a:r>
              <a:rPr lang="en-US" sz="100" dirty="0"/>
              <a:t> - position)-'0' b(</a:t>
            </a:r>
            <a:r>
              <a:rPr lang="en-US" sz="100" dirty="0" err="1"/>
              <a:t>binary_dim</a:t>
            </a:r>
            <a:r>
              <a:rPr lang="en-US" sz="100" dirty="0"/>
              <a:t> - position)-'0'];</a:t>
            </a:r>
          </a:p>
          <a:p>
            <a:r>
              <a:rPr lang="en-US" sz="100" dirty="0"/>
              <a:t>        </a:t>
            </a:r>
          </a:p>
          <a:p>
            <a:r>
              <a:rPr lang="en-US" sz="100" dirty="0"/>
              <a:t>        % y ------&gt; label, size: 1 x </a:t>
            </a:r>
            <a:r>
              <a:rPr lang="en-US" sz="100" dirty="0" err="1"/>
              <a:t>output_dim</a:t>
            </a:r>
            <a:endParaRPr lang="en-US" sz="100" dirty="0"/>
          </a:p>
          <a:p>
            <a:r>
              <a:rPr lang="en-US" sz="100" dirty="0"/>
              <a:t>        y = [c(</a:t>
            </a:r>
            <a:r>
              <a:rPr lang="en-US" sz="100" dirty="0" err="1"/>
              <a:t>binary_dim</a:t>
            </a:r>
            <a:r>
              <a:rPr lang="en-US" sz="100" dirty="0"/>
              <a:t> - position)-'0']';</a:t>
            </a:r>
          </a:p>
          <a:p>
            <a:r>
              <a:rPr lang="en-US" sz="100" dirty="0"/>
              <a:t>        </a:t>
            </a:r>
          </a:p>
          <a:p>
            <a:r>
              <a:rPr lang="en-US" sz="100" dirty="0"/>
              <a:t>        % use equations (1)-(7) in a forward pass. here we do not use bias</a:t>
            </a:r>
          </a:p>
          <a:p>
            <a:r>
              <a:rPr lang="en-US" sz="100" dirty="0"/>
              <a:t>        </a:t>
            </a:r>
            <a:r>
              <a:rPr lang="en-US" sz="100" dirty="0" err="1"/>
              <a:t>in_gate</a:t>
            </a:r>
            <a:r>
              <a:rPr lang="en-US" sz="100" dirty="0"/>
              <a:t>     = sigmoid(X * </a:t>
            </a:r>
            <a:r>
              <a:rPr lang="en-US" sz="100" dirty="0" err="1"/>
              <a:t>X_i</a:t>
            </a:r>
            <a:r>
              <a:rPr lang="en-US" sz="100" dirty="0"/>
              <a:t> + H(end, :) * </a:t>
            </a:r>
            <a:r>
              <a:rPr lang="en-US" sz="100" dirty="0" err="1"/>
              <a:t>H_i</a:t>
            </a:r>
            <a:r>
              <a:rPr lang="en-US" sz="100" dirty="0"/>
              <a:t> + bi);  % equation (1)</a:t>
            </a:r>
          </a:p>
          <a:p>
            <a:r>
              <a:rPr lang="en-US" sz="100" dirty="0"/>
              <a:t>        </a:t>
            </a:r>
            <a:r>
              <a:rPr lang="en-US" sz="100" dirty="0" err="1"/>
              <a:t>forget_gate</a:t>
            </a:r>
            <a:r>
              <a:rPr lang="en-US" sz="100" dirty="0"/>
              <a:t> = sigmoid(X * </a:t>
            </a:r>
            <a:r>
              <a:rPr lang="en-US" sz="100" dirty="0" err="1"/>
              <a:t>X_f</a:t>
            </a:r>
            <a:r>
              <a:rPr lang="en-US" sz="100" dirty="0"/>
              <a:t> + H(end, :) * </a:t>
            </a:r>
            <a:r>
              <a:rPr lang="en-US" sz="100" dirty="0" err="1"/>
              <a:t>H_f</a:t>
            </a:r>
            <a:r>
              <a:rPr lang="en-US" sz="100" dirty="0"/>
              <a:t> + bf);  % equation (2)</a:t>
            </a:r>
          </a:p>
          <a:p>
            <a:r>
              <a:rPr lang="en-US" sz="100" dirty="0"/>
              <a:t>        </a:t>
            </a:r>
            <a:r>
              <a:rPr lang="en-US" sz="100" dirty="0" err="1"/>
              <a:t>out_gate</a:t>
            </a:r>
            <a:r>
              <a:rPr lang="en-US" sz="100" dirty="0"/>
              <a:t>    = sigmoid(X * </a:t>
            </a:r>
            <a:r>
              <a:rPr lang="en-US" sz="100" dirty="0" err="1"/>
              <a:t>X_o</a:t>
            </a:r>
            <a:r>
              <a:rPr lang="en-US" sz="100" dirty="0"/>
              <a:t> + H(end, :) * </a:t>
            </a:r>
            <a:r>
              <a:rPr lang="en-US" sz="100" dirty="0" err="1"/>
              <a:t>H_o</a:t>
            </a:r>
            <a:r>
              <a:rPr lang="en-US" sz="100" dirty="0"/>
              <a:t> + </a:t>
            </a:r>
            <a:r>
              <a:rPr lang="en-US" sz="100" dirty="0" err="1"/>
              <a:t>bo</a:t>
            </a:r>
            <a:r>
              <a:rPr lang="en-US" sz="100" dirty="0"/>
              <a:t>);  % equation (3)</a:t>
            </a:r>
          </a:p>
          <a:p>
            <a:r>
              <a:rPr lang="en-US" sz="100" dirty="0"/>
              <a:t>        </a:t>
            </a:r>
            <a:r>
              <a:rPr lang="en-US" sz="100" dirty="0" err="1"/>
              <a:t>g_gate</a:t>
            </a:r>
            <a:r>
              <a:rPr lang="en-US" sz="100" dirty="0"/>
              <a:t>      = </a:t>
            </a:r>
            <a:r>
              <a:rPr lang="en-US" sz="100" dirty="0" err="1"/>
              <a:t>tan_h</a:t>
            </a:r>
            <a:r>
              <a:rPr lang="en-US" sz="100" dirty="0"/>
              <a:t>(X * </a:t>
            </a:r>
            <a:r>
              <a:rPr lang="en-US" sz="100" dirty="0" err="1"/>
              <a:t>X_g</a:t>
            </a:r>
            <a:r>
              <a:rPr lang="en-US" sz="100" dirty="0"/>
              <a:t> + H(end, :) * </a:t>
            </a:r>
            <a:r>
              <a:rPr lang="en-US" sz="100" dirty="0" err="1"/>
              <a:t>H_g</a:t>
            </a:r>
            <a:r>
              <a:rPr lang="en-US" sz="100" dirty="0"/>
              <a:t> + </a:t>
            </a:r>
            <a:r>
              <a:rPr lang="en-US" sz="100" dirty="0" err="1"/>
              <a:t>bg</a:t>
            </a:r>
            <a:r>
              <a:rPr lang="en-US" sz="100" dirty="0"/>
              <a:t>);    % equation (4)</a:t>
            </a:r>
          </a:p>
          <a:p>
            <a:r>
              <a:rPr lang="en-US" sz="100" dirty="0"/>
              <a:t>        </a:t>
            </a:r>
            <a:r>
              <a:rPr lang="en-US" sz="100" dirty="0" err="1"/>
              <a:t>C_t</a:t>
            </a:r>
            <a:r>
              <a:rPr lang="en-US" sz="100" dirty="0"/>
              <a:t>         = C(end, :) .* </a:t>
            </a:r>
            <a:r>
              <a:rPr lang="en-US" sz="100" dirty="0" err="1"/>
              <a:t>forget_gate</a:t>
            </a:r>
            <a:r>
              <a:rPr lang="en-US" sz="100" dirty="0"/>
              <a:t> + </a:t>
            </a:r>
            <a:r>
              <a:rPr lang="en-US" sz="100" dirty="0" err="1"/>
              <a:t>g_gate</a:t>
            </a:r>
            <a:r>
              <a:rPr lang="en-US" sz="100" dirty="0"/>
              <a:t> .* </a:t>
            </a:r>
            <a:r>
              <a:rPr lang="en-US" sz="100" dirty="0" err="1"/>
              <a:t>in_gate</a:t>
            </a:r>
            <a:r>
              <a:rPr lang="en-US" sz="100" dirty="0"/>
              <a:t>;    % equation (5)</a:t>
            </a:r>
          </a:p>
          <a:p>
            <a:r>
              <a:rPr lang="en-US" sz="100" dirty="0"/>
              <a:t>        </a:t>
            </a:r>
            <a:r>
              <a:rPr lang="en-US" sz="100" dirty="0" err="1"/>
              <a:t>H_t</a:t>
            </a:r>
            <a:r>
              <a:rPr lang="en-US" sz="100" dirty="0"/>
              <a:t>         = </a:t>
            </a:r>
            <a:r>
              <a:rPr lang="en-US" sz="100" dirty="0" err="1"/>
              <a:t>tan_h</a:t>
            </a:r>
            <a:r>
              <a:rPr lang="en-US" sz="100" dirty="0"/>
              <a:t>(</a:t>
            </a:r>
            <a:r>
              <a:rPr lang="en-US" sz="100" dirty="0" err="1"/>
              <a:t>C_t</a:t>
            </a:r>
            <a:r>
              <a:rPr lang="en-US" sz="100" dirty="0"/>
              <a:t>) .* </a:t>
            </a:r>
            <a:r>
              <a:rPr lang="en-US" sz="100" dirty="0" err="1"/>
              <a:t>out_gate</a:t>
            </a:r>
            <a:r>
              <a:rPr lang="en-US" sz="100" dirty="0"/>
              <a:t>;                          % equation (6)</a:t>
            </a:r>
          </a:p>
          <a:p>
            <a:r>
              <a:rPr lang="en-US" sz="100" dirty="0"/>
              <a:t>        </a:t>
            </a:r>
          </a:p>
          <a:p>
            <a:r>
              <a:rPr lang="en-US" sz="100" dirty="0"/>
              <a:t>        % store these memory gates</a:t>
            </a:r>
          </a:p>
          <a:p>
            <a:r>
              <a:rPr lang="en-US" sz="100" dirty="0"/>
              <a:t>        I = [I; </a:t>
            </a:r>
            <a:r>
              <a:rPr lang="en-US" sz="100" dirty="0" err="1"/>
              <a:t>in_gate</a:t>
            </a:r>
            <a:r>
              <a:rPr lang="en-US" sz="100" dirty="0"/>
              <a:t>];</a:t>
            </a:r>
          </a:p>
          <a:p>
            <a:r>
              <a:rPr lang="en-US" sz="100" dirty="0"/>
              <a:t>        F = [F; </a:t>
            </a:r>
            <a:r>
              <a:rPr lang="en-US" sz="100" dirty="0" err="1"/>
              <a:t>forget_gate</a:t>
            </a:r>
            <a:r>
              <a:rPr lang="en-US" sz="100" dirty="0"/>
              <a:t>];</a:t>
            </a:r>
          </a:p>
          <a:p>
            <a:r>
              <a:rPr lang="en-US" sz="100" dirty="0"/>
              <a:t>        O = [O; </a:t>
            </a:r>
            <a:r>
              <a:rPr lang="en-US" sz="100" dirty="0" err="1"/>
              <a:t>out_gate</a:t>
            </a:r>
            <a:r>
              <a:rPr lang="en-US" sz="100" dirty="0"/>
              <a:t>];</a:t>
            </a:r>
          </a:p>
          <a:p>
            <a:r>
              <a:rPr lang="en-US" sz="100" dirty="0"/>
              <a:t>        G = [G; </a:t>
            </a:r>
            <a:r>
              <a:rPr lang="en-US" sz="100" dirty="0" err="1"/>
              <a:t>g_gate</a:t>
            </a:r>
            <a:r>
              <a:rPr lang="en-US" sz="100" dirty="0"/>
              <a:t>];</a:t>
            </a:r>
          </a:p>
          <a:p>
            <a:r>
              <a:rPr lang="en-US" sz="100" dirty="0"/>
              <a:t>        C = [C; </a:t>
            </a:r>
            <a:r>
              <a:rPr lang="en-US" sz="100" dirty="0" err="1"/>
              <a:t>C_t</a:t>
            </a:r>
            <a:r>
              <a:rPr lang="en-US" sz="100" dirty="0"/>
              <a:t>];</a:t>
            </a:r>
          </a:p>
          <a:p>
            <a:r>
              <a:rPr lang="en-US" sz="100" dirty="0"/>
              <a:t>        H = [H; </a:t>
            </a:r>
            <a:r>
              <a:rPr lang="en-US" sz="100" dirty="0" err="1"/>
              <a:t>H_t</a:t>
            </a:r>
            <a:r>
              <a:rPr lang="en-US" sz="100" dirty="0"/>
              <a:t>];</a:t>
            </a:r>
          </a:p>
          <a:p>
            <a:r>
              <a:rPr lang="en-US" sz="100" dirty="0"/>
              <a:t>        </a:t>
            </a:r>
          </a:p>
          <a:p>
            <a:r>
              <a:rPr lang="en-US" sz="100" dirty="0"/>
              <a:t>        % compute predict output</a:t>
            </a:r>
          </a:p>
          <a:p>
            <a:r>
              <a:rPr lang="en-US" sz="100" dirty="0"/>
              <a:t>        </a:t>
            </a:r>
            <a:r>
              <a:rPr lang="en-US" sz="100" dirty="0" err="1"/>
              <a:t>pred_out</a:t>
            </a:r>
            <a:r>
              <a:rPr lang="en-US" sz="100" dirty="0"/>
              <a:t> = sigmoid(</a:t>
            </a:r>
            <a:r>
              <a:rPr lang="en-US" sz="100" dirty="0" err="1"/>
              <a:t>H_t</a:t>
            </a:r>
            <a:r>
              <a:rPr lang="en-US" sz="100" dirty="0"/>
              <a:t> * </a:t>
            </a:r>
            <a:r>
              <a:rPr lang="en-US" sz="100" dirty="0" err="1"/>
              <a:t>out_para</a:t>
            </a:r>
            <a:r>
              <a:rPr lang="en-US" sz="100" dirty="0"/>
              <a:t>);</a:t>
            </a:r>
          </a:p>
          <a:p>
            <a:r>
              <a:rPr lang="en-US" sz="100" dirty="0"/>
              <a:t>        </a:t>
            </a:r>
          </a:p>
          <a:p>
            <a:r>
              <a:rPr lang="en-US" sz="100" dirty="0"/>
              <a:t>        % compute error in output layer</a:t>
            </a:r>
          </a:p>
          <a:p>
            <a:r>
              <a:rPr lang="en-US" sz="100" dirty="0"/>
              <a:t>        </a:t>
            </a:r>
            <a:r>
              <a:rPr lang="en-US" sz="100" dirty="0" err="1"/>
              <a:t>output_error</a:t>
            </a:r>
            <a:r>
              <a:rPr lang="en-US" sz="100" dirty="0"/>
              <a:t> = y - </a:t>
            </a:r>
            <a:r>
              <a:rPr lang="en-US" sz="100" dirty="0" err="1"/>
              <a:t>pred_out</a:t>
            </a:r>
            <a:r>
              <a:rPr lang="en-US" sz="100" dirty="0"/>
              <a:t>;</a:t>
            </a:r>
          </a:p>
          <a:p>
            <a:r>
              <a:rPr lang="en-US" sz="100" dirty="0"/>
              <a:t>        </a:t>
            </a:r>
          </a:p>
          <a:p>
            <a:r>
              <a:rPr lang="en-US" sz="100" dirty="0"/>
              <a:t>        % compute difference in output layer using derivative</a:t>
            </a:r>
          </a:p>
          <a:p>
            <a:r>
              <a:rPr lang="en-US" sz="100" dirty="0"/>
              <a:t>        % </a:t>
            </a:r>
            <a:r>
              <a:rPr lang="en-US" sz="100" dirty="0" err="1"/>
              <a:t>output_diff</a:t>
            </a:r>
            <a:r>
              <a:rPr lang="en-US" sz="100" dirty="0"/>
              <a:t> = </a:t>
            </a:r>
            <a:r>
              <a:rPr lang="en-US" sz="100" dirty="0" err="1"/>
              <a:t>output_error</a:t>
            </a:r>
            <a:r>
              <a:rPr lang="en-US" sz="100" dirty="0"/>
              <a:t> * </a:t>
            </a:r>
            <a:r>
              <a:rPr lang="en-US" sz="100" dirty="0" err="1"/>
              <a:t>sigmoid_output_to_derivative</a:t>
            </a:r>
            <a:r>
              <a:rPr lang="en-US" sz="100" dirty="0"/>
              <a:t>(</a:t>
            </a:r>
            <a:r>
              <a:rPr lang="en-US" sz="100" dirty="0" err="1"/>
              <a:t>pred_out</a:t>
            </a:r>
            <a:r>
              <a:rPr lang="en-US" sz="100" dirty="0"/>
              <a:t>);</a:t>
            </a:r>
          </a:p>
          <a:p>
            <a:r>
              <a:rPr lang="en-US" sz="100" dirty="0"/>
              <a:t>        </a:t>
            </a:r>
            <a:r>
              <a:rPr lang="en-US" sz="100" dirty="0" err="1"/>
              <a:t>output_deltas</a:t>
            </a:r>
            <a:r>
              <a:rPr lang="en-US" sz="100" dirty="0"/>
              <a:t> = [</a:t>
            </a:r>
            <a:r>
              <a:rPr lang="en-US" sz="100" dirty="0" err="1"/>
              <a:t>output_deltas</a:t>
            </a:r>
            <a:r>
              <a:rPr lang="en-US" sz="100" dirty="0"/>
              <a:t>; </a:t>
            </a:r>
            <a:r>
              <a:rPr lang="en-US" sz="100" dirty="0" err="1"/>
              <a:t>output_error</a:t>
            </a:r>
            <a:r>
              <a:rPr lang="en-US" sz="100" dirty="0"/>
              <a:t>];%*</a:t>
            </a:r>
            <a:r>
              <a:rPr lang="en-US" sz="100" dirty="0" err="1"/>
              <a:t>sigmoid_output_to_derivative</a:t>
            </a:r>
            <a:r>
              <a:rPr lang="en-US" sz="100" dirty="0"/>
              <a:t>(</a:t>
            </a:r>
            <a:r>
              <a:rPr lang="en-US" sz="100" dirty="0" err="1"/>
              <a:t>pred_out</a:t>
            </a:r>
            <a:r>
              <a:rPr lang="en-US" sz="100" dirty="0"/>
              <a:t>)];</a:t>
            </a:r>
          </a:p>
          <a:p>
            <a:r>
              <a:rPr lang="en-US" sz="100" dirty="0"/>
              <a:t>        %         </a:t>
            </a:r>
            <a:r>
              <a:rPr lang="en-US" sz="100" dirty="0" err="1"/>
              <a:t>output_deltas</a:t>
            </a:r>
            <a:r>
              <a:rPr lang="en-US" sz="100" dirty="0"/>
              <a:t> = [</a:t>
            </a:r>
            <a:r>
              <a:rPr lang="en-US" sz="100" dirty="0" err="1"/>
              <a:t>output_deltas</a:t>
            </a:r>
            <a:r>
              <a:rPr lang="en-US" sz="100" dirty="0"/>
              <a:t>; </a:t>
            </a:r>
            <a:r>
              <a:rPr lang="en-US" sz="100" dirty="0" err="1"/>
              <a:t>output_error</a:t>
            </a:r>
            <a:r>
              <a:rPr lang="en-US" sz="100" dirty="0"/>
              <a:t>*(</a:t>
            </a:r>
            <a:r>
              <a:rPr lang="en-US" sz="100" dirty="0" err="1"/>
              <a:t>pred_out</a:t>
            </a:r>
            <a:r>
              <a:rPr lang="en-US" sz="100" dirty="0"/>
              <a:t>)];</a:t>
            </a:r>
          </a:p>
          <a:p>
            <a:r>
              <a:rPr lang="en-US" sz="100" dirty="0"/>
              <a:t>        % compute total error</a:t>
            </a:r>
          </a:p>
          <a:p>
            <a:r>
              <a:rPr lang="en-US" sz="100" dirty="0"/>
              <a:t>        % note that if the size of </a:t>
            </a:r>
            <a:r>
              <a:rPr lang="en-US" sz="100" dirty="0" err="1"/>
              <a:t>pred_out</a:t>
            </a:r>
            <a:r>
              <a:rPr lang="en-US" sz="100" dirty="0"/>
              <a:t> or target is 1 x n or m x n,</a:t>
            </a:r>
          </a:p>
          <a:p>
            <a:r>
              <a:rPr lang="en-US" sz="100" dirty="0"/>
              <a:t>        % you should use other approach to compute error. here the dimension</a:t>
            </a:r>
          </a:p>
          <a:p>
            <a:r>
              <a:rPr lang="en-US" sz="100" dirty="0"/>
              <a:t>        % of </a:t>
            </a:r>
            <a:r>
              <a:rPr lang="en-US" sz="100" dirty="0" err="1"/>
              <a:t>pred_out</a:t>
            </a:r>
            <a:r>
              <a:rPr lang="en-US" sz="100" dirty="0"/>
              <a:t> is 1 x 1</a:t>
            </a:r>
          </a:p>
          <a:p>
            <a:r>
              <a:rPr lang="en-US" sz="100" dirty="0"/>
              <a:t>        </a:t>
            </a:r>
            <a:r>
              <a:rPr lang="en-US" sz="100" dirty="0" err="1"/>
              <a:t>overallError</a:t>
            </a:r>
            <a:r>
              <a:rPr lang="en-US" sz="100" dirty="0"/>
              <a:t> = </a:t>
            </a:r>
            <a:r>
              <a:rPr lang="en-US" sz="100" dirty="0" err="1"/>
              <a:t>overallError</a:t>
            </a:r>
            <a:r>
              <a:rPr lang="en-US" sz="100" dirty="0"/>
              <a:t> + abs(</a:t>
            </a:r>
            <a:r>
              <a:rPr lang="en-US" sz="100" dirty="0" err="1"/>
              <a:t>output_error</a:t>
            </a:r>
            <a:r>
              <a:rPr lang="en-US" sz="100" dirty="0"/>
              <a:t>(1));</a:t>
            </a:r>
          </a:p>
          <a:p>
            <a:r>
              <a:rPr lang="en-US" sz="100" dirty="0"/>
              <a:t>        </a:t>
            </a:r>
          </a:p>
          <a:p>
            <a:r>
              <a:rPr lang="en-US" sz="100" dirty="0"/>
              <a:t>        % decode estimate so we can print it out</a:t>
            </a:r>
          </a:p>
          <a:p>
            <a:r>
              <a:rPr lang="en-US" sz="100" dirty="0"/>
              <a:t>        d(</a:t>
            </a:r>
            <a:r>
              <a:rPr lang="en-US" sz="100" dirty="0" err="1"/>
              <a:t>binary_dim</a:t>
            </a:r>
            <a:r>
              <a:rPr lang="en-US" sz="100" dirty="0"/>
              <a:t> - position) = round(</a:t>
            </a:r>
            <a:r>
              <a:rPr lang="en-US" sz="100" dirty="0" err="1"/>
              <a:t>pred_out</a:t>
            </a:r>
            <a:r>
              <a:rPr lang="en-US" sz="100" dirty="0"/>
              <a:t>);</a:t>
            </a:r>
          </a:p>
          <a:p>
            <a:r>
              <a:rPr lang="en-US" sz="100" dirty="0"/>
              <a:t>    end</a:t>
            </a:r>
          </a:p>
          <a:p>
            <a:r>
              <a:rPr lang="en-US" sz="100" dirty="0"/>
              <a:t>    </a:t>
            </a:r>
          </a:p>
          <a:p>
            <a:r>
              <a:rPr lang="en-US" sz="100" dirty="0"/>
              <a:t>    %</a:t>
            </a:r>
            <a:r>
              <a:rPr lang="en-US" sz="100" dirty="0" err="1"/>
              <a:t>khw</a:t>
            </a:r>
            <a:r>
              <a:rPr lang="en-US" sz="100" dirty="0"/>
              <a:t>, added </a:t>
            </a:r>
            <a:r>
              <a:rPr lang="en-US" sz="100" dirty="0" err="1"/>
              <a:t>begines</a:t>
            </a:r>
            <a:r>
              <a:rPr lang="en-US" sz="100" dirty="0"/>
              <a:t> , this is when the error must be very low, </a:t>
            </a:r>
            <a:r>
              <a:rPr lang="en-US" sz="100" dirty="0" err="1"/>
              <a:t>becuase</a:t>
            </a:r>
            <a:r>
              <a:rPr lang="en-US" sz="100" dirty="0"/>
              <a:t> </a:t>
            </a:r>
            <a:r>
              <a:rPr lang="en-US" sz="100" dirty="0" err="1"/>
              <a:t>ietartion</a:t>
            </a:r>
            <a:r>
              <a:rPr lang="en-US" sz="100" dirty="0"/>
              <a:t> is</a:t>
            </a:r>
          </a:p>
          <a:p>
            <a:r>
              <a:rPr lang="en-US" sz="100" dirty="0"/>
              <a:t>    %7000, we will try to do a feedforward to check its result</a:t>
            </a:r>
          </a:p>
          <a:p>
            <a:r>
              <a:rPr lang="en-US" sz="100" dirty="0"/>
              <a:t>    'testing </a:t>
            </a:r>
            <a:r>
              <a:rPr lang="en-US" sz="100" dirty="0" err="1"/>
              <a:t>jj</a:t>
            </a:r>
            <a:r>
              <a:rPr lang="en-US" sz="100" dirty="0"/>
              <a:t>=', </a:t>
            </a:r>
            <a:r>
              <a:rPr lang="en-US" sz="100" dirty="0" err="1"/>
              <a:t>jj</a:t>
            </a:r>
            <a:endParaRPr lang="en-US" sz="100" dirty="0"/>
          </a:p>
          <a:p>
            <a:r>
              <a:rPr lang="en-US" sz="100" dirty="0"/>
              <a:t>    </a:t>
            </a:r>
            <a:r>
              <a:rPr lang="en-US" sz="100" dirty="0" err="1"/>
              <a:t>a_int</a:t>
            </a:r>
            <a:r>
              <a:rPr lang="en-US" sz="100" dirty="0"/>
              <a:t> %input</a:t>
            </a:r>
          </a:p>
          <a:p>
            <a:r>
              <a:rPr lang="en-US" sz="100" dirty="0"/>
              <a:t>    </a:t>
            </a:r>
            <a:r>
              <a:rPr lang="en-US" sz="100" dirty="0" err="1"/>
              <a:t>b_int</a:t>
            </a:r>
            <a:r>
              <a:rPr lang="en-US" sz="100" dirty="0"/>
              <a:t> %input</a:t>
            </a:r>
          </a:p>
          <a:p>
            <a:r>
              <a:rPr lang="en-US" sz="100" dirty="0"/>
              <a:t>    </a:t>
            </a:r>
            <a:r>
              <a:rPr lang="en-US" sz="100" dirty="0" err="1"/>
              <a:t>c_int</a:t>
            </a:r>
            <a:r>
              <a:rPr lang="en-US" sz="100" dirty="0"/>
              <a:t> %truth</a:t>
            </a:r>
          </a:p>
          <a:p>
            <a:r>
              <a:rPr lang="en-US" sz="100" dirty="0"/>
              <a:t>    </a:t>
            </a:r>
            <a:r>
              <a:rPr lang="en-US" sz="100" dirty="0" err="1"/>
              <a:t>d_int</a:t>
            </a:r>
            <a:r>
              <a:rPr lang="en-US" sz="100" dirty="0"/>
              <a:t> = bin2dec(num2str(d))%result , should be the same as </a:t>
            </a:r>
            <a:r>
              <a:rPr lang="en-US" sz="100" dirty="0" err="1"/>
              <a:t>c_int</a:t>
            </a:r>
            <a:endParaRPr lang="en-US" sz="100" dirty="0"/>
          </a:p>
          <a:p>
            <a:r>
              <a:rPr lang="en-US" sz="100" dirty="0"/>
              <a:t>    'testing '</a:t>
            </a:r>
          </a:p>
          <a:p>
            <a:r>
              <a:rPr lang="en-US" sz="100" dirty="0"/>
              <a:t>    %end</a:t>
            </a:r>
          </a:p>
          <a:p>
            <a:r>
              <a:rPr lang="en-US" sz="100" dirty="0"/>
              <a:t>    %</a:t>
            </a:r>
            <a:r>
              <a:rPr lang="en-US" sz="100" dirty="0" err="1"/>
              <a:t>khw</a:t>
            </a:r>
            <a:r>
              <a:rPr lang="en-US" sz="100" dirty="0"/>
              <a:t>  added  ends</a:t>
            </a:r>
          </a:p>
          <a:p>
            <a:r>
              <a:rPr lang="en-US" sz="100" dirty="0"/>
              <a:t>end</a:t>
            </a:r>
          </a:p>
          <a:p>
            <a:r>
              <a:rPr lang="en-US" sz="100" dirty="0"/>
              <a:t> </a:t>
            </a:r>
          </a:p>
          <a:p>
            <a:r>
              <a:rPr lang="en-US" sz="100" dirty="0"/>
              <a:t>end</a:t>
            </a:r>
          </a:p>
          <a:p>
            <a:r>
              <a:rPr lang="en-US" sz="100" dirty="0"/>
              <a:t>%%%%%%%%%%%%%%%%%%%%%%%%%%%%%%%%%%%%%%%%%%%%%%%%%%%%%%%%%%%%%%%%%%%%%%%%%</a:t>
            </a:r>
          </a:p>
          <a:p>
            <a:r>
              <a:rPr lang="en-US" sz="100" dirty="0"/>
              <a:t>%%% part 9: useful </a:t>
            </a:r>
            <a:r>
              <a:rPr lang="en-US" sz="100" dirty="0" err="1"/>
              <a:t>libaries</a:t>
            </a:r>
            <a:r>
              <a:rPr lang="en-US" sz="100" dirty="0"/>
              <a:t>  %%%%%%%%%%%%%%%%%%%%%%%%%%%%%%%%%%%%%%%%%%%%%%%%%%%%</a:t>
            </a:r>
          </a:p>
          <a:p>
            <a:r>
              <a:rPr lang="en-US" sz="100" dirty="0"/>
              <a:t>function output = sigmoid(x)</a:t>
            </a:r>
          </a:p>
          <a:p>
            <a:r>
              <a:rPr lang="en-US" sz="100" dirty="0"/>
              <a:t>output = 1./(1+exp(-x));</a:t>
            </a:r>
          </a:p>
          <a:p>
            <a:r>
              <a:rPr lang="en-US" sz="100" dirty="0"/>
              <a:t>end</a:t>
            </a:r>
          </a:p>
          <a:p>
            <a:r>
              <a:rPr lang="en-US" sz="100" dirty="0"/>
              <a:t> </a:t>
            </a:r>
          </a:p>
          <a:p>
            <a:r>
              <a:rPr lang="en-US" sz="100" dirty="0"/>
              <a:t> </a:t>
            </a:r>
          </a:p>
          <a:p>
            <a:r>
              <a:rPr lang="en-US" sz="100" dirty="0"/>
              <a:t>function y = </a:t>
            </a:r>
            <a:r>
              <a:rPr lang="en-US" sz="100" dirty="0" err="1"/>
              <a:t>sigmoid_output_to_derivative</a:t>
            </a:r>
            <a:r>
              <a:rPr lang="en-US" sz="100" dirty="0"/>
              <a:t>(output)</a:t>
            </a:r>
          </a:p>
          <a:p>
            <a:r>
              <a:rPr lang="en-US" sz="100" dirty="0"/>
              <a:t>y = output.*(1-output);</a:t>
            </a:r>
          </a:p>
          <a:p>
            <a:r>
              <a:rPr lang="en-US" sz="100" dirty="0"/>
              <a:t>end</a:t>
            </a:r>
          </a:p>
          <a:p>
            <a:r>
              <a:rPr lang="en-US" sz="100" dirty="0"/>
              <a:t> </a:t>
            </a:r>
          </a:p>
          <a:p>
            <a:r>
              <a:rPr lang="en-US" sz="100" dirty="0"/>
              <a:t> </a:t>
            </a:r>
          </a:p>
          <a:p>
            <a:r>
              <a:rPr lang="en-US" sz="100" dirty="0"/>
              <a:t>function y = </a:t>
            </a:r>
            <a:r>
              <a:rPr lang="en-US" sz="100" dirty="0" err="1"/>
              <a:t>tan_h_output_to_derivative</a:t>
            </a:r>
            <a:r>
              <a:rPr lang="en-US" sz="100" dirty="0"/>
              <a:t>(x)</a:t>
            </a:r>
          </a:p>
          <a:p>
            <a:r>
              <a:rPr lang="en-US" sz="100" dirty="0"/>
              <a:t>y = (1-x.^2);</a:t>
            </a:r>
          </a:p>
          <a:p>
            <a:r>
              <a:rPr lang="en-US" sz="100" dirty="0"/>
              <a:t>end</a:t>
            </a:r>
          </a:p>
          <a:p>
            <a:r>
              <a:rPr lang="en-US" sz="100" dirty="0"/>
              <a:t> </a:t>
            </a:r>
          </a:p>
          <a:p>
            <a:r>
              <a:rPr lang="en-US" sz="100" dirty="0"/>
              <a:t>function y=</a:t>
            </a:r>
            <a:r>
              <a:rPr lang="en-US" sz="100" dirty="0" err="1"/>
              <a:t>tan_h</a:t>
            </a:r>
            <a:r>
              <a:rPr lang="en-US" sz="100" dirty="0"/>
              <a:t>(x)</a:t>
            </a:r>
          </a:p>
          <a:p>
            <a:r>
              <a:rPr lang="es-ES" sz="100" dirty="0"/>
              <a:t>y=(</a:t>
            </a:r>
            <a:r>
              <a:rPr lang="es-ES" sz="100" dirty="0" err="1"/>
              <a:t>exp</a:t>
            </a:r>
            <a:r>
              <a:rPr lang="es-ES" sz="100" dirty="0"/>
              <a:t>(x)-</a:t>
            </a:r>
            <a:r>
              <a:rPr lang="es-ES" sz="100" dirty="0" err="1"/>
              <a:t>exp</a:t>
            </a:r>
            <a:r>
              <a:rPr lang="es-ES" sz="100" dirty="0"/>
              <a:t>(-x))./(</a:t>
            </a:r>
            <a:r>
              <a:rPr lang="es-ES" sz="100" dirty="0" err="1"/>
              <a:t>exp</a:t>
            </a:r>
            <a:r>
              <a:rPr lang="es-ES" sz="100" dirty="0"/>
              <a:t>(x)+</a:t>
            </a:r>
            <a:r>
              <a:rPr lang="es-ES" sz="100" dirty="0" err="1"/>
              <a:t>exp</a:t>
            </a:r>
            <a:r>
              <a:rPr lang="es-ES" sz="100" dirty="0"/>
              <a:t>(-x));</a:t>
            </a:r>
          </a:p>
          <a:p>
            <a:r>
              <a:rPr lang="en-US" sz="100" dirty="0"/>
              <a:t>end</a:t>
            </a:r>
          </a:p>
          <a:p>
            <a:r>
              <a:rPr lang="en-US" sz="100" dirty="0"/>
              <a:t>%%%%%%%%%%%%%%%%%%%%%%%%%%%%%%%%%%%%%%%%%%%%%%%%%%%%%%%%%%%%%%%%%%%%%%%%%</a:t>
            </a:r>
          </a:p>
          <a:p>
            <a:endParaRPr lang="en-US" sz="100" dirty="0"/>
          </a:p>
          <a:p>
            <a:endParaRPr lang="en-US" sz="100"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93</a:t>
            </a:fld>
            <a:endParaRPr lang="en-US"/>
          </a:p>
        </p:txBody>
      </p:sp>
    </p:spTree>
    <p:extLst>
      <p:ext uri="{BB962C8B-B14F-4D97-AF65-F5344CB8AC3E}">
        <p14:creationId xmlns:p14="http://schemas.microsoft.com/office/powerpoint/2010/main" val="34735690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Exercise</a:t>
            </a:r>
          </a:p>
        </p:txBody>
      </p:sp>
      <p:sp>
        <p:nvSpPr>
          <p:cNvPr id="3" name="Content Placeholder 2"/>
          <p:cNvSpPr>
            <a:spLocks noGrp="1"/>
          </p:cNvSpPr>
          <p:nvPr>
            <p:ph idx="1"/>
          </p:nvPr>
        </p:nvSpPr>
        <p:spPr/>
        <p:txBody>
          <a:bodyPr/>
          <a:lstStyle/>
          <a:p>
            <a:r>
              <a:rPr lang="en-US" dirty="0"/>
              <a:t>4 input neurons, 2 output neurons, 16 weights for each neuron.</a:t>
            </a:r>
          </a:p>
          <a:p>
            <a:r>
              <a:rPr lang="en-US" dirty="0"/>
              <a:t>How many weights and biases in the network?</a:t>
            </a:r>
          </a:p>
          <a:p>
            <a:r>
              <a:rPr lang="en-US" dirty="0"/>
              <a:t>Draw a data flow diagram of an LSTM with weights.</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94</a:t>
            </a:fld>
            <a:endParaRPr lang="en-US"/>
          </a:p>
        </p:txBody>
      </p:sp>
    </p:spTree>
    <p:extLst>
      <p:ext uri="{BB962C8B-B14F-4D97-AF65-F5344CB8AC3E}">
        <p14:creationId xmlns:p14="http://schemas.microsoft.com/office/powerpoint/2010/main" val="15592606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LSTM in tensor flow</a:t>
            </a:r>
          </a:p>
        </p:txBody>
      </p:sp>
      <p:sp>
        <p:nvSpPr>
          <p:cNvPr id="3" name="Content Placeholder 2"/>
          <p:cNvSpPr>
            <a:spLocks noGrp="1"/>
          </p:cNvSpPr>
          <p:nvPr>
            <p:ph idx="1"/>
          </p:nvPr>
        </p:nvSpPr>
        <p:spPr/>
        <p:txBody>
          <a:bodyPr>
            <a:normAutofit/>
          </a:bodyPr>
          <a:lstStyle/>
          <a:p>
            <a:r>
              <a:rPr lang="en-US" sz="1800" dirty="0"/>
              <a:t>Read </a:t>
            </a:r>
            <a:r>
              <a:rPr lang="en-US" sz="1800" dirty="0">
                <a:hlinkClick r:id="rId2"/>
              </a:rPr>
              <a:t>https://www.tensorflow.org/tutorials/recurrent</a:t>
            </a:r>
            <a:endParaRPr lang="en-US" sz="1800" dirty="0"/>
          </a:p>
          <a:p>
            <a:r>
              <a:rPr lang="en-US" sz="1800" dirty="0"/>
              <a:t>Download files </a:t>
            </a:r>
          </a:p>
          <a:p>
            <a:pPr lvl="1"/>
            <a:r>
              <a:rPr lang="en-US" sz="1400" dirty="0"/>
              <a:t>The data required for this tutorial is in the data/ directory of the </a:t>
            </a:r>
            <a:r>
              <a:rPr lang="en-US" sz="1400" dirty="0">
                <a:hlinkClick r:id="rId3"/>
              </a:rPr>
              <a:t>PTB dataset from Tomas </a:t>
            </a:r>
            <a:r>
              <a:rPr lang="en-US" sz="1400" dirty="0" err="1">
                <a:hlinkClick r:id="rId3"/>
              </a:rPr>
              <a:t>Mikolov's</a:t>
            </a:r>
            <a:r>
              <a:rPr lang="en-US" sz="1400" dirty="0">
                <a:hlinkClick r:id="rId3"/>
              </a:rPr>
              <a:t> webpage</a:t>
            </a:r>
            <a:r>
              <a:rPr lang="en-US" sz="1400" dirty="0"/>
              <a:t>.  Get  simple-examples.tgz, unzip into D:\tensorflow\simple-examples</a:t>
            </a:r>
          </a:p>
          <a:p>
            <a:pPr lvl="1"/>
            <a:r>
              <a:rPr lang="en-US" sz="1400" dirty="0">
                <a:hlinkClick r:id="rId4"/>
              </a:rPr>
              <a:t>https://github.com/tensorflow/models</a:t>
            </a:r>
            <a:endParaRPr lang="en-US" sz="1400" dirty="0"/>
          </a:p>
          <a:p>
            <a:pPr lvl="1"/>
            <a:r>
              <a:rPr lang="en-US" sz="1400" dirty="0"/>
              <a:t>Save in some location, e.g.  D:\tensorflow\models-master\tutorials\rnn</a:t>
            </a:r>
          </a:p>
          <a:p>
            <a:r>
              <a:rPr lang="en-US" sz="1800" dirty="0"/>
              <a:t>To run the learning program, open </a:t>
            </a:r>
            <a:r>
              <a:rPr lang="en-US" sz="1800" dirty="0" err="1"/>
              <a:t>cdm</a:t>
            </a:r>
            <a:r>
              <a:rPr lang="en-US" sz="1800" dirty="0"/>
              <a:t> (command window in windows)</a:t>
            </a:r>
          </a:p>
          <a:p>
            <a:pPr lvl="1"/>
            <a:r>
              <a:rPr lang="en-US" sz="1400" dirty="0"/>
              <a:t>cd D:\tensorflow\models-master\tutorials\rnn</a:t>
            </a:r>
          </a:p>
          <a:p>
            <a:pPr lvl="1"/>
            <a:r>
              <a:rPr lang="en-US" sz="1400" dirty="0"/>
              <a:t>**locate the files in these directories first</a:t>
            </a:r>
          </a:p>
          <a:p>
            <a:pPr lvl="1"/>
            <a:r>
              <a:rPr lang="en-US" sz="1400" dirty="0"/>
              <a:t>cd D:\tensorflow\models-master\tutorials\rnn\ptb</a:t>
            </a:r>
          </a:p>
          <a:p>
            <a:pPr lvl="1"/>
            <a:r>
              <a:rPr lang="en-US" sz="1400" dirty="0"/>
              <a:t>python ptb_word_lm.py --</a:t>
            </a:r>
            <a:r>
              <a:rPr lang="en-US" sz="1400" dirty="0" err="1"/>
              <a:t>data_path</a:t>
            </a:r>
            <a:r>
              <a:rPr lang="en-US" sz="1400" dirty="0"/>
              <a:t>=D:\tensorflow\simple-examples\data --model=small</a:t>
            </a:r>
          </a:p>
          <a:p>
            <a:pPr lvl="1"/>
            <a:r>
              <a:rPr lang="en-US" sz="1400" dirty="0"/>
              <a:t>Will display, ,……</a:t>
            </a:r>
          </a:p>
          <a:p>
            <a:pPr lvl="2"/>
            <a:r>
              <a:rPr lang="en-US" sz="1000" dirty="0"/>
              <a:t>Epoch: 1 Learning rate: 1.000</a:t>
            </a:r>
          </a:p>
          <a:p>
            <a:pPr lvl="2"/>
            <a:r>
              <a:rPr lang="en-US" sz="1000" dirty="0"/>
              <a:t>0.004 perplexity: 7977.018 speed: 1398 </a:t>
            </a:r>
            <a:r>
              <a:rPr lang="en-US" sz="1000" dirty="0" err="1"/>
              <a:t>wps</a:t>
            </a:r>
            <a:endParaRPr lang="en-US" sz="1000" dirty="0"/>
          </a:p>
          <a:p>
            <a:pPr lvl="2"/>
            <a:r>
              <a:rPr lang="en-US" sz="1000" dirty="0"/>
              <a:t>0.104 perplexity: 857.681 speed: 1658 </a:t>
            </a:r>
            <a:r>
              <a:rPr lang="en-US" sz="1000" dirty="0" err="1"/>
              <a:t>wps</a:t>
            </a:r>
            <a:endParaRPr lang="en-US" sz="1000" dirty="0"/>
          </a:p>
          <a:p>
            <a:pPr lvl="2"/>
            <a:r>
              <a:rPr lang="en-US" sz="1000" dirty="0"/>
              <a:t>0.204 perplexity: 627.014 speed: 1666 </a:t>
            </a:r>
          </a:p>
          <a:p>
            <a:r>
              <a:rPr lang="en-US" sz="1800" dirty="0"/>
              <a:t>To run the Read reader test:  reader_test.py</a:t>
            </a:r>
          </a:p>
          <a:p>
            <a:endParaRPr lang="en-US" sz="1800" dirty="0"/>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95</a:t>
            </a:fld>
            <a:endParaRPr lang="en-US"/>
          </a:p>
        </p:txBody>
      </p:sp>
    </p:spTree>
    <p:extLst>
      <p:ext uri="{BB962C8B-B14F-4D97-AF65-F5344CB8AC3E}">
        <p14:creationId xmlns:p14="http://schemas.microsoft.com/office/powerpoint/2010/main" val="24999190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 of LSTM</a:t>
            </a:r>
          </a:p>
        </p:txBody>
      </p:sp>
      <p:sp>
        <p:nvSpPr>
          <p:cNvPr id="3" name="Content Placeholder 2"/>
          <p:cNvSpPr>
            <a:spLocks noGrp="1"/>
          </p:cNvSpPr>
          <p:nvPr>
            <p:ph idx="1"/>
          </p:nvPr>
        </p:nvSpPr>
        <p:spPr/>
        <p:txBody>
          <a:bodyPr/>
          <a:lstStyle/>
          <a:p>
            <a:r>
              <a:rPr lang="en-US" dirty="0"/>
              <a:t>Gated Recurrent Unit (GRU)</a:t>
            </a:r>
          </a:p>
          <a:p>
            <a:r>
              <a:rPr lang="en-US" dirty="0"/>
              <a:t>CNN (convolution neural network)+LSTM (long short-term memory)</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96</a:t>
            </a:fld>
            <a:endParaRPr lang="en-US"/>
          </a:p>
        </p:txBody>
      </p:sp>
    </p:spTree>
    <p:extLst>
      <p:ext uri="{BB962C8B-B14F-4D97-AF65-F5344CB8AC3E}">
        <p14:creationId xmlns:p14="http://schemas.microsoft.com/office/powerpoint/2010/main" val="15040436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LSTM can combine with CNN</a:t>
            </a:r>
            <a:br>
              <a:rPr lang="en-US" dirty="0"/>
            </a:br>
            <a:r>
              <a:rPr lang="en-US" dirty="0"/>
              <a:t>example: CNN +LSTM</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97</a:t>
            </a:fld>
            <a:endParaRPr lang="en-US"/>
          </a:p>
        </p:txBody>
      </p:sp>
      <p:pic>
        <p:nvPicPr>
          <p:cNvPr id="39938" name="Picture 2" descr="Fig.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752600"/>
            <a:ext cx="5876925" cy="39338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24786" y="5867400"/>
            <a:ext cx="6974025" cy="369332"/>
          </a:xfrm>
          <a:prstGeom prst="rect">
            <a:avLst/>
          </a:prstGeom>
          <a:noFill/>
        </p:spPr>
        <p:txBody>
          <a:bodyPr wrap="none" rtlCol="0">
            <a:spAutoFit/>
          </a:bodyPr>
          <a:lstStyle/>
          <a:p>
            <a:r>
              <a:rPr lang="en-US" dirty="0"/>
              <a:t>https://www.sciencedirect.com/science/article/pii/S0925231217307555</a:t>
            </a:r>
          </a:p>
        </p:txBody>
      </p:sp>
    </p:spTree>
    <p:extLst>
      <p:ext uri="{BB962C8B-B14F-4D97-AF65-F5344CB8AC3E}">
        <p14:creationId xmlns:p14="http://schemas.microsoft.com/office/powerpoint/2010/main" val="40274985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Tensorflow</a:t>
            </a:r>
            <a:r>
              <a:rPr lang="en-US" dirty="0"/>
              <a:t> example</a:t>
            </a:r>
          </a:p>
        </p:txBody>
      </p:sp>
      <p:sp>
        <p:nvSpPr>
          <p:cNvPr id="3" name="Content Placeholder 2"/>
          <p:cNvSpPr>
            <a:spLocks noGrp="1"/>
          </p:cNvSpPr>
          <p:nvPr>
            <p:ph idx="1"/>
          </p:nvPr>
        </p:nvSpPr>
        <p:spPr/>
        <p:txBody>
          <a:bodyPr/>
          <a:lstStyle/>
          <a:p>
            <a:r>
              <a:rPr lang="en-US" dirty="0">
                <a:hlinkClick r:id="rId3"/>
              </a:rPr>
              <a:t>https://github.com/aymericdamien/TensorFlow-Examples/blob/master/examples/3_NeuralNetworks/recurrent_network.py</a:t>
            </a:r>
            <a:endParaRPr lang="en-US" dirty="0"/>
          </a:p>
          <a:p>
            <a:r>
              <a:rPr lang="en-US" dirty="0"/>
              <a:t>LSTM for MNIST data optical character recognition</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98</a:t>
            </a:fld>
            <a:endParaRPr lang="en-US"/>
          </a:p>
        </p:txBody>
      </p:sp>
    </p:spTree>
    <p:extLst>
      <p:ext uri="{BB962C8B-B14F-4D97-AF65-F5344CB8AC3E}">
        <p14:creationId xmlns:p14="http://schemas.microsoft.com/office/powerpoint/2010/main" val="29507286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LSTM_for_MNIST</a:t>
            </a:r>
            <a:r>
              <a:rPr lang="en-US" dirty="0"/>
              <a:t> (</a:t>
            </a:r>
            <a:r>
              <a:rPr lang="en-US" dirty="0">
                <a:hlinkClick r:id="rId2"/>
              </a:rPr>
              <a:t>recurrent_network.py</a:t>
            </a:r>
            <a:r>
              <a:rPr lang="en-US" dirty="0"/>
              <a:t>)</a:t>
            </a:r>
          </a:p>
        </p:txBody>
      </p:sp>
      <p:sp>
        <p:nvSpPr>
          <p:cNvPr id="3" name="Content Placeholder 2"/>
          <p:cNvSpPr>
            <a:spLocks noGrp="1"/>
          </p:cNvSpPr>
          <p:nvPr>
            <p:ph idx="1"/>
          </p:nvPr>
        </p:nvSpPr>
        <p:spPr/>
        <p:txBody>
          <a:bodyPr>
            <a:normAutofit fontScale="25000" lnSpcReduction="20000"/>
          </a:bodyPr>
          <a:lstStyle/>
          <a:p>
            <a:r>
              <a:rPr lang="en-US" dirty="0"/>
              <a:t>""" Recurrent Neural Network.</a:t>
            </a:r>
          </a:p>
          <a:p>
            <a:endParaRPr lang="en-US" dirty="0"/>
          </a:p>
          <a:p>
            <a:r>
              <a:rPr lang="en-US" dirty="0"/>
              <a:t>A Recurrent Neural Network (LSTM) implementation example using </a:t>
            </a:r>
            <a:r>
              <a:rPr lang="en-US" dirty="0" err="1"/>
              <a:t>TensorFlow</a:t>
            </a:r>
            <a:r>
              <a:rPr lang="en-US" dirty="0"/>
              <a:t> library.</a:t>
            </a:r>
          </a:p>
          <a:p>
            <a:r>
              <a:rPr lang="en-US" dirty="0"/>
              <a:t>This example is using the MNIST database of handwritten digits (http://yann.lecun.com/exdb/mnist/)</a:t>
            </a:r>
          </a:p>
          <a:p>
            <a:endParaRPr lang="en-US" dirty="0"/>
          </a:p>
          <a:p>
            <a:r>
              <a:rPr lang="en-US" dirty="0"/>
              <a:t>Links:</a:t>
            </a:r>
          </a:p>
          <a:p>
            <a:r>
              <a:rPr lang="en-US" dirty="0"/>
              <a:t>    [Long Short Term Memory](http://deeplearning.cs.cmu.edu/pdfs/Hochreiter97_lstm.pdf)</a:t>
            </a:r>
          </a:p>
          <a:p>
            <a:r>
              <a:rPr lang="en-US" dirty="0"/>
              <a:t>    [MNIST Dataset](http://yann.lecun.com/exdb/mnist/).</a:t>
            </a:r>
          </a:p>
          <a:p>
            <a:endParaRPr lang="en-US" dirty="0"/>
          </a:p>
          <a:p>
            <a:r>
              <a:rPr lang="en-US" dirty="0"/>
              <a:t>Author: </a:t>
            </a:r>
            <a:r>
              <a:rPr lang="en-US" dirty="0" err="1"/>
              <a:t>Aymeric</a:t>
            </a:r>
            <a:r>
              <a:rPr lang="en-US" dirty="0"/>
              <a:t> Damien</a:t>
            </a:r>
          </a:p>
          <a:p>
            <a:r>
              <a:rPr lang="en-US" dirty="0"/>
              <a:t>Project: https://github.com/aymericdamien/TensorFlow-Examples/</a:t>
            </a:r>
          </a:p>
          <a:p>
            <a:r>
              <a:rPr lang="en-US" dirty="0"/>
              <a:t>"""</a:t>
            </a:r>
          </a:p>
          <a:p>
            <a:endParaRPr lang="en-US" dirty="0"/>
          </a:p>
          <a:p>
            <a:r>
              <a:rPr lang="en-US" dirty="0"/>
              <a:t>from __future__ import </a:t>
            </a:r>
            <a:r>
              <a:rPr lang="en-US" dirty="0" err="1"/>
              <a:t>print_function</a:t>
            </a:r>
            <a:endParaRPr lang="en-US" dirty="0"/>
          </a:p>
          <a:p>
            <a:endParaRPr lang="en-US" dirty="0"/>
          </a:p>
          <a:p>
            <a:r>
              <a:rPr lang="en-US" dirty="0"/>
              <a:t>import </a:t>
            </a:r>
            <a:r>
              <a:rPr lang="en-US" dirty="0" err="1"/>
              <a:t>tensorflow</a:t>
            </a:r>
            <a:r>
              <a:rPr lang="en-US" dirty="0"/>
              <a:t> as </a:t>
            </a:r>
            <a:r>
              <a:rPr lang="en-US" dirty="0" err="1"/>
              <a:t>tf</a:t>
            </a:r>
            <a:endParaRPr lang="en-US" dirty="0"/>
          </a:p>
          <a:p>
            <a:r>
              <a:rPr lang="en-US" dirty="0"/>
              <a:t>from </a:t>
            </a:r>
            <a:r>
              <a:rPr lang="en-US" dirty="0" err="1"/>
              <a:t>tensorflow.contrib</a:t>
            </a:r>
            <a:r>
              <a:rPr lang="en-US" dirty="0"/>
              <a:t> import </a:t>
            </a:r>
            <a:r>
              <a:rPr lang="en-US" dirty="0" err="1"/>
              <a:t>rnn</a:t>
            </a:r>
            <a:endParaRPr lang="en-US" dirty="0"/>
          </a:p>
          <a:p>
            <a:endParaRPr lang="en-US" dirty="0"/>
          </a:p>
          <a:p>
            <a:r>
              <a:rPr lang="en-US" dirty="0"/>
              <a:t># Import MNIST data</a:t>
            </a:r>
          </a:p>
          <a:p>
            <a:r>
              <a:rPr lang="en-US" dirty="0"/>
              <a:t>from </a:t>
            </a:r>
            <a:r>
              <a:rPr lang="en-US" dirty="0" err="1"/>
              <a:t>tensorflow.examples.tutorials.mnist</a:t>
            </a:r>
            <a:r>
              <a:rPr lang="en-US" dirty="0"/>
              <a:t> import </a:t>
            </a:r>
            <a:r>
              <a:rPr lang="en-US" dirty="0" err="1"/>
              <a:t>input_data</a:t>
            </a:r>
            <a:endParaRPr lang="en-US" dirty="0"/>
          </a:p>
          <a:p>
            <a:r>
              <a:rPr lang="en-US" dirty="0" err="1"/>
              <a:t>mnist</a:t>
            </a:r>
            <a:r>
              <a:rPr lang="en-US" dirty="0"/>
              <a:t> = </a:t>
            </a:r>
            <a:r>
              <a:rPr lang="en-US" dirty="0" err="1"/>
              <a:t>input_data.read_data_sets</a:t>
            </a:r>
            <a:r>
              <a:rPr lang="en-US" dirty="0"/>
              <a:t>("/</a:t>
            </a:r>
            <a:r>
              <a:rPr lang="en-US" dirty="0" err="1"/>
              <a:t>tmp</a:t>
            </a:r>
            <a:r>
              <a:rPr lang="en-US" dirty="0"/>
              <a:t>/data/", </a:t>
            </a:r>
            <a:r>
              <a:rPr lang="en-US" dirty="0" err="1"/>
              <a:t>one_hot</a:t>
            </a:r>
            <a:r>
              <a:rPr lang="en-US" dirty="0"/>
              <a:t>=True)</a:t>
            </a:r>
          </a:p>
          <a:p>
            <a:endParaRPr lang="en-US" dirty="0"/>
          </a:p>
          <a:p>
            <a:r>
              <a:rPr lang="en-US" dirty="0"/>
              <a:t>'''</a:t>
            </a:r>
          </a:p>
          <a:p>
            <a:r>
              <a:rPr lang="en-US" dirty="0"/>
              <a:t>To classify images using a recurrent neural network, we consider every image</a:t>
            </a:r>
          </a:p>
          <a:p>
            <a:r>
              <a:rPr lang="en-US" dirty="0"/>
              <a:t>row as a sequence of pixels. Because MNIST image shape is 28*28px, we will then</a:t>
            </a:r>
          </a:p>
          <a:p>
            <a:r>
              <a:rPr lang="en-US" dirty="0"/>
              <a:t>handle 28 sequences of 28 steps for every sample.</a:t>
            </a:r>
          </a:p>
          <a:p>
            <a:r>
              <a:rPr lang="en-US" dirty="0"/>
              <a:t>'''</a:t>
            </a:r>
          </a:p>
          <a:p>
            <a:endParaRPr lang="en-US" dirty="0"/>
          </a:p>
          <a:p>
            <a:r>
              <a:rPr lang="en-US" dirty="0"/>
              <a:t># Training Parameters</a:t>
            </a:r>
          </a:p>
          <a:p>
            <a:r>
              <a:rPr lang="en-US" dirty="0" err="1"/>
              <a:t>learning_rate</a:t>
            </a:r>
            <a:r>
              <a:rPr lang="en-US" dirty="0"/>
              <a:t> = 0.001</a:t>
            </a:r>
          </a:p>
          <a:p>
            <a:r>
              <a:rPr lang="en-US" dirty="0" err="1"/>
              <a:t>training_steps</a:t>
            </a:r>
            <a:r>
              <a:rPr lang="en-US" dirty="0"/>
              <a:t> = 10000</a:t>
            </a:r>
          </a:p>
          <a:p>
            <a:r>
              <a:rPr lang="en-US" dirty="0" err="1"/>
              <a:t>batch_size</a:t>
            </a:r>
            <a:r>
              <a:rPr lang="en-US" dirty="0"/>
              <a:t> = 128</a:t>
            </a:r>
          </a:p>
          <a:p>
            <a:r>
              <a:rPr lang="en-US" dirty="0" err="1"/>
              <a:t>display_step</a:t>
            </a:r>
            <a:r>
              <a:rPr lang="en-US" dirty="0"/>
              <a:t> = 200</a:t>
            </a:r>
          </a:p>
          <a:p>
            <a:endParaRPr lang="en-US" dirty="0"/>
          </a:p>
          <a:p>
            <a:r>
              <a:rPr lang="en-US" dirty="0"/>
              <a:t># Network Parameters</a:t>
            </a:r>
          </a:p>
          <a:p>
            <a:r>
              <a:rPr lang="en-US" dirty="0" err="1"/>
              <a:t>num_input</a:t>
            </a:r>
            <a:r>
              <a:rPr lang="en-US" dirty="0"/>
              <a:t> = 28 # MNIST data input (</a:t>
            </a:r>
            <a:r>
              <a:rPr lang="en-US" dirty="0" err="1"/>
              <a:t>img</a:t>
            </a:r>
            <a:r>
              <a:rPr lang="en-US" dirty="0"/>
              <a:t> shape: 28*28)</a:t>
            </a:r>
          </a:p>
          <a:p>
            <a:r>
              <a:rPr lang="en-US" dirty="0" err="1"/>
              <a:t>timesteps</a:t>
            </a:r>
            <a:r>
              <a:rPr lang="en-US" dirty="0"/>
              <a:t> = 28 # </a:t>
            </a:r>
            <a:r>
              <a:rPr lang="en-US" dirty="0" err="1"/>
              <a:t>timesteps</a:t>
            </a:r>
            <a:endParaRPr lang="en-US" dirty="0"/>
          </a:p>
          <a:p>
            <a:r>
              <a:rPr lang="en-US" dirty="0" err="1"/>
              <a:t>num_hidden</a:t>
            </a:r>
            <a:r>
              <a:rPr lang="en-US" dirty="0"/>
              <a:t> = 128 # hidden layer </a:t>
            </a:r>
            <a:r>
              <a:rPr lang="en-US" dirty="0" err="1"/>
              <a:t>num</a:t>
            </a:r>
            <a:r>
              <a:rPr lang="en-US" dirty="0"/>
              <a:t> of features</a:t>
            </a:r>
          </a:p>
          <a:p>
            <a:r>
              <a:rPr lang="en-US" dirty="0" err="1"/>
              <a:t>num_classes</a:t>
            </a:r>
            <a:r>
              <a:rPr lang="en-US" dirty="0"/>
              <a:t> = 10 # MNIST total classes (0-9 digits)</a:t>
            </a:r>
          </a:p>
          <a:p>
            <a:endParaRPr lang="en-US" dirty="0"/>
          </a:p>
          <a:p>
            <a:r>
              <a:rPr lang="en-US" dirty="0"/>
              <a:t># </a:t>
            </a:r>
            <a:r>
              <a:rPr lang="en-US" dirty="0" err="1"/>
              <a:t>tf</a:t>
            </a:r>
            <a:r>
              <a:rPr lang="en-US" dirty="0"/>
              <a:t> Graph input</a:t>
            </a:r>
          </a:p>
          <a:p>
            <a:r>
              <a:rPr lang="en-US" dirty="0"/>
              <a:t>X = </a:t>
            </a:r>
            <a:r>
              <a:rPr lang="en-US" dirty="0" err="1"/>
              <a:t>tf.placeholder</a:t>
            </a:r>
            <a:r>
              <a:rPr lang="en-US" dirty="0"/>
              <a:t>("float", [None, </a:t>
            </a:r>
            <a:r>
              <a:rPr lang="en-US" dirty="0" err="1"/>
              <a:t>timesteps</a:t>
            </a:r>
            <a:r>
              <a:rPr lang="en-US" dirty="0"/>
              <a:t>, </a:t>
            </a:r>
            <a:r>
              <a:rPr lang="en-US" dirty="0" err="1"/>
              <a:t>num_input</a:t>
            </a:r>
            <a:r>
              <a:rPr lang="en-US" dirty="0"/>
              <a:t>])</a:t>
            </a:r>
          </a:p>
          <a:p>
            <a:r>
              <a:rPr lang="en-US" dirty="0"/>
              <a:t>Y = </a:t>
            </a:r>
            <a:r>
              <a:rPr lang="en-US" dirty="0" err="1"/>
              <a:t>tf.placeholder</a:t>
            </a:r>
            <a:r>
              <a:rPr lang="en-US" dirty="0"/>
              <a:t>("float", [None, </a:t>
            </a:r>
            <a:r>
              <a:rPr lang="en-US" dirty="0" err="1"/>
              <a:t>num_classes</a:t>
            </a:r>
            <a:r>
              <a:rPr lang="en-US" dirty="0"/>
              <a:t>])</a:t>
            </a:r>
          </a:p>
          <a:p>
            <a:endParaRPr lang="en-US" dirty="0"/>
          </a:p>
          <a:p>
            <a:r>
              <a:rPr lang="en-US" dirty="0"/>
              <a:t># Define weights</a:t>
            </a:r>
          </a:p>
          <a:p>
            <a:r>
              <a:rPr lang="en-US" dirty="0"/>
              <a:t>weights = {</a:t>
            </a:r>
          </a:p>
          <a:p>
            <a:r>
              <a:rPr lang="en-US" dirty="0"/>
              <a:t>    'out': </a:t>
            </a:r>
            <a:r>
              <a:rPr lang="en-US" dirty="0" err="1"/>
              <a:t>tf.Variable</a:t>
            </a:r>
            <a:r>
              <a:rPr lang="en-US" dirty="0"/>
              <a:t>(</a:t>
            </a:r>
            <a:r>
              <a:rPr lang="en-US" dirty="0" err="1"/>
              <a:t>tf.random_normal</a:t>
            </a:r>
            <a:r>
              <a:rPr lang="en-US" dirty="0"/>
              <a:t>([</a:t>
            </a:r>
            <a:r>
              <a:rPr lang="en-US" dirty="0" err="1"/>
              <a:t>num_hidden</a:t>
            </a:r>
            <a:r>
              <a:rPr lang="en-US" dirty="0"/>
              <a:t>, </a:t>
            </a:r>
            <a:r>
              <a:rPr lang="en-US" dirty="0" err="1"/>
              <a:t>num_classes</a:t>
            </a:r>
            <a:r>
              <a:rPr lang="en-US" dirty="0"/>
              <a:t>]))</a:t>
            </a:r>
          </a:p>
          <a:p>
            <a:r>
              <a:rPr lang="en-US" dirty="0"/>
              <a:t>}</a:t>
            </a:r>
          </a:p>
          <a:p>
            <a:r>
              <a:rPr lang="en-US" dirty="0"/>
              <a:t>biases = {</a:t>
            </a:r>
          </a:p>
          <a:p>
            <a:r>
              <a:rPr lang="en-US" dirty="0"/>
              <a:t>    'out': </a:t>
            </a:r>
            <a:r>
              <a:rPr lang="en-US" dirty="0" err="1"/>
              <a:t>tf.Variable</a:t>
            </a:r>
            <a:r>
              <a:rPr lang="en-US" dirty="0"/>
              <a:t>(</a:t>
            </a:r>
            <a:r>
              <a:rPr lang="en-US" dirty="0" err="1"/>
              <a:t>tf.random_normal</a:t>
            </a:r>
            <a:r>
              <a:rPr lang="en-US" dirty="0"/>
              <a:t>([</a:t>
            </a:r>
            <a:r>
              <a:rPr lang="en-US" dirty="0" err="1"/>
              <a:t>num_classes</a:t>
            </a:r>
            <a:r>
              <a:rPr lang="en-US" dirty="0"/>
              <a:t>]))</a:t>
            </a:r>
          </a:p>
          <a:p>
            <a:r>
              <a:rPr lang="en-US" dirty="0"/>
              <a:t>}</a:t>
            </a:r>
          </a:p>
          <a:p>
            <a:endParaRPr lang="en-US" dirty="0"/>
          </a:p>
          <a:p>
            <a:endParaRPr lang="en-US" dirty="0"/>
          </a:p>
          <a:p>
            <a:r>
              <a:rPr lang="en-US" dirty="0" err="1"/>
              <a:t>def</a:t>
            </a:r>
            <a:r>
              <a:rPr lang="en-US" dirty="0"/>
              <a:t> RNN(x, weights, biases):</a:t>
            </a:r>
          </a:p>
          <a:p>
            <a:endParaRPr lang="en-US" dirty="0"/>
          </a:p>
          <a:p>
            <a:r>
              <a:rPr lang="en-US" dirty="0"/>
              <a:t>    # Prepare data shape to match `</a:t>
            </a:r>
            <a:r>
              <a:rPr lang="en-US" dirty="0" err="1"/>
              <a:t>rnn</a:t>
            </a:r>
            <a:r>
              <a:rPr lang="en-US" dirty="0"/>
              <a:t>` function requirements</a:t>
            </a:r>
          </a:p>
          <a:p>
            <a:r>
              <a:rPr lang="en-US" dirty="0"/>
              <a:t>    # Current data input shape: (</a:t>
            </a:r>
            <a:r>
              <a:rPr lang="en-US" dirty="0" err="1"/>
              <a:t>batch_size</a:t>
            </a:r>
            <a:r>
              <a:rPr lang="en-US" dirty="0"/>
              <a:t>, </a:t>
            </a:r>
            <a:r>
              <a:rPr lang="en-US" dirty="0" err="1"/>
              <a:t>timesteps</a:t>
            </a:r>
            <a:r>
              <a:rPr lang="en-US" dirty="0"/>
              <a:t>, </a:t>
            </a:r>
            <a:r>
              <a:rPr lang="en-US" dirty="0" err="1"/>
              <a:t>n_input</a:t>
            </a:r>
            <a:r>
              <a:rPr lang="en-US" dirty="0"/>
              <a:t>)</a:t>
            </a:r>
          </a:p>
          <a:p>
            <a:r>
              <a:rPr lang="en-US" dirty="0"/>
              <a:t>    # Required shape: '</a:t>
            </a:r>
            <a:r>
              <a:rPr lang="en-US" dirty="0" err="1"/>
              <a:t>timesteps</a:t>
            </a:r>
            <a:r>
              <a:rPr lang="en-US" dirty="0"/>
              <a:t>' tensors list of shape (</a:t>
            </a:r>
            <a:r>
              <a:rPr lang="en-US" dirty="0" err="1"/>
              <a:t>batch_size</a:t>
            </a:r>
            <a:r>
              <a:rPr lang="en-US" dirty="0"/>
              <a:t>, </a:t>
            </a:r>
            <a:r>
              <a:rPr lang="en-US" dirty="0" err="1"/>
              <a:t>n_input</a:t>
            </a:r>
            <a:r>
              <a:rPr lang="en-US" dirty="0"/>
              <a:t>)</a:t>
            </a:r>
          </a:p>
          <a:p>
            <a:endParaRPr lang="en-US" dirty="0"/>
          </a:p>
          <a:p>
            <a:r>
              <a:rPr lang="en-US" dirty="0"/>
              <a:t>    # Unstack to get a list of '</a:t>
            </a:r>
            <a:r>
              <a:rPr lang="en-US" dirty="0" err="1"/>
              <a:t>timesteps</a:t>
            </a:r>
            <a:r>
              <a:rPr lang="en-US" dirty="0"/>
              <a:t>' tensors of shape (</a:t>
            </a:r>
            <a:r>
              <a:rPr lang="en-US" dirty="0" err="1"/>
              <a:t>batch_size</a:t>
            </a:r>
            <a:r>
              <a:rPr lang="en-US" dirty="0"/>
              <a:t>, </a:t>
            </a:r>
            <a:r>
              <a:rPr lang="en-US" dirty="0" err="1"/>
              <a:t>n_input</a:t>
            </a:r>
            <a:r>
              <a:rPr lang="en-US" dirty="0"/>
              <a:t>)</a:t>
            </a:r>
          </a:p>
          <a:p>
            <a:r>
              <a:rPr lang="en-US" dirty="0"/>
              <a:t>    x = </a:t>
            </a:r>
            <a:r>
              <a:rPr lang="en-US" dirty="0" err="1"/>
              <a:t>tf.unstack</a:t>
            </a:r>
            <a:r>
              <a:rPr lang="en-US" dirty="0"/>
              <a:t>(x, </a:t>
            </a:r>
            <a:r>
              <a:rPr lang="en-US" dirty="0" err="1"/>
              <a:t>timesteps</a:t>
            </a:r>
            <a:r>
              <a:rPr lang="en-US" dirty="0"/>
              <a:t>, 1)</a:t>
            </a:r>
          </a:p>
          <a:p>
            <a:endParaRPr lang="en-US" dirty="0"/>
          </a:p>
          <a:p>
            <a:r>
              <a:rPr lang="en-US" dirty="0"/>
              <a:t>    # Define a </a:t>
            </a:r>
            <a:r>
              <a:rPr lang="en-US" dirty="0" err="1"/>
              <a:t>lstm</a:t>
            </a:r>
            <a:r>
              <a:rPr lang="en-US" dirty="0"/>
              <a:t> cell with </a:t>
            </a:r>
            <a:r>
              <a:rPr lang="en-US" dirty="0" err="1"/>
              <a:t>tensorflow</a:t>
            </a:r>
            <a:endParaRPr lang="en-US" dirty="0"/>
          </a:p>
          <a:p>
            <a:r>
              <a:rPr lang="en-US" dirty="0"/>
              <a:t>    </a:t>
            </a:r>
            <a:r>
              <a:rPr lang="en-US" dirty="0" err="1"/>
              <a:t>lstm_cell</a:t>
            </a:r>
            <a:r>
              <a:rPr lang="en-US" dirty="0"/>
              <a:t> = </a:t>
            </a:r>
            <a:r>
              <a:rPr lang="en-US" dirty="0" err="1"/>
              <a:t>rnn.BasicLSTMCell</a:t>
            </a:r>
            <a:r>
              <a:rPr lang="en-US" dirty="0"/>
              <a:t>(</a:t>
            </a:r>
            <a:r>
              <a:rPr lang="en-US" dirty="0" err="1"/>
              <a:t>num_hidden</a:t>
            </a:r>
            <a:r>
              <a:rPr lang="en-US" dirty="0"/>
              <a:t>, </a:t>
            </a:r>
            <a:r>
              <a:rPr lang="en-US" dirty="0" err="1"/>
              <a:t>forget_bias</a:t>
            </a:r>
            <a:r>
              <a:rPr lang="en-US" dirty="0"/>
              <a:t>=1.0)</a:t>
            </a:r>
          </a:p>
          <a:p>
            <a:endParaRPr lang="en-US" dirty="0"/>
          </a:p>
          <a:p>
            <a:r>
              <a:rPr lang="en-US" dirty="0"/>
              <a:t>    # Get </a:t>
            </a:r>
            <a:r>
              <a:rPr lang="en-US" dirty="0" err="1"/>
              <a:t>lstm</a:t>
            </a:r>
            <a:r>
              <a:rPr lang="en-US" dirty="0"/>
              <a:t> cell output</a:t>
            </a:r>
          </a:p>
          <a:p>
            <a:r>
              <a:rPr lang="en-US" dirty="0"/>
              <a:t>    outputs, states = </a:t>
            </a:r>
            <a:r>
              <a:rPr lang="en-US" dirty="0" err="1"/>
              <a:t>rnn.static_rnn</a:t>
            </a:r>
            <a:r>
              <a:rPr lang="en-US" dirty="0"/>
              <a:t>(</a:t>
            </a:r>
            <a:r>
              <a:rPr lang="en-US" dirty="0" err="1"/>
              <a:t>lstm_cell</a:t>
            </a:r>
            <a:r>
              <a:rPr lang="en-US" dirty="0"/>
              <a:t>, x, </a:t>
            </a:r>
            <a:r>
              <a:rPr lang="en-US" dirty="0" err="1"/>
              <a:t>dtype</a:t>
            </a:r>
            <a:r>
              <a:rPr lang="en-US" dirty="0"/>
              <a:t>=tf.float32)</a:t>
            </a:r>
          </a:p>
          <a:p>
            <a:endParaRPr lang="en-US" dirty="0"/>
          </a:p>
          <a:p>
            <a:r>
              <a:rPr lang="en-US" dirty="0"/>
              <a:t>    # Linear activation, using </a:t>
            </a:r>
            <a:r>
              <a:rPr lang="en-US" dirty="0" err="1"/>
              <a:t>rnn</a:t>
            </a:r>
            <a:r>
              <a:rPr lang="en-US" dirty="0"/>
              <a:t> inner loop last output</a:t>
            </a:r>
          </a:p>
          <a:p>
            <a:r>
              <a:rPr lang="en-US" dirty="0"/>
              <a:t>    return </a:t>
            </a:r>
            <a:r>
              <a:rPr lang="en-US" dirty="0" err="1"/>
              <a:t>tf.matmul</a:t>
            </a:r>
            <a:r>
              <a:rPr lang="en-US" dirty="0"/>
              <a:t>(outputs[-1], weights['out']) + biases['out']</a:t>
            </a:r>
          </a:p>
          <a:p>
            <a:endParaRPr lang="en-US" dirty="0"/>
          </a:p>
          <a:p>
            <a:r>
              <a:rPr lang="en-US" dirty="0"/>
              <a:t>logits = RNN(X, weights, biases)</a:t>
            </a:r>
          </a:p>
          <a:p>
            <a:r>
              <a:rPr lang="en-US" dirty="0"/>
              <a:t>prediction = </a:t>
            </a:r>
            <a:r>
              <a:rPr lang="en-US" dirty="0" err="1"/>
              <a:t>tf.nn.softmax</a:t>
            </a:r>
            <a:r>
              <a:rPr lang="en-US" dirty="0"/>
              <a:t>(logits)</a:t>
            </a:r>
          </a:p>
          <a:p>
            <a:endParaRPr lang="en-US" dirty="0"/>
          </a:p>
          <a:p>
            <a:r>
              <a:rPr lang="en-US" dirty="0"/>
              <a:t># Define loss and optimizer</a:t>
            </a:r>
          </a:p>
          <a:p>
            <a:r>
              <a:rPr lang="en-US" dirty="0" err="1"/>
              <a:t>loss_op</a:t>
            </a:r>
            <a:r>
              <a:rPr lang="en-US" dirty="0"/>
              <a:t> = </a:t>
            </a:r>
            <a:r>
              <a:rPr lang="en-US" dirty="0" err="1"/>
              <a:t>tf.reduce_mean</a:t>
            </a:r>
            <a:r>
              <a:rPr lang="en-US" dirty="0"/>
              <a:t>(</a:t>
            </a:r>
            <a:r>
              <a:rPr lang="en-US" dirty="0" err="1"/>
              <a:t>tf.nn.softmax_cross_entropy_with_logits</a:t>
            </a:r>
            <a:r>
              <a:rPr lang="en-US" dirty="0"/>
              <a:t>(</a:t>
            </a:r>
          </a:p>
          <a:p>
            <a:r>
              <a:rPr lang="en-US" dirty="0"/>
              <a:t>    logits=logits, labels=Y))</a:t>
            </a:r>
          </a:p>
          <a:p>
            <a:r>
              <a:rPr lang="en-US" dirty="0"/>
              <a:t>optimizer = </a:t>
            </a:r>
            <a:r>
              <a:rPr lang="en-US" dirty="0" err="1"/>
              <a:t>tf.train.GradientDescentOptimizer</a:t>
            </a:r>
            <a:r>
              <a:rPr lang="en-US" dirty="0"/>
              <a:t>(</a:t>
            </a:r>
            <a:r>
              <a:rPr lang="en-US" dirty="0" err="1"/>
              <a:t>learning_rate</a:t>
            </a:r>
            <a:r>
              <a:rPr lang="en-US" dirty="0"/>
              <a:t>=</a:t>
            </a:r>
            <a:r>
              <a:rPr lang="en-US" dirty="0" err="1"/>
              <a:t>learning_rate</a:t>
            </a:r>
            <a:r>
              <a:rPr lang="en-US" dirty="0"/>
              <a:t>)</a:t>
            </a:r>
          </a:p>
          <a:p>
            <a:r>
              <a:rPr lang="en-US" dirty="0" err="1"/>
              <a:t>train_op</a:t>
            </a:r>
            <a:r>
              <a:rPr lang="en-US" dirty="0"/>
              <a:t> = </a:t>
            </a:r>
            <a:r>
              <a:rPr lang="en-US" dirty="0" err="1"/>
              <a:t>optimizer.minimize</a:t>
            </a:r>
            <a:r>
              <a:rPr lang="en-US" dirty="0"/>
              <a:t>(</a:t>
            </a:r>
            <a:r>
              <a:rPr lang="en-US" dirty="0" err="1"/>
              <a:t>loss_op</a:t>
            </a:r>
            <a:r>
              <a:rPr lang="en-US" dirty="0"/>
              <a:t>)</a:t>
            </a:r>
          </a:p>
          <a:p>
            <a:endParaRPr lang="en-US" dirty="0"/>
          </a:p>
          <a:p>
            <a:r>
              <a:rPr lang="en-US" dirty="0"/>
              <a:t># Evaluate model (with test logits, for dropout to be disabled)</a:t>
            </a:r>
          </a:p>
          <a:p>
            <a:r>
              <a:rPr lang="en-US" dirty="0" err="1"/>
              <a:t>correct_pred</a:t>
            </a:r>
            <a:r>
              <a:rPr lang="en-US" dirty="0"/>
              <a:t> = </a:t>
            </a:r>
            <a:r>
              <a:rPr lang="en-US" dirty="0" err="1"/>
              <a:t>tf.equal</a:t>
            </a:r>
            <a:r>
              <a:rPr lang="en-US" dirty="0"/>
              <a:t>(</a:t>
            </a:r>
            <a:r>
              <a:rPr lang="en-US" dirty="0" err="1"/>
              <a:t>tf.argmax</a:t>
            </a:r>
            <a:r>
              <a:rPr lang="en-US" dirty="0"/>
              <a:t>(prediction, 1), </a:t>
            </a:r>
            <a:r>
              <a:rPr lang="en-US" dirty="0" err="1"/>
              <a:t>tf.argmax</a:t>
            </a:r>
            <a:r>
              <a:rPr lang="en-US" dirty="0"/>
              <a:t>(Y, 1))</a:t>
            </a:r>
          </a:p>
          <a:p>
            <a:r>
              <a:rPr lang="en-US" dirty="0"/>
              <a:t>accuracy = </a:t>
            </a:r>
            <a:r>
              <a:rPr lang="en-US" dirty="0" err="1"/>
              <a:t>tf.reduce_mean</a:t>
            </a:r>
            <a:r>
              <a:rPr lang="en-US" dirty="0"/>
              <a:t>(</a:t>
            </a:r>
            <a:r>
              <a:rPr lang="en-US" dirty="0" err="1"/>
              <a:t>tf.cast</a:t>
            </a:r>
            <a:r>
              <a:rPr lang="en-US" dirty="0"/>
              <a:t>(</a:t>
            </a:r>
            <a:r>
              <a:rPr lang="en-US" dirty="0" err="1"/>
              <a:t>correct_pred</a:t>
            </a:r>
            <a:r>
              <a:rPr lang="en-US" dirty="0"/>
              <a:t>, tf.float32))</a:t>
            </a:r>
          </a:p>
          <a:p>
            <a:endParaRPr lang="en-US" dirty="0"/>
          </a:p>
          <a:p>
            <a:r>
              <a:rPr lang="en-US" dirty="0"/>
              <a:t># Initialize the variables (i.e. assign their default value)</a:t>
            </a:r>
          </a:p>
          <a:p>
            <a:r>
              <a:rPr lang="en-US" dirty="0" err="1"/>
              <a:t>init</a:t>
            </a:r>
            <a:r>
              <a:rPr lang="en-US" dirty="0"/>
              <a:t> = </a:t>
            </a:r>
            <a:r>
              <a:rPr lang="en-US" dirty="0" err="1"/>
              <a:t>tf.global_variables_initializer</a:t>
            </a:r>
            <a:r>
              <a:rPr lang="en-US" dirty="0"/>
              <a:t>()</a:t>
            </a:r>
          </a:p>
          <a:p>
            <a:endParaRPr lang="en-US" dirty="0"/>
          </a:p>
          <a:p>
            <a:r>
              <a:rPr lang="en-US" dirty="0"/>
              <a:t># Start training</a:t>
            </a:r>
          </a:p>
          <a:p>
            <a:r>
              <a:rPr lang="en-US" dirty="0"/>
              <a:t>with </a:t>
            </a:r>
            <a:r>
              <a:rPr lang="en-US" dirty="0" err="1"/>
              <a:t>tf.Session</a:t>
            </a:r>
            <a:r>
              <a:rPr lang="en-US" dirty="0"/>
              <a:t>() as </a:t>
            </a:r>
            <a:r>
              <a:rPr lang="en-US" dirty="0" err="1"/>
              <a:t>sess</a:t>
            </a:r>
            <a:r>
              <a:rPr lang="en-US" dirty="0"/>
              <a:t>:</a:t>
            </a:r>
          </a:p>
          <a:p>
            <a:endParaRPr lang="en-US" dirty="0"/>
          </a:p>
          <a:p>
            <a:r>
              <a:rPr lang="en-US" dirty="0"/>
              <a:t>    # Run the initializer</a:t>
            </a:r>
          </a:p>
          <a:p>
            <a:r>
              <a:rPr lang="en-US" dirty="0"/>
              <a:t>    </a:t>
            </a:r>
            <a:r>
              <a:rPr lang="en-US" dirty="0" err="1"/>
              <a:t>sess.run</a:t>
            </a:r>
            <a:r>
              <a:rPr lang="en-US" dirty="0"/>
              <a:t>(</a:t>
            </a:r>
            <a:r>
              <a:rPr lang="en-US" dirty="0" err="1"/>
              <a:t>init</a:t>
            </a:r>
            <a:r>
              <a:rPr lang="en-US" dirty="0"/>
              <a:t>)</a:t>
            </a:r>
          </a:p>
          <a:p>
            <a:endParaRPr lang="en-US" dirty="0"/>
          </a:p>
          <a:p>
            <a:r>
              <a:rPr lang="en-US" dirty="0"/>
              <a:t>    for step in range(1, training_steps+1):</a:t>
            </a:r>
          </a:p>
          <a:p>
            <a:r>
              <a:rPr lang="en-US" dirty="0"/>
              <a:t>        </a:t>
            </a:r>
            <a:r>
              <a:rPr lang="en-US" dirty="0" err="1"/>
              <a:t>batch_x</a:t>
            </a:r>
            <a:r>
              <a:rPr lang="en-US" dirty="0"/>
              <a:t>, </a:t>
            </a:r>
            <a:r>
              <a:rPr lang="en-US" dirty="0" err="1"/>
              <a:t>batch_y</a:t>
            </a:r>
            <a:r>
              <a:rPr lang="en-US" dirty="0"/>
              <a:t> = </a:t>
            </a:r>
            <a:r>
              <a:rPr lang="en-US" dirty="0" err="1"/>
              <a:t>mnist.train.next_batch</a:t>
            </a:r>
            <a:r>
              <a:rPr lang="en-US" dirty="0"/>
              <a:t>(</a:t>
            </a:r>
            <a:r>
              <a:rPr lang="en-US" dirty="0" err="1"/>
              <a:t>batch_size</a:t>
            </a:r>
            <a:r>
              <a:rPr lang="en-US" dirty="0"/>
              <a:t>)</a:t>
            </a:r>
          </a:p>
          <a:p>
            <a:r>
              <a:rPr lang="en-US" dirty="0"/>
              <a:t>        # Reshape data to get 28 </a:t>
            </a:r>
            <a:r>
              <a:rPr lang="en-US" dirty="0" err="1"/>
              <a:t>seq</a:t>
            </a:r>
            <a:r>
              <a:rPr lang="en-US" dirty="0"/>
              <a:t> of 28 elements</a:t>
            </a:r>
          </a:p>
          <a:p>
            <a:r>
              <a:rPr lang="en-US" dirty="0"/>
              <a:t>        </a:t>
            </a:r>
            <a:r>
              <a:rPr lang="en-US" dirty="0" err="1"/>
              <a:t>batch_x</a:t>
            </a:r>
            <a:r>
              <a:rPr lang="en-US" dirty="0"/>
              <a:t> = </a:t>
            </a:r>
            <a:r>
              <a:rPr lang="en-US" dirty="0" err="1"/>
              <a:t>batch_x.reshape</a:t>
            </a:r>
            <a:r>
              <a:rPr lang="en-US" dirty="0"/>
              <a:t>((</a:t>
            </a:r>
            <a:r>
              <a:rPr lang="en-US" dirty="0" err="1"/>
              <a:t>batch_size</a:t>
            </a:r>
            <a:r>
              <a:rPr lang="en-US" dirty="0"/>
              <a:t>, </a:t>
            </a:r>
            <a:r>
              <a:rPr lang="en-US" dirty="0" err="1"/>
              <a:t>timesteps</a:t>
            </a:r>
            <a:r>
              <a:rPr lang="en-US" dirty="0"/>
              <a:t>, </a:t>
            </a:r>
            <a:r>
              <a:rPr lang="en-US" dirty="0" err="1"/>
              <a:t>num_input</a:t>
            </a:r>
            <a:r>
              <a:rPr lang="en-US" dirty="0"/>
              <a:t>))</a:t>
            </a:r>
          </a:p>
          <a:p>
            <a:r>
              <a:rPr lang="en-US" dirty="0"/>
              <a:t>        # Run optimization op (</a:t>
            </a:r>
            <a:r>
              <a:rPr lang="en-US" dirty="0" err="1"/>
              <a:t>backprop</a:t>
            </a:r>
            <a:r>
              <a:rPr lang="en-US" dirty="0"/>
              <a:t>)</a:t>
            </a:r>
          </a:p>
          <a:p>
            <a:r>
              <a:rPr lang="en-US" dirty="0"/>
              <a:t>        </a:t>
            </a:r>
            <a:r>
              <a:rPr lang="en-US" dirty="0" err="1"/>
              <a:t>sess.run</a:t>
            </a:r>
            <a:r>
              <a:rPr lang="en-US" dirty="0"/>
              <a:t>(</a:t>
            </a:r>
            <a:r>
              <a:rPr lang="en-US" dirty="0" err="1"/>
              <a:t>train_op</a:t>
            </a:r>
            <a:r>
              <a:rPr lang="en-US" dirty="0"/>
              <a:t>, </a:t>
            </a:r>
            <a:r>
              <a:rPr lang="en-US" dirty="0" err="1"/>
              <a:t>feed_dict</a:t>
            </a:r>
            <a:r>
              <a:rPr lang="en-US" dirty="0"/>
              <a:t>={X: </a:t>
            </a:r>
            <a:r>
              <a:rPr lang="en-US" dirty="0" err="1"/>
              <a:t>batch_x</a:t>
            </a:r>
            <a:r>
              <a:rPr lang="en-US" dirty="0"/>
              <a:t>, Y: </a:t>
            </a:r>
            <a:r>
              <a:rPr lang="en-US" dirty="0" err="1"/>
              <a:t>batch_y</a:t>
            </a:r>
            <a:r>
              <a:rPr lang="en-US" dirty="0"/>
              <a:t>})</a:t>
            </a:r>
          </a:p>
          <a:p>
            <a:r>
              <a:rPr lang="en-US" dirty="0"/>
              <a:t>        if step % </a:t>
            </a:r>
            <a:r>
              <a:rPr lang="en-US" dirty="0" err="1"/>
              <a:t>display_step</a:t>
            </a:r>
            <a:r>
              <a:rPr lang="en-US" dirty="0"/>
              <a:t> == 0 or step == 1:</a:t>
            </a:r>
          </a:p>
          <a:p>
            <a:r>
              <a:rPr lang="en-US" dirty="0"/>
              <a:t>            # Calculate batch loss and accuracy</a:t>
            </a:r>
          </a:p>
          <a:p>
            <a:r>
              <a:rPr lang="en-US" dirty="0"/>
              <a:t>            loss, </a:t>
            </a:r>
            <a:r>
              <a:rPr lang="en-US" dirty="0" err="1"/>
              <a:t>acc</a:t>
            </a:r>
            <a:r>
              <a:rPr lang="en-US" dirty="0"/>
              <a:t> = </a:t>
            </a:r>
            <a:r>
              <a:rPr lang="en-US" dirty="0" err="1"/>
              <a:t>sess.run</a:t>
            </a:r>
            <a:r>
              <a:rPr lang="en-US" dirty="0"/>
              <a:t>([</a:t>
            </a:r>
            <a:r>
              <a:rPr lang="en-US" dirty="0" err="1"/>
              <a:t>loss_op</a:t>
            </a:r>
            <a:r>
              <a:rPr lang="en-US" dirty="0"/>
              <a:t>, accuracy], </a:t>
            </a:r>
            <a:r>
              <a:rPr lang="en-US" dirty="0" err="1"/>
              <a:t>feed_dict</a:t>
            </a:r>
            <a:r>
              <a:rPr lang="en-US" dirty="0"/>
              <a:t>={X: </a:t>
            </a:r>
            <a:r>
              <a:rPr lang="en-US" dirty="0" err="1"/>
              <a:t>batch_x</a:t>
            </a:r>
            <a:r>
              <a:rPr lang="en-US" dirty="0"/>
              <a:t>,</a:t>
            </a:r>
          </a:p>
          <a:p>
            <a:r>
              <a:rPr lang="en-US" dirty="0"/>
              <a:t>                                                                 Y: </a:t>
            </a:r>
            <a:r>
              <a:rPr lang="en-US" dirty="0" err="1"/>
              <a:t>batch_y</a:t>
            </a:r>
            <a:r>
              <a:rPr lang="en-US" dirty="0"/>
              <a:t>})</a:t>
            </a:r>
          </a:p>
          <a:p>
            <a:r>
              <a:rPr lang="en-US" dirty="0"/>
              <a:t>            print("Step " + </a:t>
            </a:r>
            <a:r>
              <a:rPr lang="en-US" dirty="0" err="1"/>
              <a:t>str</a:t>
            </a:r>
            <a:r>
              <a:rPr lang="en-US" dirty="0"/>
              <a:t>(step) + ", </a:t>
            </a:r>
            <a:r>
              <a:rPr lang="en-US" dirty="0" err="1"/>
              <a:t>Minibatch</a:t>
            </a:r>
            <a:r>
              <a:rPr lang="en-US" dirty="0"/>
              <a:t> Loss= " + \</a:t>
            </a:r>
          </a:p>
          <a:p>
            <a:r>
              <a:rPr lang="en-US" dirty="0"/>
              <a:t>                  "{:.4f}".format(loss) + ", Training Accuracy= " + \</a:t>
            </a:r>
          </a:p>
          <a:p>
            <a:r>
              <a:rPr lang="en-US" dirty="0"/>
              <a:t>                  "{:.3f}".format(</a:t>
            </a:r>
            <a:r>
              <a:rPr lang="en-US" dirty="0" err="1"/>
              <a:t>acc</a:t>
            </a:r>
            <a:r>
              <a:rPr lang="en-US" dirty="0"/>
              <a:t>))</a:t>
            </a:r>
          </a:p>
          <a:p>
            <a:endParaRPr lang="en-US" dirty="0"/>
          </a:p>
          <a:p>
            <a:r>
              <a:rPr lang="en-US" dirty="0"/>
              <a:t>    print("Optimization Finished!")</a:t>
            </a:r>
          </a:p>
          <a:p>
            <a:endParaRPr lang="en-US" dirty="0"/>
          </a:p>
          <a:p>
            <a:r>
              <a:rPr lang="en-US" dirty="0"/>
              <a:t>    # Calculate accuracy for 128 </a:t>
            </a:r>
            <a:r>
              <a:rPr lang="en-US" dirty="0" err="1"/>
              <a:t>mnist</a:t>
            </a:r>
            <a:r>
              <a:rPr lang="en-US" dirty="0"/>
              <a:t> test images</a:t>
            </a:r>
          </a:p>
          <a:p>
            <a:r>
              <a:rPr lang="en-US" dirty="0"/>
              <a:t>    </a:t>
            </a:r>
            <a:r>
              <a:rPr lang="en-US" dirty="0" err="1"/>
              <a:t>test_len</a:t>
            </a:r>
            <a:r>
              <a:rPr lang="en-US" dirty="0"/>
              <a:t> = 128</a:t>
            </a:r>
          </a:p>
          <a:p>
            <a:r>
              <a:rPr lang="en-US" dirty="0"/>
              <a:t>    </a:t>
            </a:r>
            <a:r>
              <a:rPr lang="en-US" dirty="0" err="1"/>
              <a:t>test_data</a:t>
            </a:r>
            <a:r>
              <a:rPr lang="en-US" dirty="0"/>
              <a:t> = </a:t>
            </a:r>
            <a:r>
              <a:rPr lang="en-US" dirty="0" err="1"/>
              <a:t>mnist.test.images</a:t>
            </a:r>
            <a:r>
              <a:rPr lang="en-US" dirty="0"/>
              <a:t>[:</a:t>
            </a:r>
            <a:r>
              <a:rPr lang="en-US" dirty="0" err="1"/>
              <a:t>test_len</a:t>
            </a:r>
            <a:r>
              <a:rPr lang="en-US" dirty="0"/>
              <a:t>].reshape((-1, </a:t>
            </a:r>
            <a:r>
              <a:rPr lang="en-US" dirty="0" err="1"/>
              <a:t>timesteps</a:t>
            </a:r>
            <a:r>
              <a:rPr lang="en-US" dirty="0"/>
              <a:t>, </a:t>
            </a:r>
            <a:r>
              <a:rPr lang="en-US" dirty="0" err="1"/>
              <a:t>num_input</a:t>
            </a:r>
            <a:r>
              <a:rPr lang="en-US" dirty="0"/>
              <a:t>))</a:t>
            </a:r>
          </a:p>
          <a:p>
            <a:r>
              <a:rPr lang="en-US" dirty="0"/>
              <a:t>    </a:t>
            </a:r>
            <a:r>
              <a:rPr lang="en-US" dirty="0" err="1"/>
              <a:t>test_label</a:t>
            </a:r>
            <a:r>
              <a:rPr lang="en-US" dirty="0"/>
              <a:t> = </a:t>
            </a:r>
            <a:r>
              <a:rPr lang="en-US" dirty="0" err="1"/>
              <a:t>mnist.test.labels</a:t>
            </a:r>
            <a:r>
              <a:rPr lang="en-US" dirty="0"/>
              <a:t>[:</a:t>
            </a:r>
            <a:r>
              <a:rPr lang="en-US" dirty="0" err="1"/>
              <a:t>test_len</a:t>
            </a:r>
            <a:r>
              <a:rPr lang="en-US" dirty="0"/>
              <a:t>]</a:t>
            </a:r>
          </a:p>
          <a:p>
            <a:r>
              <a:rPr lang="en-US" dirty="0"/>
              <a:t>    print("Testing Accuracy:", \</a:t>
            </a:r>
          </a:p>
          <a:p>
            <a:r>
              <a:rPr lang="en-US" dirty="0"/>
              <a:t>        </a:t>
            </a:r>
            <a:r>
              <a:rPr lang="en-US" dirty="0" err="1"/>
              <a:t>sess.run</a:t>
            </a:r>
            <a:r>
              <a:rPr lang="en-US" dirty="0"/>
              <a:t>(accuracy, </a:t>
            </a:r>
            <a:r>
              <a:rPr lang="en-US" dirty="0" err="1"/>
              <a:t>feed_dict</a:t>
            </a:r>
            <a:r>
              <a:rPr lang="en-US" dirty="0"/>
              <a:t>={X: </a:t>
            </a:r>
            <a:r>
              <a:rPr lang="en-US" dirty="0" err="1"/>
              <a:t>test_data</a:t>
            </a:r>
            <a:r>
              <a:rPr lang="en-US" dirty="0"/>
              <a:t>, Y: </a:t>
            </a:r>
            <a:r>
              <a:rPr lang="en-US" dirty="0" err="1"/>
              <a:t>test_label</a:t>
            </a:r>
            <a:r>
              <a:rPr lang="en-US" dirty="0"/>
              <a:t>}))</a:t>
            </a:r>
          </a:p>
        </p:txBody>
      </p:sp>
      <p:sp>
        <p:nvSpPr>
          <p:cNvPr id="4" name="Footer Placeholder 3"/>
          <p:cNvSpPr>
            <a:spLocks noGrp="1"/>
          </p:cNvSpPr>
          <p:nvPr>
            <p:ph type="ftr" sz="quarter" idx="11"/>
          </p:nvPr>
        </p:nvSpPr>
        <p:spPr/>
        <p:txBody>
          <a:bodyPr/>
          <a:lstStyle/>
          <a:p>
            <a:r>
              <a:rPr lang="en-US"/>
              <a:t>RNN &amp; LSTM v2.a</a:t>
            </a:r>
          </a:p>
        </p:txBody>
      </p:sp>
      <p:sp>
        <p:nvSpPr>
          <p:cNvPr id="5" name="Slide Number Placeholder 4"/>
          <p:cNvSpPr>
            <a:spLocks noGrp="1"/>
          </p:cNvSpPr>
          <p:nvPr>
            <p:ph type="sldNum" sz="quarter" idx="12"/>
          </p:nvPr>
        </p:nvSpPr>
        <p:spPr/>
        <p:txBody>
          <a:bodyPr/>
          <a:lstStyle/>
          <a:p>
            <a:fld id="{7C12A529-2220-4038-9210-A21DB7BAEFCE}" type="slidenum">
              <a:rPr lang="en-US" smtClean="0"/>
              <a:t>99</a:t>
            </a:fld>
            <a:endParaRPr lang="en-US"/>
          </a:p>
        </p:txBody>
      </p:sp>
    </p:spTree>
    <p:extLst>
      <p:ext uri="{BB962C8B-B14F-4D97-AF65-F5344CB8AC3E}">
        <p14:creationId xmlns:p14="http://schemas.microsoft.com/office/powerpoint/2010/main" val="2617307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28317</TotalTime>
  <Words>26566</Words>
  <Application>Microsoft Office PowerPoint</Application>
  <PresentationFormat>On-screen Show (4:3)</PresentationFormat>
  <Paragraphs>3450</Paragraphs>
  <Slides>125</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125</vt:i4>
      </vt:variant>
    </vt:vector>
  </HeadingPairs>
  <TitlesOfParts>
    <vt:vector size="133" baseType="lpstr">
      <vt:lpstr>Arial</vt:lpstr>
      <vt:lpstr>Bell MT</vt:lpstr>
      <vt:lpstr>Calibri</vt:lpstr>
      <vt:lpstr>Cambria Math</vt:lpstr>
      <vt:lpstr>Courier New</vt:lpstr>
      <vt:lpstr>Times New Roman</vt:lpstr>
      <vt:lpstr>Office Theme</vt:lpstr>
      <vt:lpstr>Equation</vt:lpstr>
      <vt:lpstr>Ch. 11 :Introduction to RNN, LSTM</vt:lpstr>
      <vt:lpstr>Overview</vt:lpstr>
      <vt:lpstr>Introduction</vt:lpstr>
      <vt:lpstr>Concept of RNN (Recurrent neural network)</vt:lpstr>
      <vt:lpstr> RNN Recurrent neural network</vt:lpstr>
      <vt:lpstr>RNN unrolled But RNN suffers from the vanishing gradient problem, see appendix)</vt:lpstr>
      <vt:lpstr>Different types of RNN</vt:lpstr>
      <vt:lpstr>Activation function choices</vt:lpstr>
      <vt:lpstr>A simple RNN (recurrent Neural network) for weather (sequence) prediction (type4: many-to-many)  </vt:lpstr>
      <vt:lpstr>The architecture: 4 inputs(xi), 3 hidden neurons(hj), 4 outputs (sy) Only partial weights are shown to avoid crowdedness</vt:lpstr>
      <vt:lpstr>A simple RNN (recurrent Neural network)  for sequence prediction</vt:lpstr>
      <vt:lpstr> </vt:lpstr>
      <vt:lpstr>Define weights  whx, whh, why</vt:lpstr>
      <vt:lpstr>Zoom inside to see the connections of neuron 1</vt:lpstr>
      <vt:lpstr>Zoom inside to see the connections of neuron 2</vt:lpstr>
      <vt:lpstr>demo_rnn4b.m: Numerical examples, give at t=0, weight/bias are initialized as:</vt:lpstr>
      <vt:lpstr>Step1 find initialized ht=1</vt:lpstr>
      <vt:lpstr> </vt:lpstr>
      <vt:lpstr>After ht(:,2) is found , find y_out  Look at the output network, it finds  y_out() from h() </vt:lpstr>
      <vt:lpstr>After y_out is is found , find softmax_y_out  Look at the softmax output module it transforms y_out() to softmax_y_out() </vt:lpstr>
      <vt:lpstr>Explanation of how to get y_out </vt:lpstr>
      <vt:lpstr>Ans.for question 1b</vt:lpstr>
      <vt:lpstr>Calculate recurrently for t=1,2,3,4</vt:lpstr>
      <vt:lpstr> Ans.1a,1b(overall result)</vt:lpstr>
      <vt:lpstr>Discussion: Output layer: softmax Assume you train this network using SCRTSCRT,… SCRT,.. etc</vt:lpstr>
      <vt:lpstr>How to train a recurrent Neural net RNN</vt:lpstr>
      <vt:lpstr>Problem with RNN: The vanishing gradient problem</vt:lpstr>
      <vt:lpstr> Problem with RNN: The vanishing gradient problem</vt:lpstr>
      <vt:lpstr>         Activation function choices</vt:lpstr>
      <vt:lpstr>Recall the weight updating process by gradient decent in Back-propagation (see previous lecture notes)</vt:lpstr>
      <vt:lpstr>To solve the vanishing gradient problem, LSTM adds C (cell state)</vt:lpstr>
      <vt:lpstr>LSTM (Long short-term memory) </vt:lpstr>
      <vt:lpstr>Stacked LSTM  Stacked Long short-term memory </vt:lpstr>
      <vt:lpstr>Hierarchical structure of a form of stacked LSTM (1) Overall view</vt:lpstr>
      <vt:lpstr>Relations amongst modules inside the Hierarchical structure of stacked LSTM</vt:lpstr>
      <vt:lpstr>(2a) : From input to layer 1</vt:lpstr>
      <vt:lpstr>(2b) : From hidden ith layer to i+1th layer  </vt:lpstr>
      <vt:lpstr> (3) Inside an LSTM cell</vt:lpstr>
      <vt:lpstr>(4) Hierarchical structure of LSTM : Layer output:  generate final output from the final (mth) layer </vt:lpstr>
      <vt:lpstr>Now concentrate on each LSTM cell</vt:lpstr>
      <vt:lpstr>Inside each LSTM cell How to read our diagrams</vt:lpstr>
      <vt:lpstr>Inside each LSTM cell Basic concept of LSTM </vt:lpstr>
      <vt:lpstr>Inside an LSTM cell: (i) C state</vt:lpstr>
      <vt:lpstr>Inside an LSTM cell:(ii) forget gate layer</vt:lpstr>
      <vt:lpstr>Sigmoid and Tanh activation function</vt:lpstr>
      <vt:lpstr>Exercise 1</vt:lpstr>
      <vt:lpstr>Answer Exercise 1</vt:lpstr>
      <vt:lpstr>Inside an LSTM cell:(iii) input(or ignore) gate The ‘tanh’ block will output –ve value to remove some information in Ct</vt:lpstr>
      <vt:lpstr>Inside an LSTM cell:(iv) update the old cell state</vt:lpstr>
      <vt:lpstr>Inside an LSTM cell:(v) : output layer</vt:lpstr>
      <vt:lpstr> </vt:lpstr>
      <vt:lpstr>Exercise 2 </vt:lpstr>
      <vt:lpstr>Answer Exercise 2 </vt:lpstr>
      <vt:lpstr>Summary of the 7 LSTM equations Wxy are weights </vt:lpstr>
      <vt:lpstr>Recall : Activation function choices</vt:lpstr>
      <vt:lpstr>LSTM Example</vt:lpstr>
      <vt:lpstr>Example: The idea of using LSTM (lstm_x_version.m) to  add two 8-bit binary numbers (code included in this ppt)</vt:lpstr>
      <vt:lpstr>Exercise 3</vt:lpstr>
      <vt:lpstr>Answer execise 3</vt:lpstr>
      <vt:lpstr>Exercises on RNN and LSTM Exercise 4: Algorithm : LSTM for an adder</vt:lpstr>
      <vt:lpstr>Exercises on RNN and LSTM Answer: Exercise 4: Algorithm : LSTM for an adder</vt:lpstr>
      <vt:lpstr>A LSTM example using MATLAB. The algorithm (lstm_x_version.m)</vt:lpstr>
      <vt:lpstr>PowerPoint Presentation</vt:lpstr>
      <vt:lpstr>Recall: Hierarchical structure of a form of stacked LSTM</vt:lpstr>
      <vt:lpstr>Recall : From input to layer 1</vt:lpstr>
      <vt:lpstr>Recall : From hidden ith layer to i+1th layer  </vt:lpstr>
      <vt:lpstr>From input to layer 1</vt:lpstr>
      <vt:lpstr>From ith layer to i+1th layer</vt:lpstr>
      <vt:lpstr>Example1: Calculate the number of weights in LSTM</vt:lpstr>
      <vt:lpstr>Example2: Calculate the number of weights in LSTM</vt:lpstr>
      <vt:lpstr>Example 3: A detailed stacked LSTM</vt:lpstr>
      <vt:lpstr>Part 3a: 1st hidden layer, it has mi=1=3 cells, input=n=4 </vt:lpstr>
      <vt:lpstr>Part 3b: 2nd  hidden layer, it has mi=2=2 cells, </vt:lpstr>
      <vt:lpstr>Part 3c: 3rd hidden layer, it has mi=3=3 cells </vt:lpstr>
      <vt:lpstr> </vt:lpstr>
      <vt:lpstr>Exercise 5: Implementation: One layer of 32 LSTM cells,  m=32 LSTM cells, 2 inputs, 1 output</vt:lpstr>
      <vt:lpstr>ANSWER:Exercise 5: Implementation: One layer of 32 LSTM cells,  m=32 LSTM cells, 2 inputs, 1 output</vt:lpstr>
      <vt:lpstr>Exercise 6 </vt:lpstr>
      <vt:lpstr>ANSWER: Exercise 6 </vt:lpstr>
      <vt:lpstr>Code example : Dimension of parameters may be reversed as compared to the previous example. But result is same.</vt:lpstr>
      <vt:lpstr>Demo code Lstm_X_version.m</vt:lpstr>
      <vt:lpstr>Learning thru. Back propagation to find weights: out_para and other weights</vt:lpstr>
      <vt:lpstr>Exercise 7</vt:lpstr>
      <vt:lpstr>ANSWER Exercise 7</vt:lpstr>
      <vt:lpstr>A LSTM example using MATLAB The algorithm (lstm_x_version.m</vt:lpstr>
      <vt:lpstr> Part 1: initialize system</vt:lpstr>
      <vt:lpstr> Part 2: initialize weights/variables</vt:lpstr>
      <vt:lpstr> Part 3a : iterate for training, all epochs    {Part 3b: generate inputs/teacher i.e. a+b=c</vt:lpstr>
      <vt:lpstr>Part 4: forward pass, from bit i=0 to 7</vt:lpstr>
      <vt:lpstr>Part 5: backward pass, learning bit-by-bit from bit i=0 to 7</vt:lpstr>
      <vt:lpstr> Part 6: update all weights</vt:lpstr>
      <vt:lpstr>%part7,for display and user analysis,no need for theLSTM core algorithm</vt:lpstr>
      <vt:lpstr>Code : LSTM_x4a.m</vt:lpstr>
      <vt:lpstr>Student Exercise</vt:lpstr>
      <vt:lpstr>Run LSTM in tensor flow</vt:lpstr>
      <vt:lpstr>Extensions of LSTM</vt:lpstr>
      <vt:lpstr>LSTM can combine with CNN example: CNN +LSTM</vt:lpstr>
      <vt:lpstr>Tensorflow example</vt:lpstr>
      <vt:lpstr>LSTM_for_MNIST (recurrent_network.py)</vt:lpstr>
      <vt:lpstr>Summary</vt:lpstr>
      <vt:lpstr>References</vt:lpstr>
      <vt:lpstr>Appendix </vt:lpstr>
      <vt:lpstr>Modification of LSTM : GRU</vt:lpstr>
      <vt:lpstr>Appendix 1a:  </vt:lpstr>
      <vt:lpstr>Case 1: if the neuron in between the output and the hidden layer </vt:lpstr>
      <vt:lpstr>Case2 : if neuron in between a hidden to hidden  layer. We want to find</vt:lpstr>
      <vt:lpstr>Appendix 1b </vt:lpstr>
      <vt:lpstr>Using softmax with cross-entropy_loss for  a 2-class classifier (single output neuron)</vt:lpstr>
      <vt:lpstr>Continue for hidden to hidden (single output neuron)</vt:lpstr>
      <vt:lpstr>Appendix 1c  </vt:lpstr>
      <vt:lpstr>Using softmax with cross-entropy_loss for  a multi-class classifier </vt:lpstr>
      <vt:lpstr>continue</vt:lpstr>
      <vt:lpstr>Compare multi-class square/softmax-entropy-loss formulas</vt:lpstr>
      <vt:lpstr>information entropy :H(x)  Measurement of information content</vt:lpstr>
      <vt:lpstr>Appendix 2: Cross entropy </vt:lpstr>
      <vt:lpstr> Appendix 3: KL Kullback–Leibler divergence </vt:lpstr>
      <vt:lpstr>Appendix 4 The vanishing gradient problem</vt:lpstr>
      <vt:lpstr> Solutions to the vanishing gradient problem </vt:lpstr>
      <vt:lpstr>Variations of LSTM  </vt:lpstr>
      <vt:lpstr>Variation1 of LSTM</vt:lpstr>
      <vt:lpstr>Variation2 of LSTM</vt:lpstr>
      <vt:lpstr>Variation3 of LSTM: GRU (popular)</vt:lpstr>
      <vt:lpstr> Solutions to the vanishing gradient problem </vt:lpstr>
      <vt:lpstr>The Elman RNN network </vt:lpstr>
      <vt:lpstr>Extra example for  1st hidden layer, it has mi=1=2 cells, input=n=5 </vt:lpstr>
    </vt:vector>
  </TitlesOfParts>
  <Company>CUHK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RNN and LSTM (draft)</dc:title>
  <dc:creator>khwong</dc:creator>
  <cp:lastModifiedBy>kh</cp:lastModifiedBy>
  <cp:revision>776</cp:revision>
  <cp:lastPrinted>2021-11-10T07:05:24Z</cp:lastPrinted>
  <dcterms:created xsi:type="dcterms:W3CDTF">2017-08-01T01:50:30Z</dcterms:created>
  <dcterms:modified xsi:type="dcterms:W3CDTF">2022-05-31T03:39:09Z</dcterms:modified>
</cp:coreProperties>
</file>